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72" r:id="rId4"/>
  </p:sldMasterIdLst>
  <p:notesMasterIdLst>
    <p:notesMasterId r:id="rId19"/>
  </p:notesMasterIdLst>
  <p:sldIdLst>
    <p:sldId id="344" r:id="rId5"/>
    <p:sldId id="345" r:id="rId6"/>
    <p:sldId id="346" r:id="rId7"/>
    <p:sldId id="347" r:id="rId8"/>
    <p:sldId id="348" r:id="rId9"/>
    <p:sldId id="349" r:id="rId10"/>
    <p:sldId id="350" r:id="rId11"/>
    <p:sldId id="351" r:id="rId12"/>
    <p:sldId id="352" r:id="rId13"/>
    <p:sldId id="353" r:id="rId14"/>
    <p:sldId id="354" r:id="rId15"/>
    <p:sldId id="355" r:id="rId16"/>
    <p:sldId id="356" r:id="rId17"/>
    <p:sldId id="357" r:id="rId18"/>
  </p:sldIdLst>
  <p:sldSz cx="7772400" cy="10058400"/>
  <p:notesSz cx="6858000" cy="9144000"/>
  <p:defaultTextStyle>
    <a:defPPr>
      <a:defRPr lang="en-US"/>
    </a:defPPr>
    <a:lvl1pPr marL="0" algn="l" defTabSz="1018824" rtl="0" eaLnBrk="1" latinLnBrk="0" hangingPunct="1">
      <a:defRPr sz="2006" kern="1200">
        <a:solidFill>
          <a:schemeClr val="tx1"/>
        </a:solidFill>
        <a:latin typeface="+mn-lt"/>
        <a:ea typeface="+mn-ea"/>
        <a:cs typeface="+mn-cs"/>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3C82EB03-407E-01D1-7CBB-F45B950A7ECF}" name="Maria Barrios Fernandez (CELA)" initials="MB" userId="S::mariabar@microsoft.com::dc305456-2c7f-4936-9e2b-7984bbfa73b9" providerId="AD"/>
  <p188:author id="{B72A6D2E-8552-751F-C5BC-6DBC8F491CA7}" name="Kelsy Kopak" initials="KK" userId="S::kkopak@microsoft.com::736c63ba-ff16-400e-9de9-3db0bcd28394" providerId="AD"/>
  <p188:author id="{BC359940-2180-73AA-FD03-DF01F28630C6}" name="Sneha Trivedi" initials="ST" userId="S::sntrived@microsoft.com::c419527c-a451-492a-ad08-2af15df28a39" providerId="AD"/>
  <p188:author id="{D8006648-C31A-436E-CC99-F7841D8A25DD}" name="Yadin Dkhar [Chillibreeze]" initials="YD" userId="S::yadin.d@chillibreeze.com::819a8f5b-42a8-4939-ade2-8c93e2e3cbcb" providerId="AD"/>
  <p188:author id="{48821C4B-037F-25D6-7732-C3EB941964AB}" name="Lafferty, Katie" initials="LK" userId="S::KLafferty@kforce.com::28ce74aa-bd52-401c-a783-584127797ffb" providerId="AD"/>
  <p188:author id="{7DCC914F-22F3-8F55-6CEF-FF0EEBD93F7E}" name="Yana Terukhova" initials="YT" userId="S::yanat@microsoft.com::28c1b028-299b-4ee2-bac8-a770e006f64c" providerId="AD"/>
  <p188:author id="{E96D924F-81FC-902E-DFB7-BB539F87B531}" name="William Riedell" initials="WR" userId="S::wriedell@microsoft.com::51d5d4c2-0f0c-40b2-a838-ce9ad15777a5" providerId="AD"/>
  <p188:author id="{05416B56-5B83-4973-889A-BFDAB7F422F1}" name="Efe Abugo" initials="" userId="S::omoefeabugo@microsoft.com::6f9643a4-064e-43fe-88b1-4f223db45fc5" providerId="AD"/>
  <p188:author id="{D20E775B-B30C-2397-2CC0-1091A8A4692D}" name="Blake Norton (Synaxis Corporation)" initials="BC" userId="S::v-blnort@microsoft.com::c7b2b92d-57f0-4b9f-a279-7f61fcd2e32f" providerId="AD"/>
  <p188:author id="{0072BD5E-5B89-AD7E-3E25-5ADEB1C9A9D0}" name="Anna-Marie Scarberry (Spur Reply LLC)" initials="AS" userId="S::v-ascarberry@microsoft.com::080a8209-c1c6-418b-b988-ff4dc0872be7" providerId="AD"/>
  <p188:author id="{C8174262-ED7F-D21D-3D7A-C4BCA27E877E}" name="Christine Wollin" initials="CW" userId="S::cwollin@microsoft.com::143ca00e-dd8a-4e0b-a98c-bceb622960bd" providerId="AD"/>
  <p188:author id="{00F6EC84-4F1F-7C19-7B50-DDD51850A4DE}" name="Jasmin Zilkens" initials="JZ" userId="S::jzilkens@microsoft.com::9dd16739-6e60-4d0b-bf59-851974939c29" providerId="AD"/>
  <p188:author id="{E5AC6D94-16F5-F310-3425-4C83425C8D84}" name="Angelica Johnson (SHE/HER)" initials="AJ" userId="S::angjohnson@microsoft.com::10320aef-65d3-4dea-8667-30a53b9a42a2" providerId="AD"/>
  <p188:author id="{6D5E61A7-3E7E-8942-A511-5634EA338113}" name="Tiffany Ellis" initials="TE" userId="S::tiellis@microsoft.com::b80b2530-a376-45b2-8ebc-8e10d021bb54" providerId="AD"/>
  <p188:author id="{02CE38B2-A77E-99CA-5556-A58DDC93F84B}" name="Dustin Somers (Spur Reply LLC)" initials="DS" userId="S::v-dusomers@microsoft.com::88de94a9-35ce-4cf3-9428-fa417392392b" providerId="AD"/>
  <p188:author id="{49B2D9B8-9E40-F92B-EA45-3AE27D34BBB6}" name="Anu Domingo" initials="AD" userId="S::anudomingo@microsoft.com::8d0d3857-3c32-4046-b556-cc76845d0c8c" providerId="AD"/>
  <p188:author id="{52AD75C7-6B7A-F9E0-22C6-77223870412E}" name="Sergei Solntsev" initials="SS" userId="S::ssolntsev@microsoft.com::84668661-e0cb-4d93-8645-cec1fa2a68a8" providerId="AD"/>
  <p188:author id="{65E70CCE-0136-8621-A2EC-88DEE51B3F20}" name="Amber Waisanen" initials="AW" userId="S::amberw@microsoft.com::015a684b-c5c6-4872-a61d-43586cf092b4" providerId="AD"/>
  <p188:author id="{A5D03CDC-B4E9-C5A0-E47D-1D0C1686714E}" name="Kent Sucgang (CELA)" initials="K(" userId="S::kentsucgang@microsoft.com::da66670c-76ce-4d48-8782-51889970015e" providerId="AD"/>
  <p188:author id="{251871E8-1052-0574-57C0-60020D8857D0}" name="Saulo Machado" initials="SM" userId="S::samachad@microsoft.com::27113bbf-fdf8-43dc-8297-892970210243" providerId="AD"/>
  <p188:author id="{85E129EF-0A81-ABE2-7338-D8D28E8E3AD5}" name="Alvindarison Wanniang [Chillibreeze]" initials="AW" userId="S::alvindarison.w@chillibreeze.com::11fa43a0-90c6-45ea-8cf5-2de0fc77cfd0" providerId="AD"/>
  <p188:author id="{F73661F5-D9AF-BC2E-098C-F0E8BF0EA6C9}" name="Nidhi Chaudhry" initials="NC" userId="S::nichaudh@microsoft.com::a212df4e-42ef-43ee-b89a-b89468c47fc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4A27"/>
    <a:srgbClr val="FF5C39"/>
    <a:srgbClr val="C03BC4"/>
    <a:srgbClr val="000000"/>
    <a:srgbClr val="0078D4"/>
    <a:srgbClr val="F5EAE4"/>
    <a:srgbClr val="F8EDF9"/>
    <a:srgbClr val="ED5261"/>
    <a:srgbClr val="944997"/>
    <a:srgbClr val="9448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B13E63-124A-44C9-85BD-F39019ACBB86}" v="154" dt="2026-05-08T17:50:21.6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B56165-ABC8-4FA1-BE91-485B83700693}" type="datetimeFigureOut">
              <a:rPr lang="en-US" smtClean="0"/>
              <a:t>5/13/2026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077077-4E4C-471B-86C4-ADBCAD9D2B80}" type="slidenum">
              <a:rPr lang="en-US" smtClean="0"/>
              <a:t>‹#›</a:t>
            </a:fld>
            <a:endParaRPr lang="en-US"/>
          </a:p>
        </p:txBody>
      </p:sp>
    </p:spTree>
    <p:extLst>
      <p:ext uri="{BB962C8B-B14F-4D97-AF65-F5344CB8AC3E}">
        <p14:creationId xmlns:p14="http://schemas.microsoft.com/office/powerpoint/2010/main" val="2500003243"/>
      </p:ext>
    </p:extLst>
  </p:cSld>
  <p:clrMap bg1="lt1" tx1="dk1" bg2="lt2" tx2="dk2" accent1="accent1" accent2="accent2" accent3="accent3" accent4="accent4" accent5="accent5" accent6="accent6" hlink="hlink" folHlink="folHlink"/>
  <p:notesStyle>
    <a:lvl1pPr marL="0" algn="l" defTabSz="1018824" rtl="0" eaLnBrk="1" latinLnBrk="0" hangingPunct="1">
      <a:defRPr sz="1337" kern="1200">
        <a:solidFill>
          <a:schemeClr val="tx1"/>
        </a:solidFill>
        <a:latin typeface="+mn-lt"/>
        <a:ea typeface="+mn-ea"/>
        <a:cs typeface="+mn-cs"/>
      </a:defRPr>
    </a:lvl1pPr>
    <a:lvl2pPr marL="509412" algn="l" defTabSz="1018824" rtl="0" eaLnBrk="1" latinLnBrk="0" hangingPunct="1">
      <a:defRPr sz="1337" kern="1200">
        <a:solidFill>
          <a:schemeClr val="tx1"/>
        </a:solidFill>
        <a:latin typeface="+mn-lt"/>
        <a:ea typeface="+mn-ea"/>
        <a:cs typeface="+mn-cs"/>
      </a:defRPr>
    </a:lvl2pPr>
    <a:lvl3pPr marL="1018824" algn="l" defTabSz="1018824" rtl="0" eaLnBrk="1" latinLnBrk="0" hangingPunct="1">
      <a:defRPr sz="1337" kern="1200">
        <a:solidFill>
          <a:schemeClr val="tx1"/>
        </a:solidFill>
        <a:latin typeface="+mn-lt"/>
        <a:ea typeface="+mn-ea"/>
        <a:cs typeface="+mn-cs"/>
      </a:defRPr>
    </a:lvl3pPr>
    <a:lvl4pPr marL="1528237" algn="l" defTabSz="1018824" rtl="0" eaLnBrk="1" latinLnBrk="0" hangingPunct="1">
      <a:defRPr sz="1337" kern="1200">
        <a:solidFill>
          <a:schemeClr val="tx1"/>
        </a:solidFill>
        <a:latin typeface="+mn-lt"/>
        <a:ea typeface="+mn-ea"/>
        <a:cs typeface="+mn-cs"/>
      </a:defRPr>
    </a:lvl4pPr>
    <a:lvl5pPr marL="2037649" algn="l" defTabSz="1018824" rtl="0" eaLnBrk="1" latinLnBrk="0" hangingPunct="1">
      <a:defRPr sz="1337" kern="1200">
        <a:solidFill>
          <a:schemeClr val="tx1"/>
        </a:solidFill>
        <a:latin typeface="+mn-lt"/>
        <a:ea typeface="+mn-ea"/>
        <a:cs typeface="+mn-cs"/>
      </a:defRPr>
    </a:lvl5pPr>
    <a:lvl6pPr marL="2547061" algn="l" defTabSz="1018824" rtl="0" eaLnBrk="1" latinLnBrk="0" hangingPunct="1">
      <a:defRPr sz="1337" kern="1200">
        <a:solidFill>
          <a:schemeClr val="tx1"/>
        </a:solidFill>
        <a:latin typeface="+mn-lt"/>
        <a:ea typeface="+mn-ea"/>
        <a:cs typeface="+mn-cs"/>
      </a:defRPr>
    </a:lvl6pPr>
    <a:lvl7pPr marL="3056473" algn="l" defTabSz="1018824" rtl="0" eaLnBrk="1" latinLnBrk="0" hangingPunct="1">
      <a:defRPr sz="1337" kern="1200">
        <a:solidFill>
          <a:schemeClr val="tx1"/>
        </a:solidFill>
        <a:latin typeface="+mn-lt"/>
        <a:ea typeface="+mn-ea"/>
        <a:cs typeface="+mn-cs"/>
      </a:defRPr>
    </a:lvl7pPr>
    <a:lvl8pPr marL="3565886" algn="l" defTabSz="1018824" rtl="0" eaLnBrk="1" latinLnBrk="0" hangingPunct="1">
      <a:defRPr sz="1337" kern="1200">
        <a:solidFill>
          <a:schemeClr val="tx1"/>
        </a:solidFill>
        <a:latin typeface="+mn-lt"/>
        <a:ea typeface="+mn-ea"/>
        <a:cs typeface="+mn-cs"/>
      </a:defRPr>
    </a:lvl8pPr>
    <a:lvl9pPr marL="4075298" algn="l" defTabSz="1018824"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018824" rtl="0" eaLnBrk="1" fontAlgn="auto" latinLnBrk="0" hangingPunct="1">
              <a:lnSpc>
                <a:spcPct val="100000"/>
              </a:lnSpc>
              <a:spcBef>
                <a:spcPts val="0"/>
              </a:spcBef>
              <a:spcAft>
                <a:spcPts val="0"/>
              </a:spcAft>
              <a:buClrTx/>
              <a:buSzTx/>
              <a:buFontTx/>
              <a:buNone/>
              <a:tabLst/>
              <a:defRPr/>
            </a:pPr>
            <a:fld id="{B2077077-4E4C-471B-86C4-ADBCAD9D2B8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018824"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36064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018824" rtl="0" eaLnBrk="1" fontAlgn="auto" latinLnBrk="0" hangingPunct="1">
              <a:lnSpc>
                <a:spcPct val="100000"/>
              </a:lnSpc>
              <a:spcBef>
                <a:spcPts val="0"/>
              </a:spcBef>
              <a:spcAft>
                <a:spcPts val="0"/>
              </a:spcAft>
              <a:buClrTx/>
              <a:buSzTx/>
              <a:buFontTx/>
              <a:buNone/>
              <a:tabLst/>
              <a:defRPr/>
            </a:pPr>
            <a:fld id="{B2077077-4E4C-471B-86C4-ADBCAD9D2B8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018824"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161553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018824" rtl="0" eaLnBrk="1" fontAlgn="auto" latinLnBrk="0" hangingPunct="1">
              <a:lnSpc>
                <a:spcPct val="100000"/>
              </a:lnSpc>
              <a:spcBef>
                <a:spcPts val="0"/>
              </a:spcBef>
              <a:spcAft>
                <a:spcPts val="0"/>
              </a:spcAft>
              <a:buClrTx/>
              <a:buSzTx/>
              <a:buFontTx/>
              <a:buNone/>
              <a:tabLst/>
              <a:defRPr/>
            </a:pPr>
            <a:fld id="{B2077077-4E4C-471B-86C4-ADBCAD9D2B8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018824"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654340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018824" rtl="0" eaLnBrk="1" fontAlgn="auto" latinLnBrk="0" hangingPunct="1">
              <a:lnSpc>
                <a:spcPct val="100000"/>
              </a:lnSpc>
              <a:spcBef>
                <a:spcPts val="0"/>
              </a:spcBef>
              <a:spcAft>
                <a:spcPts val="0"/>
              </a:spcAft>
              <a:buClrTx/>
              <a:buSzTx/>
              <a:buFontTx/>
              <a:buNone/>
              <a:tabLst/>
              <a:defRPr/>
            </a:pPr>
            <a:fld id="{B2077077-4E4C-471B-86C4-ADBCAD9D2B8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018824"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470790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018824" rtl="0" eaLnBrk="1" fontAlgn="auto" latinLnBrk="0" hangingPunct="1">
              <a:lnSpc>
                <a:spcPct val="100000"/>
              </a:lnSpc>
              <a:spcBef>
                <a:spcPts val="0"/>
              </a:spcBef>
              <a:spcAft>
                <a:spcPts val="0"/>
              </a:spcAft>
              <a:buClrTx/>
              <a:buSzTx/>
              <a:buFontTx/>
              <a:buNone/>
              <a:tabLst/>
              <a:defRPr/>
            </a:pPr>
            <a:fld id="{B2077077-4E4C-471B-86C4-ADBCAD9D2B8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018824"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32184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018824" rtl="0" eaLnBrk="1" fontAlgn="auto" latinLnBrk="0" hangingPunct="1">
              <a:lnSpc>
                <a:spcPct val="100000"/>
              </a:lnSpc>
              <a:spcBef>
                <a:spcPts val="0"/>
              </a:spcBef>
              <a:spcAft>
                <a:spcPts val="0"/>
              </a:spcAft>
              <a:buClrTx/>
              <a:buSzTx/>
              <a:buFontTx/>
              <a:buNone/>
              <a:tabLst/>
              <a:defRPr/>
            </a:pPr>
            <a:fld id="{B2077077-4E4C-471B-86C4-ADBCAD9D2B8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018824"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99908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018824" rtl="0" eaLnBrk="1" fontAlgn="auto" latinLnBrk="0" hangingPunct="1">
              <a:lnSpc>
                <a:spcPct val="100000"/>
              </a:lnSpc>
              <a:spcBef>
                <a:spcPts val="0"/>
              </a:spcBef>
              <a:spcAft>
                <a:spcPts val="0"/>
              </a:spcAft>
              <a:buClrTx/>
              <a:buSzTx/>
              <a:buFontTx/>
              <a:buNone/>
              <a:tabLst/>
              <a:defRPr/>
            </a:pPr>
            <a:fld id="{B2077077-4E4C-471B-86C4-ADBCAD9D2B8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018824"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276112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018824" rtl="0" eaLnBrk="1" fontAlgn="auto" latinLnBrk="0" hangingPunct="1">
              <a:lnSpc>
                <a:spcPct val="100000"/>
              </a:lnSpc>
              <a:spcBef>
                <a:spcPts val="0"/>
              </a:spcBef>
              <a:spcAft>
                <a:spcPts val="0"/>
              </a:spcAft>
              <a:buClrTx/>
              <a:buSzTx/>
              <a:buFontTx/>
              <a:buNone/>
              <a:tabLst/>
              <a:defRPr/>
            </a:pPr>
            <a:fld id="{B2077077-4E4C-471B-86C4-ADBCAD9D2B8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018824"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811470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018824" rtl="0" eaLnBrk="1" fontAlgn="auto" latinLnBrk="0" hangingPunct="1">
              <a:lnSpc>
                <a:spcPct val="100000"/>
              </a:lnSpc>
              <a:spcBef>
                <a:spcPts val="0"/>
              </a:spcBef>
              <a:spcAft>
                <a:spcPts val="0"/>
              </a:spcAft>
              <a:buClrTx/>
              <a:buSzTx/>
              <a:buFontTx/>
              <a:buNone/>
              <a:tabLst/>
              <a:defRPr/>
            </a:pPr>
            <a:fld id="{B2077077-4E4C-471B-86C4-ADBCAD9D2B8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018824"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857485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018824" rtl="0" eaLnBrk="1" fontAlgn="auto" latinLnBrk="0" hangingPunct="1">
              <a:lnSpc>
                <a:spcPct val="100000"/>
              </a:lnSpc>
              <a:spcBef>
                <a:spcPts val="0"/>
              </a:spcBef>
              <a:spcAft>
                <a:spcPts val="0"/>
              </a:spcAft>
              <a:buClrTx/>
              <a:buSzTx/>
              <a:buFontTx/>
              <a:buNone/>
              <a:tabLst/>
              <a:defRPr/>
            </a:pPr>
            <a:fld id="{B2077077-4E4C-471B-86C4-ADBCAD9D2B8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018824"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676711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018824" rtl="0" eaLnBrk="1" fontAlgn="auto" latinLnBrk="0" hangingPunct="1">
              <a:lnSpc>
                <a:spcPct val="100000"/>
              </a:lnSpc>
              <a:spcBef>
                <a:spcPts val="0"/>
              </a:spcBef>
              <a:spcAft>
                <a:spcPts val="0"/>
              </a:spcAft>
              <a:buClrTx/>
              <a:buSzTx/>
              <a:buFontTx/>
              <a:buNone/>
              <a:tabLst/>
              <a:defRPr/>
            </a:pPr>
            <a:fld id="{B2077077-4E4C-471B-86C4-ADBCAD9D2B8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018824"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366297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018824" rtl="0" eaLnBrk="1" fontAlgn="auto" latinLnBrk="0" hangingPunct="1">
              <a:lnSpc>
                <a:spcPct val="100000"/>
              </a:lnSpc>
              <a:spcBef>
                <a:spcPts val="0"/>
              </a:spcBef>
              <a:spcAft>
                <a:spcPts val="0"/>
              </a:spcAft>
              <a:buClrTx/>
              <a:buSzTx/>
              <a:buFontTx/>
              <a:buNone/>
              <a:tabLst/>
              <a:defRPr/>
            </a:pPr>
            <a:fld id="{B2077077-4E4C-471B-86C4-ADBCAD9D2B8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018824"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492549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018824" rtl="0" eaLnBrk="1" fontAlgn="auto" latinLnBrk="0" hangingPunct="1">
              <a:lnSpc>
                <a:spcPct val="100000"/>
              </a:lnSpc>
              <a:spcBef>
                <a:spcPts val="0"/>
              </a:spcBef>
              <a:spcAft>
                <a:spcPts val="0"/>
              </a:spcAft>
              <a:buClrTx/>
              <a:buSzTx/>
              <a:buFontTx/>
              <a:buNone/>
              <a:tabLst/>
              <a:defRPr/>
            </a:pPr>
            <a:fld id="{B2077077-4E4C-471B-86C4-ADBCAD9D2B8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018824"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303984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018824" rtl="0" eaLnBrk="1" fontAlgn="auto" latinLnBrk="0" hangingPunct="1">
              <a:lnSpc>
                <a:spcPct val="100000"/>
              </a:lnSpc>
              <a:spcBef>
                <a:spcPts val="0"/>
              </a:spcBef>
              <a:spcAft>
                <a:spcPts val="0"/>
              </a:spcAft>
              <a:buClrTx/>
              <a:buSzTx/>
              <a:buFontTx/>
              <a:buNone/>
              <a:tabLst/>
              <a:defRPr/>
            </a:pPr>
            <a:fld id="{B2077077-4E4C-471B-86C4-ADBCAD9D2B8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018824"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926844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p:spTree>
      <p:nvGrpSpPr>
        <p:cNvPr id="1" name=""/>
        <p:cNvGrpSpPr/>
        <p:nvPr/>
      </p:nvGrpSpPr>
      <p:grpSpPr>
        <a:xfrm>
          <a:off x="0" y="0"/>
          <a:ext cx="0" cy="0"/>
          <a:chOff x="0" y="0"/>
          <a:chExt cx="0" cy="0"/>
        </a:xfrm>
      </p:grpSpPr>
      <p:pic>
        <p:nvPicPr>
          <p:cNvPr id="4" name="Picture 3" descr="A white and pink background&#10;&#10;AI-generated content may be incorrect.">
            <a:extLst>
              <a:ext uri="{FF2B5EF4-FFF2-40B4-BE49-F238E27FC236}">
                <a16:creationId xmlns:a16="http://schemas.microsoft.com/office/drawing/2014/main" id="{3EE8B504-AE94-EA84-63D0-AF31D7E1421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453" r="22081"/>
          <a:stretch>
            <a:fillRect/>
          </a:stretch>
        </p:blipFill>
        <p:spPr>
          <a:xfrm>
            <a:off x="0" y="0"/>
            <a:ext cx="7772400" cy="10058400"/>
          </a:xfrm>
          <a:prstGeom prst="rect">
            <a:avLst/>
          </a:prstGeom>
        </p:spPr>
      </p:pic>
      <p:sp>
        <p:nvSpPr>
          <p:cNvPr id="5" name="Rectangle: Top Corners Rounded 4">
            <a:extLst>
              <a:ext uri="{FF2B5EF4-FFF2-40B4-BE49-F238E27FC236}">
                <a16:creationId xmlns:a16="http://schemas.microsoft.com/office/drawing/2014/main" id="{B9CC6EFE-9254-0867-0CB5-F353F84773FB}"/>
              </a:ext>
            </a:extLst>
          </p:cNvPr>
          <p:cNvSpPr/>
          <p:nvPr userDrawn="1"/>
        </p:nvSpPr>
        <p:spPr bwMode="auto">
          <a:xfrm rot="5400000">
            <a:off x="1184529" y="679147"/>
            <a:ext cx="4098973" cy="6468036"/>
          </a:xfrm>
          <a:prstGeom prst="round2SameRect">
            <a:avLst>
              <a:gd name="adj1" fmla="val 6204"/>
              <a:gd name="adj2" fmla="val 0"/>
            </a:avLst>
          </a:prstGeom>
          <a:gradFill flip="none" rotWithShape="1">
            <a:gsLst>
              <a:gs pos="59000">
                <a:schemeClr val="bg1">
                  <a:alpha val="3000"/>
                </a:schemeClr>
              </a:gs>
              <a:gs pos="99000">
                <a:schemeClr val="bg1">
                  <a:alpha val="55000"/>
                </a:schemeClr>
              </a:gs>
              <a:gs pos="99000">
                <a:schemeClr val="bg1">
                  <a:alpha val="36000"/>
                </a:schemeClr>
              </a:gs>
              <a:gs pos="100000">
                <a:schemeClr val="bg1"/>
              </a:gs>
            </a:gsLst>
            <a:path path="shape">
              <a:fillToRect l="50000" t="50000" r="50000" b="50000"/>
            </a:path>
            <a:tileRect/>
          </a:gradFill>
          <a:ln>
            <a:noFill/>
            <a:headEnd type="none" w="med" len="med"/>
            <a:tailEnd type="none" w="med" len="med"/>
          </a:ln>
          <a:effectLst>
            <a:outerShdw blurRad="152400" algn="ctr" rotWithShape="0">
              <a:schemeClr val="bg2">
                <a:lumMod val="75000"/>
                <a:alpha val="33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err="1">
              <a:solidFill>
                <a:schemeClr val="bg1"/>
              </a:solidFill>
              <a:cs typeface="Segoe UI" pitchFamily="34" charset="0"/>
            </a:endParaRPr>
          </a:p>
        </p:txBody>
      </p:sp>
      <p:pic>
        <p:nvPicPr>
          <p:cNvPr id="6" name="Picture 5">
            <a:extLst>
              <a:ext uri="{FF2B5EF4-FFF2-40B4-BE49-F238E27FC236}">
                <a16:creationId xmlns:a16="http://schemas.microsoft.com/office/drawing/2014/main" id="{C0BBC328-951F-8B86-DEC5-2B205E39232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158"/>
          <a:stretch>
            <a:fillRect/>
          </a:stretch>
        </p:blipFill>
        <p:spPr>
          <a:xfrm>
            <a:off x="0" y="5589984"/>
            <a:ext cx="7772400" cy="4468416"/>
          </a:xfrm>
          <a:custGeom>
            <a:avLst/>
            <a:gdLst>
              <a:gd name="connsiteX0" fmla="*/ 0 w 7772400"/>
              <a:gd name="connsiteY0" fmla="*/ 0 h 4468416"/>
              <a:gd name="connsiteX1" fmla="*/ 7772400 w 7772400"/>
              <a:gd name="connsiteY1" fmla="*/ 0 h 4468416"/>
              <a:gd name="connsiteX2" fmla="*/ 7772400 w 7772400"/>
              <a:gd name="connsiteY2" fmla="*/ 4468416 h 4468416"/>
              <a:gd name="connsiteX3" fmla="*/ 0 w 7772400"/>
              <a:gd name="connsiteY3" fmla="*/ 4468416 h 4468416"/>
            </a:gdLst>
            <a:ahLst/>
            <a:cxnLst>
              <a:cxn ang="0">
                <a:pos x="connsiteX0" y="connsiteY0"/>
              </a:cxn>
              <a:cxn ang="0">
                <a:pos x="connsiteX1" y="connsiteY1"/>
              </a:cxn>
              <a:cxn ang="0">
                <a:pos x="connsiteX2" y="connsiteY2"/>
              </a:cxn>
              <a:cxn ang="0">
                <a:pos x="connsiteX3" y="connsiteY3"/>
              </a:cxn>
            </a:cxnLst>
            <a:rect l="l" t="t" r="r" b="b"/>
            <a:pathLst>
              <a:path w="7772400" h="4468416">
                <a:moveTo>
                  <a:pt x="0" y="0"/>
                </a:moveTo>
                <a:lnTo>
                  <a:pt x="7772400" y="0"/>
                </a:lnTo>
                <a:lnTo>
                  <a:pt x="7772400" y="4468416"/>
                </a:lnTo>
                <a:lnTo>
                  <a:pt x="0" y="4468416"/>
                </a:lnTo>
                <a:close/>
              </a:path>
            </a:pathLst>
          </a:custGeom>
        </p:spPr>
      </p:pic>
      <p:pic>
        <p:nvPicPr>
          <p:cNvPr id="7" name="Picture 6" descr="A logo with a rainbow colored heart&#10;&#10;AI-generated content may be incorrect.">
            <a:extLst>
              <a:ext uri="{FF2B5EF4-FFF2-40B4-BE49-F238E27FC236}">
                <a16:creationId xmlns:a16="http://schemas.microsoft.com/office/drawing/2014/main" id="{0D639120-378C-1C4D-88D5-6B311FC21F67}"/>
              </a:ext>
            </a:extLst>
          </p:cNvPr>
          <p:cNvPicPr>
            <a:picLocks noChangeAspect="1"/>
          </p:cNvPicPr>
          <p:nvPr userDrawn="1"/>
        </p:nvPicPr>
        <p:blipFill>
          <a:blip r:embed="rId4">
            <a:extLst>
              <a:ext uri="{28A0092B-C50C-407E-A947-70E740481C1C}">
                <a14:useLocalDpi xmlns:a14="http://schemas.microsoft.com/office/drawing/2010/main" val="0"/>
              </a:ext>
            </a:extLst>
          </a:blip>
          <a:srcRect l="15322" t="28467" r="15322" b="28467"/>
          <a:stretch>
            <a:fillRect/>
          </a:stretch>
        </p:blipFill>
        <p:spPr>
          <a:xfrm>
            <a:off x="510572" y="490825"/>
            <a:ext cx="1773755" cy="466438"/>
          </a:xfrm>
          <a:prstGeom prst="rect">
            <a:avLst/>
          </a:prstGeom>
        </p:spPr>
      </p:pic>
    </p:spTree>
    <p:extLst>
      <p:ext uri="{BB962C8B-B14F-4D97-AF65-F5344CB8AC3E}">
        <p14:creationId xmlns:p14="http://schemas.microsoft.com/office/powerpoint/2010/main" val="442869595"/>
      </p:ext>
    </p:extLst>
  </p:cSld>
  <p:clrMapOvr>
    <a:masterClrMapping/>
  </p:clrMapOvr>
  <p:transition>
    <p:fade/>
  </p:transition>
  <p:extLst>
    <p:ext uri="{DCECCB84-F9BA-43D5-87BE-67443E8EF086}">
      <p15:sldGuideLst xmlns:p15="http://schemas.microsoft.com/office/powerpoint/2012/main">
        <p15:guide id="28" orient="horz" pos="905">
          <p15:clr>
            <a:srgbClr val="5ACBF0"/>
          </p15:clr>
        </p15:guide>
        <p15:guide id="30" orient="horz" pos="288">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2" name="object 2">
            <a:extLst>
              <a:ext uri="{FF2B5EF4-FFF2-40B4-BE49-F238E27FC236}">
                <a16:creationId xmlns:a16="http://schemas.microsoft.com/office/drawing/2014/main" id="{F0E6B399-5A0D-2112-225A-1306C5F3FBA8}"/>
              </a:ext>
            </a:extLst>
          </p:cNvPr>
          <p:cNvPicPr/>
          <p:nvPr userDrawn="1"/>
        </p:nvPicPr>
        <p:blipFill rotWithShape="1">
          <a:blip r:embed="rId2" cstate="print"/>
          <a:srcRect l="1778" t="1700" r="1778" b="1700"/>
          <a:stretch>
            <a:fillRect/>
          </a:stretch>
        </p:blipFill>
        <p:spPr>
          <a:xfrm>
            <a:off x="0" y="0"/>
            <a:ext cx="7772399" cy="10058399"/>
          </a:xfrm>
          <a:prstGeom prst="rect">
            <a:avLst/>
          </a:prstGeom>
        </p:spPr>
      </p:pic>
      <p:sp>
        <p:nvSpPr>
          <p:cNvPr id="3" name="Title Placeholder 1">
            <a:extLst>
              <a:ext uri="{FF2B5EF4-FFF2-40B4-BE49-F238E27FC236}">
                <a16:creationId xmlns:a16="http://schemas.microsoft.com/office/drawing/2014/main" id="{C814CC6B-A4AD-859C-BAF5-BC798807787D}"/>
              </a:ext>
            </a:extLst>
          </p:cNvPr>
          <p:cNvSpPr>
            <a:spLocks noGrp="1"/>
          </p:cNvSpPr>
          <p:nvPr>
            <p:ph type="title" hasCustomPrompt="1"/>
          </p:nvPr>
        </p:nvSpPr>
        <p:spPr>
          <a:xfrm>
            <a:off x="508001" y="939488"/>
            <a:ext cx="6756400" cy="430887"/>
          </a:xfrm>
          <a:prstGeom prst="rect">
            <a:avLst/>
          </a:prstGeom>
        </p:spPr>
        <p:txBody>
          <a:bodyPr vert="horz" wrap="square" lIns="0" tIns="0" rIns="0" bIns="0" rtlCol="0" anchor="t">
            <a:spAutoFit/>
          </a:bodyPr>
          <a:lstStyle>
            <a:lvl1pPr>
              <a:defRPr lang="en-US" sz="2800" b="0" kern="1200" cap="none" spc="-28" baseline="0" dirty="0">
                <a:ln w="3175">
                  <a:noFill/>
                </a:ln>
                <a:gradFill>
                  <a:gsLst>
                    <a:gs pos="0">
                      <a:srgbClr val="0078D4"/>
                    </a:gs>
                    <a:gs pos="50000">
                      <a:srgbClr val="8661C5"/>
                    </a:gs>
                    <a:gs pos="99000">
                      <a:srgbClr val="C73ECC"/>
                    </a:gs>
                  </a:gsLst>
                  <a:lin ang="2700000" scaled="0"/>
                </a:gradFill>
                <a:effectLst/>
                <a:latin typeface="+mn-lt"/>
                <a:ea typeface="+mn-ea"/>
                <a:cs typeface="Segoe UI" pitchFamily="34" charset="0"/>
              </a:defRPr>
            </a:lvl1pPr>
          </a:lstStyle>
          <a:p>
            <a:r>
              <a:rPr lang="en-US"/>
              <a:t>Title</a:t>
            </a:r>
          </a:p>
        </p:txBody>
      </p:sp>
    </p:spTree>
    <p:extLst>
      <p:ext uri="{BB962C8B-B14F-4D97-AF65-F5344CB8AC3E}">
        <p14:creationId xmlns:p14="http://schemas.microsoft.com/office/powerpoint/2010/main" val="235113675"/>
      </p:ext>
    </p:extLst>
  </p:cSld>
  <p:clrMapOvr>
    <a:masterClrMapping/>
  </p:clrMapOvr>
  <p:transition>
    <p:fade/>
  </p:transition>
  <p:extLst>
    <p:ext uri="{DCECCB84-F9BA-43D5-87BE-67443E8EF086}">
      <p15:sldGuideLst xmlns:p15="http://schemas.microsoft.com/office/powerpoint/2012/main">
        <p15:guide id="28" orient="horz" pos="905">
          <p15:clr>
            <a:srgbClr val="5ACBF0"/>
          </p15:clr>
        </p15:guide>
        <p15:guide id="30" orient="horz" pos="288">
          <p15:clr>
            <a:srgbClr val="5ACBF0"/>
          </p15:clr>
        </p15:guide>
        <p15:guide id="31" pos="244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0347233"/>
      </p:ext>
    </p:extLst>
  </p:cSld>
  <p:clrMapOvr>
    <a:masterClrMapping/>
  </p:clrMapOvr>
  <p:transition>
    <p:fade/>
  </p:transition>
  <p:extLst>
    <p:ext uri="{DCECCB84-F9BA-43D5-87BE-67443E8EF086}">
      <p15:sldGuideLst xmlns:p15="http://schemas.microsoft.com/office/powerpoint/2012/main">
        <p15:guide id="28" orient="horz" pos="905">
          <p15:clr>
            <a:srgbClr val="5ACBF0"/>
          </p15:clr>
        </p15:guide>
        <p15:guide id="30"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8001" y="521335"/>
            <a:ext cx="6756400" cy="492443"/>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08000" y="1195300"/>
            <a:ext cx="6756402" cy="1028358"/>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7772400" cy="100584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373075" cy="858317"/>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16586" tIns="93269" rIns="116586" bIns="93269" numCol="1" spcCol="0" rtlCol="0" fromWordArt="0" anchor="t" anchorCtr="0" forceAA="0" compatLnSpc="1">
            <a:prstTxWarp prst="textNoShape">
              <a:avLst/>
            </a:prstTxWarp>
            <a:noAutofit/>
          </a:bodyPr>
          <a:lstStyle/>
          <a:p>
            <a:pPr algn="ctr" defTabSz="594451" fontAlgn="base">
              <a:lnSpc>
                <a:spcPct val="90000"/>
              </a:lnSpc>
              <a:spcBef>
                <a:spcPct val="0"/>
              </a:spcBef>
              <a:spcAft>
                <a:spcPct val="0"/>
              </a:spcAft>
            </a:pPr>
            <a:endParaRPr lang="en-US" sz="1530">
              <a:gradFill>
                <a:gsLst>
                  <a:gs pos="0">
                    <a:srgbClr val="FFFFFF"/>
                  </a:gs>
                  <a:gs pos="100000">
                    <a:srgbClr val="FFFFFF"/>
                  </a:gs>
                </a:gsLst>
                <a:lin ang="5400000" scaled="0"/>
              </a:gradFill>
              <a:ea typeface="Segoe UI" pitchFamily="34" charset="0"/>
              <a:cs typeface="Segoe Sans Display" pitchFamily="2"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186538" cy="42915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16586" tIns="93269" rIns="116586" bIns="93269" numCol="1" spcCol="0" rtlCol="0" fromWordArt="0" anchor="t" anchorCtr="0" forceAA="0" compatLnSpc="1">
            <a:prstTxWarp prst="textNoShape">
              <a:avLst/>
            </a:prstTxWarp>
            <a:noAutofit/>
          </a:bodyPr>
          <a:lstStyle/>
          <a:p>
            <a:pPr algn="ctr" defTabSz="594451" fontAlgn="base">
              <a:lnSpc>
                <a:spcPct val="90000"/>
              </a:lnSpc>
              <a:spcBef>
                <a:spcPct val="0"/>
              </a:spcBef>
              <a:spcAft>
                <a:spcPct val="0"/>
              </a:spcAft>
            </a:pPr>
            <a:endParaRPr lang="en-US" sz="1530">
              <a:gradFill>
                <a:gsLst>
                  <a:gs pos="0">
                    <a:srgbClr val="FFFFFF"/>
                  </a:gs>
                  <a:gs pos="100000">
                    <a:srgbClr val="FFFFFF"/>
                  </a:gs>
                </a:gsLst>
                <a:lin ang="5400000" scaled="0"/>
              </a:gradFill>
              <a:ea typeface="Segoe UI" pitchFamily="34" charset="0"/>
              <a:cs typeface="Segoe Sans Display" pitchFamily="2" charset="0"/>
            </a:endParaRPr>
          </a:p>
        </p:txBody>
      </p:sp>
      <p:sp>
        <p:nvSpPr>
          <p:cNvPr id="37" name="Slide Number Placeholder 36">
            <a:extLst>
              <a:ext uri="{FF2B5EF4-FFF2-40B4-BE49-F238E27FC236}">
                <a16:creationId xmlns:a16="http://schemas.microsoft.com/office/drawing/2014/main" id="{A528C398-2011-F0B9-2EC4-90B9ED8556DC}"/>
              </a:ext>
            </a:extLst>
          </p:cNvPr>
          <p:cNvSpPr>
            <a:spLocks noGrp="1"/>
          </p:cNvSpPr>
          <p:nvPr>
            <p:ph type="sldNum" sz="quarter" idx="4"/>
          </p:nvPr>
        </p:nvSpPr>
        <p:spPr>
          <a:xfrm>
            <a:off x="5605849" y="9395833"/>
            <a:ext cx="1747838" cy="534987"/>
          </a:xfrm>
          <a:prstGeom prst="rect">
            <a:avLst/>
          </a:prstGeom>
        </p:spPr>
        <p:txBody>
          <a:bodyPr vert="horz" lIns="91440" tIns="45720" rIns="91440" bIns="45720" rtlCol="0" anchor="ctr"/>
          <a:lstStyle>
            <a:lvl1pPr algn="r">
              <a:defRPr sz="1200">
                <a:solidFill>
                  <a:schemeClr val="tx1">
                    <a:tint val="82000"/>
                  </a:schemeClr>
                </a:solidFill>
              </a:defRPr>
            </a:lvl1pPr>
          </a:lstStyle>
          <a:p>
            <a:fld id="{C4736139-12A3-49E1-950F-1846E93A2FA7}" type="slidenum">
              <a:rPr lang="en-US" smtClean="0"/>
              <a:t>‹#›</a:t>
            </a:fld>
            <a:endParaRPr lang="en-US"/>
          </a:p>
        </p:txBody>
      </p:sp>
    </p:spTree>
    <p:extLst>
      <p:ext uri="{BB962C8B-B14F-4D97-AF65-F5344CB8AC3E}">
        <p14:creationId xmlns:p14="http://schemas.microsoft.com/office/powerpoint/2010/main" val="3414048902"/>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transition>
    <p:fade/>
  </p:transition>
  <p:hf sldNum="0" hdr="0" ftr="0" dt="0"/>
  <p:txStyles>
    <p:titleStyle>
      <a:lvl1pPr algn="l" defTabSz="594623" rtl="0" eaLnBrk="1" latinLnBrk="0" hangingPunct="1">
        <a:lnSpc>
          <a:spcPct val="100000"/>
        </a:lnSpc>
        <a:spcBef>
          <a:spcPct val="0"/>
        </a:spcBef>
        <a:buNone/>
        <a:defRPr lang="en-US" sz="3200" b="0" kern="1200" cap="none" spc="-32" baseline="0" dirty="0" smtClean="0">
          <a:ln w="3175">
            <a:noFill/>
          </a:ln>
          <a:solidFill>
            <a:schemeClr val="tx1"/>
          </a:solidFill>
          <a:effectLst/>
          <a:latin typeface="+mj-lt"/>
          <a:ea typeface="+mn-ea"/>
          <a:cs typeface="Segoe Sans Display" pitchFamily="2" charset="0"/>
        </a:defRPr>
      </a:lvl1pPr>
    </p:titleStyle>
    <p:bodyStyle>
      <a:lvl1pPr marL="145733"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85" kern="1200" spc="0" baseline="0">
          <a:solidFill>
            <a:schemeClr val="tx1"/>
          </a:solidFill>
          <a:latin typeface="+mn-lt"/>
          <a:ea typeface="+mn-ea"/>
          <a:cs typeface="Segoe Sans Display" pitchFamily="2" charset="0"/>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p:bodyStyle>
    <p:otherStyle>
      <a:defPPr>
        <a:defRPr lang="en-US"/>
      </a:defPPr>
      <a:lvl1pPr marL="0" algn="l" defTabSz="594623" rtl="0" eaLnBrk="1" latinLnBrk="0" hangingPunct="1">
        <a:defRPr sz="1148" kern="1200">
          <a:solidFill>
            <a:schemeClr val="tx1"/>
          </a:solidFill>
          <a:latin typeface="+mn-lt"/>
          <a:ea typeface="+mn-ea"/>
          <a:cs typeface="+mn-cs"/>
        </a:defRPr>
      </a:lvl1pPr>
      <a:lvl2pPr marL="297312" algn="l" defTabSz="594623" rtl="0" eaLnBrk="1" latinLnBrk="0" hangingPunct="1">
        <a:defRPr sz="1148" kern="1200">
          <a:solidFill>
            <a:schemeClr val="tx1"/>
          </a:solidFill>
          <a:latin typeface="+mn-lt"/>
          <a:ea typeface="+mn-ea"/>
          <a:cs typeface="+mn-cs"/>
        </a:defRPr>
      </a:lvl2pPr>
      <a:lvl3pPr marL="594623" algn="l" defTabSz="594623" rtl="0" eaLnBrk="1" latinLnBrk="0" hangingPunct="1">
        <a:defRPr sz="1148" kern="1200">
          <a:solidFill>
            <a:schemeClr val="tx1"/>
          </a:solidFill>
          <a:latin typeface="+mn-lt"/>
          <a:ea typeface="+mn-ea"/>
          <a:cs typeface="+mn-cs"/>
        </a:defRPr>
      </a:lvl3pPr>
      <a:lvl4pPr marL="891935" algn="l" defTabSz="594623" rtl="0" eaLnBrk="1" latinLnBrk="0" hangingPunct="1">
        <a:defRPr sz="1148" kern="1200">
          <a:solidFill>
            <a:schemeClr val="tx1"/>
          </a:solidFill>
          <a:latin typeface="+mn-lt"/>
          <a:ea typeface="+mn-ea"/>
          <a:cs typeface="+mn-cs"/>
        </a:defRPr>
      </a:lvl4pPr>
      <a:lvl5pPr marL="1189246" algn="l" defTabSz="594623" rtl="0" eaLnBrk="1" latinLnBrk="0" hangingPunct="1">
        <a:defRPr sz="1148" kern="1200">
          <a:solidFill>
            <a:schemeClr val="tx1"/>
          </a:solidFill>
          <a:latin typeface="+mn-lt"/>
          <a:ea typeface="+mn-ea"/>
          <a:cs typeface="+mn-cs"/>
        </a:defRPr>
      </a:lvl5pPr>
      <a:lvl6pPr marL="1486558" algn="l" defTabSz="594623" rtl="0" eaLnBrk="1" latinLnBrk="0" hangingPunct="1">
        <a:defRPr sz="1148" kern="1200">
          <a:solidFill>
            <a:schemeClr val="tx1"/>
          </a:solidFill>
          <a:latin typeface="+mn-lt"/>
          <a:ea typeface="+mn-ea"/>
          <a:cs typeface="+mn-cs"/>
        </a:defRPr>
      </a:lvl6pPr>
      <a:lvl7pPr marL="1783869" algn="l" defTabSz="594623" rtl="0" eaLnBrk="1" latinLnBrk="0" hangingPunct="1">
        <a:defRPr sz="1148" kern="1200">
          <a:solidFill>
            <a:schemeClr val="tx1"/>
          </a:solidFill>
          <a:latin typeface="+mn-lt"/>
          <a:ea typeface="+mn-ea"/>
          <a:cs typeface="+mn-cs"/>
        </a:defRPr>
      </a:lvl7pPr>
      <a:lvl8pPr marL="2081181" algn="l" defTabSz="594623" rtl="0" eaLnBrk="1" latinLnBrk="0" hangingPunct="1">
        <a:defRPr sz="1148" kern="1200">
          <a:solidFill>
            <a:schemeClr val="tx1"/>
          </a:solidFill>
          <a:latin typeface="+mn-lt"/>
          <a:ea typeface="+mn-ea"/>
          <a:cs typeface="+mn-cs"/>
        </a:defRPr>
      </a:lvl8pPr>
      <a:lvl9pPr marL="2378493" algn="l" defTabSz="594623" rtl="0" eaLnBrk="1" latinLnBrk="0" hangingPunct="1">
        <a:defRPr sz="1148"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20" userDrawn="1">
          <p15:clr>
            <a:srgbClr val="C35EA4"/>
          </p15:clr>
        </p15:guide>
        <p15:guide id="25" orient="horz" pos="323" userDrawn="1">
          <p15:clr>
            <a:srgbClr val="C35EA4"/>
          </p15:clr>
        </p15:guide>
        <p15:guide id="26" orient="horz" pos="6014" userDrawn="1">
          <p15:clr>
            <a:srgbClr val="C35EA4"/>
          </p15:clr>
        </p15:guide>
        <p15:guide id="28" pos="162" userDrawn="1">
          <p15:clr>
            <a:srgbClr val="A4A3A4"/>
          </p15:clr>
        </p15:guide>
        <p15:guide id="30" pos="4737" userDrawn="1">
          <p15:clr>
            <a:srgbClr val="A4A3A4"/>
          </p15:clr>
        </p15:guide>
        <p15:guide id="31" orient="horz" pos="6056" userDrawn="1">
          <p15:clr>
            <a:srgbClr val="F26B43"/>
          </p15:clr>
        </p15:guide>
        <p15:guide id="32" pos="4576" userDrawn="1">
          <p15:clr>
            <a:srgbClr val="C35E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hyperlink" Target="https://www.microsoft.com/en-us/worklab/work-trend-index/2025-the-year-the-frontier-firm-is-born?msockid=095a2cf3cbc5618514e13940cae86042" TargetMode="Externa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slide" Target="slide5.xml"/><Relationship Id="rId13" Type="http://schemas.openxmlformats.org/officeDocument/2006/relationships/slide" Target="slide10.xml"/><Relationship Id="rId3" Type="http://schemas.openxmlformats.org/officeDocument/2006/relationships/image" Target="../media/image8.png"/><Relationship Id="rId7" Type="http://schemas.openxmlformats.org/officeDocument/2006/relationships/slide" Target="slide8.xml"/><Relationship Id="rId12" Type="http://schemas.openxmlformats.org/officeDocument/2006/relationships/slide" Target="slide6.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slide" Target="slide9.xml"/><Relationship Id="rId11" Type="http://schemas.openxmlformats.org/officeDocument/2006/relationships/slide" Target="slide4.xml"/><Relationship Id="rId5" Type="http://schemas.openxmlformats.org/officeDocument/2006/relationships/slide" Target="slide1.xml"/><Relationship Id="rId10" Type="http://schemas.openxmlformats.org/officeDocument/2006/relationships/slide" Target="slide7.xml"/><Relationship Id="rId4" Type="http://schemas.openxmlformats.org/officeDocument/2006/relationships/image" Target="../media/image6.png"/><Relationship Id="rId9" Type="http://schemas.openxmlformats.org/officeDocument/2006/relationships/slide" Target="slide12.xml"/></Relationships>
</file>

<file path=ppt/slides/_rels/slide4.xml.rels><?xml version="1.0" encoding="UTF-8" standalone="yes"?>
<Relationships xmlns="http://schemas.openxmlformats.org/package/2006/relationships"><Relationship Id="rId8" Type="http://schemas.openxmlformats.org/officeDocument/2006/relationships/slide" Target="slide5.xml"/><Relationship Id="rId13" Type="http://schemas.openxmlformats.org/officeDocument/2006/relationships/slide" Target="slide8.xml"/><Relationship Id="rId3" Type="http://schemas.openxmlformats.org/officeDocument/2006/relationships/image" Target="../media/image5.png"/><Relationship Id="rId7" Type="http://schemas.openxmlformats.org/officeDocument/2006/relationships/slide" Target="slide4.xml"/><Relationship Id="rId12" Type="http://schemas.openxmlformats.org/officeDocument/2006/relationships/slide" Target="slide10.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11" Type="http://schemas.openxmlformats.org/officeDocument/2006/relationships/slide" Target="slide9.xml"/><Relationship Id="rId5" Type="http://schemas.openxmlformats.org/officeDocument/2006/relationships/image" Target="../media/image9.png"/><Relationship Id="rId10" Type="http://schemas.openxmlformats.org/officeDocument/2006/relationships/slide" Target="slide7.xml"/><Relationship Id="rId4" Type="http://schemas.openxmlformats.org/officeDocument/2006/relationships/image" Target="../media/image6.png"/><Relationship Id="rId9" Type="http://schemas.openxmlformats.org/officeDocument/2006/relationships/slide" Target="slide6.xml"/><Relationship Id="rId14" Type="http://schemas.openxmlformats.org/officeDocument/2006/relationships/hyperlink" Target="https://www.microsoft.com/en-us/microsoft-365-copilot?msockid=2a71ad00bf6a61de126fbfd7bed06075" TargetMode="External"/></Relationships>
</file>

<file path=ppt/slides/_rels/slide5.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image" Target="../media/image6.png"/><Relationship Id="rId7" Type="http://schemas.openxmlformats.org/officeDocument/2006/relationships/slide" Target="slide5.xml"/><Relationship Id="rId12" Type="http://schemas.openxmlformats.org/officeDocument/2006/relationships/slide" Target="slide8.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slide" Target="slide4.xml"/><Relationship Id="rId11" Type="http://schemas.openxmlformats.org/officeDocument/2006/relationships/slide" Target="slide10.xml"/><Relationship Id="rId5" Type="http://schemas.microsoft.com/office/2007/relationships/hdphoto" Target="../media/hdphoto1.wdp"/><Relationship Id="rId10" Type="http://schemas.openxmlformats.org/officeDocument/2006/relationships/slide" Target="slide9.xml"/><Relationship Id="rId4" Type="http://schemas.openxmlformats.org/officeDocument/2006/relationships/image" Target="../media/image9.png"/><Relationship Id="rId9" Type="http://schemas.openxmlformats.org/officeDocument/2006/relationships/slide" Target="slide7.xml"/></Relationships>
</file>

<file path=ppt/slides/_rels/slide6.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slide" Target="slide11.xml"/><Relationship Id="rId3" Type="http://schemas.openxmlformats.org/officeDocument/2006/relationships/image" Target="../media/image6.png"/><Relationship Id="rId7" Type="http://schemas.openxmlformats.org/officeDocument/2006/relationships/slide" Target="slide5.xml"/><Relationship Id="rId12" Type="http://schemas.openxmlformats.org/officeDocument/2006/relationships/slide" Target="slide8.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slide" Target="slide4.xml"/><Relationship Id="rId11" Type="http://schemas.openxmlformats.org/officeDocument/2006/relationships/slide" Target="slide10.xml"/><Relationship Id="rId5" Type="http://schemas.microsoft.com/office/2007/relationships/hdphoto" Target="../media/hdphoto1.wdp"/><Relationship Id="rId10" Type="http://schemas.openxmlformats.org/officeDocument/2006/relationships/slide" Target="slide9.xml"/><Relationship Id="rId4" Type="http://schemas.openxmlformats.org/officeDocument/2006/relationships/image" Target="../media/image9.png"/><Relationship Id="rId9" Type="http://schemas.openxmlformats.org/officeDocument/2006/relationships/slide" Target="slide7.xml"/></Relationships>
</file>

<file path=ppt/slides/_rels/slide7.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slide" Target="slide12.xml"/><Relationship Id="rId3" Type="http://schemas.openxmlformats.org/officeDocument/2006/relationships/image" Target="../media/image6.png"/><Relationship Id="rId7" Type="http://schemas.openxmlformats.org/officeDocument/2006/relationships/slide" Target="slide5.xml"/><Relationship Id="rId12" Type="http://schemas.openxmlformats.org/officeDocument/2006/relationships/slide" Target="slide8.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slide" Target="slide4.xml"/><Relationship Id="rId11" Type="http://schemas.openxmlformats.org/officeDocument/2006/relationships/slide" Target="slide10.xml"/><Relationship Id="rId5" Type="http://schemas.microsoft.com/office/2007/relationships/hdphoto" Target="../media/hdphoto1.wdp"/><Relationship Id="rId10" Type="http://schemas.openxmlformats.org/officeDocument/2006/relationships/slide" Target="slide9.xml"/><Relationship Id="rId4" Type="http://schemas.openxmlformats.org/officeDocument/2006/relationships/image" Target="../media/image9.png"/><Relationship Id="rId9" Type="http://schemas.openxmlformats.org/officeDocument/2006/relationships/slide" Target="slide7.xml"/></Relationships>
</file>

<file path=ppt/slides/_rels/slide8.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slide" Target="slide13.xml"/><Relationship Id="rId3" Type="http://schemas.openxmlformats.org/officeDocument/2006/relationships/image" Target="../media/image6.png"/><Relationship Id="rId7" Type="http://schemas.openxmlformats.org/officeDocument/2006/relationships/slide" Target="slide5.xml"/><Relationship Id="rId12" Type="http://schemas.openxmlformats.org/officeDocument/2006/relationships/slide" Target="slide8.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slide" Target="slide4.xml"/><Relationship Id="rId11" Type="http://schemas.openxmlformats.org/officeDocument/2006/relationships/slide" Target="slide10.xml"/><Relationship Id="rId5" Type="http://schemas.microsoft.com/office/2007/relationships/hdphoto" Target="../media/hdphoto1.wdp"/><Relationship Id="rId10" Type="http://schemas.openxmlformats.org/officeDocument/2006/relationships/slide" Target="slide9.xml"/><Relationship Id="rId4" Type="http://schemas.openxmlformats.org/officeDocument/2006/relationships/image" Target="../media/image9.png"/><Relationship Id="rId9" Type="http://schemas.openxmlformats.org/officeDocument/2006/relationships/slide" Target="slide7.xml"/></Relationships>
</file>

<file path=ppt/slides/_rels/slide9.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slide" Target="slide14.xml"/><Relationship Id="rId3" Type="http://schemas.openxmlformats.org/officeDocument/2006/relationships/image" Target="../media/image6.png"/><Relationship Id="rId7" Type="http://schemas.openxmlformats.org/officeDocument/2006/relationships/slide" Target="slide5.xml"/><Relationship Id="rId12" Type="http://schemas.openxmlformats.org/officeDocument/2006/relationships/slide" Target="slide8.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slide" Target="slide4.xml"/><Relationship Id="rId11" Type="http://schemas.openxmlformats.org/officeDocument/2006/relationships/slide" Target="slide10.xml"/><Relationship Id="rId5" Type="http://schemas.microsoft.com/office/2007/relationships/hdphoto" Target="../media/hdphoto1.wdp"/><Relationship Id="rId10" Type="http://schemas.openxmlformats.org/officeDocument/2006/relationships/slide" Target="slide9.xml"/><Relationship Id="rId4" Type="http://schemas.openxmlformats.org/officeDocument/2006/relationships/image" Target="../media/image9.png"/><Relationship Id="rId9" Type="http://schemas.openxmlformats.org/officeDocument/2006/relationships/slide" Target="slide7.xml"/></Relationships>
</file>

<file path=ppt/slides/_rels/slide10.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slide" Target="slide9.xml"/><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slide" Target="slide7.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aka.ms/Q3FY26_ZavaCore_April_Close_Period_Review_pttx" TargetMode="External"/><Relationship Id="rId11" Type="http://schemas.openxmlformats.org/officeDocument/2006/relationships/slide" Target="slide6.xml"/><Relationship Id="rId5" Type="http://schemas.openxmlformats.org/officeDocument/2006/relationships/hyperlink" Target="https://aka.ms/Q3FY26_ZavaCore_April_Closing_Reporting_Data_xslx" TargetMode="External"/><Relationship Id="rId15" Type="http://schemas.openxmlformats.org/officeDocument/2006/relationships/slide" Target="slide8.xml"/><Relationship Id="rId10" Type="http://schemas.openxmlformats.org/officeDocument/2006/relationships/slide" Target="slide5.xml"/><Relationship Id="rId4" Type="http://schemas.openxmlformats.org/officeDocument/2006/relationships/image" Target="../media/image6.png"/><Relationship Id="rId9" Type="http://schemas.openxmlformats.org/officeDocument/2006/relationships/slide" Target="slide4.xml"/><Relationship Id="rId14" Type="http://schemas.openxmlformats.org/officeDocument/2006/relationships/slide" Target="slide10.xml"/></Relationships>
</file>

<file path=ppt/slides/_rels/slide11.xml.rels><?xml version="1.0" encoding="UTF-8" standalone="yes"?>
<Relationships xmlns="http://schemas.openxmlformats.org/package/2006/relationships"><Relationship Id="rId8" Type="http://schemas.openxmlformats.org/officeDocument/2006/relationships/slide" Target="slide5.xml"/><Relationship Id="rId13" Type="http://schemas.openxmlformats.org/officeDocument/2006/relationships/slide" Target="slide8.xml"/><Relationship Id="rId3" Type="http://schemas.openxmlformats.org/officeDocument/2006/relationships/image" Target="../media/image5.png"/><Relationship Id="rId7" Type="http://schemas.openxmlformats.org/officeDocument/2006/relationships/slide" Target="slide4.xml"/><Relationship Id="rId12" Type="http://schemas.openxmlformats.org/officeDocument/2006/relationships/slide" Target="slide10.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microsoft.com/office/2007/relationships/hdphoto" Target="../media/hdphoto1.wdp"/><Relationship Id="rId11" Type="http://schemas.openxmlformats.org/officeDocument/2006/relationships/slide" Target="slide9.xml"/><Relationship Id="rId5" Type="http://schemas.openxmlformats.org/officeDocument/2006/relationships/image" Target="../media/image9.png"/><Relationship Id="rId10" Type="http://schemas.openxmlformats.org/officeDocument/2006/relationships/slide" Target="slide7.xml"/><Relationship Id="rId4" Type="http://schemas.openxmlformats.org/officeDocument/2006/relationships/image" Target="../media/image6.png"/><Relationship Id="rId9" Type="http://schemas.openxmlformats.org/officeDocument/2006/relationships/slide" Target="slide6.xml"/></Relationships>
</file>

<file path=ppt/slides/_rels/slide12.xml.rels><?xml version="1.0" encoding="UTF-8" standalone="yes"?>
<Relationships xmlns="http://schemas.openxmlformats.org/package/2006/relationships"><Relationship Id="rId8" Type="http://schemas.openxmlformats.org/officeDocument/2006/relationships/slide" Target="slide5.xml"/><Relationship Id="rId13" Type="http://schemas.openxmlformats.org/officeDocument/2006/relationships/slide" Target="slide8.xml"/><Relationship Id="rId3" Type="http://schemas.openxmlformats.org/officeDocument/2006/relationships/image" Target="../media/image5.png"/><Relationship Id="rId7" Type="http://schemas.openxmlformats.org/officeDocument/2006/relationships/slide" Target="slide4.xml"/><Relationship Id="rId12" Type="http://schemas.openxmlformats.org/officeDocument/2006/relationships/slide" Target="slide10.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microsoft.com/office/2007/relationships/hdphoto" Target="../media/hdphoto1.wdp"/><Relationship Id="rId11" Type="http://schemas.openxmlformats.org/officeDocument/2006/relationships/slide" Target="slide9.xml"/><Relationship Id="rId5" Type="http://schemas.openxmlformats.org/officeDocument/2006/relationships/image" Target="../media/image9.png"/><Relationship Id="rId10" Type="http://schemas.openxmlformats.org/officeDocument/2006/relationships/slide" Target="slide7.xml"/><Relationship Id="rId4" Type="http://schemas.openxmlformats.org/officeDocument/2006/relationships/image" Target="../media/image6.png"/><Relationship Id="rId9" Type="http://schemas.openxmlformats.org/officeDocument/2006/relationships/slide" Target="slide6.xml"/></Relationships>
</file>

<file path=ppt/slides/_rels/slide13.xml.rels><?xml version="1.0" encoding="UTF-8" standalone="yes"?>
<Relationships xmlns="http://schemas.openxmlformats.org/package/2006/relationships"><Relationship Id="rId8" Type="http://schemas.openxmlformats.org/officeDocument/2006/relationships/slide" Target="slide5.xml"/><Relationship Id="rId13" Type="http://schemas.openxmlformats.org/officeDocument/2006/relationships/slide" Target="slide8.xml"/><Relationship Id="rId3" Type="http://schemas.openxmlformats.org/officeDocument/2006/relationships/image" Target="../media/image5.png"/><Relationship Id="rId7" Type="http://schemas.openxmlformats.org/officeDocument/2006/relationships/slide" Target="slide4.xml"/><Relationship Id="rId12" Type="http://schemas.openxmlformats.org/officeDocument/2006/relationships/slide" Target="slide10.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microsoft.com/office/2007/relationships/hdphoto" Target="../media/hdphoto1.wdp"/><Relationship Id="rId11" Type="http://schemas.openxmlformats.org/officeDocument/2006/relationships/slide" Target="slide9.xml"/><Relationship Id="rId5" Type="http://schemas.openxmlformats.org/officeDocument/2006/relationships/image" Target="../media/image9.png"/><Relationship Id="rId10" Type="http://schemas.openxmlformats.org/officeDocument/2006/relationships/slide" Target="slide7.xml"/><Relationship Id="rId4" Type="http://schemas.openxmlformats.org/officeDocument/2006/relationships/image" Target="../media/image6.png"/><Relationship Id="rId9" Type="http://schemas.openxmlformats.org/officeDocument/2006/relationships/slide" Target="slide6.xml"/></Relationships>
</file>

<file path=ppt/slides/_rels/slide14.xml.rels><?xml version="1.0" encoding="UTF-8" standalone="yes"?>
<Relationships xmlns="http://schemas.openxmlformats.org/package/2006/relationships"><Relationship Id="rId8" Type="http://schemas.openxmlformats.org/officeDocument/2006/relationships/slide" Target="slide5.xml"/><Relationship Id="rId13" Type="http://schemas.openxmlformats.org/officeDocument/2006/relationships/slide" Target="slide8.xml"/><Relationship Id="rId3" Type="http://schemas.openxmlformats.org/officeDocument/2006/relationships/image" Target="../media/image5.png"/><Relationship Id="rId7" Type="http://schemas.openxmlformats.org/officeDocument/2006/relationships/slide" Target="slide4.xml"/><Relationship Id="rId12" Type="http://schemas.openxmlformats.org/officeDocument/2006/relationships/slide" Target="slide10.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microsoft.com/office/2007/relationships/hdphoto" Target="../media/hdphoto1.wdp"/><Relationship Id="rId11" Type="http://schemas.openxmlformats.org/officeDocument/2006/relationships/slide" Target="slide9.xml"/><Relationship Id="rId5" Type="http://schemas.openxmlformats.org/officeDocument/2006/relationships/image" Target="../media/image9.png"/><Relationship Id="rId10" Type="http://schemas.openxmlformats.org/officeDocument/2006/relationships/slide" Target="slide7.xml"/><Relationship Id="rId4" Type="http://schemas.openxmlformats.org/officeDocument/2006/relationships/image" Target="../media/image6.png"/><Relationship Id="rId9" Type="http://schemas.openxmlformats.org/officeDocument/2006/relationships/slide" Target="slid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5595C-3EAB-F86C-A5FE-06C51192D858}"/>
            </a:ext>
          </a:extLst>
        </p:cNvPr>
        <p:cNvGrpSpPr/>
        <p:nvPr/>
      </p:nvGrpSpPr>
      <p:grpSpPr>
        <a:xfrm>
          <a:off x="0" y="0"/>
          <a:ext cx="0" cy="0"/>
          <a:chOff x="0" y="0"/>
          <a:chExt cx="0" cy="0"/>
        </a:xfrm>
      </p:grpSpPr>
      <p:sp>
        <p:nvSpPr>
          <p:cNvPr id="32" name="Title 1">
            <a:extLst>
              <a:ext uri="{FF2B5EF4-FFF2-40B4-BE49-F238E27FC236}">
                <a16:creationId xmlns:a16="http://schemas.microsoft.com/office/drawing/2014/main" id="{C4EDA1E2-DBE2-D9E7-1907-AD12CE6F5CC3}"/>
              </a:ext>
            </a:extLst>
          </p:cNvPr>
          <p:cNvSpPr txBox="1">
            <a:spLocks noGrp="1"/>
          </p:cNvSpPr>
          <p:nvPr>
            <p:ph type="title" idx="4294967295"/>
          </p:nvPr>
        </p:nvSpPr>
        <p:spPr>
          <a:xfrm>
            <a:off x="514350" y="2519136"/>
            <a:ext cx="4921250" cy="110799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524695" rtl="0" eaLnBrk="1" latinLnBrk="0" hangingPunct="1">
              <a:lnSpc>
                <a:spcPct val="100000"/>
              </a:lnSpc>
              <a:spcBef>
                <a:spcPct val="0"/>
              </a:spcBef>
              <a:buNone/>
              <a:defRPr lang="en-US" sz="2118" b="0" kern="1200" cap="none" spc="-28" baseline="0" dirty="0" smtClean="0">
                <a:ln w="3175">
                  <a:noFill/>
                </a:ln>
                <a:solidFill>
                  <a:srgbClr val="091F2C"/>
                </a:solidFill>
                <a:effectLst/>
                <a:latin typeface="+mj-lt"/>
                <a:ea typeface="+mn-ea"/>
                <a:cs typeface="Segoe UI" pitchFamily="34" charset="0"/>
              </a:defRPr>
            </a:lvl1pPr>
          </a:lstStyle>
          <a:p>
            <a:pPr defTabSz="932742">
              <a:defRPr/>
            </a:pPr>
            <a:r>
              <a:rPr lang="en-US" sz="3600" spc="-50">
                <a:gradFill>
                  <a:gsLst>
                    <a:gs pos="1942">
                      <a:srgbClr val="0078D4"/>
                    </a:gs>
                    <a:gs pos="100000">
                      <a:srgbClr val="C03BC4"/>
                    </a:gs>
                  </a:gsLst>
                  <a:lin ang="0" scaled="1"/>
                </a:gradFill>
                <a:latin typeface="+mn-lt"/>
              </a:rPr>
              <a:t>Microsoft 365 Copilot Prompt Pack for Finance </a:t>
            </a:r>
          </a:p>
        </p:txBody>
      </p:sp>
      <p:sp>
        <p:nvSpPr>
          <p:cNvPr id="42" name="Text Placeholder 2">
            <a:extLst>
              <a:ext uri="{FF2B5EF4-FFF2-40B4-BE49-F238E27FC236}">
                <a16:creationId xmlns:a16="http://schemas.microsoft.com/office/drawing/2014/main" id="{0B89E558-BE2C-75D6-8356-C650F8D18124}"/>
              </a:ext>
            </a:extLst>
          </p:cNvPr>
          <p:cNvSpPr txBox="1">
            <a:spLocks/>
          </p:cNvSpPr>
          <p:nvPr/>
        </p:nvSpPr>
        <p:spPr>
          <a:xfrm>
            <a:off x="514350" y="4371363"/>
            <a:ext cx="5302250" cy="923330"/>
          </a:xfrm>
          <a:prstGeom prst="rect">
            <a:avLst/>
          </a:prstGeom>
        </p:spPr>
        <p:txBody>
          <a:bodyPr vert="horz" wrap="square" lIns="0" tIns="0" rIns="0" bIns="0" rtlCol="0" anchor="t">
            <a:spAutoFit/>
          </a:bodyPr>
          <a:lstStyle>
            <a:lvl1pPr marL="145733"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85" kern="1200" spc="0" baseline="0">
                <a:solidFill>
                  <a:schemeClr val="tx1"/>
                </a:solidFill>
                <a:latin typeface="+mn-lt"/>
                <a:ea typeface="+mn-ea"/>
                <a:cs typeface="Segoe Sans Display" pitchFamily="2" charset="0"/>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indent="0">
              <a:buNone/>
              <a:defRPr/>
            </a:pPr>
            <a:r>
              <a:rPr lang="en-US" sz="2000">
                <a:solidFill>
                  <a:srgbClr val="091F2C"/>
                </a:solidFill>
                <a:latin typeface="Segoe Sans Display Semibold"/>
              </a:rPr>
              <a:t>Finance Prompt Packs deliver ready to use Copilot prompts designed to support everyday finance tasks and workflows.  </a:t>
            </a:r>
          </a:p>
        </p:txBody>
      </p:sp>
    </p:spTree>
    <p:extLst>
      <p:ext uri="{BB962C8B-B14F-4D97-AF65-F5344CB8AC3E}">
        <p14:creationId xmlns:p14="http://schemas.microsoft.com/office/powerpoint/2010/main" val="162869374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438C3-449F-798E-8832-5D3FDDF6D71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4257B8A-CFE9-87F7-75A8-DB2864974BFD}"/>
              </a:ext>
              <a:ext uri="{C183D7F6-B498-43B3-948B-1728B52AA6E4}">
                <adec:decorative xmlns:adec="http://schemas.microsoft.com/office/drawing/2017/decorative" val="1"/>
              </a:ext>
            </a:extLst>
          </p:cNvPr>
          <p:cNvSpPr>
            <a:spLocks/>
          </p:cNvSpPr>
          <p:nvPr/>
        </p:nvSpPr>
        <p:spPr bwMode="auto">
          <a:xfrm>
            <a:off x="0" y="6792686"/>
            <a:ext cx="7790949" cy="3258100"/>
          </a:xfrm>
          <a:prstGeom prst="rect">
            <a:avLst/>
          </a:prstGeom>
          <a:solidFill>
            <a:schemeClr val="bg2">
              <a:lumMod val="90000"/>
              <a:alpha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mn-ea"/>
              <a:cs typeface="Segoe UI" pitchFamily="34" charset="0"/>
            </a:endParaRPr>
          </a:p>
        </p:txBody>
      </p:sp>
      <p:pic>
        <p:nvPicPr>
          <p:cNvPr id="5" name="Picture 4">
            <a:extLst>
              <a:ext uri="{FF2B5EF4-FFF2-40B4-BE49-F238E27FC236}">
                <a16:creationId xmlns:a16="http://schemas.microsoft.com/office/drawing/2014/main" id="{A3761B8B-C8C2-7E2B-9905-5995EFCFA814}"/>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2958" t="1331" r="13874" b="51315"/>
          <a:stretch>
            <a:fillRect/>
          </a:stretch>
        </p:blipFill>
        <p:spPr>
          <a:xfrm>
            <a:off x="750920" y="7465175"/>
            <a:ext cx="7031295" cy="2559742"/>
          </a:xfrm>
          <a:custGeom>
            <a:avLst/>
            <a:gdLst>
              <a:gd name="csX0" fmla="*/ 0 w 7163671"/>
              <a:gd name="csY0" fmla="*/ 0 h 2366966"/>
              <a:gd name="csX1" fmla="*/ 7163671 w 7163671"/>
              <a:gd name="csY1" fmla="*/ 0 h 2366966"/>
              <a:gd name="csX2" fmla="*/ 7163671 w 7163671"/>
              <a:gd name="csY2" fmla="*/ 2366966 h 2366966"/>
              <a:gd name="csX3" fmla="*/ 0 w 7163671"/>
              <a:gd name="csY3" fmla="*/ 2366966 h 2366966"/>
            </a:gdLst>
            <a:ahLst/>
            <a:cxnLst>
              <a:cxn ang="0">
                <a:pos x="csX0" y="csY0"/>
              </a:cxn>
              <a:cxn ang="0">
                <a:pos x="csX1" y="csY1"/>
              </a:cxn>
              <a:cxn ang="0">
                <a:pos x="csX2" y="csY2"/>
              </a:cxn>
              <a:cxn ang="0">
                <a:pos x="csX3" y="csY3"/>
              </a:cxn>
            </a:cxnLst>
            <a:rect l="l" t="t" r="r" b="b"/>
            <a:pathLst>
              <a:path w="7163671" h="2366966">
                <a:moveTo>
                  <a:pt x="0" y="0"/>
                </a:moveTo>
                <a:lnTo>
                  <a:pt x="7163671" y="0"/>
                </a:lnTo>
                <a:lnTo>
                  <a:pt x="7163671" y="2366966"/>
                </a:lnTo>
                <a:lnTo>
                  <a:pt x="0" y="2366966"/>
                </a:lnTo>
                <a:close/>
              </a:path>
            </a:pathLst>
          </a:custGeom>
        </p:spPr>
      </p:pic>
      <p:pic>
        <p:nvPicPr>
          <p:cNvPr id="6" name="object 4">
            <a:extLst>
              <a:ext uri="{FF2B5EF4-FFF2-40B4-BE49-F238E27FC236}">
                <a16:creationId xmlns:a16="http://schemas.microsoft.com/office/drawing/2014/main" id="{09B3C2F3-FE06-C2EE-3FDB-0AAD5FAC2FC4}"/>
              </a:ext>
              <a:ext uri="{C183D7F6-B498-43B3-948B-1728B52AA6E4}">
                <adec:decorative xmlns:adec="http://schemas.microsoft.com/office/drawing/2017/decorative" val="1"/>
              </a:ext>
            </a:extLst>
          </p:cNvPr>
          <p:cNvPicPr/>
          <p:nvPr/>
        </p:nvPicPr>
        <p:blipFill rotWithShape="1">
          <a:blip r:embed="rId4" cstate="print"/>
          <a:srcRect l="19670" r="19670"/>
          <a:stretch>
            <a:fillRect/>
          </a:stretch>
        </p:blipFill>
        <p:spPr>
          <a:xfrm rot="5400000">
            <a:off x="3850482" y="6136484"/>
            <a:ext cx="71436" cy="7772400"/>
          </a:xfrm>
          <a:prstGeom prst="rect">
            <a:avLst/>
          </a:prstGeom>
        </p:spPr>
      </p:pic>
      <p:sp>
        <p:nvSpPr>
          <p:cNvPr id="7" name="Slide Number Placeholder 5">
            <a:extLst>
              <a:ext uri="{FF2B5EF4-FFF2-40B4-BE49-F238E27FC236}">
                <a16:creationId xmlns:a16="http://schemas.microsoft.com/office/drawing/2014/main" id="{74F8DABB-0506-04B5-5588-F7645C61A97F}"/>
              </a:ext>
              <a:ext uri="{C183D7F6-B498-43B3-948B-1728B52AA6E4}">
                <adec:decorative xmlns:adec="http://schemas.microsoft.com/office/drawing/2017/decorative" val="1"/>
              </a:ext>
            </a:extLst>
          </p:cNvPr>
          <p:cNvSpPr txBox="1">
            <a:spLocks/>
          </p:cNvSpPr>
          <p:nvPr/>
        </p:nvSpPr>
        <p:spPr>
          <a:xfrm>
            <a:off x="5770248" y="9617713"/>
            <a:ext cx="1748790" cy="264474"/>
          </a:xfrm>
        </p:spPr>
        <p:txBody>
          <a:bodyPr rIns="0" anchor="ctr"/>
          <a:lstStyle>
            <a:defPPr>
              <a:defRPr lang="en-US"/>
            </a:defPPr>
            <a:lvl1pPr marL="0" algn="r" defTabSz="1018824" rtl="0" eaLnBrk="1" latinLnBrk="0" hangingPunct="1">
              <a:defRPr sz="1200" kern="1200">
                <a:solidFill>
                  <a:schemeClr val="tx1"/>
                </a:solidFill>
                <a:latin typeface="+mn-lt"/>
                <a:ea typeface="+mn-ea"/>
                <a:cs typeface="+mn-cs"/>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marL="0" marR="0" lvl="0" indent="0" algn="r" defTabSz="1018824" rtl="0" eaLnBrk="1" fontAlgn="auto" latinLnBrk="0" hangingPunct="1">
              <a:lnSpc>
                <a:spcPct val="100000"/>
              </a:lnSpc>
              <a:spcBef>
                <a:spcPts val="0"/>
              </a:spcBef>
              <a:spcAft>
                <a:spcPts val="0"/>
              </a:spcAft>
              <a:buClrTx/>
              <a:buSzTx/>
              <a:buFontTx/>
              <a:buNone/>
              <a:tabLst/>
              <a:defRPr/>
            </a:pPr>
            <a:fld id="{BF64B658-AF8F-7D4C-AC24-1E662CA57B6D}" type="slidenum">
              <a:rPr kumimoji="0" lang="en-US" sz="1000" b="0" i="0" u="none" strike="noStrike" kern="1200" cap="none" spc="0" normalizeH="0" baseline="0" noProof="0" smtClean="0">
                <a:ln>
                  <a:noFill/>
                </a:ln>
                <a:solidFill>
                  <a:srgbClr val="091F2C"/>
                </a:solidFill>
                <a:effectLst/>
                <a:uLnTx/>
                <a:uFillTx/>
                <a:latin typeface="Segoe Sans Display Semilight" pitchFamily="2" charset="0"/>
                <a:ea typeface="+mn-ea"/>
                <a:cs typeface="Segoe Sans Display Semilight" pitchFamily="2" charset="0"/>
              </a:rPr>
              <a:pPr marL="0" marR="0" lvl="0" indent="0" algn="r" defTabSz="1018824" rtl="0" eaLnBrk="1" fontAlgn="auto" latinLnBrk="0" hangingPunct="1">
                <a:lnSpc>
                  <a:spcPct val="100000"/>
                </a:lnSpc>
                <a:spcBef>
                  <a:spcPts val="0"/>
                </a:spcBef>
                <a:spcAft>
                  <a:spcPts val="0"/>
                </a:spcAft>
                <a:buClrTx/>
                <a:buSzTx/>
                <a:buFontTx/>
                <a:buNone/>
                <a:tabLst/>
                <a:defRPr/>
              </a:pPr>
              <a:t>2</a:t>
            </a:fld>
            <a:endParaRPr kumimoji="0" lang="en-US" sz="1000" b="0" i="0" u="none" strike="noStrike" kern="1200" cap="none" spc="0" normalizeH="0" baseline="0" noProof="0">
              <a:ln>
                <a:noFill/>
              </a:ln>
              <a:solidFill>
                <a:srgbClr val="091F2C"/>
              </a:solidFill>
              <a:effectLst/>
              <a:uLnTx/>
              <a:uFillTx/>
              <a:latin typeface="Segoe Sans Display Semilight" pitchFamily="2" charset="0"/>
              <a:ea typeface="+mn-ea"/>
              <a:cs typeface="Segoe Sans Display Semilight" pitchFamily="2" charset="0"/>
            </a:endParaRPr>
          </a:p>
        </p:txBody>
      </p:sp>
      <p:sp>
        <p:nvSpPr>
          <p:cNvPr id="31" name="Title 10">
            <a:extLst>
              <a:ext uri="{FF2B5EF4-FFF2-40B4-BE49-F238E27FC236}">
                <a16:creationId xmlns:a16="http://schemas.microsoft.com/office/drawing/2014/main" id="{57CB09CA-791A-ED1F-33C7-AD132B214A06}"/>
              </a:ext>
              <a:ext uri="{C183D7F6-B498-43B3-948B-1728B52AA6E4}">
                <adec:decorative xmlns:adec="http://schemas.microsoft.com/office/drawing/2017/decorative" val="0"/>
              </a:ext>
            </a:extLst>
          </p:cNvPr>
          <p:cNvSpPr txBox="1">
            <a:spLocks noGrp="1"/>
          </p:cNvSpPr>
          <p:nvPr>
            <p:ph type="title" idx="4294967295"/>
          </p:nvPr>
        </p:nvSpPr>
        <p:spPr>
          <a:xfrm>
            <a:off x="508000" y="349660"/>
            <a:ext cx="2345560" cy="86177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594623" rtl="0" eaLnBrk="1" latinLnBrk="0" hangingPunct="1">
              <a:lnSpc>
                <a:spcPct val="100000"/>
              </a:lnSpc>
              <a:spcBef>
                <a:spcPct val="0"/>
              </a:spcBef>
              <a:buNone/>
              <a:defRPr lang="en-US" sz="2800" b="0" kern="1200" cap="none" spc="-28" baseline="0" dirty="0">
                <a:ln w="3175">
                  <a:noFill/>
                </a:ln>
                <a:gradFill>
                  <a:gsLst>
                    <a:gs pos="0">
                      <a:srgbClr val="0078D4"/>
                    </a:gs>
                    <a:gs pos="50000">
                      <a:srgbClr val="8661C5"/>
                    </a:gs>
                    <a:gs pos="99000">
                      <a:srgbClr val="C73ECC"/>
                    </a:gs>
                  </a:gsLst>
                  <a:lin ang="2700000" scaled="0"/>
                </a:gradFill>
                <a:effectLst/>
                <a:latin typeface="+mn-lt"/>
                <a:ea typeface="+mn-ea"/>
                <a:cs typeface="Segoe UI" pitchFamily="34" charset="0"/>
              </a:defRPr>
            </a:lvl1pPr>
          </a:lstStyle>
          <a:p>
            <a:pPr>
              <a:defRPr/>
            </a:pPr>
            <a:r>
              <a:rPr lang="en-US"/>
              <a:t>Prompt Pack for Finance</a:t>
            </a:r>
          </a:p>
        </p:txBody>
      </p:sp>
      <p:sp>
        <p:nvSpPr>
          <p:cNvPr id="11" name="TextBox 10">
            <a:extLst>
              <a:ext uri="{FF2B5EF4-FFF2-40B4-BE49-F238E27FC236}">
                <a16:creationId xmlns:a16="http://schemas.microsoft.com/office/drawing/2014/main" id="{B587613A-3D16-76C6-6AF1-D43565FA8466}"/>
              </a:ext>
            </a:extLst>
          </p:cNvPr>
          <p:cNvSpPr txBox="1">
            <a:spLocks/>
          </p:cNvSpPr>
          <p:nvPr/>
        </p:nvSpPr>
        <p:spPr>
          <a:xfrm>
            <a:off x="473374" y="1410569"/>
            <a:ext cx="3803651" cy="5233484"/>
          </a:xfrm>
          <a:prstGeom prst="rect">
            <a:avLst/>
          </a:prstGeom>
          <a:noFill/>
        </p:spPr>
        <p:txBody>
          <a:bodyPr wrap="square" lIns="0" tIns="0" rIns="0" bIns="0" anchor="t">
            <a:spAutoFit/>
          </a:bodyPr>
          <a:lstStyle/>
          <a:p>
            <a:pPr marL="0" marR="0" lvl="0" indent="0" algn="l" defTabSz="1018824" rtl="0" eaLnBrk="1" fontAlgn="auto" latinLnBrk="0" hangingPunct="1">
              <a:lnSpc>
                <a:spcPct val="140000"/>
              </a:lnSpc>
              <a:spcBef>
                <a:spcPts val="0"/>
              </a:spcBef>
              <a:spcAft>
                <a:spcPts val="400"/>
              </a:spcAft>
              <a:buClrTx/>
              <a:buSzTx/>
              <a:buFontTx/>
              <a:buNone/>
              <a:tabLst/>
              <a:defRPr/>
            </a:pPr>
            <a:r>
              <a:rPr kumimoji="0" lang="en-US" sz="1400" b="0" i="0" u="none" strike="noStrike" kern="1200" cap="none" spc="0" normalizeH="0" baseline="0" noProof="0">
                <a:ln>
                  <a:noFill/>
                </a:ln>
                <a:solidFill>
                  <a:srgbClr val="C03BC4">
                    <a:alpha val="99000"/>
                  </a:srgbClr>
                </a:solidFill>
                <a:effectLst/>
                <a:uLnTx/>
                <a:uFillTx/>
                <a:latin typeface="Segoe Sans Display Semibold"/>
                <a:ea typeface="+mn-ea"/>
                <a:cs typeface="+mn-cs"/>
              </a:rPr>
              <a:t>Intended Use:</a:t>
            </a:r>
            <a:endParaRPr lang="en-US" sz="1400">
              <a:cs typeface="Segoe Sans Display"/>
            </a:endParaRPr>
          </a:p>
          <a:p>
            <a:pPr marL="0" marR="0" lvl="0" indent="0" algn="l" defTabSz="1018824" rtl="0" eaLnBrk="1" fontAlgn="auto" latinLnBrk="0" hangingPunct="1">
              <a:lnSpc>
                <a:spcPct val="140000"/>
              </a:lnSpc>
              <a:spcBef>
                <a:spcPts val="0"/>
              </a:spcBef>
              <a:spcAft>
                <a:spcPts val="1200"/>
              </a:spcAft>
              <a:buClrTx/>
              <a:buSzTx/>
              <a:buFontTx/>
              <a:buNone/>
              <a:tabLst/>
              <a:defRPr/>
            </a:pPr>
            <a:r>
              <a:rPr kumimoji="0" lang="en-US" sz="1300" i="0" u="none" strike="noStrike" kern="1200" cap="none" spc="0" normalizeH="0" baseline="0" noProof="0">
                <a:ln>
                  <a:noFill/>
                </a:ln>
                <a:solidFill>
                  <a:srgbClr val="091F2C"/>
                </a:solidFill>
                <a:effectLst/>
                <a:uLnTx/>
                <a:uFillTx/>
                <a:latin typeface="Segoe Sans Display"/>
                <a:ea typeface="+mn-ea"/>
                <a:cs typeface="+mn-cs"/>
              </a:rPr>
              <a:t>This prompt pack provides example prompts to help finance professionals use Microsoft 365 Copilot to support common finance workflows. It demonstrates how Copilot can assist with financial close and reporting, forecasting and performance analysis, risk and compliance readiness, contract and supplier decision support, and cash flow management. These prompts are designed to inspire and guide the creation of effective prompts, while also serving as a learning resource that demonstrates how Copilot can be grounded in files, research inputs, and other relevant financial materials.</a:t>
            </a:r>
          </a:p>
          <a:p>
            <a:pPr lvl="0">
              <a:lnSpc>
                <a:spcPct val="140000"/>
              </a:lnSpc>
              <a:spcAft>
                <a:spcPts val="1200"/>
              </a:spcAft>
              <a:defRPr/>
            </a:pPr>
            <a:r>
              <a:rPr lang="en-US" sz="1300"/>
              <a:t>The prompts are built to help teams operate like a </a:t>
            </a:r>
            <a:r>
              <a:rPr lang="en-US" sz="1300" u="sng">
                <a:hlinkClick r:id="rId5"/>
              </a:rPr>
              <a:t>Frontier Firm</a:t>
            </a:r>
            <a:r>
              <a:rPr lang="en-US" sz="1300"/>
              <a:t>, so they can be more adaptable, more informed, and more effective, all while protecting their organization’s data.</a:t>
            </a:r>
            <a:endParaRPr kumimoji="0" lang="en-US" sz="1300" i="0" u="none" strike="noStrike" kern="1200" cap="none" spc="0" normalizeH="0" baseline="0" noProof="0">
              <a:ln>
                <a:noFill/>
              </a:ln>
              <a:solidFill>
                <a:srgbClr val="091F2C"/>
              </a:solidFill>
              <a:effectLst/>
              <a:uLnTx/>
              <a:uFillTx/>
              <a:ea typeface="+mn-ea"/>
              <a:cs typeface="+mn-cs"/>
            </a:endParaRPr>
          </a:p>
        </p:txBody>
      </p:sp>
      <p:sp>
        <p:nvSpPr>
          <p:cNvPr id="12" name="TextBox 11">
            <a:extLst>
              <a:ext uri="{FF2B5EF4-FFF2-40B4-BE49-F238E27FC236}">
                <a16:creationId xmlns:a16="http://schemas.microsoft.com/office/drawing/2014/main" id="{03128AFD-7422-E4AB-46B8-18B3C175B75A}"/>
              </a:ext>
            </a:extLst>
          </p:cNvPr>
          <p:cNvSpPr txBox="1">
            <a:spLocks/>
          </p:cNvSpPr>
          <p:nvPr/>
        </p:nvSpPr>
        <p:spPr>
          <a:xfrm>
            <a:off x="507999" y="7013306"/>
            <a:ext cx="6934116" cy="2604407"/>
          </a:xfrm>
          <a:prstGeom prst="roundRect">
            <a:avLst>
              <a:gd name="adj" fmla="val 5911"/>
            </a:avLst>
          </a:prstGeom>
          <a:solidFill>
            <a:srgbClr val="FAF7F5">
              <a:alpha val="90000"/>
            </a:srgbClr>
          </a:solidFill>
          <a:ln>
            <a:solidFill>
              <a:schemeClr val="bg1"/>
            </a:solidFill>
          </a:ln>
        </p:spPr>
        <p:txBody>
          <a:bodyPr wrap="square" anchor="ctr">
            <a:noAutofit/>
          </a:bodyPr>
          <a:lstStyle/>
          <a:p>
            <a:pPr>
              <a:spcAft>
                <a:spcPts val="200"/>
              </a:spcAft>
              <a:defRPr/>
            </a:pPr>
            <a:r>
              <a:rPr lang="en-US" sz="1100" i="1">
                <a:solidFill>
                  <a:srgbClr val="091F2C"/>
                </a:solidFill>
                <a:latin typeface="Segoe Sans Display Semibold"/>
              </a:rPr>
              <a:t>Please note:</a:t>
            </a:r>
          </a:p>
          <a:p>
            <a:pPr marL="171450" indent="-171450">
              <a:spcAft>
                <a:spcPts val="300"/>
              </a:spcAft>
              <a:buFont typeface="Arial" panose="020B0604020202020204" pitchFamily="34" charset="0"/>
              <a:buChar char="•"/>
              <a:defRPr/>
            </a:pPr>
            <a:r>
              <a:rPr lang="en-US" sz="1100">
                <a:solidFill>
                  <a:srgbClr val="091F2C"/>
                </a:solidFill>
              </a:rPr>
              <a:t>Results may vary based on organizational configuration, permissions, data quality, and product availability.</a:t>
            </a:r>
          </a:p>
          <a:p>
            <a:pPr marL="171450" indent="-171450">
              <a:spcAft>
                <a:spcPts val="300"/>
              </a:spcAft>
              <a:buFont typeface="Arial" panose="020B0604020202020204" pitchFamily="34" charset="0"/>
              <a:buChar char="•"/>
              <a:defRPr/>
            </a:pPr>
            <a:r>
              <a:rPr lang="en-US" sz="1100">
                <a:solidFill>
                  <a:srgbClr val="091F2C"/>
                </a:solidFill>
              </a:rPr>
              <a:t>These examples are illustrative and may not reflect all governance, privacy, compliance, or financial requirements applicable in every organization.</a:t>
            </a:r>
          </a:p>
          <a:p>
            <a:pPr marL="171450" indent="-171450">
              <a:spcAft>
                <a:spcPts val="300"/>
              </a:spcAft>
              <a:buFont typeface="Arial" panose="020B0604020202020204" pitchFamily="34" charset="0"/>
              <a:buChar char="•"/>
              <a:defRPr/>
            </a:pPr>
            <a:r>
              <a:rPr lang="en-US" sz="1100">
                <a:solidFill>
                  <a:srgbClr val="091F2C"/>
                </a:solidFill>
              </a:rPr>
              <a:t>Customers should ensure their use of Copilot aligns with internal policies, applicable laws, and the Microsoft 365 Copilot Transparency Note, including guidance on selecting appropriate use cases and applying meaningful human oversight.</a:t>
            </a:r>
          </a:p>
          <a:p>
            <a:pPr marL="171450" indent="-171450">
              <a:spcAft>
                <a:spcPts val="300"/>
              </a:spcAft>
              <a:buFont typeface="Arial" panose="020B0604020202020204" pitchFamily="34" charset="0"/>
              <a:buChar char="•"/>
              <a:defRPr/>
            </a:pPr>
            <a:r>
              <a:rPr lang="en-US" sz="1100">
                <a:solidFill>
                  <a:srgbClr val="091F2C"/>
                </a:solidFill>
              </a:rPr>
              <a:t>Outputs generated using this prompt pack are intended to support productivity and analysis but should not be relied upon as financial, accounting, investment, or legal advice. Users should apply appropriate professional judgment and consult qualified experts where needed.</a:t>
            </a:r>
          </a:p>
          <a:p>
            <a:pPr marL="171450" indent="-171450">
              <a:spcAft>
                <a:spcPts val="200"/>
              </a:spcAft>
              <a:buFont typeface="Arial" panose="020B0604020202020204" pitchFamily="34" charset="0"/>
              <a:buChar char="•"/>
              <a:defRPr/>
            </a:pPr>
            <a:r>
              <a:rPr lang="en-US" sz="1100">
                <a:solidFill>
                  <a:srgbClr val="091F2C"/>
                </a:solidFill>
              </a:rPr>
              <a:t>The responses provided are not tailored to your organization. Please refer to your company’s internal guidance and resources when making decisions.</a:t>
            </a:r>
            <a:endParaRPr lang="en-IN" sz="1100">
              <a:solidFill>
                <a:srgbClr val="091F2C"/>
              </a:solidFill>
            </a:endParaRPr>
          </a:p>
        </p:txBody>
      </p:sp>
      <p:pic>
        <p:nvPicPr>
          <p:cNvPr id="10" name="Picture 9">
            <a:extLst>
              <a:ext uri="{FF2B5EF4-FFF2-40B4-BE49-F238E27FC236}">
                <a16:creationId xmlns:a16="http://schemas.microsoft.com/office/drawing/2014/main" id="{C981D9A7-649A-0029-7683-49E281DCF557}"/>
              </a:ext>
            </a:extLst>
          </p:cNvPr>
          <p:cNvPicPr>
            <a:picLocks noChangeAspect="1"/>
          </p:cNvPicPr>
          <p:nvPr/>
        </p:nvPicPr>
        <p:blipFill rotWithShape="1">
          <a:blip r:embed="rId6"/>
          <a:srcRect l="46744" t="9014" r="24372"/>
          <a:stretch>
            <a:fillRect/>
          </a:stretch>
        </p:blipFill>
        <p:spPr>
          <a:xfrm>
            <a:off x="4559303" y="7614"/>
            <a:ext cx="3231646" cy="6785072"/>
          </a:xfrm>
          <a:prstGeom prst="rect">
            <a:avLst/>
          </a:prstGeom>
        </p:spPr>
      </p:pic>
    </p:spTree>
    <p:extLst>
      <p:ext uri="{BB962C8B-B14F-4D97-AF65-F5344CB8AC3E}">
        <p14:creationId xmlns:p14="http://schemas.microsoft.com/office/powerpoint/2010/main" val="323160864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66448E-AA35-2A3B-2C46-5F8E525F6444}"/>
              </a:ext>
              <a:ext uri="{C183D7F6-B498-43B3-948B-1728B52AA6E4}">
                <adec:decorative xmlns:adec="http://schemas.microsoft.com/office/drawing/2017/decorative" val="1"/>
              </a:ext>
            </a:extLst>
          </p:cNvPr>
          <p:cNvPicPr>
            <a:picLocks noChangeAspect="1"/>
          </p:cNvPicPr>
          <p:nvPr/>
        </p:nvPicPr>
        <p:blipFill rotWithShape="1">
          <a:blip r:embed="rId3"/>
          <a:srcRect l="35831" t="44844" b="1748"/>
          <a:stretch>
            <a:fillRect/>
          </a:stretch>
        </p:blipFill>
        <p:spPr>
          <a:xfrm rot="20817313" flipH="1">
            <a:off x="4582683" y="139096"/>
            <a:ext cx="3239609" cy="1572874"/>
          </a:xfrm>
          <a:custGeom>
            <a:avLst/>
            <a:gdLst>
              <a:gd name="csX0" fmla="*/ 0 w 3239609"/>
              <a:gd name="csY0" fmla="*/ 750590 h 1572874"/>
              <a:gd name="csX1" fmla="*/ 190517 w 3239609"/>
              <a:gd name="csY1" fmla="*/ 1572874 h 1572874"/>
              <a:gd name="csX2" fmla="*/ 3239609 w 3239609"/>
              <a:gd name="csY2" fmla="*/ 866425 h 1572874"/>
              <a:gd name="csX3" fmla="*/ 3239609 w 3239609"/>
              <a:gd name="csY3" fmla="*/ 0 h 1572874"/>
            </a:gdLst>
            <a:ahLst/>
            <a:cxnLst>
              <a:cxn ang="0">
                <a:pos x="csX0" y="csY0"/>
              </a:cxn>
              <a:cxn ang="0">
                <a:pos x="csX1" y="csY1"/>
              </a:cxn>
              <a:cxn ang="0">
                <a:pos x="csX2" y="csY2"/>
              </a:cxn>
              <a:cxn ang="0">
                <a:pos x="csX3" y="csY3"/>
              </a:cxn>
            </a:cxnLst>
            <a:rect l="l" t="t" r="r" b="b"/>
            <a:pathLst>
              <a:path w="3239609" h="1572874">
                <a:moveTo>
                  <a:pt x="0" y="750590"/>
                </a:moveTo>
                <a:lnTo>
                  <a:pt x="190517" y="1572874"/>
                </a:lnTo>
                <a:lnTo>
                  <a:pt x="3239609" y="866425"/>
                </a:lnTo>
                <a:lnTo>
                  <a:pt x="3239609" y="0"/>
                </a:lnTo>
                <a:close/>
              </a:path>
            </a:pathLst>
          </a:custGeom>
        </p:spPr>
      </p:pic>
      <p:cxnSp>
        <p:nvCxnSpPr>
          <p:cNvPr id="7" name="Straight Connector 6">
            <a:extLst>
              <a:ext uri="{FF2B5EF4-FFF2-40B4-BE49-F238E27FC236}">
                <a16:creationId xmlns:a16="http://schemas.microsoft.com/office/drawing/2014/main" id="{6FE98895-2618-B0FA-BFE8-A4256C4911F7}"/>
              </a:ext>
              <a:ext uri="{C183D7F6-B498-43B3-948B-1728B52AA6E4}">
                <adec:decorative xmlns:adec="http://schemas.microsoft.com/office/drawing/2017/decorative" val="1"/>
              </a:ext>
            </a:extLst>
          </p:cNvPr>
          <p:cNvCxnSpPr/>
          <p:nvPr/>
        </p:nvCxnSpPr>
        <p:spPr>
          <a:xfrm>
            <a:off x="0" y="452455"/>
            <a:ext cx="7772400" cy="0"/>
          </a:xfrm>
          <a:prstGeom prst="line">
            <a:avLst/>
          </a:prstGeom>
          <a:ln w="285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76003C6A-1D4E-E8F3-12BA-DC7797C1E5C6}"/>
              </a:ext>
              <a:ext uri="{C183D7F6-B498-43B3-948B-1728B52AA6E4}">
                <adec:decorative xmlns:adec="http://schemas.microsoft.com/office/drawing/2017/decorative" val="1"/>
              </a:ext>
            </a:extLst>
          </p:cNvPr>
          <p:cNvSpPr>
            <a:spLocks/>
          </p:cNvSpPr>
          <p:nvPr/>
        </p:nvSpPr>
        <p:spPr bwMode="auto">
          <a:xfrm>
            <a:off x="0" y="452454"/>
            <a:ext cx="7772400" cy="916613"/>
          </a:xfrm>
          <a:prstGeom prst="rect">
            <a:avLst/>
          </a:prstGeom>
          <a:solidFill>
            <a:schemeClr val="bg2">
              <a:lumMod val="90000"/>
              <a:alpha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mn-ea"/>
              <a:cs typeface="Segoe UI" pitchFamily="34" charset="0"/>
            </a:endParaRPr>
          </a:p>
        </p:txBody>
      </p:sp>
      <p:pic>
        <p:nvPicPr>
          <p:cNvPr id="9" name="object 4">
            <a:extLst>
              <a:ext uri="{FF2B5EF4-FFF2-40B4-BE49-F238E27FC236}">
                <a16:creationId xmlns:a16="http://schemas.microsoft.com/office/drawing/2014/main" id="{E87DA337-74E2-3A58-A85D-B6F0CEF39868}"/>
              </a:ext>
              <a:ext uri="{C183D7F6-B498-43B3-948B-1728B52AA6E4}">
                <adec:decorative xmlns:adec="http://schemas.microsoft.com/office/drawing/2017/decorative" val="1"/>
              </a:ext>
            </a:extLst>
          </p:cNvPr>
          <p:cNvPicPr/>
          <p:nvPr/>
        </p:nvPicPr>
        <p:blipFill rotWithShape="1">
          <a:blip r:embed="rId4" cstate="print"/>
          <a:srcRect l="19670" r="19670"/>
          <a:stretch>
            <a:fillRect/>
          </a:stretch>
        </p:blipFill>
        <p:spPr>
          <a:xfrm rot="5400000">
            <a:off x="3850482" y="6136484"/>
            <a:ext cx="71436" cy="7772400"/>
          </a:xfrm>
          <a:prstGeom prst="rect">
            <a:avLst/>
          </a:prstGeom>
        </p:spPr>
      </p:pic>
      <p:sp>
        <p:nvSpPr>
          <p:cNvPr id="11" name="Rectangle: Rounded Corners 10">
            <a:extLst>
              <a:ext uri="{FF2B5EF4-FFF2-40B4-BE49-F238E27FC236}">
                <a16:creationId xmlns:a16="http://schemas.microsoft.com/office/drawing/2014/main" id="{2E32173B-D68A-8EE7-4D57-0BCC9B20C108}"/>
              </a:ext>
              <a:ext uri="{C183D7F6-B498-43B3-948B-1728B52AA6E4}">
                <adec:decorative xmlns:adec="http://schemas.microsoft.com/office/drawing/2017/decorative" val="1"/>
              </a:ext>
            </a:extLst>
          </p:cNvPr>
          <p:cNvSpPr>
            <a:spLocks/>
          </p:cNvSpPr>
          <p:nvPr/>
        </p:nvSpPr>
        <p:spPr bwMode="auto">
          <a:xfrm>
            <a:off x="508000" y="1808806"/>
            <a:ext cx="6756400" cy="7659591"/>
          </a:xfrm>
          <a:prstGeom prst="roundRect">
            <a:avLst>
              <a:gd name="adj" fmla="val 2340"/>
            </a:avLst>
          </a:prstGeom>
          <a:solidFill>
            <a:schemeClr val="bg1">
              <a:alpha val="75000"/>
            </a:schemeClr>
          </a:solidFill>
          <a:ln w="9525">
            <a:solidFill>
              <a:schemeClr val="bg1"/>
            </a:solidFill>
          </a:ln>
          <a:effectLst>
            <a:outerShdw blurRad="114300" algn="ctr" rotWithShape="0">
              <a:prstClr val="black">
                <a:alpha val="6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2" name="TextBox 43">
            <a:hlinkClick r:id="rId5" action="ppaction://hlinksldjump"/>
            <a:extLst>
              <a:ext uri="{FF2B5EF4-FFF2-40B4-BE49-F238E27FC236}">
                <a16:creationId xmlns:a16="http://schemas.microsoft.com/office/drawing/2014/main" id="{ADABFAF3-4864-9225-EFC6-CBB574EBAC65}"/>
              </a:ext>
              <a:ext uri="{C183D7F6-B498-43B3-948B-1728B52AA6E4}">
                <adec:decorative xmlns:adec="http://schemas.microsoft.com/office/drawing/2017/decorative" val="1"/>
              </a:ext>
            </a:extLst>
          </p:cNvPr>
          <p:cNvSpPr txBox="1">
            <a:spLocks/>
          </p:cNvSpPr>
          <p:nvPr/>
        </p:nvSpPr>
        <p:spPr>
          <a:xfrm>
            <a:off x="708660" y="2203995"/>
            <a:ext cx="6112251" cy="509435"/>
          </a:xfrm>
          <a:prstGeom prst="rect">
            <a:avLst/>
          </a:prstGeom>
        </p:spPr>
        <p:txBody>
          <a:bodyPr wrap="square" lIns="0" tIns="0" rIns="0" bIns="0" anchor="b">
            <a:spAutoFit/>
          </a:bodyPr>
          <a:lstStyle>
            <a:defPPr>
              <a:defRPr lang="en-US"/>
            </a:defPPr>
            <a:lvl1pPr marL="0" algn="l" defTabSz="1018824" rtl="0" eaLnBrk="1" latinLnBrk="0" hangingPunct="1">
              <a:lnSpc>
                <a:spcPts val="2100"/>
              </a:lnSpc>
              <a:spcAft>
                <a:spcPts val="2400"/>
              </a:spcAft>
              <a:tabLst>
                <a:tab pos="2849563" algn="l"/>
              </a:tabLst>
              <a:defRPr sz="1400" b="1" kern="1200">
                <a:solidFill>
                  <a:schemeClr val="tx1"/>
                </a:solidFill>
                <a:latin typeface="+mn-lt"/>
                <a:ea typeface="Yu Mincho" panose="02020400000000000000" pitchFamily="18" charset="-128"/>
                <a:cs typeface="Arial" panose="020B0604020202020204" pitchFamily="34" charset="0"/>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lvl="0" algn="r">
              <a:spcAft>
                <a:spcPts val="0"/>
              </a:spcAft>
              <a:defRPr/>
            </a:pPr>
            <a:br>
              <a:rPr kumimoji="0" lang="en-US" sz="1400" b="0" i="0" u="none" strike="noStrike" kern="1200" cap="none" spc="0" normalizeH="0" baseline="0" noProof="0">
                <a:ln>
                  <a:noFill/>
                </a:ln>
                <a:solidFill>
                  <a:srgbClr val="091F2C"/>
                </a:solidFill>
                <a:effectLst/>
                <a:uLnTx/>
                <a:uFillTx/>
                <a:latin typeface="Segoe Sans Display Semilight" pitchFamily="2" charset="0"/>
                <a:ea typeface="Yu Mincho" panose="02020400000000000000" pitchFamily="18" charset="-128"/>
                <a:cs typeface="Segoe Sans Display Semilight" pitchFamily="2" charset="0"/>
              </a:rPr>
            </a:br>
            <a:r>
              <a:rPr kumimoji="0" lang="en-US" sz="1400" b="0" i="0" u="none" strike="noStrike" kern="1200" cap="none" spc="0" normalizeH="0" baseline="0" noProof="0">
                <a:ln>
                  <a:noFill/>
                </a:ln>
                <a:solidFill>
                  <a:srgbClr val="091F2C"/>
                </a:solidFill>
                <a:effectLst/>
                <a:uLnTx/>
                <a:uFillTx/>
                <a:latin typeface="Segoe Sans Display Semilight" pitchFamily="2" charset="0"/>
                <a:ea typeface="Yu Mincho" panose="02020400000000000000" pitchFamily="18" charset="-128"/>
                <a:cs typeface="Segoe Sans Display Semilight" pitchFamily="2" charset="0"/>
              </a:rPr>
              <a:t>. . .</a:t>
            </a:r>
            <a:r>
              <a:rPr lang="en-US" b="0">
                <a:solidFill>
                  <a:srgbClr val="091F2C"/>
                </a:solidFill>
                <a:latin typeface="Segoe Sans Display Semilight" pitchFamily="2" charset="0"/>
                <a:cs typeface="Segoe Sans Display Semilight" pitchFamily="2" charset="0"/>
              </a:rPr>
              <a:t> . .</a:t>
            </a:r>
            <a:r>
              <a:rPr kumimoji="0" lang="en-US" sz="1400" b="0" i="0" u="none" strike="noStrike" kern="1200" cap="none" spc="0" normalizeH="0" baseline="0" noProof="0">
                <a:ln>
                  <a:noFill/>
                </a:ln>
                <a:solidFill>
                  <a:srgbClr val="091F2C"/>
                </a:solidFill>
                <a:effectLst/>
                <a:uLnTx/>
                <a:uFillTx/>
                <a:latin typeface="Segoe Sans Display Semilight" pitchFamily="2" charset="0"/>
                <a:ea typeface="Yu Mincho" panose="02020400000000000000" pitchFamily="18" charset="-128"/>
                <a:cs typeface="Segoe Sans Display Semilight" pitchFamily="2" charset="0"/>
              </a:rPr>
              <a:t> . . . . . . . . . . . . . . . . . . . . . . . . . .      4</a:t>
            </a:r>
          </a:p>
        </p:txBody>
      </p:sp>
      <p:sp>
        <p:nvSpPr>
          <p:cNvPr id="14" name="TextBox 42">
            <a:hlinkClick r:id="rId6" action="ppaction://hlinksldjump"/>
            <a:extLst>
              <a:ext uri="{FF2B5EF4-FFF2-40B4-BE49-F238E27FC236}">
                <a16:creationId xmlns:a16="http://schemas.microsoft.com/office/drawing/2014/main" id="{6667AA66-113B-6606-1BA6-CEEA4CD012CA}"/>
              </a:ext>
              <a:ext uri="{C183D7F6-B498-43B3-948B-1728B52AA6E4}">
                <adec:decorative xmlns:adec="http://schemas.microsoft.com/office/drawing/2017/decorative" val="1"/>
              </a:ext>
            </a:extLst>
          </p:cNvPr>
          <p:cNvSpPr txBox="1">
            <a:spLocks/>
          </p:cNvSpPr>
          <p:nvPr/>
        </p:nvSpPr>
        <p:spPr>
          <a:xfrm>
            <a:off x="708660" y="3532365"/>
            <a:ext cx="6112251" cy="240130"/>
          </a:xfrm>
          <a:prstGeom prst="rect">
            <a:avLst/>
          </a:prstGeom>
        </p:spPr>
        <p:txBody>
          <a:bodyPr wrap="square" lIns="0" tIns="0" rIns="0" bIns="0" anchor="b">
            <a:spAutoFit/>
          </a:bodyPr>
          <a:lstStyle>
            <a:defPPr>
              <a:defRPr lang="en-US"/>
            </a:defPPr>
            <a:lvl1pPr marL="0" algn="l" defTabSz="1018824" rtl="0" eaLnBrk="1" latinLnBrk="0" hangingPunct="1">
              <a:lnSpc>
                <a:spcPts val="2100"/>
              </a:lnSpc>
              <a:spcAft>
                <a:spcPts val="2400"/>
              </a:spcAft>
              <a:tabLst>
                <a:tab pos="2849563" algn="l"/>
              </a:tabLst>
              <a:defRPr sz="1400" b="1" kern="1200">
                <a:solidFill>
                  <a:schemeClr val="tx1"/>
                </a:solidFill>
                <a:latin typeface="+mn-lt"/>
                <a:ea typeface="Yu Mincho" panose="02020400000000000000" pitchFamily="18" charset="-128"/>
                <a:cs typeface="Arial" panose="020B0604020202020204" pitchFamily="34" charset="0"/>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marL="0" marR="0" lvl="0" indent="0" algn="r" defTabSz="1018824" rtl="0" eaLnBrk="1" fontAlgn="auto" latinLnBrk="0" hangingPunct="1">
              <a:lnSpc>
                <a:spcPts val="2100"/>
              </a:lnSpc>
              <a:spcBef>
                <a:spcPts val="0"/>
              </a:spcBef>
              <a:spcAft>
                <a:spcPts val="0"/>
              </a:spcAft>
              <a:buClrTx/>
              <a:buSzTx/>
              <a:buFontTx/>
              <a:buNone/>
              <a:tabLst>
                <a:tab pos="2849563" algn="l"/>
              </a:tabLst>
              <a:defRPr/>
            </a:pPr>
            <a:r>
              <a:rPr lang="en-US" b="0">
                <a:solidFill>
                  <a:srgbClr val="091F2C"/>
                </a:solidFill>
                <a:latin typeface="Segoe Sans Display Semilight" pitchFamily="2" charset="0"/>
                <a:cs typeface="Segoe Sans Display Semilight" pitchFamily="2" charset="0"/>
              </a:rPr>
              <a:t>. . . . . . . . . . . . . . </a:t>
            </a:r>
            <a:r>
              <a:rPr kumimoji="0" lang="en-US" sz="1400" b="0" i="0" u="none" strike="noStrike" kern="1200" cap="none" spc="0" normalizeH="0" baseline="0" noProof="0">
                <a:ln>
                  <a:noFill/>
                </a:ln>
                <a:solidFill>
                  <a:srgbClr val="091F2C"/>
                </a:solidFill>
                <a:effectLst/>
                <a:uLnTx/>
                <a:uFillTx/>
                <a:latin typeface="Segoe Sans Display Semilight" pitchFamily="2" charset="0"/>
                <a:ea typeface="Yu Mincho" panose="02020400000000000000" pitchFamily="18" charset="-128"/>
                <a:cs typeface="Segoe Sans Display Semilight" pitchFamily="2" charset="0"/>
              </a:rPr>
              <a:t>. .  . . . . . . . . . . . . . . .      5</a:t>
            </a:r>
          </a:p>
        </p:txBody>
      </p:sp>
      <p:sp>
        <p:nvSpPr>
          <p:cNvPr id="15" name="TextBox 41">
            <a:hlinkClick r:id="rId7" action="ppaction://hlinksldjump"/>
            <a:extLst>
              <a:ext uri="{FF2B5EF4-FFF2-40B4-BE49-F238E27FC236}">
                <a16:creationId xmlns:a16="http://schemas.microsoft.com/office/drawing/2014/main" id="{C01E78B7-E260-3FB3-9C19-70287896FD51}"/>
              </a:ext>
              <a:ext uri="{C183D7F6-B498-43B3-948B-1728B52AA6E4}">
                <adec:decorative xmlns:adec="http://schemas.microsoft.com/office/drawing/2017/decorative" val="1"/>
              </a:ext>
            </a:extLst>
          </p:cNvPr>
          <p:cNvSpPr txBox="1">
            <a:spLocks/>
          </p:cNvSpPr>
          <p:nvPr/>
        </p:nvSpPr>
        <p:spPr>
          <a:xfrm>
            <a:off x="708660" y="4591430"/>
            <a:ext cx="6112251" cy="240130"/>
          </a:xfrm>
          <a:prstGeom prst="rect">
            <a:avLst/>
          </a:prstGeom>
        </p:spPr>
        <p:txBody>
          <a:bodyPr wrap="square" lIns="0" tIns="0" rIns="0" bIns="0" anchor="b">
            <a:spAutoFit/>
          </a:bodyPr>
          <a:lstStyle>
            <a:defPPr>
              <a:defRPr lang="en-US"/>
            </a:defPPr>
            <a:lvl1pPr marL="0" algn="l" defTabSz="1018824" rtl="0" eaLnBrk="1" latinLnBrk="0" hangingPunct="1">
              <a:lnSpc>
                <a:spcPts val="2100"/>
              </a:lnSpc>
              <a:spcAft>
                <a:spcPts val="2400"/>
              </a:spcAft>
              <a:tabLst>
                <a:tab pos="2849563" algn="l"/>
              </a:tabLst>
              <a:defRPr sz="1400" b="1" kern="1200">
                <a:solidFill>
                  <a:schemeClr val="tx1"/>
                </a:solidFill>
                <a:latin typeface="+mn-lt"/>
                <a:ea typeface="Yu Mincho" panose="02020400000000000000" pitchFamily="18" charset="-128"/>
                <a:cs typeface="Arial" panose="020B0604020202020204" pitchFamily="34" charset="0"/>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lvl="0" algn="r">
              <a:spcAft>
                <a:spcPts val="0"/>
              </a:spcAft>
              <a:defRPr/>
            </a:pPr>
            <a:r>
              <a:rPr kumimoji="0" lang="en-US" sz="1400" b="0" i="0" u="none" strike="noStrike" kern="1200" cap="none" spc="0" normalizeH="0" baseline="0" noProof="0">
                <a:ln>
                  <a:noFill/>
                </a:ln>
                <a:solidFill>
                  <a:srgbClr val="091F2C"/>
                </a:solidFill>
                <a:effectLst/>
                <a:uLnTx/>
                <a:uFillTx/>
                <a:latin typeface="Segoe Sans Display Semilight" pitchFamily="2" charset="0"/>
                <a:ea typeface="Yu Mincho" panose="02020400000000000000" pitchFamily="18" charset="-128"/>
                <a:cs typeface="Segoe Sans Display Semilight" pitchFamily="2" charset="0"/>
              </a:rPr>
              <a:t>. . . . .      6</a:t>
            </a:r>
          </a:p>
        </p:txBody>
      </p:sp>
      <p:sp>
        <p:nvSpPr>
          <p:cNvPr id="17" name="TextBox 40">
            <a:hlinkClick r:id="rId8" action="ppaction://hlinksldjump"/>
            <a:extLst>
              <a:ext uri="{FF2B5EF4-FFF2-40B4-BE49-F238E27FC236}">
                <a16:creationId xmlns:a16="http://schemas.microsoft.com/office/drawing/2014/main" id="{3AFB064A-EA4F-6006-F920-4A65D28D70C1}"/>
              </a:ext>
              <a:ext uri="{C183D7F6-B498-43B3-948B-1728B52AA6E4}">
                <adec:decorative xmlns:adec="http://schemas.microsoft.com/office/drawing/2017/decorative" val="1"/>
              </a:ext>
            </a:extLst>
          </p:cNvPr>
          <p:cNvSpPr txBox="1">
            <a:spLocks/>
          </p:cNvSpPr>
          <p:nvPr/>
        </p:nvSpPr>
        <p:spPr>
          <a:xfrm>
            <a:off x="708660" y="5650495"/>
            <a:ext cx="6112251" cy="240130"/>
          </a:xfrm>
          <a:prstGeom prst="rect">
            <a:avLst/>
          </a:prstGeom>
        </p:spPr>
        <p:txBody>
          <a:bodyPr wrap="square" lIns="0" tIns="0" rIns="0" bIns="0" anchor="b">
            <a:spAutoFit/>
          </a:bodyPr>
          <a:lstStyle>
            <a:defPPr>
              <a:defRPr lang="en-US"/>
            </a:defPPr>
            <a:lvl1pPr marL="0" algn="l" defTabSz="1018824" rtl="0" eaLnBrk="1" latinLnBrk="0" hangingPunct="1">
              <a:lnSpc>
                <a:spcPts val="2100"/>
              </a:lnSpc>
              <a:spcAft>
                <a:spcPts val="2400"/>
              </a:spcAft>
              <a:tabLst>
                <a:tab pos="2849563" algn="l"/>
              </a:tabLst>
              <a:defRPr sz="1400" b="1" kern="1200">
                <a:solidFill>
                  <a:schemeClr val="tx1"/>
                </a:solidFill>
                <a:latin typeface="+mn-lt"/>
                <a:ea typeface="Yu Mincho" panose="02020400000000000000" pitchFamily="18" charset="-128"/>
                <a:cs typeface="Arial" panose="020B0604020202020204" pitchFamily="34" charset="0"/>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lvl="0" algn="r">
              <a:spcAft>
                <a:spcPts val="0"/>
              </a:spcAft>
              <a:defRPr/>
            </a:pPr>
            <a:r>
              <a:rPr lang="en-US" b="0">
                <a:solidFill>
                  <a:srgbClr val="091F2C"/>
                </a:solidFill>
                <a:latin typeface="Segoe Sans Display Semilight" pitchFamily="2" charset="0"/>
                <a:cs typeface="Segoe Sans Display Semilight" pitchFamily="2" charset="0"/>
              </a:rPr>
              <a:t>. . . . . .</a:t>
            </a:r>
            <a:r>
              <a:rPr kumimoji="0" lang="en-US" sz="1400" b="0" i="0" u="none" strike="noStrike" kern="1200" cap="none" spc="0" normalizeH="0" baseline="0" noProof="0">
                <a:ln>
                  <a:noFill/>
                </a:ln>
                <a:solidFill>
                  <a:srgbClr val="091F2C"/>
                </a:solidFill>
                <a:effectLst/>
                <a:uLnTx/>
                <a:uFillTx/>
                <a:latin typeface="Segoe Sans Display Semilight" pitchFamily="2" charset="0"/>
                <a:ea typeface="Yu Mincho" panose="02020400000000000000" pitchFamily="18" charset="-128"/>
                <a:cs typeface="Segoe Sans Display Semilight" pitchFamily="2" charset="0"/>
              </a:rPr>
              <a:t> . . . . . . . . . . . . . . . . . . .      7</a:t>
            </a:r>
          </a:p>
        </p:txBody>
      </p:sp>
      <p:sp>
        <p:nvSpPr>
          <p:cNvPr id="18" name="TextBox 39">
            <a:hlinkClick r:id="rId9" action="ppaction://hlinksldjump"/>
            <a:extLst>
              <a:ext uri="{FF2B5EF4-FFF2-40B4-BE49-F238E27FC236}">
                <a16:creationId xmlns:a16="http://schemas.microsoft.com/office/drawing/2014/main" id="{F9953631-E054-E72A-7680-75E448D86407}"/>
              </a:ext>
              <a:ext uri="{C183D7F6-B498-43B3-948B-1728B52AA6E4}">
                <adec:decorative xmlns:adec="http://schemas.microsoft.com/office/drawing/2017/decorative" val="1"/>
              </a:ext>
            </a:extLst>
          </p:cNvPr>
          <p:cNvSpPr txBox="1">
            <a:spLocks/>
          </p:cNvSpPr>
          <p:nvPr/>
        </p:nvSpPr>
        <p:spPr>
          <a:xfrm>
            <a:off x="708660" y="6709560"/>
            <a:ext cx="6112251" cy="240130"/>
          </a:xfrm>
          <a:prstGeom prst="rect">
            <a:avLst/>
          </a:prstGeom>
        </p:spPr>
        <p:txBody>
          <a:bodyPr wrap="square" lIns="0" tIns="0" rIns="0" bIns="0" anchor="b">
            <a:spAutoFit/>
          </a:bodyPr>
          <a:lstStyle>
            <a:defPPr>
              <a:defRPr lang="en-US"/>
            </a:defPPr>
            <a:lvl1pPr marL="0" algn="l" defTabSz="1018824" rtl="0" eaLnBrk="1" latinLnBrk="0" hangingPunct="1">
              <a:lnSpc>
                <a:spcPts val="2100"/>
              </a:lnSpc>
              <a:spcAft>
                <a:spcPts val="2400"/>
              </a:spcAft>
              <a:tabLst>
                <a:tab pos="2849563" algn="l"/>
              </a:tabLst>
              <a:defRPr sz="1400" b="1" kern="1200">
                <a:solidFill>
                  <a:schemeClr val="tx1"/>
                </a:solidFill>
                <a:latin typeface="+mn-lt"/>
                <a:ea typeface="Yu Mincho" panose="02020400000000000000" pitchFamily="18" charset="-128"/>
                <a:cs typeface="Arial" panose="020B0604020202020204" pitchFamily="34" charset="0"/>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lvl="0" algn="r">
              <a:spcAft>
                <a:spcPts val="0"/>
              </a:spcAft>
              <a:defRPr/>
            </a:pPr>
            <a:r>
              <a:rPr lang="en-US" b="0">
                <a:solidFill>
                  <a:srgbClr val="091F2C"/>
                </a:solidFill>
                <a:latin typeface="Segoe Sans Display Semilight" pitchFamily="2" charset="0"/>
                <a:cs typeface="Segoe Sans Display Semilight" pitchFamily="2" charset="0"/>
              </a:rPr>
              <a:t>. . . . . . . . . . . . . . . . . . . . . . . . .      8</a:t>
            </a:r>
          </a:p>
        </p:txBody>
      </p:sp>
      <p:sp>
        <p:nvSpPr>
          <p:cNvPr id="20" name="TextBox 38">
            <a:hlinkClick r:id="rId10" action="ppaction://hlinksldjump"/>
            <a:extLst>
              <a:ext uri="{FF2B5EF4-FFF2-40B4-BE49-F238E27FC236}">
                <a16:creationId xmlns:a16="http://schemas.microsoft.com/office/drawing/2014/main" id="{1735873B-9265-B4A5-1DC7-BEC05DCA59DD}"/>
              </a:ext>
              <a:ext uri="{C183D7F6-B498-43B3-948B-1728B52AA6E4}">
                <adec:decorative xmlns:adec="http://schemas.microsoft.com/office/drawing/2017/decorative" val="1"/>
              </a:ext>
            </a:extLst>
          </p:cNvPr>
          <p:cNvSpPr txBox="1">
            <a:spLocks/>
          </p:cNvSpPr>
          <p:nvPr/>
        </p:nvSpPr>
        <p:spPr>
          <a:xfrm>
            <a:off x="708660" y="7768624"/>
            <a:ext cx="6112251" cy="240130"/>
          </a:xfrm>
          <a:prstGeom prst="rect">
            <a:avLst/>
          </a:prstGeom>
        </p:spPr>
        <p:txBody>
          <a:bodyPr wrap="square" lIns="0" tIns="0" rIns="0" bIns="0" anchor="b">
            <a:spAutoFit/>
          </a:bodyPr>
          <a:lstStyle>
            <a:defPPr>
              <a:defRPr lang="en-US"/>
            </a:defPPr>
            <a:lvl1pPr marL="0" algn="l" defTabSz="1018824" rtl="0" eaLnBrk="1" latinLnBrk="0" hangingPunct="1">
              <a:lnSpc>
                <a:spcPts val="2100"/>
              </a:lnSpc>
              <a:spcAft>
                <a:spcPts val="2400"/>
              </a:spcAft>
              <a:tabLst>
                <a:tab pos="2849563" algn="l"/>
              </a:tabLst>
              <a:defRPr sz="1400" b="1" kern="1200">
                <a:solidFill>
                  <a:schemeClr val="tx1"/>
                </a:solidFill>
                <a:latin typeface="+mn-lt"/>
                <a:ea typeface="Yu Mincho" panose="02020400000000000000" pitchFamily="18" charset="-128"/>
                <a:cs typeface="Arial" panose="020B0604020202020204" pitchFamily="34" charset="0"/>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lvl="0" algn="r">
              <a:spcAft>
                <a:spcPts val="0"/>
              </a:spcAft>
              <a:defRPr/>
            </a:pPr>
            <a:r>
              <a:rPr lang="en-US" b="0">
                <a:solidFill>
                  <a:srgbClr val="091F2C"/>
                </a:solidFill>
                <a:latin typeface="Segoe Sans Display Semilight" pitchFamily="2" charset="0"/>
                <a:cs typeface="Segoe Sans Display Semilight" pitchFamily="2" charset="0"/>
              </a:rPr>
              <a:t>. . . . . . . . . . . . . . . . . . . . . . . . .     </a:t>
            </a:r>
            <a:r>
              <a:rPr kumimoji="0" lang="en-US" sz="1400" b="0" i="0" u="none" strike="noStrike" kern="1200" cap="none" spc="0" normalizeH="0" baseline="0" noProof="0">
                <a:ln>
                  <a:noFill/>
                </a:ln>
                <a:solidFill>
                  <a:srgbClr val="091F2C"/>
                </a:solidFill>
                <a:effectLst/>
                <a:uLnTx/>
                <a:uFillTx/>
                <a:latin typeface="Segoe Sans Display Semilight" pitchFamily="2" charset="0"/>
                <a:ea typeface="Yu Mincho" panose="02020400000000000000" pitchFamily="18" charset="-128"/>
                <a:cs typeface="Segoe Sans Display Semilight" pitchFamily="2" charset="0"/>
              </a:rPr>
              <a:t>9</a:t>
            </a:r>
          </a:p>
        </p:txBody>
      </p:sp>
      <p:sp>
        <p:nvSpPr>
          <p:cNvPr id="21" name="TextBox 38">
            <a:hlinkClick r:id="rId10" action="ppaction://hlinksldjump"/>
            <a:extLst>
              <a:ext uri="{FF2B5EF4-FFF2-40B4-BE49-F238E27FC236}">
                <a16:creationId xmlns:a16="http://schemas.microsoft.com/office/drawing/2014/main" id="{E5AC981F-7846-9398-C055-5EFD6BD3C5E4}"/>
              </a:ext>
              <a:ext uri="{C183D7F6-B498-43B3-948B-1728B52AA6E4}">
                <adec:decorative xmlns:adec="http://schemas.microsoft.com/office/drawing/2017/decorative" val="1"/>
              </a:ext>
            </a:extLst>
          </p:cNvPr>
          <p:cNvSpPr txBox="1">
            <a:spLocks/>
          </p:cNvSpPr>
          <p:nvPr/>
        </p:nvSpPr>
        <p:spPr>
          <a:xfrm>
            <a:off x="731693" y="8827691"/>
            <a:ext cx="6312002" cy="240130"/>
          </a:xfrm>
          <a:prstGeom prst="rect">
            <a:avLst/>
          </a:prstGeom>
        </p:spPr>
        <p:txBody>
          <a:bodyPr wrap="square" lIns="0" tIns="0" rIns="0" bIns="0" anchor="b">
            <a:spAutoFit/>
          </a:bodyPr>
          <a:lstStyle>
            <a:defPPr>
              <a:defRPr lang="en-US"/>
            </a:defPPr>
            <a:lvl1pPr marL="0" algn="l" defTabSz="1018824" rtl="0" eaLnBrk="1" latinLnBrk="0" hangingPunct="1">
              <a:lnSpc>
                <a:spcPts val="2100"/>
              </a:lnSpc>
              <a:spcAft>
                <a:spcPts val="2400"/>
              </a:spcAft>
              <a:tabLst>
                <a:tab pos="2849563" algn="l"/>
              </a:tabLst>
              <a:defRPr sz="1400" b="1" kern="1200">
                <a:solidFill>
                  <a:schemeClr val="tx1"/>
                </a:solidFill>
                <a:latin typeface="+mn-lt"/>
                <a:ea typeface="Yu Mincho" panose="02020400000000000000" pitchFamily="18" charset="-128"/>
                <a:cs typeface="Arial" panose="020B0604020202020204" pitchFamily="34" charset="0"/>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marL="0" marR="0" lvl="0" indent="0" algn="r" defTabSz="1018824" rtl="0" eaLnBrk="1" fontAlgn="auto" latinLnBrk="0" hangingPunct="1">
              <a:lnSpc>
                <a:spcPts val="2100"/>
              </a:lnSpc>
              <a:spcBef>
                <a:spcPts val="0"/>
              </a:spcBef>
              <a:spcAft>
                <a:spcPts val="0"/>
              </a:spcAft>
              <a:buClrTx/>
              <a:buSzTx/>
              <a:buFontTx/>
              <a:buNone/>
              <a:tabLst>
                <a:tab pos="2849563" algn="l"/>
              </a:tabLst>
              <a:defRPr/>
            </a:pPr>
            <a:r>
              <a:rPr kumimoji="0" lang="en-US" sz="1400" b="0" i="0" u="none" strike="noStrike" kern="1200" cap="none" spc="0" normalizeH="0" baseline="0" noProof="0">
                <a:ln>
                  <a:noFill/>
                </a:ln>
                <a:solidFill>
                  <a:srgbClr val="091F2C"/>
                </a:solidFill>
                <a:effectLst/>
                <a:uLnTx/>
                <a:uFillTx/>
                <a:latin typeface="Segoe Sans Display Semilight" pitchFamily="2" charset="0"/>
                <a:ea typeface="Yu Mincho" panose="02020400000000000000" pitchFamily="18" charset="-128"/>
                <a:cs typeface="Segoe Sans Display Semilight" pitchFamily="2" charset="0"/>
              </a:rPr>
              <a:t>. . . . . . . . . . . . . . . . . . . . . . . . . . . . . . . . . . . . . . . . . . . . . . . . . . . . . . . . .    10–14</a:t>
            </a:r>
          </a:p>
        </p:txBody>
      </p:sp>
      <p:sp>
        <p:nvSpPr>
          <p:cNvPr id="23" name="Slide Number Placeholder 5">
            <a:extLst>
              <a:ext uri="{FF2B5EF4-FFF2-40B4-BE49-F238E27FC236}">
                <a16:creationId xmlns:a16="http://schemas.microsoft.com/office/drawing/2014/main" id="{43701A9F-7E46-A98A-F1DF-4DF230408CF4}"/>
              </a:ext>
              <a:ext uri="{C183D7F6-B498-43B3-948B-1728B52AA6E4}">
                <adec:decorative xmlns:adec="http://schemas.microsoft.com/office/drawing/2017/decorative" val="1"/>
              </a:ext>
            </a:extLst>
          </p:cNvPr>
          <p:cNvSpPr txBox="1">
            <a:spLocks/>
          </p:cNvSpPr>
          <p:nvPr/>
        </p:nvSpPr>
        <p:spPr>
          <a:xfrm>
            <a:off x="5770248" y="9617713"/>
            <a:ext cx="1748790" cy="264474"/>
          </a:xfrm>
        </p:spPr>
        <p:txBody>
          <a:bodyPr rIns="0" anchor="ctr"/>
          <a:lstStyle>
            <a:defPPr>
              <a:defRPr lang="en-US"/>
            </a:defPPr>
            <a:lvl1pPr marL="0" algn="r" defTabSz="1018824" rtl="0" eaLnBrk="1" latinLnBrk="0" hangingPunct="1">
              <a:defRPr sz="1200" kern="1200">
                <a:solidFill>
                  <a:schemeClr val="tx1"/>
                </a:solidFill>
                <a:latin typeface="+mn-lt"/>
                <a:ea typeface="+mn-ea"/>
                <a:cs typeface="+mn-cs"/>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marL="0" marR="0" lvl="0" indent="0" algn="r" defTabSz="1018824" rtl="0" eaLnBrk="1" fontAlgn="auto" latinLnBrk="0" hangingPunct="1">
              <a:lnSpc>
                <a:spcPct val="100000"/>
              </a:lnSpc>
              <a:spcBef>
                <a:spcPts val="0"/>
              </a:spcBef>
              <a:spcAft>
                <a:spcPts val="0"/>
              </a:spcAft>
              <a:buClrTx/>
              <a:buSzTx/>
              <a:buFontTx/>
              <a:buNone/>
              <a:tabLst/>
              <a:defRPr/>
            </a:pPr>
            <a:fld id="{BF64B658-AF8F-7D4C-AC24-1E662CA57B6D}" type="slidenum">
              <a:rPr kumimoji="0" lang="en-US" sz="1000" b="0" i="0" u="none" strike="noStrike" kern="1200" cap="none" spc="0" normalizeH="0" baseline="0" noProof="0" smtClean="0">
                <a:ln>
                  <a:noFill/>
                </a:ln>
                <a:solidFill>
                  <a:srgbClr val="091F2C"/>
                </a:solidFill>
                <a:effectLst/>
                <a:uLnTx/>
                <a:uFillTx/>
                <a:latin typeface="Segoe Sans Display Semilight" pitchFamily="2" charset="0"/>
                <a:ea typeface="+mn-ea"/>
                <a:cs typeface="Segoe Sans Display Semilight" pitchFamily="2" charset="0"/>
              </a:rPr>
              <a:pPr marL="0" marR="0" lvl="0" indent="0" algn="r" defTabSz="1018824"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a:ln>
                <a:noFill/>
              </a:ln>
              <a:solidFill>
                <a:srgbClr val="091F2C"/>
              </a:solidFill>
              <a:effectLst/>
              <a:uLnTx/>
              <a:uFillTx/>
              <a:latin typeface="Segoe Sans Display Semilight" pitchFamily="2" charset="0"/>
              <a:ea typeface="+mn-ea"/>
              <a:cs typeface="Segoe Sans Display Semilight" pitchFamily="2" charset="0"/>
            </a:endParaRPr>
          </a:p>
        </p:txBody>
      </p:sp>
      <p:sp>
        <p:nvSpPr>
          <p:cNvPr id="24" name="Title 10">
            <a:extLst>
              <a:ext uri="{FF2B5EF4-FFF2-40B4-BE49-F238E27FC236}">
                <a16:creationId xmlns:a16="http://schemas.microsoft.com/office/drawing/2014/main" id="{B14D2C42-43CF-098E-200C-EBF290893C8B}"/>
              </a:ext>
            </a:extLst>
          </p:cNvPr>
          <p:cNvSpPr txBox="1">
            <a:spLocks noGrp="1"/>
          </p:cNvSpPr>
          <p:nvPr>
            <p:ph type="title" idx="4294967295"/>
          </p:nvPr>
        </p:nvSpPr>
        <p:spPr>
          <a:xfrm>
            <a:off x="508202" y="664539"/>
            <a:ext cx="4383314" cy="49244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594623" rtl="0" eaLnBrk="1" latinLnBrk="0" hangingPunct="1">
              <a:lnSpc>
                <a:spcPct val="100000"/>
              </a:lnSpc>
              <a:spcBef>
                <a:spcPct val="0"/>
              </a:spcBef>
              <a:buNone/>
              <a:defRPr lang="en-US" sz="2800" b="0" kern="1200" cap="none" spc="-28" baseline="0" dirty="0">
                <a:ln w="3175">
                  <a:noFill/>
                </a:ln>
                <a:gradFill>
                  <a:gsLst>
                    <a:gs pos="0">
                      <a:srgbClr val="0078D4"/>
                    </a:gs>
                    <a:gs pos="50000">
                      <a:srgbClr val="8661C5"/>
                    </a:gs>
                    <a:gs pos="99000">
                      <a:srgbClr val="C73ECC"/>
                    </a:gs>
                  </a:gsLst>
                  <a:lin ang="2700000" scaled="0"/>
                </a:gradFill>
                <a:effectLst/>
                <a:latin typeface="+mn-lt"/>
                <a:ea typeface="+mn-ea"/>
                <a:cs typeface="Segoe UI" pitchFamily="34" charset="0"/>
              </a:defRPr>
            </a:lvl1pPr>
          </a:lstStyle>
          <a:p>
            <a:pPr marL="0" marR="0" lvl="0" indent="0" algn="l" defTabSz="594623"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28" normalizeH="0" baseline="0" noProof="0">
                <a:ln w="3175">
                  <a:noFill/>
                </a:ln>
                <a:gradFill>
                  <a:gsLst>
                    <a:gs pos="0">
                      <a:srgbClr val="0078D4"/>
                    </a:gs>
                    <a:gs pos="50000">
                      <a:srgbClr val="8661C5"/>
                    </a:gs>
                    <a:gs pos="99000">
                      <a:srgbClr val="C73ECC"/>
                    </a:gs>
                  </a:gsLst>
                  <a:lin ang="2700000" scaled="0"/>
                </a:gradFill>
                <a:effectLst/>
                <a:uLnTx/>
                <a:uFillTx/>
                <a:latin typeface="+mn-lt"/>
                <a:ea typeface="+mn-ea"/>
                <a:cs typeface="Segoe UI" pitchFamily="34" charset="0"/>
              </a:rPr>
              <a:t>Table of Content</a:t>
            </a:r>
            <a:r>
              <a:rPr lang="en-US" sz="3200"/>
              <a:t>s</a:t>
            </a:r>
            <a:endParaRPr kumimoji="0" lang="en-US" sz="3200" b="0" i="0" u="none" strike="noStrike" kern="1200" cap="none" spc="-28" normalizeH="0" baseline="0" noProof="0">
              <a:ln w="3175">
                <a:noFill/>
              </a:ln>
              <a:gradFill>
                <a:gsLst>
                  <a:gs pos="0">
                    <a:srgbClr val="0078D4"/>
                  </a:gs>
                  <a:gs pos="50000">
                    <a:srgbClr val="8661C5"/>
                  </a:gs>
                  <a:gs pos="99000">
                    <a:srgbClr val="C73ECC"/>
                  </a:gs>
                </a:gsLst>
                <a:lin ang="2700000" scaled="0"/>
              </a:gradFill>
              <a:effectLst/>
              <a:uLnTx/>
              <a:uFillTx/>
              <a:latin typeface="+mn-lt"/>
              <a:ea typeface="+mn-ea"/>
              <a:cs typeface="Segoe UI" pitchFamily="34" charset="0"/>
            </a:endParaRPr>
          </a:p>
        </p:txBody>
      </p:sp>
      <p:sp>
        <p:nvSpPr>
          <p:cNvPr id="33" name="TextBox 23">
            <a:hlinkClick r:id="rId8" action="ppaction://hlinksldjump"/>
            <a:extLst>
              <a:ext uri="{FF2B5EF4-FFF2-40B4-BE49-F238E27FC236}">
                <a16:creationId xmlns:a16="http://schemas.microsoft.com/office/drawing/2014/main" id="{BBEE22D0-8B7C-FF8D-7DC8-083D55ABDC07}"/>
              </a:ext>
            </a:extLst>
          </p:cNvPr>
          <p:cNvSpPr txBox="1"/>
          <p:nvPr/>
        </p:nvSpPr>
        <p:spPr>
          <a:xfrm>
            <a:off x="708660" y="2203995"/>
            <a:ext cx="6355080" cy="514821"/>
          </a:xfrm>
          <a:prstGeom prst="rect">
            <a:avLst/>
          </a:prstGeom>
        </p:spPr>
        <p:txBody>
          <a:bodyPr wrap="square" lIns="0" tIns="0" rIns="0" bIns="0" anchor="t">
            <a:spAutoFit/>
          </a:bodyPr>
          <a:lstStyle>
            <a:defPPr>
              <a:defRPr lang="en-US"/>
            </a:defPPr>
            <a:lvl1pPr marL="0" algn="l" defTabSz="1018824" rtl="0" eaLnBrk="1" latinLnBrk="0" hangingPunct="1">
              <a:lnSpc>
                <a:spcPts val="2100"/>
              </a:lnSpc>
              <a:spcAft>
                <a:spcPts val="2400"/>
              </a:spcAft>
              <a:tabLst>
                <a:tab pos="2849563" algn="l"/>
              </a:tabLst>
              <a:defRPr sz="1400" b="1" kern="1200">
                <a:solidFill>
                  <a:schemeClr val="tx1"/>
                </a:solidFill>
                <a:latin typeface="+mn-lt"/>
                <a:ea typeface="Yu Mincho" panose="02020400000000000000" pitchFamily="18" charset="-128"/>
                <a:cs typeface="Arial" panose="020B0604020202020204" pitchFamily="34" charset="0"/>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marL="0" marR="0" lvl="0" indent="0" algn="l" defTabSz="1018824" rtl="0" eaLnBrk="1" fontAlgn="auto" latinLnBrk="0" hangingPunct="1">
              <a:lnSpc>
                <a:spcPts val="2100"/>
              </a:lnSpc>
              <a:spcBef>
                <a:spcPts val="0"/>
              </a:spcBef>
              <a:spcAft>
                <a:spcPts val="0"/>
              </a:spcAft>
              <a:buClrTx/>
              <a:buSzTx/>
              <a:buFontTx/>
              <a:buNone/>
              <a:tabLst>
                <a:tab pos="2849563" algn="l"/>
              </a:tabLst>
              <a:defRPr/>
            </a:pPr>
            <a:r>
              <a:rPr kumimoji="0" lang="en-US" sz="1600" b="0" i="0" u="none" strike="noStrike" kern="1200" cap="none" spc="0" normalizeH="0" baseline="0" noProof="0">
                <a:ln>
                  <a:noFill/>
                </a:ln>
                <a:solidFill>
                  <a:srgbClr val="C03BC4">
                    <a:alpha val="99000"/>
                  </a:srgbClr>
                </a:solidFill>
                <a:effectLst/>
                <a:uLnTx/>
                <a:uFillTx/>
                <a:latin typeface="Segoe Sans Display Semibold"/>
                <a:ea typeface="Yu Mincho" panose="02020400000000000000" pitchFamily="18" charset="-128"/>
                <a:cs typeface="Arial" panose="020B0604020202020204" pitchFamily="34" charset="0"/>
              </a:rPr>
              <a:t>Best Practice</a:t>
            </a:r>
          </a:p>
          <a:p>
            <a:pPr marL="0" marR="0" lvl="0" indent="0" algn="l" defTabSz="1018824" rtl="0" eaLnBrk="1" fontAlgn="auto" latinLnBrk="0" hangingPunct="1">
              <a:lnSpc>
                <a:spcPts val="2100"/>
              </a:lnSpc>
              <a:spcBef>
                <a:spcPts val="0"/>
              </a:spcBef>
              <a:spcAft>
                <a:spcPts val="0"/>
              </a:spcAft>
              <a:buClrTx/>
              <a:buSzTx/>
              <a:buFontTx/>
              <a:buNone/>
              <a:tabLst>
                <a:tab pos="2849563" algn="l"/>
              </a:tabLst>
              <a:defRPr/>
            </a:pPr>
            <a:r>
              <a:rPr kumimoji="0" lang="en-US" sz="1600" b="0" i="0" u="none" strike="noStrike" kern="1200" cap="none" spc="0" normalizeH="0" baseline="0" noProof="0">
                <a:ln>
                  <a:noFill/>
                </a:ln>
                <a:solidFill>
                  <a:srgbClr val="0078D4">
                    <a:alpha val="99000"/>
                  </a:srgbClr>
                </a:solidFill>
                <a:effectLst/>
                <a:uLnTx/>
                <a:uFillTx/>
                <a:latin typeface="Segoe Sans Display"/>
                <a:ea typeface="Yu Mincho" panose="02020400000000000000" pitchFamily="18" charset="-128"/>
                <a:cs typeface="Arial" panose="020B0604020202020204" pitchFamily="34" charset="0"/>
                <a:hlinkClick r:id="rId11" action="ppaction://hlinksldjump">
                  <a:extLst>
                    <a:ext uri="{A12FA001-AC4F-418D-AE19-62706E023703}">
                      <ahyp:hlinkClr xmlns:ahyp="http://schemas.microsoft.com/office/drawing/2018/hyperlinkcolor" val="tx"/>
                    </a:ext>
                  </a:extLst>
                </a:hlinkClick>
              </a:rPr>
              <a:t>When using Microsoft 365 Copilot</a:t>
            </a:r>
            <a:endParaRPr kumimoji="0" lang="en-US" sz="1600" b="0" i="0" u="none" strike="noStrike" kern="1200" cap="none" spc="0" normalizeH="0" baseline="0" noProof="0">
              <a:ln>
                <a:noFill/>
              </a:ln>
              <a:solidFill>
                <a:srgbClr val="0078D4">
                  <a:alpha val="99000"/>
                </a:srgbClr>
              </a:solidFill>
              <a:effectLst/>
              <a:uLnTx/>
              <a:uFillTx/>
              <a:latin typeface="Segoe Sans Display"/>
              <a:ea typeface="Yu Mincho" panose="02020400000000000000" pitchFamily="18" charset="-128"/>
              <a:cs typeface="Arial" panose="020B0604020202020204" pitchFamily="34" charset="0"/>
            </a:endParaRPr>
          </a:p>
        </p:txBody>
      </p:sp>
      <p:sp>
        <p:nvSpPr>
          <p:cNvPr id="30" name="TextBox 20">
            <a:hlinkClick r:id="rId8" action="ppaction://hlinksldjump"/>
            <a:extLst>
              <a:ext uri="{FF2B5EF4-FFF2-40B4-BE49-F238E27FC236}">
                <a16:creationId xmlns:a16="http://schemas.microsoft.com/office/drawing/2014/main" id="{4696A269-B0FC-7B76-F920-8B37A9B2E0F0}"/>
              </a:ext>
            </a:extLst>
          </p:cNvPr>
          <p:cNvSpPr txBox="1"/>
          <p:nvPr/>
        </p:nvSpPr>
        <p:spPr>
          <a:xfrm>
            <a:off x="708660" y="3263060"/>
            <a:ext cx="6355080" cy="514821"/>
          </a:xfrm>
          <a:prstGeom prst="rect">
            <a:avLst/>
          </a:prstGeom>
        </p:spPr>
        <p:txBody>
          <a:bodyPr wrap="square" lIns="0" tIns="0" rIns="0" bIns="0" anchor="t">
            <a:spAutoFit/>
          </a:bodyPr>
          <a:lstStyle>
            <a:defPPr>
              <a:defRPr lang="en-US"/>
            </a:defPPr>
            <a:lvl1pPr marL="0" algn="l" defTabSz="1018824" rtl="0" eaLnBrk="1" latinLnBrk="0" hangingPunct="1">
              <a:lnSpc>
                <a:spcPts val="2100"/>
              </a:lnSpc>
              <a:spcAft>
                <a:spcPts val="2400"/>
              </a:spcAft>
              <a:tabLst>
                <a:tab pos="2849563" algn="l"/>
              </a:tabLst>
              <a:defRPr sz="1400" b="1" kern="1200">
                <a:solidFill>
                  <a:schemeClr val="tx1"/>
                </a:solidFill>
                <a:latin typeface="+mn-lt"/>
                <a:ea typeface="Yu Mincho" panose="02020400000000000000" pitchFamily="18" charset="-128"/>
                <a:cs typeface="Arial" panose="020B0604020202020204" pitchFamily="34" charset="0"/>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marL="0" marR="0" lvl="0" indent="0" algn="l" defTabSz="1018824" rtl="0" eaLnBrk="1" fontAlgn="auto" latinLnBrk="0" hangingPunct="1">
              <a:lnSpc>
                <a:spcPts val="2100"/>
              </a:lnSpc>
              <a:spcBef>
                <a:spcPts val="0"/>
              </a:spcBef>
              <a:spcAft>
                <a:spcPts val="0"/>
              </a:spcAft>
              <a:buClrTx/>
              <a:buSzTx/>
              <a:buFontTx/>
              <a:buNone/>
              <a:tabLst>
                <a:tab pos="2849563" algn="l"/>
              </a:tabLst>
              <a:defRPr/>
            </a:pPr>
            <a:r>
              <a:rPr kumimoji="0" lang="en-US" sz="1600" b="0" i="0" u="none" strike="noStrike" kern="1200" cap="none" spc="0" normalizeH="0" baseline="0" noProof="0">
                <a:ln>
                  <a:noFill/>
                </a:ln>
                <a:solidFill>
                  <a:srgbClr val="C03BC4">
                    <a:alpha val="99000"/>
                  </a:srgbClr>
                </a:solidFill>
                <a:effectLst/>
                <a:uLnTx/>
                <a:uFillTx/>
                <a:latin typeface="Segoe Sans Display Semibold"/>
                <a:ea typeface="Yu Mincho" panose="02020400000000000000" pitchFamily="18" charset="-128"/>
                <a:cs typeface="Arial" panose="020B0604020202020204" pitchFamily="34" charset="0"/>
              </a:rPr>
              <a:t>Scenario 1</a:t>
            </a:r>
          </a:p>
          <a:p>
            <a:pPr>
              <a:spcAft>
                <a:spcPts val="0"/>
              </a:spcAft>
              <a:defRPr/>
            </a:pPr>
            <a:r>
              <a:rPr lang="en-US" sz="1600" b="0">
                <a:solidFill>
                  <a:srgbClr val="0078D4">
                    <a:alpha val="99000"/>
                  </a:srgbClr>
                </a:solidFill>
                <a:latin typeface="Segoe Sans Display"/>
                <a:hlinkClick r:id="rId8" action="ppaction://hlinksldjump">
                  <a:extLst>
                    <a:ext uri="{A12FA001-AC4F-418D-AE19-62706E023703}">
                      <ahyp:hlinkClr xmlns:ahyp="http://schemas.microsoft.com/office/drawing/2018/hyperlinkcolor" val="tx"/>
                    </a:ext>
                  </a:extLst>
                </a:hlinkClick>
              </a:rPr>
              <a:t>Financial Closing and Reporting</a:t>
            </a:r>
            <a:endParaRPr lang="en-US" sz="1600" b="0">
              <a:solidFill>
                <a:srgbClr val="0078D4">
                  <a:alpha val="99000"/>
                </a:srgbClr>
              </a:solidFill>
              <a:latin typeface="Segoe Sans Display"/>
            </a:endParaRPr>
          </a:p>
        </p:txBody>
      </p:sp>
      <p:sp>
        <p:nvSpPr>
          <p:cNvPr id="34" name="TextBox 17">
            <a:hlinkClick r:id="rId12" action="ppaction://hlinksldjump"/>
            <a:extLst>
              <a:ext uri="{FF2B5EF4-FFF2-40B4-BE49-F238E27FC236}">
                <a16:creationId xmlns:a16="http://schemas.microsoft.com/office/drawing/2014/main" id="{B2E13D94-E972-0AB1-E435-CF98DBF37DD0}"/>
              </a:ext>
            </a:extLst>
          </p:cNvPr>
          <p:cNvSpPr txBox="1"/>
          <p:nvPr/>
        </p:nvSpPr>
        <p:spPr>
          <a:xfrm>
            <a:off x="708660" y="4322125"/>
            <a:ext cx="5061588" cy="514821"/>
          </a:xfrm>
          <a:prstGeom prst="rect">
            <a:avLst/>
          </a:prstGeom>
        </p:spPr>
        <p:txBody>
          <a:bodyPr wrap="square" lIns="0" tIns="0" rIns="0" bIns="0" anchor="t">
            <a:spAutoFit/>
          </a:bodyPr>
          <a:lstStyle>
            <a:defPPr>
              <a:defRPr lang="en-US"/>
            </a:defPPr>
            <a:lvl1pPr marL="0" algn="l" defTabSz="1018824" rtl="0" eaLnBrk="1" latinLnBrk="0" hangingPunct="1">
              <a:lnSpc>
                <a:spcPts val="2100"/>
              </a:lnSpc>
              <a:spcAft>
                <a:spcPts val="2400"/>
              </a:spcAft>
              <a:tabLst>
                <a:tab pos="2849563" algn="l"/>
              </a:tabLst>
              <a:defRPr sz="1400" b="1" kern="1200">
                <a:solidFill>
                  <a:schemeClr val="tx1"/>
                </a:solidFill>
                <a:latin typeface="+mn-lt"/>
                <a:ea typeface="Yu Mincho" panose="02020400000000000000" pitchFamily="18" charset="-128"/>
                <a:cs typeface="Arial" panose="020B0604020202020204" pitchFamily="34" charset="0"/>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marL="0" marR="0" lvl="0" indent="0" algn="l" defTabSz="1018824" rtl="0" eaLnBrk="1" fontAlgn="auto" latinLnBrk="0" hangingPunct="1">
              <a:lnSpc>
                <a:spcPts val="2100"/>
              </a:lnSpc>
              <a:spcBef>
                <a:spcPts val="0"/>
              </a:spcBef>
              <a:spcAft>
                <a:spcPts val="0"/>
              </a:spcAft>
              <a:buClrTx/>
              <a:buSzTx/>
              <a:buFontTx/>
              <a:buNone/>
              <a:tabLst>
                <a:tab pos="2849563" algn="l"/>
              </a:tabLst>
              <a:defRPr/>
            </a:pPr>
            <a:r>
              <a:rPr kumimoji="0" lang="en-US" sz="1600" b="0" i="0" u="none" strike="noStrike" kern="1200" cap="none" spc="0" normalizeH="0" baseline="0" noProof="0">
                <a:ln>
                  <a:noFill/>
                </a:ln>
                <a:solidFill>
                  <a:srgbClr val="C03BC4">
                    <a:alpha val="99000"/>
                  </a:srgbClr>
                </a:solidFill>
                <a:effectLst/>
                <a:uLnTx/>
                <a:uFillTx/>
                <a:latin typeface="Segoe Sans Display Semibold"/>
                <a:ea typeface="Yu Mincho" panose="02020400000000000000" pitchFamily="18" charset="-128"/>
                <a:cs typeface="Arial" panose="020B0604020202020204" pitchFamily="34" charset="0"/>
              </a:rPr>
              <a:t>Scenario 2</a:t>
            </a:r>
          </a:p>
          <a:p>
            <a:pPr>
              <a:spcAft>
                <a:spcPts val="0"/>
              </a:spcAft>
              <a:defRPr/>
            </a:pPr>
            <a:r>
              <a:rPr lang="en-US" sz="1600" b="0">
                <a:solidFill>
                  <a:srgbClr val="0078D4">
                    <a:alpha val="99000"/>
                  </a:srgbClr>
                </a:solidFill>
                <a:latin typeface="Segoe Sans Display"/>
                <a:hlinkClick r:id="rId12" action="ppaction://hlinksldjump">
                  <a:extLst>
                    <a:ext uri="{A12FA001-AC4F-418D-AE19-62706E023703}">
                      <ahyp:hlinkClr xmlns:ahyp="http://schemas.microsoft.com/office/drawing/2018/hyperlinkcolor" val="tx"/>
                    </a:ext>
                  </a:extLst>
                </a:hlinkClick>
              </a:rPr>
              <a:t>Forecasting, Variance Analysis, and Performance Insights </a:t>
            </a:r>
            <a:endParaRPr lang="en-US" sz="1600" b="0">
              <a:solidFill>
                <a:srgbClr val="0078D4">
                  <a:alpha val="99000"/>
                </a:srgbClr>
              </a:solidFill>
              <a:latin typeface="Segoe Sans Display"/>
            </a:endParaRPr>
          </a:p>
        </p:txBody>
      </p:sp>
      <p:sp>
        <p:nvSpPr>
          <p:cNvPr id="36" name="TextBox 14">
            <a:hlinkClick r:id="rId6" action="ppaction://hlinksldjump"/>
            <a:extLst>
              <a:ext uri="{FF2B5EF4-FFF2-40B4-BE49-F238E27FC236}">
                <a16:creationId xmlns:a16="http://schemas.microsoft.com/office/drawing/2014/main" id="{1E28747E-0EAB-8E81-0E2F-E46959DBCA95}"/>
              </a:ext>
            </a:extLst>
          </p:cNvPr>
          <p:cNvSpPr txBox="1"/>
          <p:nvPr/>
        </p:nvSpPr>
        <p:spPr>
          <a:xfrm>
            <a:off x="708660" y="5381190"/>
            <a:ext cx="6355080" cy="514821"/>
          </a:xfrm>
          <a:prstGeom prst="rect">
            <a:avLst/>
          </a:prstGeom>
        </p:spPr>
        <p:txBody>
          <a:bodyPr wrap="square" lIns="0" tIns="0" rIns="0" bIns="0" anchor="t">
            <a:spAutoFit/>
          </a:bodyPr>
          <a:lstStyle>
            <a:defPPr>
              <a:defRPr lang="en-US"/>
            </a:defPPr>
            <a:lvl1pPr marL="0" algn="l" defTabSz="1018824" rtl="0" eaLnBrk="1" latinLnBrk="0" hangingPunct="1">
              <a:lnSpc>
                <a:spcPts val="2100"/>
              </a:lnSpc>
              <a:spcAft>
                <a:spcPts val="2400"/>
              </a:spcAft>
              <a:tabLst>
                <a:tab pos="2849563" algn="l"/>
              </a:tabLst>
              <a:defRPr sz="1400" b="1" kern="1200">
                <a:solidFill>
                  <a:schemeClr val="tx1"/>
                </a:solidFill>
                <a:latin typeface="+mn-lt"/>
                <a:ea typeface="Yu Mincho" panose="02020400000000000000" pitchFamily="18" charset="-128"/>
                <a:cs typeface="Arial" panose="020B0604020202020204" pitchFamily="34" charset="0"/>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marL="0" marR="0" lvl="0" indent="0" algn="l" defTabSz="1018824" rtl="0" eaLnBrk="1" fontAlgn="auto" latinLnBrk="0" hangingPunct="1">
              <a:lnSpc>
                <a:spcPts val="2100"/>
              </a:lnSpc>
              <a:spcBef>
                <a:spcPts val="0"/>
              </a:spcBef>
              <a:spcAft>
                <a:spcPts val="0"/>
              </a:spcAft>
              <a:buClrTx/>
              <a:buSzTx/>
              <a:buFontTx/>
              <a:buNone/>
              <a:tabLst>
                <a:tab pos="2849563" algn="l"/>
              </a:tabLst>
              <a:defRPr/>
            </a:pPr>
            <a:r>
              <a:rPr kumimoji="0" lang="en-US" sz="1600" b="0" i="0" u="none" strike="noStrike" kern="1200" cap="none" spc="0" normalizeH="0" baseline="0" noProof="0">
                <a:ln>
                  <a:noFill/>
                </a:ln>
                <a:solidFill>
                  <a:srgbClr val="C03BC4">
                    <a:alpha val="99000"/>
                  </a:srgbClr>
                </a:solidFill>
                <a:effectLst/>
                <a:uLnTx/>
                <a:uFillTx/>
                <a:latin typeface="Segoe Sans Display Semibold"/>
                <a:ea typeface="Yu Mincho" panose="02020400000000000000" pitchFamily="18" charset="-128"/>
                <a:cs typeface="Arial" panose="020B0604020202020204" pitchFamily="34" charset="0"/>
              </a:rPr>
              <a:t>Scenario 3</a:t>
            </a:r>
          </a:p>
          <a:p>
            <a:pPr>
              <a:spcAft>
                <a:spcPts val="0"/>
              </a:spcAft>
              <a:defRPr/>
            </a:pPr>
            <a:r>
              <a:rPr lang="en-US" sz="1600" b="0">
                <a:solidFill>
                  <a:srgbClr val="0078D4">
                    <a:alpha val="99000"/>
                  </a:srgbClr>
                </a:solidFill>
                <a:latin typeface="Segoe Sans Display"/>
                <a:hlinkClick r:id="rId10" action="ppaction://hlinksldjump">
                  <a:extLst>
                    <a:ext uri="{A12FA001-AC4F-418D-AE19-62706E023703}">
                      <ahyp:hlinkClr xmlns:ahyp="http://schemas.microsoft.com/office/drawing/2018/hyperlinkcolor" val="tx"/>
                    </a:ext>
                  </a:extLst>
                </a:hlinkClick>
              </a:rPr>
              <a:t>Risk, Compliance, and Audit Readiness </a:t>
            </a:r>
            <a:endParaRPr lang="en-US" sz="1600" b="0">
              <a:solidFill>
                <a:srgbClr val="0078D4">
                  <a:alpha val="99000"/>
                </a:srgbClr>
              </a:solidFill>
              <a:latin typeface="Segoe Sans Display"/>
            </a:endParaRPr>
          </a:p>
        </p:txBody>
      </p:sp>
      <p:sp>
        <p:nvSpPr>
          <p:cNvPr id="40" name="TextBox 11">
            <a:hlinkClick r:id="rId7" action="ppaction://hlinksldjump"/>
            <a:extLst>
              <a:ext uri="{FF2B5EF4-FFF2-40B4-BE49-F238E27FC236}">
                <a16:creationId xmlns:a16="http://schemas.microsoft.com/office/drawing/2014/main" id="{921FC389-73F6-EEEC-C4C9-E01FDDC8D5C9}"/>
              </a:ext>
            </a:extLst>
          </p:cNvPr>
          <p:cNvSpPr txBox="1"/>
          <p:nvPr/>
        </p:nvSpPr>
        <p:spPr>
          <a:xfrm>
            <a:off x="708660" y="6440255"/>
            <a:ext cx="6355080" cy="514821"/>
          </a:xfrm>
          <a:prstGeom prst="rect">
            <a:avLst/>
          </a:prstGeom>
        </p:spPr>
        <p:txBody>
          <a:bodyPr wrap="square" lIns="0" tIns="0" rIns="0" bIns="0" anchor="t">
            <a:spAutoFit/>
          </a:bodyPr>
          <a:lstStyle>
            <a:defPPr>
              <a:defRPr lang="en-US"/>
            </a:defPPr>
            <a:lvl1pPr marL="0" algn="l" defTabSz="1018824" rtl="0" eaLnBrk="1" latinLnBrk="0" hangingPunct="1">
              <a:lnSpc>
                <a:spcPts val="2100"/>
              </a:lnSpc>
              <a:spcAft>
                <a:spcPts val="2400"/>
              </a:spcAft>
              <a:tabLst>
                <a:tab pos="2849563" algn="l"/>
              </a:tabLst>
              <a:defRPr sz="1400" b="1" kern="1200">
                <a:solidFill>
                  <a:schemeClr val="tx1"/>
                </a:solidFill>
                <a:latin typeface="+mn-lt"/>
                <a:ea typeface="Yu Mincho" panose="02020400000000000000" pitchFamily="18" charset="-128"/>
                <a:cs typeface="Arial" panose="020B0604020202020204" pitchFamily="34" charset="0"/>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marL="0" marR="0" lvl="0" indent="0" algn="l" defTabSz="1018824" rtl="0" eaLnBrk="1" fontAlgn="auto" latinLnBrk="0" hangingPunct="1">
              <a:lnSpc>
                <a:spcPts val="2100"/>
              </a:lnSpc>
              <a:spcBef>
                <a:spcPts val="0"/>
              </a:spcBef>
              <a:spcAft>
                <a:spcPts val="0"/>
              </a:spcAft>
              <a:buClrTx/>
              <a:buSzTx/>
              <a:buFontTx/>
              <a:buNone/>
              <a:tabLst>
                <a:tab pos="2849563" algn="l"/>
              </a:tabLst>
              <a:defRPr/>
            </a:pPr>
            <a:r>
              <a:rPr kumimoji="0" lang="en-US" sz="1600" b="0" i="0" u="none" strike="noStrike" kern="1200" cap="none" spc="0" normalizeH="0" baseline="0" noProof="0">
                <a:ln>
                  <a:noFill/>
                </a:ln>
                <a:solidFill>
                  <a:srgbClr val="C03BC4">
                    <a:alpha val="99000"/>
                  </a:srgbClr>
                </a:solidFill>
                <a:effectLst/>
                <a:uLnTx/>
                <a:uFillTx/>
                <a:latin typeface="Segoe Sans Display Semibold"/>
                <a:ea typeface="Yu Mincho" panose="02020400000000000000" pitchFamily="18" charset="-128"/>
                <a:cs typeface="Arial" panose="020B0604020202020204" pitchFamily="34" charset="0"/>
              </a:rPr>
              <a:t>Scenario 4</a:t>
            </a:r>
          </a:p>
          <a:p>
            <a:pPr>
              <a:spcAft>
                <a:spcPts val="0"/>
              </a:spcAft>
              <a:defRPr/>
            </a:pPr>
            <a:r>
              <a:rPr lang="en-US" sz="1600" b="0">
                <a:solidFill>
                  <a:srgbClr val="0078D4">
                    <a:alpha val="99000"/>
                  </a:srgbClr>
                </a:solidFill>
                <a:latin typeface="Segoe Sans Display"/>
                <a:hlinkClick r:id="rId7" action="ppaction://hlinksldjump">
                  <a:extLst>
                    <a:ext uri="{A12FA001-AC4F-418D-AE19-62706E023703}">
                      <ahyp:hlinkClr xmlns:ahyp="http://schemas.microsoft.com/office/drawing/2018/hyperlinkcolor" val="tx"/>
                    </a:ext>
                  </a:extLst>
                </a:hlinkClick>
              </a:rPr>
              <a:t>Contract and Supplier Decision Support  </a:t>
            </a:r>
            <a:endParaRPr lang="en-US" sz="1600" b="0">
              <a:solidFill>
                <a:srgbClr val="0078D4">
                  <a:alpha val="99000"/>
                </a:srgbClr>
              </a:solidFill>
              <a:latin typeface="Segoe Sans Display"/>
            </a:endParaRPr>
          </a:p>
        </p:txBody>
      </p:sp>
      <p:sp>
        <p:nvSpPr>
          <p:cNvPr id="38" name="TextBox 7">
            <a:hlinkClick r:id="rId6" action="ppaction://hlinksldjump"/>
            <a:extLst>
              <a:ext uri="{FF2B5EF4-FFF2-40B4-BE49-F238E27FC236}">
                <a16:creationId xmlns:a16="http://schemas.microsoft.com/office/drawing/2014/main" id="{71E0A5CF-341C-E63D-AC16-F70C8E72F3A8}"/>
              </a:ext>
            </a:extLst>
          </p:cNvPr>
          <p:cNvSpPr txBox="1"/>
          <p:nvPr/>
        </p:nvSpPr>
        <p:spPr>
          <a:xfrm>
            <a:off x="708660" y="7499320"/>
            <a:ext cx="6355080" cy="514821"/>
          </a:xfrm>
          <a:prstGeom prst="rect">
            <a:avLst/>
          </a:prstGeom>
        </p:spPr>
        <p:txBody>
          <a:bodyPr wrap="square" lIns="0" tIns="0" rIns="0" bIns="0" anchor="t">
            <a:spAutoFit/>
          </a:bodyPr>
          <a:lstStyle>
            <a:defPPr>
              <a:defRPr lang="en-US"/>
            </a:defPPr>
            <a:lvl1pPr marL="0" algn="l" defTabSz="1018824" rtl="0" eaLnBrk="1" latinLnBrk="0" hangingPunct="1">
              <a:lnSpc>
                <a:spcPts val="2100"/>
              </a:lnSpc>
              <a:spcAft>
                <a:spcPts val="2400"/>
              </a:spcAft>
              <a:tabLst>
                <a:tab pos="2849563" algn="l"/>
              </a:tabLst>
              <a:defRPr sz="1400" b="1" kern="1200">
                <a:solidFill>
                  <a:schemeClr val="tx1"/>
                </a:solidFill>
                <a:latin typeface="+mn-lt"/>
                <a:ea typeface="Yu Mincho" panose="02020400000000000000" pitchFamily="18" charset="-128"/>
                <a:cs typeface="Arial" panose="020B0604020202020204" pitchFamily="34" charset="0"/>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marL="0" marR="0" lvl="0" indent="0" algn="l" defTabSz="1018824" rtl="0" eaLnBrk="1" fontAlgn="auto" latinLnBrk="0" hangingPunct="1">
              <a:lnSpc>
                <a:spcPts val="2100"/>
              </a:lnSpc>
              <a:spcBef>
                <a:spcPts val="0"/>
              </a:spcBef>
              <a:spcAft>
                <a:spcPts val="0"/>
              </a:spcAft>
              <a:buClrTx/>
              <a:buSzTx/>
              <a:buFontTx/>
              <a:buNone/>
              <a:tabLst>
                <a:tab pos="2849563" algn="l"/>
              </a:tabLst>
              <a:defRPr/>
            </a:pPr>
            <a:r>
              <a:rPr kumimoji="0" lang="en-US" sz="1600" b="0" i="0" u="none" strike="noStrike" kern="1200" cap="none" spc="0" normalizeH="0" baseline="0" noProof="0">
                <a:ln>
                  <a:noFill/>
                </a:ln>
                <a:solidFill>
                  <a:srgbClr val="C03BC4">
                    <a:alpha val="99000"/>
                  </a:srgbClr>
                </a:solidFill>
                <a:effectLst/>
                <a:uLnTx/>
                <a:uFillTx/>
                <a:latin typeface="Segoe Sans Display Semibold"/>
                <a:ea typeface="Yu Mincho" panose="02020400000000000000" pitchFamily="18" charset="-128"/>
                <a:cs typeface="Arial" panose="020B0604020202020204" pitchFamily="34" charset="0"/>
              </a:rPr>
              <a:t>Scenario 5</a:t>
            </a:r>
          </a:p>
          <a:p>
            <a:pPr>
              <a:spcAft>
                <a:spcPts val="0"/>
              </a:spcAft>
              <a:defRPr/>
            </a:pPr>
            <a:r>
              <a:rPr lang="en-US" sz="1600" b="0">
                <a:solidFill>
                  <a:srgbClr val="0078D4">
                    <a:alpha val="99000"/>
                  </a:srgbClr>
                </a:solidFill>
                <a:latin typeface="Segoe Sans Display"/>
                <a:hlinkClick r:id="rId6" action="ppaction://hlinksldjump">
                  <a:extLst>
                    <a:ext uri="{A12FA001-AC4F-418D-AE19-62706E023703}">
                      <ahyp:hlinkClr xmlns:ahyp="http://schemas.microsoft.com/office/drawing/2018/hyperlinkcolor" val="tx"/>
                    </a:ext>
                  </a:extLst>
                </a:hlinkClick>
              </a:rPr>
              <a:t>Collections and Cash Flow Acceleration  </a:t>
            </a:r>
            <a:endParaRPr lang="en-US" sz="1600" b="0">
              <a:solidFill>
                <a:srgbClr val="0078D4">
                  <a:alpha val="99000"/>
                </a:srgbClr>
              </a:solidFill>
              <a:latin typeface="Segoe Sans Display"/>
            </a:endParaRPr>
          </a:p>
        </p:txBody>
      </p:sp>
      <p:sp>
        <p:nvSpPr>
          <p:cNvPr id="46" name="TextBox 27">
            <a:hlinkClick r:id="rId7" action="ppaction://hlinksldjump"/>
            <a:extLst>
              <a:ext uri="{FF2B5EF4-FFF2-40B4-BE49-F238E27FC236}">
                <a16:creationId xmlns:a16="http://schemas.microsoft.com/office/drawing/2014/main" id="{9FBE74F7-8105-3257-C9BB-883A0D576975}"/>
              </a:ext>
            </a:extLst>
          </p:cNvPr>
          <p:cNvSpPr txBox="1"/>
          <p:nvPr/>
        </p:nvSpPr>
        <p:spPr>
          <a:xfrm>
            <a:off x="708660" y="8558387"/>
            <a:ext cx="6355080" cy="514821"/>
          </a:xfrm>
          <a:prstGeom prst="rect">
            <a:avLst/>
          </a:prstGeom>
        </p:spPr>
        <p:txBody>
          <a:bodyPr wrap="square" lIns="0" tIns="0" rIns="0" bIns="0" anchor="t">
            <a:spAutoFit/>
          </a:bodyPr>
          <a:lstStyle>
            <a:defPPr>
              <a:defRPr lang="en-US"/>
            </a:defPPr>
            <a:lvl1pPr marL="0" algn="l" defTabSz="1018824" rtl="0" eaLnBrk="1" latinLnBrk="0" hangingPunct="1">
              <a:lnSpc>
                <a:spcPts val="2100"/>
              </a:lnSpc>
              <a:spcAft>
                <a:spcPts val="2400"/>
              </a:spcAft>
              <a:tabLst>
                <a:tab pos="2849563" algn="l"/>
              </a:tabLst>
              <a:defRPr sz="1400" b="1" kern="1200">
                <a:solidFill>
                  <a:schemeClr val="tx1"/>
                </a:solidFill>
                <a:latin typeface="+mn-lt"/>
                <a:ea typeface="Yu Mincho" panose="02020400000000000000" pitchFamily="18" charset="-128"/>
                <a:cs typeface="Arial" panose="020B0604020202020204" pitchFamily="34" charset="0"/>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marL="0" marR="0" lvl="0" indent="0" algn="l" defTabSz="1018824" rtl="0" eaLnBrk="1" fontAlgn="auto" latinLnBrk="0" hangingPunct="1">
              <a:lnSpc>
                <a:spcPts val="2100"/>
              </a:lnSpc>
              <a:spcBef>
                <a:spcPts val="0"/>
              </a:spcBef>
              <a:spcAft>
                <a:spcPts val="0"/>
              </a:spcAft>
              <a:buClrTx/>
              <a:buSzTx/>
              <a:buFontTx/>
              <a:buNone/>
              <a:tabLst>
                <a:tab pos="2849563" algn="l"/>
              </a:tabLst>
              <a:defRPr/>
            </a:pPr>
            <a:r>
              <a:rPr kumimoji="0" lang="en-US" sz="1600" b="0" i="0" u="none" strike="noStrike" kern="1200" cap="none" spc="0" normalizeH="0" baseline="0" noProof="0">
                <a:ln>
                  <a:noFill/>
                </a:ln>
                <a:solidFill>
                  <a:srgbClr val="C03BC4">
                    <a:alpha val="99000"/>
                  </a:srgbClr>
                </a:solidFill>
                <a:effectLst/>
                <a:uLnTx/>
                <a:uFillTx/>
                <a:latin typeface="Segoe Sans Display Semibold"/>
                <a:ea typeface="Yu Mincho" panose="02020400000000000000" pitchFamily="18" charset="-128"/>
                <a:cs typeface="Arial" panose="020B0604020202020204" pitchFamily="34" charset="0"/>
              </a:rPr>
              <a:t>File Guidance &amp; Example</a:t>
            </a:r>
          </a:p>
          <a:p>
            <a:pPr marL="0" marR="0" lvl="0" indent="0" algn="l" defTabSz="1018824" rtl="0" eaLnBrk="1" fontAlgn="auto" latinLnBrk="0" hangingPunct="1">
              <a:lnSpc>
                <a:spcPts val="2100"/>
              </a:lnSpc>
              <a:spcBef>
                <a:spcPts val="0"/>
              </a:spcBef>
              <a:spcAft>
                <a:spcPts val="0"/>
              </a:spcAft>
              <a:buClrTx/>
              <a:buSzTx/>
              <a:buFontTx/>
              <a:buNone/>
              <a:tabLst>
                <a:tab pos="2849563" algn="l"/>
              </a:tabLst>
              <a:defRPr/>
            </a:pPr>
            <a:r>
              <a:rPr kumimoji="0" lang="en-US" sz="1600" b="0" i="0" u="none" strike="noStrike" kern="1200" cap="none" spc="0" normalizeH="0" baseline="0" noProof="0">
                <a:ln>
                  <a:noFill/>
                </a:ln>
                <a:solidFill>
                  <a:srgbClr val="0078D4">
                    <a:alpha val="99000"/>
                  </a:srgbClr>
                </a:solidFill>
                <a:effectLst/>
                <a:uLnTx/>
                <a:uFillTx/>
                <a:latin typeface="Segoe Sans Display"/>
                <a:ea typeface="Yu Mincho" panose="02020400000000000000" pitchFamily="18" charset="-128"/>
                <a:cs typeface="Arial" panose="020B0604020202020204" pitchFamily="34" charset="0"/>
                <a:hlinkClick r:id="rId13" action="ppaction://hlinksldjump">
                  <a:extLst>
                    <a:ext uri="{A12FA001-AC4F-418D-AE19-62706E023703}">
                      <ahyp:hlinkClr xmlns:ahyp="http://schemas.microsoft.com/office/drawing/2018/hyperlinkcolor" val="tx"/>
                    </a:ext>
                  </a:extLst>
                </a:hlinkClick>
              </a:rPr>
              <a:t>Scenarios</a:t>
            </a:r>
            <a:endParaRPr kumimoji="0" lang="en-US" sz="1600" b="0" i="0" u="none" strike="noStrike" kern="1200" cap="none" spc="0" normalizeH="0" baseline="0" noProof="0">
              <a:ln>
                <a:noFill/>
              </a:ln>
              <a:solidFill>
                <a:srgbClr val="0078D4">
                  <a:alpha val="99000"/>
                </a:srgbClr>
              </a:solidFill>
              <a:effectLst/>
              <a:uLnTx/>
              <a:uFillTx/>
              <a:latin typeface="Segoe Sans Display"/>
              <a:ea typeface="Yu Mincho" panose="02020400000000000000" pitchFamily="18" charset="-128"/>
              <a:cs typeface="Arial" panose="020B0604020202020204" pitchFamily="34" charset="0"/>
            </a:endParaRPr>
          </a:p>
        </p:txBody>
      </p:sp>
    </p:spTree>
    <p:extLst>
      <p:ext uri="{BB962C8B-B14F-4D97-AF65-F5344CB8AC3E}">
        <p14:creationId xmlns:p14="http://schemas.microsoft.com/office/powerpoint/2010/main" val="764371006"/>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20E00-4D48-ADAB-1301-F2A56FFC535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707CD39-9A42-4484-F779-3FECFA30D8FB}"/>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1336" r="13365" b="48413"/>
          <a:stretch>
            <a:fillRect/>
          </a:stretch>
        </p:blipFill>
        <p:spPr>
          <a:xfrm>
            <a:off x="882650" y="7403300"/>
            <a:ext cx="6889750" cy="2655100"/>
          </a:xfrm>
          <a:custGeom>
            <a:avLst/>
            <a:gdLst>
              <a:gd name="connsiteX0" fmla="*/ 0 w 7612102"/>
              <a:gd name="connsiteY0" fmla="*/ 0 h 2933472"/>
              <a:gd name="connsiteX1" fmla="*/ 7612102 w 7612102"/>
              <a:gd name="connsiteY1" fmla="*/ 0 h 2933472"/>
              <a:gd name="connsiteX2" fmla="*/ 7612102 w 7612102"/>
              <a:gd name="connsiteY2" fmla="*/ 2933472 h 2933472"/>
              <a:gd name="connsiteX3" fmla="*/ 0 w 7612102"/>
              <a:gd name="connsiteY3" fmla="*/ 2933472 h 2933472"/>
            </a:gdLst>
            <a:ahLst/>
            <a:cxnLst>
              <a:cxn ang="0">
                <a:pos x="connsiteX0" y="connsiteY0"/>
              </a:cxn>
              <a:cxn ang="0">
                <a:pos x="connsiteX1" y="connsiteY1"/>
              </a:cxn>
              <a:cxn ang="0">
                <a:pos x="connsiteX2" y="connsiteY2"/>
              </a:cxn>
              <a:cxn ang="0">
                <a:pos x="connsiteX3" y="connsiteY3"/>
              </a:cxn>
            </a:cxnLst>
            <a:rect l="l" t="t" r="r" b="b"/>
            <a:pathLst>
              <a:path w="7612102" h="2933472">
                <a:moveTo>
                  <a:pt x="0" y="0"/>
                </a:moveTo>
                <a:lnTo>
                  <a:pt x="7612102" y="0"/>
                </a:lnTo>
                <a:lnTo>
                  <a:pt x="7612102" y="2933472"/>
                </a:lnTo>
                <a:lnTo>
                  <a:pt x="0" y="2933472"/>
                </a:lnTo>
                <a:close/>
              </a:path>
            </a:pathLst>
          </a:custGeom>
        </p:spPr>
      </p:pic>
      <p:pic>
        <p:nvPicPr>
          <p:cNvPr id="4" name="object 4">
            <a:extLst>
              <a:ext uri="{FF2B5EF4-FFF2-40B4-BE49-F238E27FC236}">
                <a16:creationId xmlns:a16="http://schemas.microsoft.com/office/drawing/2014/main" id="{E50A8129-4375-9B02-8314-DDF4ADE69781}"/>
              </a:ext>
              <a:ext uri="{C183D7F6-B498-43B3-948B-1728B52AA6E4}">
                <adec:decorative xmlns:adec="http://schemas.microsoft.com/office/drawing/2017/decorative" val="1"/>
              </a:ext>
            </a:extLst>
          </p:cNvPr>
          <p:cNvPicPr/>
          <p:nvPr/>
        </p:nvPicPr>
        <p:blipFill rotWithShape="1">
          <a:blip r:embed="rId4" cstate="print"/>
          <a:srcRect l="19670" r="19670"/>
          <a:stretch>
            <a:fillRect/>
          </a:stretch>
        </p:blipFill>
        <p:spPr>
          <a:xfrm rot="5400000">
            <a:off x="3850482" y="6136484"/>
            <a:ext cx="71436" cy="7772400"/>
          </a:xfrm>
          <a:prstGeom prst="rect">
            <a:avLst/>
          </a:prstGeom>
        </p:spPr>
      </p:pic>
      <p:sp>
        <p:nvSpPr>
          <p:cNvPr id="5" name="Slide Number Placeholder 5">
            <a:extLst>
              <a:ext uri="{FF2B5EF4-FFF2-40B4-BE49-F238E27FC236}">
                <a16:creationId xmlns:a16="http://schemas.microsoft.com/office/drawing/2014/main" id="{10CC87D5-F059-99D3-DCE2-72B5EB676C5C}"/>
              </a:ext>
              <a:ext uri="{C183D7F6-B498-43B3-948B-1728B52AA6E4}">
                <adec:decorative xmlns:adec="http://schemas.microsoft.com/office/drawing/2017/decorative" val="1"/>
              </a:ext>
            </a:extLst>
          </p:cNvPr>
          <p:cNvSpPr txBox="1">
            <a:spLocks/>
          </p:cNvSpPr>
          <p:nvPr/>
        </p:nvSpPr>
        <p:spPr>
          <a:xfrm>
            <a:off x="5770248" y="9617713"/>
            <a:ext cx="1748790" cy="264474"/>
          </a:xfrm>
        </p:spPr>
        <p:txBody>
          <a:bodyPr rIns="0" anchor="ctr"/>
          <a:lstStyle>
            <a:defPPr>
              <a:defRPr lang="en-US"/>
            </a:defPPr>
            <a:lvl1pPr marL="0" algn="r" defTabSz="1018824" rtl="0" eaLnBrk="1" latinLnBrk="0" hangingPunct="1">
              <a:defRPr sz="1200" kern="1200">
                <a:solidFill>
                  <a:schemeClr val="tx1"/>
                </a:solidFill>
                <a:latin typeface="+mn-lt"/>
                <a:ea typeface="+mn-ea"/>
                <a:cs typeface="+mn-cs"/>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marL="0" marR="0" lvl="0" indent="0" algn="r" defTabSz="1018824" rtl="0" eaLnBrk="1" fontAlgn="auto" latinLnBrk="0" hangingPunct="1">
              <a:lnSpc>
                <a:spcPct val="100000"/>
              </a:lnSpc>
              <a:spcBef>
                <a:spcPts val="0"/>
              </a:spcBef>
              <a:spcAft>
                <a:spcPts val="0"/>
              </a:spcAft>
              <a:buClrTx/>
              <a:buSzTx/>
              <a:buFontTx/>
              <a:buNone/>
              <a:tabLst/>
              <a:defRPr/>
            </a:pPr>
            <a:fld id="{BF64B658-AF8F-7D4C-AC24-1E662CA57B6D}" type="slidenum">
              <a:rPr kumimoji="0" lang="en-US" sz="1000" b="0" i="0" u="none" strike="noStrike" kern="1200" cap="none" spc="0" normalizeH="0" baseline="0" noProof="0" smtClean="0">
                <a:ln>
                  <a:noFill/>
                </a:ln>
                <a:solidFill>
                  <a:srgbClr val="091F2C"/>
                </a:solidFill>
                <a:effectLst/>
                <a:uLnTx/>
                <a:uFillTx/>
                <a:latin typeface="Segoe Sans Display Semilight" pitchFamily="2" charset="0"/>
                <a:ea typeface="+mn-ea"/>
                <a:cs typeface="Segoe Sans Display Semilight" pitchFamily="2" charset="0"/>
              </a:rPr>
              <a:pPr marL="0" marR="0" lvl="0" indent="0" algn="r" defTabSz="1018824"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none" spc="0" normalizeH="0" baseline="0" noProof="0">
              <a:ln>
                <a:noFill/>
              </a:ln>
              <a:solidFill>
                <a:srgbClr val="091F2C"/>
              </a:solidFill>
              <a:effectLst/>
              <a:uLnTx/>
              <a:uFillTx/>
              <a:latin typeface="Segoe Sans Display Semilight" pitchFamily="2" charset="0"/>
              <a:ea typeface="+mn-ea"/>
              <a:cs typeface="Segoe Sans Display Semilight" pitchFamily="2" charset="0"/>
            </a:endParaRPr>
          </a:p>
        </p:txBody>
      </p:sp>
      <p:sp>
        <p:nvSpPr>
          <p:cNvPr id="17" name="Freeform: Shape 16">
            <a:extLst>
              <a:ext uri="{FF2B5EF4-FFF2-40B4-BE49-F238E27FC236}">
                <a16:creationId xmlns:a16="http://schemas.microsoft.com/office/drawing/2014/main" id="{B511D769-A029-B27E-27ED-E966048EB799}"/>
              </a:ext>
              <a:ext uri="{C183D7F6-B498-43B3-948B-1728B52AA6E4}">
                <adec:decorative xmlns:adec="http://schemas.microsoft.com/office/drawing/2017/decorative" val="1"/>
              </a:ext>
            </a:extLst>
          </p:cNvPr>
          <p:cNvSpPr>
            <a:spLocks/>
          </p:cNvSpPr>
          <p:nvPr/>
        </p:nvSpPr>
        <p:spPr bwMode="auto">
          <a:xfrm rot="16200000">
            <a:off x="2728911" y="3157537"/>
            <a:ext cx="6200780" cy="3886199"/>
          </a:xfrm>
          <a:custGeom>
            <a:avLst/>
            <a:gdLst>
              <a:gd name="csX0" fmla="*/ 5534956 w 5534956"/>
              <a:gd name="csY0" fmla="*/ 83942 h 3886199"/>
              <a:gd name="csX1" fmla="*/ 5534956 w 5534956"/>
              <a:gd name="csY1" fmla="*/ 3886199 h 3886199"/>
              <a:gd name="csX2" fmla="*/ 5124679 w 5534956"/>
              <a:gd name="csY2" fmla="*/ 3886199 h 3886199"/>
              <a:gd name="csX3" fmla="*/ 410277 w 5534956"/>
              <a:gd name="csY3" fmla="*/ 3886199 h 3886199"/>
              <a:gd name="csX4" fmla="*/ 0 w 5534956"/>
              <a:gd name="csY4" fmla="*/ 3886199 h 3886199"/>
              <a:gd name="csX5" fmla="*/ 0 w 5534956"/>
              <a:gd name="csY5" fmla="*/ 83942 h 3886199"/>
              <a:gd name="csX6" fmla="*/ 83942 w 5534956"/>
              <a:gd name="csY6" fmla="*/ 0 h 3886199"/>
              <a:gd name="csX7" fmla="*/ 494219 w 5534956"/>
              <a:gd name="csY7" fmla="*/ 0 h 3886199"/>
              <a:gd name="csX8" fmla="*/ 5040737 w 5534956"/>
              <a:gd name="csY8" fmla="*/ 0 h 3886199"/>
              <a:gd name="csX9" fmla="*/ 5451014 w 5534956"/>
              <a:gd name="csY9" fmla="*/ 0 h 3886199"/>
              <a:gd name="csX10" fmla="*/ 5534956 w 5534956"/>
              <a:gd name="csY10" fmla="*/ 83942 h 38861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5534956" h="3886199">
                <a:moveTo>
                  <a:pt x="5534956" y="83942"/>
                </a:moveTo>
                <a:lnTo>
                  <a:pt x="5534956" y="3886199"/>
                </a:lnTo>
                <a:lnTo>
                  <a:pt x="5124679" y="3886199"/>
                </a:lnTo>
                <a:lnTo>
                  <a:pt x="410277" y="3886199"/>
                </a:lnTo>
                <a:lnTo>
                  <a:pt x="0" y="3886199"/>
                </a:lnTo>
                <a:lnTo>
                  <a:pt x="0" y="83942"/>
                </a:lnTo>
                <a:cubicBezTo>
                  <a:pt x="0" y="37582"/>
                  <a:pt x="37582" y="0"/>
                  <a:pt x="83942" y="0"/>
                </a:cubicBezTo>
                <a:lnTo>
                  <a:pt x="494219" y="0"/>
                </a:lnTo>
                <a:lnTo>
                  <a:pt x="5040737" y="0"/>
                </a:lnTo>
                <a:lnTo>
                  <a:pt x="5451014" y="0"/>
                </a:lnTo>
                <a:cubicBezTo>
                  <a:pt x="5497374" y="0"/>
                  <a:pt x="5534956" y="37582"/>
                  <a:pt x="5534956" y="83942"/>
                </a:cubicBezTo>
                <a:close/>
              </a:path>
            </a:pathLst>
          </a:custGeom>
          <a:solidFill>
            <a:schemeClr val="bg1">
              <a:alpha val="62000"/>
            </a:schemeClr>
          </a:solidFill>
          <a:ln w="9525">
            <a:solidFill>
              <a:schemeClr val="bg1"/>
            </a:solidFill>
          </a:ln>
          <a:effectLst>
            <a:outerShdw blurRad="114300" algn="ctr" rotWithShape="0">
              <a:prstClr val="black">
                <a:alpha val="6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Sans Display"/>
              <a:ea typeface="+mn-ea"/>
              <a:cs typeface="+mn-cs"/>
            </a:endParaRPr>
          </a:p>
        </p:txBody>
      </p:sp>
      <p:pic>
        <p:nvPicPr>
          <p:cNvPr id="10" name="Picture 9">
            <a:extLst>
              <a:ext uri="{FF2B5EF4-FFF2-40B4-BE49-F238E27FC236}">
                <a16:creationId xmlns:a16="http://schemas.microsoft.com/office/drawing/2014/main" id="{1D5983C0-78EE-2D69-38AF-8DA02EA32328}"/>
              </a:ext>
              <a:ext uri="{C183D7F6-B498-43B3-948B-1728B52AA6E4}">
                <adec:decorative xmlns:adec="http://schemas.microsoft.com/office/drawing/2017/decorative" val="1"/>
              </a:ext>
            </a:extLst>
          </p:cNvPr>
          <p:cNvPicPr>
            <a:picLocks/>
          </p:cNvPicPr>
          <p:nvPr/>
        </p:nvPicPr>
        <p:blipFill rotWithShape="1">
          <a:blip r:embed="rId5">
            <a:extLst>
              <a:ext uri="{BEBA8EAE-BF5A-486C-A8C5-ECC9F3942E4B}">
                <a14:imgProps xmlns:a14="http://schemas.microsoft.com/office/drawing/2010/main">
                  <a14:imgLayer r:embed="rId6">
                    <a14:imgEffect>
                      <a14:artisticBlur radius="5"/>
                    </a14:imgEffect>
                  </a14:imgLayer>
                </a14:imgProps>
              </a:ext>
              <a:ext uri="{28A0092B-C50C-407E-A947-70E740481C1C}">
                <a14:useLocalDpi xmlns:a14="http://schemas.microsoft.com/office/drawing/2010/main" val="0"/>
              </a:ext>
            </a:extLst>
          </a:blip>
          <a:srcRect t="45207" b="45207"/>
          <a:stretch>
            <a:fillRect/>
          </a:stretch>
        </p:blipFill>
        <p:spPr>
          <a:xfrm>
            <a:off x="1" y="0"/>
            <a:ext cx="7772400" cy="419100"/>
          </a:xfrm>
          <a:prstGeom prst="rect">
            <a:avLst/>
          </a:prstGeom>
          <a:ln>
            <a:noFill/>
          </a:ln>
          <a:effectLst/>
        </p:spPr>
      </p:pic>
      <p:sp>
        <p:nvSpPr>
          <p:cNvPr id="12" name="Rectangle 11">
            <a:extLst>
              <a:ext uri="{FF2B5EF4-FFF2-40B4-BE49-F238E27FC236}">
                <a16:creationId xmlns:a16="http://schemas.microsoft.com/office/drawing/2014/main" id="{080AE3D2-1AB0-955A-6A93-1B7EC9C2AF8C}"/>
              </a:ext>
              <a:ext uri="{C183D7F6-B498-43B3-948B-1728B52AA6E4}">
                <adec:decorative xmlns:adec="http://schemas.microsoft.com/office/drawing/2017/decorative" val="1"/>
              </a:ext>
            </a:extLst>
          </p:cNvPr>
          <p:cNvSpPr>
            <a:spLocks/>
          </p:cNvSpPr>
          <p:nvPr/>
        </p:nvSpPr>
        <p:spPr bwMode="auto">
          <a:xfrm>
            <a:off x="0" y="0"/>
            <a:ext cx="7772400" cy="406400"/>
          </a:xfrm>
          <a:prstGeom prst="rect">
            <a:avLst/>
          </a:prstGeom>
          <a:solidFill>
            <a:schemeClr val="bg1">
              <a:alpha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0" noProof="0">
              <a:ln>
                <a:noFill/>
              </a:ln>
              <a:solidFill>
                <a:srgbClr val="FFFFFF"/>
              </a:solidFill>
              <a:effectLst/>
              <a:uLnTx/>
              <a:uFillTx/>
              <a:latin typeface="Segoe Sans Display Semibold"/>
              <a:ea typeface="Segoe UI" pitchFamily="34" charset="0"/>
              <a:cs typeface="Segoe UI" pitchFamily="34" charset="0"/>
            </a:endParaRPr>
          </a:p>
        </p:txBody>
      </p:sp>
      <p:sp>
        <p:nvSpPr>
          <p:cNvPr id="13" name="Rectangle: Rounded Corners 12">
            <a:hlinkClick r:id="rId7" action="ppaction://hlinksldjump"/>
            <a:extLst>
              <a:ext uri="{FF2B5EF4-FFF2-40B4-BE49-F238E27FC236}">
                <a16:creationId xmlns:a16="http://schemas.microsoft.com/office/drawing/2014/main" id="{0CF3E667-6F61-785D-387C-A0D2EF5AF402}"/>
              </a:ext>
              <a:ext uri="{C183D7F6-B498-43B3-948B-1728B52AA6E4}">
                <adec:decorative xmlns:adec="http://schemas.microsoft.com/office/drawing/2017/decorative" val="1"/>
              </a:ext>
            </a:extLst>
          </p:cNvPr>
          <p:cNvSpPr>
            <a:spLocks/>
          </p:cNvSpPr>
          <p:nvPr/>
        </p:nvSpPr>
        <p:spPr bwMode="auto">
          <a:xfrm>
            <a:off x="507999" y="230036"/>
            <a:ext cx="886822" cy="373214"/>
          </a:xfrm>
          <a:prstGeom prst="roundRect">
            <a:avLst>
              <a:gd name="adj" fmla="val 50000"/>
            </a:avLst>
          </a:prstGeom>
          <a:gradFill flip="none" rotWithShape="1">
            <a:gsLst>
              <a:gs pos="0">
                <a:srgbClr val="C742CD"/>
              </a:gs>
              <a:gs pos="100000">
                <a:srgbClr val="2780D7"/>
              </a:gs>
            </a:gsLst>
            <a:path path="circle">
              <a:fillToRect l="100000" t="100000"/>
            </a:path>
            <a:tileRect r="-100000" b="-100000"/>
          </a:gradFill>
          <a:ln w="190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Segoe Sans Display Semibold"/>
                <a:ea typeface="+mn-ea"/>
                <a:cs typeface="Segoe UI" pitchFamily="34" charset="0"/>
              </a:rPr>
              <a:t>Best Practices</a:t>
            </a:r>
          </a:p>
        </p:txBody>
      </p:sp>
      <p:sp>
        <p:nvSpPr>
          <p:cNvPr id="14" name="Rectangle: Rounded Corners 13">
            <a:hlinkClick r:id="rId8" action="ppaction://hlinksldjump"/>
            <a:extLst>
              <a:ext uri="{FF2B5EF4-FFF2-40B4-BE49-F238E27FC236}">
                <a16:creationId xmlns:a16="http://schemas.microsoft.com/office/drawing/2014/main" id="{DC40610E-B6C0-5849-028F-E9D1D7BB7105}"/>
              </a:ext>
              <a:ext uri="{C183D7F6-B498-43B3-948B-1728B52AA6E4}">
                <adec:decorative xmlns:adec="http://schemas.microsoft.com/office/drawing/2017/decorative" val="1"/>
              </a:ext>
            </a:extLst>
          </p:cNvPr>
          <p:cNvSpPr>
            <a:spLocks/>
          </p:cNvSpPr>
          <p:nvPr/>
        </p:nvSpPr>
        <p:spPr bwMode="auto">
          <a:xfrm>
            <a:off x="1486262"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1</a:t>
            </a:r>
          </a:p>
        </p:txBody>
      </p:sp>
      <p:sp>
        <p:nvSpPr>
          <p:cNvPr id="15" name="Rectangle: Rounded Corners 14">
            <a:hlinkClick r:id="rId9" action="ppaction://hlinksldjump"/>
            <a:extLst>
              <a:ext uri="{FF2B5EF4-FFF2-40B4-BE49-F238E27FC236}">
                <a16:creationId xmlns:a16="http://schemas.microsoft.com/office/drawing/2014/main" id="{FEF7F542-AFED-D26A-1F3D-6E1A2749D2AC}"/>
              </a:ext>
              <a:ext uri="{C183D7F6-B498-43B3-948B-1728B52AA6E4}">
                <adec:decorative xmlns:adec="http://schemas.microsoft.com/office/drawing/2017/decorative" val="1"/>
              </a:ext>
            </a:extLst>
          </p:cNvPr>
          <p:cNvSpPr>
            <a:spLocks/>
          </p:cNvSpPr>
          <p:nvPr/>
        </p:nvSpPr>
        <p:spPr bwMode="auto">
          <a:xfrm>
            <a:off x="2464525"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2</a:t>
            </a:r>
          </a:p>
        </p:txBody>
      </p:sp>
      <p:sp>
        <p:nvSpPr>
          <p:cNvPr id="16" name="Rectangle: Rounded Corners 15">
            <a:hlinkClick r:id="rId10" action="ppaction://hlinksldjump"/>
            <a:extLst>
              <a:ext uri="{FF2B5EF4-FFF2-40B4-BE49-F238E27FC236}">
                <a16:creationId xmlns:a16="http://schemas.microsoft.com/office/drawing/2014/main" id="{1E2B63FE-D7DC-A0EB-2B4E-5AE80B875612}"/>
              </a:ext>
              <a:ext uri="{C183D7F6-B498-43B3-948B-1728B52AA6E4}">
                <adec:decorative xmlns:adec="http://schemas.microsoft.com/office/drawing/2017/decorative" val="1"/>
              </a:ext>
            </a:extLst>
          </p:cNvPr>
          <p:cNvSpPr>
            <a:spLocks/>
          </p:cNvSpPr>
          <p:nvPr/>
        </p:nvSpPr>
        <p:spPr bwMode="auto">
          <a:xfrm>
            <a:off x="3442787"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3</a:t>
            </a:r>
          </a:p>
        </p:txBody>
      </p:sp>
      <p:sp>
        <p:nvSpPr>
          <p:cNvPr id="23" name="Rectangle: Rounded Corners 22">
            <a:hlinkClick r:id="rId11" action="ppaction://hlinksldjump"/>
            <a:extLst>
              <a:ext uri="{FF2B5EF4-FFF2-40B4-BE49-F238E27FC236}">
                <a16:creationId xmlns:a16="http://schemas.microsoft.com/office/drawing/2014/main" id="{F4DC7D4C-787F-C4D1-06FA-C5626A76B786}"/>
              </a:ext>
              <a:ext uri="{C183D7F6-B498-43B3-948B-1728B52AA6E4}">
                <adec:decorative xmlns:adec="http://schemas.microsoft.com/office/drawing/2017/decorative" val="1"/>
              </a:ext>
            </a:extLst>
          </p:cNvPr>
          <p:cNvSpPr>
            <a:spLocks/>
          </p:cNvSpPr>
          <p:nvPr/>
        </p:nvSpPr>
        <p:spPr bwMode="auto">
          <a:xfrm>
            <a:off x="5399312"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5</a:t>
            </a:r>
          </a:p>
        </p:txBody>
      </p:sp>
      <p:sp>
        <p:nvSpPr>
          <p:cNvPr id="24" name="Rectangle: Rounded Corners 23">
            <a:hlinkClick r:id="rId12" action="ppaction://hlinksldjump"/>
            <a:extLst>
              <a:ext uri="{FF2B5EF4-FFF2-40B4-BE49-F238E27FC236}">
                <a16:creationId xmlns:a16="http://schemas.microsoft.com/office/drawing/2014/main" id="{AF6E30BF-FA89-3B9A-AB1C-AB1B7B2F87F6}"/>
              </a:ext>
              <a:ext uri="{C183D7F6-B498-43B3-948B-1728B52AA6E4}">
                <adec:decorative xmlns:adec="http://schemas.microsoft.com/office/drawing/2017/decorative" val="1"/>
              </a:ext>
            </a:extLst>
          </p:cNvPr>
          <p:cNvSpPr>
            <a:spLocks/>
          </p:cNvSpPr>
          <p:nvPr/>
        </p:nvSpPr>
        <p:spPr bwMode="auto">
          <a:xfrm>
            <a:off x="6377575"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File Guidance </a:t>
            </a:r>
            <a:b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b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&amp; Example</a:t>
            </a:r>
          </a:p>
        </p:txBody>
      </p:sp>
      <p:sp>
        <p:nvSpPr>
          <p:cNvPr id="25" name="Rectangle: Rounded Corners 24">
            <a:hlinkClick r:id="rId13" action="ppaction://hlinksldjump"/>
            <a:extLst>
              <a:ext uri="{FF2B5EF4-FFF2-40B4-BE49-F238E27FC236}">
                <a16:creationId xmlns:a16="http://schemas.microsoft.com/office/drawing/2014/main" id="{5D076775-F8D4-9FE9-53AA-1A4CDF82722B}"/>
              </a:ext>
              <a:ext uri="{C183D7F6-B498-43B3-948B-1728B52AA6E4}">
                <adec:decorative xmlns:adec="http://schemas.microsoft.com/office/drawing/2017/decorative" val="1"/>
              </a:ext>
            </a:extLst>
          </p:cNvPr>
          <p:cNvSpPr>
            <a:spLocks/>
          </p:cNvSpPr>
          <p:nvPr/>
        </p:nvSpPr>
        <p:spPr bwMode="auto">
          <a:xfrm>
            <a:off x="4421050"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4</a:t>
            </a:r>
          </a:p>
        </p:txBody>
      </p:sp>
      <p:sp>
        <p:nvSpPr>
          <p:cNvPr id="11" name="Title 10">
            <a:extLst>
              <a:ext uri="{FF2B5EF4-FFF2-40B4-BE49-F238E27FC236}">
                <a16:creationId xmlns:a16="http://schemas.microsoft.com/office/drawing/2014/main" id="{47F87D9B-4BE0-BC5C-BAE3-F3520FB678DB}"/>
              </a:ext>
            </a:extLst>
          </p:cNvPr>
          <p:cNvSpPr>
            <a:spLocks noGrp="1"/>
          </p:cNvSpPr>
          <p:nvPr>
            <p:ph type="title"/>
          </p:nvPr>
        </p:nvSpPr>
        <p:spPr>
          <a:xfrm>
            <a:off x="508000" y="939800"/>
            <a:ext cx="4383314" cy="861774"/>
          </a:xfrm>
        </p:spPr>
        <p:txBody>
          <a:bodyPr/>
          <a:lstStyle/>
          <a:p>
            <a:r>
              <a:rPr lang="en-US"/>
              <a:t>Best Practices when Using Microsoft 365 Copilot</a:t>
            </a:r>
          </a:p>
        </p:txBody>
      </p:sp>
      <p:sp>
        <p:nvSpPr>
          <p:cNvPr id="27" name="Content Placeholder 2">
            <a:extLst>
              <a:ext uri="{FF2B5EF4-FFF2-40B4-BE49-F238E27FC236}">
                <a16:creationId xmlns:a16="http://schemas.microsoft.com/office/drawing/2014/main" id="{13AD9491-2B6D-50ED-133A-35E116F5CA9A}"/>
              </a:ext>
            </a:extLst>
          </p:cNvPr>
          <p:cNvSpPr txBox="1">
            <a:spLocks/>
          </p:cNvSpPr>
          <p:nvPr/>
        </p:nvSpPr>
        <p:spPr>
          <a:xfrm>
            <a:off x="505598" y="2102215"/>
            <a:ext cx="3278501" cy="3471720"/>
          </a:xfrm>
          <a:prstGeom prst="rect">
            <a:avLst/>
          </a:prstGeom>
          <a:noFill/>
        </p:spPr>
        <p:txBody>
          <a:bodyPr wrap="square" lIns="0" tIns="0" rIns="0" bIns="0">
            <a:spAutoFit/>
          </a:bodyPr>
          <a:lstStyle>
            <a:defPPr>
              <a:defRPr lang="en-US"/>
            </a:defPPr>
            <a:lvl1pPr marR="0">
              <a:lnSpc>
                <a:spcPts val="2300"/>
              </a:lnSpc>
              <a:spcAft>
                <a:spcPts val="1800"/>
              </a:spcAft>
              <a:buNone/>
              <a:defRPr sz="1400" kern="100">
                <a:effectLst/>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a:lnSpc>
                <a:spcPts val="2100"/>
              </a:lnSpc>
              <a:spcAft>
                <a:spcPts val="3000"/>
              </a:spcAft>
              <a:defRPr/>
            </a:pPr>
            <a:r>
              <a:rPr lang="en-US">
                <a:solidFill>
                  <a:srgbClr val="091F2C"/>
                </a:solidFill>
                <a:latin typeface="Segoe Sans Display"/>
              </a:rPr>
              <a:t>With </a:t>
            </a:r>
            <a:r>
              <a:rPr lang="en-US">
                <a:solidFill>
                  <a:schemeClr val="accent1"/>
                </a:solidFill>
                <a:latin typeface="Segoe Sans Display"/>
                <a:hlinkClick r:id="rId14">
                  <a:extLst>
                    <a:ext uri="{A12FA001-AC4F-418D-AE19-62706E023703}">
                      <ahyp:hlinkClr xmlns:ahyp="http://schemas.microsoft.com/office/drawing/2018/hyperlinkcolor" val="tx"/>
                    </a:ext>
                  </a:extLst>
                </a:hlinkClick>
              </a:rPr>
              <a:t>Work IQ</a:t>
            </a:r>
            <a:r>
              <a:rPr lang="en-US">
                <a:solidFill>
                  <a:srgbClr val="091F2C"/>
                </a:solidFill>
                <a:latin typeface="Segoe Sans Display"/>
              </a:rPr>
              <a:t>, Microsoft 365 Copilot and agents are powered by an intelligence layer that helps Copilot understand you, your role, and your organization—connecting individual and organizational knowledge to deliver intelligence designed for the flow of your work. This shared understanding supports more relevant, accurate, and secure experiences across apps and workflows, helping teams work more effectively without relying solely on connector-based approaches.</a:t>
            </a:r>
            <a:endParaRPr lang="en-IN">
              <a:solidFill>
                <a:srgbClr val="091F2C"/>
              </a:solidFill>
              <a:latin typeface="Segoe Sans Display"/>
            </a:endParaRPr>
          </a:p>
        </p:txBody>
      </p:sp>
      <p:sp>
        <p:nvSpPr>
          <p:cNvPr id="6" name="Freeform: Shape 5">
            <a:extLst>
              <a:ext uri="{FF2B5EF4-FFF2-40B4-BE49-F238E27FC236}">
                <a16:creationId xmlns:a16="http://schemas.microsoft.com/office/drawing/2014/main" id="{875525F4-2E5F-DB36-F43F-1C51D0E59A3B}"/>
              </a:ext>
              <a:ext uri="{C183D7F6-B498-43B3-948B-1728B52AA6E4}">
                <adec:decorative xmlns:adec="http://schemas.microsoft.com/office/drawing/2017/decorative" val="1"/>
              </a:ext>
            </a:extLst>
          </p:cNvPr>
          <p:cNvSpPr>
            <a:spLocks/>
          </p:cNvSpPr>
          <p:nvPr/>
        </p:nvSpPr>
        <p:spPr bwMode="auto">
          <a:xfrm>
            <a:off x="0" y="6286698"/>
            <a:ext cx="4005080" cy="1914329"/>
          </a:xfrm>
          <a:custGeom>
            <a:avLst/>
            <a:gdLst>
              <a:gd name="csX0" fmla="*/ 0 w 4005080"/>
              <a:gd name="csY0" fmla="*/ 0 h 2391905"/>
              <a:gd name="csX1" fmla="*/ 3886201 w 4005080"/>
              <a:gd name="csY1" fmla="*/ 0 h 2391905"/>
              <a:gd name="csX2" fmla="*/ 3886201 w 4005080"/>
              <a:gd name="csY2" fmla="*/ 2273026 h 2391905"/>
              <a:gd name="csX3" fmla="*/ 4005080 w 4005080"/>
              <a:gd name="csY3" fmla="*/ 2391905 h 2391905"/>
              <a:gd name="csX4" fmla="*/ 0 w 4005080"/>
              <a:gd name="csY4" fmla="*/ 2391905 h 2391905"/>
              <a:gd name="csX5" fmla="*/ 0 w 4005080"/>
              <a:gd name="csY5" fmla="*/ 0 h 2391905"/>
            </a:gdLst>
            <a:ahLst/>
            <a:cxnLst>
              <a:cxn ang="0">
                <a:pos x="csX0" y="csY0"/>
              </a:cxn>
              <a:cxn ang="0">
                <a:pos x="csX1" y="csY1"/>
              </a:cxn>
              <a:cxn ang="0">
                <a:pos x="csX2" y="csY2"/>
              </a:cxn>
              <a:cxn ang="0">
                <a:pos x="csX3" y="csY3"/>
              </a:cxn>
              <a:cxn ang="0">
                <a:pos x="csX4" y="csY4"/>
              </a:cxn>
              <a:cxn ang="0">
                <a:pos x="csX5" y="csY5"/>
              </a:cxn>
            </a:cxnLst>
            <a:rect l="l" t="t" r="r" b="b"/>
            <a:pathLst>
              <a:path w="4005080" h="2391905">
                <a:moveTo>
                  <a:pt x="0" y="0"/>
                </a:moveTo>
                <a:lnTo>
                  <a:pt x="3886201" y="0"/>
                </a:lnTo>
                <a:lnTo>
                  <a:pt x="3886201" y="2273026"/>
                </a:lnTo>
                <a:cubicBezTo>
                  <a:pt x="3886201" y="2338681"/>
                  <a:pt x="3939425" y="2391905"/>
                  <a:pt x="4005080" y="2391905"/>
                </a:cubicBezTo>
                <a:lnTo>
                  <a:pt x="0" y="2391905"/>
                </a:lnTo>
                <a:lnTo>
                  <a:pt x="0" y="0"/>
                </a:lnTo>
                <a:close/>
              </a:path>
            </a:pathLst>
          </a:custGeom>
          <a:solidFill>
            <a:srgbClr val="FCE7DB"/>
          </a:solidFill>
          <a:ln w="9525">
            <a:solidFill>
              <a:schemeClr val="bg1"/>
            </a:solidFill>
          </a:ln>
          <a:effectLst>
            <a:outerShdw blurRad="114300" algn="ctr" rotWithShape="0">
              <a:prstClr val="black">
                <a:alpha val="6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8" name="Rectangle: Rounded Corners 7">
            <a:extLst>
              <a:ext uri="{FF2B5EF4-FFF2-40B4-BE49-F238E27FC236}">
                <a16:creationId xmlns:a16="http://schemas.microsoft.com/office/drawing/2014/main" id="{116AE883-3E5D-0CC8-E2F8-D5CD6D903B62}"/>
              </a:ext>
              <a:ext uri="{C183D7F6-B498-43B3-948B-1728B52AA6E4}">
                <adec:decorative xmlns:adec="http://schemas.microsoft.com/office/drawing/2017/decorative" val="1"/>
              </a:ext>
            </a:extLst>
          </p:cNvPr>
          <p:cNvSpPr/>
          <p:nvPr/>
        </p:nvSpPr>
        <p:spPr bwMode="auto">
          <a:xfrm>
            <a:off x="610600" y="7167854"/>
            <a:ext cx="172970" cy="172970"/>
          </a:xfrm>
          <a:prstGeom prst="round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9" name="Rectangle: Rounded Corners 8">
            <a:extLst>
              <a:ext uri="{FF2B5EF4-FFF2-40B4-BE49-F238E27FC236}">
                <a16:creationId xmlns:a16="http://schemas.microsoft.com/office/drawing/2014/main" id="{DBD0B3D1-5837-992E-975E-D03349A08F1E}"/>
              </a:ext>
              <a:ext uri="{C183D7F6-B498-43B3-948B-1728B52AA6E4}">
                <adec:decorative xmlns:adec="http://schemas.microsoft.com/office/drawing/2017/decorative" val="1"/>
              </a:ext>
            </a:extLst>
          </p:cNvPr>
          <p:cNvSpPr/>
          <p:nvPr/>
        </p:nvSpPr>
        <p:spPr bwMode="auto">
          <a:xfrm>
            <a:off x="610600" y="6602744"/>
            <a:ext cx="172970" cy="172970"/>
          </a:xfrm>
          <a:prstGeom prst="round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28" name="Rectangle: Rounded Corners 27">
            <a:extLst>
              <a:ext uri="{FF2B5EF4-FFF2-40B4-BE49-F238E27FC236}">
                <a16:creationId xmlns:a16="http://schemas.microsoft.com/office/drawing/2014/main" id="{813AD322-0ADA-D9D5-4A28-ED025BA8740F}"/>
              </a:ext>
            </a:extLst>
          </p:cNvPr>
          <p:cNvSpPr>
            <a:spLocks/>
          </p:cNvSpPr>
          <p:nvPr/>
        </p:nvSpPr>
        <p:spPr bwMode="auto">
          <a:xfrm>
            <a:off x="508000" y="6134298"/>
            <a:ext cx="3178175" cy="304800"/>
          </a:xfrm>
          <a:prstGeom prst="roundRect">
            <a:avLst>
              <a:gd name="adj" fmla="val 50000"/>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Sans Display Semibold"/>
                <a:ea typeface="Segoe UI" pitchFamily="34" charset="0"/>
                <a:cs typeface="Segoe UI" pitchFamily="34" charset="0"/>
              </a:rPr>
              <a:t>Prompt Syntax Legend</a:t>
            </a:r>
          </a:p>
        </p:txBody>
      </p:sp>
      <p:sp>
        <p:nvSpPr>
          <p:cNvPr id="29" name="Content Placeholder 2">
            <a:extLst>
              <a:ext uri="{FF2B5EF4-FFF2-40B4-BE49-F238E27FC236}">
                <a16:creationId xmlns:a16="http://schemas.microsoft.com/office/drawing/2014/main" id="{55130DA2-CD4D-1D2A-7506-A8550CE8BC0D}"/>
              </a:ext>
            </a:extLst>
          </p:cNvPr>
          <p:cNvSpPr txBox="1">
            <a:spLocks/>
          </p:cNvSpPr>
          <p:nvPr/>
        </p:nvSpPr>
        <p:spPr>
          <a:xfrm>
            <a:off x="507998" y="6548735"/>
            <a:ext cx="3178175" cy="1045607"/>
          </a:xfrm>
          <a:prstGeom prst="rect">
            <a:avLst/>
          </a:prstGeom>
          <a:noFill/>
        </p:spPr>
        <p:txBody>
          <a:bodyPr wrap="square" lIns="91440" tIns="45720" rIns="91440" bIns="45720" anchor="t">
            <a:spAutoFit/>
          </a:bodyPr>
          <a:lstStyle>
            <a:defPPr>
              <a:defRPr lang="en-US"/>
            </a:defPPr>
            <a:lvl1pPr marR="0">
              <a:lnSpc>
                <a:spcPts val="2300"/>
              </a:lnSpc>
              <a:spcAft>
                <a:spcPts val="1800"/>
              </a:spcAft>
              <a:buNone/>
              <a:defRPr sz="1400" kern="100">
                <a:effectLst/>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265113" algn="l" defTabSz="1018824" rtl="0" eaLnBrk="1" fontAlgn="auto" latinLnBrk="0" hangingPunct="1">
              <a:lnSpc>
                <a:spcPts val="1600"/>
              </a:lnSpc>
              <a:spcBef>
                <a:spcPts val="0"/>
              </a:spcBef>
              <a:spcAft>
                <a:spcPts val="1200"/>
              </a:spcAft>
              <a:buClrTx/>
              <a:buSzTx/>
              <a:buFontTx/>
              <a:buNone/>
              <a:tabLst/>
              <a:defRPr/>
            </a:pPr>
            <a:r>
              <a:rPr kumimoji="0" lang="en-US" sz="1100" b="0" i="0" u="none" strike="noStrike" kern="100" cap="none" spc="0" normalizeH="0" baseline="0" noProof="0">
                <a:ln>
                  <a:noFill/>
                </a:ln>
                <a:solidFill>
                  <a:srgbClr val="FF5C39">
                    <a:alpha val="99000"/>
                  </a:srgbClr>
                </a:solidFill>
                <a:effectLst/>
                <a:uLnTx/>
                <a:uFillTx/>
                <a:latin typeface="+mj-lt"/>
                <a:ea typeface="+mn-ea"/>
                <a:cs typeface="+mn-cs"/>
              </a:rPr>
              <a:t>Orange text </a:t>
            </a:r>
            <a:r>
              <a:rPr kumimoji="0" lang="en-US" sz="1100" b="0" i="0" u="none" strike="noStrike" kern="100" cap="none" spc="0" normalizeH="0" baseline="0" noProof="0">
                <a:ln>
                  <a:noFill/>
                </a:ln>
                <a:solidFill>
                  <a:srgbClr val="FF5C39">
                    <a:alpha val="99000"/>
                  </a:srgbClr>
                </a:solidFill>
                <a:effectLst/>
                <a:uLnTx/>
                <a:uFillTx/>
                <a:ea typeface="+mn-ea"/>
                <a:cs typeface="+mn-cs"/>
              </a:rPr>
              <a:t>= Context you reference in Copilot </a:t>
            </a:r>
            <a:r>
              <a:rPr kumimoji="0" lang="en-US" sz="1100" b="0" i="1" u="none" strike="noStrike" kern="100" cap="none" spc="0" normalizeH="0" baseline="0" noProof="0">
                <a:ln>
                  <a:noFill/>
                </a:ln>
                <a:solidFill>
                  <a:schemeClr val="tx1">
                    <a:alpha val="99000"/>
                  </a:schemeClr>
                </a:solidFill>
                <a:effectLst/>
                <a:uLnTx/>
                <a:uFillTx/>
                <a:ea typeface="+mn-ea"/>
                <a:cs typeface="+mn-cs"/>
              </a:rPr>
              <a:t>(file, email, meeting, Teams chat)</a:t>
            </a:r>
          </a:p>
          <a:p>
            <a:pPr marL="0" marR="0" lvl="0" indent="264795" algn="l" defTabSz="1018824" rtl="0" eaLnBrk="1" fontAlgn="auto" latinLnBrk="0" hangingPunct="1">
              <a:lnSpc>
                <a:spcPts val="1600"/>
              </a:lnSpc>
              <a:spcBef>
                <a:spcPts val="0"/>
              </a:spcBef>
              <a:spcAft>
                <a:spcPts val="1200"/>
              </a:spcAft>
              <a:buClrTx/>
              <a:buSzTx/>
              <a:buFontTx/>
              <a:buNone/>
              <a:tabLst/>
              <a:defRPr/>
            </a:pPr>
            <a:r>
              <a:rPr kumimoji="0" lang="en-US" sz="1100" b="0" i="0" u="none" strike="noStrike" kern="100" cap="none" spc="0" normalizeH="0" baseline="0" noProof="0">
                <a:ln>
                  <a:noFill/>
                </a:ln>
                <a:solidFill>
                  <a:srgbClr val="C03BC4">
                    <a:alpha val="99000"/>
                  </a:srgbClr>
                </a:solidFill>
                <a:effectLst/>
                <a:uLnTx/>
                <a:uFillTx/>
                <a:latin typeface="+mj-lt"/>
                <a:ea typeface="+mn-ea"/>
                <a:cs typeface="+mn-cs"/>
              </a:rPr>
              <a:t>Purple text </a:t>
            </a:r>
            <a:r>
              <a:rPr kumimoji="0" lang="en-US" sz="1100" b="0" i="0" u="none" strike="noStrike" kern="100" cap="none" spc="0" normalizeH="0" baseline="0" noProof="0">
                <a:ln>
                  <a:noFill/>
                </a:ln>
                <a:solidFill>
                  <a:srgbClr val="C03BC4">
                    <a:alpha val="99000"/>
                  </a:srgbClr>
                </a:solidFill>
                <a:effectLst/>
                <a:uLnTx/>
                <a:uFillTx/>
                <a:latin typeface="Segoe Sans Display"/>
                <a:ea typeface="+mn-ea"/>
                <a:cs typeface="+mn-cs"/>
              </a:rPr>
              <a:t>= </a:t>
            </a:r>
            <a:r>
              <a:rPr kumimoji="0" lang="en-US" sz="1100" b="0" i="0" u="none" strike="noStrike" kern="100" cap="none" spc="0" normalizeH="0" baseline="0" noProof="0">
                <a:ln>
                  <a:noFill/>
                </a:ln>
                <a:solidFill>
                  <a:schemeClr val="accent2">
                    <a:alpha val="99000"/>
                  </a:schemeClr>
                </a:solidFill>
                <a:effectLst/>
                <a:uLnTx/>
                <a:uFillTx/>
                <a:ea typeface="+mn-ea"/>
                <a:cs typeface="+mn-cs"/>
              </a:rPr>
              <a:t>Details you insert </a:t>
            </a:r>
            <a:r>
              <a:rPr lang="en-US" sz="1100" i="1">
                <a:solidFill>
                  <a:schemeClr val="tx1">
                    <a:alpha val="99000"/>
                  </a:schemeClr>
                </a:solidFill>
              </a:rPr>
              <a:t>(system name, error code, timeframe, environment)</a:t>
            </a:r>
            <a:endParaRPr lang="en-US" sz="1100" i="1">
              <a:solidFill>
                <a:schemeClr val="tx1">
                  <a:alpha val="99000"/>
                </a:schemeClr>
              </a:solidFill>
              <a:cs typeface="Segoe Sans Display"/>
            </a:endParaRPr>
          </a:p>
        </p:txBody>
      </p:sp>
      <p:sp>
        <p:nvSpPr>
          <p:cNvPr id="40" name="Content Placeholder 2">
            <a:extLst>
              <a:ext uri="{FF2B5EF4-FFF2-40B4-BE49-F238E27FC236}">
                <a16:creationId xmlns:a16="http://schemas.microsoft.com/office/drawing/2014/main" id="{5E06420E-077D-6ED5-7285-F98339B71508}"/>
              </a:ext>
            </a:extLst>
          </p:cNvPr>
          <p:cNvSpPr txBox="1">
            <a:spLocks/>
          </p:cNvSpPr>
          <p:nvPr/>
        </p:nvSpPr>
        <p:spPr>
          <a:xfrm>
            <a:off x="4107180" y="2151124"/>
            <a:ext cx="3157220" cy="5951437"/>
          </a:xfrm>
          <a:prstGeom prst="rect">
            <a:avLst/>
          </a:prstGeom>
        </p:spPr>
        <p:txBody>
          <a:bodyPr vert="horz" wrap="square" lIns="0" tIns="0" rIns="0" bIns="0" rtlCol="0" anchor="t">
            <a:spAutoFit/>
          </a:bodyPr>
          <a:lstStyle>
            <a:defPPr>
              <a:defRPr lang="en-US"/>
            </a:defPPr>
            <a:lvl1pPr marL="145733"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85" kern="1200" spc="0" baseline="0">
                <a:solidFill>
                  <a:schemeClr val="tx1"/>
                </a:solidFill>
                <a:latin typeface="+mn-lt"/>
                <a:ea typeface="+mn-ea"/>
                <a:cs typeface="Segoe Sans Display" pitchFamily="2" charset="0"/>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0" algn="l" defTabSz="594623" rtl="0" eaLnBrk="1" fontAlgn="auto" latinLnBrk="0" hangingPunct="1">
              <a:lnSpc>
                <a:spcPts val="1700"/>
              </a:lnSpc>
              <a:spcBef>
                <a:spcPts val="0"/>
              </a:spcBef>
              <a:spcAft>
                <a:spcPts val="60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schemeClr val="accent2">
                    <a:alpha val="99000"/>
                  </a:schemeClr>
                </a:solidFill>
                <a:effectLst/>
                <a:uLnTx/>
                <a:uFillTx/>
                <a:latin typeface="+mj-lt"/>
                <a:ea typeface="+mn-ea"/>
                <a:cs typeface="Segoe Sans Display" pitchFamily="2" charset="0"/>
              </a:rPr>
              <a:t>Tips: </a:t>
            </a:r>
          </a:p>
          <a:p>
            <a:pPr marL="190500" marR="0" lvl="0" indent="-190500" algn="l" defTabSz="1018824" rtl="0" eaLnBrk="1" fontAlgn="auto" latinLnBrk="0" hangingPunct="1">
              <a:lnSpc>
                <a:spcPts val="1700"/>
              </a:lnSpc>
              <a:spcBef>
                <a:spcPts val="0"/>
              </a:spcBef>
              <a:spcAft>
                <a:spcPts val="800"/>
              </a:spcAft>
              <a:buClrTx/>
              <a:buSzPct val="100000"/>
              <a:buFont typeface="Arial" panose="020B0604020202020204" pitchFamily="34" charset="0"/>
              <a:buChar char="•"/>
              <a:tabLst/>
              <a:defRPr/>
            </a:pPr>
            <a:r>
              <a:rPr kumimoji="0" lang="en-US" sz="1100" b="0" i="0" u="none" strike="noStrike" kern="100" cap="none" spc="0" normalizeH="0" baseline="0" noProof="0">
                <a:ln>
                  <a:noFill/>
                </a:ln>
                <a:solidFill>
                  <a:srgbClr val="091F2C">
                    <a:alpha val="99000"/>
                  </a:srgbClr>
                </a:solidFill>
                <a:effectLst/>
                <a:uLnTx/>
                <a:uFillTx/>
                <a:latin typeface="+mj-lt"/>
                <a:ea typeface="+mn-ea"/>
                <a:cs typeface="Segoe Sans Display" pitchFamily="2" charset="0"/>
              </a:rPr>
              <a:t>Work Toggle – </a:t>
            </a:r>
            <a:r>
              <a:rPr kumimoji="0" lang="en-US" sz="1100" b="0" i="0" u="none" strike="noStrike" kern="100" cap="none" spc="0" normalizeH="0" baseline="0" noProof="0">
                <a:ln>
                  <a:noFill/>
                </a:ln>
                <a:solidFill>
                  <a:srgbClr val="091F2C">
                    <a:alpha val="99000"/>
                  </a:srgbClr>
                </a:solidFill>
                <a:effectLst/>
                <a:uLnTx/>
                <a:uFillTx/>
                <a:ea typeface="+mn-ea"/>
                <a:cs typeface="Segoe Sans Display" pitchFamily="2" charset="0"/>
              </a:rPr>
              <a:t>Work Mode keeps outputs focused on your organizational data and maintains context across apps and workflows. </a:t>
            </a:r>
            <a:br>
              <a:rPr kumimoji="0" lang="en-US" sz="1100" b="0" i="0" u="none" strike="noStrike" kern="100" cap="none" spc="0" normalizeH="0" baseline="0" noProof="0">
                <a:ln>
                  <a:noFill/>
                </a:ln>
                <a:solidFill>
                  <a:srgbClr val="091F2C">
                    <a:alpha val="99000"/>
                  </a:srgbClr>
                </a:solidFill>
                <a:effectLst/>
                <a:uLnTx/>
                <a:uFillTx/>
                <a:ea typeface="+mn-ea"/>
                <a:cs typeface="Segoe Sans Display" pitchFamily="2" charset="0"/>
              </a:rPr>
            </a:br>
            <a:r>
              <a:rPr kumimoji="0" lang="en-US" sz="1100" b="0" i="0" u="none" strike="noStrike" kern="100" cap="none" spc="0" normalizeH="0" baseline="0" noProof="0">
                <a:ln>
                  <a:noFill/>
                </a:ln>
                <a:solidFill>
                  <a:srgbClr val="091F2C">
                    <a:alpha val="99000"/>
                  </a:srgbClr>
                </a:solidFill>
                <a:effectLst/>
                <a:uLnTx/>
                <a:uFillTx/>
                <a:ea typeface="+mn-ea"/>
                <a:cs typeface="Segoe Sans Display" pitchFamily="2" charset="0"/>
              </a:rPr>
              <a:t>It will also pull in relevant web data to provide complete, connected responses. </a:t>
            </a:r>
          </a:p>
          <a:p>
            <a:pPr marL="190500" marR="0" lvl="0" indent="-190500" algn="l" defTabSz="1018824" rtl="0" eaLnBrk="1" fontAlgn="auto" latinLnBrk="0" hangingPunct="1">
              <a:lnSpc>
                <a:spcPts val="1700"/>
              </a:lnSpc>
              <a:spcBef>
                <a:spcPts val="0"/>
              </a:spcBef>
              <a:spcAft>
                <a:spcPts val="800"/>
              </a:spcAft>
              <a:buClrTx/>
              <a:buSzPct val="100000"/>
              <a:buFont typeface="Arial" panose="020B0604020202020204" pitchFamily="34" charset="0"/>
              <a:buChar char="•"/>
              <a:tabLst/>
              <a:defRPr/>
            </a:pPr>
            <a:r>
              <a:rPr kumimoji="0" lang="en-US" sz="1100" b="0" i="0" u="none" strike="noStrike" kern="100" cap="none" spc="0" normalizeH="0" baseline="0" noProof="0">
                <a:ln>
                  <a:noFill/>
                </a:ln>
                <a:solidFill>
                  <a:srgbClr val="091F2C">
                    <a:alpha val="99000"/>
                  </a:srgbClr>
                </a:solidFill>
                <a:effectLst/>
                <a:uLnTx/>
                <a:uFillTx/>
                <a:latin typeface="+mj-lt"/>
                <a:ea typeface="+mn-ea"/>
                <a:cs typeface="Segoe Sans Display" pitchFamily="2" charset="0"/>
              </a:rPr>
              <a:t>Invoke with /text – </a:t>
            </a:r>
            <a:r>
              <a:rPr kumimoji="0" lang="en-US" sz="1100" b="0" i="0" u="none" strike="noStrike" kern="100" cap="none" spc="0" normalizeH="0" baseline="0" noProof="0">
                <a:ln>
                  <a:noFill/>
                </a:ln>
                <a:solidFill>
                  <a:srgbClr val="091F2C">
                    <a:alpha val="99000"/>
                  </a:srgbClr>
                </a:solidFill>
                <a:effectLst/>
                <a:uLnTx/>
                <a:uFillTx/>
                <a:ea typeface="+mn-ea"/>
                <a:cs typeface="Segoe Sans Display" pitchFamily="2" charset="0"/>
              </a:rPr>
              <a:t>Use the forward slash to directly reference files, chats, or meetings so Copilot can ground responses in the right source. Ex. </a:t>
            </a:r>
            <a:r>
              <a:rPr kumimoji="0" lang="en-US" sz="1100" b="0" i="0" u="none" strike="noStrike" kern="100" cap="none" spc="0" normalizeH="0" baseline="0" noProof="0">
                <a:ln>
                  <a:noFill/>
                </a:ln>
                <a:solidFill>
                  <a:schemeClr val="tx1">
                    <a:alpha val="99000"/>
                  </a:schemeClr>
                </a:solidFill>
                <a:effectLst/>
                <a:uLnTx/>
                <a:uFillTx/>
                <a:ea typeface="+mn-ea"/>
                <a:cs typeface="Segoe Sans Display" pitchFamily="2" charset="0"/>
              </a:rPr>
              <a:t>/Text</a:t>
            </a:r>
          </a:p>
          <a:p>
            <a:pPr marL="190500" marR="0" lvl="0" indent="-190500" algn="l" defTabSz="1018824" rtl="0" eaLnBrk="1" fontAlgn="auto" latinLnBrk="0" hangingPunct="1">
              <a:lnSpc>
                <a:spcPts val="1700"/>
              </a:lnSpc>
              <a:spcBef>
                <a:spcPts val="0"/>
              </a:spcBef>
              <a:buClrTx/>
              <a:buSzPct val="100000"/>
              <a:buFont typeface="Arial" panose="020B0604020202020204" pitchFamily="34" charset="0"/>
              <a:buChar char="•"/>
              <a:tabLst/>
              <a:defRPr/>
            </a:pPr>
            <a:r>
              <a:rPr kumimoji="0" lang="en-US" sz="1100" b="0" i="0" u="none" strike="noStrike" kern="100" cap="none" spc="0" normalizeH="0" baseline="0" noProof="0">
                <a:ln>
                  <a:noFill/>
                </a:ln>
                <a:solidFill>
                  <a:srgbClr val="091F2C">
                    <a:alpha val="99000"/>
                  </a:srgbClr>
                </a:solidFill>
                <a:effectLst/>
                <a:uLnTx/>
                <a:uFillTx/>
                <a:latin typeface="+mj-lt"/>
                <a:ea typeface="+mn-ea"/>
                <a:cs typeface="Segoe Sans Display" pitchFamily="2" charset="0"/>
              </a:rPr>
              <a:t>Break big tasks into clear steps – </a:t>
            </a:r>
            <a:r>
              <a:rPr kumimoji="0" lang="en-US" sz="1100" i="0" u="none" strike="noStrike" kern="100" cap="none" spc="0" normalizeH="0" baseline="0" noProof="0">
                <a:ln>
                  <a:noFill/>
                </a:ln>
                <a:solidFill>
                  <a:srgbClr val="091F2C">
                    <a:alpha val="99000"/>
                  </a:srgbClr>
                </a:solidFill>
                <a:effectLst/>
                <a:uLnTx/>
                <a:uFillTx/>
                <a:ea typeface="+mn-ea"/>
                <a:cs typeface="Segoe Sans Display" pitchFamily="2" charset="0"/>
              </a:rPr>
              <a:t>Avoid asking Copilot to analyze, judge, and recommend all at once. Instead, explicitly stage the work. </a:t>
            </a:r>
            <a:r>
              <a:rPr kumimoji="0" lang="en-US" sz="1100" i="0" u="none" strike="noStrike" kern="100" cap="none" spc="0" normalizeH="0" baseline="0" noProof="0">
                <a:ln>
                  <a:noFill/>
                </a:ln>
                <a:solidFill>
                  <a:srgbClr val="091F2C">
                    <a:alpha val="99000"/>
                  </a:srgbClr>
                </a:solidFill>
                <a:effectLst/>
                <a:uLnTx/>
                <a:uFillTx/>
                <a:latin typeface="+mj-lt"/>
                <a:ea typeface="+mn-ea"/>
                <a:cs typeface="Segoe Sans Display" pitchFamily="2" charset="0"/>
              </a:rPr>
              <a:t>Recommended pattern:</a:t>
            </a:r>
          </a:p>
          <a:p>
            <a:pPr marL="395288" marR="0" lvl="0" indent="-144463" algn="l" defTabSz="1018824" rtl="0" eaLnBrk="1" fontAlgn="auto" latinLnBrk="0" hangingPunct="1">
              <a:lnSpc>
                <a:spcPts val="1700"/>
              </a:lnSpc>
              <a:spcBef>
                <a:spcPts val="0"/>
              </a:spcBef>
              <a:spcAft>
                <a:spcPts val="400"/>
              </a:spcAft>
              <a:buClrTx/>
              <a:buSzPct val="100000"/>
              <a:buFont typeface="Engravers MT" panose="02090707080505020304" pitchFamily="18" charset="0"/>
              <a:buChar char="–"/>
              <a:tabLst/>
              <a:defRPr/>
            </a:pPr>
            <a:r>
              <a:rPr kumimoji="0" lang="en-US" sz="1050" i="0" u="none" strike="noStrike" kern="100" cap="none" spc="0" normalizeH="0" baseline="0" noProof="0">
                <a:ln>
                  <a:noFill/>
                </a:ln>
                <a:solidFill>
                  <a:srgbClr val="091F2C">
                    <a:alpha val="99000"/>
                  </a:srgbClr>
                </a:solidFill>
                <a:effectLst/>
                <a:uLnTx/>
                <a:uFillTx/>
                <a:ea typeface="+mn-ea"/>
                <a:cs typeface="Segoe Sans Display" pitchFamily="2" charset="0"/>
              </a:rPr>
              <a:t>Step 1: Extract facts or summarize data</a:t>
            </a:r>
          </a:p>
          <a:p>
            <a:pPr marL="395288" marR="0" lvl="0" indent="-144463" algn="l" defTabSz="1018824" rtl="0" eaLnBrk="1" fontAlgn="auto" latinLnBrk="0" hangingPunct="1">
              <a:lnSpc>
                <a:spcPts val="1700"/>
              </a:lnSpc>
              <a:spcBef>
                <a:spcPts val="0"/>
              </a:spcBef>
              <a:spcAft>
                <a:spcPts val="400"/>
              </a:spcAft>
              <a:buClrTx/>
              <a:buSzPct val="100000"/>
              <a:buFont typeface="Engravers MT" panose="02090707080505020304" pitchFamily="18" charset="0"/>
              <a:buChar char="–"/>
              <a:tabLst/>
              <a:defRPr/>
            </a:pPr>
            <a:r>
              <a:rPr kumimoji="0" lang="en-US" sz="1050" i="0" u="none" strike="noStrike" kern="100" cap="none" spc="0" normalizeH="0" baseline="0" noProof="0">
                <a:ln>
                  <a:noFill/>
                </a:ln>
                <a:solidFill>
                  <a:srgbClr val="091F2C">
                    <a:alpha val="99000"/>
                  </a:srgbClr>
                </a:solidFill>
                <a:effectLst/>
                <a:uLnTx/>
                <a:uFillTx/>
                <a:ea typeface="+mn-ea"/>
                <a:cs typeface="Segoe Sans Display" pitchFamily="2" charset="0"/>
              </a:rPr>
              <a:t>Step 2: Analyze drivers, risks, or changes</a:t>
            </a:r>
          </a:p>
          <a:p>
            <a:pPr marL="395288" marR="0" lvl="0" indent="-144463" algn="l" defTabSz="1018824" rtl="0" eaLnBrk="1" fontAlgn="auto" latinLnBrk="0" hangingPunct="1">
              <a:lnSpc>
                <a:spcPts val="1700"/>
              </a:lnSpc>
              <a:spcBef>
                <a:spcPts val="0"/>
              </a:spcBef>
              <a:spcAft>
                <a:spcPts val="800"/>
              </a:spcAft>
              <a:buClrTx/>
              <a:buSzPct val="100000"/>
              <a:buFont typeface="Engravers MT" panose="02090707080505020304" pitchFamily="18" charset="0"/>
              <a:buChar char="–"/>
              <a:tabLst/>
              <a:defRPr/>
            </a:pPr>
            <a:r>
              <a:rPr kumimoji="0" lang="en-US" sz="1050" i="0" u="none" strike="noStrike" kern="100" cap="none" spc="0" normalizeH="0" baseline="0" noProof="0">
                <a:ln>
                  <a:noFill/>
                </a:ln>
                <a:solidFill>
                  <a:srgbClr val="091F2C">
                    <a:alpha val="99000"/>
                  </a:srgbClr>
                </a:solidFill>
                <a:effectLst/>
                <a:uLnTx/>
                <a:uFillTx/>
                <a:ea typeface="+mn-ea"/>
                <a:cs typeface="Segoe Sans Display" pitchFamily="2" charset="0"/>
              </a:rPr>
              <a:t>Step 3: Form recommendations or narratives</a:t>
            </a:r>
          </a:p>
          <a:p>
            <a:pPr marL="190500" marR="0" lvl="0" indent="-190500" algn="l" defTabSz="1018824" rtl="0" eaLnBrk="1" fontAlgn="auto" latinLnBrk="0" hangingPunct="1">
              <a:lnSpc>
                <a:spcPts val="1700"/>
              </a:lnSpc>
              <a:spcBef>
                <a:spcPts val="0"/>
              </a:spcBef>
              <a:spcAft>
                <a:spcPts val="800"/>
              </a:spcAft>
              <a:buClrTx/>
              <a:buSzPct val="100000"/>
              <a:buFont typeface="Arial" panose="020B0604020202020204" pitchFamily="34" charset="0"/>
              <a:buChar char="•"/>
              <a:tabLst/>
              <a:defRPr/>
            </a:pPr>
            <a:r>
              <a:rPr kumimoji="0" lang="en-US" sz="1100" b="0" i="0" u="none" strike="noStrike" kern="100" cap="none" spc="0" normalizeH="0" baseline="0" noProof="0">
                <a:ln>
                  <a:noFill/>
                </a:ln>
                <a:solidFill>
                  <a:srgbClr val="091F2C">
                    <a:alpha val="99000"/>
                  </a:srgbClr>
                </a:solidFill>
                <a:effectLst/>
                <a:uLnTx/>
                <a:uFillTx/>
                <a:latin typeface="+mj-lt"/>
                <a:ea typeface="+mn-ea"/>
                <a:cs typeface="Segoe Sans Display" pitchFamily="2" charset="0"/>
              </a:rPr>
              <a:t>Responsible Outputs – </a:t>
            </a:r>
            <a:r>
              <a:rPr kumimoji="0" lang="en-US" sz="1100" b="0" i="0" u="none" strike="noStrike" kern="100" cap="none" spc="0" normalizeH="0" baseline="0" noProof="0">
                <a:ln>
                  <a:noFill/>
                </a:ln>
                <a:solidFill>
                  <a:srgbClr val="091F2C">
                    <a:alpha val="99000"/>
                  </a:srgbClr>
                </a:solidFill>
                <a:effectLst/>
                <a:uLnTx/>
                <a:uFillTx/>
                <a:ea typeface="+mn-ea"/>
                <a:cs typeface="Segoe Sans Display" pitchFamily="2" charset="0"/>
              </a:rPr>
              <a:t>Always review AI-generated content for accuracy, bias, and relevance and verify information with trusted sources. </a:t>
            </a:r>
          </a:p>
          <a:p>
            <a:pPr marL="190500" marR="0" lvl="0" indent="-190500" algn="l" defTabSz="1018824" rtl="0" eaLnBrk="1" fontAlgn="auto" latinLnBrk="0" hangingPunct="1">
              <a:lnSpc>
                <a:spcPts val="1700"/>
              </a:lnSpc>
              <a:spcBef>
                <a:spcPts val="0"/>
              </a:spcBef>
              <a:spcAft>
                <a:spcPts val="800"/>
              </a:spcAft>
              <a:buClrTx/>
              <a:buSzPct val="100000"/>
              <a:buFont typeface="Arial" panose="020B0604020202020204" pitchFamily="34" charset="0"/>
              <a:buChar char="•"/>
              <a:tabLst/>
              <a:defRPr/>
            </a:pPr>
            <a:r>
              <a:rPr kumimoji="0" lang="en-US" sz="1100" b="0" i="0" u="none" strike="noStrike" kern="100" cap="none" spc="0" normalizeH="0" baseline="0" noProof="0">
                <a:ln>
                  <a:noFill/>
                </a:ln>
                <a:solidFill>
                  <a:srgbClr val="091F2C">
                    <a:alpha val="99000"/>
                  </a:srgbClr>
                </a:solidFill>
                <a:effectLst/>
                <a:uLnTx/>
                <a:uFillTx/>
                <a:latin typeface="+mj-lt"/>
                <a:ea typeface="+mn-ea"/>
                <a:cs typeface="Segoe Sans Display" pitchFamily="2" charset="0"/>
              </a:rPr>
              <a:t>Give Feedback – </a:t>
            </a:r>
            <a:r>
              <a:rPr kumimoji="0" lang="en-US" sz="1100" b="0" i="0" u="none" strike="noStrike" kern="100" cap="none" spc="0" normalizeH="0" baseline="0" noProof="0">
                <a:ln>
                  <a:noFill/>
                </a:ln>
                <a:solidFill>
                  <a:srgbClr val="091F2C">
                    <a:alpha val="99000"/>
                  </a:srgbClr>
                </a:solidFill>
                <a:effectLst/>
                <a:uLnTx/>
                <a:uFillTx/>
                <a:ea typeface="+mn-ea"/>
                <a:cs typeface="Segoe Sans Display" pitchFamily="2" charset="0"/>
              </a:rPr>
              <a:t>Use Copilot’s built-in tools or reach out to your admin to share feedback and help improve your experience.</a:t>
            </a:r>
          </a:p>
        </p:txBody>
      </p:sp>
    </p:spTree>
    <p:extLst>
      <p:ext uri="{BB962C8B-B14F-4D97-AF65-F5344CB8AC3E}">
        <p14:creationId xmlns:p14="http://schemas.microsoft.com/office/powerpoint/2010/main" val="296910524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6C583-6711-8A79-4103-20C221DDC6BA}"/>
            </a:ext>
          </a:extLst>
        </p:cNvPr>
        <p:cNvGrpSpPr/>
        <p:nvPr/>
      </p:nvGrpSpPr>
      <p:grpSpPr>
        <a:xfrm>
          <a:off x="0" y="0"/>
          <a:ext cx="0" cy="0"/>
          <a:chOff x="0" y="0"/>
          <a:chExt cx="0" cy="0"/>
        </a:xfrm>
      </p:grpSpPr>
      <p:pic>
        <p:nvPicPr>
          <p:cNvPr id="9" name="object 4">
            <a:extLst>
              <a:ext uri="{FF2B5EF4-FFF2-40B4-BE49-F238E27FC236}">
                <a16:creationId xmlns:a16="http://schemas.microsoft.com/office/drawing/2014/main" id="{71679CFB-4EF5-5C65-1F69-FF3288702DCD}"/>
              </a:ext>
              <a:ext uri="{C183D7F6-B498-43B3-948B-1728B52AA6E4}">
                <adec:decorative xmlns:adec="http://schemas.microsoft.com/office/drawing/2017/decorative" val="1"/>
              </a:ext>
            </a:extLst>
          </p:cNvPr>
          <p:cNvPicPr/>
          <p:nvPr/>
        </p:nvPicPr>
        <p:blipFill rotWithShape="1">
          <a:blip r:embed="rId3" cstate="print"/>
          <a:srcRect l="19670" r="19670"/>
          <a:stretch>
            <a:fillRect/>
          </a:stretch>
        </p:blipFill>
        <p:spPr>
          <a:xfrm rot="5400000">
            <a:off x="3850482" y="6136484"/>
            <a:ext cx="71436" cy="7772400"/>
          </a:xfrm>
          <a:prstGeom prst="rect">
            <a:avLst/>
          </a:prstGeom>
        </p:spPr>
      </p:pic>
      <p:sp>
        <p:nvSpPr>
          <p:cNvPr id="49" name="Slide Number Placeholder 5">
            <a:extLst>
              <a:ext uri="{FF2B5EF4-FFF2-40B4-BE49-F238E27FC236}">
                <a16:creationId xmlns:a16="http://schemas.microsoft.com/office/drawing/2014/main" id="{43CE067A-D444-7F8C-8478-415E13A3C692}"/>
              </a:ext>
              <a:ext uri="{C183D7F6-B498-43B3-948B-1728B52AA6E4}">
                <adec:decorative xmlns:adec="http://schemas.microsoft.com/office/drawing/2017/decorative" val="1"/>
              </a:ext>
            </a:extLst>
          </p:cNvPr>
          <p:cNvSpPr txBox="1">
            <a:spLocks/>
          </p:cNvSpPr>
          <p:nvPr/>
        </p:nvSpPr>
        <p:spPr>
          <a:xfrm>
            <a:off x="5770248" y="9617713"/>
            <a:ext cx="1748790" cy="264474"/>
          </a:xfrm>
        </p:spPr>
        <p:txBody>
          <a:bodyPr rIns="0" anchor="ctr"/>
          <a:lstStyle>
            <a:defPPr>
              <a:defRPr lang="en-US"/>
            </a:defPPr>
            <a:lvl1pPr marL="0" algn="r" defTabSz="1018824" rtl="0" eaLnBrk="1" latinLnBrk="0" hangingPunct="1">
              <a:defRPr sz="1200" kern="1200">
                <a:solidFill>
                  <a:schemeClr val="tx1"/>
                </a:solidFill>
                <a:latin typeface="+mn-lt"/>
                <a:ea typeface="+mn-ea"/>
                <a:cs typeface="+mn-cs"/>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marL="0" marR="0" lvl="0" indent="0" algn="r" defTabSz="1018824" rtl="0" eaLnBrk="1" fontAlgn="auto" latinLnBrk="0" hangingPunct="1">
              <a:lnSpc>
                <a:spcPct val="100000"/>
              </a:lnSpc>
              <a:spcBef>
                <a:spcPts val="0"/>
              </a:spcBef>
              <a:spcAft>
                <a:spcPts val="0"/>
              </a:spcAft>
              <a:buClrTx/>
              <a:buSzTx/>
              <a:buFontTx/>
              <a:buNone/>
              <a:tabLst/>
              <a:defRPr/>
            </a:pPr>
            <a:fld id="{BF64B658-AF8F-7D4C-AC24-1E662CA57B6D}" type="slidenum">
              <a:rPr kumimoji="0" lang="en-US" sz="1000" b="0" i="0" u="none" strike="noStrike" kern="1200" cap="none" spc="0" normalizeH="0" baseline="0" noProof="0" smtClean="0">
                <a:ln>
                  <a:noFill/>
                </a:ln>
                <a:solidFill>
                  <a:srgbClr val="091F2C"/>
                </a:solidFill>
                <a:effectLst/>
                <a:uLnTx/>
                <a:uFillTx/>
                <a:latin typeface="Segoe Sans Display Semilight" pitchFamily="2" charset="0"/>
                <a:ea typeface="+mn-ea"/>
                <a:cs typeface="Segoe Sans Display Semilight" pitchFamily="2" charset="0"/>
              </a:rPr>
              <a:pPr marL="0" marR="0" lvl="0" indent="0" algn="r" defTabSz="1018824" rtl="0" eaLnBrk="1" fontAlgn="auto" latinLnBrk="0" hangingPunct="1">
                <a:lnSpc>
                  <a:spcPct val="100000"/>
                </a:lnSpc>
                <a:spcBef>
                  <a:spcPts val="0"/>
                </a:spcBef>
                <a:spcAft>
                  <a:spcPts val="0"/>
                </a:spcAft>
                <a:buClrTx/>
                <a:buSzTx/>
                <a:buFontTx/>
                <a:buNone/>
                <a:tabLst/>
                <a:defRPr/>
              </a:pPr>
              <a:t>5</a:t>
            </a:fld>
            <a:endParaRPr kumimoji="0" lang="en-US" sz="1000" b="0" i="0" u="none" strike="noStrike" kern="1200" cap="none" spc="0" normalizeH="0" baseline="0" noProof="0">
              <a:ln>
                <a:noFill/>
              </a:ln>
              <a:solidFill>
                <a:srgbClr val="091F2C"/>
              </a:solidFill>
              <a:effectLst/>
              <a:uLnTx/>
              <a:uFillTx/>
              <a:latin typeface="Segoe Sans Display Semilight" pitchFamily="2" charset="0"/>
              <a:ea typeface="+mn-ea"/>
              <a:cs typeface="Segoe Sans Display Semilight" pitchFamily="2" charset="0"/>
            </a:endParaRPr>
          </a:p>
        </p:txBody>
      </p:sp>
      <p:sp>
        <p:nvSpPr>
          <p:cNvPr id="11" name="Title 10">
            <a:extLst>
              <a:ext uri="{FF2B5EF4-FFF2-40B4-BE49-F238E27FC236}">
                <a16:creationId xmlns:a16="http://schemas.microsoft.com/office/drawing/2014/main" id="{7943E956-2973-BB06-5D06-C093FE64997A}"/>
              </a:ext>
            </a:extLst>
          </p:cNvPr>
          <p:cNvSpPr>
            <a:spLocks noGrp="1"/>
          </p:cNvSpPr>
          <p:nvPr>
            <p:ph type="title"/>
          </p:nvPr>
        </p:nvSpPr>
        <p:spPr>
          <a:xfrm>
            <a:off x="508002" y="939800"/>
            <a:ext cx="4995982" cy="861774"/>
          </a:xfrm>
        </p:spPr>
        <p:txBody>
          <a:bodyPr/>
          <a:lstStyle/>
          <a:p>
            <a:r>
              <a:rPr lang="en-US"/>
              <a:t>Scenario 1: Financial Closing and Reporting </a:t>
            </a:r>
            <a:endParaRPr lang="en-IN"/>
          </a:p>
        </p:txBody>
      </p:sp>
      <p:pic>
        <p:nvPicPr>
          <p:cNvPr id="24" name="Picture 23">
            <a:extLst>
              <a:ext uri="{FF2B5EF4-FFF2-40B4-BE49-F238E27FC236}">
                <a16:creationId xmlns:a16="http://schemas.microsoft.com/office/drawing/2014/main" id="{213E4AC6-80CD-CB5B-4C94-BCFFAE2BC0E3}"/>
              </a:ext>
              <a:ext uri="{C183D7F6-B498-43B3-948B-1728B52AA6E4}">
                <adec:decorative xmlns:adec="http://schemas.microsoft.com/office/drawing/2017/decorative" val="1"/>
              </a:ext>
            </a:extLst>
          </p:cNvPr>
          <p:cNvPicPr>
            <a:picLocks/>
          </p:cNvPicPr>
          <p:nvPr/>
        </p:nvPicPr>
        <p:blipFill rotWithShape="1">
          <a:blip r:embed="rId4">
            <a:extLst>
              <a:ext uri="{BEBA8EAE-BF5A-486C-A8C5-ECC9F3942E4B}">
                <a14:imgProps xmlns:a14="http://schemas.microsoft.com/office/drawing/2010/main">
                  <a14:imgLayer r:embed="rId5">
                    <a14:imgEffect>
                      <a14:artisticBlur radius="5"/>
                    </a14:imgEffect>
                  </a14:imgLayer>
                </a14:imgProps>
              </a:ext>
              <a:ext uri="{28A0092B-C50C-407E-A947-70E740481C1C}">
                <a14:useLocalDpi xmlns:a14="http://schemas.microsoft.com/office/drawing/2010/main" val="0"/>
              </a:ext>
            </a:extLst>
          </a:blip>
          <a:srcRect t="45207" b="45207"/>
          <a:stretch>
            <a:fillRect/>
          </a:stretch>
        </p:blipFill>
        <p:spPr>
          <a:xfrm>
            <a:off x="1" y="0"/>
            <a:ext cx="7772400" cy="419100"/>
          </a:xfrm>
          <a:prstGeom prst="rect">
            <a:avLst/>
          </a:prstGeom>
          <a:ln>
            <a:noFill/>
          </a:ln>
          <a:effectLst/>
        </p:spPr>
      </p:pic>
      <p:sp>
        <p:nvSpPr>
          <p:cNvPr id="25" name="Rectangle 24">
            <a:extLst>
              <a:ext uri="{FF2B5EF4-FFF2-40B4-BE49-F238E27FC236}">
                <a16:creationId xmlns:a16="http://schemas.microsoft.com/office/drawing/2014/main" id="{E58F7A1B-49E9-0E42-7762-81B3994E4DDB}"/>
              </a:ext>
              <a:ext uri="{C183D7F6-B498-43B3-948B-1728B52AA6E4}">
                <adec:decorative xmlns:adec="http://schemas.microsoft.com/office/drawing/2017/decorative" val="1"/>
              </a:ext>
            </a:extLst>
          </p:cNvPr>
          <p:cNvSpPr>
            <a:spLocks/>
          </p:cNvSpPr>
          <p:nvPr/>
        </p:nvSpPr>
        <p:spPr bwMode="auto">
          <a:xfrm>
            <a:off x="0" y="0"/>
            <a:ext cx="7772400" cy="406400"/>
          </a:xfrm>
          <a:prstGeom prst="rect">
            <a:avLst/>
          </a:prstGeom>
          <a:solidFill>
            <a:schemeClr val="bg1">
              <a:alpha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0" noProof="0">
              <a:ln>
                <a:noFill/>
              </a:ln>
              <a:solidFill>
                <a:srgbClr val="FFFFFF"/>
              </a:solidFill>
              <a:effectLst/>
              <a:uLnTx/>
              <a:uFillTx/>
              <a:latin typeface="Segoe Sans Display Semibold"/>
              <a:ea typeface="Segoe UI" pitchFamily="34" charset="0"/>
              <a:cs typeface="Segoe UI" pitchFamily="34" charset="0"/>
            </a:endParaRPr>
          </a:p>
        </p:txBody>
      </p:sp>
      <p:sp>
        <p:nvSpPr>
          <p:cNvPr id="26" name="Rectangle: Rounded Corners 25">
            <a:hlinkClick r:id="rId6" action="ppaction://hlinksldjump"/>
            <a:extLst>
              <a:ext uri="{FF2B5EF4-FFF2-40B4-BE49-F238E27FC236}">
                <a16:creationId xmlns:a16="http://schemas.microsoft.com/office/drawing/2014/main" id="{B872F39E-E3A4-989E-236C-7A1B5A291B9B}"/>
              </a:ext>
              <a:ext uri="{C183D7F6-B498-43B3-948B-1728B52AA6E4}">
                <adec:decorative xmlns:adec="http://schemas.microsoft.com/office/drawing/2017/decorative" val="1"/>
              </a:ext>
            </a:extLst>
          </p:cNvPr>
          <p:cNvSpPr>
            <a:spLocks/>
          </p:cNvSpPr>
          <p:nvPr/>
        </p:nvSpPr>
        <p:spPr bwMode="auto">
          <a:xfrm>
            <a:off x="507999"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Best Practices</a:t>
            </a:r>
          </a:p>
        </p:txBody>
      </p:sp>
      <p:sp>
        <p:nvSpPr>
          <p:cNvPr id="27" name="Rectangle: Rounded Corners 26">
            <a:hlinkClick r:id="rId7" action="ppaction://hlinksldjump"/>
            <a:extLst>
              <a:ext uri="{FF2B5EF4-FFF2-40B4-BE49-F238E27FC236}">
                <a16:creationId xmlns:a16="http://schemas.microsoft.com/office/drawing/2014/main" id="{5BEFDFB0-C182-E3AB-BDF7-149A33DBE387}"/>
              </a:ext>
              <a:ext uri="{C183D7F6-B498-43B3-948B-1728B52AA6E4}">
                <adec:decorative xmlns:adec="http://schemas.microsoft.com/office/drawing/2017/decorative" val="1"/>
              </a:ext>
            </a:extLst>
          </p:cNvPr>
          <p:cNvSpPr>
            <a:spLocks/>
          </p:cNvSpPr>
          <p:nvPr/>
        </p:nvSpPr>
        <p:spPr bwMode="auto">
          <a:xfrm>
            <a:off x="1486262" y="230036"/>
            <a:ext cx="886822" cy="373214"/>
          </a:xfrm>
          <a:prstGeom prst="roundRect">
            <a:avLst>
              <a:gd name="adj" fmla="val 50000"/>
            </a:avLst>
          </a:prstGeom>
          <a:gradFill flip="none" rotWithShape="1">
            <a:gsLst>
              <a:gs pos="0">
                <a:srgbClr val="C742CD"/>
              </a:gs>
              <a:gs pos="100000">
                <a:srgbClr val="2780D7"/>
              </a:gs>
            </a:gsLst>
            <a:path path="circle">
              <a:fillToRect l="100000" t="100000"/>
            </a:path>
            <a:tileRect r="-100000" b="-100000"/>
          </a:gradFill>
          <a:ln w="190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Segoe Sans Display Semibold"/>
                <a:ea typeface="+mn-ea"/>
                <a:cs typeface="Segoe UI" pitchFamily="34" charset="0"/>
              </a:rPr>
              <a:t>Scenario 1</a:t>
            </a:r>
          </a:p>
        </p:txBody>
      </p:sp>
      <p:sp>
        <p:nvSpPr>
          <p:cNvPr id="28" name="Rectangle: Rounded Corners 27">
            <a:hlinkClick r:id="rId8" action="ppaction://hlinksldjump"/>
            <a:extLst>
              <a:ext uri="{FF2B5EF4-FFF2-40B4-BE49-F238E27FC236}">
                <a16:creationId xmlns:a16="http://schemas.microsoft.com/office/drawing/2014/main" id="{98EF0D87-E1F7-B045-196D-B919D9728417}"/>
              </a:ext>
              <a:ext uri="{C183D7F6-B498-43B3-948B-1728B52AA6E4}">
                <adec:decorative xmlns:adec="http://schemas.microsoft.com/office/drawing/2017/decorative" val="1"/>
              </a:ext>
            </a:extLst>
          </p:cNvPr>
          <p:cNvSpPr>
            <a:spLocks/>
          </p:cNvSpPr>
          <p:nvPr/>
        </p:nvSpPr>
        <p:spPr bwMode="auto">
          <a:xfrm>
            <a:off x="2464525"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2</a:t>
            </a:r>
          </a:p>
        </p:txBody>
      </p:sp>
      <p:sp>
        <p:nvSpPr>
          <p:cNvPr id="29" name="Rectangle: Rounded Corners 28">
            <a:hlinkClick r:id="rId9" action="ppaction://hlinksldjump"/>
            <a:extLst>
              <a:ext uri="{FF2B5EF4-FFF2-40B4-BE49-F238E27FC236}">
                <a16:creationId xmlns:a16="http://schemas.microsoft.com/office/drawing/2014/main" id="{EE018F74-AD91-B580-A306-7CD3A1A41913}"/>
              </a:ext>
              <a:ext uri="{C183D7F6-B498-43B3-948B-1728B52AA6E4}">
                <adec:decorative xmlns:adec="http://schemas.microsoft.com/office/drawing/2017/decorative" val="1"/>
              </a:ext>
            </a:extLst>
          </p:cNvPr>
          <p:cNvSpPr>
            <a:spLocks/>
          </p:cNvSpPr>
          <p:nvPr/>
        </p:nvSpPr>
        <p:spPr bwMode="auto">
          <a:xfrm>
            <a:off x="3442787"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3</a:t>
            </a:r>
          </a:p>
        </p:txBody>
      </p:sp>
      <p:sp>
        <p:nvSpPr>
          <p:cNvPr id="30" name="Rectangle: Rounded Corners 29">
            <a:hlinkClick r:id="rId10" action="ppaction://hlinksldjump"/>
            <a:extLst>
              <a:ext uri="{FF2B5EF4-FFF2-40B4-BE49-F238E27FC236}">
                <a16:creationId xmlns:a16="http://schemas.microsoft.com/office/drawing/2014/main" id="{84F90BDD-1824-54AD-D335-6B0EEB245697}"/>
              </a:ext>
              <a:ext uri="{C183D7F6-B498-43B3-948B-1728B52AA6E4}">
                <adec:decorative xmlns:adec="http://schemas.microsoft.com/office/drawing/2017/decorative" val="1"/>
              </a:ext>
            </a:extLst>
          </p:cNvPr>
          <p:cNvSpPr>
            <a:spLocks/>
          </p:cNvSpPr>
          <p:nvPr/>
        </p:nvSpPr>
        <p:spPr bwMode="auto">
          <a:xfrm>
            <a:off x="5399312"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5</a:t>
            </a:r>
          </a:p>
        </p:txBody>
      </p:sp>
      <p:sp>
        <p:nvSpPr>
          <p:cNvPr id="31" name="Rectangle: Rounded Corners 30">
            <a:hlinkClick r:id="rId11" action="ppaction://hlinksldjump"/>
            <a:extLst>
              <a:ext uri="{FF2B5EF4-FFF2-40B4-BE49-F238E27FC236}">
                <a16:creationId xmlns:a16="http://schemas.microsoft.com/office/drawing/2014/main" id="{B2069C8D-0BBC-0AD2-E5BB-BDA3C81767CA}"/>
              </a:ext>
              <a:ext uri="{C183D7F6-B498-43B3-948B-1728B52AA6E4}">
                <adec:decorative xmlns:adec="http://schemas.microsoft.com/office/drawing/2017/decorative" val="1"/>
              </a:ext>
            </a:extLst>
          </p:cNvPr>
          <p:cNvSpPr>
            <a:spLocks/>
          </p:cNvSpPr>
          <p:nvPr/>
        </p:nvSpPr>
        <p:spPr bwMode="auto">
          <a:xfrm>
            <a:off x="6377575"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File Guidance </a:t>
            </a:r>
            <a:b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b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&amp; Example</a:t>
            </a:r>
          </a:p>
        </p:txBody>
      </p:sp>
      <p:sp>
        <p:nvSpPr>
          <p:cNvPr id="33" name="Rectangle: Rounded Corners 32">
            <a:hlinkClick r:id="rId12" action="ppaction://hlinksldjump"/>
            <a:extLst>
              <a:ext uri="{FF2B5EF4-FFF2-40B4-BE49-F238E27FC236}">
                <a16:creationId xmlns:a16="http://schemas.microsoft.com/office/drawing/2014/main" id="{4F880DED-9BAD-1728-861A-CD9EAFA58923}"/>
              </a:ext>
              <a:ext uri="{C183D7F6-B498-43B3-948B-1728B52AA6E4}">
                <adec:decorative xmlns:adec="http://schemas.microsoft.com/office/drawing/2017/decorative" val="1"/>
              </a:ext>
            </a:extLst>
          </p:cNvPr>
          <p:cNvSpPr>
            <a:spLocks/>
          </p:cNvSpPr>
          <p:nvPr/>
        </p:nvSpPr>
        <p:spPr bwMode="auto">
          <a:xfrm>
            <a:off x="4421050"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4</a:t>
            </a:r>
          </a:p>
        </p:txBody>
      </p:sp>
      <p:sp>
        <p:nvSpPr>
          <p:cNvPr id="32" name="Rectangle 31">
            <a:hlinkClick r:id="rId11" action="ppaction://hlinksldjump"/>
            <a:extLst>
              <a:ext uri="{FF2B5EF4-FFF2-40B4-BE49-F238E27FC236}">
                <a16:creationId xmlns:a16="http://schemas.microsoft.com/office/drawing/2014/main" id="{7C13C0D1-C091-6AB8-A44F-400D89BFDFCD}"/>
              </a:ext>
            </a:extLst>
          </p:cNvPr>
          <p:cNvSpPr>
            <a:spLocks/>
          </p:cNvSpPr>
          <p:nvPr/>
        </p:nvSpPr>
        <p:spPr bwMode="auto">
          <a:xfrm>
            <a:off x="5503983" y="9407114"/>
            <a:ext cx="1760414" cy="13849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r" defTabSz="932472" rtl="0" eaLnBrk="1" fontAlgn="base" latinLnBrk="0" hangingPunct="1">
              <a:lnSpc>
                <a:spcPct val="100000"/>
              </a:lnSpc>
              <a:spcBef>
                <a:spcPct val="0"/>
              </a:spcBef>
              <a:spcAft>
                <a:spcPct val="0"/>
              </a:spcAft>
              <a:buClrTx/>
              <a:buSzTx/>
              <a:buFontTx/>
              <a:buNone/>
              <a:tabLst/>
              <a:defRPr/>
            </a:pPr>
            <a:r>
              <a:rPr kumimoji="0" lang="en-IN" sz="900" b="0" i="1" u="none" strike="noStrike" kern="1200" cap="none" spc="0" normalizeH="0" baseline="0" noProof="0">
                <a:ln>
                  <a:noFill/>
                </a:ln>
                <a:solidFill>
                  <a:srgbClr val="FFFFFF">
                    <a:lumMod val="50000"/>
                    <a:alpha val="99000"/>
                  </a:srgbClr>
                </a:solidFill>
                <a:effectLst/>
                <a:uLnTx/>
                <a:uFillTx/>
                <a:latin typeface="Segoe Sans Display"/>
                <a:ea typeface="Segoe UI" pitchFamily="34" charset="0"/>
                <a:cs typeface="Segoe UI" pitchFamily="34" charset="0"/>
              </a:rPr>
              <a:t>See file guidance on </a:t>
            </a:r>
            <a:r>
              <a:rPr lang="en-IN" sz="900" i="1" u="sng">
                <a:solidFill>
                  <a:srgbClr val="0078D4">
                    <a:alpha val="99000"/>
                  </a:srgbClr>
                </a:solidFill>
                <a:latin typeface="Segoe Sans Display"/>
                <a:ea typeface="Segoe UI" pitchFamily="34" charset="0"/>
                <a:cs typeface="Segoe UI" pitchFamily="34" charset="0"/>
              </a:rPr>
              <a:t>page 10</a:t>
            </a:r>
            <a:endParaRPr kumimoji="0" lang="en-US" sz="900" b="0" i="1" u="sng" strike="noStrike" kern="1200" cap="none" spc="0" normalizeH="0" baseline="0" noProof="0">
              <a:ln>
                <a:noFill/>
              </a:ln>
              <a:solidFill>
                <a:srgbClr val="0078D4">
                  <a:alpha val="99000"/>
                </a:srgbClr>
              </a:solidFill>
              <a:effectLst/>
              <a:uLnTx/>
              <a:uFillTx/>
              <a:latin typeface="Segoe Sans Display"/>
              <a:ea typeface="Segoe UI" pitchFamily="34" charset="0"/>
              <a:cs typeface="Segoe UI" pitchFamily="34" charset="0"/>
            </a:endParaRPr>
          </a:p>
        </p:txBody>
      </p:sp>
      <p:sp>
        <p:nvSpPr>
          <p:cNvPr id="44" name="Rectangle: Rounded Corners 43">
            <a:extLst>
              <a:ext uri="{FF2B5EF4-FFF2-40B4-BE49-F238E27FC236}">
                <a16:creationId xmlns:a16="http://schemas.microsoft.com/office/drawing/2014/main" id="{3DCD7F69-B488-6A38-CF0E-16A8C15A3FFD}"/>
              </a:ext>
              <a:ext uri="{C183D7F6-B498-43B3-948B-1728B52AA6E4}">
                <adec:decorative xmlns:adec="http://schemas.microsoft.com/office/drawing/2017/decorative" val="1"/>
              </a:ext>
            </a:extLst>
          </p:cNvPr>
          <p:cNvSpPr>
            <a:spLocks/>
          </p:cNvSpPr>
          <p:nvPr/>
        </p:nvSpPr>
        <p:spPr bwMode="auto">
          <a:xfrm>
            <a:off x="507998" y="3880067"/>
            <a:ext cx="6756399" cy="5349314"/>
          </a:xfrm>
          <a:prstGeom prst="roundRect">
            <a:avLst>
              <a:gd name="adj" fmla="val 2541"/>
            </a:avLst>
          </a:prstGeom>
          <a:solidFill>
            <a:schemeClr val="bg1">
              <a:alpha val="62000"/>
            </a:schemeClr>
          </a:solidFill>
          <a:ln w="9525">
            <a:solidFill>
              <a:schemeClr val="bg1"/>
            </a:solidFill>
          </a:ln>
          <a:effectLst>
            <a:outerShdw blurRad="114300" algn="ctr" rotWithShape="0">
              <a:prstClr val="black">
                <a:alpha val="6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45" name="Rectangle: Top Corners Rounded 44">
            <a:extLst>
              <a:ext uri="{FF2B5EF4-FFF2-40B4-BE49-F238E27FC236}">
                <a16:creationId xmlns:a16="http://schemas.microsoft.com/office/drawing/2014/main" id="{A651446E-CA98-3C64-4BBC-7270B031AD3B}"/>
              </a:ext>
              <a:ext uri="{C183D7F6-B498-43B3-948B-1728B52AA6E4}">
                <adec:decorative xmlns:adec="http://schemas.microsoft.com/office/drawing/2017/decorative" val="1"/>
              </a:ext>
            </a:extLst>
          </p:cNvPr>
          <p:cNvSpPr/>
          <p:nvPr/>
        </p:nvSpPr>
        <p:spPr bwMode="auto">
          <a:xfrm>
            <a:off x="4584319" y="3471712"/>
            <a:ext cx="2613022" cy="401871"/>
          </a:xfrm>
          <a:prstGeom prst="round2SameRect">
            <a:avLst/>
          </a:prstGeom>
          <a:solidFill>
            <a:srgbClr val="FCE7DB"/>
          </a:solidFill>
          <a:ln w="9525">
            <a:solidFill>
              <a:schemeClr val="bg1"/>
            </a:solidFill>
          </a:ln>
          <a:effectLst>
            <a:outerShdw blurRad="114300" algn="ctr" rotWithShape="0">
              <a:prstClr val="black">
                <a:alpha val="6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46" name="Rectangle: Top Corners Rounded 45">
            <a:extLst>
              <a:ext uri="{FF2B5EF4-FFF2-40B4-BE49-F238E27FC236}">
                <a16:creationId xmlns:a16="http://schemas.microsoft.com/office/drawing/2014/main" id="{71E95705-0A3A-1987-5CF4-47B6AA92D0E5}"/>
              </a:ext>
              <a:ext uri="{C183D7F6-B498-43B3-948B-1728B52AA6E4}">
                <adec:decorative xmlns:adec="http://schemas.microsoft.com/office/drawing/2017/decorative" val="1"/>
              </a:ext>
            </a:extLst>
          </p:cNvPr>
          <p:cNvSpPr/>
          <p:nvPr/>
        </p:nvSpPr>
        <p:spPr bwMode="auto">
          <a:xfrm rot="16200000">
            <a:off x="4052887" y="3284503"/>
            <a:ext cx="286576" cy="776288"/>
          </a:xfrm>
          <a:prstGeom prst="round2Same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47" name="Content Placeholder 2">
            <a:extLst>
              <a:ext uri="{FF2B5EF4-FFF2-40B4-BE49-F238E27FC236}">
                <a16:creationId xmlns:a16="http://schemas.microsoft.com/office/drawing/2014/main" id="{BD68A9CE-9C70-1F2B-AC26-8FB41AF52C02}"/>
              </a:ext>
              <a:ext uri="{C183D7F6-B498-43B3-948B-1728B52AA6E4}">
                <adec:decorative xmlns:adec="http://schemas.microsoft.com/office/drawing/2017/decorative" val="0"/>
              </a:ext>
            </a:extLst>
          </p:cNvPr>
          <p:cNvSpPr txBox="1">
            <a:spLocks/>
          </p:cNvSpPr>
          <p:nvPr/>
        </p:nvSpPr>
        <p:spPr>
          <a:xfrm>
            <a:off x="3911173" y="3588009"/>
            <a:ext cx="535258" cy="169277"/>
          </a:xfrm>
          <a:prstGeom prst="rect">
            <a:avLst/>
          </a:prstGeom>
          <a:noFill/>
        </p:spPr>
        <p:txBody>
          <a:bodyPr wrap="square" lIns="0" tIns="0" rIns="0" bIns="0">
            <a:spAutoFit/>
          </a:bodyPr>
          <a:lstStyle>
            <a:defPPr>
              <a:defRPr lang="en-US"/>
            </a:defPPr>
            <a:lvl1pPr marR="0">
              <a:lnSpc>
                <a:spcPts val="2300"/>
              </a:lnSpc>
              <a:spcAft>
                <a:spcPts val="1800"/>
              </a:spcAft>
              <a:buNone/>
              <a:defRPr sz="1400" kern="100">
                <a:effectLst/>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0" algn="l" defTabSz="1018824" rtl="0" eaLnBrk="1" fontAlgn="auto" latinLnBrk="0" hangingPunct="1">
              <a:lnSpc>
                <a:spcPct val="100000"/>
              </a:lnSpc>
              <a:spcBef>
                <a:spcPts val="0"/>
              </a:spcBef>
              <a:spcAft>
                <a:spcPts val="3000"/>
              </a:spcAft>
              <a:buClrTx/>
              <a:buSzTx/>
              <a:buFontTx/>
              <a:buNone/>
              <a:tabLst/>
              <a:defRPr/>
            </a:pPr>
            <a:r>
              <a:rPr kumimoji="0" lang="en-US" sz="1100" b="0" i="0" u="none" strike="noStrike" kern="100" cap="none" spc="0" normalizeH="0" baseline="0" noProof="0">
                <a:ln>
                  <a:noFill/>
                </a:ln>
                <a:solidFill>
                  <a:srgbClr val="FFFFFF">
                    <a:alpha val="99000"/>
                  </a:srgbClr>
                </a:solidFill>
                <a:effectLst/>
                <a:uLnTx/>
                <a:uFillTx/>
                <a:latin typeface="Segoe Sans Display Semibold"/>
                <a:ea typeface="+mn-ea"/>
                <a:cs typeface="+mn-cs"/>
              </a:rPr>
              <a:t>Legend </a:t>
            </a:r>
          </a:p>
        </p:txBody>
      </p:sp>
      <p:sp>
        <p:nvSpPr>
          <p:cNvPr id="48" name="Rectangle: Rounded Corners 47" descr="Orange text">
            <a:extLst>
              <a:ext uri="{FF2B5EF4-FFF2-40B4-BE49-F238E27FC236}">
                <a16:creationId xmlns:a16="http://schemas.microsoft.com/office/drawing/2014/main" id="{EB4F5713-668D-B771-9F79-9BEBA9B738E3}"/>
              </a:ext>
              <a:ext uri="{C183D7F6-B498-43B3-948B-1728B52AA6E4}">
                <adec:decorative xmlns:adec="http://schemas.microsoft.com/office/drawing/2017/decorative" val="0"/>
              </a:ext>
            </a:extLst>
          </p:cNvPr>
          <p:cNvSpPr>
            <a:spLocks/>
          </p:cNvSpPr>
          <p:nvPr/>
        </p:nvSpPr>
        <p:spPr bwMode="auto">
          <a:xfrm>
            <a:off x="4703015" y="3586162"/>
            <a:ext cx="172970" cy="172970"/>
          </a:xfrm>
          <a:prstGeom prst="round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50" name="Content Placeholder 2">
            <a:extLst>
              <a:ext uri="{FF2B5EF4-FFF2-40B4-BE49-F238E27FC236}">
                <a16:creationId xmlns:a16="http://schemas.microsoft.com/office/drawing/2014/main" id="{EEBE496B-9222-726D-4773-7858114929B1}"/>
              </a:ext>
              <a:ext uri="{C183D7F6-B498-43B3-948B-1728B52AA6E4}">
                <adec:decorative xmlns:adec="http://schemas.microsoft.com/office/drawing/2017/decorative" val="0"/>
              </a:ext>
            </a:extLst>
          </p:cNvPr>
          <p:cNvSpPr txBox="1">
            <a:spLocks/>
          </p:cNvSpPr>
          <p:nvPr/>
        </p:nvSpPr>
        <p:spPr>
          <a:xfrm>
            <a:off x="4951289" y="3603397"/>
            <a:ext cx="850682" cy="138499"/>
          </a:xfrm>
          <a:prstGeom prst="rect">
            <a:avLst/>
          </a:prstGeom>
          <a:noFill/>
        </p:spPr>
        <p:txBody>
          <a:bodyPr wrap="none" lIns="0" tIns="0" rIns="0" bIns="0">
            <a:spAutoFit/>
          </a:bodyPr>
          <a:lstStyle>
            <a:defPPr>
              <a:defRPr lang="en-US"/>
            </a:defPPr>
            <a:lvl1pPr marR="0">
              <a:lnSpc>
                <a:spcPts val="2300"/>
              </a:lnSpc>
              <a:spcAft>
                <a:spcPts val="1800"/>
              </a:spcAft>
              <a:buNone/>
              <a:defRPr sz="1400" kern="100">
                <a:effectLst/>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0" algn="l" defTabSz="1018824" rtl="0" eaLnBrk="1" fontAlgn="auto" latinLnBrk="0" hangingPunct="1">
              <a:lnSpc>
                <a:spcPct val="100000"/>
              </a:lnSpc>
              <a:spcBef>
                <a:spcPts val="0"/>
              </a:spcBef>
              <a:spcAft>
                <a:spcPts val="3000"/>
              </a:spcAft>
              <a:buClrTx/>
              <a:buSzTx/>
              <a:buFontTx/>
              <a:buNone/>
              <a:tabLst/>
              <a:defRPr/>
            </a:pPr>
            <a:r>
              <a:rPr kumimoji="0" lang="en-US" sz="900" b="0" i="0" u="none" strike="noStrike" kern="100" cap="none" spc="0" normalizeH="0" baseline="0" noProof="0">
                <a:ln>
                  <a:noFill/>
                </a:ln>
                <a:solidFill>
                  <a:srgbClr val="EC4A27">
                    <a:alpha val="99000"/>
                  </a:srgbClr>
                </a:solidFill>
                <a:effectLst/>
                <a:uLnTx/>
                <a:uFillTx/>
                <a:latin typeface="Segoe Sans Display"/>
                <a:ea typeface="+mn-ea"/>
                <a:cs typeface="+mn-cs"/>
              </a:rPr>
              <a:t>/Referenced File </a:t>
            </a:r>
          </a:p>
        </p:txBody>
      </p:sp>
      <p:sp>
        <p:nvSpPr>
          <p:cNvPr id="51" name="Rectangle: Rounded Corners 50" descr="Purple text">
            <a:extLst>
              <a:ext uri="{FF2B5EF4-FFF2-40B4-BE49-F238E27FC236}">
                <a16:creationId xmlns:a16="http://schemas.microsoft.com/office/drawing/2014/main" id="{28CD6177-0A5F-B38D-88F4-B83C3FDE2638}"/>
              </a:ext>
              <a:ext uri="{C183D7F6-B498-43B3-948B-1728B52AA6E4}">
                <adec:decorative xmlns:adec="http://schemas.microsoft.com/office/drawing/2017/decorative" val="0"/>
              </a:ext>
            </a:extLst>
          </p:cNvPr>
          <p:cNvSpPr/>
          <p:nvPr/>
        </p:nvSpPr>
        <p:spPr bwMode="auto">
          <a:xfrm>
            <a:off x="5928378" y="3586162"/>
            <a:ext cx="172970" cy="172970"/>
          </a:xfrm>
          <a:prstGeom prst="round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52" name="Content Placeholder 2">
            <a:extLst>
              <a:ext uri="{FF2B5EF4-FFF2-40B4-BE49-F238E27FC236}">
                <a16:creationId xmlns:a16="http://schemas.microsoft.com/office/drawing/2014/main" id="{2703DC63-67FE-9E02-BCD8-86960CEDD70B}"/>
              </a:ext>
              <a:ext uri="{C183D7F6-B498-43B3-948B-1728B52AA6E4}">
                <adec:decorative xmlns:adec="http://schemas.microsoft.com/office/drawing/2017/decorative" val="0"/>
              </a:ext>
            </a:extLst>
          </p:cNvPr>
          <p:cNvSpPr txBox="1">
            <a:spLocks/>
          </p:cNvSpPr>
          <p:nvPr/>
        </p:nvSpPr>
        <p:spPr>
          <a:xfrm>
            <a:off x="6176651" y="3603397"/>
            <a:ext cx="944041" cy="138499"/>
          </a:xfrm>
          <a:prstGeom prst="rect">
            <a:avLst/>
          </a:prstGeom>
          <a:noFill/>
        </p:spPr>
        <p:txBody>
          <a:bodyPr wrap="none" lIns="0" tIns="0" rIns="0" bIns="0">
            <a:spAutoFit/>
          </a:bodyPr>
          <a:lstStyle>
            <a:defPPr>
              <a:defRPr lang="en-US"/>
            </a:defPPr>
            <a:lvl1pPr marR="0">
              <a:lnSpc>
                <a:spcPts val="2300"/>
              </a:lnSpc>
              <a:spcAft>
                <a:spcPts val="1800"/>
              </a:spcAft>
              <a:buNone/>
              <a:defRPr sz="1400" kern="100">
                <a:effectLst/>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0" algn="l" defTabSz="1018824" rtl="0" eaLnBrk="1" fontAlgn="auto" latinLnBrk="0" hangingPunct="1">
              <a:lnSpc>
                <a:spcPct val="100000"/>
              </a:lnSpc>
              <a:spcBef>
                <a:spcPts val="0"/>
              </a:spcBef>
              <a:spcAft>
                <a:spcPts val="3000"/>
              </a:spcAft>
              <a:buClrTx/>
              <a:buSzTx/>
              <a:buFontTx/>
              <a:buNone/>
              <a:tabLst/>
              <a:defRPr/>
            </a:pPr>
            <a:r>
              <a:rPr kumimoji="0" lang="en-US" sz="900" b="0" i="0" u="none" strike="noStrike" kern="100" cap="none" spc="0" normalizeH="0" baseline="0" noProof="0">
                <a:ln>
                  <a:noFill/>
                </a:ln>
                <a:solidFill>
                  <a:srgbClr val="C03BC4">
                    <a:alpha val="99000"/>
                  </a:srgbClr>
                </a:solidFill>
                <a:effectLst/>
                <a:uLnTx/>
                <a:uFillTx/>
                <a:latin typeface="Segoe Sans Display"/>
                <a:ea typeface="+mn-ea"/>
                <a:cs typeface="+mn-cs"/>
              </a:rPr>
              <a:t>[Details you insert]</a:t>
            </a:r>
          </a:p>
        </p:txBody>
      </p:sp>
      <p:sp>
        <p:nvSpPr>
          <p:cNvPr id="53" name="Rectangle 52">
            <a:extLst>
              <a:ext uri="{FF2B5EF4-FFF2-40B4-BE49-F238E27FC236}">
                <a16:creationId xmlns:a16="http://schemas.microsoft.com/office/drawing/2014/main" id="{3338E7CD-5289-D496-8BA0-06ACDE8C61F1}"/>
              </a:ext>
              <a:ext uri="{C183D7F6-B498-43B3-948B-1728B52AA6E4}">
                <adec:decorative xmlns:adec="http://schemas.microsoft.com/office/drawing/2017/decorative" val="1"/>
              </a:ext>
            </a:extLst>
          </p:cNvPr>
          <p:cNvSpPr>
            <a:spLocks/>
          </p:cNvSpPr>
          <p:nvPr/>
        </p:nvSpPr>
        <p:spPr bwMode="auto">
          <a:xfrm>
            <a:off x="0" y="2066925"/>
            <a:ext cx="7772400" cy="1300008"/>
          </a:xfrm>
          <a:prstGeom prst="rect">
            <a:avLst/>
          </a:prstGeom>
          <a:solidFill>
            <a:schemeClr val="bg2">
              <a:lumMod val="90000"/>
              <a:alpha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54" name="Graphic 5">
            <a:extLst>
              <a:ext uri="{FF2B5EF4-FFF2-40B4-BE49-F238E27FC236}">
                <a16:creationId xmlns:a16="http://schemas.microsoft.com/office/drawing/2014/main" id="{A86F7038-F502-3949-D404-C41CDDE4B482}"/>
              </a:ext>
              <a:ext uri="{C183D7F6-B498-43B3-948B-1728B52AA6E4}">
                <adec:decorative xmlns:adec="http://schemas.microsoft.com/office/drawing/2017/decorative" val="1"/>
              </a:ext>
            </a:extLst>
          </p:cNvPr>
          <p:cNvSpPr>
            <a:spLocks/>
          </p:cNvSpPr>
          <p:nvPr/>
        </p:nvSpPr>
        <p:spPr>
          <a:xfrm>
            <a:off x="543716" y="2244185"/>
            <a:ext cx="287344" cy="287340"/>
          </a:xfrm>
          <a:custGeom>
            <a:avLst/>
            <a:gdLst>
              <a:gd name="csX0" fmla="*/ 188408 w 190501"/>
              <a:gd name="csY0" fmla="*/ 45534 h 190500"/>
              <a:gd name="csX1" fmla="*/ 189957 w 190501"/>
              <a:gd name="csY1" fmla="*/ 37748 h 190500"/>
              <a:gd name="csX2" fmla="*/ 183357 w 190501"/>
              <a:gd name="csY2" fmla="*/ 33338 h 190500"/>
              <a:gd name="csX3" fmla="*/ 157162 w 190501"/>
              <a:gd name="csY3" fmla="*/ 33338 h 190500"/>
              <a:gd name="csX4" fmla="*/ 157162 w 190501"/>
              <a:gd name="csY4" fmla="*/ 7144 h 190500"/>
              <a:gd name="csX5" fmla="*/ 152751 w 190501"/>
              <a:gd name="csY5" fmla="*/ 544 h 190500"/>
              <a:gd name="csX6" fmla="*/ 144967 w 190501"/>
              <a:gd name="csY6" fmla="*/ 2093 h 190500"/>
              <a:gd name="csX7" fmla="*/ 121155 w 190501"/>
              <a:gd name="csY7" fmla="*/ 25906 h 190500"/>
              <a:gd name="csX8" fmla="*/ 119063 w 190501"/>
              <a:gd name="csY8" fmla="*/ 30957 h 190500"/>
              <a:gd name="csX9" fmla="*/ 119063 w 190501"/>
              <a:gd name="csY9" fmla="*/ 57967 h 190500"/>
              <a:gd name="csX10" fmla="*/ 100185 w 190501"/>
              <a:gd name="csY10" fmla="*/ 76846 h 190500"/>
              <a:gd name="csX11" fmla="*/ 95250 w 190501"/>
              <a:gd name="csY11" fmla="*/ 76201 h 190500"/>
              <a:gd name="csX12" fmla="*/ 76200 w 190501"/>
              <a:gd name="csY12" fmla="*/ 95251 h 190500"/>
              <a:gd name="csX13" fmla="*/ 95250 w 190501"/>
              <a:gd name="csY13" fmla="*/ 114301 h 190500"/>
              <a:gd name="csX14" fmla="*/ 114300 w 190501"/>
              <a:gd name="csY14" fmla="*/ 95251 h 190500"/>
              <a:gd name="csX15" fmla="*/ 113655 w 190501"/>
              <a:gd name="csY15" fmla="*/ 90316 h 190500"/>
              <a:gd name="csX16" fmla="*/ 132533 w 190501"/>
              <a:gd name="csY16" fmla="*/ 71438 h 190500"/>
              <a:gd name="csX17" fmla="*/ 159545 w 190501"/>
              <a:gd name="csY17" fmla="*/ 71438 h 190500"/>
              <a:gd name="csX18" fmla="*/ 164596 w 190501"/>
              <a:gd name="csY18" fmla="*/ 69346 h 190500"/>
              <a:gd name="csX19" fmla="*/ 188408 w 190501"/>
              <a:gd name="csY19" fmla="*/ 45534 h 190500"/>
              <a:gd name="csX20" fmla="*/ 95250 w 190501"/>
              <a:gd name="csY20" fmla="*/ 1 h 190500"/>
              <a:gd name="csX21" fmla="*/ 127860 w 190501"/>
              <a:gd name="csY21" fmla="*/ 5729 h 190500"/>
              <a:gd name="csX22" fmla="*/ 114419 w 190501"/>
              <a:gd name="csY22" fmla="*/ 19170 h 190500"/>
              <a:gd name="csX23" fmla="*/ 112781 w 190501"/>
              <a:gd name="csY23" fmla="*/ 21077 h 190500"/>
              <a:gd name="csX24" fmla="*/ 95250 w 190501"/>
              <a:gd name="csY24" fmla="*/ 19051 h 190500"/>
              <a:gd name="csX25" fmla="*/ 19050 w 190501"/>
              <a:gd name="csY25" fmla="*/ 95251 h 190500"/>
              <a:gd name="csX26" fmla="*/ 95250 w 190501"/>
              <a:gd name="csY26" fmla="*/ 171451 h 190500"/>
              <a:gd name="csX27" fmla="*/ 171450 w 190501"/>
              <a:gd name="csY27" fmla="*/ 95251 h 190500"/>
              <a:gd name="csX28" fmla="*/ 169424 w 190501"/>
              <a:gd name="csY28" fmla="*/ 77720 h 190500"/>
              <a:gd name="csX29" fmla="*/ 171331 w 190501"/>
              <a:gd name="csY29" fmla="*/ 76081 h 190500"/>
              <a:gd name="csX30" fmla="*/ 184772 w 190501"/>
              <a:gd name="csY30" fmla="*/ 62641 h 190500"/>
              <a:gd name="csX31" fmla="*/ 190500 w 190501"/>
              <a:gd name="csY31" fmla="*/ 95251 h 190500"/>
              <a:gd name="csX32" fmla="*/ 95250 w 190501"/>
              <a:gd name="csY32" fmla="*/ 190501 h 190500"/>
              <a:gd name="csX33" fmla="*/ 0 w 190501"/>
              <a:gd name="csY33" fmla="*/ 95251 h 190500"/>
              <a:gd name="csX34" fmla="*/ 95250 w 190501"/>
              <a:gd name="csY34" fmla="*/ 1 h 190500"/>
              <a:gd name="csX35" fmla="*/ 95250 w 190501"/>
              <a:gd name="csY35" fmla="*/ 38101 h 190500"/>
              <a:gd name="csX36" fmla="*/ 109538 w 190501"/>
              <a:gd name="csY36" fmla="*/ 39901 h 190500"/>
              <a:gd name="csX37" fmla="*/ 109538 w 190501"/>
              <a:gd name="csY37" fmla="*/ 54021 h 190500"/>
              <a:gd name="csX38" fmla="*/ 105592 w 190501"/>
              <a:gd name="csY38" fmla="*/ 57968 h 190500"/>
              <a:gd name="csX39" fmla="*/ 105131 w 190501"/>
              <a:gd name="csY39" fmla="*/ 58444 h 190500"/>
              <a:gd name="csX40" fmla="*/ 95250 w 190501"/>
              <a:gd name="csY40" fmla="*/ 57151 h 190500"/>
              <a:gd name="csX41" fmla="*/ 57150 w 190501"/>
              <a:gd name="csY41" fmla="*/ 95251 h 190500"/>
              <a:gd name="csX42" fmla="*/ 95250 w 190501"/>
              <a:gd name="csY42" fmla="*/ 133351 h 190500"/>
              <a:gd name="csX43" fmla="*/ 133350 w 190501"/>
              <a:gd name="csY43" fmla="*/ 95251 h 190500"/>
              <a:gd name="csX44" fmla="*/ 132057 w 190501"/>
              <a:gd name="csY44" fmla="*/ 85369 h 190500"/>
              <a:gd name="csX45" fmla="*/ 132533 w 190501"/>
              <a:gd name="csY45" fmla="*/ 84909 h 190500"/>
              <a:gd name="csX46" fmla="*/ 136478 w 190501"/>
              <a:gd name="csY46" fmla="*/ 80963 h 190500"/>
              <a:gd name="csX47" fmla="*/ 150600 w 190501"/>
              <a:gd name="csY47" fmla="*/ 80963 h 190500"/>
              <a:gd name="csX48" fmla="*/ 152400 w 190501"/>
              <a:gd name="csY48" fmla="*/ 95251 h 190500"/>
              <a:gd name="csX49" fmla="*/ 95250 w 190501"/>
              <a:gd name="csY49" fmla="*/ 152401 h 190500"/>
              <a:gd name="csX50" fmla="*/ 38100 w 190501"/>
              <a:gd name="csY50" fmla="*/ 95251 h 190500"/>
              <a:gd name="csX51" fmla="*/ 95250 w 190501"/>
              <a:gd name="csY51" fmla="*/ 38101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90501" h="190500">
                <a:moveTo>
                  <a:pt x="188408" y="45534"/>
                </a:moveTo>
                <a:cubicBezTo>
                  <a:pt x="190452" y="43491"/>
                  <a:pt x="191063" y="40418"/>
                  <a:pt x="189957" y="37748"/>
                </a:cubicBezTo>
                <a:cubicBezTo>
                  <a:pt x="188852" y="35079"/>
                  <a:pt x="186247" y="33338"/>
                  <a:pt x="183357" y="33338"/>
                </a:cubicBezTo>
                <a:lnTo>
                  <a:pt x="157162" y="33338"/>
                </a:lnTo>
                <a:lnTo>
                  <a:pt x="157162" y="7144"/>
                </a:lnTo>
                <a:cubicBezTo>
                  <a:pt x="157162" y="4255"/>
                  <a:pt x="155421" y="1650"/>
                  <a:pt x="152751" y="544"/>
                </a:cubicBezTo>
                <a:cubicBezTo>
                  <a:pt x="150083" y="-562"/>
                  <a:pt x="147010" y="50"/>
                  <a:pt x="144967" y="2093"/>
                </a:cubicBezTo>
                <a:lnTo>
                  <a:pt x="121155" y="25906"/>
                </a:lnTo>
                <a:cubicBezTo>
                  <a:pt x="119815" y="27246"/>
                  <a:pt x="119063" y="29063"/>
                  <a:pt x="119063" y="30957"/>
                </a:cubicBezTo>
                <a:lnTo>
                  <a:pt x="119063" y="57967"/>
                </a:lnTo>
                <a:lnTo>
                  <a:pt x="100185" y="76846"/>
                </a:lnTo>
                <a:cubicBezTo>
                  <a:pt x="98610" y="76425"/>
                  <a:pt x="96957" y="76201"/>
                  <a:pt x="95250" y="76201"/>
                </a:cubicBezTo>
                <a:cubicBezTo>
                  <a:pt x="84729" y="76201"/>
                  <a:pt x="76200" y="84730"/>
                  <a:pt x="76200" y="95251"/>
                </a:cubicBezTo>
                <a:cubicBezTo>
                  <a:pt x="76200" y="105771"/>
                  <a:pt x="84729" y="114301"/>
                  <a:pt x="95250" y="114301"/>
                </a:cubicBezTo>
                <a:cubicBezTo>
                  <a:pt x="105771" y="114301"/>
                  <a:pt x="114300" y="105771"/>
                  <a:pt x="114300" y="95251"/>
                </a:cubicBezTo>
                <a:cubicBezTo>
                  <a:pt x="114300" y="93544"/>
                  <a:pt x="114075" y="91891"/>
                  <a:pt x="113655" y="90316"/>
                </a:cubicBezTo>
                <a:lnTo>
                  <a:pt x="132533" y="71438"/>
                </a:lnTo>
                <a:lnTo>
                  <a:pt x="159545" y="71438"/>
                </a:lnTo>
                <a:cubicBezTo>
                  <a:pt x="161439" y="71438"/>
                  <a:pt x="163256" y="70686"/>
                  <a:pt x="164596" y="69346"/>
                </a:cubicBezTo>
                <a:lnTo>
                  <a:pt x="188408" y="45534"/>
                </a:lnTo>
                <a:close/>
                <a:moveTo>
                  <a:pt x="95250" y="1"/>
                </a:moveTo>
                <a:cubicBezTo>
                  <a:pt x="106705" y="1"/>
                  <a:pt x="117687" y="2023"/>
                  <a:pt x="127860" y="5729"/>
                </a:cubicBezTo>
                <a:lnTo>
                  <a:pt x="114419" y="19170"/>
                </a:lnTo>
                <a:cubicBezTo>
                  <a:pt x="113823" y="19767"/>
                  <a:pt x="113275" y="20405"/>
                  <a:pt x="112781" y="21077"/>
                </a:cubicBezTo>
                <a:cubicBezTo>
                  <a:pt x="107152" y="19752"/>
                  <a:pt x="101283" y="19051"/>
                  <a:pt x="95250" y="19051"/>
                </a:cubicBezTo>
                <a:cubicBezTo>
                  <a:pt x="53166" y="19051"/>
                  <a:pt x="19050" y="53166"/>
                  <a:pt x="19050" y="95251"/>
                </a:cubicBezTo>
                <a:cubicBezTo>
                  <a:pt x="19050" y="137334"/>
                  <a:pt x="53166" y="171451"/>
                  <a:pt x="95250" y="171451"/>
                </a:cubicBezTo>
                <a:cubicBezTo>
                  <a:pt x="137334" y="171451"/>
                  <a:pt x="171450" y="137334"/>
                  <a:pt x="171450" y="95251"/>
                </a:cubicBezTo>
                <a:cubicBezTo>
                  <a:pt x="171450" y="89218"/>
                  <a:pt x="170749" y="83348"/>
                  <a:pt x="169424" y="77720"/>
                </a:cubicBezTo>
                <a:cubicBezTo>
                  <a:pt x="170096" y="77226"/>
                  <a:pt x="170734" y="76678"/>
                  <a:pt x="171331" y="76081"/>
                </a:cubicBezTo>
                <a:lnTo>
                  <a:pt x="184772" y="62641"/>
                </a:lnTo>
                <a:cubicBezTo>
                  <a:pt x="188478" y="72813"/>
                  <a:pt x="190500" y="83796"/>
                  <a:pt x="190500" y="95251"/>
                </a:cubicBezTo>
                <a:cubicBezTo>
                  <a:pt x="190500" y="147856"/>
                  <a:pt x="147855" y="190501"/>
                  <a:pt x="95250" y="190501"/>
                </a:cubicBezTo>
                <a:cubicBezTo>
                  <a:pt x="42645" y="190501"/>
                  <a:pt x="0" y="147856"/>
                  <a:pt x="0" y="95251"/>
                </a:cubicBezTo>
                <a:cubicBezTo>
                  <a:pt x="0" y="42645"/>
                  <a:pt x="42645" y="1"/>
                  <a:pt x="95250" y="1"/>
                </a:cubicBezTo>
                <a:close/>
                <a:moveTo>
                  <a:pt x="95250" y="38101"/>
                </a:moveTo>
                <a:cubicBezTo>
                  <a:pt x="100184" y="38101"/>
                  <a:pt x="104971" y="38726"/>
                  <a:pt x="109538" y="39901"/>
                </a:cubicBezTo>
                <a:lnTo>
                  <a:pt x="109538" y="54021"/>
                </a:lnTo>
                <a:lnTo>
                  <a:pt x="105592" y="57968"/>
                </a:lnTo>
                <a:cubicBezTo>
                  <a:pt x="105435" y="58125"/>
                  <a:pt x="105282" y="58284"/>
                  <a:pt x="105131" y="58444"/>
                </a:cubicBezTo>
                <a:cubicBezTo>
                  <a:pt x="101980" y="57601"/>
                  <a:pt x="98668" y="57151"/>
                  <a:pt x="95250" y="57151"/>
                </a:cubicBezTo>
                <a:cubicBezTo>
                  <a:pt x="74208" y="57151"/>
                  <a:pt x="57150" y="74208"/>
                  <a:pt x="57150" y="95251"/>
                </a:cubicBezTo>
                <a:cubicBezTo>
                  <a:pt x="57150" y="116293"/>
                  <a:pt x="74208" y="133351"/>
                  <a:pt x="95250" y="133351"/>
                </a:cubicBezTo>
                <a:cubicBezTo>
                  <a:pt x="116292" y="133351"/>
                  <a:pt x="133350" y="116293"/>
                  <a:pt x="133350" y="95251"/>
                </a:cubicBezTo>
                <a:cubicBezTo>
                  <a:pt x="133350" y="91833"/>
                  <a:pt x="132900" y="88521"/>
                  <a:pt x="132057" y="85369"/>
                </a:cubicBezTo>
                <a:cubicBezTo>
                  <a:pt x="132217" y="85219"/>
                  <a:pt x="132376" y="85065"/>
                  <a:pt x="132533" y="84909"/>
                </a:cubicBezTo>
                <a:lnTo>
                  <a:pt x="136478" y="80963"/>
                </a:lnTo>
                <a:lnTo>
                  <a:pt x="150600" y="80963"/>
                </a:lnTo>
                <a:cubicBezTo>
                  <a:pt x="151775" y="85530"/>
                  <a:pt x="152400" y="90317"/>
                  <a:pt x="152400" y="95251"/>
                </a:cubicBezTo>
                <a:cubicBezTo>
                  <a:pt x="152400" y="126814"/>
                  <a:pt x="126813" y="152401"/>
                  <a:pt x="95250" y="152401"/>
                </a:cubicBezTo>
                <a:cubicBezTo>
                  <a:pt x="63687" y="152401"/>
                  <a:pt x="38100" y="126814"/>
                  <a:pt x="38100" y="95251"/>
                </a:cubicBezTo>
                <a:cubicBezTo>
                  <a:pt x="38100" y="63687"/>
                  <a:pt x="63687" y="38101"/>
                  <a:pt x="95250" y="38101"/>
                </a:cubicBezTo>
                <a:close/>
              </a:path>
            </a:pathLst>
          </a:custGeom>
          <a:gradFill flip="none" rotWithShape="1">
            <a:gsLst>
              <a:gs pos="0">
                <a:srgbClr val="0078D4"/>
              </a:gs>
              <a:gs pos="100000">
                <a:srgbClr val="C53FCC"/>
              </a:gs>
            </a:gsLst>
            <a:lin ang="0" scaled="1"/>
            <a:tileRect/>
          </a:gradFill>
          <a:ln>
            <a:noFill/>
          </a:ln>
          <a:effectLst>
            <a:outerShdw blurRad="127000" dist="50800" dir="5400000" algn="ctr" rotWithShape="0">
              <a:srgbClr val="000000">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261190" tIns="208950" rIns="261190" bIns="208950" numCol="1" spcCol="0" rtlCol="0" fromWordArt="0" anchor="t" anchorCtr="0" forceAA="0" compatLnSpc="1">
            <a:prstTxWarp prst="textNoShape">
              <a:avLst/>
            </a:prstTxWarp>
            <a:noAutofit/>
          </a:bodyPr>
          <a:lstStyle/>
          <a:p>
            <a:pPr marL="0" marR="0" lvl="0" indent="0" algn="l" defTabSz="1330972" rtl="0" eaLnBrk="1" fontAlgn="base" latinLnBrk="0" hangingPunct="1">
              <a:lnSpc>
                <a:spcPct val="100000"/>
              </a:lnSpc>
              <a:spcBef>
                <a:spcPct val="0"/>
              </a:spcBef>
              <a:spcAft>
                <a:spcPct val="0"/>
              </a:spcAft>
              <a:buClrTx/>
              <a:buSzTx/>
              <a:buFontTx/>
              <a:buNone/>
              <a:tabLst/>
              <a:defRPr/>
            </a:pPr>
            <a:endParaRPr kumimoji="0" lang="en-US" sz="2799" b="1" i="0" u="none" strike="noStrike" kern="1200" cap="none" spc="0" normalizeH="0" baseline="0" noProof="0">
              <a:ln>
                <a:noFill/>
              </a:ln>
              <a:noFill/>
              <a:effectLst/>
              <a:uLnTx/>
              <a:uFillTx/>
              <a:latin typeface="Segoe UI Variable Display Semibold" pitchFamily="2" charset="0"/>
              <a:ea typeface="+mn-ea"/>
              <a:cs typeface="Segoe UI" pitchFamily="34" charset="0"/>
            </a:endParaRPr>
          </a:p>
        </p:txBody>
      </p:sp>
      <p:sp>
        <p:nvSpPr>
          <p:cNvPr id="56" name="Graphic 15">
            <a:extLst>
              <a:ext uri="{FF2B5EF4-FFF2-40B4-BE49-F238E27FC236}">
                <a16:creationId xmlns:a16="http://schemas.microsoft.com/office/drawing/2014/main" id="{B811FC2B-C08A-C30C-9C09-2B31F34F4223}"/>
              </a:ext>
              <a:ext uri="{C183D7F6-B498-43B3-948B-1728B52AA6E4}">
                <adec:decorative xmlns:adec="http://schemas.microsoft.com/office/drawing/2017/decorative" val="1"/>
              </a:ext>
            </a:extLst>
          </p:cNvPr>
          <p:cNvSpPr>
            <a:spLocks/>
          </p:cNvSpPr>
          <p:nvPr/>
        </p:nvSpPr>
        <p:spPr>
          <a:xfrm>
            <a:off x="538187" y="2919184"/>
            <a:ext cx="298402" cy="253640"/>
          </a:xfrm>
          <a:custGeom>
            <a:avLst/>
            <a:gdLst>
              <a:gd name="csX0" fmla="*/ 147926 w 190499"/>
              <a:gd name="csY0" fmla="*/ 2092 h 161924"/>
              <a:gd name="csX1" fmla="*/ 137824 w 190499"/>
              <a:gd name="csY1" fmla="*/ 2092 h 161924"/>
              <a:gd name="csX2" fmla="*/ 137824 w 190499"/>
              <a:gd name="csY2" fmla="*/ 12195 h 161924"/>
              <a:gd name="csX3" fmla="*/ 166109 w 190499"/>
              <a:gd name="csY3" fmla="*/ 40481 h 161924"/>
              <a:gd name="csX4" fmla="*/ 119063 w 190499"/>
              <a:gd name="csY4" fmla="*/ 40481 h 161924"/>
              <a:gd name="csX5" fmla="*/ 88106 w 190499"/>
              <a:gd name="csY5" fmla="*/ 71437 h 161924"/>
              <a:gd name="csX6" fmla="*/ 88106 w 190499"/>
              <a:gd name="csY6" fmla="*/ 100012 h 161924"/>
              <a:gd name="csX7" fmla="*/ 75437 w 190499"/>
              <a:gd name="csY7" fmla="*/ 116198 h 161924"/>
              <a:gd name="csX8" fmla="*/ 38100 w 190499"/>
              <a:gd name="csY8" fmla="*/ 85725 h 161924"/>
              <a:gd name="csX9" fmla="*/ 0 w 190499"/>
              <a:gd name="csY9" fmla="*/ 123825 h 161924"/>
              <a:gd name="csX10" fmla="*/ 38100 w 190499"/>
              <a:gd name="csY10" fmla="*/ 161925 h 161924"/>
              <a:gd name="csX11" fmla="*/ 75582 w 190499"/>
              <a:gd name="csY11" fmla="*/ 130693 h 161924"/>
              <a:gd name="csX12" fmla="*/ 102394 w 190499"/>
              <a:gd name="csY12" fmla="*/ 100012 h 161924"/>
              <a:gd name="csX13" fmla="*/ 102394 w 190499"/>
              <a:gd name="csY13" fmla="*/ 71437 h 161924"/>
              <a:gd name="csX14" fmla="*/ 119063 w 190499"/>
              <a:gd name="csY14" fmla="*/ 54769 h 161924"/>
              <a:gd name="csX15" fmla="*/ 166109 w 190499"/>
              <a:gd name="csY15" fmla="*/ 54769 h 161924"/>
              <a:gd name="csX16" fmla="*/ 137824 w 190499"/>
              <a:gd name="csY16" fmla="*/ 83055 h 161924"/>
              <a:gd name="csX17" fmla="*/ 137824 w 190499"/>
              <a:gd name="csY17" fmla="*/ 93157 h 161924"/>
              <a:gd name="csX18" fmla="*/ 147926 w 190499"/>
              <a:gd name="csY18" fmla="*/ 93157 h 161924"/>
              <a:gd name="csX19" fmla="*/ 188407 w 190499"/>
              <a:gd name="csY19" fmla="*/ 52676 h 161924"/>
              <a:gd name="csX20" fmla="*/ 188407 w 190499"/>
              <a:gd name="csY20" fmla="*/ 42574 h 161924"/>
              <a:gd name="csX21" fmla="*/ 147926 w 190499"/>
              <a:gd name="csY21" fmla="*/ 2092 h 161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90499" h="161924">
                <a:moveTo>
                  <a:pt x="147926" y="2092"/>
                </a:moveTo>
                <a:cubicBezTo>
                  <a:pt x="145136" y="-697"/>
                  <a:pt x="140614" y="-697"/>
                  <a:pt x="137824" y="2092"/>
                </a:cubicBezTo>
                <a:cubicBezTo>
                  <a:pt x="135034" y="4882"/>
                  <a:pt x="135034" y="9405"/>
                  <a:pt x="137824" y="12195"/>
                </a:cubicBezTo>
                <a:lnTo>
                  <a:pt x="166109" y="40481"/>
                </a:lnTo>
                <a:lnTo>
                  <a:pt x="119063" y="40481"/>
                </a:lnTo>
                <a:cubicBezTo>
                  <a:pt x="101966" y="40481"/>
                  <a:pt x="88106" y="54341"/>
                  <a:pt x="88106" y="71437"/>
                </a:cubicBezTo>
                <a:lnTo>
                  <a:pt x="88106" y="100012"/>
                </a:lnTo>
                <a:cubicBezTo>
                  <a:pt x="88106" y="107840"/>
                  <a:pt x="82711" y="114408"/>
                  <a:pt x="75437" y="116198"/>
                </a:cubicBezTo>
                <a:cubicBezTo>
                  <a:pt x="71904" y="98811"/>
                  <a:pt x="56530" y="85725"/>
                  <a:pt x="38100" y="85725"/>
                </a:cubicBezTo>
                <a:cubicBezTo>
                  <a:pt x="17058" y="85725"/>
                  <a:pt x="0" y="102783"/>
                  <a:pt x="0" y="123825"/>
                </a:cubicBezTo>
                <a:cubicBezTo>
                  <a:pt x="0" y="144867"/>
                  <a:pt x="17058" y="161925"/>
                  <a:pt x="38100" y="161925"/>
                </a:cubicBezTo>
                <a:cubicBezTo>
                  <a:pt x="56797" y="161925"/>
                  <a:pt x="72348" y="148458"/>
                  <a:pt x="75582" y="130693"/>
                </a:cubicBezTo>
                <a:cubicBezTo>
                  <a:pt x="90719" y="128668"/>
                  <a:pt x="102394" y="115704"/>
                  <a:pt x="102394" y="100012"/>
                </a:cubicBezTo>
                <a:lnTo>
                  <a:pt x="102394" y="71437"/>
                </a:lnTo>
                <a:cubicBezTo>
                  <a:pt x="102394" y="62232"/>
                  <a:pt x="109857" y="54769"/>
                  <a:pt x="119063" y="54769"/>
                </a:cubicBezTo>
                <a:lnTo>
                  <a:pt x="166109" y="54769"/>
                </a:lnTo>
                <a:lnTo>
                  <a:pt x="137824" y="83055"/>
                </a:lnTo>
                <a:cubicBezTo>
                  <a:pt x="135034" y="85845"/>
                  <a:pt x="135034" y="90367"/>
                  <a:pt x="137824" y="93157"/>
                </a:cubicBezTo>
                <a:cubicBezTo>
                  <a:pt x="140614" y="95947"/>
                  <a:pt x="145136" y="95947"/>
                  <a:pt x="147926" y="93157"/>
                </a:cubicBezTo>
                <a:lnTo>
                  <a:pt x="188407" y="52676"/>
                </a:lnTo>
                <a:cubicBezTo>
                  <a:pt x="191197" y="49887"/>
                  <a:pt x="191197" y="45363"/>
                  <a:pt x="188407" y="42574"/>
                </a:cubicBezTo>
                <a:lnTo>
                  <a:pt x="147926" y="2092"/>
                </a:lnTo>
                <a:close/>
              </a:path>
            </a:pathLst>
          </a:custGeom>
          <a:gradFill flip="none" rotWithShape="1">
            <a:gsLst>
              <a:gs pos="0">
                <a:srgbClr val="0078D4"/>
              </a:gs>
              <a:gs pos="100000">
                <a:srgbClr val="C53FCC"/>
              </a:gs>
            </a:gsLst>
            <a:lin ang="0" scaled="1"/>
            <a:tileRect/>
          </a:gradFill>
          <a:ln>
            <a:noFill/>
          </a:ln>
          <a:effectLst>
            <a:outerShdw blurRad="127000" dist="50800" dir="5400000" algn="ctr" rotWithShape="0">
              <a:srgbClr val="000000">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261190" tIns="208950" rIns="261190" bIns="208950" numCol="1" spcCol="0" rtlCol="0" fromWordArt="0" anchor="t" anchorCtr="0" forceAA="0" compatLnSpc="1">
            <a:prstTxWarp prst="textNoShape">
              <a:avLst/>
            </a:prstTxWarp>
            <a:noAutofit/>
          </a:bodyPr>
          <a:lstStyle/>
          <a:p>
            <a:pPr marL="0" marR="0" lvl="0" indent="0" algn="l" defTabSz="1330972" rtl="0" eaLnBrk="1" fontAlgn="base" latinLnBrk="0" hangingPunct="1">
              <a:lnSpc>
                <a:spcPct val="100000"/>
              </a:lnSpc>
              <a:spcBef>
                <a:spcPct val="0"/>
              </a:spcBef>
              <a:spcAft>
                <a:spcPct val="0"/>
              </a:spcAft>
              <a:buClrTx/>
              <a:buSzTx/>
              <a:buFontTx/>
              <a:buNone/>
              <a:tabLst/>
              <a:defRPr/>
            </a:pPr>
            <a:endParaRPr kumimoji="0" lang="en-US" sz="2799" b="1" i="0" u="none" strike="noStrike" kern="1200" cap="none" spc="0" normalizeH="0" baseline="0" noProof="0">
              <a:ln>
                <a:noFill/>
              </a:ln>
              <a:noFill/>
              <a:effectLst/>
              <a:uLnTx/>
              <a:uFillTx/>
              <a:latin typeface="Segoe UI Variable Display Semibold" pitchFamily="2" charset="0"/>
              <a:ea typeface="+mn-ea"/>
              <a:cs typeface="Segoe UI" pitchFamily="34" charset="0"/>
            </a:endParaRPr>
          </a:p>
        </p:txBody>
      </p:sp>
      <p:cxnSp>
        <p:nvCxnSpPr>
          <p:cNvPr id="55" name="Straight Connector 54">
            <a:extLst>
              <a:ext uri="{FF2B5EF4-FFF2-40B4-BE49-F238E27FC236}">
                <a16:creationId xmlns:a16="http://schemas.microsoft.com/office/drawing/2014/main" id="{BF68F5CF-5032-1C57-AF2E-5387044032A2}"/>
              </a:ext>
              <a:ext uri="{C183D7F6-B498-43B3-948B-1728B52AA6E4}">
                <adec:decorative xmlns:adec="http://schemas.microsoft.com/office/drawing/2017/decorative" val="1"/>
              </a:ext>
            </a:extLst>
          </p:cNvPr>
          <p:cNvCxnSpPr>
            <a:cxnSpLocks/>
          </p:cNvCxnSpPr>
          <p:nvPr/>
        </p:nvCxnSpPr>
        <p:spPr>
          <a:xfrm>
            <a:off x="1000125" y="2716930"/>
            <a:ext cx="6264276" cy="0"/>
          </a:xfrm>
          <a:prstGeom prst="line">
            <a:avLst/>
          </a:prstGeom>
          <a:ln w="635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7" name="Content Placeholder 2">
            <a:extLst>
              <a:ext uri="{FF2B5EF4-FFF2-40B4-BE49-F238E27FC236}">
                <a16:creationId xmlns:a16="http://schemas.microsoft.com/office/drawing/2014/main" id="{078E8D58-357F-5175-33F6-4442808299B5}"/>
              </a:ext>
            </a:extLst>
          </p:cNvPr>
          <p:cNvSpPr txBox="1">
            <a:spLocks/>
          </p:cNvSpPr>
          <p:nvPr/>
        </p:nvSpPr>
        <p:spPr>
          <a:xfrm>
            <a:off x="1000125" y="2205241"/>
            <a:ext cx="6264276" cy="365228"/>
          </a:xfrm>
          <a:prstGeom prst="rect">
            <a:avLst/>
          </a:prstGeom>
        </p:spPr>
        <p:txBody>
          <a:bodyPr vert="horz" wrap="square" lIns="0" tIns="0" rIns="0" bIns="0" rtlCol="0">
            <a:spAutoFit/>
          </a:bodyPr>
          <a:lstStyle>
            <a:lvl1pPr marL="145733"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85" kern="1200" spc="0" baseline="0">
                <a:solidFill>
                  <a:schemeClr val="tx1"/>
                </a:solidFill>
                <a:latin typeface="+mn-lt"/>
                <a:ea typeface="+mn-ea"/>
                <a:cs typeface="Segoe Sans Display" pitchFamily="2" charset="0"/>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0" algn="l" defTabSz="1018824" rtl="0" eaLnBrk="1" fontAlgn="auto" latinLnBrk="0" hangingPunct="1">
              <a:lnSpc>
                <a:spcPts val="1500"/>
              </a:lnSpc>
              <a:spcBef>
                <a:spcPts val="0"/>
              </a:spcBef>
              <a:spcAft>
                <a:spcPts val="1200"/>
              </a:spcAft>
              <a:buClrTx/>
              <a:buSzPct val="90000"/>
              <a:buFont typeface="Wingdings" panose="05000000000000000000" pitchFamily="2" charset="2"/>
              <a:buNone/>
              <a:tabLst/>
              <a:defRPr/>
            </a:pPr>
            <a:r>
              <a:rPr kumimoji="0" lang="en-US" sz="1050" b="0" i="0" u="none" strike="noStrike" kern="100" cap="none" spc="0" normalizeH="0" baseline="0" noProof="0">
                <a:ln>
                  <a:noFill/>
                </a:ln>
                <a:effectLst/>
                <a:uLnTx/>
                <a:uFillTx/>
                <a:latin typeface="+mj-lt"/>
                <a:ea typeface="+mn-ea"/>
                <a:cs typeface="Segoe Sans Display" pitchFamily="2" charset="0"/>
              </a:rPr>
              <a:t>Goal: </a:t>
            </a:r>
            <a:r>
              <a:rPr kumimoji="0" lang="en-US" sz="1050" b="0" i="0" u="none" strike="noStrike" kern="100" cap="none" spc="0" normalizeH="0" baseline="0" noProof="0">
                <a:ln>
                  <a:noFill/>
                </a:ln>
                <a:effectLst/>
                <a:uLnTx/>
                <a:uFillTx/>
                <a:ea typeface="+mn-ea"/>
                <a:cs typeface="Segoe Sans Display" pitchFamily="2" charset="0"/>
              </a:rPr>
              <a:t>Support finance teams during close by organizing and summarizing financial data across reports, transactions, and operations to improve clarity and readiness for review.</a:t>
            </a:r>
          </a:p>
        </p:txBody>
      </p:sp>
      <p:sp>
        <p:nvSpPr>
          <p:cNvPr id="58" name="Content Placeholder 2">
            <a:extLst>
              <a:ext uri="{FF2B5EF4-FFF2-40B4-BE49-F238E27FC236}">
                <a16:creationId xmlns:a16="http://schemas.microsoft.com/office/drawing/2014/main" id="{005EC021-5B68-810F-5634-5F207E0D9261}"/>
              </a:ext>
            </a:extLst>
          </p:cNvPr>
          <p:cNvSpPr txBox="1">
            <a:spLocks/>
          </p:cNvSpPr>
          <p:nvPr/>
        </p:nvSpPr>
        <p:spPr>
          <a:xfrm>
            <a:off x="1000125" y="2863390"/>
            <a:ext cx="6264276" cy="365228"/>
          </a:xfrm>
          <a:prstGeom prst="rect">
            <a:avLst/>
          </a:prstGeom>
        </p:spPr>
        <p:txBody>
          <a:bodyPr vert="horz" wrap="square" lIns="0" tIns="0" rIns="0" bIns="0" rtlCol="0">
            <a:spAutoFit/>
          </a:bodyPr>
          <a:lstStyle>
            <a:lvl1pPr marL="145733"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85" kern="1200" spc="0" baseline="0">
                <a:solidFill>
                  <a:schemeClr val="tx1"/>
                </a:solidFill>
                <a:latin typeface="+mn-lt"/>
                <a:ea typeface="+mn-ea"/>
                <a:cs typeface="Segoe Sans Display" pitchFamily="2" charset="0"/>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0" algn="l" defTabSz="1018824" rtl="0" eaLnBrk="1" fontAlgn="auto" latinLnBrk="0" hangingPunct="1">
              <a:lnSpc>
                <a:spcPts val="1500"/>
              </a:lnSpc>
              <a:spcBef>
                <a:spcPts val="0"/>
              </a:spcBef>
              <a:spcAft>
                <a:spcPts val="1200"/>
              </a:spcAft>
              <a:buClrTx/>
              <a:buSzPct val="90000"/>
              <a:buFont typeface="Wingdings" panose="05000000000000000000" pitchFamily="2" charset="2"/>
              <a:buNone/>
              <a:tabLst/>
              <a:defRPr/>
            </a:pPr>
            <a:r>
              <a:rPr kumimoji="0" lang="en-US" sz="1050" b="0" i="0" u="none" strike="noStrike" kern="100" cap="none" spc="0" normalizeH="0" baseline="0" noProof="0">
                <a:ln>
                  <a:noFill/>
                </a:ln>
                <a:effectLst/>
                <a:uLnTx/>
                <a:uFillTx/>
                <a:latin typeface="+mj-lt"/>
                <a:ea typeface="+mn-ea"/>
                <a:cs typeface="Segoe Sans Display" pitchFamily="2" charset="0"/>
              </a:rPr>
              <a:t>Intended Outcome: </a:t>
            </a:r>
            <a:r>
              <a:rPr kumimoji="0" lang="en-US" sz="1050" b="0" i="0" u="none" strike="noStrike" kern="100" cap="none" spc="0" normalizeH="0" baseline="0" noProof="0">
                <a:ln>
                  <a:noFill/>
                </a:ln>
                <a:effectLst/>
                <a:uLnTx/>
                <a:uFillTx/>
                <a:ea typeface="+mn-ea"/>
                <a:cs typeface="Segoe Sans Display" pitchFamily="2" charset="0"/>
              </a:rPr>
              <a:t>Clear, structured financial summaries and draft outputs that help finance professionals identify issues, explain results, and prepare reporting materials for internal stakeholders.</a:t>
            </a:r>
          </a:p>
        </p:txBody>
      </p:sp>
      <p:graphicFrame>
        <p:nvGraphicFramePr>
          <p:cNvPr id="59" name="Table 58">
            <a:extLst>
              <a:ext uri="{FF2B5EF4-FFF2-40B4-BE49-F238E27FC236}">
                <a16:creationId xmlns:a16="http://schemas.microsoft.com/office/drawing/2014/main" id="{AA52C5DF-AEDF-8DAD-FCD6-5896CC2E9FE7}"/>
              </a:ext>
            </a:extLst>
          </p:cNvPr>
          <p:cNvGraphicFramePr>
            <a:graphicFrameLocks noGrp="1"/>
          </p:cNvGraphicFramePr>
          <p:nvPr>
            <p:extLst>
              <p:ext uri="{D42A27DB-BD31-4B8C-83A1-F6EECF244321}">
                <p14:modId xmlns:p14="http://schemas.microsoft.com/office/powerpoint/2010/main" val="2466765247"/>
              </p:ext>
            </p:extLst>
          </p:nvPr>
        </p:nvGraphicFramePr>
        <p:xfrm>
          <a:off x="538186" y="3907738"/>
          <a:ext cx="6696022" cy="5321643"/>
        </p:xfrm>
        <a:graphic>
          <a:graphicData uri="http://schemas.openxmlformats.org/drawingml/2006/table">
            <a:tbl>
              <a:tblPr firstRow="1" bandRow="1">
                <a:tableStyleId>{5C22544A-7EE6-4342-B048-85BDC9FD1C3A}</a:tableStyleId>
              </a:tblPr>
              <a:tblGrid>
                <a:gridCol w="1481113">
                  <a:extLst>
                    <a:ext uri="{9D8B030D-6E8A-4147-A177-3AD203B41FA5}">
                      <a16:colId xmlns:a16="http://schemas.microsoft.com/office/drawing/2014/main" val="800310417"/>
                    </a:ext>
                  </a:extLst>
                </a:gridCol>
                <a:gridCol w="5214909">
                  <a:extLst>
                    <a:ext uri="{9D8B030D-6E8A-4147-A177-3AD203B41FA5}">
                      <a16:colId xmlns:a16="http://schemas.microsoft.com/office/drawing/2014/main" val="769226981"/>
                    </a:ext>
                  </a:extLst>
                </a:gridCol>
              </a:tblGrid>
              <a:tr h="1135626">
                <a:tc>
                  <a:txBody>
                    <a:bodyPr/>
                    <a:lstStyle/>
                    <a:p>
                      <a:pPr marL="0" marR="0" algn="l" defTabSz="594623" rtl="0" eaLnBrk="1" latinLnBrk="0" hangingPunct="1">
                        <a:lnSpc>
                          <a:spcPct val="108000"/>
                        </a:lnSpc>
                        <a:spcAft>
                          <a:spcPts val="200"/>
                        </a:spcAft>
                        <a:buNone/>
                      </a:pPr>
                      <a:r>
                        <a:rPr lang="en-US" sz="1100" b="0" kern="1200">
                          <a:solidFill>
                            <a:schemeClr val="accent2"/>
                          </a:solidFill>
                          <a:latin typeface="+mj-lt"/>
                          <a:ea typeface="+mn-ea"/>
                          <a:cs typeface="+mn-cs"/>
                        </a:rPr>
                        <a:t>USE CASE 1: </a:t>
                      </a:r>
                      <a:r>
                        <a:rPr lang="en-US" sz="1100" b="0" kern="1200">
                          <a:solidFill>
                            <a:schemeClr val="tx1"/>
                          </a:solidFill>
                          <a:latin typeface="+mj-lt"/>
                          <a:ea typeface="+mn-ea"/>
                          <a:cs typeface="+mn-cs"/>
                        </a:rPr>
                        <a:t>Standardize close data before reconciling </a:t>
                      </a:r>
                      <a:endParaRPr lang="en-IN" sz="1100" b="0" kern="1200">
                        <a:solidFill>
                          <a:schemeClr val="tx1"/>
                        </a:solidFill>
                        <a:latin typeface="+mj-lt"/>
                        <a:ea typeface="+mn-ea"/>
                        <a:cs typeface="+mn-cs"/>
                      </a:endParaRPr>
                    </a:p>
                  </a:txBody>
                  <a:tcPr marL="54864" marR="54864" marT="91440" marB="91440">
                    <a:lnL w="12700" cmpd="sng">
                      <a:noFill/>
                    </a:lnL>
                    <a:lnR w="6350" cap="flat" cmpd="sng" algn="ctr">
                      <a:solidFill>
                        <a:schemeClr val="bg1">
                          <a:lumMod val="85000"/>
                        </a:schemeClr>
                      </a:solidFill>
                      <a:prstDash val="solid"/>
                      <a:round/>
                      <a:headEnd type="none" w="med" len="med"/>
                      <a:tailEnd type="none" w="med" len="med"/>
                    </a:lnR>
                    <a:lnT w="12700" cmpd="sng">
                      <a:noFill/>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594623" rtl="0" eaLnBrk="1" latinLnBrk="0" hangingPunct="1">
                        <a:lnSpc>
                          <a:spcPct val="108000"/>
                        </a:lnSpc>
                        <a:spcAft>
                          <a:spcPts val="200"/>
                        </a:spcAft>
                        <a:buNone/>
                      </a:pPr>
                      <a:r>
                        <a:rPr lang="en-US" sz="1100" b="0" kern="1200">
                          <a:solidFill>
                            <a:schemeClr val="tx1"/>
                          </a:solidFill>
                          <a:latin typeface="+mj-lt"/>
                          <a:ea typeface="+mn-ea"/>
                          <a:cs typeface="+mn-cs"/>
                        </a:rPr>
                        <a:t>Prompt: </a:t>
                      </a:r>
                      <a:r>
                        <a:rPr lang="en-US" sz="1100" b="0" kern="1200">
                          <a:solidFill>
                            <a:schemeClr val="tx1"/>
                          </a:solidFill>
                          <a:latin typeface="+mn-lt"/>
                          <a:ea typeface="+mn-ea"/>
                          <a:cs typeface="+mn-cs"/>
                        </a:rPr>
                        <a:t>Review the data in </a:t>
                      </a:r>
                      <a:r>
                        <a:rPr lang="en-US" sz="1100" b="0" kern="1200">
                          <a:solidFill>
                            <a:srgbClr val="EC4A27"/>
                          </a:solidFill>
                          <a:latin typeface="+mn-lt"/>
                          <a:ea typeface="+mn-ea"/>
                          <a:cs typeface="+mn-cs"/>
                        </a:rPr>
                        <a:t>/Aggregate sales invoice and payment </a:t>
                      </a:r>
                      <a:r>
                        <a:rPr lang="en-US" sz="1100" b="0" kern="1200">
                          <a:solidFill>
                            <a:schemeClr val="tx1"/>
                          </a:solidFill>
                          <a:latin typeface="+mn-lt"/>
                          <a:ea typeface="+mn-ea"/>
                          <a:cs typeface="+mn-cs"/>
                        </a:rPr>
                        <a:t>data and identify all formatting inconsistencies that require normalization (e.g., extra spaces, inconsistent capitalization, date formats, text vs numeric values, negative signs). Output the results as a clear, step-by-step list and propose Excel formulas or transformations to standardize my data.</a:t>
                      </a:r>
                      <a:endParaRPr lang="en-IN" sz="1100" b="0" kern="1200">
                        <a:solidFill>
                          <a:schemeClr val="tx1"/>
                        </a:solidFill>
                        <a:latin typeface="+mn-lt"/>
                        <a:ea typeface="+mn-ea"/>
                        <a:cs typeface="+mn-cs"/>
                      </a:endParaRPr>
                    </a:p>
                  </a:txBody>
                  <a:tcPr marL="54864" marR="54864" marT="91440" marB="91440">
                    <a:lnL w="6350" cap="flat" cmpd="sng" algn="ctr">
                      <a:solidFill>
                        <a:schemeClr val="bg1">
                          <a:lumMod val="85000"/>
                        </a:schemeClr>
                      </a:solidFill>
                      <a:prstDash val="solid"/>
                      <a:round/>
                      <a:headEnd type="none" w="med" len="med"/>
                      <a:tailEnd type="none" w="med" len="med"/>
                    </a:lnL>
                    <a:lnR w="12700" cmpd="sng">
                      <a:noFill/>
                    </a:lnR>
                    <a:lnT w="12700" cmpd="sng">
                      <a:noFill/>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3484900"/>
                  </a:ext>
                </a:extLst>
              </a:tr>
              <a:tr h="943935">
                <a:tc>
                  <a:txBody>
                    <a:bodyPr/>
                    <a:lstStyle/>
                    <a:p>
                      <a:pPr marL="0" marR="0" algn="l" defTabSz="594623" rtl="0" eaLnBrk="1" latinLnBrk="0" hangingPunct="1">
                        <a:lnSpc>
                          <a:spcPct val="108000"/>
                        </a:lnSpc>
                        <a:spcAft>
                          <a:spcPts val="200"/>
                        </a:spcAft>
                        <a:buNone/>
                      </a:pPr>
                      <a:r>
                        <a:rPr lang="en-US" sz="1100" b="0" kern="1200">
                          <a:solidFill>
                            <a:schemeClr val="accent2"/>
                          </a:solidFill>
                          <a:latin typeface="+mj-lt"/>
                          <a:ea typeface="+mn-ea"/>
                          <a:cs typeface="+mn-cs"/>
                        </a:rPr>
                        <a:t>USE CASE 2: </a:t>
                      </a:r>
                      <a:br>
                        <a:rPr lang="en-US" sz="1100" b="0" kern="1200">
                          <a:solidFill>
                            <a:schemeClr val="accent2"/>
                          </a:solidFill>
                          <a:latin typeface="+mj-lt"/>
                          <a:ea typeface="+mn-ea"/>
                          <a:cs typeface="+mn-cs"/>
                        </a:rPr>
                      </a:br>
                      <a:r>
                        <a:rPr lang="en-US" sz="1100" b="0" kern="1200">
                          <a:solidFill>
                            <a:schemeClr val="tx1"/>
                          </a:solidFill>
                          <a:latin typeface="+mj-lt"/>
                          <a:ea typeface="+mn-ea"/>
                          <a:cs typeface="+mn-cs"/>
                        </a:rPr>
                        <a:t>Identify top revenue categories </a:t>
                      </a:r>
                      <a:endParaRPr lang="en-IN" sz="1100" b="0" kern="1200">
                        <a:solidFill>
                          <a:schemeClr val="tx1"/>
                        </a:solidFill>
                        <a:latin typeface="+mj-lt"/>
                        <a:ea typeface="+mn-ea"/>
                        <a:cs typeface="+mn-cs"/>
                      </a:endParaRPr>
                    </a:p>
                  </a:txBody>
                  <a:tcPr marL="54864" marR="54864" marT="91440" marB="91440">
                    <a:lnL w="12700" cmpd="sng">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594623" rtl="0" eaLnBrk="1" latinLnBrk="0" hangingPunct="1">
                        <a:lnSpc>
                          <a:spcPct val="108000"/>
                        </a:lnSpc>
                        <a:spcAft>
                          <a:spcPts val="200"/>
                        </a:spcAft>
                        <a:buNone/>
                      </a:pPr>
                      <a:r>
                        <a:rPr lang="en-US" sz="1100" b="0" kern="1200">
                          <a:solidFill>
                            <a:schemeClr val="tx1"/>
                          </a:solidFill>
                          <a:latin typeface="+mj-lt"/>
                          <a:ea typeface="+mn-ea"/>
                          <a:cs typeface="+mn-cs"/>
                        </a:rPr>
                        <a:t>Prompt: </a:t>
                      </a:r>
                      <a:r>
                        <a:rPr lang="en-US" sz="1100" b="0" kern="1200">
                          <a:solidFill>
                            <a:schemeClr val="tx1"/>
                          </a:solidFill>
                          <a:latin typeface="+mn-lt"/>
                          <a:ea typeface="+mn-ea"/>
                          <a:cs typeface="+mn-cs"/>
                        </a:rPr>
                        <a:t>Using </a:t>
                      </a:r>
                      <a:r>
                        <a:rPr lang="en-US" sz="1100" b="0" kern="1200">
                          <a:solidFill>
                            <a:srgbClr val="EC4A27"/>
                          </a:solidFill>
                          <a:latin typeface="+mn-lt"/>
                          <a:ea typeface="+mn-ea"/>
                          <a:cs typeface="+mn-cs"/>
                        </a:rPr>
                        <a:t>/Reconciliation Report transactions</a:t>
                      </a:r>
                      <a:r>
                        <a:rPr lang="en-US" sz="1100" b="0" kern="1200">
                          <a:solidFill>
                            <a:schemeClr val="tx1"/>
                          </a:solidFill>
                          <a:latin typeface="+mn-lt"/>
                          <a:ea typeface="+mn-ea"/>
                          <a:cs typeface="+mn-cs"/>
                        </a:rPr>
                        <a:t>, identify the top three product categories by revenue over the past three years. Summarize key trends, growth or decline patterns, and any notable shifts. Output a short summary followed by a table and a graph. </a:t>
                      </a:r>
                      <a:endParaRPr lang="en-IN" sz="1100" b="0" kern="1200">
                        <a:solidFill>
                          <a:schemeClr val="tx1"/>
                        </a:solidFill>
                        <a:latin typeface="+mn-lt"/>
                        <a:ea typeface="+mn-ea"/>
                        <a:cs typeface="+mn-cs"/>
                      </a:endParaRPr>
                    </a:p>
                  </a:txBody>
                  <a:tcPr marL="54864" marR="54864" marT="91440" marB="91440">
                    <a:lnL w="6350" cap="flat" cmpd="sng" algn="ctr">
                      <a:solidFill>
                        <a:schemeClr val="bg1">
                          <a:lumMod val="85000"/>
                        </a:schemeClr>
                      </a:solid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8275402"/>
                  </a:ext>
                </a:extLst>
              </a:tr>
              <a:tr h="1162521">
                <a:tc>
                  <a:txBody>
                    <a:bodyPr/>
                    <a:lstStyle/>
                    <a:p>
                      <a:pPr marL="0" marR="0" algn="l" defTabSz="594623" rtl="0" eaLnBrk="1" latinLnBrk="0" hangingPunct="1">
                        <a:lnSpc>
                          <a:spcPct val="108000"/>
                        </a:lnSpc>
                        <a:spcAft>
                          <a:spcPts val="200"/>
                        </a:spcAft>
                        <a:buNone/>
                      </a:pPr>
                      <a:r>
                        <a:rPr lang="en-US" sz="1100" b="0" kern="1200">
                          <a:solidFill>
                            <a:schemeClr val="accent2"/>
                          </a:solidFill>
                          <a:latin typeface="+mj-lt"/>
                          <a:ea typeface="+mn-ea"/>
                          <a:cs typeface="+mn-cs"/>
                        </a:rPr>
                        <a:t>USE CASE 3: </a:t>
                      </a:r>
                      <a:r>
                        <a:rPr lang="en-US" sz="1100" b="0" kern="1200">
                          <a:solidFill>
                            <a:schemeClr val="tx1"/>
                          </a:solidFill>
                          <a:latin typeface="+mj-lt"/>
                          <a:ea typeface="+mn-ea"/>
                          <a:cs typeface="+mn-cs"/>
                        </a:rPr>
                        <a:t>Turn variance analysis into leadership slides </a:t>
                      </a:r>
                      <a:endParaRPr lang="en-IN" sz="1100" b="0" kern="1200">
                        <a:solidFill>
                          <a:schemeClr val="tx1"/>
                        </a:solidFill>
                        <a:latin typeface="+mj-lt"/>
                        <a:ea typeface="+mn-ea"/>
                        <a:cs typeface="+mn-cs"/>
                      </a:endParaRPr>
                    </a:p>
                  </a:txBody>
                  <a:tcPr marL="54864" marR="54864" marT="91440" marB="91440">
                    <a:lnL w="12700" cmpd="sng">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594623" rtl="0" eaLnBrk="1" latinLnBrk="0" hangingPunct="1">
                        <a:lnSpc>
                          <a:spcPct val="108000"/>
                        </a:lnSpc>
                        <a:spcAft>
                          <a:spcPts val="200"/>
                        </a:spcAft>
                        <a:buNone/>
                      </a:pPr>
                      <a:r>
                        <a:rPr lang="en-US" sz="1100" b="0" kern="1200">
                          <a:solidFill>
                            <a:schemeClr val="tx1"/>
                          </a:solidFill>
                          <a:latin typeface="+mj-lt"/>
                          <a:ea typeface="+mn-ea"/>
                          <a:cs typeface="+mn-cs"/>
                        </a:rPr>
                        <a:t>Prompt: </a:t>
                      </a:r>
                      <a:r>
                        <a:rPr lang="en-US" sz="1100" b="0" kern="1200">
                          <a:solidFill>
                            <a:schemeClr val="tx1"/>
                          </a:solidFill>
                          <a:latin typeface="+mn-lt"/>
                          <a:ea typeface="+mn-ea"/>
                          <a:cs typeface="+mn-cs"/>
                        </a:rPr>
                        <a:t>Using the </a:t>
                      </a:r>
                      <a:r>
                        <a:rPr lang="en-US" sz="1100" b="0" kern="1200">
                          <a:solidFill>
                            <a:srgbClr val="EC4A27"/>
                          </a:solidFill>
                          <a:latin typeface="+mn-lt"/>
                          <a:ea typeface="+mn-ea"/>
                          <a:cs typeface="+mn-cs"/>
                        </a:rPr>
                        <a:t>/Variance analysis summary</a:t>
                      </a:r>
                      <a:r>
                        <a:rPr lang="en-US" sz="1100" b="0" kern="1200">
                          <a:solidFill>
                            <a:schemeClr val="tx1"/>
                          </a:solidFill>
                          <a:latin typeface="+mn-lt"/>
                          <a:ea typeface="+mn-ea"/>
                          <a:cs typeface="+mn-cs"/>
                        </a:rPr>
                        <a:t>, create a short PowerPoint outline with 4–6 slides that summarize: </a:t>
                      </a:r>
                    </a:p>
                    <a:p>
                      <a:pPr marL="228600" marR="0" indent="-171450" algn="l" defTabSz="594623" rtl="0" eaLnBrk="1" latinLnBrk="0" hangingPunct="1">
                        <a:lnSpc>
                          <a:spcPct val="108000"/>
                        </a:lnSpc>
                        <a:spcAft>
                          <a:spcPts val="200"/>
                        </a:spcAft>
                        <a:buFont typeface="Arial" panose="020B0604020202020204" pitchFamily="34" charset="0"/>
                        <a:buChar char="•"/>
                      </a:pPr>
                      <a:r>
                        <a:rPr lang="en-US" sz="1100" b="0" kern="1200">
                          <a:solidFill>
                            <a:schemeClr val="tx1"/>
                          </a:solidFill>
                          <a:latin typeface="+mn-lt"/>
                          <a:ea typeface="+mn-ea"/>
                          <a:cs typeface="+mn-cs"/>
                        </a:rPr>
                        <a:t>Key variances, drivers, and implications for leadership review. Include suggested slide titles and 3 bullets per slide; include a short talk track under each slide. Make sure to clearly label assumptions. </a:t>
                      </a:r>
                      <a:endParaRPr lang="en-IN" sz="1100" b="0" kern="1200">
                        <a:solidFill>
                          <a:schemeClr val="tx1"/>
                        </a:solidFill>
                        <a:latin typeface="+mn-lt"/>
                        <a:ea typeface="+mn-ea"/>
                        <a:cs typeface="+mn-cs"/>
                      </a:endParaRPr>
                    </a:p>
                  </a:txBody>
                  <a:tcPr marL="54864" marR="54864" marT="91440" marB="91440">
                    <a:lnL w="6350" cap="flat" cmpd="sng" algn="ctr">
                      <a:solidFill>
                        <a:schemeClr val="bg1">
                          <a:lumMod val="85000"/>
                        </a:schemeClr>
                      </a:solid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033243"/>
                  </a:ext>
                </a:extLst>
              </a:tr>
              <a:tr h="1135626">
                <a:tc>
                  <a:txBody>
                    <a:bodyPr/>
                    <a:lstStyle/>
                    <a:p>
                      <a:pPr marL="0" marR="0" algn="l" defTabSz="594623" rtl="0" eaLnBrk="1" latinLnBrk="0" hangingPunct="1">
                        <a:lnSpc>
                          <a:spcPct val="108000"/>
                        </a:lnSpc>
                        <a:spcAft>
                          <a:spcPts val="200"/>
                        </a:spcAft>
                        <a:buNone/>
                      </a:pPr>
                      <a:r>
                        <a:rPr lang="en-US" sz="1100" b="0" kern="1200">
                          <a:solidFill>
                            <a:schemeClr val="accent2"/>
                          </a:solidFill>
                          <a:latin typeface="+mj-lt"/>
                          <a:ea typeface="+mn-ea"/>
                          <a:cs typeface="+mn-cs"/>
                        </a:rPr>
                        <a:t>USE CASE 4: </a:t>
                      </a:r>
                      <a:r>
                        <a:rPr lang="en-US" sz="1100" b="0" kern="1200">
                          <a:solidFill>
                            <a:schemeClr val="tx1"/>
                          </a:solidFill>
                          <a:latin typeface="+mj-lt"/>
                          <a:ea typeface="+mn-ea"/>
                          <a:cs typeface="+mn-cs"/>
                        </a:rPr>
                        <a:t>Create </a:t>
                      </a:r>
                      <a:br>
                        <a:rPr lang="en-US" sz="1100" b="0" kern="1200">
                          <a:solidFill>
                            <a:schemeClr val="tx1"/>
                          </a:solidFill>
                          <a:latin typeface="+mj-lt"/>
                          <a:ea typeface="+mn-ea"/>
                          <a:cs typeface="+mn-cs"/>
                        </a:rPr>
                      </a:br>
                      <a:r>
                        <a:rPr lang="en-US" sz="1100" b="0" kern="1200">
                          <a:solidFill>
                            <a:schemeClr val="tx1"/>
                          </a:solidFill>
                          <a:latin typeface="+mj-lt"/>
                          <a:ea typeface="+mn-ea"/>
                          <a:cs typeface="+mn-cs"/>
                        </a:rPr>
                        <a:t>a reusable close reporting template </a:t>
                      </a:r>
                      <a:endParaRPr lang="en-IN" sz="1100" b="0" kern="1200">
                        <a:solidFill>
                          <a:schemeClr val="tx1"/>
                        </a:solidFill>
                        <a:latin typeface="+mj-lt"/>
                        <a:ea typeface="+mn-ea"/>
                        <a:cs typeface="+mn-cs"/>
                      </a:endParaRPr>
                    </a:p>
                  </a:txBody>
                  <a:tcPr marL="54864" marR="54864" marT="91440" marB="91440">
                    <a:lnL w="12700" cmpd="sng">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594623" rtl="0" eaLnBrk="1" latinLnBrk="0" hangingPunct="1">
                        <a:lnSpc>
                          <a:spcPct val="108000"/>
                        </a:lnSpc>
                        <a:spcAft>
                          <a:spcPts val="200"/>
                        </a:spcAft>
                        <a:buNone/>
                      </a:pPr>
                      <a:r>
                        <a:rPr lang="en-US" sz="1100" b="0" kern="1200">
                          <a:solidFill>
                            <a:schemeClr val="tx1"/>
                          </a:solidFill>
                          <a:latin typeface="+mj-lt"/>
                          <a:ea typeface="+mn-ea"/>
                          <a:cs typeface="+mn-cs"/>
                        </a:rPr>
                        <a:t>Prompt: </a:t>
                      </a:r>
                      <a:r>
                        <a:rPr lang="en-US" sz="1100" b="0" kern="1200">
                          <a:solidFill>
                            <a:schemeClr val="tx1"/>
                          </a:solidFill>
                          <a:latin typeface="+mn-lt"/>
                          <a:ea typeface="+mn-ea"/>
                          <a:cs typeface="+mn-cs"/>
                        </a:rPr>
                        <a:t>From the </a:t>
                      </a:r>
                      <a:r>
                        <a:rPr lang="en-US" sz="1100" b="0" kern="1200">
                          <a:solidFill>
                            <a:srgbClr val="EC4A27"/>
                          </a:solidFill>
                          <a:latin typeface="+mn-lt"/>
                          <a:ea typeface="+mn-ea"/>
                          <a:cs typeface="+mn-cs"/>
                        </a:rPr>
                        <a:t>/Monthly reporting package (Excel + PPT), </a:t>
                      </a:r>
                      <a:r>
                        <a:rPr lang="en-US" sz="1100" b="0" kern="1200">
                          <a:solidFill>
                            <a:schemeClr val="tx1"/>
                          </a:solidFill>
                          <a:latin typeface="+mn-lt"/>
                          <a:ea typeface="+mn-ea"/>
                          <a:cs typeface="+mn-cs"/>
                        </a:rPr>
                        <a:t>create a reusable template Copilot can use each period. Include placeholders for revenue, Gross Margin Percentage (GM%) key drivers, and top risks. Output the template structure as a slide outline section and a table of required inputs with where to pull them from. </a:t>
                      </a:r>
                      <a:endParaRPr lang="en-IN" sz="1100" b="0" kern="1200">
                        <a:solidFill>
                          <a:schemeClr val="tx1"/>
                        </a:solidFill>
                        <a:latin typeface="+mn-lt"/>
                        <a:ea typeface="+mn-ea"/>
                        <a:cs typeface="+mn-cs"/>
                      </a:endParaRPr>
                    </a:p>
                  </a:txBody>
                  <a:tcPr marL="54864" marR="54864" marT="91440" marB="91440">
                    <a:lnL w="6350" cap="flat" cmpd="sng" algn="ctr">
                      <a:solidFill>
                        <a:schemeClr val="bg1">
                          <a:lumMod val="85000"/>
                        </a:schemeClr>
                      </a:solid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36260306"/>
                  </a:ext>
                </a:extLst>
              </a:tr>
              <a:tr h="943935">
                <a:tc>
                  <a:txBody>
                    <a:bodyPr/>
                    <a:lstStyle/>
                    <a:p>
                      <a:pPr marL="0" marR="0" algn="l" defTabSz="594623" rtl="0" eaLnBrk="1" latinLnBrk="0" hangingPunct="1">
                        <a:lnSpc>
                          <a:spcPct val="108000"/>
                        </a:lnSpc>
                        <a:spcAft>
                          <a:spcPts val="200"/>
                        </a:spcAft>
                        <a:buNone/>
                      </a:pPr>
                      <a:r>
                        <a:rPr lang="en-US" sz="1100" b="0" kern="1200">
                          <a:solidFill>
                            <a:schemeClr val="accent2"/>
                          </a:solidFill>
                          <a:latin typeface="+mj-lt"/>
                          <a:ea typeface="+mn-ea"/>
                          <a:cs typeface="+mn-cs"/>
                        </a:rPr>
                        <a:t>USE CASE 5: </a:t>
                      </a:r>
                      <a:r>
                        <a:rPr lang="en-US" sz="1100" b="0" kern="1200">
                          <a:solidFill>
                            <a:schemeClr val="tx1"/>
                          </a:solidFill>
                          <a:latin typeface="+mj-lt"/>
                          <a:ea typeface="+mn-ea"/>
                          <a:cs typeface="+mn-cs"/>
                        </a:rPr>
                        <a:t>Summarize business drivers impacting close outcomes </a:t>
                      </a:r>
                      <a:endParaRPr lang="en-IN" sz="1100" b="0" kern="1200">
                        <a:solidFill>
                          <a:schemeClr val="tx1"/>
                        </a:solidFill>
                        <a:latin typeface="+mj-lt"/>
                        <a:ea typeface="+mn-ea"/>
                        <a:cs typeface="+mn-cs"/>
                      </a:endParaRPr>
                    </a:p>
                  </a:txBody>
                  <a:tcPr marL="54864" marR="54864" marT="91440" marB="91440">
                    <a:lnL w="12700" cmpd="sng">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algn="l" defTabSz="594623" rtl="0" eaLnBrk="1" latinLnBrk="0" hangingPunct="1">
                        <a:lnSpc>
                          <a:spcPct val="108000"/>
                        </a:lnSpc>
                        <a:spcAft>
                          <a:spcPts val="200"/>
                        </a:spcAft>
                        <a:buNone/>
                      </a:pPr>
                      <a:r>
                        <a:rPr lang="en-US" sz="1100" b="0" kern="1200">
                          <a:solidFill>
                            <a:schemeClr val="tx1"/>
                          </a:solidFill>
                          <a:latin typeface="+mj-lt"/>
                          <a:ea typeface="+mn-ea"/>
                          <a:cs typeface="+mn-cs"/>
                        </a:rPr>
                        <a:t>Prompt: </a:t>
                      </a:r>
                      <a:r>
                        <a:rPr lang="en-US" sz="1100" b="0" kern="1200">
                          <a:solidFill>
                            <a:schemeClr val="tx1"/>
                          </a:solidFill>
                          <a:latin typeface="+mn-lt"/>
                          <a:ea typeface="+mn-ea"/>
                          <a:cs typeface="+mn-cs"/>
                        </a:rPr>
                        <a:t>Scan the past 30 days of </a:t>
                      </a:r>
                      <a:r>
                        <a:rPr lang="en-US" sz="1100" b="0" kern="1200">
                          <a:solidFill>
                            <a:srgbClr val="EC4A27"/>
                          </a:solidFill>
                          <a:latin typeface="+mn-lt"/>
                          <a:ea typeface="+mn-ea"/>
                          <a:cs typeface="+mn-cs"/>
                        </a:rPr>
                        <a:t>/Teams channel</a:t>
                      </a:r>
                      <a:r>
                        <a:rPr lang="en-US" sz="1100" b="0" kern="1200">
                          <a:solidFill>
                            <a:schemeClr val="tx1"/>
                          </a:solidFill>
                          <a:latin typeface="+mn-lt"/>
                          <a:ea typeface="+mn-ea"/>
                          <a:cs typeface="+mn-cs"/>
                        </a:rPr>
                        <a:t>, </a:t>
                      </a:r>
                      <a:r>
                        <a:rPr lang="en-US" sz="1100" b="0" kern="1200">
                          <a:solidFill>
                            <a:srgbClr val="EC4A27"/>
                          </a:solidFill>
                          <a:latin typeface="+mn-lt"/>
                          <a:ea typeface="+mn-ea"/>
                          <a:cs typeface="+mn-cs"/>
                        </a:rPr>
                        <a:t>/meeting</a:t>
                      </a:r>
                      <a:r>
                        <a:rPr lang="en-US" sz="1100" b="0" kern="1200">
                          <a:solidFill>
                            <a:schemeClr val="tx1"/>
                          </a:solidFill>
                          <a:latin typeface="+mn-lt"/>
                          <a:ea typeface="+mn-ea"/>
                          <a:cs typeface="+mn-cs"/>
                        </a:rPr>
                        <a:t>, </a:t>
                      </a:r>
                      <a:r>
                        <a:rPr lang="en-US" sz="1100" b="0" kern="1200">
                          <a:solidFill>
                            <a:srgbClr val="EC4A27"/>
                          </a:solidFill>
                          <a:latin typeface="+mn-lt"/>
                          <a:ea typeface="+mn-ea"/>
                          <a:cs typeface="+mn-cs"/>
                        </a:rPr>
                        <a:t>/offline tracker file</a:t>
                      </a:r>
                      <a:r>
                        <a:rPr lang="en-US" sz="1100" b="0" kern="1200">
                          <a:solidFill>
                            <a:schemeClr val="tx1"/>
                          </a:solidFill>
                          <a:latin typeface="+mn-lt"/>
                          <a:ea typeface="+mn-ea"/>
                          <a:cs typeface="+mn-cs"/>
                        </a:rPr>
                        <a:t>.  Extract drivers and business updates and output them in a table. Including their impact on final close results</a:t>
                      </a:r>
                      <a:endParaRPr lang="en-IN" sz="1100" b="0" kern="1200">
                        <a:solidFill>
                          <a:schemeClr val="tx1"/>
                        </a:solidFill>
                        <a:latin typeface="+mn-lt"/>
                        <a:ea typeface="+mn-ea"/>
                        <a:cs typeface="+mn-cs"/>
                      </a:endParaRPr>
                    </a:p>
                  </a:txBody>
                  <a:tcPr marL="54864" marR="54864" marT="91440" marB="91440">
                    <a:lnL w="6350" cap="flat" cmpd="sng" algn="ctr">
                      <a:solidFill>
                        <a:schemeClr val="bg1">
                          <a:lumMod val="85000"/>
                        </a:schemeClr>
                      </a:solid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86580557"/>
                  </a:ext>
                </a:extLst>
              </a:tr>
            </a:tbl>
          </a:graphicData>
        </a:graphic>
      </p:graphicFrame>
    </p:spTree>
    <p:extLst>
      <p:ext uri="{BB962C8B-B14F-4D97-AF65-F5344CB8AC3E}">
        <p14:creationId xmlns:p14="http://schemas.microsoft.com/office/powerpoint/2010/main" val="3703043509"/>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C7972-C986-2FC4-5319-D39CB589A0C1}"/>
            </a:ext>
          </a:extLst>
        </p:cNvPr>
        <p:cNvGrpSpPr/>
        <p:nvPr/>
      </p:nvGrpSpPr>
      <p:grpSpPr>
        <a:xfrm>
          <a:off x="0" y="0"/>
          <a:ext cx="0" cy="0"/>
          <a:chOff x="0" y="0"/>
          <a:chExt cx="0" cy="0"/>
        </a:xfrm>
      </p:grpSpPr>
      <p:pic>
        <p:nvPicPr>
          <p:cNvPr id="9" name="object 4">
            <a:extLst>
              <a:ext uri="{FF2B5EF4-FFF2-40B4-BE49-F238E27FC236}">
                <a16:creationId xmlns:a16="http://schemas.microsoft.com/office/drawing/2014/main" id="{5E4BA998-C9F0-6182-C63F-EDA331E762DF}"/>
              </a:ext>
              <a:ext uri="{C183D7F6-B498-43B3-948B-1728B52AA6E4}">
                <adec:decorative xmlns:adec="http://schemas.microsoft.com/office/drawing/2017/decorative" val="1"/>
              </a:ext>
            </a:extLst>
          </p:cNvPr>
          <p:cNvPicPr/>
          <p:nvPr/>
        </p:nvPicPr>
        <p:blipFill rotWithShape="1">
          <a:blip r:embed="rId3" cstate="print"/>
          <a:srcRect l="19670" r="19670"/>
          <a:stretch>
            <a:fillRect/>
          </a:stretch>
        </p:blipFill>
        <p:spPr>
          <a:xfrm rot="5400000">
            <a:off x="3850482" y="6136484"/>
            <a:ext cx="71436" cy="7772400"/>
          </a:xfrm>
          <a:prstGeom prst="rect">
            <a:avLst/>
          </a:prstGeom>
        </p:spPr>
      </p:pic>
      <p:sp>
        <p:nvSpPr>
          <p:cNvPr id="31" name="Slide Number Placeholder 5">
            <a:extLst>
              <a:ext uri="{FF2B5EF4-FFF2-40B4-BE49-F238E27FC236}">
                <a16:creationId xmlns:a16="http://schemas.microsoft.com/office/drawing/2014/main" id="{F4C50C2E-A1B2-B494-0508-3CC6095E37AE}"/>
              </a:ext>
              <a:ext uri="{C183D7F6-B498-43B3-948B-1728B52AA6E4}">
                <adec:decorative xmlns:adec="http://schemas.microsoft.com/office/drawing/2017/decorative" val="1"/>
              </a:ext>
            </a:extLst>
          </p:cNvPr>
          <p:cNvSpPr txBox="1">
            <a:spLocks/>
          </p:cNvSpPr>
          <p:nvPr/>
        </p:nvSpPr>
        <p:spPr>
          <a:xfrm>
            <a:off x="5770248" y="9617713"/>
            <a:ext cx="1748790" cy="264474"/>
          </a:xfrm>
        </p:spPr>
        <p:txBody>
          <a:bodyPr rIns="0" anchor="ctr"/>
          <a:lstStyle>
            <a:defPPr>
              <a:defRPr lang="en-US"/>
            </a:defPPr>
            <a:lvl1pPr marL="0" algn="r" defTabSz="1018824" rtl="0" eaLnBrk="1" latinLnBrk="0" hangingPunct="1">
              <a:defRPr sz="1200" kern="1200">
                <a:solidFill>
                  <a:schemeClr val="tx1"/>
                </a:solidFill>
                <a:latin typeface="+mn-lt"/>
                <a:ea typeface="+mn-ea"/>
                <a:cs typeface="+mn-cs"/>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marL="0" marR="0" lvl="0" indent="0" algn="r" defTabSz="1018824" rtl="0" eaLnBrk="1" fontAlgn="auto" latinLnBrk="0" hangingPunct="1">
              <a:lnSpc>
                <a:spcPct val="100000"/>
              </a:lnSpc>
              <a:spcBef>
                <a:spcPts val="0"/>
              </a:spcBef>
              <a:spcAft>
                <a:spcPts val="0"/>
              </a:spcAft>
              <a:buClrTx/>
              <a:buSzTx/>
              <a:buFontTx/>
              <a:buNone/>
              <a:tabLst/>
              <a:defRPr/>
            </a:pPr>
            <a:fld id="{BF64B658-AF8F-7D4C-AC24-1E662CA57B6D}" type="slidenum">
              <a:rPr kumimoji="0" lang="en-US" sz="1000" b="0" i="0" u="none" strike="noStrike" kern="1200" cap="none" spc="0" normalizeH="0" baseline="0" noProof="0" smtClean="0">
                <a:ln>
                  <a:noFill/>
                </a:ln>
                <a:solidFill>
                  <a:srgbClr val="091F2C"/>
                </a:solidFill>
                <a:effectLst/>
                <a:uLnTx/>
                <a:uFillTx/>
                <a:latin typeface="Segoe Sans Display Semilight" pitchFamily="2" charset="0"/>
                <a:ea typeface="+mn-ea"/>
                <a:cs typeface="Segoe Sans Display Semilight" pitchFamily="2" charset="0"/>
              </a:rPr>
              <a:pPr marL="0" marR="0" lvl="0" indent="0" algn="r" defTabSz="1018824"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a:ln>
                <a:noFill/>
              </a:ln>
              <a:solidFill>
                <a:srgbClr val="091F2C"/>
              </a:solidFill>
              <a:effectLst/>
              <a:uLnTx/>
              <a:uFillTx/>
              <a:latin typeface="Segoe Sans Display Semilight" pitchFamily="2" charset="0"/>
              <a:ea typeface="+mn-ea"/>
              <a:cs typeface="Segoe Sans Display Semilight" pitchFamily="2" charset="0"/>
            </a:endParaRPr>
          </a:p>
        </p:txBody>
      </p:sp>
      <p:sp>
        <p:nvSpPr>
          <p:cNvPr id="11" name="Title 10">
            <a:extLst>
              <a:ext uri="{FF2B5EF4-FFF2-40B4-BE49-F238E27FC236}">
                <a16:creationId xmlns:a16="http://schemas.microsoft.com/office/drawing/2014/main" id="{67296D60-0586-6FFF-FDC6-6B92150C8AA2}"/>
              </a:ext>
            </a:extLst>
          </p:cNvPr>
          <p:cNvSpPr>
            <a:spLocks noGrp="1"/>
          </p:cNvSpPr>
          <p:nvPr>
            <p:ph type="title"/>
          </p:nvPr>
        </p:nvSpPr>
        <p:spPr>
          <a:xfrm>
            <a:off x="508001" y="939800"/>
            <a:ext cx="6612691" cy="861774"/>
          </a:xfrm>
        </p:spPr>
        <p:txBody>
          <a:bodyPr/>
          <a:lstStyle/>
          <a:p>
            <a:r>
              <a:rPr lang="en-US"/>
              <a:t>Scenario 2: Forecasting, Variance Analysis and Performance Insights</a:t>
            </a:r>
          </a:p>
        </p:txBody>
      </p:sp>
      <p:pic>
        <p:nvPicPr>
          <p:cNvPr id="62" name="Picture 61">
            <a:extLst>
              <a:ext uri="{FF2B5EF4-FFF2-40B4-BE49-F238E27FC236}">
                <a16:creationId xmlns:a16="http://schemas.microsoft.com/office/drawing/2014/main" id="{1A80F20D-A770-77E9-2AEF-E89AD1BB897C}"/>
              </a:ext>
              <a:ext uri="{C183D7F6-B498-43B3-948B-1728B52AA6E4}">
                <adec:decorative xmlns:adec="http://schemas.microsoft.com/office/drawing/2017/decorative" val="1"/>
              </a:ext>
            </a:extLst>
          </p:cNvPr>
          <p:cNvPicPr>
            <a:picLocks/>
          </p:cNvPicPr>
          <p:nvPr/>
        </p:nvPicPr>
        <p:blipFill rotWithShape="1">
          <a:blip r:embed="rId4">
            <a:extLst>
              <a:ext uri="{BEBA8EAE-BF5A-486C-A8C5-ECC9F3942E4B}">
                <a14:imgProps xmlns:a14="http://schemas.microsoft.com/office/drawing/2010/main">
                  <a14:imgLayer r:embed="rId5">
                    <a14:imgEffect>
                      <a14:artisticBlur radius="5"/>
                    </a14:imgEffect>
                  </a14:imgLayer>
                </a14:imgProps>
              </a:ext>
              <a:ext uri="{28A0092B-C50C-407E-A947-70E740481C1C}">
                <a14:useLocalDpi xmlns:a14="http://schemas.microsoft.com/office/drawing/2010/main" val="0"/>
              </a:ext>
            </a:extLst>
          </a:blip>
          <a:srcRect t="45207" b="45207"/>
          <a:stretch>
            <a:fillRect/>
          </a:stretch>
        </p:blipFill>
        <p:spPr>
          <a:xfrm>
            <a:off x="1" y="0"/>
            <a:ext cx="7772400" cy="419100"/>
          </a:xfrm>
          <a:prstGeom prst="rect">
            <a:avLst/>
          </a:prstGeom>
          <a:ln>
            <a:noFill/>
          </a:ln>
          <a:effectLst/>
        </p:spPr>
      </p:pic>
      <p:sp>
        <p:nvSpPr>
          <p:cNvPr id="63" name="Rectangle 62">
            <a:extLst>
              <a:ext uri="{FF2B5EF4-FFF2-40B4-BE49-F238E27FC236}">
                <a16:creationId xmlns:a16="http://schemas.microsoft.com/office/drawing/2014/main" id="{68F19BBF-DBC6-A80E-9670-8DE633BEAEDE}"/>
              </a:ext>
              <a:ext uri="{C183D7F6-B498-43B3-948B-1728B52AA6E4}">
                <adec:decorative xmlns:adec="http://schemas.microsoft.com/office/drawing/2017/decorative" val="1"/>
              </a:ext>
            </a:extLst>
          </p:cNvPr>
          <p:cNvSpPr>
            <a:spLocks/>
          </p:cNvSpPr>
          <p:nvPr/>
        </p:nvSpPr>
        <p:spPr bwMode="auto">
          <a:xfrm>
            <a:off x="0" y="0"/>
            <a:ext cx="7772400" cy="406400"/>
          </a:xfrm>
          <a:prstGeom prst="rect">
            <a:avLst/>
          </a:prstGeom>
          <a:solidFill>
            <a:schemeClr val="bg1">
              <a:alpha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0" noProof="0">
              <a:ln>
                <a:noFill/>
              </a:ln>
              <a:solidFill>
                <a:srgbClr val="FFFFFF"/>
              </a:solidFill>
              <a:effectLst/>
              <a:uLnTx/>
              <a:uFillTx/>
              <a:latin typeface="Segoe Sans Display Semibold"/>
              <a:ea typeface="Segoe UI" pitchFamily="34" charset="0"/>
              <a:cs typeface="Segoe UI" pitchFamily="34" charset="0"/>
            </a:endParaRPr>
          </a:p>
        </p:txBody>
      </p:sp>
      <p:sp>
        <p:nvSpPr>
          <p:cNvPr id="64" name="Rectangle: Rounded Corners 63">
            <a:hlinkClick r:id="rId6" action="ppaction://hlinksldjump"/>
            <a:extLst>
              <a:ext uri="{FF2B5EF4-FFF2-40B4-BE49-F238E27FC236}">
                <a16:creationId xmlns:a16="http://schemas.microsoft.com/office/drawing/2014/main" id="{7EF2E8A3-E097-3478-4429-23B06F1568C3}"/>
              </a:ext>
              <a:ext uri="{C183D7F6-B498-43B3-948B-1728B52AA6E4}">
                <adec:decorative xmlns:adec="http://schemas.microsoft.com/office/drawing/2017/decorative" val="1"/>
              </a:ext>
            </a:extLst>
          </p:cNvPr>
          <p:cNvSpPr>
            <a:spLocks/>
          </p:cNvSpPr>
          <p:nvPr/>
        </p:nvSpPr>
        <p:spPr bwMode="auto">
          <a:xfrm>
            <a:off x="507999"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Best Practices</a:t>
            </a:r>
          </a:p>
        </p:txBody>
      </p:sp>
      <p:sp>
        <p:nvSpPr>
          <p:cNvPr id="65" name="Rectangle: Rounded Corners 64">
            <a:hlinkClick r:id="rId7" action="ppaction://hlinksldjump"/>
            <a:extLst>
              <a:ext uri="{FF2B5EF4-FFF2-40B4-BE49-F238E27FC236}">
                <a16:creationId xmlns:a16="http://schemas.microsoft.com/office/drawing/2014/main" id="{7E283C3D-A0D9-E753-9A58-1B5578C78A42}"/>
              </a:ext>
              <a:ext uri="{C183D7F6-B498-43B3-948B-1728B52AA6E4}">
                <adec:decorative xmlns:adec="http://schemas.microsoft.com/office/drawing/2017/decorative" val="1"/>
              </a:ext>
            </a:extLst>
          </p:cNvPr>
          <p:cNvSpPr>
            <a:spLocks/>
          </p:cNvSpPr>
          <p:nvPr/>
        </p:nvSpPr>
        <p:spPr bwMode="auto">
          <a:xfrm>
            <a:off x="1486262"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1</a:t>
            </a:r>
          </a:p>
        </p:txBody>
      </p:sp>
      <p:sp>
        <p:nvSpPr>
          <p:cNvPr id="66" name="Rectangle: Rounded Corners 65">
            <a:hlinkClick r:id="rId8" action="ppaction://hlinksldjump"/>
            <a:extLst>
              <a:ext uri="{FF2B5EF4-FFF2-40B4-BE49-F238E27FC236}">
                <a16:creationId xmlns:a16="http://schemas.microsoft.com/office/drawing/2014/main" id="{4720D4EC-FDF2-1FAC-EF85-441D2D6322BC}"/>
              </a:ext>
              <a:ext uri="{C183D7F6-B498-43B3-948B-1728B52AA6E4}">
                <adec:decorative xmlns:adec="http://schemas.microsoft.com/office/drawing/2017/decorative" val="1"/>
              </a:ext>
            </a:extLst>
          </p:cNvPr>
          <p:cNvSpPr>
            <a:spLocks/>
          </p:cNvSpPr>
          <p:nvPr/>
        </p:nvSpPr>
        <p:spPr bwMode="auto">
          <a:xfrm>
            <a:off x="2464525" y="230036"/>
            <a:ext cx="886822" cy="373214"/>
          </a:xfrm>
          <a:prstGeom prst="roundRect">
            <a:avLst>
              <a:gd name="adj" fmla="val 50000"/>
            </a:avLst>
          </a:prstGeom>
          <a:gradFill flip="none" rotWithShape="1">
            <a:gsLst>
              <a:gs pos="0">
                <a:srgbClr val="C742CD"/>
              </a:gs>
              <a:gs pos="100000">
                <a:srgbClr val="2780D7"/>
              </a:gs>
            </a:gsLst>
            <a:path path="circle">
              <a:fillToRect l="100000" t="100000"/>
            </a:path>
            <a:tileRect r="-100000" b="-100000"/>
          </a:gradFill>
          <a:ln w="190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Segoe Sans Display Semibold"/>
                <a:ea typeface="+mn-ea"/>
                <a:cs typeface="Segoe UI" pitchFamily="34" charset="0"/>
              </a:rPr>
              <a:t>Scenario 2</a:t>
            </a:r>
          </a:p>
        </p:txBody>
      </p:sp>
      <p:sp>
        <p:nvSpPr>
          <p:cNvPr id="67" name="Rectangle: Rounded Corners 66">
            <a:hlinkClick r:id="rId9" action="ppaction://hlinksldjump"/>
            <a:extLst>
              <a:ext uri="{FF2B5EF4-FFF2-40B4-BE49-F238E27FC236}">
                <a16:creationId xmlns:a16="http://schemas.microsoft.com/office/drawing/2014/main" id="{2E0B87A4-85BD-AFE5-1460-9069C21A37BE}"/>
              </a:ext>
              <a:ext uri="{C183D7F6-B498-43B3-948B-1728B52AA6E4}">
                <adec:decorative xmlns:adec="http://schemas.microsoft.com/office/drawing/2017/decorative" val="1"/>
              </a:ext>
            </a:extLst>
          </p:cNvPr>
          <p:cNvSpPr>
            <a:spLocks/>
          </p:cNvSpPr>
          <p:nvPr/>
        </p:nvSpPr>
        <p:spPr bwMode="auto">
          <a:xfrm>
            <a:off x="3442787"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3</a:t>
            </a:r>
          </a:p>
        </p:txBody>
      </p:sp>
      <p:sp>
        <p:nvSpPr>
          <p:cNvPr id="68" name="Rectangle: Rounded Corners 67">
            <a:hlinkClick r:id="rId10" action="ppaction://hlinksldjump"/>
            <a:extLst>
              <a:ext uri="{FF2B5EF4-FFF2-40B4-BE49-F238E27FC236}">
                <a16:creationId xmlns:a16="http://schemas.microsoft.com/office/drawing/2014/main" id="{C1DB0CEA-1B27-C346-C71F-CB768C22D9C9}"/>
              </a:ext>
              <a:ext uri="{C183D7F6-B498-43B3-948B-1728B52AA6E4}">
                <adec:decorative xmlns:adec="http://schemas.microsoft.com/office/drawing/2017/decorative" val="1"/>
              </a:ext>
            </a:extLst>
          </p:cNvPr>
          <p:cNvSpPr>
            <a:spLocks/>
          </p:cNvSpPr>
          <p:nvPr/>
        </p:nvSpPr>
        <p:spPr bwMode="auto">
          <a:xfrm>
            <a:off x="5399312"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5</a:t>
            </a:r>
          </a:p>
        </p:txBody>
      </p:sp>
      <p:sp>
        <p:nvSpPr>
          <p:cNvPr id="69" name="Rectangle: Rounded Corners 68">
            <a:hlinkClick r:id="rId11" action="ppaction://hlinksldjump"/>
            <a:extLst>
              <a:ext uri="{FF2B5EF4-FFF2-40B4-BE49-F238E27FC236}">
                <a16:creationId xmlns:a16="http://schemas.microsoft.com/office/drawing/2014/main" id="{0D1C8FA9-34A0-7D2E-B760-B8AC7DBE72D8}"/>
              </a:ext>
              <a:ext uri="{C183D7F6-B498-43B3-948B-1728B52AA6E4}">
                <adec:decorative xmlns:adec="http://schemas.microsoft.com/office/drawing/2017/decorative" val="1"/>
              </a:ext>
            </a:extLst>
          </p:cNvPr>
          <p:cNvSpPr>
            <a:spLocks/>
          </p:cNvSpPr>
          <p:nvPr/>
        </p:nvSpPr>
        <p:spPr bwMode="auto">
          <a:xfrm>
            <a:off x="6377575"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File Guidance </a:t>
            </a:r>
            <a:b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b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&amp; Example</a:t>
            </a:r>
          </a:p>
        </p:txBody>
      </p:sp>
      <p:sp>
        <p:nvSpPr>
          <p:cNvPr id="70" name="Rectangle: Rounded Corners 69">
            <a:hlinkClick r:id="rId12" action="ppaction://hlinksldjump"/>
            <a:extLst>
              <a:ext uri="{FF2B5EF4-FFF2-40B4-BE49-F238E27FC236}">
                <a16:creationId xmlns:a16="http://schemas.microsoft.com/office/drawing/2014/main" id="{49672A9A-1DB3-6F0E-FF7A-599BCA0F5ADF}"/>
              </a:ext>
              <a:ext uri="{C183D7F6-B498-43B3-948B-1728B52AA6E4}">
                <adec:decorative xmlns:adec="http://schemas.microsoft.com/office/drawing/2017/decorative" val="1"/>
              </a:ext>
            </a:extLst>
          </p:cNvPr>
          <p:cNvSpPr>
            <a:spLocks/>
          </p:cNvSpPr>
          <p:nvPr/>
        </p:nvSpPr>
        <p:spPr bwMode="auto">
          <a:xfrm>
            <a:off x="4421050"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4</a:t>
            </a:r>
          </a:p>
        </p:txBody>
      </p:sp>
      <p:sp>
        <p:nvSpPr>
          <p:cNvPr id="23" name="Rectangle 22">
            <a:hlinkClick r:id="rId11" action="ppaction://hlinksldjump"/>
            <a:extLst>
              <a:ext uri="{FF2B5EF4-FFF2-40B4-BE49-F238E27FC236}">
                <a16:creationId xmlns:a16="http://schemas.microsoft.com/office/drawing/2014/main" id="{D2ECC1B1-B4C4-41BC-1EB5-378A4CF3233F}"/>
              </a:ext>
            </a:extLst>
          </p:cNvPr>
          <p:cNvSpPr>
            <a:spLocks/>
          </p:cNvSpPr>
          <p:nvPr/>
        </p:nvSpPr>
        <p:spPr bwMode="auto">
          <a:xfrm>
            <a:off x="5503983" y="9407114"/>
            <a:ext cx="1760414" cy="13849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r" defTabSz="932472" rtl="0" eaLnBrk="1" fontAlgn="base" latinLnBrk="0" hangingPunct="1">
              <a:lnSpc>
                <a:spcPct val="100000"/>
              </a:lnSpc>
              <a:spcBef>
                <a:spcPct val="0"/>
              </a:spcBef>
              <a:spcAft>
                <a:spcPct val="0"/>
              </a:spcAft>
              <a:buClrTx/>
              <a:buSzTx/>
              <a:buFontTx/>
              <a:buNone/>
              <a:tabLst/>
              <a:defRPr/>
            </a:pPr>
            <a:r>
              <a:rPr kumimoji="0" lang="en-IN" sz="900" b="0" i="1" u="none" strike="noStrike" kern="1200" cap="none" spc="0" normalizeH="0" baseline="0" noProof="0">
                <a:ln>
                  <a:noFill/>
                </a:ln>
                <a:solidFill>
                  <a:srgbClr val="FFFFFF">
                    <a:lumMod val="50000"/>
                    <a:alpha val="99000"/>
                  </a:srgbClr>
                </a:solidFill>
                <a:effectLst/>
                <a:uLnTx/>
                <a:uFillTx/>
                <a:latin typeface="Segoe Sans Display"/>
                <a:ea typeface="Segoe UI" pitchFamily="34" charset="0"/>
                <a:cs typeface="Segoe UI" pitchFamily="34" charset="0"/>
              </a:rPr>
              <a:t>See file guidance on </a:t>
            </a:r>
            <a:r>
              <a:rPr lang="en-IN" sz="900" i="1" u="sng">
                <a:solidFill>
                  <a:srgbClr val="0078D4">
                    <a:alpha val="99000"/>
                  </a:srgbClr>
                </a:solidFill>
                <a:latin typeface="Segoe Sans Display"/>
                <a:ea typeface="Segoe UI" pitchFamily="34" charset="0"/>
                <a:cs typeface="Segoe UI" pitchFamily="34" charset="0"/>
                <a:hlinkClick r:id="rId13" action="ppaction://hlinksldjump">
                  <a:extLst>
                    <a:ext uri="{A12FA001-AC4F-418D-AE19-62706E023703}">
                      <ahyp:hlinkClr xmlns:ahyp="http://schemas.microsoft.com/office/drawing/2018/hyperlinkcolor" val="tx"/>
                    </a:ext>
                  </a:extLst>
                </a:hlinkClick>
              </a:rPr>
              <a:t>page 11</a:t>
            </a:r>
            <a:endParaRPr kumimoji="0" lang="en-US" sz="900" b="0" i="1" u="sng" strike="noStrike" kern="1200" cap="none" spc="0" normalizeH="0" baseline="0" noProof="0">
              <a:ln>
                <a:noFill/>
              </a:ln>
              <a:solidFill>
                <a:srgbClr val="0078D4">
                  <a:alpha val="99000"/>
                </a:srgbClr>
              </a:solidFill>
              <a:effectLst/>
              <a:uLnTx/>
              <a:uFillTx/>
              <a:latin typeface="Segoe Sans Display"/>
              <a:ea typeface="Segoe UI" pitchFamily="34" charset="0"/>
              <a:cs typeface="Segoe UI" pitchFamily="34" charset="0"/>
            </a:endParaRPr>
          </a:p>
        </p:txBody>
      </p:sp>
      <p:sp>
        <p:nvSpPr>
          <p:cNvPr id="10" name="Rectangle: Rounded Corners 9">
            <a:extLst>
              <a:ext uri="{FF2B5EF4-FFF2-40B4-BE49-F238E27FC236}">
                <a16:creationId xmlns:a16="http://schemas.microsoft.com/office/drawing/2014/main" id="{0D833EB2-EBB5-8094-7657-5C597E0A04D8}"/>
              </a:ext>
              <a:ext uri="{C183D7F6-B498-43B3-948B-1728B52AA6E4}">
                <adec:decorative xmlns:adec="http://schemas.microsoft.com/office/drawing/2017/decorative" val="1"/>
              </a:ext>
            </a:extLst>
          </p:cNvPr>
          <p:cNvSpPr>
            <a:spLocks/>
          </p:cNvSpPr>
          <p:nvPr/>
        </p:nvSpPr>
        <p:spPr bwMode="auto">
          <a:xfrm>
            <a:off x="507998" y="3880067"/>
            <a:ext cx="6756399" cy="5349314"/>
          </a:xfrm>
          <a:prstGeom prst="roundRect">
            <a:avLst>
              <a:gd name="adj" fmla="val 2541"/>
            </a:avLst>
          </a:prstGeom>
          <a:solidFill>
            <a:schemeClr val="bg1">
              <a:alpha val="62000"/>
            </a:schemeClr>
          </a:solidFill>
          <a:ln w="9525">
            <a:solidFill>
              <a:schemeClr val="bg1"/>
            </a:solidFill>
          </a:ln>
          <a:effectLst>
            <a:outerShdw blurRad="114300" algn="ctr" rotWithShape="0">
              <a:prstClr val="black">
                <a:alpha val="6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4" name="Rectangle: Top Corners Rounded 13">
            <a:extLst>
              <a:ext uri="{FF2B5EF4-FFF2-40B4-BE49-F238E27FC236}">
                <a16:creationId xmlns:a16="http://schemas.microsoft.com/office/drawing/2014/main" id="{0D06B61F-806F-E02B-9112-F02F8855CFA3}"/>
              </a:ext>
              <a:ext uri="{C183D7F6-B498-43B3-948B-1728B52AA6E4}">
                <adec:decorative xmlns:adec="http://schemas.microsoft.com/office/drawing/2017/decorative" val="1"/>
              </a:ext>
            </a:extLst>
          </p:cNvPr>
          <p:cNvSpPr/>
          <p:nvPr/>
        </p:nvSpPr>
        <p:spPr bwMode="auto">
          <a:xfrm>
            <a:off x="4584319" y="3471712"/>
            <a:ext cx="2613022" cy="401871"/>
          </a:xfrm>
          <a:prstGeom prst="round2SameRect">
            <a:avLst/>
          </a:prstGeom>
          <a:solidFill>
            <a:srgbClr val="FCE7DB"/>
          </a:solidFill>
          <a:ln w="9525">
            <a:solidFill>
              <a:schemeClr val="bg1"/>
            </a:solidFill>
          </a:ln>
          <a:effectLst>
            <a:outerShdw blurRad="114300" algn="ctr" rotWithShape="0">
              <a:prstClr val="black">
                <a:alpha val="6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5" name="Rectangle: Top Corners Rounded 14">
            <a:extLst>
              <a:ext uri="{FF2B5EF4-FFF2-40B4-BE49-F238E27FC236}">
                <a16:creationId xmlns:a16="http://schemas.microsoft.com/office/drawing/2014/main" id="{EC485CF5-0E47-C7BA-F9FC-28FE6315D816}"/>
              </a:ext>
              <a:ext uri="{C183D7F6-B498-43B3-948B-1728B52AA6E4}">
                <adec:decorative xmlns:adec="http://schemas.microsoft.com/office/drawing/2017/decorative" val="1"/>
              </a:ext>
            </a:extLst>
          </p:cNvPr>
          <p:cNvSpPr/>
          <p:nvPr/>
        </p:nvSpPr>
        <p:spPr bwMode="auto">
          <a:xfrm rot="16200000">
            <a:off x="4052887" y="3284503"/>
            <a:ext cx="286576" cy="776288"/>
          </a:xfrm>
          <a:prstGeom prst="round2Same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17" name="Content Placeholder 2">
            <a:extLst>
              <a:ext uri="{FF2B5EF4-FFF2-40B4-BE49-F238E27FC236}">
                <a16:creationId xmlns:a16="http://schemas.microsoft.com/office/drawing/2014/main" id="{038F8AFA-C269-2695-0E1D-CCEDB4FE01E4}"/>
              </a:ext>
              <a:ext uri="{C183D7F6-B498-43B3-948B-1728B52AA6E4}">
                <adec:decorative xmlns:adec="http://schemas.microsoft.com/office/drawing/2017/decorative" val="0"/>
              </a:ext>
            </a:extLst>
          </p:cNvPr>
          <p:cNvSpPr txBox="1">
            <a:spLocks/>
          </p:cNvSpPr>
          <p:nvPr/>
        </p:nvSpPr>
        <p:spPr>
          <a:xfrm>
            <a:off x="3911173" y="3588009"/>
            <a:ext cx="535258" cy="169277"/>
          </a:xfrm>
          <a:prstGeom prst="rect">
            <a:avLst/>
          </a:prstGeom>
          <a:noFill/>
        </p:spPr>
        <p:txBody>
          <a:bodyPr wrap="square" lIns="0" tIns="0" rIns="0" bIns="0">
            <a:spAutoFit/>
          </a:bodyPr>
          <a:lstStyle>
            <a:defPPr>
              <a:defRPr lang="en-US"/>
            </a:defPPr>
            <a:lvl1pPr marR="0">
              <a:lnSpc>
                <a:spcPts val="2300"/>
              </a:lnSpc>
              <a:spcAft>
                <a:spcPts val="1800"/>
              </a:spcAft>
              <a:buNone/>
              <a:defRPr sz="1400" kern="100">
                <a:effectLst/>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0" algn="l" defTabSz="1018824" rtl="0" eaLnBrk="1" fontAlgn="auto" latinLnBrk="0" hangingPunct="1">
              <a:lnSpc>
                <a:spcPct val="100000"/>
              </a:lnSpc>
              <a:spcBef>
                <a:spcPts val="0"/>
              </a:spcBef>
              <a:spcAft>
                <a:spcPts val="3000"/>
              </a:spcAft>
              <a:buClrTx/>
              <a:buSzTx/>
              <a:buFontTx/>
              <a:buNone/>
              <a:tabLst/>
              <a:defRPr/>
            </a:pPr>
            <a:r>
              <a:rPr kumimoji="0" lang="en-US" sz="1100" b="0" i="0" u="none" strike="noStrike" kern="100" cap="none" spc="0" normalizeH="0" baseline="0" noProof="0">
                <a:ln>
                  <a:noFill/>
                </a:ln>
                <a:solidFill>
                  <a:srgbClr val="FFFFFF">
                    <a:alpha val="99000"/>
                  </a:srgbClr>
                </a:solidFill>
                <a:effectLst/>
                <a:uLnTx/>
                <a:uFillTx/>
                <a:latin typeface="Segoe Sans Display Semibold"/>
                <a:ea typeface="+mn-ea"/>
                <a:cs typeface="+mn-cs"/>
              </a:rPr>
              <a:t>Legend </a:t>
            </a:r>
          </a:p>
        </p:txBody>
      </p:sp>
      <p:sp>
        <p:nvSpPr>
          <p:cNvPr id="19" name="Rectangle: Rounded Corners 18" descr="Orange text">
            <a:extLst>
              <a:ext uri="{FF2B5EF4-FFF2-40B4-BE49-F238E27FC236}">
                <a16:creationId xmlns:a16="http://schemas.microsoft.com/office/drawing/2014/main" id="{8B7AFC3B-EDEE-787B-C2DE-8E931AD3E862}"/>
              </a:ext>
              <a:ext uri="{C183D7F6-B498-43B3-948B-1728B52AA6E4}">
                <adec:decorative xmlns:adec="http://schemas.microsoft.com/office/drawing/2017/decorative" val="0"/>
              </a:ext>
            </a:extLst>
          </p:cNvPr>
          <p:cNvSpPr>
            <a:spLocks/>
          </p:cNvSpPr>
          <p:nvPr/>
        </p:nvSpPr>
        <p:spPr bwMode="auto">
          <a:xfrm>
            <a:off x="4703015" y="3586162"/>
            <a:ext cx="172970" cy="172970"/>
          </a:xfrm>
          <a:prstGeom prst="round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21" name="Content Placeholder 2">
            <a:extLst>
              <a:ext uri="{FF2B5EF4-FFF2-40B4-BE49-F238E27FC236}">
                <a16:creationId xmlns:a16="http://schemas.microsoft.com/office/drawing/2014/main" id="{EE86359F-6887-B2AE-EA3C-158EB97F7EA2}"/>
              </a:ext>
              <a:ext uri="{C183D7F6-B498-43B3-948B-1728B52AA6E4}">
                <adec:decorative xmlns:adec="http://schemas.microsoft.com/office/drawing/2017/decorative" val="0"/>
              </a:ext>
            </a:extLst>
          </p:cNvPr>
          <p:cNvSpPr txBox="1">
            <a:spLocks/>
          </p:cNvSpPr>
          <p:nvPr/>
        </p:nvSpPr>
        <p:spPr>
          <a:xfrm>
            <a:off x="4951289" y="3603397"/>
            <a:ext cx="850682" cy="138499"/>
          </a:xfrm>
          <a:prstGeom prst="rect">
            <a:avLst/>
          </a:prstGeom>
          <a:noFill/>
        </p:spPr>
        <p:txBody>
          <a:bodyPr wrap="none" lIns="0" tIns="0" rIns="0" bIns="0">
            <a:spAutoFit/>
          </a:bodyPr>
          <a:lstStyle>
            <a:defPPr>
              <a:defRPr lang="en-US"/>
            </a:defPPr>
            <a:lvl1pPr marR="0">
              <a:lnSpc>
                <a:spcPts val="2300"/>
              </a:lnSpc>
              <a:spcAft>
                <a:spcPts val="1800"/>
              </a:spcAft>
              <a:buNone/>
              <a:defRPr sz="1400" kern="100">
                <a:effectLst/>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0" algn="l" defTabSz="1018824" rtl="0" eaLnBrk="1" fontAlgn="auto" latinLnBrk="0" hangingPunct="1">
              <a:lnSpc>
                <a:spcPct val="100000"/>
              </a:lnSpc>
              <a:spcBef>
                <a:spcPts val="0"/>
              </a:spcBef>
              <a:spcAft>
                <a:spcPts val="3000"/>
              </a:spcAft>
              <a:buClrTx/>
              <a:buSzTx/>
              <a:buFontTx/>
              <a:buNone/>
              <a:tabLst/>
              <a:defRPr/>
            </a:pPr>
            <a:r>
              <a:rPr kumimoji="0" lang="en-US" sz="900" b="0" i="0" u="none" strike="noStrike" kern="100" cap="none" spc="0" normalizeH="0" baseline="0" noProof="0">
                <a:ln>
                  <a:noFill/>
                </a:ln>
                <a:solidFill>
                  <a:srgbClr val="EC4A27">
                    <a:alpha val="99000"/>
                  </a:srgbClr>
                </a:solidFill>
                <a:effectLst/>
                <a:uLnTx/>
                <a:uFillTx/>
                <a:latin typeface="Segoe Sans Display"/>
                <a:ea typeface="+mn-ea"/>
                <a:cs typeface="+mn-cs"/>
              </a:rPr>
              <a:t>/Referenced File </a:t>
            </a:r>
          </a:p>
        </p:txBody>
      </p:sp>
      <p:sp>
        <p:nvSpPr>
          <p:cNvPr id="24" name="Rectangle: Rounded Corners 23" descr="Purple text">
            <a:extLst>
              <a:ext uri="{FF2B5EF4-FFF2-40B4-BE49-F238E27FC236}">
                <a16:creationId xmlns:a16="http://schemas.microsoft.com/office/drawing/2014/main" id="{FF96D507-A347-7865-D640-2EC1970DE120}"/>
              </a:ext>
              <a:ext uri="{C183D7F6-B498-43B3-948B-1728B52AA6E4}">
                <adec:decorative xmlns:adec="http://schemas.microsoft.com/office/drawing/2017/decorative" val="0"/>
              </a:ext>
            </a:extLst>
          </p:cNvPr>
          <p:cNvSpPr/>
          <p:nvPr/>
        </p:nvSpPr>
        <p:spPr bwMode="auto">
          <a:xfrm>
            <a:off x="5928378" y="3586162"/>
            <a:ext cx="172970" cy="172970"/>
          </a:xfrm>
          <a:prstGeom prst="round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25" name="Content Placeholder 2">
            <a:extLst>
              <a:ext uri="{FF2B5EF4-FFF2-40B4-BE49-F238E27FC236}">
                <a16:creationId xmlns:a16="http://schemas.microsoft.com/office/drawing/2014/main" id="{1657C12E-DF47-3E25-BDFF-8BA2AB175A47}"/>
              </a:ext>
              <a:ext uri="{C183D7F6-B498-43B3-948B-1728B52AA6E4}">
                <adec:decorative xmlns:adec="http://schemas.microsoft.com/office/drawing/2017/decorative" val="0"/>
              </a:ext>
            </a:extLst>
          </p:cNvPr>
          <p:cNvSpPr txBox="1">
            <a:spLocks/>
          </p:cNvSpPr>
          <p:nvPr/>
        </p:nvSpPr>
        <p:spPr>
          <a:xfrm>
            <a:off x="6176651" y="3603397"/>
            <a:ext cx="944041" cy="138499"/>
          </a:xfrm>
          <a:prstGeom prst="rect">
            <a:avLst/>
          </a:prstGeom>
          <a:noFill/>
        </p:spPr>
        <p:txBody>
          <a:bodyPr wrap="none" lIns="0" tIns="0" rIns="0" bIns="0">
            <a:spAutoFit/>
          </a:bodyPr>
          <a:lstStyle>
            <a:defPPr>
              <a:defRPr lang="en-US"/>
            </a:defPPr>
            <a:lvl1pPr marR="0">
              <a:lnSpc>
                <a:spcPts val="2300"/>
              </a:lnSpc>
              <a:spcAft>
                <a:spcPts val="1800"/>
              </a:spcAft>
              <a:buNone/>
              <a:defRPr sz="1400" kern="100">
                <a:effectLst/>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0" algn="l" defTabSz="1018824" rtl="0" eaLnBrk="1" fontAlgn="auto" latinLnBrk="0" hangingPunct="1">
              <a:lnSpc>
                <a:spcPct val="100000"/>
              </a:lnSpc>
              <a:spcBef>
                <a:spcPts val="0"/>
              </a:spcBef>
              <a:spcAft>
                <a:spcPts val="3000"/>
              </a:spcAft>
              <a:buClrTx/>
              <a:buSzTx/>
              <a:buFontTx/>
              <a:buNone/>
              <a:tabLst/>
              <a:defRPr/>
            </a:pPr>
            <a:r>
              <a:rPr kumimoji="0" lang="en-US" sz="900" b="0" i="0" u="none" strike="noStrike" kern="100" cap="none" spc="0" normalizeH="0" baseline="0" noProof="0">
                <a:ln>
                  <a:noFill/>
                </a:ln>
                <a:solidFill>
                  <a:srgbClr val="C03BC4">
                    <a:alpha val="99000"/>
                  </a:srgbClr>
                </a:solidFill>
                <a:effectLst/>
                <a:uLnTx/>
                <a:uFillTx/>
                <a:latin typeface="Segoe Sans Display"/>
                <a:ea typeface="+mn-ea"/>
                <a:cs typeface="+mn-cs"/>
              </a:rPr>
              <a:t>[Details you insert]</a:t>
            </a:r>
          </a:p>
        </p:txBody>
      </p:sp>
      <p:sp>
        <p:nvSpPr>
          <p:cNvPr id="27" name="Rectangle 26">
            <a:extLst>
              <a:ext uri="{FF2B5EF4-FFF2-40B4-BE49-F238E27FC236}">
                <a16:creationId xmlns:a16="http://schemas.microsoft.com/office/drawing/2014/main" id="{E3773580-5F9E-E6C1-5F15-84631BD4177C}"/>
              </a:ext>
              <a:ext uri="{C183D7F6-B498-43B3-948B-1728B52AA6E4}">
                <adec:decorative xmlns:adec="http://schemas.microsoft.com/office/drawing/2017/decorative" val="1"/>
              </a:ext>
            </a:extLst>
          </p:cNvPr>
          <p:cNvSpPr>
            <a:spLocks/>
          </p:cNvSpPr>
          <p:nvPr/>
        </p:nvSpPr>
        <p:spPr bwMode="auto">
          <a:xfrm>
            <a:off x="0" y="2066925"/>
            <a:ext cx="7772400" cy="1300008"/>
          </a:xfrm>
          <a:prstGeom prst="rect">
            <a:avLst/>
          </a:prstGeom>
          <a:solidFill>
            <a:schemeClr val="bg2">
              <a:lumMod val="90000"/>
              <a:alpha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graphicFrame>
        <p:nvGraphicFramePr>
          <p:cNvPr id="35" name="Table 34">
            <a:extLst>
              <a:ext uri="{FF2B5EF4-FFF2-40B4-BE49-F238E27FC236}">
                <a16:creationId xmlns:a16="http://schemas.microsoft.com/office/drawing/2014/main" id="{C5D4098E-77E4-221A-A0FD-E2A53FBC5F95}"/>
              </a:ext>
            </a:extLst>
          </p:cNvPr>
          <p:cNvGraphicFramePr>
            <a:graphicFrameLocks noGrp="1"/>
          </p:cNvGraphicFramePr>
          <p:nvPr>
            <p:extLst>
              <p:ext uri="{D42A27DB-BD31-4B8C-83A1-F6EECF244321}">
                <p14:modId xmlns:p14="http://schemas.microsoft.com/office/powerpoint/2010/main" val="1988216457"/>
              </p:ext>
            </p:extLst>
          </p:nvPr>
        </p:nvGraphicFramePr>
        <p:xfrm>
          <a:off x="538186" y="3907737"/>
          <a:ext cx="6696022" cy="5321645"/>
        </p:xfrm>
        <a:graphic>
          <a:graphicData uri="http://schemas.openxmlformats.org/drawingml/2006/table">
            <a:tbl>
              <a:tblPr firstRow="1" bandRow="1">
                <a:tableStyleId>{5C22544A-7EE6-4342-B048-85BDC9FD1C3A}</a:tableStyleId>
              </a:tblPr>
              <a:tblGrid>
                <a:gridCol w="1481113">
                  <a:extLst>
                    <a:ext uri="{9D8B030D-6E8A-4147-A177-3AD203B41FA5}">
                      <a16:colId xmlns:a16="http://schemas.microsoft.com/office/drawing/2014/main" val="800310417"/>
                    </a:ext>
                  </a:extLst>
                </a:gridCol>
                <a:gridCol w="5214909">
                  <a:extLst>
                    <a:ext uri="{9D8B030D-6E8A-4147-A177-3AD203B41FA5}">
                      <a16:colId xmlns:a16="http://schemas.microsoft.com/office/drawing/2014/main" val="769226981"/>
                    </a:ext>
                  </a:extLst>
                </a:gridCol>
              </a:tblGrid>
              <a:tr h="934490">
                <a:tc>
                  <a:txBody>
                    <a:bodyPr/>
                    <a:lstStyle/>
                    <a:p>
                      <a:pPr marL="0" marR="0" algn="l" defTabSz="594623" rtl="0" eaLnBrk="1" latinLnBrk="0" hangingPunct="1">
                        <a:lnSpc>
                          <a:spcPct val="108000"/>
                        </a:lnSpc>
                        <a:spcAft>
                          <a:spcPts val="200"/>
                        </a:spcAft>
                        <a:buNone/>
                      </a:pPr>
                      <a:r>
                        <a:rPr lang="en-US" sz="1100" b="0" kern="1200">
                          <a:solidFill>
                            <a:schemeClr val="accent2"/>
                          </a:solidFill>
                          <a:latin typeface="+mj-lt"/>
                          <a:ea typeface="+mn-ea"/>
                          <a:cs typeface="+mn-cs"/>
                        </a:rPr>
                        <a:t>USE CASE 1: </a:t>
                      </a:r>
                      <a:r>
                        <a:rPr lang="en-US" sz="1100" b="0" kern="1200">
                          <a:solidFill>
                            <a:schemeClr val="tx1"/>
                          </a:solidFill>
                          <a:latin typeface="+mj-lt"/>
                          <a:ea typeface="+mn-ea"/>
                          <a:cs typeface="+mn-cs"/>
                        </a:rPr>
                        <a:t>Summarize forecast outlook </a:t>
                      </a:r>
                      <a:endParaRPr lang="en-IN" sz="1100" b="0" kern="1200">
                        <a:solidFill>
                          <a:schemeClr val="tx1"/>
                        </a:solidFill>
                        <a:latin typeface="+mj-lt"/>
                        <a:ea typeface="+mn-ea"/>
                        <a:cs typeface="+mn-cs"/>
                      </a:endParaRPr>
                    </a:p>
                  </a:txBody>
                  <a:tcPr marL="54864" marR="54864" marT="91440" marB="91440">
                    <a:lnL w="12700" cmpd="sng">
                      <a:noFill/>
                    </a:lnL>
                    <a:lnR w="6350" cap="flat" cmpd="sng" algn="ctr">
                      <a:solidFill>
                        <a:schemeClr val="bg1">
                          <a:lumMod val="85000"/>
                        </a:schemeClr>
                      </a:solidFill>
                      <a:prstDash val="solid"/>
                      <a:round/>
                      <a:headEnd type="none" w="med" len="med"/>
                      <a:tailEnd type="none" w="med" len="med"/>
                    </a:lnR>
                    <a:lnT w="12700" cmpd="sng">
                      <a:noFill/>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594623" rtl="0" eaLnBrk="1" latinLnBrk="0" hangingPunct="1">
                        <a:lnSpc>
                          <a:spcPct val="108000"/>
                        </a:lnSpc>
                        <a:spcAft>
                          <a:spcPts val="200"/>
                        </a:spcAft>
                        <a:buNone/>
                      </a:pPr>
                      <a:r>
                        <a:rPr lang="en-US" sz="1100" b="0" kern="1200">
                          <a:solidFill>
                            <a:schemeClr val="tx1"/>
                          </a:solidFill>
                          <a:latin typeface="+mj-lt"/>
                          <a:ea typeface="+mn-ea"/>
                          <a:cs typeface="+mn-cs"/>
                        </a:rPr>
                        <a:t>Prompt: </a:t>
                      </a:r>
                      <a:r>
                        <a:rPr lang="en-US" sz="1100" b="0" kern="1200">
                          <a:solidFill>
                            <a:schemeClr val="tx1"/>
                          </a:solidFill>
                          <a:latin typeface="+mn-lt"/>
                          <a:ea typeface="+mn-ea"/>
                          <a:cs typeface="+mn-cs"/>
                        </a:rPr>
                        <a:t>Review the forecast data in </a:t>
                      </a:r>
                      <a:r>
                        <a:rPr lang="en-US" sz="1100" b="0" kern="1200">
                          <a:solidFill>
                            <a:srgbClr val="EC4A27"/>
                          </a:solidFill>
                          <a:latin typeface="+mn-lt"/>
                          <a:ea typeface="+mn-ea"/>
                          <a:cs typeface="+mn-cs"/>
                        </a:rPr>
                        <a:t>/Forecast mode </a:t>
                      </a:r>
                      <a:r>
                        <a:rPr lang="en-US" sz="1100" b="0" kern="1200">
                          <a:solidFill>
                            <a:schemeClr val="tx1"/>
                          </a:solidFill>
                          <a:latin typeface="+mn-lt"/>
                          <a:ea typeface="+mn-ea"/>
                          <a:cs typeface="+mn-cs"/>
                        </a:rPr>
                        <a:t>and summarize the expected outlook for the top three product categories. Highlight key assumptions, notable changes from the prior forecast, and any emerging risks or opportunities. Format the output as a one-page briefing. </a:t>
                      </a:r>
                      <a:endParaRPr lang="en-IN" sz="1100" b="0" kern="1200">
                        <a:solidFill>
                          <a:schemeClr val="tx1"/>
                        </a:solidFill>
                        <a:latin typeface="+mn-lt"/>
                        <a:ea typeface="+mn-ea"/>
                        <a:cs typeface="+mn-cs"/>
                      </a:endParaRPr>
                    </a:p>
                  </a:txBody>
                  <a:tcPr marL="54864" marR="54864" marT="91440" marB="91440">
                    <a:lnL w="6350" cap="flat" cmpd="sng" algn="ctr">
                      <a:solidFill>
                        <a:schemeClr val="bg1">
                          <a:lumMod val="85000"/>
                        </a:schemeClr>
                      </a:solidFill>
                      <a:prstDash val="solid"/>
                      <a:round/>
                      <a:headEnd type="none" w="med" len="med"/>
                      <a:tailEnd type="none" w="med" len="med"/>
                    </a:lnL>
                    <a:lnR w="12700" cmpd="sng">
                      <a:noFill/>
                    </a:lnR>
                    <a:lnT w="12700" cmpd="sng">
                      <a:noFill/>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3484900"/>
                  </a:ext>
                </a:extLst>
              </a:tr>
              <a:tr h="744716">
                <a:tc>
                  <a:txBody>
                    <a:bodyPr/>
                    <a:lstStyle/>
                    <a:p>
                      <a:pPr marL="0" marR="0" algn="l" defTabSz="594623" rtl="0" eaLnBrk="1" latinLnBrk="0" hangingPunct="1">
                        <a:lnSpc>
                          <a:spcPct val="108000"/>
                        </a:lnSpc>
                        <a:spcAft>
                          <a:spcPts val="200"/>
                        </a:spcAft>
                        <a:buNone/>
                      </a:pPr>
                      <a:r>
                        <a:rPr lang="en-US" sz="1100" b="0" kern="1200">
                          <a:solidFill>
                            <a:schemeClr val="accent2"/>
                          </a:solidFill>
                          <a:latin typeface="+mj-lt"/>
                          <a:ea typeface="+mn-ea"/>
                          <a:cs typeface="+mn-cs"/>
                        </a:rPr>
                        <a:t>USE CASE 2: </a:t>
                      </a:r>
                      <a:r>
                        <a:rPr lang="en-US" sz="1100" b="0" kern="1200">
                          <a:solidFill>
                            <a:schemeClr val="tx1"/>
                          </a:solidFill>
                          <a:latin typeface="+mj-lt"/>
                          <a:ea typeface="+mn-ea"/>
                          <a:cs typeface="+mn-cs"/>
                        </a:rPr>
                        <a:t>Visualize forecast trends </a:t>
                      </a:r>
                      <a:endParaRPr lang="en-IN" sz="1100" b="0" kern="1200">
                        <a:solidFill>
                          <a:schemeClr val="tx1"/>
                        </a:solidFill>
                        <a:latin typeface="+mj-lt"/>
                        <a:ea typeface="+mn-ea"/>
                        <a:cs typeface="+mn-cs"/>
                      </a:endParaRPr>
                    </a:p>
                  </a:txBody>
                  <a:tcPr marL="54864" marR="54864" marT="91440" marB="91440">
                    <a:lnL w="12700" cmpd="sng">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594623" rtl="0" eaLnBrk="1" latinLnBrk="0" hangingPunct="1">
                        <a:lnSpc>
                          <a:spcPct val="108000"/>
                        </a:lnSpc>
                        <a:spcAft>
                          <a:spcPts val="200"/>
                        </a:spcAft>
                        <a:buNone/>
                      </a:pPr>
                      <a:r>
                        <a:rPr lang="en-US" sz="1100" b="0" kern="1200">
                          <a:solidFill>
                            <a:schemeClr val="tx1"/>
                          </a:solidFill>
                          <a:latin typeface="+mj-lt"/>
                          <a:ea typeface="+mn-ea"/>
                          <a:cs typeface="+mn-cs"/>
                        </a:rPr>
                        <a:t>Prompt: </a:t>
                      </a:r>
                      <a:r>
                        <a:rPr lang="en-US" sz="1100" b="0" kern="1200">
                          <a:solidFill>
                            <a:schemeClr val="tx1"/>
                          </a:solidFill>
                          <a:latin typeface="+mn-lt"/>
                          <a:ea typeface="+mn-ea"/>
                          <a:cs typeface="+mn-cs"/>
                        </a:rPr>
                        <a:t>Based on the </a:t>
                      </a:r>
                      <a:r>
                        <a:rPr lang="en-US" sz="1100" b="0" kern="1200">
                          <a:solidFill>
                            <a:srgbClr val="EC4A27"/>
                          </a:solidFill>
                          <a:latin typeface="+mn-lt"/>
                          <a:ea typeface="+mn-ea"/>
                          <a:cs typeface="+mn-cs"/>
                        </a:rPr>
                        <a:t>/Forecast data</a:t>
                      </a:r>
                      <a:r>
                        <a:rPr lang="en-US" sz="1100" b="0" kern="1200">
                          <a:solidFill>
                            <a:schemeClr val="tx1"/>
                          </a:solidFill>
                          <a:latin typeface="+mn-lt"/>
                          <a:ea typeface="+mn-ea"/>
                          <a:cs typeface="+mn-cs"/>
                        </a:rPr>
                        <a:t>, create a simple chart showing forecasted revenue by product category over the next two years. Include a short explanation of what the trend suggests for planning discussions. </a:t>
                      </a:r>
                      <a:endParaRPr lang="en-IN" sz="1100" b="0" kern="1200">
                        <a:solidFill>
                          <a:schemeClr val="tx1"/>
                        </a:solidFill>
                        <a:latin typeface="+mn-lt"/>
                        <a:ea typeface="+mn-ea"/>
                        <a:cs typeface="+mn-cs"/>
                      </a:endParaRPr>
                    </a:p>
                  </a:txBody>
                  <a:tcPr marL="54864" marR="54864" marT="91440" marB="91440">
                    <a:lnL w="6350" cap="flat" cmpd="sng" algn="ctr">
                      <a:solidFill>
                        <a:schemeClr val="bg1">
                          <a:lumMod val="85000"/>
                        </a:schemeClr>
                      </a:solid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8275402"/>
                  </a:ext>
                </a:extLst>
              </a:tr>
              <a:tr h="934490">
                <a:tc>
                  <a:txBody>
                    <a:bodyPr/>
                    <a:lstStyle/>
                    <a:p>
                      <a:pPr marL="0" marR="0" algn="l" defTabSz="594623" rtl="0" eaLnBrk="1" latinLnBrk="0" hangingPunct="1">
                        <a:lnSpc>
                          <a:spcPct val="108000"/>
                        </a:lnSpc>
                        <a:spcAft>
                          <a:spcPts val="200"/>
                        </a:spcAft>
                        <a:buNone/>
                      </a:pPr>
                      <a:r>
                        <a:rPr lang="en-US" sz="1100" b="0" kern="1200">
                          <a:solidFill>
                            <a:schemeClr val="accent2"/>
                          </a:solidFill>
                          <a:latin typeface="+mj-lt"/>
                          <a:ea typeface="+mn-ea"/>
                          <a:cs typeface="+mn-cs"/>
                        </a:rPr>
                        <a:t>USE CASE 3: </a:t>
                      </a:r>
                      <a:r>
                        <a:rPr lang="en-US" sz="1100" b="0" kern="1200">
                          <a:solidFill>
                            <a:schemeClr val="tx1"/>
                          </a:solidFill>
                          <a:latin typeface="+mj-lt"/>
                          <a:ea typeface="+mn-ea"/>
                          <a:cs typeface="+mn-cs"/>
                        </a:rPr>
                        <a:t>Summarize competitor earnings </a:t>
                      </a:r>
                      <a:endParaRPr lang="en-IN" sz="1100" b="0" kern="1200">
                        <a:solidFill>
                          <a:schemeClr val="tx1"/>
                        </a:solidFill>
                        <a:latin typeface="+mj-lt"/>
                        <a:ea typeface="+mn-ea"/>
                        <a:cs typeface="+mn-cs"/>
                      </a:endParaRPr>
                    </a:p>
                  </a:txBody>
                  <a:tcPr marL="54864" marR="54864" marT="91440" marB="91440">
                    <a:lnL w="12700" cmpd="sng">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594623" rtl="0" eaLnBrk="1" latinLnBrk="0" hangingPunct="1">
                        <a:lnSpc>
                          <a:spcPct val="108000"/>
                        </a:lnSpc>
                        <a:spcAft>
                          <a:spcPts val="200"/>
                        </a:spcAft>
                        <a:buNone/>
                      </a:pPr>
                      <a:r>
                        <a:rPr lang="en-US" sz="1100" b="0" kern="1200">
                          <a:solidFill>
                            <a:schemeClr val="tx1"/>
                          </a:solidFill>
                          <a:latin typeface="+mj-lt"/>
                          <a:ea typeface="+mn-ea"/>
                          <a:cs typeface="+mn-cs"/>
                        </a:rPr>
                        <a:t>Prompt: </a:t>
                      </a:r>
                      <a:r>
                        <a:rPr lang="en-US" sz="1100" b="0" kern="1200">
                          <a:solidFill>
                            <a:schemeClr val="tx1"/>
                          </a:solidFill>
                          <a:latin typeface="+mn-lt"/>
                          <a:ea typeface="+mn-ea"/>
                          <a:cs typeface="+mn-cs"/>
                        </a:rPr>
                        <a:t>Review </a:t>
                      </a:r>
                      <a:r>
                        <a:rPr kumimoji="0" lang="en-US" sz="1100" b="0" i="0" u="none" strike="noStrike" kern="100" cap="none" spc="0" normalizeH="0" baseline="0">
                          <a:ln>
                            <a:noFill/>
                          </a:ln>
                          <a:solidFill>
                            <a:srgbClr val="C03BC4">
                              <a:alpha val="99000"/>
                            </a:srgbClr>
                          </a:solidFill>
                          <a:effectLst/>
                          <a:uLnTx/>
                          <a:uFillTx/>
                          <a:latin typeface="Segoe Sans Display"/>
                          <a:ea typeface="+mn-ea"/>
                          <a:cs typeface="+mn-cs"/>
                        </a:rPr>
                        <a:t>[competitor] </a:t>
                      </a:r>
                      <a:r>
                        <a:rPr lang="en-US" sz="1100" b="0" kern="1200">
                          <a:solidFill>
                            <a:schemeClr val="tx1"/>
                          </a:solidFill>
                          <a:latin typeface="+mn-lt"/>
                          <a:ea typeface="+mn-ea"/>
                          <a:cs typeface="+mn-cs"/>
                        </a:rPr>
                        <a:t>earnings releases and summarize key financial trends including quarter-over-quarter revenue, OI, profit margin growth, risks, and key takeaways and insights that have to be considered in our </a:t>
                      </a:r>
                      <a:r>
                        <a:rPr lang="en-US" sz="1100" b="0" kern="1200">
                          <a:solidFill>
                            <a:srgbClr val="EC4A27"/>
                          </a:solidFill>
                          <a:latin typeface="+mn-lt"/>
                          <a:ea typeface="+mn-ea"/>
                          <a:cs typeface="+mn-cs"/>
                        </a:rPr>
                        <a:t>/Internal planning and performance analysis</a:t>
                      </a:r>
                      <a:endParaRPr lang="en-IN" sz="1100" b="0" kern="1200">
                        <a:solidFill>
                          <a:srgbClr val="EC4A27"/>
                        </a:solidFill>
                        <a:latin typeface="+mn-lt"/>
                        <a:ea typeface="+mn-ea"/>
                        <a:cs typeface="+mn-cs"/>
                      </a:endParaRPr>
                    </a:p>
                  </a:txBody>
                  <a:tcPr marL="54864" marR="54864" marT="91440" marB="91440">
                    <a:lnL w="6350" cap="flat" cmpd="sng" algn="ctr">
                      <a:solidFill>
                        <a:schemeClr val="bg1">
                          <a:lumMod val="85000"/>
                        </a:schemeClr>
                      </a:solid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033243"/>
                  </a:ext>
                </a:extLst>
              </a:tr>
              <a:tr h="1124263">
                <a:tc>
                  <a:txBody>
                    <a:bodyPr/>
                    <a:lstStyle/>
                    <a:p>
                      <a:pPr marL="0" marR="0" algn="l" defTabSz="594623" rtl="0" eaLnBrk="1" latinLnBrk="0" hangingPunct="1">
                        <a:lnSpc>
                          <a:spcPct val="108000"/>
                        </a:lnSpc>
                        <a:spcAft>
                          <a:spcPts val="200"/>
                        </a:spcAft>
                        <a:buNone/>
                      </a:pPr>
                      <a:r>
                        <a:rPr lang="en-US" sz="1100" b="0" kern="1200">
                          <a:solidFill>
                            <a:schemeClr val="accent2"/>
                          </a:solidFill>
                          <a:latin typeface="+mj-lt"/>
                          <a:ea typeface="+mn-ea"/>
                          <a:cs typeface="+mn-cs"/>
                        </a:rPr>
                        <a:t>USE CASE 4: </a:t>
                      </a:r>
                      <a:r>
                        <a:rPr lang="en-US" sz="1100" b="0" kern="1200">
                          <a:solidFill>
                            <a:schemeClr val="tx1"/>
                          </a:solidFill>
                          <a:latin typeface="+mj-lt"/>
                          <a:ea typeface="+mn-ea"/>
                          <a:cs typeface="+mn-cs"/>
                        </a:rPr>
                        <a:t>Automate repetitive data collection tasks </a:t>
                      </a:r>
                      <a:endParaRPr lang="en-IN" sz="1100" b="0" kern="1200">
                        <a:solidFill>
                          <a:schemeClr val="tx1"/>
                        </a:solidFill>
                        <a:latin typeface="+mj-lt"/>
                        <a:ea typeface="+mn-ea"/>
                        <a:cs typeface="+mn-cs"/>
                      </a:endParaRPr>
                    </a:p>
                  </a:txBody>
                  <a:tcPr marL="54864" marR="54864" marT="91440" marB="91440">
                    <a:lnL w="12700" cmpd="sng">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594623" rtl="0" eaLnBrk="1" latinLnBrk="0" hangingPunct="1">
                        <a:lnSpc>
                          <a:spcPct val="108000"/>
                        </a:lnSpc>
                        <a:spcAft>
                          <a:spcPts val="200"/>
                        </a:spcAft>
                        <a:buNone/>
                      </a:pPr>
                      <a:r>
                        <a:rPr lang="en-US" sz="1100" b="0" kern="1200">
                          <a:solidFill>
                            <a:schemeClr val="tx1"/>
                          </a:solidFill>
                          <a:latin typeface="+mj-lt"/>
                          <a:ea typeface="+mn-ea"/>
                          <a:cs typeface="+mn-cs"/>
                        </a:rPr>
                        <a:t>Prompt: </a:t>
                      </a:r>
                      <a:r>
                        <a:rPr lang="en-US" sz="1100" b="0" kern="1200">
                          <a:solidFill>
                            <a:schemeClr val="tx1"/>
                          </a:solidFill>
                          <a:latin typeface="+mn-lt"/>
                          <a:ea typeface="+mn-ea"/>
                          <a:cs typeface="+mn-cs"/>
                        </a:rPr>
                        <a:t>Review the </a:t>
                      </a:r>
                      <a:r>
                        <a:rPr lang="en-US" sz="1100" b="0" kern="1200">
                          <a:solidFill>
                            <a:srgbClr val="EC4A27"/>
                          </a:solidFill>
                          <a:latin typeface="+mn-lt"/>
                          <a:ea typeface="+mn-ea"/>
                          <a:cs typeface="+mn-cs"/>
                        </a:rPr>
                        <a:t>/Web Data Collection Scope Document </a:t>
                      </a:r>
                      <a:r>
                        <a:rPr lang="en-US" sz="1100" b="0" kern="1200">
                          <a:solidFill>
                            <a:schemeClr val="tx1"/>
                          </a:solidFill>
                          <a:latin typeface="+mn-lt"/>
                          <a:ea typeface="+mn-ea"/>
                          <a:cs typeface="+mn-cs"/>
                        </a:rPr>
                        <a:t>and draft a Python script that helps automate repetitive data collection tasks, such as gathering structured data from multiple websites or files. Include clear comments in the script explaining the purpose of each section and note where inputs or assumptions may need to be adjusted. </a:t>
                      </a:r>
                      <a:endParaRPr lang="en-IN" sz="1100" b="0" kern="1200">
                        <a:solidFill>
                          <a:schemeClr val="tx1"/>
                        </a:solidFill>
                        <a:latin typeface="+mn-lt"/>
                        <a:ea typeface="+mn-ea"/>
                        <a:cs typeface="+mn-cs"/>
                      </a:endParaRPr>
                    </a:p>
                  </a:txBody>
                  <a:tcPr marL="54864" marR="54864" marT="91440" marB="91440">
                    <a:lnL w="6350" cap="flat" cmpd="sng" algn="ctr">
                      <a:solidFill>
                        <a:schemeClr val="bg1">
                          <a:lumMod val="85000"/>
                        </a:schemeClr>
                      </a:solid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36260306"/>
                  </a:ext>
                </a:extLst>
              </a:tr>
              <a:tr h="1583686">
                <a:tc>
                  <a:txBody>
                    <a:bodyPr/>
                    <a:lstStyle/>
                    <a:p>
                      <a:pPr marL="0" marR="0" algn="l" defTabSz="594623" rtl="0" eaLnBrk="1" latinLnBrk="0" hangingPunct="1">
                        <a:lnSpc>
                          <a:spcPct val="108000"/>
                        </a:lnSpc>
                        <a:spcAft>
                          <a:spcPts val="200"/>
                        </a:spcAft>
                        <a:buNone/>
                      </a:pPr>
                      <a:r>
                        <a:rPr lang="en-US" sz="1100" b="0" kern="1200">
                          <a:solidFill>
                            <a:schemeClr val="accent2"/>
                          </a:solidFill>
                          <a:latin typeface="+mj-lt"/>
                          <a:ea typeface="+mn-ea"/>
                          <a:cs typeface="+mn-cs"/>
                        </a:rPr>
                        <a:t>USE CASE 5: </a:t>
                      </a:r>
                      <a:r>
                        <a:rPr lang="en-US" sz="1100" b="0" kern="1200">
                          <a:solidFill>
                            <a:schemeClr val="tx1"/>
                          </a:solidFill>
                          <a:latin typeface="+mj-lt"/>
                          <a:ea typeface="+mn-ea"/>
                          <a:cs typeface="+mn-cs"/>
                        </a:rPr>
                        <a:t>Explain model movements </a:t>
                      </a:r>
                      <a:endParaRPr lang="en-IN" sz="1100" b="0" kern="1200">
                        <a:solidFill>
                          <a:schemeClr val="tx1"/>
                        </a:solidFill>
                        <a:latin typeface="+mj-lt"/>
                        <a:ea typeface="+mn-ea"/>
                        <a:cs typeface="+mn-cs"/>
                      </a:endParaRPr>
                    </a:p>
                  </a:txBody>
                  <a:tcPr marL="54864" marR="54864" marT="91440" marB="91440">
                    <a:lnL w="12700" cmpd="sng">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algn="l" defTabSz="594623" rtl="0" eaLnBrk="1" latinLnBrk="0" hangingPunct="1">
                        <a:lnSpc>
                          <a:spcPct val="108000"/>
                        </a:lnSpc>
                        <a:spcAft>
                          <a:spcPts val="200"/>
                        </a:spcAft>
                        <a:buNone/>
                      </a:pPr>
                      <a:r>
                        <a:rPr lang="en-US" sz="1100" b="0" kern="1200">
                          <a:solidFill>
                            <a:schemeClr val="tx1"/>
                          </a:solidFill>
                          <a:latin typeface="+mj-lt"/>
                          <a:ea typeface="+mn-ea"/>
                          <a:cs typeface="+mn-cs"/>
                        </a:rPr>
                        <a:t>Prompt: </a:t>
                      </a:r>
                    </a:p>
                    <a:p>
                      <a:pPr marL="0" marR="0" algn="l" defTabSz="594623" rtl="0" eaLnBrk="1" latinLnBrk="0" hangingPunct="1">
                        <a:lnSpc>
                          <a:spcPct val="108000"/>
                        </a:lnSpc>
                        <a:spcAft>
                          <a:spcPts val="200"/>
                        </a:spcAft>
                        <a:buNone/>
                      </a:pPr>
                      <a:r>
                        <a:rPr lang="en-US" sz="1100" b="0" kern="1200">
                          <a:solidFill>
                            <a:schemeClr val="tx1"/>
                          </a:solidFill>
                          <a:latin typeface="+mn-lt"/>
                          <a:ea typeface="+mn-ea"/>
                          <a:cs typeface="+mn-cs"/>
                        </a:rPr>
                        <a:t>Step 1: From the </a:t>
                      </a:r>
                      <a:r>
                        <a:rPr lang="en-US" sz="1100" b="0" kern="1200">
                          <a:solidFill>
                            <a:srgbClr val="EC4A27"/>
                          </a:solidFill>
                          <a:latin typeface="+mn-lt"/>
                          <a:ea typeface="+mn-ea"/>
                          <a:cs typeface="+mn-cs"/>
                        </a:rPr>
                        <a:t>/Sentinel revenue planning model</a:t>
                      </a:r>
                      <a:r>
                        <a:rPr lang="en-US" sz="1100" b="0" kern="1200">
                          <a:solidFill>
                            <a:schemeClr val="tx1"/>
                          </a:solidFill>
                          <a:latin typeface="+mn-lt"/>
                          <a:ea typeface="+mn-ea"/>
                          <a:cs typeface="+mn-cs"/>
                        </a:rPr>
                        <a:t>, summarize month over month changes in ARR, consumption, seat growth, and credits usage in a table (facts only).</a:t>
                      </a:r>
                    </a:p>
                    <a:p>
                      <a:pPr marL="0" marR="0" algn="l" defTabSz="594623" rtl="0" eaLnBrk="1" latinLnBrk="0" hangingPunct="1">
                        <a:lnSpc>
                          <a:spcPct val="108000"/>
                        </a:lnSpc>
                        <a:spcAft>
                          <a:spcPts val="200"/>
                        </a:spcAft>
                        <a:buNone/>
                      </a:pPr>
                      <a:r>
                        <a:rPr lang="en-US" sz="1100" b="0" kern="1200">
                          <a:solidFill>
                            <a:schemeClr val="tx1"/>
                          </a:solidFill>
                          <a:latin typeface="+mn-lt"/>
                          <a:ea typeface="+mn-ea"/>
                          <a:cs typeface="+mn-cs"/>
                        </a:rPr>
                        <a:t>Step 2: Explain the primary drivers of those changes and note any assumptions or areas of uncertainty.</a:t>
                      </a:r>
                    </a:p>
                    <a:p>
                      <a:pPr marL="0" marR="0" algn="l" defTabSz="594623" rtl="0" eaLnBrk="1" latinLnBrk="0" hangingPunct="1">
                        <a:lnSpc>
                          <a:spcPct val="108000"/>
                        </a:lnSpc>
                        <a:spcAft>
                          <a:spcPts val="200"/>
                        </a:spcAft>
                        <a:buNone/>
                      </a:pPr>
                      <a:r>
                        <a:rPr lang="en-US" sz="1100" b="0" kern="1200">
                          <a:solidFill>
                            <a:schemeClr val="tx1"/>
                          </a:solidFill>
                          <a:latin typeface="+mn-lt"/>
                          <a:ea typeface="+mn-ea"/>
                          <a:cs typeface="+mn-cs"/>
                        </a:rPr>
                        <a:t>Step 3: Convert the analysis into a concise, executive level narrative suitable for a weekly forecast call.</a:t>
                      </a:r>
                    </a:p>
                  </a:txBody>
                  <a:tcPr marL="54864" marR="54864" marT="91440" marB="91440">
                    <a:lnL w="6350" cap="flat" cmpd="sng" algn="ctr">
                      <a:solidFill>
                        <a:schemeClr val="bg1">
                          <a:lumMod val="85000"/>
                        </a:schemeClr>
                      </a:solid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86580557"/>
                  </a:ext>
                </a:extLst>
              </a:tr>
            </a:tbl>
          </a:graphicData>
        </a:graphic>
      </p:graphicFrame>
      <p:sp>
        <p:nvSpPr>
          <p:cNvPr id="2" name="Graphic 5">
            <a:extLst>
              <a:ext uri="{FF2B5EF4-FFF2-40B4-BE49-F238E27FC236}">
                <a16:creationId xmlns:a16="http://schemas.microsoft.com/office/drawing/2014/main" id="{5850F018-4D7A-70C0-E081-71C03BF00F6E}"/>
              </a:ext>
              <a:ext uri="{C183D7F6-B498-43B3-948B-1728B52AA6E4}">
                <adec:decorative xmlns:adec="http://schemas.microsoft.com/office/drawing/2017/decorative" val="1"/>
              </a:ext>
            </a:extLst>
          </p:cNvPr>
          <p:cNvSpPr>
            <a:spLocks/>
          </p:cNvSpPr>
          <p:nvPr/>
        </p:nvSpPr>
        <p:spPr>
          <a:xfrm>
            <a:off x="543716" y="2221541"/>
            <a:ext cx="287344" cy="287340"/>
          </a:xfrm>
          <a:custGeom>
            <a:avLst/>
            <a:gdLst>
              <a:gd name="csX0" fmla="*/ 188408 w 190501"/>
              <a:gd name="csY0" fmla="*/ 45534 h 190500"/>
              <a:gd name="csX1" fmla="*/ 189957 w 190501"/>
              <a:gd name="csY1" fmla="*/ 37748 h 190500"/>
              <a:gd name="csX2" fmla="*/ 183357 w 190501"/>
              <a:gd name="csY2" fmla="*/ 33338 h 190500"/>
              <a:gd name="csX3" fmla="*/ 157162 w 190501"/>
              <a:gd name="csY3" fmla="*/ 33338 h 190500"/>
              <a:gd name="csX4" fmla="*/ 157162 w 190501"/>
              <a:gd name="csY4" fmla="*/ 7144 h 190500"/>
              <a:gd name="csX5" fmla="*/ 152751 w 190501"/>
              <a:gd name="csY5" fmla="*/ 544 h 190500"/>
              <a:gd name="csX6" fmla="*/ 144967 w 190501"/>
              <a:gd name="csY6" fmla="*/ 2093 h 190500"/>
              <a:gd name="csX7" fmla="*/ 121155 w 190501"/>
              <a:gd name="csY7" fmla="*/ 25906 h 190500"/>
              <a:gd name="csX8" fmla="*/ 119063 w 190501"/>
              <a:gd name="csY8" fmla="*/ 30957 h 190500"/>
              <a:gd name="csX9" fmla="*/ 119063 w 190501"/>
              <a:gd name="csY9" fmla="*/ 57967 h 190500"/>
              <a:gd name="csX10" fmla="*/ 100185 w 190501"/>
              <a:gd name="csY10" fmla="*/ 76846 h 190500"/>
              <a:gd name="csX11" fmla="*/ 95250 w 190501"/>
              <a:gd name="csY11" fmla="*/ 76201 h 190500"/>
              <a:gd name="csX12" fmla="*/ 76200 w 190501"/>
              <a:gd name="csY12" fmla="*/ 95251 h 190500"/>
              <a:gd name="csX13" fmla="*/ 95250 w 190501"/>
              <a:gd name="csY13" fmla="*/ 114301 h 190500"/>
              <a:gd name="csX14" fmla="*/ 114300 w 190501"/>
              <a:gd name="csY14" fmla="*/ 95251 h 190500"/>
              <a:gd name="csX15" fmla="*/ 113655 w 190501"/>
              <a:gd name="csY15" fmla="*/ 90316 h 190500"/>
              <a:gd name="csX16" fmla="*/ 132533 w 190501"/>
              <a:gd name="csY16" fmla="*/ 71438 h 190500"/>
              <a:gd name="csX17" fmla="*/ 159545 w 190501"/>
              <a:gd name="csY17" fmla="*/ 71438 h 190500"/>
              <a:gd name="csX18" fmla="*/ 164596 w 190501"/>
              <a:gd name="csY18" fmla="*/ 69346 h 190500"/>
              <a:gd name="csX19" fmla="*/ 188408 w 190501"/>
              <a:gd name="csY19" fmla="*/ 45534 h 190500"/>
              <a:gd name="csX20" fmla="*/ 95250 w 190501"/>
              <a:gd name="csY20" fmla="*/ 1 h 190500"/>
              <a:gd name="csX21" fmla="*/ 127860 w 190501"/>
              <a:gd name="csY21" fmla="*/ 5729 h 190500"/>
              <a:gd name="csX22" fmla="*/ 114419 w 190501"/>
              <a:gd name="csY22" fmla="*/ 19170 h 190500"/>
              <a:gd name="csX23" fmla="*/ 112781 w 190501"/>
              <a:gd name="csY23" fmla="*/ 21077 h 190500"/>
              <a:gd name="csX24" fmla="*/ 95250 w 190501"/>
              <a:gd name="csY24" fmla="*/ 19051 h 190500"/>
              <a:gd name="csX25" fmla="*/ 19050 w 190501"/>
              <a:gd name="csY25" fmla="*/ 95251 h 190500"/>
              <a:gd name="csX26" fmla="*/ 95250 w 190501"/>
              <a:gd name="csY26" fmla="*/ 171451 h 190500"/>
              <a:gd name="csX27" fmla="*/ 171450 w 190501"/>
              <a:gd name="csY27" fmla="*/ 95251 h 190500"/>
              <a:gd name="csX28" fmla="*/ 169424 w 190501"/>
              <a:gd name="csY28" fmla="*/ 77720 h 190500"/>
              <a:gd name="csX29" fmla="*/ 171331 w 190501"/>
              <a:gd name="csY29" fmla="*/ 76081 h 190500"/>
              <a:gd name="csX30" fmla="*/ 184772 w 190501"/>
              <a:gd name="csY30" fmla="*/ 62641 h 190500"/>
              <a:gd name="csX31" fmla="*/ 190500 w 190501"/>
              <a:gd name="csY31" fmla="*/ 95251 h 190500"/>
              <a:gd name="csX32" fmla="*/ 95250 w 190501"/>
              <a:gd name="csY32" fmla="*/ 190501 h 190500"/>
              <a:gd name="csX33" fmla="*/ 0 w 190501"/>
              <a:gd name="csY33" fmla="*/ 95251 h 190500"/>
              <a:gd name="csX34" fmla="*/ 95250 w 190501"/>
              <a:gd name="csY34" fmla="*/ 1 h 190500"/>
              <a:gd name="csX35" fmla="*/ 95250 w 190501"/>
              <a:gd name="csY35" fmla="*/ 38101 h 190500"/>
              <a:gd name="csX36" fmla="*/ 109538 w 190501"/>
              <a:gd name="csY36" fmla="*/ 39901 h 190500"/>
              <a:gd name="csX37" fmla="*/ 109538 w 190501"/>
              <a:gd name="csY37" fmla="*/ 54021 h 190500"/>
              <a:gd name="csX38" fmla="*/ 105592 w 190501"/>
              <a:gd name="csY38" fmla="*/ 57968 h 190500"/>
              <a:gd name="csX39" fmla="*/ 105131 w 190501"/>
              <a:gd name="csY39" fmla="*/ 58444 h 190500"/>
              <a:gd name="csX40" fmla="*/ 95250 w 190501"/>
              <a:gd name="csY40" fmla="*/ 57151 h 190500"/>
              <a:gd name="csX41" fmla="*/ 57150 w 190501"/>
              <a:gd name="csY41" fmla="*/ 95251 h 190500"/>
              <a:gd name="csX42" fmla="*/ 95250 w 190501"/>
              <a:gd name="csY42" fmla="*/ 133351 h 190500"/>
              <a:gd name="csX43" fmla="*/ 133350 w 190501"/>
              <a:gd name="csY43" fmla="*/ 95251 h 190500"/>
              <a:gd name="csX44" fmla="*/ 132057 w 190501"/>
              <a:gd name="csY44" fmla="*/ 85369 h 190500"/>
              <a:gd name="csX45" fmla="*/ 132533 w 190501"/>
              <a:gd name="csY45" fmla="*/ 84909 h 190500"/>
              <a:gd name="csX46" fmla="*/ 136478 w 190501"/>
              <a:gd name="csY46" fmla="*/ 80963 h 190500"/>
              <a:gd name="csX47" fmla="*/ 150600 w 190501"/>
              <a:gd name="csY47" fmla="*/ 80963 h 190500"/>
              <a:gd name="csX48" fmla="*/ 152400 w 190501"/>
              <a:gd name="csY48" fmla="*/ 95251 h 190500"/>
              <a:gd name="csX49" fmla="*/ 95250 w 190501"/>
              <a:gd name="csY49" fmla="*/ 152401 h 190500"/>
              <a:gd name="csX50" fmla="*/ 38100 w 190501"/>
              <a:gd name="csY50" fmla="*/ 95251 h 190500"/>
              <a:gd name="csX51" fmla="*/ 95250 w 190501"/>
              <a:gd name="csY51" fmla="*/ 38101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90501" h="190500">
                <a:moveTo>
                  <a:pt x="188408" y="45534"/>
                </a:moveTo>
                <a:cubicBezTo>
                  <a:pt x="190452" y="43491"/>
                  <a:pt x="191063" y="40418"/>
                  <a:pt x="189957" y="37748"/>
                </a:cubicBezTo>
                <a:cubicBezTo>
                  <a:pt x="188852" y="35079"/>
                  <a:pt x="186247" y="33338"/>
                  <a:pt x="183357" y="33338"/>
                </a:cubicBezTo>
                <a:lnTo>
                  <a:pt x="157162" y="33338"/>
                </a:lnTo>
                <a:lnTo>
                  <a:pt x="157162" y="7144"/>
                </a:lnTo>
                <a:cubicBezTo>
                  <a:pt x="157162" y="4255"/>
                  <a:pt x="155421" y="1650"/>
                  <a:pt x="152751" y="544"/>
                </a:cubicBezTo>
                <a:cubicBezTo>
                  <a:pt x="150083" y="-562"/>
                  <a:pt x="147010" y="50"/>
                  <a:pt x="144967" y="2093"/>
                </a:cubicBezTo>
                <a:lnTo>
                  <a:pt x="121155" y="25906"/>
                </a:lnTo>
                <a:cubicBezTo>
                  <a:pt x="119815" y="27246"/>
                  <a:pt x="119063" y="29063"/>
                  <a:pt x="119063" y="30957"/>
                </a:cubicBezTo>
                <a:lnTo>
                  <a:pt x="119063" y="57967"/>
                </a:lnTo>
                <a:lnTo>
                  <a:pt x="100185" y="76846"/>
                </a:lnTo>
                <a:cubicBezTo>
                  <a:pt x="98610" y="76425"/>
                  <a:pt x="96957" y="76201"/>
                  <a:pt x="95250" y="76201"/>
                </a:cubicBezTo>
                <a:cubicBezTo>
                  <a:pt x="84729" y="76201"/>
                  <a:pt x="76200" y="84730"/>
                  <a:pt x="76200" y="95251"/>
                </a:cubicBezTo>
                <a:cubicBezTo>
                  <a:pt x="76200" y="105771"/>
                  <a:pt x="84729" y="114301"/>
                  <a:pt x="95250" y="114301"/>
                </a:cubicBezTo>
                <a:cubicBezTo>
                  <a:pt x="105771" y="114301"/>
                  <a:pt x="114300" y="105771"/>
                  <a:pt x="114300" y="95251"/>
                </a:cubicBezTo>
                <a:cubicBezTo>
                  <a:pt x="114300" y="93544"/>
                  <a:pt x="114075" y="91891"/>
                  <a:pt x="113655" y="90316"/>
                </a:cubicBezTo>
                <a:lnTo>
                  <a:pt x="132533" y="71438"/>
                </a:lnTo>
                <a:lnTo>
                  <a:pt x="159545" y="71438"/>
                </a:lnTo>
                <a:cubicBezTo>
                  <a:pt x="161439" y="71438"/>
                  <a:pt x="163256" y="70686"/>
                  <a:pt x="164596" y="69346"/>
                </a:cubicBezTo>
                <a:lnTo>
                  <a:pt x="188408" y="45534"/>
                </a:lnTo>
                <a:close/>
                <a:moveTo>
                  <a:pt x="95250" y="1"/>
                </a:moveTo>
                <a:cubicBezTo>
                  <a:pt x="106705" y="1"/>
                  <a:pt x="117687" y="2023"/>
                  <a:pt x="127860" y="5729"/>
                </a:cubicBezTo>
                <a:lnTo>
                  <a:pt x="114419" y="19170"/>
                </a:lnTo>
                <a:cubicBezTo>
                  <a:pt x="113823" y="19767"/>
                  <a:pt x="113275" y="20405"/>
                  <a:pt x="112781" y="21077"/>
                </a:cubicBezTo>
                <a:cubicBezTo>
                  <a:pt x="107152" y="19752"/>
                  <a:pt x="101283" y="19051"/>
                  <a:pt x="95250" y="19051"/>
                </a:cubicBezTo>
                <a:cubicBezTo>
                  <a:pt x="53166" y="19051"/>
                  <a:pt x="19050" y="53166"/>
                  <a:pt x="19050" y="95251"/>
                </a:cubicBezTo>
                <a:cubicBezTo>
                  <a:pt x="19050" y="137334"/>
                  <a:pt x="53166" y="171451"/>
                  <a:pt x="95250" y="171451"/>
                </a:cubicBezTo>
                <a:cubicBezTo>
                  <a:pt x="137334" y="171451"/>
                  <a:pt x="171450" y="137334"/>
                  <a:pt x="171450" y="95251"/>
                </a:cubicBezTo>
                <a:cubicBezTo>
                  <a:pt x="171450" y="89218"/>
                  <a:pt x="170749" y="83348"/>
                  <a:pt x="169424" y="77720"/>
                </a:cubicBezTo>
                <a:cubicBezTo>
                  <a:pt x="170096" y="77226"/>
                  <a:pt x="170734" y="76678"/>
                  <a:pt x="171331" y="76081"/>
                </a:cubicBezTo>
                <a:lnTo>
                  <a:pt x="184772" y="62641"/>
                </a:lnTo>
                <a:cubicBezTo>
                  <a:pt x="188478" y="72813"/>
                  <a:pt x="190500" y="83796"/>
                  <a:pt x="190500" y="95251"/>
                </a:cubicBezTo>
                <a:cubicBezTo>
                  <a:pt x="190500" y="147856"/>
                  <a:pt x="147855" y="190501"/>
                  <a:pt x="95250" y="190501"/>
                </a:cubicBezTo>
                <a:cubicBezTo>
                  <a:pt x="42645" y="190501"/>
                  <a:pt x="0" y="147856"/>
                  <a:pt x="0" y="95251"/>
                </a:cubicBezTo>
                <a:cubicBezTo>
                  <a:pt x="0" y="42645"/>
                  <a:pt x="42645" y="1"/>
                  <a:pt x="95250" y="1"/>
                </a:cubicBezTo>
                <a:close/>
                <a:moveTo>
                  <a:pt x="95250" y="38101"/>
                </a:moveTo>
                <a:cubicBezTo>
                  <a:pt x="100184" y="38101"/>
                  <a:pt x="104971" y="38726"/>
                  <a:pt x="109538" y="39901"/>
                </a:cubicBezTo>
                <a:lnTo>
                  <a:pt x="109538" y="54021"/>
                </a:lnTo>
                <a:lnTo>
                  <a:pt x="105592" y="57968"/>
                </a:lnTo>
                <a:cubicBezTo>
                  <a:pt x="105435" y="58125"/>
                  <a:pt x="105282" y="58284"/>
                  <a:pt x="105131" y="58444"/>
                </a:cubicBezTo>
                <a:cubicBezTo>
                  <a:pt x="101980" y="57601"/>
                  <a:pt x="98668" y="57151"/>
                  <a:pt x="95250" y="57151"/>
                </a:cubicBezTo>
                <a:cubicBezTo>
                  <a:pt x="74208" y="57151"/>
                  <a:pt x="57150" y="74208"/>
                  <a:pt x="57150" y="95251"/>
                </a:cubicBezTo>
                <a:cubicBezTo>
                  <a:pt x="57150" y="116293"/>
                  <a:pt x="74208" y="133351"/>
                  <a:pt x="95250" y="133351"/>
                </a:cubicBezTo>
                <a:cubicBezTo>
                  <a:pt x="116292" y="133351"/>
                  <a:pt x="133350" y="116293"/>
                  <a:pt x="133350" y="95251"/>
                </a:cubicBezTo>
                <a:cubicBezTo>
                  <a:pt x="133350" y="91833"/>
                  <a:pt x="132900" y="88521"/>
                  <a:pt x="132057" y="85369"/>
                </a:cubicBezTo>
                <a:cubicBezTo>
                  <a:pt x="132217" y="85219"/>
                  <a:pt x="132376" y="85065"/>
                  <a:pt x="132533" y="84909"/>
                </a:cubicBezTo>
                <a:lnTo>
                  <a:pt x="136478" y="80963"/>
                </a:lnTo>
                <a:lnTo>
                  <a:pt x="150600" y="80963"/>
                </a:lnTo>
                <a:cubicBezTo>
                  <a:pt x="151775" y="85530"/>
                  <a:pt x="152400" y="90317"/>
                  <a:pt x="152400" y="95251"/>
                </a:cubicBezTo>
                <a:cubicBezTo>
                  <a:pt x="152400" y="126814"/>
                  <a:pt x="126813" y="152401"/>
                  <a:pt x="95250" y="152401"/>
                </a:cubicBezTo>
                <a:cubicBezTo>
                  <a:pt x="63687" y="152401"/>
                  <a:pt x="38100" y="126814"/>
                  <a:pt x="38100" y="95251"/>
                </a:cubicBezTo>
                <a:cubicBezTo>
                  <a:pt x="38100" y="63687"/>
                  <a:pt x="63687" y="38101"/>
                  <a:pt x="95250" y="38101"/>
                </a:cubicBezTo>
                <a:close/>
              </a:path>
            </a:pathLst>
          </a:custGeom>
          <a:gradFill flip="none" rotWithShape="1">
            <a:gsLst>
              <a:gs pos="0">
                <a:srgbClr val="0078D4"/>
              </a:gs>
              <a:gs pos="100000">
                <a:srgbClr val="C53FCC"/>
              </a:gs>
            </a:gsLst>
            <a:lin ang="0" scaled="1"/>
            <a:tileRect/>
          </a:gradFill>
          <a:ln>
            <a:noFill/>
          </a:ln>
          <a:effectLst>
            <a:outerShdw blurRad="127000" dist="50800" dir="5400000" algn="ctr" rotWithShape="0">
              <a:srgbClr val="000000">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261190" tIns="208950" rIns="261190" bIns="208950" numCol="1" spcCol="0" rtlCol="0" fromWordArt="0" anchor="t" anchorCtr="0" forceAA="0" compatLnSpc="1">
            <a:prstTxWarp prst="textNoShape">
              <a:avLst/>
            </a:prstTxWarp>
            <a:noAutofit/>
          </a:bodyPr>
          <a:lstStyle/>
          <a:p>
            <a:pPr marL="0" marR="0" lvl="0" indent="0" algn="l" defTabSz="1330972" rtl="0" eaLnBrk="1" fontAlgn="base" latinLnBrk="0" hangingPunct="1">
              <a:lnSpc>
                <a:spcPct val="100000"/>
              </a:lnSpc>
              <a:spcBef>
                <a:spcPct val="0"/>
              </a:spcBef>
              <a:spcAft>
                <a:spcPct val="0"/>
              </a:spcAft>
              <a:buClrTx/>
              <a:buSzTx/>
              <a:buFontTx/>
              <a:buNone/>
              <a:tabLst/>
              <a:defRPr/>
            </a:pPr>
            <a:endParaRPr kumimoji="0" lang="en-US" sz="2799" b="1" i="0" u="none" strike="noStrike" kern="1200" cap="none" spc="0" normalizeH="0" baseline="0" noProof="0">
              <a:ln>
                <a:noFill/>
              </a:ln>
              <a:noFill/>
              <a:effectLst/>
              <a:uLnTx/>
              <a:uFillTx/>
              <a:latin typeface="Segoe UI Variable Display Semibold" pitchFamily="2" charset="0"/>
              <a:ea typeface="+mn-ea"/>
              <a:cs typeface="Segoe UI" pitchFamily="34" charset="0"/>
            </a:endParaRPr>
          </a:p>
        </p:txBody>
      </p:sp>
      <p:cxnSp>
        <p:nvCxnSpPr>
          <p:cNvPr id="3" name="Straight Connector 2">
            <a:extLst>
              <a:ext uri="{FF2B5EF4-FFF2-40B4-BE49-F238E27FC236}">
                <a16:creationId xmlns:a16="http://schemas.microsoft.com/office/drawing/2014/main" id="{4C82AD06-7402-A076-CDA4-8603B2F3CC4B}"/>
              </a:ext>
              <a:ext uri="{C183D7F6-B498-43B3-948B-1728B52AA6E4}">
                <adec:decorative xmlns:adec="http://schemas.microsoft.com/office/drawing/2017/decorative" val="1"/>
              </a:ext>
            </a:extLst>
          </p:cNvPr>
          <p:cNvCxnSpPr>
            <a:cxnSpLocks/>
          </p:cNvCxnSpPr>
          <p:nvPr/>
        </p:nvCxnSpPr>
        <p:spPr>
          <a:xfrm>
            <a:off x="1000125" y="2620636"/>
            <a:ext cx="6264276" cy="0"/>
          </a:xfrm>
          <a:prstGeom prst="line">
            <a:avLst/>
          </a:prstGeom>
          <a:ln w="635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 name="Graphic 15">
            <a:extLst>
              <a:ext uri="{FF2B5EF4-FFF2-40B4-BE49-F238E27FC236}">
                <a16:creationId xmlns:a16="http://schemas.microsoft.com/office/drawing/2014/main" id="{CBE56F20-934D-D064-E3FE-A7D2DD657AE8}"/>
              </a:ext>
              <a:ext uri="{C183D7F6-B498-43B3-948B-1728B52AA6E4}">
                <adec:decorative xmlns:adec="http://schemas.microsoft.com/office/drawing/2017/decorative" val="1"/>
              </a:ext>
            </a:extLst>
          </p:cNvPr>
          <p:cNvSpPr>
            <a:spLocks/>
          </p:cNvSpPr>
          <p:nvPr/>
        </p:nvSpPr>
        <p:spPr>
          <a:xfrm>
            <a:off x="538187" y="2845421"/>
            <a:ext cx="298402" cy="253640"/>
          </a:xfrm>
          <a:custGeom>
            <a:avLst/>
            <a:gdLst>
              <a:gd name="csX0" fmla="*/ 147926 w 190499"/>
              <a:gd name="csY0" fmla="*/ 2092 h 161924"/>
              <a:gd name="csX1" fmla="*/ 137824 w 190499"/>
              <a:gd name="csY1" fmla="*/ 2092 h 161924"/>
              <a:gd name="csX2" fmla="*/ 137824 w 190499"/>
              <a:gd name="csY2" fmla="*/ 12195 h 161924"/>
              <a:gd name="csX3" fmla="*/ 166109 w 190499"/>
              <a:gd name="csY3" fmla="*/ 40481 h 161924"/>
              <a:gd name="csX4" fmla="*/ 119063 w 190499"/>
              <a:gd name="csY4" fmla="*/ 40481 h 161924"/>
              <a:gd name="csX5" fmla="*/ 88106 w 190499"/>
              <a:gd name="csY5" fmla="*/ 71437 h 161924"/>
              <a:gd name="csX6" fmla="*/ 88106 w 190499"/>
              <a:gd name="csY6" fmla="*/ 100012 h 161924"/>
              <a:gd name="csX7" fmla="*/ 75437 w 190499"/>
              <a:gd name="csY7" fmla="*/ 116198 h 161924"/>
              <a:gd name="csX8" fmla="*/ 38100 w 190499"/>
              <a:gd name="csY8" fmla="*/ 85725 h 161924"/>
              <a:gd name="csX9" fmla="*/ 0 w 190499"/>
              <a:gd name="csY9" fmla="*/ 123825 h 161924"/>
              <a:gd name="csX10" fmla="*/ 38100 w 190499"/>
              <a:gd name="csY10" fmla="*/ 161925 h 161924"/>
              <a:gd name="csX11" fmla="*/ 75582 w 190499"/>
              <a:gd name="csY11" fmla="*/ 130693 h 161924"/>
              <a:gd name="csX12" fmla="*/ 102394 w 190499"/>
              <a:gd name="csY12" fmla="*/ 100012 h 161924"/>
              <a:gd name="csX13" fmla="*/ 102394 w 190499"/>
              <a:gd name="csY13" fmla="*/ 71437 h 161924"/>
              <a:gd name="csX14" fmla="*/ 119063 w 190499"/>
              <a:gd name="csY14" fmla="*/ 54769 h 161924"/>
              <a:gd name="csX15" fmla="*/ 166109 w 190499"/>
              <a:gd name="csY15" fmla="*/ 54769 h 161924"/>
              <a:gd name="csX16" fmla="*/ 137824 w 190499"/>
              <a:gd name="csY16" fmla="*/ 83055 h 161924"/>
              <a:gd name="csX17" fmla="*/ 137824 w 190499"/>
              <a:gd name="csY17" fmla="*/ 93157 h 161924"/>
              <a:gd name="csX18" fmla="*/ 147926 w 190499"/>
              <a:gd name="csY18" fmla="*/ 93157 h 161924"/>
              <a:gd name="csX19" fmla="*/ 188407 w 190499"/>
              <a:gd name="csY19" fmla="*/ 52676 h 161924"/>
              <a:gd name="csX20" fmla="*/ 188407 w 190499"/>
              <a:gd name="csY20" fmla="*/ 42574 h 161924"/>
              <a:gd name="csX21" fmla="*/ 147926 w 190499"/>
              <a:gd name="csY21" fmla="*/ 2092 h 161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90499" h="161924">
                <a:moveTo>
                  <a:pt x="147926" y="2092"/>
                </a:moveTo>
                <a:cubicBezTo>
                  <a:pt x="145136" y="-697"/>
                  <a:pt x="140614" y="-697"/>
                  <a:pt x="137824" y="2092"/>
                </a:cubicBezTo>
                <a:cubicBezTo>
                  <a:pt x="135034" y="4882"/>
                  <a:pt x="135034" y="9405"/>
                  <a:pt x="137824" y="12195"/>
                </a:cubicBezTo>
                <a:lnTo>
                  <a:pt x="166109" y="40481"/>
                </a:lnTo>
                <a:lnTo>
                  <a:pt x="119063" y="40481"/>
                </a:lnTo>
                <a:cubicBezTo>
                  <a:pt x="101966" y="40481"/>
                  <a:pt x="88106" y="54341"/>
                  <a:pt x="88106" y="71437"/>
                </a:cubicBezTo>
                <a:lnTo>
                  <a:pt x="88106" y="100012"/>
                </a:lnTo>
                <a:cubicBezTo>
                  <a:pt x="88106" y="107840"/>
                  <a:pt x="82711" y="114408"/>
                  <a:pt x="75437" y="116198"/>
                </a:cubicBezTo>
                <a:cubicBezTo>
                  <a:pt x="71904" y="98811"/>
                  <a:pt x="56530" y="85725"/>
                  <a:pt x="38100" y="85725"/>
                </a:cubicBezTo>
                <a:cubicBezTo>
                  <a:pt x="17058" y="85725"/>
                  <a:pt x="0" y="102783"/>
                  <a:pt x="0" y="123825"/>
                </a:cubicBezTo>
                <a:cubicBezTo>
                  <a:pt x="0" y="144867"/>
                  <a:pt x="17058" y="161925"/>
                  <a:pt x="38100" y="161925"/>
                </a:cubicBezTo>
                <a:cubicBezTo>
                  <a:pt x="56797" y="161925"/>
                  <a:pt x="72348" y="148458"/>
                  <a:pt x="75582" y="130693"/>
                </a:cubicBezTo>
                <a:cubicBezTo>
                  <a:pt x="90719" y="128668"/>
                  <a:pt x="102394" y="115704"/>
                  <a:pt x="102394" y="100012"/>
                </a:cubicBezTo>
                <a:lnTo>
                  <a:pt x="102394" y="71437"/>
                </a:lnTo>
                <a:cubicBezTo>
                  <a:pt x="102394" y="62232"/>
                  <a:pt x="109857" y="54769"/>
                  <a:pt x="119063" y="54769"/>
                </a:cubicBezTo>
                <a:lnTo>
                  <a:pt x="166109" y="54769"/>
                </a:lnTo>
                <a:lnTo>
                  <a:pt x="137824" y="83055"/>
                </a:lnTo>
                <a:cubicBezTo>
                  <a:pt x="135034" y="85845"/>
                  <a:pt x="135034" y="90367"/>
                  <a:pt x="137824" y="93157"/>
                </a:cubicBezTo>
                <a:cubicBezTo>
                  <a:pt x="140614" y="95947"/>
                  <a:pt x="145136" y="95947"/>
                  <a:pt x="147926" y="93157"/>
                </a:cubicBezTo>
                <a:lnTo>
                  <a:pt x="188407" y="52676"/>
                </a:lnTo>
                <a:cubicBezTo>
                  <a:pt x="191197" y="49887"/>
                  <a:pt x="191197" y="45363"/>
                  <a:pt x="188407" y="42574"/>
                </a:cubicBezTo>
                <a:lnTo>
                  <a:pt x="147926" y="2092"/>
                </a:lnTo>
                <a:close/>
              </a:path>
            </a:pathLst>
          </a:custGeom>
          <a:gradFill flip="none" rotWithShape="1">
            <a:gsLst>
              <a:gs pos="0">
                <a:srgbClr val="0078D4"/>
              </a:gs>
              <a:gs pos="100000">
                <a:srgbClr val="C53FCC"/>
              </a:gs>
            </a:gsLst>
            <a:lin ang="0" scaled="1"/>
            <a:tileRect/>
          </a:gradFill>
          <a:ln>
            <a:noFill/>
          </a:ln>
          <a:effectLst>
            <a:outerShdw blurRad="127000" dist="50800" dir="5400000" algn="ctr" rotWithShape="0">
              <a:srgbClr val="000000">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261190" tIns="208950" rIns="261190" bIns="208950" numCol="1" spcCol="0" rtlCol="0" fromWordArt="0" anchor="t" anchorCtr="0" forceAA="0" compatLnSpc="1">
            <a:prstTxWarp prst="textNoShape">
              <a:avLst/>
            </a:prstTxWarp>
            <a:noAutofit/>
          </a:bodyPr>
          <a:lstStyle/>
          <a:p>
            <a:pPr marL="0" marR="0" lvl="0" indent="0" algn="l" defTabSz="1330972" rtl="0" eaLnBrk="1" fontAlgn="base" latinLnBrk="0" hangingPunct="1">
              <a:lnSpc>
                <a:spcPct val="100000"/>
              </a:lnSpc>
              <a:spcBef>
                <a:spcPct val="0"/>
              </a:spcBef>
              <a:spcAft>
                <a:spcPct val="0"/>
              </a:spcAft>
              <a:buClrTx/>
              <a:buSzTx/>
              <a:buFontTx/>
              <a:buNone/>
              <a:tabLst/>
              <a:defRPr/>
            </a:pPr>
            <a:endParaRPr kumimoji="0" lang="en-US" sz="2799" b="1" i="0" u="none" strike="noStrike" kern="1200" cap="none" spc="0" normalizeH="0" baseline="0" noProof="0">
              <a:ln>
                <a:noFill/>
              </a:ln>
              <a:noFill/>
              <a:effectLst/>
              <a:uLnTx/>
              <a:uFillTx/>
              <a:latin typeface="Segoe UI Variable Display Semibold" pitchFamily="2" charset="0"/>
              <a:ea typeface="+mn-ea"/>
              <a:cs typeface="Segoe UI" pitchFamily="34" charset="0"/>
            </a:endParaRPr>
          </a:p>
        </p:txBody>
      </p:sp>
      <p:sp>
        <p:nvSpPr>
          <p:cNvPr id="34" name="Content Placeholder 2">
            <a:extLst>
              <a:ext uri="{FF2B5EF4-FFF2-40B4-BE49-F238E27FC236}">
                <a16:creationId xmlns:a16="http://schemas.microsoft.com/office/drawing/2014/main" id="{BA685120-911C-ED5F-0231-C2E33BE8F921}"/>
              </a:ext>
            </a:extLst>
          </p:cNvPr>
          <p:cNvSpPr txBox="1">
            <a:spLocks/>
          </p:cNvSpPr>
          <p:nvPr/>
        </p:nvSpPr>
        <p:spPr>
          <a:xfrm>
            <a:off x="1000125" y="2693447"/>
            <a:ext cx="6264276" cy="557589"/>
          </a:xfrm>
          <a:prstGeom prst="rect">
            <a:avLst/>
          </a:prstGeom>
        </p:spPr>
        <p:txBody>
          <a:bodyPr vert="horz" wrap="square" lIns="0" tIns="0" rIns="0" bIns="0" rtlCol="0">
            <a:spAutoFit/>
          </a:bodyPr>
          <a:lstStyle>
            <a:lvl1pPr marL="145733"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85" kern="1200" spc="0" baseline="0">
                <a:solidFill>
                  <a:schemeClr val="tx1"/>
                </a:solidFill>
                <a:latin typeface="+mn-lt"/>
                <a:ea typeface="+mn-ea"/>
                <a:cs typeface="Segoe Sans Display" pitchFamily="2" charset="0"/>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0" algn="l" defTabSz="1018824" rtl="0" eaLnBrk="1" fontAlgn="auto" latinLnBrk="0" hangingPunct="1">
              <a:lnSpc>
                <a:spcPts val="1500"/>
              </a:lnSpc>
              <a:spcBef>
                <a:spcPts val="0"/>
              </a:spcBef>
              <a:spcAft>
                <a:spcPts val="1200"/>
              </a:spcAft>
              <a:buClrTx/>
              <a:buSzPct val="90000"/>
              <a:buFont typeface="Wingdings" panose="05000000000000000000" pitchFamily="2" charset="2"/>
              <a:buNone/>
              <a:tabLst/>
              <a:defRPr/>
            </a:pPr>
            <a:r>
              <a:rPr kumimoji="0" lang="en-US" sz="1050" b="0" i="0" u="none" strike="noStrike" kern="100" cap="none" spc="0" normalizeH="0" baseline="0" noProof="0">
                <a:ln>
                  <a:noFill/>
                </a:ln>
                <a:effectLst/>
                <a:uLnTx/>
                <a:uFillTx/>
                <a:latin typeface="+mj-lt"/>
                <a:ea typeface="+mn-ea"/>
                <a:cs typeface="Segoe Sans Display" pitchFamily="2" charset="0"/>
              </a:rPr>
              <a:t>Intended Outcome: </a:t>
            </a:r>
            <a:r>
              <a:rPr kumimoji="0" lang="en-US" sz="1050" b="0" i="0" u="none" strike="noStrike" kern="100" cap="none" spc="0" normalizeH="0" baseline="0" noProof="0">
                <a:ln>
                  <a:noFill/>
                </a:ln>
                <a:effectLst/>
                <a:uLnTx/>
                <a:uFillTx/>
                <a:ea typeface="+mn-ea"/>
                <a:cs typeface="Segoe Sans Display" pitchFamily="2" charset="0"/>
              </a:rPr>
              <a:t>Clear, structured financial insights and draft outputs that help finance professionals explain forecast movements, assess risks and opportunities, and support internal planning and performance conversations.</a:t>
            </a:r>
          </a:p>
        </p:txBody>
      </p:sp>
      <p:sp>
        <p:nvSpPr>
          <p:cNvPr id="33" name="Content Placeholder 2">
            <a:extLst>
              <a:ext uri="{FF2B5EF4-FFF2-40B4-BE49-F238E27FC236}">
                <a16:creationId xmlns:a16="http://schemas.microsoft.com/office/drawing/2014/main" id="{0B3FB46B-7918-FB38-6C94-8E8B2BDFC7C3}"/>
              </a:ext>
            </a:extLst>
          </p:cNvPr>
          <p:cNvSpPr txBox="1">
            <a:spLocks/>
          </p:cNvSpPr>
          <p:nvPr/>
        </p:nvSpPr>
        <p:spPr>
          <a:xfrm>
            <a:off x="1000125" y="2182597"/>
            <a:ext cx="6264276" cy="365228"/>
          </a:xfrm>
          <a:prstGeom prst="rect">
            <a:avLst/>
          </a:prstGeom>
        </p:spPr>
        <p:txBody>
          <a:bodyPr vert="horz" wrap="square" lIns="0" tIns="0" rIns="0" bIns="0" rtlCol="0">
            <a:spAutoFit/>
          </a:bodyPr>
          <a:lstStyle>
            <a:lvl1pPr marL="145733"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85" kern="1200" spc="0" baseline="0">
                <a:solidFill>
                  <a:schemeClr val="tx1"/>
                </a:solidFill>
                <a:latin typeface="+mn-lt"/>
                <a:ea typeface="+mn-ea"/>
                <a:cs typeface="Segoe Sans Display" pitchFamily="2" charset="0"/>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0" algn="l" defTabSz="1018824" rtl="0" eaLnBrk="1" fontAlgn="auto" latinLnBrk="0" hangingPunct="1">
              <a:lnSpc>
                <a:spcPts val="1500"/>
              </a:lnSpc>
              <a:spcBef>
                <a:spcPts val="0"/>
              </a:spcBef>
              <a:spcAft>
                <a:spcPts val="1200"/>
              </a:spcAft>
              <a:buClrTx/>
              <a:buSzPct val="90000"/>
              <a:buFont typeface="Wingdings" panose="05000000000000000000" pitchFamily="2" charset="2"/>
              <a:buNone/>
              <a:tabLst/>
              <a:defRPr/>
            </a:pPr>
            <a:r>
              <a:rPr kumimoji="0" lang="en-US" sz="1050" b="0" i="0" u="none" strike="noStrike" kern="100" cap="none" spc="0" normalizeH="0" baseline="0" noProof="0">
                <a:ln>
                  <a:noFill/>
                </a:ln>
                <a:effectLst/>
                <a:uLnTx/>
                <a:uFillTx/>
                <a:latin typeface="+mj-lt"/>
                <a:ea typeface="+mn-ea"/>
                <a:cs typeface="Segoe Sans Display" pitchFamily="2" charset="0"/>
              </a:rPr>
              <a:t>Goal: </a:t>
            </a:r>
            <a:r>
              <a:rPr kumimoji="0" lang="en-US" sz="1050" b="0" i="0" u="none" strike="noStrike" kern="100" cap="none" spc="0" normalizeH="0" baseline="0" noProof="0">
                <a:ln>
                  <a:noFill/>
                </a:ln>
                <a:effectLst/>
                <a:uLnTx/>
                <a:uFillTx/>
                <a:ea typeface="+mn-ea"/>
                <a:cs typeface="Segoe Sans Display" pitchFamily="2" charset="0"/>
              </a:rPr>
              <a:t>Support finance planning and analysis teams by helping summarize, visualize, and explain forecast data, performance trends, and external signals to improve planning discussions and decision readiness. </a:t>
            </a:r>
          </a:p>
        </p:txBody>
      </p:sp>
    </p:spTree>
    <p:extLst>
      <p:ext uri="{BB962C8B-B14F-4D97-AF65-F5344CB8AC3E}">
        <p14:creationId xmlns:p14="http://schemas.microsoft.com/office/powerpoint/2010/main" val="1730564538"/>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73E18-1C92-C161-7461-A708D153F53D}"/>
            </a:ext>
          </a:extLst>
        </p:cNvPr>
        <p:cNvGrpSpPr/>
        <p:nvPr/>
      </p:nvGrpSpPr>
      <p:grpSpPr>
        <a:xfrm>
          <a:off x="0" y="0"/>
          <a:ext cx="0" cy="0"/>
          <a:chOff x="0" y="0"/>
          <a:chExt cx="0" cy="0"/>
        </a:xfrm>
      </p:grpSpPr>
      <p:pic>
        <p:nvPicPr>
          <p:cNvPr id="6" name="object 4">
            <a:extLst>
              <a:ext uri="{FF2B5EF4-FFF2-40B4-BE49-F238E27FC236}">
                <a16:creationId xmlns:a16="http://schemas.microsoft.com/office/drawing/2014/main" id="{DC00860F-98F9-446D-3162-95A613C1DFCA}"/>
              </a:ext>
              <a:ext uri="{C183D7F6-B498-43B3-948B-1728B52AA6E4}">
                <adec:decorative xmlns:adec="http://schemas.microsoft.com/office/drawing/2017/decorative" val="1"/>
              </a:ext>
            </a:extLst>
          </p:cNvPr>
          <p:cNvPicPr/>
          <p:nvPr/>
        </p:nvPicPr>
        <p:blipFill rotWithShape="1">
          <a:blip r:embed="rId3" cstate="print"/>
          <a:srcRect l="19670" r="19670"/>
          <a:stretch>
            <a:fillRect/>
          </a:stretch>
        </p:blipFill>
        <p:spPr>
          <a:xfrm rot="5400000">
            <a:off x="3850482" y="6136484"/>
            <a:ext cx="71436" cy="7772400"/>
          </a:xfrm>
          <a:prstGeom prst="rect">
            <a:avLst/>
          </a:prstGeom>
        </p:spPr>
      </p:pic>
      <p:sp>
        <p:nvSpPr>
          <p:cNvPr id="30" name="Slide Number Placeholder 5">
            <a:extLst>
              <a:ext uri="{FF2B5EF4-FFF2-40B4-BE49-F238E27FC236}">
                <a16:creationId xmlns:a16="http://schemas.microsoft.com/office/drawing/2014/main" id="{4E4BF295-3FC3-3ABE-371C-2F65ADA8710C}"/>
              </a:ext>
              <a:ext uri="{C183D7F6-B498-43B3-948B-1728B52AA6E4}">
                <adec:decorative xmlns:adec="http://schemas.microsoft.com/office/drawing/2017/decorative" val="1"/>
              </a:ext>
            </a:extLst>
          </p:cNvPr>
          <p:cNvSpPr txBox="1">
            <a:spLocks/>
          </p:cNvSpPr>
          <p:nvPr/>
        </p:nvSpPr>
        <p:spPr>
          <a:xfrm>
            <a:off x="5770248" y="9617713"/>
            <a:ext cx="1748790" cy="264474"/>
          </a:xfrm>
        </p:spPr>
        <p:txBody>
          <a:bodyPr rIns="0" anchor="ctr"/>
          <a:lstStyle>
            <a:defPPr>
              <a:defRPr lang="en-US"/>
            </a:defPPr>
            <a:lvl1pPr marL="0" algn="r" defTabSz="1018824" rtl="0" eaLnBrk="1" latinLnBrk="0" hangingPunct="1">
              <a:defRPr sz="1200" kern="1200">
                <a:solidFill>
                  <a:schemeClr val="tx1"/>
                </a:solidFill>
                <a:latin typeface="+mn-lt"/>
                <a:ea typeface="+mn-ea"/>
                <a:cs typeface="+mn-cs"/>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marL="0" marR="0" lvl="0" indent="0" algn="r" defTabSz="1018824" rtl="0" eaLnBrk="1" fontAlgn="auto" latinLnBrk="0" hangingPunct="1">
              <a:lnSpc>
                <a:spcPct val="100000"/>
              </a:lnSpc>
              <a:spcBef>
                <a:spcPts val="0"/>
              </a:spcBef>
              <a:spcAft>
                <a:spcPts val="0"/>
              </a:spcAft>
              <a:buClrTx/>
              <a:buSzTx/>
              <a:buFontTx/>
              <a:buNone/>
              <a:tabLst/>
              <a:defRPr/>
            </a:pPr>
            <a:fld id="{BF64B658-AF8F-7D4C-AC24-1E662CA57B6D}" type="slidenum">
              <a:rPr kumimoji="0" lang="en-US" sz="1000" b="0" i="0" u="none" strike="noStrike" kern="1200" cap="none" spc="0" normalizeH="0" baseline="0" noProof="0" smtClean="0">
                <a:ln>
                  <a:noFill/>
                </a:ln>
                <a:solidFill>
                  <a:srgbClr val="091F2C"/>
                </a:solidFill>
                <a:effectLst/>
                <a:uLnTx/>
                <a:uFillTx/>
                <a:latin typeface="Segoe Sans Display Semilight" pitchFamily="2" charset="0"/>
                <a:ea typeface="+mn-ea"/>
                <a:cs typeface="Segoe Sans Display Semilight" pitchFamily="2" charset="0"/>
              </a:rPr>
              <a:pPr marL="0" marR="0" lvl="0" indent="0" algn="r" defTabSz="1018824" rtl="0" eaLnBrk="1" fontAlgn="auto" latinLnBrk="0" hangingPunct="1">
                <a:lnSpc>
                  <a:spcPct val="100000"/>
                </a:lnSpc>
                <a:spcBef>
                  <a:spcPts val="0"/>
                </a:spcBef>
                <a:spcAft>
                  <a:spcPts val="0"/>
                </a:spcAft>
                <a:buClrTx/>
                <a:buSzTx/>
                <a:buFontTx/>
                <a:buNone/>
                <a:tabLst/>
                <a:defRPr/>
              </a:pPr>
              <a:t>7</a:t>
            </a:fld>
            <a:endParaRPr kumimoji="0" lang="en-US" sz="1000" b="0" i="0" u="none" strike="noStrike" kern="1200" cap="none" spc="0" normalizeH="0" baseline="0" noProof="0">
              <a:ln>
                <a:noFill/>
              </a:ln>
              <a:solidFill>
                <a:srgbClr val="091F2C"/>
              </a:solidFill>
              <a:effectLst/>
              <a:uLnTx/>
              <a:uFillTx/>
              <a:latin typeface="Segoe Sans Display Semilight" pitchFamily="2" charset="0"/>
              <a:ea typeface="+mn-ea"/>
              <a:cs typeface="Segoe Sans Display Semilight" pitchFamily="2" charset="0"/>
            </a:endParaRPr>
          </a:p>
        </p:txBody>
      </p:sp>
      <p:sp>
        <p:nvSpPr>
          <p:cNvPr id="11" name="Title 10">
            <a:extLst>
              <a:ext uri="{FF2B5EF4-FFF2-40B4-BE49-F238E27FC236}">
                <a16:creationId xmlns:a16="http://schemas.microsoft.com/office/drawing/2014/main" id="{47586812-F437-7631-0525-70B7B0162957}"/>
              </a:ext>
            </a:extLst>
          </p:cNvPr>
          <p:cNvSpPr>
            <a:spLocks noGrp="1"/>
          </p:cNvSpPr>
          <p:nvPr>
            <p:ph type="title"/>
          </p:nvPr>
        </p:nvSpPr>
        <p:spPr>
          <a:xfrm>
            <a:off x="508001" y="939800"/>
            <a:ext cx="5262247" cy="861774"/>
          </a:xfrm>
        </p:spPr>
        <p:txBody>
          <a:bodyPr/>
          <a:lstStyle/>
          <a:p>
            <a:r>
              <a:rPr lang="en-US"/>
              <a:t>Scenario 3: Risk, Compliance, and Audit Readiness </a:t>
            </a:r>
          </a:p>
        </p:txBody>
      </p:sp>
      <p:pic>
        <p:nvPicPr>
          <p:cNvPr id="62" name="Picture 61">
            <a:extLst>
              <a:ext uri="{FF2B5EF4-FFF2-40B4-BE49-F238E27FC236}">
                <a16:creationId xmlns:a16="http://schemas.microsoft.com/office/drawing/2014/main" id="{5113E337-DA6A-B188-73A3-EF463F619EC5}"/>
              </a:ext>
              <a:ext uri="{C183D7F6-B498-43B3-948B-1728B52AA6E4}">
                <adec:decorative xmlns:adec="http://schemas.microsoft.com/office/drawing/2017/decorative" val="1"/>
              </a:ext>
            </a:extLst>
          </p:cNvPr>
          <p:cNvPicPr>
            <a:picLocks/>
          </p:cNvPicPr>
          <p:nvPr/>
        </p:nvPicPr>
        <p:blipFill rotWithShape="1">
          <a:blip r:embed="rId4">
            <a:extLst>
              <a:ext uri="{BEBA8EAE-BF5A-486C-A8C5-ECC9F3942E4B}">
                <a14:imgProps xmlns:a14="http://schemas.microsoft.com/office/drawing/2010/main">
                  <a14:imgLayer r:embed="rId5">
                    <a14:imgEffect>
                      <a14:artisticBlur radius="5"/>
                    </a14:imgEffect>
                  </a14:imgLayer>
                </a14:imgProps>
              </a:ext>
              <a:ext uri="{28A0092B-C50C-407E-A947-70E740481C1C}">
                <a14:useLocalDpi xmlns:a14="http://schemas.microsoft.com/office/drawing/2010/main" val="0"/>
              </a:ext>
            </a:extLst>
          </a:blip>
          <a:srcRect t="45207" b="45207"/>
          <a:stretch>
            <a:fillRect/>
          </a:stretch>
        </p:blipFill>
        <p:spPr>
          <a:xfrm>
            <a:off x="1" y="0"/>
            <a:ext cx="7772400" cy="419100"/>
          </a:xfrm>
          <a:prstGeom prst="rect">
            <a:avLst/>
          </a:prstGeom>
          <a:ln>
            <a:noFill/>
          </a:ln>
          <a:effectLst/>
        </p:spPr>
      </p:pic>
      <p:sp>
        <p:nvSpPr>
          <p:cNvPr id="63" name="Rectangle 62">
            <a:extLst>
              <a:ext uri="{FF2B5EF4-FFF2-40B4-BE49-F238E27FC236}">
                <a16:creationId xmlns:a16="http://schemas.microsoft.com/office/drawing/2014/main" id="{06385D4D-7CDE-182E-1509-756A60B2D94D}"/>
              </a:ext>
              <a:ext uri="{C183D7F6-B498-43B3-948B-1728B52AA6E4}">
                <adec:decorative xmlns:adec="http://schemas.microsoft.com/office/drawing/2017/decorative" val="1"/>
              </a:ext>
            </a:extLst>
          </p:cNvPr>
          <p:cNvSpPr>
            <a:spLocks/>
          </p:cNvSpPr>
          <p:nvPr/>
        </p:nvSpPr>
        <p:spPr bwMode="auto">
          <a:xfrm>
            <a:off x="0" y="0"/>
            <a:ext cx="7772400" cy="406400"/>
          </a:xfrm>
          <a:prstGeom prst="rect">
            <a:avLst/>
          </a:prstGeom>
          <a:solidFill>
            <a:schemeClr val="bg1">
              <a:alpha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0" noProof="0">
              <a:ln>
                <a:noFill/>
              </a:ln>
              <a:solidFill>
                <a:srgbClr val="FFFFFF"/>
              </a:solidFill>
              <a:effectLst/>
              <a:uLnTx/>
              <a:uFillTx/>
              <a:latin typeface="Segoe Sans Display Semibold"/>
              <a:ea typeface="Segoe UI" pitchFamily="34" charset="0"/>
              <a:cs typeface="Segoe UI" pitchFamily="34" charset="0"/>
            </a:endParaRPr>
          </a:p>
        </p:txBody>
      </p:sp>
      <p:sp>
        <p:nvSpPr>
          <p:cNvPr id="64" name="Rectangle: Rounded Corners 63">
            <a:hlinkClick r:id="rId6" action="ppaction://hlinksldjump"/>
            <a:extLst>
              <a:ext uri="{FF2B5EF4-FFF2-40B4-BE49-F238E27FC236}">
                <a16:creationId xmlns:a16="http://schemas.microsoft.com/office/drawing/2014/main" id="{EF8A9E90-BAF2-0839-FFAD-7B7A95AB8862}"/>
              </a:ext>
              <a:ext uri="{C183D7F6-B498-43B3-948B-1728B52AA6E4}">
                <adec:decorative xmlns:adec="http://schemas.microsoft.com/office/drawing/2017/decorative" val="1"/>
              </a:ext>
            </a:extLst>
          </p:cNvPr>
          <p:cNvSpPr>
            <a:spLocks/>
          </p:cNvSpPr>
          <p:nvPr/>
        </p:nvSpPr>
        <p:spPr bwMode="auto">
          <a:xfrm>
            <a:off x="507999"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Best Practices</a:t>
            </a:r>
          </a:p>
        </p:txBody>
      </p:sp>
      <p:sp>
        <p:nvSpPr>
          <p:cNvPr id="65" name="Rectangle: Rounded Corners 64">
            <a:hlinkClick r:id="rId7" action="ppaction://hlinksldjump"/>
            <a:extLst>
              <a:ext uri="{FF2B5EF4-FFF2-40B4-BE49-F238E27FC236}">
                <a16:creationId xmlns:a16="http://schemas.microsoft.com/office/drawing/2014/main" id="{A1CBB9CE-A7BD-F404-A2A5-CC7D61BA6337}"/>
              </a:ext>
              <a:ext uri="{C183D7F6-B498-43B3-948B-1728B52AA6E4}">
                <adec:decorative xmlns:adec="http://schemas.microsoft.com/office/drawing/2017/decorative" val="1"/>
              </a:ext>
            </a:extLst>
          </p:cNvPr>
          <p:cNvSpPr>
            <a:spLocks/>
          </p:cNvSpPr>
          <p:nvPr/>
        </p:nvSpPr>
        <p:spPr bwMode="auto">
          <a:xfrm>
            <a:off x="1486262"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1</a:t>
            </a:r>
          </a:p>
        </p:txBody>
      </p:sp>
      <p:sp>
        <p:nvSpPr>
          <p:cNvPr id="66" name="Rectangle: Rounded Corners 65">
            <a:hlinkClick r:id="rId8" action="ppaction://hlinksldjump"/>
            <a:extLst>
              <a:ext uri="{FF2B5EF4-FFF2-40B4-BE49-F238E27FC236}">
                <a16:creationId xmlns:a16="http://schemas.microsoft.com/office/drawing/2014/main" id="{871417AB-647E-1DBF-01C6-9FF93DDC6427}"/>
              </a:ext>
              <a:ext uri="{C183D7F6-B498-43B3-948B-1728B52AA6E4}">
                <adec:decorative xmlns:adec="http://schemas.microsoft.com/office/drawing/2017/decorative" val="1"/>
              </a:ext>
            </a:extLst>
          </p:cNvPr>
          <p:cNvSpPr>
            <a:spLocks/>
          </p:cNvSpPr>
          <p:nvPr/>
        </p:nvSpPr>
        <p:spPr bwMode="auto">
          <a:xfrm>
            <a:off x="2464525"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2</a:t>
            </a:r>
          </a:p>
        </p:txBody>
      </p:sp>
      <p:sp>
        <p:nvSpPr>
          <p:cNvPr id="67" name="Rectangle: Rounded Corners 66">
            <a:hlinkClick r:id="rId9" action="ppaction://hlinksldjump"/>
            <a:extLst>
              <a:ext uri="{FF2B5EF4-FFF2-40B4-BE49-F238E27FC236}">
                <a16:creationId xmlns:a16="http://schemas.microsoft.com/office/drawing/2014/main" id="{9FAE48AA-E7F8-4FA8-8AFB-96E6F149CFDB}"/>
              </a:ext>
              <a:ext uri="{C183D7F6-B498-43B3-948B-1728B52AA6E4}">
                <adec:decorative xmlns:adec="http://schemas.microsoft.com/office/drawing/2017/decorative" val="1"/>
              </a:ext>
            </a:extLst>
          </p:cNvPr>
          <p:cNvSpPr>
            <a:spLocks/>
          </p:cNvSpPr>
          <p:nvPr/>
        </p:nvSpPr>
        <p:spPr bwMode="auto">
          <a:xfrm>
            <a:off x="3442787" y="230036"/>
            <a:ext cx="886822" cy="373214"/>
          </a:xfrm>
          <a:prstGeom prst="roundRect">
            <a:avLst>
              <a:gd name="adj" fmla="val 50000"/>
            </a:avLst>
          </a:prstGeom>
          <a:gradFill flip="none" rotWithShape="1">
            <a:gsLst>
              <a:gs pos="0">
                <a:srgbClr val="C742CD"/>
              </a:gs>
              <a:gs pos="100000">
                <a:srgbClr val="2780D7"/>
              </a:gs>
            </a:gsLst>
            <a:path path="circle">
              <a:fillToRect l="100000" t="100000"/>
            </a:path>
            <a:tileRect r="-100000" b="-100000"/>
          </a:gradFill>
          <a:ln w="190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Segoe Sans Display Semibold"/>
                <a:ea typeface="+mn-ea"/>
                <a:cs typeface="Segoe UI" pitchFamily="34" charset="0"/>
              </a:rPr>
              <a:t>Scenario 3</a:t>
            </a:r>
          </a:p>
        </p:txBody>
      </p:sp>
      <p:sp>
        <p:nvSpPr>
          <p:cNvPr id="68" name="Rectangle: Rounded Corners 67">
            <a:hlinkClick r:id="rId10" action="ppaction://hlinksldjump"/>
            <a:extLst>
              <a:ext uri="{FF2B5EF4-FFF2-40B4-BE49-F238E27FC236}">
                <a16:creationId xmlns:a16="http://schemas.microsoft.com/office/drawing/2014/main" id="{C4FAF053-50AF-374E-F08F-4AB4BA316FF7}"/>
              </a:ext>
              <a:ext uri="{C183D7F6-B498-43B3-948B-1728B52AA6E4}">
                <adec:decorative xmlns:adec="http://schemas.microsoft.com/office/drawing/2017/decorative" val="1"/>
              </a:ext>
            </a:extLst>
          </p:cNvPr>
          <p:cNvSpPr>
            <a:spLocks/>
          </p:cNvSpPr>
          <p:nvPr/>
        </p:nvSpPr>
        <p:spPr bwMode="auto">
          <a:xfrm>
            <a:off x="5399312"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5</a:t>
            </a:r>
          </a:p>
        </p:txBody>
      </p:sp>
      <p:sp>
        <p:nvSpPr>
          <p:cNvPr id="69" name="Rectangle: Rounded Corners 68">
            <a:hlinkClick r:id="rId11" action="ppaction://hlinksldjump"/>
            <a:extLst>
              <a:ext uri="{FF2B5EF4-FFF2-40B4-BE49-F238E27FC236}">
                <a16:creationId xmlns:a16="http://schemas.microsoft.com/office/drawing/2014/main" id="{BD6BD836-3A66-841D-9829-ECAF82F1ADF4}"/>
              </a:ext>
              <a:ext uri="{C183D7F6-B498-43B3-948B-1728B52AA6E4}">
                <adec:decorative xmlns:adec="http://schemas.microsoft.com/office/drawing/2017/decorative" val="1"/>
              </a:ext>
            </a:extLst>
          </p:cNvPr>
          <p:cNvSpPr>
            <a:spLocks/>
          </p:cNvSpPr>
          <p:nvPr/>
        </p:nvSpPr>
        <p:spPr bwMode="auto">
          <a:xfrm>
            <a:off x="6377575"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File Guidance </a:t>
            </a:r>
            <a:b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b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&amp; Example</a:t>
            </a:r>
          </a:p>
        </p:txBody>
      </p:sp>
      <p:sp>
        <p:nvSpPr>
          <p:cNvPr id="70" name="Rectangle: Rounded Corners 69">
            <a:hlinkClick r:id="rId12" action="ppaction://hlinksldjump"/>
            <a:extLst>
              <a:ext uri="{FF2B5EF4-FFF2-40B4-BE49-F238E27FC236}">
                <a16:creationId xmlns:a16="http://schemas.microsoft.com/office/drawing/2014/main" id="{EF5A720B-6417-27D9-7CD3-1ECEFD300850}"/>
              </a:ext>
              <a:ext uri="{C183D7F6-B498-43B3-948B-1728B52AA6E4}">
                <adec:decorative xmlns:adec="http://schemas.microsoft.com/office/drawing/2017/decorative" val="1"/>
              </a:ext>
            </a:extLst>
          </p:cNvPr>
          <p:cNvSpPr>
            <a:spLocks/>
          </p:cNvSpPr>
          <p:nvPr/>
        </p:nvSpPr>
        <p:spPr bwMode="auto">
          <a:xfrm>
            <a:off x="4421050"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4</a:t>
            </a:r>
          </a:p>
        </p:txBody>
      </p:sp>
      <p:sp>
        <p:nvSpPr>
          <p:cNvPr id="16" name="Rectangle 15">
            <a:hlinkClick r:id="rId11" action="ppaction://hlinksldjump"/>
            <a:extLst>
              <a:ext uri="{FF2B5EF4-FFF2-40B4-BE49-F238E27FC236}">
                <a16:creationId xmlns:a16="http://schemas.microsoft.com/office/drawing/2014/main" id="{CF5A768A-4373-A21A-F073-7BA746CE6E15}"/>
              </a:ext>
            </a:extLst>
          </p:cNvPr>
          <p:cNvSpPr>
            <a:spLocks/>
          </p:cNvSpPr>
          <p:nvPr/>
        </p:nvSpPr>
        <p:spPr bwMode="auto">
          <a:xfrm>
            <a:off x="5503983" y="9407114"/>
            <a:ext cx="1760414" cy="13849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r" defTabSz="932472" rtl="0" eaLnBrk="1" fontAlgn="base" latinLnBrk="0" hangingPunct="1">
              <a:lnSpc>
                <a:spcPct val="100000"/>
              </a:lnSpc>
              <a:spcBef>
                <a:spcPct val="0"/>
              </a:spcBef>
              <a:spcAft>
                <a:spcPct val="0"/>
              </a:spcAft>
              <a:buClrTx/>
              <a:buSzTx/>
              <a:buFontTx/>
              <a:buNone/>
              <a:tabLst/>
              <a:defRPr/>
            </a:pPr>
            <a:r>
              <a:rPr kumimoji="0" lang="en-IN" sz="900" b="0" i="1" u="none" strike="noStrike" kern="1200" cap="none" spc="0" normalizeH="0" baseline="0" noProof="0">
                <a:ln>
                  <a:noFill/>
                </a:ln>
                <a:solidFill>
                  <a:srgbClr val="FFFFFF">
                    <a:lumMod val="50000"/>
                    <a:alpha val="99000"/>
                  </a:srgbClr>
                </a:solidFill>
                <a:effectLst/>
                <a:uLnTx/>
                <a:uFillTx/>
                <a:latin typeface="Segoe Sans Display"/>
                <a:ea typeface="Segoe UI" pitchFamily="34" charset="0"/>
                <a:cs typeface="Segoe UI" pitchFamily="34" charset="0"/>
              </a:rPr>
              <a:t>See file guidance on </a:t>
            </a:r>
            <a:r>
              <a:rPr lang="en-IN" sz="900" i="1" u="sng">
                <a:solidFill>
                  <a:srgbClr val="0078D4">
                    <a:alpha val="99000"/>
                  </a:srgbClr>
                </a:solidFill>
                <a:latin typeface="Segoe Sans Display"/>
                <a:ea typeface="Segoe UI" pitchFamily="34" charset="0"/>
                <a:cs typeface="Segoe UI" pitchFamily="34" charset="0"/>
                <a:hlinkClick r:id="rId13" action="ppaction://hlinksldjump">
                  <a:extLst>
                    <a:ext uri="{A12FA001-AC4F-418D-AE19-62706E023703}">
                      <ahyp:hlinkClr xmlns:ahyp="http://schemas.microsoft.com/office/drawing/2018/hyperlinkcolor" val="tx"/>
                    </a:ext>
                  </a:extLst>
                </a:hlinkClick>
              </a:rPr>
              <a:t>page 12</a:t>
            </a:r>
            <a:endParaRPr kumimoji="0" lang="en-US" sz="900" b="0" i="1" u="sng" strike="noStrike" kern="1200" cap="none" spc="0" normalizeH="0" baseline="0" noProof="0">
              <a:ln>
                <a:noFill/>
              </a:ln>
              <a:solidFill>
                <a:srgbClr val="0078D4">
                  <a:alpha val="99000"/>
                </a:srgbClr>
              </a:solidFill>
              <a:effectLst/>
              <a:uLnTx/>
              <a:uFillTx/>
              <a:latin typeface="Segoe Sans Display"/>
              <a:ea typeface="Segoe UI" pitchFamily="34" charset="0"/>
              <a:cs typeface="Segoe UI" pitchFamily="34" charset="0"/>
            </a:endParaRPr>
          </a:p>
        </p:txBody>
      </p:sp>
      <p:sp>
        <p:nvSpPr>
          <p:cNvPr id="4" name="Rectangle: Rounded Corners 3">
            <a:extLst>
              <a:ext uri="{FF2B5EF4-FFF2-40B4-BE49-F238E27FC236}">
                <a16:creationId xmlns:a16="http://schemas.microsoft.com/office/drawing/2014/main" id="{A4E07EE0-242A-DAA2-D315-BDEE2BB82FDE}"/>
              </a:ext>
              <a:ext uri="{C183D7F6-B498-43B3-948B-1728B52AA6E4}">
                <adec:decorative xmlns:adec="http://schemas.microsoft.com/office/drawing/2017/decorative" val="1"/>
              </a:ext>
            </a:extLst>
          </p:cNvPr>
          <p:cNvSpPr>
            <a:spLocks/>
          </p:cNvSpPr>
          <p:nvPr/>
        </p:nvSpPr>
        <p:spPr bwMode="auto">
          <a:xfrm>
            <a:off x="507998" y="3880067"/>
            <a:ext cx="6756399" cy="5349314"/>
          </a:xfrm>
          <a:prstGeom prst="roundRect">
            <a:avLst>
              <a:gd name="adj" fmla="val 2541"/>
            </a:avLst>
          </a:prstGeom>
          <a:solidFill>
            <a:schemeClr val="bg1">
              <a:alpha val="62000"/>
            </a:schemeClr>
          </a:solidFill>
          <a:ln w="9525">
            <a:solidFill>
              <a:schemeClr val="bg1"/>
            </a:solidFill>
          </a:ln>
          <a:effectLst>
            <a:outerShdw blurRad="114300" algn="ctr" rotWithShape="0">
              <a:prstClr val="black">
                <a:alpha val="6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5" name="Rectangle: Top Corners Rounded 4">
            <a:extLst>
              <a:ext uri="{FF2B5EF4-FFF2-40B4-BE49-F238E27FC236}">
                <a16:creationId xmlns:a16="http://schemas.microsoft.com/office/drawing/2014/main" id="{23634F55-D76B-4630-7F94-102626E20B0E}"/>
              </a:ext>
              <a:ext uri="{C183D7F6-B498-43B3-948B-1728B52AA6E4}">
                <adec:decorative xmlns:adec="http://schemas.microsoft.com/office/drawing/2017/decorative" val="1"/>
              </a:ext>
            </a:extLst>
          </p:cNvPr>
          <p:cNvSpPr/>
          <p:nvPr/>
        </p:nvSpPr>
        <p:spPr bwMode="auto">
          <a:xfrm>
            <a:off x="4584319" y="3471712"/>
            <a:ext cx="2613022" cy="401871"/>
          </a:xfrm>
          <a:prstGeom prst="round2SameRect">
            <a:avLst/>
          </a:prstGeom>
          <a:solidFill>
            <a:srgbClr val="FCE7DB"/>
          </a:solidFill>
          <a:ln w="9525">
            <a:solidFill>
              <a:schemeClr val="bg1"/>
            </a:solidFill>
          </a:ln>
          <a:effectLst>
            <a:outerShdw blurRad="114300" algn="ctr" rotWithShape="0">
              <a:prstClr val="black">
                <a:alpha val="6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8" name="Rectangle: Top Corners Rounded 7">
            <a:extLst>
              <a:ext uri="{FF2B5EF4-FFF2-40B4-BE49-F238E27FC236}">
                <a16:creationId xmlns:a16="http://schemas.microsoft.com/office/drawing/2014/main" id="{E5273104-A1CB-A3B0-2453-502DFB97CAD7}"/>
              </a:ext>
              <a:ext uri="{C183D7F6-B498-43B3-948B-1728B52AA6E4}">
                <adec:decorative xmlns:adec="http://schemas.microsoft.com/office/drawing/2017/decorative" val="1"/>
              </a:ext>
            </a:extLst>
          </p:cNvPr>
          <p:cNvSpPr/>
          <p:nvPr/>
        </p:nvSpPr>
        <p:spPr bwMode="auto">
          <a:xfrm rot="16200000">
            <a:off x="4052887" y="3284503"/>
            <a:ext cx="286576" cy="776288"/>
          </a:xfrm>
          <a:prstGeom prst="round2Same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17" name="Content Placeholder 2">
            <a:extLst>
              <a:ext uri="{FF2B5EF4-FFF2-40B4-BE49-F238E27FC236}">
                <a16:creationId xmlns:a16="http://schemas.microsoft.com/office/drawing/2014/main" id="{BE5E8EE7-954C-9655-DD83-B38263C780B9}"/>
              </a:ext>
              <a:ext uri="{C183D7F6-B498-43B3-948B-1728B52AA6E4}">
                <adec:decorative xmlns:adec="http://schemas.microsoft.com/office/drawing/2017/decorative" val="0"/>
              </a:ext>
            </a:extLst>
          </p:cNvPr>
          <p:cNvSpPr txBox="1">
            <a:spLocks/>
          </p:cNvSpPr>
          <p:nvPr/>
        </p:nvSpPr>
        <p:spPr>
          <a:xfrm>
            <a:off x="3911173" y="3588009"/>
            <a:ext cx="535258" cy="169277"/>
          </a:xfrm>
          <a:prstGeom prst="rect">
            <a:avLst/>
          </a:prstGeom>
          <a:noFill/>
        </p:spPr>
        <p:txBody>
          <a:bodyPr wrap="square" lIns="0" tIns="0" rIns="0" bIns="0">
            <a:spAutoFit/>
          </a:bodyPr>
          <a:lstStyle>
            <a:defPPr>
              <a:defRPr lang="en-US"/>
            </a:defPPr>
            <a:lvl1pPr marR="0">
              <a:lnSpc>
                <a:spcPts val="2300"/>
              </a:lnSpc>
              <a:spcAft>
                <a:spcPts val="1800"/>
              </a:spcAft>
              <a:buNone/>
              <a:defRPr sz="1400" kern="100">
                <a:effectLst/>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0" algn="l" defTabSz="1018824" rtl="0" eaLnBrk="1" fontAlgn="auto" latinLnBrk="0" hangingPunct="1">
              <a:lnSpc>
                <a:spcPct val="100000"/>
              </a:lnSpc>
              <a:spcBef>
                <a:spcPts val="0"/>
              </a:spcBef>
              <a:spcAft>
                <a:spcPts val="3000"/>
              </a:spcAft>
              <a:buClrTx/>
              <a:buSzTx/>
              <a:buFontTx/>
              <a:buNone/>
              <a:tabLst/>
              <a:defRPr/>
            </a:pPr>
            <a:r>
              <a:rPr kumimoji="0" lang="en-US" sz="1100" b="0" i="0" u="none" strike="noStrike" kern="100" cap="none" spc="0" normalizeH="0" baseline="0" noProof="0">
                <a:ln>
                  <a:noFill/>
                </a:ln>
                <a:solidFill>
                  <a:srgbClr val="FFFFFF">
                    <a:alpha val="99000"/>
                  </a:srgbClr>
                </a:solidFill>
                <a:effectLst/>
                <a:uLnTx/>
                <a:uFillTx/>
                <a:latin typeface="Segoe Sans Display Semibold"/>
                <a:ea typeface="+mn-ea"/>
                <a:cs typeface="+mn-cs"/>
              </a:rPr>
              <a:t>Legend </a:t>
            </a:r>
          </a:p>
        </p:txBody>
      </p:sp>
      <p:sp>
        <p:nvSpPr>
          <p:cNvPr id="18" name="Rectangle: Rounded Corners 17" descr="Orange text">
            <a:extLst>
              <a:ext uri="{FF2B5EF4-FFF2-40B4-BE49-F238E27FC236}">
                <a16:creationId xmlns:a16="http://schemas.microsoft.com/office/drawing/2014/main" id="{5BD07CCD-90C2-1867-8975-AA72EBB9AF89}"/>
              </a:ext>
              <a:ext uri="{C183D7F6-B498-43B3-948B-1728B52AA6E4}">
                <adec:decorative xmlns:adec="http://schemas.microsoft.com/office/drawing/2017/decorative" val="0"/>
              </a:ext>
            </a:extLst>
          </p:cNvPr>
          <p:cNvSpPr>
            <a:spLocks/>
          </p:cNvSpPr>
          <p:nvPr/>
        </p:nvSpPr>
        <p:spPr bwMode="auto">
          <a:xfrm>
            <a:off x="4703015" y="3586162"/>
            <a:ext cx="172970" cy="172970"/>
          </a:xfrm>
          <a:prstGeom prst="round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19" name="Content Placeholder 2">
            <a:extLst>
              <a:ext uri="{FF2B5EF4-FFF2-40B4-BE49-F238E27FC236}">
                <a16:creationId xmlns:a16="http://schemas.microsoft.com/office/drawing/2014/main" id="{69C25783-690E-67F4-B28D-EDDCF0C068BF}"/>
              </a:ext>
              <a:ext uri="{C183D7F6-B498-43B3-948B-1728B52AA6E4}">
                <adec:decorative xmlns:adec="http://schemas.microsoft.com/office/drawing/2017/decorative" val="0"/>
              </a:ext>
            </a:extLst>
          </p:cNvPr>
          <p:cNvSpPr txBox="1">
            <a:spLocks/>
          </p:cNvSpPr>
          <p:nvPr/>
        </p:nvSpPr>
        <p:spPr>
          <a:xfrm>
            <a:off x="4951289" y="3603397"/>
            <a:ext cx="850682" cy="138499"/>
          </a:xfrm>
          <a:prstGeom prst="rect">
            <a:avLst/>
          </a:prstGeom>
          <a:noFill/>
        </p:spPr>
        <p:txBody>
          <a:bodyPr wrap="none" lIns="0" tIns="0" rIns="0" bIns="0">
            <a:spAutoFit/>
          </a:bodyPr>
          <a:lstStyle>
            <a:defPPr>
              <a:defRPr lang="en-US"/>
            </a:defPPr>
            <a:lvl1pPr marR="0">
              <a:lnSpc>
                <a:spcPts val="2300"/>
              </a:lnSpc>
              <a:spcAft>
                <a:spcPts val="1800"/>
              </a:spcAft>
              <a:buNone/>
              <a:defRPr sz="1400" kern="100">
                <a:effectLst/>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0" algn="l" defTabSz="1018824" rtl="0" eaLnBrk="1" fontAlgn="auto" latinLnBrk="0" hangingPunct="1">
              <a:lnSpc>
                <a:spcPct val="100000"/>
              </a:lnSpc>
              <a:spcBef>
                <a:spcPts val="0"/>
              </a:spcBef>
              <a:spcAft>
                <a:spcPts val="3000"/>
              </a:spcAft>
              <a:buClrTx/>
              <a:buSzTx/>
              <a:buFontTx/>
              <a:buNone/>
              <a:tabLst/>
              <a:defRPr/>
            </a:pPr>
            <a:r>
              <a:rPr kumimoji="0" lang="en-US" sz="900" b="0" i="0" u="none" strike="noStrike" kern="100" cap="none" spc="0" normalizeH="0" baseline="0" noProof="0">
                <a:ln>
                  <a:noFill/>
                </a:ln>
                <a:solidFill>
                  <a:srgbClr val="EC4A27">
                    <a:alpha val="99000"/>
                  </a:srgbClr>
                </a:solidFill>
                <a:effectLst/>
                <a:uLnTx/>
                <a:uFillTx/>
                <a:latin typeface="Segoe Sans Display"/>
                <a:ea typeface="+mn-ea"/>
                <a:cs typeface="+mn-cs"/>
              </a:rPr>
              <a:t>/Referenced File </a:t>
            </a:r>
          </a:p>
        </p:txBody>
      </p:sp>
      <p:sp>
        <p:nvSpPr>
          <p:cNvPr id="20" name="Rectangle: Rounded Corners 19" descr="Purple text">
            <a:extLst>
              <a:ext uri="{FF2B5EF4-FFF2-40B4-BE49-F238E27FC236}">
                <a16:creationId xmlns:a16="http://schemas.microsoft.com/office/drawing/2014/main" id="{FF48B157-67AA-209D-6522-18CAAD0E9178}"/>
              </a:ext>
              <a:ext uri="{C183D7F6-B498-43B3-948B-1728B52AA6E4}">
                <adec:decorative xmlns:adec="http://schemas.microsoft.com/office/drawing/2017/decorative" val="0"/>
              </a:ext>
            </a:extLst>
          </p:cNvPr>
          <p:cNvSpPr/>
          <p:nvPr/>
        </p:nvSpPr>
        <p:spPr bwMode="auto">
          <a:xfrm>
            <a:off x="5928378" y="3586162"/>
            <a:ext cx="172970" cy="172970"/>
          </a:xfrm>
          <a:prstGeom prst="round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21" name="Content Placeholder 2">
            <a:extLst>
              <a:ext uri="{FF2B5EF4-FFF2-40B4-BE49-F238E27FC236}">
                <a16:creationId xmlns:a16="http://schemas.microsoft.com/office/drawing/2014/main" id="{BCEA7C6A-A298-F4E9-E2D8-CFEB7E108515}"/>
              </a:ext>
              <a:ext uri="{C183D7F6-B498-43B3-948B-1728B52AA6E4}">
                <adec:decorative xmlns:adec="http://schemas.microsoft.com/office/drawing/2017/decorative" val="0"/>
              </a:ext>
            </a:extLst>
          </p:cNvPr>
          <p:cNvSpPr txBox="1">
            <a:spLocks/>
          </p:cNvSpPr>
          <p:nvPr/>
        </p:nvSpPr>
        <p:spPr>
          <a:xfrm>
            <a:off x="6176651" y="3603397"/>
            <a:ext cx="944041" cy="138499"/>
          </a:xfrm>
          <a:prstGeom prst="rect">
            <a:avLst/>
          </a:prstGeom>
          <a:noFill/>
        </p:spPr>
        <p:txBody>
          <a:bodyPr wrap="none" lIns="0" tIns="0" rIns="0" bIns="0">
            <a:spAutoFit/>
          </a:bodyPr>
          <a:lstStyle>
            <a:defPPr>
              <a:defRPr lang="en-US"/>
            </a:defPPr>
            <a:lvl1pPr marR="0">
              <a:lnSpc>
                <a:spcPts val="2300"/>
              </a:lnSpc>
              <a:spcAft>
                <a:spcPts val="1800"/>
              </a:spcAft>
              <a:buNone/>
              <a:defRPr sz="1400" kern="100">
                <a:effectLst/>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0" algn="l" defTabSz="1018824" rtl="0" eaLnBrk="1" fontAlgn="auto" latinLnBrk="0" hangingPunct="1">
              <a:lnSpc>
                <a:spcPct val="100000"/>
              </a:lnSpc>
              <a:spcBef>
                <a:spcPts val="0"/>
              </a:spcBef>
              <a:spcAft>
                <a:spcPts val="3000"/>
              </a:spcAft>
              <a:buClrTx/>
              <a:buSzTx/>
              <a:buFontTx/>
              <a:buNone/>
              <a:tabLst/>
              <a:defRPr/>
            </a:pPr>
            <a:r>
              <a:rPr kumimoji="0" lang="en-US" sz="900" b="0" i="0" u="none" strike="noStrike" kern="100" cap="none" spc="0" normalizeH="0" baseline="0" noProof="0">
                <a:ln>
                  <a:noFill/>
                </a:ln>
                <a:solidFill>
                  <a:srgbClr val="C03BC4">
                    <a:alpha val="99000"/>
                  </a:srgbClr>
                </a:solidFill>
                <a:effectLst/>
                <a:uLnTx/>
                <a:uFillTx/>
                <a:latin typeface="Segoe Sans Display"/>
                <a:ea typeface="+mn-ea"/>
                <a:cs typeface="+mn-cs"/>
              </a:rPr>
              <a:t>[Details you insert]</a:t>
            </a:r>
          </a:p>
        </p:txBody>
      </p:sp>
      <p:sp>
        <p:nvSpPr>
          <p:cNvPr id="22" name="Rectangle 21">
            <a:extLst>
              <a:ext uri="{FF2B5EF4-FFF2-40B4-BE49-F238E27FC236}">
                <a16:creationId xmlns:a16="http://schemas.microsoft.com/office/drawing/2014/main" id="{F108101D-F64B-2174-3C78-C12C0958D35E}"/>
              </a:ext>
              <a:ext uri="{C183D7F6-B498-43B3-948B-1728B52AA6E4}">
                <adec:decorative xmlns:adec="http://schemas.microsoft.com/office/drawing/2017/decorative" val="1"/>
              </a:ext>
            </a:extLst>
          </p:cNvPr>
          <p:cNvSpPr>
            <a:spLocks/>
          </p:cNvSpPr>
          <p:nvPr/>
        </p:nvSpPr>
        <p:spPr bwMode="auto">
          <a:xfrm>
            <a:off x="0" y="2066925"/>
            <a:ext cx="7772400" cy="1300008"/>
          </a:xfrm>
          <a:prstGeom prst="rect">
            <a:avLst/>
          </a:prstGeom>
          <a:solidFill>
            <a:schemeClr val="bg2">
              <a:lumMod val="90000"/>
              <a:alpha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23" name="Graphic 5">
            <a:extLst>
              <a:ext uri="{FF2B5EF4-FFF2-40B4-BE49-F238E27FC236}">
                <a16:creationId xmlns:a16="http://schemas.microsoft.com/office/drawing/2014/main" id="{B4398911-B491-A138-7FA5-BD46E4AB7C87}"/>
              </a:ext>
              <a:ext uri="{C183D7F6-B498-43B3-948B-1728B52AA6E4}">
                <adec:decorative xmlns:adec="http://schemas.microsoft.com/office/drawing/2017/decorative" val="1"/>
              </a:ext>
            </a:extLst>
          </p:cNvPr>
          <p:cNvSpPr>
            <a:spLocks/>
          </p:cNvSpPr>
          <p:nvPr/>
        </p:nvSpPr>
        <p:spPr>
          <a:xfrm>
            <a:off x="543716" y="2244185"/>
            <a:ext cx="287344" cy="287340"/>
          </a:xfrm>
          <a:custGeom>
            <a:avLst/>
            <a:gdLst>
              <a:gd name="csX0" fmla="*/ 188408 w 190501"/>
              <a:gd name="csY0" fmla="*/ 45534 h 190500"/>
              <a:gd name="csX1" fmla="*/ 189957 w 190501"/>
              <a:gd name="csY1" fmla="*/ 37748 h 190500"/>
              <a:gd name="csX2" fmla="*/ 183357 w 190501"/>
              <a:gd name="csY2" fmla="*/ 33338 h 190500"/>
              <a:gd name="csX3" fmla="*/ 157162 w 190501"/>
              <a:gd name="csY3" fmla="*/ 33338 h 190500"/>
              <a:gd name="csX4" fmla="*/ 157162 w 190501"/>
              <a:gd name="csY4" fmla="*/ 7144 h 190500"/>
              <a:gd name="csX5" fmla="*/ 152751 w 190501"/>
              <a:gd name="csY5" fmla="*/ 544 h 190500"/>
              <a:gd name="csX6" fmla="*/ 144967 w 190501"/>
              <a:gd name="csY6" fmla="*/ 2093 h 190500"/>
              <a:gd name="csX7" fmla="*/ 121155 w 190501"/>
              <a:gd name="csY7" fmla="*/ 25906 h 190500"/>
              <a:gd name="csX8" fmla="*/ 119063 w 190501"/>
              <a:gd name="csY8" fmla="*/ 30957 h 190500"/>
              <a:gd name="csX9" fmla="*/ 119063 w 190501"/>
              <a:gd name="csY9" fmla="*/ 57967 h 190500"/>
              <a:gd name="csX10" fmla="*/ 100185 w 190501"/>
              <a:gd name="csY10" fmla="*/ 76846 h 190500"/>
              <a:gd name="csX11" fmla="*/ 95250 w 190501"/>
              <a:gd name="csY11" fmla="*/ 76201 h 190500"/>
              <a:gd name="csX12" fmla="*/ 76200 w 190501"/>
              <a:gd name="csY12" fmla="*/ 95251 h 190500"/>
              <a:gd name="csX13" fmla="*/ 95250 w 190501"/>
              <a:gd name="csY13" fmla="*/ 114301 h 190500"/>
              <a:gd name="csX14" fmla="*/ 114300 w 190501"/>
              <a:gd name="csY14" fmla="*/ 95251 h 190500"/>
              <a:gd name="csX15" fmla="*/ 113655 w 190501"/>
              <a:gd name="csY15" fmla="*/ 90316 h 190500"/>
              <a:gd name="csX16" fmla="*/ 132533 w 190501"/>
              <a:gd name="csY16" fmla="*/ 71438 h 190500"/>
              <a:gd name="csX17" fmla="*/ 159545 w 190501"/>
              <a:gd name="csY17" fmla="*/ 71438 h 190500"/>
              <a:gd name="csX18" fmla="*/ 164596 w 190501"/>
              <a:gd name="csY18" fmla="*/ 69346 h 190500"/>
              <a:gd name="csX19" fmla="*/ 188408 w 190501"/>
              <a:gd name="csY19" fmla="*/ 45534 h 190500"/>
              <a:gd name="csX20" fmla="*/ 95250 w 190501"/>
              <a:gd name="csY20" fmla="*/ 1 h 190500"/>
              <a:gd name="csX21" fmla="*/ 127860 w 190501"/>
              <a:gd name="csY21" fmla="*/ 5729 h 190500"/>
              <a:gd name="csX22" fmla="*/ 114419 w 190501"/>
              <a:gd name="csY22" fmla="*/ 19170 h 190500"/>
              <a:gd name="csX23" fmla="*/ 112781 w 190501"/>
              <a:gd name="csY23" fmla="*/ 21077 h 190500"/>
              <a:gd name="csX24" fmla="*/ 95250 w 190501"/>
              <a:gd name="csY24" fmla="*/ 19051 h 190500"/>
              <a:gd name="csX25" fmla="*/ 19050 w 190501"/>
              <a:gd name="csY25" fmla="*/ 95251 h 190500"/>
              <a:gd name="csX26" fmla="*/ 95250 w 190501"/>
              <a:gd name="csY26" fmla="*/ 171451 h 190500"/>
              <a:gd name="csX27" fmla="*/ 171450 w 190501"/>
              <a:gd name="csY27" fmla="*/ 95251 h 190500"/>
              <a:gd name="csX28" fmla="*/ 169424 w 190501"/>
              <a:gd name="csY28" fmla="*/ 77720 h 190500"/>
              <a:gd name="csX29" fmla="*/ 171331 w 190501"/>
              <a:gd name="csY29" fmla="*/ 76081 h 190500"/>
              <a:gd name="csX30" fmla="*/ 184772 w 190501"/>
              <a:gd name="csY30" fmla="*/ 62641 h 190500"/>
              <a:gd name="csX31" fmla="*/ 190500 w 190501"/>
              <a:gd name="csY31" fmla="*/ 95251 h 190500"/>
              <a:gd name="csX32" fmla="*/ 95250 w 190501"/>
              <a:gd name="csY32" fmla="*/ 190501 h 190500"/>
              <a:gd name="csX33" fmla="*/ 0 w 190501"/>
              <a:gd name="csY33" fmla="*/ 95251 h 190500"/>
              <a:gd name="csX34" fmla="*/ 95250 w 190501"/>
              <a:gd name="csY34" fmla="*/ 1 h 190500"/>
              <a:gd name="csX35" fmla="*/ 95250 w 190501"/>
              <a:gd name="csY35" fmla="*/ 38101 h 190500"/>
              <a:gd name="csX36" fmla="*/ 109538 w 190501"/>
              <a:gd name="csY36" fmla="*/ 39901 h 190500"/>
              <a:gd name="csX37" fmla="*/ 109538 w 190501"/>
              <a:gd name="csY37" fmla="*/ 54021 h 190500"/>
              <a:gd name="csX38" fmla="*/ 105592 w 190501"/>
              <a:gd name="csY38" fmla="*/ 57968 h 190500"/>
              <a:gd name="csX39" fmla="*/ 105131 w 190501"/>
              <a:gd name="csY39" fmla="*/ 58444 h 190500"/>
              <a:gd name="csX40" fmla="*/ 95250 w 190501"/>
              <a:gd name="csY40" fmla="*/ 57151 h 190500"/>
              <a:gd name="csX41" fmla="*/ 57150 w 190501"/>
              <a:gd name="csY41" fmla="*/ 95251 h 190500"/>
              <a:gd name="csX42" fmla="*/ 95250 w 190501"/>
              <a:gd name="csY42" fmla="*/ 133351 h 190500"/>
              <a:gd name="csX43" fmla="*/ 133350 w 190501"/>
              <a:gd name="csY43" fmla="*/ 95251 h 190500"/>
              <a:gd name="csX44" fmla="*/ 132057 w 190501"/>
              <a:gd name="csY44" fmla="*/ 85369 h 190500"/>
              <a:gd name="csX45" fmla="*/ 132533 w 190501"/>
              <a:gd name="csY45" fmla="*/ 84909 h 190500"/>
              <a:gd name="csX46" fmla="*/ 136478 w 190501"/>
              <a:gd name="csY46" fmla="*/ 80963 h 190500"/>
              <a:gd name="csX47" fmla="*/ 150600 w 190501"/>
              <a:gd name="csY47" fmla="*/ 80963 h 190500"/>
              <a:gd name="csX48" fmla="*/ 152400 w 190501"/>
              <a:gd name="csY48" fmla="*/ 95251 h 190500"/>
              <a:gd name="csX49" fmla="*/ 95250 w 190501"/>
              <a:gd name="csY49" fmla="*/ 152401 h 190500"/>
              <a:gd name="csX50" fmla="*/ 38100 w 190501"/>
              <a:gd name="csY50" fmla="*/ 95251 h 190500"/>
              <a:gd name="csX51" fmla="*/ 95250 w 190501"/>
              <a:gd name="csY51" fmla="*/ 38101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90501" h="190500">
                <a:moveTo>
                  <a:pt x="188408" y="45534"/>
                </a:moveTo>
                <a:cubicBezTo>
                  <a:pt x="190452" y="43491"/>
                  <a:pt x="191063" y="40418"/>
                  <a:pt x="189957" y="37748"/>
                </a:cubicBezTo>
                <a:cubicBezTo>
                  <a:pt x="188852" y="35079"/>
                  <a:pt x="186247" y="33338"/>
                  <a:pt x="183357" y="33338"/>
                </a:cubicBezTo>
                <a:lnTo>
                  <a:pt x="157162" y="33338"/>
                </a:lnTo>
                <a:lnTo>
                  <a:pt x="157162" y="7144"/>
                </a:lnTo>
                <a:cubicBezTo>
                  <a:pt x="157162" y="4255"/>
                  <a:pt x="155421" y="1650"/>
                  <a:pt x="152751" y="544"/>
                </a:cubicBezTo>
                <a:cubicBezTo>
                  <a:pt x="150083" y="-562"/>
                  <a:pt x="147010" y="50"/>
                  <a:pt x="144967" y="2093"/>
                </a:cubicBezTo>
                <a:lnTo>
                  <a:pt x="121155" y="25906"/>
                </a:lnTo>
                <a:cubicBezTo>
                  <a:pt x="119815" y="27246"/>
                  <a:pt x="119063" y="29063"/>
                  <a:pt x="119063" y="30957"/>
                </a:cubicBezTo>
                <a:lnTo>
                  <a:pt x="119063" y="57967"/>
                </a:lnTo>
                <a:lnTo>
                  <a:pt x="100185" y="76846"/>
                </a:lnTo>
                <a:cubicBezTo>
                  <a:pt x="98610" y="76425"/>
                  <a:pt x="96957" y="76201"/>
                  <a:pt x="95250" y="76201"/>
                </a:cubicBezTo>
                <a:cubicBezTo>
                  <a:pt x="84729" y="76201"/>
                  <a:pt x="76200" y="84730"/>
                  <a:pt x="76200" y="95251"/>
                </a:cubicBezTo>
                <a:cubicBezTo>
                  <a:pt x="76200" y="105771"/>
                  <a:pt x="84729" y="114301"/>
                  <a:pt x="95250" y="114301"/>
                </a:cubicBezTo>
                <a:cubicBezTo>
                  <a:pt x="105771" y="114301"/>
                  <a:pt x="114300" y="105771"/>
                  <a:pt x="114300" y="95251"/>
                </a:cubicBezTo>
                <a:cubicBezTo>
                  <a:pt x="114300" y="93544"/>
                  <a:pt x="114075" y="91891"/>
                  <a:pt x="113655" y="90316"/>
                </a:cubicBezTo>
                <a:lnTo>
                  <a:pt x="132533" y="71438"/>
                </a:lnTo>
                <a:lnTo>
                  <a:pt x="159545" y="71438"/>
                </a:lnTo>
                <a:cubicBezTo>
                  <a:pt x="161439" y="71438"/>
                  <a:pt x="163256" y="70686"/>
                  <a:pt x="164596" y="69346"/>
                </a:cubicBezTo>
                <a:lnTo>
                  <a:pt x="188408" y="45534"/>
                </a:lnTo>
                <a:close/>
                <a:moveTo>
                  <a:pt x="95250" y="1"/>
                </a:moveTo>
                <a:cubicBezTo>
                  <a:pt x="106705" y="1"/>
                  <a:pt x="117687" y="2023"/>
                  <a:pt x="127860" y="5729"/>
                </a:cubicBezTo>
                <a:lnTo>
                  <a:pt x="114419" y="19170"/>
                </a:lnTo>
                <a:cubicBezTo>
                  <a:pt x="113823" y="19767"/>
                  <a:pt x="113275" y="20405"/>
                  <a:pt x="112781" y="21077"/>
                </a:cubicBezTo>
                <a:cubicBezTo>
                  <a:pt x="107152" y="19752"/>
                  <a:pt x="101283" y="19051"/>
                  <a:pt x="95250" y="19051"/>
                </a:cubicBezTo>
                <a:cubicBezTo>
                  <a:pt x="53166" y="19051"/>
                  <a:pt x="19050" y="53166"/>
                  <a:pt x="19050" y="95251"/>
                </a:cubicBezTo>
                <a:cubicBezTo>
                  <a:pt x="19050" y="137334"/>
                  <a:pt x="53166" y="171451"/>
                  <a:pt x="95250" y="171451"/>
                </a:cubicBezTo>
                <a:cubicBezTo>
                  <a:pt x="137334" y="171451"/>
                  <a:pt x="171450" y="137334"/>
                  <a:pt x="171450" y="95251"/>
                </a:cubicBezTo>
                <a:cubicBezTo>
                  <a:pt x="171450" y="89218"/>
                  <a:pt x="170749" y="83348"/>
                  <a:pt x="169424" y="77720"/>
                </a:cubicBezTo>
                <a:cubicBezTo>
                  <a:pt x="170096" y="77226"/>
                  <a:pt x="170734" y="76678"/>
                  <a:pt x="171331" y="76081"/>
                </a:cubicBezTo>
                <a:lnTo>
                  <a:pt x="184772" y="62641"/>
                </a:lnTo>
                <a:cubicBezTo>
                  <a:pt x="188478" y="72813"/>
                  <a:pt x="190500" y="83796"/>
                  <a:pt x="190500" y="95251"/>
                </a:cubicBezTo>
                <a:cubicBezTo>
                  <a:pt x="190500" y="147856"/>
                  <a:pt x="147855" y="190501"/>
                  <a:pt x="95250" y="190501"/>
                </a:cubicBezTo>
                <a:cubicBezTo>
                  <a:pt x="42645" y="190501"/>
                  <a:pt x="0" y="147856"/>
                  <a:pt x="0" y="95251"/>
                </a:cubicBezTo>
                <a:cubicBezTo>
                  <a:pt x="0" y="42645"/>
                  <a:pt x="42645" y="1"/>
                  <a:pt x="95250" y="1"/>
                </a:cubicBezTo>
                <a:close/>
                <a:moveTo>
                  <a:pt x="95250" y="38101"/>
                </a:moveTo>
                <a:cubicBezTo>
                  <a:pt x="100184" y="38101"/>
                  <a:pt x="104971" y="38726"/>
                  <a:pt x="109538" y="39901"/>
                </a:cubicBezTo>
                <a:lnTo>
                  <a:pt x="109538" y="54021"/>
                </a:lnTo>
                <a:lnTo>
                  <a:pt x="105592" y="57968"/>
                </a:lnTo>
                <a:cubicBezTo>
                  <a:pt x="105435" y="58125"/>
                  <a:pt x="105282" y="58284"/>
                  <a:pt x="105131" y="58444"/>
                </a:cubicBezTo>
                <a:cubicBezTo>
                  <a:pt x="101980" y="57601"/>
                  <a:pt x="98668" y="57151"/>
                  <a:pt x="95250" y="57151"/>
                </a:cubicBezTo>
                <a:cubicBezTo>
                  <a:pt x="74208" y="57151"/>
                  <a:pt x="57150" y="74208"/>
                  <a:pt x="57150" y="95251"/>
                </a:cubicBezTo>
                <a:cubicBezTo>
                  <a:pt x="57150" y="116293"/>
                  <a:pt x="74208" y="133351"/>
                  <a:pt x="95250" y="133351"/>
                </a:cubicBezTo>
                <a:cubicBezTo>
                  <a:pt x="116292" y="133351"/>
                  <a:pt x="133350" y="116293"/>
                  <a:pt x="133350" y="95251"/>
                </a:cubicBezTo>
                <a:cubicBezTo>
                  <a:pt x="133350" y="91833"/>
                  <a:pt x="132900" y="88521"/>
                  <a:pt x="132057" y="85369"/>
                </a:cubicBezTo>
                <a:cubicBezTo>
                  <a:pt x="132217" y="85219"/>
                  <a:pt x="132376" y="85065"/>
                  <a:pt x="132533" y="84909"/>
                </a:cubicBezTo>
                <a:lnTo>
                  <a:pt x="136478" y="80963"/>
                </a:lnTo>
                <a:lnTo>
                  <a:pt x="150600" y="80963"/>
                </a:lnTo>
                <a:cubicBezTo>
                  <a:pt x="151775" y="85530"/>
                  <a:pt x="152400" y="90317"/>
                  <a:pt x="152400" y="95251"/>
                </a:cubicBezTo>
                <a:cubicBezTo>
                  <a:pt x="152400" y="126814"/>
                  <a:pt x="126813" y="152401"/>
                  <a:pt x="95250" y="152401"/>
                </a:cubicBezTo>
                <a:cubicBezTo>
                  <a:pt x="63687" y="152401"/>
                  <a:pt x="38100" y="126814"/>
                  <a:pt x="38100" y="95251"/>
                </a:cubicBezTo>
                <a:cubicBezTo>
                  <a:pt x="38100" y="63687"/>
                  <a:pt x="63687" y="38101"/>
                  <a:pt x="95250" y="38101"/>
                </a:cubicBezTo>
                <a:close/>
              </a:path>
            </a:pathLst>
          </a:custGeom>
          <a:gradFill flip="none" rotWithShape="1">
            <a:gsLst>
              <a:gs pos="0">
                <a:srgbClr val="0078D4"/>
              </a:gs>
              <a:gs pos="100000">
                <a:srgbClr val="C53FCC"/>
              </a:gs>
            </a:gsLst>
            <a:lin ang="0" scaled="1"/>
            <a:tileRect/>
          </a:gradFill>
          <a:ln>
            <a:noFill/>
          </a:ln>
          <a:effectLst>
            <a:outerShdw blurRad="127000" dist="50800" dir="5400000" algn="ctr" rotWithShape="0">
              <a:srgbClr val="000000">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261190" tIns="208950" rIns="261190" bIns="208950" numCol="1" spcCol="0" rtlCol="0" fromWordArt="0" anchor="t" anchorCtr="0" forceAA="0" compatLnSpc="1">
            <a:prstTxWarp prst="textNoShape">
              <a:avLst/>
            </a:prstTxWarp>
            <a:noAutofit/>
          </a:bodyPr>
          <a:lstStyle/>
          <a:p>
            <a:pPr marL="0" marR="0" lvl="0" indent="0" algn="l" defTabSz="1330972" rtl="0" eaLnBrk="1" fontAlgn="base" latinLnBrk="0" hangingPunct="1">
              <a:lnSpc>
                <a:spcPct val="100000"/>
              </a:lnSpc>
              <a:spcBef>
                <a:spcPct val="0"/>
              </a:spcBef>
              <a:spcAft>
                <a:spcPct val="0"/>
              </a:spcAft>
              <a:buClrTx/>
              <a:buSzTx/>
              <a:buFontTx/>
              <a:buNone/>
              <a:tabLst/>
              <a:defRPr/>
            </a:pPr>
            <a:endParaRPr kumimoji="0" lang="en-US" sz="2799" b="1" i="0" u="none" strike="noStrike" kern="1200" cap="none" spc="0" normalizeH="0" baseline="0" noProof="0">
              <a:ln>
                <a:noFill/>
              </a:ln>
              <a:noFill/>
              <a:effectLst/>
              <a:uLnTx/>
              <a:uFillTx/>
              <a:latin typeface="Segoe UI Variable Display Semibold" pitchFamily="2" charset="0"/>
              <a:ea typeface="+mn-ea"/>
              <a:cs typeface="Segoe UI" pitchFamily="34" charset="0"/>
            </a:endParaRPr>
          </a:p>
        </p:txBody>
      </p:sp>
      <p:sp>
        <p:nvSpPr>
          <p:cNvPr id="24" name="Graphic 15">
            <a:extLst>
              <a:ext uri="{FF2B5EF4-FFF2-40B4-BE49-F238E27FC236}">
                <a16:creationId xmlns:a16="http://schemas.microsoft.com/office/drawing/2014/main" id="{B61F3CFE-E882-65D7-49B1-B215E7DF6589}"/>
              </a:ext>
              <a:ext uri="{C183D7F6-B498-43B3-948B-1728B52AA6E4}">
                <adec:decorative xmlns:adec="http://schemas.microsoft.com/office/drawing/2017/decorative" val="1"/>
              </a:ext>
            </a:extLst>
          </p:cNvPr>
          <p:cNvSpPr>
            <a:spLocks/>
          </p:cNvSpPr>
          <p:nvPr/>
        </p:nvSpPr>
        <p:spPr>
          <a:xfrm>
            <a:off x="538187" y="2919184"/>
            <a:ext cx="298402" cy="253640"/>
          </a:xfrm>
          <a:custGeom>
            <a:avLst/>
            <a:gdLst>
              <a:gd name="csX0" fmla="*/ 147926 w 190499"/>
              <a:gd name="csY0" fmla="*/ 2092 h 161924"/>
              <a:gd name="csX1" fmla="*/ 137824 w 190499"/>
              <a:gd name="csY1" fmla="*/ 2092 h 161924"/>
              <a:gd name="csX2" fmla="*/ 137824 w 190499"/>
              <a:gd name="csY2" fmla="*/ 12195 h 161924"/>
              <a:gd name="csX3" fmla="*/ 166109 w 190499"/>
              <a:gd name="csY3" fmla="*/ 40481 h 161924"/>
              <a:gd name="csX4" fmla="*/ 119063 w 190499"/>
              <a:gd name="csY4" fmla="*/ 40481 h 161924"/>
              <a:gd name="csX5" fmla="*/ 88106 w 190499"/>
              <a:gd name="csY5" fmla="*/ 71437 h 161924"/>
              <a:gd name="csX6" fmla="*/ 88106 w 190499"/>
              <a:gd name="csY6" fmla="*/ 100012 h 161924"/>
              <a:gd name="csX7" fmla="*/ 75437 w 190499"/>
              <a:gd name="csY7" fmla="*/ 116198 h 161924"/>
              <a:gd name="csX8" fmla="*/ 38100 w 190499"/>
              <a:gd name="csY8" fmla="*/ 85725 h 161924"/>
              <a:gd name="csX9" fmla="*/ 0 w 190499"/>
              <a:gd name="csY9" fmla="*/ 123825 h 161924"/>
              <a:gd name="csX10" fmla="*/ 38100 w 190499"/>
              <a:gd name="csY10" fmla="*/ 161925 h 161924"/>
              <a:gd name="csX11" fmla="*/ 75582 w 190499"/>
              <a:gd name="csY11" fmla="*/ 130693 h 161924"/>
              <a:gd name="csX12" fmla="*/ 102394 w 190499"/>
              <a:gd name="csY12" fmla="*/ 100012 h 161924"/>
              <a:gd name="csX13" fmla="*/ 102394 w 190499"/>
              <a:gd name="csY13" fmla="*/ 71437 h 161924"/>
              <a:gd name="csX14" fmla="*/ 119063 w 190499"/>
              <a:gd name="csY14" fmla="*/ 54769 h 161924"/>
              <a:gd name="csX15" fmla="*/ 166109 w 190499"/>
              <a:gd name="csY15" fmla="*/ 54769 h 161924"/>
              <a:gd name="csX16" fmla="*/ 137824 w 190499"/>
              <a:gd name="csY16" fmla="*/ 83055 h 161924"/>
              <a:gd name="csX17" fmla="*/ 137824 w 190499"/>
              <a:gd name="csY17" fmla="*/ 93157 h 161924"/>
              <a:gd name="csX18" fmla="*/ 147926 w 190499"/>
              <a:gd name="csY18" fmla="*/ 93157 h 161924"/>
              <a:gd name="csX19" fmla="*/ 188407 w 190499"/>
              <a:gd name="csY19" fmla="*/ 52676 h 161924"/>
              <a:gd name="csX20" fmla="*/ 188407 w 190499"/>
              <a:gd name="csY20" fmla="*/ 42574 h 161924"/>
              <a:gd name="csX21" fmla="*/ 147926 w 190499"/>
              <a:gd name="csY21" fmla="*/ 2092 h 161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90499" h="161924">
                <a:moveTo>
                  <a:pt x="147926" y="2092"/>
                </a:moveTo>
                <a:cubicBezTo>
                  <a:pt x="145136" y="-697"/>
                  <a:pt x="140614" y="-697"/>
                  <a:pt x="137824" y="2092"/>
                </a:cubicBezTo>
                <a:cubicBezTo>
                  <a:pt x="135034" y="4882"/>
                  <a:pt x="135034" y="9405"/>
                  <a:pt x="137824" y="12195"/>
                </a:cubicBezTo>
                <a:lnTo>
                  <a:pt x="166109" y="40481"/>
                </a:lnTo>
                <a:lnTo>
                  <a:pt x="119063" y="40481"/>
                </a:lnTo>
                <a:cubicBezTo>
                  <a:pt x="101966" y="40481"/>
                  <a:pt x="88106" y="54341"/>
                  <a:pt x="88106" y="71437"/>
                </a:cubicBezTo>
                <a:lnTo>
                  <a:pt x="88106" y="100012"/>
                </a:lnTo>
                <a:cubicBezTo>
                  <a:pt x="88106" y="107840"/>
                  <a:pt x="82711" y="114408"/>
                  <a:pt x="75437" y="116198"/>
                </a:cubicBezTo>
                <a:cubicBezTo>
                  <a:pt x="71904" y="98811"/>
                  <a:pt x="56530" y="85725"/>
                  <a:pt x="38100" y="85725"/>
                </a:cubicBezTo>
                <a:cubicBezTo>
                  <a:pt x="17058" y="85725"/>
                  <a:pt x="0" y="102783"/>
                  <a:pt x="0" y="123825"/>
                </a:cubicBezTo>
                <a:cubicBezTo>
                  <a:pt x="0" y="144867"/>
                  <a:pt x="17058" y="161925"/>
                  <a:pt x="38100" y="161925"/>
                </a:cubicBezTo>
                <a:cubicBezTo>
                  <a:pt x="56797" y="161925"/>
                  <a:pt x="72348" y="148458"/>
                  <a:pt x="75582" y="130693"/>
                </a:cubicBezTo>
                <a:cubicBezTo>
                  <a:pt x="90719" y="128668"/>
                  <a:pt x="102394" y="115704"/>
                  <a:pt x="102394" y="100012"/>
                </a:cubicBezTo>
                <a:lnTo>
                  <a:pt x="102394" y="71437"/>
                </a:lnTo>
                <a:cubicBezTo>
                  <a:pt x="102394" y="62232"/>
                  <a:pt x="109857" y="54769"/>
                  <a:pt x="119063" y="54769"/>
                </a:cubicBezTo>
                <a:lnTo>
                  <a:pt x="166109" y="54769"/>
                </a:lnTo>
                <a:lnTo>
                  <a:pt x="137824" y="83055"/>
                </a:lnTo>
                <a:cubicBezTo>
                  <a:pt x="135034" y="85845"/>
                  <a:pt x="135034" y="90367"/>
                  <a:pt x="137824" y="93157"/>
                </a:cubicBezTo>
                <a:cubicBezTo>
                  <a:pt x="140614" y="95947"/>
                  <a:pt x="145136" y="95947"/>
                  <a:pt x="147926" y="93157"/>
                </a:cubicBezTo>
                <a:lnTo>
                  <a:pt x="188407" y="52676"/>
                </a:lnTo>
                <a:cubicBezTo>
                  <a:pt x="191197" y="49887"/>
                  <a:pt x="191197" y="45363"/>
                  <a:pt x="188407" y="42574"/>
                </a:cubicBezTo>
                <a:lnTo>
                  <a:pt x="147926" y="2092"/>
                </a:lnTo>
                <a:close/>
              </a:path>
            </a:pathLst>
          </a:custGeom>
          <a:gradFill flip="none" rotWithShape="1">
            <a:gsLst>
              <a:gs pos="0">
                <a:srgbClr val="0078D4"/>
              </a:gs>
              <a:gs pos="100000">
                <a:srgbClr val="C53FCC"/>
              </a:gs>
            </a:gsLst>
            <a:lin ang="0" scaled="1"/>
            <a:tileRect/>
          </a:gradFill>
          <a:ln>
            <a:noFill/>
          </a:ln>
          <a:effectLst>
            <a:outerShdw blurRad="127000" dist="50800" dir="5400000" algn="ctr" rotWithShape="0">
              <a:srgbClr val="000000">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261190" tIns="208950" rIns="261190" bIns="208950" numCol="1" spcCol="0" rtlCol="0" fromWordArt="0" anchor="t" anchorCtr="0" forceAA="0" compatLnSpc="1">
            <a:prstTxWarp prst="textNoShape">
              <a:avLst/>
            </a:prstTxWarp>
            <a:noAutofit/>
          </a:bodyPr>
          <a:lstStyle/>
          <a:p>
            <a:pPr marL="0" marR="0" lvl="0" indent="0" algn="l" defTabSz="1330972" rtl="0" eaLnBrk="1" fontAlgn="base" latinLnBrk="0" hangingPunct="1">
              <a:lnSpc>
                <a:spcPct val="100000"/>
              </a:lnSpc>
              <a:spcBef>
                <a:spcPct val="0"/>
              </a:spcBef>
              <a:spcAft>
                <a:spcPct val="0"/>
              </a:spcAft>
              <a:buClrTx/>
              <a:buSzTx/>
              <a:buFontTx/>
              <a:buNone/>
              <a:tabLst/>
              <a:defRPr/>
            </a:pPr>
            <a:endParaRPr kumimoji="0" lang="en-US" sz="2799" b="1" i="0" u="none" strike="noStrike" kern="1200" cap="none" spc="0" normalizeH="0" baseline="0" noProof="0">
              <a:ln>
                <a:noFill/>
              </a:ln>
              <a:noFill/>
              <a:effectLst/>
              <a:uLnTx/>
              <a:uFillTx/>
              <a:latin typeface="Segoe UI Variable Display Semibold" pitchFamily="2" charset="0"/>
              <a:ea typeface="+mn-ea"/>
              <a:cs typeface="Segoe UI" pitchFamily="34" charset="0"/>
            </a:endParaRPr>
          </a:p>
        </p:txBody>
      </p:sp>
      <p:cxnSp>
        <p:nvCxnSpPr>
          <p:cNvPr id="25" name="Straight Connector 24">
            <a:extLst>
              <a:ext uri="{FF2B5EF4-FFF2-40B4-BE49-F238E27FC236}">
                <a16:creationId xmlns:a16="http://schemas.microsoft.com/office/drawing/2014/main" id="{BA70A8B3-3513-F6FC-99BF-F2DF7F5F16C5}"/>
              </a:ext>
              <a:ext uri="{C183D7F6-B498-43B3-948B-1728B52AA6E4}">
                <adec:decorative xmlns:adec="http://schemas.microsoft.com/office/drawing/2017/decorative" val="1"/>
              </a:ext>
            </a:extLst>
          </p:cNvPr>
          <p:cNvCxnSpPr>
            <a:cxnSpLocks/>
          </p:cNvCxnSpPr>
          <p:nvPr/>
        </p:nvCxnSpPr>
        <p:spPr>
          <a:xfrm>
            <a:off x="1000125" y="2716930"/>
            <a:ext cx="6264276" cy="0"/>
          </a:xfrm>
          <a:prstGeom prst="line">
            <a:avLst/>
          </a:prstGeom>
          <a:ln w="635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6" name="Content Placeholder 2">
            <a:extLst>
              <a:ext uri="{FF2B5EF4-FFF2-40B4-BE49-F238E27FC236}">
                <a16:creationId xmlns:a16="http://schemas.microsoft.com/office/drawing/2014/main" id="{1018BB5D-DBD1-8A81-191E-5F1BF06DDFFE}"/>
              </a:ext>
            </a:extLst>
          </p:cNvPr>
          <p:cNvSpPr txBox="1">
            <a:spLocks/>
          </p:cNvSpPr>
          <p:nvPr/>
        </p:nvSpPr>
        <p:spPr>
          <a:xfrm>
            <a:off x="1000125" y="2205241"/>
            <a:ext cx="6264276" cy="365228"/>
          </a:xfrm>
          <a:prstGeom prst="rect">
            <a:avLst/>
          </a:prstGeom>
        </p:spPr>
        <p:txBody>
          <a:bodyPr vert="horz" wrap="square" lIns="0" tIns="0" rIns="0" bIns="0" rtlCol="0">
            <a:spAutoFit/>
          </a:bodyPr>
          <a:lstStyle>
            <a:lvl1pPr marL="145733"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85" kern="1200" spc="0" baseline="0">
                <a:solidFill>
                  <a:schemeClr val="tx1"/>
                </a:solidFill>
                <a:latin typeface="+mn-lt"/>
                <a:ea typeface="+mn-ea"/>
                <a:cs typeface="Segoe Sans Display" pitchFamily="2" charset="0"/>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0" algn="l" defTabSz="1018824" rtl="0" eaLnBrk="1" fontAlgn="auto" latinLnBrk="0" hangingPunct="1">
              <a:lnSpc>
                <a:spcPts val="1500"/>
              </a:lnSpc>
              <a:spcBef>
                <a:spcPts val="0"/>
              </a:spcBef>
              <a:spcAft>
                <a:spcPts val="1200"/>
              </a:spcAft>
              <a:buClrTx/>
              <a:buSzPct val="90000"/>
              <a:buFont typeface="Wingdings" panose="05000000000000000000" pitchFamily="2" charset="2"/>
              <a:buNone/>
              <a:tabLst/>
              <a:defRPr/>
            </a:pPr>
            <a:r>
              <a:rPr kumimoji="0" lang="en-US" sz="1050" b="0" i="0" u="none" strike="noStrike" kern="100" cap="none" spc="0" normalizeH="0" baseline="0" noProof="0">
                <a:ln>
                  <a:noFill/>
                </a:ln>
                <a:effectLst/>
                <a:uLnTx/>
                <a:uFillTx/>
                <a:latin typeface="+mj-lt"/>
                <a:ea typeface="+mn-ea"/>
                <a:cs typeface="Segoe Sans Display" pitchFamily="2" charset="0"/>
              </a:rPr>
              <a:t>Goal: </a:t>
            </a:r>
            <a:r>
              <a:rPr kumimoji="0" lang="en-US" sz="1050" b="0" i="0" u="none" strike="noStrike" kern="100" cap="none" spc="0" normalizeH="0" baseline="0" noProof="0">
                <a:ln>
                  <a:noFill/>
                </a:ln>
                <a:effectLst/>
                <a:uLnTx/>
                <a:uFillTx/>
                <a:ea typeface="+mn-ea"/>
                <a:cs typeface="Segoe Sans Display" pitchFamily="2" charset="0"/>
              </a:rPr>
              <a:t>Help finance teams stay audit ready by accelerating interpretation of regulations, updating internal policies, and translating complex finance concepts into clear, defensible documentation.</a:t>
            </a:r>
          </a:p>
        </p:txBody>
      </p:sp>
      <p:sp>
        <p:nvSpPr>
          <p:cNvPr id="27" name="Content Placeholder 2">
            <a:extLst>
              <a:ext uri="{FF2B5EF4-FFF2-40B4-BE49-F238E27FC236}">
                <a16:creationId xmlns:a16="http://schemas.microsoft.com/office/drawing/2014/main" id="{8D955B22-B165-FF14-CA41-94218509DDE8}"/>
              </a:ext>
            </a:extLst>
          </p:cNvPr>
          <p:cNvSpPr txBox="1">
            <a:spLocks/>
          </p:cNvSpPr>
          <p:nvPr/>
        </p:nvSpPr>
        <p:spPr>
          <a:xfrm>
            <a:off x="1000125" y="2863390"/>
            <a:ext cx="6264276" cy="365228"/>
          </a:xfrm>
          <a:prstGeom prst="rect">
            <a:avLst/>
          </a:prstGeom>
        </p:spPr>
        <p:txBody>
          <a:bodyPr vert="horz" wrap="square" lIns="0" tIns="0" rIns="0" bIns="0" rtlCol="0">
            <a:spAutoFit/>
          </a:bodyPr>
          <a:lstStyle>
            <a:lvl1pPr marL="145733"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85" kern="1200" spc="0" baseline="0">
                <a:solidFill>
                  <a:schemeClr val="tx1"/>
                </a:solidFill>
                <a:latin typeface="+mn-lt"/>
                <a:ea typeface="+mn-ea"/>
                <a:cs typeface="Segoe Sans Display" pitchFamily="2" charset="0"/>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0" algn="l" defTabSz="1018824" rtl="0" eaLnBrk="1" fontAlgn="auto" latinLnBrk="0" hangingPunct="1">
              <a:lnSpc>
                <a:spcPts val="1500"/>
              </a:lnSpc>
              <a:spcBef>
                <a:spcPts val="0"/>
              </a:spcBef>
              <a:spcAft>
                <a:spcPts val="1200"/>
              </a:spcAft>
              <a:buClrTx/>
              <a:buSzPct val="90000"/>
              <a:buFont typeface="Wingdings" panose="05000000000000000000" pitchFamily="2" charset="2"/>
              <a:buNone/>
              <a:tabLst/>
              <a:defRPr/>
            </a:pPr>
            <a:r>
              <a:rPr kumimoji="0" lang="en-US" sz="1050" b="0" i="0" u="none" strike="noStrike" kern="100" cap="none" spc="0" normalizeH="0" baseline="0" noProof="0">
                <a:ln>
                  <a:noFill/>
                </a:ln>
                <a:effectLst/>
                <a:uLnTx/>
                <a:uFillTx/>
                <a:latin typeface="+mj-lt"/>
                <a:ea typeface="+mn-ea"/>
                <a:cs typeface="Segoe Sans Display" pitchFamily="2" charset="0"/>
              </a:rPr>
              <a:t>Intended Outcome: </a:t>
            </a:r>
            <a:r>
              <a:rPr kumimoji="0" lang="en-US" sz="1050" b="0" i="0" u="none" strike="noStrike" kern="100" cap="none" spc="0" normalizeH="0" baseline="0" noProof="0">
                <a:ln>
                  <a:noFill/>
                </a:ln>
                <a:effectLst/>
                <a:uLnTx/>
                <a:uFillTx/>
                <a:ea typeface="+mn-ea"/>
                <a:cs typeface="Segoe Sans Display" pitchFamily="2" charset="0"/>
              </a:rPr>
              <a:t>Plain language draft explanations, comparison tables, and updated guidance that help teams prepare for audits, compliance reviews, and internal alignment.</a:t>
            </a:r>
          </a:p>
        </p:txBody>
      </p:sp>
      <p:graphicFrame>
        <p:nvGraphicFramePr>
          <p:cNvPr id="28" name="Table 27">
            <a:extLst>
              <a:ext uri="{FF2B5EF4-FFF2-40B4-BE49-F238E27FC236}">
                <a16:creationId xmlns:a16="http://schemas.microsoft.com/office/drawing/2014/main" id="{B2932CCB-8791-9854-636D-73E6E3015569}"/>
              </a:ext>
            </a:extLst>
          </p:cNvPr>
          <p:cNvGraphicFramePr>
            <a:graphicFrameLocks noGrp="1"/>
          </p:cNvGraphicFramePr>
          <p:nvPr>
            <p:extLst>
              <p:ext uri="{D42A27DB-BD31-4B8C-83A1-F6EECF244321}">
                <p14:modId xmlns:p14="http://schemas.microsoft.com/office/powerpoint/2010/main" val="596154687"/>
              </p:ext>
            </p:extLst>
          </p:nvPr>
        </p:nvGraphicFramePr>
        <p:xfrm>
          <a:off x="538186" y="3907737"/>
          <a:ext cx="6696022" cy="5321644"/>
        </p:xfrm>
        <a:graphic>
          <a:graphicData uri="http://schemas.openxmlformats.org/drawingml/2006/table">
            <a:tbl>
              <a:tblPr firstRow="1" bandRow="1">
                <a:tableStyleId>{5C22544A-7EE6-4342-B048-85BDC9FD1C3A}</a:tableStyleId>
              </a:tblPr>
              <a:tblGrid>
                <a:gridCol w="1481113">
                  <a:extLst>
                    <a:ext uri="{9D8B030D-6E8A-4147-A177-3AD203B41FA5}">
                      <a16:colId xmlns:a16="http://schemas.microsoft.com/office/drawing/2014/main" val="800310417"/>
                    </a:ext>
                  </a:extLst>
                </a:gridCol>
                <a:gridCol w="5214909">
                  <a:extLst>
                    <a:ext uri="{9D8B030D-6E8A-4147-A177-3AD203B41FA5}">
                      <a16:colId xmlns:a16="http://schemas.microsoft.com/office/drawing/2014/main" val="769226981"/>
                    </a:ext>
                  </a:extLst>
                </a:gridCol>
              </a:tblGrid>
              <a:tr h="1280469">
                <a:tc>
                  <a:txBody>
                    <a:bodyPr/>
                    <a:lstStyle/>
                    <a:p>
                      <a:pPr marL="0" marR="0" algn="l" defTabSz="594623" rtl="0" eaLnBrk="1" latinLnBrk="0" hangingPunct="1">
                        <a:lnSpc>
                          <a:spcPct val="108000"/>
                        </a:lnSpc>
                        <a:spcAft>
                          <a:spcPts val="200"/>
                        </a:spcAft>
                        <a:buNone/>
                      </a:pPr>
                      <a:r>
                        <a:rPr lang="en-US" sz="1100" b="0" kern="1200">
                          <a:solidFill>
                            <a:schemeClr val="accent2"/>
                          </a:solidFill>
                          <a:latin typeface="+mj-lt"/>
                          <a:ea typeface="+mn-ea"/>
                          <a:cs typeface="+mn-cs"/>
                        </a:rPr>
                        <a:t>USE CASE 1: </a:t>
                      </a:r>
                      <a:r>
                        <a:rPr lang="en-US" sz="1100" b="0" kern="1200">
                          <a:solidFill>
                            <a:schemeClr val="tx1"/>
                          </a:solidFill>
                          <a:latin typeface="+mj-lt"/>
                          <a:ea typeface="+mn-ea"/>
                          <a:cs typeface="+mn-cs"/>
                        </a:rPr>
                        <a:t>Summarize leadership feedback and update policy guidance </a:t>
                      </a:r>
                      <a:endParaRPr lang="en-IN" sz="1100" b="0" kern="1200">
                        <a:solidFill>
                          <a:schemeClr val="tx1"/>
                        </a:solidFill>
                        <a:latin typeface="+mj-lt"/>
                        <a:ea typeface="+mn-ea"/>
                        <a:cs typeface="+mn-cs"/>
                      </a:endParaRPr>
                    </a:p>
                  </a:txBody>
                  <a:tcPr marL="54864" marR="54864" marT="91440" marB="91440">
                    <a:lnL w="12700" cmpd="sng">
                      <a:noFill/>
                    </a:lnL>
                    <a:lnR w="6350" cap="flat" cmpd="sng" algn="ctr">
                      <a:solidFill>
                        <a:schemeClr val="bg1">
                          <a:lumMod val="85000"/>
                        </a:schemeClr>
                      </a:solidFill>
                      <a:prstDash val="solid"/>
                      <a:round/>
                      <a:headEnd type="none" w="med" len="med"/>
                      <a:tailEnd type="none" w="med" len="med"/>
                    </a:lnR>
                    <a:lnT w="12700" cmpd="sng">
                      <a:noFill/>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594623" rtl="0" eaLnBrk="1" latinLnBrk="0" hangingPunct="1">
                        <a:lnSpc>
                          <a:spcPct val="108000"/>
                        </a:lnSpc>
                        <a:spcAft>
                          <a:spcPts val="200"/>
                        </a:spcAft>
                        <a:buNone/>
                      </a:pPr>
                      <a:r>
                        <a:rPr lang="en-US" sz="1100" b="0" kern="1200">
                          <a:solidFill>
                            <a:schemeClr val="tx1"/>
                          </a:solidFill>
                          <a:latin typeface="+mj-lt"/>
                          <a:ea typeface="+mn-ea"/>
                          <a:cs typeface="+mn-cs"/>
                        </a:rPr>
                        <a:t>Prompt: </a:t>
                      </a:r>
                      <a:r>
                        <a:rPr lang="en-US" sz="1100" b="0" kern="1200">
                          <a:solidFill>
                            <a:schemeClr val="tx1"/>
                          </a:solidFill>
                          <a:latin typeface="+mn-lt"/>
                          <a:ea typeface="+mn-ea"/>
                          <a:cs typeface="+mn-cs"/>
                        </a:rPr>
                        <a:t>Review </a:t>
                      </a:r>
                      <a:r>
                        <a:rPr lang="en-US" sz="1100" b="0" kern="1200">
                          <a:solidFill>
                            <a:srgbClr val="EC4A27"/>
                          </a:solidFill>
                          <a:latin typeface="+mn-lt"/>
                          <a:ea typeface="+mn-ea"/>
                          <a:cs typeface="+mn-cs"/>
                        </a:rPr>
                        <a:t>/Leadership meeting </a:t>
                      </a:r>
                      <a:r>
                        <a:rPr lang="en-US" sz="1100" b="0" kern="1200">
                          <a:solidFill>
                            <a:schemeClr val="tx1"/>
                          </a:solidFill>
                          <a:latin typeface="+mn-lt"/>
                          <a:ea typeface="+mn-ea"/>
                          <a:cs typeface="+mn-cs"/>
                        </a:rPr>
                        <a:t>and summarize the key feedback in 6–10 bullets grouped by: Decisions, requested changes, open questions, owners/next steps. Then review </a:t>
                      </a:r>
                      <a:r>
                        <a:rPr lang="en-US" sz="1100" b="0" kern="1200">
                          <a:solidFill>
                            <a:srgbClr val="EC4A27"/>
                          </a:solidFill>
                          <a:latin typeface="+mn-lt"/>
                          <a:ea typeface="+mn-ea"/>
                          <a:cs typeface="+mn-cs"/>
                        </a:rPr>
                        <a:t>/policy document </a:t>
                      </a:r>
                      <a:r>
                        <a:rPr lang="en-US" sz="1100" b="0" kern="1200">
                          <a:solidFill>
                            <a:schemeClr val="tx1"/>
                          </a:solidFill>
                          <a:latin typeface="+mn-lt"/>
                          <a:ea typeface="+mn-ea"/>
                          <a:cs typeface="+mn-cs"/>
                        </a:rPr>
                        <a:t>and draft updated wording for the specific sections impacted by that feedback. Call out what changed, why it changed, and any items that need follow up review.</a:t>
                      </a:r>
                      <a:endParaRPr lang="en-IN" sz="1100" b="0" kern="1200">
                        <a:solidFill>
                          <a:srgbClr val="FF5C39"/>
                        </a:solidFill>
                        <a:latin typeface="+mn-lt"/>
                        <a:ea typeface="+mn-ea"/>
                        <a:cs typeface="+mn-cs"/>
                      </a:endParaRPr>
                    </a:p>
                  </a:txBody>
                  <a:tcPr marL="54864" marR="54864" marT="91440" marB="91440">
                    <a:lnL w="6350" cap="flat" cmpd="sng" algn="ctr">
                      <a:solidFill>
                        <a:schemeClr val="bg1">
                          <a:lumMod val="85000"/>
                        </a:schemeClr>
                      </a:solidFill>
                      <a:prstDash val="solid"/>
                      <a:round/>
                      <a:headEnd type="none" w="med" len="med"/>
                      <a:tailEnd type="none" w="med" len="med"/>
                    </a:lnL>
                    <a:lnR w="12700" cmpd="sng">
                      <a:noFill/>
                    </a:lnR>
                    <a:lnT w="12700" cmpd="sng">
                      <a:noFill/>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3484900"/>
                  </a:ext>
                </a:extLst>
              </a:tr>
              <a:tr h="1064329">
                <a:tc>
                  <a:txBody>
                    <a:bodyPr/>
                    <a:lstStyle/>
                    <a:p>
                      <a:pPr marL="0" marR="0" algn="l" defTabSz="594623" rtl="0" eaLnBrk="1" latinLnBrk="0" hangingPunct="1">
                        <a:lnSpc>
                          <a:spcPct val="108000"/>
                        </a:lnSpc>
                        <a:spcAft>
                          <a:spcPts val="200"/>
                        </a:spcAft>
                        <a:buNone/>
                      </a:pPr>
                      <a:r>
                        <a:rPr lang="en-US" sz="1100" b="0" kern="1200">
                          <a:solidFill>
                            <a:schemeClr val="accent2"/>
                          </a:solidFill>
                          <a:latin typeface="+mj-lt"/>
                          <a:ea typeface="+mn-ea"/>
                          <a:cs typeface="+mn-cs"/>
                        </a:rPr>
                        <a:t>USE CASE 2: </a:t>
                      </a:r>
                      <a:r>
                        <a:rPr lang="en-US" sz="1100" b="0" kern="1200">
                          <a:solidFill>
                            <a:schemeClr val="tx1"/>
                          </a:solidFill>
                          <a:latin typeface="+mj-lt"/>
                          <a:ea typeface="+mn-ea"/>
                          <a:cs typeface="+mn-cs"/>
                        </a:rPr>
                        <a:t>Summarize policy updates </a:t>
                      </a:r>
                      <a:endParaRPr lang="en-IN" sz="1100" b="0" kern="1200">
                        <a:solidFill>
                          <a:schemeClr val="tx1"/>
                        </a:solidFill>
                        <a:latin typeface="+mj-lt"/>
                        <a:ea typeface="+mn-ea"/>
                        <a:cs typeface="+mn-cs"/>
                      </a:endParaRPr>
                    </a:p>
                  </a:txBody>
                  <a:tcPr marL="54864" marR="54864" marT="91440" marB="91440">
                    <a:lnL w="12700" cmpd="sng">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594623" rtl="0" eaLnBrk="1" latinLnBrk="0" hangingPunct="1">
                        <a:lnSpc>
                          <a:spcPct val="108000"/>
                        </a:lnSpc>
                        <a:spcAft>
                          <a:spcPts val="200"/>
                        </a:spcAft>
                        <a:buNone/>
                      </a:pPr>
                      <a:r>
                        <a:rPr lang="en-US" sz="1100" b="0" kern="1200">
                          <a:solidFill>
                            <a:schemeClr val="tx1"/>
                          </a:solidFill>
                          <a:latin typeface="+mj-lt"/>
                          <a:ea typeface="+mn-ea"/>
                          <a:cs typeface="+mn-cs"/>
                        </a:rPr>
                        <a:t>Prompt: </a:t>
                      </a:r>
                      <a:r>
                        <a:rPr lang="en-US" sz="1100" b="0" kern="1200">
                          <a:solidFill>
                            <a:schemeClr val="tx1"/>
                          </a:solidFill>
                          <a:latin typeface="+mn-lt"/>
                          <a:ea typeface="+mn-ea"/>
                          <a:cs typeface="+mn-cs"/>
                        </a:rPr>
                        <a:t>Find and summarize information from credible finance websites on the latest accounting regulations and provide updates for </a:t>
                      </a:r>
                      <a:r>
                        <a:rPr lang="en-US" sz="1100" b="0" kern="1200">
                          <a:solidFill>
                            <a:srgbClr val="EC4A27"/>
                          </a:solidFill>
                          <a:latin typeface="+mn-lt"/>
                          <a:ea typeface="+mn-ea"/>
                          <a:cs typeface="+mn-cs"/>
                        </a:rPr>
                        <a:t>/company regulatory guidance</a:t>
                      </a:r>
                      <a:r>
                        <a:rPr lang="en-US" sz="1100" b="0" kern="1200">
                          <a:solidFill>
                            <a:schemeClr val="tx1"/>
                          </a:solidFill>
                          <a:latin typeface="+mn-lt"/>
                          <a:ea typeface="+mn-ea"/>
                          <a:cs typeface="+mn-cs"/>
                        </a:rPr>
                        <a:t> and summarize what has changed and what my teams should be </a:t>
                      </a:r>
                      <a:br>
                        <a:rPr lang="en-US" sz="1100" b="0" kern="1200">
                          <a:solidFill>
                            <a:schemeClr val="tx1"/>
                          </a:solidFill>
                          <a:latin typeface="+mn-lt"/>
                          <a:ea typeface="+mn-ea"/>
                          <a:cs typeface="+mn-cs"/>
                        </a:rPr>
                      </a:br>
                      <a:r>
                        <a:rPr lang="en-US" sz="1100" b="0" kern="1200">
                          <a:solidFill>
                            <a:schemeClr val="tx1"/>
                          </a:solidFill>
                          <a:latin typeface="+mn-lt"/>
                          <a:ea typeface="+mn-ea"/>
                          <a:cs typeface="+mn-cs"/>
                        </a:rPr>
                        <a:t>aware of. </a:t>
                      </a:r>
                      <a:endParaRPr lang="en-IN" sz="1100" b="0" kern="1200">
                        <a:solidFill>
                          <a:srgbClr val="FF5C39"/>
                        </a:solidFill>
                        <a:latin typeface="+mn-lt"/>
                        <a:ea typeface="+mn-ea"/>
                        <a:cs typeface="+mn-cs"/>
                      </a:endParaRPr>
                    </a:p>
                  </a:txBody>
                  <a:tcPr marL="54864" marR="54864" marT="91440" marB="91440">
                    <a:lnL w="6350" cap="flat" cmpd="sng" algn="ctr">
                      <a:solidFill>
                        <a:schemeClr val="bg1">
                          <a:lumMod val="85000"/>
                        </a:schemeClr>
                      </a:solid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8275402"/>
                  </a:ext>
                </a:extLst>
              </a:tr>
              <a:tr h="848188">
                <a:tc>
                  <a:txBody>
                    <a:bodyPr/>
                    <a:lstStyle/>
                    <a:p>
                      <a:pPr marL="0" marR="0" algn="l" defTabSz="594623" rtl="0" eaLnBrk="1" latinLnBrk="0" hangingPunct="1">
                        <a:lnSpc>
                          <a:spcPct val="108000"/>
                        </a:lnSpc>
                        <a:spcAft>
                          <a:spcPts val="200"/>
                        </a:spcAft>
                        <a:buNone/>
                      </a:pPr>
                      <a:r>
                        <a:rPr lang="en-US" sz="1100" b="0" kern="1200">
                          <a:solidFill>
                            <a:schemeClr val="accent2"/>
                          </a:solidFill>
                          <a:latin typeface="+mj-lt"/>
                          <a:ea typeface="+mn-ea"/>
                          <a:cs typeface="+mn-cs"/>
                        </a:rPr>
                        <a:t>USE CASE 3: </a:t>
                      </a:r>
                      <a:r>
                        <a:rPr lang="en-US" sz="1100" b="0" kern="1200">
                          <a:solidFill>
                            <a:schemeClr val="tx1"/>
                          </a:solidFill>
                          <a:latin typeface="+mj-lt"/>
                          <a:ea typeface="+mn-ea"/>
                          <a:cs typeface="+mn-cs"/>
                        </a:rPr>
                        <a:t>Compare accounting amendments </a:t>
                      </a:r>
                      <a:endParaRPr lang="en-IN" sz="1100" b="0" kern="1200">
                        <a:solidFill>
                          <a:schemeClr val="tx1"/>
                        </a:solidFill>
                        <a:latin typeface="+mj-lt"/>
                        <a:ea typeface="+mn-ea"/>
                        <a:cs typeface="+mn-cs"/>
                      </a:endParaRPr>
                    </a:p>
                  </a:txBody>
                  <a:tcPr marL="54864" marR="54864" marT="91440" marB="91440">
                    <a:lnL w="12700" cmpd="sng">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594623" rtl="0" eaLnBrk="1" latinLnBrk="0" hangingPunct="1">
                        <a:lnSpc>
                          <a:spcPct val="108000"/>
                        </a:lnSpc>
                        <a:spcAft>
                          <a:spcPts val="200"/>
                        </a:spcAft>
                        <a:buNone/>
                      </a:pPr>
                      <a:r>
                        <a:rPr lang="en-US" sz="1100" b="0" kern="1200">
                          <a:solidFill>
                            <a:schemeClr val="tx1"/>
                          </a:solidFill>
                          <a:latin typeface="+mj-lt"/>
                          <a:ea typeface="+mn-ea"/>
                          <a:cs typeface="+mn-cs"/>
                        </a:rPr>
                        <a:t>Prompt: </a:t>
                      </a:r>
                      <a:r>
                        <a:rPr lang="en-US" sz="1100" b="0" kern="1200">
                          <a:solidFill>
                            <a:schemeClr val="tx1"/>
                          </a:solidFill>
                          <a:latin typeface="+mn-lt"/>
                          <a:ea typeface="+mn-ea"/>
                          <a:cs typeface="+mn-cs"/>
                        </a:rPr>
                        <a:t>Compare </a:t>
                      </a:r>
                      <a:r>
                        <a:rPr lang="en-US" sz="1100" b="0" kern="1200">
                          <a:solidFill>
                            <a:srgbClr val="EC4A27"/>
                          </a:solidFill>
                          <a:latin typeface="+mn-lt"/>
                          <a:ea typeface="+mn-ea"/>
                          <a:cs typeface="+mn-cs"/>
                        </a:rPr>
                        <a:t>/amendment A</a:t>
                      </a:r>
                      <a:r>
                        <a:rPr lang="en-US" sz="1100" b="0" kern="1200">
                          <a:solidFill>
                            <a:schemeClr val="tx1"/>
                          </a:solidFill>
                          <a:latin typeface="+mn-lt"/>
                          <a:ea typeface="+mn-ea"/>
                          <a:cs typeface="+mn-cs"/>
                        </a:rPr>
                        <a:t> and </a:t>
                      </a:r>
                      <a:r>
                        <a:rPr lang="en-US" sz="1100" b="0" kern="1200">
                          <a:solidFill>
                            <a:srgbClr val="EC4A27"/>
                          </a:solidFill>
                          <a:latin typeface="+mn-lt"/>
                          <a:ea typeface="+mn-ea"/>
                          <a:cs typeface="+mn-cs"/>
                        </a:rPr>
                        <a:t>/amendment B </a:t>
                      </a:r>
                      <a:r>
                        <a:rPr lang="en-US" sz="1100" b="0" kern="1200">
                          <a:solidFill>
                            <a:schemeClr val="tx1"/>
                          </a:solidFill>
                          <a:latin typeface="+mn-lt"/>
                          <a:ea typeface="+mn-ea"/>
                          <a:cs typeface="+mn-cs"/>
                        </a:rPr>
                        <a:t>and create a simple table that highlights the key differences and provide a concise paragraph summarizing the two documents. </a:t>
                      </a:r>
                      <a:endParaRPr lang="en-IN" sz="1100" b="0" kern="1200">
                        <a:solidFill>
                          <a:srgbClr val="FF5C39"/>
                        </a:solidFill>
                        <a:latin typeface="+mn-lt"/>
                        <a:ea typeface="+mn-ea"/>
                        <a:cs typeface="+mn-cs"/>
                      </a:endParaRPr>
                    </a:p>
                  </a:txBody>
                  <a:tcPr marL="54864" marR="54864" marT="91440" marB="91440">
                    <a:lnL w="6350" cap="flat" cmpd="sng" algn="ctr">
                      <a:solidFill>
                        <a:schemeClr val="bg1">
                          <a:lumMod val="85000"/>
                        </a:schemeClr>
                      </a:solid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033243"/>
                  </a:ext>
                </a:extLst>
              </a:tr>
              <a:tr h="1064329">
                <a:tc>
                  <a:txBody>
                    <a:bodyPr/>
                    <a:lstStyle/>
                    <a:p>
                      <a:pPr marL="0" marR="0" algn="l" defTabSz="594623" rtl="0" eaLnBrk="1" latinLnBrk="0" hangingPunct="1">
                        <a:lnSpc>
                          <a:spcPct val="108000"/>
                        </a:lnSpc>
                        <a:spcAft>
                          <a:spcPts val="200"/>
                        </a:spcAft>
                        <a:buNone/>
                      </a:pPr>
                      <a:r>
                        <a:rPr lang="en-US" sz="1100" b="0" kern="1200">
                          <a:solidFill>
                            <a:schemeClr val="accent2"/>
                          </a:solidFill>
                          <a:latin typeface="+mj-lt"/>
                          <a:ea typeface="+mn-ea"/>
                          <a:cs typeface="+mn-cs"/>
                        </a:rPr>
                        <a:t>USE CASE 4: </a:t>
                      </a:r>
                      <a:r>
                        <a:rPr lang="en-US" sz="1100" b="0" kern="1200">
                          <a:solidFill>
                            <a:schemeClr val="tx1"/>
                          </a:solidFill>
                          <a:latin typeface="+mj-lt"/>
                          <a:ea typeface="+mn-ea"/>
                          <a:cs typeface="+mn-cs"/>
                        </a:rPr>
                        <a:t>Clarify Financial Terms Using Plain Language </a:t>
                      </a:r>
                      <a:endParaRPr lang="en-IN" sz="1100" b="0" kern="1200">
                        <a:solidFill>
                          <a:schemeClr val="tx1"/>
                        </a:solidFill>
                        <a:latin typeface="+mj-lt"/>
                        <a:ea typeface="+mn-ea"/>
                        <a:cs typeface="+mn-cs"/>
                      </a:endParaRPr>
                    </a:p>
                  </a:txBody>
                  <a:tcPr marL="54864" marR="54864" marT="91440" marB="91440">
                    <a:lnL w="12700" cmpd="sng">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594623" rtl="0" eaLnBrk="1" latinLnBrk="0" hangingPunct="1">
                        <a:lnSpc>
                          <a:spcPct val="108000"/>
                        </a:lnSpc>
                        <a:spcAft>
                          <a:spcPts val="200"/>
                        </a:spcAft>
                        <a:buNone/>
                      </a:pPr>
                      <a:r>
                        <a:rPr lang="en-US" sz="1100" b="0" kern="1200">
                          <a:solidFill>
                            <a:schemeClr val="tx1"/>
                          </a:solidFill>
                          <a:latin typeface="+mj-lt"/>
                          <a:ea typeface="+mn-ea"/>
                          <a:cs typeface="+mn-cs"/>
                        </a:rPr>
                        <a:t>Prompt: </a:t>
                      </a:r>
                      <a:r>
                        <a:rPr lang="en-US" sz="1100" b="0" kern="1200">
                          <a:solidFill>
                            <a:schemeClr val="tx1"/>
                          </a:solidFill>
                          <a:latin typeface="+mn-lt"/>
                          <a:ea typeface="+mn-ea"/>
                          <a:cs typeface="+mn-cs"/>
                        </a:rPr>
                        <a:t>Review the following </a:t>
                      </a:r>
                      <a:r>
                        <a:rPr lang="en-US" sz="1100" b="0" kern="1200">
                          <a:solidFill>
                            <a:srgbClr val="EC4A27"/>
                          </a:solidFill>
                          <a:latin typeface="+mn-lt"/>
                          <a:ea typeface="+mn-ea"/>
                          <a:cs typeface="+mn-cs"/>
                        </a:rPr>
                        <a:t>/financial terms document </a:t>
                      </a:r>
                      <a:r>
                        <a:rPr lang="en-US" sz="1100" b="0" kern="1200">
                          <a:solidFill>
                            <a:schemeClr val="tx1"/>
                          </a:solidFill>
                          <a:latin typeface="+mn-lt"/>
                          <a:ea typeface="+mn-ea"/>
                          <a:cs typeface="+mn-cs"/>
                        </a:rPr>
                        <a:t>and </a:t>
                      </a:r>
                      <a:r>
                        <a:rPr lang="en-US" sz="1100" b="0" kern="1200">
                          <a:solidFill>
                            <a:srgbClr val="EC4A27"/>
                          </a:solidFill>
                          <a:latin typeface="+mn-lt"/>
                          <a:ea typeface="+mn-ea"/>
                          <a:cs typeface="+mn-cs"/>
                        </a:rPr>
                        <a:t>/formulas referenced document</a:t>
                      </a:r>
                      <a:r>
                        <a:rPr lang="en-US" sz="1100" b="0" kern="1200">
                          <a:solidFill>
                            <a:schemeClr val="tx1"/>
                          </a:solidFill>
                          <a:latin typeface="+mn-lt"/>
                          <a:ea typeface="+mn-ea"/>
                          <a:cs typeface="+mn-cs"/>
                        </a:rPr>
                        <a:t>. Rewrite each term in clear, plain language that someone without a finance background can understand. Where helpful, include a simple example or brief explanation of how the term is commonly used in business discussions. </a:t>
                      </a:r>
                      <a:endParaRPr lang="en-IN" sz="1100" b="0" kern="1200">
                        <a:solidFill>
                          <a:schemeClr val="tx1"/>
                        </a:solidFill>
                        <a:latin typeface="+mn-lt"/>
                        <a:ea typeface="+mn-ea"/>
                        <a:cs typeface="+mn-cs"/>
                      </a:endParaRPr>
                    </a:p>
                  </a:txBody>
                  <a:tcPr marL="54864" marR="54864" marT="91440" marB="91440">
                    <a:lnL w="6350" cap="flat" cmpd="sng" algn="ctr">
                      <a:solidFill>
                        <a:schemeClr val="bg1">
                          <a:lumMod val="85000"/>
                        </a:schemeClr>
                      </a:solid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36260306"/>
                  </a:ext>
                </a:extLst>
              </a:tr>
              <a:tr h="1064329">
                <a:tc>
                  <a:txBody>
                    <a:bodyPr/>
                    <a:lstStyle/>
                    <a:p>
                      <a:pPr marL="0" marR="0" algn="l" defTabSz="594623" rtl="0" eaLnBrk="1" latinLnBrk="0" hangingPunct="1">
                        <a:lnSpc>
                          <a:spcPct val="108000"/>
                        </a:lnSpc>
                        <a:spcAft>
                          <a:spcPts val="200"/>
                        </a:spcAft>
                        <a:buNone/>
                      </a:pPr>
                      <a:r>
                        <a:rPr lang="en-US" sz="1100" b="0" kern="1200">
                          <a:solidFill>
                            <a:schemeClr val="accent2"/>
                          </a:solidFill>
                          <a:latin typeface="+mj-lt"/>
                          <a:ea typeface="+mn-ea"/>
                          <a:cs typeface="+mn-cs"/>
                        </a:rPr>
                        <a:t>USE CASE 5: </a:t>
                      </a:r>
                      <a:r>
                        <a:rPr lang="en-US" sz="1100" b="0" kern="1200">
                          <a:solidFill>
                            <a:schemeClr val="tx1"/>
                          </a:solidFill>
                          <a:latin typeface="+mj-lt"/>
                          <a:ea typeface="+mn-ea"/>
                          <a:cs typeface="+mn-cs"/>
                        </a:rPr>
                        <a:t>Synthesize finance risk log (long-range risks + mitigations) </a:t>
                      </a:r>
                      <a:endParaRPr lang="en-IN" sz="1100" b="0" kern="1200">
                        <a:solidFill>
                          <a:schemeClr val="tx1"/>
                        </a:solidFill>
                        <a:latin typeface="+mj-lt"/>
                        <a:ea typeface="+mn-ea"/>
                        <a:cs typeface="+mn-cs"/>
                      </a:endParaRPr>
                    </a:p>
                  </a:txBody>
                  <a:tcPr marL="54864" marR="54864" marT="91440" marB="91440">
                    <a:lnL w="12700" cmpd="sng">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algn="l" defTabSz="594623" rtl="0" eaLnBrk="1" latinLnBrk="0" hangingPunct="1">
                        <a:lnSpc>
                          <a:spcPct val="108000"/>
                        </a:lnSpc>
                        <a:spcAft>
                          <a:spcPts val="200"/>
                        </a:spcAft>
                        <a:buNone/>
                      </a:pPr>
                      <a:r>
                        <a:rPr lang="en-US" sz="1100" b="0" kern="1200">
                          <a:solidFill>
                            <a:schemeClr val="tx1"/>
                          </a:solidFill>
                          <a:latin typeface="+mj-lt"/>
                          <a:ea typeface="+mn-ea"/>
                          <a:cs typeface="+mn-cs"/>
                        </a:rPr>
                        <a:t>Prompt: </a:t>
                      </a:r>
                      <a:r>
                        <a:rPr lang="en-US" sz="1100" b="0" kern="1200">
                          <a:solidFill>
                            <a:schemeClr val="tx1"/>
                          </a:solidFill>
                          <a:latin typeface="+mn-lt"/>
                          <a:ea typeface="+mn-ea"/>
                          <a:cs typeface="+mn-cs"/>
                        </a:rPr>
                        <a:t>From the </a:t>
                      </a:r>
                      <a:r>
                        <a:rPr lang="en-US" sz="1100" b="0" kern="1200">
                          <a:solidFill>
                            <a:srgbClr val="EC4A27"/>
                          </a:solidFill>
                          <a:latin typeface="+mn-lt"/>
                          <a:ea typeface="+mn-ea"/>
                          <a:cs typeface="+mn-cs"/>
                        </a:rPr>
                        <a:t>/Strategy offsite notes </a:t>
                      </a:r>
                      <a:r>
                        <a:rPr lang="en-US" sz="1100" b="0" kern="1200">
                          <a:solidFill>
                            <a:schemeClr val="tx1"/>
                          </a:solidFill>
                          <a:latin typeface="+mn-lt"/>
                          <a:ea typeface="+mn-ea"/>
                          <a:cs typeface="+mn-cs"/>
                        </a:rPr>
                        <a:t>and </a:t>
                      </a:r>
                      <a:r>
                        <a:rPr lang="en-US" sz="1100" b="0" kern="1200">
                          <a:solidFill>
                            <a:srgbClr val="EC4A27"/>
                          </a:solidFill>
                          <a:latin typeface="+mn-lt"/>
                          <a:ea typeface="+mn-ea"/>
                          <a:cs typeface="+mn-cs"/>
                        </a:rPr>
                        <a:t>/Finance risk log</a:t>
                      </a:r>
                      <a:r>
                        <a:rPr lang="en-US" sz="1100" b="0" kern="1200">
                          <a:solidFill>
                            <a:schemeClr val="tx1"/>
                          </a:solidFill>
                          <a:latin typeface="+mn-lt"/>
                          <a:ea typeface="+mn-ea"/>
                          <a:cs typeface="+mn-cs"/>
                        </a:rPr>
                        <a:t>, summarize the top long-range risks (technology shifts, competitive moves, macroeconomics, and cloud cost trends). Provide recommended mitigations, and output as a table with: Risk, Likelihood, Impact, Early signals to monitor, Mitigation plan, Owner.</a:t>
                      </a:r>
                      <a:endParaRPr lang="en-IN" sz="1100" b="0" kern="1200">
                        <a:solidFill>
                          <a:schemeClr val="tx1"/>
                        </a:solidFill>
                        <a:latin typeface="+mn-lt"/>
                        <a:ea typeface="+mn-ea"/>
                        <a:cs typeface="+mn-cs"/>
                      </a:endParaRPr>
                    </a:p>
                  </a:txBody>
                  <a:tcPr marL="54864" marR="54864" marT="91440" marB="91440">
                    <a:lnL w="6350" cap="flat" cmpd="sng" algn="ctr">
                      <a:solidFill>
                        <a:schemeClr val="bg1">
                          <a:lumMod val="85000"/>
                        </a:schemeClr>
                      </a:solid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86580557"/>
                  </a:ext>
                </a:extLst>
              </a:tr>
            </a:tbl>
          </a:graphicData>
        </a:graphic>
      </p:graphicFrame>
    </p:spTree>
    <p:extLst>
      <p:ext uri="{BB962C8B-B14F-4D97-AF65-F5344CB8AC3E}">
        <p14:creationId xmlns:p14="http://schemas.microsoft.com/office/powerpoint/2010/main" val="1513120756"/>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23F3B-81A0-6A26-C9E3-4A27A03BE356}"/>
            </a:ext>
          </a:extLst>
        </p:cNvPr>
        <p:cNvGrpSpPr/>
        <p:nvPr/>
      </p:nvGrpSpPr>
      <p:grpSpPr>
        <a:xfrm>
          <a:off x="0" y="0"/>
          <a:ext cx="0" cy="0"/>
          <a:chOff x="0" y="0"/>
          <a:chExt cx="0" cy="0"/>
        </a:xfrm>
      </p:grpSpPr>
      <p:pic>
        <p:nvPicPr>
          <p:cNvPr id="3" name="object 4">
            <a:extLst>
              <a:ext uri="{FF2B5EF4-FFF2-40B4-BE49-F238E27FC236}">
                <a16:creationId xmlns:a16="http://schemas.microsoft.com/office/drawing/2014/main" id="{0764E270-C959-6E75-EF0E-577EEBF5C68A}"/>
              </a:ext>
              <a:ext uri="{C183D7F6-B498-43B3-948B-1728B52AA6E4}">
                <adec:decorative xmlns:adec="http://schemas.microsoft.com/office/drawing/2017/decorative" val="1"/>
              </a:ext>
            </a:extLst>
          </p:cNvPr>
          <p:cNvPicPr/>
          <p:nvPr/>
        </p:nvPicPr>
        <p:blipFill rotWithShape="1">
          <a:blip r:embed="rId3" cstate="print"/>
          <a:srcRect l="19670" r="19670"/>
          <a:stretch>
            <a:fillRect/>
          </a:stretch>
        </p:blipFill>
        <p:spPr>
          <a:xfrm rot="5400000">
            <a:off x="3850482" y="6136484"/>
            <a:ext cx="71436" cy="7772400"/>
          </a:xfrm>
          <a:prstGeom prst="rect">
            <a:avLst/>
          </a:prstGeom>
        </p:spPr>
      </p:pic>
      <p:sp>
        <p:nvSpPr>
          <p:cNvPr id="32" name="Slide Number Placeholder 5">
            <a:extLst>
              <a:ext uri="{FF2B5EF4-FFF2-40B4-BE49-F238E27FC236}">
                <a16:creationId xmlns:a16="http://schemas.microsoft.com/office/drawing/2014/main" id="{D854BB6E-04FA-049F-36CB-0DF72A707FB1}"/>
              </a:ext>
              <a:ext uri="{C183D7F6-B498-43B3-948B-1728B52AA6E4}">
                <adec:decorative xmlns:adec="http://schemas.microsoft.com/office/drawing/2017/decorative" val="1"/>
              </a:ext>
            </a:extLst>
          </p:cNvPr>
          <p:cNvSpPr txBox="1">
            <a:spLocks/>
          </p:cNvSpPr>
          <p:nvPr/>
        </p:nvSpPr>
        <p:spPr>
          <a:xfrm>
            <a:off x="5770248" y="9617713"/>
            <a:ext cx="1748790" cy="264474"/>
          </a:xfrm>
        </p:spPr>
        <p:txBody>
          <a:bodyPr rIns="0" anchor="ctr"/>
          <a:lstStyle>
            <a:defPPr>
              <a:defRPr lang="en-US"/>
            </a:defPPr>
            <a:lvl1pPr marL="0" algn="r" defTabSz="1018824" rtl="0" eaLnBrk="1" latinLnBrk="0" hangingPunct="1">
              <a:defRPr sz="1200" kern="1200">
                <a:solidFill>
                  <a:schemeClr val="tx1"/>
                </a:solidFill>
                <a:latin typeface="+mn-lt"/>
                <a:ea typeface="+mn-ea"/>
                <a:cs typeface="+mn-cs"/>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marL="0" marR="0" lvl="0" indent="0" algn="r" defTabSz="1018824" rtl="0" eaLnBrk="1" fontAlgn="auto" latinLnBrk="0" hangingPunct="1">
              <a:lnSpc>
                <a:spcPct val="100000"/>
              </a:lnSpc>
              <a:spcBef>
                <a:spcPts val="0"/>
              </a:spcBef>
              <a:spcAft>
                <a:spcPts val="0"/>
              </a:spcAft>
              <a:buClrTx/>
              <a:buSzTx/>
              <a:buFontTx/>
              <a:buNone/>
              <a:tabLst/>
              <a:defRPr/>
            </a:pPr>
            <a:fld id="{BF64B658-AF8F-7D4C-AC24-1E662CA57B6D}" type="slidenum">
              <a:rPr kumimoji="0" lang="en-US" sz="1000" b="0" i="0" u="none" strike="noStrike" kern="1200" cap="none" spc="0" normalizeH="0" baseline="0" noProof="0" smtClean="0">
                <a:ln>
                  <a:noFill/>
                </a:ln>
                <a:solidFill>
                  <a:srgbClr val="091F2C"/>
                </a:solidFill>
                <a:effectLst/>
                <a:uLnTx/>
                <a:uFillTx/>
                <a:latin typeface="Segoe Sans Display Semilight" pitchFamily="2" charset="0"/>
                <a:ea typeface="+mn-ea"/>
                <a:cs typeface="Segoe Sans Display Semilight" pitchFamily="2" charset="0"/>
              </a:rPr>
              <a:pPr marL="0" marR="0" lvl="0" indent="0" algn="r" defTabSz="1018824" rtl="0" eaLnBrk="1" fontAlgn="auto" latinLnBrk="0" hangingPunct="1">
                <a:lnSpc>
                  <a:spcPct val="100000"/>
                </a:lnSpc>
                <a:spcBef>
                  <a:spcPts val="0"/>
                </a:spcBef>
                <a:spcAft>
                  <a:spcPts val="0"/>
                </a:spcAft>
                <a:buClrTx/>
                <a:buSzTx/>
                <a:buFontTx/>
                <a:buNone/>
                <a:tabLst/>
                <a:defRPr/>
              </a:pPr>
              <a:t>8</a:t>
            </a:fld>
            <a:endParaRPr kumimoji="0" lang="en-US" sz="1000" b="0" i="0" u="none" strike="noStrike" kern="1200" cap="none" spc="0" normalizeH="0" baseline="0" noProof="0">
              <a:ln>
                <a:noFill/>
              </a:ln>
              <a:solidFill>
                <a:srgbClr val="091F2C"/>
              </a:solidFill>
              <a:effectLst/>
              <a:uLnTx/>
              <a:uFillTx/>
              <a:latin typeface="Segoe Sans Display Semilight" pitchFamily="2" charset="0"/>
              <a:ea typeface="+mn-ea"/>
              <a:cs typeface="Segoe Sans Display Semilight" pitchFamily="2" charset="0"/>
            </a:endParaRPr>
          </a:p>
        </p:txBody>
      </p:sp>
      <p:sp>
        <p:nvSpPr>
          <p:cNvPr id="11" name="Title 10">
            <a:extLst>
              <a:ext uri="{FF2B5EF4-FFF2-40B4-BE49-F238E27FC236}">
                <a16:creationId xmlns:a16="http://schemas.microsoft.com/office/drawing/2014/main" id="{D8F59880-6183-6FA6-2F96-2B8C209A254C}"/>
              </a:ext>
            </a:extLst>
          </p:cNvPr>
          <p:cNvSpPr>
            <a:spLocks noGrp="1"/>
          </p:cNvSpPr>
          <p:nvPr>
            <p:ph type="title"/>
          </p:nvPr>
        </p:nvSpPr>
        <p:spPr>
          <a:xfrm>
            <a:off x="508001" y="939800"/>
            <a:ext cx="5262247" cy="861774"/>
          </a:xfrm>
        </p:spPr>
        <p:txBody>
          <a:bodyPr/>
          <a:lstStyle/>
          <a:p>
            <a:r>
              <a:rPr lang="en-US"/>
              <a:t>Scenario 4: Contract &amp; Supplier Decision Support</a:t>
            </a:r>
            <a:endParaRPr lang="en-IN"/>
          </a:p>
        </p:txBody>
      </p:sp>
      <p:pic>
        <p:nvPicPr>
          <p:cNvPr id="62" name="Picture 61">
            <a:extLst>
              <a:ext uri="{FF2B5EF4-FFF2-40B4-BE49-F238E27FC236}">
                <a16:creationId xmlns:a16="http://schemas.microsoft.com/office/drawing/2014/main" id="{4CF9B1AD-B101-F997-6033-2DF56F7148B1}"/>
              </a:ext>
              <a:ext uri="{C183D7F6-B498-43B3-948B-1728B52AA6E4}">
                <adec:decorative xmlns:adec="http://schemas.microsoft.com/office/drawing/2017/decorative" val="1"/>
              </a:ext>
            </a:extLst>
          </p:cNvPr>
          <p:cNvPicPr>
            <a:picLocks/>
          </p:cNvPicPr>
          <p:nvPr/>
        </p:nvPicPr>
        <p:blipFill rotWithShape="1">
          <a:blip r:embed="rId4">
            <a:extLst>
              <a:ext uri="{BEBA8EAE-BF5A-486C-A8C5-ECC9F3942E4B}">
                <a14:imgProps xmlns:a14="http://schemas.microsoft.com/office/drawing/2010/main">
                  <a14:imgLayer r:embed="rId5">
                    <a14:imgEffect>
                      <a14:artisticBlur radius="5"/>
                    </a14:imgEffect>
                  </a14:imgLayer>
                </a14:imgProps>
              </a:ext>
              <a:ext uri="{28A0092B-C50C-407E-A947-70E740481C1C}">
                <a14:useLocalDpi xmlns:a14="http://schemas.microsoft.com/office/drawing/2010/main" val="0"/>
              </a:ext>
            </a:extLst>
          </a:blip>
          <a:srcRect t="45207" b="45207"/>
          <a:stretch>
            <a:fillRect/>
          </a:stretch>
        </p:blipFill>
        <p:spPr>
          <a:xfrm>
            <a:off x="1" y="0"/>
            <a:ext cx="7772400" cy="419100"/>
          </a:xfrm>
          <a:prstGeom prst="rect">
            <a:avLst/>
          </a:prstGeom>
          <a:ln>
            <a:noFill/>
          </a:ln>
          <a:effectLst/>
        </p:spPr>
      </p:pic>
      <p:sp>
        <p:nvSpPr>
          <p:cNvPr id="63" name="Rectangle 62">
            <a:extLst>
              <a:ext uri="{FF2B5EF4-FFF2-40B4-BE49-F238E27FC236}">
                <a16:creationId xmlns:a16="http://schemas.microsoft.com/office/drawing/2014/main" id="{EDA857AD-AF2A-E1D6-235E-6F4ADFD3CC8E}"/>
              </a:ext>
              <a:ext uri="{C183D7F6-B498-43B3-948B-1728B52AA6E4}">
                <adec:decorative xmlns:adec="http://schemas.microsoft.com/office/drawing/2017/decorative" val="1"/>
              </a:ext>
            </a:extLst>
          </p:cNvPr>
          <p:cNvSpPr>
            <a:spLocks/>
          </p:cNvSpPr>
          <p:nvPr/>
        </p:nvSpPr>
        <p:spPr bwMode="auto">
          <a:xfrm>
            <a:off x="0" y="0"/>
            <a:ext cx="7772400" cy="406400"/>
          </a:xfrm>
          <a:prstGeom prst="rect">
            <a:avLst/>
          </a:prstGeom>
          <a:solidFill>
            <a:schemeClr val="bg1">
              <a:alpha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0" noProof="0">
              <a:ln>
                <a:noFill/>
              </a:ln>
              <a:solidFill>
                <a:srgbClr val="FFFFFF"/>
              </a:solidFill>
              <a:effectLst/>
              <a:uLnTx/>
              <a:uFillTx/>
              <a:latin typeface="Segoe Sans Display Semibold"/>
              <a:ea typeface="Segoe UI" pitchFamily="34" charset="0"/>
              <a:cs typeface="Segoe UI" pitchFamily="34" charset="0"/>
            </a:endParaRPr>
          </a:p>
        </p:txBody>
      </p:sp>
      <p:sp>
        <p:nvSpPr>
          <p:cNvPr id="64" name="Rectangle: Rounded Corners 63">
            <a:hlinkClick r:id="rId6" action="ppaction://hlinksldjump"/>
            <a:extLst>
              <a:ext uri="{FF2B5EF4-FFF2-40B4-BE49-F238E27FC236}">
                <a16:creationId xmlns:a16="http://schemas.microsoft.com/office/drawing/2014/main" id="{E64912BB-D0F2-D991-6169-30277936186A}"/>
              </a:ext>
              <a:ext uri="{C183D7F6-B498-43B3-948B-1728B52AA6E4}">
                <adec:decorative xmlns:adec="http://schemas.microsoft.com/office/drawing/2017/decorative" val="1"/>
              </a:ext>
            </a:extLst>
          </p:cNvPr>
          <p:cNvSpPr>
            <a:spLocks/>
          </p:cNvSpPr>
          <p:nvPr/>
        </p:nvSpPr>
        <p:spPr bwMode="auto">
          <a:xfrm>
            <a:off x="507999"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Best Practices</a:t>
            </a:r>
          </a:p>
        </p:txBody>
      </p:sp>
      <p:sp>
        <p:nvSpPr>
          <p:cNvPr id="65" name="Rectangle: Rounded Corners 64">
            <a:hlinkClick r:id="rId7" action="ppaction://hlinksldjump"/>
            <a:extLst>
              <a:ext uri="{FF2B5EF4-FFF2-40B4-BE49-F238E27FC236}">
                <a16:creationId xmlns:a16="http://schemas.microsoft.com/office/drawing/2014/main" id="{7653F606-DB6D-21E3-1E33-EB00ADB9C636}"/>
              </a:ext>
              <a:ext uri="{C183D7F6-B498-43B3-948B-1728B52AA6E4}">
                <adec:decorative xmlns:adec="http://schemas.microsoft.com/office/drawing/2017/decorative" val="1"/>
              </a:ext>
            </a:extLst>
          </p:cNvPr>
          <p:cNvSpPr>
            <a:spLocks/>
          </p:cNvSpPr>
          <p:nvPr/>
        </p:nvSpPr>
        <p:spPr bwMode="auto">
          <a:xfrm>
            <a:off x="1486262"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1</a:t>
            </a:r>
          </a:p>
        </p:txBody>
      </p:sp>
      <p:sp>
        <p:nvSpPr>
          <p:cNvPr id="66" name="Rectangle: Rounded Corners 65">
            <a:hlinkClick r:id="rId8" action="ppaction://hlinksldjump"/>
            <a:extLst>
              <a:ext uri="{FF2B5EF4-FFF2-40B4-BE49-F238E27FC236}">
                <a16:creationId xmlns:a16="http://schemas.microsoft.com/office/drawing/2014/main" id="{BF3DC60C-6A04-7109-9A46-F3E5E3BF9304}"/>
              </a:ext>
              <a:ext uri="{C183D7F6-B498-43B3-948B-1728B52AA6E4}">
                <adec:decorative xmlns:adec="http://schemas.microsoft.com/office/drawing/2017/decorative" val="1"/>
              </a:ext>
            </a:extLst>
          </p:cNvPr>
          <p:cNvSpPr>
            <a:spLocks/>
          </p:cNvSpPr>
          <p:nvPr/>
        </p:nvSpPr>
        <p:spPr bwMode="auto">
          <a:xfrm>
            <a:off x="2464525"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2</a:t>
            </a:r>
          </a:p>
        </p:txBody>
      </p:sp>
      <p:sp>
        <p:nvSpPr>
          <p:cNvPr id="67" name="Rectangle: Rounded Corners 66">
            <a:hlinkClick r:id="rId9" action="ppaction://hlinksldjump"/>
            <a:extLst>
              <a:ext uri="{FF2B5EF4-FFF2-40B4-BE49-F238E27FC236}">
                <a16:creationId xmlns:a16="http://schemas.microsoft.com/office/drawing/2014/main" id="{12101F85-AE3C-9C15-AF01-2F7D24A08E43}"/>
              </a:ext>
              <a:ext uri="{C183D7F6-B498-43B3-948B-1728B52AA6E4}">
                <adec:decorative xmlns:adec="http://schemas.microsoft.com/office/drawing/2017/decorative" val="1"/>
              </a:ext>
            </a:extLst>
          </p:cNvPr>
          <p:cNvSpPr>
            <a:spLocks/>
          </p:cNvSpPr>
          <p:nvPr/>
        </p:nvSpPr>
        <p:spPr bwMode="auto">
          <a:xfrm>
            <a:off x="3442787"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3</a:t>
            </a:r>
          </a:p>
        </p:txBody>
      </p:sp>
      <p:sp>
        <p:nvSpPr>
          <p:cNvPr id="68" name="Rectangle: Rounded Corners 67">
            <a:hlinkClick r:id="rId10" action="ppaction://hlinksldjump"/>
            <a:extLst>
              <a:ext uri="{FF2B5EF4-FFF2-40B4-BE49-F238E27FC236}">
                <a16:creationId xmlns:a16="http://schemas.microsoft.com/office/drawing/2014/main" id="{30C9FA75-F12A-7982-10BA-807452BEEEB5}"/>
              </a:ext>
              <a:ext uri="{C183D7F6-B498-43B3-948B-1728B52AA6E4}">
                <adec:decorative xmlns:adec="http://schemas.microsoft.com/office/drawing/2017/decorative" val="1"/>
              </a:ext>
            </a:extLst>
          </p:cNvPr>
          <p:cNvSpPr>
            <a:spLocks/>
          </p:cNvSpPr>
          <p:nvPr/>
        </p:nvSpPr>
        <p:spPr bwMode="auto">
          <a:xfrm>
            <a:off x="5399312"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5</a:t>
            </a:r>
          </a:p>
        </p:txBody>
      </p:sp>
      <p:sp>
        <p:nvSpPr>
          <p:cNvPr id="69" name="Rectangle: Rounded Corners 68">
            <a:hlinkClick r:id="rId11" action="ppaction://hlinksldjump"/>
            <a:extLst>
              <a:ext uri="{FF2B5EF4-FFF2-40B4-BE49-F238E27FC236}">
                <a16:creationId xmlns:a16="http://schemas.microsoft.com/office/drawing/2014/main" id="{28AF5680-4471-CBB1-0875-53BCC5C4AA1E}"/>
              </a:ext>
              <a:ext uri="{C183D7F6-B498-43B3-948B-1728B52AA6E4}">
                <adec:decorative xmlns:adec="http://schemas.microsoft.com/office/drawing/2017/decorative" val="1"/>
              </a:ext>
            </a:extLst>
          </p:cNvPr>
          <p:cNvSpPr>
            <a:spLocks/>
          </p:cNvSpPr>
          <p:nvPr/>
        </p:nvSpPr>
        <p:spPr bwMode="auto">
          <a:xfrm>
            <a:off x="6377575"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File Guidance </a:t>
            </a:r>
            <a:b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b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&amp; Example</a:t>
            </a:r>
          </a:p>
        </p:txBody>
      </p:sp>
      <p:sp>
        <p:nvSpPr>
          <p:cNvPr id="70" name="Rectangle: Rounded Corners 69">
            <a:hlinkClick r:id="rId12" action="ppaction://hlinksldjump"/>
            <a:extLst>
              <a:ext uri="{FF2B5EF4-FFF2-40B4-BE49-F238E27FC236}">
                <a16:creationId xmlns:a16="http://schemas.microsoft.com/office/drawing/2014/main" id="{F431B5CB-AED1-4F75-E807-ABCEED033CFE}"/>
              </a:ext>
              <a:ext uri="{C183D7F6-B498-43B3-948B-1728B52AA6E4}">
                <adec:decorative xmlns:adec="http://schemas.microsoft.com/office/drawing/2017/decorative" val="1"/>
              </a:ext>
            </a:extLst>
          </p:cNvPr>
          <p:cNvSpPr>
            <a:spLocks/>
          </p:cNvSpPr>
          <p:nvPr/>
        </p:nvSpPr>
        <p:spPr bwMode="auto">
          <a:xfrm>
            <a:off x="4421050" y="230036"/>
            <a:ext cx="886822" cy="373214"/>
          </a:xfrm>
          <a:prstGeom prst="roundRect">
            <a:avLst>
              <a:gd name="adj" fmla="val 50000"/>
            </a:avLst>
          </a:prstGeom>
          <a:gradFill flip="none" rotWithShape="1">
            <a:gsLst>
              <a:gs pos="0">
                <a:srgbClr val="C742CD"/>
              </a:gs>
              <a:gs pos="100000">
                <a:srgbClr val="2780D7"/>
              </a:gs>
            </a:gsLst>
            <a:path path="circle">
              <a:fillToRect l="100000" t="100000"/>
            </a:path>
            <a:tileRect r="-100000" b="-100000"/>
          </a:gradFill>
          <a:ln w="190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Segoe Sans Display Semibold"/>
                <a:ea typeface="+mn-ea"/>
                <a:cs typeface="Segoe UI" pitchFamily="34" charset="0"/>
              </a:rPr>
              <a:t>Scenario 4</a:t>
            </a:r>
          </a:p>
        </p:txBody>
      </p:sp>
      <p:sp>
        <p:nvSpPr>
          <p:cNvPr id="24" name="Rectangle 23">
            <a:hlinkClick r:id="rId11" action="ppaction://hlinksldjump"/>
            <a:extLst>
              <a:ext uri="{FF2B5EF4-FFF2-40B4-BE49-F238E27FC236}">
                <a16:creationId xmlns:a16="http://schemas.microsoft.com/office/drawing/2014/main" id="{C577303A-B453-1922-EEAF-2AC27BE40BDC}"/>
              </a:ext>
            </a:extLst>
          </p:cNvPr>
          <p:cNvSpPr>
            <a:spLocks/>
          </p:cNvSpPr>
          <p:nvPr/>
        </p:nvSpPr>
        <p:spPr bwMode="auto">
          <a:xfrm>
            <a:off x="5503983" y="9407114"/>
            <a:ext cx="1760414" cy="13849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r" defTabSz="932472" rtl="0" eaLnBrk="1" fontAlgn="base" latinLnBrk="0" hangingPunct="1">
              <a:lnSpc>
                <a:spcPct val="100000"/>
              </a:lnSpc>
              <a:spcBef>
                <a:spcPct val="0"/>
              </a:spcBef>
              <a:spcAft>
                <a:spcPct val="0"/>
              </a:spcAft>
              <a:buClrTx/>
              <a:buSzTx/>
              <a:buFontTx/>
              <a:buNone/>
              <a:tabLst/>
              <a:defRPr/>
            </a:pPr>
            <a:r>
              <a:rPr kumimoji="0" lang="en-IN" sz="900" b="0" i="1" u="none" strike="noStrike" kern="1200" cap="none" spc="0" normalizeH="0" baseline="0" noProof="0">
                <a:ln>
                  <a:noFill/>
                </a:ln>
                <a:solidFill>
                  <a:srgbClr val="FFFFFF">
                    <a:lumMod val="50000"/>
                    <a:alpha val="99000"/>
                  </a:srgbClr>
                </a:solidFill>
                <a:effectLst/>
                <a:uLnTx/>
                <a:uFillTx/>
                <a:latin typeface="Segoe Sans Display"/>
                <a:ea typeface="Segoe UI" pitchFamily="34" charset="0"/>
                <a:cs typeface="Segoe UI" pitchFamily="34" charset="0"/>
              </a:rPr>
              <a:t>See file guidance on </a:t>
            </a:r>
            <a:r>
              <a:rPr lang="en-IN" sz="900" i="1" u="sng">
                <a:solidFill>
                  <a:srgbClr val="0078D4">
                    <a:alpha val="99000"/>
                  </a:srgbClr>
                </a:solidFill>
                <a:latin typeface="Segoe Sans Display"/>
                <a:ea typeface="Segoe UI" pitchFamily="34" charset="0"/>
                <a:cs typeface="Segoe UI" pitchFamily="34" charset="0"/>
                <a:hlinkClick r:id="rId13" action="ppaction://hlinksldjump">
                  <a:extLst>
                    <a:ext uri="{A12FA001-AC4F-418D-AE19-62706E023703}">
                      <ahyp:hlinkClr xmlns:ahyp="http://schemas.microsoft.com/office/drawing/2018/hyperlinkcolor" val="tx"/>
                    </a:ext>
                  </a:extLst>
                </a:hlinkClick>
              </a:rPr>
              <a:t>page 13</a:t>
            </a:r>
            <a:endParaRPr kumimoji="0" lang="en-US" sz="900" b="0" i="1" u="sng" strike="noStrike" kern="1200" cap="none" spc="0" normalizeH="0" baseline="0" noProof="0">
              <a:ln>
                <a:noFill/>
              </a:ln>
              <a:solidFill>
                <a:srgbClr val="0078D4">
                  <a:alpha val="99000"/>
                </a:srgbClr>
              </a:solidFill>
              <a:effectLst/>
              <a:uLnTx/>
              <a:uFillTx/>
              <a:latin typeface="Segoe Sans Display"/>
              <a:ea typeface="Segoe UI" pitchFamily="34" charset="0"/>
              <a:cs typeface="Segoe UI" pitchFamily="34" charset="0"/>
            </a:endParaRPr>
          </a:p>
        </p:txBody>
      </p:sp>
      <p:sp>
        <p:nvSpPr>
          <p:cNvPr id="7" name="Rectangle: Rounded Corners 6">
            <a:extLst>
              <a:ext uri="{FF2B5EF4-FFF2-40B4-BE49-F238E27FC236}">
                <a16:creationId xmlns:a16="http://schemas.microsoft.com/office/drawing/2014/main" id="{BF199314-3152-E1C6-3FFF-DD3BC056132F}"/>
              </a:ext>
              <a:ext uri="{C183D7F6-B498-43B3-948B-1728B52AA6E4}">
                <adec:decorative xmlns:adec="http://schemas.microsoft.com/office/drawing/2017/decorative" val="1"/>
              </a:ext>
            </a:extLst>
          </p:cNvPr>
          <p:cNvSpPr>
            <a:spLocks/>
          </p:cNvSpPr>
          <p:nvPr/>
        </p:nvSpPr>
        <p:spPr bwMode="auto">
          <a:xfrm>
            <a:off x="507998" y="3880067"/>
            <a:ext cx="6756399" cy="5349314"/>
          </a:xfrm>
          <a:prstGeom prst="roundRect">
            <a:avLst>
              <a:gd name="adj" fmla="val 2541"/>
            </a:avLst>
          </a:prstGeom>
          <a:solidFill>
            <a:schemeClr val="bg1">
              <a:alpha val="62000"/>
            </a:schemeClr>
          </a:solidFill>
          <a:ln w="9525">
            <a:solidFill>
              <a:schemeClr val="bg1"/>
            </a:solidFill>
          </a:ln>
          <a:effectLst>
            <a:outerShdw blurRad="114300" algn="ctr" rotWithShape="0">
              <a:prstClr val="black">
                <a:alpha val="6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9" name="Rectangle: Top Corners Rounded 8">
            <a:extLst>
              <a:ext uri="{FF2B5EF4-FFF2-40B4-BE49-F238E27FC236}">
                <a16:creationId xmlns:a16="http://schemas.microsoft.com/office/drawing/2014/main" id="{5C3D97BB-89CF-F7E5-2F76-4E99C24565AD}"/>
              </a:ext>
              <a:ext uri="{C183D7F6-B498-43B3-948B-1728B52AA6E4}">
                <adec:decorative xmlns:adec="http://schemas.microsoft.com/office/drawing/2017/decorative" val="1"/>
              </a:ext>
            </a:extLst>
          </p:cNvPr>
          <p:cNvSpPr/>
          <p:nvPr/>
        </p:nvSpPr>
        <p:spPr bwMode="auto">
          <a:xfrm>
            <a:off x="4584319" y="3471712"/>
            <a:ext cx="2613022" cy="401871"/>
          </a:xfrm>
          <a:prstGeom prst="round2SameRect">
            <a:avLst/>
          </a:prstGeom>
          <a:solidFill>
            <a:srgbClr val="FCE7DB"/>
          </a:solidFill>
          <a:ln w="9525">
            <a:solidFill>
              <a:schemeClr val="bg1"/>
            </a:solidFill>
          </a:ln>
          <a:effectLst>
            <a:outerShdw blurRad="114300" algn="ctr" rotWithShape="0">
              <a:prstClr val="black">
                <a:alpha val="6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0" name="Rectangle: Top Corners Rounded 9">
            <a:extLst>
              <a:ext uri="{FF2B5EF4-FFF2-40B4-BE49-F238E27FC236}">
                <a16:creationId xmlns:a16="http://schemas.microsoft.com/office/drawing/2014/main" id="{32BD0667-AD00-253B-67FD-A3B3A9002353}"/>
              </a:ext>
              <a:ext uri="{C183D7F6-B498-43B3-948B-1728B52AA6E4}">
                <adec:decorative xmlns:adec="http://schemas.microsoft.com/office/drawing/2017/decorative" val="1"/>
              </a:ext>
            </a:extLst>
          </p:cNvPr>
          <p:cNvSpPr/>
          <p:nvPr/>
        </p:nvSpPr>
        <p:spPr bwMode="auto">
          <a:xfrm rot="16200000">
            <a:off x="4052887" y="3284503"/>
            <a:ext cx="286576" cy="776288"/>
          </a:xfrm>
          <a:prstGeom prst="round2Same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12" name="Content Placeholder 2">
            <a:extLst>
              <a:ext uri="{FF2B5EF4-FFF2-40B4-BE49-F238E27FC236}">
                <a16:creationId xmlns:a16="http://schemas.microsoft.com/office/drawing/2014/main" id="{5BF045FF-93D3-91E5-4284-49212FED5970}"/>
              </a:ext>
              <a:ext uri="{C183D7F6-B498-43B3-948B-1728B52AA6E4}">
                <adec:decorative xmlns:adec="http://schemas.microsoft.com/office/drawing/2017/decorative" val="0"/>
              </a:ext>
            </a:extLst>
          </p:cNvPr>
          <p:cNvSpPr txBox="1">
            <a:spLocks/>
          </p:cNvSpPr>
          <p:nvPr/>
        </p:nvSpPr>
        <p:spPr>
          <a:xfrm>
            <a:off x="3911173" y="3588009"/>
            <a:ext cx="535258" cy="169277"/>
          </a:xfrm>
          <a:prstGeom prst="rect">
            <a:avLst/>
          </a:prstGeom>
          <a:noFill/>
        </p:spPr>
        <p:txBody>
          <a:bodyPr wrap="square" lIns="0" tIns="0" rIns="0" bIns="0">
            <a:spAutoFit/>
          </a:bodyPr>
          <a:lstStyle>
            <a:defPPr>
              <a:defRPr lang="en-US"/>
            </a:defPPr>
            <a:lvl1pPr marR="0">
              <a:lnSpc>
                <a:spcPts val="2300"/>
              </a:lnSpc>
              <a:spcAft>
                <a:spcPts val="1800"/>
              </a:spcAft>
              <a:buNone/>
              <a:defRPr sz="1400" kern="100">
                <a:effectLst/>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0" algn="l" defTabSz="1018824" rtl="0" eaLnBrk="1" fontAlgn="auto" latinLnBrk="0" hangingPunct="1">
              <a:lnSpc>
                <a:spcPct val="100000"/>
              </a:lnSpc>
              <a:spcBef>
                <a:spcPts val="0"/>
              </a:spcBef>
              <a:spcAft>
                <a:spcPts val="3000"/>
              </a:spcAft>
              <a:buClrTx/>
              <a:buSzTx/>
              <a:buFontTx/>
              <a:buNone/>
              <a:tabLst/>
              <a:defRPr/>
            </a:pPr>
            <a:r>
              <a:rPr kumimoji="0" lang="en-US" sz="1100" b="0" i="0" u="none" strike="noStrike" kern="100" cap="none" spc="0" normalizeH="0" baseline="0" noProof="0">
                <a:ln>
                  <a:noFill/>
                </a:ln>
                <a:solidFill>
                  <a:srgbClr val="FFFFFF">
                    <a:alpha val="99000"/>
                  </a:srgbClr>
                </a:solidFill>
                <a:effectLst/>
                <a:uLnTx/>
                <a:uFillTx/>
                <a:latin typeface="Segoe Sans Display Semibold"/>
                <a:ea typeface="+mn-ea"/>
                <a:cs typeface="+mn-cs"/>
              </a:rPr>
              <a:t>Legend </a:t>
            </a:r>
          </a:p>
        </p:txBody>
      </p:sp>
      <p:sp>
        <p:nvSpPr>
          <p:cNvPr id="13" name="Rectangle: Rounded Corners 12" descr="Orange text">
            <a:extLst>
              <a:ext uri="{FF2B5EF4-FFF2-40B4-BE49-F238E27FC236}">
                <a16:creationId xmlns:a16="http://schemas.microsoft.com/office/drawing/2014/main" id="{4C731F4B-7594-9CF8-03E2-CB690231111C}"/>
              </a:ext>
              <a:ext uri="{C183D7F6-B498-43B3-948B-1728B52AA6E4}">
                <adec:decorative xmlns:adec="http://schemas.microsoft.com/office/drawing/2017/decorative" val="0"/>
              </a:ext>
            </a:extLst>
          </p:cNvPr>
          <p:cNvSpPr>
            <a:spLocks/>
          </p:cNvSpPr>
          <p:nvPr/>
        </p:nvSpPr>
        <p:spPr bwMode="auto">
          <a:xfrm>
            <a:off x="4703015" y="3586162"/>
            <a:ext cx="172970" cy="172970"/>
          </a:xfrm>
          <a:prstGeom prst="round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18" name="Content Placeholder 2">
            <a:extLst>
              <a:ext uri="{FF2B5EF4-FFF2-40B4-BE49-F238E27FC236}">
                <a16:creationId xmlns:a16="http://schemas.microsoft.com/office/drawing/2014/main" id="{D0A4C6F0-AEE4-FFC6-C591-DB48BF416FBC}"/>
              </a:ext>
              <a:ext uri="{C183D7F6-B498-43B3-948B-1728B52AA6E4}">
                <adec:decorative xmlns:adec="http://schemas.microsoft.com/office/drawing/2017/decorative" val="0"/>
              </a:ext>
            </a:extLst>
          </p:cNvPr>
          <p:cNvSpPr txBox="1">
            <a:spLocks/>
          </p:cNvSpPr>
          <p:nvPr/>
        </p:nvSpPr>
        <p:spPr>
          <a:xfrm>
            <a:off x="4951289" y="3603397"/>
            <a:ext cx="850682" cy="138499"/>
          </a:xfrm>
          <a:prstGeom prst="rect">
            <a:avLst/>
          </a:prstGeom>
          <a:noFill/>
        </p:spPr>
        <p:txBody>
          <a:bodyPr wrap="none" lIns="0" tIns="0" rIns="0" bIns="0">
            <a:spAutoFit/>
          </a:bodyPr>
          <a:lstStyle>
            <a:defPPr>
              <a:defRPr lang="en-US"/>
            </a:defPPr>
            <a:lvl1pPr marR="0">
              <a:lnSpc>
                <a:spcPts val="2300"/>
              </a:lnSpc>
              <a:spcAft>
                <a:spcPts val="1800"/>
              </a:spcAft>
              <a:buNone/>
              <a:defRPr sz="1400" kern="100">
                <a:effectLst/>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0" algn="l" defTabSz="1018824" rtl="0" eaLnBrk="1" fontAlgn="auto" latinLnBrk="0" hangingPunct="1">
              <a:lnSpc>
                <a:spcPct val="100000"/>
              </a:lnSpc>
              <a:spcBef>
                <a:spcPts val="0"/>
              </a:spcBef>
              <a:spcAft>
                <a:spcPts val="3000"/>
              </a:spcAft>
              <a:buClrTx/>
              <a:buSzTx/>
              <a:buFontTx/>
              <a:buNone/>
              <a:tabLst/>
              <a:defRPr/>
            </a:pPr>
            <a:r>
              <a:rPr kumimoji="0" lang="en-US" sz="900" b="0" i="0" u="none" strike="noStrike" kern="100" cap="none" spc="0" normalizeH="0" baseline="0" noProof="0">
                <a:ln>
                  <a:noFill/>
                </a:ln>
                <a:solidFill>
                  <a:srgbClr val="EC4A27">
                    <a:alpha val="99000"/>
                  </a:srgbClr>
                </a:solidFill>
                <a:effectLst/>
                <a:uLnTx/>
                <a:uFillTx/>
                <a:latin typeface="Segoe Sans Display"/>
                <a:ea typeface="+mn-ea"/>
                <a:cs typeface="+mn-cs"/>
              </a:rPr>
              <a:t>/Referenced File </a:t>
            </a:r>
          </a:p>
        </p:txBody>
      </p:sp>
      <p:sp>
        <p:nvSpPr>
          <p:cNvPr id="25" name="Rectangle: Rounded Corners 24" descr="Purple text">
            <a:extLst>
              <a:ext uri="{FF2B5EF4-FFF2-40B4-BE49-F238E27FC236}">
                <a16:creationId xmlns:a16="http://schemas.microsoft.com/office/drawing/2014/main" id="{CE1BB903-5D03-7502-DE0B-12E31EF11A7A}"/>
              </a:ext>
              <a:ext uri="{C183D7F6-B498-43B3-948B-1728B52AA6E4}">
                <adec:decorative xmlns:adec="http://schemas.microsoft.com/office/drawing/2017/decorative" val="0"/>
              </a:ext>
            </a:extLst>
          </p:cNvPr>
          <p:cNvSpPr/>
          <p:nvPr/>
        </p:nvSpPr>
        <p:spPr bwMode="auto">
          <a:xfrm>
            <a:off x="5928378" y="3586162"/>
            <a:ext cx="172970" cy="172970"/>
          </a:xfrm>
          <a:prstGeom prst="round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26" name="Content Placeholder 2">
            <a:extLst>
              <a:ext uri="{FF2B5EF4-FFF2-40B4-BE49-F238E27FC236}">
                <a16:creationId xmlns:a16="http://schemas.microsoft.com/office/drawing/2014/main" id="{82AE8014-C761-B3B9-2933-AEE22DC63071}"/>
              </a:ext>
              <a:ext uri="{C183D7F6-B498-43B3-948B-1728B52AA6E4}">
                <adec:decorative xmlns:adec="http://schemas.microsoft.com/office/drawing/2017/decorative" val="0"/>
              </a:ext>
            </a:extLst>
          </p:cNvPr>
          <p:cNvSpPr txBox="1">
            <a:spLocks/>
          </p:cNvSpPr>
          <p:nvPr/>
        </p:nvSpPr>
        <p:spPr>
          <a:xfrm>
            <a:off x="6176651" y="3603397"/>
            <a:ext cx="944041" cy="138499"/>
          </a:xfrm>
          <a:prstGeom prst="rect">
            <a:avLst/>
          </a:prstGeom>
          <a:noFill/>
        </p:spPr>
        <p:txBody>
          <a:bodyPr wrap="none" lIns="0" tIns="0" rIns="0" bIns="0">
            <a:spAutoFit/>
          </a:bodyPr>
          <a:lstStyle>
            <a:defPPr>
              <a:defRPr lang="en-US"/>
            </a:defPPr>
            <a:lvl1pPr marR="0">
              <a:lnSpc>
                <a:spcPts val="2300"/>
              </a:lnSpc>
              <a:spcAft>
                <a:spcPts val="1800"/>
              </a:spcAft>
              <a:buNone/>
              <a:defRPr sz="1400" kern="100">
                <a:effectLst/>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0" algn="l" defTabSz="1018824" rtl="0" eaLnBrk="1" fontAlgn="auto" latinLnBrk="0" hangingPunct="1">
              <a:lnSpc>
                <a:spcPct val="100000"/>
              </a:lnSpc>
              <a:spcBef>
                <a:spcPts val="0"/>
              </a:spcBef>
              <a:spcAft>
                <a:spcPts val="3000"/>
              </a:spcAft>
              <a:buClrTx/>
              <a:buSzTx/>
              <a:buFontTx/>
              <a:buNone/>
              <a:tabLst/>
              <a:defRPr/>
            </a:pPr>
            <a:r>
              <a:rPr kumimoji="0" lang="en-US" sz="900" b="0" i="0" u="none" strike="noStrike" kern="100" cap="none" spc="0" normalizeH="0" baseline="0" noProof="0">
                <a:ln>
                  <a:noFill/>
                </a:ln>
                <a:solidFill>
                  <a:srgbClr val="C03BC4">
                    <a:alpha val="99000"/>
                  </a:srgbClr>
                </a:solidFill>
                <a:effectLst/>
                <a:uLnTx/>
                <a:uFillTx/>
                <a:latin typeface="Segoe Sans Display"/>
                <a:ea typeface="+mn-ea"/>
                <a:cs typeface="+mn-cs"/>
              </a:rPr>
              <a:t>[Details you insert]</a:t>
            </a:r>
          </a:p>
        </p:txBody>
      </p:sp>
      <p:sp>
        <p:nvSpPr>
          <p:cNvPr id="27" name="Rectangle 26">
            <a:extLst>
              <a:ext uri="{FF2B5EF4-FFF2-40B4-BE49-F238E27FC236}">
                <a16:creationId xmlns:a16="http://schemas.microsoft.com/office/drawing/2014/main" id="{5D4495AA-5D2D-3F46-E6BB-0397DB07A687}"/>
              </a:ext>
              <a:ext uri="{C183D7F6-B498-43B3-948B-1728B52AA6E4}">
                <adec:decorative xmlns:adec="http://schemas.microsoft.com/office/drawing/2017/decorative" val="1"/>
              </a:ext>
            </a:extLst>
          </p:cNvPr>
          <p:cNvSpPr>
            <a:spLocks/>
          </p:cNvSpPr>
          <p:nvPr/>
        </p:nvSpPr>
        <p:spPr bwMode="auto">
          <a:xfrm>
            <a:off x="0" y="2066925"/>
            <a:ext cx="7772400" cy="1300008"/>
          </a:xfrm>
          <a:prstGeom prst="rect">
            <a:avLst/>
          </a:prstGeom>
          <a:solidFill>
            <a:schemeClr val="bg2">
              <a:lumMod val="90000"/>
              <a:alpha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28" name="Graphic 5">
            <a:extLst>
              <a:ext uri="{FF2B5EF4-FFF2-40B4-BE49-F238E27FC236}">
                <a16:creationId xmlns:a16="http://schemas.microsoft.com/office/drawing/2014/main" id="{F74000D4-692E-5BC0-46A6-8F7B57F7AE16}"/>
              </a:ext>
              <a:ext uri="{C183D7F6-B498-43B3-948B-1728B52AA6E4}">
                <adec:decorative xmlns:adec="http://schemas.microsoft.com/office/drawing/2017/decorative" val="1"/>
              </a:ext>
            </a:extLst>
          </p:cNvPr>
          <p:cNvSpPr>
            <a:spLocks/>
          </p:cNvSpPr>
          <p:nvPr/>
        </p:nvSpPr>
        <p:spPr>
          <a:xfrm>
            <a:off x="543716" y="2244185"/>
            <a:ext cx="287344" cy="287340"/>
          </a:xfrm>
          <a:custGeom>
            <a:avLst/>
            <a:gdLst>
              <a:gd name="csX0" fmla="*/ 188408 w 190501"/>
              <a:gd name="csY0" fmla="*/ 45534 h 190500"/>
              <a:gd name="csX1" fmla="*/ 189957 w 190501"/>
              <a:gd name="csY1" fmla="*/ 37748 h 190500"/>
              <a:gd name="csX2" fmla="*/ 183357 w 190501"/>
              <a:gd name="csY2" fmla="*/ 33338 h 190500"/>
              <a:gd name="csX3" fmla="*/ 157162 w 190501"/>
              <a:gd name="csY3" fmla="*/ 33338 h 190500"/>
              <a:gd name="csX4" fmla="*/ 157162 w 190501"/>
              <a:gd name="csY4" fmla="*/ 7144 h 190500"/>
              <a:gd name="csX5" fmla="*/ 152751 w 190501"/>
              <a:gd name="csY5" fmla="*/ 544 h 190500"/>
              <a:gd name="csX6" fmla="*/ 144967 w 190501"/>
              <a:gd name="csY6" fmla="*/ 2093 h 190500"/>
              <a:gd name="csX7" fmla="*/ 121155 w 190501"/>
              <a:gd name="csY7" fmla="*/ 25906 h 190500"/>
              <a:gd name="csX8" fmla="*/ 119063 w 190501"/>
              <a:gd name="csY8" fmla="*/ 30957 h 190500"/>
              <a:gd name="csX9" fmla="*/ 119063 w 190501"/>
              <a:gd name="csY9" fmla="*/ 57967 h 190500"/>
              <a:gd name="csX10" fmla="*/ 100185 w 190501"/>
              <a:gd name="csY10" fmla="*/ 76846 h 190500"/>
              <a:gd name="csX11" fmla="*/ 95250 w 190501"/>
              <a:gd name="csY11" fmla="*/ 76201 h 190500"/>
              <a:gd name="csX12" fmla="*/ 76200 w 190501"/>
              <a:gd name="csY12" fmla="*/ 95251 h 190500"/>
              <a:gd name="csX13" fmla="*/ 95250 w 190501"/>
              <a:gd name="csY13" fmla="*/ 114301 h 190500"/>
              <a:gd name="csX14" fmla="*/ 114300 w 190501"/>
              <a:gd name="csY14" fmla="*/ 95251 h 190500"/>
              <a:gd name="csX15" fmla="*/ 113655 w 190501"/>
              <a:gd name="csY15" fmla="*/ 90316 h 190500"/>
              <a:gd name="csX16" fmla="*/ 132533 w 190501"/>
              <a:gd name="csY16" fmla="*/ 71438 h 190500"/>
              <a:gd name="csX17" fmla="*/ 159545 w 190501"/>
              <a:gd name="csY17" fmla="*/ 71438 h 190500"/>
              <a:gd name="csX18" fmla="*/ 164596 w 190501"/>
              <a:gd name="csY18" fmla="*/ 69346 h 190500"/>
              <a:gd name="csX19" fmla="*/ 188408 w 190501"/>
              <a:gd name="csY19" fmla="*/ 45534 h 190500"/>
              <a:gd name="csX20" fmla="*/ 95250 w 190501"/>
              <a:gd name="csY20" fmla="*/ 1 h 190500"/>
              <a:gd name="csX21" fmla="*/ 127860 w 190501"/>
              <a:gd name="csY21" fmla="*/ 5729 h 190500"/>
              <a:gd name="csX22" fmla="*/ 114419 w 190501"/>
              <a:gd name="csY22" fmla="*/ 19170 h 190500"/>
              <a:gd name="csX23" fmla="*/ 112781 w 190501"/>
              <a:gd name="csY23" fmla="*/ 21077 h 190500"/>
              <a:gd name="csX24" fmla="*/ 95250 w 190501"/>
              <a:gd name="csY24" fmla="*/ 19051 h 190500"/>
              <a:gd name="csX25" fmla="*/ 19050 w 190501"/>
              <a:gd name="csY25" fmla="*/ 95251 h 190500"/>
              <a:gd name="csX26" fmla="*/ 95250 w 190501"/>
              <a:gd name="csY26" fmla="*/ 171451 h 190500"/>
              <a:gd name="csX27" fmla="*/ 171450 w 190501"/>
              <a:gd name="csY27" fmla="*/ 95251 h 190500"/>
              <a:gd name="csX28" fmla="*/ 169424 w 190501"/>
              <a:gd name="csY28" fmla="*/ 77720 h 190500"/>
              <a:gd name="csX29" fmla="*/ 171331 w 190501"/>
              <a:gd name="csY29" fmla="*/ 76081 h 190500"/>
              <a:gd name="csX30" fmla="*/ 184772 w 190501"/>
              <a:gd name="csY30" fmla="*/ 62641 h 190500"/>
              <a:gd name="csX31" fmla="*/ 190500 w 190501"/>
              <a:gd name="csY31" fmla="*/ 95251 h 190500"/>
              <a:gd name="csX32" fmla="*/ 95250 w 190501"/>
              <a:gd name="csY32" fmla="*/ 190501 h 190500"/>
              <a:gd name="csX33" fmla="*/ 0 w 190501"/>
              <a:gd name="csY33" fmla="*/ 95251 h 190500"/>
              <a:gd name="csX34" fmla="*/ 95250 w 190501"/>
              <a:gd name="csY34" fmla="*/ 1 h 190500"/>
              <a:gd name="csX35" fmla="*/ 95250 w 190501"/>
              <a:gd name="csY35" fmla="*/ 38101 h 190500"/>
              <a:gd name="csX36" fmla="*/ 109538 w 190501"/>
              <a:gd name="csY36" fmla="*/ 39901 h 190500"/>
              <a:gd name="csX37" fmla="*/ 109538 w 190501"/>
              <a:gd name="csY37" fmla="*/ 54021 h 190500"/>
              <a:gd name="csX38" fmla="*/ 105592 w 190501"/>
              <a:gd name="csY38" fmla="*/ 57968 h 190500"/>
              <a:gd name="csX39" fmla="*/ 105131 w 190501"/>
              <a:gd name="csY39" fmla="*/ 58444 h 190500"/>
              <a:gd name="csX40" fmla="*/ 95250 w 190501"/>
              <a:gd name="csY40" fmla="*/ 57151 h 190500"/>
              <a:gd name="csX41" fmla="*/ 57150 w 190501"/>
              <a:gd name="csY41" fmla="*/ 95251 h 190500"/>
              <a:gd name="csX42" fmla="*/ 95250 w 190501"/>
              <a:gd name="csY42" fmla="*/ 133351 h 190500"/>
              <a:gd name="csX43" fmla="*/ 133350 w 190501"/>
              <a:gd name="csY43" fmla="*/ 95251 h 190500"/>
              <a:gd name="csX44" fmla="*/ 132057 w 190501"/>
              <a:gd name="csY44" fmla="*/ 85369 h 190500"/>
              <a:gd name="csX45" fmla="*/ 132533 w 190501"/>
              <a:gd name="csY45" fmla="*/ 84909 h 190500"/>
              <a:gd name="csX46" fmla="*/ 136478 w 190501"/>
              <a:gd name="csY46" fmla="*/ 80963 h 190500"/>
              <a:gd name="csX47" fmla="*/ 150600 w 190501"/>
              <a:gd name="csY47" fmla="*/ 80963 h 190500"/>
              <a:gd name="csX48" fmla="*/ 152400 w 190501"/>
              <a:gd name="csY48" fmla="*/ 95251 h 190500"/>
              <a:gd name="csX49" fmla="*/ 95250 w 190501"/>
              <a:gd name="csY49" fmla="*/ 152401 h 190500"/>
              <a:gd name="csX50" fmla="*/ 38100 w 190501"/>
              <a:gd name="csY50" fmla="*/ 95251 h 190500"/>
              <a:gd name="csX51" fmla="*/ 95250 w 190501"/>
              <a:gd name="csY51" fmla="*/ 38101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90501" h="190500">
                <a:moveTo>
                  <a:pt x="188408" y="45534"/>
                </a:moveTo>
                <a:cubicBezTo>
                  <a:pt x="190452" y="43491"/>
                  <a:pt x="191063" y="40418"/>
                  <a:pt x="189957" y="37748"/>
                </a:cubicBezTo>
                <a:cubicBezTo>
                  <a:pt x="188852" y="35079"/>
                  <a:pt x="186247" y="33338"/>
                  <a:pt x="183357" y="33338"/>
                </a:cubicBezTo>
                <a:lnTo>
                  <a:pt x="157162" y="33338"/>
                </a:lnTo>
                <a:lnTo>
                  <a:pt x="157162" y="7144"/>
                </a:lnTo>
                <a:cubicBezTo>
                  <a:pt x="157162" y="4255"/>
                  <a:pt x="155421" y="1650"/>
                  <a:pt x="152751" y="544"/>
                </a:cubicBezTo>
                <a:cubicBezTo>
                  <a:pt x="150083" y="-562"/>
                  <a:pt x="147010" y="50"/>
                  <a:pt x="144967" y="2093"/>
                </a:cubicBezTo>
                <a:lnTo>
                  <a:pt x="121155" y="25906"/>
                </a:lnTo>
                <a:cubicBezTo>
                  <a:pt x="119815" y="27246"/>
                  <a:pt x="119063" y="29063"/>
                  <a:pt x="119063" y="30957"/>
                </a:cubicBezTo>
                <a:lnTo>
                  <a:pt x="119063" y="57967"/>
                </a:lnTo>
                <a:lnTo>
                  <a:pt x="100185" y="76846"/>
                </a:lnTo>
                <a:cubicBezTo>
                  <a:pt x="98610" y="76425"/>
                  <a:pt x="96957" y="76201"/>
                  <a:pt x="95250" y="76201"/>
                </a:cubicBezTo>
                <a:cubicBezTo>
                  <a:pt x="84729" y="76201"/>
                  <a:pt x="76200" y="84730"/>
                  <a:pt x="76200" y="95251"/>
                </a:cubicBezTo>
                <a:cubicBezTo>
                  <a:pt x="76200" y="105771"/>
                  <a:pt x="84729" y="114301"/>
                  <a:pt x="95250" y="114301"/>
                </a:cubicBezTo>
                <a:cubicBezTo>
                  <a:pt x="105771" y="114301"/>
                  <a:pt x="114300" y="105771"/>
                  <a:pt x="114300" y="95251"/>
                </a:cubicBezTo>
                <a:cubicBezTo>
                  <a:pt x="114300" y="93544"/>
                  <a:pt x="114075" y="91891"/>
                  <a:pt x="113655" y="90316"/>
                </a:cubicBezTo>
                <a:lnTo>
                  <a:pt x="132533" y="71438"/>
                </a:lnTo>
                <a:lnTo>
                  <a:pt x="159545" y="71438"/>
                </a:lnTo>
                <a:cubicBezTo>
                  <a:pt x="161439" y="71438"/>
                  <a:pt x="163256" y="70686"/>
                  <a:pt x="164596" y="69346"/>
                </a:cubicBezTo>
                <a:lnTo>
                  <a:pt x="188408" y="45534"/>
                </a:lnTo>
                <a:close/>
                <a:moveTo>
                  <a:pt x="95250" y="1"/>
                </a:moveTo>
                <a:cubicBezTo>
                  <a:pt x="106705" y="1"/>
                  <a:pt x="117687" y="2023"/>
                  <a:pt x="127860" y="5729"/>
                </a:cubicBezTo>
                <a:lnTo>
                  <a:pt x="114419" y="19170"/>
                </a:lnTo>
                <a:cubicBezTo>
                  <a:pt x="113823" y="19767"/>
                  <a:pt x="113275" y="20405"/>
                  <a:pt x="112781" y="21077"/>
                </a:cubicBezTo>
                <a:cubicBezTo>
                  <a:pt x="107152" y="19752"/>
                  <a:pt x="101283" y="19051"/>
                  <a:pt x="95250" y="19051"/>
                </a:cubicBezTo>
                <a:cubicBezTo>
                  <a:pt x="53166" y="19051"/>
                  <a:pt x="19050" y="53166"/>
                  <a:pt x="19050" y="95251"/>
                </a:cubicBezTo>
                <a:cubicBezTo>
                  <a:pt x="19050" y="137334"/>
                  <a:pt x="53166" y="171451"/>
                  <a:pt x="95250" y="171451"/>
                </a:cubicBezTo>
                <a:cubicBezTo>
                  <a:pt x="137334" y="171451"/>
                  <a:pt x="171450" y="137334"/>
                  <a:pt x="171450" y="95251"/>
                </a:cubicBezTo>
                <a:cubicBezTo>
                  <a:pt x="171450" y="89218"/>
                  <a:pt x="170749" y="83348"/>
                  <a:pt x="169424" y="77720"/>
                </a:cubicBezTo>
                <a:cubicBezTo>
                  <a:pt x="170096" y="77226"/>
                  <a:pt x="170734" y="76678"/>
                  <a:pt x="171331" y="76081"/>
                </a:cubicBezTo>
                <a:lnTo>
                  <a:pt x="184772" y="62641"/>
                </a:lnTo>
                <a:cubicBezTo>
                  <a:pt x="188478" y="72813"/>
                  <a:pt x="190500" y="83796"/>
                  <a:pt x="190500" y="95251"/>
                </a:cubicBezTo>
                <a:cubicBezTo>
                  <a:pt x="190500" y="147856"/>
                  <a:pt x="147855" y="190501"/>
                  <a:pt x="95250" y="190501"/>
                </a:cubicBezTo>
                <a:cubicBezTo>
                  <a:pt x="42645" y="190501"/>
                  <a:pt x="0" y="147856"/>
                  <a:pt x="0" y="95251"/>
                </a:cubicBezTo>
                <a:cubicBezTo>
                  <a:pt x="0" y="42645"/>
                  <a:pt x="42645" y="1"/>
                  <a:pt x="95250" y="1"/>
                </a:cubicBezTo>
                <a:close/>
                <a:moveTo>
                  <a:pt x="95250" y="38101"/>
                </a:moveTo>
                <a:cubicBezTo>
                  <a:pt x="100184" y="38101"/>
                  <a:pt x="104971" y="38726"/>
                  <a:pt x="109538" y="39901"/>
                </a:cubicBezTo>
                <a:lnTo>
                  <a:pt x="109538" y="54021"/>
                </a:lnTo>
                <a:lnTo>
                  <a:pt x="105592" y="57968"/>
                </a:lnTo>
                <a:cubicBezTo>
                  <a:pt x="105435" y="58125"/>
                  <a:pt x="105282" y="58284"/>
                  <a:pt x="105131" y="58444"/>
                </a:cubicBezTo>
                <a:cubicBezTo>
                  <a:pt x="101980" y="57601"/>
                  <a:pt x="98668" y="57151"/>
                  <a:pt x="95250" y="57151"/>
                </a:cubicBezTo>
                <a:cubicBezTo>
                  <a:pt x="74208" y="57151"/>
                  <a:pt x="57150" y="74208"/>
                  <a:pt x="57150" y="95251"/>
                </a:cubicBezTo>
                <a:cubicBezTo>
                  <a:pt x="57150" y="116293"/>
                  <a:pt x="74208" y="133351"/>
                  <a:pt x="95250" y="133351"/>
                </a:cubicBezTo>
                <a:cubicBezTo>
                  <a:pt x="116292" y="133351"/>
                  <a:pt x="133350" y="116293"/>
                  <a:pt x="133350" y="95251"/>
                </a:cubicBezTo>
                <a:cubicBezTo>
                  <a:pt x="133350" y="91833"/>
                  <a:pt x="132900" y="88521"/>
                  <a:pt x="132057" y="85369"/>
                </a:cubicBezTo>
                <a:cubicBezTo>
                  <a:pt x="132217" y="85219"/>
                  <a:pt x="132376" y="85065"/>
                  <a:pt x="132533" y="84909"/>
                </a:cubicBezTo>
                <a:lnTo>
                  <a:pt x="136478" y="80963"/>
                </a:lnTo>
                <a:lnTo>
                  <a:pt x="150600" y="80963"/>
                </a:lnTo>
                <a:cubicBezTo>
                  <a:pt x="151775" y="85530"/>
                  <a:pt x="152400" y="90317"/>
                  <a:pt x="152400" y="95251"/>
                </a:cubicBezTo>
                <a:cubicBezTo>
                  <a:pt x="152400" y="126814"/>
                  <a:pt x="126813" y="152401"/>
                  <a:pt x="95250" y="152401"/>
                </a:cubicBezTo>
                <a:cubicBezTo>
                  <a:pt x="63687" y="152401"/>
                  <a:pt x="38100" y="126814"/>
                  <a:pt x="38100" y="95251"/>
                </a:cubicBezTo>
                <a:cubicBezTo>
                  <a:pt x="38100" y="63687"/>
                  <a:pt x="63687" y="38101"/>
                  <a:pt x="95250" y="38101"/>
                </a:cubicBezTo>
                <a:close/>
              </a:path>
            </a:pathLst>
          </a:custGeom>
          <a:gradFill flip="none" rotWithShape="1">
            <a:gsLst>
              <a:gs pos="0">
                <a:srgbClr val="0078D4"/>
              </a:gs>
              <a:gs pos="100000">
                <a:srgbClr val="C53FCC"/>
              </a:gs>
            </a:gsLst>
            <a:lin ang="0" scaled="1"/>
            <a:tileRect/>
          </a:gradFill>
          <a:ln>
            <a:noFill/>
          </a:ln>
          <a:effectLst>
            <a:outerShdw blurRad="127000" dist="50800" dir="5400000" algn="ctr" rotWithShape="0">
              <a:srgbClr val="000000">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261190" tIns="208950" rIns="261190" bIns="208950" numCol="1" spcCol="0" rtlCol="0" fromWordArt="0" anchor="t" anchorCtr="0" forceAA="0" compatLnSpc="1">
            <a:prstTxWarp prst="textNoShape">
              <a:avLst/>
            </a:prstTxWarp>
            <a:noAutofit/>
          </a:bodyPr>
          <a:lstStyle/>
          <a:p>
            <a:pPr marL="0" marR="0" lvl="0" indent="0" algn="l" defTabSz="1330972" rtl="0" eaLnBrk="1" fontAlgn="base" latinLnBrk="0" hangingPunct="1">
              <a:lnSpc>
                <a:spcPct val="100000"/>
              </a:lnSpc>
              <a:spcBef>
                <a:spcPct val="0"/>
              </a:spcBef>
              <a:spcAft>
                <a:spcPct val="0"/>
              </a:spcAft>
              <a:buClrTx/>
              <a:buSzTx/>
              <a:buFontTx/>
              <a:buNone/>
              <a:tabLst/>
              <a:defRPr/>
            </a:pPr>
            <a:endParaRPr kumimoji="0" lang="en-US" sz="2799" b="1" i="0" u="none" strike="noStrike" kern="1200" cap="none" spc="0" normalizeH="0" baseline="0" noProof="0">
              <a:ln>
                <a:noFill/>
              </a:ln>
              <a:noFill/>
              <a:effectLst/>
              <a:uLnTx/>
              <a:uFillTx/>
              <a:latin typeface="Segoe UI Variable Display Semibold" pitchFamily="2" charset="0"/>
              <a:ea typeface="+mn-ea"/>
              <a:cs typeface="Segoe UI" pitchFamily="34" charset="0"/>
            </a:endParaRPr>
          </a:p>
        </p:txBody>
      </p:sp>
      <p:sp>
        <p:nvSpPr>
          <p:cNvPr id="29" name="Graphic 15">
            <a:extLst>
              <a:ext uri="{FF2B5EF4-FFF2-40B4-BE49-F238E27FC236}">
                <a16:creationId xmlns:a16="http://schemas.microsoft.com/office/drawing/2014/main" id="{4376AF8B-6DC6-F9AB-9306-5005F21540C4}"/>
              </a:ext>
              <a:ext uri="{C183D7F6-B498-43B3-948B-1728B52AA6E4}">
                <adec:decorative xmlns:adec="http://schemas.microsoft.com/office/drawing/2017/decorative" val="1"/>
              </a:ext>
            </a:extLst>
          </p:cNvPr>
          <p:cNvSpPr>
            <a:spLocks/>
          </p:cNvSpPr>
          <p:nvPr/>
        </p:nvSpPr>
        <p:spPr>
          <a:xfrm>
            <a:off x="538187" y="2919184"/>
            <a:ext cx="298402" cy="253640"/>
          </a:xfrm>
          <a:custGeom>
            <a:avLst/>
            <a:gdLst>
              <a:gd name="csX0" fmla="*/ 147926 w 190499"/>
              <a:gd name="csY0" fmla="*/ 2092 h 161924"/>
              <a:gd name="csX1" fmla="*/ 137824 w 190499"/>
              <a:gd name="csY1" fmla="*/ 2092 h 161924"/>
              <a:gd name="csX2" fmla="*/ 137824 w 190499"/>
              <a:gd name="csY2" fmla="*/ 12195 h 161924"/>
              <a:gd name="csX3" fmla="*/ 166109 w 190499"/>
              <a:gd name="csY3" fmla="*/ 40481 h 161924"/>
              <a:gd name="csX4" fmla="*/ 119063 w 190499"/>
              <a:gd name="csY4" fmla="*/ 40481 h 161924"/>
              <a:gd name="csX5" fmla="*/ 88106 w 190499"/>
              <a:gd name="csY5" fmla="*/ 71437 h 161924"/>
              <a:gd name="csX6" fmla="*/ 88106 w 190499"/>
              <a:gd name="csY6" fmla="*/ 100012 h 161924"/>
              <a:gd name="csX7" fmla="*/ 75437 w 190499"/>
              <a:gd name="csY7" fmla="*/ 116198 h 161924"/>
              <a:gd name="csX8" fmla="*/ 38100 w 190499"/>
              <a:gd name="csY8" fmla="*/ 85725 h 161924"/>
              <a:gd name="csX9" fmla="*/ 0 w 190499"/>
              <a:gd name="csY9" fmla="*/ 123825 h 161924"/>
              <a:gd name="csX10" fmla="*/ 38100 w 190499"/>
              <a:gd name="csY10" fmla="*/ 161925 h 161924"/>
              <a:gd name="csX11" fmla="*/ 75582 w 190499"/>
              <a:gd name="csY11" fmla="*/ 130693 h 161924"/>
              <a:gd name="csX12" fmla="*/ 102394 w 190499"/>
              <a:gd name="csY12" fmla="*/ 100012 h 161924"/>
              <a:gd name="csX13" fmla="*/ 102394 w 190499"/>
              <a:gd name="csY13" fmla="*/ 71437 h 161924"/>
              <a:gd name="csX14" fmla="*/ 119063 w 190499"/>
              <a:gd name="csY14" fmla="*/ 54769 h 161924"/>
              <a:gd name="csX15" fmla="*/ 166109 w 190499"/>
              <a:gd name="csY15" fmla="*/ 54769 h 161924"/>
              <a:gd name="csX16" fmla="*/ 137824 w 190499"/>
              <a:gd name="csY16" fmla="*/ 83055 h 161924"/>
              <a:gd name="csX17" fmla="*/ 137824 w 190499"/>
              <a:gd name="csY17" fmla="*/ 93157 h 161924"/>
              <a:gd name="csX18" fmla="*/ 147926 w 190499"/>
              <a:gd name="csY18" fmla="*/ 93157 h 161924"/>
              <a:gd name="csX19" fmla="*/ 188407 w 190499"/>
              <a:gd name="csY19" fmla="*/ 52676 h 161924"/>
              <a:gd name="csX20" fmla="*/ 188407 w 190499"/>
              <a:gd name="csY20" fmla="*/ 42574 h 161924"/>
              <a:gd name="csX21" fmla="*/ 147926 w 190499"/>
              <a:gd name="csY21" fmla="*/ 2092 h 161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90499" h="161924">
                <a:moveTo>
                  <a:pt x="147926" y="2092"/>
                </a:moveTo>
                <a:cubicBezTo>
                  <a:pt x="145136" y="-697"/>
                  <a:pt x="140614" y="-697"/>
                  <a:pt x="137824" y="2092"/>
                </a:cubicBezTo>
                <a:cubicBezTo>
                  <a:pt x="135034" y="4882"/>
                  <a:pt x="135034" y="9405"/>
                  <a:pt x="137824" y="12195"/>
                </a:cubicBezTo>
                <a:lnTo>
                  <a:pt x="166109" y="40481"/>
                </a:lnTo>
                <a:lnTo>
                  <a:pt x="119063" y="40481"/>
                </a:lnTo>
                <a:cubicBezTo>
                  <a:pt x="101966" y="40481"/>
                  <a:pt x="88106" y="54341"/>
                  <a:pt x="88106" y="71437"/>
                </a:cubicBezTo>
                <a:lnTo>
                  <a:pt x="88106" y="100012"/>
                </a:lnTo>
                <a:cubicBezTo>
                  <a:pt x="88106" y="107840"/>
                  <a:pt x="82711" y="114408"/>
                  <a:pt x="75437" y="116198"/>
                </a:cubicBezTo>
                <a:cubicBezTo>
                  <a:pt x="71904" y="98811"/>
                  <a:pt x="56530" y="85725"/>
                  <a:pt x="38100" y="85725"/>
                </a:cubicBezTo>
                <a:cubicBezTo>
                  <a:pt x="17058" y="85725"/>
                  <a:pt x="0" y="102783"/>
                  <a:pt x="0" y="123825"/>
                </a:cubicBezTo>
                <a:cubicBezTo>
                  <a:pt x="0" y="144867"/>
                  <a:pt x="17058" y="161925"/>
                  <a:pt x="38100" y="161925"/>
                </a:cubicBezTo>
                <a:cubicBezTo>
                  <a:pt x="56797" y="161925"/>
                  <a:pt x="72348" y="148458"/>
                  <a:pt x="75582" y="130693"/>
                </a:cubicBezTo>
                <a:cubicBezTo>
                  <a:pt x="90719" y="128668"/>
                  <a:pt x="102394" y="115704"/>
                  <a:pt x="102394" y="100012"/>
                </a:cubicBezTo>
                <a:lnTo>
                  <a:pt x="102394" y="71437"/>
                </a:lnTo>
                <a:cubicBezTo>
                  <a:pt x="102394" y="62232"/>
                  <a:pt x="109857" y="54769"/>
                  <a:pt x="119063" y="54769"/>
                </a:cubicBezTo>
                <a:lnTo>
                  <a:pt x="166109" y="54769"/>
                </a:lnTo>
                <a:lnTo>
                  <a:pt x="137824" y="83055"/>
                </a:lnTo>
                <a:cubicBezTo>
                  <a:pt x="135034" y="85845"/>
                  <a:pt x="135034" y="90367"/>
                  <a:pt x="137824" y="93157"/>
                </a:cubicBezTo>
                <a:cubicBezTo>
                  <a:pt x="140614" y="95947"/>
                  <a:pt x="145136" y="95947"/>
                  <a:pt x="147926" y="93157"/>
                </a:cubicBezTo>
                <a:lnTo>
                  <a:pt x="188407" y="52676"/>
                </a:lnTo>
                <a:cubicBezTo>
                  <a:pt x="191197" y="49887"/>
                  <a:pt x="191197" y="45363"/>
                  <a:pt x="188407" y="42574"/>
                </a:cubicBezTo>
                <a:lnTo>
                  <a:pt x="147926" y="2092"/>
                </a:lnTo>
                <a:close/>
              </a:path>
            </a:pathLst>
          </a:custGeom>
          <a:gradFill flip="none" rotWithShape="1">
            <a:gsLst>
              <a:gs pos="0">
                <a:srgbClr val="0078D4"/>
              </a:gs>
              <a:gs pos="100000">
                <a:srgbClr val="C53FCC"/>
              </a:gs>
            </a:gsLst>
            <a:lin ang="0" scaled="1"/>
            <a:tileRect/>
          </a:gradFill>
          <a:ln>
            <a:noFill/>
          </a:ln>
          <a:effectLst>
            <a:outerShdw blurRad="127000" dist="50800" dir="5400000" algn="ctr" rotWithShape="0">
              <a:srgbClr val="000000">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261190" tIns="208950" rIns="261190" bIns="208950" numCol="1" spcCol="0" rtlCol="0" fromWordArt="0" anchor="t" anchorCtr="0" forceAA="0" compatLnSpc="1">
            <a:prstTxWarp prst="textNoShape">
              <a:avLst/>
            </a:prstTxWarp>
            <a:noAutofit/>
          </a:bodyPr>
          <a:lstStyle/>
          <a:p>
            <a:pPr marL="0" marR="0" lvl="0" indent="0" algn="l" defTabSz="1330972" rtl="0" eaLnBrk="1" fontAlgn="base" latinLnBrk="0" hangingPunct="1">
              <a:lnSpc>
                <a:spcPct val="100000"/>
              </a:lnSpc>
              <a:spcBef>
                <a:spcPct val="0"/>
              </a:spcBef>
              <a:spcAft>
                <a:spcPct val="0"/>
              </a:spcAft>
              <a:buClrTx/>
              <a:buSzTx/>
              <a:buFontTx/>
              <a:buNone/>
              <a:tabLst/>
              <a:defRPr/>
            </a:pPr>
            <a:endParaRPr kumimoji="0" lang="en-US" sz="2799" b="1" i="0" u="none" strike="noStrike" kern="1200" cap="none" spc="0" normalizeH="0" baseline="0" noProof="0">
              <a:ln>
                <a:noFill/>
              </a:ln>
              <a:noFill/>
              <a:effectLst/>
              <a:uLnTx/>
              <a:uFillTx/>
              <a:latin typeface="Segoe UI Variable Display Semibold" pitchFamily="2" charset="0"/>
              <a:ea typeface="+mn-ea"/>
              <a:cs typeface="Segoe UI" pitchFamily="34" charset="0"/>
            </a:endParaRPr>
          </a:p>
        </p:txBody>
      </p:sp>
      <p:cxnSp>
        <p:nvCxnSpPr>
          <p:cNvPr id="30" name="Straight Connector 29">
            <a:extLst>
              <a:ext uri="{FF2B5EF4-FFF2-40B4-BE49-F238E27FC236}">
                <a16:creationId xmlns:a16="http://schemas.microsoft.com/office/drawing/2014/main" id="{567321B0-889F-BAD2-D069-131B019CB376}"/>
              </a:ext>
              <a:ext uri="{C183D7F6-B498-43B3-948B-1728B52AA6E4}">
                <adec:decorative xmlns:adec="http://schemas.microsoft.com/office/drawing/2017/decorative" val="1"/>
              </a:ext>
            </a:extLst>
          </p:cNvPr>
          <p:cNvCxnSpPr>
            <a:cxnSpLocks/>
          </p:cNvCxnSpPr>
          <p:nvPr/>
        </p:nvCxnSpPr>
        <p:spPr>
          <a:xfrm>
            <a:off x="1000125" y="2716930"/>
            <a:ext cx="6264276" cy="0"/>
          </a:xfrm>
          <a:prstGeom prst="line">
            <a:avLst/>
          </a:prstGeom>
          <a:ln w="635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3" name="Content Placeholder 2">
            <a:extLst>
              <a:ext uri="{FF2B5EF4-FFF2-40B4-BE49-F238E27FC236}">
                <a16:creationId xmlns:a16="http://schemas.microsoft.com/office/drawing/2014/main" id="{53D032AD-72F4-FA23-EB43-030C427674E5}"/>
              </a:ext>
            </a:extLst>
          </p:cNvPr>
          <p:cNvSpPr txBox="1">
            <a:spLocks/>
          </p:cNvSpPr>
          <p:nvPr/>
        </p:nvSpPr>
        <p:spPr>
          <a:xfrm>
            <a:off x="1000125" y="2205241"/>
            <a:ext cx="6264276" cy="365228"/>
          </a:xfrm>
          <a:prstGeom prst="rect">
            <a:avLst/>
          </a:prstGeom>
        </p:spPr>
        <p:txBody>
          <a:bodyPr vert="horz" wrap="square" lIns="0" tIns="0" rIns="0" bIns="0" rtlCol="0">
            <a:spAutoFit/>
          </a:bodyPr>
          <a:lstStyle>
            <a:lvl1pPr marL="145733"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85" kern="1200" spc="0" baseline="0">
                <a:solidFill>
                  <a:schemeClr val="tx1"/>
                </a:solidFill>
                <a:latin typeface="+mn-lt"/>
                <a:ea typeface="+mn-ea"/>
                <a:cs typeface="Segoe Sans Display" pitchFamily="2" charset="0"/>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0" algn="l" defTabSz="1018824" rtl="0" eaLnBrk="1" fontAlgn="auto" latinLnBrk="0" hangingPunct="1">
              <a:lnSpc>
                <a:spcPts val="1500"/>
              </a:lnSpc>
              <a:spcBef>
                <a:spcPts val="0"/>
              </a:spcBef>
              <a:spcAft>
                <a:spcPts val="1200"/>
              </a:spcAft>
              <a:buClrTx/>
              <a:buSzPct val="90000"/>
              <a:buFont typeface="Wingdings" panose="05000000000000000000" pitchFamily="2" charset="2"/>
              <a:buNone/>
              <a:tabLst/>
              <a:defRPr/>
            </a:pPr>
            <a:r>
              <a:rPr kumimoji="0" lang="en-US" sz="1050" b="0" i="0" u="none" strike="noStrike" kern="100" cap="none" spc="0" normalizeH="0" baseline="0" noProof="0">
                <a:ln>
                  <a:noFill/>
                </a:ln>
                <a:effectLst/>
                <a:uLnTx/>
                <a:uFillTx/>
                <a:latin typeface="+mj-lt"/>
                <a:ea typeface="+mn-ea"/>
                <a:cs typeface="Segoe Sans Display" pitchFamily="2" charset="0"/>
              </a:rPr>
              <a:t>Goal: </a:t>
            </a:r>
            <a:r>
              <a:rPr kumimoji="0" lang="en-US" sz="1050" b="0" i="0" u="none" strike="noStrike" kern="100" cap="none" spc="0" normalizeH="0" baseline="0" noProof="0">
                <a:ln>
                  <a:noFill/>
                </a:ln>
                <a:effectLst/>
                <a:uLnTx/>
                <a:uFillTx/>
                <a:ea typeface="+mn-ea"/>
                <a:cs typeface="Segoe Sans Display" pitchFamily="2" charset="0"/>
              </a:rPr>
              <a:t>Help finance professionals analyze spending and supplier contracts  by consolidating procurement related context into structured, actionable insights. </a:t>
            </a:r>
          </a:p>
        </p:txBody>
      </p:sp>
      <p:sp>
        <p:nvSpPr>
          <p:cNvPr id="34" name="Content Placeholder 2">
            <a:extLst>
              <a:ext uri="{FF2B5EF4-FFF2-40B4-BE49-F238E27FC236}">
                <a16:creationId xmlns:a16="http://schemas.microsoft.com/office/drawing/2014/main" id="{5EBB5311-576F-6F51-5335-83F8E46B8F65}"/>
              </a:ext>
            </a:extLst>
          </p:cNvPr>
          <p:cNvSpPr txBox="1">
            <a:spLocks/>
          </p:cNvSpPr>
          <p:nvPr/>
        </p:nvSpPr>
        <p:spPr>
          <a:xfrm>
            <a:off x="1000125" y="2863390"/>
            <a:ext cx="6264276" cy="365228"/>
          </a:xfrm>
          <a:prstGeom prst="rect">
            <a:avLst/>
          </a:prstGeom>
        </p:spPr>
        <p:txBody>
          <a:bodyPr vert="horz" wrap="square" lIns="0" tIns="0" rIns="0" bIns="0" rtlCol="0">
            <a:spAutoFit/>
          </a:bodyPr>
          <a:lstStyle>
            <a:lvl1pPr marL="145733"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85" kern="1200" spc="0" baseline="0">
                <a:solidFill>
                  <a:schemeClr val="tx1"/>
                </a:solidFill>
                <a:latin typeface="+mn-lt"/>
                <a:ea typeface="+mn-ea"/>
                <a:cs typeface="Segoe Sans Display" pitchFamily="2" charset="0"/>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0" algn="l" defTabSz="1018824" rtl="0" eaLnBrk="1" fontAlgn="auto" latinLnBrk="0" hangingPunct="1">
              <a:lnSpc>
                <a:spcPts val="1500"/>
              </a:lnSpc>
              <a:spcBef>
                <a:spcPts val="0"/>
              </a:spcBef>
              <a:spcAft>
                <a:spcPts val="1200"/>
              </a:spcAft>
              <a:buClrTx/>
              <a:buSzPct val="90000"/>
              <a:buFont typeface="Wingdings" panose="05000000000000000000" pitchFamily="2" charset="2"/>
              <a:buNone/>
              <a:tabLst/>
              <a:defRPr/>
            </a:pPr>
            <a:r>
              <a:rPr kumimoji="0" lang="en-US" sz="1050" b="0" i="0" u="none" strike="noStrike" kern="100" cap="none" spc="0" normalizeH="0" baseline="0" noProof="0">
                <a:ln>
                  <a:noFill/>
                </a:ln>
                <a:effectLst/>
                <a:uLnTx/>
                <a:uFillTx/>
                <a:latin typeface="+mj-lt"/>
                <a:ea typeface="+mn-ea"/>
                <a:cs typeface="Segoe Sans Display" pitchFamily="2" charset="0"/>
              </a:rPr>
              <a:t>Intended Outcome: </a:t>
            </a:r>
            <a:r>
              <a:rPr kumimoji="0" lang="en-US" sz="1050" b="0" i="0" u="none" strike="noStrike" kern="100" cap="none" spc="0" normalizeH="0" baseline="0" noProof="0">
                <a:ln>
                  <a:noFill/>
                </a:ln>
                <a:effectLst/>
                <a:uLnTx/>
                <a:uFillTx/>
                <a:ea typeface="+mn-ea"/>
                <a:cs typeface="Segoe Sans Display" pitchFamily="2" charset="0"/>
              </a:rPr>
              <a:t>Clear comparison views, draft contract recommendations, and supplier insights that support procurement decisions and vendor negotiations. </a:t>
            </a:r>
          </a:p>
        </p:txBody>
      </p:sp>
      <p:graphicFrame>
        <p:nvGraphicFramePr>
          <p:cNvPr id="35" name="Table 34">
            <a:extLst>
              <a:ext uri="{FF2B5EF4-FFF2-40B4-BE49-F238E27FC236}">
                <a16:creationId xmlns:a16="http://schemas.microsoft.com/office/drawing/2014/main" id="{15D565C9-843F-8080-2A64-56654952E6CA}"/>
              </a:ext>
            </a:extLst>
          </p:cNvPr>
          <p:cNvGraphicFramePr>
            <a:graphicFrameLocks noGrp="1"/>
          </p:cNvGraphicFramePr>
          <p:nvPr>
            <p:extLst>
              <p:ext uri="{D42A27DB-BD31-4B8C-83A1-F6EECF244321}">
                <p14:modId xmlns:p14="http://schemas.microsoft.com/office/powerpoint/2010/main" val="3551214001"/>
              </p:ext>
            </p:extLst>
          </p:nvPr>
        </p:nvGraphicFramePr>
        <p:xfrm>
          <a:off x="538186" y="3907738"/>
          <a:ext cx="6696022" cy="5318824"/>
        </p:xfrm>
        <a:graphic>
          <a:graphicData uri="http://schemas.openxmlformats.org/drawingml/2006/table">
            <a:tbl>
              <a:tblPr firstRow="1" bandRow="1">
                <a:tableStyleId>{5C22544A-7EE6-4342-B048-85BDC9FD1C3A}</a:tableStyleId>
              </a:tblPr>
              <a:tblGrid>
                <a:gridCol w="1481113">
                  <a:extLst>
                    <a:ext uri="{9D8B030D-6E8A-4147-A177-3AD203B41FA5}">
                      <a16:colId xmlns:a16="http://schemas.microsoft.com/office/drawing/2014/main" val="800310417"/>
                    </a:ext>
                  </a:extLst>
                </a:gridCol>
                <a:gridCol w="5214909">
                  <a:extLst>
                    <a:ext uri="{9D8B030D-6E8A-4147-A177-3AD203B41FA5}">
                      <a16:colId xmlns:a16="http://schemas.microsoft.com/office/drawing/2014/main" val="769226981"/>
                    </a:ext>
                  </a:extLst>
                </a:gridCol>
              </a:tblGrid>
              <a:tr h="833227">
                <a:tc>
                  <a:txBody>
                    <a:bodyPr/>
                    <a:lstStyle/>
                    <a:p>
                      <a:pPr marL="0" marR="0" algn="l" defTabSz="594623" rtl="0" eaLnBrk="1" latinLnBrk="0" hangingPunct="1">
                        <a:lnSpc>
                          <a:spcPct val="108000"/>
                        </a:lnSpc>
                        <a:spcAft>
                          <a:spcPts val="200"/>
                        </a:spcAft>
                        <a:buNone/>
                      </a:pPr>
                      <a:r>
                        <a:rPr lang="en-US" sz="1100" b="0" kern="1200">
                          <a:solidFill>
                            <a:schemeClr val="accent2"/>
                          </a:solidFill>
                          <a:latin typeface="+mj-lt"/>
                          <a:ea typeface="+mn-ea"/>
                          <a:cs typeface="+mn-cs"/>
                        </a:rPr>
                        <a:t>USE CASE 1: </a:t>
                      </a:r>
                      <a:r>
                        <a:rPr lang="en-US" sz="1100" b="0" kern="1200">
                          <a:solidFill>
                            <a:schemeClr val="tx1"/>
                          </a:solidFill>
                          <a:latin typeface="+mj-lt"/>
                          <a:ea typeface="+mn-ea"/>
                          <a:cs typeface="+mn-cs"/>
                        </a:rPr>
                        <a:t>Identify spending variances vs. deliverables </a:t>
                      </a:r>
                      <a:endParaRPr lang="en-IN" sz="1100" b="0" kern="1200">
                        <a:solidFill>
                          <a:schemeClr val="tx1"/>
                        </a:solidFill>
                        <a:latin typeface="+mj-lt"/>
                        <a:ea typeface="+mn-ea"/>
                        <a:cs typeface="+mn-cs"/>
                      </a:endParaRPr>
                    </a:p>
                  </a:txBody>
                  <a:tcPr marL="54864" marR="54864" marT="91440" marB="91440">
                    <a:lnL w="12700" cmpd="sng">
                      <a:noFill/>
                    </a:lnL>
                    <a:lnR w="6350" cap="flat" cmpd="sng" algn="ctr">
                      <a:solidFill>
                        <a:schemeClr val="bg1">
                          <a:lumMod val="85000"/>
                        </a:schemeClr>
                      </a:solidFill>
                      <a:prstDash val="solid"/>
                      <a:round/>
                      <a:headEnd type="none" w="med" len="med"/>
                      <a:tailEnd type="none" w="med" len="med"/>
                    </a:lnR>
                    <a:lnT w="12700" cmpd="sng">
                      <a:noFill/>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594623" rtl="0" eaLnBrk="1" latinLnBrk="0" hangingPunct="1">
                        <a:lnSpc>
                          <a:spcPct val="108000"/>
                        </a:lnSpc>
                        <a:spcAft>
                          <a:spcPts val="200"/>
                        </a:spcAft>
                        <a:buNone/>
                      </a:pPr>
                      <a:r>
                        <a:rPr lang="en-US" sz="1050" b="0" kern="1200" spc="0">
                          <a:solidFill>
                            <a:schemeClr val="tx1"/>
                          </a:solidFill>
                          <a:latin typeface="+mj-lt"/>
                          <a:ea typeface="+mn-ea"/>
                          <a:cs typeface="+mn-cs"/>
                        </a:rPr>
                        <a:t>Prompt: </a:t>
                      </a:r>
                      <a:r>
                        <a:rPr lang="en-US" sz="1050" b="0" kern="1200" spc="0">
                          <a:solidFill>
                            <a:schemeClr val="tx1"/>
                          </a:solidFill>
                          <a:latin typeface="+mn-lt"/>
                          <a:ea typeface="+mn-ea"/>
                          <a:cs typeface="+mn-cs"/>
                        </a:rPr>
                        <a:t>Review </a:t>
                      </a:r>
                      <a:r>
                        <a:rPr lang="en-US" sz="1050" b="0" kern="1200" spc="0">
                          <a:solidFill>
                            <a:srgbClr val="EC4A27"/>
                          </a:solidFill>
                          <a:latin typeface="+mn-lt"/>
                          <a:ea typeface="+mn-ea"/>
                          <a:cs typeface="+mn-cs"/>
                        </a:rPr>
                        <a:t>/Contracts cube (planned/committed spend) </a:t>
                      </a:r>
                      <a:r>
                        <a:rPr lang="en-US" sz="1050" b="0" kern="1200" spc="0">
                          <a:solidFill>
                            <a:schemeClr val="tx1"/>
                          </a:solidFill>
                          <a:latin typeface="+mn-lt"/>
                          <a:ea typeface="+mn-ea"/>
                          <a:cs typeface="+mn-cs"/>
                        </a:rPr>
                        <a:t>and </a:t>
                      </a:r>
                      <a:r>
                        <a:rPr lang="en-US" sz="1050" b="0" kern="1200" spc="0">
                          <a:solidFill>
                            <a:srgbClr val="EC4A27"/>
                          </a:solidFill>
                          <a:latin typeface="+mn-lt"/>
                          <a:ea typeface="+mn-ea"/>
                          <a:cs typeface="+mn-cs"/>
                        </a:rPr>
                        <a:t>/Invoice cube (actual invoiced/paid spend)</a:t>
                      </a:r>
                      <a:r>
                        <a:rPr lang="en-US" sz="1050" b="0" kern="1200" spc="0">
                          <a:solidFill>
                            <a:schemeClr val="tx1"/>
                          </a:solidFill>
                          <a:latin typeface="+mn-lt"/>
                          <a:ea typeface="+mn-ea"/>
                          <a:cs typeface="+mn-cs"/>
                        </a:rPr>
                        <a:t>. Identify variances between planned or committed vs. invoiced or paid spend by vendor or vendor category, highlight the largest gaps, and summarize likely drivers in 3–5 bullets. Include a short table with:</a:t>
                      </a:r>
                    </a:p>
                    <a:p>
                      <a:pPr marL="0" marR="0" algn="l" defTabSz="594623" rtl="0" eaLnBrk="1" latinLnBrk="0" hangingPunct="1">
                        <a:lnSpc>
                          <a:spcPct val="108000"/>
                        </a:lnSpc>
                        <a:spcAft>
                          <a:spcPts val="200"/>
                        </a:spcAft>
                        <a:buNone/>
                      </a:pPr>
                      <a:r>
                        <a:rPr lang="en-US" sz="1050" b="0" kern="1200" spc="0">
                          <a:solidFill>
                            <a:schemeClr val="tx1"/>
                          </a:solidFill>
                          <a:latin typeface="+mn-lt"/>
                          <a:ea typeface="+mn-ea"/>
                          <a:cs typeface="+mn-cs"/>
                        </a:rPr>
                        <a:t>Vendor | Vendor Category | Planned/Committed | Actual (Invoiced/Paid) | Variance | Notes.</a:t>
                      </a:r>
                    </a:p>
                  </a:txBody>
                  <a:tcPr marL="54864" marR="54864" marT="91440" marB="91440">
                    <a:lnL w="6350" cap="flat" cmpd="sng" algn="ctr">
                      <a:solidFill>
                        <a:schemeClr val="bg1">
                          <a:lumMod val="85000"/>
                        </a:schemeClr>
                      </a:solidFill>
                      <a:prstDash val="solid"/>
                      <a:round/>
                      <a:headEnd type="none" w="med" len="med"/>
                      <a:tailEnd type="none" w="med" len="med"/>
                    </a:lnL>
                    <a:lnR w="12700" cmpd="sng">
                      <a:noFill/>
                    </a:lnR>
                    <a:lnT w="12700" cmpd="sng">
                      <a:noFill/>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3484900"/>
                  </a:ext>
                </a:extLst>
              </a:tr>
              <a:tr h="580789">
                <a:tc>
                  <a:txBody>
                    <a:bodyPr/>
                    <a:lstStyle/>
                    <a:p>
                      <a:pPr marL="0" marR="0" algn="l" defTabSz="594623" rtl="0" eaLnBrk="1" latinLnBrk="0" hangingPunct="1">
                        <a:lnSpc>
                          <a:spcPct val="108000"/>
                        </a:lnSpc>
                        <a:spcAft>
                          <a:spcPts val="200"/>
                        </a:spcAft>
                        <a:buNone/>
                      </a:pPr>
                      <a:r>
                        <a:rPr lang="en-US" sz="1100" b="0" kern="1200">
                          <a:solidFill>
                            <a:schemeClr val="accent2"/>
                          </a:solidFill>
                          <a:latin typeface="+mj-lt"/>
                          <a:ea typeface="+mn-ea"/>
                          <a:cs typeface="+mn-cs"/>
                        </a:rPr>
                        <a:t>USE CASE 2: </a:t>
                      </a:r>
                      <a:r>
                        <a:rPr lang="en-US" sz="1100" b="0" kern="1200">
                          <a:solidFill>
                            <a:schemeClr val="tx1"/>
                          </a:solidFill>
                          <a:latin typeface="+mj-lt"/>
                          <a:ea typeface="+mn-ea"/>
                          <a:cs typeface="+mn-cs"/>
                        </a:rPr>
                        <a:t>Retrieve contract and payment context before negotiation </a:t>
                      </a:r>
                      <a:endParaRPr lang="en-IN" sz="1100" b="0" kern="1200">
                        <a:solidFill>
                          <a:schemeClr val="tx1"/>
                        </a:solidFill>
                        <a:latin typeface="+mj-lt"/>
                        <a:ea typeface="+mn-ea"/>
                        <a:cs typeface="+mn-cs"/>
                      </a:endParaRPr>
                    </a:p>
                  </a:txBody>
                  <a:tcPr marL="54864" marR="54864" marT="91440" marB="91440">
                    <a:lnL w="12700" cmpd="sng">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594623" rtl="0" eaLnBrk="1" latinLnBrk="0" hangingPunct="1">
                        <a:lnSpc>
                          <a:spcPct val="108000"/>
                        </a:lnSpc>
                        <a:spcAft>
                          <a:spcPts val="200"/>
                        </a:spcAft>
                        <a:buNone/>
                      </a:pPr>
                      <a:r>
                        <a:rPr lang="en-US" sz="1050" b="0" kern="1200" spc="0">
                          <a:solidFill>
                            <a:schemeClr val="tx1"/>
                          </a:solidFill>
                          <a:latin typeface="+mj-lt"/>
                          <a:ea typeface="+mn-ea"/>
                          <a:cs typeface="+mn-cs"/>
                        </a:rPr>
                        <a:t>Prompt: </a:t>
                      </a:r>
                      <a:r>
                        <a:rPr lang="en-US" sz="1050" b="0" kern="1200" spc="0">
                          <a:solidFill>
                            <a:schemeClr val="tx1"/>
                          </a:solidFill>
                          <a:latin typeface="+mn-lt"/>
                          <a:ea typeface="+mn-ea"/>
                          <a:cs typeface="+mn-cs"/>
                        </a:rPr>
                        <a:t>Review recent emails with </a:t>
                      </a:r>
                      <a:r>
                        <a:rPr lang="en-US" sz="1050" b="0" kern="1200" spc="0">
                          <a:solidFill>
                            <a:srgbClr val="C03BC4"/>
                          </a:solidFill>
                          <a:latin typeface="+mn-lt"/>
                          <a:ea typeface="+mn-ea"/>
                          <a:cs typeface="+mn-cs"/>
                        </a:rPr>
                        <a:t>[Supplier]</a:t>
                      </a:r>
                      <a:r>
                        <a:rPr lang="en-US" sz="1050" b="0" kern="1200" spc="0">
                          <a:solidFill>
                            <a:schemeClr val="tx1"/>
                          </a:solidFill>
                          <a:latin typeface="+mn-lt"/>
                          <a:ea typeface="+mn-ea"/>
                          <a:cs typeface="+mn-cs"/>
                        </a:rPr>
                        <a:t>, plus </a:t>
                      </a:r>
                      <a:r>
                        <a:rPr lang="en-US" sz="1050" b="0" kern="1200" spc="0">
                          <a:solidFill>
                            <a:srgbClr val="EC4A27"/>
                          </a:solidFill>
                          <a:latin typeface="+mn-lt"/>
                          <a:ea typeface="+mn-ea"/>
                          <a:cs typeface="+mn-cs"/>
                        </a:rPr>
                        <a:t>/Prior contract </a:t>
                      </a:r>
                      <a:r>
                        <a:rPr lang="en-US" sz="1050" b="0" kern="1200" spc="0">
                          <a:solidFill>
                            <a:schemeClr val="tx1"/>
                          </a:solidFill>
                          <a:latin typeface="+mn-lt"/>
                          <a:ea typeface="+mn-ea"/>
                          <a:cs typeface="+mn-cs"/>
                        </a:rPr>
                        <a:t>and </a:t>
                      </a:r>
                      <a:r>
                        <a:rPr lang="en-US" sz="1050" b="0" kern="1200" spc="0">
                          <a:solidFill>
                            <a:srgbClr val="EC4A27"/>
                          </a:solidFill>
                          <a:latin typeface="+mn-lt"/>
                          <a:ea typeface="+mn-ea"/>
                          <a:cs typeface="+mn-cs"/>
                        </a:rPr>
                        <a:t>/Invoice Cube from procurement book</a:t>
                      </a:r>
                      <a:r>
                        <a:rPr lang="en-US" sz="1050" b="0" kern="1200" spc="0">
                          <a:solidFill>
                            <a:schemeClr val="tx1"/>
                          </a:solidFill>
                          <a:latin typeface="+mn-lt"/>
                          <a:ea typeface="+mn-ea"/>
                          <a:cs typeface="+mn-cs"/>
                        </a:rPr>
                        <a:t>. Summarize the latest contract terms, renewal dates, and recent payment patterns. Call out anything that may affect negotiation (e.g., open issues, missed milestones, pricing changes). </a:t>
                      </a:r>
                      <a:endParaRPr lang="en-IN" sz="1050" b="0" kern="1200" spc="0">
                        <a:solidFill>
                          <a:schemeClr val="tx1"/>
                        </a:solidFill>
                        <a:latin typeface="+mn-lt"/>
                        <a:ea typeface="+mn-ea"/>
                        <a:cs typeface="+mn-cs"/>
                      </a:endParaRPr>
                    </a:p>
                  </a:txBody>
                  <a:tcPr marL="54864" marR="54864" marT="91440" marB="91440">
                    <a:lnL w="6350" cap="flat" cmpd="sng" algn="ctr">
                      <a:solidFill>
                        <a:schemeClr val="bg1">
                          <a:lumMod val="85000"/>
                        </a:schemeClr>
                      </a:solid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8275402"/>
                  </a:ext>
                </a:extLst>
              </a:tr>
              <a:tr h="462844">
                <a:tc>
                  <a:txBody>
                    <a:bodyPr/>
                    <a:lstStyle/>
                    <a:p>
                      <a:pPr marL="0" marR="0" algn="l" defTabSz="594623" rtl="0" eaLnBrk="1" latinLnBrk="0" hangingPunct="1">
                        <a:lnSpc>
                          <a:spcPct val="108000"/>
                        </a:lnSpc>
                        <a:spcAft>
                          <a:spcPts val="200"/>
                        </a:spcAft>
                        <a:buNone/>
                      </a:pPr>
                      <a:r>
                        <a:rPr lang="en-US" sz="1100" b="0" kern="1200">
                          <a:solidFill>
                            <a:schemeClr val="accent2"/>
                          </a:solidFill>
                          <a:latin typeface="+mj-lt"/>
                          <a:ea typeface="+mn-ea"/>
                          <a:cs typeface="+mn-cs"/>
                        </a:rPr>
                        <a:t>USE CASE 3: </a:t>
                      </a:r>
                      <a:r>
                        <a:rPr lang="en-US" sz="1100" b="0" kern="1200">
                          <a:solidFill>
                            <a:schemeClr val="tx1"/>
                          </a:solidFill>
                          <a:latin typeface="+mj-lt"/>
                          <a:ea typeface="+mn-ea"/>
                          <a:cs typeface="+mn-cs"/>
                        </a:rPr>
                        <a:t>Draft a contract review meeting agenda </a:t>
                      </a:r>
                      <a:endParaRPr lang="en-IN" sz="1100" b="0" kern="1200">
                        <a:solidFill>
                          <a:schemeClr val="tx1"/>
                        </a:solidFill>
                        <a:latin typeface="+mj-lt"/>
                        <a:ea typeface="+mn-ea"/>
                        <a:cs typeface="+mn-cs"/>
                      </a:endParaRPr>
                    </a:p>
                  </a:txBody>
                  <a:tcPr marL="54864" marR="54864" marT="91440" marB="91440">
                    <a:lnL w="12700" cmpd="sng">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594623" rtl="0" eaLnBrk="1" latinLnBrk="0" hangingPunct="1">
                        <a:lnSpc>
                          <a:spcPct val="108000"/>
                        </a:lnSpc>
                        <a:spcAft>
                          <a:spcPts val="200"/>
                        </a:spcAft>
                        <a:buNone/>
                      </a:pPr>
                      <a:r>
                        <a:rPr lang="en-US" sz="1050" b="0" kern="1200" spc="0">
                          <a:solidFill>
                            <a:schemeClr val="tx1"/>
                          </a:solidFill>
                          <a:latin typeface="+mj-lt"/>
                          <a:ea typeface="+mn-ea"/>
                          <a:cs typeface="+mn-cs"/>
                        </a:rPr>
                        <a:t>Prompt: </a:t>
                      </a:r>
                      <a:r>
                        <a:rPr lang="en-US" sz="1050" b="0" kern="1200" spc="0" baseline="0">
                          <a:solidFill>
                            <a:schemeClr val="tx1"/>
                          </a:solidFill>
                          <a:latin typeface="+mn-lt"/>
                          <a:ea typeface="+mn-ea"/>
                          <a:cs typeface="+mn-cs"/>
                        </a:rPr>
                        <a:t>Using the latest </a:t>
                      </a:r>
                      <a:r>
                        <a:rPr lang="en-US" sz="1050" b="0" kern="1200" spc="0" baseline="0">
                          <a:solidFill>
                            <a:srgbClr val="EC4A27"/>
                          </a:solidFill>
                          <a:latin typeface="+mn-lt"/>
                          <a:ea typeface="+mn-ea"/>
                          <a:cs typeface="+mn-cs"/>
                        </a:rPr>
                        <a:t>/contract review meeting </a:t>
                      </a:r>
                      <a:r>
                        <a:rPr lang="en-US" sz="1050" b="0" kern="1200" spc="0" baseline="0">
                          <a:solidFill>
                            <a:schemeClr val="tx1"/>
                          </a:solidFill>
                          <a:latin typeface="+mn-lt"/>
                          <a:ea typeface="+mn-ea"/>
                          <a:cs typeface="+mn-cs"/>
                        </a:rPr>
                        <a:t>and the </a:t>
                      </a:r>
                      <a:r>
                        <a:rPr lang="en-US" sz="1050" b="0" kern="1200" spc="0" baseline="0">
                          <a:solidFill>
                            <a:srgbClr val="EC4A27"/>
                          </a:solidFill>
                          <a:latin typeface="+mn-lt"/>
                          <a:ea typeface="+mn-ea"/>
                          <a:cs typeface="+mn-cs"/>
                        </a:rPr>
                        <a:t>/customer email requests</a:t>
                      </a:r>
                      <a:r>
                        <a:rPr lang="en-US" sz="1050" b="0" kern="1200" spc="0" baseline="0">
                          <a:solidFill>
                            <a:schemeClr val="tx1"/>
                          </a:solidFill>
                          <a:latin typeface="+mn-lt"/>
                          <a:ea typeface="+mn-ea"/>
                          <a:cs typeface="+mn-cs"/>
                        </a:rPr>
                        <a:t>, draft a one page meeting agenda to align on accounting recommendations. Include goals, decision points, pre-reads, and questions to resolve. </a:t>
                      </a:r>
                      <a:endParaRPr lang="en-IN" sz="1050" b="0" kern="1200" spc="0" baseline="0">
                        <a:solidFill>
                          <a:schemeClr val="tx1"/>
                        </a:solidFill>
                        <a:latin typeface="+mn-lt"/>
                        <a:ea typeface="+mn-ea"/>
                        <a:cs typeface="+mn-cs"/>
                      </a:endParaRPr>
                    </a:p>
                  </a:txBody>
                  <a:tcPr marL="54864" marR="54864" marT="91440" marB="91440">
                    <a:lnL w="6350" cap="flat" cmpd="sng" algn="ctr">
                      <a:solidFill>
                        <a:schemeClr val="bg1">
                          <a:lumMod val="85000"/>
                        </a:schemeClr>
                      </a:solid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033243"/>
                  </a:ext>
                </a:extLst>
              </a:tr>
              <a:tr h="698734">
                <a:tc>
                  <a:txBody>
                    <a:bodyPr/>
                    <a:lstStyle/>
                    <a:p>
                      <a:pPr marL="0" marR="0" algn="l" defTabSz="594623" rtl="0" eaLnBrk="1" latinLnBrk="0" hangingPunct="1">
                        <a:lnSpc>
                          <a:spcPct val="108000"/>
                        </a:lnSpc>
                        <a:spcAft>
                          <a:spcPts val="200"/>
                        </a:spcAft>
                        <a:buNone/>
                      </a:pPr>
                      <a:r>
                        <a:rPr lang="en-US" sz="1100" b="0" kern="1200">
                          <a:solidFill>
                            <a:schemeClr val="accent2"/>
                          </a:solidFill>
                          <a:latin typeface="+mj-lt"/>
                          <a:ea typeface="+mn-ea"/>
                          <a:cs typeface="+mn-cs"/>
                        </a:rPr>
                        <a:t>USE CASE 4: </a:t>
                      </a:r>
                      <a:r>
                        <a:rPr lang="en-US" sz="1100" b="0" kern="1200">
                          <a:solidFill>
                            <a:schemeClr val="tx1"/>
                          </a:solidFill>
                          <a:latin typeface="+mj-lt"/>
                          <a:ea typeface="+mn-ea"/>
                          <a:cs typeface="+mn-cs"/>
                        </a:rPr>
                        <a:t>Identify clauses requiring deeper review </a:t>
                      </a:r>
                      <a:endParaRPr lang="en-IN" sz="1100" b="0" kern="1200">
                        <a:solidFill>
                          <a:schemeClr val="tx1"/>
                        </a:solidFill>
                        <a:latin typeface="+mj-lt"/>
                        <a:ea typeface="+mn-ea"/>
                        <a:cs typeface="+mn-cs"/>
                      </a:endParaRPr>
                    </a:p>
                  </a:txBody>
                  <a:tcPr marL="54864" marR="54864" marT="91440" marB="91440">
                    <a:lnL w="12700" cmpd="sng">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594623" rtl="0" eaLnBrk="1" latinLnBrk="0" hangingPunct="1">
                        <a:lnSpc>
                          <a:spcPct val="108000"/>
                        </a:lnSpc>
                        <a:spcAft>
                          <a:spcPts val="200"/>
                        </a:spcAft>
                        <a:buNone/>
                      </a:pPr>
                      <a:r>
                        <a:rPr lang="en-US" sz="1050" b="0" kern="1200" spc="0">
                          <a:solidFill>
                            <a:schemeClr val="tx1"/>
                          </a:solidFill>
                          <a:latin typeface="+mj-lt"/>
                          <a:ea typeface="+mn-ea"/>
                          <a:cs typeface="+mn-cs"/>
                        </a:rPr>
                        <a:t>Prompt: </a:t>
                      </a:r>
                      <a:r>
                        <a:rPr lang="en-US" sz="1050" b="0" kern="1200" spc="0">
                          <a:solidFill>
                            <a:schemeClr val="tx1"/>
                          </a:solidFill>
                          <a:latin typeface="+mn-lt"/>
                          <a:ea typeface="+mn-ea"/>
                          <a:cs typeface="+mn-cs"/>
                        </a:rPr>
                        <a:t>Review the </a:t>
                      </a:r>
                      <a:r>
                        <a:rPr lang="en-US" sz="1050" b="0" kern="1200" spc="0">
                          <a:solidFill>
                            <a:srgbClr val="EC4A27"/>
                          </a:solidFill>
                          <a:latin typeface="+mn-lt"/>
                          <a:ea typeface="+mn-ea"/>
                          <a:cs typeface="+mn-cs"/>
                        </a:rPr>
                        <a:t>/contract </a:t>
                      </a:r>
                      <a:r>
                        <a:rPr lang="en-US" sz="1050" b="0" kern="1200" spc="0">
                          <a:solidFill>
                            <a:schemeClr val="tx1"/>
                          </a:solidFill>
                          <a:latin typeface="+mn-lt"/>
                          <a:ea typeface="+mn-ea"/>
                          <a:cs typeface="+mn-cs"/>
                        </a:rPr>
                        <a:t>and identify clauses that may require additional review. Flag clauses that could introduce financial, legal, or operational risk. Make sure to look for potentially risky terms such as unilateral changes, autorenewals, or broad limitations of liability. For each flagged clause, briefly explain why it could create financial or contractual risk. </a:t>
                      </a:r>
                      <a:endParaRPr lang="en-IN" sz="1050" b="0" kern="1200" spc="0">
                        <a:solidFill>
                          <a:schemeClr val="tx1"/>
                        </a:solidFill>
                        <a:latin typeface="+mn-lt"/>
                        <a:ea typeface="+mn-ea"/>
                        <a:cs typeface="+mn-cs"/>
                      </a:endParaRPr>
                    </a:p>
                  </a:txBody>
                  <a:tcPr marL="54864" marR="54864" marT="91440" marB="91440">
                    <a:lnL w="6350" cap="flat" cmpd="sng" algn="ctr">
                      <a:solidFill>
                        <a:schemeClr val="bg1">
                          <a:lumMod val="85000"/>
                        </a:schemeClr>
                      </a:solid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36260306"/>
                  </a:ext>
                </a:extLst>
              </a:tr>
              <a:tr h="984268">
                <a:tc>
                  <a:txBody>
                    <a:bodyPr/>
                    <a:lstStyle/>
                    <a:p>
                      <a:pPr marL="0" marR="0" algn="l" defTabSz="594623" rtl="0" eaLnBrk="1" latinLnBrk="0" hangingPunct="1">
                        <a:lnSpc>
                          <a:spcPct val="108000"/>
                        </a:lnSpc>
                        <a:spcAft>
                          <a:spcPts val="200"/>
                        </a:spcAft>
                        <a:buNone/>
                      </a:pPr>
                      <a:r>
                        <a:rPr lang="en-US" sz="1100" b="0" kern="1200">
                          <a:solidFill>
                            <a:schemeClr val="accent2"/>
                          </a:solidFill>
                          <a:latin typeface="+mj-lt"/>
                          <a:ea typeface="+mn-ea"/>
                          <a:cs typeface="+mn-cs"/>
                        </a:rPr>
                        <a:t>USE CASE 5: </a:t>
                      </a:r>
                      <a:r>
                        <a:rPr lang="en-US" sz="1100" b="0" kern="1200">
                          <a:solidFill>
                            <a:schemeClr val="tx1"/>
                          </a:solidFill>
                          <a:latin typeface="+mj-lt"/>
                          <a:ea typeface="+mn-ea"/>
                          <a:cs typeface="+mn-cs"/>
                        </a:rPr>
                        <a:t>Assess negotiation deviations vs. standard terms</a:t>
                      </a:r>
                      <a:endParaRPr lang="en-IN" sz="1100" b="0" kern="1200">
                        <a:solidFill>
                          <a:schemeClr val="tx1"/>
                        </a:solidFill>
                        <a:latin typeface="+mj-lt"/>
                        <a:ea typeface="+mn-ea"/>
                        <a:cs typeface="+mn-cs"/>
                      </a:endParaRPr>
                    </a:p>
                  </a:txBody>
                  <a:tcPr marL="54864" marR="54864" marT="91440" marB="91440">
                    <a:lnL w="12700" cmpd="sng">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algn="l" defTabSz="594623" rtl="0" eaLnBrk="1" latinLnBrk="0" hangingPunct="1">
                        <a:lnSpc>
                          <a:spcPct val="108000"/>
                        </a:lnSpc>
                        <a:spcAft>
                          <a:spcPts val="200"/>
                        </a:spcAft>
                        <a:buNone/>
                      </a:pPr>
                      <a:r>
                        <a:rPr lang="en-US" sz="1050" b="0" kern="1200" spc="0">
                          <a:solidFill>
                            <a:schemeClr val="tx1"/>
                          </a:solidFill>
                          <a:latin typeface="+mj-lt"/>
                          <a:ea typeface="+mn-ea"/>
                          <a:cs typeface="+mn-cs"/>
                        </a:rPr>
                        <a:t>Prompt: </a:t>
                      </a:r>
                    </a:p>
                    <a:p>
                      <a:pPr marL="0" marR="0" algn="l" defTabSz="594623" rtl="0" eaLnBrk="1" latinLnBrk="0" hangingPunct="1">
                        <a:lnSpc>
                          <a:spcPct val="108000"/>
                        </a:lnSpc>
                        <a:spcAft>
                          <a:spcPts val="200"/>
                        </a:spcAft>
                        <a:buNone/>
                      </a:pPr>
                      <a:r>
                        <a:rPr lang="en-US" sz="1050" b="0" kern="1200" spc="0">
                          <a:solidFill>
                            <a:schemeClr val="tx1"/>
                          </a:solidFill>
                          <a:latin typeface="+mn-lt"/>
                          <a:ea typeface="+mn-ea"/>
                          <a:cs typeface="+mn-cs"/>
                        </a:rPr>
                        <a:t>Step 1: Compare </a:t>
                      </a:r>
                      <a:r>
                        <a:rPr lang="en-US" sz="1050" b="0" kern="1200" spc="0" baseline="0">
                          <a:solidFill>
                            <a:srgbClr val="EC4A27"/>
                          </a:solidFill>
                          <a:latin typeface="+mn-lt"/>
                          <a:ea typeface="+mn-ea"/>
                          <a:cs typeface="+mn-cs"/>
                        </a:rPr>
                        <a:t>/redlined contract </a:t>
                      </a:r>
                      <a:r>
                        <a:rPr lang="en-US" sz="1050" b="0" kern="1200" spc="0">
                          <a:solidFill>
                            <a:schemeClr val="tx1"/>
                          </a:solidFill>
                          <a:latin typeface="+mn-lt"/>
                          <a:ea typeface="+mn-ea"/>
                          <a:cs typeface="+mn-cs"/>
                        </a:rPr>
                        <a:t>to </a:t>
                      </a:r>
                      <a:r>
                        <a:rPr lang="en-US" sz="1050" b="0" kern="1200" spc="0" baseline="0">
                          <a:solidFill>
                            <a:srgbClr val="EC4A27"/>
                          </a:solidFill>
                          <a:latin typeface="+mn-lt"/>
                          <a:ea typeface="+mn-ea"/>
                          <a:cs typeface="+mn-cs"/>
                        </a:rPr>
                        <a:t>/standard template </a:t>
                      </a:r>
                      <a:r>
                        <a:rPr lang="en-US" sz="1050" b="0" kern="1200" spc="0">
                          <a:solidFill>
                            <a:schemeClr val="tx1"/>
                          </a:solidFill>
                          <a:latin typeface="+mn-lt"/>
                          <a:ea typeface="+mn-ea"/>
                          <a:cs typeface="+mn-cs"/>
                        </a:rPr>
                        <a:t>and extract only factual deviations into a table (no risk judgment yet).</a:t>
                      </a:r>
                    </a:p>
                    <a:p>
                      <a:pPr marL="0" marR="0" algn="l" defTabSz="594623" rtl="0" eaLnBrk="1" latinLnBrk="0" hangingPunct="1">
                        <a:lnSpc>
                          <a:spcPct val="108000"/>
                        </a:lnSpc>
                        <a:spcAft>
                          <a:spcPts val="200"/>
                        </a:spcAft>
                        <a:buNone/>
                      </a:pPr>
                      <a:r>
                        <a:rPr lang="en-US" sz="1050" b="0" kern="1200" spc="0">
                          <a:solidFill>
                            <a:schemeClr val="tx1"/>
                          </a:solidFill>
                          <a:latin typeface="+mn-lt"/>
                          <a:ea typeface="+mn-ea"/>
                          <a:cs typeface="+mn-cs"/>
                        </a:rPr>
                        <a:t>Step 2: Using the extracted deviations, assess financial, legal, and operational risk for each item and assign High/Medium/Low with rationale.</a:t>
                      </a:r>
                    </a:p>
                    <a:p>
                      <a:pPr marL="0" marR="0" algn="l" defTabSz="594623" rtl="0" eaLnBrk="1" latinLnBrk="0" hangingPunct="1">
                        <a:lnSpc>
                          <a:spcPct val="108000"/>
                        </a:lnSpc>
                        <a:spcAft>
                          <a:spcPts val="200"/>
                        </a:spcAft>
                        <a:buNone/>
                      </a:pPr>
                      <a:r>
                        <a:rPr lang="en-US" sz="1050" b="0" kern="1200" spc="0">
                          <a:solidFill>
                            <a:schemeClr val="tx1"/>
                          </a:solidFill>
                          <a:latin typeface="+mn-lt"/>
                          <a:ea typeface="+mn-ea"/>
                          <a:cs typeface="+mn-cs"/>
                        </a:rPr>
                        <a:t>Step 3: Based on the highest risk items, propose fallback language and escalation recommendations.</a:t>
                      </a:r>
                    </a:p>
                  </a:txBody>
                  <a:tcPr marL="54864" marR="54864" marT="91440" marB="91440">
                    <a:lnL w="6350" cap="flat" cmpd="sng" algn="ctr">
                      <a:solidFill>
                        <a:schemeClr val="bg1">
                          <a:lumMod val="85000"/>
                        </a:schemeClr>
                      </a:solid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86580557"/>
                  </a:ext>
                </a:extLst>
              </a:tr>
            </a:tbl>
          </a:graphicData>
        </a:graphic>
      </p:graphicFrame>
    </p:spTree>
    <p:extLst>
      <p:ext uri="{BB962C8B-B14F-4D97-AF65-F5344CB8AC3E}">
        <p14:creationId xmlns:p14="http://schemas.microsoft.com/office/powerpoint/2010/main" val="308214190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94872-F609-E4EE-F4C3-E51FAA28136A}"/>
            </a:ext>
          </a:extLst>
        </p:cNvPr>
        <p:cNvGrpSpPr/>
        <p:nvPr/>
      </p:nvGrpSpPr>
      <p:grpSpPr>
        <a:xfrm>
          <a:off x="0" y="0"/>
          <a:ext cx="0" cy="0"/>
          <a:chOff x="0" y="0"/>
          <a:chExt cx="0" cy="0"/>
        </a:xfrm>
      </p:grpSpPr>
      <p:pic>
        <p:nvPicPr>
          <p:cNvPr id="4" name="object 4">
            <a:extLst>
              <a:ext uri="{FF2B5EF4-FFF2-40B4-BE49-F238E27FC236}">
                <a16:creationId xmlns:a16="http://schemas.microsoft.com/office/drawing/2014/main" id="{CD00F3C0-0512-B5B6-3A9F-9E04AD63B43A}"/>
              </a:ext>
              <a:ext uri="{C183D7F6-B498-43B3-948B-1728B52AA6E4}">
                <adec:decorative xmlns:adec="http://schemas.microsoft.com/office/drawing/2017/decorative" val="1"/>
              </a:ext>
            </a:extLst>
          </p:cNvPr>
          <p:cNvPicPr/>
          <p:nvPr/>
        </p:nvPicPr>
        <p:blipFill rotWithShape="1">
          <a:blip r:embed="rId3" cstate="print"/>
          <a:srcRect l="19670" r="19670"/>
          <a:stretch>
            <a:fillRect/>
          </a:stretch>
        </p:blipFill>
        <p:spPr>
          <a:xfrm rot="5400000">
            <a:off x="3850482" y="6136484"/>
            <a:ext cx="71436" cy="7772400"/>
          </a:xfrm>
          <a:prstGeom prst="rect">
            <a:avLst/>
          </a:prstGeom>
        </p:spPr>
      </p:pic>
      <p:sp>
        <p:nvSpPr>
          <p:cNvPr id="24" name="Slide Number Placeholder 5">
            <a:extLst>
              <a:ext uri="{FF2B5EF4-FFF2-40B4-BE49-F238E27FC236}">
                <a16:creationId xmlns:a16="http://schemas.microsoft.com/office/drawing/2014/main" id="{EB21113F-D920-1D49-F885-143C9FD951E5}"/>
              </a:ext>
              <a:ext uri="{C183D7F6-B498-43B3-948B-1728B52AA6E4}">
                <adec:decorative xmlns:adec="http://schemas.microsoft.com/office/drawing/2017/decorative" val="1"/>
              </a:ext>
            </a:extLst>
          </p:cNvPr>
          <p:cNvSpPr txBox="1">
            <a:spLocks/>
          </p:cNvSpPr>
          <p:nvPr/>
        </p:nvSpPr>
        <p:spPr>
          <a:xfrm>
            <a:off x="5770248" y="9617713"/>
            <a:ext cx="1748790" cy="264474"/>
          </a:xfrm>
        </p:spPr>
        <p:txBody>
          <a:bodyPr rIns="0" anchor="ctr"/>
          <a:lstStyle>
            <a:defPPr>
              <a:defRPr lang="en-US"/>
            </a:defPPr>
            <a:lvl1pPr marL="0" algn="r" defTabSz="1018824" rtl="0" eaLnBrk="1" latinLnBrk="0" hangingPunct="1">
              <a:defRPr sz="1200" kern="1200">
                <a:solidFill>
                  <a:schemeClr val="tx1"/>
                </a:solidFill>
                <a:latin typeface="+mn-lt"/>
                <a:ea typeface="+mn-ea"/>
                <a:cs typeface="+mn-cs"/>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marL="0" marR="0" lvl="0" indent="0" algn="r" defTabSz="1018824" rtl="0" eaLnBrk="1" fontAlgn="auto" latinLnBrk="0" hangingPunct="1">
              <a:lnSpc>
                <a:spcPct val="100000"/>
              </a:lnSpc>
              <a:spcBef>
                <a:spcPts val="0"/>
              </a:spcBef>
              <a:spcAft>
                <a:spcPts val="0"/>
              </a:spcAft>
              <a:buClrTx/>
              <a:buSzTx/>
              <a:buFontTx/>
              <a:buNone/>
              <a:tabLst/>
              <a:defRPr/>
            </a:pPr>
            <a:fld id="{BF64B658-AF8F-7D4C-AC24-1E662CA57B6D}" type="slidenum">
              <a:rPr kumimoji="0" lang="en-US" sz="1000" b="0" i="0" u="none" strike="noStrike" kern="1200" cap="none" spc="0" normalizeH="0" baseline="0" noProof="0" smtClean="0">
                <a:ln>
                  <a:noFill/>
                </a:ln>
                <a:solidFill>
                  <a:srgbClr val="091F2C"/>
                </a:solidFill>
                <a:effectLst/>
                <a:uLnTx/>
                <a:uFillTx/>
                <a:latin typeface="Segoe Sans Display Semilight" pitchFamily="2" charset="0"/>
                <a:ea typeface="+mn-ea"/>
                <a:cs typeface="Segoe Sans Display Semilight" pitchFamily="2" charset="0"/>
              </a:rPr>
              <a:pPr marL="0" marR="0" lvl="0" indent="0" algn="r" defTabSz="1018824" rtl="0" eaLnBrk="1" fontAlgn="auto" latinLnBrk="0" hangingPunct="1">
                <a:lnSpc>
                  <a:spcPct val="100000"/>
                </a:lnSpc>
                <a:spcBef>
                  <a:spcPts val="0"/>
                </a:spcBef>
                <a:spcAft>
                  <a:spcPts val="0"/>
                </a:spcAft>
                <a:buClrTx/>
                <a:buSzTx/>
                <a:buFontTx/>
                <a:buNone/>
                <a:tabLst/>
                <a:defRPr/>
              </a:pPr>
              <a:t>9</a:t>
            </a:fld>
            <a:endParaRPr kumimoji="0" lang="en-US" sz="1000" b="0" i="0" u="none" strike="noStrike" kern="1200" cap="none" spc="0" normalizeH="0" baseline="0" noProof="0">
              <a:ln>
                <a:noFill/>
              </a:ln>
              <a:solidFill>
                <a:srgbClr val="091F2C"/>
              </a:solidFill>
              <a:effectLst/>
              <a:uLnTx/>
              <a:uFillTx/>
              <a:latin typeface="Segoe Sans Display Semilight" pitchFamily="2" charset="0"/>
              <a:ea typeface="+mn-ea"/>
              <a:cs typeface="Segoe Sans Display Semilight" pitchFamily="2" charset="0"/>
            </a:endParaRPr>
          </a:p>
        </p:txBody>
      </p:sp>
      <p:sp>
        <p:nvSpPr>
          <p:cNvPr id="11" name="Title 10">
            <a:extLst>
              <a:ext uri="{FF2B5EF4-FFF2-40B4-BE49-F238E27FC236}">
                <a16:creationId xmlns:a16="http://schemas.microsoft.com/office/drawing/2014/main" id="{4B2C9D6C-5FF5-8E75-F4DE-90280109B0C2}"/>
              </a:ext>
            </a:extLst>
          </p:cNvPr>
          <p:cNvSpPr>
            <a:spLocks noGrp="1"/>
          </p:cNvSpPr>
          <p:nvPr>
            <p:ph type="title"/>
          </p:nvPr>
        </p:nvSpPr>
        <p:spPr>
          <a:xfrm>
            <a:off x="508001" y="939800"/>
            <a:ext cx="5262247" cy="861774"/>
          </a:xfrm>
        </p:spPr>
        <p:txBody>
          <a:bodyPr/>
          <a:lstStyle/>
          <a:p>
            <a:r>
              <a:rPr lang="en-US"/>
              <a:t>Scenario 5: Collections &amp; Cash Flow Acceleration</a:t>
            </a:r>
          </a:p>
        </p:txBody>
      </p:sp>
      <p:pic>
        <p:nvPicPr>
          <p:cNvPr id="62" name="Picture 61">
            <a:extLst>
              <a:ext uri="{FF2B5EF4-FFF2-40B4-BE49-F238E27FC236}">
                <a16:creationId xmlns:a16="http://schemas.microsoft.com/office/drawing/2014/main" id="{B35263B4-B818-25E1-1D61-CD945B7AC9E7}"/>
              </a:ext>
              <a:ext uri="{C183D7F6-B498-43B3-948B-1728B52AA6E4}">
                <adec:decorative xmlns:adec="http://schemas.microsoft.com/office/drawing/2017/decorative" val="1"/>
              </a:ext>
            </a:extLst>
          </p:cNvPr>
          <p:cNvPicPr>
            <a:picLocks/>
          </p:cNvPicPr>
          <p:nvPr/>
        </p:nvPicPr>
        <p:blipFill rotWithShape="1">
          <a:blip r:embed="rId4">
            <a:extLst>
              <a:ext uri="{BEBA8EAE-BF5A-486C-A8C5-ECC9F3942E4B}">
                <a14:imgProps xmlns:a14="http://schemas.microsoft.com/office/drawing/2010/main">
                  <a14:imgLayer r:embed="rId5">
                    <a14:imgEffect>
                      <a14:artisticBlur radius="5"/>
                    </a14:imgEffect>
                  </a14:imgLayer>
                </a14:imgProps>
              </a:ext>
              <a:ext uri="{28A0092B-C50C-407E-A947-70E740481C1C}">
                <a14:useLocalDpi xmlns:a14="http://schemas.microsoft.com/office/drawing/2010/main" val="0"/>
              </a:ext>
            </a:extLst>
          </a:blip>
          <a:srcRect t="45207" b="45207"/>
          <a:stretch>
            <a:fillRect/>
          </a:stretch>
        </p:blipFill>
        <p:spPr>
          <a:xfrm>
            <a:off x="1" y="0"/>
            <a:ext cx="7772400" cy="419100"/>
          </a:xfrm>
          <a:prstGeom prst="rect">
            <a:avLst/>
          </a:prstGeom>
          <a:ln>
            <a:noFill/>
          </a:ln>
          <a:effectLst/>
        </p:spPr>
      </p:pic>
      <p:sp>
        <p:nvSpPr>
          <p:cNvPr id="63" name="Rectangle 62">
            <a:extLst>
              <a:ext uri="{FF2B5EF4-FFF2-40B4-BE49-F238E27FC236}">
                <a16:creationId xmlns:a16="http://schemas.microsoft.com/office/drawing/2014/main" id="{C14FB62C-D345-4161-2FD4-C98662937254}"/>
              </a:ext>
              <a:ext uri="{C183D7F6-B498-43B3-948B-1728B52AA6E4}">
                <adec:decorative xmlns:adec="http://schemas.microsoft.com/office/drawing/2017/decorative" val="1"/>
              </a:ext>
            </a:extLst>
          </p:cNvPr>
          <p:cNvSpPr>
            <a:spLocks/>
          </p:cNvSpPr>
          <p:nvPr/>
        </p:nvSpPr>
        <p:spPr bwMode="auto">
          <a:xfrm>
            <a:off x="0" y="0"/>
            <a:ext cx="7772400" cy="406400"/>
          </a:xfrm>
          <a:prstGeom prst="rect">
            <a:avLst/>
          </a:prstGeom>
          <a:solidFill>
            <a:schemeClr val="bg1">
              <a:alpha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0" noProof="0">
              <a:ln>
                <a:noFill/>
              </a:ln>
              <a:solidFill>
                <a:srgbClr val="FFFFFF"/>
              </a:solidFill>
              <a:effectLst/>
              <a:uLnTx/>
              <a:uFillTx/>
              <a:latin typeface="Segoe Sans Display Semibold"/>
              <a:ea typeface="Segoe UI" pitchFamily="34" charset="0"/>
              <a:cs typeface="Segoe UI" pitchFamily="34" charset="0"/>
            </a:endParaRPr>
          </a:p>
        </p:txBody>
      </p:sp>
      <p:sp>
        <p:nvSpPr>
          <p:cNvPr id="64" name="Rectangle: Rounded Corners 63">
            <a:hlinkClick r:id="rId6" action="ppaction://hlinksldjump"/>
            <a:extLst>
              <a:ext uri="{FF2B5EF4-FFF2-40B4-BE49-F238E27FC236}">
                <a16:creationId xmlns:a16="http://schemas.microsoft.com/office/drawing/2014/main" id="{9EF2C114-C737-18A3-49CD-D3FC8153D949}"/>
              </a:ext>
              <a:ext uri="{C183D7F6-B498-43B3-948B-1728B52AA6E4}">
                <adec:decorative xmlns:adec="http://schemas.microsoft.com/office/drawing/2017/decorative" val="1"/>
              </a:ext>
            </a:extLst>
          </p:cNvPr>
          <p:cNvSpPr>
            <a:spLocks/>
          </p:cNvSpPr>
          <p:nvPr/>
        </p:nvSpPr>
        <p:spPr bwMode="auto">
          <a:xfrm>
            <a:off x="507999"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Best Practices</a:t>
            </a:r>
          </a:p>
        </p:txBody>
      </p:sp>
      <p:sp>
        <p:nvSpPr>
          <p:cNvPr id="65" name="Rectangle: Rounded Corners 64">
            <a:hlinkClick r:id="rId7" action="ppaction://hlinksldjump"/>
            <a:extLst>
              <a:ext uri="{FF2B5EF4-FFF2-40B4-BE49-F238E27FC236}">
                <a16:creationId xmlns:a16="http://schemas.microsoft.com/office/drawing/2014/main" id="{129423C7-EDB2-DD81-2A6C-340FA4409173}"/>
              </a:ext>
              <a:ext uri="{C183D7F6-B498-43B3-948B-1728B52AA6E4}">
                <adec:decorative xmlns:adec="http://schemas.microsoft.com/office/drawing/2017/decorative" val="1"/>
              </a:ext>
            </a:extLst>
          </p:cNvPr>
          <p:cNvSpPr>
            <a:spLocks/>
          </p:cNvSpPr>
          <p:nvPr/>
        </p:nvSpPr>
        <p:spPr bwMode="auto">
          <a:xfrm>
            <a:off x="1486262"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1</a:t>
            </a:r>
          </a:p>
        </p:txBody>
      </p:sp>
      <p:sp>
        <p:nvSpPr>
          <p:cNvPr id="66" name="Rectangle: Rounded Corners 65">
            <a:hlinkClick r:id="rId8" action="ppaction://hlinksldjump"/>
            <a:extLst>
              <a:ext uri="{FF2B5EF4-FFF2-40B4-BE49-F238E27FC236}">
                <a16:creationId xmlns:a16="http://schemas.microsoft.com/office/drawing/2014/main" id="{05102FBC-EE64-DD68-81DE-8CB246BD650F}"/>
              </a:ext>
              <a:ext uri="{C183D7F6-B498-43B3-948B-1728B52AA6E4}">
                <adec:decorative xmlns:adec="http://schemas.microsoft.com/office/drawing/2017/decorative" val="1"/>
              </a:ext>
            </a:extLst>
          </p:cNvPr>
          <p:cNvSpPr>
            <a:spLocks/>
          </p:cNvSpPr>
          <p:nvPr/>
        </p:nvSpPr>
        <p:spPr bwMode="auto">
          <a:xfrm>
            <a:off x="2464525"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2</a:t>
            </a:r>
          </a:p>
        </p:txBody>
      </p:sp>
      <p:sp>
        <p:nvSpPr>
          <p:cNvPr id="67" name="Rectangle: Rounded Corners 66">
            <a:hlinkClick r:id="rId9" action="ppaction://hlinksldjump"/>
            <a:extLst>
              <a:ext uri="{FF2B5EF4-FFF2-40B4-BE49-F238E27FC236}">
                <a16:creationId xmlns:a16="http://schemas.microsoft.com/office/drawing/2014/main" id="{85C0FD36-D4AB-0F3F-2208-655CC0C99FEA}"/>
              </a:ext>
              <a:ext uri="{C183D7F6-B498-43B3-948B-1728B52AA6E4}">
                <adec:decorative xmlns:adec="http://schemas.microsoft.com/office/drawing/2017/decorative" val="1"/>
              </a:ext>
            </a:extLst>
          </p:cNvPr>
          <p:cNvSpPr>
            <a:spLocks/>
          </p:cNvSpPr>
          <p:nvPr/>
        </p:nvSpPr>
        <p:spPr bwMode="auto">
          <a:xfrm>
            <a:off x="3442787"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3</a:t>
            </a:r>
          </a:p>
        </p:txBody>
      </p:sp>
      <p:sp>
        <p:nvSpPr>
          <p:cNvPr id="68" name="Rectangle: Rounded Corners 67">
            <a:hlinkClick r:id="rId10" action="ppaction://hlinksldjump"/>
            <a:extLst>
              <a:ext uri="{FF2B5EF4-FFF2-40B4-BE49-F238E27FC236}">
                <a16:creationId xmlns:a16="http://schemas.microsoft.com/office/drawing/2014/main" id="{2A7B1945-3A7A-E7CE-7D52-BCFCC15577C6}"/>
              </a:ext>
              <a:ext uri="{C183D7F6-B498-43B3-948B-1728B52AA6E4}">
                <adec:decorative xmlns:adec="http://schemas.microsoft.com/office/drawing/2017/decorative" val="1"/>
              </a:ext>
            </a:extLst>
          </p:cNvPr>
          <p:cNvSpPr>
            <a:spLocks/>
          </p:cNvSpPr>
          <p:nvPr/>
        </p:nvSpPr>
        <p:spPr bwMode="auto">
          <a:xfrm>
            <a:off x="5399312" y="230036"/>
            <a:ext cx="886822" cy="373214"/>
          </a:xfrm>
          <a:prstGeom prst="roundRect">
            <a:avLst>
              <a:gd name="adj" fmla="val 50000"/>
            </a:avLst>
          </a:prstGeom>
          <a:gradFill flip="none" rotWithShape="1">
            <a:gsLst>
              <a:gs pos="0">
                <a:srgbClr val="C742CD"/>
              </a:gs>
              <a:gs pos="100000">
                <a:srgbClr val="2780D7"/>
              </a:gs>
            </a:gsLst>
            <a:path path="circle">
              <a:fillToRect l="100000" t="100000"/>
            </a:path>
            <a:tileRect r="-100000" b="-100000"/>
          </a:gradFill>
          <a:ln w="190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Segoe Sans Display Semibold"/>
                <a:ea typeface="+mn-ea"/>
                <a:cs typeface="Segoe UI" pitchFamily="34" charset="0"/>
              </a:rPr>
              <a:t>Scenario 5</a:t>
            </a:r>
          </a:p>
        </p:txBody>
      </p:sp>
      <p:sp>
        <p:nvSpPr>
          <p:cNvPr id="69" name="Rectangle: Rounded Corners 68">
            <a:hlinkClick r:id="rId11" action="ppaction://hlinksldjump"/>
            <a:extLst>
              <a:ext uri="{FF2B5EF4-FFF2-40B4-BE49-F238E27FC236}">
                <a16:creationId xmlns:a16="http://schemas.microsoft.com/office/drawing/2014/main" id="{A6D5FE1E-F9E6-2739-7824-1E62655D3628}"/>
              </a:ext>
              <a:ext uri="{C183D7F6-B498-43B3-948B-1728B52AA6E4}">
                <adec:decorative xmlns:adec="http://schemas.microsoft.com/office/drawing/2017/decorative" val="1"/>
              </a:ext>
            </a:extLst>
          </p:cNvPr>
          <p:cNvSpPr>
            <a:spLocks/>
          </p:cNvSpPr>
          <p:nvPr/>
        </p:nvSpPr>
        <p:spPr bwMode="auto">
          <a:xfrm>
            <a:off x="6377575"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File Guidance </a:t>
            </a:r>
            <a:b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b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&amp; Example</a:t>
            </a:r>
          </a:p>
        </p:txBody>
      </p:sp>
      <p:sp>
        <p:nvSpPr>
          <p:cNvPr id="70" name="Rectangle: Rounded Corners 69">
            <a:hlinkClick r:id="rId12" action="ppaction://hlinksldjump"/>
            <a:extLst>
              <a:ext uri="{FF2B5EF4-FFF2-40B4-BE49-F238E27FC236}">
                <a16:creationId xmlns:a16="http://schemas.microsoft.com/office/drawing/2014/main" id="{E3AD05E8-C743-1666-4452-8E7F059C70D5}"/>
              </a:ext>
              <a:ext uri="{C183D7F6-B498-43B3-948B-1728B52AA6E4}">
                <adec:decorative xmlns:adec="http://schemas.microsoft.com/office/drawing/2017/decorative" val="1"/>
              </a:ext>
            </a:extLst>
          </p:cNvPr>
          <p:cNvSpPr>
            <a:spLocks/>
          </p:cNvSpPr>
          <p:nvPr/>
        </p:nvSpPr>
        <p:spPr bwMode="auto">
          <a:xfrm>
            <a:off x="4421050"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4</a:t>
            </a:r>
          </a:p>
        </p:txBody>
      </p:sp>
      <p:sp>
        <p:nvSpPr>
          <p:cNvPr id="26" name="Rectangle 25">
            <a:hlinkClick r:id="rId11" action="ppaction://hlinksldjump"/>
            <a:extLst>
              <a:ext uri="{FF2B5EF4-FFF2-40B4-BE49-F238E27FC236}">
                <a16:creationId xmlns:a16="http://schemas.microsoft.com/office/drawing/2014/main" id="{7D640A0E-D561-882E-96C0-1F4474FC4CFB}"/>
              </a:ext>
            </a:extLst>
          </p:cNvPr>
          <p:cNvSpPr>
            <a:spLocks/>
          </p:cNvSpPr>
          <p:nvPr/>
        </p:nvSpPr>
        <p:spPr bwMode="auto">
          <a:xfrm>
            <a:off x="5503983" y="9407114"/>
            <a:ext cx="1760414" cy="13849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r" defTabSz="932472" rtl="0" eaLnBrk="1" fontAlgn="base" latinLnBrk="0" hangingPunct="1">
              <a:lnSpc>
                <a:spcPct val="100000"/>
              </a:lnSpc>
              <a:spcBef>
                <a:spcPct val="0"/>
              </a:spcBef>
              <a:spcAft>
                <a:spcPct val="0"/>
              </a:spcAft>
              <a:buClrTx/>
              <a:buSzTx/>
              <a:buFontTx/>
              <a:buNone/>
              <a:tabLst/>
              <a:defRPr/>
            </a:pPr>
            <a:r>
              <a:rPr kumimoji="0" lang="en-IN" sz="900" b="0" i="1" u="none" strike="noStrike" kern="1200" cap="none" spc="0" normalizeH="0" baseline="0" noProof="0">
                <a:ln>
                  <a:noFill/>
                </a:ln>
                <a:solidFill>
                  <a:srgbClr val="FFFFFF">
                    <a:lumMod val="50000"/>
                    <a:alpha val="99000"/>
                  </a:srgbClr>
                </a:solidFill>
                <a:effectLst/>
                <a:uLnTx/>
                <a:uFillTx/>
                <a:latin typeface="Segoe Sans Display"/>
                <a:ea typeface="Segoe UI" pitchFamily="34" charset="0"/>
                <a:cs typeface="Segoe UI" pitchFamily="34" charset="0"/>
              </a:rPr>
              <a:t>See file guidance on </a:t>
            </a:r>
            <a:r>
              <a:rPr lang="en-IN" sz="900" i="1" u="sng">
                <a:solidFill>
                  <a:srgbClr val="0078D4">
                    <a:alpha val="99000"/>
                  </a:srgbClr>
                </a:solidFill>
                <a:latin typeface="Segoe Sans Display"/>
                <a:ea typeface="Segoe UI" pitchFamily="34" charset="0"/>
                <a:cs typeface="Segoe UI" pitchFamily="34" charset="0"/>
                <a:hlinkClick r:id="rId13" action="ppaction://hlinksldjump">
                  <a:extLst>
                    <a:ext uri="{A12FA001-AC4F-418D-AE19-62706E023703}">
                      <ahyp:hlinkClr xmlns:ahyp="http://schemas.microsoft.com/office/drawing/2018/hyperlinkcolor" val="tx"/>
                    </a:ext>
                  </a:extLst>
                </a:hlinkClick>
              </a:rPr>
              <a:t>page 14</a:t>
            </a:r>
            <a:endParaRPr kumimoji="0" lang="en-US" sz="900" b="0" i="1" u="sng" strike="noStrike" kern="1200" cap="none" spc="0" normalizeH="0" baseline="0" noProof="0">
              <a:ln>
                <a:noFill/>
              </a:ln>
              <a:solidFill>
                <a:srgbClr val="0078D4">
                  <a:alpha val="99000"/>
                </a:srgbClr>
              </a:solidFill>
              <a:effectLst/>
              <a:uLnTx/>
              <a:uFillTx/>
              <a:latin typeface="Segoe Sans Display"/>
              <a:ea typeface="Segoe UI" pitchFamily="34" charset="0"/>
              <a:cs typeface="Segoe UI" pitchFamily="34" charset="0"/>
            </a:endParaRPr>
          </a:p>
        </p:txBody>
      </p:sp>
      <p:sp>
        <p:nvSpPr>
          <p:cNvPr id="5" name="Rectangle: Rounded Corners 4">
            <a:extLst>
              <a:ext uri="{FF2B5EF4-FFF2-40B4-BE49-F238E27FC236}">
                <a16:creationId xmlns:a16="http://schemas.microsoft.com/office/drawing/2014/main" id="{FAF683AE-25DE-1766-08BC-88E3BAD78A84}"/>
              </a:ext>
              <a:ext uri="{C183D7F6-B498-43B3-948B-1728B52AA6E4}">
                <adec:decorative xmlns:adec="http://schemas.microsoft.com/office/drawing/2017/decorative" val="1"/>
              </a:ext>
            </a:extLst>
          </p:cNvPr>
          <p:cNvSpPr>
            <a:spLocks/>
          </p:cNvSpPr>
          <p:nvPr/>
        </p:nvSpPr>
        <p:spPr bwMode="auto">
          <a:xfrm>
            <a:off x="507998" y="3880067"/>
            <a:ext cx="6756399" cy="5349314"/>
          </a:xfrm>
          <a:prstGeom prst="roundRect">
            <a:avLst>
              <a:gd name="adj" fmla="val 2541"/>
            </a:avLst>
          </a:prstGeom>
          <a:solidFill>
            <a:schemeClr val="bg1">
              <a:alpha val="62000"/>
            </a:schemeClr>
          </a:solidFill>
          <a:ln w="9525">
            <a:solidFill>
              <a:schemeClr val="bg1"/>
            </a:solidFill>
          </a:ln>
          <a:effectLst>
            <a:outerShdw blurRad="114300" algn="ctr" rotWithShape="0">
              <a:prstClr val="black">
                <a:alpha val="6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7" name="Rectangle: Top Corners Rounded 6">
            <a:extLst>
              <a:ext uri="{FF2B5EF4-FFF2-40B4-BE49-F238E27FC236}">
                <a16:creationId xmlns:a16="http://schemas.microsoft.com/office/drawing/2014/main" id="{C7AECA01-272E-9665-799B-5B7F6B6878CA}"/>
              </a:ext>
              <a:ext uri="{C183D7F6-B498-43B3-948B-1728B52AA6E4}">
                <adec:decorative xmlns:adec="http://schemas.microsoft.com/office/drawing/2017/decorative" val="1"/>
              </a:ext>
            </a:extLst>
          </p:cNvPr>
          <p:cNvSpPr/>
          <p:nvPr/>
        </p:nvSpPr>
        <p:spPr bwMode="auto">
          <a:xfrm>
            <a:off x="4584319" y="3471712"/>
            <a:ext cx="2613022" cy="401871"/>
          </a:xfrm>
          <a:prstGeom prst="round2SameRect">
            <a:avLst/>
          </a:prstGeom>
          <a:solidFill>
            <a:srgbClr val="FCE7DB"/>
          </a:solidFill>
          <a:ln w="9525">
            <a:solidFill>
              <a:schemeClr val="bg1"/>
            </a:solidFill>
          </a:ln>
          <a:effectLst>
            <a:outerShdw blurRad="114300" algn="ctr" rotWithShape="0">
              <a:prstClr val="black">
                <a:alpha val="6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9" name="Rectangle: Top Corners Rounded 8">
            <a:extLst>
              <a:ext uri="{FF2B5EF4-FFF2-40B4-BE49-F238E27FC236}">
                <a16:creationId xmlns:a16="http://schemas.microsoft.com/office/drawing/2014/main" id="{D3001CE4-23F8-AFFE-7228-1E895A6125D0}"/>
              </a:ext>
              <a:ext uri="{C183D7F6-B498-43B3-948B-1728B52AA6E4}">
                <adec:decorative xmlns:adec="http://schemas.microsoft.com/office/drawing/2017/decorative" val="1"/>
              </a:ext>
            </a:extLst>
          </p:cNvPr>
          <p:cNvSpPr/>
          <p:nvPr/>
        </p:nvSpPr>
        <p:spPr bwMode="auto">
          <a:xfrm rot="16200000">
            <a:off x="4052887" y="3284503"/>
            <a:ext cx="286576" cy="776288"/>
          </a:xfrm>
          <a:prstGeom prst="round2Same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13" name="Content Placeholder 2">
            <a:extLst>
              <a:ext uri="{FF2B5EF4-FFF2-40B4-BE49-F238E27FC236}">
                <a16:creationId xmlns:a16="http://schemas.microsoft.com/office/drawing/2014/main" id="{B599179F-81AA-19F9-AE33-3C0FEC9851AE}"/>
              </a:ext>
              <a:ext uri="{C183D7F6-B498-43B3-948B-1728B52AA6E4}">
                <adec:decorative xmlns:adec="http://schemas.microsoft.com/office/drawing/2017/decorative" val="0"/>
              </a:ext>
            </a:extLst>
          </p:cNvPr>
          <p:cNvSpPr txBox="1">
            <a:spLocks/>
          </p:cNvSpPr>
          <p:nvPr/>
        </p:nvSpPr>
        <p:spPr>
          <a:xfrm>
            <a:off x="3911173" y="3588009"/>
            <a:ext cx="535258" cy="169277"/>
          </a:xfrm>
          <a:prstGeom prst="rect">
            <a:avLst/>
          </a:prstGeom>
          <a:noFill/>
        </p:spPr>
        <p:txBody>
          <a:bodyPr wrap="square" lIns="0" tIns="0" rIns="0" bIns="0">
            <a:spAutoFit/>
          </a:bodyPr>
          <a:lstStyle>
            <a:defPPr>
              <a:defRPr lang="en-US"/>
            </a:defPPr>
            <a:lvl1pPr marR="0">
              <a:lnSpc>
                <a:spcPts val="2300"/>
              </a:lnSpc>
              <a:spcAft>
                <a:spcPts val="1800"/>
              </a:spcAft>
              <a:buNone/>
              <a:defRPr sz="1400" kern="100">
                <a:effectLst/>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0" algn="l" defTabSz="1018824" rtl="0" eaLnBrk="1" fontAlgn="auto" latinLnBrk="0" hangingPunct="1">
              <a:lnSpc>
                <a:spcPct val="100000"/>
              </a:lnSpc>
              <a:spcBef>
                <a:spcPts val="0"/>
              </a:spcBef>
              <a:spcAft>
                <a:spcPts val="3000"/>
              </a:spcAft>
              <a:buClrTx/>
              <a:buSzTx/>
              <a:buFontTx/>
              <a:buNone/>
              <a:tabLst/>
              <a:defRPr/>
            </a:pPr>
            <a:r>
              <a:rPr kumimoji="0" lang="en-US" sz="1100" b="0" i="0" u="none" strike="noStrike" kern="100" cap="none" spc="0" normalizeH="0" baseline="0" noProof="0">
                <a:ln>
                  <a:noFill/>
                </a:ln>
                <a:solidFill>
                  <a:srgbClr val="FFFFFF">
                    <a:alpha val="99000"/>
                  </a:srgbClr>
                </a:solidFill>
                <a:effectLst/>
                <a:uLnTx/>
                <a:uFillTx/>
                <a:latin typeface="Segoe Sans Display Semibold"/>
                <a:ea typeface="+mn-ea"/>
                <a:cs typeface="+mn-cs"/>
              </a:rPr>
              <a:t>Legend </a:t>
            </a:r>
          </a:p>
        </p:txBody>
      </p:sp>
      <p:sp>
        <p:nvSpPr>
          <p:cNvPr id="14" name="Rectangle: Rounded Corners 13" descr="Orange text">
            <a:extLst>
              <a:ext uri="{FF2B5EF4-FFF2-40B4-BE49-F238E27FC236}">
                <a16:creationId xmlns:a16="http://schemas.microsoft.com/office/drawing/2014/main" id="{E7F0D734-C525-83FB-0534-6C5F955D86D5}"/>
              </a:ext>
              <a:ext uri="{C183D7F6-B498-43B3-948B-1728B52AA6E4}">
                <adec:decorative xmlns:adec="http://schemas.microsoft.com/office/drawing/2017/decorative" val="0"/>
              </a:ext>
            </a:extLst>
          </p:cNvPr>
          <p:cNvSpPr>
            <a:spLocks/>
          </p:cNvSpPr>
          <p:nvPr/>
        </p:nvSpPr>
        <p:spPr bwMode="auto">
          <a:xfrm>
            <a:off x="4703015" y="3586162"/>
            <a:ext cx="172970" cy="172970"/>
          </a:xfrm>
          <a:prstGeom prst="round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15" name="Content Placeholder 2">
            <a:extLst>
              <a:ext uri="{FF2B5EF4-FFF2-40B4-BE49-F238E27FC236}">
                <a16:creationId xmlns:a16="http://schemas.microsoft.com/office/drawing/2014/main" id="{13CA46D6-15C8-FCDC-76D0-87F2FD163FAB}"/>
              </a:ext>
              <a:ext uri="{C183D7F6-B498-43B3-948B-1728B52AA6E4}">
                <adec:decorative xmlns:adec="http://schemas.microsoft.com/office/drawing/2017/decorative" val="0"/>
              </a:ext>
            </a:extLst>
          </p:cNvPr>
          <p:cNvSpPr txBox="1">
            <a:spLocks/>
          </p:cNvSpPr>
          <p:nvPr/>
        </p:nvSpPr>
        <p:spPr>
          <a:xfrm>
            <a:off x="4951289" y="3603397"/>
            <a:ext cx="850682" cy="138499"/>
          </a:xfrm>
          <a:prstGeom prst="rect">
            <a:avLst/>
          </a:prstGeom>
          <a:noFill/>
        </p:spPr>
        <p:txBody>
          <a:bodyPr wrap="none" lIns="0" tIns="0" rIns="0" bIns="0">
            <a:spAutoFit/>
          </a:bodyPr>
          <a:lstStyle>
            <a:defPPr>
              <a:defRPr lang="en-US"/>
            </a:defPPr>
            <a:lvl1pPr marR="0">
              <a:lnSpc>
                <a:spcPts val="2300"/>
              </a:lnSpc>
              <a:spcAft>
                <a:spcPts val="1800"/>
              </a:spcAft>
              <a:buNone/>
              <a:defRPr sz="1400" kern="100">
                <a:effectLst/>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0" algn="l" defTabSz="1018824" rtl="0" eaLnBrk="1" fontAlgn="auto" latinLnBrk="0" hangingPunct="1">
              <a:lnSpc>
                <a:spcPct val="100000"/>
              </a:lnSpc>
              <a:spcBef>
                <a:spcPts val="0"/>
              </a:spcBef>
              <a:spcAft>
                <a:spcPts val="3000"/>
              </a:spcAft>
              <a:buClrTx/>
              <a:buSzTx/>
              <a:buFontTx/>
              <a:buNone/>
              <a:tabLst/>
              <a:defRPr/>
            </a:pPr>
            <a:r>
              <a:rPr kumimoji="0" lang="en-US" sz="900" b="0" i="0" u="none" strike="noStrike" kern="100" cap="none" spc="0" normalizeH="0" baseline="0" noProof="0">
                <a:ln>
                  <a:noFill/>
                </a:ln>
                <a:solidFill>
                  <a:srgbClr val="EC4A27">
                    <a:alpha val="99000"/>
                  </a:srgbClr>
                </a:solidFill>
                <a:effectLst/>
                <a:uLnTx/>
                <a:uFillTx/>
                <a:latin typeface="Segoe Sans Display"/>
                <a:ea typeface="+mn-ea"/>
                <a:cs typeface="+mn-cs"/>
              </a:rPr>
              <a:t>/Referenced File </a:t>
            </a:r>
          </a:p>
        </p:txBody>
      </p:sp>
      <p:sp>
        <p:nvSpPr>
          <p:cNvPr id="16" name="Rectangle: Rounded Corners 15" descr="Purple text">
            <a:extLst>
              <a:ext uri="{FF2B5EF4-FFF2-40B4-BE49-F238E27FC236}">
                <a16:creationId xmlns:a16="http://schemas.microsoft.com/office/drawing/2014/main" id="{991A1CFE-3AB2-F601-846C-90005F1106C4}"/>
              </a:ext>
              <a:ext uri="{C183D7F6-B498-43B3-948B-1728B52AA6E4}">
                <adec:decorative xmlns:adec="http://schemas.microsoft.com/office/drawing/2017/decorative" val="0"/>
              </a:ext>
            </a:extLst>
          </p:cNvPr>
          <p:cNvSpPr/>
          <p:nvPr/>
        </p:nvSpPr>
        <p:spPr bwMode="auto">
          <a:xfrm>
            <a:off x="5928378" y="3586162"/>
            <a:ext cx="172970" cy="172970"/>
          </a:xfrm>
          <a:prstGeom prst="round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20" name="Content Placeholder 2">
            <a:extLst>
              <a:ext uri="{FF2B5EF4-FFF2-40B4-BE49-F238E27FC236}">
                <a16:creationId xmlns:a16="http://schemas.microsoft.com/office/drawing/2014/main" id="{5DF304F4-1B8E-CBD3-AB59-8EDF511F6817}"/>
              </a:ext>
              <a:ext uri="{C183D7F6-B498-43B3-948B-1728B52AA6E4}">
                <adec:decorative xmlns:adec="http://schemas.microsoft.com/office/drawing/2017/decorative" val="0"/>
              </a:ext>
            </a:extLst>
          </p:cNvPr>
          <p:cNvSpPr txBox="1">
            <a:spLocks/>
          </p:cNvSpPr>
          <p:nvPr/>
        </p:nvSpPr>
        <p:spPr>
          <a:xfrm>
            <a:off x="6176651" y="3603397"/>
            <a:ext cx="944041" cy="138499"/>
          </a:xfrm>
          <a:prstGeom prst="rect">
            <a:avLst/>
          </a:prstGeom>
          <a:noFill/>
        </p:spPr>
        <p:txBody>
          <a:bodyPr wrap="none" lIns="0" tIns="0" rIns="0" bIns="0">
            <a:spAutoFit/>
          </a:bodyPr>
          <a:lstStyle>
            <a:defPPr>
              <a:defRPr lang="en-US"/>
            </a:defPPr>
            <a:lvl1pPr marR="0">
              <a:lnSpc>
                <a:spcPts val="2300"/>
              </a:lnSpc>
              <a:spcAft>
                <a:spcPts val="1800"/>
              </a:spcAft>
              <a:buNone/>
              <a:defRPr sz="1400" kern="100">
                <a:effectLst/>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0" algn="l" defTabSz="1018824" rtl="0" eaLnBrk="1" fontAlgn="auto" latinLnBrk="0" hangingPunct="1">
              <a:lnSpc>
                <a:spcPct val="100000"/>
              </a:lnSpc>
              <a:spcBef>
                <a:spcPts val="0"/>
              </a:spcBef>
              <a:spcAft>
                <a:spcPts val="3000"/>
              </a:spcAft>
              <a:buClrTx/>
              <a:buSzTx/>
              <a:buFontTx/>
              <a:buNone/>
              <a:tabLst/>
              <a:defRPr/>
            </a:pPr>
            <a:r>
              <a:rPr kumimoji="0" lang="en-US" sz="900" b="0" i="0" u="none" strike="noStrike" kern="100" cap="none" spc="0" normalizeH="0" baseline="0" noProof="0">
                <a:ln>
                  <a:noFill/>
                </a:ln>
                <a:solidFill>
                  <a:srgbClr val="C03BC4">
                    <a:alpha val="99000"/>
                  </a:srgbClr>
                </a:solidFill>
                <a:effectLst/>
                <a:uLnTx/>
                <a:uFillTx/>
                <a:latin typeface="Segoe Sans Display"/>
                <a:ea typeface="+mn-ea"/>
                <a:cs typeface="+mn-cs"/>
              </a:rPr>
              <a:t>[Details you insert]</a:t>
            </a:r>
          </a:p>
        </p:txBody>
      </p:sp>
      <p:sp>
        <p:nvSpPr>
          <p:cNvPr id="27" name="Rectangle 26">
            <a:extLst>
              <a:ext uri="{FF2B5EF4-FFF2-40B4-BE49-F238E27FC236}">
                <a16:creationId xmlns:a16="http://schemas.microsoft.com/office/drawing/2014/main" id="{8FCB41FD-6C0D-B279-4B28-7B8BB04C666D}"/>
              </a:ext>
              <a:ext uri="{C183D7F6-B498-43B3-948B-1728B52AA6E4}">
                <adec:decorative xmlns:adec="http://schemas.microsoft.com/office/drawing/2017/decorative" val="1"/>
              </a:ext>
            </a:extLst>
          </p:cNvPr>
          <p:cNvSpPr>
            <a:spLocks/>
          </p:cNvSpPr>
          <p:nvPr/>
        </p:nvSpPr>
        <p:spPr bwMode="auto">
          <a:xfrm>
            <a:off x="0" y="2066925"/>
            <a:ext cx="7772400" cy="1300008"/>
          </a:xfrm>
          <a:prstGeom prst="rect">
            <a:avLst/>
          </a:prstGeom>
          <a:solidFill>
            <a:schemeClr val="bg2">
              <a:lumMod val="90000"/>
              <a:alpha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graphicFrame>
        <p:nvGraphicFramePr>
          <p:cNvPr id="35" name="Table 34">
            <a:extLst>
              <a:ext uri="{FF2B5EF4-FFF2-40B4-BE49-F238E27FC236}">
                <a16:creationId xmlns:a16="http://schemas.microsoft.com/office/drawing/2014/main" id="{47522758-D2C0-3A68-8616-AB0A2E689E6C}"/>
              </a:ext>
            </a:extLst>
          </p:cNvPr>
          <p:cNvGraphicFramePr>
            <a:graphicFrameLocks noGrp="1"/>
          </p:cNvGraphicFramePr>
          <p:nvPr>
            <p:extLst>
              <p:ext uri="{D42A27DB-BD31-4B8C-83A1-F6EECF244321}">
                <p14:modId xmlns:p14="http://schemas.microsoft.com/office/powerpoint/2010/main" val="2655605307"/>
              </p:ext>
            </p:extLst>
          </p:nvPr>
        </p:nvGraphicFramePr>
        <p:xfrm>
          <a:off x="538186" y="3907737"/>
          <a:ext cx="6696022" cy="5321643"/>
        </p:xfrm>
        <a:graphic>
          <a:graphicData uri="http://schemas.openxmlformats.org/drawingml/2006/table">
            <a:tbl>
              <a:tblPr firstRow="1" bandRow="1">
                <a:tableStyleId>{5C22544A-7EE6-4342-B048-85BDC9FD1C3A}</a:tableStyleId>
              </a:tblPr>
              <a:tblGrid>
                <a:gridCol w="1481113">
                  <a:extLst>
                    <a:ext uri="{9D8B030D-6E8A-4147-A177-3AD203B41FA5}">
                      <a16:colId xmlns:a16="http://schemas.microsoft.com/office/drawing/2014/main" val="800310417"/>
                    </a:ext>
                  </a:extLst>
                </a:gridCol>
                <a:gridCol w="5214909">
                  <a:extLst>
                    <a:ext uri="{9D8B030D-6E8A-4147-A177-3AD203B41FA5}">
                      <a16:colId xmlns:a16="http://schemas.microsoft.com/office/drawing/2014/main" val="769226981"/>
                    </a:ext>
                  </a:extLst>
                </a:gridCol>
              </a:tblGrid>
              <a:tr h="869256">
                <a:tc>
                  <a:txBody>
                    <a:bodyPr/>
                    <a:lstStyle/>
                    <a:p>
                      <a:pPr marL="0" marR="0" algn="l" defTabSz="594623" rtl="0" eaLnBrk="1" latinLnBrk="0" hangingPunct="1">
                        <a:lnSpc>
                          <a:spcPct val="108000"/>
                        </a:lnSpc>
                        <a:spcAft>
                          <a:spcPts val="200"/>
                        </a:spcAft>
                        <a:buNone/>
                      </a:pPr>
                      <a:r>
                        <a:rPr lang="en-US" sz="1100" b="0" kern="1200">
                          <a:solidFill>
                            <a:schemeClr val="accent2"/>
                          </a:solidFill>
                          <a:latin typeface="+mj-lt"/>
                          <a:ea typeface="+mn-ea"/>
                          <a:cs typeface="+mn-cs"/>
                        </a:rPr>
                        <a:t>USE CASE 1: </a:t>
                      </a:r>
                      <a:br>
                        <a:rPr lang="en-US" sz="1100" b="0" kern="1200">
                          <a:solidFill>
                            <a:schemeClr val="accent2"/>
                          </a:solidFill>
                          <a:latin typeface="+mj-lt"/>
                          <a:ea typeface="+mn-ea"/>
                          <a:cs typeface="+mn-cs"/>
                        </a:rPr>
                      </a:br>
                      <a:r>
                        <a:rPr lang="en-US" sz="1100" b="0" kern="1200">
                          <a:solidFill>
                            <a:schemeClr val="tx1"/>
                          </a:solidFill>
                          <a:latin typeface="+mj-lt"/>
                          <a:ea typeface="+mn-ea"/>
                          <a:cs typeface="+mn-cs"/>
                        </a:rPr>
                        <a:t>Identify overdue invoices and risks </a:t>
                      </a:r>
                      <a:endParaRPr lang="en-IN" sz="1100" b="0" kern="1200">
                        <a:solidFill>
                          <a:schemeClr val="tx1"/>
                        </a:solidFill>
                        <a:latin typeface="+mj-lt"/>
                        <a:ea typeface="+mn-ea"/>
                        <a:cs typeface="+mn-cs"/>
                      </a:endParaRPr>
                    </a:p>
                  </a:txBody>
                  <a:tcPr marL="54864" marR="54864" marT="91440" marB="91440">
                    <a:lnL w="12700" cmpd="sng">
                      <a:noFill/>
                    </a:lnL>
                    <a:lnR w="6350" cap="flat" cmpd="sng" algn="ctr">
                      <a:solidFill>
                        <a:schemeClr val="bg1">
                          <a:lumMod val="85000"/>
                        </a:schemeClr>
                      </a:solidFill>
                      <a:prstDash val="solid"/>
                      <a:round/>
                      <a:headEnd type="none" w="med" len="med"/>
                      <a:tailEnd type="none" w="med" len="med"/>
                    </a:lnR>
                    <a:lnT w="12700" cmpd="sng">
                      <a:noFill/>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594623" rtl="0" eaLnBrk="1" latinLnBrk="0" hangingPunct="1">
                        <a:lnSpc>
                          <a:spcPct val="108000"/>
                        </a:lnSpc>
                        <a:spcAft>
                          <a:spcPts val="200"/>
                        </a:spcAft>
                        <a:buNone/>
                      </a:pPr>
                      <a:r>
                        <a:rPr lang="en-US" sz="1050" b="0" kern="1200">
                          <a:solidFill>
                            <a:schemeClr val="tx1"/>
                          </a:solidFill>
                          <a:latin typeface="+mj-lt"/>
                          <a:ea typeface="+mn-ea"/>
                          <a:cs typeface="+mn-cs"/>
                        </a:rPr>
                        <a:t>Prompt: </a:t>
                      </a:r>
                      <a:r>
                        <a:rPr lang="en-US" sz="1050" b="0" kern="1200">
                          <a:solidFill>
                            <a:schemeClr val="tx1"/>
                          </a:solidFill>
                          <a:latin typeface="+mn-lt"/>
                          <a:ea typeface="+mn-ea"/>
                          <a:cs typeface="+mn-cs"/>
                        </a:rPr>
                        <a:t>Review the </a:t>
                      </a:r>
                      <a:r>
                        <a:rPr lang="en-US" sz="1050" b="0" kern="1200" spc="0" baseline="0">
                          <a:solidFill>
                            <a:srgbClr val="EC4A27"/>
                          </a:solidFill>
                          <a:latin typeface="+mn-lt"/>
                          <a:ea typeface="+mn-ea"/>
                          <a:cs typeface="+mn-cs"/>
                        </a:rPr>
                        <a:t>/Aging receivables report </a:t>
                      </a:r>
                      <a:r>
                        <a:rPr lang="en-US" sz="1050" b="0" kern="1200">
                          <a:solidFill>
                            <a:schemeClr val="tx1"/>
                          </a:solidFill>
                          <a:latin typeface="+mn-lt"/>
                          <a:ea typeface="+mn-ea"/>
                          <a:cs typeface="+mn-cs"/>
                        </a:rPr>
                        <a:t>and recent [customer name] email threads. Identify the most overdue invoices by balance, summarize payment status, and flag risks or blockers. Create a table with these headers: Customer | Invoice | Days overdue | Issue | Recommended next step.</a:t>
                      </a:r>
                      <a:endParaRPr lang="en-IN" sz="1050" b="0" kern="1200">
                        <a:solidFill>
                          <a:schemeClr val="tx1"/>
                        </a:solidFill>
                        <a:latin typeface="+mn-lt"/>
                        <a:ea typeface="+mn-ea"/>
                        <a:cs typeface="+mn-cs"/>
                      </a:endParaRPr>
                    </a:p>
                  </a:txBody>
                  <a:tcPr marL="54864" marR="54864" marT="91440" marB="91440">
                    <a:lnL w="6350" cap="flat" cmpd="sng" algn="ctr">
                      <a:solidFill>
                        <a:schemeClr val="bg1">
                          <a:lumMod val="85000"/>
                        </a:schemeClr>
                      </a:solidFill>
                      <a:prstDash val="solid"/>
                      <a:round/>
                      <a:headEnd type="none" w="med" len="med"/>
                      <a:tailEnd type="none" w="med" len="med"/>
                    </a:lnL>
                    <a:lnR w="12700" cmpd="sng">
                      <a:noFill/>
                    </a:lnR>
                    <a:lnT w="12700" cmpd="sng">
                      <a:noFill/>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3484900"/>
                  </a:ext>
                </a:extLst>
              </a:tr>
              <a:tr h="1044084">
                <a:tc>
                  <a:txBody>
                    <a:bodyPr/>
                    <a:lstStyle/>
                    <a:p>
                      <a:pPr marL="0" marR="0" algn="l" defTabSz="594623" rtl="0" eaLnBrk="1" latinLnBrk="0" hangingPunct="1">
                        <a:lnSpc>
                          <a:spcPct val="108000"/>
                        </a:lnSpc>
                        <a:spcAft>
                          <a:spcPts val="200"/>
                        </a:spcAft>
                        <a:buNone/>
                      </a:pPr>
                      <a:r>
                        <a:rPr lang="en-US" sz="1100" b="0" kern="1200">
                          <a:solidFill>
                            <a:schemeClr val="accent2"/>
                          </a:solidFill>
                          <a:latin typeface="+mj-lt"/>
                          <a:ea typeface="+mn-ea"/>
                          <a:cs typeface="+mn-cs"/>
                        </a:rPr>
                        <a:t>USE CASE 2: </a:t>
                      </a:r>
                      <a:r>
                        <a:rPr lang="en-US" sz="1100" b="0" kern="1200">
                          <a:solidFill>
                            <a:schemeClr val="tx1"/>
                          </a:solidFill>
                          <a:latin typeface="+mj-lt"/>
                          <a:ea typeface="+mn-ea"/>
                          <a:cs typeface="+mn-cs"/>
                        </a:rPr>
                        <a:t>Recommend an escalation plan for overdue accounts </a:t>
                      </a:r>
                      <a:endParaRPr lang="en-IN" sz="1100" b="0" kern="1200">
                        <a:solidFill>
                          <a:schemeClr val="tx1"/>
                        </a:solidFill>
                        <a:latin typeface="+mj-lt"/>
                        <a:ea typeface="+mn-ea"/>
                        <a:cs typeface="+mn-cs"/>
                      </a:endParaRPr>
                    </a:p>
                  </a:txBody>
                  <a:tcPr marL="54864" marR="54864" marT="91440" marB="91440">
                    <a:lnL w="12700" cmpd="sng">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594623" rtl="0" eaLnBrk="1" latinLnBrk="0" hangingPunct="1">
                        <a:lnSpc>
                          <a:spcPct val="108000"/>
                        </a:lnSpc>
                        <a:spcAft>
                          <a:spcPts val="200"/>
                        </a:spcAft>
                        <a:buNone/>
                      </a:pPr>
                      <a:r>
                        <a:rPr lang="en-US" sz="1050" b="0" kern="1200">
                          <a:solidFill>
                            <a:schemeClr val="tx1"/>
                          </a:solidFill>
                          <a:latin typeface="+mj-lt"/>
                          <a:ea typeface="+mn-ea"/>
                          <a:cs typeface="+mn-cs"/>
                        </a:rPr>
                        <a:t>Prompt: </a:t>
                      </a:r>
                      <a:r>
                        <a:rPr lang="en-US" sz="1050" b="0" kern="1200">
                          <a:solidFill>
                            <a:schemeClr val="tx1"/>
                          </a:solidFill>
                          <a:latin typeface="+mn-lt"/>
                          <a:ea typeface="+mn-ea"/>
                          <a:cs typeface="+mn-cs"/>
                        </a:rPr>
                        <a:t>Using the </a:t>
                      </a:r>
                      <a:r>
                        <a:rPr lang="en-US" sz="1050" b="0" kern="1200" spc="0" baseline="0">
                          <a:solidFill>
                            <a:srgbClr val="EC4A27"/>
                          </a:solidFill>
                          <a:latin typeface="+mn-lt"/>
                          <a:ea typeface="+mn-ea"/>
                          <a:cs typeface="+mn-cs"/>
                        </a:rPr>
                        <a:t>/Account history</a:t>
                      </a:r>
                      <a:r>
                        <a:rPr lang="en-US" sz="1050" b="0" kern="1200">
                          <a:solidFill>
                            <a:schemeClr val="tx1"/>
                          </a:solidFill>
                          <a:latin typeface="+mn-lt"/>
                          <a:ea typeface="+mn-ea"/>
                          <a:cs typeface="+mn-cs"/>
                        </a:rPr>
                        <a:t>, </a:t>
                      </a:r>
                      <a:r>
                        <a:rPr lang="en-US" sz="1050" b="0" kern="1200" spc="0" baseline="0">
                          <a:solidFill>
                            <a:srgbClr val="EC4A27"/>
                          </a:solidFill>
                          <a:latin typeface="+mn-lt"/>
                          <a:ea typeface="+mn-ea"/>
                          <a:cs typeface="+mn-cs"/>
                        </a:rPr>
                        <a:t>/Invoice aging</a:t>
                      </a:r>
                      <a:r>
                        <a:rPr lang="en-US" sz="1050" b="0" kern="1200">
                          <a:solidFill>
                            <a:schemeClr val="tx1"/>
                          </a:solidFill>
                          <a:latin typeface="+mn-lt"/>
                          <a:ea typeface="+mn-ea"/>
                          <a:cs typeface="+mn-cs"/>
                        </a:rPr>
                        <a:t>, and </a:t>
                      </a:r>
                      <a:r>
                        <a:rPr lang="en-US" sz="1050" b="0" kern="1200" spc="0" baseline="0">
                          <a:solidFill>
                            <a:srgbClr val="EC4A27"/>
                          </a:solidFill>
                          <a:latin typeface="+mn-lt"/>
                          <a:ea typeface="+mn-ea"/>
                          <a:cs typeface="+mn-cs"/>
                        </a:rPr>
                        <a:t>/Escalation guidelines</a:t>
                      </a:r>
                      <a:r>
                        <a:rPr lang="en-US" sz="1050" b="0" kern="1200">
                          <a:solidFill>
                            <a:schemeClr val="tx1"/>
                          </a:solidFill>
                          <a:latin typeface="+mn-lt"/>
                          <a:ea typeface="+mn-ea"/>
                          <a:cs typeface="+mn-cs"/>
                        </a:rPr>
                        <a:t>, write a narrative that recommends an escalation path for the overdue account by describing the rationale for escalation, outlining potential customer impact considerations, and explaining the steps that the Finance, Account, or Collections teams should take if payment is not received by the defined deadline. </a:t>
                      </a:r>
                      <a:endParaRPr lang="en-IN" sz="1050" b="0" kern="1200">
                        <a:solidFill>
                          <a:schemeClr val="tx1"/>
                        </a:solidFill>
                        <a:latin typeface="+mn-lt"/>
                        <a:ea typeface="+mn-ea"/>
                        <a:cs typeface="+mn-cs"/>
                      </a:endParaRPr>
                    </a:p>
                  </a:txBody>
                  <a:tcPr marL="54864" marR="54864" marT="91440" marB="91440">
                    <a:lnL w="6350" cap="flat" cmpd="sng" algn="ctr">
                      <a:solidFill>
                        <a:schemeClr val="bg1">
                          <a:lumMod val="85000"/>
                        </a:schemeClr>
                      </a:solid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8275402"/>
                  </a:ext>
                </a:extLst>
              </a:tr>
              <a:tr h="718579">
                <a:tc>
                  <a:txBody>
                    <a:bodyPr/>
                    <a:lstStyle/>
                    <a:p>
                      <a:pPr marL="0" marR="0" algn="l" defTabSz="594623" rtl="0" eaLnBrk="1" latinLnBrk="0" hangingPunct="1">
                        <a:lnSpc>
                          <a:spcPct val="108000"/>
                        </a:lnSpc>
                        <a:spcAft>
                          <a:spcPts val="200"/>
                        </a:spcAft>
                        <a:buNone/>
                      </a:pPr>
                      <a:r>
                        <a:rPr lang="en-US" sz="1100" b="0" kern="1200">
                          <a:solidFill>
                            <a:schemeClr val="accent2"/>
                          </a:solidFill>
                          <a:latin typeface="+mj-lt"/>
                          <a:ea typeface="+mn-ea"/>
                          <a:cs typeface="+mn-cs"/>
                        </a:rPr>
                        <a:t>USE CASE 3: </a:t>
                      </a:r>
                      <a:r>
                        <a:rPr lang="en-US" sz="1100" b="0" kern="1200" spc="-30" baseline="0">
                          <a:solidFill>
                            <a:schemeClr val="tx1"/>
                          </a:solidFill>
                          <a:latin typeface="+mj-lt"/>
                          <a:ea typeface="+mn-ea"/>
                          <a:cs typeface="+mn-cs"/>
                        </a:rPr>
                        <a:t>Summarize collections meeting outcomes </a:t>
                      </a:r>
                      <a:endParaRPr lang="en-IN" sz="1100" b="0" kern="1200" spc="-30" baseline="0">
                        <a:solidFill>
                          <a:schemeClr val="tx1"/>
                        </a:solidFill>
                        <a:latin typeface="+mj-lt"/>
                        <a:ea typeface="+mn-ea"/>
                        <a:cs typeface="+mn-cs"/>
                      </a:endParaRPr>
                    </a:p>
                  </a:txBody>
                  <a:tcPr marL="54864" marR="54864" marT="91440" marB="91440">
                    <a:lnL w="12700" cmpd="sng">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594623" rtl="0" eaLnBrk="1" latinLnBrk="0" hangingPunct="1">
                        <a:lnSpc>
                          <a:spcPct val="108000"/>
                        </a:lnSpc>
                        <a:spcAft>
                          <a:spcPts val="200"/>
                        </a:spcAft>
                        <a:buNone/>
                      </a:pPr>
                      <a:r>
                        <a:rPr lang="en-US" sz="1050" b="0" kern="1200">
                          <a:solidFill>
                            <a:schemeClr val="tx1"/>
                          </a:solidFill>
                          <a:latin typeface="+mj-lt"/>
                          <a:ea typeface="+mn-ea"/>
                          <a:cs typeface="+mn-cs"/>
                        </a:rPr>
                        <a:t>Prompt: </a:t>
                      </a:r>
                      <a:r>
                        <a:rPr lang="en-US" sz="1050" b="0" kern="1200">
                          <a:solidFill>
                            <a:schemeClr val="tx1"/>
                          </a:solidFill>
                          <a:latin typeface="+mn-lt"/>
                          <a:ea typeface="+mn-ea"/>
                          <a:cs typeface="+mn-cs"/>
                        </a:rPr>
                        <a:t>Summarize the </a:t>
                      </a:r>
                      <a:r>
                        <a:rPr lang="en-US" sz="1050" b="0" kern="1200" spc="0" baseline="0">
                          <a:solidFill>
                            <a:srgbClr val="EC4A27"/>
                          </a:solidFill>
                          <a:latin typeface="+mn-lt"/>
                          <a:ea typeface="+mn-ea"/>
                          <a:cs typeface="+mn-cs"/>
                        </a:rPr>
                        <a:t>/Collections call meeting </a:t>
                      </a:r>
                      <a:r>
                        <a:rPr lang="en-US" sz="1050" b="0" kern="1200">
                          <a:solidFill>
                            <a:schemeClr val="tx1"/>
                          </a:solidFill>
                          <a:latin typeface="+mn-lt"/>
                          <a:ea typeface="+mn-ea"/>
                          <a:cs typeface="+mn-cs"/>
                        </a:rPr>
                        <a:t>and list agreed payment dates, risks, and follow-up actions with owners. Format the output as a checklist I can paste into Teams chat</a:t>
                      </a:r>
                      <a:endParaRPr lang="en-IN" sz="1050" b="0" kern="1200">
                        <a:solidFill>
                          <a:schemeClr val="tx1"/>
                        </a:solidFill>
                        <a:latin typeface="+mn-lt"/>
                        <a:ea typeface="+mn-ea"/>
                        <a:cs typeface="+mn-cs"/>
                      </a:endParaRPr>
                    </a:p>
                  </a:txBody>
                  <a:tcPr marL="54864" marR="54864" marT="91440" marB="91440">
                    <a:lnL w="6350" cap="flat" cmpd="sng" algn="ctr">
                      <a:solidFill>
                        <a:schemeClr val="bg1">
                          <a:lumMod val="85000"/>
                        </a:schemeClr>
                      </a:solid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033243"/>
                  </a:ext>
                </a:extLst>
              </a:tr>
              <a:tr h="1645640">
                <a:tc>
                  <a:txBody>
                    <a:bodyPr/>
                    <a:lstStyle/>
                    <a:p>
                      <a:pPr marL="0" marR="0" algn="l" defTabSz="594623" rtl="0" eaLnBrk="1" latinLnBrk="0" hangingPunct="1">
                        <a:lnSpc>
                          <a:spcPct val="108000"/>
                        </a:lnSpc>
                        <a:spcAft>
                          <a:spcPts val="200"/>
                        </a:spcAft>
                        <a:buNone/>
                      </a:pPr>
                      <a:r>
                        <a:rPr lang="en-US" sz="1100" b="0" kern="1200">
                          <a:solidFill>
                            <a:schemeClr val="accent2"/>
                          </a:solidFill>
                          <a:latin typeface="+mj-lt"/>
                          <a:ea typeface="+mn-ea"/>
                          <a:cs typeface="+mn-cs"/>
                        </a:rPr>
                        <a:t>USE CASE 4: </a:t>
                      </a:r>
                      <a:r>
                        <a:rPr lang="en-US" sz="1100" b="0" kern="1200">
                          <a:solidFill>
                            <a:schemeClr val="tx1"/>
                          </a:solidFill>
                          <a:latin typeface="+mj-lt"/>
                          <a:ea typeface="+mn-ea"/>
                          <a:cs typeface="+mn-cs"/>
                        </a:rPr>
                        <a:t>Predict near term cash inflow and slippage risk </a:t>
                      </a:r>
                      <a:endParaRPr lang="en-IN" sz="1100" b="0" kern="1200">
                        <a:solidFill>
                          <a:schemeClr val="tx1"/>
                        </a:solidFill>
                        <a:latin typeface="+mj-lt"/>
                        <a:ea typeface="+mn-ea"/>
                        <a:cs typeface="+mn-cs"/>
                      </a:endParaRPr>
                    </a:p>
                  </a:txBody>
                  <a:tcPr marL="54864" marR="54864" marT="91440" marB="91440">
                    <a:lnL w="12700" cmpd="sng">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594623" rtl="0" eaLnBrk="1" latinLnBrk="0" hangingPunct="1">
                        <a:lnSpc>
                          <a:spcPct val="108000"/>
                        </a:lnSpc>
                        <a:spcAft>
                          <a:spcPts val="200"/>
                        </a:spcAft>
                        <a:buNone/>
                      </a:pPr>
                      <a:r>
                        <a:rPr lang="en-US" sz="1050" b="0" kern="1200">
                          <a:solidFill>
                            <a:schemeClr val="tx1"/>
                          </a:solidFill>
                          <a:latin typeface="+mj-lt"/>
                          <a:ea typeface="+mn-ea"/>
                          <a:cs typeface="+mn-cs"/>
                        </a:rPr>
                        <a:t>Prompt: </a:t>
                      </a:r>
                    </a:p>
                    <a:p>
                      <a:pPr marL="0" marR="0" algn="l" defTabSz="594623" rtl="0" eaLnBrk="1" latinLnBrk="0" hangingPunct="1">
                        <a:lnSpc>
                          <a:spcPct val="108000"/>
                        </a:lnSpc>
                        <a:spcAft>
                          <a:spcPts val="200"/>
                        </a:spcAft>
                        <a:buNone/>
                      </a:pPr>
                      <a:r>
                        <a:rPr lang="en-US" sz="1050" b="0" kern="1200">
                          <a:solidFill>
                            <a:schemeClr val="tx1"/>
                          </a:solidFill>
                          <a:latin typeface="+mn-lt"/>
                          <a:ea typeface="+mn-ea"/>
                          <a:cs typeface="+mn-cs"/>
                        </a:rPr>
                        <a:t>Step 1: From the </a:t>
                      </a:r>
                      <a:r>
                        <a:rPr lang="en-US" sz="1050" b="0" kern="1200" spc="0" baseline="0">
                          <a:solidFill>
                            <a:srgbClr val="EC4A27"/>
                          </a:solidFill>
                          <a:latin typeface="+mn-lt"/>
                          <a:ea typeface="+mn-ea"/>
                          <a:cs typeface="+mn-cs"/>
                        </a:rPr>
                        <a:t>/Aging receivables </a:t>
                      </a:r>
                      <a:r>
                        <a:rPr lang="en-US" sz="1050" b="0" kern="1200">
                          <a:solidFill>
                            <a:schemeClr val="tx1"/>
                          </a:solidFill>
                          <a:latin typeface="+mn-lt"/>
                          <a:ea typeface="+mn-ea"/>
                          <a:cs typeface="+mn-cs"/>
                        </a:rPr>
                        <a:t>and </a:t>
                      </a:r>
                      <a:r>
                        <a:rPr lang="en-US" sz="1050" b="0" kern="1200" spc="0" baseline="0">
                          <a:solidFill>
                            <a:srgbClr val="EC4A27"/>
                          </a:solidFill>
                          <a:latin typeface="+mn-lt"/>
                          <a:ea typeface="+mn-ea"/>
                          <a:cs typeface="+mn-cs"/>
                        </a:rPr>
                        <a:t>/Customer payment history</a:t>
                      </a:r>
                      <a:r>
                        <a:rPr lang="en-US" sz="1050" b="0" kern="1200">
                          <a:solidFill>
                            <a:schemeClr val="tx1"/>
                          </a:solidFill>
                          <a:latin typeface="+mn-lt"/>
                          <a:ea typeface="+mn-ea"/>
                          <a:cs typeface="+mn-cs"/>
                        </a:rPr>
                        <a:t>, estimate expected cash receipts over the next 30 days and list invoices at risk of delay (facts and historical patterns only).</a:t>
                      </a:r>
                    </a:p>
                    <a:p>
                      <a:pPr marL="0" marR="0" algn="l" defTabSz="594623" rtl="0" eaLnBrk="1" latinLnBrk="0" hangingPunct="1">
                        <a:lnSpc>
                          <a:spcPct val="108000"/>
                        </a:lnSpc>
                        <a:spcAft>
                          <a:spcPts val="200"/>
                        </a:spcAft>
                        <a:buNone/>
                      </a:pPr>
                      <a:r>
                        <a:rPr lang="en-US" sz="1050" b="0" kern="1200">
                          <a:solidFill>
                            <a:schemeClr val="tx1"/>
                          </a:solidFill>
                          <a:latin typeface="+mn-lt"/>
                          <a:ea typeface="+mn-ea"/>
                          <a:cs typeface="+mn-cs"/>
                        </a:rPr>
                        <a:t>Step 2: Using recent </a:t>
                      </a:r>
                      <a:r>
                        <a:rPr lang="en-US" sz="1050" b="0" kern="1200" spc="0" baseline="0">
                          <a:solidFill>
                            <a:srgbClr val="EC4A27"/>
                          </a:solidFill>
                          <a:latin typeface="+mn-lt"/>
                          <a:ea typeface="+mn-ea"/>
                          <a:cs typeface="+mn-cs"/>
                        </a:rPr>
                        <a:t>/Meeting notes</a:t>
                      </a:r>
                      <a:r>
                        <a:rPr lang="en-US" sz="1050" b="0" kern="1200">
                          <a:solidFill>
                            <a:schemeClr val="tx1"/>
                          </a:solidFill>
                          <a:latin typeface="+mn-lt"/>
                          <a:ea typeface="+mn-ea"/>
                          <a:cs typeface="+mn-cs"/>
                        </a:rPr>
                        <a:t>, explain the likely reasons for slippage and note where assumptions are being made.</a:t>
                      </a:r>
                    </a:p>
                    <a:p>
                      <a:pPr marL="0" marR="0" algn="l" defTabSz="594623" rtl="0" eaLnBrk="1" latinLnBrk="0" hangingPunct="1">
                        <a:lnSpc>
                          <a:spcPct val="108000"/>
                        </a:lnSpc>
                        <a:spcAft>
                          <a:spcPts val="200"/>
                        </a:spcAft>
                        <a:buNone/>
                      </a:pPr>
                      <a:r>
                        <a:rPr lang="en-US" sz="1050" b="0" kern="1200">
                          <a:solidFill>
                            <a:schemeClr val="tx1"/>
                          </a:solidFill>
                          <a:latin typeface="+mn-lt"/>
                          <a:ea typeface="+mn-ea"/>
                          <a:cs typeface="+mn-cs"/>
                        </a:rPr>
                        <a:t>Step 3: Recommend targeted actions to improve cash certainty for the highest risk invoices and assign confidence levels.</a:t>
                      </a:r>
                    </a:p>
                  </a:txBody>
                  <a:tcPr marL="54864" marR="54864" marT="91440" marB="91440">
                    <a:lnL w="6350" cap="flat" cmpd="sng" algn="ctr">
                      <a:solidFill>
                        <a:schemeClr val="bg1">
                          <a:lumMod val="85000"/>
                        </a:schemeClr>
                      </a:solid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36260306"/>
                  </a:ext>
                </a:extLst>
              </a:tr>
              <a:tr h="1044084">
                <a:tc>
                  <a:txBody>
                    <a:bodyPr/>
                    <a:lstStyle/>
                    <a:p>
                      <a:pPr marL="0" marR="0" algn="l" defTabSz="594623" rtl="0" eaLnBrk="1" latinLnBrk="0" hangingPunct="1">
                        <a:lnSpc>
                          <a:spcPct val="108000"/>
                        </a:lnSpc>
                        <a:spcAft>
                          <a:spcPts val="200"/>
                        </a:spcAft>
                        <a:buNone/>
                      </a:pPr>
                      <a:r>
                        <a:rPr lang="en-US" sz="1100" b="0" kern="1200">
                          <a:solidFill>
                            <a:schemeClr val="accent2"/>
                          </a:solidFill>
                          <a:latin typeface="+mj-lt"/>
                          <a:ea typeface="+mn-ea"/>
                          <a:cs typeface="+mn-cs"/>
                        </a:rPr>
                        <a:t>USE CASE 5: </a:t>
                      </a:r>
                    </a:p>
                    <a:p>
                      <a:pPr marL="0" marR="0" algn="l" defTabSz="594623" rtl="0" eaLnBrk="1" latinLnBrk="0" hangingPunct="1">
                        <a:lnSpc>
                          <a:spcPct val="108000"/>
                        </a:lnSpc>
                        <a:spcAft>
                          <a:spcPts val="200"/>
                        </a:spcAft>
                        <a:buNone/>
                      </a:pPr>
                      <a:r>
                        <a:rPr lang="en-US" sz="1100" b="0" kern="1200">
                          <a:solidFill>
                            <a:schemeClr val="tx1"/>
                          </a:solidFill>
                          <a:latin typeface="+mj-lt"/>
                          <a:ea typeface="+mn-ea"/>
                          <a:cs typeface="+mn-cs"/>
                        </a:rPr>
                        <a:t>Identify and eliminate recurring dispute drivers </a:t>
                      </a:r>
                      <a:endParaRPr lang="en-IN" sz="1100" b="0" kern="1200">
                        <a:solidFill>
                          <a:schemeClr val="tx1"/>
                        </a:solidFill>
                        <a:latin typeface="+mj-lt"/>
                        <a:ea typeface="+mn-ea"/>
                        <a:cs typeface="+mn-cs"/>
                      </a:endParaRPr>
                    </a:p>
                  </a:txBody>
                  <a:tcPr marL="54864" marR="54864" marT="91440" marB="91440">
                    <a:lnL w="12700" cmpd="sng">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algn="l" defTabSz="594623" rtl="0" eaLnBrk="1" latinLnBrk="0" hangingPunct="1">
                        <a:lnSpc>
                          <a:spcPct val="108000"/>
                        </a:lnSpc>
                        <a:spcAft>
                          <a:spcPts val="200"/>
                        </a:spcAft>
                        <a:buNone/>
                      </a:pPr>
                      <a:r>
                        <a:rPr lang="en-US" sz="1050" b="0" kern="1200">
                          <a:solidFill>
                            <a:schemeClr val="tx1"/>
                          </a:solidFill>
                          <a:latin typeface="+mj-lt"/>
                          <a:ea typeface="+mn-ea"/>
                          <a:cs typeface="+mn-cs"/>
                        </a:rPr>
                        <a:t>Prompt: </a:t>
                      </a:r>
                      <a:r>
                        <a:rPr lang="en-US" sz="1050" b="0" kern="1200">
                          <a:solidFill>
                            <a:schemeClr val="tx1"/>
                          </a:solidFill>
                          <a:latin typeface="+mn-lt"/>
                          <a:ea typeface="+mn-ea"/>
                          <a:cs typeface="+mn-cs"/>
                        </a:rPr>
                        <a:t>Review the </a:t>
                      </a:r>
                      <a:r>
                        <a:rPr lang="en-US" sz="1050" b="0" kern="1200" spc="0" baseline="0">
                          <a:solidFill>
                            <a:srgbClr val="EC4A27"/>
                          </a:solidFill>
                          <a:latin typeface="+mn-lt"/>
                          <a:ea typeface="+mn-ea"/>
                          <a:cs typeface="+mn-cs"/>
                        </a:rPr>
                        <a:t>/Dispute log</a:t>
                      </a:r>
                      <a:r>
                        <a:rPr lang="en-US" sz="1050" b="0" kern="1200">
                          <a:solidFill>
                            <a:schemeClr val="tx1"/>
                          </a:solidFill>
                          <a:latin typeface="+mn-lt"/>
                          <a:ea typeface="+mn-ea"/>
                          <a:cs typeface="+mn-cs"/>
                        </a:rPr>
                        <a:t>, </a:t>
                      </a:r>
                      <a:r>
                        <a:rPr lang="en-US" sz="1050" b="0" kern="1200" spc="0" baseline="0">
                          <a:solidFill>
                            <a:srgbClr val="EC4A27"/>
                          </a:solidFill>
                          <a:latin typeface="+mn-lt"/>
                          <a:ea typeface="+mn-ea"/>
                          <a:cs typeface="+mn-cs"/>
                        </a:rPr>
                        <a:t>/Invoice data</a:t>
                      </a:r>
                      <a:r>
                        <a:rPr lang="en-US" sz="1050" b="0" kern="1200">
                          <a:solidFill>
                            <a:schemeClr val="tx1"/>
                          </a:solidFill>
                          <a:latin typeface="+mn-lt"/>
                          <a:ea typeface="+mn-ea"/>
                          <a:cs typeface="+mn-cs"/>
                        </a:rPr>
                        <a:t>, and recent </a:t>
                      </a:r>
                      <a:r>
                        <a:rPr lang="en-US" sz="1050" b="0" kern="1200" spc="0" baseline="0">
                          <a:solidFill>
                            <a:srgbClr val="EC4A27"/>
                          </a:solidFill>
                          <a:latin typeface="+mn-lt"/>
                          <a:ea typeface="+mn-ea"/>
                          <a:cs typeface="+mn-cs"/>
                        </a:rPr>
                        <a:t>/Customer correspondence</a:t>
                      </a:r>
                      <a:r>
                        <a:rPr lang="en-US" sz="1050" b="0" kern="1200">
                          <a:solidFill>
                            <a:schemeClr val="tx1"/>
                          </a:solidFill>
                          <a:latin typeface="+mn-lt"/>
                          <a:ea typeface="+mn-ea"/>
                          <a:cs typeface="+mn-cs"/>
                        </a:rPr>
                        <a:t>. Identify the most common dispute root causes by value and frequency, summarize impacted customers, and recommend preventive actions (process, policy, or upstream fixes). Output a summary followed by a table with these headers: Dispute reason | $ Impact | # Invoices | Root cause | Preventive action | Owner. </a:t>
                      </a:r>
                      <a:endParaRPr lang="en-IN" sz="1050" b="0" kern="1200">
                        <a:solidFill>
                          <a:schemeClr val="tx1"/>
                        </a:solidFill>
                        <a:latin typeface="+mn-lt"/>
                        <a:ea typeface="+mn-ea"/>
                        <a:cs typeface="+mn-cs"/>
                      </a:endParaRPr>
                    </a:p>
                  </a:txBody>
                  <a:tcPr marL="54864" marR="54864" marT="91440" marB="91440">
                    <a:lnL w="6350" cap="flat" cmpd="sng" algn="ctr">
                      <a:solidFill>
                        <a:schemeClr val="bg1">
                          <a:lumMod val="85000"/>
                        </a:schemeClr>
                      </a:solid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86580557"/>
                  </a:ext>
                </a:extLst>
              </a:tr>
            </a:tbl>
          </a:graphicData>
        </a:graphic>
      </p:graphicFrame>
      <p:sp>
        <p:nvSpPr>
          <p:cNvPr id="2" name="Graphic 5">
            <a:extLst>
              <a:ext uri="{FF2B5EF4-FFF2-40B4-BE49-F238E27FC236}">
                <a16:creationId xmlns:a16="http://schemas.microsoft.com/office/drawing/2014/main" id="{B0C3312B-E512-B328-6E0E-13C31954A827}"/>
              </a:ext>
              <a:ext uri="{C183D7F6-B498-43B3-948B-1728B52AA6E4}">
                <adec:decorative xmlns:adec="http://schemas.microsoft.com/office/drawing/2017/decorative" val="1"/>
              </a:ext>
            </a:extLst>
          </p:cNvPr>
          <p:cNvSpPr>
            <a:spLocks/>
          </p:cNvSpPr>
          <p:nvPr/>
        </p:nvSpPr>
        <p:spPr>
          <a:xfrm>
            <a:off x="543716" y="2221541"/>
            <a:ext cx="287344" cy="287340"/>
          </a:xfrm>
          <a:custGeom>
            <a:avLst/>
            <a:gdLst>
              <a:gd name="csX0" fmla="*/ 188408 w 190501"/>
              <a:gd name="csY0" fmla="*/ 45534 h 190500"/>
              <a:gd name="csX1" fmla="*/ 189957 w 190501"/>
              <a:gd name="csY1" fmla="*/ 37748 h 190500"/>
              <a:gd name="csX2" fmla="*/ 183357 w 190501"/>
              <a:gd name="csY2" fmla="*/ 33338 h 190500"/>
              <a:gd name="csX3" fmla="*/ 157162 w 190501"/>
              <a:gd name="csY3" fmla="*/ 33338 h 190500"/>
              <a:gd name="csX4" fmla="*/ 157162 w 190501"/>
              <a:gd name="csY4" fmla="*/ 7144 h 190500"/>
              <a:gd name="csX5" fmla="*/ 152751 w 190501"/>
              <a:gd name="csY5" fmla="*/ 544 h 190500"/>
              <a:gd name="csX6" fmla="*/ 144967 w 190501"/>
              <a:gd name="csY6" fmla="*/ 2093 h 190500"/>
              <a:gd name="csX7" fmla="*/ 121155 w 190501"/>
              <a:gd name="csY7" fmla="*/ 25906 h 190500"/>
              <a:gd name="csX8" fmla="*/ 119063 w 190501"/>
              <a:gd name="csY8" fmla="*/ 30957 h 190500"/>
              <a:gd name="csX9" fmla="*/ 119063 w 190501"/>
              <a:gd name="csY9" fmla="*/ 57967 h 190500"/>
              <a:gd name="csX10" fmla="*/ 100185 w 190501"/>
              <a:gd name="csY10" fmla="*/ 76846 h 190500"/>
              <a:gd name="csX11" fmla="*/ 95250 w 190501"/>
              <a:gd name="csY11" fmla="*/ 76201 h 190500"/>
              <a:gd name="csX12" fmla="*/ 76200 w 190501"/>
              <a:gd name="csY12" fmla="*/ 95251 h 190500"/>
              <a:gd name="csX13" fmla="*/ 95250 w 190501"/>
              <a:gd name="csY13" fmla="*/ 114301 h 190500"/>
              <a:gd name="csX14" fmla="*/ 114300 w 190501"/>
              <a:gd name="csY14" fmla="*/ 95251 h 190500"/>
              <a:gd name="csX15" fmla="*/ 113655 w 190501"/>
              <a:gd name="csY15" fmla="*/ 90316 h 190500"/>
              <a:gd name="csX16" fmla="*/ 132533 w 190501"/>
              <a:gd name="csY16" fmla="*/ 71438 h 190500"/>
              <a:gd name="csX17" fmla="*/ 159545 w 190501"/>
              <a:gd name="csY17" fmla="*/ 71438 h 190500"/>
              <a:gd name="csX18" fmla="*/ 164596 w 190501"/>
              <a:gd name="csY18" fmla="*/ 69346 h 190500"/>
              <a:gd name="csX19" fmla="*/ 188408 w 190501"/>
              <a:gd name="csY19" fmla="*/ 45534 h 190500"/>
              <a:gd name="csX20" fmla="*/ 95250 w 190501"/>
              <a:gd name="csY20" fmla="*/ 1 h 190500"/>
              <a:gd name="csX21" fmla="*/ 127860 w 190501"/>
              <a:gd name="csY21" fmla="*/ 5729 h 190500"/>
              <a:gd name="csX22" fmla="*/ 114419 w 190501"/>
              <a:gd name="csY22" fmla="*/ 19170 h 190500"/>
              <a:gd name="csX23" fmla="*/ 112781 w 190501"/>
              <a:gd name="csY23" fmla="*/ 21077 h 190500"/>
              <a:gd name="csX24" fmla="*/ 95250 w 190501"/>
              <a:gd name="csY24" fmla="*/ 19051 h 190500"/>
              <a:gd name="csX25" fmla="*/ 19050 w 190501"/>
              <a:gd name="csY25" fmla="*/ 95251 h 190500"/>
              <a:gd name="csX26" fmla="*/ 95250 w 190501"/>
              <a:gd name="csY26" fmla="*/ 171451 h 190500"/>
              <a:gd name="csX27" fmla="*/ 171450 w 190501"/>
              <a:gd name="csY27" fmla="*/ 95251 h 190500"/>
              <a:gd name="csX28" fmla="*/ 169424 w 190501"/>
              <a:gd name="csY28" fmla="*/ 77720 h 190500"/>
              <a:gd name="csX29" fmla="*/ 171331 w 190501"/>
              <a:gd name="csY29" fmla="*/ 76081 h 190500"/>
              <a:gd name="csX30" fmla="*/ 184772 w 190501"/>
              <a:gd name="csY30" fmla="*/ 62641 h 190500"/>
              <a:gd name="csX31" fmla="*/ 190500 w 190501"/>
              <a:gd name="csY31" fmla="*/ 95251 h 190500"/>
              <a:gd name="csX32" fmla="*/ 95250 w 190501"/>
              <a:gd name="csY32" fmla="*/ 190501 h 190500"/>
              <a:gd name="csX33" fmla="*/ 0 w 190501"/>
              <a:gd name="csY33" fmla="*/ 95251 h 190500"/>
              <a:gd name="csX34" fmla="*/ 95250 w 190501"/>
              <a:gd name="csY34" fmla="*/ 1 h 190500"/>
              <a:gd name="csX35" fmla="*/ 95250 w 190501"/>
              <a:gd name="csY35" fmla="*/ 38101 h 190500"/>
              <a:gd name="csX36" fmla="*/ 109538 w 190501"/>
              <a:gd name="csY36" fmla="*/ 39901 h 190500"/>
              <a:gd name="csX37" fmla="*/ 109538 w 190501"/>
              <a:gd name="csY37" fmla="*/ 54021 h 190500"/>
              <a:gd name="csX38" fmla="*/ 105592 w 190501"/>
              <a:gd name="csY38" fmla="*/ 57968 h 190500"/>
              <a:gd name="csX39" fmla="*/ 105131 w 190501"/>
              <a:gd name="csY39" fmla="*/ 58444 h 190500"/>
              <a:gd name="csX40" fmla="*/ 95250 w 190501"/>
              <a:gd name="csY40" fmla="*/ 57151 h 190500"/>
              <a:gd name="csX41" fmla="*/ 57150 w 190501"/>
              <a:gd name="csY41" fmla="*/ 95251 h 190500"/>
              <a:gd name="csX42" fmla="*/ 95250 w 190501"/>
              <a:gd name="csY42" fmla="*/ 133351 h 190500"/>
              <a:gd name="csX43" fmla="*/ 133350 w 190501"/>
              <a:gd name="csY43" fmla="*/ 95251 h 190500"/>
              <a:gd name="csX44" fmla="*/ 132057 w 190501"/>
              <a:gd name="csY44" fmla="*/ 85369 h 190500"/>
              <a:gd name="csX45" fmla="*/ 132533 w 190501"/>
              <a:gd name="csY45" fmla="*/ 84909 h 190500"/>
              <a:gd name="csX46" fmla="*/ 136478 w 190501"/>
              <a:gd name="csY46" fmla="*/ 80963 h 190500"/>
              <a:gd name="csX47" fmla="*/ 150600 w 190501"/>
              <a:gd name="csY47" fmla="*/ 80963 h 190500"/>
              <a:gd name="csX48" fmla="*/ 152400 w 190501"/>
              <a:gd name="csY48" fmla="*/ 95251 h 190500"/>
              <a:gd name="csX49" fmla="*/ 95250 w 190501"/>
              <a:gd name="csY49" fmla="*/ 152401 h 190500"/>
              <a:gd name="csX50" fmla="*/ 38100 w 190501"/>
              <a:gd name="csY50" fmla="*/ 95251 h 190500"/>
              <a:gd name="csX51" fmla="*/ 95250 w 190501"/>
              <a:gd name="csY51" fmla="*/ 38101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90501" h="190500">
                <a:moveTo>
                  <a:pt x="188408" y="45534"/>
                </a:moveTo>
                <a:cubicBezTo>
                  <a:pt x="190452" y="43491"/>
                  <a:pt x="191063" y="40418"/>
                  <a:pt x="189957" y="37748"/>
                </a:cubicBezTo>
                <a:cubicBezTo>
                  <a:pt x="188852" y="35079"/>
                  <a:pt x="186247" y="33338"/>
                  <a:pt x="183357" y="33338"/>
                </a:cubicBezTo>
                <a:lnTo>
                  <a:pt x="157162" y="33338"/>
                </a:lnTo>
                <a:lnTo>
                  <a:pt x="157162" y="7144"/>
                </a:lnTo>
                <a:cubicBezTo>
                  <a:pt x="157162" y="4255"/>
                  <a:pt x="155421" y="1650"/>
                  <a:pt x="152751" y="544"/>
                </a:cubicBezTo>
                <a:cubicBezTo>
                  <a:pt x="150083" y="-562"/>
                  <a:pt x="147010" y="50"/>
                  <a:pt x="144967" y="2093"/>
                </a:cubicBezTo>
                <a:lnTo>
                  <a:pt x="121155" y="25906"/>
                </a:lnTo>
                <a:cubicBezTo>
                  <a:pt x="119815" y="27246"/>
                  <a:pt x="119063" y="29063"/>
                  <a:pt x="119063" y="30957"/>
                </a:cubicBezTo>
                <a:lnTo>
                  <a:pt x="119063" y="57967"/>
                </a:lnTo>
                <a:lnTo>
                  <a:pt x="100185" y="76846"/>
                </a:lnTo>
                <a:cubicBezTo>
                  <a:pt x="98610" y="76425"/>
                  <a:pt x="96957" y="76201"/>
                  <a:pt x="95250" y="76201"/>
                </a:cubicBezTo>
                <a:cubicBezTo>
                  <a:pt x="84729" y="76201"/>
                  <a:pt x="76200" y="84730"/>
                  <a:pt x="76200" y="95251"/>
                </a:cubicBezTo>
                <a:cubicBezTo>
                  <a:pt x="76200" y="105771"/>
                  <a:pt x="84729" y="114301"/>
                  <a:pt x="95250" y="114301"/>
                </a:cubicBezTo>
                <a:cubicBezTo>
                  <a:pt x="105771" y="114301"/>
                  <a:pt x="114300" y="105771"/>
                  <a:pt x="114300" y="95251"/>
                </a:cubicBezTo>
                <a:cubicBezTo>
                  <a:pt x="114300" y="93544"/>
                  <a:pt x="114075" y="91891"/>
                  <a:pt x="113655" y="90316"/>
                </a:cubicBezTo>
                <a:lnTo>
                  <a:pt x="132533" y="71438"/>
                </a:lnTo>
                <a:lnTo>
                  <a:pt x="159545" y="71438"/>
                </a:lnTo>
                <a:cubicBezTo>
                  <a:pt x="161439" y="71438"/>
                  <a:pt x="163256" y="70686"/>
                  <a:pt x="164596" y="69346"/>
                </a:cubicBezTo>
                <a:lnTo>
                  <a:pt x="188408" y="45534"/>
                </a:lnTo>
                <a:close/>
                <a:moveTo>
                  <a:pt x="95250" y="1"/>
                </a:moveTo>
                <a:cubicBezTo>
                  <a:pt x="106705" y="1"/>
                  <a:pt x="117687" y="2023"/>
                  <a:pt x="127860" y="5729"/>
                </a:cubicBezTo>
                <a:lnTo>
                  <a:pt x="114419" y="19170"/>
                </a:lnTo>
                <a:cubicBezTo>
                  <a:pt x="113823" y="19767"/>
                  <a:pt x="113275" y="20405"/>
                  <a:pt x="112781" y="21077"/>
                </a:cubicBezTo>
                <a:cubicBezTo>
                  <a:pt x="107152" y="19752"/>
                  <a:pt x="101283" y="19051"/>
                  <a:pt x="95250" y="19051"/>
                </a:cubicBezTo>
                <a:cubicBezTo>
                  <a:pt x="53166" y="19051"/>
                  <a:pt x="19050" y="53166"/>
                  <a:pt x="19050" y="95251"/>
                </a:cubicBezTo>
                <a:cubicBezTo>
                  <a:pt x="19050" y="137334"/>
                  <a:pt x="53166" y="171451"/>
                  <a:pt x="95250" y="171451"/>
                </a:cubicBezTo>
                <a:cubicBezTo>
                  <a:pt x="137334" y="171451"/>
                  <a:pt x="171450" y="137334"/>
                  <a:pt x="171450" y="95251"/>
                </a:cubicBezTo>
                <a:cubicBezTo>
                  <a:pt x="171450" y="89218"/>
                  <a:pt x="170749" y="83348"/>
                  <a:pt x="169424" y="77720"/>
                </a:cubicBezTo>
                <a:cubicBezTo>
                  <a:pt x="170096" y="77226"/>
                  <a:pt x="170734" y="76678"/>
                  <a:pt x="171331" y="76081"/>
                </a:cubicBezTo>
                <a:lnTo>
                  <a:pt x="184772" y="62641"/>
                </a:lnTo>
                <a:cubicBezTo>
                  <a:pt x="188478" y="72813"/>
                  <a:pt x="190500" y="83796"/>
                  <a:pt x="190500" y="95251"/>
                </a:cubicBezTo>
                <a:cubicBezTo>
                  <a:pt x="190500" y="147856"/>
                  <a:pt x="147855" y="190501"/>
                  <a:pt x="95250" y="190501"/>
                </a:cubicBezTo>
                <a:cubicBezTo>
                  <a:pt x="42645" y="190501"/>
                  <a:pt x="0" y="147856"/>
                  <a:pt x="0" y="95251"/>
                </a:cubicBezTo>
                <a:cubicBezTo>
                  <a:pt x="0" y="42645"/>
                  <a:pt x="42645" y="1"/>
                  <a:pt x="95250" y="1"/>
                </a:cubicBezTo>
                <a:close/>
                <a:moveTo>
                  <a:pt x="95250" y="38101"/>
                </a:moveTo>
                <a:cubicBezTo>
                  <a:pt x="100184" y="38101"/>
                  <a:pt x="104971" y="38726"/>
                  <a:pt x="109538" y="39901"/>
                </a:cubicBezTo>
                <a:lnTo>
                  <a:pt x="109538" y="54021"/>
                </a:lnTo>
                <a:lnTo>
                  <a:pt x="105592" y="57968"/>
                </a:lnTo>
                <a:cubicBezTo>
                  <a:pt x="105435" y="58125"/>
                  <a:pt x="105282" y="58284"/>
                  <a:pt x="105131" y="58444"/>
                </a:cubicBezTo>
                <a:cubicBezTo>
                  <a:pt x="101980" y="57601"/>
                  <a:pt x="98668" y="57151"/>
                  <a:pt x="95250" y="57151"/>
                </a:cubicBezTo>
                <a:cubicBezTo>
                  <a:pt x="74208" y="57151"/>
                  <a:pt x="57150" y="74208"/>
                  <a:pt x="57150" y="95251"/>
                </a:cubicBezTo>
                <a:cubicBezTo>
                  <a:pt x="57150" y="116293"/>
                  <a:pt x="74208" y="133351"/>
                  <a:pt x="95250" y="133351"/>
                </a:cubicBezTo>
                <a:cubicBezTo>
                  <a:pt x="116292" y="133351"/>
                  <a:pt x="133350" y="116293"/>
                  <a:pt x="133350" y="95251"/>
                </a:cubicBezTo>
                <a:cubicBezTo>
                  <a:pt x="133350" y="91833"/>
                  <a:pt x="132900" y="88521"/>
                  <a:pt x="132057" y="85369"/>
                </a:cubicBezTo>
                <a:cubicBezTo>
                  <a:pt x="132217" y="85219"/>
                  <a:pt x="132376" y="85065"/>
                  <a:pt x="132533" y="84909"/>
                </a:cubicBezTo>
                <a:lnTo>
                  <a:pt x="136478" y="80963"/>
                </a:lnTo>
                <a:lnTo>
                  <a:pt x="150600" y="80963"/>
                </a:lnTo>
                <a:cubicBezTo>
                  <a:pt x="151775" y="85530"/>
                  <a:pt x="152400" y="90317"/>
                  <a:pt x="152400" y="95251"/>
                </a:cubicBezTo>
                <a:cubicBezTo>
                  <a:pt x="152400" y="126814"/>
                  <a:pt x="126813" y="152401"/>
                  <a:pt x="95250" y="152401"/>
                </a:cubicBezTo>
                <a:cubicBezTo>
                  <a:pt x="63687" y="152401"/>
                  <a:pt x="38100" y="126814"/>
                  <a:pt x="38100" y="95251"/>
                </a:cubicBezTo>
                <a:cubicBezTo>
                  <a:pt x="38100" y="63687"/>
                  <a:pt x="63687" y="38101"/>
                  <a:pt x="95250" y="38101"/>
                </a:cubicBezTo>
                <a:close/>
              </a:path>
            </a:pathLst>
          </a:custGeom>
          <a:gradFill flip="none" rotWithShape="1">
            <a:gsLst>
              <a:gs pos="0">
                <a:srgbClr val="0078D4"/>
              </a:gs>
              <a:gs pos="100000">
                <a:srgbClr val="C53FCC"/>
              </a:gs>
            </a:gsLst>
            <a:lin ang="0" scaled="1"/>
            <a:tileRect/>
          </a:gradFill>
          <a:ln>
            <a:noFill/>
          </a:ln>
          <a:effectLst>
            <a:outerShdw blurRad="127000" dist="50800" dir="5400000" algn="ctr" rotWithShape="0">
              <a:srgbClr val="000000">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261190" tIns="208950" rIns="261190" bIns="208950" numCol="1" spcCol="0" rtlCol="0" fromWordArt="0" anchor="t" anchorCtr="0" forceAA="0" compatLnSpc="1">
            <a:prstTxWarp prst="textNoShape">
              <a:avLst/>
            </a:prstTxWarp>
            <a:noAutofit/>
          </a:bodyPr>
          <a:lstStyle/>
          <a:p>
            <a:pPr marL="0" marR="0" lvl="0" indent="0" algn="l" defTabSz="1330972" rtl="0" eaLnBrk="1" fontAlgn="base" latinLnBrk="0" hangingPunct="1">
              <a:lnSpc>
                <a:spcPct val="100000"/>
              </a:lnSpc>
              <a:spcBef>
                <a:spcPct val="0"/>
              </a:spcBef>
              <a:spcAft>
                <a:spcPct val="0"/>
              </a:spcAft>
              <a:buClrTx/>
              <a:buSzTx/>
              <a:buFontTx/>
              <a:buNone/>
              <a:tabLst/>
              <a:defRPr/>
            </a:pPr>
            <a:endParaRPr kumimoji="0" lang="en-US" sz="2799" b="1" i="0" u="none" strike="noStrike" kern="1200" cap="none" spc="0" normalizeH="0" baseline="0" noProof="0">
              <a:ln>
                <a:noFill/>
              </a:ln>
              <a:noFill/>
              <a:effectLst/>
              <a:uLnTx/>
              <a:uFillTx/>
              <a:latin typeface="Segoe UI Variable Display Semibold" pitchFamily="2" charset="0"/>
              <a:ea typeface="+mn-ea"/>
              <a:cs typeface="Segoe UI" pitchFamily="34" charset="0"/>
            </a:endParaRPr>
          </a:p>
        </p:txBody>
      </p:sp>
      <p:cxnSp>
        <p:nvCxnSpPr>
          <p:cNvPr id="3" name="Straight Connector 2">
            <a:extLst>
              <a:ext uri="{FF2B5EF4-FFF2-40B4-BE49-F238E27FC236}">
                <a16:creationId xmlns:a16="http://schemas.microsoft.com/office/drawing/2014/main" id="{B1035570-9F7F-08D0-0F9D-A97F47D5D518}"/>
              </a:ext>
              <a:ext uri="{C183D7F6-B498-43B3-948B-1728B52AA6E4}">
                <adec:decorative xmlns:adec="http://schemas.microsoft.com/office/drawing/2017/decorative" val="1"/>
              </a:ext>
            </a:extLst>
          </p:cNvPr>
          <p:cNvCxnSpPr>
            <a:cxnSpLocks/>
          </p:cNvCxnSpPr>
          <p:nvPr/>
        </p:nvCxnSpPr>
        <p:spPr>
          <a:xfrm>
            <a:off x="1000125" y="2620636"/>
            <a:ext cx="6264276" cy="0"/>
          </a:xfrm>
          <a:prstGeom prst="line">
            <a:avLst/>
          </a:prstGeom>
          <a:ln w="635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Graphic 15">
            <a:extLst>
              <a:ext uri="{FF2B5EF4-FFF2-40B4-BE49-F238E27FC236}">
                <a16:creationId xmlns:a16="http://schemas.microsoft.com/office/drawing/2014/main" id="{D088ACEF-2EED-6DAB-3E2D-C9F4630B5935}"/>
              </a:ext>
              <a:ext uri="{C183D7F6-B498-43B3-948B-1728B52AA6E4}">
                <adec:decorative xmlns:adec="http://schemas.microsoft.com/office/drawing/2017/decorative" val="1"/>
              </a:ext>
            </a:extLst>
          </p:cNvPr>
          <p:cNvSpPr>
            <a:spLocks/>
          </p:cNvSpPr>
          <p:nvPr/>
        </p:nvSpPr>
        <p:spPr>
          <a:xfrm>
            <a:off x="538187" y="2845421"/>
            <a:ext cx="298402" cy="253640"/>
          </a:xfrm>
          <a:custGeom>
            <a:avLst/>
            <a:gdLst>
              <a:gd name="csX0" fmla="*/ 147926 w 190499"/>
              <a:gd name="csY0" fmla="*/ 2092 h 161924"/>
              <a:gd name="csX1" fmla="*/ 137824 w 190499"/>
              <a:gd name="csY1" fmla="*/ 2092 h 161924"/>
              <a:gd name="csX2" fmla="*/ 137824 w 190499"/>
              <a:gd name="csY2" fmla="*/ 12195 h 161924"/>
              <a:gd name="csX3" fmla="*/ 166109 w 190499"/>
              <a:gd name="csY3" fmla="*/ 40481 h 161924"/>
              <a:gd name="csX4" fmla="*/ 119063 w 190499"/>
              <a:gd name="csY4" fmla="*/ 40481 h 161924"/>
              <a:gd name="csX5" fmla="*/ 88106 w 190499"/>
              <a:gd name="csY5" fmla="*/ 71437 h 161924"/>
              <a:gd name="csX6" fmla="*/ 88106 w 190499"/>
              <a:gd name="csY6" fmla="*/ 100012 h 161924"/>
              <a:gd name="csX7" fmla="*/ 75437 w 190499"/>
              <a:gd name="csY7" fmla="*/ 116198 h 161924"/>
              <a:gd name="csX8" fmla="*/ 38100 w 190499"/>
              <a:gd name="csY8" fmla="*/ 85725 h 161924"/>
              <a:gd name="csX9" fmla="*/ 0 w 190499"/>
              <a:gd name="csY9" fmla="*/ 123825 h 161924"/>
              <a:gd name="csX10" fmla="*/ 38100 w 190499"/>
              <a:gd name="csY10" fmla="*/ 161925 h 161924"/>
              <a:gd name="csX11" fmla="*/ 75582 w 190499"/>
              <a:gd name="csY11" fmla="*/ 130693 h 161924"/>
              <a:gd name="csX12" fmla="*/ 102394 w 190499"/>
              <a:gd name="csY12" fmla="*/ 100012 h 161924"/>
              <a:gd name="csX13" fmla="*/ 102394 w 190499"/>
              <a:gd name="csY13" fmla="*/ 71437 h 161924"/>
              <a:gd name="csX14" fmla="*/ 119063 w 190499"/>
              <a:gd name="csY14" fmla="*/ 54769 h 161924"/>
              <a:gd name="csX15" fmla="*/ 166109 w 190499"/>
              <a:gd name="csY15" fmla="*/ 54769 h 161924"/>
              <a:gd name="csX16" fmla="*/ 137824 w 190499"/>
              <a:gd name="csY16" fmla="*/ 83055 h 161924"/>
              <a:gd name="csX17" fmla="*/ 137824 w 190499"/>
              <a:gd name="csY17" fmla="*/ 93157 h 161924"/>
              <a:gd name="csX18" fmla="*/ 147926 w 190499"/>
              <a:gd name="csY18" fmla="*/ 93157 h 161924"/>
              <a:gd name="csX19" fmla="*/ 188407 w 190499"/>
              <a:gd name="csY19" fmla="*/ 52676 h 161924"/>
              <a:gd name="csX20" fmla="*/ 188407 w 190499"/>
              <a:gd name="csY20" fmla="*/ 42574 h 161924"/>
              <a:gd name="csX21" fmla="*/ 147926 w 190499"/>
              <a:gd name="csY21" fmla="*/ 2092 h 161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90499" h="161924">
                <a:moveTo>
                  <a:pt x="147926" y="2092"/>
                </a:moveTo>
                <a:cubicBezTo>
                  <a:pt x="145136" y="-697"/>
                  <a:pt x="140614" y="-697"/>
                  <a:pt x="137824" y="2092"/>
                </a:cubicBezTo>
                <a:cubicBezTo>
                  <a:pt x="135034" y="4882"/>
                  <a:pt x="135034" y="9405"/>
                  <a:pt x="137824" y="12195"/>
                </a:cubicBezTo>
                <a:lnTo>
                  <a:pt x="166109" y="40481"/>
                </a:lnTo>
                <a:lnTo>
                  <a:pt x="119063" y="40481"/>
                </a:lnTo>
                <a:cubicBezTo>
                  <a:pt x="101966" y="40481"/>
                  <a:pt x="88106" y="54341"/>
                  <a:pt x="88106" y="71437"/>
                </a:cubicBezTo>
                <a:lnTo>
                  <a:pt x="88106" y="100012"/>
                </a:lnTo>
                <a:cubicBezTo>
                  <a:pt x="88106" y="107840"/>
                  <a:pt x="82711" y="114408"/>
                  <a:pt x="75437" y="116198"/>
                </a:cubicBezTo>
                <a:cubicBezTo>
                  <a:pt x="71904" y="98811"/>
                  <a:pt x="56530" y="85725"/>
                  <a:pt x="38100" y="85725"/>
                </a:cubicBezTo>
                <a:cubicBezTo>
                  <a:pt x="17058" y="85725"/>
                  <a:pt x="0" y="102783"/>
                  <a:pt x="0" y="123825"/>
                </a:cubicBezTo>
                <a:cubicBezTo>
                  <a:pt x="0" y="144867"/>
                  <a:pt x="17058" y="161925"/>
                  <a:pt x="38100" y="161925"/>
                </a:cubicBezTo>
                <a:cubicBezTo>
                  <a:pt x="56797" y="161925"/>
                  <a:pt x="72348" y="148458"/>
                  <a:pt x="75582" y="130693"/>
                </a:cubicBezTo>
                <a:cubicBezTo>
                  <a:pt x="90719" y="128668"/>
                  <a:pt x="102394" y="115704"/>
                  <a:pt x="102394" y="100012"/>
                </a:cubicBezTo>
                <a:lnTo>
                  <a:pt x="102394" y="71437"/>
                </a:lnTo>
                <a:cubicBezTo>
                  <a:pt x="102394" y="62232"/>
                  <a:pt x="109857" y="54769"/>
                  <a:pt x="119063" y="54769"/>
                </a:cubicBezTo>
                <a:lnTo>
                  <a:pt x="166109" y="54769"/>
                </a:lnTo>
                <a:lnTo>
                  <a:pt x="137824" y="83055"/>
                </a:lnTo>
                <a:cubicBezTo>
                  <a:pt x="135034" y="85845"/>
                  <a:pt x="135034" y="90367"/>
                  <a:pt x="137824" y="93157"/>
                </a:cubicBezTo>
                <a:cubicBezTo>
                  <a:pt x="140614" y="95947"/>
                  <a:pt x="145136" y="95947"/>
                  <a:pt x="147926" y="93157"/>
                </a:cubicBezTo>
                <a:lnTo>
                  <a:pt x="188407" y="52676"/>
                </a:lnTo>
                <a:cubicBezTo>
                  <a:pt x="191197" y="49887"/>
                  <a:pt x="191197" y="45363"/>
                  <a:pt x="188407" y="42574"/>
                </a:cubicBezTo>
                <a:lnTo>
                  <a:pt x="147926" y="2092"/>
                </a:lnTo>
                <a:close/>
              </a:path>
            </a:pathLst>
          </a:custGeom>
          <a:gradFill flip="none" rotWithShape="1">
            <a:gsLst>
              <a:gs pos="0">
                <a:srgbClr val="0078D4"/>
              </a:gs>
              <a:gs pos="100000">
                <a:srgbClr val="C53FCC"/>
              </a:gs>
            </a:gsLst>
            <a:lin ang="0" scaled="1"/>
            <a:tileRect/>
          </a:gradFill>
          <a:ln>
            <a:noFill/>
          </a:ln>
          <a:effectLst>
            <a:outerShdw blurRad="127000" dist="50800" dir="5400000" algn="ctr" rotWithShape="0">
              <a:srgbClr val="000000">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261190" tIns="208950" rIns="261190" bIns="208950" numCol="1" spcCol="0" rtlCol="0" fromWordArt="0" anchor="t" anchorCtr="0" forceAA="0" compatLnSpc="1">
            <a:prstTxWarp prst="textNoShape">
              <a:avLst/>
            </a:prstTxWarp>
            <a:noAutofit/>
          </a:bodyPr>
          <a:lstStyle/>
          <a:p>
            <a:pPr marL="0" marR="0" lvl="0" indent="0" algn="l" defTabSz="1330972" rtl="0" eaLnBrk="1" fontAlgn="base" latinLnBrk="0" hangingPunct="1">
              <a:lnSpc>
                <a:spcPct val="100000"/>
              </a:lnSpc>
              <a:spcBef>
                <a:spcPct val="0"/>
              </a:spcBef>
              <a:spcAft>
                <a:spcPct val="0"/>
              </a:spcAft>
              <a:buClrTx/>
              <a:buSzTx/>
              <a:buFontTx/>
              <a:buNone/>
              <a:tabLst/>
              <a:defRPr/>
            </a:pPr>
            <a:endParaRPr kumimoji="0" lang="en-US" sz="2799" b="1" i="0" u="none" strike="noStrike" kern="1200" cap="none" spc="0" normalizeH="0" baseline="0" noProof="0">
              <a:ln>
                <a:noFill/>
              </a:ln>
              <a:noFill/>
              <a:effectLst/>
              <a:uLnTx/>
              <a:uFillTx/>
              <a:latin typeface="Segoe UI Variable Display Semibold" pitchFamily="2" charset="0"/>
              <a:ea typeface="+mn-ea"/>
              <a:cs typeface="Segoe UI" pitchFamily="34" charset="0"/>
            </a:endParaRPr>
          </a:p>
        </p:txBody>
      </p:sp>
      <p:sp>
        <p:nvSpPr>
          <p:cNvPr id="34" name="Content Placeholder 2">
            <a:extLst>
              <a:ext uri="{FF2B5EF4-FFF2-40B4-BE49-F238E27FC236}">
                <a16:creationId xmlns:a16="http://schemas.microsoft.com/office/drawing/2014/main" id="{3914457A-17E2-07F8-7FD3-C966F72AFDAA}"/>
              </a:ext>
            </a:extLst>
          </p:cNvPr>
          <p:cNvSpPr txBox="1">
            <a:spLocks/>
          </p:cNvSpPr>
          <p:nvPr/>
        </p:nvSpPr>
        <p:spPr>
          <a:xfrm>
            <a:off x="1000125" y="2693447"/>
            <a:ext cx="6264276" cy="557589"/>
          </a:xfrm>
          <a:prstGeom prst="rect">
            <a:avLst/>
          </a:prstGeom>
        </p:spPr>
        <p:txBody>
          <a:bodyPr vert="horz" wrap="square" lIns="0" tIns="0" rIns="0" bIns="0" rtlCol="0">
            <a:spAutoFit/>
          </a:bodyPr>
          <a:lstStyle>
            <a:lvl1pPr marL="145733"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85" kern="1200" spc="0" baseline="0">
                <a:solidFill>
                  <a:schemeClr val="tx1"/>
                </a:solidFill>
                <a:latin typeface="+mn-lt"/>
                <a:ea typeface="+mn-ea"/>
                <a:cs typeface="Segoe Sans Display" pitchFamily="2" charset="0"/>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0" algn="l" defTabSz="1018824" rtl="0" eaLnBrk="1" fontAlgn="auto" latinLnBrk="0" hangingPunct="1">
              <a:lnSpc>
                <a:spcPts val="1500"/>
              </a:lnSpc>
              <a:spcBef>
                <a:spcPts val="0"/>
              </a:spcBef>
              <a:spcAft>
                <a:spcPts val="1200"/>
              </a:spcAft>
              <a:buClrTx/>
              <a:buSzPct val="90000"/>
              <a:buFont typeface="Wingdings" panose="05000000000000000000" pitchFamily="2" charset="2"/>
              <a:buNone/>
              <a:tabLst/>
              <a:defRPr/>
            </a:pPr>
            <a:r>
              <a:rPr kumimoji="0" lang="en-US" sz="1050" b="0" i="0" u="none" strike="noStrike" kern="100" cap="none" spc="0" normalizeH="0" baseline="0" noProof="0">
                <a:ln>
                  <a:noFill/>
                </a:ln>
                <a:effectLst/>
                <a:uLnTx/>
                <a:uFillTx/>
                <a:latin typeface="+mj-lt"/>
                <a:ea typeface="+mn-ea"/>
                <a:cs typeface="Segoe Sans Display" pitchFamily="2" charset="0"/>
              </a:rPr>
              <a:t>Intended Outcome: </a:t>
            </a:r>
            <a:r>
              <a:rPr kumimoji="0" lang="en-US" sz="1050" b="0" i="0" u="none" strike="noStrike" kern="100" cap="none" spc="0" normalizeH="0" baseline="0" noProof="0">
                <a:ln>
                  <a:noFill/>
                </a:ln>
                <a:effectLst/>
                <a:uLnTx/>
                <a:uFillTx/>
                <a:ea typeface="+mn-ea"/>
                <a:cs typeface="Segoe Sans Display" pitchFamily="2" charset="0"/>
              </a:rPr>
              <a:t>Improved visibility into overdue balances, payment risk, and dispute drivers, enabling finance, account, and collections teams to take timely, coordinated actions that protect cash flow, reduce recurring issues, and improve payment predictability.</a:t>
            </a:r>
          </a:p>
        </p:txBody>
      </p:sp>
      <p:sp>
        <p:nvSpPr>
          <p:cNvPr id="33" name="Content Placeholder 2">
            <a:extLst>
              <a:ext uri="{FF2B5EF4-FFF2-40B4-BE49-F238E27FC236}">
                <a16:creationId xmlns:a16="http://schemas.microsoft.com/office/drawing/2014/main" id="{D8B1219C-BDFC-A6E5-4502-0049B88E7F1B}"/>
              </a:ext>
            </a:extLst>
          </p:cNvPr>
          <p:cNvSpPr txBox="1">
            <a:spLocks/>
          </p:cNvSpPr>
          <p:nvPr/>
        </p:nvSpPr>
        <p:spPr>
          <a:xfrm>
            <a:off x="1000125" y="2182597"/>
            <a:ext cx="6435725" cy="365228"/>
          </a:xfrm>
          <a:prstGeom prst="rect">
            <a:avLst/>
          </a:prstGeom>
        </p:spPr>
        <p:txBody>
          <a:bodyPr vert="horz" wrap="square" lIns="0" tIns="0" rIns="0" bIns="0" rtlCol="0">
            <a:spAutoFit/>
          </a:bodyPr>
          <a:lstStyle>
            <a:lvl1pPr marL="145733"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85" kern="1200" spc="0" baseline="0">
                <a:solidFill>
                  <a:schemeClr val="tx1"/>
                </a:solidFill>
                <a:latin typeface="+mn-lt"/>
                <a:ea typeface="+mn-ea"/>
                <a:cs typeface="Segoe Sans Display" pitchFamily="2" charset="0"/>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0" algn="l" defTabSz="1018824" rtl="0" eaLnBrk="1" fontAlgn="auto" latinLnBrk="0" hangingPunct="1">
              <a:lnSpc>
                <a:spcPts val="1500"/>
              </a:lnSpc>
              <a:spcBef>
                <a:spcPts val="0"/>
              </a:spcBef>
              <a:spcAft>
                <a:spcPts val="1200"/>
              </a:spcAft>
              <a:buClrTx/>
              <a:buSzPct val="90000"/>
              <a:buFont typeface="Wingdings" panose="05000000000000000000" pitchFamily="2" charset="2"/>
              <a:buNone/>
              <a:tabLst/>
              <a:defRPr/>
            </a:pPr>
            <a:r>
              <a:rPr kumimoji="0" lang="en-US" sz="1050" b="0" i="0" u="none" strike="noStrike" kern="100" cap="none" spc="0" normalizeH="0" baseline="0" noProof="0">
                <a:ln>
                  <a:noFill/>
                </a:ln>
                <a:effectLst/>
                <a:uLnTx/>
                <a:uFillTx/>
                <a:latin typeface="+mj-lt"/>
                <a:ea typeface="+mn-ea"/>
                <a:cs typeface="Segoe Sans Display" pitchFamily="2" charset="0"/>
              </a:rPr>
              <a:t>Goal: </a:t>
            </a:r>
            <a:r>
              <a:rPr kumimoji="0" lang="en-US" sz="1050" b="0" i="0" u="none" strike="noStrike" kern="100" cap="none" spc="-10" normalizeH="0" noProof="0">
                <a:ln>
                  <a:noFill/>
                </a:ln>
                <a:effectLst/>
                <a:uLnTx/>
                <a:uFillTx/>
                <a:ea typeface="+mn-ea"/>
                <a:cs typeface="Segoe Sans Display" pitchFamily="2" charset="0"/>
              </a:rPr>
              <a:t>Help finance teams proactively manage receivables and cash flow by bringing together invoice data, customer communications, and collection context into a clear action view for identifying risks and follow-ups.</a:t>
            </a:r>
          </a:p>
        </p:txBody>
      </p:sp>
    </p:spTree>
    <p:extLst>
      <p:ext uri="{BB962C8B-B14F-4D97-AF65-F5344CB8AC3E}">
        <p14:creationId xmlns:p14="http://schemas.microsoft.com/office/powerpoint/2010/main" val="118015613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F07D06E-7F6A-8243-E345-E1194521F314}"/>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1336" r="25772" b="60312"/>
          <a:stretch>
            <a:fillRect/>
          </a:stretch>
        </p:blipFill>
        <p:spPr>
          <a:xfrm>
            <a:off x="2786743" y="8340175"/>
            <a:ext cx="4840514" cy="1718225"/>
          </a:xfrm>
          <a:custGeom>
            <a:avLst/>
            <a:gdLst>
              <a:gd name="csX0" fmla="*/ 0 w 4635062"/>
              <a:gd name="csY0" fmla="*/ 0 h 1645296"/>
              <a:gd name="csX1" fmla="*/ 4635062 w 4635062"/>
              <a:gd name="csY1" fmla="*/ 0 h 1645296"/>
              <a:gd name="csX2" fmla="*/ 4635062 w 4635062"/>
              <a:gd name="csY2" fmla="*/ 1645296 h 1645296"/>
              <a:gd name="csX3" fmla="*/ 0 w 4635062"/>
              <a:gd name="csY3" fmla="*/ 1645296 h 1645296"/>
            </a:gdLst>
            <a:ahLst/>
            <a:cxnLst>
              <a:cxn ang="0">
                <a:pos x="csX0" y="csY0"/>
              </a:cxn>
              <a:cxn ang="0">
                <a:pos x="csX1" y="csY1"/>
              </a:cxn>
              <a:cxn ang="0">
                <a:pos x="csX2" y="csY2"/>
              </a:cxn>
              <a:cxn ang="0">
                <a:pos x="csX3" y="csY3"/>
              </a:cxn>
            </a:cxnLst>
            <a:rect l="l" t="t" r="r" b="b"/>
            <a:pathLst>
              <a:path w="4635062" h="1645296">
                <a:moveTo>
                  <a:pt x="0" y="0"/>
                </a:moveTo>
                <a:lnTo>
                  <a:pt x="4635062" y="0"/>
                </a:lnTo>
                <a:lnTo>
                  <a:pt x="4635062" y="1645296"/>
                </a:lnTo>
                <a:lnTo>
                  <a:pt x="0" y="1645296"/>
                </a:lnTo>
                <a:close/>
              </a:path>
            </a:pathLst>
          </a:custGeom>
        </p:spPr>
      </p:pic>
      <p:sp>
        <p:nvSpPr>
          <p:cNvPr id="4" name="Slide Number Placeholder 5">
            <a:extLst>
              <a:ext uri="{FF2B5EF4-FFF2-40B4-BE49-F238E27FC236}">
                <a16:creationId xmlns:a16="http://schemas.microsoft.com/office/drawing/2014/main" id="{F2922AC9-9A58-160F-01C8-5E0B6094A4DD}"/>
              </a:ext>
              <a:ext uri="{C183D7F6-B498-43B3-948B-1728B52AA6E4}">
                <adec:decorative xmlns:adec="http://schemas.microsoft.com/office/drawing/2017/decorative" val="1"/>
              </a:ext>
            </a:extLst>
          </p:cNvPr>
          <p:cNvSpPr txBox="1">
            <a:spLocks/>
          </p:cNvSpPr>
          <p:nvPr/>
        </p:nvSpPr>
        <p:spPr>
          <a:xfrm>
            <a:off x="5770248" y="9617713"/>
            <a:ext cx="1748790" cy="264474"/>
          </a:xfrm>
        </p:spPr>
        <p:txBody>
          <a:bodyPr rIns="0" anchor="ctr"/>
          <a:lstStyle>
            <a:defPPr>
              <a:defRPr lang="en-US"/>
            </a:defPPr>
            <a:lvl1pPr marL="0" algn="r" defTabSz="1018824" rtl="0" eaLnBrk="1" latinLnBrk="0" hangingPunct="1">
              <a:defRPr sz="1200" kern="1200">
                <a:solidFill>
                  <a:schemeClr val="tx1"/>
                </a:solidFill>
                <a:latin typeface="+mn-lt"/>
                <a:ea typeface="+mn-ea"/>
                <a:cs typeface="+mn-cs"/>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marL="0" marR="0" lvl="0" indent="0" algn="r" defTabSz="1018824" rtl="0" eaLnBrk="1" fontAlgn="auto" latinLnBrk="0" hangingPunct="1">
              <a:lnSpc>
                <a:spcPct val="100000"/>
              </a:lnSpc>
              <a:spcBef>
                <a:spcPts val="0"/>
              </a:spcBef>
              <a:spcAft>
                <a:spcPts val="0"/>
              </a:spcAft>
              <a:buClrTx/>
              <a:buSzTx/>
              <a:buFontTx/>
              <a:buNone/>
              <a:tabLst/>
              <a:defRPr/>
            </a:pPr>
            <a:fld id="{BF64B658-AF8F-7D4C-AC24-1E662CA57B6D}" type="slidenum">
              <a:rPr kumimoji="0" lang="en-US" sz="1000" b="0" i="0" u="none" strike="noStrike" kern="1200" cap="none" spc="0" normalizeH="0" baseline="0" noProof="0" smtClean="0">
                <a:ln>
                  <a:noFill/>
                </a:ln>
                <a:solidFill>
                  <a:srgbClr val="091F2C"/>
                </a:solidFill>
                <a:effectLst/>
                <a:uLnTx/>
                <a:uFillTx/>
                <a:latin typeface="Segoe Sans Display Semilight" pitchFamily="2" charset="0"/>
                <a:ea typeface="+mn-ea"/>
                <a:cs typeface="Segoe Sans Display Semilight" pitchFamily="2" charset="0"/>
              </a:rPr>
              <a:pPr marL="0" marR="0" lvl="0" indent="0" algn="r" defTabSz="1018824" rtl="0" eaLnBrk="1" fontAlgn="auto" latinLnBrk="0" hangingPunct="1">
                <a:lnSpc>
                  <a:spcPct val="100000"/>
                </a:lnSpc>
                <a:spcBef>
                  <a:spcPts val="0"/>
                </a:spcBef>
                <a:spcAft>
                  <a:spcPts val="0"/>
                </a:spcAft>
                <a:buClrTx/>
                <a:buSzTx/>
                <a:buFontTx/>
                <a:buNone/>
                <a:tabLst/>
                <a:defRPr/>
              </a:pPr>
              <a:t>10</a:t>
            </a:fld>
            <a:endParaRPr kumimoji="0" lang="en-US" sz="1000" b="0" i="0" u="none" strike="noStrike" kern="1200" cap="none" spc="0" normalizeH="0" baseline="0" noProof="0">
              <a:ln>
                <a:noFill/>
              </a:ln>
              <a:solidFill>
                <a:srgbClr val="091F2C"/>
              </a:solidFill>
              <a:effectLst/>
              <a:uLnTx/>
              <a:uFillTx/>
              <a:latin typeface="Segoe Sans Display Semilight" pitchFamily="2" charset="0"/>
              <a:ea typeface="+mn-ea"/>
              <a:cs typeface="Segoe Sans Display Semilight" pitchFamily="2" charset="0"/>
            </a:endParaRPr>
          </a:p>
        </p:txBody>
      </p:sp>
      <p:pic>
        <p:nvPicPr>
          <p:cNvPr id="8" name="object 4">
            <a:extLst>
              <a:ext uri="{FF2B5EF4-FFF2-40B4-BE49-F238E27FC236}">
                <a16:creationId xmlns:a16="http://schemas.microsoft.com/office/drawing/2014/main" id="{D32B1A5F-760A-A509-32DE-E80B3E08E355}"/>
              </a:ext>
              <a:ext uri="{C183D7F6-B498-43B3-948B-1728B52AA6E4}">
                <adec:decorative xmlns:adec="http://schemas.microsoft.com/office/drawing/2017/decorative" val="1"/>
              </a:ext>
            </a:extLst>
          </p:cNvPr>
          <p:cNvPicPr/>
          <p:nvPr/>
        </p:nvPicPr>
        <p:blipFill rotWithShape="1">
          <a:blip r:embed="rId4" cstate="print"/>
          <a:srcRect l="19670" r="19670"/>
          <a:stretch>
            <a:fillRect/>
          </a:stretch>
        </p:blipFill>
        <p:spPr>
          <a:xfrm rot="5400000">
            <a:off x="3850482" y="6136484"/>
            <a:ext cx="71436" cy="7772400"/>
          </a:xfrm>
          <a:prstGeom prst="rect">
            <a:avLst/>
          </a:prstGeom>
        </p:spPr>
      </p:pic>
      <p:sp>
        <p:nvSpPr>
          <p:cNvPr id="20" name="Rectangle: Rounded Corners 19">
            <a:extLst>
              <a:ext uri="{FF2B5EF4-FFF2-40B4-BE49-F238E27FC236}">
                <a16:creationId xmlns:a16="http://schemas.microsoft.com/office/drawing/2014/main" id="{F356E15E-64B7-B4BF-89D5-0E24363EDE5D}"/>
              </a:ext>
              <a:ext uri="{C183D7F6-B498-43B3-948B-1728B52AA6E4}">
                <adec:decorative xmlns:adec="http://schemas.microsoft.com/office/drawing/2017/decorative" val="1"/>
              </a:ext>
            </a:extLst>
          </p:cNvPr>
          <p:cNvSpPr>
            <a:spLocks/>
          </p:cNvSpPr>
          <p:nvPr/>
        </p:nvSpPr>
        <p:spPr bwMode="auto">
          <a:xfrm>
            <a:off x="508000" y="3382738"/>
            <a:ext cx="6756400" cy="6397691"/>
          </a:xfrm>
          <a:prstGeom prst="roundRect">
            <a:avLst>
              <a:gd name="adj" fmla="val 2074"/>
            </a:avLst>
          </a:prstGeom>
          <a:solidFill>
            <a:schemeClr val="bg1">
              <a:alpha val="90000"/>
            </a:schemeClr>
          </a:solidFill>
          <a:ln w="9525">
            <a:solidFill>
              <a:schemeClr val="bg1"/>
            </a:solidFill>
          </a:ln>
          <a:effectLst>
            <a:outerShdw blurRad="114300" algn="ctr" rotWithShape="0">
              <a:prstClr val="black">
                <a:alpha val="6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5" name="Rectangle: Rounded Corners 34">
            <a:extLst>
              <a:ext uri="{FF2B5EF4-FFF2-40B4-BE49-F238E27FC236}">
                <a16:creationId xmlns:a16="http://schemas.microsoft.com/office/drawing/2014/main" id="{C9AEEDD5-2FED-34D1-BE69-8BA200CB86DC}"/>
              </a:ext>
              <a:ext uri="{C183D7F6-B498-43B3-948B-1728B52AA6E4}">
                <adec:decorative xmlns:adec="http://schemas.microsoft.com/office/drawing/2017/decorative" val="1"/>
              </a:ext>
            </a:extLst>
          </p:cNvPr>
          <p:cNvSpPr>
            <a:spLocks/>
          </p:cNvSpPr>
          <p:nvPr/>
        </p:nvSpPr>
        <p:spPr bwMode="auto">
          <a:xfrm>
            <a:off x="507997" y="1908889"/>
            <a:ext cx="6756400" cy="672386"/>
          </a:xfrm>
          <a:prstGeom prst="roundRect">
            <a:avLst>
              <a:gd name="adj" fmla="val 18570"/>
            </a:avLst>
          </a:prstGeom>
          <a:solidFill>
            <a:schemeClr val="bg1">
              <a:alpha val="90000"/>
            </a:schemeClr>
          </a:solidFill>
          <a:ln w="9525">
            <a:solidFill>
              <a:schemeClr val="bg1"/>
            </a:solidFill>
          </a:ln>
          <a:effectLst>
            <a:outerShdw blurRad="114300" algn="ctr" rotWithShape="0">
              <a:prstClr val="black">
                <a:alpha val="6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Sans Display"/>
              <a:ea typeface="+mn-ea"/>
              <a:cs typeface="+mn-cs"/>
            </a:endParaRPr>
          </a:p>
        </p:txBody>
      </p:sp>
      <p:cxnSp>
        <p:nvCxnSpPr>
          <p:cNvPr id="36" name="Straight Connector 35">
            <a:extLst>
              <a:ext uri="{FF2B5EF4-FFF2-40B4-BE49-F238E27FC236}">
                <a16:creationId xmlns:a16="http://schemas.microsoft.com/office/drawing/2014/main" id="{8E8D264C-651E-028E-E820-8E1FFD6C8CA2}"/>
              </a:ext>
              <a:ext uri="{C183D7F6-B498-43B3-948B-1728B52AA6E4}">
                <adec:decorative xmlns:adec="http://schemas.microsoft.com/office/drawing/2017/decorative" val="1"/>
              </a:ext>
            </a:extLst>
          </p:cNvPr>
          <p:cNvCxnSpPr>
            <a:cxnSpLocks/>
          </p:cNvCxnSpPr>
          <p:nvPr/>
        </p:nvCxnSpPr>
        <p:spPr>
          <a:xfrm>
            <a:off x="0" y="2697221"/>
            <a:ext cx="7772400" cy="0"/>
          </a:xfrm>
          <a:prstGeom prst="line">
            <a:avLst/>
          </a:prstGeom>
          <a:ln w="127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A32C57F3-C7FC-F0F1-3989-4352A2D450A1}"/>
              </a:ext>
              <a:ext uri="{C183D7F6-B498-43B3-948B-1728B52AA6E4}">
                <adec:decorative xmlns:adec="http://schemas.microsoft.com/office/drawing/2017/decorative" val="1"/>
              </a:ext>
            </a:extLst>
          </p:cNvPr>
          <p:cNvSpPr>
            <a:spLocks/>
          </p:cNvSpPr>
          <p:nvPr/>
        </p:nvSpPr>
        <p:spPr bwMode="auto">
          <a:xfrm>
            <a:off x="0" y="2695800"/>
            <a:ext cx="7772400" cy="572413"/>
          </a:xfrm>
          <a:prstGeom prst="rect">
            <a:avLst/>
          </a:prstGeom>
          <a:solidFill>
            <a:schemeClr val="bg2">
              <a:lumMod val="90000"/>
              <a:alpha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mn-ea"/>
              <a:cs typeface="Segoe UI" pitchFamily="34" charset="0"/>
            </a:endParaRPr>
          </a:p>
        </p:txBody>
      </p:sp>
      <p:sp>
        <p:nvSpPr>
          <p:cNvPr id="27" name="Title 36">
            <a:extLst>
              <a:ext uri="{FF2B5EF4-FFF2-40B4-BE49-F238E27FC236}">
                <a16:creationId xmlns:a16="http://schemas.microsoft.com/office/drawing/2014/main" id="{11B0BBB9-CB6E-3B79-65D7-F66A677FF986}"/>
              </a:ext>
            </a:extLst>
          </p:cNvPr>
          <p:cNvSpPr>
            <a:spLocks noGrp="1"/>
          </p:cNvSpPr>
          <p:nvPr>
            <p:ph type="title"/>
          </p:nvPr>
        </p:nvSpPr>
        <p:spPr>
          <a:xfrm>
            <a:off x="508001" y="939488"/>
            <a:ext cx="6756400" cy="430887"/>
          </a:xfrm>
        </p:spPr>
        <p:txBody>
          <a:bodyPr/>
          <a:lstStyle/>
          <a:p>
            <a:r>
              <a:rPr lang="en-US"/>
              <a:t>File Guidance &amp; Examples    </a:t>
            </a:r>
          </a:p>
        </p:txBody>
      </p:sp>
      <p:sp>
        <p:nvSpPr>
          <p:cNvPr id="7" name="TextBox 6">
            <a:extLst>
              <a:ext uri="{FF2B5EF4-FFF2-40B4-BE49-F238E27FC236}">
                <a16:creationId xmlns:a16="http://schemas.microsoft.com/office/drawing/2014/main" id="{8FFDAA1B-F062-E499-A101-D278C99950F0}"/>
              </a:ext>
            </a:extLst>
          </p:cNvPr>
          <p:cNvSpPr txBox="1"/>
          <p:nvPr/>
        </p:nvSpPr>
        <p:spPr>
          <a:xfrm>
            <a:off x="507998" y="1443420"/>
            <a:ext cx="6756406" cy="366575"/>
          </a:xfrm>
          <a:prstGeom prst="rect">
            <a:avLst/>
          </a:prstGeom>
          <a:noFill/>
        </p:spPr>
        <p:txBody>
          <a:bodyPr wrap="square" lIns="0" tIns="0" rIns="0" bIns="0">
            <a:spAutoFit/>
          </a:bodyPr>
          <a:lstStyle/>
          <a:p>
            <a:pPr>
              <a:lnSpc>
                <a:spcPts val="1500"/>
              </a:lnSpc>
              <a:spcAft>
                <a:spcPts val="400"/>
              </a:spcAft>
              <a:defRPr/>
            </a:pPr>
            <a:r>
              <a:rPr lang="en-US" sz="1100"/>
              <a:t>This File Guide explains the types of files used in each prompt, so you know what content to include when using your own documents your own documents. </a:t>
            </a:r>
          </a:p>
        </p:txBody>
      </p:sp>
      <p:sp>
        <p:nvSpPr>
          <p:cNvPr id="39" name="TextBox 38">
            <a:extLst>
              <a:ext uri="{FF2B5EF4-FFF2-40B4-BE49-F238E27FC236}">
                <a16:creationId xmlns:a16="http://schemas.microsoft.com/office/drawing/2014/main" id="{20A1F82D-CC53-6982-D2EF-B531B9B69CDB}"/>
              </a:ext>
            </a:extLst>
          </p:cNvPr>
          <p:cNvSpPr txBox="1">
            <a:spLocks/>
          </p:cNvSpPr>
          <p:nvPr/>
        </p:nvSpPr>
        <p:spPr>
          <a:xfrm>
            <a:off x="678653" y="1984594"/>
            <a:ext cx="6415088" cy="520976"/>
          </a:xfrm>
          <a:prstGeom prst="rect">
            <a:avLst/>
          </a:prstGeom>
          <a:noFill/>
        </p:spPr>
        <p:txBody>
          <a:bodyPr wrap="square" lIns="0" tIns="0" rIns="0" bIns="0" rtlCol="0" anchor="t">
            <a:spAutoFit/>
          </a:bodyPr>
          <a:lstStyle/>
          <a:p>
            <a:pPr marL="0" marR="0" lvl="0" indent="0" algn="l" defTabSz="1018824" rtl="0" eaLnBrk="1" fontAlgn="auto" latinLnBrk="0" hangingPunct="1">
              <a:lnSpc>
                <a:spcPts val="1400"/>
              </a:lnSpc>
              <a:spcBef>
                <a:spcPts val="0"/>
              </a:spcBef>
              <a:spcAft>
                <a:spcPts val="0"/>
              </a:spcAft>
              <a:buClrTx/>
              <a:buSzTx/>
              <a:buFontTx/>
              <a:buNone/>
              <a:tabLst/>
              <a:defRPr/>
            </a:pPr>
            <a:r>
              <a:rPr kumimoji="0" lang="en-US" sz="1000" b="0" i="0" u="none" strike="noStrike" kern="1200" cap="none" spc="0" normalizeH="0" baseline="0" noProof="0">
                <a:ln>
                  <a:noFill/>
                </a:ln>
                <a:solidFill>
                  <a:srgbClr val="091F2C">
                    <a:alpha val="99000"/>
                  </a:srgbClr>
                </a:solidFill>
                <a:effectLst/>
                <a:uLnTx/>
                <a:uFillTx/>
                <a:latin typeface="Segoe Sans Display"/>
                <a:ea typeface="+mn-ea"/>
                <a:cs typeface="+mn-cs"/>
              </a:rPr>
              <a:t>Downloadable examples</a:t>
            </a:r>
            <a:endParaRPr kumimoji="0" lang="en-US" sz="1000" b="0" i="0" u="none" strike="noStrike" kern="1200" cap="none" spc="0" normalizeH="0" baseline="0" noProof="0">
              <a:ln>
                <a:noFill/>
              </a:ln>
              <a:solidFill>
                <a:srgbClr val="091F2C">
                  <a:alpha val="99000"/>
                </a:srgbClr>
              </a:solidFill>
              <a:effectLst/>
              <a:uLnTx/>
              <a:uFillTx/>
              <a:ea typeface="+mn-ea"/>
              <a:cs typeface="+mn-cs"/>
            </a:endParaRPr>
          </a:p>
          <a:p>
            <a:pPr defTabSz="594623">
              <a:lnSpc>
                <a:spcPts val="1400"/>
              </a:lnSpc>
              <a:spcAft>
                <a:spcPts val="200"/>
              </a:spcAft>
              <a:defRPr/>
            </a:pPr>
            <a:r>
              <a:rPr lang="en-US" sz="1000">
                <a:solidFill>
                  <a:srgbClr val="EC4A27">
                    <a:alpha val="99000"/>
                  </a:srgbClr>
                </a:solidFill>
              </a:rPr>
              <a:t>/Monthly reporting package (Excel + PPT): </a:t>
            </a:r>
            <a:r>
              <a:rPr lang="en-US" sz="1000">
                <a:hlinkClick r:id="rId5"/>
              </a:rPr>
              <a:t>Q3FY26_ZavaCore_April_Closing_Reporting_Data_xslx</a:t>
            </a:r>
            <a:r>
              <a:rPr lang="en-US" sz="1000"/>
              <a:t> + </a:t>
            </a:r>
            <a:r>
              <a:rPr lang="en-US" sz="1000">
                <a:hlinkClick r:id="rId6"/>
              </a:rPr>
              <a:t>Q3FY26_ZavaCore_April_Close_Period_Review_pttx</a:t>
            </a:r>
            <a:endParaRPr lang="en-IN" sz="1000">
              <a:solidFill>
                <a:schemeClr val="accent1">
                  <a:alpha val="99000"/>
                </a:schemeClr>
              </a:solidFill>
            </a:endParaRPr>
          </a:p>
        </p:txBody>
      </p:sp>
      <p:sp>
        <p:nvSpPr>
          <p:cNvPr id="42" name="Title 10">
            <a:extLst>
              <a:ext uri="{FF2B5EF4-FFF2-40B4-BE49-F238E27FC236}">
                <a16:creationId xmlns:a16="http://schemas.microsoft.com/office/drawing/2014/main" id="{81C3D3DF-2C3C-0DEF-31FD-AA9351E7BC8A}"/>
              </a:ext>
            </a:extLst>
          </p:cNvPr>
          <p:cNvSpPr txBox="1">
            <a:spLocks/>
          </p:cNvSpPr>
          <p:nvPr/>
        </p:nvSpPr>
        <p:spPr>
          <a:xfrm>
            <a:off x="507997" y="2843507"/>
            <a:ext cx="6756400" cy="276999"/>
          </a:xfrm>
          <a:prstGeom prst="rect">
            <a:avLst/>
          </a:prstGeom>
        </p:spPr>
        <p:txBody>
          <a:bodyPr vert="horz" wrap="square" lIns="0" tIns="0" rIns="0" bIns="0" rtlCol="0" anchor="t">
            <a:spAutoFit/>
          </a:bodyPr>
          <a:lstStyle>
            <a:lvl1pPr algn="l" defTabSz="594623" rtl="0" eaLnBrk="1" latinLnBrk="0" hangingPunct="1">
              <a:lnSpc>
                <a:spcPct val="100000"/>
              </a:lnSpc>
              <a:spcBef>
                <a:spcPct val="0"/>
              </a:spcBef>
              <a:buNone/>
              <a:defRPr lang="en-US" sz="2800" b="0" kern="1200" cap="none" spc="-28" baseline="0" dirty="0">
                <a:ln w="3175">
                  <a:noFill/>
                </a:ln>
                <a:gradFill>
                  <a:gsLst>
                    <a:gs pos="0">
                      <a:srgbClr val="0078D4"/>
                    </a:gs>
                    <a:gs pos="50000">
                      <a:srgbClr val="8661C5"/>
                    </a:gs>
                    <a:gs pos="99000">
                      <a:srgbClr val="C73ECC"/>
                    </a:gs>
                  </a:gsLst>
                  <a:lin ang="2700000" scaled="0"/>
                </a:gradFill>
                <a:effectLst/>
                <a:latin typeface="+mn-lt"/>
                <a:ea typeface="+mn-ea"/>
                <a:cs typeface="Segoe UI" pitchFamily="34" charset="0"/>
              </a:defRPr>
            </a:lvl1pPr>
          </a:lstStyle>
          <a:p>
            <a:pPr>
              <a:defRPr/>
            </a:pPr>
            <a:r>
              <a:rPr lang="en-US" sz="1800" spc="0">
                <a:latin typeface="Segoe Sans Display"/>
              </a:rPr>
              <a:t>Scenario 1: Financial Closing and Reporting </a:t>
            </a:r>
          </a:p>
        </p:txBody>
      </p:sp>
      <p:graphicFrame>
        <p:nvGraphicFramePr>
          <p:cNvPr id="6" name="Table 5">
            <a:extLst>
              <a:ext uri="{FF2B5EF4-FFF2-40B4-BE49-F238E27FC236}">
                <a16:creationId xmlns:a16="http://schemas.microsoft.com/office/drawing/2014/main" id="{E92570CD-6CA4-E0DF-3365-28AA9C01E7C1}"/>
              </a:ext>
            </a:extLst>
          </p:cNvPr>
          <p:cNvGraphicFramePr>
            <a:graphicFrameLocks noGrp="1"/>
          </p:cNvGraphicFramePr>
          <p:nvPr>
            <p:extLst>
              <p:ext uri="{D42A27DB-BD31-4B8C-83A1-F6EECF244321}">
                <p14:modId xmlns:p14="http://schemas.microsoft.com/office/powerpoint/2010/main" val="1745009634"/>
              </p:ext>
            </p:extLst>
          </p:nvPr>
        </p:nvGraphicFramePr>
        <p:xfrm>
          <a:off x="590042" y="3464526"/>
          <a:ext cx="6592316" cy="6263005"/>
        </p:xfrm>
        <a:graphic>
          <a:graphicData uri="http://schemas.openxmlformats.org/drawingml/2006/table">
            <a:tbl>
              <a:tblPr firstRow="1" bandRow="1">
                <a:tableStyleId>{5C22544A-7EE6-4342-B048-85BDC9FD1C3A}</a:tableStyleId>
              </a:tblPr>
              <a:tblGrid>
                <a:gridCol w="6592316">
                  <a:extLst>
                    <a:ext uri="{9D8B030D-6E8A-4147-A177-3AD203B41FA5}">
                      <a16:colId xmlns:a16="http://schemas.microsoft.com/office/drawing/2014/main" val="769226981"/>
                    </a:ext>
                  </a:extLst>
                </a:gridCol>
              </a:tblGrid>
              <a:tr h="464652">
                <a:tc>
                  <a:txBody>
                    <a:bodyPr/>
                    <a:lstStyle/>
                    <a:p>
                      <a:pPr marL="0" marR="0" lvl="0" indent="0" algn="l" defTabSz="594623" rtl="0" eaLnBrk="1" fontAlgn="auto" latinLnBrk="0" hangingPunct="1">
                        <a:lnSpc>
                          <a:spcPts val="1600"/>
                        </a:lnSpc>
                        <a:spcBef>
                          <a:spcPts val="0"/>
                        </a:spcBef>
                        <a:spcAft>
                          <a:spcPts val="200"/>
                        </a:spcAft>
                        <a:buClrTx/>
                        <a:buSzTx/>
                        <a:buFontTx/>
                        <a:buNone/>
                        <a:tabLst/>
                        <a:defRPr/>
                      </a:pPr>
                      <a:r>
                        <a:rPr lang="en-US" sz="1200" b="1" kern="1200">
                          <a:solidFill>
                            <a:schemeClr val="accent2"/>
                          </a:solidFill>
                          <a:latin typeface="+mj-lt"/>
                          <a:ea typeface="+mn-ea"/>
                          <a:cs typeface="+mn-cs"/>
                        </a:rPr>
                        <a:t>USE CASE 1: </a:t>
                      </a:r>
                      <a:r>
                        <a:rPr lang="en-US" sz="1200" b="1" kern="1200">
                          <a:solidFill>
                            <a:schemeClr val="tx1"/>
                          </a:solidFill>
                          <a:latin typeface="+mj-lt"/>
                          <a:ea typeface="+mn-ea"/>
                          <a:cs typeface="+mn-cs"/>
                        </a:rPr>
                        <a:t>Standardize close data before reconciling</a:t>
                      </a:r>
                    </a:p>
                    <a:p>
                      <a:pPr marL="0" marR="0" lvl="0" indent="0" algn="l" defTabSz="594623" rtl="0" eaLnBrk="1" fontAlgn="auto" latinLnBrk="0" hangingPunct="1">
                        <a:lnSpc>
                          <a:spcPts val="1600"/>
                        </a:lnSpc>
                        <a:spcBef>
                          <a:spcPts val="0"/>
                        </a:spcBef>
                        <a:spcAft>
                          <a:spcPts val="200"/>
                        </a:spcAft>
                        <a:buClrTx/>
                        <a:buSzTx/>
                        <a:buFontTx/>
                        <a:buNone/>
                        <a:tabLst/>
                        <a:defRPr/>
                      </a:pPr>
                      <a:r>
                        <a:rPr lang="en-US" sz="1050" b="0" kern="1200">
                          <a:solidFill>
                            <a:srgbClr val="EC4A27"/>
                          </a:solidFill>
                          <a:latin typeface="+mn-lt"/>
                          <a:ea typeface="+mn-ea"/>
                          <a:cs typeface="+mn-cs"/>
                        </a:rPr>
                        <a:t>/Aggregate sales invoice and payment data: </a:t>
                      </a:r>
                      <a:r>
                        <a:rPr lang="en-US" sz="1050" b="0" kern="1200">
                          <a:solidFill>
                            <a:schemeClr val="tx1"/>
                          </a:solidFill>
                          <a:latin typeface="+mn-lt"/>
                          <a:ea typeface="+mn-ea"/>
                          <a:cs typeface="+mn-cs"/>
                        </a:rPr>
                        <a:t>A consolidated dataset of invoices and related payments used for close activities, such as invoice numbers, customer names, invoice and payment dates, amounts, currencies, payment status, and reference fields used to match payments to invoices.</a:t>
                      </a:r>
                    </a:p>
                  </a:txBody>
                  <a:tcPr marR="0" marT="91440" marB="91440">
                    <a:lnL w="6350" cap="flat" cmpd="sng" algn="ctr">
                      <a:noFill/>
                      <a:prstDash val="solid"/>
                      <a:round/>
                      <a:headEnd type="none" w="med" len="med"/>
                      <a:tailEnd type="none" w="med" len="med"/>
                    </a:lnL>
                    <a:lnR w="12700" cmpd="sng">
                      <a:noFill/>
                    </a:lnR>
                    <a:lnT w="12700" cmpd="sng">
                      <a:noFill/>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3484900"/>
                  </a:ext>
                </a:extLst>
              </a:tr>
              <a:tr h="464652">
                <a:tc>
                  <a:txBody>
                    <a:bodyPr/>
                    <a:lstStyle/>
                    <a:p>
                      <a:pPr marL="0" marR="0" lvl="0" indent="0" algn="l" defTabSz="594623" rtl="0" eaLnBrk="1" fontAlgn="auto" latinLnBrk="0" hangingPunct="1">
                        <a:lnSpc>
                          <a:spcPts val="1600"/>
                        </a:lnSpc>
                        <a:spcBef>
                          <a:spcPts val="0"/>
                        </a:spcBef>
                        <a:spcAft>
                          <a:spcPts val="200"/>
                        </a:spcAft>
                        <a:buClrTx/>
                        <a:buSzTx/>
                        <a:buFontTx/>
                        <a:buNone/>
                        <a:tabLst/>
                        <a:defRPr/>
                      </a:pPr>
                      <a:r>
                        <a:rPr lang="en-US" sz="1200" b="1" kern="1200">
                          <a:solidFill>
                            <a:schemeClr val="accent2"/>
                          </a:solidFill>
                          <a:latin typeface="+mj-lt"/>
                          <a:ea typeface="+mn-ea"/>
                          <a:cs typeface="+mn-cs"/>
                        </a:rPr>
                        <a:t>USE CASE 2: </a:t>
                      </a:r>
                      <a:r>
                        <a:rPr lang="en-US" sz="1200" b="1" kern="1200">
                          <a:solidFill>
                            <a:schemeClr val="tx1"/>
                          </a:solidFill>
                          <a:latin typeface="+mj-lt"/>
                          <a:ea typeface="+mn-ea"/>
                          <a:cs typeface="+mn-cs"/>
                        </a:rPr>
                        <a:t>Identify top revenue categories</a:t>
                      </a:r>
                    </a:p>
                    <a:p>
                      <a:pPr marL="0" marR="0" lvl="0" indent="0" algn="l" defTabSz="594623" rtl="0" eaLnBrk="1" fontAlgn="auto" latinLnBrk="0" hangingPunct="1">
                        <a:lnSpc>
                          <a:spcPts val="1600"/>
                        </a:lnSpc>
                        <a:spcBef>
                          <a:spcPts val="0"/>
                        </a:spcBef>
                        <a:spcAft>
                          <a:spcPts val="200"/>
                        </a:spcAft>
                        <a:buClrTx/>
                        <a:buSzTx/>
                        <a:buFontTx/>
                        <a:buNone/>
                        <a:tabLst/>
                        <a:defRPr/>
                      </a:pPr>
                      <a:r>
                        <a:rPr lang="en-US" sz="1050" b="0" kern="1200">
                          <a:solidFill>
                            <a:srgbClr val="EC4A27"/>
                          </a:solidFill>
                          <a:latin typeface="+mn-lt"/>
                          <a:ea typeface="+mn-ea"/>
                          <a:cs typeface="+mn-cs"/>
                        </a:rPr>
                        <a:t>/Reconciliation report transactions: </a:t>
                      </a:r>
                      <a:r>
                        <a:rPr lang="en-US" sz="1050" b="0" kern="1200">
                          <a:solidFill>
                            <a:schemeClr val="tx1"/>
                          </a:solidFill>
                          <a:latin typeface="+mn-lt"/>
                          <a:ea typeface="+mn-ea"/>
                          <a:cs typeface="+mn-cs"/>
                        </a:rPr>
                        <a:t>A transaction level reconciliation report spanning multiple periods, such as line items with product or category labels, transaction dates, revenue amounts, entity or region fields, and any mapping keys needed to group revenue by category over time.</a:t>
                      </a:r>
                    </a:p>
                  </a:txBody>
                  <a:tcPr marR="0"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8275402"/>
                  </a:ext>
                </a:extLst>
              </a:tr>
              <a:tr h="464652">
                <a:tc>
                  <a:txBody>
                    <a:bodyPr/>
                    <a:lstStyle/>
                    <a:p>
                      <a:pPr marL="0" marR="0" lvl="0" indent="0" algn="l" defTabSz="594623" rtl="0" eaLnBrk="1" fontAlgn="auto" latinLnBrk="0" hangingPunct="1">
                        <a:lnSpc>
                          <a:spcPts val="1600"/>
                        </a:lnSpc>
                        <a:spcBef>
                          <a:spcPts val="0"/>
                        </a:spcBef>
                        <a:spcAft>
                          <a:spcPts val="200"/>
                        </a:spcAft>
                        <a:buClrTx/>
                        <a:buSzTx/>
                        <a:buFontTx/>
                        <a:buNone/>
                        <a:tabLst/>
                        <a:defRPr/>
                      </a:pPr>
                      <a:r>
                        <a:rPr lang="en-US" sz="1200" b="1" kern="1200">
                          <a:solidFill>
                            <a:schemeClr val="accent2"/>
                          </a:solidFill>
                          <a:latin typeface="+mj-lt"/>
                          <a:ea typeface="+mn-ea"/>
                          <a:cs typeface="+mn-cs"/>
                        </a:rPr>
                        <a:t>USE CASE 3: </a:t>
                      </a:r>
                      <a:r>
                        <a:rPr lang="en-US" sz="1200" b="1" kern="1200">
                          <a:solidFill>
                            <a:schemeClr val="tx1"/>
                          </a:solidFill>
                          <a:latin typeface="+mj-lt"/>
                          <a:ea typeface="+mn-ea"/>
                          <a:cs typeface="+mn-cs"/>
                        </a:rPr>
                        <a:t>Turn variance analysis into leadership slides</a:t>
                      </a:r>
                    </a:p>
                    <a:p>
                      <a:pPr marL="0" marR="0" lvl="0" indent="0" algn="l" defTabSz="594623" rtl="0" eaLnBrk="1" fontAlgn="auto" latinLnBrk="0" hangingPunct="1">
                        <a:lnSpc>
                          <a:spcPts val="1600"/>
                        </a:lnSpc>
                        <a:spcBef>
                          <a:spcPts val="0"/>
                        </a:spcBef>
                        <a:spcAft>
                          <a:spcPts val="200"/>
                        </a:spcAft>
                        <a:buClrTx/>
                        <a:buSzTx/>
                        <a:buFontTx/>
                        <a:buNone/>
                        <a:tabLst/>
                        <a:defRPr/>
                      </a:pPr>
                      <a:r>
                        <a:rPr lang="en-US" sz="1050" b="0" kern="1200">
                          <a:solidFill>
                            <a:srgbClr val="EC4A27"/>
                          </a:solidFill>
                          <a:latin typeface="+mn-lt"/>
                          <a:ea typeface="+mn-ea"/>
                          <a:cs typeface="+mn-cs"/>
                        </a:rPr>
                        <a:t>/Variance analysis summary: </a:t>
                      </a:r>
                      <a:r>
                        <a:rPr lang="en-US" sz="1050" b="0" kern="1200">
                          <a:solidFill>
                            <a:schemeClr val="tx1"/>
                          </a:solidFill>
                          <a:latin typeface="+mn-lt"/>
                          <a:ea typeface="+mn-ea"/>
                          <a:cs typeface="+mn-cs"/>
                        </a:rPr>
                        <a:t>A period variance summary explaining actuals versus plan or forecast, such as key drivers by line item, quantified deltas, assumptions, one time impacts, and notes that explain why variances occurred.</a:t>
                      </a:r>
                    </a:p>
                  </a:txBody>
                  <a:tcPr marR="0"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033243"/>
                  </a:ext>
                </a:extLst>
              </a:tr>
              <a:tr h="464652">
                <a:tc>
                  <a:txBody>
                    <a:bodyPr/>
                    <a:lstStyle/>
                    <a:p>
                      <a:pPr marL="0" marR="0" lvl="0" indent="0" algn="l" defTabSz="594623" rtl="0" eaLnBrk="1" fontAlgn="auto" latinLnBrk="0" hangingPunct="1">
                        <a:lnSpc>
                          <a:spcPts val="1600"/>
                        </a:lnSpc>
                        <a:spcBef>
                          <a:spcPts val="0"/>
                        </a:spcBef>
                        <a:spcAft>
                          <a:spcPts val="200"/>
                        </a:spcAft>
                        <a:buClrTx/>
                        <a:buSzTx/>
                        <a:buFontTx/>
                        <a:buNone/>
                        <a:tabLst/>
                        <a:defRPr/>
                      </a:pPr>
                      <a:r>
                        <a:rPr lang="en-US" sz="1200" b="1" kern="1200">
                          <a:solidFill>
                            <a:schemeClr val="accent2"/>
                          </a:solidFill>
                          <a:latin typeface="+mj-lt"/>
                          <a:ea typeface="+mn-ea"/>
                          <a:cs typeface="+mn-cs"/>
                        </a:rPr>
                        <a:t>USE CASE 4: </a:t>
                      </a:r>
                      <a:r>
                        <a:rPr lang="en-US" sz="1200" b="1" kern="1200">
                          <a:solidFill>
                            <a:schemeClr val="tx1"/>
                          </a:solidFill>
                          <a:latin typeface="+mj-lt"/>
                          <a:ea typeface="+mn-ea"/>
                          <a:cs typeface="+mn-cs"/>
                        </a:rPr>
                        <a:t>Create a reusable close reporting template</a:t>
                      </a:r>
                    </a:p>
                    <a:p>
                      <a:pPr marL="0" marR="0" lvl="0" indent="0" algn="l" defTabSz="594623" rtl="0" eaLnBrk="1" fontAlgn="auto" latinLnBrk="0" hangingPunct="1">
                        <a:lnSpc>
                          <a:spcPts val="1600"/>
                        </a:lnSpc>
                        <a:spcBef>
                          <a:spcPts val="0"/>
                        </a:spcBef>
                        <a:spcAft>
                          <a:spcPts val="200"/>
                        </a:spcAft>
                        <a:buClrTx/>
                        <a:buSzTx/>
                        <a:buFontTx/>
                        <a:buNone/>
                        <a:tabLst/>
                        <a:defRPr/>
                      </a:pPr>
                      <a:r>
                        <a:rPr lang="en-US" sz="1050" b="0" kern="1200">
                          <a:solidFill>
                            <a:srgbClr val="EC4A27"/>
                          </a:solidFill>
                          <a:latin typeface="+mn-lt"/>
                          <a:ea typeface="+mn-ea"/>
                          <a:cs typeface="+mn-cs"/>
                        </a:rPr>
                        <a:t>/Monthly reporting package (Excel + PPT): </a:t>
                      </a:r>
                      <a:r>
                        <a:rPr lang="en-US" sz="1050" b="0" kern="1200">
                          <a:solidFill>
                            <a:schemeClr val="tx1"/>
                          </a:solidFill>
                          <a:latin typeface="+mn-lt"/>
                          <a:ea typeface="+mn-ea"/>
                          <a:cs typeface="+mn-cs"/>
                        </a:rPr>
                        <a:t>A prior period close reporting bundle in Excel and PowerPoint, such as the final monthly deck and its supporting spreadsheets that include revenue, GM%, KPIs, risks, and source tables or pivots used to populate recurring slides.</a:t>
                      </a:r>
                    </a:p>
                  </a:txBody>
                  <a:tcPr marR="0"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36260306"/>
                  </a:ext>
                </a:extLst>
              </a:tr>
              <a:tr h="845437">
                <a:tc>
                  <a:txBody>
                    <a:bodyPr/>
                    <a:lstStyle/>
                    <a:p>
                      <a:pPr marL="0" marR="0" lvl="0" indent="0" algn="l" defTabSz="594623" rtl="0" eaLnBrk="1" fontAlgn="auto" latinLnBrk="0" hangingPunct="1">
                        <a:lnSpc>
                          <a:spcPts val="1600"/>
                        </a:lnSpc>
                        <a:spcBef>
                          <a:spcPts val="0"/>
                        </a:spcBef>
                        <a:spcAft>
                          <a:spcPts val="200"/>
                        </a:spcAft>
                        <a:buClrTx/>
                        <a:buSzTx/>
                        <a:buFontTx/>
                        <a:buNone/>
                        <a:tabLst/>
                        <a:defRPr/>
                      </a:pPr>
                      <a:r>
                        <a:rPr lang="en-US" sz="1200" b="1" kern="1200">
                          <a:solidFill>
                            <a:schemeClr val="accent2"/>
                          </a:solidFill>
                          <a:latin typeface="+mj-lt"/>
                          <a:ea typeface="+mn-ea"/>
                          <a:cs typeface="+mn-cs"/>
                        </a:rPr>
                        <a:t>USE CASE 5: </a:t>
                      </a:r>
                      <a:r>
                        <a:rPr lang="en-US" sz="1200" b="1" kern="1200">
                          <a:solidFill>
                            <a:schemeClr val="tx1"/>
                          </a:solidFill>
                          <a:latin typeface="+mj-lt"/>
                          <a:ea typeface="+mn-ea"/>
                          <a:cs typeface="+mn-cs"/>
                        </a:rPr>
                        <a:t>Summarize business drivers impacting close outcomes</a:t>
                      </a:r>
                    </a:p>
                    <a:p>
                      <a:pPr marL="0" marR="0" lvl="0" indent="0" algn="l" defTabSz="594623" rtl="0" eaLnBrk="1" fontAlgn="auto" latinLnBrk="0" hangingPunct="1">
                        <a:lnSpc>
                          <a:spcPts val="1600"/>
                        </a:lnSpc>
                        <a:spcBef>
                          <a:spcPts val="0"/>
                        </a:spcBef>
                        <a:spcAft>
                          <a:spcPts val="200"/>
                        </a:spcAft>
                        <a:buClrTx/>
                        <a:buSzTx/>
                        <a:buFontTx/>
                        <a:buNone/>
                        <a:tabLst/>
                        <a:defRPr/>
                      </a:pPr>
                      <a:r>
                        <a:rPr lang="en-US" sz="1050" b="0" kern="1200">
                          <a:solidFill>
                            <a:srgbClr val="EC4A27"/>
                          </a:solidFill>
                          <a:latin typeface="+mn-lt"/>
                          <a:ea typeface="+mn-ea"/>
                          <a:cs typeface="+mn-cs"/>
                        </a:rPr>
                        <a:t>/Teams channel: </a:t>
                      </a:r>
                      <a:r>
                        <a:rPr lang="en-US" sz="1050" b="0" kern="1200">
                          <a:solidFill>
                            <a:schemeClr val="tx1"/>
                          </a:solidFill>
                          <a:latin typeface="+mn-lt"/>
                          <a:ea typeface="+mn-ea"/>
                          <a:cs typeface="+mn-cs"/>
                        </a:rPr>
                        <a:t>Messages from a Microsoft Teams channel where finance, operations, or business stakeholders discuss items affecting the monthly close, such as late submissions, forecast changes, operational issues, revenue risks, cost updates, or dependency blockers within the last 30 days.</a:t>
                      </a:r>
                    </a:p>
                    <a:p>
                      <a:pPr marL="0" marR="0" lvl="0" indent="0" algn="l" defTabSz="594623" rtl="0" eaLnBrk="1" fontAlgn="auto" latinLnBrk="0" hangingPunct="1">
                        <a:lnSpc>
                          <a:spcPts val="1600"/>
                        </a:lnSpc>
                        <a:spcBef>
                          <a:spcPts val="0"/>
                        </a:spcBef>
                        <a:spcAft>
                          <a:spcPts val="200"/>
                        </a:spcAft>
                        <a:buClrTx/>
                        <a:buSzTx/>
                        <a:buFontTx/>
                        <a:buNone/>
                        <a:tabLst/>
                        <a:defRPr/>
                      </a:pPr>
                      <a:r>
                        <a:rPr lang="en-US" sz="1050" b="0" kern="1200">
                          <a:solidFill>
                            <a:srgbClr val="EC4A27"/>
                          </a:solidFill>
                          <a:latin typeface="+mn-lt"/>
                          <a:ea typeface="+mn-ea"/>
                          <a:cs typeface="+mn-cs"/>
                        </a:rPr>
                        <a:t> /Meeting: </a:t>
                      </a:r>
                      <a:r>
                        <a:rPr lang="en-US" sz="1050" b="0" kern="1200">
                          <a:solidFill>
                            <a:schemeClr val="tx1"/>
                          </a:solidFill>
                          <a:latin typeface="+mn-lt"/>
                          <a:ea typeface="+mn-ea"/>
                          <a:cs typeface="+mn-cs"/>
                        </a:rPr>
                        <a:t>Meeting records, notes, or transcripts where close status, financial performance, risks, assumptions, or business changes are discussed, including decisions, escalations, and action items relevant to close outcomes.</a:t>
                      </a:r>
                    </a:p>
                    <a:p>
                      <a:pPr marL="0" marR="0" lvl="0" indent="0" algn="l" defTabSz="594623" rtl="0" eaLnBrk="1" fontAlgn="auto" latinLnBrk="0" hangingPunct="1">
                        <a:lnSpc>
                          <a:spcPts val="1600"/>
                        </a:lnSpc>
                        <a:spcBef>
                          <a:spcPts val="0"/>
                        </a:spcBef>
                        <a:spcAft>
                          <a:spcPts val="200"/>
                        </a:spcAft>
                        <a:buClrTx/>
                        <a:buSzTx/>
                        <a:buFontTx/>
                        <a:buNone/>
                        <a:tabLst/>
                        <a:defRPr/>
                      </a:pPr>
                      <a:r>
                        <a:rPr lang="en-US" sz="1050" b="0" kern="1200">
                          <a:solidFill>
                            <a:srgbClr val="EC4A27"/>
                          </a:solidFill>
                          <a:latin typeface="+mn-lt"/>
                          <a:ea typeface="+mn-ea"/>
                          <a:cs typeface="+mn-cs"/>
                        </a:rPr>
                        <a:t> /Offline tracker file: </a:t>
                      </a:r>
                      <a:r>
                        <a:rPr lang="en-US" sz="1050" b="0" kern="1200">
                          <a:solidFill>
                            <a:schemeClr val="tx1"/>
                          </a:solidFill>
                          <a:latin typeface="+mn-lt"/>
                          <a:ea typeface="+mn-ea"/>
                          <a:cs typeface="+mn-cs"/>
                        </a:rPr>
                        <a:t>A structured tracker (such as a spreadsheet or list) maintained outside of Teams that logs close related issues, risks, root causes, owners, status, and resolutions, used to monitor progress and impact on the financial close.</a:t>
                      </a:r>
                    </a:p>
                  </a:txBody>
                  <a:tcPr marR="0"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86580557"/>
                  </a:ext>
                </a:extLst>
              </a:tr>
            </a:tbl>
          </a:graphicData>
        </a:graphic>
      </p:graphicFrame>
      <p:pic>
        <p:nvPicPr>
          <p:cNvPr id="44" name="Picture 43">
            <a:extLst>
              <a:ext uri="{FF2B5EF4-FFF2-40B4-BE49-F238E27FC236}">
                <a16:creationId xmlns:a16="http://schemas.microsoft.com/office/drawing/2014/main" id="{8964D8D3-580E-3FFD-30CC-B797704158C5}"/>
              </a:ext>
              <a:ext uri="{C183D7F6-B498-43B3-948B-1728B52AA6E4}">
                <adec:decorative xmlns:adec="http://schemas.microsoft.com/office/drawing/2017/decorative" val="1"/>
              </a:ext>
            </a:extLst>
          </p:cNvPr>
          <p:cNvPicPr>
            <a:picLocks/>
          </p:cNvPicPr>
          <p:nvPr/>
        </p:nvPicPr>
        <p:blipFill rotWithShape="1">
          <a:blip r:embed="rId7">
            <a:extLst>
              <a:ext uri="{BEBA8EAE-BF5A-486C-A8C5-ECC9F3942E4B}">
                <a14:imgProps xmlns:a14="http://schemas.microsoft.com/office/drawing/2010/main">
                  <a14:imgLayer r:embed="rId8">
                    <a14:imgEffect>
                      <a14:artisticBlur radius="5"/>
                    </a14:imgEffect>
                  </a14:imgLayer>
                </a14:imgProps>
              </a:ext>
              <a:ext uri="{28A0092B-C50C-407E-A947-70E740481C1C}">
                <a14:useLocalDpi xmlns:a14="http://schemas.microsoft.com/office/drawing/2010/main" val="0"/>
              </a:ext>
            </a:extLst>
          </a:blip>
          <a:srcRect t="45207" b="45207"/>
          <a:stretch>
            <a:fillRect/>
          </a:stretch>
        </p:blipFill>
        <p:spPr>
          <a:xfrm>
            <a:off x="1" y="0"/>
            <a:ext cx="7772400" cy="419100"/>
          </a:xfrm>
          <a:prstGeom prst="rect">
            <a:avLst/>
          </a:prstGeom>
          <a:ln>
            <a:noFill/>
          </a:ln>
          <a:effectLst/>
        </p:spPr>
      </p:pic>
      <p:sp>
        <p:nvSpPr>
          <p:cNvPr id="45" name="Rectangle 44">
            <a:extLst>
              <a:ext uri="{FF2B5EF4-FFF2-40B4-BE49-F238E27FC236}">
                <a16:creationId xmlns:a16="http://schemas.microsoft.com/office/drawing/2014/main" id="{B15090CD-E8B4-0785-1B05-0EE08FF408FA}"/>
              </a:ext>
              <a:ext uri="{C183D7F6-B498-43B3-948B-1728B52AA6E4}">
                <adec:decorative xmlns:adec="http://schemas.microsoft.com/office/drawing/2017/decorative" val="1"/>
              </a:ext>
            </a:extLst>
          </p:cNvPr>
          <p:cNvSpPr>
            <a:spLocks/>
          </p:cNvSpPr>
          <p:nvPr/>
        </p:nvSpPr>
        <p:spPr bwMode="auto">
          <a:xfrm>
            <a:off x="0" y="0"/>
            <a:ext cx="7772400" cy="406400"/>
          </a:xfrm>
          <a:prstGeom prst="rect">
            <a:avLst/>
          </a:prstGeom>
          <a:solidFill>
            <a:schemeClr val="bg1">
              <a:alpha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0" noProof="0">
              <a:ln>
                <a:noFill/>
              </a:ln>
              <a:solidFill>
                <a:srgbClr val="FFFFFF"/>
              </a:solidFill>
              <a:effectLst/>
              <a:uLnTx/>
              <a:uFillTx/>
              <a:latin typeface="Segoe Sans Display Semibold"/>
              <a:ea typeface="Segoe UI" pitchFamily="34" charset="0"/>
              <a:cs typeface="Segoe UI" pitchFamily="34" charset="0"/>
            </a:endParaRPr>
          </a:p>
        </p:txBody>
      </p:sp>
      <p:sp>
        <p:nvSpPr>
          <p:cNvPr id="46" name="Rectangle: Rounded Corners 45">
            <a:hlinkClick r:id="rId9" action="ppaction://hlinksldjump"/>
            <a:extLst>
              <a:ext uri="{FF2B5EF4-FFF2-40B4-BE49-F238E27FC236}">
                <a16:creationId xmlns:a16="http://schemas.microsoft.com/office/drawing/2014/main" id="{E33FD6A1-D485-25C5-4C18-B85860829808}"/>
              </a:ext>
              <a:ext uri="{C183D7F6-B498-43B3-948B-1728B52AA6E4}">
                <adec:decorative xmlns:adec="http://schemas.microsoft.com/office/drawing/2017/decorative" val="1"/>
              </a:ext>
            </a:extLst>
          </p:cNvPr>
          <p:cNvSpPr>
            <a:spLocks/>
          </p:cNvSpPr>
          <p:nvPr/>
        </p:nvSpPr>
        <p:spPr bwMode="auto">
          <a:xfrm>
            <a:off x="507999"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Best Practices</a:t>
            </a:r>
          </a:p>
        </p:txBody>
      </p:sp>
      <p:sp>
        <p:nvSpPr>
          <p:cNvPr id="47" name="Rectangle: Rounded Corners 46">
            <a:hlinkClick r:id="rId10" action="ppaction://hlinksldjump"/>
            <a:extLst>
              <a:ext uri="{FF2B5EF4-FFF2-40B4-BE49-F238E27FC236}">
                <a16:creationId xmlns:a16="http://schemas.microsoft.com/office/drawing/2014/main" id="{E8522335-D0F3-42BE-56C4-6C67E90D655A}"/>
              </a:ext>
              <a:ext uri="{C183D7F6-B498-43B3-948B-1728B52AA6E4}">
                <adec:decorative xmlns:adec="http://schemas.microsoft.com/office/drawing/2017/decorative" val="1"/>
              </a:ext>
            </a:extLst>
          </p:cNvPr>
          <p:cNvSpPr>
            <a:spLocks/>
          </p:cNvSpPr>
          <p:nvPr/>
        </p:nvSpPr>
        <p:spPr bwMode="auto">
          <a:xfrm>
            <a:off x="1486262"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1</a:t>
            </a:r>
          </a:p>
        </p:txBody>
      </p:sp>
      <p:sp>
        <p:nvSpPr>
          <p:cNvPr id="48" name="Rectangle: Rounded Corners 47">
            <a:hlinkClick r:id="rId11" action="ppaction://hlinksldjump"/>
            <a:extLst>
              <a:ext uri="{FF2B5EF4-FFF2-40B4-BE49-F238E27FC236}">
                <a16:creationId xmlns:a16="http://schemas.microsoft.com/office/drawing/2014/main" id="{40F566B9-AB21-001A-B2BD-3DD5177A05AD}"/>
              </a:ext>
              <a:ext uri="{C183D7F6-B498-43B3-948B-1728B52AA6E4}">
                <adec:decorative xmlns:adec="http://schemas.microsoft.com/office/drawing/2017/decorative" val="1"/>
              </a:ext>
            </a:extLst>
          </p:cNvPr>
          <p:cNvSpPr>
            <a:spLocks/>
          </p:cNvSpPr>
          <p:nvPr/>
        </p:nvSpPr>
        <p:spPr bwMode="auto">
          <a:xfrm>
            <a:off x="2464525"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2</a:t>
            </a:r>
          </a:p>
        </p:txBody>
      </p:sp>
      <p:sp>
        <p:nvSpPr>
          <p:cNvPr id="49" name="Rectangle: Rounded Corners 48">
            <a:hlinkClick r:id="rId12" action="ppaction://hlinksldjump"/>
            <a:extLst>
              <a:ext uri="{FF2B5EF4-FFF2-40B4-BE49-F238E27FC236}">
                <a16:creationId xmlns:a16="http://schemas.microsoft.com/office/drawing/2014/main" id="{B56FA07B-42C8-8D22-C9D7-B289713E9FF2}"/>
              </a:ext>
              <a:ext uri="{C183D7F6-B498-43B3-948B-1728B52AA6E4}">
                <adec:decorative xmlns:adec="http://schemas.microsoft.com/office/drawing/2017/decorative" val="1"/>
              </a:ext>
            </a:extLst>
          </p:cNvPr>
          <p:cNvSpPr>
            <a:spLocks/>
          </p:cNvSpPr>
          <p:nvPr/>
        </p:nvSpPr>
        <p:spPr bwMode="auto">
          <a:xfrm>
            <a:off x="3442787"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3</a:t>
            </a:r>
          </a:p>
        </p:txBody>
      </p:sp>
      <p:sp>
        <p:nvSpPr>
          <p:cNvPr id="50" name="Rectangle: Rounded Corners 49">
            <a:hlinkClick r:id="rId13" action="ppaction://hlinksldjump"/>
            <a:extLst>
              <a:ext uri="{FF2B5EF4-FFF2-40B4-BE49-F238E27FC236}">
                <a16:creationId xmlns:a16="http://schemas.microsoft.com/office/drawing/2014/main" id="{A7E0DC3F-23F4-0677-1AD1-9CC437493AF2}"/>
              </a:ext>
              <a:ext uri="{C183D7F6-B498-43B3-948B-1728B52AA6E4}">
                <adec:decorative xmlns:adec="http://schemas.microsoft.com/office/drawing/2017/decorative" val="1"/>
              </a:ext>
            </a:extLst>
          </p:cNvPr>
          <p:cNvSpPr>
            <a:spLocks/>
          </p:cNvSpPr>
          <p:nvPr/>
        </p:nvSpPr>
        <p:spPr bwMode="auto">
          <a:xfrm>
            <a:off x="5399312"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5</a:t>
            </a:r>
          </a:p>
        </p:txBody>
      </p:sp>
      <p:sp>
        <p:nvSpPr>
          <p:cNvPr id="51" name="Rectangle: Rounded Corners 50">
            <a:hlinkClick r:id="rId14" action="ppaction://hlinksldjump"/>
            <a:extLst>
              <a:ext uri="{FF2B5EF4-FFF2-40B4-BE49-F238E27FC236}">
                <a16:creationId xmlns:a16="http://schemas.microsoft.com/office/drawing/2014/main" id="{3A01096A-7F7A-D876-D41D-0670024D4E6D}"/>
              </a:ext>
              <a:ext uri="{C183D7F6-B498-43B3-948B-1728B52AA6E4}">
                <adec:decorative xmlns:adec="http://schemas.microsoft.com/office/drawing/2017/decorative" val="1"/>
              </a:ext>
            </a:extLst>
          </p:cNvPr>
          <p:cNvSpPr>
            <a:spLocks/>
          </p:cNvSpPr>
          <p:nvPr/>
        </p:nvSpPr>
        <p:spPr bwMode="auto">
          <a:xfrm>
            <a:off x="6377575" y="230036"/>
            <a:ext cx="886822" cy="373214"/>
          </a:xfrm>
          <a:prstGeom prst="roundRect">
            <a:avLst>
              <a:gd name="adj" fmla="val 50000"/>
            </a:avLst>
          </a:prstGeom>
          <a:gradFill flip="none" rotWithShape="1">
            <a:gsLst>
              <a:gs pos="0">
                <a:srgbClr val="C742CD"/>
              </a:gs>
              <a:gs pos="100000">
                <a:srgbClr val="2780D7"/>
              </a:gs>
            </a:gsLst>
            <a:path path="circle">
              <a:fillToRect l="100000" t="100000"/>
            </a:path>
            <a:tileRect r="-100000" b="-100000"/>
          </a:gradFill>
          <a:ln w="190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Segoe Sans Display Semibold"/>
                <a:ea typeface="+mn-ea"/>
                <a:cs typeface="Segoe UI" pitchFamily="34" charset="0"/>
              </a:rPr>
              <a:t>File Guidance </a:t>
            </a:r>
            <a:br>
              <a:rPr kumimoji="0" lang="en-US" sz="800" b="0" i="0" u="none" strike="noStrike" kern="1200" cap="none" spc="0" normalizeH="0" baseline="0" noProof="0">
                <a:ln>
                  <a:noFill/>
                </a:ln>
                <a:solidFill>
                  <a:srgbClr val="FFFFFF"/>
                </a:solidFill>
                <a:effectLst/>
                <a:uLnTx/>
                <a:uFillTx/>
                <a:latin typeface="Segoe Sans Display Semibold"/>
                <a:ea typeface="+mn-ea"/>
                <a:cs typeface="Segoe UI" pitchFamily="34" charset="0"/>
              </a:rPr>
            </a:br>
            <a:r>
              <a:rPr kumimoji="0" lang="en-US" sz="800" b="0" i="0" u="none" strike="noStrike" kern="1200" cap="none" spc="0" normalizeH="0" baseline="0" noProof="0">
                <a:ln>
                  <a:noFill/>
                </a:ln>
                <a:solidFill>
                  <a:srgbClr val="FFFFFF"/>
                </a:solidFill>
                <a:effectLst/>
                <a:uLnTx/>
                <a:uFillTx/>
                <a:latin typeface="Segoe Sans Display Semibold"/>
                <a:ea typeface="+mn-ea"/>
                <a:cs typeface="Segoe UI" pitchFamily="34" charset="0"/>
              </a:rPr>
              <a:t>&amp; Example</a:t>
            </a:r>
          </a:p>
        </p:txBody>
      </p:sp>
      <p:sp>
        <p:nvSpPr>
          <p:cNvPr id="52" name="Rectangle: Rounded Corners 51">
            <a:hlinkClick r:id="rId15" action="ppaction://hlinksldjump"/>
            <a:extLst>
              <a:ext uri="{FF2B5EF4-FFF2-40B4-BE49-F238E27FC236}">
                <a16:creationId xmlns:a16="http://schemas.microsoft.com/office/drawing/2014/main" id="{3ABBFB5D-13A7-A79D-77E0-CCDF245F4570}"/>
              </a:ext>
              <a:ext uri="{C183D7F6-B498-43B3-948B-1728B52AA6E4}">
                <adec:decorative xmlns:adec="http://schemas.microsoft.com/office/drawing/2017/decorative" val="1"/>
              </a:ext>
            </a:extLst>
          </p:cNvPr>
          <p:cNvSpPr>
            <a:spLocks/>
          </p:cNvSpPr>
          <p:nvPr/>
        </p:nvSpPr>
        <p:spPr bwMode="auto">
          <a:xfrm>
            <a:off x="4421050"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4</a:t>
            </a:r>
          </a:p>
        </p:txBody>
      </p:sp>
    </p:spTree>
    <p:extLst>
      <p:ext uri="{BB962C8B-B14F-4D97-AF65-F5344CB8AC3E}">
        <p14:creationId xmlns:p14="http://schemas.microsoft.com/office/powerpoint/2010/main" val="1291716722"/>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74E4523-E7DB-981B-F4F1-DC1E0D174732}"/>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1336" r="25772" b="60312"/>
          <a:stretch>
            <a:fillRect/>
          </a:stretch>
        </p:blipFill>
        <p:spPr>
          <a:xfrm>
            <a:off x="2786743" y="8340175"/>
            <a:ext cx="4840514" cy="1718225"/>
          </a:xfrm>
          <a:custGeom>
            <a:avLst/>
            <a:gdLst>
              <a:gd name="csX0" fmla="*/ 0 w 4635062"/>
              <a:gd name="csY0" fmla="*/ 0 h 1645296"/>
              <a:gd name="csX1" fmla="*/ 4635062 w 4635062"/>
              <a:gd name="csY1" fmla="*/ 0 h 1645296"/>
              <a:gd name="csX2" fmla="*/ 4635062 w 4635062"/>
              <a:gd name="csY2" fmla="*/ 1645296 h 1645296"/>
              <a:gd name="csX3" fmla="*/ 0 w 4635062"/>
              <a:gd name="csY3" fmla="*/ 1645296 h 1645296"/>
            </a:gdLst>
            <a:ahLst/>
            <a:cxnLst>
              <a:cxn ang="0">
                <a:pos x="csX0" y="csY0"/>
              </a:cxn>
              <a:cxn ang="0">
                <a:pos x="csX1" y="csY1"/>
              </a:cxn>
              <a:cxn ang="0">
                <a:pos x="csX2" y="csY2"/>
              </a:cxn>
              <a:cxn ang="0">
                <a:pos x="csX3" y="csY3"/>
              </a:cxn>
            </a:cxnLst>
            <a:rect l="l" t="t" r="r" b="b"/>
            <a:pathLst>
              <a:path w="4635062" h="1645296">
                <a:moveTo>
                  <a:pt x="0" y="0"/>
                </a:moveTo>
                <a:lnTo>
                  <a:pt x="4635062" y="0"/>
                </a:lnTo>
                <a:lnTo>
                  <a:pt x="4635062" y="1645296"/>
                </a:lnTo>
                <a:lnTo>
                  <a:pt x="0" y="1645296"/>
                </a:lnTo>
                <a:close/>
              </a:path>
            </a:pathLst>
          </a:custGeom>
        </p:spPr>
      </p:pic>
      <p:sp>
        <p:nvSpPr>
          <p:cNvPr id="5" name="Slide Number Placeholder 5">
            <a:extLst>
              <a:ext uri="{FF2B5EF4-FFF2-40B4-BE49-F238E27FC236}">
                <a16:creationId xmlns:a16="http://schemas.microsoft.com/office/drawing/2014/main" id="{1DF4FDFC-6255-0477-7424-DEE042534E93}"/>
              </a:ext>
              <a:ext uri="{C183D7F6-B498-43B3-948B-1728B52AA6E4}">
                <adec:decorative xmlns:adec="http://schemas.microsoft.com/office/drawing/2017/decorative" val="1"/>
              </a:ext>
            </a:extLst>
          </p:cNvPr>
          <p:cNvSpPr txBox="1">
            <a:spLocks/>
          </p:cNvSpPr>
          <p:nvPr/>
        </p:nvSpPr>
        <p:spPr>
          <a:xfrm>
            <a:off x="5770248" y="9617713"/>
            <a:ext cx="1748790" cy="264474"/>
          </a:xfrm>
        </p:spPr>
        <p:txBody>
          <a:bodyPr rIns="0" anchor="ctr"/>
          <a:lstStyle>
            <a:defPPr>
              <a:defRPr lang="en-US"/>
            </a:defPPr>
            <a:lvl1pPr marL="0" algn="r" defTabSz="1018824" rtl="0" eaLnBrk="1" latinLnBrk="0" hangingPunct="1">
              <a:defRPr sz="1200" kern="1200">
                <a:solidFill>
                  <a:schemeClr val="tx1"/>
                </a:solidFill>
                <a:latin typeface="+mn-lt"/>
                <a:ea typeface="+mn-ea"/>
                <a:cs typeface="+mn-cs"/>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marL="0" marR="0" lvl="0" indent="0" algn="r" defTabSz="1018824" rtl="0" eaLnBrk="1" fontAlgn="auto" latinLnBrk="0" hangingPunct="1">
              <a:lnSpc>
                <a:spcPct val="100000"/>
              </a:lnSpc>
              <a:spcBef>
                <a:spcPts val="0"/>
              </a:spcBef>
              <a:spcAft>
                <a:spcPts val="0"/>
              </a:spcAft>
              <a:buClrTx/>
              <a:buSzTx/>
              <a:buFontTx/>
              <a:buNone/>
              <a:tabLst/>
              <a:defRPr/>
            </a:pPr>
            <a:fld id="{BF64B658-AF8F-7D4C-AC24-1E662CA57B6D}" type="slidenum">
              <a:rPr kumimoji="0" lang="en-US" sz="1000" b="0" i="0" u="none" strike="noStrike" kern="1200" cap="none" spc="0" normalizeH="0" baseline="0" noProof="0" smtClean="0">
                <a:ln>
                  <a:noFill/>
                </a:ln>
                <a:solidFill>
                  <a:srgbClr val="091F2C"/>
                </a:solidFill>
                <a:effectLst/>
                <a:uLnTx/>
                <a:uFillTx/>
                <a:latin typeface="Segoe Sans Display Semilight" pitchFamily="2" charset="0"/>
                <a:ea typeface="+mn-ea"/>
                <a:cs typeface="Segoe Sans Display Semilight" pitchFamily="2" charset="0"/>
              </a:rPr>
              <a:pPr marL="0" marR="0" lvl="0" indent="0" algn="r" defTabSz="1018824" rtl="0" eaLnBrk="1" fontAlgn="auto" latinLnBrk="0" hangingPunct="1">
                <a:lnSpc>
                  <a:spcPct val="100000"/>
                </a:lnSpc>
                <a:spcBef>
                  <a:spcPts val="0"/>
                </a:spcBef>
                <a:spcAft>
                  <a:spcPts val="0"/>
                </a:spcAft>
                <a:buClrTx/>
                <a:buSzTx/>
                <a:buFontTx/>
                <a:buNone/>
                <a:tabLst/>
                <a:defRPr/>
              </a:pPr>
              <a:t>11</a:t>
            </a:fld>
            <a:endParaRPr kumimoji="0" lang="en-US" sz="1000" b="0" i="0" u="none" strike="noStrike" kern="1200" cap="none" spc="0" normalizeH="0" baseline="0" noProof="0">
              <a:ln>
                <a:noFill/>
              </a:ln>
              <a:solidFill>
                <a:srgbClr val="091F2C"/>
              </a:solidFill>
              <a:effectLst/>
              <a:uLnTx/>
              <a:uFillTx/>
              <a:latin typeface="Segoe Sans Display Semilight" pitchFamily="2" charset="0"/>
              <a:ea typeface="+mn-ea"/>
              <a:cs typeface="Segoe Sans Display Semilight" pitchFamily="2" charset="0"/>
            </a:endParaRPr>
          </a:p>
        </p:txBody>
      </p:sp>
      <p:pic>
        <p:nvPicPr>
          <p:cNvPr id="6" name="object 4">
            <a:extLst>
              <a:ext uri="{FF2B5EF4-FFF2-40B4-BE49-F238E27FC236}">
                <a16:creationId xmlns:a16="http://schemas.microsoft.com/office/drawing/2014/main" id="{6A75FABB-CCCB-B907-7D4C-1DF8DF8F64DD}"/>
              </a:ext>
              <a:ext uri="{C183D7F6-B498-43B3-948B-1728B52AA6E4}">
                <adec:decorative xmlns:adec="http://schemas.microsoft.com/office/drawing/2017/decorative" val="1"/>
              </a:ext>
            </a:extLst>
          </p:cNvPr>
          <p:cNvPicPr/>
          <p:nvPr/>
        </p:nvPicPr>
        <p:blipFill rotWithShape="1">
          <a:blip r:embed="rId4" cstate="print"/>
          <a:srcRect l="19670" r="19670"/>
          <a:stretch>
            <a:fillRect/>
          </a:stretch>
        </p:blipFill>
        <p:spPr>
          <a:xfrm rot="5400000">
            <a:off x="3850482" y="6136484"/>
            <a:ext cx="71436" cy="7772400"/>
          </a:xfrm>
          <a:prstGeom prst="rect">
            <a:avLst/>
          </a:prstGeom>
        </p:spPr>
      </p:pic>
      <p:sp>
        <p:nvSpPr>
          <p:cNvPr id="7" name="Rectangle: Rounded Corners 6">
            <a:extLst>
              <a:ext uri="{FF2B5EF4-FFF2-40B4-BE49-F238E27FC236}">
                <a16:creationId xmlns:a16="http://schemas.microsoft.com/office/drawing/2014/main" id="{16F7CF09-54B0-C8B2-3CAA-D33ABED84CBB}"/>
              </a:ext>
              <a:ext uri="{C183D7F6-B498-43B3-948B-1728B52AA6E4}">
                <adec:decorative xmlns:adec="http://schemas.microsoft.com/office/drawing/2017/decorative" val="1"/>
              </a:ext>
            </a:extLst>
          </p:cNvPr>
          <p:cNvSpPr>
            <a:spLocks/>
          </p:cNvSpPr>
          <p:nvPr/>
        </p:nvSpPr>
        <p:spPr bwMode="auto">
          <a:xfrm>
            <a:off x="508000" y="2456294"/>
            <a:ext cx="6756400" cy="7324135"/>
          </a:xfrm>
          <a:prstGeom prst="roundRect">
            <a:avLst>
              <a:gd name="adj" fmla="val 1964"/>
            </a:avLst>
          </a:prstGeom>
          <a:solidFill>
            <a:schemeClr val="bg1">
              <a:alpha val="90000"/>
            </a:schemeClr>
          </a:solidFill>
          <a:ln w="9525">
            <a:solidFill>
              <a:schemeClr val="bg1"/>
            </a:solidFill>
          </a:ln>
          <a:effectLst>
            <a:outerShdw blurRad="114300" algn="ctr" rotWithShape="0">
              <a:prstClr val="black">
                <a:alpha val="6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2" name="Rectangle 11">
            <a:extLst>
              <a:ext uri="{FF2B5EF4-FFF2-40B4-BE49-F238E27FC236}">
                <a16:creationId xmlns:a16="http://schemas.microsoft.com/office/drawing/2014/main" id="{38188154-6543-D39D-E5AA-AFE26C3DE541}"/>
              </a:ext>
              <a:ext uri="{C183D7F6-B498-43B3-948B-1728B52AA6E4}">
                <adec:decorative xmlns:adec="http://schemas.microsoft.com/office/drawing/2017/decorative" val="1"/>
              </a:ext>
            </a:extLst>
          </p:cNvPr>
          <p:cNvSpPr>
            <a:spLocks/>
          </p:cNvSpPr>
          <p:nvPr/>
        </p:nvSpPr>
        <p:spPr bwMode="auto">
          <a:xfrm>
            <a:off x="0" y="1714006"/>
            <a:ext cx="7772400" cy="572413"/>
          </a:xfrm>
          <a:prstGeom prst="rect">
            <a:avLst/>
          </a:prstGeom>
          <a:solidFill>
            <a:schemeClr val="bg2">
              <a:lumMod val="90000"/>
              <a:alpha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mn-ea"/>
              <a:cs typeface="Segoe UI" pitchFamily="34" charset="0"/>
            </a:endParaRPr>
          </a:p>
        </p:txBody>
      </p:sp>
      <p:cxnSp>
        <p:nvCxnSpPr>
          <p:cNvPr id="13" name="Straight Connector 12">
            <a:extLst>
              <a:ext uri="{FF2B5EF4-FFF2-40B4-BE49-F238E27FC236}">
                <a16:creationId xmlns:a16="http://schemas.microsoft.com/office/drawing/2014/main" id="{58AD80C6-BE79-F350-1DD9-417455D46178}"/>
              </a:ext>
              <a:ext uri="{C183D7F6-B498-43B3-948B-1728B52AA6E4}">
                <adec:decorative xmlns:adec="http://schemas.microsoft.com/office/drawing/2017/decorative" val="1"/>
              </a:ext>
            </a:extLst>
          </p:cNvPr>
          <p:cNvCxnSpPr>
            <a:cxnSpLocks/>
          </p:cNvCxnSpPr>
          <p:nvPr/>
        </p:nvCxnSpPr>
        <p:spPr>
          <a:xfrm>
            <a:off x="0" y="1714006"/>
            <a:ext cx="7772400" cy="0"/>
          </a:xfrm>
          <a:prstGeom prst="line">
            <a:avLst/>
          </a:prstGeom>
          <a:ln w="127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5" name="Title 36">
            <a:extLst>
              <a:ext uri="{FF2B5EF4-FFF2-40B4-BE49-F238E27FC236}">
                <a16:creationId xmlns:a16="http://schemas.microsoft.com/office/drawing/2014/main" id="{83298C3D-0F64-B15C-8F80-1C4E953A8216}"/>
              </a:ext>
            </a:extLst>
          </p:cNvPr>
          <p:cNvSpPr>
            <a:spLocks noGrp="1"/>
          </p:cNvSpPr>
          <p:nvPr>
            <p:ph type="title"/>
          </p:nvPr>
        </p:nvSpPr>
        <p:spPr>
          <a:xfrm>
            <a:off x="508001" y="939488"/>
            <a:ext cx="6756400" cy="430887"/>
          </a:xfrm>
        </p:spPr>
        <p:txBody>
          <a:bodyPr/>
          <a:lstStyle/>
          <a:p>
            <a:r>
              <a:rPr lang="en-US"/>
              <a:t>File Guidance </a:t>
            </a:r>
          </a:p>
        </p:txBody>
      </p:sp>
      <p:sp>
        <p:nvSpPr>
          <p:cNvPr id="33" name="Title 10">
            <a:extLst>
              <a:ext uri="{FF2B5EF4-FFF2-40B4-BE49-F238E27FC236}">
                <a16:creationId xmlns:a16="http://schemas.microsoft.com/office/drawing/2014/main" id="{A0C91CD9-3FC4-8C34-0FB5-CB7EBCBF99B7}"/>
              </a:ext>
            </a:extLst>
          </p:cNvPr>
          <p:cNvSpPr txBox="1">
            <a:spLocks/>
          </p:cNvSpPr>
          <p:nvPr/>
        </p:nvSpPr>
        <p:spPr>
          <a:xfrm>
            <a:off x="508001" y="1861713"/>
            <a:ext cx="6756400" cy="276999"/>
          </a:xfrm>
          <a:prstGeom prst="rect">
            <a:avLst/>
          </a:prstGeom>
        </p:spPr>
        <p:txBody>
          <a:bodyPr vert="horz" wrap="square" lIns="0" tIns="0" rIns="0" bIns="0" rtlCol="0" anchor="t">
            <a:spAutoFit/>
          </a:bodyPr>
          <a:lstStyle>
            <a:lvl1pPr algn="l" defTabSz="594623" rtl="0" eaLnBrk="1" latinLnBrk="0" hangingPunct="1">
              <a:lnSpc>
                <a:spcPct val="100000"/>
              </a:lnSpc>
              <a:spcBef>
                <a:spcPct val="0"/>
              </a:spcBef>
              <a:buNone/>
              <a:defRPr lang="en-US" sz="2800" b="0" kern="1200" cap="none" spc="-28" baseline="0" dirty="0">
                <a:ln w="3175">
                  <a:noFill/>
                </a:ln>
                <a:gradFill>
                  <a:gsLst>
                    <a:gs pos="0">
                      <a:srgbClr val="0078D4"/>
                    </a:gs>
                    <a:gs pos="50000">
                      <a:srgbClr val="8661C5"/>
                    </a:gs>
                    <a:gs pos="99000">
                      <a:srgbClr val="C73ECC"/>
                    </a:gs>
                  </a:gsLst>
                  <a:lin ang="2700000" scaled="0"/>
                </a:gradFill>
                <a:effectLst/>
                <a:latin typeface="+mn-lt"/>
                <a:ea typeface="+mn-ea"/>
                <a:cs typeface="Segoe UI" pitchFamily="34" charset="0"/>
              </a:defRPr>
            </a:lvl1pPr>
          </a:lstStyle>
          <a:p>
            <a:pPr>
              <a:defRPr/>
            </a:pPr>
            <a:r>
              <a:rPr lang="en-US" sz="1800" spc="0">
                <a:latin typeface="Segoe Sans Display"/>
              </a:rPr>
              <a:t>Scenario 2: Forecasting, Variance Analysis and Performance Insights</a:t>
            </a:r>
          </a:p>
        </p:txBody>
      </p:sp>
      <p:graphicFrame>
        <p:nvGraphicFramePr>
          <p:cNvPr id="14" name="Table 13">
            <a:extLst>
              <a:ext uri="{FF2B5EF4-FFF2-40B4-BE49-F238E27FC236}">
                <a16:creationId xmlns:a16="http://schemas.microsoft.com/office/drawing/2014/main" id="{56D5EF48-0D56-5B90-D502-6BF32912B8EF}"/>
              </a:ext>
            </a:extLst>
          </p:cNvPr>
          <p:cNvGraphicFramePr>
            <a:graphicFrameLocks noGrp="1"/>
          </p:cNvGraphicFramePr>
          <p:nvPr>
            <p:extLst>
              <p:ext uri="{D42A27DB-BD31-4B8C-83A1-F6EECF244321}">
                <p14:modId xmlns:p14="http://schemas.microsoft.com/office/powerpoint/2010/main" val="224254707"/>
              </p:ext>
            </p:extLst>
          </p:nvPr>
        </p:nvGraphicFramePr>
        <p:xfrm>
          <a:off x="590042" y="2538210"/>
          <a:ext cx="6592316" cy="6974723"/>
        </p:xfrm>
        <a:graphic>
          <a:graphicData uri="http://schemas.openxmlformats.org/drawingml/2006/table">
            <a:tbl>
              <a:tblPr firstRow="1" bandRow="1">
                <a:tableStyleId>{5C22544A-7EE6-4342-B048-85BDC9FD1C3A}</a:tableStyleId>
              </a:tblPr>
              <a:tblGrid>
                <a:gridCol w="6592316">
                  <a:extLst>
                    <a:ext uri="{9D8B030D-6E8A-4147-A177-3AD203B41FA5}">
                      <a16:colId xmlns:a16="http://schemas.microsoft.com/office/drawing/2014/main" val="769226981"/>
                    </a:ext>
                  </a:extLst>
                </a:gridCol>
              </a:tblGrid>
              <a:tr h="1158231">
                <a:tc>
                  <a:txBody>
                    <a:bodyPr/>
                    <a:lstStyle/>
                    <a:p>
                      <a:pPr marL="0" marR="0" lvl="0" indent="0" algn="l" defTabSz="594623" rtl="0" eaLnBrk="1" fontAlgn="auto" latinLnBrk="0" hangingPunct="1">
                        <a:lnSpc>
                          <a:spcPts val="1600"/>
                        </a:lnSpc>
                        <a:spcBef>
                          <a:spcPts val="0"/>
                        </a:spcBef>
                        <a:spcAft>
                          <a:spcPts val="200"/>
                        </a:spcAft>
                        <a:buClrTx/>
                        <a:buSzTx/>
                        <a:buFontTx/>
                        <a:buNone/>
                        <a:tabLst/>
                        <a:defRPr/>
                      </a:pPr>
                      <a:r>
                        <a:rPr lang="en-US" sz="1200" b="1" kern="1200">
                          <a:solidFill>
                            <a:schemeClr val="accent2"/>
                          </a:solidFill>
                          <a:latin typeface="+mj-lt"/>
                          <a:ea typeface="+mn-ea"/>
                          <a:cs typeface="+mn-cs"/>
                        </a:rPr>
                        <a:t>USE CASE 1: </a:t>
                      </a:r>
                      <a:r>
                        <a:rPr lang="en-US" sz="1200" b="1" kern="1200">
                          <a:solidFill>
                            <a:schemeClr val="tx1"/>
                          </a:solidFill>
                          <a:latin typeface="+mj-lt"/>
                          <a:ea typeface="+mn-ea"/>
                          <a:cs typeface="+mn-cs"/>
                        </a:rPr>
                        <a:t>Summarize forecast outlook</a:t>
                      </a:r>
                    </a:p>
                    <a:p>
                      <a:pPr marL="0" marR="0" lvl="0" indent="0" algn="l" defTabSz="594623" rtl="0" eaLnBrk="1" fontAlgn="auto" latinLnBrk="0" hangingPunct="1">
                        <a:lnSpc>
                          <a:spcPts val="1600"/>
                        </a:lnSpc>
                        <a:spcBef>
                          <a:spcPts val="0"/>
                        </a:spcBef>
                        <a:spcAft>
                          <a:spcPts val="200"/>
                        </a:spcAft>
                        <a:buClrTx/>
                        <a:buSzTx/>
                        <a:buFontTx/>
                        <a:buNone/>
                        <a:tabLst/>
                        <a:defRPr/>
                      </a:pPr>
                      <a:r>
                        <a:rPr lang="en-US" sz="1050" b="0" kern="1200">
                          <a:solidFill>
                            <a:srgbClr val="EC4A27"/>
                          </a:solidFill>
                          <a:latin typeface="+mn-lt"/>
                          <a:ea typeface="+mn-ea"/>
                          <a:cs typeface="+mn-cs"/>
                        </a:rPr>
                        <a:t>/Forecast model: </a:t>
                      </a:r>
                      <a:r>
                        <a:rPr lang="en-US" sz="1050" b="0" kern="1200">
                          <a:solidFill>
                            <a:schemeClr val="tx1"/>
                          </a:solidFill>
                          <a:latin typeface="+mn-lt"/>
                          <a:ea typeface="+mn-ea"/>
                          <a:cs typeface="+mn-cs"/>
                        </a:rPr>
                        <a:t>A forecast model or forecast output used for planning, such as product category–level revenue projections, forecast assumptions, scenario inputs, and prior forecast snapshots for comparison.</a:t>
                      </a:r>
                    </a:p>
                  </a:txBody>
                  <a:tcPr marT="91440" marB="91440">
                    <a:lnL w="6350" cap="flat" cmpd="sng" algn="ctr">
                      <a:noFill/>
                      <a:prstDash val="solid"/>
                      <a:round/>
                      <a:headEnd type="none" w="med" len="med"/>
                      <a:tailEnd type="none" w="med" len="med"/>
                    </a:lnL>
                    <a:lnR w="12700" cmpd="sng">
                      <a:noFill/>
                    </a:lnR>
                    <a:lnT w="12700" cmpd="sng">
                      <a:noFill/>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3484900"/>
                  </a:ext>
                </a:extLst>
              </a:tr>
              <a:tr h="1454123">
                <a:tc>
                  <a:txBody>
                    <a:bodyPr/>
                    <a:lstStyle/>
                    <a:p>
                      <a:pPr marL="0" marR="0" lvl="0" indent="0" algn="l" defTabSz="594623" rtl="0" eaLnBrk="1" fontAlgn="auto" latinLnBrk="0" hangingPunct="1">
                        <a:lnSpc>
                          <a:spcPts val="1600"/>
                        </a:lnSpc>
                        <a:spcBef>
                          <a:spcPts val="0"/>
                        </a:spcBef>
                        <a:spcAft>
                          <a:spcPts val="200"/>
                        </a:spcAft>
                        <a:buClrTx/>
                        <a:buSzTx/>
                        <a:buFontTx/>
                        <a:buNone/>
                        <a:tabLst/>
                        <a:defRPr/>
                      </a:pPr>
                      <a:r>
                        <a:rPr lang="en-US" sz="1200" b="1" kern="1200">
                          <a:solidFill>
                            <a:schemeClr val="accent2"/>
                          </a:solidFill>
                          <a:latin typeface="+mj-lt"/>
                          <a:ea typeface="+mn-ea"/>
                          <a:cs typeface="+mn-cs"/>
                        </a:rPr>
                        <a:t>USE CASE 2: </a:t>
                      </a:r>
                      <a:r>
                        <a:rPr lang="en-US" sz="1200" b="1" kern="1200">
                          <a:solidFill>
                            <a:schemeClr val="tx1"/>
                          </a:solidFill>
                          <a:latin typeface="+mj-lt"/>
                          <a:ea typeface="+mn-ea"/>
                          <a:cs typeface="+mn-cs"/>
                        </a:rPr>
                        <a:t>Visualize forecast trends</a:t>
                      </a:r>
                    </a:p>
                    <a:p>
                      <a:pPr marL="0" marR="0" lvl="0" indent="0" algn="l" defTabSz="594623" rtl="0" eaLnBrk="1" fontAlgn="auto" latinLnBrk="0" hangingPunct="1">
                        <a:lnSpc>
                          <a:spcPts val="1600"/>
                        </a:lnSpc>
                        <a:spcBef>
                          <a:spcPts val="0"/>
                        </a:spcBef>
                        <a:spcAft>
                          <a:spcPts val="200"/>
                        </a:spcAft>
                        <a:buClrTx/>
                        <a:buSzTx/>
                        <a:buFontTx/>
                        <a:buNone/>
                        <a:tabLst/>
                        <a:defRPr/>
                      </a:pPr>
                      <a:r>
                        <a:rPr lang="en-US" sz="1050" b="0" kern="1200">
                          <a:solidFill>
                            <a:srgbClr val="EC4A27"/>
                          </a:solidFill>
                          <a:latin typeface="+mn-lt"/>
                          <a:ea typeface="+mn-ea"/>
                          <a:cs typeface="+mn-cs"/>
                        </a:rPr>
                        <a:t>/Forecast data: </a:t>
                      </a:r>
                      <a:r>
                        <a:rPr lang="en-US" sz="1050" b="0" kern="1200">
                          <a:solidFill>
                            <a:schemeClr val="tx1"/>
                          </a:solidFill>
                          <a:latin typeface="+mn-lt"/>
                          <a:ea typeface="+mn-ea"/>
                          <a:cs typeface="+mn-cs"/>
                        </a:rPr>
                        <a:t>A structured forecast dataset by time period and product category, such as monthly or quarterly forecasted revenue, category mappings, geography or segment splits, and the forecast horizon for the next two years.</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8275402"/>
                  </a:ext>
                </a:extLst>
              </a:tr>
              <a:tr h="1454123">
                <a:tc>
                  <a:txBody>
                    <a:bodyPr/>
                    <a:lstStyle/>
                    <a:p>
                      <a:pPr marL="0" marR="0" lvl="0" indent="0" algn="l" defTabSz="594623" rtl="0" eaLnBrk="1" fontAlgn="auto" latinLnBrk="0" hangingPunct="1">
                        <a:lnSpc>
                          <a:spcPts val="1600"/>
                        </a:lnSpc>
                        <a:spcBef>
                          <a:spcPts val="0"/>
                        </a:spcBef>
                        <a:spcAft>
                          <a:spcPts val="200"/>
                        </a:spcAft>
                        <a:buClrTx/>
                        <a:buSzTx/>
                        <a:buFontTx/>
                        <a:buNone/>
                        <a:tabLst/>
                        <a:defRPr/>
                      </a:pPr>
                      <a:r>
                        <a:rPr lang="en-US" sz="1200" b="1" kern="1200">
                          <a:solidFill>
                            <a:schemeClr val="accent2"/>
                          </a:solidFill>
                          <a:latin typeface="+mj-lt"/>
                          <a:ea typeface="+mn-ea"/>
                          <a:cs typeface="+mn-cs"/>
                        </a:rPr>
                        <a:t>USE CASE 3: </a:t>
                      </a:r>
                      <a:r>
                        <a:rPr lang="en-US" sz="1200" b="1" kern="1200">
                          <a:solidFill>
                            <a:schemeClr val="tx1"/>
                          </a:solidFill>
                          <a:latin typeface="+mj-lt"/>
                          <a:ea typeface="+mn-ea"/>
                          <a:cs typeface="+mn-cs"/>
                        </a:rPr>
                        <a:t>Summarize competitor earnings</a:t>
                      </a:r>
                    </a:p>
                    <a:p>
                      <a:pPr marL="0" marR="0" lvl="0" indent="0" algn="l" defTabSz="594623" rtl="0" eaLnBrk="1" fontAlgn="auto" latinLnBrk="0" hangingPunct="1">
                        <a:lnSpc>
                          <a:spcPts val="1600"/>
                        </a:lnSpc>
                        <a:spcBef>
                          <a:spcPts val="0"/>
                        </a:spcBef>
                        <a:spcAft>
                          <a:spcPts val="200"/>
                        </a:spcAft>
                        <a:buClrTx/>
                        <a:buSzTx/>
                        <a:buFontTx/>
                        <a:buNone/>
                        <a:tabLst/>
                        <a:defRPr/>
                      </a:pPr>
                      <a:r>
                        <a:rPr lang="en-US" sz="1050" b="0" kern="1200">
                          <a:solidFill>
                            <a:srgbClr val="EC4A27"/>
                          </a:solidFill>
                          <a:latin typeface="+mn-lt"/>
                          <a:ea typeface="+mn-ea"/>
                          <a:cs typeface="+mn-cs"/>
                        </a:rPr>
                        <a:t>/Internal planning and performance analysis: </a:t>
                      </a:r>
                      <a:r>
                        <a:rPr lang="en-US" sz="1050" b="0" kern="1200">
                          <a:solidFill>
                            <a:schemeClr val="tx1"/>
                          </a:solidFill>
                          <a:latin typeface="+mn-lt"/>
                          <a:ea typeface="+mn-ea"/>
                          <a:cs typeface="+mn-cs"/>
                        </a:rPr>
                        <a:t>An internal planning or performance analysis document used to frame business implications, such as planning assumptions, strategic priorities, KPI definitions, segment performance context, and current forecast or budget narrative.</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033243"/>
                  </a:ext>
                </a:extLst>
              </a:tr>
              <a:tr h="1454123">
                <a:tc>
                  <a:txBody>
                    <a:bodyPr/>
                    <a:lstStyle/>
                    <a:p>
                      <a:pPr marL="0" marR="0" lvl="0" indent="0" algn="l" defTabSz="594623" rtl="0" eaLnBrk="1" fontAlgn="auto" latinLnBrk="0" hangingPunct="1">
                        <a:lnSpc>
                          <a:spcPts val="1600"/>
                        </a:lnSpc>
                        <a:spcBef>
                          <a:spcPts val="0"/>
                        </a:spcBef>
                        <a:spcAft>
                          <a:spcPts val="200"/>
                        </a:spcAft>
                        <a:buClrTx/>
                        <a:buSzTx/>
                        <a:buFontTx/>
                        <a:buNone/>
                        <a:tabLst/>
                        <a:defRPr/>
                      </a:pPr>
                      <a:r>
                        <a:rPr lang="en-US" sz="1200" b="1" kern="1200">
                          <a:solidFill>
                            <a:schemeClr val="accent2"/>
                          </a:solidFill>
                          <a:latin typeface="+mj-lt"/>
                          <a:ea typeface="+mn-ea"/>
                          <a:cs typeface="+mn-cs"/>
                        </a:rPr>
                        <a:t>USE CASE 4: </a:t>
                      </a:r>
                      <a:r>
                        <a:rPr lang="en-US" sz="1200" b="1" kern="1200">
                          <a:solidFill>
                            <a:schemeClr val="tx1"/>
                          </a:solidFill>
                          <a:latin typeface="+mj-lt"/>
                          <a:ea typeface="+mn-ea"/>
                          <a:cs typeface="+mn-cs"/>
                        </a:rPr>
                        <a:t>Automate repetitive data collection tasks</a:t>
                      </a:r>
                    </a:p>
                    <a:p>
                      <a:pPr marL="0" marR="0" lvl="0" indent="0" algn="l" defTabSz="594623" rtl="0" eaLnBrk="1" fontAlgn="auto" latinLnBrk="0" hangingPunct="1">
                        <a:lnSpc>
                          <a:spcPts val="1600"/>
                        </a:lnSpc>
                        <a:spcBef>
                          <a:spcPts val="0"/>
                        </a:spcBef>
                        <a:spcAft>
                          <a:spcPts val="200"/>
                        </a:spcAft>
                        <a:buClrTx/>
                        <a:buSzTx/>
                        <a:buFontTx/>
                        <a:buNone/>
                        <a:tabLst/>
                        <a:defRPr/>
                      </a:pPr>
                      <a:r>
                        <a:rPr lang="en-US" sz="1050" b="0" kern="1200">
                          <a:solidFill>
                            <a:srgbClr val="EC4A27"/>
                          </a:solidFill>
                          <a:latin typeface="+mn-lt"/>
                          <a:ea typeface="+mn-ea"/>
                          <a:cs typeface="+mn-cs"/>
                        </a:rPr>
                        <a:t>/Web data collection scope document: </a:t>
                      </a:r>
                      <a:r>
                        <a:rPr lang="en-US" sz="1050" b="0" kern="1200">
                          <a:solidFill>
                            <a:schemeClr val="tx1"/>
                          </a:solidFill>
                          <a:latin typeface="+mn-lt"/>
                          <a:ea typeface="+mn-ea"/>
                          <a:cs typeface="+mn-cs"/>
                        </a:rPr>
                        <a:t>A scope document describing the data collection tasks to automate, such as target websites or files, required fields, frequency, access constraints, data formats, and any rules for how the collected data should be structured.</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14542218"/>
                  </a:ext>
                </a:extLst>
              </a:tr>
              <a:tr h="1454123">
                <a:tc>
                  <a:txBody>
                    <a:bodyPr/>
                    <a:lstStyle/>
                    <a:p>
                      <a:pPr marL="0" marR="0" lvl="0" indent="0" algn="l" defTabSz="594623" rtl="0" eaLnBrk="1" fontAlgn="auto" latinLnBrk="0" hangingPunct="1">
                        <a:lnSpc>
                          <a:spcPts val="1600"/>
                        </a:lnSpc>
                        <a:spcBef>
                          <a:spcPts val="0"/>
                        </a:spcBef>
                        <a:spcAft>
                          <a:spcPts val="200"/>
                        </a:spcAft>
                        <a:buClrTx/>
                        <a:buSzTx/>
                        <a:buFontTx/>
                        <a:buNone/>
                        <a:tabLst/>
                        <a:defRPr/>
                      </a:pPr>
                      <a:r>
                        <a:rPr lang="en-US" sz="1200" b="1" kern="1200">
                          <a:solidFill>
                            <a:schemeClr val="accent2"/>
                          </a:solidFill>
                          <a:latin typeface="+mj-lt"/>
                          <a:ea typeface="+mn-ea"/>
                          <a:cs typeface="+mn-cs"/>
                        </a:rPr>
                        <a:t>USE CASE 5: </a:t>
                      </a:r>
                      <a:r>
                        <a:rPr lang="en-US" sz="1200" b="1" kern="1200">
                          <a:solidFill>
                            <a:schemeClr val="tx1"/>
                          </a:solidFill>
                          <a:latin typeface="+mj-lt"/>
                          <a:ea typeface="+mn-ea"/>
                          <a:cs typeface="+mn-cs"/>
                        </a:rPr>
                        <a:t>Explain model movements</a:t>
                      </a:r>
                    </a:p>
                    <a:p>
                      <a:pPr marL="0" marR="0" lvl="0" indent="0" algn="l" defTabSz="594623" rtl="0" eaLnBrk="1" fontAlgn="auto" latinLnBrk="0" hangingPunct="1">
                        <a:lnSpc>
                          <a:spcPts val="1600"/>
                        </a:lnSpc>
                        <a:spcBef>
                          <a:spcPts val="0"/>
                        </a:spcBef>
                        <a:spcAft>
                          <a:spcPts val="200"/>
                        </a:spcAft>
                        <a:buClrTx/>
                        <a:buSzTx/>
                        <a:buFontTx/>
                        <a:buNone/>
                        <a:tabLst/>
                        <a:defRPr/>
                      </a:pPr>
                      <a:r>
                        <a:rPr lang="en-US" sz="1050" b="0" kern="1200">
                          <a:solidFill>
                            <a:srgbClr val="EC4A27"/>
                          </a:solidFill>
                          <a:latin typeface="+mn-lt"/>
                          <a:ea typeface="+mn-ea"/>
                          <a:cs typeface="+mn-cs"/>
                        </a:rPr>
                        <a:t>/Sentinel revenue planning model: </a:t>
                      </a:r>
                      <a:r>
                        <a:rPr lang="en-US" sz="1050" b="0" kern="1200">
                          <a:solidFill>
                            <a:schemeClr val="tx1"/>
                          </a:solidFill>
                          <a:latin typeface="+mn-lt"/>
                          <a:ea typeface="+mn-ea"/>
                          <a:cs typeface="+mn-cs"/>
                        </a:rPr>
                        <a:t>A revenue planning and forecasting model that tracks drivers of ARR movement, such as month over month ARR changes, consumption and usage metrics, seat growth, credits usage, and underlying driver tables or assumptions.</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77807"/>
                  </a:ext>
                </a:extLst>
              </a:tr>
            </a:tbl>
          </a:graphicData>
        </a:graphic>
      </p:graphicFrame>
      <p:pic>
        <p:nvPicPr>
          <p:cNvPr id="38" name="Picture 37">
            <a:extLst>
              <a:ext uri="{FF2B5EF4-FFF2-40B4-BE49-F238E27FC236}">
                <a16:creationId xmlns:a16="http://schemas.microsoft.com/office/drawing/2014/main" id="{553B4B58-B245-AF25-3086-BCC26B514102}"/>
              </a:ext>
              <a:ext uri="{C183D7F6-B498-43B3-948B-1728B52AA6E4}">
                <adec:decorative xmlns:adec="http://schemas.microsoft.com/office/drawing/2017/decorative" val="1"/>
              </a:ext>
            </a:extLst>
          </p:cNvPr>
          <p:cNvPicPr>
            <a:picLocks/>
          </p:cNvPicPr>
          <p:nvPr/>
        </p:nvPicPr>
        <p:blipFill rotWithShape="1">
          <a:blip r:embed="rId5">
            <a:extLst>
              <a:ext uri="{BEBA8EAE-BF5A-486C-A8C5-ECC9F3942E4B}">
                <a14:imgProps xmlns:a14="http://schemas.microsoft.com/office/drawing/2010/main">
                  <a14:imgLayer r:embed="rId6">
                    <a14:imgEffect>
                      <a14:artisticBlur radius="5"/>
                    </a14:imgEffect>
                  </a14:imgLayer>
                </a14:imgProps>
              </a:ext>
              <a:ext uri="{28A0092B-C50C-407E-A947-70E740481C1C}">
                <a14:useLocalDpi xmlns:a14="http://schemas.microsoft.com/office/drawing/2010/main" val="0"/>
              </a:ext>
            </a:extLst>
          </a:blip>
          <a:srcRect t="45207" b="45207"/>
          <a:stretch>
            <a:fillRect/>
          </a:stretch>
        </p:blipFill>
        <p:spPr>
          <a:xfrm>
            <a:off x="1" y="0"/>
            <a:ext cx="7772400" cy="419100"/>
          </a:xfrm>
          <a:prstGeom prst="rect">
            <a:avLst/>
          </a:prstGeom>
          <a:ln>
            <a:noFill/>
          </a:ln>
          <a:effectLst/>
        </p:spPr>
      </p:pic>
      <p:sp>
        <p:nvSpPr>
          <p:cNvPr id="39" name="Rectangle 38">
            <a:extLst>
              <a:ext uri="{FF2B5EF4-FFF2-40B4-BE49-F238E27FC236}">
                <a16:creationId xmlns:a16="http://schemas.microsoft.com/office/drawing/2014/main" id="{B32C1BB4-4747-97F8-8733-1647EA767FFD}"/>
              </a:ext>
              <a:ext uri="{C183D7F6-B498-43B3-948B-1728B52AA6E4}">
                <adec:decorative xmlns:adec="http://schemas.microsoft.com/office/drawing/2017/decorative" val="1"/>
              </a:ext>
            </a:extLst>
          </p:cNvPr>
          <p:cNvSpPr>
            <a:spLocks/>
          </p:cNvSpPr>
          <p:nvPr/>
        </p:nvSpPr>
        <p:spPr bwMode="auto">
          <a:xfrm>
            <a:off x="0" y="0"/>
            <a:ext cx="7772400" cy="406400"/>
          </a:xfrm>
          <a:prstGeom prst="rect">
            <a:avLst/>
          </a:prstGeom>
          <a:solidFill>
            <a:schemeClr val="bg1">
              <a:alpha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0" noProof="0">
              <a:ln>
                <a:noFill/>
              </a:ln>
              <a:solidFill>
                <a:srgbClr val="FFFFFF"/>
              </a:solidFill>
              <a:effectLst/>
              <a:uLnTx/>
              <a:uFillTx/>
              <a:latin typeface="Segoe Sans Display Semibold"/>
              <a:ea typeface="Segoe UI" pitchFamily="34" charset="0"/>
              <a:cs typeface="Segoe UI" pitchFamily="34" charset="0"/>
            </a:endParaRPr>
          </a:p>
        </p:txBody>
      </p:sp>
      <p:sp>
        <p:nvSpPr>
          <p:cNvPr id="40" name="Rectangle: Rounded Corners 39">
            <a:hlinkClick r:id="rId7" action="ppaction://hlinksldjump"/>
            <a:extLst>
              <a:ext uri="{FF2B5EF4-FFF2-40B4-BE49-F238E27FC236}">
                <a16:creationId xmlns:a16="http://schemas.microsoft.com/office/drawing/2014/main" id="{4AA8BC7E-1E54-61D2-1646-D993550DA180}"/>
              </a:ext>
              <a:ext uri="{C183D7F6-B498-43B3-948B-1728B52AA6E4}">
                <adec:decorative xmlns:adec="http://schemas.microsoft.com/office/drawing/2017/decorative" val="1"/>
              </a:ext>
            </a:extLst>
          </p:cNvPr>
          <p:cNvSpPr>
            <a:spLocks/>
          </p:cNvSpPr>
          <p:nvPr/>
        </p:nvSpPr>
        <p:spPr bwMode="auto">
          <a:xfrm>
            <a:off x="507999"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Best Practices</a:t>
            </a:r>
          </a:p>
        </p:txBody>
      </p:sp>
      <p:sp>
        <p:nvSpPr>
          <p:cNvPr id="41" name="Rectangle: Rounded Corners 40">
            <a:hlinkClick r:id="rId8" action="ppaction://hlinksldjump"/>
            <a:extLst>
              <a:ext uri="{FF2B5EF4-FFF2-40B4-BE49-F238E27FC236}">
                <a16:creationId xmlns:a16="http://schemas.microsoft.com/office/drawing/2014/main" id="{590E5588-DE5B-A8F0-2DE3-2005803F3DFA}"/>
              </a:ext>
              <a:ext uri="{C183D7F6-B498-43B3-948B-1728B52AA6E4}">
                <adec:decorative xmlns:adec="http://schemas.microsoft.com/office/drawing/2017/decorative" val="1"/>
              </a:ext>
            </a:extLst>
          </p:cNvPr>
          <p:cNvSpPr>
            <a:spLocks/>
          </p:cNvSpPr>
          <p:nvPr/>
        </p:nvSpPr>
        <p:spPr bwMode="auto">
          <a:xfrm>
            <a:off x="1486262"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1</a:t>
            </a:r>
          </a:p>
        </p:txBody>
      </p:sp>
      <p:sp>
        <p:nvSpPr>
          <p:cNvPr id="42" name="Rectangle: Rounded Corners 41">
            <a:hlinkClick r:id="rId9" action="ppaction://hlinksldjump"/>
            <a:extLst>
              <a:ext uri="{FF2B5EF4-FFF2-40B4-BE49-F238E27FC236}">
                <a16:creationId xmlns:a16="http://schemas.microsoft.com/office/drawing/2014/main" id="{3312F0C7-8B92-F7CF-F62A-5F2322438DEA}"/>
              </a:ext>
              <a:ext uri="{C183D7F6-B498-43B3-948B-1728B52AA6E4}">
                <adec:decorative xmlns:adec="http://schemas.microsoft.com/office/drawing/2017/decorative" val="1"/>
              </a:ext>
            </a:extLst>
          </p:cNvPr>
          <p:cNvSpPr>
            <a:spLocks/>
          </p:cNvSpPr>
          <p:nvPr/>
        </p:nvSpPr>
        <p:spPr bwMode="auto">
          <a:xfrm>
            <a:off x="2464525"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2</a:t>
            </a:r>
          </a:p>
        </p:txBody>
      </p:sp>
      <p:sp>
        <p:nvSpPr>
          <p:cNvPr id="43" name="Rectangle: Rounded Corners 42">
            <a:hlinkClick r:id="rId10" action="ppaction://hlinksldjump"/>
            <a:extLst>
              <a:ext uri="{FF2B5EF4-FFF2-40B4-BE49-F238E27FC236}">
                <a16:creationId xmlns:a16="http://schemas.microsoft.com/office/drawing/2014/main" id="{36B739BD-CE5A-8B39-26B2-2BD17F51B80B}"/>
              </a:ext>
              <a:ext uri="{C183D7F6-B498-43B3-948B-1728B52AA6E4}">
                <adec:decorative xmlns:adec="http://schemas.microsoft.com/office/drawing/2017/decorative" val="1"/>
              </a:ext>
            </a:extLst>
          </p:cNvPr>
          <p:cNvSpPr>
            <a:spLocks/>
          </p:cNvSpPr>
          <p:nvPr/>
        </p:nvSpPr>
        <p:spPr bwMode="auto">
          <a:xfrm>
            <a:off x="3442787"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3</a:t>
            </a:r>
          </a:p>
        </p:txBody>
      </p:sp>
      <p:sp>
        <p:nvSpPr>
          <p:cNvPr id="44" name="Rectangle: Rounded Corners 43">
            <a:hlinkClick r:id="rId11" action="ppaction://hlinksldjump"/>
            <a:extLst>
              <a:ext uri="{FF2B5EF4-FFF2-40B4-BE49-F238E27FC236}">
                <a16:creationId xmlns:a16="http://schemas.microsoft.com/office/drawing/2014/main" id="{50824C2E-32B8-6756-9C3D-6510A5458374}"/>
              </a:ext>
              <a:ext uri="{C183D7F6-B498-43B3-948B-1728B52AA6E4}">
                <adec:decorative xmlns:adec="http://schemas.microsoft.com/office/drawing/2017/decorative" val="1"/>
              </a:ext>
            </a:extLst>
          </p:cNvPr>
          <p:cNvSpPr>
            <a:spLocks/>
          </p:cNvSpPr>
          <p:nvPr/>
        </p:nvSpPr>
        <p:spPr bwMode="auto">
          <a:xfrm>
            <a:off x="5399312"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5</a:t>
            </a:r>
          </a:p>
        </p:txBody>
      </p:sp>
      <p:sp>
        <p:nvSpPr>
          <p:cNvPr id="45" name="Rectangle: Rounded Corners 44">
            <a:hlinkClick r:id="rId12" action="ppaction://hlinksldjump"/>
            <a:extLst>
              <a:ext uri="{FF2B5EF4-FFF2-40B4-BE49-F238E27FC236}">
                <a16:creationId xmlns:a16="http://schemas.microsoft.com/office/drawing/2014/main" id="{03CCBB2C-1198-90DE-2675-BF670C6818CC}"/>
              </a:ext>
              <a:ext uri="{C183D7F6-B498-43B3-948B-1728B52AA6E4}">
                <adec:decorative xmlns:adec="http://schemas.microsoft.com/office/drawing/2017/decorative" val="1"/>
              </a:ext>
            </a:extLst>
          </p:cNvPr>
          <p:cNvSpPr>
            <a:spLocks/>
          </p:cNvSpPr>
          <p:nvPr/>
        </p:nvSpPr>
        <p:spPr bwMode="auto">
          <a:xfrm>
            <a:off x="6377575" y="230036"/>
            <a:ext cx="886822" cy="373214"/>
          </a:xfrm>
          <a:prstGeom prst="roundRect">
            <a:avLst>
              <a:gd name="adj" fmla="val 50000"/>
            </a:avLst>
          </a:prstGeom>
          <a:gradFill flip="none" rotWithShape="1">
            <a:gsLst>
              <a:gs pos="0">
                <a:srgbClr val="C742CD"/>
              </a:gs>
              <a:gs pos="100000">
                <a:srgbClr val="2780D7"/>
              </a:gs>
            </a:gsLst>
            <a:path path="circle">
              <a:fillToRect l="100000" t="100000"/>
            </a:path>
            <a:tileRect r="-100000" b="-100000"/>
          </a:gradFill>
          <a:ln w="190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Segoe Sans Display Semibold"/>
                <a:ea typeface="+mn-ea"/>
                <a:cs typeface="Segoe UI" pitchFamily="34" charset="0"/>
              </a:rPr>
              <a:t>File Guidance </a:t>
            </a:r>
            <a:br>
              <a:rPr kumimoji="0" lang="en-US" sz="800" b="0" i="0" u="none" strike="noStrike" kern="1200" cap="none" spc="0" normalizeH="0" baseline="0" noProof="0">
                <a:ln>
                  <a:noFill/>
                </a:ln>
                <a:solidFill>
                  <a:srgbClr val="FFFFFF"/>
                </a:solidFill>
                <a:effectLst/>
                <a:uLnTx/>
                <a:uFillTx/>
                <a:latin typeface="Segoe Sans Display Semibold"/>
                <a:ea typeface="+mn-ea"/>
                <a:cs typeface="Segoe UI" pitchFamily="34" charset="0"/>
              </a:rPr>
            </a:br>
            <a:r>
              <a:rPr kumimoji="0" lang="en-US" sz="800" b="0" i="0" u="none" strike="noStrike" kern="1200" cap="none" spc="0" normalizeH="0" baseline="0" noProof="0">
                <a:ln>
                  <a:noFill/>
                </a:ln>
                <a:solidFill>
                  <a:srgbClr val="FFFFFF"/>
                </a:solidFill>
                <a:effectLst/>
                <a:uLnTx/>
                <a:uFillTx/>
                <a:latin typeface="Segoe Sans Display Semibold"/>
                <a:ea typeface="+mn-ea"/>
                <a:cs typeface="Segoe UI" pitchFamily="34" charset="0"/>
              </a:rPr>
              <a:t>&amp; Example</a:t>
            </a:r>
          </a:p>
        </p:txBody>
      </p:sp>
      <p:sp>
        <p:nvSpPr>
          <p:cNvPr id="46" name="Rectangle: Rounded Corners 45">
            <a:hlinkClick r:id="rId13" action="ppaction://hlinksldjump"/>
            <a:extLst>
              <a:ext uri="{FF2B5EF4-FFF2-40B4-BE49-F238E27FC236}">
                <a16:creationId xmlns:a16="http://schemas.microsoft.com/office/drawing/2014/main" id="{A33B000E-39C2-5967-5BC2-DC53A403F735}"/>
              </a:ext>
              <a:ext uri="{C183D7F6-B498-43B3-948B-1728B52AA6E4}">
                <adec:decorative xmlns:adec="http://schemas.microsoft.com/office/drawing/2017/decorative" val="1"/>
              </a:ext>
            </a:extLst>
          </p:cNvPr>
          <p:cNvSpPr>
            <a:spLocks/>
          </p:cNvSpPr>
          <p:nvPr/>
        </p:nvSpPr>
        <p:spPr bwMode="auto">
          <a:xfrm>
            <a:off x="4421050"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4</a:t>
            </a:r>
          </a:p>
        </p:txBody>
      </p:sp>
    </p:spTree>
    <p:extLst>
      <p:ext uri="{BB962C8B-B14F-4D97-AF65-F5344CB8AC3E}">
        <p14:creationId xmlns:p14="http://schemas.microsoft.com/office/powerpoint/2010/main" val="1161632127"/>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5F87135-6C41-530A-6DFF-50815CC661B3}"/>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1336" r="25772" b="60312"/>
          <a:stretch>
            <a:fillRect/>
          </a:stretch>
        </p:blipFill>
        <p:spPr>
          <a:xfrm>
            <a:off x="2786743" y="8340175"/>
            <a:ext cx="4840514" cy="1718225"/>
          </a:xfrm>
          <a:custGeom>
            <a:avLst/>
            <a:gdLst>
              <a:gd name="csX0" fmla="*/ 0 w 4635062"/>
              <a:gd name="csY0" fmla="*/ 0 h 1645296"/>
              <a:gd name="csX1" fmla="*/ 4635062 w 4635062"/>
              <a:gd name="csY1" fmla="*/ 0 h 1645296"/>
              <a:gd name="csX2" fmla="*/ 4635062 w 4635062"/>
              <a:gd name="csY2" fmla="*/ 1645296 h 1645296"/>
              <a:gd name="csX3" fmla="*/ 0 w 4635062"/>
              <a:gd name="csY3" fmla="*/ 1645296 h 1645296"/>
            </a:gdLst>
            <a:ahLst/>
            <a:cxnLst>
              <a:cxn ang="0">
                <a:pos x="csX0" y="csY0"/>
              </a:cxn>
              <a:cxn ang="0">
                <a:pos x="csX1" y="csY1"/>
              </a:cxn>
              <a:cxn ang="0">
                <a:pos x="csX2" y="csY2"/>
              </a:cxn>
              <a:cxn ang="0">
                <a:pos x="csX3" y="csY3"/>
              </a:cxn>
            </a:cxnLst>
            <a:rect l="l" t="t" r="r" b="b"/>
            <a:pathLst>
              <a:path w="4635062" h="1645296">
                <a:moveTo>
                  <a:pt x="0" y="0"/>
                </a:moveTo>
                <a:lnTo>
                  <a:pt x="4635062" y="0"/>
                </a:lnTo>
                <a:lnTo>
                  <a:pt x="4635062" y="1645296"/>
                </a:lnTo>
                <a:lnTo>
                  <a:pt x="0" y="1645296"/>
                </a:lnTo>
                <a:close/>
              </a:path>
            </a:pathLst>
          </a:custGeom>
        </p:spPr>
      </p:pic>
      <p:sp>
        <p:nvSpPr>
          <p:cNvPr id="6" name="Slide Number Placeholder 5">
            <a:extLst>
              <a:ext uri="{FF2B5EF4-FFF2-40B4-BE49-F238E27FC236}">
                <a16:creationId xmlns:a16="http://schemas.microsoft.com/office/drawing/2014/main" id="{F87567B4-7B30-3D7D-033A-22DD9E4E097F}"/>
              </a:ext>
              <a:ext uri="{C183D7F6-B498-43B3-948B-1728B52AA6E4}">
                <adec:decorative xmlns:adec="http://schemas.microsoft.com/office/drawing/2017/decorative" val="1"/>
              </a:ext>
            </a:extLst>
          </p:cNvPr>
          <p:cNvSpPr txBox="1">
            <a:spLocks/>
          </p:cNvSpPr>
          <p:nvPr/>
        </p:nvSpPr>
        <p:spPr>
          <a:xfrm>
            <a:off x="5770248" y="9617713"/>
            <a:ext cx="1748790" cy="264474"/>
          </a:xfrm>
        </p:spPr>
        <p:txBody>
          <a:bodyPr rIns="0" anchor="ctr"/>
          <a:lstStyle>
            <a:defPPr>
              <a:defRPr lang="en-US"/>
            </a:defPPr>
            <a:lvl1pPr marL="0" algn="r" defTabSz="1018824" rtl="0" eaLnBrk="1" latinLnBrk="0" hangingPunct="1">
              <a:defRPr sz="1200" kern="1200">
                <a:solidFill>
                  <a:schemeClr val="tx1"/>
                </a:solidFill>
                <a:latin typeface="+mn-lt"/>
                <a:ea typeface="+mn-ea"/>
                <a:cs typeface="+mn-cs"/>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marL="0" marR="0" lvl="0" indent="0" algn="r" defTabSz="1018824" rtl="0" eaLnBrk="1" fontAlgn="auto" latinLnBrk="0" hangingPunct="1">
              <a:lnSpc>
                <a:spcPct val="100000"/>
              </a:lnSpc>
              <a:spcBef>
                <a:spcPts val="0"/>
              </a:spcBef>
              <a:spcAft>
                <a:spcPts val="0"/>
              </a:spcAft>
              <a:buClrTx/>
              <a:buSzTx/>
              <a:buFontTx/>
              <a:buNone/>
              <a:tabLst/>
              <a:defRPr/>
            </a:pPr>
            <a:fld id="{BF64B658-AF8F-7D4C-AC24-1E662CA57B6D}" type="slidenum">
              <a:rPr kumimoji="0" lang="en-US" sz="1000" b="0" i="0" u="none" strike="noStrike" kern="1200" cap="none" spc="0" normalizeH="0" baseline="0" noProof="0" smtClean="0">
                <a:ln>
                  <a:noFill/>
                </a:ln>
                <a:solidFill>
                  <a:srgbClr val="091F2C"/>
                </a:solidFill>
                <a:effectLst/>
                <a:uLnTx/>
                <a:uFillTx/>
                <a:latin typeface="Segoe Sans Display Semilight" pitchFamily="2" charset="0"/>
                <a:ea typeface="+mn-ea"/>
                <a:cs typeface="Segoe Sans Display Semilight" pitchFamily="2" charset="0"/>
              </a:rPr>
              <a:pPr marL="0" marR="0" lvl="0" indent="0" algn="r" defTabSz="1018824" rtl="0" eaLnBrk="1" fontAlgn="auto" latinLnBrk="0" hangingPunct="1">
                <a:lnSpc>
                  <a:spcPct val="100000"/>
                </a:lnSpc>
                <a:spcBef>
                  <a:spcPts val="0"/>
                </a:spcBef>
                <a:spcAft>
                  <a:spcPts val="0"/>
                </a:spcAft>
                <a:buClrTx/>
                <a:buSzTx/>
                <a:buFontTx/>
                <a:buNone/>
                <a:tabLst/>
                <a:defRPr/>
              </a:pPr>
              <a:t>12</a:t>
            </a:fld>
            <a:endParaRPr kumimoji="0" lang="en-US" sz="1000" b="0" i="0" u="none" strike="noStrike" kern="1200" cap="none" spc="0" normalizeH="0" baseline="0" noProof="0">
              <a:ln>
                <a:noFill/>
              </a:ln>
              <a:solidFill>
                <a:srgbClr val="091F2C"/>
              </a:solidFill>
              <a:effectLst/>
              <a:uLnTx/>
              <a:uFillTx/>
              <a:latin typeface="Segoe Sans Display Semilight" pitchFamily="2" charset="0"/>
              <a:ea typeface="+mn-ea"/>
              <a:cs typeface="Segoe Sans Display Semilight" pitchFamily="2" charset="0"/>
            </a:endParaRPr>
          </a:p>
        </p:txBody>
      </p:sp>
      <p:pic>
        <p:nvPicPr>
          <p:cNvPr id="7" name="object 4">
            <a:extLst>
              <a:ext uri="{FF2B5EF4-FFF2-40B4-BE49-F238E27FC236}">
                <a16:creationId xmlns:a16="http://schemas.microsoft.com/office/drawing/2014/main" id="{EB87A8D5-9BE8-089F-9A68-BE5D2A950454}"/>
              </a:ext>
              <a:ext uri="{C183D7F6-B498-43B3-948B-1728B52AA6E4}">
                <adec:decorative xmlns:adec="http://schemas.microsoft.com/office/drawing/2017/decorative" val="1"/>
              </a:ext>
            </a:extLst>
          </p:cNvPr>
          <p:cNvPicPr/>
          <p:nvPr/>
        </p:nvPicPr>
        <p:blipFill rotWithShape="1">
          <a:blip r:embed="rId4" cstate="print"/>
          <a:srcRect l="19670" r="19670"/>
          <a:stretch>
            <a:fillRect/>
          </a:stretch>
        </p:blipFill>
        <p:spPr>
          <a:xfrm rot="5400000">
            <a:off x="3850482" y="6136484"/>
            <a:ext cx="71436" cy="7772400"/>
          </a:xfrm>
          <a:prstGeom prst="rect">
            <a:avLst/>
          </a:prstGeom>
        </p:spPr>
      </p:pic>
      <p:sp>
        <p:nvSpPr>
          <p:cNvPr id="8" name="Rectangle: Rounded Corners 7">
            <a:extLst>
              <a:ext uri="{FF2B5EF4-FFF2-40B4-BE49-F238E27FC236}">
                <a16:creationId xmlns:a16="http://schemas.microsoft.com/office/drawing/2014/main" id="{A9B70C4E-5FC0-C2F2-8114-8C115BBB2963}"/>
              </a:ext>
              <a:ext uri="{C183D7F6-B498-43B3-948B-1728B52AA6E4}">
                <adec:decorative xmlns:adec="http://schemas.microsoft.com/office/drawing/2017/decorative" val="1"/>
              </a:ext>
            </a:extLst>
          </p:cNvPr>
          <p:cNvSpPr>
            <a:spLocks/>
          </p:cNvSpPr>
          <p:nvPr/>
        </p:nvSpPr>
        <p:spPr bwMode="auto">
          <a:xfrm>
            <a:off x="508000" y="2456294"/>
            <a:ext cx="6756400" cy="7324135"/>
          </a:xfrm>
          <a:prstGeom prst="roundRect">
            <a:avLst>
              <a:gd name="adj" fmla="val 1964"/>
            </a:avLst>
          </a:prstGeom>
          <a:solidFill>
            <a:schemeClr val="bg1">
              <a:alpha val="90000"/>
            </a:schemeClr>
          </a:solidFill>
          <a:ln w="9525">
            <a:solidFill>
              <a:schemeClr val="bg1"/>
            </a:solidFill>
          </a:ln>
          <a:effectLst>
            <a:outerShdw blurRad="114300" algn="ctr" rotWithShape="0">
              <a:prstClr val="black">
                <a:alpha val="6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9" name="Rectangle 8">
            <a:extLst>
              <a:ext uri="{FF2B5EF4-FFF2-40B4-BE49-F238E27FC236}">
                <a16:creationId xmlns:a16="http://schemas.microsoft.com/office/drawing/2014/main" id="{A14D4536-3C86-31B6-4F2A-8E7FA7DB1966}"/>
              </a:ext>
              <a:ext uri="{C183D7F6-B498-43B3-948B-1728B52AA6E4}">
                <adec:decorative xmlns:adec="http://schemas.microsoft.com/office/drawing/2017/decorative" val="1"/>
              </a:ext>
            </a:extLst>
          </p:cNvPr>
          <p:cNvSpPr>
            <a:spLocks/>
          </p:cNvSpPr>
          <p:nvPr/>
        </p:nvSpPr>
        <p:spPr bwMode="auto">
          <a:xfrm>
            <a:off x="0" y="1714006"/>
            <a:ext cx="7772400" cy="572413"/>
          </a:xfrm>
          <a:prstGeom prst="rect">
            <a:avLst/>
          </a:prstGeom>
          <a:solidFill>
            <a:schemeClr val="bg2">
              <a:lumMod val="90000"/>
              <a:alpha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mn-ea"/>
              <a:cs typeface="Segoe UI" pitchFamily="34" charset="0"/>
            </a:endParaRPr>
          </a:p>
        </p:txBody>
      </p:sp>
      <p:cxnSp>
        <p:nvCxnSpPr>
          <p:cNvPr id="13" name="Straight Connector 12">
            <a:extLst>
              <a:ext uri="{FF2B5EF4-FFF2-40B4-BE49-F238E27FC236}">
                <a16:creationId xmlns:a16="http://schemas.microsoft.com/office/drawing/2014/main" id="{0A59C85D-78D7-5B02-39B6-9911268FE184}"/>
              </a:ext>
              <a:ext uri="{C183D7F6-B498-43B3-948B-1728B52AA6E4}">
                <adec:decorative xmlns:adec="http://schemas.microsoft.com/office/drawing/2017/decorative" val="1"/>
              </a:ext>
            </a:extLst>
          </p:cNvPr>
          <p:cNvCxnSpPr>
            <a:cxnSpLocks/>
          </p:cNvCxnSpPr>
          <p:nvPr/>
        </p:nvCxnSpPr>
        <p:spPr>
          <a:xfrm>
            <a:off x="0" y="1714006"/>
            <a:ext cx="7772400" cy="0"/>
          </a:xfrm>
          <a:prstGeom prst="line">
            <a:avLst/>
          </a:prstGeom>
          <a:ln w="127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5" name="Title 36">
            <a:extLst>
              <a:ext uri="{FF2B5EF4-FFF2-40B4-BE49-F238E27FC236}">
                <a16:creationId xmlns:a16="http://schemas.microsoft.com/office/drawing/2014/main" id="{B9ACE0FC-6E94-B45E-4CA7-7263AF7CFAB7}"/>
              </a:ext>
            </a:extLst>
          </p:cNvPr>
          <p:cNvSpPr>
            <a:spLocks noGrp="1"/>
          </p:cNvSpPr>
          <p:nvPr>
            <p:ph type="title"/>
          </p:nvPr>
        </p:nvSpPr>
        <p:spPr>
          <a:xfrm>
            <a:off x="508001" y="939488"/>
            <a:ext cx="6756400" cy="430887"/>
          </a:xfrm>
        </p:spPr>
        <p:txBody>
          <a:bodyPr/>
          <a:lstStyle/>
          <a:p>
            <a:r>
              <a:rPr lang="en-US"/>
              <a:t>File Guidance  </a:t>
            </a:r>
          </a:p>
        </p:txBody>
      </p:sp>
      <p:sp>
        <p:nvSpPr>
          <p:cNvPr id="21" name="Title 10">
            <a:extLst>
              <a:ext uri="{FF2B5EF4-FFF2-40B4-BE49-F238E27FC236}">
                <a16:creationId xmlns:a16="http://schemas.microsoft.com/office/drawing/2014/main" id="{A5E9ECB7-14AA-65E0-03CA-F714A0E48E5B}"/>
              </a:ext>
            </a:extLst>
          </p:cNvPr>
          <p:cNvSpPr txBox="1">
            <a:spLocks/>
          </p:cNvSpPr>
          <p:nvPr/>
        </p:nvSpPr>
        <p:spPr>
          <a:xfrm>
            <a:off x="508001" y="1861713"/>
            <a:ext cx="6756400" cy="276999"/>
          </a:xfrm>
          <a:prstGeom prst="rect">
            <a:avLst/>
          </a:prstGeom>
        </p:spPr>
        <p:txBody>
          <a:bodyPr vert="horz" wrap="square" lIns="0" tIns="0" rIns="0" bIns="0" rtlCol="0" anchor="t">
            <a:spAutoFit/>
          </a:bodyPr>
          <a:lstStyle>
            <a:lvl1pPr algn="l" defTabSz="594623" rtl="0" eaLnBrk="1" latinLnBrk="0" hangingPunct="1">
              <a:lnSpc>
                <a:spcPct val="100000"/>
              </a:lnSpc>
              <a:spcBef>
                <a:spcPct val="0"/>
              </a:spcBef>
              <a:buNone/>
              <a:defRPr lang="en-US" sz="2800" b="0" kern="1200" cap="none" spc="-28" baseline="0" dirty="0">
                <a:ln w="3175">
                  <a:noFill/>
                </a:ln>
                <a:gradFill>
                  <a:gsLst>
                    <a:gs pos="0">
                      <a:srgbClr val="0078D4"/>
                    </a:gs>
                    <a:gs pos="50000">
                      <a:srgbClr val="8661C5"/>
                    </a:gs>
                    <a:gs pos="99000">
                      <a:srgbClr val="C73ECC"/>
                    </a:gs>
                  </a:gsLst>
                  <a:lin ang="2700000" scaled="0"/>
                </a:gradFill>
                <a:effectLst/>
                <a:latin typeface="+mn-lt"/>
                <a:ea typeface="+mn-ea"/>
                <a:cs typeface="Segoe UI" pitchFamily="34" charset="0"/>
              </a:defRPr>
            </a:lvl1pPr>
          </a:lstStyle>
          <a:p>
            <a:pPr>
              <a:defRPr/>
            </a:pPr>
            <a:r>
              <a:rPr lang="en-US" sz="1800" spc="0">
                <a:latin typeface="Segoe Sans Display"/>
              </a:rPr>
              <a:t>Scenario 3: Risk, Compliance and Audit Readiness </a:t>
            </a:r>
          </a:p>
        </p:txBody>
      </p:sp>
      <p:pic>
        <p:nvPicPr>
          <p:cNvPr id="38" name="Picture 37">
            <a:extLst>
              <a:ext uri="{FF2B5EF4-FFF2-40B4-BE49-F238E27FC236}">
                <a16:creationId xmlns:a16="http://schemas.microsoft.com/office/drawing/2014/main" id="{2F7A24BA-0EC2-0CF9-97B6-17C2B813BFE8}"/>
              </a:ext>
              <a:ext uri="{C183D7F6-B498-43B3-948B-1728B52AA6E4}">
                <adec:decorative xmlns:adec="http://schemas.microsoft.com/office/drawing/2017/decorative" val="1"/>
              </a:ext>
            </a:extLst>
          </p:cNvPr>
          <p:cNvPicPr>
            <a:picLocks/>
          </p:cNvPicPr>
          <p:nvPr/>
        </p:nvPicPr>
        <p:blipFill rotWithShape="1">
          <a:blip r:embed="rId5">
            <a:extLst>
              <a:ext uri="{BEBA8EAE-BF5A-486C-A8C5-ECC9F3942E4B}">
                <a14:imgProps xmlns:a14="http://schemas.microsoft.com/office/drawing/2010/main">
                  <a14:imgLayer r:embed="rId6">
                    <a14:imgEffect>
                      <a14:artisticBlur radius="5"/>
                    </a14:imgEffect>
                  </a14:imgLayer>
                </a14:imgProps>
              </a:ext>
              <a:ext uri="{28A0092B-C50C-407E-A947-70E740481C1C}">
                <a14:useLocalDpi xmlns:a14="http://schemas.microsoft.com/office/drawing/2010/main" val="0"/>
              </a:ext>
            </a:extLst>
          </a:blip>
          <a:srcRect t="45207" b="45207"/>
          <a:stretch>
            <a:fillRect/>
          </a:stretch>
        </p:blipFill>
        <p:spPr>
          <a:xfrm>
            <a:off x="1" y="0"/>
            <a:ext cx="7772400" cy="419100"/>
          </a:xfrm>
          <a:prstGeom prst="rect">
            <a:avLst/>
          </a:prstGeom>
          <a:ln>
            <a:noFill/>
          </a:ln>
          <a:effectLst/>
        </p:spPr>
      </p:pic>
      <p:sp>
        <p:nvSpPr>
          <p:cNvPr id="39" name="Rectangle 38">
            <a:extLst>
              <a:ext uri="{FF2B5EF4-FFF2-40B4-BE49-F238E27FC236}">
                <a16:creationId xmlns:a16="http://schemas.microsoft.com/office/drawing/2014/main" id="{F3DB8AEF-784A-CFEF-3402-3724B16FAF9B}"/>
              </a:ext>
              <a:ext uri="{C183D7F6-B498-43B3-948B-1728B52AA6E4}">
                <adec:decorative xmlns:adec="http://schemas.microsoft.com/office/drawing/2017/decorative" val="1"/>
              </a:ext>
            </a:extLst>
          </p:cNvPr>
          <p:cNvSpPr>
            <a:spLocks/>
          </p:cNvSpPr>
          <p:nvPr/>
        </p:nvSpPr>
        <p:spPr bwMode="auto">
          <a:xfrm>
            <a:off x="0" y="0"/>
            <a:ext cx="7772400" cy="406400"/>
          </a:xfrm>
          <a:prstGeom prst="rect">
            <a:avLst/>
          </a:prstGeom>
          <a:solidFill>
            <a:schemeClr val="bg1">
              <a:alpha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0" noProof="0">
              <a:ln>
                <a:noFill/>
              </a:ln>
              <a:solidFill>
                <a:srgbClr val="FFFFFF"/>
              </a:solidFill>
              <a:effectLst/>
              <a:uLnTx/>
              <a:uFillTx/>
              <a:latin typeface="Segoe Sans Display Semibold"/>
              <a:ea typeface="Segoe UI" pitchFamily="34" charset="0"/>
              <a:cs typeface="Segoe UI" pitchFamily="34" charset="0"/>
            </a:endParaRPr>
          </a:p>
        </p:txBody>
      </p:sp>
      <p:sp>
        <p:nvSpPr>
          <p:cNvPr id="40" name="Rectangle: Rounded Corners 39">
            <a:hlinkClick r:id="rId7" action="ppaction://hlinksldjump"/>
            <a:extLst>
              <a:ext uri="{FF2B5EF4-FFF2-40B4-BE49-F238E27FC236}">
                <a16:creationId xmlns:a16="http://schemas.microsoft.com/office/drawing/2014/main" id="{014850F2-3258-E812-0069-1942F5369C16}"/>
              </a:ext>
              <a:ext uri="{C183D7F6-B498-43B3-948B-1728B52AA6E4}">
                <adec:decorative xmlns:adec="http://schemas.microsoft.com/office/drawing/2017/decorative" val="1"/>
              </a:ext>
            </a:extLst>
          </p:cNvPr>
          <p:cNvSpPr>
            <a:spLocks/>
          </p:cNvSpPr>
          <p:nvPr/>
        </p:nvSpPr>
        <p:spPr bwMode="auto">
          <a:xfrm>
            <a:off x="507999"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Best Practices</a:t>
            </a:r>
          </a:p>
        </p:txBody>
      </p:sp>
      <p:sp>
        <p:nvSpPr>
          <p:cNvPr id="41" name="Rectangle: Rounded Corners 40">
            <a:hlinkClick r:id="rId8" action="ppaction://hlinksldjump"/>
            <a:extLst>
              <a:ext uri="{FF2B5EF4-FFF2-40B4-BE49-F238E27FC236}">
                <a16:creationId xmlns:a16="http://schemas.microsoft.com/office/drawing/2014/main" id="{AD910B99-FCA8-9B89-E6C0-3628841C5EF6}"/>
              </a:ext>
              <a:ext uri="{C183D7F6-B498-43B3-948B-1728B52AA6E4}">
                <adec:decorative xmlns:adec="http://schemas.microsoft.com/office/drawing/2017/decorative" val="1"/>
              </a:ext>
            </a:extLst>
          </p:cNvPr>
          <p:cNvSpPr>
            <a:spLocks/>
          </p:cNvSpPr>
          <p:nvPr/>
        </p:nvSpPr>
        <p:spPr bwMode="auto">
          <a:xfrm>
            <a:off x="1486262"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1</a:t>
            </a:r>
          </a:p>
        </p:txBody>
      </p:sp>
      <p:sp>
        <p:nvSpPr>
          <p:cNvPr id="42" name="Rectangle: Rounded Corners 41">
            <a:hlinkClick r:id="rId9" action="ppaction://hlinksldjump"/>
            <a:extLst>
              <a:ext uri="{FF2B5EF4-FFF2-40B4-BE49-F238E27FC236}">
                <a16:creationId xmlns:a16="http://schemas.microsoft.com/office/drawing/2014/main" id="{965A11E1-84E1-2371-BC42-3A62C00A9377}"/>
              </a:ext>
              <a:ext uri="{C183D7F6-B498-43B3-948B-1728B52AA6E4}">
                <adec:decorative xmlns:adec="http://schemas.microsoft.com/office/drawing/2017/decorative" val="1"/>
              </a:ext>
            </a:extLst>
          </p:cNvPr>
          <p:cNvSpPr>
            <a:spLocks/>
          </p:cNvSpPr>
          <p:nvPr/>
        </p:nvSpPr>
        <p:spPr bwMode="auto">
          <a:xfrm>
            <a:off x="2464525"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2</a:t>
            </a:r>
          </a:p>
        </p:txBody>
      </p:sp>
      <p:sp>
        <p:nvSpPr>
          <p:cNvPr id="43" name="Rectangle: Rounded Corners 42">
            <a:hlinkClick r:id="rId10" action="ppaction://hlinksldjump"/>
            <a:extLst>
              <a:ext uri="{FF2B5EF4-FFF2-40B4-BE49-F238E27FC236}">
                <a16:creationId xmlns:a16="http://schemas.microsoft.com/office/drawing/2014/main" id="{5A883402-9765-12DF-5852-463C6799C965}"/>
              </a:ext>
              <a:ext uri="{C183D7F6-B498-43B3-948B-1728B52AA6E4}">
                <adec:decorative xmlns:adec="http://schemas.microsoft.com/office/drawing/2017/decorative" val="1"/>
              </a:ext>
            </a:extLst>
          </p:cNvPr>
          <p:cNvSpPr>
            <a:spLocks/>
          </p:cNvSpPr>
          <p:nvPr/>
        </p:nvSpPr>
        <p:spPr bwMode="auto">
          <a:xfrm>
            <a:off x="3442787"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3</a:t>
            </a:r>
          </a:p>
        </p:txBody>
      </p:sp>
      <p:sp>
        <p:nvSpPr>
          <p:cNvPr id="44" name="Rectangle: Rounded Corners 43">
            <a:hlinkClick r:id="rId11" action="ppaction://hlinksldjump"/>
            <a:extLst>
              <a:ext uri="{FF2B5EF4-FFF2-40B4-BE49-F238E27FC236}">
                <a16:creationId xmlns:a16="http://schemas.microsoft.com/office/drawing/2014/main" id="{E9A17479-64EC-ED54-EA10-EAA6C3AC04BB}"/>
              </a:ext>
              <a:ext uri="{C183D7F6-B498-43B3-948B-1728B52AA6E4}">
                <adec:decorative xmlns:adec="http://schemas.microsoft.com/office/drawing/2017/decorative" val="1"/>
              </a:ext>
            </a:extLst>
          </p:cNvPr>
          <p:cNvSpPr>
            <a:spLocks/>
          </p:cNvSpPr>
          <p:nvPr/>
        </p:nvSpPr>
        <p:spPr bwMode="auto">
          <a:xfrm>
            <a:off x="5399312"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5</a:t>
            </a:r>
          </a:p>
        </p:txBody>
      </p:sp>
      <p:sp>
        <p:nvSpPr>
          <p:cNvPr id="45" name="Rectangle: Rounded Corners 44">
            <a:hlinkClick r:id="rId12" action="ppaction://hlinksldjump"/>
            <a:extLst>
              <a:ext uri="{FF2B5EF4-FFF2-40B4-BE49-F238E27FC236}">
                <a16:creationId xmlns:a16="http://schemas.microsoft.com/office/drawing/2014/main" id="{DBF6CBD7-E91F-80E9-2B18-8E4519930DC9}"/>
              </a:ext>
              <a:ext uri="{C183D7F6-B498-43B3-948B-1728B52AA6E4}">
                <adec:decorative xmlns:adec="http://schemas.microsoft.com/office/drawing/2017/decorative" val="1"/>
              </a:ext>
            </a:extLst>
          </p:cNvPr>
          <p:cNvSpPr>
            <a:spLocks/>
          </p:cNvSpPr>
          <p:nvPr/>
        </p:nvSpPr>
        <p:spPr bwMode="auto">
          <a:xfrm>
            <a:off x="6377575" y="230036"/>
            <a:ext cx="886822" cy="373214"/>
          </a:xfrm>
          <a:prstGeom prst="roundRect">
            <a:avLst>
              <a:gd name="adj" fmla="val 50000"/>
            </a:avLst>
          </a:prstGeom>
          <a:gradFill flip="none" rotWithShape="1">
            <a:gsLst>
              <a:gs pos="0">
                <a:srgbClr val="C742CD"/>
              </a:gs>
              <a:gs pos="100000">
                <a:srgbClr val="2780D7"/>
              </a:gs>
            </a:gsLst>
            <a:path path="circle">
              <a:fillToRect l="100000" t="100000"/>
            </a:path>
            <a:tileRect r="-100000" b="-100000"/>
          </a:gradFill>
          <a:ln w="190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Segoe Sans Display Semibold"/>
                <a:ea typeface="+mn-ea"/>
                <a:cs typeface="Segoe UI" pitchFamily="34" charset="0"/>
              </a:rPr>
              <a:t>File Guidance </a:t>
            </a:r>
            <a:br>
              <a:rPr kumimoji="0" lang="en-US" sz="800" b="0" i="0" u="none" strike="noStrike" kern="1200" cap="none" spc="0" normalizeH="0" baseline="0" noProof="0">
                <a:ln>
                  <a:noFill/>
                </a:ln>
                <a:solidFill>
                  <a:srgbClr val="FFFFFF"/>
                </a:solidFill>
                <a:effectLst/>
                <a:uLnTx/>
                <a:uFillTx/>
                <a:latin typeface="Segoe Sans Display Semibold"/>
                <a:ea typeface="+mn-ea"/>
                <a:cs typeface="Segoe UI" pitchFamily="34" charset="0"/>
              </a:rPr>
            </a:br>
            <a:r>
              <a:rPr kumimoji="0" lang="en-US" sz="800" b="0" i="0" u="none" strike="noStrike" kern="1200" cap="none" spc="0" normalizeH="0" baseline="0" noProof="0">
                <a:ln>
                  <a:noFill/>
                </a:ln>
                <a:solidFill>
                  <a:srgbClr val="FFFFFF"/>
                </a:solidFill>
                <a:effectLst/>
                <a:uLnTx/>
                <a:uFillTx/>
                <a:latin typeface="Segoe Sans Display Semibold"/>
                <a:ea typeface="+mn-ea"/>
                <a:cs typeface="Segoe UI" pitchFamily="34" charset="0"/>
              </a:rPr>
              <a:t>&amp; Example</a:t>
            </a:r>
          </a:p>
        </p:txBody>
      </p:sp>
      <p:sp>
        <p:nvSpPr>
          <p:cNvPr id="46" name="Rectangle: Rounded Corners 45">
            <a:hlinkClick r:id="rId13" action="ppaction://hlinksldjump"/>
            <a:extLst>
              <a:ext uri="{FF2B5EF4-FFF2-40B4-BE49-F238E27FC236}">
                <a16:creationId xmlns:a16="http://schemas.microsoft.com/office/drawing/2014/main" id="{56965476-D37F-C117-A5B4-83E88792CB52}"/>
              </a:ext>
              <a:ext uri="{C183D7F6-B498-43B3-948B-1728B52AA6E4}">
                <adec:decorative xmlns:adec="http://schemas.microsoft.com/office/drawing/2017/decorative" val="1"/>
              </a:ext>
            </a:extLst>
          </p:cNvPr>
          <p:cNvSpPr>
            <a:spLocks/>
          </p:cNvSpPr>
          <p:nvPr/>
        </p:nvSpPr>
        <p:spPr bwMode="auto">
          <a:xfrm>
            <a:off x="4421050"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4</a:t>
            </a:r>
          </a:p>
        </p:txBody>
      </p:sp>
      <p:graphicFrame>
        <p:nvGraphicFramePr>
          <p:cNvPr id="2" name="Table 1">
            <a:extLst>
              <a:ext uri="{FF2B5EF4-FFF2-40B4-BE49-F238E27FC236}">
                <a16:creationId xmlns:a16="http://schemas.microsoft.com/office/drawing/2014/main" id="{83AD9B62-7FBD-6C9E-A327-7B7A0D185C69}"/>
              </a:ext>
            </a:extLst>
          </p:cNvPr>
          <p:cNvGraphicFramePr>
            <a:graphicFrameLocks noGrp="1"/>
          </p:cNvGraphicFramePr>
          <p:nvPr>
            <p:extLst>
              <p:ext uri="{D42A27DB-BD31-4B8C-83A1-F6EECF244321}">
                <p14:modId xmlns:p14="http://schemas.microsoft.com/office/powerpoint/2010/main" val="3998539093"/>
              </p:ext>
            </p:extLst>
          </p:nvPr>
        </p:nvGraphicFramePr>
        <p:xfrm>
          <a:off x="590042" y="2538211"/>
          <a:ext cx="6592316" cy="7151888"/>
        </p:xfrm>
        <a:graphic>
          <a:graphicData uri="http://schemas.openxmlformats.org/drawingml/2006/table">
            <a:tbl>
              <a:tblPr firstRow="1" bandRow="1">
                <a:tableStyleId>{5C22544A-7EE6-4342-B048-85BDC9FD1C3A}</a:tableStyleId>
              </a:tblPr>
              <a:tblGrid>
                <a:gridCol w="6592316">
                  <a:extLst>
                    <a:ext uri="{9D8B030D-6E8A-4147-A177-3AD203B41FA5}">
                      <a16:colId xmlns:a16="http://schemas.microsoft.com/office/drawing/2014/main" val="769226981"/>
                    </a:ext>
                  </a:extLst>
                </a:gridCol>
              </a:tblGrid>
              <a:tr h="1436323">
                <a:tc>
                  <a:txBody>
                    <a:bodyPr/>
                    <a:lstStyle/>
                    <a:p>
                      <a:pPr>
                        <a:lnSpc>
                          <a:spcPts val="1600"/>
                        </a:lnSpc>
                        <a:spcAft>
                          <a:spcPts val="200"/>
                        </a:spcAft>
                      </a:pPr>
                      <a:r>
                        <a:rPr lang="en-US" sz="1200" b="0" kern="1200">
                          <a:solidFill>
                            <a:schemeClr val="accent2"/>
                          </a:solidFill>
                          <a:latin typeface="+mj-lt"/>
                          <a:ea typeface="+mn-ea"/>
                          <a:cs typeface="+mn-cs"/>
                        </a:rPr>
                        <a:t>USE CASE 1: </a:t>
                      </a:r>
                      <a:r>
                        <a:rPr lang="en-US" sz="1200" b="0" kern="1200">
                          <a:solidFill>
                            <a:schemeClr val="tx1"/>
                          </a:solidFill>
                          <a:latin typeface="+mj-lt"/>
                          <a:ea typeface="+mn-ea"/>
                          <a:cs typeface="+mn-cs"/>
                        </a:rPr>
                        <a:t>Summarize leadership feedback and update policy guidance</a:t>
                      </a:r>
                    </a:p>
                    <a:p>
                      <a:pPr>
                        <a:lnSpc>
                          <a:spcPts val="1600"/>
                        </a:lnSpc>
                        <a:spcAft>
                          <a:spcPts val="200"/>
                        </a:spcAft>
                      </a:pPr>
                      <a:r>
                        <a:rPr lang="en-US" sz="1050" b="0" kern="1200">
                          <a:solidFill>
                            <a:srgbClr val="EC4A27"/>
                          </a:solidFill>
                          <a:latin typeface="+mn-lt"/>
                          <a:ea typeface="+mn-ea"/>
                          <a:cs typeface="+mn-cs"/>
                        </a:rPr>
                        <a:t>/Leadership meeting: </a:t>
                      </a:r>
                      <a:r>
                        <a:rPr lang="en-US" sz="1050" b="0" kern="1200">
                          <a:solidFill>
                            <a:schemeClr val="tx1"/>
                          </a:solidFill>
                          <a:latin typeface="+mn-lt"/>
                          <a:ea typeface="+mn-ea"/>
                          <a:cs typeface="+mn-cs"/>
                        </a:rPr>
                        <a:t>Notes, transcript, or summary from a leadership meeting, such as discussion highlights, decisions made, feedback provided, action items, open questions, and assigned owners.</a:t>
                      </a:r>
                    </a:p>
                    <a:p>
                      <a:pPr>
                        <a:lnSpc>
                          <a:spcPts val="1600"/>
                        </a:lnSpc>
                        <a:spcAft>
                          <a:spcPts val="200"/>
                        </a:spcAft>
                      </a:pPr>
                      <a:r>
                        <a:rPr lang="en-US" sz="1050" b="0" kern="1200">
                          <a:solidFill>
                            <a:srgbClr val="EC4A27"/>
                          </a:solidFill>
                          <a:latin typeface="+mn-lt"/>
                          <a:ea typeface="+mn-ea"/>
                          <a:cs typeface="+mn-cs"/>
                        </a:rPr>
                        <a:t>/Policy document: </a:t>
                      </a:r>
                      <a:r>
                        <a:rPr lang="en-US" sz="1050" b="0" kern="1200">
                          <a:solidFill>
                            <a:schemeClr val="tx1"/>
                          </a:solidFill>
                          <a:latin typeface="+mn-lt"/>
                          <a:ea typeface="+mn-ea"/>
                          <a:cs typeface="+mn-cs"/>
                        </a:rPr>
                        <a:t>The current version of the policy being reviewed, such as formal policy language, sectioned guidance, definitions, and requirements that may need updates based on leadership feedback.</a:t>
                      </a:r>
                    </a:p>
                  </a:txBody>
                  <a:tcPr marT="91440" marB="91440">
                    <a:lnL w="6350" cap="flat" cmpd="sng" algn="ctr">
                      <a:noFill/>
                      <a:prstDash val="solid"/>
                      <a:round/>
                      <a:headEnd type="none" w="med" len="med"/>
                      <a:tailEnd type="none" w="med" len="med"/>
                    </a:lnL>
                    <a:lnR w="12700" cmpd="sng">
                      <a:noFill/>
                    </a:lnR>
                    <a:lnT w="12700" cmpd="sng">
                      <a:noFill/>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3484900"/>
                  </a:ext>
                </a:extLst>
              </a:tr>
              <a:tr h="1168769">
                <a:tc>
                  <a:txBody>
                    <a:bodyPr/>
                    <a:lstStyle/>
                    <a:p>
                      <a:pPr>
                        <a:lnSpc>
                          <a:spcPts val="1600"/>
                        </a:lnSpc>
                        <a:spcAft>
                          <a:spcPts val="200"/>
                        </a:spcAft>
                      </a:pPr>
                      <a:r>
                        <a:rPr lang="en-US" sz="1200" b="0">
                          <a:solidFill>
                            <a:schemeClr val="accent2"/>
                          </a:solidFill>
                          <a:latin typeface="+mj-lt"/>
                        </a:rPr>
                        <a:t>USE CASE 2: </a:t>
                      </a:r>
                      <a:r>
                        <a:rPr lang="en-US" sz="1200" b="0" kern="1200">
                          <a:solidFill>
                            <a:schemeClr val="tx1"/>
                          </a:solidFill>
                          <a:latin typeface="+mj-lt"/>
                          <a:ea typeface="+mn-ea"/>
                          <a:cs typeface="+mn-cs"/>
                        </a:rPr>
                        <a:t>Summarize policy updates</a:t>
                      </a:r>
                    </a:p>
                    <a:p>
                      <a:pPr>
                        <a:lnSpc>
                          <a:spcPts val="1600"/>
                        </a:lnSpc>
                        <a:spcAft>
                          <a:spcPts val="200"/>
                        </a:spcAft>
                      </a:pPr>
                      <a:r>
                        <a:rPr lang="en-US" sz="1050" b="0" kern="1200">
                          <a:solidFill>
                            <a:srgbClr val="EC4A27"/>
                          </a:solidFill>
                          <a:latin typeface="+mn-lt"/>
                          <a:ea typeface="+mn-ea"/>
                          <a:cs typeface="+mn-cs"/>
                        </a:rPr>
                        <a:t>/Company regulatory guidance: </a:t>
                      </a:r>
                      <a:r>
                        <a:rPr lang="en-US" sz="1050" b="0" kern="1200">
                          <a:solidFill>
                            <a:schemeClr val="tx1"/>
                          </a:solidFill>
                          <a:latin typeface="+mn-lt"/>
                          <a:ea typeface="+mn-ea"/>
                          <a:cs typeface="+mn-cs"/>
                        </a:rPr>
                        <a:t>Internal company guidance related to accounting or financial regulations, such as policy summaries, interpretation memos, compliance standards, or instructions teams follow to stay aligned with regulatory requirements.</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8275402"/>
                  </a:ext>
                </a:extLst>
              </a:tr>
              <a:tr h="1436323">
                <a:tc>
                  <a:txBody>
                    <a:bodyPr/>
                    <a:lstStyle/>
                    <a:p>
                      <a:pPr marL="0" marR="0" lvl="0" indent="0" algn="l" defTabSz="594623" rtl="0" eaLnBrk="1" fontAlgn="auto" latinLnBrk="0" hangingPunct="1">
                        <a:lnSpc>
                          <a:spcPts val="1600"/>
                        </a:lnSpc>
                        <a:spcBef>
                          <a:spcPts val="0"/>
                        </a:spcBef>
                        <a:spcAft>
                          <a:spcPts val="200"/>
                        </a:spcAft>
                        <a:buClrTx/>
                        <a:buSzTx/>
                        <a:buFontTx/>
                        <a:buNone/>
                        <a:tabLst/>
                        <a:defRPr/>
                      </a:pPr>
                      <a:r>
                        <a:rPr lang="en-US" sz="1200" b="1" kern="1200">
                          <a:solidFill>
                            <a:schemeClr val="accent2"/>
                          </a:solidFill>
                          <a:latin typeface="+mj-lt"/>
                          <a:ea typeface="+mn-ea"/>
                          <a:cs typeface="+mn-cs"/>
                        </a:rPr>
                        <a:t>USE CASE 3: </a:t>
                      </a:r>
                      <a:r>
                        <a:rPr lang="en-US" sz="1200" b="0" kern="1200">
                          <a:solidFill>
                            <a:schemeClr val="tx1"/>
                          </a:solidFill>
                          <a:latin typeface="+mj-lt"/>
                          <a:ea typeface="+mn-ea"/>
                          <a:cs typeface="+mn-cs"/>
                        </a:rPr>
                        <a:t>Compare accounting amendments </a:t>
                      </a:r>
                    </a:p>
                    <a:p>
                      <a:pPr marL="0" marR="0" lvl="0" indent="0" algn="l" defTabSz="594623" rtl="0" eaLnBrk="1" fontAlgn="auto" latinLnBrk="0" hangingPunct="1">
                        <a:lnSpc>
                          <a:spcPts val="1600"/>
                        </a:lnSpc>
                        <a:spcBef>
                          <a:spcPts val="0"/>
                        </a:spcBef>
                        <a:spcAft>
                          <a:spcPts val="200"/>
                        </a:spcAft>
                        <a:buClrTx/>
                        <a:buSzTx/>
                        <a:buFontTx/>
                        <a:buNone/>
                        <a:tabLst/>
                        <a:defRPr/>
                      </a:pPr>
                      <a:r>
                        <a:rPr lang="en-US" sz="1050" b="0" kern="1200">
                          <a:solidFill>
                            <a:srgbClr val="EC4A27"/>
                          </a:solidFill>
                          <a:latin typeface="+mn-lt"/>
                          <a:ea typeface="+mn-ea"/>
                          <a:cs typeface="+mn-cs"/>
                        </a:rPr>
                        <a:t>/Amendment A: </a:t>
                      </a:r>
                      <a:r>
                        <a:rPr lang="en-US" sz="1050" b="0" kern="1200">
                          <a:solidFill>
                            <a:schemeClr val="tx1"/>
                          </a:solidFill>
                          <a:latin typeface="+mn-lt"/>
                          <a:ea typeface="+mn-ea"/>
                          <a:cs typeface="+mn-cs"/>
                        </a:rPr>
                        <a:t>An accounting standard update or amendment document, such as new or revised guidance issued by a standard setting body with sectioned changes and effective dates.</a:t>
                      </a:r>
                    </a:p>
                    <a:p>
                      <a:pPr marL="0" marR="0" lvl="0" indent="0" algn="l" defTabSz="594623" rtl="0" eaLnBrk="1" fontAlgn="auto" latinLnBrk="0" hangingPunct="1">
                        <a:lnSpc>
                          <a:spcPts val="1600"/>
                        </a:lnSpc>
                        <a:spcBef>
                          <a:spcPts val="0"/>
                        </a:spcBef>
                        <a:spcAft>
                          <a:spcPts val="200"/>
                        </a:spcAft>
                        <a:buClrTx/>
                        <a:buSzTx/>
                        <a:buFontTx/>
                        <a:buNone/>
                        <a:tabLst/>
                        <a:defRPr/>
                      </a:pPr>
                      <a:r>
                        <a:rPr lang="en-US" sz="1050" b="0" kern="1200">
                          <a:solidFill>
                            <a:srgbClr val="EC4A27"/>
                          </a:solidFill>
                          <a:latin typeface="+mn-lt"/>
                          <a:ea typeface="+mn-ea"/>
                          <a:cs typeface="+mn-cs"/>
                        </a:rPr>
                        <a:t>/Amendment B: </a:t>
                      </a:r>
                      <a:r>
                        <a:rPr lang="en-US" sz="1050" b="0" kern="1200">
                          <a:solidFill>
                            <a:schemeClr val="tx1"/>
                          </a:solidFill>
                          <a:latin typeface="+mn-lt"/>
                          <a:ea typeface="+mn-ea"/>
                          <a:cs typeface="+mn-cs"/>
                        </a:rPr>
                        <a:t>A second accounting amendment to compare against the first, such as a related or subsequent update that introduces different requirements, scope, or implementation timelines.</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033243"/>
                  </a:ext>
                </a:extLst>
              </a:tr>
              <a:tr h="1674150">
                <a:tc>
                  <a:txBody>
                    <a:bodyPr/>
                    <a:lstStyle/>
                    <a:p>
                      <a:pPr marL="0" marR="0" lvl="0" indent="0" algn="l" defTabSz="594623" rtl="0" eaLnBrk="1" fontAlgn="auto" latinLnBrk="0" hangingPunct="1">
                        <a:lnSpc>
                          <a:spcPts val="1600"/>
                        </a:lnSpc>
                        <a:spcBef>
                          <a:spcPts val="0"/>
                        </a:spcBef>
                        <a:spcAft>
                          <a:spcPts val="200"/>
                        </a:spcAft>
                        <a:buClrTx/>
                        <a:buSzTx/>
                        <a:buFontTx/>
                        <a:buNone/>
                        <a:tabLst/>
                        <a:defRPr/>
                      </a:pPr>
                      <a:r>
                        <a:rPr lang="en-US" sz="1200" b="1" kern="1200">
                          <a:solidFill>
                            <a:schemeClr val="accent2"/>
                          </a:solidFill>
                          <a:latin typeface="+mj-lt"/>
                          <a:ea typeface="+mn-ea"/>
                          <a:cs typeface="+mn-cs"/>
                        </a:rPr>
                        <a:t>USE CASE 4: </a:t>
                      </a:r>
                      <a:r>
                        <a:rPr lang="en-US" sz="1200" b="0" kern="1200">
                          <a:solidFill>
                            <a:schemeClr val="tx1"/>
                          </a:solidFill>
                          <a:latin typeface="+mj-lt"/>
                          <a:ea typeface="+mn-ea"/>
                          <a:cs typeface="+mn-cs"/>
                        </a:rPr>
                        <a:t>Clarify Financial Terms Using Plain Language</a:t>
                      </a:r>
                    </a:p>
                    <a:p>
                      <a:pPr marL="0" marR="0" lvl="0" indent="0" algn="l" defTabSz="594623" rtl="0" eaLnBrk="1" fontAlgn="auto" latinLnBrk="0" hangingPunct="1">
                        <a:lnSpc>
                          <a:spcPts val="1600"/>
                        </a:lnSpc>
                        <a:spcBef>
                          <a:spcPts val="0"/>
                        </a:spcBef>
                        <a:spcAft>
                          <a:spcPts val="200"/>
                        </a:spcAft>
                        <a:buClrTx/>
                        <a:buSzTx/>
                        <a:buFontTx/>
                        <a:buNone/>
                        <a:tabLst/>
                        <a:defRPr/>
                      </a:pPr>
                      <a:r>
                        <a:rPr lang="en-US" sz="1050" b="0" kern="1200">
                          <a:solidFill>
                            <a:srgbClr val="EC4A27"/>
                          </a:solidFill>
                          <a:latin typeface="+mn-lt"/>
                          <a:ea typeface="+mn-ea"/>
                          <a:cs typeface="+mn-cs"/>
                        </a:rPr>
                        <a:t>/Financial terms document: </a:t>
                      </a:r>
                      <a:r>
                        <a:rPr lang="en-US" sz="1050" b="0" kern="1200">
                          <a:solidFill>
                            <a:schemeClr val="tx1"/>
                          </a:solidFill>
                          <a:latin typeface="+mn-lt"/>
                          <a:ea typeface="+mn-ea"/>
                          <a:cs typeface="+mn-cs"/>
                        </a:rPr>
                        <a:t>A document listing financial or accounting terms, such as glossaries, internal reference guides, or policy documents containing definitions used by finance teams.</a:t>
                      </a:r>
                    </a:p>
                    <a:p>
                      <a:pPr marL="0" marR="0" lvl="0" indent="0" algn="l" defTabSz="594623" rtl="0" eaLnBrk="1" fontAlgn="auto" latinLnBrk="0" hangingPunct="1">
                        <a:lnSpc>
                          <a:spcPts val="1600"/>
                        </a:lnSpc>
                        <a:spcBef>
                          <a:spcPts val="0"/>
                        </a:spcBef>
                        <a:spcAft>
                          <a:spcPts val="200"/>
                        </a:spcAft>
                        <a:buClrTx/>
                        <a:buSzTx/>
                        <a:buFontTx/>
                        <a:buNone/>
                        <a:tabLst/>
                        <a:defRPr/>
                      </a:pPr>
                      <a:r>
                        <a:rPr lang="en-US" sz="1050" b="0" kern="1200">
                          <a:solidFill>
                            <a:srgbClr val="EC4A27"/>
                          </a:solidFill>
                          <a:latin typeface="+mn-lt"/>
                          <a:ea typeface="+mn-ea"/>
                          <a:cs typeface="+mn-cs"/>
                        </a:rPr>
                        <a:t>/Formulas referenced document: </a:t>
                      </a:r>
                      <a:r>
                        <a:rPr lang="en-US" sz="1050" b="0" kern="1200">
                          <a:solidFill>
                            <a:schemeClr val="tx1"/>
                          </a:solidFill>
                          <a:latin typeface="+mn-lt"/>
                          <a:ea typeface="+mn-ea"/>
                          <a:cs typeface="+mn-cs"/>
                        </a:rPr>
                        <a:t>Supporting documentation explaining formulas or calculations, such as definitions of metrics, calculation logic, inputs, assumptions, and example calculations referenced by the financial terms.</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14542218"/>
                  </a:ext>
                </a:extLst>
              </a:tr>
              <a:tr h="1436323">
                <a:tc>
                  <a:txBody>
                    <a:bodyPr/>
                    <a:lstStyle/>
                    <a:p>
                      <a:pPr marL="0" marR="0" lvl="0" indent="0" algn="l" defTabSz="594623" rtl="0" eaLnBrk="1" fontAlgn="auto" latinLnBrk="0" hangingPunct="1">
                        <a:lnSpc>
                          <a:spcPts val="1600"/>
                        </a:lnSpc>
                        <a:spcBef>
                          <a:spcPts val="0"/>
                        </a:spcBef>
                        <a:spcAft>
                          <a:spcPts val="200"/>
                        </a:spcAft>
                        <a:buClrTx/>
                        <a:buSzTx/>
                        <a:buFontTx/>
                        <a:buNone/>
                        <a:tabLst/>
                        <a:defRPr/>
                      </a:pPr>
                      <a:r>
                        <a:rPr lang="en-US" sz="1200" b="1" kern="1200">
                          <a:solidFill>
                            <a:schemeClr val="accent2"/>
                          </a:solidFill>
                          <a:latin typeface="+mj-lt"/>
                          <a:ea typeface="+mn-ea"/>
                          <a:cs typeface="+mn-cs"/>
                        </a:rPr>
                        <a:t>USE CASE 5: </a:t>
                      </a:r>
                      <a:r>
                        <a:rPr lang="en-US" sz="1200" b="0" kern="1200">
                          <a:solidFill>
                            <a:schemeClr val="tx1"/>
                          </a:solidFill>
                          <a:latin typeface="+mj-lt"/>
                          <a:ea typeface="+mn-ea"/>
                          <a:cs typeface="+mn-cs"/>
                        </a:rPr>
                        <a:t>Synthesize finance risk log (long range risks and mitigations)</a:t>
                      </a:r>
                    </a:p>
                    <a:p>
                      <a:pPr marL="0" marR="0" lvl="0" indent="0" algn="l" defTabSz="594623" rtl="0" eaLnBrk="1" fontAlgn="auto" latinLnBrk="0" hangingPunct="1">
                        <a:lnSpc>
                          <a:spcPts val="1600"/>
                        </a:lnSpc>
                        <a:spcBef>
                          <a:spcPts val="0"/>
                        </a:spcBef>
                        <a:spcAft>
                          <a:spcPts val="200"/>
                        </a:spcAft>
                        <a:buClrTx/>
                        <a:buSzTx/>
                        <a:buFontTx/>
                        <a:buNone/>
                        <a:tabLst/>
                        <a:defRPr/>
                      </a:pPr>
                      <a:r>
                        <a:rPr lang="en-US" sz="1050" b="0" kern="1200">
                          <a:solidFill>
                            <a:srgbClr val="EC4A27"/>
                          </a:solidFill>
                          <a:latin typeface="+mn-lt"/>
                          <a:ea typeface="+mn-ea"/>
                          <a:cs typeface="+mn-cs"/>
                        </a:rPr>
                        <a:t>/Strategy offsite notes: </a:t>
                      </a:r>
                      <a:r>
                        <a:rPr lang="en-US" sz="1050" b="0" kern="1200">
                          <a:solidFill>
                            <a:schemeClr val="tx1"/>
                          </a:solidFill>
                          <a:latin typeface="+mn-lt"/>
                          <a:ea typeface="+mn-ea"/>
                          <a:cs typeface="+mn-cs"/>
                        </a:rPr>
                        <a:t>Notes or summaries from a strategy or planning offsite, such as discussions on long term priorities, market or technology shifts, competitive dynamics, and macroeconomic considerations.</a:t>
                      </a:r>
                    </a:p>
                    <a:p>
                      <a:pPr marL="0" marR="0" lvl="0" indent="0" algn="l" defTabSz="594623" rtl="0" eaLnBrk="1" fontAlgn="auto" latinLnBrk="0" hangingPunct="1">
                        <a:lnSpc>
                          <a:spcPts val="1600"/>
                        </a:lnSpc>
                        <a:spcBef>
                          <a:spcPts val="0"/>
                        </a:spcBef>
                        <a:spcAft>
                          <a:spcPts val="200"/>
                        </a:spcAft>
                        <a:buClrTx/>
                        <a:buSzTx/>
                        <a:buFontTx/>
                        <a:buNone/>
                        <a:tabLst/>
                        <a:defRPr/>
                      </a:pPr>
                      <a:r>
                        <a:rPr lang="en-US" sz="1050" b="0" kern="1200">
                          <a:solidFill>
                            <a:srgbClr val="EC4A27"/>
                          </a:solidFill>
                          <a:latin typeface="+mn-lt"/>
                          <a:ea typeface="+mn-ea"/>
                          <a:cs typeface="+mn-cs"/>
                        </a:rPr>
                        <a:t>/Finance risk log: </a:t>
                      </a:r>
                      <a:r>
                        <a:rPr lang="en-US" sz="1050" b="0" kern="1200">
                          <a:solidFill>
                            <a:schemeClr val="tx1"/>
                          </a:solidFill>
                          <a:latin typeface="+mn-lt"/>
                          <a:ea typeface="+mn-ea"/>
                          <a:cs typeface="+mn-cs"/>
                        </a:rPr>
                        <a:t>A finance risk register or tracking document, such as a list of identified risks with descriptions, likelihood and impact assessments, owners, mitigation actions, and status updates.</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77807"/>
                  </a:ext>
                </a:extLst>
              </a:tr>
            </a:tbl>
          </a:graphicData>
        </a:graphic>
      </p:graphicFrame>
    </p:spTree>
    <p:extLst>
      <p:ext uri="{BB962C8B-B14F-4D97-AF65-F5344CB8AC3E}">
        <p14:creationId xmlns:p14="http://schemas.microsoft.com/office/powerpoint/2010/main" val="3968419553"/>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50EF7EE-05FD-06F6-CF95-5688B52A5AF9}"/>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1336" r="25772" b="60312"/>
          <a:stretch>
            <a:fillRect/>
          </a:stretch>
        </p:blipFill>
        <p:spPr>
          <a:xfrm>
            <a:off x="2786743" y="8340175"/>
            <a:ext cx="4840514" cy="1718225"/>
          </a:xfrm>
          <a:custGeom>
            <a:avLst/>
            <a:gdLst>
              <a:gd name="csX0" fmla="*/ 0 w 4635062"/>
              <a:gd name="csY0" fmla="*/ 0 h 1645296"/>
              <a:gd name="csX1" fmla="*/ 4635062 w 4635062"/>
              <a:gd name="csY1" fmla="*/ 0 h 1645296"/>
              <a:gd name="csX2" fmla="*/ 4635062 w 4635062"/>
              <a:gd name="csY2" fmla="*/ 1645296 h 1645296"/>
              <a:gd name="csX3" fmla="*/ 0 w 4635062"/>
              <a:gd name="csY3" fmla="*/ 1645296 h 1645296"/>
            </a:gdLst>
            <a:ahLst/>
            <a:cxnLst>
              <a:cxn ang="0">
                <a:pos x="csX0" y="csY0"/>
              </a:cxn>
              <a:cxn ang="0">
                <a:pos x="csX1" y="csY1"/>
              </a:cxn>
              <a:cxn ang="0">
                <a:pos x="csX2" y="csY2"/>
              </a:cxn>
              <a:cxn ang="0">
                <a:pos x="csX3" y="csY3"/>
              </a:cxn>
            </a:cxnLst>
            <a:rect l="l" t="t" r="r" b="b"/>
            <a:pathLst>
              <a:path w="4635062" h="1645296">
                <a:moveTo>
                  <a:pt x="0" y="0"/>
                </a:moveTo>
                <a:lnTo>
                  <a:pt x="4635062" y="0"/>
                </a:lnTo>
                <a:lnTo>
                  <a:pt x="4635062" y="1645296"/>
                </a:lnTo>
                <a:lnTo>
                  <a:pt x="0" y="1645296"/>
                </a:lnTo>
                <a:close/>
              </a:path>
            </a:pathLst>
          </a:custGeom>
        </p:spPr>
      </p:pic>
      <p:sp>
        <p:nvSpPr>
          <p:cNvPr id="4" name="Slide Number Placeholder 5">
            <a:extLst>
              <a:ext uri="{FF2B5EF4-FFF2-40B4-BE49-F238E27FC236}">
                <a16:creationId xmlns:a16="http://schemas.microsoft.com/office/drawing/2014/main" id="{C2A3BBF7-96CB-E6D7-8C73-C29D409FF456}"/>
              </a:ext>
              <a:ext uri="{C183D7F6-B498-43B3-948B-1728B52AA6E4}">
                <adec:decorative xmlns:adec="http://schemas.microsoft.com/office/drawing/2017/decorative" val="1"/>
              </a:ext>
            </a:extLst>
          </p:cNvPr>
          <p:cNvSpPr txBox="1">
            <a:spLocks/>
          </p:cNvSpPr>
          <p:nvPr/>
        </p:nvSpPr>
        <p:spPr>
          <a:xfrm>
            <a:off x="5770248" y="9617713"/>
            <a:ext cx="1748790" cy="264474"/>
          </a:xfrm>
        </p:spPr>
        <p:txBody>
          <a:bodyPr rIns="0" anchor="ctr"/>
          <a:lstStyle>
            <a:defPPr>
              <a:defRPr lang="en-US"/>
            </a:defPPr>
            <a:lvl1pPr marL="0" algn="r" defTabSz="1018824" rtl="0" eaLnBrk="1" latinLnBrk="0" hangingPunct="1">
              <a:defRPr sz="1200" kern="1200">
                <a:solidFill>
                  <a:schemeClr val="tx1"/>
                </a:solidFill>
                <a:latin typeface="+mn-lt"/>
                <a:ea typeface="+mn-ea"/>
                <a:cs typeface="+mn-cs"/>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marL="0" marR="0" lvl="0" indent="0" algn="r" defTabSz="1018824" rtl="0" eaLnBrk="1" fontAlgn="auto" latinLnBrk="0" hangingPunct="1">
              <a:lnSpc>
                <a:spcPct val="100000"/>
              </a:lnSpc>
              <a:spcBef>
                <a:spcPts val="0"/>
              </a:spcBef>
              <a:spcAft>
                <a:spcPts val="0"/>
              </a:spcAft>
              <a:buClrTx/>
              <a:buSzTx/>
              <a:buFontTx/>
              <a:buNone/>
              <a:tabLst/>
              <a:defRPr/>
            </a:pPr>
            <a:fld id="{BF64B658-AF8F-7D4C-AC24-1E662CA57B6D}" type="slidenum">
              <a:rPr kumimoji="0" lang="en-US" sz="1000" b="0" i="0" u="none" strike="noStrike" kern="1200" cap="none" spc="0" normalizeH="0" baseline="0" noProof="0" smtClean="0">
                <a:ln>
                  <a:noFill/>
                </a:ln>
                <a:solidFill>
                  <a:srgbClr val="091F2C"/>
                </a:solidFill>
                <a:effectLst/>
                <a:uLnTx/>
                <a:uFillTx/>
                <a:latin typeface="Segoe Sans Display Semilight" pitchFamily="2" charset="0"/>
                <a:ea typeface="+mn-ea"/>
                <a:cs typeface="Segoe Sans Display Semilight" pitchFamily="2" charset="0"/>
              </a:rPr>
              <a:pPr marL="0" marR="0" lvl="0" indent="0" algn="r" defTabSz="1018824" rtl="0" eaLnBrk="1" fontAlgn="auto" latinLnBrk="0" hangingPunct="1">
                <a:lnSpc>
                  <a:spcPct val="100000"/>
                </a:lnSpc>
                <a:spcBef>
                  <a:spcPts val="0"/>
                </a:spcBef>
                <a:spcAft>
                  <a:spcPts val="0"/>
                </a:spcAft>
                <a:buClrTx/>
                <a:buSzTx/>
                <a:buFontTx/>
                <a:buNone/>
                <a:tabLst/>
                <a:defRPr/>
              </a:pPr>
              <a:t>13</a:t>
            </a:fld>
            <a:endParaRPr kumimoji="0" lang="en-US" sz="1000" b="0" i="0" u="none" strike="noStrike" kern="1200" cap="none" spc="0" normalizeH="0" baseline="0" noProof="0">
              <a:ln>
                <a:noFill/>
              </a:ln>
              <a:solidFill>
                <a:srgbClr val="091F2C"/>
              </a:solidFill>
              <a:effectLst/>
              <a:uLnTx/>
              <a:uFillTx/>
              <a:latin typeface="Segoe Sans Display Semilight" pitchFamily="2" charset="0"/>
              <a:ea typeface="+mn-ea"/>
              <a:cs typeface="Segoe Sans Display Semilight" pitchFamily="2" charset="0"/>
            </a:endParaRPr>
          </a:p>
        </p:txBody>
      </p:sp>
      <p:pic>
        <p:nvPicPr>
          <p:cNvPr id="8" name="object 4">
            <a:extLst>
              <a:ext uri="{FF2B5EF4-FFF2-40B4-BE49-F238E27FC236}">
                <a16:creationId xmlns:a16="http://schemas.microsoft.com/office/drawing/2014/main" id="{F3140B49-BFC1-6152-7F4C-B4314E37AF28}"/>
              </a:ext>
              <a:ext uri="{C183D7F6-B498-43B3-948B-1728B52AA6E4}">
                <adec:decorative xmlns:adec="http://schemas.microsoft.com/office/drawing/2017/decorative" val="1"/>
              </a:ext>
            </a:extLst>
          </p:cNvPr>
          <p:cNvPicPr/>
          <p:nvPr/>
        </p:nvPicPr>
        <p:blipFill rotWithShape="1">
          <a:blip r:embed="rId4" cstate="print"/>
          <a:srcRect l="19670" r="19670"/>
          <a:stretch>
            <a:fillRect/>
          </a:stretch>
        </p:blipFill>
        <p:spPr>
          <a:xfrm rot="5400000">
            <a:off x="3850482" y="6136484"/>
            <a:ext cx="71436" cy="7772400"/>
          </a:xfrm>
          <a:prstGeom prst="rect">
            <a:avLst/>
          </a:prstGeom>
        </p:spPr>
      </p:pic>
      <p:sp>
        <p:nvSpPr>
          <p:cNvPr id="12" name="Rectangle 11">
            <a:extLst>
              <a:ext uri="{FF2B5EF4-FFF2-40B4-BE49-F238E27FC236}">
                <a16:creationId xmlns:a16="http://schemas.microsoft.com/office/drawing/2014/main" id="{09BAD7C2-2E13-6DAB-89CF-2A308FF0374F}"/>
              </a:ext>
              <a:ext uri="{C183D7F6-B498-43B3-948B-1728B52AA6E4}">
                <adec:decorative xmlns:adec="http://schemas.microsoft.com/office/drawing/2017/decorative" val="1"/>
              </a:ext>
            </a:extLst>
          </p:cNvPr>
          <p:cNvSpPr>
            <a:spLocks/>
          </p:cNvSpPr>
          <p:nvPr/>
        </p:nvSpPr>
        <p:spPr bwMode="auto">
          <a:xfrm>
            <a:off x="0" y="1714006"/>
            <a:ext cx="7772400" cy="572413"/>
          </a:xfrm>
          <a:prstGeom prst="rect">
            <a:avLst/>
          </a:prstGeom>
          <a:solidFill>
            <a:schemeClr val="bg2">
              <a:lumMod val="90000"/>
              <a:alpha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mn-ea"/>
              <a:cs typeface="Segoe UI" pitchFamily="34" charset="0"/>
            </a:endParaRPr>
          </a:p>
        </p:txBody>
      </p:sp>
      <p:cxnSp>
        <p:nvCxnSpPr>
          <p:cNvPr id="13" name="Straight Connector 12">
            <a:extLst>
              <a:ext uri="{FF2B5EF4-FFF2-40B4-BE49-F238E27FC236}">
                <a16:creationId xmlns:a16="http://schemas.microsoft.com/office/drawing/2014/main" id="{048F7670-988F-4EE0-736C-0D2548634599}"/>
              </a:ext>
              <a:ext uri="{C183D7F6-B498-43B3-948B-1728B52AA6E4}">
                <adec:decorative xmlns:adec="http://schemas.microsoft.com/office/drawing/2017/decorative" val="1"/>
              </a:ext>
            </a:extLst>
          </p:cNvPr>
          <p:cNvCxnSpPr>
            <a:cxnSpLocks/>
          </p:cNvCxnSpPr>
          <p:nvPr/>
        </p:nvCxnSpPr>
        <p:spPr>
          <a:xfrm>
            <a:off x="0" y="1714006"/>
            <a:ext cx="7772400" cy="0"/>
          </a:xfrm>
          <a:prstGeom prst="line">
            <a:avLst/>
          </a:prstGeom>
          <a:ln w="127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4" name="Title 36">
            <a:extLst>
              <a:ext uri="{FF2B5EF4-FFF2-40B4-BE49-F238E27FC236}">
                <a16:creationId xmlns:a16="http://schemas.microsoft.com/office/drawing/2014/main" id="{A5D9208D-6843-1EEB-6543-150B749714A5}"/>
              </a:ext>
            </a:extLst>
          </p:cNvPr>
          <p:cNvSpPr>
            <a:spLocks noGrp="1"/>
          </p:cNvSpPr>
          <p:nvPr>
            <p:ph type="title"/>
          </p:nvPr>
        </p:nvSpPr>
        <p:spPr>
          <a:xfrm>
            <a:off x="508001" y="939488"/>
            <a:ext cx="6756400" cy="430887"/>
          </a:xfrm>
        </p:spPr>
        <p:txBody>
          <a:bodyPr/>
          <a:lstStyle/>
          <a:p>
            <a:r>
              <a:rPr lang="en-US"/>
              <a:t>File Guidance   </a:t>
            </a:r>
          </a:p>
        </p:txBody>
      </p:sp>
      <p:sp>
        <p:nvSpPr>
          <p:cNvPr id="21" name="Title 10">
            <a:extLst>
              <a:ext uri="{FF2B5EF4-FFF2-40B4-BE49-F238E27FC236}">
                <a16:creationId xmlns:a16="http://schemas.microsoft.com/office/drawing/2014/main" id="{4C360599-C82B-FE6D-FBB3-0FF68F6FF164}"/>
              </a:ext>
            </a:extLst>
          </p:cNvPr>
          <p:cNvSpPr txBox="1">
            <a:spLocks/>
          </p:cNvSpPr>
          <p:nvPr/>
        </p:nvSpPr>
        <p:spPr>
          <a:xfrm>
            <a:off x="508001" y="1861713"/>
            <a:ext cx="6756400" cy="276999"/>
          </a:xfrm>
          <a:prstGeom prst="rect">
            <a:avLst/>
          </a:prstGeom>
        </p:spPr>
        <p:txBody>
          <a:bodyPr vert="horz" wrap="square" lIns="0" tIns="0" rIns="0" bIns="0" rtlCol="0" anchor="t">
            <a:spAutoFit/>
          </a:bodyPr>
          <a:lstStyle>
            <a:lvl1pPr algn="l" defTabSz="594623" rtl="0" eaLnBrk="1" latinLnBrk="0" hangingPunct="1">
              <a:lnSpc>
                <a:spcPct val="100000"/>
              </a:lnSpc>
              <a:spcBef>
                <a:spcPct val="0"/>
              </a:spcBef>
              <a:buNone/>
              <a:defRPr lang="en-US" sz="2800" b="0" kern="1200" cap="none" spc="-28" baseline="0" dirty="0">
                <a:ln w="3175">
                  <a:noFill/>
                </a:ln>
                <a:gradFill>
                  <a:gsLst>
                    <a:gs pos="0">
                      <a:srgbClr val="0078D4"/>
                    </a:gs>
                    <a:gs pos="50000">
                      <a:srgbClr val="8661C5"/>
                    </a:gs>
                    <a:gs pos="99000">
                      <a:srgbClr val="C73ECC"/>
                    </a:gs>
                  </a:gsLst>
                  <a:lin ang="2700000" scaled="0"/>
                </a:gradFill>
                <a:effectLst/>
                <a:latin typeface="+mn-lt"/>
                <a:ea typeface="+mn-ea"/>
                <a:cs typeface="Segoe UI" pitchFamily="34" charset="0"/>
              </a:defRPr>
            </a:lvl1pPr>
          </a:lstStyle>
          <a:p>
            <a:pPr>
              <a:defRPr/>
            </a:pPr>
            <a:r>
              <a:rPr lang="en-US" sz="1800" spc="0">
                <a:latin typeface="Segoe Sans Display"/>
              </a:rPr>
              <a:t>Scenario 4: Contract &amp; Supplier Decision Support</a:t>
            </a:r>
          </a:p>
        </p:txBody>
      </p:sp>
      <p:pic>
        <p:nvPicPr>
          <p:cNvPr id="38" name="Picture 37">
            <a:extLst>
              <a:ext uri="{FF2B5EF4-FFF2-40B4-BE49-F238E27FC236}">
                <a16:creationId xmlns:a16="http://schemas.microsoft.com/office/drawing/2014/main" id="{9FFC964D-DD4D-6ADD-E956-3067644D2DF8}"/>
              </a:ext>
              <a:ext uri="{C183D7F6-B498-43B3-948B-1728B52AA6E4}">
                <adec:decorative xmlns:adec="http://schemas.microsoft.com/office/drawing/2017/decorative" val="1"/>
              </a:ext>
            </a:extLst>
          </p:cNvPr>
          <p:cNvPicPr>
            <a:picLocks/>
          </p:cNvPicPr>
          <p:nvPr/>
        </p:nvPicPr>
        <p:blipFill rotWithShape="1">
          <a:blip r:embed="rId5">
            <a:extLst>
              <a:ext uri="{BEBA8EAE-BF5A-486C-A8C5-ECC9F3942E4B}">
                <a14:imgProps xmlns:a14="http://schemas.microsoft.com/office/drawing/2010/main">
                  <a14:imgLayer r:embed="rId6">
                    <a14:imgEffect>
                      <a14:artisticBlur radius="5"/>
                    </a14:imgEffect>
                  </a14:imgLayer>
                </a14:imgProps>
              </a:ext>
              <a:ext uri="{28A0092B-C50C-407E-A947-70E740481C1C}">
                <a14:useLocalDpi xmlns:a14="http://schemas.microsoft.com/office/drawing/2010/main" val="0"/>
              </a:ext>
            </a:extLst>
          </a:blip>
          <a:srcRect t="45207" b="45207"/>
          <a:stretch>
            <a:fillRect/>
          </a:stretch>
        </p:blipFill>
        <p:spPr>
          <a:xfrm>
            <a:off x="1" y="0"/>
            <a:ext cx="7772400" cy="419100"/>
          </a:xfrm>
          <a:prstGeom prst="rect">
            <a:avLst/>
          </a:prstGeom>
          <a:ln>
            <a:noFill/>
          </a:ln>
          <a:effectLst/>
        </p:spPr>
      </p:pic>
      <p:sp>
        <p:nvSpPr>
          <p:cNvPr id="39" name="Rectangle 38">
            <a:extLst>
              <a:ext uri="{FF2B5EF4-FFF2-40B4-BE49-F238E27FC236}">
                <a16:creationId xmlns:a16="http://schemas.microsoft.com/office/drawing/2014/main" id="{F2C07FB5-775C-8A78-5BFF-F29393264E82}"/>
              </a:ext>
              <a:ext uri="{C183D7F6-B498-43B3-948B-1728B52AA6E4}">
                <adec:decorative xmlns:adec="http://schemas.microsoft.com/office/drawing/2017/decorative" val="1"/>
              </a:ext>
            </a:extLst>
          </p:cNvPr>
          <p:cNvSpPr>
            <a:spLocks/>
          </p:cNvSpPr>
          <p:nvPr/>
        </p:nvSpPr>
        <p:spPr bwMode="auto">
          <a:xfrm>
            <a:off x="0" y="0"/>
            <a:ext cx="7772400" cy="406400"/>
          </a:xfrm>
          <a:prstGeom prst="rect">
            <a:avLst/>
          </a:prstGeom>
          <a:solidFill>
            <a:schemeClr val="bg1">
              <a:alpha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0" noProof="0">
              <a:ln>
                <a:noFill/>
              </a:ln>
              <a:solidFill>
                <a:srgbClr val="FFFFFF"/>
              </a:solidFill>
              <a:effectLst/>
              <a:uLnTx/>
              <a:uFillTx/>
              <a:latin typeface="Segoe Sans Display Semibold"/>
              <a:ea typeface="Segoe UI" pitchFamily="34" charset="0"/>
              <a:cs typeface="Segoe UI" pitchFamily="34" charset="0"/>
            </a:endParaRPr>
          </a:p>
        </p:txBody>
      </p:sp>
      <p:sp>
        <p:nvSpPr>
          <p:cNvPr id="40" name="Rectangle: Rounded Corners 39">
            <a:hlinkClick r:id="rId7" action="ppaction://hlinksldjump"/>
            <a:extLst>
              <a:ext uri="{FF2B5EF4-FFF2-40B4-BE49-F238E27FC236}">
                <a16:creationId xmlns:a16="http://schemas.microsoft.com/office/drawing/2014/main" id="{19B29A9C-3307-1B19-BB88-501AF1E03E88}"/>
              </a:ext>
              <a:ext uri="{C183D7F6-B498-43B3-948B-1728B52AA6E4}">
                <adec:decorative xmlns:adec="http://schemas.microsoft.com/office/drawing/2017/decorative" val="1"/>
              </a:ext>
            </a:extLst>
          </p:cNvPr>
          <p:cNvSpPr>
            <a:spLocks/>
          </p:cNvSpPr>
          <p:nvPr/>
        </p:nvSpPr>
        <p:spPr bwMode="auto">
          <a:xfrm>
            <a:off x="507999"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Best Practices</a:t>
            </a:r>
          </a:p>
        </p:txBody>
      </p:sp>
      <p:sp>
        <p:nvSpPr>
          <p:cNvPr id="41" name="Rectangle: Rounded Corners 40">
            <a:hlinkClick r:id="rId8" action="ppaction://hlinksldjump"/>
            <a:extLst>
              <a:ext uri="{FF2B5EF4-FFF2-40B4-BE49-F238E27FC236}">
                <a16:creationId xmlns:a16="http://schemas.microsoft.com/office/drawing/2014/main" id="{EC3BBE0A-252B-601D-9370-DD3964B69127}"/>
              </a:ext>
              <a:ext uri="{C183D7F6-B498-43B3-948B-1728B52AA6E4}">
                <adec:decorative xmlns:adec="http://schemas.microsoft.com/office/drawing/2017/decorative" val="1"/>
              </a:ext>
            </a:extLst>
          </p:cNvPr>
          <p:cNvSpPr>
            <a:spLocks/>
          </p:cNvSpPr>
          <p:nvPr/>
        </p:nvSpPr>
        <p:spPr bwMode="auto">
          <a:xfrm>
            <a:off x="1486262"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1</a:t>
            </a:r>
          </a:p>
        </p:txBody>
      </p:sp>
      <p:sp>
        <p:nvSpPr>
          <p:cNvPr id="42" name="Rectangle: Rounded Corners 41">
            <a:hlinkClick r:id="rId9" action="ppaction://hlinksldjump"/>
            <a:extLst>
              <a:ext uri="{FF2B5EF4-FFF2-40B4-BE49-F238E27FC236}">
                <a16:creationId xmlns:a16="http://schemas.microsoft.com/office/drawing/2014/main" id="{AEA961FE-C538-FB69-31CD-22FC99C94954}"/>
              </a:ext>
              <a:ext uri="{C183D7F6-B498-43B3-948B-1728B52AA6E4}">
                <adec:decorative xmlns:adec="http://schemas.microsoft.com/office/drawing/2017/decorative" val="1"/>
              </a:ext>
            </a:extLst>
          </p:cNvPr>
          <p:cNvSpPr>
            <a:spLocks/>
          </p:cNvSpPr>
          <p:nvPr/>
        </p:nvSpPr>
        <p:spPr bwMode="auto">
          <a:xfrm>
            <a:off x="2464525"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2</a:t>
            </a:r>
          </a:p>
        </p:txBody>
      </p:sp>
      <p:sp>
        <p:nvSpPr>
          <p:cNvPr id="43" name="Rectangle: Rounded Corners 42">
            <a:hlinkClick r:id="rId10" action="ppaction://hlinksldjump"/>
            <a:extLst>
              <a:ext uri="{FF2B5EF4-FFF2-40B4-BE49-F238E27FC236}">
                <a16:creationId xmlns:a16="http://schemas.microsoft.com/office/drawing/2014/main" id="{0A451449-2B4F-74B5-98FA-B9FA18471EB0}"/>
              </a:ext>
              <a:ext uri="{C183D7F6-B498-43B3-948B-1728B52AA6E4}">
                <adec:decorative xmlns:adec="http://schemas.microsoft.com/office/drawing/2017/decorative" val="1"/>
              </a:ext>
            </a:extLst>
          </p:cNvPr>
          <p:cNvSpPr>
            <a:spLocks/>
          </p:cNvSpPr>
          <p:nvPr/>
        </p:nvSpPr>
        <p:spPr bwMode="auto">
          <a:xfrm>
            <a:off x="3442787"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3</a:t>
            </a:r>
          </a:p>
        </p:txBody>
      </p:sp>
      <p:sp>
        <p:nvSpPr>
          <p:cNvPr id="44" name="Rectangle: Rounded Corners 43">
            <a:hlinkClick r:id="rId11" action="ppaction://hlinksldjump"/>
            <a:extLst>
              <a:ext uri="{FF2B5EF4-FFF2-40B4-BE49-F238E27FC236}">
                <a16:creationId xmlns:a16="http://schemas.microsoft.com/office/drawing/2014/main" id="{74ECA33E-25A8-BB42-8184-0AD05728F998}"/>
              </a:ext>
              <a:ext uri="{C183D7F6-B498-43B3-948B-1728B52AA6E4}">
                <adec:decorative xmlns:adec="http://schemas.microsoft.com/office/drawing/2017/decorative" val="1"/>
              </a:ext>
            </a:extLst>
          </p:cNvPr>
          <p:cNvSpPr>
            <a:spLocks/>
          </p:cNvSpPr>
          <p:nvPr/>
        </p:nvSpPr>
        <p:spPr bwMode="auto">
          <a:xfrm>
            <a:off x="5399312"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5</a:t>
            </a:r>
          </a:p>
        </p:txBody>
      </p:sp>
      <p:sp>
        <p:nvSpPr>
          <p:cNvPr id="45" name="Rectangle: Rounded Corners 44">
            <a:hlinkClick r:id="rId12" action="ppaction://hlinksldjump"/>
            <a:extLst>
              <a:ext uri="{FF2B5EF4-FFF2-40B4-BE49-F238E27FC236}">
                <a16:creationId xmlns:a16="http://schemas.microsoft.com/office/drawing/2014/main" id="{ADF5813F-8E7F-E765-19CF-25BA47E45E0D}"/>
              </a:ext>
              <a:ext uri="{C183D7F6-B498-43B3-948B-1728B52AA6E4}">
                <adec:decorative xmlns:adec="http://schemas.microsoft.com/office/drawing/2017/decorative" val="1"/>
              </a:ext>
            </a:extLst>
          </p:cNvPr>
          <p:cNvSpPr>
            <a:spLocks/>
          </p:cNvSpPr>
          <p:nvPr/>
        </p:nvSpPr>
        <p:spPr bwMode="auto">
          <a:xfrm>
            <a:off x="6377575" y="230036"/>
            <a:ext cx="886822" cy="373214"/>
          </a:xfrm>
          <a:prstGeom prst="roundRect">
            <a:avLst>
              <a:gd name="adj" fmla="val 50000"/>
            </a:avLst>
          </a:prstGeom>
          <a:gradFill flip="none" rotWithShape="1">
            <a:gsLst>
              <a:gs pos="0">
                <a:srgbClr val="C742CD"/>
              </a:gs>
              <a:gs pos="100000">
                <a:srgbClr val="2780D7"/>
              </a:gs>
            </a:gsLst>
            <a:path path="circle">
              <a:fillToRect l="100000" t="100000"/>
            </a:path>
            <a:tileRect r="-100000" b="-100000"/>
          </a:gradFill>
          <a:ln w="190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Segoe Sans Display Semibold"/>
                <a:ea typeface="+mn-ea"/>
                <a:cs typeface="Segoe UI" pitchFamily="34" charset="0"/>
              </a:rPr>
              <a:t>File Guidance </a:t>
            </a:r>
            <a:br>
              <a:rPr kumimoji="0" lang="en-US" sz="800" b="0" i="0" u="none" strike="noStrike" kern="1200" cap="none" spc="0" normalizeH="0" baseline="0" noProof="0">
                <a:ln>
                  <a:noFill/>
                </a:ln>
                <a:solidFill>
                  <a:srgbClr val="FFFFFF"/>
                </a:solidFill>
                <a:effectLst/>
                <a:uLnTx/>
                <a:uFillTx/>
                <a:latin typeface="Segoe Sans Display Semibold"/>
                <a:ea typeface="+mn-ea"/>
                <a:cs typeface="Segoe UI" pitchFamily="34" charset="0"/>
              </a:rPr>
            </a:br>
            <a:r>
              <a:rPr kumimoji="0" lang="en-US" sz="800" b="0" i="0" u="none" strike="noStrike" kern="1200" cap="none" spc="0" normalizeH="0" baseline="0" noProof="0">
                <a:ln>
                  <a:noFill/>
                </a:ln>
                <a:solidFill>
                  <a:srgbClr val="FFFFFF"/>
                </a:solidFill>
                <a:effectLst/>
                <a:uLnTx/>
                <a:uFillTx/>
                <a:latin typeface="Segoe Sans Display Semibold"/>
                <a:ea typeface="+mn-ea"/>
                <a:cs typeface="Segoe UI" pitchFamily="34" charset="0"/>
              </a:rPr>
              <a:t>&amp; Example</a:t>
            </a:r>
          </a:p>
        </p:txBody>
      </p:sp>
      <p:sp>
        <p:nvSpPr>
          <p:cNvPr id="46" name="Rectangle: Rounded Corners 45">
            <a:hlinkClick r:id="rId13" action="ppaction://hlinksldjump"/>
            <a:extLst>
              <a:ext uri="{FF2B5EF4-FFF2-40B4-BE49-F238E27FC236}">
                <a16:creationId xmlns:a16="http://schemas.microsoft.com/office/drawing/2014/main" id="{1086742E-9133-F67E-93C2-218E88C6851C}"/>
              </a:ext>
              <a:ext uri="{C183D7F6-B498-43B3-948B-1728B52AA6E4}">
                <adec:decorative xmlns:adec="http://schemas.microsoft.com/office/drawing/2017/decorative" val="1"/>
              </a:ext>
            </a:extLst>
          </p:cNvPr>
          <p:cNvSpPr>
            <a:spLocks/>
          </p:cNvSpPr>
          <p:nvPr/>
        </p:nvSpPr>
        <p:spPr bwMode="auto">
          <a:xfrm>
            <a:off x="4421050"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4</a:t>
            </a:r>
          </a:p>
        </p:txBody>
      </p:sp>
      <p:sp>
        <p:nvSpPr>
          <p:cNvPr id="3" name="Rectangle: Rounded Corners 2">
            <a:extLst>
              <a:ext uri="{FF2B5EF4-FFF2-40B4-BE49-F238E27FC236}">
                <a16:creationId xmlns:a16="http://schemas.microsoft.com/office/drawing/2014/main" id="{E3EA747C-0139-6F3C-BAD7-233678CC3C15}"/>
              </a:ext>
              <a:ext uri="{C183D7F6-B498-43B3-948B-1728B52AA6E4}">
                <adec:decorative xmlns:adec="http://schemas.microsoft.com/office/drawing/2017/decorative" val="1"/>
              </a:ext>
            </a:extLst>
          </p:cNvPr>
          <p:cNvSpPr>
            <a:spLocks/>
          </p:cNvSpPr>
          <p:nvPr/>
        </p:nvSpPr>
        <p:spPr bwMode="auto">
          <a:xfrm>
            <a:off x="508000" y="2456294"/>
            <a:ext cx="6756400" cy="7324135"/>
          </a:xfrm>
          <a:prstGeom prst="roundRect">
            <a:avLst>
              <a:gd name="adj" fmla="val 1964"/>
            </a:avLst>
          </a:prstGeom>
          <a:solidFill>
            <a:schemeClr val="bg1">
              <a:alpha val="90000"/>
            </a:schemeClr>
          </a:solidFill>
          <a:ln w="9525">
            <a:solidFill>
              <a:schemeClr val="bg1"/>
            </a:solidFill>
          </a:ln>
          <a:effectLst>
            <a:outerShdw blurRad="114300" algn="ctr" rotWithShape="0">
              <a:prstClr val="black">
                <a:alpha val="6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Sans Display"/>
              <a:ea typeface="+mn-ea"/>
              <a:cs typeface="+mn-cs"/>
            </a:endParaRPr>
          </a:p>
        </p:txBody>
      </p:sp>
      <p:graphicFrame>
        <p:nvGraphicFramePr>
          <p:cNvPr id="5" name="Table 4">
            <a:extLst>
              <a:ext uri="{FF2B5EF4-FFF2-40B4-BE49-F238E27FC236}">
                <a16:creationId xmlns:a16="http://schemas.microsoft.com/office/drawing/2014/main" id="{F6D1A115-D10F-7E71-CAE5-391A01C482BE}"/>
              </a:ext>
            </a:extLst>
          </p:cNvPr>
          <p:cNvGraphicFramePr>
            <a:graphicFrameLocks noGrp="1"/>
          </p:cNvGraphicFramePr>
          <p:nvPr>
            <p:extLst>
              <p:ext uri="{D42A27DB-BD31-4B8C-83A1-F6EECF244321}">
                <p14:modId xmlns:p14="http://schemas.microsoft.com/office/powerpoint/2010/main" val="1373835053"/>
              </p:ext>
            </p:extLst>
          </p:nvPr>
        </p:nvGraphicFramePr>
        <p:xfrm>
          <a:off x="590042" y="2538213"/>
          <a:ext cx="6592316" cy="7167762"/>
        </p:xfrm>
        <a:graphic>
          <a:graphicData uri="http://schemas.openxmlformats.org/drawingml/2006/table">
            <a:tbl>
              <a:tblPr firstRow="1" bandRow="1">
                <a:tableStyleId>{5C22544A-7EE6-4342-B048-85BDC9FD1C3A}</a:tableStyleId>
              </a:tblPr>
              <a:tblGrid>
                <a:gridCol w="6592316">
                  <a:extLst>
                    <a:ext uri="{9D8B030D-6E8A-4147-A177-3AD203B41FA5}">
                      <a16:colId xmlns:a16="http://schemas.microsoft.com/office/drawing/2014/main" val="769226981"/>
                    </a:ext>
                  </a:extLst>
                </a:gridCol>
              </a:tblGrid>
              <a:tr h="1854549">
                <a:tc>
                  <a:txBody>
                    <a:bodyPr/>
                    <a:lstStyle/>
                    <a:p>
                      <a:pPr>
                        <a:lnSpc>
                          <a:spcPts val="1600"/>
                        </a:lnSpc>
                        <a:spcAft>
                          <a:spcPts val="200"/>
                        </a:spcAft>
                      </a:pPr>
                      <a:r>
                        <a:rPr lang="en-US" sz="1200" b="0" kern="1200">
                          <a:solidFill>
                            <a:schemeClr val="accent2"/>
                          </a:solidFill>
                          <a:latin typeface="+mj-lt"/>
                          <a:ea typeface="+mn-ea"/>
                          <a:cs typeface="+mn-cs"/>
                        </a:rPr>
                        <a:t>USE CASE 1: </a:t>
                      </a:r>
                      <a:r>
                        <a:rPr lang="en-US" sz="1200" b="0" kern="1200">
                          <a:solidFill>
                            <a:schemeClr val="tx1"/>
                          </a:solidFill>
                          <a:latin typeface="+mj-lt"/>
                          <a:ea typeface="+mn-ea"/>
                          <a:cs typeface="+mn-cs"/>
                        </a:rPr>
                        <a:t>Identify spending variances vs. deliverables</a:t>
                      </a:r>
                    </a:p>
                    <a:p>
                      <a:pPr>
                        <a:lnSpc>
                          <a:spcPts val="1600"/>
                        </a:lnSpc>
                        <a:spcAft>
                          <a:spcPts val="200"/>
                        </a:spcAft>
                      </a:pPr>
                      <a:r>
                        <a:rPr lang="en-US" sz="1050" b="0" kern="1200">
                          <a:solidFill>
                            <a:srgbClr val="EC4A27"/>
                          </a:solidFill>
                          <a:latin typeface="+mn-lt"/>
                          <a:ea typeface="+mn-ea"/>
                          <a:cs typeface="+mn-cs"/>
                        </a:rPr>
                        <a:t>/Contracts cube (planned/committed spend): </a:t>
                      </a:r>
                      <a:r>
                        <a:rPr lang="en-US" sz="1050" b="0" kern="1200">
                          <a:solidFill>
                            <a:schemeClr val="tx1"/>
                          </a:solidFill>
                          <a:latin typeface="+mn-lt"/>
                          <a:ea typeface="+mn-ea"/>
                          <a:cs typeface="+mn-cs"/>
                        </a:rPr>
                        <a:t>A structured dataset of planned or committed supplier spend, such as contract line items, vendor/category, committed amounts, dates, and contract or PO IDs used for variance analysis.</a:t>
                      </a:r>
                    </a:p>
                    <a:p>
                      <a:pPr>
                        <a:lnSpc>
                          <a:spcPts val="1600"/>
                        </a:lnSpc>
                        <a:spcAft>
                          <a:spcPts val="200"/>
                        </a:spcAft>
                      </a:pPr>
                      <a:r>
                        <a:rPr lang="en-US" sz="1050" b="0" kern="1200">
                          <a:solidFill>
                            <a:srgbClr val="EC4A27"/>
                          </a:solidFill>
                          <a:latin typeface="+mn-lt"/>
                          <a:ea typeface="+mn-ea"/>
                          <a:cs typeface="+mn-cs"/>
                        </a:rPr>
                        <a:t>/Invoice cube (actual invoiced/paid spend): </a:t>
                      </a:r>
                      <a:r>
                        <a:rPr lang="en-US" sz="1050" b="0" kern="1200">
                          <a:solidFill>
                            <a:schemeClr val="tx1"/>
                          </a:solidFill>
                          <a:latin typeface="+mn-lt"/>
                          <a:ea typeface="+mn-ea"/>
                          <a:cs typeface="+mn-cs"/>
                        </a:rPr>
                        <a:t>A structured dataset of supplier invoices and payments, such as invoice IDs, vendor/category, invoice and payment dates, amounts, currency, status, and PO/contract IDs used to compare actuals to committed spend.</a:t>
                      </a:r>
                    </a:p>
                  </a:txBody>
                  <a:tcPr marT="91440" marB="91440">
                    <a:lnL w="6350" cap="flat" cmpd="sng" algn="ctr">
                      <a:noFill/>
                      <a:prstDash val="solid"/>
                      <a:round/>
                      <a:headEnd type="none" w="med" len="med"/>
                      <a:tailEnd type="none" w="med" len="med"/>
                    </a:lnL>
                    <a:lnR w="12700" cmpd="sng">
                      <a:noFill/>
                    </a:lnR>
                    <a:lnT w="12700" cmpd="sng">
                      <a:noFill/>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3484900"/>
                  </a:ext>
                </a:extLst>
              </a:tr>
              <a:tr h="1623866">
                <a:tc>
                  <a:txBody>
                    <a:bodyPr/>
                    <a:lstStyle/>
                    <a:p>
                      <a:pPr>
                        <a:lnSpc>
                          <a:spcPts val="1600"/>
                        </a:lnSpc>
                        <a:spcAft>
                          <a:spcPts val="200"/>
                        </a:spcAft>
                      </a:pPr>
                      <a:r>
                        <a:rPr lang="en-US" sz="1200" b="0">
                          <a:solidFill>
                            <a:schemeClr val="accent2"/>
                          </a:solidFill>
                          <a:latin typeface="+mj-lt"/>
                        </a:rPr>
                        <a:t>USE CASE 2: </a:t>
                      </a:r>
                      <a:r>
                        <a:rPr lang="en-US" sz="1200" b="0" kern="1200">
                          <a:solidFill>
                            <a:schemeClr val="tx1"/>
                          </a:solidFill>
                          <a:latin typeface="+mj-lt"/>
                          <a:ea typeface="+mn-ea"/>
                          <a:cs typeface="+mn-cs"/>
                        </a:rPr>
                        <a:t>Retrieve contract and payment context before negotiation</a:t>
                      </a:r>
                    </a:p>
                    <a:p>
                      <a:pPr>
                        <a:lnSpc>
                          <a:spcPts val="1600"/>
                        </a:lnSpc>
                        <a:spcAft>
                          <a:spcPts val="200"/>
                        </a:spcAft>
                      </a:pPr>
                      <a:r>
                        <a:rPr lang="en-US" sz="1050" b="0" kern="1200">
                          <a:solidFill>
                            <a:srgbClr val="EC4A27"/>
                          </a:solidFill>
                          <a:latin typeface="+mn-lt"/>
                          <a:ea typeface="+mn-ea"/>
                          <a:cs typeface="+mn-cs"/>
                        </a:rPr>
                        <a:t>/Prior contract: </a:t>
                      </a:r>
                      <a:r>
                        <a:rPr lang="en-US" sz="1050" b="0" kern="1200">
                          <a:solidFill>
                            <a:schemeClr val="tx1"/>
                          </a:solidFill>
                          <a:latin typeface="+mn-lt"/>
                          <a:ea typeface="+mn-ea"/>
                          <a:cs typeface="+mn-cs"/>
                        </a:rPr>
                        <a:t>The previously executed supplier contract (or prior renewal) used for negotiation context, such as scope, pricing, SLAs, renewal terms, commitments, and key obligations or milestones.</a:t>
                      </a:r>
                    </a:p>
                    <a:p>
                      <a:pPr>
                        <a:lnSpc>
                          <a:spcPts val="1600"/>
                        </a:lnSpc>
                        <a:spcAft>
                          <a:spcPts val="200"/>
                        </a:spcAft>
                      </a:pPr>
                      <a:r>
                        <a:rPr lang="en-US" sz="1050" b="0" kern="1200">
                          <a:solidFill>
                            <a:srgbClr val="EC4A27"/>
                          </a:solidFill>
                          <a:latin typeface="+mn-lt"/>
                          <a:ea typeface="+mn-ea"/>
                          <a:cs typeface="+mn-cs"/>
                        </a:rPr>
                        <a:t>/Invoice Cube from procurement book: </a:t>
                      </a:r>
                      <a:r>
                        <a:rPr lang="en-US" sz="1050" b="0" kern="1200">
                          <a:solidFill>
                            <a:schemeClr val="tx1"/>
                          </a:solidFill>
                          <a:latin typeface="+mn-lt"/>
                          <a:ea typeface="+mn-ea"/>
                          <a:cs typeface="+mn-cs"/>
                        </a:rPr>
                        <a:t>A procurement reporting dataset of supplier invoice and payment activity, such as invoice IDs, dates, amounts, status, and vendor/category fields, used to summarize payment patterns for the supplier.</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8275402"/>
                  </a:ext>
                </a:extLst>
              </a:tr>
              <a:tr h="1393183">
                <a:tc>
                  <a:txBody>
                    <a:bodyPr/>
                    <a:lstStyle/>
                    <a:p>
                      <a:pPr marL="0" marR="0" lvl="0" indent="0" algn="l" defTabSz="594623" rtl="0" eaLnBrk="1" fontAlgn="auto" latinLnBrk="0" hangingPunct="1">
                        <a:lnSpc>
                          <a:spcPts val="1600"/>
                        </a:lnSpc>
                        <a:spcBef>
                          <a:spcPts val="0"/>
                        </a:spcBef>
                        <a:spcAft>
                          <a:spcPts val="200"/>
                        </a:spcAft>
                        <a:buClrTx/>
                        <a:buSzTx/>
                        <a:buFontTx/>
                        <a:buNone/>
                        <a:tabLst/>
                        <a:defRPr/>
                      </a:pPr>
                      <a:r>
                        <a:rPr lang="en-US" sz="1200" b="1" kern="1200">
                          <a:solidFill>
                            <a:schemeClr val="accent2"/>
                          </a:solidFill>
                          <a:latin typeface="+mj-lt"/>
                          <a:ea typeface="+mn-ea"/>
                          <a:cs typeface="+mn-cs"/>
                        </a:rPr>
                        <a:t>USE CASE 3: </a:t>
                      </a:r>
                      <a:r>
                        <a:rPr lang="en-US" sz="1200" b="0" kern="1200">
                          <a:solidFill>
                            <a:schemeClr val="tx1"/>
                          </a:solidFill>
                          <a:latin typeface="+mj-lt"/>
                          <a:ea typeface="+mn-ea"/>
                          <a:cs typeface="+mn-cs"/>
                        </a:rPr>
                        <a:t>Draft a contract review meeting agenda</a:t>
                      </a:r>
                    </a:p>
                    <a:p>
                      <a:pPr marL="0" marR="0" lvl="0" indent="0" algn="l" defTabSz="594623" rtl="0" eaLnBrk="1" fontAlgn="auto" latinLnBrk="0" hangingPunct="1">
                        <a:lnSpc>
                          <a:spcPts val="1600"/>
                        </a:lnSpc>
                        <a:spcBef>
                          <a:spcPts val="0"/>
                        </a:spcBef>
                        <a:spcAft>
                          <a:spcPts val="200"/>
                        </a:spcAft>
                        <a:buClrTx/>
                        <a:buSzTx/>
                        <a:buFontTx/>
                        <a:buNone/>
                        <a:tabLst/>
                        <a:defRPr/>
                      </a:pPr>
                      <a:r>
                        <a:rPr lang="en-US" sz="1050" b="0" kern="1200">
                          <a:solidFill>
                            <a:srgbClr val="EC4A27"/>
                          </a:solidFill>
                          <a:latin typeface="+mn-lt"/>
                          <a:ea typeface="+mn-ea"/>
                          <a:cs typeface="+mn-cs"/>
                        </a:rPr>
                        <a:t>/Contract review meeting: </a:t>
                      </a:r>
                      <a:r>
                        <a:rPr lang="en-US" sz="1050" b="0" kern="1200">
                          <a:solidFill>
                            <a:schemeClr val="tx1"/>
                          </a:solidFill>
                          <a:latin typeface="+mn-lt"/>
                          <a:ea typeface="+mn-ea"/>
                          <a:cs typeface="+mn-cs"/>
                        </a:rPr>
                        <a:t>Notes or a summary from the most recent contract review discussion, such as accounting considerations raised, open issues, preliminary recommendations, and agreed next steps.</a:t>
                      </a:r>
                    </a:p>
                    <a:p>
                      <a:pPr marL="0" marR="0" lvl="0" indent="0" algn="l" defTabSz="594623" rtl="0" eaLnBrk="1" fontAlgn="auto" latinLnBrk="0" hangingPunct="1">
                        <a:lnSpc>
                          <a:spcPts val="1600"/>
                        </a:lnSpc>
                        <a:spcBef>
                          <a:spcPts val="0"/>
                        </a:spcBef>
                        <a:spcAft>
                          <a:spcPts val="200"/>
                        </a:spcAft>
                        <a:buClrTx/>
                        <a:buSzTx/>
                        <a:buFontTx/>
                        <a:buNone/>
                        <a:tabLst/>
                        <a:defRPr/>
                      </a:pPr>
                      <a:r>
                        <a:rPr lang="en-US" sz="1050" b="0" kern="1200">
                          <a:solidFill>
                            <a:srgbClr val="EC4A27"/>
                          </a:solidFill>
                          <a:latin typeface="+mn-lt"/>
                          <a:ea typeface="+mn-ea"/>
                          <a:cs typeface="+mn-cs"/>
                        </a:rPr>
                        <a:t>/Customer email requests: </a:t>
                      </a:r>
                      <a:r>
                        <a:rPr lang="en-US" sz="1050" b="0" kern="1200">
                          <a:solidFill>
                            <a:schemeClr val="tx1"/>
                          </a:solidFill>
                          <a:latin typeface="+mn-lt"/>
                          <a:ea typeface="+mn-ea"/>
                          <a:cs typeface="+mn-cs"/>
                        </a:rPr>
                        <a:t>Email messages from the customer outlining questions or requests, such as clarification on accounting treatment, requested contract changes, or issues requiring alignment.</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033243"/>
                  </a:ext>
                </a:extLst>
              </a:tr>
              <a:tr h="902981">
                <a:tc>
                  <a:txBody>
                    <a:bodyPr/>
                    <a:lstStyle/>
                    <a:p>
                      <a:pPr marL="0" marR="0" lvl="0" indent="0" algn="l" defTabSz="594623" rtl="0" eaLnBrk="1" fontAlgn="auto" latinLnBrk="0" hangingPunct="1">
                        <a:lnSpc>
                          <a:spcPts val="1600"/>
                        </a:lnSpc>
                        <a:spcBef>
                          <a:spcPts val="0"/>
                        </a:spcBef>
                        <a:spcAft>
                          <a:spcPts val="200"/>
                        </a:spcAft>
                        <a:buClrTx/>
                        <a:buSzTx/>
                        <a:buFontTx/>
                        <a:buNone/>
                        <a:tabLst/>
                        <a:defRPr/>
                      </a:pPr>
                      <a:r>
                        <a:rPr lang="en-US" sz="1200" b="1" kern="1200">
                          <a:solidFill>
                            <a:schemeClr val="accent2"/>
                          </a:solidFill>
                          <a:latin typeface="+mj-lt"/>
                          <a:ea typeface="+mn-ea"/>
                          <a:cs typeface="+mn-cs"/>
                        </a:rPr>
                        <a:t>USE CASE 4: </a:t>
                      </a:r>
                      <a:r>
                        <a:rPr lang="en-US" sz="1200" b="0" kern="1200">
                          <a:solidFill>
                            <a:schemeClr val="tx1"/>
                          </a:solidFill>
                          <a:latin typeface="+mj-lt"/>
                          <a:ea typeface="+mn-ea"/>
                          <a:cs typeface="+mn-cs"/>
                        </a:rPr>
                        <a:t>Identify clauses requiring deeper review</a:t>
                      </a:r>
                    </a:p>
                    <a:p>
                      <a:pPr marL="0" marR="0" lvl="0" indent="0" algn="l" defTabSz="594623" rtl="0" eaLnBrk="1" fontAlgn="auto" latinLnBrk="0" hangingPunct="1">
                        <a:lnSpc>
                          <a:spcPts val="1600"/>
                        </a:lnSpc>
                        <a:spcBef>
                          <a:spcPts val="0"/>
                        </a:spcBef>
                        <a:spcAft>
                          <a:spcPts val="200"/>
                        </a:spcAft>
                        <a:buClrTx/>
                        <a:buSzTx/>
                        <a:buFontTx/>
                        <a:buNone/>
                        <a:tabLst/>
                        <a:defRPr/>
                      </a:pPr>
                      <a:r>
                        <a:rPr lang="en-US" sz="1050" b="0" kern="1200">
                          <a:solidFill>
                            <a:srgbClr val="EC4A27"/>
                          </a:solidFill>
                          <a:latin typeface="+mn-lt"/>
                          <a:ea typeface="+mn-ea"/>
                          <a:cs typeface="+mn-cs"/>
                        </a:rPr>
                        <a:t>/Contract: </a:t>
                      </a:r>
                      <a:r>
                        <a:rPr lang="en-US" sz="1050" b="0" kern="1200">
                          <a:solidFill>
                            <a:schemeClr val="tx1"/>
                          </a:solidFill>
                          <a:latin typeface="+mn-lt"/>
                          <a:ea typeface="+mn-ea"/>
                          <a:cs typeface="+mn-cs"/>
                        </a:rPr>
                        <a:t>The full contract document being evaluated, such as executed or draft agreement text including all clauses, schedules, exhibits, and amendments relevant to financial, legal, or operational risk.</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14542218"/>
                  </a:ext>
                </a:extLst>
              </a:tr>
              <a:tr h="1393183">
                <a:tc>
                  <a:txBody>
                    <a:bodyPr/>
                    <a:lstStyle/>
                    <a:p>
                      <a:pPr marL="0" marR="0" lvl="0" indent="0" algn="l" defTabSz="594623" rtl="0" eaLnBrk="1" fontAlgn="auto" latinLnBrk="0" hangingPunct="1">
                        <a:lnSpc>
                          <a:spcPts val="1600"/>
                        </a:lnSpc>
                        <a:spcBef>
                          <a:spcPts val="0"/>
                        </a:spcBef>
                        <a:spcAft>
                          <a:spcPts val="200"/>
                        </a:spcAft>
                        <a:buClrTx/>
                        <a:buSzTx/>
                        <a:buFontTx/>
                        <a:buNone/>
                        <a:tabLst/>
                        <a:defRPr/>
                      </a:pPr>
                      <a:r>
                        <a:rPr lang="en-US" sz="1200" b="1" kern="1200">
                          <a:solidFill>
                            <a:schemeClr val="accent2"/>
                          </a:solidFill>
                          <a:latin typeface="+mj-lt"/>
                          <a:ea typeface="+mn-ea"/>
                          <a:cs typeface="+mn-cs"/>
                        </a:rPr>
                        <a:t>USE CASE 5: </a:t>
                      </a:r>
                      <a:r>
                        <a:rPr lang="en-US" sz="1200" b="0" kern="1200">
                          <a:solidFill>
                            <a:schemeClr val="tx1"/>
                          </a:solidFill>
                          <a:latin typeface="+mj-lt"/>
                          <a:ea typeface="+mn-ea"/>
                          <a:cs typeface="+mn-cs"/>
                        </a:rPr>
                        <a:t>Assess negotiation deviations vs. standard terms</a:t>
                      </a:r>
                    </a:p>
                    <a:p>
                      <a:pPr marL="0" marR="0" lvl="0" indent="0" algn="l" defTabSz="594623" rtl="0" eaLnBrk="1" fontAlgn="auto" latinLnBrk="0" hangingPunct="1">
                        <a:lnSpc>
                          <a:spcPts val="1600"/>
                        </a:lnSpc>
                        <a:spcBef>
                          <a:spcPts val="0"/>
                        </a:spcBef>
                        <a:spcAft>
                          <a:spcPts val="200"/>
                        </a:spcAft>
                        <a:buClrTx/>
                        <a:buSzTx/>
                        <a:buFontTx/>
                        <a:buNone/>
                        <a:tabLst/>
                        <a:defRPr/>
                      </a:pPr>
                      <a:r>
                        <a:rPr lang="en-US" sz="1050" b="0" kern="1200">
                          <a:solidFill>
                            <a:srgbClr val="EC4A27"/>
                          </a:solidFill>
                          <a:latin typeface="+mn-lt"/>
                          <a:ea typeface="+mn-ea"/>
                          <a:cs typeface="+mn-cs"/>
                        </a:rPr>
                        <a:t>/Redlined contract: </a:t>
                      </a:r>
                      <a:r>
                        <a:rPr lang="en-US" sz="1050" b="0" kern="1200">
                          <a:solidFill>
                            <a:schemeClr val="tx1"/>
                          </a:solidFill>
                          <a:latin typeface="+mn-lt"/>
                          <a:ea typeface="+mn-ea"/>
                          <a:cs typeface="+mn-cs"/>
                        </a:rPr>
                        <a:t>A supplier’s proposed contract version showing tracked changes from the last agreed draft or template, including additions, deletions, and comments for review.</a:t>
                      </a:r>
                    </a:p>
                    <a:p>
                      <a:pPr marL="0" marR="0" lvl="0" indent="0" algn="l" defTabSz="594623" rtl="0" eaLnBrk="1" fontAlgn="auto" latinLnBrk="0" hangingPunct="1">
                        <a:lnSpc>
                          <a:spcPts val="1600"/>
                        </a:lnSpc>
                        <a:spcBef>
                          <a:spcPts val="0"/>
                        </a:spcBef>
                        <a:spcAft>
                          <a:spcPts val="200"/>
                        </a:spcAft>
                        <a:buClrTx/>
                        <a:buSzTx/>
                        <a:buFontTx/>
                        <a:buNone/>
                        <a:tabLst/>
                        <a:defRPr/>
                      </a:pPr>
                      <a:r>
                        <a:rPr lang="en-US" sz="1050" b="0" kern="1200">
                          <a:solidFill>
                            <a:srgbClr val="EC4A27"/>
                          </a:solidFill>
                          <a:latin typeface="+mn-lt"/>
                          <a:ea typeface="+mn-ea"/>
                          <a:cs typeface="+mn-cs"/>
                        </a:rPr>
                        <a:t>/Standard template: </a:t>
                      </a:r>
                      <a:r>
                        <a:rPr lang="en-US" sz="1050" b="0" kern="1200">
                          <a:solidFill>
                            <a:schemeClr val="tx1"/>
                          </a:solidFill>
                          <a:latin typeface="+mn-lt"/>
                          <a:ea typeface="+mn-ea"/>
                          <a:cs typeface="+mn-cs"/>
                        </a:rPr>
                        <a:t>The organization’s approved baseline contract template (standard terms and clause language) used as the reference point to identify and assess negotiation deviations.</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77807"/>
                  </a:ext>
                </a:extLst>
              </a:tr>
            </a:tbl>
          </a:graphicData>
        </a:graphic>
      </p:graphicFrame>
    </p:spTree>
    <p:extLst>
      <p:ext uri="{BB962C8B-B14F-4D97-AF65-F5344CB8AC3E}">
        <p14:creationId xmlns:p14="http://schemas.microsoft.com/office/powerpoint/2010/main" val="624136330"/>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BD0F739-C366-3DF6-B559-FEE976161318}"/>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1336" r="25772" b="60312"/>
          <a:stretch>
            <a:fillRect/>
          </a:stretch>
        </p:blipFill>
        <p:spPr>
          <a:xfrm>
            <a:off x="2786743" y="8340175"/>
            <a:ext cx="4840514" cy="1718225"/>
          </a:xfrm>
          <a:custGeom>
            <a:avLst/>
            <a:gdLst>
              <a:gd name="csX0" fmla="*/ 0 w 4635062"/>
              <a:gd name="csY0" fmla="*/ 0 h 1645296"/>
              <a:gd name="csX1" fmla="*/ 4635062 w 4635062"/>
              <a:gd name="csY1" fmla="*/ 0 h 1645296"/>
              <a:gd name="csX2" fmla="*/ 4635062 w 4635062"/>
              <a:gd name="csY2" fmla="*/ 1645296 h 1645296"/>
              <a:gd name="csX3" fmla="*/ 0 w 4635062"/>
              <a:gd name="csY3" fmla="*/ 1645296 h 1645296"/>
            </a:gdLst>
            <a:ahLst/>
            <a:cxnLst>
              <a:cxn ang="0">
                <a:pos x="csX0" y="csY0"/>
              </a:cxn>
              <a:cxn ang="0">
                <a:pos x="csX1" y="csY1"/>
              </a:cxn>
              <a:cxn ang="0">
                <a:pos x="csX2" y="csY2"/>
              </a:cxn>
              <a:cxn ang="0">
                <a:pos x="csX3" y="csY3"/>
              </a:cxn>
            </a:cxnLst>
            <a:rect l="l" t="t" r="r" b="b"/>
            <a:pathLst>
              <a:path w="4635062" h="1645296">
                <a:moveTo>
                  <a:pt x="0" y="0"/>
                </a:moveTo>
                <a:lnTo>
                  <a:pt x="4635062" y="0"/>
                </a:lnTo>
                <a:lnTo>
                  <a:pt x="4635062" y="1645296"/>
                </a:lnTo>
                <a:lnTo>
                  <a:pt x="0" y="1645296"/>
                </a:lnTo>
                <a:close/>
              </a:path>
            </a:pathLst>
          </a:custGeom>
        </p:spPr>
      </p:pic>
      <p:sp>
        <p:nvSpPr>
          <p:cNvPr id="4" name="Slide Number Placeholder 5">
            <a:extLst>
              <a:ext uri="{FF2B5EF4-FFF2-40B4-BE49-F238E27FC236}">
                <a16:creationId xmlns:a16="http://schemas.microsoft.com/office/drawing/2014/main" id="{6E65108D-8722-A4DE-4C26-F452F84ECA6D}"/>
              </a:ext>
              <a:ext uri="{C183D7F6-B498-43B3-948B-1728B52AA6E4}">
                <adec:decorative xmlns:adec="http://schemas.microsoft.com/office/drawing/2017/decorative" val="1"/>
              </a:ext>
            </a:extLst>
          </p:cNvPr>
          <p:cNvSpPr txBox="1">
            <a:spLocks/>
          </p:cNvSpPr>
          <p:nvPr/>
        </p:nvSpPr>
        <p:spPr>
          <a:xfrm>
            <a:off x="5770248" y="9617713"/>
            <a:ext cx="1748790" cy="264474"/>
          </a:xfrm>
        </p:spPr>
        <p:txBody>
          <a:bodyPr rIns="0" anchor="ctr"/>
          <a:lstStyle>
            <a:defPPr>
              <a:defRPr lang="en-US"/>
            </a:defPPr>
            <a:lvl1pPr marL="0" algn="r" defTabSz="1018824" rtl="0" eaLnBrk="1" latinLnBrk="0" hangingPunct="1">
              <a:defRPr sz="1200" kern="1200">
                <a:solidFill>
                  <a:schemeClr val="tx1"/>
                </a:solidFill>
                <a:latin typeface="+mn-lt"/>
                <a:ea typeface="+mn-ea"/>
                <a:cs typeface="+mn-cs"/>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marL="0" marR="0" lvl="0" indent="0" algn="r" defTabSz="1018824" rtl="0" eaLnBrk="1" fontAlgn="auto" latinLnBrk="0" hangingPunct="1">
              <a:lnSpc>
                <a:spcPct val="100000"/>
              </a:lnSpc>
              <a:spcBef>
                <a:spcPts val="0"/>
              </a:spcBef>
              <a:spcAft>
                <a:spcPts val="0"/>
              </a:spcAft>
              <a:buClrTx/>
              <a:buSzTx/>
              <a:buFontTx/>
              <a:buNone/>
              <a:tabLst/>
              <a:defRPr/>
            </a:pPr>
            <a:fld id="{BF64B658-AF8F-7D4C-AC24-1E662CA57B6D}" type="slidenum">
              <a:rPr kumimoji="0" lang="en-US" sz="1000" b="0" i="0" u="none" strike="noStrike" kern="1200" cap="none" spc="0" normalizeH="0" baseline="0" noProof="0" smtClean="0">
                <a:ln>
                  <a:noFill/>
                </a:ln>
                <a:solidFill>
                  <a:srgbClr val="091F2C"/>
                </a:solidFill>
                <a:effectLst/>
                <a:uLnTx/>
                <a:uFillTx/>
                <a:latin typeface="Segoe Sans Display Semilight" pitchFamily="2" charset="0"/>
                <a:ea typeface="+mn-ea"/>
                <a:cs typeface="Segoe Sans Display Semilight" pitchFamily="2" charset="0"/>
              </a:rPr>
              <a:pPr marL="0" marR="0" lvl="0" indent="0" algn="r" defTabSz="1018824" rtl="0" eaLnBrk="1" fontAlgn="auto" latinLnBrk="0" hangingPunct="1">
                <a:lnSpc>
                  <a:spcPct val="100000"/>
                </a:lnSpc>
                <a:spcBef>
                  <a:spcPts val="0"/>
                </a:spcBef>
                <a:spcAft>
                  <a:spcPts val="0"/>
                </a:spcAft>
                <a:buClrTx/>
                <a:buSzTx/>
                <a:buFontTx/>
                <a:buNone/>
                <a:tabLst/>
                <a:defRPr/>
              </a:pPr>
              <a:t>14</a:t>
            </a:fld>
            <a:endParaRPr kumimoji="0" lang="en-US" sz="1000" b="0" i="0" u="none" strike="noStrike" kern="1200" cap="none" spc="0" normalizeH="0" baseline="0" noProof="0">
              <a:ln>
                <a:noFill/>
              </a:ln>
              <a:solidFill>
                <a:srgbClr val="091F2C"/>
              </a:solidFill>
              <a:effectLst/>
              <a:uLnTx/>
              <a:uFillTx/>
              <a:latin typeface="Segoe Sans Display Semilight" pitchFamily="2" charset="0"/>
              <a:ea typeface="+mn-ea"/>
              <a:cs typeface="Segoe Sans Display Semilight" pitchFamily="2" charset="0"/>
            </a:endParaRPr>
          </a:p>
        </p:txBody>
      </p:sp>
      <p:pic>
        <p:nvPicPr>
          <p:cNvPr id="5" name="object 4">
            <a:extLst>
              <a:ext uri="{FF2B5EF4-FFF2-40B4-BE49-F238E27FC236}">
                <a16:creationId xmlns:a16="http://schemas.microsoft.com/office/drawing/2014/main" id="{F6A8EFBE-2A2F-BAFF-9759-888F4CD396D1}"/>
              </a:ext>
              <a:ext uri="{C183D7F6-B498-43B3-948B-1728B52AA6E4}">
                <adec:decorative xmlns:adec="http://schemas.microsoft.com/office/drawing/2017/decorative" val="1"/>
              </a:ext>
            </a:extLst>
          </p:cNvPr>
          <p:cNvPicPr/>
          <p:nvPr/>
        </p:nvPicPr>
        <p:blipFill rotWithShape="1">
          <a:blip r:embed="rId4" cstate="print"/>
          <a:srcRect l="19670" r="19670"/>
          <a:stretch>
            <a:fillRect/>
          </a:stretch>
        </p:blipFill>
        <p:spPr>
          <a:xfrm rot="5400000">
            <a:off x="3850482" y="6136484"/>
            <a:ext cx="71436" cy="7772400"/>
          </a:xfrm>
          <a:prstGeom prst="rect">
            <a:avLst/>
          </a:prstGeom>
        </p:spPr>
      </p:pic>
      <p:sp>
        <p:nvSpPr>
          <p:cNvPr id="8" name="Rectangle: Rounded Corners 7">
            <a:extLst>
              <a:ext uri="{FF2B5EF4-FFF2-40B4-BE49-F238E27FC236}">
                <a16:creationId xmlns:a16="http://schemas.microsoft.com/office/drawing/2014/main" id="{543EE11F-6945-5C24-7FD2-1CDCB4263C2A}"/>
              </a:ext>
              <a:ext uri="{C183D7F6-B498-43B3-948B-1728B52AA6E4}">
                <adec:decorative xmlns:adec="http://schemas.microsoft.com/office/drawing/2017/decorative" val="1"/>
              </a:ext>
            </a:extLst>
          </p:cNvPr>
          <p:cNvSpPr>
            <a:spLocks/>
          </p:cNvSpPr>
          <p:nvPr/>
        </p:nvSpPr>
        <p:spPr bwMode="auto">
          <a:xfrm>
            <a:off x="508000" y="2456294"/>
            <a:ext cx="6756400" cy="7324135"/>
          </a:xfrm>
          <a:prstGeom prst="roundRect">
            <a:avLst>
              <a:gd name="adj" fmla="val 1964"/>
            </a:avLst>
          </a:prstGeom>
          <a:solidFill>
            <a:schemeClr val="bg1">
              <a:alpha val="90000"/>
            </a:schemeClr>
          </a:solidFill>
          <a:ln w="9525">
            <a:solidFill>
              <a:schemeClr val="bg1"/>
            </a:solidFill>
          </a:ln>
          <a:effectLst>
            <a:outerShdw blurRad="114300" algn="ctr" rotWithShape="0">
              <a:prstClr val="black">
                <a:alpha val="6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2" name="Rectangle 11">
            <a:extLst>
              <a:ext uri="{FF2B5EF4-FFF2-40B4-BE49-F238E27FC236}">
                <a16:creationId xmlns:a16="http://schemas.microsoft.com/office/drawing/2014/main" id="{F913B604-76A8-DC1E-602D-16256FDD0432}"/>
              </a:ext>
              <a:ext uri="{C183D7F6-B498-43B3-948B-1728B52AA6E4}">
                <adec:decorative xmlns:adec="http://schemas.microsoft.com/office/drawing/2017/decorative" val="1"/>
              </a:ext>
            </a:extLst>
          </p:cNvPr>
          <p:cNvSpPr>
            <a:spLocks/>
          </p:cNvSpPr>
          <p:nvPr/>
        </p:nvSpPr>
        <p:spPr bwMode="auto">
          <a:xfrm>
            <a:off x="0" y="1714006"/>
            <a:ext cx="7772400" cy="572413"/>
          </a:xfrm>
          <a:prstGeom prst="rect">
            <a:avLst/>
          </a:prstGeom>
          <a:solidFill>
            <a:schemeClr val="bg2">
              <a:lumMod val="90000"/>
              <a:alpha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mn-ea"/>
              <a:cs typeface="Segoe UI" pitchFamily="34" charset="0"/>
            </a:endParaRPr>
          </a:p>
        </p:txBody>
      </p:sp>
      <p:cxnSp>
        <p:nvCxnSpPr>
          <p:cNvPr id="13" name="Straight Connector 12">
            <a:extLst>
              <a:ext uri="{FF2B5EF4-FFF2-40B4-BE49-F238E27FC236}">
                <a16:creationId xmlns:a16="http://schemas.microsoft.com/office/drawing/2014/main" id="{B458E7C1-B270-7921-3442-8D17E3C61C58}"/>
              </a:ext>
              <a:ext uri="{C183D7F6-B498-43B3-948B-1728B52AA6E4}">
                <adec:decorative xmlns:adec="http://schemas.microsoft.com/office/drawing/2017/decorative" val="1"/>
              </a:ext>
            </a:extLst>
          </p:cNvPr>
          <p:cNvCxnSpPr>
            <a:cxnSpLocks/>
          </p:cNvCxnSpPr>
          <p:nvPr/>
        </p:nvCxnSpPr>
        <p:spPr>
          <a:xfrm>
            <a:off x="0" y="1714006"/>
            <a:ext cx="7772400" cy="0"/>
          </a:xfrm>
          <a:prstGeom prst="line">
            <a:avLst/>
          </a:prstGeom>
          <a:ln w="127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4" name="Title 36">
            <a:extLst>
              <a:ext uri="{FF2B5EF4-FFF2-40B4-BE49-F238E27FC236}">
                <a16:creationId xmlns:a16="http://schemas.microsoft.com/office/drawing/2014/main" id="{8E38A573-A93B-D211-D028-40739F31D058}"/>
              </a:ext>
            </a:extLst>
          </p:cNvPr>
          <p:cNvSpPr>
            <a:spLocks noGrp="1"/>
          </p:cNvSpPr>
          <p:nvPr>
            <p:ph type="title"/>
          </p:nvPr>
        </p:nvSpPr>
        <p:spPr>
          <a:xfrm>
            <a:off x="508001" y="939488"/>
            <a:ext cx="6756400" cy="430887"/>
          </a:xfrm>
        </p:spPr>
        <p:txBody>
          <a:bodyPr/>
          <a:lstStyle/>
          <a:p>
            <a:r>
              <a:rPr lang="en-US"/>
              <a:t>File Guidance    </a:t>
            </a:r>
          </a:p>
        </p:txBody>
      </p:sp>
      <p:sp>
        <p:nvSpPr>
          <p:cNvPr id="20" name="Title 10">
            <a:extLst>
              <a:ext uri="{FF2B5EF4-FFF2-40B4-BE49-F238E27FC236}">
                <a16:creationId xmlns:a16="http://schemas.microsoft.com/office/drawing/2014/main" id="{A3111DAF-93F2-5CC2-96C8-004369E2DC64}"/>
              </a:ext>
            </a:extLst>
          </p:cNvPr>
          <p:cNvSpPr txBox="1">
            <a:spLocks/>
          </p:cNvSpPr>
          <p:nvPr/>
        </p:nvSpPr>
        <p:spPr>
          <a:xfrm>
            <a:off x="508001" y="1861713"/>
            <a:ext cx="6756400" cy="276999"/>
          </a:xfrm>
          <a:prstGeom prst="rect">
            <a:avLst/>
          </a:prstGeom>
        </p:spPr>
        <p:txBody>
          <a:bodyPr vert="horz" wrap="square" lIns="0" tIns="0" rIns="0" bIns="0" rtlCol="0" anchor="t">
            <a:spAutoFit/>
          </a:bodyPr>
          <a:lstStyle>
            <a:lvl1pPr algn="l" defTabSz="594623" rtl="0" eaLnBrk="1" latinLnBrk="0" hangingPunct="1">
              <a:lnSpc>
                <a:spcPct val="100000"/>
              </a:lnSpc>
              <a:spcBef>
                <a:spcPct val="0"/>
              </a:spcBef>
              <a:buNone/>
              <a:defRPr lang="en-US" sz="2800" b="0" kern="1200" cap="none" spc="-28" baseline="0" dirty="0">
                <a:ln w="3175">
                  <a:noFill/>
                </a:ln>
                <a:gradFill>
                  <a:gsLst>
                    <a:gs pos="0">
                      <a:srgbClr val="0078D4"/>
                    </a:gs>
                    <a:gs pos="50000">
                      <a:srgbClr val="8661C5"/>
                    </a:gs>
                    <a:gs pos="99000">
                      <a:srgbClr val="C73ECC"/>
                    </a:gs>
                  </a:gsLst>
                  <a:lin ang="2700000" scaled="0"/>
                </a:gradFill>
                <a:effectLst/>
                <a:latin typeface="+mn-lt"/>
                <a:ea typeface="+mn-ea"/>
                <a:cs typeface="Segoe UI" pitchFamily="34" charset="0"/>
              </a:defRPr>
            </a:lvl1pPr>
          </a:lstStyle>
          <a:p>
            <a:pPr>
              <a:defRPr/>
            </a:pPr>
            <a:r>
              <a:rPr lang="en-US" sz="1800" spc="0">
                <a:latin typeface="Segoe Sans Display"/>
              </a:rPr>
              <a:t>Scenario 5: Collections &amp; Cash Flow Acceleration</a:t>
            </a:r>
          </a:p>
        </p:txBody>
      </p:sp>
      <p:pic>
        <p:nvPicPr>
          <p:cNvPr id="38" name="Picture 37">
            <a:extLst>
              <a:ext uri="{FF2B5EF4-FFF2-40B4-BE49-F238E27FC236}">
                <a16:creationId xmlns:a16="http://schemas.microsoft.com/office/drawing/2014/main" id="{C78FD369-0A9F-C3FA-1C7C-B7EBD00CDEF2}"/>
              </a:ext>
              <a:ext uri="{C183D7F6-B498-43B3-948B-1728B52AA6E4}">
                <adec:decorative xmlns:adec="http://schemas.microsoft.com/office/drawing/2017/decorative" val="1"/>
              </a:ext>
            </a:extLst>
          </p:cNvPr>
          <p:cNvPicPr>
            <a:picLocks/>
          </p:cNvPicPr>
          <p:nvPr/>
        </p:nvPicPr>
        <p:blipFill rotWithShape="1">
          <a:blip r:embed="rId5">
            <a:extLst>
              <a:ext uri="{BEBA8EAE-BF5A-486C-A8C5-ECC9F3942E4B}">
                <a14:imgProps xmlns:a14="http://schemas.microsoft.com/office/drawing/2010/main">
                  <a14:imgLayer r:embed="rId6">
                    <a14:imgEffect>
                      <a14:artisticBlur radius="5"/>
                    </a14:imgEffect>
                  </a14:imgLayer>
                </a14:imgProps>
              </a:ext>
              <a:ext uri="{28A0092B-C50C-407E-A947-70E740481C1C}">
                <a14:useLocalDpi xmlns:a14="http://schemas.microsoft.com/office/drawing/2010/main" val="0"/>
              </a:ext>
            </a:extLst>
          </a:blip>
          <a:srcRect t="45207" b="45207"/>
          <a:stretch>
            <a:fillRect/>
          </a:stretch>
        </p:blipFill>
        <p:spPr>
          <a:xfrm>
            <a:off x="1" y="0"/>
            <a:ext cx="7772400" cy="419100"/>
          </a:xfrm>
          <a:prstGeom prst="rect">
            <a:avLst/>
          </a:prstGeom>
          <a:ln>
            <a:noFill/>
          </a:ln>
          <a:effectLst/>
        </p:spPr>
      </p:pic>
      <p:sp>
        <p:nvSpPr>
          <p:cNvPr id="39" name="Rectangle 38">
            <a:extLst>
              <a:ext uri="{FF2B5EF4-FFF2-40B4-BE49-F238E27FC236}">
                <a16:creationId xmlns:a16="http://schemas.microsoft.com/office/drawing/2014/main" id="{2575F96C-05FB-FF24-C0C4-8BE690C5E7C8}"/>
              </a:ext>
              <a:ext uri="{C183D7F6-B498-43B3-948B-1728B52AA6E4}">
                <adec:decorative xmlns:adec="http://schemas.microsoft.com/office/drawing/2017/decorative" val="1"/>
              </a:ext>
            </a:extLst>
          </p:cNvPr>
          <p:cNvSpPr>
            <a:spLocks/>
          </p:cNvSpPr>
          <p:nvPr/>
        </p:nvSpPr>
        <p:spPr bwMode="auto">
          <a:xfrm>
            <a:off x="0" y="0"/>
            <a:ext cx="7772400" cy="406400"/>
          </a:xfrm>
          <a:prstGeom prst="rect">
            <a:avLst/>
          </a:prstGeom>
          <a:solidFill>
            <a:schemeClr val="bg1">
              <a:alpha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0" noProof="0">
              <a:ln>
                <a:noFill/>
              </a:ln>
              <a:solidFill>
                <a:srgbClr val="FFFFFF"/>
              </a:solidFill>
              <a:effectLst/>
              <a:uLnTx/>
              <a:uFillTx/>
              <a:latin typeface="Segoe Sans Display Semibold"/>
              <a:ea typeface="Segoe UI" pitchFamily="34" charset="0"/>
              <a:cs typeface="Segoe UI" pitchFamily="34" charset="0"/>
            </a:endParaRPr>
          </a:p>
        </p:txBody>
      </p:sp>
      <p:sp>
        <p:nvSpPr>
          <p:cNvPr id="40" name="Rectangle: Rounded Corners 39">
            <a:hlinkClick r:id="rId7" action="ppaction://hlinksldjump"/>
            <a:extLst>
              <a:ext uri="{FF2B5EF4-FFF2-40B4-BE49-F238E27FC236}">
                <a16:creationId xmlns:a16="http://schemas.microsoft.com/office/drawing/2014/main" id="{4A312E5E-AB59-43E5-806E-1EEEBC8787FB}"/>
              </a:ext>
              <a:ext uri="{C183D7F6-B498-43B3-948B-1728B52AA6E4}">
                <adec:decorative xmlns:adec="http://schemas.microsoft.com/office/drawing/2017/decorative" val="1"/>
              </a:ext>
            </a:extLst>
          </p:cNvPr>
          <p:cNvSpPr>
            <a:spLocks/>
          </p:cNvSpPr>
          <p:nvPr/>
        </p:nvSpPr>
        <p:spPr bwMode="auto">
          <a:xfrm>
            <a:off x="507999"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Best Practices</a:t>
            </a:r>
          </a:p>
        </p:txBody>
      </p:sp>
      <p:sp>
        <p:nvSpPr>
          <p:cNvPr id="41" name="Rectangle: Rounded Corners 40">
            <a:hlinkClick r:id="rId8" action="ppaction://hlinksldjump"/>
            <a:extLst>
              <a:ext uri="{FF2B5EF4-FFF2-40B4-BE49-F238E27FC236}">
                <a16:creationId xmlns:a16="http://schemas.microsoft.com/office/drawing/2014/main" id="{10BB45B3-4E17-B35B-3E5E-44B90E1BF930}"/>
              </a:ext>
              <a:ext uri="{C183D7F6-B498-43B3-948B-1728B52AA6E4}">
                <adec:decorative xmlns:adec="http://schemas.microsoft.com/office/drawing/2017/decorative" val="1"/>
              </a:ext>
            </a:extLst>
          </p:cNvPr>
          <p:cNvSpPr>
            <a:spLocks/>
          </p:cNvSpPr>
          <p:nvPr/>
        </p:nvSpPr>
        <p:spPr bwMode="auto">
          <a:xfrm>
            <a:off x="1486262"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1</a:t>
            </a:r>
          </a:p>
        </p:txBody>
      </p:sp>
      <p:sp>
        <p:nvSpPr>
          <p:cNvPr id="42" name="Rectangle: Rounded Corners 41">
            <a:hlinkClick r:id="rId9" action="ppaction://hlinksldjump"/>
            <a:extLst>
              <a:ext uri="{FF2B5EF4-FFF2-40B4-BE49-F238E27FC236}">
                <a16:creationId xmlns:a16="http://schemas.microsoft.com/office/drawing/2014/main" id="{D1849671-A95D-9DDD-1CF1-5012CD1D2484}"/>
              </a:ext>
              <a:ext uri="{C183D7F6-B498-43B3-948B-1728B52AA6E4}">
                <adec:decorative xmlns:adec="http://schemas.microsoft.com/office/drawing/2017/decorative" val="1"/>
              </a:ext>
            </a:extLst>
          </p:cNvPr>
          <p:cNvSpPr>
            <a:spLocks/>
          </p:cNvSpPr>
          <p:nvPr/>
        </p:nvSpPr>
        <p:spPr bwMode="auto">
          <a:xfrm>
            <a:off x="2464525"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2</a:t>
            </a:r>
          </a:p>
        </p:txBody>
      </p:sp>
      <p:sp>
        <p:nvSpPr>
          <p:cNvPr id="43" name="Rectangle: Rounded Corners 42">
            <a:hlinkClick r:id="rId10" action="ppaction://hlinksldjump"/>
            <a:extLst>
              <a:ext uri="{FF2B5EF4-FFF2-40B4-BE49-F238E27FC236}">
                <a16:creationId xmlns:a16="http://schemas.microsoft.com/office/drawing/2014/main" id="{40D06570-AEA0-155C-6D53-3E960F485E7A}"/>
              </a:ext>
              <a:ext uri="{C183D7F6-B498-43B3-948B-1728B52AA6E4}">
                <adec:decorative xmlns:adec="http://schemas.microsoft.com/office/drawing/2017/decorative" val="1"/>
              </a:ext>
            </a:extLst>
          </p:cNvPr>
          <p:cNvSpPr>
            <a:spLocks/>
          </p:cNvSpPr>
          <p:nvPr/>
        </p:nvSpPr>
        <p:spPr bwMode="auto">
          <a:xfrm>
            <a:off x="3442787"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3</a:t>
            </a:r>
          </a:p>
        </p:txBody>
      </p:sp>
      <p:sp>
        <p:nvSpPr>
          <p:cNvPr id="44" name="Rectangle: Rounded Corners 43">
            <a:hlinkClick r:id="rId11" action="ppaction://hlinksldjump"/>
            <a:extLst>
              <a:ext uri="{FF2B5EF4-FFF2-40B4-BE49-F238E27FC236}">
                <a16:creationId xmlns:a16="http://schemas.microsoft.com/office/drawing/2014/main" id="{3B7A22C5-5E3C-17DC-BD12-DA560AFF7E70}"/>
              </a:ext>
              <a:ext uri="{C183D7F6-B498-43B3-948B-1728B52AA6E4}">
                <adec:decorative xmlns:adec="http://schemas.microsoft.com/office/drawing/2017/decorative" val="1"/>
              </a:ext>
            </a:extLst>
          </p:cNvPr>
          <p:cNvSpPr>
            <a:spLocks/>
          </p:cNvSpPr>
          <p:nvPr/>
        </p:nvSpPr>
        <p:spPr bwMode="auto">
          <a:xfrm>
            <a:off x="5399312"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5</a:t>
            </a:r>
          </a:p>
        </p:txBody>
      </p:sp>
      <p:sp>
        <p:nvSpPr>
          <p:cNvPr id="45" name="Rectangle: Rounded Corners 44">
            <a:hlinkClick r:id="rId12" action="ppaction://hlinksldjump"/>
            <a:extLst>
              <a:ext uri="{FF2B5EF4-FFF2-40B4-BE49-F238E27FC236}">
                <a16:creationId xmlns:a16="http://schemas.microsoft.com/office/drawing/2014/main" id="{897BA158-8A01-8F55-474E-26A7030C6A3F}"/>
              </a:ext>
              <a:ext uri="{C183D7F6-B498-43B3-948B-1728B52AA6E4}">
                <adec:decorative xmlns:adec="http://schemas.microsoft.com/office/drawing/2017/decorative" val="1"/>
              </a:ext>
            </a:extLst>
          </p:cNvPr>
          <p:cNvSpPr>
            <a:spLocks/>
          </p:cNvSpPr>
          <p:nvPr/>
        </p:nvSpPr>
        <p:spPr bwMode="auto">
          <a:xfrm>
            <a:off x="6377575" y="230036"/>
            <a:ext cx="886822" cy="373214"/>
          </a:xfrm>
          <a:prstGeom prst="roundRect">
            <a:avLst>
              <a:gd name="adj" fmla="val 50000"/>
            </a:avLst>
          </a:prstGeom>
          <a:gradFill flip="none" rotWithShape="1">
            <a:gsLst>
              <a:gs pos="0">
                <a:srgbClr val="C742CD"/>
              </a:gs>
              <a:gs pos="100000">
                <a:srgbClr val="2780D7"/>
              </a:gs>
            </a:gsLst>
            <a:path path="circle">
              <a:fillToRect l="100000" t="100000"/>
            </a:path>
            <a:tileRect r="-100000" b="-100000"/>
          </a:gradFill>
          <a:ln w="19050">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Segoe Sans Display Semibold"/>
                <a:ea typeface="+mn-ea"/>
                <a:cs typeface="Segoe UI" pitchFamily="34" charset="0"/>
              </a:rPr>
              <a:t>File Guidance </a:t>
            </a:r>
            <a:br>
              <a:rPr kumimoji="0" lang="en-US" sz="800" b="0" i="0" u="none" strike="noStrike" kern="1200" cap="none" spc="0" normalizeH="0" baseline="0" noProof="0">
                <a:ln>
                  <a:noFill/>
                </a:ln>
                <a:solidFill>
                  <a:srgbClr val="FFFFFF"/>
                </a:solidFill>
                <a:effectLst/>
                <a:uLnTx/>
                <a:uFillTx/>
                <a:latin typeface="Segoe Sans Display Semibold"/>
                <a:ea typeface="+mn-ea"/>
                <a:cs typeface="Segoe UI" pitchFamily="34" charset="0"/>
              </a:rPr>
            </a:br>
            <a:r>
              <a:rPr kumimoji="0" lang="en-US" sz="800" b="0" i="0" u="none" strike="noStrike" kern="1200" cap="none" spc="0" normalizeH="0" baseline="0" noProof="0">
                <a:ln>
                  <a:noFill/>
                </a:ln>
                <a:solidFill>
                  <a:srgbClr val="FFFFFF"/>
                </a:solidFill>
                <a:effectLst/>
                <a:uLnTx/>
                <a:uFillTx/>
                <a:latin typeface="Segoe Sans Display Semibold"/>
                <a:ea typeface="+mn-ea"/>
                <a:cs typeface="Segoe UI" pitchFamily="34" charset="0"/>
              </a:rPr>
              <a:t>&amp; Example</a:t>
            </a:r>
          </a:p>
        </p:txBody>
      </p:sp>
      <p:sp>
        <p:nvSpPr>
          <p:cNvPr id="46" name="Rectangle: Rounded Corners 45">
            <a:hlinkClick r:id="rId13" action="ppaction://hlinksldjump"/>
            <a:extLst>
              <a:ext uri="{FF2B5EF4-FFF2-40B4-BE49-F238E27FC236}">
                <a16:creationId xmlns:a16="http://schemas.microsoft.com/office/drawing/2014/main" id="{119DD168-93B7-9809-10A4-6FD2B8B56106}"/>
              </a:ext>
              <a:ext uri="{C183D7F6-B498-43B3-948B-1728B52AA6E4}">
                <adec:decorative xmlns:adec="http://schemas.microsoft.com/office/drawing/2017/decorative" val="1"/>
              </a:ext>
            </a:extLst>
          </p:cNvPr>
          <p:cNvSpPr>
            <a:spLocks/>
          </p:cNvSpPr>
          <p:nvPr/>
        </p:nvSpPr>
        <p:spPr bwMode="auto">
          <a:xfrm>
            <a:off x="4421050" y="230036"/>
            <a:ext cx="886822" cy="373214"/>
          </a:xfrm>
          <a:prstGeom prst="roundRect">
            <a:avLst>
              <a:gd name="adj" fmla="val 50000"/>
            </a:avLst>
          </a:prstGeom>
          <a:solidFill>
            <a:schemeClr val="bg1"/>
          </a:solidFill>
          <a:ln w="12700">
            <a:gradFill flip="none" rotWithShape="1">
              <a:gsLst>
                <a:gs pos="0">
                  <a:srgbClr val="0179D4">
                    <a:alpha val="50000"/>
                  </a:srgbClr>
                </a:gs>
                <a:gs pos="17000">
                  <a:srgbClr val="1494E7">
                    <a:alpha val="50000"/>
                  </a:srgbClr>
                </a:gs>
                <a:gs pos="52000">
                  <a:srgbClr val="8A89FF">
                    <a:alpha val="50000"/>
                  </a:srgbClr>
                </a:gs>
                <a:gs pos="33000">
                  <a:srgbClr val="2CB6FF">
                    <a:alpha val="50000"/>
                  </a:srgbClr>
                </a:gs>
                <a:gs pos="98131">
                  <a:srgbClr val="FEA973">
                    <a:alpha val="50000"/>
                  </a:srgbClr>
                </a:gs>
                <a:gs pos="90000">
                  <a:srgbClr val="EA83BB">
                    <a:alpha val="50000"/>
                  </a:srgbClr>
                </a:gs>
                <a:gs pos="71000">
                  <a:srgbClr val="BC6DFE">
                    <a:alpha val="50000"/>
                  </a:srgbClr>
                </a:gs>
              </a:gsLst>
              <a:lin ang="2700000" scaled="1"/>
              <a:tileRect/>
            </a:gradFill>
            <a:prstDash val="solid"/>
            <a:headEnd type="none" w="lg" len="med"/>
            <a:tailEnd type="none" w="lg" len="med"/>
          </a:ln>
          <a:effectLst>
            <a:outerShdw blurRad="114300" algn="ctr" rotWithShape="0">
              <a:prstClr val="black">
                <a:alpha val="6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Semibold"/>
                <a:ea typeface="+mn-ea"/>
                <a:cs typeface="Segoe UI" pitchFamily="34" charset="0"/>
              </a:rPr>
              <a:t>Scenario 4</a:t>
            </a:r>
          </a:p>
        </p:txBody>
      </p:sp>
      <p:graphicFrame>
        <p:nvGraphicFramePr>
          <p:cNvPr id="3" name="Table 2">
            <a:extLst>
              <a:ext uri="{FF2B5EF4-FFF2-40B4-BE49-F238E27FC236}">
                <a16:creationId xmlns:a16="http://schemas.microsoft.com/office/drawing/2014/main" id="{B83080C8-96D5-8766-64DE-882E15C84B17}"/>
              </a:ext>
            </a:extLst>
          </p:cNvPr>
          <p:cNvGraphicFramePr>
            <a:graphicFrameLocks noGrp="1"/>
          </p:cNvGraphicFramePr>
          <p:nvPr>
            <p:extLst>
              <p:ext uri="{D42A27DB-BD31-4B8C-83A1-F6EECF244321}">
                <p14:modId xmlns:p14="http://schemas.microsoft.com/office/powerpoint/2010/main" val="2342265261"/>
              </p:ext>
            </p:extLst>
          </p:nvPr>
        </p:nvGraphicFramePr>
        <p:xfrm>
          <a:off x="590042" y="2538209"/>
          <a:ext cx="6592316" cy="7184911"/>
        </p:xfrm>
        <a:graphic>
          <a:graphicData uri="http://schemas.openxmlformats.org/drawingml/2006/table">
            <a:tbl>
              <a:tblPr firstRow="1" bandRow="1">
                <a:tableStyleId>{5C22544A-7EE6-4342-B048-85BDC9FD1C3A}</a:tableStyleId>
              </a:tblPr>
              <a:tblGrid>
                <a:gridCol w="6592316">
                  <a:extLst>
                    <a:ext uri="{9D8B030D-6E8A-4147-A177-3AD203B41FA5}">
                      <a16:colId xmlns:a16="http://schemas.microsoft.com/office/drawing/2014/main" val="769226981"/>
                    </a:ext>
                  </a:extLst>
                </a:gridCol>
              </a:tblGrid>
              <a:tr h="819432">
                <a:tc>
                  <a:txBody>
                    <a:bodyPr/>
                    <a:lstStyle/>
                    <a:p>
                      <a:pPr>
                        <a:lnSpc>
                          <a:spcPts val="1600"/>
                        </a:lnSpc>
                        <a:spcAft>
                          <a:spcPts val="200"/>
                        </a:spcAft>
                      </a:pPr>
                      <a:r>
                        <a:rPr lang="en-US" sz="1200" b="0" kern="1200">
                          <a:solidFill>
                            <a:schemeClr val="accent2"/>
                          </a:solidFill>
                          <a:latin typeface="+mj-lt"/>
                          <a:ea typeface="+mn-ea"/>
                          <a:cs typeface="+mn-cs"/>
                        </a:rPr>
                        <a:t>USE CASE 1: </a:t>
                      </a:r>
                      <a:r>
                        <a:rPr lang="en-US" sz="1200" b="0" kern="1200">
                          <a:solidFill>
                            <a:schemeClr val="tx1"/>
                          </a:solidFill>
                          <a:latin typeface="+mj-lt"/>
                          <a:ea typeface="+mn-ea"/>
                          <a:cs typeface="+mn-cs"/>
                        </a:rPr>
                        <a:t>Identify overdue invoices and risks</a:t>
                      </a:r>
                    </a:p>
                    <a:p>
                      <a:pPr>
                        <a:lnSpc>
                          <a:spcPts val="1600"/>
                        </a:lnSpc>
                        <a:spcAft>
                          <a:spcPts val="200"/>
                        </a:spcAft>
                      </a:pPr>
                      <a:r>
                        <a:rPr lang="en-US" sz="1050" b="0" kern="1200">
                          <a:solidFill>
                            <a:srgbClr val="FF5C39"/>
                          </a:solidFill>
                          <a:latin typeface="+mn-lt"/>
                          <a:ea typeface="+mn-ea"/>
                          <a:cs typeface="+mn-cs"/>
                        </a:rPr>
                        <a:t>/Aging receivables report:</a:t>
                      </a:r>
                      <a:r>
                        <a:rPr lang="en-US" sz="1050" b="0" kern="1200">
                          <a:solidFill>
                            <a:schemeClr val="tx1"/>
                          </a:solidFill>
                          <a:latin typeface="+mn-lt"/>
                          <a:ea typeface="+mn-ea"/>
                          <a:cs typeface="+mn-cs"/>
                        </a:rPr>
                        <a:t> A receivables aging report showing outstanding invoices by customer, such as invoice numbers, balances, due dates, days overdue, payment status, and dispute indicators.</a:t>
                      </a:r>
                    </a:p>
                  </a:txBody>
                  <a:tcPr marT="91440" marB="91440">
                    <a:lnL w="6350" cap="flat" cmpd="sng" algn="ctr">
                      <a:noFill/>
                      <a:prstDash val="solid"/>
                      <a:round/>
                      <a:headEnd type="none" w="med" len="med"/>
                      <a:tailEnd type="none" w="med" len="med"/>
                    </a:lnL>
                    <a:lnR w="12700" cmpd="sng">
                      <a:noFill/>
                    </a:lnR>
                    <a:lnT w="12700" cmpd="sng">
                      <a:noFill/>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3484900"/>
                  </a:ext>
                </a:extLst>
              </a:tr>
              <a:tr h="1918462">
                <a:tc>
                  <a:txBody>
                    <a:bodyPr/>
                    <a:lstStyle/>
                    <a:p>
                      <a:pPr>
                        <a:lnSpc>
                          <a:spcPts val="1600"/>
                        </a:lnSpc>
                        <a:spcAft>
                          <a:spcPts val="200"/>
                        </a:spcAft>
                      </a:pPr>
                      <a:r>
                        <a:rPr lang="en-US" sz="1200" b="0">
                          <a:solidFill>
                            <a:schemeClr val="accent2"/>
                          </a:solidFill>
                          <a:latin typeface="+mj-lt"/>
                        </a:rPr>
                        <a:t>USE CASE 2: </a:t>
                      </a:r>
                      <a:r>
                        <a:rPr lang="en-US" sz="1200" b="0" kern="1200">
                          <a:solidFill>
                            <a:schemeClr val="tx1"/>
                          </a:solidFill>
                          <a:latin typeface="+mj-lt"/>
                          <a:ea typeface="+mn-ea"/>
                          <a:cs typeface="+mn-cs"/>
                        </a:rPr>
                        <a:t>Recommend an escalation plan for overdue accounts</a:t>
                      </a:r>
                    </a:p>
                    <a:p>
                      <a:pPr marL="0" algn="l" defTabSz="594623" rtl="0" eaLnBrk="1" latinLnBrk="0" hangingPunct="1">
                        <a:lnSpc>
                          <a:spcPts val="1600"/>
                        </a:lnSpc>
                        <a:spcAft>
                          <a:spcPts val="200"/>
                        </a:spcAft>
                      </a:pPr>
                      <a:r>
                        <a:rPr lang="en-US" sz="1050" b="0" kern="1200">
                          <a:solidFill>
                            <a:srgbClr val="FF5C39"/>
                          </a:solidFill>
                          <a:latin typeface="+mn-lt"/>
                          <a:ea typeface="+mn-ea"/>
                          <a:cs typeface="+mn-cs"/>
                        </a:rPr>
                        <a:t>/Account history: </a:t>
                      </a:r>
                      <a:r>
                        <a:rPr lang="en-US" sz="1050" b="0" kern="1200">
                          <a:solidFill>
                            <a:schemeClr val="tx1"/>
                          </a:solidFill>
                          <a:latin typeface="+mn-lt"/>
                          <a:ea typeface="+mn-ea"/>
                          <a:cs typeface="+mn-cs"/>
                        </a:rPr>
                        <a:t>A summary of the customer account relationship, such as contract start date, payment behavior, prior escalations, credit terms, and historical issues or disputes.</a:t>
                      </a:r>
                    </a:p>
                    <a:p>
                      <a:pPr marL="0" algn="l" defTabSz="594623" rtl="0" eaLnBrk="1" latinLnBrk="0" hangingPunct="1">
                        <a:lnSpc>
                          <a:spcPts val="1600"/>
                        </a:lnSpc>
                        <a:spcAft>
                          <a:spcPts val="200"/>
                        </a:spcAft>
                      </a:pPr>
                      <a:r>
                        <a:rPr lang="en-US" sz="1050" b="0" kern="1200">
                          <a:solidFill>
                            <a:srgbClr val="FF5C39"/>
                          </a:solidFill>
                          <a:latin typeface="+mn-lt"/>
                          <a:ea typeface="+mn-ea"/>
                          <a:cs typeface="+mn-cs"/>
                        </a:rPr>
                        <a:t>/Invoice aging: </a:t>
                      </a:r>
                      <a:r>
                        <a:rPr lang="en-US" sz="1050" b="0" kern="1200">
                          <a:solidFill>
                            <a:schemeClr val="tx1"/>
                          </a:solidFill>
                          <a:latin typeface="+mn-lt"/>
                          <a:ea typeface="+mn-ea"/>
                          <a:cs typeface="+mn-cs"/>
                        </a:rPr>
                        <a:t>A detailed invoice aging view for the account, such as open invoices, balances, days past due, partial payments, credits applied, and overdue thresholds.</a:t>
                      </a:r>
                    </a:p>
                    <a:p>
                      <a:pPr marL="0" algn="l" defTabSz="594623" rtl="0" eaLnBrk="1" latinLnBrk="0" hangingPunct="1">
                        <a:lnSpc>
                          <a:spcPts val="1600"/>
                        </a:lnSpc>
                        <a:spcAft>
                          <a:spcPts val="200"/>
                        </a:spcAft>
                      </a:pPr>
                      <a:r>
                        <a:rPr lang="en-US" sz="1050" b="0" kern="1200">
                          <a:solidFill>
                            <a:srgbClr val="FF5C39"/>
                          </a:solidFill>
                          <a:latin typeface="+mn-lt"/>
                          <a:ea typeface="+mn-ea"/>
                          <a:cs typeface="+mn-cs"/>
                        </a:rPr>
                        <a:t>/Escalation guidelines:</a:t>
                      </a:r>
                      <a:r>
                        <a:rPr lang="en-US" sz="1050" b="0" kern="1200">
                          <a:solidFill>
                            <a:schemeClr val="tx1"/>
                          </a:solidFill>
                          <a:latin typeface="+mn-lt"/>
                          <a:ea typeface="+mn-ea"/>
                          <a:cs typeface="+mn-cs"/>
                        </a:rPr>
                        <a:t> Internal guidelines defining when and how to escalate overdue accounts, such as escalation tiers, timing triggers, roles and responsibilities, and approved customer communication approaches.</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8275402"/>
                  </a:ext>
                </a:extLst>
              </a:tr>
              <a:tr h="1028771">
                <a:tc>
                  <a:txBody>
                    <a:bodyPr/>
                    <a:lstStyle/>
                    <a:p>
                      <a:pPr marL="0" marR="0" lvl="0" indent="0" algn="l" defTabSz="594623" rtl="0" eaLnBrk="1" fontAlgn="auto" latinLnBrk="0" hangingPunct="1">
                        <a:lnSpc>
                          <a:spcPts val="1600"/>
                        </a:lnSpc>
                        <a:spcBef>
                          <a:spcPts val="0"/>
                        </a:spcBef>
                        <a:spcAft>
                          <a:spcPts val="200"/>
                        </a:spcAft>
                        <a:buClrTx/>
                        <a:buSzTx/>
                        <a:buFontTx/>
                        <a:buNone/>
                        <a:tabLst/>
                        <a:defRPr/>
                      </a:pPr>
                      <a:r>
                        <a:rPr lang="en-US" sz="1200" b="1" kern="1200">
                          <a:solidFill>
                            <a:schemeClr val="accent2"/>
                          </a:solidFill>
                          <a:latin typeface="+mj-lt"/>
                          <a:ea typeface="+mn-ea"/>
                          <a:cs typeface="+mn-cs"/>
                        </a:rPr>
                        <a:t>USE CASE 3: </a:t>
                      </a:r>
                      <a:r>
                        <a:rPr lang="en-US" sz="1200" b="1" kern="1200">
                          <a:solidFill>
                            <a:schemeClr val="tx1"/>
                          </a:solidFill>
                          <a:latin typeface="+mj-lt"/>
                          <a:ea typeface="+mn-ea"/>
                          <a:cs typeface="+mn-cs"/>
                        </a:rPr>
                        <a:t>Summarize collections meeting outcomes</a:t>
                      </a:r>
                    </a:p>
                    <a:p>
                      <a:pPr marL="0" marR="0" lvl="0" indent="0" algn="l" defTabSz="594623" rtl="0" eaLnBrk="1" fontAlgn="auto" latinLnBrk="0" hangingPunct="1">
                        <a:lnSpc>
                          <a:spcPts val="1600"/>
                        </a:lnSpc>
                        <a:spcBef>
                          <a:spcPts val="0"/>
                        </a:spcBef>
                        <a:spcAft>
                          <a:spcPts val="200"/>
                        </a:spcAft>
                        <a:buClrTx/>
                        <a:buSzTx/>
                        <a:buFontTx/>
                        <a:buNone/>
                        <a:tabLst/>
                        <a:defRPr/>
                      </a:pPr>
                      <a:r>
                        <a:rPr lang="en-US" sz="1050" b="0" kern="1200">
                          <a:solidFill>
                            <a:srgbClr val="EC4A27"/>
                          </a:solidFill>
                          <a:latin typeface="+mn-lt"/>
                          <a:ea typeface="+mn-ea"/>
                          <a:cs typeface="+mn-cs"/>
                        </a:rPr>
                        <a:t>/Collections call meeting: </a:t>
                      </a:r>
                      <a:r>
                        <a:rPr lang="en-US" sz="1050" b="0" kern="1200">
                          <a:solidFill>
                            <a:schemeClr val="tx1"/>
                          </a:solidFill>
                          <a:latin typeface="+mn-lt"/>
                          <a:ea typeface="+mn-ea"/>
                          <a:cs typeface="+mn-cs"/>
                        </a:rPr>
                        <a:t>A meeting record, notes, or transcript from a collections call, such as agreed payment dates, identified risks, follow-up actions, owners, and discussion points related to outstanding balances or customer commitments.</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033243"/>
                  </a:ext>
                </a:extLst>
              </a:tr>
              <a:tr h="1709123">
                <a:tc>
                  <a:txBody>
                    <a:bodyPr/>
                    <a:lstStyle/>
                    <a:p>
                      <a:pPr marL="0" marR="0" lvl="0" indent="0" algn="l" defTabSz="594623" rtl="0" eaLnBrk="1" fontAlgn="auto" latinLnBrk="0" hangingPunct="1">
                        <a:lnSpc>
                          <a:spcPts val="1600"/>
                        </a:lnSpc>
                        <a:spcBef>
                          <a:spcPts val="0"/>
                        </a:spcBef>
                        <a:spcAft>
                          <a:spcPts val="200"/>
                        </a:spcAft>
                        <a:buClrTx/>
                        <a:buSzTx/>
                        <a:buFontTx/>
                        <a:buNone/>
                        <a:tabLst/>
                        <a:defRPr/>
                      </a:pPr>
                      <a:r>
                        <a:rPr lang="en-US" sz="1200" b="1" kern="1200">
                          <a:solidFill>
                            <a:schemeClr val="accent2"/>
                          </a:solidFill>
                          <a:latin typeface="+mj-lt"/>
                          <a:ea typeface="+mn-ea"/>
                          <a:cs typeface="+mn-cs"/>
                        </a:rPr>
                        <a:t>USE CASE 4: </a:t>
                      </a:r>
                      <a:r>
                        <a:rPr lang="en-US" sz="1200" b="1" kern="1200">
                          <a:solidFill>
                            <a:schemeClr val="tx1"/>
                          </a:solidFill>
                          <a:latin typeface="+mj-lt"/>
                          <a:ea typeface="+mn-ea"/>
                          <a:cs typeface="+mn-cs"/>
                        </a:rPr>
                        <a:t>Predict near-term cash inflow and slippage risk  </a:t>
                      </a:r>
                    </a:p>
                    <a:p>
                      <a:pPr marL="0" marR="0" lvl="0" indent="0" algn="l" defTabSz="594623" rtl="0" eaLnBrk="1" fontAlgn="auto" latinLnBrk="0" hangingPunct="1">
                        <a:lnSpc>
                          <a:spcPts val="1600"/>
                        </a:lnSpc>
                        <a:spcBef>
                          <a:spcPts val="0"/>
                        </a:spcBef>
                        <a:spcAft>
                          <a:spcPts val="200"/>
                        </a:spcAft>
                        <a:buClrTx/>
                        <a:buSzTx/>
                        <a:buFontTx/>
                        <a:buNone/>
                        <a:tabLst/>
                        <a:defRPr/>
                      </a:pPr>
                      <a:r>
                        <a:rPr lang="en-US" sz="1050" b="0" kern="1200">
                          <a:solidFill>
                            <a:srgbClr val="EC4A27"/>
                          </a:solidFill>
                          <a:latin typeface="+mn-lt"/>
                          <a:ea typeface="+mn-ea"/>
                          <a:cs typeface="+mn-cs"/>
                        </a:rPr>
                        <a:t>/Aging receivables: </a:t>
                      </a:r>
                      <a:r>
                        <a:rPr lang="en-US" sz="1050" b="0" kern="1200">
                          <a:solidFill>
                            <a:schemeClr val="tx1"/>
                          </a:solidFill>
                          <a:latin typeface="+mn-lt"/>
                          <a:ea typeface="+mn-ea"/>
                          <a:cs typeface="+mn-cs"/>
                        </a:rPr>
                        <a:t>A current receivable aging report, such as outstanding invoices with balances, due dates, days overdue, and customer level exposure.</a:t>
                      </a:r>
                    </a:p>
                    <a:p>
                      <a:pPr marL="0" marR="0" lvl="0" indent="0" algn="l" defTabSz="594623" rtl="0" eaLnBrk="1" fontAlgn="auto" latinLnBrk="0" hangingPunct="1">
                        <a:lnSpc>
                          <a:spcPts val="1600"/>
                        </a:lnSpc>
                        <a:spcBef>
                          <a:spcPts val="0"/>
                        </a:spcBef>
                        <a:spcAft>
                          <a:spcPts val="200"/>
                        </a:spcAft>
                        <a:buClrTx/>
                        <a:buSzTx/>
                        <a:buFontTx/>
                        <a:buNone/>
                        <a:tabLst/>
                        <a:defRPr/>
                      </a:pPr>
                      <a:r>
                        <a:rPr lang="en-US" sz="1050" b="0" kern="1200">
                          <a:solidFill>
                            <a:srgbClr val="EC4A27"/>
                          </a:solidFill>
                          <a:latin typeface="+mn-lt"/>
                          <a:ea typeface="+mn-ea"/>
                          <a:cs typeface="+mn-cs"/>
                        </a:rPr>
                        <a:t>/Customer payment history: </a:t>
                      </a:r>
                      <a:r>
                        <a:rPr lang="en-US" sz="1050" b="0" kern="1200">
                          <a:solidFill>
                            <a:schemeClr val="tx1"/>
                          </a:solidFill>
                          <a:latin typeface="+mn-lt"/>
                          <a:ea typeface="+mn-ea"/>
                          <a:cs typeface="+mn-cs"/>
                        </a:rPr>
                        <a:t>Historical payment data for customers, such as average days to pay, onetime versus late payment patterns, dispute frequency, and recent payment behavior.</a:t>
                      </a:r>
                    </a:p>
                    <a:p>
                      <a:pPr marL="0" marR="0" lvl="0" indent="0" algn="l" defTabSz="594623" rtl="0" eaLnBrk="1" fontAlgn="auto" latinLnBrk="0" hangingPunct="1">
                        <a:lnSpc>
                          <a:spcPts val="1600"/>
                        </a:lnSpc>
                        <a:spcBef>
                          <a:spcPts val="0"/>
                        </a:spcBef>
                        <a:spcAft>
                          <a:spcPts val="200"/>
                        </a:spcAft>
                        <a:buClrTx/>
                        <a:buSzTx/>
                        <a:buFontTx/>
                        <a:buNone/>
                        <a:tabLst/>
                        <a:defRPr/>
                      </a:pPr>
                      <a:r>
                        <a:rPr lang="en-US" sz="1050" b="0" kern="1200">
                          <a:solidFill>
                            <a:srgbClr val="EC4A27"/>
                          </a:solidFill>
                          <a:latin typeface="+mn-lt"/>
                          <a:ea typeface="+mn-ea"/>
                          <a:cs typeface="+mn-cs"/>
                        </a:rPr>
                        <a:t>/Meeting notes:</a:t>
                      </a:r>
                      <a:r>
                        <a:rPr lang="en-US" sz="1050" b="0" kern="1200">
                          <a:solidFill>
                            <a:schemeClr val="tx1"/>
                          </a:solidFill>
                          <a:latin typeface="+mn-lt"/>
                          <a:ea typeface="+mn-ea"/>
                          <a:cs typeface="+mn-cs"/>
                        </a:rPr>
                        <a:t> Recent meeting notes relevant to collections or account discussions, such as customer conversations, dispute updates, approval delays, or commitments impacting payment timing.</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14542218"/>
                  </a:ext>
                </a:extLst>
              </a:tr>
              <a:tr h="1709123">
                <a:tc>
                  <a:txBody>
                    <a:bodyPr/>
                    <a:lstStyle/>
                    <a:p>
                      <a:pPr marL="0" marR="0" lvl="0" indent="0" algn="l" defTabSz="594623" rtl="0" eaLnBrk="1" fontAlgn="auto" latinLnBrk="0" hangingPunct="1">
                        <a:lnSpc>
                          <a:spcPts val="1600"/>
                        </a:lnSpc>
                        <a:spcBef>
                          <a:spcPts val="0"/>
                        </a:spcBef>
                        <a:spcAft>
                          <a:spcPts val="200"/>
                        </a:spcAft>
                        <a:buClrTx/>
                        <a:buSzTx/>
                        <a:buFontTx/>
                        <a:buNone/>
                        <a:tabLst/>
                        <a:defRPr/>
                      </a:pPr>
                      <a:r>
                        <a:rPr lang="en-US" sz="1200" b="1" kern="1200">
                          <a:solidFill>
                            <a:schemeClr val="accent2"/>
                          </a:solidFill>
                          <a:latin typeface="+mj-lt"/>
                          <a:ea typeface="+mn-ea"/>
                          <a:cs typeface="+mn-cs"/>
                        </a:rPr>
                        <a:t>USE CASE 5: </a:t>
                      </a:r>
                      <a:r>
                        <a:rPr lang="en-US" sz="1200" b="1" kern="1200">
                          <a:solidFill>
                            <a:schemeClr val="tx1"/>
                          </a:solidFill>
                          <a:latin typeface="+mj-lt"/>
                          <a:ea typeface="+mn-ea"/>
                          <a:cs typeface="+mn-cs"/>
                        </a:rPr>
                        <a:t>Identify and eliminate recurring dispute drivers  </a:t>
                      </a:r>
                    </a:p>
                    <a:p>
                      <a:pPr marL="0" marR="0" lvl="0" indent="0" algn="l" defTabSz="594623" rtl="0" eaLnBrk="1" fontAlgn="auto" latinLnBrk="0" hangingPunct="1">
                        <a:lnSpc>
                          <a:spcPts val="1600"/>
                        </a:lnSpc>
                        <a:spcBef>
                          <a:spcPts val="0"/>
                        </a:spcBef>
                        <a:spcAft>
                          <a:spcPts val="200"/>
                        </a:spcAft>
                        <a:buClrTx/>
                        <a:buSzTx/>
                        <a:buFontTx/>
                        <a:buNone/>
                        <a:tabLst/>
                        <a:defRPr/>
                      </a:pPr>
                      <a:r>
                        <a:rPr lang="en-US" sz="1050" b="0" kern="1200">
                          <a:solidFill>
                            <a:srgbClr val="EC4A27"/>
                          </a:solidFill>
                          <a:latin typeface="+mn-lt"/>
                          <a:ea typeface="+mn-ea"/>
                          <a:cs typeface="+mn-cs"/>
                        </a:rPr>
                        <a:t>/Dispute log: </a:t>
                      </a:r>
                      <a:r>
                        <a:rPr lang="en-US" sz="1050" b="0" kern="1200">
                          <a:solidFill>
                            <a:schemeClr val="tx1"/>
                          </a:solidFill>
                          <a:latin typeface="+mn-lt"/>
                          <a:ea typeface="+mn-ea"/>
                          <a:cs typeface="+mn-cs"/>
                        </a:rPr>
                        <a:t>A log tracking invoice disputes, such as dispute reasons, affected invoices, dollar impact, status, resolution time, and owning teams.</a:t>
                      </a:r>
                    </a:p>
                    <a:p>
                      <a:pPr marL="0" marR="0" lvl="0" indent="0" algn="l" defTabSz="594623" rtl="0" eaLnBrk="1" fontAlgn="auto" latinLnBrk="0" hangingPunct="1">
                        <a:lnSpc>
                          <a:spcPts val="1600"/>
                        </a:lnSpc>
                        <a:spcBef>
                          <a:spcPts val="0"/>
                        </a:spcBef>
                        <a:spcAft>
                          <a:spcPts val="200"/>
                        </a:spcAft>
                        <a:buClrTx/>
                        <a:buSzTx/>
                        <a:buFontTx/>
                        <a:buNone/>
                        <a:tabLst/>
                        <a:defRPr/>
                      </a:pPr>
                      <a:r>
                        <a:rPr lang="en-US" sz="1050" b="0" kern="1200">
                          <a:solidFill>
                            <a:srgbClr val="EC4A27"/>
                          </a:solidFill>
                          <a:latin typeface="+mn-lt"/>
                          <a:ea typeface="+mn-ea"/>
                          <a:cs typeface="+mn-cs"/>
                        </a:rPr>
                        <a:t>/Invoice data: </a:t>
                      </a:r>
                      <a:r>
                        <a:rPr lang="en-US" sz="1050" b="0" kern="1200">
                          <a:solidFill>
                            <a:schemeClr val="tx1"/>
                          </a:solidFill>
                          <a:latin typeface="+mn-lt"/>
                          <a:ea typeface="+mn-ea"/>
                          <a:cs typeface="+mn-cs"/>
                        </a:rPr>
                        <a:t>Invoice level billing data, such as invoice amounts, line items, billing dates, pricing details, tax treatment, and references tied to disputes.</a:t>
                      </a:r>
                    </a:p>
                    <a:p>
                      <a:pPr marL="0" marR="0" lvl="0" indent="0" algn="l" defTabSz="594623" rtl="0" eaLnBrk="1" fontAlgn="auto" latinLnBrk="0" hangingPunct="1">
                        <a:lnSpc>
                          <a:spcPts val="1600"/>
                        </a:lnSpc>
                        <a:spcBef>
                          <a:spcPts val="0"/>
                        </a:spcBef>
                        <a:spcAft>
                          <a:spcPts val="200"/>
                        </a:spcAft>
                        <a:buClrTx/>
                        <a:buSzTx/>
                        <a:buFontTx/>
                        <a:buNone/>
                        <a:tabLst/>
                        <a:defRPr/>
                      </a:pPr>
                      <a:r>
                        <a:rPr lang="en-US" sz="1050" b="0" kern="1200">
                          <a:solidFill>
                            <a:srgbClr val="EC4A27"/>
                          </a:solidFill>
                          <a:latin typeface="+mn-lt"/>
                          <a:ea typeface="+mn-ea"/>
                          <a:cs typeface="+mn-cs"/>
                        </a:rPr>
                        <a:t>/Customer correspondence: </a:t>
                      </a:r>
                      <a:r>
                        <a:rPr lang="en-US" sz="1050" b="0" kern="1200">
                          <a:solidFill>
                            <a:schemeClr val="tx1"/>
                          </a:solidFill>
                          <a:latin typeface="+mn-lt"/>
                          <a:ea typeface="+mn-ea"/>
                          <a:cs typeface="+mn-cs"/>
                        </a:rPr>
                        <a:t>Recent written communications with customers, such as emails or letters discussing billing questions, disputes, delays, or required corrections.</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477807"/>
                  </a:ext>
                </a:extLst>
              </a:tr>
            </a:tbl>
          </a:graphicData>
        </a:graphic>
      </p:graphicFrame>
    </p:spTree>
    <p:extLst>
      <p:ext uri="{BB962C8B-B14F-4D97-AF65-F5344CB8AC3E}">
        <p14:creationId xmlns:p14="http://schemas.microsoft.com/office/powerpoint/2010/main" val="2812182008"/>
      </p:ext>
    </p:extLst>
  </p:cSld>
  <p:clrMapOvr>
    <a:masterClrMapping/>
  </p:clrMapOvr>
  <p:transition>
    <p:fade/>
  </p:transition>
</p:sld>
</file>

<file path=ppt/theme/theme1.xml><?xml version="1.0" encoding="utf-8"?>
<a:theme xmlns:a="http://schemas.openxmlformats.org/drawingml/2006/main" name="Microsoft 365 Copilot Template">
  <a:themeElements>
    <a:clrScheme name="Microsoft 365 Copilot">
      <a:dk1>
        <a:srgbClr val="091F2C"/>
      </a:dk1>
      <a:lt1>
        <a:srgbClr val="FFFFFF"/>
      </a:lt1>
      <a:dk2>
        <a:srgbClr val="000000"/>
      </a:dk2>
      <a:lt2>
        <a:srgbClr val="FFF8F5"/>
      </a:lt2>
      <a:accent1>
        <a:srgbClr val="0078D4"/>
      </a:accent1>
      <a:accent2>
        <a:srgbClr val="C03BC4"/>
      </a:accent2>
      <a:accent3>
        <a:srgbClr val="FFA38B"/>
      </a:accent3>
      <a:accent4>
        <a:srgbClr val="8661C5"/>
      </a:accent4>
      <a:accent5>
        <a:srgbClr val="8DC8E8"/>
      </a:accent5>
      <a:accent6>
        <a:srgbClr val="FF5C39"/>
      </a:accent6>
      <a:hlink>
        <a:srgbClr val="0078D4"/>
      </a:hlink>
      <a:folHlink>
        <a:srgbClr val="C03BC4"/>
      </a:folHlink>
    </a:clrScheme>
    <a:fontScheme name="FantasyxMSFT">
      <a:majorFont>
        <a:latin typeface="Segoe Sans Display Semibold"/>
        <a:ea typeface=""/>
        <a:cs typeface=""/>
      </a:majorFont>
      <a:minorFont>
        <a:latin typeface="Segoe Sans Display"/>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a:solidFill>
              <a:schemeClr val="bg1"/>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Brown">
      <a:srgbClr val="E1D3C7"/>
    </a:custClr>
    <a:custClr name="Light Yellow">
      <a:srgbClr val="FFE399"/>
    </a:custClr>
    <a:custClr name="Light Orange">
      <a:srgbClr val="FFA38B"/>
    </a:custClr>
    <a:custClr name="Light Red">
      <a:srgbClr val="FFB3BB"/>
    </a:custClr>
    <a:custClr name="Light Magenta">
      <a:srgbClr val="D59ED7"/>
    </a:custClr>
    <a:custClr name="Light Purple">
      <a:srgbClr val="C5B4E3"/>
    </a:custClr>
    <a:custClr name="Light Blue">
      <a:srgbClr val="8DC8E8"/>
    </a:custClr>
    <a:custClr name="Light Teal">
      <a:srgbClr val="B9DCD2"/>
    </a:custClr>
    <a:custClr name="Light Green">
      <a:srgbClr val="D4EC8E"/>
    </a:custClr>
    <a:custClr name="Blue Black">
      <a:srgbClr val="091F2C"/>
    </a:custClr>
    <a:custClr name="Brown">
      <a:srgbClr val="BF9474"/>
    </a:custClr>
    <a:custClr name="Yellow">
      <a:srgbClr val="FFB900"/>
    </a:custClr>
    <a:custClr name="Orange">
      <a:srgbClr val="FF5C39"/>
    </a:custClr>
    <a:custClr name="Red">
      <a:srgbClr val="F4364C"/>
    </a:custClr>
    <a:custClr name="Magenta">
      <a:srgbClr val="C03BC4"/>
    </a:custClr>
    <a:custClr name="Purple">
      <a:srgbClr val="8661C5"/>
    </a:custClr>
    <a:custClr name="Blue">
      <a:srgbClr val="0078D4"/>
    </a:custClr>
    <a:custClr name="Teal">
      <a:srgbClr val="49C5B1"/>
    </a:custClr>
    <a:custClr name="Green">
      <a:srgbClr val="8DE971"/>
    </a:custClr>
    <a:custClr name="Rich Black">
      <a:srgbClr val="000000"/>
    </a:custClr>
    <a:custClr name="Dark Brown">
      <a:srgbClr val="5C4738"/>
    </a:custClr>
    <a:custClr name="Dark Yellow">
      <a:srgbClr val="7F5A1A"/>
    </a:custClr>
    <a:custClr name="Dark Orange">
      <a:srgbClr val="73391D"/>
    </a:custClr>
    <a:custClr name="Dark Red">
      <a:srgbClr val="73262F"/>
    </a:custClr>
    <a:custClr name="Dark Magenta">
      <a:srgbClr val="702573"/>
    </a:custClr>
    <a:custClr name="Dark Purple">
      <a:srgbClr val="463668"/>
    </a:custClr>
    <a:custClr name="Dark Blue">
      <a:srgbClr val="2A446F"/>
    </a:custClr>
    <a:custClr name="Dark Teal">
      <a:srgbClr val="225B62"/>
    </a:custClr>
    <a:custClr name="Dark Green">
      <a:srgbClr val="07641D"/>
    </a:custClr>
    <a:custClr name="Brown Black">
      <a:srgbClr val="291817"/>
    </a:custClr>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Pure White">
      <a:srgbClr val="FFFFFF"/>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Lst>
  <a:extLst>
    <a:ext uri="{05A4C25C-085E-4340-85A3-A5531E510DB2}">
      <thm15:themeFamily xmlns:thm15="http://schemas.microsoft.com/office/thememl/2012/main" name="Presentation1" id="{37823CB9-DC0F-DE49-A7F7-325A4228CCF9}" vid="{6CB80000-F9EA-4D40-9817-2B5CD0D7D27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65B64D402CB764E9CC233FF31987642" ma:contentTypeVersion="22" ma:contentTypeDescription="Create a new document." ma:contentTypeScope="" ma:versionID="7fccc76ee1dab1efaf365864c20eca90">
  <xsd:schema xmlns:xsd="http://www.w3.org/2001/XMLSchema" xmlns:xs="http://www.w3.org/2001/XMLSchema" xmlns:p="http://schemas.microsoft.com/office/2006/metadata/properties" xmlns:ns1="http://schemas.microsoft.com/sharepoint/v3" xmlns:ns2="00cf0def-a058-47bd-9265-f6d1f111732e" xmlns:ns3="54f626bb-976e-4a25-a89f-d089672a3eb7" targetNamespace="http://schemas.microsoft.com/office/2006/metadata/properties" ma:root="true" ma:fieldsID="0e72f5cb3121eb9eb0dd12dc94081ce1" ns1:_="" ns2:_="" ns3:_="">
    <xsd:import namespace="http://schemas.microsoft.com/sharepoint/v3"/>
    <xsd:import namespace="00cf0def-a058-47bd-9265-f6d1f111732e"/>
    <xsd:import namespace="54f626bb-976e-4a25-a89f-d089672a3eb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1:_ip_UnifiedCompliancePolicyProperties" minOccurs="0"/>
                <xsd:element ref="ns1:_ip_UnifiedCompliancePolicyUIAction"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BillingMetadata" minOccurs="0"/>
                <xsd:element ref="ns2:MediaServiceLocation" minOccurs="0"/>
                <xsd:element ref="ns2:MediaServiceDocTags" minOccurs="0"/>
                <xsd:element ref="ns2:Audience" minOccurs="0"/>
                <xsd:element ref="ns2:m6d15d1a6e5942a28eb1f6522643c4e1"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0cf0def-a058-47bd-9265-f6d1f11173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BillingMetadata" ma:index="24" nillable="true" ma:displayName="MediaServiceBillingMetadata" ma:hidden="true" ma:internalName="MediaServiceBillingMetadata" ma:readOnly="true">
      <xsd:simpleType>
        <xsd:restriction base="dms:Text"/>
      </xsd:simpleType>
    </xsd:element>
    <xsd:element name="MediaServiceLocation" ma:index="25" nillable="true" ma:displayName="Location" ma:indexed="true" ma:internalName="MediaServiceLocation" ma:readOnly="true">
      <xsd:simpleType>
        <xsd:restriction base="dms:Text"/>
      </xsd:simpleType>
    </xsd:element>
    <xsd:element name="MediaServiceDocTags" ma:index="26" nillable="true" ma:displayName="MediaServiceDocTags" ma:hidden="true" ma:internalName="MediaServiceDocTags" ma:readOnly="true">
      <xsd:simpleType>
        <xsd:restriction base="dms:Note"/>
      </xsd:simpleType>
    </xsd:element>
    <xsd:element name="Audience" ma:index="27" nillable="true" ma:displayName="Audience" ma:format="Dropdown" ma:internalName="Audience">
      <xsd:simpleType>
        <xsd:restriction base="dms:Text">
          <xsd:maxLength value="255"/>
        </xsd:restriction>
      </xsd:simpleType>
    </xsd:element>
    <xsd:element name="m6d15d1a6e5942a28eb1f6522643c4e1" ma:index="29" nillable="true" ma:taxonomy="true" ma:internalName="m6d15d1a6e5942a28eb1f6522643c4e1" ma:taxonomyFieldName="Asset_x0020_Type" ma:displayName="Asset Type" ma:default="" ma:fieldId="{66d15d1a-6e59-42a2-8eb1-f6522643c4e1}" ma:taxonomyMulti="true" ma:sspId="e385fb40-52d4-4fae-9c5b-3e8ff8a5878e" ma:termSetId="076e976b-31ab-4f71-86b0-4aacfa2b30b3"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54f626bb-976e-4a25-a89f-d089672a3eb7"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7600fa0d-e7d3-4e7d-aa6c-9a64a26f4e6d}" ma:internalName="TaxCatchAll" ma:showField="CatchAllData" ma:web="54f626bb-976e-4a25-a89f-d089672a3eb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00cf0def-a058-47bd-9265-f6d1f111732e">
      <Terms xmlns="http://schemas.microsoft.com/office/infopath/2007/PartnerControls"/>
    </lcf76f155ced4ddcb4097134ff3c332f>
    <TaxCatchAll xmlns="54f626bb-976e-4a25-a89f-d089672a3eb7">
      <Value>13</Value>
      <Value>12</Value>
      <Value>14</Value>
    </TaxCatchAll>
    <Audience xmlns="00cf0def-a058-47bd-9265-f6d1f111732e" xsi:nil="true"/>
    <m6d15d1a6e5942a28eb1f6522643c4e1 xmlns="00cf0def-a058-47bd-9265-f6d1f111732e">
      <Terms xmlns="http://schemas.microsoft.com/office/infopath/2007/PartnerControls">
        <TermInfo xmlns="http://schemas.microsoft.com/office/infopath/2007/PartnerControls">
          <TermName xmlns="http://schemas.microsoft.com/office/infopath/2007/PartnerControls">guides</TermName>
          <TermId xmlns="http://schemas.microsoft.com/office/infopath/2007/PartnerControls">a17095fa-a6ac-4a75-9440-dcf827a69e76</TermId>
        </TermInfo>
        <TermInfo xmlns="http://schemas.microsoft.com/office/infopath/2007/PartnerControls">
          <TermName xmlns="http://schemas.microsoft.com/office/infopath/2007/PartnerControls">narratives</TermName>
          <TermId xmlns="http://schemas.microsoft.com/office/infopath/2007/PartnerControls">c5799e96-dbc3-409e-864f-4137a0884742</TermId>
        </TermInfo>
        <TermInfo xmlns="http://schemas.microsoft.com/office/infopath/2007/PartnerControls">
          <TermName xmlns="http://schemas.microsoft.com/office/infopath/2007/PartnerControls">reports</TermName>
          <TermId xmlns="http://schemas.microsoft.com/office/infopath/2007/PartnerControls">012d182b-3302-4c74-bea8-9822f47872b0</TermId>
        </TermInfo>
      </Terms>
    </m6d15d1a6e5942a28eb1f6522643c4e1>
  </documentManagement>
</p:properties>
</file>

<file path=customXml/itemProps1.xml><?xml version="1.0" encoding="utf-8"?>
<ds:datastoreItem xmlns:ds="http://schemas.openxmlformats.org/officeDocument/2006/customXml" ds:itemID="{266C008F-37DC-457A-833C-D373466886CC}">
  <ds:schemaRefs>
    <ds:schemaRef ds:uri="http://schemas.microsoft.com/sharepoint/v3/contenttype/forms"/>
  </ds:schemaRefs>
</ds:datastoreItem>
</file>

<file path=customXml/itemProps2.xml><?xml version="1.0" encoding="utf-8"?>
<ds:datastoreItem xmlns:ds="http://schemas.openxmlformats.org/officeDocument/2006/customXml" ds:itemID="{ABF1885D-F840-4227-99A9-8FCE28079166}">
  <ds:schemaRefs>
    <ds:schemaRef ds:uri="00cf0def-a058-47bd-9265-f6d1f111732e"/>
    <ds:schemaRef ds:uri="54f626bb-976e-4a25-a89f-d089672a3eb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B25959C-63D6-4D53-8E13-A92082E580B8}">
  <ds:schemaRefs>
    <ds:schemaRef ds:uri="00cf0def-a058-47bd-9265-f6d1f111732e"/>
    <ds:schemaRef ds:uri="54f626bb-976e-4a25-a89f-d089672a3eb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25b262c6-3135-4102-9fd1-8cc793b35eee}" enabled="0" method="" siteId="{25b262c6-3135-4102-9fd1-8cc793b35eee}" removed="1"/>
  <clbl:label id="{87867195-f2b8-4ac2-b0b6-6bb73cb33af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14</Slides>
  <Notes>14</Notes>
  <HiddenSlides>0</HiddenSlide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Microsoft 365 Copilot Template</vt:lpstr>
      <vt:lpstr>Microsoft 365 Copilot Prompt Pack for Finance </vt:lpstr>
      <vt:lpstr>Prompt Pack for Finance</vt:lpstr>
      <vt:lpstr>Table of Contents</vt:lpstr>
      <vt:lpstr>Best Practices when Using Microsoft 365 Copilot</vt:lpstr>
      <vt:lpstr>Scenario 1: Financial Closing and Reporting </vt:lpstr>
      <vt:lpstr>Scenario 2: Forecasting, Variance Analysis and Performance Insights</vt:lpstr>
      <vt:lpstr>Scenario 3: Risk, Compliance, and Audit Readiness </vt:lpstr>
      <vt:lpstr>Scenario 4: Contract &amp; Supplier Decision Support</vt:lpstr>
      <vt:lpstr>Scenario 5: Collections &amp; Cash Flow Acceleration</vt:lpstr>
      <vt:lpstr>File Guidance &amp; Examples    </vt:lpstr>
      <vt:lpstr>File Guidance </vt:lpstr>
      <vt:lpstr>File Guidance  </vt:lpstr>
      <vt:lpstr>File Guidance   </vt:lpstr>
      <vt:lpstr>File Guidance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365 Copilot Prompt Pack for Finance</dc:title>
  <dc:creator>Anu Domingo</dc:creator>
  <cp:revision>2</cp:revision>
  <dcterms:created xsi:type="dcterms:W3CDTF">2025-02-06T15:46:51Z</dcterms:created>
  <dcterms:modified xsi:type="dcterms:W3CDTF">2026-05-13T17:41:30Z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0x010100A65B64D402CB764E9CC233FF31987642</vt:lpwstr>
  </property>
  <property fmtid="{D5CDD505-2E9C-101B-9397-08002B2CF9AE}" pid="3" name="MediaServiceImageTags">
    <vt:lpwstr/>
  </property>
  <property fmtid="{D5CDD505-2E9C-101B-9397-08002B2CF9AE}" pid="4" name="_dlc_policyId">
    <vt:lpwstr>0x01010070AB3889E58DB141A6E1281B02136174|-369733750</vt:lpwstr>
  </property>
  <property fmtid="{D5CDD505-2E9C-101B-9397-08002B2CF9AE}" pid="5" name="ItemRetentionFormula">
    <vt:lpwstr>&lt;formula id="Microsoft.Office.RecordsManagement.PolicyFeatures.Expiration.Formula.BuiltIn"&gt;&lt;number&gt;30&lt;/number&gt;&lt;property&gt;Modified&lt;/property&gt;&lt;propertyId&gt;28cf69c5-fa48-462a-b5cd-27b6f9d2bd5f&lt;/propertyId&gt;&lt;period&gt;days&lt;/period&gt;&lt;/formula&gt;</vt:lpwstr>
  </property>
  <property fmtid="{D5CDD505-2E9C-101B-9397-08002B2CF9AE}" pid="6" name="Asset_x0020_Type">
    <vt:lpwstr>14;#guides|a17095fa-a6ac-4a75-9440-dcf827a69e76;#12;#narratives|c5799e96-dbc3-409e-864f-4137a0884742;#13;#reports|012d182b-3302-4c74-bea8-9822f47872b0</vt:lpwstr>
  </property>
  <property fmtid="{D5CDD505-2E9C-101B-9397-08002B2CF9AE}" pid="7" name="Asset Type">
    <vt:lpwstr>14;#guides|a17095fa-a6ac-4a75-9440-dcf827a69e76;#12;#narratives|c5799e96-dbc3-409e-864f-4137a0884742;#13;#reports|012d182b-3302-4c74-bea8-9822f47872b0</vt:lpwstr>
  </property>
</Properties>
</file>