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835" r:id="rId4"/>
  </p:sldMasterIdLst>
  <p:notesMasterIdLst>
    <p:notesMasterId r:id="rId12"/>
  </p:notesMasterIdLst>
  <p:sldIdLst>
    <p:sldId id="2147483643" r:id="rId5"/>
    <p:sldId id="2147483644" r:id="rId6"/>
    <p:sldId id="2147483645" r:id="rId7"/>
    <p:sldId id="2147483646" r:id="rId8"/>
    <p:sldId id="2147483647" r:id="rId9"/>
    <p:sldId id="256"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C1"/>
    <a:srgbClr val="FFFFFF"/>
    <a:srgbClr val="FFCCCC"/>
    <a:srgbClr val="0078D4"/>
    <a:srgbClr val="000000"/>
    <a:srgbClr val="030303"/>
    <a:srgbClr val="3579CF"/>
    <a:srgbClr val="5DB3FA"/>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17" autoAdjust="0"/>
  </p:normalViewPr>
  <p:slideViewPr>
    <p:cSldViewPr snapToGrid="0">
      <p:cViewPr varScale="1">
        <p:scale>
          <a:sx n="65" d="100"/>
          <a:sy n="65" d="100"/>
        </p:scale>
        <p:origin x="24" y="234"/>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4/13/2026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dirty="0"/>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0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2843E-4E3F-4539-8169-3BC120CDD5F2}" type="slidenum">
              <a:rPr lang="en-US" smtClean="0"/>
              <a:t>2</a:t>
            </a:fld>
            <a:endParaRPr lang="en-US" dirty="0"/>
          </a:p>
        </p:txBody>
      </p:sp>
    </p:spTree>
    <p:extLst>
      <p:ext uri="{BB962C8B-B14F-4D97-AF65-F5344CB8AC3E}">
        <p14:creationId xmlns:p14="http://schemas.microsoft.com/office/powerpoint/2010/main" val="400952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6C3B-F9CC-B063-C83A-B3716F56B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DEC6C-12FB-FD53-2FED-60C546946C7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9FA738-83CF-7D51-87E5-EEE290251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FF8B3A-4461-7D77-4DAF-69F4634E11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2BACB-183C-4E80-991F-EBC3991253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09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1F63-9EC0-7E08-1AB6-786C1518E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9C844-7F63-3BA0-C3F9-40B38301652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BF760F2-EEE0-451C-BB2D-4BCCD22981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A7E7C7-E1EA-75A1-5A73-C103ECB7DDB3}"/>
              </a:ext>
            </a:extLst>
          </p:cNvPr>
          <p:cNvSpPr>
            <a:spLocks noGrp="1"/>
          </p:cNvSpPr>
          <p:nvPr>
            <p:ph type="sldNum" sz="quarter" idx="5"/>
          </p:nvPr>
        </p:nvSpPr>
        <p:spPr/>
        <p:txBody>
          <a:bodyPr/>
          <a:lstStyle/>
          <a:p>
            <a:fld id="{78E2843E-4E3F-4539-8169-3BC120CDD5F2}" type="slidenum">
              <a:rPr lang="en-US" smtClean="0"/>
              <a:t>4</a:t>
            </a:fld>
            <a:endParaRPr lang="en-US" dirty="0"/>
          </a:p>
        </p:txBody>
      </p:sp>
    </p:spTree>
    <p:extLst>
      <p:ext uri="{BB962C8B-B14F-4D97-AF65-F5344CB8AC3E}">
        <p14:creationId xmlns:p14="http://schemas.microsoft.com/office/powerpoint/2010/main" val="169425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06D43-DF9B-2096-283D-3DCFE0839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B15BE-AD9B-19DF-586B-84FFACC2522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744067E-3A10-23BC-337E-3DB4DEE523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AC2925-D694-9FFE-60C3-909B0DC40BDA}"/>
              </a:ext>
            </a:extLst>
          </p:cNvPr>
          <p:cNvSpPr>
            <a:spLocks noGrp="1"/>
          </p:cNvSpPr>
          <p:nvPr>
            <p:ph type="sldNum" sz="quarter" idx="5"/>
          </p:nvPr>
        </p:nvSpPr>
        <p:spPr/>
        <p:txBody>
          <a:bodyPr/>
          <a:lstStyle/>
          <a:p>
            <a:fld id="{78E2843E-4E3F-4539-8169-3BC120CDD5F2}" type="slidenum">
              <a:rPr lang="en-US" smtClean="0"/>
              <a:t>5</a:t>
            </a:fld>
            <a:endParaRPr lang="en-US" dirty="0"/>
          </a:p>
        </p:txBody>
      </p:sp>
    </p:spTree>
    <p:extLst>
      <p:ext uri="{BB962C8B-B14F-4D97-AF65-F5344CB8AC3E}">
        <p14:creationId xmlns:p14="http://schemas.microsoft.com/office/powerpoint/2010/main" val="113806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20AD-9ED0-A883-5CAA-68A564AFA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96CA2-5AD5-5C87-C056-F18F7DD3DCC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61A5A1D-615B-036E-B39F-683B30DE32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4BB89A-64C3-0062-F9CC-CDAEC2CFC07F}"/>
              </a:ext>
            </a:extLst>
          </p:cNvPr>
          <p:cNvSpPr>
            <a:spLocks noGrp="1"/>
          </p:cNvSpPr>
          <p:nvPr>
            <p:ph type="sldNum" sz="quarter" idx="5"/>
          </p:nvPr>
        </p:nvSpPr>
        <p:spPr/>
        <p:txBody>
          <a:bodyPr/>
          <a:lstStyle/>
          <a:p>
            <a:fld id="{78E2843E-4E3F-4539-8169-3BC120CDD5F2}" type="slidenum">
              <a:rPr lang="en-US" smtClean="0"/>
              <a:t>6</a:t>
            </a:fld>
            <a:endParaRPr lang="en-US" dirty="0"/>
          </a:p>
        </p:txBody>
      </p:sp>
    </p:spTree>
    <p:extLst>
      <p:ext uri="{BB962C8B-B14F-4D97-AF65-F5344CB8AC3E}">
        <p14:creationId xmlns:p14="http://schemas.microsoft.com/office/powerpoint/2010/main" val="68506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1642-5BF0-FBD5-BDDD-D0EE8E96C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893DC-A110-F33F-C308-CFF5EF28AC2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DC6D8B1-A015-41BC-5938-334DB5C3B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5E2FFB-6C37-5E4B-C996-E6DDD493798E}"/>
              </a:ext>
            </a:extLst>
          </p:cNvPr>
          <p:cNvSpPr>
            <a:spLocks noGrp="1"/>
          </p:cNvSpPr>
          <p:nvPr>
            <p:ph type="sldNum" sz="quarter" idx="5"/>
          </p:nvPr>
        </p:nvSpPr>
        <p:spPr/>
        <p:txBody>
          <a:bodyPr/>
          <a:lstStyle/>
          <a:p>
            <a:fld id="{78E2843E-4E3F-4539-8169-3BC120CDD5F2}" type="slidenum">
              <a:rPr lang="en-US" smtClean="0"/>
              <a:t>7</a:t>
            </a:fld>
            <a:endParaRPr lang="en-US" dirty="0"/>
          </a:p>
        </p:txBody>
      </p:sp>
    </p:spTree>
    <p:extLst>
      <p:ext uri="{BB962C8B-B14F-4D97-AF65-F5344CB8AC3E}">
        <p14:creationId xmlns:p14="http://schemas.microsoft.com/office/powerpoint/2010/main" val="2425440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76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489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997170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561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4808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45957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673155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83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7" r:id="rId1"/>
    <p:sldLayoutId id="2147483840" r:id="rId2"/>
    <p:sldLayoutId id="2147483849" r:id="rId3"/>
    <p:sldLayoutId id="2147483850" r:id="rId4"/>
    <p:sldLayoutId id="2147483859" r:id="rId5"/>
    <p:sldLayoutId id="2147483885" r:id="rId6"/>
    <p:sldLayoutId id="2147483887" r:id="rId7"/>
    <p:sldLayoutId id="2147483888" r:id="rId8"/>
    <p:sldLayoutId id="2147483891" r:id="rId9"/>
    <p:sldLayoutId id="2147483892" r:id="rId10"/>
    <p:sldLayoutId id="2147483893" r:id="rId11"/>
    <p:sldLayoutId id="2147484055"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W-FBOUh-S0o&amp;t=1s" TargetMode="External"/><Relationship Id="rId3" Type="http://schemas.openxmlformats.org/officeDocument/2006/relationships/notesSlide" Target="../notesSlides/notesSlide3.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W-FBOUh-S0o?feature=oembed"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learn.microsoft.com/training/paths/microsoft-copilot-for-microsoft-365-executive-challen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adoption.microsoft.com/en-us/scenario-library/human-resourc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adoption.microsoft.com/en-us/scenario-library/human-resources/" TargetMode="External"/><Relationship Id="rId4" Type="http://schemas.openxmlformats.org/officeDocument/2006/relationships/hyperlink" Target="https://adoption.microsoft.com/files/customer-hub/Customer-Hub_Defining-business-value-for-your-organization.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8757013-9C84-D19C-68F5-8F6245AA02DA}"/>
              </a:ext>
            </a:extLst>
          </p:cNvPr>
          <p:cNvSpPr>
            <a:spLocks noGrp="1"/>
          </p:cNvSpPr>
          <p:nvPr>
            <p:ph type="title"/>
          </p:nvPr>
        </p:nvSpPr>
        <p:spPr>
          <a:xfrm>
            <a:off x="584200" y="2302670"/>
            <a:ext cx="4080397" cy="1231106"/>
          </a:xfrm>
        </p:spPr>
        <p:txBody>
          <a:bodyPr/>
          <a:lstStyle/>
          <a:p>
            <a:r>
              <a:rPr lang="en-US" noProof="0" dirty="0"/>
              <a:t>CHRO guide to get started with</a:t>
            </a:r>
            <a:br>
              <a:rPr lang="en-US" noProof="0" dirty="0"/>
            </a:br>
            <a:r>
              <a:rPr lang="en-US" noProof="0" dirty="0"/>
              <a:t>Microsoft 365 Copilot</a:t>
            </a:r>
          </a:p>
        </p:txBody>
      </p:sp>
      <p:sp>
        <p:nvSpPr>
          <p:cNvPr id="15" name="Text Placeholder 14">
            <a:extLst>
              <a:ext uri="{FF2B5EF4-FFF2-40B4-BE49-F238E27FC236}">
                <a16:creationId xmlns:a16="http://schemas.microsoft.com/office/drawing/2014/main" id="{468983CF-E017-3584-DE40-A325E5313F12}"/>
              </a:ext>
            </a:extLst>
          </p:cNvPr>
          <p:cNvSpPr>
            <a:spLocks noGrp="1"/>
          </p:cNvSpPr>
          <p:nvPr>
            <p:ph type="body" sz="quarter" idx="12"/>
          </p:nvPr>
        </p:nvSpPr>
        <p:spPr>
          <a:xfrm>
            <a:off x="584200" y="3962400"/>
            <a:ext cx="4080397" cy="492443"/>
          </a:xfrm>
        </p:spPr>
        <p:txBody>
          <a:bodyPr vert="horz" wrap="square" lIns="0" tIns="0" rIns="0" bIns="0" rtlCol="0" anchor="t">
            <a:spAutoFit/>
          </a:bodyPr>
          <a:lstStyle/>
          <a:p>
            <a:r>
              <a:rPr lang="en-US" noProof="0" dirty="0">
                <a:cs typeface="Segoe Sans Display"/>
              </a:rPr>
              <a:t>Practical examples and how-</a:t>
            </a:r>
            <a:r>
              <a:rPr lang="en-US" noProof="0" dirty="0" err="1">
                <a:cs typeface="Segoe Sans Display"/>
              </a:rPr>
              <a:t>tos</a:t>
            </a:r>
            <a:r>
              <a:rPr lang="en-US" noProof="0" dirty="0">
                <a:cs typeface="Segoe Sans Display"/>
              </a:rPr>
              <a:t> </a:t>
            </a:r>
            <a:r>
              <a:rPr lang="en-US" dirty="0">
                <a:cs typeface="Segoe Sans Display"/>
              </a:rPr>
              <a:t>to launch </a:t>
            </a:r>
            <a:r>
              <a:rPr lang="en-US">
                <a:cs typeface="Segoe Sans Display"/>
              </a:rPr>
              <a:t>Copilot in your organization</a:t>
            </a:r>
            <a:endParaRPr lang="en-US" noProof="0">
              <a:cs typeface="Segoe Sans Display"/>
            </a:endParaRPr>
          </a:p>
        </p:txBody>
      </p:sp>
      <p:sp>
        <p:nvSpPr>
          <p:cNvPr id="4" name="Text Placeholder 14">
            <a:extLst>
              <a:ext uri="{FF2B5EF4-FFF2-40B4-BE49-F238E27FC236}">
                <a16:creationId xmlns:a16="http://schemas.microsoft.com/office/drawing/2014/main" id="{848AAA51-A7B0-259B-D0DD-5DB00645C532}"/>
              </a:ext>
            </a:extLst>
          </p:cNvPr>
          <p:cNvSpPr txBox="1">
            <a:spLocks/>
          </p:cNvSpPr>
          <p:nvPr/>
        </p:nvSpPr>
        <p:spPr>
          <a:xfrm>
            <a:off x="584200" y="4775200"/>
            <a:ext cx="4079875" cy="24606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March 2026</a:t>
            </a:r>
          </a:p>
        </p:txBody>
      </p:sp>
    </p:spTree>
    <p:extLst>
      <p:ext uri="{BB962C8B-B14F-4D97-AF65-F5344CB8AC3E}">
        <p14:creationId xmlns:p14="http://schemas.microsoft.com/office/powerpoint/2010/main" val="90831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C92FC49-C134-5382-752E-4B20FB9F0279}"/>
              </a:ext>
              <a:ext uri="{C183D7F6-B498-43B3-948B-1728B52AA6E4}">
                <adec:decorative xmlns:adec="http://schemas.microsoft.com/office/drawing/2017/decorative" val="1"/>
              </a:ext>
            </a:extLst>
          </p:cNvPr>
          <p:cNvSpPr>
            <a:spLocks/>
          </p:cNvSpPr>
          <p:nvPr/>
        </p:nvSpPr>
        <p:spPr bwMode="auto">
          <a:xfrm>
            <a:off x="588963" y="2017712"/>
            <a:ext cx="5884407" cy="4251325"/>
          </a:xfrm>
          <a:prstGeom prst="roundRect">
            <a:avLst>
              <a:gd name="adj" fmla="val 5061"/>
            </a:avLst>
          </a:prstGeom>
          <a:solidFill>
            <a:schemeClr val="bg1">
              <a:alpha val="8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defTabSz="914367"/>
            <a:endParaRPr lang="en-US" b="1">
              <a:solidFill>
                <a:srgbClr val="091F2C"/>
              </a:solidFill>
              <a:latin typeface="+mj-lt"/>
            </a:endParaRPr>
          </a:p>
        </p:txBody>
      </p:sp>
      <p:sp>
        <p:nvSpPr>
          <p:cNvPr id="3" name="Title 2">
            <a:extLst>
              <a:ext uri="{FF2B5EF4-FFF2-40B4-BE49-F238E27FC236}">
                <a16:creationId xmlns:a16="http://schemas.microsoft.com/office/drawing/2014/main" id="{6201C9AF-DE24-6109-3EC8-3A16D7FB9A84}"/>
              </a:ext>
            </a:extLst>
          </p:cNvPr>
          <p:cNvSpPr>
            <a:spLocks noGrp="1"/>
          </p:cNvSpPr>
          <p:nvPr>
            <p:ph type="title"/>
          </p:nvPr>
        </p:nvSpPr>
        <p:spPr>
          <a:xfrm>
            <a:off x="588963" y="457200"/>
            <a:ext cx="5028066" cy="554038"/>
          </a:xfrm>
        </p:spPr>
        <p:txBody>
          <a:bodyPr/>
          <a:lstStyle/>
          <a:p>
            <a:r>
              <a:rPr lang="en-US" dirty="0"/>
              <a:t>Here’s what you’ll learn in this deck:</a:t>
            </a:r>
          </a:p>
        </p:txBody>
      </p:sp>
      <p:sp>
        <p:nvSpPr>
          <p:cNvPr id="6" name="TextBox 5">
            <a:extLst>
              <a:ext uri="{FF2B5EF4-FFF2-40B4-BE49-F238E27FC236}">
                <a16:creationId xmlns:a16="http://schemas.microsoft.com/office/drawing/2014/main" id="{6D531788-3B82-AB4C-3D56-674004A7C259}"/>
              </a:ext>
            </a:extLst>
          </p:cNvPr>
          <p:cNvSpPr txBox="1"/>
          <p:nvPr/>
        </p:nvSpPr>
        <p:spPr>
          <a:xfrm>
            <a:off x="1587500" y="2402104"/>
            <a:ext cx="3952240" cy="307777"/>
          </a:xfrm>
          <a:prstGeom prst="rect">
            <a:avLst/>
          </a:prstGeom>
          <a:noFill/>
        </p:spPr>
        <p:txBody>
          <a:bodyPr wrap="square" lIns="0" tIns="0" rIns="0" bIns="0" rtlCol="0">
            <a:spAutoFit/>
          </a:bodyPr>
          <a:lstStyle/>
          <a:p>
            <a:pPr defTabSz="914367">
              <a:spcAft>
                <a:spcPts val="1800"/>
              </a:spcAft>
              <a:defRPr/>
            </a:pPr>
            <a:r>
              <a:rPr lang="en-US" sz="2000" dirty="0"/>
              <a:t>Getting started with Copilot</a:t>
            </a:r>
            <a:endParaRPr kumimoji="0" lang="en-US" sz="2000" b="0" i="0" u="none" strike="noStrike" kern="1200" cap="none" spc="0" normalizeH="0" baseline="0" noProof="0" dirty="0">
              <a:ln>
                <a:noFill/>
              </a:ln>
              <a:effectLst/>
              <a:uLnTx/>
              <a:uFillTx/>
              <a:ea typeface="+mn-ea"/>
              <a:cs typeface="+mn-cs"/>
            </a:endParaRPr>
          </a:p>
        </p:txBody>
      </p:sp>
      <p:sp>
        <p:nvSpPr>
          <p:cNvPr id="8" name="Oval 7">
            <a:extLst>
              <a:ext uri="{FF2B5EF4-FFF2-40B4-BE49-F238E27FC236}">
                <a16:creationId xmlns:a16="http://schemas.microsoft.com/office/drawing/2014/main" id="{9BAA2967-ADED-E1E7-585C-A97859AEE5B2}"/>
              </a:ext>
              <a:ext uri="{C183D7F6-B498-43B3-948B-1728B52AA6E4}">
                <adec:decorative xmlns:adec="http://schemas.microsoft.com/office/drawing/2017/decorative" val="1"/>
              </a:ext>
            </a:extLst>
          </p:cNvPr>
          <p:cNvSpPr/>
          <p:nvPr/>
        </p:nvSpPr>
        <p:spPr bwMode="auto">
          <a:xfrm>
            <a:off x="870303" y="2300581"/>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9" name="TextBox 8">
            <a:extLst>
              <a:ext uri="{FF2B5EF4-FFF2-40B4-BE49-F238E27FC236}">
                <a16:creationId xmlns:a16="http://schemas.microsoft.com/office/drawing/2014/main" id="{24AD3FF9-06DE-CA4C-0F5D-F18B512B2A32}"/>
              </a:ext>
            </a:extLst>
          </p:cNvPr>
          <p:cNvSpPr txBox="1"/>
          <p:nvPr/>
        </p:nvSpPr>
        <p:spPr>
          <a:xfrm>
            <a:off x="1587500" y="3155485"/>
            <a:ext cx="3952240" cy="307777"/>
          </a:xfrm>
          <a:prstGeom prst="rect">
            <a:avLst/>
          </a:prstGeom>
          <a:noFill/>
        </p:spPr>
        <p:txBody>
          <a:bodyPr wrap="square" lIns="0" tIns="0" rIns="0" bIns="0" rtlCol="0">
            <a:spAutoFit/>
          </a:bodyPr>
          <a:lstStyle/>
          <a:p>
            <a:pPr defTabSz="914367">
              <a:spcAft>
                <a:spcPts val="1800"/>
              </a:spcAft>
              <a:defRPr/>
            </a:pPr>
            <a:r>
              <a:rPr lang="en-US" sz="2000" dirty="0"/>
              <a:t>Specific prompts you can use</a:t>
            </a:r>
          </a:p>
        </p:txBody>
      </p:sp>
      <p:sp>
        <p:nvSpPr>
          <p:cNvPr id="10" name="Oval 9">
            <a:extLst>
              <a:ext uri="{FF2B5EF4-FFF2-40B4-BE49-F238E27FC236}">
                <a16:creationId xmlns:a16="http://schemas.microsoft.com/office/drawing/2014/main" id="{90E84C14-9DC2-DFCF-2C1F-AC19C2AA276C}"/>
              </a:ext>
              <a:ext uri="{C183D7F6-B498-43B3-948B-1728B52AA6E4}">
                <adec:decorative xmlns:adec="http://schemas.microsoft.com/office/drawing/2017/decorative" val="1"/>
              </a:ext>
            </a:extLst>
          </p:cNvPr>
          <p:cNvSpPr/>
          <p:nvPr/>
        </p:nvSpPr>
        <p:spPr bwMode="auto">
          <a:xfrm>
            <a:off x="870303" y="309427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1" name="TextBox 10">
            <a:extLst>
              <a:ext uri="{FF2B5EF4-FFF2-40B4-BE49-F238E27FC236}">
                <a16:creationId xmlns:a16="http://schemas.microsoft.com/office/drawing/2014/main" id="{8343EF5D-A6CB-1B73-7FCF-C7B9D9A3A9E5}"/>
              </a:ext>
            </a:extLst>
          </p:cNvPr>
          <p:cNvSpPr txBox="1"/>
          <p:nvPr/>
        </p:nvSpPr>
        <p:spPr>
          <a:xfrm>
            <a:off x="1587500" y="3989485"/>
            <a:ext cx="3952240" cy="307777"/>
          </a:xfrm>
          <a:prstGeom prst="rect">
            <a:avLst/>
          </a:prstGeom>
          <a:noFill/>
        </p:spPr>
        <p:txBody>
          <a:bodyPr wrap="square" lIns="0" tIns="0" rIns="0" bIns="0" rtlCol="0">
            <a:spAutoFit/>
          </a:bodyPr>
          <a:lstStyle/>
          <a:p>
            <a:pPr defTabSz="914367">
              <a:spcAft>
                <a:spcPts val="1800"/>
              </a:spcAft>
              <a:defRPr/>
            </a:pPr>
            <a:r>
              <a:rPr lang="en-US" sz="2000" dirty="0"/>
              <a:t>Suggested use cases for your team</a:t>
            </a:r>
          </a:p>
        </p:txBody>
      </p:sp>
      <p:sp>
        <p:nvSpPr>
          <p:cNvPr id="12" name="Oval 11">
            <a:extLst>
              <a:ext uri="{FF2B5EF4-FFF2-40B4-BE49-F238E27FC236}">
                <a16:creationId xmlns:a16="http://schemas.microsoft.com/office/drawing/2014/main" id="{1143C65E-5176-2FEC-2845-0E4CF8A48004}"/>
              </a:ext>
              <a:ext uri="{C183D7F6-B498-43B3-948B-1728B52AA6E4}">
                <adec:decorative xmlns:adec="http://schemas.microsoft.com/office/drawing/2017/decorative" val="1"/>
              </a:ext>
            </a:extLst>
          </p:cNvPr>
          <p:cNvSpPr/>
          <p:nvPr/>
        </p:nvSpPr>
        <p:spPr bwMode="auto">
          <a:xfrm>
            <a:off x="870303" y="3887963"/>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3" name="TextBox 12">
            <a:extLst>
              <a:ext uri="{FF2B5EF4-FFF2-40B4-BE49-F238E27FC236}">
                <a16:creationId xmlns:a16="http://schemas.microsoft.com/office/drawing/2014/main" id="{6F36F1B7-8379-1B98-69EF-D3A3AD93DF68}"/>
              </a:ext>
            </a:extLst>
          </p:cNvPr>
          <p:cNvSpPr txBox="1"/>
          <p:nvPr/>
        </p:nvSpPr>
        <p:spPr>
          <a:xfrm>
            <a:off x="1587500" y="4783177"/>
            <a:ext cx="3952240" cy="307777"/>
          </a:xfrm>
          <a:prstGeom prst="rect">
            <a:avLst/>
          </a:prstGeom>
          <a:noFill/>
        </p:spPr>
        <p:txBody>
          <a:bodyPr wrap="square" lIns="0" tIns="0" rIns="0" bIns="0" rtlCol="0">
            <a:spAutoFit/>
          </a:bodyPr>
          <a:lstStyle/>
          <a:p>
            <a:pPr defTabSz="914367">
              <a:spcAft>
                <a:spcPts val="1800"/>
              </a:spcAft>
              <a:defRPr/>
            </a:pPr>
            <a:r>
              <a:rPr lang="en-US" sz="2000" dirty="0"/>
              <a:t>How to inspire your team</a:t>
            </a:r>
          </a:p>
        </p:txBody>
      </p:sp>
      <p:sp>
        <p:nvSpPr>
          <p:cNvPr id="14" name="Oval 13">
            <a:extLst>
              <a:ext uri="{FF2B5EF4-FFF2-40B4-BE49-F238E27FC236}">
                <a16:creationId xmlns:a16="http://schemas.microsoft.com/office/drawing/2014/main" id="{2717729D-CA58-2849-4AC0-C78942DAF0F9}"/>
              </a:ext>
              <a:ext uri="{C183D7F6-B498-43B3-948B-1728B52AA6E4}">
                <adec:decorative xmlns:adec="http://schemas.microsoft.com/office/drawing/2017/decorative" val="1"/>
              </a:ext>
            </a:extLst>
          </p:cNvPr>
          <p:cNvSpPr/>
          <p:nvPr/>
        </p:nvSpPr>
        <p:spPr bwMode="auto">
          <a:xfrm>
            <a:off x="870303" y="4681654"/>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5" name="TextBox 14">
            <a:extLst>
              <a:ext uri="{FF2B5EF4-FFF2-40B4-BE49-F238E27FC236}">
                <a16:creationId xmlns:a16="http://schemas.microsoft.com/office/drawing/2014/main" id="{B79ED44A-92A7-45BA-CD20-56E9D0EFE684}"/>
              </a:ext>
            </a:extLst>
          </p:cNvPr>
          <p:cNvSpPr txBox="1"/>
          <p:nvPr/>
        </p:nvSpPr>
        <p:spPr>
          <a:xfrm>
            <a:off x="1587500" y="5576868"/>
            <a:ext cx="3952240" cy="307777"/>
          </a:xfrm>
          <a:prstGeom prst="rect">
            <a:avLst/>
          </a:prstGeom>
          <a:noFill/>
        </p:spPr>
        <p:txBody>
          <a:bodyPr wrap="square" lIns="0" tIns="0" rIns="0" bIns="0" rtlCol="0">
            <a:spAutoFit/>
          </a:bodyPr>
          <a:lstStyle/>
          <a:p>
            <a:pPr defTabSz="914367">
              <a:spcAft>
                <a:spcPts val="1800"/>
              </a:spcAft>
              <a:defRPr/>
            </a:pPr>
            <a:r>
              <a:rPr lang="en-US" sz="2000" dirty="0"/>
              <a:t>How to measure success</a:t>
            </a:r>
          </a:p>
        </p:txBody>
      </p:sp>
      <p:sp>
        <p:nvSpPr>
          <p:cNvPr id="16" name="Oval 15">
            <a:extLst>
              <a:ext uri="{FF2B5EF4-FFF2-40B4-BE49-F238E27FC236}">
                <a16:creationId xmlns:a16="http://schemas.microsoft.com/office/drawing/2014/main" id="{312B38B8-643B-63C0-5C4F-98AE5222AD31}"/>
              </a:ext>
              <a:ext uri="{C183D7F6-B498-43B3-948B-1728B52AA6E4}">
                <adec:decorative xmlns:adec="http://schemas.microsoft.com/office/drawing/2017/decorative" val="1"/>
              </a:ext>
            </a:extLst>
          </p:cNvPr>
          <p:cNvSpPr/>
          <p:nvPr/>
        </p:nvSpPr>
        <p:spPr bwMode="auto">
          <a:xfrm>
            <a:off x="870303" y="5475345"/>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7" name="Graphic 63">
            <a:extLst>
              <a:ext uri="{FF2B5EF4-FFF2-40B4-BE49-F238E27FC236}">
                <a16:creationId xmlns:a16="http://schemas.microsoft.com/office/drawing/2014/main" id="{674A8300-82EB-26A6-53CF-5E308E50635A}"/>
              </a:ext>
              <a:ext uri="{C183D7F6-B498-43B3-948B-1728B52AA6E4}">
                <adec:decorative xmlns:adec="http://schemas.microsoft.com/office/drawing/2017/decorative" val="1"/>
              </a:ext>
            </a:extLst>
          </p:cNvPr>
          <p:cNvSpPr/>
          <p:nvPr/>
        </p:nvSpPr>
        <p:spPr>
          <a:xfrm>
            <a:off x="1006830" y="2407387"/>
            <a:ext cx="237770" cy="297210"/>
          </a:xfrm>
          <a:custGeom>
            <a:avLst/>
            <a:gdLst>
              <a:gd name="csX0" fmla="*/ 130966 w 152397"/>
              <a:gd name="csY0" fmla="*/ 114298 h 190496"/>
              <a:gd name="csX1" fmla="*/ 152397 w 152397"/>
              <a:gd name="csY1" fmla="*/ 135729 h 190496"/>
              <a:gd name="csX2" fmla="*/ 152397 w 152397"/>
              <a:gd name="csY2" fmla="*/ 144349 h 190496"/>
              <a:gd name="csX3" fmla="*/ 139948 w 152397"/>
              <a:gd name="csY3" fmla="*/ 171457 h 190496"/>
              <a:gd name="csX4" fmla="*/ 76170 w 152397"/>
              <a:gd name="csY4" fmla="*/ 190497 h 190496"/>
              <a:gd name="csX5" fmla="*/ 12439 w 152397"/>
              <a:gd name="csY5" fmla="*/ 171447 h 190496"/>
              <a:gd name="csX6" fmla="*/ 0 w 152397"/>
              <a:gd name="csY6" fmla="*/ 144368 h 190496"/>
              <a:gd name="csX7" fmla="*/ 0 w 152397"/>
              <a:gd name="csY7" fmla="*/ 135719 h 190496"/>
              <a:gd name="csX8" fmla="*/ 21431 w 152397"/>
              <a:gd name="csY8" fmla="*/ 114298 h 190496"/>
              <a:gd name="csX9" fmla="*/ 130966 w 152397"/>
              <a:gd name="csY9" fmla="*/ 114298 h 190496"/>
              <a:gd name="csX10" fmla="*/ 75199 w 152397"/>
              <a:gd name="csY10" fmla="*/ 76 h 190496"/>
              <a:gd name="csX11" fmla="*/ 76170 w 152397"/>
              <a:gd name="csY11" fmla="*/ 0 h 190496"/>
              <a:gd name="csX12" fmla="*/ 83247 w 152397"/>
              <a:gd name="csY12" fmla="*/ 6172 h 190496"/>
              <a:gd name="csX13" fmla="*/ 83314 w 152397"/>
              <a:gd name="csY13" fmla="*/ 7144 h 190496"/>
              <a:gd name="csX14" fmla="*/ 83314 w 152397"/>
              <a:gd name="csY14" fmla="*/ 14287 h 190496"/>
              <a:gd name="csX15" fmla="*/ 116651 w 152397"/>
              <a:gd name="csY15" fmla="*/ 14287 h 190496"/>
              <a:gd name="csX16" fmla="*/ 138082 w 152397"/>
              <a:gd name="csY16" fmla="*/ 35718 h 190496"/>
              <a:gd name="csX17" fmla="*/ 138082 w 152397"/>
              <a:gd name="csY17" fmla="*/ 78628 h 190496"/>
              <a:gd name="csX18" fmla="*/ 116651 w 152397"/>
              <a:gd name="csY18" fmla="*/ 100058 h 190496"/>
              <a:gd name="csX19" fmla="*/ 35690 w 152397"/>
              <a:gd name="csY19" fmla="*/ 100058 h 190496"/>
              <a:gd name="csX20" fmla="*/ 14259 w 152397"/>
              <a:gd name="csY20" fmla="*/ 78628 h 190496"/>
              <a:gd name="csX21" fmla="*/ 14259 w 152397"/>
              <a:gd name="csY21" fmla="*/ 35718 h 190496"/>
              <a:gd name="csX22" fmla="*/ 35690 w 152397"/>
              <a:gd name="csY22" fmla="*/ 14287 h 190496"/>
              <a:gd name="csX23" fmla="*/ 69026 w 152397"/>
              <a:gd name="csY23" fmla="*/ 14287 h 190496"/>
              <a:gd name="csX24" fmla="*/ 69026 w 152397"/>
              <a:gd name="csY24" fmla="*/ 7153 h 190496"/>
              <a:gd name="csX25" fmla="*/ 75199 w 152397"/>
              <a:gd name="csY25" fmla="*/ 76 h 190496"/>
              <a:gd name="csX26" fmla="*/ 76170 w 152397"/>
              <a:gd name="csY26" fmla="*/ 0 h 190496"/>
              <a:gd name="csX27" fmla="*/ 75199 w 152397"/>
              <a:gd name="csY27" fmla="*/ 67 h 190496"/>
              <a:gd name="csX28" fmla="*/ 54739 w 152397"/>
              <a:gd name="csY28" fmla="*/ 42862 h 190496"/>
              <a:gd name="csX29" fmla="*/ 42833 w 152397"/>
              <a:gd name="csY29" fmla="*/ 54768 h 190496"/>
              <a:gd name="csX30" fmla="*/ 54739 w 152397"/>
              <a:gd name="csY30" fmla="*/ 66674 h 190496"/>
              <a:gd name="csX31" fmla="*/ 66645 w 152397"/>
              <a:gd name="csY31" fmla="*/ 54768 h 190496"/>
              <a:gd name="csX32" fmla="*/ 54739 w 152397"/>
              <a:gd name="csY32" fmla="*/ 42862 h 190496"/>
              <a:gd name="csX33" fmla="*/ 97534 w 152397"/>
              <a:gd name="csY33" fmla="*/ 42862 h 190496"/>
              <a:gd name="csX34" fmla="*/ 85296 w 152397"/>
              <a:gd name="csY34" fmla="*/ 54426 h 190496"/>
              <a:gd name="csX35" fmla="*/ 96861 w 152397"/>
              <a:gd name="csY35" fmla="*/ 66664 h 190496"/>
              <a:gd name="csX36" fmla="*/ 97534 w 152397"/>
              <a:gd name="csY36" fmla="*/ 66664 h 190496"/>
              <a:gd name="csX37" fmla="*/ 109099 w 152397"/>
              <a:gd name="csY37" fmla="*/ 54426 h 190496"/>
              <a:gd name="csX38" fmla="*/ 97534 w 152397"/>
              <a:gd name="csY38" fmla="*/ 42862 h 1904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52397" h="190496">
                <a:moveTo>
                  <a:pt x="130966" y="114298"/>
                </a:moveTo>
                <a:cubicBezTo>
                  <a:pt x="142802" y="114298"/>
                  <a:pt x="152397" y="123893"/>
                  <a:pt x="152397" y="135729"/>
                </a:cubicBezTo>
                <a:lnTo>
                  <a:pt x="152397" y="144349"/>
                </a:lnTo>
                <a:cubicBezTo>
                  <a:pt x="152400" y="154768"/>
                  <a:pt x="147853" y="164669"/>
                  <a:pt x="139948" y="171457"/>
                </a:cubicBezTo>
                <a:cubicBezTo>
                  <a:pt x="125032" y="184258"/>
                  <a:pt x="103697" y="190497"/>
                  <a:pt x="76170" y="190497"/>
                </a:cubicBezTo>
                <a:cubicBezTo>
                  <a:pt x="48643" y="190497"/>
                  <a:pt x="27327" y="184248"/>
                  <a:pt x="12439" y="171447"/>
                </a:cubicBezTo>
                <a:cubicBezTo>
                  <a:pt x="4546" y="164664"/>
                  <a:pt x="3" y="154775"/>
                  <a:pt x="0" y="144368"/>
                </a:cubicBezTo>
                <a:lnTo>
                  <a:pt x="0" y="135719"/>
                </a:lnTo>
                <a:cubicBezTo>
                  <a:pt x="5" y="123887"/>
                  <a:pt x="9599" y="114298"/>
                  <a:pt x="21431" y="114298"/>
                </a:cubicBezTo>
                <a:lnTo>
                  <a:pt x="130966" y="114298"/>
                </a:lnTo>
                <a:close/>
                <a:moveTo>
                  <a:pt x="75199" y="76"/>
                </a:moveTo>
                <a:lnTo>
                  <a:pt x="76170" y="0"/>
                </a:lnTo>
                <a:cubicBezTo>
                  <a:pt x="79740" y="0"/>
                  <a:pt x="82762" y="2635"/>
                  <a:pt x="83247" y="6172"/>
                </a:cubicBezTo>
                <a:lnTo>
                  <a:pt x="83314" y="7144"/>
                </a:lnTo>
                <a:lnTo>
                  <a:pt x="83314" y="14287"/>
                </a:lnTo>
                <a:lnTo>
                  <a:pt x="116651" y="14287"/>
                </a:lnTo>
                <a:cubicBezTo>
                  <a:pt x="128487" y="14287"/>
                  <a:pt x="138082" y="23882"/>
                  <a:pt x="138082" y="35718"/>
                </a:cubicBezTo>
                <a:lnTo>
                  <a:pt x="138082" y="78628"/>
                </a:lnTo>
                <a:cubicBezTo>
                  <a:pt x="138082" y="90463"/>
                  <a:pt x="128487" y="100058"/>
                  <a:pt x="116651" y="100058"/>
                </a:cubicBezTo>
                <a:lnTo>
                  <a:pt x="35690" y="100058"/>
                </a:lnTo>
                <a:cubicBezTo>
                  <a:pt x="23854" y="100058"/>
                  <a:pt x="14259" y="90463"/>
                  <a:pt x="14259" y="78628"/>
                </a:cubicBezTo>
                <a:lnTo>
                  <a:pt x="14259" y="35718"/>
                </a:lnTo>
                <a:cubicBezTo>
                  <a:pt x="14259" y="23882"/>
                  <a:pt x="23854" y="14287"/>
                  <a:pt x="35690" y="14287"/>
                </a:cubicBezTo>
                <a:lnTo>
                  <a:pt x="69026" y="14287"/>
                </a:lnTo>
                <a:lnTo>
                  <a:pt x="69026" y="7153"/>
                </a:lnTo>
                <a:cubicBezTo>
                  <a:pt x="69027" y="3583"/>
                  <a:pt x="71662" y="562"/>
                  <a:pt x="75199" y="76"/>
                </a:cubicBezTo>
                <a:lnTo>
                  <a:pt x="76170" y="0"/>
                </a:lnTo>
                <a:lnTo>
                  <a:pt x="75199" y="67"/>
                </a:lnTo>
                <a:close/>
                <a:moveTo>
                  <a:pt x="54739" y="42862"/>
                </a:moveTo>
                <a:cubicBezTo>
                  <a:pt x="48164" y="42862"/>
                  <a:pt x="42833" y="48192"/>
                  <a:pt x="42833" y="54768"/>
                </a:cubicBezTo>
                <a:cubicBezTo>
                  <a:pt x="42833" y="61343"/>
                  <a:pt x="48164" y="66674"/>
                  <a:pt x="54739" y="66674"/>
                </a:cubicBezTo>
                <a:cubicBezTo>
                  <a:pt x="61315" y="66674"/>
                  <a:pt x="66645" y="61343"/>
                  <a:pt x="66645" y="54768"/>
                </a:cubicBezTo>
                <a:cubicBezTo>
                  <a:pt x="66645" y="48192"/>
                  <a:pt x="61315" y="42862"/>
                  <a:pt x="54739" y="42862"/>
                </a:cubicBezTo>
                <a:close/>
                <a:moveTo>
                  <a:pt x="97534" y="42862"/>
                </a:moveTo>
                <a:cubicBezTo>
                  <a:pt x="90961" y="42676"/>
                  <a:pt x="85482" y="47853"/>
                  <a:pt x="85296" y="54426"/>
                </a:cubicBezTo>
                <a:cubicBezTo>
                  <a:pt x="85110" y="60999"/>
                  <a:pt x="90288" y="66478"/>
                  <a:pt x="96861" y="66664"/>
                </a:cubicBezTo>
                <a:cubicBezTo>
                  <a:pt x="97085" y="66671"/>
                  <a:pt x="97310" y="66671"/>
                  <a:pt x="97534" y="66664"/>
                </a:cubicBezTo>
                <a:cubicBezTo>
                  <a:pt x="104107" y="66478"/>
                  <a:pt x="109285" y="60999"/>
                  <a:pt x="109099" y="54426"/>
                </a:cubicBezTo>
                <a:cubicBezTo>
                  <a:pt x="108920" y="48115"/>
                  <a:pt x="103846" y="43040"/>
                  <a:pt x="97534" y="42862"/>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18" name="Graphic 66">
            <a:extLst>
              <a:ext uri="{FF2B5EF4-FFF2-40B4-BE49-F238E27FC236}">
                <a16:creationId xmlns:a16="http://schemas.microsoft.com/office/drawing/2014/main" id="{2C5A4155-A5A3-C3CA-D9A5-7085D643DEC5}"/>
              </a:ext>
              <a:ext uri="{C183D7F6-B498-43B3-948B-1728B52AA6E4}">
                <adec:decorative xmlns:adec="http://schemas.microsoft.com/office/drawing/2017/decorative" val="1"/>
              </a:ext>
            </a:extLst>
          </p:cNvPr>
          <p:cNvSpPr/>
          <p:nvPr/>
        </p:nvSpPr>
        <p:spPr>
          <a:xfrm>
            <a:off x="1023112" y="3221430"/>
            <a:ext cx="205206" cy="256506"/>
          </a:xfrm>
          <a:custGeom>
            <a:avLst/>
            <a:gdLst>
              <a:gd name="csX0" fmla="*/ 76199 w 152397"/>
              <a:gd name="csY0" fmla="*/ 57149 h 190496"/>
              <a:gd name="csX1" fmla="*/ 76199 w 152397"/>
              <a:gd name="csY1" fmla="*/ 0 h 190496"/>
              <a:gd name="csX2" fmla="*/ 19050 w 152397"/>
              <a:gd name="csY2" fmla="*/ 0 h 190496"/>
              <a:gd name="csX3" fmla="*/ 0 w 152397"/>
              <a:gd name="csY3" fmla="*/ 19050 h 190496"/>
              <a:gd name="csX4" fmla="*/ 0 w 152397"/>
              <a:gd name="csY4" fmla="*/ 171447 h 190496"/>
              <a:gd name="csX5" fmla="*/ 19050 w 152397"/>
              <a:gd name="csY5" fmla="*/ 190497 h 190496"/>
              <a:gd name="csX6" fmla="*/ 133348 w 152397"/>
              <a:gd name="csY6" fmla="*/ 190497 h 190496"/>
              <a:gd name="csX7" fmla="*/ 152397 w 152397"/>
              <a:gd name="csY7" fmla="*/ 171447 h 190496"/>
              <a:gd name="csX8" fmla="*/ 152397 w 152397"/>
              <a:gd name="csY8" fmla="*/ 76199 h 190496"/>
              <a:gd name="csX9" fmla="*/ 95248 w 152397"/>
              <a:gd name="csY9" fmla="*/ 76199 h 190496"/>
              <a:gd name="csX10" fmla="*/ 76199 w 152397"/>
              <a:gd name="csY10" fmla="*/ 57149 h 190496"/>
              <a:gd name="csX11" fmla="*/ 28575 w 152397"/>
              <a:gd name="csY11" fmla="*/ 97630 h 190496"/>
              <a:gd name="csX12" fmla="*/ 35718 w 152397"/>
              <a:gd name="csY12" fmla="*/ 90486 h 190496"/>
              <a:gd name="csX13" fmla="*/ 42862 w 152397"/>
              <a:gd name="csY13" fmla="*/ 97630 h 190496"/>
              <a:gd name="csX14" fmla="*/ 35718 w 152397"/>
              <a:gd name="csY14" fmla="*/ 104773 h 190496"/>
              <a:gd name="csX15" fmla="*/ 28575 w 152397"/>
              <a:gd name="csY15" fmla="*/ 97630 h 190496"/>
              <a:gd name="csX16" fmla="*/ 28575 w 152397"/>
              <a:gd name="csY16" fmla="*/ 126204 h 190496"/>
              <a:gd name="csX17" fmla="*/ 35718 w 152397"/>
              <a:gd name="csY17" fmla="*/ 119060 h 190496"/>
              <a:gd name="csX18" fmla="*/ 42862 w 152397"/>
              <a:gd name="csY18" fmla="*/ 126204 h 190496"/>
              <a:gd name="csX19" fmla="*/ 35718 w 152397"/>
              <a:gd name="csY19" fmla="*/ 133348 h 190496"/>
              <a:gd name="csX20" fmla="*/ 28575 w 152397"/>
              <a:gd name="csY20" fmla="*/ 126204 h 190496"/>
              <a:gd name="csX21" fmla="*/ 28575 w 152397"/>
              <a:gd name="csY21" fmla="*/ 154779 h 190496"/>
              <a:gd name="csX22" fmla="*/ 35718 w 152397"/>
              <a:gd name="csY22" fmla="*/ 147635 h 190496"/>
              <a:gd name="csX23" fmla="*/ 42862 w 152397"/>
              <a:gd name="csY23" fmla="*/ 154779 h 190496"/>
              <a:gd name="csX24" fmla="*/ 35718 w 152397"/>
              <a:gd name="csY24" fmla="*/ 161922 h 190496"/>
              <a:gd name="csX25" fmla="*/ 28575 w 152397"/>
              <a:gd name="csY25" fmla="*/ 154779 h 190496"/>
              <a:gd name="csX26" fmla="*/ 57149 w 152397"/>
              <a:gd name="csY26" fmla="*/ 97630 h 190496"/>
              <a:gd name="csX27" fmla="*/ 64293 w 152397"/>
              <a:gd name="csY27" fmla="*/ 90486 h 190496"/>
              <a:gd name="csX28" fmla="*/ 116679 w 152397"/>
              <a:gd name="csY28" fmla="*/ 90486 h 190496"/>
              <a:gd name="csX29" fmla="*/ 123823 w 152397"/>
              <a:gd name="csY29" fmla="*/ 97630 h 190496"/>
              <a:gd name="csX30" fmla="*/ 116679 w 152397"/>
              <a:gd name="csY30" fmla="*/ 104773 h 190496"/>
              <a:gd name="csX31" fmla="*/ 64293 w 152397"/>
              <a:gd name="csY31" fmla="*/ 104773 h 190496"/>
              <a:gd name="csX32" fmla="*/ 57149 w 152397"/>
              <a:gd name="csY32" fmla="*/ 97630 h 190496"/>
              <a:gd name="csX33" fmla="*/ 57149 w 152397"/>
              <a:gd name="csY33" fmla="*/ 126204 h 190496"/>
              <a:gd name="csX34" fmla="*/ 64293 w 152397"/>
              <a:gd name="csY34" fmla="*/ 119060 h 190496"/>
              <a:gd name="csX35" fmla="*/ 116679 w 152397"/>
              <a:gd name="csY35" fmla="*/ 119060 h 190496"/>
              <a:gd name="csX36" fmla="*/ 123823 w 152397"/>
              <a:gd name="csY36" fmla="*/ 126204 h 190496"/>
              <a:gd name="csX37" fmla="*/ 116679 w 152397"/>
              <a:gd name="csY37" fmla="*/ 133348 h 190496"/>
              <a:gd name="csX38" fmla="*/ 64293 w 152397"/>
              <a:gd name="csY38" fmla="*/ 133348 h 190496"/>
              <a:gd name="csX39" fmla="*/ 57149 w 152397"/>
              <a:gd name="csY39" fmla="*/ 126204 h 190496"/>
              <a:gd name="csX40" fmla="*/ 57149 w 152397"/>
              <a:gd name="csY40" fmla="*/ 154779 h 190496"/>
              <a:gd name="csX41" fmla="*/ 64293 w 152397"/>
              <a:gd name="csY41" fmla="*/ 147635 h 190496"/>
              <a:gd name="csX42" fmla="*/ 116679 w 152397"/>
              <a:gd name="csY42" fmla="*/ 147635 h 190496"/>
              <a:gd name="csX43" fmla="*/ 123823 w 152397"/>
              <a:gd name="csY43" fmla="*/ 154779 h 190496"/>
              <a:gd name="csX44" fmla="*/ 116679 w 152397"/>
              <a:gd name="csY44" fmla="*/ 161922 h 190496"/>
              <a:gd name="csX45" fmla="*/ 64293 w 152397"/>
              <a:gd name="csY45" fmla="*/ 161922 h 190496"/>
              <a:gd name="csX46" fmla="*/ 57149 w 152397"/>
              <a:gd name="csY46" fmla="*/ 154779 h 190496"/>
              <a:gd name="csX47" fmla="*/ 90486 w 152397"/>
              <a:gd name="csY47" fmla="*/ 57149 h 190496"/>
              <a:gd name="csX48" fmla="*/ 90486 w 152397"/>
              <a:gd name="csY48" fmla="*/ 4762 h 190496"/>
              <a:gd name="csX49" fmla="*/ 147635 w 152397"/>
              <a:gd name="csY49" fmla="*/ 61911 h 190496"/>
              <a:gd name="csX50" fmla="*/ 95248 w 152397"/>
              <a:gd name="csY50" fmla="*/ 61911 h 190496"/>
              <a:gd name="csX51" fmla="*/ 90486 w 152397"/>
              <a:gd name="csY51" fmla="*/ 57149 h 1904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52397" h="190496">
                <a:moveTo>
                  <a:pt x="76199" y="57149"/>
                </a:moveTo>
                <a:lnTo>
                  <a:pt x="76199" y="0"/>
                </a:lnTo>
                <a:lnTo>
                  <a:pt x="19050" y="0"/>
                </a:lnTo>
                <a:cubicBezTo>
                  <a:pt x="8529" y="0"/>
                  <a:pt x="0" y="8529"/>
                  <a:pt x="0" y="19050"/>
                </a:cubicBezTo>
                <a:lnTo>
                  <a:pt x="0" y="171447"/>
                </a:lnTo>
                <a:cubicBezTo>
                  <a:pt x="0" y="181968"/>
                  <a:pt x="8529" y="190497"/>
                  <a:pt x="19050" y="190497"/>
                </a:cubicBezTo>
                <a:lnTo>
                  <a:pt x="133348" y="190497"/>
                </a:lnTo>
                <a:cubicBezTo>
                  <a:pt x="143869" y="190497"/>
                  <a:pt x="152397" y="181968"/>
                  <a:pt x="152397" y="171447"/>
                </a:cubicBezTo>
                <a:lnTo>
                  <a:pt x="152397" y="76199"/>
                </a:lnTo>
                <a:lnTo>
                  <a:pt x="95248" y="76199"/>
                </a:lnTo>
                <a:cubicBezTo>
                  <a:pt x="84727" y="76199"/>
                  <a:pt x="76199" y="67670"/>
                  <a:pt x="76199" y="57149"/>
                </a:cubicBezTo>
                <a:close/>
                <a:moveTo>
                  <a:pt x="28575" y="97630"/>
                </a:moveTo>
                <a:cubicBezTo>
                  <a:pt x="28575" y="93684"/>
                  <a:pt x="31773" y="90486"/>
                  <a:pt x="35718" y="90486"/>
                </a:cubicBezTo>
                <a:cubicBezTo>
                  <a:pt x="39663" y="90486"/>
                  <a:pt x="42862" y="93684"/>
                  <a:pt x="42862" y="97630"/>
                </a:cubicBezTo>
                <a:cubicBezTo>
                  <a:pt x="42862" y="101575"/>
                  <a:pt x="39663" y="104773"/>
                  <a:pt x="35718" y="104773"/>
                </a:cubicBezTo>
                <a:cubicBezTo>
                  <a:pt x="31773" y="104773"/>
                  <a:pt x="28575" y="101575"/>
                  <a:pt x="28575" y="97630"/>
                </a:cubicBezTo>
                <a:close/>
                <a:moveTo>
                  <a:pt x="28575" y="126204"/>
                </a:moveTo>
                <a:cubicBezTo>
                  <a:pt x="28575" y="122259"/>
                  <a:pt x="31773" y="119060"/>
                  <a:pt x="35718" y="119060"/>
                </a:cubicBezTo>
                <a:cubicBezTo>
                  <a:pt x="39663" y="119060"/>
                  <a:pt x="42862" y="122259"/>
                  <a:pt x="42862" y="126204"/>
                </a:cubicBezTo>
                <a:cubicBezTo>
                  <a:pt x="42862" y="130149"/>
                  <a:pt x="39663" y="133348"/>
                  <a:pt x="35718" y="133348"/>
                </a:cubicBezTo>
                <a:cubicBezTo>
                  <a:pt x="31773" y="133348"/>
                  <a:pt x="28575" y="130149"/>
                  <a:pt x="28575" y="126204"/>
                </a:cubicBezTo>
                <a:close/>
                <a:moveTo>
                  <a:pt x="28575" y="154779"/>
                </a:moveTo>
                <a:cubicBezTo>
                  <a:pt x="28575" y="150833"/>
                  <a:pt x="31773" y="147635"/>
                  <a:pt x="35718" y="147635"/>
                </a:cubicBezTo>
                <a:cubicBezTo>
                  <a:pt x="39663" y="147635"/>
                  <a:pt x="42862" y="150833"/>
                  <a:pt x="42862" y="154779"/>
                </a:cubicBezTo>
                <a:cubicBezTo>
                  <a:pt x="42862" y="158724"/>
                  <a:pt x="39663" y="161922"/>
                  <a:pt x="35718" y="161922"/>
                </a:cubicBezTo>
                <a:cubicBezTo>
                  <a:pt x="31773" y="161922"/>
                  <a:pt x="28575" y="158724"/>
                  <a:pt x="28575" y="154779"/>
                </a:cubicBezTo>
                <a:close/>
                <a:moveTo>
                  <a:pt x="57149" y="97630"/>
                </a:moveTo>
                <a:cubicBezTo>
                  <a:pt x="57149" y="93684"/>
                  <a:pt x="60347" y="90486"/>
                  <a:pt x="64293" y="90486"/>
                </a:cubicBezTo>
                <a:lnTo>
                  <a:pt x="116679" y="90486"/>
                </a:lnTo>
                <a:cubicBezTo>
                  <a:pt x="120625" y="90486"/>
                  <a:pt x="123823" y="93684"/>
                  <a:pt x="123823" y="97630"/>
                </a:cubicBezTo>
                <a:cubicBezTo>
                  <a:pt x="123823" y="101575"/>
                  <a:pt x="120625" y="104773"/>
                  <a:pt x="116679" y="104773"/>
                </a:cubicBezTo>
                <a:lnTo>
                  <a:pt x="64293" y="104773"/>
                </a:lnTo>
                <a:cubicBezTo>
                  <a:pt x="60347" y="104773"/>
                  <a:pt x="57149" y="101575"/>
                  <a:pt x="57149" y="97630"/>
                </a:cubicBezTo>
                <a:close/>
                <a:moveTo>
                  <a:pt x="57149" y="126204"/>
                </a:moveTo>
                <a:cubicBezTo>
                  <a:pt x="57149" y="122259"/>
                  <a:pt x="60347" y="119060"/>
                  <a:pt x="64293" y="119060"/>
                </a:cubicBezTo>
                <a:lnTo>
                  <a:pt x="116679" y="119060"/>
                </a:lnTo>
                <a:cubicBezTo>
                  <a:pt x="120625" y="119060"/>
                  <a:pt x="123823" y="122259"/>
                  <a:pt x="123823" y="126204"/>
                </a:cubicBezTo>
                <a:cubicBezTo>
                  <a:pt x="123823" y="130149"/>
                  <a:pt x="120625" y="133348"/>
                  <a:pt x="116679" y="133348"/>
                </a:cubicBezTo>
                <a:lnTo>
                  <a:pt x="64293" y="133348"/>
                </a:lnTo>
                <a:cubicBezTo>
                  <a:pt x="60347" y="133348"/>
                  <a:pt x="57149" y="130149"/>
                  <a:pt x="57149" y="126204"/>
                </a:cubicBezTo>
                <a:close/>
                <a:moveTo>
                  <a:pt x="57149" y="154779"/>
                </a:moveTo>
                <a:cubicBezTo>
                  <a:pt x="57149" y="150833"/>
                  <a:pt x="60347" y="147635"/>
                  <a:pt x="64293" y="147635"/>
                </a:cubicBezTo>
                <a:lnTo>
                  <a:pt x="116679" y="147635"/>
                </a:lnTo>
                <a:cubicBezTo>
                  <a:pt x="120625" y="147635"/>
                  <a:pt x="123823" y="150833"/>
                  <a:pt x="123823" y="154779"/>
                </a:cubicBezTo>
                <a:cubicBezTo>
                  <a:pt x="123823" y="158724"/>
                  <a:pt x="120625" y="161922"/>
                  <a:pt x="116679" y="161922"/>
                </a:cubicBezTo>
                <a:lnTo>
                  <a:pt x="64293" y="161922"/>
                </a:lnTo>
                <a:cubicBezTo>
                  <a:pt x="60347" y="161922"/>
                  <a:pt x="57149" y="158724"/>
                  <a:pt x="57149" y="154779"/>
                </a:cubicBezTo>
                <a:close/>
                <a:moveTo>
                  <a:pt x="90486" y="57149"/>
                </a:moveTo>
                <a:lnTo>
                  <a:pt x="90486" y="4762"/>
                </a:lnTo>
                <a:lnTo>
                  <a:pt x="147635" y="61911"/>
                </a:lnTo>
                <a:lnTo>
                  <a:pt x="95248" y="61911"/>
                </a:lnTo>
                <a:cubicBezTo>
                  <a:pt x="92618" y="61911"/>
                  <a:pt x="90486" y="59779"/>
                  <a:pt x="90486" y="57149"/>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19" name="Graphic 68">
            <a:extLst>
              <a:ext uri="{FF2B5EF4-FFF2-40B4-BE49-F238E27FC236}">
                <a16:creationId xmlns:a16="http://schemas.microsoft.com/office/drawing/2014/main" id="{712C4036-AE94-084B-F291-F5D002348E07}"/>
              </a:ext>
              <a:ext uri="{C183D7F6-B498-43B3-948B-1728B52AA6E4}">
                <adec:decorative xmlns:adec="http://schemas.microsoft.com/office/drawing/2017/decorative" val="1"/>
              </a:ext>
            </a:extLst>
          </p:cNvPr>
          <p:cNvSpPr/>
          <p:nvPr/>
        </p:nvSpPr>
        <p:spPr>
          <a:xfrm>
            <a:off x="981428" y="4013518"/>
            <a:ext cx="288572" cy="259714"/>
          </a:xfrm>
          <a:custGeom>
            <a:avLst/>
            <a:gdLst>
              <a:gd name="csX0" fmla="*/ 136665 w 214310"/>
              <a:gd name="csY0" fmla="*/ 75009 h 192879"/>
              <a:gd name="csX1" fmla="*/ 155418 w 214310"/>
              <a:gd name="csY1" fmla="*/ 93761 h 192879"/>
              <a:gd name="csX2" fmla="*/ 155418 w 214310"/>
              <a:gd name="csY2" fmla="*/ 144649 h 192879"/>
              <a:gd name="csX3" fmla="*/ 107187 w 214310"/>
              <a:gd name="csY3" fmla="*/ 192879 h 192879"/>
              <a:gd name="csX4" fmla="*/ 58957 w 214310"/>
              <a:gd name="csY4" fmla="*/ 144649 h 192879"/>
              <a:gd name="csX5" fmla="*/ 58957 w 214310"/>
              <a:gd name="csY5" fmla="*/ 93761 h 192879"/>
              <a:gd name="csX6" fmla="*/ 77709 w 214310"/>
              <a:gd name="csY6" fmla="*/ 75009 h 192879"/>
              <a:gd name="csX7" fmla="*/ 136665 w 214310"/>
              <a:gd name="csY7" fmla="*/ 75009 h 192879"/>
              <a:gd name="csX8" fmla="*/ 54981 w 214310"/>
              <a:gd name="csY8" fmla="*/ 75009 h 192879"/>
              <a:gd name="csX9" fmla="*/ 48338 w 214310"/>
              <a:gd name="csY9" fmla="*/ 91403 h 192879"/>
              <a:gd name="csX10" fmla="*/ 48230 w 214310"/>
              <a:gd name="csY10" fmla="*/ 93761 h 192879"/>
              <a:gd name="csX11" fmla="*/ 48230 w 214310"/>
              <a:gd name="csY11" fmla="*/ 144649 h 192879"/>
              <a:gd name="csX12" fmla="*/ 53953 w 214310"/>
              <a:gd name="csY12" fmla="*/ 169991 h 192879"/>
              <a:gd name="csX13" fmla="*/ 1456 w 214310"/>
              <a:gd name="csY13" fmla="*/ 139654 h 192879"/>
              <a:gd name="csX14" fmla="*/ 0 w 214310"/>
              <a:gd name="csY14" fmla="*/ 128575 h 192879"/>
              <a:gd name="csX15" fmla="*/ 0 w 214310"/>
              <a:gd name="csY15" fmla="*/ 93761 h 192879"/>
              <a:gd name="csX16" fmla="*/ 17209 w 214310"/>
              <a:gd name="csY16" fmla="*/ 75073 h 192879"/>
              <a:gd name="csX17" fmla="*/ 18752 w 214310"/>
              <a:gd name="csY17" fmla="*/ 75009 h 192879"/>
              <a:gd name="csX18" fmla="*/ 54981 w 214310"/>
              <a:gd name="csY18" fmla="*/ 75009 h 192879"/>
              <a:gd name="csX19" fmla="*/ 159393 w 214310"/>
              <a:gd name="csY19" fmla="*/ 75009 h 192879"/>
              <a:gd name="csX20" fmla="*/ 195558 w 214310"/>
              <a:gd name="csY20" fmla="*/ 75009 h 192879"/>
              <a:gd name="csX21" fmla="*/ 214310 w 214310"/>
              <a:gd name="csY21" fmla="*/ 93761 h 192879"/>
              <a:gd name="csX22" fmla="*/ 214310 w 214310"/>
              <a:gd name="csY22" fmla="*/ 128586 h 192879"/>
              <a:gd name="csX23" fmla="*/ 171458 w 214310"/>
              <a:gd name="csY23" fmla="*/ 171458 h 192879"/>
              <a:gd name="csX24" fmla="*/ 160411 w 214310"/>
              <a:gd name="csY24" fmla="*/ 170012 h 192879"/>
              <a:gd name="csX25" fmla="*/ 166037 w 214310"/>
              <a:gd name="csY25" fmla="*/ 148024 h 192879"/>
              <a:gd name="csX26" fmla="*/ 166133 w 214310"/>
              <a:gd name="csY26" fmla="*/ 144649 h 192879"/>
              <a:gd name="csX27" fmla="*/ 166133 w 214310"/>
              <a:gd name="csY27" fmla="*/ 93761 h 192879"/>
              <a:gd name="csX28" fmla="*/ 159382 w 214310"/>
              <a:gd name="csY28" fmla="*/ 75009 h 192879"/>
              <a:gd name="csX29" fmla="*/ 107155 w 214310"/>
              <a:gd name="csY29" fmla="*/ 0 h 192879"/>
              <a:gd name="csX30" fmla="*/ 139302 w 214310"/>
              <a:gd name="csY30" fmla="*/ 32147 h 192879"/>
              <a:gd name="csX31" fmla="*/ 107155 w 214310"/>
              <a:gd name="csY31" fmla="*/ 64293 h 192879"/>
              <a:gd name="csX32" fmla="*/ 75009 w 214310"/>
              <a:gd name="csY32" fmla="*/ 32147 h 192879"/>
              <a:gd name="csX33" fmla="*/ 107155 w 214310"/>
              <a:gd name="csY33" fmla="*/ 0 h 192879"/>
              <a:gd name="csX34" fmla="*/ 176806 w 214310"/>
              <a:gd name="csY34" fmla="*/ 10716 h 192879"/>
              <a:gd name="csX35" fmla="*/ 203595 w 214310"/>
              <a:gd name="csY35" fmla="*/ 37504 h 192879"/>
              <a:gd name="csX36" fmla="*/ 176806 w 214310"/>
              <a:gd name="csY36" fmla="*/ 64293 h 192879"/>
              <a:gd name="csX37" fmla="*/ 150017 w 214310"/>
              <a:gd name="csY37" fmla="*/ 37504 h 192879"/>
              <a:gd name="csX38" fmla="*/ 176806 w 214310"/>
              <a:gd name="csY38" fmla="*/ 10716 h 192879"/>
              <a:gd name="csX39" fmla="*/ 37504 w 214310"/>
              <a:gd name="csY39" fmla="*/ 10716 h 192879"/>
              <a:gd name="csX40" fmla="*/ 64293 w 214310"/>
              <a:gd name="csY40" fmla="*/ 37504 h 192879"/>
              <a:gd name="csX41" fmla="*/ 37504 w 214310"/>
              <a:gd name="csY41" fmla="*/ 64293 h 192879"/>
              <a:gd name="csX42" fmla="*/ 10716 w 214310"/>
              <a:gd name="csY42" fmla="*/ 37504 h 192879"/>
              <a:gd name="csX43" fmla="*/ 37504 w 214310"/>
              <a:gd name="csY43" fmla="*/ 10716 h 1928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214310" h="192879">
                <a:moveTo>
                  <a:pt x="136665" y="75009"/>
                </a:moveTo>
                <a:cubicBezTo>
                  <a:pt x="147017" y="75009"/>
                  <a:pt x="155418" y="83409"/>
                  <a:pt x="155418" y="93761"/>
                </a:cubicBezTo>
                <a:lnTo>
                  <a:pt x="155418" y="144649"/>
                </a:lnTo>
                <a:cubicBezTo>
                  <a:pt x="155418" y="171286"/>
                  <a:pt x="133824" y="192879"/>
                  <a:pt x="107187" y="192879"/>
                </a:cubicBezTo>
                <a:cubicBezTo>
                  <a:pt x="80550" y="192879"/>
                  <a:pt x="58957" y="171285"/>
                  <a:pt x="58957" y="144649"/>
                </a:cubicBezTo>
                <a:lnTo>
                  <a:pt x="58957" y="93761"/>
                </a:lnTo>
                <a:cubicBezTo>
                  <a:pt x="58957" y="83409"/>
                  <a:pt x="67347" y="75009"/>
                  <a:pt x="77709" y="75009"/>
                </a:cubicBezTo>
                <a:lnTo>
                  <a:pt x="136665" y="75009"/>
                </a:lnTo>
                <a:close/>
                <a:moveTo>
                  <a:pt x="54981" y="75009"/>
                </a:moveTo>
                <a:cubicBezTo>
                  <a:pt x="51231" y="79530"/>
                  <a:pt x="48820" y="85188"/>
                  <a:pt x="48338" y="91403"/>
                </a:cubicBezTo>
                <a:lnTo>
                  <a:pt x="48230" y="93761"/>
                </a:lnTo>
                <a:lnTo>
                  <a:pt x="48230" y="144649"/>
                </a:lnTo>
                <a:cubicBezTo>
                  <a:pt x="48230" y="153725"/>
                  <a:pt x="50288" y="162318"/>
                  <a:pt x="53953" y="169991"/>
                </a:cubicBezTo>
                <a:cubicBezTo>
                  <a:pt x="31079" y="176110"/>
                  <a:pt x="7576" y="162528"/>
                  <a:pt x="1456" y="139654"/>
                </a:cubicBezTo>
                <a:cubicBezTo>
                  <a:pt x="490" y="136041"/>
                  <a:pt x="0" y="132316"/>
                  <a:pt x="0" y="128575"/>
                </a:cubicBezTo>
                <a:lnTo>
                  <a:pt x="0" y="93761"/>
                </a:lnTo>
                <a:cubicBezTo>
                  <a:pt x="0" y="84003"/>
                  <a:pt x="7484" y="75876"/>
                  <a:pt x="17209" y="75073"/>
                </a:cubicBezTo>
                <a:lnTo>
                  <a:pt x="18752" y="75009"/>
                </a:lnTo>
                <a:lnTo>
                  <a:pt x="54981" y="75009"/>
                </a:lnTo>
                <a:close/>
                <a:moveTo>
                  <a:pt x="159393" y="75009"/>
                </a:moveTo>
                <a:lnTo>
                  <a:pt x="195558" y="75009"/>
                </a:lnTo>
                <a:cubicBezTo>
                  <a:pt x="205909" y="75009"/>
                  <a:pt x="214310" y="83409"/>
                  <a:pt x="214310" y="93761"/>
                </a:cubicBezTo>
                <a:lnTo>
                  <a:pt x="214310" y="128586"/>
                </a:lnTo>
                <a:cubicBezTo>
                  <a:pt x="214315" y="152258"/>
                  <a:pt x="195130" y="171452"/>
                  <a:pt x="171458" y="171458"/>
                </a:cubicBezTo>
                <a:cubicBezTo>
                  <a:pt x="167728" y="171458"/>
                  <a:pt x="164015" y="170972"/>
                  <a:pt x="160411" y="170012"/>
                </a:cubicBezTo>
                <a:cubicBezTo>
                  <a:pt x="163626" y="163283"/>
                  <a:pt x="165597" y="155868"/>
                  <a:pt x="166037" y="148024"/>
                </a:cubicBezTo>
                <a:lnTo>
                  <a:pt x="166133" y="144649"/>
                </a:lnTo>
                <a:lnTo>
                  <a:pt x="166133" y="93761"/>
                </a:lnTo>
                <a:cubicBezTo>
                  <a:pt x="166133" y="86635"/>
                  <a:pt x="163604" y="80098"/>
                  <a:pt x="159382" y="75009"/>
                </a:cubicBezTo>
                <a:close/>
                <a:moveTo>
                  <a:pt x="107155" y="0"/>
                </a:moveTo>
                <a:cubicBezTo>
                  <a:pt x="124909" y="0"/>
                  <a:pt x="139302" y="14392"/>
                  <a:pt x="139302" y="32147"/>
                </a:cubicBezTo>
                <a:cubicBezTo>
                  <a:pt x="139302" y="49901"/>
                  <a:pt x="124909" y="64293"/>
                  <a:pt x="107155" y="64293"/>
                </a:cubicBezTo>
                <a:cubicBezTo>
                  <a:pt x="89401" y="64293"/>
                  <a:pt x="75009" y="49901"/>
                  <a:pt x="75009" y="32147"/>
                </a:cubicBezTo>
                <a:cubicBezTo>
                  <a:pt x="75009" y="14392"/>
                  <a:pt x="89401" y="0"/>
                  <a:pt x="107155" y="0"/>
                </a:cubicBezTo>
                <a:close/>
                <a:moveTo>
                  <a:pt x="176806" y="10716"/>
                </a:moveTo>
                <a:cubicBezTo>
                  <a:pt x="191601" y="10716"/>
                  <a:pt x="203595" y="22709"/>
                  <a:pt x="203595" y="37504"/>
                </a:cubicBezTo>
                <a:cubicBezTo>
                  <a:pt x="203595" y="52299"/>
                  <a:pt x="191601" y="64293"/>
                  <a:pt x="176806" y="64293"/>
                </a:cubicBezTo>
                <a:cubicBezTo>
                  <a:pt x="162011" y="64293"/>
                  <a:pt x="150017" y="52299"/>
                  <a:pt x="150017" y="37504"/>
                </a:cubicBezTo>
                <a:cubicBezTo>
                  <a:pt x="150017" y="22709"/>
                  <a:pt x="162011" y="10716"/>
                  <a:pt x="176806" y="10716"/>
                </a:cubicBezTo>
                <a:close/>
                <a:moveTo>
                  <a:pt x="37504" y="10716"/>
                </a:moveTo>
                <a:cubicBezTo>
                  <a:pt x="52299" y="10716"/>
                  <a:pt x="64293" y="22709"/>
                  <a:pt x="64293" y="37504"/>
                </a:cubicBezTo>
                <a:cubicBezTo>
                  <a:pt x="64293" y="52299"/>
                  <a:pt x="52299" y="64293"/>
                  <a:pt x="37504" y="64293"/>
                </a:cubicBezTo>
                <a:cubicBezTo>
                  <a:pt x="22709" y="64293"/>
                  <a:pt x="10716" y="52299"/>
                  <a:pt x="10716" y="37504"/>
                </a:cubicBezTo>
                <a:cubicBezTo>
                  <a:pt x="10716" y="22709"/>
                  <a:pt x="22709" y="10716"/>
                  <a:pt x="37504" y="10716"/>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grpSp>
        <p:nvGrpSpPr>
          <p:cNvPr id="20" name="Group 19">
            <a:extLst>
              <a:ext uri="{FF2B5EF4-FFF2-40B4-BE49-F238E27FC236}">
                <a16:creationId xmlns:a16="http://schemas.microsoft.com/office/drawing/2014/main" id="{8416C5C9-E0DF-FAF6-83D6-CC2681A08198}"/>
              </a:ext>
              <a:ext uri="{C183D7F6-B498-43B3-948B-1728B52AA6E4}">
                <adec:decorative xmlns:adec="http://schemas.microsoft.com/office/drawing/2017/decorative" val="1"/>
              </a:ext>
            </a:extLst>
          </p:cNvPr>
          <p:cNvGrpSpPr/>
          <p:nvPr/>
        </p:nvGrpSpPr>
        <p:grpSpPr>
          <a:xfrm>
            <a:off x="988660" y="4806559"/>
            <a:ext cx="274108" cy="261014"/>
            <a:chOff x="957898" y="4840323"/>
            <a:chExt cx="203568" cy="193845"/>
          </a:xfrm>
        </p:grpSpPr>
        <p:sp>
          <p:nvSpPr>
            <p:cNvPr id="21" name="Freeform: Shape 20">
              <a:extLst>
                <a:ext uri="{FF2B5EF4-FFF2-40B4-BE49-F238E27FC236}">
                  <a16:creationId xmlns:a16="http://schemas.microsoft.com/office/drawing/2014/main" id="{D43EE5DD-13DE-912F-001C-A4EA8A20C09D}"/>
                </a:ext>
              </a:extLst>
            </p:cNvPr>
            <p:cNvSpPr/>
            <p:nvPr/>
          </p:nvSpPr>
          <p:spPr>
            <a:xfrm>
              <a:off x="957898" y="4840323"/>
              <a:ext cx="194739" cy="176306"/>
            </a:xfrm>
            <a:custGeom>
              <a:avLst/>
              <a:gdLst>
                <a:gd name="csX0" fmla="*/ 105756 w 194739"/>
                <a:gd name="csY0" fmla="*/ 1674 h 176306"/>
                <a:gd name="csX1" fmla="*/ 107334 w 194739"/>
                <a:gd name="csY1" fmla="*/ 85 h 176306"/>
                <a:gd name="csX2" fmla="*/ 134847 w 194739"/>
                <a:gd name="csY2" fmla="*/ 85 h 176306"/>
                <a:gd name="csX3" fmla="*/ 135223 w 194739"/>
                <a:gd name="csY3" fmla="*/ 74 h 176306"/>
                <a:gd name="csX4" fmla="*/ 141075 w 194739"/>
                <a:gd name="csY4" fmla="*/ 74 h 176306"/>
                <a:gd name="csX5" fmla="*/ 141483 w 194739"/>
                <a:gd name="csY5" fmla="*/ 74 h 176306"/>
                <a:gd name="csX6" fmla="*/ 159159 w 194739"/>
                <a:gd name="csY6" fmla="*/ 4037 h 176306"/>
                <a:gd name="csX7" fmla="*/ 184288 w 194739"/>
                <a:gd name="csY7" fmla="*/ 23603 h 176306"/>
                <a:gd name="csX8" fmla="*/ 192922 w 194739"/>
                <a:gd name="csY8" fmla="*/ 70295 h 176306"/>
                <a:gd name="csX9" fmla="*/ 157688 w 194739"/>
                <a:gd name="csY9" fmla="*/ 35534 h 176306"/>
                <a:gd name="csX10" fmla="*/ 152029 w 194739"/>
                <a:gd name="csY10" fmla="*/ 33214 h 176306"/>
                <a:gd name="csX11" fmla="*/ 101073 w 194739"/>
                <a:gd name="csY11" fmla="*/ 33214 h 176306"/>
                <a:gd name="csX12" fmla="*/ 96209 w 194739"/>
                <a:gd name="csY12" fmla="*/ 34846 h 176306"/>
                <a:gd name="csX13" fmla="*/ 75977 w 194739"/>
                <a:gd name="csY13" fmla="*/ 50181 h 176306"/>
                <a:gd name="csX14" fmla="*/ 61407 w 194739"/>
                <a:gd name="csY14" fmla="*/ 48223 h 176306"/>
                <a:gd name="csX15" fmla="*/ 61394 w 194739"/>
                <a:gd name="csY15" fmla="*/ 48205 h 176306"/>
                <a:gd name="csX16" fmla="*/ 63267 w 194739"/>
                <a:gd name="csY16" fmla="*/ 33869 h 176306"/>
                <a:gd name="csX17" fmla="*/ 63338 w 194739"/>
                <a:gd name="csY17" fmla="*/ 33815 h 176306"/>
                <a:gd name="csX18" fmla="*/ 105756 w 194739"/>
                <a:gd name="csY18" fmla="*/ 1674 h 176306"/>
                <a:gd name="csX19" fmla="*/ 52738 w 194739"/>
                <a:gd name="csY19" fmla="*/ 120595 h 176306"/>
                <a:gd name="csX20" fmla="*/ 52599 w 194739"/>
                <a:gd name="csY20" fmla="*/ 120735 h 176306"/>
                <a:gd name="csX21" fmla="*/ 42139 w 194739"/>
                <a:gd name="csY21" fmla="*/ 131130 h 176306"/>
                <a:gd name="csX22" fmla="*/ 42000 w 194739"/>
                <a:gd name="csY22" fmla="*/ 131259 h 176306"/>
                <a:gd name="csX23" fmla="*/ 28458 w 194739"/>
                <a:gd name="csY23" fmla="*/ 131130 h 176306"/>
                <a:gd name="csX24" fmla="*/ 28399 w 194739"/>
                <a:gd name="csY24" fmla="*/ 117583 h 176306"/>
                <a:gd name="csX25" fmla="*/ 28458 w 194739"/>
                <a:gd name="csY25" fmla="*/ 117524 h 176306"/>
                <a:gd name="csX26" fmla="*/ 38918 w 194739"/>
                <a:gd name="csY26" fmla="*/ 107129 h 176306"/>
                <a:gd name="csX27" fmla="*/ 52610 w 194739"/>
                <a:gd name="csY27" fmla="*/ 107129 h 176306"/>
                <a:gd name="csX28" fmla="*/ 52738 w 194739"/>
                <a:gd name="csY28" fmla="*/ 120595 h 176306"/>
                <a:gd name="csX29" fmla="*/ 49624 w 194739"/>
                <a:gd name="csY29" fmla="*/ 138830 h 176306"/>
                <a:gd name="csX30" fmla="*/ 49764 w 194739"/>
                <a:gd name="csY30" fmla="*/ 152296 h 176306"/>
                <a:gd name="csX31" fmla="*/ 63456 w 194739"/>
                <a:gd name="csY31" fmla="*/ 152296 h 176306"/>
                <a:gd name="csX32" fmla="*/ 73915 w 194739"/>
                <a:gd name="csY32" fmla="*/ 141912 h 176306"/>
                <a:gd name="csX33" fmla="*/ 73985 w 194739"/>
                <a:gd name="csY33" fmla="*/ 128365 h 176306"/>
                <a:gd name="csX34" fmla="*/ 72412 w 194739"/>
                <a:gd name="csY34" fmla="*/ 127081 h 176306"/>
                <a:gd name="csX35" fmla="*/ 60363 w 194739"/>
                <a:gd name="csY35" fmla="*/ 128155 h 176306"/>
                <a:gd name="csX36" fmla="*/ 60223 w 194739"/>
                <a:gd name="csY36" fmla="*/ 128306 h 176306"/>
                <a:gd name="csX37" fmla="*/ 49764 w 194739"/>
                <a:gd name="csY37" fmla="*/ 138690 h 176306"/>
                <a:gd name="csX38" fmla="*/ 49624 w 194739"/>
                <a:gd name="csY38" fmla="*/ 138830 h 176306"/>
                <a:gd name="csX39" fmla="*/ 26987 w 194739"/>
                <a:gd name="csY39" fmla="*/ 90226 h 176306"/>
                <a:gd name="csX40" fmla="*/ 27046 w 194739"/>
                <a:gd name="csY40" fmla="*/ 103773 h 176306"/>
                <a:gd name="csX41" fmla="*/ 26987 w 194739"/>
                <a:gd name="csY41" fmla="*/ 103832 h 176306"/>
                <a:gd name="csX42" fmla="*/ 16538 w 194739"/>
                <a:gd name="csY42" fmla="*/ 114227 h 176306"/>
                <a:gd name="csX43" fmla="*/ 2835 w 194739"/>
                <a:gd name="csY43" fmla="*/ 114227 h 176306"/>
                <a:gd name="csX44" fmla="*/ 2776 w 194739"/>
                <a:gd name="csY44" fmla="*/ 100681 h 176306"/>
                <a:gd name="csX45" fmla="*/ 2835 w 194739"/>
                <a:gd name="csY45" fmla="*/ 100621 h 176306"/>
                <a:gd name="csX46" fmla="*/ 13306 w 194739"/>
                <a:gd name="csY46" fmla="*/ 90226 h 176306"/>
                <a:gd name="csX47" fmla="*/ 26998 w 194739"/>
                <a:gd name="csY47" fmla="*/ 90226 h 176306"/>
                <a:gd name="csX48" fmla="*/ 95221 w 194739"/>
                <a:gd name="csY48" fmla="*/ 149472 h 176306"/>
                <a:gd name="csX49" fmla="*/ 95280 w 194739"/>
                <a:gd name="csY49" fmla="*/ 163018 h 176306"/>
                <a:gd name="csX50" fmla="*/ 95221 w 194739"/>
                <a:gd name="csY50" fmla="*/ 163078 h 176306"/>
                <a:gd name="csX51" fmla="*/ 84761 w 194739"/>
                <a:gd name="csY51" fmla="*/ 173473 h 176306"/>
                <a:gd name="csX52" fmla="*/ 71069 w 194739"/>
                <a:gd name="csY52" fmla="*/ 173473 h 176306"/>
                <a:gd name="csX53" fmla="*/ 69222 w 194739"/>
                <a:gd name="csY53" fmla="*/ 162433 h 176306"/>
                <a:gd name="csX54" fmla="*/ 69233 w 194739"/>
                <a:gd name="csY54" fmla="*/ 162412 h 176306"/>
                <a:gd name="csX55" fmla="*/ 71069 w 194739"/>
                <a:gd name="csY55" fmla="*/ 159867 h 176306"/>
                <a:gd name="csX56" fmla="*/ 81529 w 194739"/>
                <a:gd name="csY56" fmla="*/ 149472 h 176306"/>
                <a:gd name="csX57" fmla="*/ 95221 w 194739"/>
                <a:gd name="csY57" fmla="*/ 149472 h 176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194739" h="176306">
                  <a:moveTo>
                    <a:pt x="105756" y="1674"/>
                  </a:moveTo>
                  <a:cubicBezTo>
                    <a:pt x="106354" y="1221"/>
                    <a:pt x="106885" y="686"/>
                    <a:pt x="107334" y="85"/>
                  </a:cubicBezTo>
                  <a:lnTo>
                    <a:pt x="134847" y="85"/>
                  </a:lnTo>
                  <a:lnTo>
                    <a:pt x="135223" y="74"/>
                  </a:lnTo>
                  <a:cubicBezTo>
                    <a:pt x="137172" y="-25"/>
                    <a:pt x="139126" y="-25"/>
                    <a:pt x="141075" y="74"/>
                  </a:cubicBezTo>
                  <a:lnTo>
                    <a:pt x="141483" y="74"/>
                  </a:lnTo>
                  <a:cubicBezTo>
                    <a:pt x="147597" y="61"/>
                    <a:pt x="153637" y="1415"/>
                    <a:pt x="159159" y="4037"/>
                  </a:cubicBezTo>
                  <a:cubicBezTo>
                    <a:pt x="169250" y="7994"/>
                    <a:pt x="177978" y="14790"/>
                    <a:pt x="184288" y="23603"/>
                  </a:cubicBezTo>
                  <a:cubicBezTo>
                    <a:pt x="193958" y="37112"/>
                    <a:pt x="197122" y="54221"/>
                    <a:pt x="192922" y="70295"/>
                  </a:cubicBezTo>
                  <a:lnTo>
                    <a:pt x="157688" y="35534"/>
                  </a:lnTo>
                  <a:cubicBezTo>
                    <a:pt x="156180" y="34046"/>
                    <a:pt x="154147" y="33213"/>
                    <a:pt x="152029" y="33214"/>
                  </a:cubicBezTo>
                  <a:lnTo>
                    <a:pt x="101073" y="33214"/>
                  </a:lnTo>
                  <a:cubicBezTo>
                    <a:pt x="99319" y="33223"/>
                    <a:pt x="97613" y="33795"/>
                    <a:pt x="96209" y="34846"/>
                  </a:cubicBezTo>
                  <a:lnTo>
                    <a:pt x="75977" y="50181"/>
                  </a:lnTo>
                  <a:cubicBezTo>
                    <a:pt x="71413" y="53664"/>
                    <a:pt x="64890" y="52787"/>
                    <a:pt x="61407" y="48223"/>
                  </a:cubicBezTo>
                  <a:cubicBezTo>
                    <a:pt x="61403" y="48217"/>
                    <a:pt x="61398" y="48211"/>
                    <a:pt x="61394" y="48205"/>
                  </a:cubicBezTo>
                  <a:cubicBezTo>
                    <a:pt x="57952" y="43729"/>
                    <a:pt x="58791" y="37311"/>
                    <a:pt x="63267" y="33869"/>
                  </a:cubicBezTo>
                  <a:cubicBezTo>
                    <a:pt x="63290" y="33851"/>
                    <a:pt x="63314" y="33833"/>
                    <a:pt x="63338" y="33815"/>
                  </a:cubicBezTo>
                  <a:lnTo>
                    <a:pt x="105756" y="1674"/>
                  </a:lnTo>
                  <a:close/>
                  <a:moveTo>
                    <a:pt x="52738" y="120595"/>
                  </a:moveTo>
                  <a:lnTo>
                    <a:pt x="52599" y="120735"/>
                  </a:lnTo>
                  <a:lnTo>
                    <a:pt x="42139" y="131130"/>
                  </a:lnTo>
                  <a:lnTo>
                    <a:pt x="42000" y="131259"/>
                  </a:lnTo>
                  <a:cubicBezTo>
                    <a:pt x="38192" y="134880"/>
                    <a:pt x="32196" y="134823"/>
                    <a:pt x="28458" y="131130"/>
                  </a:cubicBezTo>
                  <a:cubicBezTo>
                    <a:pt x="24701" y="127406"/>
                    <a:pt x="24674" y="121341"/>
                    <a:pt x="28399" y="117583"/>
                  </a:cubicBezTo>
                  <a:cubicBezTo>
                    <a:pt x="28418" y="117564"/>
                    <a:pt x="28438" y="117544"/>
                    <a:pt x="28458" y="117524"/>
                  </a:cubicBezTo>
                  <a:lnTo>
                    <a:pt x="38918" y="107129"/>
                  </a:lnTo>
                  <a:cubicBezTo>
                    <a:pt x="42709" y="103374"/>
                    <a:pt x="48818" y="103374"/>
                    <a:pt x="52610" y="107129"/>
                  </a:cubicBezTo>
                  <a:cubicBezTo>
                    <a:pt x="56333" y="110825"/>
                    <a:pt x="56390" y="116829"/>
                    <a:pt x="52738" y="120595"/>
                  </a:cubicBezTo>
                  <a:close/>
                  <a:moveTo>
                    <a:pt x="49624" y="138830"/>
                  </a:moveTo>
                  <a:cubicBezTo>
                    <a:pt x="45975" y="142599"/>
                    <a:pt x="46037" y="148603"/>
                    <a:pt x="49764" y="152296"/>
                  </a:cubicBezTo>
                  <a:cubicBezTo>
                    <a:pt x="53544" y="156055"/>
                    <a:pt x="59665" y="156055"/>
                    <a:pt x="63456" y="152296"/>
                  </a:cubicBezTo>
                  <a:lnTo>
                    <a:pt x="73915" y="141912"/>
                  </a:lnTo>
                  <a:cubicBezTo>
                    <a:pt x="77675" y="138190"/>
                    <a:pt x="77707" y="132125"/>
                    <a:pt x="73985" y="128365"/>
                  </a:cubicBezTo>
                  <a:cubicBezTo>
                    <a:pt x="73508" y="127883"/>
                    <a:pt x="72980" y="127452"/>
                    <a:pt x="72412" y="127081"/>
                  </a:cubicBezTo>
                  <a:cubicBezTo>
                    <a:pt x="68634" y="124596"/>
                    <a:pt x="63642" y="125041"/>
                    <a:pt x="60363" y="128155"/>
                  </a:cubicBezTo>
                  <a:lnTo>
                    <a:pt x="60223" y="128306"/>
                  </a:lnTo>
                  <a:lnTo>
                    <a:pt x="49764" y="138690"/>
                  </a:lnTo>
                  <a:lnTo>
                    <a:pt x="49624" y="138830"/>
                  </a:lnTo>
                  <a:close/>
                  <a:moveTo>
                    <a:pt x="26987" y="90226"/>
                  </a:moveTo>
                  <a:cubicBezTo>
                    <a:pt x="30744" y="93950"/>
                    <a:pt x="30771" y="100015"/>
                    <a:pt x="27046" y="103773"/>
                  </a:cubicBezTo>
                  <a:cubicBezTo>
                    <a:pt x="27027" y="103793"/>
                    <a:pt x="27007" y="103812"/>
                    <a:pt x="26987" y="103832"/>
                  </a:cubicBezTo>
                  <a:lnTo>
                    <a:pt x="16538" y="114227"/>
                  </a:lnTo>
                  <a:cubicBezTo>
                    <a:pt x="12745" y="117989"/>
                    <a:pt x="6628" y="117989"/>
                    <a:pt x="2835" y="114227"/>
                  </a:cubicBezTo>
                  <a:cubicBezTo>
                    <a:pt x="-922" y="110503"/>
                    <a:pt x="-948" y="104438"/>
                    <a:pt x="2776" y="100681"/>
                  </a:cubicBezTo>
                  <a:cubicBezTo>
                    <a:pt x="2796" y="100661"/>
                    <a:pt x="2815" y="100641"/>
                    <a:pt x="2835" y="100621"/>
                  </a:cubicBezTo>
                  <a:lnTo>
                    <a:pt x="13306" y="90226"/>
                  </a:lnTo>
                  <a:cubicBezTo>
                    <a:pt x="17097" y="86471"/>
                    <a:pt x="23206" y="86471"/>
                    <a:pt x="26998" y="90226"/>
                  </a:cubicBezTo>
                  <a:close/>
                  <a:moveTo>
                    <a:pt x="95221" y="149472"/>
                  </a:moveTo>
                  <a:cubicBezTo>
                    <a:pt x="98978" y="153196"/>
                    <a:pt x="99005" y="159261"/>
                    <a:pt x="95280" y="163018"/>
                  </a:cubicBezTo>
                  <a:cubicBezTo>
                    <a:pt x="95261" y="163038"/>
                    <a:pt x="95241" y="163058"/>
                    <a:pt x="95221" y="163078"/>
                  </a:cubicBezTo>
                  <a:lnTo>
                    <a:pt x="84761" y="173473"/>
                  </a:lnTo>
                  <a:cubicBezTo>
                    <a:pt x="80979" y="177251"/>
                    <a:pt x="74851" y="177251"/>
                    <a:pt x="71069" y="173473"/>
                  </a:cubicBezTo>
                  <a:cubicBezTo>
                    <a:pt x="68144" y="170573"/>
                    <a:pt x="67400" y="166128"/>
                    <a:pt x="69222" y="162433"/>
                  </a:cubicBezTo>
                  <a:lnTo>
                    <a:pt x="69233" y="162412"/>
                  </a:lnTo>
                  <a:cubicBezTo>
                    <a:pt x="69701" y="161469"/>
                    <a:pt x="70322" y="160609"/>
                    <a:pt x="71069" y="159867"/>
                  </a:cubicBezTo>
                  <a:lnTo>
                    <a:pt x="81529" y="149472"/>
                  </a:lnTo>
                  <a:cubicBezTo>
                    <a:pt x="85321" y="145717"/>
                    <a:pt x="91429" y="145717"/>
                    <a:pt x="95221" y="149472"/>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22" name="Freeform: Shape 21">
              <a:extLst>
                <a:ext uri="{FF2B5EF4-FFF2-40B4-BE49-F238E27FC236}">
                  <a16:creationId xmlns:a16="http://schemas.microsoft.com/office/drawing/2014/main" id="{F85723DC-1C02-B4F5-F10E-416E75AE9EB3}"/>
                </a:ext>
              </a:extLst>
            </p:cNvPr>
            <p:cNvSpPr/>
            <p:nvPr/>
          </p:nvSpPr>
          <p:spPr>
            <a:xfrm>
              <a:off x="963805" y="4840638"/>
              <a:ext cx="197661" cy="193530"/>
            </a:xfrm>
            <a:custGeom>
              <a:avLst/>
              <a:gdLst>
                <a:gd name="csX0" fmla="*/ 19404 w 197661"/>
                <a:gd name="csY0" fmla="*/ 19283 h 193530"/>
                <a:gd name="csX1" fmla="*/ 74300 w 197661"/>
                <a:gd name="csY1" fmla="*/ 500 h 193530"/>
                <a:gd name="csX2" fmla="*/ 47701 w 197661"/>
                <a:gd name="csY2" fmla="*/ 20668 h 193530"/>
                <a:gd name="csX3" fmla="*/ 42588 w 197661"/>
                <a:gd name="csY3" fmla="*/ 57554 h 193530"/>
                <a:gd name="csX4" fmla="*/ 42696 w 197661"/>
                <a:gd name="csY4" fmla="*/ 57695 h 193530"/>
                <a:gd name="csX5" fmla="*/ 79788 w 197661"/>
                <a:gd name="csY5" fmla="*/ 62710 h 193530"/>
                <a:gd name="csX6" fmla="*/ 97872 w 197661"/>
                <a:gd name="csY6" fmla="*/ 49018 h 193530"/>
                <a:gd name="csX7" fmla="*/ 142814 w 197661"/>
                <a:gd name="csY7" fmla="*/ 49018 h 193530"/>
                <a:gd name="csX8" fmla="*/ 180474 w 197661"/>
                <a:gd name="csY8" fmla="*/ 86174 h 193530"/>
                <a:gd name="csX9" fmla="*/ 180861 w 197661"/>
                <a:gd name="csY9" fmla="*/ 86604 h 193530"/>
                <a:gd name="csX10" fmla="*/ 193211 w 197661"/>
                <a:gd name="csY10" fmla="*/ 98953 h 193530"/>
                <a:gd name="csX11" fmla="*/ 193059 w 197661"/>
                <a:gd name="csY11" fmla="*/ 120807 h 193530"/>
                <a:gd name="csX12" fmla="*/ 172420 w 197661"/>
                <a:gd name="csY12" fmla="*/ 121762 h 193530"/>
                <a:gd name="csX13" fmla="*/ 171389 w 197661"/>
                <a:gd name="csY13" fmla="*/ 120731 h 193530"/>
                <a:gd name="csX14" fmla="*/ 170745 w 197661"/>
                <a:gd name="csY14" fmla="*/ 120173 h 193530"/>
                <a:gd name="csX15" fmla="*/ 159008 w 197661"/>
                <a:gd name="csY15" fmla="*/ 108446 h 193530"/>
                <a:gd name="csX16" fmla="*/ 151415 w 197661"/>
                <a:gd name="csY16" fmla="*/ 108314 h 193530"/>
                <a:gd name="csX17" fmla="*/ 151283 w 197661"/>
                <a:gd name="csY17" fmla="*/ 115907 h 193530"/>
                <a:gd name="csX18" fmla="*/ 151415 w 197661"/>
                <a:gd name="csY18" fmla="*/ 116039 h 193530"/>
                <a:gd name="csX19" fmla="*/ 163765 w 197661"/>
                <a:gd name="csY19" fmla="*/ 128388 h 193530"/>
                <a:gd name="csX20" fmla="*/ 165140 w 197661"/>
                <a:gd name="csY20" fmla="*/ 129666 h 193530"/>
                <a:gd name="csX21" fmla="*/ 165612 w 197661"/>
                <a:gd name="csY21" fmla="*/ 130139 h 193530"/>
                <a:gd name="csX22" fmla="*/ 164906 w 197661"/>
                <a:gd name="csY22" fmla="*/ 145613 h 193530"/>
                <a:gd name="csX23" fmla="*/ 150137 w 197661"/>
                <a:gd name="csY23" fmla="*/ 145613 h 193530"/>
                <a:gd name="csX24" fmla="*/ 148312 w 197661"/>
                <a:gd name="csY24" fmla="*/ 143798 h 193530"/>
                <a:gd name="csX25" fmla="*/ 140718 w 197661"/>
                <a:gd name="csY25" fmla="*/ 143808 h 193530"/>
                <a:gd name="csX26" fmla="*/ 139152 w 197661"/>
                <a:gd name="csY26" fmla="*/ 147697 h 193530"/>
                <a:gd name="csX27" fmla="*/ 140730 w 197661"/>
                <a:gd name="csY27" fmla="*/ 151616 h 193530"/>
                <a:gd name="csX28" fmla="*/ 143125 w 197661"/>
                <a:gd name="csY28" fmla="*/ 154011 h 193530"/>
                <a:gd name="csX29" fmla="*/ 143556 w 197661"/>
                <a:gd name="csY29" fmla="*/ 168326 h 193530"/>
                <a:gd name="csX30" fmla="*/ 129241 w 197661"/>
                <a:gd name="csY30" fmla="*/ 168756 h 193530"/>
                <a:gd name="csX31" fmla="*/ 128810 w 197661"/>
                <a:gd name="csY31" fmla="*/ 168326 h 193530"/>
                <a:gd name="csX32" fmla="*/ 128789 w 197661"/>
                <a:gd name="csY32" fmla="*/ 168326 h 193530"/>
                <a:gd name="csX33" fmla="*/ 128671 w 197661"/>
                <a:gd name="csY33" fmla="*/ 168186 h 193530"/>
                <a:gd name="csX34" fmla="*/ 126416 w 197661"/>
                <a:gd name="csY34" fmla="*/ 165931 h 193530"/>
                <a:gd name="csX35" fmla="*/ 118823 w 197661"/>
                <a:gd name="csY35" fmla="*/ 165799 h 193530"/>
                <a:gd name="csX36" fmla="*/ 118691 w 197661"/>
                <a:gd name="csY36" fmla="*/ 173391 h 193530"/>
                <a:gd name="csX37" fmla="*/ 118823 w 197661"/>
                <a:gd name="csY37" fmla="*/ 173523 h 193530"/>
                <a:gd name="csX38" fmla="*/ 121164 w 197661"/>
                <a:gd name="csY38" fmla="*/ 175875 h 193530"/>
                <a:gd name="csX39" fmla="*/ 121256 w 197661"/>
                <a:gd name="csY39" fmla="*/ 190464 h 193530"/>
                <a:gd name="csX40" fmla="*/ 106667 w 197661"/>
                <a:gd name="csY40" fmla="*/ 190555 h 193530"/>
                <a:gd name="csX41" fmla="*/ 91300 w 197661"/>
                <a:gd name="csY41" fmla="*/ 175950 h 193530"/>
                <a:gd name="csX42" fmla="*/ 96927 w 197661"/>
                <a:gd name="csY42" fmla="*/ 170345 h 193530"/>
                <a:gd name="csX43" fmla="*/ 97052 w 197661"/>
                <a:gd name="csY43" fmla="*/ 141733 h 193530"/>
                <a:gd name="csX44" fmla="*/ 96927 w 197661"/>
                <a:gd name="csY44" fmla="*/ 141608 h 193530"/>
                <a:gd name="csX45" fmla="*/ 81592 w 197661"/>
                <a:gd name="csY45" fmla="*/ 135669 h 193530"/>
                <a:gd name="csX46" fmla="*/ 75621 w 197661"/>
                <a:gd name="csY46" fmla="*/ 120420 h 193530"/>
                <a:gd name="csX47" fmla="*/ 60286 w 197661"/>
                <a:gd name="csY47" fmla="*/ 114492 h 193530"/>
                <a:gd name="csX48" fmla="*/ 54316 w 197661"/>
                <a:gd name="csY48" fmla="*/ 99254 h 193530"/>
                <a:gd name="csX49" fmla="*/ 34513 w 197661"/>
                <a:gd name="csY49" fmla="*/ 93992 h 193530"/>
                <a:gd name="csX50" fmla="*/ 28704 w 197661"/>
                <a:gd name="csY50" fmla="*/ 82351 h 193530"/>
                <a:gd name="csX51" fmla="*/ 1706 w 197661"/>
                <a:gd name="csY51" fmla="*/ 80655 h 193530"/>
                <a:gd name="csX52" fmla="*/ 19404 w 197661"/>
                <a:gd name="csY52" fmla="*/ 19293 h 193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97661" h="193530">
                  <a:moveTo>
                    <a:pt x="19404" y="19283"/>
                  </a:moveTo>
                  <a:cubicBezTo>
                    <a:pt x="33851" y="4929"/>
                    <a:pt x="54089" y="-1995"/>
                    <a:pt x="74300" y="500"/>
                  </a:cubicBezTo>
                  <a:lnTo>
                    <a:pt x="47701" y="20668"/>
                  </a:lnTo>
                  <a:cubicBezTo>
                    <a:pt x="36103" y="29442"/>
                    <a:pt x="33814" y="45956"/>
                    <a:pt x="42588" y="57554"/>
                  </a:cubicBezTo>
                  <a:cubicBezTo>
                    <a:pt x="42624" y="57601"/>
                    <a:pt x="42660" y="57648"/>
                    <a:pt x="42696" y="57695"/>
                  </a:cubicBezTo>
                  <a:cubicBezTo>
                    <a:pt x="51581" y="69276"/>
                    <a:pt x="68147" y="71516"/>
                    <a:pt x="79788" y="62710"/>
                  </a:cubicBezTo>
                  <a:lnTo>
                    <a:pt x="97872" y="49018"/>
                  </a:lnTo>
                  <a:lnTo>
                    <a:pt x="142814" y="49018"/>
                  </a:lnTo>
                  <a:lnTo>
                    <a:pt x="180474" y="86174"/>
                  </a:lnTo>
                  <a:cubicBezTo>
                    <a:pt x="180596" y="86324"/>
                    <a:pt x="180725" y="86467"/>
                    <a:pt x="180861" y="86604"/>
                  </a:cubicBezTo>
                  <a:lnTo>
                    <a:pt x="193211" y="98953"/>
                  </a:lnTo>
                  <a:cubicBezTo>
                    <a:pt x="199204" y="105030"/>
                    <a:pt x="199136" y="114814"/>
                    <a:pt x="193059" y="120807"/>
                  </a:cubicBezTo>
                  <a:cubicBezTo>
                    <a:pt x="187435" y="126354"/>
                    <a:pt x="178533" y="126766"/>
                    <a:pt x="172420" y="121762"/>
                  </a:cubicBezTo>
                  <a:lnTo>
                    <a:pt x="171389" y="120731"/>
                  </a:lnTo>
                  <a:cubicBezTo>
                    <a:pt x="171190" y="120529"/>
                    <a:pt x="170974" y="120342"/>
                    <a:pt x="170745" y="120173"/>
                  </a:cubicBezTo>
                  <a:lnTo>
                    <a:pt x="159008" y="108446"/>
                  </a:lnTo>
                  <a:cubicBezTo>
                    <a:pt x="156948" y="106313"/>
                    <a:pt x="153548" y="106254"/>
                    <a:pt x="151415" y="108314"/>
                  </a:cubicBezTo>
                  <a:cubicBezTo>
                    <a:pt x="149282" y="110375"/>
                    <a:pt x="149223" y="113774"/>
                    <a:pt x="151283" y="115907"/>
                  </a:cubicBezTo>
                  <a:cubicBezTo>
                    <a:pt x="151327" y="115951"/>
                    <a:pt x="151371" y="115995"/>
                    <a:pt x="151415" y="116039"/>
                  </a:cubicBezTo>
                  <a:lnTo>
                    <a:pt x="163765" y="128388"/>
                  </a:lnTo>
                  <a:cubicBezTo>
                    <a:pt x="164216" y="128829"/>
                    <a:pt x="164667" y="129258"/>
                    <a:pt x="165140" y="129666"/>
                  </a:cubicBezTo>
                  <a:lnTo>
                    <a:pt x="165612" y="130139"/>
                  </a:lnTo>
                  <a:cubicBezTo>
                    <a:pt x="169690" y="134607"/>
                    <a:pt x="169374" y="141535"/>
                    <a:pt x="164906" y="145613"/>
                  </a:cubicBezTo>
                  <a:cubicBezTo>
                    <a:pt x="160724" y="149431"/>
                    <a:pt x="154320" y="149431"/>
                    <a:pt x="150137" y="145613"/>
                  </a:cubicBezTo>
                  <a:lnTo>
                    <a:pt x="148312" y="143798"/>
                  </a:lnTo>
                  <a:cubicBezTo>
                    <a:pt x="146212" y="141704"/>
                    <a:pt x="142813" y="141709"/>
                    <a:pt x="140718" y="143808"/>
                  </a:cubicBezTo>
                  <a:cubicBezTo>
                    <a:pt x="139691" y="144839"/>
                    <a:pt x="139126" y="146242"/>
                    <a:pt x="139152" y="147697"/>
                  </a:cubicBezTo>
                  <a:cubicBezTo>
                    <a:pt x="139119" y="149164"/>
                    <a:pt x="139689" y="150581"/>
                    <a:pt x="140730" y="151616"/>
                  </a:cubicBezTo>
                  <a:lnTo>
                    <a:pt x="143125" y="154011"/>
                  </a:lnTo>
                  <a:cubicBezTo>
                    <a:pt x="147197" y="157845"/>
                    <a:pt x="147390" y="164254"/>
                    <a:pt x="143556" y="168326"/>
                  </a:cubicBezTo>
                  <a:cubicBezTo>
                    <a:pt x="139722" y="172398"/>
                    <a:pt x="133313" y="172590"/>
                    <a:pt x="129241" y="168756"/>
                  </a:cubicBezTo>
                  <a:cubicBezTo>
                    <a:pt x="129093" y="168617"/>
                    <a:pt x="128950" y="168474"/>
                    <a:pt x="128810" y="168326"/>
                  </a:cubicBezTo>
                  <a:lnTo>
                    <a:pt x="128789" y="168326"/>
                  </a:lnTo>
                  <a:lnTo>
                    <a:pt x="128671" y="168186"/>
                  </a:lnTo>
                  <a:lnTo>
                    <a:pt x="126416" y="165931"/>
                  </a:lnTo>
                  <a:cubicBezTo>
                    <a:pt x="124355" y="163798"/>
                    <a:pt x="120956" y="163739"/>
                    <a:pt x="118823" y="165799"/>
                  </a:cubicBezTo>
                  <a:cubicBezTo>
                    <a:pt x="116690" y="167859"/>
                    <a:pt x="116631" y="171258"/>
                    <a:pt x="118691" y="173391"/>
                  </a:cubicBezTo>
                  <a:cubicBezTo>
                    <a:pt x="118735" y="173436"/>
                    <a:pt x="118779" y="173480"/>
                    <a:pt x="118823" y="173523"/>
                  </a:cubicBezTo>
                  <a:lnTo>
                    <a:pt x="121164" y="175875"/>
                  </a:lnTo>
                  <a:cubicBezTo>
                    <a:pt x="125218" y="179878"/>
                    <a:pt x="125259" y="186410"/>
                    <a:pt x="121256" y="190464"/>
                  </a:cubicBezTo>
                  <a:cubicBezTo>
                    <a:pt x="117252" y="194517"/>
                    <a:pt x="110721" y="194558"/>
                    <a:pt x="106667" y="190555"/>
                  </a:cubicBezTo>
                  <a:lnTo>
                    <a:pt x="91300" y="175950"/>
                  </a:lnTo>
                  <a:lnTo>
                    <a:pt x="96927" y="170345"/>
                  </a:lnTo>
                  <a:cubicBezTo>
                    <a:pt x="104862" y="162478"/>
                    <a:pt x="104918" y="149668"/>
                    <a:pt x="97052" y="141733"/>
                  </a:cubicBezTo>
                  <a:cubicBezTo>
                    <a:pt x="97011" y="141691"/>
                    <a:pt x="96969" y="141649"/>
                    <a:pt x="96927" y="141608"/>
                  </a:cubicBezTo>
                  <a:cubicBezTo>
                    <a:pt x="92870" y="137571"/>
                    <a:pt x="87309" y="135418"/>
                    <a:pt x="81592" y="135669"/>
                  </a:cubicBezTo>
                  <a:cubicBezTo>
                    <a:pt x="81845" y="129971"/>
                    <a:pt x="79676" y="124431"/>
                    <a:pt x="75621" y="120420"/>
                  </a:cubicBezTo>
                  <a:cubicBezTo>
                    <a:pt x="71563" y="116388"/>
                    <a:pt x="66002" y="114238"/>
                    <a:pt x="60286" y="114492"/>
                  </a:cubicBezTo>
                  <a:cubicBezTo>
                    <a:pt x="60535" y="108798"/>
                    <a:pt x="58367" y="103264"/>
                    <a:pt x="54316" y="99254"/>
                  </a:cubicBezTo>
                  <a:cubicBezTo>
                    <a:pt x="49124" y="94097"/>
                    <a:pt x="41580" y="92092"/>
                    <a:pt x="34513" y="93992"/>
                  </a:cubicBezTo>
                  <a:cubicBezTo>
                    <a:pt x="33914" y="89577"/>
                    <a:pt x="31872" y="85484"/>
                    <a:pt x="28704" y="82351"/>
                  </a:cubicBezTo>
                  <a:cubicBezTo>
                    <a:pt x="21397" y="75109"/>
                    <a:pt x="9862" y="74384"/>
                    <a:pt x="1706" y="80655"/>
                  </a:cubicBezTo>
                  <a:cubicBezTo>
                    <a:pt x="-3448" y="58515"/>
                    <a:pt x="3251" y="35287"/>
                    <a:pt x="19404" y="19293"/>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grpSp>
      <p:sp>
        <p:nvSpPr>
          <p:cNvPr id="23" name="Graphic 72">
            <a:extLst>
              <a:ext uri="{FF2B5EF4-FFF2-40B4-BE49-F238E27FC236}">
                <a16:creationId xmlns:a16="http://schemas.microsoft.com/office/drawing/2014/main" id="{83F5A7B1-2A45-CF7B-472B-500362122027}"/>
              </a:ext>
              <a:ext uri="{C183D7F6-B498-43B3-948B-1728B52AA6E4}">
                <adec:decorative xmlns:adec="http://schemas.microsoft.com/office/drawing/2017/decorative" val="1"/>
              </a:ext>
            </a:extLst>
          </p:cNvPr>
          <p:cNvSpPr/>
          <p:nvPr/>
        </p:nvSpPr>
        <p:spPr>
          <a:xfrm>
            <a:off x="1010569" y="5615612"/>
            <a:ext cx="230292" cy="230290"/>
          </a:xfrm>
          <a:custGeom>
            <a:avLst/>
            <a:gdLst>
              <a:gd name="csX0" fmla="*/ 19546 w 171027"/>
              <a:gd name="csY0" fmla="*/ 9773 h 171027"/>
              <a:gd name="csX1" fmla="*/ 9773 w 171027"/>
              <a:gd name="csY1" fmla="*/ 0 h 171027"/>
              <a:gd name="csX2" fmla="*/ 0 w 171027"/>
              <a:gd name="csY2" fmla="*/ 9773 h 171027"/>
              <a:gd name="csX3" fmla="*/ 0 w 171027"/>
              <a:gd name="csY3" fmla="*/ 146595 h 171027"/>
              <a:gd name="csX4" fmla="*/ 24433 w 171027"/>
              <a:gd name="csY4" fmla="*/ 171028 h 171027"/>
              <a:gd name="csX5" fmla="*/ 161255 w 171027"/>
              <a:gd name="csY5" fmla="*/ 171028 h 171027"/>
              <a:gd name="csX6" fmla="*/ 171028 w 171027"/>
              <a:gd name="csY6" fmla="*/ 161255 h 171027"/>
              <a:gd name="csX7" fmla="*/ 161255 w 171027"/>
              <a:gd name="csY7" fmla="*/ 151482 h 171027"/>
              <a:gd name="csX8" fmla="*/ 24433 w 171027"/>
              <a:gd name="csY8" fmla="*/ 151482 h 171027"/>
              <a:gd name="csX9" fmla="*/ 19546 w 171027"/>
              <a:gd name="csY9" fmla="*/ 146595 h 171027"/>
              <a:gd name="csX10" fmla="*/ 19546 w 171027"/>
              <a:gd name="csY10" fmla="*/ 9773 h 171027"/>
              <a:gd name="csX11" fmla="*/ 105060 w 171027"/>
              <a:gd name="csY11" fmla="*/ 36649 h 171027"/>
              <a:gd name="csX12" fmla="*/ 114833 w 171027"/>
              <a:gd name="csY12" fmla="*/ 26876 h 171027"/>
              <a:gd name="csX13" fmla="*/ 158831 w 171027"/>
              <a:gd name="csY13" fmla="*/ 26876 h 171027"/>
              <a:gd name="csX14" fmla="*/ 168604 w 171027"/>
              <a:gd name="csY14" fmla="*/ 36649 h 171027"/>
              <a:gd name="csX15" fmla="*/ 168584 w 171027"/>
              <a:gd name="csY15" fmla="*/ 80627 h 171027"/>
              <a:gd name="csX16" fmla="*/ 158811 w 171027"/>
              <a:gd name="csY16" fmla="*/ 90400 h 171027"/>
              <a:gd name="csX17" fmla="*/ 149038 w 171027"/>
              <a:gd name="csY17" fmla="*/ 80627 h 171027"/>
              <a:gd name="csX18" fmla="*/ 149038 w 171027"/>
              <a:gd name="csY18" fmla="*/ 60241 h 171027"/>
              <a:gd name="csX19" fmla="*/ 104640 w 171027"/>
              <a:gd name="csY19" fmla="*/ 104640 h 171027"/>
              <a:gd name="csX20" fmla="*/ 90820 w 171027"/>
              <a:gd name="csY20" fmla="*/ 104640 h 171027"/>
              <a:gd name="csX21" fmla="*/ 73298 w 171027"/>
              <a:gd name="csY21" fmla="*/ 87117 h 171027"/>
              <a:gd name="csX22" fmla="*/ 48445 w 171027"/>
              <a:gd name="csY22" fmla="*/ 111969 h 171027"/>
              <a:gd name="csX23" fmla="*/ 34626 w 171027"/>
              <a:gd name="csY23" fmla="*/ 111729 h 171027"/>
              <a:gd name="csX24" fmla="*/ 34626 w 171027"/>
              <a:gd name="csY24" fmla="*/ 98150 h 171027"/>
              <a:gd name="csX25" fmla="*/ 66388 w 171027"/>
              <a:gd name="csY25" fmla="*/ 66388 h 171027"/>
              <a:gd name="csX26" fmla="*/ 80207 w 171027"/>
              <a:gd name="csY26" fmla="*/ 66388 h 171027"/>
              <a:gd name="csX27" fmla="*/ 97730 w 171027"/>
              <a:gd name="csY27" fmla="*/ 83911 h 171027"/>
              <a:gd name="csX28" fmla="*/ 135219 w 171027"/>
              <a:gd name="csY28" fmla="*/ 46422 h 171027"/>
              <a:gd name="csX29" fmla="*/ 114833 w 171027"/>
              <a:gd name="csY29" fmla="*/ 46422 h 171027"/>
              <a:gd name="csX30" fmla="*/ 105060 w 171027"/>
              <a:gd name="csY30" fmla="*/ 36649 h 171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71027" h="171027">
                <a:moveTo>
                  <a:pt x="19546" y="9773"/>
                </a:moveTo>
                <a:cubicBezTo>
                  <a:pt x="19546" y="4376"/>
                  <a:pt x="15170" y="0"/>
                  <a:pt x="9773" y="0"/>
                </a:cubicBezTo>
                <a:cubicBezTo>
                  <a:pt x="4376" y="0"/>
                  <a:pt x="0" y="4376"/>
                  <a:pt x="0" y="9773"/>
                </a:cubicBezTo>
                <a:lnTo>
                  <a:pt x="0" y="146595"/>
                </a:lnTo>
                <a:cubicBezTo>
                  <a:pt x="0" y="160089"/>
                  <a:pt x="10939" y="171028"/>
                  <a:pt x="24433" y="171028"/>
                </a:cubicBezTo>
                <a:lnTo>
                  <a:pt x="161255" y="171028"/>
                </a:lnTo>
                <a:cubicBezTo>
                  <a:pt x="166652" y="171028"/>
                  <a:pt x="171028" y="166652"/>
                  <a:pt x="171028" y="161255"/>
                </a:cubicBezTo>
                <a:cubicBezTo>
                  <a:pt x="171028" y="155857"/>
                  <a:pt x="166652" y="151482"/>
                  <a:pt x="161255" y="151482"/>
                </a:cubicBezTo>
                <a:lnTo>
                  <a:pt x="24433" y="151482"/>
                </a:lnTo>
                <a:cubicBezTo>
                  <a:pt x="21734" y="151482"/>
                  <a:pt x="19546" y="149294"/>
                  <a:pt x="19546" y="146595"/>
                </a:cubicBezTo>
                <a:lnTo>
                  <a:pt x="19546" y="9773"/>
                </a:lnTo>
                <a:close/>
                <a:moveTo>
                  <a:pt x="105060" y="36649"/>
                </a:moveTo>
                <a:cubicBezTo>
                  <a:pt x="105060" y="31251"/>
                  <a:pt x="109435" y="26876"/>
                  <a:pt x="114833" y="26876"/>
                </a:cubicBezTo>
                <a:lnTo>
                  <a:pt x="158831" y="26876"/>
                </a:lnTo>
                <a:cubicBezTo>
                  <a:pt x="164228" y="26876"/>
                  <a:pt x="168604" y="31251"/>
                  <a:pt x="168604" y="36649"/>
                </a:cubicBezTo>
                <a:lnTo>
                  <a:pt x="168584" y="80627"/>
                </a:lnTo>
                <a:cubicBezTo>
                  <a:pt x="168584" y="86025"/>
                  <a:pt x="164209" y="90400"/>
                  <a:pt x="158811" y="90400"/>
                </a:cubicBezTo>
                <a:cubicBezTo>
                  <a:pt x="153414" y="90400"/>
                  <a:pt x="149038" y="86025"/>
                  <a:pt x="149038" y="80627"/>
                </a:cubicBezTo>
                <a:lnTo>
                  <a:pt x="149038" y="60241"/>
                </a:lnTo>
                <a:lnTo>
                  <a:pt x="104640" y="104640"/>
                </a:lnTo>
                <a:cubicBezTo>
                  <a:pt x="100823" y="108455"/>
                  <a:pt x="94637" y="108455"/>
                  <a:pt x="90820" y="104640"/>
                </a:cubicBezTo>
                <a:lnTo>
                  <a:pt x="73298" y="87117"/>
                </a:lnTo>
                <a:lnTo>
                  <a:pt x="48445" y="111969"/>
                </a:lnTo>
                <a:cubicBezTo>
                  <a:pt x="44562" y="115719"/>
                  <a:pt x="38375" y="115611"/>
                  <a:pt x="34626" y="111729"/>
                </a:cubicBezTo>
                <a:cubicBezTo>
                  <a:pt x="30968" y="107942"/>
                  <a:pt x="30968" y="101938"/>
                  <a:pt x="34626" y="98150"/>
                </a:cubicBezTo>
                <a:lnTo>
                  <a:pt x="66388" y="66388"/>
                </a:lnTo>
                <a:cubicBezTo>
                  <a:pt x="70204" y="62573"/>
                  <a:pt x="76391" y="62573"/>
                  <a:pt x="80207" y="66388"/>
                </a:cubicBezTo>
                <a:lnTo>
                  <a:pt x="97730" y="83911"/>
                </a:lnTo>
                <a:lnTo>
                  <a:pt x="135219" y="46422"/>
                </a:lnTo>
                <a:lnTo>
                  <a:pt x="114833" y="46422"/>
                </a:lnTo>
                <a:cubicBezTo>
                  <a:pt x="109435" y="46422"/>
                  <a:pt x="105060" y="42046"/>
                  <a:pt x="105060" y="36649"/>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pic>
        <p:nvPicPr>
          <p:cNvPr id="26" name="Picture 25">
            <a:extLst>
              <a:ext uri="{FF2B5EF4-FFF2-40B4-BE49-F238E27FC236}">
                <a16:creationId xmlns:a16="http://schemas.microsoft.com/office/drawing/2014/main" id="{965AB99F-56B4-30F0-C9F4-31D77C6421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7" r="1597"/>
          <a:stretch>
            <a:fillRect/>
          </a:stretch>
        </p:blipFill>
        <p:spPr>
          <a:xfrm>
            <a:off x="6096000" y="0"/>
            <a:ext cx="6096000" cy="6858000"/>
          </a:xfrm>
          <a:prstGeom prst="rect">
            <a:avLst/>
          </a:prstGeom>
        </p:spPr>
      </p:pic>
    </p:spTree>
    <p:extLst>
      <p:ext uri="{BB962C8B-B14F-4D97-AF65-F5344CB8AC3E}">
        <p14:creationId xmlns:p14="http://schemas.microsoft.com/office/powerpoint/2010/main" val="29389806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19B9-EDEA-0281-EAD2-0CAC5A9668C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08D57F5-17DD-CD83-3BC6-61DFA69F2D11}"/>
              </a:ext>
            </a:extLst>
          </p:cNvPr>
          <p:cNvSpPr>
            <a:spLocks noGrp="1"/>
          </p:cNvSpPr>
          <p:nvPr>
            <p:ph type="title"/>
          </p:nvPr>
        </p:nvSpPr>
        <p:spPr>
          <a:xfrm>
            <a:off x="588263" y="457200"/>
            <a:ext cx="11018520" cy="553998"/>
          </a:xfrm>
        </p:spPr>
        <p:txBody>
          <a:bodyPr/>
          <a:lstStyle/>
          <a:p>
            <a:r>
              <a:rPr lang="en-US" dirty="0"/>
              <a:t>Getting started with Copilot</a:t>
            </a:r>
            <a:endParaRPr lang="en-IN" dirty="0"/>
          </a:p>
        </p:txBody>
      </p:sp>
      <p:grpSp>
        <p:nvGrpSpPr>
          <p:cNvPr id="10" name="Group 9">
            <a:extLst>
              <a:ext uri="{FF2B5EF4-FFF2-40B4-BE49-F238E27FC236}">
                <a16:creationId xmlns:a16="http://schemas.microsoft.com/office/drawing/2014/main" id="{03680A82-90BE-7FA0-61F3-90029A6AE26C}"/>
              </a:ext>
              <a:ext uri="{C183D7F6-B498-43B3-948B-1728B52AA6E4}">
                <adec:decorative xmlns:adec="http://schemas.microsoft.com/office/drawing/2017/decorative" val="1"/>
              </a:ext>
            </a:extLst>
          </p:cNvPr>
          <p:cNvGrpSpPr/>
          <p:nvPr/>
        </p:nvGrpSpPr>
        <p:grpSpPr>
          <a:xfrm>
            <a:off x="7286624" y="4174420"/>
            <a:ext cx="4905376" cy="2683581"/>
            <a:chOff x="7286624" y="4174420"/>
            <a:chExt cx="4905376" cy="2683581"/>
          </a:xfrm>
        </p:grpSpPr>
        <p:pic>
          <p:nvPicPr>
            <p:cNvPr id="11" name="Picture 10">
              <a:extLst>
                <a:ext uri="{FF2B5EF4-FFF2-40B4-BE49-F238E27FC236}">
                  <a16:creationId xmlns:a16="http://schemas.microsoft.com/office/drawing/2014/main" id="{6F9186AF-69DD-4326-4D7F-86A7547C3893}"/>
                </a:ext>
                <a:ext uri="{C183D7F6-B498-43B3-948B-1728B52AA6E4}">
                  <adec:decorative xmlns:adec="http://schemas.microsoft.com/office/drawing/2017/decorative" val="1"/>
                </a:ext>
              </a:extLst>
            </p:cNvPr>
            <p:cNvPicPr>
              <a:picLocks noChangeAspect="1"/>
            </p:cNvPicPr>
            <p:nvPr/>
          </p:nvPicPr>
          <p:blipFill>
            <a:blip r:embed="rId4"/>
            <a:srcRect r="14445" b="16792"/>
            <a:stretch>
              <a:fillRect/>
            </a:stretch>
          </p:blipFill>
          <p:spPr>
            <a:xfrm>
              <a:off x="7286624" y="4174420"/>
              <a:ext cx="4905376" cy="2683581"/>
            </a:xfrm>
            <a:custGeom>
              <a:avLst/>
              <a:gdLst>
                <a:gd name="csX0" fmla="*/ 4333876 w 4905376"/>
                <a:gd name="csY0" fmla="*/ 0 h 2683581"/>
                <a:gd name="csX1" fmla="*/ 4905376 w 4905376"/>
                <a:gd name="csY1" fmla="*/ 0 h 2683581"/>
                <a:gd name="csX2" fmla="*/ 4905376 w 4905376"/>
                <a:gd name="csY2" fmla="*/ 2683581 h 2683581"/>
                <a:gd name="csX3" fmla="*/ 0 w 4905376"/>
                <a:gd name="csY3" fmla="*/ 2683581 h 2683581"/>
                <a:gd name="csX4" fmla="*/ 0 w 4905376"/>
                <a:gd name="csY4" fmla="*/ 2011551 h 2683581"/>
                <a:gd name="csX5" fmla="*/ 4150317 w 4905376"/>
                <a:gd name="csY5" fmla="*/ 2011551 h 2683581"/>
                <a:gd name="csX6" fmla="*/ 4333876 w 4905376"/>
                <a:gd name="csY6" fmla="*/ 1827992 h 26835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05376" h="2683581">
                  <a:moveTo>
                    <a:pt x="4333876" y="0"/>
                  </a:moveTo>
                  <a:lnTo>
                    <a:pt x="4905376" y="0"/>
                  </a:lnTo>
                  <a:lnTo>
                    <a:pt x="4905376" y="2683581"/>
                  </a:lnTo>
                  <a:lnTo>
                    <a:pt x="0" y="2683581"/>
                  </a:lnTo>
                  <a:lnTo>
                    <a:pt x="0" y="2011551"/>
                  </a:lnTo>
                  <a:lnTo>
                    <a:pt x="4150317" y="2011551"/>
                  </a:lnTo>
                  <a:cubicBezTo>
                    <a:pt x="4251694" y="2011551"/>
                    <a:pt x="4333876" y="1929369"/>
                    <a:pt x="4333876" y="1827992"/>
                  </a:cubicBezTo>
                  <a:close/>
                </a:path>
              </a:pathLst>
            </a:custGeom>
          </p:spPr>
        </p:pic>
        <p:pic>
          <p:nvPicPr>
            <p:cNvPr id="12" name="Picture 11">
              <a:extLst>
                <a:ext uri="{FF2B5EF4-FFF2-40B4-BE49-F238E27FC236}">
                  <a16:creationId xmlns:a16="http://schemas.microsoft.com/office/drawing/2014/main" id="{2B0649EC-1096-67C8-E240-2FFACDB82316}"/>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30"/>
                      </a14:imgEffect>
                    </a14:imgLayer>
                  </a14:imgProps>
                </a:ext>
              </a:extLst>
            </a:blip>
            <a:srcRect r="24413" b="37629"/>
            <a:stretch>
              <a:fillRect/>
            </a:stretch>
          </p:blipFill>
          <p:spPr>
            <a:xfrm>
              <a:off x="7286624" y="4174420"/>
              <a:ext cx="4333876" cy="2011551"/>
            </a:xfrm>
            <a:custGeom>
              <a:avLst/>
              <a:gdLst>
                <a:gd name="csX0" fmla="*/ 0 w 4333876"/>
                <a:gd name="csY0" fmla="*/ 0 h 2011551"/>
                <a:gd name="csX1" fmla="*/ 4333876 w 4333876"/>
                <a:gd name="csY1" fmla="*/ 0 h 2011551"/>
                <a:gd name="csX2" fmla="*/ 4333876 w 4333876"/>
                <a:gd name="csY2" fmla="*/ 1827992 h 2011551"/>
                <a:gd name="csX3" fmla="*/ 4150317 w 4333876"/>
                <a:gd name="csY3" fmla="*/ 2011551 h 2011551"/>
                <a:gd name="csX4" fmla="*/ 0 w 4333876"/>
                <a:gd name="csY4" fmla="*/ 2011551 h 2011551"/>
              </a:gdLst>
              <a:ahLst/>
              <a:cxnLst>
                <a:cxn ang="0">
                  <a:pos x="csX0" y="csY0"/>
                </a:cxn>
                <a:cxn ang="0">
                  <a:pos x="csX1" y="csY1"/>
                </a:cxn>
                <a:cxn ang="0">
                  <a:pos x="csX2" y="csY2"/>
                </a:cxn>
                <a:cxn ang="0">
                  <a:pos x="csX3" y="csY3"/>
                </a:cxn>
                <a:cxn ang="0">
                  <a:pos x="csX4" y="csY4"/>
                </a:cxn>
              </a:cxnLst>
              <a:rect l="l" t="t" r="r" b="b"/>
              <a:pathLst>
                <a:path w="4333876" h="2011551">
                  <a:moveTo>
                    <a:pt x="0" y="0"/>
                  </a:moveTo>
                  <a:lnTo>
                    <a:pt x="4333876" y="0"/>
                  </a:lnTo>
                  <a:lnTo>
                    <a:pt x="4333876" y="1827992"/>
                  </a:lnTo>
                  <a:cubicBezTo>
                    <a:pt x="4333876" y="1929369"/>
                    <a:pt x="4251694" y="2011551"/>
                    <a:pt x="4150317" y="2011551"/>
                  </a:cubicBezTo>
                  <a:lnTo>
                    <a:pt x="0" y="2011551"/>
                  </a:lnTo>
                  <a:close/>
                </a:path>
              </a:pathLst>
            </a:custGeom>
          </p:spPr>
        </p:pic>
      </p:grpSp>
      <p:sp>
        <p:nvSpPr>
          <p:cNvPr id="13" name="Rectangle: Rounded Corners 12">
            <a:extLst>
              <a:ext uri="{FF2B5EF4-FFF2-40B4-BE49-F238E27FC236}">
                <a16:creationId xmlns:a16="http://schemas.microsoft.com/office/drawing/2014/main" id="{A6E049A9-6D66-F6FF-CDC0-63919E116BFF}"/>
              </a:ext>
              <a:ext uri="{C183D7F6-B498-43B3-948B-1728B52AA6E4}">
                <adec:decorative xmlns:adec="http://schemas.microsoft.com/office/drawing/2017/decorative" val="1"/>
              </a:ext>
            </a:extLst>
          </p:cNvPr>
          <p:cNvSpPr/>
          <p:nvPr/>
        </p:nvSpPr>
        <p:spPr bwMode="auto">
          <a:xfrm>
            <a:off x="588963" y="1559560"/>
            <a:ext cx="11017250" cy="4645978"/>
          </a:xfrm>
          <a:prstGeom prst="roundRect">
            <a:avLst>
              <a:gd name="adj" fmla="val 5044"/>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pic>
        <p:nvPicPr>
          <p:cNvPr id="18" name="Online Media 2" title="Take a tour of the Microsoft 365 Copilot App">
            <a:hlinkClick r:id="" action="ppaction://media"/>
            <a:extLst>
              <a:ext uri="{FF2B5EF4-FFF2-40B4-BE49-F238E27FC236}">
                <a16:creationId xmlns:a16="http://schemas.microsoft.com/office/drawing/2014/main" id="{B29FB245-A158-3EBD-DDDA-56F02DD9DCD3}"/>
              </a:ext>
            </a:extLst>
          </p:cNvPr>
          <p:cNvPicPr>
            <a:picLocks noRot="1" noChangeAspect="1"/>
          </p:cNvPicPr>
          <p:nvPr>
            <a:videoFile r:link="rId1"/>
          </p:nvPr>
        </p:nvPicPr>
        <p:blipFill>
          <a:blip r:embed="rId7"/>
          <a:stretch>
            <a:fillRect/>
          </a:stretch>
        </p:blipFill>
        <p:spPr>
          <a:xfrm>
            <a:off x="3846630" y="1730760"/>
            <a:ext cx="7616952" cy="4303578"/>
          </a:xfrm>
          <a:prstGeom prst="roundRect">
            <a:avLst>
              <a:gd name="adj" fmla="val 3702"/>
            </a:avLst>
          </a:prstGeom>
          <a:ln w="9525">
            <a:solidFill>
              <a:schemeClr val="bg1">
                <a:lumMod val="85000"/>
              </a:schemeClr>
            </a:solidFill>
          </a:ln>
        </p:spPr>
      </p:pic>
      <p:sp>
        <p:nvSpPr>
          <p:cNvPr id="15" name="TextBox 14">
            <a:extLst>
              <a:ext uri="{FF2B5EF4-FFF2-40B4-BE49-F238E27FC236}">
                <a16:creationId xmlns:a16="http://schemas.microsoft.com/office/drawing/2014/main" id="{C16869DE-3A7C-6C28-B068-EC18515DD54D}"/>
              </a:ext>
            </a:extLst>
          </p:cNvPr>
          <p:cNvSpPr txBox="1"/>
          <p:nvPr/>
        </p:nvSpPr>
        <p:spPr>
          <a:xfrm>
            <a:off x="728408" y="1730754"/>
            <a:ext cx="2961303" cy="1384995"/>
          </a:xfrm>
          <a:prstGeom prst="rect">
            <a:avLst/>
          </a:prstGeom>
          <a:noFill/>
        </p:spPr>
        <p:txBody>
          <a:bodyPr wrap="square" lIns="0" tIns="0" rIns="0" bIns="0">
            <a:spAutoFit/>
          </a:bodyPr>
          <a:lstStyle/>
          <a:p>
            <a:pPr marL="0" marR="0" lvl="1"/>
            <a:r>
              <a:rPr lang="en-US" kern="100" dirty="0">
                <a:cs typeface="Times New Roman" panose="02020603050405020304" pitchFamily="18" charset="0"/>
              </a:rPr>
              <a:t>Copilot can help you just as much as your team so we recommend you spend a </a:t>
            </a:r>
            <a:br>
              <a:rPr lang="en-US" kern="100" dirty="0">
                <a:cs typeface="Times New Roman" panose="02020603050405020304" pitchFamily="18" charset="0"/>
              </a:rPr>
            </a:br>
            <a:r>
              <a:rPr lang="en-US" kern="100" dirty="0">
                <a:cs typeface="Times New Roman" panose="02020603050405020304" pitchFamily="18" charset="0"/>
              </a:rPr>
              <a:t>few minutes building your own AI habits.</a:t>
            </a:r>
          </a:p>
        </p:txBody>
      </p:sp>
      <p:sp>
        <p:nvSpPr>
          <p:cNvPr id="16" name="TextBox 15">
            <a:extLst>
              <a:ext uri="{FF2B5EF4-FFF2-40B4-BE49-F238E27FC236}">
                <a16:creationId xmlns:a16="http://schemas.microsoft.com/office/drawing/2014/main" id="{41E3CBBB-D6B3-295B-51B1-104E400AB26B}"/>
              </a:ext>
            </a:extLst>
          </p:cNvPr>
          <p:cNvSpPr txBox="1"/>
          <p:nvPr/>
        </p:nvSpPr>
        <p:spPr>
          <a:xfrm>
            <a:off x="728408" y="3315190"/>
            <a:ext cx="2961303" cy="1261884"/>
          </a:xfrm>
          <a:prstGeom prst="rect">
            <a:avLst/>
          </a:prstGeom>
          <a:noFill/>
        </p:spPr>
        <p:txBody>
          <a:bodyPr wrap="square" lIns="0" tIns="0" rIns="0" bIns="0" rtlCol="0">
            <a:spAutoFit/>
          </a:bodyPr>
          <a:lstStyle/>
          <a:p>
            <a:pPr marL="228600" lvl="0" indent="-228600">
              <a:spcBef>
                <a:spcPts val="1200"/>
              </a:spcBef>
              <a:buFont typeface="Arial" panose="020B0604020202020204" pitchFamily="34" charset="0"/>
              <a:buChar char="•"/>
              <a:defRPr/>
            </a:pPr>
            <a:r>
              <a:rPr lang="en-US" dirty="0"/>
              <a:t>Watch the </a:t>
            </a:r>
            <a:r>
              <a:rPr lang="en-US" dirty="0">
                <a:hlinkClick r:id="rId8"/>
              </a:rPr>
              <a:t>video</a:t>
            </a:r>
            <a:r>
              <a:rPr lang="en-US" dirty="0"/>
              <a:t> below.</a:t>
            </a:r>
          </a:p>
          <a:p>
            <a:pPr marL="228600" lvl="0" indent="-228600">
              <a:spcBef>
                <a:spcPts val="1200"/>
              </a:spcBef>
              <a:buFont typeface="Arial" panose="020B0604020202020204" pitchFamily="34" charset="0"/>
              <a:buChar char="•"/>
              <a:defRPr/>
            </a:pPr>
            <a:r>
              <a:rPr lang="en-US" dirty="0"/>
              <a:t>If you want more depth, you can try out the </a:t>
            </a:r>
            <a:r>
              <a:rPr lang="en-US" dirty="0">
                <a:hlinkClick r:id="rId9"/>
              </a:rPr>
              <a:t>Copilot training for executives</a:t>
            </a:r>
            <a:r>
              <a:rPr lang="en-US" dirty="0"/>
              <a:t>.</a:t>
            </a:r>
          </a:p>
        </p:txBody>
      </p:sp>
    </p:spTree>
    <p:extLst>
      <p:ext uri="{BB962C8B-B14F-4D97-AF65-F5344CB8AC3E}">
        <p14:creationId xmlns:p14="http://schemas.microsoft.com/office/powerpoint/2010/main" val="1488464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4405-1481-263B-D1C0-602E1D5024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8EB278B-7C8E-2B29-40A7-2A9B69AFDC83}"/>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dirty="0"/>
              <a:t>Specific scenarios and prompts you can use</a:t>
            </a:r>
          </a:p>
        </p:txBody>
      </p:sp>
      <p:pic>
        <p:nvPicPr>
          <p:cNvPr id="14" name="Picture 13">
            <a:extLst>
              <a:ext uri="{FF2B5EF4-FFF2-40B4-BE49-F238E27FC236}">
                <a16:creationId xmlns:a16="http://schemas.microsoft.com/office/drawing/2014/main" id="{9EE0AC93-91F6-10F5-0372-2B7683028186}"/>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15" name="Text Placeholder 33">
            <a:extLst>
              <a:ext uri="{FF2B5EF4-FFF2-40B4-BE49-F238E27FC236}">
                <a16:creationId xmlns:a16="http://schemas.microsoft.com/office/drawing/2014/main" id="{F94E604A-CE65-A980-9917-494E909BE8BF}"/>
              </a:ext>
            </a:extLst>
          </p:cNvPr>
          <p:cNvSpPr txBox="1">
            <a:spLocks/>
          </p:cNvSpPr>
          <p:nvPr/>
        </p:nvSpPr>
        <p:spPr>
          <a:xfrm>
            <a:off x="588963" y="1176359"/>
            <a:ext cx="11017250"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dirty="0"/>
              <a:t>See some ways Copilot can help you before we dive into the use case examples and KPIs.</a:t>
            </a:r>
          </a:p>
        </p:txBody>
      </p:sp>
      <p:sp>
        <p:nvSpPr>
          <p:cNvPr id="16" name="Rectangle: Rounded Corners 15">
            <a:extLst>
              <a:ext uri="{FF2B5EF4-FFF2-40B4-BE49-F238E27FC236}">
                <a16:creationId xmlns:a16="http://schemas.microsoft.com/office/drawing/2014/main" id="{DA942665-79A4-4497-C93C-9C07640B8459}"/>
              </a:ext>
              <a:ext uri="{C183D7F6-B498-43B3-948B-1728B52AA6E4}">
                <adec:decorative xmlns:adec="http://schemas.microsoft.com/office/drawing/2017/decorative" val="1"/>
              </a:ext>
            </a:extLst>
          </p:cNvPr>
          <p:cNvSpPr/>
          <p:nvPr/>
        </p:nvSpPr>
        <p:spPr bwMode="auto">
          <a:xfrm>
            <a:off x="588963" y="1698398"/>
            <a:ext cx="11017250" cy="4664302"/>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defTabSz="914367"/>
            <a:endParaRPr lang="en-US" b="1">
              <a:solidFill>
                <a:srgbClr val="091F2C"/>
              </a:solidFill>
              <a:latin typeface="+mj-lt"/>
            </a:endParaRPr>
          </a:p>
        </p:txBody>
      </p:sp>
      <p:sp>
        <p:nvSpPr>
          <p:cNvPr id="17" name="Rectangle: Rounded Corners 16">
            <a:extLst>
              <a:ext uri="{FF2B5EF4-FFF2-40B4-BE49-F238E27FC236}">
                <a16:creationId xmlns:a16="http://schemas.microsoft.com/office/drawing/2014/main" id="{12AB5727-C241-420D-56FB-3AC5AEEB4356}"/>
              </a:ext>
              <a:ext uri="{C183D7F6-B498-43B3-948B-1728B52AA6E4}">
                <adec:decorative xmlns:adec="http://schemas.microsoft.com/office/drawing/2017/decorative" val="1"/>
              </a:ext>
            </a:extLst>
          </p:cNvPr>
          <p:cNvSpPr>
            <a:spLocks/>
          </p:cNvSpPr>
          <p:nvPr/>
        </p:nvSpPr>
        <p:spPr bwMode="auto">
          <a:xfrm>
            <a:off x="719863"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18" name="Rectangle: Rounded Corners 17">
            <a:extLst>
              <a:ext uri="{FF2B5EF4-FFF2-40B4-BE49-F238E27FC236}">
                <a16:creationId xmlns:a16="http://schemas.microsoft.com/office/drawing/2014/main" id="{81DD1F97-234A-8DE1-CEF2-5AF34750BC4F}"/>
              </a:ext>
              <a:ext uri="{C183D7F6-B498-43B3-948B-1728B52AA6E4}">
                <adec:decorative xmlns:adec="http://schemas.microsoft.com/office/drawing/2017/decorative" val="1"/>
              </a:ext>
            </a:extLst>
          </p:cNvPr>
          <p:cNvSpPr>
            <a:spLocks/>
          </p:cNvSpPr>
          <p:nvPr/>
        </p:nvSpPr>
        <p:spPr bwMode="auto">
          <a:xfrm>
            <a:off x="3441450"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19" name="Rectangle: Rounded Corners 18">
            <a:extLst>
              <a:ext uri="{FF2B5EF4-FFF2-40B4-BE49-F238E27FC236}">
                <a16:creationId xmlns:a16="http://schemas.microsoft.com/office/drawing/2014/main" id="{D55BEF2A-1FBB-4672-B513-5D3FB49E656C}"/>
              </a:ext>
              <a:ext uri="{C183D7F6-B498-43B3-948B-1728B52AA6E4}">
                <adec:decorative xmlns:adec="http://schemas.microsoft.com/office/drawing/2017/decorative" val="1"/>
              </a:ext>
            </a:extLst>
          </p:cNvPr>
          <p:cNvSpPr>
            <a:spLocks/>
          </p:cNvSpPr>
          <p:nvPr/>
        </p:nvSpPr>
        <p:spPr bwMode="auto">
          <a:xfrm>
            <a:off x="6163037"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20" name="Rectangle: Rounded Corners 19">
            <a:extLst>
              <a:ext uri="{FF2B5EF4-FFF2-40B4-BE49-F238E27FC236}">
                <a16:creationId xmlns:a16="http://schemas.microsoft.com/office/drawing/2014/main" id="{B4D45AE9-78D9-4DA0-428C-964B77D9453E}"/>
              </a:ext>
              <a:ext uri="{C183D7F6-B498-43B3-948B-1728B52AA6E4}">
                <adec:decorative xmlns:adec="http://schemas.microsoft.com/office/drawing/2017/decorative" val="1"/>
              </a:ext>
            </a:extLst>
          </p:cNvPr>
          <p:cNvSpPr>
            <a:spLocks/>
          </p:cNvSpPr>
          <p:nvPr/>
        </p:nvSpPr>
        <p:spPr bwMode="auto">
          <a:xfrm>
            <a:off x="8884624"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200">
              <a:solidFill>
                <a:schemeClr val="accent1"/>
              </a:solidFill>
              <a:latin typeface="+mj-lt"/>
              <a:cs typeface="Segoe UI" pitchFamily="34" charset="0"/>
            </a:endParaRPr>
          </a:p>
        </p:txBody>
      </p:sp>
      <p:sp>
        <p:nvSpPr>
          <p:cNvPr id="21" name="Rectangle: Rounded Corners 20">
            <a:extLst>
              <a:ext uri="{FF2B5EF4-FFF2-40B4-BE49-F238E27FC236}">
                <a16:creationId xmlns:a16="http://schemas.microsoft.com/office/drawing/2014/main" id="{93B79CD3-BA47-88B8-C22B-D32F617B12E0}"/>
              </a:ext>
              <a:ext uri="{C183D7F6-B498-43B3-948B-1728B52AA6E4}">
                <adec:decorative xmlns:adec="http://schemas.microsoft.com/office/drawing/2017/decorative" val="1"/>
              </a:ext>
            </a:extLst>
          </p:cNvPr>
          <p:cNvSpPr/>
          <p:nvPr/>
        </p:nvSpPr>
        <p:spPr bwMode="auto">
          <a:xfrm>
            <a:off x="825500"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a:solidFill>
                  <a:schemeClr val="bg1"/>
                </a:solidFill>
                <a:latin typeface="+mj-lt"/>
                <a:cs typeface="Segoe UI" panose="020B0502040204020203" pitchFamily="34" charset="0"/>
              </a:rPr>
              <a:t>Summarize data</a:t>
            </a:r>
            <a:endParaRPr lang="en-US" dirty="0">
              <a:solidFill>
                <a:schemeClr val="bg1"/>
              </a:solidFill>
              <a:latin typeface="+mj-lt"/>
              <a:cs typeface="Segoe UI" panose="020B0502040204020203" pitchFamily="34" charset="0"/>
            </a:endParaRPr>
          </a:p>
        </p:txBody>
      </p:sp>
      <p:sp>
        <p:nvSpPr>
          <p:cNvPr id="22" name="Rectangle: Rounded Corners 21">
            <a:extLst>
              <a:ext uri="{FF2B5EF4-FFF2-40B4-BE49-F238E27FC236}">
                <a16:creationId xmlns:a16="http://schemas.microsoft.com/office/drawing/2014/main" id="{BE6B1DDF-5058-2A5A-564C-E58305BE77A1}"/>
              </a:ext>
              <a:ext uri="{C183D7F6-B498-43B3-948B-1728B52AA6E4}">
                <adec:decorative xmlns:adec="http://schemas.microsoft.com/office/drawing/2017/decorative" val="1"/>
              </a:ext>
            </a:extLst>
          </p:cNvPr>
          <p:cNvSpPr/>
          <p:nvPr/>
        </p:nvSpPr>
        <p:spPr bwMode="auto">
          <a:xfrm>
            <a:off x="3547087"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dirty="0">
                <a:solidFill>
                  <a:schemeClr val="bg1"/>
                </a:solidFill>
                <a:latin typeface="+mj-lt"/>
                <a:cs typeface="Segoe UI" panose="020B0502040204020203" pitchFamily="34" charset="0"/>
              </a:rPr>
              <a:t>Upgrade your writing</a:t>
            </a:r>
          </a:p>
        </p:txBody>
      </p:sp>
      <p:sp>
        <p:nvSpPr>
          <p:cNvPr id="23" name="Rectangle: Rounded Corners 22">
            <a:extLst>
              <a:ext uri="{FF2B5EF4-FFF2-40B4-BE49-F238E27FC236}">
                <a16:creationId xmlns:a16="http://schemas.microsoft.com/office/drawing/2014/main" id="{28EEF44A-E8B2-2639-8A21-13E7D0E2E562}"/>
              </a:ext>
              <a:ext uri="{C183D7F6-B498-43B3-948B-1728B52AA6E4}">
                <adec:decorative xmlns:adec="http://schemas.microsoft.com/office/drawing/2017/decorative" val="1"/>
              </a:ext>
            </a:extLst>
          </p:cNvPr>
          <p:cNvSpPr/>
          <p:nvPr/>
        </p:nvSpPr>
        <p:spPr bwMode="auto">
          <a:xfrm>
            <a:off x="6268674"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dirty="0">
                <a:solidFill>
                  <a:schemeClr val="bg1"/>
                </a:solidFill>
                <a:latin typeface="+mj-lt"/>
                <a:cs typeface="Segoe UI" panose="020B0502040204020203" pitchFamily="34" charset="0"/>
              </a:rPr>
              <a:t>Simplify reporting</a:t>
            </a:r>
          </a:p>
        </p:txBody>
      </p:sp>
      <p:sp>
        <p:nvSpPr>
          <p:cNvPr id="24" name="Rectangle: Rounded Corners 23">
            <a:extLst>
              <a:ext uri="{FF2B5EF4-FFF2-40B4-BE49-F238E27FC236}">
                <a16:creationId xmlns:a16="http://schemas.microsoft.com/office/drawing/2014/main" id="{577D4704-2942-B6C2-B688-263C5AC3592D}"/>
              </a:ext>
              <a:ext uri="{C183D7F6-B498-43B3-948B-1728B52AA6E4}">
                <adec:decorative xmlns:adec="http://schemas.microsoft.com/office/drawing/2017/decorative" val="1"/>
              </a:ext>
            </a:extLst>
          </p:cNvPr>
          <p:cNvSpPr/>
          <p:nvPr/>
        </p:nvSpPr>
        <p:spPr bwMode="auto">
          <a:xfrm>
            <a:off x="8990262"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nSpc>
                <a:spcPct val="107000"/>
              </a:lnSpc>
              <a:spcBef>
                <a:spcPts val="600"/>
              </a:spcBef>
            </a:pPr>
            <a:r>
              <a:rPr lang="en-US" dirty="0">
                <a:solidFill>
                  <a:schemeClr val="bg1"/>
                </a:solidFill>
                <a:latin typeface="+mj-lt"/>
                <a:cs typeface="Segoe UI" panose="020B0502040204020203" pitchFamily="34" charset="0"/>
              </a:rPr>
              <a:t>Ensure clear communications</a:t>
            </a:r>
          </a:p>
        </p:txBody>
      </p:sp>
      <p:sp>
        <p:nvSpPr>
          <p:cNvPr id="25" name="TextBox 24">
            <a:extLst>
              <a:ext uri="{FF2B5EF4-FFF2-40B4-BE49-F238E27FC236}">
                <a16:creationId xmlns:a16="http://schemas.microsoft.com/office/drawing/2014/main" id="{AA4A9676-0599-67B2-0232-0F6D91021578}"/>
              </a:ext>
            </a:extLst>
          </p:cNvPr>
          <p:cNvSpPr txBox="1"/>
          <p:nvPr/>
        </p:nvSpPr>
        <p:spPr>
          <a:xfrm>
            <a:off x="867726" y="2732045"/>
            <a:ext cx="2294960" cy="646331"/>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Create summaries and lists of key points, variances, and risks in a flash.</a:t>
            </a:r>
          </a:p>
        </p:txBody>
      </p:sp>
      <p:sp>
        <p:nvSpPr>
          <p:cNvPr id="29" name="TextBox 28">
            <a:extLst>
              <a:ext uri="{FF2B5EF4-FFF2-40B4-BE49-F238E27FC236}">
                <a16:creationId xmlns:a16="http://schemas.microsoft.com/office/drawing/2014/main" id="{66D89D53-E2D2-644A-37A9-D396BA848EFE}"/>
              </a:ext>
            </a:extLst>
          </p:cNvPr>
          <p:cNvSpPr txBox="1"/>
          <p:nvPr/>
        </p:nvSpPr>
        <p:spPr>
          <a:xfrm>
            <a:off x="867726" y="3662300"/>
            <a:ext cx="2294960" cy="2308324"/>
          </a:xfrm>
          <a:prstGeom prst="rect">
            <a:avLst/>
          </a:prstGeom>
          <a:noFill/>
        </p:spPr>
        <p:txBody>
          <a:bodyPr vertOverflow="overflow" vert="horz" wrap="square" lIns="0" tIns="0" rIns="0" bIns="0" rtlCol="0" anchor="t">
            <a:spAutoFit/>
          </a:bodyPr>
          <a:lstStyle/>
          <a:p>
            <a:pPr>
              <a:spcAft>
                <a:spcPts val="600"/>
              </a:spcAft>
            </a:pPr>
            <a:r>
              <a:rPr lang="en-US" sz="1400" b="1" dirty="0">
                <a:solidFill>
                  <a:schemeClr val="accent1"/>
                </a:solidFill>
                <a:latin typeface="+mj-lt"/>
              </a:rPr>
              <a:t>In an Excel file try </a:t>
            </a:r>
            <a:br>
              <a:rPr lang="en-US" sz="1400" b="1" dirty="0">
                <a:solidFill>
                  <a:schemeClr val="accent1"/>
                </a:solidFill>
                <a:latin typeface="+mj-lt"/>
              </a:rPr>
            </a:br>
            <a:r>
              <a:rPr lang="en-US" sz="1400" b="1" dirty="0">
                <a:solidFill>
                  <a:schemeClr val="accent1"/>
                </a:solidFill>
                <a:latin typeface="+mj-lt"/>
              </a:rPr>
              <a:t>the prompt:</a:t>
            </a:r>
          </a:p>
          <a:p>
            <a:pPr>
              <a:spcAft>
                <a:spcPts val="600"/>
              </a:spcAft>
            </a:pPr>
            <a:r>
              <a:rPr lang="en-US" sz="1400" dirty="0">
                <a:solidFill>
                  <a:schemeClr val="tx2"/>
                </a:solidFill>
              </a:rPr>
              <a:t>Using this workforce dataset, analyze attrition trends over the last [6–12 months] by Department, Role, Location, and Tenure. Identify key drivers, emerging risk areas, and any statistically </a:t>
            </a:r>
            <a:br>
              <a:rPr lang="en-US" sz="1400" dirty="0">
                <a:solidFill>
                  <a:schemeClr val="tx2"/>
                </a:solidFill>
              </a:rPr>
            </a:br>
            <a:r>
              <a:rPr lang="en-US" sz="1400" dirty="0">
                <a:solidFill>
                  <a:schemeClr val="tx2"/>
                </a:solidFill>
              </a:rPr>
              <a:t>unusual patterns.</a:t>
            </a:r>
          </a:p>
        </p:txBody>
      </p:sp>
      <p:sp>
        <p:nvSpPr>
          <p:cNvPr id="35" name="TextBox 34">
            <a:extLst>
              <a:ext uri="{FF2B5EF4-FFF2-40B4-BE49-F238E27FC236}">
                <a16:creationId xmlns:a16="http://schemas.microsoft.com/office/drawing/2014/main" id="{8F613DA7-0F7A-5036-527C-E79E052FA293}"/>
              </a:ext>
            </a:extLst>
          </p:cNvPr>
          <p:cNvSpPr txBox="1"/>
          <p:nvPr/>
        </p:nvSpPr>
        <p:spPr>
          <a:xfrm>
            <a:off x="3589313" y="2732045"/>
            <a:ext cx="2294960" cy="430887"/>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Use Copilot to rewrite content more clearly.</a:t>
            </a:r>
          </a:p>
        </p:txBody>
      </p:sp>
      <p:sp>
        <p:nvSpPr>
          <p:cNvPr id="36" name="TextBox 35">
            <a:extLst>
              <a:ext uri="{FF2B5EF4-FFF2-40B4-BE49-F238E27FC236}">
                <a16:creationId xmlns:a16="http://schemas.microsoft.com/office/drawing/2014/main" id="{28F95400-109F-0B59-9741-4A418AC2D85B}"/>
              </a:ext>
            </a:extLst>
          </p:cNvPr>
          <p:cNvSpPr txBox="1"/>
          <p:nvPr/>
        </p:nvSpPr>
        <p:spPr>
          <a:xfrm>
            <a:off x="3589313" y="3662300"/>
            <a:ext cx="2294960" cy="1369606"/>
          </a:xfrm>
          <a:prstGeom prst="rect">
            <a:avLst/>
          </a:prstGeom>
          <a:noFill/>
        </p:spPr>
        <p:txBody>
          <a:bodyPr vertOverflow="overflow" vert="horz" wrap="square" lIns="0" tIns="0" rIns="0" bIns="0" rtlCol="0" anchor="t">
            <a:spAutoFit/>
          </a:bodyPr>
          <a:lstStyle/>
          <a:p>
            <a:pPr>
              <a:spcAft>
                <a:spcPts val="600"/>
              </a:spcAft>
            </a:pPr>
            <a:r>
              <a:rPr lang="en-US" sz="1400" b="1" dirty="0">
                <a:solidFill>
                  <a:schemeClr val="accent1"/>
                </a:solidFill>
                <a:latin typeface="+mj-lt"/>
              </a:rPr>
              <a:t>In Word try the prompt:</a:t>
            </a:r>
          </a:p>
          <a:p>
            <a:pPr>
              <a:spcAft>
                <a:spcPts val="600"/>
              </a:spcAft>
            </a:pPr>
            <a:r>
              <a:rPr lang="en-US" sz="1400" dirty="0">
                <a:solidFill>
                  <a:schemeClr val="tx2"/>
                </a:solidFill>
              </a:rPr>
              <a:t>Refine this content into a board‑ready workforce strategy summary, focused on risk, capacity, and long‑term capability.</a:t>
            </a:r>
          </a:p>
        </p:txBody>
      </p:sp>
      <p:sp>
        <p:nvSpPr>
          <p:cNvPr id="38" name="TextBox 37">
            <a:extLst>
              <a:ext uri="{FF2B5EF4-FFF2-40B4-BE49-F238E27FC236}">
                <a16:creationId xmlns:a16="http://schemas.microsoft.com/office/drawing/2014/main" id="{6CCFE8B2-EA39-809D-2D66-4B3896F49017}"/>
              </a:ext>
            </a:extLst>
          </p:cNvPr>
          <p:cNvSpPr txBox="1"/>
          <p:nvPr/>
        </p:nvSpPr>
        <p:spPr>
          <a:xfrm>
            <a:off x="6310900" y="2732045"/>
            <a:ext cx="2294960" cy="430887"/>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Simplify complex documents and articles.</a:t>
            </a:r>
          </a:p>
        </p:txBody>
      </p:sp>
      <p:sp>
        <p:nvSpPr>
          <p:cNvPr id="39" name="TextBox 38">
            <a:extLst>
              <a:ext uri="{FF2B5EF4-FFF2-40B4-BE49-F238E27FC236}">
                <a16:creationId xmlns:a16="http://schemas.microsoft.com/office/drawing/2014/main" id="{4DD248AE-C111-7EB7-E3A2-EFE456FD64AF}"/>
              </a:ext>
            </a:extLst>
          </p:cNvPr>
          <p:cNvSpPr txBox="1"/>
          <p:nvPr/>
        </p:nvSpPr>
        <p:spPr>
          <a:xfrm>
            <a:off x="6310900" y="3662300"/>
            <a:ext cx="2294960" cy="2308324"/>
          </a:xfrm>
          <a:prstGeom prst="rect">
            <a:avLst/>
          </a:prstGeom>
          <a:noFill/>
        </p:spPr>
        <p:txBody>
          <a:bodyPr vertOverflow="overflow" vert="horz" wrap="square" lIns="0" tIns="0" rIns="0" bIns="0" rtlCol="0" anchor="t">
            <a:spAutoFit/>
          </a:bodyPr>
          <a:lstStyle/>
          <a:p>
            <a:pPr>
              <a:spcAft>
                <a:spcPts val="600"/>
              </a:spcAft>
            </a:pPr>
            <a:r>
              <a:rPr lang="en-US" sz="1400" b="1" dirty="0">
                <a:solidFill>
                  <a:schemeClr val="accent1"/>
                </a:solidFill>
                <a:latin typeface="+mj-lt"/>
              </a:rPr>
              <a:t>In PowerPoint try the prompt:</a:t>
            </a:r>
          </a:p>
          <a:p>
            <a:pPr>
              <a:spcAft>
                <a:spcPts val="600"/>
              </a:spcAft>
            </a:pPr>
            <a:r>
              <a:rPr lang="en-US" sz="1400" dirty="0">
                <a:solidFill>
                  <a:schemeClr val="tx2"/>
                </a:solidFill>
              </a:rPr>
              <a:t>Summarize this HR report for an executive audience. Focus on key insights, risks, and decisions needed. Rewrite it in clear, concise language suitable for senior leadership, and limit the output </a:t>
            </a:r>
            <a:br>
              <a:rPr lang="en-US" sz="1400" dirty="0">
                <a:solidFill>
                  <a:schemeClr val="tx2"/>
                </a:solidFill>
              </a:rPr>
            </a:br>
            <a:r>
              <a:rPr lang="en-US" sz="1400" dirty="0">
                <a:solidFill>
                  <a:schemeClr val="tx2"/>
                </a:solidFill>
              </a:rPr>
              <a:t>to one page.</a:t>
            </a:r>
          </a:p>
        </p:txBody>
      </p:sp>
      <p:sp>
        <p:nvSpPr>
          <p:cNvPr id="41" name="TextBox 40">
            <a:extLst>
              <a:ext uri="{FF2B5EF4-FFF2-40B4-BE49-F238E27FC236}">
                <a16:creationId xmlns:a16="http://schemas.microsoft.com/office/drawing/2014/main" id="{CB8CFA00-E129-0A56-4B25-EDAE66E0CBBD}"/>
              </a:ext>
            </a:extLst>
          </p:cNvPr>
          <p:cNvSpPr txBox="1"/>
          <p:nvPr/>
        </p:nvSpPr>
        <p:spPr>
          <a:xfrm>
            <a:off x="9032488" y="2732045"/>
            <a:ext cx="2294960" cy="430887"/>
          </a:xfrm>
          <a:prstGeom prst="rect">
            <a:avLst/>
          </a:prstGeom>
          <a:noFill/>
        </p:spPr>
        <p:txBody>
          <a:bodyPr vertOverflow="overflow" vert="horz" wrap="square" lIns="0" tIns="0" rIns="0" bIns="0" rtlCol="0" anchor="t">
            <a:spAutoFit/>
          </a:bodyPr>
          <a:lstStyle/>
          <a:p>
            <a:pPr marR="0" lvl="0"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Get assistance with writing employee communications.</a:t>
            </a:r>
          </a:p>
        </p:txBody>
      </p:sp>
      <p:sp>
        <p:nvSpPr>
          <p:cNvPr id="42" name="TextBox 41">
            <a:extLst>
              <a:ext uri="{FF2B5EF4-FFF2-40B4-BE49-F238E27FC236}">
                <a16:creationId xmlns:a16="http://schemas.microsoft.com/office/drawing/2014/main" id="{3819F357-F5AB-7064-2803-58D63B93779C}"/>
              </a:ext>
            </a:extLst>
          </p:cNvPr>
          <p:cNvSpPr txBox="1"/>
          <p:nvPr/>
        </p:nvSpPr>
        <p:spPr>
          <a:xfrm>
            <a:off x="9032486" y="3662300"/>
            <a:ext cx="2294960" cy="2092881"/>
          </a:xfrm>
          <a:prstGeom prst="rect">
            <a:avLst/>
          </a:prstGeom>
          <a:noFill/>
        </p:spPr>
        <p:txBody>
          <a:bodyPr vertOverflow="overflow" vert="horz" wrap="square" lIns="0" tIns="0" rIns="0" bIns="0" rtlCol="0" anchor="t">
            <a:spAutoFit/>
          </a:bodyPr>
          <a:lstStyle/>
          <a:p>
            <a:pPr>
              <a:spcAft>
                <a:spcPts val="600"/>
              </a:spcAft>
            </a:pPr>
            <a:r>
              <a:rPr lang="en-US" sz="1400" b="1" dirty="0">
                <a:solidFill>
                  <a:schemeClr val="accent1"/>
                </a:solidFill>
                <a:latin typeface="+mj-lt"/>
              </a:rPr>
              <a:t>In Outlook try the prompt:</a:t>
            </a:r>
          </a:p>
          <a:p>
            <a:pPr>
              <a:spcAft>
                <a:spcPts val="600"/>
              </a:spcAft>
            </a:pPr>
            <a:r>
              <a:rPr lang="en-US" sz="1400" dirty="0">
                <a:solidFill>
                  <a:schemeClr val="tx2"/>
                </a:solidFill>
              </a:rPr>
              <a:t>Draft a clear, empathetic message to managers explaining [topic]. Anticipate questions or resistance, suggest talking points, and keep the tone supportive, consistent, and action oriented.</a:t>
            </a:r>
          </a:p>
        </p:txBody>
      </p:sp>
      <p:cxnSp>
        <p:nvCxnSpPr>
          <p:cNvPr id="43" name="Straight Connector 42">
            <a:extLst>
              <a:ext uri="{FF2B5EF4-FFF2-40B4-BE49-F238E27FC236}">
                <a16:creationId xmlns:a16="http://schemas.microsoft.com/office/drawing/2014/main" id="{22523900-B47A-6A8B-6067-375093E0BBDC}"/>
              </a:ext>
              <a:ext uri="{C183D7F6-B498-43B3-948B-1728B52AA6E4}">
                <adec:decorative xmlns:adec="http://schemas.microsoft.com/office/drawing/2017/decorative" val="1"/>
              </a:ext>
            </a:extLst>
          </p:cNvPr>
          <p:cNvCxnSpPr>
            <a:cxnSpLocks/>
          </p:cNvCxnSpPr>
          <p:nvPr/>
        </p:nvCxnSpPr>
        <p:spPr>
          <a:xfrm>
            <a:off x="851419" y="3520338"/>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959008-55E7-D9C4-2A48-FA8AA1C3FA90}"/>
              </a:ext>
              <a:ext uri="{C183D7F6-B498-43B3-948B-1728B52AA6E4}">
                <adec:decorative xmlns:adec="http://schemas.microsoft.com/office/drawing/2017/decorative" val="1"/>
              </a:ext>
            </a:extLst>
          </p:cNvPr>
          <p:cNvCxnSpPr>
            <a:cxnSpLocks/>
          </p:cNvCxnSpPr>
          <p:nvPr/>
        </p:nvCxnSpPr>
        <p:spPr>
          <a:xfrm>
            <a:off x="3573006" y="3520338"/>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A9950A-98F0-DD6F-70E8-7CD55BD45007}"/>
              </a:ext>
              <a:ext uri="{C183D7F6-B498-43B3-948B-1728B52AA6E4}">
                <adec:decorative xmlns:adec="http://schemas.microsoft.com/office/drawing/2017/decorative" val="1"/>
              </a:ext>
            </a:extLst>
          </p:cNvPr>
          <p:cNvCxnSpPr>
            <a:cxnSpLocks/>
          </p:cNvCxnSpPr>
          <p:nvPr/>
        </p:nvCxnSpPr>
        <p:spPr>
          <a:xfrm>
            <a:off x="6294593" y="3520338"/>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8C8921-CA1F-1C91-FD3E-47AEC0975727}"/>
              </a:ext>
              <a:ext uri="{C183D7F6-B498-43B3-948B-1728B52AA6E4}">
                <adec:decorative xmlns:adec="http://schemas.microsoft.com/office/drawing/2017/decorative" val="1"/>
              </a:ext>
            </a:extLst>
          </p:cNvPr>
          <p:cNvCxnSpPr>
            <a:cxnSpLocks/>
          </p:cNvCxnSpPr>
          <p:nvPr/>
        </p:nvCxnSpPr>
        <p:spPr>
          <a:xfrm>
            <a:off x="9016179" y="3520338"/>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7943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152E-3F10-B37A-1901-909E8059E71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E6534A9-3460-2800-890B-101752247A38}"/>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dirty="0"/>
              <a:t>Suggested use cases for your team</a:t>
            </a:r>
          </a:p>
        </p:txBody>
      </p:sp>
      <p:pic>
        <p:nvPicPr>
          <p:cNvPr id="5" name="Picture 4">
            <a:extLst>
              <a:ext uri="{FF2B5EF4-FFF2-40B4-BE49-F238E27FC236}">
                <a16:creationId xmlns:a16="http://schemas.microsoft.com/office/drawing/2014/main" id="{12BFC836-55F9-4788-9152-FFB98F0C3006}"/>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6" name="Rectangle: Rounded Corners 5">
            <a:extLst>
              <a:ext uri="{FF2B5EF4-FFF2-40B4-BE49-F238E27FC236}">
                <a16:creationId xmlns:a16="http://schemas.microsoft.com/office/drawing/2014/main" id="{569CC91F-E4C9-A879-035F-6E9F75BAEDDD}"/>
              </a:ext>
              <a:ext uri="{C183D7F6-B498-43B3-948B-1728B52AA6E4}">
                <adec:decorative xmlns:adec="http://schemas.microsoft.com/office/drawing/2017/decorative" val="1"/>
              </a:ext>
            </a:extLst>
          </p:cNvPr>
          <p:cNvSpPr/>
          <p:nvPr/>
        </p:nvSpPr>
        <p:spPr bwMode="auto">
          <a:xfrm>
            <a:off x="588963" y="1507926"/>
            <a:ext cx="11017250" cy="4344986"/>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8" name="TextBox 7">
            <a:extLst>
              <a:ext uri="{FF2B5EF4-FFF2-40B4-BE49-F238E27FC236}">
                <a16:creationId xmlns:a16="http://schemas.microsoft.com/office/drawing/2014/main" id="{3B6FF25D-C000-266E-44C6-C9DBBA3289A3}"/>
              </a:ext>
            </a:extLst>
          </p:cNvPr>
          <p:cNvSpPr txBox="1"/>
          <p:nvPr/>
        </p:nvSpPr>
        <p:spPr>
          <a:xfrm>
            <a:off x="733424" y="2438097"/>
            <a:ext cx="3065018" cy="1615827"/>
          </a:xfrm>
          <a:prstGeom prst="rect">
            <a:avLst/>
          </a:prstGeom>
          <a:noFill/>
        </p:spPr>
        <p:txBody>
          <a:bodyPr wrap="square" lIns="0" tIns="0" rIns="0" bIns="0" rtlCol="0">
            <a:spAutoFit/>
          </a:bodyPr>
          <a:lstStyle/>
          <a:p>
            <a:pPr marL="228600" lvl="0" indent="-228600">
              <a:spcBef>
                <a:spcPts val="600"/>
              </a:spcBef>
              <a:buFont typeface="Arial" panose="020B0604020202020204" pitchFamily="34" charset="0"/>
              <a:buChar char="•"/>
              <a:defRPr/>
            </a:pPr>
            <a:r>
              <a:rPr lang="en-US" dirty="0"/>
              <a:t>Update a policy document</a:t>
            </a:r>
          </a:p>
          <a:p>
            <a:pPr marL="228600" lvl="0" indent="-228600">
              <a:spcBef>
                <a:spcPts val="600"/>
              </a:spcBef>
              <a:buFont typeface="Arial" panose="020B0604020202020204" pitchFamily="34" charset="0"/>
              <a:buChar char="•"/>
              <a:defRPr/>
            </a:pPr>
            <a:r>
              <a:rPr lang="en-US" dirty="0"/>
              <a:t>Improve onboarding and development</a:t>
            </a:r>
          </a:p>
          <a:p>
            <a:pPr marL="228600" lvl="0" indent="-228600">
              <a:spcBef>
                <a:spcPts val="600"/>
              </a:spcBef>
              <a:buFont typeface="Arial" panose="020B0604020202020204" pitchFamily="34" charset="0"/>
              <a:buChar char="•"/>
              <a:defRPr/>
            </a:pPr>
            <a:r>
              <a:rPr lang="en-US" dirty="0"/>
              <a:t>Resolving employee issues</a:t>
            </a:r>
          </a:p>
          <a:p>
            <a:pPr marL="228600" lvl="0" indent="-228600">
              <a:spcBef>
                <a:spcPts val="600"/>
              </a:spcBef>
              <a:buFont typeface="Arial" panose="020B0604020202020204" pitchFamily="34" charset="0"/>
              <a:buChar char="•"/>
              <a:defRPr/>
            </a:pPr>
            <a:r>
              <a:rPr lang="en-US" dirty="0"/>
              <a:t>Employee self-service</a:t>
            </a:r>
          </a:p>
        </p:txBody>
      </p:sp>
      <p:sp>
        <p:nvSpPr>
          <p:cNvPr id="9" name="Rectangle 8">
            <a:extLst>
              <a:ext uri="{FF2B5EF4-FFF2-40B4-BE49-F238E27FC236}">
                <a16:creationId xmlns:a16="http://schemas.microsoft.com/office/drawing/2014/main" id="{28562EA0-AF16-6B55-017D-420A023F00D7}"/>
              </a:ext>
            </a:extLst>
          </p:cNvPr>
          <p:cNvSpPr/>
          <p:nvPr/>
        </p:nvSpPr>
        <p:spPr bwMode="auto">
          <a:xfrm>
            <a:off x="754228" y="1649081"/>
            <a:ext cx="3415665"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defRPr/>
            </a:pPr>
            <a:r>
              <a:rPr lang="en-US" dirty="0">
                <a:solidFill>
                  <a:schemeClr val="tx1"/>
                </a:solidFill>
                <a:cs typeface="Segoe UI" panose="020B0502040204020203" pitchFamily="34" charset="0"/>
              </a:rPr>
              <a:t>The </a:t>
            </a:r>
            <a:r>
              <a:rPr lang="en-US" dirty="0">
                <a:solidFill>
                  <a:schemeClr val="tx1"/>
                </a:solidFill>
                <a:cs typeface="Segoe UI" panose="020B0502040204020203" pitchFamily="34" charset="0"/>
                <a:hlinkClick r:id="rId4"/>
              </a:rPr>
              <a:t>Scenario Library for HR</a:t>
            </a:r>
            <a:r>
              <a:rPr lang="en-US" dirty="0">
                <a:solidFill>
                  <a:schemeClr val="tx1"/>
                </a:solidFill>
                <a:cs typeface="Segoe UI" panose="020B0502040204020203" pitchFamily="34" charset="0"/>
              </a:rPr>
              <a:t> offers detailed examples of use cases:</a:t>
            </a:r>
          </a:p>
        </p:txBody>
      </p:sp>
      <p:pic>
        <p:nvPicPr>
          <p:cNvPr id="11" name="Picture 10" descr="sample use case">
            <a:extLst>
              <a:ext uri="{FF2B5EF4-FFF2-40B4-BE49-F238E27FC236}">
                <a16:creationId xmlns:a16="http://schemas.microsoft.com/office/drawing/2014/main" id="{03C30620-6614-F7EF-E35F-0E01FBD76719}"/>
              </a:ext>
            </a:extLst>
          </p:cNvPr>
          <p:cNvPicPr>
            <a:picLocks noChangeAspect="1"/>
          </p:cNvPicPr>
          <p:nvPr/>
        </p:nvPicPr>
        <p:blipFill>
          <a:blip r:embed="rId5"/>
          <a:srcRect r="887"/>
          <a:stretch>
            <a:fillRect/>
          </a:stretch>
        </p:blipFill>
        <p:spPr>
          <a:xfrm>
            <a:off x="4233852" y="1650451"/>
            <a:ext cx="7257728" cy="4059936"/>
          </a:xfrm>
          <a:prstGeom prst="roundRect">
            <a:avLst>
              <a:gd name="adj" fmla="val 2061"/>
            </a:avLst>
          </a:prstGeom>
          <a:ln w="9525">
            <a:solidFill>
              <a:schemeClr val="bg1">
                <a:lumMod val="85000"/>
              </a:schemeClr>
            </a:solidFill>
          </a:ln>
        </p:spPr>
      </p:pic>
    </p:spTree>
    <p:extLst>
      <p:ext uri="{BB962C8B-B14F-4D97-AF65-F5344CB8AC3E}">
        <p14:creationId xmlns:p14="http://schemas.microsoft.com/office/powerpoint/2010/main" val="223927001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816B-46EF-B701-BA2E-63FBD7BD29A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8C8E5D4-619F-93B5-9649-2180C869CFF8}"/>
              </a:ext>
            </a:extLst>
          </p:cNvPr>
          <p:cNvSpPr txBox="1">
            <a:spLocks noGrp="1"/>
          </p:cNvSpPr>
          <p:nvPr>
            <p:ph type="title"/>
          </p:nvPr>
        </p:nvSpPr>
        <p:spPr>
          <a:xfrm>
            <a:off x="588963" y="2874963"/>
            <a:ext cx="2181223" cy="110807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dirty="0"/>
              <a:t>Inspire</a:t>
            </a:r>
            <a:r>
              <a:rPr lang="en-US" noProof="0" dirty="0"/>
              <a:t> your team </a:t>
            </a:r>
          </a:p>
        </p:txBody>
      </p:sp>
      <p:grpSp>
        <p:nvGrpSpPr>
          <p:cNvPr id="5" name="Group 4">
            <a:extLst>
              <a:ext uri="{FF2B5EF4-FFF2-40B4-BE49-F238E27FC236}">
                <a16:creationId xmlns:a16="http://schemas.microsoft.com/office/drawing/2014/main" id="{F73E919F-AD66-92EE-BC9B-361E45CA6DD3}"/>
              </a:ext>
              <a:ext uri="{C183D7F6-B498-43B3-948B-1728B52AA6E4}">
                <adec:decorative xmlns:adec="http://schemas.microsoft.com/office/drawing/2017/decorative" val="1"/>
              </a:ext>
            </a:extLst>
          </p:cNvPr>
          <p:cNvGrpSpPr/>
          <p:nvPr/>
        </p:nvGrpSpPr>
        <p:grpSpPr>
          <a:xfrm>
            <a:off x="7286624" y="4174419"/>
            <a:ext cx="4905376" cy="2683581"/>
            <a:chOff x="7286624" y="4174420"/>
            <a:chExt cx="4905376" cy="2683581"/>
          </a:xfrm>
        </p:grpSpPr>
        <p:pic>
          <p:nvPicPr>
            <p:cNvPr id="6" name="Picture 5">
              <a:extLst>
                <a:ext uri="{FF2B5EF4-FFF2-40B4-BE49-F238E27FC236}">
                  <a16:creationId xmlns:a16="http://schemas.microsoft.com/office/drawing/2014/main" id="{BD42DF02-3F54-4969-FB76-B662E216EE97}"/>
                </a:ext>
                <a:ext uri="{C183D7F6-B498-43B3-948B-1728B52AA6E4}">
                  <adec:decorative xmlns:adec="http://schemas.microsoft.com/office/drawing/2017/decorative" val="1"/>
                </a:ext>
              </a:extLst>
            </p:cNvPr>
            <p:cNvPicPr>
              <a:picLocks noChangeAspect="1"/>
            </p:cNvPicPr>
            <p:nvPr/>
          </p:nvPicPr>
          <p:blipFill>
            <a:blip r:embed="rId3"/>
            <a:srcRect r="14445" b="16792"/>
            <a:stretch>
              <a:fillRect/>
            </a:stretch>
          </p:blipFill>
          <p:spPr>
            <a:xfrm>
              <a:off x="7286624" y="4174420"/>
              <a:ext cx="4905376" cy="2683581"/>
            </a:xfrm>
            <a:custGeom>
              <a:avLst/>
              <a:gdLst>
                <a:gd name="csX0" fmla="*/ 4333876 w 4905376"/>
                <a:gd name="csY0" fmla="*/ 0 h 2683581"/>
                <a:gd name="csX1" fmla="*/ 4905376 w 4905376"/>
                <a:gd name="csY1" fmla="*/ 0 h 2683581"/>
                <a:gd name="csX2" fmla="*/ 4905376 w 4905376"/>
                <a:gd name="csY2" fmla="*/ 2683581 h 2683581"/>
                <a:gd name="csX3" fmla="*/ 0 w 4905376"/>
                <a:gd name="csY3" fmla="*/ 2683581 h 2683581"/>
                <a:gd name="csX4" fmla="*/ 0 w 4905376"/>
                <a:gd name="csY4" fmla="*/ 2011551 h 2683581"/>
                <a:gd name="csX5" fmla="*/ 4150317 w 4905376"/>
                <a:gd name="csY5" fmla="*/ 2011551 h 2683581"/>
                <a:gd name="csX6" fmla="*/ 4333876 w 4905376"/>
                <a:gd name="csY6" fmla="*/ 1827992 h 26835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05376" h="2683581">
                  <a:moveTo>
                    <a:pt x="4333876" y="0"/>
                  </a:moveTo>
                  <a:lnTo>
                    <a:pt x="4905376" y="0"/>
                  </a:lnTo>
                  <a:lnTo>
                    <a:pt x="4905376" y="2683581"/>
                  </a:lnTo>
                  <a:lnTo>
                    <a:pt x="0" y="2683581"/>
                  </a:lnTo>
                  <a:lnTo>
                    <a:pt x="0" y="2011551"/>
                  </a:lnTo>
                  <a:lnTo>
                    <a:pt x="4150317" y="2011551"/>
                  </a:lnTo>
                  <a:cubicBezTo>
                    <a:pt x="4251694" y="2011551"/>
                    <a:pt x="4333876" y="1929369"/>
                    <a:pt x="4333876" y="1827992"/>
                  </a:cubicBezTo>
                  <a:close/>
                </a:path>
              </a:pathLst>
            </a:custGeom>
          </p:spPr>
        </p:pic>
        <p:pic>
          <p:nvPicPr>
            <p:cNvPr id="7" name="Picture 6">
              <a:extLst>
                <a:ext uri="{FF2B5EF4-FFF2-40B4-BE49-F238E27FC236}">
                  <a16:creationId xmlns:a16="http://schemas.microsoft.com/office/drawing/2014/main" id="{5E0B5D0B-AF1E-2266-E524-D2419EA28495}"/>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0"/>
                      </a14:imgEffect>
                    </a14:imgLayer>
                  </a14:imgProps>
                </a:ext>
              </a:extLst>
            </a:blip>
            <a:srcRect r="24413" b="37629"/>
            <a:stretch>
              <a:fillRect/>
            </a:stretch>
          </p:blipFill>
          <p:spPr>
            <a:xfrm>
              <a:off x="7286624" y="4174420"/>
              <a:ext cx="4333876" cy="2011551"/>
            </a:xfrm>
            <a:custGeom>
              <a:avLst/>
              <a:gdLst>
                <a:gd name="csX0" fmla="*/ 0 w 4333876"/>
                <a:gd name="csY0" fmla="*/ 0 h 2011551"/>
                <a:gd name="csX1" fmla="*/ 4333876 w 4333876"/>
                <a:gd name="csY1" fmla="*/ 0 h 2011551"/>
                <a:gd name="csX2" fmla="*/ 4333876 w 4333876"/>
                <a:gd name="csY2" fmla="*/ 1827992 h 2011551"/>
                <a:gd name="csX3" fmla="*/ 4150317 w 4333876"/>
                <a:gd name="csY3" fmla="*/ 2011551 h 2011551"/>
                <a:gd name="csX4" fmla="*/ 0 w 4333876"/>
                <a:gd name="csY4" fmla="*/ 2011551 h 2011551"/>
              </a:gdLst>
              <a:ahLst/>
              <a:cxnLst>
                <a:cxn ang="0">
                  <a:pos x="csX0" y="csY0"/>
                </a:cxn>
                <a:cxn ang="0">
                  <a:pos x="csX1" y="csY1"/>
                </a:cxn>
                <a:cxn ang="0">
                  <a:pos x="csX2" y="csY2"/>
                </a:cxn>
                <a:cxn ang="0">
                  <a:pos x="csX3" y="csY3"/>
                </a:cxn>
                <a:cxn ang="0">
                  <a:pos x="csX4" y="csY4"/>
                </a:cxn>
              </a:cxnLst>
              <a:rect l="l" t="t" r="r" b="b"/>
              <a:pathLst>
                <a:path w="4333876" h="2011551">
                  <a:moveTo>
                    <a:pt x="0" y="0"/>
                  </a:moveTo>
                  <a:lnTo>
                    <a:pt x="4333876" y="0"/>
                  </a:lnTo>
                  <a:lnTo>
                    <a:pt x="4333876" y="1827992"/>
                  </a:lnTo>
                  <a:cubicBezTo>
                    <a:pt x="4333876" y="1929369"/>
                    <a:pt x="4251694" y="2011551"/>
                    <a:pt x="4150317" y="2011551"/>
                  </a:cubicBezTo>
                  <a:lnTo>
                    <a:pt x="0" y="2011551"/>
                  </a:lnTo>
                  <a:close/>
                </a:path>
              </a:pathLst>
            </a:custGeom>
          </p:spPr>
        </p:pic>
      </p:grpSp>
      <p:sp>
        <p:nvSpPr>
          <p:cNvPr id="8" name="Rectangle: Rounded Corners 7">
            <a:extLst>
              <a:ext uri="{FF2B5EF4-FFF2-40B4-BE49-F238E27FC236}">
                <a16:creationId xmlns:a16="http://schemas.microsoft.com/office/drawing/2014/main" id="{3511EFA2-F568-2F5B-1DAF-22F764A53D03}"/>
              </a:ext>
              <a:ext uri="{C183D7F6-B498-43B3-948B-1728B52AA6E4}">
                <adec:decorative xmlns:adec="http://schemas.microsoft.com/office/drawing/2017/decorative" val="1"/>
              </a:ext>
            </a:extLst>
          </p:cNvPr>
          <p:cNvSpPr/>
          <p:nvPr/>
        </p:nvSpPr>
        <p:spPr bwMode="auto">
          <a:xfrm>
            <a:off x="2955922" y="425450"/>
            <a:ext cx="8699501" cy="6007100"/>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9" name="TextBox 8">
            <a:extLst>
              <a:ext uri="{FF2B5EF4-FFF2-40B4-BE49-F238E27FC236}">
                <a16:creationId xmlns:a16="http://schemas.microsoft.com/office/drawing/2014/main" id="{C9BE60B9-4799-CA83-9E35-73806859DDAB}"/>
              </a:ext>
            </a:extLst>
          </p:cNvPr>
          <p:cNvSpPr txBox="1"/>
          <p:nvPr/>
        </p:nvSpPr>
        <p:spPr>
          <a:xfrm>
            <a:off x="3205161" y="425450"/>
            <a:ext cx="8397876" cy="6055504"/>
          </a:xfrm>
          <a:prstGeom prst="rect">
            <a:avLst/>
          </a:prstGeom>
          <a:noFill/>
        </p:spPr>
        <p:txBody>
          <a:bodyPr wrap="square" lIns="0" tIns="0" rIns="0" bIns="0" anchor="ctr">
            <a:spAutoFit/>
          </a:bodyPr>
          <a:lstStyle/>
          <a:p>
            <a:pPr marR="0">
              <a:spcAft>
                <a:spcPts val="600"/>
              </a:spcAft>
              <a:buNone/>
            </a:pPr>
            <a:r>
              <a:rPr lang="en-US" sz="1100" b="1" kern="100" dirty="0">
                <a:solidFill>
                  <a:schemeClr val="accent1"/>
                </a:solidFill>
                <a:effectLst/>
                <a:latin typeface="+mj-lt"/>
                <a:ea typeface="Aptos" panose="020B0004020202020204" pitchFamily="34" charset="0"/>
                <a:cs typeface="Times New Roman" panose="02020603050405020304" pitchFamily="18" charset="0"/>
              </a:rPr>
              <a:t>Subject: Strengthening how HR supports our people with Microsoft 365 Copilot</a:t>
            </a:r>
          </a:p>
          <a:p>
            <a:pPr marR="0">
              <a:spcAft>
                <a:spcPts val="300"/>
              </a:spcAft>
              <a:buNone/>
            </a:pPr>
            <a:r>
              <a:rPr lang="en-US" sz="1000" kern="100" dirty="0">
                <a:effectLst/>
                <a:ea typeface="Aptos" panose="020B0004020202020204" pitchFamily="34" charset="0"/>
                <a:cs typeface="Times New Roman" panose="02020603050405020304" pitchFamily="18" charset="0"/>
              </a:rPr>
              <a:t>Team,</a:t>
            </a:r>
          </a:p>
          <a:p>
            <a:pPr marR="0">
              <a:spcAft>
                <a:spcPts val="600"/>
              </a:spcAft>
              <a:buNone/>
            </a:pPr>
            <a:r>
              <a:rPr lang="en-US" sz="1000" kern="100" dirty="0">
                <a:effectLst/>
                <a:ea typeface="Aptos" panose="020B0004020202020204" pitchFamily="34" charset="0"/>
                <a:cs typeface="Times New Roman" panose="02020603050405020304" pitchFamily="18" charset="0"/>
              </a:rPr>
              <a:t>At the core of Human Resources is our responsibility to support our people, our leaders, and the culture that defines our organization. As the scope, pace, and complexity of our work continue to grow, it’s increasingly important that we use tools that allow us to focus less on manual effort and more on thoughtful, people‑centered impact.</a:t>
            </a:r>
          </a:p>
          <a:p>
            <a:pPr marR="0">
              <a:spcAft>
                <a:spcPts val="600"/>
              </a:spcAft>
              <a:buNone/>
            </a:pPr>
            <a:r>
              <a:rPr lang="en-US" sz="1000" kern="100" dirty="0">
                <a:effectLst/>
                <a:ea typeface="Aptos" panose="020B0004020202020204" pitchFamily="34" charset="0"/>
                <a:cs typeface="Times New Roman" panose="02020603050405020304" pitchFamily="18" charset="0"/>
              </a:rPr>
              <a:t>To that end, I’m asking everyone across HR to actively incorporate Microsoft 365 Copilot into your day‑to‑day work.</a:t>
            </a:r>
          </a:p>
          <a:p>
            <a:pPr marR="0">
              <a:buNone/>
            </a:pPr>
            <a:r>
              <a:rPr lang="en-US" sz="1000" kern="100" dirty="0">
                <a:effectLst/>
                <a:ea typeface="Aptos" panose="020B0004020202020204" pitchFamily="34" charset="0"/>
                <a:cs typeface="Times New Roman" panose="02020603050405020304" pitchFamily="18" charset="0"/>
              </a:rPr>
              <a:t>Copilot is designed to help streamline common HR activities and bring greater consistency and efficiency to how we operate. In practical terms, it can support us in:</a:t>
            </a:r>
          </a:p>
          <a:p>
            <a:pPr marL="171450" marR="0" indent="-171450">
              <a:buFont typeface="Arial" panose="020B0604020202020204" pitchFamily="34" charset="0"/>
              <a:buChar char="•"/>
            </a:pPr>
            <a:r>
              <a:rPr lang="en-US" sz="1000" kern="100" dirty="0">
                <a:cs typeface="Times New Roman" panose="02020603050405020304" pitchFamily="18" charset="0"/>
              </a:rPr>
              <a:t>Drafting, refining, and tailoring communications, policies, and employee guidance</a:t>
            </a:r>
          </a:p>
          <a:p>
            <a:pPr marL="171450" marR="0" indent="-171450">
              <a:buFont typeface="Arial" panose="020B0604020202020204" pitchFamily="34" charset="0"/>
              <a:buChar char="•"/>
            </a:pPr>
            <a:r>
              <a:rPr lang="en-US" sz="1000" kern="100" dirty="0">
                <a:cs typeface="Times New Roman" panose="02020603050405020304" pitchFamily="18" charset="0"/>
              </a:rPr>
              <a:t>Summarizing meetings, interviews, and feedback while preserving key themes and intent</a:t>
            </a:r>
          </a:p>
          <a:p>
            <a:pPr marL="171450" marR="0" indent="-171450">
              <a:buFont typeface="Arial" panose="020B0604020202020204" pitchFamily="34" charset="0"/>
              <a:buChar char="•"/>
            </a:pPr>
            <a:r>
              <a:rPr lang="en-US" sz="1000" kern="100" dirty="0">
                <a:cs typeface="Times New Roman" panose="02020603050405020304" pitchFamily="18" charset="0"/>
              </a:rPr>
              <a:t>Analyzing workforce, hiring, and attrition data to surface trends and insights</a:t>
            </a:r>
          </a:p>
          <a:p>
            <a:pPr marL="171450" marR="0" indent="-171450">
              <a:buFont typeface="Arial" panose="020B0604020202020204" pitchFamily="34" charset="0"/>
              <a:buChar char="•"/>
            </a:pPr>
            <a:r>
              <a:rPr lang="en-US" sz="1000" kern="100" dirty="0">
                <a:cs typeface="Times New Roman" panose="02020603050405020304" pitchFamily="18" charset="0"/>
              </a:rPr>
              <a:t>Preparing presentations and materials for leaders and employees</a:t>
            </a:r>
          </a:p>
          <a:p>
            <a:pPr marL="171450" marR="0" indent="-171450">
              <a:spcAft>
                <a:spcPts val="600"/>
              </a:spcAft>
              <a:buFont typeface="Arial" panose="020B0604020202020204" pitchFamily="34" charset="0"/>
              <a:buChar char="•"/>
            </a:pPr>
            <a:r>
              <a:rPr lang="en-US" sz="1000" kern="100" dirty="0">
                <a:cs typeface="Times New Roman" panose="02020603050405020304" pitchFamily="18" charset="0"/>
              </a:rPr>
              <a:t>Structuring plans related to talent development, performance, and engagement</a:t>
            </a:r>
          </a:p>
          <a:p>
            <a:pPr marR="0">
              <a:spcAft>
                <a:spcPts val="600"/>
              </a:spcAft>
              <a:buNone/>
            </a:pPr>
            <a:r>
              <a:rPr lang="en-US" sz="1000" kern="100" dirty="0">
                <a:effectLst/>
                <a:ea typeface="Aptos" panose="020B0004020202020204" pitchFamily="34" charset="0"/>
                <a:cs typeface="Times New Roman" panose="02020603050405020304" pitchFamily="18" charset="0"/>
              </a:rPr>
              <a:t>Copilot is a tool to support our expertise—not replace it. Human judgment, empathy, discretion, and trust remain central to everything we do. Copilot helps reduce friction and free up time so we can focus on those responsibilities even more deeply.</a:t>
            </a:r>
          </a:p>
          <a:p>
            <a:pPr marR="0">
              <a:spcAft>
                <a:spcPts val="300"/>
              </a:spcAft>
              <a:buNone/>
            </a:pPr>
            <a:r>
              <a:rPr lang="en-US" sz="1000" b="1" kern="100" dirty="0">
                <a:solidFill>
                  <a:schemeClr val="accent1"/>
                </a:solidFill>
                <a:effectLst/>
                <a:latin typeface="+mj-lt"/>
                <a:ea typeface="Aptos" panose="020B0004020202020204" pitchFamily="34" charset="0"/>
                <a:cs typeface="Times New Roman" panose="02020603050405020304" pitchFamily="18" charset="0"/>
              </a:rPr>
              <a:t>What I’m asking of you</a:t>
            </a:r>
            <a:endParaRPr lang="en-US" sz="1000" kern="100" dirty="0">
              <a:solidFill>
                <a:schemeClr val="accent1"/>
              </a:solidFill>
              <a:effectLst/>
              <a:latin typeface="+mj-lt"/>
              <a:ea typeface="Aptos" panose="020B0004020202020204" pitchFamily="34" charset="0"/>
              <a:cs typeface="Times New Roman" panose="02020603050405020304" pitchFamily="18" charset="0"/>
            </a:endParaRPr>
          </a:p>
          <a:p>
            <a:pPr marR="0">
              <a:buNone/>
            </a:pPr>
            <a:r>
              <a:rPr lang="en-US" sz="1000" kern="100" dirty="0">
                <a:effectLst/>
                <a:ea typeface="Aptos" panose="020B0004020202020204" pitchFamily="34" charset="0"/>
                <a:cs typeface="Times New Roman" panose="02020603050405020304" pitchFamily="18" charset="0"/>
              </a:rPr>
              <a:t>Over the coming weeks, I expect each of you to:</a:t>
            </a:r>
          </a:p>
          <a:p>
            <a:pPr marL="180975" lvl="1" indent="-114300">
              <a:buSzPts val="1000"/>
              <a:buFont typeface="Arial" panose="020B0604020202020204" pitchFamily="34" charset="0"/>
              <a:buChar char="•"/>
              <a:tabLst>
                <a:tab pos="457200" algn="l"/>
                <a:tab pos="685800" algn="l"/>
              </a:tabLst>
            </a:pPr>
            <a:r>
              <a:rPr lang="en-US" sz="1000" kern="100" dirty="0">
                <a:latin typeface="+mj-lt"/>
                <a:cs typeface="Times New Roman" panose="02020603050405020304" pitchFamily="18" charset="0"/>
              </a:rPr>
              <a:t>Incorporate Copilot into your regular HR workflows </a:t>
            </a:r>
            <a:r>
              <a:rPr lang="en-US" sz="1000" kern="100" dirty="0">
                <a:cs typeface="Times New Roman" panose="02020603050405020304" pitchFamily="18" charset="0"/>
              </a:rPr>
              <a:t>across Word, Excel, PowerPoint, Outlook, and Teams</a:t>
            </a:r>
          </a:p>
          <a:p>
            <a:pPr marL="180975" lvl="1" indent="-114300">
              <a:buSzPts val="1000"/>
              <a:buFont typeface="Arial" panose="020B0604020202020204" pitchFamily="34" charset="0"/>
              <a:buChar char="•"/>
              <a:tabLst>
                <a:tab pos="457200" algn="l"/>
                <a:tab pos="685800" algn="l"/>
              </a:tabLst>
            </a:pPr>
            <a:r>
              <a:rPr lang="en-US" sz="1000" kern="100" dirty="0">
                <a:latin typeface="+mj-lt"/>
                <a:cs typeface="Times New Roman" panose="02020603050405020304" pitchFamily="18" charset="0"/>
              </a:rPr>
              <a:t>Apply it to real HR work</a:t>
            </a:r>
            <a:r>
              <a:rPr lang="en-US" sz="1000" kern="100" dirty="0">
                <a:cs typeface="Times New Roman" panose="02020603050405020304" pitchFamily="18" charset="0"/>
              </a:rPr>
              <a:t>, such as workforce planning, policy drafting, talent reviews, and leader communications</a:t>
            </a:r>
          </a:p>
          <a:p>
            <a:pPr marL="180975" lvl="1" indent="-114300">
              <a:spcAft>
                <a:spcPts val="600"/>
              </a:spcAft>
              <a:buSzPts val="1000"/>
              <a:buFont typeface="Arial" panose="020B0604020202020204" pitchFamily="34" charset="0"/>
              <a:buChar char="•"/>
              <a:tabLst>
                <a:tab pos="457200" algn="l"/>
                <a:tab pos="685800" algn="l"/>
              </a:tabLst>
            </a:pPr>
            <a:r>
              <a:rPr lang="en-US" sz="1000" kern="100" dirty="0">
                <a:latin typeface="+mj-lt"/>
                <a:cs typeface="Times New Roman" panose="02020603050405020304" pitchFamily="18" charset="0"/>
              </a:rPr>
              <a:t>Share feedback and best practices</a:t>
            </a:r>
            <a:r>
              <a:rPr lang="en-US" sz="1000" kern="100" dirty="0">
                <a:cs typeface="Times New Roman" panose="02020603050405020304" pitchFamily="18" charset="0"/>
              </a:rPr>
              <a:t>, so we can learn together what works well and where we need guardrails</a:t>
            </a:r>
          </a:p>
          <a:p>
            <a:pPr marR="0">
              <a:spcAft>
                <a:spcPts val="600"/>
              </a:spcAft>
              <a:buNone/>
            </a:pPr>
            <a:r>
              <a:rPr lang="en-US" sz="1000" kern="100" dirty="0">
                <a:effectLst/>
                <a:ea typeface="Aptos" panose="020B0004020202020204" pitchFamily="34" charset="0"/>
                <a:cs typeface="Times New Roman" panose="02020603050405020304" pitchFamily="18" charset="0"/>
              </a:rPr>
              <a:t>There is no expectation to use Copilot for everything or to be perfect from the start. This is about building comfort, confidence, and sound judgment over time.</a:t>
            </a:r>
          </a:p>
          <a:p>
            <a:pPr>
              <a:spcAft>
                <a:spcPts val="300"/>
              </a:spcAft>
            </a:pPr>
            <a:r>
              <a:rPr lang="en-US" sz="1000" b="1" kern="100" dirty="0">
                <a:solidFill>
                  <a:schemeClr val="accent1"/>
                </a:solidFill>
                <a:latin typeface="+mj-lt"/>
                <a:cs typeface="Times New Roman" panose="02020603050405020304" pitchFamily="18" charset="0"/>
              </a:rPr>
              <a:t>How we’ll support you</a:t>
            </a:r>
          </a:p>
          <a:p>
            <a:pPr marR="0">
              <a:buNone/>
            </a:pPr>
            <a:r>
              <a:rPr lang="en-US" sz="1000" kern="100" dirty="0">
                <a:effectLst/>
                <a:ea typeface="Aptos" panose="020B0004020202020204" pitchFamily="34" charset="0"/>
                <a:cs typeface="Times New Roman" panose="02020603050405020304" pitchFamily="18" charset="0"/>
              </a:rPr>
              <a:t>We’ll be sharing:</a:t>
            </a:r>
          </a:p>
          <a:p>
            <a:pPr marL="180975" lvl="1" indent="-114300">
              <a:buSzPts val="1000"/>
              <a:buFont typeface="Arial" panose="020B0604020202020204" pitchFamily="34" charset="0"/>
              <a:buChar char="•"/>
              <a:tabLst>
                <a:tab pos="457200" algn="l"/>
                <a:tab pos="685800" algn="l"/>
              </a:tabLst>
            </a:pPr>
            <a:r>
              <a:rPr lang="en-US" sz="1000" kern="100" dirty="0">
                <a:cs typeface="Times New Roman" panose="02020603050405020304" pitchFamily="18" charset="0"/>
              </a:rPr>
              <a:t>HR‑specific examples and prompts aligned to our work</a:t>
            </a:r>
          </a:p>
          <a:p>
            <a:pPr marL="180975" lvl="1" indent="-114300">
              <a:buSzPts val="1000"/>
              <a:buFont typeface="Arial" panose="020B0604020202020204" pitchFamily="34" charset="0"/>
              <a:buChar char="•"/>
              <a:tabLst>
                <a:tab pos="457200" algn="l"/>
                <a:tab pos="685800" algn="l"/>
              </a:tabLst>
            </a:pPr>
            <a:r>
              <a:rPr lang="en-US" sz="1000" kern="100" dirty="0">
                <a:cs typeface="Times New Roman" panose="02020603050405020304" pitchFamily="18" charset="0"/>
              </a:rPr>
              <a:t>Clear guidance on responsible and appropriate use</a:t>
            </a:r>
          </a:p>
          <a:p>
            <a:pPr marL="180975" lvl="1" indent="-114300">
              <a:spcAft>
                <a:spcPts val="600"/>
              </a:spcAft>
              <a:buSzPts val="1000"/>
              <a:buFont typeface="Arial" panose="020B0604020202020204" pitchFamily="34" charset="0"/>
              <a:buChar char="•"/>
              <a:tabLst>
                <a:tab pos="457200" algn="l"/>
                <a:tab pos="685800" algn="l"/>
              </a:tabLst>
            </a:pPr>
            <a:r>
              <a:rPr lang="en-US" sz="1000" kern="100" dirty="0">
                <a:cs typeface="Times New Roman" panose="02020603050405020304" pitchFamily="18" charset="0"/>
              </a:rPr>
              <a:t>Opportunities to learn from peers who are finding effective and innovative ways to apply Copilot</a:t>
            </a:r>
          </a:p>
          <a:p>
            <a:pPr marL="0" lvl="1">
              <a:spcAft>
                <a:spcPts val="600"/>
              </a:spcAft>
              <a:buSzPts val="1000"/>
              <a:tabLst>
                <a:tab pos="457200" algn="l"/>
                <a:tab pos="685800" algn="l"/>
              </a:tabLst>
            </a:pPr>
            <a:r>
              <a:rPr lang="en-US" sz="1000" kern="100" dirty="0">
                <a:cs typeface="Times New Roman" panose="02020603050405020304" pitchFamily="18" charset="0"/>
              </a:rPr>
              <a:t>HR plays a critical role in enabling our organization’s success. Thoughtful adoption of tools like Copilot is one way we can continue to evolve how we operate while staying grounded in our values.</a:t>
            </a:r>
          </a:p>
          <a:p>
            <a:pPr marR="0">
              <a:spcAft>
                <a:spcPts val="600"/>
              </a:spcAft>
              <a:buNone/>
            </a:pPr>
            <a:r>
              <a:rPr lang="en-US" sz="1000" kern="100" dirty="0">
                <a:effectLst/>
                <a:ea typeface="Aptos" panose="020B0004020202020204" pitchFamily="34" charset="0"/>
                <a:cs typeface="Times New Roman" panose="02020603050405020304" pitchFamily="18" charset="0"/>
              </a:rPr>
              <a:t>Thank you for your commitment to our people and for your openness to new ways of working.</a:t>
            </a:r>
          </a:p>
          <a:p>
            <a:pPr marR="0">
              <a:spcAft>
                <a:spcPts val="600"/>
              </a:spcAft>
              <a:buNone/>
            </a:pPr>
            <a:r>
              <a:rPr lang="en-US" sz="1000" kern="100" dirty="0">
                <a:effectLst/>
                <a:ea typeface="Aptos" panose="020B0004020202020204" pitchFamily="34" charset="0"/>
                <a:cs typeface="Times New Roman" panose="02020603050405020304" pitchFamily="18" charset="0"/>
              </a:rPr>
              <a:t>Best regards,</a:t>
            </a:r>
            <a:br>
              <a:rPr lang="en-US" sz="1000" kern="100" dirty="0">
                <a:effectLst/>
                <a:ea typeface="Aptos" panose="020B0004020202020204" pitchFamily="34" charset="0"/>
                <a:cs typeface="Times New Roman" panose="02020603050405020304" pitchFamily="18" charset="0"/>
              </a:rPr>
            </a:br>
            <a:r>
              <a:rPr lang="en-US" sz="1000" b="1" kern="100" dirty="0">
                <a:effectLst/>
                <a:latin typeface="+mj-lt"/>
                <a:ea typeface="Aptos" panose="020B0004020202020204" pitchFamily="34" charset="0"/>
                <a:cs typeface="Times New Roman" panose="02020603050405020304" pitchFamily="18" charset="0"/>
              </a:rPr>
              <a:t>[CHRO Name]</a:t>
            </a:r>
            <a:br>
              <a:rPr lang="en-US" sz="1000" kern="100" dirty="0">
                <a:effectLst/>
                <a:ea typeface="Aptos" panose="020B0004020202020204" pitchFamily="34" charset="0"/>
                <a:cs typeface="Times New Roman" panose="02020603050405020304" pitchFamily="18" charset="0"/>
              </a:rPr>
            </a:br>
            <a:r>
              <a:rPr lang="en-US" sz="1000" kern="100" dirty="0">
                <a:effectLst/>
                <a:ea typeface="Aptos" panose="020B0004020202020204" pitchFamily="34" charset="0"/>
                <a:cs typeface="Times New Roman" panose="02020603050405020304" pitchFamily="18" charset="0"/>
              </a:rPr>
              <a:t>Chief Human Resources Officer</a:t>
            </a:r>
          </a:p>
        </p:txBody>
      </p:sp>
    </p:spTree>
    <p:extLst>
      <p:ext uri="{BB962C8B-B14F-4D97-AF65-F5344CB8AC3E}">
        <p14:creationId xmlns:p14="http://schemas.microsoft.com/office/powerpoint/2010/main" val="3451627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7BE9-F47A-665F-73CC-83601F63A60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478DD78-5983-E262-A9C8-5930B3695632}"/>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dirty="0"/>
              <a:t>Measure success</a:t>
            </a:r>
            <a:endParaRPr lang="en-US" noProof="0" dirty="0"/>
          </a:p>
        </p:txBody>
      </p:sp>
      <p:pic>
        <p:nvPicPr>
          <p:cNvPr id="4" name="Picture 3">
            <a:extLst>
              <a:ext uri="{FF2B5EF4-FFF2-40B4-BE49-F238E27FC236}">
                <a16:creationId xmlns:a16="http://schemas.microsoft.com/office/drawing/2014/main" id="{6DAB2A07-B72A-AE17-608C-FCDBA835AAB1}"/>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6" name="Rectangle: Rounded Corners 5">
            <a:extLst>
              <a:ext uri="{FF2B5EF4-FFF2-40B4-BE49-F238E27FC236}">
                <a16:creationId xmlns:a16="http://schemas.microsoft.com/office/drawing/2014/main" id="{5E49282E-E68F-9549-6480-61483617F628}"/>
              </a:ext>
              <a:ext uri="{C183D7F6-B498-43B3-948B-1728B52AA6E4}">
                <adec:decorative xmlns:adec="http://schemas.microsoft.com/office/drawing/2017/decorative" val="1"/>
              </a:ext>
            </a:extLst>
          </p:cNvPr>
          <p:cNvSpPr/>
          <p:nvPr/>
        </p:nvSpPr>
        <p:spPr bwMode="auto">
          <a:xfrm>
            <a:off x="588963" y="1507926"/>
            <a:ext cx="11017250" cy="4344986"/>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8" name="TextBox 7">
            <a:extLst>
              <a:ext uri="{FF2B5EF4-FFF2-40B4-BE49-F238E27FC236}">
                <a16:creationId xmlns:a16="http://schemas.microsoft.com/office/drawing/2014/main" id="{B873B7BE-3DC4-C0AD-CD44-6B32DF607169}"/>
              </a:ext>
            </a:extLst>
          </p:cNvPr>
          <p:cNvSpPr txBox="1"/>
          <p:nvPr/>
        </p:nvSpPr>
        <p:spPr>
          <a:xfrm>
            <a:off x="733424" y="3382508"/>
            <a:ext cx="3415665" cy="2215991"/>
          </a:xfrm>
          <a:prstGeom prst="rect">
            <a:avLst/>
          </a:prstGeom>
          <a:noFill/>
        </p:spPr>
        <p:txBody>
          <a:bodyPr wrap="square" lIns="0" tIns="0" rIns="0" bIns="0" rtlCol="0">
            <a:spAutoFit/>
          </a:bodyPr>
          <a:lstStyle/>
          <a:p>
            <a:pPr lvl="0">
              <a:spcBef>
                <a:spcPts val="600"/>
              </a:spcBef>
              <a:defRPr/>
            </a:pPr>
            <a:r>
              <a:rPr lang="en-US" sz="1600" dirty="0"/>
              <a:t>Example KPIs for HR:</a:t>
            </a:r>
          </a:p>
          <a:p>
            <a:pPr marL="304800" lvl="0" indent="-200025">
              <a:spcBef>
                <a:spcPts val="600"/>
              </a:spcBef>
              <a:buFont typeface="Arial" panose="020B0604020202020204" pitchFamily="34" charset="0"/>
              <a:buChar char="•"/>
              <a:defRPr/>
            </a:pPr>
            <a:r>
              <a:rPr lang="en-US" sz="1600" dirty="0"/>
              <a:t>Employee onboarding time</a:t>
            </a:r>
          </a:p>
          <a:p>
            <a:pPr marL="304800" lvl="0" indent="-200025">
              <a:spcBef>
                <a:spcPts val="600"/>
              </a:spcBef>
              <a:buFont typeface="Arial" panose="020B0604020202020204" pitchFamily="34" charset="0"/>
              <a:buChar char="•"/>
              <a:defRPr/>
            </a:pPr>
            <a:r>
              <a:rPr lang="en-US" sz="1600" dirty="0"/>
              <a:t>Employee retention</a:t>
            </a:r>
          </a:p>
          <a:p>
            <a:pPr marL="304800" lvl="0" indent="-200025">
              <a:spcBef>
                <a:spcPts val="600"/>
              </a:spcBef>
              <a:buFont typeface="Arial" panose="020B0604020202020204" pitchFamily="34" charset="0"/>
              <a:buChar char="•"/>
              <a:defRPr/>
            </a:pPr>
            <a:r>
              <a:rPr lang="en-US" sz="1600" dirty="0"/>
              <a:t>Calls handled by agents</a:t>
            </a:r>
          </a:p>
          <a:p>
            <a:pPr marL="304800" lvl="0" indent="-200025">
              <a:spcBef>
                <a:spcPts val="600"/>
              </a:spcBef>
              <a:buFont typeface="Arial" panose="020B0604020202020204" pitchFamily="34" charset="0"/>
              <a:buChar char="•"/>
              <a:defRPr/>
            </a:pPr>
            <a:r>
              <a:rPr lang="en-US" sz="1600" dirty="0"/>
              <a:t>Cost per hire</a:t>
            </a:r>
          </a:p>
          <a:p>
            <a:pPr marL="304800" lvl="0" indent="-200025">
              <a:spcBef>
                <a:spcPts val="600"/>
              </a:spcBef>
              <a:buFont typeface="Arial" panose="020B0604020202020204" pitchFamily="34" charset="0"/>
              <a:buChar char="•"/>
              <a:defRPr/>
            </a:pPr>
            <a:r>
              <a:rPr lang="en-US" sz="1600" dirty="0"/>
              <a:t>Benefit usage</a:t>
            </a:r>
          </a:p>
          <a:p>
            <a:pPr marL="304800" lvl="0" indent="-200025">
              <a:spcBef>
                <a:spcPts val="600"/>
              </a:spcBef>
              <a:buFont typeface="Arial" panose="020B0604020202020204" pitchFamily="34" charset="0"/>
              <a:buChar char="•"/>
              <a:defRPr/>
            </a:pPr>
            <a:r>
              <a:rPr lang="en-US" sz="1600" dirty="0"/>
              <a:t>Employee NPS</a:t>
            </a:r>
          </a:p>
        </p:txBody>
      </p:sp>
      <p:sp>
        <p:nvSpPr>
          <p:cNvPr id="9" name="Rectangle 8">
            <a:extLst>
              <a:ext uri="{FF2B5EF4-FFF2-40B4-BE49-F238E27FC236}">
                <a16:creationId xmlns:a16="http://schemas.microsoft.com/office/drawing/2014/main" id="{29E1AA42-E50B-EBFF-A874-E907FA8BC16C}"/>
              </a:ext>
            </a:extLst>
          </p:cNvPr>
          <p:cNvSpPr/>
          <p:nvPr/>
        </p:nvSpPr>
        <p:spPr bwMode="auto">
          <a:xfrm>
            <a:off x="733424" y="1649081"/>
            <a:ext cx="3415665" cy="14773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spcBef>
                <a:spcPts val="600"/>
              </a:spcBef>
              <a:defRPr/>
            </a:pPr>
            <a:r>
              <a:rPr lang="en-US" sz="1600" dirty="0">
                <a:solidFill>
                  <a:schemeClr val="tx1"/>
                </a:solidFill>
                <a:cs typeface="Segoe UI" panose="020B0502040204020203" pitchFamily="34" charset="0"/>
              </a:rPr>
              <a:t>You’ll need to set the criteria for success within your organization. See this guide to </a:t>
            </a:r>
            <a:r>
              <a:rPr lang="en-US" sz="1600" dirty="0">
                <a:solidFill>
                  <a:schemeClr val="tx1"/>
                </a:solidFill>
                <a:cs typeface="Segoe UI" panose="020B0502040204020203" pitchFamily="34" charset="0"/>
                <a:hlinkClick r:id="rId4"/>
              </a:rPr>
              <a:t>Defining business value</a:t>
            </a:r>
            <a:r>
              <a:rPr lang="en-US" sz="1600" dirty="0">
                <a:solidFill>
                  <a:schemeClr val="tx1"/>
                </a:solidFill>
                <a:cs typeface="Segoe UI" panose="020B0502040204020203" pitchFamily="34" charset="0"/>
              </a:rPr>
              <a:t> for more information. </a:t>
            </a:r>
            <a:r>
              <a:rPr lang="en-US" sz="1600" dirty="0">
                <a:solidFill>
                  <a:schemeClr val="tx1"/>
                </a:solidFill>
                <a:cs typeface="Segoe UI" panose="020B0502040204020203" pitchFamily="34" charset="0"/>
                <a:hlinkClick r:id="rId5"/>
              </a:rPr>
              <a:t>The Scenario Library for HR</a:t>
            </a:r>
            <a:r>
              <a:rPr lang="en-US" sz="1600" dirty="0">
                <a:solidFill>
                  <a:schemeClr val="tx1"/>
                </a:solidFill>
                <a:cs typeface="Segoe UI" panose="020B0502040204020203" pitchFamily="34" charset="0"/>
              </a:rPr>
              <a:t> suggests many KPIs that can be used to measure success.</a:t>
            </a:r>
          </a:p>
        </p:txBody>
      </p:sp>
      <p:pic>
        <p:nvPicPr>
          <p:cNvPr id="11" name="Picture 10" descr="sample KPI">
            <a:extLst>
              <a:ext uri="{FF2B5EF4-FFF2-40B4-BE49-F238E27FC236}">
                <a16:creationId xmlns:a16="http://schemas.microsoft.com/office/drawing/2014/main" id="{D8CE73A6-66A9-BFBC-D532-D451E15A2261}"/>
              </a:ext>
            </a:extLst>
          </p:cNvPr>
          <p:cNvPicPr>
            <a:picLocks noChangeAspect="1"/>
          </p:cNvPicPr>
          <p:nvPr/>
        </p:nvPicPr>
        <p:blipFill>
          <a:blip r:embed="rId6"/>
          <a:srcRect l="955" r="955"/>
          <a:stretch>
            <a:fillRect/>
          </a:stretch>
        </p:blipFill>
        <p:spPr>
          <a:xfrm>
            <a:off x="4233852" y="1650451"/>
            <a:ext cx="7257728" cy="4059936"/>
          </a:xfrm>
          <a:custGeom>
            <a:avLst/>
            <a:gdLst>
              <a:gd name="csX0" fmla="*/ 76952 w 7257728"/>
              <a:gd name="csY0" fmla="*/ 0 h 4059936"/>
              <a:gd name="csX1" fmla="*/ 7180777 w 7257728"/>
              <a:gd name="csY1" fmla="*/ 0 h 4059936"/>
              <a:gd name="csX2" fmla="*/ 7206588 w 7257728"/>
              <a:gd name="csY2" fmla="*/ 5211 h 4059936"/>
              <a:gd name="csX3" fmla="*/ 7257728 w 7257728"/>
              <a:gd name="csY3" fmla="*/ 82363 h 4059936"/>
              <a:gd name="csX4" fmla="*/ 7257728 w 7257728"/>
              <a:gd name="csY4" fmla="*/ 3977574 h 4059936"/>
              <a:gd name="csX5" fmla="*/ 7206588 w 7257728"/>
              <a:gd name="csY5" fmla="*/ 4054726 h 4059936"/>
              <a:gd name="csX6" fmla="*/ 7180782 w 7257728"/>
              <a:gd name="csY6" fmla="*/ 4059936 h 4059936"/>
              <a:gd name="csX7" fmla="*/ 76947 w 7257728"/>
              <a:gd name="csY7" fmla="*/ 4059936 h 4059936"/>
              <a:gd name="csX8" fmla="*/ 51140 w 7257728"/>
              <a:gd name="csY8" fmla="*/ 4054726 h 4059936"/>
              <a:gd name="csX9" fmla="*/ 0 w 7257728"/>
              <a:gd name="csY9" fmla="*/ 3977574 h 4059936"/>
              <a:gd name="csX10" fmla="*/ 0 w 7257728"/>
              <a:gd name="csY10" fmla="*/ 82363 h 4059936"/>
              <a:gd name="csX11" fmla="*/ 51140 w 7257728"/>
              <a:gd name="csY11" fmla="*/ 5211 h 4059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257728" h="4059936">
                <a:moveTo>
                  <a:pt x="76952" y="0"/>
                </a:moveTo>
                <a:lnTo>
                  <a:pt x="7180777" y="0"/>
                </a:lnTo>
                <a:lnTo>
                  <a:pt x="7206588" y="5211"/>
                </a:lnTo>
                <a:cubicBezTo>
                  <a:pt x="7236641" y="17922"/>
                  <a:pt x="7257728" y="47680"/>
                  <a:pt x="7257728" y="82363"/>
                </a:cubicBezTo>
                <a:lnTo>
                  <a:pt x="7257728" y="3977574"/>
                </a:lnTo>
                <a:cubicBezTo>
                  <a:pt x="7257728" y="4012257"/>
                  <a:pt x="7236641" y="4042015"/>
                  <a:pt x="7206588" y="4054726"/>
                </a:cubicBezTo>
                <a:lnTo>
                  <a:pt x="7180782" y="4059936"/>
                </a:lnTo>
                <a:lnTo>
                  <a:pt x="76947" y="4059936"/>
                </a:lnTo>
                <a:lnTo>
                  <a:pt x="51140" y="4054726"/>
                </a:lnTo>
                <a:cubicBezTo>
                  <a:pt x="21087" y="4042015"/>
                  <a:pt x="0" y="4012257"/>
                  <a:pt x="0" y="3977574"/>
                </a:cubicBezTo>
                <a:lnTo>
                  <a:pt x="0" y="82363"/>
                </a:lnTo>
                <a:cubicBezTo>
                  <a:pt x="0" y="47680"/>
                  <a:pt x="21087" y="17922"/>
                  <a:pt x="51140" y="5211"/>
                </a:cubicBezTo>
                <a:close/>
              </a:path>
            </a:pathLst>
          </a:custGeom>
        </p:spPr>
      </p:pic>
    </p:spTree>
    <p:extLst>
      <p:ext uri="{BB962C8B-B14F-4D97-AF65-F5344CB8AC3E}">
        <p14:creationId xmlns:p14="http://schemas.microsoft.com/office/powerpoint/2010/main" val="2897914147"/>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A6773C-0101-4C76-B696-E967A8B3A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24390A-E740-4C76-8888-FC71D0DAD79A}">
  <ds:schemaRefs>
    <ds:schemaRef ds:uri="http://schemas.microsoft.com/office/2006/documentManagement/types"/>
    <ds:schemaRef ds:uri="http://purl.org/dc/elements/1.1/"/>
    <ds:schemaRef ds:uri="http://purl.org/dc/dcmitype/"/>
    <ds:schemaRef ds:uri="64e0a3ad-3a37-4cff-beb8-cdd69c3a68b9"/>
    <ds:schemaRef ds:uri="http://schemas.microsoft.com/office/2006/metadata/properties"/>
    <ds:schemaRef ds:uri="http://schemas.microsoft.com/office/infopath/2007/PartnerControls"/>
    <ds:schemaRef ds:uri="http://schemas.openxmlformats.org/package/2006/metadata/core-properties"/>
    <ds:schemaRef ds:uri="afefc9b0-eaf5-4f8f-8c91-d01d7cb6f86f"/>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51807F8D-4116-4220-8B4D-497FD35F1FD5}">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896</Words>
  <Application>Microsoft Office PowerPoint</Application>
  <PresentationFormat>Widescreen</PresentationFormat>
  <Paragraphs>79</Paragraphs>
  <Slides>7</Slides>
  <Notes>7</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Microsoft 365 Copilot Template</vt:lpstr>
      <vt:lpstr>CHRO guide to get started with Microsoft 365 Copilot</vt:lpstr>
      <vt:lpstr>Here’s what you’ll learn in this deck:</vt:lpstr>
      <vt:lpstr>Getting started with Copilot</vt:lpstr>
      <vt:lpstr>Specific scenarios and prompts you can use</vt:lpstr>
      <vt:lpstr>Suggested use cases for your team</vt:lpstr>
      <vt:lpstr>Inspire your team </vt:lpstr>
      <vt:lpstr>Measure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2025-09-30T19:48:05Z</dcterms:created>
  <dcterms:modified xsi:type="dcterms:W3CDTF">2026-04-13T14:34:11Z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