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835" r:id="rId4"/>
  </p:sldMasterIdLst>
  <p:notesMasterIdLst>
    <p:notesMasterId r:id="rId12"/>
  </p:notesMasterIdLst>
  <p:sldIdLst>
    <p:sldId id="2147483645" r:id="rId5"/>
    <p:sldId id="2147483646" r:id="rId6"/>
    <p:sldId id="2147483647" r:id="rId7"/>
    <p:sldId id="256" r:id="rId8"/>
    <p:sldId id="257" r:id="rId9"/>
    <p:sldId id="259" r:id="rId10"/>
    <p:sldId id="26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24" userDrawn="1">
          <p15:clr>
            <a:srgbClr val="A4A3A4"/>
          </p15:clr>
        </p15:guide>
        <p15:guide id="2" orient="horz" pos="2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DC1"/>
    <a:srgbClr val="FFFFFF"/>
    <a:srgbClr val="FFCCCC"/>
    <a:srgbClr val="0078D4"/>
    <a:srgbClr val="000000"/>
    <a:srgbClr val="030303"/>
    <a:srgbClr val="3579CF"/>
    <a:srgbClr val="5DB3FA"/>
    <a:srgbClr val="00CC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317" autoAdjust="0"/>
  </p:normalViewPr>
  <p:slideViewPr>
    <p:cSldViewPr snapToGrid="0">
      <p:cViewPr varScale="1">
        <p:scale>
          <a:sx n="65" d="100"/>
          <a:sy n="65" d="100"/>
        </p:scale>
        <p:origin x="24" y="234"/>
      </p:cViewPr>
      <p:guideLst>
        <p:guide pos="624"/>
        <p:guide orient="horz" pos="2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8/10/relationships/authors" Targe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16745-969E-49A4-B9C4-1A0CE8DBA346}" type="datetimeFigureOut">
              <a:rPr lang="en-US" smtClean="0"/>
              <a:t>4/13/2026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2843E-4E3F-4539-8169-3BC120CDD5F2}" type="slidenum">
              <a:rPr lang="en-US" smtClean="0"/>
              <a:t>‹#›</a:t>
            </a:fld>
            <a:endParaRPr lang="en-US"/>
          </a:p>
        </p:txBody>
      </p:sp>
    </p:spTree>
    <p:extLst>
      <p:ext uri="{BB962C8B-B14F-4D97-AF65-F5344CB8AC3E}">
        <p14:creationId xmlns:p14="http://schemas.microsoft.com/office/powerpoint/2010/main" val="209824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800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E2843E-4E3F-4539-8169-3BC120CDD5F2}" type="slidenum">
              <a:rPr lang="en-US" smtClean="0"/>
              <a:t>2</a:t>
            </a:fld>
            <a:endParaRPr lang="en-US"/>
          </a:p>
        </p:txBody>
      </p:sp>
    </p:spTree>
    <p:extLst>
      <p:ext uri="{BB962C8B-B14F-4D97-AF65-F5344CB8AC3E}">
        <p14:creationId xmlns:p14="http://schemas.microsoft.com/office/powerpoint/2010/main" val="400952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76C3B-F9CC-B063-C83A-B3716F56B7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1DEC6C-12FB-FD53-2FED-60C546946C7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99FA738-83CF-7D51-87E5-EEE290251D8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FF8B3A-4461-7D77-4DAF-69F4634E11C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22BACB-183C-4E80-991F-EBC3991253B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3094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C1F63-9EC0-7E08-1AB6-786C1518E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9C844-7F63-3BA0-C3F9-40B3830165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F760F2-EEE0-451C-BB2D-4BCCD22981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A7E7C7-E1EA-75A1-5A73-C103ECB7DDB3}"/>
              </a:ext>
            </a:extLst>
          </p:cNvPr>
          <p:cNvSpPr>
            <a:spLocks noGrp="1"/>
          </p:cNvSpPr>
          <p:nvPr>
            <p:ph type="sldNum" sz="quarter" idx="5"/>
          </p:nvPr>
        </p:nvSpPr>
        <p:spPr/>
        <p:txBody>
          <a:bodyPr/>
          <a:lstStyle/>
          <a:p>
            <a:fld id="{78E2843E-4E3F-4539-8169-3BC120CDD5F2}" type="slidenum">
              <a:rPr lang="en-US" smtClean="0"/>
              <a:t>4</a:t>
            </a:fld>
            <a:endParaRPr lang="en-US"/>
          </a:p>
        </p:txBody>
      </p:sp>
    </p:spTree>
    <p:extLst>
      <p:ext uri="{BB962C8B-B14F-4D97-AF65-F5344CB8AC3E}">
        <p14:creationId xmlns:p14="http://schemas.microsoft.com/office/powerpoint/2010/main" val="1694255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06D43-DF9B-2096-283D-3DCFE08396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2B15BE-AD9B-19DF-586B-84FFACC25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44067E-3A10-23BC-337E-3DB4DEE523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AC2925-D694-9FFE-60C3-909B0DC40BDA}"/>
              </a:ext>
            </a:extLst>
          </p:cNvPr>
          <p:cNvSpPr>
            <a:spLocks noGrp="1"/>
          </p:cNvSpPr>
          <p:nvPr>
            <p:ph type="sldNum" sz="quarter" idx="5"/>
          </p:nvPr>
        </p:nvSpPr>
        <p:spPr/>
        <p:txBody>
          <a:bodyPr/>
          <a:lstStyle/>
          <a:p>
            <a:fld id="{78E2843E-4E3F-4539-8169-3BC120CDD5F2}" type="slidenum">
              <a:rPr lang="en-US" smtClean="0"/>
              <a:t>5</a:t>
            </a:fld>
            <a:endParaRPr lang="en-US"/>
          </a:p>
        </p:txBody>
      </p:sp>
    </p:spTree>
    <p:extLst>
      <p:ext uri="{BB962C8B-B14F-4D97-AF65-F5344CB8AC3E}">
        <p14:creationId xmlns:p14="http://schemas.microsoft.com/office/powerpoint/2010/main" val="1138065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C20AD-9ED0-A883-5CAA-68A564AFA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D96CA2-5AD5-5C87-C056-F18F7DD3DC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1A5A1D-615B-036E-B39F-683B30DE32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4BB89A-64C3-0062-F9CC-CDAEC2CFC07F}"/>
              </a:ext>
            </a:extLst>
          </p:cNvPr>
          <p:cNvSpPr>
            <a:spLocks noGrp="1"/>
          </p:cNvSpPr>
          <p:nvPr>
            <p:ph type="sldNum" sz="quarter" idx="5"/>
          </p:nvPr>
        </p:nvSpPr>
        <p:spPr/>
        <p:txBody>
          <a:bodyPr/>
          <a:lstStyle/>
          <a:p>
            <a:fld id="{78E2843E-4E3F-4539-8169-3BC120CDD5F2}" type="slidenum">
              <a:rPr lang="en-US" smtClean="0"/>
              <a:t>6</a:t>
            </a:fld>
            <a:endParaRPr lang="en-US"/>
          </a:p>
        </p:txBody>
      </p:sp>
    </p:spTree>
    <p:extLst>
      <p:ext uri="{BB962C8B-B14F-4D97-AF65-F5344CB8AC3E}">
        <p14:creationId xmlns:p14="http://schemas.microsoft.com/office/powerpoint/2010/main" val="685062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72880-2929-E396-BE91-B813EB387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147E21-51BA-9A62-B348-1D60B9767C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C4E2B1-8A0F-DB7D-91EF-4D63B11179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1699EF-B5E5-4480-2EA9-EC40F1B4F134}"/>
              </a:ext>
            </a:extLst>
          </p:cNvPr>
          <p:cNvSpPr>
            <a:spLocks noGrp="1"/>
          </p:cNvSpPr>
          <p:nvPr>
            <p:ph type="sldNum" sz="quarter" idx="5"/>
          </p:nvPr>
        </p:nvSpPr>
        <p:spPr/>
        <p:txBody>
          <a:bodyPr/>
          <a:lstStyle/>
          <a:p>
            <a:fld id="{78E2843E-4E3F-4539-8169-3BC120CDD5F2}" type="slidenum">
              <a:rPr lang="en-US" smtClean="0"/>
              <a:t>7</a:t>
            </a:fld>
            <a:endParaRPr lang="en-US"/>
          </a:p>
        </p:txBody>
      </p:sp>
    </p:spTree>
    <p:extLst>
      <p:ext uri="{BB962C8B-B14F-4D97-AF65-F5344CB8AC3E}">
        <p14:creationId xmlns:p14="http://schemas.microsoft.com/office/powerpoint/2010/main" val="23827960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40298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7769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9489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44892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9971701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25617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2480860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7477573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445957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26731557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761408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5839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1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138784724"/>
      </p:ext>
    </p:extLst>
  </p:cSld>
  <p:clrMap bg1="lt1" tx1="dk1" bg2="lt2" tx2="dk2" accent1="accent1" accent2="accent2" accent3="accent3" accent4="accent4" accent5="accent5" accent6="accent6" hlink="hlink" folHlink="folHlink"/>
  <p:sldLayoutIdLst>
    <p:sldLayoutId id="2147483837" r:id="rId1"/>
    <p:sldLayoutId id="2147483840" r:id="rId2"/>
    <p:sldLayoutId id="2147483849" r:id="rId3"/>
    <p:sldLayoutId id="2147483850" r:id="rId4"/>
    <p:sldLayoutId id="2147483859" r:id="rId5"/>
    <p:sldLayoutId id="2147483885" r:id="rId6"/>
    <p:sldLayoutId id="2147483887" r:id="rId7"/>
    <p:sldLayoutId id="2147483888" r:id="rId8"/>
    <p:sldLayoutId id="2147483891" r:id="rId9"/>
    <p:sldLayoutId id="2147483892" r:id="rId10"/>
    <p:sldLayoutId id="2147483893" r:id="rId11"/>
    <p:sldLayoutId id="2147484055" r:id="rId1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W-FBOUh-S0o&amp;t=1s" TargetMode="External"/><Relationship Id="rId3" Type="http://schemas.openxmlformats.org/officeDocument/2006/relationships/notesSlide" Target="../notesSlides/notesSlide3.xml"/><Relationship Id="rId7"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video" Target="https://www.youtube.com/embed/W-FBOUh-S0o?feature=oembed" TargetMode="Externa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hyperlink" Target="https://learn.microsoft.com/training/paths/microsoft-copilot-for-microsoft-365-executive-challeng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hyperlink" Target="https://adoption.microsoft.com/en-us/scenario-library/financ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hyperlink" Target="https://adoption.microsoft.com/en-us/scenario-library/finance/" TargetMode="External"/><Relationship Id="rId4" Type="http://schemas.openxmlformats.org/officeDocument/2006/relationships/hyperlink" Target="https://adoption.microsoft.com/files/customer-hub/Customer-Hub_Defining-business-value-for-your-organization.ppt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8757013-9C84-D19C-68F5-8F6245AA02DA}"/>
              </a:ext>
            </a:extLst>
          </p:cNvPr>
          <p:cNvSpPr>
            <a:spLocks noGrp="1"/>
          </p:cNvSpPr>
          <p:nvPr>
            <p:ph type="title"/>
          </p:nvPr>
        </p:nvSpPr>
        <p:spPr>
          <a:xfrm>
            <a:off x="584200" y="2303463"/>
            <a:ext cx="4079875" cy="1230312"/>
          </a:xfrm>
        </p:spPr>
        <p:txBody>
          <a:bodyPr/>
          <a:lstStyle/>
          <a:p>
            <a:r>
              <a:rPr lang="en-US" noProof="0"/>
              <a:t>CFO guide to get started with</a:t>
            </a:r>
            <a:br>
              <a:rPr lang="en-US" noProof="0"/>
            </a:br>
            <a:r>
              <a:rPr lang="en-US" noProof="0"/>
              <a:t>Microsoft 365 Copilot</a:t>
            </a:r>
          </a:p>
        </p:txBody>
      </p:sp>
      <p:sp>
        <p:nvSpPr>
          <p:cNvPr id="15" name="Text Placeholder 14">
            <a:extLst>
              <a:ext uri="{FF2B5EF4-FFF2-40B4-BE49-F238E27FC236}">
                <a16:creationId xmlns:a16="http://schemas.microsoft.com/office/drawing/2014/main" id="{468983CF-E017-3584-DE40-A325E5313F12}"/>
              </a:ext>
            </a:extLst>
          </p:cNvPr>
          <p:cNvSpPr>
            <a:spLocks noGrp="1"/>
          </p:cNvSpPr>
          <p:nvPr>
            <p:ph type="body" sz="quarter" idx="12"/>
          </p:nvPr>
        </p:nvSpPr>
        <p:spPr>
          <a:xfrm>
            <a:off x="584200" y="3962400"/>
            <a:ext cx="4079875" cy="492443"/>
          </a:xfrm>
        </p:spPr>
        <p:txBody>
          <a:bodyPr vert="horz" wrap="square" lIns="0" tIns="0" rIns="0" bIns="0" rtlCol="0" anchor="t">
            <a:spAutoFit/>
          </a:bodyPr>
          <a:lstStyle/>
          <a:p>
            <a:r>
              <a:rPr lang="en-US" noProof="0" dirty="0">
                <a:cs typeface="Segoe Sans Display"/>
              </a:rPr>
              <a:t>Practical examples and how-</a:t>
            </a:r>
            <a:r>
              <a:rPr lang="en-US" noProof="0" dirty="0" err="1">
                <a:cs typeface="Segoe Sans Display"/>
              </a:rPr>
              <a:t>tos</a:t>
            </a:r>
            <a:r>
              <a:rPr lang="en-US" noProof="0" dirty="0">
                <a:cs typeface="Segoe Sans Display"/>
              </a:rPr>
              <a:t> </a:t>
            </a:r>
            <a:r>
              <a:rPr lang="en-US" dirty="0">
                <a:cs typeface="Segoe Sans Display"/>
              </a:rPr>
              <a:t>to launch </a:t>
            </a:r>
            <a:r>
              <a:rPr lang="en-US">
                <a:cs typeface="Segoe Sans Display"/>
              </a:rPr>
              <a:t>Copilot in your organization</a:t>
            </a:r>
            <a:endParaRPr lang="en-US" noProof="0">
              <a:cs typeface="Segoe Sans Display"/>
            </a:endParaRPr>
          </a:p>
        </p:txBody>
      </p:sp>
      <p:sp>
        <p:nvSpPr>
          <p:cNvPr id="17" name="Text Placeholder 14">
            <a:extLst>
              <a:ext uri="{FF2B5EF4-FFF2-40B4-BE49-F238E27FC236}">
                <a16:creationId xmlns:a16="http://schemas.microsoft.com/office/drawing/2014/main" id="{3DB3E9EA-D5CD-5C21-E033-D9D6140D9E1B}"/>
              </a:ext>
            </a:extLst>
          </p:cNvPr>
          <p:cNvSpPr txBox="1">
            <a:spLocks/>
          </p:cNvSpPr>
          <p:nvPr/>
        </p:nvSpPr>
        <p:spPr>
          <a:xfrm>
            <a:off x="584200" y="4775200"/>
            <a:ext cx="4079875" cy="246063"/>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March 2026</a:t>
            </a:r>
          </a:p>
        </p:txBody>
      </p:sp>
    </p:spTree>
    <p:extLst>
      <p:ext uri="{BB962C8B-B14F-4D97-AF65-F5344CB8AC3E}">
        <p14:creationId xmlns:p14="http://schemas.microsoft.com/office/powerpoint/2010/main" val="138993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A61C77D-9F16-DFDD-EAD4-061E3D80B491}"/>
              </a:ext>
              <a:ext uri="{C183D7F6-B498-43B3-948B-1728B52AA6E4}">
                <adec:decorative xmlns:adec="http://schemas.microsoft.com/office/drawing/2017/decorative" val="1"/>
              </a:ext>
            </a:extLst>
          </p:cNvPr>
          <p:cNvSpPr>
            <a:spLocks/>
          </p:cNvSpPr>
          <p:nvPr/>
        </p:nvSpPr>
        <p:spPr bwMode="auto">
          <a:xfrm>
            <a:off x="588963" y="2017712"/>
            <a:ext cx="6096000" cy="4251325"/>
          </a:xfrm>
          <a:prstGeom prst="roundRect">
            <a:avLst>
              <a:gd name="adj" fmla="val 5061"/>
            </a:avLst>
          </a:prstGeom>
          <a:solidFill>
            <a:schemeClr val="bg1">
              <a:alpha val="8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algn="ctr" defTabSz="914367"/>
            <a:endParaRPr lang="en-US" b="1">
              <a:solidFill>
                <a:srgbClr val="091F2C"/>
              </a:solidFill>
              <a:latin typeface="+mj-lt"/>
            </a:endParaRPr>
          </a:p>
        </p:txBody>
      </p:sp>
      <p:sp>
        <p:nvSpPr>
          <p:cNvPr id="3" name="Title 2">
            <a:extLst>
              <a:ext uri="{FF2B5EF4-FFF2-40B4-BE49-F238E27FC236}">
                <a16:creationId xmlns:a16="http://schemas.microsoft.com/office/drawing/2014/main" id="{6201C9AF-DE24-6109-3EC8-3A16D7FB9A84}"/>
              </a:ext>
            </a:extLst>
          </p:cNvPr>
          <p:cNvSpPr>
            <a:spLocks noGrp="1"/>
          </p:cNvSpPr>
          <p:nvPr>
            <p:ph type="title"/>
          </p:nvPr>
        </p:nvSpPr>
        <p:spPr>
          <a:xfrm>
            <a:off x="588963" y="457200"/>
            <a:ext cx="5028066" cy="554038"/>
          </a:xfrm>
        </p:spPr>
        <p:txBody>
          <a:bodyPr/>
          <a:lstStyle/>
          <a:p>
            <a:r>
              <a:rPr lang="en-US"/>
              <a:t>Here’s what you’ll learn in this deck:</a:t>
            </a:r>
          </a:p>
        </p:txBody>
      </p:sp>
      <p:sp>
        <p:nvSpPr>
          <p:cNvPr id="9" name="TextBox 8">
            <a:extLst>
              <a:ext uri="{FF2B5EF4-FFF2-40B4-BE49-F238E27FC236}">
                <a16:creationId xmlns:a16="http://schemas.microsoft.com/office/drawing/2014/main" id="{72064DC1-B9A9-9CDA-DE7E-4AFD40FB4E95}"/>
              </a:ext>
            </a:extLst>
          </p:cNvPr>
          <p:cNvSpPr txBox="1"/>
          <p:nvPr/>
        </p:nvSpPr>
        <p:spPr>
          <a:xfrm>
            <a:off x="1587500" y="2402104"/>
            <a:ext cx="3952240" cy="307777"/>
          </a:xfrm>
          <a:prstGeom prst="rect">
            <a:avLst/>
          </a:prstGeom>
          <a:noFill/>
        </p:spPr>
        <p:txBody>
          <a:bodyPr wrap="square" lIns="0" tIns="0" rIns="0" bIns="0" rtlCol="0">
            <a:spAutoFit/>
          </a:bodyPr>
          <a:lstStyle/>
          <a:p>
            <a:pPr defTabSz="914367">
              <a:spcAft>
                <a:spcPts val="1800"/>
              </a:spcAft>
              <a:defRPr/>
            </a:pPr>
            <a:r>
              <a:rPr lang="en-US" sz="2000"/>
              <a:t>Getting started with Copilot</a:t>
            </a:r>
            <a:endParaRPr kumimoji="0" lang="en-US" sz="2000" b="0" i="0" u="none" strike="noStrike" kern="1200" cap="none" spc="0" normalizeH="0" baseline="0" noProof="0">
              <a:ln>
                <a:noFill/>
              </a:ln>
              <a:effectLst/>
              <a:uLnTx/>
              <a:uFillTx/>
              <a:ea typeface="+mn-ea"/>
              <a:cs typeface="+mn-cs"/>
            </a:endParaRPr>
          </a:p>
        </p:txBody>
      </p:sp>
      <p:sp>
        <p:nvSpPr>
          <p:cNvPr id="10" name="Oval 9">
            <a:extLst>
              <a:ext uri="{FF2B5EF4-FFF2-40B4-BE49-F238E27FC236}">
                <a16:creationId xmlns:a16="http://schemas.microsoft.com/office/drawing/2014/main" id="{C02F2CC5-E922-9A6C-77B7-3B92482369C7}"/>
              </a:ext>
              <a:ext uri="{C183D7F6-B498-43B3-948B-1728B52AA6E4}">
                <adec:decorative xmlns:adec="http://schemas.microsoft.com/office/drawing/2017/decorative" val="1"/>
              </a:ext>
            </a:extLst>
          </p:cNvPr>
          <p:cNvSpPr/>
          <p:nvPr/>
        </p:nvSpPr>
        <p:spPr bwMode="auto">
          <a:xfrm>
            <a:off x="870303" y="2300581"/>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accent1"/>
              </a:solidFill>
              <a:latin typeface="+mj-lt"/>
              <a:cs typeface="Segoe UI" pitchFamily="34" charset="0"/>
            </a:endParaRPr>
          </a:p>
        </p:txBody>
      </p:sp>
      <p:sp>
        <p:nvSpPr>
          <p:cNvPr id="13" name="TextBox 12">
            <a:extLst>
              <a:ext uri="{FF2B5EF4-FFF2-40B4-BE49-F238E27FC236}">
                <a16:creationId xmlns:a16="http://schemas.microsoft.com/office/drawing/2014/main" id="{5CACDCB0-5F95-560D-B1CD-B03F1CC7E9A5}"/>
              </a:ext>
            </a:extLst>
          </p:cNvPr>
          <p:cNvSpPr txBox="1"/>
          <p:nvPr/>
        </p:nvSpPr>
        <p:spPr>
          <a:xfrm>
            <a:off x="1587500" y="3155485"/>
            <a:ext cx="3952240" cy="307777"/>
          </a:xfrm>
          <a:prstGeom prst="rect">
            <a:avLst/>
          </a:prstGeom>
          <a:noFill/>
        </p:spPr>
        <p:txBody>
          <a:bodyPr wrap="square" lIns="0" tIns="0" rIns="0" bIns="0" rtlCol="0">
            <a:spAutoFit/>
          </a:bodyPr>
          <a:lstStyle/>
          <a:p>
            <a:pPr defTabSz="914367">
              <a:spcAft>
                <a:spcPts val="1800"/>
              </a:spcAft>
              <a:defRPr/>
            </a:pPr>
            <a:r>
              <a:rPr lang="en-US" sz="2000"/>
              <a:t>Specific prompts you can use</a:t>
            </a:r>
          </a:p>
        </p:txBody>
      </p:sp>
      <p:sp>
        <p:nvSpPr>
          <p:cNvPr id="14" name="Oval 13">
            <a:extLst>
              <a:ext uri="{FF2B5EF4-FFF2-40B4-BE49-F238E27FC236}">
                <a16:creationId xmlns:a16="http://schemas.microsoft.com/office/drawing/2014/main" id="{F5ACB5BC-0B9D-CE03-CE79-4A4AC3D8DD65}"/>
              </a:ext>
              <a:ext uri="{C183D7F6-B498-43B3-948B-1728B52AA6E4}">
                <adec:decorative xmlns:adec="http://schemas.microsoft.com/office/drawing/2017/decorative" val="1"/>
              </a:ext>
            </a:extLst>
          </p:cNvPr>
          <p:cNvSpPr/>
          <p:nvPr/>
        </p:nvSpPr>
        <p:spPr bwMode="auto">
          <a:xfrm>
            <a:off x="870303" y="3094272"/>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accent1"/>
              </a:solidFill>
              <a:latin typeface="+mj-lt"/>
              <a:cs typeface="Segoe UI" pitchFamily="34" charset="0"/>
            </a:endParaRPr>
          </a:p>
        </p:txBody>
      </p:sp>
      <p:sp>
        <p:nvSpPr>
          <p:cNvPr id="16" name="TextBox 15">
            <a:extLst>
              <a:ext uri="{FF2B5EF4-FFF2-40B4-BE49-F238E27FC236}">
                <a16:creationId xmlns:a16="http://schemas.microsoft.com/office/drawing/2014/main" id="{5BB24BD4-EE8C-E8FC-C582-0D6B2A2A7192}"/>
              </a:ext>
            </a:extLst>
          </p:cNvPr>
          <p:cNvSpPr txBox="1"/>
          <p:nvPr/>
        </p:nvSpPr>
        <p:spPr>
          <a:xfrm>
            <a:off x="1587500" y="3989485"/>
            <a:ext cx="3952240" cy="307777"/>
          </a:xfrm>
          <a:prstGeom prst="rect">
            <a:avLst/>
          </a:prstGeom>
          <a:noFill/>
        </p:spPr>
        <p:txBody>
          <a:bodyPr wrap="square" lIns="0" tIns="0" rIns="0" bIns="0" rtlCol="0">
            <a:spAutoFit/>
          </a:bodyPr>
          <a:lstStyle/>
          <a:p>
            <a:pPr defTabSz="914367">
              <a:spcAft>
                <a:spcPts val="1800"/>
              </a:spcAft>
              <a:defRPr/>
            </a:pPr>
            <a:r>
              <a:rPr lang="en-US" sz="2000"/>
              <a:t>Suggested use cases for your team</a:t>
            </a:r>
          </a:p>
        </p:txBody>
      </p:sp>
      <p:sp>
        <p:nvSpPr>
          <p:cNvPr id="17" name="Oval 16">
            <a:extLst>
              <a:ext uri="{FF2B5EF4-FFF2-40B4-BE49-F238E27FC236}">
                <a16:creationId xmlns:a16="http://schemas.microsoft.com/office/drawing/2014/main" id="{08D0674F-BD71-4E02-0587-0633D1978E27}"/>
              </a:ext>
              <a:ext uri="{C183D7F6-B498-43B3-948B-1728B52AA6E4}">
                <adec:decorative xmlns:adec="http://schemas.microsoft.com/office/drawing/2017/decorative" val="1"/>
              </a:ext>
            </a:extLst>
          </p:cNvPr>
          <p:cNvSpPr/>
          <p:nvPr/>
        </p:nvSpPr>
        <p:spPr bwMode="auto">
          <a:xfrm>
            <a:off x="870303" y="3887963"/>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accent1"/>
              </a:solidFill>
              <a:latin typeface="+mj-lt"/>
              <a:cs typeface="Segoe UI" pitchFamily="34" charset="0"/>
            </a:endParaRPr>
          </a:p>
        </p:txBody>
      </p:sp>
      <p:sp>
        <p:nvSpPr>
          <p:cNvPr id="18" name="TextBox 17">
            <a:extLst>
              <a:ext uri="{FF2B5EF4-FFF2-40B4-BE49-F238E27FC236}">
                <a16:creationId xmlns:a16="http://schemas.microsoft.com/office/drawing/2014/main" id="{38BB69B4-A243-2F43-3B32-308429FBD329}"/>
              </a:ext>
            </a:extLst>
          </p:cNvPr>
          <p:cNvSpPr txBox="1"/>
          <p:nvPr/>
        </p:nvSpPr>
        <p:spPr>
          <a:xfrm>
            <a:off x="1587500" y="4783177"/>
            <a:ext cx="3952240" cy="307777"/>
          </a:xfrm>
          <a:prstGeom prst="rect">
            <a:avLst/>
          </a:prstGeom>
          <a:noFill/>
        </p:spPr>
        <p:txBody>
          <a:bodyPr wrap="square" lIns="0" tIns="0" rIns="0" bIns="0" rtlCol="0">
            <a:spAutoFit/>
          </a:bodyPr>
          <a:lstStyle/>
          <a:p>
            <a:pPr defTabSz="914367">
              <a:spcAft>
                <a:spcPts val="1800"/>
              </a:spcAft>
              <a:defRPr/>
            </a:pPr>
            <a:r>
              <a:rPr lang="en-US" sz="2000"/>
              <a:t>How to inspire your team</a:t>
            </a:r>
          </a:p>
        </p:txBody>
      </p:sp>
      <p:sp>
        <p:nvSpPr>
          <p:cNvPr id="19" name="Oval 18">
            <a:extLst>
              <a:ext uri="{FF2B5EF4-FFF2-40B4-BE49-F238E27FC236}">
                <a16:creationId xmlns:a16="http://schemas.microsoft.com/office/drawing/2014/main" id="{FB6A6B62-F778-CA48-2C2A-D9334E924228}"/>
              </a:ext>
              <a:ext uri="{C183D7F6-B498-43B3-948B-1728B52AA6E4}">
                <adec:decorative xmlns:adec="http://schemas.microsoft.com/office/drawing/2017/decorative" val="1"/>
              </a:ext>
            </a:extLst>
          </p:cNvPr>
          <p:cNvSpPr/>
          <p:nvPr/>
        </p:nvSpPr>
        <p:spPr bwMode="auto">
          <a:xfrm>
            <a:off x="870303" y="4681654"/>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accent1"/>
              </a:solidFill>
              <a:latin typeface="+mj-lt"/>
              <a:cs typeface="Segoe UI" pitchFamily="34" charset="0"/>
            </a:endParaRPr>
          </a:p>
        </p:txBody>
      </p:sp>
      <p:sp>
        <p:nvSpPr>
          <p:cNvPr id="20" name="TextBox 19">
            <a:extLst>
              <a:ext uri="{FF2B5EF4-FFF2-40B4-BE49-F238E27FC236}">
                <a16:creationId xmlns:a16="http://schemas.microsoft.com/office/drawing/2014/main" id="{79D155E1-CA83-B7EA-1398-2DDD88D6E918}"/>
              </a:ext>
            </a:extLst>
          </p:cNvPr>
          <p:cNvSpPr txBox="1"/>
          <p:nvPr/>
        </p:nvSpPr>
        <p:spPr>
          <a:xfrm>
            <a:off x="1587500" y="5576868"/>
            <a:ext cx="3952240" cy="307777"/>
          </a:xfrm>
          <a:prstGeom prst="rect">
            <a:avLst/>
          </a:prstGeom>
          <a:noFill/>
        </p:spPr>
        <p:txBody>
          <a:bodyPr wrap="square" lIns="0" tIns="0" rIns="0" bIns="0" rtlCol="0">
            <a:spAutoFit/>
          </a:bodyPr>
          <a:lstStyle/>
          <a:p>
            <a:pPr defTabSz="914367">
              <a:spcAft>
                <a:spcPts val="1800"/>
              </a:spcAft>
              <a:defRPr/>
            </a:pPr>
            <a:r>
              <a:rPr lang="en-US" sz="2000"/>
              <a:t>How to measure success</a:t>
            </a:r>
          </a:p>
        </p:txBody>
      </p:sp>
      <p:sp>
        <p:nvSpPr>
          <p:cNvPr id="21" name="Oval 20">
            <a:extLst>
              <a:ext uri="{FF2B5EF4-FFF2-40B4-BE49-F238E27FC236}">
                <a16:creationId xmlns:a16="http://schemas.microsoft.com/office/drawing/2014/main" id="{31271193-D8B0-F68C-70D6-93415D70F16B}"/>
              </a:ext>
              <a:ext uri="{C183D7F6-B498-43B3-948B-1728B52AA6E4}">
                <adec:decorative xmlns:adec="http://schemas.microsoft.com/office/drawing/2017/decorative" val="1"/>
              </a:ext>
            </a:extLst>
          </p:cNvPr>
          <p:cNvSpPr/>
          <p:nvPr/>
        </p:nvSpPr>
        <p:spPr bwMode="auto">
          <a:xfrm>
            <a:off x="870303" y="5475345"/>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accent1"/>
              </a:solidFill>
              <a:latin typeface="+mj-lt"/>
              <a:cs typeface="Segoe UI" pitchFamily="34" charset="0"/>
            </a:endParaRPr>
          </a:p>
        </p:txBody>
      </p:sp>
      <p:sp>
        <p:nvSpPr>
          <p:cNvPr id="65" name="Graphic 63">
            <a:extLst>
              <a:ext uri="{FF2B5EF4-FFF2-40B4-BE49-F238E27FC236}">
                <a16:creationId xmlns:a16="http://schemas.microsoft.com/office/drawing/2014/main" id="{A7DB8617-BB7E-718C-2CB9-198DB550687A}"/>
              </a:ext>
              <a:ext uri="{C183D7F6-B498-43B3-948B-1728B52AA6E4}">
                <adec:decorative xmlns:adec="http://schemas.microsoft.com/office/drawing/2017/decorative" val="1"/>
              </a:ext>
            </a:extLst>
          </p:cNvPr>
          <p:cNvSpPr/>
          <p:nvPr/>
        </p:nvSpPr>
        <p:spPr>
          <a:xfrm>
            <a:off x="1006830" y="2407387"/>
            <a:ext cx="237770" cy="297210"/>
          </a:xfrm>
          <a:custGeom>
            <a:avLst/>
            <a:gdLst>
              <a:gd name="csX0" fmla="*/ 130966 w 152397"/>
              <a:gd name="csY0" fmla="*/ 114298 h 190496"/>
              <a:gd name="csX1" fmla="*/ 152397 w 152397"/>
              <a:gd name="csY1" fmla="*/ 135729 h 190496"/>
              <a:gd name="csX2" fmla="*/ 152397 w 152397"/>
              <a:gd name="csY2" fmla="*/ 144349 h 190496"/>
              <a:gd name="csX3" fmla="*/ 139948 w 152397"/>
              <a:gd name="csY3" fmla="*/ 171457 h 190496"/>
              <a:gd name="csX4" fmla="*/ 76170 w 152397"/>
              <a:gd name="csY4" fmla="*/ 190497 h 190496"/>
              <a:gd name="csX5" fmla="*/ 12439 w 152397"/>
              <a:gd name="csY5" fmla="*/ 171447 h 190496"/>
              <a:gd name="csX6" fmla="*/ 0 w 152397"/>
              <a:gd name="csY6" fmla="*/ 144368 h 190496"/>
              <a:gd name="csX7" fmla="*/ 0 w 152397"/>
              <a:gd name="csY7" fmla="*/ 135719 h 190496"/>
              <a:gd name="csX8" fmla="*/ 21431 w 152397"/>
              <a:gd name="csY8" fmla="*/ 114298 h 190496"/>
              <a:gd name="csX9" fmla="*/ 130966 w 152397"/>
              <a:gd name="csY9" fmla="*/ 114298 h 190496"/>
              <a:gd name="csX10" fmla="*/ 75199 w 152397"/>
              <a:gd name="csY10" fmla="*/ 76 h 190496"/>
              <a:gd name="csX11" fmla="*/ 76170 w 152397"/>
              <a:gd name="csY11" fmla="*/ 0 h 190496"/>
              <a:gd name="csX12" fmla="*/ 83247 w 152397"/>
              <a:gd name="csY12" fmla="*/ 6172 h 190496"/>
              <a:gd name="csX13" fmla="*/ 83314 w 152397"/>
              <a:gd name="csY13" fmla="*/ 7144 h 190496"/>
              <a:gd name="csX14" fmla="*/ 83314 w 152397"/>
              <a:gd name="csY14" fmla="*/ 14287 h 190496"/>
              <a:gd name="csX15" fmla="*/ 116651 w 152397"/>
              <a:gd name="csY15" fmla="*/ 14287 h 190496"/>
              <a:gd name="csX16" fmla="*/ 138082 w 152397"/>
              <a:gd name="csY16" fmla="*/ 35718 h 190496"/>
              <a:gd name="csX17" fmla="*/ 138082 w 152397"/>
              <a:gd name="csY17" fmla="*/ 78628 h 190496"/>
              <a:gd name="csX18" fmla="*/ 116651 w 152397"/>
              <a:gd name="csY18" fmla="*/ 100058 h 190496"/>
              <a:gd name="csX19" fmla="*/ 35690 w 152397"/>
              <a:gd name="csY19" fmla="*/ 100058 h 190496"/>
              <a:gd name="csX20" fmla="*/ 14259 w 152397"/>
              <a:gd name="csY20" fmla="*/ 78628 h 190496"/>
              <a:gd name="csX21" fmla="*/ 14259 w 152397"/>
              <a:gd name="csY21" fmla="*/ 35718 h 190496"/>
              <a:gd name="csX22" fmla="*/ 35690 w 152397"/>
              <a:gd name="csY22" fmla="*/ 14287 h 190496"/>
              <a:gd name="csX23" fmla="*/ 69026 w 152397"/>
              <a:gd name="csY23" fmla="*/ 14287 h 190496"/>
              <a:gd name="csX24" fmla="*/ 69026 w 152397"/>
              <a:gd name="csY24" fmla="*/ 7153 h 190496"/>
              <a:gd name="csX25" fmla="*/ 75199 w 152397"/>
              <a:gd name="csY25" fmla="*/ 76 h 190496"/>
              <a:gd name="csX26" fmla="*/ 76170 w 152397"/>
              <a:gd name="csY26" fmla="*/ 0 h 190496"/>
              <a:gd name="csX27" fmla="*/ 75199 w 152397"/>
              <a:gd name="csY27" fmla="*/ 67 h 190496"/>
              <a:gd name="csX28" fmla="*/ 54739 w 152397"/>
              <a:gd name="csY28" fmla="*/ 42862 h 190496"/>
              <a:gd name="csX29" fmla="*/ 42833 w 152397"/>
              <a:gd name="csY29" fmla="*/ 54768 h 190496"/>
              <a:gd name="csX30" fmla="*/ 54739 w 152397"/>
              <a:gd name="csY30" fmla="*/ 66674 h 190496"/>
              <a:gd name="csX31" fmla="*/ 66645 w 152397"/>
              <a:gd name="csY31" fmla="*/ 54768 h 190496"/>
              <a:gd name="csX32" fmla="*/ 54739 w 152397"/>
              <a:gd name="csY32" fmla="*/ 42862 h 190496"/>
              <a:gd name="csX33" fmla="*/ 97534 w 152397"/>
              <a:gd name="csY33" fmla="*/ 42862 h 190496"/>
              <a:gd name="csX34" fmla="*/ 85296 w 152397"/>
              <a:gd name="csY34" fmla="*/ 54426 h 190496"/>
              <a:gd name="csX35" fmla="*/ 96861 w 152397"/>
              <a:gd name="csY35" fmla="*/ 66664 h 190496"/>
              <a:gd name="csX36" fmla="*/ 97534 w 152397"/>
              <a:gd name="csY36" fmla="*/ 66664 h 190496"/>
              <a:gd name="csX37" fmla="*/ 109099 w 152397"/>
              <a:gd name="csY37" fmla="*/ 54426 h 190496"/>
              <a:gd name="csX38" fmla="*/ 97534 w 152397"/>
              <a:gd name="csY38" fmla="*/ 42862 h 1904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152397" h="190496">
                <a:moveTo>
                  <a:pt x="130966" y="114298"/>
                </a:moveTo>
                <a:cubicBezTo>
                  <a:pt x="142802" y="114298"/>
                  <a:pt x="152397" y="123893"/>
                  <a:pt x="152397" y="135729"/>
                </a:cubicBezTo>
                <a:lnTo>
                  <a:pt x="152397" y="144349"/>
                </a:lnTo>
                <a:cubicBezTo>
                  <a:pt x="152400" y="154768"/>
                  <a:pt x="147853" y="164669"/>
                  <a:pt x="139948" y="171457"/>
                </a:cubicBezTo>
                <a:cubicBezTo>
                  <a:pt x="125032" y="184258"/>
                  <a:pt x="103697" y="190497"/>
                  <a:pt x="76170" y="190497"/>
                </a:cubicBezTo>
                <a:cubicBezTo>
                  <a:pt x="48643" y="190497"/>
                  <a:pt x="27327" y="184248"/>
                  <a:pt x="12439" y="171447"/>
                </a:cubicBezTo>
                <a:cubicBezTo>
                  <a:pt x="4546" y="164664"/>
                  <a:pt x="3" y="154775"/>
                  <a:pt x="0" y="144368"/>
                </a:cubicBezTo>
                <a:lnTo>
                  <a:pt x="0" y="135719"/>
                </a:lnTo>
                <a:cubicBezTo>
                  <a:pt x="5" y="123887"/>
                  <a:pt x="9599" y="114298"/>
                  <a:pt x="21431" y="114298"/>
                </a:cubicBezTo>
                <a:lnTo>
                  <a:pt x="130966" y="114298"/>
                </a:lnTo>
                <a:close/>
                <a:moveTo>
                  <a:pt x="75199" y="76"/>
                </a:moveTo>
                <a:lnTo>
                  <a:pt x="76170" y="0"/>
                </a:lnTo>
                <a:cubicBezTo>
                  <a:pt x="79740" y="0"/>
                  <a:pt x="82762" y="2635"/>
                  <a:pt x="83247" y="6172"/>
                </a:cubicBezTo>
                <a:lnTo>
                  <a:pt x="83314" y="7144"/>
                </a:lnTo>
                <a:lnTo>
                  <a:pt x="83314" y="14287"/>
                </a:lnTo>
                <a:lnTo>
                  <a:pt x="116651" y="14287"/>
                </a:lnTo>
                <a:cubicBezTo>
                  <a:pt x="128487" y="14287"/>
                  <a:pt x="138082" y="23882"/>
                  <a:pt x="138082" y="35718"/>
                </a:cubicBezTo>
                <a:lnTo>
                  <a:pt x="138082" y="78628"/>
                </a:lnTo>
                <a:cubicBezTo>
                  <a:pt x="138082" y="90463"/>
                  <a:pt x="128487" y="100058"/>
                  <a:pt x="116651" y="100058"/>
                </a:cubicBezTo>
                <a:lnTo>
                  <a:pt x="35690" y="100058"/>
                </a:lnTo>
                <a:cubicBezTo>
                  <a:pt x="23854" y="100058"/>
                  <a:pt x="14259" y="90463"/>
                  <a:pt x="14259" y="78628"/>
                </a:cubicBezTo>
                <a:lnTo>
                  <a:pt x="14259" y="35718"/>
                </a:lnTo>
                <a:cubicBezTo>
                  <a:pt x="14259" y="23882"/>
                  <a:pt x="23854" y="14287"/>
                  <a:pt x="35690" y="14287"/>
                </a:cubicBezTo>
                <a:lnTo>
                  <a:pt x="69026" y="14287"/>
                </a:lnTo>
                <a:lnTo>
                  <a:pt x="69026" y="7153"/>
                </a:lnTo>
                <a:cubicBezTo>
                  <a:pt x="69027" y="3583"/>
                  <a:pt x="71662" y="562"/>
                  <a:pt x="75199" y="76"/>
                </a:cubicBezTo>
                <a:lnTo>
                  <a:pt x="76170" y="0"/>
                </a:lnTo>
                <a:lnTo>
                  <a:pt x="75199" y="67"/>
                </a:lnTo>
                <a:close/>
                <a:moveTo>
                  <a:pt x="54739" y="42862"/>
                </a:moveTo>
                <a:cubicBezTo>
                  <a:pt x="48164" y="42862"/>
                  <a:pt x="42833" y="48192"/>
                  <a:pt x="42833" y="54768"/>
                </a:cubicBezTo>
                <a:cubicBezTo>
                  <a:pt x="42833" y="61343"/>
                  <a:pt x="48164" y="66674"/>
                  <a:pt x="54739" y="66674"/>
                </a:cubicBezTo>
                <a:cubicBezTo>
                  <a:pt x="61315" y="66674"/>
                  <a:pt x="66645" y="61343"/>
                  <a:pt x="66645" y="54768"/>
                </a:cubicBezTo>
                <a:cubicBezTo>
                  <a:pt x="66645" y="48192"/>
                  <a:pt x="61315" y="42862"/>
                  <a:pt x="54739" y="42862"/>
                </a:cubicBezTo>
                <a:close/>
                <a:moveTo>
                  <a:pt x="97534" y="42862"/>
                </a:moveTo>
                <a:cubicBezTo>
                  <a:pt x="90961" y="42676"/>
                  <a:pt x="85482" y="47853"/>
                  <a:pt x="85296" y="54426"/>
                </a:cubicBezTo>
                <a:cubicBezTo>
                  <a:pt x="85110" y="60999"/>
                  <a:pt x="90288" y="66478"/>
                  <a:pt x="96861" y="66664"/>
                </a:cubicBezTo>
                <a:cubicBezTo>
                  <a:pt x="97085" y="66671"/>
                  <a:pt x="97310" y="66671"/>
                  <a:pt x="97534" y="66664"/>
                </a:cubicBezTo>
                <a:cubicBezTo>
                  <a:pt x="104107" y="66478"/>
                  <a:pt x="109285" y="60999"/>
                  <a:pt x="109099" y="54426"/>
                </a:cubicBezTo>
                <a:cubicBezTo>
                  <a:pt x="108920" y="48115"/>
                  <a:pt x="103846" y="43040"/>
                  <a:pt x="97534" y="42862"/>
                </a:cubicBezTo>
                <a:close/>
              </a:path>
            </a:pathLst>
          </a:custGeom>
          <a:gradFill>
            <a:gsLst>
              <a:gs pos="0">
                <a:schemeClr val="accent1"/>
              </a:gs>
              <a:gs pos="100000">
                <a:schemeClr val="accent2"/>
              </a:gs>
            </a:gsLst>
            <a:lin ang="2700000" scaled="1"/>
          </a:gradFill>
          <a:ln w="9525" cap="flat">
            <a:noFill/>
            <a:prstDash val="solid"/>
            <a:miter/>
          </a:ln>
        </p:spPr>
        <p:txBody>
          <a:bodyPr/>
          <a:lstStyle/>
          <a:p>
            <a:endParaRPr lang="en-IN"/>
          </a:p>
        </p:txBody>
      </p:sp>
      <p:sp>
        <p:nvSpPr>
          <p:cNvPr id="74" name="Graphic 66">
            <a:extLst>
              <a:ext uri="{FF2B5EF4-FFF2-40B4-BE49-F238E27FC236}">
                <a16:creationId xmlns:a16="http://schemas.microsoft.com/office/drawing/2014/main" id="{A1DF426E-6715-65D5-DA16-65CDE6379B32}"/>
              </a:ext>
              <a:ext uri="{C183D7F6-B498-43B3-948B-1728B52AA6E4}">
                <adec:decorative xmlns:adec="http://schemas.microsoft.com/office/drawing/2017/decorative" val="1"/>
              </a:ext>
            </a:extLst>
          </p:cNvPr>
          <p:cNvSpPr/>
          <p:nvPr/>
        </p:nvSpPr>
        <p:spPr>
          <a:xfrm>
            <a:off x="1023112" y="3221430"/>
            <a:ext cx="205206" cy="256506"/>
          </a:xfrm>
          <a:custGeom>
            <a:avLst/>
            <a:gdLst>
              <a:gd name="csX0" fmla="*/ 76199 w 152397"/>
              <a:gd name="csY0" fmla="*/ 57149 h 190496"/>
              <a:gd name="csX1" fmla="*/ 76199 w 152397"/>
              <a:gd name="csY1" fmla="*/ 0 h 190496"/>
              <a:gd name="csX2" fmla="*/ 19050 w 152397"/>
              <a:gd name="csY2" fmla="*/ 0 h 190496"/>
              <a:gd name="csX3" fmla="*/ 0 w 152397"/>
              <a:gd name="csY3" fmla="*/ 19050 h 190496"/>
              <a:gd name="csX4" fmla="*/ 0 w 152397"/>
              <a:gd name="csY4" fmla="*/ 171447 h 190496"/>
              <a:gd name="csX5" fmla="*/ 19050 w 152397"/>
              <a:gd name="csY5" fmla="*/ 190497 h 190496"/>
              <a:gd name="csX6" fmla="*/ 133348 w 152397"/>
              <a:gd name="csY6" fmla="*/ 190497 h 190496"/>
              <a:gd name="csX7" fmla="*/ 152397 w 152397"/>
              <a:gd name="csY7" fmla="*/ 171447 h 190496"/>
              <a:gd name="csX8" fmla="*/ 152397 w 152397"/>
              <a:gd name="csY8" fmla="*/ 76199 h 190496"/>
              <a:gd name="csX9" fmla="*/ 95248 w 152397"/>
              <a:gd name="csY9" fmla="*/ 76199 h 190496"/>
              <a:gd name="csX10" fmla="*/ 76199 w 152397"/>
              <a:gd name="csY10" fmla="*/ 57149 h 190496"/>
              <a:gd name="csX11" fmla="*/ 28575 w 152397"/>
              <a:gd name="csY11" fmla="*/ 97630 h 190496"/>
              <a:gd name="csX12" fmla="*/ 35718 w 152397"/>
              <a:gd name="csY12" fmla="*/ 90486 h 190496"/>
              <a:gd name="csX13" fmla="*/ 42862 w 152397"/>
              <a:gd name="csY13" fmla="*/ 97630 h 190496"/>
              <a:gd name="csX14" fmla="*/ 35718 w 152397"/>
              <a:gd name="csY14" fmla="*/ 104773 h 190496"/>
              <a:gd name="csX15" fmla="*/ 28575 w 152397"/>
              <a:gd name="csY15" fmla="*/ 97630 h 190496"/>
              <a:gd name="csX16" fmla="*/ 28575 w 152397"/>
              <a:gd name="csY16" fmla="*/ 126204 h 190496"/>
              <a:gd name="csX17" fmla="*/ 35718 w 152397"/>
              <a:gd name="csY17" fmla="*/ 119060 h 190496"/>
              <a:gd name="csX18" fmla="*/ 42862 w 152397"/>
              <a:gd name="csY18" fmla="*/ 126204 h 190496"/>
              <a:gd name="csX19" fmla="*/ 35718 w 152397"/>
              <a:gd name="csY19" fmla="*/ 133348 h 190496"/>
              <a:gd name="csX20" fmla="*/ 28575 w 152397"/>
              <a:gd name="csY20" fmla="*/ 126204 h 190496"/>
              <a:gd name="csX21" fmla="*/ 28575 w 152397"/>
              <a:gd name="csY21" fmla="*/ 154779 h 190496"/>
              <a:gd name="csX22" fmla="*/ 35718 w 152397"/>
              <a:gd name="csY22" fmla="*/ 147635 h 190496"/>
              <a:gd name="csX23" fmla="*/ 42862 w 152397"/>
              <a:gd name="csY23" fmla="*/ 154779 h 190496"/>
              <a:gd name="csX24" fmla="*/ 35718 w 152397"/>
              <a:gd name="csY24" fmla="*/ 161922 h 190496"/>
              <a:gd name="csX25" fmla="*/ 28575 w 152397"/>
              <a:gd name="csY25" fmla="*/ 154779 h 190496"/>
              <a:gd name="csX26" fmla="*/ 57149 w 152397"/>
              <a:gd name="csY26" fmla="*/ 97630 h 190496"/>
              <a:gd name="csX27" fmla="*/ 64293 w 152397"/>
              <a:gd name="csY27" fmla="*/ 90486 h 190496"/>
              <a:gd name="csX28" fmla="*/ 116679 w 152397"/>
              <a:gd name="csY28" fmla="*/ 90486 h 190496"/>
              <a:gd name="csX29" fmla="*/ 123823 w 152397"/>
              <a:gd name="csY29" fmla="*/ 97630 h 190496"/>
              <a:gd name="csX30" fmla="*/ 116679 w 152397"/>
              <a:gd name="csY30" fmla="*/ 104773 h 190496"/>
              <a:gd name="csX31" fmla="*/ 64293 w 152397"/>
              <a:gd name="csY31" fmla="*/ 104773 h 190496"/>
              <a:gd name="csX32" fmla="*/ 57149 w 152397"/>
              <a:gd name="csY32" fmla="*/ 97630 h 190496"/>
              <a:gd name="csX33" fmla="*/ 57149 w 152397"/>
              <a:gd name="csY33" fmla="*/ 126204 h 190496"/>
              <a:gd name="csX34" fmla="*/ 64293 w 152397"/>
              <a:gd name="csY34" fmla="*/ 119060 h 190496"/>
              <a:gd name="csX35" fmla="*/ 116679 w 152397"/>
              <a:gd name="csY35" fmla="*/ 119060 h 190496"/>
              <a:gd name="csX36" fmla="*/ 123823 w 152397"/>
              <a:gd name="csY36" fmla="*/ 126204 h 190496"/>
              <a:gd name="csX37" fmla="*/ 116679 w 152397"/>
              <a:gd name="csY37" fmla="*/ 133348 h 190496"/>
              <a:gd name="csX38" fmla="*/ 64293 w 152397"/>
              <a:gd name="csY38" fmla="*/ 133348 h 190496"/>
              <a:gd name="csX39" fmla="*/ 57149 w 152397"/>
              <a:gd name="csY39" fmla="*/ 126204 h 190496"/>
              <a:gd name="csX40" fmla="*/ 57149 w 152397"/>
              <a:gd name="csY40" fmla="*/ 154779 h 190496"/>
              <a:gd name="csX41" fmla="*/ 64293 w 152397"/>
              <a:gd name="csY41" fmla="*/ 147635 h 190496"/>
              <a:gd name="csX42" fmla="*/ 116679 w 152397"/>
              <a:gd name="csY42" fmla="*/ 147635 h 190496"/>
              <a:gd name="csX43" fmla="*/ 123823 w 152397"/>
              <a:gd name="csY43" fmla="*/ 154779 h 190496"/>
              <a:gd name="csX44" fmla="*/ 116679 w 152397"/>
              <a:gd name="csY44" fmla="*/ 161922 h 190496"/>
              <a:gd name="csX45" fmla="*/ 64293 w 152397"/>
              <a:gd name="csY45" fmla="*/ 161922 h 190496"/>
              <a:gd name="csX46" fmla="*/ 57149 w 152397"/>
              <a:gd name="csY46" fmla="*/ 154779 h 190496"/>
              <a:gd name="csX47" fmla="*/ 90486 w 152397"/>
              <a:gd name="csY47" fmla="*/ 57149 h 190496"/>
              <a:gd name="csX48" fmla="*/ 90486 w 152397"/>
              <a:gd name="csY48" fmla="*/ 4762 h 190496"/>
              <a:gd name="csX49" fmla="*/ 147635 w 152397"/>
              <a:gd name="csY49" fmla="*/ 61911 h 190496"/>
              <a:gd name="csX50" fmla="*/ 95248 w 152397"/>
              <a:gd name="csY50" fmla="*/ 61911 h 190496"/>
              <a:gd name="csX51" fmla="*/ 90486 w 152397"/>
              <a:gd name="csY51" fmla="*/ 57149 h 1904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52397" h="190496">
                <a:moveTo>
                  <a:pt x="76199" y="57149"/>
                </a:moveTo>
                <a:lnTo>
                  <a:pt x="76199" y="0"/>
                </a:lnTo>
                <a:lnTo>
                  <a:pt x="19050" y="0"/>
                </a:lnTo>
                <a:cubicBezTo>
                  <a:pt x="8529" y="0"/>
                  <a:pt x="0" y="8529"/>
                  <a:pt x="0" y="19050"/>
                </a:cubicBezTo>
                <a:lnTo>
                  <a:pt x="0" y="171447"/>
                </a:lnTo>
                <a:cubicBezTo>
                  <a:pt x="0" y="181968"/>
                  <a:pt x="8529" y="190497"/>
                  <a:pt x="19050" y="190497"/>
                </a:cubicBezTo>
                <a:lnTo>
                  <a:pt x="133348" y="190497"/>
                </a:lnTo>
                <a:cubicBezTo>
                  <a:pt x="143869" y="190497"/>
                  <a:pt x="152397" y="181968"/>
                  <a:pt x="152397" y="171447"/>
                </a:cubicBezTo>
                <a:lnTo>
                  <a:pt x="152397" y="76199"/>
                </a:lnTo>
                <a:lnTo>
                  <a:pt x="95248" y="76199"/>
                </a:lnTo>
                <a:cubicBezTo>
                  <a:pt x="84727" y="76199"/>
                  <a:pt x="76199" y="67670"/>
                  <a:pt x="76199" y="57149"/>
                </a:cubicBezTo>
                <a:close/>
                <a:moveTo>
                  <a:pt x="28575" y="97630"/>
                </a:moveTo>
                <a:cubicBezTo>
                  <a:pt x="28575" y="93684"/>
                  <a:pt x="31773" y="90486"/>
                  <a:pt x="35718" y="90486"/>
                </a:cubicBezTo>
                <a:cubicBezTo>
                  <a:pt x="39663" y="90486"/>
                  <a:pt x="42862" y="93684"/>
                  <a:pt x="42862" y="97630"/>
                </a:cubicBezTo>
                <a:cubicBezTo>
                  <a:pt x="42862" y="101575"/>
                  <a:pt x="39663" y="104773"/>
                  <a:pt x="35718" y="104773"/>
                </a:cubicBezTo>
                <a:cubicBezTo>
                  <a:pt x="31773" y="104773"/>
                  <a:pt x="28575" y="101575"/>
                  <a:pt x="28575" y="97630"/>
                </a:cubicBezTo>
                <a:close/>
                <a:moveTo>
                  <a:pt x="28575" y="126204"/>
                </a:moveTo>
                <a:cubicBezTo>
                  <a:pt x="28575" y="122259"/>
                  <a:pt x="31773" y="119060"/>
                  <a:pt x="35718" y="119060"/>
                </a:cubicBezTo>
                <a:cubicBezTo>
                  <a:pt x="39663" y="119060"/>
                  <a:pt x="42862" y="122259"/>
                  <a:pt x="42862" y="126204"/>
                </a:cubicBezTo>
                <a:cubicBezTo>
                  <a:pt x="42862" y="130149"/>
                  <a:pt x="39663" y="133348"/>
                  <a:pt x="35718" y="133348"/>
                </a:cubicBezTo>
                <a:cubicBezTo>
                  <a:pt x="31773" y="133348"/>
                  <a:pt x="28575" y="130149"/>
                  <a:pt x="28575" y="126204"/>
                </a:cubicBezTo>
                <a:close/>
                <a:moveTo>
                  <a:pt x="28575" y="154779"/>
                </a:moveTo>
                <a:cubicBezTo>
                  <a:pt x="28575" y="150833"/>
                  <a:pt x="31773" y="147635"/>
                  <a:pt x="35718" y="147635"/>
                </a:cubicBezTo>
                <a:cubicBezTo>
                  <a:pt x="39663" y="147635"/>
                  <a:pt x="42862" y="150833"/>
                  <a:pt x="42862" y="154779"/>
                </a:cubicBezTo>
                <a:cubicBezTo>
                  <a:pt x="42862" y="158724"/>
                  <a:pt x="39663" y="161922"/>
                  <a:pt x="35718" y="161922"/>
                </a:cubicBezTo>
                <a:cubicBezTo>
                  <a:pt x="31773" y="161922"/>
                  <a:pt x="28575" y="158724"/>
                  <a:pt x="28575" y="154779"/>
                </a:cubicBezTo>
                <a:close/>
                <a:moveTo>
                  <a:pt x="57149" y="97630"/>
                </a:moveTo>
                <a:cubicBezTo>
                  <a:pt x="57149" y="93684"/>
                  <a:pt x="60347" y="90486"/>
                  <a:pt x="64293" y="90486"/>
                </a:cubicBezTo>
                <a:lnTo>
                  <a:pt x="116679" y="90486"/>
                </a:lnTo>
                <a:cubicBezTo>
                  <a:pt x="120625" y="90486"/>
                  <a:pt x="123823" y="93684"/>
                  <a:pt x="123823" y="97630"/>
                </a:cubicBezTo>
                <a:cubicBezTo>
                  <a:pt x="123823" y="101575"/>
                  <a:pt x="120625" y="104773"/>
                  <a:pt x="116679" y="104773"/>
                </a:cubicBezTo>
                <a:lnTo>
                  <a:pt x="64293" y="104773"/>
                </a:lnTo>
                <a:cubicBezTo>
                  <a:pt x="60347" y="104773"/>
                  <a:pt x="57149" y="101575"/>
                  <a:pt x="57149" y="97630"/>
                </a:cubicBezTo>
                <a:close/>
                <a:moveTo>
                  <a:pt x="57149" y="126204"/>
                </a:moveTo>
                <a:cubicBezTo>
                  <a:pt x="57149" y="122259"/>
                  <a:pt x="60347" y="119060"/>
                  <a:pt x="64293" y="119060"/>
                </a:cubicBezTo>
                <a:lnTo>
                  <a:pt x="116679" y="119060"/>
                </a:lnTo>
                <a:cubicBezTo>
                  <a:pt x="120625" y="119060"/>
                  <a:pt x="123823" y="122259"/>
                  <a:pt x="123823" y="126204"/>
                </a:cubicBezTo>
                <a:cubicBezTo>
                  <a:pt x="123823" y="130149"/>
                  <a:pt x="120625" y="133348"/>
                  <a:pt x="116679" y="133348"/>
                </a:cubicBezTo>
                <a:lnTo>
                  <a:pt x="64293" y="133348"/>
                </a:lnTo>
                <a:cubicBezTo>
                  <a:pt x="60347" y="133348"/>
                  <a:pt x="57149" y="130149"/>
                  <a:pt x="57149" y="126204"/>
                </a:cubicBezTo>
                <a:close/>
                <a:moveTo>
                  <a:pt x="57149" y="154779"/>
                </a:moveTo>
                <a:cubicBezTo>
                  <a:pt x="57149" y="150833"/>
                  <a:pt x="60347" y="147635"/>
                  <a:pt x="64293" y="147635"/>
                </a:cubicBezTo>
                <a:lnTo>
                  <a:pt x="116679" y="147635"/>
                </a:lnTo>
                <a:cubicBezTo>
                  <a:pt x="120625" y="147635"/>
                  <a:pt x="123823" y="150833"/>
                  <a:pt x="123823" y="154779"/>
                </a:cubicBezTo>
                <a:cubicBezTo>
                  <a:pt x="123823" y="158724"/>
                  <a:pt x="120625" y="161922"/>
                  <a:pt x="116679" y="161922"/>
                </a:cubicBezTo>
                <a:lnTo>
                  <a:pt x="64293" y="161922"/>
                </a:lnTo>
                <a:cubicBezTo>
                  <a:pt x="60347" y="161922"/>
                  <a:pt x="57149" y="158724"/>
                  <a:pt x="57149" y="154779"/>
                </a:cubicBezTo>
                <a:close/>
                <a:moveTo>
                  <a:pt x="90486" y="57149"/>
                </a:moveTo>
                <a:lnTo>
                  <a:pt x="90486" y="4762"/>
                </a:lnTo>
                <a:lnTo>
                  <a:pt x="147635" y="61911"/>
                </a:lnTo>
                <a:lnTo>
                  <a:pt x="95248" y="61911"/>
                </a:lnTo>
                <a:cubicBezTo>
                  <a:pt x="92618" y="61911"/>
                  <a:pt x="90486" y="59779"/>
                  <a:pt x="90486" y="57149"/>
                </a:cubicBezTo>
                <a:close/>
              </a:path>
            </a:pathLst>
          </a:custGeom>
          <a:gradFill>
            <a:gsLst>
              <a:gs pos="0">
                <a:schemeClr val="accent1"/>
              </a:gs>
              <a:gs pos="100000">
                <a:schemeClr val="accent2"/>
              </a:gs>
            </a:gsLst>
            <a:lin ang="2700000" scaled="1"/>
          </a:gradFill>
          <a:ln w="9525" cap="flat">
            <a:noFill/>
            <a:prstDash val="solid"/>
            <a:miter/>
          </a:ln>
        </p:spPr>
        <p:txBody>
          <a:bodyPr/>
          <a:lstStyle/>
          <a:p>
            <a:endParaRPr lang="en-IN"/>
          </a:p>
        </p:txBody>
      </p:sp>
      <p:sp>
        <p:nvSpPr>
          <p:cNvPr id="75" name="Graphic 68">
            <a:extLst>
              <a:ext uri="{FF2B5EF4-FFF2-40B4-BE49-F238E27FC236}">
                <a16:creationId xmlns:a16="http://schemas.microsoft.com/office/drawing/2014/main" id="{A8FFF7E0-6C4B-422E-DAFB-27A0D51D3F51}"/>
              </a:ext>
              <a:ext uri="{C183D7F6-B498-43B3-948B-1728B52AA6E4}">
                <adec:decorative xmlns:adec="http://schemas.microsoft.com/office/drawing/2017/decorative" val="1"/>
              </a:ext>
            </a:extLst>
          </p:cNvPr>
          <p:cNvSpPr/>
          <p:nvPr/>
        </p:nvSpPr>
        <p:spPr>
          <a:xfrm>
            <a:off x="981428" y="4013518"/>
            <a:ext cx="288572" cy="259714"/>
          </a:xfrm>
          <a:custGeom>
            <a:avLst/>
            <a:gdLst>
              <a:gd name="csX0" fmla="*/ 136665 w 214310"/>
              <a:gd name="csY0" fmla="*/ 75009 h 192879"/>
              <a:gd name="csX1" fmla="*/ 155418 w 214310"/>
              <a:gd name="csY1" fmla="*/ 93761 h 192879"/>
              <a:gd name="csX2" fmla="*/ 155418 w 214310"/>
              <a:gd name="csY2" fmla="*/ 144649 h 192879"/>
              <a:gd name="csX3" fmla="*/ 107187 w 214310"/>
              <a:gd name="csY3" fmla="*/ 192879 h 192879"/>
              <a:gd name="csX4" fmla="*/ 58957 w 214310"/>
              <a:gd name="csY4" fmla="*/ 144649 h 192879"/>
              <a:gd name="csX5" fmla="*/ 58957 w 214310"/>
              <a:gd name="csY5" fmla="*/ 93761 h 192879"/>
              <a:gd name="csX6" fmla="*/ 77709 w 214310"/>
              <a:gd name="csY6" fmla="*/ 75009 h 192879"/>
              <a:gd name="csX7" fmla="*/ 136665 w 214310"/>
              <a:gd name="csY7" fmla="*/ 75009 h 192879"/>
              <a:gd name="csX8" fmla="*/ 54981 w 214310"/>
              <a:gd name="csY8" fmla="*/ 75009 h 192879"/>
              <a:gd name="csX9" fmla="*/ 48338 w 214310"/>
              <a:gd name="csY9" fmla="*/ 91403 h 192879"/>
              <a:gd name="csX10" fmla="*/ 48230 w 214310"/>
              <a:gd name="csY10" fmla="*/ 93761 h 192879"/>
              <a:gd name="csX11" fmla="*/ 48230 w 214310"/>
              <a:gd name="csY11" fmla="*/ 144649 h 192879"/>
              <a:gd name="csX12" fmla="*/ 53953 w 214310"/>
              <a:gd name="csY12" fmla="*/ 169991 h 192879"/>
              <a:gd name="csX13" fmla="*/ 1456 w 214310"/>
              <a:gd name="csY13" fmla="*/ 139654 h 192879"/>
              <a:gd name="csX14" fmla="*/ 0 w 214310"/>
              <a:gd name="csY14" fmla="*/ 128575 h 192879"/>
              <a:gd name="csX15" fmla="*/ 0 w 214310"/>
              <a:gd name="csY15" fmla="*/ 93761 h 192879"/>
              <a:gd name="csX16" fmla="*/ 17209 w 214310"/>
              <a:gd name="csY16" fmla="*/ 75073 h 192879"/>
              <a:gd name="csX17" fmla="*/ 18752 w 214310"/>
              <a:gd name="csY17" fmla="*/ 75009 h 192879"/>
              <a:gd name="csX18" fmla="*/ 54981 w 214310"/>
              <a:gd name="csY18" fmla="*/ 75009 h 192879"/>
              <a:gd name="csX19" fmla="*/ 159393 w 214310"/>
              <a:gd name="csY19" fmla="*/ 75009 h 192879"/>
              <a:gd name="csX20" fmla="*/ 195558 w 214310"/>
              <a:gd name="csY20" fmla="*/ 75009 h 192879"/>
              <a:gd name="csX21" fmla="*/ 214310 w 214310"/>
              <a:gd name="csY21" fmla="*/ 93761 h 192879"/>
              <a:gd name="csX22" fmla="*/ 214310 w 214310"/>
              <a:gd name="csY22" fmla="*/ 128586 h 192879"/>
              <a:gd name="csX23" fmla="*/ 171458 w 214310"/>
              <a:gd name="csY23" fmla="*/ 171458 h 192879"/>
              <a:gd name="csX24" fmla="*/ 160411 w 214310"/>
              <a:gd name="csY24" fmla="*/ 170012 h 192879"/>
              <a:gd name="csX25" fmla="*/ 166037 w 214310"/>
              <a:gd name="csY25" fmla="*/ 148024 h 192879"/>
              <a:gd name="csX26" fmla="*/ 166133 w 214310"/>
              <a:gd name="csY26" fmla="*/ 144649 h 192879"/>
              <a:gd name="csX27" fmla="*/ 166133 w 214310"/>
              <a:gd name="csY27" fmla="*/ 93761 h 192879"/>
              <a:gd name="csX28" fmla="*/ 159382 w 214310"/>
              <a:gd name="csY28" fmla="*/ 75009 h 192879"/>
              <a:gd name="csX29" fmla="*/ 107155 w 214310"/>
              <a:gd name="csY29" fmla="*/ 0 h 192879"/>
              <a:gd name="csX30" fmla="*/ 139302 w 214310"/>
              <a:gd name="csY30" fmla="*/ 32147 h 192879"/>
              <a:gd name="csX31" fmla="*/ 107155 w 214310"/>
              <a:gd name="csY31" fmla="*/ 64293 h 192879"/>
              <a:gd name="csX32" fmla="*/ 75009 w 214310"/>
              <a:gd name="csY32" fmla="*/ 32147 h 192879"/>
              <a:gd name="csX33" fmla="*/ 107155 w 214310"/>
              <a:gd name="csY33" fmla="*/ 0 h 192879"/>
              <a:gd name="csX34" fmla="*/ 176806 w 214310"/>
              <a:gd name="csY34" fmla="*/ 10716 h 192879"/>
              <a:gd name="csX35" fmla="*/ 203595 w 214310"/>
              <a:gd name="csY35" fmla="*/ 37504 h 192879"/>
              <a:gd name="csX36" fmla="*/ 176806 w 214310"/>
              <a:gd name="csY36" fmla="*/ 64293 h 192879"/>
              <a:gd name="csX37" fmla="*/ 150017 w 214310"/>
              <a:gd name="csY37" fmla="*/ 37504 h 192879"/>
              <a:gd name="csX38" fmla="*/ 176806 w 214310"/>
              <a:gd name="csY38" fmla="*/ 10716 h 192879"/>
              <a:gd name="csX39" fmla="*/ 37504 w 214310"/>
              <a:gd name="csY39" fmla="*/ 10716 h 192879"/>
              <a:gd name="csX40" fmla="*/ 64293 w 214310"/>
              <a:gd name="csY40" fmla="*/ 37504 h 192879"/>
              <a:gd name="csX41" fmla="*/ 37504 w 214310"/>
              <a:gd name="csY41" fmla="*/ 64293 h 192879"/>
              <a:gd name="csX42" fmla="*/ 10716 w 214310"/>
              <a:gd name="csY42" fmla="*/ 37504 h 192879"/>
              <a:gd name="csX43" fmla="*/ 37504 w 214310"/>
              <a:gd name="csY43" fmla="*/ 10716 h 1928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214310" h="192879">
                <a:moveTo>
                  <a:pt x="136665" y="75009"/>
                </a:moveTo>
                <a:cubicBezTo>
                  <a:pt x="147017" y="75009"/>
                  <a:pt x="155418" y="83409"/>
                  <a:pt x="155418" y="93761"/>
                </a:cubicBezTo>
                <a:lnTo>
                  <a:pt x="155418" y="144649"/>
                </a:lnTo>
                <a:cubicBezTo>
                  <a:pt x="155418" y="171286"/>
                  <a:pt x="133824" y="192879"/>
                  <a:pt x="107187" y="192879"/>
                </a:cubicBezTo>
                <a:cubicBezTo>
                  <a:pt x="80550" y="192879"/>
                  <a:pt x="58957" y="171285"/>
                  <a:pt x="58957" y="144649"/>
                </a:cubicBezTo>
                <a:lnTo>
                  <a:pt x="58957" y="93761"/>
                </a:lnTo>
                <a:cubicBezTo>
                  <a:pt x="58957" y="83409"/>
                  <a:pt x="67347" y="75009"/>
                  <a:pt x="77709" y="75009"/>
                </a:cubicBezTo>
                <a:lnTo>
                  <a:pt x="136665" y="75009"/>
                </a:lnTo>
                <a:close/>
                <a:moveTo>
                  <a:pt x="54981" y="75009"/>
                </a:moveTo>
                <a:cubicBezTo>
                  <a:pt x="51231" y="79530"/>
                  <a:pt x="48820" y="85188"/>
                  <a:pt x="48338" y="91403"/>
                </a:cubicBezTo>
                <a:lnTo>
                  <a:pt x="48230" y="93761"/>
                </a:lnTo>
                <a:lnTo>
                  <a:pt x="48230" y="144649"/>
                </a:lnTo>
                <a:cubicBezTo>
                  <a:pt x="48230" y="153725"/>
                  <a:pt x="50288" y="162318"/>
                  <a:pt x="53953" y="169991"/>
                </a:cubicBezTo>
                <a:cubicBezTo>
                  <a:pt x="31079" y="176110"/>
                  <a:pt x="7576" y="162528"/>
                  <a:pt x="1456" y="139654"/>
                </a:cubicBezTo>
                <a:cubicBezTo>
                  <a:pt x="490" y="136041"/>
                  <a:pt x="0" y="132316"/>
                  <a:pt x="0" y="128575"/>
                </a:cubicBezTo>
                <a:lnTo>
                  <a:pt x="0" y="93761"/>
                </a:lnTo>
                <a:cubicBezTo>
                  <a:pt x="0" y="84003"/>
                  <a:pt x="7484" y="75876"/>
                  <a:pt x="17209" y="75073"/>
                </a:cubicBezTo>
                <a:lnTo>
                  <a:pt x="18752" y="75009"/>
                </a:lnTo>
                <a:lnTo>
                  <a:pt x="54981" y="75009"/>
                </a:lnTo>
                <a:close/>
                <a:moveTo>
                  <a:pt x="159393" y="75009"/>
                </a:moveTo>
                <a:lnTo>
                  <a:pt x="195558" y="75009"/>
                </a:lnTo>
                <a:cubicBezTo>
                  <a:pt x="205909" y="75009"/>
                  <a:pt x="214310" y="83409"/>
                  <a:pt x="214310" y="93761"/>
                </a:cubicBezTo>
                <a:lnTo>
                  <a:pt x="214310" y="128586"/>
                </a:lnTo>
                <a:cubicBezTo>
                  <a:pt x="214315" y="152258"/>
                  <a:pt x="195130" y="171452"/>
                  <a:pt x="171458" y="171458"/>
                </a:cubicBezTo>
                <a:cubicBezTo>
                  <a:pt x="167728" y="171458"/>
                  <a:pt x="164015" y="170972"/>
                  <a:pt x="160411" y="170012"/>
                </a:cubicBezTo>
                <a:cubicBezTo>
                  <a:pt x="163626" y="163283"/>
                  <a:pt x="165597" y="155868"/>
                  <a:pt x="166037" y="148024"/>
                </a:cubicBezTo>
                <a:lnTo>
                  <a:pt x="166133" y="144649"/>
                </a:lnTo>
                <a:lnTo>
                  <a:pt x="166133" y="93761"/>
                </a:lnTo>
                <a:cubicBezTo>
                  <a:pt x="166133" y="86635"/>
                  <a:pt x="163604" y="80098"/>
                  <a:pt x="159382" y="75009"/>
                </a:cubicBezTo>
                <a:close/>
                <a:moveTo>
                  <a:pt x="107155" y="0"/>
                </a:moveTo>
                <a:cubicBezTo>
                  <a:pt x="124909" y="0"/>
                  <a:pt x="139302" y="14392"/>
                  <a:pt x="139302" y="32147"/>
                </a:cubicBezTo>
                <a:cubicBezTo>
                  <a:pt x="139302" y="49901"/>
                  <a:pt x="124909" y="64293"/>
                  <a:pt x="107155" y="64293"/>
                </a:cubicBezTo>
                <a:cubicBezTo>
                  <a:pt x="89401" y="64293"/>
                  <a:pt x="75009" y="49901"/>
                  <a:pt x="75009" y="32147"/>
                </a:cubicBezTo>
                <a:cubicBezTo>
                  <a:pt x="75009" y="14392"/>
                  <a:pt x="89401" y="0"/>
                  <a:pt x="107155" y="0"/>
                </a:cubicBezTo>
                <a:close/>
                <a:moveTo>
                  <a:pt x="176806" y="10716"/>
                </a:moveTo>
                <a:cubicBezTo>
                  <a:pt x="191601" y="10716"/>
                  <a:pt x="203595" y="22709"/>
                  <a:pt x="203595" y="37504"/>
                </a:cubicBezTo>
                <a:cubicBezTo>
                  <a:pt x="203595" y="52299"/>
                  <a:pt x="191601" y="64293"/>
                  <a:pt x="176806" y="64293"/>
                </a:cubicBezTo>
                <a:cubicBezTo>
                  <a:pt x="162011" y="64293"/>
                  <a:pt x="150017" y="52299"/>
                  <a:pt x="150017" y="37504"/>
                </a:cubicBezTo>
                <a:cubicBezTo>
                  <a:pt x="150017" y="22709"/>
                  <a:pt x="162011" y="10716"/>
                  <a:pt x="176806" y="10716"/>
                </a:cubicBezTo>
                <a:close/>
                <a:moveTo>
                  <a:pt x="37504" y="10716"/>
                </a:moveTo>
                <a:cubicBezTo>
                  <a:pt x="52299" y="10716"/>
                  <a:pt x="64293" y="22709"/>
                  <a:pt x="64293" y="37504"/>
                </a:cubicBezTo>
                <a:cubicBezTo>
                  <a:pt x="64293" y="52299"/>
                  <a:pt x="52299" y="64293"/>
                  <a:pt x="37504" y="64293"/>
                </a:cubicBezTo>
                <a:cubicBezTo>
                  <a:pt x="22709" y="64293"/>
                  <a:pt x="10716" y="52299"/>
                  <a:pt x="10716" y="37504"/>
                </a:cubicBezTo>
                <a:cubicBezTo>
                  <a:pt x="10716" y="22709"/>
                  <a:pt x="22709" y="10716"/>
                  <a:pt x="37504" y="10716"/>
                </a:cubicBezTo>
                <a:close/>
              </a:path>
            </a:pathLst>
          </a:custGeom>
          <a:gradFill>
            <a:gsLst>
              <a:gs pos="0">
                <a:schemeClr val="accent1"/>
              </a:gs>
              <a:gs pos="100000">
                <a:schemeClr val="accent2"/>
              </a:gs>
            </a:gsLst>
            <a:lin ang="2700000" scaled="1"/>
          </a:gradFill>
          <a:ln w="9525" cap="flat">
            <a:noFill/>
            <a:prstDash val="solid"/>
            <a:miter/>
          </a:ln>
        </p:spPr>
        <p:txBody>
          <a:bodyPr/>
          <a:lstStyle/>
          <a:p>
            <a:endParaRPr lang="en-IN"/>
          </a:p>
        </p:txBody>
      </p:sp>
      <p:grpSp>
        <p:nvGrpSpPr>
          <p:cNvPr id="79" name="Group 78">
            <a:extLst>
              <a:ext uri="{FF2B5EF4-FFF2-40B4-BE49-F238E27FC236}">
                <a16:creationId xmlns:a16="http://schemas.microsoft.com/office/drawing/2014/main" id="{EF1574FF-4ED5-E788-57E4-800DE112ADF2}"/>
              </a:ext>
              <a:ext uri="{C183D7F6-B498-43B3-948B-1728B52AA6E4}">
                <adec:decorative xmlns:adec="http://schemas.microsoft.com/office/drawing/2017/decorative" val="1"/>
              </a:ext>
            </a:extLst>
          </p:cNvPr>
          <p:cNvGrpSpPr/>
          <p:nvPr/>
        </p:nvGrpSpPr>
        <p:grpSpPr>
          <a:xfrm>
            <a:off x="988660" y="4806559"/>
            <a:ext cx="274108" cy="261014"/>
            <a:chOff x="957898" y="4840323"/>
            <a:chExt cx="203568" cy="193845"/>
          </a:xfrm>
        </p:grpSpPr>
        <p:sp>
          <p:nvSpPr>
            <p:cNvPr id="77" name="Freeform: Shape 76">
              <a:extLst>
                <a:ext uri="{FF2B5EF4-FFF2-40B4-BE49-F238E27FC236}">
                  <a16:creationId xmlns:a16="http://schemas.microsoft.com/office/drawing/2014/main" id="{1D3536F9-7F41-F4DA-4061-A5F47FF041BF}"/>
                </a:ext>
              </a:extLst>
            </p:cNvPr>
            <p:cNvSpPr/>
            <p:nvPr/>
          </p:nvSpPr>
          <p:spPr>
            <a:xfrm>
              <a:off x="957898" y="4840323"/>
              <a:ext cx="194739" cy="176306"/>
            </a:xfrm>
            <a:custGeom>
              <a:avLst/>
              <a:gdLst>
                <a:gd name="csX0" fmla="*/ 105756 w 194739"/>
                <a:gd name="csY0" fmla="*/ 1674 h 176306"/>
                <a:gd name="csX1" fmla="*/ 107334 w 194739"/>
                <a:gd name="csY1" fmla="*/ 85 h 176306"/>
                <a:gd name="csX2" fmla="*/ 134847 w 194739"/>
                <a:gd name="csY2" fmla="*/ 85 h 176306"/>
                <a:gd name="csX3" fmla="*/ 135223 w 194739"/>
                <a:gd name="csY3" fmla="*/ 74 h 176306"/>
                <a:gd name="csX4" fmla="*/ 141075 w 194739"/>
                <a:gd name="csY4" fmla="*/ 74 h 176306"/>
                <a:gd name="csX5" fmla="*/ 141483 w 194739"/>
                <a:gd name="csY5" fmla="*/ 74 h 176306"/>
                <a:gd name="csX6" fmla="*/ 159159 w 194739"/>
                <a:gd name="csY6" fmla="*/ 4037 h 176306"/>
                <a:gd name="csX7" fmla="*/ 184288 w 194739"/>
                <a:gd name="csY7" fmla="*/ 23603 h 176306"/>
                <a:gd name="csX8" fmla="*/ 192922 w 194739"/>
                <a:gd name="csY8" fmla="*/ 70295 h 176306"/>
                <a:gd name="csX9" fmla="*/ 157688 w 194739"/>
                <a:gd name="csY9" fmla="*/ 35534 h 176306"/>
                <a:gd name="csX10" fmla="*/ 152029 w 194739"/>
                <a:gd name="csY10" fmla="*/ 33214 h 176306"/>
                <a:gd name="csX11" fmla="*/ 101073 w 194739"/>
                <a:gd name="csY11" fmla="*/ 33214 h 176306"/>
                <a:gd name="csX12" fmla="*/ 96209 w 194739"/>
                <a:gd name="csY12" fmla="*/ 34846 h 176306"/>
                <a:gd name="csX13" fmla="*/ 75977 w 194739"/>
                <a:gd name="csY13" fmla="*/ 50181 h 176306"/>
                <a:gd name="csX14" fmla="*/ 61407 w 194739"/>
                <a:gd name="csY14" fmla="*/ 48223 h 176306"/>
                <a:gd name="csX15" fmla="*/ 61394 w 194739"/>
                <a:gd name="csY15" fmla="*/ 48205 h 176306"/>
                <a:gd name="csX16" fmla="*/ 63267 w 194739"/>
                <a:gd name="csY16" fmla="*/ 33869 h 176306"/>
                <a:gd name="csX17" fmla="*/ 63338 w 194739"/>
                <a:gd name="csY17" fmla="*/ 33815 h 176306"/>
                <a:gd name="csX18" fmla="*/ 105756 w 194739"/>
                <a:gd name="csY18" fmla="*/ 1674 h 176306"/>
                <a:gd name="csX19" fmla="*/ 52738 w 194739"/>
                <a:gd name="csY19" fmla="*/ 120595 h 176306"/>
                <a:gd name="csX20" fmla="*/ 52599 w 194739"/>
                <a:gd name="csY20" fmla="*/ 120735 h 176306"/>
                <a:gd name="csX21" fmla="*/ 42139 w 194739"/>
                <a:gd name="csY21" fmla="*/ 131130 h 176306"/>
                <a:gd name="csX22" fmla="*/ 42000 w 194739"/>
                <a:gd name="csY22" fmla="*/ 131259 h 176306"/>
                <a:gd name="csX23" fmla="*/ 28458 w 194739"/>
                <a:gd name="csY23" fmla="*/ 131130 h 176306"/>
                <a:gd name="csX24" fmla="*/ 28399 w 194739"/>
                <a:gd name="csY24" fmla="*/ 117583 h 176306"/>
                <a:gd name="csX25" fmla="*/ 28458 w 194739"/>
                <a:gd name="csY25" fmla="*/ 117524 h 176306"/>
                <a:gd name="csX26" fmla="*/ 38918 w 194739"/>
                <a:gd name="csY26" fmla="*/ 107129 h 176306"/>
                <a:gd name="csX27" fmla="*/ 52610 w 194739"/>
                <a:gd name="csY27" fmla="*/ 107129 h 176306"/>
                <a:gd name="csX28" fmla="*/ 52738 w 194739"/>
                <a:gd name="csY28" fmla="*/ 120595 h 176306"/>
                <a:gd name="csX29" fmla="*/ 49624 w 194739"/>
                <a:gd name="csY29" fmla="*/ 138830 h 176306"/>
                <a:gd name="csX30" fmla="*/ 49764 w 194739"/>
                <a:gd name="csY30" fmla="*/ 152296 h 176306"/>
                <a:gd name="csX31" fmla="*/ 63456 w 194739"/>
                <a:gd name="csY31" fmla="*/ 152296 h 176306"/>
                <a:gd name="csX32" fmla="*/ 73915 w 194739"/>
                <a:gd name="csY32" fmla="*/ 141912 h 176306"/>
                <a:gd name="csX33" fmla="*/ 73985 w 194739"/>
                <a:gd name="csY33" fmla="*/ 128365 h 176306"/>
                <a:gd name="csX34" fmla="*/ 72412 w 194739"/>
                <a:gd name="csY34" fmla="*/ 127081 h 176306"/>
                <a:gd name="csX35" fmla="*/ 60363 w 194739"/>
                <a:gd name="csY35" fmla="*/ 128155 h 176306"/>
                <a:gd name="csX36" fmla="*/ 60223 w 194739"/>
                <a:gd name="csY36" fmla="*/ 128306 h 176306"/>
                <a:gd name="csX37" fmla="*/ 49764 w 194739"/>
                <a:gd name="csY37" fmla="*/ 138690 h 176306"/>
                <a:gd name="csX38" fmla="*/ 49624 w 194739"/>
                <a:gd name="csY38" fmla="*/ 138830 h 176306"/>
                <a:gd name="csX39" fmla="*/ 26987 w 194739"/>
                <a:gd name="csY39" fmla="*/ 90226 h 176306"/>
                <a:gd name="csX40" fmla="*/ 27046 w 194739"/>
                <a:gd name="csY40" fmla="*/ 103773 h 176306"/>
                <a:gd name="csX41" fmla="*/ 26987 w 194739"/>
                <a:gd name="csY41" fmla="*/ 103832 h 176306"/>
                <a:gd name="csX42" fmla="*/ 16538 w 194739"/>
                <a:gd name="csY42" fmla="*/ 114227 h 176306"/>
                <a:gd name="csX43" fmla="*/ 2835 w 194739"/>
                <a:gd name="csY43" fmla="*/ 114227 h 176306"/>
                <a:gd name="csX44" fmla="*/ 2776 w 194739"/>
                <a:gd name="csY44" fmla="*/ 100681 h 176306"/>
                <a:gd name="csX45" fmla="*/ 2835 w 194739"/>
                <a:gd name="csY45" fmla="*/ 100621 h 176306"/>
                <a:gd name="csX46" fmla="*/ 13306 w 194739"/>
                <a:gd name="csY46" fmla="*/ 90226 h 176306"/>
                <a:gd name="csX47" fmla="*/ 26998 w 194739"/>
                <a:gd name="csY47" fmla="*/ 90226 h 176306"/>
                <a:gd name="csX48" fmla="*/ 95221 w 194739"/>
                <a:gd name="csY48" fmla="*/ 149472 h 176306"/>
                <a:gd name="csX49" fmla="*/ 95280 w 194739"/>
                <a:gd name="csY49" fmla="*/ 163018 h 176306"/>
                <a:gd name="csX50" fmla="*/ 95221 w 194739"/>
                <a:gd name="csY50" fmla="*/ 163078 h 176306"/>
                <a:gd name="csX51" fmla="*/ 84761 w 194739"/>
                <a:gd name="csY51" fmla="*/ 173473 h 176306"/>
                <a:gd name="csX52" fmla="*/ 71069 w 194739"/>
                <a:gd name="csY52" fmla="*/ 173473 h 176306"/>
                <a:gd name="csX53" fmla="*/ 69222 w 194739"/>
                <a:gd name="csY53" fmla="*/ 162433 h 176306"/>
                <a:gd name="csX54" fmla="*/ 69233 w 194739"/>
                <a:gd name="csY54" fmla="*/ 162412 h 176306"/>
                <a:gd name="csX55" fmla="*/ 71069 w 194739"/>
                <a:gd name="csY55" fmla="*/ 159867 h 176306"/>
                <a:gd name="csX56" fmla="*/ 81529 w 194739"/>
                <a:gd name="csY56" fmla="*/ 149472 h 176306"/>
                <a:gd name="csX57" fmla="*/ 95221 w 194739"/>
                <a:gd name="csY57" fmla="*/ 149472 h 1763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Lst>
              <a:rect l="l" t="t" r="r" b="b"/>
              <a:pathLst>
                <a:path w="194739" h="176306">
                  <a:moveTo>
                    <a:pt x="105756" y="1674"/>
                  </a:moveTo>
                  <a:cubicBezTo>
                    <a:pt x="106354" y="1221"/>
                    <a:pt x="106885" y="686"/>
                    <a:pt x="107334" y="85"/>
                  </a:cubicBezTo>
                  <a:lnTo>
                    <a:pt x="134847" y="85"/>
                  </a:lnTo>
                  <a:lnTo>
                    <a:pt x="135223" y="74"/>
                  </a:lnTo>
                  <a:cubicBezTo>
                    <a:pt x="137172" y="-25"/>
                    <a:pt x="139126" y="-25"/>
                    <a:pt x="141075" y="74"/>
                  </a:cubicBezTo>
                  <a:lnTo>
                    <a:pt x="141483" y="74"/>
                  </a:lnTo>
                  <a:cubicBezTo>
                    <a:pt x="147597" y="61"/>
                    <a:pt x="153637" y="1415"/>
                    <a:pt x="159159" y="4037"/>
                  </a:cubicBezTo>
                  <a:cubicBezTo>
                    <a:pt x="169250" y="7994"/>
                    <a:pt x="177978" y="14790"/>
                    <a:pt x="184288" y="23603"/>
                  </a:cubicBezTo>
                  <a:cubicBezTo>
                    <a:pt x="193958" y="37112"/>
                    <a:pt x="197122" y="54221"/>
                    <a:pt x="192922" y="70295"/>
                  </a:cubicBezTo>
                  <a:lnTo>
                    <a:pt x="157688" y="35534"/>
                  </a:lnTo>
                  <a:cubicBezTo>
                    <a:pt x="156180" y="34046"/>
                    <a:pt x="154147" y="33213"/>
                    <a:pt x="152029" y="33214"/>
                  </a:cubicBezTo>
                  <a:lnTo>
                    <a:pt x="101073" y="33214"/>
                  </a:lnTo>
                  <a:cubicBezTo>
                    <a:pt x="99319" y="33223"/>
                    <a:pt x="97613" y="33795"/>
                    <a:pt x="96209" y="34846"/>
                  </a:cubicBezTo>
                  <a:lnTo>
                    <a:pt x="75977" y="50181"/>
                  </a:lnTo>
                  <a:cubicBezTo>
                    <a:pt x="71413" y="53664"/>
                    <a:pt x="64890" y="52787"/>
                    <a:pt x="61407" y="48223"/>
                  </a:cubicBezTo>
                  <a:cubicBezTo>
                    <a:pt x="61403" y="48217"/>
                    <a:pt x="61398" y="48211"/>
                    <a:pt x="61394" y="48205"/>
                  </a:cubicBezTo>
                  <a:cubicBezTo>
                    <a:pt x="57952" y="43729"/>
                    <a:pt x="58791" y="37311"/>
                    <a:pt x="63267" y="33869"/>
                  </a:cubicBezTo>
                  <a:cubicBezTo>
                    <a:pt x="63290" y="33851"/>
                    <a:pt x="63314" y="33833"/>
                    <a:pt x="63338" y="33815"/>
                  </a:cubicBezTo>
                  <a:lnTo>
                    <a:pt x="105756" y="1674"/>
                  </a:lnTo>
                  <a:close/>
                  <a:moveTo>
                    <a:pt x="52738" y="120595"/>
                  </a:moveTo>
                  <a:lnTo>
                    <a:pt x="52599" y="120735"/>
                  </a:lnTo>
                  <a:lnTo>
                    <a:pt x="42139" y="131130"/>
                  </a:lnTo>
                  <a:lnTo>
                    <a:pt x="42000" y="131259"/>
                  </a:lnTo>
                  <a:cubicBezTo>
                    <a:pt x="38192" y="134880"/>
                    <a:pt x="32196" y="134823"/>
                    <a:pt x="28458" y="131130"/>
                  </a:cubicBezTo>
                  <a:cubicBezTo>
                    <a:pt x="24701" y="127406"/>
                    <a:pt x="24674" y="121341"/>
                    <a:pt x="28399" y="117583"/>
                  </a:cubicBezTo>
                  <a:cubicBezTo>
                    <a:pt x="28418" y="117564"/>
                    <a:pt x="28438" y="117544"/>
                    <a:pt x="28458" y="117524"/>
                  </a:cubicBezTo>
                  <a:lnTo>
                    <a:pt x="38918" y="107129"/>
                  </a:lnTo>
                  <a:cubicBezTo>
                    <a:pt x="42709" y="103374"/>
                    <a:pt x="48818" y="103374"/>
                    <a:pt x="52610" y="107129"/>
                  </a:cubicBezTo>
                  <a:cubicBezTo>
                    <a:pt x="56333" y="110825"/>
                    <a:pt x="56390" y="116829"/>
                    <a:pt x="52738" y="120595"/>
                  </a:cubicBezTo>
                  <a:close/>
                  <a:moveTo>
                    <a:pt x="49624" y="138830"/>
                  </a:moveTo>
                  <a:cubicBezTo>
                    <a:pt x="45975" y="142599"/>
                    <a:pt x="46037" y="148603"/>
                    <a:pt x="49764" y="152296"/>
                  </a:cubicBezTo>
                  <a:cubicBezTo>
                    <a:pt x="53544" y="156055"/>
                    <a:pt x="59665" y="156055"/>
                    <a:pt x="63456" y="152296"/>
                  </a:cubicBezTo>
                  <a:lnTo>
                    <a:pt x="73915" y="141912"/>
                  </a:lnTo>
                  <a:cubicBezTo>
                    <a:pt x="77675" y="138190"/>
                    <a:pt x="77707" y="132125"/>
                    <a:pt x="73985" y="128365"/>
                  </a:cubicBezTo>
                  <a:cubicBezTo>
                    <a:pt x="73508" y="127883"/>
                    <a:pt x="72980" y="127452"/>
                    <a:pt x="72412" y="127081"/>
                  </a:cubicBezTo>
                  <a:cubicBezTo>
                    <a:pt x="68634" y="124596"/>
                    <a:pt x="63642" y="125041"/>
                    <a:pt x="60363" y="128155"/>
                  </a:cubicBezTo>
                  <a:lnTo>
                    <a:pt x="60223" y="128306"/>
                  </a:lnTo>
                  <a:lnTo>
                    <a:pt x="49764" y="138690"/>
                  </a:lnTo>
                  <a:lnTo>
                    <a:pt x="49624" y="138830"/>
                  </a:lnTo>
                  <a:close/>
                  <a:moveTo>
                    <a:pt x="26987" y="90226"/>
                  </a:moveTo>
                  <a:cubicBezTo>
                    <a:pt x="30744" y="93950"/>
                    <a:pt x="30771" y="100015"/>
                    <a:pt x="27046" y="103773"/>
                  </a:cubicBezTo>
                  <a:cubicBezTo>
                    <a:pt x="27027" y="103793"/>
                    <a:pt x="27007" y="103812"/>
                    <a:pt x="26987" y="103832"/>
                  </a:cubicBezTo>
                  <a:lnTo>
                    <a:pt x="16538" y="114227"/>
                  </a:lnTo>
                  <a:cubicBezTo>
                    <a:pt x="12745" y="117989"/>
                    <a:pt x="6628" y="117989"/>
                    <a:pt x="2835" y="114227"/>
                  </a:cubicBezTo>
                  <a:cubicBezTo>
                    <a:pt x="-922" y="110503"/>
                    <a:pt x="-948" y="104438"/>
                    <a:pt x="2776" y="100681"/>
                  </a:cubicBezTo>
                  <a:cubicBezTo>
                    <a:pt x="2796" y="100661"/>
                    <a:pt x="2815" y="100641"/>
                    <a:pt x="2835" y="100621"/>
                  </a:cubicBezTo>
                  <a:lnTo>
                    <a:pt x="13306" y="90226"/>
                  </a:lnTo>
                  <a:cubicBezTo>
                    <a:pt x="17097" y="86471"/>
                    <a:pt x="23206" y="86471"/>
                    <a:pt x="26998" y="90226"/>
                  </a:cubicBezTo>
                  <a:close/>
                  <a:moveTo>
                    <a:pt x="95221" y="149472"/>
                  </a:moveTo>
                  <a:cubicBezTo>
                    <a:pt x="98978" y="153196"/>
                    <a:pt x="99005" y="159261"/>
                    <a:pt x="95280" y="163018"/>
                  </a:cubicBezTo>
                  <a:cubicBezTo>
                    <a:pt x="95261" y="163038"/>
                    <a:pt x="95241" y="163058"/>
                    <a:pt x="95221" y="163078"/>
                  </a:cubicBezTo>
                  <a:lnTo>
                    <a:pt x="84761" y="173473"/>
                  </a:lnTo>
                  <a:cubicBezTo>
                    <a:pt x="80979" y="177251"/>
                    <a:pt x="74851" y="177251"/>
                    <a:pt x="71069" y="173473"/>
                  </a:cubicBezTo>
                  <a:cubicBezTo>
                    <a:pt x="68144" y="170573"/>
                    <a:pt x="67400" y="166128"/>
                    <a:pt x="69222" y="162433"/>
                  </a:cubicBezTo>
                  <a:lnTo>
                    <a:pt x="69233" y="162412"/>
                  </a:lnTo>
                  <a:cubicBezTo>
                    <a:pt x="69701" y="161469"/>
                    <a:pt x="70322" y="160609"/>
                    <a:pt x="71069" y="159867"/>
                  </a:cubicBezTo>
                  <a:lnTo>
                    <a:pt x="81529" y="149472"/>
                  </a:lnTo>
                  <a:cubicBezTo>
                    <a:pt x="85321" y="145717"/>
                    <a:pt x="91429" y="145717"/>
                    <a:pt x="95221" y="149472"/>
                  </a:cubicBezTo>
                  <a:close/>
                </a:path>
              </a:pathLst>
            </a:custGeom>
            <a:gradFill>
              <a:gsLst>
                <a:gs pos="0">
                  <a:schemeClr val="accent1"/>
                </a:gs>
                <a:gs pos="100000">
                  <a:schemeClr val="accent2"/>
                </a:gs>
              </a:gsLst>
              <a:lin ang="2700000" scaled="1"/>
            </a:gradFill>
            <a:ln w="9525" cap="flat">
              <a:noFill/>
              <a:prstDash val="solid"/>
              <a:miter/>
            </a:ln>
          </p:spPr>
          <p:txBody>
            <a:bodyPr/>
            <a:lstStyle/>
            <a:p>
              <a:endParaRPr lang="en-IN"/>
            </a:p>
          </p:txBody>
        </p:sp>
        <p:sp>
          <p:nvSpPr>
            <p:cNvPr id="78" name="Freeform: Shape 77">
              <a:extLst>
                <a:ext uri="{FF2B5EF4-FFF2-40B4-BE49-F238E27FC236}">
                  <a16:creationId xmlns:a16="http://schemas.microsoft.com/office/drawing/2014/main" id="{A3B923B1-4FC6-142E-7CD8-1F2B9AC9718C}"/>
                </a:ext>
              </a:extLst>
            </p:cNvPr>
            <p:cNvSpPr/>
            <p:nvPr/>
          </p:nvSpPr>
          <p:spPr>
            <a:xfrm>
              <a:off x="963805" y="4840638"/>
              <a:ext cx="197661" cy="193530"/>
            </a:xfrm>
            <a:custGeom>
              <a:avLst/>
              <a:gdLst>
                <a:gd name="csX0" fmla="*/ 19404 w 197661"/>
                <a:gd name="csY0" fmla="*/ 19283 h 193530"/>
                <a:gd name="csX1" fmla="*/ 74300 w 197661"/>
                <a:gd name="csY1" fmla="*/ 500 h 193530"/>
                <a:gd name="csX2" fmla="*/ 47701 w 197661"/>
                <a:gd name="csY2" fmla="*/ 20668 h 193530"/>
                <a:gd name="csX3" fmla="*/ 42588 w 197661"/>
                <a:gd name="csY3" fmla="*/ 57554 h 193530"/>
                <a:gd name="csX4" fmla="*/ 42696 w 197661"/>
                <a:gd name="csY4" fmla="*/ 57695 h 193530"/>
                <a:gd name="csX5" fmla="*/ 79788 w 197661"/>
                <a:gd name="csY5" fmla="*/ 62710 h 193530"/>
                <a:gd name="csX6" fmla="*/ 97872 w 197661"/>
                <a:gd name="csY6" fmla="*/ 49018 h 193530"/>
                <a:gd name="csX7" fmla="*/ 142814 w 197661"/>
                <a:gd name="csY7" fmla="*/ 49018 h 193530"/>
                <a:gd name="csX8" fmla="*/ 180474 w 197661"/>
                <a:gd name="csY8" fmla="*/ 86174 h 193530"/>
                <a:gd name="csX9" fmla="*/ 180861 w 197661"/>
                <a:gd name="csY9" fmla="*/ 86604 h 193530"/>
                <a:gd name="csX10" fmla="*/ 193211 w 197661"/>
                <a:gd name="csY10" fmla="*/ 98953 h 193530"/>
                <a:gd name="csX11" fmla="*/ 193059 w 197661"/>
                <a:gd name="csY11" fmla="*/ 120807 h 193530"/>
                <a:gd name="csX12" fmla="*/ 172420 w 197661"/>
                <a:gd name="csY12" fmla="*/ 121762 h 193530"/>
                <a:gd name="csX13" fmla="*/ 171389 w 197661"/>
                <a:gd name="csY13" fmla="*/ 120731 h 193530"/>
                <a:gd name="csX14" fmla="*/ 170745 w 197661"/>
                <a:gd name="csY14" fmla="*/ 120173 h 193530"/>
                <a:gd name="csX15" fmla="*/ 159008 w 197661"/>
                <a:gd name="csY15" fmla="*/ 108446 h 193530"/>
                <a:gd name="csX16" fmla="*/ 151415 w 197661"/>
                <a:gd name="csY16" fmla="*/ 108314 h 193530"/>
                <a:gd name="csX17" fmla="*/ 151283 w 197661"/>
                <a:gd name="csY17" fmla="*/ 115907 h 193530"/>
                <a:gd name="csX18" fmla="*/ 151415 w 197661"/>
                <a:gd name="csY18" fmla="*/ 116039 h 193530"/>
                <a:gd name="csX19" fmla="*/ 163765 w 197661"/>
                <a:gd name="csY19" fmla="*/ 128388 h 193530"/>
                <a:gd name="csX20" fmla="*/ 165140 w 197661"/>
                <a:gd name="csY20" fmla="*/ 129666 h 193530"/>
                <a:gd name="csX21" fmla="*/ 165612 w 197661"/>
                <a:gd name="csY21" fmla="*/ 130139 h 193530"/>
                <a:gd name="csX22" fmla="*/ 164906 w 197661"/>
                <a:gd name="csY22" fmla="*/ 145613 h 193530"/>
                <a:gd name="csX23" fmla="*/ 150137 w 197661"/>
                <a:gd name="csY23" fmla="*/ 145613 h 193530"/>
                <a:gd name="csX24" fmla="*/ 148312 w 197661"/>
                <a:gd name="csY24" fmla="*/ 143798 h 193530"/>
                <a:gd name="csX25" fmla="*/ 140718 w 197661"/>
                <a:gd name="csY25" fmla="*/ 143808 h 193530"/>
                <a:gd name="csX26" fmla="*/ 139152 w 197661"/>
                <a:gd name="csY26" fmla="*/ 147697 h 193530"/>
                <a:gd name="csX27" fmla="*/ 140730 w 197661"/>
                <a:gd name="csY27" fmla="*/ 151616 h 193530"/>
                <a:gd name="csX28" fmla="*/ 143125 w 197661"/>
                <a:gd name="csY28" fmla="*/ 154011 h 193530"/>
                <a:gd name="csX29" fmla="*/ 143556 w 197661"/>
                <a:gd name="csY29" fmla="*/ 168326 h 193530"/>
                <a:gd name="csX30" fmla="*/ 129241 w 197661"/>
                <a:gd name="csY30" fmla="*/ 168756 h 193530"/>
                <a:gd name="csX31" fmla="*/ 128810 w 197661"/>
                <a:gd name="csY31" fmla="*/ 168326 h 193530"/>
                <a:gd name="csX32" fmla="*/ 128789 w 197661"/>
                <a:gd name="csY32" fmla="*/ 168326 h 193530"/>
                <a:gd name="csX33" fmla="*/ 128671 w 197661"/>
                <a:gd name="csY33" fmla="*/ 168186 h 193530"/>
                <a:gd name="csX34" fmla="*/ 126416 w 197661"/>
                <a:gd name="csY34" fmla="*/ 165931 h 193530"/>
                <a:gd name="csX35" fmla="*/ 118823 w 197661"/>
                <a:gd name="csY35" fmla="*/ 165799 h 193530"/>
                <a:gd name="csX36" fmla="*/ 118691 w 197661"/>
                <a:gd name="csY36" fmla="*/ 173391 h 193530"/>
                <a:gd name="csX37" fmla="*/ 118823 w 197661"/>
                <a:gd name="csY37" fmla="*/ 173523 h 193530"/>
                <a:gd name="csX38" fmla="*/ 121164 w 197661"/>
                <a:gd name="csY38" fmla="*/ 175875 h 193530"/>
                <a:gd name="csX39" fmla="*/ 121256 w 197661"/>
                <a:gd name="csY39" fmla="*/ 190464 h 193530"/>
                <a:gd name="csX40" fmla="*/ 106667 w 197661"/>
                <a:gd name="csY40" fmla="*/ 190555 h 193530"/>
                <a:gd name="csX41" fmla="*/ 91300 w 197661"/>
                <a:gd name="csY41" fmla="*/ 175950 h 193530"/>
                <a:gd name="csX42" fmla="*/ 96927 w 197661"/>
                <a:gd name="csY42" fmla="*/ 170345 h 193530"/>
                <a:gd name="csX43" fmla="*/ 97052 w 197661"/>
                <a:gd name="csY43" fmla="*/ 141733 h 193530"/>
                <a:gd name="csX44" fmla="*/ 96927 w 197661"/>
                <a:gd name="csY44" fmla="*/ 141608 h 193530"/>
                <a:gd name="csX45" fmla="*/ 81592 w 197661"/>
                <a:gd name="csY45" fmla="*/ 135669 h 193530"/>
                <a:gd name="csX46" fmla="*/ 75621 w 197661"/>
                <a:gd name="csY46" fmla="*/ 120420 h 193530"/>
                <a:gd name="csX47" fmla="*/ 60286 w 197661"/>
                <a:gd name="csY47" fmla="*/ 114492 h 193530"/>
                <a:gd name="csX48" fmla="*/ 54316 w 197661"/>
                <a:gd name="csY48" fmla="*/ 99254 h 193530"/>
                <a:gd name="csX49" fmla="*/ 34513 w 197661"/>
                <a:gd name="csY49" fmla="*/ 93992 h 193530"/>
                <a:gd name="csX50" fmla="*/ 28704 w 197661"/>
                <a:gd name="csY50" fmla="*/ 82351 h 193530"/>
                <a:gd name="csX51" fmla="*/ 1706 w 197661"/>
                <a:gd name="csY51" fmla="*/ 80655 h 193530"/>
                <a:gd name="csX52" fmla="*/ 19404 w 197661"/>
                <a:gd name="csY52" fmla="*/ 19293 h 1935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97661" h="193530">
                  <a:moveTo>
                    <a:pt x="19404" y="19283"/>
                  </a:moveTo>
                  <a:cubicBezTo>
                    <a:pt x="33851" y="4929"/>
                    <a:pt x="54089" y="-1995"/>
                    <a:pt x="74300" y="500"/>
                  </a:cubicBezTo>
                  <a:lnTo>
                    <a:pt x="47701" y="20668"/>
                  </a:lnTo>
                  <a:cubicBezTo>
                    <a:pt x="36103" y="29442"/>
                    <a:pt x="33814" y="45956"/>
                    <a:pt x="42588" y="57554"/>
                  </a:cubicBezTo>
                  <a:cubicBezTo>
                    <a:pt x="42624" y="57601"/>
                    <a:pt x="42660" y="57648"/>
                    <a:pt x="42696" y="57695"/>
                  </a:cubicBezTo>
                  <a:cubicBezTo>
                    <a:pt x="51581" y="69276"/>
                    <a:pt x="68147" y="71516"/>
                    <a:pt x="79788" y="62710"/>
                  </a:cubicBezTo>
                  <a:lnTo>
                    <a:pt x="97872" y="49018"/>
                  </a:lnTo>
                  <a:lnTo>
                    <a:pt x="142814" y="49018"/>
                  </a:lnTo>
                  <a:lnTo>
                    <a:pt x="180474" y="86174"/>
                  </a:lnTo>
                  <a:cubicBezTo>
                    <a:pt x="180596" y="86324"/>
                    <a:pt x="180725" y="86467"/>
                    <a:pt x="180861" y="86604"/>
                  </a:cubicBezTo>
                  <a:lnTo>
                    <a:pt x="193211" y="98953"/>
                  </a:lnTo>
                  <a:cubicBezTo>
                    <a:pt x="199204" y="105030"/>
                    <a:pt x="199136" y="114814"/>
                    <a:pt x="193059" y="120807"/>
                  </a:cubicBezTo>
                  <a:cubicBezTo>
                    <a:pt x="187435" y="126354"/>
                    <a:pt x="178533" y="126766"/>
                    <a:pt x="172420" y="121762"/>
                  </a:cubicBezTo>
                  <a:lnTo>
                    <a:pt x="171389" y="120731"/>
                  </a:lnTo>
                  <a:cubicBezTo>
                    <a:pt x="171190" y="120529"/>
                    <a:pt x="170974" y="120342"/>
                    <a:pt x="170745" y="120173"/>
                  </a:cubicBezTo>
                  <a:lnTo>
                    <a:pt x="159008" y="108446"/>
                  </a:lnTo>
                  <a:cubicBezTo>
                    <a:pt x="156948" y="106313"/>
                    <a:pt x="153548" y="106254"/>
                    <a:pt x="151415" y="108314"/>
                  </a:cubicBezTo>
                  <a:cubicBezTo>
                    <a:pt x="149282" y="110375"/>
                    <a:pt x="149223" y="113774"/>
                    <a:pt x="151283" y="115907"/>
                  </a:cubicBezTo>
                  <a:cubicBezTo>
                    <a:pt x="151327" y="115951"/>
                    <a:pt x="151371" y="115995"/>
                    <a:pt x="151415" y="116039"/>
                  </a:cubicBezTo>
                  <a:lnTo>
                    <a:pt x="163765" y="128388"/>
                  </a:lnTo>
                  <a:cubicBezTo>
                    <a:pt x="164216" y="128829"/>
                    <a:pt x="164667" y="129258"/>
                    <a:pt x="165140" y="129666"/>
                  </a:cubicBezTo>
                  <a:lnTo>
                    <a:pt x="165612" y="130139"/>
                  </a:lnTo>
                  <a:cubicBezTo>
                    <a:pt x="169690" y="134607"/>
                    <a:pt x="169374" y="141535"/>
                    <a:pt x="164906" y="145613"/>
                  </a:cubicBezTo>
                  <a:cubicBezTo>
                    <a:pt x="160724" y="149431"/>
                    <a:pt x="154320" y="149431"/>
                    <a:pt x="150137" y="145613"/>
                  </a:cubicBezTo>
                  <a:lnTo>
                    <a:pt x="148312" y="143798"/>
                  </a:lnTo>
                  <a:cubicBezTo>
                    <a:pt x="146212" y="141704"/>
                    <a:pt x="142813" y="141709"/>
                    <a:pt x="140718" y="143808"/>
                  </a:cubicBezTo>
                  <a:cubicBezTo>
                    <a:pt x="139691" y="144839"/>
                    <a:pt x="139126" y="146242"/>
                    <a:pt x="139152" y="147697"/>
                  </a:cubicBezTo>
                  <a:cubicBezTo>
                    <a:pt x="139119" y="149164"/>
                    <a:pt x="139689" y="150581"/>
                    <a:pt x="140730" y="151616"/>
                  </a:cubicBezTo>
                  <a:lnTo>
                    <a:pt x="143125" y="154011"/>
                  </a:lnTo>
                  <a:cubicBezTo>
                    <a:pt x="147197" y="157845"/>
                    <a:pt x="147390" y="164254"/>
                    <a:pt x="143556" y="168326"/>
                  </a:cubicBezTo>
                  <a:cubicBezTo>
                    <a:pt x="139722" y="172398"/>
                    <a:pt x="133313" y="172590"/>
                    <a:pt x="129241" y="168756"/>
                  </a:cubicBezTo>
                  <a:cubicBezTo>
                    <a:pt x="129093" y="168617"/>
                    <a:pt x="128950" y="168474"/>
                    <a:pt x="128810" y="168326"/>
                  </a:cubicBezTo>
                  <a:lnTo>
                    <a:pt x="128789" y="168326"/>
                  </a:lnTo>
                  <a:lnTo>
                    <a:pt x="128671" y="168186"/>
                  </a:lnTo>
                  <a:lnTo>
                    <a:pt x="126416" y="165931"/>
                  </a:lnTo>
                  <a:cubicBezTo>
                    <a:pt x="124355" y="163798"/>
                    <a:pt x="120956" y="163739"/>
                    <a:pt x="118823" y="165799"/>
                  </a:cubicBezTo>
                  <a:cubicBezTo>
                    <a:pt x="116690" y="167859"/>
                    <a:pt x="116631" y="171258"/>
                    <a:pt x="118691" y="173391"/>
                  </a:cubicBezTo>
                  <a:cubicBezTo>
                    <a:pt x="118735" y="173436"/>
                    <a:pt x="118779" y="173480"/>
                    <a:pt x="118823" y="173523"/>
                  </a:cubicBezTo>
                  <a:lnTo>
                    <a:pt x="121164" y="175875"/>
                  </a:lnTo>
                  <a:cubicBezTo>
                    <a:pt x="125218" y="179878"/>
                    <a:pt x="125259" y="186410"/>
                    <a:pt x="121256" y="190464"/>
                  </a:cubicBezTo>
                  <a:cubicBezTo>
                    <a:pt x="117252" y="194517"/>
                    <a:pt x="110721" y="194558"/>
                    <a:pt x="106667" y="190555"/>
                  </a:cubicBezTo>
                  <a:lnTo>
                    <a:pt x="91300" y="175950"/>
                  </a:lnTo>
                  <a:lnTo>
                    <a:pt x="96927" y="170345"/>
                  </a:lnTo>
                  <a:cubicBezTo>
                    <a:pt x="104862" y="162478"/>
                    <a:pt x="104918" y="149668"/>
                    <a:pt x="97052" y="141733"/>
                  </a:cubicBezTo>
                  <a:cubicBezTo>
                    <a:pt x="97011" y="141691"/>
                    <a:pt x="96969" y="141649"/>
                    <a:pt x="96927" y="141608"/>
                  </a:cubicBezTo>
                  <a:cubicBezTo>
                    <a:pt x="92870" y="137571"/>
                    <a:pt x="87309" y="135418"/>
                    <a:pt x="81592" y="135669"/>
                  </a:cubicBezTo>
                  <a:cubicBezTo>
                    <a:pt x="81845" y="129971"/>
                    <a:pt x="79676" y="124431"/>
                    <a:pt x="75621" y="120420"/>
                  </a:cubicBezTo>
                  <a:cubicBezTo>
                    <a:pt x="71563" y="116388"/>
                    <a:pt x="66002" y="114238"/>
                    <a:pt x="60286" y="114492"/>
                  </a:cubicBezTo>
                  <a:cubicBezTo>
                    <a:pt x="60535" y="108798"/>
                    <a:pt x="58367" y="103264"/>
                    <a:pt x="54316" y="99254"/>
                  </a:cubicBezTo>
                  <a:cubicBezTo>
                    <a:pt x="49124" y="94097"/>
                    <a:pt x="41580" y="92092"/>
                    <a:pt x="34513" y="93992"/>
                  </a:cubicBezTo>
                  <a:cubicBezTo>
                    <a:pt x="33914" y="89577"/>
                    <a:pt x="31872" y="85484"/>
                    <a:pt x="28704" y="82351"/>
                  </a:cubicBezTo>
                  <a:cubicBezTo>
                    <a:pt x="21397" y="75109"/>
                    <a:pt x="9862" y="74384"/>
                    <a:pt x="1706" y="80655"/>
                  </a:cubicBezTo>
                  <a:cubicBezTo>
                    <a:pt x="-3448" y="58515"/>
                    <a:pt x="3251" y="35287"/>
                    <a:pt x="19404" y="19293"/>
                  </a:cubicBezTo>
                  <a:close/>
                </a:path>
              </a:pathLst>
            </a:custGeom>
            <a:gradFill>
              <a:gsLst>
                <a:gs pos="0">
                  <a:schemeClr val="accent1"/>
                </a:gs>
                <a:gs pos="100000">
                  <a:schemeClr val="accent2"/>
                </a:gs>
              </a:gsLst>
              <a:lin ang="2700000" scaled="1"/>
            </a:gradFill>
            <a:ln w="9525" cap="flat">
              <a:noFill/>
              <a:prstDash val="solid"/>
              <a:miter/>
            </a:ln>
          </p:spPr>
          <p:txBody>
            <a:bodyPr/>
            <a:lstStyle/>
            <a:p>
              <a:endParaRPr lang="en-IN"/>
            </a:p>
          </p:txBody>
        </p:sp>
      </p:grpSp>
      <p:sp>
        <p:nvSpPr>
          <p:cNvPr id="80" name="Graphic 72">
            <a:extLst>
              <a:ext uri="{FF2B5EF4-FFF2-40B4-BE49-F238E27FC236}">
                <a16:creationId xmlns:a16="http://schemas.microsoft.com/office/drawing/2014/main" id="{70425835-02F8-217D-4AA2-FF23C043C2C0}"/>
              </a:ext>
              <a:ext uri="{C183D7F6-B498-43B3-948B-1728B52AA6E4}">
                <adec:decorative xmlns:adec="http://schemas.microsoft.com/office/drawing/2017/decorative" val="1"/>
              </a:ext>
            </a:extLst>
          </p:cNvPr>
          <p:cNvSpPr/>
          <p:nvPr/>
        </p:nvSpPr>
        <p:spPr>
          <a:xfrm>
            <a:off x="1010569" y="5615612"/>
            <a:ext cx="230292" cy="230290"/>
          </a:xfrm>
          <a:custGeom>
            <a:avLst/>
            <a:gdLst>
              <a:gd name="csX0" fmla="*/ 19546 w 171027"/>
              <a:gd name="csY0" fmla="*/ 9773 h 171027"/>
              <a:gd name="csX1" fmla="*/ 9773 w 171027"/>
              <a:gd name="csY1" fmla="*/ 0 h 171027"/>
              <a:gd name="csX2" fmla="*/ 0 w 171027"/>
              <a:gd name="csY2" fmla="*/ 9773 h 171027"/>
              <a:gd name="csX3" fmla="*/ 0 w 171027"/>
              <a:gd name="csY3" fmla="*/ 146595 h 171027"/>
              <a:gd name="csX4" fmla="*/ 24433 w 171027"/>
              <a:gd name="csY4" fmla="*/ 171028 h 171027"/>
              <a:gd name="csX5" fmla="*/ 161255 w 171027"/>
              <a:gd name="csY5" fmla="*/ 171028 h 171027"/>
              <a:gd name="csX6" fmla="*/ 171028 w 171027"/>
              <a:gd name="csY6" fmla="*/ 161255 h 171027"/>
              <a:gd name="csX7" fmla="*/ 161255 w 171027"/>
              <a:gd name="csY7" fmla="*/ 151482 h 171027"/>
              <a:gd name="csX8" fmla="*/ 24433 w 171027"/>
              <a:gd name="csY8" fmla="*/ 151482 h 171027"/>
              <a:gd name="csX9" fmla="*/ 19546 w 171027"/>
              <a:gd name="csY9" fmla="*/ 146595 h 171027"/>
              <a:gd name="csX10" fmla="*/ 19546 w 171027"/>
              <a:gd name="csY10" fmla="*/ 9773 h 171027"/>
              <a:gd name="csX11" fmla="*/ 105060 w 171027"/>
              <a:gd name="csY11" fmla="*/ 36649 h 171027"/>
              <a:gd name="csX12" fmla="*/ 114833 w 171027"/>
              <a:gd name="csY12" fmla="*/ 26876 h 171027"/>
              <a:gd name="csX13" fmla="*/ 158831 w 171027"/>
              <a:gd name="csY13" fmla="*/ 26876 h 171027"/>
              <a:gd name="csX14" fmla="*/ 168604 w 171027"/>
              <a:gd name="csY14" fmla="*/ 36649 h 171027"/>
              <a:gd name="csX15" fmla="*/ 168584 w 171027"/>
              <a:gd name="csY15" fmla="*/ 80627 h 171027"/>
              <a:gd name="csX16" fmla="*/ 158811 w 171027"/>
              <a:gd name="csY16" fmla="*/ 90400 h 171027"/>
              <a:gd name="csX17" fmla="*/ 149038 w 171027"/>
              <a:gd name="csY17" fmla="*/ 80627 h 171027"/>
              <a:gd name="csX18" fmla="*/ 149038 w 171027"/>
              <a:gd name="csY18" fmla="*/ 60241 h 171027"/>
              <a:gd name="csX19" fmla="*/ 104640 w 171027"/>
              <a:gd name="csY19" fmla="*/ 104640 h 171027"/>
              <a:gd name="csX20" fmla="*/ 90820 w 171027"/>
              <a:gd name="csY20" fmla="*/ 104640 h 171027"/>
              <a:gd name="csX21" fmla="*/ 73298 w 171027"/>
              <a:gd name="csY21" fmla="*/ 87117 h 171027"/>
              <a:gd name="csX22" fmla="*/ 48445 w 171027"/>
              <a:gd name="csY22" fmla="*/ 111969 h 171027"/>
              <a:gd name="csX23" fmla="*/ 34626 w 171027"/>
              <a:gd name="csY23" fmla="*/ 111729 h 171027"/>
              <a:gd name="csX24" fmla="*/ 34626 w 171027"/>
              <a:gd name="csY24" fmla="*/ 98150 h 171027"/>
              <a:gd name="csX25" fmla="*/ 66388 w 171027"/>
              <a:gd name="csY25" fmla="*/ 66388 h 171027"/>
              <a:gd name="csX26" fmla="*/ 80207 w 171027"/>
              <a:gd name="csY26" fmla="*/ 66388 h 171027"/>
              <a:gd name="csX27" fmla="*/ 97730 w 171027"/>
              <a:gd name="csY27" fmla="*/ 83911 h 171027"/>
              <a:gd name="csX28" fmla="*/ 135219 w 171027"/>
              <a:gd name="csY28" fmla="*/ 46422 h 171027"/>
              <a:gd name="csX29" fmla="*/ 114833 w 171027"/>
              <a:gd name="csY29" fmla="*/ 46422 h 171027"/>
              <a:gd name="csX30" fmla="*/ 105060 w 171027"/>
              <a:gd name="csY30" fmla="*/ 36649 h 1710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171027" h="171027">
                <a:moveTo>
                  <a:pt x="19546" y="9773"/>
                </a:moveTo>
                <a:cubicBezTo>
                  <a:pt x="19546" y="4376"/>
                  <a:pt x="15170" y="0"/>
                  <a:pt x="9773" y="0"/>
                </a:cubicBezTo>
                <a:cubicBezTo>
                  <a:pt x="4376" y="0"/>
                  <a:pt x="0" y="4376"/>
                  <a:pt x="0" y="9773"/>
                </a:cubicBezTo>
                <a:lnTo>
                  <a:pt x="0" y="146595"/>
                </a:lnTo>
                <a:cubicBezTo>
                  <a:pt x="0" y="160089"/>
                  <a:pt x="10939" y="171028"/>
                  <a:pt x="24433" y="171028"/>
                </a:cubicBezTo>
                <a:lnTo>
                  <a:pt x="161255" y="171028"/>
                </a:lnTo>
                <a:cubicBezTo>
                  <a:pt x="166652" y="171028"/>
                  <a:pt x="171028" y="166652"/>
                  <a:pt x="171028" y="161255"/>
                </a:cubicBezTo>
                <a:cubicBezTo>
                  <a:pt x="171028" y="155857"/>
                  <a:pt x="166652" y="151482"/>
                  <a:pt x="161255" y="151482"/>
                </a:cubicBezTo>
                <a:lnTo>
                  <a:pt x="24433" y="151482"/>
                </a:lnTo>
                <a:cubicBezTo>
                  <a:pt x="21734" y="151482"/>
                  <a:pt x="19546" y="149294"/>
                  <a:pt x="19546" y="146595"/>
                </a:cubicBezTo>
                <a:lnTo>
                  <a:pt x="19546" y="9773"/>
                </a:lnTo>
                <a:close/>
                <a:moveTo>
                  <a:pt x="105060" y="36649"/>
                </a:moveTo>
                <a:cubicBezTo>
                  <a:pt x="105060" y="31251"/>
                  <a:pt x="109435" y="26876"/>
                  <a:pt x="114833" y="26876"/>
                </a:cubicBezTo>
                <a:lnTo>
                  <a:pt x="158831" y="26876"/>
                </a:lnTo>
                <a:cubicBezTo>
                  <a:pt x="164228" y="26876"/>
                  <a:pt x="168604" y="31251"/>
                  <a:pt x="168604" y="36649"/>
                </a:cubicBezTo>
                <a:lnTo>
                  <a:pt x="168584" y="80627"/>
                </a:lnTo>
                <a:cubicBezTo>
                  <a:pt x="168584" y="86025"/>
                  <a:pt x="164209" y="90400"/>
                  <a:pt x="158811" y="90400"/>
                </a:cubicBezTo>
                <a:cubicBezTo>
                  <a:pt x="153414" y="90400"/>
                  <a:pt x="149038" y="86025"/>
                  <a:pt x="149038" y="80627"/>
                </a:cubicBezTo>
                <a:lnTo>
                  <a:pt x="149038" y="60241"/>
                </a:lnTo>
                <a:lnTo>
                  <a:pt x="104640" y="104640"/>
                </a:lnTo>
                <a:cubicBezTo>
                  <a:pt x="100823" y="108455"/>
                  <a:pt x="94637" y="108455"/>
                  <a:pt x="90820" y="104640"/>
                </a:cubicBezTo>
                <a:lnTo>
                  <a:pt x="73298" y="87117"/>
                </a:lnTo>
                <a:lnTo>
                  <a:pt x="48445" y="111969"/>
                </a:lnTo>
                <a:cubicBezTo>
                  <a:pt x="44562" y="115719"/>
                  <a:pt x="38375" y="115611"/>
                  <a:pt x="34626" y="111729"/>
                </a:cubicBezTo>
                <a:cubicBezTo>
                  <a:pt x="30968" y="107942"/>
                  <a:pt x="30968" y="101938"/>
                  <a:pt x="34626" y="98150"/>
                </a:cubicBezTo>
                <a:lnTo>
                  <a:pt x="66388" y="66388"/>
                </a:lnTo>
                <a:cubicBezTo>
                  <a:pt x="70204" y="62573"/>
                  <a:pt x="76391" y="62573"/>
                  <a:pt x="80207" y="66388"/>
                </a:cubicBezTo>
                <a:lnTo>
                  <a:pt x="97730" y="83911"/>
                </a:lnTo>
                <a:lnTo>
                  <a:pt x="135219" y="46422"/>
                </a:lnTo>
                <a:lnTo>
                  <a:pt x="114833" y="46422"/>
                </a:lnTo>
                <a:cubicBezTo>
                  <a:pt x="109435" y="46422"/>
                  <a:pt x="105060" y="42046"/>
                  <a:pt x="105060" y="36649"/>
                </a:cubicBezTo>
                <a:close/>
              </a:path>
            </a:pathLst>
          </a:custGeom>
          <a:gradFill>
            <a:gsLst>
              <a:gs pos="0">
                <a:schemeClr val="accent1"/>
              </a:gs>
              <a:gs pos="100000">
                <a:schemeClr val="accent2"/>
              </a:gs>
            </a:gsLst>
            <a:lin ang="2700000" scaled="1"/>
          </a:gradFill>
          <a:ln w="9525" cap="flat">
            <a:noFill/>
            <a:prstDash val="solid"/>
            <a:miter/>
          </a:ln>
        </p:spPr>
        <p:txBody>
          <a:bodyPr/>
          <a:lstStyle/>
          <a:p>
            <a:endParaRPr lang="en-IN"/>
          </a:p>
        </p:txBody>
      </p:sp>
      <p:pic>
        <p:nvPicPr>
          <p:cNvPr id="7" name="Picture 6">
            <a:extLst>
              <a:ext uri="{FF2B5EF4-FFF2-40B4-BE49-F238E27FC236}">
                <a16:creationId xmlns:a16="http://schemas.microsoft.com/office/drawing/2014/main" id="{EC1D3658-F376-C4ED-81AA-04077DC7178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97" r="1597"/>
          <a:stretch>
            <a:fillRect/>
          </a:stretch>
        </p:blipFill>
        <p:spPr>
          <a:xfrm>
            <a:off x="6096000" y="0"/>
            <a:ext cx="6096000" cy="6858000"/>
          </a:xfrm>
          <a:prstGeom prst="rect">
            <a:avLst/>
          </a:prstGeom>
        </p:spPr>
      </p:pic>
    </p:spTree>
    <p:extLst>
      <p:ext uri="{BB962C8B-B14F-4D97-AF65-F5344CB8AC3E}">
        <p14:creationId xmlns:p14="http://schemas.microsoft.com/office/powerpoint/2010/main" val="293018307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A19B9-EDEA-0281-EAD2-0CAC5A9668C3}"/>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0BD66FBE-18D1-DAE3-E5B3-24C7D3E127D3}"/>
              </a:ext>
              <a:ext uri="{C183D7F6-B498-43B3-948B-1728B52AA6E4}">
                <adec:decorative xmlns:adec="http://schemas.microsoft.com/office/drawing/2017/decorative" val="1"/>
              </a:ext>
            </a:extLst>
          </p:cNvPr>
          <p:cNvGrpSpPr/>
          <p:nvPr/>
        </p:nvGrpSpPr>
        <p:grpSpPr>
          <a:xfrm>
            <a:off x="7286624" y="4174420"/>
            <a:ext cx="4905376" cy="2683581"/>
            <a:chOff x="7286624" y="4174420"/>
            <a:chExt cx="4905376" cy="2683581"/>
          </a:xfrm>
        </p:grpSpPr>
        <p:pic>
          <p:nvPicPr>
            <p:cNvPr id="12" name="Picture 11">
              <a:extLst>
                <a:ext uri="{FF2B5EF4-FFF2-40B4-BE49-F238E27FC236}">
                  <a16:creationId xmlns:a16="http://schemas.microsoft.com/office/drawing/2014/main" id="{AB2CDA0B-0276-25E6-D595-5E18E55EEB46}"/>
                </a:ext>
                <a:ext uri="{C183D7F6-B498-43B3-948B-1728B52AA6E4}">
                  <adec:decorative xmlns:adec="http://schemas.microsoft.com/office/drawing/2017/decorative" val="1"/>
                </a:ext>
              </a:extLst>
            </p:cNvPr>
            <p:cNvPicPr>
              <a:picLocks noChangeAspect="1"/>
            </p:cNvPicPr>
            <p:nvPr/>
          </p:nvPicPr>
          <p:blipFill>
            <a:blip r:embed="rId4"/>
            <a:srcRect r="14445" b="16792"/>
            <a:stretch>
              <a:fillRect/>
            </a:stretch>
          </p:blipFill>
          <p:spPr>
            <a:xfrm>
              <a:off x="7286624" y="4174420"/>
              <a:ext cx="4905376" cy="2683581"/>
            </a:xfrm>
            <a:custGeom>
              <a:avLst/>
              <a:gdLst>
                <a:gd name="csX0" fmla="*/ 4333876 w 4905376"/>
                <a:gd name="csY0" fmla="*/ 0 h 2683581"/>
                <a:gd name="csX1" fmla="*/ 4905376 w 4905376"/>
                <a:gd name="csY1" fmla="*/ 0 h 2683581"/>
                <a:gd name="csX2" fmla="*/ 4905376 w 4905376"/>
                <a:gd name="csY2" fmla="*/ 2683581 h 2683581"/>
                <a:gd name="csX3" fmla="*/ 0 w 4905376"/>
                <a:gd name="csY3" fmla="*/ 2683581 h 2683581"/>
                <a:gd name="csX4" fmla="*/ 0 w 4905376"/>
                <a:gd name="csY4" fmla="*/ 2011551 h 2683581"/>
                <a:gd name="csX5" fmla="*/ 4150317 w 4905376"/>
                <a:gd name="csY5" fmla="*/ 2011551 h 2683581"/>
                <a:gd name="csX6" fmla="*/ 4333876 w 4905376"/>
                <a:gd name="csY6" fmla="*/ 1827992 h 268358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905376" h="2683581">
                  <a:moveTo>
                    <a:pt x="4333876" y="0"/>
                  </a:moveTo>
                  <a:lnTo>
                    <a:pt x="4905376" y="0"/>
                  </a:lnTo>
                  <a:lnTo>
                    <a:pt x="4905376" y="2683581"/>
                  </a:lnTo>
                  <a:lnTo>
                    <a:pt x="0" y="2683581"/>
                  </a:lnTo>
                  <a:lnTo>
                    <a:pt x="0" y="2011551"/>
                  </a:lnTo>
                  <a:lnTo>
                    <a:pt x="4150317" y="2011551"/>
                  </a:lnTo>
                  <a:cubicBezTo>
                    <a:pt x="4251694" y="2011551"/>
                    <a:pt x="4333876" y="1929369"/>
                    <a:pt x="4333876" y="1827992"/>
                  </a:cubicBezTo>
                  <a:close/>
                </a:path>
              </a:pathLst>
            </a:custGeom>
          </p:spPr>
        </p:pic>
        <p:pic>
          <p:nvPicPr>
            <p:cNvPr id="13" name="Picture 12">
              <a:extLst>
                <a:ext uri="{FF2B5EF4-FFF2-40B4-BE49-F238E27FC236}">
                  <a16:creationId xmlns:a16="http://schemas.microsoft.com/office/drawing/2014/main" id="{2432B178-E23A-2F29-A0D0-A44EAC94CBE6}"/>
                </a:ext>
              </a:extLst>
            </p:cNvPr>
            <p:cNvPicPr>
              <a:picLocks noChangeAspect="1"/>
            </p:cNvPicPr>
            <p:nvPr/>
          </p:nvPicPr>
          <p:blipFill>
            <a:blip r:embed="rId5">
              <a:extLst>
                <a:ext uri="{BEBA8EAE-BF5A-486C-A8C5-ECC9F3942E4B}">
                  <a14:imgProps xmlns:a14="http://schemas.microsoft.com/office/drawing/2010/main">
                    <a14:imgLayer r:embed="rId6">
                      <a14:imgEffect>
                        <a14:artisticBlur radius="30"/>
                      </a14:imgEffect>
                    </a14:imgLayer>
                  </a14:imgProps>
                </a:ext>
              </a:extLst>
            </a:blip>
            <a:srcRect r="24413" b="37629"/>
            <a:stretch>
              <a:fillRect/>
            </a:stretch>
          </p:blipFill>
          <p:spPr>
            <a:xfrm>
              <a:off x="7286624" y="4174420"/>
              <a:ext cx="4333876" cy="2011551"/>
            </a:xfrm>
            <a:custGeom>
              <a:avLst/>
              <a:gdLst>
                <a:gd name="csX0" fmla="*/ 0 w 4333876"/>
                <a:gd name="csY0" fmla="*/ 0 h 2011551"/>
                <a:gd name="csX1" fmla="*/ 4333876 w 4333876"/>
                <a:gd name="csY1" fmla="*/ 0 h 2011551"/>
                <a:gd name="csX2" fmla="*/ 4333876 w 4333876"/>
                <a:gd name="csY2" fmla="*/ 1827992 h 2011551"/>
                <a:gd name="csX3" fmla="*/ 4150317 w 4333876"/>
                <a:gd name="csY3" fmla="*/ 2011551 h 2011551"/>
                <a:gd name="csX4" fmla="*/ 0 w 4333876"/>
                <a:gd name="csY4" fmla="*/ 2011551 h 2011551"/>
              </a:gdLst>
              <a:ahLst/>
              <a:cxnLst>
                <a:cxn ang="0">
                  <a:pos x="csX0" y="csY0"/>
                </a:cxn>
                <a:cxn ang="0">
                  <a:pos x="csX1" y="csY1"/>
                </a:cxn>
                <a:cxn ang="0">
                  <a:pos x="csX2" y="csY2"/>
                </a:cxn>
                <a:cxn ang="0">
                  <a:pos x="csX3" y="csY3"/>
                </a:cxn>
                <a:cxn ang="0">
                  <a:pos x="csX4" y="csY4"/>
                </a:cxn>
              </a:cxnLst>
              <a:rect l="l" t="t" r="r" b="b"/>
              <a:pathLst>
                <a:path w="4333876" h="2011551">
                  <a:moveTo>
                    <a:pt x="0" y="0"/>
                  </a:moveTo>
                  <a:lnTo>
                    <a:pt x="4333876" y="0"/>
                  </a:lnTo>
                  <a:lnTo>
                    <a:pt x="4333876" y="1827992"/>
                  </a:lnTo>
                  <a:cubicBezTo>
                    <a:pt x="4333876" y="1929369"/>
                    <a:pt x="4251694" y="2011551"/>
                    <a:pt x="4150317" y="2011551"/>
                  </a:cubicBezTo>
                  <a:lnTo>
                    <a:pt x="0" y="2011551"/>
                  </a:lnTo>
                  <a:close/>
                </a:path>
              </a:pathLst>
            </a:custGeom>
          </p:spPr>
        </p:pic>
      </p:grpSp>
      <p:sp>
        <p:nvSpPr>
          <p:cNvPr id="5" name="Rectangle: Rounded Corners 4">
            <a:extLst>
              <a:ext uri="{FF2B5EF4-FFF2-40B4-BE49-F238E27FC236}">
                <a16:creationId xmlns:a16="http://schemas.microsoft.com/office/drawing/2014/main" id="{586D9049-1E62-19F7-E5E0-F8B9FF4A1C7A}"/>
              </a:ext>
              <a:ext uri="{C183D7F6-B498-43B3-948B-1728B52AA6E4}">
                <adec:decorative xmlns:adec="http://schemas.microsoft.com/office/drawing/2017/decorative" val="1"/>
              </a:ext>
            </a:extLst>
          </p:cNvPr>
          <p:cNvSpPr/>
          <p:nvPr/>
        </p:nvSpPr>
        <p:spPr bwMode="auto">
          <a:xfrm>
            <a:off x="588963" y="1559560"/>
            <a:ext cx="11017250" cy="4645978"/>
          </a:xfrm>
          <a:prstGeom prst="roundRect">
            <a:avLst>
              <a:gd name="adj" fmla="val 5044"/>
            </a:avLst>
          </a:prstGeom>
          <a:solidFill>
            <a:schemeClr val="bg1">
              <a:alpha val="8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algn="ctr">
              <a:defRPr/>
            </a:pPr>
            <a:endParaRPr lang="en-US" sz="1800" b="1">
              <a:solidFill>
                <a:srgbClr val="091F2C"/>
              </a:solidFill>
              <a:latin typeface="+mj-lt"/>
            </a:endParaRPr>
          </a:p>
        </p:txBody>
      </p:sp>
      <p:sp>
        <p:nvSpPr>
          <p:cNvPr id="3" name="Title 2">
            <a:extLst>
              <a:ext uri="{FF2B5EF4-FFF2-40B4-BE49-F238E27FC236}">
                <a16:creationId xmlns:a16="http://schemas.microsoft.com/office/drawing/2014/main" id="{8402BF51-3385-AE9F-E0C2-D5E2D435CEFE}"/>
              </a:ext>
            </a:extLst>
          </p:cNvPr>
          <p:cNvSpPr>
            <a:spLocks noGrp="1"/>
          </p:cNvSpPr>
          <p:nvPr>
            <p:ph type="title"/>
          </p:nvPr>
        </p:nvSpPr>
        <p:spPr>
          <a:xfrm>
            <a:off x="588263" y="457200"/>
            <a:ext cx="11018520" cy="553998"/>
          </a:xfrm>
        </p:spPr>
        <p:txBody>
          <a:bodyPr/>
          <a:lstStyle/>
          <a:p>
            <a:r>
              <a:rPr lang="en-US"/>
              <a:t>Getting started with Copilot</a:t>
            </a:r>
          </a:p>
        </p:txBody>
      </p:sp>
      <p:pic>
        <p:nvPicPr>
          <p:cNvPr id="9" name="Online Media 2" title="Take a tour of the Microsoft 365 Copilot App">
            <a:hlinkClick r:id="" action="ppaction://media"/>
            <a:extLst>
              <a:ext uri="{FF2B5EF4-FFF2-40B4-BE49-F238E27FC236}">
                <a16:creationId xmlns:a16="http://schemas.microsoft.com/office/drawing/2014/main" id="{15F23096-EB87-6207-50E3-9E3521BD68C8}"/>
              </a:ext>
            </a:extLst>
          </p:cNvPr>
          <p:cNvPicPr>
            <a:picLocks noRot="1" noChangeAspect="1"/>
          </p:cNvPicPr>
          <p:nvPr>
            <a:videoFile r:link="rId1"/>
          </p:nvPr>
        </p:nvPicPr>
        <p:blipFill>
          <a:blip r:embed="rId7"/>
          <a:stretch>
            <a:fillRect/>
          </a:stretch>
        </p:blipFill>
        <p:spPr>
          <a:xfrm>
            <a:off x="3846619" y="1730754"/>
            <a:ext cx="7616973" cy="4303590"/>
          </a:xfrm>
          <a:prstGeom prst="roundRect">
            <a:avLst>
              <a:gd name="adj" fmla="val 3702"/>
            </a:avLst>
          </a:prstGeom>
          <a:ln w="9525">
            <a:solidFill>
              <a:schemeClr val="bg1">
                <a:lumMod val="85000"/>
              </a:schemeClr>
            </a:solidFill>
          </a:ln>
        </p:spPr>
      </p:pic>
      <p:sp>
        <p:nvSpPr>
          <p:cNvPr id="14" name="TextBox 13">
            <a:extLst>
              <a:ext uri="{FF2B5EF4-FFF2-40B4-BE49-F238E27FC236}">
                <a16:creationId xmlns:a16="http://schemas.microsoft.com/office/drawing/2014/main" id="{B48B5699-E3E8-2F12-78EB-5EF9FE52D76E}"/>
              </a:ext>
            </a:extLst>
          </p:cNvPr>
          <p:cNvSpPr txBox="1"/>
          <p:nvPr/>
        </p:nvSpPr>
        <p:spPr>
          <a:xfrm>
            <a:off x="728408" y="1730754"/>
            <a:ext cx="2961303" cy="1384995"/>
          </a:xfrm>
          <a:prstGeom prst="rect">
            <a:avLst/>
          </a:prstGeom>
          <a:noFill/>
        </p:spPr>
        <p:txBody>
          <a:bodyPr wrap="square" lIns="0" tIns="0" rIns="0" bIns="0">
            <a:spAutoFit/>
          </a:bodyPr>
          <a:lstStyle/>
          <a:p>
            <a:pPr marL="0" marR="0" lvl="1"/>
            <a:r>
              <a:rPr lang="en-US" kern="100">
                <a:cs typeface="Times New Roman" panose="02020603050405020304" pitchFamily="18" charset="0"/>
              </a:rPr>
              <a:t>Copilot can help you just as much as your team so we recommend you spend a </a:t>
            </a:r>
            <a:br>
              <a:rPr lang="en-US" kern="100">
                <a:cs typeface="Times New Roman" panose="02020603050405020304" pitchFamily="18" charset="0"/>
              </a:rPr>
            </a:br>
            <a:r>
              <a:rPr lang="en-US" kern="100">
                <a:cs typeface="Times New Roman" panose="02020603050405020304" pitchFamily="18" charset="0"/>
              </a:rPr>
              <a:t>few minutes building your own AI habits.</a:t>
            </a:r>
          </a:p>
        </p:txBody>
      </p:sp>
      <p:sp>
        <p:nvSpPr>
          <p:cNvPr id="16" name="TextBox 15">
            <a:extLst>
              <a:ext uri="{FF2B5EF4-FFF2-40B4-BE49-F238E27FC236}">
                <a16:creationId xmlns:a16="http://schemas.microsoft.com/office/drawing/2014/main" id="{E0BF80E7-81E7-631C-0C65-4F889884BDFB}"/>
              </a:ext>
            </a:extLst>
          </p:cNvPr>
          <p:cNvSpPr txBox="1"/>
          <p:nvPr/>
        </p:nvSpPr>
        <p:spPr>
          <a:xfrm>
            <a:off x="728408" y="3315190"/>
            <a:ext cx="2684717" cy="1538883"/>
          </a:xfrm>
          <a:prstGeom prst="rect">
            <a:avLst/>
          </a:prstGeom>
          <a:noFill/>
        </p:spPr>
        <p:txBody>
          <a:bodyPr wrap="square" lIns="0" tIns="0" rIns="0" bIns="0" rtlCol="0">
            <a:spAutoFit/>
          </a:bodyPr>
          <a:lstStyle/>
          <a:p>
            <a:pPr marL="228600" lvl="0" indent="-228600">
              <a:spcBef>
                <a:spcPts val="1200"/>
              </a:spcBef>
              <a:buFont typeface="Arial" panose="020B0604020202020204" pitchFamily="34" charset="0"/>
              <a:buChar char="•"/>
              <a:defRPr/>
            </a:pPr>
            <a:r>
              <a:rPr lang="en-US"/>
              <a:t>Watch the </a:t>
            </a:r>
            <a:r>
              <a:rPr lang="en-US">
                <a:hlinkClick r:id="rId8"/>
              </a:rPr>
              <a:t>video</a:t>
            </a:r>
            <a:r>
              <a:rPr lang="en-US"/>
              <a:t> below.</a:t>
            </a:r>
          </a:p>
          <a:p>
            <a:pPr marL="228600" lvl="0" indent="-228600">
              <a:spcBef>
                <a:spcPts val="1200"/>
              </a:spcBef>
              <a:buFont typeface="Arial" panose="020B0604020202020204" pitchFamily="34" charset="0"/>
              <a:buChar char="•"/>
              <a:defRPr/>
            </a:pPr>
            <a:r>
              <a:rPr lang="en-US"/>
              <a:t>If you want more depth, you can try out the </a:t>
            </a:r>
            <a:r>
              <a:rPr lang="en-US">
                <a:hlinkClick r:id="rId9"/>
              </a:rPr>
              <a:t>Copilot training for executives</a:t>
            </a:r>
            <a:r>
              <a:rPr lang="en-US"/>
              <a:t>.</a:t>
            </a:r>
          </a:p>
        </p:txBody>
      </p:sp>
    </p:spTree>
    <p:extLst>
      <p:ext uri="{BB962C8B-B14F-4D97-AF65-F5344CB8AC3E}">
        <p14:creationId xmlns:p14="http://schemas.microsoft.com/office/powerpoint/2010/main" val="510877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64405-1481-263B-D1C0-602E1D502495}"/>
            </a:ext>
          </a:extLst>
        </p:cNvPr>
        <p:cNvGrpSpPr/>
        <p:nvPr/>
      </p:nvGrpSpPr>
      <p:grpSpPr>
        <a:xfrm>
          <a:off x="0" y="0"/>
          <a:ext cx="0" cy="0"/>
          <a:chOff x="0" y="0"/>
          <a:chExt cx="0" cy="0"/>
        </a:xfrm>
      </p:grpSpPr>
      <p:pic>
        <p:nvPicPr>
          <p:cNvPr id="67" name="Picture 66">
            <a:extLst>
              <a:ext uri="{FF2B5EF4-FFF2-40B4-BE49-F238E27FC236}">
                <a16:creationId xmlns:a16="http://schemas.microsoft.com/office/drawing/2014/main" id="{30267B54-C5CF-1B7F-E591-4422D68DE1A3}"/>
              </a:ext>
              <a:ext uri="{C183D7F6-B498-43B3-948B-1728B52AA6E4}">
                <adec:decorative xmlns:adec="http://schemas.microsoft.com/office/drawing/2017/decorative" val="1"/>
              </a:ext>
            </a:extLst>
          </p:cNvPr>
          <p:cNvPicPr>
            <a:picLocks noChangeAspect="1"/>
          </p:cNvPicPr>
          <p:nvPr/>
        </p:nvPicPr>
        <p:blipFill>
          <a:blip r:embed="rId3"/>
          <a:srcRect r="50000" b="17775"/>
          <a:stretch>
            <a:fillRect/>
          </a:stretch>
        </p:blipFill>
        <p:spPr>
          <a:xfrm>
            <a:off x="9470344" y="2382263"/>
            <a:ext cx="2721656" cy="4475737"/>
          </a:xfrm>
          <a:custGeom>
            <a:avLst/>
            <a:gdLst>
              <a:gd name="csX0" fmla="*/ 0 w 2721656"/>
              <a:gd name="csY0" fmla="*/ 0 h 4475737"/>
              <a:gd name="csX1" fmla="*/ 2150156 w 2721656"/>
              <a:gd name="csY1" fmla="*/ 0 h 4475737"/>
              <a:gd name="csX2" fmla="*/ 2721656 w 2721656"/>
              <a:gd name="csY2" fmla="*/ 0 h 4475737"/>
              <a:gd name="csX3" fmla="*/ 2721656 w 2721656"/>
              <a:gd name="csY3" fmla="*/ 4475737 h 4475737"/>
              <a:gd name="csX4" fmla="*/ 0 w 2721656"/>
              <a:gd name="csY4" fmla="*/ 4475737 h 4475737"/>
              <a:gd name="csX5" fmla="*/ 0 w 2721656"/>
              <a:gd name="csY5" fmla="*/ 3980437 h 4475737"/>
            </a:gdLst>
            <a:ahLst/>
            <a:cxnLst>
              <a:cxn ang="0">
                <a:pos x="csX0" y="csY0"/>
              </a:cxn>
              <a:cxn ang="0">
                <a:pos x="csX1" y="csY1"/>
              </a:cxn>
              <a:cxn ang="0">
                <a:pos x="csX2" y="csY2"/>
              </a:cxn>
              <a:cxn ang="0">
                <a:pos x="csX3" y="csY3"/>
              </a:cxn>
              <a:cxn ang="0">
                <a:pos x="csX4" y="csY4"/>
              </a:cxn>
              <a:cxn ang="0">
                <a:pos x="csX5" y="csY5"/>
              </a:cxn>
            </a:cxnLst>
            <a:rect l="l" t="t" r="r" b="b"/>
            <a:pathLst>
              <a:path w="2721656" h="4475737">
                <a:moveTo>
                  <a:pt x="0" y="0"/>
                </a:moveTo>
                <a:lnTo>
                  <a:pt x="2150156" y="0"/>
                </a:lnTo>
                <a:lnTo>
                  <a:pt x="2721656" y="0"/>
                </a:lnTo>
                <a:lnTo>
                  <a:pt x="2721656" y="4475737"/>
                </a:lnTo>
                <a:lnTo>
                  <a:pt x="0" y="4475737"/>
                </a:lnTo>
                <a:lnTo>
                  <a:pt x="0" y="3980437"/>
                </a:lnTo>
                <a:close/>
              </a:path>
            </a:pathLst>
          </a:custGeom>
        </p:spPr>
      </p:pic>
      <p:sp>
        <p:nvSpPr>
          <p:cNvPr id="3" name="Title 1">
            <a:extLst>
              <a:ext uri="{FF2B5EF4-FFF2-40B4-BE49-F238E27FC236}">
                <a16:creationId xmlns:a16="http://schemas.microsoft.com/office/drawing/2014/main" id="{E8EB278B-7C8E-2B29-40A7-2A9B69AFDC83}"/>
              </a:ext>
            </a:extLst>
          </p:cNvPr>
          <p:cNvSpPr txBox="1">
            <a:spLocks noGrp="1"/>
          </p:cNvSpPr>
          <p:nvPr>
            <p:ph type="title"/>
          </p:nvPr>
        </p:nvSpPr>
        <p:spPr>
          <a:xfrm>
            <a:off x="588963" y="457200"/>
            <a:ext cx="11017250" cy="55403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US"/>
              <a:t>Specific scenarios and prompts you can use</a:t>
            </a:r>
            <a:endParaRPr lang="en-US" noProof="0"/>
          </a:p>
        </p:txBody>
      </p:sp>
      <p:sp>
        <p:nvSpPr>
          <p:cNvPr id="14" name="Text Placeholder 33">
            <a:extLst>
              <a:ext uri="{FF2B5EF4-FFF2-40B4-BE49-F238E27FC236}">
                <a16:creationId xmlns:a16="http://schemas.microsoft.com/office/drawing/2014/main" id="{DDDD8951-2535-B314-9218-1E197642A8A3}"/>
              </a:ext>
            </a:extLst>
          </p:cNvPr>
          <p:cNvSpPr txBox="1">
            <a:spLocks/>
          </p:cNvSpPr>
          <p:nvPr/>
        </p:nvSpPr>
        <p:spPr>
          <a:xfrm>
            <a:off x="588963" y="1176359"/>
            <a:ext cx="11017250" cy="246221"/>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600"/>
              <a:t>See some ways Copilot can help your team before we dive into the use case examples and KPIs.</a:t>
            </a:r>
          </a:p>
        </p:txBody>
      </p:sp>
      <p:sp>
        <p:nvSpPr>
          <p:cNvPr id="15" name="Rectangle: Rounded Corners 14">
            <a:extLst>
              <a:ext uri="{FF2B5EF4-FFF2-40B4-BE49-F238E27FC236}">
                <a16:creationId xmlns:a16="http://schemas.microsoft.com/office/drawing/2014/main" id="{D466F0CF-5B43-BC58-9E77-FD6C6930EDBE}"/>
              </a:ext>
              <a:ext uri="{C183D7F6-B498-43B3-948B-1728B52AA6E4}">
                <adec:decorative xmlns:adec="http://schemas.microsoft.com/office/drawing/2017/decorative" val="1"/>
              </a:ext>
            </a:extLst>
          </p:cNvPr>
          <p:cNvSpPr/>
          <p:nvPr/>
        </p:nvSpPr>
        <p:spPr bwMode="auto">
          <a:xfrm>
            <a:off x="588963" y="1698398"/>
            <a:ext cx="11017250" cy="4664302"/>
          </a:xfrm>
          <a:prstGeom prst="roundRect">
            <a:avLst>
              <a:gd name="adj" fmla="val 4085"/>
            </a:avLst>
          </a:prstGeom>
          <a:solidFill>
            <a:schemeClr val="bg1">
              <a:alpha val="80000"/>
            </a:schemeClr>
          </a:solid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algn="ctr" defTabSz="914367"/>
            <a:endParaRPr lang="en-US" b="1">
              <a:solidFill>
                <a:srgbClr val="091F2C"/>
              </a:solidFill>
              <a:latin typeface="+mj-lt"/>
            </a:endParaRPr>
          </a:p>
        </p:txBody>
      </p:sp>
      <p:sp>
        <p:nvSpPr>
          <p:cNvPr id="38" name="Rectangle: Rounded Corners 37">
            <a:extLst>
              <a:ext uri="{FF2B5EF4-FFF2-40B4-BE49-F238E27FC236}">
                <a16:creationId xmlns:a16="http://schemas.microsoft.com/office/drawing/2014/main" id="{869D0F77-8B12-8AB0-16B3-BB79116FD6BF}"/>
              </a:ext>
              <a:ext uri="{C183D7F6-B498-43B3-948B-1728B52AA6E4}">
                <adec:decorative xmlns:adec="http://schemas.microsoft.com/office/drawing/2017/decorative" val="1"/>
              </a:ext>
            </a:extLst>
          </p:cNvPr>
          <p:cNvSpPr>
            <a:spLocks/>
          </p:cNvSpPr>
          <p:nvPr/>
        </p:nvSpPr>
        <p:spPr bwMode="auto">
          <a:xfrm>
            <a:off x="719863" y="1826125"/>
            <a:ext cx="2590687" cy="4408848"/>
          </a:xfrm>
          <a:prstGeom prst="roundRect">
            <a:avLst>
              <a:gd name="adj" fmla="val 5260"/>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200">
              <a:solidFill>
                <a:schemeClr val="accent1"/>
              </a:solidFill>
              <a:latin typeface="+mj-lt"/>
              <a:cs typeface="Segoe UI" pitchFamily="34" charset="0"/>
            </a:endParaRPr>
          </a:p>
        </p:txBody>
      </p:sp>
      <p:sp>
        <p:nvSpPr>
          <p:cNvPr id="39" name="Rectangle: Rounded Corners 38">
            <a:extLst>
              <a:ext uri="{FF2B5EF4-FFF2-40B4-BE49-F238E27FC236}">
                <a16:creationId xmlns:a16="http://schemas.microsoft.com/office/drawing/2014/main" id="{286ED661-C6A3-C854-0219-6DD2F1914A08}"/>
              </a:ext>
              <a:ext uri="{C183D7F6-B498-43B3-948B-1728B52AA6E4}">
                <adec:decorative xmlns:adec="http://schemas.microsoft.com/office/drawing/2017/decorative" val="1"/>
              </a:ext>
            </a:extLst>
          </p:cNvPr>
          <p:cNvSpPr>
            <a:spLocks/>
          </p:cNvSpPr>
          <p:nvPr/>
        </p:nvSpPr>
        <p:spPr bwMode="auto">
          <a:xfrm>
            <a:off x="3441450" y="1826125"/>
            <a:ext cx="2590687" cy="4408848"/>
          </a:xfrm>
          <a:prstGeom prst="roundRect">
            <a:avLst>
              <a:gd name="adj" fmla="val 5260"/>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200">
              <a:solidFill>
                <a:schemeClr val="accent1"/>
              </a:solidFill>
              <a:latin typeface="+mj-lt"/>
              <a:cs typeface="Segoe UI" pitchFamily="34" charset="0"/>
            </a:endParaRPr>
          </a:p>
        </p:txBody>
      </p:sp>
      <p:sp>
        <p:nvSpPr>
          <p:cNvPr id="40" name="Rectangle: Rounded Corners 39">
            <a:extLst>
              <a:ext uri="{FF2B5EF4-FFF2-40B4-BE49-F238E27FC236}">
                <a16:creationId xmlns:a16="http://schemas.microsoft.com/office/drawing/2014/main" id="{A0A6A4ED-7E0D-518B-E95B-AF2C7EB7A082}"/>
              </a:ext>
              <a:ext uri="{C183D7F6-B498-43B3-948B-1728B52AA6E4}">
                <adec:decorative xmlns:adec="http://schemas.microsoft.com/office/drawing/2017/decorative" val="1"/>
              </a:ext>
            </a:extLst>
          </p:cNvPr>
          <p:cNvSpPr>
            <a:spLocks/>
          </p:cNvSpPr>
          <p:nvPr/>
        </p:nvSpPr>
        <p:spPr bwMode="auto">
          <a:xfrm>
            <a:off x="6163037" y="1826125"/>
            <a:ext cx="2590687" cy="4408848"/>
          </a:xfrm>
          <a:prstGeom prst="roundRect">
            <a:avLst>
              <a:gd name="adj" fmla="val 5260"/>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200">
              <a:solidFill>
                <a:schemeClr val="accent1"/>
              </a:solidFill>
              <a:latin typeface="+mj-lt"/>
              <a:cs typeface="Segoe UI" pitchFamily="34" charset="0"/>
            </a:endParaRPr>
          </a:p>
        </p:txBody>
      </p:sp>
      <p:sp>
        <p:nvSpPr>
          <p:cNvPr id="41" name="Rectangle: Rounded Corners 40">
            <a:extLst>
              <a:ext uri="{FF2B5EF4-FFF2-40B4-BE49-F238E27FC236}">
                <a16:creationId xmlns:a16="http://schemas.microsoft.com/office/drawing/2014/main" id="{E475C77D-7A6B-E593-E53F-76F826272AD7}"/>
              </a:ext>
              <a:ext uri="{C183D7F6-B498-43B3-948B-1728B52AA6E4}">
                <adec:decorative xmlns:adec="http://schemas.microsoft.com/office/drawing/2017/decorative" val="1"/>
              </a:ext>
            </a:extLst>
          </p:cNvPr>
          <p:cNvSpPr>
            <a:spLocks/>
          </p:cNvSpPr>
          <p:nvPr/>
        </p:nvSpPr>
        <p:spPr bwMode="auto">
          <a:xfrm>
            <a:off x="8884624" y="1826125"/>
            <a:ext cx="2590687" cy="4408848"/>
          </a:xfrm>
          <a:prstGeom prst="roundRect">
            <a:avLst>
              <a:gd name="adj" fmla="val 5260"/>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200">
              <a:solidFill>
                <a:schemeClr val="accent1"/>
              </a:solidFill>
              <a:latin typeface="+mj-lt"/>
              <a:cs typeface="Segoe UI" pitchFamily="34" charset="0"/>
            </a:endParaRPr>
          </a:p>
        </p:txBody>
      </p:sp>
      <p:sp>
        <p:nvSpPr>
          <p:cNvPr id="47" name="Rectangle: Rounded Corners 46">
            <a:extLst>
              <a:ext uri="{FF2B5EF4-FFF2-40B4-BE49-F238E27FC236}">
                <a16:creationId xmlns:a16="http://schemas.microsoft.com/office/drawing/2014/main" id="{7D81B2FB-45F6-BDB2-B497-70C8F48215B6}"/>
              </a:ext>
              <a:ext uri="{C183D7F6-B498-43B3-948B-1728B52AA6E4}">
                <adec:decorative xmlns:adec="http://schemas.microsoft.com/office/drawing/2017/decorative" val="1"/>
              </a:ext>
            </a:extLst>
          </p:cNvPr>
          <p:cNvSpPr/>
          <p:nvPr/>
        </p:nvSpPr>
        <p:spPr bwMode="auto">
          <a:xfrm>
            <a:off x="825500" y="1923412"/>
            <a:ext cx="2379412" cy="705488"/>
          </a:xfrm>
          <a:prstGeom prst="roundRect">
            <a:avLst>
              <a:gd name="adj" fmla="val 9916"/>
            </a:avLst>
          </a:prstGeom>
          <a:gradFill flip="none" rotWithShape="1">
            <a:gsLst>
              <a:gs pos="30000">
                <a:schemeClr val="accent1"/>
              </a:gs>
              <a:gs pos="100000">
                <a:schemeClr val="accent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a:lnSpc>
                <a:spcPct val="107000"/>
              </a:lnSpc>
              <a:spcBef>
                <a:spcPts val="600"/>
              </a:spcBef>
            </a:pPr>
            <a:r>
              <a:rPr lang="en-US">
                <a:solidFill>
                  <a:schemeClr val="bg1"/>
                </a:solidFill>
                <a:latin typeface="+mj-lt"/>
                <a:cs typeface="Segoe UI" panose="020B0502040204020203" pitchFamily="34" charset="0"/>
              </a:rPr>
              <a:t>Summarize data</a:t>
            </a:r>
          </a:p>
        </p:txBody>
      </p:sp>
      <p:sp>
        <p:nvSpPr>
          <p:cNvPr id="48" name="Rectangle: Rounded Corners 47">
            <a:extLst>
              <a:ext uri="{FF2B5EF4-FFF2-40B4-BE49-F238E27FC236}">
                <a16:creationId xmlns:a16="http://schemas.microsoft.com/office/drawing/2014/main" id="{4E09B2F1-9DE1-A574-4AE2-2CF369FE8EFC}"/>
              </a:ext>
              <a:ext uri="{C183D7F6-B498-43B3-948B-1728B52AA6E4}">
                <adec:decorative xmlns:adec="http://schemas.microsoft.com/office/drawing/2017/decorative" val="1"/>
              </a:ext>
            </a:extLst>
          </p:cNvPr>
          <p:cNvSpPr/>
          <p:nvPr/>
        </p:nvSpPr>
        <p:spPr bwMode="auto">
          <a:xfrm>
            <a:off x="3547087" y="1923412"/>
            <a:ext cx="2379412" cy="705488"/>
          </a:xfrm>
          <a:prstGeom prst="roundRect">
            <a:avLst>
              <a:gd name="adj" fmla="val 9916"/>
            </a:avLst>
          </a:prstGeom>
          <a:gradFill flip="none" rotWithShape="1">
            <a:gsLst>
              <a:gs pos="30000">
                <a:schemeClr val="accent1"/>
              </a:gs>
              <a:gs pos="100000">
                <a:schemeClr val="accent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a:lnSpc>
                <a:spcPct val="107000"/>
              </a:lnSpc>
              <a:spcBef>
                <a:spcPts val="600"/>
              </a:spcBef>
            </a:pPr>
            <a:r>
              <a:rPr lang="en-US">
                <a:solidFill>
                  <a:schemeClr val="bg1"/>
                </a:solidFill>
                <a:latin typeface="+mj-lt"/>
                <a:cs typeface="Segoe UI" panose="020B0502040204020203" pitchFamily="34" charset="0"/>
              </a:rPr>
              <a:t>Enhance compliance</a:t>
            </a:r>
          </a:p>
        </p:txBody>
      </p:sp>
      <p:sp>
        <p:nvSpPr>
          <p:cNvPr id="49" name="Rectangle: Rounded Corners 48">
            <a:extLst>
              <a:ext uri="{FF2B5EF4-FFF2-40B4-BE49-F238E27FC236}">
                <a16:creationId xmlns:a16="http://schemas.microsoft.com/office/drawing/2014/main" id="{D70F8BDD-737E-A7AD-A572-B7ACE106F9E0}"/>
              </a:ext>
              <a:ext uri="{C183D7F6-B498-43B3-948B-1728B52AA6E4}">
                <adec:decorative xmlns:adec="http://schemas.microsoft.com/office/drawing/2017/decorative" val="1"/>
              </a:ext>
            </a:extLst>
          </p:cNvPr>
          <p:cNvSpPr/>
          <p:nvPr/>
        </p:nvSpPr>
        <p:spPr bwMode="auto">
          <a:xfrm>
            <a:off x="6268674" y="1923412"/>
            <a:ext cx="2379412" cy="705488"/>
          </a:xfrm>
          <a:prstGeom prst="roundRect">
            <a:avLst>
              <a:gd name="adj" fmla="val 9916"/>
            </a:avLst>
          </a:prstGeom>
          <a:gradFill flip="none" rotWithShape="1">
            <a:gsLst>
              <a:gs pos="30000">
                <a:schemeClr val="accent1"/>
              </a:gs>
              <a:gs pos="100000">
                <a:schemeClr val="accent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a:lnSpc>
                <a:spcPct val="107000"/>
              </a:lnSpc>
              <a:spcBef>
                <a:spcPts val="600"/>
              </a:spcBef>
            </a:pPr>
            <a:r>
              <a:rPr lang="en-US">
                <a:solidFill>
                  <a:schemeClr val="bg1"/>
                </a:solidFill>
                <a:latin typeface="+mj-lt"/>
                <a:cs typeface="Segoe UI" panose="020B0502040204020203" pitchFamily="34" charset="0"/>
              </a:rPr>
              <a:t>Simplify reporting</a:t>
            </a:r>
          </a:p>
        </p:txBody>
      </p:sp>
      <p:sp>
        <p:nvSpPr>
          <p:cNvPr id="50" name="Rectangle: Rounded Corners 49">
            <a:extLst>
              <a:ext uri="{FF2B5EF4-FFF2-40B4-BE49-F238E27FC236}">
                <a16:creationId xmlns:a16="http://schemas.microsoft.com/office/drawing/2014/main" id="{EA221C19-677D-C308-6689-43983E8AA3E2}"/>
              </a:ext>
              <a:ext uri="{C183D7F6-B498-43B3-948B-1728B52AA6E4}">
                <adec:decorative xmlns:adec="http://schemas.microsoft.com/office/drawing/2017/decorative" val="1"/>
              </a:ext>
            </a:extLst>
          </p:cNvPr>
          <p:cNvSpPr/>
          <p:nvPr/>
        </p:nvSpPr>
        <p:spPr bwMode="auto">
          <a:xfrm>
            <a:off x="8990262" y="1923412"/>
            <a:ext cx="2379412" cy="705488"/>
          </a:xfrm>
          <a:prstGeom prst="roundRect">
            <a:avLst>
              <a:gd name="adj" fmla="val 9916"/>
            </a:avLst>
          </a:prstGeom>
          <a:gradFill flip="none" rotWithShape="1">
            <a:gsLst>
              <a:gs pos="30000">
                <a:schemeClr val="accent1"/>
              </a:gs>
              <a:gs pos="100000">
                <a:schemeClr val="accent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a:lnSpc>
                <a:spcPct val="107000"/>
              </a:lnSpc>
              <a:spcBef>
                <a:spcPts val="600"/>
              </a:spcBef>
            </a:pPr>
            <a:r>
              <a:rPr lang="en-US">
                <a:solidFill>
                  <a:schemeClr val="bg1"/>
                </a:solidFill>
                <a:latin typeface="+mj-lt"/>
                <a:cs typeface="Segoe UI" panose="020B0502040204020203" pitchFamily="34" charset="0"/>
              </a:rPr>
              <a:t>Ensure clear communications</a:t>
            </a:r>
          </a:p>
        </p:txBody>
      </p:sp>
      <p:sp>
        <p:nvSpPr>
          <p:cNvPr id="51" name="TextBox 50">
            <a:extLst>
              <a:ext uri="{FF2B5EF4-FFF2-40B4-BE49-F238E27FC236}">
                <a16:creationId xmlns:a16="http://schemas.microsoft.com/office/drawing/2014/main" id="{B03944FF-E9CB-3B4C-2BD0-BC89295E2484}"/>
              </a:ext>
            </a:extLst>
          </p:cNvPr>
          <p:cNvSpPr txBox="1"/>
          <p:nvPr/>
        </p:nvSpPr>
        <p:spPr>
          <a:xfrm>
            <a:off x="914400" y="2732045"/>
            <a:ext cx="2201612" cy="984885"/>
          </a:xfrm>
          <a:prstGeom prst="rect">
            <a:avLst/>
          </a:prstGeom>
          <a:noFill/>
        </p:spPr>
        <p:txBody>
          <a:bodyPr vertOverflow="overflow" vert="horz" wrap="square" lIns="0" tIns="0" rIns="0" bIns="0" rtlCol="0" anchor="t">
            <a:spAutoFit/>
          </a:bodyPr>
          <a:lstStyle/>
          <a:p>
            <a:pPr marR="0" lvl="0" defTabSz="914400" rtl="0" eaLnBrk="1" fontAlgn="auto" latinLnBrk="0" hangingPunct="1">
              <a:lnSpc>
                <a:spcPct val="100000"/>
              </a:lnSpc>
              <a:spcBef>
                <a:spcPts val="600"/>
              </a:spcBef>
              <a:buClrTx/>
              <a:buSzTx/>
              <a:tabLst/>
              <a:defRPr/>
            </a:pPr>
            <a:r>
              <a:rPr kumimoji="0" lang="en-US" sz="1600" b="0" i="0" u="none" strike="noStrike" kern="1200" cap="none" spc="0" normalizeH="0" baseline="0" noProof="0">
                <a:ln>
                  <a:noFill/>
                </a:ln>
                <a:solidFill>
                  <a:prstClr val="black"/>
                </a:solidFill>
                <a:effectLst/>
                <a:uLnTx/>
                <a:uFillTx/>
                <a:ea typeface="+mn-ea"/>
                <a:cs typeface="Segoe UI" panose="020B0502040204020203" pitchFamily="34" charset="0"/>
              </a:rPr>
              <a:t>Create summaries and lists of key points, variances, and risks </a:t>
            </a:r>
            <a:br>
              <a:rPr kumimoji="0" lang="en-US" sz="1600" b="0" i="0" u="none" strike="noStrike" kern="1200" cap="none" spc="0" normalizeH="0" baseline="0" noProof="0">
                <a:ln>
                  <a:noFill/>
                </a:ln>
                <a:solidFill>
                  <a:prstClr val="black"/>
                </a:solidFill>
                <a:effectLst/>
                <a:uLnTx/>
                <a:uFillTx/>
                <a:ea typeface="+mn-ea"/>
                <a:cs typeface="Segoe UI" panose="020B0502040204020203" pitchFamily="34" charset="0"/>
              </a:rPr>
            </a:br>
            <a:r>
              <a:rPr kumimoji="0" lang="en-US" sz="1600" b="0" i="0" u="none" strike="noStrike" kern="1200" cap="none" spc="0" normalizeH="0" baseline="0" noProof="0">
                <a:ln>
                  <a:noFill/>
                </a:ln>
                <a:solidFill>
                  <a:prstClr val="black"/>
                </a:solidFill>
                <a:effectLst/>
                <a:uLnTx/>
                <a:uFillTx/>
                <a:ea typeface="+mn-ea"/>
                <a:cs typeface="Segoe UI" panose="020B0502040204020203" pitchFamily="34" charset="0"/>
              </a:rPr>
              <a:t>in a flash.</a:t>
            </a:r>
          </a:p>
        </p:txBody>
      </p:sp>
      <p:sp>
        <p:nvSpPr>
          <p:cNvPr id="52" name="TextBox 51">
            <a:extLst>
              <a:ext uri="{FF2B5EF4-FFF2-40B4-BE49-F238E27FC236}">
                <a16:creationId xmlns:a16="http://schemas.microsoft.com/office/drawing/2014/main" id="{9837677A-3EF0-D014-32AA-65C846316CE0}"/>
              </a:ext>
            </a:extLst>
          </p:cNvPr>
          <p:cNvSpPr txBox="1"/>
          <p:nvPr/>
        </p:nvSpPr>
        <p:spPr>
          <a:xfrm>
            <a:off x="3635987" y="2732045"/>
            <a:ext cx="2201612" cy="984885"/>
          </a:xfrm>
          <a:prstGeom prst="rect">
            <a:avLst/>
          </a:prstGeom>
          <a:noFill/>
        </p:spPr>
        <p:txBody>
          <a:bodyPr vertOverflow="overflow" vert="horz" wrap="square" lIns="0" tIns="0" rIns="0" bIns="0" rtlCol="0" anchor="t">
            <a:spAutoFit/>
          </a:bodyPr>
          <a:lstStyle/>
          <a:p>
            <a:pPr marR="0" lvl="0" defTabSz="914400" rtl="0" eaLnBrk="1" fontAlgn="auto" latinLnBrk="0" hangingPunct="1">
              <a:lnSpc>
                <a:spcPct val="100000"/>
              </a:lnSpc>
              <a:spcBef>
                <a:spcPts val="600"/>
              </a:spcBef>
              <a:buClrTx/>
              <a:buSzTx/>
              <a:tabLst/>
              <a:defRPr/>
            </a:pPr>
            <a:r>
              <a:rPr kumimoji="0" lang="en-US" sz="1600" b="0" i="0" u="none" strike="noStrike" kern="1200" cap="none" spc="0" normalizeH="0" baseline="0" noProof="0">
                <a:ln>
                  <a:noFill/>
                </a:ln>
                <a:solidFill>
                  <a:prstClr val="black"/>
                </a:solidFill>
                <a:effectLst/>
                <a:uLnTx/>
                <a:uFillTx/>
                <a:ea typeface="+mn-ea"/>
                <a:cs typeface="Segoe UI" panose="020B0502040204020203" pitchFamily="34" charset="0"/>
              </a:rPr>
              <a:t>Use Copilot to help understand regulations and apply them to your processes.</a:t>
            </a:r>
          </a:p>
        </p:txBody>
      </p:sp>
      <p:sp>
        <p:nvSpPr>
          <p:cNvPr id="53" name="TextBox 52">
            <a:extLst>
              <a:ext uri="{FF2B5EF4-FFF2-40B4-BE49-F238E27FC236}">
                <a16:creationId xmlns:a16="http://schemas.microsoft.com/office/drawing/2014/main" id="{8ED34815-FFDE-411D-7AAF-AB03C3AC2D26}"/>
              </a:ext>
            </a:extLst>
          </p:cNvPr>
          <p:cNvSpPr txBox="1"/>
          <p:nvPr/>
        </p:nvSpPr>
        <p:spPr>
          <a:xfrm>
            <a:off x="6357574" y="2732045"/>
            <a:ext cx="2201612" cy="492443"/>
          </a:xfrm>
          <a:prstGeom prst="rect">
            <a:avLst/>
          </a:prstGeom>
          <a:noFill/>
        </p:spPr>
        <p:txBody>
          <a:bodyPr vertOverflow="overflow" vert="horz" wrap="square" lIns="0" tIns="0" rIns="0" bIns="0" rtlCol="0" anchor="t">
            <a:spAutoFit/>
          </a:bodyPr>
          <a:lstStyle/>
          <a:p>
            <a:pPr marR="0" lvl="0" defTabSz="914400" rtl="0" eaLnBrk="1" fontAlgn="auto" latinLnBrk="0" hangingPunct="1">
              <a:lnSpc>
                <a:spcPct val="100000"/>
              </a:lnSpc>
              <a:spcBef>
                <a:spcPts val="600"/>
              </a:spcBef>
              <a:buClrTx/>
              <a:buSzTx/>
              <a:tabLst/>
              <a:defRPr/>
            </a:pPr>
            <a:r>
              <a:rPr kumimoji="0" lang="en-US" sz="1600" b="0" i="0" u="none" strike="noStrike" kern="1200" cap="none" spc="0" normalizeH="0" baseline="0" noProof="0">
                <a:ln>
                  <a:noFill/>
                </a:ln>
                <a:solidFill>
                  <a:prstClr val="black"/>
                </a:solidFill>
                <a:effectLst/>
                <a:uLnTx/>
                <a:uFillTx/>
                <a:ea typeface="+mn-ea"/>
                <a:cs typeface="Segoe UI" panose="020B0502040204020203" pitchFamily="34" charset="0"/>
              </a:rPr>
              <a:t>Simplify complex documents and articles.</a:t>
            </a:r>
          </a:p>
        </p:txBody>
      </p:sp>
      <p:sp>
        <p:nvSpPr>
          <p:cNvPr id="54" name="TextBox 53">
            <a:extLst>
              <a:ext uri="{FF2B5EF4-FFF2-40B4-BE49-F238E27FC236}">
                <a16:creationId xmlns:a16="http://schemas.microsoft.com/office/drawing/2014/main" id="{1C63B475-3FDC-7130-4EE0-D5B0F10ACE1C}"/>
              </a:ext>
            </a:extLst>
          </p:cNvPr>
          <p:cNvSpPr txBox="1"/>
          <p:nvPr/>
        </p:nvSpPr>
        <p:spPr>
          <a:xfrm>
            <a:off x="9079162" y="2732045"/>
            <a:ext cx="2201612" cy="738664"/>
          </a:xfrm>
          <a:prstGeom prst="rect">
            <a:avLst/>
          </a:prstGeom>
          <a:noFill/>
        </p:spPr>
        <p:txBody>
          <a:bodyPr vertOverflow="overflow" vert="horz" wrap="square" lIns="0" tIns="0" rIns="0" bIns="0" rtlCol="0" anchor="t">
            <a:spAutoFit/>
          </a:bodyPr>
          <a:lstStyle/>
          <a:p>
            <a:pPr marR="0" lvl="0" defTabSz="914400" rtl="0" eaLnBrk="1" fontAlgn="auto" latinLnBrk="0" hangingPunct="1">
              <a:lnSpc>
                <a:spcPct val="100000"/>
              </a:lnSpc>
              <a:spcBef>
                <a:spcPts val="600"/>
              </a:spcBef>
              <a:buClrTx/>
              <a:buSzTx/>
              <a:tabLst/>
              <a:defRPr/>
            </a:pPr>
            <a:r>
              <a:rPr kumimoji="0" lang="en-US" sz="1600" b="0" i="0" u="none" strike="noStrike" kern="1200" cap="none" spc="0" normalizeH="0" baseline="0" noProof="0">
                <a:ln>
                  <a:noFill/>
                </a:ln>
                <a:solidFill>
                  <a:prstClr val="black"/>
                </a:solidFill>
                <a:effectLst/>
                <a:uLnTx/>
                <a:uFillTx/>
                <a:ea typeface="+mn-ea"/>
                <a:cs typeface="Segoe UI" panose="020B0502040204020203" pitchFamily="34" charset="0"/>
              </a:rPr>
              <a:t>Get assistance with writing employee communications.</a:t>
            </a:r>
          </a:p>
        </p:txBody>
      </p:sp>
      <p:sp>
        <p:nvSpPr>
          <p:cNvPr id="58" name="TextBox 57">
            <a:extLst>
              <a:ext uri="{FF2B5EF4-FFF2-40B4-BE49-F238E27FC236}">
                <a16:creationId xmlns:a16="http://schemas.microsoft.com/office/drawing/2014/main" id="{396911AF-0A79-A479-9BF6-09FA80B640E4}"/>
              </a:ext>
            </a:extLst>
          </p:cNvPr>
          <p:cNvSpPr txBox="1"/>
          <p:nvPr/>
        </p:nvSpPr>
        <p:spPr>
          <a:xfrm>
            <a:off x="914400" y="3958644"/>
            <a:ext cx="2201612" cy="1723549"/>
          </a:xfrm>
          <a:prstGeom prst="rect">
            <a:avLst/>
          </a:prstGeom>
          <a:noFill/>
        </p:spPr>
        <p:txBody>
          <a:bodyPr vertOverflow="overflow" vert="horz" wrap="square" lIns="0" tIns="0" rIns="0" bIns="0" rtlCol="0" anchor="t">
            <a:spAutoFit/>
          </a:bodyPr>
          <a:lstStyle/>
          <a:p>
            <a:pPr>
              <a:spcAft>
                <a:spcPts val="600"/>
              </a:spcAft>
            </a:pPr>
            <a:r>
              <a:rPr lang="en-US" sz="1600" b="1">
                <a:solidFill>
                  <a:schemeClr val="accent1"/>
                </a:solidFill>
                <a:latin typeface="+mj-lt"/>
              </a:rPr>
              <a:t>In an Excel file </a:t>
            </a:r>
            <a:br>
              <a:rPr lang="en-US" sz="1600" b="1">
                <a:solidFill>
                  <a:schemeClr val="accent1"/>
                </a:solidFill>
                <a:latin typeface="+mj-lt"/>
              </a:rPr>
            </a:br>
            <a:r>
              <a:rPr lang="en-US" sz="1600" b="1">
                <a:solidFill>
                  <a:schemeClr val="accent1"/>
                </a:solidFill>
                <a:latin typeface="+mj-lt"/>
              </a:rPr>
              <a:t>try the prompt:</a:t>
            </a:r>
            <a:br>
              <a:rPr lang="en-US" sz="1600" b="1">
                <a:solidFill>
                  <a:schemeClr val="accent1"/>
                </a:solidFill>
                <a:latin typeface="+mj-lt"/>
              </a:rPr>
            </a:br>
            <a:r>
              <a:rPr lang="en-US" sz="1600">
                <a:solidFill>
                  <a:schemeClr val="tx2"/>
                </a:solidFill>
              </a:rPr>
              <a:t>Summarize our YTD financial performance vs plan, calling out key variances, drivers, </a:t>
            </a:r>
            <a:br>
              <a:rPr lang="en-US" sz="1600">
                <a:solidFill>
                  <a:schemeClr val="tx2"/>
                </a:solidFill>
              </a:rPr>
            </a:br>
            <a:r>
              <a:rPr lang="en-US" sz="1600">
                <a:solidFill>
                  <a:schemeClr val="tx2"/>
                </a:solidFill>
              </a:rPr>
              <a:t>and risks.</a:t>
            </a:r>
          </a:p>
        </p:txBody>
      </p:sp>
      <p:sp>
        <p:nvSpPr>
          <p:cNvPr id="59" name="TextBox 58">
            <a:extLst>
              <a:ext uri="{FF2B5EF4-FFF2-40B4-BE49-F238E27FC236}">
                <a16:creationId xmlns:a16="http://schemas.microsoft.com/office/drawing/2014/main" id="{3EAEFBE5-9143-D312-3D61-81DB39AFFF07}"/>
              </a:ext>
            </a:extLst>
          </p:cNvPr>
          <p:cNvSpPr txBox="1"/>
          <p:nvPr/>
        </p:nvSpPr>
        <p:spPr>
          <a:xfrm>
            <a:off x="3635987" y="3958644"/>
            <a:ext cx="2201612" cy="1231106"/>
          </a:xfrm>
          <a:prstGeom prst="rect">
            <a:avLst/>
          </a:prstGeom>
          <a:noFill/>
        </p:spPr>
        <p:txBody>
          <a:bodyPr vertOverflow="overflow" vert="horz" wrap="square" lIns="0" tIns="0" rIns="0" bIns="0" rtlCol="0" anchor="t">
            <a:spAutoFit/>
          </a:bodyPr>
          <a:lstStyle/>
          <a:p>
            <a:pPr>
              <a:spcAft>
                <a:spcPts val="600"/>
              </a:spcAft>
            </a:pPr>
            <a:r>
              <a:rPr lang="en-US" sz="1600" b="1">
                <a:solidFill>
                  <a:schemeClr val="accent1"/>
                </a:solidFill>
                <a:latin typeface="+mj-lt"/>
              </a:rPr>
              <a:t>In Word </a:t>
            </a:r>
            <a:br>
              <a:rPr lang="en-US" sz="1600" b="1">
                <a:solidFill>
                  <a:schemeClr val="accent1"/>
                </a:solidFill>
                <a:latin typeface="+mj-lt"/>
              </a:rPr>
            </a:br>
            <a:r>
              <a:rPr lang="en-US" sz="1600" b="1">
                <a:solidFill>
                  <a:schemeClr val="accent1"/>
                </a:solidFill>
                <a:latin typeface="+mj-lt"/>
              </a:rPr>
              <a:t>try the prompt:</a:t>
            </a:r>
            <a:br>
              <a:rPr lang="en-US" sz="1600" b="1">
                <a:solidFill>
                  <a:schemeClr val="accent1"/>
                </a:solidFill>
                <a:latin typeface="+mj-lt"/>
              </a:rPr>
            </a:br>
            <a:r>
              <a:rPr lang="en-US" sz="1600">
                <a:solidFill>
                  <a:schemeClr val="tx2"/>
                </a:solidFill>
              </a:rPr>
              <a:t>Identify potential compliance gaps in this process documentation.</a:t>
            </a:r>
          </a:p>
        </p:txBody>
      </p:sp>
      <p:sp>
        <p:nvSpPr>
          <p:cNvPr id="60" name="TextBox 59">
            <a:extLst>
              <a:ext uri="{FF2B5EF4-FFF2-40B4-BE49-F238E27FC236}">
                <a16:creationId xmlns:a16="http://schemas.microsoft.com/office/drawing/2014/main" id="{5A6F6175-A439-25F8-970C-D5FB22E94BE1}"/>
              </a:ext>
            </a:extLst>
          </p:cNvPr>
          <p:cNvSpPr txBox="1"/>
          <p:nvPr/>
        </p:nvSpPr>
        <p:spPr>
          <a:xfrm>
            <a:off x="6357574" y="3958644"/>
            <a:ext cx="2201612" cy="1477328"/>
          </a:xfrm>
          <a:prstGeom prst="rect">
            <a:avLst/>
          </a:prstGeom>
          <a:noFill/>
        </p:spPr>
        <p:txBody>
          <a:bodyPr vertOverflow="overflow" vert="horz" wrap="square" lIns="0" tIns="0" rIns="0" bIns="0" rtlCol="0" anchor="t">
            <a:spAutoFit/>
          </a:bodyPr>
          <a:lstStyle/>
          <a:p>
            <a:pPr>
              <a:spcAft>
                <a:spcPts val="600"/>
              </a:spcAft>
            </a:pPr>
            <a:r>
              <a:rPr lang="en-US" sz="1600" b="1">
                <a:solidFill>
                  <a:schemeClr val="accent1"/>
                </a:solidFill>
                <a:latin typeface="+mj-lt"/>
              </a:rPr>
              <a:t>In PowerPoint </a:t>
            </a:r>
            <a:br>
              <a:rPr lang="en-US" sz="1600" b="1">
                <a:solidFill>
                  <a:schemeClr val="accent1"/>
                </a:solidFill>
                <a:latin typeface="+mj-lt"/>
              </a:rPr>
            </a:br>
            <a:r>
              <a:rPr lang="en-US" sz="1600" b="1">
                <a:solidFill>
                  <a:schemeClr val="accent1"/>
                </a:solidFill>
                <a:latin typeface="+mj-lt"/>
              </a:rPr>
              <a:t>try the prompt:</a:t>
            </a:r>
            <a:br>
              <a:rPr lang="en-US" sz="1600" b="1">
                <a:solidFill>
                  <a:schemeClr val="accent1"/>
                </a:solidFill>
                <a:latin typeface="+mj-lt"/>
              </a:rPr>
            </a:br>
            <a:r>
              <a:rPr lang="en-US" sz="1600">
                <a:solidFill>
                  <a:schemeClr val="tx2"/>
                </a:solidFill>
              </a:rPr>
              <a:t>Turn this financial report into executive level talking points for a board meeting.</a:t>
            </a:r>
          </a:p>
        </p:txBody>
      </p:sp>
      <p:sp>
        <p:nvSpPr>
          <p:cNvPr id="61" name="TextBox 60">
            <a:extLst>
              <a:ext uri="{FF2B5EF4-FFF2-40B4-BE49-F238E27FC236}">
                <a16:creationId xmlns:a16="http://schemas.microsoft.com/office/drawing/2014/main" id="{85C36912-95D6-AFA3-7076-3E31BD367AA8}"/>
              </a:ext>
            </a:extLst>
          </p:cNvPr>
          <p:cNvSpPr txBox="1"/>
          <p:nvPr/>
        </p:nvSpPr>
        <p:spPr>
          <a:xfrm>
            <a:off x="9079162" y="3958644"/>
            <a:ext cx="2201612" cy="1969770"/>
          </a:xfrm>
          <a:prstGeom prst="rect">
            <a:avLst/>
          </a:prstGeom>
          <a:noFill/>
        </p:spPr>
        <p:txBody>
          <a:bodyPr vertOverflow="overflow" vert="horz" wrap="square" lIns="0" tIns="0" rIns="0" bIns="0" rtlCol="0" anchor="t">
            <a:spAutoFit/>
          </a:bodyPr>
          <a:lstStyle/>
          <a:p>
            <a:pPr>
              <a:spcAft>
                <a:spcPts val="600"/>
              </a:spcAft>
            </a:pPr>
            <a:r>
              <a:rPr lang="en-US" sz="1600" b="1">
                <a:solidFill>
                  <a:schemeClr val="accent1"/>
                </a:solidFill>
                <a:latin typeface="+mj-lt"/>
              </a:rPr>
              <a:t>In Outlook </a:t>
            </a:r>
            <a:br>
              <a:rPr lang="en-US" sz="1600" b="1">
                <a:solidFill>
                  <a:schemeClr val="accent1"/>
                </a:solidFill>
                <a:latin typeface="+mj-lt"/>
              </a:rPr>
            </a:br>
            <a:r>
              <a:rPr lang="en-US" sz="1600" b="1">
                <a:solidFill>
                  <a:schemeClr val="accent1"/>
                </a:solidFill>
                <a:latin typeface="+mj-lt"/>
              </a:rPr>
              <a:t>try the prompt:</a:t>
            </a:r>
            <a:br>
              <a:rPr lang="en-US" sz="1600" b="1">
                <a:solidFill>
                  <a:schemeClr val="accent1"/>
                </a:solidFill>
                <a:latin typeface="+mj-lt"/>
              </a:rPr>
            </a:br>
            <a:r>
              <a:rPr lang="en-US" sz="1600">
                <a:solidFill>
                  <a:schemeClr val="tx2"/>
                </a:solidFill>
              </a:rPr>
              <a:t>Summarize these documents into a short email briefing for the executive team ahead of our financial review meeting.</a:t>
            </a:r>
          </a:p>
        </p:txBody>
      </p:sp>
      <p:cxnSp>
        <p:nvCxnSpPr>
          <p:cNvPr id="4" name="Straight Connector 3">
            <a:extLst>
              <a:ext uri="{FF2B5EF4-FFF2-40B4-BE49-F238E27FC236}">
                <a16:creationId xmlns:a16="http://schemas.microsoft.com/office/drawing/2014/main" id="{080EC545-247D-F586-7EFD-6D00B554A5D7}"/>
              </a:ext>
              <a:ext uri="{C183D7F6-B498-43B3-948B-1728B52AA6E4}">
                <adec:decorative xmlns:adec="http://schemas.microsoft.com/office/drawing/2017/decorative" val="1"/>
              </a:ext>
            </a:extLst>
          </p:cNvPr>
          <p:cNvCxnSpPr>
            <a:cxnSpLocks/>
          </p:cNvCxnSpPr>
          <p:nvPr/>
        </p:nvCxnSpPr>
        <p:spPr>
          <a:xfrm>
            <a:off x="851419" y="3837787"/>
            <a:ext cx="2327574"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B2FFD9B-839D-DD28-5837-3205B2C99C90}"/>
              </a:ext>
              <a:ext uri="{C183D7F6-B498-43B3-948B-1728B52AA6E4}">
                <adec:decorative xmlns:adec="http://schemas.microsoft.com/office/drawing/2017/decorative" val="1"/>
              </a:ext>
            </a:extLst>
          </p:cNvPr>
          <p:cNvCxnSpPr>
            <a:cxnSpLocks/>
          </p:cNvCxnSpPr>
          <p:nvPr/>
        </p:nvCxnSpPr>
        <p:spPr>
          <a:xfrm>
            <a:off x="3573006" y="3837787"/>
            <a:ext cx="2327574"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C31C23-5E45-CE81-898B-1FA813DFEC0B}"/>
              </a:ext>
              <a:ext uri="{C183D7F6-B498-43B3-948B-1728B52AA6E4}">
                <adec:decorative xmlns:adec="http://schemas.microsoft.com/office/drawing/2017/decorative" val="1"/>
              </a:ext>
            </a:extLst>
          </p:cNvPr>
          <p:cNvCxnSpPr>
            <a:cxnSpLocks/>
          </p:cNvCxnSpPr>
          <p:nvPr/>
        </p:nvCxnSpPr>
        <p:spPr>
          <a:xfrm>
            <a:off x="6294593" y="3837787"/>
            <a:ext cx="2327574"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9945628-3F55-97EB-6612-4C5B54313DB8}"/>
              </a:ext>
              <a:ext uri="{C183D7F6-B498-43B3-948B-1728B52AA6E4}">
                <adec:decorative xmlns:adec="http://schemas.microsoft.com/office/drawing/2017/decorative" val="1"/>
              </a:ext>
            </a:extLst>
          </p:cNvPr>
          <p:cNvCxnSpPr>
            <a:cxnSpLocks/>
          </p:cNvCxnSpPr>
          <p:nvPr/>
        </p:nvCxnSpPr>
        <p:spPr>
          <a:xfrm>
            <a:off x="9016181" y="3837787"/>
            <a:ext cx="2327574"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97310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D152E-3F10-B37A-1901-909E8059E711}"/>
            </a:ext>
          </a:extLst>
        </p:cNvPr>
        <p:cNvGrpSpPr/>
        <p:nvPr/>
      </p:nvGrpSpPr>
      <p:grpSpPr>
        <a:xfrm>
          <a:off x="0" y="0"/>
          <a:ext cx="0" cy="0"/>
          <a:chOff x="0" y="0"/>
          <a:chExt cx="0" cy="0"/>
        </a:xfrm>
      </p:grpSpPr>
      <p:pic>
        <p:nvPicPr>
          <p:cNvPr id="35" name="Picture 34">
            <a:extLst>
              <a:ext uri="{FF2B5EF4-FFF2-40B4-BE49-F238E27FC236}">
                <a16:creationId xmlns:a16="http://schemas.microsoft.com/office/drawing/2014/main" id="{9FAE3A26-7748-9DE0-100E-0206513FFFA6}"/>
              </a:ext>
              <a:ext uri="{C183D7F6-B498-43B3-948B-1728B52AA6E4}">
                <adec:decorative xmlns:adec="http://schemas.microsoft.com/office/drawing/2017/decorative" val="1"/>
              </a:ext>
            </a:extLst>
          </p:cNvPr>
          <p:cNvPicPr>
            <a:picLocks noChangeAspect="1"/>
          </p:cNvPicPr>
          <p:nvPr/>
        </p:nvPicPr>
        <p:blipFill>
          <a:blip r:embed="rId3"/>
          <a:srcRect r="50000" b="17775"/>
          <a:stretch>
            <a:fillRect/>
          </a:stretch>
        </p:blipFill>
        <p:spPr>
          <a:xfrm>
            <a:off x="9470344" y="2382263"/>
            <a:ext cx="2721656" cy="4475737"/>
          </a:xfrm>
          <a:custGeom>
            <a:avLst/>
            <a:gdLst>
              <a:gd name="csX0" fmla="*/ 0 w 2721656"/>
              <a:gd name="csY0" fmla="*/ 0 h 4475737"/>
              <a:gd name="csX1" fmla="*/ 2150156 w 2721656"/>
              <a:gd name="csY1" fmla="*/ 0 h 4475737"/>
              <a:gd name="csX2" fmla="*/ 2721656 w 2721656"/>
              <a:gd name="csY2" fmla="*/ 0 h 4475737"/>
              <a:gd name="csX3" fmla="*/ 2721656 w 2721656"/>
              <a:gd name="csY3" fmla="*/ 4475737 h 4475737"/>
              <a:gd name="csX4" fmla="*/ 0 w 2721656"/>
              <a:gd name="csY4" fmla="*/ 4475737 h 4475737"/>
              <a:gd name="csX5" fmla="*/ 0 w 2721656"/>
              <a:gd name="csY5" fmla="*/ 3980437 h 4475737"/>
            </a:gdLst>
            <a:ahLst/>
            <a:cxnLst>
              <a:cxn ang="0">
                <a:pos x="csX0" y="csY0"/>
              </a:cxn>
              <a:cxn ang="0">
                <a:pos x="csX1" y="csY1"/>
              </a:cxn>
              <a:cxn ang="0">
                <a:pos x="csX2" y="csY2"/>
              </a:cxn>
              <a:cxn ang="0">
                <a:pos x="csX3" y="csY3"/>
              </a:cxn>
              <a:cxn ang="0">
                <a:pos x="csX4" y="csY4"/>
              </a:cxn>
              <a:cxn ang="0">
                <a:pos x="csX5" y="csY5"/>
              </a:cxn>
            </a:cxnLst>
            <a:rect l="l" t="t" r="r" b="b"/>
            <a:pathLst>
              <a:path w="2721656" h="4475737">
                <a:moveTo>
                  <a:pt x="0" y="0"/>
                </a:moveTo>
                <a:lnTo>
                  <a:pt x="2150156" y="0"/>
                </a:lnTo>
                <a:lnTo>
                  <a:pt x="2721656" y="0"/>
                </a:lnTo>
                <a:lnTo>
                  <a:pt x="2721656" y="4475737"/>
                </a:lnTo>
                <a:lnTo>
                  <a:pt x="0" y="4475737"/>
                </a:lnTo>
                <a:lnTo>
                  <a:pt x="0" y="3980437"/>
                </a:lnTo>
                <a:close/>
              </a:path>
            </a:pathLst>
          </a:custGeom>
        </p:spPr>
      </p:pic>
      <p:sp>
        <p:nvSpPr>
          <p:cNvPr id="24" name="Title 23">
            <a:extLst>
              <a:ext uri="{FF2B5EF4-FFF2-40B4-BE49-F238E27FC236}">
                <a16:creationId xmlns:a16="http://schemas.microsoft.com/office/drawing/2014/main" id="{A67A8F07-2314-9390-35B4-B05CA87E1279}"/>
              </a:ext>
            </a:extLst>
          </p:cNvPr>
          <p:cNvSpPr>
            <a:spLocks noGrp="1"/>
          </p:cNvSpPr>
          <p:nvPr>
            <p:ph type="title"/>
          </p:nvPr>
        </p:nvSpPr>
        <p:spPr>
          <a:xfrm>
            <a:off x="588263" y="457200"/>
            <a:ext cx="11018520" cy="553998"/>
          </a:xfrm>
        </p:spPr>
        <p:txBody>
          <a:bodyPr/>
          <a:lstStyle/>
          <a:p>
            <a:r>
              <a:rPr lang="en-US"/>
              <a:t>Suggested use cases for your team</a:t>
            </a:r>
            <a:endParaRPr lang="en-IN"/>
          </a:p>
        </p:txBody>
      </p:sp>
      <p:sp>
        <p:nvSpPr>
          <p:cNvPr id="14" name="Rectangle: Rounded Corners 13">
            <a:extLst>
              <a:ext uri="{FF2B5EF4-FFF2-40B4-BE49-F238E27FC236}">
                <a16:creationId xmlns:a16="http://schemas.microsoft.com/office/drawing/2014/main" id="{C4320925-821F-D500-4E50-41C13E8874E9}"/>
              </a:ext>
              <a:ext uri="{C183D7F6-B498-43B3-948B-1728B52AA6E4}">
                <adec:decorative xmlns:adec="http://schemas.microsoft.com/office/drawing/2017/decorative" val="1"/>
              </a:ext>
            </a:extLst>
          </p:cNvPr>
          <p:cNvSpPr/>
          <p:nvPr/>
        </p:nvSpPr>
        <p:spPr bwMode="auto">
          <a:xfrm>
            <a:off x="588963" y="1507926"/>
            <a:ext cx="11017250" cy="4344986"/>
          </a:xfrm>
          <a:prstGeom prst="roundRect">
            <a:avLst>
              <a:gd name="adj" fmla="val 3482"/>
            </a:avLst>
          </a:prstGeom>
          <a:solidFill>
            <a:schemeClr val="bg1">
              <a:alpha val="8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algn="ctr">
              <a:defRPr/>
            </a:pPr>
            <a:endParaRPr lang="en-US" sz="1800" b="1">
              <a:solidFill>
                <a:srgbClr val="091F2C"/>
              </a:solidFill>
              <a:latin typeface="+mj-lt"/>
            </a:endParaRPr>
          </a:p>
        </p:txBody>
      </p:sp>
      <p:sp>
        <p:nvSpPr>
          <p:cNvPr id="20" name="TextBox 19">
            <a:extLst>
              <a:ext uri="{FF2B5EF4-FFF2-40B4-BE49-F238E27FC236}">
                <a16:creationId xmlns:a16="http://schemas.microsoft.com/office/drawing/2014/main" id="{EA2A194C-F733-9996-F7BB-DFDB16929D80}"/>
              </a:ext>
            </a:extLst>
          </p:cNvPr>
          <p:cNvSpPr txBox="1"/>
          <p:nvPr/>
        </p:nvSpPr>
        <p:spPr>
          <a:xfrm>
            <a:off x="733424" y="2698098"/>
            <a:ext cx="3065018" cy="1969770"/>
          </a:xfrm>
          <a:prstGeom prst="rect">
            <a:avLst/>
          </a:prstGeom>
          <a:noFill/>
        </p:spPr>
        <p:txBody>
          <a:bodyPr wrap="square" lIns="0" tIns="0" rIns="0" bIns="0" rtlCol="0">
            <a:spAutoFit/>
          </a:bodyPr>
          <a:lstStyle/>
          <a:p>
            <a:pPr marL="228600" lvl="0" indent="-228600">
              <a:spcBef>
                <a:spcPts val="600"/>
              </a:spcBef>
              <a:buFont typeface="Arial" panose="020B0604020202020204" pitchFamily="34" charset="0"/>
              <a:buChar char="•"/>
              <a:defRPr/>
            </a:pPr>
            <a:r>
              <a:rPr lang="en-US"/>
              <a:t>Analyze business performance</a:t>
            </a:r>
          </a:p>
          <a:p>
            <a:pPr marL="228600" lvl="0" indent="-228600">
              <a:spcBef>
                <a:spcPts val="600"/>
              </a:spcBef>
              <a:buFont typeface="Arial" panose="020B0604020202020204" pitchFamily="34" charset="0"/>
              <a:buChar char="•"/>
              <a:defRPr/>
            </a:pPr>
            <a:r>
              <a:rPr lang="en-US"/>
              <a:t>Analyze cashflow variance</a:t>
            </a:r>
          </a:p>
          <a:p>
            <a:pPr marL="228600" lvl="0" indent="-228600">
              <a:spcBef>
                <a:spcPts val="600"/>
              </a:spcBef>
              <a:buFont typeface="Arial" panose="020B0604020202020204" pitchFamily="34" charset="0"/>
              <a:buChar char="•"/>
              <a:defRPr/>
            </a:pPr>
            <a:r>
              <a:rPr lang="en-US"/>
              <a:t>Intelligent sales forecasting</a:t>
            </a:r>
          </a:p>
          <a:p>
            <a:pPr marL="228600" lvl="0" indent="-228600">
              <a:spcBef>
                <a:spcPts val="600"/>
              </a:spcBef>
              <a:buFont typeface="Arial" panose="020B0604020202020204" pitchFamily="34" charset="0"/>
              <a:buChar char="•"/>
              <a:defRPr/>
            </a:pPr>
            <a:r>
              <a:rPr lang="en-US"/>
              <a:t>Contract analysis</a:t>
            </a:r>
          </a:p>
          <a:p>
            <a:pPr marL="228600" lvl="0" indent="-228600">
              <a:spcBef>
                <a:spcPts val="600"/>
              </a:spcBef>
              <a:buFont typeface="Arial" panose="020B0604020202020204" pitchFamily="34" charset="0"/>
              <a:buChar char="•"/>
              <a:defRPr/>
            </a:pPr>
            <a:r>
              <a:rPr lang="en-US"/>
              <a:t>Build a business case</a:t>
            </a:r>
          </a:p>
        </p:txBody>
      </p:sp>
      <p:sp>
        <p:nvSpPr>
          <p:cNvPr id="21" name="Rectangle 20">
            <a:extLst>
              <a:ext uri="{FF2B5EF4-FFF2-40B4-BE49-F238E27FC236}">
                <a16:creationId xmlns:a16="http://schemas.microsoft.com/office/drawing/2014/main" id="{11F9490F-C8C7-4A82-A698-26303238B720}"/>
              </a:ext>
            </a:extLst>
          </p:cNvPr>
          <p:cNvSpPr/>
          <p:nvPr/>
        </p:nvSpPr>
        <p:spPr bwMode="auto">
          <a:xfrm>
            <a:off x="733424" y="1649081"/>
            <a:ext cx="3415665" cy="8495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defRPr/>
            </a:pPr>
            <a:r>
              <a:rPr lang="en-US">
                <a:solidFill>
                  <a:schemeClr val="tx1"/>
                </a:solidFill>
                <a:cs typeface="Segoe UI" panose="020B0502040204020203" pitchFamily="34" charset="0"/>
              </a:rPr>
              <a:t>The </a:t>
            </a:r>
            <a:r>
              <a:rPr lang="en-US">
                <a:solidFill>
                  <a:schemeClr val="tx1"/>
                </a:solidFill>
                <a:cs typeface="Segoe UI" panose="020B0502040204020203" pitchFamily="34" charset="0"/>
                <a:hlinkClick r:id="rId4"/>
              </a:rPr>
              <a:t>Scenario Library for Finance</a:t>
            </a:r>
            <a:r>
              <a:rPr lang="en-US">
                <a:solidFill>
                  <a:schemeClr val="tx1"/>
                </a:solidFill>
                <a:cs typeface="Segoe UI" panose="020B0502040204020203" pitchFamily="34" charset="0"/>
              </a:rPr>
              <a:t> offers detailed examples of </a:t>
            </a:r>
            <a:br>
              <a:rPr lang="en-US">
                <a:solidFill>
                  <a:schemeClr val="tx1"/>
                </a:solidFill>
                <a:cs typeface="Segoe UI" panose="020B0502040204020203" pitchFamily="34" charset="0"/>
              </a:rPr>
            </a:br>
            <a:r>
              <a:rPr lang="en-US">
                <a:solidFill>
                  <a:schemeClr val="tx1"/>
                </a:solidFill>
                <a:cs typeface="Segoe UI" panose="020B0502040204020203" pitchFamily="34" charset="0"/>
              </a:rPr>
              <a:t>use cases. </a:t>
            </a:r>
          </a:p>
        </p:txBody>
      </p:sp>
      <p:pic>
        <p:nvPicPr>
          <p:cNvPr id="13" name="Picture 12" descr="Sample use case">
            <a:extLst>
              <a:ext uri="{FF2B5EF4-FFF2-40B4-BE49-F238E27FC236}">
                <a16:creationId xmlns:a16="http://schemas.microsoft.com/office/drawing/2014/main" id="{B88A3679-141F-9D8B-F7B0-96668EADC752}"/>
              </a:ext>
            </a:extLst>
          </p:cNvPr>
          <p:cNvPicPr>
            <a:picLocks noChangeAspect="1"/>
          </p:cNvPicPr>
          <p:nvPr/>
        </p:nvPicPr>
        <p:blipFill>
          <a:blip r:embed="rId5"/>
          <a:stretch>
            <a:fillRect/>
          </a:stretch>
        </p:blipFill>
        <p:spPr>
          <a:xfrm>
            <a:off x="4233852" y="1649081"/>
            <a:ext cx="7257728" cy="4062675"/>
          </a:xfrm>
          <a:prstGeom prst="roundRect">
            <a:avLst>
              <a:gd name="adj" fmla="val 2061"/>
            </a:avLst>
          </a:prstGeom>
          <a:ln w="9525">
            <a:solidFill>
              <a:schemeClr val="bg1">
                <a:lumMod val="85000"/>
              </a:schemeClr>
            </a:solidFill>
          </a:ln>
        </p:spPr>
      </p:pic>
    </p:spTree>
    <p:extLst>
      <p:ext uri="{BB962C8B-B14F-4D97-AF65-F5344CB8AC3E}">
        <p14:creationId xmlns:p14="http://schemas.microsoft.com/office/powerpoint/2010/main" val="72878146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9816B-46EF-B701-BA2E-63FBD7BD29A4}"/>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76ECDAC0-C2DF-9C82-D788-4FB705DBDC9E}"/>
              </a:ext>
              <a:ext uri="{C183D7F6-B498-43B3-948B-1728B52AA6E4}">
                <adec:decorative xmlns:adec="http://schemas.microsoft.com/office/drawing/2017/decorative" val="1"/>
              </a:ext>
            </a:extLst>
          </p:cNvPr>
          <p:cNvGrpSpPr/>
          <p:nvPr/>
        </p:nvGrpSpPr>
        <p:grpSpPr>
          <a:xfrm>
            <a:off x="7286624" y="4174419"/>
            <a:ext cx="4905376" cy="2683581"/>
            <a:chOff x="7286624" y="4174420"/>
            <a:chExt cx="4905376" cy="2683581"/>
          </a:xfrm>
        </p:grpSpPr>
        <p:pic>
          <p:nvPicPr>
            <p:cNvPr id="6" name="Picture 5">
              <a:extLst>
                <a:ext uri="{FF2B5EF4-FFF2-40B4-BE49-F238E27FC236}">
                  <a16:creationId xmlns:a16="http://schemas.microsoft.com/office/drawing/2014/main" id="{7F01B858-1B3D-EDE3-5B06-0791092141ED}"/>
                </a:ext>
                <a:ext uri="{C183D7F6-B498-43B3-948B-1728B52AA6E4}">
                  <adec:decorative xmlns:adec="http://schemas.microsoft.com/office/drawing/2017/decorative" val="1"/>
                </a:ext>
              </a:extLst>
            </p:cNvPr>
            <p:cNvPicPr>
              <a:picLocks noChangeAspect="1"/>
            </p:cNvPicPr>
            <p:nvPr/>
          </p:nvPicPr>
          <p:blipFill>
            <a:blip r:embed="rId3"/>
            <a:srcRect r="14445" b="16792"/>
            <a:stretch>
              <a:fillRect/>
            </a:stretch>
          </p:blipFill>
          <p:spPr>
            <a:xfrm>
              <a:off x="7286624" y="4174420"/>
              <a:ext cx="4905376" cy="2683581"/>
            </a:xfrm>
            <a:custGeom>
              <a:avLst/>
              <a:gdLst>
                <a:gd name="csX0" fmla="*/ 4333876 w 4905376"/>
                <a:gd name="csY0" fmla="*/ 0 h 2683581"/>
                <a:gd name="csX1" fmla="*/ 4905376 w 4905376"/>
                <a:gd name="csY1" fmla="*/ 0 h 2683581"/>
                <a:gd name="csX2" fmla="*/ 4905376 w 4905376"/>
                <a:gd name="csY2" fmla="*/ 2683581 h 2683581"/>
                <a:gd name="csX3" fmla="*/ 0 w 4905376"/>
                <a:gd name="csY3" fmla="*/ 2683581 h 2683581"/>
                <a:gd name="csX4" fmla="*/ 0 w 4905376"/>
                <a:gd name="csY4" fmla="*/ 2011551 h 2683581"/>
                <a:gd name="csX5" fmla="*/ 4150317 w 4905376"/>
                <a:gd name="csY5" fmla="*/ 2011551 h 2683581"/>
                <a:gd name="csX6" fmla="*/ 4333876 w 4905376"/>
                <a:gd name="csY6" fmla="*/ 1827992 h 268358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905376" h="2683581">
                  <a:moveTo>
                    <a:pt x="4333876" y="0"/>
                  </a:moveTo>
                  <a:lnTo>
                    <a:pt x="4905376" y="0"/>
                  </a:lnTo>
                  <a:lnTo>
                    <a:pt x="4905376" y="2683581"/>
                  </a:lnTo>
                  <a:lnTo>
                    <a:pt x="0" y="2683581"/>
                  </a:lnTo>
                  <a:lnTo>
                    <a:pt x="0" y="2011551"/>
                  </a:lnTo>
                  <a:lnTo>
                    <a:pt x="4150317" y="2011551"/>
                  </a:lnTo>
                  <a:cubicBezTo>
                    <a:pt x="4251694" y="2011551"/>
                    <a:pt x="4333876" y="1929369"/>
                    <a:pt x="4333876" y="1827992"/>
                  </a:cubicBezTo>
                  <a:close/>
                </a:path>
              </a:pathLst>
            </a:custGeom>
          </p:spPr>
        </p:pic>
        <p:pic>
          <p:nvPicPr>
            <p:cNvPr id="7" name="Picture 6">
              <a:extLst>
                <a:ext uri="{FF2B5EF4-FFF2-40B4-BE49-F238E27FC236}">
                  <a16:creationId xmlns:a16="http://schemas.microsoft.com/office/drawing/2014/main" id="{B3DC3CBC-EECE-2A8A-274A-EB6741A6872F}"/>
                </a:ext>
              </a:extLst>
            </p:cNvPr>
            <p:cNvPicPr>
              <a:picLocks noChangeAspect="1"/>
            </p:cNvPicPr>
            <p:nvPr/>
          </p:nvPicPr>
          <p:blipFill>
            <a:blip r:embed="rId4">
              <a:extLst>
                <a:ext uri="{BEBA8EAE-BF5A-486C-A8C5-ECC9F3942E4B}">
                  <a14:imgProps xmlns:a14="http://schemas.microsoft.com/office/drawing/2010/main">
                    <a14:imgLayer r:embed="rId5">
                      <a14:imgEffect>
                        <a14:artisticBlur radius="30"/>
                      </a14:imgEffect>
                    </a14:imgLayer>
                  </a14:imgProps>
                </a:ext>
              </a:extLst>
            </a:blip>
            <a:srcRect r="24413" b="37629"/>
            <a:stretch>
              <a:fillRect/>
            </a:stretch>
          </p:blipFill>
          <p:spPr>
            <a:xfrm>
              <a:off x="7286624" y="4174420"/>
              <a:ext cx="4333876" cy="2011551"/>
            </a:xfrm>
            <a:custGeom>
              <a:avLst/>
              <a:gdLst>
                <a:gd name="csX0" fmla="*/ 0 w 4333876"/>
                <a:gd name="csY0" fmla="*/ 0 h 2011551"/>
                <a:gd name="csX1" fmla="*/ 4333876 w 4333876"/>
                <a:gd name="csY1" fmla="*/ 0 h 2011551"/>
                <a:gd name="csX2" fmla="*/ 4333876 w 4333876"/>
                <a:gd name="csY2" fmla="*/ 1827992 h 2011551"/>
                <a:gd name="csX3" fmla="*/ 4150317 w 4333876"/>
                <a:gd name="csY3" fmla="*/ 2011551 h 2011551"/>
                <a:gd name="csX4" fmla="*/ 0 w 4333876"/>
                <a:gd name="csY4" fmla="*/ 2011551 h 2011551"/>
              </a:gdLst>
              <a:ahLst/>
              <a:cxnLst>
                <a:cxn ang="0">
                  <a:pos x="csX0" y="csY0"/>
                </a:cxn>
                <a:cxn ang="0">
                  <a:pos x="csX1" y="csY1"/>
                </a:cxn>
                <a:cxn ang="0">
                  <a:pos x="csX2" y="csY2"/>
                </a:cxn>
                <a:cxn ang="0">
                  <a:pos x="csX3" y="csY3"/>
                </a:cxn>
                <a:cxn ang="0">
                  <a:pos x="csX4" y="csY4"/>
                </a:cxn>
              </a:cxnLst>
              <a:rect l="l" t="t" r="r" b="b"/>
              <a:pathLst>
                <a:path w="4333876" h="2011551">
                  <a:moveTo>
                    <a:pt x="0" y="0"/>
                  </a:moveTo>
                  <a:lnTo>
                    <a:pt x="4333876" y="0"/>
                  </a:lnTo>
                  <a:lnTo>
                    <a:pt x="4333876" y="1827992"/>
                  </a:lnTo>
                  <a:cubicBezTo>
                    <a:pt x="4333876" y="1929369"/>
                    <a:pt x="4251694" y="2011551"/>
                    <a:pt x="4150317" y="2011551"/>
                  </a:cubicBezTo>
                  <a:lnTo>
                    <a:pt x="0" y="2011551"/>
                  </a:lnTo>
                  <a:close/>
                </a:path>
              </a:pathLst>
            </a:custGeom>
          </p:spPr>
        </p:pic>
      </p:grpSp>
      <p:sp>
        <p:nvSpPr>
          <p:cNvPr id="4" name="Rectangle: Rounded Corners 3">
            <a:extLst>
              <a:ext uri="{FF2B5EF4-FFF2-40B4-BE49-F238E27FC236}">
                <a16:creationId xmlns:a16="http://schemas.microsoft.com/office/drawing/2014/main" id="{A669664A-C619-4C00-03C6-480AE7AEB3D5}"/>
              </a:ext>
              <a:ext uri="{C183D7F6-B498-43B3-948B-1728B52AA6E4}">
                <adec:decorative xmlns:adec="http://schemas.microsoft.com/office/drawing/2017/decorative" val="1"/>
              </a:ext>
            </a:extLst>
          </p:cNvPr>
          <p:cNvSpPr/>
          <p:nvPr/>
        </p:nvSpPr>
        <p:spPr bwMode="auto">
          <a:xfrm>
            <a:off x="2920999" y="406400"/>
            <a:ext cx="8699501" cy="6007100"/>
          </a:xfrm>
          <a:prstGeom prst="roundRect">
            <a:avLst>
              <a:gd name="adj" fmla="val 3482"/>
            </a:avLst>
          </a:prstGeom>
          <a:solidFill>
            <a:schemeClr val="bg1">
              <a:alpha val="8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algn="ctr">
              <a:defRPr/>
            </a:pPr>
            <a:endParaRPr lang="en-US" sz="1800" b="1">
              <a:solidFill>
                <a:srgbClr val="091F2C"/>
              </a:solidFill>
              <a:latin typeface="+mj-lt"/>
            </a:endParaRPr>
          </a:p>
        </p:txBody>
      </p:sp>
      <p:sp>
        <p:nvSpPr>
          <p:cNvPr id="3" name="Title 1">
            <a:extLst>
              <a:ext uri="{FF2B5EF4-FFF2-40B4-BE49-F238E27FC236}">
                <a16:creationId xmlns:a16="http://schemas.microsoft.com/office/drawing/2014/main" id="{58C8E5D4-619F-93B5-9649-2180C869CFF8}"/>
              </a:ext>
            </a:extLst>
          </p:cNvPr>
          <p:cNvSpPr txBox="1">
            <a:spLocks noGrp="1"/>
          </p:cNvSpPr>
          <p:nvPr>
            <p:ph type="title"/>
          </p:nvPr>
        </p:nvSpPr>
        <p:spPr>
          <a:xfrm>
            <a:off x="588963" y="2874963"/>
            <a:ext cx="2354262" cy="1108075"/>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US"/>
              <a:t>Inspire</a:t>
            </a:r>
            <a:r>
              <a:rPr lang="en-US" noProof="0"/>
              <a:t> your team </a:t>
            </a:r>
          </a:p>
        </p:txBody>
      </p:sp>
      <p:sp>
        <p:nvSpPr>
          <p:cNvPr id="14" name="TextBox 13">
            <a:extLst>
              <a:ext uri="{FF2B5EF4-FFF2-40B4-BE49-F238E27FC236}">
                <a16:creationId xmlns:a16="http://schemas.microsoft.com/office/drawing/2014/main" id="{F668314D-653A-A776-46A9-E493D803CF78}"/>
              </a:ext>
            </a:extLst>
          </p:cNvPr>
          <p:cNvSpPr txBox="1"/>
          <p:nvPr/>
        </p:nvSpPr>
        <p:spPr>
          <a:xfrm>
            <a:off x="3071811" y="375786"/>
            <a:ext cx="8397876" cy="6068328"/>
          </a:xfrm>
          <a:prstGeom prst="rect">
            <a:avLst/>
          </a:prstGeom>
          <a:noFill/>
        </p:spPr>
        <p:txBody>
          <a:bodyPr wrap="square" lIns="0" tIns="0" rIns="0" bIns="0" anchor="ctr">
            <a:spAutoFit/>
          </a:bodyPr>
          <a:lstStyle/>
          <a:p>
            <a:pPr marR="0">
              <a:spcAft>
                <a:spcPts val="600"/>
              </a:spcAft>
              <a:buNone/>
            </a:pPr>
            <a:r>
              <a:rPr lang="en-US" sz="1100" b="1" kern="100" dirty="0">
                <a:solidFill>
                  <a:schemeClr val="accent1"/>
                </a:solidFill>
                <a:effectLst/>
                <a:latin typeface="+mj-lt"/>
                <a:ea typeface="Aptos" panose="020B0004020202020204" pitchFamily="34" charset="0"/>
                <a:cs typeface="Times New Roman" panose="02020603050405020304" pitchFamily="18" charset="0"/>
              </a:rPr>
              <a:t>Subject: Using Copilot to work smarter across Finance</a:t>
            </a:r>
            <a:endParaRPr lang="en-US" sz="1100" kern="100" dirty="0">
              <a:solidFill>
                <a:schemeClr val="accent1"/>
              </a:solidFill>
              <a:effectLst/>
              <a:latin typeface="+mj-lt"/>
              <a:ea typeface="Aptos" panose="020B0004020202020204" pitchFamily="34" charset="0"/>
              <a:cs typeface="Times New Roman" panose="02020603050405020304" pitchFamily="18" charset="0"/>
            </a:endParaRPr>
          </a:p>
          <a:p>
            <a:pPr marR="0">
              <a:spcAft>
                <a:spcPts val="300"/>
              </a:spcAft>
              <a:buNone/>
            </a:pPr>
            <a:r>
              <a:rPr lang="en-US" sz="1000" kern="100" dirty="0">
                <a:effectLst/>
                <a:ea typeface="Aptos" panose="020B0004020202020204" pitchFamily="34" charset="0"/>
                <a:cs typeface="Times New Roman" panose="02020603050405020304" pitchFamily="18" charset="0"/>
              </a:rPr>
              <a:t>Team,</a:t>
            </a:r>
          </a:p>
          <a:p>
            <a:pPr marR="0">
              <a:spcAft>
                <a:spcPts val="600"/>
              </a:spcAft>
              <a:buNone/>
            </a:pPr>
            <a:r>
              <a:rPr lang="en-US" sz="1000" kern="100" dirty="0">
                <a:effectLst/>
                <a:ea typeface="Aptos" panose="020B0004020202020204" pitchFamily="34" charset="0"/>
                <a:cs typeface="Times New Roman" panose="02020603050405020304" pitchFamily="18" charset="0"/>
              </a:rPr>
              <a:t>As our organization continues to scale and operate in an increasingly complex environment, Finance must consistently focus its time and expertise on what drives the most value—clear insight, sound judgment, and informed decision‑making. Reducing time spent on manual, repetitive work is essential to that goal.</a:t>
            </a:r>
          </a:p>
          <a:p>
            <a:pPr marR="0">
              <a:spcAft>
                <a:spcPts val="600"/>
              </a:spcAft>
              <a:buNone/>
            </a:pPr>
            <a:r>
              <a:rPr lang="en-US" sz="1000" kern="100" dirty="0">
                <a:effectLst/>
                <a:ea typeface="Aptos" panose="020B0004020202020204" pitchFamily="34" charset="0"/>
                <a:cs typeface="Times New Roman" panose="02020603050405020304" pitchFamily="18" charset="0"/>
              </a:rPr>
              <a:t>To support this, I’m asking everyone across Finance to actively incorporate Microsoft 365 Copilot into your day‑to‑day workflow.</a:t>
            </a:r>
          </a:p>
          <a:p>
            <a:pPr marR="0">
              <a:spcAft>
                <a:spcPts val="600"/>
              </a:spcAft>
              <a:buNone/>
            </a:pPr>
            <a:r>
              <a:rPr lang="en-US" sz="1000" kern="100" dirty="0">
                <a:effectLst/>
                <a:ea typeface="Aptos" panose="020B0004020202020204" pitchFamily="34" charset="0"/>
                <a:cs typeface="Times New Roman" panose="02020603050405020304" pitchFamily="18" charset="0"/>
              </a:rPr>
              <a:t>Copilot will accelerate the mechanics of our work so we can spend more time where it matters most. In practical terms, this includes helping us:</a:t>
            </a:r>
          </a:p>
          <a:p>
            <a:pPr marL="171450" marR="0" indent="-171450">
              <a:buFont typeface="Arial" panose="020B0604020202020204" pitchFamily="34" charset="0"/>
              <a:buChar char="•"/>
            </a:pPr>
            <a:r>
              <a:rPr lang="en-US" sz="1000" kern="100" dirty="0">
                <a:effectLst/>
                <a:ea typeface="Aptos" panose="020B0004020202020204" pitchFamily="34" charset="0"/>
                <a:cs typeface="Times New Roman" panose="02020603050405020304" pitchFamily="18" charset="0"/>
              </a:rPr>
              <a:t>Analyze financial data to surface key drivers, trends, and variances</a:t>
            </a:r>
          </a:p>
          <a:p>
            <a:pPr marL="171450" marR="0" indent="-171450">
              <a:buFont typeface="Arial" panose="020B0604020202020204" pitchFamily="34" charset="0"/>
              <a:buChar char="•"/>
            </a:pPr>
            <a:r>
              <a:rPr lang="en-US" sz="1000" kern="100" dirty="0">
                <a:effectLst/>
                <a:ea typeface="Aptos" panose="020B0004020202020204" pitchFamily="34" charset="0"/>
                <a:cs typeface="Times New Roman" panose="02020603050405020304" pitchFamily="18" charset="0"/>
              </a:rPr>
              <a:t>Draft executive‑ready summaries, reports, and presentations</a:t>
            </a:r>
          </a:p>
          <a:p>
            <a:pPr marL="171450" marR="0" indent="-171450">
              <a:buFont typeface="Arial" panose="020B0604020202020204" pitchFamily="34" charset="0"/>
              <a:buChar char="•"/>
            </a:pPr>
            <a:r>
              <a:rPr lang="en-US" sz="1000" kern="100" dirty="0">
                <a:effectLst/>
                <a:ea typeface="Aptos" panose="020B0004020202020204" pitchFamily="34" charset="0"/>
                <a:cs typeface="Times New Roman" panose="02020603050405020304" pitchFamily="18" charset="0"/>
              </a:rPr>
              <a:t>Build, review, and stress‑test forecasts, scenarios, and assumptions</a:t>
            </a:r>
          </a:p>
          <a:p>
            <a:pPr marL="171450" marR="0" indent="-171450">
              <a:buFont typeface="Arial" panose="020B0604020202020204" pitchFamily="34" charset="0"/>
              <a:buChar char="•"/>
            </a:pPr>
            <a:r>
              <a:rPr lang="en-US" sz="1000" kern="100" dirty="0">
                <a:effectLst/>
                <a:ea typeface="Aptos" panose="020B0004020202020204" pitchFamily="34" charset="0"/>
                <a:cs typeface="Times New Roman" panose="02020603050405020304" pitchFamily="18" charset="0"/>
              </a:rPr>
              <a:t>Summarize meetings, emails, and action items efficiently</a:t>
            </a:r>
          </a:p>
          <a:p>
            <a:pPr marL="171450" marR="0" indent="-171450">
              <a:spcAft>
                <a:spcPts val="600"/>
              </a:spcAft>
              <a:buFont typeface="Arial" panose="020B0604020202020204" pitchFamily="34" charset="0"/>
              <a:buChar char="•"/>
            </a:pPr>
            <a:r>
              <a:rPr lang="en-US" sz="1000" kern="100" dirty="0">
                <a:effectLst/>
                <a:ea typeface="Aptos" panose="020B0004020202020204" pitchFamily="34" charset="0"/>
                <a:cs typeface="Times New Roman" panose="02020603050405020304" pitchFamily="18" charset="0"/>
              </a:rPr>
              <a:t>Understand, audit, and construct complex Excel models more effectively</a:t>
            </a:r>
          </a:p>
          <a:p>
            <a:pPr marR="0">
              <a:spcAft>
                <a:spcPts val="600"/>
              </a:spcAft>
              <a:buNone/>
            </a:pPr>
            <a:r>
              <a:rPr lang="en-US" sz="1000" kern="100" dirty="0">
                <a:effectLst/>
                <a:ea typeface="Aptos" panose="020B0004020202020204" pitchFamily="34" charset="0"/>
                <a:cs typeface="Times New Roman" panose="02020603050405020304" pitchFamily="18" charset="0"/>
              </a:rPr>
              <a:t>Copilot does not replace our judgment, accountability, or professional standards. Those remain squarely with us. What it does is streamline the underlying work so we can deliver faster, sharper, and more impactful insights to the business.</a:t>
            </a:r>
          </a:p>
          <a:p>
            <a:pPr marR="0">
              <a:spcAft>
                <a:spcPts val="200"/>
              </a:spcAft>
              <a:buNone/>
            </a:pPr>
            <a:r>
              <a:rPr lang="en-US" sz="1000" b="1" kern="100" dirty="0">
                <a:solidFill>
                  <a:schemeClr val="accent1"/>
                </a:solidFill>
                <a:effectLst/>
                <a:latin typeface="+mj-lt"/>
                <a:ea typeface="Aptos" panose="020B0004020202020204" pitchFamily="34" charset="0"/>
                <a:cs typeface="Times New Roman" panose="02020603050405020304" pitchFamily="18" charset="0"/>
              </a:rPr>
              <a:t>What I’m asking of you</a:t>
            </a:r>
            <a:endParaRPr lang="en-US" sz="1000" kern="100" dirty="0">
              <a:solidFill>
                <a:schemeClr val="accent1"/>
              </a:solidFill>
              <a:effectLst/>
              <a:latin typeface="+mj-lt"/>
              <a:ea typeface="Aptos" panose="020B0004020202020204" pitchFamily="34" charset="0"/>
              <a:cs typeface="Times New Roman" panose="02020603050405020304" pitchFamily="18" charset="0"/>
            </a:endParaRPr>
          </a:p>
          <a:p>
            <a:pPr marR="0">
              <a:buNone/>
            </a:pPr>
            <a:r>
              <a:rPr lang="en-US" sz="1000" kern="100" dirty="0">
                <a:effectLst/>
                <a:ea typeface="Aptos" panose="020B0004020202020204" pitchFamily="34" charset="0"/>
                <a:cs typeface="Times New Roman" panose="02020603050405020304" pitchFamily="18" charset="0"/>
              </a:rPr>
              <a:t>Over the coming weeks, I expect each of you to:</a:t>
            </a:r>
          </a:p>
          <a:p>
            <a:pPr marL="180975" lvl="1" indent="-114300">
              <a:buSzPts val="1000"/>
              <a:buFont typeface="Arial" panose="020B0604020202020204" pitchFamily="34" charset="0"/>
              <a:buChar char="•"/>
              <a:tabLst>
                <a:tab pos="457200" algn="l"/>
                <a:tab pos="685800" algn="l"/>
              </a:tabLst>
            </a:pPr>
            <a:r>
              <a:rPr lang="en-US" sz="1000" kern="100" dirty="0">
                <a:latin typeface="+mj-lt"/>
                <a:cs typeface="Times New Roman" panose="02020603050405020304" pitchFamily="18" charset="0"/>
              </a:rPr>
              <a:t>Start using Copilot regularly </a:t>
            </a:r>
            <a:r>
              <a:rPr lang="en-US" sz="1000" kern="100" dirty="0">
                <a:cs typeface="Times New Roman" panose="02020603050405020304" pitchFamily="18" charset="0"/>
              </a:rPr>
              <a:t>in Excel, Word, PowerPoint, Outlook, and Teams</a:t>
            </a:r>
          </a:p>
          <a:p>
            <a:pPr marL="180975" lvl="1" indent="-114300">
              <a:buSzPts val="1000"/>
              <a:buFont typeface="Arial" panose="020B0604020202020204" pitchFamily="34" charset="0"/>
              <a:buChar char="•"/>
              <a:tabLst>
                <a:tab pos="457200" algn="l"/>
                <a:tab pos="685800" algn="l"/>
              </a:tabLst>
            </a:pPr>
            <a:r>
              <a:rPr lang="en-US" sz="1000" kern="100" dirty="0">
                <a:latin typeface="+mj-lt"/>
                <a:cs typeface="Times New Roman" panose="02020603050405020304" pitchFamily="18" charset="0"/>
              </a:rPr>
              <a:t>Apply it to real finance activities</a:t>
            </a:r>
            <a:r>
              <a:rPr lang="en-US" sz="1000" kern="100" dirty="0">
                <a:cs typeface="Times New Roman" panose="02020603050405020304" pitchFamily="18" charset="0"/>
              </a:rPr>
              <a:t>—monthly close, forecasting, variance analysis, reporting, and communication</a:t>
            </a:r>
          </a:p>
          <a:p>
            <a:pPr marL="180975" lvl="1" indent="-114300">
              <a:spcAft>
                <a:spcPts val="600"/>
              </a:spcAft>
              <a:buSzPts val="1000"/>
              <a:buFont typeface="Arial" panose="020B0604020202020204" pitchFamily="34" charset="0"/>
              <a:buChar char="•"/>
              <a:tabLst>
                <a:tab pos="457200" algn="l"/>
                <a:tab pos="685800" algn="l"/>
              </a:tabLst>
            </a:pPr>
            <a:r>
              <a:rPr lang="en-US" sz="1000" kern="100" dirty="0">
                <a:latin typeface="+mj-lt"/>
                <a:cs typeface="Times New Roman" panose="02020603050405020304" pitchFamily="18" charset="0"/>
              </a:rPr>
              <a:t>Share what’s working,</a:t>
            </a:r>
            <a:r>
              <a:rPr lang="en-US" sz="1000" kern="100" dirty="0">
                <a:cs typeface="Times New Roman" panose="02020603050405020304" pitchFamily="18" charset="0"/>
              </a:rPr>
              <a:t> where it adds value, and where it falls short so we can improve collectively</a:t>
            </a:r>
          </a:p>
          <a:p>
            <a:pPr marR="0">
              <a:spcAft>
                <a:spcPts val="600"/>
              </a:spcAft>
              <a:buNone/>
            </a:pPr>
            <a:r>
              <a:rPr lang="en-US" sz="1000" kern="100" dirty="0">
                <a:effectLst/>
                <a:ea typeface="Aptos" panose="020B0004020202020204" pitchFamily="34" charset="0"/>
                <a:cs typeface="Times New Roman" panose="02020603050405020304" pitchFamily="18" charset="0"/>
              </a:rPr>
              <a:t>No one is expected to become an expert overnight. Like any tool, the value grows with use and practice.</a:t>
            </a:r>
          </a:p>
          <a:p>
            <a:pPr>
              <a:spcAft>
                <a:spcPts val="300"/>
              </a:spcAft>
            </a:pPr>
            <a:r>
              <a:rPr lang="en-US" sz="1000" b="1" kern="100" dirty="0">
                <a:solidFill>
                  <a:schemeClr val="accent1"/>
                </a:solidFill>
                <a:latin typeface="+mj-lt"/>
                <a:cs typeface="Times New Roman" panose="02020603050405020304" pitchFamily="18" charset="0"/>
              </a:rPr>
              <a:t>How we’ll support you</a:t>
            </a:r>
          </a:p>
          <a:p>
            <a:pPr marR="0">
              <a:buNone/>
            </a:pPr>
            <a:r>
              <a:rPr lang="en-US" sz="1000" kern="100" dirty="0">
                <a:effectLst/>
                <a:ea typeface="Aptos" panose="020B0004020202020204" pitchFamily="34" charset="0"/>
                <a:cs typeface="Times New Roman" panose="02020603050405020304" pitchFamily="18" charset="0"/>
              </a:rPr>
              <a:t>To help you get there, we’ll provide:</a:t>
            </a:r>
          </a:p>
          <a:p>
            <a:pPr marL="180975" lvl="1" indent="-114300">
              <a:buSzPts val="1000"/>
              <a:buFont typeface="Arial" panose="020B0604020202020204" pitchFamily="34" charset="0"/>
              <a:buChar char="•"/>
              <a:tabLst>
                <a:tab pos="457200" algn="l"/>
                <a:tab pos="685800" algn="l"/>
              </a:tabLst>
            </a:pPr>
            <a:r>
              <a:rPr lang="en-US" sz="1000" kern="100" dirty="0">
                <a:cs typeface="Times New Roman" panose="02020603050405020304" pitchFamily="18" charset="0"/>
              </a:rPr>
              <a:t>Practical finance‑specific examples and prompts</a:t>
            </a:r>
          </a:p>
          <a:p>
            <a:pPr marL="180975" lvl="1" indent="-114300">
              <a:buSzPts val="1000"/>
              <a:buFont typeface="Arial" panose="020B0604020202020204" pitchFamily="34" charset="0"/>
              <a:buChar char="•"/>
              <a:tabLst>
                <a:tab pos="457200" algn="l"/>
                <a:tab pos="685800" algn="l"/>
              </a:tabLst>
            </a:pPr>
            <a:r>
              <a:rPr lang="en-US" sz="1000" kern="100" dirty="0">
                <a:cs typeface="Times New Roman" panose="02020603050405020304" pitchFamily="18" charset="0"/>
              </a:rPr>
              <a:t>Best practices from across the team</a:t>
            </a:r>
          </a:p>
          <a:p>
            <a:pPr marL="180975" lvl="1" indent="-114300">
              <a:spcAft>
                <a:spcPts val="600"/>
              </a:spcAft>
              <a:buSzPts val="1000"/>
              <a:buFont typeface="Arial" panose="020B0604020202020204" pitchFamily="34" charset="0"/>
              <a:buChar char="•"/>
              <a:tabLst>
                <a:tab pos="457200" algn="l"/>
                <a:tab pos="685800" algn="l"/>
              </a:tabLst>
            </a:pPr>
            <a:r>
              <a:rPr lang="en-US" sz="1000" kern="100" dirty="0">
                <a:cs typeface="Times New Roman" panose="02020603050405020304" pitchFamily="18" charset="0"/>
              </a:rPr>
              <a:t>Training resources and guidance on responsible use</a:t>
            </a:r>
          </a:p>
          <a:p>
            <a:pPr marR="0">
              <a:spcAft>
                <a:spcPts val="600"/>
              </a:spcAft>
              <a:buNone/>
            </a:pPr>
            <a:r>
              <a:rPr lang="en-US" sz="1000" kern="100" dirty="0">
                <a:effectLst/>
                <a:ea typeface="Aptos" panose="020B0004020202020204" pitchFamily="34" charset="0"/>
                <a:cs typeface="Times New Roman" panose="02020603050405020304" pitchFamily="18" charset="0"/>
              </a:rPr>
              <a:t>Our expectation is not perfection—it’s measurable progress.</a:t>
            </a:r>
          </a:p>
          <a:p>
            <a:pPr marR="0">
              <a:spcAft>
                <a:spcPts val="600"/>
              </a:spcAft>
              <a:buNone/>
            </a:pPr>
            <a:r>
              <a:rPr lang="en-US" sz="1000" kern="100" dirty="0">
                <a:effectLst/>
                <a:ea typeface="Aptos" panose="020B0004020202020204" pitchFamily="34" charset="0"/>
                <a:cs typeface="Times New Roman" panose="02020603050405020304" pitchFamily="18" charset="0"/>
              </a:rPr>
              <a:t>Finance has always been at its best when we combine strong fundamentals with thoughtful innovation. Copilot is another way we can raise the bar on how we operate and how we support the business.</a:t>
            </a:r>
          </a:p>
          <a:p>
            <a:pPr marR="0">
              <a:spcAft>
                <a:spcPts val="600"/>
              </a:spcAft>
              <a:buNone/>
            </a:pPr>
            <a:r>
              <a:rPr lang="en-US" sz="1000" kern="100" dirty="0">
                <a:effectLst/>
                <a:ea typeface="Aptos" panose="020B0004020202020204" pitchFamily="34" charset="0"/>
                <a:cs typeface="Times New Roman" panose="02020603050405020304" pitchFamily="18" charset="0"/>
              </a:rPr>
              <a:t>Thank you for your continued focus, professionalism, and openness to new ways of working.</a:t>
            </a:r>
          </a:p>
          <a:p>
            <a:pPr marR="0">
              <a:spcAft>
                <a:spcPts val="600"/>
              </a:spcAft>
              <a:buNone/>
            </a:pPr>
            <a:r>
              <a:rPr lang="en-US" sz="1000" kern="100" dirty="0">
                <a:effectLst/>
                <a:ea typeface="Aptos" panose="020B0004020202020204" pitchFamily="34" charset="0"/>
                <a:cs typeface="Times New Roman" panose="02020603050405020304" pitchFamily="18" charset="0"/>
              </a:rPr>
              <a:t>Best regards,</a:t>
            </a:r>
            <a:br>
              <a:rPr lang="en-US" sz="1000" kern="100" dirty="0">
                <a:effectLst/>
                <a:ea typeface="Aptos" panose="020B0004020202020204" pitchFamily="34" charset="0"/>
                <a:cs typeface="Times New Roman" panose="02020603050405020304" pitchFamily="18" charset="0"/>
              </a:rPr>
            </a:br>
            <a:r>
              <a:rPr lang="en-US" sz="1000" b="1" kern="100" dirty="0">
                <a:effectLst/>
                <a:latin typeface="+mj-lt"/>
                <a:ea typeface="Aptos" panose="020B0004020202020204" pitchFamily="34" charset="0"/>
                <a:cs typeface="Times New Roman" panose="02020603050405020304" pitchFamily="18" charset="0"/>
              </a:rPr>
              <a:t>[CFO Name]</a:t>
            </a:r>
            <a:br>
              <a:rPr lang="en-US" sz="1000" kern="100" dirty="0">
                <a:effectLst/>
                <a:ea typeface="Aptos" panose="020B0004020202020204" pitchFamily="34" charset="0"/>
                <a:cs typeface="Times New Roman" panose="02020603050405020304" pitchFamily="18" charset="0"/>
              </a:rPr>
            </a:br>
            <a:r>
              <a:rPr lang="en-US" sz="1000" kern="100" dirty="0">
                <a:effectLst/>
                <a:ea typeface="Aptos" panose="020B0004020202020204" pitchFamily="34" charset="0"/>
                <a:cs typeface="Times New Roman" panose="02020603050405020304" pitchFamily="18" charset="0"/>
              </a:rPr>
              <a:t>Chief Financial Officer</a:t>
            </a:r>
          </a:p>
        </p:txBody>
      </p:sp>
    </p:spTree>
    <p:extLst>
      <p:ext uri="{BB962C8B-B14F-4D97-AF65-F5344CB8AC3E}">
        <p14:creationId xmlns:p14="http://schemas.microsoft.com/office/powerpoint/2010/main" val="210507608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9EB26-F710-D530-100A-177F7C8863F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B3573F6-0CE7-8CCF-8CFF-A4E627996A39}"/>
              </a:ext>
            </a:extLst>
          </p:cNvPr>
          <p:cNvSpPr txBox="1">
            <a:spLocks noGrp="1"/>
          </p:cNvSpPr>
          <p:nvPr>
            <p:ph type="title"/>
          </p:nvPr>
        </p:nvSpPr>
        <p:spPr>
          <a:xfrm>
            <a:off x="588263" y="457200"/>
            <a:ext cx="1101852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US"/>
              <a:t>Measure success</a:t>
            </a:r>
            <a:endParaRPr lang="en-US" noProof="0"/>
          </a:p>
        </p:txBody>
      </p:sp>
      <p:pic>
        <p:nvPicPr>
          <p:cNvPr id="5" name="Picture 4">
            <a:extLst>
              <a:ext uri="{FF2B5EF4-FFF2-40B4-BE49-F238E27FC236}">
                <a16:creationId xmlns:a16="http://schemas.microsoft.com/office/drawing/2014/main" id="{EAF56556-874E-14C4-E6A8-0CF25D1F9BF6}"/>
              </a:ext>
              <a:ext uri="{C183D7F6-B498-43B3-948B-1728B52AA6E4}">
                <adec:decorative xmlns:adec="http://schemas.microsoft.com/office/drawing/2017/decorative" val="1"/>
              </a:ext>
            </a:extLst>
          </p:cNvPr>
          <p:cNvPicPr>
            <a:picLocks noChangeAspect="1"/>
          </p:cNvPicPr>
          <p:nvPr/>
        </p:nvPicPr>
        <p:blipFill>
          <a:blip r:embed="rId3"/>
          <a:srcRect r="50000" b="17775"/>
          <a:stretch>
            <a:fillRect/>
          </a:stretch>
        </p:blipFill>
        <p:spPr>
          <a:xfrm>
            <a:off x="9470344" y="2382263"/>
            <a:ext cx="2721656" cy="4475737"/>
          </a:xfrm>
          <a:custGeom>
            <a:avLst/>
            <a:gdLst>
              <a:gd name="csX0" fmla="*/ 0 w 2721656"/>
              <a:gd name="csY0" fmla="*/ 0 h 4475737"/>
              <a:gd name="csX1" fmla="*/ 2150156 w 2721656"/>
              <a:gd name="csY1" fmla="*/ 0 h 4475737"/>
              <a:gd name="csX2" fmla="*/ 2721656 w 2721656"/>
              <a:gd name="csY2" fmla="*/ 0 h 4475737"/>
              <a:gd name="csX3" fmla="*/ 2721656 w 2721656"/>
              <a:gd name="csY3" fmla="*/ 4475737 h 4475737"/>
              <a:gd name="csX4" fmla="*/ 0 w 2721656"/>
              <a:gd name="csY4" fmla="*/ 4475737 h 4475737"/>
              <a:gd name="csX5" fmla="*/ 0 w 2721656"/>
              <a:gd name="csY5" fmla="*/ 3980437 h 4475737"/>
            </a:gdLst>
            <a:ahLst/>
            <a:cxnLst>
              <a:cxn ang="0">
                <a:pos x="csX0" y="csY0"/>
              </a:cxn>
              <a:cxn ang="0">
                <a:pos x="csX1" y="csY1"/>
              </a:cxn>
              <a:cxn ang="0">
                <a:pos x="csX2" y="csY2"/>
              </a:cxn>
              <a:cxn ang="0">
                <a:pos x="csX3" y="csY3"/>
              </a:cxn>
              <a:cxn ang="0">
                <a:pos x="csX4" y="csY4"/>
              </a:cxn>
              <a:cxn ang="0">
                <a:pos x="csX5" y="csY5"/>
              </a:cxn>
            </a:cxnLst>
            <a:rect l="l" t="t" r="r" b="b"/>
            <a:pathLst>
              <a:path w="2721656" h="4475737">
                <a:moveTo>
                  <a:pt x="0" y="0"/>
                </a:moveTo>
                <a:lnTo>
                  <a:pt x="2150156" y="0"/>
                </a:lnTo>
                <a:lnTo>
                  <a:pt x="2721656" y="0"/>
                </a:lnTo>
                <a:lnTo>
                  <a:pt x="2721656" y="4475737"/>
                </a:lnTo>
                <a:lnTo>
                  <a:pt x="0" y="4475737"/>
                </a:lnTo>
                <a:lnTo>
                  <a:pt x="0" y="3980437"/>
                </a:lnTo>
                <a:close/>
              </a:path>
            </a:pathLst>
          </a:custGeom>
        </p:spPr>
      </p:pic>
      <p:sp>
        <p:nvSpPr>
          <p:cNvPr id="6" name="Rectangle: Rounded Corners 5">
            <a:extLst>
              <a:ext uri="{FF2B5EF4-FFF2-40B4-BE49-F238E27FC236}">
                <a16:creationId xmlns:a16="http://schemas.microsoft.com/office/drawing/2014/main" id="{F98C3A39-C97F-9EEC-0972-03516DA70ABF}"/>
              </a:ext>
              <a:ext uri="{C183D7F6-B498-43B3-948B-1728B52AA6E4}">
                <adec:decorative xmlns:adec="http://schemas.microsoft.com/office/drawing/2017/decorative" val="1"/>
              </a:ext>
            </a:extLst>
          </p:cNvPr>
          <p:cNvSpPr/>
          <p:nvPr/>
        </p:nvSpPr>
        <p:spPr bwMode="auto">
          <a:xfrm>
            <a:off x="588963" y="1507926"/>
            <a:ext cx="11017250" cy="4344986"/>
          </a:xfrm>
          <a:prstGeom prst="roundRect">
            <a:avLst>
              <a:gd name="adj" fmla="val 3482"/>
            </a:avLst>
          </a:prstGeom>
          <a:solidFill>
            <a:schemeClr val="bg1">
              <a:alpha val="8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algn="ctr">
              <a:defRPr/>
            </a:pPr>
            <a:endParaRPr lang="en-US" sz="1800" b="1">
              <a:solidFill>
                <a:srgbClr val="091F2C"/>
              </a:solidFill>
              <a:latin typeface="+mj-lt"/>
            </a:endParaRPr>
          </a:p>
        </p:txBody>
      </p:sp>
      <p:sp>
        <p:nvSpPr>
          <p:cNvPr id="8" name="TextBox 7">
            <a:extLst>
              <a:ext uri="{FF2B5EF4-FFF2-40B4-BE49-F238E27FC236}">
                <a16:creationId xmlns:a16="http://schemas.microsoft.com/office/drawing/2014/main" id="{AF1D6D6A-92CF-F2B0-DA47-96A97AB33B7D}"/>
              </a:ext>
            </a:extLst>
          </p:cNvPr>
          <p:cNvSpPr txBox="1"/>
          <p:nvPr/>
        </p:nvSpPr>
        <p:spPr>
          <a:xfrm>
            <a:off x="733424" y="4194357"/>
            <a:ext cx="3065018" cy="1338828"/>
          </a:xfrm>
          <a:prstGeom prst="rect">
            <a:avLst/>
          </a:prstGeom>
          <a:noFill/>
        </p:spPr>
        <p:txBody>
          <a:bodyPr wrap="square" lIns="0" tIns="0" rIns="0" bIns="0" rtlCol="0">
            <a:spAutoFit/>
          </a:bodyPr>
          <a:lstStyle/>
          <a:p>
            <a:pPr marL="228600" lvl="0" indent="-228600">
              <a:spcBef>
                <a:spcPts val="600"/>
              </a:spcBef>
              <a:buFont typeface="Arial" panose="020B0604020202020204" pitchFamily="34" charset="0"/>
              <a:buChar char="•"/>
              <a:defRPr/>
            </a:pPr>
            <a:r>
              <a:rPr lang="en-US"/>
              <a:t>Cost per analysis request</a:t>
            </a:r>
          </a:p>
          <a:p>
            <a:pPr marL="228600" lvl="0" indent="-228600">
              <a:spcBef>
                <a:spcPts val="600"/>
              </a:spcBef>
              <a:buFont typeface="Arial" panose="020B0604020202020204" pitchFamily="34" charset="0"/>
              <a:buChar char="•"/>
              <a:defRPr/>
            </a:pPr>
            <a:r>
              <a:rPr lang="en-US"/>
              <a:t>Days sales outstanding</a:t>
            </a:r>
          </a:p>
          <a:p>
            <a:pPr marL="228600" lvl="0" indent="-228600">
              <a:spcBef>
                <a:spcPts val="600"/>
              </a:spcBef>
              <a:buFont typeface="Arial" panose="020B0604020202020204" pitchFamily="34" charset="0"/>
              <a:buChar char="•"/>
              <a:defRPr/>
            </a:pPr>
            <a:r>
              <a:rPr lang="en-US"/>
              <a:t>Outsourcing spend</a:t>
            </a:r>
          </a:p>
          <a:p>
            <a:pPr marL="228600" lvl="0" indent="-228600">
              <a:spcBef>
                <a:spcPts val="600"/>
              </a:spcBef>
              <a:buFont typeface="Arial" panose="020B0604020202020204" pitchFamily="34" charset="0"/>
              <a:buChar char="•"/>
              <a:defRPr/>
            </a:pPr>
            <a:r>
              <a:rPr lang="en-US"/>
              <a:t>Spend on financial systems</a:t>
            </a:r>
          </a:p>
        </p:txBody>
      </p:sp>
      <p:sp>
        <p:nvSpPr>
          <p:cNvPr id="9" name="Rectangle 8">
            <a:extLst>
              <a:ext uri="{FF2B5EF4-FFF2-40B4-BE49-F238E27FC236}">
                <a16:creationId xmlns:a16="http://schemas.microsoft.com/office/drawing/2014/main" id="{CF819C13-FCCF-0F77-5F45-80B09973FADA}"/>
              </a:ext>
            </a:extLst>
          </p:cNvPr>
          <p:cNvSpPr/>
          <p:nvPr/>
        </p:nvSpPr>
        <p:spPr bwMode="auto">
          <a:xfrm>
            <a:off x="733424" y="1649081"/>
            <a:ext cx="3415665" cy="234583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nSpc>
                <a:spcPct val="107000"/>
              </a:lnSpc>
              <a:spcBef>
                <a:spcPts val="600"/>
              </a:spcBef>
              <a:defRPr/>
            </a:pPr>
            <a:r>
              <a:rPr lang="en-US">
                <a:solidFill>
                  <a:schemeClr val="tx1"/>
                </a:solidFill>
                <a:cs typeface="Segoe UI" panose="020B0502040204020203" pitchFamily="34" charset="0"/>
              </a:rPr>
              <a:t>You’ll need to set the criteria for success within your organization. See this guide to </a:t>
            </a:r>
            <a:r>
              <a:rPr lang="en-US">
                <a:solidFill>
                  <a:schemeClr val="tx1"/>
                </a:solidFill>
                <a:cs typeface="Segoe UI" panose="020B0502040204020203" pitchFamily="34" charset="0"/>
                <a:hlinkClick r:id="rId4"/>
              </a:rPr>
              <a:t>Defining business value</a:t>
            </a:r>
            <a:r>
              <a:rPr lang="en-US">
                <a:solidFill>
                  <a:schemeClr val="tx1"/>
                </a:solidFill>
                <a:cs typeface="Segoe UI" panose="020B0502040204020203" pitchFamily="34" charset="0"/>
              </a:rPr>
              <a:t> for more information. The </a:t>
            </a:r>
            <a:r>
              <a:rPr lang="en-US">
                <a:solidFill>
                  <a:schemeClr val="tx1"/>
                </a:solidFill>
                <a:cs typeface="Segoe UI" panose="020B0502040204020203" pitchFamily="34" charset="0"/>
                <a:hlinkClick r:id="rId5"/>
              </a:rPr>
              <a:t>Scenario </a:t>
            </a:r>
            <a:br>
              <a:rPr lang="en-US">
                <a:solidFill>
                  <a:schemeClr val="tx1"/>
                </a:solidFill>
                <a:cs typeface="Segoe UI" panose="020B0502040204020203" pitchFamily="34" charset="0"/>
                <a:hlinkClick r:id="rId5"/>
              </a:rPr>
            </a:br>
            <a:r>
              <a:rPr lang="en-US">
                <a:solidFill>
                  <a:schemeClr val="tx1"/>
                </a:solidFill>
                <a:cs typeface="Segoe UI" panose="020B0502040204020203" pitchFamily="34" charset="0"/>
                <a:hlinkClick r:id="rId5"/>
              </a:rPr>
              <a:t>Library for Finance</a:t>
            </a:r>
            <a:r>
              <a:rPr lang="en-US">
                <a:solidFill>
                  <a:schemeClr val="tx1"/>
                </a:solidFill>
                <a:cs typeface="Segoe UI" panose="020B0502040204020203" pitchFamily="34" charset="0"/>
              </a:rPr>
              <a:t> suggests </a:t>
            </a:r>
            <a:br>
              <a:rPr lang="en-US">
                <a:solidFill>
                  <a:schemeClr val="tx1"/>
                </a:solidFill>
                <a:cs typeface="Segoe UI" panose="020B0502040204020203" pitchFamily="34" charset="0"/>
              </a:rPr>
            </a:br>
            <a:r>
              <a:rPr lang="en-US">
                <a:solidFill>
                  <a:schemeClr val="tx1"/>
                </a:solidFill>
                <a:cs typeface="Segoe UI" panose="020B0502040204020203" pitchFamily="34" charset="0"/>
              </a:rPr>
              <a:t>many KPIs that can be used to measure success.</a:t>
            </a:r>
          </a:p>
        </p:txBody>
      </p:sp>
      <p:pic>
        <p:nvPicPr>
          <p:cNvPr id="12" name="Picture 11" descr="sample KPI slide">
            <a:extLst>
              <a:ext uri="{FF2B5EF4-FFF2-40B4-BE49-F238E27FC236}">
                <a16:creationId xmlns:a16="http://schemas.microsoft.com/office/drawing/2014/main" id="{B5D08EE3-6D89-BBC5-7AED-0384011D24F4}"/>
              </a:ext>
            </a:extLst>
          </p:cNvPr>
          <p:cNvPicPr>
            <a:picLocks noChangeAspect="1"/>
          </p:cNvPicPr>
          <p:nvPr/>
        </p:nvPicPr>
        <p:blipFill rotWithShape="1">
          <a:blip r:embed="rId6"/>
          <a:srcRect t="122" b="122"/>
          <a:stretch>
            <a:fillRect/>
          </a:stretch>
        </p:blipFill>
        <p:spPr>
          <a:xfrm>
            <a:off x="4233852" y="1649081"/>
            <a:ext cx="7257728" cy="4062675"/>
          </a:xfrm>
          <a:custGeom>
            <a:avLst/>
            <a:gdLst>
              <a:gd name="csX0" fmla="*/ 83732 w 7257728"/>
              <a:gd name="csY0" fmla="*/ 0 h 4062675"/>
              <a:gd name="csX1" fmla="*/ 7173996 w 7257728"/>
              <a:gd name="csY1" fmla="*/ 0 h 4062675"/>
              <a:gd name="csX2" fmla="*/ 7257728 w 7257728"/>
              <a:gd name="csY2" fmla="*/ 83732 h 4062675"/>
              <a:gd name="csX3" fmla="*/ 7257728 w 7257728"/>
              <a:gd name="csY3" fmla="*/ 3978943 h 4062675"/>
              <a:gd name="csX4" fmla="*/ 7173996 w 7257728"/>
              <a:gd name="csY4" fmla="*/ 4062675 h 4062675"/>
              <a:gd name="csX5" fmla="*/ 83732 w 7257728"/>
              <a:gd name="csY5" fmla="*/ 4062675 h 4062675"/>
              <a:gd name="csX6" fmla="*/ 0 w 7257728"/>
              <a:gd name="csY6" fmla="*/ 3978943 h 4062675"/>
              <a:gd name="csX7" fmla="*/ 0 w 7257728"/>
              <a:gd name="csY7" fmla="*/ 83732 h 4062675"/>
              <a:gd name="csX8" fmla="*/ 83732 w 7257728"/>
              <a:gd name="csY8" fmla="*/ 0 h 40626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257728" h="4062675">
                <a:moveTo>
                  <a:pt x="83732" y="0"/>
                </a:moveTo>
                <a:lnTo>
                  <a:pt x="7173996" y="0"/>
                </a:lnTo>
                <a:cubicBezTo>
                  <a:pt x="7220240" y="0"/>
                  <a:pt x="7257728" y="37488"/>
                  <a:pt x="7257728" y="83732"/>
                </a:cubicBezTo>
                <a:lnTo>
                  <a:pt x="7257728" y="3978943"/>
                </a:lnTo>
                <a:cubicBezTo>
                  <a:pt x="7257728" y="4025187"/>
                  <a:pt x="7220240" y="4062675"/>
                  <a:pt x="7173996" y="4062675"/>
                </a:cubicBezTo>
                <a:lnTo>
                  <a:pt x="83732" y="4062675"/>
                </a:lnTo>
                <a:cubicBezTo>
                  <a:pt x="37488" y="4062675"/>
                  <a:pt x="0" y="4025187"/>
                  <a:pt x="0" y="3978943"/>
                </a:cubicBezTo>
                <a:lnTo>
                  <a:pt x="0" y="83732"/>
                </a:lnTo>
                <a:cubicBezTo>
                  <a:pt x="0" y="37488"/>
                  <a:pt x="37488" y="0"/>
                  <a:pt x="83732" y="0"/>
                </a:cubicBezTo>
                <a:close/>
              </a:path>
            </a:pathLst>
          </a:custGeom>
        </p:spPr>
      </p:pic>
    </p:spTree>
    <p:extLst>
      <p:ext uri="{BB962C8B-B14F-4D97-AF65-F5344CB8AC3E}">
        <p14:creationId xmlns:p14="http://schemas.microsoft.com/office/powerpoint/2010/main" val="3913078210"/>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0ea44bd7e7a4b1f566284c64c2de894f">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189fa4a572c7dc50440ace01f8dbc1df"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CC8E46-6990-4F60-ACC3-CFC9E19205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e0a3ad-3a37-4cff-beb8-cdd69c3a68b9"/>
    <ds:schemaRef ds:uri="afefc9b0-eaf5-4f8f-8c91-d01d7cb6f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397A58-9DF9-4040-94BE-42379ED76A61}">
  <ds:schemaRefs>
    <ds:schemaRef ds:uri="http://schemas.microsoft.com/sharepoint/v3"/>
    <ds:schemaRef ds:uri="http://purl.org/dc/dcmitype/"/>
    <ds:schemaRef ds:uri="afefc9b0-eaf5-4f8f-8c91-d01d7cb6f86f"/>
    <ds:schemaRef ds:uri="http://schemas.microsoft.com/office/infopath/2007/PartnerControls"/>
    <ds:schemaRef ds:uri="http://schemas.openxmlformats.org/package/2006/metadata/core-properties"/>
    <ds:schemaRef ds:uri="64e0a3ad-3a37-4cff-beb8-cdd69c3a68b9"/>
    <ds:schemaRef ds:uri="http://schemas.microsoft.com/office/2006/documentManagement/types"/>
    <ds:schemaRef ds:uri="http://purl.org/dc/elements/1.1/"/>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47CC7259-5071-4311-81AF-E500F07F3E03}">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794</Words>
  <Application>Microsoft Office PowerPoint</Application>
  <PresentationFormat>Widescreen</PresentationFormat>
  <Paragraphs>74</Paragraphs>
  <Slides>7</Slides>
  <Notes>7</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Microsoft 365 Copilot Template</vt:lpstr>
      <vt:lpstr>CFO guide to get started with Microsoft 365 Copilot</vt:lpstr>
      <vt:lpstr>Here’s what you’ll learn in this deck:</vt:lpstr>
      <vt:lpstr>Getting started with Copilot</vt:lpstr>
      <vt:lpstr>Specific scenarios and prompts you can use</vt:lpstr>
      <vt:lpstr>Suggested use cases for your team</vt:lpstr>
      <vt:lpstr>Inspire your team </vt:lpstr>
      <vt:lpstr>Measure success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3</cp:revision>
  <dcterms:created xsi:type="dcterms:W3CDTF">2025-09-30T19:48:05Z</dcterms:created>
  <dcterms:modified xsi:type="dcterms:W3CDTF">2026-04-13T14:33:08Z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y fmtid="{D5CDD505-2E9C-101B-9397-08002B2CF9AE}" pid="3" name="MediaServiceImageTags">
    <vt:lpwstr/>
  </property>
</Properties>
</file>