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Lst>
  <p:sldIdLst>
    <p:sldId id="264"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50E25E-DD07-4578-ADE0-E0CB6A830A9F}" v="4" dt="2026-04-01T20:20:17.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1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7EA2940-0BC3-26FF-E029-024ACDAC8D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10058400"/>
          </a:xfrm>
          <a:prstGeom prst="rect">
            <a:avLst/>
          </a:prstGeom>
        </p:spPr>
      </p:pic>
    </p:spTree>
    <p:extLst>
      <p:ext uri="{BB962C8B-B14F-4D97-AF65-F5344CB8AC3E}">
        <p14:creationId xmlns:p14="http://schemas.microsoft.com/office/powerpoint/2010/main" val="8323987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C764DE79-268F-4C1A-8933-263129D2AF90}" type="datetimeFigureOut">
              <a:rPr lang="en-US" dirty="0"/>
              <a:t>4/10/2026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349029435"/>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646" userDrawn="1">
          <p15:clr>
            <a:srgbClr val="F26B43"/>
          </p15:clr>
        </p15:guide>
        <p15:guide id="2" pos="1561" userDrawn="1">
          <p15:clr>
            <a:srgbClr val="F26B43"/>
          </p15:clr>
        </p15:guide>
        <p15:guide id="3" pos="184" userDrawn="1">
          <p15:clr>
            <a:srgbClr val="F26B43"/>
          </p15:clr>
        </p15:guide>
        <p15:guide id="4" pos="2938" userDrawn="1">
          <p15:clr>
            <a:srgbClr val="F26B43"/>
          </p15:clr>
        </p15:guide>
        <p15:guide id="5" pos="1988" userDrawn="1">
          <p15:clr>
            <a:srgbClr val="5ACBF0"/>
          </p15:clr>
        </p15:guide>
        <p15:guide id="6" pos="2081" userDrawn="1">
          <p15:clr>
            <a:srgbClr val="5ACBF0"/>
          </p15:clr>
        </p15:guide>
        <p15:guide id="7" pos="1039" userDrawn="1">
          <p15:clr>
            <a:srgbClr val="5ACBF0"/>
          </p15:clr>
        </p15:guide>
        <p15:guide id="8" pos="1132" userDrawn="1">
          <p15:clr>
            <a:srgbClr val="5ACBF0"/>
          </p15:clr>
        </p15:guide>
        <p15:guide id="9" pos="1607" userDrawn="1">
          <p15:clr>
            <a:srgbClr val="C35EA4"/>
          </p15:clr>
        </p15:guide>
        <p15:guide id="10" pos="1515" userDrawn="1">
          <p15:clr>
            <a:srgbClr val="C35EA4"/>
          </p15:clr>
        </p15:guide>
        <p15:guide id="11" orient="horz" pos="422" userDrawn="1">
          <p15:clr>
            <a:srgbClr val="F26B43"/>
          </p15:clr>
        </p15:guide>
        <p15:guide id="12" orient="horz" pos="88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support.microsoft.com/en-us/topic/get-started-with-word-excel-and-powerpoint-agents-in-microsoft-365-copilot-76691f5e-bb19-4029-a34d-33a00e0a0c4f"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A62A5-6D36-9B44-01DB-AB907CC93984}"/>
            </a:ext>
          </a:extLst>
        </p:cNvPr>
        <p:cNvGrpSpPr/>
        <p:nvPr/>
      </p:nvGrpSpPr>
      <p:grpSpPr>
        <a:xfrm>
          <a:off x="0" y="0"/>
          <a:ext cx="0" cy="0"/>
          <a:chOff x="0" y="0"/>
          <a:chExt cx="0" cy="0"/>
        </a:xfrm>
      </p:grpSpPr>
      <p:pic>
        <p:nvPicPr>
          <p:cNvPr id="1092" name="Picture 1091" descr="Microsoft 365 Logo">
            <a:extLst>
              <a:ext uri="{FF2B5EF4-FFF2-40B4-BE49-F238E27FC236}">
                <a16:creationId xmlns:a16="http://schemas.microsoft.com/office/drawing/2014/main" id="{916478F0-72BC-92CD-9256-727800D7A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33" y="324524"/>
            <a:ext cx="1412875" cy="228600"/>
          </a:xfrm>
          <a:prstGeom prst="rect">
            <a:avLst/>
          </a:prstGeom>
        </p:spPr>
      </p:pic>
      <p:pic>
        <p:nvPicPr>
          <p:cNvPr id="19" name="Picture 18">
            <a:extLst>
              <a:ext uri="{FF2B5EF4-FFF2-40B4-BE49-F238E27FC236}">
                <a16:creationId xmlns:a16="http://schemas.microsoft.com/office/drawing/2014/main" id="{C2496214-5501-026C-9F89-9797F2F5437A}"/>
              </a:ext>
              <a:ext uri="{C183D7F6-B498-43B3-948B-1728B52AA6E4}">
                <adec:decorative xmlns:adec="http://schemas.microsoft.com/office/drawing/2017/decorative" val="1"/>
              </a:ext>
            </a:extLst>
          </p:cNvPr>
          <p:cNvPicPr>
            <a:picLocks noChangeAspect="1"/>
          </p:cNvPicPr>
          <p:nvPr/>
        </p:nvPicPr>
        <p:blipFill>
          <a:blip r:embed="rId3"/>
          <a:srcRect l="233" t="45223" r="48901" b="16267"/>
          <a:stretch/>
        </p:blipFill>
        <p:spPr>
          <a:xfrm>
            <a:off x="3714928" y="-7599"/>
            <a:ext cx="4057472" cy="1727977"/>
          </a:xfrm>
          <a:custGeom>
            <a:avLst/>
            <a:gdLst>
              <a:gd name="connsiteX0" fmla="*/ 0 w 4057472"/>
              <a:gd name="connsiteY0" fmla="*/ 0 h 1727977"/>
              <a:gd name="connsiteX1" fmla="*/ 4057472 w 4057472"/>
              <a:gd name="connsiteY1" fmla="*/ 0 h 1727977"/>
              <a:gd name="connsiteX2" fmla="*/ 4057472 w 4057472"/>
              <a:gd name="connsiteY2" fmla="*/ 1727977 h 1727977"/>
              <a:gd name="connsiteX3" fmla="*/ 0 w 4057472"/>
              <a:gd name="connsiteY3" fmla="*/ 1727977 h 1727977"/>
            </a:gdLst>
            <a:ahLst/>
            <a:cxnLst>
              <a:cxn ang="0">
                <a:pos x="connsiteX0" y="connsiteY0"/>
              </a:cxn>
              <a:cxn ang="0">
                <a:pos x="connsiteX1" y="connsiteY1"/>
              </a:cxn>
              <a:cxn ang="0">
                <a:pos x="connsiteX2" y="connsiteY2"/>
              </a:cxn>
              <a:cxn ang="0">
                <a:pos x="connsiteX3" y="connsiteY3"/>
              </a:cxn>
            </a:cxnLst>
            <a:rect l="l" t="t" r="r" b="b"/>
            <a:pathLst>
              <a:path w="4057472" h="1727977">
                <a:moveTo>
                  <a:pt x="0" y="0"/>
                </a:moveTo>
                <a:lnTo>
                  <a:pt x="4057472" y="0"/>
                </a:lnTo>
                <a:lnTo>
                  <a:pt x="4057472" y="1727977"/>
                </a:lnTo>
                <a:lnTo>
                  <a:pt x="0" y="1727977"/>
                </a:lnTo>
                <a:close/>
              </a:path>
            </a:pathLst>
          </a:custGeom>
        </p:spPr>
      </p:pic>
      <p:sp>
        <p:nvSpPr>
          <p:cNvPr id="3" name="Title 20">
            <a:extLst>
              <a:ext uri="{FF2B5EF4-FFF2-40B4-BE49-F238E27FC236}">
                <a16:creationId xmlns:a16="http://schemas.microsoft.com/office/drawing/2014/main" id="{4789DCC2-F8E2-6EF8-FF57-D0E85E0E0D08}"/>
              </a:ext>
            </a:extLst>
          </p:cNvPr>
          <p:cNvSpPr txBox="1">
            <a:spLocks noGrp="1"/>
          </p:cNvSpPr>
          <p:nvPr>
            <p:ph type="title" idx="4294967295"/>
          </p:nvPr>
        </p:nvSpPr>
        <p:spPr>
          <a:xfrm>
            <a:off x="292229" y="850178"/>
            <a:ext cx="6699121"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ctr" defTabSz="264627" rtl="0" eaLnBrk="1" latinLnBrk="0" hangingPunct="1">
              <a:lnSpc>
                <a:spcPct val="90000"/>
              </a:lnSpc>
              <a:spcBef>
                <a:spcPct val="0"/>
              </a:spcBef>
              <a:buNone/>
              <a:defRPr sz="1736" kern="1200">
                <a:solidFill>
                  <a:schemeClr val="tx1"/>
                </a:solidFill>
                <a:latin typeface="+mj-lt"/>
                <a:ea typeface="+mj-ea"/>
                <a:cs typeface="+mj-cs"/>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lang="en-US" sz="2400" spc="-50">
                <a:gradFill flip="none">
                  <a:gsLst>
                    <a:gs pos="29000">
                      <a:srgbClr val="0078D4"/>
                    </a:gs>
                    <a:gs pos="100000">
                      <a:srgbClr val="C53FCC"/>
                    </a:gs>
                  </a:gsLst>
                  <a:lin ang="0" scaled="1"/>
                  <a:tileRect/>
                </a:gradFill>
              </a:rPr>
              <a:t>New</a:t>
            </a:r>
            <a:r>
              <a:rPr kumimoji="0" lang="en-US" sz="2400" b="0" i="0" u="none" strike="noStrike" kern="1200" cap="none" spc="-50" normalizeH="0" baseline="0" noProof="0">
                <a:ln>
                  <a:noFill/>
                </a:ln>
                <a:gradFill flip="none">
                  <a:gsLst>
                    <a:gs pos="29000">
                      <a:srgbClr val="0078D4"/>
                    </a:gs>
                    <a:gs pos="100000">
                      <a:srgbClr val="C53FCC"/>
                    </a:gs>
                  </a:gsLst>
                  <a:lin ang="0" scaled="1"/>
                  <a:tileRect/>
                </a:gradFill>
                <a:effectLst/>
                <a:uLnTx/>
                <a:uFillTx/>
                <a:latin typeface="+mj-lt"/>
                <a:ea typeface="+mj-ea"/>
                <a:cs typeface="+mj-cs"/>
              </a:rPr>
              <a:t> Word, Excel, </a:t>
            </a:r>
          </a:p>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50" normalizeH="0" baseline="0" noProof="0">
                <a:ln>
                  <a:noFill/>
                </a:ln>
                <a:gradFill flip="none" rotWithShape="1">
                  <a:gsLst>
                    <a:gs pos="29000">
                      <a:srgbClr val="0078D4"/>
                    </a:gs>
                    <a:gs pos="100000">
                      <a:srgbClr val="C53FCC"/>
                    </a:gs>
                  </a:gsLst>
                  <a:lin ang="0" scaled="1"/>
                  <a:tileRect/>
                </a:gradFill>
                <a:effectLst/>
                <a:uLnTx/>
                <a:uFillTx/>
                <a:latin typeface="+mj-lt"/>
                <a:ea typeface="+mj-ea"/>
                <a:cs typeface="+mj-cs"/>
              </a:rPr>
              <a:t>and PowerPoint Agents </a:t>
            </a:r>
          </a:p>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50" normalizeH="0" baseline="0" noProof="0">
                <a:ln>
                  <a:noFill/>
                </a:ln>
                <a:gradFill flip="none" rotWithShape="1">
                  <a:gsLst>
                    <a:gs pos="29000">
                      <a:srgbClr val="0078D4"/>
                    </a:gs>
                    <a:gs pos="100000">
                      <a:srgbClr val="C53FCC"/>
                    </a:gs>
                  </a:gsLst>
                  <a:lin ang="0" scaled="1"/>
                  <a:tileRect/>
                </a:gradFill>
                <a:effectLst/>
                <a:uLnTx/>
                <a:uFillTx/>
                <a:latin typeface="+mj-lt"/>
                <a:ea typeface="+mj-ea"/>
                <a:cs typeface="+mj-cs"/>
              </a:rPr>
              <a:t>now available in the Microsoft 365 Copilot app</a:t>
            </a:r>
          </a:p>
        </p:txBody>
      </p:sp>
      <p:sp>
        <p:nvSpPr>
          <p:cNvPr id="21" name="TextBox 20">
            <a:extLst>
              <a:ext uri="{FF2B5EF4-FFF2-40B4-BE49-F238E27FC236}">
                <a16:creationId xmlns:a16="http://schemas.microsoft.com/office/drawing/2014/main" id="{9C645CB6-BD9C-2F4C-CEB0-8C525CCEE1C8}"/>
              </a:ext>
            </a:extLst>
          </p:cNvPr>
          <p:cNvSpPr txBox="1"/>
          <p:nvPr/>
        </p:nvSpPr>
        <p:spPr>
          <a:xfrm>
            <a:off x="304653" y="2318234"/>
            <a:ext cx="6933494" cy="600164"/>
          </a:xfrm>
          <a:prstGeom prst="rect">
            <a:avLst/>
          </a:prstGeom>
          <a:noFill/>
        </p:spPr>
        <p:txBody>
          <a:bodyPr wrap="square" rtlCol="0">
            <a:spAutoFit/>
          </a:bodyPr>
          <a:lstStyle/>
          <a:p>
            <a:r>
              <a:rPr lang="en-US" sz="1100"/>
              <a:t>Microsoft 365 Copilot helps you get work done faster by turning your ideas into drafts you can build on. Copilot already supports everyday productivity and creativity, and now we’re introducing new capabilities that make it even easier to get started.</a:t>
            </a:r>
          </a:p>
        </p:txBody>
      </p:sp>
      <p:sp>
        <p:nvSpPr>
          <p:cNvPr id="5" name="TextBox 4">
            <a:extLst>
              <a:ext uri="{FF2B5EF4-FFF2-40B4-BE49-F238E27FC236}">
                <a16:creationId xmlns:a16="http://schemas.microsoft.com/office/drawing/2014/main" id="{C03D084B-A3DE-3394-9B40-6DF4B6D5962B}"/>
              </a:ext>
            </a:extLst>
          </p:cNvPr>
          <p:cNvSpPr txBox="1"/>
          <p:nvPr/>
        </p:nvSpPr>
        <p:spPr>
          <a:xfrm>
            <a:off x="304653" y="3020248"/>
            <a:ext cx="7026450" cy="1461939"/>
          </a:xfrm>
          <a:prstGeom prst="rect">
            <a:avLst/>
          </a:prstGeom>
          <a:noFill/>
        </p:spPr>
        <p:txBody>
          <a:bodyPr wrap="square" lIns="91440" tIns="45720" rIns="91440" bIns="45720" rtlCol="0" anchor="t">
            <a:spAutoFit/>
          </a:bodyPr>
          <a:lstStyle/>
          <a:p>
            <a:pPr defTabSz="932742">
              <a:defRPr/>
            </a:pPr>
            <a:r>
              <a:rPr lang="en-US" sz="1200" spc="-50" dirty="0">
                <a:gradFill flip="none">
                  <a:gsLst>
                    <a:gs pos="29000">
                      <a:srgbClr val="0078D4"/>
                    </a:gs>
                    <a:gs pos="100000">
                      <a:srgbClr val="C53FCC"/>
                    </a:gs>
                  </a:gsLst>
                  <a:lin ang="0" scaled="1"/>
                  <a:tileRect/>
                </a:gradFill>
                <a:latin typeface="+mj-lt"/>
              </a:rPr>
              <a:t>You can now create new files from a prompt!</a:t>
            </a:r>
          </a:p>
          <a:p>
            <a:pPr defTabSz="932742">
              <a:defRPr/>
            </a:pPr>
            <a:r>
              <a:rPr lang="en-US" sz="1100" dirty="0"/>
              <a:t>Use the Word, Excel, and PowerPoint Agents in the Microsoft 365 Copilot app to create a new file by describing what you need. Whether you’re working on a work project or personal task, these agents help you generate drafts, organize information, and build files, grounded on information from the web and any information or files you include in your prompt. </a:t>
            </a:r>
            <a:endParaRPr lang="en-US" sz="1100" dirty="0">
              <a:cs typeface="Segoe UI"/>
            </a:endParaRPr>
          </a:p>
          <a:p>
            <a:endParaRPr lang="en-US" sz="1100" dirty="0"/>
          </a:p>
          <a:p>
            <a:r>
              <a:rPr lang="en-US" sz="1100" i="1" dirty="0"/>
              <a:t>These agents are available to Copilot Chat users without a Microsoft 365 Copilot license. They are also available with additional functionality and access to Work IQ for users with a Microsoft 365 Copilot license.</a:t>
            </a:r>
            <a:endParaRPr lang="en-US" sz="1100" i="1" dirty="0">
              <a:cs typeface="Segoe UI"/>
            </a:endParaRPr>
          </a:p>
        </p:txBody>
      </p:sp>
      <p:pic>
        <p:nvPicPr>
          <p:cNvPr id="6" name="Picture 4" descr="screenshot of Agents menu within Copilot app ">
            <a:extLst>
              <a:ext uri="{FF2B5EF4-FFF2-40B4-BE49-F238E27FC236}">
                <a16:creationId xmlns:a16="http://schemas.microsoft.com/office/drawing/2014/main" id="{BD320758-0772-1C3E-417A-3ADA4FE8C5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a:fillRect/>
          </a:stretch>
        </p:blipFill>
        <p:spPr bwMode="auto">
          <a:xfrm>
            <a:off x="4661811" y="4700961"/>
            <a:ext cx="2181530" cy="107014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EF6B74-507C-136D-E127-51924945D916}"/>
              </a:ext>
            </a:extLst>
          </p:cNvPr>
          <p:cNvSpPr txBox="1"/>
          <p:nvPr/>
        </p:nvSpPr>
        <p:spPr>
          <a:xfrm>
            <a:off x="440533" y="4853000"/>
            <a:ext cx="3916782" cy="769441"/>
          </a:xfrm>
          <a:prstGeom prst="rect">
            <a:avLst/>
          </a:prstGeom>
          <a:noFill/>
        </p:spPr>
        <p:txBody>
          <a:bodyPr wrap="square" lIns="0" tIns="45720" rIns="0" bIns="45720" numCol="1" spcCol="274320" rtlCol="0" anchor="t">
            <a:spAutoFit/>
          </a:bodyPr>
          <a:lstStyle/>
          <a:p>
            <a:r>
              <a:rPr lang="en-US" sz="1100" b="1"/>
              <a:t>How to create a file: </a:t>
            </a:r>
            <a:r>
              <a:rPr lang="en-US" sz="1100"/>
              <a:t>In the Microsoft 365 Copilot app, go to the Agents menu, and choose the Word, Excel, or PowerPoint Agent, or type </a:t>
            </a:r>
            <a:r>
              <a:rPr lang="en-US" sz="1100" i="1"/>
              <a:t>“@[app name</a:t>
            </a:r>
            <a:r>
              <a:rPr lang="en-US" sz="1100"/>
              <a:t>]” in the prompt box of Copilot Chat. Enter your prompt describing the file you want to create.</a:t>
            </a:r>
          </a:p>
        </p:txBody>
      </p:sp>
      <p:sp>
        <p:nvSpPr>
          <p:cNvPr id="15" name="Rectangle: Rounded Corners 23">
            <a:extLst>
              <a:ext uri="{FF2B5EF4-FFF2-40B4-BE49-F238E27FC236}">
                <a16:creationId xmlns:a16="http://schemas.microsoft.com/office/drawing/2014/main" id="{C6880ADF-8EC0-95EF-CD5B-0DED796482EB}"/>
              </a:ext>
              <a:ext uri="{C183D7F6-B498-43B3-948B-1728B52AA6E4}">
                <adec:decorative xmlns:adec="http://schemas.microsoft.com/office/drawing/2017/decorative" val="1"/>
              </a:ext>
            </a:extLst>
          </p:cNvPr>
          <p:cNvSpPr/>
          <p:nvPr/>
        </p:nvSpPr>
        <p:spPr bwMode="auto">
          <a:xfrm>
            <a:off x="304653" y="9295075"/>
            <a:ext cx="7187942" cy="628397"/>
          </a:xfrm>
          <a:prstGeom prst="roundRect">
            <a:avLst>
              <a:gd name="adj" fmla="val 8949"/>
            </a:avLst>
          </a:prstGeom>
          <a:solidFill>
            <a:srgbClr val="FFFFFF">
              <a:lumMod val="95000"/>
              <a:alpha val="70000"/>
            </a:srgb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Sans Display"/>
              <a:ea typeface="Segoe UI" pitchFamily="34" charset="0"/>
              <a:cs typeface="Segoe UI" pitchFamily="34" charset="0"/>
            </a:endParaRPr>
          </a:p>
        </p:txBody>
      </p:sp>
      <p:sp>
        <p:nvSpPr>
          <p:cNvPr id="8" name="Rectangle: Rounded Corners 7">
            <a:extLst>
              <a:ext uri="{FF2B5EF4-FFF2-40B4-BE49-F238E27FC236}">
                <a16:creationId xmlns:a16="http://schemas.microsoft.com/office/drawing/2014/main" id="{A52D7249-DEF9-1F11-023F-6F92C5D9CA2D}"/>
              </a:ext>
              <a:ext uri="{C183D7F6-B498-43B3-948B-1728B52AA6E4}">
                <adec:decorative xmlns:adec="http://schemas.microsoft.com/office/drawing/2017/decorative" val="1"/>
              </a:ext>
            </a:extLst>
          </p:cNvPr>
          <p:cNvSpPr/>
          <p:nvPr/>
        </p:nvSpPr>
        <p:spPr bwMode="auto">
          <a:xfrm>
            <a:off x="440533" y="6030839"/>
            <a:ext cx="2174698" cy="3055338"/>
          </a:xfrm>
          <a:prstGeom prst="roundRect">
            <a:avLst>
              <a:gd name="adj" fmla="val 8949"/>
            </a:avLst>
          </a:prstGeom>
          <a:solidFill>
            <a:srgbClr val="FFFFFF">
              <a:lumMod val="95000"/>
              <a:alpha val="70000"/>
            </a:srgb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Sans Display"/>
              <a:ea typeface="Segoe UI" pitchFamily="34" charset="0"/>
              <a:cs typeface="Segoe UI" pitchFamily="34" charset="0"/>
            </a:endParaRPr>
          </a:p>
        </p:txBody>
      </p:sp>
      <p:sp>
        <p:nvSpPr>
          <p:cNvPr id="11" name="TextBox 49">
            <a:extLst>
              <a:ext uri="{FF2B5EF4-FFF2-40B4-BE49-F238E27FC236}">
                <a16:creationId xmlns:a16="http://schemas.microsoft.com/office/drawing/2014/main" id="{225E3880-98B6-4DD2-2C34-4A2D539E9142}"/>
              </a:ext>
            </a:extLst>
          </p:cNvPr>
          <p:cNvSpPr txBox="1">
            <a:spLocks/>
          </p:cNvSpPr>
          <p:nvPr/>
        </p:nvSpPr>
        <p:spPr>
          <a:xfrm>
            <a:off x="522951" y="6155438"/>
            <a:ext cx="1996314" cy="1538883"/>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spc="-50" dirty="0">
                <a:ln w="3175">
                  <a:noFill/>
                </a:ln>
                <a:gradFill flip="none">
                  <a:gsLst>
                    <a:gs pos="12000">
                      <a:srgbClr val="0078D4"/>
                    </a:gs>
                    <a:gs pos="100000">
                      <a:srgbClr val="C73ECC"/>
                    </a:gs>
                  </a:gsLst>
                  <a:lin ang="0" scaled="1"/>
                  <a:tileRect/>
                </a:gradFill>
                <a:latin typeface="Segoe Sans Display Semibold" pitchFamily="2" charset="0"/>
                <a:cs typeface="Segoe Sans Display Semibold" pitchFamily="2" charset="0"/>
              </a:rPr>
              <a:t>✨</a:t>
            </a:r>
            <a:r>
              <a:rPr lang="en-US" sz="1200" spc="-50" dirty="0">
                <a:gradFill flip="none" rotWithShape="1">
                  <a:gsLst>
                    <a:gs pos="29000">
                      <a:srgbClr val="0078D4"/>
                    </a:gs>
                    <a:gs pos="100000">
                      <a:srgbClr val="C53FCC"/>
                    </a:gs>
                  </a:gsLst>
                  <a:lin ang="0" scaled="1"/>
                  <a:tileRect/>
                </a:gradFill>
                <a:latin typeface="+mj-lt"/>
              </a:rPr>
              <a:t>Excel Agent </a:t>
            </a:r>
          </a:p>
          <a:p>
            <a:endParaRPr lang="en-US" sz="1100" spc="-50" dirty="0">
              <a:gradFill flip="none" rotWithShape="1">
                <a:gsLst>
                  <a:gs pos="29000">
                    <a:srgbClr val="0078D4"/>
                  </a:gs>
                  <a:gs pos="100000">
                    <a:srgbClr val="C53FCC"/>
                  </a:gs>
                </a:gsLst>
                <a:lin ang="0" scaled="1"/>
                <a:tileRect/>
              </a:gradFill>
              <a:latin typeface="+mj-lt"/>
            </a:endParaRPr>
          </a:p>
          <a:p>
            <a:r>
              <a:rPr lang="en-US" sz="1100" dirty="0"/>
              <a:t>Pulls together web data and explicitly chosen files and turns them into charts, summaries, and insights using built-in formulas and logic. Ideal for financial forecasts, project plans, and decision-making tools.</a:t>
            </a:r>
          </a:p>
        </p:txBody>
      </p:sp>
      <p:sp>
        <p:nvSpPr>
          <p:cNvPr id="13" name="TextBox 49">
            <a:extLst>
              <a:ext uri="{FF2B5EF4-FFF2-40B4-BE49-F238E27FC236}">
                <a16:creationId xmlns:a16="http://schemas.microsoft.com/office/drawing/2014/main" id="{68286323-D353-0B76-E778-8BD9B1CA42B8}"/>
              </a:ext>
            </a:extLst>
          </p:cNvPr>
          <p:cNvSpPr txBox="1">
            <a:spLocks/>
          </p:cNvSpPr>
          <p:nvPr/>
        </p:nvSpPr>
        <p:spPr>
          <a:xfrm>
            <a:off x="522950" y="7903219"/>
            <a:ext cx="1920240" cy="846386"/>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a:t>Start by prompting: </a:t>
            </a:r>
            <a:r>
              <a:rPr lang="en-US" sz="1100"/>
              <a:t>“Create a project tracking workbook with tasks, owners, due dates, and status, plus a summary sheet.”</a:t>
            </a:r>
          </a:p>
        </p:txBody>
      </p:sp>
      <p:sp>
        <p:nvSpPr>
          <p:cNvPr id="17" name="Rectangle: Rounded Corners 16">
            <a:extLst>
              <a:ext uri="{FF2B5EF4-FFF2-40B4-BE49-F238E27FC236}">
                <a16:creationId xmlns:a16="http://schemas.microsoft.com/office/drawing/2014/main" id="{E4701517-2105-D96F-DA0B-C71A512261F9}"/>
              </a:ext>
              <a:ext uri="{C183D7F6-B498-43B3-948B-1728B52AA6E4}">
                <adec:decorative xmlns:adec="http://schemas.microsoft.com/office/drawing/2017/decorative" val="1"/>
              </a:ext>
            </a:extLst>
          </p:cNvPr>
          <p:cNvSpPr/>
          <p:nvPr/>
        </p:nvSpPr>
        <p:spPr bwMode="auto">
          <a:xfrm>
            <a:off x="2798851" y="6067902"/>
            <a:ext cx="2174698" cy="3018275"/>
          </a:xfrm>
          <a:prstGeom prst="roundRect">
            <a:avLst>
              <a:gd name="adj" fmla="val 8949"/>
            </a:avLst>
          </a:prstGeom>
          <a:solidFill>
            <a:srgbClr val="FFFFFF">
              <a:lumMod val="95000"/>
              <a:alpha val="70000"/>
            </a:srgb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Sans Display"/>
              <a:ea typeface="Segoe UI" pitchFamily="34" charset="0"/>
              <a:cs typeface="Segoe UI" pitchFamily="34" charset="0"/>
            </a:endParaRPr>
          </a:p>
        </p:txBody>
      </p:sp>
      <p:sp>
        <p:nvSpPr>
          <p:cNvPr id="22" name="Rectangle: Rounded Corners 21">
            <a:extLst>
              <a:ext uri="{FF2B5EF4-FFF2-40B4-BE49-F238E27FC236}">
                <a16:creationId xmlns:a16="http://schemas.microsoft.com/office/drawing/2014/main" id="{78AF6353-C08D-E71C-9032-F659AC7DABE3}"/>
              </a:ext>
              <a:ext uri="{C183D7F6-B498-43B3-948B-1728B52AA6E4}">
                <adec:decorative xmlns:adec="http://schemas.microsoft.com/office/drawing/2017/decorative" val="1"/>
              </a:ext>
            </a:extLst>
          </p:cNvPr>
          <p:cNvSpPr/>
          <p:nvPr/>
        </p:nvSpPr>
        <p:spPr bwMode="auto">
          <a:xfrm>
            <a:off x="5157169" y="6077006"/>
            <a:ext cx="2174698" cy="3009171"/>
          </a:xfrm>
          <a:prstGeom prst="roundRect">
            <a:avLst>
              <a:gd name="adj" fmla="val 8949"/>
            </a:avLst>
          </a:prstGeom>
          <a:solidFill>
            <a:srgbClr val="FFFFFF">
              <a:lumMod val="95000"/>
              <a:alpha val="70000"/>
            </a:srgb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Sans Display"/>
              <a:ea typeface="Segoe UI" pitchFamily="34" charset="0"/>
              <a:cs typeface="Segoe UI" pitchFamily="34" charset="0"/>
            </a:endParaRPr>
          </a:p>
        </p:txBody>
      </p:sp>
      <p:sp>
        <p:nvSpPr>
          <p:cNvPr id="24" name="TextBox 49">
            <a:extLst>
              <a:ext uri="{FF2B5EF4-FFF2-40B4-BE49-F238E27FC236}">
                <a16:creationId xmlns:a16="http://schemas.microsoft.com/office/drawing/2014/main" id="{F486DD92-D3BD-052A-0294-A0271A79D3F1}"/>
              </a:ext>
            </a:extLst>
          </p:cNvPr>
          <p:cNvSpPr txBox="1">
            <a:spLocks/>
          </p:cNvSpPr>
          <p:nvPr/>
        </p:nvSpPr>
        <p:spPr>
          <a:xfrm>
            <a:off x="2938756" y="6155526"/>
            <a:ext cx="1919736" cy="1200329"/>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spc="-50" dirty="0">
                <a:ln w="3175">
                  <a:noFill/>
                </a:ln>
                <a:gradFill flip="none">
                  <a:gsLst>
                    <a:gs pos="12000">
                      <a:srgbClr val="0078D4"/>
                    </a:gs>
                    <a:gs pos="100000">
                      <a:srgbClr val="C73ECC"/>
                    </a:gs>
                  </a:gsLst>
                  <a:lin ang="0" scaled="1"/>
                  <a:tileRect/>
                </a:gradFill>
                <a:latin typeface="Segoe Sans Display Semibold" pitchFamily="2" charset="0"/>
                <a:cs typeface="Segoe Sans Display Semibold" pitchFamily="2" charset="0"/>
              </a:rPr>
              <a:t>✨</a:t>
            </a:r>
            <a:r>
              <a:rPr lang="en-US" sz="1200" spc="-50" dirty="0">
                <a:gradFill flip="none" rotWithShape="1">
                  <a:gsLst>
                    <a:gs pos="29000">
                      <a:srgbClr val="0078D4"/>
                    </a:gs>
                    <a:gs pos="100000">
                      <a:srgbClr val="C53FCC"/>
                    </a:gs>
                  </a:gsLst>
                  <a:lin ang="0" scaled="1"/>
                  <a:tileRect/>
                </a:gradFill>
                <a:latin typeface="+mj-lt"/>
              </a:rPr>
              <a:t>Word Agent </a:t>
            </a:r>
          </a:p>
          <a:p>
            <a:endParaRPr lang="en-US" sz="1100" dirty="0"/>
          </a:p>
          <a:p>
            <a:r>
              <a:rPr lang="en-US" sz="1100" dirty="0"/>
              <a:t>Organizes complex information into clear, well-written documents. Great for strategic plans, policy write-ups, and technical papers. </a:t>
            </a:r>
          </a:p>
        </p:txBody>
      </p:sp>
      <p:sp>
        <p:nvSpPr>
          <p:cNvPr id="26" name="TextBox 49">
            <a:extLst>
              <a:ext uri="{FF2B5EF4-FFF2-40B4-BE49-F238E27FC236}">
                <a16:creationId xmlns:a16="http://schemas.microsoft.com/office/drawing/2014/main" id="{1CD61E64-B325-C6E2-0467-95527DF8085D}"/>
              </a:ext>
            </a:extLst>
          </p:cNvPr>
          <p:cNvSpPr txBox="1">
            <a:spLocks/>
          </p:cNvSpPr>
          <p:nvPr/>
        </p:nvSpPr>
        <p:spPr>
          <a:xfrm>
            <a:off x="2927440" y="7903219"/>
            <a:ext cx="1917519" cy="846386"/>
          </a:xfrm>
          <a:prstGeom prst="rect">
            <a:avLst/>
          </a:prstGeom>
          <a:noFill/>
        </p:spPr>
        <p:txBody>
          <a:bodyPr wrap="squar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t>Start by prompting: </a:t>
            </a:r>
            <a:r>
              <a:rPr lang="en-US" sz="1100" dirty="0"/>
              <a:t>“Create a 2-page project proposal with an introduction, problem statement, solution overview, and timeline.”</a:t>
            </a:r>
          </a:p>
        </p:txBody>
      </p:sp>
      <p:sp>
        <p:nvSpPr>
          <p:cNvPr id="30" name="TextBox 49">
            <a:extLst>
              <a:ext uri="{FF2B5EF4-FFF2-40B4-BE49-F238E27FC236}">
                <a16:creationId xmlns:a16="http://schemas.microsoft.com/office/drawing/2014/main" id="{3D1D783A-F29D-1490-1812-38A3AC261C42}"/>
              </a:ext>
            </a:extLst>
          </p:cNvPr>
          <p:cNvSpPr txBox="1">
            <a:spLocks/>
          </p:cNvSpPr>
          <p:nvPr/>
        </p:nvSpPr>
        <p:spPr>
          <a:xfrm>
            <a:off x="5284397" y="6155438"/>
            <a:ext cx="1965051" cy="1200329"/>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spc="-50" dirty="0">
                <a:ln w="3175">
                  <a:noFill/>
                </a:ln>
                <a:gradFill flip="none">
                  <a:gsLst>
                    <a:gs pos="12000">
                      <a:srgbClr val="0078D4"/>
                    </a:gs>
                    <a:gs pos="100000">
                      <a:srgbClr val="C73ECC"/>
                    </a:gs>
                  </a:gsLst>
                  <a:lin ang="0" scaled="1"/>
                  <a:tileRect/>
                </a:gradFill>
                <a:latin typeface="Segoe Sans Display Semibold" pitchFamily="2" charset="0"/>
                <a:cs typeface="Segoe Sans Display Semibold" pitchFamily="2" charset="0"/>
              </a:rPr>
              <a:t>✨</a:t>
            </a:r>
            <a:r>
              <a:rPr lang="en-US" sz="1200" spc="-50" dirty="0">
                <a:gradFill flip="none" rotWithShape="1">
                  <a:gsLst>
                    <a:gs pos="29000">
                      <a:srgbClr val="0078D4"/>
                    </a:gs>
                    <a:gs pos="100000">
                      <a:srgbClr val="C53FCC"/>
                    </a:gs>
                  </a:gsLst>
                  <a:lin ang="0" scaled="1"/>
                  <a:tileRect/>
                </a:gradFill>
                <a:latin typeface="+mj-lt"/>
              </a:rPr>
              <a:t>PowerPoint Agent </a:t>
            </a:r>
          </a:p>
          <a:p>
            <a:endParaRPr lang="en-US" sz="1100" dirty="0"/>
          </a:p>
          <a:p>
            <a:r>
              <a:rPr lang="en-US" sz="1100" dirty="0"/>
              <a:t>Builds polished presentations with strong storytelling and visual structure. Perfect for executive decks, strategic updates, and market overviews.</a:t>
            </a:r>
          </a:p>
        </p:txBody>
      </p:sp>
      <p:sp>
        <p:nvSpPr>
          <p:cNvPr id="36" name="TextBox 49">
            <a:extLst>
              <a:ext uri="{FF2B5EF4-FFF2-40B4-BE49-F238E27FC236}">
                <a16:creationId xmlns:a16="http://schemas.microsoft.com/office/drawing/2014/main" id="{4A96D5CF-0F0A-2BD6-A161-A822B1D4A9C4}"/>
              </a:ext>
            </a:extLst>
          </p:cNvPr>
          <p:cNvSpPr txBox="1">
            <a:spLocks/>
          </p:cNvSpPr>
          <p:nvPr/>
        </p:nvSpPr>
        <p:spPr>
          <a:xfrm>
            <a:off x="5272471" y="7903219"/>
            <a:ext cx="1920240" cy="1015663"/>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t>Start by prompting: </a:t>
            </a:r>
            <a:r>
              <a:rPr lang="en-US" sz="1100" dirty="0"/>
              <a:t>“Create a 6-slide executive update on our go to market plan, including progress, risks, and next steps based on </a:t>
            </a:r>
            <a:r>
              <a:rPr lang="en-US" sz="1100" i="1" dirty="0"/>
              <a:t>[GTM plan.doc]</a:t>
            </a:r>
            <a:r>
              <a:rPr lang="en-US" sz="1100" dirty="0"/>
              <a:t>.”</a:t>
            </a:r>
          </a:p>
        </p:txBody>
      </p:sp>
      <p:sp>
        <p:nvSpPr>
          <p:cNvPr id="16" name="TextBox 49">
            <a:extLst>
              <a:ext uri="{FF2B5EF4-FFF2-40B4-BE49-F238E27FC236}">
                <a16:creationId xmlns:a16="http://schemas.microsoft.com/office/drawing/2014/main" id="{F8471491-E1CA-78E5-DA29-90AD6257D0FC}"/>
              </a:ext>
            </a:extLst>
          </p:cNvPr>
          <p:cNvSpPr txBox="1">
            <a:spLocks/>
          </p:cNvSpPr>
          <p:nvPr/>
        </p:nvSpPr>
        <p:spPr>
          <a:xfrm>
            <a:off x="598796" y="9375526"/>
            <a:ext cx="6392554" cy="184666"/>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spc="-50">
                <a:gradFill flip="none" rotWithShape="1">
                  <a:gsLst>
                    <a:gs pos="29000">
                      <a:srgbClr val="0078D4"/>
                    </a:gs>
                    <a:gs pos="100000">
                      <a:srgbClr val="C53FCC"/>
                    </a:gs>
                  </a:gsLst>
                  <a:lin ang="0" scaled="1"/>
                  <a:tileRect/>
                </a:gradFill>
                <a:latin typeface="+mj-lt"/>
              </a:rPr>
              <a:t>Learn more</a:t>
            </a:r>
          </a:p>
        </p:txBody>
      </p:sp>
      <p:sp>
        <p:nvSpPr>
          <p:cNvPr id="20" name="TextBox 49">
            <a:extLst>
              <a:ext uri="{FF2B5EF4-FFF2-40B4-BE49-F238E27FC236}">
                <a16:creationId xmlns:a16="http://schemas.microsoft.com/office/drawing/2014/main" id="{98468AA7-CB0A-F194-0622-62D8A8E01161}"/>
              </a:ext>
            </a:extLst>
          </p:cNvPr>
          <p:cNvSpPr txBox="1">
            <a:spLocks/>
          </p:cNvSpPr>
          <p:nvPr/>
        </p:nvSpPr>
        <p:spPr>
          <a:xfrm>
            <a:off x="845593" y="9611027"/>
            <a:ext cx="6392554" cy="169277"/>
          </a:xfrm>
          <a:prstGeom prst="rect">
            <a:avLst/>
          </a:prstGeom>
          <a:noFill/>
        </p:spPr>
        <p:txBody>
          <a:bodyPr wrap="squar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a:t>• </a:t>
            </a:r>
            <a:r>
              <a:rPr lang="en-US" sz="1100">
                <a:hlinkClick r:id="rId5"/>
              </a:rPr>
              <a:t>Get started with Word, Excel, and PowerPoint Agents in Microsoft 365 Copilot</a:t>
            </a:r>
            <a:endParaRPr lang="en-US" sz="1100"/>
          </a:p>
        </p:txBody>
      </p:sp>
    </p:spTree>
    <p:extLst>
      <p:ext uri="{BB962C8B-B14F-4D97-AF65-F5344CB8AC3E}">
        <p14:creationId xmlns:p14="http://schemas.microsoft.com/office/powerpoint/2010/main" val="1717631056"/>
      </p:ext>
    </p:extLst>
  </p:cSld>
  <p:clrMapOvr>
    <a:masterClrMapping/>
  </p:clrMapOvr>
</p:sld>
</file>

<file path=ppt/theme/theme1.xml><?xml version="1.0" encoding="utf-8"?>
<a:theme xmlns:a="http://schemas.openxmlformats.org/drawingml/2006/main" name="1_Office Theme">
  <a:themeElements>
    <a:clrScheme name="Copilot Colors">
      <a:dk1>
        <a:srgbClr val="454141"/>
      </a:dk1>
      <a:lt1>
        <a:srgbClr val="FFFFFF"/>
      </a:lt1>
      <a:dk2>
        <a:srgbClr val="091F2B"/>
      </a:dk2>
      <a:lt2>
        <a:srgbClr val="F4F3F4"/>
      </a:lt2>
      <a:accent1>
        <a:srgbClr val="C4B3E2"/>
      </a:accent1>
      <a:accent2>
        <a:srgbClr val="8661C4"/>
      </a:accent2>
      <a:accent3>
        <a:srgbClr val="453668"/>
      </a:accent3>
      <a:accent4>
        <a:srgbClr val="0078D3"/>
      </a:accent4>
      <a:accent5>
        <a:srgbClr val="2A446E"/>
      </a:accent5>
      <a:accent6>
        <a:srgbClr val="C03AC4"/>
      </a:accent6>
      <a:hlink>
        <a:srgbClr val="8661C4"/>
      </a:hlink>
      <a:folHlink>
        <a:srgbClr val="453668"/>
      </a:folHlink>
    </a:clrScheme>
    <a:fontScheme name="Office Theme">
      <a:majorFont>
        <a:latin typeface="Segoe UI Semibold"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Segoe UI"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415</Words>
  <Application>Microsoft Office PowerPoint</Application>
  <PresentationFormat>Custom</PresentationFormat>
  <Paragraphs>23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1_Office Theme</vt:lpstr>
      <vt:lpstr>New Word, Excel,  and PowerPoint Agents  now available in the Microsoft 365 Copilot app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2026-04-01T20:20:17Z</dcterms:created>
  <dcterms:modified xsi:type="dcterms:W3CDTF">2026-04-10T21:34:53Z</dcterms:modified>
</cp:coreProperties>
</file>