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9" r:id="rId2"/>
  </p:sldMasterIdLst>
  <p:notesMasterIdLst>
    <p:notesMasterId r:id="rId14"/>
  </p:notesMasterIdLst>
  <p:sldIdLst>
    <p:sldId id="2147483537" r:id="rId3"/>
    <p:sldId id="257" r:id="rId4"/>
    <p:sldId id="256" r:id="rId5"/>
    <p:sldId id="266" r:id="rId6"/>
    <p:sldId id="258" r:id="rId7"/>
    <p:sldId id="267" r:id="rId8"/>
    <p:sldId id="268" r:id="rId9"/>
    <p:sldId id="259" r:id="rId10"/>
    <p:sldId id="2147483647" r:id="rId11"/>
    <p:sldId id="269"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A4681F2-C9A4-40B2-BC8D-E74F883460FE}">
          <p14:sldIdLst>
            <p14:sldId id="2147483537"/>
            <p14:sldId id="257"/>
            <p14:sldId id="256"/>
            <p14:sldId id="266"/>
            <p14:sldId id="258"/>
            <p14:sldId id="267"/>
            <p14:sldId id="268"/>
            <p14:sldId id="259"/>
            <p14:sldId id="2147483647"/>
            <p14:sldId id="269"/>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440BC-7F05-41B1-AC5A-2E542CC5C458}" v="91" dt="2026-04-01T20:12:33.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474" autoAdjust="0"/>
  </p:normalViewPr>
  <p:slideViewPr>
    <p:cSldViewPr snapToGrid="0">
      <p:cViewPr varScale="1">
        <p:scale>
          <a:sx n="50" d="100"/>
          <a:sy n="50" d="100"/>
        </p:scale>
        <p:origin x="-36" y="4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FEEBC-079D-4A6D-8071-BE3F08529ED3}" type="datetimeFigureOut">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8B751-FE6E-4F70-A2AB-5810F2683C1B}" type="slidenum">
              <a:t>‹#›</a:t>
            </a:fld>
            <a:endParaRPr lang="en-US"/>
          </a:p>
        </p:txBody>
      </p:sp>
    </p:spTree>
    <p:extLst>
      <p:ext uri="{BB962C8B-B14F-4D97-AF65-F5344CB8AC3E}">
        <p14:creationId xmlns:p14="http://schemas.microsoft.com/office/powerpoint/2010/main" val="27481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302670"/>
            <a:ext cx="4080397" cy="1231106"/>
          </a:xfrm>
          <a:noFill/>
        </p:spPr>
        <p:txBody>
          <a:bodyPr wrap="square" lIns="0" tIns="0" rIns="0" bIns="0" anchor="b" anchorCtr="0">
            <a:spAutoFit/>
          </a:bodyPr>
          <a:lstStyle>
            <a:lvl1pPr>
              <a:defRPr sz="4000" spc="-50" baseline="0">
                <a:solidFill>
                  <a:schemeClr val="tx1"/>
                </a:solidFill>
                <a:latin typeface="+mj-lt"/>
                <a:cs typeface="Segoe Sans Display" pitchFamily="2"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080397" cy="246221"/>
          </a:xfrm>
          <a:noFill/>
        </p:spPr>
        <p:txBody>
          <a:bodyPr wrap="square" lIns="0" tIns="0" rIns="0" bIns="0">
            <a:spAutoFit/>
          </a:bodyPr>
          <a:lstStyle>
            <a:lvl1pPr marL="0" indent="0">
              <a:spcBef>
                <a:spcPts val="0"/>
              </a:spcBef>
              <a:buNone/>
              <a:defRPr sz="1600" spc="0" baseline="0">
                <a:solidFill>
                  <a:schemeClr val="tx1"/>
                </a:solidFill>
                <a:latin typeface="+mn-lt"/>
                <a:cs typeface="Segoe Sans Display" pitchFamily="2" charset="0"/>
              </a:defRPr>
            </a:lvl1pPr>
          </a:lstStyle>
          <a:p>
            <a:pPr lvl="0"/>
            <a:r>
              <a:rPr lang="en-US"/>
              <a:t>Speaker name or subtitle text</a:t>
            </a:r>
          </a:p>
        </p:txBody>
      </p:sp>
      <p:pic>
        <p:nvPicPr>
          <p:cNvPr id="3" name="Picture 2" descr="A black background with white text&#10;&#10;AI-generated content may be incorrect.">
            <a:extLst>
              <a:ext uri="{FF2B5EF4-FFF2-40B4-BE49-F238E27FC236}">
                <a16:creationId xmlns:a16="http://schemas.microsoft.com/office/drawing/2014/main" id="{04E03F2E-1378-98F8-9B51-54C89B0A370F}"/>
              </a:ext>
            </a:extLst>
          </p:cNvPr>
          <p:cNvPicPr>
            <a:picLocks noChangeAspect="1"/>
          </p:cNvPicPr>
          <p:nvPr userDrawn="1"/>
        </p:nvPicPr>
        <p:blipFill>
          <a:blip r:embed="rId3"/>
          <a:stretch>
            <a:fillRect/>
          </a:stretch>
        </p:blipFill>
        <p:spPr>
          <a:xfrm>
            <a:off x="571500" y="581978"/>
            <a:ext cx="1454782" cy="309085"/>
          </a:xfrm>
          <a:prstGeom prst="rect">
            <a:avLst/>
          </a:prstGeom>
        </p:spPr>
      </p:pic>
    </p:spTree>
    <p:extLst>
      <p:ext uri="{BB962C8B-B14F-4D97-AF65-F5344CB8AC3E}">
        <p14:creationId xmlns:p14="http://schemas.microsoft.com/office/powerpoint/2010/main" val="3765093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6466-F625-2B8F-BE56-635FBDF39D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A11DA2-425A-4DC3-716D-AE22257C1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C948D9-A648-55A5-ECE1-019B46D6D479}"/>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5" name="Footer Placeholder 4">
            <a:extLst>
              <a:ext uri="{FF2B5EF4-FFF2-40B4-BE49-F238E27FC236}">
                <a16:creationId xmlns:a16="http://schemas.microsoft.com/office/drawing/2014/main" id="{54191D44-60FF-0DF4-3A4B-A955BD19C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64194-2E69-69D6-95AF-F723802384A0}"/>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204477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D401-842E-099A-6305-B9C2BCFBF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5A319-039B-AC30-4537-B26BD9955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79351-82A6-A078-EFFC-E0D35FD37D10}"/>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5" name="Footer Placeholder 4">
            <a:extLst>
              <a:ext uri="{FF2B5EF4-FFF2-40B4-BE49-F238E27FC236}">
                <a16:creationId xmlns:a16="http://schemas.microsoft.com/office/drawing/2014/main" id="{7A86249A-5536-FD1A-562A-D1882180FC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62A3B-04DF-2F0E-C352-112033A4F377}"/>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292812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3A3E-2DFA-B64C-ECCA-20CC579A1B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DF38BD-F56F-9167-86A1-A60033F643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09F8FC-18DE-979E-ACDE-2EC9C26C684D}"/>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5" name="Footer Placeholder 4">
            <a:extLst>
              <a:ext uri="{FF2B5EF4-FFF2-40B4-BE49-F238E27FC236}">
                <a16:creationId xmlns:a16="http://schemas.microsoft.com/office/drawing/2014/main" id="{FFA9D86C-EF10-2A72-B503-FD956F9E8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71594-C162-F5B2-1FCB-A99A9C8FF1CA}"/>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336747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C515-21B6-7139-2F8E-B066FAAD9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E5992-B484-9340-1C41-42E4E32949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1CE5C3-E23D-51FA-C98C-C7B5F3435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875ABF-365A-14D1-3663-448F26DDF1F3}"/>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6" name="Footer Placeholder 5">
            <a:extLst>
              <a:ext uri="{FF2B5EF4-FFF2-40B4-BE49-F238E27FC236}">
                <a16:creationId xmlns:a16="http://schemas.microsoft.com/office/drawing/2014/main" id="{FE0B70F3-4821-6CAE-CA46-D6FC99C8B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3E1642-2847-31D7-1360-E7F68B20EB27}"/>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961899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45CA-D3FD-DD03-8270-AF8AA03467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916129-C5E9-E5D1-5FAE-7425797FA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720D02-2274-EDB5-E9E0-0DACC4F9E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4D51C-8779-CFF3-2C09-F9FA599B3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259BFE-2326-FDF5-44C1-65989A7654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D8377-F50B-C0CC-1F4C-00D8A1330556}"/>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8" name="Footer Placeholder 7">
            <a:extLst>
              <a:ext uri="{FF2B5EF4-FFF2-40B4-BE49-F238E27FC236}">
                <a16:creationId xmlns:a16="http://schemas.microsoft.com/office/drawing/2014/main" id="{4008372A-82D7-80D1-022D-E110FF2C3B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719C08-CE73-BEB2-7CDE-B9D8D5341D7C}"/>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759013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75AE-6C9C-F0EF-4D34-97B3F60D1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023180-FCB5-0B59-A67F-2579B9F14778}"/>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4" name="Footer Placeholder 3">
            <a:extLst>
              <a:ext uri="{FF2B5EF4-FFF2-40B4-BE49-F238E27FC236}">
                <a16:creationId xmlns:a16="http://schemas.microsoft.com/office/drawing/2014/main" id="{B2DA5212-CE70-132B-F1CD-35DCCAC930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0508A8-03C5-3E02-FE17-8B4ED7CE1BB3}"/>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150435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B8E6C-3580-9E7A-321F-F5F2C4736FAC}"/>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3" name="Footer Placeholder 2">
            <a:extLst>
              <a:ext uri="{FF2B5EF4-FFF2-40B4-BE49-F238E27FC236}">
                <a16:creationId xmlns:a16="http://schemas.microsoft.com/office/drawing/2014/main" id="{D3797A23-55A9-CF17-520C-9DD83DC2C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FA2A7F-57F5-2850-76FB-772577F382EA}"/>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180550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34E3-620A-A261-BD80-C4F69B3AB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A04DFA-47FE-AD35-63AF-AE39AA3345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E9F9E-8053-4B25-B1BC-7D016A3135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D8B82-CCD7-7623-AA00-E2E2C1EAE672}"/>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6" name="Footer Placeholder 5">
            <a:extLst>
              <a:ext uri="{FF2B5EF4-FFF2-40B4-BE49-F238E27FC236}">
                <a16:creationId xmlns:a16="http://schemas.microsoft.com/office/drawing/2014/main" id="{CA057DBF-02F3-3F37-A2F8-4872FB4A4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8FD3F-F5ED-1D29-FB1F-0E1C7AB2C8C9}"/>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2602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1453-6281-28E3-2152-119FEDDD0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E7F0E2-8B47-513E-96DD-4C84634ECD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C02258-C905-45CB-D71C-011747E1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4F0FB-DAF5-5987-0B21-01ED250FB8CA}"/>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6" name="Footer Placeholder 5">
            <a:extLst>
              <a:ext uri="{FF2B5EF4-FFF2-40B4-BE49-F238E27FC236}">
                <a16:creationId xmlns:a16="http://schemas.microsoft.com/office/drawing/2014/main" id="{B373E5BA-96D1-C543-9DD2-A6BACB3D9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328D8-D0AD-FCBD-ABC6-D8F1618F2009}"/>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3029222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DDB5-BEB1-8202-EA86-79EE0B297F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0603FC-C7A0-F46A-1CDA-3C89BC4928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FF14E-DC80-CB82-1CED-88BB83B03E5C}"/>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5" name="Footer Placeholder 4">
            <a:extLst>
              <a:ext uri="{FF2B5EF4-FFF2-40B4-BE49-F238E27FC236}">
                <a16:creationId xmlns:a16="http://schemas.microsoft.com/office/drawing/2014/main" id="{BF4B0081-47E6-B80C-62F5-84A8CBD9A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43244-BD2F-9883-3380-C12AF476FBBD}"/>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2317571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C3011A-07AF-7C76-D47D-DD8D73761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16607A-5669-BFFB-CBDF-282D4D855C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94C19-0AAE-ABA0-8118-1C92A879A7AA}"/>
              </a:ext>
            </a:extLst>
          </p:cNvPr>
          <p:cNvSpPr>
            <a:spLocks noGrp="1"/>
          </p:cNvSpPr>
          <p:nvPr>
            <p:ph type="dt" sz="half" idx="10"/>
          </p:nvPr>
        </p:nvSpPr>
        <p:spPr/>
        <p:txBody>
          <a:bodyPr/>
          <a:lstStyle/>
          <a:p>
            <a:fld id="{C2DAE46D-F7BB-4362-940D-D78F0435EB6A}" type="datetimeFigureOut">
              <a:rPr lang="en-US" smtClean="0"/>
              <a:t>4/10/2026</a:t>
            </a:fld>
            <a:endParaRPr lang="en-US"/>
          </a:p>
        </p:txBody>
      </p:sp>
      <p:sp>
        <p:nvSpPr>
          <p:cNvPr id="5" name="Footer Placeholder 4">
            <a:extLst>
              <a:ext uri="{FF2B5EF4-FFF2-40B4-BE49-F238E27FC236}">
                <a16:creationId xmlns:a16="http://schemas.microsoft.com/office/drawing/2014/main" id="{20516834-120D-A5DA-CBAD-AF8B09F9C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9E878-EC4F-88BA-BB85-DC8CDD6846A6}"/>
              </a:ext>
            </a:extLst>
          </p:cNvPr>
          <p:cNvSpPr>
            <a:spLocks noGrp="1"/>
          </p:cNvSpPr>
          <p:nvPr>
            <p:ph type="sldNum" sz="quarter" idx="12"/>
          </p:nvPr>
        </p:nvSpPr>
        <p:spPr/>
        <p:txBody>
          <a:bodyPr/>
          <a:lstStyle/>
          <a:p>
            <a:fld id="{D74F2DED-AD36-446B-89A8-55A1A2DD8A75}" type="slidenum">
              <a:rPr lang="en-US" smtClean="0"/>
              <a:t>‹#›</a:t>
            </a:fld>
            <a:endParaRPr lang="en-US"/>
          </a:p>
        </p:txBody>
      </p:sp>
    </p:spTree>
    <p:extLst>
      <p:ext uri="{BB962C8B-B14F-4D97-AF65-F5344CB8AC3E}">
        <p14:creationId xmlns:p14="http://schemas.microsoft.com/office/powerpoint/2010/main" val="40181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6DCAC-FF8B-34D2-2235-8EF2D64F9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61D193-F69B-D35C-8D59-C6EE0C70C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158F3-19E2-0652-583F-86921F1A9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DAE46D-F7BB-4362-940D-D78F0435EB6A}" type="datetimeFigureOut">
              <a:rPr lang="en-US" smtClean="0"/>
              <a:t>4/10/2026</a:t>
            </a:fld>
            <a:endParaRPr lang="en-US"/>
          </a:p>
        </p:txBody>
      </p:sp>
      <p:sp>
        <p:nvSpPr>
          <p:cNvPr id="5" name="Footer Placeholder 4">
            <a:extLst>
              <a:ext uri="{FF2B5EF4-FFF2-40B4-BE49-F238E27FC236}">
                <a16:creationId xmlns:a16="http://schemas.microsoft.com/office/drawing/2014/main" id="{DF6CFDBA-F019-4149-7BAA-62A319DB9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B2FF47-978E-B8B2-92D0-326597666C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4F2DED-AD36-446B-89A8-55A1A2DD8A75}" type="slidenum">
              <a:rPr lang="en-US" smtClean="0"/>
              <a:t>‹#›</a:t>
            </a:fld>
            <a:endParaRPr lang="en-US"/>
          </a:p>
        </p:txBody>
      </p:sp>
    </p:spTree>
    <p:extLst>
      <p:ext uri="{BB962C8B-B14F-4D97-AF65-F5344CB8AC3E}">
        <p14:creationId xmlns:p14="http://schemas.microsoft.com/office/powerpoint/2010/main" val="313757793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0D2-0ACB-0920-69DC-A95B4E5EBE73}"/>
              </a:ext>
            </a:extLst>
          </p:cNvPr>
          <p:cNvSpPr>
            <a:spLocks noGrp="1"/>
          </p:cNvSpPr>
          <p:nvPr>
            <p:ph type="title"/>
          </p:nvPr>
        </p:nvSpPr>
        <p:spPr>
          <a:xfrm>
            <a:off x="584200" y="2429120"/>
            <a:ext cx="4080397" cy="2219582"/>
          </a:xfrm>
        </p:spPr>
        <p:txBody>
          <a:bodyPr/>
          <a:lstStyle/>
          <a:p>
            <a:r>
              <a:rPr lang="en-US" dirty="0">
                <a:cs typeface="Segoe Sans Display"/>
              </a:rPr>
              <a:t>Word, Excel, and PowerPoint agents in the Microsoft 365 Copilot app</a:t>
            </a:r>
          </a:p>
        </p:txBody>
      </p:sp>
      <p:sp>
        <p:nvSpPr>
          <p:cNvPr id="3" name="文本框 3">
            <a:extLst>
              <a:ext uri="{FF2B5EF4-FFF2-40B4-BE49-F238E27FC236}">
                <a16:creationId xmlns:a16="http://schemas.microsoft.com/office/drawing/2014/main" id="{68329167-7E38-2479-4BDA-542E1B9F05F3}"/>
              </a:ext>
            </a:extLst>
          </p:cNvPr>
          <p:cNvSpPr txBox="1"/>
          <p:nvPr/>
        </p:nvSpPr>
        <p:spPr>
          <a:xfrm>
            <a:off x="584200" y="4974057"/>
            <a:ext cx="5230281" cy="303948"/>
          </a:xfrm>
          <a:prstGeom prst="rect">
            <a:avLst/>
          </a:prstGeom>
          <a:noFill/>
        </p:spPr>
        <p:txBody>
          <a:bodyPr wrap="square" lIns="0" tIns="0" rIns="0" bIns="0">
            <a:noAutofit/>
          </a:bodyPr>
          <a:lstStyle/>
          <a:p>
            <a:pPr marR="0" lvl="0" algn="l" defTabSz="457200" rtl="0" eaLnBrk="1" fontAlgn="auto" latinLnBrk="0" hangingPunct="1">
              <a:lnSpc>
                <a:spcPct val="110000"/>
              </a:lnSpc>
              <a:spcBef>
                <a:spcPts val="600"/>
              </a:spcBef>
              <a:spcAft>
                <a:spcPts val="0"/>
              </a:spcAft>
              <a:buClrTx/>
              <a:buSzTx/>
              <a:tabLst/>
              <a:defRPr/>
            </a:pPr>
            <a:r>
              <a:rPr kumimoji="0" lang="en-US" altLang="zh-CN" sz="1600" b="1" u="none" strike="noStrike" kern="1200" cap="none" spc="0" normalizeH="0" baseline="0" noProof="0">
                <a:ln>
                  <a:noFill/>
                </a:ln>
                <a:effectLst/>
                <a:uLnTx/>
                <a:uFillTx/>
                <a:latin typeface="Segoe UI Semibold" panose="020B0502040204020203" pitchFamily="34" charset="0"/>
                <a:ea typeface="等线" panose="02010600030101010101" pitchFamily="2" charset="-122"/>
                <a:cs typeface="Segoe UI Semibold" panose="020B0502040204020203" pitchFamily="34" charset="0"/>
              </a:rPr>
              <a:t>Experience for users without a Microsoft 365 Copilot license</a:t>
            </a:r>
          </a:p>
        </p:txBody>
      </p:sp>
    </p:spTree>
    <p:extLst>
      <p:ext uri="{BB962C8B-B14F-4D97-AF65-F5344CB8AC3E}">
        <p14:creationId xmlns:p14="http://schemas.microsoft.com/office/powerpoint/2010/main" val="264415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3FA00-0BE1-12CC-F33A-613C72DF715C}"/>
            </a:ext>
          </a:extLst>
        </p:cNvPr>
        <p:cNvGrpSpPr/>
        <p:nvPr/>
      </p:nvGrpSpPr>
      <p:grpSpPr>
        <a:xfrm>
          <a:off x="0" y="0"/>
          <a:ext cx="0" cy="0"/>
          <a:chOff x="0" y="0"/>
          <a:chExt cx="0" cy="0"/>
        </a:xfrm>
      </p:grpSpPr>
      <p:pic>
        <p:nvPicPr>
          <p:cNvPr id="14" name="Picture 13" descr="PowerPoint agent output">
            <a:extLst>
              <a:ext uri="{FF2B5EF4-FFF2-40B4-BE49-F238E27FC236}">
                <a16:creationId xmlns:a16="http://schemas.microsoft.com/office/drawing/2014/main" id="{B35AB658-D977-46D3-96BC-E3631B721EAF}"/>
              </a:ext>
            </a:extLst>
          </p:cNvPr>
          <p:cNvPicPr>
            <a:picLocks noChangeAspect="1"/>
          </p:cNvPicPr>
          <p:nvPr/>
        </p:nvPicPr>
        <p:blipFill>
          <a:blip r:embed="rId2"/>
          <a:stretch>
            <a:fillRect/>
          </a:stretch>
        </p:blipFill>
        <p:spPr>
          <a:xfrm>
            <a:off x="6304636" y="1712403"/>
            <a:ext cx="5651379" cy="3922195"/>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7" name="Picture 6" descr="PowerPoint agent questions">
            <a:extLst>
              <a:ext uri="{FF2B5EF4-FFF2-40B4-BE49-F238E27FC236}">
                <a16:creationId xmlns:a16="http://schemas.microsoft.com/office/drawing/2014/main" id="{35772A17-D61F-1528-94B2-C244801CEE97}"/>
              </a:ext>
            </a:extLst>
          </p:cNvPr>
          <p:cNvPicPr>
            <a:picLocks noChangeAspect="1"/>
          </p:cNvPicPr>
          <p:nvPr/>
        </p:nvPicPr>
        <p:blipFill>
          <a:blip r:embed="rId3"/>
          <a:stretch>
            <a:fillRect/>
          </a:stretch>
        </p:blipFill>
        <p:spPr>
          <a:xfrm>
            <a:off x="605437" y="1712792"/>
            <a:ext cx="4851121" cy="3919314"/>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4" name="文本框 3">
            <a:extLst>
              <a:ext uri="{FF2B5EF4-FFF2-40B4-BE49-F238E27FC236}">
                <a16:creationId xmlns:a16="http://schemas.microsoft.com/office/drawing/2014/main" id="{E6EF07E2-AB58-14B4-1108-71862833D4E4}"/>
              </a:ext>
            </a:extLst>
          </p:cNvPr>
          <p:cNvSpPr txBox="1"/>
          <p:nvPr/>
        </p:nvSpPr>
        <p:spPr>
          <a:xfrm>
            <a:off x="384475"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3: Answer a few validation questions</a:t>
            </a:r>
          </a:p>
        </p:txBody>
      </p:sp>
      <p:sp>
        <p:nvSpPr>
          <p:cNvPr id="28" name="TextBox 27">
            <a:extLst>
              <a:ext uri="{FF2B5EF4-FFF2-40B4-BE49-F238E27FC236}">
                <a16:creationId xmlns:a16="http://schemas.microsoft.com/office/drawing/2014/main" id="{444FC034-A629-F17A-ADB8-8C2D9CCEDF4E}"/>
              </a:ext>
            </a:extLst>
          </p:cNvPr>
          <p:cNvSpPr txBox="1"/>
          <p:nvPr/>
        </p:nvSpPr>
        <p:spPr>
          <a:xfrm>
            <a:off x="438207" y="5744819"/>
            <a:ext cx="51761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Copilot will ask you a few questions to help guide its output. You can choose from preselected options or write in your own answers. Select “Let’s go” to begin generating the document.</a:t>
            </a:r>
          </a:p>
        </p:txBody>
      </p:sp>
      <p:sp>
        <p:nvSpPr>
          <p:cNvPr id="33" name="文本框 3">
            <a:extLst>
              <a:ext uri="{FF2B5EF4-FFF2-40B4-BE49-F238E27FC236}">
                <a16:creationId xmlns:a16="http://schemas.microsoft.com/office/drawing/2014/main" id="{8267B373-AB44-22E8-C005-796EBC4B6E03}"/>
              </a:ext>
            </a:extLst>
          </p:cNvPr>
          <p:cNvSpPr txBox="1"/>
          <p:nvPr/>
        </p:nvSpPr>
        <p:spPr>
          <a:xfrm>
            <a:off x="6577244"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4: View your output &amp; adjust using chat</a:t>
            </a:r>
          </a:p>
        </p:txBody>
      </p:sp>
      <p:sp>
        <p:nvSpPr>
          <p:cNvPr id="37" name="TextBox 36">
            <a:extLst>
              <a:ext uri="{FF2B5EF4-FFF2-40B4-BE49-F238E27FC236}">
                <a16:creationId xmlns:a16="http://schemas.microsoft.com/office/drawing/2014/main" id="{AFD9F5A6-38C0-3626-FD31-F8A225483B91}"/>
              </a:ext>
            </a:extLst>
          </p:cNvPr>
          <p:cNvSpPr txBox="1"/>
          <p:nvPr/>
        </p:nvSpPr>
        <p:spPr>
          <a:xfrm>
            <a:off x="6269888" y="5744819"/>
            <a:ext cx="56861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Copilot produces the file, saves it to your OneDrive, and shows it side-by-side with chat. You can use chat to refine the file further or open it in PowerPoint.</a:t>
            </a:r>
          </a:p>
        </p:txBody>
      </p:sp>
      <p:sp>
        <p:nvSpPr>
          <p:cNvPr id="9" name="Rectangle: Rounded Corners 8">
            <a:extLst>
              <a:ext uri="{FF2B5EF4-FFF2-40B4-BE49-F238E27FC236}">
                <a16:creationId xmlns:a16="http://schemas.microsoft.com/office/drawing/2014/main" id="{02CDCD0B-C6EB-4970-63F3-AF519A2A84F6}"/>
              </a:ext>
              <a:ext uri="{C183D7F6-B498-43B3-948B-1728B52AA6E4}">
                <adec:decorative xmlns:adec="http://schemas.microsoft.com/office/drawing/2017/decorative" val="1"/>
              </a:ext>
            </a:extLst>
          </p:cNvPr>
          <p:cNvSpPr/>
          <p:nvPr/>
        </p:nvSpPr>
        <p:spPr>
          <a:xfrm>
            <a:off x="1426711" y="1937933"/>
            <a:ext cx="3145808" cy="2992489"/>
          </a:xfrm>
          <a:prstGeom prst="roundRect">
            <a:avLst>
              <a:gd name="adj" fmla="val 475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427DF78B-0A21-814E-F5C7-EB8E803D6EEC}"/>
              </a:ext>
              <a:ext uri="{C183D7F6-B498-43B3-948B-1728B52AA6E4}">
                <adec:decorative xmlns:adec="http://schemas.microsoft.com/office/drawing/2017/decorative" val="1"/>
              </a:ext>
            </a:extLst>
          </p:cNvPr>
          <p:cNvSpPr/>
          <p:nvPr/>
        </p:nvSpPr>
        <p:spPr>
          <a:xfrm>
            <a:off x="8136340" y="1937933"/>
            <a:ext cx="3819676" cy="3732711"/>
          </a:xfrm>
          <a:prstGeom prst="roundRect">
            <a:avLst>
              <a:gd name="adj" fmla="val 475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ounded Rectangle 4">
            <a:extLst>
              <a:ext uri="{FF2B5EF4-FFF2-40B4-BE49-F238E27FC236}">
                <a16:creationId xmlns:a16="http://schemas.microsoft.com/office/drawing/2014/main" id="{2DF10503-69D1-4E05-25B4-4B640C99007B}"/>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sp>
        <p:nvSpPr>
          <p:cNvPr id="8" name="Title 2">
            <a:extLst>
              <a:ext uri="{FF2B5EF4-FFF2-40B4-BE49-F238E27FC236}">
                <a16:creationId xmlns:a16="http://schemas.microsoft.com/office/drawing/2014/main" id="{A58BD612-64F2-F434-4034-92F44EB15460}"/>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Semibold"/>
                <a:ea typeface="+mj-ea"/>
                <a:cs typeface="Segoe UI"/>
              </a:rPr>
              <a:t>PowerPoint Agent: How to find and use (cont.)</a:t>
            </a:r>
            <a:endPar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a:ea typeface="+mj-ea"/>
              <a:cs typeface="Segoe UI"/>
            </a:endParaRPr>
          </a:p>
        </p:txBody>
      </p:sp>
      <p:pic>
        <p:nvPicPr>
          <p:cNvPr id="11" name="Picture 10" descr="Microsoft powerpoint 2025 Icons, Logos, Symbols – Free Download PNG, SVG">
            <a:extLst>
              <a:ext uri="{FF2B5EF4-FFF2-40B4-BE49-F238E27FC236}">
                <a16:creationId xmlns:a16="http://schemas.microsoft.com/office/drawing/2014/main" id="{F35CBDE3-76B1-B96F-ED0B-28C0453D95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053619" y="18472"/>
            <a:ext cx="692728" cy="697346"/>
          </a:xfrm>
          <a:prstGeom prst="rect">
            <a:avLst/>
          </a:prstGeom>
        </p:spPr>
      </p:pic>
    </p:spTree>
    <p:extLst>
      <p:ext uri="{BB962C8B-B14F-4D97-AF65-F5344CB8AC3E}">
        <p14:creationId xmlns:p14="http://schemas.microsoft.com/office/powerpoint/2010/main" val="412922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A6B1F-7E66-6B1F-4B4D-B607509D95A2}"/>
            </a:ext>
          </a:extLst>
        </p:cNvPr>
        <p:cNvGrpSpPr/>
        <p:nvPr/>
      </p:nvGrpSpPr>
      <p:grpSpPr>
        <a:xfrm>
          <a:off x="0" y="0"/>
          <a:ext cx="0" cy="0"/>
          <a:chOff x="0" y="0"/>
          <a:chExt cx="0" cy="0"/>
        </a:xfrm>
      </p:grpSpPr>
      <p:sp>
        <p:nvSpPr>
          <p:cNvPr id="16" name="Rounded Rectangle 4">
            <a:extLst>
              <a:ext uri="{FF2B5EF4-FFF2-40B4-BE49-F238E27FC236}">
                <a16:creationId xmlns:a16="http://schemas.microsoft.com/office/drawing/2014/main" id="{8F4EE9E9-DD2E-2B73-CCFF-1F5FF3C9892A}"/>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sp>
        <p:nvSpPr>
          <p:cNvPr id="17" name="Title 1">
            <a:extLst>
              <a:ext uri="{FF2B5EF4-FFF2-40B4-BE49-F238E27FC236}">
                <a16:creationId xmlns:a16="http://schemas.microsoft.com/office/drawing/2014/main" id="{B861D3AF-9C9E-34BB-1863-3752C10EFBD7}"/>
              </a:ext>
              <a:ext uri="{C183D7F6-B498-43B3-948B-1728B52AA6E4}">
                <adec:decorative xmlns:adec="http://schemas.microsoft.com/office/drawing/2017/decorative" val="1"/>
              </a:ext>
            </a:extLst>
          </p:cNvPr>
          <p:cNvSpPr txBox="1">
            <a:spLocks/>
          </p:cNvSpPr>
          <p:nvPr/>
        </p:nvSpPr>
        <p:spPr>
          <a:xfrm>
            <a:off x="672353" y="424481"/>
            <a:ext cx="8577783" cy="794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defRPr/>
            </a:pPr>
            <a:endParaRPr lang="en-US" sz="4000" b="1">
              <a:solidFill>
                <a:prstClr val="black"/>
              </a:solidFill>
              <a:latin typeface="Segoe Sans Display"/>
              <a:cs typeface="Segoe Sans Display"/>
            </a:endParaRPr>
          </a:p>
        </p:txBody>
      </p:sp>
      <p:sp>
        <p:nvSpPr>
          <p:cNvPr id="18" name="Title 2">
            <a:extLst>
              <a:ext uri="{FF2B5EF4-FFF2-40B4-BE49-F238E27FC236}">
                <a16:creationId xmlns:a16="http://schemas.microsoft.com/office/drawing/2014/main" id="{94EFF4B0-18A4-686A-2691-5D8CDCF58FDC}"/>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Semibold"/>
                <a:ea typeface="+mj-ea"/>
                <a:cs typeface="Segoe UI"/>
              </a:rPr>
              <a:t>Create from scratch with PowerPoint agent </a:t>
            </a:r>
            <a:endPar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a:ea typeface="+mj-ea"/>
              <a:cs typeface="Segoe UI"/>
            </a:endParaRPr>
          </a:p>
        </p:txBody>
      </p:sp>
      <p:sp>
        <p:nvSpPr>
          <p:cNvPr id="19" name="文本框 3">
            <a:extLst>
              <a:ext uri="{FF2B5EF4-FFF2-40B4-BE49-F238E27FC236}">
                <a16:creationId xmlns:a16="http://schemas.microsoft.com/office/drawing/2014/main" id="{8881F76E-9AF8-0868-AFE4-EB03DB765EF5}"/>
              </a:ext>
            </a:extLst>
          </p:cNvPr>
          <p:cNvSpPr txBox="1"/>
          <p:nvPr/>
        </p:nvSpPr>
        <p:spPr>
          <a:xfrm>
            <a:off x="411562" y="1250974"/>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Financial analysis</a:t>
            </a:r>
          </a:p>
        </p:txBody>
      </p:sp>
      <p:sp>
        <p:nvSpPr>
          <p:cNvPr id="20" name="Rectangle: Rounded Corners 11">
            <a:extLst>
              <a:ext uri="{FF2B5EF4-FFF2-40B4-BE49-F238E27FC236}">
                <a16:creationId xmlns:a16="http://schemas.microsoft.com/office/drawing/2014/main" id="{341A1A69-93D3-48E2-DDDB-441470A33998}"/>
              </a:ext>
            </a:extLst>
          </p:cNvPr>
          <p:cNvSpPr/>
          <p:nvPr/>
        </p:nvSpPr>
        <p:spPr bwMode="auto">
          <a:xfrm>
            <a:off x="411563" y="1609344"/>
            <a:ext cx="550975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Analyze the last 5 years of the semiconductor industry, focusing on TSMC, Intel, Samsung, and NVIDIA – show key strategic pivots, R&amp;D intensity, market share shifts, and 5-year forward risks. Generate a McKinsey-style presentation with clean charts, industry visuals, and an executive summary slide</a:t>
            </a:r>
          </a:p>
        </p:txBody>
      </p:sp>
      <p:sp>
        <p:nvSpPr>
          <p:cNvPr id="21" name="文本框 3">
            <a:extLst>
              <a:ext uri="{FF2B5EF4-FFF2-40B4-BE49-F238E27FC236}">
                <a16:creationId xmlns:a16="http://schemas.microsoft.com/office/drawing/2014/main" id="{F52B2E2E-8466-D18C-463B-BCDF9E2CC6B5}"/>
              </a:ext>
            </a:extLst>
          </p:cNvPr>
          <p:cNvSpPr txBox="1"/>
          <p:nvPr/>
        </p:nvSpPr>
        <p:spPr>
          <a:xfrm>
            <a:off x="411560" y="3884449"/>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Retirement savings plan</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22" name="文本框 3">
            <a:extLst>
              <a:ext uri="{FF2B5EF4-FFF2-40B4-BE49-F238E27FC236}">
                <a16:creationId xmlns:a16="http://schemas.microsoft.com/office/drawing/2014/main" id="{19E8067B-A381-A088-3E13-947C17363C21}"/>
              </a:ext>
            </a:extLst>
          </p:cNvPr>
          <p:cNvSpPr txBox="1"/>
          <p:nvPr/>
        </p:nvSpPr>
        <p:spPr>
          <a:xfrm>
            <a:off x="6291072" y="1253726"/>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Business planning</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23" name="文本框 3">
            <a:extLst>
              <a:ext uri="{FF2B5EF4-FFF2-40B4-BE49-F238E27FC236}">
                <a16:creationId xmlns:a16="http://schemas.microsoft.com/office/drawing/2014/main" id="{6B809958-4361-0850-F82A-1B482CFC9F41}"/>
              </a:ext>
            </a:extLst>
          </p:cNvPr>
          <p:cNvSpPr txBox="1"/>
          <p:nvPr/>
        </p:nvSpPr>
        <p:spPr>
          <a:xfrm>
            <a:off x="6289363" y="3886200"/>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Buyer Persona Profiles</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24" name="Rectangle: Rounded Corners 11">
            <a:extLst>
              <a:ext uri="{FF2B5EF4-FFF2-40B4-BE49-F238E27FC236}">
                <a16:creationId xmlns:a16="http://schemas.microsoft.com/office/drawing/2014/main" id="{B674B547-F8F0-12AB-0DFB-817BCA030C1D}"/>
              </a:ext>
            </a:extLst>
          </p:cNvPr>
          <p:cNvSpPr/>
          <p:nvPr/>
        </p:nvSpPr>
        <p:spPr bwMode="auto">
          <a:xfrm>
            <a:off x="411560" y="4206240"/>
            <a:ext cx="549108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I need to create a set of slides to share with my employees to encourage them to actively fund their retirement accounts. We've agreed to match a percentage of their contributions, but I'd like to increase the uptake of people participating in the program. Use details from </a:t>
            </a:r>
            <a:r>
              <a:rPr kumimoji="0" lang="en-US" altLang="zh-CN" sz="1200" b="1"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a:t>
            </a:r>
            <a:r>
              <a:rPr lang="en-US" altLang="zh-CN" sz="1200" b="1" i="1" kern="0">
                <a:solidFill>
                  <a:prstClr val="black"/>
                </a:solidFill>
                <a:latin typeface="Segoe Sans Display"/>
                <a:ea typeface="宋体" panose="02010600030101010101" pitchFamily="2" charset="-122"/>
                <a:cs typeface="Segoe Sans Display"/>
              </a:rPr>
              <a:t>Company Retirement Match.doc] </a:t>
            </a: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and a combination of numbers, visuals, and narrative/analogies to help.</a:t>
            </a:r>
          </a:p>
        </p:txBody>
      </p:sp>
      <p:sp>
        <p:nvSpPr>
          <p:cNvPr id="25" name="Rectangle: Rounded Corners 11">
            <a:extLst>
              <a:ext uri="{FF2B5EF4-FFF2-40B4-BE49-F238E27FC236}">
                <a16:creationId xmlns:a16="http://schemas.microsoft.com/office/drawing/2014/main" id="{3AFF8E8D-51AC-C99B-5A85-0C8BA2268286}"/>
              </a:ext>
            </a:extLst>
          </p:cNvPr>
          <p:cNvSpPr/>
          <p:nvPr/>
        </p:nvSpPr>
        <p:spPr bwMode="auto">
          <a:xfrm>
            <a:off x="6289360" y="1609495"/>
            <a:ext cx="5509753" cy="1960434"/>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Help my restaurant chain draft a pop-up kitchen plan in Philadelphia. The event must serve 200 guests, use only locally sourced ingredients, stay within a $10,000 food-cost budget, and comply with county health permits. Give me an 8-slide overview to help me with the planning process.</a:t>
            </a:r>
          </a:p>
        </p:txBody>
      </p:sp>
      <p:sp>
        <p:nvSpPr>
          <p:cNvPr id="26" name="Rectangle: Rounded Corners 11">
            <a:extLst>
              <a:ext uri="{FF2B5EF4-FFF2-40B4-BE49-F238E27FC236}">
                <a16:creationId xmlns:a16="http://schemas.microsoft.com/office/drawing/2014/main" id="{B8CA4589-EE24-72AE-1530-8084D77A1C88}"/>
              </a:ext>
            </a:extLst>
          </p:cNvPr>
          <p:cNvSpPr/>
          <p:nvPr/>
        </p:nvSpPr>
        <p:spPr bwMode="auto">
          <a:xfrm>
            <a:off x="6289360" y="4206240"/>
            <a:ext cx="5491080" cy="842701"/>
          </a:xfrm>
          <a:prstGeom prst="roundRect">
            <a:avLst>
              <a:gd name="adj" fmla="val 14671"/>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Generate a deck with 3 detailed SMB buyer personas for an HR employee benefits software platform based on </a:t>
            </a:r>
            <a:r>
              <a:rPr kumimoji="0" lang="en-US" altLang="zh-CN" sz="1200" b="1"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[SMB Market Research.</a:t>
            </a:r>
            <a:r>
              <a:rPr lang="en-US" altLang="zh-CN" sz="1200" b="1" i="1" kern="0">
                <a:solidFill>
                  <a:prstClr val="black"/>
                </a:solidFill>
                <a:latin typeface="Segoe Sans Display"/>
                <a:ea typeface="宋体" panose="02010600030101010101" pitchFamily="2" charset="-122"/>
                <a:cs typeface="Segoe Sans Display"/>
              </a:rPr>
              <a:t>pdf</a:t>
            </a:r>
            <a:r>
              <a:rPr kumimoji="0" lang="en-US" altLang="zh-CN" sz="1200" b="1"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a:t>
            </a: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 Include demographics, pain points, buying triggers, and preferred communication channels.</a:t>
            </a:r>
          </a:p>
        </p:txBody>
      </p:sp>
      <p:sp>
        <p:nvSpPr>
          <p:cNvPr id="27" name="文本框 3">
            <a:extLst>
              <a:ext uri="{FF2B5EF4-FFF2-40B4-BE49-F238E27FC236}">
                <a16:creationId xmlns:a16="http://schemas.microsoft.com/office/drawing/2014/main" id="{211D1CDC-1CB7-775D-32F7-F2FB3890CA9E}"/>
              </a:ext>
            </a:extLst>
          </p:cNvPr>
          <p:cNvSpPr txBox="1"/>
          <p:nvPr/>
        </p:nvSpPr>
        <p:spPr>
          <a:xfrm>
            <a:off x="6289363" y="5326446"/>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Cultural trends</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28" name="Rectangle: Rounded Corners 11">
            <a:extLst>
              <a:ext uri="{FF2B5EF4-FFF2-40B4-BE49-F238E27FC236}">
                <a16:creationId xmlns:a16="http://schemas.microsoft.com/office/drawing/2014/main" id="{849F045F-FEA1-26AB-7FE6-59472F36BE5C}"/>
              </a:ext>
            </a:extLst>
          </p:cNvPr>
          <p:cNvSpPr/>
          <p:nvPr/>
        </p:nvSpPr>
        <p:spPr bwMode="auto">
          <a:xfrm>
            <a:off x="6289360" y="5648246"/>
            <a:ext cx="5491080" cy="525188"/>
          </a:xfrm>
          <a:prstGeom prst="roundRect">
            <a:avLst>
              <a:gd name="adj" fmla="val 2570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Create slides for Evolution of coffee culture</a:t>
            </a:r>
          </a:p>
        </p:txBody>
      </p:sp>
      <p:pic>
        <p:nvPicPr>
          <p:cNvPr id="29" name="Picture 28" descr="Microsoft powerpoint 2025 Icons, Logos, Symbols – Free Download PNG, SVG">
            <a:extLst>
              <a:ext uri="{FF2B5EF4-FFF2-40B4-BE49-F238E27FC236}">
                <a16:creationId xmlns:a16="http://schemas.microsoft.com/office/drawing/2014/main" id="{40D45BC9-F072-3353-1828-D0485FB3FF4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053619" y="18472"/>
            <a:ext cx="692728" cy="697346"/>
          </a:xfrm>
          <a:prstGeom prst="rect">
            <a:avLst/>
          </a:prstGeom>
        </p:spPr>
      </p:pic>
    </p:spTree>
    <p:extLst>
      <p:ext uri="{BB962C8B-B14F-4D97-AF65-F5344CB8AC3E}">
        <p14:creationId xmlns:p14="http://schemas.microsoft.com/office/powerpoint/2010/main" val="221168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A2C5D6E5-383F-4798-F102-7B1432414A17}"/>
              </a:ext>
            </a:extLst>
          </p:cNvPr>
          <p:cNvSpPr txBox="1">
            <a:spLocks noGrp="1"/>
          </p:cNvSpPr>
          <p:nvPr>
            <p:ph type="title" idx="4294967295"/>
          </p:nvPr>
        </p:nvSpPr>
        <p:spPr>
          <a:xfrm>
            <a:off x="187014" y="130881"/>
            <a:ext cx="11017250" cy="3323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Sans Display"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20" normalizeH="0" baseline="0" noProof="0" dirty="0">
                <a:ln>
                  <a:noFill/>
                </a:ln>
                <a:gradFill>
                  <a:gsLst>
                    <a:gs pos="0">
                      <a:srgbClr val="0078D4"/>
                    </a:gs>
                    <a:gs pos="94000">
                      <a:srgbClr val="C73ECC"/>
                    </a:gs>
                  </a:gsLst>
                  <a:lin ang="0" scaled="1"/>
                </a:gradFill>
                <a:effectLst/>
                <a:uLnTx/>
                <a:uFillTx/>
                <a:latin typeface="+mj-lt"/>
                <a:ea typeface="+mj-ea"/>
                <a:cs typeface="Segoe Sans Display Semibold" pitchFamily="2" charset="0"/>
              </a:rPr>
              <a:t>Cheat sheet: When to use the Word, Excel, and PowerPoint agents for creation</a:t>
            </a:r>
          </a:p>
        </p:txBody>
      </p:sp>
      <p:graphicFrame>
        <p:nvGraphicFramePr>
          <p:cNvPr id="9" name="Table 8">
            <a:extLst>
              <a:ext uri="{FF2B5EF4-FFF2-40B4-BE49-F238E27FC236}">
                <a16:creationId xmlns:a16="http://schemas.microsoft.com/office/drawing/2014/main" id="{A5ED7344-497B-90F0-B4B1-C1E3BD6DEA34}"/>
              </a:ext>
            </a:extLst>
          </p:cNvPr>
          <p:cNvGraphicFramePr>
            <a:graphicFrameLocks noGrp="1"/>
          </p:cNvGraphicFramePr>
          <p:nvPr>
            <p:extLst>
              <p:ext uri="{D42A27DB-BD31-4B8C-83A1-F6EECF244321}">
                <p14:modId xmlns:p14="http://schemas.microsoft.com/office/powerpoint/2010/main" val="3247769309"/>
              </p:ext>
            </p:extLst>
          </p:nvPr>
        </p:nvGraphicFramePr>
        <p:xfrm>
          <a:off x="187014" y="525878"/>
          <a:ext cx="11817971" cy="2274472"/>
        </p:xfrm>
        <a:graphic>
          <a:graphicData uri="http://schemas.openxmlformats.org/drawingml/2006/table">
            <a:tbl>
              <a:tblPr firstRow="1"/>
              <a:tblGrid>
                <a:gridCol w="1038959">
                  <a:extLst>
                    <a:ext uri="{9D8B030D-6E8A-4147-A177-3AD203B41FA5}">
                      <a16:colId xmlns:a16="http://schemas.microsoft.com/office/drawing/2014/main" val="926274750"/>
                    </a:ext>
                  </a:extLst>
                </a:gridCol>
                <a:gridCol w="3099660">
                  <a:extLst>
                    <a:ext uri="{9D8B030D-6E8A-4147-A177-3AD203B41FA5}">
                      <a16:colId xmlns:a16="http://schemas.microsoft.com/office/drawing/2014/main" val="3197799925"/>
                    </a:ext>
                  </a:extLst>
                </a:gridCol>
                <a:gridCol w="7679352">
                  <a:extLst>
                    <a:ext uri="{9D8B030D-6E8A-4147-A177-3AD203B41FA5}">
                      <a16:colId xmlns:a16="http://schemas.microsoft.com/office/drawing/2014/main" val="3955103745"/>
                    </a:ext>
                  </a:extLst>
                </a:gridCol>
              </a:tblGrid>
              <a:tr h="379078">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a:solidFill>
                            <a:schemeClr val="bg1"/>
                          </a:solidFill>
                        </a:rPr>
                        <a:t>App</a:t>
                      </a:r>
                    </a:p>
                  </a:txBody>
                  <a:tcPr anchor="ctr">
                    <a:lnL>
                      <a:noFill/>
                    </a:lnL>
                    <a:lnR>
                      <a:noFill/>
                    </a:lnR>
                    <a:lnT>
                      <a:noFill/>
                    </a:lnT>
                    <a:lnB>
                      <a:noFill/>
                    </a:lnB>
                    <a:lnTlToBr w="12700" cmpd="sng">
                      <a:noFill/>
                      <a:prstDash val="solid"/>
                    </a:lnTlToBr>
                    <a:lnBlToTr w="12700" cmpd="sng">
                      <a:noFill/>
                      <a:prstDash val="solid"/>
                    </a:lnBlToTr>
                    <a:solidFill>
                      <a:srgbClr val="091F2C"/>
                    </a:solid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a:solidFill>
                            <a:schemeClr val="bg1"/>
                          </a:solidFill>
                        </a:rPr>
                        <a:t>What you can do</a:t>
                      </a:r>
                    </a:p>
                  </a:txBody>
                  <a:tcPr anchor="ctr">
                    <a:lnL>
                      <a:noFill/>
                    </a:lnL>
                    <a:lnR>
                      <a:noFill/>
                    </a:lnR>
                    <a:lnT>
                      <a:noFill/>
                    </a:lnT>
                    <a:lnB>
                      <a:noFill/>
                    </a:lnB>
                    <a:lnTlToBr w="12700" cmpd="sng">
                      <a:noFill/>
                      <a:prstDash val="solid"/>
                    </a:lnTlToBr>
                    <a:lnBlToTr w="12700" cmpd="sng">
                      <a:noFill/>
                      <a:prstDash val="solid"/>
                    </a:lnBlToTr>
                    <a:solidFill>
                      <a:srgbClr val="091F2C"/>
                    </a:solid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a:solidFill>
                            <a:schemeClr val="bg1"/>
                          </a:solidFill>
                        </a:rPr>
                        <a:t>Example prompts to demo</a:t>
                      </a:r>
                    </a:p>
                  </a:txBody>
                  <a:tcPr anchor="ctr">
                    <a:lnL>
                      <a:noFill/>
                    </a:lnL>
                    <a:lnR>
                      <a:noFill/>
                    </a:lnR>
                    <a:lnT>
                      <a:noFill/>
                    </a:lnT>
                    <a:lnB>
                      <a:noFill/>
                    </a:lnB>
                    <a:lnTlToBr w="12700" cmpd="sng">
                      <a:noFill/>
                      <a:prstDash val="solid"/>
                    </a:lnTlToBr>
                    <a:lnBlToTr w="12700" cmpd="sng">
                      <a:noFill/>
                      <a:prstDash val="solid"/>
                    </a:lnBlToTr>
                    <a:solidFill>
                      <a:srgbClr val="091F2C"/>
                    </a:solidFill>
                  </a:tcPr>
                </a:tc>
                <a:extLst>
                  <a:ext uri="{0D108BD9-81ED-4DB2-BD59-A6C34878D82A}">
                    <a16:rowId xmlns:a16="http://schemas.microsoft.com/office/drawing/2014/main" val="240450497"/>
                  </a:ext>
                </a:extLst>
              </a:tr>
              <a:tr h="631798">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b="1">
                          <a:solidFill>
                            <a:srgbClr val="00B050"/>
                          </a:solidFill>
                        </a:rPr>
                        <a:t>Excel</a:t>
                      </a:r>
                      <a:endParaRPr lang="en-US" sz="1200">
                        <a:solidFill>
                          <a:srgbClr val="00B050"/>
                        </a:solidFill>
                      </a:endParaRPr>
                    </a:p>
                  </a:txBody>
                  <a:tcPr anchor="ctr">
                    <a:lnL>
                      <a:noFill/>
                    </a:lnL>
                    <a:lnR>
                      <a:noFill/>
                    </a:lnR>
                    <a:lnT>
                      <a:noFill/>
                    </a:lnT>
                    <a:lnB w="12700" cap="flat" cmpd="sng" algn="ctr">
                      <a:solidFill>
                        <a:srgbClr val="091F2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b="1"/>
                        <a:t>Build and iterate on spreadsheets</a:t>
                      </a:r>
                    </a:p>
                    <a:p>
                      <a:pPr marL="171450" indent="-171450">
                        <a:buFont typeface="Arial" panose="020B0604020202020204" pitchFamily="34" charset="0"/>
                        <a:buChar char="•"/>
                      </a:pPr>
                      <a:r>
                        <a:rPr lang="en-US" sz="1200"/>
                        <a:t>Create structured workbooks</a:t>
                      </a:r>
                    </a:p>
                  </a:txBody>
                  <a:tcPr anchor="ctr">
                    <a:lnL>
                      <a:noFill/>
                    </a:lnL>
                    <a:lnR>
                      <a:noFill/>
                    </a:lnR>
                    <a:lnT>
                      <a:noFill/>
                    </a:lnT>
                    <a:lnB w="12700" cap="flat" cmpd="sng" algn="ctr">
                      <a:solidFill>
                        <a:srgbClr val="091F2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b="1"/>
                        <a:t>Create (in chat):</a:t>
                      </a:r>
                      <a:r>
                        <a:rPr lang="en-US" sz="1200"/>
                        <a:t> “Create a project tracking workbook with tasks, owners, due dates, and status, plus a summary sheet based on </a:t>
                      </a:r>
                      <a:r>
                        <a:rPr lang="en-US" sz="1200" i="1"/>
                        <a:t>[Project Nano Launch Workback.xlsx]</a:t>
                      </a:r>
                      <a:r>
                        <a:rPr lang="en-US" sz="1200"/>
                        <a:t>” </a:t>
                      </a:r>
                    </a:p>
                  </a:txBody>
                  <a:tcPr anchor="ctr">
                    <a:lnL>
                      <a:noFill/>
                    </a:lnL>
                    <a:lnR>
                      <a:noFill/>
                    </a:lnR>
                    <a:lnT>
                      <a:noFill/>
                    </a:lnT>
                    <a:lnB w="12700" cap="flat" cmpd="sng" algn="ctr">
                      <a:solidFill>
                        <a:srgbClr val="091F2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94598"/>
                  </a:ext>
                </a:extLst>
              </a:tr>
              <a:tr h="631798">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b="1">
                          <a:solidFill>
                            <a:srgbClr val="0070C0"/>
                          </a:solidFill>
                        </a:rPr>
                        <a:t>Word</a:t>
                      </a:r>
                      <a:endParaRPr lang="en-US" sz="1200">
                        <a:solidFill>
                          <a:srgbClr val="0070C0"/>
                        </a:solidFill>
                      </a:endParaRPr>
                    </a:p>
                  </a:txBody>
                  <a:tcPr anchor="ctr">
                    <a:lnL>
                      <a:noFill/>
                    </a:lnL>
                    <a:lnR>
                      <a:noFill/>
                    </a:lnR>
                    <a:lnT w="12700" cap="flat" cmpd="sng" algn="ctr">
                      <a:solidFill>
                        <a:srgbClr val="091F2C"/>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marL="0" indent="0">
                        <a:buFont typeface="Arial" panose="020B0604020202020204" pitchFamily="34" charset="0"/>
                        <a:buNone/>
                      </a:pPr>
                      <a:r>
                        <a:rPr lang="en-US" sz="1200" b="1"/>
                        <a:t>Create and refine real documents</a:t>
                      </a:r>
                      <a:r>
                        <a:rPr lang="en-US" sz="1200"/>
                        <a:t> </a:t>
                      </a:r>
                    </a:p>
                    <a:p>
                      <a:pPr marL="171450" indent="-171450">
                        <a:buFont typeface="Arial" panose="020B0604020202020204" pitchFamily="34" charset="0"/>
                        <a:buChar char="•"/>
                      </a:pPr>
                      <a:r>
                        <a:rPr lang="en-US" sz="1200"/>
                        <a:t>Draft net‑new content </a:t>
                      </a:r>
                    </a:p>
                  </a:txBody>
                  <a:tcPr anchor="ctr">
                    <a:lnL>
                      <a:noFill/>
                    </a:lnL>
                    <a:lnR>
                      <a:noFill/>
                    </a:lnR>
                    <a:lnT w="12700" cap="flat" cmpd="sng" algn="ctr">
                      <a:solidFill>
                        <a:srgbClr val="091F2C"/>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b="1"/>
                        <a:t>Create (in chat):</a:t>
                      </a:r>
                      <a:r>
                        <a:rPr lang="en-US" sz="1200"/>
                        <a:t> “Create a 2‑page customer brief explaining our Q3 product strategy, including goals, key initiatives, and success metrics based on </a:t>
                      </a:r>
                      <a:r>
                        <a:rPr lang="en-US" sz="1100" i="1"/>
                        <a:t>[Q3 product strategy.doc]</a:t>
                      </a:r>
                      <a:r>
                        <a:rPr lang="en-US" sz="1200"/>
                        <a:t>.” </a:t>
                      </a:r>
                    </a:p>
                  </a:txBody>
                  <a:tcPr anchor="ctr">
                    <a:lnL>
                      <a:noFill/>
                    </a:lnL>
                    <a:lnR>
                      <a:noFill/>
                    </a:lnR>
                    <a:lnT w="12700" cap="flat" cmpd="sng" algn="ctr">
                      <a:solidFill>
                        <a:srgbClr val="091F2C"/>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0616425"/>
                  </a:ext>
                </a:extLst>
              </a:tr>
              <a:tr h="631798">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b="1">
                          <a:solidFill>
                            <a:srgbClr val="FF5C39"/>
                          </a:solidFill>
                        </a:rPr>
                        <a:t>PowerPoint</a:t>
                      </a:r>
                      <a:endParaRPr lang="en-US" sz="1200">
                        <a:solidFill>
                          <a:srgbClr val="FF5C39"/>
                        </a:solidFill>
                      </a:endParaRPr>
                    </a:p>
                  </a:txBody>
                  <a:tcPr anchor="ctr">
                    <a:lnL>
                      <a:noFill/>
                    </a:lnL>
                    <a:lnR>
                      <a:noFill/>
                    </a:lnR>
                    <a:lnT w="12700" cap="flat" cmpd="sng" algn="ctr">
                      <a:solidFill>
                        <a:srgbClr val="0070C0"/>
                      </a:solidFill>
                      <a:prstDash val="solid"/>
                      <a:round/>
                      <a:headEnd type="none" w="med" len="med"/>
                      <a:tailEnd type="none" w="med" len="med"/>
                    </a:lnT>
                    <a:lnB w="12700" cap="flat" cmpd="sng" algn="ctr">
                      <a:solidFill>
                        <a:srgbClr val="FF5C3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marL="0" indent="0">
                        <a:buFont typeface="Arial" panose="020B0604020202020204" pitchFamily="34" charset="0"/>
                        <a:buNone/>
                      </a:pPr>
                      <a:r>
                        <a:rPr lang="en-US" sz="1200" b="1"/>
                        <a:t>Create and transform presentations</a:t>
                      </a:r>
                      <a:r>
                        <a:rPr lang="en-US" sz="1200"/>
                        <a:t> </a:t>
                      </a:r>
                    </a:p>
                    <a:p>
                      <a:pPr marL="171450" indent="-171450">
                        <a:buFont typeface="Arial" panose="020B0604020202020204" pitchFamily="34" charset="0"/>
                        <a:buChar char="•"/>
                      </a:pPr>
                      <a:r>
                        <a:rPr lang="en-US" sz="1200"/>
                        <a:t>Generate a first‑draft deck</a:t>
                      </a:r>
                    </a:p>
                  </a:txBody>
                  <a:tcPr anchor="ctr">
                    <a:lnL>
                      <a:noFill/>
                    </a:lnL>
                    <a:lnR>
                      <a:noFill/>
                    </a:lnR>
                    <a:lnT w="12700" cap="flat" cmpd="sng" algn="ctr">
                      <a:solidFill>
                        <a:srgbClr val="0070C0"/>
                      </a:solidFill>
                      <a:prstDash val="solid"/>
                      <a:round/>
                      <a:headEnd type="none" w="med" len="med"/>
                      <a:tailEnd type="none" w="med" len="med"/>
                    </a:lnT>
                    <a:lnB w="12700" cap="flat" cmpd="sng" algn="ctr">
                      <a:solidFill>
                        <a:srgbClr val="FF5C3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Sans Display"/>
                        </a:defRPr>
                      </a:lvl1pPr>
                      <a:lvl2pPr marL="457200" algn="l" defTabSz="914400" rtl="0" eaLnBrk="1" latinLnBrk="0" hangingPunct="1">
                        <a:defRPr sz="1800" kern="1200">
                          <a:solidFill>
                            <a:schemeClr val="tx1"/>
                          </a:solidFill>
                          <a:latin typeface="Segoe Sans Display"/>
                        </a:defRPr>
                      </a:lvl2pPr>
                      <a:lvl3pPr marL="914400" algn="l" defTabSz="914400" rtl="0" eaLnBrk="1" latinLnBrk="0" hangingPunct="1">
                        <a:defRPr sz="1800" kern="1200">
                          <a:solidFill>
                            <a:schemeClr val="tx1"/>
                          </a:solidFill>
                          <a:latin typeface="Segoe Sans Display"/>
                        </a:defRPr>
                      </a:lvl3pPr>
                      <a:lvl4pPr marL="1371600" algn="l" defTabSz="914400" rtl="0" eaLnBrk="1" latinLnBrk="0" hangingPunct="1">
                        <a:defRPr sz="1800" kern="1200">
                          <a:solidFill>
                            <a:schemeClr val="tx1"/>
                          </a:solidFill>
                          <a:latin typeface="Segoe Sans Display"/>
                        </a:defRPr>
                      </a:lvl4pPr>
                      <a:lvl5pPr marL="1828800" algn="l" defTabSz="914400" rtl="0" eaLnBrk="1" latinLnBrk="0" hangingPunct="1">
                        <a:defRPr sz="1800" kern="1200">
                          <a:solidFill>
                            <a:schemeClr val="tx1"/>
                          </a:solidFill>
                          <a:latin typeface="Segoe Sans Display"/>
                        </a:defRPr>
                      </a:lvl5pPr>
                      <a:lvl6pPr marL="2286000" algn="l" defTabSz="914400" rtl="0" eaLnBrk="1" latinLnBrk="0" hangingPunct="1">
                        <a:defRPr sz="1800" kern="1200">
                          <a:solidFill>
                            <a:schemeClr val="tx1"/>
                          </a:solidFill>
                          <a:latin typeface="Segoe Sans Display"/>
                        </a:defRPr>
                      </a:lvl6pPr>
                      <a:lvl7pPr marL="2743200" algn="l" defTabSz="914400" rtl="0" eaLnBrk="1" latinLnBrk="0" hangingPunct="1">
                        <a:defRPr sz="1800" kern="1200">
                          <a:solidFill>
                            <a:schemeClr val="tx1"/>
                          </a:solidFill>
                          <a:latin typeface="Segoe Sans Display"/>
                        </a:defRPr>
                      </a:lvl7pPr>
                      <a:lvl8pPr marL="3200400" algn="l" defTabSz="914400" rtl="0" eaLnBrk="1" latinLnBrk="0" hangingPunct="1">
                        <a:defRPr sz="1800" kern="1200">
                          <a:solidFill>
                            <a:schemeClr val="tx1"/>
                          </a:solidFill>
                          <a:latin typeface="Segoe Sans Display"/>
                        </a:defRPr>
                      </a:lvl8pPr>
                      <a:lvl9pPr marL="3657600" algn="l" defTabSz="914400" rtl="0" eaLnBrk="1" latinLnBrk="0" hangingPunct="1">
                        <a:defRPr sz="1800" kern="1200">
                          <a:solidFill>
                            <a:schemeClr val="tx1"/>
                          </a:solidFill>
                          <a:latin typeface="Segoe Sans Display"/>
                        </a:defRPr>
                      </a:lvl9pPr>
                    </a:lstStyle>
                    <a:p>
                      <a:pPr>
                        <a:buNone/>
                      </a:pPr>
                      <a:r>
                        <a:rPr lang="en-US" sz="1200" b="1" dirty="0"/>
                        <a:t>Create (in chat):</a:t>
                      </a:r>
                      <a:r>
                        <a:rPr lang="en-US" sz="1200" dirty="0"/>
                        <a:t> “Create a 6‑slide executive update on our go‑to‑market plan, including progress, risks, and next steps based on </a:t>
                      </a:r>
                      <a:r>
                        <a:rPr lang="en-US" sz="1200" i="1" dirty="0"/>
                        <a:t>[GTM plan for Q4.doc]</a:t>
                      </a:r>
                      <a:r>
                        <a:rPr lang="en-US" sz="1200" dirty="0"/>
                        <a:t>.” </a:t>
                      </a:r>
                    </a:p>
                  </a:txBody>
                  <a:tcPr anchor="ctr">
                    <a:lnL>
                      <a:noFill/>
                    </a:lnL>
                    <a:lnR>
                      <a:noFill/>
                    </a:lnR>
                    <a:lnT w="12700" cap="flat" cmpd="sng" algn="ctr">
                      <a:solidFill>
                        <a:srgbClr val="0070C0"/>
                      </a:solidFill>
                      <a:prstDash val="solid"/>
                      <a:round/>
                      <a:headEnd type="none" w="med" len="med"/>
                      <a:tailEnd type="none" w="med" len="med"/>
                    </a:lnT>
                    <a:lnB w="12700" cap="flat" cmpd="sng" algn="ctr">
                      <a:solidFill>
                        <a:srgbClr val="FF5C3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6276378"/>
                  </a:ext>
                </a:extLst>
              </a:tr>
            </a:tbl>
          </a:graphicData>
        </a:graphic>
      </p:graphicFrame>
      <p:graphicFrame>
        <p:nvGraphicFramePr>
          <p:cNvPr id="10" name="Table 9">
            <a:extLst>
              <a:ext uri="{FF2B5EF4-FFF2-40B4-BE49-F238E27FC236}">
                <a16:creationId xmlns:a16="http://schemas.microsoft.com/office/drawing/2014/main" id="{8DBEDEAA-D707-4BB6-33D8-18C15685408A}"/>
              </a:ext>
            </a:extLst>
          </p:cNvPr>
          <p:cNvGraphicFramePr>
            <a:graphicFrameLocks noGrp="1"/>
          </p:cNvGraphicFramePr>
          <p:nvPr>
            <p:extLst>
              <p:ext uri="{D42A27DB-BD31-4B8C-83A1-F6EECF244321}">
                <p14:modId xmlns:p14="http://schemas.microsoft.com/office/powerpoint/2010/main" val="1009247781"/>
              </p:ext>
            </p:extLst>
          </p:nvPr>
        </p:nvGraphicFramePr>
        <p:xfrm>
          <a:off x="187014" y="3015190"/>
          <a:ext cx="10087286" cy="3557522"/>
        </p:xfrm>
        <a:graphic>
          <a:graphicData uri="http://schemas.openxmlformats.org/drawingml/2006/table">
            <a:tbl>
              <a:tblPr firstRow="1" bandRow="1"/>
              <a:tblGrid>
                <a:gridCol w="2466316">
                  <a:extLst>
                    <a:ext uri="{9D8B030D-6E8A-4147-A177-3AD203B41FA5}">
                      <a16:colId xmlns:a16="http://schemas.microsoft.com/office/drawing/2014/main" val="179932831"/>
                    </a:ext>
                  </a:extLst>
                </a:gridCol>
                <a:gridCol w="7620970">
                  <a:extLst>
                    <a:ext uri="{9D8B030D-6E8A-4147-A177-3AD203B41FA5}">
                      <a16:colId xmlns:a16="http://schemas.microsoft.com/office/drawing/2014/main" val="2319962494"/>
                    </a:ext>
                  </a:extLst>
                </a:gridCol>
              </a:tblGrid>
              <a:tr h="1666793">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endParaRPr lang="en-US" sz="1200"/>
                    </a:p>
                  </a:txBody>
                  <a:tcPr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lgn="ctr">
                        <a:buNone/>
                      </a:pPr>
                      <a:r>
                        <a:rPr lang="en-US" sz="1200" b="1"/>
                        <a:t>Word, Excel &amp; PowerPoint Agents (in Chat)</a:t>
                      </a:r>
                    </a:p>
                    <a:p>
                      <a:pPr algn="ctr">
                        <a:buNone/>
                      </a:pPr>
                      <a:endParaRPr lang="en-US" sz="1200" b="1"/>
                    </a:p>
                    <a:p>
                      <a:pPr algn="ctr">
                        <a:buNone/>
                      </a:pPr>
                      <a:endParaRPr lang="en-US" sz="1200" b="1"/>
                    </a:p>
                    <a:p>
                      <a:pPr algn="ctr">
                        <a:buNone/>
                      </a:pPr>
                      <a:endParaRPr lang="en-US" sz="1200" b="1"/>
                    </a:p>
                    <a:p>
                      <a:pPr algn="ctr">
                        <a:buNone/>
                      </a:pPr>
                      <a:endParaRPr lang="en-US" sz="1200" b="1"/>
                    </a:p>
                    <a:p>
                      <a:pPr algn="ctr">
                        <a:buNone/>
                      </a:pPr>
                      <a:endParaRPr lang="en-US" sz="1200" b="1"/>
                    </a:p>
                    <a:p>
                      <a:pPr algn="ctr">
                        <a:buNone/>
                      </a:pPr>
                      <a:endParaRPr lang="en-US" sz="1200" b="1"/>
                    </a:p>
                    <a:p>
                      <a:pPr algn="ctr">
                        <a:buNone/>
                      </a:pPr>
                      <a:endParaRPr lang="en-US" sz="1200" b="1"/>
                    </a:p>
                    <a:p>
                      <a:pPr algn="ctr">
                        <a:buNone/>
                      </a:pPr>
                      <a:endParaRPr lang="en-US" sz="1200" b="1"/>
                    </a:p>
                    <a:p>
                      <a:pPr algn="ctr">
                        <a:buNone/>
                      </a:pPr>
                      <a:endParaRPr lang="en-US" sz="1200" b="1"/>
                    </a:p>
                  </a:txBody>
                  <a:tcP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20073"/>
                  </a:ext>
                </a:extLst>
              </a:tr>
              <a:tr h="382574">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b="1"/>
                        <a:t>Where you access</a:t>
                      </a:r>
                      <a:endParaRPr lang="en-US" sz="1200"/>
                    </a:p>
                  </a:txBody>
                  <a:tcPr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a:t>Microsoft 365 Copilot app (Agents store or @mention)</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7734050"/>
                  </a:ext>
                </a:extLst>
              </a:tr>
              <a:tr h="418236">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b="1"/>
                        <a:t>How it works</a:t>
                      </a:r>
                      <a:endParaRPr lang="en-US" sz="1200"/>
                    </a:p>
                  </a:txBody>
                  <a:tcPr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a:t>Copilot </a:t>
                      </a:r>
                      <a:r>
                        <a:rPr lang="en-US" sz="1200" u="sng"/>
                        <a:t>creates</a:t>
                      </a:r>
                      <a:r>
                        <a:rPr lang="en-US" sz="1200"/>
                        <a:t> an artifact using web content or files you include in your prompt, then you can refine via chat</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7841435"/>
                  </a:ext>
                </a:extLst>
              </a:tr>
              <a:tr h="418236">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b="1"/>
                        <a:t>Key value</a:t>
                      </a:r>
                      <a:endParaRPr lang="en-US" sz="1200"/>
                    </a:p>
                  </a:txBody>
                  <a:tcPr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a:t>Turn ideas into polished files through conversational prompts directly from chat</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375201"/>
                  </a:ext>
                </a:extLst>
              </a:tr>
              <a:tr h="418236">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b="1"/>
                        <a:t>How this helps</a:t>
                      </a:r>
                    </a:p>
                  </a:txBody>
                  <a:tcPr anchor="ctr">
                    <a:lnL w="12700" cap="flat" cmpd="sng" algn="ctr">
                      <a:no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dk1"/>
                          </a:solidFill>
                          <a:latin typeface="Segoe Sans Display"/>
                        </a:defRPr>
                      </a:lvl1pPr>
                      <a:lvl2pPr marL="457200" algn="l" defTabSz="914400" rtl="0" eaLnBrk="1" latinLnBrk="0" hangingPunct="1">
                        <a:defRPr sz="1800" kern="1200">
                          <a:solidFill>
                            <a:schemeClr val="dk1"/>
                          </a:solidFill>
                          <a:latin typeface="Segoe Sans Display"/>
                        </a:defRPr>
                      </a:lvl2pPr>
                      <a:lvl3pPr marL="914400" algn="l" defTabSz="914400" rtl="0" eaLnBrk="1" latinLnBrk="0" hangingPunct="1">
                        <a:defRPr sz="1800" kern="1200">
                          <a:solidFill>
                            <a:schemeClr val="dk1"/>
                          </a:solidFill>
                          <a:latin typeface="Segoe Sans Display"/>
                        </a:defRPr>
                      </a:lvl3pPr>
                      <a:lvl4pPr marL="1371600" algn="l" defTabSz="914400" rtl="0" eaLnBrk="1" latinLnBrk="0" hangingPunct="1">
                        <a:defRPr sz="1800" kern="1200">
                          <a:solidFill>
                            <a:schemeClr val="dk1"/>
                          </a:solidFill>
                          <a:latin typeface="Segoe Sans Display"/>
                        </a:defRPr>
                      </a:lvl4pPr>
                      <a:lvl5pPr marL="1828800" algn="l" defTabSz="914400" rtl="0" eaLnBrk="1" latinLnBrk="0" hangingPunct="1">
                        <a:defRPr sz="1800" kern="1200">
                          <a:solidFill>
                            <a:schemeClr val="dk1"/>
                          </a:solidFill>
                          <a:latin typeface="Segoe Sans Display"/>
                        </a:defRPr>
                      </a:lvl5pPr>
                      <a:lvl6pPr marL="2286000" algn="l" defTabSz="914400" rtl="0" eaLnBrk="1" latinLnBrk="0" hangingPunct="1">
                        <a:defRPr sz="1800" kern="1200">
                          <a:solidFill>
                            <a:schemeClr val="dk1"/>
                          </a:solidFill>
                          <a:latin typeface="Segoe Sans Display"/>
                        </a:defRPr>
                      </a:lvl6pPr>
                      <a:lvl7pPr marL="2743200" algn="l" defTabSz="914400" rtl="0" eaLnBrk="1" latinLnBrk="0" hangingPunct="1">
                        <a:defRPr sz="1800" kern="1200">
                          <a:solidFill>
                            <a:schemeClr val="dk1"/>
                          </a:solidFill>
                          <a:latin typeface="Segoe Sans Display"/>
                        </a:defRPr>
                      </a:lvl7pPr>
                      <a:lvl8pPr marL="3200400" algn="l" defTabSz="914400" rtl="0" eaLnBrk="1" latinLnBrk="0" hangingPunct="1">
                        <a:defRPr sz="1800" kern="1200">
                          <a:solidFill>
                            <a:schemeClr val="dk1"/>
                          </a:solidFill>
                          <a:latin typeface="Segoe Sans Display"/>
                        </a:defRPr>
                      </a:lvl8pPr>
                      <a:lvl9pPr marL="3657600" algn="l" defTabSz="914400" rtl="0" eaLnBrk="1" latinLnBrk="0" hangingPunct="1">
                        <a:defRPr sz="1800" kern="1200">
                          <a:solidFill>
                            <a:schemeClr val="dk1"/>
                          </a:solidFill>
                          <a:latin typeface="Segoe Sans Display"/>
                        </a:defRPr>
                      </a:lvl9pPr>
                    </a:lstStyle>
                    <a:p>
                      <a:pPr>
                        <a:buNone/>
                      </a:pPr>
                      <a:r>
                        <a:rPr lang="en-US" sz="1200" dirty="0"/>
                        <a:t>Handles research, formatting, and layout for you—refine in chat or app</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8927154"/>
                  </a:ext>
                </a:extLst>
              </a:tr>
            </a:tbl>
          </a:graphicData>
        </a:graphic>
      </p:graphicFrame>
      <p:pic>
        <p:nvPicPr>
          <p:cNvPr id="11" name="Picture 10" descr="Excel agent">
            <a:extLst>
              <a:ext uri="{FF2B5EF4-FFF2-40B4-BE49-F238E27FC236}">
                <a16:creationId xmlns:a16="http://schemas.microsoft.com/office/drawing/2014/main" id="{E622C928-0E7F-B5DE-B72D-B77F6B1467B7}"/>
              </a:ext>
            </a:extLst>
          </p:cNvPr>
          <p:cNvPicPr>
            <a:picLocks noChangeAspect="1"/>
          </p:cNvPicPr>
          <p:nvPr/>
        </p:nvPicPr>
        <p:blipFill>
          <a:blip r:embed="rId2"/>
          <a:srcRect l="21786"/>
          <a:stretch>
            <a:fillRect/>
          </a:stretch>
        </p:blipFill>
        <p:spPr>
          <a:xfrm>
            <a:off x="5175250" y="3397821"/>
            <a:ext cx="2467475" cy="1396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489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AD8C3-13E7-3865-2263-137BC4E6A53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B39C055-2EEF-BCDD-20DA-8C911D4B8F02}"/>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rotWithShape="1">
                  <a:gsLst>
                    <a:gs pos="0">
                      <a:srgbClr val="0078D4"/>
                    </a:gs>
                    <a:gs pos="100000">
                      <a:srgbClr val="C03BC4"/>
                    </a:gs>
                  </a:gsLst>
                  <a:lin ang="0" scaled="1"/>
                  <a:tileRect/>
                </a:gradFill>
                <a:effectLst/>
                <a:uLnTx/>
                <a:uFillTx/>
                <a:latin typeface="Segoe Sans Display Semibold"/>
                <a:ea typeface="+mj-ea"/>
                <a:cs typeface="Segoe UI" pitchFamily="34" charset="0"/>
              </a:rPr>
              <a:t>Excel agent: How to find and use</a:t>
            </a:r>
            <a:endParaRPr kumimoji="0" lang="en-US" sz="2800" b="1" i="0" u="none" strike="noStrike" kern="1200" cap="none" spc="0" normalizeH="0" baseline="0" noProof="0" dirty="0">
              <a:ln>
                <a:noFill/>
              </a:ln>
              <a:solidFill>
                <a:schemeClr val="tx1"/>
              </a:solidFill>
              <a:effectLst/>
              <a:uLnTx/>
              <a:uFillTx/>
              <a:latin typeface="Segoe Sans Display"/>
              <a:ea typeface="+mj-ea"/>
              <a:cs typeface="Segoe Sans Display"/>
            </a:endParaRPr>
          </a:p>
        </p:txBody>
      </p:sp>
      <p:sp>
        <p:nvSpPr>
          <p:cNvPr id="4" name="文本框 3">
            <a:extLst>
              <a:ext uri="{FF2B5EF4-FFF2-40B4-BE49-F238E27FC236}">
                <a16:creationId xmlns:a16="http://schemas.microsoft.com/office/drawing/2014/main" id="{717EBFAB-CC65-3656-E0D4-A3823E2131C8}"/>
              </a:ext>
            </a:extLst>
          </p:cNvPr>
          <p:cNvSpPr txBox="1"/>
          <p:nvPr/>
        </p:nvSpPr>
        <p:spPr>
          <a:xfrm>
            <a:off x="384475" y="1245667"/>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Step 1: Select the agent </a:t>
            </a:r>
          </a:p>
        </p:txBody>
      </p:sp>
      <p:pic>
        <p:nvPicPr>
          <p:cNvPr id="23" name="Picture 22" descr="Copilot Chat">
            <a:extLst>
              <a:ext uri="{FF2B5EF4-FFF2-40B4-BE49-F238E27FC236}">
                <a16:creationId xmlns:a16="http://schemas.microsoft.com/office/drawing/2014/main" id="{39A5BEA9-4B24-126E-662B-1B801A47F6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48" y="1712405"/>
            <a:ext cx="5176108" cy="343319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27" name="Picture 26" descr="Excel agent">
            <a:extLst>
              <a:ext uri="{FF2B5EF4-FFF2-40B4-BE49-F238E27FC236}">
                <a16:creationId xmlns:a16="http://schemas.microsoft.com/office/drawing/2014/main" id="{E4B32A0F-41D8-B32D-DC2B-83678D718894}"/>
              </a:ext>
            </a:extLst>
          </p:cNvPr>
          <p:cNvPicPr>
            <a:picLocks noChangeAspect="1"/>
          </p:cNvPicPr>
          <p:nvPr/>
        </p:nvPicPr>
        <p:blipFill>
          <a:blip r:embed="rId3"/>
          <a:stretch>
            <a:fillRect/>
          </a:stretch>
        </p:blipFill>
        <p:spPr>
          <a:xfrm>
            <a:off x="2777319" y="4391236"/>
            <a:ext cx="2549906" cy="116054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28" name="TextBox 27">
            <a:extLst>
              <a:ext uri="{FF2B5EF4-FFF2-40B4-BE49-F238E27FC236}">
                <a16:creationId xmlns:a16="http://schemas.microsoft.com/office/drawing/2014/main" id="{9753C8BE-8A81-2AC7-9923-D54B5312C245}"/>
              </a:ext>
            </a:extLst>
          </p:cNvPr>
          <p:cNvSpPr txBox="1"/>
          <p:nvPr/>
        </p:nvSpPr>
        <p:spPr>
          <a:xfrm>
            <a:off x="438207" y="5744819"/>
            <a:ext cx="5176108" cy="461665"/>
          </a:xfrm>
          <a:prstGeom prst="rect">
            <a:avLst/>
          </a:prstGeom>
          <a:noFill/>
        </p:spPr>
        <p:txBody>
          <a:bodyPr wrap="square" rtlCol="0">
            <a:spAutoFit/>
          </a:bodyPr>
          <a:lstStyle/>
          <a:p>
            <a:r>
              <a:rPr lang="en-US" sz="1200"/>
              <a:t>Select “All agents” to find Excel in the agent store. Then select the Excel agent from Agents or type “@Excel” in the prompt box and select the agent.</a:t>
            </a:r>
          </a:p>
        </p:txBody>
      </p:sp>
      <p:sp>
        <p:nvSpPr>
          <p:cNvPr id="29" name="Rectangle: Rounded Corners 28">
            <a:extLst>
              <a:ext uri="{FF2B5EF4-FFF2-40B4-BE49-F238E27FC236}">
                <a16:creationId xmlns:a16="http://schemas.microsoft.com/office/drawing/2014/main" id="{2D6783A7-6204-CE51-4520-429C970FEDE8}"/>
              </a:ext>
              <a:ext uri="{C183D7F6-B498-43B3-948B-1728B52AA6E4}">
                <adec:decorative xmlns:adec="http://schemas.microsoft.com/office/drawing/2017/decorative" val="1"/>
              </a:ext>
            </a:extLst>
          </p:cNvPr>
          <p:cNvSpPr/>
          <p:nvPr/>
        </p:nvSpPr>
        <p:spPr>
          <a:xfrm>
            <a:off x="438648" y="2579427"/>
            <a:ext cx="844242" cy="10918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93832C58-E179-F79D-2406-85DFAA5F7288}"/>
              </a:ext>
              <a:ext uri="{C183D7F6-B498-43B3-948B-1728B52AA6E4}">
                <adec:decorative xmlns:adec="http://schemas.microsoft.com/office/drawing/2017/decorative" val="1"/>
              </a:ext>
            </a:extLst>
          </p:cNvPr>
          <p:cNvSpPr/>
          <p:nvPr/>
        </p:nvSpPr>
        <p:spPr>
          <a:xfrm>
            <a:off x="2895246" y="5022765"/>
            <a:ext cx="1192258" cy="16338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文本框 3">
            <a:extLst>
              <a:ext uri="{FF2B5EF4-FFF2-40B4-BE49-F238E27FC236}">
                <a16:creationId xmlns:a16="http://schemas.microsoft.com/office/drawing/2014/main" id="{9123489D-0E33-11A5-1E47-6400568ED2B1}"/>
              </a:ext>
            </a:extLst>
          </p:cNvPr>
          <p:cNvSpPr txBox="1"/>
          <p:nvPr/>
        </p:nvSpPr>
        <p:spPr>
          <a:xfrm>
            <a:off x="6577244" y="1245667"/>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Step 2: Input your prompt</a:t>
            </a:r>
          </a:p>
        </p:txBody>
      </p:sp>
      <p:pic>
        <p:nvPicPr>
          <p:cNvPr id="35" name="Picture 34" descr="Excel agent prompt">
            <a:extLst>
              <a:ext uri="{FF2B5EF4-FFF2-40B4-BE49-F238E27FC236}">
                <a16:creationId xmlns:a16="http://schemas.microsoft.com/office/drawing/2014/main" id="{9FAF8E0F-4646-31AC-18E0-6A9BEF5176CF}"/>
              </a:ext>
            </a:extLst>
          </p:cNvPr>
          <p:cNvPicPr>
            <a:picLocks noChangeAspect="1"/>
          </p:cNvPicPr>
          <p:nvPr/>
        </p:nvPicPr>
        <p:blipFill>
          <a:blip r:embed="rId4"/>
          <a:stretch>
            <a:fillRect/>
          </a:stretch>
        </p:blipFill>
        <p:spPr>
          <a:xfrm>
            <a:off x="6269888" y="1712404"/>
            <a:ext cx="5645051" cy="3433191"/>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37" name="TextBox 36">
            <a:extLst>
              <a:ext uri="{FF2B5EF4-FFF2-40B4-BE49-F238E27FC236}">
                <a16:creationId xmlns:a16="http://schemas.microsoft.com/office/drawing/2014/main" id="{454AEE31-D78F-073B-9A2D-9185D191395E}"/>
              </a:ext>
            </a:extLst>
          </p:cNvPr>
          <p:cNvSpPr txBox="1"/>
          <p:nvPr/>
        </p:nvSpPr>
        <p:spPr>
          <a:xfrm>
            <a:off x="6269887" y="5744819"/>
            <a:ext cx="5645051" cy="646331"/>
          </a:xfrm>
          <a:prstGeom prst="rect">
            <a:avLst/>
          </a:prstGeom>
          <a:noFill/>
        </p:spPr>
        <p:txBody>
          <a:bodyPr wrap="square" lIns="91440" tIns="45720" rIns="91440" bIns="45720" rtlCol="0" anchor="t">
            <a:spAutoFit/>
          </a:bodyPr>
          <a:lstStyle/>
          <a:p>
            <a:r>
              <a:rPr lang="en-US" sz="1200"/>
              <a:t>Type in your prompt and run it using the Excel agent. The Excel agent is </a:t>
            </a:r>
            <a:br>
              <a:rPr lang="en-US"/>
            </a:br>
            <a:r>
              <a:rPr lang="en-US" sz="1200"/>
              <a:t>grounded on web sources and specific files that you upload or select from available sources.</a:t>
            </a:r>
          </a:p>
        </p:txBody>
      </p:sp>
      <p:sp>
        <p:nvSpPr>
          <p:cNvPr id="39" name="Rectangle: Rounded Corners 38">
            <a:extLst>
              <a:ext uri="{FF2B5EF4-FFF2-40B4-BE49-F238E27FC236}">
                <a16:creationId xmlns:a16="http://schemas.microsoft.com/office/drawing/2014/main" id="{A1AB46B6-493C-4F8B-0E25-097FE75A874B}"/>
              </a:ext>
              <a:ext uri="{C183D7F6-B498-43B3-948B-1728B52AA6E4}">
                <adec:decorative xmlns:adec="http://schemas.microsoft.com/office/drawing/2017/decorative" val="1"/>
              </a:ext>
            </a:extLst>
          </p:cNvPr>
          <p:cNvSpPr/>
          <p:nvPr/>
        </p:nvSpPr>
        <p:spPr>
          <a:xfrm>
            <a:off x="7162445" y="3306362"/>
            <a:ext cx="3626109" cy="5491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4">
            <a:extLst>
              <a:ext uri="{FF2B5EF4-FFF2-40B4-BE49-F238E27FC236}">
                <a16:creationId xmlns:a16="http://schemas.microsoft.com/office/drawing/2014/main" id="{4E33EEB8-6801-1437-3419-58366A0C0025}"/>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pic>
        <p:nvPicPr>
          <p:cNvPr id="9" name="Picture 8">
            <a:extLst>
              <a:ext uri="{FF2B5EF4-FFF2-40B4-BE49-F238E27FC236}">
                <a16:creationId xmlns:a16="http://schemas.microsoft.com/office/drawing/2014/main" id="{FA292B1A-7A2A-D385-2061-236ABB08E148}"/>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022540" y="21166"/>
            <a:ext cx="724960" cy="687918"/>
          </a:xfrm>
          <a:prstGeom prst="rect">
            <a:avLst/>
          </a:prstGeom>
        </p:spPr>
      </p:pic>
    </p:spTree>
    <p:extLst>
      <p:ext uri="{BB962C8B-B14F-4D97-AF65-F5344CB8AC3E}">
        <p14:creationId xmlns:p14="http://schemas.microsoft.com/office/powerpoint/2010/main" val="379634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C64B9-3715-D3A9-BCD7-CC33F0A218CA}"/>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DBFDB700-9517-8529-9019-0DEC5F15BAB3}"/>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rotWithShape="1">
                  <a:gsLst>
                    <a:gs pos="0">
                      <a:srgbClr val="0078D4"/>
                    </a:gs>
                    <a:gs pos="100000">
                      <a:srgbClr val="C03BC4"/>
                    </a:gs>
                  </a:gsLst>
                  <a:lin ang="0" scaled="1"/>
                  <a:tileRect/>
                </a:gradFill>
                <a:effectLst/>
                <a:uLnTx/>
                <a:uFillTx/>
                <a:latin typeface="Segoe Sans Display Semibold"/>
                <a:ea typeface="+mj-ea"/>
                <a:cs typeface="Segoe UI" pitchFamily="34" charset="0"/>
              </a:rPr>
              <a:t>Excel agent: How to find and use (cont.)</a:t>
            </a:r>
            <a:endParaRPr kumimoji="0" lang="en-US" sz="2800" b="1" i="0" u="none" strike="noStrike" kern="1200" cap="none" spc="0" normalizeH="0" baseline="0" noProof="0" dirty="0">
              <a:ln>
                <a:noFill/>
              </a:ln>
              <a:solidFill>
                <a:schemeClr val="tx1"/>
              </a:solidFill>
              <a:effectLst/>
              <a:uLnTx/>
              <a:uFillTx/>
              <a:latin typeface="Segoe Sans Display"/>
              <a:ea typeface="+mj-ea"/>
              <a:cs typeface="Segoe Sans Display"/>
            </a:endParaRPr>
          </a:p>
        </p:txBody>
      </p:sp>
      <p:sp>
        <p:nvSpPr>
          <p:cNvPr id="4" name="文本框 3">
            <a:extLst>
              <a:ext uri="{FF2B5EF4-FFF2-40B4-BE49-F238E27FC236}">
                <a16:creationId xmlns:a16="http://schemas.microsoft.com/office/drawing/2014/main" id="{B5A894BD-8E1D-FEC7-EBAB-E64CB77F1D48}"/>
              </a:ext>
            </a:extLst>
          </p:cNvPr>
          <p:cNvSpPr txBox="1"/>
          <p:nvPr/>
        </p:nvSpPr>
        <p:spPr>
          <a:xfrm>
            <a:off x="384475" y="1245667"/>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Step 3: Answer a few validation questions</a:t>
            </a:r>
          </a:p>
        </p:txBody>
      </p:sp>
      <p:pic>
        <p:nvPicPr>
          <p:cNvPr id="7" name="Picture 6" descr="Excel agent questions">
            <a:extLst>
              <a:ext uri="{FF2B5EF4-FFF2-40B4-BE49-F238E27FC236}">
                <a16:creationId xmlns:a16="http://schemas.microsoft.com/office/drawing/2014/main" id="{45890E0D-2515-5383-A5B3-D0C13F260894}"/>
              </a:ext>
            </a:extLst>
          </p:cNvPr>
          <p:cNvPicPr>
            <a:picLocks noChangeAspect="1"/>
          </p:cNvPicPr>
          <p:nvPr/>
        </p:nvPicPr>
        <p:blipFill>
          <a:blip r:embed="rId2"/>
          <a:stretch>
            <a:fillRect/>
          </a:stretch>
        </p:blipFill>
        <p:spPr>
          <a:xfrm>
            <a:off x="595963" y="1712404"/>
            <a:ext cx="4860595" cy="390866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9" name="Rectangle: Rounded Corners 8">
            <a:extLst>
              <a:ext uri="{FF2B5EF4-FFF2-40B4-BE49-F238E27FC236}">
                <a16:creationId xmlns:a16="http://schemas.microsoft.com/office/drawing/2014/main" id="{2B57E583-5933-9A26-A747-0A159CE73749}"/>
              </a:ext>
              <a:ext uri="{C183D7F6-B498-43B3-948B-1728B52AA6E4}">
                <adec:decorative xmlns:adec="http://schemas.microsoft.com/office/drawing/2017/decorative" val="1"/>
              </a:ext>
            </a:extLst>
          </p:cNvPr>
          <p:cNvSpPr/>
          <p:nvPr/>
        </p:nvSpPr>
        <p:spPr>
          <a:xfrm>
            <a:off x="1433015" y="2690535"/>
            <a:ext cx="3145808" cy="2332230"/>
          </a:xfrm>
          <a:prstGeom prst="roundRect">
            <a:avLst>
              <a:gd name="adj" fmla="val 475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0519E05-4857-4D4C-8264-B7600923CC75}"/>
              </a:ext>
            </a:extLst>
          </p:cNvPr>
          <p:cNvSpPr txBox="1"/>
          <p:nvPr/>
        </p:nvSpPr>
        <p:spPr>
          <a:xfrm>
            <a:off x="438207" y="5744819"/>
            <a:ext cx="5176108" cy="646331"/>
          </a:xfrm>
          <a:prstGeom prst="rect">
            <a:avLst/>
          </a:prstGeom>
          <a:noFill/>
        </p:spPr>
        <p:txBody>
          <a:bodyPr wrap="square" rtlCol="0">
            <a:spAutoFit/>
          </a:bodyPr>
          <a:lstStyle/>
          <a:p>
            <a:r>
              <a:rPr lang="en-US" sz="1200"/>
              <a:t>Copilot will ask you a few questions to help guide its output. You can choose from preselected options or write in your own answers. Select “Let’s go” to begin generating the spreadsheet.</a:t>
            </a:r>
          </a:p>
        </p:txBody>
      </p:sp>
      <p:sp>
        <p:nvSpPr>
          <p:cNvPr id="33" name="文本框 3">
            <a:extLst>
              <a:ext uri="{FF2B5EF4-FFF2-40B4-BE49-F238E27FC236}">
                <a16:creationId xmlns:a16="http://schemas.microsoft.com/office/drawing/2014/main" id="{19F614CB-1CCA-2064-3A3E-4695783E0AF1}"/>
              </a:ext>
            </a:extLst>
          </p:cNvPr>
          <p:cNvSpPr txBox="1"/>
          <p:nvPr/>
        </p:nvSpPr>
        <p:spPr>
          <a:xfrm>
            <a:off x="6577244" y="1245667"/>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Step 4: View your output &amp; adjust using chat</a:t>
            </a:r>
          </a:p>
        </p:txBody>
      </p:sp>
      <p:pic>
        <p:nvPicPr>
          <p:cNvPr id="11" name="Picture 10" descr="Excel agent output">
            <a:extLst>
              <a:ext uri="{FF2B5EF4-FFF2-40B4-BE49-F238E27FC236}">
                <a16:creationId xmlns:a16="http://schemas.microsoft.com/office/drawing/2014/main" id="{9135BE19-BD1E-2A4C-016A-2044EF4C9396}"/>
              </a:ext>
            </a:extLst>
          </p:cNvPr>
          <p:cNvPicPr>
            <a:picLocks noChangeAspect="1"/>
          </p:cNvPicPr>
          <p:nvPr/>
        </p:nvPicPr>
        <p:blipFill>
          <a:blip r:embed="rId3"/>
          <a:stretch>
            <a:fillRect/>
          </a:stretch>
        </p:blipFill>
        <p:spPr>
          <a:xfrm>
            <a:off x="6293610" y="1712404"/>
            <a:ext cx="5662406" cy="3908659"/>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37" name="TextBox 36">
            <a:extLst>
              <a:ext uri="{FF2B5EF4-FFF2-40B4-BE49-F238E27FC236}">
                <a16:creationId xmlns:a16="http://schemas.microsoft.com/office/drawing/2014/main" id="{D7D1FBC2-30A7-E5F8-8EFE-13D18A04A6F5}"/>
              </a:ext>
            </a:extLst>
          </p:cNvPr>
          <p:cNvSpPr txBox="1"/>
          <p:nvPr/>
        </p:nvSpPr>
        <p:spPr>
          <a:xfrm>
            <a:off x="6269887" y="5744819"/>
            <a:ext cx="5686129" cy="461665"/>
          </a:xfrm>
          <a:prstGeom prst="rect">
            <a:avLst/>
          </a:prstGeom>
          <a:noFill/>
        </p:spPr>
        <p:txBody>
          <a:bodyPr wrap="square" rtlCol="0">
            <a:spAutoFit/>
          </a:bodyPr>
          <a:lstStyle/>
          <a:p>
            <a:r>
              <a:rPr lang="en-US" sz="1200"/>
              <a:t>Copilot produces the file, saves it to your OneDrive, and shows it side-by-side with chat. You can use chat to refine the file further or open it in Excel.</a:t>
            </a:r>
          </a:p>
        </p:txBody>
      </p:sp>
      <p:sp>
        <p:nvSpPr>
          <p:cNvPr id="13" name="Rectangle: Rounded Corners 12">
            <a:extLst>
              <a:ext uri="{FF2B5EF4-FFF2-40B4-BE49-F238E27FC236}">
                <a16:creationId xmlns:a16="http://schemas.microsoft.com/office/drawing/2014/main" id="{9A0CCCDF-BF91-CF3C-F45A-3D3BE8CFA8BA}"/>
              </a:ext>
              <a:ext uri="{C183D7F6-B498-43B3-948B-1728B52AA6E4}">
                <adec:decorative xmlns:adec="http://schemas.microsoft.com/office/drawing/2017/decorative" val="1"/>
              </a:ext>
            </a:extLst>
          </p:cNvPr>
          <p:cNvSpPr/>
          <p:nvPr/>
        </p:nvSpPr>
        <p:spPr>
          <a:xfrm>
            <a:off x="8136340" y="1937933"/>
            <a:ext cx="3819676" cy="3732711"/>
          </a:xfrm>
          <a:prstGeom prst="roundRect">
            <a:avLst>
              <a:gd name="adj" fmla="val 475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D23FB708-2B13-C1EC-7EFD-24838BAB435E}"/>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pic>
        <p:nvPicPr>
          <p:cNvPr id="17" name="Picture 16">
            <a:extLst>
              <a:ext uri="{FF2B5EF4-FFF2-40B4-BE49-F238E27FC236}">
                <a16:creationId xmlns:a16="http://schemas.microsoft.com/office/drawing/2014/main" id="{4E7ADEC5-18CC-C054-FADE-B914D0FD1735}"/>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022540" y="21166"/>
            <a:ext cx="724960" cy="687918"/>
          </a:xfrm>
          <a:prstGeom prst="rect">
            <a:avLst/>
          </a:prstGeom>
        </p:spPr>
      </p:pic>
    </p:spTree>
    <p:extLst>
      <p:ext uri="{BB962C8B-B14F-4D97-AF65-F5344CB8AC3E}">
        <p14:creationId xmlns:p14="http://schemas.microsoft.com/office/powerpoint/2010/main" val="106609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B0F6E-E802-E638-5A0E-8B4A44E449F6}"/>
            </a:ext>
          </a:extLst>
        </p:cNvPr>
        <p:cNvGrpSpPr/>
        <p:nvPr/>
      </p:nvGrpSpPr>
      <p:grpSpPr>
        <a:xfrm>
          <a:off x="0" y="0"/>
          <a:ext cx="0" cy="0"/>
          <a:chOff x="0" y="0"/>
          <a:chExt cx="0" cy="0"/>
        </a:xfrm>
      </p:grpSpPr>
      <p:sp>
        <p:nvSpPr>
          <p:cNvPr id="25" name="Title 1">
            <a:extLst>
              <a:ext uri="{FF2B5EF4-FFF2-40B4-BE49-F238E27FC236}">
                <a16:creationId xmlns:a16="http://schemas.microsoft.com/office/drawing/2014/main" id="{575CA33C-FD3C-047C-9BFF-FBCB8081F16D}"/>
              </a:ext>
              <a:ext uri="{C183D7F6-B498-43B3-948B-1728B52AA6E4}">
                <adec:decorative xmlns:adec="http://schemas.microsoft.com/office/drawing/2017/decorative" val="1"/>
              </a:ext>
            </a:extLst>
          </p:cNvPr>
          <p:cNvSpPr txBox="1">
            <a:spLocks/>
          </p:cNvSpPr>
          <p:nvPr/>
        </p:nvSpPr>
        <p:spPr>
          <a:xfrm>
            <a:off x="672353" y="424481"/>
            <a:ext cx="8577783" cy="794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defRPr/>
            </a:pPr>
            <a:endParaRPr lang="en-US" sz="4000" b="1">
              <a:solidFill>
                <a:prstClr val="black"/>
              </a:solidFill>
              <a:latin typeface="Segoe Sans Display"/>
              <a:cs typeface="Segoe Sans Display"/>
            </a:endParaRPr>
          </a:p>
        </p:txBody>
      </p:sp>
      <p:sp>
        <p:nvSpPr>
          <p:cNvPr id="26" name="Title 2">
            <a:extLst>
              <a:ext uri="{FF2B5EF4-FFF2-40B4-BE49-F238E27FC236}">
                <a16:creationId xmlns:a16="http://schemas.microsoft.com/office/drawing/2014/main" id="{748A6A82-1803-578E-471F-02EAF141CE20}"/>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rotWithShape="1">
                  <a:gsLst>
                    <a:gs pos="0">
                      <a:srgbClr val="0078D4"/>
                    </a:gs>
                    <a:gs pos="100000">
                      <a:srgbClr val="C03BC4"/>
                    </a:gs>
                  </a:gsLst>
                  <a:lin ang="0" scaled="1"/>
                  <a:tileRect/>
                </a:gradFill>
                <a:effectLst/>
                <a:uLnTx/>
                <a:uFillTx/>
                <a:latin typeface="Segoe Sans Display Semibold"/>
                <a:ea typeface="+mj-ea"/>
                <a:cs typeface="Segoe UI" pitchFamily="34" charset="0"/>
              </a:rPr>
              <a:t>Create from scratch with Excel agent</a:t>
            </a:r>
            <a:endParaRPr kumimoji="0" lang="en-US" sz="2800" b="1" i="0" u="none" strike="noStrike" kern="1200" cap="none" spc="0" normalizeH="0" baseline="0" noProof="0" dirty="0">
              <a:ln>
                <a:noFill/>
              </a:ln>
              <a:solidFill>
                <a:schemeClr val="tx1"/>
              </a:solidFill>
              <a:effectLst/>
              <a:uLnTx/>
              <a:uFillTx/>
              <a:latin typeface="Segoe Sans Display"/>
              <a:ea typeface="+mj-ea"/>
              <a:cs typeface="Segoe Sans Display"/>
            </a:endParaRPr>
          </a:p>
        </p:txBody>
      </p:sp>
      <p:sp>
        <p:nvSpPr>
          <p:cNvPr id="27" name="文本框 3">
            <a:extLst>
              <a:ext uri="{FF2B5EF4-FFF2-40B4-BE49-F238E27FC236}">
                <a16:creationId xmlns:a16="http://schemas.microsoft.com/office/drawing/2014/main" id="{6096D260-3F8D-161D-600F-ED40E92BCA11}"/>
              </a:ext>
            </a:extLst>
          </p:cNvPr>
          <p:cNvSpPr txBox="1"/>
          <p:nvPr/>
        </p:nvSpPr>
        <p:spPr>
          <a:xfrm>
            <a:off x="411562" y="1250974"/>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Financial model (web search)</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28" name="Rectangle: Rounded Corners 11">
            <a:extLst>
              <a:ext uri="{FF2B5EF4-FFF2-40B4-BE49-F238E27FC236}">
                <a16:creationId xmlns:a16="http://schemas.microsoft.com/office/drawing/2014/main" id="{533610F1-D6DC-E915-3A59-BCEF3B4B2819}"/>
              </a:ext>
            </a:extLst>
          </p:cNvPr>
          <p:cNvSpPr/>
          <p:nvPr/>
        </p:nvSpPr>
        <p:spPr bwMode="auto">
          <a:xfrm>
            <a:off x="411563" y="1609344"/>
            <a:ext cx="550975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Create a discounted cash flow (DCF) model including Balance Sheet, Cash Flows, and Income Statement for a mid-size software company. Assume free cash flows start at $10 million in year 1, growing at 12% annually for 5 years. Use a discount rate of 9% and a terminal growth rate of 2%. Use standard financial formatting and include sensitivity analysis tables. Add a selector for best, base, and worst-case scenarios. </a:t>
            </a:r>
          </a:p>
        </p:txBody>
      </p:sp>
      <p:sp>
        <p:nvSpPr>
          <p:cNvPr id="29" name="文本框 3">
            <a:extLst>
              <a:ext uri="{FF2B5EF4-FFF2-40B4-BE49-F238E27FC236}">
                <a16:creationId xmlns:a16="http://schemas.microsoft.com/office/drawing/2014/main" id="{71E0F9CD-10B1-947D-27F1-BE86D5D8D863}"/>
              </a:ext>
            </a:extLst>
          </p:cNvPr>
          <p:cNvSpPr txBox="1"/>
          <p:nvPr/>
        </p:nvSpPr>
        <p:spPr>
          <a:xfrm>
            <a:off x="6286293" y="3884449"/>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Market forecast (web search)</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30" name="Rectangle: Rounded Corners 11">
            <a:extLst>
              <a:ext uri="{FF2B5EF4-FFF2-40B4-BE49-F238E27FC236}">
                <a16:creationId xmlns:a16="http://schemas.microsoft.com/office/drawing/2014/main" id="{6AA448FF-AE8A-9A72-8D3E-8D3BBBF71A58}"/>
              </a:ext>
            </a:extLst>
          </p:cNvPr>
          <p:cNvSpPr/>
          <p:nvPr/>
        </p:nvSpPr>
        <p:spPr bwMode="auto">
          <a:xfrm>
            <a:off x="6286293" y="4206240"/>
            <a:ext cx="549108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Build a US market forecast for smart fitness apparel from 2026-2030. Use the latest data on the activewear  market segment and growth rates. Build a model with adjustable assumptions and a chart showing revenue by segment.</a:t>
            </a:r>
          </a:p>
          <a:p>
            <a:pPr marL="0" marR="0" lvl="0" indent="0" defTabSz="457200" eaLnBrk="1" fontAlgn="auto" latinLnBrk="0" hangingPunct="1">
              <a:lnSpc>
                <a:spcPct val="110000"/>
              </a:lnSpc>
              <a:spcBef>
                <a:spcPts val="600"/>
              </a:spcBef>
              <a:spcAft>
                <a:spcPts val="0"/>
              </a:spcAft>
              <a:buClrTx/>
              <a:buSzTx/>
              <a:buFontTx/>
              <a:buNone/>
              <a:tabLst/>
              <a:defRPr/>
            </a:pPr>
            <a:endPar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endParaRPr>
          </a:p>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Follow up: Add a sheet with region-specific breakdowns including charts.</a:t>
            </a:r>
          </a:p>
        </p:txBody>
      </p:sp>
      <p:sp>
        <p:nvSpPr>
          <p:cNvPr id="31" name="Rounded Rectangle 4">
            <a:extLst>
              <a:ext uri="{FF2B5EF4-FFF2-40B4-BE49-F238E27FC236}">
                <a16:creationId xmlns:a16="http://schemas.microsoft.com/office/drawing/2014/main" id="{CD531489-4991-4B6F-5360-273EFBA9EB9F}"/>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pic>
        <p:nvPicPr>
          <p:cNvPr id="32" name="Picture 31" descr="Microsoft excel logo Icons, Logos, Symbols – Free Download PNG, SVG">
            <a:extLst>
              <a:ext uri="{FF2B5EF4-FFF2-40B4-BE49-F238E27FC236}">
                <a16:creationId xmlns:a16="http://schemas.microsoft.com/office/drawing/2014/main" id="{C9F40B72-3921-AD27-911C-7912A85B5C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022540" y="21166"/>
            <a:ext cx="724960" cy="687918"/>
          </a:xfrm>
          <a:prstGeom prst="rect">
            <a:avLst/>
          </a:prstGeom>
        </p:spPr>
      </p:pic>
      <p:sp>
        <p:nvSpPr>
          <p:cNvPr id="33" name="文本框 3">
            <a:extLst>
              <a:ext uri="{FF2B5EF4-FFF2-40B4-BE49-F238E27FC236}">
                <a16:creationId xmlns:a16="http://schemas.microsoft.com/office/drawing/2014/main" id="{9D8A5005-1A4F-0E34-D39F-4D3F2F5DAD4C}"/>
              </a:ext>
            </a:extLst>
          </p:cNvPr>
          <p:cNvSpPr txBox="1"/>
          <p:nvPr/>
        </p:nvSpPr>
        <p:spPr>
          <a:xfrm>
            <a:off x="6286293" y="1252607"/>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Project tracking (file upload)</a:t>
            </a:r>
          </a:p>
        </p:txBody>
      </p:sp>
      <p:sp>
        <p:nvSpPr>
          <p:cNvPr id="34" name="Rectangle: Rounded Corners 11">
            <a:extLst>
              <a:ext uri="{FF2B5EF4-FFF2-40B4-BE49-F238E27FC236}">
                <a16:creationId xmlns:a16="http://schemas.microsoft.com/office/drawing/2014/main" id="{0627AF2B-43B4-5618-8134-D5A2E9CED3B6}"/>
              </a:ext>
            </a:extLst>
          </p:cNvPr>
          <p:cNvSpPr/>
          <p:nvPr/>
        </p:nvSpPr>
        <p:spPr bwMode="auto">
          <a:xfrm>
            <a:off x="6286293" y="1574398"/>
            <a:ext cx="549108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Create a full project tracking system that includes tasks, owners, milestones, budgets, and risk ratings grounded in recent workback plans, sprint notes, and budget files using </a:t>
            </a:r>
            <a:r>
              <a:rPr kumimoji="0" lang="en-US" altLang="zh-CN" sz="1200" b="1"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[upload files]. </a:t>
            </a: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Generate a Gantt‑style timeline, conditional formatting for at‑risk or overdue tasks, and a dashboard with burndown charts, budget tracking, and a risk heatmap. Provide a status‑ready summary section that can be exported for leadership updates.</a:t>
            </a:r>
          </a:p>
        </p:txBody>
      </p:sp>
      <p:sp>
        <p:nvSpPr>
          <p:cNvPr id="35" name="文本框 3">
            <a:extLst>
              <a:ext uri="{FF2B5EF4-FFF2-40B4-BE49-F238E27FC236}">
                <a16:creationId xmlns:a16="http://schemas.microsoft.com/office/drawing/2014/main" id="{34CB4D5A-8B48-94A1-9FBD-AC0B8877AC13}"/>
              </a:ext>
            </a:extLst>
          </p:cNvPr>
          <p:cNvSpPr txBox="1"/>
          <p:nvPr/>
        </p:nvSpPr>
        <p:spPr>
          <a:xfrm>
            <a:off x="411562" y="3870518"/>
            <a:ext cx="5230281" cy="303948"/>
          </a:xfrm>
          <a:prstGeom prst="rect">
            <a:avLst/>
          </a:prstGeom>
          <a:noFill/>
        </p:spPr>
        <p:txBody>
          <a:bodyPr wrap="square" lIns="0" tIns="0" rIns="0" bIns="0">
            <a:noAutofit/>
          </a:bodyPr>
          <a:lstStyle>
            <a:defPPr>
              <a:defRPr lang="en-US"/>
            </a:defPPr>
            <a:lvl1pPr marR="0" lvl="0" defTabSz="457200" fontAlgn="auto">
              <a:lnSpc>
                <a:spcPct val="110000"/>
              </a:lnSpc>
              <a:spcBef>
                <a:spcPts val="600"/>
              </a:spcBef>
              <a:spcAft>
                <a:spcPts val="0"/>
              </a:spcAft>
              <a:buClrTx/>
              <a:buSzTx/>
              <a:tabLst/>
              <a:defRPr kumimoji="0" sz="1600" b="1" u="none" strike="noStrike" cap="none" spc="0" normalizeH="0" baseline="0">
                <a:ln>
                  <a:noFill/>
                </a:ln>
                <a:effectLst/>
                <a:uLnTx/>
                <a:uFillTx/>
                <a:latin typeface="Segoe UI Semibold" panose="020B0502040204020203" pitchFamily="34" charset="0"/>
                <a:ea typeface="等线" panose="02010600030101010101" pitchFamily="2" charset="-122"/>
                <a:cs typeface="Segoe UI Semibold" panose="020B0502040204020203" pitchFamily="34" charset="0"/>
              </a:defRPr>
            </a:lvl1p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600" b="1" i="0" u="none" strike="noStrike" kern="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Scenario modeling (file upload)</a:t>
            </a:r>
          </a:p>
        </p:txBody>
      </p:sp>
      <p:sp>
        <p:nvSpPr>
          <p:cNvPr id="36" name="Rectangle: Rounded Corners 35">
            <a:extLst>
              <a:ext uri="{FF2B5EF4-FFF2-40B4-BE49-F238E27FC236}">
                <a16:creationId xmlns:a16="http://schemas.microsoft.com/office/drawing/2014/main" id="{987B8805-1470-26C7-BAD2-052C8F36C035}"/>
              </a:ext>
            </a:extLst>
          </p:cNvPr>
          <p:cNvSpPr/>
          <p:nvPr/>
        </p:nvSpPr>
        <p:spPr bwMode="auto">
          <a:xfrm>
            <a:off x="363938" y="4206240"/>
            <a:ext cx="550975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Build a multi‑year model using historical revenue, cost, pipeline, renewal, and pricing guidance data in </a:t>
            </a:r>
            <a:r>
              <a:rPr kumimoji="0" lang="en-US" altLang="zh-CN" sz="1200" b="1"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[upload file]. </a:t>
            </a: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Include full P&amp;L, cash flow, and balance sheet views with linked assumptions, driver‑based forecasting, and base/upside/downside scenarios. Incorporate sensitivity analysis on key variables such as price, win rate, and churn. Produce error checks, a dashboard of charts, and a one‑page executive summary of the model.</a:t>
            </a:r>
          </a:p>
        </p:txBody>
      </p:sp>
    </p:spTree>
    <p:extLst>
      <p:ext uri="{BB962C8B-B14F-4D97-AF65-F5344CB8AC3E}">
        <p14:creationId xmlns:p14="http://schemas.microsoft.com/office/powerpoint/2010/main" val="246663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E3E3-96E4-69C1-B739-CADCE867A687}"/>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409A1BD4-8BA1-3A07-DCEF-FD53BEBFC08E}"/>
              </a:ext>
            </a:extLst>
          </p:cNvPr>
          <p:cNvSpPr txBox="1"/>
          <p:nvPr/>
        </p:nvSpPr>
        <p:spPr>
          <a:xfrm>
            <a:off x="384475"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1: Select the agent </a:t>
            </a:r>
          </a:p>
        </p:txBody>
      </p:sp>
      <p:pic>
        <p:nvPicPr>
          <p:cNvPr id="23" name="Picture 22" descr="Copilot Chat">
            <a:extLst>
              <a:ext uri="{FF2B5EF4-FFF2-40B4-BE49-F238E27FC236}">
                <a16:creationId xmlns:a16="http://schemas.microsoft.com/office/drawing/2014/main" id="{2032C47E-0E77-7984-2586-10FEE705F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48" y="1712405"/>
            <a:ext cx="5176108" cy="343319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28" name="TextBox 27">
            <a:extLst>
              <a:ext uri="{FF2B5EF4-FFF2-40B4-BE49-F238E27FC236}">
                <a16:creationId xmlns:a16="http://schemas.microsoft.com/office/drawing/2014/main" id="{2A625F29-5AF1-F392-CC6C-7E0403D92928}"/>
              </a:ext>
            </a:extLst>
          </p:cNvPr>
          <p:cNvSpPr txBox="1"/>
          <p:nvPr/>
        </p:nvSpPr>
        <p:spPr>
          <a:xfrm>
            <a:off x="438207" y="5744819"/>
            <a:ext cx="51761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Select “All agents” to find Word in the agent store. Then select the Word agent from Agents or type “@Word” in the prompt box and select the agent.</a:t>
            </a:r>
          </a:p>
        </p:txBody>
      </p:sp>
      <p:sp>
        <p:nvSpPr>
          <p:cNvPr id="29" name="Rectangle: Rounded Corners 28">
            <a:extLst>
              <a:ext uri="{FF2B5EF4-FFF2-40B4-BE49-F238E27FC236}">
                <a16:creationId xmlns:a16="http://schemas.microsoft.com/office/drawing/2014/main" id="{BD0BCDF8-629B-E0A2-E3EA-ECAADB679259}"/>
              </a:ext>
              <a:ext uri="{C183D7F6-B498-43B3-948B-1728B52AA6E4}">
                <adec:decorative xmlns:adec="http://schemas.microsoft.com/office/drawing/2017/decorative" val="1"/>
              </a:ext>
            </a:extLst>
          </p:cNvPr>
          <p:cNvSpPr/>
          <p:nvPr/>
        </p:nvSpPr>
        <p:spPr>
          <a:xfrm>
            <a:off x="438207" y="2722728"/>
            <a:ext cx="844242" cy="10918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文本框 3">
            <a:extLst>
              <a:ext uri="{FF2B5EF4-FFF2-40B4-BE49-F238E27FC236}">
                <a16:creationId xmlns:a16="http://schemas.microsoft.com/office/drawing/2014/main" id="{B22898D7-CDBA-90B5-7CF8-CFB60FD1C43C}"/>
              </a:ext>
            </a:extLst>
          </p:cNvPr>
          <p:cNvSpPr txBox="1"/>
          <p:nvPr/>
        </p:nvSpPr>
        <p:spPr>
          <a:xfrm>
            <a:off x="6577244"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2: Input your prompt</a:t>
            </a:r>
          </a:p>
        </p:txBody>
      </p:sp>
      <p:sp>
        <p:nvSpPr>
          <p:cNvPr id="37" name="TextBox 36">
            <a:extLst>
              <a:ext uri="{FF2B5EF4-FFF2-40B4-BE49-F238E27FC236}">
                <a16:creationId xmlns:a16="http://schemas.microsoft.com/office/drawing/2014/main" id="{5C32ACE3-EFB0-C0D8-86DB-A09D9FAB506A}"/>
              </a:ext>
            </a:extLst>
          </p:cNvPr>
          <p:cNvSpPr txBox="1"/>
          <p:nvPr/>
        </p:nvSpPr>
        <p:spPr>
          <a:xfrm>
            <a:off x="6269887" y="5744819"/>
            <a:ext cx="5645051" cy="646331"/>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Type in your prompt and run it using the Word agent. The Word agent is</a:t>
            </a:r>
            <a:r>
              <a:rPr lang="en-US" sz="1200">
                <a:solidFill>
                  <a:prstClr val="black"/>
                </a:solidFill>
                <a:latin typeface="Aptos" panose="02110004020202020204"/>
              </a:rPr>
              <a:t> </a:t>
            </a:r>
            <a:br>
              <a:rPr lang="en-US"/>
            </a:b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grounded</a:t>
            </a:r>
            <a:r>
              <a:rPr lang="en-US" sz="1200">
                <a:solidFill>
                  <a:prstClr val="black"/>
                </a:solidFill>
                <a:latin typeface="Aptos" panose="02110004020202020204"/>
              </a:rPr>
              <a:t> on web sources and specific files that you upload or select from available sources. </a:t>
            </a:r>
            <a:endParaRPr lang="en-US" sz="1200" b="0" i="0" u="none" strike="noStrike" kern="1200" cap="none" spc="0" normalizeH="0" baseline="0" noProof="0">
              <a:ln>
                <a:noFill/>
              </a:ln>
              <a:solidFill>
                <a:prstClr val="black"/>
              </a:solidFill>
              <a:effectLst/>
              <a:uLnTx/>
              <a:uFillTx/>
              <a:latin typeface="Aptos" panose="02110004020202020204"/>
            </a:endParaRPr>
          </a:p>
        </p:txBody>
      </p:sp>
      <p:pic>
        <p:nvPicPr>
          <p:cNvPr id="7" name="Picture 6" descr="Select Word agent">
            <a:extLst>
              <a:ext uri="{FF2B5EF4-FFF2-40B4-BE49-F238E27FC236}">
                <a16:creationId xmlns:a16="http://schemas.microsoft.com/office/drawing/2014/main" id="{A583306F-158D-CDE8-D5F1-86D12048C7F2}"/>
              </a:ext>
            </a:extLst>
          </p:cNvPr>
          <p:cNvPicPr>
            <a:picLocks noChangeAspect="1"/>
          </p:cNvPicPr>
          <p:nvPr/>
        </p:nvPicPr>
        <p:blipFill>
          <a:blip r:embed="rId3"/>
          <a:stretch>
            <a:fillRect/>
          </a:stretch>
        </p:blipFill>
        <p:spPr>
          <a:xfrm>
            <a:off x="2777319" y="4423607"/>
            <a:ext cx="2549906" cy="119831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31" name="Rectangle: Rounded Corners 30">
            <a:extLst>
              <a:ext uri="{FF2B5EF4-FFF2-40B4-BE49-F238E27FC236}">
                <a16:creationId xmlns:a16="http://schemas.microsoft.com/office/drawing/2014/main" id="{69DC724C-C633-C896-AE61-99A244E5978E}"/>
              </a:ext>
              <a:ext uri="{C183D7F6-B498-43B3-948B-1728B52AA6E4}">
                <adec:decorative xmlns:adec="http://schemas.microsoft.com/office/drawing/2017/decorative" val="1"/>
              </a:ext>
            </a:extLst>
          </p:cNvPr>
          <p:cNvSpPr/>
          <p:nvPr/>
        </p:nvSpPr>
        <p:spPr>
          <a:xfrm>
            <a:off x="2895246" y="5029589"/>
            <a:ext cx="1192258" cy="16338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Word agent prompt">
            <a:extLst>
              <a:ext uri="{FF2B5EF4-FFF2-40B4-BE49-F238E27FC236}">
                <a16:creationId xmlns:a16="http://schemas.microsoft.com/office/drawing/2014/main" id="{B5297B4E-F2D2-3A97-55AE-B562645893A9}"/>
              </a:ext>
            </a:extLst>
          </p:cNvPr>
          <p:cNvPicPr>
            <a:picLocks noChangeAspect="1"/>
          </p:cNvPicPr>
          <p:nvPr/>
        </p:nvPicPr>
        <p:blipFill>
          <a:blip r:embed="rId4"/>
          <a:stretch>
            <a:fillRect/>
          </a:stretch>
        </p:blipFill>
        <p:spPr>
          <a:xfrm>
            <a:off x="6269887" y="1741351"/>
            <a:ext cx="5645051" cy="3359354"/>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39" name="Rectangle: Rounded Corners 38">
            <a:extLst>
              <a:ext uri="{FF2B5EF4-FFF2-40B4-BE49-F238E27FC236}">
                <a16:creationId xmlns:a16="http://schemas.microsoft.com/office/drawing/2014/main" id="{17C6151F-CC6B-A0F5-0E19-361D561B8B6D}"/>
              </a:ext>
              <a:ext uri="{C183D7F6-B498-43B3-948B-1728B52AA6E4}">
                <adec:decorative xmlns:adec="http://schemas.microsoft.com/office/drawing/2017/decorative" val="1"/>
              </a:ext>
            </a:extLst>
          </p:cNvPr>
          <p:cNvSpPr/>
          <p:nvPr/>
        </p:nvSpPr>
        <p:spPr>
          <a:xfrm>
            <a:off x="7182917" y="3292714"/>
            <a:ext cx="3667053" cy="50818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2">
            <a:extLst>
              <a:ext uri="{FF2B5EF4-FFF2-40B4-BE49-F238E27FC236}">
                <a16:creationId xmlns:a16="http://schemas.microsoft.com/office/drawing/2014/main" id="{047B73B4-17EA-F424-F494-C9973691D6EC}"/>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Semibold"/>
                <a:ea typeface="+mj-ea"/>
                <a:cs typeface="Segoe UI"/>
              </a:rPr>
              <a:t>Word agent: How to find and use</a:t>
            </a:r>
          </a:p>
        </p:txBody>
      </p:sp>
      <p:sp>
        <p:nvSpPr>
          <p:cNvPr id="8" name="Rounded Rectangle 4">
            <a:extLst>
              <a:ext uri="{FF2B5EF4-FFF2-40B4-BE49-F238E27FC236}">
                <a16:creationId xmlns:a16="http://schemas.microsoft.com/office/drawing/2014/main" id="{7F5F649A-8088-6849-48F9-B951CA40C382}"/>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pic>
        <p:nvPicPr>
          <p:cNvPr id="10" name="Picture 9" descr="Microsoft word 2025 Icons, Logos, Symbols – Free Download PNG, SVG">
            <a:extLst>
              <a:ext uri="{FF2B5EF4-FFF2-40B4-BE49-F238E27FC236}">
                <a16:creationId xmlns:a16="http://schemas.microsoft.com/office/drawing/2014/main" id="{C02AA4E8-5BA7-C655-ED1B-9366A104D5E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117791" y="31749"/>
            <a:ext cx="672042" cy="661459"/>
          </a:xfrm>
          <a:prstGeom prst="rect">
            <a:avLst/>
          </a:prstGeom>
        </p:spPr>
      </p:pic>
    </p:spTree>
    <p:extLst>
      <p:ext uri="{BB962C8B-B14F-4D97-AF65-F5344CB8AC3E}">
        <p14:creationId xmlns:p14="http://schemas.microsoft.com/office/powerpoint/2010/main" val="305558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5121E-4E35-E5D7-DECF-AD53F49B049A}"/>
            </a:ext>
          </a:extLst>
        </p:cNvPr>
        <p:cNvGrpSpPr/>
        <p:nvPr/>
      </p:nvGrpSpPr>
      <p:grpSpPr>
        <a:xfrm>
          <a:off x="0" y="0"/>
          <a:ext cx="0" cy="0"/>
          <a:chOff x="0" y="0"/>
          <a:chExt cx="0" cy="0"/>
        </a:xfrm>
      </p:grpSpPr>
      <p:pic>
        <p:nvPicPr>
          <p:cNvPr id="15" name="Picture 14" descr="Word agent questions">
            <a:extLst>
              <a:ext uri="{FF2B5EF4-FFF2-40B4-BE49-F238E27FC236}">
                <a16:creationId xmlns:a16="http://schemas.microsoft.com/office/drawing/2014/main" id="{3378C984-C595-348B-6978-DEE3A663A7A3}"/>
              </a:ext>
            </a:extLst>
          </p:cNvPr>
          <p:cNvPicPr>
            <a:picLocks noChangeAspect="1"/>
          </p:cNvPicPr>
          <p:nvPr/>
        </p:nvPicPr>
        <p:blipFill>
          <a:blip r:embed="rId2"/>
          <a:stretch>
            <a:fillRect/>
          </a:stretch>
        </p:blipFill>
        <p:spPr>
          <a:xfrm>
            <a:off x="6304637" y="1712404"/>
            <a:ext cx="5651379" cy="3919702"/>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8" name="Picture 7" descr="Word agent questions">
            <a:extLst>
              <a:ext uri="{FF2B5EF4-FFF2-40B4-BE49-F238E27FC236}">
                <a16:creationId xmlns:a16="http://schemas.microsoft.com/office/drawing/2014/main" id="{FAAC5CB8-7D50-1E64-0F3B-FB72DBA217D6}"/>
              </a:ext>
            </a:extLst>
          </p:cNvPr>
          <p:cNvPicPr>
            <a:picLocks noChangeAspect="1"/>
          </p:cNvPicPr>
          <p:nvPr/>
        </p:nvPicPr>
        <p:blipFill>
          <a:blip r:embed="rId3"/>
          <a:stretch>
            <a:fillRect/>
          </a:stretch>
        </p:blipFill>
        <p:spPr>
          <a:xfrm>
            <a:off x="595963" y="1712404"/>
            <a:ext cx="4860595" cy="3919702"/>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4" name="文本框 3">
            <a:extLst>
              <a:ext uri="{FF2B5EF4-FFF2-40B4-BE49-F238E27FC236}">
                <a16:creationId xmlns:a16="http://schemas.microsoft.com/office/drawing/2014/main" id="{046B42D7-FE86-2166-15FA-D7A5F7DA131B}"/>
              </a:ext>
            </a:extLst>
          </p:cNvPr>
          <p:cNvSpPr txBox="1"/>
          <p:nvPr/>
        </p:nvSpPr>
        <p:spPr>
          <a:xfrm>
            <a:off x="384475"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3: Answer a few validation questions</a:t>
            </a:r>
          </a:p>
        </p:txBody>
      </p:sp>
      <p:sp>
        <p:nvSpPr>
          <p:cNvPr id="28" name="TextBox 27">
            <a:extLst>
              <a:ext uri="{FF2B5EF4-FFF2-40B4-BE49-F238E27FC236}">
                <a16:creationId xmlns:a16="http://schemas.microsoft.com/office/drawing/2014/main" id="{D3B7FEC8-2EEE-E3DB-5C6C-CED4A357D9B0}"/>
              </a:ext>
            </a:extLst>
          </p:cNvPr>
          <p:cNvSpPr txBox="1"/>
          <p:nvPr/>
        </p:nvSpPr>
        <p:spPr>
          <a:xfrm>
            <a:off x="438207" y="5744819"/>
            <a:ext cx="5176108" cy="646331"/>
          </a:xfrm>
          <a:prstGeom prst="rect">
            <a:avLst/>
          </a:prstGeom>
          <a:noFill/>
        </p:spPr>
        <p:txBody>
          <a:bodyPr wrap="square" rtlCol="0">
            <a:spAutoFit/>
          </a:bodyPr>
          <a:lstStyle/>
          <a:p>
            <a:pPr lvl="0"/>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Copilot will ask you a few questions to help guide its output. You can choose from preselected options or write in your own answers. Select </a:t>
            </a:r>
            <a:r>
              <a:rPr lang="en-US" sz="1200"/>
              <a:t>“Let’s go” to begin generating the document.</a:t>
            </a: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文本框 3">
            <a:extLst>
              <a:ext uri="{FF2B5EF4-FFF2-40B4-BE49-F238E27FC236}">
                <a16:creationId xmlns:a16="http://schemas.microsoft.com/office/drawing/2014/main" id="{635CF9F9-50FA-5FC4-4086-DE23CDEEE043}"/>
              </a:ext>
            </a:extLst>
          </p:cNvPr>
          <p:cNvSpPr txBox="1"/>
          <p:nvPr/>
        </p:nvSpPr>
        <p:spPr>
          <a:xfrm>
            <a:off x="6577244"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4: View your output &amp; adjust using chat</a:t>
            </a:r>
          </a:p>
        </p:txBody>
      </p:sp>
      <p:sp>
        <p:nvSpPr>
          <p:cNvPr id="37" name="TextBox 36">
            <a:extLst>
              <a:ext uri="{FF2B5EF4-FFF2-40B4-BE49-F238E27FC236}">
                <a16:creationId xmlns:a16="http://schemas.microsoft.com/office/drawing/2014/main" id="{F759FC5E-78EE-4339-11BE-926811510507}"/>
              </a:ext>
            </a:extLst>
          </p:cNvPr>
          <p:cNvSpPr txBox="1"/>
          <p:nvPr/>
        </p:nvSpPr>
        <p:spPr>
          <a:xfrm>
            <a:off x="6269888" y="5744819"/>
            <a:ext cx="56861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Copilot produces the file, saves it to your OneDrive, and shows it side-by-side with chat. You can use chat to refine the file further or open it in Word.</a:t>
            </a:r>
          </a:p>
        </p:txBody>
      </p:sp>
      <p:sp>
        <p:nvSpPr>
          <p:cNvPr id="9" name="Rectangle: Rounded Corners 8">
            <a:extLst>
              <a:ext uri="{FF2B5EF4-FFF2-40B4-BE49-F238E27FC236}">
                <a16:creationId xmlns:a16="http://schemas.microsoft.com/office/drawing/2014/main" id="{CD53DF41-DBAA-92E9-D1CF-AEADA1EAA190}"/>
              </a:ext>
              <a:ext uri="{C183D7F6-B498-43B3-948B-1728B52AA6E4}">
                <adec:decorative xmlns:adec="http://schemas.microsoft.com/office/drawing/2017/decorative" val="1"/>
              </a:ext>
            </a:extLst>
          </p:cNvPr>
          <p:cNvSpPr/>
          <p:nvPr/>
        </p:nvSpPr>
        <p:spPr>
          <a:xfrm>
            <a:off x="1433015" y="2770495"/>
            <a:ext cx="3145808" cy="2252269"/>
          </a:xfrm>
          <a:prstGeom prst="roundRect">
            <a:avLst>
              <a:gd name="adj" fmla="val 475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70D75306-88DA-A61A-1116-73E455835081}"/>
              </a:ext>
              <a:ext uri="{C183D7F6-B498-43B3-948B-1728B52AA6E4}">
                <adec:decorative xmlns:adec="http://schemas.microsoft.com/office/drawing/2017/decorative" val="1"/>
              </a:ext>
            </a:extLst>
          </p:cNvPr>
          <p:cNvSpPr/>
          <p:nvPr/>
        </p:nvSpPr>
        <p:spPr>
          <a:xfrm>
            <a:off x="8136340" y="1937933"/>
            <a:ext cx="3819676" cy="3732711"/>
          </a:xfrm>
          <a:prstGeom prst="roundRect">
            <a:avLst>
              <a:gd name="adj" fmla="val 4756"/>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itle 2">
            <a:extLst>
              <a:ext uri="{FF2B5EF4-FFF2-40B4-BE49-F238E27FC236}">
                <a16:creationId xmlns:a16="http://schemas.microsoft.com/office/drawing/2014/main" id="{B53AEAD7-31CA-883F-7B04-785A4414887D}"/>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Semibold"/>
                <a:ea typeface="+mj-ea"/>
                <a:cs typeface="Segoe UI"/>
              </a:rPr>
              <a:t>Word agent: How to find and use (cont.)</a:t>
            </a:r>
          </a:p>
        </p:txBody>
      </p:sp>
      <p:sp>
        <p:nvSpPr>
          <p:cNvPr id="7" name="Rounded Rectangle 4">
            <a:extLst>
              <a:ext uri="{FF2B5EF4-FFF2-40B4-BE49-F238E27FC236}">
                <a16:creationId xmlns:a16="http://schemas.microsoft.com/office/drawing/2014/main" id="{14FB4013-4C21-05BD-8C31-8D3807EF2C50}"/>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pic>
        <p:nvPicPr>
          <p:cNvPr id="11" name="Picture 10" descr="Microsoft word 2025 Icons, Logos, Symbols – Free Download PNG, SVG">
            <a:extLst>
              <a:ext uri="{FF2B5EF4-FFF2-40B4-BE49-F238E27FC236}">
                <a16:creationId xmlns:a16="http://schemas.microsoft.com/office/drawing/2014/main" id="{94B81304-6492-10D2-EE3E-760D60344C2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1117791" y="31749"/>
            <a:ext cx="672042" cy="661459"/>
          </a:xfrm>
          <a:prstGeom prst="rect">
            <a:avLst/>
          </a:prstGeom>
        </p:spPr>
      </p:pic>
    </p:spTree>
    <p:extLst>
      <p:ext uri="{BB962C8B-B14F-4D97-AF65-F5344CB8AC3E}">
        <p14:creationId xmlns:p14="http://schemas.microsoft.com/office/powerpoint/2010/main" val="196700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19A4F-EF44-4950-D031-58A22A0538B7}"/>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3578A34-8FFB-A32C-A262-C1622C0E7AC1}"/>
              </a:ext>
              <a:ext uri="{C183D7F6-B498-43B3-948B-1728B52AA6E4}">
                <adec:decorative xmlns:adec="http://schemas.microsoft.com/office/drawing/2017/decorative" val="1"/>
              </a:ext>
            </a:extLst>
          </p:cNvPr>
          <p:cNvSpPr txBox="1">
            <a:spLocks/>
          </p:cNvSpPr>
          <p:nvPr/>
        </p:nvSpPr>
        <p:spPr>
          <a:xfrm>
            <a:off x="672353" y="424481"/>
            <a:ext cx="8577783" cy="794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defRPr/>
            </a:pPr>
            <a:endParaRPr lang="en-US" sz="4000" b="1">
              <a:solidFill>
                <a:prstClr val="black"/>
              </a:solidFill>
              <a:latin typeface="Segoe Sans Display"/>
              <a:cs typeface="Segoe Sans Display"/>
            </a:endParaRPr>
          </a:p>
        </p:txBody>
      </p:sp>
      <p:sp>
        <p:nvSpPr>
          <p:cNvPr id="15" name="Title 2">
            <a:extLst>
              <a:ext uri="{FF2B5EF4-FFF2-40B4-BE49-F238E27FC236}">
                <a16:creationId xmlns:a16="http://schemas.microsoft.com/office/drawing/2014/main" id="{08B0A90F-F250-1651-8E7C-521A9BFDC326}"/>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Semibold"/>
                <a:ea typeface="+mj-ea"/>
                <a:cs typeface="Segoe UI"/>
              </a:rPr>
              <a:t>Create from scratch with Word agent</a:t>
            </a:r>
          </a:p>
        </p:txBody>
      </p:sp>
      <p:sp>
        <p:nvSpPr>
          <p:cNvPr id="16" name="文本框 3">
            <a:extLst>
              <a:ext uri="{FF2B5EF4-FFF2-40B4-BE49-F238E27FC236}">
                <a16:creationId xmlns:a16="http://schemas.microsoft.com/office/drawing/2014/main" id="{9038E60B-3139-54AD-F711-EC20534B012C}"/>
              </a:ext>
            </a:extLst>
          </p:cNvPr>
          <p:cNvSpPr txBox="1"/>
          <p:nvPr/>
        </p:nvSpPr>
        <p:spPr>
          <a:xfrm>
            <a:off x="411562" y="1250974"/>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Update on an event</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17" name="Rectangle: Rounded Corners 11">
            <a:extLst>
              <a:ext uri="{FF2B5EF4-FFF2-40B4-BE49-F238E27FC236}">
                <a16:creationId xmlns:a16="http://schemas.microsoft.com/office/drawing/2014/main" id="{CAC97D1D-E7DB-6D11-C150-50DB79D81490}"/>
              </a:ext>
            </a:extLst>
          </p:cNvPr>
          <p:cNvSpPr/>
          <p:nvPr/>
        </p:nvSpPr>
        <p:spPr bwMode="auto">
          <a:xfrm>
            <a:off x="411563" y="1609344"/>
            <a:ext cx="550975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Generate a report on announcements and themes from the Microsoft Ignite 2025 event and draft a podcast script (5–7 minutes) that explains these highlights in a clear, engaging tone for a tech-savvy audience.</a:t>
            </a:r>
          </a:p>
        </p:txBody>
      </p:sp>
      <p:sp>
        <p:nvSpPr>
          <p:cNvPr id="18" name="文本框 3">
            <a:extLst>
              <a:ext uri="{FF2B5EF4-FFF2-40B4-BE49-F238E27FC236}">
                <a16:creationId xmlns:a16="http://schemas.microsoft.com/office/drawing/2014/main" id="{446A688C-67B9-9369-2969-C21B185E46F8}"/>
              </a:ext>
            </a:extLst>
          </p:cNvPr>
          <p:cNvSpPr txBox="1"/>
          <p:nvPr/>
        </p:nvSpPr>
        <p:spPr>
          <a:xfrm>
            <a:off x="411560" y="3884449"/>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Evaluate methods and tradeoffs</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19" name="文本框 3">
            <a:extLst>
              <a:ext uri="{FF2B5EF4-FFF2-40B4-BE49-F238E27FC236}">
                <a16:creationId xmlns:a16="http://schemas.microsoft.com/office/drawing/2014/main" id="{93921E35-7889-35BF-A073-4971BFC8E869}"/>
              </a:ext>
            </a:extLst>
          </p:cNvPr>
          <p:cNvSpPr txBox="1"/>
          <p:nvPr/>
        </p:nvSpPr>
        <p:spPr>
          <a:xfrm>
            <a:off x="6291072" y="1253726"/>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Build a report</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20" name="文本框 3">
            <a:extLst>
              <a:ext uri="{FF2B5EF4-FFF2-40B4-BE49-F238E27FC236}">
                <a16:creationId xmlns:a16="http://schemas.microsoft.com/office/drawing/2014/main" id="{426C7250-2FC0-9691-3171-FB50A34F46A3}"/>
              </a:ext>
            </a:extLst>
          </p:cNvPr>
          <p:cNvSpPr txBox="1"/>
          <p:nvPr/>
        </p:nvSpPr>
        <p:spPr>
          <a:xfrm>
            <a:off x="6289363" y="3886200"/>
            <a:ext cx="5230281" cy="303948"/>
          </a:xfrm>
          <a:prstGeom prst="rect">
            <a:avLst/>
          </a:prstGeom>
          <a:noFill/>
        </p:spPr>
        <p:txBody>
          <a:bodyPr wrap="square" lIns="0" tIns="0" rIns="0" bIns="0">
            <a:noAutofit/>
          </a:bodyPr>
          <a:lstStyle/>
          <a:p>
            <a:pPr defTabSz="457200">
              <a:lnSpc>
                <a:spcPct val="110000"/>
              </a:lnSpc>
              <a:spcBef>
                <a:spcPts val="600"/>
              </a:spcBef>
              <a:defRPr/>
            </a:pPr>
            <a:r>
              <a:rPr lang="en-US" altLang="zh-CN" sz="1600" b="1">
                <a:solidFill>
                  <a:prstClr val="black"/>
                </a:solidFill>
                <a:latin typeface="Segoe UI Semibold" panose="020B0502040204020203" pitchFamily="34" charset="0"/>
                <a:cs typeface="Segoe UI Semibold" panose="020B0502040204020203" pitchFamily="34" charset="0"/>
              </a:rPr>
              <a:t>Social media trends</a:t>
            </a:r>
          </a:p>
          <a:p>
            <a:pPr defTabSz="457200">
              <a:lnSpc>
                <a:spcPct val="110000"/>
              </a:lnSpc>
              <a:spcBef>
                <a:spcPts val="600"/>
              </a:spcBef>
              <a:defRPr/>
            </a:pPr>
            <a:endParaRPr lang="en-US" altLang="zh-CN" sz="1600" b="1">
              <a:solidFill>
                <a:prstClr val="black"/>
              </a:solidFill>
              <a:latin typeface="Segoe UI Semibold" panose="020B0502040204020203" pitchFamily="34" charset="0"/>
              <a:cs typeface="Segoe UI Semibold" panose="020B0502040204020203" pitchFamily="34" charset="0"/>
            </a:endParaRPr>
          </a:p>
        </p:txBody>
      </p:sp>
      <p:sp>
        <p:nvSpPr>
          <p:cNvPr id="21" name="Rectangle: Rounded Corners 11">
            <a:extLst>
              <a:ext uri="{FF2B5EF4-FFF2-40B4-BE49-F238E27FC236}">
                <a16:creationId xmlns:a16="http://schemas.microsoft.com/office/drawing/2014/main" id="{7C00EB9A-D61E-0319-3318-45242EDE9CF5}"/>
              </a:ext>
            </a:extLst>
          </p:cNvPr>
          <p:cNvSpPr/>
          <p:nvPr/>
        </p:nvSpPr>
        <p:spPr bwMode="auto">
          <a:xfrm>
            <a:off x="411560" y="4206240"/>
            <a:ext cx="5491080" cy="1968205"/>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I’m evaluating two approaches (collaborative filtering vs. deep learning models) for building an AI recommendation system for e-commerce. Analyze them across business value, technical feasibility, risks, and long-term ROI. Present your findings in a decision-support whitepaper that will guide a leadership conversation toward selecting the right option.</a:t>
            </a:r>
          </a:p>
        </p:txBody>
      </p:sp>
      <p:sp>
        <p:nvSpPr>
          <p:cNvPr id="22" name="Rectangle: Rounded Corners 11">
            <a:extLst>
              <a:ext uri="{FF2B5EF4-FFF2-40B4-BE49-F238E27FC236}">
                <a16:creationId xmlns:a16="http://schemas.microsoft.com/office/drawing/2014/main" id="{F97D10ED-E5E5-8A02-330A-F200070C2657}"/>
              </a:ext>
            </a:extLst>
          </p:cNvPr>
          <p:cNvSpPr/>
          <p:nvPr/>
        </p:nvSpPr>
        <p:spPr bwMode="auto">
          <a:xfrm>
            <a:off x="6289360" y="1609495"/>
            <a:ext cx="5509753" cy="1960434"/>
          </a:xfrm>
          <a:prstGeom prst="roundRect">
            <a:avLst>
              <a:gd name="adj" fmla="val 5726"/>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Write a report summarizing emerging trends with agentic AI and new jobs opportunities. Focus on the last 12–18 months and the next 12–24 months. Cover enterprise and regulated environments first, then consumer where relevant. Evaluate against our product roadmap in </a:t>
            </a:r>
            <a:r>
              <a:rPr lang="en-US" altLang="zh-CN" sz="1100" b="1" i="1" kern="0">
                <a:solidFill>
                  <a:prstClr val="black"/>
                </a:solidFill>
                <a:latin typeface="Segoe Sans Display"/>
                <a:ea typeface="宋体" panose="02010600030101010101" pitchFamily="2" charset="-122"/>
                <a:cs typeface="Segoe Sans Display"/>
              </a:rPr>
              <a:t>[Product roadmap.docx] </a:t>
            </a:r>
            <a:r>
              <a:rPr lang="en-US" altLang="zh-CN" sz="1100" i="1" kern="0">
                <a:solidFill>
                  <a:prstClr val="black"/>
                </a:solidFill>
                <a:latin typeface="Segoe Sans Display"/>
                <a:ea typeface="宋体" panose="02010600030101010101" pitchFamily="2" charset="-122"/>
                <a:cs typeface="Segoe Sans Display"/>
              </a:rPr>
              <a:t>and identify opportunities and risks.</a:t>
            </a:r>
            <a:endPar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endParaRPr>
          </a:p>
        </p:txBody>
      </p:sp>
      <p:sp>
        <p:nvSpPr>
          <p:cNvPr id="23" name="Rectangle: Rounded Corners 11">
            <a:extLst>
              <a:ext uri="{FF2B5EF4-FFF2-40B4-BE49-F238E27FC236}">
                <a16:creationId xmlns:a16="http://schemas.microsoft.com/office/drawing/2014/main" id="{0FB8B08B-1633-12CF-F711-0F71C20F7259}"/>
              </a:ext>
            </a:extLst>
          </p:cNvPr>
          <p:cNvSpPr/>
          <p:nvPr/>
        </p:nvSpPr>
        <p:spPr bwMode="auto">
          <a:xfrm>
            <a:off x="6289360" y="4206240"/>
            <a:ext cx="5491080" cy="842701"/>
          </a:xfrm>
          <a:prstGeom prst="roundRect">
            <a:avLst>
              <a:gd name="adj" fmla="val 14671"/>
            </a:avLst>
          </a:prstGeom>
          <a:noFill/>
          <a:ln w="9525" cap="flat" cmpd="sng" algn="ctr">
            <a:gradFill>
              <a:gsLst>
                <a:gs pos="0">
                  <a:srgbClr val="0078D4"/>
                </a:gs>
                <a:gs pos="100000">
                  <a:srgbClr val="BE41CC"/>
                </a:gs>
              </a:gsLst>
              <a:lin ang="2700000" scaled="0"/>
            </a:gradFill>
            <a:prstDash val="solid"/>
            <a:miter lim="800000"/>
            <a:headEnd type="none" w="med" len="med"/>
            <a:tailEnd type="none" w="med" len="med"/>
          </a:ln>
          <a:effectLst/>
        </p:spPr>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marL="0" marR="0" lvl="0" indent="0" defTabSz="457200" eaLnBrk="1" fontAlgn="auto" latinLnBrk="0" hangingPunct="1">
              <a:lnSpc>
                <a:spcPct val="110000"/>
              </a:lnSpc>
              <a:spcBef>
                <a:spcPts val="600"/>
              </a:spcBef>
              <a:spcAft>
                <a:spcPts val="0"/>
              </a:spcAft>
              <a:buClrTx/>
              <a:buSzTx/>
              <a:buFontTx/>
              <a:buNone/>
              <a:tabLst/>
              <a:defRPr/>
            </a:pP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Create a report evaluating the trends of influencer and social media advertising. Include how we can improve our upcoming campaign outlined in </a:t>
            </a:r>
            <a:r>
              <a:rPr kumimoji="0" lang="en-US" altLang="zh-CN" sz="1200" b="1"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[Q4 Campaign.pptx]</a:t>
            </a:r>
            <a:r>
              <a:rPr kumimoji="0" lang="en-US" altLang="zh-CN" sz="1200" b="0" i="1" u="none" strike="noStrike" kern="0" cap="none" spc="0" normalizeH="0" baseline="0" noProof="0">
                <a:ln>
                  <a:noFill/>
                </a:ln>
                <a:solidFill>
                  <a:prstClr val="black"/>
                </a:solidFill>
                <a:effectLst/>
                <a:uLnTx/>
                <a:uFillTx/>
                <a:latin typeface="Segoe Sans Display"/>
                <a:ea typeface="宋体" panose="02010600030101010101" pitchFamily="2" charset="-122"/>
                <a:cs typeface="Segoe Sans Display"/>
              </a:rPr>
              <a:t>.</a:t>
            </a:r>
          </a:p>
        </p:txBody>
      </p:sp>
      <p:sp>
        <p:nvSpPr>
          <p:cNvPr id="24" name="Rounded Rectangle 4">
            <a:extLst>
              <a:ext uri="{FF2B5EF4-FFF2-40B4-BE49-F238E27FC236}">
                <a16:creationId xmlns:a16="http://schemas.microsoft.com/office/drawing/2014/main" id="{8775CC1E-1A40-812D-858A-381D8B61D0BD}"/>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pic>
        <p:nvPicPr>
          <p:cNvPr id="25" name="Picture 24" descr="Microsoft word 2025 Icons, Logos, Symbols – Free Download PNG, SVG">
            <a:extLst>
              <a:ext uri="{FF2B5EF4-FFF2-40B4-BE49-F238E27FC236}">
                <a16:creationId xmlns:a16="http://schemas.microsoft.com/office/drawing/2014/main" id="{CC5B2261-59D0-2451-33AD-B4E8CAF9F1D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117791" y="31749"/>
            <a:ext cx="672042" cy="661459"/>
          </a:xfrm>
          <a:prstGeom prst="rect">
            <a:avLst/>
          </a:prstGeom>
        </p:spPr>
      </p:pic>
    </p:spTree>
    <p:extLst>
      <p:ext uri="{BB962C8B-B14F-4D97-AF65-F5344CB8AC3E}">
        <p14:creationId xmlns:p14="http://schemas.microsoft.com/office/powerpoint/2010/main" val="419577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70296-1CC9-1474-AAA1-8703A3A5BE6C}"/>
            </a:ext>
          </a:extLst>
        </p:cNvPr>
        <p:cNvGrpSpPr/>
        <p:nvPr/>
      </p:nvGrpSpPr>
      <p:grpSpPr>
        <a:xfrm>
          <a:off x="0" y="0"/>
          <a:ext cx="0" cy="0"/>
          <a:chOff x="0" y="0"/>
          <a:chExt cx="0" cy="0"/>
        </a:xfrm>
      </p:grpSpPr>
      <p:pic>
        <p:nvPicPr>
          <p:cNvPr id="13" name="Picture 12" descr="PowerPoint agent prompt">
            <a:extLst>
              <a:ext uri="{FF2B5EF4-FFF2-40B4-BE49-F238E27FC236}">
                <a16:creationId xmlns:a16="http://schemas.microsoft.com/office/drawing/2014/main" id="{066865A9-D1B2-2340-4EEB-6FBF02D302CE}"/>
              </a:ext>
            </a:extLst>
          </p:cNvPr>
          <p:cNvPicPr>
            <a:picLocks noChangeAspect="1"/>
          </p:cNvPicPr>
          <p:nvPr/>
        </p:nvPicPr>
        <p:blipFill>
          <a:blip r:embed="rId2"/>
          <a:stretch>
            <a:fillRect/>
          </a:stretch>
        </p:blipFill>
        <p:spPr>
          <a:xfrm>
            <a:off x="6269887" y="1741351"/>
            <a:ext cx="5645051" cy="3356517"/>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4" name="文本框 3">
            <a:extLst>
              <a:ext uri="{FF2B5EF4-FFF2-40B4-BE49-F238E27FC236}">
                <a16:creationId xmlns:a16="http://schemas.microsoft.com/office/drawing/2014/main" id="{568EA8B6-EDD4-1321-B8AF-C500FEFF34EE}"/>
              </a:ext>
            </a:extLst>
          </p:cNvPr>
          <p:cNvSpPr txBox="1"/>
          <p:nvPr/>
        </p:nvSpPr>
        <p:spPr>
          <a:xfrm>
            <a:off x="384475"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1: Select the agent </a:t>
            </a:r>
          </a:p>
        </p:txBody>
      </p:sp>
      <p:pic>
        <p:nvPicPr>
          <p:cNvPr id="23" name="Picture 22" descr="Copilot Chat">
            <a:extLst>
              <a:ext uri="{FF2B5EF4-FFF2-40B4-BE49-F238E27FC236}">
                <a16:creationId xmlns:a16="http://schemas.microsoft.com/office/drawing/2014/main" id="{F5039495-0305-3D2E-1BF5-4D86BE538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648" y="1712405"/>
            <a:ext cx="5176108" cy="343319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28" name="TextBox 27">
            <a:extLst>
              <a:ext uri="{FF2B5EF4-FFF2-40B4-BE49-F238E27FC236}">
                <a16:creationId xmlns:a16="http://schemas.microsoft.com/office/drawing/2014/main" id="{3D930DEF-E244-3E6B-5D0B-423355A3C54B}"/>
              </a:ext>
            </a:extLst>
          </p:cNvPr>
          <p:cNvSpPr txBox="1"/>
          <p:nvPr/>
        </p:nvSpPr>
        <p:spPr>
          <a:xfrm>
            <a:off x="438207" y="5744819"/>
            <a:ext cx="51761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Select “All agents” to find PowerPoint in the agent store. Then select the PowerPoint agent from Agents or type “@PowerPoint” in the prompt box and select the agent.</a:t>
            </a:r>
          </a:p>
        </p:txBody>
      </p:sp>
      <p:sp>
        <p:nvSpPr>
          <p:cNvPr id="29" name="Rectangle: Rounded Corners 28">
            <a:extLst>
              <a:ext uri="{FF2B5EF4-FFF2-40B4-BE49-F238E27FC236}">
                <a16:creationId xmlns:a16="http://schemas.microsoft.com/office/drawing/2014/main" id="{3D547348-81A6-0628-10FD-5D0DD487A827}"/>
              </a:ext>
              <a:ext uri="{C183D7F6-B498-43B3-948B-1728B52AA6E4}">
                <adec:decorative xmlns:adec="http://schemas.microsoft.com/office/drawing/2017/decorative" val="1"/>
              </a:ext>
            </a:extLst>
          </p:cNvPr>
          <p:cNvSpPr/>
          <p:nvPr/>
        </p:nvSpPr>
        <p:spPr>
          <a:xfrm>
            <a:off x="438207" y="2852381"/>
            <a:ext cx="844242" cy="10918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3" name="文本框 3">
            <a:extLst>
              <a:ext uri="{FF2B5EF4-FFF2-40B4-BE49-F238E27FC236}">
                <a16:creationId xmlns:a16="http://schemas.microsoft.com/office/drawing/2014/main" id="{3FA65250-134B-BDE0-352F-4F369DA323A1}"/>
              </a:ext>
            </a:extLst>
          </p:cNvPr>
          <p:cNvSpPr txBox="1"/>
          <p:nvPr/>
        </p:nvSpPr>
        <p:spPr>
          <a:xfrm>
            <a:off x="6577244" y="1245667"/>
            <a:ext cx="5230281" cy="303948"/>
          </a:xfrm>
          <a:prstGeom prst="rect">
            <a:avLst/>
          </a:prstGeom>
          <a:noFill/>
        </p:spPr>
        <p:txBody>
          <a:bodyPr wrap="square" lIns="0" tIns="0" rIns="0" bIns="0">
            <a:no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US" altLang="zh-CN" sz="1600" b="1" i="0" u="none" strike="noStrike" kern="1200" cap="none" spc="0" normalizeH="0" baseline="0" noProof="0">
                <a:ln>
                  <a:noFill/>
                </a:ln>
                <a:solidFill>
                  <a:prstClr val="black"/>
                </a:solidFill>
                <a:effectLst/>
                <a:uLnTx/>
                <a:uFillTx/>
                <a:latin typeface="Segoe UI Semibold" panose="020B0502040204020203" pitchFamily="34" charset="0"/>
                <a:ea typeface="等线" panose="02010600030101010101" pitchFamily="2" charset="-122"/>
                <a:cs typeface="Segoe UI Semibold" panose="020B0502040204020203" pitchFamily="34" charset="0"/>
              </a:rPr>
              <a:t>Step 2: Input your prompt</a:t>
            </a:r>
          </a:p>
        </p:txBody>
      </p:sp>
      <p:sp>
        <p:nvSpPr>
          <p:cNvPr id="37" name="TextBox 36">
            <a:extLst>
              <a:ext uri="{FF2B5EF4-FFF2-40B4-BE49-F238E27FC236}">
                <a16:creationId xmlns:a16="http://schemas.microsoft.com/office/drawing/2014/main" id="{0C09D18A-033C-7BF4-AB22-ABB251D74611}"/>
              </a:ext>
            </a:extLst>
          </p:cNvPr>
          <p:cNvSpPr txBox="1"/>
          <p:nvPr/>
        </p:nvSpPr>
        <p:spPr>
          <a:xfrm>
            <a:off x="6269887" y="5744819"/>
            <a:ext cx="5645051" cy="646331"/>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Type in your prompt and run it using the PowerPoint agent. The PowerPoint agent is grounded on web sources and </a:t>
            </a:r>
            <a:r>
              <a:rPr lang="en-US" sz="1200">
                <a:solidFill>
                  <a:prstClr val="black"/>
                </a:solidFill>
                <a:latin typeface="Aptos" panose="02110004020202020204"/>
              </a:rPr>
              <a:t>specific </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files that you upload</a:t>
            </a:r>
            <a:r>
              <a:rPr lang="en-US" sz="1200">
                <a:solidFill>
                  <a:prstClr val="black"/>
                </a:solidFill>
                <a:latin typeface="Aptos" panose="02110004020202020204"/>
              </a:rPr>
              <a:t> or select from available sources. </a:t>
            </a:r>
            <a:endParaRPr lang="en-US" sz="1200" b="0" i="0" u="none" strike="noStrike" kern="1200" cap="none" spc="0" normalizeH="0" baseline="0" noProof="0">
              <a:ln>
                <a:noFill/>
              </a:ln>
              <a:solidFill>
                <a:prstClr val="black"/>
              </a:solidFill>
              <a:effectLst/>
              <a:uLnTx/>
              <a:uFillTx/>
              <a:latin typeface="Aptos" panose="02110004020202020204"/>
            </a:endParaRPr>
          </a:p>
        </p:txBody>
      </p:sp>
      <p:sp>
        <p:nvSpPr>
          <p:cNvPr id="39" name="Rectangle: Rounded Corners 38">
            <a:extLst>
              <a:ext uri="{FF2B5EF4-FFF2-40B4-BE49-F238E27FC236}">
                <a16:creationId xmlns:a16="http://schemas.microsoft.com/office/drawing/2014/main" id="{FAB10BBE-9FFD-0622-FEA9-96F11EB7CE90}"/>
              </a:ext>
              <a:ext uri="{C183D7F6-B498-43B3-948B-1728B52AA6E4}">
                <adec:decorative xmlns:adec="http://schemas.microsoft.com/office/drawing/2017/decorative" val="1"/>
              </a:ext>
            </a:extLst>
          </p:cNvPr>
          <p:cNvSpPr/>
          <p:nvPr/>
        </p:nvSpPr>
        <p:spPr>
          <a:xfrm>
            <a:off x="7182917" y="3326834"/>
            <a:ext cx="3667053" cy="50818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Picture 7" descr="PowerPoint agent">
            <a:extLst>
              <a:ext uri="{FF2B5EF4-FFF2-40B4-BE49-F238E27FC236}">
                <a16:creationId xmlns:a16="http://schemas.microsoft.com/office/drawing/2014/main" id="{9656C219-D641-E5DD-191B-8AB51F74F18C}"/>
              </a:ext>
            </a:extLst>
          </p:cNvPr>
          <p:cNvPicPr>
            <a:picLocks noChangeAspect="1"/>
          </p:cNvPicPr>
          <p:nvPr/>
        </p:nvPicPr>
        <p:blipFill>
          <a:blip r:embed="rId4"/>
          <a:stretch>
            <a:fillRect/>
          </a:stretch>
        </p:blipFill>
        <p:spPr>
          <a:xfrm>
            <a:off x="2827665" y="4423607"/>
            <a:ext cx="2449214" cy="119831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31" name="Rectangle: Rounded Corners 30">
            <a:extLst>
              <a:ext uri="{FF2B5EF4-FFF2-40B4-BE49-F238E27FC236}">
                <a16:creationId xmlns:a16="http://schemas.microsoft.com/office/drawing/2014/main" id="{BA1FF1F7-7C7D-B023-7585-29BDE2B14FA9}"/>
              </a:ext>
              <a:ext uri="{C183D7F6-B498-43B3-948B-1728B52AA6E4}">
                <adec:decorative xmlns:adec="http://schemas.microsoft.com/office/drawing/2017/decorative" val="1"/>
              </a:ext>
            </a:extLst>
          </p:cNvPr>
          <p:cNvSpPr/>
          <p:nvPr/>
        </p:nvSpPr>
        <p:spPr>
          <a:xfrm>
            <a:off x="2895246" y="5050061"/>
            <a:ext cx="1192258" cy="163384"/>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ounded Rectangle 4">
            <a:extLst>
              <a:ext uri="{FF2B5EF4-FFF2-40B4-BE49-F238E27FC236}">
                <a16:creationId xmlns:a16="http://schemas.microsoft.com/office/drawing/2014/main" id="{D955B79E-7A45-62C6-E800-7073235322A5}"/>
              </a:ext>
              <a:ext uri="{C183D7F6-B498-43B3-948B-1728B52AA6E4}">
                <adec:decorative xmlns:adec="http://schemas.microsoft.com/office/drawing/2017/decorative" val="1"/>
              </a:ext>
            </a:extLst>
          </p:cNvPr>
          <p:cNvSpPr/>
          <p:nvPr/>
        </p:nvSpPr>
        <p:spPr>
          <a:xfrm>
            <a:off x="10898687" y="-222422"/>
            <a:ext cx="1692875" cy="1044262"/>
          </a:xfrm>
          <a:prstGeom prst="roundRect">
            <a:avLst/>
          </a:prstGeom>
          <a:solidFill>
            <a:sysClr val="window" lastClr="FFFFFF">
              <a:lumMod val="95000"/>
            </a:sysClr>
          </a:solid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Sans Display"/>
              <a:ea typeface="+mn-ea"/>
              <a:cs typeface="Segoe Sans Display"/>
            </a:endParaRPr>
          </a:p>
        </p:txBody>
      </p:sp>
      <p:sp>
        <p:nvSpPr>
          <p:cNvPr id="7" name="Title 2">
            <a:extLst>
              <a:ext uri="{FF2B5EF4-FFF2-40B4-BE49-F238E27FC236}">
                <a16:creationId xmlns:a16="http://schemas.microsoft.com/office/drawing/2014/main" id="{ADA95219-746D-1858-AA30-88416D6739D2}"/>
              </a:ext>
            </a:extLst>
          </p:cNvPr>
          <p:cNvSpPr txBox="1">
            <a:spLocks noGrp="1"/>
          </p:cNvSpPr>
          <p:nvPr>
            <p:ph type="title" idx="4294967295"/>
          </p:nvPr>
        </p:nvSpPr>
        <p:spPr>
          <a:xfrm>
            <a:off x="411563" y="365309"/>
            <a:ext cx="11108084" cy="65836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Semibold"/>
                <a:ea typeface="+mj-ea"/>
                <a:cs typeface="Segoe UI"/>
              </a:rPr>
              <a:t>PowerPoint Agent: How to find and use</a:t>
            </a:r>
            <a:endParaRPr kumimoji="0" lang="en-US" sz="2800" b="1" i="0" u="none" strike="noStrike" kern="1200" cap="none" spc="0" normalizeH="0" baseline="0" noProof="0" dirty="0">
              <a:ln>
                <a:noFill/>
              </a:ln>
              <a:gradFill flip="none">
                <a:gsLst>
                  <a:gs pos="0">
                    <a:srgbClr val="0078D4"/>
                  </a:gs>
                  <a:gs pos="100000">
                    <a:srgbClr val="C03BC4"/>
                  </a:gs>
                </a:gsLst>
                <a:lin ang="0" scaled="1"/>
                <a:tileRect/>
              </a:gradFill>
              <a:effectLst/>
              <a:uLnTx/>
              <a:uFillTx/>
              <a:latin typeface="Segoe Sans Display"/>
              <a:ea typeface="+mj-ea"/>
              <a:cs typeface="Segoe UI"/>
            </a:endParaRPr>
          </a:p>
        </p:txBody>
      </p:sp>
      <p:pic>
        <p:nvPicPr>
          <p:cNvPr id="10" name="Picture 9" descr="Microsoft powerpoint 2025 Icons, Logos, Symbols – Free Download PNG, SVG">
            <a:extLst>
              <a:ext uri="{FF2B5EF4-FFF2-40B4-BE49-F238E27FC236}">
                <a16:creationId xmlns:a16="http://schemas.microsoft.com/office/drawing/2014/main" id="{6D51FE9F-6352-F0FA-06E0-D171661863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1053619" y="18472"/>
            <a:ext cx="692728" cy="697346"/>
          </a:xfrm>
          <a:prstGeom prst="rect">
            <a:avLst/>
          </a:prstGeom>
        </p:spPr>
      </p:pic>
    </p:spTree>
    <p:extLst>
      <p:ext uri="{BB962C8B-B14F-4D97-AF65-F5344CB8AC3E}">
        <p14:creationId xmlns:p14="http://schemas.microsoft.com/office/powerpoint/2010/main" val="311566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1609</Words>
  <Application>Microsoft Office PowerPoint</Application>
  <PresentationFormat>Widescreen</PresentationFormat>
  <Paragraphs>95</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Word, Excel, and PowerPoint agents in the Microsoft 365 Copilot app</vt:lpstr>
      <vt:lpstr>Cheat sheet: When to use the Word, Excel, and PowerPoint agents for creation</vt:lpstr>
      <vt:lpstr>Excel agent: How to find and use</vt:lpstr>
      <vt:lpstr>Excel agent: How to find and use (cont.)</vt:lpstr>
      <vt:lpstr>Create from scratch with Excel agent</vt:lpstr>
      <vt:lpstr>Word agent: How to find and use</vt:lpstr>
      <vt:lpstr>Word agent: How to find and use (cont.)</vt:lpstr>
      <vt:lpstr>Create from scratch with Word agent</vt:lpstr>
      <vt:lpstr>PowerPoint Agent: How to find and use</vt:lpstr>
      <vt:lpstr>PowerPoint Agent: How to find and use (cont.)</vt:lpstr>
      <vt:lpstr>Create from scratch with PowerPoint agent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2026-04-01T20:06:57Z</dcterms:created>
  <dcterms:modified xsi:type="dcterms:W3CDTF">2026-04-10T21:33:57Z</dcterms:modified>
</cp:coreProperties>
</file>