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0" r:id="rId4"/>
    <p:sldMasterId id="2147483675" r:id="rId5"/>
    <p:sldMasterId id="2147483712" r:id="rId6"/>
    <p:sldMasterId id="2147483648" r:id="rId7"/>
    <p:sldMasterId id="2147483764" r:id="rId8"/>
    <p:sldMasterId id="2147483802" r:id="rId9"/>
  </p:sldMasterIdLst>
  <p:notesMasterIdLst>
    <p:notesMasterId r:id="rId39"/>
  </p:notesMasterIdLst>
  <p:sldIdLst>
    <p:sldId id="2147470086" r:id="rId10"/>
    <p:sldId id="2147481697" r:id="rId11"/>
    <p:sldId id="2147482502" r:id="rId12"/>
    <p:sldId id="2147481636" r:id="rId13"/>
    <p:sldId id="2147481603" r:id="rId14"/>
    <p:sldId id="2147481613" r:id="rId15"/>
    <p:sldId id="2147481655" r:id="rId16"/>
    <p:sldId id="2147482501" r:id="rId17"/>
    <p:sldId id="2147481681" r:id="rId18"/>
    <p:sldId id="2147482490" r:id="rId19"/>
    <p:sldId id="2147481756" r:id="rId20"/>
    <p:sldId id="2147482491" r:id="rId21"/>
    <p:sldId id="2147482492" r:id="rId22"/>
    <p:sldId id="2147482494" r:id="rId23"/>
    <p:sldId id="2147481628" r:id="rId24"/>
    <p:sldId id="2147482495" r:id="rId25"/>
    <p:sldId id="2147481779" r:id="rId26"/>
    <p:sldId id="2147481634" r:id="rId27"/>
    <p:sldId id="2147481734" r:id="rId28"/>
    <p:sldId id="2147481715" r:id="rId29"/>
    <p:sldId id="2147482496" r:id="rId30"/>
    <p:sldId id="2147481772" r:id="rId31"/>
    <p:sldId id="2147481773" r:id="rId32"/>
    <p:sldId id="2147482500" r:id="rId33"/>
    <p:sldId id="2147480179" r:id="rId34"/>
    <p:sldId id="2147481641" r:id="rId35"/>
    <p:sldId id="2147481703" r:id="rId36"/>
    <p:sldId id="2147482497" r:id="rId37"/>
    <p:sldId id="2147481776" r:id="rId38"/>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AF8CE4-3F09-4363-B182-E1BF5901DCA8}">
          <p14:sldIdLst>
            <p14:sldId id="2147470086"/>
            <p14:sldId id="2147481697"/>
            <p14:sldId id="2147482502"/>
            <p14:sldId id="2147481636"/>
            <p14:sldId id="2147481603"/>
            <p14:sldId id="2147481613"/>
            <p14:sldId id="2147481655"/>
            <p14:sldId id="2147482501"/>
            <p14:sldId id="2147481681"/>
            <p14:sldId id="2147482490"/>
            <p14:sldId id="2147481756"/>
            <p14:sldId id="2147482491"/>
            <p14:sldId id="2147482492"/>
            <p14:sldId id="2147482494"/>
            <p14:sldId id="2147481628"/>
            <p14:sldId id="2147482495"/>
            <p14:sldId id="2147481779"/>
            <p14:sldId id="2147481634"/>
            <p14:sldId id="2147481734"/>
            <p14:sldId id="2147481715"/>
            <p14:sldId id="2147482496"/>
            <p14:sldId id="2147481772"/>
            <p14:sldId id="2147481773"/>
            <p14:sldId id="2147482500"/>
            <p14:sldId id="2147480179"/>
            <p14:sldId id="2147481641"/>
            <p14:sldId id="2147481703"/>
            <p14:sldId id="2147482497"/>
            <p14:sldId id="2147481776"/>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33CC33"/>
    <a:srgbClr val="3579CF"/>
    <a:srgbClr val="2253E5"/>
    <a:srgbClr val="FFFFFF"/>
    <a:srgbClr val="5DB3FA"/>
    <a:srgbClr val="0078D4"/>
    <a:srgbClr val="F3F6FD"/>
    <a:srgbClr val="000000"/>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10101-1309-4B5F-B20E-05B8765F3B20}" v="6" dt="2024-11-14T17:59:57.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66" y="1056"/>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FE16745-969E-49A4-B9C4-1A0CE8DBA346}"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lnSpc>
                <a:spcPct val="107000"/>
              </a:lnSpc>
              <a:spcAft>
                <a:spcPts val="800"/>
              </a:spcAft>
            </a:pPr>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66014" marR="0" lvl="0" indent="0" algn="l" defTabSz="905324" rtl="0" eaLnBrk="0" fontAlgn="auto" latinLnBrk="0" hangingPunct="0">
              <a:lnSpc>
                <a:spcPct val="100000"/>
              </a:lnSpc>
              <a:spcBef>
                <a:spcPts val="0"/>
              </a:spcBef>
              <a:spcAft>
                <a:spcPts val="0"/>
              </a:spcAft>
              <a:buClrTx/>
              <a:buSzTx/>
              <a:buFontTx/>
              <a:buNone/>
              <a:tabLst/>
              <a:defRPr/>
            </a:pPr>
            <a:r>
              <a:rPr lang="fr-fr"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MICROSOFT DÉCLINE TOUTE GARANTIE, EXPRESSE, IMPLICITE OU LÉGALE, QUANT AUX INFORMATIONS FOURNIES DANS CETTE PRÉSENTATION.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04/11/2024 05:33</a:t>
            </a: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39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13</a:t>
            </a:fld>
            <a:endParaRPr lang="en-US"/>
          </a:p>
        </p:txBody>
      </p:sp>
    </p:spTree>
    <p:extLst>
      <p:ext uri="{BB962C8B-B14F-4D97-AF65-F5344CB8AC3E}">
        <p14:creationId xmlns:p14="http://schemas.microsoft.com/office/powerpoint/2010/main" val="2963546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fr-fr"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MICROSOFT DÉCLINE TOUTE GARANTIE, EXPRESSE, IMPLICITE OU LÉGALE, QUANT AUX INFORMATIONS FOURNIES DANS CETTE PRÉSENTATION.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t>04/11/2024 05:33</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479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8268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Header Placeholder 3"/>
          <p:cNvSpPr>
            <a:spLocks noGrp="1"/>
          </p:cNvSpPr>
          <p:nvPr>
            <p:ph type="hdr" sz="quarter"/>
          </p:nvPr>
        </p:nvSpPr>
        <p:spPr/>
        <p:txBody>
          <a:bodyPr rtlCol="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rtlCol="0"/>
          <a:lstStyle/>
          <a:p>
            <a:pPr marL="583211" marR="0" lvl="0" indent="0" algn="l" defTabSz="932831" rtl="0" eaLnBrk="0" fontAlgn="auto" latinLnBrk="0" hangingPunct="0">
              <a:lnSpc>
                <a:spcPct val="100000"/>
              </a:lnSpc>
              <a:spcBef>
                <a:spcPts val="0"/>
              </a:spcBef>
              <a:spcAft>
                <a:spcPts val="0"/>
              </a:spcAft>
              <a:buClrTx/>
              <a:buSzTx/>
              <a:buFontTx/>
              <a:buNone/>
              <a:tabLst/>
              <a:defRPr/>
            </a:pPr>
            <a:r>
              <a:rPr lang="fr-fr" sz="400" b="0" i="0" u="none" strike="noStrike" kern="1200" cap="none" spc="0" normalizeH="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MICROSOFT DÉCLINE TOUTE GARANTIE, EXPRESSE, IMPLICITE OU LÉGALE, QUANT AUX INFORMATIONS FOURNIES DANS CETTE PRÉSENTATION.</a:t>
            </a:r>
          </a:p>
        </p:txBody>
      </p:sp>
      <p:sp>
        <p:nvSpPr>
          <p:cNvPr id="6" name="Date Placeholder 5"/>
          <p:cNvSpPr>
            <a:spLocks noGrp="1"/>
          </p:cNvSpPr>
          <p:nvPr>
            <p:ph type="dt" idx="1"/>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t>04/11/2024 05:33</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057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17</a:t>
            </a:fld>
            <a:endParaRPr lang="en-US"/>
          </a:p>
        </p:txBody>
      </p:sp>
    </p:spTree>
    <p:extLst>
      <p:ext uri="{BB962C8B-B14F-4D97-AF65-F5344CB8AC3E}">
        <p14:creationId xmlns:p14="http://schemas.microsoft.com/office/powerpoint/2010/main" val="140161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effectLst/>
              <a:latin typeface="-apple-system"/>
            </a:endParaRPr>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19</a:t>
            </a:fld>
            <a:endParaRPr lang="en-US"/>
          </a:p>
        </p:txBody>
      </p:sp>
    </p:spTree>
    <p:extLst>
      <p:ext uri="{BB962C8B-B14F-4D97-AF65-F5344CB8AC3E}">
        <p14:creationId xmlns:p14="http://schemas.microsoft.com/office/powerpoint/2010/main" val="166731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20</a:t>
            </a:fld>
            <a:endParaRPr lang="en-US"/>
          </a:p>
        </p:txBody>
      </p:sp>
    </p:spTree>
    <p:extLst>
      <p:ext uri="{BB962C8B-B14F-4D97-AF65-F5344CB8AC3E}">
        <p14:creationId xmlns:p14="http://schemas.microsoft.com/office/powerpoint/2010/main" val="687954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21</a:t>
            </a:fld>
            <a:endParaRPr lang="en-US"/>
          </a:p>
        </p:txBody>
      </p:sp>
    </p:spTree>
    <p:extLst>
      <p:ext uri="{BB962C8B-B14F-4D97-AF65-F5344CB8AC3E}">
        <p14:creationId xmlns:p14="http://schemas.microsoft.com/office/powerpoint/2010/main" val="306961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22</a:t>
            </a:fld>
            <a:endParaRPr lang="en-US"/>
          </a:p>
        </p:txBody>
      </p:sp>
    </p:spTree>
    <p:extLst>
      <p:ext uri="{BB962C8B-B14F-4D97-AF65-F5344CB8AC3E}">
        <p14:creationId xmlns:p14="http://schemas.microsoft.com/office/powerpoint/2010/main" val="232163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a:t>
            </a:fld>
            <a:endParaRPr lang="en-US"/>
          </a:p>
        </p:txBody>
      </p:sp>
    </p:spTree>
    <p:extLst>
      <p:ext uri="{BB962C8B-B14F-4D97-AF65-F5344CB8AC3E}">
        <p14:creationId xmlns:p14="http://schemas.microsoft.com/office/powerpoint/2010/main" val="363050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23</a:t>
            </a:fld>
            <a:endParaRPr lang="en-US"/>
          </a:p>
        </p:txBody>
      </p:sp>
    </p:spTree>
    <p:extLst>
      <p:ext uri="{BB962C8B-B14F-4D97-AF65-F5344CB8AC3E}">
        <p14:creationId xmlns:p14="http://schemas.microsoft.com/office/powerpoint/2010/main" val="234327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rtlCol="0"/>
          <a:lstStyle/>
          <a:p>
            <a:pPr marL="0" marR="0" lvl="0" indent="0" algn="r" defTabSz="914367"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29</a:t>
            </a:fld>
            <a:endParaRPr lang="en-US"/>
          </a:p>
        </p:txBody>
      </p:sp>
    </p:spTree>
    <p:extLst>
      <p:ext uri="{BB962C8B-B14F-4D97-AF65-F5344CB8AC3E}">
        <p14:creationId xmlns:p14="http://schemas.microsoft.com/office/powerpoint/2010/main" val="3367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13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4</a:t>
            </a:fld>
            <a:endParaRPr lang="en-US"/>
          </a:p>
        </p:txBody>
      </p:sp>
    </p:spTree>
    <p:extLst>
      <p:ext uri="{BB962C8B-B14F-4D97-AF65-F5344CB8AC3E}">
        <p14:creationId xmlns:p14="http://schemas.microsoft.com/office/powerpoint/2010/main" val="166808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5</a:t>
            </a:fld>
            <a:endParaRPr lang="en-US"/>
          </a:p>
        </p:txBody>
      </p:sp>
    </p:spTree>
    <p:extLst>
      <p:ext uri="{BB962C8B-B14F-4D97-AF65-F5344CB8AC3E}">
        <p14:creationId xmlns:p14="http://schemas.microsoft.com/office/powerpoint/2010/main" val="2684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6</a:t>
            </a:fld>
            <a:endParaRPr lang="en-US"/>
          </a:p>
        </p:txBody>
      </p:sp>
    </p:spTree>
    <p:extLst>
      <p:ext uri="{BB962C8B-B14F-4D97-AF65-F5344CB8AC3E}">
        <p14:creationId xmlns:p14="http://schemas.microsoft.com/office/powerpoint/2010/main" val="129002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7</a:t>
            </a:fld>
            <a:endParaRPr lang="en-US"/>
          </a:p>
        </p:txBody>
      </p:sp>
    </p:spTree>
    <p:extLst>
      <p:ext uri="{BB962C8B-B14F-4D97-AF65-F5344CB8AC3E}">
        <p14:creationId xmlns:p14="http://schemas.microsoft.com/office/powerpoint/2010/main" val="368668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42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b="0"/>
          </a:p>
        </p:txBody>
      </p:sp>
      <p:sp>
        <p:nvSpPr>
          <p:cNvPr id="4" name="Slide Number Placeholder 3"/>
          <p:cNvSpPr>
            <a:spLocks noGrp="1"/>
          </p:cNvSpPr>
          <p:nvPr>
            <p:ph type="sldNum" sz="quarter" idx="5"/>
          </p:nvPr>
        </p:nvSpPr>
        <p:spPr/>
        <p:txBody>
          <a:bodyPr rtlCol="0"/>
          <a:lstStyle/>
          <a:p>
            <a:pPr rtl="0"/>
            <a:fld id="{78E2843E-4E3F-4539-8169-3BC120CDD5F2}" type="slidenum">
              <a:rPr lang="en-US" smtClean="0"/>
              <a:t>10</a:t>
            </a:fld>
            <a:endParaRPr lang="en-US"/>
          </a:p>
        </p:txBody>
      </p:sp>
    </p:spTree>
    <p:extLst>
      <p:ext uri="{BB962C8B-B14F-4D97-AF65-F5344CB8AC3E}">
        <p14:creationId xmlns:p14="http://schemas.microsoft.com/office/powerpoint/2010/main" val="3793204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456452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fr-fr"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813456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rtlCol="0"/>
          <a:lstStyle>
            <a:lvl1pPr>
              <a:defRPr sz="2000" spc="0">
                <a:latin typeface="+mj-lt"/>
                <a:cs typeface="Segoe UI" panose="020B0502040204020203" pitchFamily="34" charset="0"/>
              </a:defRPr>
            </a:lvl1pPr>
          </a:lstStyle>
          <a:p>
            <a:pPr rtl="0"/>
            <a:r>
              <a:rPr lang="fr-fr"/>
              <a:t>Click to edit Master title style</a:t>
            </a:r>
          </a:p>
        </p:txBody>
      </p:sp>
    </p:spTree>
    <p:extLst>
      <p:ext uri="{BB962C8B-B14F-4D97-AF65-F5344CB8AC3E}">
        <p14:creationId xmlns:p14="http://schemas.microsoft.com/office/powerpoint/2010/main" val="39244448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C366-C310-2B21-09A5-EC1F0BAD4118}"/>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fr-fr"/>
              <a:t>Click to edit Master title style</a:t>
            </a:r>
          </a:p>
        </p:txBody>
      </p:sp>
      <p:sp>
        <p:nvSpPr>
          <p:cNvPr id="3" name="Subtitle 2">
            <a:extLst>
              <a:ext uri="{FF2B5EF4-FFF2-40B4-BE49-F238E27FC236}">
                <a16:creationId xmlns:a16="http://schemas.microsoft.com/office/drawing/2014/main" id="{D06A1FB2-B58D-7345-A09C-6C7F537BE9E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Click to edit Master subtitle style</a:t>
            </a:r>
          </a:p>
        </p:txBody>
      </p:sp>
      <p:sp>
        <p:nvSpPr>
          <p:cNvPr id="4" name="Date Placeholder 3">
            <a:extLst>
              <a:ext uri="{FF2B5EF4-FFF2-40B4-BE49-F238E27FC236}">
                <a16:creationId xmlns:a16="http://schemas.microsoft.com/office/drawing/2014/main" id="{344487AA-B116-E0E0-B2C4-6905152DF71D}"/>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322C89E-7E17-29FC-E938-41DA62796FC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EC0CFB6-B2B8-AA6F-68B0-39FDC8A61DE0}"/>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88133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fr-fr"/>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fr-fr"/>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3523913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E73F-4A67-3546-B2E1-B8DF69DF9ECA}"/>
              </a:ext>
            </a:extLst>
          </p:cNvPr>
          <p:cNvSpPr>
            <a:spLocks noGrp="1"/>
          </p:cNvSpPr>
          <p:nvPr>
            <p:ph type="title"/>
          </p:nvPr>
        </p:nvSpPr>
        <p:spPr>
          <a:xfrm>
            <a:off x="831850" y="1709738"/>
            <a:ext cx="10515600" cy="2852737"/>
          </a:xfrm>
        </p:spPr>
        <p:txBody>
          <a:bodyPr rtlCol="0" anchor="b"/>
          <a:lstStyle>
            <a:lvl1pPr>
              <a:defRPr sz="6000"/>
            </a:lvl1pPr>
          </a:lstStyle>
          <a:p>
            <a:pPr rtl="0"/>
            <a:r>
              <a:rPr lang="fr-fr"/>
              <a:t>Click to edit Master title style</a:t>
            </a:r>
          </a:p>
        </p:txBody>
      </p:sp>
      <p:sp>
        <p:nvSpPr>
          <p:cNvPr id="3" name="Text Placeholder 2">
            <a:extLst>
              <a:ext uri="{FF2B5EF4-FFF2-40B4-BE49-F238E27FC236}">
                <a16:creationId xmlns:a16="http://schemas.microsoft.com/office/drawing/2014/main" id="{C979D538-3D13-43F8-8ED0-A9A6368181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fr-fr"/>
              <a:t>Click to edit Master text styles</a:t>
            </a:r>
          </a:p>
        </p:txBody>
      </p:sp>
      <p:sp>
        <p:nvSpPr>
          <p:cNvPr id="4" name="Date Placeholder 3">
            <a:extLst>
              <a:ext uri="{FF2B5EF4-FFF2-40B4-BE49-F238E27FC236}">
                <a16:creationId xmlns:a16="http://schemas.microsoft.com/office/drawing/2014/main" id="{69D44591-3888-BADD-C642-8A5D717D1524}"/>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9FD5F9EB-B514-83F3-439F-74C349C0077B}"/>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9B094A96-4E25-FE08-AE52-F9F2A13A19E4}"/>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831204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6B0D-9DE7-0343-6942-61C94CBDC381}"/>
              </a:ext>
            </a:extLst>
          </p:cNvPr>
          <p:cNvSpPr>
            <a:spLocks noGrp="1"/>
          </p:cNvSpPr>
          <p:nvPr>
            <p:ph type="title"/>
          </p:nvPr>
        </p:nvSpPr>
        <p:spPr/>
        <p:txBody>
          <a:bodyPr rtlCol="0"/>
          <a:lstStyle/>
          <a:p>
            <a:pPr rtl="0"/>
            <a:r>
              <a:rPr lang="fr-fr"/>
              <a:t>Click to edit Master title style</a:t>
            </a:r>
          </a:p>
        </p:txBody>
      </p:sp>
      <p:sp>
        <p:nvSpPr>
          <p:cNvPr id="3" name="Content Placeholder 2">
            <a:extLst>
              <a:ext uri="{FF2B5EF4-FFF2-40B4-BE49-F238E27FC236}">
                <a16:creationId xmlns:a16="http://schemas.microsoft.com/office/drawing/2014/main" id="{ECEF45A8-FE5F-0906-C007-9F3CD4D1F24E}"/>
              </a:ext>
            </a:extLst>
          </p:cNvPr>
          <p:cNvSpPr>
            <a:spLocks noGrp="1"/>
          </p:cNvSpPr>
          <p:nvPr>
            <p:ph sz="half" idx="1"/>
          </p:nvPr>
        </p:nvSpPr>
        <p:spPr>
          <a:xfrm>
            <a:off x="838200" y="1825625"/>
            <a:ext cx="5181600" cy="435133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Content Placeholder 3">
            <a:extLst>
              <a:ext uri="{FF2B5EF4-FFF2-40B4-BE49-F238E27FC236}">
                <a16:creationId xmlns:a16="http://schemas.microsoft.com/office/drawing/2014/main" id="{87956E00-9754-99B5-32AF-DF7AA6BE2AF6}"/>
              </a:ext>
            </a:extLst>
          </p:cNvPr>
          <p:cNvSpPr>
            <a:spLocks noGrp="1"/>
          </p:cNvSpPr>
          <p:nvPr>
            <p:ph sz="half" idx="2"/>
          </p:nvPr>
        </p:nvSpPr>
        <p:spPr>
          <a:xfrm>
            <a:off x="6172200" y="1825625"/>
            <a:ext cx="5181600" cy="435133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5" name="Date Placeholder 4">
            <a:extLst>
              <a:ext uri="{FF2B5EF4-FFF2-40B4-BE49-F238E27FC236}">
                <a16:creationId xmlns:a16="http://schemas.microsoft.com/office/drawing/2014/main" id="{5154710B-0716-DF21-42D9-08E3B5803EB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7719D910-C172-1EF3-F27E-22188980DD69}"/>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313BCEF2-2AA4-BB73-27B5-54A3AB6F6C6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93676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4EF1-7DD6-FE96-5145-C46207DC40A9}"/>
              </a:ext>
            </a:extLst>
          </p:cNvPr>
          <p:cNvSpPr>
            <a:spLocks noGrp="1"/>
          </p:cNvSpPr>
          <p:nvPr>
            <p:ph type="title"/>
          </p:nvPr>
        </p:nvSpPr>
        <p:spPr>
          <a:xfrm>
            <a:off x="839788" y="365125"/>
            <a:ext cx="10515600" cy="1325563"/>
          </a:xfrm>
        </p:spPr>
        <p:txBody>
          <a:bodyPr rtlCol="0"/>
          <a:lstStyle/>
          <a:p>
            <a:pPr rtl="0"/>
            <a:r>
              <a:rPr lang="fr-fr"/>
              <a:t>Click to edit Master title style</a:t>
            </a:r>
          </a:p>
        </p:txBody>
      </p:sp>
      <p:sp>
        <p:nvSpPr>
          <p:cNvPr id="3" name="Text Placeholder 2">
            <a:extLst>
              <a:ext uri="{FF2B5EF4-FFF2-40B4-BE49-F238E27FC236}">
                <a16:creationId xmlns:a16="http://schemas.microsoft.com/office/drawing/2014/main" id="{B7351DED-B5FD-36AB-CAF5-BF5567DEBD7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Click to edit Master text styles</a:t>
            </a:r>
          </a:p>
        </p:txBody>
      </p:sp>
      <p:sp>
        <p:nvSpPr>
          <p:cNvPr id="4" name="Content Placeholder 3">
            <a:extLst>
              <a:ext uri="{FF2B5EF4-FFF2-40B4-BE49-F238E27FC236}">
                <a16:creationId xmlns:a16="http://schemas.microsoft.com/office/drawing/2014/main" id="{0DCF4EA5-4A0B-5446-7EF9-7ECFDCAB2B40}"/>
              </a:ext>
            </a:extLst>
          </p:cNvPr>
          <p:cNvSpPr>
            <a:spLocks noGrp="1"/>
          </p:cNvSpPr>
          <p:nvPr>
            <p:ph sz="half" idx="2"/>
          </p:nvPr>
        </p:nvSpPr>
        <p:spPr>
          <a:xfrm>
            <a:off x="839788" y="2505075"/>
            <a:ext cx="5157787" cy="368458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5" name="Text Placeholder 4">
            <a:extLst>
              <a:ext uri="{FF2B5EF4-FFF2-40B4-BE49-F238E27FC236}">
                <a16:creationId xmlns:a16="http://schemas.microsoft.com/office/drawing/2014/main" id="{D60C2A64-EFDC-A2C3-F60D-26D461B0A7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Click to edit Master text styles</a:t>
            </a:r>
          </a:p>
        </p:txBody>
      </p:sp>
      <p:sp>
        <p:nvSpPr>
          <p:cNvPr id="6" name="Content Placeholder 5">
            <a:extLst>
              <a:ext uri="{FF2B5EF4-FFF2-40B4-BE49-F238E27FC236}">
                <a16:creationId xmlns:a16="http://schemas.microsoft.com/office/drawing/2014/main" id="{8E5638F1-6B79-CAE7-1DB9-DFF89F5B109D}"/>
              </a:ext>
            </a:extLst>
          </p:cNvPr>
          <p:cNvSpPr>
            <a:spLocks noGrp="1"/>
          </p:cNvSpPr>
          <p:nvPr>
            <p:ph sz="quarter" idx="4"/>
          </p:nvPr>
        </p:nvSpPr>
        <p:spPr>
          <a:xfrm>
            <a:off x="6172200" y="2505075"/>
            <a:ext cx="5183188" cy="368458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7" name="Date Placeholder 6">
            <a:extLst>
              <a:ext uri="{FF2B5EF4-FFF2-40B4-BE49-F238E27FC236}">
                <a16:creationId xmlns:a16="http://schemas.microsoft.com/office/drawing/2014/main" id="{56EEB207-7675-CCB2-C54B-C93DAD71126A}"/>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8" name="Footer Placeholder 7">
            <a:extLst>
              <a:ext uri="{FF2B5EF4-FFF2-40B4-BE49-F238E27FC236}">
                <a16:creationId xmlns:a16="http://schemas.microsoft.com/office/drawing/2014/main" id="{F79C94F1-5C0D-075A-6FEE-E939728F843E}"/>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753683DA-027B-705B-4459-ED17F9BE31C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555811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6ACF-628C-1474-B13D-5E634DE3B8C7}"/>
              </a:ext>
            </a:extLst>
          </p:cNvPr>
          <p:cNvSpPr>
            <a:spLocks noGrp="1"/>
          </p:cNvSpPr>
          <p:nvPr>
            <p:ph type="title"/>
          </p:nvPr>
        </p:nvSpPr>
        <p:spPr/>
        <p:txBody>
          <a:bodyPr rtlCol="0"/>
          <a:lstStyle/>
          <a:p>
            <a:pPr rtl="0"/>
            <a:r>
              <a:rPr lang="fr-fr"/>
              <a:t>Click to edit Master title style</a:t>
            </a:r>
          </a:p>
        </p:txBody>
      </p:sp>
      <p:sp>
        <p:nvSpPr>
          <p:cNvPr id="3" name="Date Placeholder 2">
            <a:extLst>
              <a:ext uri="{FF2B5EF4-FFF2-40B4-BE49-F238E27FC236}">
                <a16:creationId xmlns:a16="http://schemas.microsoft.com/office/drawing/2014/main" id="{C4C54EB2-8EF5-4B83-CD8D-FA926FDABBA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4" name="Footer Placeholder 3">
            <a:extLst>
              <a:ext uri="{FF2B5EF4-FFF2-40B4-BE49-F238E27FC236}">
                <a16:creationId xmlns:a16="http://schemas.microsoft.com/office/drawing/2014/main" id="{BAA5A8B5-E24A-2FE0-AF06-9CB5CB2B9417}"/>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7D5D993B-EF7D-9141-FEA7-F60D7645B8C6}"/>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6945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C722AC-8ED5-0CF9-884D-7A8B60FF67E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3" name="Footer Placeholder 2">
            <a:extLst>
              <a:ext uri="{FF2B5EF4-FFF2-40B4-BE49-F238E27FC236}">
                <a16:creationId xmlns:a16="http://schemas.microsoft.com/office/drawing/2014/main" id="{5904AA66-7C4C-802E-C017-C3ECD710BC36}"/>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7FB3BC6F-1855-9958-B985-2ED95309D8BC}"/>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841184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D043-CB97-EFF6-C7C8-9558F2E35D66}"/>
              </a:ext>
            </a:extLst>
          </p:cNvPr>
          <p:cNvSpPr>
            <a:spLocks noGrp="1"/>
          </p:cNvSpPr>
          <p:nvPr>
            <p:ph type="title"/>
          </p:nvPr>
        </p:nvSpPr>
        <p:spPr>
          <a:xfrm>
            <a:off x="839788" y="457200"/>
            <a:ext cx="3932237" cy="1600200"/>
          </a:xfrm>
        </p:spPr>
        <p:txBody>
          <a:bodyPr rtlCol="0" anchor="b"/>
          <a:lstStyle>
            <a:lvl1pPr>
              <a:defRPr sz="3200"/>
            </a:lvl1pPr>
          </a:lstStyle>
          <a:p>
            <a:pPr rtl="0"/>
            <a:r>
              <a:rPr lang="fr-fr"/>
              <a:t>Click to edit Master title style</a:t>
            </a:r>
          </a:p>
        </p:txBody>
      </p:sp>
      <p:sp>
        <p:nvSpPr>
          <p:cNvPr id="3" name="Content Placeholder 2">
            <a:extLst>
              <a:ext uri="{FF2B5EF4-FFF2-40B4-BE49-F238E27FC236}">
                <a16:creationId xmlns:a16="http://schemas.microsoft.com/office/drawing/2014/main" id="{5316A356-1DD0-D221-3083-EE504CBFA1D5}"/>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Text Placeholder 3">
            <a:extLst>
              <a:ext uri="{FF2B5EF4-FFF2-40B4-BE49-F238E27FC236}">
                <a16:creationId xmlns:a16="http://schemas.microsoft.com/office/drawing/2014/main" id="{F82652C4-62C4-B2D3-5E56-7500C1A27D6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a:t>Click to edit Master text styles</a:t>
            </a:r>
          </a:p>
        </p:txBody>
      </p:sp>
      <p:sp>
        <p:nvSpPr>
          <p:cNvPr id="5" name="Date Placeholder 4">
            <a:extLst>
              <a:ext uri="{FF2B5EF4-FFF2-40B4-BE49-F238E27FC236}">
                <a16:creationId xmlns:a16="http://schemas.microsoft.com/office/drawing/2014/main" id="{B2ED86D3-E401-EE8D-62C2-87FCC21C5B8F}"/>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51D970C1-4A41-E653-023D-6DE9B43F80A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8E70454-3044-DEB3-6181-1CC83C6A41A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4155774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DC31-9F62-9FE2-1C8E-47E206813580}"/>
              </a:ext>
            </a:extLst>
          </p:cNvPr>
          <p:cNvSpPr>
            <a:spLocks noGrp="1"/>
          </p:cNvSpPr>
          <p:nvPr>
            <p:ph type="title"/>
          </p:nvPr>
        </p:nvSpPr>
        <p:spPr>
          <a:xfrm>
            <a:off x="839788" y="457200"/>
            <a:ext cx="3932237" cy="1600200"/>
          </a:xfrm>
        </p:spPr>
        <p:txBody>
          <a:bodyPr rtlCol="0" anchor="b"/>
          <a:lstStyle>
            <a:lvl1pPr>
              <a:defRPr sz="3200"/>
            </a:lvl1pPr>
          </a:lstStyle>
          <a:p>
            <a:pPr rtl="0"/>
            <a:r>
              <a:rPr lang="fr-fr"/>
              <a:t>Click to edit Master title style</a:t>
            </a:r>
          </a:p>
        </p:txBody>
      </p:sp>
      <p:sp>
        <p:nvSpPr>
          <p:cNvPr id="3" name="Picture Placeholder 2">
            <a:extLst>
              <a:ext uri="{FF2B5EF4-FFF2-40B4-BE49-F238E27FC236}">
                <a16:creationId xmlns:a16="http://schemas.microsoft.com/office/drawing/2014/main" id="{164A671F-6FB6-B2C5-F399-E31F2C13772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90E007BF-7B57-849E-D38D-57A8DA2446A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a:t>Click to edit Master text styles</a:t>
            </a:r>
          </a:p>
        </p:txBody>
      </p:sp>
      <p:sp>
        <p:nvSpPr>
          <p:cNvPr id="5" name="Date Placeholder 4">
            <a:extLst>
              <a:ext uri="{FF2B5EF4-FFF2-40B4-BE49-F238E27FC236}">
                <a16:creationId xmlns:a16="http://schemas.microsoft.com/office/drawing/2014/main" id="{8166A2CA-C0C9-0A59-2A81-3CEAFF220F0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6" name="Footer Placeholder 5">
            <a:extLst>
              <a:ext uri="{FF2B5EF4-FFF2-40B4-BE49-F238E27FC236}">
                <a16:creationId xmlns:a16="http://schemas.microsoft.com/office/drawing/2014/main" id="{E8565601-2334-7026-CD46-25E1A3F144EE}"/>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38AE85E-B538-118E-7A70-D79E3A55A443}"/>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27489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fr-fr"/>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fr-fr"/>
              <a:t>Next:</a:t>
            </a:r>
          </a:p>
        </p:txBody>
      </p:sp>
    </p:spTree>
    <p:extLst>
      <p:ext uri="{BB962C8B-B14F-4D97-AF65-F5344CB8AC3E}">
        <p14:creationId xmlns:p14="http://schemas.microsoft.com/office/powerpoint/2010/main" val="41312644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A08-4E13-87B6-2AAE-9924F56B4D37}"/>
              </a:ext>
            </a:extLst>
          </p:cNvPr>
          <p:cNvSpPr>
            <a:spLocks noGrp="1"/>
          </p:cNvSpPr>
          <p:nvPr>
            <p:ph type="title"/>
          </p:nvPr>
        </p:nvSpPr>
        <p:spPr/>
        <p:txBody>
          <a:bodyPr rtlCol="0"/>
          <a:lstStyle/>
          <a:p>
            <a:pPr rtl="0"/>
            <a:r>
              <a:rPr lang="fr-fr"/>
              <a:t>Click to edit Master title style</a:t>
            </a:r>
          </a:p>
        </p:txBody>
      </p:sp>
      <p:sp>
        <p:nvSpPr>
          <p:cNvPr id="3" name="Vertical Text Placeholder 2">
            <a:extLst>
              <a:ext uri="{FF2B5EF4-FFF2-40B4-BE49-F238E27FC236}">
                <a16:creationId xmlns:a16="http://schemas.microsoft.com/office/drawing/2014/main" id="{FCC60DB6-118C-A928-4622-B6E7E0E85AC4}"/>
              </a:ext>
            </a:extLst>
          </p:cNvPr>
          <p:cNvSpPr>
            <a:spLocks noGrp="1"/>
          </p:cNvSpPr>
          <p:nvPr>
            <p:ph type="body" orient="vert" idx="1"/>
          </p:nvPr>
        </p:nvSpPr>
        <p:spPr/>
        <p:txBody>
          <a:bodyPr vert="eaVert"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Date Placeholder 3">
            <a:extLst>
              <a:ext uri="{FF2B5EF4-FFF2-40B4-BE49-F238E27FC236}">
                <a16:creationId xmlns:a16="http://schemas.microsoft.com/office/drawing/2014/main" id="{9B6072D0-E38C-997B-6D32-C6276A4220B9}"/>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82A89B7F-A2DB-3670-63FC-70280C10236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0955550-AC80-51EC-4F1D-9C2116FC408D}"/>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3124342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B5F92-0E20-0D2A-B9B1-25D1C4FA7114}"/>
              </a:ext>
            </a:extLst>
          </p:cNvPr>
          <p:cNvSpPr>
            <a:spLocks noGrp="1"/>
          </p:cNvSpPr>
          <p:nvPr>
            <p:ph type="title" orient="vert"/>
          </p:nvPr>
        </p:nvSpPr>
        <p:spPr>
          <a:xfrm>
            <a:off x="8724900" y="365125"/>
            <a:ext cx="2628900" cy="5811838"/>
          </a:xfrm>
        </p:spPr>
        <p:txBody>
          <a:bodyPr vert="eaVert" rtlCol="0"/>
          <a:lstStyle/>
          <a:p>
            <a:pPr rtl="0"/>
            <a:r>
              <a:rPr lang="fr-fr"/>
              <a:t>Click to edit Master title style</a:t>
            </a:r>
          </a:p>
        </p:txBody>
      </p:sp>
      <p:sp>
        <p:nvSpPr>
          <p:cNvPr id="3" name="Vertical Text Placeholder 2">
            <a:extLst>
              <a:ext uri="{FF2B5EF4-FFF2-40B4-BE49-F238E27FC236}">
                <a16:creationId xmlns:a16="http://schemas.microsoft.com/office/drawing/2014/main" id="{1AEBB062-210C-5B75-75D3-F63CF26E4951}"/>
              </a:ext>
            </a:extLst>
          </p:cNvPr>
          <p:cNvSpPr>
            <a:spLocks noGrp="1"/>
          </p:cNvSpPr>
          <p:nvPr>
            <p:ph type="body" orient="vert" idx="1"/>
          </p:nvPr>
        </p:nvSpPr>
        <p:spPr>
          <a:xfrm>
            <a:off x="838200" y="365125"/>
            <a:ext cx="7734300" cy="5811838"/>
          </a:xfrm>
        </p:spPr>
        <p:txBody>
          <a:bodyPr vert="eaVert"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Date Placeholder 3">
            <a:extLst>
              <a:ext uri="{FF2B5EF4-FFF2-40B4-BE49-F238E27FC236}">
                <a16:creationId xmlns:a16="http://schemas.microsoft.com/office/drawing/2014/main" id="{172984C2-E001-4FAA-D41D-C8A6E77349BB}"/>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F6F10106-1AEC-0FF5-C2E4-1C574E4EC60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7934F2D-666B-FE5F-422D-77F8A582D7BA}"/>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Tree>
    <p:extLst>
      <p:ext uri="{BB962C8B-B14F-4D97-AF65-F5344CB8AC3E}">
        <p14:creationId xmlns:p14="http://schemas.microsoft.com/office/powerpoint/2010/main" val="1996932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fr-fr"/>
              <a:t>Click to edit Master title style</a:t>
            </a:r>
          </a:p>
        </p:txBody>
      </p:sp>
    </p:spTree>
    <p:extLst>
      <p:ext uri="{BB962C8B-B14F-4D97-AF65-F5344CB8AC3E}">
        <p14:creationId xmlns:p14="http://schemas.microsoft.com/office/powerpoint/2010/main" val="2443761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E249-2157-87E4-2372-23741BCE9301}"/>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fr-fr"/>
              <a:t>Click to edit Master title style</a:t>
            </a:r>
          </a:p>
        </p:txBody>
      </p:sp>
      <p:sp>
        <p:nvSpPr>
          <p:cNvPr id="3" name="Subtitle 2">
            <a:extLst>
              <a:ext uri="{FF2B5EF4-FFF2-40B4-BE49-F238E27FC236}">
                <a16:creationId xmlns:a16="http://schemas.microsoft.com/office/drawing/2014/main" id="{3AC04F8E-D90D-F3F1-AAB3-3DDFC966E62A}"/>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Click to edit Master subtitle style</a:t>
            </a:r>
          </a:p>
        </p:txBody>
      </p:sp>
      <p:sp>
        <p:nvSpPr>
          <p:cNvPr id="4" name="Date Placeholder 3">
            <a:extLst>
              <a:ext uri="{FF2B5EF4-FFF2-40B4-BE49-F238E27FC236}">
                <a16:creationId xmlns:a16="http://schemas.microsoft.com/office/drawing/2014/main" id="{BFB48A0B-FB67-D7E6-471A-E288D591F7B3}"/>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BE58D049-656F-E2E3-5B1C-4B535FAC0D3E}"/>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C2F0C16-8108-4969-9D9A-E595B05C6B56}"/>
              </a:ext>
            </a:extLst>
          </p:cNvPr>
          <p:cNvSpPr>
            <a:spLocks noGrp="1"/>
          </p:cNvSpPr>
          <p:nvPr>
            <p:ph type="sldNum" sz="quarter" idx="12"/>
          </p:nvPr>
        </p:nvSpPr>
        <p:spPr/>
        <p:txBody>
          <a:bodyPr rtlCol="0"/>
          <a:lstStyle/>
          <a:p>
            <a:pPr rtl="0"/>
            <a:fld id="{20B03EEB-45D1-4D71-AF9A-A0D151DA89A6}" type="slidenum">
              <a:rPr lang="en-US" smtClean="0"/>
              <a:t>‹#›</a:t>
            </a:fld>
            <a:endParaRPr lang="en-US"/>
          </a:p>
        </p:txBody>
      </p:sp>
    </p:spTree>
    <p:extLst>
      <p:ext uri="{BB962C8B-B14F-4D97-AF65-F5344CB8AC3E}">
        <p14:creationId xmlns:p14="http://schemas.microsoft.com/office/powerpoint/2010/main" val="25984397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p>
            <a:pPr rtl="0"/>
            <a:r>
              <a:rPr lang="fr-fr"/>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fr-fr"/>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fr-fr"/>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fr-fr"/>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fr-fr"/>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fr-fr"/>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fr-fr"/>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fr-fr"/>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fr-fr"/>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fr-fr"/>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fr-fr"/>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F593-2256-F595-CDB2-80003C057CFB}"/>
              </a:ext>
            </a:extLst>
          </p:cNvPr>
          <p:cNvSpPr>
            <a:spLocks noGrp="1"/>
          </p:cNvSpPr>
          <p:nvPr>
            <p:ph type="title"/>
          </p:nvPr>
        </p:nvSpPr>
        <p:spPr/>
        <p:txBody>
          <a:bodyPr rtlCol="0"/>
          <a:lstStyle/>
          <a:p>
            <a:pPr rtl="0"/>
            <a:r>
              <a:rPr lang="fr-fr"/>
              <a:t>Click to edit Master title style</a:t>
            </a:r>
          </a:p>
        </p:txBody>
      </p:sp>
      <p:sp>
        <p:nvSpPr>
          <p:cNvPr id="3" name="Content Placeholder 2">
            <a:extLst>
              <a:ext uri="{FF2B5EF4-FFF2-40B4-BE49-F238E27FC236}">
                <a16:creationId xmlns:a16="http://schemas.microsoft.com/office/drawing/2014/main" id="{CD1A3DEE-B047-0A7B-FA64-165B226D39C1}"/>
              </a:ext>
            </a:extLst>
          </p:cNvPr>
          <p:cNvSpPr>
            <a:spLocks noGrp="1"/>
          </p:cNvSpPr>
          <p:nvPr>
            <p:ph idx="1"/>
          </p:nvPr>
        </p:nvSpPr>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Date Placeholder 3">
            <a:extLst>
              <a:ext uri="{FF2B5EF4-FFF2-40B4-BE49-F238E27FC236}">
                <a16:creationId xmlns:a16="http://schemas.microsoft.com/office/drawing/2014/main" id="{3F21C078-6578-DA2D-C579-245C3C06EC0F}"/>
              </a:ext>
            </a:extLst>
          </p:cNvPr>
          <p:cNvSpPr>
            <a:spLocks noGrp="1"/>
          </p:cNvSpPr>
          <p:nvPr>
            <p:ph type="dt" sz="half" idx="10"/>
          </p:nvPr>
        </p:nvSpPr>
        <p:spPr/>
        <p:txBody>
          <a:bodyPr rtlCol="0"/>
          <a:lstStyle/>
          <a:p>
            <a:pPr rtl="0"/>
            <a:endParaRPr lang="en-US"/>
          </a:p>
        </p:txBody>
      </p:sp>
      <p:sp>
        <p:nvSpPr>
          <p:cNvPr id="5" name="Footer Placeholder 4">
            <a:extLst>
              <a:ext uri="{FF2B5EF4-FFF2-40B4-BE49-F238E27FC236}">
                <a16:creationId xmlns:a16="http://schemas.microsoft.com/office/drawing/2014/main" id="{6633E82C-2492-E163-3520-7887807FB13A}"/>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2E2A761-761A-BB65-3C8C-1770E12DD89B}"/>
              </a:ext>
            </a:extLst>
          </p:cNvPr>
          <p:cNvSpPr>
            <a:spLocks noGrp="1"/>
          </p:cNvSpPr>
          <p:nvPr>
            <p:ph type="sldNum" sz="quarter" idx="12"/>
          </p:nvPr>
        </p:nvSpPr>
        <p:spPr/>
        <p:txBody>
          <a:bodyPr rtlCol="0"/>
          <a:lstStyle/>
          <a:p>
            <a:pPr rtl="0"/>
            <a:fld id="{3A4A8E3A-ED2C-44BD-8929-38B01DF89A8F}" type="slidenum">
              <a:rPr lang="en-US" smtClean="0"/>
              <a:t>‹#›</a:t>
            </a:fld>
            <a:endParaRPr lang="en-US"/>
          </a:p>
        </p:txBody>
      </p:sp>
    </p:spTree>
    <p:extLst>
      <p:ext uri="{BB962C8B-B14F-4D97-AF65-F5344CB8AC3E}">
        <p14:creationId xmlns:p14="http://schemas.microsoft.com/office/powerpoint/2010/main" val="1113617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fr-fr"/>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rtlCol="0" anchor="t"/>
          <a:lstStyle>
            <a:lvl1pPr>
              <a:defRPr sz="2800"/>
            </a:lvl1pPr>
          </a:lstStyle>
          <a:p>
            <a:pPr rtl="0"/>
            <a:r>
              <a:rPr lang="fr-fr"/>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fr-fr"/>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fr-fr"/>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fr-fr"/>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3000" b="0" i="0" u="none" strike="noStrike" kern="0" cap="none" spc="-60" normalizeH="0" noProof="0">
                <a:ln>
                  <a:noFill/>
                </a:ln>
                <a:solidFill>
                  <a:srgbClr val="5655B9"/>
                </a:solidFill>
                <a:effectLst/>
                <a:uLnTx/>
                <a:uFillTx/>
              </a:rPr>
              <a:t>Micro</a:t>
            </a:r>
            <a:r>
              <a:rPr lang="fr-fr" sz="3000" b="0" i="0" u="none" strike="noStrike" kern="0" cap="none" spc="-160" normalizeH="0" noProof="0">
                <a:ln>
                  <a:noFill/>
                </a:ln>
                <a:solidFill>
                  <a:srgbClr val="5655B9"/>
                </a:solidFill>
                <a:effectLst/>
                <a:uLnTx/>
                <a:uFillTx/>
              </a:rPr>
              <a:t>soft</a:t>
            </a:r>
            <a:r>
              <a:rPr lang="fr-fr" sz="3000" b="0" i="0" u="none" strike="noStrike" kern="0" cap="none" spc="-130" normalizeH="0" noProof="0">
                <a:ln>
                  <a:noFill/>
                </a:ln>
                <a:solidFill>
                  <a:srgbClr val="5655B9"/>
                </a:solidFill>
                <a:effectLst/>
                <a:uLnTx/>
                <a:uFillTx/>
              </a:rPr>
              <a:t> </a:t>
            </a:r>
            <a:r>
              <a:rPr lang="fr-fr"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fr-fr"/>
              <a:t>Click to edit Master title style</a:t>
            </a:r>
          </a:p>
        </p:txBody>
      </p:sp>
    </p:spTree>
    <p:extLst>
      <p:ext uri="{BB962C8B-B14F-4D97-AF65-F5344CB8AC3E}">
        <p14:creationId xmlns:p14="http://schemas.microsoft.com/office/powerpoint/2010/main" val="16150530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rtlCol="0"/>
          <a:lstStyle>
            <a:lvl1pPr>
              <a:defRPr/>
            </a:lvl1pPr>
          </a:lstStyle>
          <a:p>
            <a:pPr rtl="0"/>
            <a:r>
              <a:rPr lang="fr-fr"/>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fr-fr"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fr-fr"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fr-fr"/>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fr-fr"/>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rtlCol="0"/>
          <a:lstStyle/>
          <a:p>
            <a:pPr rtl="0"/>
            <a:r>
              <a:rPr lang="fr-fr"/>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rtlCol="0"/>
          <a:lstStyle/>
          <a:p>
            <a:pPr rtl="0"/>
            <a:r>
              <a:rPr lang="fr-fr"/>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fr-fr"/>
              <a:t>Click to edit Master text styles</a:t>
            </a:r>
          </a:p>
          <a:p>
            <a:pPr lvl="1" rtl="0"/>
            <a:r>
              <a:rPr lang="fr-fr"/>
              <a:t>Second level</a:t>
            </a:r>
          </a:p>
          <a:p>
            <a:pPr lvl="2" rtl="0"/>
            <a:r>
              <a:rPr lang="fr-fr"/>
              <a:t>Third level</a:t>
            </a:r>
          </a:p>
          <a:p>
            <a:pPr lvl="3" rtl="0"/>
            <a:r>
              <a:rPr lang="fr-fr"/>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fr-fr"/>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fr-fr"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25000"/>
          </a:blip>
          <a:srcRect l="10595" t="987" r="10595"/>
          <a:stretch/>
        </p:blipFill>
        <p:spPr>
          <a:xfrm>
            <a:off x="0" y="978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69530" y="464534"/>
            <a:ext cx="11275385" cy="794111"/>
          </a:xfr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Semibold" panose="020B0702040204020203" pitchFamily="34" charset="0"/>
                <a:ea typeface="+mn-ea"/>
                <a:cs typeface="Segoe UI Semibold" panose="020B0702040204020203" pitchFamily="34" charset="0"/>
              </a:defRPr>
            </a:lvl1pPr>
          </a:lstStyle>
          <a:p>
            <a:pPr rtl="0"/>
            <a:r>
              <a:rPr lang="fr-fr"/>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82394" y="1678412"/>
            <a:ext cx="4632793" cy="4541413"/>
          </a:xfr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panose="020B0502040204020203" pitchFamily="34" charset="0"/>
                <a:ea typeface="+mn-ea"/>
                <a:cs typeface="Segoe UI" panose="020B0502040204020203" pitchFamily="34" charset="0"/>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fr-fr"/>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408369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266798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DB74-1A03-3B00-CFFC-FD9760792306}"/>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fr-fr"/>
              <a:t>Click to edit Master title style</a:t>
            </a:r>
          </a:p>
        </p:txBody>
      </p:sp>
      <p:sp>
        <p:nvSpPr>
          <p:cNvPr id="3" name="Subtitle 2">
            <a:extLst>
              <a:ext uri="{FF2B5EF4-FFF2-40B4-BE49-F238E27FC236}">
                <a16:creationId xmlns:a16="http://schemas.microsoft.com/office/drawing/2014/main" id="{C63E76E7-1B32-CBF1-951C-326ACAFBDA74}"/>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a:t>Click to edit Master subtitle style</a:t>
            </a:r>
          </a:p>
        </p:txBody>
      </p:sp>
      <p:sp>
        <p:nvSpPr>
          <p:cNvPr id="4" name="Date Placeholder 3">
            <a:extLst>
              <a:ext uri="{FF2B5EF4-FFF2-40B4-BE49-F238E27FC236}">
                <a16:creationId xmlns:a16="http://schemas.microsoft.com/office/drawing/2014/main" id="{2D3249D5-22F3-D03F-C06D-376D73B2345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EBE4C092-A86F-BC79-4B83-EF6D327F40B9}"/>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105358AD-7ADF-2520-131F-07EFAA98077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0660105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05A2-033C-69E9-88BA-2BBA6B65E6BD}"/>
              </a:ext>
            </a:extLst>
          </p:cNvPr>
          <p:cNvSpPr>
            <a:spLocks noGrp="1"/>
          </p:cNvSpPr>
          <p:nvPr>
            <p:ph type="title"/>
          </p:nvPr>
        </p:nvSpPr>
        <p:spPr/>
        <p:txBody>
          <a:bodyPr rtlCol="0"/>
          <a:lstStyle/>
          <a:p>
            <a:pPr rtl="0"/>
            <a:r>
              <a:rPr lang="fr-fr"/>
              <a:t>Click to edit Master title style</a:t>
            </a:r>
          </a:p>
        </p:txBody>
      </p:sp>
      <p:sp>
        <p:nvSpPr>
          <p:cNvPr id="3" name="Content Placeholder 2">
            <a:extLst>
              <a:ext uri="{FF2B5EF4-FFF2-40B4-BE49-F238E27FC236}">
                <a16:creationId xmlns:a16="http://schemas.microsoft.com/office/drawing/2014/main" id="{7C7E1367-D1D1-BB02-C4B5-B815A7345A8A}"/>
              </a:ext>
            </a:extLst>
          </p:cNvPr>
          <p:cNvSpPr>
            <a:spLocks noGrp="1"/>
          </p:cNvSpPr>
          <p:nvPr>
            <p:ph idx="1"/>
          </p:nvPr>
        </p:nvSpPr>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Date Placeholder 3">
            <a:extLst>
              <a:ext uri="{FF2B5EF4-FFF2-40B4-BE49-F238E27FC236}">
                <a16:creationId xmlns:a16="http://schemas.microsoft.com/office/drawing/2014/main" id="{7C0F5E68-5E43-79DB-5950-3AEA7ACB97BA}"/>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BBD81FA8-BA16-016D-88BC-C8A620761F3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4F79337-3F83-98E5-6F7E-8D3768B4ABB0}"/>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4132865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7B3A-90DA-7B8C-B6D3-341F19DF1759}"/>
              </a:ext>
            </a:extLst>
          </p:cNvPr>
          <p:cNvSpPr>
            <a:spLocks noGrp="1"/>
          </p:cNvSpPr>
          <p:nvPr>
            <p:ph type="title"/>
          </p:nvPr>
        </p:nvSpPr>
        <p:spPr>
          <a:xfrm>
            <a:off x="831850" y="1709738"/>
            <a:ext cx="10515600" cy="2852737"/>
          </a:xfrm>
        </p:spPr>
        <p:txBody>
          <a:bodyPr rtlCol="0" anchor="b"/>
          <a:lstStyle>
            <a:lvl1pPr>
              <a:defRPr sz="6000"/>
            </a:lvl1pPr>
          </a:lstStyle>
          <a:p>
            <a:pPr rtl="0"/>
            <a:r>
              <a:rPr lang="fr-fr"/>
              <a:t>Click to edit Master title style</a:t>
            </a:r>
          </a:p>
        </p:txBody>
      </p:sp>
      <p:sp>
        <p:nvSpPr>
          <p:cNvPr id="3" name="Text Placeholder 2">
            <a:extLst>
              <a:ext uri="{FF2B5EF4-FFF2-40B4-BE49-F238E27FC236}">
                <a16:creationId xmlns:a16="http://schemas.microsoft.com/office/drawing/2014/main" id="{8CEB3E5C-83E9-895E-D1F7-43027A913B17}"/>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fr-fr"/>
              <a:t>Click to edit Master text styles</a:t>
            </a:r>
          </a:p>
        </p:txBody>
      </p:sp>
      <p:sp>
        <p:nvSpPr>
          <p:cNvPr id="4" name="Date Placeholder 3">
            <a:extLst>
              <a:ext uri="{FF2B5EF4-FFF2-40B4-BE49-F238E27FC236}">
                <a16:creationId xmlns:a16="http://schemas.microsoft.com/office/drawing/2014/main" id="{B3BCC91C-BAC4-1CD8-A796-B6B3E87ACD2E}"/>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A85B1871-83AF-9C77-B3C2-D00AA8E5B7D2}"/>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75303E1E-A135-2207-FDD5-26C8F91A7801}"/>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5330993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AD30-F6E4-E7B7-9052-F4A19983660E}"/>
              </a:ext>
            </a:extLst>
          </p:cNvPr>
          <p:cNvSpPr>
            <a:spLocks noGrp="1"/>
          </p:cNvSpPr>
          <p:nvPr>
            <p:ph type="title"/>
          </p:nvPr>
        </p:nvSpPr>
        <p:spPr/>
        <p:txBody>
          <a:bodyPr rtlCol="0"/>
          <a:lstStyle/>
          <a:p>
            <a:pPr rtl="0"/>
            <a:r>
              <a:rPr lang="fr-fr"/>
              <a:t>Click to edit Master title style</a:t>
            </a:r>
          </a:p>
        </p:txBody>
      </p:sp>
      <p:sp>
        <p:nvSpPr>
          <p:cNvPr id="3" name="Content Placeholder 2">
            <a:extLst>
              <a:ext uri="{FF2B5EF4-FFF2-40B4-BE49-F238E27FC236}">
                <a16:creationId xmlns:a16="http://schemas.microsoft.com/office/drawing/2014/main" id="{51544A34-219E-A16F-3595-BA6667DCF55B}"/>
              </a:ext>
            </a:extLst>
          </p:cNvPr>
          <p:cNvSpPr>
            <a:spLocks noGrp="1"/>
          </p:cNvSpPr>
          <p:nvPr>
            <p:ph sz="half" idx="1"/>
          </p:nvPr>
        </p:nvSpPr>
        <p:spPr>
          <a:xfrm>
            <a:off x="838200" y="1825625"/>
            <a:ext cx="5181600" cy="435133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Content Placeholder 3">
            <a:extLst>
              <a:ext uri="{FF2B5EF4-FFF2-40B4-BE49-F238E27FC236}">
                <a16:creationId xmlns:a16="http://schemas.microsoft.com/office/drawing/2014/main" id="{01B97882-5E4B-C23C-A841-DC43363A1FB9}"/>
              </a:ext>
            </a:extLst>
          </p:cNvPr>
          <p:cNvSpPr>
            <a:spLocks noGrp="1"/>
          </p:cNvSpPr>
          <p:nvPr>
            <p:ph sz="half" idx="2"/>
          </p:nvPr>
        </p:nvSpPr>
        <p:spPr>
          <a:xfrm>
            <a:off x="6172200" y="1825625"/>
            <a:ext cx="5181600" cy="435133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5" name="Date Placeholder 4">
            <a:extLst>
              <a:ext uri="{FF2B5EF4-FFF2-40B4-BE49-F238E27FC236}">
                <a16:creationId xmlns:a16="http://schemas.microsoft.com/office/drawing/2014/main" id="{4B3E0832-3403-C5D0-F991-E55FEB8AE30B}"/>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AD17BF55-639B-EB1A-72D1-285BAF788F06}"/>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C18A8B12-6B18-301E-0983-0652BA1DA459}"/>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71081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DB16-BD3F-A5C7-2BB0-75439F748E73}"/>
              </a:ext>
            </a:extLst>
          </p:cNvPr>
          <p:cNvSpPr>
            <a:spLocks noGrp="1"/>
          </p:cNvSpPr>
          <p:nvPr>
            <p:ph type="title"/>
          </p:nvPr>
        </p:nvSpPr>
        <p:spPr>
          <a:xfrm>
            <a:off x="839788" y="365125"/>
            <a:ext cx="10515600" cy="1325563"/>
          </a:xfrm>
        </p:spPr>
        <p:txBody>
          <a:bodyPr rtlCol="0"/>
          <a:lstStyle/>
          <a:p>
            <a:pPr rtl="0"/>
            <a:r>
              <a:rPr lang="fr-fr"/>
              <a:t>Click to edit Master title style</a:t>
            </a:r>
          </a:p>
        </p:txBody>
      </p:sp>
      <p:sp>
        <p:nvSpPr>
          <p:cNvPr id="3" name="Text Placeholder 2">
            <a:extLst>
              <a:ext uri="{FF2B5EF4-FFF2-40B4-BE49-F238E27FC236}">
                <a16:creationId xmlns:a16="http://schemas.microsoft.com/office/drawing/2014/main" id="{8314BEE0-F456-1F8C-AC4B-529B813869CB}"/>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Click to edit Master text styles</a:t>
            </a:r>
          </a:p>
        </p:txBody>
      </p:sp>
      <p:sp>
        <p:nvSpPr>
          <p:cNvPr id="4" name="Content Placeholder 3">
            <a:extLst>
              <a:ext uri="{FF2B5EF4-FFF2-40B4-BE49-F238E27FC236}">
                <a16:creationId xmlns:a16="http://schemas.microsoft.com/office/drawing/2014/main" id="{64221C91-66A7-7702-917D-E229D83D200B}"/>
              </a:ext>
            </a:extLst>
          </p:cNvPr>
          <p:cNvSpPr>
            <a:spLocks noGrp="1"/>
          </p:cNvSpPr>
          <p:nvPr>
            <p:ph sz="half" idx="2"/>
          </p:nvPr>
        </p:nvSpPr>
        <p:spPr>
          <a:xfrm>
            <a:off x="839788" y="2505075"/>
            <a:ext cx="5157787" cy="368458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5" name="Text Placeholder 4">
            <a:extLst>
              <a:ext uri="{FF2B5EF4-FFF2-40B4-BE49-F238E27FC236}">
                <a16:creationId xmlns:a16="http://schemas.microsoft.com/office/drawing/2014/main" id="{6FF1083D-EFDF-2B62-2EF6-661ED94BDD5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a:t>Click to edit Master text styles</a:t>
            </a:r>
          </a:p>
        </p:txBody>
      </p:sp>
      <p:sp>
        <p:nvSpPr>
          <p:cNvPr id="6" name="Content Placeholder 5">
            <a:extLst>
              <a:ext uri="{FF2B5EF4-FFF2-40B4-BE49-F238E27FC236}">
                <a16:creationId xmlns:a16="http://schemas.microsoft.com/office/drawing/2014/main" id="{6731ECCE-4438-2F97-B476-8DA8775FD94C}"/>
              </a:ext>
            </a:extLst>
          </p:cNvPr>
          <p:cNvSpPr>
            <a:spLocks noGrp="1"/>
          </p:cNvSpPr>
          <p:nvPr>
            <p:ph sz="quarter" idx="4"/>
          </p:nvPr>
        </p:nvSpPr>
        <p:spPr>
          <a:xfrm>
            <a:off x="6172200" y="2505075"/>
            <a:ext cx="5183188" cy="368458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7" name="Date Placeholder 6">
            <a:extLst>
              <a:ext uri="{FF2B5EF4-FFF2-40B4-BE49-F238E27FC236}">
                <a16:creationId xmlns:a16="http://schemas.microsoft.com/office/drawing/2014/main" id="{C57C2BF8-F1FA-3CEA-2B48-BDFA08EF6862}"/>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8" name="Footer Placeholder 7">
            <a:extLst>
              <a:ext uri="{FF2B5EF4-FFF2-40B4-BE49-F238E27FC236}">
                <a16:creationId xmlns:a16="http://schemas.microsoft.com/office/drawing/2014/main" id="{66A5C322-6D63-5BE3-C53D-4861A215E4E7}"/>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4896657A-E6BE-7D3B-F09B-324CC195831A}"/>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7518815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A256-2819-9D30-054C-F41E59E27CB2}"/>
              </a:ext>
            </a:extLst>
          </p:cNvPr>
          <p:cNvSpPr>
            <a:spLocks noGrp="1"/>
          </p:cNvSpPr>
          <p:nvPr>
            <p:ph type="title"/>
          </p:nvPr>
        </p:nvSpPr>
        <p:spPr/>
        <p:txBody>
          <a:bodyPr rtlCol="0"/>
          <a:lstStyle/>
          <a:p>
            <a:pPr rtl="0"/>
            <a:r>
              <a:rPr lang="fr-fr"/>
              <a:t>Click to edit Master title style</a:t>
            </a:r>
          </a:p>
        </p:txBody>
      </p:sp>
      <p:sp>
        <p:nvSpPr>
          <p:cNvPr id="3" name="Date Placeholder 2">
            <a:extLst>
              <a:ext uri="{FF2B5EF4-FFF2-40B4-BE49-F238E27FC236}">
                <a16:creationId xmlns:a16="http://schemas.microsoft.com/office/drawing/2014/main" id="{9CD06B5F-202A-706A-907E-3F34D61AFD99}"/>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4" name="Footer Placeholder 3">
            <a:extLst>
              <a:ext uri="{FF2B5EF4-FFF2-40B4-BE49-F238E27FC236}">
                <a16:creationId xmlns:a16="http://schemas.microsoft.com/office/drawing/2014/main" id="{55BFFB80-2DCD-5E34-05A0-53CDDE7C9436}"/>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59D0673C-BF0E-32DF-AFE0-67B15E8AF084}"/>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7071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8DAE19-008E-9425-E468-CB7AA6C41668}"/>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3" name="Footer Placeholder 2">
            <a:extLst>
              <a:ext uri="{FF2B5EF4-FFF2-40B4-BE49-F238E27FC236}">
                <a16:creationId xmlns:a16="http://schemas.microsoft.com/office/drawing/2014/main" id="{42EBD804-0FDE-2951-9063-B6B40807B391}"/>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85DF24A8-D358-B60F-6272-F0B88B04096C}"/>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0075909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1606-F49F-DCAC-4E94-7F3ACB8BA32F}"/>
              </a:ext>
            </a:extLst>
          </p:cNvPr>
          <p:cNvSpPr>
            <a:spLocks noGrp="1"/>
          </p:cNvSpPr>
          <p:nvPr>
            <p:ph type="title"/>
          </p:nvPr>
        </p:nvSpPr>
        <p:spPr>
          <a:xfrm>
            <a:off x="839788" y="457200"/>
            <a:ext cx="3932237" cy="1600200"/>
          </a:xfrm>
        </p:spPr>
        <p:txBody>
          <a:bodyPr rtlCol="0" anchor="b"/>
          <a:lstStyle>
            <a:lvl1pPr>
              <a:defRPr sz="3200"/>
            </a:lvl1pPr>
          </a:lstStyle>
          <a:p>
            <a:pPr rtl="0"/>
            <a:r>
              <a:rPr lang="fr-fr"/>
              <a:t>Click to edit Master title style</a:t>
            </a:r>
          </a:p>
        </p:txBody>
      </p:sp>
      <p:sp>
        <p:nvSpPr>
          <p:cNvPr id="3" name="Content Placeholder 2">
            <a:extLst>
              <a:ext uri="{FF2B5EF4-FFF2-40B4-BE49-F238E27FC236}">
                <a16:creationId xmlns:a16="http://schemas.microsoft.com/office/drawing/2014/main" id="{A182873D-D6E5-3DEE-C7AE-0E7EE4A01A3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Text Placeholder 3">
            <a:extLst>
              <a:ext uri="{FF2B5EF4-FFF2-40B4-BE49-F238E27FC236}">
                <a16:creationId xmlns:a16="http://schemas.microsoft.com/office/drawing/2014/main" id="{99EECC8E-0CE6-22AD-6A39-B0DC86D99CD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a:t>Click to edit Master text styles</a:t>
            </a:r>
          </a:p>
        </p:txBody>
      </p:sp>
      <p:sp>
        <p:nvSpPr>
          <p:cNvPr id="5" name="Date Placeholder 4">
            <a:extLst>
              <a:ext uri="{FF2B5EF4-FFF2-40B4-BE49-F238E27FC236}">
                <a16:creationId xmlns:a16="http://schemas.microsoft.com/office/drawing/2014/main" id="{6DAF6222-3C98-EC64-5066-67915C02FD81}"/>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EBA00642-0206-6A35-4647-1E3DEFC91301}"/>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776D1374-4F67-32C1-C1CE-69DB822CD4C7}"/>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882949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21E0-90E1-8FDB-EAC8-5CD90F5277A0}"/>
              </a:ext>
            </a:extLst>
          </p:cNvPr>
          <p:cNvSpPr>
            <a:spLocks noGrp="1"/>
          </p:cNvSpPr>
          <p:nvPr>
            <p:ph type="title"/>
          </p:nvPr>
        </p:nvSpPr>
        <p:spPr>
          <a:xfrm>
            <a:off x="839788" y="457200"/>
            <a:ext cx="3932237" cy="1600200"/>
          </a:xfrm>
        </p:spPr>
        <p:txBody>
          <a:bodyPr rtlCol="0" anchor="b"/>
          <a:lstStyle>
            <a:lvl1pPr>
              <a:defRPr sz="3200"/>
            </a:lvl1pPr>
          </a:lstStyle>
          <a:p>
            <a:pPr rtl="0"/>
            <a:r>
              <a:rPr lang="fr-fr"/>
              <a:t>Click to edit Master title style</a:t>
            </a:r>
          </a:p>
        </p:txBody>
      </p:sp>
      <p:sp>
        <p:nvSpPr>
          <p:cNvPr id="3" name="Picture Placeholder 2">
            <a:extLst>
              <a:ext uri="{FF2B5EF4-FFF2-40B4-BE49-F238E27FC236}">
                <a16:creationId xmlns:a16="http://schemas.microsoft.com/office/drawing/2014/main" id="{4D0A8420-2725-638F-ABD0-943F5E60498A}"/>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F5B504CA-EC73-6A01-F651-44239B09CBAE}"/>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a:t>Click to edit Master text styles</a:t>
            </a:r>
          </a:p>
        </p:txBody>
      </p:sp>
      <p:sp>
        <p:nvSpPr>
          <p:cNvPr id="5" name="Date Placeholder 4">
            <a:extLst>
              <a:ext uri="{FF2B5EF4-FFF2-40B4-BE49-F238E27FC236}">
                <a16:creationId xmlns:a16="http://schemas.microsoft.com/office/drawing/2014/main" id="{86031BF4-58B7-F364-68CA-19B8D8A7A86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6" name="Footer Placeholder 5">
            <a:extLst>
              <a:ext uri="{FF2B5EF4-FFF2-40B4-BE49-F238E27FC236}">
                <a16:creationId xmlns:a16="http://schemas.microsoft.com/office/drawing/2014/main" id="{B103DCFF-501C-5518-4B42-8C38600A0C65}"/>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4DF05B8E-3C2E-476E-8A5A-34F8E758EBC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81150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C37C-FF3A-0096-4B9A-D5DAC0A4FEF6}"/>
              </a:ext>
            </a:extLst>
          </p:cNvPr>
          <p:cNvSpPr>
            <a:spLocks noGrp="1"/>
          </p:cNvSpPr>
          <p:nvPr>
            <p:ph type="title"/>
          </p:nvPr>
        </p:nvSpPr>
        <p:spPr/>
        <p:txBody>
          <a:bodyPr rtlCol="0"/>
          <a:lstStyle/>
          <a:p>
            <a:pPr rtl="0"/>
            <a:r>
              <a:rPr lang="fr-fr"/>
              <a:t>Click to edit Master title style</a:t>
            </a:r>
          </a:p>
        </p:txBody>
      </p:sp>
      <p:sp>
        <p:nvSpPr>
          <p:cNvPr id="3" name="Vertical Text Placeholder 2">
            <a:extLst>
              <a:ext uri="{FF2B5EF4-FFF2-40B4-BE49-F238E27FC236}">
                <a16:creationId xmlns:a16="http://schemas.microsoft.com/office/drawing/2014/main" id="{762CA7E5-5113-A5B9-32FF-B010B6618A9A}"/>
              </a:ext>
            </a:extLst>
          </p:cNvPr>
          <p:cNvSpPr>
            <a:spLocks noGrp="1"/>
          </p:cNvSpPr>
          <p:nvPr>
            <p:ph type="body" orient="vert" idx="1"/>
          </p:nvPr>
        </p:nvSpPr>
        <p:spPr/>
        <p:txBody>
          <a:bodyPr vert="eaVert"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Date Placeholder 3">
            <a:extLst>
              <a:ext uri="{FF2B5EF4-FFF2-40B4-BE49-F238E27FC236}">
                <a16:creationId xmlns:a16="http://schemas.microsoft.com/office/drawing/2014/main" id="{AD60928C-F761-6EA1-132B-F014AB5F10E3}"/>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918835CD-7AA8-947C-48E2-8F5E4CACEF84}"/>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0CC68569-E59E-7C6F-B852-96285AD86B1B}"/>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2649848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4286730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4E7FE6-DFDF-2F81-1670-52CCF7D324FA}"/>
              </a:ext>
            </a:extLst>
          </p:cNvPr>
          <p:cNvSpPr>
            <a:spLocks noGrp="1"/>
          </p:cNvSpPr>
          <p:nvPr>
            <p:ph type="title" orient="vert"/>
          </p:nvPr>
        </p:nvSpPr>
        <p:spPr>
          <a:xfrm>
            <a:off x="8724900" y="365125"/>
            <a:ext cx="2628900" cy="5811838"/>
          </a:xfrm>
        </p:spPr>
        <p:txBody>
          <a:bodyPr vert="eaVert" rtlCol="0"/>
          <a:lstStyle/>
          <a:p>
            <a:pPr rtl="0"/>
            <a:r>
              <a:rPr lang="fr-fr"/>
              <a:t>Click to edit Master title style</a:t>
            </a:r>
          </a:p>
        </p:txBody>
      </p:sp>
      <p:sp>
        <p:nvSpPr>
          <p:cNvPr id="3" name="Vertical Text Placeholder 2">
            <a:extLst>
              <a:ext uri="{FF2B5EF4-FFF2-40B4-BE49-F238E27FC236}">
                <a16:creationId xmlns:a16="http://schemas.microsoft.com/office/drawing/2014/main" id="{23A5DDA6-DA39-5195-8C9E-5A759A3CBFB5}"/>
              </a:ext>
            </a:extLst>
          </p:cNvPr>
          <p:cNvSpPr>
            <a:spLocks noGrp="1"/>
          </p:cNvSpPr>
          <p:nvPr>
            <p:ph type="body" orient="vert" idx="1"/>
          </p:nvPr>
        </p:nvSpPr>
        <p:spPr>
          <a:xfrm>
            <a:off x="838200" y="365125"/>
            <a:ext cx="7734300" cy="5811838"/>
          </a:xfrm>
        </p:spPr>
        <p:txBody>
          <a:bodyPr vert="eaVert"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Date Placeholder 3">
            <a:extLst>
              <a:ext uri="{FF2B5EF4-FFF2-40B4-BE49-F238E27FC236}">
                <a16:creationId xmlns:a16="http://schemas.microsoft.com/office/drawing/2014/main" id="{13FC6964-62A7-8AED-1D41-605748597534}"/>
              </a:ext>
            </a:extLst>
          </p:cNvPr>
          <p:cNvSpPr>
            <a:spLocks noGrp="1"/>
          </p:cNvSpPr>
          <p:nvPr>
            <p:ph type="dt" sz="half" idx="10"/>
          </p:nvPr>
        </p:nvSpPr>
        <p:spPr/>
        <p:txBody>
          <a:bodyPr rtlCol="0"/>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78B32328-95B2-A50A-F097-B1005215A440}"/>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BE0C111D-EA72-45E2-40E0-DE93CBB4401F}"/>
              </a:ext>
            </a:extLst>
          </p:cNvPr>
          <p:cNvSpPr>
            <a:spLocks noGrp="1"/>
          </p:cNvSpPr>
          <p:nvPr>
            <p:ph type="sldNum" sz="quarter" idx="12"/>
          </p:nvPr>
        </p:nvSpPr>
        <p:spPr/>
        <p:txBody>
          <a:bodyPr rtlCol="0"/>
          <a:lstStyle/>
          <a:p>
            <a:pPr rtl="0"/>
            <a:fld id="{CD7D5636-FD5F-4042-A9D7-3049116D5F0E}" type="slidenum">
              <a:rPr lang="en-US" smtClean="0"/>
              <a:t>‹#›</a:t>
            </a:fld>
            <a:endParaRPr lang="en-US"/>
          </a:p>
        </p:txBody>
      </p:sp>
    </p:spTree>
    <p:extLst>
      <p:ext uri="{BB962C8B-B14F-4D97-AF65-F5344CB8AC3E}">
        <p14:creationId xmlns:p14="http://schemas.microsoft.com/office/powerpoint/2010/main" val="34654479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511533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fr-fr"/>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fr-fr"/>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254208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64968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1319754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15220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2" name="Graphic 1">
            <a:extLst>
              <a:ext uri="{FF2B5EF4-FFF2-40B4-BE49-F238E27FC236}">
                <a16:creationId xmlns:a16="http://schemas.microsoft.com/office/drawing/2014/main" id="{554C0C64-764B-0FC9-BBF8-11EA9702B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0" y="585788"/>
            <a:ext cx="1812544" cy="292608"/>
          </a:xfrm>
          <a:prstGeom prst="rect">
            <a:avLst/>
          </a:prstGeom>
        </p:spPr>
      </p:pic>
    </p:spTree>
    <p:extLst>
      <p:ext uri="{BB962C8B-B14F-4D97-AF65-F5344CB8AC3E}">
        <p14:creationId xmlns:p14="http://schemas.microsoft.com/office/powerpoint/2010/main" val="4198588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solidFill>
                  <a:srgbClr val="50E6FF"/>
                </a:solidFill>
                <a:latin typeface="+mj-lt"/>
                <a:cs typeface="Segoe UI" panose="020B0502040204020203" pitchFamily="34" charset="0"/>
              </a:defRPr>
            </a:lvl1pPr>
          </a:lstStyle>
          <a:p>
            <a:pPr rtl="0"/>
            <a:r>
              <a:rPr lang="fr-fr"/>
              <a:t>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37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prstGeom prst="rect">
            <a:avLst/>
          </a:prstGeom>
          <a:noFill/>
        </p:spPr>
        <p:txBody>
          <a:bodyPr lIns="0" tIns="0" rIns="0" bIns="0" rtlCol="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338554"/>
          </a:xfrm>
          <a:prstGeom prst="rect">
            <a:avLst/>
          </a:prstGeom>
          <a:noFill/>
        </p:spPr>
        <p:txBody>
          <a:bodyPr wrap="square" lIns="0" tIns="0" rIns="0" bIns="0" rtlCol="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rtl="0"/>
            <a:r>
              <a:rPr lang="fr-fr"/>
              <a:t>Speaker name or subtitle text</a:t>
            </a:r>
          </a:p>
        </p:txBody>
      </p:sp>
    </p:spTree>
    <p:extLst>
      <p:ext uri="{BB962C8B-B14F-4D97-AF65-F5344CB8AC3E}">
        <p14:creationId xmlns:p14="http://schemas.microsoft.com/office/powerpoint/2010/main" val="321119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a:prstGeom prst="rect">
            <a:avLst/>
          </a:prstGeo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27034640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
        <p:nvSpPr>
          <p:cNvPr id="4" name="Text Placeholder 3"/>
          <p:cNvSpPr>
            <a:spLocks noGrp="1"/>
          </p:cNvSpPr>
          <p:nvPr>
            <p:ph type="body" sz="quarter" idx="10"/>
          </p:nvPr>
        </p:nvSpPr>
        <p:spPr>
          <a:xfrm>
            <a:off x="586390" y="1434370"/>
            <a:ext cx="11018520" cy="2308324"/>
          </a:xfrm>
          <a:prstGeom prst="rect">
            <a:avLst/>
          </a:prstGeo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22235727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a:prstGeom prst="rect">
            <a:avLst/>
          </a:prstGeo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a:prstGeom prst="rect">
            <a:avLst/>
          </a:prstGeo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813550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
        <p:nvSpPr>
          <p:cNvPr id="4" name="Text Placeholder 3"/>
          <p:cNvSpPr>
            <a:spLocks noGrp="1"/>
          </p:cNvSpPr>
          <p:nvPr>
            <p:ph type="body" sz="quarter" idx="10"/>
          </p:nvPr>
        </p:nvSpPr>
        <p:spPr>
          <a:xfrm>
            <a:off x="584200"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a:prstGeom prst="rect">
            <a:avLst/>
          </a:prstGeo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8882942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Tree>
    <p:extLst>
      <p:ext uri="{BB962C8B-B14F-4D97-AF65-F5344CB8AC3E}">
        <p14:creationId xmlns:p14="http://schemas.microsoft.com/office/powerpoint/2010/main" val="422952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Tree>
    <p:extLst>
      <p:ext uri="{BB962C8B-B14F-4D97-AF65-F5344CB8AC3E}">
        <p14:creationId xmlns:p14="http://schemas.microsoft.com/office/powerpoint/2010/main" val="2857799057"/>
      </p:ext>
    </p:extLst>
  </p:cSld>
  <p:clrMapOvr>
    <a:masterClrMapping/>
  </p:clrMapOvr>
  <p:transition>
    <p:fade/>
  </p:transition>
  <p:extLst>
    <p:ext uri="{DCECCB84-F9BA-43D5-87BE-67443E8EF086}">
      <p15:sldGuideLst xmlns:p15="http://schemas.microsoft.com/office/powerpoint/2012/main">
        <p15:guide id="6" pos="768" userDrawn="1">
          <p15:clr>
            <a:srgbClr val="A4A3A4"/>
          </p15:clr>
        </p15:guide>
        <p15:guide id="7" pos="962">
          <p15:clr>
            <a:srgbClr val="A4A3A4"/>
          </p15:clr>
        </p15:guide>
        <p15:guide id="8" pos="1368" userDrawn="1">
          <p15:clr>
            <a:srgbClr val="A4A3A4"/>
          </p15:clr>
        </p15:guide>
        <p15:guide id="9" pos="1536"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Tree>
    <p:extLst>
      <p:ext uri="{BB962C8B-B14F-4D97-AF65-F5344CB8AC3E}">
        <p14:creationId xmlns:p14="http://schemas.microsoft.com/office/powerpoint/2010/main" val="2160290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a:prstGeom prst="rect">
            <a:avLst/>
          </a:prstGeom>
        </p:spPr>
        <p:txBody>
          <a:bodyPr rtlCol="0"/>
          <a:lstStyle/>
          <a:p>
            <a:pPr rtl="0"/>
            <a:r>
              <a:rPr lang="fr-fr"/>
              <a:t>Click to edit Master title style</a:t>
            </a:r>
          </a:p>
        </p:txBody>
      </p:sp>
    </p:spTree>
    <p:extLst>
      <p:ext uri="{BB962C8B-B14F-4D97-AF65-F5344CB8AC3E}">
        <p14:creationId xmlns:p14="http://schemas.microsoft.com/office/powerpoint/2010/main" val="61785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553998"/>
          </a:xfrm>
          <a:noFill/>
        </p:spPr>
        <p:txBody>
          <a:bodyPr wrap="square" lIns="0" tIns="0" rIns="0" bIns="0" rtlCol="0" anchor="t" anchorCtr="0">
            <a:spAutoFit/>
          </a:bodyPr>
          <a:lstStyle>
            <a:lvl1pPr marL="0" algn="ctr"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marL="0" marR="0" lvl="0" indent="0" algn="ctr" defTabSz="914367" rtl="0" fontAlgn="auto">
              <a:lnSpc>
                <a:spcPct val="90000"/>
              </a:lnSpc>
              <a:spcBef>
                <a:spcPts val="400"/>
              </a:spcBef>
              <a:spcAft>
                <a:spcPts val="0"/>
              </a:spcAft>
              <a:buClrTx/>
              <a:buSzTx/>
              <a:buFontTx/>
              <a:tabLst/>
            </a:pPr>
            <a:r>
              <a:rPr lang="fr-fr"/>
              <a:t>Click to edit Master title style</a:t>
            </a:r>
          </a:p>
        </p:txBody>
      </p:sp>
    </p:spTree>
    <p:extLst>
      <p:ext uri="{BB962C8B-B14F-4D97-AF65-F5344CB8AC3E}">
        <p14:creationId xmlns:p14="http://schemas.microsoft.com/office/powerpoint/2010/main" val="40187725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0 2.59259E-6 L 0 0.03588 " pathEditMode="relative" rAng="0" ptsTypes="AA">
                                      <p:cBhvr>
                                        <p:cTn id="9" dur="700" spd="-100000" fill="hold"/>
                                        <p:tgtEl>
                                          <p:spTgt spid="7"/>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a:prstGeom prst="rect">
            <a:avLst/>
          </a:prstGeom>
        </p:spPr>
        <p:txBody>
          <a:bodyPr tIns="64008" rtlCol="0"/>
          <a:lstStyle>
            <a:lvl1pPr>
              <a:defRPr sz="2000" spc="0">
                <a:latin typeface="+mj-lt"/>
                <a:cs typeface="Segoe UI" panose="020B0502040204020203" pitchFamily="34" charset="0"/>
              </a:defRPr>
            </a:lvl1pPr>
          </a:lstStyle>
          <a:p>
            <a:pPr rtl="0"/>
            <a:r>
              <a:rPr lang="fr-fr"/>
              <a:t>Click to edit Master title style</a:t>
            </a:r>
          </a:p>
        </p:txBody>
      </p:sp>
    </p:spTree>
    <p:extLst>
      <p:ext uri="{BB962C8B-B14F-4D97-AF65-F5344CB8AC3E}">
        <p14:creationId xmlns:p14="http://schemas.microsoft.com/office/powerpoint/2010/main" val="8856234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a:prstGeom prst="rect">
            <a:avLst/>
          </a:prstGeom>
        </p:spPr>
        <p:txBody>
          <a:bodyPr rtlCol="0" anchor="b"/>
          <a:lstStyle>
            <a:lvl1pPr>
              <a:defRPr/>
            </a:lvl1pPr>
          </a:lstStyle>
          <a:p>
            <a:pPr rtl="0"/>
            <a:r>
              <a:rPr lang="fr-fr"/>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a:prstGeom prst="rect">
            <a:avLst/>
          </a:prstGeo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fr-fr"/>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Tree>
    <p:extLst>
      <p:ext uri="{BB962C8B-B14F-4D97-AF65-F5344CB8AC3E}">
        <p14:creationId xmlns:p14="http://schemas.microsoft.com/office/powerpoint/2010/main" val="2507329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a:prstGeom prst="rect">
            <a:avLst/>
          </a:prstGeom>
        </p:spPr>
        <p:txBody>
          <a:bodyPr rtlCol="0" anchor="ctr"/>
          <a:lstStyle/>
          <a:p>
            <a:pPr rtl="0"/>
            <a:r>
              <a:rPr lang="fr-fr"/>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Tree>
    <p:extLst>
      <p:ext uri="{BB962C8B-B14F-4D97-AF65-F5344CB8AC3E}">
        <p14:creationId xmlns:p14="http://schemas.microsoft.com/office/powerpoint/2010/main" val="22851331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a:prstGeom prst="rect">
            <a:avLst/>
          </a:prstGeom>
        </p:spPr>
        <p:txBody>
          <a:bodyPr rtlCol="0" anchor="t"/>
          <a:lstStyle>
            <a:lvl1pPr>
              <a:defRPr sz="2800"/>
            </a:lvl1pPr>
          </a:lstStyle>
          <a:p>
            <a:pPr rtl="0"/>
            <a:r>
              <a:rPr lang="fr-fr"/>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prstGeom prst="rect">
            <a:avLst/>
          </a:prstGeom>
          <a:blipFill>
            <a:blip r:embed="rId2"/>
            <a:stretch>
              <a:fillRect/>
            </a:stretch>
          </a:blipFill>
        </p:spPr>
        <p:txBody>
          <a:bodyPr lIns="0" tIns="2103120" rIns="0" rtlCol="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Tree>
    <p:extLst>
      <p:ext uri="{BB962C8B-B14F-4D97-AF65-F5344CB8AC3E}">
        <p14:creationId xmlns:p14="http://schemas.microsoft.com/office/powerpoint/2010/main" val="36634004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fr-fr"/>
              <a:t>Speaker name</a:t>
            </a:r>
          </a:p>
        </p:txBody>
      </p:sp>
    </p:spTree>
    <p:extLst>
      <p:ext uri="{BB962C8B-B14F-4D97-AF65-F5344CB8AC3E}">
        <p14:creationId xmlns:p14="http://schemas.microsoft.com/office/powerpoint/2010/main" val="2366561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fr-fr"/>
              <a:t>Speaker name</a:t>
            </a:r>
          </a:p>
        </p:txBody>
      </p:sp>
    </p:spTree>
    <p:extLst>
      <p:ext uri="{BB962C8B-B14F-4D97-AF65-F5344CB8AC3E}">
        <p14:creationId xmlns:p14="http://schemas.microsoft.com/office/powerpoint/2010/main" val="269532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338554"/>
          </a:xfrm>
          <a:prstGeom prst="rect">
            <a:avLst/>
          </a:prstGeom>
          <a:noFill/>
        </p:spPr>
        <p:txBody>
          <a:bodyPr lIns="0" tIns="0" rIns="0" bIns="0" rtlCol="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rtl="0"/>
            <a:r>
              <a:rPr lang="fr-fr"/>
              <a:t>Speaker name</a:t>
            </a:r>
          </a:p>
        </p:txBody>
      </p:sp>
    </p:spTree>
    <p:extLst>
      <p:ext uri="{BB962C8B-B14F-4D97-AF65-F5344CB8AC3E}">
        <p14:creationId xmlns:p14="http://schemas.microsoft.com/office/powerpoint/2010/main" val="5742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2974491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319809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prstGeom prst="rect">
            <a:avLst/>
          </a:prstGeo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3521869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alpha val="4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665A98-5CFF-08B3-C8D6-A441CA7E4FFE}"/>
              </a:ext>
            </a:extLst>
          </p:cNvPr>
          <p:cNvSpPr>
            <a:spLocks noGrp="1"/>
          </p:cNvSpPr>
          <p:nvPr>
            <p:ph type="title"/>
          </p:nvPr>
        </p:nvSpPr>
        <p:spPr>
          <a:xfrm>
            <a:off x="588263" y="570548"/>
            <a:ext cx="11018520" cy="664797"/>
          </a:xfrm>
          <a:noFill/>
        </p:spPr>
        <p:txBody>
          <a:bodyPr wrap="square" lIns="0" tIns="0" rIns="0" bIns="0" rtlCol="0" anchor="t" anchorCtr="0">
            <a:spAutoFit/>
          </a:bodyPr>
          <a:lstStyle>
            <a:lvl1pPr marL="0" algn="l" defTabSz="932742" rtl="0" eaLnBrk="1" latinLnBrk="0" hangingPunct="1">
              <a:lnSpc>
                <a:spcPct val="90000"/>
              </a:lnSpc>
              <a:spcBef>
                <a:spcPct val="0"/>
              </a:spcBef>
              <a:buNone/>
              <a:defRPr lang="en-US" sz="4800" b="0" i="0" kern="1200" cap="none" spc="-50" baseline="0" dirty="0">
                <a:ln w="3175">
                  <a:noFill/>
                </a:ln>
                <a:solidFill>
                  <a:schemeClr val="tx1"/>
                </a:solidFill>
                <a:effectLst/>
                <a:latin typeface="Segoe UI Light" panose="020B0502040204020203" pitchFamily="34" charset="0"/>
                <a:ea typeface="+mn-ea"/>
                <a:cs typeface="Segoe UI Light" panose="020B0502040204020203" pitchFamily="34" charset="0"/>
              </a:defRPr>
            </a:lvl1pPr>
          </a:lstStyle>
          <a:p>
            <a:pPr marL="0" marR="0" lvl="0" indent="0" algn="ctr" defTabSz="914367" rtl="0" fontAlgn="auto">
              <a:lnSpc>
                <a:spcPct val="90000"/>
              </a:lnSpc>
              <a:spcBef>
                <a:spcPts val="400"/>
              </a:spcBef>
              <a:spcAft>
                <a:spcPts val="0"/>
              </a:spcAft>
              <a:buClrTx/>
              <a:buSzTx/>
              <a:buFontTx/>
              <a:tabLst/>
            </a:pPr>
            <a:r>
              <a:rPr lang="fr-fr"/>
              <a:t>Click to edit Master title style</a:t>
            </a:r>
          </a:p>
        </p:txBody>
      </p:sp>
    </p:spTree>
    <p:extLst>
      <p:ext uri="{BB962C8B-B14F-4D97-AF65-F5344CB8AC3E}">
        <p14:creationId xmlns:p14="http://schemas.microsoft.com/office/powerpoint/2010/main" val="12505692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3000" b="0" i="0" u="none" strike="noStrike" kern="0" cap="none" spc="-60" normalizeH="0" noProof="0">
                <a:ln>
                  <a:noFill/>
                </a:ln>
                <a:solidFill>
                  <a:srgbClr val="5655B9"/>
                </a:solidFill>
                <a:effectLst/>
                <a:uLnTx/>
                <a:uFillTx/>
              </a:rPr>
              <a:t>Micro</a:t>
            </a:r>
            <a:r>
              <a:rPr lang="fr-fr" sz="3000" b="0" i="0" u="none" strike="noStrike" kern="0" cap="none" spc="-160" normalizeH="0" noProof="0">
                <a:ln>
                  <a:noFill/>
                </a:ln>
                <a:solidFill>
                  <a:srgbClr val="5655B9"/>
                </a:solidFill>
                <a:effectLst/>
                <a:uLnTx/>
                <a:uFillTx/>
              </a:rPr>
              <a:t>soft</a:t>
            </a:r>
            <a:r>
              <a:rPr lang="fr-fr" sz="3000" b="0" i="0" u="none" strike="noStrike" kern="0" cap="none" spc="-130" normalizeH="0" noProof="0">
                <a:ln>
                  <a:noFill/>
                </a:ln>
                <a:solidFill>
                  <a:srgbClr val="5655B9"/>
                </a:solidFill>
                <a:effectLst/>
                <a:uLnTx/>
                <a:uFillTx/>
              </a:rPr>
              <a:t> </a:t>
            </a:r>
            <a:r>
              <a:rPr lang="fr-fr" sz="3000" b="0" i="0" u="none" strike="noStrike" kern="0" cap="none" spc="-160" normalizeH="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85994" y="857"/>
            <a:ext cx="6906006" cy="6857143"/>
          </a:xfrm>
          <a:prstGeom prst="rect">
            <a:avLst/>
          </a:prstGeom>
        </p:spPr>
      </p:pic>
    </p:spTree>
    <p:extLst>
      <p:ext uri="{BB962C8B-B14F-4D97-AF65-F5344CB8AC3E}">
        <p14:creationId xmlns:p14="http://schemas.microsoft.com/office/powerpoint/2010/main" val="21309244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7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86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62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254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553998"/>
          </a:xfrm>
          <a:prstGeom prst="rect">
            <a:avLst/>
          </a:prstGeom>
        </p:spPr>
        <p:txBody>
          <a:bodyPr rtlCol="0"/>
          <a:lstStyle>
            <a:lvl1pPr>
              <a:defRPr/>
            </a:lvl1pPr>
          </a:lstStyle>
          <a:p>
            <a:pPr rtl="0"/>
            <a:r>
              <a:rPr lang="fr-fr"/>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a:prstGeom prst="rect">
            <a:avLst/>
          </a:prstGeom>
        </p:spPr>
        <p:txBody>
          <a:bodyPr rtlCol="0"/>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07155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fr-fr"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91742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fr-fr"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509335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553998"/>
          </a:xfrm>
          <a:prstGeom prst="rect">
            <a:avLst/>
          </a:prstGeom>
        </p:spPr>
        <p:txBody>
          <a:bodyPr rtlCol="0"/>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pPr rtl="0"/>
            <a:r>
              <a:rPr lang="fr-fr"/>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a:prstGeom prst="rect">
            <a:avLst/>
          </a:prstGeo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rtl="0"/>
            <a:r>
              <a:rPr lang="fr-fr"/>
              <a:t>Next:</a:t>
            </a:r>
          </a:p>
        </p:txBody>
      </p:sp>
    </p:spTree>
    <p:extLst>
      <p:ext uri="{BB962C8B-B14F-4D97-AF65-F5344CB8AC3E}">
        <p14:creationId xmlns:p14="http://schemas.microsoft.com/office/powerpoint/2010/main" val="12791465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a:prstGeom prst="rect">
            <a:avLst/>
          </a:prstGeom>
        </p:spPr>
        <p:txBody>
          <a:bodyPr rtlCol="0"/>
          <a:lstStyle/>
          <a:p>
            <a:pPr rtl="0"/>
            <a:r>
              <a:rPr lang="fr-fr"/>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a:prstGeom prst="rect">
            <a:avLst/>
          </a:prstGeom>
        </p:spPr>
        <p:txBody>
          <a:bodyPr rtlCol="0"/>
          <a:lstStyle/>
          <a:p>
            <a:pPr rtl="0"/>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516636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58976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a:prstGeom prst="rect">
            <a:avLst/>
          </a:prstGeom>
        </p:spPr>
        <p:txBody>
          <a:bodyPr rtlCol="0"/>
          <a:lstStyle/>
          <a:p>
            <a:pPr rtl="0"/>
            <a:r>
              <a:rPr lang="fr-fr"/>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rtlCol="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fr-fr"/>
              <a:t>Click to edit Master text styles</a:t>
            </a:r>
          </a:p>
          <a:p>
            <a:pPr lvl="1" rtl="0"/>
            <a:r>
              <a:rPr lang="fr-fr"/>
              <a:t>Second level</a:t>
            </a:r>
          </a:p>
          <a:p>
            <a:pPr lvl="2" rtl="0"/>
            <a:r>
              <a:rPr lang="fr-fr"/>
              <a:t>Third level</a:t>
            </a:r>
          </a:p>
          <a:p>
            <a:pPr lvl="3" rtl="0"/>
            <a:r>
              <a:rPr lang="fr-fr"/>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rtlCol="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rtl="0"/>
            <a:r>
              <a:rPr lang="fr-fr"/>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rtlCol="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pPr rtl="0"/>
            <a:r>
              <a:rPr lang="fr-fr" sz="1400">
                <a:solidFill>
                  <a:schemeClr val="accent3"/>
                </a:solidFill>
              </a:rPr>
              <a:t>Click to edit Master title style</a:t>
            </a:r>
          </a:p>
        </p:txBody>
      </p:sp>
    </p:spTree>
    <p:extLst>
      <p:ext uri="{BB962C8B-B14F-4D97-AF65-F5344CB8AC3E}">
        <p14:creationId xmlns:p14="http://schemas.microsoft.com/office/powerpoint/2010/main" val="4025156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DE15A-9D4E-33A2-E52D-FE8C8F736B6D}"/>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a:solidFill>
            <a:schemeClr val="bg1"/>
          </a:solidFill>
        </p:spPr>
      </p:pic>
      <p:sp>
        <p:nvSpPr>
          <p:cNvPr id="2" name="Title 1">
            <a:extLst>
              <a:ext uri="{FF2B5EF4-FFF2-40B4-BE49-F238E27FC236}">
                <a16:creationId xmlns:a16="http://schemas.microsoft.com/office/drawing/2014/main" id="{FF31961D-2D48-DA20-4AA7-3DA1A44724F1}"/>
              </a:ext>
            </a:extLst>
          </p:cNvPr>
          <p:cNvSpPr>
            <a:spLocks noGrp="1"/>
          </p:cNvSpPr>
          <p:nvPr>
            <p:ph type="title"/>
          </p:nvPr>
        </p:nvSpPr>
        <p:spPr>
          <a:xfrm>
            <a:off x="523714" y="419766"/>
            <a:ext cx="11335871" cy="838880"/>
          </a:xfrm>
          <a:prstGeom prst="rect">
            <a:avLst/>
          </a:prstGeom>
        </p:spPr>
        <p:txBody>
          <a:bodyPr rtlCol="0" anchor="t">
            <a:normAutofit/>
          </a:bodyPr>
          <a:lstStyle>
            <a:lvl1pPr marL="0" algn="l" defTabSz="914367" rtl="0" eaLnBrk="1" latinLnBrk="0" hangingPunct="1">
              <a:lnSpc>
                <a:spcPct val="100000"/>
              </a:lnSpc>
              <a:spcBef>
                <a:spcPct val="0"/>
              </a:spcBef>
              <a:buNone/>
              <a:defRPr lang="en-US" sz="3600" kern="1200" spc="-50" dirty="0">
                <a:ln w="3175">
                  <a:noFill/>
                </a:ln>
                <a:solidFill>
                  <a:srgbClr val="000000"/>
                </a:solidFill>
                <a:latin typeface="Segoe UI Variable Display Semib" pitchFamily="2" charset="0"/>
                <a:ea typeface="+mn-ea"/>
                <a:cs typeface="+mn-cs"/>
              </a:defRPr>
            </a:lvl1pPr>
          </a:lstStyle>
          <a:p>
            <a:pPr rtl="0"/>
            <a:r>
              <a:rPr lang="fr-fr"/>
              <a:t>Click to edit Master title style</a:t>
            </a:r>
          </a:p>
        </p:txBody>
      </p:sp>
      <p:sp>
        <p:nvSpPr>
          <p:cNvPr id="3" name="Content Placeholder 2">
            <a:extLst>
              <a:ext uri="{FF2B5EF4-FFF2-40B4-BE49-F238E27FC236}">
                <a16:creationId xmlns:a16="http://schemas.microsoft.com/office/drawing/2014/main" id="{F72D080F-CA88-378A-0DE5-393BBC39F650}"/>
              </a:ext>
            </a:extLst>
          </p:cNvPr>
          <p:cNvSpPr>
            <a:spLocks noGrp="1"/>
          </p:cNvSpPr>
          <p:nvPr>
            <p:ph idx="1"/>
          </p:nvPr>
        </p:nvSpPr>
        <p:spPr>
          <a:xfrm>
            <a:off x="523714" y="1678412"/>
            <a:ext cx="4632793" cy="4541413"/>
          </a:xfrm>
          <a:prstGeom prst="rect">
            <a:avLst/>
          </a:prstGeom>
        </p:spPr>
        <p:txBody>
          <a:bodyPr rtlCol="0">
            <a:normAutofit/>
          </a:bodyPr>
          <a:lstStyle>
            <a:lvl1pPr marL="0" indent="0" algn="l" defTabSz="914400" rtl="0" eaLnBrk="1" latinLnBrk="0" hangingPunct="1">
              <a:spcBef>
                <a:spcPts val="1000"/>
              </a:spcBef>
              <a:buFont typeface="+mj-lt"/>
              <a:buNone/>
              <a:defRPr lang="en-US" sz="1600" kern="1200" dirty="0">
                <a:gradFill>
                  <a:gsLst>
                    <a:gs pos="2917">
                      <a:srgbClr val="000000"/>
                    </a:gs>
                    <a:gs pos="30000">
                      <a:srgbClr val="000000"/>
                    </a:gs>
                  </a:gsLst>
                  <a:lin ang="5400000" scaled="0"/>
                </a:gradFill>
                <a:latin typeface="Segoe UI Variable Display "/>
                <a:ea typeface="+mn-ea"/>
                <a:cs typeface="Segoe UI"/>
              </a:defRPr>
            </a:lvl1pPr>
            <a:lvl2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2pPr>
            <a:lvl3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3pPr>
            <a:lvl4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4pPr>
            <a:lvl5pPr marL="342900" indent="-342900" algn="l" defTabSz="914400" rtl="0" eaLnBrk="1" latinLnBrk="0" hangingPunct="1">
              <a:spcBef>
                <a:spcPts val="1000"/>
              </a:spcBef>
              <a:buFont typeface="+mj-lt"/>
              <a:buAutoNum type="arabicPeriod"/>
              <a:defRPr lang="en-US" sz="1600" kern="1200" dirty="0">
                <a:gradFill>
                  <a:gsLst>
                    <a:gs pos="2917">
                      <a:srgbClr val="000000"/>
                    </a:gs>
                    <a:gs pos="30000">
                      <a:srgbClr val="000000"/>
                    </a:gs>
                  </a:gsLst>
                  <a:lin ang="5400000" scaled="0"/>
                </a:gradFill>
                <a:latin typeface="Segoe UI Variable Display "/>
                <a:ea typeface="+mn-ea"/>
                <a:cs typeface="Segoe UI"/>
              </a:defRPr>
            </a:lvl5pPr>
          </a:lstStyle>
          <a:p>
            <a:pPr lvl="0" rtl="0"/>
            <a:r>
              <a:rPr lang="fr-fr"/>
              <a:t>Click to edit Master text styles</a:t>
            </a:r>
          </a:p>
        </p:txBody>
      </p:sp>
      <p:sp>
        <p:nvSpPr>
          <p:cNvPr id="4" name="Date Placeholder 3">
            <a:extLst>
              <a:ext uri="{FF2B5EF4-FFF2-40B4-BE49-F238E27FC236}">
                <a16:creationId xmlns:a16="http://schemas.microsoft.com/office/drawing/2014/main" id="{5C8E191A-0218-0D6C-8768-AF8D24ADF437}"/>
              </a:ext>
            </a:extLst>
          </p:cNvPr>
          <p:cNvSpPr>
            <a:spLocks noGrp="1"/>
          </p:cNvSpPr>
          <p:nvPr>
            <p:ph type="dt" sz="half" idx="10"/>
          </p:nvPr>
        </p:nvSpPr>
        <p:spPr/>
        <p:txBody>
          <a:bodyPr rtlCol="0"/>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C58251E9-D00A-77CD-FAF1-A51BF118B76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87BB1DB3-C2DE-022A-5F07-90B72FD9C0DB}"/>
              </a:ext>
            </a:extLst>
          </p:cNvPr>
          <p:cNvSpPr>
            <a:spLocks noGrp="1"/>
          </p:cNvSpPr>
          <p:nvPr>
            <p:ph type="sldNum" sz="quarter" idx="12"/>
          </p:nvPr>
        </p:nvSpPr>
        <p:spPr/>
        <p:txBody>
          <a:bodyPr rtlCol="0"/>
          <a:lstStyle/>
          <a:p>
            <a:pPr rtl="0"/>
            <a:fld id="{A8A51794-4B55-4FD5-AB0F-14E16040754C}" type="slidenum">
              <a:rPr lang="en-US" smtClean="0"/>
              <a:t>‹#›</a:t>
            </a:fld>
            <a:endParaRPr lang="en-US"/>
          </a:p>
        </p:txBody>
      </p:sp>
      <p:sp>
        <p:nvSpPr>
          <p:cNvPr id="10" name="Picture Placeholder 9">
            <a:extLst>
              <a:ext uri="{FF2B5EF4-FFF2-40B4-BE49-F238E27FC236}">
                <a16:creationId xmlns:a16="http://schemas.microsoft.com/office/drawing/2014/main" id="{7CF3092D-2B33-6E53-30F5-13B73D49E129}"/>
              </a:ext>
            </a:extLst>
          </p:cNvPr>
          <p:cNvSpPr>
            <a:spLocks noGrp="1"/>
          </p:cNvSpPr>
          <p:nvPr>
            <p:ph type="pic" sz="quarter" idx="13"/>
          </p:nvPr>
        </p:nvSpPr>
        <p:spPr>
          <a:xfrm>
            <a:off x="5626100" y="1678412"/>
            <a:ext cx="5813425" cy="4541413"/>
          </a:xfrm>
          <a:prstGeom prst="rect">
            <a:avLst/>
          </a:prstGeom>
          <a:ln w="6350">
            <a:solidFill>
              <a:schemeClr val="bg1"/>
            </a:solidFill>
          </a:ln>
          <a:effectLst>
            <a:outerShdw blurRad="101600" dist="139700" dir="2700000" algn="tl" rotWithShape="0">
              <a:prstClr val="black">
                <a:alpha val="9000"/>
              </a:prstClr>
            </a:outerShdw>
          </a:effectLst>
        </p:spPr>
        <p:txBody>
          <a:bodyPr rtlCol="0"/>
          <a:lstStyle/>
          <a:p>
            <a:pPr rtl="0"/>
            <a:endParaRPr lang="en-US"/>
          </a:p>
        </p:txBody>
      </p:sp>
    </p:spTree>
    <p:extLst>
      <p:ext uri="{BB962C8B-B14F-4D97-AF65-F5344CB8AC3E}">
        <p14:creationId xmlns:p14="http://schemas.microsoft.com/office/powerpoint/2010/main" val="1492109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Microsoft Inspire">
            <a:extLst>
              <a:ext uri="{FF2B5EF4-FFF2-40B4-BE49-F238E27FC236}">
                <a16:creationId xmlns:a16="http://schemas.microsoft.com/office/drawing/2014/main" id="{EA83291F-A022-024C-12C7-8E0A7DFE60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gray - EMF" descr="Microsoft logo, gray text version">
            <a:extLst>
              <a:ext uri="{FF2B5EF4-FFF2-40B4-BE49-F238E27FC236}">
                <a16:creationId xmlns:a16="http://schemas.microsoft.com/office/drawing/2014/main" id="{482BE3BC-846F-A6B8-378E-B1BD8DA627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Graphic 3" descr="Microsoft Inspire">
            <a:extLst>
              <a:ext uri="{FF2B5EF4-FFF2-40B4-BE49-F238E27FC236}">
                <a16:creationId xmlns:a16="http://schemas.microsoft.com/office/drawing/2014/main" id="{D76B557C-B7E7-E1E8-BC1E-8E595F596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5079" y="2703710"/>
            <a:ext cx="3265723" cy="1644886"/>
          </a:xfrm>
          <a:prstGeom prst="rect">
            <a:avLst/>
          </a:prstGeom>
        </p:spPr>
      </p:pic>
    </p:spTree>
    <p:extLst>
      <p:ext uri="{BB962C8B-B14F-4D97-AF65-F5344CB8AC3E}">
        <p14:creationId xmlns:p14="http://schemas.microsoft.com/office/powerpoint/2010/main" val="442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Microsoft Inspire">
            <a:extLst>
              <a:ext uri="{FF2B5EF4-FFF2-40B4-BE49-F238E27FC236}">
                <a16:creationId xmlns:a16="http://schemas.microsoft.com/office/drawing/2014/main" id="{29E69D01-BBA1-E2C9-6273-45622E38BB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rgbClr val="225B62"/>
                </a:soli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rgbClr val="091F2C"/>
                </a:solidFill>
                <a:latin typeface="+mn-lt"/>
                <a:cs typeface="Segoe UI" panose="020B0502040204020203" pitchFamily="34" charset="0"/>
              </a:defRPr>
            </a:lvl1pPr>
          </a:lstStyle>
          <a:p>
            <a:pPr lvl="0" rtl="0"/>
            <a:r>
              <a:rPr lang="fr-fr"/>
              <a:t>Speaker name or subtitle text</a:t>
            </a:r>
          </a:p>
        </p:txBody>
      </p:sp>
      <p:pic>
        <p:nvPicPr>
          <p:cNvPr id="8" name="MS logo gray - EMF" descr="Microsoft logo, gray text version">
            <a:extLst>
              <a:ext uri="{FF2B5EF4-FFF2-40B4-BE49-F238E27FC236}">
                <a16:creationId xmlns:a16="http://schemas.microsoft.com/office/drawing/2014/main" id="{3EA5DF46-845F-D029-B5FF-4F9EC6075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398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rtlCol="0" anchor="b" anchorCtr="0">
            <a:spAutoFit/>
          </a:bodyPr>
          <a:lstStyle>
            <a:lvl1pPr>
              <a:defRPr sz="4000" spc="-50" baseline="0">
                <a:solidFill>
                  <a:schemeClr val="tx1"/>
                </a:solidFill>
                <a:latin typeface="+mj-lt"/>
                <a:cs typeface="Segoe UI" panose="020B0502040204020203" pitchFamily="34" charset="0"/>
              </a:defRPr>
            </a:lvl1pPr>
          </a:lstStyle>
          <a:p>
            <a:pPr rtl="0"/>
            <a:r>
              <a:rPr lang="fr-fr"/>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rtlCol="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rtl="0"/>
            <a:r>
              <a:rPr lang="fr-fr"/>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1479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rtlCol="0"/>
          <a:lstStyle>
            <a:lvl1pPr>
              <a:defRPr>
                <a:solidFill>
                  <a:schemeClr val="tx1"/>
                </a:solidFill>
              </a:defRPr>
            </a:lvl1pPr>
          </a:lstStyle>
          <a:p>
            <a:pPr rtl="0"/>
            <a:r>
              <a:rPr lang="fr-fr"/>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890303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rtlCol="0"/>
          <a:lstStyle/>
          <a:p>
            <a:pPr rtl="0"/>
            <a:r>
              <a:rPr lang="fr-fr"/>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rtlCol="0">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2234788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rtlCol="0"/>
          <a:lstStyle/>
          <a:p>
            <a:pPr rtl="0"/>
            <a:r>
              <a:rPr lang="fr-fr"/>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rtlCol="0"/>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46563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lstStyle/>
          <a:p>
            <a:pPr rtl="0"/>
            <a:r>
              <a:rPr lang="fr-fr"/>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rtlCol="0">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2790333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fr-fr"/>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fr-fr"/>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fr-fr"/>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rtlCol="0">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3448217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32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rtlCol="0">
            <a:spAutoFit/>
          </a:bodyPr>
          <a:lstStyle>
            <a:lvl1pPr>
              <a:defRPr/>
            </a:lvl1pPr>
          </a:lstStyle>
          <a:p>
            <a:pPr rtl="0"/>
            <a:r>
              <a:rPr lang="fr-fr"/>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fr-fr"/>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rtlCol="0"/>
          <a:lstStyle>
            <a:lvl1pPr>
              <a:defRPr sz="2400"/>
            </a:lvl1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rtlCol="0" anchor="t"/>
          <a:lstStyle>
            <a:lvl1pPr marL="0" indent="0">
              <a:spcBef>
                <a:spcPts val="0"/>
              </a:spcBef>
              <a:buNone/>
              <a:defRPr sz="2800">
                <a:solidFill>
                  <a:schemeClr val="tx1"/>
                </a:solidFill>
                <a:latin typeface="+mj-lt"/>
              </a:defRPr>
            </a:lvl1pPr>
          </a:lstStyle>
          <a:p>
            <a:pPr lvl="0" rtl="0"/>
            <a:r>
              <a:rPr lang="fr-fr"/>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rtlCol="0"/>
          <a:lstStyle>
            <a:lvl1pPr>
              <a:defRPr sz="2400"/>
            </a:lvl1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0634076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rtlCol="0">
            <a:spAutoFit/>
          </a:bodyPr>
          <a:lstStyle/>
          <a:p>
            <a:pPr rtl="0"/>
            <a:r>
              <a:rPr lang="fr-fr"/>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fr-fr"/>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rtlCol="0">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fr-fr"/>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rtlCol="0" anchor="t"/>
          <a:lstStyle>
            <a:lvl1pPr marL="0" indent="0">
              <a:spcBef>
                <a:spcPts val="0"/>
              </a:spcBef>
              <a:buNone/>
              <a:defRPr sz="2200">
                <a:solidFill>
                  <a:schemeClr val="tx1"/>
                </a:solidFill>
                <a:latin typeface="+mj-lt"/>
              </a:defRPr>
            </a:lvl1pPr>
          </a:lstStyle>
          <a:p>
            <a:pPr lvl="0" rtl="0"/>
            <a:r>
              <a:rPr lang="fr-fr"/>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rtlCol="0">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3279232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fr-fr"/>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fr-fr"/>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fr-fr"/>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rtlCol="0" anchor="t"/>
          <a:lstStyle>
            <a:lvl1pPr marL="0" indent="0">
              <a:spcBef>
                <a:spcPts val="0"/>
              </a:spcBef>
              <a:buNone/>
              <a:defRPr sz="2000">
                <a:solidFill>
                  <a:schemeClr val="tx1"/>
                </a:solidFill>
                <a:latin typeface="+mj-lt"/>
              </a:defRPr>
            </a:lvl1pPr>
          </a:lstStyle>
          <a:p>
            <a:pPr lvl="0" rtl="0"/>
            <a:r>
              <a:rPr lang="fr-fr"/>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rtlCol="0" anchor="t"/>
          <a:lstStyle>
            <a:lvl1pPr marL="0" indent="0">
              <a:spcBef>
                <a:spcPts val="0"/>
              </a:spcBef>
              <a:buNone/>
              <a:defRPr sz="2000">
                <a:solidFill>
                  <a:schemeClr val="tx1"/>
                </a:solidFill>
                <a:latin typeface="+mj-lt"/>
              </a:defRPr>
            </a:lvl1pPr>
          </a:lstStyle>
          <a:p>
            <a:pPr lvl="0" rtl="0"/>
            <a:r>
              <a:rPr lang="fr-fr"/>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rtlCol="0">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31286884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rtlCol="0">
            <a:spAutoFit/>
          </a:bodyPr>
          <a:lstStyle/>
          <a:p>
            <a:pPr rtl="0"/>
            <a:r>
              <a:rPr lang="fr-fr"/>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fr-fr"/>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fr-fr"/>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fr-fr"/>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fr-fr"/>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rtlCol="0" anchor="t"/>
          <a:lstStyle>
            <a:lvl1pPr marL="0" indent="0">
              <a:spcBef>
                <a:spcPts val="0"/>
              </a:spcBef>
              <a:buNone/>
              <a:defRPr sz="1600">
                <a:solidFill>
                  <a:schemeClr val="tx1"/>
                </a:solidFill>
                <a:latin typeface="+mj-lt"/>
              </a:defRPr>
            </a:lvl1pPr>
          </a:lstStyle>
          <a:p>
            <a:pPr lvl="0" rtl="0"/>
            <a:r>
              <a:rPr lang="fr-fr"/>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rtlCol="0">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Tree>
    <p:extLst>
      <p:ext uri="{BB962C8B-B14F-4D97-AF65-F5344CB8AC3E}">
        <p14:creationId xmlns:p14="http://schemas.microsoft.com/office/powerpoint/2010/main" val="11554333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rtlCol="0"/>
          <a:lstStyle/>
          <a:p>
            <a:pPr rtl="0"/>
            <a:r>
              <a:rPr lang="fr-fr"/>
              <a:t>Click to edit Master title style</a:t>
            </a:r>
          </a:p>
        </p:txBody>
      </p:sp>
    </p:spTree>
    <p:extLst>
      <p:ext uri="{BB962C8B-B14F-4D97-AF65-F5344CB8AC3E}">
        <p14:creationId xmlns:p14="http://schemas.microsoft.com/office/powerpoint/2010/main" val="422217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rtlCol="0" anchor="ctr">
            <a:spAutoFit/>
          </a:bodyPr>
          <a:lstStyle/>
          <a:p>
            <a:pPr rtl="0"/>
            <a:r>
              <a:rPr lang="fr-fr"/>
              <a:t>Click to edit Master title style</a:t>
            </a:r>
          </a:p>
        </p:txBody>
      </p:sp>
    </p:spTree>
    <p:extLst>
      <p:ext uri="{BB962C8B-B14F-4D97-AF65-F5344CB8AC3E}">
        <p14:creationId xmlns:p14="http://schemas.microsoft.com/office/powerpoint/2010/main" val="378487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rtlCol="0"/>
          <a:lstStyle>
            <a:lvl1pPr>
              <a:defRPr sz="2000" spc="0">
                <a:latin typeface="+mj-lt"/>
                <a:cs typeface="Segoe UI" panose="020B0502040204020203" pitchFamily="34" charset="0"/>
              </a:defRPr>
            </a:lvl1pPr>
          </a:lstStyle>
          <a:p>
            <a:pPr rtl="0"/>
            <a:r>
              <a:rPr lang="fr-fr"/>
              <a:t>Click to edit Master title style</a:t>
            </a:r>
          </a:p>
        </p:txBody>
      </p:sp>
    </p:spTree>
    <p:extLst>
      <p:ext uri="{BB962C8B-B14F-4D97-AF65-F5344CB8AC3E}">
        <p14:creationId xmlns:p14="http://schemas.microsoft.com/office/powerpoint/2010/main" val="1280144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rtlCol="0" anchor="b"/>
          <a:lstStyle>
            <a:lvl1pPr>
              <a:defRPr/>
            </a:lvl1pPr>
          </a:lstStyle>
          <a:p>
            <a:pPr rtl="0"/>
            <a:r>
              <a:rPr lang="fr-fr"/>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rtlCol="0"/>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rtl="0"/>
            <a:r>
              <a:rPr lang="fr-fr"/>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3608375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rtlCol="0" anchor="ctr"/>
          <a:lstStyle/>
          <a:p>
            <a:pPr rtl="0"/>
            <a:r>
              <a:rPr lang="fr-fr"/>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8593798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rtlCol="0" anchor="t"/>
          <a:lstStyle>
            <a:lvl1pPr>
              <a:defRPr sz="2800"/>
            </a:lvl1pPr>
          </a:lstStyle>
          <a:p>
            <a:pPr rtl="0"/>
            <a:r>
              <a:rPr lang="fr-fr"/>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rtlCol="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6048957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6414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fr-fr"/>
              <a:t>Drag &amp; drop your photo here </a:t>
            </a:r>
            <a:br>
              <a:rPr lang="en-US"/>
            </a:br>
            <a:r>
              <a:rPr lang="fr-fr"/>
              <a:t>or click or tap icon below </a:t>
            </a:r>
            <a:br>
              <a:rPr lang="en-US"/>
            </a:br>
            <a:r>
              <a:rPr lang="fr-fr"/>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rtlCol="0" anchor="b" anchorCtr="0">
            <a:noAutofit/>
          </a:bodyPr>
          <a:lstStyle>
            <a:lvl1pPr>
              <a:defRPr sz="3600" spc="0">
                <a:solidFill>
                  <a:srgbClr val="FFFFFF"/>
                </a:solidFill>
              </a:defRPr>
            </a:lvl1pPr>
          </a:lstStyle>
          <a:p>
            <a:pPr rtl="0"/>
            <a:r>
              <a:rPr lang="fr-fr"/>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186887601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fr-fr"/>
              <a:t>Drag &amp; drop your photo here </a:t>
            </a:r>
            <a:br>
              <a:rPr lang="en-US"/>
            </a:br>
            <a:r>
              <a:rPr lang="fr-fr"/>
              <a:t>or click or tap icon below </a:t>
            </a:r>
            <a:br>
              <a:rPr lang="en-US"/>
            </a:br>
            <a:r>
              <a:rPr lang="fr-fr"/>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rtlCol="0" anchor="ctr">
            <a:noAutofit/>
          </a:bodyPr>
          <a:lstStyle>
            <a:lvl1pPr>
              <a:defRPr sz="3600" spc="0">
                <a:solidFill>
                  <a:srgbClr val="FFFFFF"/>
                </a:solidFill>
              </a:defRPr>
            </a:lvl1pPr>
          </a:lstStyle>
          <a:p>
            <a:pPr rtl="0"/>
            <a:r>
              <a:rPr lang="fr-fr"/>
              <a:t>Click to edit </a:t>
            </a:r>
            <a:br>
              <a:rPr lang="en-US"/>
            </a:br>
            <a:r>
              <a:rPr lang="fr-fr"/>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39071808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rtl="0"/>
            <a:r>
              <a:rPr lang="fr-fr"/>
              <a:t>Drag &amp; drop your photo here </a:t>
            </a:r>
            <a:br>
              <a:rPr lang="en-US"/>
            </a:br>
            <a:r>
              <a:rPr lang="fr-fr"/>
              <a:t>or click or tap icon below </a:t>
            </a:r>
            <a:br>
              <a:rPr lang="en-US"/>
            </a:br>
            <a:r>
              <a:rPr lang="fr-fr"/>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rtlCol="0" anchor="ctr">
            <a:noAutofit/>
          </a:bodyPr>
          <a:lstStyle>
            <a:lvl1pPr algn="r">
              <a:defRPr sz="3600" spc="0">
                <a:solidFill>
                  <a:srgbClr val="FFFFFF"/>
                </a:solidFill>
              </a:defRPr>
            </a:lvl1pPr>
          </a:lstStyle>
          <a:p>
            <a:pPr rtl="0"/>
            <a:r>
              <a:rPr lang="fr-fr"/>
              <a:t>Click to edit </a:t>
            </a:r>
            <a:br>
              <a:rPr lang="en-US"/>
            </a:br>
            <a:r>
              <a:rPr lang="fr-fr"/>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8670702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rtlCol="0" anchor="ctr"/>
          <a:lstStyle>
            <a:lvl1pPr algn="ctr">
              <a:defRPr/>
            </a:lvl1pPr>
          </a:lstStyle>
          <a:p>
            <a:pPr rtl="0"/>
            <a:r>
              <a:rPr lang="fr-fr"/>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rtl="0"/>
            <a:r>
              <a:rPr lang="fr-fr"/>
              <a:t>Drag &amp; drop your photo here </a:t>
            </a:r>
            <a:br>
              <a:rPr lang="en-US"/>
            </a:br>
            <a:r>
              <a:rPr lang="fr-fr"/>
              <a:t>or click or tap icon below </a:t>
            </a:r>
            <a:br>
              <a:rPr lang="en-US"/>
            </a:br>
            <a:r>
              <a:rPr lang="fr-fr"/>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11953703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rtlCol="0" anchor="ctr"/>
          <a:lstStyle>
            <a:lvl1pPr algn="ctr">
              <a:defRPr/>
            </a:lvl1pPr>
          </a:lstStyle>
          <a:p>
            <a:pPr rtl="0"/>
            <a:r>
              <a:rPr lang="fr-fr"/>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rtl="0"/>
            <a:r>
              <a:rPr lang="fr-fr"/>
              <a:t>Drag &amp; drop your photo here </a:t>
            </a:r>
            <a:br>
              <a:rPr lang="en-US"/>
            </a:br>
            <a:r>
              <a:rPr lang="fr-fr"/>
              <a:t>or click or tap icon below </a:t>
            </a:r>
            <a:br>
              <a:rPr lang="en-US"/>
            </a:br>
            <a:r>
              <a:rPr lang="fr-fr"/>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13530084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rtlCol="0"/>
          <a:lstStyle/>
          <a:p>
            <a:pPr rtl="0"/>
            <a:r>
              <a:rPr lang="fr-fr"/>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fr-fr"/>
              <a:t>Drag &amp; drop your photo here </a:t>
            </a:r>
            <a:br>
              <a:rPr lang="en-US"/>
            </a:br>
            <a:r>
              <a:rPr lang="fr-fr"/>
              <a:t>or click or tap icon below </a:t>
            </a:r>
            <a:br>
              <a:rPr lang="en-US"/>
            </a:br>
            <a:r>
              <a:rPr lang="fr-fr"/>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rtl="0"/>
            <a:r>
              <a:rPr lang="fr-fr"/>
              <a:t>Drag &amp; drop your photo here </a:t>
            </a:r>
            <a:br>
              <a:rPr lang="en-US"/>
            </a:br>
            <a:r>
              <a:rPr lang="fr-fr"/>
              <a:t>or click or tap icon below </a:t>
            </a:r>
            <a:br>
              <a:rPr lang="en-US"/>
            </a:br>
            <a:r>
              <a:rPr lang="fr-fr"/>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7962791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rtlCol="0"/>
          <a:lstStyle/>
          <a:p>
            <a:pPr rtl="0"/>
            <a:r>
              <a:rPr lang="fr-fr"/>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11672951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rtlCol="0"/>
          <a:lstStyle/>
          <a:p>
            <a:pPr rtl="0"/>
            <a:r>
              <a:rPr lang="fr-fr"/>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rtlCol="0"/>
          <a:lstStyle>
            <a:lvl1pPr marL="0" indent="0" algn="l">
              <a:spcBef>
                <a:spcPts val="0"/>
              </a:spcBef>
              <a:buNone/>
              <a:defRPr sz="1800">
                <a:latin typeface="+mj-lt"/>
              </a:defRPr>
            </a:lvl1pPr>
          </a:lstStyle>
          <a:p>
            <a:pPr lvl="0" rtl="0"/>
            <a:r>
              <a:rPr lang="fr-fr"/>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Dag &amp; drop your photo here </a:t>
            </a:r>
            <a:br>
              <a:rPr lang="en-US"/>
            </a:br>
            <a:r>
              <a:rPr lang="fr-fr"/>
              <a:t>or click or tap icon below </a:t>
            </a:r>
            <a:br>
              <a:rPr lang="en-US"/>
            </a:br>
            <a:r>
              <a:rPr lang="fr-fr"/>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6384311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fr-fr"/>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rtlCol="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17444211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rtlCol="0" anchor="ctr"/>
          <a:lstStyle>
            <a:lvl1pPr algn="ctr">
              <a:defRPr/>
            </a:lvl1pPr>
          </a:lstStyle>
          <a:p>
            <a:pPr rtl="0"/>
            <a:r>
              <a:rPr lang="fr-fr"/>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2135563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2894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fr-fr"/>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Dag &amp; drop your photo here </a:t>
            </a:r>
            <a:br>
              <a:rPr lang="en-US"/>
            </a:br>
            <a:r>
              <a:rPr lang="fr-fr"/>
              <a:t>or click or tap icon below </a:t>
            </a:r>
            <a:br>
              <a:rPr lang="en-US"/>
            </a:br>
            <a:r>
              <a:rPr lang="fr-fr"/>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565396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rtlCol="0" anchor="ctr"/>
          <a:lstStyle>
            <a:lvl1pPr algn="ctr">
              <a:defRPr/>
            </a:lvl1pPr>
          </a:lstStyle>
          <a:p>
            <a:pPr rtl="0"/>
            <a:r>
              <a:rPr lang="fr-fr"/>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here </a:t>
            </a:r>
            <a:br>
              <a:rPr lang="en-US"/>
            </a:br>
            <a:r>
              <a:rPr lang="fr-fr"/>
              <a:t>or click or tap icon below </a:t>
            </a:r>
            <a:br>
              <a:rPr lang="en-US"/>
            </a:br>
            <a:r>
              <a:rPr lang="fr-fr"/>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Dag &amp; drop your photo here </a:t>
            </a:r>
            <a:br>
              <a:rPr lang="en-US"/>
            </a:br>
            <a:r>
              <a:rPr lang="fr-fr"/>
              <a:t>or click or tap icon below </a:t>
            </a:r>
            <a:br>
              <a:rPr lang="en-US"/>
            </a:br>
            <a:r>
              <a:rPr lang="fr-fr"/>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Dag &amp; drop your photo here </a:t>
            </a:r>
            <a:br>
              <a:rPr lang="en-US"/>
            </a:br>
            <a:r>
              <a:rPr lang="fr-fr"/>
              <a:t>or click or tap icon below </a:t>
            </a:r>
            <a:br>
              <a:rPr lang="en-US"/>
            </a:br>
            <a:r>
              <a:rPr lang="fr-fr"/>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4231346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rtlCol="0" anchor="ctr"/>
          <a:lstStyle>
            <a:lvl1pPr algn="ctr">
              <a:defRPr/>
            </a:lvl1pPr>
          </a:lstStyle>
          <a:p>
            <a:pPr rtl="0"/>
            <a:r>
              <a:rPr lang="fr-fr"/>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202627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fr-fr"/>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rtlCol="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955218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rtlCol="0" anchor="ctr"/>
          <a:lstStyle>
            <a:lvl1pPr algn="ctr">
              <a:defRPr/>
            </a:lvl1pPr>
          </a:lstStyle>
          <a:p>
            <a:pPr rtl="0"/>
            <a:r>
              <a:rPr lang="fr-fr"/>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rtlCol="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rtl="0"/>
            <a:r>
              <a:rPr lang="fr-fr"/>
              <a:t>Drag &amp; drop your photo </a:t>
            </a:r>
            <a:br>
              <a:rPr lang="en-US"/>
            </a:br>
            <a:r>
              <a:rPr lang="fr-fr"/>
              <a:t>here or click or tap icon </a:t>
            </a:r>
            <a:br>
              <a:rPr lang="en-US"/>
            </a:br>
            <a:r>
              <a:rPr lang="fr-fr"/>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rtlCol="0"/>
          <a:lstStyle>
            <a:lvl1pPr marL="0" indent="0" algn="ctr">
              <a:spcBef>
                <a:spcPts val="0"/>
              </a:spcBef>
              <a:buNone/>
              <a:defRPr sz="1800">
                <a:latin typeface="+mj-lt"/>
              </a:defRPr>
            </a:lvl1pPr>
          </a:lstStyle>
          <a:p>
            <a:pPr lvl="0" rtl="0"/>
            <a:r>
              <a:rPr lang="fr-fr"/>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160060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rtlCol="0" anchor="t"/>
          <a:lstStyle>
            <a:lvl1pPr>
              <a:defRPr>
                <a:solidFill>
                  <a:schemeClr val="tx1"/>
                </a:solidFill>
              </a:defRPr>
            </a:lvl1pPr>
          </a:lstStyle>
          <a:p>
            <a:pPr rtl="0"/>
            <a:r>
              <a:rPr lang="fr-fr"/>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rtlCol="0" anchor="t"/>
          <a:lstStyle>
            <a:lvl1pPr marL="231775" indent="-231775">
              <a:spcAft>
                <a:spcPts val="600"/>
              </a:spcAft>
              <a:buFont typeface="Wingdings" panose="05000000000000000000" pitchFamily="2" charset="2"/>
              <a:buChar char=""/>
              <a:defRPr/>
            </a:lvl1pPr>
          </a:lstStyle>
          <a:p>
            <a:pPr lvl="0" rtl="0"/>
            <a:r>
              <a:rPr lang="fr-fr"/>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530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rtlCol="0" anchor="ctr"/>
          <a:lstStyle>
            <a:lvl1pPr>
              <a:defRPr/>
            </a:lvl1pPr>
          </a:lstStyle>
          <a:p>
            <a:pPr rtl="0"/>
            <a:r>
              <a:rPr lang="fr-fr"/>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rtlCol="0" anchor="ctr"/>
          <a:lstStyle>
            <a:lvl1pPr marL="231775" indent="-231775">
              <a:spcAft>
                <a:spcPts val="600"/>
              </a:spcAft>
              <a:buFont typeface="Wingdings" panose="05000000000000000000" pitchFamily="2" charset="2"/>
              <a:buChar char=""/>
              <a:defRPr/>
            </a:lvl1pPr>
          </a:lstStyle>
          <a:p>
            <a:pPr lvl="0" rtl="0"/>
            <a:r>
              <a:rPr lang="fr-fr"/>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rtl="0"/>
            <a:r>
              <a:rPr lang="fr-fr" sz="1000">
                <a:solidFill>
                  <a:srgbClr val="A3A3A3"/>
                </a:solidFill>
              </a:rPr>
              <a:t>ELT layout</a:t>
            </a:r>
          </a:p>
        </p:txBody>
      </p:sp>
    </p:spTree>
    <p:extLst>
      <p:ext uri="{BB962C8B-B14F-4D97-AF65-F5344CB8AC3E}">
        <p14:creationId xmlns:p14="http://schemas.microsoft.com/office/powerpoint/2010/main" val="2543768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rtlCol="0" anchor="ctr"/>
          <a:lstStyle/>
          <a:p>
            <a:pPr rtl="0"/>
            <a:r>
              <a:rPr lang="fr-fr"/>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fr-fr"/>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rtl="0"/>
            <a:r>
              <a:rPr lang="fr-fr"/>
              <a:t>Click to edit Master text styles</a:t>
            </a:r>
          </a:p>
        </p:txBody>
      </p:sp>
    </p:spTree>
    <p:extLst>
      <p:ext uri="{BB962C8B-B14F-4D97-AF65-F5344CB8AC3E}">
        <p14:creationId xmlns:p14="http://schemas.microsoft.com/office/powerpoint/2010/main" val="340349562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rtlCol="0"/>
          <a:lstStyle>
            <a:lvl1pPr>
              <a:defRPr>
                <a:solidFill>
                  <a:schemeClr val="tx1"/>
                </a:solidFill>
              </a:defRPr>
            </a:lvl1pPr>
          </a:lstStyle>
          <a:p>
            <a:pPr rtl="0"/>
            <a:r>
              <a:rPr lang="fr-fr"/>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fr-fr"/>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fr-fr"/>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fr-fr"/>
              <a:t>Click to edit or paste code</a:t>
            </a:r>
          </a:p>
        </p:txBody>
      </p:sp>
    </p:spTree>
    <p:extLst>
      <p:ext uri="{BB962C8B-B14F-4D97-AF65-F5344CB8AC3E}">
        <p14:creationId xmlns:p14="http://schemas.microsoft.com/office/powerpoint/2010/main" val="356096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rtlCol="0"/>
          <a:lstStyle>
            <a:lvl1pPr>
              <a:defRPr sz="3200">
                <a:solidFill>
                  <a:schemeClr val="tx1"/>
                </a:solidFill>
              </a:defRPr>
            </a:lvl1pPr>
          </a:lstStyle>
          <a:p>
            <a:pPr rtl="0"/>
            <a:r>
              <a:rPr lang="fr-fr"/>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rtlCol="0"/>
          <a:lstStyle>
            <a:lvl1pPr marL="0" indent="0">
              <a:buNone/>
              <a:defRPr sz="1999">
                <a:solidFill>
                  <a:srgbClr val="FFFFFF"/>
                </a:solidFill>
                <a:latin typeface="+mj-lt"/>
              </a:defRPr>
            </a:lvl1pPr>
          </a:lstStyle>
          <a:p>
            <a:pPr lvl="0" rtl="0"/>
            <a:r>
              <a:rPr lang="fr-fr"/>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rtlCol="0"/>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fr-fr"/>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rtlCol="0">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fr-fr"/>
              <a:t>Click to edit text</a:t>
            </a:r>
          </a:p>
        </p:txBody>
      </p:sp>
    </p:spTree>
    <p:extLst>
      <p:ext uri="{BB962C8B-B14F-4D97-AF65-F5344CB8AC3E}">
        <p14:creationId xmlns:p14="http://schemas.microsoft.com/office/powerpoint/2010/main" val="4121268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rtlCol="0"/>
          <a:lstStyle>
            <a:lvl1pPr>
              <a:defRPr sz="3200">
                <a:solidFill>
                  <a:schemeClr val="tx1"/>
                </a:solidFill>
              </a:defRPr>
            </a:lvl1pPr>
          </a:lstStyle>
          <a:p>
            <a:pPr rtl="0"/>
            <a:r>
              <a:rPr lang="fr-fr"/>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fr-fr"/>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fr-fr"/>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rtlCol="0"/>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fr-fr"/>
              <a:t>Click to edit or paste code</a:t>
            </a:r>
          </a:p>
        </p:txBody>
      </p:sp>
    </p:spTree>
    <p:extLst>
      <p:ext uri="{BB962C8B-B14F-4D97-AF65-F5344CB8AC3E}">
        <p14:creationId xmlns:p14="http://schemas.microsoft.com/office/powerpoint/2010/main" val="3950402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rtlCol="0"/>
          <a:lstStyle>
            <a:lvl1pPr>
              <a:defRPr sz="3200">
                <a:solidFill>
                  <a:schemeClr val="tx1"/>
                </a:solidFill>
              </a:defRPr>
            </a:lvl1pPr>
          </a:lstStyle>
          <a:p>
            <a:pPr rtl="0"/>
            <a:r>
              <a:rPr lang="fr-fr"/>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sz="1999">
                <a:solidFill>
                  <a:srgbClr val="FFFFFF"/>
                </a:solidFill>
                <a:latin typeface="+mj-lt"/>
              </a:defRPr>
            </a:lvl1pPr>
          </a:lstStyle>
          <a:p>
            <a:pPr lvl="0" rtl="0"/>
            <a:r>
              <a:rPr lang="fr-fr"/>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rtlCol="0"/>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rtl="0"/>
            <a:r>
              <a:rPr lang="fr-fr"/>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rtlCol="0">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rtl="0"/>
            <a:r>
              <a:rPr lang="fr-fr"/>
              <a:t>Click to edit text</a:t>
            </a:r>
          </a:p>
        </p:txBody>
      </p:sp>
    </p:spTree>
    <p:extLst>
      <p:ext uri="{BB962C8B-B14F-4D97-AF65-F5344CB8AC3E}">
        <p14:creationId xmlns:p14="http://schemas.microsoft.com/office/powerpoint/2010/main" val="15738025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rtl="0"/>
            <a:r>
              <a:rPr lang="fr-fr"/>
              <a:t>Speaker name</a:t>
            </a:r>
          </a:p>
        </p:txBody>
      </p:sp>
    </p:spTree>
    <p:extLst>
      <p:ext uri="{BB962C8B-B14F-4D97-AF65-F5344CB8AC3E}">
        <p14:creationId xmlns:p14="http://schemas.microsoft.com/office/powerpoint/2010/main" val="2756918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fr-fr"/>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rtlCol="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rtl="0"/>
            <a:r>
              <a:rPr lang="fr-fr"/>
              <a:t>Speaker name</a:t>
            </a:r>
          </a:p>
        </p:txBody>
      </p:sp>
    </p:spTree>
    <p:extLst>
      <p:ext uri="{BB962C8B-B14F-4D97-AF65-F5344CB8AC3E}">
        <p14:creationId xmlns:p14="http://schemas.microsoft.com/office/powerpoint/2010/main" val="1186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9DCD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25B62"/>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946937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rtlCol="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pPr rtl="0"/>
            <a:r>
              <a:rPr lang="fr-fr"/>
              <a:t>Section title</a:t>
            </a:r>
          </a:p>
        </p:txBody>
      </p:sp>
    </p:spTree>
    <p:extLst>
      <p:ext uri="{BB962C8B-B14F-4D97-AF65-F5344CB8AC3E}">
        <p14:creationId xmlns:p14="http://schemas.microsoft.com/office/powerpoint/2010/main" val="333192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37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Pr>
        <a:solidFill>
          <a:srgbClr val="B9D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750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B9DCD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rtlCol="0" anchor="b" anchorCtr="0" compatLnSpc="1">
            <a:prstTxWarp prst="textNoShape">
              <a:avLst/>
            </a:prstTxWarp>
            <a:spAutoFit/>
          </a:bodyPr>
          <a:lstStyle/>
          <a:p>
            <a:pPr defTabSz="932290" rtl="0" eaLnBrk="0" hangingPunct="0"/>
            <a:r>
              <a:rPr lang="fr-fr" sz="700">
                <a:solidFill>
                  <a:srgbClr val="000000"/>
                </a:solidFill>
                <a:cs typeface="Segoe UI" pitchFamily="34" charset="0"/>
              </a:rPr>
              <a:t>© Copyright Microsoft Corporation. All rights reserved. </a:t>
            </a:r>
          </a:p>
        </p:txBody>
      </p:sp>
      <p:pic>
        <p:nvPicPr>
          <p:cNvPr id="3" name="MS logo gray - EMF" descr="Microsoft logo, gray text version">
            <a:extLst>
              <a:ext uri="{FF2B5EF4-FFF2-40B4-BE49-F238E27FC236}">
                <a16:creationId xmlns:a16="http://schemas.microsoft.com/office/drawing/2014/main" id="{084F82DE-4BC1-CD7E-11BA-5CD56F84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1657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rtlCol="0"/>
          <a:lstStyle>
            <a:lvl1pPr>
              <a:defRPr b="0">
                <a:solidFill>
                  <a:schemeClr val="tx1"/>
                </a:solidFill>
                <a:latin typeface="Segoe UI" pitchFamily="34" charset="0"/>
                <a:ea typeface="Segoe UI" pitchFamily="34" charset="0"/>
                <a:cs typeface="Segoe UI" pitchFamily="34" charset="0"/>
              </a:defRPr>
            </a:lvl1pPr>
          </a:lstStyle>
          <a:p>
            <a:pPr rtl="0"/>
            <a:r>
              <a:rPr lang="fr-fr"/>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rtlCol="0">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rtl="0"/>
            <a:r>
              <a:rPr lang="fr-fr"/>
              <a:t>Click to edit Master text styles</a:t>
            </a:r>
          </a:p>
          <a:p>
            <a:pPr lvl="1" rtl="0"/>
            <a:r>
              <a:rPr lang="fr-fr"/>
              <a:t>Second level</a:t>
            </a:r>
          </a:p>
          <a:p>
            <a:pPr lvl="2" rtl="0"/>
            <a:r>
              <a:rPr lang="fr-fr"/>
              <a:t>Third level</a:t>
            </a:r>
          </a:p>
          <a:p>
            <a:pPr lvl="3" rtl="0"/>
            <a:r>
              <a:rPr lang="fr-fr"/>
              <a:t>Fourth level</a:t>
            </a:r>
          </a:p>
          <a:p>
            <a:pPr lvl="4" rtl="0"/>
            <a:r>
              <a:rPr lang="fr-fr"/>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rtlCol="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rtl="0"/>
            <a:r>
              <a:rPr lang="fr-fr"/>
              <a:t>Next:</a:t>
            </a:r>
          </a:p>
        </p:txBody>
      </p:sp>
    </p:spTree>
    <p:extLst>
      <p:ext uri="{BB962C8B-B14F-4D97-AF65-F5344CB8AC3E}">
        <p14:creationId xmlns:p14="http://schemas.microsoft.com/office/powerpoint/2010/main" val="255179315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theme" Target="../theme/theme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4.sv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image" Target="../media/image13.png"/><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4.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image" Target="../media/image1.emf"/><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theme" Target="../theme/theme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fr-fr"/>
              <a:t>Cliquez pour modifier le style de titre principal</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fr-fr"/>
              <a:t>Cliquez pour modifier les styles de texte principal</a:t>
            </a:r>
          </a:p>
          <a:p>
            <a:pPr lvl="1" rtl="0"/>
            <a:r>
              <a:rPr lang="fr-fr"/>
              <a:t>Deuxième niveau</a:t>
            </a:r>
          </a:p>
          <a:p>
            <a:pPr lvl="2" rtl="0"/>
            <a:r>
              <a:rPr lang="fr-fr"/>
              <a:t>Troisième niveau</a:t>
            </a:r>
          </a:p>
          <a:p>
            <a:pPr lvl="3" rtl="0"/>
            <a:r>
              <a:rPr lang="fr-fr"/>
              <a:t>Quatrième niveau</a:t>
            </a:r>
          </a:p>
          <a:p>
            <a:pPr lvl="4" rtl="0"/>
            <a:r>
              <a:rPr lang="fr-fr"/>
              <a:t>Cinquième niveau</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6"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95358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63"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userDrawn="1">
          <p15:clr>
            <a:srgbClr val="C35EA4"/>
          </p15:clr>
        </p15:guide>
        <p15:guide id="17" pos="7392" userDrawn="1">
          <p15:clr>
            <a:srgbClr val="C35EA4"/>
          </p15:clr>
        </p15:guide>
        <p15:guide id="25" orient="horz" pos="792" userDrawn="1">
          <p15:clr>
            <a:srgbClr val="C35EA4"/>
          </p15:clr>
        </p15:guide>
        <p15:guide id="26" orient="horz" pos="1200" userDrawn="1">
          <p15:clr>
            <a:srgbClr val="C35EA4"/>
          </p15:clr>
        </p15:guide>
        <p15:guide id="27" orient="horz" pos="288" userDrawn="1">
          <p15:clr>
            <a:srgbClr val="A4A3A4"/>
          </p15:clr>
        </p15:guide>
        <p15:guide id="28" pos="360" userDrawn="1">
          <p15:clr>
            <a:srgbClr val="A4A3A4"/>
          </p15:clr>
        </p15:guide>
        <p15:guide id="29" orient="horz" pos="3840" userDrawn="1">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pPr rtl="0"/>
            <a:r>
              <a:rPr lang="fr-fr"/>
              <a:t>Cliquez pour modifier le style de titre principal</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rtl="0"/>
            <a:r>
              <a:rPr lang="fr-fr"/>
              <a:t>Cliquez pour modifier les styles de texte principal</a:t>
            </a:r>
          </a:p>
          <a:p>
            <a:pPr lvl="1" rtl="0"/>
            <a:r>
              <a:rPr lang="fr-fr"/>
              <a:t>Deuxième niveau</a:t>
            </a:r>
          </a:p>
          <a:p>
            <a:pPr lvl="2" rtl="0"/>
            <a:r>
              <a:rPr lang="fr-fr"/>
              <a:t>Troisième niveau</a:t>
            </a:r>
          </a:p>
          <a:p>
            <a:pPr lvl="3" rtl="0"/>
            <a:r>
              <a:rPr lang="fr-fr"/>
              <a:t>Quatrième niveau</a:t>
            </a:r>
          </a:p>
          <a:p>
            <a:pPr lvl="4" rtl="0"/>
            <a:r>
              <a:rPr lang="fr-fr"/>
              <a:t>Cinquième niveau</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2107602"/>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F5993-508C-DAF1-FFF0-4ED53AA21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a:t>Cliquez pour modifier le style de titre principal</a:t>
            </a:r>
          </a:p>
        </p:txBody>
      </p:sp>
      <p:sp>
        <p:nvSpPr>
          <p:cNvPr id="3" name="Text Placeholder 2">
            <a:extLst>
              <a:ext uri="{FF2B5EF4-FFF2-40B4-BE49-F238E27FC236}">
                <a16:creationId xmlns:a16="http://schemas.microsoft.com/office/drawing/2014/main" id="{0424D80E-5AA8-37B8-F35A-413077D8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a:t>Cliquez pour modifier les styles de texte principal</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Date Placeholder 3">
            <a:extLst>
              <a:ext uri="{FF2B5EF4-FFF2-40B4-BE49-F238E27FC236}">
                <a16:creationId xmlns:a16="http://schemas.microsoft.com/office/drawing/2014/main" id="{9957A937-C56C-7849-37B0-32A3C5D18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2025FD3-CB00-4DDA-8EA6-596EAD039989}" type="datetimeFigureOut">
              <a:rPr lang="en-US" smtClean="0"/>
              <a:t>11/14/2024</a:t>
            </a:fld>
            <a:endParaRPr lang="en-US"/>
          </a:p>
        </p:txBody>
      </p:sp>
      <p:sp>
        <p:nvSpPr>
          <p:cNvPr id="5" name="Footer Placeholder 4">
            <a:extLst>
              <a:ext uri="{FF2B5EF4-FFF2-40B4-BE49-F238E27FC236}">
                <a16:creationId xmlns:a16="http://schemas.microsoft.com/office/drawing/2014/main" id="{45B4C3DE-E552-64E1-9493-71DF449C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774DE044-B4E9-5536-0E50-6130FFBFE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A8A51794-4B55-4FD5-AB0F-14E16040754C}" type="slidenum">
              <a:rPr lang="en-US" smtClean="0"/>
              <a:t>‹#›</a:t>
            </a:fld>
            <a:endParaRPr lang="en-US"/>
          </a:p>
        </p:txBody>
      </p:sp>
    </p:spTree>
    <p:extLst>
      <p:ext uri="{BB962C8B-B14F-4D97-AF65-F5344CB8AC3E}">
        <p14:creationId xmlns:p14="http://schemas.microsoft.com/office/powerpoint/2010/main" val="242225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pPr rtl="0"/>
            <a:r>
              <a:rPr lang="fr-fr"/>
              <a:t>Cliquez pour modifier le style de titre principal</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rtl="0"/>
            <a:r>
              <a:rPr lang="fr-fr"/>
              <a:t>Cliquez pour modifier les styles de texte principal</a:t>
            </a:r>
          </a:p>
          <a:p>
            <a:pPr lvl="1" rtl="0"/>
            <a:r>
              <a:rPr lang="fr-fr"/>
              <a:t>Deuxième niveau</a:t>
            </a:r>
          </a:p>
          <a:p>
            <a:pPr lvl="2" rtl="0"/>
            <a:r>
              <a:rPr lang="fr-fr"/>
              <a:t>Troisième niveau</a:t>
            </a:r>
          </a:p>
          <a:p>
            <a:pPr lvl="3" rtl="0"/>
            <a:r>
              <a:rPr lang="fr-fr"/>
              <a:t>Quatrième niveau</a:t>
            </a:r>
          </a:p>
          <a:p>
            <a:pPr lvl="4" rtl="0"/>
            <a:r>
              <a:rPr lang="fr-fr"/>
              <a:t>Cinquième niveau</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rtl="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7826387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07AA2-C2B9-0D20-9702-9F8190493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a:t>Cliquez pour modifier le style de titre principal</a:t>
            </a:r>
          </a:p>
        </p:txBody>
      </p:sp>
      <p:sp>
        <p:nvSpPr>
          <p:cNvPr id="3" name="Text Placeholder 2">
            <a:extLst>
              <a:ext uri="{FF2B5EF4-FFF2-40B4-BE49-F238E27FC236}">
                <a16:creationId xmlns:a16="http://schemas.microsoft.com/office/drawing/2014/main" id="{C67453F6-4704-5682-1BF4-619FB7F14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a:t>Cliquez pour modifier les styles de texte principal</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Date Placeholder 3">
            <a:extLst>
              <a:ext uri="{FF2B5EF4-FFF2-40B4-BE49-F238E27FC236}">
                <a16:creationId xmlns:a16="http://schemas.microsoft.com/office/drawing/2014/main" id="{C5DD66EE-E21E-AE2F-DB79-5C51B9A31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ECE132C-6CB6-4693-9C64-634B67EE65B0}" type="datetimeFigureOut">
              <a:rPr lang="en-US" smtClean="0"/>
              <a:t>11/14/2024</a:t>
            </a:fld>
            <a:endParaRPr lang="en-US"/>
          </a:p>
        </p:txBody>
      </p:sp>
      <p:sp>
        <p:nvSpPr>
          <p:cNvPr id="5" name="Footer Placeholder 4">
            <a:extLst>
              <a:ext uri="{FF2B5EF4-FFF2-40B4-BE49-F238E27FC236}">
                <a16:creationId xmlns:a16="http://schemas.microsoft.com/office/drawing/2014/main" id="{5CA728F3-66DF-C0F2-115E-65DF59BBA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Slide Number Placeholder 5">
            <a:extLst>
              <a:ext uri="{FF2B5EF4-FFF2-40B4-BE49-F238E27FC236}">
                <a16:creationId xmlns:a16="http://schemas.microsoft.com/office/drawing/2014/main" id="{F7615BDD-70AC-9938-8762-80E9A6707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CD7D5636-FD5F-4042-A9D7-3049116D5F0E}" type="slidenum">
              <a:rPr lang="en-US" smtClean="0"/>
              <a:t>‹#›</a:t>
            </a:fld>
            <a:endParaRPr lang="en-US"/>
          </a:p>
        </p:txBody>
      </p:sp>
    </p:spTree>
    <p:extLst>
      <p:ext uri="{BB962C8B-B14F-4D97-AF65-F5344CB8AC3E}">
        <p14:creationId xmlns:p14="http://schemas.microsoft.com/office/powerpoint/2010/main" val="12799254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2.xml"/><Relationship Id="rId5" Type="http://schemas.openxmlformats.org/officeDocument/2006/relationships/image" Target="../media/image63.png"/><Relationship Id="rId4" Type="http://schemas.openxmlformats.org/officeDocument/2006/relationships/image" Target="../media/image72.jpeg"/></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02.xml"/><Relationship Id="rId6" Type="http://schemas.openxmlformats.org/officeDocument/2006/relationships/image" Target="../media/image75.svg"/><Relationship Id="rId11" Type="http://schemas.openxmlformats.org/officeDocument/2006/relationships/image" Target="../media/image62.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hyperlink" Target="https://copilot.cloud.microsoft/" TargetMode="External"/><Relationship Id="rId9" Type="http://schemas.openxmlformats.org/officeDocument/2006/relationships/image" Target="../media/image78.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2.xml"/><Relationship Id="rId5" Type="http://schemas.openxmlformats.org/officeDocument/2006/relationships/hyperlink" Target="https://copilot.cloud.microsoft/" TargetMode="Externa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hyperlink" Target="https://news.microsoft.com/source/features/ai/the-art-of-the-prompt-how-to-get-the-best-out-of-generative-ai/" TargetMode="External"/><Relationship Id="rId3" Type="http://schemas.openxmlformats.org/officeDocument/2006/relationships/image" Target="../media/image8.png"/><Relationship Id="rId7" Type="http://schemas.openxmlformats.org/officeDocument/2006/relationships/image" Target="../media/image85.sv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pn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2.xm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27.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3" Type="http://schemas.openxmlformats.org/officeDocument/2006/relationships/image" Target="../media/image8.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4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8.png"/><Relationship Id="rId7"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copilot.cloud.microsoft" TargetMode="External"/><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6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hyperlink" Target="https://techcommunity.microsoft.com/t5/copilot-for-microsoft-365/updates-to-microsoft-copilot-to-bring-enterprise-data-protection/ba-p/4217152" TargetMode="External"/><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9.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11149" y="585788"/>
            <a:ext cx="11569702"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853686" y="2979778"/>
            <a:ext cx="8069820" cy="553998"/>
          </a:xfrm>
        </p:spPr>
        <p:txBody>
          <a:bodyPr rtlCol="0"/>
          <a:lstStyle/>
          <a:p>
            <a:pPr defTabSz="914367" rtl="0">
              <a:defRPr/>
            </a:pPr>
            <a:r>
              <a:rPr lang="fr-fr">
                <a:solidFill>
                  <a:srgbClr val="000000"/>
                </a:solidFill>
                <a:cs typeface="+mn-cs"/>
              </a:rPr>
              <a:t>Prise en main de Microsoft Copilot</a:t>
            </a:r>
            <a:endParaRPr lang="en-US">
              <a:solidFill>
                <a:srgbClr val="000000"/>
              </a:solidFill>
              <a:cs typeface="Segoe UI Semibold"/>
            </a:endParaRPr>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853686" y="3657393"/>
            <a:ext cx="6461512" cy="738664"/>
          </a:xfrm>
        </p:spPr>
        <p:txBody>
          <a:bodyPr wrap="square" lIns="0" tIns="0" rIns="0" bIns="0" rtlCol="0" anchor="t">
            <a:spAutoFit/>
          </a:bodyPr>
          <a:lstStyle/>
          <a:p>
            <a:pPr defTabSz="914367" rtl="0">
              <a:spcBef>
                <a:spcPct val="0"/>
              </a:spcBef>
              <a:defRPr/>
            </a:pPr>
            <a:r>
              <a:rPr lang="fr-fr" sz="1600">
                <a:solidFill>
                  <a:srgbClr val="000000"/>
                </a:solidFill>
                <a:latin typeface="+mj-lt"/>
                <a:cs typeface="Segoe UI"/>
              </a:rPr>
              <a:t>L’outil de conversation avec une IA préféré de </a:t>
            </a:r>
            <a:r>
              <a:rPr lang="fr-fr" sz="1600">
                <a:solidFill>
                  <a:srgbClr val="000000"/>
                </a:solidFill>
                <a:highlight>
                  <a:srgbClr val="FFFF00"/>
                </a:highlight>
                <a:latin typeface="+mj-lt"/>
                <a:cs typeface="Segoe UI"/>
              </a:rPr>
              <a:t>&lt;nom de l’entreprise&gt;</a:t>
            </a:r>
          </a:p>
          <a:p>
            <a:pPr defTabSz="914367" rtl="0">
              <a:spcBef>
                <a:spcPct val="0"/>
              </a:spcBef>
              <a:defRPr/>
            </a:pPr>
            <a:endParaRPr lang="en-US" sz="1600" spc="-50">
              <a:ln w="3175">
                <a:noFill/>
              </a:ln>
              <a:solidFill>
                <a:srgbClr val="000000"/>
              </a:solidFill>
              <a:latin typeface="+mj-lt"/>
              <a:cs typeface="+mn-cs"/>
            </a:endParaRPr>
          </a:p>
          <a:p>
            <a:pPr defTabSz="914367" rtl="0">
              <a:spcBef>
                <a:spcPct val="0"/>
              </a:spcBef>
              <a:defRPr/>
            </a:pPr>
            <a:r>
              <a:rPr lang="fr-fr" sz="1600" i="1" spc="-50">
                <a:ln w="3175">
                  <a:noFill/>
                </a:ln>
                <a:solidFill>
                  <a:srgbClr val="000000"/>
                </a:solidFill>
                <a:latin typeface="+mj-lt"/>
                <a:cs typeface="+mn-cs"/>
              </a:rPr>
              <a:t>À compter de : Novembre 2024</a:t>
            </a:r>
            <a:endParaRPr lang="en-US" sz="2000" i="1" spc="-50" dirty="0">
              <a:ln w="3175">
                <a:noFill/>
              </a:ln>
              <a:solidFill>
                <a:srgbClr val="000000"/>
              </a:solidFill>
              <a:latin typeface="Segoe UI Variable Display Semib" pitchFamily="2" charset="0"/>
              <a:cs typeface="+mn-cs"/>
            </a:endParaRPr>
          </a:p>
        </p:txBody>
      </p:sp>
      <p:sp>
        <p:nvSpPr>
          <p:cNvPr id="3" name="Rectangle 2">
            <a:extLst>
              <a:ext uri="{FF2B5EF4-FFF2-40B4-BE49-F238E27FC236}">
                <a16:creationId xmlns:a16="http://schemas.microsoft.com/office/drawing/2014/main" id="{AC804962-81C8-87AA-263E-FD15E635C913}"/>
              </a:ext>
            </a:extLst>
          </p:cNvPr>
          <p:cNvSpPr/>
          <p:nvPr/>
        </p:nvSpPr>
        <p:spPr bwMode="auto">
          <a:xfrm>
            <a:off x="443345" y="683491"/>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fr-fr" sz="1600">
                <a:solidFill>
                  <a:sysClr val="windowText" lastClr="000000"/>
                </a:solidFill>
                <a:ea typeface="Segoe UI" pitchFamily="34" charset="0"/>
                <a:cs typeface="Segoe UI" pitchFamily="34" charset="0"/>
              </a:rPr>
              <a:t>Votre logo ici</a:t>
            </a:r>
          </a:p>
        </p:txBody>
      </p:sp>
    </p:spTree>
    <p:extLst>
      <p:ext uri="{BB962C8B-B14F-4D97-AF65-F5344CB8AC3E}">
        <p14:creationId xmlns:p14="http://schemas.microsoft.com/office/powerpoint/2010/main" val="317817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15BADBCD-AE40-4BC5-0DDB-413F202B8B3E}"/>
              </a:ext>
            </a:extLst>
          </p:cNvPr>
          <p:cNvSpPr/>
          <p:nvPr/>
        </p:nvSpPr>
        <p:spPr bwMode="auto">
          <a:xfrm>
            <a:off x="445091" y="1246909"/>
            <a:ext cx="11296945" cy="5326885"/>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9" name="Rectangle 8">
            <a:extLst>
              <a:ext uri="{FF2B5EF4-FFF2-40B4-BE49-F238E27FC236}">
                <a16:creationId xmlns:a16="http://schemas.microsoft.com/office/drawing/2014/main" id="{DC5AF34C-E492-2FCF-748B-D7DA8E518866}"/>
              </a:ext>
            </a:extLst>
          </p:cNvPr>
          <p:cNvSpPr/>
          <p:nvPr/>
        </p:nvSpPr>
        <p:spPr>
          <a:xfrm>
            <a:off x="2417691" y="3091731"/>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47319352-20CB-2752-0EDA-0794AE9F8658}"/>
              </a:ext>
            </a:extLst>
          </p:cNvPr>
          <p:cNvSpPr>
            <a:spLocks noGrp="1"/>
          </p:cNvSpPr>
          <p:nvPr>
            <p:ph type="title"/>
          </p:nvPr>
        </p:nvSpPr>
        <p:spPr>
          <a:xfrm>
            <a:off x="523714" y="72437"/>
            <a:ext cx="11335871" cy="838880"/>
          </a:xfrm>
        </p:spPr>
        <p:txBody>
          <a:bodyPr rtlCol="0">
            <a:noAutofit/>
          </a:bodyPr>
          <a:lstStyle/>
          <a:p>
            <a:pPr rtl="0"/>
            <a:r>
              <a:rPr lang="fr-fr" dirty="0">
                <a:latin typeface="Segoe UI Semibold"/>
                <a:cs typeface="Segoe UI Semibold"/>
              </a:rPr>
              <a:t>Utilisez </a:t>
            </a:r>
            <a:r>
              <a:rPr lang="fr-fr" dirty="0" err="1">
                <a:latin typeface="Segoe UI Semibold"/>
                <a:cs typeface="Segoe UI Semibold"/>
              </a:rPr>
              <a:t>Copilot</a:t>
            </a:r>
            <a:r>
              <a:rPr lang="fr-fr" dirty="0">
                <a:latin typeface="Segoe UI Semibold"/>
                <a:cs typeface="Segoe UI Semibold"/>
              </a:rPr>
              <a:t> en déplacement avec l’application mobile Microsoft 365</a:t>
            </a:r>
            <a:endParaRPr lang="en-US" dirty="0"/>
          </a:p>
        </p:txBody>
      </p:sp>
      <p:sp>
        <p:nvSpPr>
          <p:cNvPr id="3" name="TextBox 2">
            <a:extLst>
              <a:ext uri="{FF2B5EF4-FFF2-40B4-BE49-F238E27FC236}">
                <a16:creationId xmlns:a16="http://schemas.microsoft.com/office/drawing/2014/main" id="{E8BF62C6-962C-EC1D-8A6E-55059AC069DC}"/>
              </a:ext>
            </a:extLst>
          </p:cNvPr>
          <p:cNvSpPr txBox="1"/>
          <p:nvPr/>
        </p:nvSpPr>
        <p:spPr>
          <a:xfrm>
            <a:off x="1584152" y="2189547"/>
            <a:ext cx="3945869" cy="738664"/>
          </a:xfrm>
          <a:prstGeom prst="rect">
            <a:avLst/>
          </a:prstGeom>
          <a:noFill/>
        </p:spPr>
        <p:txBody>
          <a:bodyPr wrap="square" lIns="0" tIns="0" rIns="0" bIns="0" rtlCol="0">
            <a:spAutoFit/>
          </a:bodyPr>
          <a:lstStyle/>
          <a:p>
            <a:pPr algn="ctr" rtl="0"/>
            <a:r>
              <a:rPr lang="fr-fr" sz="1600" dirty="0">
                <a:latin typeface="Segoe UI" panose="020B0502040204020203" pitchFamily="34" charset="0"/>
                <a:cs typeface="Segoe UI" panose="020B0502040204020203" pitchFamily="34" charset="0"/>
              </a:rPr>
              <a:t>Téléchargez l’application mobile Microsoft 365 et connectez-vous avec votre compte professionnel et scolaire pour accéder à Microsoft </a:t>
            </a:r>
            <a:r>
              <a:rPr lang="fr-fr" sz="1600" dirty="0" err="1">
                <a:latin typeface="Segoe UI" panose="020B0502040204020203" pitchFamily="34" charset="0"/>
                <a:cs typeface="Segoe UI" panose="020B0502040204020203" pitchFamily="34" charset="0"/>
              </a:rPr>
              <a:t>Copilot</a:t>
            </a:r>
            <a:endParaRPr lang="fr-fr" sz="1600" dirty="0">
              <a:latin typeface="Segoe UI" panose="020B0502040204020203" pitchFamily="34" charset="0"/>
              <a:cs typeface="Segoe UI" panose="020B0502040204020203" pitchFamily="34" charset="0"/>
            </a:endParaRPr>
          </a:p>
        </p:txBody>
      </p:sp>
      <p:sp>
        <p:nvSpPr>
          <p:cNvPr id="6" name="Freeform: Shape 5">
            <a:extLst>
              <a:ext uri="{FF2B5EF4-FFF2-40B4-BE49-F238E27FC236}">
                <a16:creationId xmlns:a16="http://schemas.microsoft.com/office/drawing/2014/main" id="{013B04E5-63B3-AF2E-BC00-EC0163F2739D}"/>
              </a:ext>
            </a:extLst>
          </p:cNvPr>
          <p:cNvSpPr/>
          <p:nvPr/>
        </p:nvSpPr>
        <p:spPr bwMode="auto">
          <a:xfrm rot="3229521">
            <a:off x="1199544" y="2897509"/>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rtl="0"/>
            <a:endParaRPr lang="en-US"/>
          </a:p>
        </p:txBody>
      </p:sp>
      <p:pic>
        <p:nvPicPr>
          <p:cNvPr id="1026" name="Picture 2" descr="QR code to download the Microsoft 365 mobile app">
            <a:extLst>
              <a:ext uri="{FF2B5EF4-FFF2-40B4-BE49-F238E27FC236}">
                <a16:creationId xmlns:a16="http://schemas.microsoft.com/office/drawing/2014/main" id="{54C9D28C-5323-E6D7-171B-5C5FEB63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93" y="326837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phone&#10;&#10;Description automatically generated">
            <a:extLst>
              <a:ext uri="{FF2B5EF4-FFF2-40B4-BE49-F238E27FC236}">
                <a16:creationId xmlns:a16="http://schemas.microsoft.com/office/drawing/2014/main" id="{A5449C86-A719-6B6D-0142-F2F093CC0FCC}"/>
              </a:ext>
            </a:extLst>
          </p:cNvPr>
          <p:cNvPicPr>
            <a:picLocks noChangeAspect="1"/>
          </p:cNvPicPr>
          <p:nvPr/>
        </p:nvPicPr>
        <p:blipFill>
          <a:blip r:embed="rId5">
            <a:extLst>
              <a:ext uri="{28A0092B-C50C-407E-A947-70E740481C1C}">
                <a14:useLocalDpi xmlns:a14="http://schemas.microsoft.com/office/drawing/2010/main" val="0"/>
              </a:ext>
            </a:extLst>
          </a:blip>
          <a:srcRect b="-764"/>
          <a:stretch/>
        </p:blipFill>
        <p:spPr>
          <a:xfrm>
            <a:off x="8402055" y="1470599"/>
            <a:ext cx="2271688" cy="4967635"/>
          </a:xfrm>
          <a:prstGeom prst="rect">
            <a:avLst/>
          </a:prstGeom>
        </p:spPr>
      </p:pic>
    </p:spTree>
    <p:extLst>
      <p:ext uri="{BB962C8B-B14F-4D97-AF65-F5344CB8AC3E}">
        <p14:creationId xmlns:p14="http://schemas.microsoft.com/office/powerpoint/2010/main" val="23938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2" y="4324095"/>
            <a:ext cx="9066635" cy="553998"/>
          </a:xfrm>
          <a:prstGeom prst="rect">
            <a:avLst/>
          </a:prstGeom>
          <a:noFill/>
        </p:spPr>
        <p:txBody>
          <a:bodyPr wrap="square" lIns="0" tIns="0" rIns="0" bIns="0" rtlCol="0" anchor="ctr">
            <a:spAutoFit/>
          </a:bodyPr>
          <a:lstStyle/>
          <a:p>
            <a:pPr algn="ctr" defTabSz="914367" rtl="0">
              <a:defRPr/>
            </a:pPr>
            <a:r>
              <a:rPr lang="fr-fr" sz="3600" spc="-50">
                <a:ln w="3175">
                  <a:noFill/>
                </a:ln>
                <a:solidFill>
                  <a:srgbClr val="000000"/>
                </a:solidFill>
                <a:latin typeface="+mj-lt"/>
              </a:rPr>
              <a:t>Prise en main </a:t>
            </a:r>
            <a:r>
              <a:rPr lang="fr-fr" sz="3600" spc="-50">
                <a:ln w="3175">
                  <a:noFill/>
                </a:ln>
                <a:solidFill>
                  <a:srgbClr val="000000"/>
                </a:solidFill>
                <a:latin typeface="+mj-lt"/>
                <a:cs typeface="Segoe UI Semibold"/>
              </a:rPr>
              <a:t>de Microsoft Copilot</a:t>
            </a:r>
          </a:p>
        </p:txBody>
      </p:sp>
      <p:pic>
        <p:nvPicPr>
          <p:cNvPr id="3" name="Picture 2">
            <a:extLst>
              <a:ext uri="{FF2B5EF4-FFF2-40B4-BE49-F238E27FC236}">
                <a16:creationId xmlns:a16="http://schemas.microsoft.com/office/drawing/2014/main" id="{52758172-545C-245B-5628-442033DED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64" y="2652154"/>
            <a:ext cx="1097805" cy="1097805"/>
          </a:xfrm>
          <a:prstGeom prst="rect">
            <a:avLst/>
          </a:prstGeom>
        </p:spPr>
      </p:pic>
      <p:sp>
        <p:nvSpPr>
          <p:cNvPr id="2" name="Rectangle 1">
            <a:extLst>
              <a:ext uri="{FF2B5EF4-FFF2-40B4-BE49-F238E27FC236}">
                <a16:creationId xmlns:a16="http://schemas.microsoft.com/office/drawing/2014/main" id="{2A2EEBF5-29E3-E856-CFBE-A13455C0501C}"/>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fr-fr" sz="1600">
                <a:solidFill>
                  <a:sysClr val="windowText" lastClr="000000"/>
                </a:solidFill>
                <a:ea typeface="Segoe UI" pitchFamily="34" charset="0"/>
                <a:cs typeface="Segoe UI" pitchFamily="34" charset="0"/>
              </a:rPr>
              <a:t>Votre logo ici</a:t>
            </a:r>
          </a:p>
        </p:txBody>
      </p:sp>
    </p:spTree>
    <p:extLst>
      <p:ext uri="{BB962C8B-B14F-4D97-AF65-F5344CB8AC3E}">
        <p14:creationId xmlns:p14="http://schemas.microsoft.com/office/powerpoint/2010/main" val="8048565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2EA2EC2D-5A20-BCB2-0744-6C75D4F5578B}"/>
              </a:ext>
            </a:extLst>
          </p:cNvPr>
          <p:cNvSpPr/>
          <p:nvPr/>
        </p:nvSpPr>
        <p:spPr bwMode="auto">
          <a:xfrm>
            <a:off x="445091" y="1192924"/>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3" name="Oval 2">
            <a:extLst>
              <a:ext uri="{FF2B5EF4-FFF2-40B4-BE49-F238E27FC236}">
                <a16:creationId xmlns:a16="http://schemas.microsoft.com/office/drawing/2014/main" id="{200B393E-DBD6-4A6B-DE33-90980CAAC0E4}"/>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solidFill>
                  <a:prstClr val="white"/>
                </a:solidFill>
                <a:latin typeface="Segoe UI semibold(Body)"/>
                <a:cs typeface="Segoe UI" panose="020B0502040204020203" pitchFamily="34" charset="0"/>
              </a:rPr>
              <a:t>1</a:t>
            </a:r>
          </a:p>
        </p:txBody>
      </p:sp>
      <p:sp>
        <p:nvSpPr>
          <p:cNvPr id="16" name="TextBox 15">
            <a:extLst>
              <a:ext uri="{FF2B5EF4-FFF2-40B4-BE49-F238E27FC236}">
                <a16:creationId xmlns:a16="http://schemas.microsoft.com/office/drawing/2014/main" id="{13A1FFAF-C9DD-E484-5D04-7C3D0FABC425}"/>
              </a:ext>
            </a:extLst>
          </p:cNvPr>
          <p:cNvSpPr txBox="1"/>
          <p:nvPr/>
        </p:nvSpPr>
        <p:spPr>
          <a:xfrm>
            <a:off x="1140037" y="1967163"/>
            <a:ext cx="4068831" cy="984885"/>
          </a:xfrm>
          <a:prstGeom prst="rect">
            <a:avLst/>
          </a:prstGeom>
          <a:noFill/>
        </p:spPr>
        <p:txBody>
          <a:bodyPr wrap="square" lIns="0" tIns="0" rIns="0" bIns="0" rtlCol="0" anchor="t">
            <a:spAutoFit/>
          </a:bodyPr>
          <a:lstStyle/>
          <a:p>
            <a:pPr rtl="0">
              <a:spcAft>
                <a:spcPts val="600"/>
              </a:spcAf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Accédez à </a:t>
            </a:r>
            <a:r>
              <a:rPr lang="fr-fr" sz="1600" b="0" i="0" u="none" strike="noStrike" kern="1200" cap="none" spc="0" normalizeH="0" noProof="0" dirty="0" err="1">
                <a:ln>
                  <a:noFill/>
                </a:ln>
                <a:solidFill>
                  <a:srgbClr val="2253E5"/>
                </a:solidFill>
                <a:uLnTx/>
                <a:uFillTx/>
                <a:latin typeface="Segoe UI" panose="020B0502040204020203" pitchFamily="34" charset="0"/>
                <a:ea typeface="+mn-ea"/>
                <a:cs typeface="Segoe UI"/>
                <a:hlinkClick r:id="rId4"/>
              </a:rPr>
              <a:t>copilot.cloud.microsoft</a:t>
            </a:r>
            <a:r>
              <a:rPr lang="fr-fr" sz="1600" b="0" i="0" u="none" strike="noStrike" kern="1200" cap="none" spc="0" normalizeH="0" noProof="0" dirty="0">
                <a:ln>
                  <a:noFill/>
                </a:ln>
                <a:solidFill>
                  <a:srgbClr val="2253E5"/>
                </a:solidFill>
                <a:uLnTx/>
                <a:uFillTx/>
                <a:latin typeface="Segoe UI" panose="020B0502040204020203" pitchFamily="34" charset="0"/>
                <a:ea typeface="+mn-ea"/>
                <a:cs typeface="Segoe UI"/>
              </a:rPr>
              <a:t>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sur votre navigateur préféré sur votre appareil pour accéder à la conversation. </a:t>
            </a:r>
            <a:r>
              <a:rPr lang="fr-fr" sz="1600" dirty="0" err="1">
                <a:gradFill>
                  <a:gsLst>
                    <a:gs pos="2917">
                      <a:srgbClr val="000000"/>
                    </a:gs>
                    <a:gs pos="30000">
                      <a:srgbClr val="000000"/>
                    </a:gs>
                  </a:gsLst>
                  <a:lin ang="5400000" scaled="0"/>
                </a:gradFill>
                <a:latin typeface="Segoe UI "/>
                <a:cs typeface="Segoe UI"/>
              </a:rPr>
              <a:t>Copilot</a:t>
            </a:r>
            <a:r>
              <a:rPr lang="fr-fr" sz="1600" dirty="0">
                <a:gradFill>
                  <a:gsLst>
                    <a:gs pos="2917">
                      <a:srgbClr val="000000"/>
                    </a:gs>
                    <a:gs pos="30000">
                      <a:srgbClr val="000000"/>
                    </a:gs>
                  </a:gsLst>
                  <a:lin ang="5400000" scaled="0"/>
                </a:gradFill>
                <a:latin typeface="Segoe UI "/>
                <a:cs typeface="Segoe UI"/>
              </a:rPr>
              <a:t>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est compatible avec Microsoft Edge</a:t>
            </a:r>
            <a:r>
              <a:rPr lang="fr-fr" sz="1600" dirty="0">
                <a:gradFill>
                  <a:gsLst>
                    <a:gs pos="2917">
                      <a:srgbClr val="000000"/>
                    </a:gs>
                    <a:gs pos="30000">
                      <a:srgbClr val="000000"/>
                    </a:gs>
                  </a:gsLst>
                  <a:lin ang="5400000" scaled="0"/>
                </a:gradFill>
                <a:latin typeface="Segoe UI "/>
                <a:cs typeface="Segoe UI"/>
              </a:rPr>
              <a:t> et Chrome sur les ordinateurs de bureau.</a:t>
            </a: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19" name="Oval 18">
            <a:extLst>
              <a:ext uri="{FF2B5EF4-FFF2-40B4-BE49-F238E27FC236}">
                <a16:creationId xmlns:a16="http://schemas.microsoft.com/office/drawing/2014/main" id="{CB759E99-88AE-84B5-D4EF-2CB8CBE7616F}"/>
              </a:ext>
            </a:extLst>
          </p:cNvPr>
          <p:cNvSpPr>
            <a:spLocks noChangeAspect="1"/>
          </p:cNvSpPr>
          <p:nvPr/>
        </p:nvSpPr>
        <p:spPr>
          <a:xfrm>
            <a:off x="743544" y="3361387"/>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solidFill>
                  <a:prstClr val="white"/>
                </a:solidFill>
                <a:latin typeface="Segoe UI semibold(Body)"/>
                <a:cs typeface="Segoe UI" panose="020B0502040204020203" pitchFamily="34" charset="0"/>
              </a:rPr>
              <a:t>2</a:t>
            </a:r>
          </a:p>
        </p:txBody>
      </p:sp>
      <p:sp>
        <p:nvSpPr>
          <p:cNvPr id="20" name="Title 1">
            <a:extLst>
              <a:ext uri="{FF2B5EF4-FFF2-40B4-BE49-F238E27FC236}">
                <a16:creationId xmlns:a16="http://schemas.microsoft.com/office/drawing/2014/main" id="{4D6A0AB1-A116-3CF2-50C5-836113F9D415}"/>
              </a:ext>
            </a:extLst>
          </p:cNvPr>
          <p:cNvSpPr txBox="1">
            <a:spLocks/>
          </p:cNvSpPr>
          <p:nvPr/>
        </p:nvSpPr>
        <p:spPr>
          <a:xfrm>
            <a:off x="588263" y="24812"/>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600" b="0" i="0" u="none" strike="noStrike" kern="1200" cap="none" spc="-50" normalizeH="0" noProof="0" dirty="0">
                <a:ln w="3175">
                  <a:noFill/>
                </a:ln>
                <a:solidFill>
                  <a:srgbClr val="000000"/>
                </a:solidFill>
                <a:effectLst/>
                <a:uLnTx/>
                <a:uFillTx/>
                <a:latin typeface="Segoe UI Semibold" panose="020B0702040204020203" pitchFamily="34" charset="0"/>
                <a:ea typeface="+mn-ea"/>
                <a:cs typeface="Segoe UI Semibold" panose="020B0702040204020203" pitchFamily="34" charset="0"/>
              </a:rPr>
              <a:t>Première étape : connectez-vous avec votre compte professionnel</a:t>
            </a:r>
          </a:p>
        </p:txBody>
      </p:sp>
      <p:sp>
        <p:nvSpPr>
          <p:cNvPr id="15" name="TextBox 14">
            <a:extLst>
              <a:ext uri="{FF2B5EF4-FFF2-40B4-BE49-F238E27FC236}">
                <a16:creationId xmlns:a16="http://schemas.microsoft.com/office/drawing/2014/main" id="{C3DD93B2-0771-12B6-0E32-71226C1FA770}"/>
              </a:ext>
            </a:extLst>
          </p:cNvPr>
          <p:cNvSpPr txBox="1"/>
          <p:nvPr/>
        </p:nvSpPr>
        <p:spPr>
          <a:xfrm>
            <a:off x="1157896" y="3382786"/>
            <a:ext cx="4068831"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i="0" u="none" strike="noStrike" kern="1200" cap="none" spc="0" normalizeH="0" noProof="0">
                <a:ln>
                  <a:noFill/>
                </a:ln>
                <a:gradFill>
                  <a:gsLst>
                    <a:gs pos="2917">
                      <a:srgbClr val="000000"/>
                    </a:gs>
                    <a:gs pos="30000">
                      <a:srgbClr val="000000"/>
                    </a:gs>
                  </a:gsLst>
                  <a:lin ang="5400000" scaled="0"/>
                </a:gradFill>
                <a:effectLst/>
                <a:uLnTx/>
                <a:uFillTx/>
                <a:latin typeface="Segoe UI "/>
                <a:ea typeface="+mn-ea"/>
                <a:cs typeface="Segoe UI"/>
              </a:rPr>
              <a:t>Assurez-vous que vous êtes connecté avec votre compte professionnel.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i="0" u="none" strike="noStrike" kern="1200" cap="none" spc="0" normalizeH="0" noProof="0">
                <a:ln>
                  <a:noFill/>
                </a:ln>
                <a:gradFill>
                  <a:gsLst>
                    <a:gs pos="2917">
                      <a:srgbClr val="000000"/>
                    </a:gs>
                    <a:gs pos="30000">
                      <a:srgbClr val="000000"/>
                    </a:gs>
                  </a:gsLst>
                  <a:lin ang="5400000" scaled="0"/>
                </a:gradFill>
                <a:effectLst/>
                <a:uLnTx/>
                <a:uFillTx/>
                <a:latin typeface="Segoe UI "/>
                <a:ea typeface="+mn-ea"/>
                <a:cs typeface="Segoe UI"/>
              </a:rPr>
              <a:t>Si votre connexion est bien établie avec votre compte professionnel, vous devriez voir </a:t>
            </a:r>
            <a:r>
              <a:rPr lang="fr-fr" sz="1600">
                <a:gradFill>
                  <a:gsLst>
                    <a:gs pos="2917">
                      <a:srgbClr val="000000"/>
                    </a:gs>
                    <a:gs pos="30000">
                      <a:srgbClr val="000000"/>
                    </a:gs>
                  </a:gsLst>
                  <a:lin ang="5400000" scaled="0"/>
                </a:gradFill>
                <a:latin typeface="Segoe UI "/>
                <a:cs typeface="Segoe UI"/>
              </a:rPr>
              <a:t>l’icône</a:t>
            </a:r>
            <a:r>
              <a:rPr lang="fr-fr" sz="1600" b="0" i="0" u="none" strike="noStrike" kern="1200" cap="none" spc="0" normalizeH="0" noProof="0">
                <a:ln>
                  <a:noFill/>
                </a:ln>
                <a:gradFill>
                  <a:gsLst>
                    <a:gs pos="2917">
                      <a:srgbClr val="000000"/>
                    </a:gs>
                    <a:gs pos="30000">
                      <a:srgbClr val="000000"/>
                    </a:gs>
                  </a:gsLst>
                  <a:lin ang="5400000" scaled="0"/>
                </a:gradFill>
                <a:effectLst/>
                <a:uLnTx/>
                <a:uFillTx/>
                <a:latin typeface="Segoe UI "/>
                <a:ea typeface="+mn-ea"/>
                <a:cs typeface="Segoe UI"/>
              </a:rPr>
              <a:t>     à côté du bouton « Nouvelle conversation » dans la section en haut à droite de votre page Copilot. </a:t>
            </a:r>
          </a:p>
        </p:txBody>
      </p:sp>
      <p:pic>
        <p:nvPicPr>
          <p:cNvPr id="9" name="Graphic 8" descr="Warning with solid fill">
            <a:extLst>
              <a:ext uri="{FF2B5EF4-FFF2-40B4-BE49-F238E27FC236}">
                <a16:creationId xmlns:a16="http://schemas.microsoft.com/office/drawing/2014/main" id="{A5A41F2C-3399-5E28-486C-33C5BC5E4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811" y="5560617"/>
            <a:ext cx="396169" cy="396169"/>
          </a:xfrm>
          <a:prstGeom prst="rect">
            <a:avLst/>
          </a:prstGeom>
        </p:spPr>
      </p:pic>
      <p:sp>
        <p:nvSpPr>
          <p:cNvPr id="10" name="TextBox 9">
            <a:extLst>
              <a:ext uri="{FF2B5EF4-FFF2-40B4-BE49-F238E27FC236}">
                <a16:creationId xmlns:a16="http://schemas.microsoft.com/office/drawing/2014/main" id="{D9619F53-664C-22D8-A2CE-F6B24D6AA23D}"/>
              </a:ext>
            </a:extLst>
          </p:cNvPr>
          <p:cNvSpPr txBox="1"/>
          <p:nvPr/>
        </p:nvSpPr>
        <p:spPr>
          <a:xfrm>
            <a:off x="1375589" y="5587454"/>
            <a:ext cx="9663252" cy="369332"/>
          </a:xfrm>
          <a:prstGeom prst="rect">
            <a:avLst/>
          </a:prstGeom>
          <a:noFill/>
        </p:spPr>
        <p:txBody>
          <a:bodyPr wrap="square" rtlCol="0">
            <a:spAutoFit/>
          </a:bodyPr>
          <a:lstStyle/>
          <a:p>
            <a:pPr rtl="0"/>
            <a:r>
              <a:rPr lang="fr-fr">
                <a:gradFill>
                  <a:gsLst>
                    <a:gs pos="2917">
                      <a:srgbClr val="000000"/>
                    </a:gs>
                    <a:gs pos="30000">
                      <a:srgbClr val="000000"/>
                    </a:gs>
                  </a:gsLst>
                  <a:lin ang="5400000" scaled="0"/>
                </a:gradFill>
                <a:latin typeface="Segoe UI "/>
                <a:cs typeface="Segoe UI"/>
              </a:rPr>
              <a:t>Dans le cas contraire, la protection des données d’entreprise n’est pas appliquée.</a:t>
            </a:r>
          </a:p>
        </p:txBody>
      </p:sp>
      <p:pic>
        <p:nvPicPr>
          <p:cNvPr id="11" name="Picture 10" descr="A screenshot of a computer&#10;&#10;Description automatically generated">
            <a:extLst>
              <a:ext uri="{FF2B5EF4-FFF2-40B4-BE49-F238E27FC236}">
                <a16:creationId xmlns:a16="http://schemas.microsoft.com/office/drawing/2014/main" id="{6A5209B1-A4E5-1281-AFA8-95AE05D97AFE}"/>
              </a:ext>
            </a:extLst>
          </p:cNvPr>
          <p:cNvPicPr>
            <a:picLocks noChangeAspect="1"/>
          </p:cNvPicPr>
          <p:nvPr/>
        </p:nvPicPr>
        <p:blipFill>
          <a:blip r:embed="rId7">
            <a:extLst>
              <a:ext uri="{28A0092B-C50C-407E-A947-70E740481C1C}">
                <a14:useLocalDpi xmlns:a14="http://schemas.microsoft.com/office/drawing/2010/main" val="0"/>
              </a:ext>
            </a:extLst>
          </a:blip>
          <a:srcRect l="4224" t="6467"/>
          <a:stretch/>
        </p:blipFill>
        <p:spPr>
          <a:xfrm>
            <a:off x="5475384" y="1876021"/>
            <a:ext cx="5576579" cy="3063340"/>
          </a:xfrm>
          <a:prstGeom prst="rect">
            <a:avLst/>
          </a:prstGeom>
        </p:spPr>
      </p:pic>
      <p:pic>
        <p:nvPicPr>
          <p:cNvPr id="30" name="Graphic 29">
            <a:extLst>
              <a:ext uri="{FF2B5EF4-FFF2-40B4-BE49-F238E27FC236}">
                <a16:creationId xmlns:a16="http://schemas.microsoft.com/office/drawing/2014/main" id="{4E178D69-7F12-26BC-0500-6AC83D2A0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020" y="1841988"/>
            <a:ext cx="5603350" cy="3081595"/>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2FC25A9F-149A-20D8-136E-2FED29DCA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4293" y="1486044"/>
            <a:ext cx="2743200" cy="721898"/>
          </a:xfrm>
          <a:prstGeom prst="rect">
            <a:avLst/>
          </a:prstGeom>
          <a:ln w="28575">
            <a:noFill/>
          </a:ln>
        </p:spPr>
      </p:pic>
      <p:sp>
        <p:nvSpPr>
          <p:cNvPr id="18" name="Oval 17">
            <a:extLst>
              <a:ext uri="{FF2B5EF4-FFF2-40B4-BE49-F238E27FC236}">
                <a16:creationId xmlns:a16="http://schemas.microsoft.com/office/drawing/2014/main" id="{E3C2DFB4-8AF8-09A6-6078-ED51BE30E220}"/>
              </a:ext>
            </a:extLst>
          </p:cNvPr>
          <p:cNvSpPr>
            <a:spLocks noChangeAspect="1"/>
          </p:cNvSpPr>
          <p:nvPr/>
        </p:nvSpPr>
        <p:spPr>
          <a:xfrm>
            <a:off x="5069697" y="1647412"/>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solidFill>
                  <a:prstClr val="white"/>
                </a:solidFill>
                <a:latin typeface="Segoe UI semibold(Body)"/>
                <a:cs typeface="Segoe UI" panose="020B0502040204020203" pitchFamily="34" charset="0"/>
              </a:rPr>
              <a:t>1</a:t>
            </a:r>
          </a:p>
        </p:txBody>
      </p:sp>
      <p:sp>
        <p:nvSpPr>
          <p:cNvPr id="12" name="Rectangle 11">
            <a:extLst>
              <a:ext uri="{FF2B5EF4-FFF2-40B4-BE49-F238E27FC236}">
                <a16:creationId xmlns:a16="http://schemas.microsoft.com/office/drawing/2014/main" id="{A6825499-221F-93D5-EF2F-6B58455E838E}"/>
              </a:ext>
            </a:extLst>
          </p:cNvPr>
          <p:cNvSpPr/>
          <p:nvPr/>
        </p:nvSpPr>
        <p:spPr>
          <a:xfrm>
            <a:off x="6061759" y="1852460"/>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Box 13">
            <a:extLst>
              <a:ext uri="{FF2B5EF4-FFF2-40B4-BE49-F238E27FC236}">
                <a16:creationId xmlns:a16="http://schemas.microsoft.com/office/drawing/2014/main" id="{517C6915-A024-AC8E-DC2A-F5717767C5D7}"/>
              </a:ext>
            </a:extLst>
          </p:cNvPr>
          <p:cNvSpPr txBox="1"/>
          <p:nvPr/>
        </p:nvSpPr>
        <p:spPr>
          <a:xfrm>
            <a:off x="5951377" y="1799179"/>
            <a:ext cx="1966116" cy="215444"/>
          </a:xfrm>
          <a:prstGeom prst="rect">
            <a:avLst/>
          </a:prstGeom>
          <a:noFill/>
        </p:spPr>
        <p:txBody>
          <a:bodyPr wrap="square" rtlCol="0">
            <a:spAutoFit/>
          </a:bodyPr>
          <a:lstStyle/>
          <a:p>
            <a:pPr rtl="0"/>
            <a:r>
              <a:rPr lang="fr-fr" sz="800">
                <a:solidFill>
                  <a:schemeClr val="tx1">
                    <a:lumMod val="65000"/>
                    <a:lumOff val="35000"/>
                  </a:schemeClr>
                </a:solidFill>
              </a:rPr>
              <a:t>https://copilot.cloud.microsoft</a:t>
            </a:r>
          </a:p>
        </p:txBody>
      </p:sp>
      <p:pic>
        <p:nvPicPr>
          <p:cNvPr id="25" name="Picture 24" descr="A screenshot of a computer&#10;&#10;Description automatically generated">
            <a:extLst>
              <a:ext uri="{FF2B5EF4-FFF2-40B4-BE49-F238E27FC236}">
                <a16:creationId xmlns:a16="http://schemas.microsoft.com/office/drawing/2014/main" id="{2E8DF17B-C80B-D2AA-1B4F-EF261CFB908F}"/>
              </a:ext>
            </a:extLst>
          </p:cNvPr>
          <p:cNvPicPr>
            <a:picLocks noChangeAspect="1"/>
          </p:cNvPicPr>
          <p:nvPr/>
        </p:nvPicPr>
        <p:blipFill>
          <a:blip r:embed="rId7">
            <a:extLst>
              <a:ext uri="{28A0092B-C50C-407E-A947-70E740481C1C}">
                <a14:useLocalDpi xmlns:a14="http://schemas.microsoft.com/office/drawing/2010/main" val="0"/>
              </a:ext>
            </a:extLst>
          </a:blip>
          <a:srcRect l="78494" t="14746" r="20552" b="83352"/>
          <a:stretch/>
        </p:blipFill>
        <p:spPr>
          <a:xfrm>
            <a:off x="1782312" y="4629274"/>
            <a:ext cx="190500" cy="213729"/>
          </a:xfrm>
          <a:prstGeom prst="rect">
            <a:avLst/>
          </a:prstGeom>
          <a:effectLst/>
        </p:spPr>
      </p:pic>
      <p:pic>
        <p:nvPicPr>
          <p:cNvPr id="4" name="Picture 3" descr="A screenshot of a computer&#10;&#10;Description automatically generated">
            <a:extLst>
              <a:ext uri="{FF2B5EF4-FFF2-40B4-BE49-F238E27FC236}">
                <a16:creationId xmlns:a16="http://schemas.microsoft.com/office/drawing/2014/main" id="{0FCB98F2-FFFB-3B73-E0F0-288E54050C7A}"/>
              </a:ext>
            </a:extLst>
          </p:cNvPr>
          <p:cNvPicPr>
            <a:picLocks noChangeAspect="1"/>
          </p:cNvPicPr>
          <p:nvPr/>
        </p:nvPicPr>
        <p:blipFill>
          <a:blip r:embed="rId11">
            <a:extLst>
              <a:ext uri="{28A0092B-C50C-407E-A947-70E740481C1C}">
                <a14:useLocalDpi xmlns:a14="http://schemas.microsoft.com/office/drawing/2010/main" val="0"/>
              </a:ext>
            </a:extLst>
          </a:blip>
          <a:srcRect l="74069" t="14650" r="24537" b="82777"/>
          <a:stretch/>
        </p:blipFill>
        <p:spPr>
          <a:xfrm>
            <a:off x="9801225" y="1951435"/>
            <a:ext cx="378491" cy="411887"/>
          </a:xfrm>
          <a:prstGeom prst="rect">
            <a:avLst/>
          </a:prstGeom>
          <a:ln w="38100">
            <a:solidFill>
              <a:srgbClr val="3579CF"/>
            </a:solidFill>
          </a:ln>
        </p:spPr>
      </p:pic>
      <p:sp>
        <p:nvSpPr>
          <p:cNvPr id="5" name="Oval 4">
            <a:extLst>
              <a:ext uri="{FF2B5EF4-FFF2-40B4-BE49-F238E27FC236}">
                <a16:creationId xmlns:a16="http://schemas.microsoft.com/office/drawing/2014/main" id="{B2F831A8-1EEA-1167-55C9-56C7901B5C63}"/>
              </a:ext>
            </a:extLst>
          </p:cNvPr>
          <p:cNvSpPr>
            <a:spLocks noChangeAspect="1"/>
          </p:cNvSpPr>
          <p:nvPr/>
        </p:nvSpPr>
        <p:spPr>
          <a:xfrm>
            <a:off x="9600432" y="17540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solidFill>
                  <a:prstClr val="white"/>
                </a:solidFill>
                <a:latin typeface="Segoe UI semibold(Body)"/>
                <a:cs typeface="Segoe UI" panose="020B0502040204020203" pitchFamily="34" charset="0"/>
              </a:rPr>
              <a:t>2</a:t>
            </a:r>
          </a:p>
        </p:txBody>
      </p:sp>
    </p:spTree>
    <p:extLst>
      <p:ext uri="{BB962C8B-B14F-4D97-AF65-F5344CB8AC3E}">
        <p14:creationId xmlns:p14="http://schemas.microsoft.com/office/powerpoint/2010/main" val="23640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D249D376-13A1-BBCE-9BF0-9CED5FC0CBE9}"/>
              </a:ext>
            </a:extLst>
          </p:cNvPr>
          <p:cNvSpPr/>
          <p:nvPr/>
        </p:nvSpPr>
        <p:spPr bwMode="auto">
          <a:xfrm>
            <a:off x="477422" y="1557242"/>
            <a:ext cx="11296945" cy="4923404"/>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pic>
        <p:nvPicPr>
          <p:cNvPr id="3" name="Picture 2" descr="A screenshot of a computer&#10;&#10;Description automatically generated">
            <a:extLst>
              <a:ext uri="{FF2B5EF4-FFF2-40B4-BE49-F238E27FC236}">
                <a16:creationId xmlns:a16="http://schemas.microsoft.com/office/drawing/2014/main" id="{B55BE58A-B317-0679-B8A6-46D39747A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127" y="2432574"/>
            <a:ext cx="5745745" cy="3391392"/>
          </a:xfrm>
          <a:prstGeom prst="rect">
            <a:avLst/>
          </a:prstGeom>
        </p:spPr>
      </p:pic>
      <p:sp>
        <p:nvSpPr>
          <p:cNvPr id="18" name="TextBox 17">
            <a:extLst>
              <a:ext uri="{FF2B5EF4-FFF2-40B4-BE49-F238E27FC236}">
                <a16:creationId xmlns:a16="http://schemas.microsoft.com/office/drawing/2014/main" id="{9C0D6C0E-A41B-75D2-24FC-FB3B1D2932C8}"/>
              </a:ext>
            </a:extLst>
          </p:cNvPr>
          <p:cNvSpPr txBox="1"/>
          <p:nvPr/>
        </p:nvSpPr>
        <p:spPr>
          <a:xfrm>
            <a:off x="995923" y="1858645"/>
            <a:ext cx="10367192" cy="246221"/>
          </a:xfrm>
          <a:prstGeom prst="rect">
            <a:avLst/>
          </a:prstGeom>
          <a:noFill/>
        </p:spPr>
        <p:txBody>
          <a:bodyPr wrap="square" lIns="0" tIns="0" rIns="0" bIns="0" rtlCol="0" anchor="t">
            <a:spAutoFit/>
          </a:bodyPr>
          <a:lstStyle/>
          <a:p>
            <a:pPr rtl="0">
              <a:spcAft>
                <a:spcPts val="600"/>
              </a:spcAft>
              <a:defRPr/>
            </a:pPr>
            <a:r>
              <a:rPr lang="fr-fr" sz="1600" dirty="0">
                <a:gradFill>
                  <a:gsLst>
                    <a:gs pos="2917">
                      <a:srgbClr val="000000"/>
                    </a:gs>
                    <a:gs pos="30000">
                      <a:srgbClr val="000000"/>
                    </a:gs>
                  </a:gsLst>
                  <a:lin ang="5400000" scaled="0"/>
                </a:gradFill>
                <a:latin typeface="Segoe UI "/>
                <a:cs typeface="Segoe UI"/>
              </a:rPr>
              <a:t>Voici une présentation visuelle de </a:t>
            </a:r>
            <a:r>
              <a:rPr lang="fr-fr" sz="1600" dirty="0" err="1">
                <a:gradFill>
                  <a:gsLst>
                    <a:gs pos="2917">
                      <a:srgbClr val="000000"/>
                    </a:gs>
                    <a:gs pos="30000">
                      <a:srgbClr val="000000"/>
                    </a:gs>
                  </a:gsLst>
                  <a:lin ang="5400000" scaled="0"/>
                </a:gradFill>
                <a:latin typeface="Segoe UI "/>
                <a:cs typeface="Segoe UI"/>
              </a:rPr>
              <a:t>Copilot</a:t>
            </a:r>
            <a:r>
              <a:rPr lang="fr-fr" sz="1600" dirty="0">
                <a:gradFill>
                  <a:gsLst>
                    <a:gs pos="2917">
                      <a:srgbClr val="000000"/>
                    </a:gs>
                    <a:gs pos="30000">
                      <a:srgbClr val="000000"/>
                    </a:gs>
                  </a:gsLst>
                  <a:lin ang="5400000" scaled="0"/>
                </a:gradFill>
                <a:latin typeface="Segoe UI "/>
                <a:cs typeface="Segoe UI"/>
              </a:rPr>
              <a:t> : </a:t>
            </a:r>
          </a:p>
        </p:txBody>
      </p:sp>
      <p:sp>
        <p:nvSpPr>
          <p:cNvPr id="8" name="TextBox 7">
            <a:extLst>
              <a:ext uri="{FF2B5EF4-FFF2-40B4-BE49-F238E27FC236}">
                <a16:creationId xmlns:a16="http://schemas.microsoft.com/office/drawing/2014/main" id="{0323D022-EDD4-3D7B-8B72-16881A2B8B62}"/>
              </a:ext>
            </a:extLst>
          </p:cNvPr>
          <p:cNvSpPr txBox="1"/>
          <p:nvPr/>
        </p:nvSpPr>
        <p:spPr>
          <a:xfrm>
            <a:off x="477422" y="1033625"/>
            <a:ext cx="4188188" cy="400110"/>
          </a:xfrm>
          <a:prstGeom prst="rect">
            <a:avLst/>
          </a:prstGeom>
          <a:noFill/>
        </p:spPr>
        <p:txBody>
          <a:bodyPr wrap="square" rtlCol="0">
            <a:spAutoFit/>
          </a:bodyPr>
          <a:lstStyle/>
          <a:p>
            <a:pPr rtl="0">
              <a:spcAft>
                <a:spcPts val="600"/>
              </a:spcAft>
              <a:defRPr/>
            </a:pPr>
            <a:r>
              <a:rPr lang="fr-fr" sz="2000" dirty="0">
                <a:gradFill>
                  <a:gsLst>
                    <a:gs pos="2917">
                      <a:srgbClr val="000000"/>
                    </a:gs>
                    <a:gs pos="30000">
                      <a:srgbClr val="000000"/>
                    </a:gs>
                  </a:gsLst>
                  <a:lin ang="5400000" scaled="0"/>
                </a:gradFill>
                <a:latin typeface="Segoe UI "/>
                <a:cs typeface="Segoe UI"/>
              </a:rPr>
              <a:t>Commencez ici :</a:t>
            </a:r>
          </a:p>
        </p:txBody>
      </p:sp>
      <p:sp>
        <p:nvSpPr>
          <p:cNvPr id="19" name="TextBox 18">
            <a:extLst>
              <a:ext uri="{FF2B5EF4-FFF2-40B4-BE49-F238E27FC236}">
                <a16:creationId xmlns:a16="http://schemas.microsoft.com/office/drawing/2014/main" id="{47F65FB7-250E-280E-83C8-0616FCCC8483}"/>
              </a:ext>
            </a:extLst>
          </p:cNvPr>
          <p:cNvSpPr txBox="1"/>
          <p:nvPr/>
        </p:nvSpPr>
        <p:spPr>
          <a:xfrm>
            <a:off x="810814" y="4904606"/>
            <a:ext cx="1967273" cy="630942"/>
          </a:xfrm>
          <a:prstGeom prst="rect">
            <a:avLst/>
          </a:prstGeom>
          <a:noFill/>
        </p:spPr>
        <p:txBody>
          <a:bodyPr wrap="square" lIns="0" tIns="0" rIns="0" bIns="0" rtlCol="0" anchor="t">
            <a:spAutoFit/>
          </a:bodyPr>
          <a:lstStyle/>
          <a:p>
            <a:pPr rtl="0">
              <a:spcAft>
                <a:spcPts val="600"/>
              </a:spcAft>
              <a:defRPr/>
            </a:pPr>
            <a:r>
              <a:rPr lang="fr-fr" sz="1200" dirty="0">
                <a:solidFill>
                  <a:srgbClr val="000000"/>
                </a:solidFill>
                <a:latin typeface="Segoe UI Semibold" panose="020B0702040204020203" pitchFamily="34" charset="0"/>
                <a:cs typeface="Segoe UI Semibold" panose="020B0702040204020203" pitchFamily="34" charset="0"/>
              </a:rPr>
              <a:t>Zone de texte</a:t>
            </a:r>
          </a:p>
          <a:p>
            <a:pPr rtl="0">
              <a:spcAft>
                <a:spcPts val="600"/>
              </a:spcAft>
              <a:defRPr/>
            </a:pPr>
            <a:r>
              <a:rPr lang="fr-fr" sz="1200" dirty="0">
                <a:gradFill>
                  <a:gsLst>
                    <a:gs pos="2917">
                      <a:srgbClr val="000000"/>
                    </a:gs>
                    <a:gs pos="30000">
                      <a:srgbClr val="000000"/>
                    </a:gs>
                  </a:gsLst>
                  <a:lin ang="5400000" scaled="0"/>
                </a:gradFill>
                <a:latin typeface="Segoe UI "/>
                <a:cs typeface="Segoe UI"/>
              </a:rPr>
              <a:t>Commencez votre conversation ici.</a:t>
            </a:r>
          </a:p>
        </p:txBody>
      </p:sp>
      <p:sp>
        <p:nvSpPr>
          <p:cNvPr id="21" name="TextBox 20">
            <a:extLst>
              <a:ext uri="{FF2B5EF4-FFF2-40B4-BE49-F238E27FC236}">
                <a16:creationId xmlns:a16="http://schemas.microsoft.com/office/drawing/2014/main" id="{BB9FECE6-DEBC-6D13-1258-DC2B63EBC9BF}"/>
              </a:ext>
            </a:extLst>
          </p:cNvPr>
          <p:cNvSpPr txBox="1"/>
          <p:nvPr/>
        </p:nvSpPr>
        <p:spPr>
          <a:xfrm>
            <a:off x="734562" y="3571466"/>
            <a:ext cx="1859337" cy="923330"/>
          </a:xfrm>
          <a:prstGeom prst="rect">
            <a:avLst/>
          </a:prstGeom>
          <a:noFill/>
        </p:spPr>
        <p:txBody>
          <a:bodyPr wrap="square" lIns="0" tIns="0" rIns="0" bIns="0" rtlCol="0" anchor="t">
            <a:spAutoFit/>
          </a:bodyPr>
          <a:lstStyle/>
          <a:p>
            <a:pPr rtl="0">
              <a:spcAft>
                <a:spcPts val="600"/>
              </a:spcAft>
              <a:defRPr/>
            </a:pPr>
            <a:r>
              <a:rPr lang="fr-fr" sz="1200" dirty="0">
                <a:solidFill>
                  <a:srgbClr val="000000"/>
                </a:solidFill>
                <a:latin typeface="Segoe UI Semibold" panose="020B0702040204020203" pitchFamily="34" charset="0"/>
                <a:cs typeface="Segoe UI Semibold" panose="020B0702040204020203" pitchFamily="34" charset="0"/>
              </a:rPr>
              <a:t>Invites suggérées</a:t>
            </a:r>
            <a:br>
              <a:rPr lang="en-US" sz="1200" dirty="0">
                <a:solidFill>
                  <a:srgbClr val="000000"/>
                </a:solidFill>
                <a:latin typeface="Segoe UI Semibold" panose="020B0702040204020203" pitchFamily="34" charset="0"/>
                <a:cs typeface="Segoe UI Semibold" panose="020B0702040204020203" pitchFamily="34" charset="0"/>
              </a:rPr>
            </a:br>
            <a:r>
              <a:rPr lang="fr-fr" sz="1200" dirty="0">
                <a:gradFill>
                  <a:gsLst>
                    <a:gs pos="2917">
                      <a:srgbClr val="000000"/>
                    </a:gs>
                    <a:gs pos="30000">
                      <a:srgbClr val="000000"/>
                    </a:gs>
                  </a:gsLst>
                  <a:lin ang="5400000" scaled="0"/>
                </a:gradFill>
                <a:latin typeface="Segoe UI "/>
                <a:cs typeface="Segoe UI"/>
              </a:rPr>
              <a:t>Si vous ne savez pas quoi demander, essayez ou modifiez un exemple de commande !</a:t>
            </a:r>
          </a:p>
        </p:txBody>
      </p:sp>
      <p:sp>
        <p:nvSpPr>
          <p:cNvPr id="43" name="Title 1">
            <a:extLst>
              <a:ext uri="{FF2B5EF4-FFF2-40B4-BE49-F238E27FC236}">
                <a16:creationId xmlns:a16="http://schemas.microsoft.com/office/drawing/2014/main" id="{14706171-DF54-408F-31AD-89C6D4FC94C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dirty="0">
                <a:solidFill>
                  <a:srgbClr val="000000"/>
                </a:solidFill>
                <a:latin typeface="Segoe UI Semibold"/>
                <a:cs typeface="Segoe UI Semibold"/>
              </a:rPr>
              <a:t>Familiarisez-vous avec Microsoft </a:t>
            </a:r>
            <a:r>
              <a:rPr lang="fr-fr" dirty="0" err="1">
                <a:solidFill>
                  <a:srgbClr val="000000"/>
                </a:solidFill>
                <a:latin typeface="Segoe UI Semibold"/>
                <a:cs typeface="Segoe UI Semibold"/>
              </a:rPr>
              <a:t>Copilot</a:t>
            </a:r>
            <a:r>
              <a:rPr lang="fr-fr" dirty="0">
                <a:solidFill>
                  <a:srgbClr val="000000"/>
                </a:solidFill>
                <a:latin typeface="Segoe UI Semibold"/>
                <a:cs typeface="Segoe UI Semibold"/>
              </a:rPr>
              <a:t> </a:t>
            </a:r>
            <a:endParaRPr lang="en-US" dirty="0">
              <a:solidFill>
                <a:srgbClr val="000000"/>
              </a:solidFill>
              <a:latin typeface="Segoe UI Semibold" panose="020B0702040204020203" pitchFamily="34" charset="0"/>
              <a:cs typeface="Segoe UI Semibold" panose="020B0702040204020203" pitchFamily="34" charset="0"/>
            </a:endParaRPr>
          </a:p>
        </p:txBody>
      </p:sp>
      <p:grpSp>
        <p:nvGrpSpPr>
          <p:cNvPr id="11" name="Group 10">
            <a:extLst>
              <a:ext uri="{FF2B5EF4-FFF2-40B4-BE49-F238E27FC236}">
                <a16:creationId xmlns:a16="http://schemas.microsoft.com/office/drawing/2014/main" id="{93AD3008-05A8-72B5-CF50-D6C3FE3E3750}"/>
              </a:ext>
            </a:extLst>
          </p:cNvPr>
          <p:cNvGrpSpPr/>
          <p:nvPr/>
        </p:nvGrpSpPr>
        <p:grpSpPr>
          <a:xfrm>
            <a:off x="2591696" y="1052675"/>
            <a:ext cx="2383421" cy="365760"/>
            <a:chOff x="2592438" y="1052675"/>
            <a:chExt cx="2383421" cy="365760"/>
          </a:xfrm>
        </p:grpSpPr>
        <p:sp>
          <p:nvSpPr>
            <p:cNvPr id="12" name="TextBox 11">
              <a:extLst>
                <a:ext uri="{FF2B5EF4-FFF2-40B4-BE49-F238E27FC236}">
                  <a16:creationId xmlns:a16="http://schemas.microsoft.com/office/drawing/2014/main" id="{93B076FD-6D74-AFA9-5234-5D5FEB12F5D2}"/>
                </a:ext>
              </a:extLst>
            </p:cNvPr>
            <p:cNvSpPr txBox="1"/>
            <p:nvPr/>
          </p:nvSpPr>
          <p:spPr>
            <a:xfrm>
              <a:off x="2592438" y="1052675"/>
              <a:ext cx="2383421" cy="365760"/>
            </a:xfrm>
            <a:prstGeom prst="roundRect">
              <a:avLst>
                <a:gd name="adj" fmla="val 19873"/>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algn="ctr">
                <a:defRPr sz="1400">
                  <a:solidFill>
                    <a:prstClr val="white"/>
                  </a:solidFill>
                  <a:latin typeface="Segoe UI semibold(Body)"/>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en-CA"/>
            </a:p>
          </p:txBody>
        </p:sp>
        <p:sp>
          <p:nvSpPr>
            <p:cNvPr id="13" name="TextBox 12">
              <a:extLst>
                <a:ext uri="{FF2B5EF4-FFF2-40B4-BE49-F238E27FC236}">
                  <a16:creationId xmlns:a16="http://schemas.microsoft.com/office/drawing/2014/main" id="{CCD1BDA4-31F4-71E1-D4EC-477F2730681B}"/>
                </a:ext>
              </a:extLst>
            </p:cNvPr>
            <p:cNvSpPr txBox="1"/>
            <p:nvPr/>
          </p:nvSpPr>
          <p:spPr>
            <a:xfrm>
              <a:off x="2703061" y="1102854"/>
              <a:ext cx="2162175" cy="246221"/>
            </a:xfrm>
            <a:prstGeom prst="rect">
              <a:avLst/>
            </a:prstGeom>
            <a:noFill/>
            <a:ln>
              <a:noFill/>
            </a:ln>
          </p:spPr>
          <p:txBody>
            <a:bodyPr wrap="square" lIns="0" tIns="0" rIns="0" bIns="0" rtlCol="0">
              <a:spAutoFit/>
            </a:bodyPr>
            <a:lstStyle/>
            <a:p>
              <a:pPr algn="ctr" rtl="0"/>
              <a:r>
                <a:rPr lang="fr-fr" sz="1600" b="0" i="0" u="none" strike="noStrike" kern="1200" cap="none" spc="0" normalizeH="0" noProof="0">
                  <a:ln>
                    <a:noFill/>
                  </a:ln>
                  <a:solidFill>
                    <a:schemeClr val="bg1"/>
                  </a:solidFill>
                  <a:uLnTx/>
                  <a:uFillTx/>
                  <a:latin typeface="Segoe UI" panose="020B0502040204020203" pitchFamily="34" charset="0"/>
                  <a:ea typeface="+mn-ea"/>
                  <a:cs typeface="Segoe UI"/>
                  <a:hlinkClick r:id="rId5">
                    <a:extLst>
                      <a:ext uri="{A12FA001-AC4F-418D-AE19-62706E023703}">
                        <ahyp:hlinkClr xmlns:ahyp="http://schemas.microsoft.com/office/drawing/2018/hyperlinkcolor" val="tx"/>
                      </a:ext>
                    </a:extLst>
                  </a:hlinkClick>
                </a:rPr>
                <a:t>copilot.cloud.microsoft</a:t>
              </a:r>
              <a:endParaRPr lang="en-IN" sz="1600">
                <a:solidFill>
                  <a:schemeClr val="bg1"/>
                </a:solidFill>
                <a:latin typeface="Segoe UI semibold(Body)"/>
              </a:endParaRPr>
            </a:p>
          </p:txBody>
        </p:sp>
      </p:grpSp>
      <p:sp>
        <p:nvSpPr>
          <p:cNvPr id="42" name="Oval 41">
            <a:extLst>
              <a:ext uri="{FF2B5EF4-FFF2-40B4-BE49-F238E27FC236}">
                <a16:creationId xmlns:a16="http://schemas.microsoft.com/office/drawing/2014/main" id="{62C00D5A-5E13-0792-C0DF-5E0B2884E134}"/>
              </a:ext>
            </a:extLst>
          </p:cNvPr>
          <p:cNvSpPr/>
          <p:nvPr/>
        </p:nvSpPr>
        <p:spPr>
          <a:xfrm>
            <a:off x="8265445" y="429066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56" name="Oval 55">
            <a:extLst>
              <a:ext uri="{FF2B5EF4-FFF2-40B4-BE49-F238E27FC236}">
                <a16:creationId xmlns:a16="http://schemas.microsoft.com/office/drawing/2014/main" id="{6A6D62BD-F652-980A-BF8A-C10F86FC636E}"/>
              </a:ext>
            </a:extLst>
          </p:cNvPr>
          <p:cNvSpPr/>
          <p:nvPr/>
        </p:nvSpPr>
        <p:spPr>
          <a:xfrm>
            <a:off x="8782756" y="2917958"/>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29" name="Oval 28">
            <a:extLst>
              <a:ext uri="{FF2B5EF4-FFF2-40B4-BE49-F238E27FC236}">
                <a16:creationId xmlns:a16="http://schemas.microsoft.com/office/drawing/2014/main" id="{5C72994D-AE3A-1645-6173-81BBDD4116CB}"/>
              </a:ext>
            </a:extLst>
          </p:cNvPr>
          <p:cNvSpPr/>
          <p:nvPr/>
        </p:nvSpPr>
        <p:spPr>
          <a:xfrm>
            <a:off x="1989862" y="496443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sp>
        <p:nvSpPr>
          <p:cNvPr id="45" name="TextBox 44">
            <a:extLst>
              <a:ext uri="{FF2B5EF4-FFF2-40B4-BE49-F238E27FC236}">
                <a16:creationId xmlns:a16="http://schemas.microsoft.com/office/drawing/2014/main" id="{42D1BFF5-E129-45EC-D00B-92EAB4A3EE7E}"/>
              </a:ext>
            </a:extLst>
          </p:cNvPr>
          <p:cNvSpPr txBox="1"/>
          <p:nvPr/>
        </p:nvSpPr>
        <p:spPr>
          <a:xfrm>
            <a:off x="8103482" y="1760571"/>
            <a:ext cx="3195383" cy="1077218"/>
          </a:xfrm>
          <a:prstGeom prst="rect">
            <a:avLst/>
          </a:prstGeom>
          <a:noFill/>
        </p:spPr>
        <p:txBody>
          <a:bodyPr wrap="square" lIns="0" tIns="0" rIns="0" bIns="0" rtlCol="0" anchor="t">
            <a:spAutoFit/>
          </a:bodyPr>
          <a:lstStyle/>
          <a:p>
            <a:pPr rtl="0">
              <a:spcAft>
                <a:spcPts val="600"/>
              </a:spcAft>
              <a:defRPr/>
            </a:pPr>
            <a:r>
              <a:rPr lang="fr-fr" sz="1200" dirty="0">
                <a:solidFill>
                  <a:srgbClr val="000000"/>
                </a:solidFill>
                <a:latin typeface="Segoe UI Semibold"/>
                <a:cs typeface="Segoe UI Semibold"/>
              </a:rPr>
              <a:t>Bouton Démarrer une nouvelle conversation</a:t>
            </a:r>
          </a:p>
          <a:p>
            <a:pPr rtl="0">
              <a:spcAft>
                <a:spcPts val="600"/>
              </a:spcAft>
              <a:defRPr/>
            </a:pPr>
            <a:r>
              <a:rPr lang="fr-fr" sz="1200" dirty="0">
                <a:solidFill>
                  <a:srgbClr val="000000"/>
                </a:solidFill>
                <a:latin typeface="Segoe UI"/>
                <a:cs typeface="Segoe UI"/>
              </a:rPr>
              <a:t>Vous permet d’effacer votre conversation précédente et de commencer une nouvelle conversation.</a:t>
            </a:r>
          </a:p>
          <a:p>
            <a:pPr rtl="0">
              <a:spcAft>
                <a:spcPts val="600"/>
              </a:spcAft>
              <a:defRPr/>
            </a:pPr>
            <a:endParaRPr lang="en-US" sz="1200" dirty="0">
              <a:gradFill>
                <a:gsLst>
                  <a:gs pos="2917">
                    <a:srgbClr val="000000"/>
                  </a:gs>
                  <a:gs pos="30000">
                    <a:srgbClr val="000000"/>
                  </a:gs>
                </a:gsLst>
                <a:lin ang="5400000" scaled="0"/>
              </a:gradFill>
              <a:latin typeface="Segoe UI Semibold"/>
              <a:cs typeface="Segoe UI Semibold"/>
            </a:endParaRPr>
          </a:p>
        </p:txBody>
      </p:sp>
      <p:cxnSp>
        <p:nvCxnSpPr>
          <p:cNvPr id="47" name="Connector: Elbow 46">
            <a:extLst>
              <a:ext uri="{FF2B5EF4-FFF2-40B4-BE49-F238E27FC236}">
                <a16:creationId xmlns:a16="http://schemas.microsoft.com/office/drawing/2014/main" id="{1A1351B2-D75C-B469-97BC-60B039584EFE}"/>
              </a:ext>
            </a:extLst>
          </p:cNvPr>
          <p:cNvCxnSpPr/>
          <p:nvPr/>
        </p:nvCxnSpPr>
        <p:spPr>
          <a:xfrm rot="5400000">
            <a:off x="7204024" y="2084122"/>
            <a:ext cx="848711" cy="702557"/>
          </a:xfrm>
          <a:prstGeom prst="bentConnector3">
            <a:avLst>
              <a:gd name="adj1" fmla="val 619"/>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F2824273-D4D8-9F35-8981-67FAAD0C02FF}"/>
              </a:ext>
            </a:extLst>
          </p:cNvPr>
          <p:cNvSpPr/>
          <p:nvPr/>
        </p:nvSpPr>
        <p:spPr>
          <a:xfrm>
            <a:off x="7946320" y="196292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cxnSp>
        <p:nvCxnSpPr>
          <p:cNvPr id="50" name="Straight Connector 49">
            <a:extLst>
              <a:ext uri="{FF2B5EF4-FFF2-40B4-BE49-F238E27FC236}">
                <a16:creationId xmlns:a16="http://schemas.microsoft.com/office/drawing/2014/main" id="{7D0BD5FB-F6D8-DA32-C704-DDE822EC2EB4}"/>
              </a:ext>
            </a:extLst>
          </p:cNvPr>
          <p:cNvCxnSpPr>
            <a:cxnSpLocks/>
          </p:cNvCxnSpPr>
          <p:nvPr/>
        </p:nvCxnSpPr>
        <p:spPr>
          <a:xfrm>
            <a:off x="2778087" y="3776346"/>
            <a:ext cx="1397934"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7ED64D37-8119-4433-9210-925C42005217}"/>
              </a:ext>
            </a:extLst>
          </p:cNvPr>
          <p:cNvSpPr/>
          <p:nvPr/>
        </p:nvSpPr>
        <p:spPr>
          <a:xfrm>
            <a:off x="2689149" y="372786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cxnSp>
        <p:nvCxnSpPr>
          <p:cNvPr id="60" name="Connector: Elbow 59">
            <a:extLst>
              <a:ext uri="{FF2B5EF4-FFF2-40B4-BE49-F238E27FC236}">
                <a16:creationId xmlns:a16="http://schemas.microsoft.com/office/drawing/2014/main" id="{B7B017F2-2C9F-0195-0825-A03237B17B9F}"/>
              </a:ext>
            </a:extLst>
          </p:cNvPr>
          <p:cNvCxnSpPr>
            <a:cxnSpLocks/>
          </p:cNvCxnSpPr>
          <p:nvPr/>
        </p:nvCxnSpPr>
        <p:spPr>
          <a:xfrm rot="10800000">
            <a:off x="2070716" y="5011114"/>
            <a:ext cx="3102472" cy="256611"/>
          </a:xfrm>
          <a:prstGeom prst="bentConnector3">
            <a:avLst>
              <a:gd name="adj1" fmla="val -43"/>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DFEB265-2799-E159-5B2B-52FF69175359}"/>
              </a:ext>
            </a:extLst>
          </p:cNvPr>
          <p:cNvSpPr txBox="1"/>
          <p:nvPr/>
        </p:nvSpPr>
        <p:spPr>
          <a:xfrm>
            <a:off x="8946986" y="2875562"/>
            <a:ext cx="2767592" cy="1292662"/>
          </a:xfrm>
          <a:prstGeom prst="rect">
            <a:avLst/>
          </a:prstGeom>
          <a:noFill/>
        </p:spPr>
        <p:txBody>
          <a:bodyPr wrap="square" lIns="0" tIns="0" rIns="0" bIns="0" rtlCol="0" anchor="t">
            <a:spAutoFit/>
          </a:bodyPr>
          <a:lstStyle/>
          <a:p>
            <a:pPr rtl="0">
              <a:spcAft>
                <a:spcPts val="600"/>
              </a:spcAft>
              <a:defRPr/>
            </a:pPr>
            <a:r>
              <a:rPr lang="fr-fr" sz="1200" dirty="0">
                <a:solidFill>
                  <a:srgbClr val="000000"/>
                </a:solidFill>
                <a:latin typeface="Segoe UI Semibold"/>
                <a:cs typeface="Segoe UI Semibold"/>
              </a:rPr>
              <a:t>Badge protégé </a:t>
            </a:r>
            <a:br>
              <a:rPr lang="en-US" sz="1200" dirty="0">
                <a:latin typeface="Segoe UI Semibold" panose="020B0702040204020203" pitchFamily="34" charset="0"/>
                <a:cs typeface="Segoe UI Semibold" panose="020B0702040204020203" pitchFamily="34" charset="0"/>
              </a:rPr>
            </a:br>
            <a:r>
              <a:rPr lang="fr-fr" sz="1200" dirty="0">
                <a:gradFill>
                  <a:gsLst>
                    <a:gs pos="2917">
                      <a:srgbClr val="000000"/>
                    </a:gs>
                    <a:gs pos="30000">
                      <a:srgbClr val="000000"/>
                    </a:gs>
                  </a:gsLst>
                  <a:lin ang="5400000" scaled="0"/>
                </a:gradFill>
                <a:latin typeface="Segoe UI "/>
                <a:cs typeface="Segoe UI"/>
              </a:rPr>
              <a:t>Assurez-vous que vous êtes connecté avec votre compte professionnel et vérifiez que vous voyez bien      . Si l’icône de bouclier n’est pas visible, connectez-vous avec votre compte professionnel.</a:t>
            </a:r>
            <a:endParaRPr lang="en-US" sz="1200" dirty="0">
              <a:gradFill>
                <a:gsLst>
                  <a:gs pos="2917">
                    <a:srgbClr val="000000"/>
                  </a:gs>
                  <a:gs pos="30000">
                    <a:srgbClr val="000000"/>
                  </a:gs>
                </a:gsLst>
                <a:lin ang="5400000" scaled="0"/>
              </a:gradFill>
              <a:latin typeface="Segoe UI Variable Display "/>
              <a:cs typeface="Segoe UI"/>
            </a:endParaRPr>
          </a:p>
        </p:txBody>
      </p:sp>
      <p:sp>
        <p:nvSpPr>
          <p:cNvPr id="2" name="TextBox 1">
            <a:extLst>
              <a:ext uri="{FF2B5EF4-FFF2-40B4-BE49-F238E27FC236}">
                <a16:creationId xmlns:a16="http://schemas.microsoft.com/office/drawing/2014/main" id="{70D7CCCE-47D3-B4F2-1E31-E04AAE224929}"/>
              </a:ext>
            </a:extLst>
          </p:cNvPr>
          <p:cNvSpPr txBox="1"/>
          <p:nvPr/>
        </p:nvSpPr>
        <p:spPr>
          <a:xfrm>
            <a:off x="8936799" y="4323812"/>
            <a:ext cx="2520639" cy="738664"/>
          </a:xfrm>
          <a:prstGeom prst="rect">
            <a:avLst/>
          </a:prstGeom>
          <a:noFill/>
        </p:spPr>
        <p:txBody>
          <a:bodyPr wrap="square" lIns="0" tIns="0" rIns="0" bIns="0" rtlCol="0" anchor="t">
            <a:spAutoFit/>
          </a:bodyPr>
          <a:lstStyle/>
          <a:p>
            <a:pPr rtl="0">
              <a:spcAft>
                <a:spcPts val="600"/>
              </a:spcAft>
              <a:defRPr/>
            </a:pPr>
            <a:r>
              <a:rPr lang="fr-fr" sz="1200" dirty="0">
                <a:solidFill>
                  <a:srgbClr val="000000"/>
                </a:solidFill>
                <a:latin typeface="Segoe UI Semibold"/>
                <a:cs typeface="Segoe UI Semibold"/>
              </a:rPr>
              <a:t>Conversations récentes</a:t>
            </a:r>
            <a:br>
              <a:rPr lang="en-US" sz="1200" dirty="0">
                <a:latin typeface="Segoe UI Semibold" panose="020B0702040204020203" pitchFamily="34" charset="0"/>
                <a:cs typeface="Segoe UI Semibold" panose="020B0702040204020203" pitchFamily="34" charset="0"/>
              </a:rPr>
            </a:br>
            <a:r>
              <a:rPr lang="fr-fr" sz="1200" dirty="0">
                <a:gradFill>
                  <a:gsLst>
                    <a:gs pos="2917">
                      <a:srgbClr val="000000"/>
                    </a:gs>
                    <a:gs pos="30000">
                      <a:srgbClr val="000000"/>
                    </a:gs>
                  </a:gsLst>
                  <a:lin ang="5400000" scaled="0"/>
                </a:gradFill>
                <a:latin typeface="Segoe UI "/>
                <a:cs typeface="Segoe UI"/>
              </a:rPr>
              <a:t>Revenez à l’une de vos conversations précédentes avec </a:t>
            </a:r>
            <a:r>
              <a:rPr lang="fr-fr" sz="1200" dirty="0" err="1">
                <a:gradFill>
                  <a:gsLst>
                    <a:gs pos="2917">
                      <a:srgbClr val="000000"/>
                    </a:gs>
                    <a:gs pos="30000">
                      <a:srgbClr val="000000"/>
                    </a:gs>
                  </a:gsLst>
                  <a:lin ang="5400000" scaled="0"/>
                </a:gradFill>
                <a:latin typeface="Segoe UI "/>
                <a:cs typeface="Segoe UI"/>
              </a:rPr>
              <a:t>Copilot</a:t>
            </a:r>
            <a:r>
              <a:rPr lang="fr-fr" sz="1200" dirty="0">
                <a:gradFill>
                  <a:gsLst>
                    <a:gs pos="2917">
                      <a:srgbClr val="000000"/>
                    </a:gs>
                    <a:gs pos="30000">
                      <a:srgbClr val="000000"/>
                    </a:gs>
                  </a:gsLst>
                  <a:lin ang="5400000" scaled="0"/>
                </a:gradFill>
                <a:latin typeface="Segoe UI "/>
                <a:cs typeface="Segoe UI"/>
              </a:rPr>
              <a:t> pour continuer la conversation</a:t>
            </a:r>
            <a:endParaRPr lang="en-US" sz="1200" dirty="0">
              <a:gradFill>
                <a:gsLst>
                  <a:gs pos="2917">
                    <a:srgbClr val="000000"/>
                  </a:gs>
                  <a:gs pos="30000">
                    <a:srgbClr val="000000"/>
                  </a:gs>
                </a:gsLst>
                <a:lin ang="5400000" scaled="0"/>
              </a:gradFill>
              <a:latin typeface="Segoe UI Variable Display "/>
              <a:cs typeface="Segoe UI"/>
            </a:endParaRPr>
          </a:p>
        </p:txBody>
      </p:sp>
      <p:cxnSp>
        <p:nvCxnSpPr>
          <p:cNvPr id="6" name="Straight Connector 5">
            <a:extLst>
              <a:ext uri="{FF2B5EF4-FFF2-40B4-BE49-F238E27FC236}">
                <a16:creationId xmlns:a16="http://schemas.microsoft.com/office/drawing/2014/main" id="{FBB15D5F-FCB1-9245-7578-AE8AFFB47178}"/>
              </a:ext>
            </a:extLst>
          </p:cNvPr>
          <p:cNvCxnSpPr/>
          <p:nvPr/>
        </p:nvCxnSpPr>
        <p:spPr>
          <a:xfrm>
            <a:off x="7561221" y="2967245"/>
            <a:ext cx="1222628" cy="0"/>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A0EFEFF0-3C0B-76F8-2411-581CB355DADF}"/>
              </a:ext>
            </a:extLst>
          </p:cNvPr>
          <p:cNvCxnSpPr/>
          <p:nvPr/>
        </p:nvCxnSpPr>
        <p:spPr>
          <a:xfrm rot="16200000" flipH="1">
            <a:off x="8112651" y="3747944"/>
            <a:ext cx="777614" cy="657846"/>
          </a:xfrm>
          <a:prstGeom prst="bentConnector3">
            <a:avLst>
              <a:gd name="adj1" fmla="val 100591"/>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5F56475C-C77E-5F44-790F-D3B7F0297AA4}"/>
              </a:ext>
            </a:extLst>
          </p:cNvPr>
          <p:cNvSpPr/>
          <p:nvPr/>
        </p:nvSpPr>
        <p:spPr>
          <a:xfrm>
            <a:off x="8782756" y="443058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endParaRPr lang="en-US" sz="1400">
              <a:solidFill>
                <a:prstClr val="white"/>
              </a:solidFill>
              <a:latin typeface="Segoe UI semibold(Body)"/>
              <a:cs typeface="Segoe UI" panose="020B0502040204020203" pitchFamily="34" charset="0"/>
            </a:endParaRPr>
          </a:p>
        </p:txBody>
      </p:sp>
      <p:pic>
        <p:nvPicPr>
          <p:cNvPr id="5" name="Picture 4" descr="A screenshot of a computer&#10;&#10;Description automatically generated">
            <a:extLst>
              <a:ext uri="{FF2B5EF4-FFF2-40B4-BE49-F238E27FC236}">
                <a16:creationId xmlns:a16="http://schemas.microsoft.com/office/drawing/2014/main" id="{04624BAF-F59C-DBE5-0510-192F67C9EBD1}"/>
              </a:ext>
            </a:extLst>
          </p:cNvPr>
          <p:cNvPicPr>
            <a:picLocks noChangeAspect="1"/>
          </p:cNvPicPr>
          <p:nvPr/>
        </p:nvPicPr>
        <p:blipFill>
          <a:blip r:embed="rId4">
            <a:extLst>
              <a:ext uri="{28A0092B-C50C-407E-A947-70E740481C1C}">
                <a14:useLocalDpi xmlns:a14="http://schemas.microsoft.com/office/drawing/2010/main" val="0"/>
              </a:ext>
            </a:extLst>
          </a:blip>
          <a:srcRect l="74259" t="15022" r="24738" b="83127"/>
          <a:stretch/>
        </p:blipFill>
        <p:spPr>
          <a:xfrm>
            <a:off x="10828520" y="3398288"/>
            <a:ext cx="207895" cy="226239"/>
          </a:xfrm>
          <a:prstGeom prst="rect">
            <a:avLst/>
          </a:prstGeom>
          <a:ln w="38100">
            <a:noFill/>
          </a:ln>
        </p:spPr>
      </p:pic>
    </p:spTree>
    <p:extLst>
      <p:ext uri="{BB962C8B-B14F-4D97-AF65-F5344CB8AC3E}">
        <p14:creationId xmlns:p14="http://schemas.microsoft.com/office/powerpoint/2010/main" val="32475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5740EE8-9041-7BCA-1105-9475F90E80F1}"/>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940" t="-25810" r="-3983" b="-1614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16" name="TextBox 15">
            <a:extLst>
              <a:ext uri="{FF2B5EF4-FFF2-40B4-BE49-F238E27FC236}">
                <a16:creationId xmlns:a16="http://schemas.microsoft.com/office/drawing/2014/main" id="{77B555E0-045D-4A5B-6016-C91BC85ED676}"/>
              </a:ext>
            </a:extLst>
          </p:cNvPr>
          <p:cNvSpPr txBox="1"/>
          <p:nvPr/>
        </p:nvSpPr>
        <p:spPr>
          <a:xfrm>
            <a:off x="6676833" y="1558710"/>
            <a:ext cx="4929950" cy="4401205"/>
          </a:xfrm>
          <a:prstGeom prst="rect">
            <a:avLst/>
          </a:prstGeom>
          <a:noFill/>
        </p:spPr>
        <p:txBody>
          <a:bodyPr wrap="square" lIns="0" tIns="0" rIns="0" bIns="0" rtlCol="0" anchor="t">
            <a:spAutoFit/>
          </a:bodyPr>
          <a:lstStyle/>
          <a:p>
            <a:pPr rtl="0">
              <a:spcBef>
                <a:spcPts val="600"/>
              </a:spcBef>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Une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invite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correspond à la question ou à l’instruction que vous saisissez dans la zone de texte. C’est à cela que la</a:t>
            </a:r>
            <a:r>
              <a:rPr lang="fr-fr" sz="1600" dirty="0">
                <a:gradFill>
                  <a:gsLst>
                    <a:gs pos="2917">
                      <a:srgbClr val="000000"/>
                    </a:gs>
                    <a:gs pos="30000">
                      <a:srgbClr val="000000"/>
                    </a:gs>
                  </a:gsLst>
                  <a:lin ang="5400000" scaled="0"/>
                </a:gradFill>
                <a:latin typeface="Segoe UI "/>
                <a:cs typeface="Segoe UI"/>
              </a:rPr>
              <a:t> conversation </a:t>
            </a:r>
            <a:r>
              <a:rPr lang="fr-fr" sz="1600" dirty="0" err="1">
                <a:gradFill>
                  <a:gsLst>
                    <a:gs pos="2917">
                      <a:srgbClr val="000000"/>
                    </a:gs>
                    <a:gs pos="30000">
                      <a:srgbClr val="000000"/>
                    </a:gs>
                  </a:gsLst>
                  <a:lin ang="5400000" scaled="0"/>
                </a:gradFill>
                <a:latin typeface="Segoe UI "/>
                <a:cs typeface="Segoe UI"/>
              </a:rPr>
              <a:t>Copilot</a:t>
            </a:r>
            <a:r>
              <a:rPr lang="fr-fr" sz="1600" dirty="0">
                <a:gradFill>
                  <a:gsLst>
                    <a:gs pos="2917">
                      <a:srgbClr val="000000"/>
                    </a:gs>
                    <a:gs pos="30000">
                      <a:srgbClr val="000000"/>
                    </a:gs>
                  </a:gsLst>
                  <a:lin ang="5400000" scaled="0"/>
                </a:gradFill>
                <a:latin typeface="Segoe UI "/>
                <a:cs typeface="Segoe UI"/>
              </a:rPr>
              <a:t>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répondra.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Parlez normalement</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Ne vous sentez pas obligé de décomposer vos idées ou vos questions en mots-clés. </a:t>
            </a:r>
            <a:endParaRPr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Lors d’une recherche classique,</a:t>
            </a:r>
            <a:r>
              <a:rPr lang="fr-fr" sz="1600" b="1"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on utilise des </a:t>
            </a:r>
            <a:b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b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mots-clés pour obtenir une liste de sources. </a:t>
            </a:r>
            <a:b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b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La conversation consiste à </a:t>
            </a:r>
            <a:r>
              <a:rPr lang="fr-fr" sz="1600" dirty="0">
                <a:gradFill>
                  <a:gsLst>
                    <a:gs pos="2917">
                      <a:srgbClr val="000000"/>
                    </a:gs>
                    <a:gs pos="30000">
                      <a:srgbClr val="000000"/>
                    </a:gs>
                  </a:gsLst>
                  <a:lin ang="5400000" scaled="0"/>
                </a:gradFill>
                <a:latin typeface="Segoe UI Semibold"/>
                <a:cs typeface="Segoe UI"/>
              </a:rPr>
              <a:t>poser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des questions </a:t>
            </a:r>
            <a:b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b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ou à formuler des remarques détaillées pour générer une réponse personnalisée.</a:t>
            </a:r>
            <a:endParaRPr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Semibold"/>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Saisissez votre première invite dans la zone de texte </a:t>
            </a:r>
            <a:b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b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en bas de votre écran</a:t>
            </a:r>
            <a:r>
              <a:rPr lang="fr-fr" sz="1600" dirty="0">
                <a:gradFill>
                  <a:gsLst>
                    <a:gs pos="2917">
                      <a:srgbClr val="000000"/>
                    </a:gs>
                    <a:gs pos="30000">
                      <a:srgbClr val="000000"/>
                    </a:gs>
                  </a:gsLst>
                  <a:lin ang="5400000" scaled="0"/>
                </a:gradFill>
                <a:latin typeface="Segoe UI "/>
                <a:cs typeface="Segoe UI"/>
              </a:rPr>
              <a:t>, par exemple </a:t>
            </a:r>
            <a:r>
              <a:rPr lang="fr-fr" sz="1600" i="1" dirty="0">
                <a:gradFill>
                  <a:gsLst>
                    <a:gs pos="2917">
                      <a:srgbClr val="000000"/>
                    </a:gs>
                    <a:gs pos="30000">
                      <a:srgbClr val="000000"/>
                    </a:gs>
                  </a:gsLst>
                  <a:lin ang="5400000" scaled="0"/>
                </a:gradFill>
                <a:latin typeface="Segoe UI "/>
                <a:cs typeface="Segoe UI"/>
              </a:rPr>
              <a:t>« Rédige un </a:t>
            </a:r>
            <a:br>
              <a:rPr lang="fr-fr" sz="1600" i="1" dirty="0">
                <a:gradFill>
                  <a:gsLst>
                    <a:gs pos="2917">
                      <a:srgbClr val="000000"/>
                    </a:gs>
                    <a:gs pos="30000">
                      <a:srgbClr val="000000"/>
                    </a:gs>
                  </a:gsLst>
                  <a:lin ang="5400000" scaled="0"/>
                </a:gradFill>
                <a:latin typeface="Segoe UI "/>
                <a:cs typeface="Segoe UI"/>
              </a:rPr>
            </a:br>
            <a:r>
              <a:rPr lang="fr-fr" sz="1600" i="1" dirty="0">
                <a:gradFill>
                  <a:gsLst>
                    <a:gs pos="2917">
                      <a:srgbClr val="000000"/>
                    </a:gs>
                    <a:gs pos="30000">
                      <a:srgbClr val="000000"/>
                    </a:gs>
                  </a:gsLst>
                  <a:lin ang="5400000" scaled="0"/>
                </a:gradFill>
                <a:latin typeface="Segoe UI "/>
                <a:cs typeface="Segoe UI"/>
              </a:rPr>
              <a:t>e-mail de démarchage à destination d’un client »</a:t>
            </a: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a:t>
            </a:r>
            <a:endParaRPr lang="en-US" sz="1600" b="0" i="1" u="none" strike="noStrike" kern="1200" cap="none" spc="0" normalizeH="0" baseline="0" noProof="0" dirty="0">
              <a:ln>
                <a:noFill/>
              </a:ln>
              <a:gradFill>
                <a:gsLst>
                  <a:gs pos="2917">
                    <a:srgbClr val="000000"/>
                  </a:gs>
                  <a:gs pos="30000">
                    <a:srgbClr val="000000"/>
                  </a:gs>
                </a:gsLst>
                <a:lin ang="5400000" scaled="0"/>
              </a:gradFill>
              <a:effectLst/>
              <a:uLnTx/>
              <a:uFillTx/>
              <a:latin typeface="Segoe UI "/>
              <a:cs typeface="Segoe UI"/>
            </a:endParaRPr>
          </a:p>
        </p:txBody>
      </p:sp>
      <p:sp>
        <p:nvSpPr>
          <p:cNvPr id="8" name="Title 1">
            <a:extLst>
              <a:ext uri="{FF2B5EF4-FFF2-40B4-BE49-F238E27FC236}">
                <a16:creationId xmlns:a16="http://schemas.microsoft.com/office/drawing/2014/main" id="{719B85C0-E31D-DD73-61ED-4D0CBCCF5F2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600" b="0" i="0" u="none" strike="noStrike" kern="1200" cap="none" spc="-50" normalizeH="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Qu’est-ce qu’une « invite ? »</a:t>
            </a:r>
          </a:p>
        </p:txBody>
      </p:sp>
      <p:sp>
        <p:nvSpPr>
          <p:cNvPr id="2" name="TextBox 1">
            <a:extLst>
              <a:ext uri="{FF2B5EF4-FFF2-40B4-BE49-F238E27FC236}">
                <a16:creationId xmlns:a16="http://schemas.microsoft.com/office/drawing/2014/main" id="{748A72FC-9682-74E7-0D39-D496116E4CAB}"/>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u="none" strike="noStrike" kern="1200" cap="none" spc="0" normalizeH="0" noProof="0">
                <a:ln>
                  <a:noFill/>
                </a:ln>
                <a:solidFill>
                  <a:srgbClr val="000000"/>
                </a:solidFill>
                <a:effectLst/>
                <a:uLnTx/>
                <a:uFillTx/>
                <a:latin typeface="Segoe UI"/>
                <a:ea typeface="+mn-ea"/>
                <a:cs typeface="Segoe UI"/>
              </a:rPr>
              <a:t>Commencez par saisir votre invite dans la zone de texte</a:t>
            </a:r>
          </a:p>
        </p:txBody>
      </p:sp>
      <p:pic>
        <p:nvPicPr>
          <p:cNvPr id="7" name="Picture 6" descr="A screenshot of a computer&#10;&#10;Description automatically generated">
            <a:extLst>
              <a:ext uri="{FF2B5EF4-FFF2-40B4-BE49-F238E27FC236}">
                <a16:creationId xmlns:a16="http://schemas.microsoft.com/office/drawing/2014/main" id="{B1625ACB-B60C-B2AC-1026-E5DEA89DEF9D}"/>
              </a:ext>
            </a:extLst>
          </p:cNvPr>
          <p:cNvPicPr>
            <a:picLocks noChangeAspect="1"/>
          </p:cNvPicPr>
          <p:nvPr/>
        </p:nvPicPr>
        <p:blipFill>
          <a:blip r:embed="rId4">
            <a:extLst>
              <a:ext uri="{28A0092B-C50C-407E-A947-70E740481C1C}">
                <a14:useLocalDpi xmlns:a14="http://schemas.microsoft.com/office/drawing/2010/main" val="0"/>
              </a:ext>
            </a:extLst>
          </a:blip>
          <a:srcRect l="4224" t="6467"/>
          <a:stretch/>
        </p:blipFill>
        <p:spPr>
          <a:xfrm>
            <a:off x="905324" y="2179453"/>
            <a:ext cx="5311277" cy="2917604"/>
          </a:xfrm>
          <a:prstGeom prst="rect">
            <a:avLst/>
          </a:prstGeom>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75CDF7C4-25DA-E639-F0A9-8B06041426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945" y="2179789"/>
            <a:ext cx="5321656" cy="291726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36C2807-5877-22F8-3CB9-01C3C670C083}"/>
              </a:ext>
            </a:extLst>
          </p:cNvPr>
          <p:cNvPicPr>
            <a:picLocks noChangeAspect="1"/>
          </p:cNvPicPr>
          <p:nvPr/>
        </p:nvPicPr>
        <p:blipFill>
          <a:blip r:embed="rId4">
            <a:extLst>
              <a:ext uri="{28A0092B-C50C-407E-A947-70E740481C1C}">
                <a14:useLocalDpi xmlns:a14="http://schemas.microsoft.com/office/drawing/2010/main" val="0"/>
              </a:ext>
            </a:extLst>
          </a:blip>
          <a:srcRect l="19180" t="86873" r="32054" b="3147"/>
          <a:stretch/>
        </p:blipFill>
        <p:spPr>
          <a:xfrm>
            <a:off x="1021844" y="4741108"/>
            <a:ext cx="5078237" cy="5845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57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Rounded Corners 9">
            <a:extLst>
              <a:ext uri="{FF2B5EF4-FFF2-40B4-BE49-F238E27FC236}">
                <a16:creationId xmlns:a16="http://schemas.microsoft.com/office/drawing/2014/main" id="{84E886F2-BDA5-5151-2C79-3B6035E4CBA1}"/>
              </a:ext>
            </a:extLst>
          </p:cNvPr>
          <p:cNvSpPr/>
          <p:nvPr/>
        </p:nvSpPr>
        <p:spPr bwMode="auto">
          <a:xfrm>
            <a:off x="6311536" y="1495425"/>
            <a:ext cx="5423264" cy="3867150"/>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useBgFill="1">
        <p:nvSpPr>
          <p:cNvPr id="3" name="Rectangle: Rounded Corners 2">
            <a:extLst>
              <a:ext uri="{FF2B5EF4-FFF2-40B4-BE49-F238E27FC236}">
                <a16:creationId xmlns:a16="http://schemas.microsoft.com/office/drawing/2014/main" id="{E5E9DD60-578F-43DF-75BB-8B66AFC95A81}"/>
              </a:ext>
            </a:extLst>
          </p:cNvPr>
          <p:cNvSpPr/>
          <p:nvPr/>
        </p:nvSpPr>
        <p:spPr bwMode="auto">
          <a:xfrm>
            <a:off x="588263" y="1495425"/>
            <a:ext cx="5423264" cy="3867150"/>
          </a:xfrm>
          <a:prstGeom prst="roundRect">
            <a:avLst>
              <a:gd name="adj" fmla="val 4127"/>
            </a:avLst>
          </a:prstGeom>
          <a:blipFill dpi="0" rotWithShape="0">
            <a:blip r:embed="rId3">
              <a:lum/>
            </a:blip>
            <a:srcRect/>
            <a:stretch>
              <a:fillRect l="-110456" t="-48553" r="-2003" b="-25161"/>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45F5B6F7-36D0-F30F-C393-3C8B5DDD29AF}"/>
              </a:ext>
            </a:extLst>
          </p:cNvPr>
          <p:cNvSpPr/>
          <p:nvPr/>
        </p:nvSpPr>
        <p:spPr bwMode="auto">
          <a:xfrm>
            <a:off x="6679474" y="1778222"/>
            <a:ext cx="4687388" cy="553998"/>
          </a:xfrm>
          <a:prstGeom prst="roundRect">
            <a:avLst/>
          </a:prstGeom>
          <a:solidFill>
            <a:srgbClr val="00B050"/>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fr-fr" sz="1800" b="0" i="0" u="none" strike="noStrike" kern="1200" cap="none" spc="0" normalizeH="0" noProof="0" dirty="0">
                <a:ln>
                  <a:noFill/>
                </a:ln>
                <a:solidFill>
                  <a:schemeClr val="bg1"/>
                </a:solidFill>
                <a:effectLst/>
                <a:uLnTx/>
                <a:uFillTx/>
                <a:latin typeface="Segoe UI Semibold"/>
                <a:ea typeface="+mn-ea"/>
                <a:cs typeface="Segoe UI"/>
              </a:rPr>
              <a:t>       Plus efficace</a:t>
            </a:r>
          </a:p>
        </p:txBody>
      </p:sp>
      <p:sp>
        <p:nvSpPr>
          <p:cNvPr id="7" name="TextBox 6">
            <a:extLst>
              <a:ext uri="{FF2B5EF4-FFF2-40B4-BE49-F238E27FC236}">
                <a16:creationId xmlns:a16="http://schemas.microsoft.com/office/drawing/2014/main" id="{96C82A21-1BC6-15C7-7F62-07D17A9FFA3F}"/>
              </a:ext>
            </a:extLst>
          </p:cNvPr>
          <p:cNvSpPr txBox="1"/>
          <p:nvPr/>
        </p:nvSpPr>
        <p:spPr>
          <a:xfrm>
            <a:off x="6646817" y="2573624"/>
            <a:ext cx="4752702" cy="229293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Spécifique et détaillée</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En phrases complètes, avec des instructions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Indique le ton, le but, le format préféré, etc.</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Exemple : </a:t>
            </a:r>
            <a:r>
              <a:rPr lang="fr-fr"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Récapitule les conclusions de l’article que j’ai copié ci-dessous et inclus les trois craintes principales. Propose une réponse en deux à trois paragraphes et utilise un ton professionnel.</a:t>
            </a:r>
          </a:p>
        </p:txBody>
      </p:sp>
      <p:sp>
        <p:nvSpPr>
          <p:cNvPr id="9" name="TextBox 8">
            <a:extLst>
              <a:ext uri="{FF2B5EF4-FFF2-40B4-BE49-F238E27FC236}">
                <a16:creationId xmlns:a16="http://schemas.microsoft.com/office/drawing/2014/main" id="{BC3CA443-707B-6A02-0573-10434F406AE8}"/>
              </a:ext>
            </a:extLst>
          </p:cNvPr>
          <p:cNvSpPr txBox="1"/>
          <p:nvPr/>
        </p:nvSpPr>
        <p:spPr>
          <a:xfrm>
            <a:off x="0" y="5710045"/>
            <a:ext cx="12192000" cy="553998"/>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fr-fr" sz="1800" b="0" i="0" u="none" strike="noStrike" kern="1200" cap="none" spc="0" normalizeH="0" noProof="0" dirty="0">
                <a:ln>
                  <a:noFill/>
                </a:ln>
                <a:solidFill>
                  <a:srgbClr val="000000"/>
                </a:solidFill>
                <a:effectLst/>
                <a:uLnTx/>
                <a:uFillTx/>
                <a:latin typeface="Segoe UI "/>
                <a:ea typeface="+mn-ea"/>
                <a:cs typeface="Segoe UI"/>
              </a:rPr>
              <a:t>Toutefois, il n’y a pas de « mauvaises » invites, car </a:t>
            </a:r>
            <a:r>
              <a:rPr lang="fr-fr" sz="1800" i="0" u="none" strike="noStrike" kern="1200" cap="none" spc="0" normalizeH="0" noProof="0" dirty="0">
                <a:ln>
                  <a:noFill/>
                </a:ln>
                <a:solidFill>
                  <a:srgbClr val="000000"/>
                </a:solidFill>
                <a:effectLst/>
                <a:uLnTx/>
                <a:uFillTx/>
                <a:latin typeface="Segoe UI Semibold"/>
                <a:ea typeface="+mn-ea"/>
                <a:cs typeface="Segoe UI"/>
              </a:rPr>
              <a:t>le langage naturel et conversationnel est compris à merveille</a:t>
            </a:r>
            <a:r>
              <a:rPr lang="fr-fr" sz="1800" b="0" i="0" u="none" strike="noStrike" kern="1200" cap="none" spc="0" normalizeH="0" noProof="0" dirty="0">
                <a:ln>
                  <a:noFill/>
                </a:ln>
                <a:solidFill>
                  <a:srgbClr val="000000"/>
                </a:solidFill>
                <a:effectLst/>
                <a:uLnTx/>
                <a:uFillTx/>
                <a:latin typeface="Segoe UI "/>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lang="fr-fr" sz="1800" b="0" i="0" u="none" strike="noStrike" kern="1200" cap="none" spc="0" normalizeH="0" noProof="0" dirty="0">
                <a:ln>
                  <a:noFill/>
                </a:ln>
                <a:solidFill>
                  <a:srgbClr val="000000"/>
                </a:solidFill>
                <a:effectLst/>
                <a:uLnTx/>
                <a:uFillTx/>
                <a:latin typeface="Segoe UI "/>
                <a:ea typeface="+mn-ea"/>
                <a:cs typeface="Segoe UI"/>
              </a:rPr>
              <a:t>Expérimentez !</a:t>
            </a:r>
          </a:p>
        </p:txBody>
      </p:sp>
      <p:sp>
        <p:nvSpPr>
          <p:cNvPr id="5" name="Rectangle: Rounded Corners 4">
            <a:extLst>
              <a:ext uri="{FF2B5EF4-FFF2-40B4-BE49-F238E27FC236}">
                <a16:creationId xmlns:a16="http://schemas.microsoft.com/office/drawing/2014/main" id="{8286180C-15EE-5E6D-6D93-974266ECC1DA}"/>
              </a:ext>
            </a:extLst>
          </p:cNvPr>
          <p:cNvSpPr/>
          <p:nvPr/>
        </p:nvSpPr>
        <p:spPr bwMode="auto">
          <a:xfrm>
            <a:off x="956201" y="1778222"/>
            <a:ext cx="4687388" cy="553998"/>
          </a:xfrm>
          <a:prstGeom prst="roundRect">
            <a:avLst/>
          </a:prstGeom>
          <a:solidFill>
            <a:schemeClr val="bg2">
              <a:lumMod val="90000"/>
            </a:scheme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fr-fr" sz="1800" b="0" i="0" u="none" strike="noStrike" kern="1200" cap="none" spc="0" normalizeH="0" noProof="0" dirty="0">
                <a:ln>
                  <a:noFill/>
                </a:ln>
                <a:solidFill>
                  <a:schemeClr val="tx1"/>
                </a:solidFill>
                <a:effectLst/>
                <a:uLnTx/>
                <a:uFillTx/>
                <a:latin typeface="Segoe UI Semibold"/>
                <a:ea typeface="+mn-ea"/>
                <a:cs typeface="Segoe UI"/>
              </a:rPr>
              <a:t>      Moins efficace</a:t>
            </a:r>
          </a:p>
        </p:txBody>
      </p:sp>
      <p:sp>
        <p:nvSpPr>
          <p:cNvPr id="8" name="TextBox 7">
            <a:extLst>
              <a:ext uri="{FF2B5EF4-FFF2-40B4-BE49-F238E27FC236}">
                <a16:creationId xmlns:a16="http://schemas.microsoft.com/office/drawing/2014/main" id="{3E62B56F-12B5-BC98-77E2-3E3C73EE2C49}"/>
              </a:ext>
            </a:extLst>
          </p:cNvPr>
          <p:cNvSpPr txBox="1"/>
          <p:nvPr/>
        </p:nvSpPr>
        <p:spPr>
          <a:xfrm>
            <a:off x="1153015" y="2611099"/>
            <a:ext cx="4293761" cy="23698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Segoe UI Variable Display Semib" pitchFamily="2" charset="0"/>
              <a:buChar char="×"/>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Vague</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Juste quelques mots</a:t>
            </a: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Aucun contexte sur le type de réponse préféré</a:t>
            </a: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Variable Display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Exemple : </a:t>
            </a:r>
            <a:r>
              <a:rPr lang="fr-fr" sz="1600" b="0" i="1"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Résume l’article.</a:t>
            </a:r>
          </a:p>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Segoe UI Variable Display "/>
                <a:ea typeface="+mn-ea"/>
                <a:cs typeface="Segoe UI"/>
              </a:rPr>
            </a:br>
            <a:r>
              <a:rPr lang="fr-fr" sz="16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Le résumé peut être plus vague que souhaité ou dans un format non approprié.</a:t>
            </a:r>
          </a:p>
        </p:txBody>
      </p:sp>
      <p:pic>
        <p:nvPicPr>
          <p:cNvPr id="17" name="Graphic 16">
            <a:extLst>
              <a:ext uri="{FF2B5EF4-FFF2-40B4-BE49-F238E27FC236}">
                <a16:creationId xmlns:a16="http://schemas.microsoft.com/office/drawing/2014/main" id="{2036A6FC-7F0B-E975-C9EF-5A91280EC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1044" y="1869752"/>
            <a:ext cx="347697" cy="347697"/>
          </a:xfrm>
          <a:prstGeom prst="rect">
            <a:avLst/>
          </a:prstGeom>
        </p:spPr>
      </p:pic>
      <p:pic>
        <p:nvPicPr>
          <p:cNvPr id="24" name="Graphic 23">
            <a:extLst>
              <a:ext uri="{FF2B5EF4-FFF2-40B4-BE49-F238E27FC236}">
                <a16:creationId xmlns:a16="http://schemas.microsoft.com/office/drawing/2014/main" id="{18769A2B-3330-833E-CE4E-9521FC8E4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17129" y="1869752"/>
            <a:ext cx="347472" cy="347472"/>
          </a:xfrm>
          <a:prstGeom prst="rect">
            <a:avLst/>
          </a:prstGeom>
        </p:spPr>
      </p:pic>
      <p:sp>
        <p:nvSpPr>
          <p:cNvPr id="12" name="TextBox 11">
            <a:extLst>
              <a:ext uri="{FF2B5EF4-FFF2-40B4-BE49-F238E27FC236}">
                <a16:creationId xmlns:a16="http://schemas.microsoft.com/office/drawing/2014/main" id="{92B13D54-357C-AC1D-2978-9CDB533FA046}"/>
              </a:ext>
            </a:extLst>
          </p:cNvPr>
          <p:cNvSpPr txBox="1"/>
          <p:nvPr/>
        </p:nvSpPr>
        <p:spPr>
          <a:xfrm>
            <a:off x="1041991" y="6548920"/>
            <a:ext cx="10692809" cy="169277"/>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1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Source : </a:t>
            </a:r>
            <a:r>
              <a:rPr lang="fr-fr" sz="1100" b="0" i="0" u="none" strike="noStrike" kern="1200" cap="none" spc="0" normalizeH="0" noProof="0" dirty="0">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 The art of the prompt: How to </a:t>
            </a:r>
            <a:r>
              <a:rPr lang="fr-fr" sz="1100" b="0" i="0" u="none" strike="noStrike" kern="1200" cap="none" spc="0" normalizeH="0" noProof="0" dirty="0" err="1">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get</a:t>
            </a:r>
            <a:r>
              <a:rPr lang="fr-fr" sz="1100" b="0" i="0" u="none" strike="noStrike" kern="1200" cap="none" spc="0" normalizeH="0" noProof="0" dirty="0">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 the best out of </a:t>
            </a:r>
            <a:r>
              <a:rPr lang="fr-fr" sz="1100" b="0" i="0" u="none" strike="noStrike" kern="1200" cap="none" spc="0" normalizeH="0" noProof="0" dirty="0" err="1">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generative</a:t>
            </a:r>
            <a:r>
              <a:rPr lang="fr-fr" sz="1100" b="0" i="0" u="none" strike="noStrike" kern="1200" cap="none" spc="0" normalizeH="0" noProof="0" dirty="0">
                <a:ln>
                  <a:noFill/>
                </a:ln>
                <a:solidFill>
                  <a:srgbClr val="0078D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 AI » (L’art de saisir des commandes : comment tirer le meilleur parti de l’IA générative)</a:t>
            </a:r>
            <a:r>
              <a:rPr lang="fr-fr" sz="1100" b="0" i="0" u="none" strike="noStrike" kern="1200" cap="none" spc="0" normalizeH="0" noProof="0" dirty="0">
                <a:ln>
                  <a:noFill/>
                </a:ln>
                <a:solidFill>
                  <a:srgbClr val="0078D4"/>
                </a:solidFill>
                <a:effectLst/>
                <a:uLnTx/>
                <a:uFillTx/>
                <a:latin typeface="Segoe UI"/>
                <a:ea typeface="+mn-ea"/>
                <a:cs typeface="Segoe UI"/>
              </a:rPr>
              <a:t> </a:t>
            </a:r>
            <a:r>
              <a:rPr lang="fr-fr" sz="1100" b="0" i="0" u="none" strike="noStrike" kern="1200" cap="none" spc="0" normalizeH="0" noProof="0" dirty="0">
                <a:ln>
                  <a:noFill/>
                </a:ln>
                <a:solidFill>
                  <a:srgbClr val="000000"/>
                </a:solidFill>
                <a:effectLst/>
                <a:uLnTx/>
                <a:uFillTx/>
                <a:latin typeface="Segoe UI"/>
                <a:ea typeface="+mn-ea"/>
                <a:cs typeface="Segoe UI"/>
              </a:rPr>
              <a:t>(Microsoft)</a:t>
            </a:r>
            <a:endParaRPr kumimoji="0" lang="en-US" sz="11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Segoe UI"/>
            </a:endParaRPr>
          </a:p>
        </p:txBody>
      </p:sp>
      <p:sp>
        <p:nvSpPr>
          <p:cNvPr id="6" name="Title 1">
            <a:extLst>
              <a:ext uri="{FF2B5EF4-FFF2-40B4-BE49-F238E27FC236}">
                <a16:creationId xmlns:a16="http://schemas.microsoft.com/office/drawing/2014/main" id="{F1068880-4F79-5BDF-963B-E040D16F389F}"/>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600" b="0" i="0" u="none" strike="noStrike" kern="1200" cap="none" spc="-50" normalizeH="0" noProof="0">
                <a:ln w="3175">
                  <a:noFill/>
                </a:ln>
                <a:solidFill>
                  <a:srgbClr val="000000"/>
                </a:solidFill>
                <a:effectLst/>
                <a:uLnTx/>
                <a:uFillTx/>
                <a:latin typeface="Segoe UI semibold(Body)"/>
                <a:ea typeface="+mn-ea"/>
                <a:cs typeface="Segoe UI" pitchFamily="34" charset="0"/>
              </a:rPr>
              <a:t>Qu’est-ce qui rend une invite efficace ?</a:t>
            </a:r>
          </a:p>
        </p:txBody>
      </p:sp>
    </p:spTree>
    <p:extLst>
      <p:ext uri="{BB962C8B-B14F-4D97-AF65-F5344CB8AC3E}">
        <p14:creationId xmlns:p14="http://schemas.microsoft.com/office/powerpoint/2010/main" val="914877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1B3A44AF-13B2-FCDE-74AF-2D37515AB96D}"/>
              </a:ext>
            </a:extLst>
          </p:cNvPr>
          <p:cNvSpPr/>
          <p:nvPr/>
        </p:nvSpPr>
        <p:spPr bwMode="auto">
          <a:xfrm>
            <a:off x="444754" y="1436688"/>
            <a:ext cx="3530396" cy="4772726"/>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669E9E3A-2389-088A-024A-A91F5826B94B}"/>
              </a:ext>
            </a:extLst>
          </p:cNvPr>
          <p:cNvSpPr txBox="1"/>
          <p:nvPr/>
        </p:nvSpPr>
        <p:spPr>
          <a:xfrm>
            <a:off x="800165" y="2724963"/>
            <a:ext cx="2819574" cy="2077492"/>
          </a:xfrm>
          <a:prstGeom prst="rect">
            <a:avLst/>
          </a:prstGeom>
          <a:noFill/>
        </p:spPr>
        <p:txBody>
          <a:bodyPr wrap="square" lIns="0" tIns="0" rIns="0" bIns="0" rtlCol="0" anchor="t">
            <a:spAutoFit/>
          </a:bodyPr>
          <a:lstStyle/>
          <a:p>
            <a:pPr rtl="0">
              <a:spcAft>
                <a:spcPts val="600"/>
              </a:spcAft>
              <a:defRPr/>
            </a:pPr>
            <a:r>
              <a:rPr lang="fr-fr" sz="1500" dirty="0">
                <a:solidFill>
                  <a:srgbClr val="000000"/>
                </a:solidFill>
                <a:latin typeface="Segoe UI "/>
              </a:rPr>
              <a:t>Saisissez votre commande détaillée dans la zone de texte en bas. La zone est conçue pour s’agrandir au fur et à mesure, vous pouvez donc écrire des phrases et coller de nombreux contenus à partir d’une page web, d’un PDF ou de tout autre document. </a:t>
            </a:r>
          </a:p>
        </p:txBody>
      </p:sp>
      <p:sp>
        <p:nvSpPr>
          <p:cNvPr id="28" name="TextBox 27">
            <a:extLst>
              <a:ext uri="{FF2B5EF4-FFF2-40B4-BE49-F238E27FC236}">
                <a16:creationId xmlns:a16="http://schemas.microsoft.com/office/drawing/2014/main" id="{CA1D8F32-27EF-634A-CA35-A672609C0845}"/>
              </a:ext>
            </a:extLst>
          </p:cNvPr>
          <p:cNvSpPr txBox="1"/>
          <p:nvPr/>
        </p:nvSpPr>
        <p:spPr>
          <a:xfrm>
            <a:off x="1491488" y="1877872"/>
            <a:ext cx="1958073" cy="584775"/>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fr-fr" sz="1600" b="1" i="0" u="none" strike="noStrike" kern="1200" cap="none" spc="0" normalizeH="0" noProof="0">
                <a:ln w="3175">
                  <a:noFill/>
                </a:ln>
                <a:effectLst/>
                <a:uLnTx/>
                <a:uFillTx/>
                <a:latin typeface="Segoe UI semibold(Body)"/>
                <a:cs typeface="Segoe UI"/>
              </a:rPr>
              <a:t>1. Saisissez votre commande</a:t>
            </a:r>
            <a:endParaRPr lang="en-US" b="1">
              <a:cs typeface="Segoe UI"/>
            </a:endParaRPr>
          </a:p>
        </p:txBody>
      </p:sp>
      <p:pic>
        <p:nvPicPr>
          <p:cNvPr id="30" name="Graphic 29">
            <a:extLst>
              <a:ext uri="{FF2B5EF4-FFF2-40B4-BE49-F238E27FC236}">
                <a16:creationId xmlns:a16="http://schemas.microsoft.com/office/drawing/2014/main" id="{9474FA85-4F1A-B7CF-E1B7-CAF9BF3A62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17" y="1965637"/>
            <a:ext cx="489993" cy="377536"/>
          </a:xfrm>
          <a:prstGeom prst="rect">
            <a:avLst/>
          </a:prstGeom>
        </p:spPr>
      </p:pic>
      <p:sp useBgFill="1">
        <p:nvSpPr>
          <p:cNvPr id="14" name="Rectangle: Rounded Corners 13">
            <a:extLst>
              <a:ext uri="{FF2B5EF4-FFF2-40B4-BE49-F238E27FC236}">
                <a16:creationId xmlns:a16="http://schemas.microsoft.com/office/drawing/2014/main" id="{FD12C23B-AD75-A33F-AD2E-F70DCF04573C}"/>
              </a:ext>
            </a:extLst>
          </p:cNvPr>
          <p:cNvSpPr/>
          <p:nvPr/>
        </p:nvSpPr>
        <p:spPr bwMode="auto">
          <a:xfrm>
            <a:off x="4326828" y="1436687"/>
            <a:ext cx="3530396" cy="4772727"/>
          </a:xfrm>
          <a:prstGeom prst="roundRect">
            <a:avLst>
              <a:gd name="adj" fmla="val 4127"/>
            </a:avLst>
          </a:prstGeom>
          <a:blipFill dpi="0" rotWithShape="0">
            <a:blip r:embed="rId3"/>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37" name="TextBox 36">
            <a:extLst>
              <a:ext uri="{FF2B5EF4-FFF2-40B4-BE49-F238E27FC236}">
                <a16:creationId xmlns:a16="http://schemas.microsoft.com/office/drawing/2014/main" id="{510A78C8-B669-F6BF-7089-6D8B1E7D4AF3}"/>
              </a:ext>
            </a:extLst>
          </p:cNvPr>
          <p:cNvSpPr txBox="1"/>
          <p:nvPr/>
        </p:nvSpPr>
        <p:spPr>
          <a:xfrm>
            <a:off x="4688017" y="2724963"/>
            <a:ext cx="2813709" cy="1692771"/>
          </a:xfrm>
          <a:prstGeom prst="rect">
            <a:avLst/>
          </a:prstGeom>
          <a:noFill/>
        </p:spPr>
        <p:txBody>
          <a:bodyPr wrap="square" lIns="0" tIns="0" rIns="0" bIns="0" rtlCol="0" anchor="t">
            <a:spAutoFit/>
          </a:bodyPr>
          <a:lstStyle/>
          <a:p>
            <a:pPr rtl="0">
              <a:spcAft>
                <a:spcPts val="600"/>
              </a:spcAft>
              <a:defRPr/>
            </a:pPr>
            <a:r>
              <a:rPr lang="fr-fr" sz="1500" dirty="0">
                <a:gradFill>
                  <a:gsLst>
                    <a:gs pos="2917">
                      <a:srgbClr val="000000"/>
                    </a:gs>
                    <a:gs pos="30000">
                      <a:srgbClr val="000000"/>
                    </a:gs>
                  </a:gsLst>
                  <a:lin ang="5400000" scaled="0"/>
                </a:gradFill>
                <a:latin typeface="Segoe UI "/>
                <a:cs typeface="Segoe UI"/>
              </a:rPr>
              <a:t>Microsoft </a:t>
            </a:r>
            <a:r>
              <a:rPr lang="fr-fr" sz="1500" dirty="0" err="1">
                <a:gradFill>
                  <a:gsLst>
                    <a:gs pos="2917">
                      <a:srgbClr val="000000"/>
                    </a:gs>
                    <a:gs pos="30000">
                      <a:srgbClr val="000000"/>
                    </a:gs>
                  </a:gsLst>
                  <a:lin ang="5400000" scaled="0"/>
                </a:gradFill>
                <a:latin typeface="Segoe UI "/>
                <a:cs typeface="Segoe UI"/>
              </a:rPr>
              <a:t>Copilot</a:t>
            </a:r>
            <a:r>
              <a:rPr lang="fr-fr" sz="1500" dirty="0">
                <a:gradFill>
                  <a:gsLst>
                    <a:gs pos="2917">
                      <a:srgbClr val="000000"/>
                    </a:gs>
                    <a:gs pos="30000">
                      <a:srgbClr val="000000"/>
                    </a:gs>
                  </a:gsLst>
                  <a:lin ang="5400000" scaled="0"/>
                </a:gradFill>
                <a:latin typeface="Segoe UI "/>
                <a:cs typeface="Segoe UI"/>
              </a:rPr>
              <a:t> </a:t>
            </a:r>
            <a:r>
              <a:rPr lang="fr-fr" sz="1500" dirty="0">
                <a:solidFill>
                  <a:srgbClr val="000000"/>
                </a:solidFill>
                <a:latin typeface="Segoe UI "/>
              </a:rPr>
              <a:t>est transparent quant aux sources de ses informations. Consultez la liste des sources directement sous la réponse. </a:t>
            </a:r>
          </a:p>
          <a:p>
            <a:pPr rtl="0">
              <a:spcAft>
                <a:spcPts val="600"/>
              </a:spcAft>
              <a:defRPr/>
            </a:pPr>
            <a:r>
              <a:rPr lang="fr-fr" sz="1500" dirty="0">
                <a:solidFill>
                  <a:srgbClr val="000000"/>
                </a:solidFill>
                <a:latin typeface="Segoe UI "/>
              </a:rPr>
              <a:t>Vérifiez ces sources et validez vos réponses.</a:t>
            </a:r>
          </a:p>
        </p:txBody>
      </p:sp>
      <p:pic>
        <p:nvPicPr>
          <p:cNvPr id="39" name="Graphic 38">
            <a:extLst>
              <a:ext uri="{FF2B5EF4-FFF2-40B4-BE49-F238E27FC236}">
                <a16:creationId xmlns:a16="http://schemas.microsoft.com/office/drawing/2014/main" id="{AAC76BCB-B142-46DA-1B4F-98036ABBF0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2870" y="1965637"/>
            <a:ext cx="489993" cy="388176"/>
          </a:xfrm>
          <a:prstGeom prst="rect">
            <a:avLst/>
          </a:prstGeom>
        </p:spPr>
      </p:pic>
      <p:sp useBgFill="1">
        <p:nvSpPr>
          <p:cNvPr id="16" name="Rectangle: Rounded Corners 15">
            <a:extLst>
              <a:ext uri="{FF2B5EF4-FFF2-40B4-BE49-F238E27FC236}">
                <a16:creationId xmlns:a16="http://schemas.microsoft.com/office/drawing/2014/main" id="{0DD7F3BB-9B29-B803-9A9E-0D343D52F353}"/>
              </a:ext>
            </a:extLst>
          </p:cNvPr>
          <p:cNvSpPr/>
          <p:nvPr/>
        </p:nvSpPr>
        <p:spPr bwMode="auto">
          <a:xfrm>
            <a:off x="8208902" y="1436686"/>
            <a:ext cx="3530396" cy="4772727"/>
          </a:xfrm>
          <a:prstGeom prst="roundRect">
            <a:avLst>
              <a:gd name="adj" fmla="val 4127"/>
            </a:avLst>
          </a:prstGeom>
          <a:blipFill dpi="0" rotWithShape="0">
            <a:blip r:embed="rId3">
              <a:lum/>
            </a:blip>
            <a:srcRect/>
            <a:stretch>
              <a:fillRect l="-13036" t="-32096" r="-220297" b="-2111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47" name="TextBox 46">
            <a:extLst>
              <a:ext uri="{FF2B5EF4-FFF2-40B4-BE49-F238E27FC236}">
                <a16:creationId xmlns:a16="http://schemas.microsoft.com/office/drawing/2014/main" id="{C52C1AED-A2A1-1EA7-3C8A-BA7A206EB19F}"/>
              </a:ext>
            </a:extLst>
          </p:cNvPr>
          <p:cNvSpPr txBox="1"/>
          <p:nvPr/>
        </p:nvSpPr>
        <p:spPr>
          <a:xfrm>
            <a:off x="8647748" y="2724963"/>
            <a:ext cx="2744087" cy="2616101"/>
          </a:xfrm>
          <a:prstGeom prst="rect">
            <a:avLst/>
          </a:prstGeom>
          <a:noFill/>
        </p:spPr>
        <p:txBody>
          <a:bodyPr wrap="square" lIns="0" tIns="0" rIns="0" bIns="0" rtlCol="0" anchor="t">
            <a:spAutoFit/>
          </a:bodyPr>
          <a:lstStyle/>
          <a:p>
            <a:pPr rtl="0">
              <a:spcAft>
                <a:spcPts val="600"/>
              </a:spcAft>
              <a:defRPr/>
            </a:pPr>
            <a:r>
              <a:rPr lang="fr-fr" sz="1500" dirty="0">
                <a:solidFill>
                  <a:srgbClr val="000000"/>
                </a:solidFill>
                <a:latin typeface="Segoe UI "/>
              </a:rPr>
              <a:t>Vous pouvez poser des questions complémentaires, comme vous le feriez dans une vraie conversation. Vous pouvez également affiner les réponses. </a:t>
            </a:r>
            <a:endParaRPr lang="en-US" sz="1500" dirty="0"/>
          </a:p>
          <a:p>
            <a:pPr rtl="0">
              <a:spcAft>
                <a:spcPts val="600"/>
              </a:spcAft>
              <a:defRPr/>
            </a:pPr>
            <a:r>
              <a:rPr lang="fr-fr" sz="1500" dirty="0">
                <a:solidFill>
                  <a:srgbClr val="000000"/>
                </a:solidFill>
                <a:latin typeface="Segoe UI "/>
              </a:rPr>
              <a:t>Par exemple, essayez lui demander « Écris une réponse plus courte » ou « Donne-moi plus de détails ». Vous pouvez également sélectionner des commandes suggérées.</a:t>
            </a:r>
            <a:endParaRPr lang="en-US" sz="1500" dirty="0"/>
          </a:p>
        </p:txBody>
      </p:sp>
      <p:sp>
        <p:nvSpPr>
          <p:cNvPr id="48" name="TextBox 47">
            <a:extLst>
              <a:ext uri="{FF2B5EF4-FFF2-40B4-BE49-F238E27FC236}">
                <a16:creationId xmlns:a16="http://schemas.microsoft.com/office/drawing/2014/main" id="{172984A5-6369-3BC6-98CA-736E45CC4BBF}"/>
              </a:ext>
            </a:extLst>
          </p:cNvPr>
          <p:cNvSpPr txBox="1"/>
          <p:nvPr/>
        </p:nvSpPr>
        <p:spPr>
          <a:xfrm>
            <a:off x="9371692" y="1877872"/>
            <a:ext cx="1765603" cy="584775"/>
          </a:xfrm>
          <a:prstGeom prst="rect">
            <a:avLst/>
          </a:prstGeom>
          <a:noFill/>
        </p:spPr>
        <p:txBody>
          <a:bodyPr wrap="square" lIns="91440" tIns="45720" rIns="91440" bIns="45720" rtlCol="0" anchor="t">
            <a:spAutoFit/>
          </a:bodyPr>
          <a:lstStyle/>
          <a:p>
            <a:pPr marL="228600" indent="-228600" rtl="0" fontAlgn="base">
              <a:spcBef>
                <a:spcPct val="0"/>
              </a:spcBef>
              <a:spcAft>
                <a:spcPct val="0"/>
              </a:spcAft>
              <a:defRPr/>
            </a:pPr>
            <a:r>
              <a:rPr lang="fr-fr" sz="1600" b="1" dirty="0">
                <a:ln w="3175">
                  <a:noFill/>
                </a:ln>
                <a:latin typeface="Segoe UI semibold(Body)"/>
                <a:cs typeface="Segoe UI"/>
              </a:rPr>
              <a:t>3. Continuez la conversation</a:t>
            </a:r>
            <a:endParaRPr lang="en-US" b="1" dirty="0">
              <a:cs typeface="Segoe UI"/>
            </a:endParaRPr>
          </a:p>
        </p:txBody>
      </p:sp>
      <p:pic>
        <p:nvPicPr>
          <p:cNvPr id="49" name="Graphic 48">
            <a:extLst>
              <a:ext uri="{FF2B5EF4-FFF2-40B4-BE49-F238E27FC236}">
                <a16:creationId xmlns:a16="http://schemas.microsoft.com/office/drawing/2014/main" id="{5C43B794-B928-95D3-DE53-4E7D659FE2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0519" y="1965637"/>
            <a:ext cx="581025" cy="409575"/>
          </a:xfrm>
          <a:prstGeom prst="rect">
            <a:avLst/>
          </a:prstGeom>
        </p:spPr>
      </p:pic>
      <p:sp>
        <p:nvSpPr>
          <p:cNvPr id="2" name="Title 1">
            <a:extLst>
              <a:ext uri="{FF2B5EF4-FFF2-40B4-BE49-F238E27FC236}">
                <a16:creationId xmlns:a16="http://schemas.microsoft.com/office/drawing/2014/main" id="{67152292-F838-51A3-24F4-9CFE2E1D064D}"/>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Comment mener une conversation en 3 étapes</a:t>
            </a:r>
          </a:p>
        </p:txBody>
      </p:sp>
      <p:sp>
        <p:nvSpPr>
          <p:cNvPr id="9" name="TextBox 8">
            <a:extLst>
              <a:ext uri="{FF2B5EF4-FFF2-40B4-BE49-F238E27FC236}">
                <a16:creationId xmlns:a16="http://schemas.microsoft.com/office/drawing/2014/main" id="{4250AD50-9932-100E-C62F-BFA50779FCAB}"/>
              </a:ext>
            </a:extLst>
          </p:cNvPr>
          <p:cNvSpPr txBox="1"/>
          <p:nvPr/>
        </p:nvSpPr>
        <p:spPr>
          <a:xfrm>
            <a:off x="5411961" y="1877872"/>
            <a:ext cx="1605648" cy="584775"/>
          </a:xfrm>
          <a:prstGeom prst="rect">
            <a:avLst/>
          </a:prstGeom>
          <a:noFill/>
        </p:spPr>
        <p:txBody>
          <a:bodyPr wrap="square" lIns="91440" tIns="45720" rIns="91440" bIns="45720" rtlCol="0" anchor="t">
            <a:spAutoFit/>
          </a:bodyPr>
          <a:lstStyle/>
          <a:p>
            <a:pPr marL="201168" marR="0" lvl="0" indent="-228600" defTabSz="914400" rtl="0" eaLnBrk="1" fontAlgn="base" latinLnBrk="0" hangingPunct="1">
              <a:lnSpc>
                <a:spcPct val="100000"/>
              </a:lnSpc>
              <a:spcBef>
                <a:spcPct val="0"/>
              </a:spcBef>
              <a:spcAft>
                <a:spcPct val="0"/>
              </a:spcAft>
              <a:buClrTx/>
              <a:buSzTx/>
              <a:buFontTx/>
              <a:buNone/>
              <a:tabLst/>
              <a:defRPr/>
            </a:pPr>
            <a:r>
              <a:rPr lang="fr-fr" sz="1600" b="1" i="0" u="none" strike="noStrike" kern="1200" cap="none" spc="0" normalizeH="0" noProof="0">
                <a:ln w="3175">
                  <a:noFill/>
                </a:ln>
                <a:effectLst/>
                <a:uLnTx/>
                <a:uFillTx/>
                <a:latin typeface="Segoe UI semibold(Body)"/>
                <a:cs typeface="Segoe UI"/>
              </a:rPr>
              <a:t>2. Vérifiez les sources</a:t>
            </a:r>
            <a:endParaRPr lang="en-US" b="1">
              <a:cs typeface="Segoe UI"/>
            </a:endParaRPr>
          </a:p>
        </p:txBody>
      </p:sp>
      <p:pic>
        <p:nvPicPr>
          <p:cNvPr id="11" name="Picture 10">
            <a:extLst>
              <a:ext uri="{FF2B5EF4-FFF2-40B4-BE49-F238E27FC236}">
                <a16:creationId xmlns:a16="http://schemas.microsoft.com/office/drawing/2014/main" id="{B4C317DC-2AC2-50F8-5870-5A955261DDDB}"/>
              </a:ext>
            </a:extLst>
          </p:cNvPr>
          <p:cNvPicPr>
            <a:picLocks noChangeAspect="1"/>
          </p:cNvPicPr>
          <p:nvPr/>
        </p:nvPicPr>
        <p:blipFill>
          <a:blip r:embed="rId10"/>
          <a:stretch>
            <a:fillRect/>
          </a:stretch>
        </p:blipFill>
        <p:spPr>
          <a:xfrm>
            <a:off x="8312927" y="5548805"/>
            <a:ext cx="3311384" cy="319372"/>
          </a:xfrm>
          <a:prstGeom prst="roundRect">
            <a:avLst/>
          </a:prstGeom>
          <a:ln>
            <a:noFill/>
          </a:ln>
          <a:effectLst>
            <a:outerShdw blurRad="190500" algn="tl" rotWithShape="0">
              <a:srgbClr val="000000">
                <a:alpha val="30000"/>
              </a:srgbClr>
            </a:outerShdw>
          </a:effectLst>
        </p:spPr>
      </p:pic>
      <p:pic>
        <p:nvPicPr>
          <p:cNvPr id="3" name="Picture 2" descr="A screenshot of a chat&#10;&#10;Description automatically generated">
            <a:extLst>
              <a:ext uri="{FF2B5EF4-FFF2-40B4-BE49-F238E27FC236}">
                <a16:creationId xmlns:a16="http://schemas.microsoft.com/office/drawing/2014/main" id="{2F661161-8BE4-6E6F-DE52-20432D856850}"/>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444999" y="5527514"/>
            <a:ext cx="3302002" cy="361954"/>
          </a:xfrm>
          <a:prstGeom prst="roundRect">
            <a:avLst/>
          </a:prstGeom>
          <a:ln>
            <a:noFill/>
          </a:ln>
          <a:effectLst>
            <a:outerShdw blurRad="190500" algn="tl" rotWithShape="0">
              <a:srgbClr val="000000">
                <a:alpha val="30000"/>
              </a:srgbClr>
            </a:outerShdw>
          </a:effectLst>
        </p:spPr>
      </p:pic>
      <p:pic>
        <p:nvPicPr>
          <p:cNvPr id="6" name="Picture 5">
            <a:extLst>
              <a:ext uri="{FF2B5EF4-FFF2-40B4-BE49-F238E27FC236}">
                <a16:creationId xmlns:a16="http://schemas.microsoft.com/office/drawing/2014/main" id="{7DFEEE49-7CC6-FA55-9176-3C2A253B507C}"/>
              </a:ext>
            </a:extLst>
          </p:cNvPr>
          <p:cNvPicPr>
            <a:picLocks noChangeAspect="1"/>
          </p:cNvPicPr>
          <p:nvPr/>
        </p:nvPicPr>
        <p:blipFill>
          <a:blip r:embed="rId12"/>
          <a:stretch>
            <a:fillRect/>
          </a:stretch>
        </p:blipFill>
        <p:spPr>
          <a:xfrm>
            <a:off x="611839" y="5499984"/>
            <a:ext cx="3196227" cy="377536"/>
          </a:xfrm>
          <a:prstGeom prst="roundRect">
            <a:avLst/>
          </a:prstGeom>
          <a:ln>
            <a:noFill/>
          </a:ln>
          <a:effectLst>
            <a:outerShdw blurRad="190500" algn="tl" rotWithShape="0">
              <a:srgbClr val="000000">
                <a:alpha val="30000"/>
              </a:srgbClr>
            </a:outerShdw>
          </a:effectLst>
        </p:spPr>
      </p:pic>
    </p:spTree>
    <p:extLst>
      <p:ext uri="{BB962C8B-B14F-4D97-AF65-F5344CB8AC3E}">
        <p14:creationId xmlns:p14="http://schemas.microsoft.com/office/powerpoint/2010/main" val="37076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060F382-2129-7E35-1540-1D495C096B68}"/>
              </a:ext>
            </a:extLst>
          </p:cNvPr>
          <p:cNvSpPr/>
          <p:nvPr/>
        </p:nvSpPr>
        <p:spPr bwMode="auto">
          <a:xfrm>
            <a:off x="445091"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3" name="TextBox 2">
            <a:extLst>
              <a:ext uri="{FF2B5EF4-FFF2-40B4-BE49-F238E27FC236}">
                <a16:creationId xmlns:a16="http://schemas.microsoft.com/office/drawing/2014/main" id="{F3A2AE09-74C7-85A4-C8C6-B6C62D5BA132}"/>
              </a:ext>
            </a:extLst>
          </p:cNvPr>
          <p:cNvSpPr txBox="1"/>
          <p:nvPr/>
        </p:nvSpPr>
        <p:spPr>
          <a:xfrm>
            <a:off x="863009" y="4695454"/>
            <a:ext cx="10609521" cy="1538883"/>
          </a:xfrm>
          <a:prstGeom prst="rect">
            <a:avLst/>
          </a:prstGeom>
          <a:noFill/>
        </p:spPr>
        <p:txBody>
          <a:bodyPr wrap="square" lIns="0" tIns="0" rIns="0" bIns="0" rtlCol="0" anchor="t">
            <a:spAutoFit/>
          </a:bodyPr>
          <a:lstStyle/>
          <a:p>
            <a:pPr rtl="0">
              <a:spcBef>
                <a:spcPts val="600"/>
              </a:spcBef>
              <a:spcAft>
                <a:spcPts val="600"/>
              </a:spcAft>
              <a:defRPr/>
            </a:pPr>
            <a:r>
              <a:rPr lang="fr-fr" sz="1600" dirty="0">
                <a:solidFill>
                  <a:srgbClr val="000000"/>
                </a:solidFill>
                <a:latin typeface="Segoe UI "/>
              </a:rPr>
              <a:t>Microsoft </a:t>
            </a:r>
            <a:r>
              <a:rPr lang="fr-fr" sz="1600" dirty="0" err="1">
                <a:solidFill>
                  <a:srgbClr val="000000"/>
                </a:solidFill>
                <a:latin typeface="Segoe UI "/>
              </a:rPr>
              <a:t>Copilot</a:t>
            </a:r>
            <a:r>
              <a:rPr lang="fr-fr" sz="1600" dirty="0">
                <a:solidFill>
                  <a:srgbClr val="000000"/>
                </a:solidFill>
                <a:latin typeface="Segoe UI "/>
              </a:rPr>
              <a:t> utilise les dernières informations du web pour répondre à vos invites. Néanmoins, l’IA est susceptible de se tromper et le contenu présent sur le web peut ne pas toujours être exact.</a:t>
            </a:r>
          </a:p>
          <a:p>
            <a:pPr rtl="0">
              <a:spcBef>
                <a:spcPts val="600"/>
              </a:spcBef>
              <a:spcAft>
                <a:spcPts val="600"/>
              </a:spcAft>
              <a:defRPr/>
            </a:pPr>
            <a:r>
              <a:rPr lang="fr-fr" sz="1600" dirty="0" err="1">
                <a:solidFill>
                  <a:srgbClr val="000000"/>
                </a:solidFill>
                <a:latin typeface="Segoe UI "/>
              </a:rPr>
              <a:t>Copilot</a:t>
            </a:r>
            <a:r>
              <a:rPr lang="fr-fr" sz="1600" dirty="0">
                <a:solidFill>
                  <a:srgbClr val="000000"/>
                </a:solidFill>
                <a:latin typeface="Segoe UI "/>
              </a:rPr>
              <a:t> précise les ressources dont il s’est servi pour générer des réponses à vos invites. Pensez à vérifier les sources utilisées avant de prendre des décisions ou d’entreprendre des actions basées sur les réponses obtenues. </a:t>
            </a:r>
            <a:r>
              <a:rPr lang="fr-fr" sz="1600" dirty="0" err="1">
                <a:gradFill>
                  <a:gsLst>
                    <a:gs pos="2917">
                      <a:srgbClr val="000000"/>
                    </a:gs>
                    <a:gs pos="30000">
                      <a:srgbClr val="000000"/>
                    </a:gs>
                  </a:gsLst>
                  <a:lin ang="5400000" scaled="0"/>
                </a:gradFill>
                <a:latin typeface="Segoe UI "/>
                <a:cs typeface="Segoe UI"/>
              </a:rPr>
              <a:t>Copilot</a:t>
            </a:r>
            <a:r>
              <a:rPr lang="fr-fr" sz="1600" dirty="0">
                <a:gradFill>
                  <a:gsLst>
                    <a:gs pos="2917">
                      <a:srgbClr val="000000"/>
                    </a:gs>
                    <a:gs pos="30000">
                      <a:srgbClr val="000000"/>
                    </a:gs>
                  </a:gsLst>
                  <a:lin ang="5400000" scaled="0"/>
                </a:gradFill>
                <a:latin typeface="Segoe UI "/>
                <a:cs typeface="Segoe UI"/>
              </a:rPr>
              <a:t> </a:t>
            </a:r>
            <a:r>
              <a:rPr lang="fr-fr" sz="1600" dirty="0">
                <a:solidFill>
                  <a:srgbClr val="000000"/>
                </a:solidFill>
                <a:latin typeface="Segoe UI "/>
              </a:rPr>
              <a:t>ne remplace pas le jugement humain. </a:t>
            </a:r>
          </a:p>
          <a:p>
            <a:pPr rtl="0">
              <a:spcBef>
                <a:spcPts val="600"/>
              </a:spcBef>
              <a:spcAft>
                <a:spcPts val="600"/>
              </a:spcAft>
              <a:defRPr/>
            </a:pPr>
            <a:endParaRPr lang="en-US" sz="1600" dirty="0">
              <a:solidFill>
                <a:srgbClr val="000000"/>
              </a:solidFill>
              <a:latin typeface="Segoe UI "/>
            </a:endParaRPr>
          </a:p>
        </p:txBody>
      </p:sp>
      <p:sp>
        <p:nvSpPr>
          <p:cNvPr id="12" name="Title 1">
            <a:extLst>
              <a:ext uri="{FF2B5EF4-FFF2-40B4-BE49-F238E27FC236}">
                <a16:creationId xmlns:a16="http://schemas.microsoft.com/office/drawing/2014/main" id="{54A61195-7B67-A2AE-5D99-B5709E73633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Vérifiez vos sources</a:t>
            </a:r>
          </a:p>
        </p:txBody>
      </p:sp>
      <p:sp>
        <p:nvSpPr>
          <p:cNvPr id="4" name="TextBox 3">
            <a:extLst>
              <a:ext uri="{FF2B5EF4-FFF2-40B4-BE49-F238E27FC236}">
                <a16:creationId xmlns:a16="http://schemas.microsoft.com/office/drawing/2014/main" id="{1EECB65D-09BC-FB7A-0F9E-DF0EFACF0710}"/>
              </a:ext>
            </a:extLst>
          </p:cNvPr>
          <p:cNvSpPr txBox="1"/>
          <p:nvPr/>
        </p:nvSpPr>
        <p:spPr>
          <a:xfrm>
            <a:off x="4008603" y="4249899"/>
            <a:ext cx="5999238"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fr-fr" sz="1400"/>
              <a:t>Les sources sont répertoriées sous la réponse.</a:t>
            </a:r>
          </a:p>
        </p:txBody>
      </p:sp>
      <p:sp>
        <p:nvSpPr>
          <p:cNvPr id="10" name="Oval 9">
            <a:extLst>
              <a:ext uri="{FF2B5EF4-FFF2-40B4-BE49-F238E27FC236}">
                <a16:creationId xmlns:a16="http://schemas.microsoft.com/office/drawing/2014/main" id="{7D709DCF-C84B-27AE-7ACC-FC7EDE838E50}"/>
              </a:ext>
            </a:extLst>
          </p:cNvPr>
          <p:cNvSpPr/>
          <p:nvPr/>
        </p:nvSpPr>
        <p:spPr>
          <a:xfrm>
            <a:off x="3833278" y="4311901"/>
            <a:ext cx="95250" cy="91440"/>
          </a:xfrm>
          <a:prstGeom prst="ellipse">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rtl="0"/>
            <a:endParaRPr lang="en-US"/>
          </a:p>
        </p:txBody>
      </p:sp>
      <p:grpSp>
        <p:nvGrpSpPr>
          <p:cNvPr id="11" name="Group 10">
            <a:extLst>
              <a:ext uri="{FF2B5EF4-FFF2-40B4-BE49-F238E27FC236}">
                <a16:creationId xmlns:a16="http://schemas.microsoft.com/office/drawing/2014/main" id="{35B4ADB9-C94B-55DC-12C4-D31B6B637E97}"/>
              </a:ext>
            </a:extLst>
          </p:cNvPr>
          <p:cNvGrpSpPr/>
          <p:nvPr/>
        </p:nvGrpSpPr>
        <p:grpSpPr>
          <a:xfrm>
            <a:off x="2941320" y="1389887"/>
            <a:ext cx="6309360" cy="2738024"/>
            <a:chOff x="2941320" y="1389887"/>
            <a:chExt cx="6309360" cy="2738024"/>
          </a:xfrm>
        </p:grpSpPr>
        <p:pic>
          <p:nvPicPr>
            <p:cNvPr id="5" name="Picture 4" descr="A screenshot of a chat&#10;&#10;Description automatically generated">
              <a:extLst>
                <a:ext uri="{FF2B5EF4-FFF2-40B4-BE49-F238E27FC236}">
                  <a16:creationId xmlns:a16="http://schemas.microsoft.com/office/drawing/2014/main" id="{130E77F3-B1DA-4A93-EB9B-408C3EF3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320" y="1389887"/>
              <a:ext cx="6309360" cy="273802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BE4C117-1F29-416E-8BDA-24169FD1914E}"/>
                </a:ext>
              </a:extLst>
            </p:cNvPr>
            <p:cNvPicPr>
              <a:picLocks noChangeAspect="1"/>
            </p:cNvPicPr>
            <p:nvPr/>
          </p:nvPicPr>
          <p:blipFill>
            <a:blip r:embed="rId5"/>
            <a:stretch>
              <a:fillRect/>
            </a:stretch>
          </p:blipFill>
          <p:spPr>
            <a:xfrm>
              <a:off x="3300612" y="1433489"/>
              <a:ext cx="2954853" cy="333422"/>
            </a:xfrm>
            <a:prstGeom prst="rect">
              <a:avLst/>
            </a:prstGeom>
          </p:spPr>
        </p:pic>
      </p:grpSp>
      <p:cxnSp>
        <p:nvCxnSpPr>
          <p:cNvPr id="7" name="Straight Connector 6">
            <a:extLst>
              <a:ext uri="{FF2B5EF4-FFF2-40B4-BE49-F238E27FC236}">
                <a16:creationId xmlns:a16="http://schemas.microsoft.com/office/drawing/2014/main" id="{A8941A99-6AAB-BCAC-6A8C-FE931CB62D7A}"/>
              </a:ext>
            </a:extLst>
          </p:cNvPr>
          <p:cNvCxnSpPr>
            <a:cxnSpLocks/>
          </p:cNvCxnSpPr>
          <p:nvPr/>
        </p:nvCxnSpPr>
        <p:spPr>
          <a:xfrm flipV="1">
            <a:off x="3880903" y="3570514"/>
            <a:ext cx="0" cy="779652"/>
          </a:xfrm>
          <a:prstGeom prst="line">
            <a:avLst/>
          </a:prstGeom>
          <a:ln>
            <a:solidFill>
              <a:srgbClr val="3579C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9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9248" y="4097202"/>
            <a:ext cx="9066635" cy="1107996"/>
          </a:xfrm>
          <a:prstGeom prst="rect">
            <a:avLst/>
          </a:prstGeom>
          <a:noFill/>
        </p:spPr>
        <p:txBody>
          <a:bodyPr wrap="square" lIns="0" tIns="0" rIns="0" bIns="0" rtlCol="0" anchor="t">
            <a:spAutoFit/>
          </a:bodyPr>
          <a:lstStyle/>
          <a:p>
            <a:pPr algn="ctr" defTabSz="914367" rtl="0">
              <a:defRPr/>
            </a:pPr>
            <a:r>
              <a:rPr lang="fr-fr" sz="3600">
                <a:solidFill>
                  <a:srgbClr val="000000"/>
                </a:solidFill>
                <a:latin typeface="+mj-lt"/>
              </a:rPr>
              <a:t>Tirez le meilleur parti de</a:t>
            </a:r>
            <a:br>
              <a:rPr lang="en-US" sz="3600">
                <a:latin typeface="+mj-lt"/>
              </a:rPr>
            </a:br>
            <a:r>
              <a:rPr lang="fr-fr" sz="3600">
                <a:latin typeface="+mj-lt"/>
              </a:rPr>
              <a:t>Microsoft </a:t>
            </a:r>
            <a:r>
              <a:rPr lang="fr-fr" sz="3600">
                <a:solidFill>
                  <a:srgbClr val="000000"/>
                </a:solidFill>
                <a:latin typeface="+mj-lt"/>
              </a:rPr>
              <a:t>Copilot </a:t>
            </a:r>
            <a:endParaRPr kumimoji="0" lang="en-US" sz="3600" b="0" i="0" u="none" strike="noStrike" kern="1200" cap="none" spc="0" normalizeH="0" baseline="0" noProof="0">
              <a:ln>
                <a:noFill/>
              </a:ln>
              <a:solidFill>
                <a:srgbClr val="000000"/>
              </a:solidFill>
              <a:effectLst/>
              <a:uLnTx/>
              <a:uFillTx/>
              <a:latin typeface="+mj-lt"/>
            </a:endParaRPr>
          </a:p>
        </p:txBody>
      </p:sp>
      <p:pic>
        <p:nvPicPr>
          <p:cNvPr id="2" name="Picture 1">
            <a:extLst>
              <a:ext uri="{FF2B5EF4-FFF2-40B4-BE49-F238E27FC236}">
                <a16:creationId xmlns:a16="http://schemas.microsoft.com/office/drawing/2014/main" id="{4D0FB6A4-76E1-D988-3DBE-9C048503B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664" y="2410993"/>
            <a:ext cx="1097805" cy="1097805"/>
          </a:xfrm>
          <a:prstGeom prst="rect">
            <a:avLst/>
          </a:prstGeom>
        </p:spPr>
      </p:pic>
      <p:sp>
        <p:nvSpPr>
          <p:cNvPr id="3" name="Rectangle 2">
            <a:extLst>
              <a:ext uri="{FF2B5EF4-FFF2-40B4-BE49-F238E27FC236}">
                <a16:creationId xmlns:a16="http://schemas.microsoft.com/office/drawing/2014/main" id="{FF18DA32-54C9-A8C0-CCB8-0A79D63394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fr-fr" sz="1600">
                <a:solidFill>
                  <a:sysClr val="windowText" lastClr="000000"/>
                </a:solidFill>
                <a:ea typeface="Segoe UI" pitchFamily="34" charset="0"/>
                <a:cs typeface="Segoe UI" pitchFamily="34" charset="0"/>
              </a:rPr>
              <a:t>Votre logo ici</a:t>
            </a:r>
          </a:p>
        </p:txBody>
      </p:sp>
    </p:spTree>
    <p:extLst>
      <p:ext uri="{BB962C8B-B14F-4D97-AF65-F5344CB8AC3E}">
        <p14:creationId xmlns:p14="http://schemas.microsoft.com/office/powerpoint/2010/main" val="40513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EF99B1B-6C92-E313-7A53-DE8278C26BC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a:cs typeface="Segoe UI Semibold"/>
              </a:rPr>
              <a:t>Cinq façons d’utiliser Microsoft Copilot</a:t>
            </a:r>
          </a:p>
        </p:txBody>
      </p:sp>
      <p:grpSp>
        <p:nvGrpSpPr>
          <p:cNvPr id="3" name="Group 2">
            <a:extLst>
              <a:ext uri="{FF2B5EF4-FFF2-40B4-BE49-F238E27FC236}">
                <a16:creationId xmlns:a16="http://schemas.microsoft.com/office/drawing/2014/main" id="{190D0C3F-E9BB-EBDC-42B7-CCD64FF8CF10}"/>
              </a:ext>
            </a:extLst>
          </p:cNvPr>
          <p:cNvGrpSpPr/>
          <p:nvPr/>
        </p:nvGrpSpPr>
        <p:grpSpPr>
          <a:xfrm>
            <a:off x="7242812" y="1862971"/>
            <a:ext cx="2158060" cy="4133276"/>
            <a:chOff x="453285" y="1630214"/>
            <a:chExt cx="2158060" cy="4133276"/>
          </a:xfrm>
        </p:grpSpPr>
        <p:sp useBgFill="1">
          <p:nvSpPr>
            <p:cNvPr id="36" name="Rectangle: Rounded Corners 35">
              <a:extLst>
                <a:ext uri="{FF2B5EF4-FFF2-40B4-BE49-F238E27FC236}">
                  <a16:creationId xmlns:a16="http://schemas.microsoft.com/office/drawing/2014/main" id="{54FC8547-C523-7FDD-82C7-FA7D61A0D0E2}"/>
                </a:ext>
              </a:extLst>
            </p:cNvPr>
            <p:cNvSpPr/>
            <p:nvPr/>
          </p:nvSpPr>
          <p:spPr bwMode="auto">
            <a:xfrm>
              <a:off x="453285"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BD27B71-4C00-C203-0608-4A29A391E6D7}"/>
                </a:ext>
              </a:extLst>
            </p:cNvPr>
            <p:cNvSpPr txBox="1"/>
            <p:nvPr/>
          </p:nvSpPr>
          <p:spPr>
            <a:xfrm>
              <a:off x="761326" y="1994412"/>
              <a:ext cx="1541978" cy="523220"/>
            </a:xfrm>
            <a:prstGeom prst="rect">
              <a:avLst/>
            </a:prstGeom>
            <a:noFill/>
          </p:spPr>
          <p:txBody>
            <a:bodyPr wrap="square" rtlCol="0" anchor="ctr">
              <a:spAutoFit/>
            </a:bodyPr>
            <a:lstStyle/>
            <a:p>
              <a:pPr algn="ctr" defTabSz="932472" rtl="0" fontAlgn="base">
                <a:spcBef>
                  <a:spcPct val="0"/>
                </a:spcBef>
                <a:spcAft>
                  <a:spcPct val="0"/>
                </a:spcAft>
                <a:defRPr/>
              </a:pPr>
              <a:r>
                <a:rPr lang="fr-fr" sz="1400">
                  <a:solidFill>
                    <a:srgbClr val="0078D4"/>
                  </a:solidFill>
                  <a:latin typeface="+mj-lt"/>
                  <a:cs typeface="Segoe UI" pitchFamily="34" charset="0"/>
                </a:rPr>
                <a:t>Résumez un long PDF</a:t>
              </a:r>
            </a:p>
          </p:txBody>
        </p:sp>
        <p:sp>
          <p:nvSpPr>
            <p:cNvPr id="38" name="TextBox 37">
              <a:extLst>
                <a:ext uri="{FF2B5EF4-FFF2-40B4-BE49-F238E27FC236}">
                  <a16:creationId xmlns:a16="http://schemas.microsoft.com/office/drawing/2014/main" id="{18633323-D684-3AF0-F254-16F66F59589C}"/>
                </a:ext>
              </a:extLst>
            </p:cNvPr>
            <p:cNvSpPr txBox="1"/>
            <p:nvPr/>
          </p:nvSpPr>
          <p:spPr>
            <a:xfrm>
              <a:off x="590270" y="4109319"/>
              <a:ext cx="1884090" cy="800219"/>
            </a:xfrm>
            <a:prstGeom prst="rect">
              <a:avLst/>
            </a:prstGeom>
            <a:noFill/>
          </p:spPr>
          <p:txBody>
            <a:bodyPr wrap="square" lIns="0" tIns="0" rIns="0" bIns="0" rtlCol="0" anchor="t">
              <a:spAutoFit/>
            </a:bodyPr>
            <a:lstStyle/>
            <a:p>
              <a:pPr algn="ctr" rtl="0">
                <a:spcAft>
                  <a:spcPts val="600"/>
                </a:spcAft>
                <a:defRPr/>
              </a:pPr>
              <a:r>
                <a:rPr lang="fr-fr" sz="1300" dirty="0">
                  <a:solidFill>
                    <a:srgbClr val="000000"/>
                  </a:solidFill>
                  <a:latin typeface="Segoe UI"/>
                  <a:cs typeface="Segoe UI"/>
                </a:rPr>
                <a:t>Transformez un PDF de 20 pages bourré de texte en 5 puces grâce à </a:t>
              </a:r>
              <a:r>
                <a:rPr lang="fr-fr" sz="1300" dirty="0" err="1">
                  <a:solidFill>
                    <a:srgbClr val="000000"/>
                  </a:solidFill>
                  <a:latin typeface="Segoe UI"/>
                  <a:cs typeface="Segoe UI"/>
                </a:rPr>
                <a:t>Copilot</a:t>
              </a:r>
              <a:r>
                <a:rPr lang="fr-fr" sz="1300" dirty="0">
                  <a:solidFill>
                    <a:srgbClr val="000000"/>
                  </a:solidFill>
                  <a:latin typeface="Segoe UI"/>
                  <a:cs typeface="Segoe UI"/>
                </a:rPr>
                <a:t> dans Edge.</a:t>
              </a:r>
            </a:p>
          </p:txBody>
        </p:sp>
        <p:pic>
          <p:nvPicPr>
            <p:cNvPr id="66" name="Graphic 65">
              <a:extLst>
                <a:ext uri="{FF2B5EF4-FFF2-40B4-BE49-F238E27FC236}">
                  <a16:creationId xmlns:a16="http://schemas.microsoft.com/office/drawing/2014/main" id="{450290DB-9B58-C552-1B9A-B8057C6CF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142" y="3012327"/>
              <a:ext cx="408346" cy="538722"/>
            </a:xfrm>
            <a:prstGeom prst="rect">
              <a:avLst/>
            </a:prstGeom>
          </p:spPr>
        </p:pic>
      </p:grpSp>
      <p:grpSp>
        <p:nvGrpSpPr>
          <p:cNvPr id="7" name="Group 6">
            <a:extLst>
              <a:ext uri="{FF2B5EF4-FFF2-40B4-BE49-F238E27FC236}">
                <a16:creationId xmlns:a16="http://schemas.microsoft.com/office/drawing/2014/main" id="{D984289E-200D-A2F4-034B-59CCE1438CF6}"/>
              </a:ext>
            </a:extLst>
          </p:cNvPr>
          <p:cNvGrpSpPr/>
          <p:nvPr/>
        </p:nvGrpSpPr>
        <p:grpSpPr>
          <a:xfrm>
            <a:off x="2765892" y="1862970"/>
            <a:ext cx="2158060" cy="4133277"/>
            <a:chOff x="2708511" y="1630214"/>
            <a:chExt cx="2158060" cy="4133277"/>
          </a:xfrm>
        </p:grpSpPr>
        <p:sp useBgFill="1">
          <p:nvSpPr>
            <p:cNvPr id="42" name="Rectangle: Rounded Corners 41">
              <a:extLst>
                <a:ext uri="{FF2B5EF4-FFF2-40B4-BE49-F238E27FC236}">
                  <a16:creationId xmlns:a16="http://schemas.microsoft.com/office/drawing/2014/main" id="{574F54EB-4029-0173-F7F8-C592E94B10BC}"/>
                </a:ext>
              </a:extLst>
            </p:cNvPr>
            <p:cNvSpPr/>
            <p:nvPr/>
          </p:nvSpPr>
          <p:spPr bwMode="auto">
            <a:xfrm>
              <a:off x="2708511" y="1630214"/>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5647BC70-A2B0-9FFD-CCA7-6652FB9D3BAB}"/>
                </a:ext>
              </a:extLst>
            </p:cNvPr>
            <p:cNvSpPr txBox="1"/>
            <p:nvPr/>
          </p:nvSpPr>
          <p:spPr>
            <a:xfrm>
              <a:off x="2939454" y="2102133"/>
              <a:ext cx="1696175" cy="307777"/>
            </a:xfrm>
            <a:prstGeom prst="rect">
              <a:avLst/>
            </a:prstGeom>
            <a:noFill/>
          </p:spPr>
          <p:txBody>
            <a:bodyPr wrap="square" rtlCol="0" anchor="ctr">
              <a:spAutoFit/>
            </a:bodyPr>
            <a:lstStyle/>
            <a:p>
              <a:pPr marR="0" lvl="0" indent="0" algn="ctr" defTabSz="932472" rtl="0" fontAlgn="base">
                <a:lnSpc>
                  <a:spcPct val="100000"/>
                </a:lnSpc>
                <a:spcBef>
                  <a:spcPct val="0"/>
                </a:spcBef>
                <a:spcAft>
                  <a:spcPct val="0"/>
                </a:spcAft>
                <a:buClrTx/>
                <a:buSzTx/>
                <a:buFontTx/>
                <a:buNone/>
                <a:tabLst/>
                <a:defRPr/>
              </a:pPr>
              <a:r>
                <a:rPr lang="fr-fr" sz="1400">
                  <a:solidFill>
                    <a:srgbClr val="0078D4"/>
                  </a:solidFill>
                  <a:latin typeface="+mj-lt"/>
                  <a:cs typeface="Segoe UI" pitchFamily="34" charset="0"/>
                </a:rPr>
                <a:t>Rédigez du contenu</a:t>
              </a:r>
            </a:p>
          </p:txBody>
        </p:sp>
        <p:sp>
          <p:nvSpPr>
            <p:cNvPr id="44" name="TextBox 43">
              <a:extLst>
                <a:ext uri="{FF2B5EF4-FFF2-40B4-BE49-F238E27FC236}">
                  <a16:creationId xmlns:a16="http://schemas.microsoft.com/office/drawing/2014/main" id="{74BF9EF0-5228-C97D-341B-F1E1BDC5B9E6}"/>
                </a:ext>
              </a:extLst>
            </p:cNvPr>
            <p:cNvSpPr txBox="1"/>
            <p:nvPr/>
          </p:nvSpPr>
          <p:spPr>
            <a:xfrm>
              <a:off x="2775800" y="4109319"/>
              <a:ext cx="2009119" cy="1400383"/>
            </a:xfrm>
            <a:prstGeom prst="rect">
              <a:avLst/>
            </a:prstGeom>
            <a:noFill/>
          </p:spPr>
          <p:txBody>
            <a:bodyPr wrap="square" lIns="0" tIns="0" rIns="0" bIns="0" rtlCol="0" anchor="t">
              <a:spAutoFit/>
            </a:bodyPr>
            <a:lstStyle/>
            <a:p>
              <a:pPr algn="ctr" rtl="0">
                <a:spcAft>
                  <a:spcPts val="600"/>
                </a:spcAft>
                <a:defRPr/>
              </a:pPr>
              <a:r>
                <a:rPr lang="fr-fr" sz="1300" dirty="0">
                  <a:solidFill>
                    <a:srgbClr val="000000"/>
                  </a:solidFill>
                  <a:latin typeface="Segoe UI"/>
                  <a:cs typeface="Segoe UI"/>
                </a:rPr>
                <a:t>Utilisez </a:t>
              </a:r>
              <a:r>
                <a:rPr lang="fr-fr" sz="1300" dirty="0" err="1">
                  <a:gradFill>
                    <a:gsLst>
                      <a:gs pos="2917">
                        <a:srgbClr val="000000"/>
                      </a:gs>
                      <a:gs pos="30000">
                        <a:srgbClr val="000000"/>
                      </a:gs>
                    </a:gsLst>
                    <a:lin ang="5400000" scaled="0"/>
                  </a:gradFill>
                  <a:latin typeface="Segoe UI "/>
                  <a:cs typeface="Segoe UI"/>
                </a:rPr>
                <a:t>Copilot</a:t>
              </a:r>
              <a:r>
                <a:rPr lang="fr-fr" sz="1300" dirty="0">
                  <a:gradFill>
                    <a:gsLst>
                      <a:gs pos="2917">
                        <a:srgbClr val="000000"/>
                      </a:gs>
                      <a:gs pos="30000">
                        <a:srgbClr val="000000"/>
                      </a:gs>
                    </a:gsLst>
                    <a:lin ang="5400000" scaled="0"/>
                  </a:gradFill>
                  <a:latin typeface="Segoe UI "/>
                  <a:cs typeface="Segoe UI"/>
                </a:rPr>
                <a:t> </a:t>
              </a:r>
              <a:r>
                <a:rPr lang="fr-fr" sz="1300" dirty="0">
                  <a:solidFill>
                    <a:srgbClr val="000000"/>
                  </a:solidFill>
                  <a:latin typeface="Segoe UI"/>
                  <a:cs typeface="Segoe UI"/>
                </a:rPr>
                <a:t>comme un partenaire d’écriture pour rédiger des e-mails, des publications pour les réseaux sociaux, des documents, des légendes et plus encore</a:t>
              </a:r>
            </a:p>
          </p:txBody>
        </p:sp>
        <p:pic>
          <p:nvPicPr>
            <p:cNvPr id="70" name="Graphic 69">
              <a:extLst>
                <a:ext uri="{FF2B5EF4-FFF2-40B4-BE49-F238E27FC236}">
                  <a16:creationId xmlns:a16="http://schemas.microsoft.com/office/drawing/2014/main" id="{577CF284-C913-3465-8760-9D04642F33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088" y="2962572"/>
              <a:ext cx="472907" cy="638232"/>
            </a:xfrm>
            <a:prstGeom prst="rect">
              <a:avLst/>
            </a:prstGeom>
          </p:spPr>
        </p:pic>
      </p:grpSp>
      <p:grpSp>
        <p:nvGrpSpPr>
          <p:cNvPr id="6" name="Group 5">
            <a:extLst>
              <a:ext uri="{FF2B5EF4-FFF2-40B4-BE49-F238E27FC236}">
                <a16:creationId xmlns:a16="http://schemas.microsoft.com/office/drawing/2014/main" id="{F6FA5140-5024-1465-48FC-A4174412B1FC}"/>
              </a:ext>
            </a:extLst>
          </p:cNvPr>
          <p:cNvGrpSpPr/>
          <p:nvPr/>
        </p:nvGrpSpPr>
        <p:grpSpPr>
          <a:xfrm>
            <a:off x="5004352" y="1862971"/>
            <a:ext cx="2158060" cy="4133276"/>
            <a:chOff x="4997921" y="1630214"/>
            <a:chExt cx="2158060" cy="4133276"/>
          </a:xfrm>
        </p:grpSpPr>
        <p:sp useBgFill="1">
          <p:nvSpPr>
            <p:cNvPr id="30" name="Rectangle: Rounded Corners 29">
              <a:extLst>
                <a:ext uri="{FF2B5EF4-FFF2-40B4-BE49-F238E27FC236}">
                  <a16:creationId xmlns:a16="http://schemas.microsoft.com/office/drawing/2014/main" id="{F9C9EC20-1EFF-AD34-0431-B9C965F9266D}"/>
                </a:ext>
              </a:extLst>
            </p:cNvPr>
            <p:cNvSpPr/>
            <p:nvPr/>
          </p:nvSpPr>
          <p:spPr bwMode="auto">
            <a:xfrm>
              <a:off x="499792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EEA5FA38-D5E5-2873-3E12-C232C554641A}"/>
                </a:ext>
              </a:extLst>
            </p:cNvPr>
            <p:cNvSpPr txBox="1"/>
            <p:nvPr/>
          </p:nvSpPr>
          <p:spPr>
            <a:xfrm>
              <a:off x="5228864" y="1994412"/>
              <a:ext cx="1696175" cy="523220"/>
            </a:xfrm>
            <a:prstGeom prst="rect">
              <a:avLst/>
            </a:prstGeom>
            <a:noFill/>
          </p:spPr>
          <p:txBody>
            <a:bodyPr wrap="square" rtlCol="0" anchor="ctr">
              <a:spAutoFit/>
            </a:bodyPr>
            <a:lstStyle/>
            <a:p>
              <a:pPr algn="ctr" defTabSz="932472" rtl="0" fontAlgn="base">
                <a:spcBef>
                  <a:spcPct val="0"/>
                </a:spcBef>
                <a:spcAft>
                  <a:spcPct val="0"/>
                </a:spcAft>
                <a:defRPr/>
              </a:pPr>
              <a:r>
                <a:rPr lang="fr-fr" sz="1400">
                  <a:solidFill>
                    <a:srgbClr val="0078D4"/>
                  </a:solidFill>
                  <a:latin typeface="+mj-lt"/>
                  <a:cs typeface="Segoe UI" pitchFamily="34" charset="0"/>
                </a:rPr>
                <a:t>Générez </a:t>
              </a:r>
            </a:p>
            <a:p>
              <a:pPr algn="ctr" defTabSz="932472" rtl="0" fontAlgn="base">
                <a:spcBef>
                  <a:spcPct val="0"/>
                </a:spcBef>
                <a:spcAft>
                  <a:spcPct val="0"/>
                </a:spcAft>
                <a:defRPr/>
              </a:pPr>
              <a:r>
                <a:rPr lang="fr-fr" sz="1400">
                  <a:solidFill>
                    <a:srgbClr val="0078D4"/>
                  </a:solidFill>
                  <a:latin typeface="+mj-lt"/>
                  <a:cs typeface="Segoe UI" pitchFamily="34" charset="0"/>
                </a:rPr>
                <a:t>des images</a:t>
              </a:r>
            </a:p>
          </p:txBody>
        </p:sp>
        <p:sp>
          <p:nvSpPr>
            <p:cNvPr id="32" name="TextBox 31">
              <a:extLst>
                <a:ext uri="{FF2B5EF4-FFF2-40B4-BE49-F238E27FC236}">
                  <a16:creationId xmlns:a16="http://schemas.microsoft.com/office/drawing/2014/main" id="{B462F98D-D6E6-54C6-4E35-2E198CB9ACBC}"/>
                </a:ext>
              </a:extLst>
            </p:cNvPr>
            <p:cNvSpPr txBox="1"/>
            <p:nvPr/>
          </p:nvSpPr>
          <p:spPr>
            <a:xfrm>
              <a:off x="5134906" y="4109319"/>
              <a:ext cx="1884090" cy="120032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a:solidFill>
                    <a:srgbClr val="000000"/>
                  </a:solidFill>
                  <a:latin typeface="Segoe UI"/>
                  <a:cs typeface="Segoe UI"/>
                </a:rPr>
                <a:t>Finis les rapports textuels et les images génériques, place aux images générées sur mesure pour les e-mails, les réseaux sociaux, etc.</a:t>
              </a:r>
            </a:p>
          </p:txBody>
        </p:sp>
        <p:pic>
          <p:nvPicPr>
            <p:cNvPr id="35" name="Graphic 34">
              <a:extLst>
                <a:ext uri="{FF2B5EF4-FFF2-40B4-BE49-F238E27FC236}">
                  <a16:creationId xmlns:a16="http://schemas.microsoft.com/office/drawing/2014/main" id="{3E94AAF3-225E-BC89-EA29-5F6B05423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2589" y="3012136"/>
              <a:ext cx="568725" cy="539105"/>
            </a:xfrm>
            <a:prstGeom prst="rect">
              <a:avLst/>
            </a:prstGeom>
          </p:spPr>
        </p:pic>
      </p:grpSp>
      <p:grpSp>
        <p:nvGrpSpPr>
          <p:cNvPr id="5" name="Group 4">
            <a:extLst>
              <a:ext uri="{FF2B5EF4-FFF2-40B4-BE49-F238E27FC236}">
                <a16:creationId xmlns:a16="http://schemas.microsoft.com/office/drawing/2014/main" id="{0D6EACB9-CD50-17E4-343C-06F75436112A}"/>
              </a:ext>
            </a:extLst>
          </p:cNvPr>
          <p:cNvGrpSpPr/>
          <p:nvPr/>
        </p:nvGrpSpPr>
        <p:grpSpPr>
          <a:xfrm>
            <a:off x="9481271" y="1862971"/>
            <a:ext cx="2158060" cy="4133277"/>
            <a:chOff x="7305761" y="1862971"/>
            <a:chExt cx="2158060" cy="4133277"/>
          </a:xfrm>
        </p:grpSpPr>
        <p:sp useBgFill="1">
          <p:nvSpPr>
            <p:cNvPr id="26" name="Rectangle: Rounded Corners 25">
              <a:extLst>
                <a:ext uri="{FF2B5EF4-FFF2-40B4-BE49-F238E27FC236}">
                  <a16:creationId xmlns:a16="http://schemas.microsoft.com/office/drawing/2014/main" id="{E425AA3E-707A-C474-B023-38607C6E3881}"/>
                </a:ext>
              </a:extLst>
            </p:cNvPr>
            <p:cNvSpPr>
              <a:spLocks/>
            </p:cNvSpPr>
            <p:nvPr/>
          </p:nvSpPr>
          <p:spPr bwMode="auto">
            <a:xfrm>
              <a:off x="7305761" y="1862971"/>
              <a:ext cx="2158060" cy="4133277"/>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TextBox 26">
              <a:extLst>
                <a:ext uri="{FF2B5EF4-FFF2-40B4-BE49-F238E27FC236}">
                  <a16:creationId xmlns:a16="http://schemas.microsoft.com/office/drawing/2014/main" id="{BEC46040-A3AD-6827-1CD5-93E2BD7DF7F9}"/>
                </a:ext>
              </a:extLst>
            </p:cNvPr>
            <p:cNvSpPr txBox="1"/>
            <p:nvPr/>
          </p:nvSpPr>
          <p:spPr>
            <a:xfrm>
              <a:off x="7683893" y="2334891"/>
              <a:ext cx="1401797" cy="307777"/>
            </a:xfrm>
            <a:prstGeom prst="rect">
              <a:avLst/>
            </a:prstGeom>
            <a:noFill/>
          </p:spPr>
          <p:txBody>
            <a:bodyPr wrap="square" rtlCol="0" anchor="ctr">
              <a:spAutoFit/>
            </a:bodyPr>
            <a:lstStyle/>
            <a:p>
              <a:pPr algn="ctr" defTabSz="932472" rtl="0" fontAlgn="base">
                <a:spcBef>
                  <a:spcPct val="0"/>
                </a:spcBef>
                <a:spcAft>
                  <a:spcPct val="0"/>
                </a:spcAft>
                <a:defRPr/>
              </a:pPr>
              <a:r>
                <a:rPr lang="fr-fr" sz="1400">
                  <a:solidFill>
                    <a:srgbClr val="0078D4"/>
                  </a:solidFill>
                  <a:latin typeface="+mj-lt"/>
                  <a:cs typeface="Segoe UI" pitchFamily="34" charset="0"/>
                </a:rPr>
                <a:t>Maîtrisez de nouvelles compétences</a:t>
              </a:r>
            </a:p>
          </p:txBody>
        </p:sp>
        <p:sp>
          <p:nvSpPr>
            <p:cNvPr id="28" name="TextBox 27">
              <a:extLst>
                <a:ext uri="{FF2B5EF4-FFF2-40B4-BE49-F238E27FC236}">
                  <a16:creationId xmlns:a16="http://schemas.microsoft.com/office/drawing/2014/main" id="{5F51DF5E-A4BF-4D1B-6D0F-C067AAAB6413}"/>
                </a:ext>
              </a:extLst>
            </p:cNvPr>
            <p:cNvSpPr txBox="1"/>
            <p:nvPr/>
          </p:nvSpPr>
          <p:spPr>
            <a:xfrm>
              <a:off x="7442746" y="4342076"/>
              <a:ext cx="1884090" cy="14003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a:solidFill>
                    <a:srgbClr val="000000"/>
                  </a:solidFill>
                  <a:latin typeface="Segoe UI"/>
                  <a:cs typeface="Segoe UI"/>
                </a:rPr>
                <a:t>Posez des questions adaptées à vos besoins et à vos intérêts pour regrouper les informations les plus importantes disponibles sur Internet.</a:t>
              </a:r>
            </a:p>
          </p:txBody>
        </p:sp>
        <p:grpSp>
          <p:nvGrpSpPr>
            <p:cNvPr id="9" name="Graphic 54">
              <a:extLst>
                <a:ext uri="{FF2B5EF4-FFF2-40B4-BE49-F238E27FC236}">
                  <a16:creationId xmlns:a16="http://schemas.microsoft.com/office/drawing/2014/main" id="{0B89CB97-ADB1-7511-16C5-EBCAB175E2C6}"/>
                </a:ext>
              </a:extLst>
            </p:cNvPr>
            <p:cNvGrpSpPr/>
            <p:nvPr/>
          </p:nvGrpSpPr>
          <p:grpSpPr>
            <a:xfrm>
              <a:off x="8235702" y="3215569"/>
              <a:ext cx="393201" cy="546883"/>
              <a:chOff x="8242387" y="3478841"/>
              <a:chExt cx="393201" cy="546883"/>
            </a:xfrm>
            <a:solidFill>
              <a:srgbClr val="3579CF"/>
            </a:solidFill>
          </p:grpSpPr>
          <p:sp>
            <p:nvSpPr>
              <p:cNvPr id="10" name="Freeform: Shape 9">
                <a:extLst>
                  <a:ext uri="{FF2B5EF4-FFF2-40B4-BE49-F238E27FC236}">
                    <a16:creationId xmlns:a16="http://schemas.microsoft.com/office/drawing/2014/main" id="{EC8A3107-4B79-3A93-66E7-DE8DD4B634CF}"/>
                  </a:ext>
                </a:extLst>
              </p:cNvPr>
              <p:cNvSpPr/>
              <p:nvPr/>
            </p:nvSpPr>
            <p:spPr>
              <a:xfrm>
                <a:off x="8242387" y="3478841"/>
                <a:ext cx="307613" cy="457534"/>
              </a:xfrm>
              <a:custGeom>
                <a:avLst/>
                <a:gdLst>
                  <a:gd name="connsiteX0" fmla="*/ 153627 w 307613"/>
                  <a:gd name="connsiteY0" fmla="*/ 457481 h 457534"/>
                  <a:gd name="connsiteX1" fmla="*/ 135391 w 307613"/>
                  <a:gd name="connsiteY1" fmla="*/ 457481 h 457534"/>
                  <a:gd name="connsiteX2" fmla="*/ 103860 w 307613"/>
                  <a:gd name="connsiteY2" fmla="*/ 426802 h 457534"/>
                  <a:gd name="connsiteX3" fmla="*/ 103860 w 307613"/>
                  <a:gd name="connsiteY3" fmla="*/ 424363 h 457534"/>
                  <a:gd name="connsiteX4" fmla="*/ 97151 w 307613"/>
                  <a:gd name="connsiteY4" fmla="*/ 409908 h 457534"/>
                  <a:gd name="connsiteX5" fmla="*/ 85563 w 307613"/>
                  <a:gd name="connsiteY5" fmla="*/ 385573 h 457534"/>
                  <a:gd name="connsiteX6" fmla="*/ 85319 w 307613"/>
                  <a:gd name="connsiteY6" fmla="*/ 351602 h 457534"/>
                  <a:gd name="connsiteX7" fmla="*/ 77329 w 307613"/>
                  <a:gd name="connsiteY7" fmla="*/ 307872 h 457534"/>
                  <a:gd name="connsiteX8" fmla="*/ 56044 w 307613"/>
                  <a:gd name="connsiteY8" fmla="*/ 277681 h 457534"/>
                  <a:gd name="connsiteX9" fmla="*/ 1946 w 307613"/>
                  <a:gd name="connsiteY9" fmla="*/ 181073 h 457534"/>
                  <a:gd name="connsiteX10" fmla="*/ 82696 w 307613"/>
                  <a:gd name="connsiteY10" fmla="*/ 18778 h 457534"/>
                  <a:gd name="connsiteX11" fmla="*/ 163081 w 307613"/>
                  <a:gd name="connsiteY11" fmla="*/ 359 h 457534"/>
                  <a:gd name="connsiteX12" fmla="*/ 302259 w 307613"/>
                  <a:gd name="connsiteY12" fmla="*/ 117216 h 457534"/>
                  <a:gd name="connsiteX13" fmla="*/ 253833 w 307613"/>
                  <a:gd name="connsiteY13" fmla="*/ 275669 h 457534"/>
                  <a:gd name="connsiteX14" fmla="*/ 225961 w 307613"/>
                  <a:gd name="connsiteY14" fmla="*/ 323424 h 457534"/>
                  <a:gd name="connsiteX15" fmla="*/ 222119 w 307613"/>
                  <a:gd name="connsiteY15" fmla="*/ 379596 h 457534"/>
                  <a:gd name="connsiteX16" fmla="*/ 205530 w 307613"/>
                  <a:gd name="connsiteY16" fmla="*/ 413812 h 457534"/>
                  <a:gd name="connsiteX17" fmla="*/ 203944 w 307613"/>
                  <a:gd name="connsiteY17" fmla="*/ 417898 h 457534"/>
                  <a:gd name="connsiteX18" fmla="*/ 203212 w 307613"/>
                  <a:gd name="connsiteY18" fmla="*/ 431133 h 457534"/>
                  <a:gd name="connsiteX19" fmla="*/ 174303 w 307613"/>
                  <a:gd name="connsiteY19" fmla="*/ 457359 h 457534"/>
                  <a:gd name="connsiteX20" fmla="*/ 153627 w 307613"/>
                  <a:gd name="connsiteY20" fmla="*/ 457420 h 457534"/>
                  <a:gd name="connsiteX21" fmla="*/ 153627 w 307613"/>
                  <a:gd name="connsiteY21" fmla="*/ 457481 h 457534"/>
                  <a:gd name="connsiteX22" fmla="*/ 153627 w 307613"/>
                  <a:gd name="connsiteY22" fmla="*/ 344161 h 457534"/>
                  <a:gd name="connsiteX23" fmla="*/ 190587 w 307613"/>
                  <a:gd name="connsiteY23" fmla="*/ 344161 h 457534"/>
                  <a:gd name="connsiteX24" fmla="*/ 204249 w 307613"/>
                  <a:gd name="connsiteY24" fmla="*/ 331048 h 457534"/>
                  <a:gd name="connsiteX25" fmla="*/ 206749 w 307613"/>
                  <a:gd name="connsiteY25" fmla="*/ 312568 h 457534"/>
                  <a:gd name="connsiteX26" fmla="*/ 241818 w 307613"/>
                  <a:gd name="connsiteY26" fmla="*/ 258164 h 457534"/>
                  <a:gd name="connsiteX27" fmla="*/ 270301 w 307613"/>
                  <a:gd name="connsiteY27" fmla="*/ 92637 h 457534"/>
                  <a:gd name="connsiteX28" fmla="*/ 134843 w 307613"/>
                  <a:gd name="connsiteY28" fmla="*/ 22498 h 457534"/>
                  <a:gd name="connsiteX29" fmla="*/ 21036 w 307613"/>
                  <a:gd name="connsiteY29" fmla="*/ 154908 h 457534"/>
                  <a:gd name="connsiteX30" fmla="*/ 70132 w 307613"/>
                  <a:gd name="connsiteY30" fmla="*/ 262312 h 457534"/>
                  <a:gd name="connsiteX31" fmla="*/ 103494 w 307613"/>
                  <a:gd name="connsiteY31" fmla="*/ 332634 h 457534"/>
                  <a:gd name="connsiteX32" fmla="*/ 115204 w 307613"/>
                  <a:gd name="connsiteY32" fmla="*/ 344100 h 457534"/>
                  <a:gd name="connsiteX33" fmla="*/ 153627 w 307613"/>
                  <a:gd name="connsiteY33" fmla="*/ 344161 h 457534"/>
                  <a:gd name="connsiteX34" fmla="*/ 201077 w 307613"/>
                  <a:gd name="connsiteY34" fmla="*/ 364958 h 457534"/>
                  <a:gd name="connsiteX35" fmla="*/ 106482 w 307613"/>
                  <a:gd name="connsiteY35" fmla="*/ 364958 h 457534"/>
                  <a:gd name="connsiteX36" fmla="*/ 106482 w 307613"/>
                  <a:gd name="connsiteY36" fmla="*/ 384170 h 457534"/>
                  <a:gd name="connsiteX37" fmla="*/ 118436 w 307613"/>
                  <a:gd name="connsiteY37" fmla="*/ 396307 h 457534"/>
                  <a:gd name="connsiteX38" fmla="*/ 153810 w 307613"/>
                  <a:gd name="connsiteY38" fmla="*/ 396307 h 457534"/>
                  <a:gd name="connsiteX39" fmla="*/ 190221 w 307613"/>
                  <a:gd name="connsiteY39" fmla="*/ 396246 h 457534"/>
                  <a:gd name="connsiteX40" fmla="*/ 200955 w 307613"/>
                  <a:gd name="connsiteY40" fmla="*/ 386976 h 457534"/>
                  <a:gd name="connsiteX41" fmla="*/ 201077 w 307613"/>
                  <a:gd name="connsiteY41" fmla="*/ 364958 h 457534"/>
                  <a:gd name="connsiteX42" fmla="*/ 182414 w 307613"/>
                  <a:gd name="connsiteY42" fmla="*/ 417837 h 457534"/>
                  <a:gd name="connsiteX43" fmla="*/ 125023 w 307613"/>
                  <a:gd name="connsiteY43" fmla="*/ 417837 h 457534"/>
                  <a:gd name="connsiteX44" fmla="*/ 125023 w 307613"/>
                  <a:gd name="connsiteY44" fmla="*/ 426315 h 457534"/>
                  <a:gd name="connsiteX45" fmla="*/ 135452 w 307613"/>
                  <a:gd name="connsiteY45" fmla="*/ 436439 h 457534"/>
                  <a:gd name="connsiteX46" fmla="*/ 172290 w 307613"/>
                  <a:gd name="connsiteY46" fmla="*/ 436439 h 457534"/>
                  <a:gd name="connsiteX47" fmla="*/ 182353 w 307613"/>
                  <a:gd name="connsiteY47" fmla="*/ 428144 h 457534"/>
                  <a:gd name="connsiteX48" fmla="*/ 182414 w 307613"/>
                  <a:gd name="connsiteY48" fmla="*/ 417837 h 45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613" h="457534">
                    <a:moveTo>
                      <a:pt x="153627" y="457481"/>
                    </a:moveTo>
                    <a:cubicBezTo>
                      <a:pt x="147528" y="457481"/>
                      <a:pt x="141490" y="457603"/>
                      <a:pt x="135391" y="457481"/>
                    </a:cubicBezTo>
                    <a:cubicBezTo>
                      <a:pt x="117826" y="457115"/>
                      <a:pt x="104775" y="444368"/>
                      <a:pt x="103860" y="426802"/>
                    </a:cubicBezTo>
                    <a:cubicBezTo>
                      <a:pt x="103799" y="426010"/>
                      <a:pt x="103738" y="425156"/>
                      <a:pt x="103860" y="424363"/>
                    </a:cubicBezTo>
                    <a:cubicBezTo>
                      <a:pt x="104714" y="418081"/>
                      <a:pt x="102945" y="413751"/>
                      <a:pt x="97151" y="409908"/>
                    </a:cubicBezTo>
                    <a:cubicBezTo>
                      <a:pt x="88917" y="404419"/>
                      <a:pt x="85563" y="395514"/>
                      <a:pt x="85563" y="385573"/>
                    </a:cubicBezTo>
                    <a:cubicBezTo>
                      <a:pt x="85563" y="374229"/>
                      <a:pt x="86539" y="362824"/>
                      <a:pt x="85319" y="351602"/>
                    </a:cubicBezTo>
                    <a:cubicBezTo>
                      <a:pt x="83672" y="336903"/>
                      <a:pt x="81233" y="322143"/>
                      <a:pt x="77329" y="307872"/>
                    </a:cubicBezTo>
                    <a:cubicBezTo>
                      <a:pt x="73975" y="295673"/>
                      <a:pt x="65619" y="286037"/>
                      <a:pt x="56044" y="277681"/>
                    </a:cubicBezTo>
                    <a:cubicBezTo>
                      <a:pt x="26281" y="252065"/>
                      <a:pt x="8167" y="219924"/>
                      <a:pt x="1946" y="181073"/>
                    </a:cubicBezTo>
                    <a:cubicBezTo>
                      <a:pt x="-8544" y="115874"/>
                      <a:pt x="24085" y="50249"/>
                      <a:pt x="82696" y="18778"/>
                    </a:cubicBezTo>
                    <a:cubicBezTo>
                      <a:pt x="107763" y="5299"/>
                      <a:pt x="134538" y="-1715"/>
                      <a:pt x="163081" y="359"/>
                    </a:cubicBezTo>
                    <a:cubicBezTo>
                      <a:pt x="228279" y="4994"/>
                      <a:pt x="286768" y="53298"/>
                      <a:pt x="302259" y="117216"/>
                    </a:cubicBezTo>
                    <a:cubicBezTo>
                      <a:pt x="317263" y="179121"/>
                      <a:pt x="300612" y="232427"/>
                      <a:pt x="253833" y="275669"/>
                    </a:cubicBezTo>
                    <a:cubicBezTo>
                      <a:pt x="239440" y="288965"/>
                      <a:pt x="228645" y="303846"/>
                      <a:pt x="225961" y="323424"/>
                    </a:cubicBezTo>
                    <a:cubicBezTo>
                      <a:pt x="223460" y="342026"/>
                      <a:pt x="220716" y="360689"/>
                      <a:pt x="222119" y="379596"/>
                    </a:cubicBezTo>
                    <a:cubicBezTo>
                      <a:pt x="223156" y="394173"/>
                      <a:pt x="218764" y="406066"/>
                      <a:pt x="205530" y="413812"/>
                    </a:cubicBezTo>
                    <a:cubicBezTo>
                      <a:pt x="204493" y="414421"/>
                      <a:pt x="204066" y="416495"/>
                      <a:pt x="203944" y="417898"/>
                    </a:cubicBezTo>
                    <a:cubicBezTo>
                      <a:pt x="203578" y="422289"/>
                      <a:pt x="203822" y="426802"/>
                      <a:pt x="203212" y="431133"/>
                    </a:cubicBezTo>
                    <a:cubicBezTo>
                      <a:pt x="201016" y="445709"/>
                      <a:pt x="189001" y="456627"/>
                      <a:pt x="174303" y="457359"/>
                    </a:cubicBezTo>
                    <a:cubicBezTo>
                      <a:pt x="167411" y="457664"/>
                      <a:pt x="160519" y="457420"/>
                      <a:pt x="153627" y="457420"/>
                    </a:cubicBezTo>
                    <a:cubicBezTo>
                      <a:pt x="153627" y="457420"/>
                      <a:pt x="153627" y="457481"/>
                      <a:pt x="153627" y="457481"/>
                    </a:cubicBezTo>
                    <a:close/>
                    <a:moveTo>
                      <a:pt x="153627" y="344161"/>
                    </a:moveTo>
                    <a:cubicBezTo>
                      <a:pt x="165947" y="344161"/>
                      <a:pt x="178267" y="344161"/>
                      <a:pt x="190587" y="344161"/>
                    </a:cubicBezTo>
                    <a:cubicBezTo>
                      <a:pt x="200589" y="344161"/>
                      <a:pt x="203700" y="340928"/>
                      <a:pt x="204249" y="331048"/>
                    </a:cubicBezTo>
                    <a:cubicBezTo>
                      <a:pt x="204615" y="324827"/>
                      <a:pt x="205408" y="318606"/>
                      <a:pt x="206749" y="312568"/>
                    </a:cubicBezTo>
                    <a:cubicBezTo>
                      <a:pt x="211872" y="290245"/>
                      <a:pt x="225046" y="273290"/>
                      <a:pt x="241818" y="258164"/>
                    </a:cubicBezTo>
                    <a:cubicBezTo>
                      <a:pt x="288414" y="216203"/>
                      <a:pt x="299941" y="147894"/>
                      <a:pt x="270301" y="92637"/>
                    </a:cubicBezTo>
                    <a:cubicBezTo>
                      <a:pt x="241513" y="38905"/>
                      <a:pt x="181439" y="14692"/>
                      <a:pt x="134843" y="22498"/>
                    </a:cubicBezTo>
                    <a:cubicBezTo>
                      <a:pt x="71047" y="33172"/>
                      <a:pt x="21219" y="90197"/>
                      <a:pt x="21036" y="154908"/>
                    </a:cubicBezTo>
                    <a:cubicBezTo>
                      <a:pt x="20914" y="198089"/>
                      <a:pt x="37625" y="233829"/>
                      <a:pt x="70132" y="262312"/>
                    </a:cubicBezTo>
                    <a:cubicBezTo>
                      <a:pt x="91296" y="280853"/>
                      <a:pt x="102640" y="304334"/>
                      <a:pt x="103494" y="332634"/>
                    </a:cubicBezTo>
                    <a:cubicBezTo>
                      <a:pt x="103738" y="340257"/>
                      <a:pt x="107519" y="344100"/>
                      <a:pt x="115204" y="344100"/>
                    </a:cubicBezTo>
                    <a:cubicBezTo>
                      <a:pt x="128012" y="344222"/>
                      <a:pt x="140819" y="344161"/>
                      <a:pt x="153627" y="344161"/>
                    </a:cubicBezTo>
                    <a:close/>
                    <a:moveTo>
                      <a:pt x="201077" y="364958"/>
                    </a:moveTo>
                    <a:cubicBezTo>
                      <a:pt x="169241" y="364958"/>
                      <a:pt x="138014" y="364958"/>
                      <a:pt x="106482" y="364958"/>
                    </a:cubicBezTo>
                    <a:cubicBezTo>
                      <a:pt x="106482" y="371484"/>
                      <a:pt x="106421" y="377827"/>
                      <a:pt x="106482" y="384170"/>
                    </a:cubicBezTo>
                    <a:cubicBezTo>
                      <a:pt x="106543" y="392404"/>
                      <a:pt x="110264" y="396246"/>
                      <a:pt x="118436" y="396307"/>
                    </a:cubicBezTo>
                    <a:cubicBezTo>
                      <a:pt x="130207" y="396368"/>
                      <a:pt x="142039" y="396307"/>
                      <a:pt x="153810" y="396307"/>
                    </a:cubicBezTo>
                    <a:cubicBezTo>
                      <a:pt x="165947" y="396307"/>
                      <a:pt x="178084" y="396368"/>
                      <a:pt x="190221" y="396246"/>
                    </a:cubicBezTo>
                    <a:cubicBezTo>
                      <a:pt x="196320" y="396185"/>
                      <a:pt x="200711" y="392587"/>
                      <a:pt x="200955" y="386976"/>
                    </a:cubicBezTo>
                    <a:cubicBezTo>
                      <a:pt x="201321" y="379718"/>
                      <a:pt x="201077" y="372338"/>
                      <a:pt x="201077" y="364958"/>
                    </a:cubicBezTo>
                    <a:close/>
                    <a:moveTo>
                      <a:pt x="182414" y="417837"/>
                    </a:moveTo>
                    <a:cubicBezTo>
                      <a:pt x="163203" y="417837"/>
                      <a:pt x="144357" y="417837"/>
                      <a:pt x="125023" y="417837"/>
                    </a:cubicBezTo>
                    <a:cubicBezTo>
                      <a:pt x="125023" y="420886"/>
                      <a:pt x="124901" y="423631"/>
                      <a:pt x="125023" y="426315"/>
                    </a:cubicBezTo>
                    <a:cubicBezTo>
                      <a:pt x="125389" y="432414"/>
                      <a:pt x="129292" y="436378"/>
                      <a:pt x="135452" y="436439"/>
                    </a:cubicBezTo>
                    <a:cubicBezTo>
                      <a:pt x="147711" y="436561"/>
                      <a:pt x="159970" y="436561"/>
                      <a:pt x="172290" y="436439"/>
                    </a:cubicBezTo>
                    <a:cubicBezTo>
                      <a:pt x="177596" y="436378"/>
                      <a:pt x="181744" y="433023"/>
                      <a:pt x="182353" y="428144"/>
                    </a:cubicBezTo>
                    <a:cubicBezTo>
                      <a:pt x="182780" y="424851"/>
                      <a:pt x="182414" y="421435"/>
                      <a:pt x="182414" y="417837"/>
                    </a:cubicBezTo>
                    <a:close/>
                  </a:path>
                </a:pathLst>
              </a:custGeom>
              <a:solidFill>
                <a:srgbClr val="3579CF"/>
              </a:solidFill>
              <a:ln w="10795" cap="flat">
                <a:noFill/>
                <a:prstDash val="solid"/>
                <a:miter/>
              </a:ln>
            </p:spPr>
            <p:txBody>
              <a:bodyPr rtlCol="0" anchor="ctr"/>
              <a:lstStyle/>
              <a:p>
                <a:pPr rtl="0"/>
                <a:endParaRPr lang="en-US"/>
              </a:p>
            </p:txBody>
          </p:sp>
          <p:sp>
            <p:nvSpPr>
              <p:cNvPr id="11" name="Freeform: Shape 10">
                <a:extLst>
                  <a:ext uri="{FF2B5EF4-FFF2-40B4-BE49-F238E27FC236}">
                    <a16:creationId xmlns:a16="http://schemas.microsoft.com/office/drawing/2014/main" id="{D699747B-7034-8F69-8C55-72A4EE9AF72A}"/>
                  </a:ext>
                </a:extLst>
              </p:cNvPr>
              <p:cNvSpPr/>
              <p:nvPr/>
            </p:nvSpPr>
            <p:spPr>
              <a:xfrm>
                <a:off x="8291153" y="3518654"/>
                <a:ext cx="115654" cy="115524"/>
              </a:xfrm>
              <a:custGeom>
                <a:avLst/>
                <a:gdLst>
                  <a:gd name="connsiteX0" fmla="*/ 81 w 115654"/>
                  <a:gd name="connsiteY0" fmla="*/ 102104 h 115524"/>
                  <a:gd name="connsiteX1" fmla="*/ 102483 w 115654"/>
                  <a:gd name="connsiteY1" fmla="*/ 6 h 115524"/>
                  <a:gd name="connsiteX2" fmla="*/ 114742 w 115654"/>
                  <a:gd name="connsiteY2" fmla="*/ 14522 h 115524"/>
                  <a:gd name="connsiteX3" fmla="*/ 102605 w 115654"/>
                  <a:gd name="connsiteY3" fmla="*/ 21170 h 115524"/>
                  <a:gd name="connsiteX4" fmla="*/ 56253 w 115654"/>
                  <a:gd name="connsiteY4" fmla="*/ 36783 h 115524"/>
                  <a:gd name="connsiteX5" fmla="*/ 21123 w 115654"/>
                  <a:gd name="connsiteY5" fmla="*/ 101982 h 115524"/>
                  <a:gd name="connsiteX6" fmla="*/ 20818 w 115654"/>
                  <a:gd name="connsiteY6" fmla="*/ 106373 h 115524"/>
                  <a:gd name="connsiteX7" fmla="*/ 10267 w 115654"/>
                  <a:gd name="connsiteY7" fmla="*/ 115522 h 115524"/>
                  <a:gd name="connsiteX8" fmla="*/ 81 w 115654"/>
                  <a:gd name="connsiteY8" fmla="*/ 106007 h 115524"/>
                  <a:gd name="connsiteX9" fmla="*/ 81 w 115654"/>
                  <a:gd name="connsiteY9" fmla="*/ 102104 h 1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54" h="115524">
                    <a:moveTo>
                      <a:pt x="81" y="102104"/>
                    </a:moveTo>
                    <a:cubicBezTo>
                      <a:pt x="1911" y="46115"/>
                      <a:pt x="46677" y="1531"/>
                      <a:pt x="102483" y="6"/>
                    </a:cubicBezTo>
                    <a:cubicBezTo>
                      <a:pt x="112058" y="-238"/>
                      <a:pt x="118035" y="6776"/>
                      <a:pt x="114742" y="14522"/>
                    </a:cubicBezTo>
                    <a:cubicBezTo>
                      <a:pt x="112485" y="19828"/>
                      <a:pt x="107911" y="21109"/>
                      <a:pt x="102605" y="21170"/>
                    </a:cubicBezTo>
                    <a:cubicBezTo>
                      <a:pt x="85528" y="21475"/>
                      <a:pt x="69975" y="26720"/>
                      <a:pt x="56253" y="36783"/>
                    </a:cubicBezTo>
                    <a:cubicBezTo>
                      <a:pt x="34297" y="52885"/>
                      <a:pt x="22465" y="74658"/>
                      <a:pt x="21123" y="101982"/>
                    </a:cubicBezTo>
                    <a:cubicBezTo>
                      <a:pt x="21062" y="103446"/>
                      <a:pt x="21062" y="104970"/>
                      <a:pt x="20818" y="106373"/>
                    </a:cubicBezTo>
                    <a:cubicBezTo>
                      <a:pt x="19842" y="111923"/>
                      <a:pt x="15512" y="115644"/>
                      <a:pt x="10267" y="115522"/>
                    </a:cubicBezTo>
                    <a:cubicBezTo>
                      <a:pt x="5021" y="115400"/>
                      <a:pt x="813" y="111496"/>
                      <a:pt x="81" y="106007"/>
                    </a:cubicBezTo>
                    <a:cubicBezTo>
                      <a:pt x="-102" y="104726"/>
                      <a:pt x="81" y="103446"/>
                      <a:pt x="81" y="102104"/>
                    </a:cubicBezTo>
                    <a:close/>
                  </a:path>
                </a:pathLst>
              </a:custGeom>
              <a:solidFill>
                <a:srgbClr val="3579CF"/>
              </a:solidFill>
              <a:ln w="10795" cap="flat">
                <a:noFill/>
                <a:prstDash val="solid"/>
                <a:miter/>
              </a:ln>
            </p:spPr>
            <p:txBody>
              <a:bodyPr rtlCol="0" anchor="ctr"/>
              <a:lstStyle/>
              <a:p>
                <a:pPr rtl="0"/>
                <a:endParaRPr lang="en-US"/>
              </a:p>
            </p:txBody>
          </p:sp>
        </p:grpSp>
      </p:grpSp>
      <p:grpSp>
        <p:nvGrpSpPr>
          <p:cNvPr id="4" name="Group 3">
            <a:extLst>
              <a:ext uri="{FF2B5EF4-FFF2-40B4-BE49-F238E27FC236}">
                <a16:creationId xmlns:a16="http://schemas.microsoft.com/office/drawing/2014/main" id="{F29552F4-3696-EB7A-FDFC-DE2DC5F1660C}"/>
              </a:ext>
            </a:extLst>
          </p:cNvPr>
          <p:cNvGrpSpPr/>
          <p:nvPr/>
        </p:nvGrpSpPr>
        <p:grpSpPr>
          <a:xfrm>
            <a:off x="527432" y="1862971"/>
            <a:ext cx="2158060" cy="4133276"/>
            <a:chOff x="9576741" y="1630214"/>
            <a:chExt cx="2158060" cy="4133276"/>
          </a:xfrm>
        </p:grpSpPr>
        <p:sp useBgFill="1">
          <p:nvSpPr>
            <p:cNvPr id="15" name="Rectangle: Rounded Corners 14">
              <a:extLst>
                <a:ext uri="{FF2B5EF4-FFF2-40B4-BE49-F238E27FC236}">
                  <a16:creationId xmlns:a16="http://schemas.microsoft.com/office/drawing/2014/main" id="{AE3C8F70-4EF3-24B5-FFF6-DF7DB1FF4762}"/>
                </a:ext>
              </a:extLst>
            </p:cNvPr>
            <p:cNvSpPr/>
            <p:nvPr/>
          </p:nvSpPr>
          <p:spPr bwMode="auto">
            <a:xfrm>
              <a:off x="9576741" y="1630214"/>
              <a:ext cx="2158060" cy="4133276"/>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C57704BC-CEE7-0C42-4421-538097844EDB}"/>
                </a:ext>
              </a:extLst>
            </p:cNvPr>
            <p:cNvSpPr txBox="1"/>
            <p:nvPr/>
          </p:nvSpPr>
          <p:spPr>
            <a:xfrm>
              <a:off x="9715227" y="1886690"/>
              <a:ext cx="1881089" cy="738664"/>
            </a:xfrm>
            <a:prstGeom prst="rect">
              <a:avLst/>
            </a:prstGeom>
            <a:noFill/>
          </p:spPr>
          <p:txBody>
            <a:bodyPr wrap="square" lIns="91440" tIns="45720" rIns="91440" bIns="45720" rtlCol="0" anchor="ctr">
              <a:spAutoFit/>
            </a:bodyPr>
            <a:lstStyle/>
            <a:p>
              <a:pPr algn="ctr" defTabSz="932472" rtl="0">
                <a:spcBef>
                  <a:spcPct val="0"/>
                </a:spcBef>
                <a:spcAft>
                  <a:spcPct val="0"/>
                </a:spcAft>
                <a:defRPr/>
              </a:pPr>
              <a:r>
                <a:rPr lang="fr-fr" sz="1400">
                  <a:solidFill>
                    <a:srgbClr val="0078D4"/>
                  </a:solidFill>
                  <a:latin typeface="+mj-lt"/>
                  <a:cs typeface="Segoe UI" pitchFamily="34" charset="0"/>
                </a:rPr>
                <a:t>Trouvez des réponses à vos questions spécifiques et complexes</a:t>
              </a:r>
            </a:p>
          </p:txBody>
        </p:sp>
        <p:sp>
          <p:nvSpPr>
            <p:cNvPr id="25" name="TextBox 24">
              <a:extLst>
                <a:ext uri="{FF2B5EF4-FFF2-40B4-BE49-F238E27FC236}">
                  <a16:creationId xmlns:a16="http://schemas.microsoft.com/office/drawing/2014/main" id="{11C39E08-8ECF-4E70-88FB-8ED21CD5B6F9}"/>
                </a:ext>
              </a:extLst>
            </p:cNvPr>
            <p:cNvSpPr txBox="1"/>
            <p:nvPr/>
          </p:nvSpPr>
          <p:spPr>
            <a:xfrm>
              <a:off x="9713726" y="4109319"/>
              <a:ext cx="1884090" cy="1215717"/>
            </a:xfrm>
            <a:prstGeom prst="rect">
              <a:avLst/>
            </a:prstGeom>
            <a:noFill/>
          </p:spPr>
          <p:txBody>
            <a:bodyPr wrap="square" lIns="0" tIns="0" rIns="0" bIns="0" rtlCol="0" anchor="t">
              <a:spAutoFit/>
            </a:bodyPr>
            <a:lstStyle/>
            <a:p>
              <a:pPr algn="ctr" rtl="0">
                <a:defRPr/>
              </a:pPr>
              <a:r>
                <a:rPr lang="fr-fr" sz="1300" dirty="0">
                  <a:solidFill>
                    <a:srgbClr val="000000"/>
                  </a:solidFill>
                  <a:latin typeface="Segoe UI"/>
                  <a:cs typeface="Segoe UI"/>
                </a:rPr>
                <a:t>Traitez efficacement les questions qui nécessitent plusieurs points de données ou un certain degré d’analyse.</a:t>
              </a:r>
            </a:p>
            <a:p>
              <a:pPr marL="0" marR="0" lvl="0" indent="0" algn="ctr" defTabSz="914400" rtl="0">
                <a:lnSpc>
                  <a:spcPct val="100000"/>
                </a:lnSpc>
                <a:spcBef>
                  <a:spcPts val="0"/>
                </a:spcBef>
                <a:spcAft>
                  <a:spcPts val="0"/>
                </a:spcAft>
                <a:buClrTx/>
                <a:buSzTx/>
                <a:buFontTx/>
                <a:buNone/>
                <a:tabLst/>
                <a:defRPr/>
              </a:pPr>
              <a:endParaRPr lang="en-US" sz="1400" dirty="0">
                <a:solidFill>
                  <a:srgbClr val="000000"/>
                </a:solidFill>
                <a:latin typeface="Segoe UI"/>
                <a:cs typeface="Segoe UI"/>
              </a:endParaRPr>
            </a:p>
          </p:txBody>
        </p:sp>
        <p:pic>
          <p:nvPicPr>
            <p:cNvPr id="56" name="Graphic 1">
              <a:extLst>
                <a:ext uri="{FF2B5EF4-FFF2-40B4-BE49-F238E27FC236}">
                  <a16:creationId xmlns:a16="http://schemas.microsoft.com/office/drawing/2014/main" id="{09841DED-F9B3-1FED-492E-A03F24256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7663" y="3003676"/>
              <a:ext cx="736217" cy="556024"/>
            </a:xfrm>
            <a:prstGeom prst="rect">
              <a:avLst/>
            </a:prstGeom>
          </p:spPr>
        </p:pic>
      </p:grpSp>
      <p:sp>
        <p:nvSpPr>
          <p:cNvPr id="2" name="TextBox 1">
            <a:extLst>
              <a:ext uri="{FF2B5EF4-FFF2-40B4-BE49-F238E27FC236}">
                <a16:creationId xmlns:a16="http://schemas.microsoft.com/office/drawing/2014/main" id="{4715B7C3-E310-8076-125F-C50024C29D14}"/>
              </a:ext>
            </a:extLst>
          </p:cNvPr>
          <p:cNvSpPr txBox="1"/>
          <p:nvPr/>
        </p:nvSpPr>
        <p:spPr>
          <a:xfrm>
            <a:off x="527432" y="1033625"/>
            <a:ext cx="7333766" cy="400110"/>
          </a:xfrm>
          <a:prstGeom prst="rect">
            <a:avLst/>
          </a:prstGeom>
          <a:noFill/>
        </p:spPr>
        <p:txBody>
          <a:bodyPr wrap="square" rtlCol="0">
            <a:spAutoFit/>
          </a:bodyPr>
          <a:lstStyle/>
          <a:p>
            <a:pPr rtl="0"/>
            <a:r>
              <a:rPr lang="fr-fr" sz="2000"/>
              <a:t>Copilot est le nouveau modèle de recherche… et plus encore</a:t>
            </a:r>
          </a:p>
        </p:txBody>
      </p:sp>
    </p:spTree>
    <p:extLst>
      <p:ext uri="{BB962C8B-B14F-4D97-AF65-F5344CB8AC3E}">
        <p14:creationId xmlns:p14="http://schemas.microsoft.com/office/powerpoint/2010/main" val="35216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Rounded Corners 11">
            <a:extLst>
              <a:ext uri="{FF2B5EF4-FFF2-40B4-BE49-F238E27FC236}">
                <a16:creationId xmlns:a16="http://schemas.microsoft.com/office/drawing/2014/main" id="{84AD5381-5241-6C88-FFBC-53620131BA1E}"/>
              </a:ext>
            </a:extLst>
          </p:cNvPr>
          <p:cNvSpPr/>
          <p:nvPr/>
        </p:nvSpPr>
        <p:spPr bwMode="auto">
          <a:xfrm>
            <a:off x="447528"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extBox 2">
            <a:extLst>
              <a:ext uri="{FF2B5EF4-FFF2-40B4-BE49-F238E27FC236}">
                <a16:creationId xmlns:a16="http://schemas.microsoft.com/office/drawing/2014/main" id="{4D765782-B2B7-AC04-BF39-93242F6FFE9E}"/>
              </a:ext>
            </a:extLst>
          </p:cNvPr>
          <p:cNvSpPr txBox="1"/>
          <p:nvPr/>
        </p:nvSpPr>
        <p:spPr>
          <a:xfrm>
            <a:off x="762243" y="1638196"/>
            <a:ext cx="9840737" cy="3631763"/>
          </a:xfrm>
          <a:prstGeom prst="rect">
            <a:avLst/>
          </a:prstGeom>
          <a:noFill/>
        </p:spPr>
        <p:txBody>
          <a:bodyPr wrap="square" lIns="0" tIns="0" rIns="0" bIns="0" rtlCol="0" anchor="t">
            <a:spAutoFit/>
          </a:bodyPr>
          <a:lstStyle/>
          <a:p>
            <a:pPr rtl="0">
              <a:defRPr/>
            </a:pPr>
            <a:r>
              <a:rPr lang="fr-fr" dirty="0">
                <a:ea typeface="+mn-lt"/>
                <a:cs typeface="+mn-lt"/>
              </a:rPr>
              <a:t>Avant de partager cette présentation avec votre entreprise, nous vous encourageons à la personnaliser !</a:t>
            </a:r>
          </a:p>
          <a:p>
            <a:pPr rtl="0">
              <a:defRPr/>
            </a:pPr>
            <a:endParaRPr lang="en-US" dirty="0">
              <a:ea typeface="+mn-lt"/>
              <a:cs typeface="+mn-lt"/>
            </a:endParaRPr>
          </a:p>
          <a:p>
            <a:pPr rtl="0">
              <a:defRPr/>
            </a:pPr>
            <a:r>
              <a:rPr lang="fr-fr" dirty="0">
                <a:ea typeface="+mn-lt"/>
                <a:cs typeface="+mn-lt"/>
              </a:rPr>
              <a:t>Pour ce faire, vous pouvez :</a:t>
            </a:r>
          </a:p>
          <a:p>
            <a:pPr indent="-285750" rtl="0">
              <a:spcBef>
                <a:spcPts val="600"/>
              </a:spcBef>
              <a:buFont typeface="Arial" panose="020B0604020202020204" pitchFamily="34" charset="0"/>
              <a:buChar char="•"/>
              <a:defRPr/>
            </a:pPr>
            <a:r>
              <a:rPr lang="fr-fr" dirty="0">
                <a:ea typeface="+mn-lt"/>
                <a:cs typeface="+mn-lt"/>
              </a:rPr>
              <a:t>Mettre à jour le &lt;</a:t>
            </a:r>
            <a:r>
              <a:rPr lang="fr-fr" dirty="0">
                <a:highlight>
                  <a:srgbClr val="FFFF00"/>
                </a:highlight>
                <a:ea typeface="+mn-lt"/>
                <a:cs typeface="+mn-lt"/>
              </a:rPr>
              <a:t>texte mis en évidence</a:t>
            </a:r>
            <a:r>
              <a:rPr lang="fr-fr" dirty="0">
                <a:ea typeface="+mn-lt"/>
                <a:cs typeface="+mn-lt"/>
              </a:rPr>
              <a:t>&gt; avec les informations de votre entreprise</a:t>
            </a:r>
          </a:p>
          <a:p>
            <a:pPr indent="-285750" rtl="0">
              <a:spcBef>
                <a:spcPts val="600"/>
              </a:spcBef>
              <a:buFont typeface="Arial" panose="020B0604020202020204" pitchFamily="34" charset="0"/>
              <a:buChar char="•"/>
              <a:defRPr/>
            </a:pPr>
            <a:r>
              <a:rPr lang="fr-fr" dirty="0">
                <a:ea typeface="+mn-lt"/>
                <a:cs typeface="+mn-lt"/>
              </a:rPr>
              <a:t>Ajouter votre logo sur les diapositives</a:t>
            </a:r>
          </a:p>
          <a:p>
            <a:pPr indent="-285750" rtl="0">
              <a:spcBef>
                <a:spcPts val="600"/>
              </a:spcBef>
              <a:buFont typeface="Arial" panose="020B0604020202020204" pitchFamily="34" charset="0"/>
              <a:buChar char="•"/>
              <a:defRPr/>
            </a:pPr>
            <a:r>
              <a:rPr lang="fr-fr" dirty="0">
                <a:ea typeface="+mn-lt"/>
                <a:cs typeface="+mn-lt"/>
              </a:rPr>
              <a:t>Masquer ou ajouter des diapositives à votre convenance</a:t>
            </a:r>
          </a:p>
          <a:p>
            <a:pPr marL="284163" indent="-284163" rtl="0">
              <a:spcBef>
                <a:spcPts val="600"/>
              </a:spcBef>
              <a:buFont typeface="Arial" panose="020B0604020202020204" pitchFamily="34" charset="0"/>
              <a:buChar char="•"/>
              <a:defRPr/>
            </a:pPr>
            <a:r>
              <a:rPr lang="fr-fr" dirty="0">
                <a:ea typeface="+mn-lt"/>
                <a:cs typeface="+mn-lt"/>
              </a:rPr>
              <a:t>Mettre à jour les exemples de commandes afin qu’elles soient plus pertinentes pour vos utilisateurs finaux et votre entreprise</a:t>
            </a:r>
          </a:p>
          <a:p>
            <a:pPr rtl="0">
              <a:defRPr/>
            </a:pPr>
            <a:endParaRPr lang="en-US" dirty="0">
              <a:ea typeface="+mn-lt"/>
              <a:cs typeface="+mn-lt"/>
            </a:endParaRPr>
          </a:p>
          <a:p>
            <a:pPr rtl="0">
              <a:buFont typeface="Arial" panose="020B0604020202020204" pitchFamily="34" charset="0"/>
              <a:defRPr/>
            </a:pPr>
            <a:r>
              <a:rPr lang="fr-fr" dirty="0">
                <a:ea typeface="+mn-lt"/>
                <a:cs typeface="+mn-lt"/>
              </a:rPr>
              <a:t>Déterminer s’il est nécessaire d’adapter les directives sur la façon de traiter les informations confidentielles.</a:t>
            </a:r>
          </a:p>
        </p:txBody>
      </p:sp>
      <p:sp>
        <p:nvSpPr>
          <p:cNvPr id="7" name="Title 1">
            <a:extLst>
              <a:ext uri="{FF2B5EF4-FFF2-40B4-BE49-F238E27FC236}">
                <a16:creationId xmlns:a16="http://schemas.microsoft.com/office/drawing/2014/main" id="{F81C54FC-E922-53C3-78A4-CD9F6B7288EF}"/>
              </a:ext>
            </a:extLst>
          </p:cNvPr>
          <p:cNvSpPr txBox="1">
            <a:spLocks/>
          </p:cNvSpPr>
          <p:nvPr/>
        </p:nvSpPr>
        <p:spPr>
          <a:xfrm>
            <a:off x="588263" y="88611"/>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dirty="0">
                <a:cs typeface="Segoe UI Semibold"/>
              </a:rPr>
              <a:t>Personnalisez cette présentation en fonction des besoins de votre entreprise !</a:t>
            </a:r>
          </a:p>
        </p:txBody>
      </p:sp>
    </p:spTree>
    <p:extLst>
      <p:ext uri="{BB962C8B-B14F-4D97-AF65-F5344CB8AC3E}">
        <p14:creationId xmlns:p14="http://schemas.microsoft.com/office/powerpoint/2010/main" val="42389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Quand utiliser la conversation</a:t>
            </a:r>
          </a:p>
        </p:txBody>
      </p:sp>
      <p:sp useBgFill="1">
        <p:nvSpPr>
          <p:cNvPr id="26" name="Rectangle: Rounded Corners 33">
            <a:extLst>
              <a:ext uri="{FF2B5EF4-FFF2-40B4-BE49-F238E27FC236}">
                <a16:creationId xmlns:a16="http://schemas.microsoft.com/office/drawing/2014/main" id="{EEDB5E91-1436-469F-4BD3-5DCFBBD1A63D}"/>
              </a:ext>
            </a:extLst>
          </p:cNvPr>
          <p:cNvSpPr/>
          <p:nvPr/>
        </p:nvSpPr>
        <p:spPr bwMode="auto">
          <a:xfrm>
            <a:off x="477420" y="1579543"/>
            <a:ext cx="11296945" cy="4700669"/>
          </a:xfrm>
          <a:prstGeom prst="roundRect">
            <a:avLst>
              <a:gd name="adj" fmla="val 4127"/>
            </a:avLst>
          </a:prstGeom>
          <a:blipFill dpi="0" rotWithShape="0">
            <a:blip r:embed="rId3">
              <a:lum/>
            </a:blip>
            <a:srcRect/>
            <a:stretch>
              <a:fillRect l="-3115" t="-26084" r="-3115" b="-15234"/>
            </a:stretch>
          </a:blipFill>
          <a:ln>
            <a:solidFill>
              <a:srgbClr val="3579CF"/>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485BD5E6-531B-D5AE-98E4-32018187F0FB}"/>
              </a:ext>
            </a:extLst>
          </p:cNvPr>
          <p:cNvSpPr txBox="1"/>
          <p:nvPr/>
        </p:nvSpPr>
        <p:spPr>
          <a:xfrm>
            <a:off x="990600" y="1838915"/>
            <a:ext cx="5204352" cy="461665"/>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dirty="0">
                <a:latin typeface="Segoe UI "/>
              </a:rPr>
              <a:t>Vous avez fait des recherches et trouvé quelques articles intéressants, et vous voulez les comprendre rapidement</a:t>
            </a:r>
          </a:p>
        </p:txBody>
      </p:sp>
      <p:sp>
        <p:nvSpPr>
          <p:cNvPr id="30" name="TextBox 29">
            <a:extLst>
              <a:ext uri="{FF2B5EF4-FFF2-40B4-BE49-F238E27FC236}">
                <a16:creationId xmlns:a16="http://schemas.microsoft.com/office/drawing/2014/main" id="{441ECA59-6A4C-D77B-EC32-28152175957C}"/>
              </a:ext>
            </a:extLst>
          </p:cNvPr>
          <p:cNvSpPr txBox="1"/>
          <p:nvPr/>
        </p:nvSpPr>
        <p:spPr>
          <a:xfrm>
            <a:off x="990599" y="2687697"/>
            <a:ext cx="5204352" cy="692497"/>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dirty="0">
                <a:latin typeface="Segoe UI "/>
              </a:rPr>
              <a:t>Vous avez recueilli des informations sur différentes pages web et vous êtes prêt à les retranscrire sous forme d’e-mail ou de rapport.</a:t>
            </a:r>
          </a:p>
        </p:txBody>
      </p:sp>
      <p:sp>
        <p:nvSpPr>
          <p:cNvPr id="32" name="TextBox 1">
            <a:extLst>
              <a:ext uri="{FF2B5EF4-FFF2-40B4-BE49-F238E27FC236}">
                <a16:creationId xmlns:a16="http://schemas.microsoft.com/office/drawing/2014/main" id="{5964967C-AD91-FCF5-F645-EA39E5B7C68C}"/>
              </a:ext>
            </a:extLst>
          </p:cNvPr>
          <p:cNvSpPr txBox="1"/>
          <p:nvPr/>
        </p:nvSpPr>
        <p:spPr>
          <a:xfrm>
            <a:off x="990600" y="3628625"/>
            <a:ext cx="5204351" cy="692497"/>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fr" sz="1500" dirty="0">
                <a:latin typeface="Segoe UI "/>
              </a:rPr>
              <a:t>Vous ne trouvez pas d’images génériques correspondant </a:t>
            </a:r>
            <a:br>
              <a:rPr lang="fr-fr" sz="1500" dirty="0">
                <a:latin typeface="Segoe UI "/>
              </a:rPr>
            </a:br>
            <a:r>
              <a:rPr lang="fr-fr" sz="1500" dirty="0">
                <a:latin typeface="Segoe UI "/>
              </a:rPr>
              <a:t>à votre présentation ou votre document ne contient </a:t>
            </a:r>
            <a:br>
              <a:rPr lang="fr-fr" sz="1500" dirty="0">
                <a:latin typeface="Segoe UI "/>
              </a:rPr>
            </a:br>
            <a:r>
              <a:rPr lang="fr-fr" sz="1500" dirty="0">
                <a:latin typeface="Segoe UI "/>
              </a:rPr>
              <a:t>aucune image</a:t>
            </a:r>
          </a:p>
        </p:txBody>
      </p:sp>
      <p:sp>
        <p:nvSpPr>
          <p:cNvPr id="37" name="TextBox 1">
            <a:extLst>
              <a:ext uri="{FF2B5EF4-FFF2-40B4-BE49-F238E27FC236}">
                <a16:creationId xmlns:a16="http://schemas.microsoft.com/office/drawing/2014/main" id="{83DE6358-F809-68CD-8C7F-5CD519D5BFFC}"/>
              </a:ext>
            </a:extLst>
          </p:cNvPr>
          <p:cNvSpPr txBox="1"/>
          <p:nvPr/>
        </p:nvSpPr>
        <p:spPr>
          <a:xfrm>
            <a:off x="990599" y="4583806"/>
            <a:ext cx="5204353" cy="692497"/>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fr" sz="1500" dirty="0">
                <a:latin typeface="Segoe UI "/>
              </a:rPr>
              <a:t>Vous avez consulté des billets de blog et des vidéos pour acquérir de nouvelles connaissances, mais vous apprenez mieux en posant des questions.</a:t>
            </a:r>
          </a:p>
        </p:txBody>
      </p:sp>
      <p:sp>
        <p:nvSpPr>
          <p:cNvPr id="38" name="TextBox 1">
            <a:extLst>
              <a:ext uri="{FF2B5EF4-FFF2-40B4-BE49-F238E27FC236}">
                <a16:creationId xmlns:a16="http://schemas.microsoft.com/office/drawing/2014/main" id="{6AE228CC-6403-8E9F-683B-5440B8BB2DF6}"/>
              </a:ext>
            </a:extLst>
          </p:cNvPr>
          <p:cNvSpPr txBox="1"/>
          <p:nvPr/>
        </p:nvSpPr>
        <p:spPr>
          <a:xfrm>
            <a:off x="990599" y="5478153"/>
            <a:ext cx="5204352" cy="692497"/>
          </a:xfrm>
          <a:prstGeom prst="rect">
            <a:avLst/>
          </a:prstGeom>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fr" sz="1500">
                <a:latin typeface="Segoe UI "/>
              </a:rPr>
              <a:t>Vous disposez de plusieurs articles présentant des points de vue différents sur un sujet, et vous n’arrivez pas à prendre une décision</a:t>
            </a:r>
          </a:p>
        </p:txBody>
      </p:sp>
      <p:sp>
        <p:nvSpPr>
          <p:cNvPr id="39" name="TextBox 38">
            <a:extLst>
              <a:ext uri="{FF2B5EF4-FFF2-40B4-BE49-F238E27FC236}">
                <a16:creationId xmlns:a16="http://schemas.microsoft.com/office/drawing/2014/main" id="{717166B9-686C-ACD9-A48B-6B12647B7CB9}"/>
              </a:ext>
            </a:extLst>
          </p:cNvPr>
          <p:cNvSpPr txBox="1"/>
          <p:nvPr/>
        </p:nvSpPr>
        <p:spPr>
          <a:xfrm>
            <a:off x="7196664" y="1962026"/>
            <a:ext cx="4004735" cy="2308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i="1">
                <a:gradFill>
                  <a:gsLst>
                    <a:gs pos="2917">
                      <a:schemeClr val="tx1"/>
                    </a:gs>
                    <a:gs pos="30000">
                      <a:schemeClr val="tx1"/>
                    </a:gs>
                  </a:gsLst>
                  <a:lin ang="5400000" scaled="0"/>
                </a:gradFill>
                <a:cs typeface="Segoe UI"/>
              </a:rPr>
              <a:t>« Résume ce contenu… »</a:t>
            </a:r>
          </a:p>
        </p:txBody>
      </p:sp>
      <p:sp>
        <p:nvSpPr>
          <p:cNvPr id="40" name="TextBox 39">
            <a:extLst>
              <a:ext uri="{FF2B5EF4-FFF2-40B4-BE49-F238E27FC236}">
                <a16:creationId xmlns:a16="http://schemas.microsoft.com/office/drawing/2014/main" id="{48C677DD-780D-3F1B-125B-C9C940D5C757}"/>
              </a:ext>
            </a:extLst>
          </p:cNvPr>
          <p:cNvSpPr txBox="1"/>
          <p:nvPr/>
        </p:nvSpPr>
        <p:spPr>
          <a:xfrm>
            <a:off x="7196664" y="2779844"/>
            <a:ext cx="3757086"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i="1">
                <a:gradFill>
                  <a:gsLst>
                    <a:gs pos="2917">
                      <a:schemeClr val="tx1"/>
                    </a:gs>
                    <a:gs pos="30000">
                      <a:schemeClr val="tx1"/>
                    </a:gs>
                  </a:gsLst>
                  <a:lin ang="5400000" scaled="0"/>
                </a:gradFill>
                <a:cs typeface="Segoe UI"/>
              </a:rPr>
              <a:t>« Rédige un e-mail basé sur ces points importants… »</a:t>
            </a:r>
          </a:p>
        </p:txBody>
      </p:sp>
      <p:sp>
        <p:nvSpPr>
          <p:cNvPr id="43" name="TextBox 42">
            <a:extLst>
              <a:ext uri="{FF2B5EF4-FFF2-40B4-BE49-F238E27FC236}">
                <a16:creationId xmlns:a16="http://schemas.microsoft.com/office/drawing/2014/main" id="{D7D5B972-C3C8-56FD-5886-61C857840642}"/>
              </a:ext>
            </a:extLst>
          </p:cNvPr>
          <p:cNvSpPr txBox="1"/>
          <p:nvPr/>
        </p:nvSpPr>
        <p:spPr>
          <a:xfrm>
            <a:off x="7196664" y="3843884"/>
            <a:ext cx="4004735" cy="2308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i="1">
                <a:gradFill>
                  <a:gsLst>
                    <a:gs pos="2917">
                      <a:schemeClr val="tx1"/>
                    </a:gs>
                    <a:gs pos="30000">
                      <a:schemeClr val="tx1"/>
                    </a:gs>
                  </a:gsLst>
                  <a:lin ang="5400000" scaled="0"/>
                </a:gradFill>
                <a:cs typeface="Segoe UI"/>
              </a:rPr>
              <a:t>« Crée une image comme celle-ci… »</a:t>
            </a:r>
          </a:p>
        </p:txBody>
      </p:sp>
      <p:sp>
        <p:nvSpPr>
          <p:cNvPr id="44" name="TextBox 43">
            <a:extLst>
              <a:ext uri="{FF2B5EF4-FFF2-40B4-BE49-F238E27FC236}">
                <a16:creationId xmlns:a16="http://schemas.microsoft.com/office/drawing/2014/main" id="{07ADBF7E-0F54-F039-9209-88E866D6CAB9}"/>
              </a:ext>
            </a:extLst>
          </p:cNvPr>
          <p:cNvSpPr txBox="1"/>
          <p:nvPr/>
        </p:nvSpPr>
        <p:spPr>
          <a:xfrm>
            <a:off x="7196664" y="4784887"/>
            <a:ext cx="4137643" cy="2308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i="1" dirty="0">
                <a:gradFill>
                  <a:gsLst>
                    <a:gs pos="2917">
                      <a:schemeClr val="tx1"/>
                    </a:gs>
                    <a:gs pos="30000">
                      <a:schemeClr val="tx1"/>
                    </a:gs>
                  </a:gsLst>
                  <a:lin ang="5400000" scaled="0"/>
                </a:gradFill>
                <a:cs typeface="Segoe UI"/>
              </a:rPr>
              <a:t>« Explique ça… » Ou « Comment se fait-il que… »</a:t>
            </a:r>
          </a:p>
        </p:txBody>
      </p:sp>
      <p:sp>
        <p:nvSpPr>
          <p:cNvPr id="45" name="TextBox 44">
            <a:extLst>
              <a:ext uri="{FF2B5EF4-FFF2-40B4-BE49-F238E27FC236}">
                <a16:creationId xmlns:a16="http://schemas.microsoft.com/office/drawing/2014/main" id="{DBEB65E4-B25A-A660-FC92-595A08CA2373}"/>
              </a:ext>
            </a:extLst>
          </p:cNvPr>
          <p:cNvSpPr txBox="1"/>
          <p:nvPr/>
        </p:nvSpPr>
        <p:spPr>
          <a:xfrm>
            <a:off x="7196663" y="5478153"/>
            <a:ext cx="4222703" cy="6924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500" i="1" dirty="0">
                <a:gradFill>
                  <a:gsLst>
                    <a:gs pos="2917">
                      <a:schemeClr val="tx1"/>
                    </a:gs>
                    <a:gs pos="30000">
                      <a:schemeClr val="tx1"/>
                    </a:gs>
                  </a:gsLst>
                  <a:lin ang="5400000" scaled="0"/>
                </a:gradFill>
                <a:cs typeface="Segoe UI"/>
              </a:rPr>
              <a:t>« Compare cette option et une autre option dans un tableau » ou « Donne-moi les avantages et les inconvénients de… »</a:t>
            </a:r>
          </a:p>
        </p:txBody>
      </p:sp>
      <p:pic>
        <p:nvPicPr>
          <p:cNvPr id="46" name="Graphic 17">
            <a:extLst>
              <a:ext uri="{FF2B5EF4-FFF2-40B4-BE49-F238E27FC236}">
                <a16:creationId xmlns:a16="http://schemas.microsoft.com/office/drawing/2014/main" id="{A084CD74-32A8-78A7-34C1-5CAF9162C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9081" y="1962025"/>
            <a:ext cx="278338" cy="246222"/>
          </a:xfrm>
          <a:prstGeom prst="rect">
            <a:avLst/>
          </a:prstGeom>
        </p:spPr>
      </p:pic>
      <p:pic>
        <p:nvPicPr>
          <p:cNvPr id="47" name="Graphic 21">
            <a:extLst>
              <a:ext uri="{FF2B5EF4-FFF2-40B4-BE49-F238E27FC236}">
                <a16:creationId xmlns:a16="http://schemas.microsoft.com/office/drawing/2014/main" id="{EE66CA04-490F-AC72-E3B8-F4ED6DC6BB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706" y="3860697"/>
            <a:ext cx="241088" cy="212595"/>
          </a:xfrm>
          <a:prstGeom prst="rect">
            <a:avLst/>
          </a:prstGeom>
        </p:spPr>
      </p:pic>
      <p:pic>
        <p:nvPicPr>
          <p:cNvPr id="48" name="Graphic 24">
            <a:extLst>
              <a:ext uri="{FF2B5EF4-FFF2-40B4-BE49-F238E27FC236}">
                <a16:creationId xmlns:a16="http://schemas.microsoft.com/office/drawing/2014/main" id="{A7D3B0D9-EC8D-B41E-095C-75C7DB3C3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463" y="4766322"/>
            <a:ext cx="269575" cy="283350"/>
          </a:xfrm>
          <a:prstGeom prst="rect">
            <a:avLst/>
          </a:prstGeom>
        </p:spPr>
      </p:pic>
      <p:pic>
        <p:nvPicPr>
          <p:cNvPr id="49" name="Graphic 32">
            <a:extLst>
              <a:ext uri="{FF2B5EF4-FFF2-40B4-BE49-F238E27FC236}">
                <a16:creationId xmlns:a16="http://schemas.microsoft.com/office/drawing/2014/main" id="{A6387D54-776B-8B06-D167-8741CA76F9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6518" y="5707716"/>
            <a:ext cx="283464" cy="245028"/>
          </a:xfrm>
          <a:prstGeom prst="rect">
            <a:avLst/>
          </a:prstGeom>
        </p:spPr>
      </p:pic>
      <p:cxnSp>
        <p:nvCxnSpPr>
          <p:cNvPr id="50" name="Straight Connector 49">
            <a:extLst>
              <a:ext uri="{FF2B5EF4-FFF2-40B4-BE49-F238E27FC236}">
                <a16:creationId xmlns:a16="http://schemas.microsoft.com/office/drawing/2014/main" id="{21DEB4C0-EA37-3188-B081-5EEB63A855FF}"/>
              </a:ext>
            </a:extLst>
          </p:cNvPr>
          <p:cNvCxnSpPr>
            <a:cxnSpLocks/>
          </p:cNvCxnSpPr>
          <p:nvPr/>
        </p:nvCxnSpPr>
        <p:spPr>
          <a:xfrm>
            <a:off x="477420" y="2555601"/>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34C5A7-8014-EC64-8D9E-E8B046D11B2C}"/>
              </a:ext>
            </a:extLst>
          </p:cNvPr>
          <p:cNvCxnSpPr>
            <a:cxnSpLocks/>
          </p:cNvCxnSpPr>
          <p:nvPr/>
        </p:nvCxnSpPr>
        <p:spPr>
          <a:xfrm>
            <a:off x="477420" y="35052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C6D3C4-560B-87B4-C446-50669924AEAA}"/>
              </a:ext>
            </a:extLst>
          </p:cNvPr>
          <p:cNvCxnSpPr>
            <a:cxnSpLocks/>
          </p:cNvCxnSpPr>
          <p:nvPr/>
        </p:nvCxnSpPr>
        <p:spPr>
          <a:xfrm>
            <a:off x="477420" y="4433078"/>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5E56CE-715D-5996-8617-D80CC353A313}"/>
              </a:ext>
            </a:extLst>
          </p:cNvPr>
          <p:cNvCxnSpPr>
            <a:cxnSpLocks/>
          </p:cNvCxnSpPr>
          <p:nvPr/>
        </p:nvCxnSpPr>
        <p:spPr>
          <a:xfrm>
            <a:off x="477420" y="5374412"/>
            <a:ext cx="11257379" cy="0"/>
          </a:xfrm>
          <a:prstGeom prst="line">
            <a:avLst/>
          </a:prstGeom>
          <a:noFill/>
          <a:ln w="8812" cap="flat">
            <a:solidFill>
              <a:srgbClr val="3579CF"/>
            </a:solidFill>
            <a:prstDash val="solid"/>
            <a:round/>
          </a:ln>
        </p:spPr>
        <p:style>
          <a:lnRef idx="1">
            <a:schemeClr val="accent1"/>
          </a:lnRef>
          <a:fillRef idx="0">
            <a:schemeClr val="accent1"/>
          </a:fillRef>
          <a:effectRef idx="0">
            <a:schemeClr val="accent1"/>
          </a:effectRef>
          <a:fontRef idx="minor">
            <a:schemeClr val="tx1"/>
          </a:fontRef>
        </p:style>
      </p:cxnSp>
      <p:pic>
        <p:nvPicPr>
          <p:cNvPr id="54" name="Graphic 10">
            <a:extLst>
              <a:ext uri="{FF2B5EF4-FFF2-40B4-BE49-F238E27FC236}">
                <a16:creationId xmlns:a16="http://schemas.microsoft.com/office/drawing/2014/main" id="{BA8F4D00-F7BC-891D-E6FD-90067DB91F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5153" y="2918321"/>
            <a:ext cx="286194" cy="215488"/>
          </a:xfrm>
          <a:prstGeom prst="rect">
            <a:avLst/>
          </a:prstGeom>
        </p:spPr>
      </p:pic>
      <p:sp>
        <p:nvSpPr>
          <p:cNvPr id="55" name="TextBox 54">
            <a:extLst>
              <a:ext uri="{FF2B5EF4-FFF2-40B4-BE49-F238E27FC236}">
                <a16:creationId xmlns:a16="http://schemas.microsoft.com/office/drawing/2014/main" id="{0323D022-EDD4-3D7B-8B72-16881A2B8B62}"/>
              </a:ext>
            </a:extLst>
          </p:cNvPr>
          <p:cNvSpPr txBox="1"/>
          <p:nvPr/>
        </p:nvSpPr>
        <p:spPr>
          <a:xfrm>
            <a:off x="477422" y="1178851"/>
            <a:ext cx="4188188" cy="369332"/>
          </a:xfrm>
          <a:prstGeom prst="rect">
            <a:avLst/>
          </a:prstGeom>
          <a:noFill/>
        </p:spPr>
        <p:txBody>
          <a:bodyPr wrap="square" lIns="91440" tIns="45720" rIns="91440" bIns="45720" rtlCol="0" anchor="t">
            <a:spAutoFit/>
          </a:bodyPr>
          <a:lstStyle/>
          <a:p>
            <a:pPr rtl="0">
              <a:spcAft>
                <a:spcPts val="600"/>
              </a:spcAft>
              <a:defRPr/>
            </a:pPr>
            <a:r>
              <a:rPr lang="fr-fr">
                <a:latin typeface="+mj-lt"/>
                <a:ea typeface="+mn-lt"/>
                <a:cs typeface="+mn-lt"/>
              </a:rPr>
              <a:t>Quand votre journée ressemble à ça…</a:t>
            </a:r>
            <a:endParaRPr lang="en-US">
              <a:latin typeface="+mj-lt"/>
              <a:cs typeface="Segoe UI"/>
            </a:endParaRPr>
          </a:p>
        </p:txBody>
      </p:sp>
      <p:sp>
        <p:nvSpPr>
          <p:cNvPr id="56" name="TextBox 55">
            <a:extLst>
              <a:ext uri="{FF2B5EF4-FFF2-40B4-BE49-F238E27FC236}">
                <a16:creationId xmlns:a16="http://schemas.microsoft.com/office/drawing/2014/main" id="{0323D022-EDD4-3D7B-8B72-16881A2B8B62}"/>
              </a:ext>
            </a:extLst>
          </p:cNvPr>
          <p:cNvSpPr txBox="1"/>
          <p:nvPr/>
        </p:nvSpPr>
        <p:spPr>
          <a:xfrm>
            <a:off x="7196664" y="1178851"/>
            <a:ext cx="2368414" cy="369332"/>
          </a:xfrm>
          <a:prstGeom prst="rect">
            <a:avLst/>
          </a:prstGeom>
          <a:noFill/>
        </p:spPr>
        <p:txBody>
          <a:bodyPr wrap="square" lIns="91440" tIns="45720" rIns="91440" bIns="45720" rtlCol="0" anchor="t">
            <a:spAutoFit/>
          </a:bodyPr>
          <a:lstStyle/>
          <a:p>
            <a:pPr rtl="0">
              <a:spcAft>
                <a:spcPts val="600"/>
              </a:spcAft>
              <a:defRPr/>
            </a:pPr>
            <a:r>
              <a:rPr lang="fr-fr" dirty="0">
                <a:latin typeface="+mj-lt"/>
                <a:ea typeface="+mn-lt"/>
                <a:cs typeface="+mn-lt"/>
              </a:rPr>
              <a:t>Essayez ça</a:t>
            </a:r>
          </a:p>
        </p:txBody>
      </p:sp>
      <p:pic>
        <p:nvPicPr>
          <p:cNvPr id="3" name="Picture 2">
            <a:extLst>
              <a:ext uri="{FF2B5EF4-FFF2-40B4-BE49-F238E27FC236}">
                <a16:creationId xmlns:a16="http://schemas.microsoft.com/office/drawing/2014/main" id="{92E1946E-B8C2-B05D-83EF-CD71008D9A25}"/>
              </a:ext>
            </a:extLst>
          </p:cNvPr>
          <p:cNvPicPr>
            <a:picLocks noChangeAspect="1"/>
          </p:cNvPicPr>
          <p:nvPr/>
        </p:nvPicPr>
        <p:blipFill>
          <a:blip r:embed="rId14"/>
          <a:stretch>
            <a:fillRect/>
          </a:stretch>
        </p:blipFill>
        <p:spPr>
          <a:xfrm>
            <a:off x="10997488" y="505793"/>
            <a:ext cx="717090" cy="717090"/>
          </a:xfrm>
          <a:prstGeom prst="rect">
            <a:avLst/>
          </a:prstGeom>
        </p:spPr>
      </p:pic>
    </p:spTree>
    <p:extLst>
      <p:ext uri="{BB962C8B-B14F-4D97-AF65-F5344CB8AC3E}">
        <p14:creationId xmlns:p14="http://schemas.microsoft.com/office/powerpoint/2010/main" val="120504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EEB3ED36-479D-5B31-D429-23DE976E7875}"/>
              </a:ext>
            </a:extLst>
          </p:cNvPr>
          <p:cNvSpPr/>
          <p:nvPr/>
        </p:nvSpPr>
        <p:spPr bwMode="auto">
          <a:xfrm>
            <a:off x="447527" y="1246910"/>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5" name="TextBox 4">
            <a:extLst>
              <a:ext uri="{FF2B5EF4-FFF2-40B4-BE49-F238E27FC236}">
                <a16:creationId xmlns:a16="http://schemas.microsoft.com/office/drawing/2014/main" id="{0DA5F2A3-B40A-6583-4EA9-FD742B5E507E}"/>
              </a:ext>
            </a:extLst>
          </p:cNvPr>
          <p:cNvSpPr txBox="1"/>
          <p:nvPr/>
        </p:nvSpPr>
        <p:spPr>
          <a:xfrm>
            <a:off x="1016763" y="2015781"/>
            <a:ext cx="3546528" cy="3508653"/>
          </a:xfrm>
          <a:prstGeom prst="rect">
            <a:avLst/>
          </a:prstGeom>
          <a:noFill/>
        </p:spPr>
        <p:txBody>
          <a:bodyPr wrap="square" lIns="0" tIns="0" rIns="0" bIns="0" rtlCol="0" anchor="t">
            <a:spAutoFit/>
          </a:bodyPr>
          <a:lstStyle/>
          <a:p>
            <a:pPr rtl="0">
              <a:spcBef>
                <a:spcPts val="600"/>
              </a:spcBef>
              <a:defRPr/>
            </a:pPr>
            <a:r>
              <a:rPr lang="fr-fr" sz="1600" dirty="0">
                <a:gradFill>
                  <a:gsLst>
                    <a:gs pos="2917">
                      <a:srgbClr val="000000"/>
                    </a:gs>
                    <a:gs pos="30000">
                      <a:srgbClr val="000000"/>
                    </a:gs>
                  </a:gsLst>
                  <a:lin ang="5400000" scaled="0"/>
                </a:gradFill>
                <a:cs typeface="Segoe UI"/>
              </a:rPr>
              <a:t>En quête de plus d’idées pour créer des commandes ? </a:t>
            </a:r>
          </a:p>
          <a:p>
            <a:pPr marR="0" lvl="0" algn="l" defTabSz="914400" rtl="0" eaLnBrk="1" fontAlgn="auto" latinLnBrk="0" hangingPunct="1">
              <a:lnSpc>
                <a:spcPct val="100000"/>
              </a:lnSpc>
              <a:spcBef>
                <a:spcPts val="60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spcBef>
                <a:spcPts val="600"/>
              </a:spcBef>
              <a:defRPr/>
            </a:pPr>
            <a:r>
              <a:rPr lang="fr-fr" sz="1600" dirty="0">
                <a:gradFill>
                  <a:gsLst>
                    <a:gs pos="2917">
                      <a:srgbClr val="000000"/>
                    </a:gs>
                    <a:gs pos="30000">
                      <a:srgbClr val="000000"/>
                    </a:gs>
                  </a:gsLst>
                  <a:lin ang="5400000" scaled="0"/>
                </a:gradFill>
                <a:cs typeface="Segoe UI"/>
              </a:rPr>
              <a:t>Consultez ces </a:t>
            </a:r>
            <a:r>
              <a:rPr lang="fr-fr" sz="1600" dirty="0">
                <a:gradFill>
                  <a:gsLst>
                    <a:gs pos="2917">
                      <a:srgbClr val="000000"/>
                    </a:gs>
                    <a:gs pos="30000">
                      <a:srgbClr val="000000"/>
                    </a:gs>
                  </a:gsLst>
                  <a:lin ang="5400000" scaled="0"/>
                </a:gradFill>
                <a:latin typeface="+mj-lt"/>
                <a:cs typeface="Segoe UI"/>
              </a:rPr>
              <a:t>exemples d’invites</a:t>
            </a:r>
            <a:r>
              <a:rPr lang="fr-fr" sz="1600" dirty="0">
                <a:gradFill>
                  <a:gsLst>
                    <a:gs pos="2917">
                      <a:srgbClr val="000000"/>
                    </a:gs>
                    <a:gs pos="30000">
                      <a:srgbClr val="000000"/>
                    </a:gs>
                  </a:gsLst>
                  <a:lin ang="5400000" scaled="0"/>
                </a:gradFill>
                <a:cs typeface="Segoe UI"/>
              </a:rPr>
              <a:t> depuis l’écran de démarrage de Microsoft </a:t>
            </a:r>
            <a:r>
              <a:rPr lang="fr-fr" sz="1600" dirty="0" err="1">
                <a:gradFill>
                  <a:gsLst>
                    <a:gs pos="2917">
                      <a:srgbClr val="000000"/>
                    </a:gs>
                    <a:gs pos="30000">
                      <a:srgbClr val="000000"/>
                    </a:gs>
                  </a:gsLst>
                  <a:lin ang="5400000" scaled="0"/>
                </a:gradFill>
                <a:cs typeface="Segoe UI"/>
              </a:rPr>
              <a:t>Copilot</a:t>
            </a:r>
            <a:r>
              <a:rPr lang="fr-fr" sz="1600" dirty="0">
                <a:gradFill>
                  <a:gsLst>
                    <a:gs pos="2917">
                      <a:srgbClr val="000000"/>
                    </a:gs>
                    <a:gs pos="30000">
                      <a:srgbClr val="000000"/>
                    </a:gs>
                  </a:gsLst>
                  <a:lin ang="5400000" scaled="0"/>
                </a:gradFill>
                <a:cs typeface="Segoe UI"/>
              </a:rPr>
              <a:t> pour vous aider </a:t>
            </a:r>
            <a:br>
              <a:rPr lang="fr-fr" sz="1600" dirty="0">
                <a:gradFill>
                  <a:gsLst>
                    <a:gs pos="2917">
                      <a:srgbClr val="000000"/>
                    </a:gs>
                    <a:gs pos="30000">
                      <a:srgbClr val="000000"/>
                    </a:gs>
                  </a:gsLst>
                  <a:lin ang="5400000" scaled="0"/>
                </a:gradFill>
                <a:cs typeface="Segoe UI"/>
              </a:rPr>
            </a:br>
            <a:r>
              <a:rPr lang="fr-fr" sz="1600" dirty="0">
                <a:gradFill>
                  <a:gsLst>
                    <a:gs pos="2917">
                      <a:srgbClr val="000000"/>
                    </a:gs>
                    <a:gs pos="30000">
                      <a:srgbClr val="000000"/>
                    </a:gs>
                  </a:gsLst>
                  <a:lin ang="5400000" scaled="0"/>
                </a:gradFill>
                <a:cs typeface="Segoe UI"/>
              </a:rPr>
              <a:t>à creuser davantage ! </a:t>
            </a:r>
          </a:p>
          <a:p>
            <a:pPr rtl="0">
              <a:spcBef>
                <a:spcPts val="600"/>
              </a:spcBef>
              <a:defRPr/>
            </a:pPr>
            <a:endParaRPr lang="en-US" sz="1600" dirty="0">
              <a:gradFill>
                <a:gsLst>
                  <a:gs pos="2917">
                    <a:srgbClr val="000000"/>
                  </a:gs>
                  <a:gs pos="30000">
                    <a:srgbClr val="000000"/>
                  </a:gs>
                </a:gsLst>
                <a:lin ang="5400000" scaled="0"/>
              </a:gradFill>
              <a:cs typeface="Segoe UI"/>
            </a:endParaRPr>
          </a:p>
          <a:p>
            <a:pPr rtl="0">
              <a:spcBef>
                <a:spcPts val="600"/>
              </a:spcBef>
              <a:defRPr/>
            </a:pPr>
            <a:r>
              <a:rPr lang="fr-fr" sz="1600" dirty="0">
                <a:gradFill>
                  <a:gsLst>
                    <a:gs pos="2917">
                      <a:srgbClr val="000000"/>
                    </a:gs>
                    <a:gs pos="30000">
                      <a:srgbClr val="000000"/>
                    </a:gs>
                  </a:gsLst>
                  <a:lin ang="5400000" scaled="0"/>
                </a:gradFill>
                <a:cs typeface="Segoe UI"/>
              </a:rPr>
              <a:t>Utilisez Microsoft </a:t>
            </a:r>
            <a:r>
              <a:rPr lang="fr-fr" sz="1600" dirty="0" err="1">
                <a:gradFill>
                  <a:gsLst>
                    <a:gs pos="2917">
                      <a:srgbClr val="000000"/>
                    </a:gs>
                    <a:gs pos="30000">
                      <a:srgbClr val="000000"/>
                    </a:gs>
                  </a:gsLst>
                  <a:lin ang="5400000" scaled="0"/>
                </a:gradFill>
                <a:cs typeface="Segoe UI"/>
              </a:rPr>
              <a:t>Copilot</a:t>
            </a:r>
            <a:r>
              <a:rPr lang="fr-fr" sz="1600" dirty="0">
                <a:gradFill>
                  <a:gsLst>
                    <a:gs pos="2917">
                      <a:srgbClr val="000000"/>
                    </a:gs>
                    <a:gs pos="30000">
                      <a:srgbClr val="000000"/>
                    </a:gs>
                  </a:gsLst>
                  <a:lin ang="5400000" scaled="0"/>
                </a:gradFill>
                <a:cs typeface="Segoe UI"/>
              </a:rPr>
              <a:t> pour vous aider à créer et à réviser des analyses, </a:t>
            </a:r>
            <a:br>
              <a:rPr lang="fr-fr" sz="1600" dirty="0">
                <a:gradFill>
                  <a:gsLst>
                    <a:gs pos="2917">
                      <a:srgbClr val="000000"/>
                    </a:gs>
                    <a:gs pos="30000">
                      <a:srgbClr val="000000"/>
                    </a:gs>
                  </a:gsLst>
                  <a:lin ang="5400000" scaled="0"/>
                </a:gradFill>
                <a:cs typeface="Segoe UI"/>
              </a:rPr>
            </a:br>
            <a:r>
              <a:rPr lang="fr-fr" sz="1600" dirty="0">
                <a:gradFill>
                  <a:gsLst>
                    <a:gs pos="2917">
                      <a:srgbClr val="000000"/>
                    </a:gs>
                    <a:gs pos="30000">
                      <a:srgbClr val="000000"/>
                    </a:gs>
                  </a:gsLst>
                  <a:lin ang="5400000" scaled="0"/>
                </a:gradFill>
                <a:cs typeface="Segoe UI"/>
              </a:rPr>
              <a:t>à rédiger du contenu original, </a:t>
            </a:r>
            <a:br>
              <a:rPr lang="fr-fr" sz="1600" dirty="0">
                <a:gradFill>
                  <a:gsLst>
                    <a:gs pos="2917">
                      <a:srgbClr val="000000"/>
                    </a:gs>
                    <a:gs pos="30000">
                      <a:srgbClr val="000000"/>
                    </a:gs>
                  </a:gsLst>
                  <a:lin ang="5400000" scaled="0"/>
                </a:gradFill>
                <a:cs typeface="Segoe UI"/>
              </a:rPr>
            </a:br>
            <a:r>
              <a:rPr lang="fr-fr" sz="1600" dirty="0">
                <a:gradFill>
                  <a:gsLst>
                    <a:gs pos="2917">
                      <a:srgbClr val="000000"/>
                    </a:gs>
                    <a:gs pos="30000">
                      <a:srgbClr val="000000"/>
                    </a:gs>
                  </a:gsLst>
                  <a:lin ang="5400000" scaled="0"/>
                </a:gradFill>
                <a:cs typeface="Segoe UI"/>
              </a:rPr>
              <a:t>à comparer des stratégies ou même </a:t>
            </a:r>
            <a:br>
              <a:rPr lang="fr-fr" sz="1600" dirty="0">
                <a:gradFill>
                  <a:gsLst>
                    <a:gs pos="2917">
                      <a:srgbClr val="000000"/>
                    </a:gs>
                    <a:gs pos="30000">
                      <a:srgbClr val="000000"/>
                    </a:gs>
                  </a:gsLst>
                  <a:lin ang="5400000" scaled="0"/>
                </a:gradFill>
                <a:cs typeface="Segoe UI"/>
              </a:rPr>
            </a:br>
            <a:r>
              <a:rPr lang="fr-fr" sz="1600" dirty="0">
                <a:gradFill>
                  <a:gsLst>
                    <a:gs pos="2917">
                      <a:srgbClr val="000000"/>
                    </a:gs>
                    <a:gs pos="30000">
                      <a:srgbClr val="000000"/>
                    </a:gs>
                  </a:gsLst>
                  <a:lin ang="5400000" scaled="0"/>
                </a:gradFill>
                <a:cs typeface="Segoe UI"/>
              </a:rPr>
              <a:t>à planifier un voyage d’affaires. </a:t>
            </a:r>
            <a:endParaRPr lang="en-US" dirty="0"/>
          </a:p>
        </p:txBody>
      </p:sp>
      <p:sp>
        <p:nvSpPr>
          <p:cNvPr id="9" name="Title 1">
            <a:extLst>
              <a:ext uri="{FF2B5EF4-FFF2-40B4-BE49-F238E27FC236}">
                <a16:creationId xmlns:a16="http://schemas.microsoft.com/office/drawing/2014/main" id="{08647263-66F5-58D0-DCC1-D2A0F2AD946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Commençons avec un exemple de commande </a:t>
            </a:r>
          </a:p>
        </p:txBody>
      </p:sp>
      <p:sp>
        <p:nvSpPr>
          <p:cNvPr id="3" name="TextBox 2">
            <a:extLst>
              <a:ext uri="{FF2B5EF4-FFF2-40B4-BE49-F238E27FC236}">
                <a16:creationId xmlns:a16="http://schemas.microsoft.com/office/drawing/2014/main" id="{CFEE9620-62CD-FC84-541C-0D7FFCA15296}"/>
              </a:ext>
            </a:extLst>
          </p:cNvPr>
          <p:cNvSpPr txBox="1"/>
          <p:nvPr/>
        </p:nvSpPr>
        <p:spPr>
          <a:xfrm>
            <a:off x="5650094" y="5183064"/>
            <a:ext cx="475322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fr-fr" sz="1100" i="1"/>
              <a:t>Vous pouvez trouver des exemples d’invites sur copilot.cloud.microsoft</a:t>
            </a:r>
            <a:endParaRPr lang="en-US"/>
          </a:p>
        </p:txBody>
      </p:sp>
      <p:pic>
        <p:nvPicPr>
          <p:cNvPr id="6" name="Picture 5" descr="A screenshot of a computer&#10;&#10;Description automatically generated">
            <a:extLst>
              <a:ext uri="{FF2B5EF4-FFF2-40B4-BE49-F238E27FC236}">
                <a16:creationId xmlns:a16="http://schemas.microsoft.com/office/drawing/2014/main" id="{5D971555-89AC-42C0-DCEF-7530C37DBE57}"/>
              </a:ext>
            </a:extLst>
          </p:cNvPr>
          <p:cNvPicPr>
            <a:picLocks noChangeAspect="1"/>
          </p:cNvPicPr>
          <p:nvPr/>
        </p:nvPicPr>
        <p:blipFill>
          <a:blip r:embed="rId4">
            <a:extLst>
              <a:ext uri="{28A0092B-C50C-407E-A947-70E740481C1C}">
                <a14:useLocalDpi xmlns:a14="http://schemas.microsoft.com/office/drawing/2010/main" val="0"/>
              </a:ext>
            </a:extLst>
          </a:blip>
          <a:srcRect l="17656" t="18182" r="30703" b="33333"/>
          <a:stretch/>
        </p:blipFill>
        <p:spPr>
          <a:xfrm>
            <a:off x="5132527" y="1975009"/>
            <a:ext cx="5788365" cy="3056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Rounded Corners 12">
            <a:extLst>
              <a:ext uri="{FF2B5EF4-FFF2-40B4-BE49-F238E27FC236}">
                <a16:creationId xmlns:a16="http://schemas.microsoft.com/office/drawing/2014/main" id="{6DE85FAD-DE9E-C9AC-7BBB-94166FAB4E55}"/>
              </a:ext>
            </a:extLst>
          </p:cNvPr>
          <p:cNvSpPr/>
          <p:nvPr/>
        </p:nvSpPr>
        <p:spPr bwMode="auto">
          <a:xfrm>
            <a:off x="445091" y="1641830"/>
            <a:ext cx="11296945" cy="4371692"/>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2" name="TextBox 1">
            <a:extLst>
              <a:ext uri="{FF2B5EF4-FFF2-40B4-BE49-F238E27FC236}">
                <a16:creationId xmlns:a16="http://schemas.microsoft.com/office/drawing/2014/main" id="{C9112C28-5754-21E9-499B-38B89399C88E}"/>
              </a:ext>
            </a:extLst>
          </p:cNvPr>
          <p:cNvSpPr txBox="1"/>
          <p:nvPr/>
        </p:nvSpPr>
        <p:spPr>
          <a:xfrm>
            <a:off x="588263" y="6139306"/>
            <a:ext cx="5617253" cy="261610"/>
          </a:xfrm>
          <a:prstGeom prst="rect">
            <a:avLst/>
          </a:prstGeom>
          <a:noFill/>
        </p:spPr>
        <p:txBody>
          <a:bodyPr wrap="square" rtlCol="0">
            <a:spAutoFit/>
          </a:bodyPr>
          <a:lstStyle/>
          <a:p>
            <a:pPr rtl="0"/>
            <a:r>
              <a:rPr lang="fr-fr" sz="1100" dirty="0"/>
              <a:t>Remarque : cliquez sur l’icône </a:t>
            </a:r>
            <a:r>
              <a:rPr lang="fr-fr" sz="1100" dirty="0" err="1"/>
              <a:t>Copilot</a:t>
            </a:r>
            <a:r>
              <a:rPr lang="fr-fr" sz="1100" dirty="0"/>
              <a:t> pour ouvrir ou fermer la barre latérale d’Edge. </a:t>
            </a:r>
          </a:p>
        </p:txBody>
      </p:sp>
      <p:sp>
        <p:nvSpPr>
          <p:cNvPr id="4" name="TextBox 3">
            <a:extLst>
              <a:ext uri="{FF2B5EF4-FFF2-40B4-BE49-F238E27FC236}">
                <a16:creationId xmlns:a16="http://schemas.microsoft.com/office/drawing/2014/main" id="{D485A35B-3CE8-F0AE-2726-3C2A9D4855D9}"/>
              </a:ext>
            </a:extLst>
          </p:cNvPr>
          <p:cNvSpPr txBox="1"/>
          <p:nvPr/>
        </p:nvSpPr>
        <p:spPr>
          <a:xfrm>
            <a:off x="588262" y="6422938"/>
            <a:ext cx="10271123" cy="215444"/>
          </a:xfrm>
          <a:prstGeom prst="rect">
            <a:avLst/>
          </a:prstGeom>
          <a:noFill/>
        </p:spPr>
        <p:txBody>
          <a:bodyPr wrap="square" rtlCol="0">
            <a:spAutoFit/>
          </a:bodyPr>
          <a:lstStyle/>
          <a:p>
            <a:pPr rtl="0"/>
            <a:r>
              <a:rPr lang="fr-fr" sz="800" dirty="0"/>
              <a:t>Si la barre latérale d’Edge ne fonctionne pas dans votre configuration, veuillez vous référer aux conseils relatifs aux paramètres de la barre latérale dans la section « Ressources supplémentaires » de ce guide.</a:t>
            </a:r>
          </a:p>
        </p:txBody>
      </p:sp>
      <p:sp>
        <p:nvSpPr>
          <p:cNvPr id="5" name="TextBox 4">
            <a:extLst>
              <a:ext uri="{FF2B5EF4-FFF2-40B4-BE49-F238E27FC236}">
                <a16:creationId xmlns:a16="http://schemas.microsoft.com/office/drawing/2014/main" id="{0DA5F2A3-B40A-6583-4EA9-FD742B5E507E}"/>
              </a:ext>
            </a:extLst>
          </p:cNvPr>
          <p:cNvSpPr txBox="1"/>
          <p:nvPr/>
        </p:nvSpPr>
        <p:spPr>
          <a:xfrm>
            <a:off x="662358" y="1913632"/>
            <a:ext cx="4338635" cy="3770263"/>
          </a:xfrm>
          <a:prstGeom prst="rect">
            <a:avLst/>
          </a:prstGeom>
          <a:noFill/>
        </p:spPr>
        <p:txBody>
          <a:bodyPr wrap="square" lIns="0" tIns="0" rIns="0" bIns="0" rtlCol="0" anchor="t">
            <a:spAutoFit/>
          </a:bodyPr>
          <a:lstStyle/>
          <a:p>
            <a:pPr rtl="0">
              <a:spcBef>
                <a:spcPts val="1200"/>
              </a:spcBef>
              <a:defRPr/>
            </a:pPr>
            <a:r>
              <a:rPr lang="fr-fr" sz="1500" dirty="0">
                <a:gradFill>
                  <a:gsLst>
                    <a:gs pos="2917">
                      <a:srgbClr val="000000"/>
                    </a:gs>
                    <a:gs pos="30000">
                      <a:srgbClr val="000000"/>
                    </a:gs>
                  </a:gsLst>
                  <a:lin ang="5400000" scaled="0"/>
                </a:gradFill>
                <a:latin typeface="Segoe UI "/>
                <a:cs typeface="Segoe UI"/>
              </a:rPr>
              <a:t>Ouvrez un PDF dans le navigateur Microsoft Edge, puis : </a:t>
            </a:r>
          </a:p>
          <a:p>
            <a:pPr lvl="1" rtl="0">
              <a:spcBef>
                <a:spcPts val="1200"/>
              </a:spcBef>
              <a:defRPr/>
            </a:pPr>
            <a:r>
              <a:rPr lang="fr-fr" sz="1500" dirty="0">
                <a:gradFill>
                  <a:gsLst>
                    <a:gs pos="2917">
                      <a:srgbClr val="000000"/>
                    </a:gs>
                    <a:gs pos="30000">
                      <a:srgbClr val="000000"/>
                    </a:gs>
                  </a:gsLst>
                  <a:lin ang="5400000" scaled="0"/>
                </a:gradFill>
                <a:latin typeface="Segoe UI "/>
                <a:cs typeface="Segoe UI"/>
              </a:rPr>
              <a:t>En haut à droite, cliquez sur l’icône </a:t>
            </a:r>
            <a:r>
              <a:rPr lang="fr-fr" sz="1500" dirty="0" err="1">
                <a:gradFill>
                  <a:gsLst>
                    <a:gs pos="2917">
                      <a:srgbClr val="000000"/>
                    </a:gs>
                    <a:gs pos="30000">
                      <a:srgbClr val="000000"/>
                    </a:gs>
                  </a:gsLst>
                  <a:lin ang="5400000" scaled="0"/>
                </a:gradFill>
                <a:latin typeface="Segoe UI "/>
                <a:cs typeface="Segoe UI"/>
              </a:rPr>
              <a:t>Copilot</a:t>
            </a:r>
            <a:r>
              <a:rPr lang="fr-fr" sz="1500" dirty="0">
                <a:gradFill>
                  <a:gsLst>
                    <a:gs pos="2917">
                      <a:srgbClr val="000000"/>
                    </a:gs>
                    <a:gs pos="30000">
                      <a:srgbClr val="000000"/>
                    </a:gs>
                  </a:gsLst>
                  <a:lin ang="5400000" scaled="0"/>
                </a:gradFill>
                <a:latin typeface="Segoe UI "/>
                <a:cs typeface="Segoe UI"/>
              </a:rPr>
              <a:t>.</a:t>
            </a:r>
          </a:p>
          <a:p>
            <a:pPr rtl="0">
              <a:spcBef>
                <a:spcPts val="1200"/>
              </a:spcBef>
              <a:defRPr/>
            </a:pPr>
            <a:r>
              <a:rPr lang="fr-fr" sz="1500" dirty="0">
                <a:gradFill>
                  <a:gsLst>
                    <a:gs pos="2917">
                      <a:srgbClr val="000000"/>
                    </a:gs>
                    <a:gs pos="30000">
                      <a:srgbClr val="000000"/>
                    </a:gs>
                  </a:gsLst>
                  <a:lin ang="5400000" scaled="0"/>
                </a:gradFill>
                <a:latin typeface="Segoe UI "/>
                <a:cs typeface="Segoe UI"/>
              </a:rPr>
              <a:t>                                   OU</a:t>
            </a:r>
          </a:p>
          <a:p>
            <a:pPr lvl="1" rtl="0">
              <a:spcBef>
                <a:spcPts val="1200"/>
              </a:spcBef>
              <a:defRPr/>
            </a:pPr>
            <a:r>
              <a:rPr lang="fr-fr" sz="1500" dirty="0">
                <a:gradFill>
                  <a:gsLst>
                    <a:gs pos="2917">
                      <a:srgbClr val="000000"/>
                    </a:gs>
                    <a:gs pos="30000">
                      <a:srgbClr val="000000"/>
                    </a:gs>
                  </a:gsLst>
                  <a:lin ang="5400000" scaled="0"/>
                </a:gradFill>
                <a:latin typeface="Segoe UI "/>
                <a:cs typeface="Segoe UI"/>
              </a:rPr>
              <a:t>Cliquez sur le bouton « Demander à </a:t>
            </a:r>
            <a:r>
              <a:rPr lang="fr-fr" sz="1500" dirty="0" err="1">
                <a:gradFill>
                  <a:gsLst>
                    <a:gs pos="2917">
                      <a:srgbClr val="000000"/>
                    </a:gs>
                    <a:gs pos="30000">
                      <a:srgbClr val="000000"/>
                    </a:gs>
                  </a:gsLst>
                  <a:lin ang="5400000" scaled="0"/>
                </a:gradFill>
                <a:latin typeface="Segoe UI "/>
                <a:cs typeface="Segoe UI"/>
              </a:rPr>
              <a:t>Copilot</a:t>
            </a:r>
            <a:r>
              <a:rPr lang="fr-fr" sz="1500" dirty="0">
                <a:gradFill>
                  <a:gsLst>
                    <a:gs pos="2917">
                      <a:srgbClr val="000000"/>
                    </a:gs>
                    <a:gs pos="30000">
                      <a:srgbClr val="000000"/>
                    </a:gs>
                  </a:gsLst>
                  <a:lin ang="5400000" scaled="0"/>
                </a:gradFill>
                <a:latin typeface="Segoe UI "/>
                <a:cs typeface="Segoe UI"/>
              </a:rPr>
              <a:t> » dans la barre des tâches au-dessus du PDF.</a:t>
            </a:r>
          </a:p>
          <a:p>
            <a:pPr marL="457200" marR="0" lvl="0" algn="l" defTabSz="914400" rtl="0" eaLnBrk="1" fontAlgn="auto" latinLnBrk="0" hangingPunct="1">
              <a:lnSpc>
                <a:spcPct val="100000"/>
              </a:lnSpc>
              <a:spcBef>
                <a:spcPts val="1200"/>
              </a:spcBef>
              <a:spcAft>
                <a:spcPts val="0"/>
              </a:spcAft>
              <a:buClrTx/>
              <a:buSzTx/>
              <a:tabLst/>
              <a:defRPr/>
            </a:pPr>
            <a:r>
              <a:rPr lang="fr-fr" sz="1500" dirty="0">
                <a:gradFill>
                  <a:gsLst>
                    <a:gs pos="2917">
                      <a:srgbClr val="000000"/>
                    </a:gs>
                    <a:gs pos="30000">
                      <a:srgbClr val="000000"/>
                    </a:gs>
                  </a:gsLst>
                  <a:lin ang="5400000" scaled="0"/>
                </a:gradFill>
                <a:latin typeface="Segoe UI "/>
                <a:cs typeface="Segoe UI"/>
              </a:rPr>
              <a:t>La barre latérale d’Edge apparaîtra à droite. Saisissez la commande : </a:t>
            </a:r>
            <a:r>
              <a:rPr lang="fr-fr" sz="1500" i="1" dirty="0">
                <a:gradFill>
                  <a:gsLst>
                    <a:gs pos="2917">
                      <a:srgbClr val="000000"/>
                    </a:gs>
                    <a:gs pos="30000">
                      <a:srgbClr val="000000"/>
                    </a:gs>
                  </a:gsLst>
                  <a:lin ang="5400000" scaled="0"/>
                </a:gradFill>
                <a:latin typeface="Segoe UI "/>
                <a:cs typeface="Segoe UI"/>
              </a:rPr>
              <a:t>Résume ce rapport </a:t>
            </a:r>
            <a:br>
              <a:rPr lang="fr-fr" sz="1500" i="1" dirty="0">
                <a:gradFill>
                  <a:gsLst>
                    <a:gs pos="2917">
                      <a:srgbClr val="000000"/>
                    </a:gs>
                    <a:gs pos="30000">
                      <a:srgbClr val="000000"/>
                    </a:gs>
                  </a:gsLst>
                  <a:lin ang="5400000" scaled="0"/>
                </a:gradFill>
                <a:latin typeface="Segoe UI "/>
                <a:cs typeface="Segoe UI"/>
              </a:rPr>
            </a:br>
            <a:r>
              <a:rPr lang="fr-fr" sz="1500" i="1" dirty="0">
                <a:gradFill>
                  <a:gsLst>
                    <a:gs pos="2917">
                      <a:srgbClr val="000000"/>
                    </a:gs>
                    <a:gs pos="30000">
                      <a:srgbClr val="000000"/>
                    </a:gs>
                  </a:gsLst>
                  <a:lin ang="5400000" scaled="0"/>
                </a:gradFill>
                <a:latin typeface="Segoe UI "/>
                <a:cs typeface="Segoe UI"/>
              </a:rPr>
              <a:t>en</a:t>
            </a:r>
            <a:r>
              <a:rPr lang="en-US" sz="1500" i="1" dirty="0">
                <a:gradFill>
                  <a:gsLst>
                    <a:gs pos="2917">
                      <a:srgbClr val="000000"/>
                    </a:gs>
                    <a:gs pos="30000">
                      <a:srgbClr val="000000"/>
                    </a:gs>
                  </a:gsLst>
                  <a:lin ang="5400000" scaled="0"/>
                </a:gradFill>
                <a:latin typeface="Segoe UI "/>
                <a:cs typeface="Segoe UI"/>
              </a:rPr>
              <a:t> </a:t>
            </a:r>
            <a:r>
              <a:rPr lang="fr-fr" sz="1500" i="1" dirty="0">
                <a:gradFill>
                  <a:gsLst>
                    <a:gs pos="2917">
                      <a:srgbClr val="000000"/>
                    </a:gs>
                    <a:gs pos="30000">
                      <a:srgbClr val="000000"/>
                    </a:gs>
                  </a:gsLst>
                  <a:lin ang="5400000" scaled="0"/>
                </a:gradFill>
                <a:latin typeface="Segoe UI "/>
                <a:cs typeface="Segoe UI"/>
              </a:rPr>
              <a:t>3 points</a:t>
            </a:r>
          </a:p>
          <a:p>
            <a:pPr rtl="0">
              <a:spcBef>
                <a:spcPts val="1200"/>
              </a:spcBef>
              <a:defRPr/>
            </a:pPr>
            <a:r>
              <a:rPr lang="fr-fr" sz="1500" dirty="0">
                <a:gradFill>
                  <a:gsLst>
                    <a:gs pos="2917">
                      <a:srgbClr val="000000"/>
                    </a:gs>
                    <a:gs pos="30000">
                      <a:srgbClr val="000000"/>
                    </a:gs>
                  </a:gsLst>
                  <a:lin ang="5400000" scaled="0"/>
                </a:gradFill>
                <a:latin typeface="Segoe UI "/>
                <a:cs typeface="Segoe UI"/>
              </a:rPr>
              <a:t>Vous pouvez poser des questions relatives à l’onglet ouvert, ce qui est beaucoup plus simple que de copier et coller une page web ou un fichier PDF dans la zone de texte !</a:t>
            </a:r>
          </a:p>
        </p:txBody>
      </p:sp>
      <p:sp>
        <p:nvSpPr>
          <p:cNvPr id="11" name="Oval 10">
            <a:extLst>
              <a:ext uri="{FF2B5EF4-FFF2-40B4-BE49-F238E27FC236}">
                <a16:creationId xmlns:a16="http://schemas.microsoft.com/office/drawing/2014/main" id="{6E9933B8-B993-F154-86CF-DFB0D828E8CF}"/>
              </a:ext>
            </a:extLst>
          </p:cNvPr>
          <p:cNvSpPr/>
          <p:nvPr/>
        </p:nvSpPr>
        <p:spPr>
          <a:xfrm>
            <a:off x="662358" y="2540331"/>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latin typeface="+mj-lt"/>
              </a:rPr>
              <a:t>1</a:t>
            </a:r>
          </a:p>
        </p:txBody>
      </p:sp>
      <p:sp>
        <p:nvSpPr>
          <p:cNvPr id="12" name="Oval 11">
            <a:extLst>
              <a:ext uri="{FF2B5EF4-FFF2-40B4-BE49-F238E27FC236}">
                <a16:creationId xmlns:a16="http://schemas.microsoft.com/office/drawing/2014/main" id="{497CBB45-0456-0C0D-A46F-D5FF3203AF91}"/>
              </a:ext>
            </a:extLst>
          </p:cNvPr>
          <p:cNvSpPr>
            <a:spLocks noChangeAspect="1"/>
          </p:cNvSpPr>
          <p:nvPr/>
        </p:nvSpPr>
        <p:spPr>
          <a:xfrm>
            <a:off x="662357" y="3357146"/>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dirty="0">
                <a:latin typeface="+mj-lt"/>
              </a:rPr>
              <a:t>2</a:t>
            </a:r>
          </a:p>
        </p:txBody>
      </p:sp>
      <p:sp>
        <p:nvSpPr>
          <p:cNvPr id="7" name="Title 1">
            <a:extLst>
              <a:ext uri="{FF2B5EF4-FFF2-40B4-BE49-F238E27FC236}">
                <a16:creationId xmlns:a16="http://schemas.microsoft.com/office/drawing/2014/main" id="{E2E38A84-5B34-2AB1-C289-E56D05AEFDEB}"/>
              </a:ext>
            </a:extLst>
          </p:cNvPr>
          <p:cNvSpPr txBox="1">
            <a:spLocks/>
          </p:cNvSpPr>
          <p:nvPr/>
        </p:nvSpPr>
        <p:spPr>
          <a:xfrm>
            <a:off x="588263" y="30126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dirty="0">
                <a:solidFill>
                  <a:srgbClr val="000000"/>
                </a:solidFill>
                <a:latin typeface="Segoe UI Semibold" panose="020B0702040204020203" pitchFamily="34" charset="0"/>
                <a:cs typeface="Segoe UI Semibold" panose="020B0702040204020203" pitchFamily="34" charset="0"/>
              </a:rPr>
              <a:t>Essayez de résumer une page web, un fichier PDF ou tout autre document</a:t>
            </a:r>
          </a:p>
        </p:txBody>
      </p:sp>
      <p:sp>
        <p:nvSpPr>
          <p:cNvPr id="9" name="Oval 8">
            <a:extLst>
              <a:ext uri="{FF2B5EF4-FFF2-40B4-BE49-F238E27FC236}">
                <a16:creationId xmlns:a16="http://schemas.microsoft.com/office/drawing/2014/main" id="{7539E550-41FE-7330-4720-267D5EE219B8}"/>
              </a:ext>
            </a:extLst>
          </p:cNvPr>
          <p:cNvSpPr>
            <a:spLocks noChangeAspect="1"/>
          </p:cNvSpPr>
          <p:nvPr/>
        </p:nvSpPr>
        <p:spPr>
          <a:xfrm>
            <a:off x="662214" y="3998020"/>
            <a:ext cx="274464"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dirty="0">
                <a:latin typeface="+mj-lt"/>
              </a:rPr>
              <a:t>3</a:t>
            </a:r>
          </a:p>
        </p:txBody>
      </p:sp>
      <p:pic>
        <p:nvPicPr>
          <p:cNvPr id="2050" name="Picture 2">
            <a:extLst>
              <a:ext uri="{FF2B5EF4-FFF2-40B4-BE49-F238E27FC236}">
                <a16:creationId xmlns:a16="http://schemas.microsoft.com/office/drawing/2014/main" id="{A3A974BF-54E8-0C4A-F31F-B6DC2B77A2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8"/>
          <a:stretch/>
        </p:blipFill>
        <p:spPr bwMode="auto">
          <a:xfrm>
            <a:off x="5111466" y="2053746"/>
            <a:ext cx="5932438" cy="344682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599855D0-5D56-273B-40AA-74F9B3AE09D7}"/>
              </a:ext>
            </a:extLst>
          </p:cNvPr>
          <p:cNvSpPr>
            <a:spLocks noChangeAspect="1"/>
          </p:cNvSpPr>
          <p:nvPr/>
        </p:nvSpPr>
        <p:spPr>
          <a:xfrm>
            <a:off x="11043904" y="2317815"/>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latin typeface="+mj-lt"/>
              </a:rPr>
              <a:t>1</a:t>
            </a:r>
          </a:p>
        </p:txBody>
      </p:sp>
      <p:grpSp>
        <p:nvGrpSpPr>
          <p:cNvPr id="28" name="Group 27">
            <a:extLst>
              <a:ext uri="{FF2B5EF4-FFF2-40B4-BE49-F238E27FC236}">
                <a16:creationId xmlns:a16="http://schemas.microsoft.com/office/drawing/2014/main" id="{3B6E88F3-7463-2137-AB2A-79B598FC9E9B}"/>
              </a:ext>
            </a:extLst>
          </p:cNvPr>
          <p:cNvGrpSpPr/>
          <p:nvPr/>
        </p:nvGrpSpPr>
        <p:grpSpPr>
          <a:xfrm>
            <a:off x="6383684" y="1454776"/>
            <a:ext cx="3781395" cy="365760"/>
            <a:chOff x="2026934" y="-370311"/>
            <a:chExt cx="3200400" cy="365760"/>
          </a:xfrm>
        </p:grpSpPr>
        <p:sp>
          <p:nvSpPr>
            <p:cNvPr id="29" name="TextBox 28">
              <a:extLst>
                <a:ext uri="{FF2B5EF4-FFF2-40B4-BE49-F238E27FC236}">
                  <a16:creationId xmlns:a16="http://schemas.microsoft.com/office/drawing/2014/main" id="{FE1BFD67-BBB9-134D-1AAE-E1AA2BB54EA4}"/>
                </a:ext>
              </a:extLst>
            </p:cNvPr>
            <p:cNvSpPr txBox="1"/>
            <p:nvPr/>
          </p:nvSpPr>
          <p:spPr>
            <a:xfrm>
              <a:off x="2026934" y="-370311"/>
              <a:ext cx="3200400" cy="365760"/>
            </a:xfrm>
            <a:prstGeom prst="roundRect">
              <a:avLst>
                <a:gd name="adj" fmla="val 19873"/>
              </a:avLst>
            </a:prstGeom>
            <a:solidFill>
              <a:srgbClr val="3579CF"/>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endParaRPr lang="en-CA"/>
            </a:p>
          </p:txBody>
        </p:sp>
        <p:sp>
          <p:nvSpPr>
            <p:cNvPr id="30" name="TextBox 29">
              <a:extLst>
                <a:ext uri="{FF2B5EF4-FFF2-40B4-BE49-F238E27FC236}">
                  <a16:creationId xmlns:a16="http://schemas.microsoft.com/office/drawing/2014/main" id="{979B3858-FA25-BE04-8BBD-BA2FDB484C7F}"/>
                </a:ext>
              </a:extLst>
            </p:cNvPr>
            <p:cNvSpPr txBox="1"/>
            <p:nvPr/>
          </p:nvSpPr>
          <p:spPr>
            <a:xfrm>
              <a:off x="2054070" y="-339774"/>
              <a:ext cx="3146129" cy="274320"/>
            </a:xfrm>
            <a:prstGeom prst="rect">
              <a:avLst/>
            </a:prstGeom>
            <a:solidFill>
              <a:srgbClr val="3579C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400" b="0" i="0" u="none" strike="noStrike" kern="1200" cap="none" spc="0" normalizeH="0" noProof="0" dirty="0">
                  <a:ln w="3175">
                    <a:noFill/>
                  </a:ln>
                  <a:gradFill>
                    <a:gsLst>
                      <a:gs pos="53933">
                        <a:srgbClr val="FFFFFF"/>
                      </a:gs>
                      <a:gs pos="38000">
                        <a:srgbClr val="FFFFFF"/>
                      </a:gs>
                    </a:gsLst>
                    <a:path path="circle">
                      <a:fillToRect l="100000" b="100000"/>
                    </a:path>
                  </a:gradFill>
                  <a:effectLst/>
                  <a:uLnTx/>
                  <a:uFillTx/>
                  <a:latin typeface="+mj-lt"/>
                  <a:ea typeface="+mn-ea"/>
                  <a:cs typeface="Segoe UI" pitchFamily="34" charset="0"/>
                </a:rPr>
                <a:t>Uniquement disponible sur Microsoft Edge</a:t>
              </a:r>
            </a:p>
          </p:txBody>
        </p:sp>
      </p:grpSp>
      <p:sp>
        <p:nvSpPr>
          <p:cNvPr id="31" name="Freeform: Shape 30">
            <a:extLst>
              <a:ext uri="{FF2B5EF4-FFF2-40B4-BE49-F238E27FC236}">
                <a16:creationId xmlns:a16="http://schemas.microsoft.com/office/drawing/2014/main" id="{67219BC6-5F2E-7788-CCF0-B59F86A4E247}"/>
              </a:ext>
            </a:extLst>
          </p:cNvPr>
          <p:cNvSpPr/>
          <p:nvPr/>
        </p:nvSpPr>
        <p:spPr bwMode="auto">
          <a:xfrm>
            <a:off x="6742600" y="2350641"/>
            <a:ext cx="978348" cy="379380"/>
          </a:xfrm>
          <a:custGeom>
            <a:avLst/>
            <a:gdLst>
              <a:gd name="connsiteX0" fmla="*/ 0 w 1100195"/>
              <a:gd name="connsiteY0" fmla="*/ 72861 h 393447"/>
              <a:gd name="connsiteX1" fmla="*/ 0 w 1100195"/>
              <a:gd name="connsiteY1" fmla="*/ 0 h 393447"/>
              <a:gd name="connsiteX2" fmla="*/ 222225 w 1100195"/>
              <a:gd name="connsiteY2" fmla="*/ 7286 h 393447"/>
              <a:gd name="connsiteX3" fmla="*/ 1100195 w 1100195"/>
              <a:gd name="connsiteY3" fmla="*/ 36430 h 393447"/>
              <a:gd name="connsiteX4" fmla="*/ 1096552 w 1100195"/>
              <a:gd name="connsiteY4" fmla="*/ 338802 h 393447"/>
              <a:gd name="connsiteX5" fmla="*/ 69218 w 1100195"/>
              <a:gd name="connsiteY5" fmla="*/ 393447 h 393447"/>
              <a:gd name="connsiteX6" fmla="*/ 0 w 1100195"/>
              <a:gd name="connsiteY6" fmla="*/ 72861 h 393447"/>
              <a:gd name="connsiteX0" fmla="*/ 0 w 1178572"/>
              <a:gd name="connsiteY0" fmla="*/ 72861 h 393447"/>
              <a:gd name="connsiteX1" fmla="*/ 0 w 1178572"/>
              <a:gd name="connsiteY1" fmla="*/ 0 h 393447"/>
              <a:gd name="connsiteX2" fmla="*/ 222225 w 1178572"/>
              <a:gd name="connsiteY2" fmla="*/ 7286 h 393447"/>
              <a:gd name="connsiteX3" fmla="*/ 1178572 w 1178572"/>
              <a:gd name="connsiteY3" fmla="*/ 99878 h 393447"/>
              <a:gd name="connsiteX4" fmla="*/ 1096552 w 1178572"/>
              <a:gd name="connsiteY4" fmla="*/ 338802 h 393447"/>
              <a:gd name="connsiteX5" fmla="*/ 69218 w 1178572"/>
              <a:gd name="connsiteY5" fmla="*/ 393447 h 393447"/>
              <a:gd name="connsiteX6" fmla="*/ 0 w 1178572"/>
              <a:gd name="connsiteY6" fmla="*/ 72861 h 393447"/>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2861 h 453163"/>
              <a:gd name="connsiteX1" fmla="*/ 0 w 1178572"/>
              <a:gd name="connsiteY1" fmla="*/ 0 h 453163"/>
              <a:gd name="connsiteX2" fmla="*/ 222225 w 1178572"/>
              <a:gd name="connsiteY2" fmla="*/ 7286 h 453163"/>
              <a:gd name="connsiteX3" fmla="*/ 1178572 w 1178572"/>
              <a:gd name="connsiteY3" fmla="*/ 99878 h 453163"/>
              <a:gd name="connsiteX4" fmla="*/ 1096552 w 1178572"/>
              <a:gd name="connsiteY4" fmla="*/ 338802 h 453163"/>
              <a:gd name="connsiteX5" fmla="*/ 155059 w 1178572"/>
              <a:gd name="connsiteY5" fmla="*/ 453163 h 453163"/>
              <a:gd name="connsiteX6" fmla="*/ 0 w 1178572"/>
              <a:gd name="connsiteY6" fmla="*/ 72861 h 453163"/>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178572"/>
              <a:gd name="connsiteY0" fmla="*/ 73433 h 453735"/>
              <a:gd name="connsiteX1" fmla="*/ 0 w 1178572"/>
              <a:gd name="connsiteY1" fmla="*/ 572 h 453735"/>
              <a:gd name="connsiteX2" fmla="*/ 222225 w 1178572"/>
              <a:gd name="connsiteY2" fmla="*/ 7858 h 453735"/>
              <a:gd name="connsiteX3" fmla="*/ 1178572 w 1178572"/>
              <a:gd name="connsiteY3" fmla="*/ 100450 h 453735"/>
              <a:gd name="connsiteX4" fmla="*/ 1096552 w 1178572"/>
              <a:gd name="connsiteY4" fmla="*/ 339374 h 453735"/>
              <a:gd name="connsiteX5" fmla="*/ 155059 w 1178572"/>
              <a:gd name="connsiteY5" fmla="*/ 453735 h 453735"/>
              <a:gd name="connsiteX6" fmla="*/ 0 w 1178572"/>
              <a:gd name="connsiteY6" fmla="*/ 73433 h 453735"/>
              <a:gd name="connsiteX0" fmla="*/ 0 w 1403601"/>
              <a:gd name="connsiteY0" fmla="*/ 72861 h 453163"/>
              <a:gd name="connsiteX1" fmla="*/ 0 w 1403601"/>
              <a:gd name="connsiteY1" fmla="*/ 0 h 453163"/>
              <a:gd name="connsiteX2" fmla="*/ 1002264 w 1403601"/>
              <a:gd name="connsiteY2" fmla="*/ 115521 h 453163"/>
              <a:gd name="connsiteX3" fmla="*/ 1178572 w 1403601"/>
              <a:gd name="connsiteY3" fmla="*/ 99878 h 453163"/>
              <a:gd name="connsiteX4" fmla="*/ 1096552 w 1403601"/>
              <a:gd name="connsiteY4" fmla="*/ 338802 h 453163"/>
              <a:gd name="connsiteX5" fmla="*/ 155059 w 1403601"/>
              <a:gd name="connsiteY5" fmla="*/ 453163 h 453163"/>
              <a:gd name="connsiteX6" fmla="*/ 0 w 1403601"/>
              <a:gd name="connsiteY6" fmla="*/ 72861 h 453163"/>
              <a:gd name="connsiteX0" fmla="*/ 0 w 1178572"/>
              <a:gd name="connsiteY0" fmla="*/ 81571 h 461873"/>
              <a:gd name="connsiteX1" fmla="*/ 0 w 1178572"/>
              <a:gd name="connsiteY1" fmla="*/ 8710 h 461873"/>
              <a:gd name="connsiteX2" fmla="*/ 214760 w 1178572"/>
              <a:gd name="connsiteY2" fmla="*/ 4799 h 461873"/>
              <a:gd name="connsiteX3" fmla="*/ 1178572 w 1178572"/>
              <a:gd name="connsiteY3" fmla="*/ 108588 h 461873"/>
              <a:gd name="connsiteX4" fmla="*/ 1096552 w 1178572"/>
              <a:gd name="connsiteY4" fmla="*/ 347512 h 461873"/>
              <a:gd name="connsiteX5" fmla="*/ 155059 w 1178572"/>
              <a:gd name="connsiteY5" fmla="*/ 461873 h 461873"/>
              <a:gd name="connsiteX6" fmla="*/ 0 w 1178572"/>
              <a:gd name="connsiteY6" fmla="*/ 81571 h 461873"/>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65 w 1179237"/>
              <a:gd name="connsiteY0" fmla="*/ 82185 h 462487"/>
              <a:gd name="connsiteX1" fmla="*/ 665 w 1179237"/>
              <a:gd name="connsiteY1" fmla="*/ 9324 h 462487"/>
              <a:gd name="connsiteX2" fmla="*/ 215425 w 1179237"/>
              <a:gd name="connsiteY2" fmla="*/ 5413 h 462487"/>
              <a:gd name="connsiteX3" fmla="*/ 1179237 w 1179237"/>
              <a:gd name="connsiteY3" fmla="*/ 109202 h 462487"/>
              <a:gd name="connsiteX4" fmla="*/ 1097217 w 1179237"/>
              <a:gd name="connsiteY4" fmla="*/ 348126 h 462487"/>
              <a:gd name="connsiteX5" fmla="*/ 155724 w 1179237"/>
              <a:gd name="connsiteY5" fmla="*/ 462487 h 462487"/>
              <a:gd name="connsiteX6" fmla="*/ 665 w 1179237"/>
              <a:gd name="connsiteY6" fmla="*/ 82185 h 462487"/>
              <a:gd name="connsiteX0" fmla="*/ 63 w 1178635"/>
              <a:gd name="connsiteY0" fmla="*/ 77322 h 457624"/>
              <a:gd name="connsiteX1" fmla="*/ 63 w 1178635"/>
              <a:gd name="connsiteY1" fmla="*/ 4461 h 457624"/>
              <a:gd name="connsiteX2" fmla="*/ 214823 w 1178635"/>
              <a:gd name="connsiteY2" fmla="*/ 550 h 457624"/>
              <a:gd name="connsiteX3" fmla="*/ 1178635 w 1178635"/>
              <a:gd name="connsiteY3" fmla="*/ 104339 h 457624"/>
              <a:gd name="connsiteX4" fmla="*/ 1096615 w 1178635"/>
              <a:gd name="connsiteY4" fmla="*/ 343263 h 457624"/>
              <a:gd name="connsiteX5" fmla="*/ 155122 w 1178635"/>
              <a:gd name="connsiteY5" fmla="*/ 457624 h 457624"/>
              <a:gd name="connsiteX6" fmla="*/ 63 w 1178635"/>
              <a:gd name="connsiteY6" fmla="*/ 77322 h 457624"/>
              <a:gd name="connsiteX0" fmla="*/ 63 w 1178705"/>
              <a:gd name="connsiteY0" fmla="*/ 77272 h 457574"/>
              <a:gd name="connsiteX1" fmla="*/ 63 w 1178705"/>
              <a:gd name="connsiteY1" fmla="*/ 4411 h 457574"/>
              <a:gd name="connsiteX2" fmla="*/ 214823 w 1178705"/>
              <a:gd name="connsiteY2" fmla="*/ 500 h 457574"/>
              <a:gd name="connsiteX3" fmla="*/ 1178635 w 1178705"/>
              <a:gd name="connsiteY3" fmla="*/ 104289 h 457574"/>
              <a:gd name="connsiteX4" fmla="*/ 1096615 w 1178705"/>
              <a:gd name="connsiteY4" fmla="*/ 343213 h 457574"/>
              <a:gd name="connsiteX5" fmla="*/ 155122 w 1178705"/>
              <a:gd name="connsiteY5" fmla="*/ 457574 h 457574"/>
              <a:gd name="connsiteX6" fmla="*/ 63 w 1178705"/>
              <a:gd name="connsiteY6" fmla="*/ 77272 h 457574"/>
              <a:gd name="connsiteX0" fmla="*/ 63 w 1179994"/>
              <a:gd name="connsiteY0" fmla="*/ 77272 h 457574"/>
              <a:gd name="connsiteX1" fmla="*/ 63 w 1179994"/>
              <a:gd name="connsiteY1" fmla="*/ 4411 h 457574"/>
              <a:gd name="connsiteX2" fmla="*/ 214823 w 1179994"/>
              <a:gd name="connsiteY2" fmla="*/ 500 h 457574"/>
              <a:gd name="connsiteX3" fmla="*/ 1178635 w 1179994"/>
              <a:gd name="connsiteY3" fmla="*/ 104289 h 457574"/>
              <a:gd name="connsiteX4" fmla="*/ 1096615 w 1179994"/>
              <a:gd name="connsiteY4" fmla="*/ 343213 h 457574"/>
              <a:gd name="connsiteX5" fmla="*/ 155122 w 1179994"/>
              <a:gd name="connsiteY5" fmla="*/ 457574 h 457574"/>
              <a:gd name="connsiteX6" fmla="*/ 63 w 1179994"/>
              <a:gd name="connsiteY6" fmla="*/ 77272 h 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94" h="457574">
                <a:moveTo>
                  <a:pt x="63" y="77272"/>
                </a:moveTo>
                <a:lnTo>
                  <a:pt x="63" y="4411"/>
                </a:lnTo>
                <a:cubicBezTo>
                  <a:pt x="-4239" y="3108"/>
                  <a:pt x="215393" y="1804"/>
                  <a:pt x="214823" y="500"/>
                </a:cubicBezTo>
                <a:cubicBezTo>
                  <a:pt x="208901" y="-8446"/>
                  <a:pt x="1188290" y="105771"/>
                  <a:pt x="1178635" y="104289"/>
                </a:cubicBezTo>
                <a:cubicBezTo>
                  <a:pt x="1192350" y="104310"/>
                  <a:pt x="1097829" y="242422"/>
                  <a:pt x="1096615" y="343213"/>
                </a:cubicBezTo>
                <a:lnTo>
                  <a:pt x="155122" y="457574"/>
                </a:lnTo>
                <a:lnTo>
                  <a:pt x="63" y="77272"/>
                </a:lnTo>
                <a:close/>
              </a:path>
            </a:pathLst>
          </a:custGeom>
          <a:gradFill flip="none" rotWithShape="1">
            <a:gsLst>
              <a:gs pos="0">
                <a:schemeClr val="bg1">
                  <a:lumMod val="50000"/>
                  <a:alpha val="40000"/>
                </a:schemeClr>
              </a:gs>
              <a:gs pos="68000">
                <a:schemeClr val="bg1">
                  <a:lumMod val="50000"/>
                  <a:alpha val="0"/>
                </a:schemeClr>
              </a:gs>
            </a:gsLst>
            <a:path path="circle">
              <a:fillToRect t="100000" r="100000"/>
            </a:path>
            <a:tileRect l="-100000" b="-100000"/>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rtl="0"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32" name="Oval 31">
            <a:extLst>
              <a:ext uri="{FF2B5EF4-FFF2-40B4-BE49-F238E27FC236}">
                <a16:creationId xmlns:a16="http://schemas.microsoft.com/office/drawing/2014/main" id="{C1BC2B44-A66D-A62C-D7F7-6EDA8BDB15D8}"/>
              </a:ext>
            </a:extLst>
          </p:cNvPr>
          <p:cNvSpPr>
            <a:spLocks noChangeAspect="1"/>
          </p:cNvSpPr>
          <p:nvPr/>
        </p:nvSpPr>
        <p:spPr>
          <a:xfrm>
            <a:off x="6557883" y="2336977"/>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latin typeface="+mj-lt"/>
              </a:rPr>
              <a:t>2</a:t>
            </a:r>
          </a:p>
        </p:txBody>
      </p:sp>
      <p:pic>
        <p:nvPicPr>
          <p:cNvPr id="33" name="Picture 32">
            <a:extLst>
              <a:ext uri="{FF2B5EF4-FFF2-40B4-BE49-F238E27FC236}">
                <a16:creationId xmlns:a16="http://schemas.microsoft.com/office/drawing/2014/main" id="{5CAC44A5-8D68-C1B3-0603-BF91AC713EC7}"/>
              </a:ext>
            </a:extLst>
          </p:cNvPr>
          <p:cNvPicPr>
            <a:picLocks noChangeAspect="1"/>
          </p:cNvPicPr>
          <p:nvPr/>
        </p:nvPicPr>
        <p:blipFill>
          <a:blip r:embed="rId5"/>
          <a:stretch>
            <a:fillRect/>
          </a:stretch>
        </p:blipFill>
        <p:spPr>
          <a:xfrm>
            <a:off x="6827309" y="2590534"/>
            <a:ext cx="1089749" cy="400529"/>
          </a:xfrm>
          <a:prstGeom prst="rect">
            <a:avLst/>
          </a:prstGeom>
          <a:ln>
            <a:noFill/>
          </a:ln>
          <a:effectLst>
            <a:outerShdw blurRad="190500" algn="tl" rotWithShape="0">
              <a:srgbClr val="000000">
                <a:alpha val="70000"/>
              </a:srgbClr>
            </a:outerShdw>
          </a:effectLst>
        </p:spPr>
      </p:pic>
      <p:pic>
        <p:nvPicPr>
          <p:cNvPr id="6" name="Picture 5" descr="A screenshot of a computer&#10;&#10;Description automatically generated">
            <a:extLst>
              <a:ext uri="{FF2B5EF4-FFF2-40B4-BE49-F238E27FC236}">
                <a16:creationId xmlns:a16="http://schemas.microsoft.com/office/drawing/2014/main" id="{E4D6AD23-848A-6DDC-99AF-8CA080665F47}"/>
              </a:ext>
            </a:extLst>
          </p:cNvPr>
          <p:cNvPicPr>
            <a:picLocks noChangeAspect="1"/>
          </p:cNvPicPr>
          <p:nvPr/>
        </p:nvPicPr>
        <p:blipFill>
          <a:blip r:embed="rId6">
            <a:extLst>
              <a:ext uri="{28A0092B-C50C-407E-A947-70E740481C1C}">
                <a14:useLocalDpi xmlns:a14="http://schemas.microsoft.com/office/drawing/2010/main" val="0"/>
              </a:ext>
            </a:extLst>
          </a:blip>
          <a:srcRect l="78545" t="9053" r="3614" b="9254"/>
          <a:stretch/>
        </p:blipFill>
        <p:spPr>
          <a:xfrm>
            <a:off x="9638328" y="2451168"/>
            <a:ext cx="1295103" cy="2832544"/>
          </a:xfrm>
          <a:prstGeom prst="rect">
            <a:avLst/>
          </a:prstGeom>
          <a:effectLst/>
        </p:spPr>
      </p:pic>
      <p:sp>
        <p:nvSpPr>
          <p:cNvPr id="34" name="Oval 33">
            <a:extLst>
              <a:ext uri="{FF2B5EF4-FFF2-40B4-BE49-F238E27FC236}">
                <a16:creationId xmlns:a16="http://schemas.microsoft.com/office/drawing/2014/main" id="{1960D398-1FBB-95C8-8C03-B3DFD22175CF}"/>
              </a:ext>
            </a:extLst>
          </p:cNvPr>
          <p:cNvSpPr>
            <a:spLocks noChangeAspect="1"/>
          </p:cNvSpPr>
          <p:nvPr/>
        </p:nvSpPr>
        <p:spPr>
          <a:xfrm>
            <a:off x="10717966" y="5148450"/>
            <a:ext cx="274320" cy="274320"/>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400">
                <a:latin typeface="+mj-lt"/>
              </a:rPr>
              <a:t>3</a:t>
            </a:r>
          </a:p>
        </p:txBody>
      </p:sp>
    </p:spTree>
    <p:extLst>
      <p:ext uri="{BB962C8B-B14F-4D97-AF65-F5344CB8AC3E}">
        <p14:creationId xmlns:p14="http://schemas.microsoft.com/office/powerpoint/2010/main" val="86676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Rounded Corners 6">
            <a:extLst>
              <a:ext uri="{FF2B5EF4-FFF2-40B4-BE49-F238E27FC236}">
                <a16:creationId xmlns:a16="http://schemas.microsoft.com/office/drawing/2014/main" id="{588BA409-7BAD-AC35-4B10-98EB4CDF47CB}"/>
              </a:ext>
            </a:extLst>
          </p:cNvPr>
          <p:cNvSpPr/>
          <p:nvPr/>
        </p:nvSpPr>
        <p:spPr bwMode="auto">
          <a:xfrm>
            <a:off x="522231" y="1194935"/>
            <a:ext cx="11296945" cy="5022128"/>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4" name="TextBox 3">
            <a:extLst>
              <a:ext uri="{FF2B5EF4-FFF2-40B4-BE49-F238E27FC236}">
                <a16:creationId xmlns:a16="http://schemas.microsoft.com/office/drawing/2014/main" id="{E859C3A9-29F5-FC09-617D-FCE2C7448545}"/>
              </a:ext>
            </a:extLst>
          </p:cNvPr>
          <p:cNvSpPr txBox="1"/>
          <p:nvPr/>
        </p:nvSpPr>
        <p:spPr>
          <a:xfrm>
            <a:off x="903767" y="1602788"/>
            <a:ext cx="10472189" cy="3139321"/>
          </a:xfrm>
          <a:prstGeom prst="rect">
            <a:avLst/>
          </a:prstGeom>
          <a:noFill/>
        </p:spPr>
        <p:txBody>
          <a:bodyPr wrap="square" lIns="0" tIns="0" rIns="0" bIns="0" rtlCol="0" anchor="t">
            <a:spAutoFit/>
          </a:bodyPr>
          <a:lstStyle/>
          <a:p>
            <a:pPr rtl="0">
              <a:spcBef>
                <a:spcPts val="1200"/>
              </a:spcBef>
              <a:defRPr/>
            </a:pPr>
            <a:r>
              <a:rPr lang="fr-fr" sz="1600" dirty="0">
                <a:gradFill>
                  <a:gsLst>
                    <a:gs pos="2917">
                      <a:srgbClr val="000000"/>
                    </a:gs>
                    <a:gs pos="30000">
                      <a:srgbClr val="000000"/>
                    </a:gs>
                  </a:gsLst>
                  <a:lin ang="5400000" scaled="0"/>
                </a:gradFill>
                <a:latin typeface="Segoe UI "/>
                <a:cs typeface="Segoe UI"/>
              </a:rPr>
              <a:t>Microsoft </a:t>
            </a:r>
            <a:r>
              <a:rPr lang="fr-fr" sz="1600" dirty="0" err="1">
                <a:gradFill>
                  <a:gsLst>
                    <a:gs pos="2917">
                      <a:srgbClr val="000000"/>
                    </a:gs>
                    <a:gs pos="30000">
                      <a:srgbClr val="000000"/>
                    </a:gs>
                  </a:gsLst>
                  <a:lin ang="5400000" scaled="0"/>
                </a:gradFill>
                <a:latin typeface="Segoe UI "/>
                <a:cs typeface="Segoe UI"/>
              </a:rPr>
              <a:t>Copilot</a:t>
            </a:r>
            <a:r>
              <a:rPr lang="fr-fr" sz="1600" dirty="0">
                <a:gradFill>
                  <a:gsLst>
                    <a:gs pos="2917">
                      <a:srgbClr val="000000"/>
                    </a:gs>
                    <a:gs pos="30000">
                      <a:srgbClr val="000000"/>
                    </a:gs>
                  </a:gsLst>
                  <a:lin ang="5400000" scaled="0"/>
                </a:gradFill>
                <a:latin typeface="Segoe UI "/>
                <a:cs typeface="Segoe UI"/>
              </a:rPr>
              <a:t> </a:t>
            </a:r>
            <a:r>
              <a:rPr lang="fr-fr" sz="1600" dirty="0">
                <a:gradFill>
                  <a:gsLst>
                    <a:gs pos="2917">
                      <a:srgbClr val="000000"/>
                    </a:gs>
                    <a:gs pos="30000">
                      <a:srgbClr val="000000"/>
                    </a:gs>
                  </a:gsLst>
                  <a:lin ang="5400000" scaled="0"/>
                </a:gradFill>
                <a:cs typeface="Segoe UI"/>
              </a:rPr>
              <a:t>peut vous aider à trouver rapidement des informations, à analyser des données et à créer de nouveaux contenus.</a:t>
            </a:r>
          </a:p>
          <a:p>
            <a:pPr rtl="0">
              <a:spcBef>
                <a:spcPts val="1200"/>
              </a:spcBef>
              <a:defRPr/>
            </a:pPr>
            <a:r>
              <a:rPr lang="fr-fr" sz="1600" dirty="0">
                <a:gradFill>
                  <a:gsLst>
                    <a:gs pos="2917">
                      <a:srgbClr val="000000"/>
                    </a:gs>
                    <a:gs pos="30000">
                      <a:srgbClr val="000000"/>
                    </a:gs>
                  </a:gsLst>
                  <a:lin ang="5400000" scaled="0"/>
                </a:gradFill>
                <a:cs typeface="Segoe UI"/>
              </a:rPr>
              <a:t>Essayons de résumer certains contenus :</a:t>
            </a:r>
          </a:p>
          <a:p>
            <a:pPr marL="457200" indent="-342900" rtl="0">
              <a:spcBef>
                <a:spcPts val="1200"/>
              </a:spcBef>
              <a:buFont typeface="+mj-lt"/>
              <a:buAutoNum type="arabicPeriod"/>
              <a:defRPr/>
            </a:pPr>
            <a:r>
              <a:rPr lang="fr-fr" sz="1600" dirty="0">
                <a:gradFill>
                  <a:gsLst>
                    <a:gs pos="2917">
                      <a:srgbClr val="000000"/>
                    </a:gs>
                    <a:gs pos="30000">
                      <a:srgbClr val="000000"/>
                    </a:gs>
                  </a:gsLst>
                  <a:lin ang="5400000" scaled="0"/>
                </a:gradFill>
                <a:cs typeface="Segoe UI"/>
              </a:rPr>
              <a:t>Trouvez au moins quelques paragraphes de contenu propre à votre entreprise, comme un article de blog, une section d’un rapport ou d’un document, etc. </a:t>
            </a:r>
          </a:p>
          <a:p>
            <a:pPr marL="457200" indent="-342900" rtl="0">
              <a:spcBef>
                <a:spcPts val="1200"/>
              </a:spcBef>
              <a:buFont typeface="+mj-lt"/>
              <a:buAutoNum type="arabicPeriod"/>
              <a:defRPr/>
            </a:pPr>
            <a:r>
              <a:rPr lang="fr-fr" sz="1600" dirty="0">
                <a:gradFill>
                  <a:gsLst>
                    <a:gs pos="2917">
                      <a:srgbClr val="000000"/>
                    </a:gs>
                    <a:gs pos="30000">
                      <a:srgbClr val="000000"/>
                    </a:gs>
                  </a:gsLst>
                  <a:lin ang="5400000" scaled="0"/>
                </a:gradFill>
                <a:cs typeface="Segoe UI"/>
              </a:rPr>
              <a:t>Copiez et collez ce contenu sur </a:t>
            </a:r>
            <a:r>
              <a:rPr lang="fr-fr" sz="1600" dirty="0" err="1">
                <a:gradFill>
                  <a:gsLst>
                    <a:gs pos="2917">
                      <a:srgbClr val="000000"/>
                    </a:gs>
                    <a:gs pos="30000">
                      <a:srgbClr val="000000"/>
                    </a:gs>
                  </a:gsLst>
                  <a:lin ang="5400000" scaled="0"/>
                </a:gradFill>
                <a:cs typeface="Segoe UI"/>
              </a:rPr>
              <a:t>Copilot</a:t>
            </a:r>
            <a:r>
              <a:rPr lang="fr-fr" sz="1600" dirty="0">
                <a:gradFill>
                  <a:gsLst>
                    <a:gs pos="2917">
                      <a:srgbClr val="000000"/>
                    </a:gs>
                    <a:gs pos="30000">
                      <a:srgbClr val="000000"/>
                    </a:gs>
                  </a:gsLst>
                  <a:lin ang="5400000" scaled="0"/>
                </a:gradFill>
                <a:cs typeface="Segoe UI"/>
              </a:rPr>
              <a:t>, dans la zone de texte située en bas. Cela fait maintenant partie de votre invite. </a:t>
            </a:r>
          </a:p>
          <a:p>
            <a:pPr marL="457200" indent="-342900" rtl="0">
              <a:spcBef>
                <a:spcPts val="1200"/>
              </a:spcBef>
              <a:buFont typeface="+mj-lt"/>
              <a:buAutoNum type="arabicPeriod"/>
              <a:defRPr/>
            </a:pPr>
            <a:r>
              <a:rPr lang="fr-fr" sz="1600" dirty="0">
                <a:gradFill>
                  <a:gsLst>
                    <a:gs pos="2917">
                      <a:srgbClr val="000000"/>
                    </a:gs>
                    <a:gs pos="30000">
                      <a:srgbClr val="000000"/>
                    </a:gs>
                  </a:gsLst>
                  <a:lin ang="5400000" scaled="0"/>
                </a:gradFill>
                <a:cs typeface="Segoe UI"/>
              </a:rPr>
              <a:t>À la suite du texte collé, saisissez : « </a:t>
            </a:r>
            <a:r>
              <a:rPr lang="fr-fr" sz="1600" i="1" dirty="0">
                <a:gradFill>
                  <a:gsLst>
                    <a:gs pos="2917">
                      <a:srgbClr val="000000"/>
                    </a:gs>
                    <a:gs pos="30000">
                      <a:srgbClr val="000000"/>
                    </a:gs>
                  </a:gsLst>
                  <a:lin ang="5400000" scaled="0"/>
                </a:gradFill>
                <a:cs typeface="Segoe UI"/>
              </a:rPr>
              <a:t>Résume ce contenu en 3 points.</a:t>
            </a:r>
            <a:r>
              <a:rPr lang="fr-fr" sz="1600" dirty="0">
                <a:gradFill>
                  <a:gsLst>
                    <a:gs pos="2917">
                      <a:srgbClr val="000000"/>
                    </a:gs>
                    <a:gs pos="30000">
                      <a:srgbClr val="000000"/>
                    </a:gs>
                  </a:gsLst>
                  <a:lin ang="5400000" scaled="0"/>
                </a:gradFill>
                <a:cs typeface="Segoe UI"/>
              </a:rPr>
              <a:t> » </a:t>
            </a:r>
          </a:p>
          <a:p>
            <a:pPr marL="457200" indent="-342900" rtl="0">
              <a:spcBef>
                <a:spcPts val="1200"/>
              </a:spcBef>
              <a:buFont typeface="+mj-lt"/>
              <a:buAutoNum type="arabicPeriod"/>
              <a:defRPr/>
            </a:pPr>
            <a:r>
              <a:rPr lang="fr-fr" sz="1600" dirty="0">
                <a:gradFill>
                  <a:gsLst>
                    <a:gs pos="2917">
                      <a:srgbClr val="000000"/>
                    </a:gs>
                    <a:gs pos="30000">
                      <a:srgbClr val="000000"/>
                    </a:gs>
                  </a:gsLst>
                  <a:lin ang="5400000" scaled="0"/>
                </a:gradFill>
                <a:cs typeface="Segoe UI"/>
              </a:rPr>
              <a:t>Sélectionnez l’icône d’envoi pour soumettre l’invite et voir la réponse de </a:t>
            </a:r>
            <a:r>
              <a:rPr lang="fr-fr" sz="1600" dirty="0" err="1">
                <a:gradFill>
                  <a:gsLst>
                    <a:gs pos="2917">
                      <a:srgbClr val="000000"/>
                    </a:gs>
                    <a:gs pos="30000">
                      <a:srgbClr val="000000"/>
                    </a:gs>
                  </a:gsLst>
                  <a:lin ang="5400000" scaled="0"/>
                </a:gradFill>
                <a:cs typeface="Segoe UI"/>
              </a:rPr>
              <a:t>Copilot</a:t>
            </a:r>
            <a:r>
              <a:rPr lang="fr-fr" sz="1600" dirty="0">
                <a:gradFill>
                  <a:gsLst>
                    <a:gs pos="2917">
                      <a:srgbClr val="000000"/>
                    </a:gs>
                    <a:gs pos="30000">
                      <a:srgbClr val="000000"/>
                    </a:gs>
                  </a:gsLst>
                  <a:lin ang="5400000" scaled="0"/>
                </a:gradFill>
                <a:cs typeface="Segoe UI"/>
              </a:rPr>
              <a:t>.</a:t>
            </a:r>
          </a:p>
          <a:p>
            <a:pPr marL="457200" indent="-342900" rtl="0">
              <a:spcBef>
                <a:spcPts val="1200"/>
              </a:spcBef>
              <a:buFont typeface="+mj-lt"/>
              <a:buAutoNum type="arabicPeriod"/>
              <a:defRPr/>
            </a:pPr>
            <a:r>
              <a:rPr lang="fr-fr" sz="1600" dirty="0">
                <a:gradFill>
                  <a:gsLst>
                    <a:gs pos="2917">
                      <a:srgbClr val="000000"/>
                    </a:gs>
                    <a:gs pos="30000">
                      <a:srgbClr val="000000"/>
                    </a:gs>
                  </a:gsLst>
                  <a:lin ang="5400000" scaled="0"/>
                </a:gradFill>
                <a:cs typeface="Segoe UI"/>
              </a:rPr>
              <a:t>Ensuite, essayez de créer du contenu à partir du résumé qui vient de vous être fourni. </a:t>
            </a:r>
            <a:r>
              <a:rPr lang="fr-fr" sz="1600" b="1" dirty="0">
                <a:gradFill>
                  <a:gsLst>
                    <a:gs pos="2917">
                      <a:srgbClr val="000000"/>
                    </a:gs>
                    <a:gs pos="30000">
                      <a:srgbClr val="000000"/>
                    </a:gs>
                  </a:gsLst>
                  <a:lin ang="5400000" scaled="0"/>
                </a:gradFill>
                <a:cs typeface="Segoe UI"/>
              </a:rPr>
              <a:t>Sans démarrer une nouvelle conversation, </a:t>
            </a:r>
            <a:r>
              <a:rPr lang="fr-fr" sz="1600" dirty="0">
                <a:gradFill>
                  <a:gsLst>
                    <a:gs pos="2917">
                      <a:srgbClr val="000000"/>
                    </a:gs>
                    <a:gs pos="30000">
                      <a:srgbClr val="000000"/>
                    </a:gs>
                  </a:gsLst>
                  <a:lin ang="5400000" scaled="0"/>
                </a:gradFill>
                <a:cs typeface="Segoe UI"/>
              </a:rPr>
              <a:t>saisissez dans la zone de texte : « </a:t>
            </a:r>
            <a:r>
              <a:rPr lang="fr-fr" sz="1600" i="1" dirty="0">
                <a:gradFill>
                  <a:gsLst>
                    <a:gs pos="2917">
                      <a:srgbClr val="000000"/>
                    </a:gs>
                    <a:gs pos="30000">
                      <a:srgbClr val="000000"/>
                    </a:gs>
                  </a:gsLst>
                  <a:lin ang="5400000" scaled="0"/>
                </a:gradFill>
                <a:cs typeface="Segoe UI"/>
              </a:rPr>
              <a:t>Rédige un e-mail informel pour un collègue expliquant le contenu que je viens de fournir</a:t>
            </a:r>
            <a:r>
              <a:rPr lang="fr-fr" sz="1600" dirty="0">
                <a:gradFill>
                  <a:gsLst>
                    <a:gs pos="2917">
                      <a:srgbClr val="000000"/>
                    </a:gs>
                    <a:gs pos="30000">
                      <a:srgbClr val="000000"/>
                    </a:gs>
                  </a:gsLst>
                  <a:lin ang="5400000" scaled="0"/>
                </a:gradFill>
                <a:cs typeface="Segoe UI"/>
              </a:rPr>
              <a:t> ».</a:t>
            </a:r>
          </a:p>
        </p:txBody>
      </p:sp>
      <p:sp>
        <p:nvSpPr>
          <p:cNvPr id="10" name="TextBox 9">
            <a:extLst>
              <a:ext uri="{FF2B5EF4-FFF2-40B4-BE49-F238E27FC236}">
                <a16:creationId xmlns:a16="http://schemas.microsoft.com/office/drawing/2014/main" id="{1F0A5FD5-F92B-AF93-706C-C608BF6E0433}"/>
              </a:ext>
            </a:extLst>
          </p:cNvPr>
          <p:cNvSpPr txBox="1"/>
          <p:nvPr/>
        </p:nvSpPr>
        <p:spPr>
          <a:xfrm>
            <a:off x="801107" y="6400800"/>
            <a:ext cx="10724585" cy="169277"/>
          </a:xfrm>
          <a:prstGeom prst="rect">
            <a:avLst/>
          </a:prstGeom>
          <a:noFill/>
        </p:spPr>
        <p:txBody>
          <a:bodyPr wrap="square" lIns="0" tIns="0" rIns="0" bIns="0" rtlCol="0" anchor="t">
            <a:spAutoFit/>
          </a:bodyPr>
          <a:lstStyle/>
          <a:p>
            <a:pPr algn="l" rtl="0"/>
            <a:r>
              <a:rPr lang="fr-fr" sz="1100" dirty="0">
                <a:gradFill>
                  <a:gsLst>
                    <a:gs pos="2917">
                      <a:schemeClr val="tx1"/>
                    </a:gs>
                    <a:gs pos="30000">
                      <a:schemeClr val="tx1"/>
                    </a:gs>
                  </a:gsLst>
                  <a:lin ang="5400000" scaled="0"/>
                </a:gradFill>
                <a:latin typeface="Segoe UI "/>
              </a:rPr>
              <a:t>Remarque : assurez-vous que vous êtes connecté avec votre compte professionnel. Vérifiez que vous êtes bien dans l’expérience </a:t>
            </a:r>
            <a:r>
              <a:rPr lang="fr-fr" sz="1100" dirty="0" err="1">
                <a:gradFill>
                  <a:gsLst>
                    <a:gs pos="2917">
                      <a:schemeClr val="tx1"/>
                    </a:gs>
                    <a:gs pos="30000">
                      <a:schemeClr val="tx1"/>
                    </a:gs>
                  </a:gsLst>
                  <a:lin ang="5400000" scaled="0"/>
                </a:gradFill>
                <a:latin typeface="Segoe UI "/>
              </a:rPr>
              <a:t>Copilot</a:t>
            </a:r>
            <a:r>
              <a:rPr lang="fr-fr" sz="1100" dirty="0">
                <a:gradFill>
                  <a:gsLst>
                    <a:gs pos="2917">
                      <a:schemeClr val="tx1"/>
                    </a:gs>
                    <a:gs pos="30000">
                      <a:schemeClr val="tx1"/>
                    </a:gs>
                  </a:gsLst>
                  <a:lin ang="5400000" scaled="0"/>
                </a:gradFill>
                <a:latin typeface="Segoe UI "/>
              </a:rPr>
              <a:t> protégée avant de commencer.</a:t>
            </a:r>
          </a:p>
        </p:txBody>
      </p:sp>
      <p:sp>
        <p:nvSpPr>
          <p:cNvPr id="8" name="Title 1">
            <a:extLst>
              <a:ext uri="{FF2B5EF4-FFF2-40B4-BE49-F238E27FC236}">
                <a16:creationId xmlns:a16="http://schemas.microsoft.com/office/drawing/2014/main" id="{C5DFDB3C-D48E-143D-7C1D-559930B9F546}"/>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Essayez d’écrire un e-mail basé sur du contenu web</a:t>
            </a:r>
          </a:p>
        </p:txBody>
      </p:sp>
    </p:spTree>
    <p:extLst>
      <p:ext uri="{BB962C8B-B14F-4D97-AF65-F5344CB8AC3E}">
        <p14:creationId xmlns:p14="http://schemas.microsoft.com/office/powerpoint/2010/main" val="21853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7AEEF208-118B-CFCD-BFF6-FBE2AE2BF470}"/>
              </a:ext>
            </a:extLst>
          </p:cNvPr>
          <p:cNvSpPr/>
          <p:nvPr/>
        </p:nvSpPr>
        <p:spPr bwMode="auto">
          <a:xfrm>
            <a:off x="447527" y="1303883"/>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2D53BB51-3F9F-B779-452B-B367D8C82B38}"/>
              </a:ext>
            </a:extLst>
          </p:cNvPr>
          <p:cNvSpPr txBox="1"/>
          <p:nvPr/>
        </p:nvSpPr>
        <p:spPr>
          <a:xfrm>
            <a:off x="5057596" y="2257546"/>
            <a:ext cx="6040009"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fr-fr"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1. Dans la zone de texte, écrivez « Crée une image » suivi d’une description de l’image que vous souhaitez créer.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Exemples :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Crée une image pour ma présentation qui explique le stockage cloud que je vais présenter à un client.</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Crée une image que je pourrai utiliser dans ma prochaine campagne marketing pour une marque de clean beauty. </a:t>
            </a:r>
          </a:p>
          <a:p>
            <a:pPr marL="0" marR="0" lvl="0" indent="0" algn="l" defTabSz="914400" rtl="0" eaLnBrk="1" fontAlgn="auto" latinLnBrk="0" hangingPunct="1">
              <a:lnSpc>
                <a:spcPct val="100000"/>
              </a:lnSpc>
              <a:spcBef>
                <a:spcPts val="1200"/>
              </a:spcBef>
              <a:spcAft>
                <a:spcPts val="0"/>
              </a:spcAft>
              <a:buClrTx/>
              <a:buSzTx/>
              <a:buFontTx/>
              <a:buNone/>
              <a:tabLst/>
              <a:defRPr/>
            </a:pPr>
            <a:r>
              <a:rPr lang="fr-fr"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Semibold"/>
                <a:ea typeface="+mn-ea"/>
                <a:cs typeface="Segoe UI"/>
              </a:rPr>
              <a:t>2. Demandez des modifications supplémentaires à votre convenance.</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Exemples :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Ajoute quelques icônes à l’image.</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1"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Peux-tu créer les images dans un style de dessin animé ?</a:t>
            </a:r>
          </a:p>
          <a:p>
            <a:pPr marL="457200" marR="0" lvl="1" indent="0" algn="l" defTabSz="914400" rtl="0" eaLnBrk="1" fontAlgn="auto" latinLnBrk="0" hangingPunct="1">
              <a:lnSpc>
                <a:spcPct val="100000"/>
              </a:lnSpc>
              <a:spcBef>
                <a:spcPts val="1200"/>
              </a:spcBef>
              <a:spcAft>
                <a:spcPts val="0"/>
              </a:spcAft>
              <a:buClrTx/>
              <a:buSzTx/>
              <a:buFontTx/>
              <a:buNone/>
              <a:tabLst/>
              <a:defRPr/>
            </a:pPr>
            <a:r>
              <a:rPr lang="fr-fr" sz="1400" b="0" i="1" u="none" strike="noStrike" kern="1200" cap="none" spc="0" normalizeH="0" noProof="0" dirty="0">
                <a:ln>
                  <a:noFill/>
                </a:ln>
                <a:solidFill>
                  <a:srgbClr val="000000"/>
                </a:solidFill>
                <a:effectLst/>
                <a:uLnTx/>
                <a:uFillTx/>
                <a:latin typeface="Segoe UI"/>
                <a:ea typeface="+mn-ea"/>
                <a:cs typeface="Segoe UI"/>
              </a:rPr>
              <a:t>Change les dimensions.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Variable Display "/>
              <a:ea typeface="+mn-ea"/>
              <a:cs typeface="Segoe UI"/>
            </a:endParaRPr>
          </a:p>
        </p:txBody>
      </p:sp>
      <p:sp>
        <p:nvSpPr>
          <p:cNvPr id="9" name="TextBox 8">
            <a:extLst>
              <a:ext uri="{FF2B5EF4-FFF2-40B4-BE49-F238E27FC236}">
                <a16:creationId xmlns:a16="http://schemas.microsoft.com/office/drawing/2014/main" id="{75EFD88B-A401-A4D6-D143-F14F65DAA601}"/>
              </a:ext>
            </a:extLst>
          </p:cNvPr>
          <p:cNvSpPr txBox="1"/>
          <p:nvPr/>
        </p:nvSpPr>
        <p:spPr>
          <a:xfrm>
            <a:off x="721881" y="1392542"/>
            <a:ext cx="10754193"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fr-fr"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a:ea typeface="+mn-ea"/>
                <a:cs typeface="Segoe UI"/>
              </a:rPr>
              <a:t>Générez des images originales à utiliser pour vos réseaux sociaux, présentations, rapports et bien plus encore ! Pour créer une image :</a:t>
            </a:r>
          </a:p>
        </p:txBody>
      </p:sp>
      <p:sp>
        <p:nvSpPr>
          <p:cNvPr id="4" name="Title 1">
            <a:extLst>
              <a:ext uri="{FF2B5EF4-FFF2-40B4-BE49-F238E27FC236}">
                <a16:creationId xmlns:a16="http://schemas.microsoft.com/office/drawing/2014/main" id="{B5D12651-20E3-6F1E-9E34-7F5DF6B1C11E}"/>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600" b="0" i="0" u="none" strike="noStrike" kern="1200" cap="none" spc="-50" normalizeH="0" noProof="0" dirty="0">
                <a:ln w="3175">
                  <a:noFill/>
                </a:ln>
                <a:solidFill>
                  <a:srgbClr val="000000"/>
                </a:solidFill>
                <a:effectLst/>
                <a:uLnTx/>
                <a:uFillTx/>
                <a:latin typeface="Segoe UI Semibold"/>
                <a:ea typeface="+mn-ea"/>
                <a:cs typeface="Segoe UI Semibold"/>
              </a:rPr>
              <a:t>Essayez de créer une image issue de votre imagination</a:t>
            </a:r>
          </a:p>
        </p:txBody>
      </p:sp>
      <p:sp>
        <p:nvSpPr>
          <p:cNvPr id="2" name="TextBox 1">
            <a:extLst>
              <a:ext uri="{FF2B5EF4-FFF2-40B4-BE49-F238E27FC236}">
                <a16:creationId xmlns:a16="http://schemas.microsoft.com/office/drawing/2014/main" id="{268020B4-7571-C5A0-1705-1F472B992C95}"/>
              </a:ext>
            </a:extLst>
          </p:cNvPr>
          <p:cNvSpPr txBox="1"/>
          <p:nvPr/>
        </p:nvSpPr>
        <p:spPr>
          <a:xfrm>
            <a:off x="868479" y="5257081"/>
            <a:ext cx="380999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0" i="1" u="none" strike="noStrike" kern="1200" cap="none" spc="0" normalizeH="0" noProof="0">
                <a:ln>
                  <a:noFill/>
                </a:ln>
                <a:solidFill>
                  <a:srgbClr val="000000"/>
                </a:solidFill>
                <a:effectLst/>
                <a:uLnTx/>
                <a:uFillTx/>
                <a:latin typeface="Segoe UI"/>
                <a:ea typeface="+mn-ea"/>
                <a:cs typeface="+mn-cs"/>
              </a:rPr>
              <a:t>« Crée une image d’une chaise colorée »</a:t>
            </a:r>
          </a:p>
        </p:txBody>
      </p:sp>
      <p:grpSp>
        <p:nvGrpSpPr>
          <p:cNvPr id="12" name="Group 11">
            <a:extLst>
              <a:ext uri="{FF2B5EF4-FFF2-40B4-BE49-F238E27FC236}">
                <a16:creationId xmlns:a16="http://schemas.microsoft.com/office/drawing/2014/main" id="{9F90A753-4672-96C2-ABA7-B2FBFE53021F}"/>
              </a:ext>
            </a:extLst>
          </p:cNvPr>
          <p:cNvGrpSpPr/>
          <p:nvPr/>
        </p:nvGrpSpPr>
        <p:grpSpPr>
          <a:xfrm>
            <a:off x="961861" y="2083580"/>
            <a:ext cx="3716617" cy="3003568"/>
            <a:chOff x="961861" y="2083580"/>
            <a:chExt cx="3716617" cy="3003568"/>
          </a:xfrm>
        </p:grpSpPr>
        <p:pic>
          <p:nvPicPr>
            <p:cNvPr id="10" name="Picture 9" descr="A screenshot of a computer&#10;&#10;Description automatically generated">
              <a:extLst>
                <a:ext uri="{FF2B5EF4-FFF2-40B4-BE49-F238E27FC236}">
                  <a16:creationId xmlns:a16="http://schemas.microsoft.com/office/drawing/2014/main" id="{2608D134-14CE-83BE-4837-6C310D68BE56}"/>
                </a:ext>
              </a:extLst>
            </p:cNvPr>
            <p:cNvPicPr>
              <a:picLocks noChangeAspect="1"/>
            </p:cNvPicPr>
            <p:nvPr/>
          </p:nvPicPr>
          <p:blipFill>
            <a:blip r:embed="rId3">
              <a:extLst>
                <a:ext uri="{28A0092B-C50C-407E-A947-70E740481C1C}">
                  <a14:useLocalDpi xmlns:a14="http://schemas.microsoft.com/office/drawing/2010/main" val="0"/>
                </a:ext>
              </a:extLst>
            </a:blip>
            <a:srcRect r="30396"/>
            <a:stretch/>
          </p:blipFill>
          <p:spPr>
            <a:xfrm>
              <a:off x="961861" y="2083580"/>
              <a:ext cx="3716617" cy="3003568"/>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03E69ED-0A1A-220B-622A-BA5B1FCB842B}"/>
                </a:ext>
              </a:extLst>
            </p:cNvPr>
            <p:cNvSpPr/>
            <p:nvPr/>
          </p:nvSpPr>
          <p:spPr bwMode="auto">
            <a:xfrm>
              <a:off x="2550097" y="2516020"/>
              <a:ext cx="638944" cy="45719"/>
            </a:xfrm>
            <a:prstGeom prst="rect">
              <a:avLst/>
            </a:prstGeom>
            <a:solidFill>
              <a:srgbClr val="FCFCFC"/>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888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8" name="Title 32">
            <a:extLst>
              <a:ext uri="{FF2B5EF4-FFF2-40B4-BE49-F238E27FC236}">
                <a16:creationId xmlns:a16="http://schemas.microsoft.com/office/drawing/2014/main" id="{5A77323A-EBD7-C5F1-C05F-5B043B9423B2}"/>
              </a:ext>
            </a:extLst>
          </p:cNvPr>
          <p:cNvSpPr txBox="1">
            <a:spLocks/>
          </p:cNvSpPr>
          <p:nvPr/>
        </p:nvSpPr>
        <p:spPr>
          <a:xfrm>
            <a:off x="4679504" y="250001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6000" noProof="0">
                <a:solidFill>
                  <a:schemeClr val="tx1"/>
                </a:solidFill>
                <a:latin typeface="Segoe UI Semibold"/>
              </a:rPr>
              <a:t>Félicitations !</a:t>
            </a:r>
            <a:endParaRPr kumimoji="0" lang="en-US" sz="6000" b="0" i="0" u="none" strike="noStrike" kern="1200" cap="none" spc="-50" normalizeH="0" baseline="0" noProof="0">
              <a:ln w="3175">
                <a:noFill/>
              </a:ln>
              <a:solidFill>
                <a:schemeClr val="tx1"/>
              </a:solidFill>
              <a:effectLst/>
              <a:uLnTx/>
              <a:uFillTx/>
              <a:latin typeface="Segoe UI Semibold"/>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28703" y="2176041"/>
            <a:ext cx="0" cy="3108960"/>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extBox 8">
            <a:extLst>
              <a:ext uri="{FF2B5EF4-FFF2-40B4-BE49-F238E27FC236}">
                <a16:creationId xmlns:a16="http://schemas.microsoft.com/office/drawing/2014/main" id="{A852C65B-438A-C743-FD84-BAB0959BE37C}"/>
              </a:ext>
            </a:extLst>
          </p:cNvPr>
          <p:cNvSpPr txBox="1"/>
          <p:nvPr/>
        </p:nvSpPr>
        <p:spPr>
          <a:xfrm>
            <a:off x="4787057" y="3613711"/>
            <a:ext cx="5911702" cy="923330"/>
          </a:xfrm>
          <a:prstGeom prst="rect">
            <a:avLst/>
          </a:prstGeom>
          <a:noFill/>
        </p:spPr>
        <p:txBody>
          <a:bodyPr wrap="square" lIns="0" tIns="0" rIns="0" bIns="0" rtlCol="0" anchor="t">
            <a:spAutoFit/>
          </a:bodyPr>
          <a:lstStyle/>
          <a:p>
            <a:pPr rtl="0"/>
            <a:r>
              <a:rPr lang="fr-fr" sz="2000" dirty="0">
                <a:gradFill>
                  <a:gsLst>
                    <a:gs pos="2917">
                      <a:schemeClr val="tx1"/>
                    </a:gs>
                    <a:gs pos="30000">
                      <a:schemeClr val="tx1"/>
                    </a:gs>
                  </a:gsLst>
                  <a:lin ang="5400000" scaled="0"/>
                </a:gradFill>
                <a:latin typeface="+mj-lt"/>
              </a:rPr>
              <a:t>Chez &lt;</a:t>
            </a:r>
            <a:r>
              <a:rPr lang="fr-fr" sz="2000" dirty="0">
                <a:gradFill>
                  <a:gsLst>
                    <a:gs pos="2917">
                      <a:schemeClr val="tx1"/>
                    </a:gs>
                    <a:gs pos="30000">
                      <a:schemeClr val="tx1"/>
                    </a:gs>
                  </a:gsLst>
                  <a:lin ang="5400000" scaled="0"/>
                </a:gradFill>
                <a:highlight>
                  <a:srgbClr val="FFFF00"/>
                </a:highlight>
                <a:latin typeface="+mj-lt"/>
              </a:rPr>
              <a:t>Nom de l’entreprise</a:t>
            </a:r>
            <a:r>
              <a:rPr lang="fr-fr" sz="2000" dirty="0">
                <a:gradFill>
                  <a:gsLst>
                    <a:gs pos="2917">
                      <a:schemeClr val="tx1"/>
                    </a:gs>
                    <a:gs pos="30000">
                      <a:schemeClr val="tx1"/>
                    </a:gs>
                  </a:gsLst>
                  <a:lin ang="5400000" scaled="0"/>
                </a:gradFill>
                <a:latin typeface="+mj-lt"/>
              </a:rPr>
              <a:t>&gt;, nous souhaitons que vous développiez vos compétences en matière d’IA. Nous vous encourageons à continuer de découvrir l’IA et à libérer votre créativité avec Microsoft </a:t>
            </a:r>
            <a:r>
              <a:rPr lang="fr-fr" sz="2000" dirty="0" err="1">
                <a:gradFill>
                  <a:gsLst>
                    <a:gs pos="2917">
                      <a:schemeClr val="tx1"/>
                    </a:gs>
                    <a:gs pos="30000">
                      <a:schemeClr val="tx1"/>
                    </a:gs>
                  </a:gsLst>
                  <a:lin ang="5400000" scaled="0"/>
                </a:gradFill>
                <a:latin typeface="+mj-lt"/>
              </a:rPr>
              <a:t>Copilot</a:t>
            </a:r>
            <a:r>
              <a:rPr lang="fr-fr" sz="2000" dirty="0">
                <a:gradFill>
                  <a:gsLst>
                    <a:gs pos="2917">
                      <a:schemeClr val="tx1"/>
                    </a:gs>
                    <a:gs pos="30000">
                      <a:schemeClr val="tx1"/>
                    </a:gs>
                  </a:gsLst>
                  <a:lin ang="5400000" scaled="0"/>
                </a:gradFill>
                <a:latin typeface="+mj-lt"/>
              </a:rPr>
              <a:t> !</a:t>
            </a:r>
          </a:p>
        </p:txBody>
      </p:sp>
      <p:pic>
        <p:nvPicPr>
          <p:cNvPr id="3" name="Picture 2">
            <a:extLst>
              <a:ext uri="{FF2B5EF4-FFF2-40B4-BE49-F238E27FC236}">
                <a16:creationId xmlns:a16="http://schemas.microsoft.com/office/drawing/2014/main" id="{29CC904A-7368-AADD-23E4-AFE9317368AB}"/>
              </a:ext>
            </a:extLst>
          </p:cNvPr>
          <p:cNvPicPr>
            <a:picLocks noChangeAspect="1"/>
          </p:cNvPicPr>
          <p:nvPr/>
        </p:nvPicPr>
        <p:blipFill>
          <a:blip r:embed="rId5">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6" name="TextBox 5">
            <a:extLst>
              <a:ext uri="{FF2B5EF4-FFF2-40B4-BE49-F238E27FC236}">
                <a16:creationId xmlns:a16="http://schemas.microsoft.com/office/drawing/2014/main" id="{75BD13E9-108F-B229-4EDF-93FEDD04E41F}"/>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fr-fr" sz="2800">
                <a:gradFill>
                  <a:gsLst>
                    <a:gs pos="2917">
                      <a:schemeClr val="tx1"/>
                    </a:gs>
                    <a:gs pos="30000">
                      <a:schemeClr val="tx1"/>
                    </a:gs>
                  </a:gsLst>
                  <a:lin ang="5400000" scaled="0"/>
                </a:gradFill>
                <a:latin typeface="+mj-lt"/>
              </a:rPr>
              <a:t>Microsoft </a:t>
            </a:r>
          </a:p>
          <a:p>
            <a:pPr algn="ctr" rtl="0"/>
            <a:r>
              <a:rPr lang="fr-fr" sz="2800">
                <a:gradFill>
                  <a:gsLst>
                    <a:gs pos="2917">
                      <a:schemeClr val="tx1"/>
                    </a:gs>
                    <a:gs pos="30000">
                      <a:schemeClr val="tx1"/>
                    </a:gs>
                  </a:gsLst>
                  <a:lin ang="5400000" scaled="0"/>
                </a:gradFill>
                <a:latin typeface="+mj-lt"/>
              </a:rPr>
              <a:t>Copilot</a:t>
            </a:r>
          </a:p>
        </p:txBody>
      </p:sp>
      <p:sp>
        <p:nvSpPr>
          <p:cNvPr id="2" name="Rectangle 1">
            <a:extLst>
              <a:ext uri="{FF2B5EF4-FFF2-40B4-BE49-F238E27FC236}">
                <a16:creationId xmlns:a16="http://schemas.microsoft.com/office/drawing/2014/main" id="{8690B856-3475-8A88-C731-DC91A207AFF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fr-fr" sz="1600">
                <a:solidFill>
                  <a:sysClr val="windowText" lastClr="000000"/>
                </a:solidFill>
                <a:ea typeface="Segoe UI" pitchFamily="34" charset="0"/>
                <a:cs typeface="Segoe UI" pitchFamily="34" charset="0"/>
              </a:rPr>
              <a:t>Votre logo ici</a:t>
            </a:r>
          </a:p>
        </p:txBody>
      </p:sp>
    </p:spTree>
    <p:extLst>
      <p:ext uri="{BB962C8B-B14F-4D97-AF65-F5344CB8AC3E}">
        <p14:creationId xmlns:p14="http://schemas.microsoft.com/office/powerpoint/2010/main" val="19710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83" y="3152001"/>
            <a:ext cx="9066635" cy="553998"/>
          </a:xfrm>
          <a:prstGeom prst="rect">
            <a:avLst/>
          </a:prstGeom>
          <a:noFill/>
        </p:spPr>
        <p:txBody>
          <a:bodyPr wrap="square" lIns="0" tIns="0" rIns="0" bIns="0" rtlCol="0" anchor="t">
            <a:spAutoFit/>
          </a:bodyPr>
          <a:lstStyle/>
          <a:p>
            <a:pPr algn="ctr" defTabSz="914367" rtl="0">
              <a:defRPr/>
            </a:pPr>
            <a:r>
              <a:rPr lang="fr-fr" sz="3600">
                <a:solidFill>
                  <a:srgbClr val="000000"/>
                </a:solidFill>
                <a:latin typeface="+mj-lt"/>
              </a:rPr>
              <a:t>Annexe</a:t>
            </a:r>
            <a:endParaRPr kumimoji="0" lang="en-US" sz="3600" b="0" i="0" u="none" strike="noStrike" kern="1200" cap="none" spc="0" normalizeH="0" baseline="0" noProof="0">
              <a:ln>
                <a:noFill/>
              </a:ln>
              <a:solidFill>
                <a:srgbClr val="000000"/>
              </a:solidFill>
              <a:effectLst/>
              <a:uLnTx/>
              <a:uFillTx/>
              <a:latin typeface="+mj-lt"/>
            </a:endParaRPr>
          </a:p>
        </p:txBody>
      </p:sp>
    </p:spTree>
    <p:extLst>
      <p:ext uri="{BB962C8B-B14F-4D97-AF65-F5344CB8AC3E}">
        <p14:creationId xmlns:p14="http://schemas.microsoft.com/office/powerpoint/2010/main" val="26086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err="1">
              <a:gradFill>
                <a:gsLst>
                  <a:gs pos="0">
                    <a:srgbClr val="FFFFFF"/>
                  </a:gs>
                  <a:gs pos="100000">
                    <a:srgbClr val="FFFFFF"/>
                  </a:gs>
                </a:gsLst>
                <a:lin ang="5400000" scaled="0"/>
              </a:gradFill>
              <a:latin typeface="Segoe UI"/>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FAQ</a:t>
            </a:r>
          </a:p>
        </p:txBody>
      </p:sp>
      <p:sp>
        <p:nvSpPr>
          <p:cNvPr id="9" name="TextBox 8">
            <a:extLst>
              <a:ext uri="{FF2B5EF4-FFF2-40B4-BE49-F238E27FC236}">
                <a16:creationId xmlns:a16="http://schemas.microsoft.com/office/drawing/2014/main" id="{858C6D35-43F9-9A70-8D80-E5C4BCC30644}"/>
              </a:ext>
            </a:extLst>
          </p:cNvPr>
          <p:cNvSpPr txBox="1"/>
          <p:nvPr/>
        </p:nvSpPr>
        <p:spPr>
          <a:xfrm>
            <a:off x="1076203" y="1757635"/>
            <a:ext cx="10052240" cy="83170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fr-fr" sz="1400" dirty="0">
                <a:latin typeface="+mj-lt"/>
                <a:cs typeface="Segoe UI"/>
              </a:rPr>
              <a:t>Qu’entendez-vous par « IA générative » ?</a:t>
            </a:r>
          </a:p>
          <a:p>
            <a:pPr rtl="0">
              <a:lnSpc>
                <a:spcPct val="115000"/>
              </a:lnSpc>
              <a:spcAft>
                <a:spcPts val="800"/>
              </a:spcAft>
            </a:pPr>
            <a:r>
              <a:rPr lang="fr-fr" sz="1400" dirty="0">
                <a:gradFill>
                  <a:gsLst>
                    <a:gs pos="2917">
                      <a:srgbClr val="000000"/>
                    </a:gs>
                    <a:gs pos="30000">
                      <a:srgbClr val="000000"/>
                    </a:gs>
                  </a:gsLst>
                  <a:lin ang="5400000" scaled="0"/>
                </a:gradFill>
                <a:cs typeface="Segoe UI"/>
              </a:rPr>
              <a:t>L’IA générative est une IA qui peut générer elle-même de nouveaux contenus, comme du texte, des images, etc. Microsoft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latin typeface="Segoe UI "/>
                <a:cs typeface="Segoe UI"/>
              </a:rPr>
              <a:t> </a:t>
            </a:r>
            <a:r>
              <a:rPr lang="fr-fr" sz="1400" dirty="0">
                <a:gradFill>
                  <a:gsLst>
                    <a:gs pos="2917">
                      <a:srgbClr val="000000"/>
                    </a:gs>
                    <a:gs pos="30000">
                      <a:srgbClr val="000000"/>
                    </a:gs>
                  </a:gsLst>
                  <a:lin ang="5400000" scaled="0"/>
                </a:gradFill>
                <a:cs typeface="Segoe UI"/>
              </a:rPr>
              <a:t>est un outil génératif : vous pouvez lui demander ce que vous voulez, il générera une réponse basée sur ses modèles d’IA sous-jacents et sur le web.</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15BB85-36E5-353E-4AE8-191711162F0C}"/>
              </a:ext>
            </a:extLst>
          </p:cNvPr>
          <p:cNvSpPr txBox="1"/>
          <p:nvPr/>
        </p:nvSpPr>
        <p:spPr>
          <a:xfrm>
            <a:off x="1076203" y="2931102"/>
            <a:ext cx="10052240" cy="132722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fr-fr" sz="1400" dirty="0">
                <a:latin typeface="+mj-lt"/>
                <a:cs typeface="Segoe UI"/>
              </a:rPr>
              <a:t>Pourquoi la protection des données d’entreprise est-elle importante lorsqu’on utilise l’IA dans un cadre professionnel ?</a:t>
            </a:r>
          </a:p>
          <a:p>
            <a:pPr rtl="0">
              <a:lnSpc>
                <a:spcPct val="115000"/>
              </a:lnSpc>
              <a:spcAft>
                <a:spcPts val="800"/>
              </a:spcAft>
            </a:pPr>
            <a:r>
              <a:rPr lang="fr-fr" sz="1400" dirty="0">
                <a:gradFill>
                  <a:gsLst>
                    <a:gs pos="2917">
                      <a:srgbClr val="000000"/>
                    </a:gs>
                    <a:gs pos="30000">
                      <a:srgbClr val="000000"/>
                    </a:gs>
                  </a:gsLst>
                  <a:lin ang="5400000" scaled="0"/>
                </a:gradFill>
                <a:cs typeface="Segoe UI"/>
              </a:rPr>
              <a:t>Les données de l’entreprise et la propriété intellectuelle sont essentielles pour conserver notre avantage concurrentiel. Le problème lorsque l’on utilise l’IA générative sans la protection des données d’entreprise, c’est que les invites ou le contenu que vous générez peuvent être exposés au grand public, dans le cadre d’une autre réponse. C’est là qu’intervient Microsoft </a:t>
            </a: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 il est protégé par une protection des données d’entreprise. Ainsi, ce qui entre et sort n’est pas utilisé pour entraîner le modèle d’IA sous-jacent. Les données de notre entreprise restent sécurisées.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296073D-A253-B999-7D0F-C806BA87573A}"/>
              </a:ext>
            </a:extLst>
          </p:cNvPr>
          <p:cNvSpPr txBox="1"/>
          <p:nvPr/>
        </p:nvSpPr>
        <p:spPr>
          <a:xfrm>
            <a:off x="1076203" y="4614667"/>
            <a:ext cx="10052240" cy="1327223"/>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fr-fr" sz="1400" dirty="0">
                <a:latin typeface="+mj-lt"/>
                <a:cs typeface="Segoe UI"/>
              </a:rPr>
              <a:t>Puis-je faire confiance aux réponses générées par l’IA ? </a:t>
            </a:r>
          </a:p>
          <a:p>
            <a:pPr rtl="0">
              <a:lnSpc>
                <a:spcPct val="115000"/>
              </a:lnSpc>
              <a:spcAft>
                <a:spcPts val="800"/>
              </a:spcAft>
            </a:pPr>
            <a:r>
              <a:rPr lang="fr-fr" sz="1400" dirty="0">
                <a:gradFill>
                  <a:gsLst>
                    <a:gs pos="2917">
                      <a:srgbClr val="000000"/>
                    </a:gs>
                    <a:gs pos="30000">
                      <a:srgbClr val="000000"/>
                    </a:gs>
                  </a:gsLst>
                  <a:lin ang="5400000" scaled="0"/>
                </a:gradFill>
                <a:cs typeface="Segoe UI"/>
              </a:rPr>
              <a:t>Microsoft </a:t>
            </a: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s’efforce de fonder toutes ses réponses sur des sources fiables, mais l’IA peut commettre des erreurs et le contenu de tiers sur Internet peut ne pas toujours être précis ou fiable.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latin typeface="Segoe UI "/>
                <a:cs typeface="Segoe UI"/>
              </a:rPr>
              <a:t> </a:t>
            </a:r>
            <a:r>
              <a:rPr lang="fr-fr" sz="1400" dirty="0">
                <a:gradFill>
                  <a:gsLst>
                    <a:gs pos="2917">
                      <a:srgbClr val="000000"/>
                    </a:gs>
                    <a:gs pos="30000">
                      <a:srgbClr val="000000"/>
                    </a:gs>
                  </a:gsLst>
                  <a:lin ang="5400000" scaled="0"/>
                </a:gradFill>
                <a:cs typeface="Segoe UI"/>
              </a:rPr>
              <a:t>peut parfois déformer les informations qu’il trouve. C’est pourquoi </a:t>
            </a:r>
            <a:r>
              <a:rPr lang="fr-fr" sz="1400" dirty="0" err="1">
                <a:gradFill>
                  <a:gsLst>
                    <a:gs pos="2917">
                      <a:srgbClr val="000000"/>
                    </a:gs>
                    <a:gs pos="30000">
                      <a:srgbClr val="000000"/>
                    </a:gs>
                  </a:gsLst>
                  <a:lin ang="5400000" scaled="0"/>
                </a:gradFill>
                <a:latin typeface="Segoe UI "/>
                <a:cs typeface="Segoe UI"/>
              </a:rPr>
              <a:t>Copilot</a:t>
            </a:r>
            <a:r>
              <a:rPr lang="fr-fr" sz="1400" b="0" i="0" u="none" strike="noStrike" kern="1200" cap="none" spc="0" normalizeH="0" noProof="0" dirty="0">
                <a:ln>
                  <a:noFill/>
                </a:ln>
                <a:gradFill>
                  <a:gsLst>
                    <a:gs pos="2917">
                      <a:srgbClr val="000000"/>
                    </a:gs>
                    <a:gs pos="30000">
                      <a:srgbClr val="000000"/>
                    </a:gs>
                  </a:gsLst>
                  <a:lin ang="5400000" scaled="0"/>
                </a:gradFill>
                <a:effectLst/>
                <a:uLnTx/>
                <a:uFillTx/>
                <a:latin typeface="Segoe UI "/>
                <a:ea typeface="+mn-ea"/>
                <a:cs typeface="Segoe UI"/>
              </a:rPr>
              <a:t> </a:t>
            </a:r>
            <a:r>
              <a:rPr lang="fr-fr" sz="1400" dirty="0">
                <a:gradFill>
                  <a:gsLst>
                    <a:gs pos="2917">
                      <a:srgbClr val="000000"/>
                    </a:gs>
                    <a:gs pos="30000">
                      <a:srgbClr val="000000"/>
                    </a:gs>
                  </a:gsLst>
                  <a:lin ang="5400000" scaled="0"/>
                </a:gradFill>
                <a:cs typeface="Segoe UI"/>
              </a:rPr>
              <a:t>est transparent et affiche ses sources à la suite de ses réponses. Vérifiez toujours les sources avant de prendre des décisions ou d’entreprendre des actions basées sur les réponses fournies par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cs typeface="Segoe UI"/>
              </a:rPr>
              <a:t>.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latin typeface="Segoe UI "/>
                <a:cs typeface="Segoe UI"/>
              </a:rPr>
              <a:t> </a:t>
            </a:r>
            <a:r>
              <a:rPr lang="fr-fr" sz="1400" dirty="0">
                <a:gradFill>
                  <a:gsLst>
                    <a:gs pos="2917">
                      <a:srgbClr val="000000"/>
                    </a:gs>
                    <a:gs pos="30000">
                      <a:srgbClr val="000000"/>
                    </a:gs>
                  </a:gsLst>
                  <a:lin ang="5400000" scaled="0"/>
                </a:gradFill>
                <a:cs typeface="Segoe UI"/>
              </a:rPr>
              <a:t>ne remplace pas le jugement humain.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66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Rounded Corners 1">
            <a:extLst>
              <a:ext uri="{FF2B5EF4-FFF2-40B4-BE49-F238E27FC236}">
                <a16:creationId xmlns:a16="http://schemas.microsoft.com/office/drawing/2014/main" id="{00EAD40C-6E6E-7913-6AC8-A962BF191003}"/>
              </a:ext>
            </a:extLst>
          </p:cNvPr>
          <p:cNvSpPr/>
          <p:nvPr/>
        </p:nvSpPr>
        <p:spPr bwMode="auto">
          <a:xfrm>
            <a:off x="445091" y="1246910"/>
            <a:ext cx="11296945" cy="5249064"/>
          </a:xfrm>
          <a:prstGeom prst="roundRect">
            <a:avLst>
              <a:gd name="adj" fmla="val 4127"/>
            </a:avLst>
          </a:prstGeom>
          <a:blipFill dpi="0" rotWithShape="0">
            <a:blip r:embed="rId2">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a:gradFill>
                <a:gsLst>
                  <a:gs pos="0">
                    <a:srgbClr val="FFFFFF"/>
                  </a:gs>
                  <a:gs pos="100000">
                    <a:srgbClr val="FFFFFF"/>
                  </a:gs>
                </a:gsLst>
                <a:lin ang="5400000" scaled="0"/>
              </a:gradFill>
              <a:latin typeface="Segoe UI"/>
              <a:cs typeface="Segoe UI" pitchFamily="34" charset="0"/>
            </a:endParaRPr>
          </a:p>
        </p:txBody>
      </p:sp>
      <p:sp>
        <p:nvSpPr>
          <p:cNvPr id="5" name="Title 1">
            <a:extLst>
              <a:ext uri="{FF2B5EF4-FFF2-40B4-BE49-F238E27FC236}">
                <a16:creationId xmlns:a16="http://schemas.microsoft.com/office/drawing/2014/main" id="{ACE440A0-833B-3D5E-495C-FD682D2038D9}"/>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a:solidFill>
                  <a:srgbClr val="000000"/>
                </a:solidFill>
                <a:latin typeface="Segoe UI Semibold" panose="020B0702040204020203" pitchFamily="34" charset="0"/>
                <a:cs typeface="Segoe UI Semibold" panose="020B0702040204020203" pitchFamily="34" charset="0"/>
              </a:rPr>
              <a:t>FAQ (suite)</a:t>
            </a:r>
          </a:p>
        </p:txBody>
      </p:sp>
      <p:sp>
        <p:nvSpPr>
          <p:cNvPr id="9" name="TextBox 8">
            <a:extLst>
              <a:ext uri="{FF2B5EF4-FFF2-40B4-BE49-F238E27FC236}">
                <a16:creationId xmlns:a16="http://schemas.microsoft.com/office/drawing/2014/main" id="{858C6D35-43F9-9A70-8D80-E5C4BCC30644}"/>
              </a:ext>
            </a:extLst>
          </p:cNvPr>
          <p:cNvSpPr txBox="1"/>
          <p:nvPr/>
        </p:nvSpPr>
        <p:spPr>
          <a:xfrm>
            <a:off x="871255" y="1466632"/>
            <a:ext cx="10449490" cy="937693"/>
          </a:xfrm>
          <a:prstGeom prst="rect">
            <a:avLst/>
          </a:prstGeom>
          <a:noFill/>
        </p:spPr>
        <p:txBody>
          <a:bodyPr wrap="square" lIns="0" tIns="0" rIns="0" bIns="0" rtlCol="0" anchor="t">
            <a:spAutoFit/>
          </a:bodyPr>
          <a:lstStyle/>
          <a:p>
            <a:pPr rtl="0">
              <a:lnSpc>
                <a:spcPct val="115000"/>
              </a:lnSpc>
              <a:spcAft>
                <a:spcPts val="800"/>
              </a:spcAft>
            </a:pPr>
            <a:r>
              <a:rPr lang="fr-fr" sz="1400" dirty="0">
                <a:latin typeface="+mj-lt"/>
                <a:cs typeface="Segoe UI"/>
              </a:rPr>
              <a:t>Comment savoir si j’utilise la « bonne » version de Microsoft </a:t>
            </a:r>
            <a:r>
              <a:rPr lang="fr-fr" sz="1400" dirty="0" err="1">
                <a:latin typeface="+mj-lt"/>
                <a:cs typeface="Segoe UI"/>
              </a:rPr>
              <a:t>Copilot</a:t>
            </a:r>
            <a:r>
              <a:rPr lang="fr-fr" sz="1400" dirty="0">
                <a:latin typeface="+mj-lt"/>
                <a:cs typeface="Segoe UI"/>
              </a:rPr>
              <a:t> avec la protection des données d’entreprise ?</a:t>
            </a:r>
          </a:p>
          <a:p>
            <a:pPr rtl="0">
              <a:lnSpc>
                <a:spcPct val="144578"/>
              </a:lnSpc>
              <a:spcAft>
                <a:spcPts val="800"/>
              </a:spcAft>
            </a:pPr>
            <a:r>
              <a:rPr lang="fr-fr" sz="1400" dirty="0">
                <a:gradFill>
                  <a:gsLst>
                    <a:gs pos="2917">
                      <a:srgbClr val="000000"/>
                    </a:gs>
                    <a:gs pos="30000">
                      <a:srgbClr val="000000"/>
                    </a:gs>
                  </a:gsLst>
                  <a:lin ang="5400000" scaled="0"/>
                </a:gradFill>
                <a:latin typeface="Segoe UI "/>
                <a:cs typeface="Segoe UI"/>
              </a:rPr>
              <a:t>L’icône de bouclier à côté du bouton      « Nouvelle conversation »</a:t>
            </a:r>
            <a:r>
              <a:rPr lang="fr-fr" sz="1400" dirty="0">
                <a:gradFill>
                  <a:gsLst>
                    <a:gs pos="2917">
                      <a:srgbClr val="000000"/>
                    </a:gs>
                    <a:gs pos="30000">
                      <a:srgbClr val="000000"/>
                    </a:gs>
                  </a:gsLst>
                  <a:lin ang="5400000" scaled="0"/>
                </a:gradFill>
                <a:latin typeface="Segoe UI"/>
                <a:cs typeface="Segoe UI"/>
              </a:rPr>
              <a:t> vous indique que vous utilisez Microsoft </a:t>
            </a: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avec la protection des données d’entreprise.</a:t>
            </a:r>
          </a:p>
        </p:txBody>
      </p:sp>
      <p:sp>
        <p:nvSpPr>
          <p:cNvPr id="11" name="TextBox 10">
            <a:extLst>
              <a:ext uri="{FF2B5EF4-FFF2-40B4-BE49-F238E27FC236}">
                <a16:creationId xmlns:a16="http://schemas.microsoft.com/office/drawing/2014/main" id="{9296073D-A253-B999-7D0F-C806BA87573A}"/>
              </a:ext>
            </a:extLst>
          </p:cNvPr>
          <p:cNvSpPr txBox="1"/>
          <p:nvPr/>
        </p:nvSpPr>
        <p:spPr>
          <a:xfrm>
            <a:off x="871255" y="2635563"/>
            <a:ext cx="10449490" cy="132010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fr-fr" sz="1400" dirty="0">
                <a:latin typeface="+mj-lt"/>
                <a:cs typeface="Segoe UI"/>
              </a:rPr>
              <a:t>À quoi peut accéder Microsoft </a:t>
            </a:r>
            <a:r>
              <a:rPr lang="fr-fr" sz="1400" dirty="0" err="1">
                <a:latin typeface="+mj-lt"/>
                <a:cs typeface="Segoe UI"/>
              </a:rPr>
              <a:t>Copilot</a:t>
            </a:r>
            <a:r>
              <a:rPr lang="fr-fr" sz="1400" dirty="0">
                <a:latin typeface="+mj-lt"/>
                <a:cs typeface="Segoe UI"/>
              </a:rPr>
              <a:t> lorsque je m’en sers ? Mes fichiers ? Mon historique de navigation ?</a:t>
            </a:r>
          </a:p>
          <a:p>
            <a:pPr rtl="0">
              <a:lnSpc>
                <a:spcPct val="115000"/>
              </a:lnSpc>
              <a:spcAft>
                <a:spcPts val="800"/>
              </a:spcAft>
            </a:pPr>
            <a:r>
              <a:rPr lang="fr-fr" sz="1400" dirty="0">
                <a:gradFill>
                  <a:gsLst>
                    <a:gs pos="2917">
                      <a:srgbClr val="000000"/>
                    </a:gs>
                    <a:gs pos="30000">
                      <a:srgbClr val="000000"/>
                    </a:gs>
                  </a:gsLst>
                  <a:lin ang="5400000" scaled="0"/>
                </a:gradFill>
                <a:latin typeface="Segoe UI "/>
                <a:cs typeface="Segoe UI"/>
              </a:rPr>
              <a:t>La conversation de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latin typeface="Segoe UI "/>
                <a:cs typeface="Segoe UI"/>
              </a:rPr>
              <a:t> exploite les dernières informations du web pour répondre à vos invites. Elle n’a pas accès aux données de votre appareil ni aux informations de votre entreprise. Lorsque vous utilisez la conversation de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latin typeface="Segoe UI "/>
                <a:cs typeface="Segoe UI"/>
              </a:rPr>
              <a:t> dans la barre latérale de Microsoft Edge, vous pouvez l’autoriser à accéder au contenu de votre page actuelle pour générer des résumés. Toutefois, </a:t>
            </a:r>
            <a:r>
              <a:rPr lang="fr-fr" sz="1400" dirty="0" err="1">
                <a:gradFill>
                  <a:gsLst>
                    <a:gs pos="2917">
                      <a:srgbClr val="000000"/>
                    </a:gs>
                    <a:gs pos="30000">
                      <a:srgbClr val="000000"/>
                    </a:gs>
                  </a:gsLst>
                  <a:lin ang="5400000" scaled="0"/>
                </a:gradFill>
                <a:latin typeface="Segoe UI "/>
                <a:cs typeface="Segoe UI"/>
              </a:rPr>
              <a:t>Copilot</a:t>
            </a:r>
            <a:r>
              <a:rPr lang="fr-fr" sz="1400" dirty="0">
                <a:gradFill>
                  <a:gsLst>
                    <a:gs pos="2917">
                      <a:srgbClr val="000000"/>
                    </a:gs>
                    <a:gs pos="30000">
                      <a:srgbClr val="000000"/>
                    </a:gs>
                  </a:gsLst>
                  <a:lin ang="5400000" scaled="0"/>
                </a:gradFill>
                <a:latin typeface="Segoe UI "/>
                <a:cs typeface="Segoe UI"/>
              </a:rPr>
              <a:t> n’aura pas accès aux données de votre navigateur, comme votre historique de navigation.</a:t>
            </a:r>
            <a:endParaRPr lang="en-US" sz="1400" dirty="0">
              <a:gradFill>
                <a:gsLst>
                  <a:gs pos="2917">
                    <a:srgbClr val="000000"/>
                  </a:gs>
                  <a:gs pos="30000">
                    <a:srgbClr val="000000"/>
                  </a:gs>
                </a:gsLst>
                <a:lin ang="5400000" scaled="0"/>
              </a:gradFill>
              <a:cs typeface="Segoe UI"/>
            </a:endParaRPr>
          </a:p>
        </p:txBody>
      </p:sp>
      <p:sp>
        <p:nvSpPr>
          <p:cNvPr id="4" name="TextBox 3">
            <a:extLst>
              <a:ext uri="{FF2B5EF4-FFF2-40B4-BE49-F238E27FC236}">
                <a16:creationId xmlns:a16="http://schemas.microsoft.com/office/drawing/2014/main" id="{FC7E0B89-3ED0-4504-3EB0-50D1335DD31F}"/>
              </a:ext>
            </a:extLst>
          </p:cNvPr>
          <p:cNvSpPr txBox="1"/>
          <p:nvPr/>
        </p:nvSpPr>
        <p:spPr>
          <a:xfrm>
            <a:off x="864932" y="4186906"/>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fr-fr" sz="1400" dirty="0">
                <a:latin typeface="+mj-lt"/>
                <a:cs typeface="Segoe UI"/>
              </a:rPr>
              <a:t>Y a-t-il des limites à l’utilisation de l’IA ?</a:t>
            </a:r>
          </a:p>
          <a:p>
            <a:pPr rtl="0">
              <a:lnSpc>
                <a:spcPct val="115000"/>
              </a:lnSpc>
              <a:spcAft>
                <a:spcPts val="800"/>
              </a:spcAft>
            </a:pPr>
            <a:r>
              <a:rPr lang="fr-fr" sz="1400" dirty="0">
                <a:gradFill>
                  <a:gsLst>
                    <a:gs pos="2917">
                      <a:srgbClr val="000000"/>
                    </a:gs>
                    <a:gs pos="30000">
                      <a:srgbClr val="000000"/>
                    </a:gs>
                  </a:gsLst>
                  <a:lin ang="5400000" scaled="0"/>
                </a:gradFill>
                <a:cs typeface="Segoe UI"/>
              </a:rPr>
              <a:t>Comme pour les autres outils d’IA, le nombre de cycles (commandes et réponses) que vous pouvez effectuer par conversation et par jour est limité. Si vous atteignez ces limites, vous en serez informé au cours de votre expérience.</a:t>
            </a:r>
          </a:p>
        </p:txBody>
      </p:sp>
      <p:sp>
        <p:nvSpPr>
          <p:cNvPr id="6" name="TextBox 5">
            <a:extLst>
              <a:ext uri="{FF2B5EF4-FFF2-40B4-BE49-F238E27FC236}">
                <a16:creationId xmlns:a16="http://schemas.microsoft.com/office/drawing/2014/main" id="{ABE1ED5D-33E3-DA19-95C3-D8A5790B1EF8}"/>
              </a:ext>
            </a:extLst>
          </p:cNvPr>
          <p:cNvSpPr txBox="1"/>
          <p:nvPr/>
        </p:nvSpPr>
        <p:spPr>
          <a:xfrm>
            <a:off x="864932" y="5242729"/>
            <a:ext cx="10449490" cy="824585"/>
          </a:xfrm>
          <a:prstGeom prst="rect">
            <a:avLst/>
          </a:prstGeom>
          <a:noFill/>
        </p:spPr>
        <p:txBody>
          <a:bodyPr wrap="square" lIns="0" tIns="0" rIns="0" bIns="0" rtlCol="0" anchor="t">
            <a:spAutoFit/>
          </a:bodyPr>
          <a:lstStyle/>
          <a:p>
            <a:pPr marL="0" marR="0" rtl="0">
              <a:lnSpc>
                <a:spcPct val="115000"/>
              </a:lnSpc>
              <a:spcBef>
                <a:spcPts val="0"/>
              </a:spcBef>
              <a:spcAft>
                <a:spcPts val="800"/>
              </a:spcAft>
            </a:pPr>
            <a:r>
              <a:rPr lang="fr-fr" sz="1400" dirty="0">
                <a:latin typeface="+mj-lt"/>
                <a:cs typeface="Segoe UI"/>
              </a:rPr>
              <a:t>Microsoft </a:t>
            </a:r>
            <a:r>
              <a:rPr lang="fr-fr" sz="1400" dirty="0" err="1">
                <a:latin typeface="+mj-lt"/>
                <a:cs typeface="Segoe UI"/>
              </a:rPr>
              <a:t>Copilot</a:t>
            </a:r>
            <a:r>
              <a:rPr lang="fr-fr" sz="1400" dirty="0">
                <a:latin typeface="+mj-lt"/>
                <a:cs typeface="Segoe UI"/>
              </a:rPr>
              <a:t> peut lire les informations du site web sur lequel je me trouve lorsque je l’utilise à partir de la barre latérale de Microsoft Edge. Puis-je désactiver cette option ?</a:t>
            </a:r>
          </a:p>
          <a:p>
            <a:pPr rtl="0">
              <a:lnSpc>
                <a:spcPct val="115000"/>
              </a:lnSpc>
              <a:spcAft>
                <a:spcPts val="800"/>
              </a:spcAft>
            </a:pPr>
            <a:r>
              <a:rPr lang="fr-fr" sz="1400" dirty="0">
                <a:gradFill>
                  <a:gsLst>
                    <a:gs pos="2917">
                      <a:srgbClr val="000000"/>
                    </a:gs>
                    <a:gs pos="30000">
                      <a:srgbClr val="000000"/>
                    </a:gs>
                  </a:gsLst>
                  <a:lin ang="5400000" scaled="0"/>
                </a:gradFill>
                <a:cs typeface="Segoe UI"/>
              </a:rPr>
              <a:t>Oui, accédez à edge://settings/sidebar et sélectionnez « </a:t>
            </a:r>
            <a:r>
              <a:rPr lang="fr-fr" sz="1400" dirty="0" err="1">
                <a:latin typeface="+mj-lt"/>
                <a:cs typeface="Segoe UI"/>
              </a:rPr>
              <a:t>Copilot</a:t>
            </a:r>
            <a:r>
              <a:rPr lang="fr-fr" sz="1400" dirty="0">
                <a:gradFill>
                  <a:gsLst>
                    <a:gs pos="2917">
                      <a:srgbClr val="000000"/>
                    </a:gs>
                    <a:gs pos="30000">
                      <a:srgbClr val="000000"/>
                    </a:gs>
                  </a:gsLst>
                  <a:lin ang="5400000" scaled="0"/>
                </a:gradFill>
                <a:cs typeface="Segoe UI"/>
              </a:rPr>
              <a:t> » sous </a:t>
            </a:r>
            <a:r>
              <a:rPr lang="fr-fr" sz="1400" dirty="0">
                <a:latin typeface="+mj-lt"/>
                <a:cs typeface="Segoe UI"/>
              </a:rPr>
              <a:t>Paramètres d’application et de notification</a:t>
            </a:r>
            <a:r>
              <a:rPr lang="fr-fr" sz="1400" dirty="0">
                <a:gradFill>
                  <a:gsLst>
                    <a:gs pos="2917">
                      <a:srgbClr val="000000"/>
                    </a:gs>
                    <a:gs pos="30000">
                      <a:srgbClr val="000000"/>
                    </a:gs>
                  </a:gsLst>
                  <a:lin ang="5400000" scaled="0"/>
                </a:gradFill>
                <a:cs typeface="Segoe UI"/>
              </a:rPr>
              <a:t>. Depuis la page des paramètres de </a:t>
            </a: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désactivez l’option « </a:t>
            </a:r>
            <a:r>
              <a:rPr lang="fr-fr" sz="1400" dirty="0">
                <a:latin typeface="+mj-lt"/>
                <a:cs typeface="Segoe UI"/>
              </a:rPr>
              <a:t>Autoriser l’accès à n’importe quel site web ou fichier PDF </a:t>
            </a:r>
            <a:r>
              <a:rPr lang="fr-fr" sz="1400" dirty="0">
                <a:gradFill>
                  <a:gsLst>
                    <a:gs pos="2917">
                      <a:srgbClr val="000000"/>
                    </a:gs>
                    <a:gs pos="30000">
                      <a:srgbClr val="000000"/>
                    </a:gs>
                  </a:gsLst>
                  <a:lin ang="5400000" scaled="0"/>
                </a:gradFill>
                <a:latin typeface="+mj-lt"/>
                <a:cs typeface="Segoe UI"/>
              </a:rPr>
              <a:t>». </a:t>
            </a:r>
            <a:endParaRPr lang="en-US" sz="1400" dirty="0">
              <a:gradFill>
                <a:gsLst>
                  <a:gs pos="2917">
                    <a:srgbClr val="000000"/>
                  </a:gs>
                  <a:gs pos="30000">
                    <a:srgbClr val="000000"/>
                  </a:gs>
                </a:gsLst>
                <a:lin ang="5400000" scaled="0"/>
              </a:gradFill>
              <a:cs typeface="Segoe UI"/>
            </a:endParaRPr>
          </a:p>
        </p:txBody>
      </p:sp>
      <p:pic>
        <p:nvPicPr>
          <p:cNvPr id="7" name="Picture 6" descr="A screenshot of a computer&#10;&#10;Description automatically generated">
            <a:extLst>
              <a:ext uri="{FF2B5EF4-FFF2-40B4-BE49-F238E27FC236}">
                <a16:creationId xmlns:a16="http://schemas.microsoft.com/office/drawing/2014/main" id="{11F02009-DCDA-C058-F8FD-A1978E26492F}"/>
              </a:ext>
            </a:extLst>
          </p:cNvPr>
          <p:cNvPicPr>
            <a:picLocks noChangeAspect="1"/>
          </p:cNvPicPr>
          <p:nvPr/>
        </p:nvPicPr>
        <p:blipFill>
          <a:blip r:embed="rId3">
            <a:extLst>
              <a:ext uri="{28A0092B-C50C-407E-A947-70E740481C1C}">
                <a14:useLocalDpi xmlns:a14="http://schemas.microsoft.com/office/drawing/2010/main" val="0"/>
              </a:ext>
            </a:extLst>
          </a:blip>
          <a:srcRect l="74259" t="15022" r="24738" b="83127"/>
          <a:stretch/>
        </p:blipFill>
        <p:spPr>
          <a:xfrm>
            <a:off x="3767989" y="1870484"/>
            <a:ext cx="207895" cy="226239"/>
          </a:xfrm>
          <a:prstGeom prst="rect">
            <a:avLst/>
          </a:prstGeom>
          <a:ln w="38100">
            <a:noFill/>
          </a:ln>
        </p:spPr>
      </p:pic>
    </p:spTree>
    <p:extLst>
      <p:ext uri="{BB962C8B-B14F-4D97-AF65-F5344CB8AC3E}">
        <p14:creationId xmlns:p14="http://schemas.microsoft.com/office/powerpoint/2010/main" val="19270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Rounded Corners 7">
            <a:extLst>
              <a:ext uri="{FF2B5EF4-FFF2-40B4-BE49-F238E27FC236}">
                <a16:creationId xmlns:a16="http://schemas.microsoft.com/office/drawing/2014/main" id="{C681CDFB-9F1B-A70B-9600-97C39D0EAE60}"/>
              </a:ext>
            </a:extLst>
          </p:cNvPr>
          <p:cNvSpPr/>
          <p:nvPr/>
        </p:nvSpPr>
        <p:spPr bwMode="auto">
          <a:xfrm>
            <a:off x="445091" y="2073808"/>
            <a:ext cx="11296945" cy="4350661"/>
          </a:xfrm>
          <a:prstGeom prst="roundRect">
            <a:avLst>
              <a:gd name="adj" fmla="val 4127"/>
            </a:avLst>
          </a:prstGeom>
          <a:blipFill dpi="0" rotWithShape="0">
            <a:blip r:embed="rId3">
              <a:lum/>
            </a:blip>
            <a:srcRect/>
            <a:stretch>
              <a:fillRect l="-3115" t="-26084" r="-3115" b="-15234"/>
            </a:stretch>
          </a:blip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r>
              <a:rPr lang="fr-fr">
                <a:gradFill>
                  <a:gsLst>
                    <a:gs pos="0">
                      <a:srgbClr val="FFFFFF"/>
                    </a:gs>
                    <a:gs pos="100000">
                      <a:srgbClr val="FFFFFF"/>
                    </a:gs>
                  </a:gsLst>
                  <a:lin ang="5400000" scaled="0"/>
                </a:gradFill>
                <a:latin typeface="Segoe UI"/>
                <a:cs typeface="Segoe UI" pitchFamily="34" charset="0"/>
              </a:rPr>
              <a:t> </a:t>
            </a:r>
          </a:p>
        </p:txBody>
      </p:sp>
      <p:sp>
        <p:nvSpPr>
          <p:cNvPr id="4" name="Oval 3">
            <a:extLst>
              <a:ext uri="{FF2B5EF4-FFF2-40B4-BE49-F238E27FC236}">
                <a16:creationId xmlns:a16="http://schemas.microsoft.com/office/drawing/2014/main" id="{B9DFC8C2-69CC-946D-7124-4D2312465C26}"/>
              </a:ext>
            </a:extLst>
          </p:cNvPr>
          <p:cNvSpPr>
            <a:spLocks noChangeAspect="1"/>
          </p:cNvSpPr>
          <p:nvPr/>
        </p:nvSpPr>
        <p:spPr>
          <a:xfrm>
            <a:off x="886776" y="2359143"/>
            <a:ext cx="235652" cy="235528"/>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200">
                <a:latin typeface="+mj-lt"/>
              </a:rPr>
              <a:t>1</a:t>
            </a:r>
          </a:p>
        </p:txBody>
      </p:sp>
      <p:sp>
        <p:nvSpPr>
          <p:cNvPr id="13" name="TextBox 12">
            <a:extLst>
              <a:ext uri="{FF2B5EF4-FFF2-40B4-BE49-F238E27FC236}">
                <a16:creationId xmlns:a16="http://schemas.microsoft.com/office/drawing/2014/main" id="{0FF7F5F2-190F-85D3-2F60-22799F5F9E06}"/>
              </a:ext>
            </a:extLst>
          </p:cNvPr>
          <p:cNvSpPr txBox="1"/>
          <p:nvPr/>
        </p:nvSpPr>
        <p:spPr>
          <a:xfrm>
            <a:off x="1221118" y="2403790"/>
            <a:ext cx="4388286" cy="184666"/>
          </a:xfrm>
          <a:prstGeom prst="rect">
            <a:avLst/>
          </a:prstGeom>
          <a:noFill/>
        </p:spPr>
        <p:txBody>
          <a:bodyPr wrap="square" lIns="0" tIns="0" rIns="0" bIns="0" rtlCol="0" anchor="ctr">
            <a:spAutoFit/>
          </a:bodyPr>
          <a:lstStyle/>
          <a:p>
            <a:pPr rtl="0"/>
            <a:r>
              <a:rPr lang="fr-fr" sz="1200" dirty="0">
                <a:gradFill>
                  <a:gsLst>
                    <a:gs pos="2917">
                      <a:srgbClr val="000000"/>
                    </a:gs>
                    <a:gs pos="30000">
                      <a:srgbClr val="000000"/>
                    </a:gs>
                  </a:gsLst>
                  <a:lin ang="5400000" scaled="0"/>
                </a:gradFill>
                <a:cs typeface="Segoe UI"/>
              </a:rPr>
              <a:t>Tout d’abord, cliquez sur l’icône d’engrenage en bas à droite de la barre latérale d’Edge.</a:t>
            </a:r>
          </a:p>
        </p:txBody>
      </p:sp>
      <p:grpSp>
        <p:nvGrpSpPr>
          <p:cNvPr id="12" name="Group 11">
            <a:extLst>
              <a:ext uri="{FF2B5EF4-FFF2-40B4-BE49-F238E27FC236}">
                <a16:creationId xmlns:a16="http://schemas.microsoft.com/office/drawing/2014/main" id="{E02E4BA2-7E37-187A-C6EC-1C10B7B3C1B7}"/>
              </a:ext>
            </a:extLst>
          </p:cNvPr>
          <p:cNvGrpSpPr/>
          <p:nvPr/>
        </p:nvGrpSpPr>
        <p:grpSpPr>
          <a:xfrm>
            <a:off x="886776" y="4403164"/>
            <a:ext cx="4464946" cy="235404"/>
            <a:chOff x="953450" y="6151293"/>
            <a:chExt cx="5200332" cy="274176"/>
          </a:xfrm>
        </p:grpSpPr>
        <p:sp>
          <p:nvSpPr>
            <p:cNvPr id="6" name="Oval 5">
              <a:extLst>
                <a:ext uri="{FF2B5EF4-FFF2-40B4-BE49-F238E27FC236}">
                  <a16:creationId xmlns:a16="http://schemas.microsoft.com/office/drawing/2014/main" id="{31571337-ABAC-8B67-1918-0B50472155F8}"/>
                </a:ext>
              </a:extLst>
            </p:cNvPr>
            <p:cNvSpPr>
              <a:spLocks noChangeAspect="1"/>
            </p:cNvSpPr>
            <p:nvPr/>
          </p:nvSpPr>
          <p:spPr>
            <a:xfrm>
              <a:off x="953450" y="6151293"/>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200">
                  <a:latin typeface="+mj-lt"/>
                </a:rPr>
                <a:t>2</a:t>
              </a:r>
            </a:p>
          </p:txBody>
        </p:sp>
        <p:sp>
          <p:nvSpPr>
            <p:cNvPr id="14" name="TextBox 13">
              <a:extLst>
                <a:ext uri="{FF2B5EF4-FFF2-40B4-BE49-F238E27FC236}">
                  <a16:creationId xmlns:a16="http://schemas.microsoft.com/office/drawing/2014/main" id="{72475585-7AD3-2B06-1916-DD205353E19C}"/>
                </a:ext>
              </a:extLst>
            </p:cNvPr>
            <p:cNvSpPr txBox="1"/>
            <p:nvPr/>
          </p:nvSpPr>
          <p:spPr>
            <a:xfrm>
              <a:off x="1342858" y="6176891"/>
              <a:ext cx="4810924" cy="215081"/>
            </a:xfrm>
            <a:prstGeom prst="rect">
              <a:avLst/>
            </a:prstGeom>
            <a:noFill/>
          </p:spPr>
          <p:txBody>
            <a:bodyPr wrap="square" lIns="0" tIns="0" rIns="0" bIns="0" rtlCol="0" anchor="ctr">
              <a:spAutoFit/>
            </a:bodyPr>
            <a:lstStyle/>
            <a:p>
              <a:pPr rtl="0"/>
              <a:r>
                <a:rPr lang="fr-fr" sz="1200" dirty="0">
                  <a:gradFill>
                    <a:gsLst>
                      <a:gs pos="2917">
                        <a:srgbClr val="000000"/>
                      </a:gs>
                      <a:gs pos="30000">
                        <a:srgbClr val="000000"/>
                      </a:gs>
                    </a:gsLst>
                    <a:lin ang="5400000" scaled="0"/>
                  </a:gradFill>
                  <a:cs typeface="Segoe UI"/>
                </a:rPr>
                <a:t>Sélectionnez « </a:t>
              </a:r>
              <a:r>
                <a:rPr lang="fr-fr" sz="1200" dirty="0" err="1">
                  <a:gradFill>
                    <a:gsLst>
                      <a:gs pos="2917">
                        <a:srgbClr val="000000"/>
                      </a:gs>
                      <a:gs pos="30000">
                        <a:srgbClr val="000000"/>
                      </a:gs>
                    </a:gsLst>
                    <a:lin ang="5400000" scaled="0"/>
                  </a:gradFill>
                  <a:cs typeface="Segoe UI"/>
                </a:rPr>
                <a:t>Copilot</a:t>
              </a:r>
              <a:r>
                <a:rPr lang="fr-fr" sz="1200" dirty="0">
                  <a:gradFill>
                    <a:gsLst>
                      <a:gs pos="2917">
                        <a:srgbClr val="000000"/>
                      </a:gs>
                      <a:gs pos="30000">
                        <a:srgbClr val="000000"/>
                      </a:gs>
                    </a:gsLst>
                    <a:lin ang="5400000" scaled="0"/>
                  </a:gradFill>
                  <a:cs typeface="Segoe UI"/>
                </a:rPr>
                <a:t> » dans la liste des applications.</a:t>
              </a:r>
            </a:p>
          </p:txBody>
        </p:sp>
      </p:grpSp>
      <p:grpSp>
        <p:nvGrpSpPr>
          <p:cNvPr id="28" name="Group 27">
            <a:extLst>
              <a:ext uri="{FF2B5EF4-FFF2-40B4-BE49-F238E27FC236}">
                <a16:creationId xmlns:a16="http://schemas.microsoft.com/office/drawing/2014/main" id="{31D9E1CB-D2F1-255D-546B-F69EE96C1A62}"/>
              </a:ext>
            </a:extLst>
          </p:cNvPr>
          <p:cNvGrpSpPr/>
          <p:nvPr/>
        </p:nvGrpSpPr>
        <p:grpSpPr>
          <a:xfrm>
            <a:off x="5817549" y="2359267"/>
            <a:ext cx="5487677" cy="235404"/>
            <a:chOff x="5451635" y="6172431"/>
            <a:chExt cx="6391510" cy="274176"/>
          </a:xfrm>
        </p:grpSpPr>
        <p:sp>
          <p:nvSpPr>
            <p:cNvPr id="7" name="Oval 6">
              <a:extLst>
                <a:ext uri="{FF2B5EF4-FFF2-40B4-BE49-F238E27FC236}">
                  <a16:creationId xmlns:a16="http://schemas.microsoft.com/office/drawing/2014/main" id="{A62C5E30-23EB-258F-E41B-E73D6C1B880E}"/>
                </a:ext>
              </a:extLst>
            </p:cNvPr>
            <p:cNvSpPr>
              <a:spLocks noChangeAspect="1"/>
            </p:cNvSpPr>
            <p:nvPr/>
          </p:nvSpPr>
          <p:spPr>
            <a:xfrm>
              <a:off x="5451635" y="6172431"/>
              <a:ext cx="274320" cy="274176"/>
            </a:xfrm>
            <a:prstGeom prst="ellipse">
              <a:avLst/>
            </a:prstGeom>
            <a:solidFill>
              <a:srgbClr val="3579CF"/>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rtl="0"/>
              <a:r>
                <a:rPr lang="fr-fr" sz="1200">
                  <a:latin typeface="+mj-lt"/>
                </a:rPr>
                <a:t>3</a:t>
              </a:r>
            </a:p>
          </p:txBody>
        </p:sp>
        <p:sp>
          <p:nvSpPr>
            <p:cNvPr id="15" name="TextBox 14">
              <a:extLst>
                <a:ext uri="{FF2B5EF4-FFF2-40B4-BE49-F238E27FC236}">
                  <a16:creationId xmlns:a16="http://schemas.microsoft.com/office/drawing/2014/main" id="{7C690BA3-C300-D277-A86C-F758654694D3}"/>
                </a:ext>
              </a:extLst>
            </p:cNvPr>
            <p:cNvSpPr txBox="1"/>
            <p:nvPr/>
          </p:nvSpPr>
          <p:spPr>
            <a:xfrm>
              <a:off x="5862217" y="6201975"/>
              <a:ext cx="5980928" cy="215081"/>
            </a:xfrm>
            <a:prstGeom prst="rect">
              <a:avLst/>
            </a:prstGeom>
            <a:noFill/>
          </p:spPr>
          <p:txBody>
            <a:bodyPr wrap="square" lIns="0" tIns="0" rIns="0" bIns="0" rtlCol="0" anchor="ctr">
              <a:spAutoFit/>
            </a:bodyPr>
            <a:lstStyle/>
            <a:p>
              <a:pPr rtl="0"/>
              <a:r>
                <a:rPr lang="fr-fr" sz="1200">
                  <a:gradFill>
                    <a:gsLst>
                      <a:gs pos="2917">
                        <a:srgbClr val="000000"/>
                      </a:gs>
                      <a:gs pos="30000">
                        <a:srgbClr val="000000"/>
                      </a:gs>
                    </a:gsLst>
                    <a:lin ang="5400000" scaled="0"/>
                  </a:gradFill>
                  <a:cs typeface="Segoe UI"/>
                </a:rPr>
                <a:t>Activez l’option « Autoriser l’accès à n’importe quelle page web ou fichier PDF » (voir ci-dessous).</a:t>
              </a:r>
            </a:p>
          </p:txBody>
        </p:sp>
      </p:grpSp>
      <p:pic>
        <p:nvPicPr>
          <p:cNvPr id="32" name="Picture 31">
            <a:extLst>
              <a:ext uri="{FF2B5EF4-FFF2-40B4-BE49-F238E27FC236}">
                <a16:creationId xmlns:a16="http://schemas.microsoft.com/office/drawing/2014/main" id="{371E3EC1-6EF9-CBF4-7489-28BC0983205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21119" y="4741274"/>
            <a:ext cx="3883095" cy="142373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12002EE-03F3-5F80-8C88-7F971B07B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069" y="2839622"/>
            <a:ext cx="4848233" cy="2943000"/>
          </a:xfrm>
          <a:prstGeom prst="rect">
            <a:avLst/>
          </a:prstGeom>
          <a:ln>
            <a:noFill/>
          </a:ln>
          <a:effectLst>
            <a:outerShdw blurRad="190500" algn="tl" rotWithShape="0">
              <a:srgbClr val="000000">
                <a:alpha val="70000"/>
              </a:srgbClr>
            </a:outerShdw>
          </a:effectLst>
        </p:spPr>
      </p:pic>
      <p:sp>
        <p:nvSpPr>
          <p:cNvPr id="22" name="Rectangle: Rounded Corners 21">
            <a:extLst>
              <a:ext uri="{FF2B5EF4-FFF2-40B4-BE49-F238E27FC236}">
                <a16:creationId xmlns:a16="http://schemas.microsoft.com/office/drawing/2014/main" id="{834E63F4-E36F-28C8-2A88-9ACD2AF81866}"/>
              </a:ext>
            </a:extLst>
          </p:cNvPr>
          <p:cNvSpPr/>
          <p:nvPr/>
        </p:nvSpPr>
        <p:spPr bwMode="auto">
          <a:xfrm>
            <a:off x="6170069" y="2839623"/>
            <a:ext cx="4848233" cy="2942999"/>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pic>
        <p:nvPicPr>
          <p:cNvPr id="21" name="Picture 20">
            <a:extLst>
              <a:ext uri="{FF2B5EF4-FFF2-40B4-BE49-F238E27FC236}">
                <a16:creationId xmlns:a16="http://schemas.microsoft.com/office/drawing/2014/main" id="{CD3F5555-22B2-950E-E099-268A1EBDA55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2755" y="4690522"/>
            <a:ext cx="4865880" cy="383019"/>
          </a:xfrm>
          <a:prstGeom prst="rect">
            <a:avLst/>
          </a:prstGeom>
          <a:ln>
            <a:noFill/>
          </a:ln>
          <a:effectLst>
            <a:outerShdw blurRad="190500" algn="tl" rotWithShape="0">
              <a:srgbClr val="000000">
                <a:alpha val="70000"/>
              </a:srgbClr>
            </a:outerShdw>
          </a:effectLst>
        </p:spPr>
      </p:pic>
      <p:sp>
        <p:nvSpPr>
          <p:cNvPr id="16" name="Rectangle: Rounded Corners 15">
            <a:extLst>
              <a:ext uri="{FF2B5EF4-FFF2-40B4-BE49-F238E27FC236}">
                <a16:creationId xmlns:a16="http://schemas.microsoft.com/office/drawing/2014/main" id="{963687D5-2A1E-8C6A-897C-EF8EB284F2AC}"/>
              </a:ext>
            </a:extLst>
          </p:cNvPr>
          <p:cNvSpPr/>
          <p:nvPr/>
        </p:nvSpPr>
        <p:spPr bwMode="auto">
          <a:xfrm>
            <a:off x="1223169" y="4739190"/>
            <a:ext cx="3883096" cy="1430282"/>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sp>
        <p:nvSpPr>
          <p:cNvPr id="25" name="TextBox 24">
            <a:extLst>
              <a:ext uri="{FF2B5EF4-FFF2-40B4-BE49-F238E27FC236}">
                <a16:creationId xmlns:a16="http://schemas.microsoft.com/office/drawing/2014/main" id="{28AF49D8-F79C-EBD7-3CF1-1D69D5596B51}"/>
              </a:ext>
            </a:extLst>
          </p:cNvPr>
          <p:cNvSpPr txBox="1"/>
          <p:nvPr/>
        </p:nvSpPr>
        <p:spPr>
          <a:xfrm>
            <a:off x="533012" y="1648533"/>
            <a:ext cx="11040127" cy="338554"/>
          </a:xfrm>
          <a:prstGeom prst="rect">
            <a:avLst/>
          </a:prstGeom>
          <a:noFill/>
        </p:spPr>
        <p:txBody>
          <a:bodyPr wrap="square" lIns="91440" tIns="45720" rIns="91440" bIns="45720" rtlCol="0" anchor="t">
            <a:spAutoFit/>
          </a:bodyPr>
          <a:lstStyle/>
          <a:p>
            <a:pPr rtl="0"/>
            <a:r>
              <a:rPr lang="fr-fr" sz="1600">
                <a:latin typeface="Segoe UI "/>
              </a:rPr>
              <a:t>Suivez ces étapes pour permettre à Microsoft </a:t>
            </a:r>
            <a:r>
              <a:rPr lang="fr-fr" sz="1600">
                <a:gradFill>
                  <a:gsLst>
                    <a:gs pos="2917">
                      <a:srgbClr val="000000"/>
                    </a:gs>
                    <a:gs pos="30000">
                      <a:srgbClr val="000000"/>
                    </a:gs>
                  </a:gsLst>
                  <a:lin ang="5400000" scaled="0"/>
                </a:gradFill>
                <a:latin typeface="Segoe UI "/>
                <a:cs typeface="Segoe UI"/>
              </a:rPr>
              <a:t>Copilot </a:t>
            </a:r>
            <a:r>
              <a:rPr lang="fr-fr" sz="1600">
                <a:latin typeface="Segoe UI "/>
              </a:rPr>
              <a:t>de « lire » le PDF ou la page web ouverte. </a:t>
            </a:r>
          </a:p>
        </p:txBody>
      </p:sp>
      <p:sp>
        <p:nvSpPr>
          <p:cNvPr id="2" name="Title 1">
            <a:extLst>
              <a:ext uri="{FF2B5EF4-FFF2-40B4-BE49-F238E27FC236}">
                <a16:creationId xmlns:a16="http://schemas.microsoft.com/office/drawing/2014/main" id="{95F5A377-DD78-1FF1-47A5-BD77721BB56E}"/>
              </a:ext>
            </a:extLst>
          </p:cNvPr>
          <p:cNvSpPr txBox="1">
            <a:spLocks/>
          </p:cNvSpPr>
          <p:nvPr/>
        </p:nvSpPr>
        <p:spPr>
          <a:xfrm>
            <a:off x="588262" y="357968"/>
            <a:ext cx="11153773"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sz="3000" dirty="0">
                <a:solidFill>
                  <a:srgbClr val="000000"/>
                </a:solidFill>
                <a:latin typeface="Segoe UI Semibold" panose="020B0702040204020203" pitchFamily="34" charset="0"/>
                <a:cs typeface="Segoe UI Semibold" panose="020B0702040204020203" pitchFamily="34" charset="0"/>
              </a:rPr>
              <a:t>Si la barre latérale d’Edge ne parvient pas à « lire » un PDF ou une page web ouverte, vous devrez peut-être modifier vos paramètres</a:t>
            </a:r>
          </a:p>
        </p:txBody>
      </p:sp>
      <p:pic>
        <p:nvPicPr>
          <p:cNvPr id="5" name="Picture 4">
            <a:extLst>
              <a:ext uri="{FF2B5EF4-FFF2-40B4-BE49-F238E27FC236}">
                <a16:creationId xmlns:a16="http://schemas.microsoft.com/office/drawing/2014/main" id="{42722ED6-A54F-A0D4-2A23-18EF0F2A70AC}"/>
              </a:ext>
            </a:extLst>
          </p:cNvPr>
          <p:cNvPicPr>
            <a:picLocks noChangeAspect="1"/>
          </p:cNvPicPr>
          <p:nvPr/>
        </p:nvPicPr>
        <p:blipFill rotWithShape="1">
          <a:blip r:embed="rId7"/>
          <a:srcRect t="1074"/>
          <a:stretch/>
        </p:blipFill>
        <p:spPr>
          <a:xfrm>
            <a:off x="1228085" y="2827908"/>
            <a:ext cx="3930952" cy="1255349"/>
          </a:xfrm>
          <a:prstGeom prst="rect">
            <a:avLst/>
          </a:prstGeom>
          <a:ln>
            <a:noFill/>
          </a:ln>
          <a:effectLst>
            <a:outerShdw blurRad="190500" algn="tl" rotWithShape="0">
              <a:srgbClr val="000000">
                <a:alpha val="70000"/>
              </a:srgbClr>
            </a:outerShdw>
          </a:effectLst>
        </p:spPr>
      </p:pic>
      <p:sp>
        <p:nvSpPr>
          <p:cNvPr id="17" name="Rectangle: Rounded Corners 16">
            <a:extLst>
              <a:ext uri="{FF2B5EF4-FFF2-40B4-BE49-F238E27FC236}">
                <a16:creationId xmlns:a16="http://schemas.microsoft.com/office/drawing/2014/main" id="{E7D02871-C380-A5B5-4203-06B9FDBE4F87}"/>
              </a:ext>
            </a:extLst>
          </p:cNvPr>
          <p:cNvSpPr/>
          <p:nvPr/>
        </p:nvSpPr>
        <p:spPr bwMode="auto">
          <a:xfrm>
            <a:off x="1221117" y="2827907"/>
            <a:ext cx="3937920" cy="1248890"/>
          </a:xfrm>
          <a:prstGeom prst="roundRect">
            <a:avLst>
              <a:gd name="adj" fmla="val 1745"/>
            </a:avLst>
          </a:prstGeom>
          <a:solidFill>
            <a:schemeClr val="tx1">
              <a:alpha val="13000"/>
            </a:schemeClr>
          </a:solidFill>
          <a:ln>
            <a:noFill/>
            <a:headEnd type="none" w="med" len="med"/>
            <a:tailEnd type="none" w="med" len="med"/>
          </a:ln>
          <a:effectLst>
            <a:outerShdw blurRad="214029" dist="43797"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rtl="0" fontAlgn="base">
              <a:spcBef>
                <a:spcPct val="0"/>
              </a:spcBef>
              <a:spcAft>
                <a:spcPct val="0"/>
              </a:spcAft>
            </a:pPr>
            <a:endParaRPr lang="en-US" sz="1000">
              <a:gradFill>
                <a:gsLst>
                  <a:gs pos="0">
                    <a:srgbClr val="FFFFFF"/>
                  </a:gs>
                  <a:gs pos="100000">
                    <a:srgbClr val="FFFFFF"/>
                  </a:gs>
                </a:gsLst>
                <a:lin ang="5400000" scaled="0"/>
              </a:gradFill>
              <a:cs typeface="Segoe UI" pitchFamily="34" charset="0"/>
            </a:endParaRPr>
          </a:p>
        </p:txBody>
      </p:sp>
      <p:pic>
        <p:nvPicPr>
          <p:cNvPr id="20" name="Picture 19">
            <a:extLst>
              <a:ext uri="{FF2B5EF4-FFF2-40B4-BE49-F238E27FC236}">
                <a16:creationId xmlns:a16="http://schemas.microsoft.com/office/drawing/2014/main" id="{D12E3B2E-3E81-34B0-05CC-EAB15C6A2371}"/>
              </a:ext>
            </a:extLst>
          </p:cNvPr>
          <p:cNvPicPr>
            <a:picLocks noChangeAspect="1"/>
          </p:cNvPicPr>
          <p:nvPr/>
        </p:nvPicPr>
        <p:blipFill rotWithShape="1">
          <a:blip r:embed="rId8"/>
          <a:srcRect l="93508" t="84810"/>
          <a:stretch/>
        </p:blipFill>
        <p:spPr>
          <a:xfrm>
            <a:off x="4804699" y="3693331"/>
            <a:ext cx="328090" cy="35967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6DAA196-17D2-68B8-9567-645C6CB22C55}"/>
              </a:ext>
            </a:extLst>
          </p:cNvPr>
          <p:cNvPicPr>
            <a:picLocks noChangeAspect="1"/>
          </p:cNvPicPr>
          <p:nvPr/>
        </p:nvPicPr>
        <p:blipFill>
          <a:blip r:embed="rId9"/>
          <a:stretch>
            <a:fillRect/>
          </a:stretch>
        </p:blipFill>
        <p:spPr>
          <a:xfrm>
            <a:off x="2309225" y="5610342"/>
            <a:ext cx="2626629" cy="2458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93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620F00-A000-A75C-6FE4-9689C6881843}"/>
              </a:ext>
            </a:extLst>
          </p:cNvPr>
          <p:cNvSpPr>
            <a:spLocks noGrp="1"/>
          </p:cNvSpPr>
          <p:nvPr>
            <p:ph type="title"/>
          </p:nvPr>
        </p:nvSpPr>
        <p:spPr>
          <a:xfrm>
            <a:off x="588263" y="457200"/>
            <a:ext cx="11018520" cy="553998"/>
          </a:xfrm>
        </p:spPr>
        <p:txBody>
          <a:bodyPr rtlCol="0"/>
          <a:lstStyle/>
          <a:p>
            <a:pPr defTabSz="914367" rtl="0">
              <a:defRPr/>
            </a:pPr>
            <a:r>
              <a:rPr lang="fr-fr">
                <a:solidFill>
                  <a:srgbClr val="000000"/>
                </a:solidFill>
                <a:cs typeface="+mn-cs"/>
              </a:rPr>
              <a:t>Table des matières</a:t>
            </a:r>
          </a:p>
        </p:txBody>
      </p:sp>
      <p:sp>
        <p:nvSpPr>
          <p:cNvPr id="13" name="Rectangle: Top Corners Rounded 12">
            <a:extLst>
              <a:ext uri="{FF2B5EF4-FFF2-40B4-BE49-F238E27FC236}">
                <a16:creationId xmlns:a16="http://schemas.microsoft.com/office/drawing/2014/main" id="{C12187B7-5B79-0803-4250-47A552B4E580}"/>
              </a:ext>
            </a:extLst>
          </p:cNvPr>
          <p:cNvSpPr/>
          <p:nvPr/>
        </p:nvSpPr>
        <p:spPr bwMode="auto">
          <a:xfrm rot="16200000">
            <a:off x="6494722" y="365869"/>
            <a:ext cx="5453547" cy="5941009"/>
          </a:xfrm>
          <a:prstGeom prst="round2SameRect">
            <a:avLst>
              <a:gd name="adj1" fmla="val 2943"/>
              <a:gd name="adj2" fmla="val 0"/>
            </a:avLst>
          </a:prstGeom>
          <a:blipFill dpi="0" rotWithShape="0">
            <a:blip r:embed="rId3">
              <a:lum/>
            </a:blip>
            <a:srcRect/>
            <a:stretch>
              <a:fillRect l="-17881" t="-20964" r="-83781" b="-4789"/>
            </a:stretch>
          </a:blipFill>
          <a:ln>
            <a:solidFill>
              <a:schemeClr val="bg1"/>
            </a:solidFill>
          </a:ln>
          <a:effectLst>
            <a:outerShdw blurRad="343645" dist="295501" dir="2700000" algn="tl" rotWithShape="0">
              <a:srgbClr val="F3484C">
                <a:alpha val="9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8" name="Table 8">
            <a:extLst>
              <a:ext uri="{FF2B5EF4-FFF2-40B4-BE49-F238E27FC236}">
                <a16:creationId xmlns:a16="http://schemas.microsoft.com/office/drawing/2014/main" id="{173831CB-A8EE-9216-0242-23A75436CC69}"/>
              </a:ext>
            </a:extLst>
          </p:cNvPr>
          <p:cNvGraphicFramePr>
            <a:graphicFrameLocks noGrp="1"/>
          </p:cNvGraphicFramePr>
          <p:nvPr>
            <p:extLst>
              <p:ext uri="{D42A27DB-BD31-4B8C-83A1-F6EECF244321}">
                <p14:modId xmlns:p14="http://schemas.microsoft.com/office/powerpoint/2010/main" val="3031899504"/>
              </p:ext>
            </p:extLst>
          </p:nvPr>
        </p:nvGraphicFramePr>
        <p:xfrm>
          <a:off x="588263" y="1537746"/>
          <a:ext cx="5278721" cy="3415668"/>
        </p:xfrm>
        <a:graphic>
          <a:graphicData uri="http://schemas.openxmlformats.org/drawingml/2006/table">
            <a:tbl>
              <a:tblPr firstRow="1" bandRow="1">
                <a:tableStyleId>{5C22544A-7EE6-4342-B048-85BDC9FD1C3A}</a:tableStyleId>
              </a:tblPr>
              <a:tblGrid>
                <a:gridCol w="3678937">
                  <a:extLst>
                    <a:ext uri="{9D8B030D-6E8A-4147-A177-3AD203B41FA5}">
                      <a16:colId xmlns:a16="http://schemas.microsoft.com/office/drawing/2014/main" val="1193449421"/>
                    </a:ext>
                  </a:extLst>
                </a:gridCol>
                <a:gridCol w="1599784">
                  <a:extLst>
                    <a:ext uri="{9D8B030D-6E8A-4147-A177-3AD203B41FA5}">
                      <a16:colId xmlns:a16="http://schemas.microsoft.com/office/drawing/2014/main" val="3597714790"/>
                    </a:ext>
                  </a:extLst>
                </a:gridCol>
              </a:tblGrid>
              <a:tr h="370840">
                <a:tc>
                  <a:txBody>
                    <a:bodyPr/>
                    <a:lstStyle/>
                    <a:p>
                      <a:pPr rtl="0"/>
                      <a:r>
                        <a:rPr lang="fr-fr" sz="1600" b="0" kern="1200" spc="0">
                          <a:solidFill>
                            <a:srgbClr val="000000"/>
                          </a:solidFill>
                          <a:latin typeface="+mj-lt"/>
                          <a:ea typeface="+mn-ea"/>
                          <a:cs typeface="Segoe UI"/>
                        </a:rPr>
                        <a:t>Titre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marL="0" algn="r" defTabSz="932742" rtl="0" eaLnBrk="1" latinLnBrk="0" hangingPunct="1"/>
                      <a:r>
                        <a:rPr lang="fr-fr" sz="1600" b="0" kern="1200" spc="0" dirty="0">
                          <a:solidFill>
                            <a:srgbClr val="000000"/>
                          </a:solidFill>
                          <a:latin typeface="+mj-lt"/>
                          <a:ea typeface="+mn-ea"/>
                          <a:cs typeface="Segoe UI"/>
                        </a:rPr>
                        <a:t>Numéro de la diapositive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9072097"/>
                  </a:ext>
                </a:extLst>
              </a:tr>
              <a:tr h="370840">
                <a:tc>
                  <a:txBody>
                    <a:bodyPr/>
                    <a:lstStyle/>
                    <a:p>
                      <a:pPr marL="0" indent="0" algn="l" defTabSz="914400" rtl="0" eaLnBrk="1" fontAlgn="base" latinLnBrk="0" hangingPunct="1">
                        <a:lnSpc>
                          <a:spcPct val="150000"/>
                        </a:lnSpc>
                        <a:buNone/>
                        <a:defRPr/>
                      </a:pPr>
                      <a:r>
                        <a:rPr lang="fr-fr" sz="1600" kern="1200" dirty="0">
                          <a:solidFill>
                            <a:srgbClr val="000000"/>
                          </a:solidFill>
                          <a:latin typeface="+mn-lt"/>
                          <a:ea typeface="+mn-ea"/>
                          <a:cs typeface="Segoe UI"/>
                        </a:rPr>
                        <a:t>La conversation basée sur l’IA, </a:t>
                      </a:r>
                      <a:br>
                        <a:rPr lang="fr-fr" sz="1600" kern="1200" dirty="0">
                          <a:solidFill>
                            <a:srgbClr val="000000"/>
                          </a:solidFill>
                          <a:latin typeface="+mn-lt"/>
                          <a:ea typeface="+mn-ea"/>
                          <a:cs typeface="Segoe UI"/>
                        </a:rPr>
                      </a:br>
                      <a:r>
                        <a:rPr lang="fr-fr" sz="1600" kern="1200" dirty="0">
                          <a:solidFill>
                            <a:srgbClr val="000000"/>
                          </a:solidFill>
                          <a:latin typeface="+mn-lt"/>
                          <a:ea typeface="+mn-ea"/>
                          <a:cs typeface="Segoe UI"/>
                        </a:rPr>
                        <a:t>en toute sécurité</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endParaRPr lang="fr-fr" sz="1600" kern="1200" dirty="0">
                        <a:solidFill>
                          <a:srgbClr val="000000"/>
                        </a:solidFill>
                        <a:latin typeface="+mn-lt"/>
                        <a:ea typeface="+mn-ea"/>
                        <a:cs typeface="Segoe UI"/>
                      </a:endParaRPr>
                    </a:p>
                    <a:p>
                      <a:pPr marL="0" lvl="0" indent="0" algn="r" defTabSz="914400" rtl="0">
                        <a:lnSpc>
                          <a:spcPct val="150000"/>
                        </a:lnSpc>
                        <a:buNone/>
                        <a:defRPr/>
                      </a:pPr>
                      <a:r>
                        <a:rPr lang="fr-fr" sz="1600" kern="1200" dirty="0">
                          <a:solidFill>
                            <a:srgbClr val="000000"/>
                          </a:solidFill>
                          <a:latin typeface="+mn-lt"/>
                          <a:ea typeface="+mn-ea"/>
                          <a:cs typeface="Segoe UI"/>
                        </a:rPr>
                        <a:t>4</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810203"/>
                  </a:ext>
                </a:extLst>
              </a:tr>
              <a:tr h="370840">
                <a:tc>
                  <a:txBody>
                    <a:bodyPr/>
                    <a:lstStyle/>
                    <a:p>
                      <a:pPr marL="0" indent="0" algn="l" rtl="0" eaLnBrk="1" fontAlgn="base" latinLnBrk="0" hangingPunct="1">
                        <a:lnSpc>
                          <a:spcPct val="150000"/>
                        </a:lnSpc>
                        <a:buNone/>
                      </a:pPr>
                      <a:r>
                        <a:rPr lang="fr-fr" sz="1600" kern="1200">
                          <a:solidFill>
                            <a:srgbClr val="000000"/>
                          </a:solidFill>
                          <a:latin typeface="+mn-lt"/>
                          <a:ea typeface="+mn-ea"/>
                          <a:cs typeface="Segoe UI"/>
                        </a:rPr>
                        <a:t>Prise en main de Copilot </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fr-fr" sz="1600" kern="1200">
                          <a:solidFill>
                            <a:srgbClr val="000000"/>
                          </a:solidFill>
                          <a:latin typeface="+mn-lt"/>
                          <a:ea typeface="+mn-ea"/>
                          <a:cs typeface="Segoe UI"/>
                        </a:rPr>
                        <a:t>11</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8687276"/>
                  </a:ext>
                </a:extLst>
              </a:tr>
              <a:tr h="370840">
                <a:tc>
                  <a:txBody>
                    <a:bodyPr/>
                    <a:lstStyle/>
                    <a:p>
                      <a:pPr marL="0" indent="0" algn="l" defTabSz="914400" rtl="0" eaLnBrk="1" fontAlgn="base" latinLnBrk="0" hangingPunct="1">
                        <a:lnSpc>
                          <a:spcPct val="150000"/>
                        </a:lnSpc>
                        <a:buNone/>
                        <a:defRPr/>
                      </a:pPr>
                      <a:r>
                        <a:rPr lang="fr-fr" sz="1600" kern="1200">
                          <a:solidFill>
                            <a:srgbClr val="000000"/>
                          </a:solidFill>
                          <a:latin typeface="+mn-lt"/>
                          <a:ea typeface="+mn-ea"/>
                          <a:cs typeface="Segoe UI"/>
                        </a:rPr>
                        <a:t>Tirez le meilleur parti de Copilot</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r>
                        <a:rPr lang="fr-fr" sz="1600" kern="1200">
                          <a:solidFill>
                            <a:srgbClr val="000000"/>
                          </a:solidFill>
                          <a:latin typeface="+mn-lt"/>
                          <a:ea typeface="+mn-ea"/>
                          <a:cs typeface="Segoe UI"/>
                        </a:rPr>
                        <a:t>18</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8903550"/>
                  </a:ext>
                </a:extLst>
              </a:tr>
              <a:tr h="370840">
                <a:tc>
                  <a:txBody>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lang="fr-fr" sz="1600" kern="1200">
                          <a:solidFill>
                            <a:srgbClr val="000000"/>
                          </a:solidFill>
                          <a:latin typeface="+mn-lt"/>
                          <a:ea typeface="+mn-ea"/>
                          <a:cs typeface="Segoe UI"/>
                        </a:rPr>
                        <a:t>Ressources supplémentaires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lgn="r" defTabSz="914400" rtl="0">
                        <a:lnSpc>
                          <a:spcPct val="150000"/>
                        </a:lnSpc>
                        <a:buNone/>
                        <a:defRPr/>
                      </a:pPr>
                      <a:r>
                        <a:rPr lang="fr-fr" sz="1600" kern="1200">
                          <a:solidFill>
                            <a:srgbClr val="000000"/>
                          </a:solidFill>
                          <a:latin typeface="+mn-lt"/>
                          <a:ea typeface="+mn-ea"/>
                          <a:cs typeface="Segoe UI"/>
                        </a:rPr>
                        <a:t>27</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3999604"/>
                  </a:ext>
                </a:extLst>
              </a:tr>
              <a:tr h="0">
                <a:tc>
                  <a:txBody>
                    <a:bodyPr/>
                    <a:lstStyle/>
                    <a:p>
                      <a:pPr marL="0" indent="0" algn="l"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4466207"/>
                  </a:ext>
                </a:extLst>
              </a:tr>
              <a:tr h="370840">
                <a:tc>
                  <a:txBody>
                    <a:bodyPr/>
                    <a:lstStyle/>
                    <a:p>
                      <a:pPr marL="0" indent="0" algn="l" defTabSz="914400" rtl="0" eaLnBrk="1" fontAlgn="base" latinLnBrk="0" hangingPunct="1">
                        <a:lnSpc>
                          <a:spcPct val="150000"/>
                        </a:lnSpc>
                        <a:buNone/>
                        <a:defRPr/>
                      </a:pPr>
                      <a:endParaRPr lang="en-US" sz="1600" kern="1200">
                        <a:gradFill>
                          <a:gsLst>
                            <a:gs pos="2917">
                              <a:srgbClr val="000000"/>
                            </a:gs>
                            <a:gs pos="30000">
                              <a:srgbClr val="000000"/>
                            </a:gs>
                          </a:gsLst>
                          <a:lin ang="5400000" scaled="0"/>
                        </a:gradFill>
                        <a:latin typeface="+mn-lt"/>
                        <a:ea typeface="+mn-ea"/>
                        <a:cs typeface="Segoe UI"/>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fontAlgn="base" latinLnBrk="0" hangingPunct="1">
                        <a:lnSpc>
                          <a:spcPct val="150000"/>
                        </a:lnSpc>
                        <a:buNone/>
                        <a:defRPr/>
                      </a:pPr>
                      <a:endParaRPr lang="en-US" sz="1600" kern="1200" dirty="0">
                        <a:gradFill>
                          <a:gsLst>
                            <a:gs pos="2917">
                              <a:srgbClr val="000000"/>
                            </a:gs>
                            <a:gs pos="30000">
                              <a:srgbClr val="000000"/>
                            </a:gs>
                          </a:gsLst>
                          <a:lin ang="5400000" scaled="0"/>
                        </a:gradFill>
                        <a:latin typeface="+mn-lt"/>
                        <a:ea typeface="+mn-ea"/>
                        <a:cs typeface="Segoe UI"/>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605327"/>
                  </a:ext>
                </a:extLst>
              </a:tr>
            </a:tbl>
          </a:graphicData>
        </a:graphic>
      </p:graphicFrame>
      <p:sp>
        <p:nvSpPr>
          <p:cNvPr id="2" name="TextBox 1">
            <a:extLst>
              <a:ext uri="{FF2B5EF4-FFF2-40B4-BE49-F238E27FC236}">
                <a16:creationId xmlns:a16="http://schemas.microsoft.com/office/drawing/2014/main" id="{C2EDB756-8ADD-EA55-69D6-C273D191FCC0}"/>
              </a:ext>
            </a:extLst>
          </p:cNvPr>
          <p:cNvSpPr txBox="1"/>
          <p:nvPr/>
        </p:nvSpPr>
        <p:spPr>
          <a:xfrm>
            <a:off x="9032585" y="6293078"/>
            <a:ext cx="4138612"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u="none" strike="noStrike" kern="1200" cap="none" spc="0" normalizeH="0" noProof="0">
                <a:ln>
                  <a:noFill/>
                </a:ln>
                <a:gradFill>
                  <a:gsLst>
                    <a:gs pos="2917">
                      <a:srgbClr val="000000"/>
                    </a:gs>
                    <a:gs pos="30000">
                      <a:srgbClr val="000000"/>
                    </a:gs>
                  </a:gsLst>
                  <a:lin ang="5400000" scaled="0"/>
                </a:gradFill>
                <a:effectLst/>
                <a:uLnTx/>
                <a:uFillTx/>
                <a:latin typeface="Segoe UI"/>
                <a:ea typeface="+mn-ea"/>
                <a:cs typeface="Segoe UI"/>
              </a:rPr>
              <a:t>Page d’accueil de Copilot</a:t>
            </a:r>
          </a:p>
        </p:txBody>
      </p:sp>
      <p:pic>
        <p:nvPicPr>
          <p:cNvPr id="6" name="Picture 5" descr="A screenshot of a computer&#10;&#10;Description automatically generated">
            <a:extLst>
              <a:ext uri="{FF2B5EF4-FFF2-40B4-BE49-F238E27FC236}">
                <a16:creationId xmlns:a16="http://schemas.microsoft.com/office/drawing/2014/main" id="{143FB32E-728A-5271-366D-88AA0F9DF97F}"/>
              </a:ext>
            </a:extLst>
          </p:cNvPr>
          <p:cNvPicPr>
            <a:picLocks noChangeAspect="1"/>
          </p:cNvPicPr>
          <p:nvPr/>
        </p:nvPicPr>
        <p:blipFill>
          <a:blip r:embed="rId4">
            <a:extLst>
              <a:ext uri="{28A0092B-C50C-407E-A947-70E740481C1C}">
                <a14:useLocalDpi xmlns:a14="http://schemas.microsoft.com/office/drawing/2010/main" val="0"/>
              </a:ext>
            </a:extLst>
          </a:blip>
          <a:srcRect r="38439"/>
          <a:stretch/>
        </p:blipFill>
        <p:spPr>
          <a:xfrm>
            <a:off x="6096001" y="555963"/>
            <a:ext cx="6096000" cy="5844837"/>
          </a:xfrm>
          <a:prstGeom prst="rect">
            <a:avLst/>
          </a:prstGeom>
        </p:spPr>
      </p:pic>
    </p:spTree>
    <p:extLst>
      <p:ext uri="{BB962C8B-B14F-4D97-AF65-F5344CB8AC3E}">
        <p14:creationId xmlns:p14="http://schemas.microsoft.com/office/powerpoint/2010/main" val="271015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ECE8D-3772-8A96-9B8A-55F2B8C60C90}"/>
              </a:ext>
            </a:extLst>
          </p:cNvPr>
          <p:cNvSpPr txBox="1"/>
          <p:nvPr/>
        </p:nvSpPr>
        <p:spPr>
          <a:xfrm>
            <a:off x="1562679" y="3902153"/>
            <a:ext cx="9066635" cy="369332"/>
          </a:xfrm>
          <a:prstGeom prst="rect">
            <a:avLst/>
          </a:prstGeom>
          <a:noFill/>
        </p:spPr>
        <p:txBody>
          <a:bodyPr wrap="square" lIns="0" tIns="0" rIns="0" bIns="0" rtlCol="0" anchor="t">
            <a:spAutoFit/>
          </a:bodyPr>
          <a:lstStyle/>
          <a:p>
            <a:pPr algn="ctr" defTabSz="914367" rtl="0">
              <a:defRPr/>
            </a:pPr>
            <a:r>
              <a:rPr lang="fr-fr" sz="2400" spc="-50">
                <a:ln w="3175">
                  <a:noFill/>
                </a:ln>
                <a:solidFill>
                  <a:srgbClr val="000000"/>
                </a:solidFill>
                <a:latin typeface="+mj-lt"/>
                <a:cs typeface="Segoe UI"/>
              </a:rPr>
              <a:t>Votre partenaire IA au quotidien</a:t>
            </a:r>
            <a:endParaRPr lang="en-US" sz="1200" spc="-50">
              <a:ln w="3175">
                <a:noFill/>
              </a:ln>
              <a:latin typeface="+mj-lt"/>
              <a:cs typeface="Segoe UI Semibold"/>
            </a:endParaRPr>
          </a:p>
        </p:txBody>
      </p:sp>
      <p:pic>
        <p:nvPicPr>
          <p:cNvPr id="1026" name="Picture 2">
            <a:extLst>
              <a:ext uri="{FF2B5EF4-FFF2-40B4-BE49-F238E27FC236}">
                <a16:creationId xmlns:a16="http://schemas.microsoft.com/office/drawing/2014/main" id="{DE60E1C8-F3DA-3D8B-9783-A03CA9A92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595"/>
          <a:stretch/>
        </p:blipFill>
        <p:spPr bwMode="auto">
          <a:xfrm>
            <a:off x="4879471" y="2001740"/>
            <a:ext cx="2433057" cy="106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748C4B-01E6-C990-8068-F29F83A724AB}"/>
              </a:ext>
            </a:extLst>
          </p:cNvPr>
          <p:cNvSpPr txBox="1"/>
          <p:nvPr/>
        </p:nvSpPr>
        <p:spPr>
          <a:xfrm>
            <a:off x="2347864" y="2957879"/>
            <a:ext cx="7496269" cy="830997"/>
          </a:xfrm>
          <a:prstGeom prst="rect">
            <a:avLst/>
          </a:prstGeom>
          <a:noFill/>
        </p:spPr>
        <p:txBody>
          <a:bodyPr wrap="square" lIns="0" tIns="0" rIns="0" bIns="0" rtlCol="0">
            <a:spAutoFit/>
          </a:bodyPr>
          <a:lstStyle/>
          <a:p>
            <a:pPr algn="ctr" rtl="0"/>
            <a:r>
              <a:rPr lang="fr-fr" sz="5400">
                <a:gradFill>
                  <a:gsLst>
                    <a:gs pos="2917">
                      <a:schemeClr val="tx1"/>
                    </a:gs>
                    <a:gs pos="30000">
                      <a:schemeClr val="tx1"/>
                    </a:gs>
                  </a:gsLst>
                  <a:lin ang="5400000" scaled="0"/>
                </a:gradFill>
                <a:latin typeface="+mj-lt"/>
              </a:rPr>
              <a:t>Microsoft Copilot</a:t>
            </a:r>
          </a:p>
        </p:txBody>
      </p:sp>
      <p:sp>
        <p:nvSpPr>
          <p:cNvPr id="5" name="Rectangle 4">
            <a:extLst>
              <a:ext uri="{FF2B5EF4-FFF2-40B4-BE49-F238E27FC236}">
                <a16:creationId xmlns:a16="http://schemas.microsoft.com/office/drawing/2014/main" id="{FD397EFE-3CD8-C5D3-7AF9-343492B84FD1}"/>
              </a:ext>
            </a:extLst>
          </p:cNvPr>
          <p:cNvSpPr/>
          <p:nvPr/>
        </p:nvSpPr>
        <p:spPr bwMode="auto">
          <a:xfrm>
            <a:off x="329624" y="240146"/>
            <a:ext cx="2466110" cy="738664"/>
          </a:xfrm>
          <a:prstGeom prst="rect">
            <a:avLst/>
          </a:prstGeom>
          <a:solidFill>
            <a:srgbClr val="FFFF00"/>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rtl="0" fontAlgn="base">
              <a:spcBef>
                <a:spcPct val="0"/>
              </a:spcBef>
              <a:spcAft>
                <a:spcPct val="0"/>
              </a:spcAft>
            </a:pPr>
            <a:r>
              <a:rPr lang="fr-fr" sz="1600">
                <a:solidFill>
                  <a:sysClr val="windowText" lastClr="000000"/>
                </a:solidFill>
                <a:ea typeface="Segoe UI" pitchFamily="34" charset="0"/>
                <a:cs typeface="Segoe UI" pitchFamily="34" charset="0"/>
              </a:rPr>
              <a:t>Votre logo ici</a:t>
            </a:r>
          </a:p>
        </p:txBody>
      </p:sp>
    </p:spTree>
    <p:extLst>
      <p:ext uri="{BB962C8B-B14F-4D97-AF65-F5344CB8AC3E}">
        <p14:creationId xmlns:p14="http://schemas.microsoft.com/office/powerpoint/2010/main" val="24952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Rounded Corners 2">
            <a:extLst>
              <a:ext uri="{FF2B5EF4-FFF2-40B4-BE49-F238E27FC236}">
                <a16:creationId xmlns:a16="http://schemas.microsoft.com/office/drawing/2014/main" id="{207850E3-8EFD-5457-90F7-9E211487C7C7}"/>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A7807A13-13B4-0E09-03DC-97A7202E8D61}"/>
              </a:ext>
            </a:extLst>
          </p:cNvPr>
          <p:cNvSpPr>
            <a:spLocks noGrp="1"/>
          </p:cNvSpPr>
          <p:nvPr>
            <p:ph type="title"/>
          </p:nvPr>
        </p:nvSpPr>
        <p:spPr>
          <a:xfrm>
            <a:off x="588263" y="457200"/>
            <a:ext cx="11018520" cy="553998"/>
          </a:xfrm>
        </p:spPr>
        <p:txBody>
          <a:bodyPr rtlCol="0"/>
          <a:lstStyle/>
          <a:p>
            <a:pPr defTabSz="914367" rtl="0">
              <a:defRPr/>
            </a:pPr>
            <a:r>
              <a:rPr lang="fr-fr">
                <a:solidFill>
                  <a:srgbClr val="000000"/>
                </a:solidFill>
                <a:cs typeface="+mn-cs"/>
              </a:rPr>
              <a:t>La conversation basée sur l’IA, en toute sécurité</a:t>
            </a:r>
          </a:p>
        </p:txBody>
      </p:sp>
      <p:grpSp>
        <p:nvGrpSpPr>
          <p:cNvPr id="4" name="Group 3">
            <a:extLst>
              <a:ext uri="{FF2B5EF4-FFF2-40B4-BE49-F238E27FC236}">
                <a16:creationId xmlns:a16="http://schemas.microsoft.com/office/drawing/2014/main" id="{38B94EEE-C2B1-6CF9-1702-FD00055469F5}"/>
              </a:ext>
            </a:extLst>
          </p:cNvPr>
          <p:cNvGrpSpPr/>
          <p:nvPr/>
        </p:nvGrpSpPr>
        <p:grpSpPr>
          <a:xfrm>
            <a:off x="4527929" y="1734322"/>
            <a:ext cx="6855996" cy="3947485"/>
            <a:chOff x="4527929" y="1633480"/>
            <a:chExt cx="6855996" cy="3947485"/>
          </a:xfrm>
        </p:grpSpPr>
        <p:sp>
          <p:nvSpPr>
            <p:cNvPr id="8" name="TextBox 7">
              <a:extLst>
                <a:ext uri="{FF2B5EF4-FFF2-40B4-BE49-F238E27FC236}">
                  <a16:creationId xmlns:a16="http://schemas.microsoft.com/office/drawing/2014/main" id="{975E34DB-3D87-DA1F-0080-F9858147A5DA}"/>
                </a:ext>
              </a:extLst>
            </p:cNvPr>
            <p:cNvSpPr txBox="1"/>
            <p:nvPr/>
          </p:nvSpPr>
          <p:spPr>
            <a:xfrm>
              <a:off x="4620572" y="2564755"/>
              <a:ext cx="6763353" cy="3016210"/>
            </a:xfrm>
            <a:prstGeom prst="rect">
              <a:avLst/>
            </a:prstGeom>
            <a:noFill/>
          </p:spPr>
          <p:txBody>
            <a:bodyPr wrap="square" lIns="0" tIns="0" rIns="0" bIns="0" rtlCol="0" anchor="t">
              <a:spAutoFit/>
            </a:bodyPr>
            <a:lstStyle/>
            <a:p>
              <a:pPr rtl="0">
                <a:defRPr/>
              </a:pPr>
              <a:r>
                <a:rPr lang="fr-fr" sz="1400" dirty="0">
                  <a:ea typeface="+mn-lt"/>
                  <a:cs typeface="+mn-lt"/>
                </a:rPr>
                <a:t>Avec </a:t>
              </a:r>
              <a:r>
                <a:rPr lang="fr-fr" sz="1400" dirty="0" err="1">
                  <a:ea typeface="+mn-lt"/>
                  <a:cs typeface="+mn-lt"/>
                </a:rPr>
                <a:t>Copilot</a:t>
              </a:r>
              <a:r>
                <a:rPr lang="fr-fr" sz="1400" dirty="0">
                  <a:ea typeface="+mn-lt"/>
                  <a:cs typeface="+mn-lt"/>
                </a:rPr>
                <a:t>, vous pouvez :</a:t>
              </a:r>
              <a:endParaRPr lang="en-US" sz="1600" dirty="0">
                <a:cs typeface="Segoe UI"/>
              </a:endParaRPr>
            </a:p>
            <a:p>
              <a:pPr marL="285750" indent="-285750" rtl="0">
                <a:buFont typeface="Arial"/>
                <a:buChar char="•"/>
                <a:defRPr/>
              </a:pPr>
              <a:r>
                <a:rPr lang="fr-fr" sz="1400" dirty="0">
                  <a:ea typeface="+mn-lt"/>
                  <a:cs typeface="+mn-lt"/>
                </a:rPr>
                <a:t>Obtenir des réponses à vos questions</a:t>
              </a:r>
            </a:p>
            <a:p>
              <a:pPr marL="285750" indent="-285750" rtl="0">
                <a:buFont typeface="Arial"/>
                <a:buChar char="•"/>
                <a:defRPr/>
              </a:pPr>
              <a:r>
                <a:rPr lang="fr-fr" sz="1400" dirty="0">
                  <a:ea typeface="+mn-lt"/>
                  <a:cs typeface="+mn-lt"/>
                </a:rPr>
                <a:t>Résumer rapidement de longs PDF et articles</a:t>
              </a:r>
              <a:endParaRPr lang="en-US" sz="1600" dirty="0">
                <a:ea typeface="+mn-lt"/>
                <a:cs typeface="+mn-lt"/>
              </a:endParaRPr>
            </a:p>
            <a:p>
              <a:pPr marL="285750" indent="-285750" rtl="0">
                <a:buFont typeface="Arial"/>
                <a:buChar char="•"/>
                <a:defRPr/>
              </a:pPr>
              <a:r>
                <a:rPr lang="fr-fr" sz="1400" dirty="0">
                  <a:ea typeface="+mn-lt"/>
                  <a:cs typeface="+mn-lt"/>
                </a:rPr>
                <a:t>Créer sans effort du contenu professionnel prêt à l’emploi </a:t>
              </a:r>
              <a:endParaRPr lang="en-US" sz="1400" dirty="0">
                <a:cs typeface="Segoe UI"/>
              </a:endParaRPr>
            </a:p>
            <a:p>
              <a:pPr marL="285750" indent="-285750" rtl="0">
                <a:buFont typeface="Arial"/>
                <a:buChar char="•"/>
                <a:defRPr/>
              </a:pPr>
              <a:r>
                <a:rPr lang="fr-fr" sz="1400" dirty="0">
                  <a:ea typeface="+mn-lt"/>
                  <a:cs typeface="+mn-lt"/>
                </a:rPr>
                <a:t>Créer de superbes images pour vos réseaux sociaux, articles et e-mails et </a:t>
              </a:r>
              <a:br>
                <a:rPr lang="fr-fr" sz="1400" dirty="0">
                  <a:ea typeface="+mn-lt"/>
                  <a:cs typeface="+mn-lt"/>
                </a:rPr>
              </a:br>
              <a:r>
                <a:rPr lang="fr-fr" sz="1400" dirty="0">
                  <a:ea typeface="+mn-lt"/>
                  <a:cs typeface="+mn-lt"/>
                </a:rPr>
                <a:t>bien plus encore</a:t>
              </a:r>
              <a:br>
                <a:rPr lang="en-US" sz="1400" dirty="0">
                  <a:cs typeface="Segoe UI"/>
                </a:rPr>
              </a:br>
              <a:endParaRPr lang="en-US" sz="1400" dirty="0">
                <a:gradFill>
                  <a:gsLst>
                    <a:gs pos="2917">
                      <a:srgbClr val="000000"/>
                    </a:gs>
                    <a:gs pos="30000">
                      <a:srgbClr val="000000"/>
                    </a:gs>
                  </a:gsLst>
                  <a:lin ang="5400000" scaled="0"/>
                </a:gradFill>
                <a:cs typeface="Segoe UI"/>
              </a:endParaRPr>
            </a:p>
            <a:p>
              <a:pPr rtl="0">
                <a:defRPr/>
              </a:pPr>
              <a:r>
                <a:rPr lang="fr-fr" sz="1400" dirty="0">
                  <a:solidFill>
                    <a:srgbClr val="000000"/>
                  </a:solidFill>
                  <a:latin typeface="+mj-lt"/>
                  <a:cs typeface="Segoe UI"/>
                </a:rPr>
                <a:t>Utiliser des services web d’IA non approuvés, c’est prendre le risque d’exposer les données de notre entreprise au grand public.</a:t>
              </a:r>
              <a:r>
                <a:rPr lang="fr-fr" sz="1400" dirty="0">
                  <a:gradFill>
                    <a:gsLst>
                      <a:gs pos="2917">
                        <a:srgbClr val="000000"/>
                      </a:gs>
                      <a:gs pos="30000">
                        <a:srgbClr val="000000"/>
                      </a:gs>
                    </a:gsLst>
                    <a:lin ang="5400000" scaled="0"/>
                  </a:gradFill>
                  <a:cs typeface="Segoe UI"/>
                </a:rPr>
                <a:t> Veillez à toujours utiliser Microsoft </a:t>
              </a: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pour vos besoins de conversation avec une IA, afin de protéger nos données grâce à la protection intégrée des données d’entreprise de Microsoft.</a:t>
              </a:r>
            </a:p>
            <a:p>
              <a:pPr marR="0" lvl="0" algn="l" defTabSz="914400" rtl="0" eaLnBrk="1" fontAlgn="auto" latinLnBrk="0" hangingPunct="1">
                <a:lnSpc>
                  <a:spcPct val="100000"/>
                </a:lnSpc>
                <a:spcBef>
                  <a:spcPts val="0"/>
                </a:spcBef>
                <a:spcAft>
                  <a:spcPts val="0"/>
                </a:spcAft>
                <a:buClrTx/>
                <a:buSzTx/>
                <a:tabLst/>
                <a:defRPr/>
              </a:pPr>
              <a:endParaRPr lang="en-US" sz="14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r>
                <a:rPr lang="fr-fr" sz="1400" dirty="0">
                  <a:gradFill>
                    <a:gsLst>
                      <a:gs pos="2917">
                        <a:srgbClr val="000000"/>
                      </a:gs>
                      <a:gs pos="30000">
                        <a:srgbClr val="000000"/>
                      </a:gs>
                    </a:gsLst>
                    <a:lin ang="5400000" scaled="0"/>
                  </a:gradFill>
                  <a:cs typeface="Segoe UI"/>
                </a:rPr>
                <a:t>Nous allons vous apprendre à utiliser l’IA de manière intelligente et en toute sécurité. </a:t>
              </a:r>
            </a:p>
            <a:p>
              <a:pPr marR="0" lvl="0" algn="l" defTabSz="914400" rtl="0" eaLnBrk="1" fontAlgn="auto" latinLnBrk="0" hangingPunct="1">
                <a:lnSpc>
                  <a:spcPct val="100000"/>
                </a:lnSpc>
                <a:spcBef>
                  <a:spcPts val="0"/>
                </a:spcBef>
                <a:spcAft>
                  <a:spcPts val="0"/>
                </a:spcAft>
                <a:buClrTx/>
                <a:buSzTx/>
                <a:tabLst/>
                <a:defRPr/>
              </a:pPr>
              <a:r>
                <a:rPr lang="fr-fr" sz="1400" dirty="0">
                  <a:gradFill>
                    <a:gsLst>
                      <a:gs pos="2917">
                        <a:srgbClr val="000000"/>
                      </a:gs>
                      <a:gs pos="30000">
                        <a:srgbClr val="000000"/>
                      </a:gs>
                    </a:gsLst>
                    <a:lin ang="5400000" scaled="0"/>
                  </a:gradFill>
                  <a:cs typeface="Segoe UI"/>
                </a:rPr>
                <a:t>Allons-y !</a:t>
              </a:r>
            </a:p>
          </p:txBody>
        </p:sp>
        <p:sp>
          <p:nvSpPr>
            <p:cNvPr id="9" name="TextBox 8">
              <a:extLst>
                <a:ext uri="{FF2B5EF4-FFF2-40B4-BE49-F238E27FC236}">
                  <a16:creationId xmlns:a16="http://schemas.microsoft.com/office/drawing/2014/main" id="{34864814-BD60-9260-DF23-1386DDB03770}"/>
                </a:ext>
              </a:extLst>
            </p:cNvPr>
            <p:cNvSpPr txBox="1"/>
            <p:nvPr/>
          </p:nvSpPr>
          <p:spPr>
            <a:xfrm>
              <a:off x="4527929" y="1633480"/>
              <a:ext cx="6510617" cy="766941"/>
            </a:xfrm>
            <a:prstGeom prst="rect">
              <a:avLst/>
            </a:prstGeom>
            <a:noFill/>
          </p:spPr>
          <p:txBody>
            <a:bodyPr wrap="square" lIns="91440" tIns="45720" rIns="91440" bIns="45720" rtlCol="0" anchor="t">
              <a:spAutoFit/>
            </a:bodyPr>
            <a:lstStyle/>
            <a:p>
              <a:pPr rtl="0">
                <a:lnSpc>
                  <a:spcPct val="107000"/>
                </a:lnSpc>
                <a:spcBef>
                  <a:spcPts val="1200"/>
                </a:spcBef>
                <a:spcAft>
                  <a:spcPts val="800"/>
                </a:spcAft>
                <a:defRPr/>
              </a:pPr>
              <a:r>
                <a:rPr lang="fr-fr" sz="1400">
                  <a:solidFill>
                    <a:srgbClr val="000000"/>
                  </a:solidFill>
                  <a:latin typeface="+mj-lt"/>
                  <a:cs typeface="Segoe UI"/>
                </a:rPr>
                <a:t>Chez &lt;</a:t>
              </a:r>
              <a:r>
                <a:rPr lang="fr-fr" sz="1400">
                  <a:solidFill>
                    <a:srgbClr val="000000"/>
                  </a:solidFill>
                  <a:highlight>
                    <a:srgbClr val="FFFF00"/>
                  </a:highlight>
                  <a:latin typeface="+mj-lt"/>
                  <a:cs typeface="Segoe UI"/>
                </a:rPr>
                <a:t>nom de l’entreprise</a:t>
              </a:r>
              <a:r>
                <a:rPr lang="fr-fr" sz="1400">
                  <a:solidFill>
                    <a:srgbClr val="000000"/>
                  </a:solidFill>
                  <a:latin typeface="+mj-lt"/>
                  <a:cs typeface="Segoe UI"/>
                </a:rPr>
                <a:t>&gt;, nous utilisons Microsoft Copilot avec la protection des données d’entreprise comme solution approuvée de conversation basée sur l’IA. </a:t>
              </a:r>
              <a:endParaRPr lang="en-US" sz="1400">
                <a:solidFill>
                  <a:srgbClr val="000000"/>
                </a:solidFill>
                <a:latin typeface="+mj-lt"/>
                <a:cs typeface="Segoe UI" panose="020B0502040204020203" pitchFamily="34" charset="0"/>
              </a:endParaRPr>
            </a:p>
          </p:txBody>
        </p:sp>
      </p:grpSp>
      <p:pic>
        <p:nvPicPr>
          <p:cNvPr id="6" name="Picture 5">
            <a:extLst>
              <a:ext uri="{FF2B5EF4-FFF2-40B4-BE49-F238E27FC236}">
                <a16:creationId xmlns:a16="http://schemas.microsoft.com/office/drawing/2014/main" id="{403B2E52-2BD2-C415-CB55-8D3367A63527}"/>
              </a:ext>
            </a:extLst>
          </p:cNvPr>
          <p:cNvPicPr>
            <a:picLocks noChangeAspect="1"/>
          </p:cNvPicPr>
          <p:nvPr/>
        </p:nvPicPr>
        <p:blipFill>
          <a:blip r:embed="rId3">
            <a:extLst>
              <a:ext uri="{28A0092B-C50C-407E-A947-70E740481C1C}">
                <a14:useLocalDpi xmlns:a14="http://schemas.microsoft.com/office/drawing/2010/main" val="0"/>
              </a:ext>
            </a:extLst>
          </a:blip>
          <a:srcRect b="46910"/>
          <a:stretch/>
        </p:blipFill>
        <p:spPr>
          <a:xfrm>
            <a:off x="1586011" y="2812027"/>
            <a:ext cx="1807253" cy="745990"/>
          </a:xfrm>
          <a:prstGeom prst="rect">
            <a:avLst/>
          </a:prstGeom>
        </p:spPr>
      </p:pic>
      <p:sp>
        <p:nvSpPr>
          <p:cNvPr id="5" name="TextBox 4">
            <a:extLst>
              <a:ext uri="{FF2B5EF4-FFF2-40B4-BE49-F238E27FC236}">
                <a16:creationId xmlns:a16="http://schemas.microsoft.com/office/drawing/2014/main" id="{0BA87C95-1741-710A-8408-FF7748FE4D11}"/>
              </a:ext>
            </a:extLst>
          </p:cNvPr>
          <p:cNvSpPr txBox="1"/>
          <p:nvPr/>
        </p:nvSpPr>
        <p:spPr>
          <a:xfrm>
            <a:off x="1100055" y="3484645"/>
            <a:ext cx="2779163" cy="861774"/>
          </a:xfrm>
          <a:prstGeom prst="rect">
            <a:avLst/>
          </a:prstGeom>
          <a:noFill/>
        </p:spPr>
        <p:txBody>
          <a:bodyPr wrap="square" lIns="0" tIns="0" rIns="0" bIns="0" rtlCol="0">
            <a:spAutoFit/>
          </a:bodyPr>
          <a:lstStyle/>
          <a:p>
            <a:pPr algn="ctr" rtl="0"/>
            <a:r>
              <a:rPr lang="fr-fr" sz="2800">
                <a:gradFill>
                  <a:gsLst>
                    <a:gs pos="2917">
                      <a:schemeClr val="tx1"/>
                    </a:gs>
                    <a:gs pos="30000">
                      <a:schemeClr val="tx1"/>
                    </a:gs>
                  </a:gsLst>
                  <a:lin ang="5400000" scaled="0"/>
                </a:gradFill>
                <a:latin typeface="+mj-lt"/>
              </a:rPr>
              <a:t>Microsoft </a:t>
            </a:r>
          </a:p>
          <a:p>
            <a:pPr algn="ctr" rtl="0"/>
            <a:r>
              <a:rPr lang="fr-fr" sz="2800">
                <a:gradFill>
                  <a:gsLst>
                    <a:gs pos="2917">
                      <a:schemeClr val="tx1"/>
                    </a:gs>
                    <a:gs pos="30000">
                      <a:schemeClr val="tx1"/>
                    </a:gs>
                  </a:gsLst>
                  <a:lin ang="5400000" scaled="0"/>
                </a:gradFill>
                <a:latin typeface="+mj-lt"/>
              </a:rPr>
              <a:t>Copilot</a:t>
            </a:r>
          </a:p>
        </p:txBody>
      </p:sp>
    </p:spTree>
    <p:extLst>
      <p:ext uri="{BB962C8B-B14F-4D97-AF65-F5344CB8AC3E}">
        <p14:creationId xmlns:p14="http://schemas.microsoft.com/office/powerpoint/2010/main" val="326291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Rounded Corners 3">
            <a:extLst>
              <a:ext uri="{FF2B5EF4-FFF2-40B4-BE49-F238E27FC236}">
                <a16:creationId xmlns:a16="http://schemas.microsoft.com/office/drawing/2014/main" id="{20FB3DC8-6AB5-4753-A9E0-36E5F7427362}"/>
              </a:ext>
            </a:extLst>
          </p:cNvPr>
          <p:cNvSpPr/>
          <p:nvPr/>
        </p:nvSpPr>
        <p:spPr bwMode="auto">
          <a:xfrm>
            <a:off x="445091" y="1246910"/>
            <a:ext cx="11296945" cy="483116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3600">
                <a:latin typeface="Segoe UI Semibold"/>
              </a:rPr>
              <a:t>Copilot : une nouvelle approche de la recherche</a:t>
            </a: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D1A38F1F-D99D-D1F1-193C-F3730C321120}"/>
              </a:ext>
            </a:extLst>
          </p:cNvPr>
          <p:cNvSpPr txBox="1"/>
          <p:nvPr/>
        </p:nvSpPr>
        <p:spPr>
          <a:xfrm>
            <a:off x="995923" y="1480239"/>
            <a:ext cx="9840737" cy="3939540"/>
          </a:xfrm>
          <a:prstGeom prst="rect">
            <a:avLst/>
          </a:prstGeom>
          <a:noFill/>
        </p:spPr>
        <p:txBody>
          <a:bodyPr wrap="square" lIns="0" tIns="0" rIns="0" bIns="0" rtlCol="0" anchor="t">
            <a:spAutoFit/>
          </a:bodyPr>
          <a:lstStyle/>
          <a:p>
            <a:pPr rtl="0">
              <a:defRPr/>
            </a:pPr>
            <a:r>
              <a:rPr lang="fr-fr" sz="1600" dirty="0">
                <a:gradFill>
                  <a:gsLst>
                    <a:gs pos="2917">
                      <a:srgbClr val="000000"/>
                    </a:gs>
                    <a:gs pos="30000">
                      <a:srgbClr val="000000"/>
                    </a:gs>
                  </a:gsLst>
                  <a:lin ang="5400000" scaled="0"/>
                </a:gradFill>
                <a:cs typeface="Segoe UI"/>
              </a:rPr>
              <a:t>Au lieu de rechercher des mots-clés sur Internet et d’obtenir des pages et des pages de liens, vous pouvez désormais discuter avec </a:t>
            </a:r>
            <a:r>
              <a:rPr lang="fr-fr" sz="1600" dirty="0" err="1">
                <a:gradFill>
                  <a:gsLst>
                    <a:gs pos="2917">
                      <a:srgbClr val="000000"/>
                    </a:gs>
                    <a:gs pos="30000">
                      <a:srgbClr val="000000"/>
                    </a:gs>
                  </a:gsLst>
                  <a:lin ang="5400000" scaled="0"/>
                </a:gradFill>
                <a:cs typeface="Segoe UI"/>
              </a:rPr>
              <a:t>Copilot</a:t>
            </a:r>
            <a:r>
              <a:rPr lang="fr-fr" sz="1600" dirty="0">
                <a:gradFill>
                  <a:gsLst>
                    <a:gs pos="2917">
                      <a:srgbClr val="000000"/>
                    </a:gs>
                    <a:gs pos="30000">
                      <a:srgbClr val="000000"/>
                    </a:gs>
                  </a:gsLst>
                  <a:lin ang="5400000" scaled="0"/>
                </a:gradFill>
                <a:cs typeface="Segoe UI"/>
              </a:rPr>
              <a:t> dans un </a:t>
            </a:r>
            <a:r>
              <a:rPr lang="fr-fr" sz="1600" dirty="0">
                <a:gradFill>
                  <a:gsLst>
                    <a:gs pos="2917">
                      <a:srgbClr val="000000"/>
                    </a:gs>
                    <a:gs pos="30000">
                      <a:srgbClr val="000000"/>
                    </a:gs>
                  </a:gsLst>
                  <a:lin ang="5400000" scaled="0"/>
                </a:gradFill>
                <a:latin typeface="Segoe UI semibold(Body)"/>
                <a:cs typeface="Segoe UI"/>
              </a:rPr>
              <a:t>langage conversationnel </a:t>
            </a:r>
            <a:r>
              <a:rPr lang="fr-fr" sz="1600" dirty="0">
                <a:gradFill>
                  <a:gsLst>
                    <a:gs pos="2917">
                      <a:srgbClr val="000000"/>
                    </a:gs>
                    <a:gs pos="30000">
                      <a:srgbClr val="000000"/>
                    </a:gs>
                  </a:gsLst>
                  <a:lin ang="5400000" scaled="0"/>
                </a:gradFill>
                <a:cs typeface="Segoe UI"/>
              </a:rPr>
              <a:t>pour obtenir des réponses détaillées et personnalisées sur Internet :</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r>
              <a:rPr lang="fr-fr" sz="1600" dirty="0">
                <a:gradFill>
                  <a:gsLst>
                    <a:gs pos="2917">
                      <a:srgbClr val="000000"/>
                    </a:gs>
                    <a:gs pos="30000">
                      <a:srgbClr val="000000"/>
                    </a:gs>
                  </a:gsLst>
                  <a:lin ang="5400000" scaled="0"/>
                </a:gradFill>
                <a:cs typeface="Segoe UI"/>
              </a:rPr>
              <a:t>Vous pouvez demander :</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defRPr/>
            </a:pPr>
            <a:r>
              <a:rPr lang="fr-fr" sz="1600" dirty="0">
                <a:gradFill>
                  <a:gsLst>
                    <a:gs pos="2917">
                      <a:srgbClr val="000000"/>
                    </a:gs>
                    <a:gs pos="30000">
                      <a:srgbClr val="000000"/>
                    </a:gs>
                  </a:gsLst>
                  <a:lin ang="5400000" scaled="0"/>
                </a:gradFill>
                <a:cs typeface="Segoe UI"/>
              </a:rPr>
              <a:t>Microsoft </a:t>
            </a:r>
            <a:r>
              <a:rPr lang="fr-fr" sz="1600" dirty="0" err="1">
                <a:gradFill>
                  <a:gsLst>
                    <a:gs pos="2917">
                      <a:srgbClr val="000000"/>
                    </a:gs>
                    <a:gs pos="30000">
                      <a:srgbClr val="000000"/>
                    </a:gs>
                  </a:gsLst>
                  <a:lin ang="5400000" scaled="0"/>
                </a:gradFill>
                <a:cs typeface="Segoe UI"/>
              </a:rPr>
              <a:t>Copilot</a:t>
            </a:r>
            <a:r>
              <a:rPr lang="fr-fr" sz="1600" dirty="0">
                <a:gradFill>
                  <a:gsLst>
                    <a:gs pos="2917">
                      <a:srgbClr val="000000"/>
                    </a:gs>
                    <a:gs pos="30000">
                      <a:srgbClr val="000000"/>
                    </a:gs>
                  </a:gsLst>
                  <a:lin ang="5400000" scaled="0"/>
                </a:gradFill>
                <a:cs typeface="Segoe UI"/>
              </a:rPr>
              <a:t> peut établir des liens entre des données et apporter de nouvelles réponses n’ayant jamais été rédigées auparavant. </a:t>
            </a:r>
          </a:p>
          <a:p>
            <a:pPr marR="0" lvl="0" algn="l" defTabSz="914400" rtl="0" eaLnBrk="1" fontAlgn="auto" latinLnBrk="0" hangingPunct="1">
              <a:lnSpc>
                <a:spcPct val="100000"/>
              </a:lnSpc>
              <a:spcBef>
                <a:spcPts val="0"/>
              </a:spcBef>
              <a:spcAft>
                <a:spcPts val="0"/>
              </a:spcAft>
              <a:buClrTx/>
              <a:buSzTx/>
              <a:tabLst/>
              <a:defRPr/>
            </a:pPr>
            <a:endParaRPr lang="en-US" sz="1600" dirty="0">
              <a:gradFill>
                <a:gsLst>
                  <a:gs pos="2917">
                    <a:srgbClr val="000000"/>
                  </a:gs>
                  <a:gs pos="30000">
                    <a:srgbClr val="000000"/>
                  </a:gs>
                </a:gsLst>
                <a:lin ang="5400000" scaled="0"/>
              </a:gradFill>
              <a:cs typeface="Segoe UI"/>
            </a:endParaRPr>
          </a:p>
          <a:p>
            <a:pPr rtl="0">
              <a:defRPr/>
            </a:pPr>
            <a:r>
              <a:rPr lang="fr-fr" sz="1600" dirty="0">
                <a:gradFill>
                  <a:gsLst>
                    <a:gs pos="2917">
                      <a:srgbClr val="000000"/>
                    </a:gs>
                    <a:gs pos="30000">
                      <a:srgbClr val="000000"/>
                    </a:gs>
                  </a:gsLst>
                  <a:lin ang="5400000" scaled="0"/>
                </a:gradFill>
                <a:cs typeface="Segoe UI"/>
              </a:rPr>
              <a:t>La conversation est la nouvelle façon d’utiliser Internet. </a:t>
            </a:r>
            <a:r>
              <a:rPr lang="fr-fr" sz="1600" b="1" dirty="0">
                <a:gradFill>
                  <a:gsLst>
                    <a:gs pos="2917">
                      <a:srgbClr val="000000"/>
                    </a:gs>
                    <a:gs pos="30000">
                      <a:srgbClr val="000000"/>
                    </a:gs>
                  </a:gsLst>
                  <a:lin ang="5400000" scaled="0"/>
                </a:gradFill>
                <a:latin typeface="Segoe UI semibold(Body)"/>
                <a:cs typeface="Segoe UI"/>
              </a:rPr>
              <a:t>En d’autres termes, la conversation basée sur l’IA vous propose des réponses personnalisées.</a:t>
            </a:r>
          </a:p>
        </p:txBody>
      </p:sp>
      <p:sp>
        <p:nvSpPr>
          <p:cNvPr id="12" name="Title 1">
            <a:extLst>
              <a:ext uri="{FF2B5EF4-FFF2-40B4-BE49-F238E27FC236}">
                <a16:creationId xmlns:a16="http://schemas.microsoft.com/office/drawing/2014/main" id="{A8D2A986-0DF5-8779-1974-2B10CCC56DDE}"/>
              </a:ext>
            </a:extLst>
          </p:cNvPr>
          <p:cNvSpPr>
            <a:spLocks noGrp="1"/>
          </p:cNvSpPr>
          <p:nvPr>
            <p:ph type="title"/>
          </p:nvPr>
        </p:nvSpPr>
        <p:spPr>
          <a:xfrm>
            <a:off x="535168" y="262838"/>
            <a:ext cx="11458357" cy="553998"/>
          </a:xfrm>
        </p:spPr>
        <p:txBody>
          <a:bodyPr lIns="91440" tIns="45720" rIns="91440" bIns="45720" rtlCol="0" anchor="t"/>
          <a:lstStyle/>
          <a:p>
            <a:pPr defTabSz="914367" rtl="0">
              <a:defRPr/>
            </a:pPr>
            <a:r>
              <a:rPr lang="fr-fr" sz="3400" dirty="0">
                <a:solidFill>
                  <a:srgbClr val="000000"/>
                </a:solidFill>
                <a:cs typeface="Segoe UI Semibold"/>
              </a:rPr>
              <a:t>Microsoft </a:t>
            </a:r>
            <a:r>
              <a:rPr lang="fr-fr" sz="3400" dirty="0" err="1">
                <a:solidFill>
                  <a:srgbClr val="000000"/>
                </a:solidFill>
                <a:cs typeface="Segoe UI Semibold"/>
              </a:rPr>
              <a:t>Copilot</a:t>
            </a:r>
            <a:r>
              <a:rPr lang="fr-fr" sz="3400" dirty="0">
                <a:solidFill>
                  <a:srgbClr val="000000"/>
                </a:solidFill>
                <a:cs typeface="Segoe UI Semibold"/>
              </a:rPr>
              <a:t> : une nouvelle approche de la recherche</a:t>
            </a:r>
            <a:endParaRPr lang="en-US" sz="3400" dirty="0"/>
          </a:p>
        </p:txBody>
      </p:sp>
      <p:grpSp>
        <p:nvGrpSpPr>
          <p:cNvPr id="24" name="Group 23">
            <a:extLst>
              <a:ext uri="{FF2B5EF4-FFF2-40B4-BE49-F238E27FC236}">
                <a16:creationId xmlns:a16="http://schemas.microsoft.com/office/drawing/2014/main" id="{51C3F8A1-2EB4-7BAE-A03C-E44E50FD4963}"/>
              </a:ext>
            </a:extLst>
          </p:cNvPr>
          <p:cNvGrpSpPr/>
          <p:nvPr/>
        </p:nvGrpSpPr>
        <p:grpSpPr>
          <a:xfrm>
            <a:off x="1086085" y="2909906"/>
            <a:ext cx="1324410" cy="1015658"/>
            <a:chOff x="1086085" y="3250145"/>
            <a:chExt cx="1324410" cy="1015658"/>
          </a:xfrm>
        </p:grpSpPr>
        <p:pic>
          <p:nvPicPr>
            <p:cNvPr id="3" name="Graphic 2">
              <a:extLst>
                <a:ext uri="{FF2B5EF4-FFF2-40B4-BE49-F238E27FC236}">
                  <a16:creationId xmlns:a16="http://schemas.microsoft.com/office/drawing/2014/main" id="{4AC5FFAC-C0CB-1391-B4D0-7DDB83D393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156" y="3250145"/>
              <a:ext cx="511874" cy="620351"/>
            </a:xfrm>
            <a:prstGeom prst="rect">
              <a:avLst/>
            </a:prstGeom>
          </p:spPr>
        </p:pic>
        <p:sp>
          <p:nvSpPr>
            <p:cNvPr id="11" name="TextBox 10">
              <a:extLst>
                <a:ext uri="{FF2B5EF4-FFF2-40B4-BE49-F238E27FC236}">
                  <a16:creationId xmlns:a16="http://schemas.microsoft.com/office/drawing/2014/main" id="{A5A86131-A85C-28DD-7D11-539CDFF91390}"/>
                </a:ext>
              </a:extLst>
            </p:cNvPr>
            <p:cNvSpPr txBox="1"/>
            <p:nvPr/>
          </p:nvSpPr>
          <p:spPr>
            <a:xfrm>
              <a:off x="1086085"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1600">
                  <a:gradFill>
                    <a:gsLst>
                      <a:gs pos="2917">
                        <a:srgbClr val="000000"/>
                      </a:gs>
                      <a:gs pos="30000">
                        <a:srgbClr val="000000"/>
                      </a:gs>
                    </a:gsLst>
                    <a:lin ang="5400000" scaled="0"/>
                  </a:gradFill>
                  <a:latin typeface="Segoe UI semibold(Body)"/>
                  <a:cs typeface="Segoe UI"/>
                </a:rPr>
                <a:t>Des résumés</a:t>
              </a:r>
            </a:p>
          </p:txBody>
        </p:sp>
      </p:grpSp>
      <p:grpSp>
        <p:nvGrpSpPr>
          <p:cNvPr id="32" name="Group 31">
            <a:extLst>
              <a:ext uri="{FF2B5EF4-FFF2-40B4-BE49-F238E27FC236}">
                <a16:creationId xmlns:a16="http://schemas.microsoft.com/office/drawing/2014/main" id="{DA9E8134-AAC8-B3FD-35DB-232DC345313F}"/>
              </a:ext>
            </a:extLst>
          </p:cNvPr>
          <p:cNvGrpSpPr/>
          <p:nvPr/>
        </p:nvGrpSpPr>
        <p:grpSpPr>
          <a:xfrm>
            <a:off x="3255152" y="2962918"/>
            <a:ext cx="1324410" cy="962646"/>
            <a:chOff x="3255152" y="3303157"/>
            <a:chExt cx="1324410" cy="962646"/>
          </a:xfrm>
        </p:grpSpPr>
        <p:grpSp>
          <p:nvGrpSpPr>
            <p:cNvPr id="31" name="Group 30">
              <a:extLst>
                <a:ext uri="{FF2B5EF4-FFF2-40B4-BE49-F238E27FC236}">
                  <a16:creationId xmlns:a16="http://schemas.microsoft.com/office/drawing/2014/main" id="{65E65211-B911-4A50-6EF1-57263092A920}"/>
                </a:ext>
              </a:extLst>
            </p:cNvPr>
            <p:cNvGrpSpPr/>
            <p:nvPr/>
          </p:nvGrpSpPr>
          <p:grpSpPr>
            <a:xfrm>
              <a:off x="3573616" y="3303157"/>
              <a:ext cx="598502" cy="516370"/>
              <a:chOff x="3573616" y="3303157"/>
              <a:chExt cx="598502" cy="516370"/>
            </a:xfrm>
          </p:grpSpPr>
          <p:sp>
            <p:nvSpPr>
              <p:cNvPr id="8" name="Freeform: Shape 7">
                <a:extLst>
                  <a:ext uri="{FF2B5EF4-FFF2-40B4-BE49-F238E27FC236}">
                    <a16:creationId xmlns:a16="http://schemas.microsoft.com/office/drawing/2014/main" id="{22AB73AE-AC3F-BF54-F3DC-89EDAD3F396E}"/>
                  </a:ext>
                </a:extLst>
              </p:cNvPr>
              <p:cNvSpPr/>
              <p:nvPr/>
            </p:nvSpPr>
            <p:spPr>
              <a:xfrm>
                <a:off x="3688201" y="3303157"/>
                <a:ext cx="414131" cy="516370"/>
              </a:xfrm>
              <a:custGeom>
                <a:avLst/>
                <a:gdLst>
                  <a:gd name="connsiteX0" fmla="*/ 302038 w 414131"/>
                  <a:gd name="connsiteY0" fmla="*/ 332410 h 516370"/>
                  <a:gd name="connsiteX1" fmla="*/ 371332 w 414131"/>
                  <a:gd name="connsiteY1" fmla="*/ 205347 h 516370"/>
                  <a:gd name="connsiteX2" fmla="*/ 339900 w 414131"/>
                  <a:gd name="connsiteY2" fmla="*/ 221015 h 516370"/>
                  <a:gd name="connsiteX3" fmla="*/ 274511 w 414131"/>
                  <a:gd name="connsiteY3" fmla="*/ 317218 h 516370"/>
                  <a:gd name="connsiteX4" fmla="*/ 156067 w 414131"/>
                  <a:gd name="connsiteY4" fmla="*/ 341602 h 516370"/>
                  <a:gd name="connsiteX5" fmla="*/ 55102 w 414131"/>
                  <a:gd name="connsiteY5" fmla="*/ 275117 h 516370"/>
                  <a:gd name="connsiteX6" fmla="*/ 29004 w 414131"/>
                  <a:gd name="connsiteY6" fmla="*/ 205728 h 516370"/>
                  <a:gd name="connsiteX7" fmla="*/ 2762 w 414131"/>
                  <a:gd name="connsiteY7" fmla="*/ 222492 h 516370"/>
                  <a:gd name="connsiteX8" fmla="*/ 31433 w 414131"/>
                  <a:gd name="connsiteY8" fmla="*/ 291167 h 516370"/>
                  <a:gd name="connsiteX9" fmla="*/ 150686 w 414131"/>
                  <a:gd name="connsiteY9" fmla="*/ 369700 h 516370"/>
                  <a:gd name="connsiteX10" fmla="*/ 186261 w 414131"/>
                  <a:gd name="connsiteY10" fmla="*/ 373082 h 516370"/>
                  <a:gd name="connsiteX11" fmla="*/ 278416 w 414131"/>
                  <a:gd name="connsiteY11" fmla="*/ 348460 h 516370"/>
                  <a:gd name="connsiteX12" fmla="*/ 388001 w 414131"/>
                  <a:gd name="connsiteY12" fmla="*/ 510099 h 516370"/>
                  <a:gd name="connsiteX13" fmla="*/ 407861 w 414131"/>
                  <a:gd name="connsiteY13" fmla="*/ 513909 h 516370"/>
                  <a:gd name="connsiteX14" fmla="*/ 407861 w 414131"/>
                  <a:gd name="connsiteY14" fmla="*/ 513909 h 516370"/>
                  <a:gd name="connsiteX15" fmla="*/ 411671 w 414131"/>
                  <a:gd name="connsiteY15" fmla="*/ 494097 h 516370"/>
                  <a:gd name="connsiteX16" fmla="*/ 302085 w 414131"/>
                  <a:gd name="connsiteY16" fmla="*/ 332458 h 516370"/>
                  <a:gd name="connsiteX17" fmla="*/ 97203 w 414131"/>
                  <a:gd name="connsiteY17" fmla="*/ 55709 h 516370"/>
                  <a:gd name="connsiteX18" fmla="*/ 185642 w 414131"/>
                  <a:gd name="connsiteY18" fmla="*/ 28563 h 516370"/>
                  <a:gd name="connsiteX19" fmla="*/ 258699 w 414131"/>
                  <a:gd name="connsiteY19" fmla="*/ 46327 h 516370"/>
                  <a:gd name="connsiteX20" fmla="*/ 316611 w 414131"/>
                  <a:gd name="connsiteY20" fmla="*/ 97857 h 516370"/>
                  <a:gd name="connsiteX21" fmla="*/ 343091 w 414131"/>
                  <a:gd name="connsiteY21" fmla="*/ 172200 h 516370"/>
                  <a:gd name="connsiteX22" fmla="*/ 370284 w 414131"/>
                  <a:gd name="connsiteY22" fmla="*/ 158626 h 516370"/>
                  <a:gd name="connsiteX23" fmla="*/ 340281 w 414131"/>
                  <a:gd name="connsiteY23" fmla="*/ 81807 h 516370"/>
                  <a:gd name="connsiteX24" fmla="*/ 81201 w 414131"/>
                  <a:gd name="connsiteY24" fmla="*/ 32087 h 516370"/>
                  <a:gd name="connsiteX25" fmla="*/ 2667 w 414131"/>
                  <a:gd name="connsiteY25" fmla="*/ 151340 h 516370"/>
                  <a:gd name="connsiteX26" fmla="*/ 0 w 414131"/>
                  <a:gd name="connsiteY26" fmla="*/ 170914 h 516370"/>
                  <a:gd name="connsiteX27" fmla="*/ 32099 w 414131"/>
                  <a:gd name="connsiteY27" fmla="*/ 150387 h 516370"/>
                  <a:gd name="connsiteX28" fmla="*/ 97203 w 414131"/>
                  <a:gd name="connsiteY28" fmla="*/ 55709 h 51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4131" h="516370">
                    <a:moveTo>
                      <a:pt x="302038" y="332410"/>
                    </a:moveTo>
                    <a:cubicBezTo>
                      <a:pt x="342519" y="300263"/>
                      <a:pt x="366379" y="253924"/>
                      <a:pt x="371332" y="205347"/>
                    </a:cubicBezTo>
                    <a:lnTo>
                      <a:pt x="339900" y="221015"/>
                    </a:lnTo>
                    <a:cubicBezTo>
                      <a:pt x="331470" y="258925"/>
                      <a:pt x="309134" y="293786"/>
                      <a:pt x="274511" y="317218"/>
                    </a:cubicBezTo>
                    <a:cubicBezTo>
                      <a:pt x="239601" y="340935"/>
                      <a:pt x="197549" y="349603"/>
                      <a:pt x="156067" y="341602"/>
                    </a:cubicBezTo>
                    <a:cubicBezTo>
                      <a:pt x="114633" y="333648"/>
                      <a:pt x="78772" y="310074"/>
                      <a:pt x="55102" y="275117"/>
                    </a:cubicBezTo>
                    <a:cubicBezTo>
                      <a:pt x="40767" y="254019"/>
                      <a:pt x="32004" y="230350"/>
                      <a:pt x="29004" y="205728"/>
                    </a:cubicBezTo>
                    <a:lnTo>
                      <a:pt x="2762" y="222492"/>
                    </a:lnTo>
                    <a:cubicBezTo>
                      <a:pt x="7477" y="246780"/>
                      <a:pt x="17145" y="270069"/>
                      <a:pt x="31433" y="291167"/>
                    </a:cubicBezTo>
                    <a:cubicBezTo>
                      <a:pt x="59436" y="332410"/>
                      <a:pt x="101775" y="360271"/>
                      <a:pt x="150686" y="369700"/>
                    </a:cubicBezTo>
                    <a:cubicBezTo>
                      <a:pt x="162544" y="371939"/>
                      <a:pt x="174450" y="373082"/>
                      <a:pt x="186261" y="373082"/>
                    </a:cubicBezTo>
                    <a:cubicBezTo>
                      <a:pt x="218504" y="373082"/>
                      <a:pt x="250079" y="364700"/>
                      <a:pt x="278416" y="348460"/>
                    </a:cubicBezTo>
                    <a:lnTo>
                      <a:pt x="388001" y="510099"/>
                    </a:lnTo>
                    <a:cubicBezTo>
                      <a:pt x="392430" y="516624"/>
                      <a:pt x="401336" y="518338"/>
                      <a:pt x="407861" y="513909"/>
                    </a:cubicBezTo>
                    <a:lnTo>
                      <a:pt x="407861" y="513909"/>
                    </a:lnTo>
                    <a:cubicBezTo>
                      <a:pt x="414385" y="509480"/>
                      <a:pt x="416100" y="500622"/>
                      <a:pt x="411671" y="494097"/>
                    </a:cubicBezTo>
                    <a:lnTo>
                      <a:pt x="302085" y="332458"/>
                    </a:lnTo>
                    <a:close/>
                    <a:moveTo>
                      <a:pt x="97203" y="55709"/>
                    </a:moveTo>
                    <a:cubicBezTo>
                      <a:pt x="124301" y="37373"/>
                      <a:pt x="155115" y="28563"/>
                      <a:pt x="185642" y="28563"/>
                    </a:cubicBezTo>
                    <a:cubicBezTo>
                      <a:pt x="210979" y="28563"/>
                      <a:pt x="236077" y="34659"/>
                      <a:pt x="258699" y="46327"/>
                    </a:cubicBezTo>
                    <a:cubicBezTo>
                      <a:pt x="281321" y="58042"/>
                      <a:pt x="301371" y="75330"/>
                      <a:pt x="316611" y="97857"/>
                    </a:cubicBezTo>
                    <a:cubicBezTo>
                      <a:pt x="332184" y="120812"/>
                      <a:pt x="340852" y="146387"/>
                      <a:pt x="343091" y="172200"/>
                    </a:cubicBezTo>
                    <a:lnTo>
                      <a:pt x="370284" y="158626"/>
                    </a:lnTo>
                    <a:cubicBezTo>
                      <a:pt x="366284" y="131909"/>
                      <a:pt x="356426" y="105620"/>
                      <a:pt x="340281" y="81807"/>
                    </a:cubicBezTo>
                    <a:cubicBezTo>
                      <a:pt x="282559" y="-3346"/>
                      <a:pt x="166307" y="-25635"/>
                      <a:pt x="81201" y="32087"/>
                    </a:cubicBezTo>
                    <a:cubicBezTo>
                      <a:pt x="39957" y="60043"/>
                      <a:pt x="12049" y="102381"/>
                      <a:pt x="2667" y="151340"/>
                    </a:cubicBezTo>
                    <a:cubicBezTo>
                      <a:pt x="1429" y="157864"/>
                      <a:pt x="524" y="164389"/>
                      <a:pt x="0" y="170914"/>
                    </a:cubicBezTo>
                    <a:lnTo>
                      <a:pt x="32099" y="150387"/>
                    </a:lnTo>
                    <a:cubicBezTo>
                      <a:pt x="41148" y="111573"/>
                      <a:pt x="64103" y="78188"/>
                      <a:pt x="97203" y="55709"/>
                    </a:cubicBezTo>
                    <a:close/>
                  </a:path>
                </a:pathLst>
              </a:custGeom>
              <a:solidFill>
                <a:srgbClr val="3579CF"/>
              </a:solidFill>
              <a:ln w="4763" cap="flat">
                <a:noFill/>
                <a:prstDash val="solid"/>
                <a:miter/>
              </a:ln>
            </p:spPr>
            <p:txBody>
              <a:bodyPr rtlCol="0" anchor="ctr"/>
              <a:lstStyle/>
              <a:p>
                <a:pPr rtl="0"/>
                <a:endParaRPr lang="en-US"/>
              </a:p>
            </p:txBody>
          </p:sp>
          <p:sp>
            <p:nvSpPr>
              <p:cNvPr id="9" name="Freeform: Shape 8">
                <a:extLst>
                  <a:ext uri="{FF2B5EF4-FFF2-40B4-BE49-F238E27FC236}">
                    <a16:creationId xmlns:a16="http://schemas.microsoft.com/office/drawing/2014/main" id="{86FAC08C-23F5-13CE-0E22-3EAF67DF3F43}"/>
                  </a:ext>
                </a:extLst>
              </p:cNvPr>
              <p:cNvSpPr/>
              <p:nvPr/>
            </p:nvSpPr>
            <p:spPr>
              <a:xfrm>
                <a:off x="3821266" y="3429113"/>
                <a:ext cx="89296" cy="115061"/>
              </a:xfrm>
              <a:custGeom>
                <a:avLst/>
                <a:gdLst>
                  <a:gd name="connsiteX0" fmla="*/ 77915 w 89296"/>
                  <a:gd name="connsiteY0" fmla="*/ 79248 h 115061"/>
                  <a:gd name="connsiteX1" fmla="*/ 89297 w 89296"/>
                  <a:gd name="connsiteY1" fmla="*/ 95583 h 115061"/>
                  <a:gd name="connsiteX2" fmla="*/ 68008 w 89296"/>
                  <a:gd name="connsiteY2" fmla="*/ 115062 h 115061"/>
                  <a:gd name="connsiteX3" fmla="*/ 55674 w 89296"/>
                  <a:gd name="connsiteY3" fmla="*/ 97345 h 115061"/>
                  <a:gd name="connsiteX4" fmla="*/ 11668 w 89296"/>
                  <a:gd name="connsiteY4" fmla="*/ 34195 h 115061"/>
                  <a:gd name="connsiteX5" fmla="*/ 0 w 89296"/>
                  <a:gd name="connsiteY5" fmla="*/ 17526 h 115061"/>
                  <a:gd name="connsiteX6" fmla="*/ 22669 w 89296"/>
                  <a:gd name="connsiteY6" fmla="*/ 0 h 115061"/>
                  <a:gd name="connsiteX7" fmla="*/ 34623 w 89296"/>
                  <a:gd name="connsiteY7" fmla="*/ 17145 h 115061"/>
                  <a:gd name="connsiteX8" fmla="*/ 77915 w 89296"/>
                  <a:gd name="connsiteY8" fmla="*/ 79248 h 11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96" h="115061">
                    <a:moveTo>
                      <a:pt x="77915" y="79248"/>
                    </a:moveTo>
                    <a:lnTo>
                      <a:pt x="89297" y="95583"/>
                    </a:lnTo>
                    <a:cubicBezTo>
                      <a:pt x="79296" y="97917"/>
                      <a:pt x="71199" y="105394"/>
                      <a:pt x="68008" y="115062"/>
                    </a:cubicBezTo>
                    <a:lnTo>
                      <a:pt x="55674" y="97345"/>
                    </a:lnTo>
                    <a:lnTo>
                      <a:pt x="11668" y="34195"/>
                    </a:lnTo>
                    <a:lnTo>
                      <a:pt x="0" y="17526"/>
                    </a:lnTo>
                    <a:cubicBezTo>
                      <a:pt x="10192" y="16002"/>
                      <a:pt x="18717" y="9192"/>
                      <a:pt x="22669" y="0"/>
                    </a:cubicBezTo>
                    <a:lnTo>
                      <a:pt x="34623" y="17145"/>
                    </a:lnTo>
                    <a:lnTo>
                      <a:pt x="77915" y="79248"/>
                    </a:lnTo>
                    <a:close/>
                  </a:path>
                </a:pathLst>
              </a:custGeom>
              <a:solidFill>
                <a:srgbClr val="3579CF"/>
              </a:solidFill>
              <a:ln w="4763" cap="flat">
                <a:noFill/>
                <a:prstDash val="solid"/>
                <a:miter/>
              </a:ln>
            </p:spPr>
            <p:txBody>
              <a:bodyPr rtlCol="0" anchor="ctr"/>
              <a:lstStyle/>
              <a:p>
                <a:pPr rtl="0"/>
                <a:endParaRPr lang="en-US"/>
              </a:p>
            </p:txBody>
          </p:sp>
          <p:sp>
            <p:nvSpPr>
              <p:cNvPr id="15" name="Freeform: Shape 14">
                <a:extLst>
                  <a:ext uri="{FF2B5EF4-FFF2-40B4-BE49-F238E27FC236}">
                    <a16:creationId xmlns:a16="http://schemas.microsoft.com/office/drawing/2014/main" id="{4529AF01-0170-A27A-0065-9A94A5CF45FA}"/>
                  </a:ext>
                </a:extLst>
              </p:cNvPr>
              <p:cNvSpPr/>
              <p:nvPr/>
            </p:nvSpPr>
            <p:spPr>
              <a:xfrm>
                <a:off x="3634242" y="3420254"/>
                <a:ext cx="169211" cy="119681"/>
              </a:xfrm>
              <a:custGeom>
                <a:avLst/>
                <a:gdLst>
                  <a:gd name="connsiteX0" fmla="*/ 169212 w 169211"/>
                  <a:gd name="connsiteY0" fmla="*/ 23574 h 119681"/>
                  <a:gd name="connsiteX1" fmla="*/ 151733 w 169211"/>
                  <a:gd name="connsiteY1" fmla="*/ 34766 h 119681"/>
                  <a:gd name="connsiteX2" fmla="*/ 34290 w 169211"/>
                  <a:gd name="connsiteY2" fmla="*/ 108871 h 119681"/>
                  <a:gd name="connsiteX3" fmla="*/ 17336 w 169211"/>
                  <a:gd name="connsiteY3" fmla="*/ 119682 h 119681"/>
                  <a:gd name="connsiteX4" fmla="*/ 12097 w 169211"/>
                  <a:gd name="connsiteY4" fmla="*/ 106680 h 119681"/>
                  <a:gd name="connsiteX5" fmla="*/ 0 w 169211"/>
                  <a:gd name="connsiteY5" fmla="*/ 96822 h 119681"/>
                  <a:gd name="connsiteX6" fmla="*/ 17812 w 169211"/>
                  <a:gd name="connsiteY6" fmla="*/ 85439 h 119681"/>
                  <a:gd name="connsiteX7" fmla="*/ 135874 w 169211"/>
                  <a:gd name="connsiteY7" fmla="*/ 10954 h 119681"/>
                  <a:gd name="connsiteX8" fmla="*/ 153067 w 169211"/>
                  <a:gd name="connsiteY8" fmla="*/ 0 h 119681"/>
                  <a:gd name="connsiteX9" fmla="*/ 169212 w 169211"/>
                  <a:gd name="connsiteY9" fmla="*/ 23574 h 11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211" h="119681">
                    <a:moveTo>
                      <a:pt x="169212" y="23574"/>
                    </a:moveTo>
                    <a:lnTo>
                      <a:pt x="151733" y="34766"/>
                    </a:lnTo>
                    <a:lnTo>
                      <a:pt x="34290" y="108871"/>
                    </a:lnTo>
                    <a:lnTo>
                      <a:pt x="17336" y="119682"/>
                    </a:lnTo>
                    <a:cubicBezTo>
                      <a:pt x="16669" y="115014"/>
                      <a:pt x="14907" y="110585"/>
                      <a:pt x="12097" y="106680"/>
                    </a:cubicBezTo>
                    <a:cubicBezTo>
                      <a:pt x="8954" y="102346"/>
                      <a:pt x="4763" y="98965"/>
                      <a:pt x="0" y="96822"/>
                    </a:cubicBezTo>
                    <a:lnTo>
                      <a:pt x="17812" y="85439"/>
                    </a:lnTo>
                    <a:lnTo>
                      <a:pt x="135874" y="10954"/>
                    </a:lnTo>
                    <a:lnTo>
                      <a:pt x="153067" y="0"/>
                    </a:lnTo>
                    <a:cubicBezTo>
                      <a:pt x="154067" y="10335"/>
                      <a:pt x="160353" y="19145"/>
                      <a:pt x="169212" y="23574"/>
                    </a:cubicBezTo>
                    <a:close/>
                  </a:path>
                </a:pathLst>
              </a:custGeom>
              <a:solidFill>
                <a:srgbClr val="3579CF"/>
              </a:solidFill>
              <a:ln w="4763" cap="flat">
                <a:noFill/>
                <a:prstDash val="solid"/>
                <a:miter/>
              </a:ln>
            </p:spPr>
            <p:txBody>
              <a:bodyPr rtlCol="0" anchor="ctr"/>
              <a:lstStyle/>
              <a:p>
                <a:pPr rtl="0"/>
                <a:endParaRPr lang="en-US"/>
              </a:p>
            </p:txBody>
          </p:sp>
          <p:sp>
            <p:nvSpPr>
              <p:cNvPr id="16" name="Freeform: Shape 15">
                <a:extLst>
                  <a:ext uri="{FF2B5EF4-FFF2-40B4-BE49-F238E27FC236}">
                    <a16:creationId xmlns:a16="http://schemas.microsoft.com/office/drawing/2014/main" id="{71F27DB9-4B0D-63F0-045E-2460C78265B9}"/>
                  </a:ext>
                </a:extLst>
              </p:cNvPr>
              <p:cNvSpPr/>
              <p:nvPr/>
            </p:nvSpPr>
            <p:spPr>
              <a:xfrm>
                <a:off x="3573616" y="3495502"/>
                <a:ext cx="97297" cy="97345"/>
              </a:xfrm>
              <a:custGeom>
                <a:avLst/>
                <a:gdLst>
                  <a:gd name="connsiteX0" fmla="*/ 94917 w 97297"/>
                  <a:gd name="connsiteY0" fmla="*/ 33623 h 97345"/>
                  <a:gd name="connsiteX1" fmla="*/ 88202 w 97297"/>
                  <a:gd name="connsiteY1" fmla="*/ 20336 h 97345"/>
                  <a:gd name="connsiteX2" fmla="*/ 78438 w 97297"/>
                  <a:gd name="connsiteY2" fmla="*/ 10192 h 97345"/>
                  <a:gd name="connsiteX3" fmla="*/ 48625 w 97297"/>
                  <a:gd name="connsiteY3" fmla="*/ 0 h 97345"/>
                  <a:gd name="connsiteX4" fmla="*/ 0 w 97297"/>
                  <a:gd name="connsiteY4" fmla="*/ 48673 h 97345"/>
                  <a:gd name="connsiteX5" fmla="*/ 48625 w 97297"/>
                  <a:gd name="connsiteY5" fmla="*/ 97346 h 97345"/>
                  <a:gd name="connsiteX6" fmla="*/ 97298 w 97297"/>
                  <a:gd name="connsiteY6" fmla="*/ 48673 h 97345"/>
                  <a:gd name="connsiteX7" fmla="*/ 94917 w 97297"/>
                  <a:gd name="connsiteY7" fmla="*/ 33623 h 97345"/>
                  <a:gd name="connsiteX8" fmla="*/ 48625 w 97297"/>
                  <a:gd name="connsiteY8" fmla="*/ 78296 h 97345"/>
                  <a:gd name="connsiteX9" fmla="*/ 19050 w 97297"/>
                  <a:gd name="connsiteY9" fmla="*/ 48673 h 97345"/>
                  <a:gd name="connsiteX10" fmla="*/ 48625 w 97297"/>
                  <a:gd name="connsiteY10" fmla="*/ 19050 h 97345"/>
                  <a:gd name="connsiteX11" fmla="*/ 60627 w 97297"/>
                  <a:gd name="connsiteY11" fmla="*/ 21574 h 97345"/>
                  <a:gd name="connsiteX12" fmla="*/ 72723 w 97297"/>
                  <a:gd name="connsiteY12" fmla="*/ 31433 h 97345"/>
                  <a:gd name="connsiteX13" fmla="*/ 77962 w 97297"/>
                  <a:gd name="connsiteY13" fmla="*/ 44434 h 97345"/>
                  <a:gd name="connsiteX14" fmla="*/ 78248 w 97297"/>
                  <a:gd name="connsiteY14" fmla="*/ 48673 h 97345"/>
                  <a:gd name="connsiteX15" fmla="*/ 48625 w 97297"/>
                  <a:gd name="connsiteY15" fmla="*/ 78296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7" h="97345">
                    <a:moveTo>
                      <a:pt x="94917" y="33623"/>
                    </a:moveTo>
                    <a:cubicBezTo>
                      <a:pt x="93393" y="28908"/>
                      <a:pt x="91154" y="24432"/>
                      <a:pt x="88202" y="20336"/>
                    </a:cubicBezTo>
                    <a:cubicBezTo>
                      <a:pt x="85439" y="16431"/>
                      <a:pt x="82106" y="13049"/>
                      <a:pt x="78438" y="10192"/>
                    </a:cubicBezTo>
                    <a:cubicBezTo>
                      <a:pt x="69961" y="3667"/>
                      <a:pt x="59531" y="0"/>
                      <a:pt x="48625" y="0"/>
                    </a:cubicBezTo>
                    <a:cubicBezTo>
                      <a:pt x="21812" y="0"/>
                      <a:pt x="0" y="21812"/>
                      <a:pt x="0" y="48673"/>
                    </a:cubicBezTo>
                    <a:cubicBezTo>
                      <a:pt x="0" y="75533"/>
                      <a:pt x="21812" y="97346"/>
                      <a:pt x="48625" y="97346"/>
                    </a:cubicBezTo>
                    <a:cubicBezTo>
                      <a:pt x="75438" y="97346"/>
                      <a:pt x="97298" y="75533"/>
                      <a:pt x="97298" y="48673"/>
                    </a:cubicBezTo>
                    <a:cubicBezTo>
                      <a:pt x="97298" y="43482"/>
                      <a:pt x="96488" y="38433"/>
                      <a:pt x="94917" y="33623"/>
                    </a:cubicBezTo>
                    <a:close/>
                    <a:moveTo>
                      <a:pt x="48625" y="78296"/>
                    </a:moveTo>
                    <a:cubicBezTo>
                      <a:pt x="32337" y="78296"/>
                      <a:pt x="19050" y="65008"/>
                      <a:pt x="19050" y="48673"/>
                    </a:cubicBezTo>
                    <a:cubicBezTo>
                      <a:pt x="19050" y="32337"/>
                      <a:pt x="32337" y="19050"/>
                      <a:pt x="48625" y="19050"/>
                    </a:cubicBezTo>
                    <a:cubicBezTo>
                      <a:pt x="52816" y="19050"/>
                      <a:pt x="56864" y="19955"/>
                      <a:pt x="60627" y="21574"/>
                    </a:cubicBezTo>
                    <a:cubicBezTo>
                      <a:pt x="65389" y="23717"/>
                      <a:pt x="69580" y="27099"/>
                      <a:pt x="72723" y="31433"/>
                    </a:cubicBezTo>
                    <a:cubicBezTo>
                      <a:pt x="75533" y="35338"/>
                      <a:pt x="77295" y="39767"/>
                      <a:pt x="77962" y="44434"/>
                    </a:cubicBezTo>
                    <a:cubicBezTo>
                      <a:pt x="78153" y="45815"/>
                      <a:pt x="78248" y="47244"/>
                      <a:pt x="78248" y="48673"/>
                    </a:cubicBezTo>
                    <a:cubicBezTo>
                      <a:pt x="78248" y="65008"/>
                      <a:pt x="64961" y="78296"/>
                      <a:pt x="48625" y="78296"/>
                    </a:cubicBezTo>
                    <a:close/>
                  </a:path>
                </a:pathLst>
              </a:custGeom>
              <a:solidFill>
                <a:srgbClr val="3579CF"/>
              </a:solidFill>
              <a:ln w="4763" cap="flat">
                <a:noFill/>
                <a:prstDash val="solid"/>
                <a:miter/>
              </a:ln>
            </p:spPr>
            <p:txBody>
              <a:bodyPr rtlCol="0" anchor="ctr"/>
              <a:lstStyle/>
              <a:p>
                <a:pPr rtl="0"/>
                <a:endParaRPr lang="en-US"/>
              </a:p>
            </p:txBody>
          </p:sp>
          <p:sp>
            <p:nvSpPr>
              <p:cNvPr id="23" name="Freeform: Shape 22">
                <a:extLst>
                  <a:ext uri="{FF2B5EF4-FFF2-40B4-BE49-F238E27FC236}">
                    <a16:creationId xmlns:a16="http://schemas.microsoft.com/office/drawing/2014/main" id="{1F86D6A4-7CAB-66AF-F4BD-112D5D2EC479}"/>
                  </a:ext>
                </a:extLst>
              </p:cNvPr>
              <p:cNvSpPr/>
              <p:nvPr/>
            </p:nvSpPr>
            <p:spPr>
              <a:xfrm>
                <a:off x="3768116" y="3368724"/>
                <a:ext cx="97297" cy="97345"/>
              </a:xfrm>
              <a:custGeom>
                <a:avLst/>
                <a:gdLst>
                  <a:gd name="connsiteX0" fmla="*/ 48625 w 97297"/>
                  <a:gd name="connsiteY0" fmla="*/ 0 h 97345"/>
                  <a:gd name="connsiteX1" fmla="*/ 0 w 97297"/>
                  <a:gd name="connsiteY1" fmla="*/ 48673 h 97345"/>
                  <a:gd name="connsiteX2" fmla="*/ 2000 w 97297"/>
                  <a:gd name="connsiteY2" fmla="*/ 62484 h 97345"/>
                  <a:gd name="connsiteX3" fmla="*/ 17859 w 97297"/>
                  <a:gd name="connsiteY3" fmla="*/ 86296 h 97345"/>
                  <a:gd name="connsiteX4" fmla="*/ 48625 w 97297"/>
                  <a:gd name="connsiteY4" fmla="*/ 97345 h 97345"/>
                  <a:gd name="connsiteX5" fmla="*/ 64818 w 97297"/>
                  <a:gd name="connsiteY5" fmla="*/ 94583 h 97345"/>
                  <a:gd name="connsiteX6" fmla="*/ 87773 w 97297"/>
                  <a:gd name="connsiteY6" fmla="*/ 77533 h 97345"/>
                  <a:gd name="connsiteX7" fmla="*/ 97298 w 97297"/>
                  <a:gd name="connsiteY7" fmla="*/ 48673 h 97345"/>
                  <a:gd name="connsiteX8" fmla="*/ 48625 w 97297"/>
                  <a:gd name="connsiteY8" fmla="*/ 0 h 97345"/>
                  <a:gd name="connsiteX9" fmla="*/ 53150 w 97297"/>
                  <a:gd name="connsiteY9" fmla="*/ 77914 h 97345"/>
                  <a:gd name="connsiteX10" fmla="*/ 48625 w 97297"/>
                  <a:gd name="connsiteY10" fmla="*/ 78295 h 97345"/>
                  <a:gd name="connsiteX11" fmla="*/ 35338 w 97297"/>
                  <a:gd name="connsiteY11" fmla="*/ 75105 h 97345"/>
                  <a:gd name="connsiteX12" fmla="*/ 19193 w 97297"/>
                  <a:gd name="connsiteY12" fmla="*/ 51530 h 97345"/>
                  <a:gd name="connsiteX13" fmla="*/ 19050 w 97297"/>
                  <a:gd name="connsiteY13" fmla="*/ 48673 h 97345"/>
                  <a:gd name="connsiteX14" fmla="*/ 48625 w 97297"/>
                  <a:gd name="connsiteY14" fmla="*/ 19050 h 97345"/>
                  <a:gd name="connsiteX15" fmla="*/ 78248 w 97297"/>
                  <a:gd name="connsiteY15" fmla="*/ 48673 h 97345"/>
                  <a:gd name="connsiteX16" fmla="*/ 75819 w 97297"/>
                  <a:gd name="connsiteY16" fmla="*/ 60389 h 97345"/>
                  <a:gd name="connsiteX17" fmla="*/ 53150 w 97297"/>
                  <a:gd name="connsiteY17" fmla="*/ 77914 h 9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345">
                    <a:moveTo>
                      <a:pt x="48625" y="0"/>
                    </a:moveTo>
                    <a:cubicBezTo>
                      <a:pt x="21812" y="0"/>
                      <a:pt x="0" y="21860"/>
                      <a:pt x="0" y="48673"/>
                    </a:cubicBezTo>
                    <a:cubicBezTo>
                      <a:pt x="0" y="53483"/>
                      <a:pt x="714" y="58102"/>
                      <a:pt x="2000" y="62484"/>
                    </a:cubicBezTo>
                    <a:cubicBezTo>
                      <a:pt x="4810" y="71961"/>
                      <a:pt x="10430" y="80201"/>
                      <a:pt x="17859" y="86296"/>
                    </a:cubicBezTo>
                    <a:cubicBezTo>
                      <a:pt x="26241" y="93202"/>
                      <a:pt x="36957" y="97345"/>
                      <a:pt x="48625" y="97345"/>
                    </a:cubicBezTo>
                    <a:cubicBezTo>
                      <a:pt x="54293" y="97345"/>
                      <a:pt x="59769" y="96345"/>
                      <a:pt x="64818" y="94583"/>
                    </a:cubicBezTo>
                    <a:cubicBezTo>
                      <a:pt x="74105" y="91297"/>
                      <a:pt x="82058" y="85296"/>
                      <a:pt x="87773" y="77533"/>
                    </a:cubicBezTo>
                    <a:cubicBezTo>
                      <a:pt x="93774" y="69437"/>
                      <a:pt x="97298" y="59436"/>
                      <a:pt x="97298" y="48673"/>
                    </a:cubicBezTo>
                    <a:cubicBezTo>
                      <a:pt x="97298" y="21860"/>
                      <a:pt x="75486" y="0"/>
                      <a:pt x="48625" y="0"/>
                    </a:cubicBezTo>
                    <a:close/>
                    <a:moveTo>
                      <a:pt x="53150" y="77914"/>
                    </a:moveTo>
                    <a:cubicBezTo>
                      <a:pt x="51673" y="78200"/>
                      <a:pt x="50149" y="78295"/>
                      <a:pt x="48625" y="78295"/>
                    </a:cubicBezTo>
                    <a:cubicBezTo>
                      <a:pt x="43815" y="78295"/>
                      <a:pt x="39291" y="77152"/>
                      <a:pt x="35338" y="75105"/>
                    </a:cubicBezTo>
                    <a:cubicBezTo>
                      <a:pt x="26480" y="70676"/>
                      <a:pt x="20193" y="61865"/>
                      <a:pt x="19193" y="51530"/>
                    </a:cubicBezTo>
                    <a:cubicBezTo>
                      <a:pt x="19098" y="50625"/>
                      <a:pt x="19050" y="49625"/>
                      <a:pt x="19050" y="48673"/>
                    </a:cubicBezTo>
                    <a:cubicBezTo>
                      <a:pt x="19050" y="32337"/>
                      <a:pt x="32290" y="19050"/>
                      <a:pt x="48625" y="19050"/>
                    </a:cubicBezTo>
                    <a:cubicBezTo>
                      <a:pt x="64960" y="19050"/>
                      <a:pt x="78248" y="32337"/>
                      <a:pt x="78248" y="48673"/>
                    </a:cubicBezTo>
                    <a:cubicBezTo>
                      <a:pt x="78248" y="52816"/>
                      <a:pt x="77391" y="56769"/>
                      <a:pt x="75819" y="60389"/>
                    </a:cubicBezTo>
                    <a:cubicBezTo>
                      <a:pt x="71866" y="69580"/>
                      <a:pt x="63341" y="76390"/>
                      <a:pt x="53150" y="77914"/>
                    </a:cubicBezTo>
                    <a:close/>
                  </a:path>
                </a:pathLst>
              </a:custGeom>
              <a:solidFill>
                <a:srgbClr val="3579CF"/>
              </a:solidFill>
              <a:ln w="4763" cap="flat">
                <a:noFill/>
                <a:prstDash val="solid"/>
                <a:miter/>
              </a:ln>
            </p:spPr>
            <p:txBody>
              <a:bodyPr rtlCol="0" anchor="ctr"/>
              <a:lstStyle/>
              <a:p>
                <a:pPr rtl="0"/>
                <a:endParaRPr lang="en-US"/>
              </a:p>
            </p:txBody>
          </p:sp>
          <p:sp>
            <p:nvSpPr>
              <p:cNvPr id="27" name="Freeform: Shape 26">
                <a:extLst>
                  <a:ext uri="{FF2B5EF4-FFF2-40B4-BE49-F238E27FC236}">
                    <a16:creationId xmlns:a16="http://schemas.microsoft.com/office/drawing/2014/main" id="{26241167-735A-DEA5-7543-4CCB11284723}"/>
                  </a:ext>
                </a:extLst>
              </p:cNvPr>
              <p:cNvSpPr/>
              <p:nvPr/>
            </p:nvSpPr>
            <p:spPr>
              <a:xfrm>
                <a:off x="3868700" y="3504836"/>
                <a:ext cx="97297" cy="97297"/>
              </a:xfrm>
              <a:custGeom>
                <a:avLst/>
                <a:gdLst>
                  <a:gd name="connsiteX0" fmla="*/ 96965 w 97297"/>
                  <a:gd name="connsiteY0" fmla="*/ 43005 h 97297"/>
                  <a:gd name="connsiteX1" fmla="*/ 85392 w 97297"/>
                  <a:gd name="connsiteY1" fmla="*/ 16812 h 97297"/>
                  <a:gd name="connsiteX2" fmla="*/ 48625 w 97297"/>
                  <a:gd name="connsiteY2" fmla="*/ 0 h 97297"/>
                  <a:gd name="connsiteX3" fmla="*/ 30480 w 97297"/>
                  <a:gd name="connsiteY3" fmla="*/ 3524 h 97297"/>
                  <a:gd name="connsiteX4" fmla="*/ 8239 w 97297"/>
                  <a:gd name="connsiteY4" fmla="*/ 21622 h 97297"/>
                  <a:gd name="connsiteX5" fmla="*/ 0 w 97297"/>
                  <a:gd name="connsiteY5" fmla="*/ 48673 h 97297"/>
                  <a:gd name="connsiteX6" fmla="*/ 48625 w 97297"/>
                  <a:gd name="connsiteY6" fmla="*/ 97298 h 97297"/>
                  <a:gd name="connsiteX7" fmla="*/ 97298 w 97297"/>
                  <a:gd name="connsiteY7" fmla="*/ 48673 h 97297"/>
                  <a:gd name="connsiteX8" fmla="*/ 96965 w 97297"/>
                  <a:gd name="connsiteY8" fmla="*/ 43005 h 97297"/>
                  <a:gd name="connsiteX9" fmla="*/ 48625 w 97297"/>
                  <a:gd name="connsiteY9" fmla="*/ 78248 h 97297"/>
                  <a:gd name="connsiteX10" fmla="*/ 19050 w 97297"/>
                  <a:gd name="connsiteY10" fmla="*/ 48673 h 97297"/>
                  <a:gd name="connsiteX11" fmla="*/ 20574 w 97297"/>
                  <a:gd name="connsiteY11" fmla="*/ 39338 h 97297"/>
                  <a:gd name="connsiteX12" fmla="*/ 41862 w 97297"/>
                  <a:gd name="connsiteY12" fmla="*/ 19860 h 97297"/>
                  <a:gd name="connsiteX13" fmla="*/ 48625 w 97297"/>
                  <a:gd name="connsiteY13" fmla="*/ 19050 h 97297"/>
                  <a:gd name="connsiteX14" fmla="*/ 67437 w 97297"/>
                  <a:gd name="connsiteY14" fmla="*/ 25765 h 97297"/>
                  <a:gd name="connsiteX15" fmla="*/ 78248 w 97297"/>
                  <a:gd name="connsiteY15" fmla="*/ 48673 h 97297"/>
                  <a:gd name="connsiteX16" fmla="*/ 77962 w 97297"/>
                  <a:gd name="connsiteY16" fmla="*/ 52483 h 97297"/>
                  <a:gd name="connsiteX17" fmla="*/ 48625 w 97297"/>
                  <a:gd name="connsiteY17"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97" h="97297">
                    <a:moveTo>
                      <a:pt x="96965" y="43005"/>
                    </a:moveTo>
                    <a:cubicBezTo>
                      <a:pt x="95822" y="33052"/>
                      <a:pt x="91678" y="24003"/>
                      <a:pt x="85392" y="16812"/>
                    </a:cubicBezTo>
                    <a:cubicBezTo>
                      <a:pt x="76486" y="6525"/>
                      <a:pt x="63294" y="0"/>
                      <a:pt x="48625" y="0"/>
                    </a:cubicBezTo>
                    <a:cubicBezTo>
                      <a:pt x="42196" y="0"/>
                      <a:pt x="36052" y="1238"/>
                      <a:pt x="30480" y="3524"/>
                    </a:cubicBezTo>
                    <a:cubicBezTo>
                      <a:pt x="21384" y="7191"/>
                      <a:pt x="13621" y="13526"/>
                      <a:pt x="8239" y="21622"/>
                    </a:cubicBezTo>
                    <a:cubicBezTo>
                      <a:pt x="3048" y="29385"/>
                      <a:pt x="0" y="38672"/>
                      <a:pt x="0" y="48673"/>
                    </a:cubicBezTo>
                    <a:cubicBezTo>
                      <a:pt x="0" y="75486"/>
                      <a:pt x="21812" y="97298"/>
                      <a:pt x="48625" y="97298"/>
                    </a:cubicBezTo>
                    <a:cubicBezTo>
                      <a:pt x="75438" y="97298"/>
                      <a:pt x="97298" y="75486"/>
                      <a:pt x="97298" y="48673"/>
                    </a:cubicBezTo>
                    <a:cubicBezTo>
                      <a:pt x="97298" y="46768"/>
                      <a:pt x="97203" y="44863"/>
                      <a:pt x="96965" y="43005"/>
                    </a:cubicBezTo>
                    <a:close/>
                    <a:moveTo>
                      <a:pt x="48625" y="78248"/>
                    </a:moveTo>
                    <a:cubicBezTo>
                      <a:pt x="32337" y="78248"/>
                      <a:pt x="19050" y="64961"/>
                      <a:pt x="19050" y="48673"/>
                    </a:cubicBezTo>
                    <a:cubicBezTo>
                      <a:pt x="19050" y="45434"/>
                      <a:pt x="19574" y="42291"/>
                      <a:pt x="20574" y="39338"/>
                    </a:cubicBezTo>
                    <a:cubicBezTo>
                      <a:pt x="23765" y="29670"/>
                      <a:pt x="31861" y="22193"/>
                      <a:pt x="41862" y="19860"/>
                    </a:cubicBezTo>
                    <a:cubicBezTo>
                      <a:pt x="44005" y="19336"/>
                      <a:pt x="46292" y="19050"/>
                      <a:pt x="48625" y="19050"/>
                    </a:cubicBezTo>
                    <a:cubicBezTo>
                      <a:pt x="55769" y="19050"/>
                      <a:pt x="62294" y="21574"/>
                      <a:pt x="67437" y="25765"/>
                    </a:cubicBezTo>
                    <a:cubicBezTo>
                      <a:pt x="74009" y="31242"/>
                      <a:pt x="78248" y="39481"/>
                      <a:pt x="78248" y="48673"/>
                    </a:cubicBezTo>
                    <a:cubicBezTo>
                      <a:pt x="78248" y="49959"/>
                      <a:pt x="78153" y="51245"/>
                      <a:pt x="77962" y="52483"/>
                    </a:cubicBezTo>
                    <a:cubicBezTo>
                      <a:pt x="76105" y="67008"/>
                      <a:pt x="63675" y="78248"/>
                      <a:pt x="48625" y="78248"/>
                    </a:cubicBezTo>
                    <a:close/>
                  </a:path>
                </a:pathLst>
              </a:custGeom>
              <a:solidFill>
                <a:srgbClr val="3579CF"/>
              </a:solidFill>
              <a:ln w="4763" cap="flat">
                <a:noFill/>
                <a:prstDash val="solid"/>
                <a:miter/>
              </a:ln>
            </p:spPr>
            <p:txBody>
              <a:bodyPr rtlCol="0" anchor="ctr"/>
              <a:lstStyle/>
              <a:p>
                <a:pPr rtl="0"/>
                <a:endParaRPr lang="en-US"/>
              </a:p>
            </p:txBody>
          </p:sp>
          <p:grpSp>
            <p:nvGrpSpPr>
              <p:cNvPr id="28" name="Graphic 24">
                <a:extLst>
                  <a:ext uri="{FF2B5EF4-FFF2-40B4-BE49-F238E27FC236}">
                    <a16:creationId xmlns:a16="http://schemas.microsoft.com/office/drawing/2014/main" id="{F7490D78-7C3F-733F-E43B-D0B2BBE0527D}"/>
                  </a:ext>
                </a:extLst>
              </p:cNvPr>
              <p:cNvGrpSpPr/>
              <p:nvPr/>
            </p:nvGrpSpPr>
            <p:grpSpPr>
              <a:xfrm>
                <a:off x="3943471" y="3405110"/>
                <a:ext cx="228647" cy="148351"/>
                <a:chOff x="3943471" y="3405110"/>
                <a:chExt cx="228647" cy="148351"/>
              </a:xfrm>
              <a:solidFill>
                <a:srgbClr val="3579CF"/>
              </a:solidFill>
            </p:grpSpPr>
            <p:sp>
              <p:nvSpPr>
                <p:cNvPr id="29" name="Freeform: Shape 28">
                  <a:extLst>
                    <a:ext uri="{FF2B5EF4-FFF2-40B4-BE49-F238E27FC236}">
                      <a16:creationId xmlns:a16="http://schemas.microsoft.com/office/drawing/2014/main" id="{EDE2FF7A-A9D4-CF9A-59C7-83B8C7D0A72D}"/>
                    </a:ext>
                  </a:extLst>
                </p:cNvPr>
                <p:cNvSpPr/>
                <p:nvPr/>
              </p:nvSpPr>
              <p:spPr>
                <a:xfrm>
                  <a:off x="3943471" y="3451211"/>
                  <a:ext cx="162163" cy="102250"/>
                </a:xfrm>
                <a:custGeom>
                  <a:avLst/>
                  <a:gdLst>
                    <a:gd name="connsiteX0" fmla="*/ 162163 w 162163"/>
                    <a:gd name="connsiteY0" fmla="*/ 26146 h 102250"/>
                    <a:gd name="connsiteX1" fmla="*/ 143970 w 162163"/>
                    <a:gd name="connsiteY1" fmla="*/ 35243 h 102250"/>
                    <a:gd name="connsiteX2" fmla="*/ 29527 w 162163"/>
                    <a:gd name="connsiteY2" fmla="*/ 92774 h 102250"/>
                    <a:gd name="connsiteX3" fmla="*/ 10525 w 162163"/>
                    <a:gd name="connsiteY3" fmla="*/ 102251 h 102250"/>
                    <a:gd name="connsiteX4" fmla="*/ 10811 w 162163"/>
                    <a:gd name="connsiteY4" fmla="*/ 98441 h 102250"/>
                    <a:gd name="connsiteX5" fmla="*/ 0 w 162163"/>
                    <a:gd name="connsiteY5" fmla="*/ 75533 h 102250"/>
                    <a:gd name="connsiteX6" fmla="*/ 17955 w 162163"/>
                    <a:gd name="connsiteY6" fmla="*/ 66580 h 102250"/>
                    <a:gd name="connsiteX7" fmla="*/ 131826 w 162163"/>
                    <a:gd name="connsiteY7" fmla="*/ 9334 h 102250"/>
                    <a:gd name="connsiteX8" fmla="*/ 150543 w 162163"/>
                    <a:gd name="connsiteY8" fmla="*/ 0 h 102250"/>
                    <a:gd name="connsiteX9" fmla="*/ 150400 w 162163"/>
                    <a:gd name="connsiteY9" fmla="*/ 2572 h 102250"/>
                    <a:gd name="connsiteX10" fmla="*/ 162163 w 162163"/>
                    <a:gd name="connsiteY10" fmla="*/ 26146 h 10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 h="102250">
                      <a:moveTo>
                        <a:pt x="162163" y="26146"/>
                      </a:moveTo>
                      <a:lnTo>
                        <a:pt x="143970" y="35243"/>
                      </a:lnTo>
                      <a:lnTo>
                        <a:pt x="29527" y="92774"/>
                      </a:lnTo>
                      <a:lnTo>
                        <a:pt x="10525" y="102251"/>
                      </a:lnTo>
                      <a:cubicBezTo>
                        <a:pt x="10716" y="101013"/>
                        <a:pt x="10811" y="99727"/>
                        <a:pt x="10811" y="98441"/>
                      </a:cubicBezTo>
                      <a:cubicBezTo>
                        <a:pt x="10811" y="89249"/>
                        <a:pt x="6572" y="81010"/>
                        <a:pt x="0" y="75533"/>
                      </a:cubicBezTo>
                      <a:lnTo>
                        <a:pt x="17955" y="66580"/>
                      </a:lnTo>
                      <a:lnTo>
                        <a:pt x="131826" y="9334"/>
                      </a:lnTo>
                      <a:lnTo>
                        <a:pt x="150543" y="0"/>
                      </a:lnTo>
                      <a:cubicBezTo>
                        <a:pt x="150447" y="857"/>
                        <a:pt x="150400" y="1715"/>
                        <a:pt x="150400" y="2572"/>
                      </a:cubicBezTo>
                      <a:cubicBezTo>
                        <a:pt x="150400" y="12192"/>
                        <a:pt x="155019" y="20765"/>
                        <a:pt x="162163" y="26146"/>
                      </a:cubicBezTo>
                      <a:close/>
                    </a:path>
                  </a:pathLst>
                </a:custGeom>
                <a:solidFill>
                  <a:srgbClr val="3579CF"/>
                </a:solidFill>
                <a:ln w="4763" cap="flat">
                  <a:noFill/>
                  <a:prstDash val="solid"/>
                  <a:miter/>
                </a:ln>
              </p:spPr>
              <p:txBody>
                <a:bodyPr rtlCol="0" anchor="ctr"/>
                <a:lstStyle/>
                <a:p>
                  <a:pPr rtl="0"/>
                  <a:endParaRPr lang="en-US"/>
                </a:p>
              </p:txBody>
            </p:sp>
            <p:sp>
              <p:nvSpPr>
                <p:cNvPr id="30" name="Freeform: Shape 29">
                  <a:extLst>
                    <a:ext uri="{FF2B5EF4-FFF2-40B4-BE49-F238E27FC236}">
                      <a16:creationId xmlns:a16="http://schemas.microsoft.com/office/drawing/2014/main" id="{58E3AD4C-FE00-F4DF-EA82-4C6CC4A39960}"/>
                    </a:ext>
                  </a:extLst>
                </p:cNvPr>
                <p:cNvSpPr/>
                <p:nvPr/>
              </p:nvSpPr>
              <p:spPr>
                <a:xfrm>
                  <a:off x="4074821" y="3405110"/>
                  <a:ext cx="97297" cy="97297"/>
                </a:xfrm>
                <a:custGeom>
                  <a:avLst/>
                  <a:gdLst>
                    <a:gd name="connsiteX0" fmla="*/ 48625 w 97297"/>
                    <a:gd name="connsiteY0" fmla="*/ 0 h 97297"/>
                    <a:gd name="connsiteX1" fmla="*/ 0 w 97297"/>
                    <a:gd name="connsiteY1" fmla="*/ 48673 h 97297"/>
                    <a:gd name="connsiteX2" fmla="*/ 476 w 97297"/>
                    <a:gd name="connsiteY2" fmla="*/ 55435 h 97297"/>
                    <a:gd name="connsiteX3" fmla="*/ 12621 w 97297"/>
                    <a:gd name="connsiteY3" fmla="*/ 81344 h 97297"/>
                    <a:gd name="connsiteX4" fmla="*/ 48625 w 97297"/>
                    <a:gd name="connsiteY4" fmla="*/ 97298 h 97297"/>
                    <a:gd name="connsiteX5" fmla="*/ 97298 w 97297"/>
                    <a:gd name="connsiteY5" fmla="*/ 48673 h 97297"/>
                    <a:gd name="connsiteX6" fmla="*/ 48625 w 97297"/>
                    <a:gd name="connsiteY6" fmla="*/ 0 h 97297"/>
                    <a:gd name="connsiteX7" fmla="*/ 48625 w 97297"/>
                    <a:gd name="connsiteY7" fmla="*/ 78248 h 97297"/>
                    <a:gd name="connsiteX8" fmla="*/ 30813 w 97297"/>
                    <a:gd name="connsiteY8" fmla="*/ 72247 h 97297"/>
                    <a:gd name="connsiteX9" fmla="*/ 19050 w 97297"/>
                    <a:gd name="connsiteY9" fmla="*/ 48673 h 97297"/>
                    <a:gd name="connsiteX10" fmla="*/ 19193 w 97297"/>
                    <a:gd name="connsiteY10" fmla="*/ 46101 h 97297"/>
                    <a:gd name="connsiteX11" fmla="*/ 48625 w 97297"/>
                    <a:gd name="connsiteY11" fmla="*/ 19050 h 97297"/>
                    <a:gd name="connsiteX12" fmla="*/ 78248 w 97297"/>
                    <a:gd name="connsiteY12" fmla="*/ 48673 h 97297"/>
                    <a:gd name="connsiteX13" fmla="*/ 48625 w 97297"/>
                    <a:gd name="connsiteY13" fmla="*/ 78248 h 9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97" h="97297">
                      <a:moveTo>
                        <a:pt x="48625" y="0"/>
                      </a:moveTo>
                      <a:cubicBezTo>
                        <a:pt x="21812" y="0"/>
                        <a:pt x="0" y="21812"/>
                        <a:pt x="0" y="48673"/>
                      </a:cubicBezTo>
                      <a:cubicBezTo>
                        <a:pt x="0" y="50959"/>
                        <a:pt x="143" y="53245"/>
                        <a:pt x="476" y="55435"/>
                      </a:cubicBezTo>
                      <a:cubicBezTo>
                        <a:pt x="1857" y="65342"/>
                        <a:pt x="6191" y="74295"/>
                        <a:pt x="12621" y="81344"/>
                      </a:cubicBezTo>
                      <a:cubicBezTo>
                        <a:pt x="21527" y="91154"/>
                        <a:pt x="34385" y="97298"/>
                        <a:pt x="48625" y="97298"/>
                      </a:cubicBezTo>
                      <a:cubicBezTo>
                        <a:pt x="75486" y="97298"/>
                        <a:pt x="97298" y="75486"/>
                        <a:pt x="97298" y="48673"/>
                      </a:cubicBezTo>
                      <a:cubicBezTo>
                        <a:pt x="97298" y="21860"/>
                        <a:pt x="75486" y="0"/>
                        <a:pt x="48625" y="0"/>
                      </a:cubicBezTo>
                      <a:close/>
                      <a:moveTo>
                        <a:pt x="48625" y="78248"/>
                      </a:moveTo>
                      <a:cubicBezTo>
                        <a:pt x="41958" y="78248"/>
                        <a:pt x="35766" y="76009"/>
                        <a:pt x="30813" y="72247"/>
                      </a:cubicBezTo>
                      <a:cubicBezTo>
                        <a:pt x="23670" y="66866"/>
                        <a:pt x="19050" y="58293"/>
                        <a:pt x="19050" y="48673"/>
                      </a:cubicBezTo>
                      <a:cubicBezTo>
                        <a:pt x="19050" y="47816"/>
                        <a:pt x="19050" y="46958"/>
                        <a:pt x="19193" y="46101"/>
                      </a:cubicBezTo>
                      <a:cubicBezTo>
                        <a:pt x="20479" y="30956"/>
                        <a:pt x="33195" y="19050"/>
                        <a:pt x="48625" y="19050"/>
                      </a:cubicBezTo>
                      <a:cubicBezTo>
                        <a:pt x="64960" y="19050"/>
                        <a:pt x="78248" y="32337"/>
                        <a:pt x="78248" y="48673"/>
                      </a:cubicBezTo>
                      <a:cubicBezTo>
                        <a:pt x="78248" y="65008"/>
                        <a:pt x="64960" y="78248"/>
                        <a:pt x="48625" y="78248"/>
                      </a:cubicBezTo>
                      <a:close/>
                    </a:path>
                  </a:pathLst>
                </a:custGeom>
                <a:solidFill>
                  <a:srgbClr val="3579CF"/>
                </a:solidFill>
                <a:ln w="4763" cap="flat">
                  <a:noFill/>
                  <a:prstDash val="solid"/>
                  <a:miter/>
                </a:ln>
              </p:spPr>
              <p:txBody>
                <a:bodyPr rtlCol="0" anchor="ctr"/>
                <a:lstStyle/>
                <a:p>
                  <a:pPr rtl="0"/>
                  <a:endParaRPr lang="en-US"/>
                </a:p>
              </p:txBody>
            </p:sp>
          </p:grpSp>
        </p:grpSp>
        <p:sp>
          <p:nvSpPr>
            <p:cNvPr id="2" name="TextBox 1">
              <a:extLst>
                <a:ext uri="{FF2B5EF4-FFF2-40B4-BE49-F238E27FC236}">
                  <a16:creationId xmlns:a16="http://schemas.microsoft.com/office/drawing/2014/main" id="{49C01384-24B1-CC03-5F97-2E2F605DE0A9}"/>
                </a:ext>
              </a:extLst>
            </p:cNvPr>
            <p:cNvSpPr txBox="1"/>
            <p:nvPr/>
          </p:nvSpPr>
          <p:spPr>
            <a:xfrm>
              <a:off x="3255152"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1600">
                  <a:gradFill>
                    <a:gsLst>
                      <a:gs pos="2917">
                        <a:srgbClr val="000000"/>
                      </a:gs>
                      <a:gs pos="30000">
                        <a:srgbClr val="000000"/>
                      </a:gs>
                    </a:gsLst>
                    <a:lin ang="5400000" scaled="0"/>
                  </a:gradFill>
                  <a:latin typeface="Segoe UI semibold(Body)"/>
                  <a:cs typeface="Segoe UI"/>
                </a:rPr>
                <a:t>Des analyses</a:t>
              </a:r>
            </a:p>
          </p:txBody>
        </p:sp>
      </p:grpSp>
      <p:grpSp>
        <p:nvGrpSpPr>
          <p:cNvPr id="21" name="Group 20">
            <a:extLst>
              <a:ext uri="{FF2B5EF4-FFF2-40B4-BE49-F238E27FC236}">
                <a16:creationId xmlns:a16="http://schemas.microsoft.com/office/drawing/2014/main" id="{500C559C-2C4A-16D6-2538-586FD7A06FCE}"/>
              </a:ext>
            </a:extLst>
          </p:cNvPr>
          <p:cNvGrpSpPr/>
          <p:nvPr/>
        </p:nvGrpSpPr>
        <p:grpSpPr>
          <a:xfrm>
            <a:off x="5424219" y="3007539"/>
            <a:ext cx="1324410" cy="918025"/>
            <a:chOff x="5424219" y="3347778"/>
            <a:chExt cx="1324410" cy="918025"/>
          </a:xfrm>
        </p:grpSpPr>
        <p:pic>
          <p:nvPicPr>
            <p:cNvPr id="36" name="Graphic 35">
              <a:extLst>
                <a:ext uri="{FF2B5EF4-FFF2-40B4-BE49-F238E27FC236}">
                  <a16:creationId xmlns:a16="http://schemas.microsoft.com/office/drawing/2014/main" id="{C8F9844E-0862-ED88-E39E-B9B2D61C5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3185" y="3347778"/>
              <a:ext cx="624341" cy="425084"/>
            </a:xfrm>
            <a:prstGeom prst="rect">
              <a:avLst/>
            </a:prstGeom>
          </p:spPr>
        </p:pic>
        <p:sp>
          <p:nvSpPr>
            <p:cNvPr id="13" name="TextBox 12">
              <a:extLst>
                <a:ext uri="{FF2B5EF4-FFF2-40B4-BE49-F238E27FC236}">
                  <a16:creationId xmlns:a16="http://schemas.microsoft.com/office/drawing/2014/main" id="{20E20C14-5928-1FA7-FBAD-E2DB3720E788}"/>
                </a:ext>
              </a:extLst>
            </p:cNvPr>
            <p:cNvSpPr txBox="1"/>
            <p:nvPr/>
          </p:nvSpPr>
          <p:spPr>
            <a:xfrm>
              <a:off x="5424219" y="4019582"/>
              <a:ext cx="1324410" cy="246221"/>
            </a:xfrm>
            <a:prstGeom prst="rect">
              <a:avLst/>
            </a:prstGeom>
            <a:noFill/>
          </p:spPr>
          <p:txBody>
            <a:bodyPr wrap="square" lIns="0" tIns="0" rIns="0" bIns="0" rtlCol="0">
              <a:spAutoFit/>
            </a:bodyPr>
            <a:lstStyle/>
            <a:p>
              <a:pPr algn="ctr" rtl="0">
                <a:spcAft>
                  <a:spcPts val="600"/>
                </a:spcAft>
                <a:defRPr/>
              </a:pPr>
              <a:r>
                <a:rPr lang="fr-fr" sz="1600">
                  <a:gradFill>
                    <a:gsLst>
                      <a:gs pos="2917">
                        <a:srgbClr val="000000"/>
                      </a:gs>
                      <a:gs pos="30000">
                        <a:srgbClr val="000000"/>
                      </a:gs>
                    </a:gsLst>
                    <a:lin ang="5400000" scaled="0"/>
                  </a:gradFill>
                  <a:latin typeface="Segoe UI semibold(Body)"/>
                  <a:cs typeface="Segoe UI"/>
                </a:rPr>
                <a:t>Des tableaux</a:t>
              </a:r>
            </a:p>
          </p:txBody>
        </p:sp>
      </p:grpSp>
      <p:grpSp>
        <p:nvGrpSpPr>
          <p:cNvPr id="20" name="Group 19">
            <a:extLst>
              <a:ext uri="{FF2B5EF4-FFF2-40B4-BE49-F238E27FC236}">
                <a16:creationId xmlns:a16="http://schemas.microsoft.com/office/drawing/2014/main" id="{446475E2-C698-1B59-AC5F-273412D0A89A}"/>
              </a:ext>
            </a:extLst>
          </p:cNvPr>
          <p:cNvGrpSpPr/>
          <p:nvPr/>
        </p:nvGrpSpPr>
        <p:grpSpPr>
          <a:xfrm>
            <a:off x="7593286" y="2933526"/>
            <a:ext cx="1324410" cy="992038"/>
            <a:chOff x="7593286" y="3273765"/>
            <a:chExt cx="1324410" cy="992038"/>
          </a:xfrm>
        </p:grpSpPr>
        <p:pic>
          <p:nvPicPr>
            <p:cNvPr id="38" name="Graphic 37">
              <a:extLst>
                <a:ext uri="{FF2B5EF4-FFF2-40B4-BE49-F238E27FC236}">
                  <a16:creationId xmlns:a16="http://schemas.microsoft.com/office/drawing/2014/main" id="{0DDAA0A3-52D7-B9B6-D698-F70D384EB6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8645" y="3273765"/>
              <a:ext cx="519382" cy="573111"/>
            </a:xfrm>
            <a:prstGeom prst="rect">
              <a:avLst/>
            </a:prstGeom>
          </p:spPr>
        </p:pic>
        <p:sp>
          <p:nvSpPr>
            <p:cNvPr id="14" name="TextBox 13">
              <a:extLst>
                <a:ext uri="{FF2B5EF4-FFF2-40B4-BE49-F238E27FC236}">
                  <a16:creationId xmlns:a16="http://schemas.microsoft.com/office/drawing/2014/main" id="{D89C3653-086E-4A2D-EEBF-CAD0A081442B}"/>
                </a:ext>
              </a:extLst>
            </p:cNvPr>
            <p:cNvSpPr txBox="1"/>
            <p:nvPr/>
          </p:nvSpPr>
          <p:spPr>
            <a:xfrm>
              <a:off x="7593286"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1600">
                  <a:gradFill>
                    <a:gsLst>
                      <a:gs pos="2917">
                        <a:srgbClr val="000000"/>
                      </a:gs>
                      <a:gs pos="30000">
                        <a:srgbClr val="000000"/>
                      </a:gs>
                    </a:gsLst>
                    <a:lin ang="5400000" scaled="0"/>
                  </a:gradFill>
                  <a:latin typeface="Segoe UI semibold(Body)"/>
                  <a:cs typeface="Segoe UI"/>
                </a:rPr>
                <a:t>Du contenu</a:t>
              </a:r>
            </a:p>
          </p:txBody>
        </p:sp>
      </p:grpSp>
      <p:grpSp>
        <p:nvGrpSpPr>
          <p:cNvPr id="19" name="Group 18">
            <a:extLst>
              <a:ext uri="{FF2B5EF4-FFF2-40B4-BE49-F238E27FC236}">
                <a16:creationId xmlns:a16="http://schemas.microsoft.com/office/drawing/2014/main" id="{697415B5-E6C5-1FBF-9F65-0EACB1625843}"/>
              </a:ext>
            </a:extLst>
          </p:cNvPr>
          <p:cNvGrpSpPr/>
          <p:nvPr/>
        </p:nvGrpSpPr>
        <p:grpSpPr>
          <a:xfrm>
            <a:off x="9762354" y="2977306"/>
            <a:ext cx="1324410" cy="948258"/>
            <a:chOff x="9762354" y="3317545"/>
            <a:chExt cx="1324410" cy="948258"/>
          </a:xfrm>
        </p:grpSpPr>
        <p:pic>
          <p:nvPicPr>
            <p:cNvPr id="40" name="Graphic 39">
              <a:extLst>
                <a:ext uri="{FF2B5EF4-FFF2-40B4-BE49-F238E27FC236}">
                  <a16:creationId xmlns:a16="http://schemas.microsoft.com/office/drawing/2014/main" id="{B4B7FD31-B2C6-3969-DA48-BC350B060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5604" y="3317545"/>
              <a:ext cx="548882" cy="485550"/>
            </a:xfrm>
            <a:prstGeom prst="rect">
              <a:avLst/>
            </a:prstGeom>
          </p:spPr>
        </p:pic>
        <p:sp>
          <p:nvSpPr>
            <p:cNvPr id="18" name="TextBox 17">
              <a:extLst>
                <a:ext uri="{FF2B5EF4-FFF2-40B4-BE49-F238E27FC236}">
                  <a16:creationId xmlns:a16="http://schemas.microsoft.com/office/drawing/2014/main" id="{41EF2749-EA1F-C598-CAA7-EDD7A57E76E9}"/>
                </a:ext>
              </a:extLst>
            </p:cNvPr>
            <p:cNvSpPr txBox="1"/>
            <p:nvPr/>
          </p:nvSpPr>
          <p:spPr>
            <a:xfrm>
              <a:off x="9762354" y="4019582"/>
              <a:ext cx="1324410"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1600">
                  <a:gradFill>
                    <a:gsLst>
                      <a:gs pos="2917">
                        <a:srgbClr val="000000"/>
                      </a:gs>
                      <a:gs pos="30000">
                        <a:srgbClr val="000000"/>
                      </a:gs>
                    </a:gsLst>
                    <a:lin ang="5400000" scaled="0"/>
                  </a:gradFill>
                  <a:latin typeface="Segoe UI semibold(Body)"/>
                  <a:cs typeface="Segoe UI"/>
                </a:rPr>
                <a:t>Des images</a:t>
              </a:r>
            </a:p>
          </p:txBody>
        </p:sp>
      </p:grpSp>
      <p:sp>
        <p:nvSpPr>
          <p:cNvPr id="6" name="TextBox 1">
            <a:extLst>
              <a:ext uri="{FF2B5EF4-FFF2-40B4-BE49-F238E27FC236}">
                <a16:creationId xmlns:a16="http://schemas.microsoft.com/office/drawing/2014/main" id="{E0119721-B418-C959-0F84-D0763BA945D1}"/>
              </a:ext>
            </a:extLst>
          </p:cNvPr>
          <p:cNvSpPr txBox="1"/>
          <p:nvPr/>
        </p:nvSpPr>
        <p:spPr>
          <a:xfrm>
            <a:off x="535168" y="815171"/>
            <a:ext cx="61279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fr-fr" sz="2000" dirty="0"/>
              <a:t>Obtenez de vraies réponses, pas des liens.</a:t>
            </a:r>
          </a:p>
        </p:txBody>
      </p:sp>
    </p:spTree>
    <p:extLst>
      <p:ext uri="{BB962C8B-B14F-4D97-AF65-F5344CB8AC3E}">
        <p14:creationId xmlns:p14="http://schemas.microsoft.com/office/powerpoint/2010/main" val="131333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2C9DCE9-EAB6-A28E-848C-F8D140CF8E00}"/>
              </a:ext>
            </a:extLst>
          </p:cNvPr>
          <p:cNvGrpSpPr/>
          <p:nvPr/>
        </p:nvGrpSpPr>
        <p:grpSpPr>
          <a:xfrm>
            <a:off x="432157" y="1845075"/>
            <a:ext cx="2651760" cy="3494492"/>
            <a:chOff x="328549" y="1845075"/>
            <a:chExt cx="2651760" cy="3494492"/>
          </a:xfrm>
        </p:grpSpPr>
        <p:sp useBgFill="1">
          <p:nvSpPr>
            <p:cNvPr id="29" name="Rectangle: Rounded Corners 28">
              <a:extLst>
                <a:ext uri="{FF2B5EF4-FFF2-40B4-BE49-F238E27FC236}">
                  <a16:creationId xmlns:a16="http://schemas.microsoft.com/office/drawing/2014/main" id="{EF64CFAF-6B8C-F6B2-0491-1462A68DE6AF}"/>
                </a:ext>
              </a:extLst>
            </p:cNvPr>
            <p:cNvSpPr/>
            <p:nvPr/>
          </p:nvSpPr>
          <p:spPr bwMode="auto">
            <a:xfrm>
              <a:off x="328549" y="1845075"/>
              <a:ext cx="2651760" cy="3494492"/>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8484C824-7311-A814-149B-DE4965DB2A9D}"/>
                </a:ext>
              </a:extLst>
            </p:cNvPr>
            <p:cNvGrpSpPr/>
            <p:nvPr/>
          </p:nvGrpSpPr>
          <p:grpSpPr>
            <a:xfrm>
              <a:off x="684895" y="2205640"/>
              <a:ext cx="1939069" cy="2429749"/>
              <a:chOff x="684895" y="2205640"/>
              <a:chExt cx="1939069" cy="2429749"/>
            </a:xfrm>
          </p:grpSpPr>
          <p:sp>
            <p:nvSpPr>
              <p:cNvPr id="30" name="TextBox 29">
                <a:extLst>
                  <a:ext uri="{FF2B5EF4-FFF2-40B4-BE49-F238E27FC236}">
                    <a16:creationId xmlns:a16="http://schemas.microsoft.com/office/drawing/2014/main" id="{C30931FA-5B6B-668D-74B4-35E5335F4770}"/>
                  </a:ext>
                </a:extLst>
              </p:cNvPr>
              <p:cNvSpPr txBox="1"/>
              <p:nvPr/>
            </p:nvSpPr>
            <p:spPr>
              <a:xfrm>
                <a:off x="69431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fr-fr" sz="1600" dirty="0">
                    <a:solidFill>
                      <a:srgbClr val="0078D4"/>
                    </a:solidFill>
                    <a:latin typeface="+mj-lt"/>
                    <a:cs typeface="Segoe UI" pitchFamily="34" charset="0"/>
                  </a:rPr>
                  <a:t>Des modèles d’IA </a:t>
                </a:r>
                <a:br>
                  <a:rPr lang="en-US" sz="1600" dirty="0">
                    <a:solidFill>
                      <a:srgbClr val="0078D4"/>
                    </a:solidFill>
                    <a:latin typeface="+mj-lt"/>
                    <a:cs typeface="Segoe UI" pitchFamily="34" charset="0"/>
                  </a:rPr>
                </a:br>
                <a:r>
                  <a:rPr lang="fr-fr" sz="1600" dirty="0">
                    <a:solidFill>
                      <a:srgbClr val="0078D4"/>
                    </a:solidFill>
                    <a:latin typeface="+mj-lt"/>
                    <a:cs typeface="Segoe UI" pitchFamily="34" charset="0"/>
                  </a:rPr>
                  <a:t>puissants</a:t>
                </a:r>
              </a:p>
            </p:txBody>
          </p:sp>
          <p:sp>
            <p:nvSpPr>
              <p:cNvPr id="31" name="TextBox 30">
                <a:extLst>
                  <a:ext uri="{FF2B5EF4-FFF2-40B4-BE49-F238E27FC236}">
                    <a16:creationId xmlns:a16="http://schemas.microsoft.com/office/drawing/2014/main" id="{37FCA884-8139-ABB9-B423-3174C7DC88CA}"/>
                  </a:ext>
                </a:extLst>
              </p:cNvPr>
              <p:cNvSpPr txBox="1"/>
              <p:nvPr/>
            </p:nvSpPr>
            <p:spPr>
              <a:xfrm>
                <a:off x="684895" y="3989058"/>
                <a:ext cx="1939069" cy="646331"/>
              </a:xfrm>
              <a:prstGeom prst="rect">
                <a:avLst/>
              </a:prstGeom>
              <a:noFill/>
            </p:spPr>
            <p:txBody>
              <a:bodyPr wrap="square" lIns="0" tIns="0" rIns="0" bIns="0" rtlCol="0" anchor="t">
                <a:spAutoFit/>
              </a:bodyPr>
              <a:lstStyle/>
              <a:p>
                <a:pPr algn="ctr" rtl="0">
                  <a:defRPr/>
                </a:pP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utilise les derniers modèles de LLM et d’IA</a:t>
                </a:r>
              </a:p>
              <a:p>
                <a:pPr algn="ctr" rtl="0">
                  <a:spcAft>
                    <a:spcPts val="600"/>
                  </a:spcAft>
                  <a:defRPr/>
                </a:pPr>
                <a:endParaRPr lang="en-US" sz="1400" dirty="0">
                  <a:gradFill>
                    <a:gsLst>
                      <a:gs pos="2917">
                        <a:srgbClr val="000000"/>
                      </a:gs>
                      <a:gs pos="30000">
                        <a:srgbClr val="000000"/>
                      </a:gs>
                    </a:gsLst>
                    <a:lin ang="5400000" scaled="0"/>
                  </a:gradFill>
                  <a:cs typeface="Segoe UI"/>
                </a:endParaRPr>
              </a:p>
            </p:txBody>
          </p:sp>
          <p:pic>
            <p:nvPicPr>
              <p:cNvPr id="28" name="Graphic 27">
                <a:extLst>
                  <a:ext uri="{FF2B5EF4-FFF2-40B4-BE49-F238E27FC236}">
                    <a16:creationId xmlns:a16="http://schemas.microsoft.com/office/drawing/2014/main" id="{2218E524-7F36-3FE2-5924-EBCB7D726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0579" y="3152377"/>
                <a:ext cx="647700" cy="590550"/>
              </a:xfrm>
              <a:prstGeom prst="rect">
                <a:avLst/>
              </a:prstGeom>
            </p:spPr>
          </p:pic>
        </p:grpSp>
      </p:grpSp>
      <p:sp useBgFill="1">
        <p:nvSpPr>
          <p:cNvPr id="43" name="Rectangle: Rounded Corners 42">
            <a:extLst>
              <a:ext uri="{FF2B5EF4-FFF2-40B4-BE49-F238E27FC236}">
                <a16:creationId xmlns:a16="http://schemas.microsoft.com/office/drawing/2014/main" id="{DB09A597-CE84-5CAF-32BC-33C795EA0B66}"/>
              </a:ext>
            </a:extLst>
          </p:cNvPr>
          <p:cNvSpPr/>
          <p:nvPr/>
        </p:nvSpPr>
        <p:spPr bwMode="auto">
          <a:xfrm>
            <a:off x="3318112"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TextBox 43">
            <a:extLst>
              <a:ext uri="{FF2B5EF4-FFF2-40B4-BE49-F238E27FC236}">
                <a16:creationId xmlns:a16="http://schemas.microsoft.com/office/drawing/2014/main" id="{11DB6CE1-4A43-C6D2-DDD4-B46D0935376F}"/>
              </a:ext>
            </a:extLst>
          </p:cNvPr>
          <p:cNvSpPr txBox="1"/>
          <p:nvPr/>
        </p:nvSpPr>
        <p:spPr>
          <a:xfrm>
            <a:off x="3630726" y="2205640"/>
            <a:ext cx="1920238" cy="584775"/>
          </a:xfrm>
          <a:prstGeom prst="rect">
            <a:avLst/>
          </a:prstGeom>
          <a:noFill/>
        </p:spPr>
        <p:txBody>
          <a:bodyPr wrap="square" rtlCol="0">
            <a:spAutoFit/>
          </a:bodyPr>
          <a:lstStyle/>
          <a:p>
            <a:pPr marR="0" lvl="0" indent="0" algn="ctr" defTabSz="932472" rtl="0" fontAlgn="base">
              <a:lnSpc>
                <a:spcPct val="100000"/>
              </a:lnSpc>
              <a:spcBef>
                <a:spcPct val="0"/>
              </a:spcBef>
              <a:spcAft>
                <a:spcPct val="0"/>
              </a:spcAft>
              <a:buClrTx/>
              <a:buSzTx/>
              <a:buFontTx/>
              <a:buNone/>
              <a:tabLst/>
              <a:defRPr/>
            </a:pPr>
            <a:r>
              <a:rPr lang="fr-fr" sz="1600" dirty="0">
                <a:solidFill>
                  <a:srgbClr val="0078D4"/>
                </a:solidFill>
                <a:latin typeface="+mj-lt"/>
                <a:cs typeface="Segoe UI" pitchFamily="34" charset="0"/>
              </a:rPr>
              <a:t>Transparent sur ses sources</a:t>
            </a:r>
          </a:p>
        </p:txBody>
      </p:sp>
      <p:sp>
        <p:nvSpPr>
          <p:cNvPr id="45" name="TextBox 44">
            <a:extLst>
              <a:ext uri="{FF2B5EF4-FFF2-40B4-BE49-F238E27FC236}">
                <a16:creationId xmlns:a16="http://schemas.microsoft.com/office/drawing/2014/main" id="{575E641E-8AC9-9BF8-1663-76A2159813C1}"/>
              </a:ext>
            </a:extLst>
          </p:cNvPr>
          <p:cNvSpPr txBox="1"/>
          <p:nvPr/>
        </p:nvSpPr>
        <p:spPr>
          <a:xfrm>
            <a:off x="3621311" y="3989058"/>
            <a:ext cx="1939069" cy="646331"/>
          </a:xfrm>
          <a:prstGeom prst="rect">
            <a:avLst/>
          </a:prstGeom>
          <a:noFill/>
        </p:spPr>
        <p:txBody>
          <a:bodyPr wrap="square" lIns="0" tIns="0" rIns="0" bIns="0" rtlCol="0" anchor="t">
            <a:spAutoFit/>
          </a:bodyPr>
          <a:lstStyle/>
          <a:p>
            <a:pPr algn="ctr" rtl="0">
              <a:spcAft>
                <a:spcPts val="600"/>
              </a:spcAft>
              <a:defRPr/>
            </a:pP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cite les sources sur lesquelles il s’est appuyé pour fournir ses réponses.</a:t>
            </a:r>
          </a:p>
        </p:txBody>
      </p:sp>
      <p:sp>
        <p:nvSpPr>
          <p:cNvPr id="8" name="TextBox 7">
            <a:extLst>
              <a:ext uri="{FF2B5EF4-FFF2-40B4-BE49-F238E27FC236}">
                <a16:creationId xmlns:a16="http://schemas.microsoft.com/office/drawing/2014/main" id="{0323D022-EDD4-3D7B-8B72-16881A2B8B62}"/>
              </a:ext>
            </a:extLst>
          </p:cNvPr>
          <p:cNvSpPr txBox="1"/>
          <p:nvPr/>
        </p:nvSpPr>
        <p:spPr>
          <a:xfrm>
            <a:off x="588263" y="1033625"/>
            <a:ext cx="6060630" cy="400110"/>
          </a:xfrm>
          <a:prstGeom prst="rect">
            <a:avLst/>
          </a:prstGeom>
          <a:noFill/>
        </p:spPr>
        <p:txBody>
          <a:bodyPr wrap="square" rtlCol="0">
            <a:spAutoFit/>
          </a:bodyPr>
          <a:lstStyle/>
          <a:p>
            <a:pPr rtl="0"/>
            <a:r>
              <a:rPr lang="fr-fr" sz="2000" dirty="0"/>
              <a:t>C’est un outil à la fois puissant et protecteur.</a:t>
            </a:r>
          </a:p>
        </p:txBody>
      </p:sp>
      <p:grpSp>
        <p:nvGrpSpPr>
          <p:cNvPr id="16" name="Group 15">
            <a:extLst>
              <a:ext uri="{FF2B5EF4-FFF2-40B4-BE49-F238E27FC236}">
                <a16:creationId xmlns:a16="http://schemas.microsoft.com/office/drawing/2014/main" id="{1A9F261F-655F-40C0-2E2B-B1BE21CAEC74}"/>
              </a:ext>
            </a:extLst>
          </p:cNvPr>
          <p:cNvGrpSpPr/>
          <p:nvPr/>
        </p:nvGrpSpPr>
        <p:grpSpPr>
          <a:xfrm>
            <a:off x="6204067" y="1845075"/>
            <a:ext cx="2651760" cy="3494493"/>
            <a:chOff x="6251459" y="1845075"/>
            <a:chExt cx="2651760" cy="3494493"/>
          </a:xfrm>
        </p:grpSpPr>
        <p:sp useBgFill="1">
          <p:nvSpPr>
            <p:cNvPr id="51" name="Rectangle: Rounded Corners 50">
              <a:extLst>
                <a:ext uri="{FF2B5EF4-FFF2-40B4-BE49-F238E27FC236}">
                  <a16:creationId xmlns:a16="http://schemas.microsoft.com/office/drawing/2014/main" id="{E39CBD08-53A8-04D6-C6C6-3826900FFE79}"/>
                </a:ext>
              </a:extLst>
            </p:cNvPr>
            <p:cNvSpPr/>
            <p:nvPr/>
          </p:nvSpPr>
          <p:spPr bwMode="auto">
            <a:xfrm>
              <a:off x="6251459"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 name="Group 4">
              <a:extLst>
                <a:ext uri="{FF2B5EF4-FFF2-40B4-BE49-F238E27FC236}">
                  <a16:creationId xmlns:a16="http://schemas.microsoft.com/office/drawing/2014/main" id="{48BA571E-1D7F-7638-41B0-A13C581D0EB1}"/>
                </a:ext>
              </a:extLst>
            </p:cNvPr>
            <p:cNvGrpSpPr/>
            <p:nvPr/>
          </p:nvGrpSpPr>
          <p:grpSpPr>
            <a:xfrm>
              <a:off x="6607805" y="2205640"/>
              <a:ext cx="1939069" cy="2645192"/>
              <a:chOff x="6607805" y="2205640"/>
              <a:chExt cx="1939069" cy="2645192"/>
            </a:xfrm>
          </p:grpSpPr>
          <p:sp>
            <p:nvSpPr>
              <p:cNvPr id="52" name="TextBox 51">
                <a:extLst>
                  <a:ext uri="{FF2B5EF4-FFF2-40B4-BE49-F238E27FC236}">
                    <a16:creationId xmlns:a16="http://schemas.microsoft.com/office/drawing/2014/main" id="{A55B5549-C71E-A3B5-3516-45B3323819E2}"/>
                  </a:ext>
                </a:extLst>
              </p:cNvPr>
              <p:cNvSpPr txBox="1"/>
              <p:nvPr/>
            </p:nvSpPr>
            <p:spPr>
              <a:xfrm>
                <a:off x="6617220"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fr-fr" sz="1600" dirty="0">
                    <a:solidFill>
                      <a:srgbClr val="0078D4"/>
                    </a:solidFill>
                    <a:latin typeface="+mj-lt"/>
                    <a:cs typeface="Segoe UI" pitchFamily="34" charset="0"/>
                  </a:rPr>
                  <a:t>Aucune limite à ses connaissances</a:t>
                </a:r>
              </a:p>
            </p:txBody>
          </p:sp>
          <p:sp>
            <p:nvSpPr>
              <p:cNvPr id="53" name="TextBox 52">
                <a:extLst>
                  <a:ext uri="{FF2B5EF4-FFF2-40B4-BE49-F238E27FC236}">
                    <a16:creationId xmlns:a16="http://schemas.microsoft.com/office/drawing/2014/main" id="{0EE3B9CE-EB16-C20A-8CC6-E7E624CF5162}"/>
                  </a:ext>
                </a:extLst>
              </p:cNvPr>
              <p:cNvSpPr txBox="1"/>
              <p:nvPr/>
            </p:nvSpPr>
            <p:spPr>
              <a:xfrm>
                <a:off x="6607805" y="3989058"/>
                <a:ext cx="1939069" cy="861774"/>
              </a:xfrm>
              <a:prstGeom prst="rect">
                <a:avLst/>
              </a:prstGeom>
              <a:noFill/>
            </p:spPr>
            <p:txBody>
              <a:bodyPr wrap="square" lIns="0" tIns="0" rIns="0" bIns="0" rtlCol="0" anchor="t">
                <a:spAutoFit/>
              </a:bodyPr>
              <a:lstStyle/>
              <a:p>
                <a:pPr algn="ctr" rtl="0"/>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fournit des réponses à jour. Les réponses ne sont pas limitées par la date du modèle d’IA.</a:t>
                </a:r>
              </a:p>
            </p:txBody>
          </p:sp>
          <p:pic>
            <p:nvPicPr>
              <p:cNvPr id="66" name="Graphic 65">
                <a:extLst>
                  <a:ext uri="{FF2B5EF4-FFF2-40B4-BE49-F238E27FC236}">
                    <a16:creationId xmlns:a16="http://schemas.microsoft.com/office/drawing/2014/main" id="{7D3E8E44-BF63-902D-137F-8D74139C10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0159" y="3150472"/>
                <a:ext cx="594360" cy="594360"/>
              </a:xfrm>
              <a:prstGeom prst="rect">
                <a:avLst/>
              </a:prstGeom>
            </p:spPr>
          </p:pic>
        </p:grpSp>
      </p:grpSp>
      <p:grpSp>
        <p:nvGrpSpPr>
          <p:cNvPr id="15" name="Group 14">
            <a:extLst>
              <a:ext uri="{FF2B5EF4-FFF2-40B4-BE49-F238E27FC236}">
                <a16:creationId xmlns:a16="http://schemas.microsoft.com/office/drawing/2014/main" id="{E7C35182-D3B6-5F93-ADE5-31A1D6FF0ED8}"/>
              </a:ext>
            </a:extLst>
          </p:cNvPr>
          <p:cNvGrpSpPr/>
          <p:nvPr/>
        </p:nvGrpSpPr>
        <p:grpSpPr>
          <a:xfrm>
            <a:off x="9090022" y="1845075"/>
            <a:ext cx="2651760" cy="3494493"/>
            <a:chOff x="9260778" y="1845075"/>
            <a:chExt cx="2651760" cy="3494493"/>
          </a:xfrm>
        </p:grpSpPr>
        <p:sp useBgFill="1">
          <p:nvSpPr>
            <p:cNvPr id="55" name="Rectangle: Rounded Corners 54">
              <a:extLst>
                <a:ext uri="{FF2B5EF4-FFF2-40B4-BE49-F238E27FC236}">
                  <a16:creationId xmlns:a16="http://schemas.microsoft.com/office/drawing/2014/main" id="{2C91D25B-F1DE-AFBD-23E0-43FA4B3FAC0B}"/>
                </a:ext>
              </a:extLst>
            </p:cNvPr>
            <p:cNvSpPr/>
            <p:nvPr/>
          </p:nvSpPr>
          <p:spPr bwMode="auto">
            <a:xfrm>
              <a:off x="9260778" y="1845075"/>
              <a:ext cx="2651760" cy="3494493"/>
            </a:xfrm>
            <a:prstGeom prst="roundRect">
              <a:avLst>
                <a:gd name="adj" fmla="val 412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4" name="Group 3">
              <a:extLst>
                <a:ext uri="{FF2B5EF4-FFF2-40B4-BE49-F238E27FC236}">
                  <a16:creationId xmlns:a16="http://schemas.microsoft.com/office/drawing/2014/main" id="{33E446CB-AC8E-59B7-A404-56F8C2BDEA3A}"/>
                </a:ext>
              </a:extLst>
            </p:cNvPr>
            <p:cNvGrpSpPr/>
            <p:nvPr/>
          </p:nvGrpSpPr>
          <p:grpSpPr>
            <a:xfrm>
              <a:off x="9569257" y="2205640"/>
              <a:ext cx="2034802" cy="2645192"/>
              <a:chOff x="9569257" y="2205640"/>
              <a:chExt cx="2034802" cy="2645192"/>
            </a:xfrm>
          </p:grpSpPr>
          <p:sp>
            <p:nvSpPr>
              <p:cNvPr id="56" name="TextBox 55">
                <a:extLst>
                  <a:ext uri="{FF2B5EF4-FFF2-40B4-BE49-F238E27FC236}">
                    <a16:creationId xmlns:a16="http://schemas.microsoft.com/office/drawing/2014/main" id="{056006EB-B981-3B74-EFB3-046331B279F5}"/>
                  </a:ext>
                </a:extLst>
              </p:cNvPr>
              <p:cNvSpPr txBox="1"/>
              <p:nvPr/>
            </p:nvSpPr>
            <p:spPr>
              <a:xfrm>
                <a:off x="9578673" y="2205640"/>
                <a:ext cx="1920238" cy="584775"/>
              </a:xfrm>
              <a:prstGeom prst="rect">
                <a:avLst/>
              </a:prstGeom>
              <a:noFill/>
            </p:spPr>
            <p:txBody>
              <a:bodyPr wrap="square" rtlCol="0">
                <a:spAutoFit/>
              </a:bodyPr>
              <a:lstStyle/>
              <a:p>
                <a:pPr algn="ctr" defTabSz="932472" rtl="0" fontAlgn="base">
                  <a:spcBef>
                    <a:spcPct val="0"/>
                  </a:spcBef>
                  <a:spcAft>
                    <a:spcPct val="0"/>
                  </a:spcAft>
                  <a:defRPr/>
                </a:pPr>
                <a:r>
                  <a:rPr lang="fr-fr" sz="1600" dirty="0">
                    <a:solidFill>
                      <a:srgbClr val="0078D4"/>
                    </a:solidFill>
                    <a:latin typeface="+mj-lt"/>
                    <a:cs typeface="Segoe UI" pitchFamily="34" charset="0"/>
                  </a:rPr>
                  <a:t>Protection des données d’entreprise</a:t>
                </a:r>
              </a:p>
            </p:txBody>
          </p:sp>
          <p:sp>
            <p:nvSpPr>
              <p:cNvPr id="57" name="TextBox 56">
                <a:extLst>
                  <a:ext uri="{FF2B5EF4-FFF2-40B4-BE49-F238E27FC236}">
                    <a16:creationId xmlns:a16="http://schemas.microsoft.com/office/drawing/2014/main" id="{F904A2E3-DA2E-1AEC-CC61-5EFF04DC73AD}"/>
                  </a:ext>
                </a:extLst>
              </p:cNvPr>
              <p:cNvSpPr txBox="1"/>
              <p:nvPr/>
            </p:nvSpPr>
            <p:spPr>
              <a:xfrm>
                <a:off x="9569257" y="3989058"/>
                <a:ext cx="2034802" cy="861774"/>
              </a:xfrm>
              <a:prstGeom prst="rect">
                <a:avLst/>
              </a:prstGeom>
              <a:noFill/>
            </p:spPr>
            <p:txBody>
              <a:bodyPr wrap="square" lIns="0" tIns="0" rIns="0" bIns="0" rtlCol="0" anchor="t">
                <a:spAutoFit/>
              </a:bodyPr>
              <a:lstStyle/>
              <a:p>
                <a:pPr algn="ctr" rtl="0">
                  <a:spcAft>
                    <a:spcPts val="600"/>
                  </a:spcAft>
                  <a:defRPr/>
                </a:pPr>
                <a:r>
                  <a:rPr lang="fr-fr" sz="1400" dirty="0" err="1">
                    <a:gradFill>
                      <a:gsLst>
                        <a:gs pos="2917">
                          <a:srgbClr val="000000"/>
                        </a:gs>
                        <a:gs pos="30000">
                          <a:srgbClr val="000000"/>
                        </a:gs>
                      </a:gsLst>
                      <a:lin ang="5400000" scaled="0"/>
                    </a:gradFill>
                    <a:cs typeface="Segoe UI"/>
                  </a:rPr>
                  <a:t>Copilot</a:t>
                </a:r>
                <a:r>
                  <a:rPr lang="fr-fr" sz="1400" dirty="0">
                    <a:gradFill>
                      <a:gsLst>
                        <a:gs pos="2917">
                          <a:srgbClr val="000000"/>
                        </a:gs>
                        <a:gs pos="30000">
                          <a:srgbClr val="000000"/>
                        </a:gs>
                      </a:gsLst>
                      <a:lin ang="5400000" scaled="0"/>
                    </a:gradFill>
                    <a:cs typeface="Segoe UI"/>
                  </a:rPr>
                  <a:t> n’enregistre pas les questions ou les réponses, et ne les utilise pas pour entraîner le modèle d’IA.</a:t>
                </a:r>
              </a:p>
            </p:txBody>
          </p:sp>
          <p:pic>
            <p:nvPicPr>
              <p:cNvPr id="9" name="Graphic 8">
                <a:extLst>
                  <a:ext uri="{FF2B5EF4-FFF2-40B4-BE49-F238E27FC236}">
                    <a16:creationId xmlns:a16="http://schemas.microsoft.com/office/drawing/2014/main" id="{ADED335C-BAD7-60E8-B3F1-3B93C2DB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9433" y="3161902"/>
                <a:ext cx="476250" cy="571500"/>
              </a:xfrm>
              <a:prstGeom prst="rect">
                <a:avLst/>
              </a:prstGeom>
            </p:spPr>
          </p:pic>
        </p:grpSp>
      </p:grpSp>
      <p:sp>
        <p:nvSpPr>
          <p:cNvPr id="12" name="Title 1">
            <a:extLst>
              <a:ext uri="{FF2B5EF4-FFF2-40B4-BE49-F238E27FC236}">
                <a16:creationId xmlns:a16="http://schemas.microsoft.com/office/drawing/2014/main" id="{06D64462-91A3-30DF-CB19-2BFCDBE13B51}"/>
              </a:ext>
            </a:extLst>
          </p:cNvPr>
          <p:cNvSpPr>
            <a:spLocks noGrp="1"/>
          </p:cNvSpPr>
          <p:nvPr>
            <p:ph type="title"/>
          </p:nvPr>
        </p:nvSpPr>
        <p:spPr>
          <a:xfrm>
            <a:off x="588263" y="457200"/>
            <a:ext cx="11018520" cy="553998"/>
          </a:xfrm>
        </p:spPr>
        <p:txBody>
          <a:bodyPr lIns="91440" tIns="45720" rIns="91440" bIns="45720" rtlCol="0" anchor="t"/>
          <a:lstStyle/>
          <a:p>
            <a:pPr defTabSz="914367" rtl="0">
              <a:defRPr/>
            </a:pPr>
            <a:r>
              <a:rPr lang="fr-fr" dirty="0">
                <a:solidFill>
                  <a:srgbClr val="000000"/>
                </a:solidFill>
                <a:cs typeface="+mn-cs"/>
              </a:rPr>
              <a:t>Pourquoi Microsoft </a:t>
            </a:r>
            <a:r>
              <a:rPr lang="fr-fr" dirty="0" err="1">
                <a:solidFill>
                  <a:srgbClr val="000000"/>
                </a:solidFill>
                <a:cs typeface="+mn-cs"/>
              </a:rPr>
              <a:t>Copilot</a:t>
            </a:r>
            <a:r>
              <a:rPr lang="fr-fr" dirty="0">
                <a:solidFill>
                  <a:srgbClr val="000000"/>
                </a:solidFill>
                <a:cs typeface="+mn-cs"/>
              </a:rPr>
              <a:t> ?</a:t>
            </a:r>
          </a:p>
        </p:txBody>
      </p:sp>
      <p:pic>
        <p:nvPicPr>
          <p:cNvPr id="3" name="Graphic 2" descr="Open book outline">
            <a:extLst>
              <a:ext uri="{FF2B5EF4-FFF2-40B4-BE49-F238E27FC236}">
                <a16:creationId xmlns:a16="http://schemas.microsoft.com/office/drawing/2014/main" id="{42112EC4-09A1-2289-02E1-F34ABF204B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5461" y="3133751"/>
            <a:ext cx="690768" cy="690768"/>
          </a:xfrm>
          <a:prstGeom prst="rect">
            <a:avLst/>
          </a:prstGeom>
        </p:spPr>
      </p:pic>
    </p:spTree>
    <p:extLst>
      <p:ext uri="{BB962C8B-B14F-4D97-AF65-F5344CB8AC3E}">
        <p14:creationId xmlns:p14="http://schemas.microsoft.com/office/powerpoint/2010/main" val="406172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8847FF5-E3C4-C258-6A3F-5BBCBDFB360B}"/>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600" b="0" i="0" u="none" strike="noStrike" kern="1200" cap="none" spc="-50" normalizeH="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Accédez à Microsoft Copilot de six façons différentes</a:t>
            </a:r>
          </a:p>
        </p:txBody>
      </p:sp>
      <p:sp>
        <p:nvSpPr>
          <p:cNvPr id="2" name="TextBox 1">
            <a:extLst>
              <a:ext uri="{FF2B5EF4-FFF2-40B4-BE49-F238E27FC236}">
                <a16:creationId xmlns:a16="http://schemas.microsoft.com/office/drawing/2014/main" id="{269F1C86-4041-0797-C323-F5CC55E43CBB}"/>
              </a:ext>
            </a:extLst>
          </p:cNvPr>
          <p:cNvSpPr txBox="1"/>
          <p:nvPr/>
        </p:nvSpPr>
        <p:spPr>
          <a:xfrm>
            <a:off x="4614684"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a:ln>
                  <a:noFill/>
                </a:ln>
                <a:solidFill>
                  <a:srgbClr val="FFFFFF"/>
                </a:solidFill>
                <a:effectLst/>
                <a:uLnTx/>
                <a:uFillTx/>
                <a:latin typeface="Segoe UI"/>
                <a:ea typeface="+mn-ea"/>
                <a:cs typeface="+mn-cs"/>
              </a:rPr>
              <a:t>Application Microsoft 365</a:t>
            </a:r>
          </a:p>
        </p:txBody>
      </p:sp>
      <p:sp>
        <p:nvSpPr>
          <p:cNvPr id="23" name="TextBox 22">
            <a:extLst>
              <a:ext uri="{FF2B5EF4-FFF2-40B4-BE49-F238E27FC236}">
                <a16:creationId xmlns:a16="http://schemas.microsoft.com/office/drawing/2014/main" id="{1FD97EF1-13FF-DD29-9742-7BB86204F961}"/>
              </a:ext>
            </a:extLst>
          </p:cNvPr>
          <p:cNvSpPr txBox="1"/>
          <p:nvPr/>
        </p:nvSpPr>
        <p:spPr>
          <a:xfrm>
            <a:off x="812427" y="1579873"/>
            <a:ext cx="1735617"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a:ln>
                  <a:noFill/>
                </a:ln>
                <a:solidFill>
                  <a:srgbClr val="FFFFFF"/>
                </a:solidFill>
                <a:effectLst/>
                <a:uLnTx/>
                <a:uFillTx/>
                <a:latin typeface="Segoe UI"/>
                <a:ea typeface="+mn-ea"/>
                <a:cs typeface="Segoe UI"/>
              </a:rPr>
              <a:t>copilot.cloud.microsoft</a:t>
            </a:r>
          </a:p>
        </p:txBody>
      </p:sp>
      <p:sp>
        <p:nvSpPr>
          <p:cNvPr id="24" name="TextBox 23">
            <a:extLst>
              <a:ext uri="{FF2B5EF4-FFF2-40B4-BE49-F238E27FC236}">
                <a16:creationId xmlns:a16="http://schemas.microsoft.com/office/drawing/2014/main" id="{785561FF-7C42-2C23-A7D3-BACE48403619}"/>
              </a:ext>
            </a:extLst>
          </p:cNvPr>
          <p:cNvSpPr txBox="1"/>
          <p:nvPr/>
        </p:nvSpPr>
        <p:spPr>
          <a:xfrm>
            <a:off x="8296210" y="1492055"/>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5" name="TextBox 24">
            <a:extLst>
              <a:ext uri="{FF2B5EF4-FFF2-40B4-BE49-F238E27FC236}">
                <a16:creationId xmlns:a16="http://schemas.microsoft.com/office/drawing/2014/main" id="{7AB5A951-2D29-F0A5-CA79-6237BAD13F1B}"/>
              </a:ext>
            </a:extLst>
          </p:cNvPr>
          <p:cNvSpPr txBox="1"/>
          <p:nvPr/>
        </p:nvSpPr>
        <p:spPr>
          <a:xfrm>
            <a:off x="8789091" y="150336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dirty="0" err="1">
                <a:ln>
                  <a:noFill/>
                </a:ln>
                <a:solidFill>
                  <a:srgbClr val="FFFFFF"/>
                </a:solidFill>
                <a:effectLst/>
                <a:uLnTx/>
                <a:uFillTx/>
                <a:latin typeface="Segoe UI"/>
                <a:ea typeface="+mn-ea"/>
                <a:cs typeface="+mn-cs"/>
              </a:rPr>
              <a:t>Copilot</a:t>
            </a:r>
            <a:r>
              <a:rPr lang="fr-fr" sz="1400" b="0" i="0" u="none" strike="noStrike" kern="1200" cap="none" spc="0" normalizeH="0" noProof="0" dirty="0">
                <a:ln>
                  <a:noFill/>
                </a:ln>
                <a:solidFill>
                  <a:srgbClr val="FFFFFF"/>
                </a:solidFill>
                <a:effectLst/>
                <a:uLnTx/>
                <a:uFillTx/>
                <a:latin typeface="Segoe UI"/>
                <a:ea typeface="+mn-ea"/>
                <a:cs typeface="+mn-cs"/>
              </a:rPr>
              <a:t> dans Edge</a:t>
            </a:r>
          </a:p>
        </p:txBody>
      </p:sp>
      <p:sp>
        <p:nvSpPr>
          <p:cNvPr id="31" name="TextBox 30">
            <a:extLst>
              <a:ext uri="{FF2B5EF4-FFF2-40B4-BE49-F238E27FC236}">
                <a16:creationId xmlns:a16="http://schemas.microsoft.com/office/drawing/2014/main" id="{A4CCD7B6-99C0-5CC1-0DC6-2A4DEFA50D84}"/>
              </a:ext>
            </a:extLst>
          </p:cNvPr>
          <p:cNvSpPr txBox="1"/>
          <p:nvPr/>
        </p:nvSpPr>
        <p:spPr>
          <a:xfrm>
            <a:off x="804318" y="1579873"/>
            <a:ext cx="201205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a:ln>
                  <a:noFill/>
                </a:ln>
                <a:solidFill>
                  <a:srgbClr val="FFFFFF"/>
                </a:solidFill>
                <a:effectLst/>
                <a:uLnTx/>
                <a:uFillTx/>
                <a:latin typeface="Segoe UI"/>
                <a:ea typeface="+mn-ea"/>
                <a:cs typeface="+mn-cs"/>
              </a:rPr>
              <a:t>Application Microsoft 365</a:t>
            </a:r>
          </a:p>
        </p:txBody>
      </p:sp>
      <p:sp>
        <p:nvSpPr>
          <p:cNvPr id="36" name="TextBox 35">
            <a:extLst>
              <a:ext uri="{FF2B5EF4-FFF2-40B4-BE49-F238E27FC236}">
                <a16:creationId xmlns:a16="http://schemas.microsoft.com/office/drawing/2014/main" id="{40EE68DA-F57A-27B8-3636-75C80A0A555D}"/>
              </a:ext>
            </a:extLst>
          </p:cNvPr>
          <p:cNvSpPr txBox="1"/>
          <p:nvPr/>
        </p:nvSpPr>
        <p:spPr>
          <a:xfrm>
            <a:off x="468915" y="1492055"/>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38" name="TextBox 37">
            <a:extLst>
              <a:ext uri="{FF2B5EF4-FFF2-40B4-BE49-F238E27FC236}">
                <a16:creationId xmlns:a16="http://schemas.microsoft.com/office/drawing/2014/main" id="{39C304B7-BB97-530C-F786-1A75F0FC96F3}"/>
              </a:ext>
            </a:extLst>
          </p:cNvPr>
          <p:cNvSpPr txBox="1"/>
          <p:nvPr/>
        </p:nvSpPr>
        <p:spPr>
          <a:xfrm>
            <a:off x="943399" y="1510464"/>
            <a:ext cx="2340194" cy="215444"/>
          </a:xfrm>
          <a:prstGeom prst="rect">
            <a:avLst/>
          </a:prstGeom>
          <a:noFill/>
        </p:spPr>
        <p:txBody>
          <a:bodyPr wrap="square" lIns="0" tIns="0" rIns="0" bIns="0" rtlCol="0" anchor="t">
            <a:spAutoFit/>
          </a:bodyPr>
          <a:lstStyle/>
          <a:p>
            <a:pPr marL="0" marR="0" lvl="0" indent="0" algn="ctr" defTabSz="914400" rtl="0">
              <a:lnSpc>
                <a:spcPct val="100000"/>
              </a:lnSpc>
              <a:spcBef>
                <a:spcPts val="0"/>
              </a:spcBef>
              <a:spcAft>
                <a:spcPts val="0"/>
              </a:spcAft>
              <a:buNone/>
              <a:tabLst/>
              <a:defRPr/>
            </a:pPr>
            <a:r>
              <a:rPr lang="fr-fr" sz="1400" dirty="0" err="1">
                <a:solidFill>
                  <a:schemeClr val="bg1"/>
                </a:solidFill>
                <a:latin typeface="Segoe UI"/>
                <a:cs typeface="Segoe UI"/>
                <a:hlinkClick r:id="rId3">
                  <a:extLst>
                    <a:ext uri="{A12FA001-AC4F-418D-AE19-62706E023703}">
                      <ahyp:hlinkClr xmlns:ahyp="http://schemas.microsoft.com/office/drawing/2018/hyperlinkcolor" val="tx"/>
                    </a:ext>
                  </a:extLst>
                </a:hlinkClick>
              </a:rPr>
              <a:t>Copilot.cloud.microsoft</a:t>
            </a:r>
            <a:endParaRPr lang="en-US" dirty="0">
              <a:solidFill>
                <a:schemeClr val="bg1"/>
              </a:solidFill>
              <a:hlinkClick r:id="rId3">
                <a:extLst>
                  <a:ext uri="{A12FA001-AC4F-418D-AE19-62706E023703}">
                    <ahyp:hlinkClr xmlns:ahyp="http://schemas.microsoft.com/office/drawing/2018/hyperlinkcolor" val="tx"/>
                  </a:ext>
                </a:extLst>
              </a:hlinkClick>
            </a:endParaRPr>
          </a:p>
        </p:txBody>
      </p:sp>
      <p:sp>
        <p:nvSpPr>
          <p:cNvPr id="28" name="TextBox 27">
            <a:extLst>
              <a:ext uri="{FF2B5EF4-FFF2-40B4-BE49-F238E27FC236}">
                <a16:creationId xmlns:a16="http://schemas.microsoft.com/office/drawing/2014/main" id="{38D566B5-468B-18C7-51CA-2C22884DBF73}"/>
              </a:ext>
            </a:extLst>
          </p:cNvPr>
          <p:cNvSpPr txBox="1"/>
          <p:nvPr/>
        </p:nvSpPr>
        <p:spPr>
          <a:xfrm>
            <a:off x="4382563" y="1492055"/>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9" name="TextBox 28">
            <a:extLst>
              <a:ext uri="{FF2B5EF4-FFF2-40B4-BE49-F238E27FC236}">
                <a16:creationId xmlns:a16="http://schemas.microsoft.com/office/drawing/2014/main" id="{E9D001DF-C3A5-5311-99EC-C0B9B5C90D62}"/>
              </a:ext>
            </a:extLst>
          </p:cNvPr>
          <p:cNvSpPr txBox="1"/>
          <p:nvPr/>
        </p:nvSpPr>
        <p:spPr>
          <a:xfrm>
            <a:off x="4925903" y="1510990"/>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dirty="0">
                <a:ln>
                  <a:noFill/>
                </a:ln>
                <a:solidFill>
                  <a:prstClr val="white"/>
                </a:solidFill>
                <a:effectLst/>
                <a:uLnTx/>
                <a:uFillTx/>
                <a:latin typeface="Segoe UI"/>
                <a:ea typeface="+mn-ea"/>
                <a:cs typeface="+mn-cs"/>
              </a:rPr>
              <a:t>Application Microsoft 365*</a:t>
            </a: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736F1B4B-1110-F371-A63B-1B5264B24086}"/>
              </a:ext>
            </a:extLst>
          </p:cNvPr>
          <p:cNvSpPr txBox="1"/>
          <p:nvPr/>
        </p:nvSpPr>
        <p:spPr>
          <a:xfrm>
            <a:off x="4450611" y="3898065"/>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59" name="TextBox 58">
            <a:extLst>
              <a:ext uri="{FF2B5EF4-FFF2-40B4-BE49-F238E27FC236}">
                <a16:creationId xmlns:a16="http://schemas.microsoft.com/office/drawing/2014/main" id="{76CDCBE6-4E97-FD7F-272B-D1B22F23BB86}"/>
              </a:ext>
            </a:extLst>
          </p:cNvPr>
          <p:cNvSpPr txBox="1"/>
          <p:nvPr/>
        </p:nvSpPr>
        <p:spPr>
          <a:xfrm>
            <a:off x="4943492" y="3909374"/>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dirty="0">
                <a:ln>
                  <a:noFill/>
                </a:ln>
                <a:solidFill>
                  <a:prstClr val="white"/>
                </a:solidFill>
                <a:effectLst/>
                <a:uLnTx/>
                <a:uFillTx/>
                <a:latin typeface="Segoe UI"/>
                <a:ea typeface="+mn-ea"/>
                <a:cs typeface="+mn-cs"/>
              </a:rPr>
              <a:t>Application Teams*</a:t>
            </a:r>
          </a:p>
        </p:txBody>
      </p:sp>
      <p:sp>
        <p:nvSpPr>
          <p:cNvPr id="60" name="TextBox 59">
            <a:extLst>
              <a:ext uri="{FF2B5EF4-FFF2-40B4-BE49-F238E27FC236}">
                <a16:creationId xmlns:a16="http://schemas.microsoft.com/office/drawing/2014/main" id="{DAE1D913-9EC9-8552-FD75-D49F6C8B18C2}"/>
              </a:ext>
            </a:extLst>
          </p:cNvPr>
          <p:cNvSpPr txBox="1"/>
          <p:nvPr/>
        </p:nvSpPr>
        <p:spPr>
          <a:xfrm>
            <a:off x="374669" y="3909374"/>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1" name="TextBox 60">
            <a:extLst>
              <a:ext uri="{FF2B5EF4-FFF2-40B4-BE49-F238E27FC236}">
                <a16:creationId xmlns:a16="http://schemas.microsoft.com/office/drawing/2014/main" id="{BAD4BE45-9E51-68D4-6DCC-3E6AE217D779}"/>
              </a:ext>
            </a:extLst>
          </p:cNvPr>
          <p:cNvSpPr txBox="1"/>
          <p:nvPr/>
        </p:nvSpPr>
        <p:spPr>
          <a:xfrm>
            <a:off x="867550" y="3920683"/>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dirty="0">
                <a:ln>
                  <a:noFill/>
                </a:ln>
                <a:solidFill>
                  <a:prstClr val="white"/>
                </a:solidFill>
                <a:effectLst/>
                <a:uLnTx/>
                <a:uFillTx/>
                <a:latin typeface="Segoe UI"/>
                <a:ea typeface="+mn-ea"/>
                <a:cs typeface="+mn-cs"/>
              </a:rPr>
              <a:t>Application Outlook*</a:t>
            </a:r>
          </a:p>
        </p:txBody>
      </p:sp>
      <p:sp>
        <p:nvSpPr>
          <p:cNvPr id="62" name="TextBox 61">
            <a:extLst>
              <a:ext uri="{FF2B5EF4-FFF2-40B4-BE49-F238E27FC236}">
                <a16:creationId xmlns:a16="http://schemas.microsoft.com/office/drawing/2014/main" id="{E9D68583-4E83-FDC6-F91E-56E23A8F4FAD}"/>
              </a:ext>
            </a:extLst>
          </p:cNvPr>
          <p:cNvSpPr txBox="1"/>
          <p:nvPr/>
        </p:nvSpPr>
        <p:spPr>
          <a:xfrm>
            <a:off x="8316008" y="3870417"/>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4" name="TextBox 63">
            <a:extLst>
              <a:ext uri="{FF2B5EF4-FFF2-40B4-BE49-F238E27FC236}">
                <a16:creationId xmlns:a16="http://schemas.microsoft.com/office/drawing/2014/main" id="{5D5B98EB-5027-631F-4F68-70B7340C2467}"/>
              </a:ext>
            </a:extLst>
          </p:cNvPr>
          <p:cNvSpPr txBox="1"/>
          <p:nvPr/>
        </p:nvSpPr>
        <p:spPr>
          <a:xfrm>
            <a:off x="8324402" y="3881726"/>
            <a:ext cx="329077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i="0" u="none" strike="noStrike" kern="1200" cap="none" spc="0" normalizeH="0" noProof="0" dirty="0">
                <a:ln>
                  <a:noFill/>
                </a:ln>
                <a:solidFill>
                  <a:srgbClr val="FFFFFF"/>
                </a:solidFill>
                <a:effectLst/>
                <a:uLnTx/>
                <a:uFillTx/>
                <a:latin typeface="Segoe UI"/>
                <a:ea typeface="+mn-ea"/>
                <a:cs typeface="+mn-cs"/>
              </a:rPr>
              <a:t>Application mobile Microsoft 365</a:t>
            </a:r>
          </a:p>
        </p:txBody>
      </p:sp>
      <p:sp>
        <p:nvSpPr>
          <p:cNvPr id="68" name="Rectangle 67">
            <a:extLst>
              <a:ext uri="{FF2B5EF4-FFF2-40B4-BE49-F238E27FC236}">
                <a16:creationId xmlns:a16="http://schemas.microsoft.com/office/drawing/2014/main" id="{83EE2978-637E-A726-BF26-CA4B43DC1BF5}"/>
              </a:ext>
            </a:extLst>
          </p:cNvPr>
          <p:cNvSpPr/>
          <p:nvPr/>
        </p:nvSpPr>
        <p:spPr>
          <a:xfrm>
            <a:off x="1" y="-818708"/>
            <a:ext cx="12192000" cy="65379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i="1" u="none" strike="noStrike" kern="1200" cap="none" spc="0" normalizeH="0" noProof="0">
                <a:ln>
                  <a:noFill/>
                </a:ln>
                <a:solidFill>
                  <a:sysClr val="windowText" lastClr="000000"/>
                </a:solidFill>
                <a:effectLst/>
                <a:uLnTx/>
                <a:uFillTx/>
                <a:latin typeface="Aptos" panose="02110004020202020204"/>
                <a:ea typeface="+mn-ea"/>
                <a:cs typeface="+mn-cs"/>
              </a:rPr>
              <a:t>Note de l’administrateur : </a:t>
            </a:r>
            <a:r>
              <a:rPr lang="fr-fr" sz="1600" b="0" i="1" u="none" strike="noStrike" kern="1200" cap="none" spc="0" normalizeH="0" noProof="0">
                <a:ln>
                  <a:noFill/>
                </a:ln>
                <a:solidFill>
                  <a:sysClr val="windowText" lastClr="000000"/>
                </a:solidFill>
                <a:effectLst/>
                <a:uLnTx/>
                <a:uFillTx/>
                <a:latin typeface="Aptos" panose="02110004020202020204"/>
                <a:ea typeface="+mn-ea"/>
                <a:cs typeface="+mn-cs"/>
              </a:rPr>
              <a:t>Les expériences Copilot des applications Microsoft 365, Outlook et Teams ne seront disponibles que si Copilot est épinglé par l’utilisateur ou l’administrateur. Vous trouverez des instructions pour épingler Copilot pour votre entreprise </a:t>
            </a:r>
            <a:r>
              <a:rPr lang="fr-fr" sz="1600" b="0" i="1" u="none" strike="noStrike" kern="1200" cap="none" spc="0" normalizeH="0" noProof="0">
                <a:ln>
                  <a:noFill/>
                </a:ln>
                <a:solidFill>
                  <a:sysClr val="windowText" lastClr="000000"/>
                </a:solidFill>
                <a:effectLst/>
                <a:uLnTx/>
                <a:uFillTx/>
                <a:latin typeface="Aptos" panose="02110004020202020204"/>
                <a:ea typeface="+mn-ea"/>
                <a:cs typeface="+mn-cs"/>
                <a:hlinkClick r:id="rId4"/>
              </a:rPr>
              <a:t>ici</a:t>
            </a:r>
            <a:r>
              <a:rPr lang="fr-fr" sz="1600" b="0" i="1" u="none" strike="noStrike" kern="1200" cap="none" spc="0" normalizeH="0" noProof="0">
                <a:ln>
                  <a:noFill/>
                </a:ln>
                <a:solidFill>
                  <a:sysClr val="windowText" lastClr="000000"/>
                </a:solidFill>
                <a:effectLst/>
                <a:uLnTx/>
                <a:uFillTx/>
                <a:latin typeface="Aptos" panose="02110004020202020204"/>
                <a:ea typeface="+mn-ea"/>
                <a:cs typeface="+mn-cs"/>
              </a:rPr>
              <a:t>. </a:t>
            </a:r>
          </a:p>
        </p:txBody>
      </p:sp>
      <p:sp>
        <p:nvSpPr>
          <p:cNvPr id="3" name="TextBox 2">
            <a:extLst>
              <a:ext uri="{FF2B5EF4-FFF2-40B4-BE49-F238E27FC236}">
                <a16:creationId xmlns:a16="http://schemas.microsoft.com/office/drawing/2014/main" id="{39110193-7443-F809-79A1-A409565BCFA9}"/>
              </a:ext>
            </a:extLst>
          </p:cNvPr>
          <p:cNvSpPr txBox="1"/>
          <p:nvPr/>
        </p:nvSpPr>
        <p:spPr>
          <a:xfrm>
            <a:off x="374669" y="6570292"/>
            <a:ext cx="6765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1" u="none" strike="noStrike" kern="1200" cap="none" spc="0" normalizeH="0" noProof="0">
                <a:ln>
                  <a:noFill/>
                </a:ln>
                <a:solidFill>
                  <a:prstClr val="black"/>
                </a:solidFill>
                <a:effectLst/>
                <a:uLnTx/>
                <a:uFillTx/>
                <a:latin typeface="Segoe UI" panose="020B0502040204020203" pitchFamily="34" charset="0"/>
                <a:ea typeface="+mn-ea"/>
                <a:cs typeface="+mn-cs"/>
              </a:rPr>
              <a:t>* Assurez-vous que Copilot est épinglé dans le volet de navigation de gauche dans Teams, Outlook et l’application Microsoft 365.</a:t>
            </a:r>
            <a:endParaRPr kumimoji="0" lang="en-US" sz="1200"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91EAFB19-F64E-E9AF-0620-A27E4FC60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151" y="1718808"/>
            <a:ext cx="3581712" cy="211408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CA452DED-4A06-8977-6102-6E5A9DB57261}"/>
              </a:ext>
            </a:extLst>
          </p:cNvPr>
          <p:cNvPicPr>
            <a:picLocks noChangeAspect="1"/>
          </p:cNvPicPr>
          <p:nvPr/>
        </p:nvPicPr>
        <p:blipFill>
          <a:blip r:embed="rId6">
            <a:extLst>
              <a:ext uri="{28A0092B-C50C-407E-A947-70E740481C1C}">
                <a14:useLocalDpi xmlns:a14="http://schemas.microsoft.com/office/drawing/2010/main" val="0"/>
              </a:ext>
            </a:extLst>
          </a:blip>
          <a:srcRect b="29127"/>
          <a:stretch/>
        </p:blipFill>
        <p:spPr>
          <a:xfrm>
            <a:off x="9084985" y="4183007"/>
            <a:ext cx="1739180" cy="2674993"/>
          </a:xfrm>
          <a:prstGeom prst="rect">
            <a:avLst/>
          </a:prstGeom>
        </p:spPr>
      </p:pic>
      <p:grpSp>
        <p:nvGrpSpPr>
          <p:cNvPr id="7" name="Group 6">
            <a:extLst>
              <a:ext uri="{FF2B5EF4-FFF2-40B4-BE49-F238E27FC236}">
                <a16:creationId xmlns:a16="http://schemas.microsoft.com/office/drawing/2014/main" id="{20987F6D-748A-D592-18FF-9C8546E93C3E}"/>
              </a:ext>
            </a:extLst>
          </p:cNvPr>
          <p:cNvGrpSpPr/>
          <p:nvPr/>
        </p:nvGrpSpPr>
        <p:grpSpPr>
          <a:xfrm>
            <a:off x="246791" y="4151379"/>
            <a:ext cx="3581711" cy="2114083"/>
            <a:chOff x="246791" y="4151379"/>
            <a:chExt cx="3581711" cy="2114083"/>
          </a:xfrm>
        </p:grpSpPr>
        <p:pic>
          <p:nvPicPr>
            <p:cNvPr id="8" name="Picture 7" descr="A screenshot of a computer&#10;&#10;Description automatically generated">
              <a:extLst>
                <a:ext uri="{FF2B5EF4-FFF2-40B4-BE49-F238E27FC236}">
                  <a16:creationId xmlns:a16="http://schemas.microsoft.com/office/drawing/2014/main" id="{1EAC604D-1416-3972-8836-DF73ADC453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791" y="4151379"/>
              <a:ext cx="3581711" cy="211408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C099ADE-D3ED-4489-DED0-2357710E3346}"/>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2911399" y="4458851"/>
              <a:ext cx="45719" cy="49753"/>
            </a:xfrm>
            <a:prstGeom prst="rect">
              <a:avLst/>
            </a:prstGeom>
            <a:ln w="38100">
              <a:noFill/>
            </a:ln>
          </p:spPr>
        </p:pic>
      </p:grpSp>
      <p:grpSp>
        <p:nvGrpSpPr>
          <p:cNvPr id="10" name="Group 9">
            <a:extLst>
              <a:ext uri="{FF2B5EF4-FFF2-40B4-BE49-F238E27FC236}">
                <a16:creationId xmlns:a16="http://schemas.microsoft.com/office/drawing/2014/main" id="{45950BA7-68D6-2E0D-2D63-2BC4A768DE54}"/>
              </a:ext>
            </a:extLst>
          </p:cNvPr>
          <p:cNvGrpSpPr/>
          <p:nvPr/>
        </p:nvGrpSpPr>
        <p:grpSpPr>
          <a:xfrm>
            <a:off x="4305142" y="4151379"/>
            <a:ext cx="3581711" cy="2114084"/>
            <a:chOff x="4305142" y="4151379"/>
            <a:chExt cx="3581711" cy="2114084"/>
          </a:xfrm>
        </p:grpSpPr>
        <p:pic>
          <p:nvPicPr>
            <p:cNvPr id="11" name="Picture 10" descr="A screenshot of a computer&#10;&#10;Description automatically generated">
              <a:extLst>
                <a:ext uri="{FF2B5EF4-FFF2-40B4-BE49-F238E27FC236}">
                  <a16:creationId xmlns:a16="http://schemas.microsoft.com/office/drawing/2014/main" id="{97DF224A-5E0E-F14C-B91A-1DA3E6DEDE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42" y="4151379"/>
              <a:ext cx="3581711" cy="211408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2D283803-CC80-09ED-4390-0020A5523B5E}"/>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6963061" y="4459754"/>
              <a:ext cx="45719" cy="49753"/>
            </a:xfrm>
            <a:prstGeom prst="rect">
              <a:avLst/>
            </a:prstGeom>
            <a:ln w="38100">
              <a:noFill/>
            </a:ln>
          </p:spPr>
        </p:pic>
      </p:grpSp>
      <p:pic>
        <p:nvPicPr>
          <p:cNvPr id="14" name="Picture 13" descr="A screenshot of a computer&#10;&#10;Description automatically generated">
            <a:extLst>
              <a:ext uri="{FF2B5EF4-FFF2-40B4-BE49-F238E27FC236}">
                <a16:creationId xmlns:a16="http://schemas.microsoft.com/office/drawing/2014/main" id="{FC8814C4-5824-665A-7355-4D045CFA7F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584" y="1781584"/>
            <a:ext cx="3066832" cy="1923124"/>
          </a:xfrm>
          <a:prstGeom prst="rect">
            <a:avLst/>
          </a:prstGeom>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A2A0D5B7-38B1-2EE6-3370-DC2155F6B662}"/>
              </a:ext>
            </a:extLst>
          </p:cNvPr>
          <p:cNvGrpSpPr/>
          <p:nvPr/>
        </p:nvGrpSpPr>
        <p:grpSpPr>
          <a:xfrm>
            <a:off x="8196522" y="1727352"/>
            <a:ext cx="3475633" cy="2051471"/>
            <a:chOff x="8196522" y="1727352"/>
            <a:chExt cx="3475633" cy="2051471"/>
          </a:xfrm>
        </p:grpSpPr>
        <p:grpSp>
          <p:nvGrpSpPr>
            <p:cNvPr id="16" name="Group 15">
              <a:extLst>
                <a:ext uri="{FF2B5EF4-FFF2-40B4-BE49-F238E27FC236}">
                  <a16:creationId xmlns:a16="http://schemas.microsoft.com/office/drawing/2014/main" id="{76830304-8516-FF59-6E0B-9003E2598AE2}"/>
                </a:ext>
              </a:extLst>
            </p:cNvPr>
            <p:cNvGrpSpPr/>
            <p:nvPr/>
          </p:nvGrpSpPr>
          <p:grpSpPr>
            <a:xfrm>
              <a:off x="8196522" y="1727352"/>
              <a:ext cx="3475633" cy="2051471"/>
              <a:chOff x="8196522" y="2145000"/>
              <a:chExt cx="3475633" cy="2051471"/>
            </a:xfrm>
            <a:effectLst>
              <a:outerShdw blurRad="50800" dist="38100" dir="2700000" algn="tl" rotWithShape="0">
                <a:prstClr val="black">
                  <a:alpha val="40000"/>
                </a:prstClr>
              </a:outerShdw>
            </a:effectLst>
          </p:grpSpPr>
          <p:pic>
            <p:nvPicPr>
              <p:cNvPr id="18" name="Picture 17" descr="A screenshot of a computer&#10;&#10;Description automatically generated">
                <a:extLst>
                  <a:ext uri="{FF2B5EF4-FFF2-40B4-BE49-F238E27FC236}">
                    <a16:creationId xmlns:a16="http://schemas.microsoft.com/office/drawing/2014/main" id="{F2F19A7D-50EA-F095-26BF-00F503693B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6522" y="2145000"/>
                <a:ext cx="3475633" cy="2051471"/>
              </a:xfrm>
              <a:prstGeom prst="rect">
                <a:avLst/>
              </a:prstGeom>
            </p:spPr>
          </p:pic>
          <p:pic>
            <p:nvPicPr>
              <p:cNvPr id="19" name="Picture 18">
                <a:extLst>
                  <a:ext uri="{FF2B5EF4-FFF2-40B4-BE49-F238E27FC236}">
                    <a16:creationId xmlns:a16="http://schemas.microsoft.com/office/drawing/2014/main" id="{C2B9A6DE-A17A-BF53-8368-5BA228361BDC}"/>
                  </a:ext>
                </a:extLst>
              </p:cNvPr>
              <p:cNvPicPr>
                <a:picLocks noChangeAspect="1"/>
              </p:cNvPicPr>
              <p:nvPr/>
            </p:nvPicPr>
            <p:blipFill>
              <a:blip r:embed="rId11"/>
              <a:srcRect r="23012"/>
              <a:stretch/>
            </p:blipFill>
            <p:spPr>
              <a:xfrm>
                <a:off x="8313627" y="2328501"/>
                <a:ext cx="2589503" cy="1716531"/>
              </a:xfrm>
              <a:prstGeom prst="rect">
                <a:avLst/>
              </a:prstGeom>
            </p:spPr>
          </p:pic>
        </p:grpSp>
        <p:pic>
          <p:nvPicPr>
            <p:cNvPr id="17" name="Picture 16" descr="A screenshot of a computer&#10;&#10;Description automatically generated">
              <a:extLst>
                <a:ext uri="{FF2B5EF4-FFF2-40B4-BE49-F238E27FC236}">
                  <a16:creationId xmlns:a16="http://schemas.microsoft.com/office/drawing/2014/main" id="{C232395C-426E-48EE-EE22-5B66DA8D6C8C}"/>
                </a:ext>
              </a:extLst>
            </p:cNvPr>
            <p:cNvPicPr>
              <a:picLocks noChangeAspect="1"/>
            </p:cNvPicPr>
            <p:nvPr/>
          </p:nvPicPr>
          <p:blipFill>
            <a:blip r:embed="rId5">
              <a:extLst>
                <a:ext uri="{28A0092B-C50C-407E-A947-70E740481C1C}">
                  <a14:useLocalDpi xmlns:a14="http://schemas.microsoft.com/office/drawing/2010/main" val="0"/>
                </a:ext>
              </a:extLst>
            </a:blip>
            <a:srcRect l="74259" t="15022" r="24738" b="83127"/>
            <a:stretch/>
          </p:blipFill>
          <p:spPr>
            <a:xfrm>
              <a:off x="10950869" y="2006165"/>
              <a:ext cx="45719" cy="49753"/>
            </a:xfrm>
            <a:prstGeom prst="rect">
              <a:avLst/>
            </a:prstGeom>
            <a:ln w="38100">
              <a:noFill/>
            </a:ln>
          </p:spPr>
        </p:pic>
      </p:grpSp>
    </p:spTree>
    <p:extLst>
      <p:ext uri="{BB962C8B-B14F-4D97-AF65-F5344CB8AC3E}">
        <p14:creationId xmlns:p14="http://schemas.microsoft.com/office/powerpoint/2010/main" val="13126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30B80-05A9-B14D-5CC4-014F038E74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6659" y="2821639"/>
            <a:ext cx="5048485" cy="715520"/>
          </a:xfrm>
          <a:prstGeom prst="rect">
            <a:avLst/>
          </a:prstGeom>
        </p:spPr>
      </p:pic>
      <p:sp useBgFill="1">
        <p:nvSpPr>
          <p:cNvPr id="4" name="Rectangle: Rounded Corners 3">
            <a:extLst>
              <a:ext uri="{FF2B5EF4-FFF2-40B4-BE49-F238E27FC236}">
                <a16:creationId xmlns:a16="http://schemas.microsoft.com/office/drawing/2014/main" id="{647E78AA-0954-C77D-266B-ABE648F97BA6}"/>
              </a:ext>
            </a:extLst>
          </p:cNvPr>
          <p:cNvSpPr/>
          <p:nvPr/>
        </p:nvSpPr>
        <p:spPr bwMode="auto">
          <a:xfrm>
            <a:off x="626334" y="3527430"/>
            <a:ext cx="10948810" cy="2755433"/>
          </a:xfrm>
          <a:prstGeom prst="roundRect">
            <a:avLst>
              <a:gd name="adj" fmla="val 0"/>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8" name="Table 3">
            <a:extLst>
              <a:ext uri="{FF2B5EF4-FFF2-40B4-BE49-F238E27FC236}">
                <a16:creationId xmlns:a16="http://schemas.microsoft.com/office/drawing/2014/main" id="{96625982-BA79-58DD-9E89-C2126130DAF7}"/>
              </a:ext>
            </a:extLst>
          </p:cNvPr>
          <p:cNvGraphicFramePr>
            <a:graphicFrameLocks noGrp="1"/>
          </p:cNvGraphicFramePr>
          <p:nvPr>
            <p:extLst>
              <p:ext uri="{D42A27DB-BD31-4B8C-83A1-F6EECF244321}">
                <p14:modId xmlns:p14="http://schemas.microsoft.com/office/powerpoint/2010/main" val="1759126711"/>
              </p:ext>
            </p:extLst>
          </p:nvPr>
        </p:nvGraphicFramePr>
        <p:xfrm>
          <a:off x="626332" y="2821638"/>
          <a:ext cx="10948812" cy="3461225"/>
        </p:xfrm>
        <a:graphic>
          <a:graphicData uri="http://schemas.openxmlformats.org/drawingml/2006/table">
            <a:tbl>
              <a:tblPr firstRow="1" bandRow="1">
                <a:tableStyleId>{5C22544A-7EE6-4342-B048-85BDC9FD1C3A}</a:tableStyleId>
              </a:tblPr>
              <a:tblGrid>
                <a:gridCol w="5899462">
                  <a:extLst>
                    <a:ext uri="{9D8B030D-6E8A-4147-A177-3AD203B41FA5}">
                      <a16:colId xmlns:a16="http://schemas.microsoft.com/office/drawing/2014/main" val="470002673"/>
                    </a:ext>
                  </a:extLst>
                </a:gridCol>
                <a:gridCol w="2524675">
                  <a:extLst>
                    <a:ext uri="{9D8B030D-6E8A-4147-A177-3AD203B41FA5}">
                      <a16:colId xmlns:a16="http://schemas.microsoft.com/office/drawing/2014/main" val="2944974591"/>
                    </a:ext>
                  </a:extLst>
                </a:gridCol>
                <a:gridCol w="2524675">
                  <a:extLst>
                    <a:ext uri="{9D8B030D-6E8A-4147-A177-3AD203B41FA5}">
                      <a16:colId xmlns:a16="http://schemas.microsoft.com/office/drawing/2014/main" val="2231633115"/>
                    </a:ext>
                  </a:extLst>
                </a:gridCol>
              </a:tblGrid>
              <a:tr h="718025">
                <a:tc>
                  <a:txBody>
                    <a:bodyPr/>
                    <a:lstStyle/>
                    <a:p>
                      <a:pPr rtl="0"/>
                      <a:endParaRPr lang="en-US" sz="1600" b="0" kern="1200">
                        <a:solidFill>
                          <a:schemeClr val="tx1"/>
                        </a:solidFill>
                        <a:latin typeface="Segoe UI Variable Display Semibold" pitchFamily="2" charset="0"/>
                        <a:ea typeface="+mn-ea"/>
                        <a:cs typeface="+mn-cs"/>
                      </a:endParaRPr>
                    </a:p>
                  </a:txBody>
                  <a:tcPr marL="27432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742" rtl="0" eaLnBrk="1" latinLnBrk="0" hangingPunct="1"/>
                      <a:r>
                        <a:rPr lang="fr-fr" sz="1600" b="0" kern="1200">
                          <a:solidFill>
                            <a:schemeClr val="bg1"/>
                          </a:solidFill>
                          <a:latin typeface="+mj-lt"/>
                          <a:ea typeface="+mn-ea"/>
                          <a:cs typeface="+mn-cs"/>
                        </a:rPr>
                        <a:t>Google Chrome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DB3FA"/>
                    </a:solidFill>
                  </a:tcPr>
                </a:tc>
                <a:tc>
                  <a:txBody>
                    <a:bodyPr/>
                    <a:lstStyle/>
                    <a:p>
                      <a:pPr marL="0" algn="ctr" defTabSz="932742" rtl="0" eaLnBrk="1" latinLnBrk="0" hangingPunct="1"/>
                      <a:r>
                        <a:rPr lang="fr-fr" sz="1600" b="0" kern="1200">
                          <a:solidFill>
                            <a:schemeClr val="bg1"/>
                          </a:solidFill>
                          <a:latin typeface="+mj-lt"/>
                          <a:ea typeface="+mn-ea"/>
                          <a:cs typeface="+mn-cs"/>
                        </a:rPr>
                        <a:t>Microsoft Edge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579CF"/>
                    </a:solidFill>
                  </a:tcPr>
                </a:tc>
                <a:extLst>
                  <a:ext uri="{0D108BD9-81ED-4DB2-BD59-A6C34878D82A}">
                    <a16:rowId xmlns:a16="http://schemas.microsoft.com/office/drawing/2014/main" val="1605196879"/>
                  </a:ext>
                </a:extLst>
              </a:tr>
              <a:tr h="548640">
                <a:tc>
                  <a:txBody>
                    <a:bodyPr/>
                    <a:lstStyle/>
                    <a:p>
                      <a:pPr marL="0" algn="l" defTabSz="932742" rtl="0" eaLnBrk="1" latinLnBrk="0" hangingPunct="1"/>
                      <a:r>
                        <a:rPr lang="fr-fr" sz="1300" kern="1200">
                          <a:solidFill>
                            <a:schemeClr val="tx1"/>
                          </a:solidFill>
                          <a:latin typeface="Segoe UI "/>
                          <a:ea typeface="+mn-ea"/>
                          <a:cs typeface="+mn-cs"/>
                        </a:rPr>
                        <a:t>Recherche web basée sur l’IA,</a:t>
                      </a:r>
                      <a:br>
                        <a:rPr lang="en-US" sz="1300" kern="1200">
                          <a:solidFill>
                            <a:schemeClr val="tx1"/>
                          </a:solidFill>
                          <a:latin typeface="Segoe UI "/>
                          <a:ea typeface="+mn-ea"/>
                          <a:cs typeface="+mn-cs"/>
                        </a:rPr>
                      </a:br>
                      <a:r>
                        <a:rPr lang="fr-fr" sz="1300" kern="1200">
                          <a:solidFill>
                            <a:schemeClr val="tx1"/>
                          </a:solidFill>
                          <a:latin typeface="Segoe UI "/>
                          <a:ea typeface="+mn-ea"/>
                          <a:cs typeface="+mn-cs"/>
                        </a:rPr>
                        <a:t>génération de réponses et de contenu</a:t>
                      </a: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869190700"/>
                  </a:ext>
                </a:extLst>
              </a:tr>
              <a:tr h="548640">
                <a:tc>
                  <a:txBody>
                    <a:bodyPr/>
                    <a:lstStyle/>
                    <a:p>
                      <a:pPr marL="0" algn="l" defTabSz="932742" rtl="0" eaLnBrk="1" latinLnBrk="0" hangingPunct="1"/>
                      <a:r>
                        <a:rPr lang="fr-fr" sz="1300" kern="1200" dirty="0">
                          <a:solidFill>
                            <a:schemeClr val="tx1"/>
                          </a:solidFill>
                          <a:latin typeface="Segoe UI "/>
                          <a:ea typeface="+mn-ea"/>
                          <a:cs typeface="+mn-cs"/>
                        </a:rPr>
                        <a:t>Protection des données d’entreprise avec </a:t>
                      </a:r>
                      <a:r>
                        <a:rPr lang="fr-fr" sz="1300" kern="1200" dirty="0" err="1">
                          <a:solidFill>
                            <a:schemeClr val="tx1"/>
                          </a:solidFill>
                          <a:latin typeface="Segoe UI "/>
                          <a:ea typeface="+mn-ea"/>
                          <a:cs typeface="+mn-cs"/>
                        </a:rPr>
                        <a:t>Copilot</a:t>
                      </a:r>
                      <a:endParaRPr lang="fr-fr" sz="1300" kern="1200" dirty="0">
                        <a:solidFill>
                          <a:schemeClr val="tx1"/>
                        </a:solidFill>
                        <a:latin typeface="Segoe UI "/>
                        <a:ea typeface="+mn-ea"/>
                        <a:cs typeface="+mn-cs"/>
                      </a:endParaRPr>
                    </a:p>
                  </a:txBody>
                  <a:tcPr marL="238389" marR="79463" marT="39732" marB="397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144984908"/>
                  </a:ext>
                </a:extLst>
              </a:tr>
              <a:tr h="548640">
                <a:tc>
                  <a:txBody>
                    <a:bodyPr/>
                    <a:lstStyle/>
                    <a:p>
                      <a:pPr marL="0" lvl="0" algn="l" rtl="0">
                        <a:buNone/>
                      </a:pPr>
                      <a:r>
                        <a:rPr lang="fr-fr" sz="1300" b="0" i="0" u="none" strike="noStrike" kern="1200" noProof="0" dirty="0">
                          <a:solidFill>
                            <a:schemeClr val="tx1"/>
                          </a:solidFill>
                          <a:latin typeface="Segoe UI"/>
                        </a:rPr>
                        <a:t>Fonctionnalité de réécriture pour réécrire du texte sur un ton particulier ou avec une longueur précise, et plus encore</a:t>
                      </a:r>
                      <a:endParaRPr lang="en-US" sz="1300" b="0" i="0" u="none" strike="noStrike" kern="1200" noProof="0" dirty="0">
                        <a:solidFill>
                          <a:srgbClr val="000000"/>
                        </a:solidFill>
                        <a:latin typeface="Segoe UI"/>
                      </a:endParaRP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5000"/>
                      </a:srgbClr>
                    </a:solid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4236844128"/>
                  </a:ext>
                </a:extLst>
              </a:tr>
              <a:tr h="548640">
                <a:tc>
                  <a:txBody>
                    <a:bodyPr/>
                    <a:lstStyle/>
                    <a:p>
                      <a:pPr marL="0" lvl="0" algn="l" rtl="0">
                        <a:buNone/>
                      </a:pPr>
                      <a:r>
                        <a:rPr lang="fr-fr" sz="1300" b="0" i="0" u="none" strike="noStrike" kern="1200" noProof="0" dirty="0">
                          <a:solidFill>
                            <a:schemeClr val="tx1"/>
                          </a:solidFill>
                          <a:latin typeface="Segoe UI"/>
                        </a:rPr>
                        <a:t>Résumés de pages web ou de fichiers PDF</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en-US" sz="1600" kern="1200">
                        <a:solidFill>
                          <a:schemeClr val="tx1"/>
                        </a:solidFill>
                        <a:latin typeface="Segoe UI Variable Display Semib"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3181575284"/>
                  </a:ext>
                </a:extLst>
              </a:tr>
              <a:tr h="548640">
                <a:tc>
                  <a:txBody>
                    <a:bodyPr/>
                    <a:lstStyle/>
                    <a:p>
                      <a:pPr marL="0" lvl="0" algn="l" rtl="0">
                        <a:buNone/>
                      </a:pPr>
                      <a:r>
                        <a:rPr lang="fr-fr" sz="1300" b="0" i="0" u="none" strike="noStrike" kern="1200" noProof="0">
                          <a:solidFill>
                            <a:schemeClr val="tx1"/>
                          </a:solidFill>
                          <a:latin typeface="Segoe UI"/>
                        </a:rPr>
                        <a:t>Contexte de la page pour des suggestions et des invites contextuelles</a:t>
                      </a:r>
                    </a:p>
                  </a:txBody>
                  <a:tcPr marL="2743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600">
                        <a:solidFill>
                          <a:schemeClr val="tx1"/>
                        </a:solidFill>
                        <a:latin typeface="Segoe UI Variable Display Semib"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latinLnBrk="0" hangingPunct="1"/>
                      <a:endParaRPr lang="en-US" sz="1600" kern="1200" dirty="0">
                        <a:solidFill>
                          <a:schemeClr val="tx1"/>
                        </a:solidFill>
                        <a:latin typeface="Segoe UI Variable Display Semib" pitchFamily="2"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alpha val="10000"/>
                      </a:srgbClr>
                    </a:solidFill>
                  </a:tcPr>
                </a:tc>
                <a:extLst>
                  <a:ext uri="{0D108BD9-81ED-4DB2-BD59-A6C34878D82A}">
                    <a16:rowId xmlns:a16="http://schemas.microsoft.com/office/drawing/2014/main" val="2229685130"/>
                  </a:ext>
                </a:extLst>
              </a:tr>
            </a:tbl>
          </a:graphicData>
        </a:graphic>
      </p:graphicFrame>
      <p:sp>
        <p:nvSpPr>
          <p:cNvPr id="12" name="Graphic 11">
            <a:extLst>
              <a:ext uri="{FF2B5EF4-FFF2-40B4-BE49-F238E27FC236}">
                <a16:creationId xmlns:a16="http://schemas.microsoft.com/office/drawing/2014/main" id="{40FA04B3-3ED0-B426-76F3-EFEE5091C77E}"/>
              </a:ext>
            </a:extLst>
          </p:cNvPr>
          <p:cNvSpPr/>
          <p:nvPr/>
        </p:nvSpPr>
        <p:spPr>
          <a:xfrm>
            <a:off x="10140126" y="4281860"/>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0" name="Graphic 11">
            <a:extLst>
              <a:ext uri="{FF2B5EF4-FFF2-40B4-BE49-F238E27FC236}">
                <a16:creationId xmlns:a16="http://schemas.microsoft.com/office/drawing/2014/main" id="{56418516-D2B9-CAC8-59DB-35DD22FACDC7}"/>
              </a:ext>
            </a:extLst>
          </p:cNvPr>
          <p:cNvSpPr/>
          <p:nvPr/>
        </p:nvSpPr>
        <p:spPr>
          <a:xfrm>
            <a:off x="7664975" y="3735247"/>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7" name="Graphic 11">
            <a:extLst>
              <a:ext uri="{FF2B5EF4-FFF2-40B4-BE49-F238E27FC236}">
                <a16:creationId xmlns:a16="http://schemas.microsoft.com/office/drawing/2014/main" id="{939737E2-2E37-7BEE-196E-21519342BF01}"/>
              </a:ext>
            </a:extLst>
          </p:cNvPr>
          <p:cNvSpPr/>
          <p:nvPr/>
        </p:nvSpPr>
        <p:spPr>
          <a:xfrm>
            <a:off x="10140126" y="4828473"/>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8" name="Graphic 11">
            <a:extLst>
              <a:ext uri="{FF2B5EF4-FFF2-40B4-BE49-F238E27FC236}">
                <a16:creationId xmlns:a16="http://schemas.microsoft.com/office/drawing/2014/main" id="{6FB0075B-2EDF-E79A-9B05-5C75EAA606F8}"/>
              </a:ext>
            </a:extLst>
          </p:cNvPr>
          <p:cNvSpPr/>
          <p:nvPr/>
        </p:nvSpPr>
        <p:spPr>
          <a:xfrm>
            <a:off x="7664975" y="4281860"/>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5" name="Graphic 11">
            <a:extLst>
              <a:ext uri="{FF2B5EF4-FFF2-40B4-BE49-F238E27FC236}">
                <a16:creationId xmlns:a16="http://schemas.microsoft.com/office/drawing/2014/main" id="{18F5D2D2-56F1-196D-C42A-F202D5580F85}"/>
              </a:ext>
            </a:extLst>
          </p:cNvPr>
          <p:cNvSpPr/>
          <p:nvPr/>
        </p:nvSpPr>
        <p:spPr>
          <a:xfrm>
            <a:off x="10140126" y="5375086"/>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8446F843-50D1-BD30-8AC8-7C3F6B0ADDDA}"/>
              </a:ext>
            </a:extLst>
          </p:cNvPr>
          <p:cNvSpPr txBox="1"/>
          <p:nvPr/>
        </p:nvSpPr>
        <p:spPr>
          <a:xfrm>
            <a:off x="703481" y="3073138"/>
            <a:ext cx="2260427" cy="307777"/>
          </a:xfrm>
          <a:prstGeom prst="rect">
            <a:avLst/>
          </a:prstGeom>
          <a:noFill/>
        </p:spPr>
        <p:txBody>
          <a:bodyPr wrap="none" lIns="0" tIns="0" rIns="0" bIns="0" rtlCol="0" anchor="t">
            <a:spAutoFit/>
          </a:bodyPr>
          <a:lstStyle/>
          <a:p>
            <a:pPr rtl="0"/>
            <a:r>
              <a:rPr lang="fr-fr" sz="2000" b="0" kern="1200">
                <a:latin typeface="+mj-lt"/>
                <a:ea typeface="+mn-ea"/>
                <a:cs typeface="+mn-cs"/>
              </a:rPr>
              <a:t>Fonctionnalités de Copilot</a:t>
            </a:r>
            <a:endParaRPr lang="en-US" sz="2000">
              <a:latin typeface="+mj-lt"/>
            </a:endParaRPr>
          </a:p>
        </p:txBody>
      </p:sp>
      <p:sp>
        <p:nvSpPr>
          <p:cNvPr id="9" name="Graphic 11">
            <a:extLst>
              <a:ext uri="{FF2B5EF4-FFF2-40B4-BE49-F238E27FC236}">
                <a16:creationId xmlns:a16="http://schemas.microsoft.com/office/drawing/2014/main" id="{42C7679F-919A-2AE4-C411-B7A61DB0DFFD}"/>
              </a:ext>
            </a:extLst>
          </p:cNvPr>
          <p:cNvSpPr/>
          <p:nvPr/>
        </p:nvSpPr>
        <p:spPr>
          <a:xfrm>
            <a:off x="10140126" y="5921699"/>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19" name="Graphic 11">
            <a:extLst>
              <a:ext uri="{FF2B5EF4-FFF2-40B4-BE49-F238E27FC236}">
                <a16:creationId xmlns:a16="http://schemas.microsoft.com/office/drawing/2014/main" id="{C1627300-A8DC-F920-0A9A-172231BE7FD8}"/>
              </a:ext>
            </a:extLst>
          </p:cNvPr>
          <p:cNvSpPr/>
          <p:nvPr/>
        </p:nvSpPr>
        <p:spPr>
          <a:xfrm>
            <a:off x="10140126" y="3735247"/>
            <a:ext cx="237146" cy="174372"/>
          </a:xfrm>
          <a:custGeom>
            <a:avLst/>
            <a:gdLst>
              <a:gd name="connsiteX0" fmla="*/ 12195 w 161924"/>
              <a:gd name="connsiteY0" fmla="*/ 64005 h 119062"/>
              <a:gd name="connsiteX1" fmla="*/ 2092 w 161924"/>
              <a:gd name="connsiteY1" fmla="*/ 64005 h 119062"/>
              <a:gd name="connsiteX2" fmla="*/ 2092 w 161924"/>
              <a:gd name="connsiteY2" fmla="*/ 74107 h 119062"/>
              <a:gd name="connsiteX3" fmla="*/ 44955 w 161924"/>
              <a:gd name="connsiteY3" fmla="*/ 116970 h 119062"/>
              <a:gd name="connsiteX4" fmla="*/ 55058 w 161924"/>
              <a:gd name="connsiteY4" fmla="*/ 116970 h 119062"/>
              <a:gd name="connsiteX5" fmla="*/ 159832 w 161924"/>
              <a:gd name="connsiteY5" fmla="*/ 12195 h 119062"/>
              <a:gd name="connsiteX6" fmla="*/ 159832 w 161924"/>
              <a:gd name="connsiteY6" fmla="*/ 2092 h 119062"/>
              <a:gd name="connsiteX7" fmla="*/ 149730 w 161924"/>
              <a:gd name="connsiteY7" fmla="*/ 2092 h 119062"/>
              <a:gd name="connsiteX8" fmla="*/ 50006 w 161924"/>
              <a:gd name="connsiteY8" fmla="*/ 101816 h 119062"/>
              <a:gd name="connsiteX9" fmla="*/ 12195 w 161924"/>
              <a:gd name="connsiteY9" fmla="*/ 64005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4" h="119062">
                <a:moveTo>
                  <a:pt x="12195" y="64005"/>
                </a:moveTo>
                <a:cubicBezTo>
                  <a:pt x="9405" y="61215"/>
                  <a:pt x="4882" y="61215"/>
                  <a:pt x="2092" y="64005"/>
                </a:cubicBezTo>
                <a:cubicBezTo>
                  <a:pt x="-697" y="66795"/>
                  <a:pt x="-697" y="71317"/>
                  <a:pt x="2092" y="74107"/>
                </a:cubicBezTo>
                <a:lnTo>
                  <a:pt x="44955" y="116970"/>
                </a:lnTo>
                <a:cubicBezTo>
                  <a:pt x="47745" y="119760"/>
                  <a:pt x="52268" y="119760"/>
                  <a:pt x="55058" y="116970"/>
                </a:cubicBezTo>
                <a:lnTo>
                  <a:pt x="159832" y="12195"/>
                </a:lnTo>
                <a:cubicBezTo>
                  <a:pt x="162622" y="9405"/>
                  <a:pt x="162622" y="4882"/>
                  <a:pt x="159832" y="2092"/>
                </a:cubicBezTo>
                <a:cubicBezTo>
                  <a:pt x="157042" y="-697"/>
                  <a:pt x="152520" y="-697"/>
                  <a:pt x="149730" y="2092"/>
                </a:cubicBezTo>
                <a:lnTo>
                  <a:pt x="50006" y="101816"/>
                </a:lnTo>
                <a:lnTo>
                  <a:pt x="12195" y="64005"/>
                </a:lnTo>
                <a:close/>
              </a:path>
            </a:pathLst>
          </a:cu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solidFill>
                <a:srgbClr val="000000"/>
              </a:solidFill>
              <a:effectLst/>
              <a:uLnTx/>
              <a:uFillTx/>
              <a:latin typeface="Segoe UI Variable Display Semibold" pitchFamily="2" charset="0"/>
              <a:ea typeface="+mn-ea"/>
              <a:cs typeface="Segoe UI" pitchFamily="34" charset="0"/>
            </a:endParaRPr>
          </a:p>
        </p:txBody>
      </p:sp>
      <p:sp>
        <p:nvSpPr>
          <p:cNvPr id="22" name="TextBox 21">
            <a:extLst>
              <a:ext uri="{FF2B5EF4-FFF2-40B4-BE49-F238E27FC236}">
                <a16:creationId xmlns:a16="http://schemas.microsoft.com/office/drawing/2014/main" id="{079E3DA3-2C22-5897-D9B3-3BD81592EA10}"/>
              </a:ext>
            </a:extLst>
          </p:cNvPr>
          <p:cNvSpPr txBox="1"/>
          <p:nvPr/>
        </p:nvSpPr>
        <p:spPr>
          <a:xfrm>
            <a:off x="616856" y="1323987"/>
            <a:ext cx="10904138"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fr-fr" sz="1600" dirty="0">
                <a:gradFill>
                  <a:gsLst>
                    <a:gs pos="2917">
                      <a:schemeClr val="tx1"/>
                    </a:gs>
                    <a:gs pos="30000">
                      <a:schemeClr val="tx1"/>
                    </a:gs>
                  </a:gsLst>
                  <a:lin ang="5400000" scaled="0"/>
                </a:gradFill>
                <a:cs typeface="Segoe UI"/>
              </a:rPr>
              <a:t>Vous pouvez accéder à </a:t>
            </a:r>
            <a:r>
              <a:rPr lang="fr-fr" sz="1600" dirty="0" err="1">
                <a:gradFill>
                  <a:gsLst>
                    <a:gs pos="2917">
                      <a:schemeClr val="tx1"/>
                    </a:gs>
                    <a:gs pos="30000">
                      <a:schemeClr val="tx1"/>
                    </a:gs>
                  </a:gsLst>
                  <a:lin ang="5400000" scaled="0"/>
                </a:gradFill>
                <a:latin typeface="+mj-lt"/>
                <a:cs typeface="Segoe UI"/>
              </a:rPr>
              <a:t>copilot.cloud.microsoft</a:t>
            </a:r>
            <a:r>
              <a:rPr lang="fr-fr" sz="1600" dirty="0">
                <a:gradFill>
                  <a:gsLst>
                    <a:gs pos="2917">
                      <a:schemeClr val="tx1"/>
                    </a:gs>
                    <a:gs pos="30000">
                      <a:schemeClr val="tx1"/>
                    </a:gs>
                  </a:gsLst>
                  <a:lin ang="5400000" scaled="0"/>
                </a:gradFill>
                <a:latin typeface="+mj-lt"/>
                <a:cs typeface="Segoe UI"/>
              </a:rPr>
              <a:t> </a:t>
            </a:r>
            <a:r>
              <a:rPr lang="fr-fr" sz="1600" dirty="0">
                <a:gradFill>
                  <a:gsLst>
                    <a:gs pos="2917">
                      <a:schemeClr val="tx1"/>
                    </a:gs>
                    <a:gs pos="30000">
                      <a:schemeClr val="tx1"/>
                    </a:gs>
                  </a:gsLst>
                  <a:lin ang="5400000" scaled="0"/>
                </a:gradFill>
                <a:cs typeface="Segoe UI"/>
              </a:rPr>
              <a:t>sur n’importe quel navigateur de référence depuis votre PC pour accéder à Microsoft </a:t>
            </a:r>
            <a:r>
              <a:rPr lang="fr-fr" sz="1600" dirty="0" err="1">
                <a:gradFill>
                  <a:gsLst>
                    <a:gs pos="2917">
                      <a:schemeClr val="tx1"/>
                    </a:gs>
                    <a:gs pos="30000">
                      <a:schemeClr val="tx1"/>
                    </a:gs>
                  </a:gsLst>
                  <a:lin ang="5400000" scaled="0"/>
                </a:gradFill>
                <a:cs typeface="Segoe UI"/>
              </a:rPr>
              <a:t>Copilot</a:t>
            </a:r>
            <a:r>
              <a:rPr lang="fr-fr" sz="1600" dirty="0">
                <a:gradFill>
                  <a:gsLst>
                    <a:gs pos="2917">
                      <a:schemeClr val="tx1"/>
                    </a:gs>
                    <a:gs pos="30000">
                      <a:schemeClr val="tx1"/>
                    </a:gs>
                  </a:gsLst>
                  <a:lin ang="5400000" scaled="0"/>
                </a:gradFill>
                <a:cs typeface="Segoe UI"/>
              </a:rPr>
              <a:t>. </a:t>
            </a:r>
          </a:p>
          <a:p>
            <a:pPr rtl="0"/>
            <a:endParaRPr lang="en-US" sz="1600" dirty="0">
              <a:gradFill>
                <a:gsLst>
                  <a:gs pos="2917">
                    <a:schemeClr val="tx1"/>
                  </a:gs>
                  <a:gs pos="30000">
                    <a:schemeClr val="tx1"/>
                  </a:gs>
                </a:gsLst>
                <a:lin ang="5400000" scaled="0"/>
              </a:gradFill>
              <a:cs typeface="Segoe UI"/>
            </a:endParaRPr>
          </a:p>
          <a:p>
            <a:pPr rtl="0"/>
            <a:r>
              <a:rPr lang="fr-fr" sz="1600" dirty="0">
                <a:gradFill>
                  <a:gsLst>
                    <a:gs pos="2917">
                      <a:schemeClr val="tx1"/>
                    </a:gs>
                    <a:gs pos="30000">
                      <a:schemeClr val="tx1"/>
                    </a:gs>
                  </a:gsLst>
                  <a:lin ang="5400000" scaled="0"/>
                </a:gradFill>
                <a:cs typeface="Segoe UI"/>
              </a:rPr>
              <a:t>Avec Microsoft Edge, </a:t>
            </a:r>
            <a:r>
              <a:rPr lang="fr-fr" sz="1600" dirty="0" err="1">
                <a:gradFill>
                  <a:gsLst>
                    <a:gs pos="2917">
                      <a:srgbClr val="000000"/>
                    </a:gs>
                    <a:gs pos="30000">
                      <a:srgbClr val="000000"/>
                    </a:gs>
                  </a:gsLst>
                  <a:lin ang="5400000" scaled="0"/>
                </a:gradFill>
                <a:latin typeface="Segoe UI"/>
                <a:cs typeface="Segoe UI"/>
              </a:rPr>
              <a:t>Copilot</a:t>
            </a:r>
            <a:r>
              <a:rPr lang="fr-fr" sz="1600" dirty="0">
                <a:gradFill>
                  <a:gsLst>
                    <a:gs pos="2917">
                      <a:srgbClr val="000000"/>
                    </a:gs>
                    <a:gs pos="30000">
                      <a:srgbClr val="000000"/>
                    </a:gs>
                  </a:gsLst>
                  <a:lin ang="5400000" scaled="0"/>
                </a:gradFill>
                <a:latin typeface="Segoe UI"/>
                <a:cs typeface="Segoe UI"/>
              </a:rPr>
              <a:t> </a:t>
            </a:r>
            <a:r>
              <a:rPr lang="fr-fr" sz="1600" dirty="0">
                <a:gradFill>
                  <a:gsLst>
                    <a:gs pos="2917">
                      <a:schemeClr val="tx1"/>
                    </a:gs>
                    <a:gs pos="30000">
                      <a:schemeClr val="tx1"/>
                    </a:gs>
                  </a:gsLst>
                  <a:lin ang="5400000" scaled="0"/>
                </a:gradFill>
                <a:cs typeface="Segoe UI"/>
              </a:rPr>
              <a:t>peut simplifier votre journée de travail encore davantage. Sélectionnez simplement l’icône </a:t>
            </a:r>
            <a:r>
              <a:rPr lang="fr-fr" sz="1600" dirty="0" err="1">
                <a:gradFill>
                  <a:gsLst>
                    <a:gs pos="2917">
                      <a:schemeClr val="tx1"/>
                    </a:gs>
                    <a:gs pos="30000">
                      <a:schemeClr val="tx1"/>
                    </a:gs>
                  </a:gsLst>
                  <a:lin ang="5400000" scaled="0"/>
                </a:gradFill>
                <a:cs typeface="Segoe UI"/>
              </a:rPr>
              <a:t>Copilot</a:t>
            </a:r>
            <a:r>
              <a:rPr lang="fr-fr" sz="1600" dirty="0">
                <a:gradFill>
                  <a:gsLst>
                    <a:gs pos="2917">
                      <a:schemeClr val="tx1"/>
                    </a:gs>
                    <a:gs pos="30000">
                      <a:schemeClr val="tx1"/>
                    </a:gs>
                  </a:gsLst>
                  <a:lin ang="5400000" scaled="0"/>
                </a:gradFill>
                <a:cs typeface="Segoe UI"/>
              </a:rPr>
              <a:t>        dans le coin supérieur droit de votre navigateur Edge, à partir de n’importe quelle page web ouverte. </a:t>
            </a:r>
            <a:br>
              <a:rPr lang="en-US" sz="1600" dirty="0">
                <a:gradFill>
                  <a:gsLst>
                    <a:gs pos="2917">
                      <a:schemeClr val="tx1"/>
                    </a:gs>
                    <a:gs pos="30000">
                      <a:schemeClr val="tx1"/>
                    </a:gs>
                  </a:gsLst>
                  <a:lin ang="5400000" scaled="0"/>
                </a:gradFill>
                <a:cs typeface="Segoe UI"/>
              </a:rPr>
            </a:br>
            <a:endParaRPr lang="en-US" sz="1600" dirty="0">
              <a:gradFill>
                <a:gsLst>
                  <a:gs pos="2917">
                    <a:srgbClr val="000000"/>
                  </a:gs>
                  <a:gs pos="30000">
                    <a:srgbClr val="000000"/>
                  </a:gs>
                </a:gsLst>
                <a:lin ang="5400000" scaled="0"/>
              </a:gradFill>
              <a:cs typeface="Segoe UI"/>
            </a:endParaRPr>
          </a:p>
        </p:txBody>
      </p:sp>
      <p:sp>
        <p:nvSpPr>
          <p:cNvPr id="26" name="Title 1">
            <a:extLst>
              <a:ext uri="{FF2B5EF4-FFF2-40B4-BE49-F238E27FC236}">
                <a16:creationId xmlns:a16="http://schemas.microsoft.com/office/drawing/2014/main" id="{80EDD234-08EA-1C40-C14A-C89F665C15DA}"/>
              </a:ext>
            </a:extLst>
          </p:cNvPr>
          <p:cNvSpPr txBox="1">
            <a:spLocks/>
          </p:cNvSpPr>
          <p:nvPr/>
        </p:nvSpPr>
        <p:spPr>
          <a:xfrm>
            <a:off x="588263" y="457200"/>
            <a:ext cx="11242230"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rtl="0">
              <a:defRPr/>
            </a:pPr>
            <a:r>
              <a:rPr lang="fr-fr" sz="3200" dirty="0">
                <a:solidFill>
                  <a:srgbClr val="000000"/>
                </a:solidFill>
                <a:latin typeface="Segoe UI Semibold"/>
                <a:cs typeface="Segoe UI Semibold"/>
              </a:rPr>
              <a:t>Microsoft </a:t>
            </a:r>
            <a:r>
              <a:rPr lang="fr-fr" sz="3200" dirty="0" err="1">
                <a:solidFill>
                  <a:srgbClr val="000000"/>
                </a:solidFill>
                <a:latin typeface="Segoe UI Semibold"/>
                <a:cs typeface="Segoe UI Semibold"/>
              </a:rPr>
              <a:t>Copilot</a:t>
            </a:r>
            <a:r>
              <a:rPr lang="fr-fr" sz="3200" dirty="0">
                <a:solidFill>
                  <a:srgbClr val="000000"/>
                </a:solidFill>
                <a:latin typeface="Segoe UI Semibold"/>
                <a:cs typeface="Segoe UI Semibold"/>
              </a:rPr>
              <a:t> est disponible sur les principaux navigateurs</a:t>
            </a:r>
          </a:p>
        </p:txBody>
      </p:sp>
      <p:pic>
        <p:nvPicPr>
          <p:cNvPr id="3" name="Picture 2">
            <a:extLst>
              <a:ext uri="{FF2B5EF4-FFF2-40B4-BE49-F238E27FC236}">
                <a16:creationId xmlns:a16="http://schemas.microsoft.com/office/drawing/2014/main" id="{A0335CB4-7E0D-C069-BEA5-032348BC7232}"/>
              </a:ext>
            </a:extLst>
          </p:cNvPr>
          <p:cNvPicPr>
            <a:picLocks noChangeAspect="1"/>
          </p:cNvPicPr>
          <p:nvPr/>
        </p:nvPicPr>
        <p:blipFill>
          <a:blip r:embed="rId4"/>
          <a:stretch>
            <a:fillRect/>
          </a:stretch>
        </p:blipFill>
        <p:spPr>
          <a:xfrm>
            <a:off x="1343615" y="2294561"/>
            <a:ext cx="292648" cy="279510"/>
          </a:xfrm>
          <a:prstGeom prst="rect">
            <a:avLst/>
          </a:prstGeom>
        </p:spPr>
      </p:pic>
      <p:sp>
        <p:nvSpPr>
          <p:cNvPr id="7" name="TextBox 6">
            <a:extLst>
              <a:ext uri="{FF2B5EF4-FFF2-40B4-BE49-F238E27FC236}">
                <a16:creationId xmlns:a16="http://schemas.microsoft.com/office/drawing/2014/main" id="{430AC515-25E0-E2EB-E4FF-0580AFC55371}"/>
              </a:ext>
            </a:extLst>
          </p:cNvPr>
          <p:cNvSpPr txBox="1"/>
          <p:nvPr/>
        </p:nvSpPr>
        <p:spPr>
          <a:xfrm>
            <a:off x="2353340" y="6348586"/>
            <a:ext cx="9221804" cy="1615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rtl="0"/>
            <a:r>
              <a:rPr lang="fr-fr" sz="1050" dirty="0">
                <a:gradFill>
                  <a:gsLst>
                    <a:gs pos="2917">
                      <a:schemeClr val="tx1"/>
                    </a:gs>
                    <a:gs pos="30000">
                      <a:schemeClr val="tx1"/>
                    </a:gs>
                  </a:gsLst>
                  <a:lin ang="5400000" scaled="0"/>
                </a:gradFill>
                <a:cs typeface="Segoe UI"/>
              </a:rPr>
              <a:t>MENTION LÉGALE : Certaines des fonctionnalités présentes sur cette diapositive peuvent ne pas être disponibles immédiatement à la mi-septembre</a:t>
            </a:r>
          </a:p>
        </p:txBody>
      </p:sp>
    </p:spTree>
    <p:extLst>
      <p:ext uri="{BB962C8B-B14F-4D97-AF65-F5344CB8AC3E}">
        <p14:creationId xmlns:p14="http://schemas.microsoft.com/office/powerpoint/2010/main" val="175177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IN Template">
  <a:themeElements>
    <a:clrScheme name="Custom 75">
      <a:dk1>
        <a:srgbClr val="000000"/>
      </a:dk1>
      <a:lt1>
        <a:srgbClr val="FFFFFF"/>
      </a:lt1>
      <a:dk2>
        <a:srgbClr val="243A5E"/>
      </a:dk2>
      <a:lt2>
        <a:srgbClr val="E6E6E6"/>
      </a:lt2>
      <a:accent1>
        <a:srgbClr val="0078D4"/>
      </a:accent1>
      <a:accent2>
        <a:srgbClr val="243A5E"/>
      </a:accent2>
      <a:accent3>
        <a:srgbClr val="50E6FF"/>
      </a:accent3>
      <a:accent4>
        <a:srgbClr val="8661C5"/>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2.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3.xml><?xml version="1.0" encoding="utf-8"?>
<a:theme xmlns:a="http://schemas.openxmlformats.org/drawingml/2006/main" name="Microsoft Inspire 16:9 Template Dark">
  <a:themeElements>
    <a:clrScheme name="Custom 117">
      <a:dk1>
        <a:srgbClr val="091F2C"/>
      </a:dk1>
      <a:lt1>
        <a:srgbClr val="FFFFFF"/>
      </a:lt1>
      <a:dk2>
        <a:srgbClr val="225B62"/>
      </a:dk2>
      <a:lt2>
        <a:srgbClr val="E8E6DF"/>
      </a:lt2>
      <a:accent1>
        <a:srgbClr val="49C5B1"/>
      </a:accent1>
      <a:accent2>
        <a:srgbClr val="B9DCD2"/>
      </a:accent2>
      <a:accent3>
        <a:srgbClr val="FFB900"/>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nspire2023_16-9 Event-template.potx" id="{2089AACE-E4B1-47A3-8F13-2BC4454FDB3F}" vid="{ECE52CAF-61EF-44AA-9A17-FE6131A745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f999e54-2bb7-4d3e-98ea-4d068e0776c8">
      <Terms xmlns="http://schemas.microsoft.com/office/infopath/2007/PartnerControls"/>
    </lcf76f155ced4ddcb4097134ff3c332f>
    <TaxCatchAll xmlns="81b978aa-f708-4b9a-bb08-4a0c5682ef61" xsi:nil="true"/>
    <MediaLengthInSeconds xmlns="9f999e54-2bb7-4d3e-98ea-4d068e0776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8E4635F6FDE443B4932A463991D546" ma:contentTypeVersion="15" ma:contentTypeDescription="Create a new document." ma:contentTypeScope="" ma:versionID="57954eea12f700a053fd51ff20e9ca5b">
  <xsd:schema xmlns:xsd="http://www.w3.org/2001/XMLSchema" xmlns:xs="http://www.w3.org/2001/XMLSchema" xmlns:p="http://schemas.microsoft.com/office/2006/metadata/properties" xmlns:ns1="http://schemas.microsoft.com/sharepoint/v3" xmlns:ns2="9f999e54-2bb7-4d3e-98ea-4d068e0776c8" xmlns:ns3="81b978aa-f708-4b9a-bb08-4a0c5682ef61" targetNamespace="http://schemas.microsoft.com/office/2006/metadata/properties" ma:root="true" ma:fieldsID="e4fa65b32ef6345f1de864de5c2df3bb" ns1:_="" ns2:_="" ns3:_="">
    <xsd:import namespace="http://schemas.microsoft.com/sharepoint/v3"/>
    <xsd:import namespace="9f999e54-2bb7-4d3e-98ea-4d068e0776c8"/>
    <xsd:import namespace="81b978aa-f708-4b9a-bb08-4a0c5682ef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99e54-2bb7-4d3e-98ea-4d068e077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978aa-f708-4b9a-bb08-4a0c5682ef6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3d9b0ef-f47e-49c2-ab2e-e36ac6c1e459}" ma:internalName="TaxCatchAll" ma:showField="CatchAllData" ma:web="81b978aa-f708-4b9a-bb08-4a0c5682ef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BAB43F-C0A0-401E-8FF2-072A56A15D05}">
  <ds:schemaRefs>
    <ds:schemaRef ds:uri="http://purl.org/dc/dcmitype/"/>
    <ds:schemaRef ds:uri="81b978aa-f708-4b9a-bb08-4a0c5682ef61"/>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purl.org/dc/elements/1.1/"/>
    <ds:schemaRef ds:uri="http://schemas.microsoft.com/sharepoint/v3"/>
    <ds:schemaRef ds:uri="http://schemas.microsoft.com/office/infopath/2007/PartnerControls"/>
    <ds:schemaRef ds:uri="9f999e54-2bb7-4d3e-98ea-4d068e0776c8"/>
    <ds:schemaRef ds:uri="http://www.w3.org/XML/1998/namespace"/>
  </ds:schemaRefs>
</ds:datastoreItem>
</file>

<file path=customXml/itemProps2.xml><?xml version="1.0" encoding="utf-8"?>
<ds:datastoreItem xmlns:ds="http://schemas.openxmlformats.org/officeDocument/2006/customXml" ds:itemID="{215DAF2E-445B-4729-82EE-D26E5AA1E62E}">
  <ds:schemaRefs>
    <ds:schemaRef ds:uri="http://schemas.microsoft.com/sharepoint/v3/contenttype/forms"/>
  </ds:schemaRefs>
</ds:datastoreItem>
</file>

<file path=customXml/itemProps3.xml><?xml version="1.0" encoding="utf-8"?>
<ds:datastoreItem xmlns:ds="http://schemas.openxmlformats.org/officeDocument/2006/customXml" ds:itemID="{27369C50-7BC7-4289-AD55-EE007BF7B243}">
  <ds:schemaRefs>
    <ds:schemaRef ds:uri="81b978aa-f708-4b9a-bb08-4a0c5682ef61"/>
    <ds:schemaRef ds:uri="9f999e54-2bb7-4d3e-98ea-4d068e077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3314</Words>
  <Application>Microsoft Office PowerPoint</Application>
  <PresentationFormat>Widescreen</PresentationFormat>
  <Paragraphs>295</Paragraphs>
  <Slides>29</Slides>
  <Notes>22</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-apple-system</vt:lpstr>
      <vt:lpstr>Aptos</vt:lpstr>
      <vt:lpstr>Aptos Display</vt:lpstr>
      <vt:lpstr>Arial</vt:lpstr>
      <vt:lpstr>Consolas</vt:lpstr>
      <vt:lpstr>Courier New</vt:lpstr>
      <vt:lpstr>Segoe UI</vt:lpstr>
      <vt:lpstr>Segoe UI </vt:lpstr>
      <vt:lpstr>Segoe UI Light</vt:lpstr>
      <vt:lpstr>Segoe UI Semibold</vt:lpstr>
      <vt:lpstr>Segoe UI semibold(Body)</vt:lpstr>
      <vt:lpstr>Segoe UI Semilight</vt:lpstr>
      <vt:lpstr>Segoe UI Variable Display </vt:lpstr>
      <vt:lpstr>Segoe UI Variable Display Semib</vt:lpstr>
      <vt:lpstr>Segoe UI Variable Display Semibold</vt:lpstr>
      <vt:lpstr>Wingdings</vt:lpstr>
      <vt:lpstr>MAIN Template</vt:lpstr>
      <vt:lpstr>1_Microsoft 365 Template</vt:lpstr>
      <vt:lpstr>Microsoft Inspire 16:9 Template Dark</vt:lpstr>
      <vt:lpstr>Office Theme</vt:lpstr>
      <vt:lpstr>1_Microsoft 365 Template</vt:lpstr>
      <vt:lpstr>1_Office Theme</vt:lpstr>
      <vt:lpstr>Prise en main de Microsoft Copilot</vt:lpstr>
      <vt:lpstr>PowerPoint Presentation</vt:lpstr>
      <vt:lpstr>Table des matières</vt:lpstr>
      <vt:lpstr>PowerPoint Presentation</vt:lpstr>
      <vt:lpstr>La conversation basée sur l’IA, en toute sécurité</vt:lpstr>
      <vt:lpstr>Microsoft Copilot : une nouvelle approche de la recherche</vt:lpstr>
      <vt:lpstr>Pourquoi Microsoft Copilot ?</vt:lpstr>
      <vt:lpstr>PowerPoint Presentation</vt:lpstr>
      <vt:lpstr>PowerPoint Presentation</vt:lpstr>
      <vt:lpstr>Utilisez Copilot en déplacement avec l’application mobile Microsoft 365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Copilot</dc:title>
  <dc:creator/>
  <cp:revision>4</cp:revision>
  <dcterms:created xsi:type="dcterms:W3CDTF">2024-04-09T23:40:41Z</dcterms:created>
  <dcterms:modified xsi:type="dcterms:W3CDTF">2024-11-14T18:00:04Z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0x010100198E4635F6FDE443B4932A463991D546</vt:lpwstr>
  </property>
  <property fmtid="{D5CDD505-2E9C-101B-9397-08002B2CF9AE}" pid="4" name="Order">
    <vt:lpwstr>27900.0000000000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