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648" r:id="rId7"/>
    <p:sldMasterId id="2147483764" r:id="rId8"/>
    <p:sldMasterId id="2147483802" r:id="rId9"/>
  </p:sldMasterIdLst>
  <p:notesMasterIdLst>
    <p:notesMasterId r:id="rId39"/>
  </p:notesMasterIdLst>
  <p:sldIdLst>
    <p:sldId id="2147470086" r:id="rId10"/>
    <p:sldId id="2147481697" r:id="rId11"/>
    <p:sldId id="2147482502" r:id="rId12"/>
    <p:sldId id="2147481636" r:id="rId13"/>
    <p:sldId id="2147481603" r:id="rId14"/>
    <p:sldId id="2147481613" r:id="rId15"/>
    <p:sldId id="2147481655" r:id="rId16"/>
    <p:sldId id="2147482501" r:id="rId17"/>
    <p:sldId id="2147481681" r:id="rId18"/>
    <p:sldId id="2147482490" r:id="rId19"/>
    <p:sldId id="2147481756" r:id="rId20"/>
    <p:sldId id="2147482491" r:id="rId21"/>
    <p:sldId id="2147482492" r:id="rId22"/>
    <p:sldId id="2147482494" r:id="rId23"/>
    <p:sldId id="2147481628" r:id="rId24"/>
    <p:sldId id="2147482495" r:id="rId25"/>
    <p:sldId id="2147481779" r:id="rId26"/>
    <p:sldId id="2147481634" r:id="rId27"/>
    <p:sldId id="2147481734" r:id="rId28"/>
    <p:sldId id="2147481715" r:id="rId29"/>
    <p:sldId id="2147482496" r:id="rId30"/>
    <p:sldId id="2147481772" r:id="rId31"/>
    <p:sldId id="2147481773" r:id="rId32"/>
    <p:sldId id="2147482500" r:id="rId33"/>
    <p:sldId id="2147480179" r:id="rId34"/>
    <p:sldId id="2147481641" r:id="rId35"/>
    <p:sldId id="2147481703" r:id="rId36"/>
    <p:sldId id="2147482497" r:id="rId37"/>
    <p:sldId id="2147481776" r:id="rId38"/>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AF8CE4-3F09-4363-B182-E1BF5901DCA8}">
          <p14:sldIdLst>
            <p14:sldId id="2147470086"/>
            <p14:sldId id="2147481697"/>
            <p14:sldId id="2147482502"/>
            <p14:sldId id="2147481636"/>
            <p14:sldId id="2147481603"/>
            <p14:sldId id="2147481613"/>
            <p14:sldId id="2147481655"/>
            <p14:sldId id="2147482501"/>
            <p14:sldId id="2147481681"/>
            <p14:sldId id="2147482490"/>
            <p14:sldId id="2147481756"/>
            <p14:sldId id="2147482491"/>
            <p14:sldId id="2147482492"/>
            <p14:sldId id="2147482494"/>
            <p14:sldId id="2147481628"/>
            <p14:sldId id="2147482495"/>
            <p14:sldId id="2147481779"/>
            <p14:sldId id="2147481634"/>
            <p14:sldId id="2147481734"/>
            <p14:sldId id="2147481715"/>
            <p14:sldId id="2147482496"/>
            <p14:sldId id="2147481772"/>
            <p14:sldId id="2147481773"/>
            <p14:sldId id="2147482500"/>
            <p14:sldId id="2147480179"/>
            <p14:sldId id="2147481641"/>
            <p14:sldId id="2147481703"/>
            <p14:sldId id="2147482497"/>
            <p14:sldId id="2147481776"/>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3579CF"/>
    <a:srgbClr val="2253E5"/>
    <a:srgbClr val="FFFFFF"/>
    <a:srgbClr val="5DB3FA"/>
    <a:srgbClr val="0078D4"/>
    <a:srgbClr val="F3F6FD"/>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A4AE3-102D-4E38-BD98-D6D446A1BA94}" v="7" dt="2024-11-14T17:56:25.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6" y="1056"/>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E16745-969E-49A4-B9C4-1A0CE8DBA3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66014" marR="0" lvl="0" indent="0" algn="l" defTabSz="905324" rtl="0" eaLnBrk="0" fontAlgn="auto" latinLnBrk="0" hangingPunct="0">
              <a:lnSpc>
                <a:spcPct val="100000"/>
              </a:lnSpc>
              <a:spcBef>
                <a:spcPts val="0"/>
              </a:spcBef>
              <a:spcAft>
                <a:spcPts val="0"/>
              </a:spcAft>
              <a:buClrTx/>
              <a:buSzTx/>
              <a:buFontTx/>
              <a:buNone/>
              <a:tabLst/>
              <a:defRPr/>
            </a:pPr>
            <a:r>
              <a:rPr lang="de-de"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Alle Rechte vorbehalten. MICROSOFT GIBT KEINERLEI AUSDRÜCKLICHE, STILLSCHWEIGENDE ODER GESETZLICHE GEWÄHRLEISTUNGEN HINSICHTLICH DER INFORMATIONEN IN DIESER PRÄSENTATION.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04.11.2024 05:33 Uhr</a:t>
            </a: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39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13</a:t>
            </a:fld>
            <a:endParaRPr lang="en-US"/>
          </a:p>
        </p:txBody>
      </p:sp>
    </p:spTree>
    <p:extLst>
      <p:ext uri="{BB962C8B-B14F-4D97-AF65-F5344CB8AC3E}">
        <p14:creationId xmlns:p14="http://schemas.microsoft.com/office/powerpoint/2010/main" val="296354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de-de"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Alle Rechte vorbehalten. MICROSOFT GIBT KEINERLEI AUSDRÜCKLICHE, STILLSCHWEIGENDE ODER GESETZLICHE GEWÄHRLEISTUNGEN HINSICHTLICH DER INFORMATIONEN IN DIESER PRÄSENTATION.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 Uhr</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479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8268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de-de"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Alle Rechte vorbehalten. MICROSOFT GIBT KEINERLEI AUSDRÜCKLICHE, STILLSCHWEIGENDE ODER GESETZLICHE GEWÄHRLEISTUNGEN HINSICHTLICH DER INFORMATIONEN IN DIESER PRÄSENTATION.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 Uhr</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057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17</a:t>
            </a:fld>
            <a:endParaRPr lang="en-US"/>
          </a:p>
        </p:txBody>
      </p:sp>
    </p:spTree>
    <p:extLst>
      <p:ext uri="{BB962C8B-B14F-4D97-AF65-F5344CB8AC3E}">
        <p14:creationId xmlns:p14="http://schemas.microsoft.com/office/powerpoint/2010/main" val="14016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effectLst/>
              <a:latin typeface="-apple-system"/>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19</a:t>
            </a:fld>
            <a:endParaRPr lang="en-US"/>
          </a:p>
        </p:txBody>
      </p:sp>
    </p:spTree>
    <p:extLst>
      <p:ext uri="{BB962C8B-B14F-4D97-AF65-F5344CB8AC3E}">
        <p14:creationId xmlns:p14="http://schemas.microsoft.com/office/powerpoint/2010/main" val="166731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20</a:t>
            </a:fld>
            <a:endParaRPr lang="en-US"/>
          </a:p>
        </p:txBody>
      </p:sp>
    </p:spTree>
    <p:extLst>
      <p:ext uri="{BB962C8B-B14F-4D97-AF65-F5344CB8AC3E}">
        <p14:creationId xmlns:p14="http://schemas.microsoft.com/office/powerpoint/2010/main" val="687954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21</a:t>
            </a:fld>
            <a:endParaRPr lang="en-US"/>
          </a:p>
        </p:txBody>
      </p:sp>
    </p:spTree>
    <p:extLst>
      <p:ext uri="{BB962C8B-B14F-4D97-AF65-F5344CB8AC3E}">
        <p14:creationId xmlns:p14="http://schemas.microsoft.com/office/powerpoint/2010/main" val="306961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22</a:t>
            </a:fld>
            <a:endParaRPr lang="en-US"/>
          </a:p>
        </p:txBody>
      </p:sp>
    </p:spTree>
    <p:extLst>
      <p:ext uri="{BB962C8B-B14F-4D97-AF65-F5344CB8AC3E}">
        <p14:creationId xmlns:p14="http://schemas.microsoft.com/office/powerpoint/2010/main" val="232163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a:t>
            </a:fld>
            <a:endParaRPr lang="en-US"/>
          </a:p>
        </p:txBody>
      </p:sp>
    </p:spTree>
    <p:extLst>
      <p:ext uri="{BB962C8B-B14F-4D97-AF65-F5344CB8AC3E}">
        <p14:creationId xmlns:p14="http://schemas.microsoft.com/office/powerpoint/2010/main" val="363050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23</a:t>
            </a:fld>
            <a:endParaRPr lang="en-US"/>
          </a:p>
        </p:txBody>
      </p:sp>
    </p:spTree>
    <p:extLst>
      <p:ext uri="{BB962C8B-B14F-4D97-AF65-F5344CB8AC3E}">
        <p14:creationId xmlns:p14="http://schemas.microsoft.com/office/powerpoint/2010/main" val="234327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29</a:t>
            </a:fld>
            <a:endParaRPr lang="en-US"/>
          </a:p>
        </p:txBody>
      </p:sp>
    </p:spTree>
    <p:extLst>
      <p:ext uri="{BB962C8B-B14F-4D97-AF65-F5344CB8AC3E}">
        <p14:creationId xmlns:p14="http://schemas.microsoft.com/office/powerpoint/2010/main" val="3367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13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4</a:t>
            </a:fld>
            <a:endParaRPr lang="en-US"/>
          </a:p>
        </p:txBody>
      </p:sp>
    </p:spTree>
    <p:extLst>
      <p:ext uri="{BB962C8B-B14F-4D97-AF65-F5344CB8AC3E}">
        <p14:creationId xmlns:p14="http://schemas.microsoft.com/office/powerpoint/2010/main" val="16680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5</a:t>
            </a:fld>
            <a:endParaRPr lang="en-US"/>
          </a:p>
        </p:txBody>
      </p:sp>
    </p:spTree>
    <p:extLst>
      <p:ext uri="{BB962C8B-B14F-4D97-AF65-F5344CB8AC3E}">
        <p14:creationId xmlns:p14="http://schemas.microsoft.com/office/powerpoint/2010/main" val="2684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6</a:t>
            </a:fld>
            <a:endParaRPr lang="en-US"/>
          </a:p>
        </p:txBody>
      </p:sp>
    </p:spTree>
    <p:extLst>
      <p:ext uri="{BB962C8B-B14F-4D97-AF65-F5344CB8AC3E}">
        <p14:creationId xmlns:p14="http://schemas.microsoft.com/office/powerpoint/2010/main" val="129002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7</a:t>
            </a:fld>
            <a:endParaRPr lang="en-US"/>
          </a:p>
        </p:txBody>
      </p:sp>
    </p:spTree>
    <p:extLst>
      <p:ext uri="{BB962C8B-B14F-4D97-AF65-F5344CB8AC3E}">
        <p14:creationId xmlns:p14="http://schemas.microsoft.com/office/powerpoint/2010/main" val="36866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b="0"/>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10</a:t>
            </a:fld>
            <a:endParaRPr lang="en-US"/>
          </a:p>
        </p:txBody>
      </p:sp>
    </p:spTree>
    <p:extLst>
      <p:ext uri="{BB962C8B-B14F-4D97-AF65-F5344CB8AC3E}">
        <p14:creationId xmlns:p14="http://schemas.microsoft.com/office/powerpoint/2010/main" val="3793204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rtlCol="0"/>
          <a:lstStyle>
            <a:lvl1pPr>
              <a:defRPr sz="2000" spc="0">
                <a:latin typeface="+mj-lt"/>
                <a:cs typeface="Segoe UI" panose="020B0502040204020203" pitchFamily="34" charset="0"/>
              </a:defRPr>
            </a:lvl1pPr>
          </a:lstStyle>
          <a:p>
            <a:pPr rtl="0"/>
            <a:r>
              <a:rPr lang="de-de"/>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C366-C310-2B21-09A5-EC1F0BAD4118}"/>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de-de"/>
              <a:t>Click to edit Master title style</a:t>
            </a:r>
          </a:p>
        </p:txBody>
      </p:sp>
      <p:sp>
        <p:nvSpPr>
          <p:cNvPr id="3" name="Subtitle 2">
            <a:extLst>
              <a:ext uri="{FF2B5EF4-FFF2-40B4-BE49-F238E27FC236}">
                <a16:creationId xmlns:a16="http://schemas.microsoft.com/office/drawing/2014/main" id="{D06A1FB2-B58D-7345-A09C-6C7F537BE9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a:t>Click to edit Master subtitle style</a:t>
            </a:r>
          </a:p>
        </p:txBody>
      </p:sp>
      <p:sp>
        <p:nvSpPr>
          <p:cNvPr id="4" name="Date Placeholder 3">
            <a:extLst>
              <a:ext uri="{FF2B5EF4-FFF2-40B4-BE49-F238E27FC236}">
                <a16:creationId xmlns:a16="http://schemas.microsoft.com/office/drawing/2014/main" id="{344487AA-B116-E0E0-B2C4-6905152DF71D}"/>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322C89E-7E17-29FC-E938-41DA62796FC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EC0CFB6-B2B8-AA6F-68B0-39FDC8A61DE0}"/>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88133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de-de"/>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de-de"/>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3523913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73F-4A67-3546-B2E1-B8DF69DF9ECA}"/>
              </a:ext>
            </a:extLst>
          </p:cNvPr>
          <p:cNvSpPr>
            <a:spLocks noGrp="1"/>
          </p:cNvSpPr>
          <p:nvPr>
            <p:ph type="title"/>
          </p:nvPr>
        </p:nvSpPr>
        <p:spPr>
          <a:xfrm>
            <a:off x="831850" y="1709738"/>
            <a:ext cx="10515600" cy="2852737"/>
          </a:xfrm>
        </p:spPr>
        <p:txBody>
          <a:bodyPr rtlCol="0" anchor="b"/>
          <a:lstStyle>
            <a:lvl1pPr>
              <a:defRPr sz="6000"/>
            </a:lvl1pPr>
          </a:lstStyle>
          <a:p>
            <a:pPr rtl="0"/>
            <a:r>
              <a:rPr lang="de-de"/>
              <a:t>Click to edit Master title style</a:t>
            </a:r>
          </a:p>
        </p:txBody>
      </p:sp>
      <p:sp>
        <p:nvSpPr>
          <p:cNvPr id="3" name="Text Placeholder 2">
            <a:extLst>
              <a:ext uri="{FF2B5EF4-FFF2-40B4-BE49-F238E27FC236}">
                <a16:creationId xmlns:a16="http://schemas.microsoft.com/office/drawing/2014/main" id="{C979D538-3D13-43F8-8ED0-A9A6368181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de-de"/>
              <a:t>Click to edit Master text styles</a:t>
            </a:r>
          </a:p>
        </p:txBody>
      </p:sp>
      <p:sp>
        <p:nvSpPr>
          <p:cNvPr id="4" name="Date Placeholder 3">
            <a:extLst>
              <a:ext uri="{FF2B5EF4-FFF2-40B4-BE49-F238E27FC236}">
                <a16:creationId xmlns:a16="http://schemas.microsoft.com/office/drawing/2014/main" id="{69D44591-3888-BADD-C642-8A5D717D1524}"/>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9FD5F9EB-B514-83F3-439F-74C349C0077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9B094A96-4E25-FE08-AE52-F9F2A13A19E4}"/>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831204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B0D-9DE7-0343-6942-61C94CBDC381}"/>
              </a:ext>
            </a:extLst>
          </p:cNvPr>
          <p:cNvSpPr>
            <a:spLocks noGrp="1"/>
          </p:cNvSpPr>
          <p:nvPr>
            <p:ph type="title"/>
          </p:nvPr>
        </p:nvSpPr>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ECEF45A8-FE5F-0906-C007-9F3CD4D1F24E}"/>
              </a:ext>
            </a:extLst>
          </p:cNvPr>
          <p:cNvSpPr>
            <a:spLocks noGrp="1"/>
          </p:cNvSpPr>
          <p:nvPr>
            <p:ph sz="half" idx="1"/>
          </p:nvPr>
        </p:nvSpPr>
        <p:spPr>
          <a:xfrm>
            <a:off x="838200" y="1825625"/>
            <a:ext cx="5181600" cy="43513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Content Placeholder 3">
            <a:extLst>
              <a:ext uri="{FF2B5EF4-FFF2-40B4-BE49-F238E27FC236}">
                <a16:creationId xmlns:a16="http://schemas.microsoft.com/office/drawing/2014/main" id="{87956E00-9754-99B5-32AF-DF7AA6BE2AF6}"/>
              </a:ext>
            </a:extLst>
          </p:cNvPr>
          <p:cNvSpPr>
            <a:spLocks noGrp="1"/>
          </p:cNvSpPr>
          <p:nvPr>
            <p:ph sz="half" idx="2"/>
          </p:nvPr>
        </p:nvSpPr>
        <p:spPr>
          <a:xfrm>
            <a:off x="6172200" y="1825625"/>
            <a:ext cx="5181600" cy="43513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5" name="Date Placeholder 4">
            <a:extLst>
              <a:ext uri="{FF2B5EF4-FFF2-40B4-BE49-F238E27FC236}">
                <a16:creationId xmlns:a16="http://schemas.microsoft.com/office/drawing/2014/main" id="{5154710B-0716-DF21-42D9-08E3B5803EB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7719D910-C172-1EF3-F27E-22188980DD6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313BCEF2-2AA4-BB73-27B5-54A3AB6F6C6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93676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4EF1-7DD6-FE96-5145-C46207DC40A9}"/>
              </a:ext>
            </a:extLst>
          </p:cNvPr>
          <p:cNvSpPr>
            <a:spLocks noGrp="1"/>
          </p:cNvSpPr>
          <p:nvPr>
            <p:ph type="title"/>
          </p:nvPr>
        </p:nvSpPr>
        <p:spPr>
          <a:xfrm>
            <a:off x="839788" y="365125"/>
            <a:ext cx="10515600" cy="1325563"/>
          </a:xfrm>
        </p:spPr>
        <p:txBody>
          <a:bodyPr rtlCol="0"/>
          <a:lstStyle/>
          <a:p>
            <a:pPr rtl="0"/>
            <a:r>
              <a:rPr lang="de-de"/>
              <a:t>Click to edit Master title style</a:t>
            </a:r>
          </a:p>
        </p:txBody>
      </p:sp>
      <p:sp>
        <p:nvSpPr>
          <p:cNvPr id="3" name="Text Placeholder 2">
            <a:extLst>
              <a:ext uri="{FF2B5EF4-FFF2-40B4-BE49-F238E27FC236}">
                <a16:creationId xmlns:a16="http://schemas.microsoft.com/office/drawing/2014/main" id="{B7351DED-B5FD-36AB-CAF5-BF5567DEBD7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Click to edit Master text styles</a:t>
            </a:r>
          </a:p>
        </p:txBody>
      </p:sp>
      <p:sp>
        <p:nvSpPr>
          <p:cNvPr id="4" name="Content Placeholder 3">
            <a:extLst>
              <a:ext uri="{FF2B5EF4-FFF2-40B4-BE49-F238E27FC236}">
                <a16:creationId xmlns:a16="http://schemas.microsoft.com/office/drawing/2014/main" id="{0DCF4EA5-4A0B-5446-7EF9-7ECFDCAB2B40}"/>
              </a:ext>
            </a:extLst>
          </p:cNvPr>
          <p:cNvSpPr>
            <a:spLocks noGrp="1"/>
          </p:cNvSpPr>
          <p:nvPr>
            <p:ph sz="half" idx="2"/>
          </p:nvPr>
        </p:nvSpPr>
        <p:spPr>
          <a:xfrm>
            <a:off x="839788" y="2505075"/>
            <a:ext cx="5157787" cy="368458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5" name="Text Placeholder 4">
            <a:extLst>
              <a:ext uri="{FF2B5EF4-FFF2-40B4-BE49-F238E27FC236}">
                <a16:creationId xmlns:a16="http://schemas.microsoft.com/office/drawing/2014/main" id="{D60C2A64-EFDC-A2C3-F60D-26D461B0A7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Click to edit Master text styles</a:t>
            </a:r>
          </a:p>
        </p:txBody>
      </p:sp>
      <p:sp>
        <p:nvSpPr>
          <p:cNvPr id="6" name="Content Placeholder 5">
            <a:extLst>
              <a:ext uri="{FF2B5EF4-FFF2-40B4-BE49-F238E27FC236}">
                <a16:creationId xmlns:a16="http://schemas.microsoft.com/office/drawing/2014/main" id="{8E5638F1-6B79-CAE7-1DB9-DFF89F5B109D}"/>
              </a:ext>
            </a:extLst>
          </p:cNvPr>
          <p:cNvSpPr>
            <a:spLocks noGrp="1"/>
          </p:cNvSpPr>
          <p:nvPr>
            <p:ph sz="quarter" idx="4"/>
          </p:nvPr>
        </p:nvSpPr>
        <p:spPr>
          <a:xfrm>
            <a:off x="6172200" y="2505075"/>
            <a:ext cx="5183188" cy="368458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Date Placeholder 6">
            <a:extLst>
              <a:ext uri="{FF2B5EF4-FFF2-40B4-BE49-F238E27FC236}">
                <a16:creationId xmlns:a16="http://schemas.microsoft.com/office/drawing/2014/main" id="{56EEB207-7675-CCB2-C54B-C93DAD71126A}"/>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8" name="Footer Placeholder 7">
            <a:extLst>
              <a:ext uri="{FF2B5EF4-FFF2-40B4-BE49-F238E27FC236}">
                <a16:creationId xmlns:a16="http://schemas.microsoft.com/office/drawing/2014/main" id="{F79C94F1-5C0D-075A-6FEE-E939728F843E}"/>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753683DA-027B-705B-4459-ED17F9BE31C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555811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ACF-628C-1474-B13D-5E634DE3B8C7}"/>
              </a:ext>
            </a:extLst>
          </p:cNvPr>
          <p:cNvSpPr>
            <a:spLocks noGrp="1"/>
          </p:cNvSpPr>
          <p:nvPr>
            <p:ph type="title"/>
          </p:nvPr>
        </p:nvSpPr>
        <p:spPr/>
        <p:txBody>
          <a:bodyPr rtlCol="0"/>
          <a:lstStyle/>
          <a:p>
            <a:pPr rtl="0"/>
            <a:r>
              <a:rPr lang="de-de"/>
              <a:t>Click to edit Master title style</a:t>
            </a:r>
          </a:p>
        </p:txBody>
      </p:sp>
      <p:sp>
        <p:nvSpPr>
          <p:cNvPr id="3" name="Date Placeholder 2">
            <a:extLst>
              <a:ext uri="{FF2B5EF4-FFF2-40B4-BE49-F238E27FC236}">
                <a16:creationId xmlns:a16="http://schemas.microsoft.com/office/drawing/2014/main" id="{C4C54EB2-8EF5-4B83-CD8D-FA926FDABBA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4" name="Footer Placeholder 3">
            <a:extLst>
              <a:ext uri="{FF2B5EF4-FFF2-40B4-BE49-F238E27FC236}">
                <a16:creationId xmlns:a16="http://schemas.microsoft.com/office/drawing/2014/main" id="{BAA5A8B5-E24A-2FE0-AF06-9CB5CB2B9417}"/>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7D5D993B-EF7D-9141-FEA7-F60D7645B8C6}"/>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6945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722AC-8ED5-0CF9-884D-7A8B60FF67E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3" name="Footer Placeholder 2">
            <a:extLst>
              <a:ext uri="{FF2B5EF4-FFF2-40B4-BE49-F238E27FC236}">
                <a16:creationId xmlns:a16="http://schemas.microsoft.com/office/drawing/2014/main" id="{5904AA66-7C4C-802E-C017-C3ECD710BC36}"/>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7FB3BC6F-1855-9958-B985-2ED95309D8B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84118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D043-CB97-EFF6-C7C8-9558F2E35D66}"/>
              </a:ext>
            </a:extLst>
          </p:cNvPr>
          <p:cNvSpPr>
            <a:spLocks noGrp="1"/>
          </p:cNvSpPr>
          <p:nvPr>
            <p:ph type="title"/>
          </p:nvPr>
        </p:nvSpPr>
        <p:spPr>
          <a:xfrm>
            <a:off x="839788" y="457200"/>
            <a:ext cx="3932237" cy="1600200"/>
          </a:xfrm>
        </p:spPr>
        <p:txBody>
          <a:bodyPr rtlCol="0" anchor="b"/>
          <a:lstStyle>
            <a:lvl1pPr>
              <a:defRPr sz="3200"/>
            </a:lvl1pPr>
          </a:lstStyle>
          <a:p>
            <a:pPr rtl="0"/>
            <a:r>
              <a:rPr lang="de-de"/>
              <a:t>Click to edit Master title style</a:t>
            </a:r>
          </a:p>
        </p:txBody>
      </p:sp>
      <p:sp>
        <p:nvSpPr>
          <p:cNvPr id="3" name="Content Placeholder 2">
            <a:extLst>
              <a:ext uri="{FF2B5EF4-FFF2-40B4-BE49-F238E27FC236}">
                <a16:creationId xmlns:a16="http://schemas.microsoft.com/office/drawing/2014/main" id="{5316A356-1DD0-D221-3083-EE504CBFA1D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Text Placeholder 3">
            <a:extLst>
              <a:ext uri="{FF2B5EF4-FFF2-40B4-BE49-F238E27FC236}">
                <a16:creationId xmlns:a16="http://schemas.microsoft.com/office/drawing/2014/main" id="{F82652C4-62C4-B2D3-5E56-7500C1A27D6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a:t>Click to edit Master text styles</a:t>
            </a:r>
          </a:p>
        </p:txBody>
      </p:sp>
      <p:sp>
        <p:nvSpPr>
          <p:cNvPr id="5" name="Date Placeholder 4">
            <a:extLst>
              <a:ext uri="{FF2B5EF4-FFF2-40B4-BE49-F238E27FC236}">
                <a16:creationId xmlns:a16="http://schemas.microsoft.com/office/drawing/2014/main" id="{B2ED86D3-E401-EE8D-62C2-87FCC21C5B8F}"/>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51D970C1-4A41-E653-023D-6DE9B43F80A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8E70454-3044-DEB3-6181-1CC83C6A41A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15577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C31-9F62-9FE2-1C8E-47E206813580}"/>
              </a:ext>
            </a:extLst>
          </p:cNvPr>
          <p:cNvSpPr>
            <a:spLocks noGrp="1"/>
          </p:cNvSpPr>
          <p:nvPr>
            <p:ph type="title"/>
          </p:nvPr>
        </p:nvSpPr>
        <p:spPr>
          <a:xfrm>
            <a:off x="839788" y="457200"/>
            <a:ext cx="3932237" cy="1600200"/>
          </a:xfrm>
        </p:spPr>
        <p:txBody>
          <a:bodyPr rtlCol="0" anchor="b"/>
          <a:lstStyle>
            <a:lvl1pPr>
              <a:defRPr sz="3200"/>
            </a:lvl1pPr>
          </a:lstStyle>
          <a:p>
            <a:pPr rtl="0"/>
            <a:r>
              <a:rPr lang="de-de"/>
              <a:t>Click to edit Master title style</a:t>
            </a:r>
          </a:p>
        </p:txBody>
      </p:sp>
      <p:sp>
        <p:nvSpPr>
          <p:cNvPr id="3" name="Picture Placeholder 2">
            <a:extLst>
              <a:ext uri="{FF2B5EF4-FFF2-40B4-BE49-F238E27FC236}">
                <a16:creationId xmlns:a16="http://schemas.microsoft.com/office/drawing/2014/main" id="{164A671F-6FB6-B2C5-F399-E31F2C13772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0E007BF-7B57-849E-D38D-57A8DA2446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a:t>Click to edit Master text styles</a:t>
            </a:r>
          </a:p>
        </p:txBody>
      </p:sp>
      <p:sp>
        <p:nvSpPr>
          <p:cNvPr id="5" name="Date Placeholder 4">
            <a:extLst>
              <a:ext uri="{FF2B5EF4-FFF2-40B4-BE49-F238E27FC236}">
                <a16:creationId xmlns:a16="http://schemas.microsoft.com/office/drawing/2014/main" id="{8166A2CA-C0C9-0A59-2A81-3CEAFF220F0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E8565601-2334-7026-CD46-25E1A3F144EE}"/>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38AE85E-B538-118E-7A70-D79E3A55A44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7489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de-de"/>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de-de"/>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08-4E13-87B6-2AAE-9924F56B4D37}"/>
              </a:ext>
            </a:extLst>
          </p:cNvPr>
          <p:cNvSpPr>
            <a:spLocks noGrp="1"/>
          </p:cNvSpPr>
          <p:nvPr>
            <p:ph type="title"/>
          </p:nvPr>
        </p:nvSpPr>
        <p:spPr/>
        <p:txBody>
          <a:bodyPr rtlCol="0"/>
          <a:lstStyle/>
          <a:p>
            <a:pPr rtl="0"/>
            <a:r>
              <a:rPr lang="de-de"/>
              <a:t>Click to edit Master title style</a:t>
            </a:r>
          </a:p>
        </p:txBody>
      </p:sp>
      <p:sp>
        <p:nvSpPr>
          <p:cNvPr id="3" name="Vertical Text Placeholder 2">
            <a:extLst>
              <a:ext uri="{FF2B5EF4-FFF2-40B4-BE49-F238E27FC236}">
                <a16:creationId xmlns:a16="http://schemas.microsoft.com/office/drawing/2014/main" id="{FCC60DB6-118C-A928-4622-B6E7E0E85AC4}"/>
              </a:ext>
            </a:extLst>
          </p:cNvPr>
          <p:cNvSpPr>
            <a:spLocks noGrp="1"/>
          </p:cNvSpPr>
          <p:nvPr>
            <p:ph type="body" orient="vert" idx="1"/>
          </p:nvPr>
        </p:nvSpPr>
        <p:spPr/>
        <p:txBody>
          <a:bodyPr vert="eaVert"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9B6072D0-E38C-997B-6D32-C6276A4220B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2A89B7F-A2DB-3670-63FC-70280C10236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0955550-AC80-51EC-4F1D-9C2116FC408D}"/>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312434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5F92-0E20-0D2A-B9B1-25D1C4FA7114}"/>
              </a:ext>
            </a:extLst>
          </p:cNvPr>
          <p:cNvSpPr>
            <a:spLocks noGrp="1"/>
          </p:cNvSpPr>
          <p:nvPr>
            <p:ph type="title" orient="vert"/>
          </p:nvPr>
        </p:nvSpPr>
        <p:spPr>
          <a:xfrm>
            <a:off x="8724900" y="365125"/>
            <a:ext cx="2628900" cy="5811838"/>
          </a:xfrm>
        </p:spPr>
        <p:txBody>
          <a:bodyPr vert="eaVert" rtlCol="0"/>
          <a:lstStyle/>
          <a:p>
            <a:pPr rtl="0"/>
            <a:r>
              <a:rPr lang="de-de"/>
              <a:t>Click to edit Master title style</a:t>
            </a:r>
          </a:p>
        </p:txBody>
      </p:sp>
      <p:sp>
        <p:nvSpPr>
          <p:cNvPr id="3" name="Vertical Text Placeholder 2">
            <a:extLst>
              <a:ext uri="{FF2B5EF4-FFF2-40B4-BE49-F238E27FC236}">
                <a16:creationId xmlns:a16="http://schemas.microsoft.com/office/drawing/2014/main" id="{1AEBB062-210C-5B75-75D3-F63CF26E4951}"/>
              </a:ext>
            </a:extLst>
          </p:cNvPr>
          <p:cNvSpPr>
            <a:spLocks noGrp="1"/>
          </p:cNvSpPr>
          <p:nvPr>
            <p:ph type="body" orient="vert" idx="1"/>
          </p:nvPr>
        </p:nvSpPr>
        <p:spPr>
          <a:xfrm>
            <a:off x="838200" y="365125"/>
            <a:ext cx="7734300" cy="5811838"/>
          </a:xfrm>
        </p:spPr>
        <p:txBody>
          <a:bodyPr vert="eaVert"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172984C2-E001-4FAA-D41D-C8A6E77349BB}"/>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F6F10106-1AEC-0FF5-C2E4-1C574E4EC60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7934F2D-666B-FE5F-422D-77F8A582D7BA}"/>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996932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44376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de-de"/>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rtlCol="0"/>
          <a:lstStyle/>
          <a:p>
            <a:pPr rtl="0"/>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p>
            <a:pPr rtl="0"/>
            <a:r>
              <a:rPr lang="de-de"/>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de-de"/>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de-de"/>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de-de"/>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de-de"/>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de-de"/>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de-de"/>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rtlCol="0"/>
          <a:lstStyle/>
          <a:p>
            <a:pPr rtl="0"/>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de-de"/>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rtlCol="0" anchor="t"/>
          <a:lstStyle>
            <a:lvl1pPr>
              <a:defRPr sz="2800"/>
            </a:lvl1pPr>
          </a:lstStyle>
          <a:p>
            <a:pPr rtl="0"/>
            <a:r>
              <a:rPr lang="de-de"/>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3000" b="0" i="0" u="none" strike="noStrike" kern="0" cap="none" spc="-60" normalizeH="0" noProof="0">
                <a:ln>
                  <a:noFill/>
                </a:ln>
                <a:solidFill>
                  <a:srgbClr val="5655B9"/>
                </a:solidFill>
                <a:effectLst/>
                <a:uLnTx/>
                <a:uFillTx/>
              </a:rPr>
              <a:t>Micro</a:t>
            </a:r>
            <a:r>
              <a:rPr lang="de-de" sz="3000" b="0" i="0" u="none" strike="noStrike" kern="0" cap="none" spc="-160" normalizeH="0" noProof="0">
                <a:ln>
                  <a:noFill/>
                </a:ln>
                <a:solidFill>
                  <a:srgbClr val="5655B9"/>
                </a:solidFill>
                <a:effectLst/>
                <a:uLnTx/>
                <a:uFillTx/>
              </a:rPr>
              <a:t>soft</a:t>
            </a:r>
            <a:r>
              <a:rPr lang="de-de" sz="3000" b="0" i="0" u="none" strike="noStrike" kern="0" cap="none" spc="-130" normalizeH="0" noProof="0">
                <a:ln>
                  <a:noFill/>
                </a:ln>
                <a:solidFill>
                  <a:srgbClr val="5655B9"/>
                </a:solidFill>
                <a:effectLst/>
                <a:uLnTx/>
                <a:uFillTx/>
              </a:rPr>
              <a:t> </a:t>
            </a:r>
            <a:r>
              <a:rPr lang="de-de"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de-de"/>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rtlCol="0"/>
          <a:lstStyle>
            <a:lvl1pPr>
              <a:defRPr/>
            </a:lvl1pPr>
          </a:lstStyle>
          <a:p>
            <a:pPr rtl="0"/>
            <a:r>
              <a:rPr lang="de-de"/>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de-de"/>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de-de"/>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rtlCol="0"/>
          <a:lstStyle/>
          <a:p>
            <a:pPr rtl="0"/>
            <a:r>
              <a:rPr lang="de-de"/>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de-de"/>
              <a:t>Click to edit Master text styles</a:t>
            </a:r>
          </a:p>
          <a:p>
            <a:pPr lvl="1" rtl="0"/>
            <a:r>
              <a:rPr lang="de-de"/>
              <a:t>Second level</a:t>
            </a:r>
          </a:p>
          <a:p>
            <a:pPr lvl="2" rtl="0"/>
            <a:r>
              <a:rPr lang="de-de"/>
              <a:t>Third level</a:t>
            </a:r>
          </a:p>
          <a:p>
            <a:pPr lvl="3" rtl="0"/>
            <a:r>
              <a:rPr lang="de-de"/>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de-de"/>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de-de"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pPr rtl="0"/>
            <a:r>
              <a:rPr lang="de-de"/>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de-de"/>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B74-1A03-3B00-CFFC-FD976079230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de-de"/>
              <a:t>Click to edit Master title style</a:t>
            </a:r>
          </a:p>
        </p:txBody>
      </p:sp>
      <p:sp>
        <p:nvSpPr>
          <p:cNvPr id="3" name="Subtitle 2">
            <a:extLst>
              <a:ext uri="{FF2B5EF4-FFF2-40B4-BE49-F238E27FC236}">
                <a16:creationId xmlns:a16="http://schemas.microsoft.com/office/drawing/2014/main" id="{C63E76E7-1B32-CBF1-951C-326ACAFBDA74}"/>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a:t>Click to edit Master subtitle style</a:t>
            </a:r>
          </a:p>
        </p:txBody>
      </p:sp>
      <p:sp>
        <p:nvSpPr>
          <p:cNvPr id="4" name="Date Placeholder 3">
            <a:extLst>
              <a:ext uri="{FF2B5EF4-FFF2-40B4-BE49-F238E27FC236}">
                <a16:creationId xmlns:a16="http://schemas.microsoft.com/office/drawing/2014/main" id="{2D3249D5-22F3-D03F-C06D-376D73B2345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EBE4C092-A86F-BC79-4B83-EF6D327F40B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105358AD-7ADF-2520-131F-07EFAA98077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0660105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5A2-033C-69E9-88BA-2BBA6B65E6BD}"/>
              </a:ext>
            </a:extLst>
          </p:cNvPr>
          <p:cNvSpPr>
            <a:spLocks noGrp="1"/>
          </p:cNvSpPr>
          <p:nvPr>
            <p:ph type="title"/>
          </p:nvPr>
        </p:nvSpPr>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7C7E1367-D1D1-BB02-C4B5-B815A7345A8A}"/>
              </a:ext>
            </a:extLst>
          </p:cNvPr>
          <p:cNvSpPr>
            <a:spLocks noGrp="1"/>
          </p:cNvSpPr>
          <p:nvPr>
            <p:ph idx="1"/>
          </p:nvPr>
        </p:nvSpPr>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7C0F5E68-5E43-79DB-5950-3AEA7ACB97BA}"/>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BBD81FA8-BA16-016D-88BC-C8A620761F3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4F79337-3F83-98E5-6F7E-8D3768B4ABB0}"/>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4132865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7B3A-90DA-7B8C-B6D3-341F19DF1759}"/>
              </a:ext>
            </a:extLst>
          </p:cNvPr>
          <p:cNvSpPr>
            <a:spLocks noGrp="1"/>
          </p:cNvSpPr>
          <p:nvPr>
            <p:ph type="title"/>
          </p:nvPr>
        </p:nvSpPr>
        <p:spPr>
          <a:xfrm>
            <a:off x="831850" y="1709738"/>
            <a:ext cx="10515600" cy="2852737"/>
          </a:xfrm>
        </p:spPr>
        <p:txBody>
          <a:bodyPr rtlCol="0" anchor="b"/>
          <a:lstStyle>
            <a:lvl1pPr>
              <a:defRPr sz="6000"/>
            </a:lvl1pPr>
          </a:lstStyle>
          <a:p>
            <a:pPr rtl="0"/>
            <a:r>
              <a:rPr lang="de-de"/>
              <a:t>Click to edit Master title style</a:t>
            </a:r>
          </a:p>
        </p:txBody>
      </p:sp>
      <p:sp>
        <p:nvSpPr>
          <p:cNvPr id="3" name="Text Placeholder 2">
            <a:extLst>
              <a:ext uri="{FF2B5EF4-FFF2-40B4-BE49-F238E27FC236}">
                <a16:creationId xmlns:a16="http://schemas.microsoft.com/office/drawing/2014/main" id="{8CEB3E5C-83E9-895E-D1F7-43027A913B17}"/>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de-de"/>
              <a:t>Click to edit Master text styles</a:t>
            </a:r>
          </a:p>
        </p:txBody>
      </p:sp>
      <p:sp>
        <p:nvSpPr>
          <p:cNvPr id="4" name="Date Placeholder 3">
            <a:extLst>
              <a:ext uri="{FF2B5EF4-FFF2-40B4-BE49-F238E27FC236}">
                <a16:creationId xmlns:a16="http://schemas.microsoft.com/office/drawing/2014/main" id="{B3BCC91C-BAC4-1CD8-A796-B6B3E87ACD2E}"/>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A85B1871-83AF-9C77-B3C2-D00AA8E5B7D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5303E1E-A135-2207-FDD5-26C8F91A7801}"/>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533099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AD30-F6E4-E7B7-9052-F4A19983660E}"/>
              </a:ext>
            </a:extLst>
          </p:cNvPr>
          <p:cNvSpPr>
            <a:spLocks noGrp="1"/>
          </p:cNvSpPr>
          <p:nvPr>
            <p:ph type="title"/>
          </p:nvPr>
        </p:nvSpPr>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51544A34-219E-A16F-3595-BA6667DCF55B}"/>
              </a:ext>
            </a:extLst>
          </p:cNvPr>
          <p:cNvSpPr>
            <a:spLocks noGrp="1"/>
          </p:cNvSpPr>
          <p:nvPr>
            <p:ph sz="half" idx="1"/>
          </p:nvPr>
        </p:nvSpPr>
        <p:spPr>
          <a:xfrm>
            <a:off x="838200" y="1825625"/>
            <a:ext cx="5181600" cy="43513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Content Placeholder 3">
            <a:extLst>
              <a:ext uri="{FF2B5EF4-FFF2-40B4-BE49-F238E27FC236}">
                <a16:creationId xmlns:a16="http://schemas.microsoft.com/office/drawing/2014/main" id="{01B97882-5E4B-C23C-A841-DC43363A1FB9}"/>
              </a:ext>
            </a:extLst>
          </p:cNvPr>
          <p:cNvSpPr>
            <a:spLocks noGrp="1"/>
          </p:cNvSpPr>
          <p:nvPr>
            <p:ph sz="half" idx="2"/>
          </p:nvPr>
        </p:nvSpPr>
        <p:spPr>
          <a:xfrm>
            <a:off x="6172200" y="1825625"/>
            <a:ext cx="5181600" cy="43513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5" name="Date Placeholder 4">
            <a:extLst>
              <a:ext uri="{FF2B5EF4-FFF2-40B4-BE49-F238E27FC236}">
                <a16:creationId xmlns:a16="http://schemas.microsoft.com/office/drawing/2014/main" id="{4B3E0832-3403-C5D0-F991-E55FEB8AE30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AD17BF55-639B-EB1A-72D1-285BAF788F06}"/>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18A8B12-6B18-301E-0983-0652BA1DA459}"/>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71081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DB16-BD3F-A5C7-2BB0-75439F748E73}"/>
              </a:ext>
            </a:extLst>
          </p:cNvPr>
          <p:cNvSpPr>
            <a:spLocks noGrp="1"/>
          </p:cNvSpPr>
          <p:nvPr>
            <p:ph type="title"/>
          </p:nvPr>
        </p:nvSpPr>
        <p:spPr>
          <a:xfrm>
            <a:off x="839788" y="365125"/>
            <a:ext cx="10515600" cy="1325563"/>
          </a:xfrm>
        </p:spPr>
        <p:txBody>
          <a:bodyPr rtlCol="0"/>
          <a:lstStyle/>
          <a:p>
            <a:pPr rtl="0"/>
            <a:r>
              <a:rPr lang="de-de"/>
              <a:t>Click to edit Master title style</a:t>
            </a:r>
          </a:p>
        </p:txBody>
      </p:sp>
      <p:sp>
        <p:nvSpPr>
          <p:cNvPr id="3" name="Text Placeholder 2">
            <a:extLst>
              <a:ext uri="{FF2B5EF4-FFF2-40B4-BE49-F238E27FC236}">
                <a16:creationId xmlns:a16="http://schemas.microsoft.com/office/drawing/2014/main" id="{8314BEE0-F456-1F8C-AC4B-529B813869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Click to edit Master text styles</a:t>
            </a:r>
          </a:p>
        </p:txBody>
      </p:sp>
      <p:sp>
        <p:nvSpPr>
          <p:cNvPr id="4" name="Content Placeholder 3">
            <a:extLst>
              <a:ext uri="{FF2B5EF4-FFF2-40B4-BE49-F238E27FC236}">
                <a16:creationId xmlns:a16="http://schemas.microsoft.com/office/drawing/2014/main" id="{64221C91-66A7-7702-917D-E229D83D200B}"/>
              </a:ext>
            </a:extLst>
          </p:cNvPr>
          <p:cNvSpPr>
            <a:spLocks noGrp="1"/>
          </p:cNvSpPr>
          <p:nvPr>
            <p:ph sz="half" idx="2"/>
          </p:nvPr>
        </p:nvSpPr>
        <p:spPr>
          <a:xfrm>
            <a:off x="839788" y="2505075"/>
            <a:ext cx="5157787" cy="368458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5" name="Text Placeholder 4">
            <a:extLst>
              <a:ext uri="{FF2B5EF4-FFF2-40B4-BE49-F238E27FC236}">
                <a16:creationId xmlns:a16="http://schemas.microsoft.com/office/drawing/2014/main" id="{6FF1083D-EFDF-2B62-2EF6-661ED94BDD5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Click to edit Master text styles</a:t>
            </a:r>
          </a:p>
        </p:txBody>
      </p:sp>
      <p:sp>
        <p:nvSpPr>
          <p:cNvPr id="6" name="Content Placeholder 5">
            <a:extLst>
              <a:ext uri="{FF2B5EF4-FFF2-40B4-BE49-F238E27FC236}">
                <a16:creationId xmlns:a16="http://schemas.microsoft.com/office/drawing/2014/main" id="{6731ECCE-4438-2F97-B476-8DA8775FD94C}"/>
              </a:ext>
            </a:extLst>
          </p:cNvPr>
          <p:cNvSpPr>
            <a:spLocks noGrp="1"/>
          </p:cNvSpPr>
          <p:nvPr>
            <p:ph sz="quarter" idx="4"/>
          </p:nvPr>
        </p:nvSpPr>
        <p:spPr>
          <a:xfrm>
            <a:off x="6172200" y="2505075"/>
            <a:ext cx="5183188" cy="368458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Date Placeholder 6">
            <a:extLst>
              <a:ext uri="{FF2B5EF4-FFF2-40B4-BE49-F238E27FC236}">
                <a16:creationId xmlns:a16="http://schemas.microsoft.com/office/drawing/2014/main" id="{C57C2BF8-F1FA-3CEA-2B48-BDFA08EF6862}"/>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8" name="Footer Placeholder 7">
            <a:extLst>
              <a:ext uri="{FF2B5EF4-FFF2-40B4-BE49-F238E27FC236}">
                <a16:creationId xmlns:a16="http://schemas.microsoft.com/office/drawing/2014/main" id="{66A5C322-6D63-5BE3-C53D-4861A215E4E7}"/>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4896657A-E6BE-7D3B-F09B-324CC195831A}"/>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75188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256-2819-9D30-054C-F41E59E27CB2}"/>
              </a:ext>
            </a:extLst>
          </p:cNvPr>
          <p:cNvSpPr>
            <a:spLocks noGrp="1"/>
          </p:cNvSpPr>
          <p:nvPr>
            <p:ph type="title"/>
          </p:nvPr>
        </p:nvSpPr>
        <p:spPr/>
        <p:txBody>
          <a:bodyPr rtlCol="0"/>
          <a:lstStyle/>
          <a:p>
            <a:pPr rtl="0"/>
            <a:r>
              <a:rPr lang="de-de"/>
              <a:t>Click to edit Master title style</a:t>
            </a:r>
          </a:p>
        </p:txBody>
      </p:sp>
      <p:sp>
        <p:nvSpPr>
          <p:cNvPr id="3" name="Date Placeholder 2">
            <a:extLst>
              <a:ext uri="{FF2B5EF4-FFF2-40B4-BE49-F238E27FC236}">
                <a16:creationId xmlns:a16="http://schemas.microsoft.com/office/drawing/2014/main" id="{9CD06B5F-202A-706A-907E-3F34D61AFD99}"/>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4" name="Footer Placeholder 3">
            <a:extLst>
              <a:ext uri="{FF2B5EF4-FFF2-40B4-BE49-F238E27FC236}">
                <a16:creationId xmlns:a16="http://schemas.microsoft.com/office/drawing/2014/main" id="{55BFFB80-2DCD-5E34-05A0-53CDDE7C9436}"/>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59D0673C-BF0E-32DF-AFE0-67B15E8AF084}"/>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7071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DAE19-008E-9425-E468-CB7AA6C41668}"/>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3" name="Footer Placeholder 2">
            <a:extLst>
              <a:ext uri="{FF2B5EF4-FFF2-40B4-BE49-F238E27FC236}">
                <a16:creationId xmlns:a16="http://schemas.microsoft.com/office/drawing/2014/main" id="{42EBD804-0FDE-2951-9063-B6B40807B391}"/>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85DF24A8-D358-B60F-6272-F0B88B04096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007590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606-F49F-DCAC-4E94-7F3ACB8BA32F}"/>
              </a:ext>
            </a:extLst>
          </p:cNvPr>
          <p:cNvSpPr>
            <a:spLocks noGrp="1"/>
          </p:cNvSpPr>
          <p:nvPr>
            <p:ph type="title"/>
          </p:nvPr>
        </p:nvSpPr>
        <p:spPr>
          <a:xfrm>
            <a:off x="839788" y="457200"/>
            <a:ext cx="3932237" cy="1600200"/>
          </a:xfrm>
        </p:spPr>
        <p:txBody>
          <a:bodyPr rtlCol="0" anchor="b"/>
          <a:lstStyle>
            <a:lvl1pPr>
              <a:defRPr sz="3200"/>
            </a:lvl1pPr>
          </a:lstStyle>
          <a:p>
            <a:pPr rtl="0"/>
            <a:r>
              <a:rPr lang="de-de"/>
              <a:t>Click to edit Master title style</a:t>
            </a:r>
          </a:p>
        </p:txBody>
      </p:sp>
      <p:sp>
        <p:nvSpPr>
          <p:cNvPr id="3" name="Content Placeholder 2">
            <a:extLst>
              <a:ext uri="{FF2B5EF4-FFF2-40B4-BE49-F238E27FC236}">
                <a16:creationId xmlns:a16="http://schemas.microsoft.com/office/drawing/2014/main" id="{A182873D-D6E5-3DEE-C7AE-0E7EE4A01A3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Text Placeholder 3">
            <a:extLst>
              <a:ext uri="{FF2B5EF4-FFF2-40B4-BE49-F238E27FC236}">
                <a16:creationId xmlns:a16="http://schemas.microsoft.com/office/drawing/2014/main" id="{99EECC8E-0CE6-22AD-6A39-B0DC86D99CD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a:t>Click to edit Master text styles</a:t>
            </a:r>
          </a:p>
        </p:txBody>
      </p:sp>
      <p:sp>
        <p:nvSpPr>
          <p:cNvPr id="5" name="Date Placeholder 4">
            <a:extLst>
              <a:ext uri="{FF2B5EF4-FFF2-40B4-BE49-F238E27FC236}">
                <a16:creationId xmlns:a16="http://schemas.microsoft.com/office/drawing/2014/main" id="{6DAF6222-3C98-EC64-5066-67915C02FD81}"/>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EBA00642-0206-6A35-4647-1E3DEFC91301}"/>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76D1374-4F67-32C1-C1CE-69DB822CD4C7}"/>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88294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21E0-90E1-8FDB-EAC8-5CD90F5277A0}"/>
              </a:ext>
            </a:extLst>
          </p:cNvPr>
          <p:cNvSpPr>
            <a:spLocks noGrp="1"/>
          </p:cNvSpPr>
          <p:nvPr>
            <p:ph type="title"/>
          </p:nvPr>
        </p:nvSpPr>
        <p:spPr>
          <a:xfrm>
            <a:off x="839788" y="457200"/>
            <a:ext cx="3932237" cy="1600200"/>
          </a:xfrm>
        </p:spPr>
        <p:txBody>
          <a:bodyPr rtlCol="0" anchor="b"/>
          <a:lstStyle>
            <a:lvl1pPr>
              <a:defRPr sz="3200"/>
            </a:lvl1pPr>
          </a:lstStyle>
          <a:p>
            <a:pPr rtl="0"/>
            <a:r>
              <a:rPr lang="de-de"/>
              <a:t>Click to edit Master title style</a:t>
            </a:r>
          </a:p>
        </p:txBody>
      </p:sp>
      <p:sp>
        <p:nvSpPr>
          <p:cNvPr id="3" name="Picture Placeholder 2">
            <a:extLst>
              <a:ext uri="{FF2B5EF4-FFF2-40B4-BE49-F238E27FC236}">
                <a16:creationId xmlns:a16="http://schemas.microsoft.com/office/drawing/2014/main" id="{4D0A8420-2725-638F-ABD0-943F5E60498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F5B504CA-EC73-6A01-F651-44239B09CBA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a:t>Click to edit Master text styles</a:t>
            </a:r>
          </a:p>
        </p:txBody>
      </p:sp>
      <p:sp>
        <p:nvSpPr>
          <p:cNvPr id="5" name="Date Placeholder 4">
            <a:extLst>
              <a:ext uri="{FF2B5EF4-FFF2-40B4-BE49-F238E27FC236}">
                <a16:creationId xmlns:a16="http://schemas.microsoft.com/office/drawing/2014/main" id="{86031BF4-58B7-F364-68CA-19B8D8A7A86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B103DCFF-501C-5518-4B42-8C38600A0C6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4DF05B8E-3C2E-476E-8A5A-34F8E758EBC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81150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C37C-FF3A-0096-4B9A-D5DAC0A4FEF6}"/>
              </a:ext>
            </a:extLst>
          </p:cNvPr>
          <p:cNvSpPr>
            <a:spLocks noGrp="1"/>
          </p:cNvSpPr>
          <p:nvPr>
            <p:ph type="title"/>
          </p:nvPr>
        </p:nvSpPr>
        <p:spPr/>
        <p:txBody>
          <a:bodyPr rtlCol="0"/>
          <a:lstStyle/>
          <a:p>
            <a:pPr rtl="0"/>
            <a:r>
              <a:rPr lang="de-de"/>
              <a:t>Click to edit Master title style</a:t>
            </a:r>
          </a:p>
        </p:txBody>
      </p:sp>
      <p:sp>
        <p:nvSpPr>
          <p:cNvPr id="3" name="Vertical Text Placeholder 2">
            <a:extLst>
              <a:ext uri="{FF2B5EF4-FFF2-40B4-BE49-F238E27FC236}">
                <a16:creationId xmlns:a16="http://schemas.microsoft.com/office/drawing/2014/main" id="{762CA7E5-5113-A5B9-32FF-B010B6618A9A}"/>
              </a:ext>
            </a:extLst>
          </p:cNvPr>
          <p:cNvSpPr>
            <a:spLocks noGrp="1"/>
          </p:cNvSpPr>
          <p:nvPr>
            <p:ph type="body" orient="vert" idx="1"/>
          </p:nvPr>
        </p:nvSpPr>
        <p:spPr/>
        <p:txBody>
          <a:bodyPr vert="eaVert"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AD60928C-F761-6EA1-132B-F014AB5F10E3}"/>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918835CD-7AA8-947C-48E2-8F5E4CACEF84}"/>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0CC68569-E59E-7C6F-B852-96285AD86B1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4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E7FE6-DFDF-2F81-1670-52CCF7D324FA}"/>
              </a:ext>
            </a:extLst>
          </p:cNvPr>
          <p:cNvSpPr>
            <a:spLocks noGrp="1"/>
          </p:cNvSpPr>
          <p:nvPr>
            <p:ph type="title" orient="vert"/>
          </p:nvPr>
        </p:nvSpPr>
        <p:spPr>
          <a:xfrm>
            <a:off x="8724900" y="365125"/>
            <a:ext cx="2628900" cy="5811838"/>
          </a:xfrm>
        </p:spPr>
        <p:txBody>
          <a:bodyPr vert="eaVert" rtlCol="0"/>
          <a:lstStyle/>
          <a:p>
            <a:pPr rtl="0"/>
            <a:r>
              <a:rPr lang="de-de"/>
              <a:t>Click to edit Master title style</a:t>
            </a:r>
          </a:p>
        </p:txBody>
      </p:sp>
      <p:sp>
        <p:nvSpPr>
          <p:cNvPr id="3" name="Vertical Text Placeholder 2">
            <a:extLst>
              <a:ext uri="{FF2B5EF4-FFF2-40B4-BE49-F238E27FC236}">
                <a16:creationId xmlns:a16="http://schemas.microsoft.com/office/drawing/2014/main" id="{23A5DDA6-DA39-5195-8C9E-5A759A3CBFB5}"/>
              </a:ext>
            </a:extLst>
          </p:cNvPr>
          <p:cNvSpPr>
            <a:spLocks noGrp="1"/>
          </p:cNvSpPr>
          <p:nvPr>
            <p:ph type="body" orient="vert" idx="1"/>
          </p:nvPr>
        </p:nvSpPr>
        <p:spPr>
          <a:xfrm>
            <a:off x="838200" y="365125"/>
            <a:ext cx="7734300" cy="5811838"/>
          </a:xfrm>
        </p:spPr>
        <p:txBody>
          <a:bodyPr vert="eaVert"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Date Placeholder 3">
            <a:extLst>
              <a:ext uri="{FF2B5EF4-FFF2-40B4-BE49-F238E27FC236}">
                <a16:creationId xmlns:a16="http://schemas.microsoft.com/office/drawing/2014/main" id="{13FC6964-62A7-8AED-1D41-60574859753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78B32328-95B2-A50A-F097-B1005215A440}"/>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BE0C111D-EA72-45E2-40E0-DE93CBB4401F}"/>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465447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511533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de-de"/>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de-de"/>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254208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de-de"/>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de-de"/>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de-de"/>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rtl="0" fontAlgn="auto">
              <a:lnSpc>
                <a:spcPct val="90000"/>
              </a:lnSpc>
              <a:spcBef>
                <a:spcPts val="400"/>
              </a:spcBef>
              <a:spcAft>
                <a:spcPts val="0"/>
              </a:spcAft>
              <a:buClrTx/>
              <a:buSzTx/>
              <a:buFontTx/>
              <a:tabLst/>
            </a:pPr>
            <a:r>
              <a:rPr lang="de-de"/>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rtlCol="0"/>
          <a:lstStyle>
            <a:lvl1pPr>
              <a:defRPr sz="2000" spc="0">
                <a:latin typeface="+mj-lt"/>
                <a:cs typeface="Segoe UI" panose="020B0502040204020203" pitchFamily="34" charset="0"/>
              </a:defRPr>
            </a:lvl1pPr>
          </a:lstStyle>
          <a:p>
            <a:pPr rtl="0"/>
            <a:r>
              <a:rPr lang="de-de"/>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rtlCol="0" anchor="b"/>
          <a:lstStyle>
            <a:lvl1pPr>
              <a:defRPr/>
            </a:lvl1pPr>
          </a:lstStyle>
          <a:p>
            <a:pPr rtl="0"/>
            <a:r>
              <a:rPr lang="de-de"/>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de-de"/>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rtlCol="0" anchor="ctr"/>
          <a:lstStyle/>
          <a:p>
            <a:pPr rtl="0"/>
            <a:r>
              <a:rPr lang="de-de"/>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rtlCol="0" anchor="t"/>
          <a:lstStyle>
            <a:lvl1pPr>
              <a:defRPr sz="2800"/>
            </a:lvl1pPr>
          </a:lstStyle>
          <a:p>
            <a:pPr rtl="0"/>
            <a:r>
              <a:rPr lang="de-de"/>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de-de"/>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rtl="0" fontAlgn="auto">
              <a:lnSpc>
                <a:spcPct val="90000"/>
              </a:lnSpc>
              <a:spcBef>
                <a:spcPts val="400"/>
              </a:spcBef>
              <a:spcAft>
                <a:spcPts val="0"/>
              </a:spcAft>
              <a:buClrTx/>
              <a:buSzTx/>
              <a:buFontTx/>
              <a:tabLst/>
            </a:pPr>
            <a:r>
              <a:rPr lang="de-de"/>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3000" b="0" i="0" u="none" strike="noStrike" kern="0" cap="none" spc="-60" normalizeH="0" noProof="0">
                <a:ln>
                  <a:noFill/>
                </a:ln>
                <a:solidFill>
                  <a:srgbClr val="5655B9"/>
                </a:solidFill>
                <a:effectLst/>
                <a:uLnTx/>
                <a:uFillTx/>
              </a:rPr>
              <a:t>Micro</a:t>
            </a:r>
            <a:r>
              <a:rPr lang="de-de" sz="3000" b="0" i="0" u="none" strike="noStrike" kern="0" cap="none" spc="-160" normalizeH="0" noProof="0">
                <a:ln>
                  <a:noFill/>
                </a:ln>
                <a:solidFill>
                  <a:srgbClr val="5655B9"/>
                </a:solidFill>
                <a:effectLst/>
                <a:uLnTx/>
                <a:uFillTx/>
              </a:rPr>
              <a:t>soft</a:t>
            </a:r>
            <a:r>
              <a:rPr lang="de-de" sz="3000" b="0" i="0" u="none" strike="noStrike" kern="0" cap="none" spc="-130" normalizeH="0" noProof="0">
                <a:ln>
                  <a:noFill/>
                </a:ln>
                <a:solidFill>
                  <a:srgbClr val="5655B9"/>
                </a:solidFill>
                <a:effectLst/>
                <a:uLnTx/>
                <a:uFillTx/>
              </a:rPr>
              <a:t> </a:t>
            </a:r>
            <a:r>
              <a:rPr lang="de-de"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rtlCol="0"/>
          <a:lstStyle>
            <a:lvl1pPr>
              <a:defRPr/>
            </a:lvl1pPr>
          </a:lstStyle>
          <a:p>
            <a:pPr rtl="0"/>
            <a:r>
              <a:rPr lang="de-de"/>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de-de"/>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de-de"/>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rtlCol="0"/>
          <a:lstStyle/>
          <a:p>
            <a:pPr rtl="0"/>
            <a:r>
              <a:rPr lang="de-de"/>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rtlCol="0"/>
          <a:lstStyle/>
          <a:p>
            <a:pPr rtl="0"/>
            <a:r>
              <a:rPr lang="de-de"/>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de-de"/>
              <a:t>Click to edit Master text styles</a:t>
            </a:r>
          </a:p>
          <a:p>
            <a:pPr lvl="1" rtl="0"/>
            <a:r>
              <a:rPr lang="de-de"/>
              <a:t>Second level</a:t>
            </a:r>
          </a:p>
          <a:p>
            <a:pPr lvl="2" rtl="0"/>
            <a:r>
              <a:rPr lang="de-de"/>
              <a:t>Third level</a:t>
            </a:r>
          </a:p>
          <a:p>
            <a:pPr lvl="3" rtl="0"/>
            <a:r>
              <a:rPr lang="de-de"/>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de-de"/>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de-de"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de-de"/>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de-de"/>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1492109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rgbClr val="225B62"/>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rtl="0"/>
            <a:r>
              <a:rPr lang="de-de"/>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chemeClr val="tx1"/>
                </a:solidFill>
                <a:latin typeface="+mj-lt"/>
                <a:cs typeface="Segoe UI" panose="020B0502040204020203" pitchFamily="34" charset="0"/>
              </a:defRPr>
            </a:lvl1pPr>
          </a:lstStyle>
          <a:p>
            <a:pPr rtl="0"/>
            <a:r>
              <a:rPr lang="de-de"/>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rtl="0"/>
            <a:r>
              <a:rPr lang="de-de"/>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lvl1pPr>
              <a:defRPr>
                <a:solidFill>
                  <a:schemeClr val="tx1"/>
                </a:solidFill>
              </a:defRPr>
            </a:lvl1pPr>
          </a:lstStyle>
          <a:p>
            <a:pPr rtl="0"/>
            <a:r>
              <a:rPr lang="de-de"/>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de-de"/>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de-de"/>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de-de"/>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de-de"/>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de-de"/>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de-de"/>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de-de"/>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de-de"/>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rtlCol="0"/>
          <a:lstStyle>
            <a:lvl1pPr>
              <a:defRPr sz="2400"/>
            </a:lvl1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de-de"/>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rtlCol="0"/>
          <a:lstStyle>
            <a:lvl1pPr>
              <a:defRPr sz="2400"/>
            </a:lvl1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rtlCol="0">
            <a:spAutoFit/>
          </a:bodyPr>
          <a:lstStyle/>
          <a:p>
            <a:pPr rtl="0"/>
            <a:r>
              <a:rPr lang="de-de"/>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de-de"/>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rtlCol="0">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de-de"/>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de-de"/>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de-de"/>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de-de"/>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de-de"/>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de-de"/>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de-de"/>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de-de"/>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de-de"/>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de-de"/>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de-de"/>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de-de"/>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de-de"/>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rtlCol="0" anchor="ctr">
            <a:spAutoFit/>
          </a:bodyPr>
          <a:lstStyle/>
          <a:p>
            <a:pPr rtl="0"/>
            <a:r>
              <a:rPr lang="de-de"/>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de-de"/>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de-de"/>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de-de"/>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de-de"/>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rtlCol="0" anchor="t"/>
          <a:lstStyle>
            <a:lvl1pPr>
              <a:defRPr sz="2800"/>
            </a:lvl1pPr>
          </a:lstStyle>
          <a:p>
            <a:pPr rtl="0"/>
            <a:r>
              <a:rPr lang="de-de"/>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de-de"/>
              <a:t>Drag &amp; drop your photo here </a:t>
            </a:r>
            <a:br>
              <a:rPr lang="en-US"/>
            </a:br>
            <a:r>
              <a:rPr lang="de-de"/>
              <a:t>or click or tap icon below </a:t>
            </a:r>
            <a:br>
              <a:rPr lang="en-US"/>
            </a:br>
            <a:r>
              <a:rPr lang="de-de"/>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rtlCol="0" anchor="b" anchorCtr="0">
            <a:noAutofit/>
          </a:bodyPr>
          <a:lstStyle>
            <a:lvl1pPr>
              <a:defRPr sz="3600" spc="0">
                <a:solidFill>
                  <a:srgbClr val="FFFFFF"/>
                </a:solidFill>
              </a:defRPr>
            </a:lvl1pPr>
          </a:lstStyle>
          <a:p>
            <a:pPr rtl="0"/>
            <a:r>
              <a:rPr lang="de-de"/>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de-de"/>
              <a:t>Drag &amp; drop your photo here </a:t>
            </a:r>
            <a:br>
              <a:rPr lang="en-US"/>
            </a:br>
            <a:r>
              <a:rPr lang="de-de"/>
              <a:t>or click or tap icon below </a:t>
            </a:r>
            <a:br>
              <a:rPr lang="en-US"/>
            </a:br>
            <a:r>
              <a:rPr lang="de-de"/>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rtlCol="0" anchor="ctr">
            <a:noAutofit/>
          </a:bodyPr>
          <a:lstStyle>
            <a:lvl1pPr>
              <a:defRPr sz="3600" spc="0">
                <a:solidFill>
                  <a:srgbClr val="FFFFFF"/>
                </a:solidFill>
              </a:defRPr>
            </a:lvl1pPr>
          </a:lstStyle>
          <a:p>
            <a:pPr rtl="0"/>
            <a:r>
              <a:rPr lang="de-de"/>
              <a:t>Click to edit </a:t>
            </a:r>
            <a:br>
              <a:rPr lang="en-US"/>
            </a:br>
            <a:r>
              <a:rPr lang="de-de"/>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de-de"/>
              <a:t>Drag &amp; drop your photo here </a:t>
            </a:r>
            <a:br>
              <a:rPr lang="en-US"/>
            </a:br>
            <a:r>
              <a:rPr lang="de-de"/>
              <a:t>or click or tap icon below </a:t>
            </a:r>
            <a:br>
              <a:rPr lang="en-US"/>
            </a:br>
            <a:r>
              <a:rPr lang="de-de"/>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rtlCol="0" anchor="ctr">
            <a:noAutofit/>
          </a:bodyPr>
          <a:lstStyle>
            <a:lvl1pPr algn="r">
              <a:defRPr sz="3600" spc="0">
                <a:solidFill>
                  <a:srgbClr val="FFFFFF"/>
                </a:solidFill>
              </a:defRPr>
            </a:lvl1pPr>
          </a:lstStyle>
          <a:p>
            <a:pPr rtl="0"/>
            <a:r>
              <a:rPr lang="de-de"/>
              <a:t>Click to edit </a:t>
            </a:r>
            <a:br>
              <a:rPr lang="en-US"/>
            </a:br>
            <a:r>
              <a:rPr lang="de-de"/>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rtlCol="0" anchor="ctr"/>
          <a:lstStyle>
            <a:lvl1pPr algn="ctr">
              <a:defRPr/>
            </a:lvl1pPr>
          </a:lstStyle>
          <a:p>
            <a:pPr rtl="0"/>
            <a:r>
              <a:rPr lang="de-de"/>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rtl="0"/>
            <a:r>
              <a:rPr lang="de-de"/>
              <a:t>Drag &amp; drop your photo here </a:t>
            </a:r>
            <a:br>
              <a:rPr lang="en-US"/>
            </a:br>
            <a:r>
              <a:rPr lang="de-de"/>
              <a:t>or click or tap icon below </a:t>
            </a:r>
            <a:br>
              <a:rPr lang="en-US"/>
            </a:br>
            <a:r>
              <a:rPr lang="de-de"/>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rtlCol="0" anchor="ctr"/>
          <a:lstStyle>
            <a:lvl1pPr algn="ctr">
              <a:defRPr/>
            </a:lvl1pPr>
          </a:lstStyle>
          <a:p>
            <a:pPr rtl="0"/>
            <a:r>
              <a:rPr lang="de-de"/>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rtl="0"/>
            <a:r>
              <a:rPr lang="de-de"/>
              <a:t>Drag &amp; drop your photo here </a:t>
            </a:r>
            <a:br>
              <a:rPr lang="en-US"/>
            </a:br>
            <a:r>
              <a:rPr lang="de-de"/>
              <a:t>or click or tap icon below </a:t>
            </a:r>
            <a:br>
              <a:rPr lang="en-US"/>
            </a:br>
            <a:r>
              <a:rPr lang="de-de"/>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rtlCol="0"/>
          <a:lstStyle/>
          <a:p>
            <a:pPr rtl="0"/>
            <a:r>
              <a:rPr lang="de-de"/>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de-de"/>
              <a:t>Drag &amp; drop your photo here </a:t>
            </a:r>
            <a:br>
              <a:rPr lang="en-US"/>
            </a:br>
            <a:r>
              <a:rPr lang="de-de"/>
              <a:t>or click or tap icon below </a:t>
            </a:r>
            <a:br>
              <a:rPr lang="en-US"/>
            </a:br>
            <a:r>
              <a:rPr lang="de-de"/>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de-de"/>
              <a:t>Drag &amp; drop your photo here </a:t>
            </a:r>
            <a:br>
              <a:rPr lang="en-US"/>
            </a:br>
            <a:r>
              <a:rPr lang="de-de"/>
              <a:t>or click or tap icon below </a:t>
            </a:r>
            <a:br>
              <a:rPr lang="en-US"/>
            </a:br>
            <a:r>
              <a:rPr lang="de-de"/>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rtlCol="0"/>
          <a:lstStyle/>
          <a:p>
            <a:pPr rtl="0"/>
            <a:r>
              <a:rPr lang="de-de"/>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rtlCol="0"/>
          <a:lstStyle/>
          <a:p>
            <a:pPr rtl="0"/>
            <a:r>
              <a:rPr lang="de-de"/>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rtlCol="0"/>
          <a:lstStyle>
            <a:lvl1pPr marL="0" indent="0" algn="l">
              <a:spcBef>
                <a:spcPts val="0"/>
              </a:spcBef>
              <a:buNone/>
              <a:defRPr sz="1800">
                <a:latin typeface="+mj-lt"/>
              </a:defRPr>
            </a:lvl1pPr>
          </a:lstStyle>
          <a:p>
            <a:pPr lvl="0" rtl="0"/>
            <a:r>
              <a:rPr lang="de-de"/>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Dag &amp; drop your photo here </a:t>
            </a:r>
            <a:br>
              <a:rPr lang="en-US"/>
            </a:br>
            <a:r>
              <a:rPr lang="de-de"/>
              <a:t>or click or tap icon below </a:t>
            </a:r>
            <a:br>
              <a:rPr lang="en-US"/>
            </a:br>
            <a:r>
              <a:rPr lang="de-de"/>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de-de"/>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rtlCol="0" anchor="ctr"/>
          <a:lstStyle>
            <a:lvl1pPr algn="ctr">
              <a:defRPr/>
            </a:lvl1pPr>
          </a:lstStyle>
          <a:p>
            <a:pPr rtl="0"/>
            <a:r>
              <a:rPr lang="de-de"/>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de-de"/>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Dag &amp; drop your photo here </a:t>
            </a:r>
            <a:br>
              <a:rPr lang="en-US"/>
            </a:br>
            <a:r>
              <a:rPr lang="de-de"/>
              <a:t>or click or tap icon below </a:t>
            </a:r>
            <a:br>
              <a:rPr lang="en-US"/>
            </a:br>
            <a:r>
              <a:rPr lang="de-de"/>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de-de"/>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here </a:t>
            </a:r>
            <a:br>
              <a:rPr lang="en-US"/>
            </a:br>
            <a:r>
              <a:rPr lang="de-de"/>
              <a:t>or click or tap icon below </a:t>
            </a:r>
            <a:br>
              <a:rPr lang="en-US"/>
            </a:br>
            <a:r>
              <a:rPr lang="de-de"/>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Dag &amp; drop your photo here </a:t>
            </a:r>
            <a:br>
              <a:rPr lang="en-US"/>
            </a:br>
            <a:r>
              <a:rPr lang="de-de"/>
              <a:t>or click or tap icon below </a:t>
            </a:r>
            <a:br>
              <a:rPr lang="en-US"/>
            </a:br>
            <a:r>
              <a:rPr lang="de-de"/>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Dag &amp; drop your photo here </a:t>
            </a:r>
            <a:br>
              <a:rPr lang="en-US"/>
            </a:br>
            <a:r>
              <a:rPr lang="de-de"/>
              <a:t>or click or tap icon below </a:t>
            </a:r>
            <a:br>
              <a:rPr lang="en-US"/>
            </a:br>
            <a:r>
              <a:rPr lang="de-de"/>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rtlCol="0" anchor="ctr"/>
          <a:lstStyle>
            <a:lvl1pPr algn="ctr">
              <a:defRPr/>
            </a:lvl1pPr>
          </a:lstStyle>
          <a:p>
            <a:pPr rtl="0"/>
            <a:r>
              <a:rPr lang="de-de"/>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de-de"/>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de-de"/>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de-de"/>
              <a:t>Drag &amp; drop your photo </a:t>
            </a:r>
            <a:br>
              <a:rPr lang="en-US"/>
            </a:br>
            <a:r>
              <a:rPr lang="de-de"/>
              <a:t>here or click or tap icon </a:t>
            </a:r>
            <a:br>
              <a:rPr lang="en-US"/>
            </a:br>
            <a:r>
              <a:rPr lang="de-de"/>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rtlCol="0"/>
          <a:lstStyle>
            <a:lvl1pPr marL="0" indent="0" algn="ctr">
              <a:spcBef>
                <a:spcPts val="0"/>
              </a:spcBef>
              <a:buNone/>
              <a:defRPr sz="1800">
                <a:latin typeface="+mj-lt"/>
              </a:defRPr>
            </a:lvl1pPr>
          </a:lstStyle>
          <a:p>
            <a:pPr lvl="0" rtl="0"/>
            <a:r>
              <a:rPr lang="de-de"/>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rtlCol="0" anchor="t"/>
          <a:lstStyle>
            <a:lvl1pPr>
              <a:defRPr>
                <a:solidFill>
                  <a:schemeClr val="tx1"/>
                </a:solidFill>
              </a:defRPr>
            </a:lvl1pPr>
          </a:lstStyle>
          <a:p>
            <a:pPr rtl="0"/>
            <a:r>
              <a:rPr lang="de-de"/>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rtlCol="0" anchor="t"/>
          <a:lstStyle>
            <a:lvl1pPr marL="231775" indent="-231775">
              <a:spcAft>
                <a:spcPts val="600"/>
              </a:spcAft>
              <a:buFont typeface="Wingdings" panose="05000000000000000000" pitchFamily="2" charset="2"/>
              <a:buChar char=""/>
              <a:defRPr/>
            </a:lvl1pPr>
          </a:lstStyle>
          <a:p>
            <a:pPr lvl="0" rtl="0"/>
            <a:r>
              <a:rPr lang="de-de"/>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rtlCol="0" anchor="ctr"/>
          <a:lstStyle>
            <a:lvl1pPr>
              <a:defRPr/>
            </a:lvl1pPr>
          </a:lstStyle>
          <a:p>
            <a:pPr rtl="0"/>
            <a:r>
              <a:rPr lang="de-de"/>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rtlCol="0" anchor="ctr"/>
          <a:lstStyle>
            <a:lvl1pPr marL="231775" indent="-231775">
              <a:spcAft>
                <a:spcPts val="600"/>
              </a:spcAft>
              <a:buFont typeface="Wingdings" panose="05000000000000000000" pitchFamily="2" charset="2"/>
              <a:buChar char=""/>
              <a:defRPr/>
            </a:lvl1pPr>
          </a:lstStyle>
          <a:p>
            <a:pPr lvl="0" rtl="0"/>
            <a:r>
              <a:rPr lang="de-de"/>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de-de"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rtlCol="0" anchor="ctr"/>
          <a:lstStyle/>
          <a:p>
            <a:pPr rtl="0"/>
            <a:r>
              <a:rPr lang="de-de"/>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de-de"/>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rtl="0"/>
            <a:r>
              <a:rPr lang="de-de"/>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rtlCol="0"/>
          <a:lstStyle>
            <a:lvl1pPr>
              <a:defRPr>
                <a:solidFill>
                  <a:schemeClr val="tx1"/>
                </a:solidFill>
              </a:defRPr>
            </a:lvl1pPr>
          </a:lstStyle>
          <a:p>
            <a:pPr rtl="0"/>
            <a:r>
              <a:rPr lang="de-de"/>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de-de"/>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de-de"/>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rtlCol="0"/>
          <a:lstStyle>
            <a:lvl1pPr>
              <a:defRPr sz="3200">
                <a:solidFill>
                  <a:schemeClr val="tx1"/>
                </a:solidFill>
              </a:defRPr>
            </a:lvl1pPr>
          </a:lstStyle>
          <a:p>
            <a:pPr rtl="0"/>
            <a:r>
              <a:rPr lang="de-de"/>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de-de"/>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de-de"/>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rtlCol="0"/>
          <a:lstStyle>
            <a:lvl1pPr>
              <a:defRPr sz="3200">
                <a:solidFill>
                  <a:schemeClr val="tx1"/>
                </a:solidFill>
              </a:defRPr>
            </a:lvl1pPr>
          </a:lstStyle>
          <a:p>
            <a:pPr rtl="0"/>
            <a:r>
              <a:rPr lang="de-de"/>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de-de"/>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de-de"/>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rtlCol="0"/>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rtlCol="0"/>
          <a:lstStyle>
            <a:lvl1pPr>
              <a:defRPr sz="3200">
                <a:solidFill>
                  <a:schemeClr val="tx1"/>
                </a:solidFill>
              </a:defRPr>
            </a:lvl1pPr>
          </a:lstStyle>
          <a:p>
            <a:pPr rtl="0"/>
            <a:r>
              <a:rPr lang="de-de"/>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de-de"/>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rtlCol="0"/>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de-de"/>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de-de"/>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rtl="0"/>
            <a:r>
              <a:rPr lang="de-de"/>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de-de"/>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rtl="0"/>
            <a:r>
              <a:rPr lang="de-de"/>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de-de"/>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de-de"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solidFill>
                  <a:schemeClr val="tx1"/>
                </a:solidFill>
                <a:latin typeface="Segoe UI" pitchFamily="34" charset="0"/>
                <a:ea typeface="Segoe UI" pitchFamily="34" charset="0"/>
                <a:cs typeface="Segoe UI" pitchFamily="34" charset="0"/>
              </a:defRPr>
            </a:lvl1pPr>
          </a:lstStyle>
          <a:p>
            <a:pPr rtl="0"/>
            <a:r>
              <a:rPr lang="de-de"/>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rtl="0"/>
            <a:r>
              <a:rPr lang="de-de"/>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4.sv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image" Target="../media/image13.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1.emf"/><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theme" Target="../theme/theme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de-de"/>
              <a:t>Titelmasterformat durch Klicken bearbeiten</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de-de"/>
              <a:t>Textmasterformate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6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pPr rtl="0"/>
            <a:r>
              <a:rPr lang="de-de"/>
              <a:t>Titelmasterformat durch Klicken bearbeiten</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rtl="0"/>
            <a:r>
              <a:rPr lang="de-de"/>
              <a:t>Textmasterformate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F5993-508C-DAF1-FFF0-4ED53AA21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a:t>Titelmasterformat durch Klicken bearbeiten</a:t>
            </a:r>
          </a:p>
        </p:txBody>
      </p:sp>
      <p:sp>
        <p:nvSpPr>
          <p:cNvPr id="3" name="Text Placeholder 2">
            <a:extLst>
              <a:ext uri="{FF2B5EF4-FFF2-40B4-BE49-F238E27FC236}">
                <a16:creationId xmlns:a16="http://schemas.microsoft.com/office/drawing/2014/main" id="{0424D80E-5AA8-37B8-F35A-413077D8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a:t>Textmasterformate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4" name="Date Placeholder 3">
            <a:extLst>
              <a:ext uri="{FF2B5EF4-FFF2-40B4-BE49-F238E27FC236}">
                <a16:creationId xmlns:a16="http://schemas.microsoft.com/office/drawing/2014/main" id="{9957A937-C56C-7849-37B0-32A3C5D18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45B4C3DE-E552-64E1-9493-71DF449C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774DE044-B4E9-5536-0E50-6130FFBF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A8A51794-4B55-4FD5-AB0F-14E16040754C}" type="slidenum">
              <a:rPr lang="en-US" smtClean="0"/>
              <a:t>‹#›</a:t>
            </a:fld>
            <a:endParaRPr lang="en-US"/>
          </a:p>
        </p:txBody>
      </p:sp>
    </p:spTree>
    <p:extLst>
      <p:ext uri="{BB962C8B-B14F-4D97-AF65-F5344CB8AC3E}">
        <p14:creationId xmlns:p14="http://schemas.microsoft.com/office/powerpoint/2010/main" val="242225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de-de"/>
              <a:t>Titelmasterformat durch Klicken bearbeiten</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de-de"/>
              <a:t>Textmasterformate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AA2-C2B9-0D20-9702-9F8190493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a:t>Titelmasterformat durch Klicken bearbeiten</a:t>
            </a:r>
          </a:p>
        </p:txBody>
      </p:sp>
      <p:sp>
        <p:nvSpPr>
          <p:cNvPr id="3" name="Text Placeholder 2">
            <a:extLst>
              <a:ext uri="{FF2B5EF4-FFF2-40B4-BE49-F238E27FC236}">
                <a16:creationId xmlns:a16="http://schemas.microsoft.com/office/drawing/2014/main" id="{C67453F6-4704-5682-1BF4-619FB7F14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a:t>Textmasterformate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4" name="Date Placeholder 3">
            <a:extLst>
              <a:ext uri="{FF2B5EF4-FFF2-40B4-BE49-F238E27FC236}">
                <a16:creationId xmlns:a16="http://schemas.microsoft.com/office/drawing/2014/main" id="{C5DD66EE-E21E-AE2F-DB79-5C51B9A31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5CA728F3-66DF-C0F2-115E-65DF59BBA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F7615BDD-70AC-9938-8762-80E9A670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99254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2.xml"/><Relationship Id="rId5" Type="http://schemas.openxmlformats.org/officeDocument/2006/relationships/image" Target="../media/image6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02.xml"/><Relationship Id="rId6" Type="http://schemas.openxmlformats.org/officeDocument/2006/relationships/image" Target="../media/image75.svg"/><Relationship Id="rId11" Type="http://schemas.openxmlformats.org/officeDocument/2006/relationships/image" Target="../media/image62.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s://copilot.cloud.microsoft/" TargetMode="External"/><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2.xml"/><Relationship Id="rId5" Type="http://schemas.openxmlformats.org/officeDocument/2006/relationships/hyperlink" Target="https://copilot.cloud.microsoft/" TargetMode="Externa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hyperlink" Target="https://news.microsoft.com/source/features/ai/the-art-of-the-prompt-how-to-get-the-best-out-of-generative-ai/" TargetMode="External"/><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2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8.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copilot.cloud.microsoft"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techcommunity.microsoft.com/t5/copilot-for-microsoft-365/updates-to-microsoft-copilot-to-bring-enterprise-data-protection/ba-p/4217152" TargetMode="External"/><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11149" y="585788"/>
            <a:ext cx="1156970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853686" y="2979778"/>
            <a:ext cx="8069820" cy="553998"/>
          </a:xfrm>
        </p:spPr>
        <p:txBody>
          <a:bodyPr rtlCol="0"/>
          <a:lstStyle/>
          <a:p>
            <a:pPr defTabSz="914367" rtl="0">
              <a:defRPr/>
            </a:pPr>
            <a:r>
              <a:rPr lang="de-de" dirty="0">
                <a:solidFill>
                  <a:srgbClr val="000000"/>
                </a:solidFill>
                <a:cs typeface="+mn-cs"/>
              </a:rPr>
              <a:t>Erste Schritte mit Microsoft Copilot</a:t>
            </a:r>
            <a:endParaRPr lang="en-US" dirty="0">
              <a:solidFill>
                <a:srgbClr val="000000"/>
              </a:solidFill>
              <a:cs typeface="Segoe UI Semibold"/>
            </a:endParaRPr>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853686" y="3657393"/>
            <a:ext cx="6461512" cy="738664"/>
          </a:xfrm>
        </p:spPr>
        <p:txBody>
          <a:bodyPr wrap="square" lIns="0" tIns="0" rIns="0" bIns="0" rtlCol="0" anchor="t">
            <a:spAutoFit/>
          </a:bodyPr>
          <a:lstStyle/>
          <a:p>
            <a:pPr defTabSz="914367" rtl="0">
              <a:spcBef>
                <a:spcPct val="0"/>
              </a:spcBef>
              <a:defRPr/>
            </a:pPr>
            <a:r>
              <a:rPr lang="de-de" sz="1600">
                <a:solidFill>
                  <a:srgbClr val="000000"/>
                </a:solidFill>
                <a:latin typeface="+mj-lt"/>
                <a:cs typeface="Segoe UI"/>
              </a:rPr>
              <a:t>Das bevorzugte KI-Chat-Tool bei </a:t>
            </a:r>
            <a:r>
              <a:rPr lang="de-de" sz="1600">
                <a:solidFill>
                  <a:srgbClr val="000000"/>
                </a:solidFill>
                <a:highlight>
                  <a:srgbClr val="FFFF00"/>
                </a:highlight>
                <a:latin typeface="+mj-lt"/>
                <a:cs typeface="Segoe UI"/>
              </a:rPr>
              <a:t>&lt;Firmenname&gt;</a:t>
            </a:r>
          </a:p>
          <a:p>
            <a:pPr defTabSz="914367" rtl="0">
              <a:spcBef>
                <a:spcPct val="0"/>
              </a:spcBef>
              <a:defRPr/>
            </a:pPr>
            <a:endParaRPr lang="en-US" sz="1600" spc="-50">
              <a:ln w="3175">
                <a:noFill/>
              </a:ln>
              <a:solidFill>
                <a:srgbClr val="000000"/>
              </a:solidFill>
              <a:latin typeface="+mj-lt"/>
              <a:cs typeface="+mn-cs"/>
            </a:endParaRPr>
          </a:p>
          <a:p>
            <a:pPr defTabSz="914367" rtl="0">
              <a:spcBef>
                <a:spcPct val="0"/>
              </a:spcBef>
              <a:defRPr/>
            </a:pPr>
            <a:r>
              <a:rPr lang="de-de" sz="1600" i="1" spc="-50">
                <a:ln w="3175">
                  <a:noFill/>
                </a:ln>
                <a:solidFill>
                  <a:srgbClr val="000000"/>
                </a:solidFill>
                <a:latin typeface="+mj-lt"/>
                <a:cs typeface="+mn-cs"/>
              </a:rPr>
              <a:t>Ab dem: November 2024</a:t>
            </a:r>
            <a:endParaRPr lang="en-US" sz="2000" i="1" spc="-50" dirty="0">
              <a:ln w="3175">
                <a:noFill/>
              </a:ln>
              <a:solidFill>
                <a:srgbClr val="000000"/>
              </a:solidFill>
              <a:latin typeface="Segoe UI Variable Display Semib" pitchFamily="2" charset="0"/>
              <a:cs typeface="+mn-cs"/>
            </a:endParaRPr>
          </a:p>
        </p:txBody>
      </p:sp>
      <p:sp>
        <p:nvSpPr>
          <p:cNvPr id="3" name="Rectangle 2">
            <a:extLst>
              <a:ext uri="{FF2B5EF4-FFF2-40B4-BE49-F238E27FC236}">
                <a16:creationId xmlns:a16="http://schemas.microsoft.com/office/drawing/2014/main" id="{AC804962-81C8-87AA-263E-FD15E635C913}"/>
              </a:ext>
            </a:extLst>
          </p:cNvPr>
          <p:cNvSpPr/>
          <p:nvPr/>
        </p:nvSpPr>
        <p:spPr bwMode="auto">
          <a:xfrm>
            <a:off x="443345" y="683491"/>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de-de" sz="1600">
                <a:solidFill>
                  <a:sysClr val="windowText" lastClr="000000"/>
                </a:solidFill>
                <a:ea typeface="Segoe UI" pitchFamily="34" charset="0"/>
                <a:cs typeface="Segoe UI" pitchFamily="34" charset="0"/>
              </a:rPr>
              <a:t>Ihr Logo hier</a:t>
            </a:r>
          </a:p>
        </p:txBody>
      </p:sp>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15BADBCD-AE40-4BC5-0DDB-413F202B8B3E}"/>
              </a:ext>
            </a:extLst>
          </p:cNvPr>
          <p:cNvSpPr/>
          <p:nvPr/>
        </p:nvSpPr>
        <p:spPr bwMode="auto">
          <a:xfrm>
            <a:off x="445091" y="1246909"/>
            <a:ext cx="11296945" cy="5326885"/>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9" name="Rectangle 8">
            <a:extLst>
              <a:ext uri="{FF2B5EF4-FFF2-40B4-BE49-F238E27FC236}">
                <a16:creationId xmlns:a16="http://schemas.microsoft.com/office/drawing/2014/main" id="{DC5AF34C-E492-2FCF-748B-D7DA8E518866}"/>
              </a:ext>
            </a:extLst>
          </p:cNvPr>
          <p:cNvSpPr/>
          <p:nvPr/>
        </p:nvSpPr>
        <p:spPr>
          <a:xfrm>
            <a:off x="2417691" y="3091731"/>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47319352-20CB-2752-0EDA-0794AE9F8658}"/>
              </a:ext>
            </a:extLst>
          </p:cNvPr>
          <p:cNvSpPr>
            <a:spLocks noGrp="1"/>
          </p:cNvSpPr>
          <p:nvPr>
            <p:ph type="title"/>
          </p:nvPr>
        </p:nvSpPr>
        <p:spPr>
          <a:xfrm>
            <a:off x="523714" y="44088"/>
            <a:ext cx="11335871" cy="838880"/>
          </a:xfrm>
        </p:spPr>
        <p:txBody>
          <a:bodyPr rtlCol="0">
            <a:noAutofit/>
          </a:bodyPr>
          <a:lstStyle/>
          <a:p>
            <a:pPr rtl="0"/>
            <a:r>
              <a:rPr lang="de-de" dirty="0">
                <a:latin typeface="Segoe UI Semibold"/>
                <a:cs typeface="Segoe UI Semibold"/>
              </a:rPr>
              <a:t>Nutzen Sie Copilot auch unterwegs mit der mobilen App von Microsoft 365</a:t>
            </a:r>
            <a:endParaRPr lang="en-US" dirty="0"/>
          </a:p>
        </p:txBody>
      </p:sp>
      <p:sp>
        <p:nvSpPr>
          <p:cNvPr id="3" name="TextBox 2">
            <a:extLst>
              <a:ext uri="{FF2B5EF4-FFF2-40B4-BE49-F238E27FC236}">
                <a16:creationId xmlns:a16="http://schemas.microsoft.com/office/drawing/2014/main" id="{E8BF62C6-962C-EC1D-8A6E-55059AC069DC}"/>
              </a:ext>
            </a:extLst>
          </p:cNvPr>
          <p:cNvSpPr txBox="1"/>
          <p:nvPr/>
        </p:nvSpPr>
        <p:spPr>
          <a:xfrm>
            <a:off x="1562888" y="2189547"/>
            <a:ext cx="4440964" cy="738664"/>
          </a:xfrm>
          <a:prstGeom prst="rect">
            <a:avLst/>
          </a:prstGeom>
          <a:noFill/>
        </p:spPr>
        <p:txBody>
          <a:bodyPr wrap="square" lIns="0" tIns="0" rIns="0" bIns="0" rtlCol="0">
            <a:spAutoFit/>
          </a:bodyPr>
          <a:lstStyle/>
          <a:p>
            <a:pPr algn="ctr" rtl="0"/>
            <a:r>
              <a:rPr lang="de-de" sz="1600" dirty="0">
                <a:latin typeface="Segoe UI" panose="020B0502040204020203" pitchFamily="34" charset="0"/>
                <a:cs typeface="Segoe UI" panose="020B0502040204020203" pitchFamily="34" charset="0"/>
              </a:rPr>
              <a:t>Laden Sie die mobile App von Microsoft 365 herunter und melden Sie sich mit Ihrem Arbeits- oder Schulkonto an, um auf Copilot zuzugreifen</a:t>
            </a:r>
          </a:p>
        </p:txBody>
      </p:sp>
      <p:sp>
        <p:nvSpPr>
          <p:cNvPr id="6" name="Freeform: Shape 5">
            <a:extLst>
              <a:ext uri="{FF2B5EF4-FFF2-40B4-BE49-F238E27FC236}">
                <a16:creationId xmlns:a16="http://schemas.microsoft.com/office/drawing/2014/main" id="{013B04E5-63B3-AF2E-BC00-EC0163F2739D}"/>
              </a:ext>
            </a:extLst>
          </p:cNvPr>
          <p:cNvSpPr/>
          <p:nvPr/>
        </p:nvSpPr>
        <p:spPr bwMode="auto">
          <a:xfrm rot="3229521">
            <a:off x="1199544" y="2897509"/>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0"/>
            <a:endParaRPr lang="en-US"/>
          </a:p>
        </p:txBody>
      </p:sp>
      <p:pic>
        <p:nvPicPr>
          <p:cNvPr id="1026" name="Picture 2" descr="QR code to download the Microsoft 365 mobile app">
            <a:extLst>
              <a:ext uri="{FF2B5EF4-FFF2-40B4-BE49-F238E27FC236}">
                <a16:creationId xmlns:a16="http://schemas.microsoft.com/office/drawing/2014/main" id="{54C9D28C-5323-E6D7-171B-5C5FEB6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93" y="32683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31C8A810-0A52-4644-5D14-B71371340680}"/>
              </a:ext>
            </a:extLst>
          </p:cNvPr>
          <p:cNvPicPr>
            <a:picLocks noChangeAspect="1"/>
          </p:cNvPicPr>
          <p:nvPr/>
        </p:nvPicPr>
        <p:blipFill>
          <a:blip r:embed="rId5">
            <a:extLst>
              <a:ext uri="{28A0092B-C50C-407E-A947-70E740481C1C}">
                <a14:useLocalDpi xmlns:a14="http://schemas.microsoft.com/office/drawing/2010/main" val="0"/>
              </a:ext>
            </a:extLst>
          </a:blip>
          <a:srcRect b="-764"/>
          <a:stretch/>
        </p:blipFill>
        <p:spPr>
          <a:xfrm>
            <a:off x="8402055" y="1470599"/>
            <a:ext cx="2271688" cy="4967635"/>
          </a:xfrm>
          <a:prstGeom prst="rect">
            <a:avLst/>
          </a:prstGeom>
        </p:spPr>
      </p:pic>
    </p:spTree>
    <p:extLst>
      <p:ext uri="{BB962C8B-B14F-4D97-AF65-F5344CB8AC3E}">
        <p14:creationId xmlns:p14="http://schemas.microsoft.com/office/powerpoint/2010/main" val="2393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2" y="4324095"/>
            <a:ext cx="9066635" cy="553998"/>
          </a:xfrm>
          <a:prstGeom prst="rect">
            <a:avLst/>
          </a:prstGeom>
          <a:noFill/>
        </p:spPr>
        <p:txBody>
          <a:bodyPr wrap="square" lIns="0" tIns="0" rIns="0" bIns="0" rtlCol="0" anchor="ctr">
            <a:spAutoFit/>
          </a:bodyPr>
          <a:lstStyle/>
          <a:p>
            <a:pPr algn="ctr" defTabSz="914367" rtl="0">
              <a:defRPr/>
            </a:pPr>
            <a:r>
              <a:rPr lang="de-de" sz="3600" spc="-50" dirty="0">
                <a:ln w="3175">
                  <a:noFill/>
                </a:ln>
                <a:solidFill>
                  <a:srgbClr val="000000"/>
                </a:solidFill>
                <a:latin typeface="+mj-lt"/>
              </a:rPr>
              <a:t>Erste Schritte </a:t>
            </a:r>
            <a:r>
              <a:rPr lang="de-de" sz="3600" spc="-50" dirty="0">
                <a:ln w="3175">
                  <a:noFill/>
                </a:ln>
                <a:solidFill>
                  <a:srgbClr val="000000"/>
                </a:solidFill>
                <a:latin typeface="+mj-lt"/>
                <a:cs typeface="Segoe UI Semibold"/>
              </a:rPr>
              <a:t>mit Microsoft Copilot</a:t>
            </a:r>
          </a:p>
        </p:txBody>
      </p:sp>
      <p:pic>
        <p:nvPicPr>
          <p:cNvPr id="3" name="Picture 2">
            <a:extLst>
              <a:ext uri="{FF2B5EF4-FFF2-40B4-BE49-F238E27FC236}">
                <a16:creationId xmlns:a16="http://schemas.microsoft.com/office/drawing/2014/main" id="{52758172-545C-245B-5628-442033DED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652154"/>
            <a:ext cx="1097805" cy="1097805"/>
          </a:xfrm>
          <a:prstGeom prst="rect">
            <a:avLst/>
          </a:prstGeom>
        </p:spPr>
      </p:pic>
      <p:sp>
        <p:nvSpPr>
          <p:cNvPr id="2" name="Rectangle 1">
            <a:extLst>
              <a:ext uri="{FF2B5EF4-FFF2-40B4-BE49-F238E27FC236}">
                <a16:creationId xmlns:a16="http://schemas.microsoft.com/office/drawing/2014/main" id="{2A2EEBF5-29E3-E856-CFBE-A13455C0501C}"/>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de-de" sz="1600">
                <a:solidFill>
                  <a:sysClr val="windowText" lastClr="000000"/>
                </a:solidFill>
                <a:ea typeface="Segoe UI" pitchFamily="34" charset="0"/>
                <a:cs typeface="Segoe UI" pitchFamily="34" charset="0"/>
              </a:rPr>
              <a:t>Ihr Logo hier</a:t>
            </a:r>
          </a:p>
        </p:txBody>
      </p:sp>
    </p:spTree>
    <p:extLst>
      <p:ext uri="{BB962C8B-B14F-4D97-AF65-F5344CB8AC3E}">
        <p14:creationId xmlns:p14="http://schemas.microsoft.com/office/powerpoint/2010/main" val="8048565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2EA2EC2D-5A20-BCB2-0744-6C75D4F5578B}"/>
              </a:ext>
            </a:extLst>
          </p:cNvPr>
          <p:cNvSpPr/>
          <p:nvPr/>
        </p:nvSpPr>
        <p:spPr bwMode="auto">
          <a:xfrm>
            <a:off x="445091" y="1192924"/>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Oval 2">
            <a:extLst>
              <a:ext uri="{FF2B5EF4-FFF2-40B4-BE49-F238E27FC236}">
                <a16:creationId xmlns:a16="http://schemas.microsoft.com/office/drawing/2014/main" id="{200B393E-DBD6-4A6B-DE33-90980CAAC0E4}"/>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solidFill>
                  <a:prstClr val="white"/>
                </a:solidFill>
                <a:latin typeface="Segoe UI semibold(Body)"/>
                <a:cs typeface="Segoe UI" panose="020B0502040204020203" pitchFamily="34" charset="0"/>
              </a:rPr>
              <a:t>1</a:t>
            </a:r>
          </a:p>
        </p:txBody>
      </p:sp>
      <p:sp>
        <p:nvSpPr>
          <p:cNvPr id="16" name="TextBox 15">
            <a:extLst>
              <a:ext uri="{FF2B5EF4-FFF2-40B4-BE49-F238E27FC236}">
                <a16:creationId xmlns:a16="http://schemas.microsoft.com/office/drawing/2014/main" id="{13A1FFAF-C9DD-E484-5D04-7C3D0FABC425}"/>
              </a:ext>
            </a:extLst>
          </p:cNvPr>
          <p:cNvSpPr txBox="1"/>
          <p:nvPr/>
        </p:nvSpPr>
        <p:spPr>
          <a:xfrm>
            <a:off x="1140037" y="1967163"/>
            <a:ext cx="4068831" cy="984885"/>
          </a:xfrm>
          <a:prstGeom prst="rect">
            <a:avLst/>
          </a:prstGeom>
          <a:noFill/>
        </p:spPr>
        <p:txBody>
          <a:bodyPr wrap="square" lIns="0" tIns="0" rIns="0" bIns="0" rtlCol="0" anchor="t">
            <a:spAutoFit/>
          </a:bodyPr>
          <a:lstStyle/>
          <a:p>
            <a:pPr rtl="0">
              <a:spcAft>
                <a:spcPts val="600"/>
              </a:spcAf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Navigieren Sie in Ihrem bevorzugten Browser auf Ihrem Gerät zu </a:t>
            </a:r>
            <a:r>
              <a:rPr lang="de-de" sz="1600" b="0" i="0" u="none" strike="noStrike" kern="1200" cap="none" spc="0" normalizeH="0" noProof="0" dirty="0">
                <a:ln>
                  <a:noFill/>
                </a:ln>
                <a:solidFill>
                  <a:srgbClr val="2253E5"/>
                </a:solidFill>
                <a:uLnTx/>
                <a:uFillTx/>
                <a:latin typeface="Segoe UI" panose="020B0502040204020203" pitchFamily="34" charset="0"/>
                <a:ea typeface="+mn-ea"/>
                <a:cs typeface="Segoe UI"/>
                <a:hlinkClick r:id="rId4"/>
              </a:rPr>
              <a:t>copilot.cloud.microsoft</a:t>
            </a:r>
            <a:r>
              <a:rPr lang="de-de" sz="1600" b="0" i="0" u="none" strike="noStrike" kern="1200" cap="none" spc="0" normalizeH="0" noProof="0" dirty="0">
                <a:ln>
                  <a:noFill/>
                </a:ln>
                <a:solidFill>
                  <a:srgbClr val="2253E5"/>
                </a:solidFill>
                <a:uLnTx/>
                <a:uFillTx/>
                <a:latin typeface="Segoe UI" panose="020B0502040204020203" pitchFamily="34" charset="0"/>
                <a:ea typeface="+mn-ea"/>
                <a:cs typeface="Segoe UI"/>
              </a:rPr>
              <a:t>,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um zum Chat zu gelangen. </a:t>
            </a:r>
            <a:r>
              <a:rPr lang="de-de" sz="1600" dirty="0">
                <a:gradFill>
                  <a:gsLst>
                    <a:gs pos="2917">
                      <a:srgbClr val="000000"/>
                    </a:gs>
                    <a:gs pos="30000">
                      <a:srgbClr val="000000"/>
                    </a:gs>
                  </a:gsLst>
                  <a:lin ang="5400000" scaled="0"/>
                </a:gradFill>
                <a:latin typeface="Segoe UI "/>
                <a:cs typeface="Segoe UI"/>
              </a:rPr>
              <a:t>Copilot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ist kompatibel mit Microsoft Edge</a:t>
            </a:r>
            <a:r>
              <a:rPr lang="de-de" sz="1600" dirty="0">
                <a:gradFill>
                  <a:gsLst>
                    <a:gs pos="2917">
                      <a:srgbClr val="000000"/>
                    </a:gs>
                    <a:gs pos="30000">
                      <a:srgbClr val="000000"/>
                    </a:gs>
                  </a:gsLst>
                  <a:lin ang="5400000" scaled="0"/>
                </a:gradFill>
                <a:latin typeface="Segoe UI "/>
                <a:cs typeface="Segoe UI"/>
              </a:rPr>
              <a:t> und Chrome auf Desktop-PCs.</a:t>
            </a: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19" name="Oval 18">
            <a:extLst>
              <a:ext uri="{FF2B5EF4-FFF2-40B4-BE49-F238E27FC236}">
                <a16:creationId xmlns:a16="http://schemas.microsoft.com/office/drawing/2014/main" id="{CB759E99-88AE-84B5-D4EF-2CB8CBE7616F}"/>
              </a:ext>
            </a:extLst>
          </p:cNvPr>
          <p:cNvSpPr>
            <a:spLocks noChangeAspect="1"/>
          </p:cNvSpPr>
          <p:nvPr/>
        </p:nvSpPr>
        <p:spPr>
          <a:xfrm>
            <a:off x="743544" y="3361387"/>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solidFill>
                  <a:prstClr val="white"/>
                </a:solidFill>
                <a:latin typeface="Segoe UI semibold(Body)"/>
                <a:cs typeface="Segoe UI" panose="020B0502040204020203" pitchFamily="34" charset="0"/>
              </a:rPr>
              <a:t>2</a:t>
            </a:r>
          </a:p>
        </p:txBody>
      </p:sp>
      <p:sp>
        <p:nvSpPr>
          <p:cNvPr id="20" name="Title 1">
            <a:extLst>
              <a:ext uri="{FF2B5EF4-FFF2-40B4-BE49-F238E27FC236}">
                <a16:creationId xmlns:a16="http://schemas.microsoft.com/office/drawing/2014/main" id="{4D6A0AB1-A116-3CF2-50C5-836113F9D415}"/>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de-de" sz="3600" b="0" i="0" u="none" strike="noStrike" kern="1200" cap="none" spc="-50" normalizeH="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Schritt eins: Melden Sie sich mit Ihrem Arbeitskonto an</a:t>
            </a:r>
          </a:p>
        </p:txBody>
      </p:sp>
      <p:sp>
        <p:nvSpPr>
          <p:cNvPr id="15" name="TextBox 14">
            <a:extLst>
              <a:ext uri="{FF2B5EF4-FFF2-40B4-BE49-F238E27FC236}">
                <a16:creationId xmlns:a16="http://schemas.microsoft.com/office/drawing/2014/main" id="{C3DD93B2-0771-12B6-0E32-71226C1FA770}"/>
              </a:ext>
            </a:extLst>
          </p:cNvPr>
          <p:cNvSpPr txBox="1"/>
          <p:nvPr/>
        </p:nvSpPr>
        <p:spPr>
          <a:xfrm>
            <a:off x="1157896" y="3382786"/>
            <a:ext cx="4068831"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Vergewissern Sie sich, dass Sie mit Ihrem Arbeitskonto angemeldet sind.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Sie sind erfolgreich mit Ihrem Arbeitskonto angemeldet, wenn Sie oben rechts auf der Copilot-Seite neben der Schaltfläche „Neuer Chat“ den </a:t>
            </a:r>
            <a:r>
              <a:rPr lang="de-de" sz="1600" dirty="0">
                <a:gradFill>
                  <a:gsLst>
                    <a:gs pos="2917">
                      <a:srgbClr val="000000"/>
                    </a:gs>
                    <a:gs pos="30000">
                      <a:srgbClr val="000000"/>
                    </a:gs>
                  </a:gsLst>
                  <a:lin ang="5400000" scaled="0"/>
                </a:gradFill>
                <a:latin typeface="Segoe UI "/>
                <a:cs typeface="Segoe UI"/>
              </a:rPr>
              <a:t>Tag</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sehen. </a:t>
            </a:r>
          </a:p>
        </p:txBody>
      </p:sp>
      <p:pic>
        <p:nvPicPr>
          <p:cNvPr id="9" name="Graphic 8" descr="Warning with solid fill">
            <a:extLst>
              <a:ext uri="{FF2B5EF4-FFF2-40B4-BE49-F238E27FC236}">
                <a16:creationId xmlns:a16="http://schemas.microsoft.com/office/drawing/2014/main" id="{A5A41F2C-3399-5E28-486C-33C5BC5E4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811" y="5560617"/>
            <a:ext cx="396169" cy="396169"/>
          </a:xfrm>
          <a:prstGeom prst="rect">
            <a:avLst/>
          </a:prstGeom>
        </p:spPr>
      </p:pic>
      <p:sp>
        <p:nvSpPr>
          <p:cNvPr id="10" name="TextBox 9">
            <a:extLst>
              <a:ext uri="{FF2B5EF4-FFF2-40B4-BE49-F238E27FC236}">
                <a16:creationId xmlns:a16="http://schemas.microsoft.com/office/drawing/2014/main" id="{D9619F53-664C-22D8-A2CE-F6B24D6AA23D}"/>
              </a:ext>
            </a:extLst>
          </p:cNvPr>
          <p:cNvSpPr txBox="1"/>
          <p:nvPr/>
        </p:nvSpPr>
        <p:spPr>
          <a:xfrm>
            <a:off x="1375589" y="5587454"/>
            <a:ext cx="10298960" cy="369332"/>
          </a:xfrm>
          <a:prstGeom prst="rect">
            <a:avLst/>
          </a:prstGeom>
          <a:noFill/>
        </p:spPr>
        <p:txBody>
          <a:bodyPr wrap="square" rtlCol="0">
            <a:spAutoFit/>
          </a:bodyPr>
          <a:lstStyle/>
          <a:p>
            <a:pPr rtl="0"/>
            <a:r>
              <a:rPr lang="de-de" dirty="0">
                <a:gradFill>
                  <a:gsLst>
                    <a:gs pos="2917">
                      <a:srgbClr val="000000"/>
                    </a:gs>
                    <a:gs pos="30000">
                      <a:srgbClr val="000000"/>
                    </a:gs>
                  </a:gsLst>
                  <a:lin ang="5400000" scaled="0"/>
                </a:gradFill>
                <a:latin typeface="Segoe UI "/>
                <a:cs typeface="Segoe UI"/>
              </a:rPr>
              <a:t>Wenn Sie nicht mit Ihrem Arbeitskonto angemeldet sind, greift der Unternehmensdatenschutz nicht.</a:t>
            </a:r>
          </a:p>
        </p:txBody>
      </p:sp>
      <p:pic>
        <p:nvPicPr>
          <p:cNvPr id="11" name="Picture 10" descr="A screenshot of a computer&#10;&#10;Description automatically generated">
            <a:extLst>
              <a:ext uri="{FF2B5EF4-FFF2-40B4-BE49-F238E27FC236}">
                <a16:creationId xmlns:a16="http://schemas.microsoft.com/office/drawing/2014/main" id="{6A5209B1-A4E5-1281-AFA8-95AE05D97AFE}"/>
              </a:ext>
            </a:extLst>
          </p:cNvPr>
          <p:cNvPicPr>
            <a:picLocks noChangeAspect="1"/>
          </p:cNvPicPr>
          <p:nvPr/>
        </p:nvPicPr>
        <p:blipFill>
          <a:blip r:embed="rId7">
            <a:extLst>
              <a:ext uri="{28A0092B-C50C-407E-A947-70E740481C1C}">
                <a14:useLocalDpi xmlns:a14="http://schemas.microsoft.com/office/drawing/2010/main" val="0"/>
              </a:ext>
            </a:extLst>
          </a:blip>
          <a:srcRect l="4224" t="6467"/>
          <a:stretch/>
        </p:blipFill>
        <p:spPr>
          <a:xfrm>
            <a:off x="5475384" y="1876021"/>
            <a:ext cx="5576579" cy="3063340"/>
          </a:xfrm>
          <a:prstGeom prst="rect">
            <a:avLst/>
          </a:prstGeom>
        </p:spPr>
      </p:pic>
      <p:pic>
        <p:nvPicPr>
          <p:cNvPr id="30" name="Graphic 29">
            <a:extLst>
              <a:ext uri="{FF2B5EF4-FFF2-40B4-BE49-F238E27FC236}">
                <a16:creationId xmlns:a16="http://schemas.microsoft.com/office/drawing/2014/main" id="{4E178D69-7F12-26BC-0500-6AC83D2A0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020" y="1841988"/>
            <a:ext cx="5603350" cy="30815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2FC25A9F-149A-20D8-136E-2FED29DCA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293" y="1486044"/>
            <a:ext cx="2743200" cy="721898"/>
          </a:xfrm>
          <a:prstGeom prst="rect">
            <a:avLst/>
          </a:prstGeom>
          <a:ln w="28575">
            <a:noFill/>
          </a:ln>
        </p:spPr>
      </p:pic>
      <p:sp>
        <p:nvSpPr>
          <p:cNvPr id="18" name="Oval 17">
            <a:extLst>
              <a:ext uri="{FF2B5EF4-FFF2-40B4-BE49-F238E27FC236}">
                <a16:creationId xmlns:a16="http://schemas.microsoft.com/office/drawing/2014/main" id="{E3C2DFB4-8AF8-09A6-6078-ED51BE30E220}"/>
              </a:ext>
            </a:extLst>
          </p:cNvPr>
          <p:cNvSpPr>
            <a:spLocks noChangeAspect="1"/>
          </p:cNvSpPr>
          <p:nvPr/>
        </p:nvSpPr>
        <p:spPr>
          <a:xfrm>
            <a:off x="5069697" y="1647412"/>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solidFill>
                  <a:prstClr val="white"/>
                </a:solidFill>
                <a:latin typeface="Segoe UI semibold(Body)"/>
                <a:cs typeface="Segoe UI" panose="020B0502040204020203" pitchFamily="34" charset="0"/>
              </a:rPr>
              <a:t>1</a:t>
            </a:r>
          </a:p>
        </p:txBody>
      </p:sp>
      <p:sp>
        <p:nvSpPr>
          <p:cNvPr id="12" name="Rectangle 11">
            <a:extLst>
              <a:ext uri="{FF2B5EF4-FFF2-40B4-BE49-F238E27FC236}">
                <a16:creationId xmlns:a16="http://schemas.microsoft.com/office/drawing/2014/main" id="{A6825499-221F-93D5-EF2F-6B58455E838E}"/>
              </a:ext>
            </a:extLst>
          </p:cNvPr>
          <p:cNvSpPr/>
          <p:nvPr/>
        </p:nvSpPr>
        <p:spPr>
          <a:xfrm>
            <a:off x="6061759" y="1852460"/>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Box 13">
            <a:extLst>
              <a:ext uri="{FF2B5EF4-FFF2-40B4-BE49-F238E27FC236}">
                <a16:creationId xmlns:a16="http://schemas.microsoft.com/office/drawing/2014/main" id="{517C6915-A024-AC8E-DC2A-F5717767C5D7}"/>
              </a:ext>
            </a:extLst>
          </p:cNvPr>
          <p:cNvSpPr txBox="1"/>
          <p:nvPr/>
        </p:nvSpPr>
        <p:spPr>
          <a:xfrm>
            <a:off x="5951377" y="1799179"/>
            <a:ext cx="1966116" cy="215444"/>
          </a:xfrm>
          <a:prstGeom prst="rect">
            <a:avLst/>
          </a:prstGeom>
          <a:noFill/>
        </p:spPr>
        <p:txBody>
          <a:bodyPr wrap="square" rtlCol="0">
            <a:spAutoFit/>
          </a:bodyPr>
          <a:lstStyle/>
          <a:p>
            <a:pPr rtl="0"/>
            <a:r>
              <a:rPr lang="de-de" sz="800">
                <a:solidFill>
                  <a:schemeClr val="tx1">
                    <a:lumMod val="65000"/>
                    <a:lumOff val="35000"/>
                  </a:schemeClr>
                </a:solidFill>
              </a:rPr>
              <a:t>https://copilot.cloud.microsoft</a:t>
            </a:r>
          </a:p>
        </p:txBody>
      </p:sp>
      <p:pic>
        <p:nvPicPr>
          <p:cNvPr id="25" name="Picture 24" descr="A screenshot of a computer&#10;&#10;Description automatically generated">
            <a:extLst>
              <a:ext uri="{FF2B5EF4-FFF2-40B4-BE49-F238E27FC236}">
                <a16:creationId xmlns:a16="http://schemas.microsoft.com/office/drawing/2014/main" id="{2E8DF17B-C80B-D2AA-1B4F-EF261CFB908F}"/>
              </a:ext>
            </a:extLst>
          </p:cNvPr>
          <p:cNvPicPr>
            <a:picLocks noChangeAspect="1"/>
          </p:cNvPicPr>
          <p:nvPr/>
        </p:nvPicPr>
        <p:blipFill>
          <a:blip r:embed="rId7">
            <a:extLst>
              <a:ext uri="{28A0092B-C50C-407E-A947-70E740481C1C}">
                <a14:useLocalDpi xmlns:a14="http://schemas.microsoft.com/office/drawing/2010/main" val="0"/>
              </a:ext>
            </a:extLst>
          </a:blip>
          <a:srcRect l="78494" t="14746" r="20552" b="83352"/>
          <a:stretch/>
        </p:blipFill>
        <p:spPr>
          <a:xfrm>
            <a:off x="2455711" y="4870278"/>
            <a:ext cx="190500" cy="213729"/>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2DF5E1FE-B43C-851E-750A-DA1513C06D5B}"/>
              </a:ext>
            </a:extLst>
          </p:cNvPr>
          <p:cNvPicPr>
            <a:picLocks noChangeAspect="1"/>
          </p:cNvPicPr>
          <p:nvPr/>
        </p:nvPicPr>
        <p:blipFill>
          <a:blip r:embed="rId11">
            <a:extLst>
              <a:ext uri="{28A0092B-C50C-407E-A947-70E740481C1C}">
                <a14:useLocalDpi xmlns:a14="http://schemas.microsoft.com/office/drawing/2010/main" val="0"/>
              </a:ext>
            </a:extLst>
          </a:blip>
          <a:srcRect l="74069" t="14650" r="24537" b="82777"/>
          <a:stretch/>
        </p:blipFill>
        <p:spPr>
          <a:xfrm>
            <a:off x="9801225" y="1951435"/>
            <a:ext cx="378491" cy="411887"/>
          </a:xfrm>
          <a:prstGeom prst="rect">
            <a:avLst/>
          </a:prstGeom>
          <a:ln w="38100">
            <a:solidFill>
              <a:srgbClr val="3579CF"/>
            </a:solidFill>
          </a:ln>
        </p:spPr>
      </p:pic>
      <p:sp>
        <p:nvSpPr>
          <p:cNvPr id="5" name="Oval 4">
            <a:extLst>
              <a:ext uri="{FF2B5EF4-FFF2-40B4-BE49-F238E27FC236}">
                <a16:creationId xmlns:a16="http://schemas.microsoft.com/office/drawing/2014/main" id="{47AA0346-881B-BCDF-1CA4-167D60538BCB}"/>
              </a:ext>
            </a:extLst>
          </p:cNvPr>
          <p:cNvSpPr>
            <a:spLocks noChangeAspect="1"/>
          </p:cNvSpPr>
          <p:nvPr/>
        </p:nvSpPr>
        <p:spPr>
          <a:xfrm>
            <a:off x="9600432" y="17540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solidFill>
                  <a:prstClr val="white"/>
                </a:solidFill>
                <a:latin typeface="Segoe UI semibold(Body)"/>
                <a:cs typeface="Segoe UI" panose="020B0502040204020203" pitchFamily="34" charset="0"/>
              </a:rPr>
              <a:t>2</a:t>
            </a:r>
          </a:p>
        </p:txBody>
      </p:sp>
    </p:spTree>
    <p:extLst>
      <p:ext uri="{BB962C8B-B14F-4D97-AF65-F5344CB8AC3E}">
        <p14:creationId xmlns:p14="http://schemas.microsoft.com/office/powerpoint/2010/main" val="236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D249D376-13A1-BBCE-9BF0-9CED5FC0CBE9}"/>
              </a:ext>
            </a:extLst>
          </p:cNvPr>
          <p:cNvSpPr/>
          <p:nvPr/>
        </p:nvSpPr>
        <p:spPr bwMode="auto">
          <a:xfrm>
            <a:off x="477422" y="1557242"/>
            <a:ext cx="11296945" cy="4923404"/>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pic>
        <p:nvPicPr>
          <p:cNvPr id="3" name="Picture 2" descr="A screenshot of a computer&#10;&#10;Description automatically generated">
            <a:extLst>
              <a:ext uri="{FF2B5EF4-FFF2-40B4-BE49-F238E27FC236}">
                <a16:creationId xmlns:a16="http://schemas.microsoft.com/office/drawing/2014/main" id="{4F151151-F8B6-BDAF-D3D1-8D6671D82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27" y="2432574"/>
            <a:ext cx="5745745" cy="3391392"/>
          </a:xfrm>
          <a:prstGeom prst="rect">
            <a:avLst/>
          </a:prstGeom>
        </p:spPr>
      </p:pic>
      <p:sp>
        <p:nvSpPr>
          <p:cNvPr id="18" name="TextBox 17">
            <a:extLst>
              <a:ext uri="{FF2B5EF4-FFF2-40B4-BE49-F238E27FC236}">
                <a16:creationId xmlns:a16="http://schemas.microsoft.com/office/drawing/2014/main" id="{9C0D6C0E-A41B-75D2-24FC-FB3B1D2932C8}"/>
              </a:ext>
            </a:extLst>
          </p:cNvPr>
          <p:cNvSpPr txBox="1"/>
          <p:nvPr/>
        </p:nvSpPr>
        <p:spPr>
          <a:xfrm>
            <a:off x="995923" y="1858645"/>
            <a:ext cx="10367192" cy="246221"/>
          </a:xfrm>
          <a:prstGeom prst="rect">
            <a:avLst/>
          </a:prstGeom>
          <a:noFill/>
        </p:spPr>
        <p:txBody>
          <a:bodyPr wrap="square" lIns="0" tIns="0" rIns="0" bIns="0" rtlCol="0" anchor="t">
            <a:spAutoFit/>
          </a:bodyPr>
          <a:lstStyle/>
          <a:p>
            <a:pPr rtl="0">
              <a:spcAft>
                <a:spcPts val="600"/>
              </a:spcAft>
              <a:defRPr/>
            </a:pPr>
            <a:r>
              <a:rPr lang="de-de" sz="1600" dirty="0">
                <a:gradFill>
                  <a:gsLst>
                    <a:gs pos="2917">
                      <a:srgbClr val="000000"/>
                    </a:gs>
                    <a:gs pos="30000">
                      <a:srgbClr val="000000"/>
                    </a:gs>
                  </a:gsLst>
                  <a:lin ang="5400000" scaled="0"/>
                </a:gradFill>
                <a:latin typeface="Segoe UI "/>
                <a:cs typeface="Segoe UI"/>
              </a:rPr>
              <a:t>Hier finden Sie eine visuelle Tour durch Copilot: </a:t>
            </a:r>
          </a:p>
        </p:txBody>
      </p:sp>
      <p:sp>
        <p:nvSpPr>
          <p:cNvPr id="8" name="TextBox 7">
            <a:extLst>
              <a:ext uri="{FF2B5EF4-FFF2-40B4-BE49-F238E27FC236}">
                <a16:creationId xmlns:a16="http://schemas.microsoft.com/office/drawing/2014/main" id="{0323D022-EDD4-3D7B-8B72-16881A2B8B62}"/>
              </a:ext>
            </a:extLst>
          </p:cNvPr>
          <p:cNvSpPr txBox="1"/>
          <p:nvPr/>
        </p:nvSpPr>
        <p:spPr>
          <a:xfrm>
            <a:off x="477422" y="1033625"/>
            <a:ext cx="4188188" cy="400110"/>
          </a:xfrm>
          <a:prstGeom prst="rect">
            <a:avLst/>
          </a:prstGeom>
          <a:noFill/>
        </p:spPr>
        <p:txBody>
          <a:bodyPr wrap="square" rtlCol="0">
            <a:spAutoFit/>
          </a:bodyPr>
          <a:lstStyle/>
          <a:p>
            <a:pPr rtl="0">
              <a:spcAft>
                <a:spcPts val="600"/>
              </a:spcAft>
              <a:defRPr/>
            </a:pPr>
            <a:r>
              <a:rPr lang="de-de" sz="2000">
                <a:gradFill>
                  <a:gsLst>
                    <a:gs pos="2917">
                      <a:srgbClr val="000000"/>
                    </a:gs>
                    <a:gs pos="30000">
                      <a:srgbClr val="000000"/>
                    </a:gs>
                  </a:gsLst>
                  <a:lin ang="5400000" scaled="0"/>
                </a:gradFill>
                <a:latin typeface="Segoe UI "/>
                <a:cs typeface="Segoe UI"/>
              </a:rPr>
              <a:t>Beginnen Sie auf</a:t>
            </a:r>
          </a:p>
        </p:txBody>
      </p:sp>
      <p:sp>
        <p:nvSpPr>
          <p:cNvPr id="19" name="TextBox 18">
            <a:extLst>
              <a:ext uri="{FF2B5EF4-FFF2-40B4-BE49-F238E27FC236}">
                <a16:creationId xmlns:a16="http://schemas.microsoft.com/office/drawing/2014/main" id="{47F65FB7-250E-280E-83C8-0616FCCC8483}"/>
              </a:ext>
            </a:extLst>
          </p:cNvPr>
          <p:cNvSpPr txBox="1"/>
          <p:nvPr/>
        </p:nvSpPr>
        <p:spPr>
          <a:xfrm>
            <a:off x="810814" y="4904606"/>
            <a:ext cx="1967273" cy="630942"/>
          </a:xfrm>
          <a:prstGeom prst="rect">
            <a:avLst/>
          </a:prstGeom>
          <a:noFill/>
        </p:spPr>
        <p:txBody>
          <a:bodyPr wrap="square" lIns="0" tIns="0" rIns="0" bIns="0" rtlCol="0" anchor="t">
            <a:spAutoFit/>
          </a:bodyPr>
          <a:lstStyle/>
          <a:p>
            <a:pPr rtl="0">
              <a:spcAft>
                <a:spcPts val="600"/>
              </a:spcAft>
              <a:defRPr/>
            </a:pPr>
            <a:r>
              <a:rPr lang="de-de" sz="1200" dirty="0">
                <a:solidFill>
                  <a:srgbClr val="000000"/>
                </a:solidFill>
                <a:latin typeface="Segoe UI Semibold" panose="020B0702040204020203" pitchFamily="34" charset="0"/>
                <a:cs typeface="Segoe UI Semibold" panose="020B0702040204020203" pitchFamily="34" charset="0"/>
              </a:rPr>
              <a:t>Textfeld</a:t>
            </a:r>
          </a:p>
          <a:p>
            <a:pPr rtl="0">
              <a:spcAft>
                <a:spcPts val="600"/>
              </a:spcAft>
              <a:defRPr/>
            </a:pPr>
            <a:r>
              <a:rPr lang="de-de" sz="1200" dirty="0">
                <a:gradFill>
                  <a:gsLst>
                    <a:gs pos="2917">
                      <a:srgbClr val="000000"/>
                    </a:gs>
                    <a:gs pos="30000">
                      <a:srgbClr val="000000"/>
                    </a:gs>
                  </a:gsLst>
                  <a:lin ang="5400000" scaled="0"/>
                </a:gradFill>
                <a:latin typeface="Segoe UI "/>
                <a:cs typeface="Segoe UI"/>
              </a:rPr>
              <a:t>Beginnen Sie Ihre Konversation hier.</a:t>
            </a:r>
          </a:p>
        </p:txBody>
      </p:sp>
      <p:sp>
        <p:nvSpPr>
          <p:cNvPr id="21" name="TextBox 20">
            <a:extLst>
              <a:ext uri="{FF2B5EF4-FFF2-40B4-BE49-F238E27FC236}">
                <a16:creationId xmlns:a16="http://schemas.microsoft.com/office/drawing/2014/main" id="{BB9FECE6-DEBC-6D13-1258-DC2B63EBC9BF}"/>
              </a:ext>
            </a:extLst>
          </p:cNvPr>
          <p:cNvSpPr txBox="1"/>
          <p:nvPr/>
        </p:nvSpPr>
        <p:spPr>
          <a:xfrm>
            <a:off x="734562" y="3663613"/>
            <a:ext cx="2043525" cy="1107996"/>
          </a:xfrm>
          <a:prstGeom prst="rect">
            <a:avLst/>
          </a:prstGeom>
          <a:noFill/>
        </p:spPr>
        <p:txBody>
          <a:bodyPr wrap="square" lIns="0" tIns="0" rIns="0" bIns="0" rtlCol="0" anchor="t">
            <a:spAutoFit/>
          </a:bodyPr>
          <a:lstStyle/>
          <a:p>
            <a:pPr rtl="0">
              <a:spcAft>
                <a:spcPts val="600"/>
              </a:spcAft>
              <a:defRPr/>
            </a:pPr>
            <a:r>
              <a:rPr lang="de-de" sz="1200" dirty="0">
                <a:solidFill>
                  <a:srgbClr val="000000"/>
                </a:solidFill>
                <a:latin typeface="Segoe UI Semibold" panose="020B0702040204020203" pitchFamily="34" charset="0"/>
                <a:cs typeface="Segoe UI Semibold" panose="020B0702040204020203" pitchFamily="34" charset="0"/>
              </a:rPr>
              <a:t>Vorgeschlagene Prompts</a:t>
            </a:r>
            <a:br>
              <a:rPr lang="en-US" sz="1200" dirty="0">
                <a:solidFill>
                  <a:srgbClr val="000000"/>
                </a:solidFill>
                <a:latin typeface="Segoe UI Semibold" panose="020B0702040204020203" pitchFamily="34" charset="0"/>
                <a:cs typeface="Segoe UI Semibold" panose="020B0702040204020203" pitchFamily="34" charset="0"/>
              </a:rPr>
            </a:br>
            <a:r>
              <a:rPr lang="de-de" sz="1200" dirty="0">
                <a:gradFill>
                  <a:gsLst>
                    <a:gs pos="2917">
                      <a:srgbClr val="000000"/>
                    </a:gs>
                    <a:gs pos="30000">
                      <a:srgbClr val="000000"/>
                    </a:gs>
                  </a:gsLst>
                  <a:lin ang="5400000" scaled="0"/>
                </a:gradFill>
                <a:latin typeface="Segoe UI "/>
                <a:cs typeface="Segoe UI"/>
              </a:rPr>
              <a:t>Wenn Sie nicht sicher sind, was Sie fragen sollen, versuchen Sie es mit einem Beispiel-Prompt oder ändern Sie ihn ab!</a:t>
            </a:r>
          </a:p>
        </p:txBody>
      </p:sp>
      <p:sp>
        <p:nvSpPr>
          <p:cNvPr id="43" name="Title 1">
            <a:extLst>
              <a:ext uri="{FF2B5EF4-FFF2-40B4-BE49-F238E27FC236}">
                <a16:creationId xmlns:a16="http://schemas.microsoft.com/office/drawing/2014/main" id="{14706171-DF54-408F-31AD-89C6D4FC94C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dirty="0">
                <a:solidFill>
                  <a:srgbClr val="000000"/>
                </a:solidFill>
                <a:latin typeface="Segoe UI Semibold"/>
                <a:cs typeface="Segoe UI Semibold"/>
              </a:rPr>
              <a:t>Lernen Sie Microsoft Copilot kennen </a:t>
            </a:r>
            <a:endParaRPr lang="en-US" dirty="0">
              <a:solidFill>
                <a:srgbClr val="000000"/>
              </a:solidFill>
              <a:latin typeface="Segoe UI Semibold" panose="020B0702040204020203" pitchFamily="34" charset="0"/>
              <a:cs typeface="Segoe UI Semibold" panose="020B0702040204020203" pitchFamily="34" charset="0"/>
            </a:endParaRPr>
          </a:p>
        </p:txBody>
      </p:sp>
      <p:grpSp>
        <p:nvGrpSpPr>
          <p:cNvPr id="11" name="Group 10">
            <a:extLst>
              <a:ext uri="{FF2B5EF4-FFF2-40B4-BE49-F238E27FC236}">
                <a16:creationId xmlns:a16="http://schemas.microsoft.com/office/drawing/2014/main" id="{93AD3008-05A8-72B5-CF50-D6C3FE3E3750}"/>
              </a:ext>
            </a:extLst>
          </p:cNvPr>
          <p:cNvGrpSpPr/>
          <p:nvPr/>
        </p:nvGrpSpPr>
        <p:grpSpPr>
          <a:xfrm>
            <a:off x="2605875" y="1052675"/>
            <a:ext cx="2383421" cy="365760"/>
            <a:chOff x="2592438" y="1052675"/>
            <a:chExt cx="2383421" cy="365760"/>
          </a:xfrm>
        </p:grpSpPr>
        <p:sp>
          <p:nvSpPr>
            <p:cNvPr id="12" name="TextBox 11">
              <a:extLst>
                <a:ext uri="{FF2B5EF4-FFF2-40B4-BE49-F238E27FC236}">
                  <a16:creationId xmlns:a16="http://schemas.microsoft.com/office/drawing/2014/main" id="{93B076FD-6D74-AFA9-5234-5D5FEB12F5D2}"/>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13" name="TextBox 12">
              <a:extLst>
                <a:ext uri="{FF2B5EF4-FFF2-40B4-BE49-F238E27FC236}">
                  <a16:creationId xmlns:a16="http://schemas.microsoft.com/office/drawing/2014/main" id="{CCD1BDA4-31F4-71E1-D4EC-477F2730681B}"/>
                </a:ext>
              </a:extLst>
            </p:cNvPr>
            <p:cNvSpPr txBox="1"/>
            <p:nvPr/>
          </p:nvSpPr>
          <p:spPr>
            <a:xfrm>
              <a:off x="2703061" y="1102854"/>
              <a:ext cx="2162175" cy="246221"/>
            </a:xfrm>
            <a:prstGeom prst="rect">
              <a:avLst/>
            </a:prstGeom>
            <a:noFill/>
            <a:ln>
              <a:noFill/>
            </a:ln>
          </p:spPr>
          <p:txBody>
            <a:bodyPr wrap="square" lIns="0" tIns="0" rIns="0" bIns="0" rtlCol="0">
              <a:spAutoFit/>
            </a:bodyPr>
            <a:lstStyle/>
            <a:p>
              <a:pPr algn="ctr" rtl="0"/>
              <a:r>
                <a:rPr lang="de-de" sz="1600" b="0" i="0" u="none" strike="noStrike" kern="1200" cap="none" spc="0" normalizeH="0" noProof="0">
                  <a:ln>
                    <a:noFill/>
                  </a:ln>
                  <a:solidFill>
                    <a:schemeClr val="bg1"/>
                  </a:solidFill>
                  <a:uLnTx/>
                  <a:uFillTx/>
                  <a:latin typeface="Segoe UI" panose="020B0502040204020203" pitchFamily="34" charset="0"/>
                  <a:ea typeface="+mn-ea"/>
                  <a:cs typeface="Segoe UI"/>
                  <a:hlinkClick r:id="rId5">
                    <a:extLst>
                      <a:ext uri="{A12FA001-AC4F-418D-AE19-62706E023703}">
                        <ahyp:hlinkClr xmlns:ahyp="http://schemas.microsoft.com/office/drawing/2018/hyperlinkcolor" val="tx"/>
                      </a:ext>
                    </a:extLst>
                  </a:hlinkClick>
                </a:rPr>
                <a:t>copilot.cloud.microsoft</a:t>
              </a:r>
              <a:endParaRPr lang="en-IN" sz="1600">
                <a:solidFill>
                  <a:schemeClr val="bg1"/>
                </a:solidFill>
                <a:latin typeface="Segoe UI semibold(Body)"/>
              </a:endParaRPr>
            </a:p>
          </p:txBody>
        </p:sp>
      </p:grpSp>
      <p:sp>
        <p:nvSpPr>
          <p:cNvPr id="42" name="Oval 41">
            <a:extLst>
              <a:ext uri="{FF2B5EF4-FFF2-40B4-BE49-F238E27FC236}">
                <a16:creationId xmlns:a16="http://schemas.microsoft.com/office/drawing/2014/main" id="{62C00D5A-5E13-0792-C0DF-5E0B2884E134}"/>
              </a:ext>
            </a:extLst>
          </p:cNvPr>
          <p:cNvSpPr/>
          <p:nvPr/>
        </p:nvSpPr>
        <p:spPr>
          <a:xfrm>
            <a:off x="8265445" y="429066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56" name="Oval 55">
            <a:extLst>
              <a:ext uri="{FF2B5EF4-FFF2-40B4-BE49-F238E27FC236}">
                <a16:creationId xmlns:a16="http://schemas.microsoft.com/office/drawing/2014/main" id="{6A6D62BD-F652-980A-BF8A-C10F86FC636E}"/>
              </a:ext>
            </a:extLst>
          </p:cNvPr>
          <p:cNvSpPr/>
          <p:nvPr/>
        </p:nvSpPr>
        <p:spPr>
          <a:xfrm>
            <a:off x="8782756" y="29179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29" name="Oval 28">
            <a:extLst>
              <a:ext uri="{FF2B5EF4-FFF2-40B4-BE49-F238E27FC236}">
                <a16:creationId xmlns:a16="http://schemas.microsoft.com/office/drawing/2014/main" id="{5C72994D-AE3A-1645-6173-81BBDD4116CB}"/>
              </a:ext>
            </a:extLst>
          </p:cNvPr>
          <p:cNvSpPr/>
          <p:nvPr/>
        </p:nvSpPr>
        <p:spPr>
          <a:xfrm>
            <a:off x="1841009" y="496443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45" name="TextBox 44">
            <a:extLst>
              <a:ext uri="{FF2B5EF4-FFF2-40B4-BE49-F238E27FC236}">
                <a16:creationId xmlns:a16="http://schemas.microsoft.com/office/drawing/2014/main" id="{42D1BFF5-E129-45EC-D00B-92EAB4A3EE7E}"/>
              </a:ext>
            </a:extLst>
          </p:cNvPr>
          <p:cNvSpPr txBox="1"/>
          <p:nvPr/>
        </p:nvSpPr>
        <p:spPr>
          <a:xfrm>
            <a:off x="8103481" y="1760571"/>
            <a:ext cx="3092595" cy="892552"/>
          </a:xfrm>
          <a:prstGeom prst="rect">
            <a:avLst/>
          </a:prstGeom>
          <a:noFill/>
        </p:spPr>
        <p:txBody>
          <a:bodyPr wrap="square" lIns="0" tIns="0" rIns="0" bIns="0" rtlCol="0" anchor="t">
            <a:spAutoFit/>
          </a:bodyPr>
          <a:lstStyle/>
          <a:p>
            <a:pPr rtl="0">
              <a:spcAft>
                <a:spcPts val="600"/>
              </a:spcAft>
              <a:defRPr/>
            </a:pPr>
            <a:r>
              <a:rPr lang="de-de" sz="1200" dirty="0">
                <a:solidFill>
                  <a:srgbClr val="000000"/>
                </a:solidFill>
                <a:latin typeface="Segoe UI Semibold"/>
                <a:cs typeface="Segoe UI Semibold"/>
              </a:rPr>
              <a:t>Schaltfläche „Einen neuen Chat beginnen“</a:t>
            </a:r>
          </a:p>
          <a:p>
            <a:pPr rtl="0">
              <a:spcAft>
                <a:spcPts val="600"/>
              </a:spcAft>
              <a:defRPr/>
            </a:pPr>
            <a:r>
              <a:rPr lang="de-de" sz="1200" dirty="0">
                <a:solidFill>
                  <a:srgbClr val="000000"/>
                </a:solidFill>
                <a:latin typeface="Segoe UI"/>
                <a:cs typeface="Segoe UI"/>
              </a:rPr>
              <a:t>Löschen Sie Ihren vergangenen Chat und beginnen Sie ein neues Gespräch.</a:t>
            </a:r>
          </a:p>
          <a:p>
            <a:pPr rtl="0">
              <a:spcAft>
                <a:spcPts val="600"/>
              </a:spcAft>
              <a:defRPr/>
            </a:pPr>
            <a:endParaRPr lang="en-US" sz="1200" dirty="0">
              <a:gradFill>
                <a:gsLst>
                  <a:gs pos="2917">
                    <a:srgbClr val="000000"/>
                  </a:gs>
                  <a:gs pos="30000">
                    <a:srgbClr val="000000"/>
                  </a:gs>
                </a:gsLst>
                <a:lin ang="5400000" scaled="0"/>
              </a:gradFill>
              <a:latin typeface="Segoe UI Semibold"/>
              <a:cs typeface="Segoe UI Semibold"/>
            </a:endParaRPr>
          </a:p>
        </p:txBody>
      </p:sp>
      <p:cxnSp>
        <p:nvCxnSpPr>
          <p:cNvPr id="47" name="Connector: Elbow 46">
            <a:extLst>
              <a:ext uri="{FF2B5EF4-FFF2-40B4-BE49-F238E27FC236}">
                <a16:creationId xmlns:a16="http://schemas.microsoft.com/office/drawing/2014/main" id="{1A1351B2-D75C-B469-97BC-60B039584EFE}"/>
              </a:ext>
            </a:extLst>
          </p:cNvPr>
          <p:cNvCxnSpPr/>
          <p:nvPr/>
        </p:nvCxnSpPr>
        <p:spPr>
          <a:xfrm rot="5400000">
            <a:off x="7204024" y="2084122"/>
            <a:ext cx="848711" cy="702557"/>
          </a:xfrm>
          <a:prstGeom prst="bentConnector3">
            <a:avLst>
              <a:gd name="adj1" fmla="val 61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F2824273-D4D8-9F35-8981-67FAAD0C02FF}"/>
              </a:ext>
            </a:extLst>
          </p:cNvPr>
          <p:cNvSpPr/>
          <p:nvPr/>
        </p:nvSpPr>
        <p:spPr>
          <a:xfrm>
            <a:off x="7946320" y="196292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50" name="Straight Connector 49">
            <a:extLst>
              <a:ext uri="{FF2B5EF4-FFF2-40B4-BE49-F238E27FC236}">
                <a16:creationId xmlns:a16="http://schemas.microsoft.com/office/drawing/2014/main" id="{7D0BD5FB-F6D8-DA32-C704-DDE822EC2EB4}"/>
              </a:ext>
            </a:extLst>
          </p:cNvPr>
          <p:cNvCxnSpPr>
            <a:cxnSpLocks/>
          </p:cNvCxnSpPr>
          <p:nvPr/>
        </p:nvCxnSpPr>
        <p:spPr>
          <a:xfrm>
            <a:off x="2778087" y="3776346"/>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ED64D37-8119-4433-9210-925C42005217}"/>
              </a:ext>
            </a:extLst>
          </p:cNvPr>
          <p:cNvSpPr/>
          <p:nvPr/>
        </p:nvSpPr>
        <p:spPr>
          <a:xfrm>
            <a:off x="2689149" y="37278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60" name="Connector: Elbow 59">
            <a:extLst>
              <a:ext uri="{FF2B5EF4-FFF2-40B4-BE49-F238E27FC236}">
                <a16:creationId xmlns:a16="http://schemas.microsoft.com/office/drawing/2014/main" id="{B7B017F2-2C9F-0195-0825-A03237B17B9F}"/>
              </a:ext>
            </a:extLst>
          </p:cNvPr>
          <p:cNvCxnSpPr>
            <a:cxnSpLocks/>
          </p:cNvCxnSpPr>
          <p:nvPr/>
        </p:nvCxnSpPr>
        <p:spPr>
          <a:xfrm rot="10800000">
            <a:off x="1907684" y="5011114"/>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DFEB265-2799-E159-5B2B-52FF69175359}"/>
              </a:ext>
            </a:extLst>
          </p:cNvPr>
          <p:cNvSpPr txBox="1"/>
          <p:nvPr/>
        </p:nvSpPr>
        <p:spPr>
          <a:xfrm>
            <a:off x="8946986" y="2875562"/>
            <a:ext cx="2659797" cy="1292662"/>
          </a:xfrm>
          <a:prstGeom prst="rect">
            <a:avLst/>
          </a:prstGeom>
          <a:noFill/>
        </p:spPr>
        <p:txBody>
          <a:bodyPr wrap="square" lIns="0" tIns="0" rIns="0" bIns="0" rtlCol="0" anchor="t">
            <a:spAutoFit/>
          </a:bodyPr>
          <a:lstStyle/>
          <a:p>
            <a:pPr rtl="0">
              <a:spcAft>
                <a:spcPts val="600"/>
              </a:spcAft>
              <a:defRPr/>
            </a:pPr>
            <a:r>
              <a:rPr lang="de-de" sz="1200" dirty="0">
                <a:solidFill>
                  <a:srgbClr val="000000"/>
                </a:solidFill>
                <a:latin typeface="Segoe UI Semibold"/>
                <a:cs typeface="Segoe UI Semibold"/>
              </a:rPr>
              <a:t>Badge „Protected“ </a:t>
            </a:r>
            <a:br>
              <a:rPr lang="en-US" sz="1200" dirty="0">
                <a:latin typeface="Segoe UI Semibold" panose="020B0702040204020203" pitchFamily="34" charset="0"/>
                <a:cs typeface="Segoe UI Semibold" panose="020B0702040204020203" pitchFamily="34" charset="0"/>
              </a:rPr>
            </a:br>
            <a:r>
              <a:rPr lang="de-de" sz="1200" dirty="0">
                <a:gradFill>
                  <a:gsLst>
                    <a:gs pos="2917">
                      <a:srgbClr val="000000"/>
                    </a:gs>
                    <a:gs pos="30000">
                      <a:srgbClr val="000000"/>
                    </a:gs>
                  </a:gsLst>
                  <a:lin ang="5400000" scaled="0"/>
                </a:gradFill>
                <a:latin typeface="Segoe UI "/>
                <a:cs typeface="Segoe UI"/>
              </a:rPr>
              <a:t>Vergewissern Sie sich, dass Sie mit Ihrem Arbeitskonto angemeldet </a:t>
            </a:r>
            <a:br>
              <a:rPr lang="de-de" sz="1200" dirty="0">
                <a:gradFill>
                  <a:gsLst>
                    <a:gs pos="2917">
                      <a:srgbClr val="000000"/>
                    </a:gs>
                    <a:gs pos="30000">
                      <a:srgbClr val="000000"/>
                    </a:gs>
                  </a:gsLst>
                  <a:lin ang="5400000" scaled="0"/>
                </a:gradFill>
                <a:latin typeface="Segoe UI "/>
                <a:cs typeface="Segoe UI"/>
              </a:rPr>
            </a:br>
            <a:r>
              <a:rPr lang="de-de" sz="1200" dirty="0">
                <a:gradFill>
                  <a:gsLst>
                    <a:gs pos="2917">
                      <a:srgbClr val="000000"/>
                    </a:gs>
                    <a:gs pos="30000">
                      <a:srgbClr val="000000"/>
                    </a:gs>
                  </a:gsLst>
                  <a:lin ang="5400000" scaled="0"/>
                </a:gradFill>
                <a:latin typeface="Segoe UI "/>
                <a:cs typeface="Segoe UI"/>
              </a:rPr>
              <a:t>sind und überprüfen Sie, dass Sie       sehen. Wenn das Schildsymbol nicht erscheint, melden Sie sich mit Ihrem Arbeitskonto an.</a:t>
            </a:r>
            <a:endParaRPr lang="en-US" sz="1200" dirty="0">
              <a:gradFill>
                <a:gsLst>
                  <a:gs pos="2917">
                    <a:srgbClr val="000000"/>
                  </a:gs>
                  <a:gs pos="30000">
                    <a:srgbClr val="000000"/>
                  </a:gs>
                </a:gsLst>
                <a:lin ang="5400000" scaled="0"/>
              </a:gradFill>
              <a:latin typeface="Segoe UI Variable Display "/>
              <a:cs typeface="Segoe UI"/>
            </a:endParaRPr>
          </a:p>
        </p:txBody>
      </p:sp>
      <p:sp>
        <p:nvSpPr>
          <p:cNvPr id="2" name="TextBox 1">
            <a:extLst>
              <a:ext uri="{FF2B5EF4-FFF2-40B4-BE49-F238E27FC236}">
                <a16:creationId xmlns:a16="http://schemas.microsoft.com/office/drawing/2014/main" id="{70D7CCCE-47D3-B4F2-1E31-E04AAE224929}"/>
              </a:ext>
            </a:extLst>
          </p:cNvPr>
          <p:cNvSpPr txBox="1"/>
          <p:nvPr/>
        </p:nvSpPr>
        <p:spPr>
          <a:xfrm>
            <a:off x="8936799" y="4323812"/>
            <a:ext cx="2520639" cy="923330"/>
          </a:xfrm>
          <a:prstGeom prst="rect">
            <a:avLst/>
          </a:prstGeom>
          <a:noFill/>
        </p:spPr>
        <p:txBody>
          <a:bodyPr wrap="square" lIns="0" tIns="0" rIns="0" bIns="0" rtlCol="0" anchor="t">
            <a:spAutoFit/>
          </a:bodyPr>
          <a:lstStyle/>
          <a:p>
            <a:pPr rtl="0">
              <a:spcAft>
                <a:spcPts val="600"/>
              </a:spcAft>
              <a:defRPr/>
            </a:pPr>
            <a:r>
              <a:rPr lang="de-de" sz="1200" dirty="0">
                <a:solidFill>
                  <a:srgbClr val="000000"/>
                </a:solidFill>
                <a:latin typeface="Segoe UI Semibold"/>
                <a:cs typeface="Segoe UI Semibold"/>
              </a:rPr>
              <a:t>Aktuelle Chats</a:t>
            </a:r>
            <a:br>
              <a:rPr lang="en-US" sz="1200" dirty="0">
                <a:latin typeface="Segoe UI Semibold" panose="020B0702040204020203" pitchFamily="34" charset="0"/>
                <a:cs typeface="Segoe UI Semibold" panose="020B0702040204020203" pitchFamily="34" charset="0"/>
              </a:rPr>
            </a:br>
            <a:r>
              <a:rPr lang="de-de" sz="1200" dirty="0">
                <a:gradFill>
                  <a:gsLst>
                    <a:gs pos="2917">
                      <a:srgbClr val="000000"/>
                    </a:gs>
                    <a:gs pos="30000">
                      <a:srgbClr val="000000"/>
                    </a:gs>
                  </a:gsLst>
                  <a:lin ang="5400000" scaled="0"/>
                </a:gradFill>
                <a:latin typeface="Segoe UI "/>
                <a:cs typeface="Segoe UI"/>
              </a:rPr>
              <a:t>Zu einem früheren Chat zurückkehren, den Sie mit Copilot geführt haben, um das Gespräch fortzusetzen</a:t>
            </a:r>
            <a:endParaRPr lang="en-US" sz="1200" dirty="0">
              <a:gradFill>
                <a:gsLst>
                  <a:gs pos="2917">
                    <a:srgbClr val="000000"/>
                  </a:gs>
                  <a:gs pos="30000">
                    <a:srgbClr val="000000"/>
                  </a:gs>
                </a:gsLst>
                <a:lin ang="5400000" scaled="0"/>
              </a:gradFill>
              <a:latin typeface="Segoe UI Variable Display "/>
              <a:cs typeface="Segoe UI"/>
            </a:endParaRPr>
          </a:p>
        </p:txBody>
      </p:sp>
      <p:cxnSp>
        <p:nvCxnSpPr>
          <p:cNvPr id="6" name="Straight Connector 5">
            <a:extLst>
              <a:ext uri="{FF2B5EF4-FFF2-40B4-BE49-F238E27FC236}">
                <a16:creationId xmlns:a16="http://schemas.microsoft.com/office/drawing/2014/main" id="{FBB15D5F-FCB1-9245-7578-AE8AFFB47178}"/>
              </a:ext>
            </a:extLst>
          </p:cNvPr>
          <p:cNvCxnSpPr/>
          <p:nvPr/>
        </p:nvCxnSpPr>
        <p:spPr>
          <a:xfrm>
            <a:off x="7561221" y="2967245"/>
            <a:ext cx="1222628"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0EFEFF0-3C0B-76F8-2411-581CB355DADF}"/>
              </a:ext>
            </a:extLst>
          </p:cNvPr>
          <p:cNvCxnSpPr/>
          <p:nvPr/>
        </p:nvCxnSpPr>
        <p:spPr>
          <a:xfrm rot="16200000" flipH="1">
            <a:off x="8112651" y="3747944"/>
            <a:ext cx="777614" cy="657846"/>
          </a:xfrm>
          <a:prstGeom prst="bentConnector3">
            <a:avLst>
              <a:gd name="adj1" fmla="val 10059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F56475C-C77E-5F44-790F-D3B7F0297AA4}"/>
              </a:ext>
            </a:extLst>
          </p:cNvPr>
          <p:cNvSpPr/>
          <p:nvPr/>
        </p:nvSpPr>
        <p:spPr>
          <a:xfrm>
            <a:off x="8782756" y="443058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pic>
        <p:nvPicPr>
          <p:cNvPr id="5" name="Picture 4" descr="A screenshot of a computer&#10;&#10;Description automatically generated">
            <a:extLst>
              <a:ext uri="{FF2B5EF4-FFF2-40B4-BE49-F238E27FC236}">
                <a16:creationId xmlns:a16="http://schemas.microsoft.com/office/drawing/2014/main" id="{7F00C383-EC05-EE90-0D1F-5BB274FE58B3}"/>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9167621" y="3599136"/>
            <a:ext cx="207895" cy="226239"/>
          </a:xfrm>
          <a:prstGeom prst="rect">
            <a:avLst/>
          </a:prstGeom>
          <a:ln w="38100">
            <a:noFill/>
          </a:ln>
        </p:spPr>
      </p:pic>
    </p:spTree>
    <p:extLst>
      <p:ext uri="{BB962C8B-B14F-4D97-AF65-F5344CB8AC3E}">
        <p14:creationId xmlns:p14="http://schemas.microsoft.com/office/powerpoint/2010/main" val="3247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5740EE8-9041-7BCA-1105-9475F90E80F1}"/>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16" name="TextBox 15">
            <a:extLst>
              <a:ext uri="{FF2B5EF4-FFF2-40B4-BE49-F238E27FC236}">
                <a16:creationId xmlns:a16="http://schemas.microsoft.com/office/drawing/2014/main" id="{77B555E0-045D-4A5B-6016-C91BC85ED676}"/>
              </a:ext>
            </a:extLst>
          </p:cNvPr>
          <p:cNvSpPr txBox="1"/>
          <p:nvPr/>
        </p:nvSpPr>
        <p:spPr>
          <a:xfrm>
            <a:off x="6676833" y="1693388"/>
            <a:ext cx="4827595" cy="4401205"/>
          </a:xfrm>
          <a:prstGeom prst="rect">
            <a:avLst/>
          </a:prstGeom>
          <a:noFill/>
        </p:spPr>
        <p:txBody>
          <a:bodyPr wrap="square" lIns="0" tIns="0" rIns="0" bIns="0" rtlCol="0" anchor="t">
            <a:spAutoFit/>
          </a:bodyPr>
          <a:lstStyle/>
          <a:p>
            <a:pPr rtl="0">
              <a:spcBef>
                <a:spcPts val="600"/>
              </a:spcBef>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Ein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Prompt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ist die Frage oder Anweisung, </a:t>
            </a:r>
            <a:b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b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die Sie in das Textfeld eingeben. Darauf reagiert der</a:t>
            </a:r>
            <a:r>
              <a:rPr lang="de-de" sz="1600" dirty="0">
                <a:gradFill>
                  <a:gsLst>
                    <a:gs pos="2917">
                      <a:srgbClr val="000000"/>
                    </a:gs>
                    <a:gs pos="30000">
                      <a:srgbClr val="000000"/>
                    </a:gs>
                  </a:gsLst>
                  <a:lin ang="5400000" scaled="0"/>
                </a:gradFill>
                <a:latin typeface="Segoe UI "/>
                <a:cs typeface="Segoe UI"/>
              </a:rPr>
              <a:t> Copilot-Chat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mit seiner Antwort.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Verwenden Sie natürliche Sprache</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Sie müssen Ihre Ideen oder Fragen nicht in Schlüsselwörter zerlegen. </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Bei der klassischen Suche</a:t>
            </a:r>
            <a:r>
              <a:rPr lang="de-de"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werden Schlüsselwörter verwendet, um eine Liste von Quellen zu erhalten.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Beim Chat dreht sich alles darum, anhand von </a:t>
            </a:r>
            <a:r>
              <a:rPr lang="de-de" sz="1600" dirty="0">
                <a:gradFill>
                  <a:gsLst>
                    <a:gs pos="2917">
                      <a:srgbClr val="000000"/>
                    </a:gs>
                    <a:gs pos="30000">
                      <a:srgbClr val="000000"/>
                    </a:gs>
                  </a:gsLst>
                  <a:lin ang="5400000" scaled="0"/>
                </a:gradFill>
                <a:latin typeface="Segoe UI Semibold"/>
                <a:cs typeface="Segoe UI"/>
              </a:rPr>
              <a:t>detaillierten Fragen </a:t>
            </a: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oder Aussagen eine individuelle Antwort für Sie zu erstellen.</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Geben Sie den ersten Prompt in das Textfeld am unteren Bildschirmrand ein</a:t>
            </a:r>
            <a:r>
              <a:rPr lang="de-de" sz="1600" dirty="0">
                <a:gradFill>
                  <a:gsLst>
                    <a:gs pos="2917">
                      <a:srgbClr val="000000"/>
                    </a:gs>
                    <a:gs pos="30000">
                      <a:srgbClr val="000000"/>
                    </a:gs>
                  </a:gsLst>
                  <a:lin ang="5400000" scaled="0"/>
                </a:gradFill>
                <a:latin typeface="Segoe UI "/>
                <a:cs typeface="Segoe UI"/>
              </a:rPr>
              <a:t>, z. B. </a:t>
            </a:r>
            <a:r>
              <a:rPr lang="de-de" sz="1600" i="1" dirty="0">
                <a:gradFill>
                  <a:gsLst>
                    <a:gs pos="2917">
                      <a:srgbClr val="000000"/>
                    </a:gs>
                    <a:gs pos="30000">
                      <a:srgbClr val="000000"/>
                    </a:gs>
                  </a:gsLst>
                  <a:lin ang="5400000" scaled="0"/>
                </a:gradFill>
                <a:latin typeface="Segoe UI "/>
                <a:cs typeface="Segoe UI"/>
              </a:rPr>
              <a:t>„Verfassen Sie eine </a:t>
            </a:r>
            <a:br>
              <a:rPr lang="de-de" sz="1600" i="1" dirty="0">
                <a:gradFill>
                  <a:gsLst>
                    <a:gs pos="2917">
                      <a:srgbClr val="000000"/>
                    </a:gs>
                    <a:gs pos="30000">
                      <a:srgbClr val="000000"/>
                    </a:gs>
                  </a:gsLst>
                  <a:lin ang="5400000" scaled="0"/>
                </a:gradFill>
                <a:latin typeface="Segoe UI "/>
                <a:cs typeface="Segoe UI"/>
              </a:rPr>
            </a:br>
            <a:r>
              <a:rPr lang="de-de" sz="1600" i="1" dirty="0">
                <a:gradFill>
                  <a:gsLst>
                    <a:gs pos="2917">
                      <a:srgbClr val="000000"/>
                    </a:gs>
                    <a:gs pos="30000">
                      <a:srgbClr val="000000"/>
                    </a:gs>
                  </a:gsLst>
                  <a:lin ang="5400000" scaled="0"/>
                </a:gradFill>
                <a:latin typeface="Segoe UI "/>
                <a:cs typeface="Segoe UI"/>
              </a:rPr>
              <a:t>E-Mail an einen Kunden.“</a:t>
            </a:r>
            <a:endParaRPr lang="en-U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p:txBody>
      </p:sp>
      <p:sp>
        <p:nvSpPr>
          <p:cNvPr id="8" name="Title 1">
            <a:extLst>
              <a:ext uri="{FF2B5EF4-FFF2-40B4-BE49-F238E27FC236}">
                <a16:creationId xmlns:a16="http://schemas.microsoft.com/office/drawing/2014/main" id="{719B85C0-E31D-DD73-61ED-4D0CBCCF5F2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de-de" sz="3600" b="0" i="0" u="none" strike="noStrike" kern="1200" cap="none" spc="-50" normalizeH="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Was ist ein „Prompt“?</a:t>
            </a:r>
          </a:p>
        </p:txBody>
      </p:sp>
      <p:sp>
        <p:nvSpPr>
          <p:cNvPr id="2" name="TextBox 1">
            <a:extLst>
              <a:ext uri="{FF2B5EF4-FFF2-40B4-BE49-F238E27FC236}">
                <a16:creationId xmlns:a16="http://schemas.microsoft.com/office/drawing/2014/main" id="{748A72FC-9682-74E7-0D39-D496116E4CAB}"/>
              </a:ext>
            </a:extLst>
          </p:cNvPr>
          <p:cNvSpPr txBox="1"/>
          <p:nvPr/>
        </p:nvSpPr>
        <p:spPr>
          <a:xfrm>
            <a:off x="827670" y="5558877"/>
            <a:ext cx="4772144"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kern="1200" cap="none" spc="0" normalizeH="0" noProof="0" dirty="0">
                <a:ln>
                  <a:noFill/>
                </a:ln>
                <a:solidFill>
                  <a:srgbClr val="000000"/>
                </a:solidFill>
                <a:effectLst/>
                <a:uLnTx/>
                <a:uFillTx/>
                <a:latin typeface="Segoe UI"/>
                <a:ea typeface="+mn-ea"/>
                <a:cs typeface="Segoe UI"/>
              </a:rPr>
              <a:t>Beginnen Sie, indem Sie Ihren Prompt in das Textfeld eingeben</a:t>
            </a:r>
          </a:p>
        </p:txBody>
      </p:sp>
      <p:grpSp>
        <p:nvGrpSpPr>
          <p:cNvPr id="4" name="Group 3">
            <a:extLst>
              <a:ext uri="{FF2B5EF4-FFF2-40B4-BE49-F238E27FC236}">
                <a16:creationId xmlns:a16="http://schemas.microsoft.com/office/drawing/2014/main" id="{63A8C407-EA80-7784-61B6-4335444E26C0}"/>
              </a:ext>
            </a:extLst>
          </p:cNvPr>
          <p:cNvGrpSpPr/>
          <p:nvPr/>
        </p:nvGrpSpPr>
        <p:grpSpPr>
          <a:xfrm>
            <a:off x="735698" y="1949010"/>
            <a:ext cx="5667125" cy="3344987"/>
            <a:chOff x="751667" y="1978178"/>
            <a:chExt cx="5667125" cy="3344987"/>
          </a:xfrm>
        </p:grpSpPr>
        <p:pic>
          <p:nvPicPr>
            <p:cNvPr id="5" name="Picture 4" descr="A screenshot of a computer&#10;&#10;Description automatically generated">
              <a:extLst>
                <a:ext uri="{FF2B5EF4-FFF2-40B4-BE49-F238E27FC236}">
                  <a16:creationId xmlns:a16="http://schemas.microsoft.com/office/drawing/2014/main" id="{FB9426EC-0DCB-8E2E-6F35-BAE50CFF1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67" y="1978178"/>
              <a:ext cx="5667125" cy="3344987"/>
            </a:xfrm>
            <a:prstGeom prst="rect">
              <a:avLst/>
            </a:prstGeom>
          </p:spPr>
        </p:pic>
        <p:pic>
          <p:nvPicPr>
            <p:cNvPr id="10" name="Graphic 9">
              <a:extLst>
                <a:ext uri="{FF2B5EF4-FFF2-40B4-BE49-F238E27FC236}">
                  <a16:creationId xmlns:a16="http://schemas.microsoft.com/office/drawing/2014/main" id="{B82304F1-686F-1553-67CC-0A35ABF5E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334" y="2048581"/>
              <a:ext cx="5321656" cy="3035241"/>
            </a:xfrm>
            <a:prstGeom prst="rect">
              <a:avLst/>
            </a:prstGeom>
          </p:spPr>
        </p:pic>
      </p:grpSp>
      <p:pic>
        <p:nvPicPr>
          <p:cNvPr id="9" name="Picture 8" descr="A screenshot of a computer&#10;&#10;Description automatically generated">
            <a:extLst>
              <a:ext uri="{FF2B5EF4-FFF2-40B4-BE49-F238E27FC236}">
                <a16:creationId xmlns:a16="http://schemas.microsoft.com/office/drawing/2014/main" id="{336C2807-5877-22F8-3CB9-01C3C670C083}"/>
              </a:ext>
            </a:extLst>
          </p:cNvPr>
          <p:cNvPicPr>
            <a:picLocks noChangeAspect="1"/>
          </p:cNvPicPr>
          <p:nvPr/>
        </p:nvPicPr>
        <p:blipFill>
          <a:blip r:embed="rId7">
            <a:extLst>
              <a:ext uri="{28A0092B-C50C-407E-A947-70E740481C1C}">
                <a14:useLocalDpi xmlns:a14="http://schemas.microsoft.com/office/drawing/2010/main" val="0"/>
              </a:ext>
            </a:extLst>
          </a:blip>
          <a:srcRect l="19180" t="86873" r="32054" b="3147"/>
          <a:stretch/>
        </p:blipFill>
        <p:spPr>
          <a:xfrm>
            <a:off x="1021844" y="4741108"/>
            <a:ext cx="5078237" cy="5845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57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Rounded Corners 9">
            <a:extLst>
              <a:ext uri="{FF2B5EF4-FFF2-40B4-BE49-F238E27FC236}">
                <a16:creationId xmlns:a16="http://schemas.microsoft.com/office/drawing/2014/main" id="{84E886F2-BDA5-5151-2C79-3B6035E4CBA1}"/>
              </a:ext>
            </a:extLst>
          </p:cNvPr>
          <p:cNvSpPr/>
          <p:nvPr/>
        </p:nvSpPr>
        <p:spPr bwMode="auto">
          <a:xfrm>
            <a:off x="6311536" y="1495425"/>
            <a:ext cx="5423264" cy="3867150"/>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useBgFill="1">
        <p:nvSpPr>
          <p:cNvPr id="3" name="Rectangle: Rounded Corners 2">
            <a:extLst>
              <a:ext uri="{FF2B5EF4-FFF2-40B4-BE49-F238E27FC236}">
                <a16:creationId xmlns:a16="http://schemas.microsoft.com/office/drawing/2014/main" id="{E5E9DD60-578F-43DF-75BB-8B66AFC95A81}"/>
              </a:ext>
            </a:extLst>
          </p:cNvPr>
          <p:cNvSpPr/>
          <p:nvPr/>
        </p:nvSpPr>
        <p:spPr bwMode="auto">
          <a:xfrm>
            <a:off x="588263" y="1495425"/>
            <a:ext cx="5423264" cy="3867150"/>
          </a:xfrm>
          <a:prstGeom prst="roundRect">
            <a:avLst>
              <a:gd name="adj" fmla="val 4127"/>
            </a:avLst>
          </a:prstGeom>
          <a:blipFill dpi="0" rotWithShape="0">
            <a:blip r:embed="rId3">
              <a:lum/>
            </a:blip>
            <a:srcRect/>
            <a:stretch>
              <a:fillRect l="-110456" t="-48553" r="-2003" b="-25161"/>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45F5B6F7-36D0-F30F-C393-3C8B5DDD29A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de-de" sz="1800" b="0" i="0" u="none" strike="noStrike" kern="1200" cap="none" spc="0" normalizeH="0" noProof="0" dirty="0">
                <a:ln>
                  <a:noFill/>
                </a:ln>
                <a:solidFill>
                  <a:schemeClr val="bg1"/>
                </a:solidFill>
                <a:effectLst/>
                <a:uLnTx/>
                <a:uFillTx/>
                <a:latin typeface="Segoe UI Semibold"/>
                <a:ea typeface="+mn-ea"/>
                <a:cs typeface="Segoe UI"/>
              </a:rPr>
              <a:t>       Effektiver</a:t>
            </a:r>
          </a:p>
        </p:txBody>
      </p:sp>
      <p:sp>
        <p:nvSpPr>
          <p:cNvPr id="7" name="TextBox 6">
            <a:extLst>
              <a:ext uri="{FF2B5EF4-FFF2-40B4-BE49-F238E27FC236}">
                <a16:creationId xmlns:a16="http://schemas.microsoft.com/office/drawing/2014/main" id="{96C82A21-1BC6-15C7-7F62-07D17A9FFA3F}"/>
              </a:ext>
            </a:extLst>
          </p:cNvPr>
          <p:cNvSpPr txBox="1"/>
          <p:nvPr/>
        </p:nvSpPr>
        <p:spPr>
          <a:xfrm>
            <a:off x="6646817" y="2573624"/>
            <a:ext cx="4772550" cy="278537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Spezifisch und detailliert</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In ganzen Sätzen, mit Anweisungen</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Gibt den Ton, den Zweck, das bevorzugte Format usw. an</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Beispiel: </a:t>
            </a:r>
            <a:r>
              <a:rPr lang="de-de"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Fasse die Ergebnisse des Artikels zusammen, den ich unten kopiert habe, und nenne die 3 wichtigsten Anliegen. Fasse die Antwort in zwei bis drei Absätzen zusammen und verwende einen geschäftlichen Ton.</a:t>
            </a:r>
          </a:p>
        </p:txBody>
      </p:sp>
      <p:sp>
        <p:nvSpPr>
          <p:cNvPr id="9" name="TextBox 8">
            <a:extLst>
              <a:ext uri="{FF2B5EF4-FFF2-40B4-BE49-F238E27FC236}">
                <a16:creationId xmlns:a16="http://schemas.microsoft.com/office/drawing/2014/main" id="{BC3CA443-707B-6A02-0573-10434F406AE8}"/>
              </a:ext>
            </a:extLst>
          </p:cNvPr>
          <p:cNvSpPr txBox="1"/>
          <p:nvPr/>
        </p:nvSpPr>
        <p:spPr>
          <a:xfrm>
            <a:off x="0" y="5710045"/>
            <a:ext cx="12192000"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de-de" sz="1800" b="0" i="0" u="none" strike="noStrike" kern="1200" cap="none" spc="0" normalizeH="0" noProof="0" dirty="0">
                <a:ln>
                  <a:noFill/>
                </a:ln>
                <a:solidFill>
                  <a:srgbClr val="000000"/>
                </a:solidFill>
                <a:effectLst/>
                <a:uLnTx/>
                <a:uFillTx/>
                <a:latin typeface="Segoe UI "/>
                <a:ea typeface="+mn-ea"/>
                <a:cs typeface="Segoe UI"/>
              </a:rPr>
              <a:t>Aber es gibt keine „falschen“ Prompts, denn </a:t>
            </a:r>
            <a:r>
              <a:rPr lang="de-de" sz="1800" i="0" u="none" strike="noStrike" kern="1200" cap="none" spc="0" normalizeH="0" noProof="0" dirty="0">
                <a:ln>
                  <a:noFill/>
                </a:ln>
                <a:solidFill>
                  <a:srgbClr val="000000"/>
                </a:solidFill>
                <a:effectLst/>
                <a:uLnTx/>
                <a:uFillTx/>
                <a:latin typeface="Segoe UI Semibold"/>
                <a:ea typeface="+mn-ea"/>
                <a:cs typeface="Segoe UI"/>
              </a:rPr>
              <a:t>natürliche, Sprache im Konversationsstil ist ausdrücklich erwünscht</a:t>
            </a:r>
            <a:r>
              <a:rPr lang="de-de" sz="1800" b="0" i="0" u="none" strike="noStrike" kern="1200" cap="none" spc="0" normalizeH="0" noProof="0" dirty="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lang="de-de" sz="1800" b="0" i="0" u="none" strike="noStrike" kern="1200" cap="none" spc="0" normalizeH="0" noProof="0" dirty="0">
                <a:ln>
                  <a:noFill/>
                </a:ln>
                <a:solidFill>
                  <a:srgbClr val="000000"/>
                </a:solidFill>
                <a:effectLst/>
                <a:uLnTx/>
                <a:uFillTx/>
                <a:latin typeface="Segoe UI "/>
                <a:ea typeface="+mn-ea"/>
                <a:cs typeface="Segoe UI"/>
              </a:rPr>
              <a:t>Experimentieren Sie los!</a:t>
            </a:r>
          </a:p>
        </p:txBody>
      </p:sp>
      <p:sp>
        <p:nvSpPr>
          <p:cNvPr id="5" name="Rectangle: Rounded Corners 4">
            <a:extLst>
              <a:ext uri="{FF2B5EF4-FFF2-40B4-BE49-F238E27FC236}">
                <a16:creationId xmlns:a16="http://schemas.microsoft.com/office/drawing/2014/main" id="{8286180C-15EE-5E6D-6D93-974266ECC1DA}"/>
              </a:ext>
            </a:extLst>
          </p:cNvPr>
          <p:cNvSpPr/>
          <p:nvPr/>
        </p:nvSpPr>
        <p:spPr bwMode="auto">
          <a:xfrm>
            <a:off x="956201" y="1778222"/>
            <a:ext cx="4687388" cy="553998"/>
          </a:xfrm>
          <a:prstGeom prst="roundRect">
            <a:avLst/>
          </a:prstGeom>
          <a:solidFill>
            <a:schemeClr val="bg2">
              <a:lumMod val="90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de-de" sz="1800" b="0" i="0" u="none" strike="noStrike" kern="1200" cap="none" spc="0" normalizeH="0" noProof="0" dirty="0">
                <a:ln>
                  <a:noFill/>
                </a:ln>
                <a:solidFill>
                  <a:schemeClr val="tx1"/>
                </a:solidFill>
                <a:effectLst/>
                <a:uLnTx/>
                <a:uFillTx/>
                <a:latin typeface="Segoe UI Semibold"/>
                <a:ea typeface="+mn-ea"/>
                <a:cs typeface="Segoe UI"/>
              </a:rPr>
              <a:t>         Weniger effektiv</a:t>
            </a:r>
          </a:p>
        </p:txBody>
      </p:sp>
      <p:sp>
        <p:nvSpPr>
          <p:cNvPr id="8" name="TextBox 7">
            <a:extLst>
              <a:ext uri="{FF2B5EF4-FFF2-40B4-BE49-F238E27FC236}">
                <a16:creationId xmlns:a16="http://schemas.microsoft.com/office/drawing/2014/main" id="{3E62B56F-12B5-BC98-77E2-3E3C73EE2C49}"/>
              </a:ext>
            </a:extLst>
          </p:cNvPr>
          <p:cNvSpPr txBox="1"/>
          <p:nvPr/>
        </p:nvSpPr>
        <p:spPr>
          <a:xfrm>
            <a:off x="1153015" y="2611099"/>
            <a:ext cx="4293761" cy="261610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Vage</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Nur ein paar Wörter</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Kein Kontext zum bevorzugten Ergebnis</a:t>
            </a: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Beispiel: </a:t>
            </a:r>
            <a:r>
              <a:rPr lang="de-de"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Artikel zusammenfassen.</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de-de"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Die Zusammenfassung ist vielleicht vager als gewünscht oder in einem Format, das Sie nicht haben wollten.</a:t>
            </a:r>
          </a:p>
        </p:txBody>
      </p:sp>
      <p:pic>
        <p:nvPicPr>
          <p:cNvPr id="17" name="Graphic 16">
            <a:extLst>
              <a:ext uri="{FF2B5EF4-FFF2-40B4-BE49-F238E27FC236}">
                <a16:creationId xmlns:a16="http://schemas.microsoft.com/office/drawing/2014/main" id="{2036A6FC-7F0B-E975-C9EF-5A91280EC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1160" y="1869752"/>
            <a:ext cx="347697" cy="347697"/>
          </a:xfrm>
          <a:prstGeom prst="rect">
            <a:avLst/>
          </a:prstGeom>
        </p:spPr>
      </p:pic>
      <p:pic>
        <p:nvPicPr>
          <p:cNvPr id="24" name="Graphic 23">
            <a:extLst>
              <a:ext uri="{FF2B5EF4-FFF2-40B4-BE49-F238E27FC236}">
                <a16:creationId xmlns:a16="http://schemas.microsoft.com/office/drawing/2014/main" id="{18769A2B-3330-833E-CE4E-9521FC8E4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5865" y="1869752"/>
            <a:ext cx="347472" cy="347472"/>
          </a:xfrm>
          <a:prstGeom prst="rect">
            <a:avLst/>
          </a:prstGeom>
        </p:spPr>
      </p:pic>
      <p:sp>
        <p:nvSpPr>
          <p:cNvPr id="12" name="TextBox 11">
            <a:extLst>
              <a:ext uri="{FF2B5EF4-FFF2-40B4-BE49-F238E27FC236}">
                <a16:creationId xmlns:a16="http://schemas.microsoft.com/office/drawing/2014/main" id="{92B13D54-357C-AC1D-2978-9CDB533FA046}"/>
              </a:ext>
            </a:extLst>
          </p:cNvPr>
          <p:cNvSpPr txBox="1"/>
          <p:nvPr/>
        </p:nvSpPr>
        <p:spPr>
          <a:xfrm>
            <a:off x="6537434" y="6548920"/>
            <a:ext cx="5197366" cy="169277"/>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100" b="0" i="0"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Quelle: </a:t>
            </a:r>
            <a:r>
              <a:rPr lang="de-de" sz="1100" b="0" i="0" u="none" strike="noStrike" kern="1200" cap="none" spc="0" normalizeH="0" noProof="0">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The art of the prompt: How to get the best out of generative AI</a:t>
            </a:r>
            <a:r>
              <a:rPr lang="de-de" sz="1100" b="0" i="0" u="none" strike="noStrike" kern="1200" cap="none" spc="0" normalizeH="0" noProof="0">
                <a:ln>
                  <a:noFill/>
                </a:ln>
                <a:solidFill>
                  <a:srgbClr val="0078D4"/>
                </a:solidFill>
                <a:effectLst/>
                <a:uLnTx/>
                <a:uFillTx/>
                <a:latin typeface="Segoe UI"/>
                <a:ea typeface="+mn-ea"/>
                <a:cs typeface="Segoe UI"/>
              </a:rPr>
              <a:t> </a:t>
            </a:r>
            <a:r>
              <a:rPr lang="de-de" sz="1100" b="0" i="0" u="none" strike="noStrike" kern="1200" cap="none" spc="0" normalizeH="0" noProof="0">
                <a:ln>
                  <a:noFill/>
                </a:ln>
                <a:solidFill>
                  <a:srgbClr val="000000"/>
                </a:solidFill>
                <a:effectLst/>
                <a:uLnTx/>
                <a:uFillTx/>
                <a:latin typeface="Segoe UI"/>
                <a:ea typeface="+mn-ea"/>
                <a:cs typeface="Segoe UI"/>
              </a:rPr>
              <a:t>(Microsoft)</a:t>
            </a: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Segoe UI"/>
            </a:endParaRPr>
          </a:p>
        </p:txBody>
      </p:sp>
      <p:sp>
        <p:nvSpPr>
          <p:cNvPr id="6" name="Title 1">
            <a:extLst>
              <a:ext uri="{FF2B5EF4-FFF2-40B4-BE49-F238E27FC236}">
                <a16:creationId xmlns:a16="http://schemas.microsoft.com/office/drawing/2014/main" id="{F1068880-4F79-5BDF-963B-E040D16F389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de-de" sz="3600" b="0" i="0" u="none" strike="noStrike" kern="1200" cap="none" spc="-50" normalizeH="0" noProof="0" dirty="0">
                <a:ln w="3175">
                  <a:noFill/>
                </a:ln>
                <a:solidFill>
                  <a:srgbClr val="000000"/>
                </a:solidFill>
                <a:effectLst/>
                <a:uLnTx/>
                <a:uFillTx/>
                <a:latin typeface="Segoe UI semibold(Body)"/>
                <a:ea typeface="+mn-ea"/>
                <a:cs typeface="Segoe UI" pitchFamily="34" charset="0"/>
              </a:rPr>
              <a:t>Was macht einen effektiven Prompt aus?</a:t>
            </a:r>
          </a:p>
        </p:txBody>
      </p:sp>
    </p:spTree>
    <p:extLst>
      <p:ext uri="{BB962C8B-B14F-4D97-AF65-F5344CB8AC3E}">
        <p14:creationId xmlns:p14="http://schemas.microsoft.com/office/powerpoint/2010/main" val="91487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1B3A44AF-13B2-FCDE-74AF-2D37515AB96D}"/>
              </a:ext>
            </a:extLst>
          </p:cNvPr>
          <p:cNvSpPr/>
          <p:nvPr/>
        </p:nvSpPr>
        <p:spPr bwMode="auto">
          <a:xfrm>
            <a:off x="444754" y="1436688"/>
            <a:ext cx="3530396" cy="4391575"/>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669E9E3A-2389-088A-024A-A91F5826B94B}"/>
              </a:ext>
            </a:extLst>
          </p:cNvPr>
          <p:cNvSpPr txBox="1"/>
          <p:nvPr/>
        </p:nvSpPr>
        <p:spPr>
          <a:xfrm>
            <a:off x="800165" y="2724963"/>
            <a:ext cx="2819574" cy="1477328"/>
          </a:xfrm>
          <a:prstGeom prst="rect">
            <a:avLst/>
          </a:prstGeom>
          <a:noFill/>
        </p:spPr>
        <p:txBody>
          <a:bodyPr wrap="square" lIns="0" tIns="0" rIns="0" bIns="0" rtlCol="0" anchor="t">
            <a:spAutoFit/>
          </a:bodyPr>
          <a:lstStyle/>
          <a:p>
            <a:pPr rtl="0">
              <a:spcAft>
                <a:spcPts val="600"/>
              </a:spcAft>
              <a:defRPr/>
            </a:pPr>
            <a:r>
              <a:rPr lang="de-de" sz="1600" dirty="0">
                <a:solidFill>
                  <a:srgbClr val="000000"/>
                </a:solidFill>
                <a:latin typeface="Segoe UI "/>
              </a:rPr>
              <a:t>Geben Sie Ihren ausführlichen Prompt in das Textfeld am unteren Rand ein. Das Feld erweitert sich nach und nach, sodass Sie in Sätzen schreiben und umfangreiche Inhalte aus einer Webseite, einem PDF oder einem Dokument einfügen können. </a:t>
            </a:r>
          </a:p>
        </p:txBody>
      </p:sp>
      <p:sp>
        <p:nvSpPr>
          <p:cNvPr id="28" name="TextBox 27">
            <a:extLst>
              <a:ext uri="{FF2B5EF4-FFF2-40B4-BE49-F238E27FC236}">
                <a16:creationId xmlns:a16="http://schemas.microsoft.com/office/drawing/2014/main" id="{CA1D8F32-27EF-634A-CA35-A672609C0845}"/>
              </a:ext>
            </a:extLst>
          </p:cNvPr>
          <p:cNvSpPr txBox="1"/>
          <p:nvPr/>
        </p:nvSpPr>
        <p:spPr>
          <a:xfrm>
            <a:off x="1491488" y="1877872"/>
            <a:ext cx="1958073"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de-de" sz="1600" b="1" i="0" u="none" strike="noStrike" kern="1200" cap="none" spc="0" normalizeH="0" noProof="0" dirty="0">
                <a:ln w="3175">
                  <a:noFill/>
                </a:ln>
                <a:effectLst/>
                <a:uLnTx/>
                <a:uFillTx/>
                <a:latin typeface="Segoe UI semibold(Body)"/>
                <a:cs typeface="Segoe UI"/>
              </a:rPr>
              <a:t>1. Geben Sie Ihren Prompt ein</a:t>
            </a:r>
            <a:endParaRPr lang="en-US" b="1" dirty="0">
              <a:cs typeface="Segoe UI"/>
            </a:endParaRPr>
          </a:p>
        </p:txBody>
      </p:sp>
      <p:pic>
        <p:nvPicPr>
          <p:cNvPr id="30" name="Graphic 29">
            <a:extLst>
              <a:ext uri="{FF2B5EF4-FFF2-40B4-BE49-F238E27FC236}">
                <a16:creationId xmlns:a16="http://schemas.microsoft.com/office/drawing/2014/main" id="{9474FA85-4F1A-B7CF-E1B7-CAF9BF3A6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sp useBgFill="1">
        <p:nvSpPr>
          <p:cNvPr id="14" name="Rectangle: Rounded Corners 13">
            <a:extLst>
              <a:ext uri="{FF2B5EF4-FFF2-40B4-BE49-F238E27FC236}">
                <a16:creationId xmlns:a16="http://schemas.microsoft.com/office/drawing/2014/main" id="{FD12C23B-AD75-A33F-AD2E-F70DCF04573C}"/>
              </a:ext>
            </a:extLst>
          </p:cNvPr>
          <p:cNvSpPr/>
          <p:nvPr/>
        </p:nvSpPr>
        <p:spPr bwMode="auto">
          <a:xfrm>
            <a:off x="4326828" y="1436688"/>
            <a:ext cx="3530396" cy="4391576"/>
          </a:xfrm>
          <a:prstGeom prst="roundRect">
            <a:avLst>
              <a:gd name="adj" fmla="val 4127"/>
            </a:avLst>
          </a:prstGeom>
          <a:blipFill dpi="0" rotWithShape="0">
            <a:blip r:embed="rId3"/>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37" name="TextBox 36">
            <a:extLst>
              <a:ext uri="{FF2B5EF4-FFF2-40B4-BE49-F238E27FC236}">
                <a16:creationId xmlns:a16="http://schemas.microsoft.com/office/drawing/2014/main" id="{510A78C8-B669-F6BF-7089-6D8B1E7D4AF3}"/>
              </a:ext>
            </a:extLst>
          </p:cNvPr>
          <p:cNvSpPr txBox="1"/>
          <p:nvPr/>
        </p:nvSpPr>
        <p:spPr>
          <a:xfrm>
            <a:off x="4688017" y="2724963"/>
            <a:ext cx="2813709" cy="1800493"/>
          </a:xfrm>
          <a:prstGeom prst="rect">
            <a:avLst/>
          </a:prstGeom>
          <a:noFill/>
        </p:spPr>
        <p:txBody>
          <a:bodyPr wrap="square" lIns="0" tIns="0" rIns="0" bIns="0" rtlCol="0" anchor="t">
            <a:spAutoFit/>
          </a:bodyPr>
          <a:lstStyle/>
          <a:p>
            <a:pPr rtl="0">
              <a:spcAft>
                <a:spcPts val="600"/>
              </a:spcAft>
              <a:defRPr/>
            </a:pPr>
            <a:r>
              <a:rPr lang="de-de" sz="1600" dirty="0">
                <a:gradFill>
                  <a:gsLst>
                    <a:gs pos="2917">
                      <a:srgbClr val="000000"/>
                    </a:gs>
                    <a:gs pos="30000">
                      <a:srgbClr val="000000"/>
                    </a:gs>
                  </a:gsLst>
                  <a:lin ang="5400000" scaled="0"/>
                </a:gradFill>
                <a:latin typeface="Segoe UI "/>
                <a:cs typeface="Segoe UI"/>
              </a:rPr>
              <a:t>Microsoft Copilot </a:t>
            </a:r>
            <a:r>
              <a:rPr lang="de-de" sz="1600" dirty="0">
                <a:solidFill>
                  <a:srgbClr val="000000"/>
                </a:solidFill>
                <a:latin typeface="Segoe UI "/>
              </a:rPr>
              <a:t>ist transparent, was die Quellen seiner Informationen angeht. Sehen Sie sich diese Quellen an, die unter der Antwort aufgeführt sind. </a:t>
            </a:r>
          </a:p>
          <a:p>
            <a:pPr rtl="0">
              <a:spcAft>
                <a:spcPts val="600"/>
              </a:spcAft>
              <a:defRPr/>
            </a:pPr>
            <a:r>
              <a:rPr lang="de-de" sz="1600" dirty="0">
                <a:solidFill>
                  <a:srgbClr val="000000"/>
                </a:solidFill>
                <a:latin typeface="Segoe UI "/>
              </a:rPr>
              <a:t>Prüfen Sie diese Quellen und validieren Sie Ihre Antworten.</a:t>
            </a:r>
          </a:p>
        </p:txBody>
      </p:sp>
      <p:pic>
        <p:nvPicPr>
          <p:cNvPr id="39" name="Graphic 38">
            <a:extLst>
              <a:ext uri="{FF2B5EF4-FFF2-40B4-BE49-F238E27FC236}">
                <a16:creationId xmlns:a16="http://schemas.microsoft.com/office/drawing/2014/main" id="{AAC76BCB-B142-46DA-1B4F-98036ABB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sp useBgFill="1">
        <p:nvSpPr>
          <p:cNvPr id="16" name="Rectangle: Rounded Corners 15">
            <a:extLst>
              <a:ext uri="{FF2B5EF4-FFF2-40B4-BE49-F238E27FC236}">
                <a16:creationId xmlns:a16="http://schemas.microsoft.com/office/drawing/2014/main" id="{0DD7F3BB-9B29-B803-9A9E-0D343D52F353}"/>
              </a:ext>
            </a:extLst>
          </p:cNvPr>
          <p:cNvSpPr/>
          <p:nvPr/>
        </p:nvSpPr>
        <p:spPr bwMode="auto">
          <a:xfrm>
            <a:off x="8208902" y="1436687"/>
            <a:ext cx="3530396" cy="4391576"/>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7" name="TextBox 46">
            <a:extLst>
              <a:ext uri="{FF2B5EF4-FFF2-40B4-BE49-F238E27FC236}">
                <a16:creationId xmlns:a16="http://schemas.microsoft.com/office/drawing/2014/main" id="{C52C1AED-A2A1-1EA7-3C8A-BA7A206EB19F}"/>
              </a:ext>
            </a:extLst>
          </p:cNvPr>
          <p:cNvSpPr txBox="1"/>
          <p:nvPr/>
        </p:nvSpPr>
        <p:spPr>
          <a:xfrm>
            <a:off x="8647748" y="2724963"/>
            <a:ext cx="2959035" cy="2292935"/>
          </a:xfrm>
          <a:prstGeom prst="rect">
            <a:avLst/>
          </a:prstGeom>
          <a:noFill/>
        </p:spPr>
        <p:txBody>
          <a:bodyPr wrap="square" lIns="0" tIns="0" rIns="0" bIns="0" rtlCol="0" anchor="t">
            <a:spAutoFit/>
          </a:bodyPr>
          <a:lstStyle/>
          <a:p>
            <a:pPr rtl="0">
              <a:spcAft>
                <a:spcPts val="600"/>
              </a:spcAft>
              <a:defRPr/>
            </a:pPr>
            <a:r>
              <a:rPr lang="de-de" sz="1600" dirty="0">
                <a:solidFill>
                  <a:srgbClr val="000000"/>
                </a:solidFill>
                <a:latin typeface="Segoe UI "/>
              </a:rPr>
              <a:t>Sie können Folgefragen stellen, wie Sie es in einem Gespräch tun würden. Sie können die Antwort auch verfeinern. </a:t>
            </a:r>
            <a:endParaRPr lang="en-US" dirty="0"/>
          </a:p>
          <a:p>
            <a:pPr rtl="0">
              <a:spcAft>
                <a:spcPts val="600"/>
              </a:spcAft>
              <a:defRPr/>
            </a:pPr>
            <a:r>
              <a:rPr lang="de-de" sz="1600" dirty="0">
                <a:solidFill>
                  <a:srgbClr val="000000"/>
                </a:solidFill>
                <a:latin typeface="Segoe UI "/>
              </a:rPr>
              <a:t>Versuchen Sie zum Beispiel „Eine kürzere Antwort schreiben“ oder „Gib mir mehr Details“. Sie können auch vorgeschlagene Prompts auswählen.</a:t>
            </a:r>
            <a:endParaRPr lang="en-US" dirty="0"/>
          </a:p>
        </p:txBody>
      </p:sp>
      <p:sp>
        <p:nvSpPr>
          <p:cNvPr id="48" name="TextBox 47">
            <a:extLst>
              <a:ext uri="{FF2B5EF4-FFF2-40B4-BE49-F238E27FC236}">
                <a16:creationId xmlns:a16="http://schemas.microsoft.com/office/drawing/2014/main" id="{172984A5-6369-3BC6-98CA-736E45CC4BBF}"/>
              </a:ext>
            </a:extLst>
          </p:cNvPr>
          <p:cNvSpPr txBox="1"/>
          <p:nvPr/>
        </p:nvSpPr>
        <p:spPr>
          <a:xfrm>
            <a:off x="9371692" y="1877872"/>
            <a:ext cx="1765603" cy="584775"/>
          </a:xfrm>
          <a:prstGeom prst="rect">
            <a:avLst/>
          </a:prstGeom>
          <a:noFill/>
        </p:spPr>
        <p:txBody>
          <a:bodyPr wrap="square" lIns="91440" tIns="45720" rIns="91440" bIns="45720" rtlCol="0" anchor="t">
            <a:spAutoFit/>
          </a:bodyPr>
          <a:lstStyle/>
          <a:p>
            <a:pPr marL="228600" indent="-228600" rtl="0" fontAlgn="base">
              <a:spcBef>
                <a:spcPct val="0"/>
              </a:spcBef>
              <a:spcAft>
                <a:spcPct val="0"/>
              </a:spcAft>
              <a:defRPr/>
            </a:pPr>
            <a:r>
              <a:rPr lang="de-de" sz="1600" b="1" dirty="0">
                <a:ln w="3175">
                  <a:noFill/>
                </a:ln>
                <a:latin typeface="Segoe UI semibold(Body)"/>
                <a:cs typeface="Segoe UI"/>
              </a:rPr>
              <a:t>3. Setzen Sie das Gespräch fort</a:t>
            </a:r>
            <a:endParaRPr lang="en-US" b="1" dirty="0">
              <a:cs typeface="Segoe UI"/>
            </a:endParaRPr>
          </a:p>
        </p:txBody>
      </p:sp>
      <p:pic>
        <p:nvPicPr>
          <p:cNvPr id="49" name="Graphic 48">
            <a:extLst>
              <a:ext uri="{FF2B5EF4-FFF2-40B4-BE49-F238E27FC236}">
                <a16:creationId xmlns:a16="http://schemas.microsoft.com/office/drawing/2014/main" id="{5C43B794-B928-95D3-DE53-4E7D659FE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
        <p:nvSpPr>
          <p:cNvPr id="2" name="Title 1">
            <a:extLst>
              <a:ext uri="{FF2B5EF4-FFF2-40B4-BE49-F238E27FC236}">
                <a16:creationId xmlns:a16="http://schemas.microsoft.com/office/drawing/2014/main" id="{67152292-F838-51A3-24F4-9CFE2E1D064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a:solidFill>
                  <a:srgbClr val="000000"/>
                </a:solidFill>
                <a:latin typeface="Segoe UI Semibold" panose="020B0702040204020203" pitchFamily="34" charset="0"/>
                <a:cs typeface="Segoe UI Semibold" panose="020B0702040204020203" pitchFamily="34" charset="0"/>
              </a:rPr>
              <a:t>Anleitung zum Chatten in 3 Schritten</a:t>
            </a:r>
          </a:p>
        </p:txBody>
      </p:sp>
      <p:sp>
        <p:nvSpPr>
          <p:cNvPr id="9" name="TextBox 8">
            <a:extLst>
              <a:ext uri="{FF2B5EF4-FFF2-40B4-BE49-F238E27FC236}">
                <a16:creationId xmlns:a16="http://schemas.microsoft.com/office/drawing/2014/main" id="{4250AD50-9932-100E-C62F-BFA50779FCAB}"/>
              </a:ext>
            </a:extLst>
          </p:cNvPr>
          <p:cNvSpPr txBox="1"/>
          <p:nvPr/>
        </p:nvSpPr>
        <p:spPr>
          <a:xfrm>
            <a:off x="5411961" y="1877872"/>
            <a:ext cx="1605648"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de-de" sz="1600" b="1" i="0" u="none" strike="noStrike" kern="1200" cap="none" spc="0" normalizeH="0" noProof="0" dirty="0">
                <a:ln w="3175">
                  <a:noFill/>
                </a:ln>
                <a:effectLst/>
                <a:uLnTx/>
                <a:uFillTx/>
                <a:latin typeface="Segoe UI semibold(Body)"/>
                <a:cs typeface="Segoe UI"/>
              </a:rPr>
              <a:t>2. Prüfen Sie die Quellen</a:t>
            </a:r>
            <a:endParaRPr lang="en-US" b="1" dirty="0">
              <a:cs typeface="Segoe UI"/>
            </a:endParaRPr>
          </a:p>
        </p:txBody>
      </p:sp>
      <p:pic>
        <p:nvPicPr>
          <p:cNvPr id="11" name="Picture 10">
            <a:extLst>
              <a:ext uri="{FF2B5EF4-FFF2-40B4-BE49-F238E27FC236}">
                <a16:creationId xmlns:a16="http://schemas.microsoft.com/office/drawing/2014/main" id="{B4C317DC-2AC2-50F8-5870-5A955261DDDB}"/>
              </a:ext>
            </a:extLst>
          </p:cNvPr>
          <p:cNvPicPr>
            <a:picLocks noChangeAspect="1"/>
          </p:cNvPicPr>
          <p:nvPr/>
        </p:nvPicPr>
        <p:blipFill>
          <a:blip r:embed="rId10"/>
          <a:stretch>
            <a:fillRect/>
          </a:stretch>
        </p:blipFill>
        <p:spPr>
          <a:xfrm>
            <a:off x="8312927" y="5150789"/>
            <a:ext cx="3311384" cy="319372"/>
          </a:xfrm>
          <a:prstGeom prst="roundRect">
            <a:avLst/>
          </a:prstGeom>
          <a:ln>
            <a:noFill/>
          </a:ln>
          <a:effectLst>
            <a:outerShdw blurRad="190500" algn="tl" rotWithShape="0">
              <a:srgbClr val="000000">
                <a:alpha val="30000"/>
              </a:srgbClr>
            </a:outerShdw>
          </a:effectLst>
        </p:spPr>
      </p:pic>
      <p:pic>
        <p:nvPicPr>
          <p:cNvPr id="3" name="Picture 2" descr="A screenshot of a chat&#10;&#10;Description automatically generated">
            <a:extLst>
              <a:ext uri="{FF2B5EF4-FFF2-40B4-BE49-F238E27FC236}">
                <a16:creationId xmlns:a16="http://schemas.microsoft.com/office/drawing/2014/main" id="{2F661161-8BE4-6E6F-DE52-20432D85685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444999" y="5129498"/>
            <a:ext cx="3302002" cy="361954"/>
          </a:xfrm>
          <a:prstGeom prst="roundRect">
            <a:avLst/>
          </a:prstGeom>
          <a:ln>
            <a:noFill/>
          </a:ln>
          <a:effectLst>
            <a:outerShdw blurRad="190500" algn="tl" rotWithShape="0">
              <a:srgbClr val="000000">
                <a:alpha val="30000"/>
              </a:srgbClr>
            </a:outerShdw>
          </a:effectLst>
        </p:spPr>
      </p:pic>
      <p:pic>
        <p:nvPicPr>
          <p:cNvPr id="6" name="Picture 5">
            <a:extLst>
              <a:ext uri="{FF2B5EF4-FFF2-40B4-BE49-F238E27FC236}">
                <a16:creationId xmlns:a16="http://schemas.microsoft.com/office/drawing/2014/main" id="{7DFEEE49-7CC6-FA55-9176-3C2A253B507C}"/>
              </a:ext>
            </a:extLst>
          </p:cNvPr>
          <p:cNvPicPr>
            <a:picLocks noChangeAspect="1"/>
          </p:cNvPicPr>
          <p:nvPr/>
        </p:nvPicPr>
        <p:blipFill>
          <a:blip r:embed="rId12"/>
          <a:stretch>
            <a:fillRect/>
          </a:stretch>
        </p:blipFill>
        <p:spPr>
          <a:xfrm>
            <a:off x="611839" y="5101968"/>
            <a:ext cx="3196227" cy="377536"/>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3707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060F382-2129-7E35-1540-1D495C096B68}"/>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TextBox 2">
            <a:extLst>
              <a:ext uri="{FF2B5EF4-FFF2-40B4-BE49-F238E27FC236}">
                <a16:creationId xmlns:a16="http://schemas.microsoft.com/office/drawing/2014/main" id="{F3A2AE09-74C7-85A4-C8C6-B6C62D5BA132}"/>
              </a:ext>
            </a:extLst>
          </p:cNvPr>
          <p:cNvSpPr txBox="1"/>
          <p:nvPr/>
        </p:nvSpPr>
        <p:spPr>
          <a:xfrm>
            <a:off x="863009" y="4695454"/>
            <a:ext cx="10609521" cy="1785104"/>
          </a:xfrm>
          <a:prstGeom prst="rect">
            <a:avLst/>
          </a:prstGeom>
          <a:noFill/>
        </p:spPr>
        <p:txBody>
          <a:bodyPr wrap="square" lIns="0" tIns="0" rIns="0" bIns="0" rtlCol="0" anchor="t">
            <a:spAutoFit/>
          </a:bodyPr>
          <a:lstStyle/>
          <a:p>
            <a:pPr rtl="0">
              <a:spcBef>
                <a:spcPts val="600"/>
              </a:spcBef>
              <a:spcAft>
                <a:spcPts val="600"/>
              </a:spcAft>
              <a:defRPr/>
            </a:pPr>
            <a:r>
              <a:rPr lang="de-de" sz="1600" dirty="0">
                <a:solidFill>
                  <a:srgbClr val="000000"/>
                </a:solidFill>
                <a:latin typeface="Segoe UI "/>
              </a:rPr>
              <a:t>Microsoft Copilot verwendet die neuesten Informationen aus dem Internet, um auf Prompts zu reagieren. </a:t>
            </a:r>
            <a:br>
              <a:rPr lang="de-de" sz="1600" dirty="0">
                <a:solidFill>
                  <a:srgbClr val="000000"/>
                </a:solidFill>
                <a:latin typeface="Segoe UI "/>
              </a:rPr>
            </a:br>
            <a:r>
              <a:rPr lang="de-de" sz="1600" dirty="0">
                <a:solidFill>
                  <a:srgbClr val="000000"/>
                </a:solidFill>
                <a:latin typeface="Segoe UI "/>
              </a:rPr>
              <a:t>Allerdings kann die KI Fehler machen, und Webinhalte sind nicht immer korrekt.</a:t>
            </a:r>
          </a:p>
          <a:p>
            <a:pPr rtl="0">
              <a:spcBef>
                <a:spcPts val="600"/>
              </a:spcBef>
              <a:spcAft>
                <a:spcPts val="600"/>
              </a:spcAft>
              <a:defRPr/>
            </a:pPr>
            <a:r>
              <a:rPr lang="de-de" sz="1600" dirty="0">
                <a:solidFill>
                  <a:srgbClr val="000000"/>
                </a:solidFill>
                <a:latin typeface="Segoe UI "/>
              </a:rPr>
              <a:t>Copilot benennt die Ressourcen zur Verfügung, die er zur Erstellung von Antworten auf Prompts verwendet. Überprüfen Sie unbedingt die angegebenen Quellen, bevor Sie Entscheidungen treffen oder Maßnahmen ergreifen, die auf diesen Antworten basieren. </a:t>
            </a:r>
            <a:r>
              <a:rPr lang="de-de" sz="1600" dirty="0">
                <a:gradFill>
                  <a:gsLst>
                    <a:gs pos="2917">
                      <a:srgbClr val="000000"/>
                    </a:gs>
                    <a:gs pos="30000">
                      <a:srgbClr val="000000"/>
                    </a:gs>
                  </a:gsLst>
                  <a:lin ang="5400000" scaled="0"/>
                </a:gradFill>
                <a:latin typeface="Segoe UI "/>
                <a:cs typeface="Segoe UI"/>
              </a:rPr>
              <a:t>Copilot </a:t>
            </a:r>
            <a:r>
              <a:rPr lang="de-de" sz="1600" dirty="0">
                <a:solidFill>
                  <a:srgbClr val="000000"/>
                </a:solidFill>
                <a:latin typeface="Segoe UI "/>
              </a:rPr>
              <a:t>kann das menschliche Urteilsvermögen nicht ersetzen. </a:t>
            </a:r>
          </a:p>
          <a:p>
            <a:pPr rtl="0">
              <a:spcBef>
                <a:spcPts val="600"/>
              </a:spcBef>
              <a:spcAft>
                <a:spcPts val="600"/>
              </a:spcAft>
              <a:defRPr/>
            </a:pPr>
            <a:endParaRPr lang="en-US" sz="1600" dirty="0">
              <a:solidFill>
                <a:srgbClr val="000000"/>
              </a:solidFill>
              <a:latin typeface="Segoe UI "/>
            </a:endParaRPr>
          </a:p>
        </p:txBody>
      </p:sp>
      <p:sp>
        <p:nvSpPr>
          <p:cNvPr id="12" name="Title 1">
            <a:extLst>
              <a:ext uri="{FF2B5EF4-FFF2-40B4-BE49-F238E27FC236}">
                <a16:creationId xmlns:a16="http://schemas.microsoft.com/office/drawing/2014/main" id="{54A61195-7B67-A2AE-5D99-B5709E73633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a:solidFill>
                  <a:srgbClr val="000000"/>
                </a:solidFill>
                <a:latin typeface="Segoe UI Semibold" panose="020B0702040204020203" pitchFamily="34" charset="0"/>
                <a:cs typeface="Segoe UI Semibold" panose="020B0702040204020203" pitchFamily="34" charset="0"/>
              </a:rPr>
              <a:t>Prüfen Sie Ihre Quellen</a:t>
            </a:r>
          </a:p>
        </p:txBody>
      </p:sp>
      <p:sp>
        <p:nvSpPr>
          <p:cNvPr id="4" name="TextBox 3">
            <a:extLst>
              <a:ext uri="{FF2B5EF4-FFF2-40B4-BE49-F238E27FC236}">
                <a16:creationId xmlns:a16="http://schemas.microsoft.com/office/drawing/2014/main" id="{1EECB65D-09BC-FB7A-0F9E-DF0EFACF0710}"/>
              </a:ext>
            </a:extLst>
          </p:cNvPr>
          <p:cNvSpPr txBox="1"/>
          <p:nvPr/>
        </p:nvSpPr>
        <p:spPr>
          <a:xfrm>
            <a:off x="4008603" y="4249899"/>
            <a:ext cx="599923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de-de" sz="1400"/>
              <a:t>Die Quellen werden unter der Antwort angezeigt</a:t>
            </a:r>
          </a:p>
        </p:txBody>
      </p:sp>
      <p:sp>
        <p:nvSpPr>
          <p:cNvPr id="10" name="Oval 9">
            <a:extLst>
              <a:ext uri="{FF2B5EF4-FFF2-40B4-BE49-F238E27FC236}">
                <a16:creationId xmlns:a16="http://schemas.microsoft.com/office/drawing/2014/main" id="{7D709DCF-C84B-27AE-7ACC-FC7EDE838E50}"/>
              </a:ext>
            </a:extLst>
          </p:cNvPr>
          <p:cNvSpPr/>
          <p:nvPr/>
        </p:nvSpPr>
        <p:spPr>
          <a:xfrm>
            <a:off x="3833278" y="4311901"/>
            <a:ext cx="95250" cy="91440"/>
          </a:xfrm>
          <a:prstGeom prst="ellipse">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rtl="0"/>
            <a:endParaRPr lang="en-US"/>
          </a:p>
        </p:txBody>
      </p:sp>
      <p:grpSp>
        <p:nvGrpSpPr>
          <p:cNvPr id="11" name="Group 10">
            <a:extLst>
              <a:ext uri="{FF2B5EF4-FFF2-40B4-BE49-F238E27FC236}">
                <a16:creationId xmlns:a16="http://schemas.microsoft.com/office/drawing/2014/main" id="{35B4ADB9-C94B-55DC-12C4-D31B6B637E97}"/>
              </a:ext>
            </a:extLst>
          </p:cNvPr>
          <p:cNvGrpSpPr/>
          <p:nvPr/>
        </p:nvGrpSpPr>
        <p:grpSpPr>
          <a:xfrm>
            <a:off x="2941320" y="1389887"/>
            <a:ext cx="6309360" cy="2738024"/>
            <a:chOff x="2941320" y="1389887"/>
            <a:chExt cx="6309360" cy="2738024"/>
          </a:xfrm>
        </p:grpSpPr>
        <p:pic>
          <p:nvPicPr>
            <p:cNvPr id="5" name="Picture 4" descr="A screenshot of a chat&#10;&#10;Description automatically generated">
              <a:extLst>
                <a:ext uri="{FF2B5EF4-FFF2-40B4-BE49-F238E27FC236}">
                  <a16:creationId xmlns:a16="http://schemas.microsoft.com/office/drawing/2014/main" id="{130E77F3-B1DA-4A93-EB9B-408C3EF3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1389887"/>
              <a:ext cx="6309360" cy="273802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BE4C117-1F29-416E-8BDA-24169FD1914E}"/>
                </a:ext>
              </a:extLst>
            </p:cNvPr>
            <p:cNvPicPr>
              <a:picLocks noChangeAspect="1"/>
            </p:cNvPicPr>
            <p:nvPr/>
          </p:nvPicPr>
          <p:blipFill>
            <a:blip r:embed="rId5"/>
            <a:stretch>
              <a:fillRect/>
            </a:stretch>
          </p:blipFill>
          <p:spPr>
            <a:xfrm>
              <a:off x="3300612" y="1433489"/>
              <a:ext cx="2954853" cy="333422"/>
            </a:xfrm>
            <a:prstGeom prst="rect">
              <a:avLst/>
            </a:prstGeom>
          </p:spPr>
        </p:pic>
      </p:grpSp>
      <p:cxnSp>
        <p:nvCxnSpPr>
          <p:cNvPr id="7" name="Straight Connector 6">
            <a:extLst>
              <a:ext uri="{FF2B5EF4-FFF2-40B4-BE49-F238E27FC236}">
                <a16:creationId xmlns:a16="http://schemas.microsoft.com/office/drawing/2014/main" id="{A8941A99-6AAB-BCAC-6A8C-FE931CB62D7A}"/>
              </a:ext>
            </a:extLst>
          </p:cNvPr>
          <p:cNvCxnSpPr>
            <a:cxnSpLocks/>
          </p:cNvCxnSpPr>
          <p:nvPr/>
        </p:nvCxnSpPr>
        <p:spPr>
          <a:xfrm flipV="1">
            <a:off x="3880903" y="3570514"/>
            <a:ext cx="0" cy="77965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9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9248" y="4097202"/>
            <a:ext cx="9066635" cy="1107996"/>
          </a:xfrm>
          <a:prstGeom prst="rect">
            <a:avLst/>
          </a:prstGeom>
          <a:noFill/>
        </p:spPr>
        <p:txBody>
          <a:bodyPr wrap="square" lIns="0" tIns="0" rIns="0" bIns="0" rtlCol="0" anchor="t">
            <a:spAutoFit/>
          </a:bodyPr>
          <a:lstStyle/>
          <a:p>
            <a:pPr algn="ctr" defTabSz="914367" rtl="0">
              <a:defRPr/>
            </a:pPr>
            <a:r>
              <a:rPr lang="de-de" sz="3600">
                <a:solidFill>
                  <a:srgbClr val="000000"/>
                </a:solidFill>
                <a:latin typeface="+mj-lt"/>
              </a:rPr>
              <a:t>Das Potenzial von</a:t>
            </a:r>
            <a:br>
              <a:rPr lang="en-US" sz="3600">
                <a:latin typeface="+mj-lt"/>
              </a:rPr>
            </a:br>
            <a:r>
              <a:rPr lang="de-de" sz="3600">
                <a:latin typeface="+mj-lt"/>
              </a:rPr>
              <a:t>Microsoft </a:t>
            </a:r>
            <a:r>
              <a:rPr lang="de-de" sz="3600">
                <a:solidFill>
                  <a:srgbClr val="000000"/>
                </a:solidFill>
                <a:latin typeface="+mj-lt"/>
              </a:rPr>
              <a:t>Copilot voll ausschöpfen </a:t>
            </a:r>
            <a:endParaRPr kumimoji="0" lang="en-US" sz="3600" b="0" i="0" u="none" strike="noStrike" kern="1200" cap="none" spc="0" normalizeH="0" baseline="0" noProof="0">
              <a:ln>
                <a:noFill/>
              </a:ln>
              <a:solidFill>
                <a:srgbClr val="000000"/>
              </a:solidFill>
              <a:effectLst/>
              <a:uLnTx/>
              <a:uFillTx/>
              <a:latin typeface="+mj-lt"/>
            </a:endParaRPr>
          </a:p>
        </p:txBody>
      </p:sp>
      <p:pic>
        <p:nvPicPr>
          <p:cNvPr id="2" name="Picture 1">
            <a:extLst>
              <a:ext uri="{FF2B5EF4-FFF2-40B4-BE49-F238E27FC236}">
                <a16:creationId xmlns:a16="http://schemas.microsoft.com/office/drawing/2014/main" id="{4D0FB6A4-76E1-D988-3DBE-9C048503B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410993"/>
            <a:ext cx="1097805" cy="1097805"/>
          </a:xfrm>
          <a:prstGeom prst="rect">
            <a:avLst/>
          </a:prstGeom>
        </p:spPr>
      </p:pic>
      <p:sp>
        <p:nvSpPr>
          <p:cNvPr id="3" name="Rectangle 2">
            <a:extLst>
              <a:ext uri="{FF2B5EF4-FFF2-40B4-BE49-F238E27FC236}">
                <a16:creationId xmlns:a16="http://schemas.microsoft.com/office/drawing/2014/main" id="{FF18DA32-54C9-A8C0-CCB8-0A79D63394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de-de" sz="1600">
                <a:solidFill>
                  <a:sysClr val="windowText" lastClr="000000"/>
                </a:solidFill>
                <a:ea typeface="Segoe UI" pitchFamily="34" charset="0"/>
                <a:cs typeface="Segoe UI" pitchFamily="34" charset="0"/>
              </a:rPr>
              <a:t>Ihr Logo hier</a:t>
            </a:r>
          </a:p>
        </p:txBody>
      </p:sp>
    </p:spTree>
    <p:extLst>
      <p:ext uri="{BB962C8B-B14F-4D97-AF65-F5344CB8AC3E}">
        <p14:creationId xmlns:p14="http://schemas.microsoft.com/office/powerpoint/2010/main" val="40513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F99B1B-6C92-E313-7A53-DE8278C26BCB}"/>
              </a:ext>
            </a:extLst>
          </p:cNvPr>
          <p:cNvSpPr txBox="1">
            <a:spLocks/>
          </p:cNvSpPr>
          <p:nvPr/>
        </p:nvSpPr>
        <p:spPr>
          <a:xfrm>
            <a:off x="588263" y="457200"/>
            <a:ext cx="11235142" cy="50783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sz="3300" dirty="0">
                <a:solidFill>
                  <a:srgbClr val="000000"/>
                </a:solidFill>
                <a:latin typeface="Segoe UI Semibold"/>
                <a:cs typeface="Segoe UI Semibold"/>
              </a:rPr>
              <a:t>Fünf Möglichkeiten zur Verwendung von Microsoft Copilot</a:t>
            </a:r>
          </a:p>
        </p:txBody>
      </p:sp>
      <p:grpSp>
        <p:nvGrpSpPr>
          <p:cNvPr id="3" name="Group 2">
            <a:extLst>
              <a:ext uri="{FF2B5EF4-FFF2-40B4-BE49-F238E27FC236}">
                <a16:creationId xmlns:a16="http://schemas.microsoft.com/office/drawing/2014/main" id="{190D0C3F-E9BB-EBDC-42B7-CCD64FF8CF10}"/>
              </a:ext>
            </a:extLst>
          </p:cNvPr>
          <p:cNvGrpSpPr/>
          <p:nvPr/>
        </p:nvGrpSpPr>
        <p:grpSpPr>
          <a:xfrm>
            <a:off x="7242812" y="1862971"/>
            <a:ext cx="2158060" cy="4133276"/>
            <a:chOff x="453285" y="1630214"/>
            <a:chExt cx="2158060" cy="4133276"/>
          </a:xfrm>
        </p:grpSpPr>
        <p:sp useBgFill="1">
          <p:nvSpPr>
            <p:cNvPr id="36" name="Rectangle: Rounded Corners 35">
              <a:extLst>
                <a:ext uri="{FF2B5EF4-FFF2-40B4-BE49-F238E27FC236}">
                  <a16:creationId xmlns:a16="http://schemas.microsoft.com/office/drawing/2014/main" id="{54FC8547-C523-7FDD-82C7-FA7D61A0D0E2}"/>
                </a:ext>
              </a:extLst>
            </p:cNvPr>
            <p:cNvSpPr/>
            <p:nvPr/>
          </p:nvSpPr>
          <p:spPr bwMode="auto">
            <a:xfrm>
              <a:off x="453285"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BD27B71-4C00-C203-0608-4A29A391E6D7}"/>
                </a:ext>
              </a:extLst>
            </p:cNvPr>
            <p:cNvSpPr txBox="1"/>
            <p:nvPr/>
          </p:nvSpPr>
          <p:spPr>
            <a:xfrm>
              <a:off x="761326" y="2025189"/>
              <a:ext cx="1541978" cy="461665"/>
            </a:xfrm>
            <a:prstGeom prst="rect">
              <a:avLst/>
            </a:prstGeom>
            <a:noFill/>
          </p:spPr>
          <p:txBody>
            <a:bodyPr wrap="square" rtlCol="0" anchor="ctr">
              <a:spAutoFit/>
            </a:bodyPr>
            <a:lstStyle/>
            <a:p>
              <a:pPr algn="ctr" defTabSz="932472" rtl="0" fontAlgn="base">
                <a:spcBef>
                  <a:spcPct val="0"/>
                </a:spcBef>
                <a:spcAft>
                  <a:spcPct val="0"/>
                </a:spcAft>
                <a:defRPr/>
              </a:pPr>
              <a:r>
                <a:rPr lang="de-de" sz="1200">
                  <a:solidFill>
                    <a:srgbClr val="0078D4"/>
                  </a:solidFill>
                  <a:latin typeface="+mj-lt"/>
                  <a:cs typeface="Segoe UI" pitchFamily="34" charset="0"/>
                </a:rPr>
                <a:t>Ein langes PDF zusammenfassen</a:t>
              </a:r>
            </a:p>
          </p:txBody>
        </p:sp>
        <p:sp>
          <p:nvSpPr>
            <p:cNvPr id="38" name="TextBox 37">
              <a:extLst>
                <a:ext uri="{FF2B5EF4-FFF2-40B4-BE49-F238E27FC236}">
                  <a16:creationId xmlns:a16="http://schemas.microsoft.com/office/drawing/2014/main" id="{18633323-D684-3AF0-F254-16F66F59589C}"/>
                </a:ext>
              </a:extLst>
            </p:cNvPr>
            <p:cNvSpPr txBox="1"/>
            <p:nvPr/>
          </p:nvSpPr>
          <p:spPr>
            <a:xfrm>
              <a:off x="590270" y="4109319"/>
              <a:ext cx="1884090" cy="923330"/>
            </a:xfrm>
            <a:prstGeom prst="rect">
              <a:avLst/>
            </a:prstGeom>
            <a:noFill/>
          </p:spPr>
          <p:txBody>
            <a:bodyPr wrap="square" lIns="0" tIns="0" rIns="0" bIns="0" rtlCol="0" anchor="t">
              <a:spAutoFit/>
            </a:bodyPr>
            <a:lstStyle/>
            <a:p>
              <a:pPr algn="ctr" rtl="0">
                <a:spcAft>
                  <a:spcPts val="600"/>
                </a:spcAft>
                <a:defRPr/>
              </a:pPr>
              <a:r>
                <a:rPr lang="de-de" sz="1200" dirty="0">
                  <a:solidFill>
                    <a:srgbClr val="000000"/>
                  </a:solidFill>
                  <a:latin typeface="Segoe UI"/>
                  <a:cs typeface="Segoe UI"/>
                </a:rPr>
                <a:t>Verwandeln Sie einen </a:t>
              </a:r>
              <a:br>
                <a:rPr lang="de-de" sz="1200" dirty="0">
                  <a:solidFill>
                    <a:srgbClr val="000000"/>
                  </a:solidFill>
                  <a:latin typeface="Segoe UI"/>
                  <a:cs typeface="Segoe UI"/>
                </a:rPr>
              </a:br>
              <a:r>
                <a:rPr lang="de-de" sz="1200" dirty="0">
                  <a:solidFill>
                    <a:srgbClr val="000000"/>
                  </a:solidFill>
                  <a:latin typeface="Segoe UI"/>
                  <a:cs typeface="Segoe UI"/>
                </a:rPr>
                <a:t>20-seitigen, mit Fachjargon gespickten Text in </a:t>
              </a:r>
              <a:br>
                <a:rPr lang="de-de" sz="1200" dirty="0">
                  <a:solidFill>
                    <a:srgbClr val="000000"/>
                  </a:solidFill>
                  <a:latin typeface="Segoe UI"/>
                  <a:cs typeface="Segoe UI"/>
                </a:rPr>
              </a:br>
              <a:r>
                <a:rPr lang="de-de" sz="1200" dirty="0">
                  <a:solidFill>
                    <a:srgbClr val="000000"/>
                  </a:solidFill>
                  <a:latin typeface="Segoe UI"/>
                  <a:cs typeface="Segoe UI"/>
                </a:rPr>
                <a:t>5 Stichpunkte – mit Copilot in Edge</a:t>
              </a:r>
            </a:p>
          </p:txBody>
        </p:sp>
        <p:pic>
          <p:nvPicPr>
            <p:cNvPr id="66" name="Graphic 65">
              <a:extLst>
                <a:ext uri="{FF2B5EF4-FFF2-40B4-BE49-F238E27FC236}">
                  <a16:creationId xmlns:a16="http://schemas.microsoft.com/office/drawing/2014/main" id="{450290DB-9B58-C552-1B9A-B8057C6C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142" y="3012327"/>
              <a:ext cx="408346" cy="538722"/>
            </a:xfrm>
            <a:prstGeom prst="rect">
              <a:avLst/>
            </a:prstGeom>
          </p:spPr>
        </p:pic>
      </p:grpSp>
      <p:grpSp>
        <p:nvGrpSpPr>
          <p:cNvPr id="7" name="Group 6">
            <a:extLst>
              <a:ext uri="{FF2B5EF4-FFF2-40B4-BE49-F238E27FC236}">
                <a16:creationId xmlns:a16="http://schemas.microsoft.com/office/drawing/2014/main" id="{D984289E-200D-A2F4-034B-59CCE1438CF6}"/>
              </a:ext>
            </a:extLst>
          </p:cNvPr>
          <p:cNvGrpSpPr/>
          <p:nvPr/>
        </p:nvGrpSpPr>
        <p:grpSpPr>
          <a:xfrm>
            <a:off x="2765892" y="1862970"/>
            <a:ext cx="2158060" cy="4133277"/>
            <a:chOff x="2708511" y="1630214"/>
            <a:chExt cx="2158060" cy="4133277"/>
          </a:xfrm>
        </p:grpSpPr>
        <p:sp useBgFill="1">
          <p:nvSpPr>
            <p:cNvPr id="42" name="Rectangle: Rounded Corners 41">
              <a:extLst>
                <a:ext uri="{FF2B5EF4-FFF2-40B4-BE49-F238E27FC236}">
                  <a16:creationId xmlns:a16="http://schemas.microsoft.com/office/drawing/2014/main" id="{574F54EB-4029-0173-F7F8-C592E94B10BC}"/>
                </a:ext>
              </a:extLst>
            </p:cNvPr>
            <p:cNvSpPr/>
            <p:nvPr/>
          </p:nvSpPr>
          <p:spPr bwMode="auto">
            <a:xfrm>
              <a:off x="2708511" y="1630214"/>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5647BC70-A2B0-9FFD-CCA7-6652FB9D3BAB}"/>
                </a:ext>
              </a:extLst>
            </p:cNvPr>
            <p:cNvSpPr txBox="1"/>
            <p:nvPr/>
          </p:nvSpPr>
          <p:spPr>
            <a:xfrm>
              <a:off x="2939454" y="2117522"/>
              <a:ext cx="1696175" cy="276999"/>
            </a:xfrm>
            <a:prstGeom prst="rect">
              <a:avLst/>
            </a:prstGeom>
            <a:noFill/>
          </p:spPr>
          <p:txBody>
            <a:bodyPr wrap="square" rtlCol="0" anchor="ctr">
              <a:spAutoFit/>
            </a:bodyPr>
            <a:lstStyle/>
            <a:p>
              <a:pPr marR="0" lvl="0" indent="0" algn="ctr" defTabSz="932472" rtl="0" fontAlgn="base">
                <a:lnSpc>
                  <a:spcPct val="100000"/>
                </a:lnSpc>
                <a:spcBef>
                  <a:spcPct val="0"/>
                </a:spcBef>
                <a:spcAft>
                  <a:spcPct val="0"/>
                </a:spcAft>
                <a:buClrTx/>
                <a:buSzTx/>
                <a:buFontTx/>
                <a:buNone/>
                <a:tabLst/>
                <a:defRPr/>
              </a:pPr>
              <a:r>
                <a:rPr lang="de-de" sz="1200">
                  <a:solidFill>
                    <a:srgbClr val="0078D4"/>
                  </a:solidFill>
                  <a:latin typeface="+mj-lt"/>
                  <a:cs typeface="Segoe UI" pitchFamily="34" charset="0"/>
                </a:rPr>
                <a:t>Inhalte entwerfen</a:t>
              </a:r>
            </a:p>
          </p:txBody>
        </p:sp>
        <p:sp>
          <p:nvSpPr>
            <p:cNvPr id="44" name="TextBox 43">
              <a:extLst>
                <a:ext uri="{FF2B5EF4-FFF2-40B4-BE49-F238E27FC236}">
                  <a16:creationId xmlns:a16="http://schemas.microsoft.com/office/drawing/2014/main" id="{74BF9EF0-5228-C97D-341B-F1E1BDC5B9E6}"/>
                </a:ext>
              </a:extLst>
            </p:cNvPr>
            <p:cNvSpPr txBox="1"/>
            <p:nvPr/>
          </p:nvSpPr>
          <p:spPr>
            <a:xfrm>
              <a:off x="2775800" y="4109319"/>
              <a:ext cx="2009119" cy="1107996"/>
            </a:xfrm>
            <a:prstGeom prst="rect">
              <a:avLst/>
            </a:prstGeom>
            <a:noFill/>
          </p:spPr>
          <p:txBody>
            <a:bodyPr wrap="square" lIns="0" tIns="0" rIns="0" bIns="0" rtlCol="0" anchor="t">
              <a:spAutoFit/>
            </a:bodyPr>
            <a:lstStyle/>
            <a:p>
              <a:pPr algn="ctr" rtl="0">
                <a:spcAft>
                  <a:spcPts val="600"/>
                </a:spcAft>
                <a:defRPr/>
              </a:pPr>
              <a:r>
                <a:rPr lang="de-de" sz="1200" dirty="0">
                  <a:solidFill>
                    <a:srgbClr val="000000"/>
                  </a:solidFill>
                  <a:latin typeface="Segoe UI"/>
                  <a:cs typeface="Segoe UI"/>
                </a:rPr>
                <a:t>Verwenden Sie </a:t>
              </a:r>
              <a:r>
                <a:rPr lang="de-de" sz="1200" dirty="0">
                  <a:gradFill>
                    <a:gsLst>
                      <a:gs pos="2917">
                        <a:srgbClr val="000000"/>
                      </a:gs>
                      <a:gs pos="30000">
                        <a:srgbClr val="000000"/>
                      </a:gs>
                    </a:gsLst>
                    <a:lin ang="5400000" scaled="0"/>
                  </a:gradFill>
                  <a:latin typeface="Segoe UI "/>
                  <a:cs typeface="Segoe UI"/>
                </a:rPr>
                <a:t>Copilot </a:t>
              </a:r>
              <a:r>
                <a:rPr lang="de-de" sz="1200" dirty="0">
                  <a:solidFill>
                    <a:srgbClr val="000000"/>
                  </a:solidFill>
                  <a:latin typeface="Segoe UI"/>
                  <a:cs typeface="Segoe UI"/>
                </a:rPr>
                <a:t>als Schreibpartner zum Verfassen von E-Mails, Beiträgen in sozialen Netzwerken, Dokumenten, Bildunterschriften und mehr</a:t>
              </a:r>
            </a:p>
          </p:txBody>
        </p:sp>
        <p:pic>
          <p:nvPicPr>
            <p:cNvPr id="70" name="Graphic 69">
              <a:extLst>
                <a:ext uri="{FF2B5EF4-FFF2-40B4-BE49-F238E27FC236}">
                  <a16:creationId xmlns:a16="http://schemas.microsoft.com/office/drawing/2014/main" id="{577CF284-C913-3465-8760-9D04642F3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grpSp>
      <p:grpSp>
        <p:nvGrpSpPr>
          <p:cNvPr id="6" name="Group 5">
            <a:extLst>
              <a:ext uri="{FF2B5EF4-FFF2-40B4-BE49-F238E27FC236}">
                <a16:creationId xmlns:a16="http://schemas.microsoft.com/office/drawing/2014/main" id="{F6FA5140-5024-1465-48FC-A4174412B1FC}"/>
              </a:ext>
            </a:extLst>
          </p:cNvPr>
          <p:cNvGrpSpPr/>
          <p:nvPr/>
        </p:nvGrpSpPr>
        <p:grpSpPr>
          <a:xfrm>
            <a:off x="5004352" y="1862971"/>
            <a:ext cx="2158060" cy="4133276"/>
            <a:chOff x="4997921" y="1630214"/>
            <a:chExt cx="2158060" cy="4133276"/>
          </a:xfrm>
        </p:grpSpPr>
        <p:sp useBgFill="1">
          <p:nvSpPr>
            <p:cNvPr id="30" name="Rectangle: Rounded Corners 29">
              <a:extLst>
                <a:ext uri="{FF2B5EF4-FFF2-40B4-BE49-F238E27FC236}">
                  <a16:creationId xmlns:a16="http://schemas.microsoft.com/office/drawing/2014/main" id="{F9C9EC20-1EFF-AD34-0431-B9C965F9266D}"/>
                </a:ext>
              </a:extLst>
            </p:cNvPr>
            <p:cNvSpPr/>
            <p:nvPr/>
          </p:nvSpPr>
          <p:spPr bwMode="auto">
            <a:xfrm>
              <a:off x="499792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EEA5FA38-D5E5-2873-3E12-C232C554641A}"/>
                </a:ext>
              </a:extLst>
            </p:cNvPr>
            <p:cNvSpPr txBox="1"/>
            <p:nvPr/>
          </p:nvSpPr>
          <p:spPr>
            <a:xfrm>
              <a:off x="5228864" y="2025189"/>
              <a:ext cx="1696175" cy="461665"/>
            </a:xfrm>
            <a:prstGeom prst="rect">
              <a:avLst/>
            </a:prstGeom>
            <a:noFill/>
          </p:spPr>
          <p:txBody>
            <a:bodyPr wrap="square" rtlCol="0" anchor="ctr">
              <a:spAutoFit/>
            </a:bodyPr>
            <a:lstStyle/>
            <a:p>
              <a:pPr algn="ctr" defTabSz="932472" rtl="0" fontAlgn="base">
                <a:spcBef>
                  <a:spcPct val="0"/>
                </a:spcBef>
                <a:spcAft>
                  <a:spcPct val="0"/>
                </a:spcAft>
                <a:defRPr/>
              </a:pPr>
              <a:r>
                <a:rPr lang="de-de" sz="1200">
                  <a:solidFill>
                    <a:srgbClr val="0078D4"/>
                  </a:solidFill>
                  <a:latin typeface="+mj-lt"/>
                  <a:cs typeface="Segoe UI" pitchFamily="34" charset="0"/>
                </a:rPr>
                <a:t>Bilder </a:t>
              </a:r>
            </a:p>
            <a:p>
              <a:pPr algn="ctr" defTabSz="932472" rtl="0" fontAlgn="base">
                <a:spcBef>
                  <a:spcPct val="0"/>
                </a:spcBef>
                <a:spcAft>
                  <a:spcPct val="0"/>
                </a:spcAft>
                <a:defRPr/>
              </a:pPr>
              <a:r>
                <a:rPr lang="de-de" sz="1200">
                  <a:solidFill>
                    <a:srgbClr val="0078D4"/>
                  </a:solidFill>
                  <a:latin typeface="+mj-lt"/>
                  <a:cs typeface="Segoe UI" pitchFamily="34" charset="0"/>
                </a:rPr>
                <a:t>erstellen</a:t>
              </a:r>
            </a:p>
          </p:txBody>
        </p:sp>
        <p:sp>
          <p:nvSpPr>
            <p:cNvPr id="32" name="TextBox 31">
              <a:extLst>
                <a:ext uri="{FF2B5EF4-FFF2-40B4-BE49-F238E27FC236}">
                  <a16:creationId xmlns:a16="http://schemas.microsoft.com/office/drawing/2014/main" id="{B462F98D-D6E6-54C6-4E35-2E198CB9ACBC}"/>
                </a:ext>
              </a:extLst>
            </p:cNvPr>
            <p:cNvSpPr txBox="1"/>
            <p:nvPr/>
          </p:nvSpPr>
          <p:spPr>
            <a:xfrm>
              <a:off x="5134906" y="4109319"/>
              <a:ext cx="188409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latin typeface="Segoe UI"/>
                  <a:cs typeface="Segoe UI"/>
                </a:rPr>
                <a:t>Vergessen Sie Stockfotos und textlastige Berichte und nutzen Sie stattdessen individuell erstellte Bilder für E-Mails, soziale Netzwerke und mehr</a:t>
              </a:r>
            </a:p>
          </p:txBody>
        </p:sp>
        <p:pic>
          <p:nvPicPr>
            <p:cNvPr id="35" name="Graphic 34">
              <a:extLst>
                <a:ext uri="{FF2B5EF4-FFF2-40B4-BE49-F238E27FC236}">
                  <a16:creationId xmlns:a16="http://schemas.microsoft.com/office/drawing/2014/main" id="{3E94AAF3-225E-BC89-EA29-5F6B05423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grpSp>
      <p:grpSp>
        <p:nvGrpSpPr>
          <p:cNvPr id="5" name="Group 4">
            <a:extLst>
              <a:ext uri="{FF2B5EF4-FFF2-40B4-BE49-F238E27FC236}">
                <a16:creationId xmlns:a16="http://schemas.microsoft.com/office/drawing/2014/main" id="{0D6EACB9-CD50-17E4-343C-06F75436112A}"/>
              </a:ext>
            </a:extLst>
          </p:cNvPr>
          <p:cNvGrpSpPr/>
          <p:nvPr/>
        </p:nvGrpSpPr>
        <p:grpSpPr>
          <a:xfrm>
            <a:off x="9481271" y="1862971"/>
            <a:ext cx="2158060" cy="4133277"/>
            <a:chOff x="7305761" y="1862971"/>
            <a:chExt cx="2158060" cy="4133277"/>
          </a:xfrm>
        </p:grpSpPr>
        <p:sp useBgFill="1">
          <p:nvSpPr>
            <p:cNvPr id="26" name="Rectangle: Rounded Corners 25">
              <a:extLst>
                <a:ext uri="{FF2B5EF4-FFF2-40B4-BE49-F238E27FC236}">
                  <a16:creationId xmlns:a16="http://schemas.microsoft.com/office/drawing/2014/main" id="{E425AA3E-707A-C474-B023-38607C6E3881}"/>
                </a:ext>
              </a:extLst>
            </p:cNvPr>
            <p:cNvSpPr>
              <a:spLocks/>
            </p:cNvSpPr>
            <p:nvPr/>
          </p:nvSpPr>
          <p:spPr bwMode="auto">
            <a:xfrm>
              <a:off x="7305761" y="1862971"/>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TextBox 26">
              <a:extLst>
                <a:ext uri="{FF2B5EF4-FFF2-40B4-BE49-F238E27FC236}">
                  <a16:creationId xmlns:a16="http://schemas.microsoft.com/office/drawing/2014/main" id="{BEC46040-A3AD-6827-1CD5-93E2BD7DF7F9}"/>
                </a:ext>
              </a:extLst>
            </p:cNvPr>
            <p:cNvSpPr txBox="1"/>
            <p:nvPr/>
          </p:nvSpPr>
          <p:spPr>
            <a:xfrm>
              <a:off x="7683893" y="2257947"/>
              <a:ext cx="1401797" cy="461665"/>
            </a:xfrm>
            <a:prstGeom prst="rect">
              <a:avLst/>
            </a:prstGeom>
            <a:noFill/>
          </p:spPr>
          <p:txBody>
            <a:bodyPr wrap="square" rtlCol="0" anchor="ctr">
              <a:spAutoFit/>
            </a:bodyPr>
            <a:lstStyle/>
            <a:p>
              <a:pPr algn="ctr" defTabSz="932472" rtl="0" fontAlgn="base">
                <a:spcBef>
                  <a:spcPct val="0"/>
                </a:spcBef>
                <a:spcAft>
                  <a:spcPct val="0"/>
                </a:spcAft>
                <a:defRPr/>
              </a:pPr>
              <a:r>
                <a:rPr lang="de-de" sz="1200">
                  <a:solidFill>
                    <a:srgbClr val="0078D4"/>
                  </a:solidFill>
                  <a:latin typeface="+mj-lt"/>
                  <a:cs typeface="Segoe UI" pitchFamily="34" charset="0"/>
                </a:rPr>
                <a:t>Neue Fähigkeiten erlernen</a:t>
              </a:r>
            </a:p>
          </p:txBody>
        </p:sp>
        <p:sp>
          <p:nvSpPr>
            <p:cNvPr id="28" name="TextBox 27">
              <a:extLst>
                <a:ext uri="{FF2B5EF4-FFF2-40B4-BE49-F238E27FC236}">
                  <a16:creationId xmlns:a16="http://schemas.microsoft.com/office/drawing/2014/main" id="{5F51DF5E-A4BF-4D1B-6D0F-C067AAAB6413}"/>
                </a:ext>
              </a:extLst>
            </p:cNvPr>
            <p:cNvSpPr txBox="1"/>
            <p:nvPr/>
          </p:nvSpPr>
          <p:spPr>
            <a:xfrm>
              <a:off x="7442746" y="4342076"/>
              <a:ext cx="1884090" cy="129266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latin typeface="Segoe UI"/>
                  <a:cs typeface="Segoe UI"/>
                </a:rPr>
                <a:t>Stellen Sie Fragen, die auf Ihre Bedürfnisse und Interessen zugeschnitten sind, und lassen Sie sich die wichtigsten Informationen aus dem Internet zusammenstellen</a:t>
              </a:r>
            </a:p>
          </p:txBody>
        </p:sp>
        <p:grpSp>
          <p:nvGrpSpPr>
            <p:cNvPr id="9" name="Graphic 54">
              <a:extLst>
                <a:ext uri="{FF2B5EF4-FFF2-40B4-BE49-F238E27FC236}">
                  <a16:creationId xmlns:a16="http://schemas.microsoft.com/office/drawing/2014/main" id="{0B89CB97-ADB1-7511-16C5-EBCAB175E2C6}"/>
                </a:ext>
              </a:extLst>
            </p:cNvPr>
            <p:cNvGrpSpPr/>
            <p:nvPr/>
          </p:nvGrpSpPr>
          <p:grpSpPr>
            <a:xfrm>
              <a:off x="8235702" y="3215569"/>
              <a:ext cx="393201" cy="546883"/>
              <a:chOff x="8242387" y="3478841"/>
              <a:chExt cx="393201" cy="546883"/>
            </a:xfrm>
            <a:solidFill>
              <a:srgbClr val="3579CF"/>
            </a:solidFill>
          </p:grpSpPr>
          <p:sp>
            <p:nvSpPr>
              <p:cNvPr id="10" name="Freeform: Shape 9">
                <a:extLst>
                  <a:ext uri="{FF2B5EF4-FFF2-40B4-BE49-F238E27FC236}">
                    <a16:creationId xmlns:a16="http://schemas.microsoft.com/office/drawing/2014/main" id="{EC8A3107-4B79-3A93-66E7-DE8DD4B634CF}"/>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rtl="0"/>
                <a:endParaRPr lang="en-US" sz="1600"/>
              </a:p>
            </p:txBody>
          </p:sp>
          <p:sp>
            <p:nvSpPr>
              <p:cNvPr id="11" name="Freeform: Shape 10">
                <a:extLst>
                  <a:ext uri="{FF2B5EF4-FFF2-40B4-BE49-F238E27FC236}">
                    <a16:creationId xmlns:a16="http://schemas.microsoft.com/office/drawing/2014/main" id="{D699747B-7034-8F69-8C55-72A4EE9AF72A}"/>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rtl="0"/>
                <a:endParaRPr lang="en-US" sz="1600"/>
              </a:p>
            </p:txBody>
          </p:sp>
        </p:grpSp>
      </p:grpSp>
      <p:grpSp>
        <p:nvGrpSpPr>
          <p:cNvPr id="4" name="Group 3">
            <a:extLst>
              <a:ext uri="{FF2B5EF4-FFF2-40B4-BE49-F238E27FC236}">
                <a16:creationId xmlns:a16="http://schemas.microsoft.com/office/drawing/2014/main" id="{F29552F4-3696-EB7A-FDFC-DE2DC5F1660C}"/>
              </a:ext>
            </a:extLst>
          </p:cNvPr>
          <p:cNvGrpSpPr/>
          <p:nvPr/>
        </p:nvGrpSpPr>
        <p:grpSpPr>
          <a:xfrm>
            <a:off x="527432" y="1862971"/>
            <a:ext cx="2158060" cy="4133276"/>
            <a:chOff x="9576741" y="1630214"/>
            <a:chExt cx="2158060" cy="4133276"/>
          </a:xfrm>
        </p:grpSpPr>
        <p:sp useBgFill="1">
          <p:nvSpPr>
            <p:cNvPr id="15" name="Rectangle: Rounded Corners 14">
              <a:extLst>
                <a:ext uri="{FF2B5EF4-FFF2-40B4-BE49-F238E27FC236}">
                  <a16:creationId xmlns:a16="http://schemas.microsoft.com/office/drawing/2014/main" id="{AE3C8F70-4EF3-24B5-FFF6-DF7DB1FF4762}"/>
                </a:ext>
              </a:extLst>
            </p:cNvPr>
            <p:cNvSpPr/>
            <p:nvPr/>
          </p:nvSpPr>
          <p:spPr bwMode="auto">
            <a:xfrm>
              <a:off x="957674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C57704BC-CEE7-0C42-4421-538097844EDB}"/>
                </a:ext>
              </a:extLst>
            </p:cNvPr>
            <p:cNvSpPr txBox="1"/>
            <p:nvPr/>
          </p:nvSpPr>
          <p:spPr>
            <a:xfrm>
              <a:off x="9715227" y="1840524"/>
              <a:ext cx="1881089" cy="830997"/>
            </a:xfrm>
            <a:prstGeom prst="rect">
              <a:avLst/>
            </a:prstGeom>
            <a:noFill/>
          </p:spPr>
          <p:txBody>
            <a:bodyPr wrap="square" lIns="91440" tIns="45720" rIns="91440" bIns="45720" rtlCol="0" anchor="ctr">
              <a:spAutoFit/>
            </a:bodyPr>
            <a:lstStyle/>
            <a:p>
              <a:pPr algn="ctr" defTabSz="932472" rtl="0">
                <a:spcBef>
                  <a:spcPct val="0"/>
                </a:spcBef>
                <a:spcAft>
                  <a:spcPct val="0"/>
                </a:spcAft>
                <a:defRPr/>
              </a:pPr>
              <a:r>
                <a:rPr lang="de-de" sz="1200">
                  <a:solidFill>
                    <a:srgbClr val="0078D4"/>
                  </a:solidFill>
                  <a:latin typeface="+mj-lt"/>
                  <a:cs typeface="Segoe UI" pitchFamily="34" charset="0"/>
                </a:rPr>
                <a:t>Antworten auf spezifische und komplexe Fragen erhalten</a:t>
              </a:r>
            </a:p>
          </p:txBody>
        </p:sp>
        <p:sp>
          <p:nvSpPr>
            <p:cNvPr id="25" name="TextBox 24">
              <a:extLst>
                <a:ext uri="{FF2B5EF4-FFF2-40B4-BE49-F238E27FC236}">
                  <a16:creationId xmlns:a16="http://schemas.microsoft.com/office/drawing/2014/main" id="{11C39E08-8ECF-4E70-88FB-8ED21CD5B6F9}"/>
                </a:ext>
              </a:extLst>
            </p:cNvPr>
            <p:cNvSpPr txBox="1"/>
            <p:nvPr/>
          </p:nvSpPr>
          <p:spPr>
            <a:xfrm>
              <a:off x="9713726" y="4109319"/>
              <a:ext cx="1884090" cy="1107996"/>
            </a:xfrm>
            <a:prstGeom prst="rect">
              <a:avLst/>
            </a:prstGeom>
            <a:noFill/>
          </p:spPr>
          <p:txBody>
            <a:bodyPr wrap="square" lIns="0" tIns="0" rIns="0" bIns="0" rtlCol="0" anchor="t">
              <a:spAutoFit/>
            </a:bodyPr>
            <a:lstStyle/>
            <a:p>
              <a:pPr algn="ctr" rtl="0">
                <a:defRPr/>
              </a:pPr>
              <a:r>
                <a:rPr lang="de-de" sz="1200" dirty="0">
                  <a:solidFill>
                    <a:srgbClr val="000000"/>
                  </a:solidFill>
                  <a:latin typeface="Segoe UI"/>
                  <a:cs typeface="Segoe UI"/>
                </a:rPr>
                <a:t>Bewältigen Sie geschickt Fragen, die mehrere Datenpunkte oder ein gewisses Maß an Analyse erfordern.</a:t>
              </a:r>
            </a:p>
            <a:p>
              <a:pPr marL="0" marR="0" lvl="0" indent="0" algn="ctr" defTabSz="914400" rtl="0">
                <a:lnSpc>
                  <a:spcPct val="100000"/>
                </a:lnSpc>
                <a:spcBef>
                  <a:spcPts val="0"/>
                </a:spcBef>
                <a:spcAft>
                  <a:spcPts val="0"/>
                </a:spcAft>
                <a:buClrTx/>
                <a:buSzTx/>
                <a:buFontTx/>
                <a:buNone/>
                <a:tabLst/>
                <a:defRPr/>
              </a:pPr>
              <a:endParaRPr lang="en-US" sz="1200" dirty="0">
                <a:solidFill>
                  <a:srgbClr val="000000"/>
                </a:solidFill>
                <a:latin typeface="Segoe UI"/>
                <a:cs typeface="Segoe UI"/>
              </a:endParaRPr>
            </a:p>
          </p:txBody>
        </p:sp>
        <p:pic>
          <p:nvPicPr>
            <p:cNvPr id="56" name="Graphic 1">
              <a:extLst>
                <a:ext uri="{FF2B5EF4-FFF2-40B4-BE49-F238E27FC236}">
                  <a16:creationId xmlns:a16="http://schemas.microsoft.com/office/drawing/2014/main" id="{09841DED-F9B3-1FED-492E-A03F24256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sp>
        <p:nvSpPr>
          <p:cNvPr id="2" name="TextBox 1">
            <a:extLst>
              <a:ext uri="{FF2B5EF4-FFF2-40B4-BE49-F238E27FC236}">
                <a16:creationId xmlns:a16="http://schemas.microsoft.com/office/drawing/2014/main" id="{4715B7C3-E310-8076-125F-C50024C29D14}"/>
              </a:ext>
            </a:extLst>
          </p:cNvPr>
          <p:cNvSpPr txBox="1"/>
          <p:nvPr/>
        </p:nvSpPr>
        <p:spPr>
          <a:xfrm>
            <a:off x="527432" y="1033625"/>
            <a:ext cx="7333766" cy="400110"/>
          </a:xfrm>
          <a:prstGeom prst="rect">
            <a:avLst/>
          </a:prstGeom>
          <a:noFill/>
        </p:spPr>
        <p:txBody>
          <a:bodyPr wrap="square" rtlCol="0">
            <a:spAutoFit/>
          </a:bodyPr>
          <a:lstStyle/>
          <a:p>
            <a:pPr rtl="0"/>
            <a:r>
              <a:rPr lang="de-de" sz="2000" dirty="0"/>
              <a:t>Copilot ist die neue Art zu suchen ... und mehr</a:t>
            </a:r>
          </a:p>
        </p:txBody>
      </p:sp>
    </p:spTree>
    <p:extLst>
      <p:ext uri="{BB962C8B-B14F-4D97-AF65-F5344CB8AC3E}">
        <p14:creationId xmlns:p14="http://schemas.microsoft.com/office/powerpoint/2010/main" val="35216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84AD5381-5241-6C88-FFBC-53620131BA1E}"/>
              </a:ext>
            </a:extLst>
          </p:cNvPr>
          <p:cNvSpPr/>
          <p:nvPr/>
        </p:nvSpPr>
        <p:spPr bwMode="auto">
          <a:xfrm>
            <a:off x="447528"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extBox 2">
            <a:extLst>
              <a:ext uri="{FF2B5EF4-FFF2-40B4-BE49-F238E27FC236}">
                <a16:creationId xmlns:a16="http://schemas.microsoft.com/office/drawing/2014/main" id="{4D765782-B2B7-AC04-BF39-93242F6FFE9E}"/>
              </a:ext>
            </a:extLst>
          </p:cNvPr>
          <p:cNvSpPr txBox="1"/>
          <p:nvPr/>
        </p:nvSpPr>
        <p:spPr>
          <a:xfrm>
            <a:off x="762243" y="1638196"/>
            <a:ext cx="10168027" cy="3354765"/>
          </a:xfrm>
          <a:prstGeom prst="rect">
            <a:avLst/>
          </a:prstGeom>
          <a:noFill/>
        </p:spPr>
        <p:txBody>
          <a:bodyPr wrap="square" lIns="0" tIns="0" rIns="0" bIns="0" rtlCol="0" anchor="t">
            <a:spAutoFit/>
          </a:bodyPr>
          <a:lstStyle/>
          <a:p>
            <a:pPr rtl="0">
              <a:defRPr/>
            </a:pPr>
            <a:r>
              <a:rPr lang="de-de" dirty="0">
                <a:ea typeface="+mn-lt"/>
                <a:cs typeface="+mn-lt"/>
              </a:rPr>
              <a:t>Wir empfehlen Ihnen, diese Präsentation anzupassen, bevor Sie sie in Ihrem Unternehmen weitergeben.</a:t>
            </a:r>
          </a:p>
          <a:p>
            <a:pPr rtl="0">
              <a:defRPr/>
            </a:pPr>
            <a:endParaRPr lang="en-US" dirty="0">
              <a:ea typeface="+mn-lt"/>
              <a:cs typeface="+mn-lt"/>
            </a:endParaRPr>
          </a:p>
          <a:p>
            <a:pPr rtl="0">
              <a:defRPr/>
            </a:pPr>
            <a:r>
              <a:rPr lang="de-de" dirty="0">
                <a:ea typeface="+mn-lt"/>
                <a:cs typeface="+mn-lt"/>
              </a:rPr>
              <a:t>Sie haben folgende Möglichkeiten:</a:t>
            </a:r>
          </a:p>
          <a:p>
            <a:pPr indent="-285750" rtl="0">
              <a:spcBef>
                <a:spcPts val="600"/>
              </a:spcBef>
              <a:buFont typeface="Arial" panose="020B0604020202020204" pitchFamily="34" charset="0"/>
              <a:buChar char="•"/>
              <a:defRPr/>
            </a:pPr>
            <a:r>
              <a:rPr lang="de-de" dirty="0">
                <a:ea typeface="+mn-lt"/>
                <a:cs typeface="+mn-lt"/>
              </a:rPr>
              <a:t>Ändern Sie den &lt;</a:t>
            </a:r>
            <a:r>
              <a:rPr lang="de-de" dirty="0">
                <a:highlight>
                  <a:srgbClr val="FFFF00"/>
                </a:highlight>
                <a:ea typeface="+mn-lt"/>
                <a:cs typeface="+mn-lt"/>
              </a:rPr>
              <a:t>hervorgehobenen Text</a:t>
            </a:r>
            <a:r>
              <a:rPr lang="de-de" dirty="0">
                <a:ea typeface="+mn-lt"/>
                <a:cs typeface="+mn-lt"/>
              </a:rPr>
              <a:t>&gt; mit den Angaben zu Ihrem Unternehmen</a:t>
            </a:r>
          </a:p>
          <a:p>
            <a:pPr indent="-285750" rtl="0">
              <a:spcBef>
                <a:spcPts val="600"/>
              </a:spcBef>
              <a:buFont typeface="Arial" panose="020B0604020202020204" pitchFamily="34" charset="0"/>
              <a:buChar char="•"/>
              <a:defRPr/>
            </a:pPr>
            <a:r>
              <a:rPr lang="de-de" dirty="0">
                <a:ea typeface="+mn-lt"/>
                <a:cs typeface="+mn-lt"/>
              </a:rPr>
              <a:t>Fügen Sie auf den Folien Ihr Logo ein</a:t>
            </a:r>
          </a:p>
          <a:p>
            <a:pPr indent="-285750" rtl="0">
              <a:spcBef>
                <a:spcPts val="600"/>
              </a:spcBef>
              <a:buFont typeface="Arial" panose="020B0604020202020204" pitchFamily="34" charset="0"/>
              <a:buChar char="•"/>
              <a:defRPr/>
            </a:pPr>
            <a:r>
              <a:rPr lang="de-de" dirty="0">
                <a:ea typeface="+mn-lt"/>
                <a:cs typeface="+mn-lt"/>
              </a:rPr>
              <a:t>Entfernen Sie Folien nach Bedarf oder fügen Sie weitere hinzu</a:t>
            </a:r>
          </a:p>
          <a:p>
            <a:pPr marL="284163" indent="-284163" rtl="0">
              <a:spcBef>
                <a:spcPts val="600"/>
              </a:spcBef>
              <a:buFont typeface="Arial" panose="020B0604020202020204" pitchFamily="34" charset="0"/>
              <a:buChar char="•"/>
              <a:defRPr/>
            </a:pPr>
            <a:r>
              <a:rPr lang="de-de" dirty="0">
                <a:ea typeface="+mn-lt"/>
                <a:cs typeface="+mn-lt"/>
              </a:rPr>
              <a:t>Passen Sie Beispiel-Prompts an, damit sie für Ihre Endbenutzenden und Ihr Unternehmen relevanter sind</a:t>
            </a:r>
          </a:p>
          <a:p>
            <a:pPr rtl="0">
              <a:defRPr/>
            </a:pPr>
            <a:endParaRPr lang="en-US" dirty="0">
              <a:ea typeface="+mn-lt"/>
              <a:cs typeface="+mn-lt"/>
            </a:endParaRPr>
          </a:p>
          <a:p>
            <a:pPr rtl="0">
              <a:buFont typeface="Arial" panose="020B0604020202020204" pitchFamily="34" charset="0"/>
              <a:defRPr/>
            </a:pPr>
            <a:r>
              <a:rPr lang="de-de" dirty="0">
                <a:ea typeface="+mn-lt"/>
                <a:cs typeface="+mn-lt"/>
              </a:rPr>
              <a:t>Prüfen Sie, ob Sie die Richtlinien für den Umgang mit vertraulichen Informationen anpassen müssen.</a:t>
            </a:r>
          </a:p>
        </p:txBody>
      </p:sp>
      <p:sp>
        <p:nvSpPr>
          <p:cNvPr id="7" name="Title 1">
            <a:extLst>
              <a:ext uri="{FF2B5EF4-FFF2-40B4-BE49-F238E27FC236}">
                <a16:creationId xmlns:a16="http://schemas.microsoft.com/office/drawing/2014/main" id="{F81C54FC-E922-53C3-78A4-CD9F6B7288EF}"/>
              </a:ext>
            </a:extLst>
          </p:cNvPr>
          <p:cNvSpPr txBox="1">
            <a:spLocks/>
          </p:cNvSpPr>
          <p:nvPr/>
        </p:nvSpPr>
        <p:spPr>
          <a:xfrm>
            <a:off x="588263" y="88614"/>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dirty="0">
                <a:cs typeface="Segoe UI Semibold"/>
              </a:rPr>
              <a:t>Passen Sie diese Präsentation an die Erfordernisse Ihres Unternehmens an!</a:t>
            </a:r>
          </a:p>
        </p:txBody>
      </p:sp>
    </p:spTree>
    <p:extLst>
      <p:ext uri="{BB962C8B-B14F-4D97-AF65-F5344CB8AC3E}">
        <p14:creationId xmlns:p14="http://schemas.microsoft.com/office/powerpoint/2010/main" val="42389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dirty="0">
                <a:solidFill>
                  <a:srgbClr val="000000"/>
                </a:solidFill>
                <a:latin typeface="Segoe UI Semibold" panose="020B0702040204020203" pitchFamily="34" charset="0"/>
                <a:cs typeface="Segoe UI Semibold" panose="020B0702040204020203" pitchFamily="34" charset="0"/>
              </a:rPr>
              <a:t>Wann sollten Sie chatten</a:t>
            </a:r>
          </a:p>
        </p:txBody>
      </p:sp>
      <p:sp useBgFill="1">
        <p:nvSpPr>
          <p:cNvPr id="26" name="Rectangle: Rounded Corners 33">
            <a:extLst>
              <a:ext uri="{FF2B5EF4-FFF2-40B4-BE49-F238E27FC236}">
                <a16:creationId xmlns:a16="http://schemas.microsoft.com/office/drawing/2014/main" id="{EEDB5E91-1436-469F-4BD3-5DCFBBD1A63D}"/>
              </a:ext>
            </a:extLst>
          </p:cNvPr>
          <p:cNvSpPr/>
          <p:nvPr/>
        </p:nvSpPr>
        <p:spPr bwMode="auto">
          <a:xfrm>
            <a:off x="477420" y="1579543"/>
            <a:ext cx="11296945" cy="4700669"/>
          </a:xfrm>
          <a:prstGeom prst="roundRect">
            <a:avLst>
              <a:gd name="adj" fmla="val 4127"/>
            </a:avLst>
          </a:prstGeom>
          <a:blipFill dpi="0" rotWithShape="0">
            <a:blip r:embed="rId3">
              <a:lum/>
            </a:blip>
            <a:srcRect/>
            <a:stretch>
              <a:fillRect l="-3115" t="-26084" r="-3115" b="-15234"/>
            </a:stretch>
          </a:blipFill>
          <a:ln>
            <a:solidFill>
              <a:srgbClr val="3579CF"/>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485BD5E6-531B-D5AE-98E4-32018187F0FB}"/>
              </a:ext>
            </a:extLst>
          </p:cNvPr>
          <p:cNvSpPr txBox="1"/>
          <p:nvPr/>
        </p:nvSpPr>
        <p:spPr>
          <a:xfrm>
            <a:off x="990600" y="1838915"/>
            <a:ext cx="5204352" cy="430887"/>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dirty="0">
                <a:latin typeface="Segoe UI "/>
              </a:rPr>
              <a:t>Sie haben ein paar tolle Artikel gefunden und möchten deren Inhalt schnell erfassen</a:t>
            </a:r>
          </a:p>
        </p:txBody>
      </p:sp>
      <p:sp>
        <p:nvSpPr>
          <p:cNvPr id="30" name="TextBox 29">
            <a:extLst>
              <a:ext uri="{FF2B5EF4-FFF2-40B4-BE49-F238E27FC236}">
                <a16:creationId xmlns:a16="http://schemas.microsoft.com/office/drawing/2014/main" id="{441ECA59-6A4C-D77B-EC32-28152175957C}"/>
              </a:ext>
            </a:extLst>
          </p:cNvPr>
          <p:cNvSpPr txBox="1"/>
          <p:nvPr/>
        </p:nvSpPr>
        <p:spPr>
          <a:xfrm>
            <a:off x="990599" y="2779844"/>
            <a:ext cx="5204352" cy="430887"/>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dirty="0">
                <a:latin typeface="Segoe UI "/>
              </a:rPr>
              <a:t>Sie haben auf verschiedenen Webseiten Ideen gesammelt und wollen diese in einer E-Mail oder einem Bericht zusammenfassen</a:t>
            </a:r>
          </a:p>
        </p:txBody>
      </p:sp>
      <p:sp>
        <p:nvSpPr>
          <p:cNvPr id="32" name="TextBox 1">
            <a:extLst>
              <a:ext uri="{FF2B5EF4-FFF2-40B4-BE49-F238E27FC236}">
                <a16:creationId xmlns:a16="http://schemas.microsoft.com/office/drawing/2014/main" id="{5964967C-AD91-FCF5-F645-EA39E5B7C68C}"/>
              </a:ext>
            </a:extLst>
          </p:cNvPr>
          <p:cNvSpPr txBox="1"/>
          <p:nvPr/>
        </p:nvSpPr>
        <p:spPr>
          <a:xfrm>
            <a:off x="990600" y="3720773"/>
            <a:ext cx="5204352" cy="430887"/>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de-de" sz="1400" dirty="0">
                <a:latin typeface="Segoe UI "/>
              </a:rPr>
              <a:t>Sie können keine Bilder finden, die zu Ihrer Präsentation passen, oder Ihr Dokument enthält keine Bilder</a:t>
            </a:r>
          </a:p>
        </p:txBody>
      </p:sp>
      <p:sp>
        <p:nvSpPr>
          <p:cNvPr id="37" name="TextBox 1">
            <a:extLst>
              <a:ext uri="{FF2B5EF4-FFF2-40B4-BE49-F238E27FC236}">
                <a16:creationId xmlns:a16="http://schemas.microsoft.com/office/drawing/2014/main" id="{83DE6358-F809-68CD-8C7F-5CD519D5BFFC}"/>
              </a:ext>
            </a:extLst>
          </p:cNvPr>
          <p:cNvSpPr txBox="1"/>
          <p:nvPr/>
        </p:nvSpPr>
        <p:spPr>
          <a:xfrm>
            <a:off x="990599" y="4583808"/>
            <a:ext cx="5204353" cy="646331"/>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de-de" sz="1400" dirty="0">
                <a:latin typeface="Segoe UI "/>
              </a:rPr>
              <a:t>Sie haben Blogbeiträge und Videos aufgerufen, um etwas Neues zu erlernen, aber Sie eignen sich Wissen am besten an, indem Sie Fragen stellen</a:t>
            </a:r>
          </a:p>
        </p:txBody>
      </p:sp>
      <p:sp>
        <p:nvSpPr>
          <p:cNvPr id="38" name="TextBox 1">
            <a:extLst>
              <a:ext uri="{FF2B5EF4-FFF2-40B4-BE49-F238E27FC236}">
                <a16:creationId xmlns:a16="http://schemas.microsoft.com/office/drawing/2014/main" id="{6AE228CC-6403-8E9F-683B-5440B8BB2DF6}"/>
              </a:ext>
            </a:extLst>
          </p:cNvPr>
          <p:cNvSpPr txBox="1"/>
          <p:nvPr/>
        </p:nvSpPr>
        <p:spPr>
          <a:xfrm>
            <a:off x="990599" y="5577391"/>
            <a:ext cx="5204352" cy="430887"/>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de-de" sz="1400">
                <a:latin typeface="Segoe UI "/>
              </a:rPr>
              <a:t>Sie haben mehrere Artikel mit unterschiedlichen Perspektiven auf ein Thema erhalten und können sich trotzdem nicht entscheiden</a:t>
            </a:r>
          </a:p>
        </p:txBody>
      </p:sp>
      <p:sp>
        <p:nvSpPr>
          <p:cNvPr id="39" name="TextBox 38">
            <a:extLst>
              <a:ext uri="{FF2B5EF4-FFF2-40B4-BE49-F238E27FC236}">
                <a16:creationId xmlns:a16="http://schemas.microsoft.com/office/drawing/2014/main" id="{717166B9-686C-ACD9-A48B-6B12647B7CB9}"/>
              </a:ext>
            </a:extLst>
          </p:cNvPr>
          <p:cNvSpPr txBox="1"/>
          <p:nvPr/>
        </p:nvSpPr>
        <p:spPr>
          <a:xfrm>
            <a:off x="7196664" y="1962026"/>
            <a:ext cx="400473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i="1">
                <a:gradFill>
                  <a:gsLst>
                    <a:gs pos="2917">
                      <a:schemeClr val="tx1"/>
                    </a:gs>
                    <a:gs pos="30000">
                      <a:schemeClr val="tx1"/>
                    </a:gs>
                  </a:gsLst>
                  <a:lin ang="5400000" scaled="0"/>
                </a:gradFill>
                <a:cs typeface="Segoe UI"/>
              </a:rPr>
              <a:t>„Diesen Inhalt zusammenfassen ...“</a:t>
            </a:r>
          </a:p>
        </p:txBody>
      </p:sp>
      <p:sp>
        <p:nvSpPr>
          <p:cNvPr id="40" name="TextBox 39">
            <a:extLst>
              <a:ext uri="{FF2B5EF4-FFF2-40B4-BE49-F238E27FC236}">
                <a16:creationId xmlns:a16="http://schemas.microsoft.com/office/drawing/2014/main" id="{48C677DD-780D-3F1B-125B-C9C940D5C757}"/>
              </a:ext>
            </a:extLst>
          </p:cNvPr>
          <p:cNvSpPr txBox="1"/>
          <p:nvPr/>
        </p:nvSpPr>
        <p:spPr>
          <a:xfrm>
            <a:off x="7196663" y="2779844"/>
            <a:ext cx="4243969"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i="1" dirty="0">
                <a:gradFill>
                  <a:gsLst>
                    <a:gs pos="2917">
                      <a:schemeClr val="tx1"/>
                    </a:gs>
                    <a:gs pos="30000">
                      <a:schemeClr val="tx1"/>
                    </a:gs>
                  </a:gsLst>
                  <a:lin ang="5400000" scaled="0"/>
                </a:gradFill>
                <a:cs typeface="Segoe UI"/>
              </a:rPr>
              <a:t>„Schreib eine E-Mail auf der Grundlage dieser Stichpunkte ...“</a:t>
            </a:r>
          </a:p>
        </p:txBody>
      </p:sp>
      <p:sp>
        <p:nvSpPr>
          <p:cNvPr id="43" name="TextBox 42">
            <a:extLst>
              <a:ext uri="{FF2B5EF4-FFF2-40B4-BE49-F238E27FC236}">
                <a16:creationId xmlns:a16="http://schemas.microsoft.com/office/drawing/2014/main" id="{D7D5B972-C3C8-56FD-5886-61C857840642}"/>
              </a:ext>
            </a:extLst>
          </p:cNvPr>
          <p:cNvSpPr txBox="1"/>
          <p:nvPr/>
        </p:nvSpPr>
        <p:spPr>
          <a:xfrm>
            <a:off x="7196664" y="3843884"/>
            <a:ext cx="400473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i="1">
                <a:gradFill>
                  <a:gsLst>
                    <a:gs pos="2917">
                      <a:schemeClr val="tx1"/>
                    </a:gs>
                    <a:gs pos="30000">
                      <a:schemeClr val="tx1"/>
                    </a:gs>
                  </a:gsLst>
                  <a:lin ang="5400000" scaled="0"/>
                </a:gradFill>
                <a:cs typeface="Segoe UI"/>
              </a:rPr>
              <a:t>„Erstelle ein Bild wie dieses ....“</a:t>
            </a:r>
          </a:p>
        </p:txBody>
      </p:sp>
      <p:sp>
        <p:nvSpPr>
          <p:cNvPr id="44" name="TextBox 43">
            <a:extLst>
              <a:ext uri="{FF2B5EF4-FFF2-40B4-BE49-F238E27FC236}">
                <a16:creationId xmlns:a16="http://schemas.microsoft.com/office/drawing/2014/main" id="{07ADBF7E-0F54-F039-9209-88E866D6CAB9}"/>
              </a:ext>
            </a:extLst>
          </p:cNvPr>
          <p:cNvSpPr txBox="1"/>
          <p:nvPr/>
        </p:nvSpPr>
        <p:spPr>
          <a:xfrm>
            <a:off x="7196664" y="4784887"/>
            <a:ext cx="400473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i="1">
                <a:gradFill>
                  <a:gsLst>
                    <a:gs pos="2917">
                      <a:schemeClr val="tx1"/>
                    </a:gs>
                    <a:gs pos="30000">
                      <a:schemeClr val="tx1"/>
                    </a:gs>
                  </a:gsLst>
                  <a:lin ang="5400000" scaled="0"/>
                </a:gradFill>
                <a:cs typeface="Segoe UI"/>
              </a:rPr>
              <a:t>„Erklär das ...“ Oder „Wie kommt es, dass ...“</a:t>
            </a:r>
          </a:p>
        </p:txBody>
      </p:sp>
      <p:sp>
        <p:nvSpPr>
          <p:cNvPr id="45" name="TextBox 44">
            <a:extLst>
              <a:ext uri="{FF2B5EF4-FFF2-40B4-BE49-F238E27FC236}">
                <a16:creationId xmlns:a16="http://schemas.microsoft.com/office/drawing/2014/main" id="{DBEB65E4-B25A-A660-FC92-595A08CA2373}"/>
              </a:ext>
            </a:extLst>
          </p:cNvPr>
          <p:cNvSpPr txBox="1"/>
          <p:nvPr/>
        </p:nvSpPr>
        <p:spPr>
          <a:xfrm>
            <a:off x="7196664" y="5577391"/>
            <a:ext cx="4517914"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i="1" dirty="0">
                <a:gradFill>
                  <a:gsLst>
                    <a:gs pos="2917">
                      <a:schemeClr val="tx1"/>
                    </a:gs>
                    <a:gs pos="30000">
                      <a:schemeClr val="tx1"/>
                    </a:gs>
                  </a:gsLst>
                  <a:lin ang="5400000" scaled="0"/>
                </a:gradFill>
                <a:cs typeface="Segoe UI"/>
              </a:rPr>
              <a:t>„Vergleich diese Option mit einer anderen Option in einer Tabelle“ oder „Nenn mir die Vor- und Nachteile von ...“</a:t>
            </a:r>
          </a:p>
        </p:txBody>
      </p:sp>
      <p:pic>
        <p:nvPicPr>
          <p:cNvPr id="46" name="Graphic 17">
            <a:extLst>
              <a:ext uri="{FF2B5EF4-FFF2-40B4-BE49-F238E27FC236}">
                <a16:creationId xmlns:a16="http://schemas.microsoft.com/office/drawing/2014/main" id="{A084CD74-32A8-78A7-34C1-5CAF9162C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9081" y="1962025"/>
            <a:ext cx="278338" cy="246222"/>
          </a:xfrm>
          <a:prstGeom prst="rect">
            <a:avLst/>
          </a:prstGeom>
        </p:spPr>
      </p:pic>
      <p:pic>
        <p:nvPicPr>
          <p:cNvPr id="47" name="Graphic 21">
            <a:extLst>
              <a:ext uri="{FF2B5EF4-FFF2-40B4-BE49-F238E27FC236}">
                <a16:creationId xmlns:a16="http://schemas.microsoft.com/office/drawing/2014/main" id="{EE66CA04-490F-AC72-E3B8-F4ED6DC6B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706" y="3860697"/>
            <a:ext cx="241088" cy="212595"/>
          </a:xfrm>
          <a:prstGeom prst="rect">
            <a:avLst/>
          </a:prstGeom>
        </p:spPr>
      </p:pic>
      <p:pic>
        <p:nvPicPr>
          <p:cNvPr id="48" name="Graphic 24">
            <a:extLst>
              <a:ext uri="{FF2B5EF4-FFF2-40B4-BE49-F238E27FC236}">
                <a16:creationId xmlns:a16="http://schemas.microsoft.com/office/drawing/2014/main" id="{A7D3B0D9-EC8D-B41E-095C-75C7DB3C3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463" y="4766322"/>
            <a:ext cx="269575" cy="283350"/>
          </a:xfrm>
          <a:prstGeom prst="rect">
            <a:avLst/>
          </a:prstGeom>
        </p:spPr>
      </p:pic>
      <p:pic>
        <p:nvPicPr>
          <p:cNvPr id="49" name="Graphic 32">
            <a:extLst>
              <a:ext uri="{FF2B5EF4-FFF2-40B4-BE49-F238E27FC236}">
                <a16:creationId xmlns:a16="http://schemas.microsoft.com/office/drawing/2014/main" id="{A6387D54-776B-8B06-D167-8741CA76F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6518" y="5707716"/>
            <a:ext cx="283464" cy="245028"/>
          </a:xfrm>
          <a:prstGeom prst="rect">
            <a:avLst/>
          </a:prstGeom>
        </p:spPr>
      </p:pic>
      <p:cxnSp>
        <p:nvCxnSpPr>
          <p:cNvPr id="50" name="Straight Connector 49">
            <a:extLst>
              <a:ext uri="{FF2B5EF4-FFF2-40B4-BE49-F238E27FC236}">
                <a16:creationId xmlns:a16="http://schemas.microsoft.com/office/drawing/2014/main" id="{21DEB4C0-EA37-3188-B081-5EEB63A855FF}"/>
              </a:ext>
            </a:extLst>
          </p:cNvPr>
          <p:cNvCxnSpPr>
            <a:cxnSpLocks/>
          </p:cNvCxnSpPr>
          <p:nvPr/>
        </p:nvCxnSpPr>
        <p:spPr>
          <a:xfrm>
            <a:off x="477420" y="2555601"/>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34C5A7-8014-EC64-8D9E-E8B046D11B2C}"/>
              </a:ext>
            </a:extLst>
          </p:cNvPr>
          <p:cNvCxnSpPr>
            <a:cxnSpLocks/>
          </p:cNvCxnSpPr>
          <p:nvPr/>
        </p:nvCxnSpPr>
        <p:spPr>
          <a:xfrm>
            <a:off x="477420" y="35052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C6D3C4-560B-87B4-C446-50669924AEAA}"/>
              </a:ext>
            </a:extLst>
          </p:cNvPr>
          <p:cNvCxnSpPr>
            <a:cxnSpLocks/>
          </p:cNvCxnSpPr>
          <p:nvPr/>
        </p:nvCxnSpPr>
        <p:spPr>
          <a:xfrm>
            <a:off x="477420" y="4433078"/>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5E56CE-715D-5996-8617-D80CC353A313}"/>
              </a:ext>
            </a:extLst>
          </p:cNvPr>
          <p:cNvCxnSpPr>
            <a:cxnSpLocks/>
          </p:cNvCxnSpPr>
          <p:nvPr/>
        </p:nvCxnSpPr>
        <p:spPr>
          <a:xfrm>
            <a:off x="477420" y="53744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pic>
        <p:nvPicPr>
          <p:cNvPr id="54" name="Graphic 10">
            <a:extLst>
              <a:ext uri="{FF2B5EF4-FFF2-40B4-BE49-F238E27FC236}">
                <a16:creationId xmlns:a16="http://schemas.microsoft.com/office/drawing/2014/main" id="{BA8F4D00-F7BC-891D-E6FD-90067DB91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153" y="2918321"/>
            <a:ext cx="286194" cy="215488"/>
          </a:xfrm>
          <a:prstGeom prst="rect">
            <a:avLst/>
          </a:prstGeom>
        </p:spPr>
      </p:pic>
      <p:sp>
        <p:nvSpPr>
          <p:cNvPr id="55" name="TextBox 54">
            <a:extLst>
              <a:ext uri="{FF2B5EF4-FFF2-40B4-BE49-F238E27FC236}">
                <a16:creationId xmlns:a16="http://schemas.microsoft.com/office/drawing/2014/main" id="{0323D022-EDD4-3D7B-8B72-16881A2B8B62}"/>
              </a:ext>
            </a:extLst>
          </p:cNvPr>
          <p:cNvSpPr txBox="1"/>
          <p:nvPr/>
        </p:nvSpPr>
        <p:spPr>
          <a:xfrm>
            <a:off x="477422" y="1178851"/>
            <a:ext cx="4188188" cy="369332"/>
          </a:xfrm>
          <a:prstGeom prst="rect">
            <a:avLst/>
          </a:prstGeom>
          <a:noFill/>
        </p:spPr>
        <p:txBody>
          <a:bodyPr wrap="square" lIns="91440" tIns="45720" rIns="91440" bIns="45720" rtlCol="0" anchor="t">
            <a:spAutoFit/>
          </a:bodyPr>
          <a:lstStyle/>
          <a:p>
            <a:pPr rtl="0">
              <a:spcAft>
                <a:spcPts val="600"/>
              </a:spcAft>
              <a:defRPr/>
            </a:pPr>
            <a:r>
              <a:rPr lang="de-de" dirty="0">
                <a:latin typeface="+mj-lt"/>
                <a:ea typeface="+mn-lt"/>
                <a:cs typeface="+mn-lt"/>
              </a:rPr>
              <a:t>Wenn Ihr Tag so aussieht ...</a:t>
            </a:r>
            <a:endParaRPr lang="en-US" dirty="0">
              <a:latin typeface="+mj-lt"/>
              <a:cs typeface="Segoe UI"/>
            </a:endParaRPr>
          </a:p>
        </p:txBody>
      </p:sp>
      <p:sp>
        <p:nvSpPr>
          <p:cNvPr id="56" name="TextBox 55">
            <a:extLst>
              <a:ext uri="{FF2B5EF4-FFF2-40B4-BE49-F238E27FC236}">
                <a16:creationId xmlns:a16="http://schemas.microsoft.com/office/drawing/2014/main" id="{0323D022-EDD4-3D7B-8B72-16881A2B8B62}"/>
              </a:ext>
            </a:extLst>
          </p:cNvPr>
          <p:cNvSpPr txBox="1"/>
          <p:nvPr/>
        </p:nvSpPr>
        <p:spPr>
          <a:xfrm>
            <a:off x="7196664" y="1178851"/>
            <a:ext cx="2368414" cy="369332"/>
          </a:xfrm>
          <a:prstGeom prst="rect">
            <a:avLst/>
          </a:prstGeom>
          <a:noFill/>
        </p:spPr>
        <p:txBody>
          <a:bodyPr wrap="square" lIns="91440" tIns="45720" rIns="91440" bIns="45720" rtlCol="0" anchor="t">
            <a:spAutoFit/>
          </a:bodyPr>
          <a:lstStyle/>
          <a:p>
            <a:pPr rtl="0">
              <a:spcAft>
                <a:spcPts val="600"/>
              </a:spcAft>
              <a:defRPr/>
            </a:pPr>
            <a:r>
              <a:rPr lang="de-de" dirty="0">
                <a:latin typeface="+mj-lt"/>
                <a:ea typeface="+mn-lt"/>
                <a:cs typeface="+mn-lt"/>
              </a:rPr>
              <a:t>Versuchen Sie das</a:t>
            </a:r>
          </a:p>
        </p:txBody>
      </p:sp>
      <p:pic>
        <p:nvPicPr>
          <p:cNvPr id="3" name="Picture 2">
            <a:extLst>
              <a:ext uri="{FF2B5EF4-FFF2-40B4-BE49-F238E27FC236}">
                <a16:creationId xmlns:a16="http://schemas.microsoft.com/office/drawing/2014/main" id="{92E1946E-B8C2-B05D-83EF-CD71008D9A25}"/>
              </a:ext>
            </a:extLst>
          </p:cNvPr>
          <p:cNvPicPr>
            <a:picLocks noChangeAspect="1"/>
          </p:cNvPicPr>
          <p:nvPr/>
        </p:nvPicPr>
        <p:blipFill>
          <a:blip r:embed="rId14"/>
          <a:stretch>
            <a:fillRect/>
          </a:stretch>
        </p:blipFill>
        <p:spPr>
          <a:xfrm>
            <a:off x="10997488" y="505793"/>
            <a:ext cx="717090" cy="717090"/>
          </a:xfrm>
          <a:prstGeom prst="rect">
            <a:avLst/>
          </a:prstGeom>
        </p:spPr>
      </p:pic>
    </p:spTree>
    <p:extLst>
      <p:ext uri="{BB962C8B-B14F-4D97-AF65-F5344CB8AC3E}">
        <p14:creationId xmlns:p14="http://schemas.microsoft.com/office/powerpoint/2010/main" val="1205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EEB3ED36-479D-5B31-D429-23DE976E7875}"/>
              </a:ext>
            </a:extLst>
          </p:cNvPr>
          <p:cNvSpPr/>
          <p:nvPr/>
        </p:nvSpPr>
        <p:spPr bwMode="auto">
          <a:xfrm>
            <a:off x="447527"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1016762" y="2015781"/>
            <a:ext cx="3711181" cy="3508653"/>
          </a:xfrm>
          <a:prstGeom prst="rect">
            <a:avLst/>
          </a:prstGeom>
          <a:noFill/>
        </p:spPr>
        <p:txBody>
          <a:bodyPr wrap="square" lIns="0" tIns="0" rIns="0" bIns="0" rtlCol="0" anchor="t">
            <a:spAutoFit/>
          </a:bodyPr>
          <a:lstStyle/>
          <a:p>
            <a:pPr rtl="0">
              <a:spcBef>
                <a:spcPts val="600"/>
              </a:spcBef>
              <a:defRPr/>
            </a:pPr>
            <a:r>
              <a:rPr lang="de-de" sz="1600" dirty="0">
                <a:gradFill>
                  <a:gsLst>
                    <a:gs pos="2917">
                      <a:srgbClr val="000000"/>
                    </a:gs>
                    <a:gs pos="30000">
                      <a:srgbClr val="000000"/>
                    </a:gs>
                  </a:gsLst>
                  <a:lin ang="5400000" scaled="0"/>
                </a:gradFill>
                <a:cs typeface="Segoe UI"/>
              </a:rPr>
              <a:t>Sie suchen nach weiteren Anregungen für das Erstellen von Prompts? </a:t>
            </a:r>
          </a:p>
          <a:p>
            <a:pPr marR="0" lvl="0" algn="l" defTabSz="914400" rtl="0" eaLnBrk="1" fontAlgn="auto" latinLnBrk="0" hangingPunct="1">
              <a:lnSpc>
                <a:spcPct val="100000"/>
              </a:lnSpc>
              <a:spcBef>
                <a:spcPts val="60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de-de" sz="1600" dirty="0">
                <a:gradFill>
                  <a:gsLst>
                    <a:gs pos="2917">
                      <a:srgbClr val="000000"/>
                    </a:gs>
                    <a:gs pos="30000">
                      <a:srgbClr val="000000"/>
                    </a:gs>
                  </a:gsLst>
                  <a:lin ang="5400000" scaled="0"/>
                </a:gradFill>
                <a:cs typeface="Segoe UI"/>
              </a:rPr>
              <a:t>Sehen Sie sich diese </a:t>
            </a:r>
            <a:r>
              <a:rPr lang="de-de" sz="1600" dirty="0">
                <a:gradFill>
                  <a:gsLst>
                    <a:gs pos="2917">
                      <a:srgbClr val="000000"/>
                    </a:gs>
                    <a:gs pos="30000">
                      <a:srgbClr val="000000"/>
                    </a:gs>
                  </a:gsLst>
                  <a:lin ang="5400000" scaled="0"/>
                </a:gradFill>
                <a:latin typeface="+mj-lt"/>
                <a:cs typeface="Segoe UI"/>
              </a:rPr>
              <a:t>Beispiel-Prompts</a:t>
            </a:r>
            <a:r>
              <a:rPr lang="de-de" sz="1600" dirty="0">
                <a:gradFill>
                  <a:gsLst>
                    <a:gs pos="2917">
                      <a:srgbClr val="000000"/>
                    </a:gs>
                    <a:gs pos="30000">
                      <a:srgbClr val="000000"/>
                    </a:gs>
                  </a:gsLst>
                  <a:lin ang="5400000" scaled="0"/>
                </a:gradFill>
                <a:cs typeface="Segoe UI"/>
              </a:rPr>
              <a:t> auf dem Startbildschirm von Microsoft Copilot an, um tiefer in die Materie einzutauchen! </a:t>
            </a:r>
          </a:p>
          <a:p>
            <a:pPr rtl="0">
              <a:spcBef>
                <a:spcPts val="600"/>
              </a:spcBef>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de-de" sz="1600" dirty="0">
                <a:gradFill>
                  <a:gsLst>
                    <a:gs pos="2917">
                      <a:srgbClr val="000000"/>
                    </a:gs>
                    <a:gs pos="30000">
                      <a:srgbClr val="000000"/>
                    </a:gs>
                  </a:gsLst>
                  <a:lin ang="5400000" scaled="0"/>
                </a:gradFill>
                <a:cs typeface="Segoe UI"/>
              </a:rPr>
              <a:t>Verwenden Sie Microsoft Copilot, um Analysen zu erstellen und zu überprüfen, originelle Inhalte zu schreiben, Strategien zu vergleichen oder sogar eine Geschäftsreise zu planen. </a:t>
            </a:r>
            <a:endParaRPr lang="en-US" dirty="0"/>
          </a:p>
        </p:txBody>
      </p:sp>
      <p:sp>
        <p:nvSpPr>
          <p:cNvPr id="9"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a:solidFill>
                  <a:srgbClr val="000000"/>
                </a:solidFill>
                <a:latin typeface="Segoe UI Semibold" panose="020B0702040204020203" pitchFamily="34" charset="0"/>
                <a:cs typeface="Segoe UI Semibold" panose="020B0702040204020203" pitchFamily="34" charset="0"/>
              </a:rPr>
              <a:t>Fangen wir mit einer Beispiel-Prompt an </a:t>
            </a:r>
          </a:p>
        </p:txBody>
      </p:sp>
      <p:sp>
        <p:nvSpPr>
          <p:cNvPr id="3" name="TextBox 2">
            <a:extLst>
              <a:ext uri="{FF2B5EF4-FFF2-40B4-BE49-F238E27FC236}">
                <a16:creationId xmlns:a16="http://schemas.microsoft.com/office/drawing/2014/main" id="{CFEE9620-62CD-FC84-541C-0D7FFCA15296}"/>
              </a:ext>
            </a:extLst>
          </p:cNvPr>
          <p:cNvSpPr txBox="1"/>
          <p:nvPr/>
        </p:nvSpPr>
        <p:spPr>
          <a:xfrm>
            <a:off x="5650094" y="5183064"/>
            <a:ext cx="475322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de-de" sz="1100" i="1"/>
              <a:t>Beispiel-Prompts finden Sie auf copilot.microsoft.com</a:t>
            </a:r>
            <a:r>
              <a:rPr lang="de-de" sz="1100">
                <a:cs typeface="Segoe UI"/>
              </a:rPr>
              <a:t>​</a:t>
            </a:r>
            <a:endParaRPr lang="en-US"/>
          </a:p>
        </p:txBody>
      </p:sp>
      <p:pic>
        <p:nvPicPr>
          <p:cNvPr id="6" name="Picture 5" descr="A screenshot of a computer&#10;&#10;Description automatically generated">
            <a:extLst>
              <a:ext uri="{FF2B5EF4-FFF2-40B4-BE49-F238E27FC236}">
                <a16:creationId xmlns:a16="http://schemas.microsoft.com/office/drawing/2014/main" id="{5D971555-89AC-42C0-DCEF-7530C37DBE57}"/>
              </a:ext>
            </a:extLst>
          </p:cNvPr>
          <p:cNvPicPr>
            <a:picLocks noChangeAspect="1"/>
          </p:cNvPicPr>
          <p:nvPr/>
        </p:nvPicPr>
        <p:blipFill>
          <a:blip r:embed="rId4">
            <a:extLst>
              <a:ext uri="{28A0092B-C50C-407E-A947-70E740481C1C}">
                <a14:useLocalDpi xmlns:a14="http://schemas.microsoft.com/office/drawing/2010/main" val="0"/>
              </a:ext>
            </a:extLst>
          </a:blip>
          <a:srcRect l="17656" t="18182" r="30703" b="33333"/>
          <a:stretch/>
        </p:blipFill>
        <p:spPr>
          <a:xfrm>
            <a:off x="5132527" y="1975009"/>
            <a:ext cx="5788365" cy="3056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6DE85FAD-DE9E-C9AC-7BBB-94166FAB4E55}"/>
              </a:ext>
            </a:extLst>
          </p:cNvPr>
          <p:cNvSpPr/>
          <p:nvPr/>
        </p:nvSpPr>
        <p:spPr bwMode="auto">
          <a:xfrm>
            <a:off x="445091" y="1641830"/>
            <a:ext cx="11296945" cy="4371692"/>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 name="TextBox 1">
            <a:extLst>
              <a:ext uri="{FF2B5EF4-FFF2-40B4-BE49-F238E27FC236}">
                <a16:creationId xmlns:a16="http://schemas.microsoft.com/office/drawing/2014/main" id="{C9112C28-5754-21E9-499B-38B89399C88E}"/>
              </a:ext>
            </a:extLst>
          </p:cNvPr>
          <p:cNvSpPr txBox="1"/>
          <p:nvPr/>
        </p:nvSpPr>
        <p:spPr>
          <a:xfrm>
            <a:off x="588263" y="6139306"/>
            <a:ext cx="7442863" cy="261610"/>
          </a:xfrm>
          <a:prstGeom prst="rect">
            <a:avLst/>
          </a:prstGeom>
          <a:noFill/>
        </p:spPr>
        <p:txBody>
          <a:bodyPr wrap="square" rtlCol="0">
            <a:spAutoFit/>
          </a:bodyPr>
          <a:lstStyle/>
          <a:p>
            <a:pPr rtl="0"/>
            <a:r>
              <a:rPr lang="de-de" sz="1100" dirty="0"/>
              <a:t>Hinweis: Wählen Sie das Copilot-Symbol, um die Edge-Randleiste zu öffnen oder zu schließen. </a:t>
            </a:r>
          </a:p>
        </p:txBody>
      </p:sp>
      <p:sp>
        <p:nvSpPr>
          <p:cNvPr id="4" name="TextBox 3">
            <a:extLst>
              <a:ext uri="{FF2B5EF4-FFF2-40B4-BE49-F238E27FC236}">
                <a16:creationId xmlns:a16="http://schemas.microsoft.com/office/drawing/2014/main" id="{D485A35B-3CE8-F0AE-2726-3C2A9D4855D9}"/>
              </a:ext>
            </a:extLst>
          </p:cNvPr>
          <p:cNvSpPr txBox="1"/>
          <p:nvPr/>
        </p:nvSpPr>
        <p:spPr>
          <a:xfrm>
            <a:off x="588263" y="6422938"/>
            <a:ext cx="8839200" cy="215444"/>
          </a:xfrm>
          <a:prstGeom prst="rect">
            <a:avLst/>
          </a:prstGeom>
          <a:noFill/>
        </p:spPr>
        <p:txBody>
          <a:bodyPr wrap="square" rtlCol="0">
            <a:spAutoFit/>
          </a:bodyPr>
          <a:lstStyle/>
          <a:p>
            <a:pPr rtl="0"/>
            <a:r>
              <a:rPr lang="de-de" sz="800"/>
              <a:t>Wenn die Edge-Randleiste bei Ihnen nicht funktioniert, lesen Sie bitte die Anleitung zu den Einstellungen der Randleiste im Abschnitt „Zusätzliche Ressourcen“ in diesem Leitfaden.</a:t>
            </a:r>
          </a:p>
        </p:txBody>
      </p:sp>
      <p:sp>
        <p:nvSpPr>
          <p:cNvPr id="5" name="TextBox 4">
            <a:extLst>
              <a:ext uri="{FF2B5EF4-FFF2-40B4-BE49-F238E27FC236}">
                <a16:creationId xmlns:a16="http://schemas.microsoft.com/office/drawing/2014/main" id="{0DA5F2A3-B40A-6583-4EA9-FD742B5E507E}"/>
              </a:ext>
            </a:extLst>
          </p:cNvPr>
          <p:cNvSpPr txBox="1"/>
          <p:nvPr/>
        </p:nvSpPr>
        <p:spPr>
          <a:xfrm>
            <a:off x="662358" y="1913632"/>
            <a:ext cx="4338635" cy="3570208"/>
          </a:xfrm>
          <a:prstGeom prst="rect">
            <a:avLst/>
          </a:prstGeom>
          <a:noFill/>
        </p:spPr>
        <p:txBody>
          <a:bodyPr wrap="square" lIns="0" tIns="0" rIns="0" bIns="0" rtlCol="0" anchor="t">
            <a:spAutoFit/>
          </a:bodyPr>
          <a:lstStyle/>
          <a:p>
            <a:pPr rtl="0">
              <a:spcBef>
                <a:spcPts val="1200"/>
              </a:spcBef>
              <a:defRPr/>
            </a:pPr>
            <a:r>
              <a:rPr lang="de-de" sz="1400" dirty="0">
                <a:gradFill>
                  <a:gsLst>
                    <a:gs pos="2917">
                      <a:srgbClr val="000000"/>
                    </a:gs>
                    <a:gs pos="30000">
                      <a:srgbClr val="000000"/>
                    </a:gs>
                  </a:gsLst>
                  <a:lin ang="5400000" scaled="0"/>
                </a:gradFill>
                <a:latin typeface="Segoe UI "/>
                <a:cs typeface="Segoe UI"/>
              </a:rPr>
              <a:t>Öffnen Sie dann eine PDF-Datei im Microsoft </a:t>
            </a:r>
            <a:br>
              <a:rPr lang="de-de" sz="1400" dirty="0">
                <a:gradFill>
                  <a:gsLst>
                    <a:gs pos="2917">
                      <a:srgbClr val="000000"/>
                    </a:gs>
                    <a:gs pos="30000">
                      <a:srgbClr val="000000"/>
                    </a:gs>
                  </a:gsLst>
                  <a:lin ang="5400000" scaled="0"/>
                </a:gradFill>
                <a:latin typeface="Segoe UI "/>
                <a:cs typeface="Segoe UI"/>
              </a:rPr>
            </a:br>
            <a:r>
              <a:rPr lang="de-de" sz="1400" dirty="0">
                <a:gradFill>
                  <a:gsLst>
                    <a:gs pos="2917">
                      <a:srgbClr val="000000"/>
                    </a:gs>
                    <a:gs pos="30000">
                      <a:srgbClr val="000000"/>
                    </a:gs>
                  </a:gsLst>
                  <a:lin ang="5400000" scaled="0"/>
                </a:gradFill>
                <a:latin typeface="Segoe UI "/>
                <a:cs typeface="Segoe UI"/>
              </a:rPr>
              <a:t>Edge-Browser, dann: </a:t>
            </a:r>
          </a:p>
          <a:p>
            <a:pPr lvl="1" rtl="0">
              <a:spcBef>
                <a:spcPts val="1200"/>
              </a:spcBef>
              <a:defRPr/>
            </a:pPr>
            <a:r>
              <a:rPr lang="de-de" sz="1400" dirty="0">
                <a:gradFill>
                  <a:gsLst>
                    <a:gs pos="2917">
                      <a:srgbClr val="000000"/>
                    </a:gs>
                    <a:gs pos="30000">
                      <a:srgbClr val="000000"/>
                    </a:gs>
                  </a:gsLst>
                  <a:lin ang="5400000" scaled="0"/>
                </a:gradFill>
                <a:latin typeface="Segoe UI "/>
                <a:cs typeface="Segoe UI"/>
              </a:rPr>
              <a:t>Wählen Sie oben rechts das Symbol Copilot aus</a:t>
            </a:r>
          </a:p>
          <a:p>
            <a:pPr rtl="0">
              <a:spcBef>
                <a:spcPts val="1200"/>
              </a:spcBef>
              <a:defRPr/>
            </a:pPr>
            <a:r>
              <a:rPr lang="de-de" sz="1400" dirty="0">
                <a:gradFill>
                  <a:gsLst>
                    <a:gs pos="2917">
                      <a:srgbClr val="000000"/>
                    </a:gs>
                    <a:gs pos="30000">
                      <a:srgbClr val="000000"/>
                    </a:gs>
                  </a:gsLst>
                  <a:lin ang="5400000" scaled="0"/>
                </a:gradFill>
                <a:latin typeface="Segoe UI "/>
                <a:cs typeface="Segoe UI"/>
              </a:rPr>
              <a:t>                                   ODER</a:t>
            </a:r>
          </a:p>
          <a:p>
            <a:pPr lvl="1" rtl="0">
              <a:spcBef>
                <a:spcPts val="1200"/>
              </a:spcBef>
              <a:defRPr/>
            </a:pPr>
            <a:r>
              <a:rPr lang="de-de" sz="1400" dirty="0">
                <a:gradFill>
                  <a:gsLst>
                    <a:gs pos="2917">
                      <a:srgbClr val="000000"/>
                    </a:gs>
                    <a:gs pos="30000">
                      <a:srgbClr val="000000"/>
                    </a:gs>
                  </a:gsLst>
                  <a:lin ang="5400000" scaled="0"/>
                </a:gradFill>
                <a:latin typeface="Segoe UI "/>
                <a:cs typeface="Segoe UI"/>
              </a:rPr>
              <a:t>Wählen Sie die Schaltfläche „Copilot fragen“ in der Taskleiste über dem PDF</a:t>
            </a:r>
          </a:p>
          <a:p>
            <a:pPr marL="457200" marR="0" lvl="0" algn="l" defTabSz="914400" rtl="0" eaLnBrk="1" fontAlgn="auto" latinLnBrk="0" hangingPunct="1">
              <a:lnSpc>
                <a:spcPct val="100000"/>
              </a:lnSpc>
              <a:spcBef>
                <a:spcPts val="1200"/>
              </a:spcBef>
              <a:spcAft>
                <a:spcPts val="0"/>
              </a:spcAft>
              <a:buClrTx/>
              <a:buSzTx/>
              <a:tabLst/>
              <a:defRPr/>
            </a:pPr>
            <a:r>
              <a:rPr lang="de-de" sz="1400" dirty="0">
                <a:gradFill>
                  <a:gsLst>
                    <a:gs pos="2917">
                      <a:srgbClr val="000000"/>
                    </a:gs>
                    <a:gs pos="30000">
                      <a:srgbClr val="000000"/>
                    </a:gs>
                  </a:gsLst>
                  <a:lin ang="5400000" scaled="0"/>
                </a:gradFill>
                <a:latin typeface="Segoe UI "/>
                <a:cs typeface="Segoe UI"/>
              </a:rPr>
              <a:t>Die Edge-Randleiste erscheint auf der rechten Seite. Geben Sie den Prompt ein: </a:t>
            </a:r>
            <a:r>
              <a:rPr lang="de-de" sz="1400" i="1" dirty="0">
                <a:gradFill>
                  <a:gsLst>
                    <a:gs pos="2917">
                      <a:srgbClr val="000000"/>
                    </a:gs>
                    <a:gs pos="30000">
                      <a:srgbClr val="000000"/>
                    </a:gs>
                  </a:gsLst>
                  <a:lin ang="5400000" scaled="0"/>
                </a:gradFill>
                <a:latin typeface="Segoe UI "/>
                <a:cs typeface="Segoe UI"/>
              </a:rPr>
              <a:t>Fasse diesen Bericht zusammen in</a:t>
            </a:r>
            <a:r>
              <a:rPr lang="en-US" sz="1400" i="1" dirty="0">
                <a:gradFill>
                  <a:gsLst>
                    <a:gs pos="2917">
                      <a:srgbClr val="000000"/>
                    </a:gs>
                    <a:gs pos="30000">
                      <a:srgbClr val="000000"/>
                    </a:gs>
                  </a:gsLst>
                  <a:lin ang="5400000" scaled="0"/>
                </a:gradFill>
                <a:latin typeface="Segoe UI "/>
                <a:cs typeface="Segoe UI"/>
              </a:rPr>
              <a:t> </a:t>
            </a:r>
            <a:r>
              <a:rPr lang="de-de" sz="1400" i="1" dirty="0">
                <a:gradFill>
                  <a:gsLst>
                    <a:gs pos="2917">
                      <a:srgbClr val="000000"/>
                    </a:gs>
                    <a:gs pos="30000">
                      <a:srgbClr val="000000"/>
                    </a:gs>
                  </a:gsLst>
                  <a:lin ang="5400000" scaled="0"/>
                </a:gradFill>
                <a:latin typeface="Segoe UI "/>
                <a:cs typeface="Segoe UI"/>
              </a:rPr>
              <a:t>3 Aufzählungspunkte</a:t>
            </a:r>
          </a:p>
          <a:p>
            <a:pPr rtl="0">
              <a:spcBef>
                <a:spcPts val="1200"/>
              </a:spcBef>
              <a:defRPr/>
            </a:pPr>
            <a:r>
              <a:rPr lang="de-de" sz="1400" dirty="0">
                <a:gradFill>
                  <a:gsLst>
                    <a:gs pos="2917">
                      <a:srgbClr val="000000"/>
                    </a:gs>
                    <a:gs pos="30000">
                      <a:srgbClr val="000000"/>
                    </a:gs>
                  </a:gsLst>
                  <a:lin ang="5400000" scaled="0"/>
                </a:gradFill>
                <a:latin typeface="Segoe UI "/>
                <a:cs typeface="Segoe UI"/>
              </a:rPr>
              <a:t>Sie können Fragen zu der geöffneten Registerkarte stellen – das ist viel einfacher, als eine Webseite oder eine PDF-Datei zu kopieren und in das Textfeld einzufügen!</a:t>
            </a:r>
          </a:p>
        </p:txBody>
      </p:sp>
      <p:sp>
        <p:nvSpPr>
          <p:cNvPr id="11" name="Oval 10">
            <a:extLst>
              <a:ext uri="{FF2B5EF4-FFF2-40B4-BE49-F238E27FC236}">
                <a16:creationId xmlns:a16="http://schemas.microsoft.com/office/drawing/2014/main" id="{6E9933B8-B993-F154-86CF-DFB0D828E8CF}"/>
              </a:ext>
            </a:extLst>
          </p:cNvPr>
          <p:cNvSpPr/>
          <p:nvPr/>
        </p:nvSpPr>
        <p:spPr>
          <a:xfrm>
            <a:off x="662358" y="2540331"/>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1</a:t>
            </a:r>
          </a:p>
        </p:txBody>
      </p:sp>
      <p:sp>
        <p:nvSpPr>
          <p:cNvPr id="12" name="Oval 11">
            <a:extLst>
              <a:ext uri="{FF2B5EF4-FFF2-40B4-BE49-F238E27FC236}">
                <a16:creationId xmlns:a16="http://schemas.microsoft.com/office/drawing/2014/main" id="{497CBB45-0456-0C0D-A46F-D5FF3203AF91}"/>
              </a:ext>
            </a:extLst>
          </p:cNvPr>
          <p:cNvSpPr>
            <a:spLocks noChangeAspect="1"/>
          </p:cNvSpPr>
          <p:nvPr/>
        </p:nvSpPr>
        <p:spPr>
          <a:xfrm>
            <a:off x="662357" y="3328793"/>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2</a:t>
            </a:r>
          </a:p>
        </p:txBody>
      </p:sp>
      <p:sp>
        <p:nvSpPr>
          <p:cNvPr id="7" name="Title 1">
            <a:extLst>
              <a:ext uri="{FF2B5EF4-FFF2-40B4-BE49-F238E27FC236}">
                <a16:creationId xmlns:a16="http://schemas.microsoft.com/office/drawing/2014/main" id="{E2E38A84-5B34-2AB1-C289-E56D05AEFDEB}"/>
              </a:ext>
            </a:extLst>
          </p:cNvPr>
          <p:cNvSpPr txBox="1">
            <a:spLocks/>
          </p:cNvSpPr>
          <p:nvPr/>
        </p:nvSpPr>
        <p:spPr>
          <a:xfrm>
            <a:off x="588263" y="343788"/>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dirty="0">
                <a:solidFill>
                  <a:srgbClr val="000000"/>
                </a:solidFill>
                <a:latin typeface="Segoe UI Semibold" panose="020B0702040204020203" pitchFamily="34" charset="0"/>
                <a:cs typeface="Segoe UI Semibold" panose="020B0702040204020203" pitchFamily="34" charset="0"/>
              </a:rPr>
              <a:t>Versuchen Sie, eine Webseite, ein PDF oder ein Dokument zusammenzufassen</a:t>
            </a:r>
          </a:p>
        </p:txBody>
      </p:sp>
      <p:sp>
        <p:nvSpPr>
          <p:cNvPr id="9" name="Oval 8">
            <a:extLst>
              <a:ext uri="{FF2B5EF4-FFF2-40B4-BE49-F238E27FC236}">
                <a16:creationId xmlns:a16="http://schemas.microsoft.com/office/drawing/2014/main" id="{7539E550-41FE-7330-4720-267D5EE219B8}"/>
              </a:ext>
            </a:extLst>
          </p:cNvPr>
          <p:cNvSpPr>
            <a:spLocks noChangeAspect="1"/>
          </p:cNvSpPr>
          <p:nvPr/>
        </p:nvSpPr>
        <p:spPr>
          <a:xfrm>
            <a:off x="662214" y="3941314"/>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3</a:t>
            </a:r>
          </a:p>
        </p:txBody>
      </p:sp>
      <p:pic>
        <p:nvPicPr>
          <p:cNvPr id="2050" name="Picture 2">
            <a:extLst>
              <a:ext uri="{FF2B5EF4-FFF2-40B4-BE49-F238E27FC236}">
                <a16:creationId xmlns:a16="http://schemas.microsoft.com/office/drawing/2014/main" id="{A3A974BF-54E8-0C4A-F31F-B6DC2B77A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8"/>
          <a:stretch/>
        </p:blipFill>
        <p:spPr bwMode="auto">
          <a:xfrm>
            <a:off x="5111466" y="2053746"/>
            <a:ext cx="5932438" cy="344682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9855D0-5D56-273B-40AA-74F9B3AE09D7}"/>
              </a:ext>
            </a:extLst>
          </p:cNvPr>
          <p:cNvSpPr>
            <a:spLocks noChangeAspect="1"/>
          </p:cNvSpPr>
          <p:nvPr/>
        </p:nvSpPr>
        <p:spPr>
          <a:xfrm>
            <a:off x="11043904" y="2317815"/>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1</a:t>
            </a:r>
          </a:p>
        </p:txBody>
      </p:sp>
      <p:grpSp>
        <p:nvGrpSpPr>
          <p:cNvPr id="28" name="Group 27">
            <a:extLst>
              <a:ext uri="{FF2B5EF4-FFF2-40B4-BE49-F238E27FC236}">
                <a16:creationId xmlns:a16="http://schemas.microsoft.com/office/drawing/2014/main" id="{3B6E88F3-7463-2137-AB2A-79B598FC9E9B}"/>
              </a:ext>
            </a:extLst>
          </p:cNvPr>
          <p:cNvGrpSpPr/>
          <p:nvPr/>
        </p:nvGrpSpPr>
        <p:grpSpPr>
          <a:xfrm>
            <a:off x="6936571" y="1445364"/>
            <a:ext cx="3200400" cy="384584"/>
            <a:chOff x="2026934" y="-379723"/>
            <a:chExt cx="3200400" cy="384584"/>
          </a:xfrm>
        </p:grpSpPr>
        <p:sp>
          <p:nvSpPr>
            <p:cNvPr id="29" name="TextBox 28">
              <a:extLst>
                <a:ext uri="{FF2B5EF4-FFF2-40B4-BE49-F238E27FC236}">
                  <a16:creationId xmlns:a16="http://schemas.microsoft.com/office/drawing/2014/main" id="{FE1BFD67-BBB9-134D-1AAE-E1AA2BB54EA4}"/>
                </a:ext>
              </a:extLst>
            </p:cNvPr>
            <p:cNvSpPr txBox="1"/>
            <p:nvPr/>
          </p:nvSpPr>
          <p:spPr>
            <a:xfrm>
              <a:off x="2026934" y="-370311"/>
              <a:ext cx="3200400" cy="365760"/>
            </a:xfrm>
            <a:prstGeom prst="roundRect">
              <a:avLst>
                <a:gd name="adj" fmla="val 19873"/>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30" name="TextBox 29">
              <a:extLst>
                <a:ext uri="{FF2B5EF4-FFF2-40B4-BE49-F238E27FC236}">
                  <a16:creationId xmlns:a16="http://schemas.microsoft.com/office/drawing/2014/main" id="{979B3858-FA25-BE04-8BBD-BA2FDB484C7F}"/>
                </a:ext>
              </a:extLst>
            </p:cNvPr>
            <p:cNvSpPr txBox="1"/>
            <p:nvPr/>
          </p:nvSpPr>
          <p:spPr>
            <a:xfrm>
              <a:off x="2054070" y="-339774"/>
              <a:ext cx="3146129" cy="307777"/>
            </a:xfrm>
            <a:prstGeom prst="rect">
              <a:avLst/>
            </a:prstGeom>
            <a:solidFill>
              <a:srgbClr val="3579C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sz="1400" b="0"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n-ea"/>
                  <a:cs typeface="Segoe UI" pitchFamily="34" charset="0"/>
                </a:rPr>
                <a:t>Nur in Microsoft Edge verfügbar</a:t>
              </a:r>
            </a:p>
          </p:txBody>
        </p:sp>
      </p:grpSp>
      <p:sp>
        <p:nvSpPr>
          <p:cNvPr id="31" name="Freeform: Shape 30">
            <a:extLst>
              <a:ext uri="{FF2B5EF4-FFF2-40B4-BE49-F238E27FC236}">
                <a16:creationId xmlns:a16="http://schemas.microsoft.com/office/drawing/2014/main" id="{67219BC6-5F2E-7788-CCF0-B59F86A4E247}"/>
              </a:ext>
            </a:extLst>
          </p:cNvPr>
          <p:cNvSpPr/>
          <p:nvPr/>
        </p:nvSpPr>
        <p:spPr bwMode="auto">
          <a:xfrm>
            <a:off x="6742600" y="2350641"/>
            <a:ext cx="978348" cy="379380"/>
          </a:xfrm>
          <a:custGeom>
            <a:avLst/>
            <a:gdLst>
              <a:gd name="connsiteX0" fmla="*/ 0 w 1100195"/>
              <a:gd name="connsiteY0" fmla="*/ 72861 h 393447"/>
              <a:gd name="connsiteX1" fmla="*/ 0 w 1100195"/>
              <a:gd name="connsiteY1" fmla="*/ 0 h 393447"/>
              <a:gd name="connsiteX2" fmla="*/ 222225 w 1100195"/>
              <a:gd name="connsiteY2" fmla="*/ 7286 h 393447"/>
              <a:gd name="connsiteX3" fmla="*/ 1100195 w 1100195"/>
              <a:gd name="connsiteY3" fmla="*/ 36430 h 393447"/>
              <a:gd name="connsiteX4" fmla="*/ 1096552 w 1100195"/>
              <a:gd name="connsiteY4" fmla="*/ 338802 h 393447"/>
              <a:gd name="connsiteX5" fmla="*/ 69218 w 1100195"/>
              <a:gd name="connsiteY5" fmla="*/ 393447 h 393447"/>
              <a:gd name="connsiteX6" fmla="*/ 0 w 1100195"/>
              <a:gd name="connsiteY6" fmla="*/ 72861 h 393447"/>
              <a:gd name="connsiteX0" fmla="*/ 0 w 1178572"/>
              <a:gd name="connsiteY0" fmla="*/ 72861 h 393447"/>
              <a:gd name="connsiteX1" fmla="*/ 0 w 1178572"/>
              <a:gd name="connsiteY1" fmla="*/ 0 h 393447"/>
              <a:gd name="connsiteX2" fmla="*/ 222225 w 1178572"/>
              <a:gd name="connsiteY2" fmla="*/ 7286 h 393447"/>
              <a:gd name="connsiteX3" fmla="*/ 1178572 w 1178572"/>
              <a:gd name="connsiteY3" fmla="*/ 99878 h 393447"/>
              <a:gd name="connsiteX4" fmla="*/ 1096552 w 1178572"/>
              <a:gd name="connsiteY4" fmla="*/ 338802 h 393447"/>
              <a:gd name="connsiteX5" fmla="*/ 69218 w 1178572"/>
              <a:gd name="connsiteY5" fmla="*/ 393447 h 393447"/>
              <a:gd name="connsiteX6" fmla="*/ 0 w 1178572"/>
              <a:gd name="connsiteY6" fmla="*/ 72861 h 393447"/>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403601"/>
              <a:gd name="connsiteY0" fmla="*/ 72861 h 453163"/>
              <a:gd name="connsiteX1" fmla="*/ 0 w 1403601"/>
              <a:gd name="connsiteY1" fmla="*/ 0 h 453163"/>
              <a:gd name="connsiteX2" fmla="*/ 1002264 w 1403601"/>
              <a:gd name="connsiteY2" fmla="*/ 115521 h 453163"/>
              <a:gd name="connsiteX3" fmla="*/ 1178572 w 1403601"/>
              <a:gd name="connsiteY3" fmla="*/ 99878 h 453163"/>
              <a:gd name="connsiteX4" fmla="*/ 1096552 w 1403601"/>
              <a:gd name="connsiteY4" fmla="*/ 338802 h 453163"/>
              <a:gd name="connsiteX5" fmla="*/ 155059 w 1403601"/>
              <a:gd name="connsiteY5" fmla="*/ 453163 h 453163"/>
              <a:gd name="connsiteX6" fmla="*/ 0 w 1403601"/>
              <a:gd name="connsiteY6" fmla="*/ 72861 h 453163"/>
              <a:gd name="connsiteX0" fmla="*/ 0 w 1178572"/>
              <a:gd name="connsiteY0" fmla="*/ 81571 h 461873"/>
              <a:gd name="connsiteX1" fmla="*/ 0 w 1178572"/>
              <a:gd name="connsiteY1" fmla="*/ 8710 h 461873"/>
              <a:gd name="connsiteX2" fmla="*/ 214760 w 1178572"/>
              <a:gd name="connsiteY2" fmla="*/ 4799 h 461873"/>
              <a:gd name="connsiteX3" fmla="*/ 1178572 w 1178572"/>
              <a:gd name="connsiteY3" fmla="*/ 108588 h 461873"/>
              <a:gd name="connsiteX4" fmla="*/ 1096552 w 1178572"/>
              <a:gd name="connsiteY4" fmla="*/ 347512 h 461873"/>
              <a:gd name="connsiteX5" fmla="*/ 155059 w 1178572"/>
              <a:gd name="connsiteY5" fmla="*/ 461873 h 461873"/>
              <a:gd name="connsiteX6" fmla="*/ 0 w 1178572"/>
              <a:gd name="connsiteY6" fmla="*/ 81571 h 461873"/>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3 w 1178635"/>
              <a:gd name="connsiteY0" fmla="*/ 77322 h 457624"/>
              <a:gd name="connsiteX1" fmla="*/ 63 w 1178635"/>
              <a:gd name="connsiteY1" fmla="*/ 4461 h 457624"/>
              <a:gd name="connsiteX2" fmla="*/ 214823 w 1178635"/>
              <a:gd name="connsiteY2" fmla="*/ 550 h 457624"/>
              <a:gd name="connsiteX3" fmla="*/ 1178635 w 1178635"/>
              <a:gd name="connsiteY3" fmla="*/ 104339 h 457624"/>
              <a:gd name="connsiteX4" fmla="*/ 1096615 w 1178635"/>
              <a:gd name="connsiteY4" fmla="*/ 343263 h 457624"/>
              <a:gd name="connsiteX5" fmla="*/ 155122 w 1178635"/>
              <a:gd name="connsiteY5" fmla="*/ 457624 h 457624"/>
              <a:gd name="connsiteX6" fmla="*/ 63 w 1178635"/>
              <a:gd name="connsiteY6" fmla="*/ 77322 h 457624"/>
              <a:gd name="connsiteX0" fmla="*/ 63 w 1178705"/>
              <a:gd name="connsiteY0" fmla="*/ 77272 h 457574"/>
              <a:gd name="connsiteX1" fmla="*/ 63 w 1178705"/>
              <a:gd name="connsiteY1" fmla="*/ 4411 h 457574"/>
              <a:gd name="connsiteX2" fmla="*/ 214823 w 1178705"/>
              <a:gd name="connsiteY2" fmla="*/ 500 h 457574"/>
              <a:gd name="connsiteX3" fmla="*/ 1178635 w 1178705"/>
              <a:gd name="connsiteY3" fmla="*/ 104289 h 457574"/>
              <a:gd name="connsiteX4" fmla="*/ 1096615 w 1178705"/>
              <a:gd name="connsiteY4" fmla="*/ 343213 h 457574"/>
              <a:gd name="connsiteX5" fmla="*/ 155122 w 1178705"/>
              <a:gd name="connsiteY5" fmla="*/ 457574 h 457574"/>
              <a:gd name="connsiteX6" fmla="*/ 63 w 1178705"/>
              <a:gd name="connsiteY6" fmla="*/ 77272 h 457574"/>
              <a:gd name="connsiteX0" fmla="*/ 63 w 1179994"/>
              <a:gd name="connsiteY0" fmla="*/ 77272 h 457574"/>
              <a:gd name="connsiteX1" fmla="*/ 63 w 1179994"/>
              <a:gd name="connsiteY1" fmla="*/ 4411 h 457574"/>
              <a:gd name="connsiteX2" fmla="*/ 214823 w 1179994"/>
              <a:gd name="connsiteY2" fmla="*/ 500 h 457574"/>
              <a:gd name="connsiteX3" fmla="*/ 1178635 w 1179994"/>
              <a:gd name="connsiteY3" fmla="*/ 104289 h 457574"/>
              <a:gd name="connsiteX4" fmla="*/ 1096615 w 1179994"/>
              <a:gd name="connsiteY4" fmla="*/ 343213 h 457574"/>
              <a:gd name="connsiteX5" fmla="*/ 155122 w 1179994"/>
              <a:gd name="connsiteY5" fmla="*/ 457574 h 457574"/>
              <a:gd name="connsiteX6" fmla="*/ 63 w 1179994"/>
              <a:gd name="connsiteY6" fmla="*/ 77272 h 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94" h="457574">
                <a:moveTo>
                  <a:pt x="63" y="77272"/>
                </a:moveTo>
                <a:lnTo>
                  <a:pt x="63" y="4411"/>
                </a:lnTo>
                <a:cubicBezTo>
                  <a:pt x="-4239" y="3108"/>
                  <a:pt x="215393" y="1804"/>
                  <a:pt x="214823" y="500"/>
                </a:cubicBezTo>
                <a:cubicBezTo>
                  <a:pt x="208901" y="-8446"/>
                  <a:pt x="1188290" y="105771"/>
                  <a:pt x="1178635" y="104289"/>
                </a:cubicBezTo>
                <a:cubicBezTo>
                  <a:pt x="1192350" y="104310"/>
                  <a:pt x="1097829" y="242422"/>
                  <a:pt x="1096615" y="343213"/>
                </a:cubicBezTo>
                <a:lnTo>
                  <a:pt x="155122" y="457574"/>
                </a:lnTo>
                <a:lnTo>
                  <a:pt x="63" y="77272"/>
                </a:lnTo>
                <a:close/>
              </a:path>
            </a:pathLst>
          </a:custGeom>
          <a:gradFill flip="none" rotWithShape="1">
            <a:gsLst>
              <a:gs pos="0">
                <a:schemeClr val="bg1">
                  <a:lumMod val="50000"/>
                  <a:alpha val="40000"/>
                </a:schemeClr>
              </a:gs>
              <a:gs pos="68000">
                <a:schemeClr val="bg1">
                  <a:lumMod val="50000"/>
                  <a:alpha val="0"/>
                </a:schemeClr>
              </a:gs>
            </a:gsLst>
            <a:path path="circle">
              <a:fillToRect t="100000" r="100000"/>
            </a:path>
            <a:tileRect l="-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 name="Oval 31">
            <a:extLst>
              <a:ext uri="{FF2B5EF4-FFF2-40B4-BE49-F238E27FC236}">
                <a16:creationId xmlns:a16="http://schemas.microsoft.com/office/drawing/2014/main" id="{C1BC2B44-A66D-A62C-D7F7-6EDA8BDB15D8}"/>
              </a:ext>
            </a:extLst>
          </p:cNvPr>
          <p:cNvSpPr>
            <a:spLocks noChangeAspect="1"/>
          </p:cNvSpPr>
          <p:nvPr/>
        </p:nvSpPr>
        <p:spPr>
          <a:xfrm>
            <a:off x="6557883" y="2336977"/>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2</a:t>
            </a:r>
          </a:p>
        </p:txBody>
      </p:sp>
      <p:pic>
        <p:nvPicPr>
          <p:cNvPr id="33" name="Picture 32">
            <a:extLst>
              <a:ext uri="{FF2B5EF4-FFF2-40B4-BE49-F238E27FC236}">
                <a16:creationId xmlns:a16="http://schemas.microsoft.com/office/drawing/2014/main" id="{5CAC44A5-8D68-C1B3-0603-BF91AC713EC7}"/>
              </a:ext>
            </a:extLst>
          </p:cNvPr>
          <p:cNvPicPr>
            <a:picLocks noChangeAspect="1"/>
          </p:cNvPicPr>
          <p:nvPr/>
        </p:nvPicPr>
        <p:blipFill>
          <a:blip r:embed="rId5"/>
          <a:stretch>
            <a:fillRect/>
          </a:stretch>
        </p:blipFill>
        <p:spPr>
          <a:xfrm>
            <a:off x="6827309" y="2590534"/>
            <a:ext cx="1089749" cy="400529"/>
          </a:xfrm>
          <a:prstGeom prst="rect">
            <a:avLst/>
          </a:prstGeom>
          <a:ln>
            <a:noFill/>
          </a:ln>
          <a:effectLst>
            <a:outerShdw blurRad="190500" algn="tl" rotWithShape="0">
              <a:srgbClr val="000000">
                <a:alpha val="70000"/>
              </a:srgbClr>
            </a:outerShdw>
          </a:effectLst>
        </p:spPr>
      </p:pic>
      <p:pic>
        <p:nvPicPr>
          <p:cNvPr id="6" name="Picture 5" descr="A screenshot of a computer&#10;&#10;Description automatically generated">
            <a:extLst>
              <a:ext uri="{FF2B5EF4-FFF2-40B4-BE49-F238E27FC236}">
                <a16:creationId xmlns:a16="http://schemas.microsoft.com/office/drawing/2014/main" id="{E4D6AD23-848A-6DDC-99AF-8CA080665F47}"/>
              </a:ext>
            </a:extLst>
          </p:cNvPr>
          <p:cNvPicPr>
            <a:picLocks noChangeAspect="1"/>
          </p:cNvPicPr>
          <p:nvPr/>
        </p:nvPicPr>
        <p:blipFill>
          <a:blip r:embed="rId6">
            <a:extLst>
              <a:ext uri="{28A0092B-C50C-407E-A947-70E740481C1C}">
                <a14:useLocalDpi xmlns:a14="http://schemas.microsoft.com/office/drawing/2010/main" val="0"/>
              </a:ext>
            </a:extLst>
          </a:blip>
          <a:srcRect l="78545" t="9053" r="3614" b="9254"/>
          <a:stretch/>
        </p:blipFill>
        <p:spPr>
          <a:xfrm>
            <a:off x="9638328" y="2451168"/>
            <a:ext cx="1295103" cy="2832544"/>
          </a:xfrm>
          <a:prstGeom prst="rect">
            <a:avLst/>
          </a:prstGeom>
          <a:effectLst/>
        </p:spPr>
      </p:pic>
      <p:sp>
        <p:nvSpPr>
          <p:cNvPr id="34" name="Oval 33">
            <a:extLst>
              <a:ext uri="{FF2B5EF4-FFF2-40B4-BE49-F238E27FC236}">
                <a16:creationId xmlns:a16="http://schemas.microsoft.com/office/drawing/2014/main" id="{1960D398-1FBB-95C8-8C03-B3DFD22175CF}"/>
              </a:ext>
            </a:extLst>
          </p:cNvPr>
          <p:cNvSpPr>
            <a:spLocks noChangeAspect="1"/>
          </p:cNvSpPr>
          <p:nvPr/>
        </p:nvSpPr>
        <p:spPr>
          <a:xfrm>
            <a:off x="10717966" y="5148450"/>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400">
                <a:latin typeface="+mj-lt"/>
              </a:rPr>
              <a:t>3</a:t>
            </a:r>
          </a:p>
        </p:txBody>
      </p:sp>
    </p:spTree>
    <p:extLst>
      <p:ext uri="{BB962C8B-B14F-4D97-AF65-F5344CB8AC3E}">
        <p14:creationId xmlns:p14="http://schemas.microsoft.com/office/powerpoint/2010/main" val="8667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588BA409-7BAD-AC35-4B10-98EB4CDF47CB}"/>
              </a:ext>
            </a:extLst>
          </p:cNvPr>
          <p:cNvSpPr/>
          <p:nvPr/>
        </p:nvSpPr>
        <p:spPr bwMode="auto">
          <a:xfrm>
            <a:off x="522231" y="1194935"/>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 name="TextBox 3">
            <a:extLst>
              <a:ext uri="{FF2B5EF4-FFF2-40B4-BE49-F238E27FC236}">
                <a16:creationId xmlns:a16="http://schemas.microsoft.com/office/drawing/2014/main" id="{E859C3A9-29F5-FC09-617D-FCE2C7448545}"/>
              </a:ext>
            </a:extLst>
          </p:cNvPr>
          <p:cNvSpPr txBox="1"/>
          <p:nvPr/>
        </p:nvSpPr>
        <p:spPr>
          <a:xfrm>
            <a:off x="903767" y="1602788"/>
            <a:ext cx="10536866" cy="4124206"/>
          </a:xfrm>
          <a:prstGeom prst="rect">
            <a:avLst/>
          </a:prstGeom>
          <a:noFill/>
        </p:spPr>
        <p:txBody>
          <a:bodyPr wrap="square" lIns="0" tIns="0" rIns="0" bIns="0" rtlCol="0" anchor="t">
            <a:spAutoFit/>
          </a:bodyPr>
          <a:lstStyle/>
          <a:p>
            <a:pPr rtl="0">
              <a:spcBef>
                <a:spcPts val="1200"/>
              </a:spcBef>
              <a:defRPr/>
            </a:pPr>
            <a:r>
              <a:rPr lang="de-de" sz="1600" dirty="0">
                <a:gradFill>
                  <a:gsLst>
                    <a:gs pos="2917">
                      <a:srgbClr val="000000"/>
                    </a:gs>
                    <a:gs pos="30000">
                      <a:srgbClr val="000000"/>
                    </a:gs>
                  </a:gsLst>
                  <a:lin ang="5400000" scaled="0"/>
                </a:gradFill>
                <a:latin typeface="Segoe UI "/>
                <a:cs typeface="Segoe UI"/>
              </a:rPr>
              <a:t>Microsoft Copilot </a:t>
            </a:r>
            <a:r>
              <a:rPr lang="de-de" sz="1600" dirty="0">
                <a:gradFill>
                  <a:gsLst>
                    <a:gs pos="2917">
                      <a:srgbClr val="000000"/>
                    </a:gs>
                    <a:gs pos="30000">
                      <a:srgbClr val="000000"/>
                    </a:gs>
                  </a:gsLst>
                  <a:lin ang="5400000" scaled="0"/>
                </a:gradFill>
                <a:cs typeface="Segoe UI"/>
              </a:rPr>
              <a:t>kann Ihnen bei der Suche nach Informationen, der Analyse von Daten und der Erstellung neuer Inhalte helfen.</a:t>
            </a:r>
          </a:p>
          <a:p>
            <a:pPr rtl="0">
              <a:spcBef>
                <a:spcPts val="1200"/>
              </a:spcBef>
              <a:defRPr/>
            </a:pPr>
            <a:r>
              <a:rPr lang="de-de" sz="1600" dirty="0">
                <a:gradFill>
                  <a:gsLst>
                    <a:gs pos="2917">
                      <a:srgbClr val="000000"/>
                    </a:gs>
                    <a:gs pos="30000">
                      <a:srgbClr val="000000"/>
                    </a:gs>
                  </a:gsLst>
                  <a:lin ang="5400000" scaled="0"/>
                </a:gradFill>
                <a:cs typeface="Segoe UI"/>
              </a:rPr>
              <a:t>Versuchen wir, einige Inhalte zusammenzufassen:</a:t>
            </a:r>
          </a:p>
          <a:p>
            <a:pPr marL="457200" indent="-342900" rtl="0">
              <a:spcBef>
                <a:spcPts val="1200"/>
              </a:spcBef>
              <a:buFont typeface="+mj-lt"/>
              <a:buAutoNum type="arabicPeriod"/>
              <a:defRPr/>
            </a:pPr>
            <a:r>
              <a:rPr lang="de-de" sz="1600" dirty="0">
                <a:gradFill>
                  <a:gsLst>
                    <a:gs pos="2917">
                      <a:srgbClr val="000000"/>
                    </a:gs>
                    <a:gs pos="30000">
                      <a:srgbClr val="000000"/>
                    </a:gs>
                  </a:gsLst>
                  <a:lin ang="5400000" scaled="0"/>
                </a:gradFill>
                <a:cs typeface="Segoe UI"/>
              </a:rPr>
              <a:t>Wählen Sie einen beliebigen Unternehmensinhalt aus, der mindestens einige Absätze lang ist, z. B. einen Blogbeitrag, einen Abschnitt in einem Bericht oder Dokument usw. </a:t>
            </a:r>
          </a:p>
          <a:p>
            <a:pPr marL="457200" indent="-342900" rtl="0">
              <a:spcBef>
                <a:spcPts val="1200"/>
              </a:spcBef>
              <a:buFont typeface="+mj-lt"/>
              <a:buAutoNum type="arabicPeriod"/>
              <a:defRPr/>
            </a:pPr>
            <a:r>
              <a:rPr lang="de-de" sz="1600" dirty="0">
                <a:gradFill>
                  <a:gsLst>
                    <a:gs pos="2917">
                      <a:srgbClr val="000000"/>
                    </a:gs>
                    <a:gs pos="30000">
                      <a:srgbClr val="000000"/>
                    </a:gs>
                  </a:gsLst>
                  <a:lin ang="5400000" scaled="0"/>
                </a:gradFill>
                <a:cs typeface="Segoe UI"/>
              </a:rPr>
              <a:t>Kopieren Sie den Inhalt und fügen Sie ihn in das Copilot-Textfeld am unteren Rand ein. Dies ist nun Teil Ihres Prompts. </a:t>
            </a:r>
          </a:p>
          <a:p>
            <a:pPr marL="457200" indent="-342900" rtl="0">
              <a:spcBef>
                <a:spcPts val="1200"/>
              </a:spcBef>
              <a:buFont typeface="+mj-lt"/>
              <a:buAutoNum type="arabicPeriod"/>
              <a:defRPr/>
            </a:pPr>
            <a:r>
              <a:rPr lang="de-de" sz="1600" dirty="0">
                <a:gradFill>
                  <a:gsLst>
                    <a:gs pos="2917">
                      <a:srgbClr val="000000"/>
                    </a:gs>
                    <a:gs pos="30000">
                      <a:srgbClr val="000000"/>
                    </a:gs>
                  </a:gsLst>
                  <a:lin ang="5400000" scaled="0"/>
                </a:gradFill>
                <a:cs typeface="Segoe UI"/>
              </a:rPr>
              <a:t>Geben Sie nach dem eingefügten Text ein: „</a:t>
            </a:r>
            <a:r>
              <a:rPr lang="de-de" sz="1600" i="1" dirty="0">
                <a:gradFill>
                  <a:gsLst>
                    <a:gs pos="2917">
                      <a:srgbClr val="000000"/>
                    </a:gs>
                    <a:gs pos="30000">
                      <a:srgbClr val="000000"/>
                    </a:gs>
                  </a:gsLst>
                  <a:lin ang="5400000" scaled="0"/>
                </a:gradFill>
                <a:cs typeface="Segoe UI"/>
              </a:rPr>
              <a:t>Fasse diesen Inhalt in 3 Aufzählungspunkten zusammen.</a:t>
            </a:r>
            <a:r>
              <a:rPr lang="de-de" sz="1600" dirty="0">
                <a:gradFill>
                  <a:gsLst>
                    <a:gs pos="2917">
                      <a:srgbClr val="000000"/>
                    </a:gs>
                    <a:gs pos="30000">
                      <a:srgbClr val="000000"/>
                    </a:gs>
                  </a:gsLst>
                  <a:lin ang="5400000" scaled="0"/>
                </a:gradFill>
                <a:cs typeface="Segoe UI"/>
              </a:rPr>
              <a:t>“ </a:t>
            </a:r>
          </a:p>
          <a:p>
            <a:pPr marL="457200" indent="-342900" rtl="0">
              <a:spcBef>
                <a:spcPts val="1200"/>
              </a:spcBef>
              <a:buFont typeface="+mj-lt"/>
              <a:buAutoNum type="arabicPeriod"/>
              <a:defRPr/>
            </a:pPr>
            <a:r>
              <a:rPr lang="de-de" sz="1600" dirty="0">
                <a:gradFill>
                  <a:gsLst>
                    <a:gs pos="2917">
                      <a:srgbClr val="000000"/>
                    </a:gs>
                    <a:gs pos="30000">
                      <a:srgbClr val="000000"/>
                    </a:gs>
                  </a:gsLst>
                  <a:lin ang="5400000" scaled="0"/>
                </a:gradFill>
                <a:cs typeface="Segoe UI"/>
              </a:rPr>
              <a:t>Wählen Sie das Senden-Symbol, um die Eingabeaufforderung zu übermitteln und die Antwort von Copilot zu sehen.</a:t>
            </a:r>
          </a:p>
          <a:p>
            <a:pPr marL="457200" indent="-342900" rtl="0">
              <a:spcBef>
                <a:spcPts val="1200"/>
              </a:spcBef>
              <a:buFont typeface="+mj-lt"/>
              <a:buAutoNum type="arabicPeriod"/>
              <a:defRPr/>
            </a:pPr>
            <a:r>
              <a:rPr lang="de-de" sz="1600" dirty="0">
                <a:gradFill>
                  <a:gsLst>
                    <a:gs pos="2917">
                      <a:srgbClr val="000000"/>
                    </a:gs>
                    <a:gs pos="30000">
                      <a:srgbClr val="000000"/>
                    </a:gs>
                  </a:gsLst>
                  <a:lin ang="5400000" scaled="0"/>
                </a:gradFill>
                <a:cs typeface="Segoe UI"/>
              </a:rPr>
              <a:t>Versuchen Sie als nächstes, einige Inhalte auf Grundlage der Zusammenfassung zu erstellen. Geben Sie, </a:t>
            </a:r>
            <a:r>
              <a:rPr lang="de-de" sz="1600" b="1" dirty="0">
                <a:gradFill>
                  <a:gsLst>
                    <a:gs pos="2917">
                      <a:srgbClr val="000000"/>
                    </a:gs>
                    <a:gs pos="30000">
                      <a:srgbClr val="000000"/>
                    </a:gs>
                  </a:gsLst>
                  <a:lin ang="5400000" scaled="0"/>
                </a:gradFill>
                <a:cs typeface="Segoe UI"/>
              </a:rPr>
              <a:t>ohne einen neuen Chat zu beginnen, </a:t>
            </a:r>
            <a:r>
              <a:rPr lang="de-de" sz="1600" dirty="0">
                <a:gradFill>
                  <a:gsLst>
                    <a:gs pos="2917">
                      <a:srgbClr val="000000"/>
                    </a:gs>
                    <a:gs pos="30000">
                      <a:srgbClr val="000000"/>
                    </a:gs>
                  </a:gsLst>
                  <a:lin ang="5400000" scaled="0"/>
                </a:gradFill>
                <a:cs typeface="Segoe UI"/>
              </a:rPr>
              <a:t>in das Textfeld ein: „</a:t>
            </a:r>
            <a:r>
              <a:rPr lang="de-de" sz="1600" i="1" dirty="0">
                <a:gradFill>
                  <a:gsLst>
                    <a:gs pos="2917">
                      <a:srgbClr val="000000"/>
                    </a:gs>
                    <a:gs pos="30000">
                      <a:srgbClr val="000000"/>
                    </a:gs>
                  </a:gsLst>
                  <a:lin ang="5400000" scaled="0"/>
                </a:gradFill>
                <a:cs typeface="Segoe UI"/>
              </a:rPr>
              <a:t>Erstelle eine E-Mail, die den Inhalt erläutert, den ich in einer zwanglosen E-Mail an einen Kollegen geschickt habe</a:t>
            </a:r>
            <a:r>
              <a:rPr lang="de-de" sz="1600" dirty="0">
                <a:gradFill>
                  <a:gsLst>
                    <a:gs pos="2917">
                      <a:srgbClr val="000000"/>
                    </a:gs>
                    <a:gs pos="30000">
                      <a:srgbClr val="000000"/>
                    </a:gs>
                  </a:gsLst>
                  <a:lin ang="5400000" scaled="0"/>
                </a:gradFill>
                <a:cs typeface="Segoe UI"/>
              </a:rPr>
              <a:t>“</a:t>
            </a:r>
          </a:p>
        </p:txBody>
      </p:sp>
      <p:sp>
        <p:nvSpPr>
          <p:cNvPr id="10" name="TextBox 9">
            <a:extLst>
              <a:ext uri="{FF2B5EF4-FFF2-40B4-BE49-F238E27FC236}">
                <a16:creationId xmlns:a16="http://schemas.microsoft.com/office/drawing/2014/main" id="{1F0A5FD5-F92B-AF93-706C-C608BF6E0433}"/>
              </a:ext>
            </a:extLst>
          </p:cNvPr>
          <p:cNvSpPr txBox="1"/>
          <p:nvPr/>
        </p:nvSpPr>
        <p:spPr>
          <a:xfrm>
            <a:off x="801107" y="6400800"/>
            <a:ext cx="10915971" cy="169277"/>
          </a:xfrm>
          <a:prstGeom prst="rect">
            <a:avLst/>
          </a:prstGeom>
          <a:noFill/>
        </p:spPr>
        <p:txBody>
          <a:bodyPr wrap="square" lIns="0" tIns="0" rIns="0" bIns="0" rtlCol="0" anchor="t">
            <a:spAutoFit/>
          </a:bodyPr>
          <a:lstStyle/>
          <a:p>
            <a:pPr algn="l" rtl="0"/>
            <a:r>
              <a:rPr lang="de-de" sz="1100" dirty="0">
                <a:gradFill>
                  <a:gsLst>
                    <a:gs pos="2917">
                      <a:schemeClr val="tx1"/>
                    </a:gs>
                    <a:gs pos="30000">
                      <a:schemeClr val="tx1"/>
                    </a:gs>
                  </a:gsLst>
                  <a:lin ang="5400000" scaled="0"/>
                </a:gradFill>
                <a:latin typeface="Segoe UI "/>
              </a:rPr>
              <a:t>Hinweis: Vergewissern Sie sich, ob Sie mit Ihrem Arbeitskonto angemeldet sind. Überprüfen Sie, ob Sie sich im geschützten Umfeld von Copilot befinden, bevor Sie beginnen.</a:t>
            </a:r>
          </a:p>
        </p:txBody>
      </p:sp>
      <p:sp>
        <p:nvSpPr>
          <p:cNvPr id="8" name="Title 1">
            <a:extLst>
              <a:ext uri="{FF2B5EF4-FFF2-40B4-BE49-F238E27FC236}">
                <a16:creationId xmlns:a16="http://schemas.microsoft.com/office/drawing/2014/main" id="{C5DFDB3C-D48E-143D-7C1D-559930B9F546}"/>
              </a:ext>
            </a:extLst>
          </p:cNvPr>
          <p:cNvSpPr txBox="1">
            <a:spLocks/>
          </p:cNvSpPr>
          <p:nvPr/>
        </p:nvSpPr>
        <p:spPr>
          <a:xfrm>
            <a:off x="588263" y="67347"/>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dirty="0">
                <a:solidFill>
                  <a:srgbClr val="000000"/>
                </a:solidFill>
                <a:latin typeface="Segoe UI Semibold" panose="020B0702040204020203" pitchFamily="34" charset="0"/>
                <a:cs typeface="Segoe UI Semibold" panose="020B0702040204020203" pitchFamily="34" charset="0"/>
              </a:rPr>
              <a:t>Versuchen Sie, eine E-Mail auf der Grundlage von Webinhalten zu schreiben</a:t>
            </a:r>
          </a:p>
        </p:txBody>
      </p:sp>
    </p:spTree>
    <p:extLst>
      <p:ext uri="{BB962C8B-B14F-4D97-AF65-F5344CB8AC3E}">
        <p14:creationId xmlns:p14="http://schemas.microsoft.com/office/powerpoint/2010/main" val="21853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7AEEF208-118B-CFCD-BFF6-FBE2AE2BF470}"/>
              </a:ext>
            </a:extLst>
          </p:cNvPr>
          <p:cNvSpPr/>
          <p:nvPr/>
        </p:nvSpPr>
        <p:spPr bwMode="auto">
          <a:xfrm>
            <a:off x="447527" y="1303883"/>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2D53BB51-3F9F-B779-452B-B367D8C82B38}"/>
              </a:ext>
            </a:extLst>
          </p:cNvPr>
          <p:cNvSpPr txBox="1"/>
          <p:nvPr/>
        </p:nvSpPr>
        <p:spPr>
          <a:xfrm>
            <a:off x="5057596" y="2257546"/>
            <a:ext cx="6040009"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de-de"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1. Schreiben Sie in das Textfeld „Ein Bild erstellen“, gefolgt von einer Beschreibung des Bildes, das Sie erstellen möchten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Beispiele: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Ein Bild für meine Präsentation über Cloud-Speicher erstellen, die ich einem Kunden vorstellen werde</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Ein Bild erstellen, das ich für meine nächste Marketingkampagne für eine hochwertige Beautymarke verwenden kann </a:t>
            </a:r>
          </a:p>
          <a:p>
            <a:pPr marL="0" marR="0" lvl="0" indent="0" algn="l" defTabSz="914400" rtl="0" eaLnBrk="1" fontAlgn="auto" latinLnBrk="0" hangingPunct="1">
              <a:lnSpc>
                <a:spcPct val="100000"/>
              </a:lnSpc>
              <a:spcBef>
                <a:spcPts val="1200"/>
              </a:spcBef>
              <a:spcAft>
                <a:spcPts val="0"/>
              </a:spcAft>
              <a:buClrTx/>
              <a:buSzTx/>
              <a:buFontTx/>
              <a:buNone/>
              <a:tabLst/>
              <a:defRPr/>
            </a:pPr>
            <a:r>
              <a:rPr lang="de-de"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2. Verlangen Sie gegebenenfalls weitere Bearbeitungen</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Beispiele: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Füg dem Bild einige Symbole hinzu</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Kannst du die Bilder im Cartoon-Stil erstellen?</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de-de" sz="1400" b="0" i="1" u="none" strike="noStrike" kern="1200" cap="none" spc="0" normalizeH="0" noProof="0" dirty="0">
                <a:ln>
                  <a:noFill/>
                </a:ln>
                <a:solidFill>
                  <a:srgbClr val="000000"/>
                </a:solidFill>
                <a:effectLst/>
                <a:uLnTx/>
                <a:uFillTx/>
                <a:latin typeface="Segoe UI"/>
                <a:ea typeface="+mn-ea"/>
                <a:cs typeface="Segoe UI"/>
              </a:rPr>
              <a:t>Ändere die Maße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Variable Display "/>
              <a:ea typeface="+mn-ea"/>
              <a:cs typeface="Segoe UI"/>
            </a:endParaRPr>
          </a:p>
        </p:txBody>
      </p:sp>
      <p:sp>
        <p:nvSpPr>
          <p:cNvPr id="9" name="TextBox 8">
            <a:extLst>
              <a:ext uri="{FF2B5EF4-FFF2-40B4-BE49-F238E27FC236}">
                <a16:creationId xmlns:a16="http://schemas.microsoft.com/office/drawing/2014/main" id="{75EFD88B-A401-A4D6-D143-F14F65DAA601}"/>
              </a:ext>
            </a:extLst>
          </p:cNvPr>
          <p:cNvSpPr txBox="1"/>
          <p:nvPr/>
        </p:nvSpPr>
        <p:spPr>
          <a:xfrm>
            <a:off x="721881" y="1392542"/>
            <a:ext cx="1048168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de-de" sz="1400" b="0" i="0"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Erstellen Sie Originalbilder zur Verwendung in sozialen Medien, Präsentationen, Berichten und mehr! Ein Bild erstellen:</a:t>
            </a:r>
          </a:p>
        </p:txBody>
      </p:sp>
      <p:sp>
        <p:nvSpPr>
          <p:cNvPr id="4" name="Title 1">
            <a:extLst>
              <a:ext uri="{FF2B5EF4-FFF2-40B4-BE49-F238E27FC236}">
                <a16:creationId xmlns:a16="http://schemas.microsoft.com/office/drawing/2014/main" id="{B5D12651-20E3-6F1E-9E34-7F5DF6B1C11E}"/>
              </a:ext>
            </a:extLst>
          </p:cNvPr>
          <p:cNvSpPr txBox="1">
            <a:spLocks/>
          </p:cNvSpPr>
          <p:nvPr/>
        </p:nvSpPr>
        <p:spPr>
          <a:xfrm>
            <a:off x="588263" y="457200"/>
            <a:ext cx="11426528"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de-de" sz="3600" b="0" i="0" u="none" strike="noStrike" kern="1200" cap="none" spc="-50" normalizeH="0" noProof="0" dirty="0">
                <a:ln w="3175">
                  <a:noFill/>
                </a:ln>
                <a:solidFill>
                  <a:srgbClr val="000000"/>
                </a:solidFill>
                <a:effectLst/>
                <a:uLnTx/>
                <a:uFillTx/>
                <a:latin typeface="Segoe UI Semibold"/>
                <a:ea typeface="+mn-ea"/>
                <a:cs typeface="Segoe UI Semibold"/>
              </a:rPr>
              <a:t>Versuchen Sie, ein Bild aus Ihrer Phantasie zu erzeugen</a:t>
            </a:r>
          </a:p>
        </p:txBody>
      </p:sp>
      <p:sp>
        <p:nvSpPr>
          <p:cNvPr id="2" name="TextBox 1">
            <a:extLst>
              <a:ext uri="{FF2B5EF4-FFF2-40B4-BE49-F238E27FC236}">
                <a16:creationId xmlns:a16="http://schemas.microsoft.com/office/drawing/2014/main" id="{268020B4-7571-C5A0-1705-1F472B992C95}"/>
              </a:ext>
            </a:extLst>
          </p:cNvPr>
          <p:cNvSpPr txBox="1"/>
          <p:nvPr/>
        </p:nvSpPr>
        <p:spPr>
          <a:xfrm>
            <a:off x="868479" y="5257081"/>
            <a:ext cx="380999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i="1" u="none" strike="noStrike" kern="1200" cap="none" spc="0" normalizeH="0" noProof="0">
                <a:ln>
                  <a:noFill/>
                </a:ln>
                <a:solidFill>
                  <a:srgbClr val="000000"/>
                </a:solidFill>
                <a:effectLst/>
                <a:uLnTx/>
                <a:uFillTx/>
                <a:latin typeface="Segoe UI"/>
                <a:ea typeface="+mn-ea"/>
                <a:cs typeface="+mn-cs"/>
              </a:rPr>
              <a:t>„Erstelle ein Bild von einem bunten Stuhl“</a:t>
            </a:r>
          </a:p>
        </p:txBody>
      </p:sp>
      <p:grpSp>
        <p:nvGrpSpPr>
          <p:cNvPr id="12" name="Group 11">
            <a:extLst>
              <a:ext uri="{FF2B5EF4-FFF2-40B4-BE49-F238E27FC236}">
                <a16:creationId xmlns:a16="http://schemas.microsoft.com/office/drawing/2014/main" id="{9F90A753-4672-96C2-ABA7-B2FBFE53021F}"/>
              </a:ext>
            </a:extLst>
          </p:cNvPr>
          <p:cNvGrpSpPr/>
          <p:nvPr/>
        </p:nvGrpSpPr>
        <p:grpSpPr>
          <a:xfrm>
            <a:off x="961861" y="2083580"/>
            <a:ext cx="3716617" cy="3003568"/>
            <a:chOff x="961861" y="2083580"/>
            <a:chExt cx="3716617" cy="3003568"/>
          </a:xfrm>
        </p:grpSpPr>
        <p:pic>
          <p:nvPicPr>
            <p:cNvPr id="10" name="Picture 9" descr="A screenshot of a computer&#10;&#10;Description automatically generated">
              <a:extLst>
                <a:ext uri="{FF2B5EF4-FFF2-40B4-BE49-F238E27FC236}">
                  <a16:creationId xmlns:a16="http://schemas.microsoft.com/office/drawing/2014/main" id="{2608D134-14CE-83BE-4837-6C310D68BE56}"/>
                </a:ext>
              </a:extLst>
            </p:cNvPr>
            <p:cNvPicPr>
              <a:picLocks noChangeAspect="1"/>
            </p:cNvPicPr>
            <p:nvPr/>
          </p:nvPicPr>
          <p:blipFill>
            <a:blip r:embed="rId3">
              <a:extLst>
                <a:ext uri="{28A0092B-C50C-407E-A947-70E740481C1C}">
                  <a14:useLocalDpi xmlns:a14="http://schemas.microsoft.com/office/drawing/2010/main" val="0"/>
                </a:ext>
              </a:extLst>
            </a:blip>
            <a:srcRect r="30396"/>
            <a:stretch/>
          </p:blipFill>
          <p:spPr>
            <a:xfrm>
              <a:off x="961861" y="2083580"/>
              <a:ext cx="3716617" cy="300356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3E69ED-0A1A-220B-622A-BA5B1FCB842B}"/>
                </a:ext>
              </a:extLst>
            </p:cNvPr>
            <p:cNvSpPr/>
            <p:nvPr/>
          </p:nvSpPr>
          <p:spPr bwMode="auto">
            <a:xfrm>
              <a:off x="2550097" y="2516020"/>
              <a:ext cx="638944" cy="45719"/>
            </a:xfrm>
            <a:prstGeom prst="rect">
              <a:avLst/>
            </a:prstGeom>
            <a:solidFill>
              <a:srgbClr val="FCFCFC"/>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888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8" name="Title 32">
            <a:extLst>
              <a:ext uri="{FF2B5EF4-FFF2-40B4-BE49-F238E27FC236}">
                <a16:creationId xmlns:a16="http://schemas.microsoft.com/office/drawing/2014/main" id="{5A77323A-EBD7-C5F1-C05F-5B043B9423B2}"/>
              </a:ext>
            </a:extLst>
          </p:cNvPr>
          <p:cNvSpPr txBox="1">
            <a:spLocks/>
          </p:cNvSpPr>
          <p:nvPr/>
        </p:nvSpPr>
        <p:spPr>
          <a:xfrm>
            <a:off x="4679504" y="1670681"/>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0" noProof="0" dirty="0">
                <a:solidFill>
                  <a:schemeClr val="tx1"/>
                </a:solidFill>
                <a:latin typeface="Segoe UI Semibold"/>
              </a:rPr>
              <a:t>Herzlichen Glückwunsch!</a:t>
            </a:r>
            <a:endParaRPr kumimoji="0" lang="en-US" sz="6000" b="0" i="0" u="none" strike="noStrike" kern="1200" cap="none" spc="-50" normalizeH="0" baseline="0" noProof="0" dirty="0">
              <a:ln w="3175">
                <a:noFill/>
              </a:ln>
              <a:solidFill>
                <a:schemeClr val="tx1"/>
              </a:solidFill>
              <a:effectLst/>
              <a:uLnTx/>
              <a:uFillTx/>
              <a:latin typeface="Segoe UI Semibold"/>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28703" y="1892509"/>
            <a:ext cx="0" cy="3108960"/>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Box 8">
            <a:extLst>
              <a:ext uri="{FF2B5EF4-FFF2-40B4-BE49-F238E27FC236}">
                <a16:creationId xmlns:a16="http://schemas.microsoft.com/office/drawing/2014/main" id="{A852C65B-438A-C743-FD84-BAB0959BE37C}"/>
              </a:ext>
            </a:extLst>
          </p:cNvPr>
          <p:cNvSpPr txBox="1"/>
          <p:nvPr/>
        </p:nvSpPr>
        <p:spPr>
          <a:xfrm>
            <a:off x="4787057" y="3613711"/>
            <a:ext cx="5420200" cy="1538883"/>
          </a:xfrm>
          <a:prstGeom prst="rect">
            <a:avLst/>
          </a:prstGeom>
          <a:noFill/>
        </p:spPr>
        <p:txBody>
          <a:bodyPr wrap="square" lIns="0" tIns="0" rIns="0" bIns="0" rtlCol="0" anchor="t">
            <a:spAutoFit/>
          </a:bodyPr>
          <a:lstStyle/>
          <a:p>
            <a:pPr rtl="0"/>
            <a:r>
              <a:rPr lang="de-de" sz="2000" dirty="0">
                <a:gradFill>
                  <a:gsLst>
                    <a:gs pos="2917">
                      <a:schemeClr val="tx1"/>
                    </a:gs>
                    <a:gs pos="30000">
                      <a:schemeClr val="tx1"/>
                    </a:gs>
                  </a:gsLst>
                  <a:lin ang="5400000" scaled="0"/>
                </a:gradFill>
                <a:latin typeface="+mj-lt"/>
              </a:rPr>
              <a:t>Wir bei &lt;</a:t>
            </a:r>
            <a:r>
              <a:rPr lang="de-de" sz="2000" dirty="0">
                <a:gradFill>
                  <a:gsLst>
                    <a:gs pos="2917">
                      <a:schemeClr val="tx1"/>
                    </a:gs>
                    <a:gs pos="30000">
                      <a:schemeClr val="tx1"/>
                    </a:gs>
                  </a:gsLst>
                  <a:lin ang="5400000" scaled="0"/>
                </a:gradFill>
                <a:highlight>
                  <a:srgbClr val="FFFF00"/>
                </a:highlight>
                <a:latin typeface="+mj-lt"/>
              </a:rPr>
              <a:t>Firmenname</a:t>
            </a:r>
            <a:r>
              <a:rPr lang="de-de" sz="2000" dirty="0">
                <a:gradFill>
                  <a:gsLst>
                    <a:gs pos="2917">
                      <a:schemeClr val="tx1"/>
                    </a:gs>
                    <a:gs pos="30000">
                      <a:schemeClr val="tx1"/>
                    </a:gs>
                  </a:gsLst>
                  <a:lin ang="5400000" scaled="0"/>
                </a:gradFill>
                <a:latin typeface="+mj-lt"/>
              </a:rPr>
              <a:t>&gt; wollen, dass Sie Ihre Fähigkeiten im Bereich KI weiterentwickeln. Wir laden Sie ein, sich weiter mit KI zu beschäftigen und Ihrer Kreativität mit Microsoft Copilot freien Lauf zu lassen!</a:t>
            </a:r>
          </a:p>
        </p:txBody>
      </p:sp>
      <p:pic>
        <p:nvPicPr>
          <p:cNvPr id="3" name="Picture 2">
            <a:extLst>
              <a:ext uri="{FF2B5EF4-FFF2-40B4-BE49-F238E27FC236}">
                <a16:creationId xmlns:a16="http://schemas.microsoft.com/office/drawing/2014/main" id="{29CC904A-7368-AADD-23E4-AFE9317368AB}"/>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6" name="TextBox 5">
            <a:extLst>
              <a:ext uri="{FF2B5EF4-FFF2-40B4-BE49-F238E27FC236}">
                <a16:creationId xmlns:a16="http://schemas.microsoft.com/office/drawing/2014/main" id="{75BD13E9-108F-B229-4EDF-93FEDD04E41F}"/>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de-de" sz="2800">
                <a:gradFill>
                  <a:gsLst>
                    <a:gs pos="2917">
                      <a:schemeClr val="tx1"/>
                    </a:gs>
                    <a:gs pos="30000">
                      <a:schemeClr val="tx1"/>
                    </a:gs>
                  </a:gsLst>
                  <a:lin ang="5400000" scaled="0"/>
                </a:gradFill>
                <a:latin typeface="+mj-lt"/>
              </a:rPr>
              <a:t>Microsoft </a:t>
            </a:r>
          </a:p>
          <a:p>
            <a:pPr algn="ctr" rtl="0"/>
            <a:r>
              <a:rPr lang="de-de" sz="2800">
                <a:gradFill>
                  <a:gsLst>
                    <a:gs pos="2917">
                      <a:schemeClr val="tx1"/>
                    </a:gs>
                    <a:gs pos="30000">
                      <a:schemeClr val="tx1"/>
                    </a:gs>
                  </a:gsLst>
                  <a:lin ang="5400000" scaled="0"/>
                </a:gradFill>
                <a:latin typeface="+mj-lt"/>
              </a:rPr>
              <a:t>Copilot</a:t>
            </a:r>
          </a:p>
        </p:txBody>
      </p:sp>
      <p:sp>
        <p:nvSpPr>
          <p:cNvPr id="2" name="Rectangle 1">
            <a:extLst>
              <a:ext uri="{FF2B5EF4-FFF2-40B4-BE49-F238E27FC236}">
                <a16:creationId xmlns:a16="http://schemas.microsoft.com/office/drawing/2014/main" id="{8690B856-3475-8A88-C731-DC91A207AFF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de-de" sz="1600">
                <a:solidFill>
                  <a:sysClr val="windowText" lastClr="000000"/>
                </a:solidFill>
                <a:ea typeface="Segoe UI" pitchFamily="34" charset="0"/>
                <a:cs typeface="Segoe UI" pitchFamily="34" charset="0"/>
              </a:rPr>
              <a:t>Ihr Logo hier</a:t>
            </a:r>
          </a:p>
        </p:txBody>
      </p:sp>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3" y="3152001"/>
            <a:ext cx="9066635" cy="553998"/>
          </a:xfrm>
          <a:prstGeom prst="rect">
            <a:avLst/>
          </a:prstGeom>
          <a:noFill/>
        </p:spPr>
        <p:txBody>
          <a:bodyPr wrap="square" lIns="0" tIns="0" rIns="0" bIns="0" rtlCol="0" anchor="t">
            <a:spAutoFit/>
          </a:bodyPr>
          <a:lstStyle/>
          <a:p>
            <a:pPr algn="ctr" defTabSz="914367" rtl="0">
              <a:defRPr/>
            </a:pPr>
            <a:r>
              <a:rPr lang="de-de" sz="3600">
                <a:solidFill>
                  <a:srgbClr val="000000"/>
                </a:solidFill>
                <a:latin typeface="+mj-lt"/>
              </a:rPr>
              <a:t>Anhang</a:t>
            </a:r>
            <a:endParaRPr kumimoji="0" lang="en-US" sz="3600" b="0" i="0" u="none" strike="noStrike" kern="1200" cap="none" spc="0" normalizeH="0" baseline="0" noProof="0">
              <a:ln>
                <a:noFill/>
              </a:ln>
              <a:solidFill>
                <a:srgbClr val="000000"/>
              </a:solidFill>
              <a:effectLst/>
              <a:uLnTx/>
              <a:uFillTx/>
              <a:latin typeface="+mj-lt"/>
            </a:endParaRPr>
          </a:p>
        </p:txBody>
      </p:sp>
    </p:spTree>
    <p:extLst>
      <p:ext uri="{BB962C8B-B14F-4D97-AF65-F5344CB8AC3E}">
        <p14:creationId xmlns:p14="http://schemas.microsoft.com/office/powerpoint/2010/main" val="26086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a:solidFill>
                  <a:srgbClr val="000000"/>
                </a:solidFill>
                <a:latin typeface="Segoe UI Semibold" panose="020B0702040204020203" pitchFamily="34" charset="0"/>
                <a:cs typeface="Segoe UI Semibold" panose="020B0702040204020203" pitchFamily="34" charset="0"/>
              </a:rPr>
              <a:t>FAQ (Häufig gestellte Fragen)</a:t>
            </a:r>
          </a:p>
        </p:txBody>
      </p:sp>
      <p:sp>
        <p:nvSpPr>
          <p:cNvPr id="9" name="TextBox 8">
            <a:extLst>
              <a:ext uri="{FF2B5EF4-FFF2-40B4-BE49-F238E27FC236}">
                <a16:creationId xmlns:a16="http://schemas.microsoft.com/office/drawing/2014/main" id="{858C6D35-43F9-9A70-8D80-E5C4BCC30644}"/>
              </a:ext>
            </a:extLst>
          </p:cNvPr>
          <p:cNvSpPr txBox="1"/>
          <p:nvPr/>
        </p:nvSpPr>
        <p:spPr>
          <a:xfrm>
            <a:off x="1076203" y="1757635"/>
            <a:ext cx="10052240" cy="83170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Was bedeutet „generative KI“?</a:t>
            </a:r>
          </a:p>
          <a:p>
            <a:pPr rtl="0">
              <a:lnSpc>
                <a:spcPct val="115000"/>
              </a:lnSpc>
              <a:spcAft>
                <a:spcPts val="800"/>
              </a:spcAft>
            </a:pPr>
            <a:r>
              <a:rPr lang="de-de" sz="1400" dirty="0">
                <a:gradFill>
                  <a:gsLst>
                    <a:gs pos="2917">
                      <a:srgbClr val="000000"/>
                    </a:gs>
                    <a:gs pos="30000">
                      <a:srgbClr val="000000"/>
                    </a:gs>
                  </a:gsLst>
                  <a:lin ang="5400000" scaled="0"/>
                </a:gradFill>
                <a:cs typeface="Segoe UI"/>
              </a:rPr>
              <a:t>Generative KI ist eine KI, die von sich aus neue Inhalte wie Texte, Bilder usw. generieren kann. Microsoft </a:t>
            </a:r>
            <a:r>
              <a:rPr lang="de-de" sz="1400" dirty="0">
                <a:gradFill>
                  <a:gsLst>
                    <a:gs pos="2917">
                      <a:srgbClr val="000000"/>
                    </a:gs>
                    <a:gs pos="30000">
                      <a:srgbClr val="000000"/>
                    </a:gs>
                  </a:gsLst>
                  <a:lin ang="5400000" scaled="0"/>
                </a:gradFill>
                <a:latin typeface="Segoe UI "/>
                <a:cs typeface="Segoe UI"/>
              </a:rPr>
              <a:t>Copilot </a:t>
            </a:r>
            <a:r>
              <a:rPr lang="de-de" sz="1400" dirty="0">
                <a:gradFill>
                  <a:gsLst>
                    <a:gs pos="2917">
                      <a:srgbClr val="000000"/>
                    </a:gs>
                    <a:gs pos="30000">
                      <a:srgbClr val="000000"/>
                    </a:gs>
                  </a:gsLst>
                  <a:lin ang="5400000" scaled="0"/>
                </a:gradFill>
                <a:cs typeface="Segoe UI"/>
              </a:rPr>
              <a:t>ist ein generatives Tool: Sie können ihm etwas vorgeben, und er generiert eine Antwort auf der Grundlage seiner zugrunde liegenden KI-Modelle und des Internets.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15BB85-36E5-353E-4AE8-191711162F0C}"/>
              </a:ext>
            </a:extLst>
          </p:cNvPr>
          <p:cNvSpPr txBox="1"/>
          <p:nvPr/>
        </p:nvSpPr>
        <p:spPr>
          <a:xfrm>
            <a:off x="1076203" y="2931102"/>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Warum ist Unternehmensdatenschutz wichtig, wenn generative KI in der Arbeitswelt eingesetzt wird?</a:t>
            </a:r>
          </a:p>
          <a:p>
            <a:pPr rtl="0">
              <a:lnSpc>
                <a:spcPct val="115000"/>
              </a:lnSpc>
              <a:spcAft>
                <a:spcPts val="800"/>
              </a:spcAft>
            </a:pPr>
            <a:r>
              <a:rPr lang="de-de" sz="1400" dirty="0">
                <a:gradFill>
                  <a:gsLst>
                    <a:gs pos="2917">
                      <a:srgbClr val="000000"/>
                    </a:gs>
                    <a:gs pos="30000">
                      <a:srgbClr val="000000"/>
                    </a:gs>
                  </a:gsLst>
                  <a:lin ang="5400000" scaled="0"/>
                </a:gradFill>
                <a:cs typeface="Segoe UI"/>
              </a:rPr>
              <a:t>Unternehmensdaten und geistiges Eigentum sind ein wichtiger Faktor für unseren Wettbewerbsvorteil. Das Problem bei der Verwendung von generativer KI ohne Unternehmensdatenschutz besteht darin, dass die von Ihnen generierten Prompts oder Inhalte als Teil einer anderen Antwort an die Öffentlichkeit gelangen können. Hier kommt Microsoft Copilot ins Spiel: Er ist durch Unternehmensdatenschutz geschützt, sodass die Daten, die Sie eingeben und wieder herausnehmen, nicht zum Trainieren des zugrunde liegenden KI-Modells verwendet werden. Unsere Unternehmensdaten bleiben sicher.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296073D-A253-B999-7D0F-C806BA87573A}"/>
              </a:ext>
            </a:extLst>
          </p:cNvPr>
          <p:cNvSpPr txBox="1"/>
          <p:nvPr/>
        </p:nvSpPr>
        <p:spPr>
          <a:xfrm>
            <a:off x="1076203" y="4579227"/>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Kann ich den Antworten vertrauen, die mit Hilfe von KI generiert werden? </a:t>
            </a:r>
          </a:p>
          <a:p>
            <a:pPr rtl="0">
              <a:lnSpc>
                <a:spcPct val="115000"/>
              </a:lnSpc>
              <a:spcAft>
                <a:spcPts val="800"/>
              </a:spcAft>
            </a:pPr>
            <a:r>
              <a:rPr lang="de-de" sz="1400" dirty="0">
                <a:gradFill>
                  <a:gsLst>
                    <a:gs pos="2917">
                      <a:srgbClr val="000000"/>
                    </a:gs>
                    <a:gs pos="30000">
                      <a:srgbClr val="000000"/>
                    </a:gs>
                  </a:gsLst>
                  <a:lin ang="5400000" scaled="0"/>
                </a:gradFill>
                <a:cs typeface="Segoe UI"/>
              </a:rPr>
              <a:t>Microsoft Copilot ist bestrebt, alle Antworten auf verlässliche Quellen zu stützen, aber KI kann Fehler machen, und Inhalte von Dritten im Internet sind möglicherweise nicht immer korrekt oder verlässlich. </a:t>
            </a:r>
            <a:r>
              <a:rPr lang="de-de" sz="1400" dirty="0">
                <a:gradFill>
                  <a:gsLst>
                    <a:gs pos="2917">
                      <a:srgbClr val="000000"/>
                    </a:gs>
                    <a:gs pos="30000">
                      <a:srgbClr val="000000"/>
                    </a:gs>
                  </a:gsLst>
                  <a:lin ang="5400000" scaled="0"/>
                </a:gradFill>
                <a:latin typeface="Segoe UI "/>
                <a:cs typeface="Segoe UI"/>
              </a:rPr>
              <a:t>Copilot </a:t>
            </a:r>
            <a:r>
              <a:rPr lang="de-de" sz="1400" dirty="0">
                <a:gradFill>
                  <a:gsLst>
                    <a:gs pos="2917">
                      <a:srgbClr val="000000"/>
                    </a:gs>
                    <a:gs pos="30000">
                      <a:srgbClr val="000000"/>
                    </a:gs>
                  </a:gsLst>
                  <a:lin ang="5400000" scaled="0"/>
                </a:gradFill>
                <a:cs typeface="Segoe UI"/>
              </a:rPr>
              <a:t>wird die gefundenen Informationen manchmal missverständlich darstellen. Aus diesem Grund ist </a:t>
            </a:r>
            <a:r>
              <a:rPr lang="de-de" sz="1400" dirty="0">
                <a:gradFill>
                  <a:gsLst>
                    <a:gs pos="2917">
                      <a:srgbClr val="000000"/>
                    </a:gs>
                    <a:gs pos="30000">
                      <a:srgbClr val="000000"/>
                    </a:gs>
                  </a:gsLst>
                  <a:lin ang="5400000" scaled="0"/>
                </a:gradFill>
                <a:latin typeface="Segoe UI "/>
                <a:cs typeface="Segoe UI"/>
              </a:rPr>
              <a:t>Copilot</a:t>
            </a:r>
            <a:r>
              <a:rPr lang="de-de"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t>
            </a:r>
            <a:r>
              <a:rPr lang="de-de" sz="1400" dirty="0">
                <a:gradFill>
                  <a:gsLst>
                    <a:gs pos="2917">
                      <a:srgbClr val="000000"/>
                    </a:gs>
                    <a:gs pos="30000">
                      <a:srgbClr val="000000"/>
                    </a:gs>
                  </a:gsLst>
                  <a:lin ang="5400000" scaled="0"/>
                </a:gradFill>
                <a:cs typeface="Segoe UI"/>
              </a:rPr>
              <a:t>transparent und gibt an, aus welchen Quellen sich die Antworten speisen. Prüfen Sie immer die Quellen, bevor Sie auf der Grundlage der Antworten von </a:t>
            </a:r>
            <a:r>
              <a:rPr lang="de-de" sz="1400" dirty="0">
                <a:gradFill>
                  <a:gsLst>
                    <a:gs pos="2917">
                      <a:srgbClr val="000000"/>
                    </a:gs>
                    <a:gs pos="30000">
                      <a:srgbClr val="000000"/>
                    </a:gs>
                  </a:gsLst>
                  <a:lin ang="5400000" scaled="0"/>
                </a:gradFill>
                <a:latin typeface="Segoe UI "/>
                <a:cs typeface="Segoe UI"/>
              </a:rPr>
              <a:t>Copilot </a:t>
            </a:r>
            <a:r>
              <a:rPr lang="de-de" sz="1400" dirty="0">
                <a:gradFill>
                  <a:gsLst>
                    <a:gs pos="2917">
                      <a:srgbClr val="000000"/>
                    </a:gs>
                    <a:gs pos="30000">
                      <a:srgbClr val="000000"/>
                    </a:gs>
                  </a:gsLst>
                  <a:lin ang="5400000" scaled="0"/>
                </a:gradFill>
                <a:cs typeface="Segoe UI"/>
              </a:rPr>
              <a:t>Entscheidungen treffen oder Maßnahmen ergreifen. </a:t>
            </a:r>
            <a:r>
              <a:rPr lang="de-de" sz="1400" dirty="0">
                <a:gradFill>
                  <a:gsLst>
                    <a:gs pos="2917">
                      <a:srgbClr val="000000"/>
                    </a:gs>
                    <a:gs pos="30000">
                      <a:srgbClr val="000000"/>
                    </a:gs>
                  </a:gsLst>
                  <a:lin ang="5400000" scaled="0"/>
                </a:gradFill>
                <a:latin typeface="Segoe UI "/>
                <a:cs typeface="Segoe UI"/>
              </a:rPr>
              <a:t>Copilot </a:t>
            </a:r>
            <a:r>
              <a:rPr lang="de-de" sz="1400" dirty="0">
                <a:gradFill>
                  <a:gsLst>
                    <a:gs pos="2917">
                      <a:srgbClr val="000000"/>
                    </a:gs>
                    <a:gs pos="30000">
                      <a:srgbClr val="000000"/>
                    </a:gs>
                  </a:gsLst>
                  <a:lin ang="5400000" scaled="0"/>
                </a:gradFill>
                <a:cs typeface="Segoe UI"/>
              </a:rPr>
              <a:t>kann das menschliche Urteilsvermögen nicht ersetzen.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66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a:solidFill>
                  <a:srgbClr val="000000"/>
                </a:solidFill>
                <a:latin typeface="Segoe UI Semibold" panose="020B0702040204020203" pitchFamily="34" charset="0"/>
                <a:cs typeface="Segoe UI Semibold" panose="020B0702040204020203" pitchFamily="34" charset="0"/>
              </a:rPr>
              <a:t>FAQ (Fortsetzung)</a:t>
            </a:r>
          </a:p>
        </p:txBody>
      </p:sp>
      <p:sp>
        <p:nvSpPr>
          <p:cNvPr id="9" name="TextBox 8">
            <a:extLst>
              <a:ext uri="{FF2B5EF4-FFF2-40B4-BE49-F238E27FC236}">
                <a16:creationId xmlns:a16="http://schemas.microsoft.com/office/drawing/2014/main" id="{858C6D35-43F9-9A70-8D80-E5C4BCC30644}"/>
              </a:ext>
            </a:extLst>
          </p:cNvPr>
          <p:cNvSpPr txBox="1"/>
          <p:nvPr/>
        </p:nvSpPr>
        <p:spPr>
          <a:xfrm>
            <a:off x="871255" y="1466632"/>
            <a:ext cx="10449490" cy="625299"/>
          </a:xfrm>
          <a:prstGeom prst="rect">
            <a:avLst/>
          </a:prstGeom>
          <a:noFill/>
        </p:spPr>
        <p:txBody>
          <a:bodyPr wrap="square" lIns="0" tIns="0" rIns="0" bIns="0" rtlCol="0" anchor="t">
            <a:spAutoFit/>
          </a:bodyPr>
          <a:lstStyle/>
          <a:p>
            <a:pPr rtl="0">
              <a:lnSpc>
                <a:spcPct val="115000"/>
              </a:lnSpc>
              <a:spcAft>
                <a:spcPts val="800"/>
              </a:spcAft>
            </a:pPr>
            <a:r>
              <a:rPr lang="de-de" sz="1400" dirty="0">
                <a:latin typeface="+mj-lt"/>
                <a:cs typeface="Segoe UI"/>
              </a:rPr>
              <a:t>Woher weiß ich, dass ich den „richtigen“ Microsoft Copilot mit Unternehmensdatenschutz verwende?</a:t>
            </a:r>
          </a:p>
          <a:p>
            <a:pPr rtl="0">
              <a:lnSpc>
                <a:spcPct val="144578"/>
              </a:lnSpc>
              <a:spcAft>
                <a:spcPts val="800"/>
              </a:spcAft>
            </a:pPr>
            <a:r>
              <a:rPr lang="de-de" sz="1400" dirty="0">
                <a:gradFill>
                  <a:gsLst>
                    <a:gs pos="2917">
                      <a:srgbClr val="000000"/>
                    </a:gs>
                    <a:gs pos="30000">
                      <a:srgbClr val="000000"/>
                    </a:gs>
                  </a:gsLst>
                  <a:lin ang="5400000" scaled="0"/>
                </a:gradFill>
                <a:cs typeface="Segoe UI"/>
              </a:rPr>
              <a:t>Sie wissen, dass Sie Microsoft </a:t>
            </a:r>
            <a:r>
              <a:rPr lang="de-de" sz="1400" dirty="0">
                <a:gradFill>
                  <a:gsLst>
                    <a:gs pos="2917">
                      <a:srgbClr val="000000"/>
                    </a:gs>
                    <a:gs pos="30000">
                      <a:srgbClr val="000000"/>
                    </a:gs>
                  </a:gsLst>
                  <a:lin ang="5400000" scaled="0"/>
                </a:gradFill>
                <a:latin typeface="Segoe UI "/>
                <a:cs typeface="Segoe UI"/>
              </a:rPr>
              <a:t>Copilot mit Unternehmensdatenschutz </a:t>
            </a:r>
            <a:r>
              <a:rPr lang="de-de" sz="1400" dirty="0">
                <a:gradFill>
                  <a:gsLst>
                    <a:gs pos="2917">
                      <a:srgbClr val="000000"/>
                    </a:gs>
                    <a:gs pos="30000">
                      <a:srgbClr val="000000"/>
                    </a:gs>
                  </a:gsLst>
                  <a:lin ang="5400000" scaled="0"/>
                </a:gradFill>
                <a:latin typeface="Segoe UI"/>
                <a:cs typeface="Segoe UI"/>
              </a:rPr>
              <a:t>verwenden, wenn Sie ein Schildsymbol      </a:t>
            </a:r>
            <a:r>
              <a:rPr lang="de-de" sz="1400" dirty="0">
                <a:gradFill>
                  <a:gsLst>
                    <a:gs pos="2917">
                      <a:srgbClr val="000000"/>
                    </a:gs>
                    <a:gs pos="30000">
                      <a:srgbClr val="000000"/>
                    </a:gs>
                  </a:gsLst>
                  <a:lin ang="5400000" scaled="0"/>
                </a:gradFill>
                <a:cs typeface="Segoe UI"/>
              </a:rPr>
              <a:t>neben der Schaltfläche „Neuer Chat“ sehen.</a:t>
            </a:r>
          </a:p>
        </p:txBody>
      </p:sp>
      <p:sp>
        <p:nvSpPr>
          <p:cNvPr id="11" name="TextBox 10">
            <a:extLst>
              <a:ext uri="{FF2B5EF4-FFF2-40B4-BE49-F238E27FC236}">
                <a16:creationId xmlns:a16="http://schemas.microsoft.com/office/drawing/2014/main" id="{9296073D-A253-B999-7D0F-C806BA87573A}"/>
              </a:ext>
            </a:extLst>
          </p:cNvPr>
          <p:cNvSpPr txBox="1"/>
          <p:nvPr/>
        </p:nvSpPr>
        <p:spPr>
          <a:xfrm>
            <a:off x="871255" y="2642348"/>
            <a:ext cx="10449490" cy="132010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Worauf kann Microsoft Copilot zugreifen, wenn ich ihn benutze? Meine Dateien? Meinen Browserverlauf?</a:t>
            </a:r>
          </a:p>
          <a:p>
            <a:pPr rtl="0">
              <a:lnSpc>
                <a:spcPct val="115000"/>
              </a:lnSpc>
              <a:spcAft>
                <a:spcPts val="800"/>
              </a:spcAft>
            </a:pPr>
            <a:r>
              <a:rPr lang="de-de" sz="1400" dirty="0">
                <a:gradFill>
                  <a:gsLst>
                    <a:gs pos="2917">
                      <a:srgbClr val="000000"/>
                    </a:gs>
                    <a:gs pos="30000">
                      <a:srgbClr val="000000"/>
                    </a:gs>
                  </a:gsLst>
                  <a:lin ang="5400000" scaled="0"/>
                </a:gradFill>
                <a:latin typeface="Segoe UI "/>
                <a:cs typeface="Segoe UI"/>
              </a:rPr>
              <a:t>Copilot-Chat nutzt die neuesten Informationen aus dem Internet, um auf Ihre Prompts zu reagieren. Er hat keinen Zugriff auf die Daten Ihres Geräts oder die Informationen Ihres Unternehmens. Wenn Sie den Copilot-Chat in der Microsoft Edge-Seitenleiste verwenden, können Sie ihm die Erlaubnis erteilen, Inhalte auf Ihrer aktuellen Seite anzuzeigen, um Zusammenfassungen zu erstellen. Copilot greift jedoch nicht auf andere Browserdaten, wie z. B. Ihren Browserverlauf, zu oder verwendet diese.</a:t>
            </a:r>
            <a:endParaRPr lang="en-US" sz="1400" dirty="0">
              <a:gradFill>
                <a:gsLst>
                  <a:gs pos="2917">
                    <a:srgbClr val="000000"/>
                  </a:gs>
                  <a:gs pos="30000">
                    <a:srgbClr val="000000"/>
                  </a:gs>
                </a:gsLst>
                <a:lin ang="5400000" scaled="0"/>
              </a:gradFill>
              <a:cs typeface="Segoe UI"/>
            </a:endParaRPr>
          </a:p>
        </p:txBody>
      </p:sp>
      <p:sp>
        <p:nvSpPr>
          <p:cNvPr id="4" name="TextBox 3">
            <a:extLst>
              <a:ext uri="{FF2B5EF4-FFF2-40B4-BE49-F238E27FC236}">
                <a16:creationId xmlns:a16="http://schemas.microsoft.com/office/drawing/2014/main" id="{FC7E0B89-3ED0-4504-3EB0-50D1335DD31F}"/>
              </a:ext>
            </a:extLst>
          </p:cNvPr>
          <p:cNvSpPr txBox="1"/>
          <p:nvPr/>
        </p:nvSpPr>
        <p:spPr>
          <a:xfrm>
            <a:off x="864932" y="4214124"/>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Gibt es Grenzen für die Nutzung der KI?</a:t>
            </a:r>
          </a:p>
          <a:p>
            <a:pPr rtl="0">
              <a:lnSpc>
                <a:spcPct val="115000"/>
              </a:lnSpc>
              <a:spcAft>
                <a:spcPts val="800"/>
              </a:spcAft>
            </a:pPr>
            <a:r>
              <a:rPr lang="de-de" sz="1400" dirty="0">
                <a:gradFill>
                  <a:gsLst>
                    <a:gs pos="2917">
                      <a:srgbClr val="000000"/>
                    </a:gs>
                    <a:gs pos="30000">
                      <a:srgbClr val="000000"/>
                    </a:gs>
                  </a:gsLst>
                  <a:lin ang="5400000" scaled="0"/>
                </a:gradFill>
                <a:cs typeface="Segoe UI"/>
              </a:rPr>
              <a:t>Wie bei anderen KI-Tools auch, gibt es Grenzen für die Anzahl der Züge (Prompts und Antworten), die Sie pro Chat-Gespräch und pro Tag ausführen können. Wenn Sie diese Grenzen erreichen, werden Sie in der Sitzung benachrichtigt.</a:t>
            </a:r>
          </a:p>
        </p:txBody>
      </p:sp>
      <p:sp>
        <p:nvSpPr>
          <p:cNvPr id="6" name="TextBox 5">
            <a:extLst>
              <a:ext uri="{FF2B5EF4-FFF2-40B4-BE49-F238E27FC236}">
                <a16:creationId xmlns:a16="http://schemas.microsoft.com/office/drawing/2014/main" id="{ABE1ED5D-33E3-DA19-95C3-D8A5790B1EF8}"/>
              </a:ext>
            </a:extLst>
          </p:cNvPr>
          <p:cNvSpPr txBox="1"/>
          <p:nvPr/>
        </p:nvSpPr>
        <p:spPr>
          <a:xfrm>
            <a:off x="864932" y="5242729"/>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de-de" sz="1400" dirty="0">
                <a:latin typeface="+mj-lt"/>
                <a:cs typeface="Segoe UI"/>
              </a:rPr>
              <a:t>Microsoft Copilot kann Informationen von der Website, auf der ich mich gerade befinde, lesen, wenn ich ihn über die Randleiste von Microsoft Edge verwende. Kann ich das deaktivieren?</a:t>
            </a:r>
          </a:p>
          <a:p>
            <a:pPr rtl="0">
              <a:lnSpc>
                <a:spcPct val="115000"/>
              </a:lnSpc>
              <a:spcAft>
                <a:spcPts val="800"/>
              </a:spcAft>
            </a:pPr>
            <a:r>
              <a:rPr lang="de-de" sz="1400" dirty="0">
                <a:gradFill>
                  <a:gsLst>
                    <a:gs pos="2917">
                      <a:srgbClr val="000000"/>
                    </a:gs>
                    <a:gs pos="30000">
                      <a:srgbClr val="000000"/>
                    </a:gs>
                  </a:gsLst>
                  <a:lin ang="5400000" scaled="0"/>
                </a:gradFill>
                <a:cs typeface="Segoe UI"/>
              </a:rPr>
              <a:t>Ja, gehen Sie zu edge://Einstellungen/Randleiste und wählen Sie unter </a:t>
            </a:r>
            <a:r>
              <a:rPr lang="de-de" sz="1400" dirty="0">
                <a:latin typeface="+mj-lt"/>
                <a:cs typeface="Segoe UI"/>
              </a:rPr>
              <a:t>App- und Benachrichtigungseinstellungen</a:t>
            </a:r>
            <a:r>
              <a:rPr lang="de-de" sz="1400" dirty="0">
                <a:gradFill>
                  <a:gsLst>
                    <a:gs pos="2917">
                      <a:srgbClr val="000000"/>
                    </a:gs>
                    <a:gs pos="30000">
                      <a:srgbClr val="000000"/>
                    </a:gs>
                  </a:gsLst>
                  <a:lin ang="5400000" scaled="0"/>
                </a:gradFill>
                <a:cs typeface="Segoe UI"/>
              </a:rPr>
              <a:t> „Copilot“. Deaktivieren Sie auf der Copilot-Einstellungsseite den Schalter „</a:t>
            </a:r>
            <a:r>
              <a:rPr lang="de-de" sz="1400" dirty="0">
                <a:latin typeface="+mj-lt"/>
                <a:cs typeface="Segoe UI"/>
              </a:rPr>
              <a:t>Zugriff auf jede Website oder PDF zulassen</a:t>
            </a:r>
            <a:r>
              <a:rPr lang="de-de" sz="1400" dirty="0">
                <a:gradFill>
                  <a:gsLst>
                    <a:gs pos="2917">
                      <a:srgbClr val="000000"/>
                    </a:gs>
                    <a:gs pos="30000">
                      <a:srgbClr val="000000"/>
                    </a:gs>
                  </a:gsLst>
                  <a:lin ang="5400000" scaled="0"/>
                </a:gradFill>
                <a:latin typeface="+mj-lt"/>
                <a:cs typeface="Segoe UI"/>
              </a:rPr>
              <a:t>“. </a:t>
            </a:r>
            <a:endParaRPr lang="en-US" sz="1400" dirty="0">
              <a:gradFill>
                <a:gsLst>
                  <a:gs pos="2917">
                    <a:srgbClr val="000000"/>
                  </a:gs>
                  <a:gs pos="30000">
                    <a:srgbClr val="000000"/>
                  </a:gs>
                </a:gsLst>
                <a:lin ang="5400000" scaled="0"/>
              </a:gradFill>
              <a:cs typeface="Segoe UI"/>
            </a:endParaRPr>
          </a:p>
        </p:txBody>
      </p:sp>
      <p:pic>
        <p:nvPicPr>
          <p:cNvPr id="7" name="Picture 6" descr="A screenshot of a computer&#10;&#10;Description automatically generated">
            <a:extLst>
              <a:ext uri="{FF2B5EF4-FFF2-40B4-BE49-F238E27FC236}">
                <a16:creationId xmlns:a16="http://schemas.microsoft.com/office/drawing/2014/main" id="{754EF017-ED82-D45A-3869-21C716CFB3CD}"/>
              </a:ext>
            </a:extLst>
          </p:cNvPr>
          <p:cNvPicPr>
            <a:picLocks noChangeAspect="1"/>
          </p:cNvPicPr>
          <p:nvPr/>
        </p:nvPicPr>
        <p:blipFill>
          <a:blip r:embed="rId3">
            <a:extLst>
              <a:ext uri="{28A0092B-C50C-407E-A947-70E740481C1C}">
                <a14:useLocalDpi xmlns:a14="http://schemas.microsoft.com/office/drawing/2010/main" val="0"/>
              </a:ext>
            </a:extLst>
          </a:blip>
          <a:srcRect l="74259" t="15022" r="24738" b="83127"/>
          <a:stretch/>
        </p:blipFill>
        <p:spPr>
          <a:xfrm>
            <a:off x="9366684" y="1865692"/>
            <a:ext cx="207895" cy="226239"/>
          </a:xfrm>
          <a:prstGeom prst="rect">
            <a:avLst/>
          </a:prstGeom>
          <a:ln w="38100">
            <a:noFill/>
          </a:ln>
        </p:spPr>
      </p:pic>
    </p:spTree>
    <p:extLst>
      <p:ext uri="{BB962C8B-B14F-4D97-AF65-F5344CB8AC3E}">
        <p14:creationId xmlns:p14="http://schemas.microsoft.com/office/powerpoint/2010/main" val="19270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681CDFB-9F1B-A70B-9600-97C39D0EAE60}"/>
              </a:ext>
            </a:extLst>
          </p:cNvPr>
          <p:cNvSpPr/>
          <p:nvPr/>
        </p:nvSpPr>
        <p:spPr bwMode="auto">
          <a:xfrm>
            <a:off x="445091" y="2073808"/>
            <a:ext cx="11296945" cy="4350661"/>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r>
              <a:rPr lang="de-de">
                <a:gradFill>
                  <a:gsLst>
                    <a:gs pos="0">
                      <a:srgbClr val="FFFFFF"/>
                    </a:gs>
                    <a:gs pos="100000">
                      <a:srgbClr val="FFFFFF"/>
                    </a:gs>
                  </a:gsLst>
                  <a:lin ang="5400000" scaled="0"/>
                </a:gradFill>
                <a:latin typeface="Segoe UI"/>
                <a:cs typeface="Segoe UI" pitchFamily="34" charset="0"/>
              </a:rPr>
              <a:t> </a:t>
            </a:r>
          </a:p>
        </p:txBody>
      </p:sp>
      <p:sp>
        <p:nvSpPr>
          <p:cNvPr id="4" name="Oval 3">
            <a:extLst>
              <a:ext uri="{FF2B5EF4-FFF2-40B4-BE49-F238E27FC236}">
                <a16:creationId xmlns:a16="http://schemas.microsoft.com/office/drawing/2014/main" id="{B9DFC8C2-69CC-946D-7124-4D2312465C26}"/>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200">
                <a:latin typeface="+mj-lt"/>
              </a:rPr>
              <a:t>1</a:t>
            </a:r>
          </a:p>
        </p:txBody>
      </p:sp>
      <p:sp>
        <p:nvSpPr>
          <p:cNvPr id="13" name="TextBox 12">
            <a:extLst>
              <a:ext uri="{FF2B5EF4-FFF2-40B4-BE49-F238E27FC236}">
                <a16:creationId xmlns:a16="http://schemas.microsoft.com/office/drawing/2014/main" id="{0FF7F5F2-190F-85D3-2F60-22799F5F9E06}"/>
              </a:ext>
            </a:extLst>
          </p:cNvPr>
          <p:cNvSpPr txBox="1"/>
          <p:nvPr/>
        </p:nvSpPr>
        <p:spPr>
          <a:xfrm>
            <a:off x="1221118" y="2339996"/>
            <a:ext cx="4388286" cy="184666"/>
          </a:xfrm>
          <a:prstGeom prst="rect">
            <a:avLst/>
          </a:prstGeom>
          <a:noFill/>
        </p:spPr>
        <p:txBody>
          <a:bodyPr wrap="square" lIns="0" tIns="0" rIns="0" bIns="0" rtlCol="0" anchor="ctr">
            <a:spAutoFit/>
          </a:bodyPr>
          <a:lstStyle/>
          <a:p>
            <a:pPr rtl="0"/>
            <a:r>
              <a:rPr lang="de-de" sz="1200" dirty="0">
                <a:gradFill>
                  <a:gsLst>
                    <a:gs pos="2917">
                      <a:srgbClr val="000000"/>
                    </a:gs>
                    <a:gs pos="30000">
                      <a:srgbClr val="000000"/>
                    </a:gs>
                  </a:gsLst>
                  <a:lin ang="5400000" scaled="0"/>
                </a:gradFill>
                <a:cs typeface="Segoe UI"/>
              </a:rPr>
              <a:t>Wählen Sie zunächst das Zahnradsymbol unten rechts in der Edge-Randleiste</a:t>
            </a:r>
          </a:p>
        </p:txBody>
      </p:sp>
      <p:grpSp>
        <p:nvGrpSpPr>
          <p:cNvPr id="12" name="Group 11">
            <a:extLst>
              <a:ext uri="{FF2B5EF4-FFF2-40B4-BE49-F238E27FC236}">
                <a16:creationId xmlns:a16="http://schemas.microsoft.com/office/drawing/2014/main" id="{E02E4BA2-7E37-187A-C6EC-1C10B7B3C1B7}"/>
              </a:ext>
            </a:extLst>
          </p:cNvPr>
          <p:cNvGrpSpPr/>
          <p:nvPr/>
        </p:nvGrpSpPr>
        <p:grpSpPr>
          <a:xfrm>
            <a:off x="886776" y="4289753"/>
            <a:ext cx="3636587" cy="235404"/>
            <a:chOff x="953450" y="6151293"/>
            <a:chExt cx="4235541" cy="274176"/>
          </a:xfrm>
        </p:grpSpPr>
        <p:sp>
          <p:nvSpPr>
            <p:cNvPr id="6" name="Oval 5">
              <a:extLst>
                <a:ext uri="{FF2B5EF4-FFF2-40B4-BE49-F238E27FC236}">
                  <a16:creationId xmlns:a16="http://schemas.microsoft.com/office/drawing/2014/main" id="{31571337-ABAC-8B67-1918-0B50472155F8}"/>
                </a:ext>
              </a:extLst>
            </p:cNvPr>
            <p:cNvSpPr>
              <a:spLocks noChangeAspect="1"/>
            </p:cNvSpPr>
            <p:nvPr/>
          </p:nvSpPr>
          <p:spPr>
            <a:xfrm>
              <a:off x="953450" y="6151293"/>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200">
                  <a:latin typeface="+mj-lt"/>
                </a:rPr>
                <a:t>2</a:t>
              </a:r>
            </a:p>
          </p:txBody>
        </p:sp>
        <p:sp>
          <p:nvSpPr>
            <p:cNvPr id="14" name="TextBox 13">
              <a:extLst>
                <a:ext uri="{FF2B5EF4-FFF2-40B4-BE49-F238E27FC236}">
                  <a16:creationId xmlns:a16="http://schemas.microsoft.com/office/drawing/2014/main" id="{72475585-7AD3-2B06-1916-DD205353E19C}"/>
                </a:ext>
              </a:extLst>
            </p:cNvPr>
            <p:cNvSpPr txBox="1"/>
            <p:nvPr/>
          </p:nvSpPr>
          <p:spPr>
            <a:xfrm>
              <a:off x="1342858" y="6176891"/>
              <a:ext cx="3846133" cy="215081"/>
            </a:xfrm>
            <a:prstGeom prst="rect">
              <a:avLst/>
            </a:prstGeom>
            <a:noFill/>
          </p:spPr>
          <p:txBody>
            <a:bodyPr wrap="square" lIns="0" tIns="0" rIns="0" bIns="0" rtlCol="0" anchor="ctr">
              <a:spAutoFit/>
            </a:bodyPr>
            <a:lstStyle/>
            <a:p>
              <a:pPr rtl="0"/>
              <a:r>
                <a:rPr lang="de-de" sz="1200">
                  <a:gradFill>
                    <a:gsLst>
                      <a:gs pos="2917">
                        <a:srgbClr val="000000"/>
                      </a:gs>
                      <a:gs pos="30000">
                        <a:srgbClr val="000000"/>
                      </a:gs>
                    </a:gsLst>
                    <a:lin ang="5400000" scaled="0"/>
                  </a:gradFill>
                  <a:cs typeface="Segoe UI"/>
                </a:rPr>
                <a:t>Wählen Sie aus der Liste der Apps „Copilot“ aus.</a:t>
              </a:r>
            </a:p>
          </p:txBody>
        </p:sp>
      </p:grpSp>
      <p:grpSp>
        <p:nvGrpSpPr>
          <p:cNvPr id="28" name="Group 27">
            <a:extLst>
              <a:ext uri="{FF2B5EF4-FFF2-40B4-BE49-F238E27FC236}">
                <a16:creationId xmlns:a16="http://schemas.microsoft.com/office/drawing/2014/main" id="{31D9E1CB-D2F1-255D-546B-F69EE96C1A62}"/>
              </a:ext>
            </a:extLst>
          </p:cNvPr>
          <p:cNvGrpSpPr/>
          <p:nvPr/>
        </p:nvGrpSpPr>
        <p:grpSpPr>
          <a:xfrm>
            <a:off x="5817549" y="2327923"/>
            <a:ext cx="5487677" cy="266744"/>
            <a:chOff x="5451635" y="6135929"/>
            <a:chExt cx="6391510" cy="310678"/>
          </a:xfrm>
        </p:grpSpPr>
        <p:sp>
          <p:nvSpPr>
            <p:cNvPr id="7" name="Oval 6">
              <a:extLst>
                <a:ext uri="{FF2B5EF4-FFF2-40B4-BE49-F238E27FC236}">
                  <a16:creationId xmlns:a16="http://schemas.microsoft.com/office/drawing/2014/main" id="{A62C5E30-23EB-258F-E41B-E73D6C1B880E}"/>
                </a:ext>
              </a:extLst>
            </p:cNvPr>
            <p:cNvSpPr>
              <a:spLocks noChangeAspect="1"/>
            </p:cNvSpPr>
            <p:nvPr/>
          </p:nvSpPr>
          <p:spPr>
            <a:xfrm>
              <a:off x="5451635" y="6172431"/>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de-de" sz="1200">
                  <a:latin typeface="+mj-lt"/>
                </a:rPr>
                <a:t>3</a:t>
              </a:r>
            </a:p>
          </p:txBody>
        </p:sp>
        <p:sp>
          <p:nvSpPr>
            <p:cNvPr id="15" name="TextBox 14">
              <a:extLst>
                <a:ext uri="{FF2B5EF4-FFF2-40B4-BE49-F238E27FC236}">
                  <a16:creationId xmlns:a16="http://schemas.microsoft.com/office/drawing/2014/main" id="{7C690BA3-C300-D277-A86C-F758654694D3}"/>
                </a:ext>
              </a:extLst>
            </p:cNvPr>
            <p:cNvSpPr txBox="1"/>
            <p:nvPr/>
          </p:nvSpPr>
          <p:spPr>
            <a:xfrm>
              <a:off x="5862217" y="6135929"/>
              <a:ext cx="5980928" cy="215081"/>
            </a:xfrm>
            <a:prstGeom prst="rect">
              <a:avLst/>
            </a:prstGeom>
            <a:noFill/>
          </p:spPr>
          <p:txBody>
            <a:bodyPr wrap="square" lIns="0" tIns="0" rIns="0" bIns="0" rtlCol="0" anchor="ctr">
              <a:spAutoFit/>
            </a:bodyPr>
            <a:lstStyle/>
            <a:p>
              <a:pPr rtl="0"/>
              <a:r>
                <a:rPr lang="de-de" sz="1200" dirty="0">
                  <a:gradFill>
                    <a:gsLst>
                      <a:gs pos="2917">
                        <a:srgbClr val="000000"/>
                      </a:gs>
                      <a:gs pos="30000">
                        <a:srgbClr val="000000"/>
                      </a:gs>
                    </a:gsLst>
                    <a:lin ang="5400000" scaled="0"/>
                  </a:gradFill>
                  <a:cs typeface="Segoe UI"/>
                </a:rPr>
                <a:t>Aktivieren Sie den Einstellungsschalter „Zugriff auf jede Webseite oder PDF zulassen“ (siehe unten)</a:t>
              </a:r>
            </a:p>
          </p:txBody>
        </p:sp>
      </p:grpSp>
      <p:pic>
        <p:nvPicPr>
          <p:cNvPr id="32" name="Picture 31">
            <a:extLst>
              <a:ext uri="{FF2B5EF4-FFF2-40B4-BE49-F238E27FC236}">
                <a16:creationId xmlns:a16="http://schemas.microsoft.com/office/drawing/2014/main" id="{371E3EC1-6EF9-CBF4-7489-28BC098320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627863"/>
            <a:ext cx="3883095" cy="1423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2002EE-03F3-5F80-8C88-7F971B07B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069" y="2726211"/>
            <a:ext cx="4848233" cy="2943000"/>
          </a:xfrm>
          <a:prstGeom prst="rect">
            <a:avLst/>
          </a:prstGeom>
          <a:ln>
            <a:noFill/>
          </a:ln>
          <a:effectLst>
            <a:outerShdw blurRad="190500" algn="tl" rotWithShape="0">
              <a:srgbClr val="000000">
                <a:alpha val="70000"/>
              </a:srgbClr>
            </a:outerShdw>
          </a:effectLst>
        </p:spPr>
      </p:pic>
      <p:sp>
        <p:nvSpPr>
          <p:cNvPr id="22" name="Rectangle: Rounded Corners 21">
            <a:extLst>
              <a:ext uri="{FF2B5EF4-FFF2-40B4-BE49-F238E27FC236}">
                <a16:creationId xmlns:a16="http://schemas.microsoft.com/office/drawing/2014/main" id="{834E63F4-E36F-28C8-2A88-9ACD2AF81866}"/>
              </a:ext>
            </a:extLst>
          </p:cNvPr>
          <p:cNvSpPr/>
          <p:nvPr/>
        </p:nvSpPr>
        <p:spPr bwMode="auto">
          <a:xfrm>
            <a:off x="6170069" y="2726212"/>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1" name="Picture 20">
            <a:extLst>
              <a:ext uri="{FF2B5EF4-FFF2-40B4-BE49-F238E27FC236}">
                <a16:creationId xmlns:a16="http://schemas.microsoft.com/office/drawing/2014/main" id="{CD3F5555-22B2-950E-E099-268A1EBDA5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2755" y="4577111"/>
            <a:ext cx="4865880" cy="383019"/>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963687D5-2A1E-8C6A-897C-EF8EB284F2AC}"/>
              </a:ext>
            </a:extLst>
          </p:cNvPr>
          <p:cNvSpPr/>
          <p:nvPr/>
        </p:nvSpPr>
        <p:spPr bwMode="auto">
          <a:xfrm>
            <a:off x="1223169" y="4625779"/>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sp>
        <p:nvSpPr>
          <p:cNvPr id="25" name="TextBox 24">
            <a:extLst>
              <a:ext uri="{FF2B5EF4-FFF2-40B4-BE49-F238E27FC236}">
                <a16:creationId xmlns:a16="http://schemas.microsoft.com/office/drawing/2014/main" id="{28AF49D8-F79C-EBD7-3CF1-1D69D5596B5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rtl="0"/>
            <a:r>
              <a:rPr lang="de-de" sz="1600" dirty="0">
                <a:latin typeface="Segoe UI "/>
              </a:rPr>
              <a:t>Folgen Sie diesen Schritten, damit Microsoft </a:t>
            </a:r>
            <a:r>
              <a:rPr lang="de-de" sz="1600" dirty="0">
                <a:gradFill>
                  <a:gsLst>
                    <a:gs pos="2917">
                      <a:srgbClr val="000000"/>
                    </a:gs>
                    <a:gs pos="30000">
                      <a:srgbClr val="000000"/>
                    </a:gs>
                  </a:gsLst>
                  <a:lin ang="5400000" scaled="0"/>
                </a:gradFill>
                <a:latin typeface="Segoe UI "/>
                <a:cs typeface="Segoe UI"/>
              </a:rPr>
              <a:t>Copilot </a:t>
            </a:r>
            <a:r>
              <a:rPr lang="de-de" sz="1600" dirty="0">
                <a:latin typeface="Segoe UI "/>
              </a:rPr>
              <a:t>die geöffnete PDF-Datei oder Webseite „lesen“ kann </a:t>
            </a:r>
          </a:p>
        </p:txBody>
      </p:sp>
      <p:sp>
        <p:nvSpPr>
          <p:cNvPr id="2" name="Title 1">
            <a:extLst>
              <a:ext uri="{FF2B5EF4-FFF2-40B4-BE49-F238E27FC236}">
                <a16:creationId xmlns:a16="http://schemas.microsoft.com/office/drawing/2014/main" id="{95F5A377-DD78-1FF1-47A5-BD77721BB56E}"/>
              </a:ext>
            </a:extLst>
          </p:cNvPr>
          <p:cNvSpPr txBox="1">
            <a:spLocks/>
          </p:cNvSpPr>
          <p:nvPr/>
        </p:nvSpPr>
        <p:spPr>
          <a:xfrm>
            <a:off x="588263" y="95695"/>
            <a:ext cx="11018520" cy="147732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sz="3200" dirty="0">
                <a:solidFill>
                  <a:srgbClr val="000000"/>
                </a:solidFill>
                <a:latin typeface="Segoe UI Semibold" panose="020B0702040204020203" pitchFamily="34" charset="0"/>
                <a:cs typeface="Segoe UI Semibold" panose="020B0702040204020203" pitchFamily="34" charset="0"/>
              </a:rPr>
              <a:t>Wenn die Edge-Randleiste eine geöffnete PDF-Datei oder Webseite nicht „lesen“ kann, müssen Sie möglicherweise Ihre Einstellungen ändern</a:t>
            </a:r>
          </a:p>
        </p:txBody>
      </p:sp>
      <p:pic>
        <p:nvPicPr>
          <p:cNvPr id="5" name="Picture 4">
            <a:extLst>
              <a:ext uri="{FF2B5EF4-FFF2-40B4-BE49-F238E27FC236}">
                <a16:creationId xmlns:a16="http://schemas.microsoft.com/office/drawing/2014/main" id="{42722ED6-A54F-A0D4-2A23-18EF0F2A70AC}"/>
              </a:ext>
            </a:extLst>
          </p:cNvPr>
          <p:cNvPicPr>
            <a:picLocks noChangeAspect="1"/>
          </p:cNvPicPr>
          <p:nvPr/>
        </p:nvPicPr>
        <p:blipFill rotWithShape="1">
          <a:blip r:embed="rId7"/>
          <a:srcRect t="1074"/>
          <a:stretch/>
        </p:blipFill>
        <p:spPr>
          <a:xfrm>
            <a:off x="1228085" y="2714497"/>
            <a:ext cx="3930952" cy="1255349"/>
          </a:xfrm>
          <a:prstGeom prst="rect">
            <a:avLst/>
          </a:prstGeom>
          <a:ln>
            <a:noFill/>
          </a:ln>
          <a:effectLst>
            <a:outerShdw blurRad="190500" algn="tl" rotWithShape="0">
              <a:srgbClr val="000000">
                <a:alpha val="70000"/>
              </a:srgbClr>
            </a:outerShdw>
          </a:effectLst>
        </p:spPr>
      </p:pic>
      <p:sp>
        <p:nvSpPr>
          <p:cNvPr id="17" name="Rectangle: Rounded Corners 16">
            <a:extLst>
              <a:ext uri="{FF2B5EF4-FFF2-40B4-BE49-F238E27FC236}">
                <a16:creationId xmlns:a16="http://schemas.microsoft.com/office/drawing/2014/main" id="{E7D02871-C380-A5B5-4203-06B9FDBE4F87}"/>
              </a:ext>
            </a:extLst>
          </p:cNvPr>
          <p:cNvSpPr/>
          <p:nvPr/>
        </p:nvSpPr>
        <p:spPr bwMode="auto">
          <a:xfrm>
            <a:off x="1221117" y="2714496"/>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0" name="Picture 19">
            <a:extLst>
              <a:ext uri="{FF2B5EF4-FFF2-40B4-BE49-F238E27FC236}">
                <a16:creationId xmlns:a16="http://schemas.microsoft.com/office/drawing/2014/main" id="{D12E3B2E-3E81-34B0-05CC-EAB15C6A2371}"/>
              </a:ext>
            </a:extLst>
          </p:cNvPr>
          <p:cNvPicPr>
            <a:picLocks noChangeAspect="1"/>
          </p:cNvPicPr>
          <p:nvPr/>
        </p:nvPicPr>
        <p:blipFill rotWithShape="1">
          <a:blip r:embed="rId8"/>
          <a:srcRect l="93508" t="84810"/>
          <a:stretch/>
        </p:blipFill>
        <p:spPr>
          <a:xfrm>
            <a:off x="4804699" y="3579920"/>
            <a:ext cx="328090" cy="35967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6DAA196-17D2-68B8-9567-645C6CB22C55}"/>
              </a:ext>
            </a:extLst>
          </p:cNvPr>
          <p:cNvPicPr>
            <a:picLocks noChangeAspect="1"/>
          </p:cNvPicPr>
          <p:nvPr/>
        </p:nvPicPr>
        <p:blipFill>
          <a:blip r:embed="rId9"/>
          <a:stretch>
            <a:fillRect/>
          </a:stretch>
        </p:blipFill>
        <p:spPr>
          <a:xfrm>
            <a:off x="2309225" y="5496931"/>
            <a:ext cx="2626629" cy="24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9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620F00-A000-A75C-6FE4-9689C6881843}"/>
              </a:ext>
            </a:extLst>
          </p:cNvPr>
          <p:cNvSpPr>
            <a:spLocks noGrp="1"/>
          </p:cNvSpPr>
          <p:nvPr>
            <p:ph type="title"/>
          </p:nvPr>
        </p:nvSpPr>
        <p:spPr>
          <a:xfrm>
            <a:off x="588263" y="457200"/>
            <a:ext cx="11018520" cy="553998"/>
          </a:xfrm>
        </p:spPr>
        <p:txBody>
          <a:bodyPr rtlCol="0"/>
          <a:lstStyle/>
          <a:p>
            <a:pPr defTabSz="914367" rtl="0">
              <a:defRPr/>
            </a:pPr>
            <a:r>
              <a:rPr lang="de-de">
                <a:solidFill>
                  <a:srgbClr val="000000"/>
                </a:solidFill>
                <a:cs typeface="+mn-cs"/>
              </a:rPr>
              <a:t>Inhaltsverzeichnis</a:t>
            </a:r>
          </a:p>
        </p:txBody>
      </p:sp>
      <p:sp>
        <p:nvSpPr>
          <p:cNvPr id="13" name="Rectangle: Top Corners Rounded 12">
            <a:extLst>
              <a:ext uri="{FF2B5EF4-FFF2-40B4-BE49-F238E27FC236}">
                <a16:creationId xmlns:a16="http://schemas.microsoft.com/office/drawing/2014/main" id="{C12187B7-5B79-0803-4250-47A552B4E580}"/>
              </a:ext>
            </a:extLst>
          </p:cNvPr>
          <p:cNvSpPr/>
          <p:nvPr/>
        </p:nvSpPr>
        <p:spPr bwMode="auto">
          <a:xfrm rot="16200000">
            <a:off x="6494722" y="365869"/>
            <a:ext cx="5453547" cy="5941009"/>
          </a:xfrm>
          <a:prstGeom prst="round2SameRect">
            <a:avLst>
              <a:gd name="adj1" fmla="val 2943"/>
              <a:gd name="adj2" fmla="val 0"/>
            </a:avLst>
          </a:prstGeom>
          <a:blipFill dpi="0" rotWithShape="0">
            <a:blip r:embed="rId3">
              <a:lum/>
            </a:blip>
            <a:srcRect/>
            <a:stretch>
              <a:fillRect l="-17881" t="-20964" r="-83781" b="-4789"/>
            </a:stretch>
          </a:blipFill>
          <a:ln>
            <a:solidFill>
              <a:schemeClr val="bg1"/>
            </a:solidFill>
          </a:ln>
          <a:effectLst>
            <a:outerShdw blurRad="343645" dist="295501" dir="2700000" algn="tl" rotWithShape="0">
              <a:srgbClr val="F3484C">
                <a:alpha val="9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8">
            <a:extLst>
              <a:ext uri="{FF2B5EF4-FFF2-40B4-BE49-F238E27FC236}">
                <a16:creationId xmlns:a16="http://schemas.microsoft.com/office/drawing/2014/main" id="{173831CB-A8EE-9216-0242-23A75436CC69}"/>
              </a:ext>
            </a:extLst>
          </p:cNvPr>
          <p:cNvGraphicFramePr>
            <a:graphicFrameLocks noGrp="1"/>
          </p:cNvGraphicFramePr>
          <p:nvPr>
            <p:extLst>
              <p:ext uri="{D42A27DB-BD31-4B8C-83A1-F6EECF244321}">
                <p14:modId xmlns:p14="http://schemas.microsoft.com/office/powerpoint/2010/main" val="2828802129"/>
              </p:ext>
            </p:extLst>
          </p:nvPr>
        </p:nvGraphicFramePr>
        <p:xfrm>
          <a:off x="588263" y="1537746"/>
          <a:ext cx="5278721" cy="3573148"/>
        </p:xfrm>
        <a:graphic>
          <a:graphicData uri="http://schemas.openxmlformats.org/drawingml/2006/table">
            <a:tbl>
              <a:tblPr firstRow="1" bandRow="1">
                <a:tableStyleId>{5C22544A-7EE6-4342-B048-85BDC9FD1C3A}</a:tableStyleId>
              </a:tblPr>
              <a:tblGrid>
                <a:gridCol w="4132446">
                  <a:extLst>
                    <a:ext uri="{9D8B030D-6E8A-4147-A177-3AD203B41FA5}">
                      <a16:colId xmlns:a16="http://schemas.microsoft.com/office/drawing/2014/main" val="1193449421"/>
                    </a:ext>
                  </a:extLst>
                </a:gridCol>
                <a:gridCol w="1146275">
                  <a:extLst>
                    <a:ext uri="{9D8B030D-6E8A-4147-A177-3AD203B41FA5}">
                      <a16:colId xmlns:a16="http://schemas.microsoft.com/office/drawing/2014/main" val="3597714790"/>
                    </a:ext>
                  </a:extLst>
                </a:gridCol>
              </a:tblGrid>
              <a:tr h="370840">
                <a:tc>
                  <a:txBody>
                    <a:bodyPr/>
                    <a:lstStyle/>
                    <a:p>
                      <a:pPr rtl="0"/>
                      <a:r>
                        <a:rPr lang="de-de" sz="1600" b="0" kern="1200" spc="0">
                          <a:solidFill>
                            <a:srgbClr val="000000"/>
                          </a:solidFill>
                          <a:latin typeface="+mj-lt"/>
                          <a:ea typeface="+mn-ea"/>
                          <a:cs typeface="Segoe UI"/>
                        </a:rPr>
                        <a:t>Titel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algn="r" defTabSz="932742" rtl="0" eaLnBrk="1" latinLnBrk="0" hangingPunct="1"/>
                      <a:r>
                        <a:rPr lang="de-de" sz="1600" b="0" kern="1200" spc="0" dirty="0">
                          <a:solidFill>
                            <a:srgbClr val="000000"/>
                          </a:solidFill>
                          <a:latin typeface="+mj-lt"/>
                          <a:ea typeface="+mn-ea"/>
                          <a:cs typeface="Segoe UI"/>
                        </a:rPr>
                        <a:t>Folie Nr.</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072097"/>
                  </a:ext>
                </a:extLst>
              </a:tr>
              <a:tr h="370840">
                <a:tc>
                  <a:txBody>
                    <a:bodyPr/>
                    <a:lstStyle/>
                    <a:p>
                      <a:pPr marL="0" indent="0" algn="l" defTabSz="914400" rtl="0" eaLnBrk="1" fontAlgn="base" latinLnBrk="0" hangingPunct="1">
                        <a:lnSpc>
                          <a:spcPct val="150000"/>
                        </a:lnSpc>
                        <a:buNone/>
                        <a:defRPr/>
                      </a:pPr>
                      <a:r>
                        <a:rPr lang="de-de" sz="1600" kern="1200" dirty="0">
                          <a:solidFill>
                            <a:srgbClr val="000000"/>
                          </a:solidFill>
                          <a:latin typeface="+mn-lt"/>
                          <a:ea typeface="+mn-ea"/>
                          <a:cs typeface="Segoe UI"/>
                        </a:rPr>
                        <a:t>Gehen Sie auf Nummer sicher – mit KI-gestütztem Chat</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endParaRPr lang="de-de" sz="1600" kern="1200" dirty="0">
                        <a:solidFill>
                          <a:srgbClr val="000000"/>
                        </a:solidFill>
                        <a:latin typeface="+mn-lt"/>
                        <a:ea typeface="+mn-ea"/>
                        <a:cs typeface="Segoe UI"/>
                      </a:endParaRPr>
                    </a:p>
                    <a:p>
                      <a:pPr marL="0" lvl="0" indent="0" algn="r" defTabSz="914400" rtl="0">
                        <a:lnSpc>
                          <a:spcPct val="150000"/>
                        </a:lnSpc>
                        <a:buNone/>
                        <a:defRPr/>
                      </a:pPr>
                      <a:r>
                        <a:rPr lang="de-de" sz="1600" kern="1200" dirty="0">
                          <a:solidFill>
                            <a:srgbClr val="000000"/>
                          </a:solidFill>
                          <a:latin typeface="+mn-lt"/>
                          <a:ea typeface="+mn-ea"/>
                          <a:cs typeface="Segoe UI"/>
                        </a:rPr>
                        <a:t>4</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810203"/>
                  </a:ext>
                </a:extLst>
              </a:tr>
              <a:tr h="370840">
                <a:tc>
                  <a:txBody>
                    <a:bodyPr/>
                    <a:lstStyle/>
                    <a:p>
                      <a:pPr marL="0" indent="0" algn="l" rtl="0" eaLnBrk="1" fontAlgn="base" latinLnBrk="0" hangingPunct="1">
                        <a:lnSpc>
                          <a:spcPct val="150000"/>
                        </a:lnSpc>
                        <a:buNone/>
                      </a:pPr>
                      <a:r>
                        <a:rPr lang="de-de" sz="1600" kern="1200" dirty="0">
                          <a:solidFill>
                            <a:srgbClr val="000000"/>
                          </a:solidFill>
                          <a:latin typeface="+mn-lt"/>
                          <a:ea typeface="+mn-ea"/>
                          <a:cs typeface="Segoe UI"/>
                        </a:rPr>
                        <a:t>Erste Schritte mit Copilot </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de-de" sz="1600" kern="1200">
                          <a:solidFill>
                            <a:srgbClr val="000000"/>
                          </a:solidFill>
                          <a:latin typeface="+mn-lt"/>
                          <a:ea typeface="+mn-ea"/>
                          <a:cs typeface="Segoe UI"/>
                        </a:rPr>
                        <a:t>11</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687276"/>
                  </a:ext>
                </a:extLst>
              </a:tr>
              <a:tr h="370840">
                <a:tc>
                  <a:txBody>
                    <a:bodyPr/>
                    <a:lstStyle/>
                    <a:p>
                      <a:pPr marL="0" indent="0" algn="l" defTabSz="914400" rtl="0" eaLnBrk="1" fontAlgn="base" latinLnBrk="0" hangingPunct="1">
                        <a:lnSpc>
                          <a:spcPct val="150000"/>
                        </a:lnSpc>
                        <a:buNone/>
                        <a:defRPr/>
                      </a:pPr>
                      <a:r>
                        <a:rPr lang="de-de" sz="1600" kern="1200" dirty="0">
                          <a:solidFill>
                            <a:srgbClr val="000000"/>
                          </a:solidFill>
                          <a:latin typeface="+mn-lt"/>
                          <a:ea typeface="+mn-ea"/>
                          <a:cs typeface="Segoe UI"/>
                        </a:rPr>
                        <a:t>Schöpfen Sie das Potenzial von Copilot </a:t>
                      </a:r>
                      <a:br>
                        <a:rPr lang="de-de" sz="1600" kern="1200" dirty="0">
                          <a:solidFill>
                            <a:srgbClr val="000000"/>
                          </a:solidFill>
                          <a:latin typeface="+mn-lt"/>
                          <a:ea typeface="+mn-ea"/>
                          <a:cs typeface="Segoe UI"/>
                        </a:rPr>
                      </a:br>
                      <a:r>
                        <a:rPr lang="de-de" sz="1600" kern="1200" dirty="0">
                          <a:solidFill>
                            <a:srgbClr val="000000"/>
                          </a:solidFill>
                          <a:latin typeface="+mn-lt"/>
                          <a:ea typeface="+mn-ea"/>
                          <a:cs typeface="Segoe UI"/>
                        </a:rPr>
                        <a:t>voll aus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de-de" sz="1600" kern="1200" dirty="0">
                        <a:solidFill>
                          <a:srgbClr val="000000"/>
                        </a:solidFill>
                        <a:latin typeface="+mn-lt"/>
                        <a:ea typeface="+mn-ea"/>
                        <a:cs typeface="Segoe UI"/>
                      </a:endParaRPr>
                    </a:p>
                    <a:p>
                      <a:pPr marL="0" indent="0" algn="r" defTabSz="914400" rtl="0" eaLnBrk="1" fontAlgn="base" latinLnBrk="0" hangingPunct="1">
                        <a:lnSpc>
                          <a:spcPct val="150000"/>
                        </a:lnSpc>
                        <a:buNone/>
                        <a:defRPr/>
                      </a:pPr>
                      <a:r>
                        <a:rPr lang="de-de" sz="1600" kern="1200" dirty="0">
                          <a:solidFill>
                            <a:srgbClr val="000000"/>
                          </a:solidFill>
                          <a:latin typeface="+mn-lt"/>
                          <a:ea typeface="+mn-ea"/>
                          <a:cs typeface="Segoe UI"/>
                        </a:rPr>
                        <a:t>18</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903550"/>
                  </a:ext>
                </a:extLst>
              </a:tr>
              <a:tr h="370840">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de-de" sz="1600" kern="1200" dirty="0">
                          <a:solidFill>
                            <a:srgbClr val="000000"/>
                          </a:solidFill>
                          <a:latin typeface="+mn-lt"/>
                          <a:ea typeface="+mn-ea"/>
                          <a:cs typeface="Segoe UI"/>
                        </a:rPr>
                        <a:t>Zusätzliche Ressourcen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de-de" sz="1600" kern="1200">
                          <a:solidFill>
                            <a:srgbClr val="000000"/>
                          </a:solidFill>
                          <a:latin typeface="+mn-lt"/>
                          <a:ea typeface="+mn-ea"/>
                          <a:cs typeface="Segoe UI"/>
                        </a:rPr>
                        <a:t>27</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999604"/>
                  </a:ext>
                </a:extLst>
              </a:tr>
              <a:tr h="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466207"/>
                  </a:ext>
                </a:extLst>
              </a:tr>
              <a:tr h="37084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dirty="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605327"/>
                  </a:ext>
                </a:extLst>
              </a:tr>
            </a:tbl>
          </a:graphicData>
        </a:graphic>
      </p:graphicFrame>
      <p:sp>
        <p:nvSpPr>
          <p:cNvPr id="2" name="TextBox 1">
            <a:extLst>
              <a:ext uri="{FF2B5EF4-FFF2-40B4-BE49-F238E27FC236}">
                <a16:creationId xmlns:a16="http://schemas.microsoft.com/office/drawing/2014/main" id="{C2EDB756-8ADD-EA55-69D6-C273D191FCC0}"/>
              </a:ext>
            </a:extLst>
          </p:cNvPr>
          <p:cNvSpPr txBox="1"/>
          <p:nvPr/>
        </p:nvSpPr>
        <p:spPr>
          <a:xfrm>
            <a:off x="9032585" y="6293078"/>
            <a:ext cx="413861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1"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Copilot-Homepage</a:t>
            </a:r>
          </a:p>
        </p:txBody>
      </p:sp>
      <p:pic>
        <p:nvPicPr>
          <p:cNvPr id="6" name="Picture 5" descr="A screenshot of a computer&#10;&#10;Description automatically generated">
            <a:extLst>
              <a:ext uri="{FF2B5EF4-FFF2-40B4-BE49-F238E27FC236}">
                <a16:creationId xmlns:a16="http://schemas.microsoft.com/office/drawing/2014/main" id="{143FB32E-728A-5271-366D-88AA0F9DF97F}"/>
              </a:ext>
            </a:extLst>
          </p:cNvPr>
          <p:cNvPicPr>
            <a:picLocks noChangeAspect="1"/>
          </p:cNvPicPr>
          <p:nvPr/>
        </p:nvPicPr>
        <p:blipFill>
          <a:blip r:embed="rId4">
            <a:extLst>
              <a:ext uri="{28A0092B-C50C-407E-A947-70E740481C1C}">
                <a14:useLocalDpi xmlns:a14="http://schemas.microsoft.com/office/drawing/2010/main" val="0"/>
              </a:ext>
            </a:extLst>
          </a:blip>
          <a:srcRect r="38439"/>
          <a:stretch/>
        </p:blipFill>
        <p:spPr>
          <a:xfrm>
            <a:off x="6096001" y="555963"/>
            <a:ext cx="6096000" cy="5844837"/>
          </a:xfrm>
          <a:prstGeom prst="rect">
            <a:avLst/>
          </a:prstGeom>
        </p:spPr>
      </p:pic>
    </p:spTree>
    <p:extLst>
      <p:ext uri="{BB962C8B-B14F-4D97-AF65-F5344CB8AC3E}">
        <p14:creationId xmlns:p14="http://schemas.microsoft.com/office/powerpoint/2010/main" val="27101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79" y="3902153"/>
            <a:ext cx="9066635" cy="369332"/>
          </a:xfrm>
          <a:prstGeom prst="rect">
            <a:avLst/>
          </a:prstGeom>
          <a:noFill/>
        </p:spPr>
        <p:txBody>
          <a:bodyPr wrap="square" lIns="0" tIns="0" rIns="0" bIns="0" rtlCol="0" anchor="t">
            <a:spAutoFit/>
          </a:bodyPr>
          <a:lstStyle/>
          <a:p>
            <a:pPr algn="ctr" defTabSz="914367" rtl="0">
              <a:defRPr/>
            </a:pPr>
            <a:r>
              <a:rPr lang="de-de" sz="2400" spc="-50">
                <a:ln w="3175">
                  <a:noFill/>
                </a:ln>
                <a:solidFill>
                  <a:srgbClr val="000000"/>
                </a:solidFill>
                <a:latin typeface="+mj-lt"/>
                <a:cs typeface="Segoe UI"/>
              </a:rPr>
              <a:t>Ihr KI-Begleiter im Alltag</a:t>
            </a:r>
            <a:endParaRPr lang="en-US" sz="1200" spc="-50">
              <a:ln w="3175">
                <a:noFill/>
              </a:ln>
              <a:latin typeface="+mj-lt"/>
              <a:cs typeface="Segoe UI Semibold"/>
            </a:endParaRPr>
          </a:p>
        </p:txBody>
      </p:sp>
      <p:pic>
        <p:nvPicPr>
          <p:cNvPr id="1026" name="Picture 2">
            <a:extLst>
              <a:ext uri="{FF2B5EF4-FFF2-40B4-BE49-F238E27FC236}">
                <a16:creationId xmlns:a16="http://schemas.microsoft.com/office/drawing/2014/main" id="{DE60E1C8-F3DA-3D8B-9783-A03CA9A92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95"/>
          <a:stretch/>
        </p:blipFill>
        <p:spPr bwMode="auto">
          <a:xfrm>
            <a:off x="4879471" y="2001740"/>
            <a:ext cx="2433057" cy="106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48C4B-01E6-C990-8068-F29F83A724AB}"/>
              </a:ext>
            </a:extLst>
          </p:cNvPr>
          <p:cNvSpPr txBox="1"/>
          <p:nvPr/>
        </p:nvSpPr>
        <p:spPr>
          <a:xfrm>
            <a:off x="2347864" y="2957879"/>
            <a:ext cx="7496269" cy="830997"/>
          </a:xfrm>
          <a:prstGeom prst="rect">
            <a:avLst/>
          </a:prstGeom>
          <a:noFill/>
        </p:spPr>
        <p:txBody>
          <a:bodyPr wrap="square" lIns="0" tIns="0" rIns="0" bIns="0" rtlCol="0">
            <a:spAutoFit/>
          </a:bodyPr>
          <a:lstStyle/>
          <a:p>
            <a:pPr algn="ctr" rtl="0"/>
            <a:r>
              <a:rPr lang="de-de" sz="5400" dirty="0">
                <a:gradFill>
                  <a:gsLst>
                    <a:gs pos="2917">
                      <a:schemeClr val="tx1"/>
                    </a:gs>
                    <a:gs pos="30000">
                      <a:schemeClr val="tx1"/>
                    </a:gs>
                  </a:gsLst>
                  <a:lin ang="5400000" scaled="0"/>
                </a:gradFill>
                <a:latin typeface="+mj-lt"/>
              </a:rPr>
              <a:t>Microsoft Copilot</a:t>
            </a:r>
          </a:p>
        </p:txBody>
      </p:sp>
      <p:sp>
        <p:nvSpPr>
          <p:cNvPr id="5" name="Rectangle 4">
            <a:extLst>
              <a:ext uri="{FF2B5EF4-FFF2-40B4-BE49-F238E27FC236}">
                <a16:creationId xmlns:a16="http://schemas.microsoft.com/office/drawing/2014/main" id="{FD397EFE-3CD8-C5D3-7AF9-343492B84F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de-de" sz="1600">
                <a:solidFill>
                  <a:sysClr val="windowText" lastClr="000000"/>
                </a:solidFill>
                <a:ea typeface="Segoe UI" pitchFamily="34" charset="0"/>
                <a:cs typeface="Segoe UI" pitchFamily="34" charset="0"/>
              </a:rPr>
              <a:t>Ihr Logo hier</a:t>
            </a:r>
          </a:p>
        </p:txBody>
      </p:sp>
    </p:spTree>
    <p:extLst>
      <p:ext uri="{BB962C8B-B14F-4D97-AF65-F5344CB8AC3E}">
        <p14:creationId xmlns:p14="http://schemas.microsoft.com/office/powerpoint/2010/main" val="2495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07850E3-8EFD-5457-90F7-9E211487C7C7}"/>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a:xfrm>
            <a:off x="588262" y="457200"/>
            <a:ext cx="11603737" cy="553998"/>
          </a:xfrm>
        </p:spPr>
        <p:txBody>
          <a:bodyPr rtlCol="0"/>
          <a:lstStyle/>
          <a:p>
            <a:pPr defTabSz="914367" rtl="0">
              <a:defRPr/>
            </a:pPr>
            <a:r>
              <a:rPr lang="de-de" dirty="0">
                <a:solidFill>
                  <a:srgbClr val="000000"/>
                </a:solidFill>
                <a:cs typeface="+mn-cs"/>
              </a:rPr>
              <a:t>Gehen Sie auf Nummer sicher – mit KI-gestütztem Chat</a:t>
            </a:r>
          </a:p>
        </p:txBody>
      </p:sp>
      <p:grpSp>
        <p:nvGrpSpPr>
          <p:cNvPr id="4" name="Group 3">
            <a:extLst>
              <a:ext uri="{FF2B5EF4-FFF2-40B4-BE49-F238E27FC236}">
                <a16:creationId xmlns:a16="http://schemas.microsoft.com/office/drawing/2014/main" id="{38B94EEE-C2B1-6CF9-1702-FD00055469F5}"/>
              </a:ext>
            </a:extLst>
          </p:cNvPr>
          <p:cNvGrpSpPr/>
          <p:nvPr/>
        </p:nvGrpSpPr>
        <p:grpSpPr>
          <a:xfrm>
            <a:off x="4343633" y="1387000"/>
            <a:ext cx="7026118" cy="4546622"/>
            <a:chOff x="4527929" y="1633480"/>
            <a:chExt cx="7026118" cy="4546622"/>
          </a:xfrm>
        </p:grpSpPr>
        <p:sp>
          <p:nvSpPr>
            <p:cNvPr id="8" name="TextBox 7">
              <a:extLst>
                <a:ext uri="{FF2B5EF4-FFF2-40B4-BE49-F238E27FC236}">
                  <a16:creationId xmlns:a16="http://schemas.microsoft.com/office/drawing/2014/main" id="{975E34DB-3D87-DA1F-0080-F9858147A5DA}"/>
                </a:ext>
              </a:extLst>
            </p:cNvPr>
            <p:cNvSpPr txBox="1"/>
            <p:nvPr/>
          </p:nvSpPr>
          <p:spPr>
            <a:xfrm>
              <a:off x="4620573" y="2486783"/>
              <a:ext cx="6933474" cy="3693319"/>
            </a:xfrm>
            <a:prstGeom prst="rect">
              <a:avLst/>
            </a:prstGeom>
            <a:noFill/>
          </p:spPr>
          <p:txBody>
            <a:bodyPr wrap="square" lIns="0" tIns="0" rIns="0" bIns="0" rtlCol="0" anchor="t">
              <a:spAutoFit/>
            </a:bodyPr>
            <a:lstStyle/>
            <a:p>
              <a:pPr rtl="0">
                <a:defRPr/>
              </a:pPr>
              <a:r>
                <a:rPr lang="de-de" sz="1600" dirty="0">
                  <a:ea typeface="+mn-lt"/>
                  <a:cs typeface="+mn-lt"/>
                </a:rPr>
                <a:t>Mit Copilot können Sie Folgendes:</a:t>
              </a:r>
              <a:endParaRPr lang="en-US" dirty="0">
                <a:cs typeface="Segoe UI"/>
              </a:endParaRPr>
            </a:p>
            <a:p>
              <a:pPr marL="285750" indent="-285750" rtl="0">
                <a:buFont typeface="Arial"/>
                <a:buChar char="•"/>
                <a:defRPr/>
              </a:pPr>
              <a:r>
                <a:rPr lang="de-de" sz="1600" dirty="0">
                  <a:ea typeface="+mn-lt"/>
                  <a:cs typeface="+mn-lt"/>
                </a:rPr>
                <a:t>Antworten auf Ihre Fragen erhalten</a:t>
              </a:r>
            </a:p>
            <a:p>
              <a:pPr marL="285750" indent="-285750" rtl="0">
                <a:buFont typeface="Arial"/>
                <a:buChar char="•"/>
                <a:defRPr/>
              </a:pPr>
              <a:r>
                <a:rPr lang="de-de" sz="1600" dirty="0">
                  <a:ea typeface="+mn-lt"/>
                  <a:cs typeface="+mn-lt"/>
                </a:rPr>
                <a:t>lange PDFs und Artikel schnell zusammenfassen</a:t>
              </a:r>
              <a:endParaRPr lang="en-US" dirty="0">
                <a:ea typeface="+mn-lt"/>
                <a:cs typeface="+mn-lt"/>
              </a:endParaRPr>
            </a:p>
            <a:p>
              <a:pPr marL="285750" indent="-285750" rtl="0">
                <a:buFont typeface="Arial"/>
                <a:buChar char="•"/>
                <a:defRPr/>
              </a:pPr>
              <a:r>
                <a:rPr lang="de-de" sz="1600" dirty="0">
                  <a:ea typeface="+mn-lt"/>
                  <a:cs typeface="+mn-lt"/>
                </a:rPr>
                <a:t>mühelos professionelle und kundengerechte Inhalte erstellen </a:t>
              </a:r>
              <a:endParaRPr lang="en-US" sz="1600" dirty="0">
                <a:cs typeface="Segoe UI"/>
              </a:endParaRPr>
            </a:p>
            <a:p>
              <a:pPr marL="285750" indent="-285750" rtl="0">
                <a:buFont typeface="Arial"/>
                <a:buChar char="•"/>
                <a:defRPr/>
              </a:pPr>
              <a:r>
                <a:rPr lang="de-de" sz="1600" dirty="0">
                  <a:ea typeface="+mn-lt"/>
                  <a:cs typeface="+mn-lt"/>
                </a:rPr>
                <a:t>beeindruckende Bilder für soziale Medien, Artikel, E-Mails und mehr erzeugen</a:t>
              </a:r>
              <a:br>
                <a:rPr lang="en-US" sz="1600" dirty="0">
                  <a:cs typeface="Segoe UI"/>
                </a:rPr>
              </a:br>
              <a:endParaRPr lang="en-US" sz="1600" dirty="0">
                <a:gradFill>
                  <a:gsLst>
                    <a:gs pos="2917">
                      <a:srgbClr val="000000"/>
                    </a:gs>
                    <a:gs pos="30000">
                      <a:srgbClr val="000000"/>
                    </a:gs>
                  </a:gsLst>
                  <a:lin ang="5400000" scaled="0"/>
                </a:gradFill>
                <a:cs typeface="Segoe UI"/>
              </a:endParaRPr>
            </a:p>
            <a:p>
              <a:pPr rtl="0">
                <a:defRPr/>
              </a:pPr>
              <a:r>
                <a:rPr lang="de-de" sz="1600" dirty="0">
                  <a:solidFill>
                    <a:srgbClr val="000000"/>
                  </a:solidFill>
                  <a:latin typeface="+mj-lt"/>
                  <a:cs typeface="Segoe UI"/>
                </a:rPr>
                <a:t>Durch die Verwendung von nicht zugelassenen KI-Webdiensten können die Daten unseres Unternehmens in der Öffentlichkeit gelangen.</a:t>
              </a:r>
              <a:r>
                <a:rPr lang="de-de" sz="1600" dirty="0">
                  <a:gradFill>
                    <a:gsLst>
                      <a:gs pos="2917">
                        <a:srgbClr val="000000"/>
                      </a:gs>
                      <a:gs pos="30000">
                        <a:srgbClr val="000000"/>
                      </a:gs>
                    </a:gsLst>
                    <a:lin ang="5400000" scaled="0"/>
                  </a:gradFill>
                  <a:cs typeface="Segoe UI"/>
                </a:rPr>
                <a:t> Verwenden Sie für alle Anforderungen rund um KI-Chats immer Microsoft Copilot, damit die Daten unseres Unternehmens dank des integrierten „Datenschutzes für Unternehmen“ von Microsoft sicher sind.</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de-de" sz="1600" dirty="0">
                  <a:gradFill>
                    <a:gsLst>
                      <a:gs pos="2917">
                        <a:srgbClr val="000000"/>
                      </a:gs>
                      <a:gs pos="30000">
                        <a:srgbClr val="000000"/>
                      </a:gs>
                    </a:gsLst>
                    <a:lin ang="5400000" scaled="0"/>
                  </a:gradFill>
                  <a:cs typeface="Segoe UI"/>
                </a:rPr>
                <a:t>Wir zeigen Ihnen, wie Sie KI sinnvoll und sicher nutzen können. </a:t>
              </a:r>
            </a:p>
            <a:p>
              <a:pPr marR="0" lvl="0" algn="l" defTabSz="914400" rtl="0" eaLnBrk="1" fontAlgn="auto" latinLnBrk="0" hangingPunct="1">
                <a:lnSpc>
                  <a:spcPct val="100000"/>
                </a:lnSpc>
                <a:spcBef>
                  <a:spcPts val="0"/>
                </a:spcBef>
                <a:spcAft>
                  <a:spcPts val="0"/>
                </a:spcAft>
                <a:buClrTx/>
                <a:buSzTx/>
                <a:tabLst/>
                <a:defRPr/>
              </a:pPr>
              <a:r>
                <a:rPr lang="de-de" sz="1600" dirty="0">
                  <a:gradFill>
                    <a:gsLst>
                      <a:gs pos="2917">
                        <a:srgbClr val="000000"/>
                      </a:gs>
                      <a:gs pos="30000">
                        <a:srgbClr val="000000"/>
                      </a:gs>
                    </a:gsLst>
                    <a:lin ang="5400000" scaled="0"/>
                  </a:gradFill>
                  <a:cs typeface="Segoe UI"/>
                </a:rPr>
                <a:t>Legen wir los!</a:t>
              </a:r>
            </a:p>
          </p:txBody>
        </p:sp>
        <p:sp>
          <p:nvSpPr>
            <p:cNvPr id="9" name="TextBox 8">
              <a:extLst>
                <a:ext uri="{FF2B5EF4-FFF2-40B4-BE49-F238E27FC236}">
                  <a16:creationId xmlns:a16="http://schemas.microsoft.com/office/drawing/2014/main" id="{34864814-BD60-9260-DF23-1386DDB03770}"/>
                </a:ext>
              </a:extLst>
            </p:cNvPr>
            <p:cNvSpPr txBox="1"/>
            <p:nvPr/>
          </p:nvSpPr>
          <p:spPr>
            <a:xfrm>
              <a:off x="4527929" y="1633480"/>
              <a:ext cx="6510617" cy="599908"/>
            </a:xfrm>
            <a:prstGeom prst="rect">
              <a:avLst/>
            </a:prstGeom>
            <a:noFill/>
          </p:spPr>
          <p:txBody>
            <a:bodyPr wrap="square" lIns="91440" tIns="45720" rIns="91440" bIns="45720" rtlCol="0" anchor="t">
              <a:spAutoFit/>
            </a:bodyPr>
            <a:lstStyle/>
            <a:p>
              <a:pPr rtl="0">
                <a:lnSpc>
                  <a:spcPct val="107000"/>
                </a:lnSpc>
                <a:spcBef>
                  <a:spcPts val="1200"/>
                </a:spcBef>
                <a:spcAft>
                  <a:spcPts val="800"/>
                </a:spcAft>
                <a:defRPr/>
              </a:pPr>
              <a:r>
                <a:rPr lang="de-de" sz="1600" dirty="0">
                  <a:solidFill>
                    <a:srgbClr val="000000"/>
                  </a:solidFill>
                  <a:latin typeface="+mj-lt"/>
                  <a:cs typeface="Segoe UI"/>
                </a:rPr>
                <a:t>Wir bei &lt;</a:t>
              </a:r>
              <a:r>
                <a:rPr lang="de-de" sz="1600" dirty="0">
                  <a:solidFill>
                    <a:srgbClr val="000000"/>
                  </a:solidFill>
                  <a:highlight>
                    <a:srgbClr val="FFFF00"/>
                  </a:highlight>
                  <a:latin typeface="+mj-lt"/>
                  <a:cs typeface="Segoe UI"/>
                </a:rPr>
                <a:t>Firmenname</a:t>
              </a:r>
              <a:r>
                <a:rPr lang="de-de" sz="1600" dirty="0">
                  <a:solidFill>
                    <a:srgbClr val="000000"/>
                  </a:solidFill>
                  <a:latin typeface="+mj-lt"/>
                  <a:cs typeface="Segoe UI"/>
                </a:rPr>
                <a:t>&gt; verwenden Microsoft Copilot mit Unternehmensdatenschutz als unsere genehmigte KI-Chat-Lösung. </a:t>
              </a:r>
              <a:endParaRPr lang="en-US" sz="1600" dirty="0">
                <a:solidFill>
                  <a:srgbClr val="000000"/>
                </a:solidFill>
                <a:latin typeface="+mj-lt"/>
                <a:cs typeface="Segoe UI" panose="020B0502040204020203" pitchFamily="34" charset="0"/>
              </a:endParaRPr>
            </a:p>
          </p:txBody>
        </p:sp>
      </p:grpSp>
      <p:pic>
        <p:nvPicPr>
          <p:cNvPr id="6" name="Picture 5">
            <a:extLst>
              <a:ext uri="{FF2B5EF4-FFF2-40B4-BE49-F238E27FC236}">
                <a16:creationId xmlns:a16="http://schemas.microsoft.com/office/drawing/2014/main" id="{403B2E52-2BD2-C415-CB55-8D3367A63527}"/>
              </a:ext>
            </a:extLst>
          </p:cNvPr>
          <p:cNvPicPr>
            <a:picLocks noChangeAspect="1"/>
          </p:cNvPicPr>
          <p:nvPr/>
        </p:nvPicPr>
        <p:blipFill>
          <a:blip r:embed="rId3">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5" name="TextBox 4">
            <a:extLst>
              <a:ext uri="{FF2B5EF4-FFF2-40B4-BE49-F238E27FC236}">
                <a16:creationId xmlns:a16="http://schemas.microsoft.com/office/drawing/2014/main" id="{0BA87C95-1741-710A-8408-FF7748FE4D11}"/>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de-de" sz="2800">
                <a:gradFill>
                  <a:gsLst>
                    <a:gs pos="2917">
                      <a:schemeClr val="tx1"/>
                    </a:gs>
                    <a:gs pos="30000">
                      <a:schemeClr val="tx1"/>
                    </a:gs>
                  </a:gsLst>
                  <a:lin ang="5400000" scaled="0"/>
                </a:gradFill>
                <a:latin typeface="+mj-lt"/>
              </a:rPr>
              <a:t>Microsoft </a:t>
            </a:r>
          </a:p>
          <a:p>
            <a:pPr algn="ctr" rtl="0"/>
            <a:r>
              <a:rPr lang="de-de" sz="2800">
                <a:gradFill>
                  <a:gsLst>
                    <a:gs pos="2917">
                      <a:schemeClr val="tx1"/>
                    </a:gs>
                    <a:gs pos="30000">
                      <a:schemeClr val="tx1"/>
                    </a:gs>
                  </a:gsLst>
                  <a:lin ang="5400000" scaled="0"/>
                </a:gradFill>
                <a:latin typeface="+mj-lt"/>
              </a:rPr>
              <a:t>Copilot</a:t>
            </a: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20FB3DC8-6AB5-4753-A9E0-36E5F7427362}"/>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de-de" sz="3600" dirty="0">
                <a:latin typeface="Segoe UI Semibold"/>
              </a:rPr>
              <a:t>Copilot – eine neue Art zu suchen</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D1A38F1F-D99D-D1F1-193C-F3730C321120}"/>
              </a:ext>
            </a:extLst>
          </p:cNvPr>
          <p:cNvSpPr txBox="1"/>
          <p:nvPr/>
        </p:nvSpPr>
        <p:spPr>
          <a:xfrm>
            <a:off x="995923" y="1678713"/>
            <a:ext cx="9840737" cy="3939540"/>
          </a:xfrm>
          <a:prstGeom prst="rect">
            <a:avLst/>
          </a:prstGeom>
          <a:noFill/>
        </p:spPr>
        <p:txBody>
          <a:bodyPr wrap="square" lIns="0" tIns="0" rIns="0" bIns="0" rtlCol="0" anchor="t">
            <a:spAutoFit/>
          </a:bodyPr>
          <a:lstStyle/>
          <a:p>
            <a:pPr rtl="0">
              <a:defRPr/>
            </a:pPr>
            <a:r>
              <a:rPr lang="de-de" sz="1600" dirty="0">
                <a:gradFill>
                  <a:gsLst>
                    <a:gs pos="2917">
                      <a:srgbClr val="000000"/>
                    </a:gs>
                    <a:gs pos="30000">
                      <a:srgbClr val="000000"/>
                    </a:gs>
                  </a:gsLst>
                  <a:lin ang="5400000" scaled="0"/>
                </a:gradFill>
                <a:cs typeface="Segoe UI"/>
              </a:rPr>
              <a:t>Anstatt das Internet mit Stichwörtern zu durchsuchen und seitenweise Links zu erhalten, können Sie jetzt mit Copilot in </a:t>
            </a:r>
            <a:r>
              <a:rPr lang="de-de" sz="1600" dirty="0">
                <a:gradFill>
                  <a:gsLst>
                    <a:gs pos="2917">
                      <a:srgbClr val="000000"/>
                    </a:gs>
                    <a:gs pos="30000">
                      <a:srgbClr val="000000"/>
                    </a:gs>
                  </a:gsLst>
                  <a:lin ang="5400000" scaled="0"/>
                </a:gradFill>
                <a:latin typeface="Segoe UI semibold(Body)"/>
                <a:cs typeface="Segoe UI"/>
              </a:rPr>
              <a:t>Alltagssprache </a:t>
            </a:r>
            <a:r>
              <a:rPr lang="de-de" sz="1600" dirty="0">
                <a:gradFill>
                  <a:gsLst>
                    <a:gs pos="2917">
                      <a:srgbClr val="000000"/>
                    </a:gs>
                    <a:gs pos="30000">
                      <a:srgbClr val="000000"/>
                    </a:gs>
                  </a:gsLst>
                  <a:lin ang="5400000" scaled="0"/>
                </a:gradFill>
                <a:cs typeface="Segoe UI"/>
              </a:rPr>
              <a:t>chatten, um detaillierte, maßgeschneiderte Antworten aus dem Internet zu erhalten:</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de-de" sz="1600" dirty="0">
                <a:gradFill>
                  <a:gsLst>
                    <a:gs pos="2917">
                      <a:srgbClr val="000000"/>
                    </a:gs>
                    <a:gs pos="30000">
                      <a:srgbClr val="000000"/>
                    </a:gs>
                  </a:gsLst>
                  <a:lin ang="5400000" scaled="0"/>
                </a:gradFill>
                <a:cs typeface="Segoe UI"/>
              </a:rPr>
              <a:t>Sie. können fragen nach:</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de-de" sz="1600" dirty="0">
                <a:gradFill>
                  <a:gsLst>
                    <a:gs pos="2917">
                      <a:srgbClr val="000000"/>
                    </a:gs>
                    <a:gs pos="30000">
                      <a:srgbClr val="000000"/>
                    </a:gs>
                  </a:gsLst>
                  <a:lin ang="5400000" scaled="0"/>
                </a:gradFill>
                <a:cs typeface="Segoe UI"/>
              </a:rPr>
              <a:t>Microsoft Copilot kann Datenpunkte miteinander verknüpfen und neue Antworten liefern, die es bisher noch nicht gab. </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de-de" sz="1600" dirty="0">
                <a:gradFill>
                  <a:gsLst>
                    <a:gs pos="2917">
                      <a:srgbClr val="000000"/>
                    </a:gs>
                    <a:gs pos="30000">
                      <a:srgbClr val="000000"/>
                    </a:gs>
                  </a:gsLst>
                  <a:lin ang="5400000" scaled="0"/>
                </a:gradFill>
                <a:cs typeface="Segoe UI"/>
              </a:rPr>
              <a:t>Chat ist die neue Form der Internetnutzung. </a:t>
            </a:r>
            <a:r>
              <a:rPr lang="de-de" sz="1600" b="1" dirty="0">
                <a:gradFill>
                  <a:gsLst>
                    <a:gs pos="2917">
                      <a:srgbClr val="000000"/>
                    </a:gs>
                    <a:gs pos="30000">
                      <a:srgbClr val="000000"/>
                    </a:gs>
                  </a:gsLst>
                  <a:lin ang="5400000" scaled="0"/>
                </a:gradFill>
                <a:latin typeface="Segoe UI semibold(Body)"/>
                <a:cs typeface="Segoe UI"/>
              </a:rPr>
              <a:t>Einfach ausgedrückt: Der KI-gestützte Chat liefert Ihnen individuelle Antworten.</a:t>
            </a:r>
          </a:p>
        </p:txBody>
      </p:sp>
      <p:sp>
        <p:nvSpPr>
          <p:cNvPr id="12" name="Title 1">
            <a:extLst>
              <a:ext uri="{FF2B5EF4-FFF2-40B4-BE49-F238E27FC236}">
                <a16:creationId xmlns:a16="http://schemas.microsoft.com/office/drawing/2014/main" id="{A8D2A986-0DF5-8779-1974-2B10CCC56DDE}"/>
              </a:ext>
            </a:extLst>
          </p:cNvPr>
          <p:cNvSpPr>
            <a:spLocks noGrp="1"/>
          </p:cNvSpPr>
          <p:nvPr>
            <p:ph type="title"/>
          </p:nvPr>
        </p:nvSpPr>
        <p:spPr>
          <a:xfrm>
            <a:off x="535169" y="262838"/>
            <a:ext cx="11018520" cy="553998"/>
          </a:xfrm>
        </p:spPr>
        <p:txBody>
          <a:bodyPr lIns="91440" tIns="45720" rIns="91440" bIns="45720" rtlCol="0" anchor="t"/>
          <a:lstStyle/>
          <a:p>
            <a:pPr defTabSz="914367" rtl="0">
              <a:defRPr/>
            </a:pPr>
            <a:r>
              <a:rPr lang="de-de" dirty="0">
                <a:solidFill>
                  <a:srgbClr val="000000"/>
                </a:solidFill>
                <a:cs typeface="Segoe UI Semibold"/>
              </a:rPr>
              <a:t>Microsoft Copilot – eine neue Art zu suchen</a:t>
            </a:r>
            <a:endParaRPr lang="en-US" dirty="0"/>
          </a:p>
        </p:txBody>
      </p:sp>
      <p:grpSp>
        <p:nvGrpSpPr>
          <p:cNvPr id="24" name="Group 23">
            <a:extLst>
              <a:ext uri="{FF2B5EF4-FFF2-40B4-BE49-F238E27FC236}">
                <a16:creationId xmlns:a16="http://schemas.microsoft.com/office/drawing/2014/main" id="{51C3F8A1-2EB4-7BAE-A03C-E44E50FD4963}"/>
              </a:ext>
            </a:extLst>
          </p:cNvPr>
          <p:cNvGrpSpPr/>
          <p:nvPr/>
        </p:nvGrpSpPr>
        <p:grpSpPr>
          <a:xfrm>
            <a:off x="1036468" y="3108380"/>
            <a:ext cx="1437375" cy="1261880"/>
            <a:chOff x="1036468" y="3250145"/>
            <a:chExt cx="1437375" cy="1261880"/>
          </a:xfrm>
        </p:grpSpPr>
        <p:pic>
          <p:nvPicPr>
            <p:cNvPr id="3" name="Graphic 2">
              <a:extLst>
                <a:ext uri="{FF2B5EF4-FFF2-40B4-BE49-F238E27FC236}">
                  <a16:creationId xmlns:a16="http://schemas.microsoft.com/office/drawing/2014/main" id="{4AC5FFAC-C0CB-1391-B4D0-7DDB83D39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56" y="3250145"/>
              <a:ext cx="511874" cy="620351"/>
            </a:xfrm>
            <a:prstGeom prst="rect">
              <a:avLst/>
            </a:prstGeom>
          </p:spPr>
        </p:pic>
        <p:sp>
          <p:nvSpPr>
            <p:cNvPr id="11" name="TextBox 10">
              <a:extLst>
                <a:ext uri="{FF2B5EF4-FFF2-40B4-BE49-F238E27FC236}">
                  <a16:creationId xmlns:a16="http://schemas.microsoft.com/office/drawing/2014/main" id="{A5A86131-A85C-28DD-7D11-539CDFF91390}"/>
                </a:ext>
              </a:extLst>
            </p:cNvPr>
            <p:cNvSpPr txBox="1"/>
            <p:nvPr/>
          </p:nvSpPr>
          <p:spPr>
            <a:xfrm>
              <a:off x="1036468" y="4019582"/>
              <a:ext cx="143737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600" dirty="0">
                  <a:gradFill>
                    <a:gsLst>
                      <a:gs pos="2917">
                        <a:srgbClr val="000000"/>
                      </a:gs>
                      <a:gs pos="30000">
                        <a:srgbClr val="000000"/>
                      </a:gs>
                    </a:gsLst>
                    <a:lin ang="5400000" scaled="0"/>
                  </a:gradFill>
                  <a:latin typeface="Segoe UI semibold(Body)"/>
                  <a:cs typeface="Segoe UI"/>
                </a:rPr>
                <a:t>Zusammenfas-sungen</a:t>
              </a:r>
            </a:p>
          </p:txBody>
        </p:sp>
      </p:grpSp>
      <p:grpSp>
        <p:nvGrpSpPr>
          <p:cNvPr id="32" name="Group 31">
            <a:extLst>
              <a:ext uri="{FF2B5EF4-FFF2-40B4-BE49-F238E27FC236}">
                <a16:creationId xmlns:a16="http://schemas.microsoft.com/office/drawing/2014/main" id="{DA9E8134-AAC8-B3FD-35DB-232DC345313F}"/>
              </a:ext>
            </a:extLst>
          </p:cNvPr>
          <p:cNvGrpSpPr/>
          <p:nvPr/>
        </p:nvGrpSpPr>
        <p:grpSpPr>
          <a:xfrm>
            <a:off x="3255152" y="3161392"/>
            <a:ext cx="1324410" cy="962646"/>
            <a:chOff x="3255152" y="3303157"/>
            <a:chExt cx="1324410" cy="962646"/>
          </a:xfrm>
        </p:grpSpPr>
        <p:grpSp>
          <p:nvGrpSpPr>
            <p:cNvPr id="31" name="Group 30">
              <a:extLst>
                <a:ext uri="{FF2B5EF4-FFF2-40B4-BE49-F238E27FC236}">
                  <a16:creationId xmlns:a16="http://schemas.microsoft.com/office/drawing/2014/main" id="{65E65211-B911-4A50-6EF1-57263092A920}"/>
                </a:ext>
              </a:extLst>
            </p:cNvPr>
            <p:cNvGrpSpPr/>
            <p:nvPr/>
          </p:nvGrpSpPr>
          <p:grpSpPr>
            <a:xfrm>
              <a:off x="3573616" y="3303157"/>
              <a:ext cx="598502" cy="516370"/>
              <a:chOff x="3573616" y="3303157"/>
              <a:chExt cx="598502" cy="516370"/>
            </a:xfrm>
          </p:grpSpPr>
          <p:sp>
            <p:nvSpPr>
              <p:cNvPr id="8" name="Freeform: Shape 7">
                <a:extLst>
                  <a:ext uri="{FF2B5EF4-FFF2-40B4-BE49-F238E27FC236}">
                    <a16:creationId xmlns:a16="http://schemas.microsoft.com/office/drawing/2014/main" id="{22AB73AE-AC3F-BF54-F3DC-89EDAD3F396E}"/>
                  </a:ext>
                </a:extLst>
              </p:cNvPr>
              <p:cNvSpPr/>
              <p:nvPr/>
            </p:nvSpPr>
            <p:spPr>
              <a:xfrm>
                <a:off x="3688201" y="3303157"/>
                <a:ext cx="414131" cy="516370"/>
              </a:xfrm>
              <a:custGeom>
                <a:avLst/>
                <a:gdLst>
                  <a:gd name="connsiteX0" fmla="*/ 302038 w 414131"/>
                  <a:gd name="connsiteY0" fmla="*/ 332410 h 516370"/>
                  <a:gd name="connsiteX1" fmla="*/ 371332 w 414131"/>
                  <a:gd name="connsiteY1" fmla="*/ 205347 h 516370"/>
                  <a:gd name="connsiteX2" fmla="*/ 339900 w 414131"/>
                  <a:gd name="connsiteY2" fmla="*/ 221015 h 516370"/>
                  <a:gd name="connsiteX3" fmla="*/ 274511 w 414131"/>
                  <a:gd name="connsiteY3" fmla="*/ 317218 h 516370"/>
                  <a:gd name="connsiteX4" fmla="*/ 156067 w 414131"/>
                  <a:gd name="connsiteY4" fmla="*/ 341602 h 516370"/>
                  <a:gd name="connsiteX5" fmla="*/ 55102 w 414131"/>
                  <a:gd name="connsiteY5" fmla="*/ 275117 h 516370"/>
                  <a:gd name="connsiteX6" fmla="*/ 29004 w 414131"/>
                  <a:gd name="connsiteY6" fmla="*/ 205728 h 516370"/>
                  <a:gd name="connsiteX7" fmla="*/ 2762 w 414131"/>
                  <a:gd name="connsiteY7" fmla="*/ 222492 h 516370"/>
                  <a:gd name="connsiteX8" fmla="*/ 31433 w 414131"/>
                  <a:gd name="connsiteY8" fmla="*/ 291167 h 516370"/>
                  <a:gd name="connsiteX9" fmla="*/ 150686 w 414131"/>
                  <a:gd name="connsiteY9" fmla="*/ 369700 h 516370"/>
                  <a:gd name="connsiteX10" fmla="*/ 186261 w 414131"/>
                  <a:gd name="connsiteY10" fmla="*/ 373082 h 516370"/>
                  <a:gd name="connsiteX11" fmla="*/ 278416 w 414131"/>
                  <a:gd name="connsiteY11" fmla="*/ 348460 h 516370"/>
                  <a:gd name="connsiteX12" fmla="*/ 388001 w 414131"/>
                  <a:gd name="connsiteY12" fmla="*/ 510099 h 516370"/>
                  <a:gd name="connsiteX13" fmla="*/ 407861 w 414131"/>
                  <a:gd name="connsiteY13" fmla="*/ 513909 h 516370"/>
                  <a:gd name="connsiteX14" fmla="*/ 407861 w 414131"/>
                  <a:gd name="connsiteY14" fmla="*/ 513909 h 516370"/>
                  <a:gd name="connsiteX15" fmla="*/ 411671 w 414131"/>
                  <a:gd name="connsiteY15" fmla="*/ 494097 h 516370"/>
                  <a:gd name="connsiteX16" fmla="*/ 302085 w 414131"/>
                  <a:gd name="connsiteY16" fmla="*/ 332458 h 516370"/>
                  <a:gd name="connsiteX17" fmla="*/ 97203 w 414131"/>
                  <a:gd name="connsiteY17" fmla="*/ 55709 h 516370"/>
                  <a:gd name="connsiteX18" fmla="*/ 185642 w 414131"/>
                  <a:gd name="connsiteY18" fmla="*/ 28563 h 516370"/>
                  <a:gd name="connsiteX19" fmla="*/ 258699 w 414131"/>
                  <a:gd name="connsiteY19" fmla="*/ 46327 h 516370"/>
                  <a:gd name="connsiteX20" fmla="*/ 316611 w 414131"/>
                  <a:gd name="connsiteY20" fmla="*/ 97857 h 516370"/>
                  <a:gd name="connsiteX21" fmla="*/ 343091 w 414131"/>
                  <a:gd name="connsiteY21" fmla="*/ 172200 h 516370"/>
                  <a:gd name="connsiteX22" fmla="*/ 370284 w 414131"/>
                  <a:gd name="connsiteY22" fmla="*/ 158626 h 516370"/>
                  <a:gd name="connsiteX23" fmla="*/ 340281 w 414131"/>
                  <a:gd name="connsiteY23" fmla="*/ 81807 h 516370"/>
                  <a:gd name="connsiteX24" fmla="*/ 81201 w 414131"/>
                  <a:gd name="connsiteY24" fmla="*/ 32087 h 516370"/>
                  <a:gd name="connsiteX25" fmla="*/ 2667 w 414131"/>
                  <a:gd name="connsiteY25" fmla="*/ 151340 h 516370"/>
                  <a:gd name="connsiteX26" fmla="*/ 0 w 414131"/>
                  <a:gd name="connsiteY26" fmla="*/ 170914 h 516370"/>
                  <a:gd name="connsiteX27" fmla="*/ 32099 w 414131"/>
                  <a:gd name="connsiteY27" fmla="*/ 150387 h 516370"/>
                  <a:gd name="connsiteX28" fmla="*/ 97203 w 414131"/>
                  <a:gd name="connsiteY28" fmla="*/ 55709 h 5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31" h="516370">
                    <a:moveTo>
                      <a:pt x="302038" y="332410"/>
                    </a:moveTo>
                    <a:cubicBezTo>
                      <a:pt x="342519" y="300263"/>
                      <a:pt x="366379" y="253924"/>
                      <a:pt x="371332" y="205347"/>
                    </a:cubicBezTo>
                    <a:lnTo>
                      <a:pt x="339900" y="221015"/>
                    </a:lnTo>
                    <a:cubicBezTo>
                      <a:pt x="331470" y="258925"/>
                      <a:pt x="309134" y="293786"/>
                      <a:pt x="274511" y="317218"/>
                    </a:cubicBezTo>
                    <a:cubicBezTo>
                      <a:pt x="239601" y="340935"/>
                      <a:pt x="197549" y="349603"/>
                      <a:pt x="156067" y="341602"/>
                    </a:cubicBezTo>
                    <a:cubicBezTo>
                      <a:pt x="114633" y="333648"/>
                      <a:pt x="78772" y="310074"/>
                      <a:pt x="55102" y="275117"/>
                    </a:cubicBezTo>
                    <a:cubicBezTo>
                      <a:pt x="40767" y="254019"/>
                      <a:pt x="32004" y="230350"/>
                      <a:pt x="29004" y="205728"/>
                    </a:cubicBezTo>
                    <a:lnTo>
                      <a:pt x="2762" y="222492"/>
                    </a:lnTo>
                    <a:cubicBezTo>
                      <a:pt x="7477" y="246780"/>
                      <a:pt x="17145" y="270069"/>
                      <a:pt x="31433" y="291167"/>
                    </a:cubicBezTo>
                    <a:cubicBezTo>
                      <a:pt x="59436" y="332410"/>
                      <a:pt x="101775" y="360271"/>
                      <a:pt x="150686" y="369700"/>
                    </a:cubicBezTo>
                    <a:cubicBezTo>
                      <a:pt x="162544" y="371939"/>
                      <a:pt x="174450" y="373082"/>
                      <a:pt x="186261" y="373082"/>
                    </a:cubicBezTo>
                    <a:cubicBezTo>
                      <a:pt x="218504" y="373082"/>
                      <a:pt x="250079" y="364700"/>
                      <a:pt x="278416" y="348460"/>
                    </a:cubicBezTo>
                    <a:lnTo>
                      <a:pt x="388001" y="510099"/>
                    </a:lnTo>
                    <a:cubicBezTo>
                      <a:pt x="392430" y="516624"/>
                      <a:pt x="401336" y="518338"/>
                      <a:pt x="407861" y="513909"/>
                    </a:cubicBezTo>
                    <a:lnTo>
                      <a:pt x="407861" y="513909"/>
                    </a:lnTo>
                    <a:cubicBezTo>
                      <a:pt x="414385" y="509480"/>
                      <a:pt x="416100" y="500622"/>
                      <a:pt x="411671" y="494097"/>
                    </a:cubicBezTo>
                    <a:lnTo>
                      <a:pt x="302085" y="332458"/>
                    </a:lnTo>
                    <a:close/>
                    <a:moveTo>
                      <a:pt x="97203" y="55709"/>
                    </a:moveTo>
                    <a:cubicBezTo>
                      <a:pt x="124301" y="37373"/>
                      <a:pt x="155115" y="28563"/>
                      <a:pt x="185642" y="28563"/>
                    </a:cubicBezTo>
                    <a:cubicBezTo>
                      <a:pt x="210979" y="28563"/>
                      <a:pt x="236077" y="34659"/>
                      <a:pt x="258699" y="46327"/>
                    </a:cubicBezTo>
                    <a:cubicBezTo>
                      <a:pt x="281321" y="58042"/>
                      <a:pt x="301371" y="75330"/>
                      <a:pt x="316611" y="97857"/>
                    </a:cubicBezTo>
                    <a:cubicBezTo>
                      <a:pt x="332184" y="120812"/>
                      <a:pt x="340852" y="146387"/>
                      <a:pt x="343091" y="172200"/>
                    </a:cubicBezTo>
                    <a:lnTo>
                      <a:pt x="370284" y="158626"/>
                    </a:lnTo>
                    <a:cubicBezTo>
                      <a:pt x="366284" y="131909"/>
                      <a:pt x="356426" y="105620"/>
                      <a:pt x="340281" y="81807"/>
                    </a:cubicBezTo>
                    <a:cubicBezTo>
                      <a:pt x="282559" y="-3346"/>
                      <a:pt x="166307" y="-25635"/>
                      <a:pt x="81201" y="32087"/>
                    </a:cubicBezTo>
                    <a:cubicBezTo>
                      <a:pt x="39957" y="60043"/>
                      <a:pt x="12049" y="102381"/>
                      <a:pt x="2667" y="151340"/>
                    </a:cubicBezTo>
                    <a:cubicBezTo>
                      <a:pt x="1429" y="157864"/>
                      <a:pt x="524" y="164389"/>
                      <a:pt x="0" y="170914"/>
                    </a:cubicBezTo>
                    <a:lnTo>
                      <a:pt x="32099" y="150387"/>
                    </a:lnTo>
                    <a:cubicBezTo>
                      <a:pt x="41148" y="111573"/>
                      <a:pt x="64103" y="78188"/>
                      <a:pt x="97203" y="55709"/>
                    </a:cubicBezTo>
                    <a:close/>
                  </a:path>
                </a:pathLst>
              </a:custGeom>
              <a:solidFill>
                <a:srgbClr val="3579CF"/>
              </a:solidFill>
              <a:ln w="4763" cap="flat">
                <a:noFill/>
                <a:prstDash val="solid"/>
                <a:miter/>
              </a:ln>
            </p:spPr>
            <p:txBody>
              <a:bodyPr rtlCol="0" anchor="ctr"/>
              <a:lstStyle/>
              <a:p>
                <a:pPr rtl="0"/>
                <a:endParaRPr lang="en-US"/>
              </a:p>
            </p:txBody>
          </p:sp>
          <p:sp>
            <p:nvSpPr>
              <p:cNvPr id="9" name="Freeform: Shape 8">
                <a:extLst>
                  <a:ext uri="{FF2B5EF4-FFF2-40B4-BE49-F238E27FC236}">
                    <a16:creationId xmlns:a16="http://schemas.microsoft.com/office/drawing/2014/main" id="{86FAC08C-23F5-13CE-0E22-3EAF67DF3F43}"/>
                  </a:ext>
                </a:extLst>
              </p:cNvPr>
              <p:cNvSpPr/>
              <p:nvPr/>
            </p:nvSpPr>
            <p:spPr>
              <a:xfrm>
                <a:off x="3821266" y="3429113"/>
                <a:ext cx="89296" cy="115061"/>
              </a:xfrm>
              <a:custGeom>
                <a:avLst/>
                <a:gdLst>
                  <a:gd name="connsiteX0" fmla="*/ 77915 w 89296"/>
                  <a:gd name="connsiteY0" fmla="*/ 79248 h 115061"/>
                  <a:gd name="connsiteX1" fmla="*/ 89297 w 89296"/>
                  <a:gd name="connsiteY1" fmla="*/ 95583 h 115061"/>
                  <a:gd name="connsiteX2" fmla="*/ 68008 w 89296"/>
                  <a:gd name="connsiteY2" fmla="*/ 115062 h 115061"/>
                  <a:gd name="connsiteX3" fmla="*/ 55674 w 89296"/>
                  <a:gd name="connsiteY3" fmla="*/ 97345 h 115061"/>
                  <a:gd name="connsiteX4" fmla="*/ 11668 w 89296"/>
                  <a:gd name="connsiteY4" fmla="*/ 34195 h 115061"/>
                  <a:gd name="connsiteX5" fmla="*/ 0 w 89296"/>
                  <a:gd name="connsiteY5" fmla="*/ 17526 h 115061"/>
                  <a:gd name="connsiteX6" fmla="*/ 22669 w 89296"/>
                  <a:gd name="connsiteY6" fmla="*/ 0 h 115061"/>
                  <a:gd name="connsiteX7" fmla="*/ 34623 w 89296"/>
                  <a:gd name="connsiteY7" fmla="*/ 17145 h 115061"/>
                  <a:gd name="connsiteX8" fmla="*/ 77915 w 89296"/>
                  <a:gd name="connsiteY8" fmla="*/ 79248 h 11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96" h="115061">
                    <a:moveTo>
                      <a:pt x="77915" y="79248"/>
                    </a:moveTo>
                    <a:lnTo>
                      <a:pt x="89297" y="95583"/>
                    </a:lnTo>
                    <a:cubicBezTo>
                      <a:pt x="79296" y="97917"/>
                      <a:pt x="71199" y="105394"/>
                      <a:pt x="68008" y="115062"/>
                    </a:cubicBezTo>
                    <a:lnTo>
                      <a:pt x="55674" y="97345"/>
                    </a:lnTo>
                    <a:lnTo>
                      <a:pt x="11668" y="34195"/>
                    </a:lnTo>
                    <a:lnTo>
                      <a:pt x="0" y="17526"/>
                    </a:lnTo>
                    <a:cubicBezTo>
                      <a:pt x="10192" y="16002"/>
                      <a:pt x="18717" y="9192"/>
                      <a:pt x="22669" y="0"/>
                    </a:cubicBezTo>
                    <a:lnTo>
                      <a:pt x="34623" y="17145"/>
                    </a:lnTo>
                    <a:lnTo>
                      <a:pt x="77915" y="79248"/>
                    </a:lnTo>
                    <a:close/>
                  </a:path>
                </a:pathLst>
              </a:custGeom>
              <a:solidFill>
                <a:srgbClr val="3579CF"/>
              </a:solidFill>
              <a:ln w="4763" cap="flat">
                <a:noFill/>
                <a:prstDash val="solid"/>
                <a:miter/>
              </a:ln>
            </p:spPr>
            <p:txBody>
              <a:bodyPr rtlCol="0" anchor="ctr"/>
              <a:lstStyle/>
              <a:p>
                <a:pPr rtl="0"/>
                <a:endParaRPr lang="en-US"/>
              </a:p>
            </p:txBody>
          </p:sp>
          <p:sp>
            <p:nvSpPr>
              <p:cNvPr id="15" name="Freeform: Shape 14">
                <a:extLst>
                  <a:ext uri="{FF2B5EF4-FFF2-40B4-BE49-F238E27FC236}">
                    <a16:creationId xmlns:a16="http://schemas.microsoft.com/office/drawing/2014/main" id="{4529AF01-0170-A27A-0065-9A94A5CF45FA}"/>
                  </a:ext>
                </a:extLst>
              </p:cNvPr>
              <p:cNvSpPr/>
              <p:nvPr/>
            </p:nvSpPr>
            <p:spPr>
              <a:xfrm>
                <a:off x="3634242" y="3420254"/>
                <a:ext cx="169211" cy="119681"/>
              </a:xfrm>
              <a:custGeom>
                <a:avLst/>
                <a:gdLst>
                  <a:gd name="connsiteX0" fmla="*/ 169212 w 169211"/>
                  <a:gd name="connsiteY0" fmla="*/ 23574 h 119681"/>
                  <a:gd name="connsiteX1" fmla="*/ 151733 w 169211"/>
                  <a:gd name="connsiteY1" fmla="*/ 34766 h 119681"/>
                  <a:gd name="connsiteX2" fmla="*/ 34290 w 169211"/>
                  <a:gd name="connsiteY2" fmla="*/ 108871 h 119681"/>
                  <a:gd name="connsiteX3" fmla="*/ 17336 w 169211"/>
                  <a:gd name="connsiteY3" fmla="*/ 119682 h 119681"/>
                  <a:gd name="connsiteX4" fmla="*/ 12097 w 169211"/>
                  <a:gd name="connsiteY4" fmla="*/ 106680 h 119681"/>
                  <a:gd name="connsiteX5" fmla="*/ 0 w 169211"/>
                  <a:gd name="connsiteY5" fmla="*/ 96822 h 119681"/>
                  <a:gd name="connsiteX6" fmla="*/ 17812 w 169211"/>
                  <a:gd name="connsiteY6" fmla="*/ 85439 h 119681"/>
                  <a:gd name="connsiteX7" fmla="*/ 135874 w 169211"/>
                  <a:gd name="connsiteY7" fmla="*/ 10954 h 119681"/>
                  <a:gd name="connsiteX8" fmla="*/ 153067 w 169211"/>
                  <a:gd name="connsiteY8" fmla="*/ 0 h 119681"/>
                  <a:gd name="connsiteX9" fmla="*/ 169212 w 169211"/>
                  <a:gd name="connsiteY9" fmla="*/ 23574 h 1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211" h="119681">
                    <a:moveTo>
                      <a:pt x="169212" y="23574"/>
                    </a:moveTo>
                    <a:lnTo>
                      <a:pt x="151733" y="34766"/>
                    </a:lnTo>
                    <a:lnTo>
                      <a:pt x="34290" y="108871"/>
                    </a:lnTo>
                    <a:lnTo>
                      <a:pt x="17336" y="119682"/>
                    </a:lnTo>
                    <a:cubicBezTo>
                      <a:pt x="16669" y="115014"/>
                      <a:pt x="14907" y="110585"/>
                      <a:pt x="12097" y="106680"/>
                    </a:cubicBezTo>
                    <a:cubicBezTo>
                      <a:pt x="8954" y="102346"/>
                      <a:pt x="4763" y="98965"/>
                      <a:pt x="0" y="96822"/>
                    </a:cubicBezTo>
                    <a:lnTo>
                      <a:pt x="17812" y="85439"/>
                    </a:lnTo>
                    <a:lnTo>
                      <a:pt x="135874" y="10954"/>
                    </a:lnTo>
                    <a:lnTo>
                      <a:pt x="153067" y="0"/>
                    </a:lnTo>
                    <a:cubicBezTo>
                      <a:pt x="154067" y="10335"/>
                      <a:pt x="160353" y="19145"/>
                      <a:pt x="169212" y="23574"/>
                    </a:cubicBezTo>
                    <a:close/>
                  </a:path>
                </a:pathLst>
              </a:custGeom>
              <a:solidFill>
                <a:srgbClr val="3579CF"/>
              </a:solidFill>
              <a:ln w="4763" cap="flat">
                <a:noFill/>
                <a:prstDash val="solid"/>
                <a:miter/>
              </a:ln>
            </p:spPr>
            <p:txBody>
              <a:bodyPr rtlCol="0" anchor="ctr"/>
              <a:lstStyle/>
              <a:p>
                <a:pPr rtl="0"/>
                <a:endParaRPr lang="en-US"/>
              </a:p>
            </p:txBody>
          </p:sp>
          <p:sp>
            <p:nvSpPr>
              <p:cNvPr id="16" name="Freeform: Shape 15">
                <a:extLst>
                  <a:ext uri="{FF2B5EF4-FFF2-40B4-BE49-F238E27FC236}">
                    <a16:creationId xmlns:a16="http://schemas.microsoft.com/office/drawing/2014/main" id="{71F27DB9-4B0D-63F0-045E-2460C78265B9}"/>
                  </a:ext>
                </a:extLst>
              </p:cNvPr>
              <p:cNvSpPr/>
              <p:nvPr/>
            </p:nvSpPr>
            <p:spPr>
              <a:xfrm>
                <a:off x="3573616" y="3495502"/>
                <a:ext cx="97297" cy="97345"/>
              </a:xfrm>
              <a:custGeom>
                <a:avLst/>
                <a:gdLst>
                  <a:gd name="connsiteX0" fmla="*/ 94917 w 97297"/>
                  <a:gd name="connsiteY0" fmla="*/ 33623 h 97345"/>
                  <a:gd name="connsiteX1" fmla="*/ 88202 w 97297"/>
                  <a:gd name="connsiteY1" fmla="*/ 20336 h 97345"/>
                  <a:gd name="connsiteX2" fmla="*/ 78438 w 97297"/>
                  <a:gd name="connsiteY2" fmla="*/ 10192 h 97345"/>
                  <a:gd name="connsiteX3" fmla="*/ 48625 w 97297"/>
                  <a:gd name="connsiteY3" fmla="*/ 0 h 97345"/>
                  <a:gd name="connsiteX4" fmla="*/ 0 w 97297"/>
                  <a:gd name="connsiteY4" fmla="*/ 48673 h 97345"/>
                  <a:gd name="connsiteX5" fmla="*/ 48625 w 97297"/>
                  <a:gd name="connsiteY5" fmla="*/ 97346 h 97345"/>
                  <a:gd name="connsiteX6" fmla="*/ 97298 w 97297"/>
                  <a:gd name="connsiteY6" fmla="*/ 48673 h 97345"/>
                  <a:gd name="connsiteX7" fmla="*/ 94917 w 97297"/>
                  <a:gd name="connsiteY7" fmla="*/ 33623 h 97345"/>
                  <a:gd name="connsiteX8" fmla="*/ 48625 w 97297"/>
                  <a:gd name="connsiteY8" fmla="*/ 78296 h 97345"/>
                  <a:gd name="connsiteX9" fmla="*/ 19050 w 97297"/>
                  <a:gd name="connsiteY9" fmla="*/ 48673 h 97345"/>
                  <a:gd name="connsiteX10" fmla="*/ 48625 w 97297"/>
                  <a:gd name="connsiteY10" fmla="*/ 19050 h 97345"/>
                  <a:gd name="connsiteX11" fmla="*/ 60627 w 97297"/>
                  <a:gd name="connsiteY11" fmla="*/ 21574 h 97345"/>
                  <a:gd name="connsiteX12" fmla="*/ 72723 w 97297"/>
                  <a:gd name="connsiteY12" fmla="*/ 31433 h 97345"/>
                  <a:gd name="connsiteX13" fmla="*/ 77962 w 97297"/>
                  <a:gd name="connsiteY13" fmla="*/ 44434 h 97345"/>
                  <a:gd name="connsiteX14" fmla="*/ 78248 w 97297"/>
                  <a:gd name="connsiteY14" fmla="*/ 48673 h 97345"/>
                  <a:gd name="connsiteX15" fmla="*/ 48625 w 97297"/>
                  <a:gd name="connsiteY15" fmla="*/ 78296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7" h="97345">
                    <a:moveTo>
                      <a:pt x="94917" y="33623"/>
                    </a:moveTo>
                    <a:cubicBezTo>
                      <a:pt x="93393" y="28908"/>
                      <a:pt x="91154" y="24432"/>
                      <a:pt x="88202" y="20336"/>
                    </a:cubicBezTo>
                    <a:cubicBezTo>
                      <a:pt x="85439" y="16431"/>
                      <a:pt x="82106" y="13049"/>
                      <a:pt x="78438" y="10192"/>
                    </a:cubicBezTo>
                    <a:cubicBezTo>
                      <a:pt x="69961" y="3667"/>
                      <a:pt x="59531" y="0"/>
                      <a:pt x="48625" y="0"/>
                    </a:cubicBezTo>
                    <a:cubicBezTo>
                      <a:pt x="21812" y="0"/>
                      <a:pt x="0" y="21812"/>
                      <a:pt x="0" y="48673"/>
                    </a:cubicBezTo>
                    <a:cubicBezTo>
                      <a:pt x="0" y="75533"/>
                      <a:pt x="21812" y="97346"/>
                      <a:pt x="48625" y="97346"/>
                    </a:cubicBezTo>
                    <a:cubicBezTo>
                      <a:pt x="75438" y="97346"/>
                      <a:pt x="97298" y="75533"/>
                      <a:pt x="97298" y="48673"/>
                    </a:cubicBezTo>
                    <a:cubicBezTo>
                      <a:pt x="97298" y="43482"/>
                      <a:pt x="96488" y="38433"/>
                      <a:pt x="94917" y="33623"/>
                    </a:cubicBezTo>
                    <a:close/>
                    <a:moveTo>
                      <a:pt x="48625" y="78296"/>
                    </a:moveTo>
                    <a:cubicBezTo>
                      <a:pt x="32337" y="78296"/>
                      <a:pt x="19050" y="65008"/>
                      <a:pt x="19050" y="48673"/>
                    </a:cubicBezTo>
                    <a:cubicBezTo>
                      <a:pt x="19050" y="32337"/>
                      <a:pt x="32337" y="19050"/>
                      <a:pt x="48625" y="19050"/>
                    </a:cubicBezTo>
                    <a:cubicBezTo>
                      <a:pt x="52816" y="19050"/>
                      <a:pt x="56864" y="19955"/>
                      <a:pt x="60627" y="21574"/>
                    </a:cubicBezTo>
                    <a:cubicBezTo>
                      <a:pt x="65389" y="23717"/>
                      <a:pt x="69580" y="27099"/>
                      <a:pt x="72723" y="31433"/>
                    </a:cubicBezTo>
                    <a:cubicBezTo>
                      <a:pt x="75533" y="35338"/>
                      <a:pt x="77295" y="39767"/>
                      <a:pt x="77962" y="44434"/>
                    </a:cubicBezTo>
                    <a:cubicBezTo>
                      <a:pt x="78153" y="45815"/>
                      <a:pt x="78248" y="47244"/>
                      <a:pt x="78248" y="48673"/>
                    </a:cubicBezTo>
                    <a:cubicBezTo>
                      <a:pt x="78248" y="65008"/>
                      <a:pt x="64961" y="78296"/>
                      <a:pt x="48625" y="78296"/>
                    </a:cubicBezTo>
                    <a:close/>
                  </a:path>
                </a:pathLst>
              </a:custGeom>
              <a:solidFill>
                <a:srgbClr val="3579CF"/>
              </a:solidFill>
              <a:ln w="4763" cap="flat">
                <a:noFill/>
                <a:prstDash val="solid"/>
                <a:miter/>
              </a:ln>
            </p:spPr>
            <p:txBody>
              <a:bodyPr rtlCol="0" anchor="ctr"/>
              <a:lstStyle/>
              <a:p>
                <a:pPr rtl="0"/>
                <a:endParaRPr lang="en-US"/>
              </a:p>
            </p:txBody>
          </p:sp>
          <p:sp>
            <p:nvSpPr>
              <p:cNvPr id="23" name="Freeform: Shape 22">
                <a:extLst>
                  <a:ext uri="{FF2B5EF4-FFF2-40B4-BE49-F238E27FC236}">
                    <a16:creationId xmlns:a16="http://schemas.microsoft.com/office/drawing/2014/main" id="{1F86D6A4-7CAB-66AF-F4BD-112D5D2EC479}"/>
                  </a:ext>
                </a:extLst>
              </p:cNvPr>
              <p:cNvSpPr/>
              <p:nvPr/>
            </p:nvSpPr>
            <p:spPr>
              <a:xfrm>
                <a:off x="3768116" y="3368724"/>
                <a:ext cx="97297" cy="97345"/>
              </a:xfrm>
              <a:custGeom>
                <a:avLst/>
                <a:gdLst>
                  <a:gd name="connsiteX0" fmla="*/ 48625 w 97297"/>
                  <a:gd name="connsiteY0" fmla="*/ 0 h 97345"/>
                  <a:gd name="connsiteX1" fmla="*/ 0 w 97297"/>
                  <a:gd name="connsiteY1" fmla="*/ 48673 h 97345"/>
                  <a:gd name="connsiteX2" fmla="*/ 2000 w 97297"/>
                  <a:gd name="connsiteY2" fmla="*/ 62484 h 97345"/>
                  <a:gd name="connsiteX3" fmla="*/ 17859 w 97297"/>
                  <a:gd name="connsiteY3" fmla="*/ 86296 h 97345"/>
                  <a:gd name="connsiteX4" fmla="*/ 48625 w 97297"/>
                  <a:gd name="connsiteY4" fmla="*/ 97345 h 97345"/>
                  <a:gd name="connsiteX5" fmla="*/ 64818 w 97297"/>
                  <a:gd name="connsiteY5" fmla="*/ 94583 h 97345"/>
                  <a:gd name="connsiteX6" fmla="*/ 87773 w 97297"/>
                  <a:gd name="connsiteY6" fmla="*/ 77533 h 97345"/>
                  <a:gd name="connsiteX7" fmla="*/ 97298 w 97297"/>
                  <a:gd name="connsiteY7" fmla="*/ 48673 h 97345"/>
                  <a:gd name="connsiteX8" fmla="*/ 48625 w 97297"/>
                  <a:gd name="connsiteY8" fmla="*/ 0 h 97345"/>
                  <a:gd name="connsiteX9" fmla="*/ 53150 w 97297"/>
                  <a:gd name="connsiteY9" fmla="*/ 77914 h 97345"/>
                  <a:gd name="connsiteX10" fmla="*/ 48625 w 97297"/>
                  <a:gd name="connsiteY10" fmla="*/ 78295 h 97345"/>
                  <a:gd name="connsiteX11" fmla="*/ 35338 w 97297"/>
                  <a:gd name="connsiteY11" fmla="*/ 75105 h 97345"/>
                  <a:gd name="connsiteX12" fmla="*/ 19193 w 97297"/>
                  <a:gd name="connsiteY12" fmla="*/ 51530 h 97345"/>
                  <a:gd name="connsiteX13" fmla="*/ 19050 w 97297"/>
                  <a:gd name="connsiteY13" fmla="*/ 48673 h 97345"/>
                  <a:gd name="connsiteX14" fmla="*/ 48625 w 97297"/>
                  <a:gd name="connsiteY14" fmla="*/ 19050 h 97345"/>
                  <a:gd name="connsiteX15" fmla="*/ 78248 w 97297"/>
                  <a:gd name="connsiteY15" fmla="*/ 48673 h 97345"/>
                  <a:gd name="connsiteX16" fmla="*/ 75819 w 97297"/>
                  <a:gd name="connsiteY16" fmla="*/ 60389 h 97345"/>
                  <a:gd name="connsiteX17" fmla="*/ 53150 w 97297"/>
                  <a:gd name="connsiteY17" fmla="*/ 7791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345">
                    <a:moveTo>
                      <a:pt x="48625" y="0"/>
                    </a:moveTo>
                    <a:cubicBezTo>
                      <a:pt x="21812" y="0"/>
                      <a:pt x="0" y="21860"/>
                      <a:pt x="0" y="48673"/>
                    </a:cubicBezTo>
                    <a:cubicBezTo>
                      <a:pt x="0" y="53483"/>
                      <a:pt x="714" y="58102"/>
                      <a:pt x="2000" y="62484"/>
                    </a:cubicBezTo>
                    <a:cubicBezTo>
                      <a:pt x="4810" y="71961"/>
                      <a:pt x="10430" y="80201"/>
                      <a:pt x="17859" y="86296"/>
                    </a:cubicBezTo>
                    <a:cubicBezTo>
                      <a:pt x="26241" y="93202"/>
                      <a:pt x="36957" y="97345"/>
                      <a:pt x="48625" y="97345"/>
                    </a:cubicBezTo>
                    <a:cubicBezTo>
                      <a:pt x="54293" y="97345"/>
                      <a:pt x="59769" y="96345"/>
                      <a:pt x="64818" y="94583"/>
                    </a:cubicBezTo>
                    <a:cubicBezTo>
                      <a:pt x="74105" y="91297"/>
                      <a:pt x="82058" y="85296"/>
                      <a:pt x="87773" y="77533"/>
                    </a:cubicBezTo>
                    <a:cubicBezTo>
                      <a:pt x="93774" y="69437"/>
                      <a:pt x="97298" y="59436"/>
                      <a:pt x="97298" y="48673"/>
                    </a:cubicBezTo>
                    <a:cubicBezTo>
                      <a:pt x="97298" y="21860"/>
                      <a:pt x="75486" y="0"/>
                      <a:pt x="48625" y="0"/>
                    </a:cubicBezTo>
                    <a:close/>
                    <a:moveTo>
                      <a:pt x="53150" y="77914"/>
                    </a:moveTo>
                    <a:cubicBezTo>
                      <a:pt x="51673" y="78200"/>
                      <a:pt x="50149" y="78295"/>
                      <a:pt x="48625" y="78295"/>
                    </a:cubicBezTo>
                    <a:cubicBezTo>
                      <a:pt x="43815" y="78295"/>
                      <a:pt x="39291" y="77152"/>
                      <a:pt x="35338" y="75105"/>
                    </a:cubicBezTo>
                    <a:cubicBezTo>
                      <a:pt x="26480" y="70676"/>
                      <a:pt x="20193" y="61865"/>
                      <a:pt x="19193" y="51530"/>
                    </a:cubicBezTo>
                    <a:cubicBezTo>
                      <a:pt x="19098" y="50625"/>
                      <a:pt x="19050" y="49625"/>
                      <a:pt x="19050" y="48673"/>
                    </a:cubicBezTo>
                    <a:cubicBezTo>
                      <a:pt x="19050" y="32337"/>
                      <a:pt x="32290" y="19050"/>
                      <a:pt x="48625" y="19050"/>
                    </a:cubicBezTo>
                    <a:cubicBezTo>
                      <a:pt x="64960" y="19050"/>
                      <a:pt x="78248" y="32337"/>
                      <a:pt x="78248" y="48673"/>
                    </a:cubicBezTo>
                    <a:cubicBezTo>
                      <a:pt x="78248" y="52816"/>
                      <a:pt x="77391" y="56769"/>
                      <a:pt x="75819" y="60389"/>
                    </a:cubicBezTo>
                    <a:cubicBezTo>
                      <a:pt x="71866" y="69580"/>
                      <a:pt x="63341" y="76390"/>
                      <a:pt x="53150" y="77914"/>
                    </a:cubicBezTo>
                    <a:close/>
                  </a:path>
                </a:pathLst>
              </a:custGeom>
              <a:solidFill>
                <a:srgbClr val="3579CF"/>
              </a:solidFill>
              <a:ln w="4763" cap="flat">
                <a:noFill/>
                <a:prstDash val="solid"/>
                <a:miter/>
              </a:ln>
            </p:spPr>
            <p:txBody>
              <a:bodyPr rtlCol="0" anchor="ctr"/>
              <a:lstStyle/>
              <a:p>
                <a:pPr rtl="0"/>
                <a:endParaRPr lang="en-US"/>
              </a:p>
            </p:txBody>
          </p:sp>
          <p:sp>
            <p:nvSpPr>
              <p:cNvPr id="27" name="Freeform: Shape 26">
                <a:extLst>
                  <a:ext uri="{FF2B5EF4-FFF2-40B4-BE49-F238E27FC236}">
                    <a16:creationId xmlns:a16="http://schemas.microsoft.com/office/drawing/2014/main" id="{26241167-735A-DEA5-7543-4CCB11284723}"/>
                  </a:ext>
                </a:extLst>
              </p:cNvPr>
              <p:cNvSpPr/>
              <p:nvPr/>
            </p:nvSpPr>
            <p:spPr>
              <a:xfrm>
                <a:off x="3868700" y="3504836"/>
                <a:ext cx="97297" cy="97297"/>
              </a:xfrm>
              <a:custGeom>
                <a:avLst/>
                <a:gdLst>
                  <a:gd name="connsiteX0" fmla="*/ 96965 w 97297"/>
                  <a:gd name="connsiteY0" fmla="*/ 43005 h 97297"/>
                  <a:gd name="connsiteX1" fmla="*/ 85392 w 97297"/>
                  <a:gd name="connsiteY1" fmla="*/ 16812 h 97297"/>
                  <a:gd name="connsiteX2" fmla="*/ 48625 w 97297"/>
                  <a:gd name="connsiteY2" fmla="*/ 0 h 97297"/>
                  <a:gd name="connsiteX3" fmla="*/ 30480 w 97297"/>
                  <a:gd name="connsiteY3" fmla="*/ 3524 h 97297"/>
                  <a:gd name="connsiteX4" fmla="*/ 8239 w 97297"/>
                  <a:gd name="connsiteY4" fmla="*/ 21622 h 97297"/>
                  <a:gd name="connsiteX5" fmla="*/ 0 w 97297"/>
                  <a:gd name="connsiteY5" fmla="*/ 48673 h 97297"/>
                  <a:gd name="connsiteX6" fmla="*/ 48625 w 97297"/>
                  <a:gd name="connsiteY6" fmla="*/ 97298 h 97297"/>
                  <a:gd name="connsiteX7" fmla="*/ 97298 w 97297"/>
                  <a:gd name="connsiteY7" fmla="*/ 48673 h 97297"/>
                  <a:gd name="connsiteX8" fmla="*/ 96965 w 97297"/>
                  <a:gd name="connsiteY8" fmla="*/ 43005 h 97297"/>
                  <a:gd name="connsiteX9" fmla="*/ 48625 w 97297"/>
                  <a:gd name="connsiteY9" fmla="*/ 78248 h 97297"/>
                  <a:gd name="connsiteX10" fmla="*/ 19050 w 97297"/>
                  <a:gd name="connsiteY10" fmla="*/ 48673 h 97297"/>
                  <a:gd name="connsiteX11" fmla="*/ 20574 w 97297"/>
                  <a:gd name="connsiteY11" fmla="*/ 39338 h 97297"/>
                  <a:gd name="connsiteX12" fmla="*/ 41862 w 97297"/>
                  <a:gd name="connsiteY12" fmla="*/ 19860 h 97297"/>
                  <a:gd name="connsiteX13" fmla="*/ 48625 w 97297"/>
                  <a:gd name="connsiteY13" fmla="*/ 19050 h 97297"/>
                  <a:gd name="connsiteX14" fmla="*/ 67437 w 97297"/>
                  <a:gd name="connsiteY14" fmla="*/ 25765 h 97297"/>
                  <a:gd name="connsiteX15" fmla="*/ 78248 w 97297"/>
                  <a:gd name="connsiteY15" fmla="*/ 48673 h 97297"/>
                  <a:gd name="connsiteX16" fmla="*/ 77962 w 97297"/>
                  <a:gd name="connsiteY16" fmla="*/ 52483 h 97297"/>
                  <a:gd name="connsiteX17" fmla="*/ 48625 w 97297"/>
                  <a:gd name="connsiteY17"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97">
                    <a:moveTo>
                      <a:pt x="96965" y="43005"/>
                    </a:moveTo>
                    <a:cubicBezTo>
                      <a:pt x="95822" y="33052"/>
                      <a:pt x="91678" y="24003"/>
                      <a:pt x="85392" y="16812"/>
                    </a:cubicBezTo>
                    <a:cubicBezTo>
                      <a:pt x="76486" y="6525"/>
                      <a:pt x="63294" y="0"/>
                      <a:pt x="48625" y="0"/>
                    </a:cubicBezTo>
                    <a:cubicBezTo>
                      <a:pt x="42196" y="0"/>
                      <a:pt x="36052" y="1238"/>
                      <a:pt x="30480" y="3524"/>
                    </a:cubicBezTo>
                    <a:cubicBezTo>
                      <a:pt x="21384" y="7191"/>
                      <a:pt x="13621" y="13526"/>
                      <a:pt x="8239" y="21622"/>
                    </a:cubicBezTo>
                    <a:cubicBezTo>
                      <a:pt x="3048" y="29385"/>
                      <a:pt x="0" y="38672"/>
                      <a:pt x="0" y="48673"/>
                    </a:cubicBezTo>
                    <a:cubicBezTo>
                      <a:pt x="0" y="75486"/>
                      <a:pt x="21812" y="97298"/>
                      <a:pt x="48625" y="97298"/>
                    </a:cubicBezTo>
                    <a:cubicBezTo>
                      <a:pt x="75438" y="97298"/>
                      <a:pt x="97298" y="75486"/>
                      <a:pt x="97298" y="48673"/>
                    </a:cubicBezTo>
                    <a:cubicBezTo>
                      <a:pt x="97298" y="46768"/>
                      <a:pt x="97203" y="44863"/>
                      <a:pt x="96965" y="43005"/>
                    </a:cubicBezTo>
                    <a:close/>
                    <a:moveTo>
                      <a:pt x="48625" y="78248"/>
                    </a:moveTo>
                    <a:cubicBezTo>
                      <a:pt x="32337" y="78248"/>
                      <a:pt x="19050" y="64961"/>
                      <a:pt x="19050" y="48673"/>
                    </a:cubicBezTo>
                    <a:cubicBezTo>
                      <a:pt x="19050" y="45434"/>
                      <a:pt x="19574" y="42291"/>
                      <a:pt x="20574" y="39338"/>
                    </a:cubicBezTo>
                    <a:cubicBezTo>
                      <a:pt x="23765" y="29670"/>
                      <a:pt x="31861" y="22193"/>
                      <a:pt x="41862" y="19860"/>
                    </a:cubicBezTo>
                    <a:cubicBezTo>
                      <a:pt x="44005" y="19336"/>
                      <a:pt x="46292" y="19050"/>
                      <a:pt x="48625" y="19050"/>
                    </a:cubicBezTo>
                    <a:cubicBezTo>
                      <a:pt x="55769" y="19050"/>
                      <a:pt x="62294" y="21574"/>
                      <a:pt x="67437" y="25765"/>
                    </a:cubicBezTo>
                    <a:cubicBezTo>
                      <a:pt x="74009" y="31242"/>
                      <a:pt x="78248" y="39481"/>
                      <a:pt x="78248" y="48673"/>
                    </a:cubicBezTo>
                    <a:cubicBezTo>
                      <a:pt x="78248" y="49959"/>
                      <a:pt x="78153" y="51245"/>
                      <a:pt x="77962" y="52483"/>
                    </a:cubicBezTo>
                    <a:cubicBezTo>
                      <a:pt x="76105" y="67008"/>
                      <a:pt x="63675" y="78248"/>
                      <a:pt x="48625" y="78248"/>
                    </a:cubicBezTo>
                    <a:close/>
                  </a:path>
                </a:pathLst>
              </a:custGeom>
              <a:solidFill>
                <a:srgbClr val="3579CF"/>
              </a:solidFill>
              <a:ln w="4763" cap="flat">
                <a:noFill/>
                <a:prstDash val="solid"/>
                <a:miter/>
              </a:ln>
            </p:spPr>
            <p:txBody>
              <a:bodyPr rtlCol="0" anchor="ctr"/>
              <a:lstStyle/>
              <a:p>
                <a:pPr rtl="0"/>
                <a:endParaRPr lang="en-US"/>
              </a:p>
            </p:txBody>
          </p:sp>
          <p:grpSp>
            <p:nvGrpSpPr>
              <p:cNvPr id="28" name="Graphic 24">
                <a:extLst>
                  <a:ext uri="{FF2B5EF4-FFF2-40B4-BE49-F238E27FC236}">
                    <a16:creationId xmlns:a16="http://schemas.microsoft.com/office/drawing/2014/main" id="{F7490D78-7C3F-733F-E43B-D0B2BBE0527D}"/>
                  </a:ext>
                </a:extLst>
              </p:cNvPr>
              <p:cNvGrpSpPr/>
              <p:nvPr/>
            </p:nvGrpSpPr>
            <p:grpSpPr>
              <a:xfrm>
                <a:off x="3943471" y="3405110"/>
                <a:ext cx="228647" cy="148351"/>
                <a:chOff x="3943471" y="3405110"/>
                <a:chExt cx="228647" cy="148351"/>
              </a:xfrm>
              <a:solidFill>
                <a:srgbClr val="3579CF"/>
              </a:solidFill>
            </p:grpSpPr>
            <p:sp>
              <p:nvSpPr>
                <p:cNvPr id="29" name="Freeform: Shape 28">
                  <a:extLst>
                    <a:ext uri="{FF2B5EF4-FFF2-40B4-BE49-F238E27FC236}">
                      <a16:creationId xmlns:a16="http://schemas.microsoft.com/office/drawing/2014/main" id="{EDE2FF7A-A9D4-CF9A-59C7-83B8C7D0A72D}"/>
                    </a:ext>
                  </a:extLst>
                </p:cNvPr>
                <p:cNvSpPr/>
                <p:nvPr/>
              </p:nvSpPr>
              <p:spPr>
                <a:xfrm>
                  <a:off x="3943471" y="3451211"/>
                  <a:ext cx="162163" cy="102250"/>
                </a:xfrm>
                <a:custGeom>
                  <a:avLst/>
                  <a:gdLst>
                    <a:gd name="connsiteX0" fmla="*/ 162163 w 162163"/>
                    <a:gd name="connsiteY0" fmla="*/ 26146 h 102250"/>
                    <a:gd name="connsiteX1" fmla="*/ 143970 w 162163"/>
                    <a:gd name="connsiteY1" fmla="*/ 35243 h 102250"/>
                    <a:gd name="connsiteX2" fmla="*/ 29527 w 162163"/>
                    <a:gd name="connsiteY2" fmla="*/ 92774 h 102250"/>
                    <a:gd name="connsiteX3" fmla="*/ 10525 w 162163"/>
                    <a:gd name="connsiteY3" fmla="*/ 102251 h 102250"/>
                    <a:gd name="connsiteX4" fmla="*/ 10811 w 162163"/>
                    <a:gd name="connsiteY4" fmla="*/ 98441 h 102250"/>
                    <a:gd name="connsiteX5" fmla="*/ 0 w 162163"/>
                    <a:gd name="connsiteY5" fmla="*/ 75533 h 102250"/>
                    <a:gd name="connsiteX6" fmla="*/ 17955 w 162163"/>
                    <a:gd name="connsiteY6" fmla="*/ 66580 h 102250"/>
                    <a:gd name="connsiteX7" fmla="*/ 131826 w 162163"/>
                    <a:gd name="connsiteY7" fmla="*/ 9334 h 102250"/>
                    <a:gd name="connsiteX8" fmla="*/ 150543 w 162163"/>
                    <a:gd name="connsiteY8" fmla="*/ 0 h 102250"/>
                    <a:gd name="connsiteX9" fmla="*/ 150400 w 162163"/>
                    <a:gd name="connsiteY9" fmla="*/ 2572 h 102250"/>
                    <a:gd name="connsiteX10" fmla="*/ 162163 w 162163"/>
                    <a:gd name="connsiteY10" fmla="*/ 26146 h 10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 h="102250">
                      <a:moveTo>
                        <a:pt x="162163" y="26146"/>
                      </a:moveTo>
                      <a:lnTo>
                        <a:pt x="143970" y="35243"/>
                      </a:lnTo>
                      <a:lnTo>
                        <a:pt x="29527" y="92774"/>
                      </a:lnTo>
                      <a:lnTo>
                        <a:pt x="10525" y="102251"/>
                      </a:lnTo>
                      <a:cubicBezTo>
                        <a:pt x="10716" y="101013"/>
                        <a:pt x="10811" y="99727"/>
                        <a:pt x="10811" y="98441"/>
                      </a:cubicBezTo>
                      <a:cubicBezTo>
                        <a:pt x="10811" y="89249"/>
                        <a:pt x="6572" y="81010"/>
                        <a:pt x="0" y="75533"/>
                      </a:cubicBezTo>
                      <a:lnTo>
                        <a:pt x="17955" y="66580"/>
                      </a:lnTo>
                      <a:lnTo>
                        <a:pt x="131826" y="9334"/>
                      </a:lnTo>
                      <a:lnTo>
                        <a:pt x="150543" y="0"/>
                      </a:lnTo>
                      <a:cubicBezTo>
                        <a:pt x="150447" y="857"/>
                        <a:pt x="150400" y="1715"/>
                        <a:pt x="150400" y="2572"/>
                      </a:cubicBezTo>
                      <a:cubicBezTo>
                        <a:pt x="150400" y="12192"/>
                        <a:pt x="155019" y="20765"/>
                        <a:pt x="162163" y="26146"/>
                      </a:cubicBezTo>
                      <a:close/>
                    </a:path>
                  </a:pathLst>
                </a:custGeom>
                <a:solidFill>
                  <a:srgbClr val="3579CF"/>
                </a:solidFill>
                <a:ln w="4763" cap="flat">
                  <a:noFill/>
                  <a:prstDash val="solid"/>
                  <a:miter/>
                </a:ln>
              </p:spPr>
              <p:txBody>
                <a:bodyPr rtlCol="0" anchor="ctr"/>
                <a:lstStyle/>
                <a:p>
                  <a:pPr rtl="0"/>
                  <a:endParaRPr lang="en-US"/>
                </a:p>
              </p:txBody>
            </p:sp>
            <p:sp>
              <p:nvSpPr>
                <p:cNvPr id="30" name="Freeform: Shape 29">
                  <a:extLst>
                    <a:ext uri="{FF2B5EF4-FFF2-40B4-BE49-F238E27FC236}">
                      <a16:creationId xmlns:a16="http://schemas.microsoft.com/office/drawing/2014/main" id="{58E3AD4C-FE00-F4DF-EA82-4C6CC4A39960}"/>
                    </a:ext>
                  </a:extLst>
                </p:cNvPr>
                <p:cNvSpPr/>
                <p:nvPr/>
              </p:nvSpPr>
              <p:spPr>
                <a:xfrm>
                  <a:off x="4074821" y="3405110"/>
                  <a:ext cx="97297" cy="97297"/>
                </a:xfrm>
                <a:custGeom>
                  <a:avLst/>
                  <a:gdLst>
                    <a:gd name="connsiteX0" fmla="*/ 48625 w 97297"/>
                    <a:gd name="connsiteY0" fmla="*/ 0 h 97297"/>
                    <a:gd name="connsiteX1" fmla="*/ 0 w 97297"/>
                    <a:gd name="connsiteY1" fmla="*/ 48673 h 97297"/>
                    <a:gd name="connsiteX2" fmla="*/ 476 w 97297"/>
                    <a:gd name="connsiteY2" fmla="*/ 55435 h 97297"/>
                    <a:gd name="connsiteX3" fmla="*/ 12621 w 97297"/>
                    <a:gd name="connsiteY3" fmla="*/ 81344 h 97297"/>
                    <a:gd name="connsiteX4" fmla="*/ 48625 w 97297"/>
                    <a:gd name="connsiteY4" fmla="*/ 97298 h 97297"/>
                    <a:gd name="connsiteX5" fmla="*/ 97298 w 97297"/>
                    <a:gd name="connsiteY5" fmla="*/ 48673 h 97297"/>
                    <a:gd name="connsiteX6" fmla="*/ 48625 w 97297"/>
                    <a:gd name="connsiteY6" fmla="*/ 0 h 97297"/>
                    <a:gd name="connsiteX7" fmla="*/ 48625 w 97297"/>
                    <a:gd name="connsiteY7" fmla="*/ 78248 h 97297"/>
                    <a:gd name="connsiteX8" fmla="*/ 30813 w 97297"/>
                    <a:gd name="connsiteY8" fmla="*/ 72247 h 97297"/>
                    <a:gd name="connsiteX9" fmla="*/ 19050 w 97297"/>
                    <a:gd name="connsiteY9" fmla="*/ 48673 h 97297"/>
                    <a:gd name="connsiteX10" fmla="*/ 19193 w 97297"/>
                    <a:gd name="connsiteY10" fmla="*/ 46101 h 97297"/>
                    <a:gd name="connsiteX11" fmla="*/ 48625 w 97297"/>
                    <a:gd name="connsiteY11" fmla="*/ 19050 h 97297"/>
                    <a:gd name="connsiteX12" fmla="*/ 78248 w 97297"/>
                    <a:gd name="connsiteY12" fmla="*/ 48673 h 97297"/>
                    <a:gd name="connsiteX13" fmla="*/ 48625 w 97297"/>
                    <a:gd name="connsiteY13"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97" h="97297">
                      <a:moveTo>
                        <a:pt x="48625" y="0"/>
                      </a:moveTo>
                      <a:cubicBezTo>
                        <a:pt x="21812" y="0"/>
                        <a:pt x="0" y="21812"/>
                        <a:pt x="0" y="48673"/>
                      </a:cubicBezTo>
                      <a:cubicBezTo>
                        <a:pt x="0" y="50959"/>
                        <a:pt x="143" y="53245"/>
                        <a:pt x="476" y="55435"/>
                      </a:cubicBezTo>
                      <a:cubicBezTo>
                        <a:pt x="1857" y="65342"/>
                        <a:pt x="6191" y="74295"/>
                        <a:pt x="12621" y="81344"/>
                      </a:cubicBezTo>
                      <a:cubicBezTo>
                        <a:pt x="21527" y="91154"/>
                        <a:pt x="34385" y="97298"/>
                        <a:pt x="48625" y="97298"/>
                      </a:cubicBezTo>
                      <a:cubicBezTo>
                        <a:pt x="75486" y="97298"/>
                        <a:pt x="97298" y="75486"/>
                        <a:pt x="97298" y="48673"/>
                      </a:cubicBezTo>
                      <a:cubicBezTo>
                        <a:pt x="97298" y="21860"/>
                        <a:pt x="75486" y="0"/>
                        <a:pt x="48625" y="0"/>
                      </a:cubicBezTo>
                      <a:close/>
                      <a:moveTo>
                        <a:pt x="48625" y="78248"/>
                      </a:moveTo>
                      <a:cubicBezTo>
                        <a:pt x="41958" y="78248"/>
                        <a:pt x="35766" y="76009"/>
                        <a:pt x="30813" y="72247"/>
                      </a:cubicBezTo>
                      <a:cubicBezTo>
                        <a:pt x="23670" y="66866"/>
                        <a:pt x="19050" y="58293"/>
                        <a:pt x="19050" y="48673"/>
                      </a:cubicBezTo>
                      <a:cubicBezTo>
                        <a:pt x="19050" y="47816"/>
                        <a:pt x="19050" y="46958"/>
                        <a:pt x="19193" y="46101"/>
                      </a:cubicBezTo>
                      <a:cubicBezTo>
                        <a:pt x="20479" y="30956"/>
                        <a:pt x="33195" y="19050"/>
                        <a:pt x="48625" y="19050"/>
                      </a:cubicBezTo>
                      <a:cubicBezTo>
                        <a:pt x="64960" y="19050"/>
                        <a:pt x="78248" y="32337"/>
                        <a:pt x="78248" y="48673"/>
                      </a:cubicBezTo>
                      <a:cubicBezTo>
                        <a:pt x="78248" y="65008"/>
                        <a:pt x="64960" y="78248"/>
                        <a:pt x="48625" y="78248"/>
                      </a:cubicBezTo>
                      <a:close/>
                    </a:path>
                  </a:pathLst>
                </a:custGeom>
                <a:solidFill>
                  <a:srgbClr val="3579CF"/>
                </a:solidFill>
                <a:ln w="4763" cap="flat">
                  <a:noFill/>
                  <a:prstDash val="solid"/>
                  <a:miter/>
                </a:ln>
              </p:spPr>
              <p:txBody>
                <a:bodyPr rtlCol="0" anchor="ctr"/>
                <a:lstStyle/>
                <a:p>
                  <a:pPr rtl="0"/>
                  <a:endParaRPr lang="en-US"/>
                </a:p>
              </p:txBody>
            </p:sp>
          </p:grpSp>
        </p:grpSp>
        <p:sp>
          <p:nvSpPr>
            <p:cNvPr id="2" name="TextBox 1">
              <a:extLst>
                <a:ext uri="{FF2B5EF4-FFF2-40B4-BE49-F238E27FC236}">
                  <a16:creationId xmlns:a16="http://schemas.microsoft.com/office/drawing/2014/main" id="{49C01384-24B1-CC03-5F97-2E2F605DE0A9}"/>
                </a:ext>
              </a:extLst>
            </p:cNvPr>
            <p:cNvSpPr txBox="1"/>
            <p:nvPr/>
          </p:nvSpPr>
          <p:spPr>
            <a:xfrm>
              <a:off x="3255152"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600" dirty="0">
                  <a:gradFill>
                    <a:gsLst>
                      <a:gs pos="2917">
                        <a:srgbClr val="000000"/>
                      </a:gs>
                      <a:gs pos="30000">
                        <a:srgbClr val="000000"/>
                      </a:gs>
                    </a:gsLst>
                    <a:lin ang="5400000" scaled="0"/>
                  </a:gradFill>
                  <a:latin typeface="Segoe UI semibold(Body)"/>
                  <a:cs typeface="Segoe UI"/>
                </a:rPr>
                <a:t>Analysen</a:t>
              </a:r>
            </a:p>
          </p:txBody>
        </p:sp>
      </p:grpSp>
      <p:grpSp>
        <p:nvGrpSpPr>
          <p:cNvPr id="21" name="Group 20">
            <a:extLst>
              <a:ext uri="{FF2B5EF4-FFF2-40B4-BE49-F238E27FC236}">
                <a16:creationId xmlns:a16="http://schemas.microsoft.com/office/drawing/2014/main" id="{500C559C-2C4A-16D6-2538-586FD7A06FCE}"/>
              </a:ext>
            </a:extLst>
          </p:cNvPr>
          <p:cNvGrpSpPr/>
          <p:nvPr/>
        </p:nvGrpSpPr>
        <p:grpSpPr>
          <a:xfrm>
            <a:off x="5424219" y="3206013"/>
            <a:ext cx="1324410" cy="918025"/>
            <a:chOff x="5424219" y="3347778"/>
            <a:chExt cx="1324410" cy="918025"/>
          </a:xfrm>
        </p:grpSpPr>
        <p:pic>
          <p:nvPicPr>
            <p:cNvPr id="36" name="Graphic 35">
              <a:extLst>
                <a:ext uri="{FF2B5EF4-FFF2-40B4-BE49-F238E27FC236}">
                  <a16:creationId xmlns:a16="http://schemas.microsoft.com/office/drawing/2014/main" id="{C8F9844E-0862-ED88-E39E-B9B2D61C5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85" y="3347778"/>
              <a:ext cx="624341" cy="425084"/>
            </a:xfrm>
            <a:prstGeom prst="rect">
              <a:avLst/>
            </a:prstGeom>
          </p:spPr>
        </p:pic>
        <p:sp>
          <p:nvSpPr>
            <p:cNvPr id="13" name="TextBox 12">
              <a:extLst>
                <a:ext uri="{FF2B5EF4-FFF2-40B4-BE49-F238E27FC236}">
                  <a16:creationId xmlns:a16="http://schemas.microsoft.com/office/drawing/2014/main" id="{20E20C14-5928-1FA7-FBAD-E2DB3720E788}"/>
                </a:ext>
              </a:extLst>
            </p:cNvPr>
            <p:cNvSpPr txBox="1"/>
            <p:nvPr/>
          </p:nvSpPr>
          <p:spPr>
            <a:xfrm>
              <a:off x="5424219" y="4019582"/>
              <a:ext cx="1324410" cy="246221"/>
            </a:xfrm>
            <a:prstGeom prst="rect">
              <a:avLst/>
            </a:prstGeom>
            <a:noFill/>
          </p:spPr>
          <p:txBody>
            <a:bodyPr wrap="square" lIns="0" tIns="0" rIns="0" bIns="0" rtlCol="0">
              <a:spAutoFit/>
            </a:bodyPr>
            <a:lstStyle/>
            <a:p>
              <a:pPr algn="ctr" rtl="0">
                <a:spcAft>
                  <a:spcPts val="600"/>
                </a:spcAft>
                <a:defRPr/>
              </a:pPr>
              <a:r>
                <a:rPr lang="de-de" sz="1600" dirty="0">
                  <a:gradFill>
                    <a:gsLst>
                      <a:gs pos="2917">
                        <a:srgbClr val="000000"/>
                      </a:gs>
                      <a:gs pos="30000">
                        <a:srgbClr val="000000"/>
                      </a:gs>
                    </a:gsLst>
                    <a:lin ang="5400000" scaled="0"/>
                  </a:gradFill>
                  <a:latin typeface="Segoe UI semibold(Body)"/>
                  <a:cs typeface="Segoe UI"/>
                </a:rPr>
                <a:t>Tabellen</a:t>
              </a:r>
            </a:p>
          </p:txBody>
        </p:sp>
      </p:grpSp>
      <p:grpSp>
        <p:nvGrpSpPr>
          <p:cNvPr id="20" name="Group 19">
            <a:extLst>
              <a:ext uri="{FF2B5EF4-FFF2-40B4-BE49-F238E27FC236}">
                <a16:creationId xmlns:a16="http://schemas.microsoft.com/office/drawing/2014/main" id="{446475E2-C698-1B59-AC5F-273412D0A89A}"/>
              </a:ext>
            </a:extLst>
          </p:cNvPr>
          <p:cNvGrpSpPr/>
          <p:nvPr/>
        </p:nvGrpSpPr>
        <p:grpSpPr>
          <a:xfrm>
            <a:off x="7593286" y="3132000"/>
            <a:ext cx="1324410" cy="992038"/>
            <a:chOff x="7593286" y="3273765"/>
            <a:chExt cx="1324410" cy="992038"/>
          </a:xfrm>
        </p:grpSpPr>
        <p:pic>
          <p:nvPicPr>
            <p:cNvPr id="38" name="Graphic 37">
              <a:extLst>
                <a:ext uri="{FF2B5EF4-FFF2-40B4-BE49-F238E27FC236}">
                  <a16:creationId xmlns:a16="http://schemas.microsoft.com/office/drawing/2014/main" id="{0DDAA0A3-52D7-B9B6-D698-F70D384EB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8645" y="3273765"/>
              <a:ext cx="519382" cy="573111"/>
            </a:xfrm>
            <a:prstGeom prst="rect">
              <a:avLst/>
            </a:prstGeom>
          </p:spPr>
        </p:pic>
        <p:sp>
          <p:nvSpPr>
            <p:cNvPr id="14" name="TextBox 13">
              <a:extLst>
                <a:ext uri="{FF2B5EF4-FFF2-40B4-BE49-F238E27FC236}">
                  <a16:creationId xmlns:a16="http://schemas.microsoft.com/office/drawing/2014/main" id="{D89C3653-086E-4A2D-EEBF-CAD0A081442B}"/>
                </a:ext>
              </a:extLst>
            </p:cNvPr>
            <p:cNvSpPr txBox="1"/>
            <p:nvPr/>
          </p:nvSpPr>
          <p:spPr>
            <a:xfrm>
              <a:off x="7593286"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600" dirty="0">
                  <a:gradFill>
                    <a:gsLst>
                      <a:gs pos="2917">
                        <a:srgbClr val="000000"/>
                      </a:gs>
                      <a:gs pos="30000">
                        <a:srgbClr val="000000"/>
                      </a:gs>
                    </a:gsLst>
                    <a:lin ang="5400000" scaled="0"/>
                  </a:gradFill>
                  <a:latin typeface="Segoe UI semibold(Body)"/>
                  <a:cs typeface="Segoe UI"/>
                </a:rPr>
                <a:t>Inhalt</a:t>
              </a:r>
            </a:p>
          </p:txBody>
        </p:sp>
      </p:grpSp>
      <p:grpSp>
        <p:nvGrpSpPr>
          <p:cNvPr id="19" name="Group 18">
            <a:extLst>
              <a:ext uri="{FF2B5EF4-FFF2-40B4-BE49-F238E27FC236}">
                <a16:creationId xmlns:a16="http://schemas.microsoft.com/office/drawing/2014/main" id="{697415B5-E6C5-1FBF-9F65-0EACB1625843}"/>
              </a:ext>
            </a:extLst>
          </p:cNvPr>
          <p:cNvGrpSpPr/>
          <p:nvPr/>
        </p:nvGrpSpPr>
        <p:grpSpPr>
          <a:xfrm>
            <a:off x="9762354" y="3175780"/>
            <a:ext cx="1324410" cy="948258"/>
            <a:chOff x="9762354" y="3317545"/>
            <a:chExt cx="1324410" cy="948258"/>
          </a:xfrm>
        </p:grpSpPr>
        <p:pic>
          <p:nvPicPr>
            <p:cNvPr id="40" name="Graphic 39">
              <a:extLst>
                <a:ext uri="{FF2B5EF4-FFF2-40B4-BE49-F238E27FC236}">
                  <a16:creationId xmlns:a16="http://schemas.microsoft.com/office/drawing/2014/main" id="{B4B7FD31-B2C6-3969-DA48-BC350B060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5604" y="3317545"/>
              <a:ext cx="548882" cy="485550"/>
            </a:xfrm>
            <a:prstGeom prst="rect">
              <a:avLst/>
            </a:prstGeom>
          </p:spPr>
        </p:pic>
        <p:sp>
          <p:nvSpPr>
            <p:cNvPr id="18" name="TextBox 17">
              <a:extLst>
                <a:ext uri="{FF2B5EF4-FFF2-40B4-BE49-F238E27FC236}">
                  <a16:creationId xmlns:a16="http://schemas.microsoft.com/office/drawing/2014/main" id="{41EF2749-EA1F-C598-CAA7-EDD7A57E76E9}"/>
                </a:ext>
              </a:extLst>
            </p:cNvPr>
            <p:cNvSpPr txBox="1"/>
            <p:nvPr/>
          </p:nvSpPr>
          <p:spPr>
            <a:xfrm>
              <a:off x="9762354"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de-de" sz="1600" dirty="0">
                  <a:gradFill>
                    <a:gsLst>
                      <a:gs pos="2917">
                        <a:srgbClr val="000000"/>
                      </a:gs>
                      <a:gs pos="30000">
                        <a:srgbClr val="000000"/>
                      </a:gs>
                    </a:gsLst>
                    <a:lin ang="5400000" scaled="0"/>
                  </a:gradFill>
                  <a:latin typeface="Segoe UI semibold(Body)"/>
                  <a:cs typeface="Segoe UI"/>
                </a:rPr>
                <a:t>Bilder</a:t>
              </a:r>
            </a:p>
          </p:txBody>
        </p:sp>
      </p:grpSp>
      <p:sp>
        <p:nvSpPr>
          <p:cNvPr id="6" name="TextBox 1">
            <a:extLst>
              <a:ext uri="{FF2B5EF4-FFF2-40B4-BE49-F238E27FC236}">
                <a16:creationId xmlns:a16="http://schemas.microsoft.com/office/drawing/2014/main" id="{E0119721-B418-C959-0F84-D0763BA945D1}"/>
              </a:ext>
            </a:extLst>
          </p:cNvPr>
          <p:cNvSpPr txBox="1"/>
          <p:nvPr/>
        </p:nvSpPr>
        <p:spPr>
          <a:xfrm>
            <a:off x="535169" y="815171"/>
            <a:ext cx="41881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de-de" sz="2000" dirty="0"/>
              <a:t>Antworten statt Links</a:t>
            </a:r>
          </a:p>
        </p:txBody>
      </p:sp>
    </p:spTree>
    <p:extLst>
      <p:ext uri="{BB962C8B-B14F-4D97-AF65-F5344CB8AC3E}">
        <p14:creationId xmlns:p14="http://schemas.microsoft.com/office/powerpoint/2010/main" val="13133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C9DCE9-EAB6-A28E-848C-F8D140CF8E00}"/>
              </a:ext>
            </a:extLst>
          </p:cNvPr>
          <p:cNvGrpSpPr/>
          <p:nvPr/>
        </p:nvGrpSpPr>
        <p:grpSpPr>
          <a:xfrm>
            <a:off x="432157" y="1845075"/>
            <a:ext cx="2651760" cy="3494492"/>
            <a:chOff x="328549" y="1845075"/>
            <a:chExt cx="2651760" cy="3494492"/>
          </a:xfrm>
        </p:grpSpPr>
        <p:sp useBgFill="1">
          <p:nvSpPr>
            <p:cNvPr id="29" name="Rectangle: Rounded Corners 28">
              <a:extLst>
                <a:ext uri="{FF2B5EF4-FFF2-40B4-BE49-F238E27FC236}">
                  <a16:creationId xmlns:a16="http://schemas.microsoft.com/office/drawing/2014/main" id="{EF64CFAF-6B8C-F6B2-0491-1462A68DE6AF}"/>
                </a:ext>
              </a:extLst>
            </p:cNvPr>
            <p:cNvSpPr/>
            <p:nvPr/>
          </p:nvSpPr>
          <p:spPr bwMode="auto">
            <a:xfrm>
              <a:off x="328549" y="1845075"/>
              <a:ext cx="2651760" cy="349449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8484C824-7311-A814-149B-DE4965DB2A9D}"/>
                </a:ext>
              </a:extLst>
            </p:cNvPr>
            <p:cNvGrpSpPr/>
            <p:nvPr/>
          </p:nvGrpSpPr>
          <p:grpSpPr>
            <a:xfrm>
              <a:off x="684895" y="2205640"/>
              <a:ext cx="1939069" cy="2645192"/>
              <a:chOff x="684895" y="2205640"/>
              <a:chExt cx="1939069" cy="2645192"/>
            </a:xfrm>
          </p:grpSpPr>
          <p:sp>
            <p:nvSpPr>
              <p:cNvPr id="30" name="TextBox 29">
                <a:extLst>
                  <a:ext uri="{FF2B5EF4-FFF2-40B4-BE49-F238E27FC236}">
                    <a16:creationId xmlns:a16="http://schemas.microsoft.com/office/drawing/2014/main" id="{C30931FA-5B6B-668D-74B4-35E5335F4770}"/>
                  </a:ext>
                </a:extLst>
              </p:cNvPr>
              <p:cNvSpPr txBox="1"/>
              <p:nvPr/>
            </p:nvSpPr>
            <p:spPr>
              <a:xfrm>
                <a:off x="69431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de-de" sz="1600" dirty="0">
                    <a:solidFill>
                      <a:srgbClr val="0078D4"/>
                    </a:solidFill>
                    <a:latin typeface="+mj-lt"/>
                    <a:cs typeface="Segoe UI" pitchFamily="34" charset="0"/>
                  </a:rPr>
                  <a:t>Leistungsstarke </a:t>
                </a:r>
                <a:br>
                  <a:rPr lang="en-US" sz="1600" dirty="0">
                    <a:solidFill>
                      <a:srgbClr val="0078D4"/>
                    </a:solidFill>
                    <a:latin typeface="+mj-lt"/>
                    <a:cs typeface="Segoe UI" pitchFamily="34" charset="0"/>
                  </a:rPr>
                </a:br>
                <a:r>
                  <a:rPr lang="de-de" sz="1600" dirty="0">
                    <a:solidFill>
                      <a:srgbClr val="0078D4"/>
                    </a:solidFill>
                    <a:latin typeface="+mj-lt"/>
                    <a:cs typeface="Segoe UI" pitchFamily="34" charset="0"/>
                  </a:rPr>
                  <a:t>KI-Modelle</a:t>
                </a:r>
              </a:p>
            </p:txBody>
          </p:sp>
          <p:sp>
            <p:nvSpPr>
              <p:cNvPr id="31" name="TextBox 30">
                <a:extLst>
                  <a:ext uri="{FF2B5EF4-FFF2-40B4-BE49-F238E27FC236}">
                    <a16:creationId xmlns:a16="http://schemas.microsoft.com/office/drawing/2014/main" id="{37FCA884-8139-ABB9-B423-3174C7DC88CA}"/>
                  </a:ext>
                </a:extLst>
              </p:cNvPr>
              <p:cNvSpPr txBox="1"/>
              <p:nvPr/>
            </p:nvSpPr>
            <p:spPr>
              <a:xfrm>
                <a:off x="684895" y="3989058"/>
                <a:ext cx="1939069" cy="861774"/>
              </a:xfrm>
              <a:prstGeom prst="rect">
                <a:avLst/>
              </a:prstGeom>
              <a:noFill/>
            </p:spPr>
            <p:txBody>
              <a:bodyPr wrap="square" lIns="0" tIns="0" rIns="0" bIns="0" rtlCol="0" anchor="t">
                <a:spAutoFit/>
              </a:bodyPr>
              <a:lstStyle/>
              <a:p>
                <a:pPr algn="ctr" rtl="0">
                  <a:defRPr/>
                </a:pPr>
                <a:r>
                  <a:rPr lang="de-de" sz="1400" dirty="0">
                    <a:gradFill>
                      <a:gsLst>
                        <a:gs pos="2917">
                          <a:srgbClr val="000000"/>
                        </a:gs>
                        <a:gs pos="30000">
                          <a:srgbClr val="000000"/>
                        </a:gs>
                      </a:gsLst>
                      <a:lin ang="5400000" scaled="0"/>
                    </a:gradFill>
                    <a:cs typeface="Segoe UI"/>
                  </a:rPr>
                  <a:t>Copilot nutzt die neuesten LLMs und </a:t>
                </a:r>
                <a:br>
                  <a:rPr lang="de-de" sz="1400" dirty="0">
                    <a:gradFill>
                      <a:gsLst>
                        <a:gs pos="2917">
                          <a:srgbClr val="000000"/>
                        </a:gs>
                        <a:gs pos="30000">
                          <a:srgbClr val="000000"/>
                        </a:gs>
                      </a:gsLst>
                      <a:lin ang="5400000" scaled="0"/>
                    </a:gradFill>
                    <a:cs typeface="Segoe UI"/>
                  </a:rPr>
                </a:br>
                <a:r>
                  <a:rPr lang="de-de" sz="1400" dirty="0">
                    <a:gradFill>
                      <a:gsLst>
                        <a:gs pos="2917">
                          <a:srgbClr val="000000"/>
                        </a:gs>
                        <a:gs pos="30000">
                          <a:srgbClr val="000000"/>
                        </a:gs>
                      </a:gsLst>
                      <a:lin ang="5400000" scaled="0"/>
                    </a:gradFill>
                    <a:cs typeface="Segoe UI"/>
                  </a:rPr>
                  <a:t>KI-Modelle</a:t>
                </a:r>
              </a:p>
              <a:p>
                <a:pPr algn="ctr" rtl="0">
                  <a:spcAft>
                    <a:spcPts val="600"/>
                  </a:spcAft>
                  <a:defRPr/>
                </a:pPr>
                <a:endParaRPr lang="en-US" sz="1400" dirty="0">
                  <a:gradFill>
                    <a:gsLst>
                      <a:gs pos="2917">
                        <a:srgbClr val="000000"/>
                      </a:gs>
                      <a:gs pos="30000">
                        <a:srgbClr val="000000"/>
                      </a:gs>
                    </a:gsLst>
                    <a:lin ang="5400000" scaled="0"/>
                  </a:gradFill>
                  <a:cs typeface="Segoe UI"/>
                </a:endParaRPr>
              </a:p>
            </p:txBody>
          </p:sp>
          <p:pic>
            <p:nvPicPr>
              <p:cNvPr id="28" name="Graphic 27">
                <a:extLst>
                  <a:ext uri="{FF2B5EF4-FFF2-40B4-BE49-F238E27FC236}">
                    <a16:creationId xmlns:a16="http://schemas.microsoft.com/office/drawing/2014/main" id="{2218E524-7F36-3FE2-5924-EBCB7D726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0579" y="3152377"/>
                <a:ext cx="647700" cy="590550"/>
              </a:xfrm>
              <a:prstGeom prst="rect">
                <a:avLst/>
              </a:prstGeom>
            </p:spPr>
          </p:pic>
        </p:grpSp>
      </p:grpSp>
      <p:sp useBgFill="1">
        <p:nvSpPr>
          <p:cNvPr id="43" name="Rectangle: Rounded Corners 42">
            <a:extLst>
              <a:ext uri="{FF2B5EF4-FFF2-40B4-BE49-F238E27FC236}">
                <a16:creationId xmlns:a16="http://schemas.microsoft.com/office/drawing/2014/main" id="{DB09A597-CE84-5CAF-32BC-33C795EA0B66}"/>
              </a:ext>
            </a:extLst>
          </p:cNvPr>
          <p:cNvSpPr/>
          <p:nvPr/>
        </p:nvSpPr>
        <p:spPr bwMode="auto">
          <a:xfrm>
            <a:off x="3318112"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TextBox 43">
            <a:extLst>
              <a:ext uri="{FF2B5EF4-FFF2-40B4-BE49-F238E27FC236}">
                <a16:creationId xmlns:a16="http://schemas.microsoft.com/office/drawing/2014/main" id="{11DB6CE1-4A43-C6D2-DDD4-B46D0935376F}"/>
              </a:ext>
            </a:extLst>
          </p:cNvPr>
          <p:cNvSpPr txBox="1"/>
          <p:nvPr/>
        </p:nvSpPr>
        <p:spPr>
          <a:xfrm>
            <a:off x="3630726" y="2205640"/>
            <a:ext cx="1920238" cy="584775"/>
          </a:xfrm>
          <a:prstGeom prst="rect">
            <a:avLst/>
          </a:prstGeom>
          <a:noFill/>
        </p:spPr>
        <p:txBody>
          <a:bodyPr wrap="square" rtlCol="0">
            <a:spAutoFit/>
          </a:bodyPr>
          <a:lstStyle/>
          <a:p>
            <a:pPr marR="0" lvl="0" indent="0" algn="ctr" defTabSz="932472" rtl="0" fontAlgn="base">
              <a:lnSpc>
                <a:spcPct val="100000"/>
              </a:lnSpc>
              <a:spcBef>
                <a:spcPct val="0"/>
              </a:spcBef>
              <a:spcAft>
                <a:spcPct val="0"/>
              </a:spcAft>
              <a:buClrTx/>
              <a:buSzTx/>
              <a:buFontTx/>
              <a:buNone/>
              <a:tabLst/>
              <a:defRPr/>
            </a:pPr>
            <a:r>
              <a:rPr lang="de-de" sz="1600">
                <a:solidFill>
                  <a:srgbClr val="0078D4"/>
                </a:solidFill>
                <a:latin typeface="+mj-lt"/>
                <a:cs typeface="Segoe UI" pitchFamily="34" charset="0"/>
              </a:rPr>
              <a:t>Transparente Quellenangaben</a:t>
            </a:r>
          </a:p>
        </p:txBody>
      </p:sp>
      <p:sp>
        <p:nvSpPr>
          <p:cNvPr id="45" name="TextBox 44">
            <a:extLst>
              <a:ext uri="{FF2B5EF4-FFF2-40B4-BE49-F238E27FC236}">
                <a16:creationId xmlns:a16="http://schemas.microsoft.com/office/drawing/2014/main" id="{575E641E-8AC9-9BF8-1663-76A2159813C1}"/>
              </a:ext>
            </a:extLst>
          </p:cNvPr>
          <p:cNvSpPr txBox="1"/>
          <p:nvPr/>
        </p:nvSpPr>
        <p:spPr>
          <a:xfrm>
            <a:off x="3621311" y="3989058"/>
            <a:ext cx="1939069" cy="646331"/>
          </a:xfrm>
          <a:prstGeom prst="rect">
            <a:avLst/>
          </a:prstGeom>
          <a:noFill/>
        </p:spPr>
        <p:txBody>
          <a:bodyPr wrap="square" lIns="0" tIns="0" rIns="0" bIns="0" rtlCol="0" anchor="t">
            <a:spAutoFit/>
          </a:bodyPr>
          <a:lstStyle/>
          <a:p>
            <a:pPr algn="ctr" rtl="0">
              <a:spcAft>
                <a:spcPts val="600"/>
              </a:spcAft>
              <a:defRPr/>
            </a:pPr>
            <a:r>
              <a:rPr lang="de-de" sz="1400" dirty="0">
                <a:gradFill>
                  <a:gsLst>
                    <a:gs pos="2917">
                      <a:srgbClr val="000000"/>
                    </a:gs>
                    <a:gs pos="30000">
                      <a:srgbClr val="000000"/>
                    </a:gs>
                  </a:gsLst>
                  <a:lin ang="5400000" scaled="0"/>
                </a:gradFill>
                <a:cs typeface="Segoe UI"/>
              </a:rPr>
              <a:t>Copilot nennt die Datenquellen, die er für seine Antworten herangezogen hat.</a:t>
            </a:r>
          </a:p>
        </p:txBody>
      </p:sp>
      <p:sp>
        <p:nvSpPr>
          <p:cNvPr id="8" name="TextBox 7">
            <a:extLst>
              <a:ext uri="{FF2B5EF4-FFF2-40B4-BE49-F238E27FC236}">
                <a16:creationId xmlns:a16="http://schemas.microsoft.com/office/drawing/2014/main" id="{0323D022-EDD4-3D7B-8B72-16881A2B8B62}"/>
              </a:ext>
            </a:extLst>
          </p:cNvPr>
          <p:cNvSpPr txBox="1"/>
          <p:nvPr/>
        </p:nvSpPr>
        <p:spPr>
          <a:xfrm>
            <a:off x="588263" y="1033625"/>
            <a:ext cx="4188188" cy="400110"/>
          </a:xfrm>
          <a:prstGeom prst="rect">
            <a:avLst/>
          </a:prstGeom>
          <a:noFill/>
        </p:spPr>
        <p:txBody>
          <a:bodyPr wrap="square" rtlCol="0">
            <a:spAutoFit/>
          </a:bodyPr>
          <a:lstStyle/>
          <a:p>
            <a:pPr rtl="0"/>
            <a:r>
              <a:rPr lang="de-de" sz="2000" dirty="0"/>
              <a:t>Er ist leistungsstark und sicher</a:t>
            </a:r>
          </a:p>
        </p:txBody>
      </p:sp>
      <p:grpSp>
        <p:nvGrpSpPr>
          <p:cNvPr id="16" name="Group 15">
            <a:extLst>
              <a:ext uri="{FF2B5EF4-FFF2-40B4-BE49-F238E27FC236}">
                <a16:creationId xmlns:a16="http://schemas.microsoft.com/office/drawing/2014/main" id="{1A9F261F-655F-40C0-2E2B-B1BE21CAEC74}"/>
              </a:ext>
            </a:extLst>
          </p:cNvPr>
          <p:cNvGrpSpPr/>
          <p:nvPr/>
        </p:nvGrpSpPr>
        <p:grpSpPr>
          <a:xfrm>
            <a:off x="6204067" y="1845075"/>
            <a:ext cx="2651760" cy="3494493"/>
            <a:chOff x="6251459" y="1845075"/>
            <a:chExt cx="2651760" cy="3494493"/>
          </a:xfrm>
        </p:grpSpPr>
        <p:sp useBgFill="1">
          <p:nvSpPr>
            <p:cNvPr id="51" name="Rectangle: Rounded Corners 50">
              <a:extLst>
                <a:ext uri="{FF2B5EF4-FFF2-40B4-BE49-F238E27FC236}">
                  <a16:creationId xmlns:a16="http://schemas.microsoft.com/office/drawing/2014/main" id="{E39CBD08-53A8-04D6-C6C6-3826900FFE79}"/>
                </a:ext>
              </a:extLst>
            </p:cNvPr>
            <p:cNvSpPr/>
            <p:nvPr/>
          </p:nvSpPr>
          <p:spPr bwMode="auto">
            <a:xfrm>
              <a:off x="6251459"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 name="Group 4">
              <a:extLst>
                <a:ext uri="{FF2B5EF4-FFF2-40B4-BE49-F238E27FC236}">
                  <a16:creationId xmlns:a16="http://schemas.microsoft.com/office/drawing/2014/main" id="{48BA571E-1D7F-7638-41B0-A13C581D0EB1}"/>
                </a:ext>
              </a:extLst>
            </p:cNvPr>
            <p:cNvGrpSpPr/>
            <p:nvPr/>
          </p:nvGrpSpPr>
          <p:grpSpPr>
            <a:xfrm>
              <a:off x="6607805" y="2205640"/>
              <a:ext cx="1939069" cy="2860636"/>
              <a:chOff x="6607805" y="2205640"/>
              <a:chExt cx="1939069" cy="2860636"/>
            </a:xfrm>
          </p:grpSpPr>
          <p:sp>
            <p:nvSpPr>
              <p:cNvPr id="52" name="TextBox 51">
                <a:extLst>
                  <a:ext uri="{FF2B5EF4-FFF2-40B4-BE49-F238E27FC236}">
                    <a16:creationId xmlns:a16="http://schemas.microsoft.com/office/drawing/2014/main" id="{A55B5549-C71E-A3B5-3516-45B3323819E2}"/>
                  </a:ext>
                </a:extLst>
              </p:cNvPr>
              <p:cNvSpPr txBox="1"/>
              <p:nvPr/>
            </p:nvSpPr>
            <p:spPr>
              <a:xfrm>
                <a:off x="661722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de-de" sz="1600">
                    <a:solidFill>
                      <a:srgbClr val="0078D4"/>
                    </a:solidFill>
                    <a:latin typeface="+mj-lt"/>
                    <a:cs typeface="Segoe UI" pitchFamily="34" charset="0"/>
                  </a:rPr>
                  <a:t>Keine Wissenslücken</a:t>
                </a:r>
              </a:p>
            </p:txBody>
          </p:sp>
          <p:sp>
            <p:nvSpPr>
              <p:cNvPr id="53" name="TextBox 52">
                <a:extLst>
                  <a:ext uri="{FF2B5EF4-FFF2-40B4-BE49-F238E27FC236}">
                    <a16:creationId xmlns:a16="http://schemas.microsoft.com/office/drawing/2014/main" id="{0EE3B9CE-EB16-C20A-8CC6-E7E624CF5162}"/>
                  </a:ext>
                </a:extLst>
              </p:cNvPr>
              <p:cNvSpPr txBox="1"/>
              <p:nvPr/>
            </p:nvSpPr>
            <p:spPr>
              <a:xfrm>
                <a:off x="6607805" y="3989058"/>
                <a:ext cx="1939069" cy="1077218"/>
              </a:xfrm>
              <a:prstGeom prst="rect">
                <a:avLst/>
              </a:prstGeom>
              <a:noFill/>
            </p:spPr>
            <p:txBody>
              <a:bodyPr wrap="square" lIns="0" tIns="0" rIns="0" bIns="0" rtlCol="0" anchor="t">
                <a:spAutoFit/>
              </a:bodyPr>
              <a:lstStyle/>
              <a:p>
                <a:pPr algn="ctr" rtl="0"/>
                <a:r>
                  <a:rPr lang="de-de" sz="1400" dirty="0">
                    <a:gradFill>
                      <a:gsLst>
                        <a:gs pos="2917">
                          <a:srgbClr val="000000"/>
                        </a:gs>
                        <a:gs pos="30000">
                          <a:srgbClr val="000000"/>
                        </a:gs>
                      </a:gsLst>
                      <a:lin ang="5400000" scaled="0"/>
                    </a:gradFill>
                    <a:cs typeface="Segoe UI"/>
                  </a:rPr>
                  <a:t>Copilot liefert aktuelle Antworten. Die Antworten sind nicht auf das Datum des </a:t>
                </a:r>
                <a:br>
                  <a:rPr lang="de-de" sz="1400" dirty="0">
                    <a:gradFill>
                      <a:gsLst>
                        <a:gs pos="2917">
                          <a:srgbClr val="000000"/>
                        </a:gs>
                        <a:gs pos="30000">
                          <a:srgbClr val="000000"/>
                        </a:gs>
                      </a:gsLst>
                      <a:lin ang="5400000" scaled="0"/>
                    </a:gradFill>
                    <a:cs typeface="Segoe UI"/>
                  </a:rPr>
                </a:br>
                <a:r>
                  <a:rPr lang="de-de" sz="1400" dirty="0">
                    <a:gradFill>
                      <a:gsLst>
                        <a:gs pos="2917">
                          <a:srgbClr val="000000"/>
                        </a:gs>
                        <a:gs pos="30000">
                          <a:srgbClr val="000000"/>
                        </a:gs>
                      </a:gsLst>
                      <a:lin ang="5400000" scaled="0"/>
                    </a:gradFill>
                    <a:cs typeface="Segoe UI"/>
                  </a:rPr>
                  <a:t>KI-Modells beschränkt.</a:t>
                </a:r>
              </a:p>
            </p:txBody>
          </p:sp>
          <p:pic>
            <p:nvPicPr>
              <p:cNvPr id="66" name="Graphic 65">
                <a:extLst>
                  <a:ext uri="{FF2B5EF4-FFF2-40B4-BE49-F238E27FC236}">
                    <a16:creationId xmlns:a16="http://schemas.microsoft.com/office/drawing/2014/main" id="{7D3E8E44-BF63-902D-137F-8D74139C1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159" y="3150472"/>
                <a:ext cx="594360" cy="594360"/>
              </a:xfrm>
              <a:prstGeom prst="rect">
                <a:avLst/>
              </a:prstGeom>
            </p:spPr>
          </p:pic>
        </p:grpSp>
      </p:grpSp>
      <p:grpSp>
        <p:nvGrpSpPr>
          <p:cNvPr id="15" name="Group 14">
            <a:extLst>
              <a:ext uri="{FF2B5EF4-FFF2-40B4-BE49-F238E27FC236}">
                <a16:creationId xmlns:a16="http://schemas.microsoft.com/office/drawing/2014/main" id="{E7C35182-D3B6-5F93-ADE5-31A1D6FF0ED8}"/>
              </a:ext>
            </a:extLst>
          </p:cNvPr>
          <p:cNvGrpSpPr/>
          <p:nvPr/>
        </p:nvGrpSpPr>
        <p:grpSpPr>
          <a:xfrm>
            <a:off x="9090022" y="1845075"/>
            <a:ext cx="2651760" cy="3494493"/>
            <a:chOff x="9260778" y="1845075"/>
            <a:chExt cx="2651760" cy="3494493"/>
          </a:xfrm>
        </p:grpSpPr>
        <p:sp useBgFill="1">
          <p:nvSpPr>
            <p:cNvPr id="55" name="Rectangle: Rounded Corners 54">
              <a:extLst>
                <a:ext uri="{FF2B5EF4-FFF2-40B4-BE49-F238E27FC236}">
                  <a16:creationId xmlns:a16="http://schemas.microsoft.com/office/drawing/2014/main" id="{2C91D25B-F1DE-AFBD-23E0-43FA4B3FAC0B}"/>
                </a:ext>
              </a:extLst>
            </p:cNvPr>
            <p:cNvSpPr/>
            <p:nvPr/>
          </p:nvSpPr>
          <p:spPr bwMode="auto">
            <a:xfrm>
              <a:off x="9260778"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 name="Group 3">
              <a:extLst>
                <a:ext uri="{FF2B5EF4-FFF2-40B4-BE49-F238E27FC236}">
                  <a16:creationId xmlns:a16="http://schemas.microsoft.com/office/drawing/2014/main" id="{33E446CB-AC8E-59B7-A404-56F8C2BDEA3A}"/>
                </a:ext>
              </a:extLst>
            </p:cNvPr>
            <p:cNvGrpSpPr/>
            <p:nvPr/>
          </p:nvGrpSpPr>
          <p:grpSpPr>
            <a:xfrm>
              <a:off x="9569257" y="2205640"/>
              <a:ext cx="2034802" cy="2645192"/>
              <a:chOff x="9569257" y="2205640"/>
              <a:chExt cx="2034802" cy="2645192"/>
            </a:xfrm>
          </p:grpSpPr>
          <p:sp>
            <p:nvSpPr>
              <p:cNvPr id="56" name="TextBox 55">
                <a:extLst>
                  <a:ext uri="{FF2B5EF4-FFF2-40B4-BE49-F238E27FC236}">
                    <a16:creationId xmlns:a16="http://schemas.microsoft.com/office/drawing/2014/main" id="{056006EB-B981-3B74-EFB3-046331B279F5}"/>
                  </a:ext>
                </a:extLst>
              </p:cNvPr>
              <p:cNvSpPr txBox="1"/>
              <p:nvPr/>
            </p:nvSpPr>
            <p:spPr>
              <a:xfrm>
                <a:off x="9578673"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de-de" sz="1600" dirty="0">
                    <a:solidFill>
                      <a:srgbClr val="0078D4"/>
                    </a:solidFill>
                    <a:latin typeface="+mj-lt"/>
                    <a:cs typeface="Segoe UI" pitchFamily="34" charset="0"/>
                  </a:rPr>
                  <a:t>Unternehmens-datenschutz</a:t>
                </a:r>
              </a:p>
            </p:txBody>
          </p:sp>
          <p:sp>
            <p:nvSpPr>
              <p:cNvPr id="57" name="TextBox 56">
                <a:extLst>
                  <a:ext uri="{FF2B5EF4-FFF2-40B4-BE49-F238E27FC236}">
                    <a16:creationId xmlns:a16="http://schemas.microsoft.com/office/drawing/2014/main" id="{F904A2E3-DA2E-1AEC-CC61-5EFF04DC73AD}"/>
                  </a:ext>
                </a:extLst>
              </p:cNvPr>
              <p:cNvSpPr txBox="1"/>
              <p:nvPr/>
            </p:nvSpPr>
            <p:spPr>
              <a:xfrm>
                <a:off x="9569257" y="3989058"/>
                <a:ext cx="2034802" cy="861774"/>
              </a:xfrm>
              <a:prstGeom prst="rect">
                <a:avLst/>
              </a:prstGeom>
              <a:noFill/>
            </p:spPr>
            <p:txBody>
              <a:bodyPr wrap="square" lIns="0" tIns="0" rIns="0" bIns="0" rtlCol="0" anchor="t">
                <a:spAutoFit/>
              </a:bodyPr>
              <a:lstStyle/>
              <a:p>
                <a:pPr algn="ctr" rtl="0">
                  <a:spcAft>
                    <a:spcPts val="600"/>
                  </a:spcAft>
                  <a:defRPr/>
                </a:pPr>
                <a:r>
                  <a:rPr lang="de-de" sz="1400">
                    <a:gradFill>
                      <a:gsLst>
                        <a:gs pos="2917">
                          <a:srgbClr val="000000"/>
                        </a:gs>
                        <a:gs pos="30000">
                          <a:srgbClr val="000000"/>
                        </a:gs>
                      </a:gsLst>
                      <a:lin ang="5400000" scaled="0"/>
                    </a:gradFill>
                    <a:cs typeface="Segoe UI"/>
                  </a:rPr>
                  <a:t>Copilot speichert keine Prompts oder Antworten und verwendet sie auch nicht zum Trainieren des KI-Modells.</a:t>
                </a:r>
              </a:p>
            </p:txBody>
          </p:sp>
          <p:pic>
            <p:nvPicPr>
              <p:cNvPr id="9" name="Graphic 8">
                <a:extLst>
                  <a:ext uri="{FF2B5EF4-FFF2-40B4-BE49-F238E27FC236}">
                    <a16:creationId xmlns:a16="http://schemas.microsoft.com/office/drawing/2014/main" id="{ADED335C-BAD7-60E8-B3F1-3B93C2DB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9433" y="3161902"/>
                <a:ext cx="476250" cy="571500"/>
              </a:xfrm>
              <a:prstGeom prst="rect">
                <a:avLst/>
              </a:prstGeom>
            </p:spPr>
          </p:pic>
        </p:grpSp>
      </p:grpSp>
      <p:sp>
        <p:nvSpPr>
          <p:cNvPr id="12" name="Title 1">
            <a:extLst>
              <a:ext uri="{FF2B5EF4-FFF2-40B4-BE49-F238E27FC236}">
                <a16:creationId xmlns:a16="http://schemas.microsoft.com/office/drawing/2014/main" id="{06D64462-91A3-30DF-CB19-2BFCDBE13B51}"/>
              </a:ext>
            </a:extLst>
          </p:cNvPr>
          <p:cNvSpPr>
            <a:spLocks noGrp="1"/>
          </p:cNvSpPr>
          <p:nvPr>
            <p:ph type="title"/>
          </p:nvPr>
        </p:nvSpPr>
        <p:spPr>
          <a:xfrm>
            <a:off x="588263" y="457200"/>
            <a:ext cx="11018520" cy="553998"/>
          </a:xfrm>
        </p:spPr>
        <p:txBody>
          <a:bodyPr lIns="91440" tIns="45720" rIns="91440" bIns="45720" rtlCol="0" anchor="t"/>
          <a:lstStyle/>
          <a:p>
            <a:pPr defTabSz="914367" rtl="0">
              <a:defRPr/>
            </a:pPr>
            <a:r>
              <a:rPr lang="de-de" dirty="0">
                <a:solidFill>
                  <a:srgbClr val="000000"/>
                </a:solidFill>
                <a:cs typeface="+mn-cs"/>
              </a:rPr>
              <a:t>Warum Microsoft Copilot?</a:t>
            </a:r>
          </a:p>
        </p:txBody>
      </p:sp>
      <p:pic>
        <p:nvPicPr>
          <p:cNvPr id="3" name="Graphic 2" descr="Open book outline">
            <a:extLst>
              <a:ext uri="{FF2B5EF4-FFF2-40B4-BE49-F238E27FC236}">
                <a16:creationId xmlns:a16="http://schemas.microsoft.com/office/drawing/2014/main" id="{42112EC4-09A1-2289-02E1-F34ABF204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5461" y="3133751"/>
            <a:ext cx="690768" cy="690768"/>
          </a:xfrm>
          <a:prstGeom prst="rect">
            <a:avLst/>
          </a:prstGeom>
        </p:spPr>
      </p:pic>
    </p:spTree>
    <p:extLst>
      <p:ext uri="{BB962C8B-B14F-4D97-AF65-F5344CB8AC3E}">
        <p14:creationId xmlns:p14="http://schemas.microsoft.com/office/powerpoint/2010/main" val="4061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847FF5-E3C4-C258-6A3F-5BBCBDFB360B}"/>
              </a:ext>
            </a:extLst>
          </p:cNvPr>
          <p:cNvSpPr txBox="1">
            <a:spLocks/>
          </p:cNvSpPr>
          <p:nvPr/>
        </p:nvSpPr>
        <p:spPr>
          <a:xfrm>
            <a:off x="588263" y="457200"/>
            <a:ext cx="11018520" cy="52322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de-de" sz="3400" b="0" i="0" u="none" strike="noStrike" kern="1200" cap="none" spc="-50" normalizeH="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rPr>
              <a:t>Greifen Sie von sechs Stellen aus auf Microsoft Copilot zu</a:t>
            </a:r>
          </a:p>
        </p:txBody>
      </p:sp>
      <p:sp>
        <p:nvSpPr>
          <p:cNvPr id="2" name="TextBox 1">
            <a:extLst>
              <a:ext uri="{FF2B5EF4-FFF2-40B4-BE49-F238E27FC236}">
                <a16:creationId xmlns:a16="http://schemas.microsoft.com/office/drawing/2014/main" id="{269F1C86-4041-0797-C323-F5CC55E43CBB}"/>
              </a:ext>
            </a:extLst>
          </p:cNvPr>
          <p:cNvSpPr txBox="1"/>
          <p:nvPr/>
        </p:nvSpPr>
        <p:spPr>
          <a:xfrm>
            <a:off x="4614684"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dirty="0">
                <a:ln>
                  <a:noFill/>
                </a:ln>
                <a:solidFill>
                  <a:srgbClr val="FFFFFF"/>
                </a:solidFill>
                <a:effectLst/>
                <a:uLnTx/>
                <a:uFillTx/>
                <a:latin typeface="Segoe UI"/>
                <a:ea typeface="+mn-ea"/>
                <a:cs typeface="+mn-cs"/>
              </a:rPr>
              <a:t>Microsoft 365-App</a:t>
            </a:r>
          </a:p>
        </p:txBody>
      </p:sp>
      <p:sp>
        <p:nvSpPr>
          <p:cNvPr id="23" name="TextBox 22">
            <a:extLst>
              <a:ext uri="{FF2B5EF4-FFF2-40B4-BE49-F238E27FC236}">
                <a16:creationId xmlns:a16="http://schemas.microsoft.com/office/drawing/2014/main" id="{1FD97EF1-13FF-DD29-9742-7BB86204F961}"/>
              </a:ext>
            </a:extLst>
          </p:cNvPr>
          <p:cNvSpPr txBox="1"/>
          <p:nvPr/>
        </p:nvSpPr>
        <p:spPr>
          <a:xfrm>
            <a:off x="812427" y="1579873"/>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a:ln>
                  <a:noFill/>
                </a:ln>
                <a:solidFill>
                  <a:srgbClr val="FFFFFF"/>
                </a:solidFill>
                <a:effectLst/>
                <a:uLnTx/>
                <a:uFillTx/>
                <a:latin typeface="Segoe UI"/>
                <a:ea typeface="+mn-ea"/>
                <a:cs typeface="Segoe UI"/>
              </a:rPr>
              <a:t>copilot.cloud.microsoft</a:t>
            </a:r>
          </a:p>
        </p:txBody>
      </p:sp>
      <p:sp>
        <p:nvSpPr>
          <p:cNvPr id="24" name="TextBox 23">
            <a:extLst>
              <a:ext uri="{FF2B5EF4-FFF2-40B4-BE49-F238E27FC236}">
                <a16:creationId xmlns:a16="http://schemas.microsoft.com/office/drawing/2014/main" id="{785561FF-7C42-2C23-A7D3-BACE48403619}"/>
              </a:ext>
            </a:extLst>
          </p:cNvPr>
          <p:cNvSpPr txBox="1"/>
          <p:nvPr/>
        </p:nvSpPr>
        <p:spPr>
          <a:xfrm>
            <a:off x="8296210" y="149205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5" name="TextBox 24">
            <a:extLst>
              <a:ext uri="{FF2B5EF4-FFF2-40B4-BE49-F238E27FC236}">
                <a16:creationId xmlns:a16="http://schemas.microsoft.com/office/drawing/2014/main" id="{7AB5A951-2D29-F0A5-CA79-6237BAD13F1B}"/>
              </a:ext>
            </a:extLst>
          </p:cNvPr>
          <p:cNvSpPr txBox="1"/>
          <p:nvPr/>
        </p:nvSpPr>
        <p:spPr>
          <a:xfrm>
            <a:off x="8789091" y="150336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a:ln>
                  <a:noFill/>
                </a:ln>
                <a:solidFill>
                  <a:srgbClr val="FFFFFF"/>
                </a:solidFill>
                <a:effectLst/>
                <a:uLnTx/>
                <a:uFillTx/>
                <a:latin typeface="Segoe UI"/>
                <a:ea typeface="+mn-ea"/>
                <a:cs typeface="+mn-cs"/>
              </a:rPr>
              <a:t>Copilot in Edge</a:t>
            </a:r>
          </a:p>
        </p:txBody>
      </p:sp>
      <p:sp>
        <p:nvSpPr>
          <p:cNvPr id="31" name="TextBox 30">
            <a:extLst>
              <a:ext uri="{FF2B5EF4-FFF2-40B4-BE49-F238E27FC236}">
                <a16:creationId xmlns:a16="http://schemas.microsoft.com/office/drawing/2014/main" id="{A4CCD7B6-99C0-5CC1-0DC6-2A4DEFA50D84}"/>
              </a:ext>
            </a:extLst>
          </p:cNvPr>
          <p:cNvSpPr txBox="1"/>
          <p:nvPr/>
        </p:nvSpPr>
        <p:spPr>
          <a:xfrm>
            <a:off x="804318"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a:ln>
                  <a:noFill/>
                </a:ln>
                <a:solidFill>
                  <a:srgbClr val="FFFFFF"/>
                </a:solidFill>
                <a:effectLst/>
                <a:uLnTx/>
                <a:uFillTx/>
                <a:latin typeface="Segoe UI"/>
                <a:ea typeface="+mn-ea"/>
                <a:cs typeface="+mn-cs"/>
              </a:rPr>
              <a:t>Microsoft 365-App</a:t>
            </a:r>
          </a:p>
        </p:txBody>
      </p:sp>
      <p:sp>
        <p:nvSpPr>
          <p:cNvPr id="36" name="TextBox 35">
            <a:extLst>
              <a:ext uri="{FF2B5EF4-FFF2-40B4-BE49-F238E27FC236}">
                <a16:creationId xmlns:a16="http://schemas.microsoft.com/office/drawing/2014/main" id="{40EE68DA-F57A-27B8-3636-75C80A0A555D}"/>
              </a:ext>
            </a:extLst>
          </p:cNvPr>
          <p:cNvSpPr txBox="1"/>
          <p:nvPr/>
        </p:nvSpPr>
        <p:spPr>
          <a:xfrm>
            <a:off x="468915"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38" name="TextBox 37">
            <a:extLst>
              <a:ext uri="{FF2B5EF4-FFF2-40B4-BE49-F238E27FC236}">
                <a16:creationId xmlns:a16="http://schemas.microsoft.com/office/drawing/2014/main" id="{39C304B7-BB97-530C-F786-1A75F0FC96F3}"/>
              </a:ext>
            </a:extLst>
          </p:cNvPr>
          <p:cNvSpPr txBox="1"/>
          <p:nvPr/>
        </p:nvSpPr>
        <p:spPr>
          <a:xfrm>
            <a:off x="943399" y="1510464"/>
            <a:ext cx="2340194" cy="215444"/>
          </a:xfrm>
          <a:prstGeom prst="rect">
            <a:avLst/>
          </a:prstGeom>
          <a:noFill/>
        </p:spPr>
        <p:txBody>
          <a:bodyPr wrap="square" lIns="0" tIns="0" rIns="0" bIns="0" rtlCol="0" anchor="t">
            <a:spAutoFit/>
          </a:bodyPr>
          <a:lstStyle/>
          <a:p>
            <a:pPr marL="0" marR="0" lvl="0" indent="0" algn="ctr" defTabSz="914400" rtl="0">
              <a:lnSpc>
                <a:spcPct val="100000"/>
              </a:lnSpc>
              <a:spcBef>
                <a:spcPts val="0"/>
              </a:spcBef>
              <a:spcAft>
                <a:spcPts val="0"/>
              </a:spcAft>
              <a:buNone/>
              <a:tabLst/>
              <a:defRPr/>
            </a:pPr>
            <a:r>
              <a:rPr lang="de-de" sz="1400" dirty="0">
                <a:solidFill>
                  <a:schemeClr val="bg1"/>
                </a:solidFill>
                <a:latin typeface="Segoe UI"/>
                <a:cs typeface="Segoe UI"/>
                <a:hlinkClick r:id="rId3">
                  <a:extLst>
                    <a:ext uri="{A12FA001-AC4F-418D-AE19-62706E023703}">
                      <ahyp:hlinkClr xmlns:ahyp="http://schemas.microsoft.com/office/drawing/2018/hyperlinkcolor" val="tx"/>
                    </a:ext>
                  </a:extLst>
                </a:hlinkClick>
              </a:rPr>
              <a:t>Copilot.cloud.microsoft</a:t>
            </a:r>
            <a:endParaRPr lang="en-US" dirty="0">
              <a:solidFill>
                <a:schemeClr val="bg1"/>
              </a:solidFill>
              <a:hlinkClick r:id="rId3">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38D566B5-468B-18C7-51CA-2C22884DBF73}"/>
              </a:ext>
            </a:extLst>
          </p:cNvPr>
          <p:cNvSpPr txBox="1"/>
          <p:nvPr/>
        </p:nvSpPr>
        <p:spPr>
          <a:xfrm>
            <a:off x="4382563"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9" name="TextBox 28">
            <a:extLst>
              <a:ext uri="{FF2B5EF4-FFF2-40B4-BE49-F238E27FC236}">
                <a16:creationId xmlns:a16="http://schemas.microsoft.com/office/drawing/2014/main" id="{E9D001DF-C3A5-5311-99EC-C0B9B5C90D62}"/>
              </a:ext>
            </a:extLst>
          </p:cNvPr>
          <p:cNvSpPr txBox="1"/>
          <p:nvPr/>
        </p:nvSpPr>
        <p:spPr>
          <a:xfrm>
            <a:off x="4925903" y="1510990"/>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a:ln>
                  <a:noFill/>
                </a:ln>
                <a:solidFill>
                  <a:prstClr val="white"/>
                </a:solidFill>
                <a:effectLst/>
                <a:uLnTx/>
                <a:uFillTx/>
                <a:latin typeface="Segoe UI"/>
                <a:ea typeface="+mn-ea"/>
                <a:cs typeface="+mn-cs"/>
              </a:rPr>
              <a:t>Microsoft 365-App*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736F1B4B-1110-F371-A63B-1B5264B24086}"/>
              </a:ext>
            </a:extLst>
          </p:cNvPr>
          <p:cNvSpPr txBox="1"/>
          <p:nvPr/>
        </p:nvSpPr>
        <p:spPr>
          <a:xfrm>
            <a:off x="4450611" y="389806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59" name="TextBox 58">
            <a:extLst>
              <a:ext uri="{FF2B5EF4-FFF2-40B4-BE49-F238E27FC236}">
                <a16:creationId xmlns:a16="http://schemas.microsoft.com/office/drawing/2014/main" id="{76CDCBE6-4E97-FD7F-272B-D1B22F23BB86}"/>
              </a:ext>
            </a:extLst>
          </p:cNvPr>
          <p:cNvSpPr txBox="1"/>
          <p:nvPr/>
        </p:nvSpPr>
        <p:spPr>
          <a:xfrm>
            <a:off x="4943492" y="390937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a:ln>
                  <a:noFill/>
                </a:ln>
                <a:solidFill>
                  <a:prstClr val="white"/>
                </a:solidFill>
                <a:effectLst/>
                <a:uLnTx/>
                <a:uFillTx/>
                <a:latin typeface="Segoe UI"/>
                <a:ea typeface="+mn-ea"/>
                <a:cs typeface="+mn-cs"/>
              </a:rPr>
              <a:t>Teams-App*</a:t>
            </a:r>
          </a:p>
        </p:txBody>
      </p:sp>
      <p:sp>
        <p:nvSpPr>
          <p:cNvPr id="60" name="TextBox 59">
            <a:extLst>
              <a:ext uri="{FF2B5EF4-FFF2-40B4-BE49-F238E27FC236}">
                <a16:creationId xmlns:a16="http://schemas.microsoft.com/office/drawing/2014/main" id="{DAE1D913-9EC9-8552-FD75-D49F6C8B18C2}"/>
              </a:ext>
            </a:extLst>
          </p:cNvPr>
          <p:cNvSpPr txBox="1"/>
          <p:nvPr/>
        </p:nvSpPr>
        <p:spPr>
          <a:xfrm>
            <a:off x="374669" y="3909374"/>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1" name="TextBox 60">
            <a:extLst>
              <a:ext uri="{FF2B5EF4-FFF2-40B4-BE49-F238E27FC236}">
                <a16:creationId xmlns:a16="http://schemas.microsoft.com/office/drawing/2014/main" id="{BAD4BE45-9E51-68D4-6DCC-3E6AE217D779}"/>
              </a:ext>
            </a:extLst>
          </p:cNvPr>
          <p:cNvSpPr txBox="1"/>
          <p:nvPr/>
        </p:nvSpPr>
        <p:spPr>
          <a:xfrm>
            <a:off x="867550" y="3920683"/>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dirty="0">
                <a:ln>
                  <a:noFill/>
                </a:ln>
                <a:solidFill>
                  <a:prstClr val="white"/>
                </a:solidFill>
                <a:effectLst/>
                <a:uLnTx/>
                <a:uFillTx/>
                <a:latin typeface="Segoe UI"/>
                <a:ea typeface="+mn-ea"/>
                <a:cs typeface="+mn-cs"/>
              </a:rPr>
              <a:t>Outlook-App*</a:t>
            </a:r>
          </a:p>
        </p:txBody>
      </p:sp>
      <p:sp>
        <p:nvSpPr>
          <p:cNvPr id="62" name="TextBox 61">
            <a:extLst>
              <a:ext uri="{FF2B5EF4-FFF2-40B4-BE49-F238E27FC236}">
                <a16:creationId xmlns:a16="http://schemas.microsoft.com/office/drawing/2014/main" id="{E9D68583-4E83-FDC6-F91E-56E23A8F4FAD}"/>
              </a:ext>
            </a:extLst>
          </p:cNvPr>
          <p:cNvSpPr txBox="1"/>
          <p:nvPr/>
        </p:nvSpPr>
        <p:spPr>
          <a:xfrm>
            <a:off x="8316008" y="387041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4" name="TextBox 63">
            <a:extLst>
              <a:ext uri="{FF2B5EF4-FFF2-40B4-BE49-F238E27FC236}">
                <a16:creationId xmlns:a16="http://schemas.microsoft.com/office/drawing/2014/main" id="{5D5B98EB-5027-631F-4F68-70B7340C2467}"/>
              </a:ext>
            </a:extLst>
          </p:cNvPr>
          <p:cNvSpPr txBox="1"/>
          <p:nvPr/>
        </p:nvSpPr>
        <p:spPr>
          <a:xfrm>
            <a:off x="8808889" y="388172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0" i="0" u="none" strike="noStrike" kern="1200" cap="none" spc="0" normalizeH="0" noProof="0" dirty="0">
                <a:ln>
                  <a:noFill/>
                </a:ln>
                <a:solidFill>
                  <a:srgbClr val="FFFFFF"/>
                </a:solidFill>
                <a:effectLst/>
                <a:uLnTx/>
                <a:uFillTx/>
                <a:latin typeface="Segoe UI"/>
                <a:ea typeface="+mn-ea"/>
                <a:cs typeface="+mn-cs"/>
              </a:rPr>
              <a:t>Microsoft 365 Mobil-App</a:t>
            </a:r>
          </a:p>
        </p:txBody>
      </p:sp>
      <p:sp>
        <p:nvSpPr>
          <p:cNvPr id="68" name="Rectangle 67">
            <a:extLst>
              <a:ext uri="{FF2B5EF4-FFF2-40B4-BE49-F238E27FC236}">
                <a16:creationId xmlns:a16="http://schemas.microsoft.com/office/drawing/2014/main" id="{83EE2978-637E-A726-BF26-CA4B43DC1BF5}"/>
              </a:ext>
            </a:extLst>
          </p:cNvPr>
          <p:cNvSpPr/>
          <p:nvPr/>
        </p:nvSpPr>
        <p:spPr>
          <a:xfrm>
            <a:off x="1" y="-818708"/>
            <a:ext cx="12192000" cy="65379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i="1" u="none" strike="noStrike" kern="1200" cap="none" spc="0" normalizeH="0" noProof="0">
                <a:ln>
                  <a:noFill/>
                </a:ln>
                <a:solidFill>
                  <a:sysClr val="windowText" lastClr="000000"/>
                </a:solidFill>
                <a:effectLst/>
                <a:uLnTx/>
                <a:uFillTx/>
                <a:latin typeface="Aptos" panose="02110004020202020204"/>
                <a:ea typeface="+mn-ea"/>
                <a:cs typeface="+mn-cs"/>
              </a:rPr>
              <a:t>Admin-Hinweis: </a:t>
            </a:r>
            <a:r>
              <a:rPr lang="de-de" sz="1600" b="0" i="1" u="none" strike="noStrike" kern="1200" cap="none" spc="0" normalizeH="0" noProof="0">
                <a:ln>
                  <a:noFill/>
                </a:ln>
                <a:solidFill>
                  <a:sysClr val="windowText" lastClr="000000"/>
                </a:solidFill>
                <a:effectLst/>
                <a:uLnTx/>
                <a:uFillTx/>
                <a:latin typeface="Aptos" panose="02110004020202020204"/>
                <a:ea typeface="+mn-ea"/>
                <a:cs typeface="+mn-cs"/>
              </a:rPr>
              <a:t>Die Copilot-Erlebnisse der Microsoft 365-, Outlook- und Teams-App sind nur verfügbar, wenn Copilot von Benutzenden oder Administrierenden angeheftet wurde. Anweisungen, wie Sie Copilot für Ihr Unternehmen anheften können, finden Sie </a:t>
            </a:r>
            <a:r>
              <a:rPr lang="de-de" sz="1600" b="0" i="1" u="none" strike="noStrike" kern="1200" cap="none" spc="0" normalizeH="0" noProof="0">
                <a:ln>
                  <a:noFill/>
                </a:ln>
                <a:solidFill>
                  <a:sysClr val="windowText" lastClr="000000"/>
                </a:solidFill>
                <a:effectLst/>
                <a:uLnTx/>
                <a:uFillTx/>
                <a:latin typeface="Aptos" panose="02110004020202020204"/>
                <a:ea typeface="+mn-ea"/>
                <a:cs typeface="+mn-cs"/>
                <a:hlinkClick r:id="rId4"/>
              </a:rPr>
              <a:t>hier</a:t>
            </a:r>
            <a:r>
              <a:rPr lang="de-de" sz="1600" b="0" i="1" u="none" strike="noStrike" kern="1200" cap="none" spc="0" normalizeH="0" noProof="0">
                <a:ln>
                  <a:noFill/>
                </a:ln>
                <a:solidFill>
                  <a:sysClr val="windowText" lastClr="000000"/>
                </a:solidFill>
                <a:effectLst/>
                <a:uLnTx/>
                <a:uFillTx/>
                <a:latin typeface="Aptos" panose="02110004020202020204"/>
                <a:ea typeface="+mn-ea"/>
                <a:cs typeface="+mn-cs"/>
              </a:rPr>
              <a:t>. </a:t>
            </a:r>
          </a:p>
        </p:txBody>
      </p:sp>
      <p:sp>
        <p:nvSpPr>
          <p:cNvPr id="3" name="TextBox 2">
            <a:extLst>
              <a:ext uri="{FF2B5EF4-FFF2-40B4-BE49-F238E27FC236}">
                <a16:creationId xmlns:a16="http://schemas.microsoft.com/office/drawing/2014/main" id="{39110193-7443-F809-79A1-A409565BCFA9}"/>
              </a:ext>
            </a:extLst>
          </p:cNvPr>
          <p:cNvSpPr txBox="1"/>
          <p:nvPr/>
        </p:nvSpPr>
        <p:spPr>
          <a:xfrm>
            <a:off x="374669" y="6570292"/>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kern="1200" cap="none" spc="0" normalizeH="0" noProof="0">
                <a:ln>
                  <a:noFill/>
                </a:ln>
                <a:solidFill>
                  <a:prstClr val="black"/>
                </a:solidFill>
                <a:effectLst/>
                <a:uLnTx/>
                <a:uFillTx/>
                <a:latin typeface="Segoe UI" panose="020B0502040204020203" pitchFamily="34" charset="0"/>
                <a:ea typeface="+mn-ea"/>
                <a:cs typeface="+mn-cs"/>
              </a:rPr>
              <a:t>* Stellen Sie sicher, dass Copilot in Ihrer linken Navigation in Teams, Outlook und der Microsoft 365-App angeheftet ist.</a:t>
            </a:r>
            <a:endParaRPr kumimoji="0" lang="en-US" sz="1200"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48613A9B-8851-E2B1-B539-37D98A167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1" y="1718808"/>
            <a:ext cx="3581712" cy="211408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AA1967FB-B94E-7DE1-1E69-1E2281DCC317}"/>
              </a:ext>
            </a:extLst>
          </p:cNvPr>
          <p:cNvPicPr>
            <a:picLocks noChangeAspect="1"/>
          </p:cNvPicPr>
          <p:nvPr/>
        </p:nvPicPr>
        <p:blipFill>
          <a:blip r:embed="rId6">
            <a:extLst>
              <a:ext uri="{28A0092B-C50C-407E-A947-70E740481C1C}">
                <a14:useLocalDpi xmlns:a14="http://schemas.microsoft.com/office/drawing/2010/main" val="0"/>
              </a:ext>
            </a:extLst>
          </a:blip>
          <a:srcRect b="29127"/>
          <a:stretch/>
        </p:blipFill>
        <p:spPr>
          <a:xfrm>
            <a:off x="9084985" y="4183007"/>
            <a:ext cx="1739180" cy="2674993"/>
          </a:xfrm>
          <a:prstGeom prst="rect">
            <a:avLst/>
          </a:prstGeom>
        </p:spPr>
      </p:pic>
      <p:grpSp>
        <p:nvGrpSpPr>
          <p:cNvPr id="7" name="Group 6">
            <a:extLst>
              <a:ext uri="{FF2B5EF4-FFF2-40B4-BE49-F238E27FC236}">
                <a16:creationId xmlns:a16="http://schemas.microsoft.com/office/drawing/2014/main" id="{CB73922B-F4C4-6146-9FCA-339B249CCD5F}"/>
              </a:ext>
            </a:extLst>
          </p:cNvPr>
          <p:cNvGrpSpPr/>
          <p:nvPr/>
        </p:nvGrpSpPr>
        <p:grpSpPr>
          <a:xfrm>
            <a:off x="246791" y="4151379"/>
            <a:ext cx="3581711" cy="2114083"/>
            <a:chOff x="246791" y="4151379"/>
            <a:chExt cx="3581711" cy="2114083"/>
          </a:xfrm>
        </p:grpSpPr>
        <p:pic>
          <p:nvPicPr>
            <p:cNvPr id="8" name="Picture 7" descr="A screenshot of a computer&#10;&#10;Description automatically generated">
              <a:extLst>
                <a:ext uri="{FF2B5EF4-FFF2-40B4-BE49-F238E27FC236}">
                  <a16:creationId xmlns:a16="http://schemas.microsoft.com/office/drawing/2014/main" id="{55DB5412-E004-4111-1C20-5DD7BB81C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4C4998E-9D1D-9BCF-890F-C650B123F594}"/>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nvGrpSpPr>
          <p:cNvPr id="10" name="Group 9">
            <a:extLst>
              <a:ext uri="{FF2B5EF4-FFF2-40B4-BE49-F238E27FC236}">
                <a16:creationId xmlns:a16="http://schemas.microsoft.com/office/drawing/2014/main" id="{EBD10BCF-CCE1-F185-52CE-7DD919811FAD}"/>
              </a:ext>
            </a:extLst>
          </p:cNvPr>
          <p:cNvGrpSpPr/>
          <p:nvPr/>
        </p:nvGrpSpPr>
        <p:grpSpPr>
          <a:xfrm>
            <a:off x="4305142" y="4151379"/>
            <a:ext cx="3581711" cy="2114084"/>
            <a:chOff x="4305142" y="4151379"/>
            <a:chExt cx="3581711" cy="2114084"/>
          </a:xfrm>
        </p:grpSpPr>
        <p:pic>
          <p:nvPicPr>
            <p:cNvPr id="11" name="Picture 10" descr="A screenshot of a computer&#10;&#10;Description automatically generated">
              <a:extLst>
                <a:ext uri="{FF2B5EF4-FFF2-40B4-BE49-F238E27FC236}">
                  <a16:creationId xmlns:a16="http://schemas.microsoft.com/office/drawing/2014/main" id="{C19CAE21-7E27-F83F-472A-6AC090CC6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6A248A1C-B9DF-FA62-01DC-5B85212F2C6E}"/>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pic>
        <p:nvPicPr>
          <p:cNvPr id="14" name="Picture 13" descr="A screenshot of a computer&#10;&#10;Description automatically generated">
            <a:extLst>
              <a:ext uri="{FF2B5EF4-FFF2-40B4-BE49-F238E27FC236}">
                <a16:creationId xmlns:a16="http://schemas.microsoft.com/office/drawing/2014/main" id="{3321A0DF-772D-51FE-2234-EE0368509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584" y="1781584"/>
            <a:ext cx="3066832" cy="1923124"/>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F2ECB583-F580-32C7-9AE6-AE1AC08D8C14}"/>
              </a:ext>
            </a:extLst>
          </p:cNvPr>
          <p:cNvGrpSpPr/>
          <p:nvPr/>
        </p:nvGrpSpPr>
        <p:grpSpPr>
          <a:xfrm>
            <a:off x="8196522" y="1727352"/>
            <a:ext cx="3475633" cy="2051471"/>
            <a:chOff x="8196522" y="1727352"/>
            <a:chExt cx="3475633" cy="2051471"/>
          </a:xfrm>
        </p:grpSpPr>
        <p:grpSp>
          <p:nvGrpSpPr>
            <p:cNvPr id="16" name="Group 15">
              <a:extLst>
                <a:ext uri="{FF2B5EF4-FFF2-40B4-BE49-F238E27FC236}">
                  <a16:creationId xmlns:a16="http://schemas.microsoft.com/office/drawing/2014/main" id="{D4BD2932-D4BC-E6EF-6187-4BDA432C9B2B}"/>
                </a:ext>
              </a:extLst>
            </p:cNvPr>
            <p:cNvGrpSpPr/>
            <p:nvPr/>
          </p:nvGrpSpPr>
          <p:grpSpPr>
            <a:xfrm>
              <a:off x="8196522" y="1727352"/>
              <a:ext cx="3475633" cy="2051471"/>
              <a:chOff x="8196522" y="2145000"/>
              <a:chExt cx="3475633" cy="2051471"/>
            </a:xfrm>
            <a:effectLst>
              <a:outerShdw blurRad="50800" dist="38100" dir="2700000" algn="tl" rotWithShape="0">
                <a:prstClr val="black">
                  <a:alpha val="40000"/>
                </a:prstClr>
              </a:outerShdw>
            </a:effectLst>
          </p:grpSpPr>
          <p:pic>
            <p:nvPicPr>
              <p:cNvPr id="18" name="Picture 17" descr="A screenshot of a computer&#10;&#10;Description automatically generated">
                <a:extLst>
                  <a:ext uri="{FF2B5EF4-FFF2-40B4-BE49-F238E27FC236}">
                    <a16:creationId xmlns:a16="http://schemas.microsoft.com/office/drawing/2014/main" id="{77569F48-0F2C-E12E-D33C-2F5C1C54BD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6522" y="2145000"/>
                <a:ext cx="3475633" cy="2051471"/>
              </a:xfrm>
              <a:prstGeom prst="rect">
                <a:avLst/>
              </a:prstGeom>
            </p:spPr>
          </p:pic>
          <p:pic>
            <p:nvPicPr>
              <p:cNvPr id="19" name="Picture 18">
                <a:extLst>
                  <a:ext uri="{FF2B5EF4-FFF2-40B4-BE49-F238E27FC236}">
                    <a16:creationId xmlns:a16="http://schemas.microsoft.com/office/drawing/2014/main" id="{1FF7173C-5F17-0001-E778-4DDA87E59627}"/>
                  </a:ext>
                </a:extLst>
              </p:cNvPr>
              <p:cNvPicPr>
                <a:picLocks noChangeAspect="1"/>
              </p:cNvPicPr>
              <p:nvPr/>
            </p:nvPicPr>
            <p:blipFill>
              <a:blip r:embed="rId11"/>
              <a:srcRect r="23012"/>
              <a:stretch/>
            </p:blipFill>
            <p:spPr>
              <a:xfrm>
                <a:off x="8313627" y="2328501"/>
                <a:ext cx="2589503" cy="1716531"/>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AA9565B2-DE0B-51ED-B29D-5653D70DCD52}"/>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10950869" y="2006165"/>
              <a:ext cx="45719" cy="49753"/>
            </a:xfrm>
            <a:prstGeom prst="rect">
              <a:avLst/>
            </a:prstGeom>
            <a:ln w="38100">
              <a:noFill/>
            </a:ln>
          </p:spPr>
        </p:pic>
      </p:gr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30B80-05A9-B14D-5CC4-014F038E7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6659" y="2523930"/>
            <a:ext cx="5048485" cy="715520"/>
          </a:xfrm>
          <a:prstGeom prst="rect">
            <a:avLst/>
          </a:prstGeom>
        </p:spPr>
      </p:pic>
      <p:sp useBgFill="1">
        <p:nvSpPr>
          <p:cNvPr id="4" name="Rectangle: Rounded Corners 3">
            <a:extLst>
              <a:ext uri="{FF2B5EF4-FFF2-40B4-BE49-F238E27FC236}">
                <a16:creationId xmlns:a16="http://schemas.microsoft.com/office/drawing/2014/main" id="{647E78AA-0954-C77D-266B-ABE648F97BA6}"/>
              </a:ext>
            </a:extLst>
          </p:cNvPr>
          <p:cNvSpPr/>
          <p:nvPr/>
        </p:nvSpPr>
        <p:spPr bwMode="auto">
          <a:xfrm>
            <a:off x="626334" y="3229721"/>
            <a:ext cx="10948810" cy="2755433"/>
          </a:xfrm>
          <a:prstGeom prst="roundRect">
            <a:avLst>
              <a:gd name="adj" fmla="val 0"/>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3">
            <a:extLst>
              <a:ext uri="{FF2B5EF4-FFF2-40B4-BE49-F238E27FC236}">
                <a16:creationId xmlns:a16="http://schemas.microsoft.com/office/drawing/2014/main" id="{96625982-BA79-58DD-9E89-C2126130DAF7}"/>
              </a:ext>
            </a:extLst>
          </p:cNvPr>
          <p:cNvGraphicFramePr>
            <a:graphicFrameLocks noGrp="1"/>
          </p:cNvGraphicFramePr>
          <p:nvPr>
            <p:extLst>
              <p:ext uri="{D42A27DB-BD31-4B8C-83A1-F6EECF244321}">
                <p14:modId xmlns:p14="http://schemas.microsoft.com/office/powerpoint/2010/main" val="878379550"/>
              </p:ext>
            </p:extLst>
          </p:nvPr>
        </p:nvGraphicFramePr>
        <p:xfrm>
          <a:off x="626332" y="2523929"/>
          <a:ext cx="10948812" cy="3461225"/>
        </p:xfrm>
        <a:graphic>
          <a:graphicData uri="http://schemas.openxmlformats.org/drawingml/2006/table">
            <a:tbl>
              <a:tblPr firstRow="1" bandRow="1">
                <a:tableStyleId>{5C22544A-7EE6-4342-B048-85BDC9FD1C3A}</a:tableStyleId>
              </a:tblPr>
              <a:tblGrid>
                <a:gridCol w="5899462">
                  <a:extLst>
                    <a:ext uri="{9D8B030D-6E8A-4147-A177-3AD203B41FA5}">
                      <a16:colId xmlns:a16="http://schemas.microsoft.com/office/drawing/2014/main" val="470002673"/>
                    </a:ext>
                  </a:extLst>
                </a:gridCol>
                <a:gridCol w="2524675">
                  <a:extLst>
                    <a:ext uri="{9D8B030D-6E8A-4147-A177-3AD203B41FA5}">
                      <a16:colId xmlns:a16="http://schemas.microsoft.com/office/drawing/2014/main" val="2944974591"/>
                    </a:ext>
                  </a:extLst>
                </a:gridCol>
                <a:gridCol w="2524675">
                  <a:extLst>
                    <a:ext uri="{9D8B030D-6E8A-4147-A177-3AD203B41FA5}">
                      <a16:colId xmlns:a16="http://schemas.microsoft.com/office/drawing/2014/main" val="2231633115"/>
                    </a:ext>
                  </a:extLst>
                </a:gridCol>
              </a:tblGrid>
              <a:tr h="718025">
                <a:tc>
                  <a:txBody>
                    <a:bodyPr/>
                    <a:lstStyle/>
                    <a:p>
                      <a:pPr rtl="0"/>
                      <a:endParaRPr lang="en-US" sz="1600" b="0" kern="1200">
                        <a:solidFill>
                          <a:schemeClr val="tx1"/>
                        </a:solidFill>
                        <a:latin typeface="Segoe UI Variable Display Semibold" pitchFamily="2" charset="0"/>
                        <a:ea typeface="+mn-ea"/>
                        <a:cs typeface="+mn-cs"/>
                      </a:endParaRPr>
                    </a:p>
                  </a:txBody>
                  <a:tcPr marL="27432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r>
                        <a:rPr lang="de-de" sz="1600" b="0" kern="1200" dirty="0">
                          <a:solidFill>
                            <a:schemeClr val="bg1"/>
                          </a:solidFill>
                          <a:latin typeface="+mj-lt"/>
                          <a:ea typeface="+mn-ea"/>
                          <a:cs typeface="+mn-cs"/>
                        </a:rPr>
                        <a:t>Google Chrome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DB3FA"/>
                    </a:solidFill>
                  </a:tcPr>
                </a:tc>
                <a:tc>
                  <a:txBody>
                    <a:bodyPr/>
                    <a:lstStyle/>
                    <a:p>
                      <a:pPr marL="0" algn="ctr" defTabSz="932742" rtl="0" eaLnBrk="1" latinLnBrk="0" hangingPunct="1"/>
                      <a:r>
                        <a:rPr lang="de-de" sz="1600" b="0" kern="1200" dirty="0">
                          <a:solidFill>
                            <a:schemeClr val="bg1"/>
                          </a:solidFill>
                          <a:latin typeface="+mj-lt"/>
                          <a:ea typeface="+mn-ea"/>
                          <a:cs typeface="+mn-cs"/>
                        </a:rPr>
                        <a:t>Microsoft Edge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579CF"/>
                    </a:solidFill>
                  </a:tcPr>
                </a:tc>
                <a:extLst>
                  <a:ext uri="{0D108BD9-81ED-4DB2-BD59-A6C34878D82A}">
                    <a16:rowId xmlns:a16="http://schemas.microsoft.com/office/drawing/2014/main" val="1605196879"/>
                  </a:ext>
                </a:extLst>
              </a:tr>
              <a:tr h="548640">
                <a:tc>
                  <a:txBody>
                    <a:bodyPr/>
                    <a:lstStyle/>
                    <a:p>
                      <a:pPr marL="0" algn="l" defTabSz="932742" rtl="0" eaLnBrk="1" latinLnBrk="0" hangingPunct="1"/>
                      <a:r>
                        <a:rPr lang="de-de" sz="1300" kern="1200" dirty="0">
                          <a:solidFill>
                            <a:schemeClr val="tx1"/>
                          </a:solidFill>
                          <a:latin typeface="Segoe UI "/>
                          <a:ea typeface="+mn-ea"/>
                          <a:cs typeface="+mn-cs"/>
                        </a:rPr>
                        <a:t>KI-unterstützte Web-Suche,</a:t>
                      </a:r>
                      <a:br>
                        <a:rPr lang="en-US" sz="1300" kern="1200" dirty="0">
                          <a:solidFill>
                            <a:schemeClr val="tx1"/>
                          </a:solidFill>
                          <a:latin typeface="Segoe UI "/>
                          <a:ea typeface="+mn-ea"/>
                          <a:cs typeface="+mn-cs"/>
                        </a:rPr>
                      </a:br>
                      <a:r>
                        <a:rPr lang="de-de" sz="1300" kern="1200" dirty="0">
                          <a:solidFill>
                            <a:schemeClr val="tx1"/>
                          </a:solidFill>
                          <a:latin typeface="Segoe UI "/>
                          <a:ea typeface="+mn-ea"/>
                          <a:cs typeface="+mn-cs"/>
                        </a:rPr>
                        <a:t>Antworten und Erstellen von Inhalten</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869190700"/>
                  </a:ext>
                </a:extLst>
              </a:tr>
              <a:tr h="548640">
                <a:tc>
                  <a:txBody>
                    <a:bodyPr/>
                    <a:lstStyle/>
                    <a:p>
                      <a:pPr marL="0" algn="l" defTabSz="932742" rtl="0" eaLnBrk="1" latinLnBrk="0" hangingPunct="1"/>
                      <a:r>
                        <a:rPr lang="de-de" sz="1300" kern="1200" dirty="0">
                          <a:solidFill>
                            <a:schemeClr val="tx1"/>
                          </a:solidFill>
                          <a:latin typeface="Segoe UI "/>
                          <a:ea typeface="+mn-ea"/>
                          <a:cs typeface="+mn-cs"/>
                        </a:rPr>
                        <a:t>Unternehmensdatenschutz mit Copilot</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144984908"/>
                  </a:ext>
                </a:extLst>
              </a:tr>
              <a:tr h="548640">
                <a:tc>
                  <a:txBody>
                    <a:bodyPr/>
                    <a:lstStyle/>
                    <a:p>
                      <a:pPr marL="0" lvl="0" algn="l" rtl="0">
                        <a:buNone/>
                      </a:pPr>
                      <a:r>
                        <a:rPr lang="de-de" sz="1300" b="0" i="0" u="none" strike="noStrike" kern="1200" noProof="0" dirty="0">
                          <a:solidFill>
                            <a:schemeClr val="tx1"/>
                          </a:solidFill>
                          <a:latin typeface="Segoe UI"/>
                        </a:rPr>
                        <a:t>Rewrite hilft beim Umschreiben von Fließtext basierend auf Ton, </a:t>
                      </a:r>
                      <a:br>
                        <a:rPr lang="de-de" sz="1300" b="0" i="0" u="none" strike="noStrike" kern="1200" noProof="0" dirty="0">
                          <a:solidFill>
                            <a:schemeClr val="tx1"/>
                          </a:solidFill>
                          <a:latin typeface="Segoe UI"/>
                        </a:rPr>
                      </a:br>
                      <a:r>
                        <a:rPr lang="de-de" sz="1300" b="0" i="0" u="none" strike="noStrike" kern="1200" noProof="0" dirty="0">
                          <a:solidFill>
                            <a:schemeClr val="tx1"/>
                          </a:solidFill>
                          <a:latin typeface="Segoe UI"/>
                        </a:rPr>
                        <a:t>Länge und mehr</a:t>
                      </a:r>
                      <a:endParaRPr lang="en-US" sz="1300" b="0" i="0" u="none" strike="noStrike" kern="1200" noProof="0" dirty="0">
                        <a:solidFill>
                          <a:srgbClr val="000000"/>
                        </a:solidFill>
                        <a:latin typeface="Segoe UI"/>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4236844128"/>
                  </a:ext>
                </a:extLst>
              </a:tr>
              <a:tr h="548640">
                <a:tc>
                  <a:txBody>
                    <a:bodyPr/>
                    <a:lstStyle/>
                    <a:p>
                      <a:pPr marL="0" lvl="0" algn="l" rtl="0">
                        <a:buNone/>
                      </a:pPr>
                      <a:r>
                        <a:rPr lang="de-de" sz="1300" b="0" i="0" u="none" strike="noStrike" kern="1200" noProof="0" dirty="0">
                          <a:solidFill>
                            <a:schemeClr val="tx1"/>
                          </a:solidFill>
                          <a:latin typeface="Segoe UI"/>
                        </a:rPr>
                        <a:t>Zusammenfassung von Webseiten oder PDFs</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3181575284"/>
                  </a:ext>
                </a:extLst>
              </a:tr>
              <a:tr h="548640">
                <a:tc>
                  <a:txBody>
                    <a:bodyPr/>
                    <a:lstStyle/>
                    <a:p>
                      <a:pPr marL="0" lvl="0" algn="l" rtl="0">
                        <a:buNone/>
                      </a:pPr>
                      <a:r>
                        <a:rPr lang="de-de" sz="1300" b="0" i="0" u="none" strike="noStrike" kern="1200" noProof="0" dirty="0">
                          <a:solidFill>
                            <a:schemeClr val="tx1"/>
                          </a:solidFill>
                          <a:latin typeface="Segoe UI"/>
                        </a:rPr>
                        <a:t>Seitenkontext für kontextbezogene Prompt-Vorschläge und Antworten</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dirty="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229685130"/>
                  </a:ext>
                </a:extLst>
              </a:tr>
            </a:tbl>
          </a:graphicData>
        </a:graphic>
      </p:graphicFrame>
      <p:sp>
        <p:nvSpPr>
          <p:cNvPr id="12" name="Graphic 11">
            <a:extLst>
              <a:ext uri="{FF2B5EF4-FFF2-40B4-BE49-F238E27FC236}">
                <a16:creationId xmlns:a16="http://schemas.microsoft.com/office/drawing/2014/main" id="{40FA04B3-3ED0-B426-76F3-EFEE5091C77E}"/>
              </a:ext>
            </a:extLst>
          </p:cNvPr>
          <p:cNvSpPr/>
          <p:nvPr/>
        </p:nvSpPr>
        <p:spPr>
          <a:xfrm>
            <a:off x="10140126"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0" name="Graphic 11">
            <a:extLst>
              <a:ext uri="{FF2B5EF4-FFF2-40B4-BE49-F238E27FC236}">
                <a16:creationId xmlns:a16="http://schemas.microsoft.com/office/drawing/2014/main" id="{56418516-D2B9-CAC8-59DB-35DD22FACDC7}"/>
              </a:ext>
            </a:extLst>
          </p:cNvPr>
          <p:cNvSpPr/>
          <p:nvPr/>
        </p:nvSpPr>
        <p:spPr>
          <a:xfrm>
            <a:off x="7664975"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7" name="Graphic 11">
            <a:extLst>
              <a:ext uri="{FF2B5EF4-FFF2-40B4-BE49-F238E27FC236}">
                <a16:creationId xmlns:a16="http://schemas.microsoft.com/office/drawing/2014/main" id="{939737E2-2E37-7BEE-196E-21519342BF01}"/>
              </a:ext>
            </a:extLst>
          </p:cNvPr>
          <p:cNvSpPr/>
          <p:nvPr/>
        </p:nvSpPr>
        <p:spPr>
          <a:xfrm>
            <a:off x="10140126" y="4530764"/>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8" name="Graphic 11">
            <a:extLst>
              <a:ext uri="{FF2B5EF4-FFF2-40B4-BE49-F238E27FC236}">
                <a16:creationId xmlns:a16="http://schemas.microsoft.com/office/drawing/2014/main" id="{6FB0075B-2EDF-E79A-9B05-5C75EAA606F8}"/>
              </a:ext>
            </a:extLst>
          </p:cNvPr>
          <p:cNvSpPr/>
          <p:nvPr/>
        </p:nvSpPr>
        <p:spPr>
          <a:xfrm>
            <a:off x="7664975" y="3984151"/>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5" name="Graphic 11">
            <a:extLst>
              <a:ext uri="{FF2B5EF4-FFF2-40B4-BE49-F238E27FC236}">
                <a16:creationId xmlns:a16="http://schemas.microsoft.com/office/drawing/2014/main" id="{18F5D2D2-56F1-196D-C42A-F202D5580F85}"/>
              </a:ext>
            </a:extLst>
          </p:cNvPr>
          <p:cNvSpPr/>
          <p:nvPr/>
        </p:nvSpPr>
        <p:spPr>
          <a:xfrm>
            <a:off x="10140126" y="507737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8446F843-50D1-BD30-8AC8-7C3F6B0ADDDA}"/>
              </a:ext>
            </a:extLst>
          </p:cNvPr>
          <p:cNvSpPr txBox="1"/>
          <p:nvPr/>
        </p:nvSpPr>
        <p:spPr>
          <a:xfrm>
            <a:off x="703481" y="2775429"/>
            <a:ext cx="2260427" cy="307777"/>
          </a:xfrm>
          <a:prstGeom prst="rect">
            <a:avLst/>
          </a:prstGeom>
          <a:noFill/>
        </p:spPr>
        <p:txBody>
          <a:bodyPr wrap="none" lIns="0" tIns="0" rIns="0" bIns="0" rtlCol="0" anchor="t">
            <a:spAutoFit/>
          </a:bodyPr>
          <a:lstStyle/>
          <a:p>
            <a:pPr rtl="0"/>
            <a:r>
              <a:rPr lang="de-de" sz="2000" b="0" kern="1200" dirty="0">
                <a:latin typeface="+mj-lt"/>
                <a:ea typeface="+mn-ea"/>
                <a:cs typeface="+mn-cs"/>
              </a:rPr>
              <a:t>Die Fähigkeiten von Copilot</a:t>
            </a:r>
            <a:endParaRPr lang="en-US" sz="2000" dirty="0">
              <a:latin typeface="+mj-lt"/>
            </a:endParaRPr>
          </a:p>
        </p:txBody>
      </p:sp>
      <p:sp>
        <p:nvSpPr>
          <p:cNvPr id="9" name="Graphic 11">
            <a:extLst>
              <a:ext uri="{FF2B5EF4-FFF2-40B4-BE49-F238E27FC236}">
                <a16:creationId xmlns:a16="http://schemas.microsoft.com/office/drawing/2014/main" id="{42C7679F-919A-2AE4-C411-B7A61DB0DFFD}"/>
              </a:ext>
            </a:extLst>
          </p:cNvPr>
          <p:cNvSpPr/>
          <p:nvPr/>
        </p:nvSpPr>
        <p:spPr>
          <a:xfrm>
            <a:off x="10140126" y="562399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9" name="Graphic 11">
            <a:extLst>
              <a:ext uri="{FF2B5EF4-FFF2-40B4-BE49-F238E27FC236}">
                <a16:creationId xmlns:a16="http://schemas.microsoft.com/office/drawing/2014/main" id="{C1627300-A8DC-F920-0A9A-172231BE7FD8}"/>
              </a:ext>
            </a:extLst>
          </p:cNvPr>
          <p:cNvSpPr/>
          <p:nvPr/>
        </p:nvSpPr>
        <p:spPr>
          <a:xfrm>
            <a:off x="10140126" y="3437538"/>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2" name="TextBox 21">
            <a:extLst>
              <a:ext uri="{FF2B5EF4-FFF2-40B4-BE49-F238E27FC236}">
                <a16:creationId xmlns:a16="http://schemas.microsoft.com/office/drawing/2014/main" id="{079E3DA3-2C22-5897-D9B3-3BD81592EA10}"/>
              </a:ext>
            </a:extLst>
          </p:cNvPr>
          <p:cNvSpPr txBox="1"/>
          <p:nvPr/>
        </p:nvSpPr>
        <p:spPr>
          <a:xfrm>
            <a:off x="616855" y="1323987"/>
            <a:ext cx="11256167" cy="107721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400" dirty="0">
                <a:gradFill>
                  <a:gsLst>
                    <a:gs pos="2917">
                      <a:schemeClr val="tx1"/>
                    </a:gs>
                    <a:gs pos="30000">
                      <a:schemeClr val="tx1"/>
                    </a:gs>
                  </a:gsLst>
                  <a:lin ang="5400000" scaled="0"/>
                </a:gradFill>
                <a:cs typeface="Segoe UI"/>
              </a:rPr>
              <a:t>Sie können von Ihrem PC aus mit jedem gängigen Browser zu </a:t>
            </a:r>
            <a:r>
              <a:rPr lang="de-de" sz="1400" dirty="0">
                <a:gradFill>
                  <a:gsLst>
                    <a:gs pos="2917">
                      <a:schemeClr val="tx1"/>
                    </a:gs>
                    <a:gs pos="30000">
                      <a:schemeClr val="tx1"/>
                    </a:gs>
                  </a:gsLst>
                  <a:lin ang="5400000" scaled="0"/>
                </a:gradFill>
                <a:latin typeface="+mj-lt"/>
                <a:cs typeface="Segoe UI"/>
              </a:rPr>
              <a:t>copilot.cloud.microsoft </a:t>
            </a:r>
            <a:r>
              <a:rPr lang="de-de" sz="1400" dirty="0">
                <a:gradFill>
                  <a:gsLst>
                    <a:gs pos="2917">
                      <a:schemeClr val="tx1"/>
                    </a:gs>
                    <a:gs pos="30000">
                      <a:schemeClr val="tx1"/>
                    </a:gs>
                  </a:gsLst>
                  <a:lin ang="5400000" scaled="0"/>
                </a:gradFill>
                <a:cs typeface="Segoe UI"/>
              </a:rPr>
              <a:t>gehen, um auf Microsoft Copilot zuzugreifen. </a:t>
            </a:r>
          </a:p>
          <a:p>
            <a:pPr rtl="0"/>
            <a:endParaRPr lang="en-US" sz="1400" dirty="0">
              <a:gradFill>
                <a:gsLst>
                  <a:gs pos="2917">
                    <a:schemeClr val="tx1"/>
                  </a:gs>
                  <a:gs pos="30000">
                    <a:schemeClr val="tx1"/>
                  </a:gs>
                </a:gsLst>
                <a:lin ang="5400000" scaled="0"/>
              </a:gradFill>
              <a:cs typeface="Segoe UI"/>
            </a:endParaRPr>
          </a:p>
          <a:p>
            <a:pPr rtl="0"/>
            <a:r>
              <a:rPr lang="de-de" sz="1400" dirty="0">
                <a:gradFill>
                  <a:gsLst>
                    <a:gs pos="2917">
                      <a:schemeClr val="tx1"/>
                    </a:gs>
                    <a:gs pos="30000">
                      <a:schemeClr val="tx1"/>
                    </a:gs>
                  </a:gsLst>
                  <a:lin ang="5400000" scaled="0"/>
                </a:gradFill>
                <a:cs typeface="Segoe UI"/>
              </a:rPr>
              <a:t>Mit Microsoft Edge kann </a:t>
            </a:r>
            <a:r>
              <a:rPr lang="de-de" sz="1400" dirty="0">
                <a:gradFill>
                  <a:gsLst>
                    <a:gs pos="2917">
                      <a:srgbClr val="000000"/>
                    </a:gs>
                    <a:gs pos="30000">
                      <a:srgbClr val="000000"/>
                    </a:gs>
                  </a:gsLst>
                  <a:lin ang="5400000" scaled="0"/>
                </a:gradFill>
                <a:latin typeface="Segoe UI"/>
                <a:cs typeface="Segoe UI"/>
              </a:rPr>
              <a:t>Copilot</a:t>
            </a:r>
            <a:r>
              <a:rPr lang="de-de" sz="1400" dirty="0">
                <a:gradFill>
                  <a:gsLst>
                    <a:gs pos="2917">
                      <a:schemeClr val="tx1"/>
                    </a:gs>
                    <a:gs pos="30000">
                      <a:schemeClr val="tx1"/>
                    </a:gs>
                  </a:gsLst>
                  <a:lin ang="5400000" scaled="0"/>
                </a:gradFill>
                <a:cs typeface="Segoe UI"/>
              </a:rPr>
              <a:t> Ihren Arbeitstag sogar noch einfacher machen. Wählen Sie einfach das Copilot-Symbol        in der oberen rechten Ecke des Edge-Browsers von jeder geöffneten Webseite aus. </a:t>
            </a:r>
            <a:br>
              <a:rPr lang="en-US" sz="1400" dirty="0">
                <a:gradFill>
                  <a:gsLst>
                    <a:gs pos="2917">
                      <a:schemeClr val="tx1"/>
                    </a:gs>
                    <a:gs pos="30000">
                      <a:schemeClr val="tx1"/>
                    </a:gs>
                  </a:gsLst>
                  <a:lin ang="5400000" scaled="0"/>
                </a:gradFill>
                <a:cs typeface="Segoe UI"/>
              </a:rPr>
            </a:br>
            <a:endParaRPr lang="en-US" sz="1400" dirty="0">
              <a:gradFill>
                <a:gsLst>
                  <a:gs pos="2917">
                    <a:srgbClr val="000000"/>
                  </a:gs>
                  <a:gs pos="30000">
                    <a:srgbClr val="000000"/>
                  </a:gs>
                </a:gsLst>
                <a:lin ang="5400000" scaled="0"/>
              </a:gradFill>
              <a:cs typeface="Segoe UI"/>
            </a:endParaRPr>
          </a:p>
        </p:txBody>
      </p:sp>
      <p:sp>
        <p:nvSpPr>
          <p:cNvPr id="26" name="Title 1">
            <a:extLst>
              <a:ext uri="{FF2B5EF4-FFF2-40B4-BE49-F238E27FC236}">
                <a16:creationId xmlns:a16="http://schemas.microsoft.com/office/drawing/2014/main" id="{80EDD234-08EA-1C40-C14A-C89F665C15DA}"/>
              </a:ext>
            </a:extLst>
          </p:cNvPr>
          <p:cNvSpPr txBox="1">
            <a:spLocks/>
          </p:cNvSpPr>
          <p:nvPr/>
        </p:nvSpPr>
        <p:spPr>
          <a:xfrm>
            <a:off x="588262" y="457200"/>
            <a:ext cx="11490323" cy="52322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de-de" sz="3400" dirty="0">
                <a:solidFill>
                  <a:srgbClr val="000000"/>
                </a:solidFill>
                <a:latin typeface="Segoe UI Semibold"/>
                <a:cs typeface="Segoe UI Semibold"/>
              </a:rPr>
              <a:t>Microsoft Copilot ist in den wichtigsten Browsern verfügbar</a:t>
            </a:r>
          </a:p>
        </p:txBody>
      </p:sp>
      <p:pic>
        <p:nvPicPr>
          <p:cNvPr id="3" name="Picture 2">
            <a:extLst>
              <a:ext uri="{FF2B5EF4-FFF2-40B4-BE49-F238E27FC236}">
                <a16:creationId xmlns:a16="http://schemas.microsoft.com/office/drawing/2014/main" id="{A0335CB4-7E0D-C069-BEA5-032348BC7232}"/>
              </a:ext>
            </a:extLst>
          </p:cNvPr>
          <p:cNvPicPr>
            <a:picLocks noChangeAspect="1"/>
          </p:cNvPicPr>
          <p:nvPr/>
        </p:nvPicPr>
        <p:blipFill>
          <a:blip r:embed="rId4"/>
          <a:stretch>
            <a:fillRect/>
          </a:stretch>
        </p:blipFill>
        <p:spPr>
          <a:xfrm>
            <a:off x="10048150" y="1713320"/>
            <a:ext cx="292648" cy="279510"/>
          </a:xfrm>
          <a:prstGeom prst="rect">
            <a:avLst/>
          </a:prstGeom>
        </p:spPr>
      </p:pic>
      <p:sp>
        <p:nvSpPr>
          <p:cNvPr id="7" name="TextBox 6">
            <a:extLst>
              <a:ext uri="{FF2B5EF4-FFF2-40B4-BE49-F238E27FC236}">
                <a16:creationId xmlns:a16="http://schemas.microsoft.com/office/drawing/2014/main" id="{430AC515-25E0-E2EB-E4FF-0580AFC55371}"/>
              </a:ext>
            </a:extLst>
          </p:cNvPr>
          <p:cNvSpPr txBox="1"/>
          <p:nvPr/>
        </p:nvSpPr>
        <p:spPr>
          <a:xfrm>
            <a:off x="1566530" y="6050877"/>
            <a:ext cx="1000861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de-de" sz="1050" dirty="0">
                <a:gradFill>
                  <a:gsLst>
                    <a:gs pos="2917">
                      <a:schemeClr val="tx1"/>
                    </a:gs>
                    <a:gs pos="30000">
                      <a:schemeClr val="tx1"/>
                    </a:gs>
                  </a:gsLst>
                  <a:lin ang="5400000" scaled="0"/>
                </a:gradFill>
                <a:cs typeface="Segoe UI"/>
              </a:rPr>
              <a:t>HAFTUNGSAUSSCHLUSS: Einige der auf dieser Folie aufgeführten Funktionen und Möglichkeiten sind Mitte September möglicherweise noch nicht verfügbar.</a:t>
            </a:r>
          </a:p>
        </p:txBody>
      </p:sp>
    </p:spTree>
    <p:extLst>
      <p:ext uri="{BB962C8B-B14F-4D97-AF65-F5344CB8AC3E}">
        <p14:creationId xmlns:p14="http://schemas.microsoft.com/office/powerpoint/2010/main" val="17517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Props1.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3.xml><?xml version="1.0" encoding="utf-8"?>
<ds:datastoreItem xmlns:ds="http://schemas.openxmlformats.org/officeDocument/2006/customXml" ds:itemID="{C7BAB43F-C0A0-401E-8FF2-072A56A15D05}">
  <ds:schemaRefs>
    <ds:schemaRef ds:uri="http://www.w3.org/XML/1998/namespace"/>
    <ds:schemaRef ds:uri="http://schemas.openxmlformats.org/package/2006/metadata/core-properties"/>
    <ds:schemaRef ds:uri="http://purl.org/dc/dcmitype/"/>
    <ds:schemaRef ds:uri="http://purl.org/dc/terms/"/>
    <ds:schemaRef ds:uri="http://purl.org/dc/elements/1.1/"/>
    <ds:schemaRef ds:uri="http://schemas.microsoft.com/office/2006/documentManagement/types"/>
    <ds:schemaRef ds:uri="9f999e54-2bb7-4d3e-98ea-4d068e0776c8"/>
    <ds:schemaRef ds:uri="http://schemas.microsoft.com/sharepoint/v3"/>
    <ds:schemaRef ds:uri="http://schemas.microsoft.com/office/2006/metadata/properties"/>
    <ds:schemaRef ds:uri="http://schemas.microsoft.com/office/infopath/2007/PartnerControls"/>
    <ds:schemaRef ds:uri="81b978aa-f708-4b9a-bb08-4a0c5682ef61"/>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3084</Words>
  <Application>Microsoft Office PowerPoint</Application>
  <PresentationFormat>Widescreen</PresentationFormat>
  <Paragraphs>296</Paragraphs>
  <Slides>29</Slides>
  <Notes>22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-apple-system</vt:lpstr>
      <vt:lpstr>Aptos</vt:lpstr>
      <vt:lpstr>Aptos Display</vt:lpstr>
      <vt:lpstr>Arial</vt:lpstr>
      <vt:lpstr>Consolas</vt:lpstr>
      <vt:lpstr>Courier New</vt:lpstr>
      <vt:lpstr>Segoe UI</vt:lpstr>
      <vt:lpstr>Segoe UI </vt:lpstr>
      <vt:lpstr>Segoe UI Light</vt:lpstr>
      <vt:lpstr>Segoe UI Semibold</vt:lpstr>
      <vt:lpstr>Segoe UI semibold(Body)</vt:lpstr>
      <vt:lpstr>Segoe UI Semilight</vt:lpstr>
      <vt:lpstr>Segoe UI Variable Display </vt:lpstr>
      <vt:lpstr>Segoe UI Variable Display Semib</vt:lpstr>
      <vt:lpstr>Segoe UI Variable Display Semibold</vt:lpstr>
      <vt:lpstr>Wingdings</vt:lpstr>
      <vt:lpstr>MAIN Template</vt:lpstr>
      <vt:lpstr>1_Microsoft 365 Template</vt:lpstr>
      <vt:lpstr>Microsoft Inspire 16:9 Template Dark</vt:lpstr>
      <vt:lpstr>Office Theme</vt:lpstr>
      <vt:lpstr>1_Microsoft 365 Template</vt:lpstr>
      <vt:lpstr>1_Office Theme</vt:lpstr>
      <vt:lpstr>Erste Schritte mit Microsoft Copilot</vt:lpstr>
      <vt:lpstr>PowerPoint Presentation</vt:lpstr>
      <vt:lpstr>Inhaltsverzeichnis</vt:lpstr>
      <vt:lpstr>PowerPoint Presentation</vt:lpstr>
      <vt:lpstr>Gehen Sie auf Nummer sicher – mit KI-gestütztem Chat</vt:lpstr>
      <vt:lpstr>Microsoft Copilot – eine neue Art zu suchen</vt:lpstr>
      <vt:lpstr>Warum Microsoft Copilot?</vt:lpstr>
      <vt:lpstr>PowerPoint Presentation</vt:lpstr>
      <vt:lpstr>PowerPoint Presentation</vt:lpstr>
      <vt:lpstr>Nutzen Sie Copilot auch unterwegs mit der mobilen App von Microsoft 365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4</cp:revision>
  <dcterms:created xsi:type="dcterms:W3CDTF">2024-04-09T23:40:41Z</dcterms:created>
  <dcterms:modified xsi:type="dcterms:W3CDTF">2024-11-14T17:56:30Z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