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"/>
  </p:notesMasterIdLst>
  <p:sldIdLst>
    <p:sldId id="214748178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45E2C-84A2-4BED-AE4E-658D64302DB8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234FC-B08A-459D-9D23-7D8B5AB61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8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AA87EF-D186-40FA-ACB5-8F695EB7F8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4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0EDB-DA49-D8AC-47D6-0482D8839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01888-22F4-0F3D-CE87-0868D4C6D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C1D8D-7C2B-8744-9A2F-7E99D790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5CDEA-564F-05C4-10F0-E181766F1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453F-A34D-9449-EBC8-2FE73F02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6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5787-4EEE-707D-912C-D7A3CE5E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50DA4-B9B0-EFF1-88CF-1E14AEA66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EF805-64F0-007D-CC0F-EFD2ABC4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DA65C-0B4B-F04B-9B37-D8CD4B12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AF454-C59D-2592-EEA7-DDBDEF66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3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B48B2D-CCAC-B0C6-C985-CD59A1949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11E91-FDB5-5AC5-A922-5A4FABF9F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8081-1615-E03F-5043-6C89BC34A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15349-7889-B2B8-FA6C-1047DA89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E043-29CC-C60F-5A2A-3F8DBA26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5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9A3F10-F878-A671-32E0-3C0822EE4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227153"/>
            <a:ext cx="12192003" cy="4635933"/>
            <a:chOff x="0" y="2222067"/>
            <a:chExt cx="12192003" cy="46359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4B2B0D-5333-E732-68D4-4D9F64D67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 l="7614" t="53176" r="35751"/>
            <a:stretch/>
          </p:blipFill>
          <p:spPr>
            <a:xfrm>
              <a:off x="0" y="2345011"/>
              <a:ext cx="12192000" cy="45129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2F42D34-68F1-3A80-5D15-5F7CCBBBB2D0}"/>
                </a:ext>
              </a:extLst>
            </p:cNvPr>
            <p:cNvSpPr/>
            <p:nvPr/>
          </p:nvSpPr>
          <p:spPr bwMode="auto">
            <a:xfrm rot="5400000">
              <a:off x="5167730" y="-2945661"/>
              <a:ext cx="1856546" cy="12192001"/>
            </a:xfrm>
            <a:prstGeom prst="rect">
              <a:avLst/>
            </a:prstGeom>
            <a:gradFill flip="none" rotWithShape="1">
              <a:gsLst>
                <a:gs pos="1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2317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94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6264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32544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5517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21215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951531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537324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039B-287D-96E9-B65C-4DF6BBE1B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49CED-C6C9-7E27-75F0-72C528839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11FFB-E86C-AEE7-E3F0-84D1A835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D8934-3993-6F79-7917-94EEC6F1B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5B789-12CE-6FA0-B7F6-0D2F685B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86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596354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547898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12DCD-8A37-5628-9CAE-4C269355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06363-6CB5-4509-BEFB-013232F06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86A7E-15AF-C78A-7E33-9B4D7655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129B9-E2FE-F3B8-2972-96CD5AD6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0C2E8-CD04-1D9A-CF09-3789BA31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28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D6DF-A558-0428-463E-D33E9818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B5EB4-8C50-66E3-F701-B1CDC8619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97E2B-F3F8-2028-3690-3122FAF37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DF6AF-89D9-7809-AE6A-EB9CA4D85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F5E8A-0E41-DDB1-9809-58C341DE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FB171-810A-CE09-FFC4-A5CB4933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0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C339D-51F4-682C-0F12-20D31B6A3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516C7-A91E-40A6-1198-546F56D9D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4AE9F-FB9B-1434-80EF-EBDD096B6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92DAC-459E-895C-64D2-5387CCEAD0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3F393-0FB5-5744-5810-5E054B62C3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86DCA1-8715-B417-F5FD-ED44C218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E258A-E78A-2EB8-3E5B-2AC1DD32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70DEFA-FEB4-9295-A420-59F7888A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7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5DA52-CF0F-D59F-CA52-7E705AF1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32FA2-CA85-B8C9-9880-15A5588C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1D7516-2EC8-89FE-E102-B353F95F0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6356D-28E1-24F6-95CA-B888FC2C2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3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C8E1E-01B8-75BB-52DC-BB4B145B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ED285-D92C-3EA0-FD13-AE62FF0C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B7964-14AD-9DED-AAE0-8C056792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8215A-F6DF-D1EC-5E6D-478657B0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C1D6-3C6F-3847-E38C-44BED1ED8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19ADB-A541-ACC5-BF08-2BF34777C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60F52-F39E-09EA-B954-6D89AFD9C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5851A-99A8-007C-7E39-C2DA15EE7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B200F-93F0-012D-80F5-15A1BF6E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7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C6AF-E8FE-EEE4-B599-E195B56D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758D5-BCE7-D4BE-87B2-B9246CF9C1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BC68F-BCBC-B00C-CC46-F2FAE8E82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FC2A4-BCB3-2884-A5DE-FFF037FE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42AB0-51BA-1E02-BE29-9A850684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786E5-EAAC-EA3A-69F2-353C2820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9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C0971-4A38-4437-1A66-1F5CF970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0BAE-90CD-F547-6EB2-60DECBE32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C6E66-5357-E392-1CD8-9A43ED3516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E938-3BB0-429B-9746-C1FEF97B494C}" type="datetimeFigureOut">
              <a:rPr lang="en-US" smtClean="0"/>
              <a:t>12/17/24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ADCAA-ED78-E24C-EF9D-D5F974573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29CF9-C76F-63D9-0ADC-C4F87D150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CFADA4-A03B-45D2-9060-F9546CDB76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9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4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hyperlink" Target="https://support.microsoft.com/en-us/copilot-teams" TargetMode="External"/><Relationship Id="rId14" Type="http://schemas.openxmlformats.org/officeDocument/2006/relationships/hyperlink" Target="https://support.microsoft.com/en-us/copilot-powerpo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274086-6736-965D-60FE-8F942C02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6084"/>
          </a:xfrm>
          <a:noFill/>
        </p:spPr>
        <p:txBody>
          <a:bodyPr vert="horz" wrap="square" lIns="0" tIns="0" rIns="0" bIns="0" rtlCol="0" anchor="t">
            <a:spAutoFit/>
          </a:bodyPr>
          <a:lstStyle/>
          <a:p>
            <a:pPr defTabSz="914400"/>
            <a:r>
              <a:rPr lang="en-US" sz="3200" dirty="0">
                <a:gradFill flip="none" rotWithShape="1">
                  <a:gsLst>
                    <a:gs pos="50000">
                      <a:srgbClr val="8661C5"/>
                    </a:gs>
                    <a:gs pos="0">
                      <a:srgbClr val="3E76D4"/>
                    </a:gs>
                    <a:gs pos="100000">
                      <a:srgbClr val="C73ECC"/>
                    </a:gs>
                  </a:gsLst>
                  <a:lin ang="2700000" scaled="1"/>
                  <a:tileRect/>
                </a:gradFill>
                <a:cs typeface="+mn-cs"/>
              </a:rPr>
              <a:t>A day in the life of a person with a mobility disability</a:t>
            </a: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B58B8F6F-05A7-1989-23ED-8128B2E6D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70974" y="5280837"/>
            <a:ext cx="3121025" cy="988975"/>
          </a:xfrm>
          <a:custGeom>
            <a:avLst/>
            <a:gdLst>
              <a:gd name="connsiteX0" fmla="*/ 0 w 3258104"/>
              <a:gd name="connsiteY0" fmla="*/ 407071 h 814144"/>
              <a:gd name="connsiteX1" fmla="*/ 0 w 3258104"/>
              <a:gd name="connsiteY1" fmla="*/ 407072 h 814144"/>
              <a:gd name="connsiteX2" fmla="*/ 0 w 3258104"/>
              <a:gd name="connsiteY2" fmla="*/ 407072 h 814144"/>
              <a:gd name="connsiteX3" fmla="*/ 407072 w 3258104"/>
              <a:gd name="connsiteY3" fmla="*/ 0 h 814144"/>
              <a:gd name="connsiteX4" fmla="*/ 3258104 w 3258104"/>
              <a:gd name="connsiteY4" fmla="*/ 0 h 814144"/>
              <a:gd name="connsiteX5" fmla="*/ 3258104 w 3258104"/>
              <a:gd name="connsiteY5" fmla="*/ 814144 h 814144"/>
              <a:gd name="connsiteX6" fmla="*/ 407072 w 3258104"/>
              <a:gd name="connsiteY6" fmla="*/ 814143 h 814144"/>
              <a:gd name="connsiteX7" fmla="*/ 8270 w 3258104"/>
              <a:gd name="connsiteY7" fmla="*/ 489111 h 814144"/>
              <a:gd name="connsiteX8" fmla="*/ 0 w 3258104"/>
              <a:gd name="connsiteY8" fmla="*/ 407072 h 814144"/>
              <a:gd name="connsiteX9" fmla="*/ 8270 w 3258104"/>
              <a:gd name="connsiteY9" fmla="*/ 325033 h 814144"/>
              <a:gd name="connsiteX10" fmla="*/ 407072 w 3258104"/>
              <a:gd name="connsiteY10" fmla="*/ 0 h 81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8104" h="814144">
                <a:moveTo>
                  <a:pt x="0" y="407071"/>
                </a:moveTo>
                <a:lnTo>
                  <a:pt x="0" y="407072"/>
                </a:lnTo>
                <a:lnTo>
                  <a:pt x="0" y="407072"/>
                </a:lnTo>
                <a:close/>
                <a:moveTo>
                  <a:pt x="407072" y="0"/>
                </a:moveTo>
                <a:lnTo>
                  <a:pt x="3258104" y="0"/>
                </a:lnTo>
                <a:lnTo>
                  <a:pt x="3258104" y="814144"/>
                </a:lnTo>
                <a:lnTo>
                  <a:pt x="407072" y="814143"/>
                </a:lnTo>
                <a:cubicBezTo>
                  <a:pt x="210355" y="814143"/>
                  <a:pt x="46228" y="674607"/>
                  <a:pt x="8270" y="489111"/>
                </a:cubicBezTo>
                <a:lnTo>
                  <a:pt x="0" y="407072"/>
                </a:lnTo>
                <a:lnTo>
                  <a:pt x="8270" y="325033"/>
                </a:lnTo>
                <a:cubicBezTo>
                  <a:pt x="46228" y="139537"/>
                  <a:pt x="210355" y="0"/>
                  <a:pt x="40707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pic>
        <p:nvPicPr>
          <p:cNvPr id="4" name="Picture 3" descr="A group of people sitting around a conference table. A man speaking uses a wheelchair.">
            <a:extLst>
              <a:ext uri="{FF2B5EF4-FFF2-40B4-BE49-F238E27FC236}">
                <a16:creationId xmlns:a16="http://schemas.microsoft.com/office/drawing/2014/main" id="{04BB43F2-1E8C-5D0C-8C86-1CD55C020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843" y="2909787"/>
            <a:ext cx="3139703" cy="2093981"/>
          </a:xfrm>
          <a:prstGeom prst="rect">
            <a:avLst/>
          </a:prstGeom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C0F3CC21-52D8-30CC-7671-D95B67DE0EF0}"/>
              </a:ext>
            </a:extLst>
          </p:cNvPr>
          <p:cNvSpPr/>
          <p:nvPr/>
        </p:nvSpPr>
        <p:spPr>
          <a:xfrm>
            <a:off x="9395616" y="5363372"/>
            <a:ext cx="245617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Jordan has a mobility disability and uses his voice to navigate his computer and create content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7BA356A-41CB-99C5-949D-34EAFFA59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016" y="13804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33231E0A-43AC-B8D2-93E1-75424EB4AD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92305" y="871084"/>
            <a:ext cx="1146118" cy="2286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Accessibility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11279E0-8D52-42CD-BC66-1CCF585205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904805" y="871084"/>
            <a:ext cx="1426018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Reduce keystrokes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6555CF65-CC10-0FE6-898B-A439AA436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51938" y="871084"/>
            <a:ext cx="144000" cy="144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71F623A-B10B-1DFE-0AB6-A280B8D540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3497205" y="871084"/>
            <a:ext cx="1726271" cy="2286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Reduce speech to text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6757CD40-DA84-E071-E36D-E45EA07C7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44339" y="871084"/>
            <a:ext cx="144000" cy="131511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C82BDBF-FBB0-D294-A104-60FFCD902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373975"/>
            <a:ext cx="9070975" cy="2491048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noFill/>
          <a:ln w="15875" cap="rnd"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prstDash val="sysDot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ED13247-BA65-423D-4D26-461F3C907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97656" y="1253813"/>
            <a:ext cx="240326" cy="240324"/>
            <a:chOff x="2236175" y="1655990"/>
            <a:chExt cx="240326" cy="240324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6ED0F77-62D1-8DD9-5150-4DC9ACBA33AF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3" name="Graphic 68">
              <a:extLst>
                <a:ext uri="{FF2B5EF4-FFF2-40B4-BE49-F238E27FC236}">
                  <a16:creationId xmlns:a16="http://schemas.microsoft.com/office/drawing/2014/main" id="{20F2DE1E-4FC0-F489-222B-14E4FA565911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31C5573-DB89-9678-934C-9E430B77A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26862" y="1253813"/>
            <a:ext cx="240326" cy="240324"/>
            <a:chOff x="2236175" y="1655990"/>
            <a:chExt cx="240326" cy="240324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FC1459F-57CA-09CA-ED29-DE4A77A3997C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1" name="Graphic 68">
              <a:extLst>
                <a:ext uri="{FF2B5EF4-FFF2-40B4-BE49-F238E27FC236}">
                  <a16:creationId xmlns:a16="http://schemas.microsoft.com/office/drawing/2014/main" id="{FCBAA493-E80C-2687-B749-8C202127D4E5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3E6BF45-EAA2-3AD8-B8F1-A92D1FBEE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26862" y="3736068"/>
            <a:ext cx="240326" cy="240324"/>
            <a:chOff x="2236175" y="1655990"/>
            <a:chExt cx="240326" cy="24032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AA4C0D4-82D4-F016-2BF2-744A67F35C97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9" name="Graphic 68">
              <a:extLst>
                <a:ext uri="{FF2B5EF4-FFF2-40B4-BE49-F238E27FC236}">
                  <a16:creationId xmlns:a16="http://schemas.microsoft.com/office/drawing/2014/main" id="{1787134C-EE8E-746A-1937-945645DDA439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C3A777A-F95F-4923-9561-CC4398BC0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>
            <a:off x="8950812" y="2499337"/>
            <a:ext cx="240326" cy="240324"/>
            <a:chOff x="2236175" y="1655990"/>
            <a:chExt cx="240326" cy="240324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D617405-6661-D951-2A71-09B781DEA355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7" name="Graphic 68">
              <a:extLst>
                <a:ext uri="{FF2B5EF4-FFF2-40B4-BE49-F238E27FC236}">
                  <a16:creationId xmlns:a16="http://schemas.microsoft.com/office/drawing/2014/main" id="{5FD97C6D-230E-4AF8-D5F8-5A2638798E46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D3D085E4-5DAA-A216-D091-FB4980696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3" y="2977942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6CA222C6-42B5-FD09-8498-85A174A21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17469" y="2973175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6" name="Rectangle: Rounded Corners 6">
            <a:extLst>
              <a:ext uri="{FF2B5EF4-FFF2-40B4-BE49-F238E27FC236}">
                <a16:creationId xmlns:a16="http://schemas.microsoft.com/office/drawing/2014/main" id="{406B8980-023D-BB1D-819D-68BE9BB32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46676" y="2983771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7" name="Rectangle: Rounded Corners 6">
            <a:extLst>
              <a:ext uri="{FF2B5EF4-FFF2-40B4-BE49-F238E27FC236}">
                <a16:creationId xmlns:a16="http://schemas.microsoft.com/office/drawing/2014/main" id="{8D32FEA4-BF02-49AC-C18B-15E7FECE6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3" y="5615770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7" name="Rectangle: Rounded Corners 6">
            <a:extLst>
              <a:ext uri="{FF2B5EF4-FFF2-40B4-BE49-F238E27FC236}">
                <a16:creationId xmlns:a16="http://schemas.microsoft.com/office/drawing/2014/main" id="{1F4839EF-F9C3-57D2-033E-9F46D967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417469" y="5612888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8" name="Rectangle: Rounded Corners 6">
            <a:extLst>
              <a:ext uri="{FF2B5EF4-FFF2-40B4-BE49-F238E27FC236}">
                <a16:creationId xmlns:a16="http://schemas.microsoft.com/office/drawing/2014/main" id="{CEED5ADA-229F-5B0E-EFE6-744D303B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46676" y="5612888"/>
            <a:ext cx="2560320" cy="640080"/>
          </a:xfrm>
          <a:prstGeom prst="roundRect">
            <a:avLst>
              <a:gd name="adj" fmla="val 8425"/>
            </a:avLst>
          </a:prstGeom>
          <a:solidFill>
            <a:schemeClr val="bg1"/>
          </a:solidFill>
          <a:ln w="25400">
            <a:gradFill>
              <a:gsLst>
                <a:gs pos="37000">
                  <a:srgbClr val="464FEB"/>
                </a:gs>
                <a:gs pos="69000">
                  <a:srgbClr val="47CFFA"/>
                </a:gs>
                <a:gs pos="91000">
                  <a:srgbClr val="B47CF8"/>
                </a:gs>
              </a:gsLst>
              <a:lin ang="3600000" scaled="0"/>
            </a:gradFill>
          </a:ln>
          <a:effectLst>
            <a:outerShdw blurRad="300618" dist="16429" dir="2700000" algn="tl" rotWithShape="0">
              <a:prstClr val="black">
                <a:alpha val="11839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4ED6BBD-55F3-EBA9-FDC2-6B687925B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497656" y="3736068"/>
            <a:ext cx="240326" cy="240324"/>
            <a:chOff x="2236175" y="1655990"/>
            <a:chExt cx="240326" cy="24032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29A0849-2B5F-6A1D-A8FF-EDC70D184D0C}"/>
                </a:ext>
              </a:extLst>
            </p:cNvPr>
            <p:cNvSpPr/>
            <p:nvPr/>
          </p:nvSpPr>
          <p:spPr bwMode="auto">
            <a:xfrm>
              <a:off x="2236175" y="1655990"/>
              <a:ext cx="240326" cy="240324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5" name="Graphic 68">
              <a:extLst>
                <a:ext uri="{FF2B5EF4-FFF2-40B4-BE49-F238E27FC236}">
                  <a16:creationId xmlns:a16="http://schemas.microsoft.com/office/drawing/2014/main" id="{65310C5C-B8F8-3F59-2EA2-38C116625744}"/>
                </a:ext>
              </a:extLst>
            </p:cNvPr>
            <p:cNvSpPr/>
            <p:nvPr/>
          </p:nvSpPr>
          <p:spPr>
            <a:xfrm>
              <a:off x="2311323" y="1688908"/>
              <a:ext cx="118640" cy="174488"/>
            </a:xfrm>
            <a:custGeom>
              <a:avLst/>
              <a:gdLst>
                <a:gd name="connsiteX0" fmla="*/ 327337 w 2508111"/>
                <a:gd name="connsiteY0" fmla="*/ 292474 h 3930517"/>
                <a:gd name="connsiteX1" fmla="*/ 758398 w 2508111"/>
                <a:gd name="connsiteY1" fmla="*/ 292474 h 3930517"/>
                <a:gd name="connsiteX2" fmla="*/ 2215647 w 2508111"/>
                <a:gd name="connsiteY2" fmla="*/ 1749729 h 3930517"/>
                <a:gd name="connsiteX3" fmla="*/ 2254783 w 2508111"/>
                <a:gd name="connsiteY3" fmla="*/ 2132904 h 3930517"/>
                <a:gd name="connsiteX4" fmla="*/ 2215647 w 2508111"/>
                <a:gd name="connsiteY4" fmla="*/ 2180798 h 3930517"/>
                <a:gd name="connsiteX5" fmla="*/ 2180148 w 2508111"/>
                <a:gd name="connsiteY5" fmla="*/ 2216277 h 3930517"/>
                <a:gd name="connsiteX6" fmla="*/ 758398 w 2508111"/>
                <a:gd name="connsiteY6" fmla="*/ 3638047 h 3930517"/>
                <a:gd name="connsiteX7" fmla="*/ 327337 w 2508111"/>
                <a:gd name="connsiteY7" fmla="*/ 3638047 h 3930517"/>
                <a:gd name="connsiteX8" fmla="*/ 292474 w 2508111"/>
                <a:gd name="connsiteY8" fmla="*/ 3603198 h 3930517"/>
                <a:gd name="connsiteX9" fmla="*/ 292474 w 2508111"/>
                <a:gd name="connsiteY9" fmla="*/ 3172130 h 3930517"/>
                <a:gd name="connsiteX10" fmla="*/ 1499346 w 2508111"/>
                <a:gd name="connsiteY10" fmla="*/ 1965264 h 3930517"/>
                <a:gd name="connsiteX11" fmla="*/ 292474 w 2508111"/>
                <a:gd name="connsiteY11" fmla="*/ 758390 h 3930517"/>
                <a:gd name="connsiteX12" fmla="*/ 292474 w 2508111"/>
                <a:gd name="connsiteY12" fmla="*/ 327337 h 3930517"/>
                <a:gd name="connsiteX13" fmla="*/ 902081 w 2508111"/>
                <a:gd name="connsiteY13" fmla="*/ 148790 h 3930517"/>
                <a:gd name="connsiteX14" fmla="*/ 183653 w 2508111"/>
                <a:gd name="connsiteY14" fmla="*/ 148790 h 3930517"/>
                <a:gd name="connsiteX15" fmla="*/ 148790 w 2508111"/>
                <a:gd name="connsiteY15" fmla="*/ 183655 h 3930517"/>
                <a:gd name="connsiteX16" fmla="*/ 148790 w 2508111"/>
                <a:gd name="connsiteY16" fmla="*/ 902074 h 3930517"/>
                <a:gd name="connsiteX17" fmla="*/ 1211981 w 2508111"/>
                <a:gd name="connsiteY17" fmla="*/ 1965264 h 3930517"/>
                <a:gd name="connsiteX18" fmla="*/ 148790 w 2508111"/>
                <a:gd name="connsiteY18" fmla="*/ 3028447 h 3930517"/>
                <a:gd name="connsiteX19" fmla="*/ 148790 w 2508111"/>
                <a:gd name="connsiteY19" fmla="*/ 3746880 h 3930517"/>
                <a:gd name="connsiteX20" fmla="*/ 183653 w 2508111"/>
                <a:gd name="connsiteY20" fmla="*/ 3781730 h 3930517"/>
                <a:gd name="connsiteX21" fmla="*/ 902081 w 2508111"/>
                <a:gd name="connsiteY21" fmla="*/ 3781730 h 3930517"/>
                <a:gd name="connsiteX22" fmla="*/ 2323851 w 2508111"/>
                <a:gd name="connsiteY22" fmla="*/ 2359980 h 3930517"/>
                <a:gd name="connsiteX23" fmla="*/ 2324480 w 2508111"/>
                <a:gd name="connsiteY23" fmla="*/ 2359329 h 3930517"/>
                <a:gd name="connsiteX24" fmla="*/ 2359330 w 2508111"/>
                <a:gd name="connsiteY24" fmla="*/ 2324481 h 3930517"/>
                <a:gd name="connsiteX25" fmla="*/ 2424353 w 2508111"/>
                <a:gd name="connsiteY25" fmla="*/ 2244867 h 3930517"/>
                <a:gd name="connsiteX26" fmla="*/ 2359330 w 2508111"/>
                <a:gd name="connsiteY26" fmla="*/ 1606047 h 3930517"/>
                <a:gd name="connsiteX27" fmla="*/ 208305 w 2508111"/>
                <a:gd name="connsiteY27" fmla="*/ 1283822 h 3930517"/>
                <a:gd name="connsiteX28" fmla="*/ 64622 w 2508111"/>
                <a:gd name="connsiteY28" fmla="*/ 1283822 h 3930517"/>
                <a:gd name="connsiteX29" fmla="*/ 64622 w 2508111"/>
                <a:gd name="connsiteY29" fmla="*/ 1427505 h 3930517"/>
                <a:gd name="connsiteX30" fmla="*/ 530537 w 2508111"/>
                <a:gd name="connsiteY30" fmla="*/ 1893412 h 3930517"/>
                <a:gd name="connsiteX31" fmla="*/ 530537 w 2508111"/>
                <a:gd name="connsiteY31" fmla="*/ 2037115 h 3930517"/>
                <a:gd name="connsiteX32" fmla="*/ 64622 w 2508111"/>
                <a:gd name="connsiteY32" fmla="*/ 2503012 h 3930517"/>
                <a:gd name="connsiteX33" fmla="*/ 64622 w 2508111"/>
                <a:gd name="connsiteY33" fmla="*/ 2646715 h 3930517"/>
                <a:gd name="connsiteX34" fmla="*/ 208305 w 2508111"/>
                <a:gd name="connsiteY34" fmla="*/ 2646715 h 3930517"/>
                <a:gd name="connsiteX35" fmla="*/ 674222 w 2508111"/>
                <a:gd name="connsiteY35" fmla="*/ 2180798 h 3930517"/>
                <a:gd name="connsiteX36" fmla="*/ 674222 w 2508111"/>
                <a:gd name="connsiteY36" fmla="*/ 1749729 h 39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508111" h="3930517">
                  <a:moveTo>
                    <a:pt x="327337" y="292474"/>
                  </a:moveTo>
                  <a:cubicBezTo>
                    <a:pt x="446370" y="173442"/>
                    <a:pt x="639357" y="173442"/>
                    <a:pt x="758398" y="292474"/>
                  </a:cubicBezTo>
                  <a:lnTo>
                    <a:pt x="2215647" y="1749729"/>
                  </a:lnTo>
                  <a:cubicBezTo>
                    <a:pt x="2319726" y="1853808"/>
                    <a:pt x="2332873" y="2014621"/>
                    <a:pt x="2254783" y="2132904"/>
                  </a:cubicBezTo>
                  <a:cubicBezTo>
                    <a:pt x="2243648" y="2149749"/>
                    <a:pt x="2230623" y="2165822"/>
                    <a:pt x="2215647" y="2180798"/>
                  </a:cubicBezTo>
                  <a:lnTo>
                    <a:pt x="2180148" y="2216277"/>
                  </a:lnTo>
                  <a:lnTo>
                    <a:pt x="758398" y="3638047"/>
                  </a:lnTo>
                  <a:cubicBezTo>
                    <a:pt x="639357" y="3757081"/>
                    <a:pt x="446370" y="3757081"/>
                    <a:pt x="327337" y="3638047"/>
                  </a:cubicBezTo>
                  <a:lnTo>
                    <a:pt x="292474" y="3603198"/>
                  </a:lnTo>
                  <a:cubicBezTo>
                    <a:pt x="173442" y="3484163"/>
                    <a:pt x="173442" y="3291164"/>
                    <a:pt x="292474" y="3172130"/>
                  </a:cubicBezTo>
                  <a:lnTo>
                    <a:pt x="1499346" y="1965264"/>
                  </a:lnTo>
                  <a:lnTo>
                    <a:pt x="292474" y="758390"/>
                  </a:lnTo>
                  <a:cubicBezTo>
                    <a:pt x="173442" y="639359"/>
                    <a:pt x="173442" y="446370"/>
                    <a:pt x="292474" y="327337"/>
                  </a:cubicBezTo>
                  <a:close/>
                  <a:moveTo>
                    <a:pt x="902081" y="148790"/>
                  </a:moveTo>
                  <a:cubicBezTo>
                    <a:pt x="703686" y="-49597"/>
                    <a:pt x="382039" y="-49597"/>
                    <a:pt x="183653" y="148790"/>
                  </a:cubicBezTo>
                  <a:lnTo>
                    <a:pt x="148790" y="183655"/>
                  </a:lnTo>
                  <a:cubicBezTo>
                    <a:pt x="-49597" y="382041"/>
                    <a:pt x="-49597" y="703688"/>
                    <a:pt x="148790" y="902074"/>
                  </a:cubicBezTo>
                  <a:lnTo>
                    <a:pt x="1211981" y="1965264"/>
                  </a:lnTo>
                  <a:lnTo>
                    <a:pt x="148790" y="3028447"/>
                  </a:lnTo>
                  <a:cubicBezTo>
                    <a:pt x="-49597" y="3226831"/>
                    <a:pt x="-49597" y="3548496"/>
                    <a:pt x="148790" y="3746880"/>
                  </a:cubicBezTo>
                  <a:lnTo>
                    <a:pt x="183653" y="3781730"/>
                  </a:lnTo>
                  <a:cubicBezTo>
                    <a:pt x="382039" y="3980114"/>
                    <a:pt x="703688" y="3980114"/>
                    <a:pt x="902081" y="3781730"/>
                  </a:cubicBezTo>
                  <a:lnTo>
                    <a:pt x="2323851" y="2359980"/>
                  </a:lnTo>
                  <a:lnTo>
                    <a:pt x="2324480" y="2359329"/>
                  </a:lnTo>
                  <a:lnTo>
                    <a:pt x="2359330" y="2324481"/>
                  </a:lnTo>
                  <a:cubicBezTo>
                    <a:pt x="2384038" y="2299772"/>
                    <a:pt x="2405740" y="2273071"/>
                    <a:pt x="2424353" y="2244867"/>
                  </a:cubicBezTo>
                  <a:cubicBezTo>
                    <a:pt x="2554564" y="2047641"/>
                    <a:pt x="2533005" y="1779722"/>
                    <a:pt x="2359330" y="1606047"/>
                  </a:cubicBezTo>
                  <a:close/>
                  <a:moveTo>
                    <a:pt x="208305" y="1283822"/>
                  </a:moveTo>
                  <a:cubicBezTo>
                    <a:pt x="168628" y="1244143"/>
                    <a:pt x="104299" y="1244143"/>
                    <a:pt x="64622" y="1283822"/>
                  </a:cubicBezTo>
                  <a:cubicBezTo>
                    <a:pt x="24943" y="1323499"/>
                    <a:pt x="24943" y="1387828"/>
                    <a:pt x="64622" y="1427505"/>
                  </a:cubicBezTo>
                  <a:lnTo>
                    <a:pt x="530537" y="1893412"/>
                  </a:lnTo>
                  <a:cubicBezTo>
                    <a:pt x="570214" y="1933097"/>
                    <a:pt x="570214" y="1997430"/>
                    <a:pt x="530537" y="2037115"/>
                  </a:cubicBezTo>
                  <a:lnTo>
                    <a:pt x="64622" y="2503012"/>
                  </a:lnTo>
                  <a:cubicBezTo>
                    <a:pt x="24943" y="2542697"/>
                    <a:pt x="24943" y="2607030"/>
                    <a:pt x="64622" y="2646715"/>
                  </a:cubicBezTo>
                  <a:cubicBezTo>
                    <a:pt x="104299" y="2686380"/>
                    <a:pt x="168628" y="2686380"/>
                    <a:pt x="208305" y="2646715"/>
                  </a:cubicBezTo>
                  <a:lnTo>
                    <a:pt x="674222" y="2180798"/>
                  </a:lnTo>
                  <a:cubicBezTo>
                    <a:pt x="793247" y="2061763"/>
                    <a:pt x="793247" y="1868764"/>
                    <a:pt x="674222" y="1749729"/>
                  </a:cubicBezTo>
                  <a:close/>
                </a:path>
              </a:pathLst>
            </a:custGeom>
            <a:gradFill>
              <a:gsLst>
                <a:gs pos="0">
                  <a:srgbClr val="9E6EFB"/>
                </a:gs>
                <a:gs pos="85000">
                  <a:srgbClr val="F7ABA7"/>
                </a:gs>
              </a:gsLst>
              <a:lin ang="2700000" scaled="1"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2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C923C4A4-BB4F-4E8E-0BB9-F06A77D2AAAA}"/>
              </a:ext>
            </a:extLst>
          </p:cNvPr>
          <p:cNvSpPr/>
          <p:nvPr/>
        </p:nvSpPr>
        <p:spPr bwMode="auto">
          <a:xfrm>
            <a:off x="588263" y="1253813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8661C5"/>
                </a:solidFill>
                <a:latin typeface="Segoe UI Semibold"/>
                <a:ea typeface="Segoe UI" pitchFamily="34" charset="0"/>
                <a:cs typeface="Segoe UI"/>
              </a:rPr>
              <a:t>8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/>
              </a:rPr>
              <a:t>:</a:t>
            </a:r>
            <a:r>
              <a:rPr lang="en-US" sz="1200" b="1" dirty="0">
                <a:solidFill>
                  <a:srgbClr val="8661C5"/>
                </a:solidFill>
                <a:latin typeface="Segoe UI Semibold"/>
                <a:ea typeface="Segoe UI" pitchFamily="34" charset="0"/>
                <a:cs typeface="Segoe UI"/>
              </a:rPr>
              <a:t>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/>
              </a:rPr>
              <a:t>0 AM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7EEEADA-F0BE-490D-B3B0-71CE8B79283D}"/>
              </a:ext>
            </a:extLst>
          </p:cNvPr>
          <p:cNvSpPr txBox="1"/>
          <p:nvPr/>
        </p:nvSpPr>
        <p:spPr>
          <a:xfrm>
            <a:off x="588263" y="1587288"/>
            <a:ext cx="2598477" cy="7694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Segoe Sans Display"/>
                <a:cs typeface="Segoe Sans Display"/>
              </a:rPr>
              <a:t> </a:t>
            </a:r>
            <a:r>
              <a:rPr lang="en-US" sz="1000" dirty="0">
                <a:solidFill>
                  <a:srgbClr val="333333"/>
                </a:solidFill>
                <a:latin typeface="Segoe UI"/>
                <a:cs typeface="Segoe UI"/>
              </a:rPr>
              <a:t>In preparation for a customer meeting, Jordan uses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Microsoft 365 Copilot</a:t>
            </a:r>
            <a:r>
              <a:rPr lang="en-US" sz="1000" dirty="0">
                <a:solidFill>
                  <a:srgbClr val="333333"/>
                </a:solidFill>
                <a:latin typeface="Segoe UI"/>
                <a:cs typeface="Segoe UI"/>
              </a:rPr>
              <a:t> to find all emails, teams chats, documents, and presentations related to that customer, significantly reducing keystrokes.</a:t>
            </a:r>
          </a:p>
        </p:txBody>
      </p:sp>
      <p:sp>
        <p:nvSpPr>
          <p:cNvPr id="65" name="Rounded Rectangle 46">
            <a:extLst>
              <a:ext uri="{FF2B5EF4-FFF2-40B4-BE49-F238E27FC236}">
                <a16:creationId xmlns:a16="http://schemas.microsoft.com/office/drawing/2014/main" id="{630805B2-AB72-8751-1587-44B0008BD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3" y="2362504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8" name="Picture 2" descr="Copilot logo">
            <a:hlinkClick r:id="rId7"/>
            <a:extLst>
              <a:ext uri="{FF2B5EF4-FFF2-40B4-BE49-F238E27FC236}">
                <a16:creationId xmlns:a16="http://schemas.microsoft.com/office/drawing/2014/main" id="{6DE1496A-15EE-21E4-EEF6-3B2E5794CCED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1" y="2501188"/>
            <a:ext cx="282965" cy="2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F9DA9915-3AC4-38D8-4395-93C3A42467B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37053" y="2537442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M365 Copilot</a:t>
            </a: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F5DF2CCB-4232-C447-139F-805ADC2D2AC0}"/>
              </a:ext>
            </a:extLst>
          </p:cNvPr>
          <p:cNvSpPr txBox="1">
            <a:spLocks/>
          </p:cNvSpPr>
          <p:nvPr/>
        </p:nvSpPr>
        <p:spPr>
          <a:xfrm>
            <a:off x="646864" y="3237155"/>
            <a:ext cx="2443118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Find all my conversations </a:t>
            </a: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about</a:t>
            </a:r>
            <a:r>
              <a:rPr lang="en-US" sz="900" spc="0" dirty="0">
                <a:latin typeface="Segoe UI"/>
              </a:rPr>
              <a:t> [customer].</a:t>
            </a:r>
            <a:endParaRPr kumimoji="0" lang="en-US" sz="900" i="0" u="none" strike="noStrike" kern="1200" cap="none" spc="0" normalizeH="0" baseline="0" noProof="0" dirty="0">
              <a:ln w="3175">
                <a:noFill/>
              </a:ln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79B2E7FB-6900-A8AB-42B1-06A4EAD9B5DA}"/>
              </a:ext>
            </a:extLst>
          </p:cNvPr>
          <p:cNvSpPr/>
          <p:nvPr/>
        </p:nvSpPr>
        <p:spPr bwMode="auto">
          <a:xfrm>
            <a:off x="3417469" y="1253813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8661C5"/>
                </a:solidFill>
                <a:latin typeface="Segoe UI Semibold"/>
                <a:cs typeface="Segoe UI"/>
              </a:rPr>
              <a:t>9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:00 AM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9B12607-E9B9-A595-E769-8D34443A4484}"/>
              </a:ext>
            </a:extLst>
          </p:cNvPr>
          <p:cNvSpPr txBox="1"/>
          <p:nvPr/>
        </p:nvSpPr>
        <p:spPr>
          <a:xfrm>
            <a:off x="3417469" y="1587288"/>
            <a:ext cx="2598477" cy="7694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dirty="0">
                <a:solidFill>
                  <a:srgbClr val="333333"/>
                </a:solidFill>
                <a:latin typeface="Segoe UI"/>
                <a:cs typeface="Segoe UI"/>
              </a:rPr>
              <a:t>Jordan joins the Teams call with his customer but is not able to type meetings notes during the call, so he leverages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Teams Meeting Recap</a:t>
            </a:r>
            <a:r>
              <a:rPr lang="en-US" sz="1000" dirty="0">
                <a:solidFill>
                  <a:srgbClr val="333333"/>
                </a:solidFill>
                <a:latin typeface="Segoe UI"/>
                <a:cs typeface="Segoe UI"/>
              </a:rPr>
              <a:t> to capture meeting notes and action items.</a:t>
            </a:r>
          </a:p>
        </p:txBody>
      </p:sp>
      <p:sp>
        <p:nvSpPr>
          <p:cNvPr id="26" name="Rounded Rectangle 46">
            <a:extLst>
              <a:ext uri="{FF2B5EF4-FFF2-40B4-BE49-F238E27FC236}">
                <a16:creationId xmlns:a16="http://schemas.microsoft.com/office/drawing/2014/main" id="{869540AF-E87C-F8D0-1D24-A2292366E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387976" y="2362504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8" name="Picture 6" descr="Microsoft Teams Logo, symbol, meaning, history, PNG">
            <a:hlinkClick r:id="rId9"/>
            <a:extLst>
              <a:ext uri="{FF2B5EF4-FFF2-40B4-BE49-F238E27FC236}">
                <a16:creationId xmlns:a16="http://schemas.microsoft.com/office/drawing/2014/main" id="{E3AB9B61-F3CD-4E87-18C5-0AC891E0C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r="20244"/>
          <a:stretch/>
        </p:blipFill>
        <p:spPr bwMode="auto">
          <a:xfrm>
            <a:off x="3502906" y="2485784"/>
            <a:ext cx="304683" cy="2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3630BEC-5285-7E08-542C-320B31BECA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007759" y="2537442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17ACD682-BCDD-3B05-3925-B54889D7E2F1}"/>
              </a:ext>
            </a:extLst>
          </p:cNvPr>
          <p:cNvSpPr txBox="1">
            <a:spLocks/>
          </p:cNvSpPr>
          <p:nvPr/>
        </p:nvSpPr>
        <p:spPr>
          <a:xfrm>
            <a:off x="3476070" y="3098653"/>
            <a:ext cx="2443118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Following the meeting, Jordan selects </a:t>
            </a: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View Recap </a:t>
            </a: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to review meeting notes and follow-up tasks.</a:t>
            </a:r>
            <a:endParaRPr kumimoji="0" lang="en-US" sz="9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23F4164-83DA-7B7E-3D52-36156A55603D}"/>
              </a:ext>
            </a:extLst>
          </p:cNvPr>
          <p:cNvSpPr/>
          <p:nvPr/>
        </p:nvSpPr>
        <p:spPr bwMode="auto">
          <a:xfrm>
            <a:off x="6246676" y="1255141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9:30 AM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0A176A1-1DCD-8E14-4C15-B4CD9305A79A}"/>
              </a:ext>
            </a:extLst>
          </p:cNvPr>
          <p:cNvSpPr txBox="1"/>
          <p:nvPr/>
        </p:nvSpPr>
        <p:spPr>
          <a:xfrm>
            <a:off x="6246676" y="1587288"/>
            <a:ext cx="259847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US" sz="1000" dirty="0">
                <a:solidFill>
                  <a:srgbClr val="333333"/>
                </a:solidFill>
                <a:latin typeface="Segoe UI"/>
                <a:cs typeface="Segoe UI"/>
              </a:rPr>
              <a:t>Following the meeting, Jordan needs to send </a:t>
            </a:r>
            <a:r>
              <a:rPr lang="en-US" sz="1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a message to the customer with a summary of the meetings and next steps using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Copilot in Outlook</a:t>
            </a:r>
            <a:r>
              <a:rPr lang="en-US" sz="1000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sz="1000" dirty="0">
              <a:solidFill>
                <a:srgbClr val="333333"/>
              </a:solidFill>
              <a:latin typeface="Segoe UI"/>
              <a:cs typeface="Segoe UI"/>
            </a:endParaRPr>
          </a:p>
        </p:txBody>
      </p:sp>
      <p:sp>
        <p:nvSpPr>
          <p:cNvPr id="11" name="Rounded Rectangle 64">
            <a:extLst>
              <a:ext uri="{FF2B5EF4-FFF2-40B4-BE49-F238E27FC236}">
                <a16:creationId xmlns:a16="http://schemas.microsoft.com/office/drawing/2014/main" id="{B937FB2E-4585-C37D-2E21-C49041F89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36469" y="2362504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Graphic 11" descr="Outlook logo">
            <a:extLst>
              <a:ext uri="{FF2B5EF4-FFF2-40B4-BE49-F238E27FC236}">
                <a16:creationId xmlns:a16="http://schemas.microsoft.com/office/drawing/2014/main" id="{2FCC2E9A-FA1A-5F8B-27DC-1A837252A0D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2984" t="22984" r="22984" b="22984"/>
          <a:stretch/>
        </p:blipFill>
        <p:spPr>
          <a:xfrm>
            <a:off x="6316984" y="2443020"/>
            <a:ext cx="373513" cy="373513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C79442BE-C259-CFF1-5BE4-567771AEFB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30063" y="2537442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Outlook</a:t>
            </a:r>
          </a:p>
        </p:txBody>
      </p:sp>
      <p:sp>
        <p:nvSpPr>
          <p:cNvPr id="115" name="Title 1">
            <a:extLst>
              <a:ext uri="{FF2B5EF4-FFF2-40B4-BE49-F238E27FC236}">
                <a16:creationId xmlns:a16="http://schemas.microsoft.com/office/drawing/2014/main" id="{A2FB1C82-F170-9458-D7C7-C1BDB94AF961}"/>
              </a:ext>
            </a:extLst>
          </p:cNvPr>
          <p:cNvSpPr txBox="1">
            <a:spLocks/>
          </p:cNvSpPr>
          <p:nvPr/>
        </p:nvSpPr>
        <p:spPr>
          <a:xfrm>
            <a:off x="6305277" y="3109251"/>
            <a:ext cx="2443118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Draft email </a:t>
            </a:r>
            <a:r>
              <a:rPr lang="en-US" sz="900" spc="0" dirty="0">
                <a:solidFill>
                  <a:prstClr val="black"/>
                </a:solidFill>
                <a:latin typeface="Segoe UI"/>
              </a:rPr>
              <a:t>to [customer] summarizing the meeting with next steps and request a date for the next meeting.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E0A66A76-0819-EA8A-E84D-056183A7AF12}"/>
              </a:ext>
            </a:extLst>
          </p:cNvPr>
          <p:cNvSpPr/>
          <p:nvPr/>
        </p:nvSpPr>
        <p:spPr bwMode="auto">
          <a:xfrm>
            <a:off x="6246676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10:</a:t>
            </a:r>
            <a:r>
              <a:rPr lang="en-US" sz="1200" b="1" dirty="0">
                <a:solidFill>
                  <a:srgbClr val="8661C5"/>
                </a:solidFill>
                <a:latin typeface="Segoe UI Semibold"/>
                <a:cs typeface="Segoe UI"/>
              </a:rPr>
              <a:t>3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0 AM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6C425F3-97F3-9B6C-4977-A0FA816DBA1F}"/>
              </a:ext>
            </a:extLst>
          </p:cNvPr>
          <p:cNvSpPr txBox="1"/>
          <p:nvPr/>
        </p:nvSpPr>
        <p:spPr>
          <a:xfrm>
            <a:off x="6246676" y="4075061"/>
            <a:ext cx="2598477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Jordan needs to create a presentation for his customer about the benefits of an inclusive environment for employees with disabilities. He starts with an outline</a:t>
            </a: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 in Word.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 He leverages prompts to reduce the amount of dictation required.</a:t>
            </a:r>
          </a:p>
        </p:txBody>
      </p:sp>
      <p:sp>
        <p:nvSpPr>
          <p:cNvPr id="36" name="Rounded Rectangle 46" descr="Word icon">
            <a:extLst>
              <a:ext uri="{FF2B5EF4-FFF2-40B4-BE49-F238E27FC236}">
                <a16:creationId xmlns:a16="http://schemas.microsoft.com/office/drawing/2014/main" id="{ED4AE92D-351B-3EB2-8B94-E60D2470FEE9}"/>
              </a:ext>
            </a:extLst>
          </p:cNvPr>
          <p:cNvSpPr/>
          <p:nvPr/>
        </p:nvSpPr>
        <p:spPr bwMode="auto">
          <a:xfrm>
            <a:off x="6230816" y="5015722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1EEDD15-F741-7201-C3D3-251444875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68321" y="5075609"/>
            <a:ext cx="422176" cy="41476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DD993A7-B9F2-1664-5BE3-9F1F55D7DF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888646" y="5190660"/>
            <a:ext cx="141938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Word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156573AC-5A1A-A25D-B909-7935293F451F}"/>
              </a:ext>
            </a:extLst>
          </p:cNvPr>
          <p:cNvSpPr txBox="1">
            <a:spLocks/>
          </p:cNvSpPr>
          <p:nvPr/>
        </p:nvSpPr>
        <p:spPr>
          <a:xfrm>
            <a:off x="6315091" y="5738367"/>
            <a:ext cx="2443118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Draft an outline </a:t>
            </a: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about</a:t>
            </a:r>
            <a:r>
              <a:rPr lang="en-US" sz="900" spc="0" dirty="0">
                <a:solidFill>
                  <a:prstClr val="black"/>
                </a:solidFill>
                <a:latin typeface="Segoe UI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the benefits of an inclusive environment for employees with disabilities. </a:t>
            </a:r>
            <a:endParaRPr kumimoji="0" lang="en-US" sz="9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8447AB4B-B9FA-D225-6AC7-8082DCC43B33}"/>
              </a:ext>
            </a:extLst>
          </p:cNvPr>
          <p:cNvSpPr/>
          <p:nvPr/>
        </p:nvSpPr>
        <p:spPr bwMode="auto">
          <a:xfrm>
            <a:off x="3417469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8661C5"/>
                </a:solidFill>
                <a:latin typeface="Segoe UI Semibold"/>
                <a:cs typeface="Segoe UI"/>
              </a:rPr>
              <a:t>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:00 PM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5432205-8E47-5CF9-64ED-49C786863ACD}"/>
              </a:ext>
            </a:extLst>
          </p:cNvPr>
          <p:cNvSpPr txBox="1"/>
          <p:nvPr/>
        </p:nvSpPr>
        <p:spPr>
          <a:xfrm>
            <a:off x="3417469" y="4075061"/>
            <a:ext cx="259847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After refining </a:t>
            </a: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the outline, Jordan now needs to create a PowerPoint file based on the outline he created in Word using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Draft with Copilot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 Semibold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 Semibold"/>
            </a:endParaRPr>
          </a:p>
        </p:txBody>
      </p:sp>
      <p:sp>
        <p:nvSpPr>
          <p:cNvPr id="71" name="Rounded Rectangle 46">
            <a:extLst>
              <a:ext uri="{FF2B5EF4-FFF2-40B4-BE49-F238E27FC236}">
                <a16:creationId xmlns:a16="http://schemas.microsoft.com/office/drawing/2014/main" id="{0E385661-1BB9-5446-0BCB-F9B3DC9F2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357416" y="5015722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2" name="Picture 4" descr="Microsoft PowerPoint Logo - PNG and Vector - Logo Download">
            <a:hlinkClick r:id="rId14"/>
            <a:extLst>
              <a:ext uri="{FF2B5EF4-FFF2-40B4-BE49-F238E27FC236}">
                <a16:creationId xmlns:a16="http://schemas.microsoft.com/office/drawing/2014/main" id="{6753667C-EA86-17A8-F20E-919F63EA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734" y="5136990"/>
            <a:ext cx="313907" cy="29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9745D078-24B6-4454-1944-A8050E8875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007759" y="5190660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D65A89D3-F5A8-3B6C-C875-15EA9BE54EB4}"/>
              </a:ext>
            </a:extLst>
          </p:cNvPr>
          <p:cNvSpPr txBox="1">
            <a:spLocks/>
          </p:cNvSpPr>
          <p:nvPr/>
        </p:nvSpPr>
        <p:spPr>
          <a:xfrm>
            <a:off x="3480977" y="5876867"/>
            <a:ext cx="2443118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Create a presentation </a:t>
            </a:r>
            <a:r>
              <a:rPr lang="en-US" sz="900" spc="0" dirty="0">
                <a:solidFill>
                  <a:prstClr val="black"/>
                </a:solidFill>
                <a:latin typeface="Segoe UI"/>
              </a:rPr>
              <a:t>from /[file].</a:t>
            </a:r>
            <a:endParaRPr kumimoji="0" lang="en-US" sz="900" b="0" i="0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DC1DFE85-B53D-5D89-E64A-3C4F0CD0BCCB}"/>
              </a:ext>
            </a:extLst>
          </p:cNvPr>
          <p:cNvSpPr/>
          <p:nvPr/>
        </p:nvSpPr>
        <p:spPr bwMode="auto">
          <a:xfrm>
            <a:off x="588263" y="3722700"/>
            <a:ext cx="1229906" cy="2667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381000" sx="95000" sy="95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/>
                <a:ea typeface="+mn-ea"/>
                <a:cs typeface="Segoe UI"/>
              </a:rPr>
              <a:t>4:00 PM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FA69EFF-A092-EFDF-1800-D85972CEA59C}"/>
              </a:ext>
            </a:extLst>
          </p:cNvPr>
          <p:cNvSpPr txBox="1"/>
          <p:nvPr/>
        </p:nvSpPr>
        <p:spPr>
          <a:xfrm>
            <a:off x="588263" y="4075061"/>
            <a:ext cx="2598477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Jordan needs to create an account plan for a new customer. He uses </a:t>
            </a:r>
            <a:r>
              <a:rPr lang="en-US" sz="1000" b="1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latin typeface="Segoe Sans Display"/>
                <a:cs typeface="Segoe Sans Display"/>
              </a:rPr>
              <a:t>Microsoft 365 Copilot</a:t>
            </a:r>
            <a:r>
              <a:rPr lang="en-US" sz="1000" dirty="0">
                <a:solidFill>
                  <a:srgbClr val="333333"/>
                </a:solidFill>
                <a:latin typeface="Segoe UI"/>
                <a:cs typeface="Segoe UI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Segoe UI"/>
                <a:cs typeface="Segoe UI Semibold"/>
              </a:rPr>
              <a:t>to research his new customer.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 Semibold"/>
            </a:endParaRPr>
          </a:p>
        </p:txBody>
      </p:sp>
      <p:sp>
        <p:nvSpPr>
          <p:cNvPr id="33" name="Rounded Rectangle 46">
            <a:extLst>
              <a:ext uri="{FF2B5EF4-FFF2-40B4-BE49-F238E27FC236}">
                <a16:creationId xmlns:a16="http://schemas.microsoft.com/office/drawing/2014/main" id="{84C11BF4-6321-8617-A35C-139A03D32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2013" y="5015722"/>
            <a:ext cx="534543" cy="534543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>
            <a:outerShdw blurRad="127643" dist="635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4" name="Picture 2" descr="Copilot logo">
            <a:hlinkClick r:id="rId7"/>
            <a:extLst>
              <a:ext uri="{FF2B5EF4-FFF2-40B4-BE49-F238E27FC236}">
                <a16:creationId xmlns:a16="http://schemas.microsoft.com/office/drawing/2014/main" id="{400C559D-CA93-BD4D-6360-D3275EC5DF01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1" y="5154406"/>
            <a:ext cx="282965" cy="25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7A5E6D7-E2E5-144E-9ED9-376B3FA6EA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200803" y="5190660"/>
            <a:ext cx="1536548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M365 Copilot</a:t>
            </a:r>
          </a:p>
        </p:txBody>
      </p:sp>
      <p:sp>
        <p:nvSpPr>
          <p:cNvPr id="136" name="Title 1">
            <a:extLst>
              <a:ext uri="{FF2B5EF4-FFF2-40B4-BE49-F238E27FC236}">
                <a16:creationId xmlns:a16="http://schemas.microsoft.com/office/drawing/2014/main" id="{D54468EA-08AE-2C08-3677-DABBD15CC53E}"/>
              </a:ext>
            </a:extLst>
          </p:cNvPr>
          <p:cNvSpPr txBox="1">
            <a:spLocks/>
          </p:cNvSpPr>
          <p:nvPr/>
        </p:nvSpPr>
        <p:spPr>
          <a:xfrm>
            <a:off x="646864" y="5810499"/>
            <a:ext cx="2443118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240240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9272" b="0" kern="1200" cap="none" spc="-12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 w="3175">
                  <a:noFill/>
                </a:ln>
                <a:gradFill>
                  <a:gsLst>
                    <a:gs pos="0">
                      <a:srgbClr val="1264B1"/>
                    </a:gs>
                    <a:gs pos="100000">
                      <a:srgbClr val="944DCF"/>
                    </a:gs>
                  </a:gsLst>
                  <a:lin ang="0" scaled="1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Provide a one paragraph commercial summary </a:t>
            </a:r>
            <a:r>
              <a:rPr kumimoji="0" lang="en-US" sz="900" i="0" u="none" strike="noStrike" kern="1200" cap="none" spc="0" normalizeH="0" baseline="0" noProof="0" dirty="0">
                <a:ln w="3175">
                  <a:noFill/>
                </a:ln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about [customer].</a:t>
            </a:r>
          </a:p>
        </p:txBody>
      </p:sp>
    </p:spTree>
    <p:extLst>
      <p:ext uri="{BB962C8B-B14F-4D97-AF65-F5344CB8AC3E}">
        <p14:creationId xmlns:p14="http://schemas.microsoft.com/office/powerpoint/2010/main" val="391365421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325</Words>
  <Application>Microsoft Macintosh PowerPoint</Application>
  <PresentationFormat>Widescreen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Segoe Sans Display</vt:lpstr>
      <vt:lpstr>Segoe UI</vt:lpstr>
      <vt:lpstr>Segoe UI Semibold</vt:lpstr>
      <vt:lpstr>Wingdings</vt:lpstr>
      <vt:lpstr>Office Theme</vt:lpstr>
      <vt:lpstr>Light 16x9</vt:lpstr>
      <vt:lpstr>A day in the life of a person with a mobility disability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day in the life of a person who is blind</dc:title>
  <dc:creator>Laurie Allen</dc:creator>
  <cp:lastModifiedBy>Aaron Bode (FREEMIND SEATTLE LLC)</cp:lastModifiedBy>
  <cp:revision>18</cp:revision>
  <dcterms:created xsi:type="dcterms:W3CDTF">2024-08-31T16:28:46Z</dcterms:created>
  <dcterms:modified xsi:type="dcterms:W3CDTF">2024-12-17T22:02:07Z</dcterms:modified>
</cp:coreProperties>
</file>