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8180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77E39-BEE1-4AD4-AEBC-92F377B518D4}" v="148" dt="2025-04-01T16:30:15.693"/>
    <p1510:client id="{FC5A5B92-8D9D-D8A3-F253-46372408695A}" v="4" dt="2025-04-01T16:32:21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30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0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6641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4971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91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9671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942364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664933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565497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402451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copilot.microsoft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5CAE6-02F3-C715-FBFC-6935EE964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2A1F227B-7CE6-6D93-234F-82BAACC5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766"/>
            <a:ext cx="6835775" cy="263149"/>
          </a:xfrm>
        </p:spPr>
        <p:txBody>
          <a:bodyPr/>
          <a:lstStyle/>
          <a:p>
            <a:r>
              <a:rPr lang="en-US" noProof="0"/>
              <a:t>A day in the life of a person who is neurodivergent (ADHD)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FF7FB063-05D2-1753-EE2A-8A97CC138E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pPr lvl="0"/>
            <a:r>
              <a:rPr lang="en-US" noProof="0"/>
              <a:t>Microsoft 365 Copilot</a:t>
            </a:r>
          </a:p>
        </p:txBody>
      </p:sp>
      <p:sp>
        <p:nvSpPr>
          <p:cNvPr id="15" name="Rectangle: Rounded Corners 6" descr="Benefits">
            <a:extLst>
              <a:ext uri="{FF2B5EF4-FFF2-40B4-BE49-F238E27FC236}">
                <a16:creationId xmlns:a16="http://schemas.microsoft.com/office/drawing/2014/main" id="{FE2990DA-55A6-A7A9-06E1-73B1834DBB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76356" y="1136981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24" name="Rectangle: Rounded Corners 6" descr="Areas of investment: better understand tone">
            <a:extLst>
              <a:ext uri="{FF2B5EF4-FFF2-40B4-BE49-F238E27FC236}">
                <a16:creationId xmlns:a16="http://schemas.microsoft.com/office/drawing/2014/main" id="{D74B3BD5-3A2D-85C8-F1E1-2D1F1909C8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366317" y="1136981"/>
            <a:ext cx="1554480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Reduce cognitive load</a:t>
            </a:r>
          </a:p>
        </p:txBody>
      </p:sp>
      <p:sp>
        <p:nvSpPr>
          <p:cNvPr id="20" name="Rectangle: Rounded Corners 6" descr="Asking additional questions">
            <a:extLst>
              <a:ext uri="{FF2B5EF4-FFF2-40B4-BE49-F238E27FC236}">
                <a16:creationId xmlns:a16="http://schemas.microsoft.com/office/drawing/2014/main" id="{9CDD3BF5-D701-FC4E-78D4-A98D63E412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3058149" y="1136981"/>
            <a:ext cx="1920240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Asking additional questions</a:t>
            </a:r>
          </a:p>
        </p:txBody>
      </p:sp>
      <p:sp>
        <p:nvSpPr>
          <p:cNvPr id="4" name="Graphic 20">
            <a:extLst>
              <a:ext uri="{FF2B5EF4-FFF2-40B4-BE49-F238E27FC236}">
                <a16:creationId xmlns:a16="http://schemas.microsoft.com/office/drawing/2014/main" id="{DD2FF32A-AA49-417C-2817-ABC3108A9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7281" y="1187529"/>
            <a:ext cx="119982" cy="114904"/>
          </a:xfrm>
          <a:custGeom>
            <a:avLst/>
            <a:gdLst>
              <a:gd name="connsiteX0" fmla="*/ 52728 w 119982"/>
              <a:gd name="connsiteY0" fmla="*/ 4518 h 114904"/>
              <a:gd name="connsiteX1" fmla="*/ 67254 w 119982"/>
              <a:gd name="connsiteY1" fmla="*/ 4518 h 114904"/>
              <a:gd name="connsiteX2" fmla="*/ 81402 w 119982"/>
              <a:gd name="connsiteY2" fmla="*/ 33180 h 114904"/>
              <a:gd name="connsiteX3" fmla="*/ 113040 w 119982"/>
              <a:gd name="connsiteY3" fmla="*/ 37776 h 114904"/>
              <a:gd name="connsiteX4" fmla="*/ 117528 w 119982"/>
              <a:gd name="connsiteY4" fmla="*/ 51594 h 114904"/>
              <a:gd name="connsiteX5" fmla="*/ 94632 w 119982"/>
              <a:gd name="connsiteY5" fmla="*/ 73914 h 114904"/>
              <a:gd name="connsiteX6" fmla="*/ 100038 w 119982"/>
              <a:gd name="connsiteY6" fmla="*/ 105414 h 114904"/>
              <a:gd name="connsiteX7" fmla="*/ 88284 w 119982"/>
              <a:gd name="connsiteY7" fmla="*/ 113958 h 114904"/>
              <a:gd name="connsiteX8" fmla="*/ 59988 w 119982"/>
              <a:gd name="connsiteY8" fmla="*/ 99078 h 114904"/>
              <a:gd name="connsiteX9" fmla="*/ 31698 w 119982"/>
              <a:gd name="connsiteY9" fmla="*/ 113958 h 114904"/>
              <a:gd name="connsiteX10" fmla="*/ 19938 w 119982"/>
              <a:gd name="connsiteY10" fmla="*/ 105414 h 114904"/>
              <a:gd name="connsiteX11" fmla="*/ 25344 w 119982"/>
              <a:gd name="connsiteY11" fmla="*/ 73914 h 114904"/>
              <a:gd name="connsiteX12" fmla="*/ 2454 w 119982"/>
              <a:gd name="connsiteY12" fmla="*/ 51594 h 114904"/>
              <a:gd name="connsiteX13" fmla="*/ 6942 w 119982"/>
              <a:gd name="connsiteY13" fmla="*/ 37776 h 114904"/>
              <a:gd name="connsiteX14" fmla="*/ 38580 w 119982"/>
              <a:gd name="connsiteY14" fmla="*/ 33180 h 114904"/>
              <a:gd name="connsiteX15" fmla="*/ 52728 w 119982"/>
              <a:gd name="connsiteY15" fmla="*/ 4518 h 11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982" h="114904">
                <a:moveTo>
                  <a:pt x="52728" y="4518"/>
                </a:moveTo>
                <a:cubicBezTo>
                  <a:pt x="55698" y="-1506"/>
                  <a:pt x="64284" y="-1506"/>
                  <a:pt x="67254" y="4518"/>
                </a:cubicBezTo>
                <a:lnTo>
                  <a:pt x="81402" y="33180"/>
                </a:lnTo>
                <a:lnTo>
                  <a:pt x="113040" y="37776"/>
                </a:lnTo>
                <a:cubicBezTo>
                  <a:pt x="119682" y="38742"/>
                  <a:pt x="122334" y="46908"/>
                  <a:pt x="117528" y="51594"/>
                </a:cubicBezTo>
                <a:lnTo>
                  <a:pt x="94632" y="73914"/>
                </a:lnTo>
                <a:lnTo>
                  <a:pt x="100038" y="105414"/>
                </a:lnTo>
                <a:cubicBezTo>
                  <a:pt x="101178" y="112032"/>
                  <a:pt x="94230" y="117078"/>
                  <a:pt x="88284" y="113958"/>
                </a:cubicBezTo>
                <a:lnTo>
                  <a:pt x="59988" y="99078"/>
                </a:lnTo>
                <a:lnTo>
                  <a:pt x="31698" y="113958"/>
                </a:lnTo>
                <a:cubicBezTo>
                  <a:pt x="25758" y="117078"/>
                  <a:pt x="18810" y="112038"/>
                  <a:pt x="19938" y="105414"/>
                </a:cubicBezTo>
                <a:lnTo>
                  <a:pt x="25344" y="73914"/>
                </a:lnTo>
                <a:lnTo>
                  <a:pt x="2454" y="51594"/>
                </a:lnTo>
                <a:cubicBezTo>
                  <a:pt x="-2352" y="46914"/>
                  <a:pt x="300" y="38742"/>
                  <a:pt x="6942" y="37776"/>
                </a:cubicBezTo>
                <a:lnTo>
                  <a:pt x="38580" y="33180"/>
                </a:lnTo>
                <a:lnTo>
                  <a:pt x="52728" y="4518"/>
                </a:lnTo>
                <a:close/>
              </a:path>
            </a:pathLst>
          </a:custGeom>
          <a:solidFill>
            <a:srgbClr val="FFA38B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Graphic 24">
            <a:extLst>
              <a:ext uri="{FF2B5EF4-FFF2-40B4-BE49-F238E27FC236}">
                <a16:creationId xmlns:a16="http://schemas.microsoft.com/office/drawing/2014/main" id="{C510A425-A55F-71FC-6D24-66FD3F40A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4153" y="1176009"/>
            <a:ext cx="108001" cy="137945"/>
          </a:xfrm>
          <a:custGeom>
            <a:avLst/>
            <a:gdLst>
              <a:gd name="connsiteX0" fmla="*/ 78310 w 108001"/>
              <a:gd name="connsiteY0" fmla="*/ 27194 h 137945"/>
              <a:gd name="connsiteX1" fmla="*/ 79444 w 108001"/>
              <a:gd name="connsiteY1" fmla="*/ 35600 h 137945"/>
              <a:gd name="connsiteX2" fmla="*/ 87403 w 108001"/>
              <a:gd name="connsiteY2" fmla="*/ 94478 h 137945"/>
              <a:gd name="connsiteX3" fmla="*/ 60502 w 108001"/>
              <a:gd name="connsiteY3" fmla="*/ 110522 h 137945"/>
              <a:gd name="connsiteX4" fmla="*/ 64756 w 108001"/>
              <a:gd name="connsiteY4" fmla="*/ 106262 h 137945"/>
              <a:gd name="connsiteX5" fmla="*/ 64608 w 108001"/>
              <a:gd name="connsiteY5" fmla="*/ 97778 h 137945"/>
              <a:gd name="connsiteX6" fmla="*/ 56272 w 108001"/>
              <a:gd name="connsiteY6" fmla="*/ 97778 h 137945"/>
              <a:gd name="connsiteX7" fmla="*/ 41272 w 108001"/>
              <a:gd name="connsiteY7" fmla="*/ 112778 h 137945"/>
              <a:gd name="connsiteX8" fmla="*/ 41272 w 108001"/>
              <a:gd name="connsiteY8" fmla="*/ 121262 h 137945"/>
              <a:gd name="connsiteX9" fmla="*/ 56272 w 108001"/>
              <a:gd name="connsiteY9" fmla="*/ 136262 h 137945"/>
              <a:gd name="connsiteX10" fmla="*/ 64756 w 108001"/>
              <a:gd name="connsiteY10" fmla="*/ 136114 h 137945"/>
              <a:gd name="connsiteX11" fmla="*/ 64756 w 108001"/>
              <a:gd name="connsiteY11" fmla="*/ 127778 h 137945"/>
              <a:gd name="connsiteX12" fmla="*/ 59698 w 108001"/>
              <a:gd name="connsiteY12" fmla="*/ 122726 h 137945"/>
              <a:gd name="connsiteX13" fmla="*/ 107695 w 108001"/>
              <a:gd name="connsiteY13" fmla="*/ 63315 h 137945"/>
              <a:gd name="connsiteX14" fmla="*/ 86716 w 108001"/>
              <a:gd name="connsiteY14" fmla="*/ 26060 h 137945"/>
              <a:gd name="connsiteX15" fmla="*/ 78310 w 108001"/>
              <a:gd name="connsiteY15" fmla="*/ 27194 h 137945"/>
              <a:gd name="connsiteX16" fmla="*/ 66730 w 108001"/>
              <a:gd name="connsiteY16" fmla="*/ 16778 h 137945"/>
              <a:gd name="connsiteX17" fmla="*/ 51730 w 108001"/>
              <a:gd name="connsiteY17" fmla="*/ 1778 h 137945"/>
              <a:gd name="connsiteX18" fmla="*/ 43245 w 108001"/>
              <a:gd name="connsiteY18" fmla="*/ 1737 h 137945"/>
              <a:gd name="connsiteX19" fmla="*/ 42742 w 108001"/>
              <a:gd name="connsiteY19" fmla="*/ 9698 h 137945"/>
              <a:gd name="connsiteX20" fmla="*/ 43240 w 108001"/>
              <a:gd name="connsiteY20" fmla="*/ 10262 h 137945"/>
              <a:gd name="connsiteX21" fmla="*/ 48298 w 108001"/>
              <a:gd name="connsiteY21" fmla="*/ 15320 h 137945"/>
              <a:gd name="connsiteX22" fmla="*/ 307 w 108001"/>
              <a:gd name="connsiteY22" fmla="*/ 74735 h 137945"/>
              <a:gd name="connsiteX23" fmla="*/ 19630 w 108001"/>
              <a:gd name="connsiteY23" fmla="*/ 110672 h 137945"/>
              <a:gd name="connsiteX24" fmla="*/ 28058 w 108001"/>
              <a:gd name="connsiteY24" fmla="*/ 109690 h 137945"/>
              <a:gd name="connsiteX25" fmla="*/ 27268 w 108001"/>
              <a:gd name="connsiteY25" fmla="*/ 101420 h 137945"/>
              <a:gd name="connsiteX26" fmla="*/ 21624 w 108001"/>
              <a:gd name="connsiteY26" fmla="*/ 42274 h 137945"/>
              <a:gd name="connsiteX27" fmla="*/ 47488 w 108001"/>
              <a:gd name="connsiteY27" fmla="*/ 27524 h 137945"/>
              <a:gd name="connsiteX28" fmla="*/ 43240 w 108001"/>
              <a:gd name="connsiteY28" fmla="*/ 31778 h 137945"/>
              <a:gd name="connsiteX29" fmla="*/ 43254 w 108001"/>
              <a:gd name="connsiteY29" fmla="*/ 40263 h 137945"/>
              <a:gd name="connsiteX30" fmla="*/ 51160 w 108001"/>
              <a:gd name="connsiteY30" fmla="*/ 40760 h 137945"/>
              <a:gd name="connsiteX31" fmla="*/ 51724 w 108001"/>
              <a:gd name="connsiteY31" fmla="*/ 40262 h 137945"/>
              <a:gd name="connsiteX32" fmla="*/ 66724 w 108001"/>
              <a:gd name="connsiteY32" fmla="*/ 25262 h 137945"/>
              <a:gd name="connsiteX33" fmla="*/ 67222 w 108001"/>
              <a:gd name="connsiteY33" fmla="*/ 17342 h 137945"/>
              <a:gd name="connsiteX34" fmla="*/ 66724 w 108001"/>
              <a:gd name="connsiteY34" fmla="*/ 16778 h 13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001" h="137945">
                <a:moveTo>
                  <a:pt x="78310" y="27194"/>
                </a:moveTo>
                <a:cubicBezTo>
                  <a:pt x="76303" y="29828"/>
                  <a:pt x="76811" y="33591"/>
                  <a:pt x="79444" y="35600"/>
                </a:cubicBezTo>
                <a:cubicBezTo>
                  <a:pt x="97901" y="49661"/>
                  <a:pt x="101464" y="76022"/>
                  <a:pt x="87403" y="94478"/>
                </a:cubicBezTo>
                <a:cubicBezTo>
                  <a:pt x="80839" y="103094"/>
                  <a:pt x="71202" y="108841"/>
                  <a:pt x="60502" y="110522"/>
                </a:cubicBezTo>
                <a:lnTo>
                  <a:pt x="64756" y="106262"/>
                </a:lnTo>
                <a:cubicBezTo>
                  <a:pt x="67058" y="103878"/>
                  <a:pt x="66992" y="100080"/>
                  <a:pt x="64608" y="97778"/>
                </a:cubicBezTo>
                <a:cubicBezTo>
                  <a:pt x="62283" y="95532"/>
                  <a:pt x="58597" y="95532"/>
                  <a:pt x="56272" y="97778"/>
                </a:cubicBezTo>
                <a:lnTo>
                  <a:pt x="41272" y="112778"/>
                </a:lnTo>
                <a:cubicBezTo>
                  <a:pt x="38930" y="115121"/>
                  <a:pt x="38930" y="118919"/>
                  <a:pt x="41272" y="121262"/>
                </a:cubicBezTo>
                <a:lnTo>
                  <a:pt x="56272" y="136262"/>
                </a:lnTo>
                <a:cubicBezTo>
                  <a:pt x="58656" y="138564"/>
                  <a:pt x="62454" y="138498"/>
                  <a:pt x="64756" y="136114"/>
                </a:cubicBezTo>
                <a:cubicBezTo>
                  <a:pt x="67002" y="133789"/>
                  <a:pt x="67002" y="130103"/>
                  <a:pt x="64756" y="127778"/>
                </a:cubicBezTo>
                <a:lnTo>
                  <a:pt x="59698" y="122726"/>
                </a:lnTo>
                <a:cubicBezTo>
                  <a:pt x="89358" y="119574"/>
                  <a:pt x="110847" y="92975"/>
                  <a:pt x="107695" y="63315"/>
                </a:cubicBezTo>
                <a:cubicBezTo>
                  <a:pt x="106125" y="48540"/>
                  <a:pt x="98537" y="35063"/>
                  <a:pt x="86716" y="26060"/>
                </a:cubicBezTo>
                <a:cubicBezTo>
                  <a:pt x="84081" y="24053"/>
                  <a:pt x="80319" y="24560"/>
                  <a:pt x="78310" y="27194"/>
                </a:cubicBezTo>
                <a:close/>
                <a:moveTo>
                  <a:pt x="66730" y="16778"/>
                </a:moveTo>
                <a:lnTo>
                  <a:pt x="51730" y="1778"/>
                </a:lnTo>
                <a:cubicBezTo>
                  <a:pt x="49398" y="-577"/>
                  <a:pt x="45599" y="-595"/>
                  <a:pt x="43245" y="1737"/>
                </a:cubicBezTo>
                <a:cubicBezTo>
                  <a:pt x="41083" y="3879"/>
                  <a:pt x="40866" y="7301"/>
                  <a:pt x="42742" y="9698"/>
                </a:cubicBezTo>
                <a:lnTo>
                  <a:pt x="43240" y="10262"/>
                </a:lnTo>
                <a:lnTo>
                  <a:pt x="48298" y="15320"/>
                </a:lnTo>
                <a:cubicBezTo>
                  <a:pt x="18639" y="18474"/>
                  <a:pt x="-2847" y="45076"/>
                  <a:pt x="307" y="74735"/>
                </a:cubicBezTo>
                <a:cubicBezTo>
                  <a:pt x="1801" y="88780"/>
                  <a:pt x="8738" y="101680"/>
                  <a:pt x="19630" y="110672"/>
                </a:cubicBezTo>
                <a:cubicBezTo>
                  <a:pt x="22229" y="112728"/>
                  <a:pt x="26002" y="112289"/>
                  <a:pt x="28058" y="109690"/>
                </a:cubicBezTo>
                <a:cubicBezTo>
                  <a:pt x="30055" y="107167"/>
                  <a:pt x="29706" y="103518"/>
                  <a:pt x="27268" y="101420"/>
                </a:cubicBezTo>
                <a:cubicBezTo>
                  <a:pt x="9377" y="86646"/>
                  <a:pt x="6850" y="60165"/>
                  <a:pt x="21624" y="42274"/>
                </a:cubicBezTo>
                <a:cubicBezTo>
                  <a:pt x="28155" y="34365"/>
                  <a:pt x="37355" y="29118"/>
                  <a:pt x="47488" y="27524"/>
                </a:cubicBezTo>
                <a:lnTo>
                  <a:pt x="43240" y="31778"/>
                </a:lnTo>
                <a:cubicBezTo>
                  <a:pt x="40901" y="34125"/>
                  <a:pt x="40907" y="37924"/>
                  <a:pt x="43254" y="40263"/>
                </a:cubicBezTo>
                <a:cubicBezTo>
                  <a:pt x="45390" y="42392"/>
                  <a:pt x="48774" y="42604"/>
                  <a:pt x="51160" y="40760"/>
                </a:cubicBezTo>
                <a:lnTo>
                  <a:pt x="51724" y="40262"/>
                </a:lnTo>
                <a:lnTo>
                  <a:pt x="66724" y="25262"/>
                </a:lnTo>
                <a:cubicBezTo>
                  <a:pt x="68861" y="23124"/>
                  <a:pt x="69075" y="19730"/>
                  <a:pt x="67222" y="17342"/>
                </a:cubicBezTo>
                <a:lnTo>
                  <a:pt x="66724" y="16778"/>
                </a:lnTo>
                <a:close/>
              </a:path>
            </a:pathLst>
          </a:custGeom>
          <a:solidFill>
            <a:srgbClr val="FFA38B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5F930DD-B172-46A8-9166-DC8BE59957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/>
              <a:t>9</a:t>
            </a:r>
            <a:r>
              <a:rPr lang="en-US" noProof="0"/>
              <a:t>:00 am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A52FF7A-7E9F-FFD1-C9C0-7D9CBBD7C7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noProof="0"/>
              <a:t>Jaclyn works with teams across 8 countries. On Monday morning, she uses using Copilot in Outlook.to summarize her emails by country. She then asks Copilot to create her weekly schedule.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8B0777C2-A350-E555-BDD2-3A501F24AA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my emails  by country and create my weekly schedule.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DDFE502-EF4E-69DD-B25F-105B8BB484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/>
              <a:t>10</a:t>
            </a:r>
            <a:r>
              <a:rPr lang="en-US" noProof="0"/>
              <a:t>:15 am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1D37FF2F-37FC-D52D-1340-B0FD75BFEA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prstClr val="black"/>
                </a:solidFill>
                <a:latin typeface="Segoe UI"/>
                <a:cs typeface="Segoe UI Semibold"/>
              </a:rPr>
              <a:t>She receives content in Polish, so she asks M365 Copilot to translate the text into English.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A77BA2CD-302A-D5D5-F3AB-9B21223D45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  <a:buSzTx/>
              <a:buFontTx/>
              <a:defRPr/>
            </a:pPr>
            <a:r>
              <a:rPr lang="en-US" sz="900" kern="0" noProof="0">
                <a:solidFill>
                  <a:srgbClr val="1A1A1A"/>
                </a:solidFill>
                <a:latin typeface="Segoe UI"/>
                <a:cs typeface="Segoe UI"/>
              </a:rPr>
              <a:t>Sample Prompt: </a:t>
            </a:r>
            <a:r>
              <a:rPr lang="en-US" b="1">
                <a:ln w="3175">
                  <a:noFill/>
                </a:ln>
                <a:solidFill>
                  <a:srgbClr val="000000"/>
                </a:solidFill>
                <a:latin typeface="Segoe UI"/>
                <a:cs typeface="Segoe UI"/>
              </a:rPr>
              <a:t>Summarize [text] into English.</a:t>
            </a:r>
            <a:endParaRPr lang="en-US" sz="900" i="0" u="none" strike="noStrike" cap="none" spc="0" normalizeH="0" baseline="0" noProof="0">
              <a:solidFill>
                <a:srgbClr val="000000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6122EE2-7095-9E3E-D8F0-31E98C773F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/>
              <a:t>11</a:t>
            </a:r>
            <a:r>
              <a:rPr lang="en-US" noProof="0"/>
              <a:t>:00 am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E1E50044-561F-B2F1-6AE1-3DB054495C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Next, Jaclyn participates in a Teams call. She often struggles to recall action items from meetings, so she relies on Teams Meeting Recap to document them.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55FA559D-F347-BC96-A704-94C7B61AF9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Following the meeting, Jaclyn selects View Recap to review meeting notes and follow-up tasks.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40A5745C-3469-B8B4-64A1-27D69B2B9C9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noProof="0"/>
              <a:t>1:00 </a:t>
            </a:r>
            <a:r>
              <a:rPr lang="en-US"/>
              <a:t>p</a:t>
            </a:r>
            <a:r>
              <a:rPr lang="en-US" noProof="0"/>
              <a:t>m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F0538E4C-E27D-378B-58FC-034B57142AE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1153173"/>
          </a:xfrm>
        </p:spPr>
        <p:txBody>
          <a:bodyPr>
            <a:normAutofit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Jaclyn receives content from the 8 countries she works with along with outside vendors. She uses M365 Copilot to sort through and find specific content both internal and external.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6A4FA3AD-5DC6-9083-1205-7974B4B72CE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806322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Find all content about [topic].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E3E726C-B558-D301-34B5-E912D87D37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/>
              <a:t>3</a:t>
            </a:r>
            <a:r>
              <a:rPr lang="en-US" noProof="0"/>
              <a:t>:</a:t>
            </a:r>
            <a:r>
              <a:rPr lang="en-US"/>
              <a:t>0</a:t>
            </a:r>
            <a:r>
              <a:rPr lang="en-US" noProof="0"/>
              <a:t>0 pm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54DEFB84-D888-EECB-686D-4D5CA8B7461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Jaclyn is responsible for creating best practice documents for internal teams and vendors. She uses Copilot in Word to create a draft based on previous templates she has built.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6233E794-8E04-56B2-6173-F36C4F201B9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806322"/>
            <a:ext cx="2808000" cy="626701"/>
          </a:xfrm>
        </p:spPr>
        <p:txBody>
          <a:bodyPr>
            <a:norm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</a:t>
            </a:r>
            <a:r>
              <a:rPr lang="en-US" sz="900" b="1" kern="0" noProof="0">
                <a:solidFill>
                  <a:srgbClr val="1A1A1A"/>
                </a:solidFill>
                <a:latin typeface="Segoe UI"/>
              </a:rPr>
              <a:t>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Create a draft for  [outline] using /[file] as a template. 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A4A7362-32FC-6DC4-70B9-B8E45E0950A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noProof="0"/>
              <a:t>4:30 pm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19C61C0C-04C4-8CC5-0718-0C7DC524947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As Jaclyn wraps up her day, she asks Copilot in Teams to summarize any mentions in her teams chats that she might’ve missed during the day.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E9B065C4-A105-9772-53D1-5407F762CE3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806322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Find where I have been mentioned over the past eight hours.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E4B3411-797C-CFD1-E21E-9A488D826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 noProof="0"/>
              <a:t>Buy</a:t>
            </a:r>
          </a:p>
        </p:txBody>
      </p:sp>
      <p:sp>
        <p:nvSpPr>
          <p:cNvPr id="3" name="Text Placeholder 44">
            <a:extLst>
              <a:ext uri="{FF2B5EF4-FFF2-40B4-BE49-F238E27FC236}">
                <a16:creationId xmlns:a16="http://schemas.microsoft.com/office/drawing/2014/main" id="{CD0B000B-0F75-11E2-B2CE-DC761C3590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Microsoft 365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Copilot agents allow Microsoft 365 Copilot to access your company-specific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B486B2-9BB5-49B8-7FF5-AEC9033DD76E}"/>
              </a:ext>
            </a:extLst>
          </p:cNvPr>
          <p:cNvSpPr txBox="1"/>
          <p:nvPr/>
        </p:nvSpPr>
        <p:spPr>
          <a:xfrm>
            <a:off x="10310421" y="3071831"/>
            <a:ext cx="169659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Jaclyn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has ADHD and uses technology to stay organized and create content</a:t>
            </a:r>
          </a:p>
        </p:txBody>
      </p:sp>
      <p:pic>
        <p:nvPicPr>
          <p:cNvPr id="126" name="Graphic 125">
            <a:extLst>
              <a:ext uri="{FF2B5EF4-FFF2-40B4-BE49-F238E27FC236}">
                <a16:creationId xmlns:a16="http://schemas.microsoft.com/office/drawing/2014/main" id="{38C1DE76-6F95-6EBE-F616-2D97F2F31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1433687" y="4532346"/>
            <a:ext cx="274790" cy="274790"/>
          </a:xfrm>
          <a:prstGeom prst="rect">
            <a:avLst/>
          </a:prstGeom>
        </p:spPr>
      </p:pic>
      <p:sp>
        <p:nvSpPr>
          <p:cNvPr id="152" name="Text Placeholder 60">
            <a:extLst>
              <a:ext uri="{FF2B5EF4-FFF2-40B4-BE49-F238E27FC236}">
                <a16:creationId xmlns:a16="http://schemas.microsoft.com/office/drawing/2014/main" id="{8537C58F-3F28-0725-67FC-27F22A22D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53" name="Text Placeholder 61">
            <a:extLst>
              <a:ext uri="{FF2B5EF4-FFF2-40B4-BE49-F238E27FC236}">
                <a16:creationId xmlns:a16="http://schemas.microsoft.com/office/drawing/2014/main" id="{224D611D-B10E-1E38-B64B-F98DC3CDE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54" name="Text Placeholder 62">
            <a:extLst>
              <a:ext uri="{FF2B5EF4-FFF2-40B4-BE49-F238E27FC236}">
                <a16:creationId xmlns:a16="http://schemas.microsoft.com/office/drawing/2014/main" id="{F8303B65-315D-1767-20C6-AAA233402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 noProof="0"/>
          </a:p>
        </p:txBody>
      </p:sp>
      <p:pic>
        <p:nvPicPr>
          <p:cNvPr id="6" name="Picture 5" descr=" office setting where a person is seated at a white desk. They are working on a computer with a large monitor, and there is also a tablet or laptop on the desk. To the right, there is a plant and some file folders in a holder. The background features windows with partially drawn blinds, allowing some light to enter the room.">
            <a:extLst>
              <a:ext uri="{FF2B5EF4-FFF2-40B4-BE49-F238E27FC236}">
                <a16:creationId xmlns:a16="http://schemas.microsoft.com/office/drawing/2014/main" id="{29FA10F8-9BF6-3BC3-9BBD-603CD24B5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21" y="5177230"/>
            <a:ext cx="2534579" cy="1690544"/>
          </a:xfrm>
          <a:prstGeom prst="rect">
            <a:avLst/>
          </a:prstGeom>
        </p:spPr>
      </p:pic>
      <p:sp>
        <p:nvSpPr>
          <p:cNvPr id="7" name="Rectangle: Rounded Corners 6" descr="Asking additional questions">
            <a:extLst>
              <a:ext uri="{FF2B5EF4-FFF2-40B4-BE49-F238E27FC236}">
                <a16:creationId xmlns:a16="http://schemas.microsoft.com/office/drawing/2014/main" id="{8F6342A9-1E70-0CFA-00C1-70F57E1DB4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177679" y="1136981"/>
            <a:ext cx="2468880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improve organization and prioritization</a:t>
            </a:r>
          </a:p>
        </p:txBody>
      </p:sp>
      <p:sp>
        <p:nvSpPr>
          <p:cNvPr id="8" name="Graphic 20">
            <a:extLst>
              <a:ext uri="{FF2B5EF4-FFF2-40B4-BE49-F238E27FC236}">
                <a16:creationId xmlns:a16="http://schemas.microsoft.com/office/drawing/2014/main" id="{D92162DB-F328-87FD-C851-B9BF0780F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6811" y="1187529"/>
            <a:ext cx="119982" cy="114904"/>
          </a:xfrm>
          <a:custGeom>
            <a:avLst/>
            <a:gdLst>
              <a:gd name="connsiteX0" fmla="*/ 52728 w 119982"/>
              <a:gd name="connsiteY0" fmla="*/ 4518 h 114904"/>
              <a:gd name="connsiteX1" fmla="*/ 67254 w 119982"/>
              <a:gd name="connsiteY1" fmla="*/ 4518 h 114904"/>
              <a:gd name="connsiteX2" fmla="*/ 81402 w 119982"/>
              <a:gd name="connsiteY2" fmla="*/ 33180 h 114904"/>
              <a:gd name="connsiteX3" fmla="*/ 113040 w 119982"/>
              <a:gd name="connsiteY3" fmla="*/ 37776 h 114904"/>
              <a:gd name="connsiteX4" fmla="*/ 117528 w 119982"/>
              <a:gd name="connsiteY4" fmla="*/ 51594 h 114904"/>
              <a:gd name="connsiteX5" fmla="*/ 94632 w 119982"/>
              <a:gd name="connsiteY5" fmla="*/ 73914 h 114904"/>
              <a:gd name="connsiteX6" fmla="*/ 100038 w 119982"/>
              <a:gd name="connsiteY6" fmla="*/ 105414 h 114904"/>
              <a:gd name="connsiteX7" fmla="*/ 88284 w 119982"/>
              <a:gd name="connsiteY7" fmla="*/ 113958 h 114904"/>
              <a:gd name="connsiteX8" fmla="*/ 59988 w 119982"/>
              <a:gd name="connsiteY8" fmla="*/ 99078 h 114904"/>
              <a:gd name="connsiteX9" fmla="*/ 31698 w 119982"/>
              <a:gd name="connsiteY9" fmla="*/ 113958 h 114904"/>
              <a:gd name="connsiteX10" fmla="*/ 19938 w 119982"/>
              <a:gd name="connsiteY10" fmla="*/ 105414 h 114904"/>
              <a:gd name="connsiteX11" fmla="*/ 25344 w 119982"/>
              <a:gd name="connsiteY11" fmla="*/ 73914 h 114904"/>
              <a:gd name="connsiteX12" fmla="*/ 2454 w 119982"/>
              <a:gd name="connsiteY12" fmla="*/ 51594 h 114904"/>
              <a:gd name="connsiteX13" fmla="*/ 6942 w 119982"/>
              <a:gd name="connsiteY13" fmla="*/ 37776 h 114904"/>
              <a:gd name="connsiteX14" fmla="*/ 38580 w 119982"/>
              <a:gd name="connsiteY14" fmla="*/ 33180 h 114904"/>
              <a:gd name="connsiteX15" fmla="*/ 52728 w 119982"/>
              <a:gd name="connsiteY15" fmla="*/ 4518 h 11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982" h="114904">
                <a:moveTo>
                  <a:pt x="52728" y="4518"/>
                </a:moveTo>
                <a:cubicBezTo>
                  <a:pt x="55698" y="-1506"/>
                  <a:pt x="64284" y="-1506"/>
                  <a:pt x="67254" y="4518"/>
                </a:cubicBezTo>
                <a:lnTo>
                  <a:pt x="81402" y="33180"/>
                </a:lnTo>
                <a:lnTo>
                  <a:pt x="113040" y="37776"/>
                </a:lnTo>
                <a:cubicBezTo>
                  <a:pt x="119682" y="38742"/>
                  <a:pt x="122334" y="46908"/>
                  <a:pt x="117528" y="51594"/>
                </a:cubicBezTo>
                <a:lnTo>
                  <a:pt x="94632" y="73914"/>
                </a:lnTo>
                <a:lnTo>
                  <a:pt x="100038" y="105414"/>
                </a:lnTo>
                <a:cubicBezTo>
                  <a:pt x="101178" y="112032"/>
                  <a:pt x="94230" y="117078"/>
                  <a:pt x="88284" y="113958"/>
                </a:cubicBezTo>
                <a:lnTo>
                  <a:pt x="59988" y="99078"/>
                </a:lnTo>
                <a:lnTo>
                  <a:pt x="31698" y="113958"/>
                </a:lnTo>
                <a:cubicBezTo>
                  <a:pt x="25758" y="117078"/>
                  <a:pt x="18810" y="112038"/>
                  <a:pt x="19938" y="105414"/>
                </a:cubicBezTo>
                <a:lnTo>
                  <a:pt x="25344" y="73914"/>
                </a:lnTo>
                <a:lnTo>
                  <a:pt x="2454" y="51594"/>
                </a:lnTo>
                <a:cubicBezTo>
                  <a:pt x="-2352" y="46914"/>
                  <a:pt x="300" y="38742"/>
                  <a:pt x="6942" y="37776"/>
                </a:cubicBezTo>
                <a:lnTo>
                  <a:pt x="38580" y="33180"/>
                </a:lnTo>
                <a:lnTo>
                  <a:pt x="52728" y="4518"/>
                </a:lnTo>
                <a:close/>
              </a:path>
            </a:pathLst>
          </a:custGeom>
          <a:solidFill>
            <a:srgbClr val="FFA38B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5FA28-0FE5-EBD7-D09B-0F9992928C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12081" y="5500579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23056-E345-EEF7-09D2-8A3CDF49FF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61037" y="5500579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6DF6F6-0315-2CCD-8195-41A793623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30" y="5405217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2BC4F4-D345-948A-8C2B-AF48AD6A6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086" y="5405217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B52BEA-DE07-1C23-51AE-91F7F5D92D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798213" y="2931561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8BF182-5028-3FAC-B66A-EA3E7401A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262" y="2836199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46D1414-717B-1876-89E2-E8D3824951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11262" y="2846923"/>
            <a:ext cx="1371253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Microsoft 365 Copilot Chat</a:t>
            </a:r>
            <a:r>
              <a:rPr kumimoji="0" lang="en-US" sz="11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28" name="Picture 27">
            <a:hlinkClick r:id="rId8"/>
            <a:extLst>
              <a:ext uri="{FF2B5EF4-FFF2-40B4-BE49-F238E27FC236}">
                <a16:creationId xmlns:a16="http://schemas.microsoft.com/office/drawing/2014/main" id="{D90772F9-9826-8C26-33AE-4A2995112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4052312" y="2836199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93656FC-85F3-25E6-AD70-E19FF14931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62865" y="5500579"/>
            <a:ext cx="137125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1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34" name="Picture 33">
            <a:hlinkClick r:id="rId8"/>
            <a:extLst>
              <a:ext uri="{FF2B5EF4-FFF2-40B4-BE49-F238E27FC236}">
                <a16:creationId xmlns:a16="http://schemas.microsoft.com/office/drawing/2014/main" id="{138ADF38-FE88-6798-CA96-7D2C7B9B2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7403915" y="5405217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AFE925F-FF84-386A-DCE1-7D6BA4CED9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36843" y="2931561"/>
            <a:ext cx="1264902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A0CC5A9-1A21-425B-6672-A242E2FC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92" y="2836199"/>
            <a:ext cx="360000" cy="360000"/>
          </a:xfrm>
          <a:prstGeom prst="ellipse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725281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Segoe UI</vt:lpstr>
      <vt:lpstr>Segoe UI Semibold</vt:lpstr>
      <vt:lpstr>Wingdings</vt:lpstr>
      <vt:lpstr>Light 16x9</vt:lpstr>
      <vt:lpstr>A day in the life of a person who is neurodivergent (ADHD)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Laurie Allen</dc:creator>
  <cp:lastModifiedBy>Aaron Bode (FREEMIND SEATTLE LLC)</cp:lastModifiedBy>
  <cp:revision>2</cp:revision>
  <dcterms:created xsi:type="dcterms:W3CDTF">2025-03-28T19:39:03Z</dcterms:created>
  <dcterms:modified xsi:type="dcterms:W3CDTF">2025-04-11T15:29:06Z</dcterms:modified>
</cp:coreProperties>
</file>