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734" r:id="rId4"/>
  </p:sldMasterIdLst>
  <p:notesMasterIdLst>
    <p:notesMasterId r:id="rId20"/>
  </p:notesMasterIdLst>
  <p:handoutMasterIdLst>
    <p:handoutMasterId r:id="rId21"/>
  </p:handoutMasterIdLst>
  <p:sldIdLst>
    <p:sldId id="2147482857" r:id="rId5"/>
    <p:sldId id="2051" r:id="rId6"/>
    <p:sldId id="258" r:id="rId7"/>
    <p:sldId id="2147483647" r:id="rId8"/>
    <p:sldId id="261" r:id="rId9"/>
    <p:sldId id="256" r:id="rId10"/>
    <p:sldId id="260" r:id="rId11"/>
    <p:sldId id="257" r:id="rId12"/>
    <p:sldId id="266" r:id="rId13"/>
    <p:sldId id="265" r:id="rId14"/>
    <p:sldId id="267" r:id="rId15"/>
    <p:sldId id="259" r:id="rId16"/>
    <p:sldId id="262" r:id="rId17"/>
    <p:sldId id="263" r:id="rId18"/>
    <p:sldId id="264" r:id="rId1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ech Community Presentation" id="{38B656EC-D568-4EF7-8842-9FA1AE1192C9}">
          <p14:sldIdLst>
            <p14:sldId id="2147482857"/>
            <p14:sldId id="2051"/>
            <p14:sldId id="258"/>
            <p14:sldId id="2147483647"/>
            <p14:sldId id="261"/>
            <p14:sldId id="256"/>
            <p14:sldId id="260"/>
            <p14:sldId id="257"/>
            <p14:sldId id="266"/>
            <p14:sldId id="265"/>
            <p14:sldId id="267"/>
            <p14:sldId id="259"/>
            <p14:sldId id="262"/>
            <p14:sldId id="263"/>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201772-3756-310F-BE1F-83C11544615E}" name="Adriana Wood" initials="AW" userId="S::adwood@microsoft.com::9e184b5d-8644-426e-82c1-482e905b5068" providerId="AD"/>
  <p188:author id="{186FCE76-73D2-8D0B-BF01-E8341ACD998D}" name="Kären Engelbrecht (KDDS GROUP LLC)" initials="KE" userId="S::v-karenengel@microsoft.com::9d0760e7-9310-49ca-a14a-03a6cd2e35bc" providerId="AD"/>
  <p188:author id="{E342D8AB-0EAA-1491-89E4-BDDCDD951DA9}" name="Kavita Kamani (KRISHNAN)" initials="KK" userId="S::kavitak@microsoft.com::e38f63c0-59ae-45c8-b376-e16b4b3c2f4f" providerId="AD"/>
  <p188:author id="{058CDCBC-05EF-FADA-7C5D-3F7387A6A1A8}" name="Rishi Girish" initials="RG" userId="S::rishigi@microsoft.com::b18e8a8d-c65c-4abb-a420-2997cc63331c" providerId="AD"/>
  <p188:author id="{6AFA61D8-796F-555E-A395-B33F90AAF99E}" name="Monica Lueder" initials="ML" userId="S::monical@microsoft.com::75969e72-ba9c-4e32-a4ac-c8f3aeff9ba2" providerId="AD"/>
  <p188:author id="{0676A6F8-693F-23B1-ABE7-31AE7B90647E}" name="Tanner Briggs" initials="TB" userId="S::tabriggs@microsoft.com::ccd593dd-66d6-4c0e-8080-71168fcf67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AFAFA"/>
    <a:srgbClr val="939393"/>
    <a:srgbClr val="F5F5F5"/>
    <a:srgbClr val="FFB900"/>
    <a:srgbClr val="F4F3F5"/>
    <a:srgbClr val="E1D3C7"/>
    <a:srgbClr val="D7D2CB"/>
    <a:srgbClr val="D9D9D6"/>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28317-80AF-47D7-B5B1-55CB19D55531}" v="12" dt="2026-02-10T19:54:47.652"/>
    <p1510:client id="{769504F6-676A-43C6-ACCE-22292574FEA6}" v="3" dt="2026-02-09T22:06:17.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66" y="72"/>
      </p:cViewPr>
      <p:guideLst/>
    </p:cSldViewPr>
  </p:slideViewPr>
  <p:notesTextViewPr>
    <p:cViewPr>
      <p:scale>
        <a:sx n="3" d="2"/>
        <a:sy n="3" d="2"/>
      </p:scale>
      <p:origin x="-6" y="-18"/>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3/6/2026 10:04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3/6/2026 10:03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3/6/2026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32124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833A0-6C15-3199-95FB-FE9844F99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0C429-5846-C7B9-6173-B96C50E33F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18E467-5215-0B77-B00F-A3E9419672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DF7B1-A1AC-7EC9-D412-7C2CC9B729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AFDAA-5C23-4C45-9B91-8E7C7E0AB26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434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3A261-085D-F876-329F-39BA7035A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7AA9D-E894-8695-AA91-4775D016DF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A54D8A-8E2C-76EF-6917-5FE2E91FFA78}"/>
              </a:ext>
            </a:extLst>
          </p:cNvPr>
          <p:cNvSpPr>
            <a:spLocks noGrp="1"/>
          </p:cNvSpPr>
          <p:nvPr>
            <p:ph type="body" idx="1"/>
          </p:nvPr>
        </p:nvSpPr>
        <p:spPr/>
        <p:txBody>
          <a:bodyPr/>
          <a:lstStyle/>
          <a:p>
            <a:r>
              <a:rPr lang="en-US"/>
              <a:t>https://learn.microsoft.com/en-us/microsoft-365/baseline-security-mode/open-ancient-legacy-formats-protected-view-disallow-editing?view=o365-worldwide</a:t>
            </a:r>
          </a:p>
          <a:p>
            <a:endParaRPr lang="en-US"/>
          </a:p>
          <a:p>
            <a:r>
              <a:rPr lang="en-US"/>
              <a:t>Ancient legacy formats:</a:t>
            </a:r>
          </a:p>
          <a:p>
            <a:r>
              <a:rPr lang="en-US"/>
              <a:t>Word 2 and earlier binary documents</a:t>
            </a:r>
          </a:p>
          <a:p>
            <a:r>
              <a:rPr lang="en-US"/>
              <a:t>Word 6.0 binary documents</a:t>
            </a:r>
          </a:p>
          <a:p>
            <a:r>
              <a:rPr lang="en-US"/>
              <a:t>Word 95 binary documents</a:t>
            </a:r>
          </a:p>
          <a:p>
            <a:r>
              <a:rPr lang="en-US"/>
              <a:t>Excel 2, 3, 4 </a:t>
            </a:r>
            <a:r>
              <a:rPr lang="en-US" err="1"/>
              <a:t>Macrosheets</a:t>
            </a:r>
            <a:r>
              <a:rPr lang="en-US"/>
              <a:t> and add-in files</a:t>
            </a:r>
          </a:p>
          <a:p>
            <a:r>
              <a:rPr lang="en-US"/>
              <a:t>Excel 2, 3, 4 worksheets</a:t>
            </a:r>
          </a:p>
          <a:p>
            <a:r>
              <a:rPr lang="en-US"/>
              <a:t>Excel 4 workbooks</a:t>
            </a:r>
          </a:p>
          <a:p>
            <a:endParaRPr lang="en-US"/>
          </a:p>
          <a:p>
            <a:r>
              <a:rPr lang="en-US"/>
              <a:t>Old legacy formats:</a:t>
            </a:r>
          </a:p>
          <a:p>
            <a:r>
              <a:rPr lang="en-US"/>
              <a:t>Word 2007 and later Binary Documents and Templates</a:t>
            </a:r>
          </a:p>
          <a:p>
            <a:r>
              <a:rPr lang="en-US"/>
              <a:t>Word 2003 Binary Documents and Templates</a:t>
            </a:r>
          </a:p>
          <a:p>
            <a:r>
              <a:rPr lang="en-US"/>
              <a:t>Word 2003 and Plain XML Documents</a:t>
            </a:r>
          </a:p>
          <a:p>
            <a:r>
              <a:rPr lang="en-US"/>
              <a:t>Word XP Binary Documents and Templates</a:t>
            </a:r>
          </a:p>
          <a:p>
            <a:r>
              <a:rPr lang="en-US"/>
              <a:t>Word 2000 Binary Documents and Templates</a:t>
            </a:r>
          </a:p>
          <a:p>
            <a:r>
              <a:rPr lang="en-US"/>
              <a:t>Word 97 Binary Documents and Templates</a:t>
            </a:r>
          </a:p>
          <a:p>
            <a:r>
              <a:rPr lang="en-US"/>
              <a:t>Legacy Converters for Word</a:t>
            </a:r>
          </a:p>
          <a:p>
            <a:r>
              <a:rPr lang="en-US"/>
              <a:t>PowerPoint 97-2003 Presentations, Shows, Templates, and Add-in Files</a:t>
            </a:r>
          </a:p>
          <a:p>
            <a:r>
              <a:rPr lang="en-US"/>
              <a:t>Legacy Converters for PowerPoint</a:t>
            </a:r>
          </a:p>
          <a:p>
            <a:r>
              <a:rPr lang="en-US"/>
              <a:t>Excel 97-2003 Add-in Files</a:t>
            </a:r>
          </a:p>
          <a:p>
            <a:r>
              <a:rPr lang="en-US"/>
              <a:t>Excel 97-2003 Workbooks and Templates</a:t>
            </a:r>
          </a:p>
          <a:p>
            <a:r>
              <a:rPr lang="en-US"/>
              <a:t>Excel 95-97 Workbooks and Templates</a:t>
            </a:r>
          </a:p>
          <a:p>
            <a:r>
              <a:rPr lang="en-US"/>
              <a:t>Excel 95 Workbooks</a:t>
            </a:r>
          </a:p>
          <a:p>
            <a:r>
              <a:rPr lang="en-US"/>
              <a:t>Legacy Converters for Excel</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7B55EA03-A52C-099A-038B-3824BE6DA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C7679-2CF9-41C0-B4E6-22E0005F4A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3353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8.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jpe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8.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5C1F49C3-105A-DB99-0370-0F524E9FC18B}"/>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403588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
        <p:nvSpPr>
          <p:cNvPr id="5" name="TextBox 4">
            <a:extLst>
              <a:ext uri="{FF2B5EF4-FFF2-40B4-BE49-F238E27FC236}">
                <a16:creationId xmlns:a16="http://schemas.microsoft.com/office/drawing/2014/main" id="{EA43E4CD-F963-02E0-0032-E7D6F9A9395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48367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04748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492666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469092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48079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708550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4554297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pic>
        <p:nvPicPr>
          <p:cNvPr id="8" name="Picture 7" descr="A colorful gradient going from darker blue on the left side to light blue to magenta to orange on the right side">
            <a:extLst>
              <a:ext uri="{FF2B5EF4-FFF2-40B4-BE49-F238E27FC236}">
                <a16:creationId xmlns:a16="http://schemas.microsoft.com/office/drawing/2014/main" id="{231D5FCA-981F-F285-3F4A-C7FE17ACA8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Tree>
    <p:extLst>
      <p:ext uri="{BB962C8B-B14F-4D97-AF65-F5344CB8AC3E}">
        <p14:creationId xmlns:p14="http://schemas.microsoft.com/office/powerpoint/2010/main" val="22890428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pic>
        <p:nvPicPr>
          <p:cNvPr id="4" name="Picture 3" descr="A colorful gradient going from darker blue on the left side to light blue to magenta to orange on the right side">
            <a:extLst>
              <a:ext uri="{FF2B5EF4-FFF2-40B4-BE49-F238E27FC236}">
                <a16:creationId xmlns:a16="http://schemas.microsoft.com/office/drawing/2014/main" id="{48B68C29-4E9C-8B28-F471-E7F1C13BE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Tree>
    <p:extLst>
      <p:ext uri="{BB962C8B-B14F-4D97-AF65-F5344CB8AC3E}">
        <p14:creationId xmlns:p14="http://schemas.microsoft.com/office/powerpoint/2010/main" val="24345528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
        <p:nvSpPr>
          <p:cNvPr id="7" name="Rectangle 6">
            <a:extLst>
              <a:ext uri="{FF2B5EF4-FFF2-40B4-BE49-F238E27FC236}">
                <a16:creationId xmlns:a16="http://schemas.microsoft.com/office/drawing/2014/main" id="{AAC9CD95-1B5E-2555-BB19-EEE12399D16F}"/>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C7130555-B078-0075-EEED-08749246B45E}"/>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2358044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645081FB-2475-E3A0-BEC0-8C3794A89C11}"/>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3920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2"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pic>
        <p:nvPicPr>
          <p:cNvPr id="7" name="Picture 6" hidden="1">
            <a:extLst>
              <a:ext uri="{FF2B5EF4-FFF2-40B4-BE49-F238E27FC236}">
                <a16:creationId xmlns:a16="http://schemas.microsoft.com/office/drawing/2014/main" id="{B5F7919C-AA18-AF0E-A057-114A608208CD}"/>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3770219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descr="A close-up of a colorful object&#10;&#10;Description automatically generated">
            <a:extLst>
              <a:ext uri="{FF2B5EF4-FFF2-40B4-BE49-F238E27FC236}">
                <a16:creationId xmlns:a16="http://schemas.microsoft.com/office/drawing/2014/main" id="{C530680A-E056-E435-14D1-8F0E8010C78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7" name="Picture 6" descr="A colorful gradient going from darker blue on the left side to light blue to magenta to orange on the right side">
            <a:extLst>
              <a:ext uri="{FF2B5EF4-FFF2-40B4-BE49-F238E27FC236}">
                <a16:creationId xmlns:a16="http://schemas.microsoft.com/office/drawing/2014/main" id="{A7FA32D6-CCC0-8A73-9F4A-C601D3087D9E}"/>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Tree>
    <p:extLst>
      <p:ext uri="{BB962C8B-B14F-4D97-AF65-F5344CB8AC3E}">
        <p14:creationId xmlns:p14="http://schemas.microsoft.com/office/powerpoint/2010/main" val="27332388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a:extLst>
              <a:ext uri="{FF2B5EF4-FFF2-40B4-BE49-F238E27FC236}">
                <a16:creationId xmlns:a16="http://schemas.microsoft.com/office/drawing/2014/main" id="{3DF078E1-F15A-08A7-0D1E-4AF68DF928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7475568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90300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8E6FE511-D909-11F7-F6E4-95B05E0283E4}"/>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4574737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76916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19023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84052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63055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24379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1BC8C4D3-7CC0-55FB-A20E-CA8F61649F42}"/>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8170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1532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06736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5502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8880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25849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54346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09651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50412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6107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23403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7786D3D4-796E-A13F-78E6-3D639DFD4996}"/>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891743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485297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83005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321877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822527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95507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4150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pic>
        <p:nvPicPr>
          <p:cNvPr id="3" name="Picture 2" descr="A person with curly hair standing in brightly illuminating outdoor light and shadows">
            <a:extLst>
              <a:ext uri="{FF2B5EF4-FFF2-40B4-BE49-F238E27FC236}">
                <a16:creationId xmlns:a16="http://schemas.microsoft.com/office/drawing/2014/main" id="{3ADDE525-5EAA-DE8F-35C7-BF8DDD0F38AF}"/>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491401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pic>
        <p:nvPicPr>
          <p:cNvPr id="3" name="Picture 2">
            <a:extLst>
              <a:ext uri="{FF2B5EF4-FFF2-40B4-BE49-F238E27FC236}">
                <a16:creationId xmlns:a16="http://schemas.microsoft.com/office/drawing/2014/main" id="{8803A687-5DC2-9DA7-BB66-F781F804E69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02186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pic>
        <p:nvPicPr>
          <p:cNvPr id="6" name="Picture 5" descr="A person with white beard and hat&#10;&#10;Description automatically generated">
            <a:extLst>
              <a:ext uri="{FF2B5EF4-FFF2-40B4-BE49-F238E27FC236}">
                <a16:creationId xmlns:a16="http://schemas.microsoft.com/office/drawing/2014/main" id="{892FAA6A-AFEC-A642-65FC-E98804EFF9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7" name="Rectangle 6">
            <a:extLst>
              <a:ext uri="{FF2B5EF4-FFF2-40B4-BE49-F238E27FC236}">
                <a16:creationId xmlns:a16="http://schemas.microsoft.com/office/drawing/2014/main" id="{51074134-0125-5FF5-2314-326CB9A552AA}"/>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700118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9827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160103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pic>
        <p:nvPicPr>
          <p:cNvPr id="3" name="Picture 2">
            <a:extLst>
              <a:ext uri="{FF2B5EF4-FFF2-40B4-BE49-F238E27FC236}">
                <a16:creationId xmlns:a16="http://schemas.microsoft.com/office/drawing/2014/main" id="{7A36ED81-4139-88F0-BDAF-120798E6B2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971256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3" name="Picture 2">
            <a:extLst>
              <a:ext uri="{FF2B5EF4-FFF2-40B4-BE49-F238E27FC236}">
                <a16:creationId xmlns:a16="http://schemas.microsoft.com/office/drawing/2014/main" id="{B0E2980E-3676-493B-EA27-B1E7D8E1B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215463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pic>
        <p:nvPicPr>
          <p:cNvPr id="3" name="Picture 2" descr="A close-up of a colorful wave&#10;&#10;Description automatically generated">
            <a:extLst>
              <a:ext uri="{FF2B5EF4-FFF2-40B4-BE49-F238E27FC236}">
                <a16:creationId xmlns:a16="http://schemas.microsoft.com/office/drawing/2014/main" id="{2EAE9938-0F08-526B-D87F-98B80833C9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754658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534884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408001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1394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124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380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58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3859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213295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888314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2" name="Picture 1">
            <a:extLst>
              <a:ext uri="{FF2B5EF4-FFF2-40B4-BE49-F238E27FC236}">
                <a16:creationId xmlns:a16="http://schemas.microsoft.com/office/drawing/2014/main" id="{42A9FDAC-B6E8-7588-5468-E053A3638EF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Tree>
    <p:extLst>
      <p:ext uri="{BB962C8B-B14F-4D97-AF65-F5344CB8AC3E}">
        <p14:creationId xmlns:p14="http://schemas.microsoft.com/office/powerpoint/2010/main" val="10491857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2" name="Picture 9">
            <a:extLst>
              <a:ext uri="{FF2B5EF4-FFF2-40B4-BE49-F238E27FC236}">
                <a16:creationId xmlns:a16="http://schemas.microsoft.com/office/drawing/2014/main" id="{D5254D21-198E-9436-5F1F-6BCECCD4BD9A}"/>
              </a:ext>
            </a:extLst>
          </p:cNvPr>
          <p:cNvPicPr>
            <a:picLocks noChangeAspect="1"/>
          </p:cNvPicPr>
          <p:nvPr userDrawn="1"/>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Tree>
    <p:extLst>
      <p:ext uri="{BB962C8B-B14F-4D97-AF65-F5344CB8AC3E}">
        <p14:creationId xmlns:p14="http://schemas.microsoft.com/office/powerpoint/2010/main" val="2538188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908412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720542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99126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pic>
        <p:nvPicPr>
          <p:cNvPr id="3" name="Picture 2">
            <a:extLst>
              <a:ext uri="{FF2B5EF4-FFF2-40B4-BE49-F238E27FC236}">
                <a16:creationId xmlns:a16="http://schemas.microsoft.com/office/drawing/2014/main" id="{83797B26-9184-FE9C-4FA9-295D703068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pic>
        <p:nvPicPr>
          <p:cNvPr id="4" name="Graphic 3" descr="Quote mark">
            <a:extLst>
              <a:ext uri="{FF2B5EF4-FFF2-40B4-BE49-F238E27FC236}">
                <a16:creationId xmlns:a16="http://schemas.microsoft.com/office/drawing/2014/main" id="{81981D5C-6448-D87C-0A59-F623F40AC8A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01295514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pic>
        <p:nvPicPr>
          <p:cNvPr id="4" name="Graphic 3" descr="Quote mark">
            <a:extLst>
              <a:ext uri="{FF2B5EF4-FFF2-40B4-BE49-F238E27FC236}">
                <a16:creationId xmlns:a16="http://schemas.microsoft.com/office/drawing/2014/main" id="{E6D02E76-F266-429D-E167-E387EF37E6A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5" name="Graphic 4" descr="Quote mark">
            <a:extLst>
              <a:ext uri="{FF2B5EF4-FFF2-40B4-BE49-F238E27FC236}">
                <a16:creationId xmlns:a16="http://schemas.microsoft.com/office/drawing/2014/main" id="{D3ECE24B-5469-D9C7-BE9D-E3C8FEA20C3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03657002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73991150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7E74A491-1B07-A6DF-1327-735F0E41A665}"/>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0368314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001628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0667835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466239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91602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23633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0841851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967808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88899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9216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21180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219313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5478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350838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961136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37831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970862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1884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99307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26846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18896251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93055824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sp>
        <p:nvSpPr>
          <p:cNvPr id="2" name="Title 1"/>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p:cNvSpPr>
            <a:spLocks noGrp="1"/>
          </p:cNvSpPr>
          <p:nvPr>
            <p:ph type="body" sz="quarter" idx="15"/>
          </p:nvPr>
        </p:nvSpPr>
        <p:spPr>
          <a:xfrm>
            <a:off x="586389" y="1591056"/>
            <a:ext cx="8193024" cy="541687"/>
          </a:xfrm>
          <a:prstGeom prst="rect">
            <a:avLst/>
          </a:prstGeom>
        </p:spPr>
        <p:txBody>
          <a:bodyPr>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p:cNvSpPr>
            <a:spLocks noGrp="1"/>
          </p:cNvSpPr>
          <p:nvPr>
            <p:ph type="body" sz="quarter" idx="19"/>
          </p:nvPr>
        </p:nvSpPr>
        <p:spPr>
          <a:xfrm>
            <a:off x="586389" y="2081710"/>
            <a:ext cx="8193024" cy="1132618"/>
          </a:xfrm>
          <a:prstGeom prst="rect">
            <a:avLst/>
          </a:prstGeom>
        </p:spPr>
        <p:txBody>
          <a:bodyPr>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quarter" idx="20"/>
          </p:nvPr>
        </p:nvSpPr>
        <p:spPr>
          <a:xfrm>
            <a:off x="586389" y="3587124"/>
            <a:ext cx="8193024" cy="541687"/>
          </a:xfrm>
          <a:prstGeom prst="rect">
            <a:avLst/>
          </a:prstGeom>
        </p:spPr>
        <p:txBody>
          <a:bodyPr>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p:cNvSpPr>
            <a:spLocks noGrp="1"/>
          </p:cNvSpPr>
          <p:nvPr>
            <p:ph type="body" sz="quarter" idx="21"/>
          </p:nvPr>
        </p:nvSpPr>
        <p:spPr>
          <a:xfrm>
            <a:off x="586389" y="4077778"/>
            <a:ext cx="8193024" cy="1132618"/>
          </a:xfrm>
          <a:prstGeom prst="rect">
            <a:avLst/>
          </a:prstGeom>
        </p:spPr>
        <p:txBody>
          <a:bodyPr>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4540263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5361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F80A-6663-6EC8-2F9B-F09CB4E83E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E2CA8B-649B-CFF8-D9A2-008AC0206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2352F1-4056-579B-A002-4B5F210E7386}"/>
              </a:ext>
            </a:extLst>
          </p:cNvPr>
          <p:cNvSpPr>
            <a:spLocks noGrp="1"/>
          </p:cNvSpPr>
          <p:nvPr>
            <p:ph type="dt" sz="half" idx="10"/>
          </p:nvPr>
        </p:nvSpPr>
        <p:spPr/>
        <p:txBody>
          <a:bodyPr/>
          <a:lstStyle/>
          <a:p>
            <a:fld id="{FF88958C-4F6A-4700-9F1E-AB26B0F3FD34}" type="datetimeFigureOut">
              <a:rPr lang="en-US" smtClean="0"/>
              <a:t>3/6/2026</a:t>
            </a:fld>
            <a:endParaRPr lang="en-US"/>
          </a:p>
        </p:txBody>
      </p:sp>
      <p:sp>
        <p:nvSpPr>
          <p:cNvPr id="5" name="Footer Placeholder 4">
            <a:extLst>
              <a:ext uri="{FF2B5EF4-FFF2-40B4-BE49-F238E27FC236}">
                <a16:creationId xmlns:a16="http://schemas.microsoft.com/office/drawing/2014/main" id="{474F9D57-9BF1-3561-2065-4AA3C7258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F400-0D54-7DB9-EC34-F6E8BC5F9660}"/>
              </a:ext>
            </a:extLst>
          </p:cNvPr>
          <p:cNvSpPr>
            <a:spLocks noGrp="1"/>
          </p:cNvSpPr>
          <p:nvPr>
            <p:ph type="sldNum" sz="quarter" idx="12"/>
          </p:nvPr>
        </p:nvSpPr>
        <p:spPr/>
        <p:txBody>
          <a:bodyPr/>
          <a:lstStyle/>
          <a:p>
            <a:fld id="{C6CFD26E-5484-4CF7-A04B-69256825D141}" type="slidenum">
              <a:rPr lang="en-US" smtClean="0"/>
              <a:t>‹#›</a:t>
            </a:fld>
            <a:endParaRPr lang="en-US"/>
          </a:p>
        </p:txBody>
      </p:sp>
    </p:spTree>
    <p:extLst>
      <p:ext uri="{BB962C8B-B14F-4D97-AF65-F5344CB8AC3E}">
        <p14:creationId xmlns:p14="http://schemas.microsoft.com/office/powerpoint/2010/main" val="386583834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oleObject" Target="../embeddings/oleObject1.bin"/><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9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ags" Target="../tags/tag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93">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94"/>
              </a:ext>
            </a:extLst>
          </a:blip>
          <a:srcRect/>
          <a:stretch/>
        </p:blipFill>
        <p:spPr>
          <a:xfrm rot="5400000">
            <a:off x="9509919" y="2743200"/>
            <a:ext cx="6858000" cy="1371600"/>
          </a:xfrm>
          <a:prstGeom prst="rect">
            <a:avLst/>
          </a:prstGeom>
        </p:spPr>
      </p:pic>
      <p:graphicFrame>
        <p:nvGraphicFramePr>
          <p:cNvPr id="5" name="think-cell data - do not delete" hidden="1">
            <a:extLst>
              <a:ext uri="{FF2B5EF4-FFF2-40B4-BE49-F238E27FC236}">
                <a16:creationId xmlns:a16="http://schemas.microsoft.com/office/drawing/2014/main" id="{1358198B-60CF-DFEE-1844-1B1F87800A2B}"/>
              </a:ext>
            </a:extLst>
          </p:cNvPr>
          <p:cNvGraphicFramePr>
            <a:graphicFrameLocks noChangeAspect="1"/>
          </p:cNvGraphicFramePr>
          <p:nvPr userDrawn="1">
            <p:custDataLst>
              <p:tags r:id="rId92"/>
            </p:custDataLst>
            <p:extLst>
              <p:ext uri="{D42A27DB-BD31-4B8C-83A1-F6EECF244321}">
                <p14:modId xmlns:p14="http://schemas.microsoft.com/office/powerpoint/2010/main" val="885402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5" imgW="425" imgH="425" progId="TCLayout.ActiveDocument.1">
                  <p:embed/>
                </p:oleObj>
              </mc:Choice>
              <mc:Fallback>
                <p:oleObj name="think-cell Slide" r:id="rId95" imgW="425" imgH="425" progId="TCLayout.ActiveDocument.1">
                  <p:embed/>
                  <p:pic>
                    <p:nvPicPr>
                      <p:cNvPr id="5" name="think-cell data - do not delete" hidden="1">
                        <a:extLst>
                          <a:ext uri="{FF2B5EF4-FFF2-40B4-BE49-F238E27FC236}">
                            <a16:creationId xmlns:a16="http://schemas.microsoft.com/office/drawing/2014/main" id="{1358198B-60CF-DFEE-1844-1B1F87800A2B}"/>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783648663"/>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 id="2147485746" r:id="rId12"/>
    <p:sldLayoutId id="2147485747" r:id="rId13"/>
    <p:sldLayoutId id="2147485748" r:id="rId14"/>
    <p:sldLayoutId id="2147485749" r:id="rId15"/>
    <p:sldLayoutId id="2147485750" r:id="rId16"/>
    <p:sldLayoutId id="2147485751" r:id="rId17"/>
    <p:sldLayoutId id="2147485752" r:id="rId18"/>
    <p:sldLayoutId id="2147485753" r:id="rId19"/>
    <p:sldLayoutId id="2147485754" r:id="rId20"/>
    <p:sldLayoutId id="2147485755" r:id="rId21"/>
    <p:sldLayoutId id="2147485756" r:id="rId22"/>
    <p:sldLayoutId id="2147485757" r:id="rId23"/>
    <p:sldLayoutId id="2147485758" r:id="rId24"/>
    <p:sldLayoutId id="2147485759" r:id="rId25"/>
    <p:sldLayoutId id="2147485760" r:id="rId26"/>
    <p:sldLayoutId id="2147485761" r:id="rId27"/>
    <p:sldLayoutId id="2147485762" r:id="rId28"/>
    <p:sldLayoutId id="2147485763" r:id="rId29"/>
    <p:sldLayoutId id="2147485764" r:id="rId30"/>
    <p:sldLayoutId id="2147485765" r:id="rId31"/>
    <p:sldLayoutId id="2147485766" r:id="rId32"/>
    <p:sldLayoutId id="2147485767" r:id="rId33"/>
    <p:sldLayoutId id="2147485768" r:id="rId34"/>
    <p:sldLayoutId id="2147485769" r:id="rId35"/>
    <p:sldLayoutId id="2147485770" r:id="rId36"/>
    <p:sldLayoutId id="2147485771" r:id="rId37"/>
    <p:sldLayoutId id="2147485772" r:id="rId38"/>
    <p:sldLayoutId id="2147485773" r:id="rId39"/>
    <p:sldLayoutId id="2147485774" r:id="rId40"/>
    <p:sldLayoutId id="2147485775" r:id="rId41"/>
    <p:sldLayoutId id="2147485776" r:id="rId42"/>
    <p:sldLayoutId id="2147485777" r:id="rId43"/>
    <p:sldLayoutId id="2147485778" r:id="rId44"/>
    <p:sldLayoutId id="2147485779" r:id="rId45"/>
    <p:sldLayoutId id="2147485780" r:id="rId46"/>
    <p:sldLayoutId id="2147485781" r:id="rId47"/>
    <p:sldLayoutId id="2147485782" r:id="rId48"/>
    <p:sldLayoutId id="2147485783" r:id="rId49"/>
    <p:sldLayoutId id="2147485784" r:id="rId50"/>
    <p:sldLayoutId id="2147485785" r:id="rId51"/>
    <p:sldLayoutId id="2147485786" r:id="rId52"/>
    <p:sldLayoutId id="2147485787" r:id="rId53"/>
    <p:sldLayoutId id="2147485788" r:id="rId54"/>
    <p:sldLayoutId id="2147485789" r:id="rId55"/>
    <p:sldLayoutId id="2147485790" r:id="rId56"/>
    <p:sldLayoutId id="2147485791" r:id="rId57"/>
    <p:sldLayoutId id="2147485792" r:id="rId58"/>
    <p:sldLayoutId id="2147485793" r:id="rId59"/>
    <p:sldLayoutId id="2147485794" r:id="rId60"/>
    <p:sldLayoutId id="2147485795" r:id="rId61"/>
    <p:sldLayoutId id="2147485796" r:id="rId62"/>
    <p:sldLayoutId id="2147485797" r:id="rId63"/>
    <p:sldLayoutId id="2147485798" r:id="rId64"/>
    <p:sldLayoutId id="2147485799" r:id="rId65"/>
    <p:sldLayoutId id="2147485800" r:id="rId66"/>
    <p:sldLayoutId id="2147485801" r:id="rId67"/>
    <p:sldLayoutId id="2147485802" r:id="rId68"/>
    <p:sldLayoutId id="2147485803" r:id="rId69"/>
    <p:sldLayoutId id="2147485804" r:id="rId70"/>
    <p:sldLayoutId id="2147485805" r:id="rId71"/>
    <p:sldLayoutId id="2147485807" r:id="rId72"/>
    <p:sldLayoutId id="2147485813" r:id="rId73"/>
    <p:sldLayoutId id="2147485818" r:id="rId74"/>
    <p:sldLayoutId id="2147485819" r:id="rId75"/>
    <p:sldLayoutId id="2147485820" r:id="rId76"/>
    <p:sldLayoutId id="2147485821" r:id="rId77"/>
    <p:sldLayoutId id="2147485824" r:id="rId78"/>
    <p:sldLayoutId id="2147485825" r:id="rId79"/>
    <p:sldLayoutId id="2147485826" r:id="rId80"/>
    <p:sldLayoutId id="2147485827" r:id="rId81"/>
    <p:sldLayoutId id="2147485829" r:id="rId82"/>
    <p:sldLayoutId id="2147485830" r:id="rId83"/>
    <p:sldLayoutId id="2147485831" r:id="rId84"/>
    <p:sldLayoutId id="2147485836" r:id="rId85"/>
    <p:sldLayoutId id="2147485837" r:id="rId86"/>
    <p:sldLayoutId id="2147485841" r:id="rId87"/>
    <p:sldLayoutId id="2147485842" r:id="rId88"/>
    <p:sldLayoutId id="2147485844" r:id="rId89"/>
    <p:sldLayoutId id="2147485845" r:id="rId9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7.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8.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3.xml"/><Relationship Id="rId1" Type="http://schemas.openxmlformats.org/officeDocument/2006/relationships/slideLayout" Target="../slideLayouts/slideLayout71.xml"/><Relationship Id="rId5" Type="http://schemas.openxmlformats.org/officeDocument/2006/relationships/image" Target="../media/image66.svg"/><Relationship Id="rId4" Type="http://schemas.openxmlformats.org/officeDocument/2006/relationships/image" Target="../media/image65.svg"/></Relationships>
</file>

<file path=ppt/slides/_rels/slide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D0D8A-50BC-F923-D07C-9FCF5E8D0B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32958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97A50-3E8E-36AE-B7F4-DD2243B970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91471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939E58-01A0-BDFE-7836-A64B27DB74C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10322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2883B-2B74-B348-B952-1880F643D5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35674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58B066-7D83-8D38-1DA8-339192FB6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DECA2E2-78B5-1F2D-2E72-F3E7B40242E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72283" y="4696881"/>
            <a:ext cx="2317801" cy="489942"/>
          </a:xfrm>
          <a:prstGeom prst="rect">
            <a:avLst/>
          </a:prstGeom>
        </p:spPr>
      </p:pic>
    </p:spTree>
    <p:extLst>
      <p:ext uri="{BB962C8B-B14F-4D97-AF65-F5344CB8AC3E}">
        <p14:creationId xmlns:p14="http://schemas.microsoft.com/office/powerpoint/2010/main" val="14153683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F9B47-9759-796F-FCAC-FBC549BF95D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6C299CF-A297-5E08-9145-80AAC2112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283" y="4696881"/>
            <a:ext cx="2317801" cy="489942"/>
          </a:xfrm>
          <a:prstGeom prst="rect">
            <a:avLst/>
          </a:prstGeom>
        </p:spPr>
      </p:pic>
    </p:spTree>
    <p:extLst>
      <p:ext uri="{BB962C8B-B14F-4D97-AF65-F5344CB8AC3E}">
        <p14:creationId xmlns:p14="http://schemas.microsoft.com/office/powerpoint/2010/main" val="255048642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CEC6B-2271-8B2A-CDEA-4BB17E5016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AE0250-7052-7EB3-2D9C-C3DFC758A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283" y="4696881"/>
            <a:ext cx="2317801" cy="489942"/>
          </a:xfrm>
          <a:prstGeom prst="rect">
            <a:avLst/>
          </a:prstGeom>
        </p:spPr>
      </p:pic>
    </p:spTree>
    <p:extLst>
      <p:ext uri="{BB962C8B-B14F-4D97-AF65-F5344CB8AC3E}">
        <p14:creationId xmlns:p14="http://schemas.microsoft.com/office/powerpoint/2010/main" val="3108794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8255CE-39C9-7193-3DC0-F0B9BB727222}"/>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0"/>
            <a:ext cx="12192000" cy="6856269"/>
          </a:xfrm>
          <a:prstGeom prst="rect">
            <a:avLst/>
          </a:prstGeom>
        </p:spPr>
      </p:pic>
      <p:sp>
        <p:nvSpPr>
          <p:cNvPr id="12" name="Title 11">
            <a:extLst>
              <a:ext uri="{FF2B5EF4-FFF2-40B4-BE49-F238E27FC236}">
                <a16:creationId xmlns:a16="http://schemas.microsoft.com/office/drawing/2014/main" id="{993A94B1-A79B-9397-6ECD-C8C3C1B68717}"/>
              </a:ext>
            </a:extLst>
          </p:cNvPr>
          <p:cNvSpPr>
            <a:spLocks noGrp="1"/>
          </p:cNvSpPr>
          <p:nvPr>
            <p:ph type="title"/>
          </p:nvPr>
        </p:nvSpPr>
        <p:spPr>
          <a:xfrm>
            <a:off x="588264" y="2875002"/>
            <a:ext cx="4127692" cy="738664"/>
          </a:xfrm>
        </p:spPr>
        <p:txBody>
          <a:bodyPr vert="horz" wrap="square" lIns="0" tIns="0" rIns="0" bIns="0" rtlCol="0" anchor="t">
            <a:spAutoFit/>
          </a:bodyPr>
          <a:lstStyle/>
          <a:p>
            <a:r>
              <a:rPr lang="en-US" sz="4800">
                <a:gradFill>
                  <a:gsLst>
                    <a:gs pos="6000">
                      <a:srgbClr val="C03BC4"/>
                    </a:gs>
                    <a:gs pos="95000">
                      <a:srgbClr val="0078D4"/>
                    </a:gs>
                  </a:gsLst>
                  <a:path path="circle">
                    <a:fillToRect l="100000" t="100000"/>
                  </a:path>
                </a:gradFill>
              </a:rPr>
              <a:t>Agenda</a:t>
            </a:r>
          </a:p>
        </p:txBody>
      </p:sp>
      <p:sp>
        <p:nvSpPr>
          <p:cNvPr id="53" name="Rectangle: Rounded Corners 52">
            <a:extLst>
              <a:ext uri="{FF2B5EF4-FFF2-40B4-BE49-F238E27FC236}">
                <a16:creationId xmlns:a16="http://schemas.microsoft.com/office/drawing/2014/main" id="{4BF4476D-F933-0681-41D1-78B83D38F064}"/>
              </a:ext>
              <a:ext uri="{C183D7F6-B498-43B3-948B-1728B52AA6E4}">
                <adec:decorative xmlns:adec="http://schemas.microsoft.com/office/drawing/2017/decorative" val="1"/>
              </a:ext>
            </a:extLst>
          </p:cNvPr>
          <p:cNvSpPr>
            <a:spLocks/>
          </p:cNvSpPr>
          <p:nvPr/>
        </p:nvSpPr>
        <p:spPr bwMode="auto">
          <a:xfrm>
            <a:off x="4411793" y="1143931"/>
            <a:ext cx="7208706" cy="4679677"/>
          </a:xfrm>
          <a:prstGeom prst="roundRect">
            <a:avLst>
              <a:gd name="adj" fmla="val 2849"/>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4" name="Rectangle: Rounded Corners 53">
            <a:extLst>
              <a:ext uri="{FF2B5EF4-FFF2-40B4-BE49-F238E27FC236}">
                <a16:creationId xmlns:a16="http://schemas.microsoft.com/office/drawing/2014/main" id="{600B53C4-BA12-8735-56E5-B99B3D538742}"/>
              </a:ext>
              <a:ext uri="{C183D7F6-B498-43B3-948B-1728B52AA6E4}">
                <adec:decorative xmlns:adec="http://schemas.microsoft.com/office/drawing/2017/decorative" val="1"/>
              </a:ext>
            </a:extLst>
          </p:cNvPr>
          <p:cNvSpPr>
            <a:spLocks/>
          </p:cNvSpPr>
          <p:nvPr/>
        </p:nvSpPr>
        <p:spPr bwMode="auto">
          <a:xfrm>
            <a:off x="4594673" y="1324770"/>
            <a:ext cx="6842946" cy="4317998"/>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65" name="Straight Connector 64">
            <a:extLst>
              <a:ext uri="{FF2B5EF4-FFF2-40B4-BE49-F238E27FC236}">
                <a16:creationId xmlns:a16="http://schemas.microsoft.com/office/drawing/2014/main" id="{7B30BEF2-95CE-7E83-D151-DEDB3D5C113F}"/>
              </a:ext>
              <a:ext uri="{C183D7F6-B498-43B3-948B-1728B52AA6E4}">
                <adec:decorative xmlns:adec="http://schemas.microsoft.com/office/drawing/2017/decorative" val="1"/>
              </a:ext>
            </a:extLst>
          </p:cNvPr>
          <p:cNvCxnSpPr>
            <a:cxnSpLocks/>
          </p:cNvCxnSpPr>
          <p:nvPr/>
        </p:nvCxnSpPr>
        <p:spPr>
          <a:xfrm>
            <a:off x="5715000" y="2414674"/>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C8E204-07D2-9B98-36A2-9B849E08B7DF}"/>
              </a:ext>
              <a:ext uri="{C183D7F6-B498-43B3-948B-1728B52AA6E4}">
                <adec:decorative xmlns:adec="http://schemas.microsoft.com/office/drawing/2017/decorative" val="1"/>
              </a:ext>
            </a:extLst>
          </p:cNvPr>
          <p:cNvCxnSpPr>
            <a:cxnSpLocks/>
          </p:cNvCxnSpPr>
          <p:nvPr/>
        </p:nvCxnSpPr>
        <p:spPr>
          <a:xfrm>
            <a:off x="5715000" y="3470650"/>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C142A3F-FA4C-803A-83BE-73BA5C43A35E}"/>
              </a:ext>
              <a:ext uri="{C183D7F6-B498-43B3-948B-1728B52AA6E4}">
                <adec:decorative xmlns:adec="http://schemas.microsoft.com/office/drawing/2017/decorative" val="1"/>
              </a:ext>
            </a:extLst>
          </p:cNvPr>
          <p:cNvCxnSpPr>
            <a:cxnSpLocks/>
          </p:cNvCxnSpPr>
          <p:nvPr/>
        </p:nvCxnSpPr>
        <p:spPr>
          <a:xfrm>
            <a:off x="5715000" y="4526626"/>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FC7CAC2-195A-12E1-B3B3-F0C3788F8599}"/>
              </a:ext>
              <a:ext uri="{C183D7F6-B498-43B3-948B-1728B52AA6E4}">
                <adec:decorative xmlns:adec="http://schemas.microsoft.com/office/drawing/2017/decorative" val="1"/>
              </a:ext>
            </a:extLst>
          </p:cNvPr>
          <p:cNvGrpSpPr>
            <a:grpSpLocks/>
          </p:cNvGrpSpPr>
          <p:nvPr/>
        </p:nvGrpSpPr>
        <p:grpSpPr>
          <a:xfrm>
            <a:off x="4864100" y="4720911"/>
            <a:ext cx="667407" cy="667407"/>
            <a:chOff x="4864100" y="2608958"/>
            <a:chExt cx="667407" cy="667407"/>
          </a:xfrm>
        </p:grpSpPr>
        <p:sp>
          <p:nvSpPr>
            <p:cNvPr id="76" name="Oval 75">
              <a:extLst>
                <a:ext uri="{FF2B5EF4-FFF2-40B4-BE49-F238E27FC236}">
                  <a16:creationId xmlns:a16="http://schemas.microsoft.com/office/drawing/2014/main" id="{CEB7F56C-ECF9-9688-D928-F45B67BBC756}"/>
                </a:ext>
                <a:ext uri="{C183D7F6-B498-43B3-948B-1728B52AA6E4}">
                  <adec:decorative xmlns:adec="http://schemas.microsoft.com/office/drawing/2017/decorative" val="1"/>
                </a:ext>
              </a:extLst>
            </p:cNvPr>
            <p:cNvSpPr/>
            <p:nvPr/>
          </p:nvSpPr>
          <p:spPr bwMode="auto">
            <a:xfrm>
              <a:off x="4864100" y="2608958"/>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7" name="Graphic 85">
              <a:extLst>
                <a:ext uri="{FF2B5EF4-FFF2-40B4-BE49-F238E27FC236}">
                  <a16:creationId xmlns:a16="http://schemas.microsoft.com/office/drawing/2014/main" id="{1E45C47D-51B5-5426-6BF5-291828BCC059}"/>
                </a:ext>
              </a:extLst>
            </p:cNvPr>
            <p:cNvSpPr/>
            <p:nvPr/>
          </p:nvSpPr>
          <p:spPr>
            <a:xfrm>
              <a:off x="5006677" y="2780172"/>
              <a:ext cx="382254" cy="344028"/>
            </a:xfrm>
            <a:custGeom>
              <a:avLst/>
              <a:gdLst>
                <a:gd name="csX0" fmla="*/ 166688 w 190500"/>
                <a:gd name="csY0" fmla="*/ 14288 h 171450"/>
                <a:gd name="csX1" fmla="*/ 23813 w 190500"/>
                <a:gd name="csY1" fmla="*/ 14288 h 171450"/>
                <a:gd name="csX2" fmla="*/ 14288 w 190500"/>
                <a:gd name="csY2" fmla="*/ 23813 h 171450"/>
                <a:gd name="csX3" fmla="*/ 14288 w 190500"/>
                <a:gd name="csY3" fmla="*/ 109538 h 171450"/>
                <a:gd name="csX4" fmla="*/ 23813 w 190500"/>
                <a:gd name="csY4" fmla="*/ 119063 h 171450"/>
                <a:gd name="csX5" fmla="*/ 66675 w 190500"/>
                <a:gd name="csY5" fmla="*/ 119063 h 171450"/>
                <a:gd name="csX6" fmla="*/ 66675 w 190500"/>
                <a:gd name="csY6" fmla="*/ 133350 h 171450"/>
                <a:gd name="csX7" fmla="*/ 23813 w 190500"/>
                <a:gd name="csY7" fmla="*/ 133350 h 171450"/>
                <a:gd name="csX8" fmla="*/ 0 w 190500"/>
                <a:gd name="csY8" fmla="*/ 109538 h 171450"/>
                <a:gd name="csX9" fmla="*/ 0 w 190500"/>
                <a:gd name="csY9" fmla="*/ 23813 h 171450"/>
                <a:gd name="csX10" fmla="*/ 23813 w 190500"/>
                <a:gd name="csY10" fmla="*/ 0 h 171450"/>
                <a:gd name="csX11" fmla="*/ 166688 w 190500"/>
                <a:gd name="csY11" fmla="*/ 0 h 171450"/>
                <a:gd name="csX12" fmla="*/ 190500 w 190500"/>
                <a:gd name="csY12" fmla="*/ 23813 h 171450"/>
                <a:gd name="csX13" fmla="*/ 190500 w 190500"/>
                <a:gd name="csY13" fmla="*/ 109538 h 171450"/>
                <a:gd name="csX14" fmla="*/ 171212 w 190500"/>
                <a:gd name="csY14" fmla="*/ 132920 h 171450"/>
                <a:gd name="csX15" fmla="*/ 164639 w 190500"/>
                <a:gd name="csY15" fmla="*/ 122290 h 171450"/>
                <a:gd name="csX16" fmla="*/ 161412 w 190500"/>
                <a:gd name="csY16" fmla="*/ 119063 h 171450"/>
                <a:gd name="csX17" fmla="*/ 166688 w 190500"/>
                <a:gd name="csY17" fmla="*/ 119063 h 171450"/>
                <a:gd name="csX18" fmla="*/ 176213 w 190500"/>
                <a:gd name="csY18" fmla="*/ 109538 h 171450"/>
                <a:gd name="csX19" fmla="*/ 176213 w 190500"/>
                <a:gd name="csY19" fmla="*/ 23813 h 171450"/>
                <a:gd name="csX20" fmla="*/ 166688 w 190500"/>
                <a:gd name="csY20" fmla="*/ 14288 h 171450"/>
                <a:gd name="csX21" fmla="*/ 88395 w 190500"/>
                <a:gd name="csY21" fmla="*/ 59243 h 171450"/>
                <a:gd name="csX22" fmla="*/ 80610 w 190500"/>
                <a:gd name="csY22" fmla="*/ 57694 h 171450"/>
                <a:gd name="csX23" fmla="*/ 76200 w 190500"/>
                <a:gd name="csY23" fmla="*/ 64294 h 171450"/>
                <a:gd name="csX24" fmla="*/ 76200 w 190500"/>
                <a:gd name="csY24" fmla="*/ 164306 h 171450"/>
                <a:gd name="csX25" fmla="*/ 81224 w 190500"/>
                <a:gd name="csY25" fmla="*/ 171129 h 171450"/>
                <a:gd name="csX26" fmla="*/ 89230 w 190500"/>
                <a:gd name="csY26" fmla="*/ 168353 h 171450"/>
                <a:gd name="csX27" fmla="*/ 112726 w 190500"/>
                <a:gd name="csY27" fmla="*/ 134178 h 171450"/>
                <a:gd name="csX28" fmla="*/ 153310 w 190500"/>
                <a:gd name="csY28" fmla="*/ 142722 h 171450"/>
                <a:gd name="csX29" fmla="*/ 161063 w 190500"/>
                <a:gd name="csY29" fmla="*/ 139135 h 171450"/>
                <a:gd name="csX30" fmla="*/ 159832 w 190500"/>
                <a:gd name="csY30" fmla="*/ 130680 h 171450"/>
                <a:gd name="csX31" fmla="*/ 88395 w 190500"/>
                <a:gd name="csY31" fmla="*/ 59243 h 171450"/>
                <a:gd name="csX32" fmla="*/ 90488 w 190500"/>
                <a:gd name="csY32" fmla="*/ 141306 h 171450"/>
                <a:gd name="csX33" fmla="*/ 90488 w 190500"/>
                <a:gd name="csY33" fmla="*/ 81541 h 171450"/>
                <a:gd name="csX34" fmla="*/ 132738 w 190500"/>
                <a:gd name="csY34" fmla="*/ 123791 h 171450"/>
                <a:gd name="csX35" fmla="*/ 111009 w 190500"/>
                <a:gd name="csY35" fmla="*/ 119216 h 171450"/>
                <a:gd name="csX36" fmla="*/ 103651 w 190500"/>
                <a:gd name="csY36" fmla="*/ 122159 h 171450"/>
                <a:gd name="csX37" fmla="*/ 90488 w 190500"/>
                <a:gd name="csY37" fmla="*/ 141306 h 171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90500" h="171450">
                  <a:moveTo>
                    <a:pt x="166688" y="14288"/>
                  </a:moveTo>
                  <a:lnTo>
                    <a:pt x="23813" y="14288"/>
                  </a:lnTo>
                  <a:cubicBezTo>
                    <a:pt x="18552" y="14288"/>
                    <a:pt x="14288" y="18552"/>
                    <a:pt x="14288" y="23813"/>
                  </a:cubicBezTo>
                  <a:lnTo>
                    <a:pt x="14288" y="109538"/>
                  </a:lnTo>
                  <a:cubicBezTo>
                    <a:pt x="14288" y="114798"/>
                    <a:pt x="18552" y="119063"/>
                    <a:pt x="23813" y="119063"/>
                  </a:cubicBezTo>
                  <a:lnTo>
                    <a:pt x="66675" y="119063"/>
                  </a:lnTo>
                  <a:lnTo>
                    <a:pt x="66675" y="133350"/>
                  </a:lnTo>
                  <a:lnTo>
                    <a:pt x="23813" y="133350"/>
                  </a:lnTo>
                  <a:cubicBezTo>
                    <a:pt x="10661" y="133350"/>
                    <a:pt x="0" y="122689"/>
                    <a:pt x="0" y="109538"/>
                  </a:cubicBezTo>
                  <a:lnTo>
                    <a:pt x="0" y="23813"/>
                  </a:lnTo>
                  <a:cubicBezTo>
                    <a:pt x="0" y="10661"/>
                    <a:pt x="10661" y="0"/>
                    <a:pt x="23813" y="0"/>
                  </a:cubicBezTo>
                  <a:lnTo>
                    <a:pt x="166688" y="0"/>
                  </a:lnTo>
                  <a:cubicBezTo>
                    <a:pt x="179839" y="0"/>
                    <a:pt x="190500" y="10661"/>
                    <a:pt x="190500" y="23813"/>
                  </a:cubicBezTo>
                  <a:lnTo>
                    <a:pt x="190500" y="109538"/>
                  </a:lnTo>
                  <a:cubicBezTo>
                    <a:pt x="190500" y="121142"/>
                    <a:pt x="182199" y="130808"/>
                    <a:pt x="171212" y="132920"/>
                  </a:cubicBezTo>
                  <a:cubicBezTo>
                    <a:pt x="170498" y="128755"/>
                    <a:pt x="168210" y="124908"/>
                    <a:pt x="164639" y="122290"/>
                  </a:cubicBezTo>
                  <a:lnTo>
                    <a:pt x="161412" y="119063"/>
                  </a:lnTo>
                  <a:lnTo>
                    <a:pt x="166688" y="119063"/>
                  </a:lnTo>
                  <a:cubicBezTo>
                    <a:pt x="171948" y="119063"/>
                    <a:pt x="176213" y="114798"/>
                    <a:pt x="176213" y="109538"/>
                  </a:cubicBezTo>
                  <a:lnTo>
                    <a:pt x="176213" y="23813"/>
                  </a:lnTo>
                  <a:cubicBezTo>
                    <a:pt x="176213" y="18552"/>
                    <a:pt x="171948" y="14288"/>
                    <a:pt x="166688" y="14288"/>
                  </a:cubicBezTo>
                  <a:close/>
                  <a:moveTo>
                    <a:pt x="88395" y="59243"/>
                  </a:moveTo>
                  <a:cubicBezTo>
                    <a:pt x="86352" y="57200"/>
                    <a:pt x="83279" y="56588"/>
                    <a:pt x="80610" y="57694"/>
                  </a:cubicBezTo>
                  <a:cubicBezTo>
                    <a:pt x="77940" y="58800"/>
                    <a:pt x="76200" y="61405"/>
                    <a:pt x="76200" y="64294"/>
                  </a:cubicBezTo>
                  <a:lnTo>
                    <a:pt x="76200" y="164306"/>
                  </a:lnTo>
                  <a:cubicBezTo>
                    <a:pt x="76200" y="167435"/>
                    <a:pt x="78236" y="170200"/>
                    <a:pt x="81224" y="171129"/>
                  </a:cubicBezTo>
                  <a:cubicBezTo>
                    <a:pt x="84213" y="172057"/>
                    <a:pt x="87458" y="170932"/>
                    <a:pt x="89230" y="168353"/>
                  </a:cubicBezTo>
                  <a:lnTo>
                    <a:pt x="112726" y="134178"/>
                  </a:lnTo>
                  <a:lnTo>
                    <a:pt x="153310" y="142722"/>
                  </a:lnTo>
                  <a:cubicBezTo>
                    <a:pt x="156403" y="143373"/>
                    <a:pt x="159557" y="141914"/>
                    <a:pt x="161063" y="139135"/>
                  </a:cubicBezTo>
                  <a:cubicBezTo>
                    <a:pt x="162568" y="136354"/>
                    <a:pt x="162068" y="132916"/>
                    <a:pt x="159832" y="130680"/>
                  </a:cubicBezTo>
                  <a:lnTo>
                    <a:pt x="88395" y="59243"/>
                  </a:lnTo>
                  <a:close/>
                  <a:moveTo>
                    <a:pt x="90488" y="141306"/>
                  </a:moveTo>
                  <a:lnTo>
                    <a:pt x="90488" y="81541"/>
                  </a:lnTo>
                  <a:lnTo>
                    <a:pt x="132738" y="123791"/>
                  </a:lnTo>
                  <a:lnTo>
                    <a:pt x="111009" y="119216"/>
                  </a:lnTo>
                  <a:cubicBezTo>
                    <a:pt x="108187" y="118621"/>
                    <a:pt x="105285" y="119783"/>
                    <a:pt x="103651" y="122159"/>
                  </a:cubicBezTo>
                  <a:lnTo>
                    <a:pt x="90488" y="141306"/>
                  </a:ln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defTabSz="914400"/>
              <a:endParaRPr lang="en-US" sz="1600">
                <a:solidFill>
                  <a:srgbClr val="000000"/>
                </a:solidFill>
                <a:latin typeface="Segoe Sans Display"/>
              </a:endParaRPr>
            </a:p>
          </p:txBody>
        </p:sp>
      </p:grpSp>
      <p:grpSp>
        <p:nvGrpSpPr>
          <p:cNvPr id="94" name="Group 93">
            <a:extLst>
              <a:ext uri="{FF2B5EF4-FFF2-40B4-BE49-F238E27FC236}">
                <a16:creationId xmlns:a16="http://schemas.microsoft.com/office/drawing/2014/main" id="{1C85D742-B517-8D75-9841-446D19BBB9E3}"/>
              </a:ext>
              <a:ext uri="{C183D7F6-B498-43B3-948B-1728B52AA6E4}">
                <adec:decorative xmlns:adec="http://schemas.microsoft.com/office/drawing/2017/decorative" val="1"/>
              </a:ext>
            </a:extLst>
          </p:cNvPr>
          <p:cNvGrpSpPr/>
          <p:nvPr/>
        </p:nvGrpSpPr>
        <p:grpSpPr>
          <a:xfrm>
            <a:off x="4864100" y="3664934"/>
            <a:ext cx="667407" cy="667407"/>
            <a:chOff x="4864100" y="3664934"/>
            <a:chExt cx="667407" cy="667407"/>
          </a:xfrm>
        </p:grpSpPr>
        <p:sp>
          <p:nvSpPr>
            <p:cNvPr id="79" name="Oval 78">
              <a:extLst>
                <a:ext uri="{FF2B5EF4-FFF2-40B4-BE49-F238E27FC236}">
                  <a16:creationId xmlns:a16="http://schemas.microsoft.com/office/drawing/2014/main" id="{A9AFAB9B-9ACC-B6DD-4D30-6A2C8ECFD192}"/>
                </a:ext>
                <a:ext uri="{C183D7F6-B498-43B3-948B-1728B52AA6E4}">
                  <adec:decorative xmlns:adec="http://schemas.microsoft.com/office/drawing/2017/decorative" val="1"/>
                </a:ext>
              </a:extLst>
            </p:cNvPr>
            <p:cNvSpPr/>
            <p:nvPr/>
          </p:nvSpPr>
          <p:spPr bwMode="auto">
            <a:xfrm>
              <a:off x="4864100" y="3664934"/>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93" name="Graphic 91">
              <a:extLst>
                <a:ext uri="{FF2B5EF4-FFF2-40B4-BE49-F238E27FC236}">
                  <a16:creationId xmlns:a16="http://schemas.microsoft.com/office/drawing/2014/main" id="{85017130-BAF1-01A9-966F-2F9111F44BE8}"/>
                </a:ext>
              </a:extLst>
            </p:cNvPr>
            <p:cNvSpPr/>
            <p:nvPr/>
          </p:nvSpPr>
          <p:spPr>
            <a:xfrm>
              <a:off x="5013983" y="3802115"/>
              <a:ext cx="393042" cy="393046"/>
            </a:xfrm>
            <a:custGeom>
              <a:avLst/>
              <a:gdLst>
                <a:gd name="csX0" fmla="*/ 85707 w 200024"/>
                <a:gd name="csY0" fmla="*/ 114258 h 200025"/>
                <a:gd name="csX1" fmla="*/ 85707 w 200024"/>
                <a:gd name="csY1" fmla="*/ 128546 h 200025"/>
                <a:gd name="csX2" fmla="*/ 21425 w 200024"/>
                <a:gd name="csY2" fmla="*/ 128546 h 200025"/>
                <a:gd name="csX3" fmla="*/ 14290 w 200024"/>
                <a:gd name="csY3" fmla="*/ 135679 h 200025"/>
                <a:gd name="csX4" fmla="*/ 14290 w 200024"/>
                <a:gd name="csY4" fmla="*/ 141181 h 200025"/>
                <a:gd name="csX5" fmla="*/ 19425 w 200024"/>
                <a:gd name="csY5" fmla="*/ 155099 h 200025"/>
                <a:gd name="csX6" fmla="*/ 76182 w 200024"/>
                <a:gd name="csY6" fmla="*/ 176183 h 200025"/>
                <a:gd name="csX7" fmla="*/ 104229 w 200024"/>
                <a:gd name="csY7" fmla="*/ 172723 h 200025"/>
                <a:gd name="csX8" fmla="*/ 115384 w 200024"/>
                <a:gd name="csY8" fmla="*/ 184077 h 200025"/>
                <a:gd name="csX9" fmla="*/ 76182 w 200024"/>
                <a:gd name="csY9" fmla="*/ 190471 h 200025"/>
                <a:gd name="csX10" fmla="*/ 8558 w 200024"/>
                <a:gd name="csY10" fmla="*/ 164378 h 200025"/>
                <a:gd name="csX11" fmla="*/ 0 w 200024"/>
                <a:gd name="csY11" fmla="*/ 141181 h 200025"/>
                <a:gd name="csX12" fmla="*/ 0 w 200024"/>
                <a:gd name="csY12" fmla="*/ 135679 h 200025"/>
                <a:gd name="csX13" fmla="*/ 21425 w 200024"/>
                <a:gd name="csY13" fmla="*/ 114258 h 200025"/>
                <a:gd name="csX14" fmla="*/ 85707 w 200024"/>
                <a:gd name="csY14" fmla="*/ 114258 h 200025"/>
                <a:gd name="csX15" fmla="*/ 123817 w 200024"/>
                <a:gd name="csY15" fmla="*/ 47626 h 200025"/>
                <a:gd name="csX16" fmla="*/ 76182 w 200024"/>
                <a:gd name="csY16" fmla="*/ 0 h 200025"/>
                <a:gd name="csX17" fmla="*/ 28547 w 200024"/>
                <a:gd name="csY17" fmla="*/ 47626 h 200025"/>
                <a:gd name="csX18" fmla="*/ 76182 w 200024"/>
                <a:gd name="csY18" fmla="*/ 95253 h 200025"/>
                <a:gd name="csX19" fmla="*/ 123817 w 200024"/>
                <a:gd name="csY19" fmla="*/ 47626 h 200025"/>
                <a:gd name="csX20" fmla="*/ 42838 w 200024"/>
                <a:gd name="csY20" fmla="*/ 47626 h 200025"/>
                <a:gd name="csX21" fmla="*/ 76182 w 200024"/>
                <a:gd name="csY21" fmla="*/ 14288 h 200025"/>
                <a:gd name="csX22" fmla="*/ 109526 w 200024"/>
                <a:gd name="csY22" fmla="*/ 47626 h 200025"/>
                <a:gd name="csX23" fmla="*/ 76182 w 200024"/>
                <a:gd name="csY23" fmla="*/ 80964 h 200025"/>
                <a:gd name="csX24" fmla="*/ 42838 w 200024"/>
                <a:gd name="csY24" fmla="*/ 47626 h 200025"/>
                <a:gd name="csX25" fmla="*/ 138792 w 200024"/>
                <a:gd name="csY25" fmla="*/ 194309 h 200025"/>
                <a:gd name="csX26" fmla="*/ 100683 w 200024"/>
                <a:gd name="csY26" fmla="*/ 155521 h 200025"/>
                <a:gd name="csX27" fmla="*/ 95234 w 200024"/>
                <a:gd name="csY27" fmla="*/ 142213 h 200025"/>
                <a:gd name="csX28" fmla="*/ 95234 w 200024"/>
                <a:gd name="csY28" fmla="*/ 114243 h 200025"/>
                <a:gd name="csX29" fmla="*/ 114301 w 200024"/>
                <a:gd name="csY29" fmla="*/ 95229 h 200025"/>
                <a:gd name="csX30" fmla="*/ 142092 w 200024"/>
                <a:gd name="csY30" fmla="*/ 95210 h 200025"/>
                <a:gd name="csX31" fmla="*/ 155524 w 200024"/>
                <a:gd name="csY31" fmla="*/ 100703 h 200025"/>
                <a:gd name="csX32" fmla="*/ 194353 w 200024"/>
                <a:gd name="csY32" fmla="*/ 138938 h 200025"/>
                <a:gd name="csX33" fmla="*/ 194468 w 200024"/>
                <a:gd name="csY33" fmla="*/ 165882 h 200025"/>
                <a:gd name="csX34" fmla="*/ 165958 w 200024"/>
                <a:gd name="csY34" fmla="*/ 194425 h 200025"/>
                <a:gd name="csX35" fmla="*/ 138792 w 200024"/>
                <a:gd name="csY35" fmla="*/ 194309 h 200025"/>
                <a:gd name="csX36" fmla="*/ 123779 w 200024"/>
                <a:gd name="csY36" fmla="*/ 133309 h 200025"/>
                <a:gd name="csX37" fmla="*/ 133294 w 200024"/>
                <a:gd name="csY37" fmla="*/ 123784 h 200025"/>
                <a:gd name="csX38" fmla="*/ 123779 w 200024"/>
                <a:gd name="csY38" fmla="*/ 114259 h 200025"/>
                <a:gd name="csX39" fmla="*/ 114265 w 200024"/>
                <a:gd name="csY39" fmla="*/ 123784 h 200025"/>
                <a:gd name="csX40" fmla="*/ 123779 w 200024"/>
                <a:gd name="csY40" fmla="*/ 133309 h 2000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200024" h="200025">
                  <a:moveTo>
                    <a:pt x="85707" y="114258"/>
                  </a:moveTo>
                  <a:lnTo>
                    <a:pt x="85707" y="128546"/>
                  </a:lnTo>
                  <a:lnTo>
                    <a:pt x="21425" y="128546"/>
                  </a:lnTo>
                  <a:cubicBezTo>
                    <a:pt x="17485" y="128546"/>
                    <a:pt x="14290" y="131739"/>
                    <a:pt x="14290" y="135679"/>
                  </a:cubicBezTo>
                  <a:lnTo>
                    <a:pt x="14290" y="141181"/>
                  </a:lnTo>
                  <a:cubicBezTo>
                    <a:pt x="14290" y="146284"/>
                    <a:pt x="16111" y="151219"/>
                    <a:pt x="19425" y="155099"/>
                  </a:cubicBezTo>
                  <a:cubicBezTo>
                    <a:pt x="31365" y="169079"/>
                    <a:pt x="50094" y="176183"/>
                    <a:pt x="76182" y="176183"/>
                  </a:cubicBezTo>
                  <a:cubicBezTo>
                    <a:pt x="86716" y="176183"/>
                    <a:pt x="96052" y="175025"/>
                    <a:pt x="104229" y="172723"/>
                  </a:cubicBezTo>
                  <a:lnTo>
                    <a:pt x="115384" y="184077"/>
                  </a:lnTo>
                  <a:cubicBezTo>
                    <a:pt x="104142" y="188349"/>
                    <a:pt x="91051" y="190471"/>
                    <a:pt x="76182" y="190471"/>
                  </a:cubicBezTo>
                  <a:cubicBezTo>
                    <a:pt x="46211" y="190471"/>
                    <a:pt x="23480" y="181849"/>
                    <a:pt x="8558" y="164378"/>
                  </a:cubicBezTo>
                  <a:cubicBezTo>
                    <a:pt x="3034" y="157910"/>
                    <a:pt x="0" y="149685"/>
                    <a:pt x="0" y="141181"/>
                  </a:cubicBezTo>
                  <a:lnTo>
                    <a:pt x="0" y="135679"/>
                  </a:lnTo>
                  <a:cubicBezTo>
                    <a:pt x="0" y="123849"/>
                    <a:pt x="9592" y="114258"/>
                    <a:pt x="21425" y="114258"/>
                  </a:cubicBezTo>
                  <a:lnTo>
                    <a:pt x="85707" y="114258"/>
                  </a:lnTo>
                  <a:close/>
                  <a:moveTo>
                    <a:pt x="123817" y="47626"/>
                  </a:moveTo>
                  <a:cubicBezTo>
                    <a:pt x="123817" y="21323"/>
                    <a:pt x="102490" y="0"/>
                    <a:pt x="76182" y="0"/>
                  </a:cubicBezTo>
                  <a:cubicBezTo>
                    <a:pt x="49874" y="0"/>
                    <a:pt x="28547" y="21323"/>
                    <a:pt x="28547" y="47626"/>
                  </a:cubicBezTo>
                  <a:cubicBezTo>
                    <a:pt x="28547" y="73929"/>
                    <a:pt x="49874" y="95253"/>
                    <a:pt x="76182" y="95253"/>
                  </a:cubicBezTo>
                  <a:cubicBezTo>
                    <a:pt x="102490" y="95253"/>
                    <a:pt x="123817" y="73929"/>
                    <a:pt x="123817" y="47626"/>
                  </a:cubicBezTo>
                  <a:close/>
                  <a:moveTo>
                    <a:pt x="42838" y="47626"/>
                  </a:moveTo>
                  <a:cubicBezTo>
                    <a:pt x="42838" y="29214"/>
                    <a:pt x="57766" y="14288"/>
                    <a:pt x="76182" y="14288"/>
                  </a:cubicBezTo>
                  <a:cubicBezTo>
                    <a:pt x="94598" y="14288"/>
                    <a:pt x="109526" y="29214"/>
                    <a:pt x="109526" y="47626"/>
                  </a:cubicBezTo>
                  <a:cubicBezTo>
                    <a:pt x="109526" y="66038"/>
                    <a:pt x="94598" y="80964"/>
                    <a:pt x="76182" y="80964"/>
                  </a:cubicBezTo>
                  <a:cubicBezTo>
                    <a:pt x="57766" y="80964"/>
                    <a:pt x="42838" y="66038"/>
                    <a:pt x="42838" y="47626"/>
                  </a:cubicBezTo>
                  <a:close/>
                  <a:moveTo>
                    <a:pt x="138792" y="194309"/>
                  </a:moveTo>
                  <a:lnTo>
                    <a:pt x="100683" y="155521"/>
                  </a:lnTo>
                  <a:cubicBezTo>
                    <a:pt x="97189" y="151966"/>
                    <a:pt x="95234" y="147188"/>
                    <a:pt x="95234" y="142213"/>
                  </a:cubicBezTo>
                  <a:lnTo>
                    <a:pt x="95234" y="114243"/>
                  </a:lnTo>
                  <a:cubicBezTo>
                    <a:pt x="95234" y="103746"/>
                    <a:pt x="103767" y="95237"/>
                    <a:pt x="114301" y="95229"/>
                  </a:cubicBezTo>
                  <a:lnTo>
                    <a:pt x="142092" y="95210"/>
                  </a:lnTo>
                  <a:cubicBezTo>
                    <a:pt x="147120" y="95206"/>
                    <a:pt x="151948" y="97180"/>
                    <a:pt x="155524" y="100703"/>
                  </a:cubicBezTo>
                  <a:lnTo>
                    <a:pt x="194353" y="138938"/>
                  </a:lnTo>
                  <a:cubicBezTo>
                    <a:pt x="201870" y="146341"/>
                    <a:pt x="201922" y="158420"/>
                    <a:pt x="194468" y="165882"/>
                  </a:cubicBezTo>
                  <a:lnTo>
                    <a:pt x="165958" y="194425"/>
                  </a:lnTo>
                  <a:cubicBezTo>
                    <a:pt x="158454" y="201937"/>
                    <a:pt x="146234" y="201885"/>
                    <a:pt x="138792" y="194309"/>
                  </a:cubicBezTo>
                  <a:close/>
                  <a:moveTo>
                    <a:pt x="123779" y="133309"/>
                  </a:moveTo>
                  <a:cubicBezTo>
                    <a:pt x="129034" y="133309"/>
                    <a:pt x="133294" y="129045"/>
                    <a:pt x="133294" y="123784"/>
                  </a:cubicBezTo>
                  <a:cubicBezTo>
                    <a:pt x="133294" y="118523"/>
                    <a:pt x="129034" y="114259"/>
                    <a:pt x="123779" y="114259"/>
                  </a:cubicBezTo>
                  <a:cubicBezTo>
                    <a:pt x="118524" y="114259"/>
                    <a:pt x="114265" y="118523"/>
                    <a:pt x="114265" y="123784"/>
                  </a:cubicBezTo>
                  <a:cubicBezTo>
                    <a:pt x="114265" y="129045"/>
                    <a:pt x="118524" y="133309"/>
                    <a:pt x="123779" y="133309"/>
                  </a:cubicBez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defTabSz="914400"/>
              <a:endParaRPr lang="en-US" sz="1600">
                <a:solidFill>
                  <a:srgbClr val="000000"/>
                </a:solidFill>
                <a:latin typeface="Segoe Sans Display"/>
              </a:endParaRPr>
            </a:p>
          </p:txBody>
        </p:sp>
      </p:grpSp>
      <p:grpSp>
        <p:nvGrpSpPr>
          <p:cNvPr id="98" name="Group 97">
            <a:extLst>
              <a:ext uri="{FF2B5EF4-FFF2-40B4-BE49-F238E27FC236}">
                <a16:creationId xmlns:a16="http://schemas.microsoft.com/office/drawing/2014/main" id="{F2D9A7A0-91DF-F643-8AB7-50722C41EFEB}"/>
              </a:ext>
              <a:ext uri="{C183D7F6-B498-43B3-948B-1728B52AA6E4}">
                <adec:decorative xmlns:adec="http://schemas.microsoft.com/office/drawing/2017/decorative" val="1"/>
              </a:ext>
            </a:extLst>
          </p:cNvPr>
          <p:cNvGrpSpPr>
            <a:grpSpLocks/>
          </p:cNvGrpSpPr>
          <p:nvPr/>
        </p:nvGrpSpPr>
        <p:grpSpPr>
          <a:xfrm>
            <a:off x="4864100" y="2608958"/>
            <a:ext cx="667407" cy="667407"/>
            <a:chOff x="4864100" y="4720911"/>
            <a:chExt cx="667407" cy="667407"/>
          </a:xfrm>
        </p:grpSpPr>
        <p:sp>
          <p:nvSpPr>
            <p:cNvPr id="82" name="Oval 81">
              <a:extLst>
                <a:ext uri="{FF2B5EF4-FFF2-40B4-BE49-F238E27FC236}">
                  <a16:creationId xmlns:a16="http://schemas.microsoft.com/office/drawing/2014/main" id="{076F0F5E-0C71-6BD9-EED9-FC18F9834713}"/>
                </a:ext>
                <a:ext uri="{C183D7F6-B498-43B3-948B-1728B52AA6E4}">
                  <adec:decorative xmlns:adec="http://schemas.microsoft.com/office/drawing/2017/decorative" val="1"/>
                </a:ext>
              </a:extLst>
            </p:cNvPr>
            <p:cNvSpPr/>
            <p:nvPr/>
          </p:nvSpPr>
          <p:spPr bwMode="auto">
            <a:xfrm>
              <a:off x="4864100" y="4720911"/>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97" name="Graphic 95">
              <a:extLst>
                <a:ext uri="{FF2B5EF4-FFF2-40B4-BE49-F238E27FC236}">
                  <a16:creationId xmlns:a16="http://schemas.microsoft.com/office/drawing/2014/main" id="{0058EEC4-95B0-97ED-05CC-78E890248F28}"/>
                </a:ext>
              </a:extLst>
            </p:cNvPr>
            <p:cNvSpPr/>
            <p:nvPr/>
          </p:nvSpPr>
          <p:spPr>
            <a:xfrm>
              <a:off x="5021126" y="4879570"/>
              <a:ext cx="353356" cy="350090"/>
            </a:xfrm>
            <a:custGeom>
              <a:avLst/>
              <a:gdLst>
                <a:gd name="csX0" fmla="*/ 190500 w 198267"/>
                <a:gd name="csY0" fmla="*/ 95250 h 196435"/>
                <a:gd name="csX1" fmla="*/ 95250 w 198267"/>
                <a:gd name="csY1" fmla="*/ 0 h 196435"/>
                <a:gd name="csX2" fmla="*/ 0 w 198267"/>
                <a:gd name="csY2" fmla="*/ 95250 h 196435"/>
                <a:gd name="csX3" fmla="*/ 10617 w 198267"/>
                <a:gd name="csY3" fmla="*/ 138991 h 196435"/>
                <a:gd name="csX4" fmla="*/ 447 w 198267"/>
                <a:gd name="csY4" fmla="*/ 175404 h 196435"/>
                <a:gd name="csX5" fmla="*/ 447 w 198267"/>
                <a:gd name="csY5" fmla="*/ 181809 h 196435"/>
                <a:gd name="csX6" fmla="*/ 15117 w 198267"/>
                <a:gd name="csY6" fmla="*/ 190074 h 196435"/>
                <a:gd name="csX7" fmla="*/ 51557 w 198267"/>
                <a:gd name="csY7" fmla="*/ 179908 h 196435"/>
                <a:gd name="csX8" fmla="*/ 95250 w 198267"/>
                <a:gd name="csY8" fmla="*/ 190500 h 196435"/>
                <a:gd name="csX9" fmla="*/ 102688 w 198267"/>
                <a:gd name="csY9" fmla="*/ 190214 h 196435"/>
                <a:gd name="csX10" fmla="*/ 92678 w 198267"/>
                <a:gd name="csY10" fmla="*/ 176173 h 196435"/>
                <a:gd name="csX11" fmla="*/ 55884 w 198267"/>
                <a:gd name="csY11" fmla="*/ 166016 h 196435"/>
                <a:gd name="csX12" fmla="*/ 53317 w 198267"/>
                <a:gd name="csY12" fmla="*/ 164584 h 196435"/>
                <a:gd name="csX13" fmla="*/ 15344 w 198267"/>
                <a:gd name="csY13" fmla="*/ 175178 h 196435"/>
                <a:gd name="csX14" fmla="*/ 25943 w 198267"/>
                <a:gd name="csY14" fmla="*/ 137229 h 196435"/>
                <a:gd name="csX15" fmla="*/ 24508 w 198267"/>
                <a:gd name="csY15" fmla="*/ 134660 h 196435"/>
                <a:gd name="csX16" fmla="*/ 14288 w 198267"/>
                <a:gd name="csY16" fmla="*/ 95250 h 196435"/>
                <a:gd name="csX17" fmla="*/ 95250 w 198267"/>
                <a:gd name="csY17" fmla="*/ 14288 h 196435"/>
                <a:gd name="csX18" fmla="*/ 176173 w 198267"/>
                <a:gd name="csY18" fmla="*/ 92678 h 196435"/>
                <a:gd name="csX19" fmla="*/ 190214 w 198267"/>
                <a:gd name="csY19" fmla="*/ 102688 h 196435"/>
                <a:gd name="csX20" fmla="*/ 190500 w 198267"/>
                <a:gd name="csY20" fmla="*/ 95250 h 196435"/>
                <a:gd name="csX21" fmla="*/ 103222 w 198267"/>
                <a:gd name="csY21" fmla="*/ 137844 h 196435"/>
                <a:gd name="csX22" fmla="*/ 116950 w 198267"/>
                <a:gd name="csY22" fmla="*/ 114068 h 196435"/>
                <a:gd name="csX23" fmla="*/ 115063 w 198267"/>
                <a:gd name="csY23" fmla="*/ 107532 h 196435"/>
                <a:gd name="csX24" fmla="*/ 129187 w 198267"/>
                <a:gd name="csY24" fmla="*/ 98837 h 196435"/>
                <a:gd name="csX25" fmla="*/ 133938 w 198267"/>
                <a:gd name="csY25" fmla="*/ 103837 h 196435"/>
                <a:gd name="csX26" fmla="*/ 161552 w 198267"/>
                <a:gd name="csY26" fmla="*/ 103842 h 196435"/>
                <a:gd name="csX27" fmla="*/ 166248 w 198267"/>
                <a:gd name="csY27" fmla="*/ 98903 h 196435"/>
                <a:gd name="csX28" fmla="*/ 180385 w 198267"/>
                <a:gd name="csY28" fmla="*/ 107682 h 196435"/>
                <a:gd name="csX29" fmla="*/ 178612 w 198267"/>
                <a:gd name="csY29" fmla="*/ 113691 h 196435"/>
                <a:gd name="csX30" fmla="*/ 192423 w 198267"/>
                <a:gd name="csY30" fmla="*/ 137604 h 196435"/>
                <a:gd name="csX31" fmla="*/ 197557 w 198267"/>
                <a:gd name="csY31" fmla="*/ 138840 h 196435"/>
                <a:gd name="csX32" fmla="*/ 198268 w 198267"/>
                <a:gd name="csY32" fmla="*/ 147638 h 196435"/>
                <a:gd name="csX33" fmla="*/ 197617 w 198267"/>
                <a:gd name="csY33" fmla="*/ 156055 h 196435"/>
                <a:gd name="csX34" fmla="*/ 192057 w 198267"/>
                <a:gd name="csY34" fmla="*/ 157430 h 196435"/>
                <a:gd name="csX35" fmla="*/ 178330 w 198267"/>
                <a:gd name="csY35" fmla="*/ 181207 h 196435"/>
                <a:gd name="csX36" fmla="*/ 180217 w 198267"/>
                <a:gd name="csY36" fmla="*/ 187741 h 196435"/>
                <a:gd name="csX37" fmla="*/ 166092 w 198267"/>
                <a:gd name="csY37" fmla="*/ 196436 h 196435"/>
                <a:gd name="csX38" fmla="*/ 161342 w 198267"/>
                <a:gd name="csY38" fmla="*/ 191437 h 196435"/>
                <a:gd name="csX39" fmla="*/ 133728 w 198267"/>
                <a:gd name="csY39" fmla="*/ 191433 h 196435"/>
                <a:gd name="csX40" fmla="*/ 129029 w 198267"/>
                <a:gd name="csY40" fmla="*/ 196373 h 196435"/>
                <a:gd name="csX41" fmla="*/ 114893 w 198267"/>
                <a:gd name="csY41" fmla="*/ 187596 h 196435"/>
                <a:gd name="csX42" fmla="*/ 116668 w 198267"/>
                <a:gd name="csY42" fmla="*/ 181583 h 196435"/>
                <a:gd name="csX43" fmla="*/ 102857 w 198267"/>
                <a:gd name="csY43" fmla="*/ 157670 h 196435"/>
                <a:gd name="csX44" fmla="*/ 97719 w 198267"/>
                <a:gd name="csY44" fmla="*/ 156433 h 196435"/>
                <a:gd name="csX45" fmla="*/ 97008 w 198267"/>
                <a:gd name="csY45" fmla="*/ 147638 h 196435"/>
                <a:gd name="csX46" fmla="*/ 97658 w 198267"/>
                <a:gd name="csY46" fmla="*/ 139220 h 196435"/>
                <a:gd name="csX47" fmla="*/ 103222 w 198267"/>
                <a:gd name="csY47" fmla="*/ 137844 h 196435"/>
                <a:gd name="csX48" fmla="*/ 161446 w 198267"/>
                <a:gd name="csY48" fmla="*/ 147638 h 196435"/>
                <a:gd name="csX49" fmla="*/ 147638 w 198267"/>
                <a:gd name="csY49" fmla="*/ 133350 h 196435"/>
                <a:gd name="csX50" fmla="*/ 133830 w 198267"/>
                <a:gd name="csY50" fmla="*/ 147638 h 196435"/>
                <a:gd name="csX51" fmla="*/ 147638 w 198267"/>
                <a:gd name="csY51" fmla="*/ 161925 h 196435"/>
                <a:gd name="csX52" fmla="*/ 161446 w 198267"/>
                <a:gd name="csY52" fmla="*/ 147638 h 1964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98267" h="196435">
                  <a:moveTo>
                    <a:pt x="190500" y="95250"/>
                  </a:moveTo>
                  <a:cubicBezTo>
                    <a:pt x="190500" y="42645"/>
                    <a:pt x="147855" y="0"/>
                    <a:pt x="95250" y="0"/>
                  </a:cubicBezTo>
                  <a:cubicBezTo>
                    <a:pt x="42645" y="0"/>
                    <a:pt x="0" y="42645"/>
                    <a:pt x="0" y="95250"/>
                  </a:cubicBezTo>
                  <a:cubicBezTo>
                    <a:pt x="0" y="110683"/>
                    <a:pt x="3680" y="125597"/>
                    <a:pt x="10617" y="138991"/>
                  </a:cubicBezTo>
                  <a:lnTo>
                    <a:pt x="447" y="175404"/>
                  </a:lnTo>
                  <a:cubicBezTo>
                    <a:pt x="-138" y="177497"/>
                    <a:pt x="-138" y="179714"/>
                    <a:pt x="447" y="181809"/>
                  </a:cubicBezTo>
                  <a:cubicBezTo>
                    <a:pt x="2215" y="188143"/>
                    <a:pt x="8783" y="191843"/>
                    <a:pt x="15117" y="190074"/>
                  </a:cubicBezTo>
                  <a:lnTo>
                    <a:pt x="51557" y="179908"/>
                  </a:lnTo>
                  <a:cubicBezTo>
                    <a:pt x="64940" y="186829"/>
                    <a:pt x="79836" y="190500"/>
                    <a:pt x="95250" y="190500"/>
                  </a:cubicBezTo>
                  <a:cubicBezTo>
                    <a:pt x="97753" y="190500"/>
                    <a:pt x="100233" y="190404"/>
                    <a:pt x="102688" y="190214"/>
                  </a:cubicBezTo>
                  <a:cubicBezTo>
                    <a:pt x="98734" y="186041"/>
                    <a:pt x="95356" y="181319"/>
                    <a:pt x="92678" y="176173"/>
                  </a:cubicBezTo>
                  <a:cubicBezTo>
                    <a:pt x="79621" y="175766"/>
                    <a:pt x="67085" y="172262"/>
                    <a:pt x="55884" y="166016"/>
                  </a:cubicBezTo>
                  <a:lnTo>
                    <a:pt x="53317" y="164584"/>
                  </a:lnTo>
                  <a:lnTo>
                    <a:pt x="15344" y="175178"/>
                  </a:lnTo>
                  <a:lnTo>
                    <a:pt x="25943" y="137229"/>
                  </a:lnTo>
                  <a:lnTo>
                    <a:pt x="24508" y="134660"/>
                  </a:lnTo>
                  <a:cubicBezTo>
                    <a:pt x="17838" y="122714"/>
                    <a:pt x="14288" y="109248"/>
                    <a:pt x="14288" y="95250"/>
                  </a:cubicBezTo>
                  <a:cubicBezTo>
                    <a:pt x="14288" y="50536"/>
                    <a:pt x="50536" y="14288"/>
                    <a:pt x="95250" y="14288"/>
                  </a:cubicBezTo>
                  <a:cubicBezTo>
                    <a:pt x="139104" y="14288"/>
                    <a:pt x="174814" y="49154"/>
                    <a:pt x="176173" y="92678"/>
                  </a:cubicBezTo>
                  <a:cubicBezTo>
                    <a:pt x="181319" y="95356"/>
                    <a:pt x="186041" y="98734"/>
                    <a:pt x="190214" y="102688"/>
                  </a:cubicBezTo>
                  <a:cubicBezTo>
                    <a:pt x="190404" y="100233"/>
                    <a:pt x="190500" y="97753"/>
                    <a:pt x="190500" y="95250"/>
                  </a:cubicBezTo>
                  <a:close/>
                  <a:moveTo>
                    <a:pt x="103222" y="137844"/>
                  </a:moveTo>
                  <a:cubicBezTo>
                    <a:pt x="113715" y="135247"/>
                    <a:pt x="119948" y="124452"/>
                    <a:pt x="116950" y="114068"/>
                  </a:cubicBezTo>
                  <a:lnTo>
                    <a:pt x="115063" y="107532"/>
                  </a:lnTo>
                  <a:cubicBezTo>
                    <a:pt x="119247" y="103889"/>
                    <a:pt x="124009" y="100935"/>
                    <a:pt x="129187" y="98837"/>
                  </a:cubicBezTo>
                  <a:lnTo>
                    <a:pt x="133938" y="103837"/>
                  </a:lnTo>
                  <a:cubicBezTo>
                    <a:pt x="141446" y="111738"/>
                    <a:pt x="154040" y="111741"/>
                    <a:pt x="161552" y="103842"/>
                  </a:cubicBezTo>
                  <a:lnTo>
                    <a:pt x="166248" y="98903"/>
                  </a:lnTo>
                  <a:cubicBezTo>
                    <a:pt x="171436" y="101025"/>
                    <a:pt x="176203" y="104008"/>
                    <a:pt x="180385" y="107682"/>
                  </a:cubicBezTo>
                  <a:lnTo>
                    <a:pt x="178612" y="113691"/>
                  </a:lnTo>
                  <a:cubicBezTo>
                    <a:pt x="175528" y="124146"/>
                    <a:pt x="181827" y="135052"/>
                    <a:pt x="192423" y="137604"/>
                  </a:cubicBezTo>
                  <a:lnTo>
                    <a:pt x="197557" y="138840"/>
                  </a:lnTo>
                  <a:cubicBezTo>
                    <a:pt x="198024" y="141701"/>
                    <a:pt x="198268" y="144639"/>
                    <a:pt x="198268" y="147638"/>
                  </a:cubicBezTo>
                  <a:cubicBezTo>
                    <a:pt x="198268" y="150503"/>
                    <a:pt x="198046" y="153314"/>
                    <a:pt x="197617" y="156055"/>
                  </a:cubicBezTo>
                  <a:lnTo>
                    <a:pt x="192057" y="157430"/>
                  </a:lnTo>
                  <a:cubicBezTo>
                    <a:pt x="181566" y="160027"/>
                    <a:pt x="175332" y="170822"/>
                    <a:pt x="178330" y="181207"/>
                  </a:cubicBezTo>
                  <a:lnTo>
                    <a:pt x="180217" y="187741"/>
                  </a:lnTo>
                  <a:cubicBezTo>
                    <a:pt x="176032" y="191383"/>
                    <a:pt x="171270" y="194338"/>
                    <a:pt x="166092" y="196436"/>
                  </a:cubicBezTo>
                  <a:lnTo>
                    <a:pt x="161342" y="191437"/>
                  </a:lnTo>
                  <a:cubicBezTo>
                    <a:pt x="153834" y="183536"/>
                    <a:pt x="141240" y="183534"/>
                    <a:pt x="133728" y="191433"/>
                  </a:cubicBezTo>
                  <a:lnTo>
                    <a:pt x="129029" y="196373"/>
                  </a:lnTo>
                  <a:cubicBezTo>
                    <a:pt x="123843" y="194252"/>
                    <a:pt x="119076" y="191269"/>
                    <a:pt x="114893" y="187596"/>
                  </a:cubicBezTo>
                  <a:lnTo>
                    <a:pt x="116668" y="181583"/>
                  </a:lnTo>
                  <a:cubicBezTo>
                    <a:pt x="119753" y="171129"/>
                    <a:pt x="113453" y="160222"/>
                    <a:pt x="102857" y="157670"/>
                  </a:cubicBezTo>
                  <a:lnTo>
                    <a:pt x="97719" y="156433"/>
                  </a:lnTo>
                  <a:cubicBezTo>
                    <a:pt x="97251" y="153573"/>
                    <a:pt x="97008" y="150635"/>
                    <a:pt x="97008" y="147638"/>
                  </a:cubicBezTo>
                  <a:cubicBezTo>
                    <a:pt x="97008" y="144772"/>
                    <a:pt x="97230" y="141961"/>
                    <a:pt x="97658" y="139220"/>
                  </a:cubicBezTo>
                  <a:lnTo>
                    <a:pt x="103222" y="137844"/>
                  </a:lnTo>
                  <a:close/>
                  <a:moveTo>
                    <a:pt x="161446" y="147638"/>
                  </a:moveTo>
                  <a:cubicBezTo>
                    <a:pt x="161446" y="139747"/>
                    <a:pt x="155264" y="133350"/>
                    <a:pt x="147638" y="133350"/>
                  </a:cubicBezTo>
                  <a:cubicBezTo>
                    <a:pt x="140012" y="133350"/>
                    <a:pt x="133830" y="139747"/>
                    <a:pt x="133830" y="147638"/>
                  </a:cubicBezTo>
                  <a:cubicBezTo>
                    <a:pt x="133830" y="155528"/>
                    <a:pt x="140012" y="161925"/>
                    <a:pt x="147638" y="161925"/>
                  </a:cubicBezTo>
                  <a:cubicBezTo>
                    <a:pt x="155264" y="161925"/>
                    <a:pt x="161446" y="155528"/>
                    <a:pt x="161446" y="147638"/>
                  </a:cubicBez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defTabSz="914400"/>
              <a:endParaRPr lang="en-US" sz="1600">
                <a:solidFill>
                  <a:srgbClr val="000000"/>
                </a:solidFill>
                <a:latin typeface="Segoe Sans Display"/>
              </a:endParaRPr>
            </a:p>
          </p:txBody>
        </p:sp>
      </p:grpSp>
      <p:sp>
        <p:nvSpPr>
          <p:cNvPr id="56" name="Text Placeholder 6">
            <a:extLst>
              <a:ext uri="{FF2B5EF4-FFF2-40B4-BE49-F238E27FC236}">
                <a16:creationId xmlns:a16="http://schemas.microsoft.com/office/drawing/2014/main" id="{E289821E-29DB-4952-3241-6268A2F11A0A}"/>
              </a:ext>
            </a:extLst>
          </p:cNvPr>
          <p:cNvSpPr txBox="1">
            <a:spLocks/>
          </p:cNvSpPr>
          <p:nvPr/>
        </p:nvSpPr>
        <p:spPr>
          <a:xfrm>
            <a:off x="5715000" y="1783536"/>
            <a:ext cx="5448300" cy="353943"/>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sz="2300" dirty="0">
                <a:solidFill>
                  <a:schemeClr val="tx2"/>
                </a:solidFill>
              </a:rPr>
              <a:t>What is Microsoft Baseline Security Mode</a:t>
            </a:r>
          </a:p>
        </p:txBody>
      </p:sp>
      <p:sp>
        <p:nvSpPr>
          <p:cNvPr id="57" name="Text Placeholder 6">
            <a:extLst>
              <a:ext uri="{FF2B5EF4-FFF2-40B4-BE49-F238E27FC236}">
                <a16:creationId xmlns:a16="http://schemas.microsoft.com/office/drawing/2014/main" id="{603985E6-486A-E835-07F2-60BAD57424F1}"/>
              </a:ext>
            </a:extLst>
          </p:cNvPr>
          <p:cNvSpPr txBox="1">
            <a:spLocks/>
          </p:cNvSpPr>
          <p:nvPr/>
        </p:nvSpPr>
        <p:spPr>
          <a:xfrm>
            <a:off x="5715000" y="2775344"/>
            <a:ext cx="5448300" cy="353943"/>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sz="2300" dirty="0">
                <a:solidFill>
                  <a:schemeClr val="tx2"/>
                </a:solidFill>
              </a:rPr>
              <a:t>Overview</a:t>
            </a:r>
          </a:p>
        </p:txBody>
      </p:sp>
      <p:sp>
        <p:nvSpPr>
          <p:cNvPr id="58" name="Text Placeholder 6">
            <a:extLst>
              <a:ext uri="{FF2B5EF4-FFF2-40B4-BE49-F238E27FC236}">
                <a16:creationId xmlns:a16="http://schemas.microsoft.com/office/drawing/2014/main" id="{C5E9DB47-29C8-209A-F517-20205EE3CAA7}"/>
              </a:ext>
            </a:extLst>
          </p:cNvPr>
          <p:cNvSpPr txBox="1">
            <a:spLocks/>
          </p:cNvSpPr>
          <p:nvPr/>
        </p:nvSpPr>
        <p:spPr>
          <a:xfrm>
            <a:off x="5715000" y="3815278"/>
            <a:ext cx="5448300" cy="353943"/>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sz="2300" dirty="0">
                <a:solidFill>
                  <a:schemeClr val="tx2"/>
                </a:solidFill>
              </a:rPr>
              <a:t>Setting breakdown </a:t>
            </a:r>
          </a:p>
        </p:txBody>
      </p:sp>
      <p:sp>
        <p:nvSpPr>
          <p:cNvPr id="59" name="Text Placeholder 6">
            <a:extLst>
              <a:ext uri="{FF2B5EF4-FFF2-40B4-BE49-F238E27FC236}">
                <a16:creationId xmlns:a16="http://schemas.microsoft.com/office/drawing/2014/main" id="{09A8F998-90A3-BAB8-0807-D94F6375E10F}"/>
              </a:ext>
            </a:extLst>
          </p:cNvPr>
          <p:cNvSpPr txBox="1">
            <a:spLocks/>
          </p:cNvSpPr>
          <p:nvPr/>
        </p:nvSpPr>
        <p:spPr>
          <a:xfrm>
            <a:off x="5715000" y="4871255"/>
            <a:ext cx="5448300" cy="353943"/>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sz="2300" dirty="0">
                <a:solidFill>
                  <a:schemeClr val="tx2"/>
                </a:solidFill>
              </a:rPr>
              <a:t>Demo</a:t>
            </a:r>
          </a:p>
        </p:txBody>
      </p:sp>
      <p:sp>
        <p:nvSpPr>
          <p:cNvPr id="5" name="Oval 4">
            <a:extLst>
              <a:ext uri="{FF2B5EF4-FFF2-40B4-BE49-F238E27FC236}">
                <a16:creationId xmlns:a16="http://schemas.microsoft.com/office/drawing/2014/main" id="{388CC89C-63B8-8916-3153-AC7240947EFF}"/>
              </a:ext>
              <a:ext uri="{C183D7F6-B498-43B3-948B-1728B52AA6E4}">
                <adec:decorative xmlns:adec="http://schemas.microsoft.com/office/drawing/2017/decorative" val="1"/>
              </a:ext>
            </a:extLst>
          </p:cNvPr>
          <p:cNvSpPr/>
          <p:nvPr/>
        </p:nvSpPr>
        <p:spPr bwMode="auto">
          <a:xfrm>
            <a:off x="4852724" y="1628584"/>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grpSp>
        <p:nvGrpSpPr>
          <p:cNvPr id="32" name="Graphic 27" descr="Information outline">
            <a:extLst>
              <a:ext uri="{FF2B5EF4-FFF2-40B4-BE49-F238E27FC236}">
                <a16:creationId xmlns:a16="http://schemas.microsoft.com/office/drawing/2014/main" id="{5A7EBF2A-3CA5-FFF2-551B-CC4A28D5EB77}"/>
              </a:ext>
            </a:extLst>
          </p:cNvPr>
          <p:cNvGrpSpPr/>
          <p:nvPr/>
        </p:nvGrpSpPr>
        <p:grpSpPr>
          <a:xfrm>
            <a:off x="5014339" y="1779820"/>
            <a:ext cx="347472" cy="347472"/>
            <a:chOff x="8404432" y="-855305"/>
            <a:chExt cx="723499" cy="723499"/>
          </a:xfrm>
          <a:solidFill>
            <a:srgbClr val="000000"/>
          </a:solidFill>
        </p:grpSpPr>
        <p:sp>
          <p:nvSpPr>
            <p:cNvPr id="33" name="Freeform: Shape 32">
              <a:extLst>
                <a:ext uri="{FF2B5EF4-FFF2-40B4-BE49-F238E27FC236}">
                  <a16:creationId xmlns:a16="http://schemas.microsoft.com/office/drawing/2014/main" id="{0D964CB4-4C2D-6B31-4AB2-E6014141C37B}"/>
                </a:ext>
              </a:extLst>
            </p:cNvPr>
            <p:cNvSpPr/>
            <p:nvPr/>
          </p:nvSpPr>
          <p:spPr>
            <a:xfrm>
              <a:off x="8404432" y="-855305"/>
              <a:ext cx="723499" cy="723499"/>
            </a:xfrm>
            <a:custGeom>
              <a:avLst/>
              <a:gdLst>
                <a:gd name="csX0" fmla="*/ 361750 w 723499"/>
                <a:gd name="csY0" fmla="*/ 0 h 723499"/>
                <a:gd name="csX1" fmla="*/ 0 w 723499"/>
                <a:gd name="csY1" fmla="*/ 361750 h 723499"/>
                <a:gd name="csX2" fmla="*/ 361750 w 723499"/>
                <a:gd name="csY2" fmla="*/ 723500 h 723499"/>
                <a:gd name="csX3" fmla="*/ 723500 w 723499"/>
                <a:gd name="csY3" fmla="*/ 361750 h 723499"/>
                <a:gd name="csX4" fmla="*/ 362074 w 723499"/>
                <a:gd name="csY4" fmla="*/ 0 h 723499"/>
                <a:gd name="csX5" fmla="*/ 361750 w 723499"/>
                <a:gd name="csY5" fmla="*/ 0 h 723499"/>
                <a:gd name="csX6" fmla="*/ 361750 w 723499"/>
                <a:gd name="csY6" fmla="*/ 704450 h 723499"/>
                <a:gd name="csX7" fmla="*/ 19050 w 723499"/>
                <a:gd name="csY7" fmla="*/ 361750 h 723499"/>
                <a:gd name="csX8" fmla="*/ 361750 w 723499"/>
                <a:gd name="csY8" fmla="*/ 19050 h 723499"/>
                <a:gd name="csX9" fmla="*/ 704450 w 723499"/>
                <a:gd name="csY9" fmla="*/ 361750 h 723499"/>
                <a:gd name="csX10" fmla="*/ 361750 w 723499"/>
                <a:gd name="csY10" fmla="*/ 704450 h 7234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90" y="162051"/>
                    <a:pt x="561773" y="90"/>
                    <a:pt x="362074" y="0"/>
                  </a:cubicBezTo>
                  <a:cubicBezTo>
                    <a:pt x="361966" y="0"/>
                    <a:pt x="361858" y="0"/>
                    <a:pt x="361750" y="0"/>
                  </a:cubicBezTo>
                  <a:close/>
                  <a:moveTo>
                    <a:pt x="361750" y="704450"/>
                  </a:moveTo>
                  <a:cubicBezTo>
                    <a:pt x="172482" y="704450"/>
                    <a:pt x="19050" y="551018"/>
                    <a:pt x="19050" y="361750"/>
                  </a:cubicBezTo>
                  <a:cubicBezTo>
                    <a:pt x="19050" y="172482"/>
                    <a:pt x="172482" y="19050"/>
                    <a:pt x="361750" y="19050"/>
                  </a:cubicBezTo>
                  <a:cubicBezTo>
                    <a:pt x="551018" y="19050"/>
                    <a:pt x="704450" y="172482"/>
                    <a:pt x="704450" y="361750"/>
                  </a:cubicBezTo>
                  <a:cubicBezTo>
                    <a:pt x="704235" y="550929"/>
                    <a:pt x="550929" y="704235"/>
                    <a:pt x="361750" y="704450"/>
                  </a:cubicBezTo>
                  <a:close/>
                </a:path>
              </a:pathLst>
            </a:custGeom>
            <a:gradFill>
              <a:gsLst>
                <a:gs pos="52000">
                  <a:srgbClr val="0078D4"/>
                </a:gs>
                <a:gs pos="0">
                  <a:srgbClr val="C73ECC"/>
                </a:gs>
              </a:gsLst>
              <a:lin ang="0" scaled="1"/>
            </a:gradFill>
            <a:ln w="22225" cap="flat">
              <a:gradFill flip="none" rotWithShape="1">
                <a:gsLst>
                  <a:gs pos="0">
                    <a:srgbClr val="C03BC4"/>
                  </a:gs>
                  <a:gs pos="68000">
                    <a:srgbClr val="0070C0"/>
                  </a:gs>
                </a:gsLst>
                <a:lin ang="13500000" scaled="1"/>
                <a:tileRect/>
              </a:gradFill>
              <a:prstDash val="solid"/>
              <a:miter/>
            </a:ln>
          </p:spPr>
          <p:txBody>
            <a:bodyPr rtlCol="0" anchor="ctr"/>
            <a:lstStyle/>
            <a:p>
              <a:pPr defTabSz="914400"/>
              <a:endParaRPr lang="en-US" sz="1800"/>
            </a:p>
          </p:txBody>
        </p:sp>
        <p:sp>
          <p:nvSpPr>
            <p:cNvPr id="34" name="Freeform: Shape 33">
              <a:extLst>
                <a:ext uri="{FF2B5EF4-FFF2-40B4-BE49-F238E27FC236}">
                  <a16:creationId xmlns:a16="http://schemas.microsoft.com/office/drawing/2014/main" id="{71253948-73A3-660C-05D1-45C07003A19D}"/>
                </a:ext>
              </a:extLst>
            </p:cNvPr>
            <p:cNvSpPr/>
            <p:nvPr/>
          </p:nvSpPr>
          <p:spPr>
            <a:xfrm>
              <a:off x="8710437" y="-596925"/>
              <a:ext cx="152400" cy="323850"/>
            </a:xfrm>
            <a:custGeom>
              <a:avLst/>
              <a:gdLst>
                <a:gd name="csX0" fmla="*/ 85725 w 152400"/>
                <a:gd name="csY0" fmla="*/ 0 h 323850"/>
                <a:gd name="csX1" fmla="*/ 9525 w 152400"/>
                <a:gd name="csY1" fmla="*/ 0 h 323850"/>
                <a:gd name="csX2" fmla="*/ 9525 w 152400"/>
                <a:gd name="csY2" fmla="*/ 19050 h 323850"/>
                <a:gd name="csX3" fmla="*/ 66675 w 152400"/>
                <a:gd name="csY3" fmla="*/ 19050 h 323850"/>
                <a:gd name="csX4" fmla="*/ 66675 w 152400"/>
                <a:gd name="csY4" fmla="*/ 304800 h 323850"/>
                <a:gd name="csX5" fmla="*/ 0 w 152400"/>
                <a:gd name="csY5" fmla="*/ 304800 h 323850"/>
                <a:gd name="csX6" fmla="*/ 0 w 152400"/>
                <a:gd name="csY6" fmla="*/ 323850 h 323850"/>
                <a:gd name="csX7" fmla="*/ 152400 w 152400"/>
                <a:gd name="csY7" fmla="*/ 323850 h 323850"/>
                <a:gd name="csX8" fmla="*/ 152400 w 152400"/>
                <a:gd name="csY8" fmla="*/ 304800 h 323850"/>
                <a:gd name="csX9" fmla="*/ 85725 w 152400"/>
                <a:gd name="csY9" fmla="*/ 304800 h 323850"/>
                <a:gd name="csX10" fmla="*/ 85725 w 152400"/>
                <a:gd name="csY10" fmla="*/ 0 h 3238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2400" h="323850">
                  <a:moveTo>
                    <a:pt x="85725" y="0"/>
                  </a:moveTo>
                  <a:lnTo>
                    <a:pt x="9525" y="0"/>
                  </a:lnTo>
                  <a:lnTo>
                    <a:pt x="9525" y="19050"/>
                  </a:lnTo>
                  <a:lnTo>
                    <a:pt x="66675" y="19050"/>
                  </a:lnTo>
                  <a:lnTo>
                    <a:pt x="66675" y="304800"/>
                  </a:lnTo>
                  <a:lnTo>
                    <a:pt x="0" y="304800"/>
                  </a:lnTo>
                  <a:lnTo>
                    <a:pt x="0" y="323850"/>
                  </a:lnTo>
                  <a:lnTo>
                    <a:pt x="152400" y="323850"/>
                  </a:lnTo>
                  <a:lnTo>
                    <a:pt x="152400" y="304800"/>
                  </a:lnTo>
                  <a:lnTo>
                    <a:pt x="85725" y="304800"/>
                  </a:lnTo>
                  <a:lnTo>
                    <a:pt x="85725" y="0"/>
                  </a:lnTo>
                  <a:close/>
                </a:path>
              </a:pathLst>
            </a:custGeom>
            <a:gradFill>
              <a:gsLst>
                <a:gs pos="52000">
                  <a:srgbClr val="0078D4"/>
                </a:gs>
                <a:gs pos="0">
                  <a:srgbClr val="C73ECC"/>
                </a:gs>
              </a:gsLst>
              <a:lin ang="0" scaled="1"/>
            </a:gradFill>
            <a:ln w="22225" cap="flat">
              <a:gradFill flip="none" rotWithShape="1">
                <a:gsLst>
                  <a:gs pos="0">
                    <a:srgbClr val="C03BC4"/>
                  </a:gs>
                  <a:gs pos="68000">
                    <a:srgbClr val="0070C0"/>
                  </a:gs>
                </a:gsLst>
                <a:lin ang="13500000" scaled="1"/>
                <a:tileRect/>
              </a:gradFill>
              <a:prstDash val="solid"/>
              <a:miter/>
            </a:ln>
          </p:spPr>
          <p:txBody>
            <a:bodyPr rtlCol="0" anchor="ctr"/>
            <a:lstStyle/>
            <a:p>
              <a:pPr defTabSz="914400"/>
              <a:endParaRPr lang="en-US" sz="1800"/>
            </a:p>
          </p:txBody>
        </p:sp>
        <p:sp>
          <p:nvSpPr>
            <p:cNvPr id="35" name="Oval 34">
              <a:extLst>
                <a:ext uri="{FF2B5EF4-FFF2-40B4-BE49-F238E27FC236}">
                  <a16:creationId xmlns:a16="http://schemas.microsoft.com/office/drawing/2014/main" id="{C7DEF7C0-A323-13DF-2D77-9C8C2E26C286}"/>
                </a:ext>
              </a:extLst>
            </p:cNvPr>
            <p:cNvSpPr/>
            <p:nvPr/>
          </p:nvSpPr>
          <p:spPr>
            <a:xfrm>
              <a:off x="8753909" y="-699318"/>
              <a:ext cx="42862" cy="42862"/>
            </a:xfrm>
            <a:prstGeom prst="ellipse">
              <a:avLst/>
            </a:prstGeom>
            <a:gradFill>
              <a:gsLst>
                <a:gs pos="52000">
                  <a:srgbClr val="0078D4"/>
                </a:gs>
                <a:gs pos="0">
                  <a:srgbClr val="C73ECC"/>
                </a:gs>
              </a:gsLst>
              <a:lin ang="0" scaled="1"/>
            </a:gradFill>
            <a:ln w="22225" cap="flat">
              <a:gradFill flip="none" rotWithShape="1">
                <a:gsLst>
                  <a:gs pos="0">
                    <a:srgbClr val="C03BC4"/>
                  </a:gs>
                  <a:gs pos="68000">
                    <a:srgbClr val="0070C0"/>
                  </a:gs>
                </a:gsLst>
                <a:lin ang="13500000" scaled="1"/>
                <a:tileRect/>
              </a:gradFill>
              <a:prstDash val="solid"/>
              <a:miter/>
            </a:ln>
          </p:spPr>
          <p:txBody>
            <a:bodyPr rtlCol="0" anchor="ctr"/>
            <a:lstStyle/>
            <a:p>
              <a:pPr defTabSz="914400"/>
              <a:endParaRPr lang="en-US" sz="1800"/>
            </a:p>
          </p:txBody>
        </p:sp>
      </p:gr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anim calcmode="lin" valueType="num">
                                      <p:cBhvr>
                                        <p:cTn id="18" dur="1000" fill="hold"/>
                                        <p:tgtEl>
                                          <p:spTgt spid="67"/>
                                        </p:tgtEl>
                                        <p:attrNameLst>
                                          <p:attrName>ppt_x</p:attrName>
                                        </p:attrNameLst>
                                      </p:cBhvr>
                                      <p:tavLst>
                                        <p:tav tm="0">
                                          <p:val>
                                            <p:strVal val="#ppt_x"/>
                                          </p:val>
                                        </p:tav>
                                        <p:tav tm="100000">
                                          <p:val>
                                            <p:strVal val="#ppt_x"/>
                                          </p:val>
                                        </p:tav>
                                      </p:tavLst>
                                    </p:anim>
                                    <p:anim calcmode="lin" valueType="num">
                                      <p:cBhvr>
                                        <p:cTn id="1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90B62-C988-8F8A-7850-7F717245C43E}"/>
            </a:ext>
          </a:extLst>
        </p:cNvPr>
        <p:cNvGrpSpPr/>
        <p:nvPr/>
      </p:nvGrpSpPr>
      <p:grpSpPr>
        <a:xfrm>
          <a:off x="0" y="0"/>
          <a:ext cx="0" cy="0"/>
          <a:chOff x="0" y="0"/>
          <a:chExt cx="0" cy="0"/>
        </a:xfrm>
      </p:grpSpPr>
      <p:sp>
        <p:nvSpPr>
          <p:cNvPr id="11" name="Rounded Rectangle 10" hidden="1">
            <a:extLst>
              <a:ext uri="{FF2B5EF4-FFF2-40B4-BE49-F238E27FC236}">
                <a16:creationId xmlns:a16="http://schemas.microsoft.com/office/drawing/2014/main" id="{B32D367D-EC53-90A1-B81B-C935EE4CE5FB}"/>
              </a:ext>
            </a:extLst>
          </p:cNvPr>
          <p:cNvSpPr/>
          <p:nvPr/>
        </p:nvSpPr>
        <p:spPr bwMode="auto">
          <a:xfrm>
            <a:off x="-253416" y="1580144"/>
            <a:ext cx="4796398" cy="4314427"/>
          </a:xfrm>
          <a:prstGeom prst="roundRect">
            <a:avLst>
              <a:gd name="adj" fmla="val 4784"/>
            </a:avLst>
          </a:prstGeom>
          <a:gradFill flip="none" rotWithShape="1">
            <a:gsLst>
              <a:gs pos="0">
                <a:srgbClr val="0A6BBA"/>
              </a:gs>
              <a:gs pos="80000">
                <a:srgbClr val="318581"/>
              </a:gs>
            </a:gsLst>
            <a:path path="circle">
              <a:fillToRect l="100000" t="100000"/>
            </a:path>
            <a:tileRect r="-100000" b="-100000"/>
          </a:gradFill>
        </p:spPr>
        <p:txBody>
          <a:bodyPr wrap="square" lIns="274320" tIns="228600" rIns="365760" bIns="45720" rtlCol="0" anchor="t" anchorCtr="0">
            <a:noAutofit/>
          </a:bodyPr>
          <a:lstStyle/>
          <a:p>
            <a:pPr marL="174625" marR="0" lvl="0" indent="-174625" algn="l" defTabSz="914400" rtl="0" eaLnBrk="1" fontAlgn="base" latinLnBrk="0" hangingPunct="1">
              <a:lnSpc>
                <a:spcPct val="100000"/>
              </a:lnSpc>
              <a:spcBef>
                <a:spcPts val="600"/>
              </a:spcBef>
              <a:spcAft>
                <a:spcPts val="200"/>
              </a:spcAft>
              <a:buClrTx/>
              <a:buSzTx/>
              <a:buFont typeface="Arial" panose="020B0604020202020204" pitchFamily="34" charset="0"/>
              <a:buChar char="•"/>
              <a:tabLst/>
              <a:defRPr/>
            </a:pPr>
            <a:endParaRPr kumimoji="0" lang="en-US" sz="14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A3B06FC-472B-F931-18E9-0ED04AEEE400}"/>
              </a:ext>
            </a:extLst>
          </p:cNvPr>
          <p:cNvSpPr>
            <a:spLocks noGrp="1"/>
          </p:cNvSpPr>
          <p:nvPr>
            <p:ph type="title"/>
          </p:nvPr>
        </p:nvSpPr>
        <p:spPr>
          <a:xfrm>
            <a:off x="195030" y="488017"/>
            <a:ext cx="10565333" cy="541937"/>
          </a:xfrm>
        </p:spPr>
        <p:txBody>
          <a:bodyPr>
            <a:noAutofit/>
          </a:bodyPr>
          <a:lstStyle/>
          <a:p>
            <a:r>
              <a:rPr lang="en-US" sz="4000" dirty="0">
                <a:gradFill>
                  <a:gsLst>
                    <a:gs pos="6000">
                      <a:srgbClr val="C03BC4"/>
                    </a:gs>
                    <a:gs pos="95000">
                      <a:srgbClr val="0078D4"/>
                    </a:gs>
                  </a:gsLst>
                  <a:path path="circle">
                    <a:fillToRect l="100000" t="100000"/>
                  </a:path>
                </a:gradFill>
              </a:rPr>
              <a:t>Microsoft Baseline Security Mode (MBSM)</a:t>
            </a:r>
          </a:p>
        </p:txBody>
      </p:sp>
      <p:sp>
        <p:nvSpPr>
          <p:cNvPr id="6" name="Rectangle: Rounded Corners 5">
            <a:extLst>
              <a:ext uri="{FF2B5EF4-FFF2-40B4-BE49-F238E27FC236}">
                <a16:creationId xmlns:a16="http://schemas.microsoft.com/office/drawing/2014/main" id="{62CED6B2-E900-1C35-6E8D-AA9181F3CD4E}"/>
              </a:ext>
            </a:extLst>
          </p:cNvPr>
          <p:cNvSpPr/>
          <p:nvPr/>
        </p:nvSpPr>
        <p:spPr bwMode="auto">
          <a:xfrm>
            <a:off x="7191893" y="4129792"/>
            <a:ext cx="4411845" cy="2575808"/>
          </a:xfrm>
          <a:prstGeom prst="roundRect">
            <a:avLst>
              <a:gd name="adj" fmla="val 8731"/>
            </a:avLst>
          </a:prstGeom>
          <a:solidFill>
            <a:schemeClr val="accent5">
              <a:lumMod val="40000"/>
              <a:lumOff val="60000"/>
            </a:schemeClr>
          </a:solidFill>
        </p:spPr>
        <p:txBody>
          <a:bodyPr wrap="square" lIns="274320" tIns="365760" rIns="365760" bIns="45720" rtlCol="0" anchor="t" anchorCtr="0">
            <a:noAutofit/>
          </a:bodyPr>
          <a:lstStyle/>
          <a:p>
            <a:pPr marL="293688" marR="0" lvl="0" indent="0" algn="l" defTabSz="914400" rtl="0" eaLnBrk="1" fontAlgn="base"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a:ea typeface="+mn-ea"/>
                <a:cs typeface="+mn-cs"/>
              </a:rPr>
              <a:t>Tailored baseline recommendations</a:t>
            </a:r>
            <a:r>
              <a:rPr kumimoji="0" lang="en-US" sz="1400" b="0" i="0" u="none" strike="noStrike" kern="1200" cap="none" spc="0" normalizeH="0" baseline="0" noProof="0" dirty="0">
                <a:ln>
                  <a:noFill/>
                </a:ln>
                <a:solidFill>
                  <a:srgbClr val="000000"/>
                </a:solidFill>
                <a:effectLst/>
                <a:uLnTx/>
                <a:uFillTx/>
                <a:latin typeface="Segoe UI"/>
                <a:ea typeface="+mn-ea"/>
                <a:cs typeface="+mn-cs"/>
              </a:rPr>
              <a:t>.</a:t>
            </a:r>
          </a:p>
          <a:p>
            <a:pPr marL="293688" marR="0" lvl="0" indent="0" algn="l" defTabSz="914400" rtl="0" eaLnBrk="1" fontAlgn="base"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Apply low impact settings in bulk. </a:t>
            </a:r>
          </a:p>
          <a:p>
            <a:pPr marL="293688" lvl="0" defTabSz="914400" fontAlgn="base">
              <a:spcBef>
                <a:spcPts val="600"/>
              </a:spcBef>
              <a:spcAft>
                <a:spcPts val="600"/>
              </a:spcAft>
              <a:defRPr/>
            </a:pPr>
            <a:r>
              <a:rPr lang="en-US" sz="1400" b="1" dirty="0">
                <a:solidFill>
                  <a:srgbClr val="000000"/>
                </a:solidFill>
                <a:latin typeface="Segoe UI"/>
              </a:rPr>
              <a:t>Single entry point </a:t>
            </a:r>
            <a:r>
              <a:rPr lang="en-US" sz="1400" dirty="0">
                <a:solidFill>
                  <a:srgbClr val="000000"/>
                </a:solidFill>
                <a:latin typeface="Segoe UI"/>
              </a:rPr>
              <a:t>in the M365 Admin Center </a:t>
            </a:r>
          </a:p>
          <a:p>
            <a:pPr marL="293688" lvl="0" defTabSz="914400" fontAlgn="base">
              <a:spcBef>
                <a:spcPts val="600"/>
              </a:spcBef>
              <a:spcAft>
                <a:spcPts val="600"/>
              </a:spcAf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Understand </a:t>
            </a:r>
            <a:r>
              <a:rPr kumimoji="0" lang="en-US" sz="1400" b="1" i="0" u="none" strike="noStrike" kern="1200" cap="none" spc="0" normalizeH="0" baseline="0" noProof="0" dirty="0">
                <a:ln>
                  <a:noFill/>
                </a:ln>
                <a:solidFill>
                  <a:srgbClr val="000000"/>
                </a:solidFill>
                <a:effectLst/>
                <a:uLnTx/>
                <a:uFillTx/>
                <a:latin typeface="Segoe UI"/>
                <a:ea typeface="+mn-ea"/>
                <a:cs typeface="+mn-cs"/>
              </a:rPr>
              <a:t>impact before rollout</a:t>
            </a:r>
            <a:r>
              <a:rPr kumimoji="0" lang="en-US" sz="1400" b="0" i="0" u="none" strike="noStrike" kern="1200" cap="none" spc="0" normalizeH="0" baseline="0" noProof="0" dirty="0">
                <a:ln>
                  <a:noFill/>
                </a:ln>
                <a:solidFill>
                  <a:srgbClr val="000000"/>
                </a:solidFill>
                <a:effectLst/>
                <a:uLnTx/>
                <a:uFillTx/>
                <a:latin typeface="Segoe UI"/>
                <a:ea typeface="+mn-ea"/>
                <a:cs typeface="+mn-cs"/>
              </a:rPr>
              <a:t>.</a:t>
            </a:r>
          </a:p>
          <a:p>
            <a:pPr marL="293688" marR="0" lvl="0" indent="0" algn="l" defTabSz="914400" rtl="0" eaLnBrk="1" fontAlgn="base" latinLnBrk="0" hangingPunct="1">
              <a:lnSpc>
                <a:spcPct val="100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a:ea typeface="+mn-ea"/>
                <a:cs typeface="+mn-cs"/>
              </a:rPr>
              <a:t>Apply exclusions </a:t>
            </a:r>
            <a:r>
              <a:rPr kumimoji="0" lang="en-US" sz="1400" b="0" i="0" u="none" strike="noStrike" kern="1200" cap="none" spc="0" normalizeH="0" baseline="0" noProof="0" dirty="0">
                <a:ln>
                  <a:noFill/>
                </a:ln>
                <a:solidFill>
                  <a:srgbClr val="000000"/>
                </a:solidFill>
                <a:effectLst/>
                <a:uLnTx/>
                <a:uFillTx/>
                <a:latin typeface="Segoe UI"/>
                <a:ea typeface="+mn-ea"/>
                <a:cs typeface="+mn-cs"/>
              </a:rPr>
              <a:t>where needed.</a:t>
            </a:r>
          </a:p>
        </p:txBody>
      </p:sp>
      <p:sp>
        <p:nvSpPr>
          <p:cNvPr id="16" name="Rectangle: Rounded Corners 11">
            <a:extLst>
              <a:ext uri="{FF2B5EF4-FFF2-40B4-BE49-F238E27FC236}">
                <a16:creationId xmlns:a16="http://schemas.microsoft.com/office/drawing/2014/main" id="{C6E41E77-F253-A9A2-4FCC-0F23735900BC}"/>
              </a:ext>
              <a:ext uri="{C183D7F6-B498-43B3-948B-1728B52AA6E4}">
                <adec:decorative xmlns:adec="http://schemas.microsoft.com/office/drawing/2017/decorative" val="0"/>
              </a:ext>
            </a:extLst>
          </p:cNvPr>
          <p:cNvSpPr/>
          <p:nvPr/>
        </p:nvSpPr>
        <p:spPr bwMode="auto">
          <a:xfrm>
            <a:off x="7033839" y="3951484"/>
            <a:ext cx="1591603" cy="356616"/>
          </a:xfrm>
          <a:prstGeom prst="roundRect">
            <a:avLst>
              <a:gd name="adj" fmla="val 42392"/>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400" b="1" i="0" u="none" strike="noStrike" kern="1200" cap="none" spc="0" normalizeH="0" baseline="0" noProof="0" dirty="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Key capabilities</a:t>
            </a:r>
          </a:p>
        </p:txBody>
      </p:sp>
      <p:sp>
        <p:nvSpPr>
          <p:cNvPr id="4" name="Rectangle: Rounded Corners 3">
            <a:extLst>
              <a:ext uri="{FF2B5EF4-FFF2-40B4-BE49-F238E27FC236}">
                <a16:creationId xmlns:a16="http://schemas.microsoft.com/office/drawing/2014/main" id="{5B9F923F-B663-45B8-8BB2-25D839482A5C}"/>
              </a:ext>
            </a:extLst>
          </p:cNvPr>
          <p:cNvSpPr/>
          <p:nvPr/>
        </p:nvSpPr>
        <p:spPr bwMode="auto">
          <a:xfrm>
            <a:off x="0" y="1559366"/>
            <a:ext cx="11612416" cy="2276929"/>
          </a:xfrm>
          <a:prstGeom prst="roundRect">
            <a:avLst>
              <a:gd name="adj" fmla="val 367"/>
            </a:avLst>
          </a:prstGeom>
          <a:solidFill>
            <a:schemeClr val="accent5">
              <a:lumMod val="40000"/>
              <a:lumOff val="60000"/>
            </a:schemeClr>
          </a:solidFill>
        </p:spPr>
        <p:txBody>
          <a:bodyPr wrap="square" lIns="274320" tIns="365760" rIns="365760" bIns="45720" rtlCol="0" anchor="t" anchorCtr="0">
            <a:noAutofit/>
          </a:bodyPr>
          <a:lstStyle/>
          <a:p>
            <a:pPr marL="293688" marR="0" lvl="0" indent="0" algn="l" defTabSz="914400" rtl="0" eaLnBrk="1" fontAlgn="base"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 name="Rectangle: Rounded Corners 3">
            <a:extLst>
              <a:ext uri="{FF2B5EF4-FFF2-40B4-BE49-F238E27FC236}">
                <a16:creationId xmlns:a16="http://schemas.microsoft.com/office/drawing/2014/main" id="{06670AE7-FC65-438D-BBF7-6B6E7E17F04C}"/>
              </a:ext>
            </a:extLst>
          </p:cNvPr>
          <p:cNvSpPr/>
          <p:nvPr/>
        </p:nvSpPr>
        <p:spPr bwMode="auto">
          <a:xfrm>
            <a:off x="2290909" y="1654167"/>
            <a:ext cx="8944089" cy="707886"/>
          </a:xfrm>
          <a:prstGeom prst="rect">
            <a:avLst/>
          </a:prstGeom>
          <a:noFill/>
        </p:spPr>
        <p:txBody>
          <a:bodyPr wrap="square" lIns="91440" tIns="228600" rIns="365760" bIns="45720" rtlCol="0" anchor="t" anchorCtr="0">
            <a:spAutoFit/>
          </a:bodyPr>
          <a:lstStyle/>
          <a:p>
            <a:pPr marL="0" marR="0" lvl="0" indent="0" algn="l" defTabSz="914400" rtl="0" eaLnBrk="1" fontAlgn="base" latinLnBrk="0" hangingPunct="1">
              <a:lnSpc>
                <a:spcPct val="100000"/>
              </a:lnSpc>
              <a:spcBef>
                <a:spcPts val="600"/>
              </a:spcBef>
              <a:spcAft>
                <a:spcPts val="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Ability to apply a unified security baseline to Microsoft’s Office, SharePoint, Exchange, Teams, Entra and other 1P workloads </a:t>
            </a:r>
            <a:r>
              <a:rPr kumimoji="0" lang="en-US" sz="1400" b="0" i="0" u="none" strike="noStrike" kern="1200" cap="none" spc="0" normalizeH="0" baseline="0" noProof="0">
                <a:ln>
                  <a:noFill/>
                </a:ln>
                <a:solidFill>
                  <a:srgbClr val="000000"/>
                </a:solidFill>
                <a:effectLst/>
                <a:uLnTx/>
                <a:uFillTx/>
                <a:latin typeface="Segoe UI"/>
                <a:ea typeface="+mn-ea"/>
                <a:cs typeface="+mn-cs"/>
              </a:rPr>
              <a:t>effectively closing known vulnerabilities, reducing risk from attackers.</a:t>
            </a:r>
          </a:p>
        </p:txBody>
      </p:sp>
      <p:sp>
        <p:nvSpPr>
          <p:cNvPr id="8" name="Rectangle: Rounded Corners 3">
            <a:extLst>
              <a:ext uri="{FF2B5EF4-FFF2-40B4-BE49-F238E27FC236}">
                <a16:creationId xmlns:a16="http://schemas.microsoft.com/office/drawing/2014/main" id="{A544E459-2854-47E6-124A-2E36EF99337F}"/>
              </a:ext>
            </a:extLst>
          </p:cNvPr>
          <p:cNvSpPr/>
          <p:nvPr/>
        </p:nvSpPr>
        <p:spPr bwMode="auto">
          <a:xfrm>
            <a:off x="2290908" y="2755926"/>
            <a:ext cx="8469456" cy="707886"/>
          </a:xfrm>
          <a:prstGeom prst="rect">
            <a:avLst/>
          </a:prstGeom>
          <a:noFill/>
        </p:spPr>
        <p:txBody>
          <a:bodyPr wrap="square" lIns="91440" tIns="228600" rIns="365760" bIns="45720" rtlCol="0" anchor="t" anchorCtr="0">
            <a:spAutoFit/>
          </a:bodyPr>
          <a:lstStyle/>
          <a:p>
            <a:pPr lvl="0" defTabSz="914400" fontAlgn="base">
              <a:spcBef>
                <a:spcPts val="600"/>
              </a:spcBef>
              <a:spcAft>
                <a:spcPts val="200"/>
              </a:spcAf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V1 - GA announced at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Ignite’25 </a:t>
            </a:r>
            <a:br>
              <a:rPr kumimoji="0" lang="en-US" sz="1400" b="0" i="0" u="none" strike="noStrike" kern="1200" cap="none" spc="0" normalizeH="0" baseline="0" noProof="0" dirty="0">
                <a:ln>
                  <a:noFill/>
                </a:ln>
                <a:solidFill>
                  <a:srgbClr val="000000"/>
                </a:solidFill>
                <a:effectLst/>
                <a:uLnTx/>
                <a:uFillTx/>
                <a:latin typeface="Segoe UI Semibold"/>
                <a:ea typeface="+mn-ea"/>
                <a:cs typeface="+mn-cs"/>
              </a:rPr>
            </a:br>
            <a:r>
              <a:rPr lang="en-US" sz="1400" dirty="0">
                <a:solidFill>
                  <a:srgbClr val="000000"/>
                </a:solidFill>
                <a:latin typeface="Segoe UI"/>
              </a:rPr>
              <a:t>V2 - In development - includes </a:t>
            </a:r>
            <a:r>
              <a:rPr lang="en-US" sz="1400" dirty="0">
                <a:solidFill>
                  <a:srgbClr val="000000"/>
                </a:solidFill>
                <a:latin typeface="Segoe UI Semibold"/>
              </a:rPr>
              <a:t>Intune</a:t>
            </a:r>
            <a:r>
              <a:rPr lang="en-US" sz="1400" dirty="0">
                <a:solidFill>
                  <a:srgbClr val="000000"/>
                </a:solidFill>
                <a:latin typeface="Segoe UI"/>
              </a:rPr>
              <a:t>, </a:t>
            </a:r>
            <a:r>
              <a:rPr lang="en-US" sz="1400" dirty="0">
                <a:solidFill>
                  <a:srgbClr val="000000"/>
                </a:solidFill>
                <a:latin typeface="Segoe UI Semibold"/>
              </a:rPr>
              <a:t>Purview</a:t>
            </a:r>
            <a:r>
              <a:rPr lang="en-US" sz="1400" dirty="0">
                <a:solidFill>
                  <a:srgbClr val="000000"/>
                </a:solidFill>
                <a:latin typeface="Segoe UI"/>
              </a:rPr>
              <a:t>, </a:t>
            </a:r>
            <a:r>
              <a:rPr lang="en-US" sz="1400" dirty="0">
                <a:solidFill>
                  <a:srgbClr val="000000"/>
                </a:solidFill>
                <a:latin typeface="Segoe UI Semibold"/>
              </a:rPr>
              <a:t>Dynamics 365 – </a:t>
            </a:r>
            <a:r>
              <a:rPr lang="en-US" sz="1400" dirty="0">
                <a:solidFill>
                  <a:srgbClr val="000000"/>
                </a:solidFill>
                <a:latin typeface="Segoe UI"/>
              </a:rPr>
              <a:t>Preview at the </a:t>
            </a:r>
            <a:r>
              <a:rPr lang="en-US" sz="1400" b="1" dirty="0">
                <a:solidFill>
                  <a:srgbClr val="000000"/>
                </a:solidFill>
                <a:latin typeface="Segoe UI"/>
              </a:rPr>
              <a:t>M365 Conf, April ’26</a:t>
            </a: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itle 1">
            <a:extLst>
              <a:ext uri="{FF2B5EF4-FFF2-40B4-BE49-F238E27FC236}">
                <a16:creationId xmlns:a16="http://schemas.microsoft.com/office/drawing/2014/main" id="{B2DD51E3-0362-DDFA-F85A-06966C72F398}"/>
              </a:ext>
            </a:extLst>
          </p:cNvPr>
          <p:cNvSpPr txBox="1">
            <a:spLocks/>
          </p:cNvSpPr>
          <p:nvPr/>
        </p:nvSpPr>
        <p:spPr>
          <a:xfrm>
            <a:off x="588262" y="1686517"/>
            <a:ext cx="4032745" cy="409073"/>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CA" sz="2000" b="0" i="0" u="none" strike="noStrike" kern="1200" cap="none" spc="-30" normalizeH="0" baseline="0" noProof="0">
              <a:ln w="3175">
                <a:noFill/>
              </a:ln>
              <a:solidFill>
                <a:srgbClr val="000000"/>
              </a:solidFill>
              <a:effectLst/>
              <a:uLnTx/>
              <a:uFillTx/>
              <a:latin typeface="Segoe UI Semibold"/>
              <a:ea typeface="+mn-ea"/>
              <a:cs typeface="Segoe UI" pitchFamily="34" charset="0"/>
            </a:endParaRPr>
          </a:p>
        </p:txBody>
      </p:sp>
      <p:pic>
        <p:nvPicPr>
          <p:cNvPr id="22" name="Graphic 21">
            <a:extLst>
              <a:ext uri="{FF2B5EF4-FFF2-40B4-BE49-F238E27FC236}">
                <a16:creationId xmlns:a16="http://schemas.microsoft.com/office/drawing/2014/main" id="{648943D1-771A-D113-9D33-D35E46490D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62696" y="-15805"/>
            <a:ext cx="353786" cy="353786"/>
          </a:xfrm>
          <a:prstGeom prst="rect">
            <a:avLst/>
          </a:prstGeom>
        </p:spPr>
      </p:pic>
      <p:grpSp>
        <p:nvGrpSpPr>
          <p:cNvPr id="30" name="Group 29">
            <a:extLst>
              <a:ext uri="{FF2B5EF4-FFF2-40B4-BE49-F238E27FC236}">
                <a16:creationId xmlns:a16="http://schemas.microsoft.com/office/drawing/2014/main" id="{8B3ACA87-A3A9-823B-A786-8C59166F143C}"/>
              </a:ext>
            </a:extLst>
          </p:cNvPr>
          <p:cNvGrpSpPr/>
          <p:nvPr/>
        </p:nvGrpSpPr>
        <p:grpSpPr>
          <a:xfrm>
            <a:off x="254696" y="1860036"/>
            <a:ext cx="612648" cy="614184"/>
            <a:chOff x="5178074" y="2290670"/>
            <a:chExt cx="476813" cy="476813"/>
          </a:xfrm>
        </p:grpSpPr>
        <p:sp>
          <p:nvSpPr>
            <p:cNvPr id="23" name="Oval 22">
              <a:extLst>
                <a:ext uri="{FF2B5EF4-FFF2-40B4-BE49-F238E27FC236}">
                  <a16:creationId xmlns:a16="http://schemas.microsoft.com/office/drawing/2014/main" id="{CF858035-8D07-C8CD-E09A-247D9D3FC1EE}"/>
                </a:ext>
              </a:extLst>
            </p:cNvPr>
            <p:cNvSpPr/>
            <p:nvPr/>
          </p:nvSpPr>
          <p:spPr bwMode="auto">
            <a:xfrm>
              <a:off x="5178074" y="2290670"/>
              <a:ext cx="476813" cy="47681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Graphic 24">
              <a:extLst>
                <a:ext uri="{FF2B5EF4-FFF2-40B4-BE49-F238E27FC236}">
                  <a16:creationId xmlns:a16="http://schemas.microsoft.com/office/drawing/2014/main" id="{A59C5E3A-3D5D-64FD-CEC3-1910582BA8E2}"/>
                </a:ext>
              </a:extLst>
            </p:cNvPr>
            <p:cNvSpPr/>
            <p:nvPr/>
          </p:nvSpPr>
          <p:spPr>
            <a:xfrm>
              <a:off x="5294653" y="2401158"/>
              <a:ext cx="243654" cy="255837"/>
            </a:xfrm>
            <a:custGeom>
              <a:avLst/>
              <a:gdLst>
                <a:gd name="connsiteX0" fmla="*/ 0 w 294821"/>
                <a:gd name="connsiteY0" fmla="*/ 55279 h 309562"/>
                <a:gd name="connsiteX1" fmla="*/ 11056 w 294821"/>
                <a:gd name="connsiteY1" fmla="*/ 44223 h 309562"/>
                <a:gd name="connsiteX2" fmla="*/ 126036 w 294821"/>
                <a:gd name="connsiteY2" fmla="*/ 2211 h 309562"/>
                <a:gd name="connsiteX3" fmla="*/ 139303 w 294821"/>
                <a:gd name="connsiteY3" fmla="*/ 2211 h 309562"/>
                <a:gd name="connsiteX4" fmla="*/ 254284 w 294821"/>
                <a:gd name="connsiteY4" fmla="*/ 44223 h 309562"/>
                <a:gd name="connsiteX5" fmla="*/ 265340 w 294821"/>
                <a:gd name="connsiteY5" fmla="*/ 55279 h 309562"/>
                <a:gd name="connsiteX6" fmla="*/ 265340 w 294821"/>
                <a:gd name="connsiteY6" fmla="*/ 132670 h 309562"/>
                <a:gd name="connsiteX7" fmla="*/ 265163 w 294821"/>
                <a:gd name="connsiteY7" fmla="*/ 140615 h 309562"/>
                <a:gd name="connsiteX8" fmla="*/ 192199 w 294821"/>
                <a:gd name="connsiteY8" fmla="*/ 140228 h 309562"/>
                <a:gd name="connsiteX9" fmla="*/ 176893 w 294821"/>
                <a:gd name="connsiteY9" fmla="*/ 176893 h 309562"/>
                <a:gd name="connsiteX10" fmla="*/ 176893 w 294821"/>
                <a:gd name="connsiteY10" fmla="*/ 177630 h 309562"/>
                <a:gd name="connsiteX11" fmla="*/ 147411 w 294821"/>
                <a:gd name="connsiteY11" fmla="*/ 213746 h 309562"/>
                <a:gd name="connsiteX12" fmla="*/ 147411 w 294821"/>
                <a:gd name="connsiteY12" fmla="*/ 287451 h 309562"/>
                <a:gd name="connsiteX13" fmla="*/ 147470 w 294821"/>
                <a:gd name="connsiteY13" fmla="*/ 289603 h 309562"/>
                <a:gd name="connsiteX14" fmla="*/ 136709 w 294821"/>
                <a:gd name="connsiteY14" fmla="*/ 294055 h 309562"/>
                <a:gd name="connsiteX15" fmla="*/ 128616 w 294821"/>
                <a:gd name="connsiteY15" fmla="*/ 294055 h 309562"/>
                <a:gd name="connsiteX16" fmla="*/ 0 w 294821"/>
                <a:gd name="connsiteY16" fmla="*/ 132670 h 309562"/>
                <a:gd name="connsiteX17" fmla="*/ 0 w 294821"/>
                <a:gd name="connsiteY17" fmla="*/ 55279 h 309562"/>
                <a:gd name="connsiteX18" fmla="*/ 191634 w 294821"/>
                <a:gd name="connsiteY18" fmla="*/ 191634 h 309562"/>
                <a:gd name="connsiteX19" fmla="*/ 191634 w 294821"/>
                <a:gd name="connsiteY19" fmla="*/ 176893 h 309562"/>
                <a:gd name="connsiteX20" fmla="*/ 228487 w 294821"/>
                <a:gd name="connsiteY20" fmla="*/ 140040 h 309562"/>
                <a:gd name="connsiteX21" fmla="*/ 265340 w 294821"/>
                <a:gd name="connsiteY21" fmla="*/ 176893 h 309562"/>
                <a:gd name="connsiteX22" fmla="*/ 265340 w 294821"/>
                <a:gd name="connsiteY22" fmla="*/ 191634 h 309562"/>
                <a:gd name="connsiteX23" fmla="*/ 272710 w 294821"/>
                <a:gd name="connsiteY23" fmla="*/ 191634 h 309562"/>
                <a:gd name="connsiteX24" fmla="*/ 294822 w 294821"/>
                <a:gd name="connsiteY24" fmla="*/ 213746 h 309562"/>
                <a:gd name="connsiteX25" fmla="*/ 294822 w 294821"/>
                <a:gd name="connsiteY25" fmla="*/ 287451 h 309562"/>
                <a:gd name="connsiteX26" fmla="*/ 272710 w 294821"/>
                <a:gd name="connsiteY26" fmla="*/ 309563 h 309562"/>
                <a:gd name="connsiteX27" fmla="*/ 184264 w 294821"/>
                <a:gd name="connsiteY27" fmla="*/ 309563 h 309562"/>
                <a:gd name="connsiteX28" fmla="*/ 162152 w 294821"/>
                <a:gd name="connsiteY28" fmla="*/ 287451 h 309562"/>
                <a:gd name="connsiteX29" fmla="*/ 162152 w 294821"/>
                <a:gd name="connsiteY29" fmla="*/ 213746 h 309562"/>
                <a:gd name="connsiteX30" fmla="*/ 184264 w 294821"/>
                <a:gd name="connsiteY30" fmla="*/ 191634 h 309562"/>
                <a:gd name="connsiteX31" fmla="*/ 191634 w 294821"/>
                <a:gd name="connsiteY31" fmla="*/ 191634 h 309562"/>
                <a:gd name="connsiteX32" fmla="*/ 213746 w 294821"/>
                <a:gd name="connsiteY32" fmla="*/ 176893 h 309562"/>
                <a:gd name="connsiteX33" fmla="*/ 213746 w 294821"/>
                <a:gd name="connsiteY33" fmla="*/ 191634 h 309562"/>
                <a:gd name="connsiteX34" fmla="*/ 243228 w 294821"/>
                <a:gd name="connsiteY34" fmla="*/ 191634 h 309562"/>
                <a:gd name="connsiteX35" fmla="*/ 243228 w 294821"/>
                <a:gd name="connsiteY35" fmla="*/ 176893 h 309562"/>
                <a:gd name="connsiteX36" fmla="*/ 228487 w 294821"/>
                <a:gd name="connsiteY36" fmla="*/ 162152 h 309562"/>
                <a:gd name="connsiteX37" fmla="*/ 213746 w 294821"/>
                <a:gd name="connsiteY37" fmla="*/ 176893 h 309562"/>
                <a:gd name="connsiteX38" fmla="*/ 243228 w 294821"/>
                <a:gd name="connsiteY38" fmla="*/ 250598 h 309562"/>
                <a:gd name="connsiteX39" fmla="*/ 228487 w 294821"/>
                <a:gd name="connsiteY39" fmla="*/ 235857 h 309562"/>
                <a:gd name="connsiteX40" fmla="*/ 213746 w 294821"/>
                <a:gd name="connsiteY40" fmla="*/ 250598 h 309562"/>
                <a:gd name="connsiteX41" fmla="*/ 228487 w 294821"/>
                <a:gd name="connsiteY41" fmla="*/ 265340 h 309562"/>
                <a:gd name="connsiteX42" fmla="*/ 243228 w 294821"/>
                <a:gd name="connsiteY42" fmla="*/ 250598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4821" h="309562">
                  <a:moveTo>
                    <a:pt x="0" y="55279"/>
                  </a:moveTo>
                  <a:cubicBezTo>
                    <a:pt x="0" y="49173"/>
                    <a:pt x="4950" y="44223"/>
                    <a:pt x="11056" y="44223"/>
                  </a:cubicBezTo>
                  <a:cubicBezTo>
                    <a:pt x="50311" y="44223"/>
                    <a:pt x="88564" y="30322"/>
                    <a:pt x="126036" y="2211"/>
                  </a:cubicBezTo>
                  <a:cubicBezTo>
                    <a:pt x="129968" y="-737"/>
                    <a:pt x="135372" y="-737"/>
                    <a:pt x="139303" y="2211"/>
                  </a:cubicBezTo>
                  <a:cubicBezTo>
                    <a:pt x="176775" y="30322"/>
                    <a:pt x="215028" y="44223"/>
                    <a:pt x="254284" y="44223"/>
                  </a:cubicBezTo>
                  <a:cubicBezTo>
                    <a:pt x="260389" y="44223"/>
                    <a:pt x="265340" y="49173"/>
                    <a:pt x="265340" y="55279"/>
                  </a:cubicBezTo>
                  <a:lnTo>
                    <a:pt x="265340" y="132670"/>
                  </a:lnTo>
                  <a:cubicBezTo>
                    <a:pt x="265340" y="135338"/>
                    <a:pt x="265281" y="137977"/>
                    <a:pt x="265163" y="140615"/>
                  </a:cubicBezTo>
                  <a:cubicBezTo>
                    <a:pt x="245122" y="120359"/>
                    <a:pt x="212454" y="120186"/>
                    <a:pt x="192199" y="140228"/>
                  </a:cubicBezTo>
                  <a:cubicBezTo>
                    <a:pt x="182406" y="149915"/>
                    <a:pt x="176896" y="163117"/>
                    <a:pt x="176893" y="176893"/>
                  </a:cubicBezTo>
                  <a:lnTo>
                    <a:pt x="176893" y="177630"/>
                  </a:lnTo>
                  <a:cubicBezTo>
                    <a:pt x="159731" y="181133"/>
                    <a:pt x="147408" y="196230"/>
                    <a:pt x="147411" y="213746"/>
                  </a:cubicBezTo>
                  <a:lnTo>
                    <a:pt x="147411" y="287451"/>
                  </a:lnTo>
                  <a:cubicBezTo>
                    <a:pt x="147411" y="288188"/>
                    <a:pt x="147426" y="288896"/>
                    <a:pt x="147470" y="289603"/>
                  </a:cubicBezTo>
                  <a:cubicBezTo>
                    <a:pt x="143961" y="291136"/>
                    <a:pt x="140394" y="292611"/>
                    <a:pt x="136709" y="294055"/>
                  </a:cubicBezTo>
                  <a:cubicBezTo>
                    <a:pt x="134108" y="295078"/>
                    <a:pt x="131216" y="295078"/>
                    <a:pt x="128616" y="294055"/>
                  </a:cubicBezTo>
                  <a:cubicBezTo>
                    <a:pt x="43604" y="260563"/>
                    <a:pt x="0" y="206375"/>
                    <a:pt x="0" y="132670"/>
                  </a:cubicBezTo>
                  <a:lnTo>
                    <a:pt x="0" y="55279"/>
                  </a:lnTo>
                  <a:close/>
                  <a:moveTo>
                    <a:pt x="191634" y="191634"/>
                  </a:moveTo>
                  <a:lnTo>
                    <a:pt x="191634" y="176893"/>
                  </a:lnTo>
                  <a:cubicBezTo>
                    <a:pt x="191634" y="156540"/>
                    <a:pt x="208134" y="140040"/>
                    <a:pt x="228487" y="140040"/>
                  </a:cubicBezTo>
                  <a:cubicBezTo>
                    <a:pt x="248840" y="140040"/>
                    <a:pt x="265340" y="156540"/>
                    <a:pt x="265340" y="176893"/>
                  </a:cubicBezTo>
                  <a:lnTo>
                    <a:pt x="265340" y="191634"/>
                  </a:lnTo>
                  <a:lnTo>
                    <a:pt x="272710" y="191634"/>
                  </a:lnTo>
                  <a:cubicBezTo>
                    <a:pt x="284922" y="191634"/>
                    <a:pt x="294822" y="201534"/>
                    <a:pt x="294822" y="213746"/>
                  </a:cubicBezTo>
                  <a:lnTo>
                    <a:pt x="294822" y="287451"/>
                  </a:lnTo>
                  <a:cubicBezTo>
                    <a:pt x="294822" y="299663"/>
                    <a:pt x="284922" y="309563"/>
                    <a:pt x="272710" y="309563"/>
                  </a:cubicBezTo>
                  <a:lnTo>
                    <a:pt x="184264" y="309563"/>
                  </a:lnTo>
                  <a:cubicBezTo>
                    <a:pt x="172052" y="309563"/>
                    <a:pt x="162152" y="299663"/>
                    <a:pt x="162152" y="287451"/>
                  </a:cubicBezTo>
                  <a:lnTo>
                    <a:pt x="162152" y="213746"/>
                  </a:lnTo>
                  <a:cubicBezTo>
                    <a:pt x="162152" y="201534"/>
                    <a:pt x="172052" y="191634"/>
                    <a:pt x="184264" y="191634"/>
                  </a:cubicBezTo>
                  <a:lnTo>
                    <a:pt x="191634" y="191634"/>
                  </a:lnTo>
                  <a:close/>
                  <a:moveTo>
                    <a:pt x="213746" y="176893"/>
                  </a:moveTo>
                  <a:lnTo>
                    <a:pt x="213746" y="191634"/>
                  </a:lnTo>
                  <a:lnTo>
                    <a:pt x="243228" y="191634"/>
                  </a:lnTo>
                  <a:lnTo>
                    <a:pt x="243228" y="176893"/>
                  </a:lnTo>
                  <a:cubicBezTo>
                    <a:pt x="243228" y="168751"/>
                    <a:pt x="236628" y="162152"/>
                    <a:pt x="228487" y="162152"/>
                  </a:cubicBezTo>
                  <a:cubicBezTo>
                    <a:pt x="220345" y="162152"/>
                    <a:pt x="213746" y="168751"/>
                    <a:pt x="213746" y="176893"/>
                  </a:cubicBezTo>
                  <a:close/>
                  <a:moveTo>
                    <a:pt x="243228" y="250598"/>
                  </a:moveTo>
                  <a:cubicBezTo>
                    <a:pt x="243228" y="242457"/>
                    <a:pt x="236628" y="235857"/>
                    <a:pt x="228487" y="235857"/>
                  </a:cubicBezTo>
                  <a:cubicBezTo>
                    <a:pt x="220345" y="235857"/>
                    <a:pt x="213746" y="242457"/>
                    <a:pt x="213746" y="250598"/>
                  </a:cubicBezTo>
                  <a:cubicBezTo>
                    <a:pt x="213746" y="258740"/>
                    <a:pt x="220345" y="265340"/>
                    <a:pt x="228487" y="265340"/>
                  </a:cubicBezTo>
                  <a:cubicBezTo>
                    <a:pt x="236628" y="265340"/>
                    <a:pt x="243228" y="258740"/>
                    <a:pt x="243228" y="250598"/>
                  </a:cubicBezTo>
                  <a:close/>
                </a:path>
              </a:pathLst>
            </a:custGeom>
            <a:gradFill flip="none" rotWithShape="1">
              <a:gsLst>
                <a:gs pos="0">
                  <a:srgbClr val="0A6BBA"/>
                </a:gs>
                <a:gs pos="80000">
                  <a:srgbClr val="318581"/>
                </a:gs>
              </a:gsLst>
              <a:path path="circle">
                <a:fillToRect l="100000" t="100000"/>
              </a:path>
              <a:tileRect r="-100000" b="-100000"/>
            </a:gradFill>
          </p:spPr>
          <p:txBody>
            <a:bodyPr wrap="square" lIns="274320" tIns="228600" rIns="365760" bIns="45720" rtlCol="0" anchor="t" anchorCtr="0">
              <a:noAutofit/>
            </a:bodyPr>
            <a:lstStyle/>
            <a:p>
              <a:pPr marL="174625" marR="0" lvl="0" indent="-174625" algn="l" defTabSz="914400" rtl="0" eaLnBrk="1" fontAlgn="base" latinLnBrk="0" hangingPunct="1">
                <a:lnSpc>
                  <a:spcPct val="100000"/>
                </a:lnSpc>
                <a:spcBef>
                  <a:spcPts val="600"/>
                </a:spcBef>
                <a:spcAft>
                  <a:spcPts val="2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47FA3DE2-59DF-EBEB-E7D1-503F092F106F}"/>
              </a:ext>
            </a:extLst>
          </p:cNvPr>
          <p:cNvGrpSpPr/>
          <p:nvPr/>
        </p:nvGrpSpPr>
        <p:grpSpPr>
          <a:xfrm>
            <a:off x="254695" y="2872491"/>
            <a:ext cx="612648" cy="614184"/>
            <a:chOff x="5188861" y="3270286"/>
            <a:chExt cx="433466" cy="433466"/>
          </a:xfrm>
        </p:grpSpPr>
        <p:sp>
          <p:nvSpPr>
            <p:cNvPr id="32" name="Oval 31">
              <a:extLst>
                <a:ext uri="{FF2B5EF4-FFF2-40B4-BE49-F238E27FC236}">
                  <a16:creationId xmlns:a16="http://schemas.microsoft.com/office/drawing/2014/main" id="{9F2A9505-D801-14AD-9700-EBBBCAED4AB6}"/>
                </a:ext>
              </a:extLst>
            </p:cNvPr>
            <p:cNvSpPr/>
            <p:nvPr/>
          </p:nvSpPr>
          <p:spPr bwMode="auto">
            <a:xfrm>
              <a:off x="5188861" y="3270286"/>
              <a:ext cx="433466" cy="43346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Graphic 34">
              <a:extLst>
                <a:ext uri="{FF2B5EF4-FFF2-40B4-BE49-F238E27FC236}">
                  <a16:creationId xmlns:a16="http://schemas.microsoft.com/office/drawing/2014/main" id="{E8201C4F-52C5-D91D-E0D7-C03DBAC778B6}"/>
                </a:ext>
              </a:extLst>
            </p:cNvPr>
            <p:cNvSpPr/>
            <p:nvPr/>
          </p:nvSpPr>
          <p:spPr>
            <a:xfrm>
              <a:off x="5291124" y="3360662"/>
              <a:ext cx="252690" cy="252715"/>
            </a:xfrm>
            <a:custGeom>
              <a:avLst/>
              <a:gdLst>
                <a:gd name="connsiteX0" fmla="*/ 76200 w 190500"/>
                <a:gd name="connsiteY0" fmla="*/ 0 h 190519"/>
                <a:gd name="connsiteX1" fmla="*/ 114300 w 190500"/>
                <a:gd name="connsiteY1" fmla="*/ 38100 h 190519"/>
                <a:gd name="connsiteX2" fmla="*/ 114300 w 190500"/>
                <a:gd name="connsiteY2" fmla="*/ 57150 h 190519"/>
                <a:gd name="connsiteX3" fmla="*/ 138113 w 190500"/>
                <a:gd name="connsiteY3" fmla="*/ 57150 h 190519"/>
                <a:gd name="connsiteX4" fmla="*/ 152400 w 190500"/>
                <a:gd name="connsiteY4" fmla="*/ 71438 h 190519"/>
                <a:gd name="connsiteX5" fmla="*/ 152400 w 190500"/>
                <a:gd name="connsiteY5" fmla="*/ 85725 h 190519"/>
                <a:gd name="connsiteX6" fmla="*/ 143866 w 190500"/>
                <a:gd name="connsiteY6" fmla="*/ 88859 h 190519"/>
                <a:gd name="connsiteX7" fmla="*/ 142846 w 190500"/>
                <a:gd name="connsiteY7" fmla="*/ 89811 h 190519"/>
                <a:gd name="connsiteX8" fmla="*/ 118110 w 190500"/>
                <a:gd name="connsiteY8" fmla="*/ 101603 h 190519"/>
                <a:gd name="connsiteX9" fmla="*/ 104775 w 190500"/>
                <a:gd name="connsiteY9" fmla="*/ 115091 h 190519"/>
                <a:gd name="connsiteX10" fmla="*/ 104775 w 190500"/>
                <a:gd name="connsiteY10" fmla="*/ 138913 h 190519"/>
                <a:gd name="connsiteX11" fmla="*/ 130302 w 190500"/>
                <a:gd name="connsiteY11" fmla="*/ 190519 h 190519"/>
                <a:gd name="connsiteX12" fmla="*/ 14288 w 190500"/>
                <a:gd name="connsiteY12" fmla="*/ 190500 h 190519"/>
                <a:gd name="connsiteX13" fmla="*/ 0 w 190500"/>
                <a:gd name="connsiteY13" fmla="*/ 176213 h 190519"/>
                <a:gd name="connsiteX14" fmla="*/ 0 w 190500"/>
                <a:gd name="connsiteY14" fmla="*/ 71438 h 190519"/>
                <a:gd name="connsiteX15" fmla="*/ 14288 w 190500"/>
                <a:gd name="connsiteY15" fmla="*/ 57150 h 190519"/>
                <a:gd name="connsiteX16" fmla="*/ 38100 w 190500"/>
                <a:gd name="connsiteY16" fmla="*/ 57150 h 190519"/>
                <a:gd name="connsiteX17" fmla="*/ 38100 w 190500"/>
                <a:gd name="connsiteY17" fmla="*/ 38100 h 190519"/>
                <a:gd name="connsiteX18" fmla="*/ 76200 w 190500"/>
                <a:gd name="connsiteY18" fmla="*/ 0 h 190519"/>
                <a:gd name="connsiteX19" fmla="*/ 155105 w 190500"/>
                <a:gd name="connsiteY19" fmla="*/ 96412 h 190519"/>
                <a:gd name="connsiteX20" fmla="*/ 186690 w 190500"/>
                <a:gd name="connsiteY20" fmla="*/ 111128 h 190519"/>
                <a:gd name="connsiteX21" fmla="*/ 190424 w 190500"/>
                <a:gd name="connsiteY21" fmla="*/ 114290 h 190519"/>
                <a:gd name="connsiteX22" fmla="*/ 190500 w 190500"/>
                <a:gd name="connsiteY22" fmla="*/ 115091 h 190519"/>
                <a:gd name="connsiteX23" fmla="*/ 190500 w 190500"/>
                <a:gd name="connsiteY23" fmla="*/ 138913 h 190519"/>
                <a:gd name="connsiteX24" fmla="*/ 153610 w 190500"/>
                <a:gd name="connsiteY24" fmla="*/ 190300 h 190519"/>
                <a:gd name="connsiteX25" fmla="*/ 151200 w 190500"/>
                <a:gd name="connsiteY25" fmla="*/ 190300 h 190519"/>
                <a:gd name="connsiteX26" fmla="*/ 114338 w 190500"/>
                <a:gd name="connsiteY26" fmla="*/ 141437 h 190519"/>
                <a:gd name="connsiteX27" fmla="*/ 114300 w 190500"/>
                <a:gd name="connsiteY27" fmla="*/ 138922 h 190519"/>
                <a:gd name="connsiteX28" fmla="*/ 114300 w 190500"/>
                <a:gd name="connsiteY28" fmla="*/ 115110 h 190519"/>
                <a:gd name="connsiteX29" fmla="*/ 118110 w 190500"/>
                <a:gd name="connsiteY29" fmla="*/ 111138 h 190519"/>
                <a:gd name="connsiteX30" fmla="*/ 149714 w 190500"/>
                <a:gd name="connsiteY30" fmla="*/ 96422 h 190519"/>
                <a:gd name="connsiteX31" fmla="*/ 154952 w 190500"/>
                <a:gd name="connsiteY31" fmla="*/ 96268 h 190519"/>
                <a:gd name="connsiteX32" fmla="*/ 155105 w 190500"/>
                <a:gd name="connsiteY32" fmla="*/ 96422 h 190519"/>
                <a:gd name="connsiteX33" fmla="*/ 76200 w 190500"/>
                <a:gd name="connsiteY33" fmla="*/ 109538 h 190519"/>
                <a:gd name="connsiteX34" fmla="*/ 61913 w 190500"/>
                <a:gd name="connsiteY34" fmla="*/ 123825 h 190519"/>
                <a:gd name="connsiteX35" fmla="*/ 76200 w 190500"/>
                <a:gd name="connsiteY35" fmla="*/ 138113 h 190519"/>
                <a:gd name="connsiteX36" fmla="*/ 90488 w 190500"/>
                <a:gd name="connsiteY36" fmla="*/ 123825 h 190519"/>
                <a:gd name="connsiteX37" fmla="*/ 76200 w 190500"/>
                <a:gd name="connsiteY37" fmla="*/ 109538 h 190519"/>
                <a:gd name="connsiteX38" fmla="*/ 76200 w 190500"/>
                <a:gd name="connsiteY38" fmla="*/ 19050 h 190519"/>
                <a:gd name="connsiteX39" fmla="*/ 57150 w 190500"/>
                <a:gd name="connsiteY39" fmla="*/ 38100 h 190519"/>
                <a:gd name="connsiteX40" fmla="*/ 57150 w 190500"/>
                <a:gd name="connsiteY40" fmla="*/ 57150 h 190519"/>
                <a:gd name="connsiteX41" fmla="*/ 95250 w 190500"/>
                <a:gd name="connsiteY41" fmla="*/ 57150 h 190519"/>
                <a:gd name="connsiteX42" fmla="*/ 95250 w 190500"/>
                <a:gd name="connsiteY42" fmla="*/ 38100 h 190519"/>
                <a:gd name="connsiteX43" fmla="*/ 76200 w 190500"/>
                <a:gd name="connsiteY43" fmla="*/ 19050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0500" h="190519">
                  <a:moveTo>
                    <a:pt x="76200" y="0"/>
                  </a:moveTo>
                  <a:cubicBezTo>
                    <a:pt x="97242" y="0"/>
                    <a:pt x="114300" y="17058"/>
                    <a:pt x="114300" y="38100"/>
                  </a:cubicBezTo>
                  <a:lnTo>
                    <a:pt x="114300" y="57150"/>
                  </a:lnTo>
                  <a:lnTo>
                    <a:pt x="138113" y="57150"/>
                  </a:lnTo>
                  <a:cubicBezTo>
                    <a:pt x="146003" y="57150"/>
                    <a:pt x="152400" y="63547"/>
                    <a:pt x="152400" y="71438"/>
                  </a:cubicBezTo>
                  <a:lnTo>
                    <a:pt x="152400" y="85725"/>
                  </a:lnTo>
                  <a:cubicBezTo>
                    <a:pt x="149362" y="85725"/>
                    <a:pt x="146333" y="86773"/>
                    <a:pt x="143866" y="88859"/>
                  </a:cubicBezTo>
                  <a:lnTo>
                    <a:pt x="142846" y="89811"/>
                  </a:lnTo>
                  <a:cubicBezTo>
                    <a:pt x="135112" y="97860"/>
                    <a:pt x="127073" y="101603"/>
                    <a:pt x="118110" y="101603"/>
                  </a:cubicBezTo>
                  <a:cubicBezTo>
                    <a:pt x="110652" y="101603"/>
                    <a:pt x="104775" y="107728"/>
                    <a:pt x="104775" y="115091"/>
                  </a:cubicBezTo>
                  <a:lnTo>
                    <a:pt x="104775" y="138913"/>
                  </a:lnTo>
                  <a:cubicBezTo>
                    <a:pt x="104775" y="161525"/>
                    <a:pt x="113576" y="179108"/>
                    <a:pt x="130302" y="190519"/>
                  </a:cubicBezTo>
                  <a:lnTo>
                    <a:pt x="14288" y="190500"/>
                  </a:lnTo>
                  <a:cubicBezTo>
                    <a:pt x="6397" y="190500"/>
                    <a:pt x="0" y="184103"/>
                    <a:pt x="0" y="176213"/>
                  </a:cubicBezTo>
                  <a:lnTo>
                    <a:pt x="0" y="71438"/>
                  </a:lnTo>
                  <a:cubicBezTo>
                    <a:pt x="0" y="63547"/>
                    <a:pt x="6397" y="57150"/>
                    <a:pt x="14288" y="57150"/>
                  </a:cubicBezTo>
                  <a:lnTo>
                    <a:pt x="38100" y="57150"/>
                  </a:lnTo>
                  <a:lnTo>
                    <a:pt x="38100" y="38100"/>
                  </a:lnTo>
                  <a:cubicBezTo>
                    <a:pt x="38100" y="17058"/>
                    <a:pt x="55158" y="0"/>
                    <a:pt x="76200" y="0"/>
                  </a:cubicBezTo>
                  <a:close/>
                  <a:moveTo>
                    <a:pt x="155105" y="96412"/>
                  </a:moveTo>
                  <a:cubicBezTo>
                    <a:pt x="164554" y="106280"/>
                    <a:pt x="175022" y="111128"/>
                    <a:pt x="186690" y="111128"/>
                  </a:cubicBezTo>
                  <a:cubicBezTo>
                    <a:pt x="188528" y="111128"/>
                    <a:pt x="190071" y="112490"/>
                    <a:pt x="190424" y="114290"/>
                  </a:cubicBezTo>
                  <a:lnTo>
                    <a:pt x="190500" y="115091"/>
                  </a:lnTo>
                  <a:lnTo>
                    <a:pt x="190500" y="138913"/>
                  </a:lnTo>
                  <a:cubicBezTo>
                    <a:pt x="190500" y="164459"/>
                    <a:pt x="177994" y="181832"/>
                    <a:pt x="153610" y="190300"/>
                  </a:cubicBezTo>
                  <a:cubicBezTo>
                    <a:pt x="152830" y="190571"/>
                    <a:pt x="151980" y="190571"/>
                    <a:pt x="151200" y="190300"/>
                  </a:cubicBezTo>
                  <a:cubicBezTo>
                    <a:pt x="127616" y="182108"/>
                    <a:pt x="115148" y="165611"/>
                    <a:pt x="114338" y="141437"/>
                  </a:cubicBezTo>
                  <a:lnTo>
                    <a:pt x="114300" y="138922"/>
                  </a:lnTo>
                  <a:lnTo>
                    <a:pt x="114300" y="115110"/>
                  </a:lnTo>
                  <a:cubicBezTo>
                    <a:pt x="114300" y="112919"/>
                    <a:pt x="116015" y="111138"/>
                    <a:pt x="118110" y="111138"/>
                  </a:cubicBezTo>
                  <a:cubicBezTo>
                    <a:pt x="129759" y="111138"/>
                    <a:pt x="140237" y="106280"/>
                    <a:pt x="149714" y="96422"/>
                  </a:cubicBezTo>
                  <a:cubicBezTo>
                    <a:pt x="151118" y="94933"/>
                    <a:pt x="153463" y="94864"/>
                    <a:pt x="154952" y="96268"/>
                  </a:cubicBezTo>
                  <a:cubicBezTo>
                    <a:pt x="155004" y="96318"/>
                    <a:pt x="155056" y="96369"/>
                    <a:pt x="155105" y="96422"/>
                  </a:cubicBezTo>
                  <a:close/>
                  <a:moveTo>
                    <a:pt x="76200" y="109538"/>
                  </a:moveTo>
                  <a:cubicBezTo>
                    <a:pt x="68309" y="109538"/>
                    <a:pt x="61913" y="115934"/>
                    <a:pt x="61913" y="123825"/>
                  </a:cubicBezTo>
                  <a:cubicBezTo>
                    <a:pt x="61913" y="131716"/>
                    <a:pt x="68309" y="138113"/>
                    <a:pt x="76200" y="138113"/>
                  </a:cubicBezTo>
                  <a:cubicBezTo>
                    <a:pt x="84091" y="138113"/>
                    <a:pt x="90488" y="131716"/>
                    <a:pt x="90488" y="123825"/>
                  </a:cubicBezTo>
                  <a:cubicBezTo>
                    <a:pt x="90488" y="115934"/>
                    <a:pt x="84091" y="109538"/>
                    <a:pt x="76200" y="109538"/>
                  </a:cubicBezTo>
                  <a:close/>
                  <a:moveTo>
                    <a:pt x="76200" y="19050"/>
                  </a:moveTo>
                  <a:cubicBezTo>
                    <a:pt x="65679" y="19050"/>
                    <a:pt x="57150" y="27579"/>
                    <a:pt x="57150" y="38100"/>
                  </a:cubicBezTo>
                  <a:lnTo>
                    <a:pt x="57150" y="57150"/>
                  </a:lnTo>
                  <a:lnTo>
                    <a:pt x="95250" y="57150"/>
                  </a:lnTo>
                  <a:lnTo>
                    <a:pt x="95250" y="38100"/>
                  </a:lnTo>
                  <a:cubicBezTo>
                    <a:pt x="95250" y="27579"/>
                    <a:pt x="86721" y="19050"/>
                    <a:pt x="76200" y="19050"/>
                  </a:cubicBezTo>
                  <a:close/>
                </a:path>
              </a:pathLst>
            </a:custGeom>
            <a:gradFill flip="none" rotWithShape="1">
              <a:gsLst>
                <a:gs pos="0">
                  <a:srgbClr val="0A6BBA"/>
                </a:gs>
                <a:gs pos="80000">
                  <a:srgbClr val="318581"/>
                </a:gs>
              </a:gsLst>
              <a:path path="circle">
                <a:fillToRect l="100000" t="100000"/>
              </a:path>
              <a:tileRect r="-100000" b="-100000"/>
            </a:gradFill>
          </p:spPr>
          <p:txBody>
            <a:bodyPr rot="0" spcFirstLastPara="0" vertOverflow="overflow" horzOverflow="overflow" vert="horz" wrap="square" lIns="274320" tIns="228600" rIns="36576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600"/>
                </a:spcBef>
                <a:spcAft>
                  <a:spcPts val="2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2" name="Rectangle: Rounded Corners 11">
            <a:extLst>
              <a:ext uri="{FF2B5EF4-FFF2-40B4-BE49-F238E27FC236}">
                <a16:creationId xmlns:a16="http://schemas.microsoft.com/office/drawing/2014/main" id="{05EC0EDE-95BE-06E6-4D7A-170ABCE87D5F}"/>
              </a:ext>
              <a:ext uri="{C183D7F6-B498-43B3-948B-1728B52AA6E4}">
                <adec:decorative xmlns:adec="http://schemas.microsoft.com/office/drawing/2017/decorative" val="0"/>
              </a:ext>
            </a:extLst>
          </p:cNvPr>
          <p:cNvSpPr/>
          <p:nvPr/>
        </p:nvSpPr>
        <p:spPr bwMode="auto">
          <a:xfrm>
            <a:off x="852658" y="2990098"/>
            <a:ext cx="1087016" cy="366204"/>
          </a:xfrm>
          <a:prstGeom prst="roundRect">
            <a:avLst>
              <a:gd name="adj" fmla="val 42392"/>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When</a:t>
            </a:r>
          </a:p>
        </p:txBody>
      </p:sp>
      <p:sp>
        <p:nvSpPr>
          <p:cNvPr id="14" name="Rectangle: Rounded Corners 11">
            <a:extLst>
              <a:ext uri="{FF2B5EF4-FFF2-40B4-BE49-F238E27FC236}">
                <a16:creationId xmlns:a16="http://schemas.microsoft.com/office/drawing/2014/main" id="{D83783A7-90F6-FC9C-3ADF-A5361346B555}"/>
              </a:ext>
              <a:ext uri="{C183D7F6-B498-43B3-948B-1728B52AA6E4}">
                <adec:decorative xmlns:adec="http://schemas.microsoft.com/office/drawing/2017/decorative" val="0"/>
              </a:ext>
            </a:extLst>
          </p:cNvPr>
          <p:cNvSpPr/>
          <p:nvPr/>
        </p:nvSpPr>
        <p:spPr bwMode="auto">
          <a:xfrm>
            <a:off x="826476" y="1997733"/>
            <a:ext cx="1087015" cy="366204"/>
          </a:xfrm>
          <a:prstGeom prst="roundRect">
            <a:avLst>
              <a:gd name="adj" fmla="val 42392"/>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rPr>
              <a:t>What</a:t>
            </a:r>
          </a:p>
        </p:txBody>
      </p:sp>
      <p:sp>
        <p:nvSpPr>
          <p:cNvPr id="34" name="Freeform 12">
            <a:extLst>
              <a:ext uri="{FF2B5EF4-FFF2-40B4-BE49-F238E27FC236}">
                <a16:creationId xmlns:a16="http://schemas.microsoft.com/office/drawing/2014/main" id="{F19540E0-B8A7-4D74-F74B-8F1D495ABDCE}"/>
              </a:ext>
            </a:extLst>
          </p:cNvPr>
          <p:cNvSpPr/>
          <p:nvPr/>
        </p:nvSpPr>
        <p:spPr bwMode="auto">
          <a:xfrm>
            <a:off x="0" y="3951484"/>
            <a:ext cx="6890657" cy="2846941"/>
          </a:xfrm>
          <a:custGeom>
            <a:avLst/>
            <a:gdLst>
              <a:gd name="connsiteX0" fmla="*/ 0 w 4542982"/>
              <a:gd name="connsiteY0" fmla="*/ 0 h 4314427"/>
              <a:gd name="connsiteX1" fmla="*/ 4336580 w 4542982"/>
              <a:gd name="connsiteY1" fmla="*/ 0 h 4314427"/>
              <a:gd name="connsiteX2" fmla="*/ 4542982 w 4542982"/>
              <a:gd name="connsiteY2" fmla="*/ 206402 h 4314427"/>
              <a:gd name="connsiteX3" fmla="*/ 4542982 w 4542982"/>
              <a:gd name="connsiteY3" fmla="*/ 4108025 h 4314427"/>
              <a:gd name="connsiteX4" fmla="*/ 4336580 w 4542982"/>
              <a:gd name="connsiteY4" fmla="*/ 4314427 h 4314427"/>
              <a:gd name="connsiteX5" fmla="*/ 0 w 4542982"/>
              <a:gd name="connsiteY5" fmla="*/ 4314427 h 431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982" h="4314427">
                <a:moveTo>
                  <a:pt x="0" y="0"/>
                </a:moveTo>
                <a:lnTo>
                  <a:pt x="4336580" y="0"/>
                </a:lnTo>
                <a:cubicBezTo>
                  <a:pt x="4450573" y="0"/>
                  <a:pt x="4542982" y="92409"/>
                  <a:pt x="4542982" y="206402"/>
                </a:cubicBezTo>
                <a:lnTo>
                  <a:pt x="4542982" y="4108025"/>
                </a:lnTo>
                <a:cubicBezTo>
                  <a:pt x="4542982" y="4222018"/>
                  <a:pt x="4450573" y="4314427"/>
                  <a:pt x="4336580" y="4314427"/>
                </a:cubicBezTo>
                <a:lnTo>
                  <a:pt x="0" y="4314427"/>
                </a:lnTo>
                <a:close/>
              </a:path>
            </a:pathLst>
          </a:custGeom>
          <a:gradFill flip="none" rotWithShape="1">
            <a:gsLst>
              <a:gs pos="0">
                <a:srgbClr val="0A6BBA"/>
              </a:gs>
              <a:gs pos="80000">
                <a:srgbClr val="318581"/>
              </a:gs>
            </a:gsLst>
            <a:path path="circle">
              <a:fillToRect l="100000" t="100000"/>
            </a:path>
            <a:tileRect r="-100000" b="-100000"/>
          </a:gradFill>
        </p:spPr>
        <p:txBody>
          <a:bodyPr wrap="square" lIns="274320" tIns="228600" rIns="365760" bIns="45720" rtlCol="0" anchor="t" anchorCtr="0">
            <a:noAutofit/>
          </a:bodyPr>
          <a:lstStyle/>
          <a:p>
            <a:pPr marL="174625" marR="0" lvl="0" indent="-174625" algn="l" defTabSz="914400" rtl="0" eaLnBrk="1" fontAlgn="base" latinLnBrk="0" hangingPunct="1">
              <a:lnSpc>
                <a:spcPct val="100000"/>
              </a:lnSpc>
              <a:spcBef>
                <a:spcPts val="600"/>
              </a:spcBef>
              <a:spcAft>
                <a:spcPts val="200"/>
              </a:spcAft>
              <a:buClrTx/>
              <a:buSzTx/>
              <a:buFont typeface="Arial" panose="020B0604020202020204" pitchFamily="34" charset="0"/>
              <a:buChar char="•"/>
              <a:tabLst/>
              <a:defRPr/>
            </a:pPr>
            <a:endParaRPr kumimoji="0" lang="en-US" sz="1400" b="0" i="0" u="none" strike="noStrike" kern="1200" cap="none" spc="0" normalizeH="0" baseline="0" noProof="0" err="1">
              <a:ln>
                <a:noFill/>
              </a:ln>
              <a:solidFill>
                <a:srgbClr val="FFFFFF"/>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0216497E-1650-5F80-711D-CD1333195BBA}"/>
              </a:ext>
            </a:extLst>
          </p:cNvPr>
          <p:cNvSpPr/>
          <p:nvPr/>
        </p:nvSpPr>
        <p:spPr bwMode="auto">
          <a:xfrm>
            <a:off x="514914" y="4857154"/>
            <a:ext cx="6591630" cy="2294887"/>
          </a:xfrm>
          <a:prstGeom prst="roundRect">
            <a:avLst>
              <a:gd name="adj" fmla="val 0"/>
            </a:avLst>
          </a:prstGeom>
          <a:noFill/>
        </p:spPr>
        <p:txBody>
          <a:bodyPr wrap="square" lIns="0" tIns="228600" rIns="365760" bIns="45720" rtlCol="0" anchor="t" anchorCtr="0">
            <a:noAutofit/>
          </a:bodyPr>
          <a:lstStyle/>
          <a:p>
            <a:pPr marL="285750" marR="0" lvl="0" indent="-285750" algn="l" defTabSz="914400" rtl="0" eaLnBrk="1" fontAlgn="base" latinLnBrk="0" hangingPunct="1">
              <a:lnSpc>
                <a:spcPct val="100000"/>
              </a:lnSpc>
              <a:spcBef>
                <a:spcPts val="60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Rely on Microsoft’s baseline to </a:t>
            </a:r>
            <a:r>
              <a:rPr kumimoji="0" lang="en-US" sz="1600" b="0" i="0" u="none" strike="noStrike" kern="1200" cap="none" spc="0" normalizeH="0" baseline="0" noProof="0">
                <a:ln>
                  <a:noFill/>
                </a:ln>
                <a:solidFill>
                  <a:srgbClr val="FFFFFF"/>
                </a:solidFill>
                <a:effectLst/>
                <a:uLnTx/>
                <a:uFillTx/>
                <a:latin typeface="Segoe UI Semibold"/>
                <a:ea typeface="+mn-ea"/>
                <a:cs typeface="+mn-cs"/>
              </a:rPr>
              <a:t>reduce risk quickly</a:t>
            </a:r>
          </a:p>
          <a:p>
            <a:pPr marL="285750" marR="0" lvl="0" indent="-285750" algn="l" defTabSz="914400" rtl="0" eaLnBrk="1" fontAlgn="base" latinLnBrk="0" hangingPunct="1">
              <a:lnSpc>
                <a:spcPct val="100000"/>
              </a:lnSpc>
              <a:spcBef>
                <a:spcPts val="60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Immediately make your tenant </a:t>
            </a:r>
            <a:r>
              <a:rPr kumimoji="0" lang="en-US" sz="1600" b="0" i="0" u="none" strike="noStrike" kern="1200" cap="none" spc="0" normalizeH="0" baseline="0" noProof="0">
                <a:ln>
                  <a:noFill/>
                </a:ln>
                <a:solidFill>
                  <a:srgbClr val="FFFFFF"/>
                </a:solidFill>
                <a:effectLst/>
                <a:uLnTx/>
                <a:uFillTx/>
                <a:latin typeface="Segoe UI Semibold"/>
                <a:ea typeface="+mn-ea"/>
                <a:cs typeface="+mn-cs"/>
              </a:rPr>
              <a:t>immune to known vulnerabilities </a:t>
            </a:r>
            <a:r>
              <a:rPr kumimoji="0" lang="en-US" sz="1600" b="0" i="0" u="none" strike="noStrike" kern="1200" cap="none" spc="0" normalizeH="0" baseline="0" noProof="0">
                <a:ln>
                  <a:noFill/>
                </a:ln>
                <a:solidFill>
                  <a:srgbClr val="FFFFFF"/>
                </a:solidFill>
                <a:effectLst/>
                <a:uLnTx/>
                <a:uFillTx/>
                <a:latin typeface="Segoe UI"/>
                <a:ea typeface="+mn-ea"/>
                <a:cs typeface="+mn-cs"/>
              </a:rPr>
              <a:t>in Microsoft 365</a:t>
            </a:r>
          </a:p>
          <a:p>
            <a:pPr marL="285750" marR="0" lvl="0" indent="-285750" algn="l" defTabSz="914400" rtl="0" eaLnBrk="1" fontAlgn="base" latinLnBrk="0" hangingPunct="1">
              <a:lnSpc>
                <a:spcPct val="100000"/>
              </a:lnSpc>
              <a:spcBef>
                <a:spcPts val="60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Safely adopt protections with </a:t>
            </a:r>
            <a:r>
              <a:rPr kumimoji="0" lang="en-US" sz="1600" b="0" i="0" u="none" strike="noStrike" kern="1200" cap="none" spc="0" normalizeH="0" baseline="0" noProof="0">
                <a:ln>
                  <a:noFill/>
                </a:ln>
                <a:solidFill>
                  <a:srgbClr val="FFFFFF"/>
                </a:solidFill>
                <a:effectLst/>
                <a:uLnTx/>
                <a:uFillTx/>
                <a:latin typeface="Segoe UI Semibold"/>
                <a:ea typeface="+mn-ea"/>
                <a:cs typeface="+mn-cs"/>
              </a:rPr>
              <a:t>built-in change management</a:t>
            </a:r>
          </a:p>
        </p:txBody>
      </p:sp>
      <p:sp>
        <p:nvSpPr>
          <p:cNvPr id="41" name="Title 1">
            <a:extLst>
              <a:ext uri="{FF2B5EF4-FFF2-40B4-BE49-F238E27FC236}">
                <a16:creationId xmlns:a16="http://schemas.microsoft.com/office/drawing/2014/main" id="{EAB54E76-45FB-00D4-2625-9576F7321613}"/>
              </a:ext>
            </a:extLst>
          </p:cNvPr>
          <p:cNvSpPr txBox="1">
            <a:spLocks/>
          </p:cNvSpPr>
          <p:nvPr/>
        </p:nvSpPr>
        <p:spPr>
          <a:xfrm>
            <a:off x="588262" y="4048687"/>
            <a:ext cx="4032745" cy="409073"/>
          </a:xfrm>
          <a:prstGeom prst="rect">
            <a:avLst/>
          </a:prstGeom>
        </p:spPr>
        <p:txBody>
          <a:bodyPr vert="horz" wrap="square" lIns="0" tIns="0" rIns="0" bIns="0" rtlCol="0" anchor="t">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CA" sz="2000" b="0" i="0" u="none" strike="noStrike" kern="1200" cap="none" spc="-30" normalizeH="0" baseline="0" noProof="0">
              <a:ln w="3175">
                <a:noFill/>
              </a:ln>
              <a:solidFill>
                <a:srgbClr val="000000"/>
              </a:solidFill>
              <a:effectLst/>
              <a:uLnTx/>
              <a:uFillTx/>
              <a:latin typeface="Segoe UI Semibold"/>
              <a:ea typeface="+mn-ea"/>
              <a:cs typeface="Segoe UI" pitchFamily="34" charset="0"/>
            </a:endParaRPr>
          </a:p>
        </p:txBody>
      </p:sp>
      <p:sp>
        <p:nvSpPr>
          <p:cNvPr id="47" name="Freeform 41">
            <a:extLst>
              <a:ext uri="{FF2B5EF4-FFF2-40B4-BE49-F238E27FC236}">
                <a16:creationId xmlns:a16="http://schemas.microsoft.com/office/drawing/2014/main" id="{828A0EDA-C06E-9E80-39B6-2AA143172D72}"/>
              </a:ext>
            </a:extLst>
          </p:cNvPr>
          <p:cNvSpPr/>
          <p:nvPr/>
        </p:nvSpPr>
        <p:spPr bwMode="auto">
          <a:xfrm>
            <a:off x="301236" y="4215787"/>
            <a:ext cx="3292520" cy="684750"/>
          </a:xfrm>
          <a:custGeom>
            <a:avLst/>
            <a:gdLst>
              <a:gd name="connsiteX0" fmla="*/ 342375 w 3292520"/>
              <a:gd name="connsiteY0" fmla="*/ 0 h 684750"/>
              <a:gd name="connsiteX1" fmla="*/ 533800 w 3292520"/>
              <a:gd name="connsiteY1" fmla="*/ 58472 h 684750"/>
              <a:gd name="connsiteX2" fmla="*/ 578644 w 3292520"/>
              <a:gd name="connsiteY2" fmla="*/ 95472 h 684750"/>
              <a:gd name="connsiteX3" fmla="*/ 3168477 w 3292520"/>
              <a:gd name="connsiteY3" fmla="*/ 95472 h 684750"/>
              <a:gd name="connsiteX4" fmla="*/ 3168477 w 3292520"/>
              <a:gd name="connsiteY4" fmla="*/ 95473 h 684750"/>
              <a:gd name="connsiteX5" fmla="*/ 3210233 w 3292520"/>
              <a:gd name="connsiteY5" fmla="*/ 95473 h 684750"/>
              <a:gd name="connsiteX6" fmla="*/ 3292520 w 3292520"/>
              <a:gd name="connsiteY6" fmla="*/ 177760 h 684750"/>
              <a:gd name="connsiteX7" fmla="*/ 3292520 w 3292520"/>
              <a:gd name="connsiteY7" fmla="*/ 506898 h 684750"/>
              <a:gd name="connsiteX8" fmla="*/ 3210233 w 3292520"/>
              <a:gd name="connsiteY8" fmla="*/ 589185 h 684750"/>
              <a:gd name="connsiteX9" fmla="*/ 3168477 w 3292520"/>
              <a:gd name="connsiteY9" fmla="*/ 589185 h 684750"/>
              <a:gd name="connsiteX10" fmla="*/ 3168477 w 3292520"/>
              <a:gd name="connsiteY10" fmla="*/ 589279 h 684750"/>
              <a:gd name="connsiteX11" fmla="*/ 578643 w 3292520"/>
              <a:gd name="connsiteY11" fmla="*/ 589279 h 684750"/>
              <a:gd name="connsiteX12" fmla="*/ 533800 w 3292520"/>
              <a:gd name="connsiteY12" fmla="*/ 626278 h 684750"/>
              <a:gd name="connsiteX13" fmla="*/ 342375 w 3292520"/>
              <a:gd name="connsiteY13" fmla="*/ 684750 h 684750"/>
              <a:gd name="connsiteX14" fmla="*/ 0 w 3292520"/>
              <a:gd name="connsiteY14" fmla="*/ 342375 h 684750"/>
              <a:gd name="connsiteX15" fmla="*/ 342375 w 3292520"/>
              <a:gd name="connsiteY15" fmla="*/ 0 h 68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2520" h="684750">
                <a:moveTo>
                  <a:pt x="342375" y="0"/>
                </a:moveTo>
                <a:cubicBezTo>
                  <a:pt x="413283" y="0"/>
                  <a:pt x="479157" y="21556"/>
                  <a:pt x="533800" y="58472"/>
                </a:cubicBezTo>
                <a:lnTo>
                  <a:pt x="578644" y="95472"/>
                </a:lnTo>
                <a:lnTo>
                  <a:pt x="3168477" y="95472"/>
                </a:lnTo>
                <a:lnTo>
                  <a:pt x="3168477" y="95473"/>
                </a:lnTo>
                <a:lnTo>
                  <a:pt x="3210233" y="95473"/>
                </a:lnTo>
                <a:cubicBezTo>
                  <a:pt x="3255679" y="95473"/>
                  <a:pt x="3292520" y="132314"/>
                  <a:pt x="3292520" y="177760"/>
                </a:cubicBezTo>
                <a:lnTo>
                  <a:pt x="3292520" y="506898"/>
                </a:lnTo>
                <a:cubicBezTo>
                  <a:pt x="3292520" y="552344"/>
                  <a:pt x="3255679" y="589185"/>
                  <a:pt x="3210233" y="589185"/>
                </a:cubicBezTo>
                <a:lnTo>
                  <a:pt x="3168477" y="589185"/>
                </a:lnTo>
                <a:lnTo>
                  <a:pt x="3168477" y="589279"/>
                </a:lnTo>
                <a:lnTo>
                  <a:pt x="578643" y="589279"/>
                </a:lnTo>
                <a:lnTo>
                  <a:pt x="533800" y="626278"/>
                </a:lnTo>
                <a:cubicBezTo>
                  <a:pt x="479157" y="663194"/>
                  <a:pt x="413283" y="684750"/>
                  <a:pt x="342375" y="684750"/>
                </a:cubicBezTo>
                <a:cubicBezTo>
                  <a:pt x="153287" y="684750"/>
                  <a:pt x="0" y="531463"/>
                  <a:pt x="0" y="342375"/>
                </a:cubicBezTo>
                <a:cubicBezTo>
                  <a:pt x="0" y="153287"/>
                  <a:pt x="153287" y="0"/>
                  <a:pt x="342375"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Graphic 43">
            <a:extLst>
              <a:ext uri="{FF2B5EF4-FFF2-40B4-BE49-F238E27FC236}">
                <a16:creationId xmlns:a16="http://schemas.microsoft.com/office/drawing/2014/main" id="{26A633B2-2235-F142-580D-151111321CAF}"/>
              </a:ext>
            </a:extLst>
          </p:cNvPr>
          <p:cNvSpPr/>
          <p:nvPr/>
        </p:nvSpPr>
        <p:spPr>
          <a:xfrm>
            <a:off x="444418" y="4336834"/>
            <a:ext cx="398387" cy="442656"/>
          </a:xfrm>
          <a:custGeom>
            <a:avLst/>
            <a:gdLst>
              <a:gd name="connsiteX0" fmla="*/ 1143965 w 1193702"/>
              <a:gd name="connsiteY0" fmla="*/ 198950 h 1326349"/>
              <a:gd name="connsiteX1" fmla="*/ 626694 w 1193702"/>
              <a:gd name="connsiteY1" fmla="*/ 9948 h 1326349"/>
              <a:gd name="connsiteX2" fmla="*/ 567009 w 1193702"/>
              <a:gd name="connsiteY2" fmla="*/ 9948 h 1326349"/>
              <a:gd name="connsiteX3" fmla="*/ 49738 w 1193702"/>
              <a:gd name="connsiteY3" fmla="*/ 198950 h 1326349"/>
              <a:gd name="connsiteX4" fmla="*/ 0 w 1193702"/>
              <a:gd name="connsiteY4" fmla="*/ 248688 h 1326349"/>
              <a:gd name="connsiteX5" fmla="*/ 0 w 1193702"/>
              <a:gd name="connsiteY5" fmla="*/ 596851 h 1326349"/>
              <a:gd name="connsiteX6" fmla="*/ 578614 w 1193702"/>
              <a:gd name="connsiteY6" fmla="*/ 1322887 h 1326349"/>
              <a:gd name="connsiteX7" fmla="*/ 615088 w 1193702"/>
              <a:gd name="connsiteY7" fmla="*/ 1322887 h 1326349"/>
              <a:gd name="connsiteX8" fmla="*/ 1193702 w 1193702"/>
              <a:gd name="connsiteY8" fmla="*/ 596851 h 1326349"/>
              <a:gd name="connsiteX9" fmla="*/ 1193702 w 1193702"/>
              <a:gd name="connsiteY9" fmla="*/ 248688 h 1326349"/>
              <a:gd name="connsiteX10" fmla="*/ 1143965 w 1193702"/>
              <a:gd name="connsiteY10" fmla="*/ 198950 h 1326349"/>
              <a:gd name="connsiteX11" fmla="*/ 912320 w 1193702"/>
              <a:gd name="connsiteY11" fmla="*/ 484312 h 1326349"/>
              <a:gd name="connsiteX12" fmla="*/ 514419 w 1193702"/>
              <a:gd name="connsiteY12" fmla="*/ 849054 h 1326349"/>
              <a:gd name="connsiteX13" fmla="*/ 445649 w 1193702"/>
              <a:gd name="connsiteY13" fmla="*/ 847529 h 1326349"/>
              <a:gd name="connsiteX14" fmla="*/ 279857 w 1193702"/>
              <a:gd name="connsiteY14" fmla="*/ 681737 h 1326349"/>
              <a:gd name="connsiteX15" fmla="*/ 277375 w 1193702"/>
              <a:gd name="connsiteY15" fmla="*/ 611441 h 1326349"/>
              <a:gd name="connsiteX16" fmla="*/ 347671 w 1193702"/>
              <a:gd name="connsiteY16" fmla="*/ 608961 h 1326349"/>
              <a:gd name="connsiteX17" fmla="*/ 350153 w 1193702"/>
              <a:gd name="connsiteY17" fmla="*/ 611441 h 1326349"/>
              <a:gd name="connsiteX18" fmla="*/ 482322 w 1193702"/>
              <a:gd name="connsiteY18" fmla="*/ 743544 h 1326349"/>
              <a:gd name="connsiteX19" fmla="*/ 845075 w 1193702"/>
              <a:gd name="connsiteY19" fmla="*/ 410965 h 1326349"/>
              <a:gd name="connsiteX20" fmla="*/ 915371 w 1193702"/>
              <a:gd name="connsiteY20" fmla="*/ 414016 h 1326349"/>
              <a:gd name="connsiteX21" fmla="*/ 912320 w 1193702"/>
              <a:gd name="connsiteY21" fmla="*/ 484312 h 132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3702" h="1326349">
                <a:moveTo>
                  <a:pt x="1143965" y="198950"/>
                </a:moveTo>
                <a:cubicBezTo>
                  <a:pt x="967363" y="198950"/>
                  <a:pt x="795271" y="136414"/>
                  <a:pt x="626694" y="9948"/>
                </a:cubicBezTo>
                <a:cubicBezTo>
                  <a:pt x="609007" y="-3316"/>
                  <a:pt x="584695" y="-3316"/>
                  <a:pt x="567009" y="9948"/>
                </a:cubicBezTo>
                <a:cubicBezTo>
                  <a:pt x="398431" y="136414"/>
                  <a:pt x="226339" y="198950"/>
                  <a:pt x="49738" y="198950"/>
                </a:cubicBezTo>
                <a:cubicBezTo>
                  <a:pt x="22269" y="198950"/>
                  <a:pt x="0" y="221219"/>
                  <a:pt x="0" y="248688"/>
                </a:cubicBezTo>
                <a:lnTo>
                  <a:pt x="0" y="596851"/>
                </a:lnTo>
                <a:cubicBezTo>
                  <a:pt x="0" y="928501"/>
                  <a:pt x="196165" y="1172216"/>
                  <a:pt x="578614" y="1322887"/>
                </a:cubicBezTo>
                <a:cubicBezTo>
                  <a:pt x="590332" y="1327503"/>
                  <a:pt x="603370" y="1327503"/>
                  <a:pt x="615088" y="1322887"/>
                </a:cubicBezTo>
                <a:cubicBezTo>
                  <a:pt x="997537" y="1172216"/>
                  <a:pt x="1193702" y="928435"/>
                  <a:pt x="1193702" y="596851"/>
                </a:cubicBezTo>
                <a:lnTo>
                  <a:pt x="1193702" y="248688"/>
                </a:lnTo>
                <a:cubicBezTo>
                  <a:pt x="1193702" y="221219"/>
                  <a:pt x="1171433" y="198950"/>
                  <a:pt x="1143965" y="198950"/>
                </a:cubicBezTo>
                <a:close/>
                <a:moveTo>
                  <a:pt x="912320" y="484312"/>
                </a:moveTo>
                <a:lnTo>
                  <a:pt x="514419" y="849054"/>
                </a:lnTo>
                <a:cubicBezTo>
                  <a:pt x="494783" y="867032"/>
                  <a:pt x="464470" y="866363"/>
                  <a:pt x="445649" y="847529"/>
                </a:cubicBezTo>
                <a:lnTo>
                  <a:pt x="279857" y="681737"/>
                </a:lnTo>
                <a:cubicBezTo>
                  <a:pt x="259760" y="663009"/>
                  <a:pt x="258649" y="631535"/>
                  <a:pt x="277375" y="611441"/>
                </a:cubicBezTo>
                <a:cubicBezTo>
                  <a:pt x="296102" y="591347"/>
                  <a:pt x="327574" y="590233"/>
                  <a:pt x="347671" y="608961"/>
                </a:cubicBezTo>
                <a:cubicBezTo>
                  <a:pt x="348527" y="609756"/>
                  <a:pt x="349355" y="610585"/>
                  <a:pt x="350153" y="611441"/>
                </a:cubicBezTo>
                <a:lnTo>
                  <a:pt x="482322" y="743544"/>
                </a:lnTo>
                <a:lnTo>
                  <a:pt x="845075" y="410965"/>
                </a:lnTo>
                <a:cubicBezTo>
                  <a:pt x="865328" y="392396"/>
                  <a:pt x="896802" y="393762"/>
                  <a:pt x="915371" y="414016"/>
                </a:cubicBezTo>
                <a:cubicBezTo>
                  <a:pt x="933939" y="434270"/>
                  <a:pt x="932573" y="465742"/>
                  <a:pt x="912320" y="484312"/>
                </a:cubicBezTo>
                <a:close/>
              </a:path>
            </a:pathLst>
          </a:custGeom>
          <a:gradFill flip="none" rotWithShape="1">
            <a:gsLst>
              <a:gs pos="0">
                <a:srgbClr val="0A6BBA"/>
              </a:gs>
              <a:gs pos="80000">
                <a:srgbClr val="318581"/>
              </a:gs>
            </a:gsLst>
            <a:path path="circle">
              <a:fillToRect l="100000" t="100000"/>
            </a:path>
            <a:tileRect r="-100000" b="-100000"/>
          </a:gradFill>
        </p:spPr>
        <p:txBody>
          <a:bodyPr wrap="square" lIns="274320" tIns="228600" rIns="365760" bIns="45720" rtlCol="0" anchor="t" anchorCtr="0">
            <a:noAutofit/>
          </a:bodyPr>
          <a:lstStyle/>
          <a:p>
            <a:pPr marL="174625" marR="0" lvl="0" indent="-174625" algn="l" defTabSz="914400" rtl="0" eaLnBrk="1" fontAlgn="base" latinLnBrk="0" hangingPunct="1">
              <a:lnSpc>
                <a:spcPct val="100000"/>
              </a:lnSpc>
              <a:spcBef>
                <a:spcPts val="600"/>
              </a:spcBef>
              <a:spcAft>
                <a:spcPts val="2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Rectangle: Rounded Corners 11">
            <a:extLst>
              <a:ext uri="{FF2B5EF4-FFF2-40B4-BE49-F238E27FC236}">
                <a16:creationId xmlns:a16="http://schemas.microsoft.com/office/drawing/2014/main" id="{3509BC85-8BE2-C38C-24A6-E2289A0098A1}"/>
              </a:ext>
              <a:ext uri="{C183D7F6-B498-43B3-948B-1728B52AA6E4}">
                <adec:decorative xmlns:adec="http://schemas.microsoft.com/office/drawing/2017/decorative" val="0"/>
              </a:ext>
            </a:extLst>
          </p:cNvPr>
          <p:cNvSpPr/>
          <p:nvPr/>
        </p:nvSpPr>
        <p:spPr bwMode="auto">
          <a:xfrm>
            <a:off x="997584" y="4305752"/>
            <a:ext cx="2704115" cy="493807"/>
          </a:xfrm>
          <a:prstGeom prst="roundRect">
            <a:avLst>
              <a:gd name="adj" fmla="val 28787"/>
            </a:avLst>
          </a:prstGeom>
          <a:noFill/>
        </p:spPr>
        <p:txBody>
          <a:bodyPr wrap="square" lIns="0" tIns="18288" rIns="137160" bIns="3657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gradFill>
                  <a:gsLst>
                    <a:gs pos="0">
                      <a:srgbClr val="1673A8"/>
                    </a:gs>
                    <a:gs pos="100000">
                      <a:srgbClr val="2D8287"/>
                    </a:gs>
                  </a:gsLst>
                  <a:lin ang="5400000" scaled="1"/>
                </a:gradFill>
                <a:effectLst/>
                <a:uLnTx/>
                <a:uFillTx/>
                <a:latin typeface="Segoe UI Semibold"/>
                <a:ea typeface="+mn-ea"/>
                <a:cs typeface="+mn-cs"/>
              </a:rPr>
              <a:t>Value </a:t>
            </a:r>
          </a:p>
        </p:txBody>
      </p:sp>
    </p:spTree>
    <p:extLst>
      <p:ext uri="{BB962C8B-B14F-4D97-AF65-F5344CB8AC3E}">
        <p14:creationId xmlns:p14="http://schemas.microsoft.com/office/powerpoint/2010/main" val="66199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50000" fill="hold" grpId="1" nodeType="withEffect">
                                  <p:stCondLst>
                                    <p:cond delay="0"/>
                                  </p:stCondLst>
                                  <p:childTnLst>
                                    <p:animMotion origin="layout" path="M 4.375E-6 0.02014 L 4.375E-6 1.85185E-6 " pathEditMode="relative" rAng="0" ptsTypes="AA">
                                      <p:cBhvr>
                                        <p:cTn id="9" dur="700" fill="hold"/>
                                        <p:tgtEl>
                                          <p:spTgt spid="2"/>
                                        </p:tgtEl>
                                        <p:attrNameLst>
                                          <p:attrName>ppt_x</p:attrName>
                                          <p:attrName>ppt_y</p:attrName>
                                        </p:attrNameLst>
                                      </p:cBhvr>
                                      <p:rCtr x="0" y="-1019"/>
                                    </p:animMotion>
                                  </p:childTnLst>
                                </p:cTn>
                              </p:par>
                              <p:par>
                                <p:cTn id="10" presetID="10" presetClass="entr" presetSubtype="0" fill="hold" grpId="0" nodeType="withEffect" nodePh="1">
                                  <p:stCondLst>
                                    <p:cond delay="10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50000" fill="hold" grpId="1" nodeType="withEffect" nodePh="1">
                                  <p:stCondLst>
                                    <p:cond delay="100"/>
                                  </p:stCondLst>
                                  <p:endCondLst>
                                    <p:cond evt="begin" delay="0">
                                      <p:tn val="13"/>
                                    </p:cond>
                                  </p:endCondLst>
                                  <p:childTnLst>
                                    <p:animMotion origin="layout" path="M -1.875E-6 0.02014 L -1.875E-6 -4.44444E-6 " pathEditMode="relative" rAng="0" ptsTypes="AA">
                                      <p:cBhvr>
                                        <p:cTn id="14" dur="700" fill="hold"/>
                                        <p:tgtEl>
                                          <p:spTgt spid="7"/>
                                        </p:tgtEl>
                                        <p:attrNameLst>
                                          <p:attrName>ppt_x</p:attrName>
                                          <p:attrName>ppt_y</p:attrName>
                                        </p:attrNameLst>
                                      </p:cBhvr>
                                      <p:rCtr x="0" y="-1019"/>
                                    </p:animMotion>
                                  </p:childTnLst>
                                </p:cTn>
                              </p:par>
                              <p:par>
                                <p:cTn id="15" presetID="10" presetClass="entr" presetSubtype="0"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2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2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20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3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2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nodePh="1">
                                  <p:stCondLst>
                                    <p:cond delay="100"/>
                                  </p:stCondLst>
                                  <p:endCondLst>
                                    <p:cond evt="begin" delay="0">
                                      <p:tn val="42"/>
                                    </p:cond>
                                  </p:end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42" presetClass="path" presetSubtype="0" decel="50000" fill="hold" grpId="1" nodeType="withEffect" nodePh="1">
                                  <p:stCondLst>
                                    <p:cond delay="100"/>
                                  </p:stCondLst>
                                  <p:endCondLst>
                                    <p:cond evt="begin" delay="0">
                                      <p:tn val="45"/>
                                    </p:cond>
                                  </p:endCondLst>
                                  <p:childTnLst>
                                    <p:animMotion origin="layout" path="M -1.875E-6 0.02014 L -1.875E-6 1.11111E-6 " pathEditMode="relative" rAng="0" ptsTypes="AA">
                                      <p:cBhvr>
                                        <p:cTn id="46" dur="700" fill="hold"/>
                                        <p:tgtEl>
                                          <p:spTgt spid="41"/>
                                        </p:tgtEl>
                                        <p:attrNameLst>
                                          <p:attrName>ppt_x</p:attrName>
                                          <p:attrName>ppt_y</p:attrName>
                                        </p:attrNameLst>
                                      </p:cBhvr>
                                      <p:rCtr x="0" y="-1019"/>
                                    </p:animMotion>
                                  </p:childTnLst>
                                </p:cTn>
                              </p:par>
                              <p:par>
                                <p:cTn id="47" presetID="10" presetClass="entr" presetSubtype="0" fill="hold" grpId="0" nodeType="withEffect">
                                  <p:stCondLst>
                                    <p:cond delay="1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10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animBg="1"/>
      <p:bldP spid="16" grpId="0" animBg="1"/>
      <p:bldP spid="4" grpId="0" animBg="1"/>
      <p:bldP spid="3" grpId="0"/>
      <p:bldP spid="8" grpId="0"/>
      <p:bldP spid="7" grpId="0"/>
      <p:bldP spid="7" grpId="1"/>
      <p:bldP spid="12" grpId="0" animBg="1"/>
      <p:bldP spid="14" grpId="0" animBg="1"/>
      <p:bldP spid="34" grpId="0" animBg="1"/>
      <p:bldP spid="35" grpId="0"/>
      <p:bldP spid="41" grpId="0"/>
      <p:bldP spid="41" grpId="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2DC8E-080A-A537-E7BB-F3708AB48B08}"/>
            </a:ext>
          </a:extLst>
        </p:cNvPr>
        <p:cNvGrpSpPr/>
        <p:nvPr/>
      </p:nvGrpSpPr>
      <p:grpSpPr>
        <a:xfrm>
          <a:off x="0" y="0"/>
          <a:ext cx="0" cy="0"/>
          <a:chOff x="0" y="0"/>
          <a:chExt cx="0" cy="0"/>
        </a:xfrm>
      </p:grpSpPr>
      <p:sp>
        <p:nvSpPr>
          <p:cNvPr id="14" name="Oval 13" descr="Spotlight">
            <a:extLst>
              <a:ext uri="{FF2B5EF4-FFF2-40B4-BE49-F238E27FC236}">
                <a16:creationId xmlns:a16="http://schemas.microsoft.com/office/drawing/2014/main" id="{6910C667-847A-F1D0-AF46-FA5519BD48E6}"/>
              </a:ext>
            </a:extLst>
          </p:cNvPr>
          <p:cNvSpPr/>
          <p:nvPr/>
        </p:nvSpPr>
        <p:spPr bwMode="auto">
          <a:xfrm>
            <a:off x="-2397182" y="1723421"/>
            <a:ext cx="16986364" cy="8516557"/>
          </a:xfrm>
          <a:prstGeom prst="ellipse">
            <a:avLst/>
          </a:prstGeom>
          <a:solidFill>
            <a:srgbClr val="CAE4DD"/>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EE0000"/>
              </a:solidFill>
              <a:effectLst/>
              <a:uLnTx/>
              <a:uFillTx/>
              <a:latin typeface="Segoe UI"/>
              <a:ea typeface="+mn-ea"/>
              <a:cs typeface="Segoe UI" pitchFamily="34" charset="0"/>
            </a:endParaRPr>
          </a:p>
        </p:txBody>
      </p:sp>
      <p:sp>
        <p:nvSpPr>
          <p:cNvPr id="3" name="Title 2">
            <a:extLst>
              <a:ext uri="{FF2B5EF4-FFF2-40B4-BE49-F238E27FC236}">
                <a16:creationId xmlns:a16="http://schemas.microsoft.com/office/drawing/2014/main" id="{A4A6A521-F2D0-19F9-FE3C-3084BFEC3806}"/>
              </a:ext>
            </a:extLst>
          </p:cNvPr>
          <p:cNvSpPr>
            <a:spLocks noGrp="1"/>
          </p:cNvSpPr>
          <p:nvPr>
            <p:ph type="title"/>
          </p:nvPr>
        </p:nvSpPr>
        <p:spPr/>
        <p:txBody>
          <a:bodyPr>
            <a:noAutofit/>
          </a:bodyPr>
          <a:lstStyle/>
          <a:p>
            <a:pPr algn="ctr"/>
            <a:r>
              <a:rPr lang="en-US" sz="4000">
                <a:gradFill>
                  <a:gsLst>
                    <a:gs pos="6000">
                      <a:srgbClr val="C03BC4"/>
                    </a:gs>
                    <a:gs pos="95000">
                      <a:srgbClr val="0078D4"/>
                    </a:gs>
                  </a:gsLst>
                  <a:path path="circle">
                    <a:fillToRect l="100000" t="100000"/>
                  </a:path>
                </a:gradFill>
              </a:rPr>
              <a:t>Overview</a:t>
            </a:r>
          </a:p>
        </p:txBody>
      </p:sp>
      <p:grpSp>
        <p:nvGrpSpPr>
          <p:cNvPr id="28" name="Group 27">
            <a:extLst>
              <a:ext uri="{FF2B5EF4-FFF2-40B4-BE49-F238E27FC236}">
                <a16:creationId xmlns:a16="http://schemas.microsoft.com/office/drawing/2014/main" id="{242F8416-67E5-F5CE-4B67-F591BF5CCA99}"/>
              </a:ext>
            </a:extLst>
          </p:cNvPr>
          <p:cNvGrpSpPr/>
          <p:nvPr/>
        </p:nvGrpSpPr>
        <p:grpSpPr>
          <a:xfrm>
            <a:off x="582612" y="1357041"/>
            <a:ext cx="2959983" cy="4894787"/>
            <a:chOff x="582612" y="1357041"/>
            <a:chExt cx="2959983" cy="4894787"/>
          </a:xfrm>
        </p:grpSpPr>
        <p:sp>
          <p:nvSpPr>
            <p:cNvPr id="18" name="!Background">
              <a:extLst>
                <a:ext uri="{FF2B5EF4-FFF2-40B4-BE49-F238E27FC236}">
                  <a16:creationId xmlns:a16="http://schemas.microsoft.com/office/drawing/2014/main" id="{298FC054-1EF8-B78E-AC53-947C8017490B}"/>
                </a:ext>
              </a:extLst>
            </p:cNvPr>
            <p:cNvSpPr>
              <a:spLocks/>
            </p:cNvSpPr>
            <p:nvPr/>
          </p:nvSpPr>
          <p:spPr bwMode="auto">
            <a:xfrm>
              <a:off x="589083" y="1357041"/>
              <a:ext cx="2953512" cy="4894787"/>
            </a:xfrm>
            <a:prstGeom prst="roundRect">
              <a:avLst>
                <a:gd name="adj" fmla="val 3969"/>
              </a:avLst>
            </a:prstGeom>
            <a:solidFill>
              <a:srgbClr val="F3F5F6"/>
            </a:solidFill>
          </p:spPr>
          <p:txBody>
            <a:bodyPr wrap="square" lIns="365760" tIns="731520" rIns="365760" bIns="45720" rtlCol="0" anchor="t" anchorCtr="0">
              <a:no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Open ancient legacy formats in Protected View and disallow Editing</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Open old Legacy formats in Protected View and allow Editing</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Block ActiveX controls (WXPV) *</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Block OLE Graph and </a:t>
              </a:r>
              <a:r>
                <a:rPr kumimoji="0" lang="en-US" sz="1400" b="0" i="0" u="none" strike="noStrike" kern="1200" cap="none" spc="0" normalizeH="0" baseline="0" noProof="0" err="1">
                  <a:ln>
                    <a:noFill/>
                  </a:ln>
                  <a:solidFill>
                    <a:srgbClr val="000000"/>
                  </a:solidFill>
                  <a:effectLst/>
                  <a:uLnTx/>
                  <a:uFillTx/>
                  <a:latin typeface="Segoe UI"/>
                  <a:ea typeface="+mn-ea"/>
                  <a:cs typeface="+mn-cs"/>
                </a:rPr>
                <a:t>OrgChart</a:t>
              </a:r>
              <a:r>
                <a:rPr kumimoji="0" lang="en-US" sz="1400" b="0" i="0" u="none" strike="noStrike" kern="1200" cap="none" spc="0" normalizeH="0" baseline="0" noProof="0">
                  <a:ln>
                    <a:noFill/>
                  </a:ln>
                  <a:solidFill>
                    <a:srgbClr val="000000"/>
                  </a:solidFill>
                  <a:effectLst/>
                  <a:uLnTx/>
                  <a:uFillTx/>
                  <a:latin typeface="Segoe UI"/>
                  <a:ea typeface="+mn-ea"/>
                  <a:cs typeface="+mn-cs"/>
                </a:rPr>
                <a:t> objects</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Dynamic data Exchange (DDE) server launch is blocked in Excel</a:t>
              </a:r>
            </a:p>
            <a:p>
              <a:pPr marL="0" marR="0" lvl="0" indent="0" algn="ctr" defTabSz="914367"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2" name="Rectangle: Top Corners Rounded 1">
              <a:extLst>
                <a:ext uri="{FF2B5EF4-FFF2-40B4-BE49-F238E27FC236}">
                  <a16:creationId xmlns:a16="http://schemas.microsoft.com/office/drawing/2014/main" id="{3709AC70-70E9-476F-69FB-7CE43FB00D4F}"/>
                </a:ext>
              </a:extLst>
            </p:cNvPr>
            <p:cNvSpPr/>
            <p:nvPr/>
          </p:nvSpPr>
          <p:spPr>
            <a:xfrm>
              <a:off x="582612" y="1357041"/>
              <a:ext cx="2953512" cy="553998"/>
            </a:xfrm>
            <a:prstGeom prst="round2SameRect">
              <a:avLst/>
            </a:prstGeom>
            <a:gradFill>
              <a:gsLst>
                <a:gs pos="0">
                  <a:srgbClr val="2E8385"/>
                </a:gs>
                <a:gs pos="80000">
                  <a:srgbClr val="318581"/>
                </a:gs>
              </a:gsLst>
              <a:path path="circle">
                <a:fillToRect l="100000" t="100000"/>
              </a:path>
            </a:gradFill>
            <a:ln w="15875" cap="rnd">
              <a:noFill/>
              <a:prstDash val="solid"/>
              <a:round/>
            </a:ln>
            <a:effectLst/>
          </p:spPr>
          <p:txBody>
            <a:bodyPr rot="0" spcFirstLastPara="0" vertOverflow="overflow" horzOverflow="overflow" vert="horz" wrap="square" lIns="239967" tIns="51435" rIns="239967" bIns="102843"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Files</a:t>
              </a:r>
            </a:p>
          </p:txBody>
        </p:sp>
      </p:grpSp>
      <p:grpSp>
        <p:nvGrpSpPr>
          <p:cNvPr id="29" name="Group 28">
            <a:extLst>
              <a:ext uri="{FF2B5EF4-FFF2-40B4-BE49-F238E27FC236}">
                <a16:creationId xmlns:a16="http://schemas.microsoft.com/office/drawing/2014/main" id="{F5BACDA1-5678-ABBE-BBD8-D9302FF094F0}"/>
              </a:ext>
            </a:extLst>
          </p:cNvPr>
          <p:cNvGrpSpPr/>
          <p:nvPr/>
        </p:nvGrpSpPr>
        <p:grpSpPr>
          <a:xfrm>
            <a:off x="3612396" y="1357041"/>
            <a:ext cx="4973680" cy="4901750"/>
            <a:chOff x="3612396" y="1357041"/>
            <a:chExt cx="4973680" cy="4901750"/>
          </a:xfrm>
        </p:grpSpPr>
        <p:sp>
          <p:nvSpPr>
            <p:cNvPr id="11" name="!Background">
              <a:extLst>
                <a:ext uri="{FF2B5EF4-FFF2-40B4-BE49-F238E27FC236}">
                  <a16:creationId xmlns:a16="http://schemas.microsoft.com/office/drawing/2014/main" id="{AD8ABE8A-CB66-5850-F503-C3985F6EF40E}"/>
                </a:ext>
              </a:extLst>
            </p:cNvPr>
            <p:cNvSpPr>
              <a:spLocks/>
            </p:cNvSpPr>
            <p:nvPr/>
          </p:nvSpPr>
          <p:spPr bwMode="auto">
            <a:xfrm>
              <a:off x="3612396" y="1357041"/>
              <a:ext cx="4973680" cy="4901750"/>
            </a:xfrm>
            <a:prstGeom prst="roundRect">
              <a:avLst>
                <a:gd name="adj" fmla="val 3969"/>
              </a:avLst>
            </a:prstGeom>
            <a:solidFill>
              <a:srgbClr val="F3F5F6"/>
            </a:solidFill>
          </p:spPr>
          <p:txBody>
            <a:bodyPr wrap="square" lIns="0" tIns="91440" rIns="0" bIns="45720" rtlCol="0" anchor="ctr" anchorCtr="0">
              <a:no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Office &amp; ODSP</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Block FTP, HTTP, FPRPC</a:t>
              </a:r>
              <a:endParaRPr kumimoji="0" lang="en-US" sz="1400" b="0" i="0" u="none" strike="sng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Block Basic Auth</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ODSP</a:t>
              </a:r>
              <a:r>
                <a:rPr kumimoji="0" lang="en-US" sz="1400" b="0" i="0" u="none" strike="noStrike" kern="1200" cap="none" spc="0" normalizeH="0" baseline="0" noProof="0">
                  <a:ln>
                    <a:noFill/>
                  </a:ln>
                  <a:solidFill>
                    <a:srgbClr val="000000"/>
                  </a:solidFill>
                  <a:effectLst/>
                  <a:uLnTx/>
                  <a:uFillTx/>
                  <a:latin typeface="Segoe UI"/>
                  <a:ea typeface="+mn-ea"/>
                  <a:cs typeface="+mn-cs"/>
                </a:rPr>
                <a:t> Auth Protocols – Block RPS / IDCRL</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ODSP</a:t>
              </a:r>
              <a:r>
                <a:rPr kumimoji="0" lang="en-US" sz="1400" b="0" i="0" u="none" strike="noStrike" kern="1200" cap="none" spc="0" normalizeH="0" baseline="0" noProof="0">
                  <a:ln>
                    <a:noFill/>
                  </a:ln>
                  <a:solidFill>
                    <a:srgbClr val="000000"/>
                  </a:solidFill>
                  <a:effectLst/>
                  <a:uLnTx/>
                  <a:uFillTx/>
                  <a:latin typeface="Segoe UI"/>
                  <a:ea typeface="+mn-ea"/>
                  <a:cs typeface="+mn-cs"/>
                </a:rPr>
                <a:t> Web Security - Block new scripts injection, Disable access to the SP store UX. </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Substrate</a:t>
              </a:r>
              <a:r>
                <a:rPr kumimoji="0" lang="en-US" sz="1400" b="0" i="0" u="none" strike="noStrike" kern="1200" cap="none" spc="0" normalizeH="0" baseline="0" noProof="0">
                  <a:ln>
                    <a:noFill/>
                  </a:ln>
                  <a:solidFill>
                    <a:srgbClr val="000000"/>
                  </a:solidFill>
                  <a:effectLst/>
                  <a:uLnTx/>
                  <a:uFillTx/>
                  <a:latin typeface="Segoe UI"/>
                  <a:ea typeface="+mn-ea"/>
                  <a:cs typeface="+mn-cs"/>
                </a:rPr>
                <a:t> – EWS deprecation</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Entra</a:t>
              </a:r>
              <a:r>
                <a:rPr kumimoji="0" lang="en-US" sz="1400" b="0" i="0" u="none" strike="noStrike" kern="1200" cap="none" spc="0" normalizeH="0" baseline="0" noProof="0">
                  <a:ln>
                    <a:noFill/>
                  </a:ln>
                  <a:solidFill>
                    <a:srgbClr val="000000"/>
                  </a:solidFill>
                  <a:effectLst/>
                  <a:uLnTx/>
                  <a:uFillTx/>
                  <a:latin typeface="Segoe UI"/>
                  <a:ea typeface="+mn-ea"/>
                  <a:cs typeface="+mn-cs"/>
                </a:rPr>
                <a:t>\ Admin – Phishing resistant Auth *</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Entra</a:t>
              </a:r>
              <a:r>
                <a:rPr kumimoji="0" lang="en-US" sz="1400" b="0" i="0" u="none" strike="noStrike" kern="1200" cap="none" spc="0" normalizeH="0" baseline="0" noProof="0">
                  <a:ln>
                    <a:noFill/>
                  </a:ln>
                  <a:solidFill>
                    <a:srgbClr val="000000"/>
                  </a:solidFill>
                  <a:effectLst/>
                  <a:uLnTx/>
                  <a:uFillTx/>
                  <a:latin typeface="Segoe UI"/>
                  <a:ea typeface="+mn-ea"/>
                  <a:cs typeface="+mn-cs"/>
                </a:rPr>
                <a:t>\ User – Block legacy Auth *</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mn-cs"/>
                </a:rPr>
                <a:t>Entra</a:t>
              </a:r>
              <a:r>
                <a:rPr kumimoji="0" lang="en-US" sz="1400" b="0" i="0" u="none" strike="noStrike" kern="1200" cap="none" spc="0" normalizeH="0" baseline="0" noProof="0">
                  <a:ln>
                    <a:noFill/>
                  </a:ln>
                  <a:solidFill>
                    <a:srgbClr val="000000"/>
                  </a:solidFill>
                  <a:effectLst/>
                  <a:uLnTx/>
                  <a:uFillTx/>
                  <a:latin typeface="Segoe UI"/>
                  <a:ea typeface="+mn-ea"/>
                  <a:cs typeface="+mn-cs"/>
                </a:rPr>
                <a:t>\ apps – block use of passwords and limit end user consent to M365 certified and single tenant apps *</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p:txBody>
        </p:sp>
        <p:sp>
          <p:nvSpPr>
            <p:cNvPr id="12" name="Rectangle: Top Corners Rounded 11">
              <a:extLst>
                <a:ext uri="{FF2B5EF4-FFF2-40B4-BE49-F238E27FC236}">
                  <a16:creationId xmlns:a16="http://schemas.microsoft.com/office/drawing/2014/main" id="{CE2B213B-4BDD-774D-99C5-918AE222377F}"/>
                </a:ext>
              </a:extLst>
            </p:cNvPr>
            <p:cNvSpPr/>
            <p:nvPr/>
          </p:nvSpPr>
          <p:spPr>
            <a:xfrm>
              <a:off x="3612396" y="1357041"/>
              <a:ext cx="4973680" cy="553998"/>
            </a:xfrm>
            <a:prstGeom prst="round2SameRect">
              <a:avLst/>
            </a:prstGeom>
            <a:gradFill>
              <a:gsLst>
                <a:gs pos="0">
                  <a:srgbClr val="1975A4"/>
                </a:gs>
                <a:gs pos="80000">
                  <a:srgbClr val="2D8287"/>
                </a:gs>
              </a:gsLst>
              <a:path path="circle">
                <a:fillToRect l="100000" t="100000"/>
              </a:path>
            </a:gradFill>
            <a:ln w="15875" cap="rnd">
              <a:noFill/>
              <a:prstDash val="solid"/>
              <a:round/>
            </a:ln>
            <a:effectLst/>
          </p:spPr>
          <p:txBody>
            <a:bodyPr rot="0" spcFirstLastPara="0" vertOverflow="overflow" horzOverflow="overflow" vert="horz" wrap="square" lIns="239967" tIns="51435" rIns="239967" bIns="102843"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Authentication</a:t>
              </a:r>
            </a:p>
          </p:txBody>
        </p:sp>
      </p:grpSp>
      <p:sp>
        <p:nvSpPr>
          <p:cNvPr id="26" name="!Background">
            <a:extLst>
              <a:ext uri="{FF2B5EF4-FFF2-40B4-BE49-F238E27FC236}">
                <a16:creationId xmlns:a16="http://schemas.microsoft.com/office/drawing/2014/main" id="{83E0F9E5-43E8-621D-144B-4049BF1CF2CE}"/>
              </a:ext>
            </a:extLst>
          </p:cNvPr>
          <p:cNvSpPr>
            <a:spLocks/>
          </p:cNvSpPr>
          <p:nvPr/>
        </p:nvSpPr>
        <p:spPr bwMode="auto">
          <a:xfrm>
            <a:off x="8658273" y="1347407"/>
            <a:ext cx="2948718" cy="789292"/>
          </a:xfrm>
          <a:prstGeom prst="roundRect">
            <a:avLst>
              <a:gd name="adj" fmla="val 13936"/>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1"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nvGrpSpPr>
          <p:cNvPr id="31" name="Group 30">
            <a:extLst>
              <a:ext uri="{FF2B5EF4-FFF2-40B4-BE49-F238E27FC236}">
                <a16:creationId xmlns:a16="http://schemas.microsoft.com/office/drawing/2014/main" id="{A4A19D9A-34D8-60FC-0203-DEC1D881D6F8}"/>
              </a:ext>
            </a:extLst>
          </p:cNvPr>
          <p:cNvGrpSpPr/>
          <p:nvPr/>
        </p:nvGrpSpPr>
        <p:grpSpPr>
          <a:xfrm>
            <a:off x="8655876" y="1357041"/>
            <a:ext cx="2953512" cy="4901750"/>
            <a:chOff x="8655876" y="1357041"/>
            <a:chExt cx="2953512" cy="4901750"/>
          </a:xfrm>
        </p:grpSpPr>
        <p:sp>
          <p:nvSpPr>
            <p:cNvPr id="10" name="!Background">
              <a:extLst>
                <a:ext uri="{FF2B5EF4-FFF2-40B4-BE49-F238E27FC236}">
                  <a16:creationId xmlns:a16="http://schemas.microsoft.com/office/drawing/2014/main" id="{8443F144-5F47-078D-7FAA-BFE663B0A2DC}"/>
                </a:ext>
              </a:extLst>
            </p:cNvPr>
            <p:cNvSpPr>
              <a:spLocks/>
            </p:cNvSpPr>
            <p:nvPr/>
          </p:nvSpPr>
          <p:spPr bwMode="auto">
            <a:xfrm>
              <a:off x="8655876" y="1357041"/>
              <a:ext cx="2953512" cy="4901750"/>
            </a:xfrm>
            <a:prstGeom prst="roundRect">
              <a:avLst>
                <a:gd name="adj" fmla="val 4107"/>
              </a:avLst>
            </a:prstGeom>
            <a:solidFill>
              <a:srgbClr val="F3F5F6"/>
            </a:solidFill>
          </p:spPr>
          <p:txBody>
            <a:bodyPr wrap="square" lIns="0" tIns="0" rIns="0" bIns="45720" rtlCol="0" anchor="ctr" anchorCtr="0">
              <a:no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0" name="Group 29">
              <a:extLst>
                <a:ext uri="{FF2B5EF4-FFF2-40B4-BE49-F238E27FC236}">
                  <a16:creationId xmlns:a16="http://schemas.microsoft.com/office/drawing/2014/main" id="{41F90E15-0BBA-AFCB-A699-4D5ED1BAABBF}"/>
                </a:ext>
              </a:extLst>
            </p:cNvPr>
            <p:cNvGrpSpPr/>
            <p:nvPr/>
          </p:nvGrpSpPr>
          <p:grpSpPr>
            <a:xfrm>
              <a:off x="8655876" y="1357041"/>
              <a:ext cx="2953512" cy="4901750"/>
              <a:chOff x="8655876" y="1357041"/>
              <a:chExt cx="2953512" cy="4901750"/>
            </a:xfrm>
          </p:grpSpPr>
          <p:sp>
            <p:nvSpPr>
              <p:cNvPr id="8" name="!Background">
                <a:extLst>
                  <a:ext uri="{FF2B5EF4-FFF2-40B4-BE49-F238E27FC236}">
                    <a16:creationId xmlns:a16="http://schemas.microsoft.com/office/drawing/2014/main" id="{32A65C3F-0CAE-8521-293F-346BF30FE6B1}"/>
                  </a:ext>
                </a:extLst>
              </p:cNvPr>
              <p:cNvSpPr>
                <a:spLocks/>
              </p:cNvSpPr>
              <p:nvPr/>
            </p:nvSpPr>
            <p:spPr bwMode="auto">
              <a:xfrm>
                <a:off x="8658273" y="1357041"/>
                <a:ext cx="2948718" cy="4901750"/>
              </a:xfrm>
              <a:prstGeom prst="roundRect">
                <a:avLst>
                  <a:gd name="adj" fmla="val 4107"/>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731520" rIns="365760" bIns="9144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Only allow endpoint managed, compliant devices to sign in</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Block resource account sign in to M365 clients</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Remove resource account access to M365 assets post meeting/collaboration</a:t>
                </a:r>
              </a:p>
              <a:p>
                <a:pPr marL="171450" marR="0" lvl="0" indent="-171450" algn="ctr" defTabSz="914367" rtl="0" eaLnBrk="1" fontAlgn="auto" latinLnBrk="0" hangingPunct="1">
                  <a:lnSpc>
                    <a:spcPct val="100000"/>
                  </a:lnSpc>
                  <a:spcBef>
                    <a:spcPts val="0"/>
                  </a:spcBef>
                  <a:spcAft>
                    <a:spcPts val="1200"/>
                  </a:spcAft>
                  <a:buClrTx/>
                  <a:buSzTx/>
                  <a:buFontTx/>
                  <a:buChar char="-"/>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Rectangle: Top Corners Rounded 21">
                <a:extLst>
                  <a:ext uri="{FF2B5EF4-FFF2-40B4-BE49-F238E27FC236}">
                    <a16:creationId xmlns:a16="http://schemas.microsoft.com/office/drawing/2014/main" id="{50383489-261C-2F74-F059-18577CE26D15}"/>
                  </a:ext>
                </a:extLst>
              </p:cNvPr>
              <p:cNvSpPr/>
              <p:nvPr/>
            </p:nvSpPr>
            <p:spPr>
              <a:xfrm>
                <a:off x="8655876" y="1357041"/>
                <a:ext cx="2953512" cy="553998"/>
              </a:xfrm>
              <a:prstGeom prst="round2SameRect">
                <a:avLst/>
              </a:prstGeom>
              <a:gradFill>
                <a:gsLst>
                  <a:gs pos="0">
                    <a:srgbClr val="0B6CB9"/>
                  </a:gs>
                  <a:gs pos="80000">
                    <a:srgbClr val="1774A7"/>
                  </a:gs>
                </a:gsLst>
                <a:path path="circle">
                  <a:fillToRect l="100000" t="100000"/>
                </a:path>
              </a:gradFill>
              <a:ln w="15875" cap="rnd">
                <a:noFill/>
                <a:prstDash val="solid"/>
                <a:round/>
              </a:ln>
              <a:effectLst/>
            </p:spPr>
            <p:txBody>
              <a:bodyPr rot="0" spcFirstLastPara="0" vertOverflow="overflow" horzOverflow="overflow" vert="horz" wrap="square" lIns="239967" tIns="51435" rIns="239967" bIns="102843"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Room Devices</a:t>
                </a:r>
              </a:p>
            </p:txBody>
          </p:sp>
        </p:grpSp>
        <p:sp>
          <p:nvSpPr>
            <p:cNvPr id="5" name="TextBox 4">
              <a:extLst>
                <a:ext uri="{FF2B5EF4-FFF2-40B4-BE49-F238E27FC236}">
                  <a16:creationId xmlns:a16="http://schemas.microsoft.com/office/drawing/2014/main" id="{D6353140-63A0-AD35-BE26-24C50913430E}"/>
                </a:ext>
              </a:extLst>
            </p:cNvPr>
            <p:cNvSpPr txBox="1"/>
            <p:nvPr/>
          </p:nvSpPr>
          <p:spPr>
            <a:xfrm>
              <a:off x="8785949" y="5926676"/>
              <a:ext cx="269336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*Settings that allow exclusion, 10% allowed</a:t>
              </a:r>
            </a:p>
          </p:txBody>
        </p:sp>
      </p:grpSp>
      <p:pic>
        <p:nvPicPr>
          <p:cNvPr id="6" name="Graphic 5">
            <a:extLst>
              <a:ext uri="{FF2B5EF4-FFF2-40B4-BE49-F238E27FC236}">
                <a16:creationId xmlns:a16="http://schemas.microsoft.com/office/drawing/2014/main" id="{A7851E97-6615-5E8F-F6CB-30F40B61B4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63704" y="1503828"/>
            <a:ext cx="228600" cy="228600"/>
          </a:xfrm>
          <a:prstGeom prst="rect">
            <a:avLst/>
          </a:prstGeom>
        </p:spPr>
      </p:pic>
      <p:pic>
        <p:nvPicPr>
          <p:cNvPr id="9" name="Graphic 8">
            <a:extLst>
              <a:ext uri="{FF2B5EF4-FFF2-40B4-BE49-F238E27FC236}">
                <a16:creationId xmlns:a16="http://schemas.microsoft.com/office/drawing/2014/main" id="{9A488D7D-A715-2953-B5F9-701B7BC10E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05800" y="1503828"/>
            <a:ext cx="228600" cy="228600"/>
          </a:xfrm>
          <a:prstGeom prst="rect">
            <a:avLst/>
          </a:prstGeom>
        </p:spPr>
      </p:pic>
      <p:pic>
        <p:nvPicPr>
          <p:cNvPr id="19" name="Graphic 18">
            <a:extLst>
              <a:ext uri="{FF2B5EF4-FFF2-40B4-BE49-F238E27FC236}">
                <a16:creationId xmlns:a16="http://schemas.microsoft.com/office/drawing/2014/main" id="{641AA460-EB7D-2A0A-A409-6578713069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42097" y="1508310"/>
            <a:ext cx="251460" cy="251460"/>
          </a:xfrm>
          <a:prstGeom prst="rect">
            <a:avLst/>
          </a:prstGeom>
        </p:spPr>
      </p:pic>
    </p:spTree>
    <p:extLst>
      <p:ext uri="{BB962C8B-B14F-4D97-AF65-F5344CB8AC3E}">
        <p14:creationId xmlns:p14="http://schemas.microsoft.com/office/powerpoint/2010/main" val="2562655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1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2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42" presetClass="path" presetSubtype="0" decel="50000" fill="hold" grpId="1" nodeType="withEffect">
                                  <p:stCondLst>
                                    <p:cond delay="0"/>
                                  </p:stCondLst>
                                  <p:childTnLst>
                                    <p:animMotion origin="layout" path="M -2.08333E-7 0.02014 L -2.08333E-7 -4.44444E-6 " pathEditMode="relative" rAng="0" ptsTypes="AA">
                                      <p:cBhvr>
                                        <p:cTn id="18" dur="700" fill="hold"/>
                                        <p:tgtEl>
                                          <p:spTgt spid="3"/>
                                        </p:tgtEl>
                                        <p:attrNameLst>
                                          <p:attrName>ppt_x</p:attrName>
                                          <p:attrName>ppt_y</p:attrName>
                                        </p:attrNameLst>
                                      </p:cBhvr>
                                      <p:rCtr x="0"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A2B3-E704-1855-BAD4-A945D88D0E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72FC06-6CC1-6407-23F2-74E47A949035}"/>
              </a:ext>
            </a:extLst>
          </p:cNvPr>
          <p:cNvPicPr>
            <a:picLocks noChangeAspect="1"/>
          </p:cNvPicPr>
          <p:nvPr/>
        </p:nvPicPr>
        <p:blipFill>
          <a:blip r:embed="rId2"/>
          <a:stretch>
            <a:fillRect/>
          </a:stretch>
        </p:blipFill>
        <p:spPr>
          <a:xfrm>
            <a:off x="0" y="0"/>
            <a:ext cx="10471258" cy="6858000"/>
          </a:xfrm>
          <a:prstGeom prst="rect">
            <a:avLst/>
          </a:prstGeom>
        </p:spPr>
      </p:pic>
    </p:spTree>
    <p:extLst>
      <p:ext uri="{BB962C8B-B14F-4D97-AF65-F5344CB8AC3E}">
        <p14:creationId xmlns:p14="http://schemas.microsoft.com/office/powerpoint/2010/main" val="34027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C07CB8-D3D3-C1AE-DE29-B01DAC9B856A}"/>
              </a:ext>
            </a:extLst>
          </p:cNvPr>
          <p:cNvSpPr>
            <a:spLocks noGrp="1"/>
          </p:cNvSpPr>
          <p:nvPr>
            <p:ph type="title"/>
          </p:nvPr>
        </p:nvSpPr>
        <p:spPr/>
        <p:txBody>
          <a:bodyPr/>
          <a:lstStyle/>
          <a:p>
            <a:r>
              <a:rPr lang="en-US">
                <a:gradFill>
                  <a:gsLst>
                    <a:gs pos="6000">
                      <a:srgbClr val="C03BC4"/>
                    </a:gs>
                    <a:gs pos="95000">
                      <a:srgbClr val="0078D4"/>
                    </a:gs>
                  </a:gsLst>
                  <a:path path="circle">
                    <a:fillToRect l="100000" t="100000"/>
                  </a:path>
                </a:gradFill>
              </a:rPr>
              <a:t>Demo</a:t>
            </a:r>
          </a:p>
        </p:txBody>
      </p:sp>
      <p:pic>
        <p:nvPicPr>
          <p:cNvPr id="8" name="Picture Placeholder 7" descr="Device and padlock">
            <a:extLst>
              <a:ext uri="{FF2B5EF4-FFF2-40B4-BE49-F238E27FC236}">
                <a16:creationId xmlns:a16="http://schemas.microsoft.com/office/drawing/2014/main" id="{3D8DBB0F-2618-F0A5-816F-BB4D6970F0AC}"/>
              </a:ext>
            </a:extLst>
          </p:cNvPr>
          <p:cNvPicPr>
            <a:picLocks noGrp="1" noChangeAspect="1"/>
          </p:cNvPicPr>
          <p:nvPr>
            <p:ph type="pic" sz="quarter" idx="11"/>
          </p:nvPr>
        </p:nvPicPr>
        <p:blipFill>
          <a:blip r:embed="rId2"/>
          <a:srcRect l="21875" r="21875"/>
          <a:stretch>
            <a:fillRect/>
          </a:stretch>
        </p:blipFill>
        <p:spPr/>
      </p:pic>
    </p:spTree>
    <p:extLst>
      <p:ext uri="{BB962C8B-B14F-4D97-AF65-F5344CB8AC3E}">
        <p14:creationId xmlns:p14="http://schemas.microsoft.com/office/powerpoint/2010/main" val="267061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2348FB-68E7-6A53-540A-285CADD2108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398003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2D9AC-F34F-DAFE-082C-DB04748458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52172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85731-554F-4E7B-B55C-B43811EBC3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049000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Y25 M365 Copilot">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000">
              <a:srgbClr val="C03BC4"/>
            </a:gs>
            <a:gs pos="95000">
              <a:srgbClr val="0078D4"/>
            </a:gs>
          </a:gsLst>
          <a:path path="circle">
            <a:fillToRect l="100000" t="100000"/>
          </a:path>
          <a:tileRect r="-100000" b="-100000"/>
        </a:gradFill>
        <a:ln w="25400" cap="flat">
          <a:noFill/>
          <a:round/>
          <a:headEnd type="none" w="lg" len="sm"/>
          <a:tailEnd type="none" w="lg" len="sm"/>
        </a:ln>
        <a:effectLst/>
      </a:spPr>
      <a:bodyPr/>
      <a:lstStyle>
        <a:defPPr algn="l" defTabSz="914400">
          <a:defRPr sz="1600" dirty="0">
            <a:solidFill>
              <a:srgbClr val="000000"/>
            </a:solidFill>
            <a:latin typeface="Segoe Sans Display"/>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FY25 M365 Copilot" id="{4B4EF833-9195-41EF-8DDD-35462E4D2A60}" vid="{44E4B33E-CEC8-49B9-B02A-0A3AF3445E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0de27d6-ed64-4365-b454-c85f97c82a09" xsi:nil="true"/>
    <Product_x0020_name xmlns="5e2db648-71e5-403d-bff8-dc10f4ef4f87">Microsoft Baseline Security Mode</Product_x0020_name>
    <Dateoffeedback xmlns="5e2db648-71e5-403d-bff8-dc10f4ef4f87" xsi:nil="true"/>
    <GATiming xmlns="5e2db648-71e5-403d-bff8-dc10f4ef4f87" xsi:nil="true"/>
    <PM xmlns="5e2db648-71e5-403d-bff8-dc10f4ef4f87" xsi:nil="true"/>
    <PublicRMLink xmlns="5e2db648-71e5-403d-bff8-dc10f4ef4f87">
      <Url xsi:nil="true"/>
      <Description xsi:nil="true"/>
    </PublicRMLink>
    <John_x0020_Reviewed xmlns="5e2db648-71e5-403d-bff8-dc10f4ef4f87">false</John_x0020_Reviewed>
    <Marketing_x0020_Moment xmlns="5e2db648-71e5-403d-bff8-dc10f4ef4f87">Ignite</Marketing_x0020_Moment>
    <Feedback_x0020_summary xmlns="5e2db648-71e5-403d-bff8-dc10f4ef4f87">Not found</Feedback_x0020_summary>
    <Materialtype xmlns="5e2db648-71e5-403d-bff8-dc10f4ef4f87" xsi:nil="true"/>
    <FolderDescription xmlns="5e2db648-71e5-403d-bff8-dc10f4ef4f87" xsi:nil="true"/>
    <LinktoDeck xmlns="5e2db648-71e5-403d-bff8-dc10f4ef4f87">
      <Url xsi:nil="true"/>
      <Description xsi:nil="true"/>
    </LinktoDeck>
    <product_x0020_name0 xmlns="5e2db648-71e5-403d-bff8-dc10f4ef4f87">Microsoft Baseline Security Mode</product_x0020_name0>
    <Speclink xmlns="5e2db648-71e5-403d-bff8-dc10f4ef4f87">
      <Url xsi:nil="true"/>
      <Description xsi:nil="true"/>
    </Speclink>
    <PrimeClassificationStatusDetails xmlns="d0de27d6-ed64-4365-b454-c85f97c82a09" xsi:nil="true"/>
    <PrimeLastClassified xmlns="d0de27d6-ed64-4365-b454-c85f97c82a09" xsi:nil="true"/>
    <OriginalModifiedBy0 xmlns="5e2db648-71e5-403d-bff8-dc10f4ef4f87">
      <UserInfo>
        <DisplayName/>
        <AccountId xsi:nil="true"/>
        <AccountType/>
      </UserInfo>
    </OriginalModifiedBy0>
    <Figmalink xmlns="5e2db648-71e5-403d-bff8-dc10f4ef4f87">
      <Url xsi:nil="true"/>
      <Description xsi:nil="true"/>
    </Figmalink>
    <Customer xmlns="5e2db648-71e5-403d-bff8-dc10f4ef4f87">Not found</Customer>
    <Customername xmlns="5e2db648-71e5-403d-bff8-dc10f4ef4f87" xsi:nil="true"/>
    <FileCategory xmlns="5e2db648-71e5-403d-bff8-dc10f4ef4f87" xsi:nil="true"/>
    <Location_x0028_state_x0029_ xmlns="5e2db648-71e5-403d-bff8-dc10f4ef4f87" xsi:nil="true"/>
    <Headline xmlns="5e2db648-71e5-403d-bff8-dc10f4ef4f87" xsi:nil="true"/>
    <PrimeCorrectedByUser xmlns="d0de27d6-ed64-4365-b454-c85f97c82a09" xsi:nil="true"/>
    <OriginalModifiedBy xmlns="5e2db648-71e5-403d-bff8-dc10f4ef4f87" xsi:nil="true"/>
    <OriginalPath xmlns="5e2db648-71e5-403d-bff8-dc10f4ef4f87" xsi:nil="true"/>
    <OriginallyModifiedBy xmlns="5e2db648-71e5-403d-bff8-dc10f4ef4f87" xsi:nil="true"/>
    <Petereview xmlns="5e2db648-71e5-403d-bff8-dc10f4ef4f87">Not started</Petereview>
    <Header xmlns="5e2db648-71e5-403d-bff8-dc10f4ef4f87" xsi:nil="true"/>
    <PrimeClassificationStatus xmlns="d0de27d6-ed64-4365-b454-c85f97c82a09" xsi:nil="true"/>
    <Feedback_x0020_Date xmlns="5e2db648-71e5-403d-bff8-dc10f4ef4f87" xsi:nil="true"/>
    <summary_x0020_of_x0020_feedback xmlns="5e2db648-71e5-403d-bff8-dc10f4ef4f87">Not found</summary_x0020_of_x0020_feedback>
    <Description xmlns="5e2db648-71e5-403d-bff8-dc10f4ef4f87" xsi:nil="true"/>
    <Document_x0020_type xmlns="5e2db648-71e5-403d-bff8-dc10f4ef4f87">Messaging</Document_x0020_type>
    <DeckRelease xmlns="5e2db648-71e5-403d-bff8-dc10f4ef4f87" xsi:nil="true"/>
    <FolderOwner xmlns="5e2db648-71e5-403d-bff8-dc10f4ef4f87" xsi:nil="true"/>
    <lcf76f155ced4ddcb4097134ff3c332f xmlns="5e2db648-71e5-403d-bff8-dc10f4ef4f87">
      <Terms xmlns="http://schemas.microsoft.com/office/infopath/2007/PartnerControls"/>
    </lcf76f155ced4ddcb4097134ff3c332f>
    <Comments xmlns="5e2db648-71e5-403d-bff8-dc10f4ef4f87" xsi:nil="true"/>
    <Reviewcomplete xmlns="5e2db648-71e5-403d-bff8-dc10f4ef4f87" xsi:nil="true"/>
    <Summary xmlns="5e2db648-71e5-403d-bff8-dc10f4ef4f87">The document provides an agenda and overview of Microsoft Baseline Security Mode (MBSM), detailing its purpose, key capabilities, and settings breakdown. MBSM offers tailored baseline recommendations for Microsoft 365 workloads, allowing bulk application </Summary>
    <Product xmlns="5e2db648-71e5-403d-bff8-dc10f4ef4f87">Microsoft Baseline Security Mode</Product>
    <Availability xmlns="5e2db648-71e5-403d-bff8-dc10f4ef4f8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D4A6A03340E24FAC1AE68380428E74" ma:contentTypeVersion="77" ma:contentTypeDescription="Create a new document." ma:contentTypeScope="" ma:versionID="c8867bb1196a6a8038e0f7e94e1aff6b">
  <xsd:schema xmlns:xsd="http://www.w3.org/2001/XMLSchema" xmlns:xs="http://www.w3.org/2001/XMLSchema" xmlns:p="http://schemas.microsoft.com/office/2006/metadata/properties" xmlns:ns1="http://schemas.microsoft.com/sharepoint/v3" xmlns:ns2="5e2db648-71e5-403d-bff8-dc10f4ef4f87" xmlns:ns3="d0de27d6-ed64-4365-b454-c85f97c82a09" targetNamespace="http://schemas.microsoft.com/office/2006/metadata/properties" ma:root="true" ma:fieldsID="fd09cec8c443dac6414c5973d31b9606" ns1:_="" ns2:_="" ns3:_="">
    <xsd:import namespace="http://schemas.microsoft.com/sharepoint/v3"/>
    <xsd:import namespace="5e2db648-71e5-403d-bff8-dc10f4ef4f87"/>
    <xsd:import namespace="d0de27d6-ed64-4365-b454-c85f97c82a0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DocTag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FolderDescription" minOccurs="0"/>
                <xsd:element ref="ns2:FolderOwner" minOccurs="0"/>
                <xsd:element ref="ns2:MediaServiceObjectDetectorVersions" minOccurs="0"/>
                <xsd:element ref="ns2:MediaServiceSystemTags" minOccurs="0"/>
                <xsd:element ref="ns2:MediaServiceBillingMetadata" minOccurs="0"/>
                <xsd:element ref="ns2:Comments" minOccurs="0"/>
                <xsd:element ref="ns2:FileCategory" minOccurs="0"/>
                <xsd:element ref="ns2:OriginalModifiedBy" minOccurs="0"/>
                <xsd:element ref="ns2:OriginalModifiedBy0" minOccurs="0"/>
                <xsd:element ref="ns2:OriginalPath" minOccurs="0"/>
                <xsd:element ref="ns2:OriginallyModifiedBy" minOccurs="0"/>
                <xsd:element ref="ns2:Headline" minOccurs="0"/>
                <xsd:element ref="ns2:Description" minOccurs="0"/>
                <xsd:element ref="ns2:Header" minOccurs="0"/>
                <xsd:element ref="ns2:GATiming" minOccurs="0"/>
                <xsd:element ref="ns2:DeckRelease" minOccurs="0"/>
                <xsd:element ref="ns2:LinktoDeck" minOccurs="0"/>
                <xsd:element ref="ns2:PublicRMLink" minOccurs="0"/>
                <xsd:element ref="ns2:Figmalink" minOccurs="0"/>
                <xsd:element ref="ns2:Speclink" minOccurs="0"/>
                <xsd:element ref="ns2:PM" minOccurs="0"/>
                <xsd:element ref="ns2:Summary" minOccurs="0"/>
                <xsd:element ref="ns3:PrimeClassificationStatus" minOccurs="0"/>
                <xsd:element ref="ns3:PrimeClassificationStatusDetails" minOccurs="0"/>
                <xsd:element ref="ns3:PrimeLastClassified" minOccurs="0"/>
                <xsd:element ref="ns3:PrimeCorrectedByUser" minOccurs="0"/>
                <xsd:element ref="ns2:Marketing_x0020_Moment" minOccurs="0"/>
                <xsd:element ref="ns2:Document_x0020_type" minOccurs="0"/>
                <xsd:element ref="ns2:Petereview" minOccurs="0"/>
                <xsd:element ref="ns2:John_x0020_Reviewed" minOccurs="0"/>
                <xsd:element ref="ns2:Product" minOccurs="0"/>
                <xsd:element ref="ns2:Reviewcomplete" minOccurs="0"/>
                <xsd:element ref="ns2:Product_x0020_name" minOccurs="0"/>
                <xsd:element ref="ns2:Customer" minOccurs="0"/>
                <xsd:element ref="ns2:Feedback_x0020_summary" minOccurs="0"/>
                <xsd:element ref="ns2:Feedback_x0020_Date" minOccurs="0"/>
                <xsd:element ref="ns2:product_x0020_name0" minOccurs="0"/>
                <xsd:element ref="ns2:summary_x0020_of_x0020_feedback" minOccurs="0"/>
                <xsd:element ref="ns2:Dateoffeedback" minOccurs="0"/>
                <xsd:element ref="ns2:Customername" minOccurs="0"/>
                <xsd:element ref="ns2:Availability" minOccurs="0"/>
                <xsd:element ref="ns2:Materialtype" minOccurs="0"/>
                <xsd:element ref="ns2:Location_x0028_state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2db648-71e5-403d-bff8-dc10f4ef4f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FolderDescription" ma:index="25" nillable="true" ma:displayName="Description " ma:format="Dropdown" ma:internalName="FolderDescription">
      <xsd:simpleType>
        <xsd:restriction base="dms:Note">
          <xsd:maxLength value="255"/>
        </xsd:restriction>
      </xsd:simpleType>
    </xsd:element>
    <xsd:element name="FolderOwner" ma:index="26" nillable="true" ma:displayName="Folder Owner" ma:format="Dropdown" ma:internalName="FolderOwner">
      <xsd:simpleType>
        <xsd:restriction base="dms:Text">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element name="Comments" ma:index="30" nillable="true" ma:displayName="Comments" ma:format="Dropdown" ma:internalName="Comments">
      <xsd:simpleType>
        <xsd:restriction base="dms:Note">
          <xsd:maxLength value="255"/>
        </xsd:restriction>
      </xsd:simpleType>
    </xsd:element>
    <xsd:element name="FileCategory" ma:index="31" nillable="true" ma:displayName="File Category" ma:format="Dropdown" ma:internalName="FileCategory">
      <xsd:simpleType>
        <xsd:restriction base="dms:Choice">
          <xsd:enumeration value="Document"/>
          <xsd:enumeration value="Spreadsheet"/>
          <xsd:enumeration value="Deck"/>
          <xsd:enumeration value="Video/Recording"/>
          <xsd:enumeration value="Image"/>
          <xsd:enumeration value="Zip"/>
          <xsd:enumeration value="PDF"/>
        </xsd:restriction>
      </xsd:simpleType>
    </xsd:element>
    <xsd:element name="OriginalModifiedBy" ma:index="32" nillable="true" ma:displayName="Original Modified Date" ma:format="DateOnly" ma:internalName="OriginalModifiedBy">
      <xsd:simpleType>
        <xsd:restriction base="dms:DateTime"/>
      </xsd:simpleType>
    </xsd:element>
    <xsd:element name="OriginalModifiedBy0" ma:index="33" nillable="true" ma:displayName="Original Modified By" ma:format="Dropdown" ma:list="UserInfo" ma:SharePointGroup="0" ma:internalName="OriginalModifiedBy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Path" ma:index="34" nillable="true" ma:displayName="Original Path" ma:format="Dropdown" ma:internalName="OriginalPath">
      <xsd:simpleType>
        <xsd:restriction base="dms:Text">
          <xsd:maxLength value="255"/>
        </xsd:restriction>
      </xsd:simpleType>
    </xsd:element>
    <xsd:element name="OriginallyModifiedBy" ma:index="35" nillable="true" ma:displayName="Originally Modified By" ma:format="Dropdown" ma:internalName="OriginallyModifiedBy">
      <xsd:simpleType>
        <xsd:restriction base="dms:Text">
          <xsd:maxLength value="255"/>
        </xsd:restriction>
      </xsd:simpleType>
    </xsd:element>
    <xsd:element name="Headline" ma:index="36" nillable="true" ma:displayName="Headline" ma:format="Dropdown" ma:internalName="Headline">
      <xsd:simpleType>
        <xsd:restriction base="dms:Text">
          <xsd:maxLength value="255"/>
        </xsd:restriction>
      </xsd:simpleType>
    </xsd:element>
    <xsd:element name="Description" ma:index="37" nillable="true" ma:displayName="Description" ma:format="Dropdown" ma:internalName="Description">
      <xsd:simpleType>
        <xsd:restriction base="dms:Note">
          <xsd:maxLength value="255"/>
        </xsd:restriction>
      </xsd:simpleType>
    </xsd:element>
    <xsd:element name="Header" ma:index="38" nillable="true" ma:displayName="Header" ma:format="Dropdown" ma:internalName="Header">
      <xsd:simpleType>
        <xsd:restriction base="dms:Text">
          <xsd:maxLength value="255"/>
        </xsd:restriction>
      </xsd:simpleType>
    </xsd:element>
    <xsd:element name="GATiming" ma:index="39" nillable="true" ma:displayName="Footer: GA Timing" ma:format="Dropdown" ma:internalName="GATiming">
      <xsd:simpleType>
        <xsd:restriction base="dms:Text">
          <xsd:maxLength value="255"/>
        </xsd:restriction>
      </xsd:simpleType>
    </xsd:element>
    <xsd:element name="DeckRelease" ma:index="40" nillable="true" ma:displayName="Deck Release" ma:format="Dropdown" ma:internalName="DeckRelease">
      <xsd:simpleType>
        <xsd:restriction base="dms:Text">
          <xsd:maxLength value="255"/>
        </xsd:restriction>
      </xsd:simpleType>
    </xsd:element>
    <xsd:element name="LinktoDeck" ma:index="41" nillable="true" ma:displayName="Link to Deck" ma:format="Hyperlink" ma:internalName="LinktoDeck">
      <xsd:complexType>
        <xsd:complexContent>
          <xsd:extension base="dms:URL">
            <xsd:sequence>
              <xsd:element name="Url" type="dms:ValidUrl" minOccurs="0" nillable="true"/>
              <xsd:element name="Description" type="xsd:string" nillable="true"/>
            </xsd:sequence>
          </xsd:extension>
        </xsd:complexContent>
      </xsd:complexType>
    </xsd:element>
    <xsd:element name="PublicRMLink" ma:index="42" nillable="true" ma:displayName="Public RM Link" ma:format="Hyperlink" ma:internalName="PublicRMLink">
      <xsd:complexType>
        <xsd:complexContent>
          <xsd:extension base="dms:URL">
            <xsd:sequence>
              <xsd:element name="Url" type="dms:ValidUrl" minOccurs="0" nillable="true"/>
              <xsd:element name="Description" type="xsd:string" nillable="true"/>
            </xsd:sequence>
          </xsd:extension>
        </xsd:complexContent>
      </xsd:complexType>
    </xsd:element>
    <xsd:element name="Figmalink" ma:index="43" nillable="true" ma:displayName="Figma link" ma:format="Hyperlink" ma:internalName="Figmalink">
      <xsd:complexType>
        <xsd:complexContent>
          <xsd:extension base="dms:URL">
            <xsd:sequence>
              <xsd:element name="Url" type="dms:ValidUrl" minOccurs="0" nillable="true"/>
              <xsd:element name="Description" type="xsd:string" nillable="true"/>
            </xsd:sequence>
          </xsd:extension>
        </xsd:complexContent>
      </xsd:complexType>
    </xsd:element>
    <xsd:element name="Speclink" ma:index="44" nillable="true" ma:displayName="Spec link" ma:format="Hyperlink" ma:internalName="Speclink">
      <xsd:complexType>
        <xsd:complexContent>
          <xsd:extension base="dms:URL">
            <xsd:sequence>
              <xsd:element name="Url" type="dms:ValidUrl" minOccurs="0" nillable="true"/>
              <xsd:element name="Description" type="xsd:string" nillable="true"/>
            </xsd:sequence>
          </xsd:extension>
        </xsd:complexContent>
      </xsd:complexType>
    </xsd:element>
    <xsd:element name="PM" ma:index="45" nillable="true" ma:displayName="PM" ma:format="Dropdown" ma:internalName="PM">
      <xsd:simpleType>
        <xsd:restriction base="dms:Text">
          <xsd:maxLength value="255"/>
        </xsd:restriction>
      </xsd:simpleType>
    </xsd:element>
    <xsd:element name="Summary" ma:index="46" nillable="true" ma:displayName="Summary" ma:internalName="Summary">
      <xsd:simpleType>
        <xsd:restriction base="dms:Text"/>
      </xsd:simpleType>
    </xsd:element>
    <xsd:element name="Marketing_x0020_Moment" ma:index="51" nillable="true" ma:displayName="Marketing Moment" ma:internalName="Marketing_x0020_Moment">
      <xsd:simpleType>
        <xsd:restriction base="dms:Text"/>
      </xsd:simpleType>
    </xsd:element>
    <xsd:element name="Document_x0020_type" ma:index="52" nillable="true" ma:displayName="Document type" ma:internalName="Document_x0020_type">
      <xsd:simpleType>
        <xsd:restriction base="dms:Text"/>
      </xsd:simpleType>
    </xsd:element>
    <xsd:element name="Petereview" ma:index="53" nillable="true" ma:displayName="Pete review" ma:default="Not started" ma:format="Dropdown" ma:internalName="Petereview">
      <xsd:simpleType>
        <xsd:restriction base="dms:Choice">
          <xsd:enumeration value="Approved"/>
          <xsd:enumeration value="Review complete, waiting for edits"/>
          <xsd:enumeration value="Not started"/>
        </xsd:restriction>
      </xsd:simpleType>
    </xsd:element>
    <xsd:element name="John_x0020_Reviewed" ma:index="54" nillable="true" ma:displayName="John Reviewed" ma:internalName="John_x0020_Reviewed">
      <xsd:simpleType>
        <xsd:restriction base="dms:Boolean"/>
      </xsd:simpleType>
    </xsd:element>
    <xsd:element name="Product" ma:index="55" nillable="true" ma:displayName="Product" ma:internalName="Product">
      <xsd:simpleType>
        <xsd:restriction base="dms:Text"/>
      </xsd:simpleType>
    </xsd:element>
    <xsd:element name="Reviewcomplete" ma:index="56" nillable="true" ma:displayName="Review complete" ma:format="Dropdown" ma:internalName="Reviewcomplete">
      <xsd:simpleType>
        <xsd:restriction base="dms:Choice">
          <xsd:enumeration value="Approved"/>
          <xsd:enumeration value="Approved, with comments"/>
          <xsd:enumeration value="Not reviewed"/>
        </xsd:restriction>
      </xsd:simpleType>
    </xsd:element>
    <xsd:element name="Product_x0020_name" ma:index="57" nillable="true" ma:displayName="Product name" ma:internalName="Product_x0020_name">
      <xsd:simpleType>
        <xsd:restriction base="dms:Text"/>
      </xsd:simpleType>
    </xsd:element>
    <xsd:element name="Customer" ma:index="58" nillable="true" ma:displayName="Customer" ma:internalName="Customer">
      <xsd:simpleType>
        <xsd:restriction base="dms:Text"/>
      </xsd:simpleType>
    </xsd:element>
    <xsd:element name="Feedback_x0020_summary" ma:index="59" nillable="true" ma:displayName="Feedback summary" ma:internalName="Feedback_x0020_summary">
      <xsd:simpleType>
        <xsd:restriction base="dms:Text"/>
      </xsd:simpleType>
    </xsd:element>
    <xsd:element name="Feedback_x0020_Date" ma:index="60" nillable="true" ma:displayName="Feedback Date" ma:internalName="Feedback_x0020_Date">
      <xsd:simpleType>
        <xsd:restriction base="dms:DateTime"/>
      </xsd:simpleType>
    </xsd:element>
    <xsd:element name="product_x0020_name0" ma:index="61" nillable="true" ma:displayName="product name" ma:internalName="product_x0020_name0">
      <xsd:simpleType>
        <xsd:restriction base="dms:Text"/>
      </xsd:simpleType>
    </xsd:element>
    <xsd:element name="summary_x0020_of_x0020_feedback" ma:index="62" nillable="true" ma:displayName="summary of feedback" ma:internalName="summary_x0020_of_x0020_feedback">
      <xsd:simpleType>
        <xsd:restriction base="dms:Text"/>
      </xsd:simpleType>
    </xsd:element>
    <xsd:element name="Dateoffeedback" ma:index="63" nillable="true" ma:displayName="Date of feedback" ma:format="DateOnly" ma:internalName="Dateoffeedback">
      <xsd:simpleType>
        <xsd:restriction base="dms:DateTime"/>
      </xsd:simpleType>
    </xsd:element>
    <xsd:element name="Customername" ma:index="64" nillable="true" ma:displayName="Customer name" ma:format="Dropdown" ma:internalName="Customername">
      <xsd:simpleType>
        <xsd:restriction base="dms:Text">
          <xsd:maxLength value="255"/>
        </xsd:restriction>
      </xsd:simpleType>
    </xsd:element>
    <xsd:element name="Availability" ma:index="65" nillable="true" ma:displayName="Availability" ma:format="Dropdown" ma:internalName="Availability">
      <xsd:simpleType>
        <xsd:restriction base="dms:Text">
          <xsd:maxLength value="255"/>
        </xsd:restriction>
      </xsd:simpleType>
    </xsd:element>
    <xsd:element name="Materialtype" ma:index="66" nillable="true" ma:displayName="Material type" ma:format="Dropdown" ma:internalName="Materialtype">
      <xsd:simpleType>
        <xsd:restriction base="dms:Text">
          <xsd:maxLength value="255"/>
        </xsd:restriction>
      </xsd:simpleType>
    </xsd:element>
    <xsd:element name="Location_x0028_state_x0029_" ma:index="67" nillable="true" ma:displayName="Location (state)" ma:format="Dropdown" ma:internalName="Location_x0028_state_x0029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de27d6-ed64-4365-b454-c85f97c82a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42c642-5180-45c4-9a57-3be5c607a76f}" ma:internalName="TaxCatchAll" ma:showField="CatchAllData" ma:web="d0de27d6-ed64-4365-b454-c85f97c82a09">
      <xsd:complexType>
        <xsd:complexContent>
          <xsd:extension base="dms:MultiChoiceLookup">
            <xsd:sequence>
              <xsd:element name="Value" type="dms:Lookup" maxOccurs="unbounded" minOccurs="0" nillable="true"/>
            </xsd:sequence>
          </xsd:extension>
        </xsd:complexContent>
      </xsd:complexType>
    </xsd:element>
    <xsd:element name="PrimeClassificationStatus" ma:index="47" nillable="true" ma:displayName="Processing status" ma:internalName="PrimeClassificationStatus">
      <xsd:simpleType>
        <xsd:restriction base="dms:Text"/>
      </xsd:simpleType>
    </xsd:element>
    <xsd:element name="PrimeClassificationStatusDetails" ma:index="48" nillable="true" ma:displayName="Processing details" ma:internalName="PrimeClassificationStatusDetails">
      <xsd:simpleType>
        <xsd:restriction base="dms:Note">
          <xsd:maxLength value="255"/>
        </xsd:restriction>
      </xsd:simpleType>
    </xsd:element>
    <xsd:element name="PrimeLastClassified" ma:index="49" nillable="true" ma:displayName="Processed" ma:internalName="PrimeLastClassified">
      <xsd:simpleType>
        <xsd:restriction base="dms:DateTime"/>
      </xsd:simpleType>
    </xsd:element>
    <xsd:element name="PrimeCorrectedByUser" ma:index="50" nillable="true" ma:displayName="Corrected" ma:internalName="PrimeCorrectedByUs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www.w3.org/XML/1998/namespace"/>
    <ds:schemaRef ds:uri="http://purl.org/dc/terms/"/>
    <ds:schemaRef ds:uri="http://schemas.microsoft.com/sharepoint/v3"/>
    <ds:schemaRef ds:uri="http://schemas.openxmlformats.org/package/2006/metadata/core-properties"/>
    <ds:schemaRef ds:uri="http://schemas.microsoft.com/office/2006/documentManagement/types"/>
    <ds:schemaRef ds:uri="http://schemas.microsoft.com/office/infopath/2007/PartnerControls"/>
    <ds:schemaRef ds:uri="d0de27d6-ed64-4365-b454-c85f97c82a09"/>
    <ds:schemaRef ds:uri="5e2db648-71e5-403d-bff8-dc10f4ef4f87"/>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F8E4049B-D621-4093-940E-E4AEE1CBD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e2db648-71e5-403d-bff8-dc10f4ef4f87"/>
    <ds:schemaRef ds:uri="d0de27d6-ed64-4365-b454-c85f97c82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109</TotalTime>
  <Words>475</Words>
  <Application>Microsoft Office PowerPoint</Application>
  <PresentationFormat>Widescreen</PresentationFormat>
  <Paragraphs>73</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FY25 M365 Copilot</vt:lpstr>
      <vt:lpstr>PowerPoint Presentation</vt:lpstr>
      <vt:lpstr>Agenda</vt:lpstr>
      <vt:lpstr>Microsoft Baseline Security Mode (MBSM)</vt:lpstr>
      <vt:lpstr>Overview</vt:lpstr>
      <vt:lpstr>PowerPoint Presentation</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16:9</dc:title>
  <dc:subject>Microsoft Ignite</dc:subject>
  <dc:creator>J.R. Tripp</dc:creator>
  <cp:keywords>Microsoft Ignite</cp:keywords>
  <dc:description/>
  <cp:lastModifiedBy>Adriana Wood</cp:lastModifiedBy>
  <cp:revision>2</cp:revision>
  <cp:lastPrinted>2023-02-15T20:48:24Z</cp:lastPrinted>
  <dcterms:created xsi:type="dcterms:W3CDTF">2025-06-19T06:37:42Z</dcterms:created>
  <dcterms:modified xsi:type="dcterms:W3CDTF">2026-03-06T18:04:04Z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t">
    <vt:lpwstr/>
  </property>
  <property fmtid="{D5CDD505-2E9C-101B-9397-08002B2CF9AE}" pid="3" name="Event1">
    <vt:lpwstr>622;#Unassigned|2c8af875-f38a-40b8-a0a9-056aed3fc8c0</vt:lpwstr>
  </property>
  <property fmtid="{D5CDD505-2E9C-101B-9397-08002B2CF9AE}" pid="4" name="Audience">
    <vt:lpwstr/>
  </property>
  <property fmtid="{D5CDD505-2E9C-101B-9397-08002B2CF9AE}" pid="5" name="Event Venue">
    <vt:lpwstr/>
  </property>
  <property fmtid="{D5CDD505-2E9C-101B-9397-08002B2CF9AE}" pid="6" name="Track">
    <vt:lpwstr/>
  </property>
  <property fmtid="{D5CDD505-2E9C-101B-9397-08002B2CF9AE}" pid="7" name="Event Location">
    <vt:lpwstr/>
  </property>
  <property fmtid="{D5CDD505-2E9C-101B-9397-08002B2CF9AE}" pid="8" name="Campaign">
    <vt:lpwstr/>
  </property>
  <property fmtid="{D5CDD505-2E9C-101B-9397-08002B2CF9AE}" pid="9" name="IsMyDocuments">
    <vt:bool>true</vt:bool>
  </property>
  <property fmtid="{D5CDD505-2E9C-101B-9397-08002B2CF9AE}" pid="10" name="MSIP_Label_f42aa342-8706-4288-bd11-ebb85995028c_Enabled">
    <vt:lpwstr>True</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Ref">
    <vt:lpwstr>https://api.informationprotection.azure.com/api/72f988bf-86f1-41af-91ab-2d7cd011db47</vt:lpwstr>
  </property>
  <property fmtid="{D5CDD505-2E9C-101B-9397-08002B2CF9AE}" pid="13" name="MSIP_Label_f42aa342-8706-4288-bd11-ebb85995028c_SetDate">
    <vt:lpwstr>2017-08-29T14:27:20.8568347-07:00</vt:lpwstr>
  </property>
  <property fmtid="{D5CDD505-2E9C-101B-9397-08002B2CF9AE}" pid="14" name="MSIP_Label_f42aa342-8706-4288-bd11-ebb85995028c_Name">
    <vt:lpwstr>General</vt:lpwstr>
  </property>
  <property fmtid="{D5CDD505-2E9C-101B-9397-08002B2CF9AE}" pid="15" name="MSIP_Label_f42aa342-8706-4288-bd11-ebb85995028c_Extended_MSFT_Method">
    <vt:lpwstr>Automatic</vt:lpwstr>
  </property>
  <property fmtid="{D5CDD505-2E9C-101B-9397-08002B2CF9AE}" pid="16" name="Sensitivity">
    <vt:lpwstr>General</vt:lpwstr>
  </property>
  <property fmtid="{D5CDD505-2E9C-101B-9397-08002B2CF9AE}" pid="17" name="Metadata">
    <vt:lpwstr/>
  </property>
  <property fmtid="{D5CDD505-2E9C-101B-9397-08002B2CF9AE}" pid="18" name="MediaServiceImageTags">
    <vt:lpwstr/>
  </property>
  <property fmtid="{D5CDD505-2E9C-101B-9397-08002B2CF9AE}" pid="19" name="ContentTypeId">
    <vt:lpwstr>0x01010028D4A6A03340E24FAC1AE68380428E74</vt:lpwstr>
  </property>
</Properties>
</file>