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ags/tag1.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661" r:id="rId5"/>
  </p:sldMasterIdLst>
  <p:notesMasterIdLst>
    <p:notesMasterId r:id="rId44"/>
  </p:notesMasterIdLst>
  <p:sldIdLst>
    <p:sldId id="260" r:id="rId6"/>
    <p:sldId id="257" r:id="rId7"/>
    <p:sldId id="259" r:id="rId8"/>
    <p:sldId id="296" r:id="rId9"/>
    <p:sldId id="2355" r:id="rId10"/>
    <p:sldId id="2147482852" r:id="rId11"/>
    <p:sldId id="258" r:id="rId12"/>
    <p:sldId id="273" r:id="rId13"/>
    <p:sldId id="262" r:id="rId14"/>
    <p:sldId id="2356" r:id="rId15"/>
    <p:sldId id="309" r:id="rId16"/>
    <p:sldId id="264" r:id="rId17"/>
    <p:sldId id="308" r:id="rId18"/>
    <p:sldId id="325" r:id="rId19"/>
    <p:sldId id="329" r:id="rId20"/>
    <p:sldId id="328" r:id="rId21"/>
    <p:sldId id="307" r:id="rId22"/>
    <p:sldId id="337" r:id="rId23"/>
    <p:sldId id="304" r:id="rId24"/>
    <p:sldId id="303" r:id="rId25"/>
    <p:sldId id="283" r:id="rId26"/>
    <p:sldId id="266" r:id="rId27"/>
    <p:sldId id="278" r:id="rId28"/>
    <p:sldId id="286" r:id="rId29"/>
    <p:sldId id="287" r:id="rId30"/>
    <p:sldId id="290" r:id="rId31"/>
    <p:sldId id="2147483637" r:id="rId32"/>
    <p:sldId id="2147483638" r:id="rId33"/>
    <p:sldId id="2147483639" r:id="rId34"/>
    <p:sldId id="2147483640" r:id="rId35"/>
    <p:sldId id="2147483641" r:id="rId36"/>
    <p:sldId id="2147483642" r:id="rId37"/>
    <p:sldId id="2147483643" r:id="rId38"/>
    <p:sldId id="2147483644" r:id="rId39"/>
    <p:sldId id="2147483645" r:id="rId40"/>
    <p:sldId id="2147483646" r:id="rId41"/>
    <p:sldId id="302" r:id="rId42"/>
    <p:sldId id="26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_" id="{A503588B-2E85-4DDC-8629-B261E44BDC75}">
          <p14:sldIdLst>
            <p14:sldId id="260"/>
            <p14:sldId id="257"/>
            <p14:sldId id="259"/>
            <p14:sldId id="296"/>
            <p14:sldId id="2355"/>
            <p14:sldId id="2147482852"/>
            <p14:sldId id="258"/>
            <p14:sldId id="273"/>
          </p14:sldIdLst>
        </p14:section>
        <p14:section name="MAC demo" id="{26A600C9-7A1A-4FAB-83AA-7E40FE24ABA7}">
          <p14:sldIdLst>
            <p14:sldId id="262"/>
            <p14:sldId id="2356"/>
            <p14:sldId id="309"/>
            <p14:sldId id="264"/>
            <p14:sldId id="308"/>
            <p14:sldId id="325"/>
            <p14:sldId id="329"/>
            <p14:sldId id="328"/>
            <p14:sldId id="307"/>
            <p14:sldId id="337"/>
          </p14:sldIdLst>
        </p14:section>
        <p14:section name="Purview demo" id="{1FCF6350-B25C-4305-A2A5-6C73CF72B313}">
          <p14:sldIdLst>
            <p14:sldId id="304"/>
            <p14:sldId id="303"/>
            <p14:sldId id="283"/>
            <p14:sldId id="266"/>
            <p14:sldId id="278"/>
            <p14:sldId id="286"/>
            <p14:sldId id="287"/>
            <p14:sldId id="290"/>
            <p14:sldId id="2147483637"/>
            <p14:sldId id="2147483638"/>
            <p14:sldId id="2147483639"/>
            <p14:sldId id="2147483640"/>
            <p14:sldId id="2147483641"/>
            <p14:sldId id="2147483642"/>
            <p14:sldId id="2147483643"/>
            <p14:sldId id="2147483644"/>
            <p14:sldId id="2147483645"/>
            <p14:sldId id="2147483646"/>
          </p14:sldIdLst>
        </p14:section>
        <p14:section name="end" id="{75A5A956-D1E3-46BC-9C43-068453863DE7}">
          <p14:sldIdLst>
            <p14:sldId id="302"/>
            <p14:sldId id="2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6FCE76-73D2-8D0B-BF01-E8341ACD998D}" name="Kären Engelbrecht (KDDS GROUP LLC)" initials="KE" userId="S::v-karenengel@microsoft.com::9d0760e7-9310-49ca-a14a-03a6cd2e35bc" providerId="AD"/>
  <p188:author id="{B0965691-8B63-8B0D-D5D1-DC33A05E720F}" name="Deep Kharkrang [Chillibreeze]" initials="DK" userId="S::deep.k@chillibreeze.com::68e43959-3734-4405-8692-e1178bec1062" providerId="AD"/>
  <p188:author id="{D972B1AC-EC4C-CD8B-4BC3-A7ADDA513BBC}" name="Gwanyesha Jasu [Chillibreeze]" initials="GJ" userId="S::gwanyesha.j@chillibreeze.com::d33c615a-4a0b-4073-b8c0-b2128e60f667" providerId="AD"/>
  <p188:author id="{F7817CB4-C1FC-07B0-08A7-4802814EC0F0}" name="Alex Pozin" initials="AP" userId="S::alexpozin@microsoft.com::41364d21-b8fe-4f09-9e65-a310296a1330" providerId="AD"/>
  <p188:author id="{03067BE9-E0BC-4E95-1734-68DB85D76808}" name="Sophie Ke" initials="SKe" userId="Sophie Ke"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3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73" autoAdjust="0"/>
  </p:normalViewPr>
  <p:slideViewPr>
    <p:cSldViewPr snapToGrid="0">
      <p:cViewPr varScale="1">
        <p:scale>
          <a:sx n="74" d="100"/>
          <a:sy n="74" d="100"/>
        </p:scale>
        <p:origin x="36" y="10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0E29E-EA7C-4BD2-A21E-D02EF278E805}" type="datetimeFigureOut">
              <a:rPr lang="en-US" smtClean="0"/>
              <a:t>3/6/2026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4F048-DE4B-48BA-B522-4C78498E3180}" type="slidenum">
              <a:rPr lang="en-US" smtClean="0"/>
              <a:t>‹#›</a:t>
            </a:fld>
            <a:endParaRPr lang="en-US"/>
          </a:p>
        </p:txBody>
      </p:sp>
    </p:spTree>
    <p:extLst>
      <p:ext uri="{BB962C8B-B14F-4D97-AF65-F5344CB8AC3E}">
        <p14:creationId xmlns:p14="http://schemas.microsoft.com/office/powerpoint/2010/main" val="318001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74F048-DE4B-48BA-B522-4C78498E3180}" type="slidenum">
              <a:rPr lang="en-US" smtClean="0"/>
              <a:t>1</a:t>
            </a:fld>
            <a:endParaRPr lang="en-US"/>
          </a:p>
        </p:txBody>
      </p:sp>
    </p:spTree>
    <p:extLst>
      <p:ext uri="{BB962C8B-B14F-4D97-AF65-F5344CB8AC3E}">
        <p14:creationId xmlns:p14="http://schemas.microsoft.com/office/powerpoint/2010/main" val="577098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 side panel will pop up and show you information about the Purview DLP for Copilot prompt policy, including:</a:t>
            </a:r>
          </a:p>
          <a:p>
            <a:endParaRPr lang="en-US"/>
          </a:p>
          <a:p>
            <a:r>
              <a:rPr lang="en-US"/>
              <a:t>They types of SITs selected.</a:t>
            </a:r>
          </a:p>
          <a:p>
            <a:endParaRPr lang="en-US"/>
          </a:p>
          <a:p>
            <a:r>
              <a:rPr lang="en-US"/>
              <a:t> You can click on view sensitive info types to see them</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52DC79D1-D31C-4085-B7F5-5C1B3FF3BB8F}" type="datetime8">
              <a:rPr lang="en-US" smtClean="0"/>
              <a:t>3/6/2026 10:02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6153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Now click back.</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942B9116-839E-478A-82DB-C17FF8F39597}" type="datetime8">
              <a:rPr lang="en-US" smtClean="0"/>
              <a:t>3/6/2026 10:02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53572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5D4C-D5F8-B7A5-DD10-821FB33D8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3DF9EA-7521-B992-381A-EA2492DFC1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8DF082-2715-C48B-104C-4E5ADCFA8AC3}"/>
              </a:ext>
            </a:extLst>
          </p:cNvPr>
          <p:cNvSpPr>
            <a:spLocks noGrp="1"/>
          </p:cNvSpPr>
          <p:nvPr>
            <p:ph type="body" idx="1"/>
          </p:nvPr>
        </p:nvSpPr>
        <p:spPr/>
        <p:txBody>
          <a:bodyPr/>
          <a:lstStyle/>
          <a:p>
            <a:r>
              <a:rPr lang="en-US"/>
              <a:t>You can also scope the policy to users and groups by clicking Select users and groups</a:t>
            </a:r>
          </a:p>
        </p:txBody>
      </p:sp>
      <p:sp>
        <p:nvSpPr>
          <p:cNvPr id="4" name="Header Placeholder 3">
            <a:extLst>
              <a:ext uri="{FF2B5EF4-FFF2-40B4-BE49-F238E27FC236}">
                <a16:creationId xmlns:a16="http://schemas.microsoft.com/office/drawing/2014/main" id="{22F966EC-1D76-DAB9-F861-22BBF0E8BEB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6C19748D-22A9-BB89-9640-82DA4CCE8F15}"/>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80C123E-CBAF-9775-DC7C-A6BFA0F4ADE0}"/>
              </a:ext>
            </a:extLst>
          </p:cNvPr>
          <p:cNvSpPr>
            <a:spLocks noGrp="1"/>
          </p:cNvSpPr>
          <p:nvPr>
            <p:ph type="dt" idx="1"/>
          </p:nvPr>
        </p:nvSpPr>
        <p:spPr/>
        <p:txBody>
          <a:bodyPr/>
          <a:lstStyle/>
          <a:p>
            <a:fld id="{52DC79D1-D31C-4085-B7F5-5C1B3FF3BB8F}" type="datetime8">
              <a:rPr lang="en-US" smtClean="0"/>
              <a:t>3/6/2026 10:02 AM</a:t>
            </a:fld>
            <a:endParaRPr lang="en-US"/>
          </a:p>
        </p:txBody>
      </p:sp>
      <p:sp>
        <p:nvSpPr>
          <p:cNvPr id="7" name="Slide Number Placeholder 6">
            <a:extLst>
              <a:ext uri="{FF2B5EF4-FFF2-40B4-BE49-F238E27FC236}">
                <a16:creationId xmlns:a16="http://schemas.microsoft.com/office/drawing/2014/main" id="{A10C652F-498A-CB1B-CF63-78FA4A0EF62C}"/>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861867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you can choose all users and groups of specific ones.</a:t>
            </a:r>
          </a:p>
          <a:p>
            <a:endParaRPr lang="en-GB"/>
          </a:p>
          <a:p>
            <a:r>
              <a:rPr lang="en-GB"/>
              <a:t>Click on confirm when you are done</a:t>
            </a:r>
          </a:p>
        </p:txBody>
      </p:sp>
      <p:sp>
        <p:nvSpPr>
          <p:cNvPr id="4" name="Slide Number Placeholder 3"/>
          <p:cNvSpPr>
            <a:spLocks noGrp="1"/>
          </p:cNvSpPr>
          <p:nvPr>
            <p:ph type="sldNum" sz="quarter" idx="5"/>
          </p:nvPr>
        </p:nvSpPr>
        <p:spPr/>
        <p:txBody>
          <a:bodyPr/>
          <a:lstStyle/>
          <a:p>
            <a:fld id="{8674F048-DE4B-48BA-B522-4C78498E3180}" type="slidenum">
              <a:rPr lang="en-US" smtClean="0"/>
              <a:t>14</a:t>
            </a:fld>
            <a:endParaRPr lang="en-US"/>
          </a:p>
        </p:txBody>
      </p:sp>
    </p:spTree>
    <p:extLst>
      <p:ext uri="{BB962C8B-B14F-4D97-AF65-F5344CB8AC3E}">
        <p14:creationId xmlns:p14="http://schemas.microsoft.com/office/powerpoint/2010/main" val="266627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C7357-BC6E-EC8F-6B15-FD2EBA526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73261-AB5F-66D9-980E-7A71E961333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83EAA93-8319-12CB-DD7F-63778D436A3A}"/>
              </a:ext>
            </a:extLst>
          </p:cNvPr>
          <p:cNvSpPr>
            <a:spLocks noGrp="1"/>
          </p:cNvSpPr>
          <p:nvPr>
            <p:ph type="body" idx="1"/>
          </p:nvPr>
        </p:nvSpPr>
        <p:spPr/>
        <p:txBody>
          <a:bodyPr/>
          <a:lstStyle/>
          <a:p>
            <a:r>
              <a:rPr lang="en-US"/>
              <a:t>Now you can turn the policy on and start preventing Copilot from responding to prompts containing the specific sensitive info types you selected.</a:t>
            </a:r>
          </a:p>
        </p:txBody>
      </p:sp>
      <p:sp>
        <p:nvSpPr>
          <p:cNvPr id="4" name="Header Placeholder 3">
            <a:extLst>
              <a:ext uri="{FF2B5EF4-FFF2-40B4-BE49-F238E27FC236}">
                <a16:creationId xmlns:a16="http://schemas.microsoft.com/office/drawing/2014/main" id="{87E956BF-789D-9920-5B06-14FDB175ABB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6A37584-AD5B-BEB4-2AAE-DDF8DDA9450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F215754-DAF3-C95E-AA8A-2BD13B100DA6}"/>
              </a:ext>
            </a:extLst>
          </p:cNvPr>
          <p:cNvSpPr>
            <a:spLocks noGrp="1"/>
          </p:cNvSpPr>
          <p:nvPr>
            <p:ph type="dt" idx="1"/>
          </p:nvPr>
        </p:nvSpPr>
        <p:spPr/>
        <p:txBody>
          <a:bodyPr/>
          <a:lstStyle/>
          <a:p>
            <a:fld id="{52DC79D1-D31C-4085-B7F5-5C1B3FF3BB8F}" type="datetime8">
              <a:rPr lang="en-US" smtClean="0"/>
              <a:t>3/6/2026 10:02 AM</a:t>
            </a:fld>
            <a:endParaRPr lang="en-US"/>
          </a:p>
        </p:txBody>
      </p:sp>
      <p:sp>
        <p:nvSpPr>
          <p:cNvPr id="7" name="Slide Number Placeholder 6">
            <a:extLst>
              <a:ext uri="{FF2B5EF4-FFF2-40B4-BE49-F238E27FC236}">
                <a16:creationId xmlns:a16="http://schemas.microsoft.com/office/drawing/2014/main" id="{5C5DA8A0-0A02-C954-E696-1FB2AB413075}"/>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81364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16</a:t>
            </a:fld>
            <a:endParaRPr lang="en-US"/>
          </a:p>
        </p:txBody>
      </p:sp>
    </p:spTree>
    <p:extLst>
      <p:ext uri="{BB962C8B-B14F-4D97-AF65-F5344CB8AC3E}">
        <p14:creationId xmlns:p14="http://schemas.microsoft.com/office/powerpoint/2010/main" val="111124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Review the summary and click on done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8AC5526D-C75D-4501-99B6-989299ADF4D6}" type="datetime8">
              <a:rPr lang="en-US" smtClean="0"/>
              <a:t>3/6/2026 10:03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418580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Now you will be able to see how many prompts with sensitive info have been blocked.</a:t>
            </a:r>
          </a:p>
          <a:p>
            <a:endParaRPr lang="en-GB"/>
          </a:p>
          <a:p>
            <a:r>
              <a:rPr lang="en-GB"/>
              <a:t>With that, I will turn it over to Erica to show you the end user experience.</a:t>
            </a:r>
          </a:p>
        </p:txBody>
      </p:sp>
      <p:sp>
        <p:nvSpPr>
          <p:cNvPr id="4" name="Slide Number Placeholder 3"/>
          <p:cNvSpPr>
            <a:spLocks noGrp="1"/>
          </p:cNvSpPr>
          <p:nvPr>
            <p:ph type="sldNum" sz="quarter" idx="5"/>
          </p:nvPr>
        </p:nvSpPr>
        <p:spPr/>
        <p:txBody>
          <a:bodyPr/>
          <a:lstStyle/>
          <a:p>
            <a:fld id="{8674F048-DE4B-48BA-B522-4C78498E3180}" type="slidenum">
              <a:rPr lang="en-US" smtClean="0"/>
              <a:t>18</a:t>
            </a:fld>
            <a:endParaRPr lang="en-US"/>
          </a:p>
        </p:txBody>
      </p:sp>
    </p:spTree>
    <p:extLst>
      <p:ext uri="{BB962C8B-B14F-4D97-AF65-F5344CB8AC3E}">
        <p14:creationId xmlns:p14="http://schemas.microsoft.com/office/powerpoint/2010/main" val="221652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19</a:t>
            </a:fld>
            <a:endParaRPr lang="en-US"/>
          </a:p>
        </p:txBody>
      </p:sp>
    </p:spTree>
    <p:extLst>
      <p:ext uri="{BB962C8B-B14F-4D97-AF65-F5344CB8AC3E}">
        <p14:creationId xmlns:p14="http://schemas.microsoft.com/office/powerpoint/2010/main" val="1865047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20</a:t>
            </a:fld>
            <a:endParaRPr lang="en-US"/>
          </a:p>
        </p:txBody>
      </p:sp>
    </p:spTree>
    <p:extLst>
      <p:ext uri="{BB962C8B-B14F-4D97-AF65-F5344CB8AC3E}">
        <p14:creationId xmlns:p14="http://schemas.microsoft.com/office/powerpoint/2010/main" val="374677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8C0FEC9E-586D-4233-9B22-309E958EC780}" type="datetime8">
              <a:rPr lang="en-US" smtClean="0"/>
              <a:t>3/6/2026 10:02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985058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21</a:t>
            </a:fld>
            <a:endParaRPr lang="en-US"/>
          </a:p>
        </p:txBody>
      </p:sp>
    </p:spTree>
    <p:extLst>
      <p:ext uri="{BB962C8B-B14F-4D97-AF65-F5344CB8AC3E}">
        <p14:creationId xmlns:p14="http://schemas.microsoft.com/office/powerpoint/2010/main" val="1565025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22</a:t>
            </a:fld>
            <a:endParaRPr lang="en-US"/>
          </a:p>
        </p:txBody>
      </p:sp>
    </p:spTree>
    <p:extLst>
      <p:ext uri="{BB962C8B-B14F-4D97-AF65-F5344CB8AC3E}">
        <p14:creationId xmlns:p14="http://schemas.microsoft.com/office/powerpoint/2010/main" val="177421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23</a:t>
            </a:fld>
            <a:endParaRPr lang="en-US"/>
          </a:p>
        </p:txBody>
      </p:sp>
    </p:spTree>
    <p:extLst>
      <p:ext uri="{BB962C8B-B14F-4D97-AF65-F5344CB8AC3E}">
        <p14:creationId xmlns:p14="http://schemas.microsoft.com/office/powerpoint/2010/main" val="3506494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24</a:t>
            </a:fld>
            <a:endParaRPr lang="en-US"/>
          </a:p>
        </p:txBody>
      </p:sp>
    </p:spTree>
    <p:extLst>
      <p:ext uri="{BB962C8B-B14F-4D97-AF65-F5344CB8AC3E}">
        <p14:creationId xmlns:p14="http://schemas.microsoft.com/office/powerpoint/2010/main" val="277849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25</a:t>
            </a:fld>
            <a:endParaRPr lang="en-US"/>
          </a:p>
        </p:txBody>
      </p:sp>
    </p:spTree>
    <p:extLst>
      <p:ext uri="{BB962C8B-B14F-4D97-AF65-F5344CB8AC3E}">
        <p14:creationId xmlns:p14="http://schemas.microsoft.com/office/powerpoint/2010/main" val="3132342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26</a:t>
            </a:fld>
            <a:endParaRPr lang="en-US"/>
          </a:p>
        </p:txBody>
      </p:sp>
    </p:spTree>
    <p:extLst>
      <p:ext uri="{BB962C8B-B14F-4D97-AF65-F5344CB8AC3E}">
        <p14:creationId xmlns:p14="http://schemas.microsoft.com/office/powerpoint/2010/main" val="3262322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27</a:t>
            </a:fld>
            <a:endParaRPr lang="en-US"/>
          </a:p>
        </p:txBody>
      </p:sp>
    </p:spTree>
    <p:extLst>
      <p:ext uri="{BB962C8B-B14F-4D97-AF65-F5344CB8AC3E}">
        <p14:creationId xmlns:p14="http://schemas.microsoft.com/office/powerpoint/2010/main" val="10453360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28</a:t>
            </a:fld>
            <a:endParaRPr lang="en-US"/>
          </a:p>
        </p:txBody>
      </p:sp>
    </p:spTree>
    <p:extLst>
      <p:ext uri="{BB962C8B-B14F-4D97-AF65-F5344CB8AC3E}">
        <p14:creationId xmlns:p14="http://schemas.microsoft.com/office/powerpoint/2010/main" val="329565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29</a:t>
            </a:fld>
            <a:endParaRPr lang="en-US"/>
          </a:p>
        </p:txBody>
      </p:sp>
    </p:spTree>
    <p:extLst>
      <p:ext uri="{BB962C8B-B14F-4D97-AF65-F5344CB8AC3E}">
        <p14:creationId xmlns:p14="http://schemas.microsoft.com/office/powerpoint/2010/main" val="2639409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30</a:t>
            </a:fld>
            <a:endParaRPr lang="en-US"/>
          </a:p>
        </p:txBody>
      </p:sp>
    </p:spTree>
    <p:extLst>
      <p:ext uri="{BB962C8B-B14F-4D97-AF65-F5344CB8AC3E}">
        <p14:creationId xmlns:p14="http://schemas.microsoft.com/office/powerpoint/2010/main" val="12994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ABFB-FE29-6B03-13AA-13C6A6973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4D470-1621-590E-5B72-539964B8F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2D353-1937-3F45-F12F-CC5901C4C0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Times New Roman" panose="02020603050405020304" pitchFamily="18" charset="0"/>
              </a:rPr>
              <a:t>So how can organizations get ahead of their data security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Times New Roman" panose="02020603050405020304" pitchFamily="18" charset="0"/>
              </a:rPr>
              <a:t>They need to understand hidden risks to their data – this starts with getting visibility into what data you have, where it is located, how your users are interacting with that data, what activities are happening in your organization. Without this visibility, you will not be able to effectively protect the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Times New Roman" panose="02020603050405020304" pitchFamily="18" charset="0"/>
              </a:rPr>
              <a:t>Once you have that visibility into data risks, you can implement </a:t>
            </a:r>
            <a:r>
              <a:rPr lang="en-US" sz="1200">
                <a:solidFill>
                  <a:srgbClr val="323130"/>
                </a:solidFill>
                <a:effectLst/>
                <a:latin typeface="Segoe UI" panose="020B0502040204020203" pitchFamily="34" charset="0"/>
                <a:ea typeface="Segoe UI" panose="020B0502040204020203" pitchFamily="34" charset="0"/>
              </a:rPr>
              <a:t>multiple layers of controls – you need to combine that data context with the user context so that you can create effective data loss prevention policies across the digital landscape. Remember – there is no one size fits all – and that applies to your DLP policies as well. We hear from customers that they scope their DLP policies to most users and therefore only run them in audit mode, since they do not want to impede user productivity. Such a strategy, prevents the organization from being proactive and keeps in the reactionary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323130"/>
              </a:solidFill>
              <a:effectLst/>
              <a:latin typeface="Segoe UI" panose="020B0502040204020203" pitchFamily="34" charset="0"/>
              <a:ea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323130"/>
                </a:solidFill>
                <a:effectLst/>
                <a:latin typeface="Segoe UI" panose="020B0502040204020203" pitchFamily="34" charset="0"/>
                <a:ea typeface="Segoe UI" panose="020B0502040204020203" pitchFamily="34" charset="0"/>
              </a:rPr>
              <a:t>And finally, if and when a data security incident happens, you need to be able to quickly investigate and remediate the incident and put policies in place to prevent similar incidents from happening in the future. </a:t>
            </a:r>
            <a:endParaRPr lang="en-US" sz="12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986533B-ED44-8A28-73C7-FD5BEAFF3B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FAEB91-A530-4DFE-9044-3912F4F117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368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31</a:t>
            </a:fld>
            <a:endParaRPr lang="en-US"/>
          </a:p>
        </p:txBody>
      </p:sp>
    </p:spTree>
    <p:extLst>
      <p:ext uri="{BB962C8B-B14F-4D97-AF65-F5344CB8AC3E}">
        <p14:creationId xmlns:p14="http://schemas.microsoft.com/office/powerpoint/2010/main" val="1092679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32</a:t>
            </a:fld>
            <a:endParaRPr lang="en-US"/>
          </a:p>
        </p:txBody>
      </p:sp>
    </p:spTree>
    <p:extLst>
      <p:ext uri="{BB962C8B-B14F-4D97-AF65-F5344CB8AC3E}">
        <p14:creationId xmlns:p14="http://schemas.microsoft.com/office/powerpoint/2010/main" val="1084665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33</a:t>
            </a:fld>
            <a:endParaRPr lang="en-US"/>
          </a:p>
        </p:txBody>
      </p:sp>
    </p:spTree>
    <p:extLst>
      <p:ext uri="{BB962C8B-B14F-4D97-AF65-F5344CB8AC3E}">
        <p14:creationId xmlns:p14="http://schemas.microsoft.com/office/powerpoint/2010/main" val="323372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34</a:t>
            </a:fld>
            <a:endParaRPr lang="en-US"/>
          </a:p>
        </p:txBody>
      </p:sp>
    </p:spTree>
    <p:extLst>
      <p:ext uri="{BB962C8B-B14F-4D97-AF65-F5344CB8AC3E}">
        <p14:creationId xmlns:p14="http://schemas.microsoft.com/office/powerpoint/2010/main" val="1915381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35</a:t>
            </a:fld>
            <a:endParaRPr lang="en-US"/>
          </a:p>
        </p:txBody>
      </p:sp>
    </p:spTree>
    <p:extLst>
      <p:ext uri="{BB962C8B-B14F-4D97-AF65-F5344CB8AC3E}">
        <p14:creationId xmlns:p14="http://schemas.microsoft.com/office/powerpoint/2010/main" val="352295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36</a:t>
            </a:fld>
            <a:endParaRPr lang="en-US"/>
          </a:p>
        </p:txBody>
      </p:sp>
    </p:spTree>
    <p:extLst>
      <p:ext uri="{BB962C8B-B14F-4D97-AF65-F5344CB8AC3E}">
        <p14:creationId xmlns:p14="http://schemas.microsoft.com/office/powerpoint/2010/main" val="233438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very excited for Purview DLP for Copilot prompt to be in public preview, and included for all users of Microsoft 365 Copilot and Copilot Chat.</a:t>
            </a:r>
          </a:p>
          <a:p>
            <a:endParaRPr lang="en-GB" dirty="0"/>
          </a:p>
          <a:p>
            <a:r>
              <a:rPr lang="en-GB" dirty="0"/>
              <a:t>Whether you are an IT admin or Data security admin, be sure secure and protect Microsoft 365 Copilot and agent against data loss with Purview DLP for copilot prompt today.</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6B38964D-D70B-4B0F-A425-7CB66277CBB0}" type="datetime8">
              <a:rPr lang="en-US" smtClean="0"/>
              <a:t>3/6/2026 10:03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2147918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88700-023D-D92F-481A-2F919EBAF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1B1883-BD92-1A98-5FAD-E3010C15E5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B80B02-7675-580B-7D23-C6E2C5AA42FC}"/>
              </a:ext>
            </a:extLst>
          </p:cNvPr>
          <p:cNvSpPr>
            <a:spLocks noGrp="1"/>
          </p:cNvSpPr>
          <p:nvPr>
            <p:ph type="body" idx="1"/>
          </p:nvPr>
        </p:nvSpPr>
        <p:spPr/>
        <p:txBody>
          <a:bodyPr/>
          <a:lstStyle/>
          <a:p>
            <a:r>
              <a:rPr lang="en-US"/>
              <a:t>To help you learn more, here are some resources to get you started.</a:t>
            </a:r>
          </a:p>
          <a:p>
            <a:endParaRPr lang="en-US" dirty="0"/>
          </a:p>
        </p:txBody>
      </p:sp>
      <p:sp>
        <p:nvSpPr>
          <p:cNvPr id="4" name="Slide Number Placeholder 3">
            <a:extLst>
              <a:ext uri="{FF2B5EF4-FFF2-40B4-BE49-F238E27FC236}">
                <a16:creationId xmlns:a16="http://schemas.microsoft.com/office/drawing/2014/main" id="{7FD865BC-EA13-E5D6-6FCE-DF45448A5B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92699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BE2D-CA56-3A0D-C2BB-B8B9740F5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3793A-2CEB-96A4-51EC-F48C53606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CF665-F143-E50C-88F3-3AE5077DB4E1}"/>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Header Placeholder 3">
            <a:extLst>
              <a:ext uri="{FF2B5EF4-FFF2-40B4-BE49-F238E27FC236}">
                <a16:creationId xmlns:a16="http://schemas.microsoft.com/office/drawing/2014/main" id="{C3942498-00E0-345A-FCCA-30950606BF8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7FD535E-03BF-D62C-DDED-871496CAB98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266EBD5-6E7B-A2AC-88AF-06DB27B48A9A}"/>
              </a:ext>
            </a:extLst>
          </p:cNvPr>
          <p:cNvSpPr>
            <a:spLocks noGrp="1"/>
          </p:cNvSpPr>
          <p:nvPr>
            <p:ph type="dt" idx="1"/>
          </p:nvPr>
        </p:nvSpPr>
        <p:spPr/>
        <p:txBody>
          <a:bodyPr/>
          <a:lstStyle/>
          <a:p>
            <a:fld id="{04631E74-1999-433B-920C-E726E08F03EE}" type="datetime8">
              <a:rPr lang="en-US" smtClean="0"/>
              <a:t>3/6/2026 10:02 AM</a:t>
            </a:fld>
            <a:endParaRPr lang="en-US"/>
          </a:p>
        </p:txBody>
      </p:sp>
      <p:sp>
        <p:nvSpPr>
          <p:cNvPr id="7" name="Slide Number Placeholder 6">
            <a:extLst>
              <a:ext uri="{FF2B5EF4-FFF2-40B4-BE49-F238E27FC236}">
                <a16:creationId xmlns:a16="http://schemas.microsoft.com/office/drawing/2014/main" id="{43455C30-6FCA-467E-4B6C-07061BBF3339}"/>
              </a:ext>
            </a:extLst>
          </p:cNvPr>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330982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674F048-DE4B-48BA-B522-4C78498E3180}" type="slidenum">
              <a:rPr lang="en-US" smtClean="0"/>
              <a:t>6</a:t>
            </a:fld>
            <a:endParaRPr lang="en-US"/>
          </a:p>
        </p:txBody>
      </p:sp>
    </p:spTree>
    <p:extLst>
      <p:ext uri="{BB962C8B-B14F-4D97-AF65-F5344CB8AC3E}">
        <p14:creationId xmlns:p14="http://schemas.microsoft.com/office/powerpoint/2010/main" val="27982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5AE1E-C7A9-D78C-1687-19C843DD7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3EACF-D259-67D4-F74E-F3A01ED2A8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585215-512B-42AA-C644-D1A6AFA2D17B}"/>
              </a:ext>
            </a:extLst>
          </p:cNvPr>
          <p:cNvSpPr>
            <a:spLocks noGrp="1"/>
          </p:cNvSpPr>
          <p:nvPr>
            <p:ph type="body" idx="1"/>
          </p:nvPr>
        </p:nvSpPr>
        <p:spPr/>
        <p:txBody>
          <a:bodyPr/>
          <a:lstStyle/>
          <a:p>
            <a:endParaRPr lang="en-GB"/>
          </a:p>
        </p:txBody>
      </p:sp>
      <p:sp>
        <p:nvSpPr>
          <p:cNvPr id="4" name="Header Placeholder 3">
            <a:extLst>
              <a:ext uri="{FF2B5EF4-FFF2-40B4-BE49-F238E27FC236}">
                <a16:creationId xmlns:a16="http://schemas.microsoft.com/office/drawing/2014/main" id="{458E3D7F-39B5-3BFF-DB42-32C8F1172BC9}"/>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A140447-B254-02D8-720D-2C8CCDF566D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74D92F3-5B50-96C5-B3BC-C23D2BD8572C}"/>
              </a:ext>
            </a:extLst>
          </p:cNvPr>
          <p:cNvSpPr>
            <a:spLocks noGrp="1"/>
          </p:cNvSpPr>
          <p:nvPr>
            <p:ph type="dt" idx="1"/>
          </p:nvPr>
        </p:nvSpPr>
        <p:spPr/>
        <p:txBody>
          <a:bodyPr/>
          <a:lstStyle/>
          <a:p>
            <a:fld id="{629D66D0-7E17-44C2-BF16-E8FC4D09FFE6}" type="datetime8">
              <a:rPr lang="en-US" smtClean="0"/>
              <a:t>3/6/2026 10:02 AM</a:t>
            </a:fld>
            <a:endParaRPr lang="en-US"/>
          </a:p>
        </p:txBody>
      </p:sp>
      <p:sp>
        <p:nvSpPr>
          <p:cNvPr id="7" name="Slide Number Placeholder 6">
            <a:extLst>
              <a:ext uri="{FF2B5EF4-FFF2-40B4-BE49-F238E27FC236}">
                <a16:creationId xmlns:a16="http://schemas.microsoft.com/office/drawing/2014/main" id="{7173045D-CF3F-07A6-CD19-7AD26EF65E0A}"/>
              </a:ext>
            </a:extLst>
          </p:cNvPr>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75926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F4ED7BBD-9319-4167-89B0-031E8ABE82D3}" type="datetime8">
              <a:rPr lang="en-US" smtClean="0"/>
              <a:t>3/6/2026 10:02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200202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see a demo of what it’s like to turn on Purview DLP for Copilot prompt as an IT/AI Admin.</a:t>
            </a:r>
          </a:p>
        </p:txBody>
      </p:sp>
      <p:sp>
        <p:nvSpPr>
          <p:cNvPr id="4" name="Slide Number Placeholder 3"/>
          <p:cNvSpPr>
            <a:spLocks noGrp="1"/>
          </p:cNvSpPr>
          <p:nvPr>
            <p:ph type="sldNum" sz="quarter" idx="5"/>
          </p:nvPr>
        </p:nvSpPr>
        <p:spPr/>
        <p:txBody>
          <a:bodyPr/>
          <a:lstStyle/>
          <a:p>
            <a:fld id="{8674F048-DE4B-48BA-B522-4C78498E3180}" type="slidenum">
              <a:rPr lang="en-US" smtClean="0"/>
              <a:t>9</a:t>
            </a:fld>
            <a:endParaRPr lang="en-US"/>
          </a:p>
        </p:txBody>
      </p:sp>
    </p:spTree>
    <p:extLst>
      <p:ext uri="{BB962C8B-B14F-4D97-AF65-F5344CB8AC3E}">
        <p14:creationId xmlns:p14="http://schemas.microsoft.com/office/powerpoint/2010/main" val="344223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As an IT admin, I can now access a brand new Security tab in the Microsoft 365 admin center under Copilot. You can use this dashboard to get additional insights and control to protect your data.</a:t>
            </a:r>
          </a:p>
          <a:p>
            <a:endParaRPr lang="en-US"/>
          </a:p>
          <a:p>
            <a:r>
              <a:rPr lang="en-US"/>
              <a:t>The first item is to help you prevent data leaks, I can see a default policy already in place to protect sensitive Copilot prompts, and that there is a policy to prevent data leak in monitoring only, where it found out of 66 total prompts, 31 contained sensitive information types. </a:t>
            </a:r>
          </a:p>
          <a:p>
            <a:endParaRPr lang="en-US"/>
          </a:p>
          <a:p>
            <a:r>
              <a:rPr lang="en-US"/>
              <a:t>You can go ahead and click Manage policy to learn more.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4891D437-196D-4E66-AF5D-4750A0ABD0BB}" type="datetime8">
              <a:rPr lang="en-US" smtClean="0"/>
              <a:t>3/6/2026 10:02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309321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sv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1.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7.jpe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0.sv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4.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5C1F49C3-105A-DB99-0370-0F524E9FC18B}"/>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536321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
        <p:nvSpPr>
          <p:cNvPr id="5" name="TextBox 4">
            <a:extLst>
              <a:ext uri="{FF2B5EF4-FFF2-40B4-BE49-F238E27FC236}">
                <a16:creationId xmlns:a16="http://schemas.microsoft.com/office/drawing/2014/main" id="{EA43E4CD-F963-02E0-0032-E7D6F9A9395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31541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9035209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7703719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293884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89758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863337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6891439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pic>
        <p:nvPicPr>
          <p:cNvPr id="8" name="Picture 7" descr="A colorful gradient going from darker blue on the left side to light blue to magenta to orange on the right side">
            <a:extLst>
              <a:ext uri="{FF2B5EF4-FFF2-40B4-BE49-F238E27FC236}">
                <a16:creationId xmlns:a16="http://schemas.microsoft.com/office/drawing/2014/main" id="{231D5FCA-981F-F285-3F4A-C7FE17ACA8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Tree>
    <p:extLst>
      <p:ext uri="{BB962C8B-B14F-4D97-AF65-F5344CB8AC3E}">
        <p14:creationId xmlns:p14="http://schemas.microsoft.com/office/powerpoint/2010/main" val="27996142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pic>
        <p:nvPicPr>
          <p:cNvPr id="4" name="Picture 3" descr="A colorful gradient going from darker blue on the left side to light blue to magenta to orange on the right side">
            <a:extLst>
              <a:ext uri="{FF2B5EF4-FFF2-40B4-BE49-F238E27FC236}">
                <a16:creationId xmlns:a16="http://schemas.microsoft.com/office/drawing/2014/main" id="{48B68C29-4E9C-8B28-F471-E7F1C13BE51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Tree>
    <p:extLst>
      <p:ext uri="{BB962C8B-B14F-4D97-AF65-F5344CB8AC3E}">
        <p14:creationId xmlns:p14="http://schemas.microsoft.com/office/powerpoint/2010/main" val="7214229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
        <p:nvSpPr>
          <p:cNvPr id="7" name="Rectangle 6">
            <a:extLst>
              <a:ext uri="{FF2B5EF4-FFF2-40B4-BE49-F238E27FC236}">
                <a16:creationId xmlns:a16="http://schemas.microsoft.com/office/drawing/2014/main" id="{AAC9CD95-1B5E-2555-BB19-EEE12399D16F}"/>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C7130555-B078-0075-EEED-08749246B45E}"/>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280887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645081FB-2475-E3A0-BEC0-8C3794A89C11}"/>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66523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2"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pic>
        <p:nvPicPr>
          <p:cNvPr id="7" name="Picture 6" hidden="1">
            <a:extLst>
              <a:ext uri="{FF2B5EF4-FFF2-40B4-BE49-F238E27FC236}">
                <a16:creationId xmlns:a16="http://schemas.microsoft.com/office/drawing/2014/main" id="{B5F7919C-AA18-AF0E-A057-114A608208CD}"/>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523662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descr="A close-up of a colorful object&#10;&#10;Description automatically generated">
            <a:extLst>
              <a:ext uri="{FF2B5EF4-FFF2-40B4-BE49-F238E27FC236}">
                <a16:creationId xmlns:a16="http://schemas.microsoft.com/office/drawing/2014/main" id="{C530680A-E056-E435-14D1-8F0E8010C78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7" name="Picture 6" descr="A colorful gradient going from darker blue on the left side to light blue to magenta to orange on the right side">
            <a:extLst>
              <a:ext uri="{FF2B5EF4-FFF2-40B4-BE49-F238E27FC236}">
                <a16:creationId xmlns:a16="http://schemas.microsoft.com/office/drawing/2014/main" id="{A7FA32D6-CCC0-8A73-9F4A-C601D3087D9E}"/>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Tree>
    <p:extLst>
      <p:ext uri="{BB962C8B-B14F-4D97-AF65-F5344CB8AC3E}">
        <p14:creationId xmlns:p14="http://schemas.microsoft.com/office/powerpoint/2010/main" val="42098329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2" name="Picture 1">
            <a:extLst>
              <a:ext uri="{FF2B5EF4-FFF2-40B4-BE49-F238E27FC236}">
                <a16:creationId xmlns:a16="http://schemas.microsoft.com/office/drawing/2014/main" id="{3DF078E1-F15A-08A7-0D1E-4AF68DF928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893152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97826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Rectangle 3">
            <a:extLst>
              <a:ext uri="{FF2B5EF4-FFF2-40B4-BE49-F238E27FC236}">
                <a16:creationId xmlns:a16="http://schemas.microsoft.com/office/drawing/2014/main" id="{8E6FE511-D909-11F7-F6E4-95B05E0283E4}"/>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8209319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419165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213360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0122450"/>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249564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008511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2" name="Picture 1" descr="A black background with white text&#10;&#10;AI-generated content may be incorrect.">
            <a:extLst>
              <a:ext uri="{FF2B5EF4-FFF2-40B4-BE49-F238E27FC236}">
                <a16:creationId xmlns:a16="http://schemas.microsoft.com/office/drawing/2014/main" id="{1BC8C4D3-7CC0-55FB-A20E-CA8F61649F42}"/>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640068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546878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07848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448986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08441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18669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9529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95841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19514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0586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613217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7786D3D4-796E-A13F-78E6-3D639DFD4996}"/>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2532285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460795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140354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061764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690822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785551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66394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pic>
        <p:nvPicPr>
          <p:cNvPr id="3" name="Picture 2" descr="A person with curly hair standing in brightly illuminating outdoor light and shadows">
            <a:extLst>
              <a:ext uri="{FF2B5EF4-FFF2-40B4-BE49-F238E27FC236}">
                <a16:creationId xmlns:a16="http://schemas.microsoft.com/office/drawing/2014/main" id="{3ADDE525-5EAA-DE8F-35C7-BF8DDD0F38AF}"/>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991372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pic>
        <p:nvPicPr>
          <p:cNvPr id="3" name="Picture 2">
            <a:extLst>
              <a:ext uri="{FF2B5EF4-FFF2-40B4-BE49-F238E27FC236}">
                <a16:creationId xmlns:a16="http://schemas.microsoft.com/office/drawing/2014/main" id="{8803A687-5DC2-9DA7-BB66-F781F804E69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6833482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pic>
        <p:nvPicPr>
          <p:cNvPr id="6" name="Picture 5" descr="A person with white beard and hat&#10;&#10;Description automatically generated">
            <a:extLst>
              <a:ext uri="{FF2B5EF4-FFF2-40B4-BE49-F238E27FC236}">
                <a16:creationId xmlns:a16="http://schemas.microsoft.com/office/drawing/2014/main" id="{892FAA6A-AFEC-A642-65FC-E98804EFF90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7" name="Rectangle 6">
            <a:extLst>
              <a:ext uri="{FF2B5EF4-FFF2-40B4-BE49-F238E27FC236}">
                <a16:creationId xmlns:a16="http://schemas.microsoft.com/office/drawing/2014/main" id="{51074134-0125-5FF5-2314-326CB9A552AA}"/>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078996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70464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828811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pic>
        <p:nvPicPr>
          <p:cNvPr id="3" name="Picture 2">
            <a:extLst>
              <a:ext uri="{FF2B5EF4-FFF2-40B4-BE49-F238E27FC236}">
                <a16:creationId xmlns:a16="http://schemas.microsoft.com/office/drawing/2014/main" id="{7A36ED81-4139-88F0-BDAF-120798E6B2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164700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pic>
        <p:nvPicPr>
          <p:cNvPr id="3" name="Picture 2">
            <a:extLst>
              <a:ext uri="{FF2B5EF4-FFF2-40B4-BE49-F238E27FC236}">
                <a16:creationId xmlns:a16="http://schemas.microsoft.com/office/drawing/2014/main" id="{B0E2980E-3676-493B-EA27-B1E7D8E1B5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729202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pic>
        <p:nvPicPr>
          <p:cNvPr id="3" name="Picture 2" descr="A close-up of a colorful wave&#10;&#10;Description automatically generated">
            <a:extLst>
              <a:ext uri="{FF2B5EF4-FFF2-40B4-BE49-F238E27FC236}">
                <a16:creationId xmlns:a16="http://schemas.microsoft.com/office/drawing/2014/main" id="{2EAE9938-0F08-526B-D87F-98B80833C9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135882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5">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753581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6">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697443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1160025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descr="A blurry image of a blue and white sky&#10;&#10;Description automatically generated">
            <a:extLst>
              <a:ext uri="{FF2B5EF4-FFF2-40B4-BE49-F238E27FC236}">
                <a16:creationId xmlns:a16="http://schemas.microsoft.com/office/drawing/2014/main" id="{0D9A050F-E701-C643-73D6-6ED7775CBF79}"/>
              </a:ext>
            </a:extLst>
          </p:cNvPr>
          <p:cNvPicPr>
            <a:picLocks noChangeAspect="1"/>
          </p:cNvPicPr>
          <p:nvPr userDrawn="1"/>
        </p:nvPicPr>
        <p:blipFill>
          <a:blip r:embed="rId2" cstate="screen">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5" name="MS logo gray - EMF">
            <a:extLst>
              <a:ext uri="{FF2B5EF4-FFF2-40B4-BE49-F238E27FC236}">
                <a16:creationId xmlns:a16="http://schemas.microsoft.com/office/drawing/2014/main" id="{BF980A13-1BA2-1580-AFC1-9CCFF489F7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4470855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71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925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9583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032005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2261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ten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426188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2" name="Picture 1">
            <a:extLst>
              <a:ext uri="{FF2B5EF4-FFF2-40B4-BE49-F238E27FC236}">
                <a16:creationId xmlns:a16="http://schemas.microsoft.com/office/drawing/2014/main" id="{42A9FDAC-B6E8-7588-5468-E053A3638EF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Tree>
    <p:extLst>
      <p:ext uri="{BB962C8B-B14F-4D97-AF65-F5344CB8AC3E}">
        <p14:creationId xmlns:p14="http://schemas.microsoft.com/office/powerpoint/2010/main" val="33617460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2" name="Picture 9">
            <a:extLst>
              <a:ext uri="{FF2B5EF4-FFF2-40B4-BE49-F238E27FC236}">
                <a16:creationId xmlns:a16="http://schemas.microsoft.com/office/drawing/2014/main" id="{D5254D21-198E-9436-5F1F-6BCECCD4BD9A}"/>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Tree>
    <p:extLst>
      <p:ext uri="{BB962C8B-B14F-4D97-AF65-F5344CB8AC3E}">
        <p14:creationId xmlns:p14="http://schemas.microsoft.com/office/powerpoint/2010/main" val="12569736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964556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048373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156926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pic>
        <p:nvPicPr>
          <p:cNvPr id="3" name="Picture 2">
            <a:extLst>
              <a:ext uri="{FF2B5EF4-FFF2-40B4-BE49-F238E27FC236}">
                <a16:creationId xmlns:a16="http://schemas.microsoft.com/office/drawing/2014/main" id="{83797B26-9184-FE9C-4FA9-295D703068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pic>
        <p:nvPicPr>
          <p:cNvPr id="4" name="Graphic 3" descr="Quote mark">
            <a:extLst>
              <a:ext uri="{FF2B5EF4-FFF2-40B4-BE49-F238E27FC236}">
                <a16:creationId xmlns:a16="http://schemas.microsoft.com/office/drawing/2014/main" id="{81981D5C-6448-D87C-0A59-F623F40AC8A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91159434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pic>
        <p:nvPicPr>
          <p:cNvPr id="4" name="Graphic 3" descr="Quote mark">
            <a:extLst>
              <a:ext uri="{FF2B5EF4-FFF2-40B4-BE49-F238E27FC236}">
                <a16:creationId xmlns:a16="http://schemas.microsoft.com/office/drawing/2014/main" id="{E6D02E76-F266-429D-E167-E387EF37E6A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5" name="Graphic 4" descr="Quote mark">
            <a:extLst>
              <a:ext uri="{FF2B5EF4-FFF2-40B4-BE49-F238E27FC236}">
                <a16:creationId xmlns:a16="http://schemas.microsoft.com/office/drawing/2014/main" id="{D3ECE24B-5469-D9C7-BE9D-E3C8FEA20C3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79997333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ompt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6991565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239843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7E74A491-1B07-A6DF-1327-735F0E41A665}"/>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161363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2710924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52138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with replaceable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920104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797076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08924668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evi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6856835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quare Photo Graphic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4"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5"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34788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quare Photo ">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71354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749635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1966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emo slid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554939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Demo slid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304773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520365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ection Titl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926912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Title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216102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Graphic 2">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93027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Graphic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2"/>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4204581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576586604"/>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Quote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59613416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2" name="Title 1"/>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p:cNvSpPr>
            <a:spLocks noGrp="1"/>
          </p:cNvSpPr>
          <p:nvPr>
            <p:ph type="body" sz="quarter" idx="15"/>
          </p:nvPr>
        </p:nvSpPr>
        <p:spPr>
          <a:xfrm>
            <a:off x="586389" y="1591056"/>
            <a:ext cx="8193024" cy="541687"/>
          </a:xfrm>
          <a:prstGeom prst="rect">
            <a:avLst/>
          </a:prstGeom>
        </p:spPr>
        <p:txBody>
          <a:bodyPr>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p:cNvSpPr>
            <a:spLocks noGrp="1"/>
          </p:cNvSpPr>
          <p:nvPr>
            <p:ph type="body" sz="quarter" idx="19"/>
          </p:nvPr>
        </p:nvSpPr>
        <p:spPr>
          <a:xfrm>
            <a:off x="586389" y="2081710"/>
            <a:ext cx="8193024" cy="1132618"/>
          </a:xfrm>
          <a:prstGeom prst="rect">
            <a:avLst/>
          </a:prstGeom>
        </p:spPr>
        <p:txBody>
          <a:bodyPr>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quarter" idx="20"/>
          </p:nvPr>
        </p:nvSpPr>
        <p:spPr>
          <a:xfrm>
            <a:off x="586389" y="3587124"/>
            <a:ext cx="8193024" cy="541687"/>
          </a:xfrm>
          <a:prstGeom prst="rect">
            <a:avLst/>
          </a:prstGeom>
        </p:spPr>
        <p:txBody>
          <a:bodyPr>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p:cNvSpPr>
            <a:spLocks noGrp="1"/>
          </p:cNvSpPr>
          <p:nvPr>
            <p:ph type="body" sz="quarter" idx="21"/>
          </p:nvPr>
        </p:nvSpPr>
        <p:spPr>
          <a:xfrm>
            <a:off x="586389" y="4077778"/>
            <a:ext cx="8193024" cy="1132618"/>
          </a:xfrm>
          <a:prstGeom prst="rect">
            <a:avLst/>
          </a:prstGeom>
        </p:spPr>
        <p:txBody>
          <a:bodyPr>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9922769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85481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7394439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0515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A009E-4FEA-F7CA-5114-089D748060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AFA924-055A-8CBB-2880-DAA5E2F6EF58}"/>
              </a:ext>
            </a:extLst>
          </p:cNvPr>
          <p:cNvSpPr>
            <a:spLocks noGrp="1"/>
          </p:cNvSpPr>
          <p:nvPr>
            <p:ph type="dt" sz="half" idx="10"/>
          </p:nvPr>
        </p:nvSpPr>
        <p:spPr/>
        <p:txBody>
          <a:bodyPr/>
          <a:lstStyle/>
          <a:p>
            <a:fld id="{41E52135-9240-4084-AE13-D3DCDFA497AF}" type="datetimeFigureOut">
              <a:rPr lang="en-US" smtClean="0"/>
              <a:t>3/6/2026</a:t>
            </a:fld>
            <a:endParaRPr lang="en-US"/>
          </a:p>
        </p:txBody>
      </p:sp>
      <p:sp>
        <p:nvSpPr>
          <p:cNvPr id="4" name="Footer Placeholder 3">
            <a:extLst>
              <a:ext uri="{FF2B5EF4-FFF2-40B4-BE49-F238E27FC236}">
                <a16:creationId xmlns:a16="http://schemas.microsoft.com/office/drawing/2014/main" id="{6BDC1B85-40A0-6CB6-2FCE-DEC7242805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AC035E-8D60-0C3C-1F03-A412F76FC460}"/>
              </a:ext>
            </a:extLst>
          </p:cNvPr>
          <p:cNvSpPr>
            <a:spLocks noGrp="1"/>
          </p:cNvSpPr>
          <p:nvPr>
            <p:ph type="sldNum" sz="quarter" idx="12"/>
          </p:nvPr>
        </p:nvSpPr>
        <p:spPr/>
        <p:txBody>
          <a:bodyPr/>
          <a:lstStyle/>
          <a:p>
            <a:fld id="{376BCD44-1826-4D2F-9E04-AA3E642A8B23}" type="slidenum">
              <a:rPr lang="en-US" smtClean="0"/>
              <a:t>‹#›</a:t>
            </a:fld>
            <a:endParaRPr lang="en-US"/>
          </a:p>
        </p:txBody>
      </p:sp>
    </p:spTree>
    <p:extLst>
      <p:ext uri="{BB962C8B-B14F-4D97-AF65-F5344CB8AC3E}">
        <p14:creationId xmlns:p14="http://schemas.microsoft.com/office/powerpoint/2010/main" val="26137426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3400525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105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heme" Target="../theme/theme1.xml"/><Relationship Id="rId95" Type="http://schemas.openxmlformats.org/officeDocument/2006/relationships/image" Target="../media/image3.emf"/><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1.pn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92.xml"/><Relationship Id="rId7" Type="http://schemas.openxmlformats.org/officeDocument/2006/relationships/image" Target="../media/image1.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2.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92">
            <a:alphaModFix amt="4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93"/>
              </a:ext>
            </a:extLst>
          </a:blip>
          <a:srcRect/>
          <a:stretch/>
        </p:blipFill>
        <p:spPr>
          <a:xfrm rot="5400000">
            <a:off x="9509919" y="2743200"/>
            <a:ext cx="6858000" cy="1371600"/>
          </a:xfrm>
          <a:prstGeom prst="rect">
            <a:avLst/>
          </a:prstGeom>
        </p:spPr>
      </p:pic>
      <p:graphicFrame>
        <p:nvGraphicFramePr>
          <p:cNvPr id="5" name="think-cell data - do not delete" hidden="1">
            <a:extLst>
              <a:ext uri="{FF2B5EF4-FFF2-40B4-BE49-F238E27FC236}">
                <a16:creationId xmlns:a16="http://schemas.microsoft.com/office/drawing/2014/main" id="{1358198B-60CF-DFEE-1844-1B1F87800A2B}"/>
              </a:ext>
            </a:extLst>
          </p:cNvPr>
          <p:cNvGraphicFramePr>
            <a:graphicFrameLocks noChangeAspect="1"/>
          </p:cNvGraphicFramePr>
          <p:nvPr userDrawn="1">
            <p:custDataLst>
              <p:tags r:id="rId91"/>
            </p:custDataLst>
            <p:extLst>
              <p:ext uri="{D42A27DB-BD31-4B8C-83A1-F6EECF244321}">
                <p14:modId xmlns:p14="http://schemas.microsoft.com/office/powerpoint/2010/main" val="885402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4" imgW="425" imgH="425" progId="TCLayout.ActiveDocument.1">
                  <p:embed/>
                </p:oleObj>
              </mc:Choice>
              <mc:Fallback>
                <p:oleObj name="think-cell Slide" r:id="rId94" imgW="425" imgH="425" progId="TCLayout.ActiveDocument.1">
                  <p:embed/>
                  <p:pic>
                    <p:nvPicPr>
                      <p:cNvPr id="5" name="think-cell data - do not delete" hidden="1">
                        <a:extLst>
                          <a:ext uri="{FF2B5EF4-FFF2-40B4-BE49-F238E27FC236}">
                            <a16:creationId xmlns:a16="http://schemas.microsoft.com/office/drawing/2014/main" id="{1358198B-60CF-DFEE-1844-1B1F87800A2B}"/>
                          </a:ext>
                        </a:extLst>
                      </p:cNvPr>
                      <p:cNvPicPr/>
                      <p:nvPr/>
                    </p:nvPicPr>
                    <p:blipFill>
                      <a:blip r:embed="rId9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81343022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 id="2147483788" r:id="rId51"/>
    <p:sldLayoutId id="2147483789" r:id="rId52"/>
    <p:sldLayoutId id="2147483790" r:id="rId53"/>
    <p:sldLayoutId id="2147483791" r:id="rId54"/>
    <p:sldLayoutId id="2147483792" r:id="rId55"/>
    <p:sldLayoutId id="2147483793" r:id="rId56"/>
    <p:sldLayoutId id="2147483847" r:id="rId57"/>
    <p:sldLayoutId id="2147483794" r:id="rId58"/>
    <p:sldLayoutId id="2147483795" r:id="rId59"/>
    <p:sldLayoutId id="2147483796" r:id="rId60"/>
    <p:sldLayoutId id="2147483797" r:id="rId61"/>
    <p:sldLayoutId id="2147483798" r:id="rId62"/>
    <p:sldLayoutId id="2147483799" r:id="rId63"/>
    <p:sldLayoutId id="2147483800" r:id="rId64"/>
    <p:sldLayoutId id="2147483801" r:id="rId65"/>
    <p:sldLayoutId id="2147483802" r:id="rId66"/>
    <p:sldLayoutId id="2147483803" r:id="rId67"/>
    <p:sldLayoutId id="2147483804" r:id="rId68"/>
    <p:sldLayoutId id="2147483805" r:id="rId69"/>
    <p:sldLayoutId id="2147483806" r:id="rId70"/>
    <p:sldLayoutId id="2147483807" r:id="rId71"/>
    <p:sldLayoutId id="2147483808" r:id="rId72"/>
    <p:sldLayoutId id="2147483809" r:id="rId73"/>
    <p:sldLayoutId id="2147483815" r:id="rId74"/>
    <p:sldLayoutId id="2147483820" r:id="rId75"/>
    <p:sldLayoutId id="2147483821" r:id="rId76"/>
    <p:sldLayoutId id="2147483822" r:id="rId77"/>
    <p:sldLayoutId id="2147483823" r:id="rId78"/>
    <p:sldLayoutId id="2147483827" r:id="rId79"/>
    <p:sldLayoutId id="2147483828" r:id="rId80"/>
    <p:sldLayoutId id="2147483829" r:id="rId81"/>
    <p:sldLayoutId id="2147483831" r:id="rId82"/>
    <p:sldLayoutId id="2147483832" r:id="rId83"/>
    <p:sldLayoutId id="2147483833" r:id="rId84"/>
    <p:sldLayoutId id="2147483838" r:id="rId85"/>
    <p:sldLayoutId id="2147483839" r:id="rId86"/>
    <p:sldLayoutId id="2147483843" r:id="rId87"/>
    <p:sldLayoutId id="2147483844" r:id="rId88"/>
    <p:sldLayoutId id="2147483846" r:id="rId8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
            <a:alphaModFix amt="4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589683533"/>
      </p:ext>
    </p:extLst>
  </p:cSld>
  <p:clrMap bg1="lt1" tx1="dk1" bg2="lt2" tx2="dk2" accent1="accent1" accent2="accent2" accent3="accent3" accent4="accent4" accent5="accent5" accent6="accent6" hlink="hlink" folHlink="folHlink"/>
  <p:sldLayoutIdLst>
    <p:sldLayoutId id="2147483667" r:id="rId1"/>
    <p:sldLayoutId id="2147483717" r:id="rId2"/>
    <p:sldLayoutId id="2147483734" r:id="rId3"/>
    <p:sldLayoutId id="2147483735" r:id="rId4"/>
    <p:sldLayoutId id="2147483736" r:id="rId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linkedin.com/in/sophieke/overlay/about-this-profile/" TargetMode="External"/><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68.jpeg"/><Relationship Id="rId5" Type="http://schemas.microsoft.com/office/2007/relationships/hdphoto" Target="../media/hdphoto3.wdp"/><Relationship Id="rId4" Type="http://schemas.openxmlformats.org/officeDocument/2006/relationships/image" Target="../media/image67.png"/></Relationships>
</file>

<file path=ppt/slides/_rels/slide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aka.ms/Purview/DLPforCopilotDocs" TargetMode="External"/><Relationship Id="rId2" Type="http://schemas.openxmlformats.org/officeDocument/2006/relationships/notesSlide" Target="../notesSlides/notesSlide37.xml"/><Relationship Id="rId1" Type="http://schemas.openxmlformats.org/officeDocument/2006/relationships/slideLayout" Target="../slideLayouts/slideLayout57.xml"/><Relationship Id="rId6" Type="http://schemas.openxmlformats.org/officeDocument/2006/relationships/hyperlink" Target="https://aka.ms/SecurityBlog_Ignite2025" TargetMode="External"/><Relationship Id="rId5" Type="http://schemas.openxmlformats.org/officeDocument/2006/relationships/hyperlink" Target="https://aka.ms/DataSecurityIgnite2025" TargetMode="External"/><Relationship Id="rId4" Type="http://schemas.openxmlformats.org/officeDocument/2006/relationships/hyperlink" Target="https://aka.ms/S4AI_IgniteNews202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0.png"/><Relationship Id="rId7"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4.svg"/><Relationship Id="rId5" Type="http://schemas.microsoft.com/office/2007/relationships/hdphoto" Target="../media/hdphoto4.wdp"/><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0.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73.png"/><Relationship Id="rId9" Type="http://schemas.openxmlformats.org/officeDocument/2006/relationships/image" Target="../media/image7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45636-B123-6A2D-E2BE-F14F183D00D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B020A30-66F0-626A-4753-D2B6B6F4165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50" t="3004" r="4975" b="11673"/>
          <a:stretch>
            <a:fillRect/>
          </a:stretch>
        </p:blipFill>
        <p:spPr>
          <a:xfrm>
            <a:off x="0" y="0"/>
            <a:ext cx="12192000" cy="6858001"/>
          </a:xfrm>
          <a:prstGeom prst="rect">
            <a:avLst/>
          </a:prstGeom>
        </p:spPr>
      </p:pic>
      <p:pic>
        <p:nvPicPr>
          <p:cNvPr id="14" name="Picture 13">
            <a:extLst>
              <a:ext uri="{FF2B5EF4-FFF2-40B4-BE49-F238E27FC236}">
                <a16:creationId xmlns:a16="http://schemas.microsoft.com/office/drawing/2014/main" id="{2B3A515D-222C-D8D7-D058-2A003D54361A}"/>
              </a:ext>
              <a:ext uri="{C183D7F6-B498-43B3-948B-1728B52AA6E4}">
                <adec:decorative xmlns:adec="http://schemas.microsoft.com/office/drawing/2017/decorative" val="1"/>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l="13653" t="20781" r="8976" b="19001"/>
          <a:stretch>
            <a:fillRect/>
          </a:stretch>
        </p:blipFill>
        <p:spPr>
          <a:xfrm>
            <a:off x="571500" y="1428750"/>
            <a:ext cx="11049000" cy="4840288"/>
          </a:xfrm>
          <a:prstGeom prst="roundRect">
            <a:avLst>
              <a:gd name="adj" fmla="val 6422"/>
            </a:avLst>
          </a:prstGeom>
        </p:spPr>
      </p:pic>
      <p:sp>
        <p:nvSpPr>
          <p:cNvPr id="8" name="Rectangle: Rounded Corners 7">
            <a:extLst>
              <a:ext uri="{FF2B5EF4-FFF2-40B4-BE49-F238E27FC236}">
                <a16:creationId xmlns:a16="http://schemas.microsoft.com/office/drawing/2014/main" id="{247A977A-6155-3E4E-700C-25B613EF3219}"/>
              </a:ext>
              <a:ext uri="{C183D7F6-B498-43B3-948B-1728B52AA6E4}">
                <adec:decorative xmlns:adec="http://schemas.microsoft.com/office/drawing/2017/decorative" val="1"/>
              </a:ext>
            </a:extLst>
          </p:cNvPr>
          <p:cNvSpPr/>
          <p:nvPr/>
        </p:nvSpPr>
        <p:spPr bwMode="auto">
          <a:xfrm>
            <a:off x="571500" y="1428750"/>
            <a:ext cx="11049000" cy="4840288"/>
          </a:xfrm>
          <a:prstGeom prst="roundRect">
            <a:avLst>
              <a:gd name="adj" fmla="val 1502"/>
            </a:avLst>
          </a:prstGeom>
          <a:gradFill flip="none" rotWithShape="1">
            <a:gsLst>
              <a:gs pos="100000">
                <a:schemeClr val="bg1">
                  <a:alpha val="36000"/>
                </a:schemeClr>
              </a:gs>
              <a:gs pos="0">
                <a:schemeClr val="bg1">
                  <a:alpha val="88000"/>
                </a:schemeClr>
              </a:gs>
            </a:gsLst>
            <a:lin ang="5400000" scaled="1"/>
            <a:tileRect/>
          </a:gradFill>
          <a:ln w="6350">
            <a:solidFill>
              <a:schemeClr val="bg1"/>
            </a:solidFill>
            <a:headEnd type="none" w="med" len="med"/>
            <a:tailEnd type="none" w="med" len="med"/>
          </a:ln>
          <a:effectLst>
            <a:outerShdw blurRad="254000" algn="ctr" rotWithShape="0">
              <a:schemeClr val="bg1">
                <a:lumMod val="85000"/>
                <a:alpha val="5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err="1">
              <a:solidFill>
                <a:srgbClr val="FFFFFF"/>
              </a:solidFill>
              <a:cs typeface="Segoe UI" pitchFamily="34" charset="0"/>
            </a:endParaRPr>
          </a:p>
        </p:txBody>
      </p:sp>
      <p:sp>
        <p:nvSpPr>
          <p:cNvPr id="15" name="TextBox 14">
            <a:extLst>
              <a:ext uri="{FF2B5EF4-FFF2-40B4-BE49-F238E27FC236}">
                <a16:creationId xmlns:a16="http://schemas.microsoft.com/office/drawing/2014/main" id="{57548DC6-9D1C-FB16-445F-EFD75CD08CB5}"/>
              </a:ext>
              <a:ext uri="{C183D7F6-B498-43B3-948B-1728B52AA6E4}">
                <adec:decorative xmlns:adec="http://schemas.microsoft.com/office/drawing/2017/decorative" val="1"/>
              </a:ext>
            </a:extLst>
          </p:cNvPr>
          <p:cNvSpPr txBox="1">
            <a:spLocks/>
          </p:cNvSpPr>
          <p:nvPr/>
        </p:nvSpPr>
        <p:spPr>
          <a:xfrm rot="16200000">
            <a:off x="-1766750" y="3767001"/>
            <a:ext cx="4823460" cy="146959"/>
          </a:xfrm>
          <a:prstGeom prst="round2SameRect">
            <a:avLst>
              <a:gd name="adj1" fmla="val 50000"/>
              <a:gd name="adj2" fmla="val 0"/>
            </a:avLst>
          </a:prstGeom>
          <a:gradFill flip="none" rotWithShape="1">
            <a:gsLst>
              <a:gs pos="100000">
                <a:schemeClr val="accent2"/>
              </a:gs>
              <a:gs pos="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defTabSz="914367"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Segoe UI Semibold"/>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endParaRPr lang="en-US" sz="2000"/>
          </a:p>
        </p:txBody>
      </p:sp>
      <p:sp>
        <p:nvSpPr>
          <p:cNvPr id="18" name="Title 17">
            <a:extLst>
              <a:ext uri="{FF2B5EF4-FFF2-40B4-BE49-F238E27FC236}">
                <a16:creationId xmlns:a16="http://schemas.microsoft.com/office/drawing/2014/main" id="{C6C9AE60-EAB3-7798-781F-07B45C214B80}"/>
              </a:ext>
            </a:extLst>
          </p:cNvPr>
          <p:cNvSpPr txBox="1">
            <a:spLocks noGrp="1"/>
          </p:cNvSpPr>
          <p:nvPr>
            <p:ph type="title" idx="4294967295"/>
          </p:nvPr>
        </p:nvSpPr>
        <p:spPr>
          <a:xfrm>
            <a:off x="1015320" y="1863824"/>
            <a:ext cx="6934880" cy="43088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chemeClr val="accent1"/>
                </a:solidFill>
                <a:effectLst/>
                <a:uLnTx/>
                <a:uFillTx/>
                <a:latin typeface="+mj-lt"/>
                <a:ea typeface="+mn-ea"/>
                <a:cs typeface="+mn-cs"/>
              </a:rPr>
              <a:t>IT management and security in the AI era</a:t>
            </a:r>
          </a:p>
        </p:txBody>
      </p:sp>
      <p:sp>
        <p:nvSpPr>
          <p:cNvPr id="19" name="TextBox 18">
            <a:extLst>
              <a:ext uri="{FF2B5EF4-FFF2-40B4-BE49-F238E27FC236}">
                <a16:creationId xmlns:a16="http://schemas.microsoft.com/office/drawing/2014/main" id="{80ECFE03-1F04-0BA6-E4CC-BDF243C5AE47}"/>
              </a:ext>
            </a:extLst>
          </p:cNvPr>
          <p:cNvSpPr txBox="1"/>
          <p:nvPr/>
        </p:nvSpPr>
        <p:spPr>
          <a:xfrm>
            <a:off x="1015320" y="2494677"/>
            <a:ext cx="9054473" cy="1354217"/>
          </a:xfrm>
          <a:prstGeom prst="rect">
            <a:avLst/>
          </a:prstGeom>
          <a:noFill/>
        </p:spPr>
        <p:txBody>
          <a:bodyPr wrap="square" lIns="0" tIns="0" rIns="0" bIns="0">
            <a:spAutoFit/>
          </a:bodyPr>
          <a:lstStyle/>
          <a:p>
            <a:r>
              <a:rPr lang="en-US" sz="4400">
                <a:latin typeface="+mj-lt"/>
              </a:rPr>
              <a:t>Secure Microsoft 365 Copilot and Agents against data loss</a:t>
            </a:r>
          </a:p>
        </p:txBody>
      </p:sp>
      <p:pic>
        <p:nvPicPr>
          <p:cNvPr id="3074" name="Picture 2" descr="headshot of ">
            <a:extLst>
              <a:ext uri="{FF2B5EF4-FFF2-40B4-BE49-F238E27FC236}">
                <a16:creationId xmlns:a16="http://schemas.microsoft.com/office/drawing/2014/main" id="{78F502A7-335D-5AF7-C5FD-BF58FBE8A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20" y="4558226"/>
            <a:ext cx="1001480" cy="1001480"/>
          </a:xfrm>
          <a:prstGeom prst="ellipse">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58FD93B-C94B-387C-EF2D-7C2F265D13B0}"/>
              </a:ext>
            </a:extLst>
          </p:cNvPr>
          <p:cNvSpPr txBox="1"/>
          <p:nvPr/>
        </p:nvSpPr>
        <p:spPr>
          <a:xfrm>
            <a:off x="2305050" y="4843523"/>
            <a:ext cx="1811714" cy="430887"/>
          </a:xfrm>
          <a:prstGeom prst="rect">
            <a:avLst/>
          </a:prstGeom>
          <a:noFill/>
        </p:spPr>
        <p:txBody>
          <a:bodyPr wrap="square" lIns="0" tIns="0" rIns="0" bIns="0" rtlCol="0">
            <a:spAutoFit/>
          </a:bodyPr>
          <a:lstStyle/>
          <a:p>
            <a:pPr fontAlgn="base"/>
            <a:r>
              <a:rPr lang="en-US" sz="2800"/>
              <a:t>Erica Toelle</a:t>
            </a:r>
          </a:p>
        </p:txBody>
      </p:sp>
      <p:pic>
        <p:nvPicPr>
          <p:cNvPr id="22" name="Picture 2" descr="headshot of ">
            <a:extLst>
              <a:ext uri="{FF2B5EF4-FFF2-40B4-BE49-F238E27FC236}">
                <a16:creationId xmlns:a16="http://schemas.microsoft.com/office/drawing/2014/main" id="{59D7C244-FAAC-C872-0551-6B140723884D}"/>
              </a:ext>
            </a:extLst>
          </p:cNvPr>
          <p:cNvPicPr>
            <a:picLocks noChangeAspect="1" noChangeArrowheads="1"/>
          </p:cNvPicPr>
          <p:nvPr/>
        </p:nvPicPr>
        <p:blipFill>
          <a:blip r:embed="rId7"/>
          <a:srcRect l="17" r="17"/>
          <a:stretch/>
        </p:blipFill>
        <p:spPr bwMode="auto">
          <a:xfrm>
            <a:off x="4618758" y="4558226"/>
            <a:ext cx="1001147" cy="1001480"/>
          </a:xfrm>
          <a:prstGeom prst="ellipse">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6500D03-2400-B331-874D-4A680CE90B2D}"/>
              </a:ext>
            </a:extLst>
          </p:cNvPr>
          <p:cNvSpPr txBox="1"/>
          <p:nvPr/>
        </p:nvSpPr>
        <p:spPr>
          <a:xfrm>
            <a:off x="5908488" y="4843523"/>
            <a:ext cx="1811714" cy="430887"/>
          </a:xfrm>
          <a:prstGeom prst="rect">
            <a:avLst/>
          </a:prstGeom>
          <a:noFill/>
        </p:spPr>
        <p:txBody>
          <a:bodyPr wrap="square" lIns="0" tIns="0" rIns="0" bIns="0" rtlCol="0">
            <a:spAutoFit/>
          </a:bodyPr>
          <a:lstStyle/>
          <a:p>
            <a:pPr fontAlgn="base"/>
            <a:r>
              <a:rPr lang="en-IN" sz="2800"/>
              <a:t>Sophie Ke</a:t>
            </a:r>
            <a:endParaRPr lang="en-IN" sz="2800">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837346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22B5A-80DC-0ED9-591D-343F8567F97B}"/>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85EFBCF1-508C-62C8-A348-CE76DC71CBF9}"/>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Title slide6 </a:t>
            </a:r>
          </a:p>
        </p:txBody>
      </p:sp>
      <p:pic>
        <p:nvPicPr>
          <p:cNvPr id="5" name="Picture 4" descr="Copilot Control System page showing the Security tab. The “Prevent data leaks” section is visible, with a blue arrow pointing to the Manage policy button under the card that reports sensitive info types detected in Copilot interactions. The card shows 31 sensitive prompts out of 66 total.">
            <a:extLst>
              <a:ext uri="{FF2B5EF4-FFF2-40B4-BE49-F238E27FC236}">
                <a16:creationId xmlns:a16="http://schemas.microsoft.com/office/drawing/2014/main" id="{392C3942-418D-04EE-4A20-B83B75DC52F3}"/>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7190233-29E1-250E-6D25-0FA4700A5D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b="23853"/>
          <a:stretch>
            <a:fillRect/>
          </a:stretch>
        </p:blipFill>
        <p:spPr>
          <a:xfrm>
            <a:off x="5066625" y="5261037"/>
            <a:ext cx="1875870" cy="1431864"/>
          </a:xfrm>
          <a:prstGeom prst="rect">
            <a:avLst/>
          </a:prstGeom>
        </p:spPr>
      </p:pic>
      <p:sp>
        <p:nvSpPr>
          <p:cNvPr id="15" name="Slide Number Placeholder 14">
            <a:extLst>
              <a:ext uri="{FF2B5EF4-FFF2-40B4-BE49-F238E27FC236}">
                <a16:creationId xmlns:a16="http://schemas.microsoft.com/office/drawing/2014/main" id="{040F533C-86C9-7631-7EB7-634E63BB4EBD}"/>
              </a:ext>
              <a:ext uri="{C183D7F6-B498-43B3-948B-1728B52AA6E4}">
                <adec:decorative xmlns:adec="http://schemas.microsoft.com/office/drawing/2017/decorative" val="1"/>
              </a:ext>
            </a:extLst>
          </p:cNvPr>
          <p:cNvSpPr>
            <a:spLocks noGrp="1"/>
          </p:cNvSpPr>
          <p:nvPr>
            <p:ph type="sldNum" sz="quarter" idx="4294967295"/>
          </p:nvPr>
        </p:nvSpPr>
        <p:spPr>
          <a:xfrm>
            <a:off x="11730038" y="6570663"/>
            <a:ext cx="461962" cy="122237"/>
          </a:xfrm>
          <a:prstGeom prst="rect">
            <a:avLst/>
          </a:prstGeom>
        </p:spPr>
        <p:txBody>
          <a:bodyPr anchor="ctr"/>
          <a:lstStyle>
            <a:defPPr>
              <a:defRPr lang="en-US"/>
            </a:defPPr>
            <a:lvl1pPr marL="0" algn="l"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3C410EDA-9B27-4D0B-833D-3D69C8BB707D}" type="slidenum">
              <a:rPr lang="en-US" smtClean="0"/>
              <a:pPr/>
              <a:t>10</a:t>
            </a:fld>
            <a:endParaRPr lang="en-US"/>
          </a:p>
        </p:txBody>
      </p:sp>
    </p:spTree>
    <p:extLst>
      <p:ext uri="{BB962C8B-B14F-4D97-AF65-F5344CB8AC3E}">
        <p14:creationId xmlns:p14="http://schemas.microsoft.com/office/powerpoint/2010/main" val="3671045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12656-0861-210B-0071-0F9CBE851DF1}"/>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94B065C1-384F-B0FF-1ADD-0FF2C790ED6F}"/>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Title slide7</a:t>
            </a:r>
          </a:p>
        </p:txBody>
      </p:sp>
      <p:pic>
        <p:nvPicPr>
          <p:cNvPr id="4" name="Picture 3" descr="Side panel titled “Prevent data leakage in Copilot interactions.” The arrow points to the link “View sensitive info types,” highlighting where users can open the list of sensitive information monitored by the policy. The panel shows the policy name, selected sensitive info types, a bar chart of top sensitive info types found in interactions, user and group scope, and locations. A Turn on policy button appears at the bottom.">
            <a:extLst>
              <a:ext uri="{FF2B5EF4-FFF2-40B4-BE49-F238E27FC236}">
                <a16:creationId xmlns:a16="http://schemas.microsoft.com/office/drawing/2014/main" id="{B6AD34B5-D468-1856-45D4-B25600612346}"/>
              </a:ext>
            </a:extLst>
          </p:cNvPr>
          <p:cNvPicPr>
            <a:picLocks noChangeAspect="1"/>
          </p:cNvPicPr>
          <p:nvPr/>
        </p:nvPicPr>
        <p:blipFill>
          <a:blip r:embed="rId3"/>
          <a:srcRect/>
          <a:stretch/>
        </p:blipFill>
        <p:spPr>
          <a:xfrm>
            <a:off x="0" y="0"/>
            <a:ext cx="12192000" cy="6857999"/>
          </a:xfrm>
          <a:prstGeom prst="rect">
            <a:avLst/>
          </a:prstGeom>
        </p:spPr>
      </p:pic>
      <p:sp>
        <p:nvSpPr>
          <p:cNvPr id="15" name="Slide Number Placeholder 14">
            <a:extLst>
              <a:ext uri="{FF2B5EF4-FFF2-40B4-BE49-F238E27FC236}">
                <a16:creationId xmlns:a16="http://schemas.microsoft.com/office/drawing/2014/main" id="{D82F0295-1A74-D2E5-1A35-2CEC70E9F0F3}"/>
              </a:ext>
              <a:ext uri="{C183D7F6-B498-43B3-948B-1728B52AA6E4}">
                <adec:decorative xmlns:adec="http://schemas.microsoft.com/office/drawing/2017/decorative" val="1"/>
              </a:ext>
            </a:extLst>
          </p:cNvPr>
          <p:cNvSpPr>
            <a:spLocks noGrp="1"/>
          </p:cNvSpPr>
          <p:nvPr>
            <p:ph type="sldNum" sz="quarter" idx="4294967295"/>
          </p:nvPr>
        </p:nvSpPr>
        <p:spPr>
          <a:xfrm>
            <a:off x="11730038" y="6570663"/>
            <a:ext cx="461962" cy="122237"/>
          </a:xfrm>
          <a:prstGeom prst="rect">
            <a:avLst/>
          </a:prstGeom>
        </p:spPr>
        <p:txBody>
          <a:bodyPr anchor="ctr"/>
          <a:lstStyle>
            <a:defPPr>
              <a:defRPr lang="en-US"/>
            </a:defPPr>
            <a:lvl1pPr marL="0" algn="l"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3C410EDA-9B27-4D0B-833D-3D69C8BB707D}" type="slidenum">
              <a:rPr lang="en-US" smtClean="0"/>
              <a:pPr/>
              <a:t>11</a:t>
            </a:fld>
            <a:endParaRPr lang="en-US"/>
          </a:p>
        </p:txBody>
      </p:sp>
      <p:pic>
        <p:nvPicPr>
          <p:cNvPr id="5" name="Picture 4">
            <a:extLst>
              <a:ext uri="{FF2B5EF4-FFF2-40B4-BE49-F238E27FC236}">
                <a16:creationId xmlns:a16="http://schemas.microsoft.com/office/drawing/2014/main" id="{8800C277-12A2-4093-F398-4E3DCA38D5C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7925" y="1317686"/>
            <a:ext cx="1875870" cy="1880401"/>
          </a:xfrm>
          <a:prstGeom prst="rect">
            <a:avLst/>
          </a:prstGeom>
        </p:spPr>
      </p:pic>
    </p:spTree>
    <p:extLst>
      <p:ext uri="{BB962C8B-B14F-4D97-AF65-F5344CB8AC3E}">
        <p14:creationId xmlns:p14="http://schemas.microsoft.com/office/powerpoint/2010/main" val="860501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F04F2-677F-3733-6B1D-64B76498430E}"/>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120F7EA7-21CC-07E7-7313-6CD92DC65E77}"/>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Title slide9</a:t>
            </a:r>
          </a:p>
        </p:txBody>
      </p:sp>
      <p:pic>
        <p:nvPicPr>
          <p:cNvPr id="4" name="Picture 3" descr="Side panel titled “View sensitive info types included in this policy.” It lists ten sensitive information types automatically detected in Copilot interactions. A blue arrow points to the top‑right area of the panel, emphasizing the total count of 10 items. Buttons at the bottom allow customizing sensitive info types in Purview or cancelling.">
            <a:extLst>
              <a:ext uri="{FF2B5EF4-FFF2-40B4-BE49-F238E27FC236}">
                <a16:creationId xmlns:a16="http://schemas.microsoft.com/office/drawing/2014/main" id="{FA9A1CF2-967D-F546-AF87-6899EDDAD422}"/>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CC2640-B14A-B383-F49B-880CD748E3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t="14731" r="18641"/>
          <a:stretch>
            <a:fillRect/>
          </a:stretch>
        </p:blipFill>
        <p:spPr>
          <a:xfrm>
            <a:off x="10665802" y="0"/>
            <a:ext cx="1526198" cy="1603402"/>
          </a:xfrm>
          <a:prstGeom prst="rect">
            <a:avLst/>
          </a:prstGeom>
        </p:spPr>
      </p:pic>
    </p:spTree>
    <p:extLst>
      <p:ext uri="{BB962C8B-B14F-4D97-AF65-F5344CB8AC3E}">
        <p14:creationId xmlns:p14="http://schemas.microsoft.com/office/powerpoint/2010/main" val="1720365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9135D-AC86-7EAB-3461-E917A062CAC0}"/>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E8DB17DD-E6C2-0EF1-AF95-E0A579BB42A7}"/>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Title slide7       </a:t>
            </a:r>
          </a:p>
        </p:txBody>
      </p:sp>
      <p:pic>
        <p:nvPicPr>
          <p:cNvPr id="4" name="Picture 3" descr="Side panel titled “Prevent data leakage in Copilot interactions.” The arrow points to the link “Select users and groups,” highlighting the section where scope can be configured. The panel displays the policy name, selected sensitive info types with a bar chart, user and group scope, and locations. A Turn on policy button appears at the bottom.">
            <a:extLst>
              <a:ext uri="{FF2B5EF4-FFF2-40B4-BE49-F238E27FC236}">
                <a16:creationId xmlns:a16="http://schemas.microsoft.com/office/drawing/2014/main" id="{6534CD55-C10D-CFDA-92CD-7AAF510962E5}"/>
              </a:ext>
            </a:extLst>
          </p:cNvPr>
          <p:cNvPicPr>
            <a:picLocks noChangeAspect="1"/>
          </p:cNvPicPr>
          <p:nvPr/>
        </p:nvPicPr>
        <p:blipFill>
          <a:blip r:embed="rId3"/>
          <a:srcRect/>
          <a:stretch/>
        </p:blipFill>
        <p:spPr>
          <a:xfrm>
            <a:off x="0" y="0"/>
            <a:ext cx="12192000" cy="6857999"/>
          </a:xfrm>
          <a:prstGeom prst="rect">
            <a:avLst/>
          </a:prstGeom>
        </p:spPr>
      </p:pic>
      <p:sp>
        <p:nvSpPr>
          <p:cNvPr id="15" name="Slide Number Placeholder 14">
            <a:extLst>
              <a:ext uri="{FF2B5EF4-FFF2-40B4-BE49-F238E27FC236}">
                <a16:creationId xmlns:a16="http://schemas.microsoft.com/office/drawing/2014/main" id="{FEDAC4A5-F426-0B8A-88A7-5C176491F791}"/>
              </a:ext>
              <a:ext uri="{C183D7F6-B498-43B3-948B-1728B52AA6E4}">
                <adec:decorative xmlns:adec="http://schemas.microsoft.com/office/drawing/2017/decorative" val="1"/>
              </a:ext>
            </a:extLst>
          </p:cNvPr>
          <p:cNvSpPr>
            <a:spLocks noGrp="1"/>
          </p:cNvSpPr>
          <p:nvPr>
            <p:ph type="sldNum" sz="quarter" idx="4294967295"/>
          </p:nvPr>
        </p:nvSpPr>
        <p:spPr>
          <a:xfrm>
            <a:off x="11730038" y="6570663"/>
            <a:ext cx="461962" cy="122237"/>
          </a:xfrm>
          <a:prstGeom prst="rect">
            <a:avLst/>
          </a:prstGeom>
        </p:spPr>
        <p:txBody>
          <a:bodyPr anchor="ctr"/>
          <a:lstStyle>
            <a:defPPr>
              <a:defRPr lang="en-US"/>
            </a:defPPr>
            <a:lvl1pPr marL="0" algn="l"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3C410EDA-9B27-4D0B-833D-3D69C8BB707D}" type="slidenum">
              <a:rPr lang="en-US" smtClean="0"/>
              <a:pPr/>
              <a:t>13</a:t>
            </a:fld>
            <a:endParaRPr lang="en-US"/>
          </a:p>
        </p:txBody>
      </p:sp>
      <p:pic>
        <p:nvPicPr>
          <p:cNvPr id="5" name="Picture 4">
            <a:extLst>
              <a:ext uri="{FF2B5EF4-FFF2-40B4-BE49-F238E27FC236}">
                <a16:creationId xmlns:a16="http://schemas.microsoft.com/office/drawing/2014/main" id="{3C645E51-673A-485C-9695-A806361EB3D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400" y="2708336"/>
            <a:ext cx="1875870" cy="1880401"/>
          </a:xfrm>
          <a:prstGeom prst="rect">
            <a:avLst/>
          </a:prstGeom>
        </p:spPr>
      </p:pic>
    </p:spTree>
    <p:extLst>
      <p:ext uri="{BB962C8B-B14F-4D97-AF65-F5344CB8AC3E}">
        <p14:creationId xmlns:p14="http://schemas.microsoft.com/office/powerpoint/2010/main" val="346004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BFEC-3964-EEEC-F957-EBFE94898E61}"/>
              </a:ext>
            </a:extLst>
          </p:cNvPr>
          <p:cNvSpPr>
            <a:spLocks noGrp="1"/>
          </p:cNvSpPr>
          <p:nvPr>
            <p:ph type="title" idx="4294967295"/>
          </p:nvPr>
        </p:nvSpPr>
        <p:spPr>
          <a:xfrm>
            <a:off x="588263" y="-553998"/>
            <a:ext cx="11018520" cy="553998"/>
          </a:xfrm>
        </p:spPr>
        <p:txBody>
          <a:bodyPr/>
          <a:lstStyle/>
          <a:p>
            <a:r>
              <a:rPr lang="en-US"/>
              <a:t>Title               </a:t>
            </a:r>
          </a:p>
        </p:txBody>
      </p:sp>
      <p:pic>
        <p:nvPicPr>
          <p:cNvPr id="5" name="Picture 4" descr="Side panel titled “Select users and groups.” Two options are shown: “All users and groups” and “Specific users and groups,” with the first option selected. A blue arrow points to the Confirm button at the bottom of the panel. A Cancel button is beside it.">
            <a:extLst>
              <a:ext uri="{FF2B5EF4-FFF2-40B4-BE49-F238E27FC236}">
                <a16:creationId xmlns:a16="http://schemas.microsoft.com/office/drawing/2014/main" id="{58BF6EA2-15D1-A8BD-C7CB-6A70022B566A}"/>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53D0A4FC-5196-E764-E676-5257046B3DD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b="50000"/>
          <a:stretch>
            <a:fillRect/>
          </a:stretch>
        </p:blipFill>
        <p:spPr>
          <a:xfrm>
            <a:off x="7247850" y="5917799"/>
            <a:ext cx="1875870" cy="940201"/>
          </a:xfrm>
          <a:prstGeom prst="rect">
            <a:avLst/>
          </a:prstGeom>
        </p:spPr>
      </p:pic>
    </p:spTree>
    <p:extLst>
      <p:ext uri="{BB962C8B-B14F-4D97-AF65-F5344CB8AC3E}">
        <p14:creationId xmlns:p14="http://schemas.microsoft.com/office/powerpoint/2010/main" val="354217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1068F-6B41-E139-B787-CFA2CE37C3DB}"/>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436CD48B-F07E-C765-1A2D-304D8F454F10}"/>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Title slide7              </a:t>
            </a:r>
          </a:p>
        </p:txBody>
      </p:sp>
      <p:pic>
        <p:nvPicPr>
          <p:cNvPr id="4" name="Picture 3" descr=" Side panel titled “Prevent data leakage in Copilot interactions.” The policy details are shown, including sensitive info types, user scope, and locations. A blue arrow points directly at the “Turn on policy” button at the bottom, indicating the next step in enabling the policy.">
            <a:extLst>
              <a:ext uri="{FF2B5EF4-FFF2-40B4-BE49-F238E27FC236}">
                <a16:creationId xmlns:a16="http://schemas.microsoft.com/office/drawing/2014/main" id="{68721774-C908-8493-F1DE-CD40F478FF91}"/>
              </a:ext>
            </a:extLst>
          </p:cNvPr>
          <p:cNvPicPr>
            <a:picLocks noChangeAspect="1"/>
          </p:cNvPicPr>
          <p:nvPr/>
        </p:nvPicPr>
        <p:blipFill>
          <a:blip r:embed="rId3"/>
          <a:srcRect/>
          <a:stretch/>
        </p:blipFill>
        <p:spPr>
          <a:xfrm>
            <a:off x="0" y="0"/>
            <a:ext cx="12192000" cy="6857999"/>
          </a:xfrm>
          <a:prstGeom prst="rect">
            <a:avLst/>
          </a:prstGeom>
        </p:spPr>
      </p:pic>
      <p:sp>
        <p:nvSpPr>
          <p:cNvPr id="15" name="Slide Number Placeholder 14">
            <a:extLst>
              <a:ext uri="{FF2B5EF4-FFF2-40B4-BE49-F238E27FC236}">
                <a16:creationId xmlns:a16="http://schemas.microsoft.com/office/drawing/2014/main" id="{F4557B60-67E3-CADB-C7D9-F245145A4328}"/>
              </a:ext>
              <a:ext uri="{C183D7F6-B498-43B3-948B-1728B52AA6E4}">
                <adec:decorative xmlns:adec="http://schemas.microsoft.com/office/drawing/2017/decorative" val="1"/>
              </a:ext>
            </a:extLst>
          </p:cNvPr>
          <p:cNvSpPr>
            <a:spLocks noGrp="1"/>
          </p:cNvSpPr>
          <p:nvPr>
            <p:ph type="sldNum" sz="quarter" idx="4294967295"/>
          </p:nvPr>
        </p:nvSpPr>
        <p:spPr>
          <a:xfrm>
            <a:off x="11730038" y="6570663"/>
            <a:ext cx="461962" cy="122237"/>
          </a:xfrm>
          <a:prstGeom prst="rect">
            <a:avLst/>
          </a:prstGeom>
        </p:spPr>
        <p:txBody>
          <a:bodyPr anchor="ctr"/>
          <a:lstStyle>
            <a:defPPr>
              <a:defRPr lang="en-US"/>
            </a:defPPr>
            <a:lvl1pPr marL="0" algn="l"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3C410EDA-9B27-4D0B-833D-3D69C8BB707D}" type="slidenum">
              <a:rPr lang="en-US" smtClean="0"/>
              <a:pPr/>
              <a:t>15</a:t>
            </a:fld>
            <a:endParaRPr lang="en-US"/>
          </a:p>
        </p:txBody>
      </p:sp>
      <p:pic>
        <p:nvPicPr>
          <p:cNvPr id="5" name="Picture 4">
            <a:extLst>
              <a:ext uri="{FF2B5EF4-FFF2-40B4-BE49-F238E27FC236}">
                <a16:creationId xmlns:a16="http://schemas.microsoft.com/office/drawing/2014/main" id="{BE9EE552-2B5A-A0E5-6C0B-6B49361567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4507" t="23660" r="14507" b="50000"/>
          <a:stretch>
            <a:fillRect/>
          </a:stretch>
        </p:blipFill>
        <p:spPr>
          <a:xfrm>
            <a:off x="7596188" y="6362701"/>
            <a:ext cx="1331594" cy="495298"/>
          </a:xfrm>
          <a:prstGeom prst="rect">
            <a:avLst/>
          </a:prstGeom>
        </p:spPr>
      </p:pic>
    </p:spTree>
    <p:extLst>
      <p:ext uri="{BB962C8B-B14F-4D97-AF65-F5344CB8AC3E}">
        <p14:creationId xmlns:p14="http://schemas.microsoft.com/office/powerpoint/2010/main" val="370331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177E6-26AA-B5C7-C76F-83BCED8AA24E}"/>
              </a:ext>
            </a:extLst>
          </p:cNvPr>
          <p:cNvSpPr>
            <a:spLocks noGrp="1"/>
          </p:cNvSpPr>
          <p:nvPr>
            <p:ph type="title" idx="4294967295"/>
          </p:nvPr>
        </p:nvSpPr>
        <p:spPr>
          <a:xfrm>
            <a:off x="588263" y="-553998"/>
            <a:ext cx="11018520" cy="553998"/>
          </a:xfrm>
        </p:spPr>
        <p:txBody>
          <a:bodyPr/>
          <a:lstStyle/>
          <a:p>
            <a:r>
              <a:rPr lang="en-US"/>
              <a:t>Title              </a:t>
            </a:r>
          </a:p>
        </p:txBody>
      </p:sp>
      <p:pic>
        <p:nvPicPr>
          <p:cNvPr id="3" name="Picture 2" descr="Side panel titled “Prevent data leakage in Copilot interactions.” The panel shows a loading message that reads “Updating your DLP policy settings, please wait…” ">
            <a:extLst>
              <a:ext uri="{FF2B5EF4-FFF2-40B4-BE49-F238E27FC236}">
                <a16:creationId xmlns:a16="http://schemas.microsoft.com/office/drawing/2014/main" id="{EA0DDDE4-B0E5-8904-77EB-51DD2E5B897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89103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EEDE6-D12B-C687-4A1A-DE273AC1F3D4}"/>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99AF547D-817E-7731-C20A-8E681BC64258}"/>
              </a:ext>
            </a:extLst>
          </p:cNvPr>
          <p:cNvSpPr>
            <a:spLocks noGrp="1"/>
          </p:cNvSpPr>
          <p:nvPr>
            <p:ph type="title" idx="4294967295"/>
          </p:nvPr>
        </p:nvSpPr>
        <p:spPr>
          <a:xfrm>
            <a:off x="1174750" y="-554038"/>
            <a:ext cx="11017250" cy="554038"/>
          </a:xfrm>
        </p:spPr>
        <p:txBody>
          <a:bodyPr vert="horz" wrap="square" lIns="0" tIns="0" rIns="0" bIns="0" rtlCol="0" anchor="b">
            <a:spAutoFit/>
          </a:bodyPr>
          <a:lstStyle/>
          <a:p>
            <a:r>
              <a:rPr lang="en-US"/>
              <a:t>Title slide10</a:t>
            </a:r>
          </a:p>
        </p:txBody>
      </p:sp>
      <p:pic>
        <p:nvPicPr>
          <p:cNvPr id="3" name="Picture 2" descr="Side panel titled “Policy is now turned on.” It shows a summary of the enabled policy, including the policy name, selected sensitive info types, users and groups in scope, and locations. Under Actions, it states that Copilot will prevent processing prompts containing sensitive info. A blue arrow points to the Done button at the bottom of the panel.&#10;">
            <a:extLst>
              <a:ext uri="{FF2B5EF4-FFF2-40B4-BE49-F238E27FC236}">
                <a16:creationId xmlns:a16="http://schemas.microsoft.com/office/drawing/2014/main" id="{A2F86A2F-B5F9-26F7-B2DC-6BE9866EDB1C}"/>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A5806A3-87E5-0240-F1F7-00F323D7D22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11207" r="11207" b="50000"/>
          <a:stretch>
            <a:fillRect/>
          </a:stretch>
        </p:blipFill>
        <p:spPr>
          <a:xfrm>
            <a:off x="7534275" y="5917799"/>
            <a:ext cx="1455420" cy="940201"/>
          </a:xfrm>
          <a:prstGeom prst="rect">
            <a:avLst/>
          </a:prstGeom>
        </p:spPr>
      </p:pic>
    </p:spTree>
    <p:extLst>
      <p:ext uri="{BB962C8B-B14F-4D97-AF65-F5344CB8AC3E}">
        <p14:creationId xmlns:p14="http://schemas.microsoft.com/office/powerpoint/2010/main" val="2635670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5">
            <a:extLst>
              <a:ext uri="{FF2B5EF4-FFF2-40B4-BE49-F238E27FC236}">
                <a16:creationId xmlns:a16="http://schemas.microsoft.com/office/drawing/2014/main" id="{1C4D325B-8408-AFAE-49A9-BA3C8C4633FA}"/>
              </a:ext>
            </a:extLst>
          </p:cNvPr>
          <p:cNvSpPr txBox="1">
            <a:spLocks noGrp="1"/>
          </p:cNvSpPr>
          <p:nvPr>
            <p:ph type="title" idx="4294967295"/>
          </p:nvPr>
        </p:nvSpPr>
        <p:spPr>
          <a:xfrm>
            <a:off x="1174750" y="-554038"/>
            <a:ext cx="11017250" cy="55403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4" name="Picture 3" descr="The Copilot Control System dashboard shows the Security tab with the “Prevent data leaks” section expanded. A status card on the right displays “Impact of policy” with the metric “Prompts with sensitive info blocked: 0.” The card is outlined in red to highlight the result.">
            <a:extLst>
              <a:ext uri="{FF2B5EF4-FFF2-40B4-BE49-F238E27FC236}">
                <a16:creationId xmlns:a16="http://schemas.microsoft.com/office/drawing/2014/main" id="{5A8E9835-DC72-BB26-CC57-86DDCFF3FFB9}"/>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543F5B09-A259-FE9B-7E58-4BD13E3ECA13}"/>
              </a:ext>
              <a:ext uri="{C183D7F6-B498-43B3-948B-1728B52AA6E4}">
                <adec:decorative xmlns:adec="http://schemas.microsoft.com/office/drawing/2017/decorative" val="1"/>
              </a:ext>
            </a:extLst>
          </p:cNvPr>
          <p:cNvSpPr/>
          <p:nvPr/>
        </p:nvSpPr>
        <p:spPr bwMode="auto">
          <a:xfrm>
            <a:off x="8218967" y="4199860"/>
            <a:ext cx="2690038" cy="1392866"/>
          </a:xfrm>
          <a:prstGeom prst="roundRect">
            <a:avLst>
              <a:gd name="adj" fmla="val 6273"/>
            </a:avLst>
          </a:prstGeom>
          <a:noFill/>
          <a:ln w="3810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59693628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48D45-CA91-AE45-52B2-D2A8D87C155A}"/>
              </a:ext>
            </a:extLst>
          </p:cNvPr>
          <p:cNvSpPr>
            <a:spLocks noGrp="1"/>
          </p:cNvSpPr>
          <p:nvPr>
            <p:ph type="title" idx="4294967295"/>
          </p:nvPr>
        </p:nvSpPr>
        <p:spPr>
          <a:xfrm>
            <a:off x="0" y="-674914"/>
            <a:ext cx="11018520" cy="553998"/>
          </a:xfrm>
        </p:spPr>
        <p:txBody>
          <a:bodyPr/>
          <a:lstStyle/>
          <a:p>
            <a:r>
              <a:rPr lang="en-US"/>
              <a:t>Title</a:t>
            </a:r>
          </a:p>
        </p:txBody>
      </p:sp>
      <p:pic>
        <p:nvPicPr>
          <p:cNvPr id="3" name="Picture 2" descr="Screenshot of the Microsoft 365 Copilot interface showing a welcome screen. The main focus is a user query in the text box asking: “Tell me who is the owner of this credit card: AMEX, 371321156573455, EXP 3/2029.” Below it are suggested prompts, and the left sidebar displays options like Chat, Agents, and Create.">
            <a:extLst>
              <a:ext uri="{FF2B5EF4-FFF2-40B4-BE49-F238E27FC236}">
                <a16:creationId xmlns:a16="http://schemas.microsoft.com/office/drawing/2014/main" id="{1E5C4694-E941-0D30-E541-8531AC669102}"/>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3065533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3D3A37-493A-AEC1-C20D-C9B5500EAF75}"/>
              </a:ext>
              <a:ext uri="{C183D7F6-B498-43B3-948B-1728B52AA6E4}">
                <adec:decorative xmlns:adec="http://schemas.microsoft.com/office/drawing/2017/decorative" val="1"/>
              </a:ext>
            </a:extLst>
          </p:cNvPr>
          <p:cNvPicPr>
            <a:picLocks noChangeAspect="1"/>
          </p:cNvPicPr>
          <p:nvPr/>
        </p:nvPicPr>
        <p:blipFill>
          <a:blip r:embed="rId2">
            <a:alphaModFix amt="12000"/>
          </a:blip>
          <a:srcRect t="1" b="801"/>
          <a:stretch>
            <a:fillRect/>
          </a:stretch>
        </p:blipFill>
        <p:spPr>
          <a:xfrm>
            <a:off x="0" y="2755"/>
            <a:ext cx="12192000" cy="6856269"/>
          </a:xfrm>
          <a:prstGeom prst="rect">
            <a:avLst/>
          </a:prstGeom>
        </p:spPr>
      </p:pic>
      <p:sp>
        <p:nvSpPr>
          <p:cNvPr id="7" name="Title 11">
            <a:extLst>
              <a:ext uri="{FF2B5EF4-FFF2-40B4-BE49-F238E27FC236}">
                <a16:creationId xmlns:a16="http://schemas.microsoft.com/office/drawing/2014/main" id="{D7A138DC-E31A-7E37-0CB0-5FE9F0F45A42}"/>
              </a:ext>
            </a:extLst>
          </p:cNvPr>
          <p:cNvSpPr txBox="1">
            <a:spLocks/>
          </p:cNvSpPr>
          <p:nvPr/>
        </p:nvSpPr>
        <p:spPr>
          <a:xfrm>
            <a:off x="588264" y="2875002"/>
            <a:ext cx="4127692" cy="1107996"/>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Agenda</a:t>
            </a:r>
          </a:p>
        </p:txBody>
      </p:sp>
      <p:sp>
        <p:nvSpPr>
          <p:cNvPr id="8" name="Rectangle: Rounded Corners 7">
            <a:extLst>
              <a:ext uri="{FF2B5EF4-FFF2-40B4-BE49-F238E27FC236}">
                <a16:creationId xmlns:a16="http://schemas.microsoft.com/office/drawing/2014/main" id="{D9DC0389-2203-509F-F37A-2351C7ED0984}"/>
              </a:ext>
              <a:ext uri="{C183D7F6-B498-43B3-948B-1728B52AA6E4}">
                <adec:decorative xmlns:adec="http://schemas.microsoft.com/office/drawing/2017/decorative" val="1"/>
              </a:ext>
            </a:extLst>
          </p:cNvPr>
          <p:cNvSpPr>
            <a:spLocks/>
          </p:cNvSpPr>
          <p:nvPr/>
        </p:nvSpPr>
        <p:spPr bwMode="auto">
          <a:xfrm>
            <a:off x="4411793" y="1143931"/>
            <a:ext cx="7208706" cy="4679677"/>
          </a:xfrm>
          <a:prstGeom prst="roundRect">
            <a:avLst>
              <a:gd name="adj" fmla="val 2849"/>
            </a:avLst>
          </a:prstGeom>
          <a:noFill/>
          <a:ln w="63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9" name="Rectangle: Rounded Corners 8">
            <a:extLst>
              <a:ext uri="{FF2B5EF4-FFF2-40B4-BE49-F238E27FC236}">
                <a16:creationId xmlns:a16="http://schemas.microsoft.com/office/drawing/2014/main" id="{692C379A-E16B-F6EB-579F-35A0D23CD16C}"/>
              </a:ext>
              <a:ext uri="{C183D7F6-B498-43B3-948B-1728B52AA6E4}">
                <adec:decorative xmlns:adec="http://schemas.microsoft.com/office/drawing/2017/decorative" val="1"/>
              </a:ext>
            </a:extLst>
          </p:cNvPr>
          <p:cNvSpPr>
            <a:spLocks/>
          </p:cNvSpPr>
          <p:nvPr/>
        </p:nvSpPr>
        <p:spPr bwMode="auto">
          <a:xfrm>
            <a:off x="4594673" y="1324770"/>
            <a:ext cx="6842946" cy="4317998"/>
          </a:xfrm>
          <a:prstGeom prst="roundRect">
            <a:avLst>
              <a:gd name="adj" fmla="val 2740"/>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a:ea typeface="+mn-ea"/>
              <a:cs typeface="Segoe UI" panose="020B0502040204020203" pitchFamily="34" charset="0"/>
            </a:endParaRPr>
          </a:p>
        </p:txBody>
      </p:sp>
      <p:cxnSp>
        <p:nvCxnSpPr>
          <p:cNvPr id="10" name="Straight Connector 9">
            <a:extLst>
              <a:ext uri="{FF2B5EF4-FFF2-40B4-BE49-F238E27FC236}">
                <a16:creationId xmlns:a16="http://schemas.microsoft.com/office/drawing/2014/main" id="{D8ABE392-62F3-0C0B-40E8-EB7FD08E577B}"/>
              </a:ext>
              <a:ext uri="{C183D7F6-B498-43B3-948B-1728B52AA6E4}">
                <adec:decorative xmlns:adec="http://schemas.microsoft.com/office/drawing/2017/decorative" val="1"/>
              </a:ext>
            </a:extLst>
          </p:cNvPr>
          <p:cNvCxnSpPr>
            <a:cxnSpLocks/>
          </p:cNvCxnSpPr>
          <p:nvPr/>
        </p:nvCxnSpPr>
        <p:spPr>
          <a:xfrm>
            <a:off x="5715000" y="2414674"/>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521142-78C5-AC2B-E599-FB7645A0FF24}"/>
              </a:ext>
              <a:ext uri="{C183D7F6-B498-43B3-948B-1728B52AA6E4}">
                <adec:decorative xmlns:adec="http://schemas.microsoft.com/office/drawing/2017/decorative" val="1"/>
              </a:ext>
            </a:extLst>
          </p:cNvPr>
          <p:cNvCxnSpPr>
            <a:cxnSpLocks/>
          </p:cNvCxnSpPr>
          <p:nvPr/>
        </p:nvCxnSpPr>
        <p:spPr>
          <a:xfrm>
            <a:off x="5715000" y="3470650"/>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D7D8A86-7760-2294-8884-52794382EA40}"/>
              </a:ext>
              <a:ext uri="{C183D7F6-B498-43B3-948B-1728B52AA6E4}">
                <adec:decorative xmlns:adec="http://schemas.microsoft.com/office/drawing/2017/decorative" val="1"/>
              </a:ext>
            </a:extLst>
          </p:cNvPr>
          <p:cNvCxnSpPr>
            <a:cxnSpLocks/>
          </p:cNvCxnSpPr>
          <p:nvPr/>
        </p:nvCxnSpPr>
        <p:spPr>
          <a:xfrm>
            <a:off x="5715000" y="4526626"/>
            <a:ext cx="5448300"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ED6C912-4D57-B173-C841-7658650A75B8}"/>
              </a:ext>
              <a:ext uri="{C183D7F6-B498-43B3-948B-1728B52AA6E4}">
                <adec:decorative xmlns:adec="http://schemas.microsoft.com/office/drawing/2017/decorative" val="1"/>
              </a:ext>
            </a:extLst>
          </p:cNvPr>
          <p:cNvGrpSpPr>
            <a:grpSpLocks/>
          </p:cNvGrpSpPr>
          <p:nvPr/>
        </p:nvGrpSpPr>
        <p:grpSpPr>
          <a:xfrm>
            <a:off x="4864100" y="3690020"/>
            <a:ext cx="667407" cy="667407"/>
            <a:chOff x="4864100" y="1578067"/>
            <a:chExt cx="667407" cy="667407"/>
          </a:xfrm>
        </p:grpSpPr>
        <p:sp>
          <p:nvSpPr>
            <p:cNvPr id="14" name="Oval 13">
              <a:extLst>
                <a:ext uri="{FF2B5EF4-FFF2-40B4-BE49-F238E27FC236}">
                  <a16:creationId xmlns:a16="http://schemas.microsoft.com/office/drawing/2014/main" id="{47257495-A3D7-44D5-D1ED-1DF0BEC541D1}"/>
                </a:ext>
                <a:ext uri="{C183D7F6-B498-43B3-948B-1728B52AA6E4}">
                  <adec:decorative xmlns:adec="http://schemas.microsoft.com/office/drawing/2017/decorative" val="1"/>
                </a:ext>
              </a:extLst>
            </p:cNvPr>
            <p:cNvSpPr/>
            <p:nvPr/>
          </p:nvSpPr>
          <p:spPr bwMode="auto">
            <a:xfrm>
              <a:off x="4864100" y="1578067"/>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15" name="Graphic 85">
              <a:extLst>
                <a:ext uri="{FF2B5EF4-FFF2-40B4-BE49-F238E27FC236}">
                  <a16:creationId xmlns:a16="http://schemas.microsoft.com/office/drawing/2014/main" id="{13C1CB14-B36E-D69D-3D82-00786A77BDCC}"/>
                </a:ext>
              </a:extLst>
            </p:cNvPr>
            <p:cNvSpPr/>
            <p:nvPr/>
          </p:nvSpPr>
          <p:spPr>
            <a:xfrm>
              <a:off x="5006677" y="1749281"/>
              <a:ext cx="382254" cy="344028"/>
            </a:xfrm>
            <a:custGeom>
              <a:avLst/>
              <a:gdLst>
                <a:gd name="csX0" fmla="*/ 166688 w 190500"/>
                <a:gd name="csY0" fmla="*/ 14288 h 171450"/>
                <a:gd name="csX1" fmla="*/ 23813 w 190500"/>
                <a:gd name="csY1" fmla="*/ 14288 h 171450"/>
                <a:gd name="csX2" fmla="*/ 14288 w 190500"/>
                <a:gd name="csY2" fmla="*/ 23813 h 171450"/>
                <a:gd name="csX3" fmla="*/ 14288 w 190500"/>
                <a:gd name="csY3" fmla="*/ 109538 h 171450"/>
                <a:gd name="csX4" fmla="*/ 23813 w 190500"/>
                <a:gd name="csY4" fmla="*/ 119063 h 171450"/>
                <a:gd name="csX5" fmla="*/ 66675 w 190500"/>
                <a:gd name="csY5" fmla="*/ 119063 h 171450"/>
                <a:gd name="csX6" fmla="*/ 66675 w 190500"/>
                <a:gd name="csY6" fmla="*/ 133350 h 171450"/>
                <a:gd name="csX7" fmla="*/ 23813 w 190500"/>
                <a:gd name="csY7" fmla="*/ 133350 h 171450"/>
                <a:gd name="csX8" fmla="*/ 0 w 190500"/>
                <a:gd name="csY8" fmla="*/ 109538 h 171450"/>
                <a:gd name="csX9" fmla="*/ 0 w 190500"/>
                <a:gd name="csY9" fmla="*/ 23813 h 171450"/>
                <a:gd name="csX10" fmla="*/ 23813 w 190500"/>
                <a:gd name="csY10" fmla="*/ 0 h 171450"/>
                <a:gd name="csX11" fmla="*/ 166688 w 190500"/>
                <a:gd name="csY11" fmla="*/ 0 h 171450"/>
                <a:gd name="csX12" fmla="*/ 190500 w 190500"/>
                <a:gd name="csY12" fmla="*/ 23813 h 171450"/>
                <a:gd name="csX13" fmla="*/ 190500 w 190500"/>
                <a:gd name="csY13" fmla="*/ 109538 h 171450"/>
                <a:gd name="csX14" fmla="*/ 171212 w 190500"/>
                <a:gd name="csY14" fmla="*/ 132920 h 171450"/>
                <a:gd name="csX15" fmla="*/ 164639 w 190500"/>
                <a:gd name="csY15" fmla="*/ 122290 h 171450"/>
                <a:gd name="csX16" fmla="*/ 161412 w 190500"/>
                <a:gd name="csY16" fmla="*/ 119063 h 171450"/>
                <a:gd name="csX17" fmla="*/ 166688 w 190500"/>
                <a:gd name="csY17" fmla="*/ 119063 h 171450"/>
                <a:gd name="csX18" fmla="*/ 176213 w 190500"/>
                <a:gd name="csY18" fmla="*/ 109538 h 171450"/>
                <a:gd name="csX19" fmla="*/ 176213 w 190500"/>
                <a:gd name="csY19" fmla="*/ 23813 h 171450"/>
                <a:gd name="csX20" fmla="*/ 166688 w 190500"/>
                <a:gd name="csY20" fmla="*/ 14288 h 171450"/>
                <a:gd name="csX21" fmla="*/ 88395 w 190500"/>
                <a:gd name="csY21" fmla="*/ 59243 h 171450"/>
                <a:gd name="csX22" fmla="*/ 80610 w 190500"/>
                <a:gd name="csY22" fmla="*/ 57694 h 171450"/>
                <a:gd name="csX23" fmla="*/ 76200 w 190500"/>
                <a:gd name="csY23" fmla="*/ 64294 h 171450"/>
                <a:gd name="csX24" fmla="*/ 76200 w 190500"/>
                <a:gd name="csY24" fmla="*/ 164306 h 171450"/>
                <a:gd name="csX25" fmla="*/ 81224 w 190500"/>
                <a:gd name="csY25" fmla="*/ 171129 h 171450"/>
                <a:gd name="csX26" fmla="*/ 89230 w 190500"/>
                <a:gd name="csY26" fmla="*/ 168353 h 171450"/>
                <a:gd name="csX27" fmla="*/ 112726 w 190500"/>
                <a:gd name="csY27" fmla="*/ 134178 h 171450"/>
                <a:gd name="csX28" fmla="*/ 153310 w 190500"/>
                <a:gd name="csY28" fmla="*/ 142722 h 171450"/>
                <a:gd name="csX29" fmla="*/ 161063 w 190500"/>
                <a:gd name="csY29" fmla="*/ 139135 h 171450"/>
                <a:gd name="csX30" fmla="*/ 159832 w 190500"/>
                <a:gd name="csY30" fmla="*/ 130680 h 171450"/>
                <a:gd name="csX31" fmla="*/ 88395 w 190500"/>
                <a:gd name="csY31" fmla="*/ 59243 h 171450"/>
                <a:gd name="csX32" fmla="*/ 90488 w 190500"/>
                <a:gd name="csY32" fmla="*/ 141306 h 171450"/>
                <a:gd name="csX33" fmla="*/ 90488 w 190500"/>
                <a:gd name="csY33" fmla="*/ 81541 h 171450"/>
                <a:gd name="csX34" fmla="*/ 132738 w 190500"/>
                <a:gd name="csY34" fmla="*/ 123791 h 171450"/>
                <a:gd name="csX35" fmla="*/ 111009 w 190500"/>
                <a:gd name="csY35" fmla="*/ 119216 h 171450"/>
                <a:gd name="csX36" fmla="*/ 103651 w 190500"/>
                <a:gd name="csY36" fmla="*/ 122159 h 171450"/>
                <a:gd name="csX37" fmla="*/ 90488 w 190500"/>
                <a:gd name="csY37" fmla="*/ 141306 h 1714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90500" h="171450">
                  <a:moveTo>
                    <a:pt x="166688" y="14288"/>
                  </a:moveTo>
                  <a:lnTo>
                    <a:pt x="23813" y="14288"/>
                  </a:lnTo>
                  <a:cubicBezTo>
                    <a:pt x="18552" y="14288"/>
                    <a:pt x="14288" y="18552"/>
                    <a:pt x="14288" y="23813"/>
                  </a:cubicBezTo>
                  <a:lnTo>
                    <a:pt x="14288" y="109538"/>
                  </a:lnTo>
                  <a:cubicBezTo>
                    <a:pt x="14288" y="114798"/>
                    <a:pt x="18552" y="119063"/>
                    <a:pt x="23813" y="119063"/>
                  </a:cubicBezTo>
                  <a:lnTo>
                    <a:pt x="66675" y="119063"/>
                  </a:lnTo>
                  <a:lnTo>
                    <a:pt x="66675" y="133350"/>
                  </a:lnTo>
                  <a:lnTo>
                    <a:pt x="23813" y="133350"/>
                  </a:lnTo>
                  <a:cubicBezTo>
                    <a:pt x="10661" y="133350"/>
                    <a:pt x="0" y="122689"/>
                    <a:pt x="0" y="109538"/>
                  </a:cubicBezTo>
                  <a:lnTo>
                    <a:pt x="0" y="23813"/>
                  </a:lnTo>
                  <a:cubicBezTo>
                    <a:pt x="0" y="10661"/>
                    <a:pt x="10661" y="0"/>
                    <a:pt x="23813" y="0"/>
                  </a:cubicBezTo>
                  <a:lnTo>
                    <a:pt x="166688" y="0"/>
                  </a:lnTo>
                  <a:cubicBezTo>
                    <a:pt x="179839" y="0"/>
                    <a:pt x="190500" y="10661"/>
                    <a:pt x="190500" y="23813"/>
                  </a:cubicBezTo>
                  <a:lnTo>
                    <a:pt x="190500" y="109538"/>
                  </a:lnTo>
                  <a:cubicBezTo>
                    <a:pt x="190500" y="121142"/>
                    <a:pt x="182199" y="130808"/>
                    <a:pt x="171212" y="132920"/>
                  </a:cubicBezTo>
                  <a:cubicBezTo>
                    <a:pt x="170498" y="128755"/>
                    <a:pt x="168210" y="124908"/>
                    <a:pt x="164639" y="122290"/>
                  </a:cubicBezTo>
                  <a:lnTo>
                    <a:pt x="161412" y="119063"/>
                  </a:lnTo>
                  <a:lnTo>
                    <a:pt x="166688" y="119063"/>
                  </a:lnTo>
                  <a:cubicBezTo>
                    <a:pt x="171948" y="119063"/>
                    <a:pt x="176213" y="114798"/>
                    <a:pt x="176213" y="109538"/>
                  </a:cubicBezTo>
                  <a:lnTo>
                    <a:pt x="176213" y="23813"/>
                  </a:lnTo>
                  <a:cubicBezTo>
                    <a:pt x="176213" y="18552"/>
                    <a:pt x="171948" y="14288"/>
                    <a:pt x="166688" y="14288"/>
                  </a:cubicBezTo>
                  <a:close/>
                  <a:moveTo>
                    <a:pt x="88395" y="59243"/>
                  </a:moveTo>
                  <a:cubicBezTo>
                    <a:pt x="86352" y="57200"/>
                    <a:pt x="83279" y="56588"/>
                    <a:pt x="80610" y="57694"/>
                  </a:cubicBezTo>
                  <a:cubicBezTo>
                    <a:pt x="77940" y="58800"/>
                    <a:pt x="76200" y="61405"/>
                    <a:pt x="76200" y="64294"/>
                  </a:cubicBezTo>
                  <a:lnTo>
                    <a:pt x="76200" y="164306"/>
                  </a:lnTo>
                  <a:cubicBezTo>
                    <a:pt x="76200" y="167435"/>
                    <a:pt x="78236" y="170200"/>
                    <a:pt x="81224" y="171129"/>
                  </a:cubicBezTo>
                  <a:cubicBezTo>
                    <a:pt x="84213" y="172057"/>
                    <a:pt x="87458" y="170932"/>
                    <a:pt x="89230" y="168353"/>
                  </a:cubicBezTo>
                  <a:lnTo>
                    <a:pt x="112726" y="134178"/>
                  </a:lnTo>
                  <a:lnTo>
                    <a:pt x="153310" y="142722"/>
                  </a:lnTo>
                  <a:cubicBezTo>
                    <a:pt x="156403" y="143373"/>
                    <a:pt x="159557" y="141914"/>
                    <a:pt x="161063" y="139135"/>
                  </a:cubicBezTo>
                  <a:cubicBezTo>
                    <a:pt x="162568" y="136354"/>
                    <a:pt x="162068" y="132916"/>
                    <a:pt x="159832" y="130680"/>
                  </a:cubicBezTo>
                  <a:lnTo>
                    <a:pt x="88395" y="59243"/>
                  </a:lnTo>
                  <a:close/>
                  <a:moveTo>
                    <a:pt x="90488" y="141306"/>
                  </a:moveTo>
                  <a:lnTo>
                    <a:pt x="90488" y="81541"/>
                  </a:lnTo>
                  <a:lnTo>
                    <a:pt x="132738" y="123791"/>
                  </a:lnTo>
                  <a:lnTo>
                    <a:pt x="111009" y="119216"/>
                  </a:lnTo>
                  <a:cubicBezTo>
                    <a:pt x="108187" y="118621"/>
                    <a:pt x="105285" y="119783"/>
                    <a:pt x="103651" y="122159"/>
                  </a:cubicBezTo>
                  <a:lnTo>
                    <a:pt x="90488" y="141306"/>
                  </a:ln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6" name="Group 15">
            <a:extLst>
              <a:ext uri="{FF2B5EF4-FFF2-40B4-BE49-F238E27FC236}">
                <a16:creationId xmlns:a16="http://schemas.microsoft.com/office/drawing/2014/main" id="{3010628D-F0DD-85B8-FEB4-F9129DAC4DF1}"/>
              </a:ext>
              <a:ext uri="{C183D7F6-B498-43B3-948B-1728B52AA6E4}">
                <adec:decorative xmlns:adec="http://schemas.microsoft.com/office/drawing/2017/decorative" val="1"/>
              </a:ext>
            </a:extLst>
          </p:cNvPr>
          <p:cNvGrpSpPr/>
          <p:nvPr/>
        </p:nvGrpSpPr>
        <p:grpSpPr>
          <a:xfrm>
            <a:off x="4864100" y="1552982"/>
            <a:ext cx="667407" cy="667407"/>
            <a:chOff x="4864100" y="1552982"/>
            <a:chExt cx="667407" cy="667407"/>
          </a:xfrm>
        </p:grpSpPr>
        <p:sp>
          <p:nvSpPr>
            <p:cNvPr id="17" name="Oval 16">
              <a:extLst>
                <a:ext uri="{FF2B5EF4-FFF2-40B4-BE49-F238E27FC236}">
                  <a16:creationId xmlns:a16="http://schemas.microsoft.com/office/drawing/2014/main" id="{C8AC77D2-E1D7-0888-E61E-2F3240D8FBA7}"/>
                </a:ext>
                <a:ext uri="{C183D7F6-B498-43B3-948B-1728B52AA6E4}">
                  <adec:decorative xmlns:adec="http://schemas.microsoft.com/office/drawing/2017/decorative" val="1"/>
                </a:ext>
              </a:extLst>
            </p:cNvPr>
            <p:cNvSpPr/>
            <p:nvPr/>
          </p:nvSpPr>
          <p:spPr bwMode="auto">
            <a:xfrm>
              <a:off x="4864100" y="1552982"/>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pic>
          <p:nvPicPr>
            <p:cNvPr id="18" name="Picture 17" descr="Copilot Logo">
              <a:extLst>
                <a:ext uri="{FF2B5EF4-FFF2-40B4-BE49-F238E27FC236}">
                  <a16:creationId xmlns:a16="http://schemas.microsoft.com/office/drawing/2014/main" id="{94E4B38F-7EAA-16FC-2D2E-3E6B917C92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2801" y="1701682"/>
              <a:ext cx="370006" cy="370006"/>
            </a:xfrm>
            <a:prstGeom prst="rect">
              <a:avLst/>
            </a:prstGeom>
          </p:spPr>
        </p:pic>
      </p:grpSp>
      <p:grpSp>
        <p:nvGrpSpPr>
          <p:cNvPr id="22" name="Group 21">
            <a:extLst>
              <a:ext uri="{FF2B5EF4-FFF2-40B4-BE49-F238E27FC236}">
                <a16:creationId xmlns:a16="http://schemas.microsoft.com/office/drawing/2014/main" id="{B0CC3FC3-A17A-C5F0-25EE-BAF347ED87AA}"/>
              </a:ext>
              <a:ext uri="{C183D7F6-B498-43B3-948B-1728B52AA6E4}">
                <adec:decorative xmlns:adec="http://schemas.microsoft.com/office/drawing/2017/decorative" val="1"/>
              </a:ext>
            </a:extLst>
          </p:cNvPr>
          <p:cNvGrpSpPr>
            <a:grpSpLocks/>
          </p:cNvGrpSpPr>
          <p:nvPr/>
        </p:nvGrpSpPr>
        <p:grpSpPr>
          <a:xfrm>
            <a:off x="4864100" y="2608958"/>
            <a:ext cx="667407" cy="667407"/>
            <a:chOff x="4864100" y="4720911"/>
            <a:chExt cx="667407" cy="667407"/>
          </a:xfrm>
        </p:grpSpPr>
        <p:sp>
          <p:nvSpPr>
            <p:cNvPr id="23" name="Oval 22">
              <a:extLst>
                <a:ext uri="{FF2B5EF4-FFF2-40B4-BE49-F238E27FC236}">
                  <a16:creationId xmlns:a16="http://schemas.microsoft.com/office/drawing/2014/main" id="{4CFB30C8-C91D-F85D-932F-6F2EEEF41EEE}"/>
                </a:ext>
                <a:ext uri="{C183D7F6-B498-43B3-948B-1728B52AA6E4}">
                  <adec:decorative xmlns:adec="http://schemas.microsoft.com/office/drawing/2017/decorative" val="1"/>
                </a:ext>
              </a:extLst>
            </p:cNvPr>
            <p:cNvSpPr/>
            <p:nvPr/>
          </p:nvSpPr>
          <p:spPr bwMode="auto">
            <a:xfrm>
              <a:off x="4864100" y="4720911"/>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24" name="Graphic 95">
              <a:extLst>
                <a:ext uri="{FF2B5EF4-FFF2-40B4-BE49-F238E27FC236}">
                  <a16:creationId xmlns:a16="http://schemas.microsoft.com/office/drawing/2014/main" id="{F421C962-454F-AE66-01A8-7EF86AEF5FE5}"/>
                </a:ext>
              </a:extLst>
            </p:cNvPr>
            <p:cNvSpPr/>
            <p:nvPr/>
          </p:nvSpPr>
          <p:spPr>
            <a:xfrm>
              <a:off x="5021126" y="4879570"/>
              <a:ext cx="353356" cy="350090"/>
            </a:xfrm>
            <a:custGeom>
              <a:avLst/>
              <a:gdLst>
                <a:gd name="csX0" fmla="*/ 190500 w 198267"/>
                <a:gd name="csY0" fmla="*/ 95250 h 196435"/>
                <a:gd name="csX1" fmla="*/ 95250 w 198267"/>
                <a:gd name="csY1" fmla="*/ 0 h 196435"/>
                <a:gd name="csX2" fmla="*/ 0 w 198267"/>
                <a:gd name="csY2" fmla="*/ 95250 h 196435"/>
                <a:gd name="csX3" fmla="*/ 10617 w 198267"/>
                <a:gd name="csY3" fmla="*/ 138991 h 196435"/>
                <a:gd name="csX4" fmla="*/ 447 w 198267"/>
                <a:gd name="csY4" fmla="*/ 175404 h 196435"/>
                <a:gd name="csX5" fmla="*/ 447 w 198267"/>
                <a:gd name="csY5" fmla="*/ 181809 h 196435"/>
                <a:gd name="csX6" fmla="*/ 15117 w 198267"/>
                <a:gd name="csY6" fmla="*/ 190074 h 196435"/>
                <a:gd name="csX7" fmla="*/ 51557 w 198267"/>
                <a:gd name="csY7" fmla="*/ 179908 h 196435"/>
                <a:gd name="csX8" fmla="*/ 95250 w 198267"/>
                <a:gd name="csY8" fmla="*/ 190500 h 196435"/>
                <a:gd name="csX9" fmla="*/ 102688 w 198267"/>
                <a:gd name="csY9" fmla="*/ 190214 h 196435"/>
                <a:gd name="csX10" fmla="*/ 92678 w 198267"/>
                <a:gd name="csY10" fmla="*/ 176173 h 196435"/>
                <a:gd name="csX11" fmla="*/ 55884 w 198267"/>
                <a:gd name="csY11" fmla="*/ 166016 h 196435"/>
                <a:gd name="csX12" fmla="*/ 53317 w 198267"/>
                <a:gd name="csY12" fmla="*/ 164584 h 196435"/>
                <a:gd name="csX13" fmla="*/ 15344 w 198267"/>
                <a:gd name="csY13" fmla="*/ 175178 h 196435"/>
                <a:gd name="csX14" fmla="*/ 25943 w 198267"/>
                <a:gd name="csY14" fmla="*/ 137229 h 196435"/>
                <a:gd name="csX15" fmla="*/ 24508 w 198267"/>
                <a:gd name="csY15" fmla="*/ 134660 h 196435"/>
                <a:gd name="csX16" fmla="*/ 14288 w 198267"/>
                <a:gd name="csY16" fmla="*/ 95250 h 196435"/>
                <a:gd name="csX17" fmla="*/ 95250 w 198267"/>
                <a:gd name="csY17" fmla="*/ 14288 h 196435"/>
                <a:gd name="csX18" fmla="*/ 176173 w 198267"/>
                <a:gd name="csY18" fmla="*/ 92678 h 196435"/>
                <a:gd name="csX19" fmla="*/ 190214 w 198267"/>
                <a:gd name="csY19" fmla="*/ 102688 h 196435"/>
                <a:gd name="csX20" fmla="*/ 190500 w 198267"/>
                <a:gd name="csY20" fmla="*/ 95250 h 196435"/>
                <a:gd name="csX21" fmla="*/ 103222 w 198267"/>
                <a:gd name="csY21" fmla="*/ 137844 h 196435"/>
                <a:gd name="csX22" fmla="*/ 116950 w 198267"/>
                <a:gd name="csY22" fmla="*/ 114068 h 196435"/>
                <a:gd name="csX23" fmla="*/ 115063 w 198267"/>
                <a:gd name="csY23" fmla="*/ 107532 h 196435"/>
                <a:gd name="csX24" fmla="*/ 129187 w 198267"/>
                <a:gd name="csY24" fmla="*/ 98837 h 196435"/>
                <a:gd name="csX25" fmla="*/ 133938 w 198267"/>
                <a:gd name="csY25" fmla="*/ 103837 h 196435"/>
                <a:gd name="csX26" fmla="*/ 161552 w 198267"/>
                <a:gd name="csY26" fmla="*/ 103842 h 196435"/>
                <a:gd name="csX27" fmla="*/ 166248 w 198267"/>
                <a:gd name="csY27" fmla="*/ 98903 h 196435"/>
                <a:gd name="csX28" fmla="*/ 180385 w 198267"/>
                <a:gd name="csY28" fmla="*/ 107682 h 196435"/>
                <a:gd name="csX29" fmla="*/ 178612 w 198267"/>
                <a:gd name="csY29" fmla="*/ 113691 h 196435"/>
                <a:gd name="csX30" fmla="*/ 192423 w 198267"/>
                <a:gd name="csY30" fmla="*/ 137604 h 196435"/>
                <a:gd name="csX31" fmla="*/ 197557 w 198267"/>
                <a:gd name="csY31" fmla="*/ 138840 h 196435"/>
                <a:gd name="csX32" fmla="*/ 198268 w 198267"/>
                <a:gd name="csY32" fmla="*/ 147638 h 196435"/>
                <a:gd name="csX33" fmla="*/ 197617 w 198267"/>
                <a:gd name="csY33" fmla="*/ 156055 h 196435"/>
                <a:gd name="csX34" fmla="*/ 192057 w 198267"/>
                <a:gd name="csY34" fmla="*/ 157430 h 196435"/>
                <a:gd name="csX35" fmla="*/ 178330 w 198267"/>
                <a:gd name="csY35" fmla="*/ 181207 h 196435"/>
                <a:gd name="csX36" fmla="*/ 180217 w 198267"/>
                <a:gd name="csY36" fmla="*/ 187741 h 196435"/>
                <a:gd name="csX37" fmla="*/ 166092 w 198267"/>
                <a:gd name="csY37" fmla="*/ 196436 h 196435"/>
                <a:gd name="csX38" fmla="*/ 161342 w 198267"/>
                <a:gd name="csY38" fmla="*/ 191437 h 196435"/>
                <a:gd name="csX39" fmla="*/ 133728 w 198267"/>
                <a:gd name="csY39" fmla="*/ 191433 h 196435"/>
                <a:gd name="csX40" fmla="*/ 129029 w 198267"/>
                <a:gd name="csY40" fmla="*/ 196373 h 196435"/>
                <a:gd name="csX41" fmla="*/ 114893 w 198267"/>
                <a:gd name="csY41" fmla="*/ 187596 h 196435"/>
                <a:gd name="csX42" fmla="*/ 116668 w 198267"/>
                <a:gd name="csY42" fmla="*/ 181583 h 196435"/>
                <a:gd name="csX43" fmla="*/ 102857 w 198267"/>
                <a:gd name="csY43" fmla="*/ 157670 h 196435"/>
                <a:gd name="csX44" fmla="*/ 97719 w 198267"/>
                <a:gd name="csY44" fmla="*/ 156433 h 196435"/>
                <a:gd name="csX45" fmla="*/ 97008 w 198267"/>
                <a:gd name="csY45" fmla="*/ 147638 h 196435"/>
                <a:gd name="csX46" fmla="*/ 97658 w 198267"/>
                <a:gd name="csY46" fmla="*/ 139220 h 196435"/>
                <a:gd name="csX47" fmla="*/ 103222 w 198267"/>
                <a:gd name="csY47" fmla="*/ 137844 h 196435"/>
                <a:gd name="csX48" fmla="*/ 161446 w 198267"/>
                <a:gd name="csY48" fmla="*/ 147638 h 196435"/>
                <a:gd name="csX49" fmla="*/ 147638 w 198267"/>
                <a:gd name="csY49" fmla="*/ 133350 h 196435"/>
                <a:gd name="csX50" fmla="*/ 133830 w 198267"/>
                <a:gd name="csY50" fmla="*/ 147638 h 196435"/>
                <a:gd name="csX51" fmla="*/ 147638 w 198267"/>
                <a:gd name="csY51" fmla="*/ 161925 h 196435"/>
                <a:gd name="csX52" fmla="*/ 161446 w 198267"/>
                <a:gd name="csY52" fmla="*/ 147638 h 1964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198267" h="196435">
                  <a:moveTo>
                    <a:pt x="190500" y="95250"/>
                  </a:moveTo>
                  <a:cubicBezTo>
                    <a:pt x="190500" y="42645"/>
                    <a:pt x="147855" y="0"/>
                    <a:pt x="95250" y="0"/>
                  </a:cubicBezTo>
                  <a:cubicBezTo>
                    <a:pt x="42645" y="0"/>
                    <a:pt x="0" y="42645"/>
                    <a:pt x="0" y="95250"/>
                  </a:cubicBezTo>
                  <a:cubicBezTo>
                    <a:pt x="0" y="110683"/>
                    <a:pt x="3680" y="125597"/>
                    <a:pt x="10617" y="138991"/>
                  </a:cubicBezTo>
                  <a:lnTo>
                    <a:pt x="447" y="175404"/>
                  </a:lnTo>
                  <a:cubicBezTo>
                    <a:pt x="-138" y="177497"/>
                    <a:pt x="-138" y="179714"/>
                    <a:pt x="447" y="181809"/>
                  </a:cubicBezTo>
                  <a:cubicBezTo>
                    <a:pt x="2215" y="188143"/>
                    <a:pt x="8783" y="191843"/>
                    <a:pt x="15117" y="190074"/>
                  </a:cubicBezTo>
                  <a:lnTo>
                    <a:pt x="51557" y="179908"/>
                  </a:lnTo>
                  <a:cubicBezTo>
                    <a:pt x="64940" y="186829"/>
                    <a:pt x="79836" y="190500"/>
                    <a:pt x="95250" y="190500"/>
                  </a:cubicBezTo>
                  <a:cubicBezTo>
                    <a:pt x="97753" y="190500"/>
                    <a:pt x="100233" y="190404"/>
                    <a:pt x="102688" y="190214"/>
                  </a:cubicBezTo>
                  <a:cubicBezTo>
                    <a:pt x="98734" y="186041"/>
                    <a:pt x="95356" y="181319"/>
                    <a:pt x="92678" y="176173"/>
                  </a:cubicBezTo>
                  <a:cubicBezTo>
                    <a:pt x="79621" y="175766"/>
                    <a:pt x="67085" y="172262"/>
                    <a:pt x="55884" y="166016"/>
                  </a:cubicBezTo>
                  <a:lnTo>
                    <a:pt x="53317" y="164584"/>
                  </a:lnTo>
                  <a:lnTo>
                    <a:pt x="15344" y="175178"/>
                  </a:lnTo>
                  <a:lnTo>
                    <a:pt x="25943" y="137229"/>
                  </a:lnTo>
                  <a:lnTo>
                    <a:pt x="24508" y="134660"/>
                  </a:lnTo>
                  <a:cubicBezTo>
                    <a:pt x="17838" y="122714"/>
                    <a:pt x="14288" y="109248"/>
                    <a:pt x="14288" y="95250"/>
                  </a:cubicBezTo>
                  <a:cubicBezTo>
                    <a:pt x="14288" y="50536"/>
                    <a:pt x="50536" y="14288"/>
                    <a:pt x="95250" y="14288"/>
                  </a:cubicBezTo>
                  <a:cubicBezTo>
                    <a:pt x="139104" y="14288"/>
                    <a:pt x="174814" y="49154"/>
                    <a:pt x="176173" y="92678"/>
                  </a:cubicBezTo>
                  <a:cubicBezTo>
                    <a:pt x="181319" y="95356"/>
                    <a:pt x="186041" y="98734"/>
                    <a:pt x="190214" y="102688"/>
                  </a:cubicBezTo>
                  <a:cubicBezTo>
                    <a:pt x="190404" y="100233"/>
                    <a:pt x="190500" y="97753"/>
                    <a:pt x="190500" y="95250"/>
                  </a:cubicBezTo>
                  <a:close/>
                  <a:moveTo>
                    <a:pt x="103222" y="137844"/>
                  </a:moveTo>
                  <a:cubicBezTo>
                    <a:pt x="113715" y="135247"/>
                    <a:pt x="119948" y="124452"/>
                    <a:pt x="116950" y="114068"/>
                  </a:cubicBezTo>
                  <a:lnTo>
                    <a:pt x="115063" y="107532"/>
                  </a:lnTo>
                  <a:cubicBezTo>
                    <a:pt x="119247" y="103889"/>
                    <a:pt x="124009" y="100935"/>
                    <a:pt x="129187" y="98837"/>
                  </a:cubicBezTo>
                  <a:lnTo>
                    <a:pt x="133938" y="103837"/>
                  </a:lnTo>
                  <a:cubicBezTo>
                    <a:pt x="141446" y="111738"/>
                    <a:pt x="154040" y="111741"/>
                    <a:pt x="161552" y="103842"/>
                  </a:cubicBezTo>
                  <a:lnTo>
                    <a:pt x="166248" y="98903"/>
                  </a:lnTo>
                  <a:cubicBezTo>
                    <a:pt x="171436" y="101025"/>
                    <a:pt x="176203" y="104008"/>
                    <a:pt x="180385" y="107682"/>
                  </a:cubicBezTo>
                  <a:lnTo>
                    <a:pt x="178612" y="113691"/>
                  </a:lnTo>
                  <a:cubicBezTo>
                    <a:pt x="175528" y="124146"/>
                    <a:pt x="181827" y="135052"/>
                    <a:pt x="192423" y="137604"/>
                  </a:cubicBezTo>
                  <a:lnTo>
                    <a:pt x="197557" y="138840"/>
                  </a:lnTo>
                  <a:cubicBezTo>
                    <a:pt x="198024" y="141701"/>
                    <a:pt x="198268" y="144639"/>
                    <a:pt x="198268" y="147638"/>
                  </a:cubicBezTo>
                  <a:cubicBezTo>
                    <a:pt x="198268" y="150503"/>
                    <a:pt x="198046" y="153314"/>
                    <a:pt x="197617" y="156055"/>
                  </a:cubicBezTo>
                  <a:lnTo>
                    <a:pt x="192057" y="157430"/>
                  </a:lnTo>
                  <a:cubicBezTo>
                    <a:pt x="181566" y="160027"/>
                    <a:pt x="175332" y="170822"/>
                    <a:pt x="178330" y="181207"/>
                  </a:cubicBezTo>
                  <a:lnTo>
                    <a:pt x="180217" y="187741"/>
                  </a:lnTo>
                  <a:cubicBezTo>
                    <a:pt x="176032" y="191383"/>
                    <a:pt x="171270" y="194338"/>
                    <a:pt x="166092" y="196436"/>
                  </a:cubicBezTo>
                  <a:lnTo>
                    <a:pt x="161342" y="191437"/>
                  </a:lnTo>
                  <a:cubicBezTo>
                    <a:pt x="153834" y="183536"/>
                    <a:pt x="141240" y="183534"/>
                    <a:pt x="133728" y="191433"/>
                  </a:cubicBezTo>
                  <a:lnTo>
                    <a:pt x="129029" y="196373"/>
                  </a:lnTo>
                  <a:cubicBezTo>
                    <a:pt x="123843" y="194252"/>
                    <a:pt x="119076" y="191269"/>
                    <a:pt x="114893" y="187596"/>
                  </a:cubicBezTo>
                  <a:lnTo>
                    <a:pt x="116668" y="181583"/>
                  </a:lnTo>
                  <a:cubicBezTo>
                    <a:pt x="119753" y="171129"/>
                    <a:pt x="113453" y="160222"/>
                    <a:pt x="102857" y="157670"/>
                  </a:cubicBezTo>
                  <a:lnTo>
                    <a:pt x="97719" y="156433"/>
                  </a:lnTo>
                  <a:cubicBezTo>
                    <a:pt x="97251" y="153573"/>
                    <a:pt x="97008" y="150635"/>
                    <a:pt x="97008" y="147638"/>
                  </a:cubicBezTo>
                  <a:cubicBezTo>
                    <a:pt x="97008" y="144772"/>
                    <a:pt x="97230" y="141961"/>
                    <a:pt x="97658" y="139220"/>
                  </a:cubicBezTo>
                  <a:lnTo>
                    <a:pt x="103222" y="137844"/>
                  </a:lnTo>
                  <a:close/>
                  <a:moveTo>
                    <a:pt x="161446" y="147638"/>
                  </a:moveTo>
                  <a:cubicBezTo>
                    <a:pt x="161446" y="139747"/>
                    <a:pt x="155264" y="133350"/>
                    <a:pt x="147638" y="133350"/>
                  </a:cubicBezTo>
                  <a:cubicBezTo>
                    <a:pt x="140012" y="133350"/>
                    <a:pt x="133830" y="139747"/>
                    <a:pt x="133830" y="147638"/>
                  </a:cubicBezTo>
                  <a:cubicBezTo>
                    <a:pt x="133830" y="155528"/>
                    <a:pt x="140012" y="161925"/>
                    <a:pt x="147638" y="161925"/>
                  </a:cubicBezTo>
                  <a:cubicBezTo>
                    <a:pt x="155264" y="161925"/>
                    <a:pt x="161446" y="155528"/>
                    <a:pt x="161446" y="147638"/>
                  </a:cubicBez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25" name="Text Placeholder 6">
            <a:extLst>
              <a:ext uri="{FF2B5EF4-FFF2-40B4-BE49-F238E27FC236}">
                <a16:creationId xmlns:a16="http://schemas.microsoft.com/office/drawing/2014/main" id="{14C9A4E6-FC7D-6575-3065-E79512F34407}"/>
              </a:ext>
            </a:extLst>
          </p:cNvPr>
          <p:cNvSpPr txBox="1">
            <a:spLocks/>
          </p:cNvSpPr>
          <p:nvPr/>
        </p:nvSpPr>
        <p:spPr>
          <a:xfrm>
            <a:off x="5715000" y="1671242"/>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Sans Display"/>
                <a:ea typeface="+mn-ea"/>
                <a:cs typeface="Segoe Sans Display" pitchFamily="2" charset="0"/>
              </a:rPr>
              <a:t>What is Data loss?</a:t>
            </a:r>
          </a:p>
        </p:txBody>
      </p:sp>
      <p:sp>
        <p:nvSpPr>
          <p:cNvPr id="26" name="Text Placeholder 6">
            <a:extLst>
              <a:ext uri="{FF2B5EF4-FFF2-40B4-BE49-F238E27FC236}">
                <a16:creationId xmlns:a16="http://schemas.microsoft.com/office/drawing/2014/main" id="{11A6E9C0-A511-70D5-B4C1-9214027F3E41}"/>
              </a:ext>
            </a:extLst>
          </p:cNvPr>
          <p:cNvSpPr txBox="1">
            <a:spLocks/>
          </p:cNvSpPr>
          <p:nvPr/>
        </p:nvSpPr>
        <p:spPr>
          <a:xfrm>
            <a:off x="5715000" y="2727218"/>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Sans Display"/>
                <a:ea typeface="+mn-ea"/>
                <a:cs typeface="Segoe Sans Display" pitchFamily="2" charset="0"/>
              </a:rPr>
              <a:t>DLP for Copilot prompt </a:t>
            </a:r>
          </a:p>
        </p:txBody>
      </p:sp>
      <p:sp>
        <p:nvSpPr>
          <p:cNvPr id="27" name="Text Placeholder 6">
            <a:extLst>
              <a:ext uri="{FF2B5EF4-FFF2-40B4-BE49-F238E27FC236}">
                <a16:creationId xmlns:a16="http://schemas.microsoft.com/office/drawing/2014/main" id="{6D61A578-EF59-A74A-F133-7675F8DB920A}"/>
              </a:ext>
            </a:extLst>
          </p:cNvPr>
          <p:cNvSpPr txBox="1">
            <a:spLocks/>
          </p:cNvSpPr>
          <p:nvPr/>
        </p:nvSpPr>
        <p:spPr>
          <a:xfrm>
            <a:off x="5715000" y="3783194"/>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Sans Display"/>
                <a:ea typeface="+mn-ea"/>
                <a:cs typeface="Segoe Sans Display" pitchFamily="2" charset="0"/>
              </a:rPr>
              <a:t>Demos</a:t>
            </a:r>
          </a:p>
        </p:txBody>
      </p:sp>
      <p:sp>
        <p:nvSpPr>
          <p:cNvPr id="28" name="Text Placeholder 6">
            <a:extLst>
              <a:ext uri="{FF2B5EF4-FFF2-40B4-BE49-F238E27FC236}">
                <a16:creationId xmlns:a16="http://schemas.microsoft.com/office/drawing/2014/main" id="{4E294BC7-56D4-785A-9C9E-FB3ECD168D84}"/>
              </a:ext>
            </a:extLst>
          </p:cNvPr>
          <p:cNvSpPr txBox="1">
            <a:spLocks/>
          </p:cNvSpPr>
          <p:nvPr/>
        </p:nvSpPr>
        <p:spPr>
          <a:xfrm>
            <a:off x="5715000" y="4839171"/>
            <a:ext cx="5448300" cy="430887"/>
          </a:xfrm>
          <a:prstGeom prst="rect">
            <a:avLst/>
          </a:prstGeom>
        </p:spPr>
        <p:txBody>
          <a:bodyPr vert="horz" wrap="square" lIns="0" tIns="0" rIns="0" bIns="0" rtlCol="0" anchor="t">
            <a:spAutoFit/>
          </a:bodyPr>
          <a:lstStyle>
            <a:lvl1pPr marL="231775" marR="0" indent="-231775" algn="l" defTabSz="932742" rtl="0" eaLnBrk="1" fontAlgn="auto" latinLnBrk="0" hangingPunct="1">
              <a:lnSpc>
                <a:spcPct val="100000"/>
              </a:lnSpc>
              <a:spcBef>
                <a:spcPct val="20000"/>
              </a:spcBef>
              <a:spcAft>
                <a:spcPts val="60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Segoe Sans Display"/>
                <a:ea typeface="+mn-ea"/>
                <a:cs typeface="Segoe Sans Display" pitchFamily="2" charset="0"/>
              </a:rPr>
              <a:t>Resources</a:t>
            </a:r>
          </a:p>
        </p:txBody>
      </p:sp>
      <p:sp>
        <p:nvSpPr>
          <p:cNvPr id="29" name="Oval 28">
            <a:extLst>
              <a:ext uri="{FF2B5EF4-FFF2-40B4-BE49-F238E27FC236}">
                <a16:creationId xmlns:a16="http://schemas.microsoft.com/office/drawing/2014/main" id="{6AE336D1-034E-C164-9C41-9D39B080BF77}"/>
              </a:ext>
              <a:ext uri="{C183D7F6-B498-43B3-948B-1728B52AA6E4}">
                <adec:decorative xmlns:adec="http://schemas.microsoft.com/office/drawing/2017/decorative" val="1"/>
              </a:ext>
            </a:extLst>
          </p:cNvPr>
          <p:cNvSpPr/>
          <p:nvPr/>
        </p:nvSpPr>
        <p:spPr bwMode="auto">
          <a:xfrm>
            <a:off x="4864100" y="4666394"/>
            <a:ext cx="667407" cy="667407"/>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30" name="Graphic 91">
            <a:extLst>
              <a:ext uri="{FF2B5EF4-FFF2-40B4-BE49-F238E27FC236}">
                <a16:creationId xmlns:a16="http://schemas.microsoft.com/office/drawing/2014/main" id="{28815A3E-E222-8B47-DD3B-1601D244259A}"/>
              </a:ext>
            </a:extLst>
          </p:cNvPr>
          <p:cNvSpPr/>
          <p:nvPr/>
        </p:nvSpPr>
        <p:spPr>
          <a:xfrm>
            <a:off x="5013983" y="4803575"/>
            <a:ext cx="393042" cy="393046"/>
          </a:xfrm>
          <a:custGeom>
            <a:avLst/>
            <a:gdLst>
              <a:gd name="csX0" fmla="*/ 85707 w 200024"/>
              <a:gd name="csY0" fmla="*/ 114258 h 200025"/>
              <a:gd name="csX1" fmla="*/ 85707 w 200024"/>
              <a:gd name="csY1" fmla="*/ 128546 h 200025"/>
              <a:gd name="csX2" fmla="*/ 21425 w 200024"/>
              <a:gd name="csY2" fmla="*/ 128546 h 200025"/>
              <a:gd name="csX3" fmla="*/ 14290 w 200024"/>
              <a:gd name="csY3" fmla="*/ 135679 h 200025"/>
              <a:gd name="csX4" fmla="*/ 14290 w 200024"/>
              <a:gd name="csY4" fmla="*/ 141181 h 200025"/>
              <a:gd name="csX5" fmla="*/ 19425 w 200024"/>
              <a:gd name="csY5" fmla="*/ 155099 h 200025"/>
              <a:gd name="csX6" fmla="*/ 76182 w 200024"/>
              <a:gd name="csY6" fmla="*/ 176183 h 200025"/>
              <a:gd name="csX7" fmla="*/ 104229 w 200024"/>
              <a:gd name="csY7" fmla="*/ 172723 h 200025"/>
              <a:gd name="csX8" fmla="*/ 115384 w 200024"/>
              <a:gd name="csY8" fmla="*/ 184077 h 200025"/>
              <a:gd name="csX9" fmla="*/ 76182 w 200024"/>
              <a:gd name="csY9" fmla="*/ 190471 h 200025"/>
              <a:gd name="csX10" fmla="*/ 8558 w 200024"/>
              <a:gd name="csY10" fmla="*/ 164378 h 200025"/>
              <a:gd name="csX11" fmla="*/ 0 w 200024"/>
              <a:gd name="csY11" fmla="*/ 141181 h 200025"/>
              <a:gd name="csX12" fmla="*/ 0 w 200024"/>
              <a:gd name="csY12" fmla="*/ 135679 h 200025"/>
              <a:gd name="csX13" fmla="*/ 21425 w 200024"/>
              <a:gd name="csY13" fmla="*/ 114258 h 200025"/>
              <a:gd name="csX14" fmla="*/ 85707 w 200024"/>
              <a:gd name="csY14" fmla="*/ 114258 h 200025"/>
              <a:gd name="csX15" fmla="*/ 123817 w 200024"/>
              <a:gd name="csY15" fmla="*/ 47626 h 200025"/>
              <a:gd name="csX16" fmla="*/ 76182 w 200024"/>
              <a:gd name="csY16" fmla="*/ 0 h 200025"/>
              <a:gd name="csX17" fmla="*/ 28547 w 200024"/>
              <a:gd name="csY17" fmla="*/ 47626 h 200025"/>
              <a:gd name="csX18" fmla="*/ 76182 w 200024"/>
              <a:gd name="csY18" fmla="*/ 95253 h 200025"/>
              <a:gd name="csX19" fmla="*/ 123817 w 200024"/>
              <a:gd name="csY19" fmla="*/ 47626 h 200025"/>
              <a:gd name="csX20" fmla="*/ 42838 w 200024"/>
              <a:gd name="csY20" fmla="*/ 47626 h 200025"/>
              <a:gd name="csX21" fmla="*/ 76182 w 200024"/>
              <a:gd name="csY21" fmla="*/ 14288 h 200025"/>
              <a:gd name="csX22" fmla="*/ 109526 w 200024"/>
              <a:gd name="csY22" fmla="*/ 47626 h 200025"/>
              <a:gd name="csX23" fmla="*/ 76182 w 200024"/>
              <a:gd name="csY23" fmla="*/ 80964 h 200025"/>
              <a:gd name="csX24" fmla="*/ 42838 w 200024"/>
              <a:gd name="csY24" fmla="*/ 47626 h 200025"/>
              <a:gd name="csX25" fmla="*/ 138792 w 200024"/>
              <a:gd name="csY25" fmla="*/ 194309 h 200025"/>
              <a:gd name="csX26" fmla="*/ 100683 w 200024"/>
              <a:gd name="csY26" fmla="*/ 155521 h 200025"/>
              <a:gd name="csX27" fmla="*/ 95234 w 200024"/>
              <a:gd name="csY27" fmla="*/ 142213 h 200025"/>
              <a:gd name="csX28" fmla="*/ 95234 w 200024"/>
              <a:gd name="csY28" fmla="*/ 114243 h 200025"/>
              <a:gd name="csX29" fmla="*/ 114301 w 200024"/>
              <a:gd name="csY29" fmla="*/ 95229 h 200025"/>
              <a:gd name="csX30" fmla="*/ 142092 w 200024"/>
              <a:gd name="csY30" fmla="*/ 95210 h 200025"/>
              <a:gd name="csX31" fmla="*/ 155524 w 200024"/>
              <a:gd name="csY31" fmla="*/ 100703 h 200025"/>
              <a:gd name="csX32" fmla="*/ 194353 w 200024"/>
              <a:gd name="csY32" fmla="*/ 138938 h 200025"/>
              <a:gd name="csX33" fmla="*/ 194468 w 200024"/>
              <a:gd name="csY33" fmla="*/ 165882 h 200025"/>
              <a:gd name="csX34" fmla="*/ 165958 w 200024"/>
              <a:gd name="csY34" fmla="*/ 194425 h 200025"/>
              <a:gd name="csX35" fmla="*/ 138792 w 200024"/>
              <a:gd name="csY35" fmla="*/ 194309 h 200025"/>
              <a:gd name="csX36" fmla="*/ 123779 w 200024"/>
              <a:gd name="csY36" fmla="*/ 133309 h 200025"/>
              <a:gd name="csX37" fmla="*/ 133294 w 200024"/>
              <a:gd name="csY37" fmla="*/ 123784 h 200025"/>
              <a:gd name="csX38" fmla="*/ 123779 w 200024"/>
              <a:gd name="csY38" fmla="*/ 114259 h 200025"/>
              <a:gd name="csX39" fmla="*/ 114265 w 200024"/>
              <a:gd name="csY39" fmla="*/ 123784 h 200025"/>
              <a:gd name="csX40" fmla="*/ 123779 w 200024"/>
              <a:gd name="csY40" fmla="*/ 133309 h 2000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200024" h="200025">
                <a:moveTo>
                  <a:pt x="85707" y="114258"/>
                </a:moveTo>
                <a:lnTo>
                  <a:pt x="85707" y="128546"/>
                </a:lnTo>
                <a:lnTo>
                  <a:pt x="21425" y="128546"/>
                </a:lnTo>
                <a:cubicBezTo>
                  <a:pt x="17485" y="128546"/>
                  <a:pt x="14290" y="131739"/>
                  <a:pt x="14290" y="135679"/>
                </a:cubicBezTo>
                <a:lnTo>
                  <a:pt x="14290" y="141181"/>
                </a:lnTo>
                <a:cubicBezTo>
                  <a:pt x="14290" y="146284"/>
                  <a:pt x="16111" y="151219"/>
                  <a:pt x="19425" y="155099"/>
                </a:cubicBezTo>
                <a:cubicBezTo>
                  <a:pt x="31365" y="169079"/>
                  <a:pt x="50094" y="176183"/>
                  <a:pt x="76182" y="176183"/>
                </a:cubicBezTo>
                <a:cubicBezTo>
                  <a:pt x="86716" y="176183"/>
                  <a:pt x="96052" y="175025"/>
                  <a:pt x="104229" y="172723"/>
                </a:cubicBezTo>
                <a:lnTo>
                  <a:pt x="115384" y="184077"/>
                </a:lnTo>
                <a:cubicBezTo>
                  <a:pt x="104142" y="188349"/>
                  <a:pt x="91051" y="190471"/>
                  <a:pt x="76182" y="190471"/>
                </a:cubicBezTo>
                <a:cubicBezTo>
                  <a:pt x="46211" y="190471"/>
                  <a:pt x="23480" y="181849"/>
                  <a:pt x="8558" y="164378"/>
                </a:cubicBezTo>
                <a:cubicBezTo>
                  <a:pt x="3034" y="157910"/>
                  <a:pt x="0" y="149685"/>
                  <a:pt x="0" y="141181"/>
                </a:cubicBezTo>
                <a:lnTo>
                  <a:pt x="0" y="135679"/>
                </a:lnTo>
                <a:cubicBezTo>
                  <a:pt x="0" y="123849"/>
                  <a:pt x="9592" y="114258"/>
                  <a:pt x="21425" y="114258"/>
                </a:cubicBezTo>
                <a:lnTo>
                  <a:pt x="85707" y="114258"/>
                </a:lnTo>
                <a:close/>
                <a:moveTo>
                  <a:pt x="123817" y="47626"/>
                </a:moveTo>
                <a:cubicBezTo>
                  <a:pt x="123817" y="21323"/>
                  <a:pt x="102490" y="0"/>
                  <a:pt x="76182" y="0"/>
                </a:cubicBezTo>
                <a:cubicBezTo>
                  <a:pt x="49874" y="0"/>
                  <a:pt x="28547" y="21323"/>
                  <a:pt x="28547" y="47626"/>
                </a:cubicBezTo>
                <a:cubicBezTo>
                  <a:pt x="28547" y="73929"/>
                  <a:pt x="49874" y="95253"/>
                  <a:pt x="76182" y="95253"/>
                </a:cubicBezTo>
                <a:cubicBezTo>
                  <a:pt x="102490" y="95253"/>
                  <a:pt x="123817" y="73929"/>
                  <a:pt x="123817" y="47626"/>
                </a:cubicBezTo>
                <a:close/>
                <a:moveTo>
                  <a:pt x="42838" y="47626"/>
                </a:moveTo>
                <a:cubicBezTo>
                  <a:pt x="42838" y="29214"/>
                  <a:pt x="57766" y="14288"/>
                  <a:pt x="76182" y="14288"/>
                </a:cubicBezTo>
                <a:cubicBezTo>
                  <a:pt x="94598" y="14288"/>
                  <a:pt x="109526" y="29214"/>
                  <a:pt x="109526" y="47626"/>
                </a:cubicBezTo>
                <a:cubicBezTo>
                  <a:pt x="109526" y="66038"/>
                  <a:pt x="94598" y="80964"/>
                  <a:pt x="76182" y="80964"/>
                </a:cubicBezTo>
                <a:cubicBezTo>
                  <a:pt x="57766" y="80964"/>
                  <a:pt x="42838" y="66038"/>
                  <a:pt x="42838" y="47626"/>
                </a:cubicBezTo>
                <a:close/>
                <a:moveTo>
                  <a:pt x="138792" y="194309"/>
                </a:moveTo>
                <a:lnTo>
                  <a:pt x="100683" y="155521"/>
                </a:lnTo>
                <a:cubicBezTo>
                  <a:pt x="97189" y="151966"/>
                  <a:pt x="95234" y="147188"/>
                  <a:pt x="95234" y="142213"/>
                </a:cubicBezTo>
                <a:lnTo>
                  <a:pt x="95234" y="114243"/>
                </a:lnTo>
                <a:cubicBezTo>
                  <a:pt x="95234" y="103746"/>
                  <a:pt x="103767" y="95237"/>
                  <a:pt x="114301" y="95229"/>
                </a:cubicBezTo>
                <a:lnTo>
                  <a:pt x="142092" y="95210"/>
                </a:lnTo>
                <a:cubicBezTo>
                  <a:pt x="147120" y="95206"/>
                  <a:pt x="151948" y="97180"/>
                  <a:pt x="155524" y="100703"/>
                </a:cubicBezTo>
                <a:lnTo>
                  <a:pt x="194353" y="138938"/>
                </a:lnTo>
                <a:cubicBezTo>
                  <a:pt x="201870" y="146341"/>
                  <a:pt x="201922" y="158420"/>
                  <a:pt x="194468" y="165882"/>
                </a:cubicBezTo>
                <a:lnTo>
                  <a:pt x="165958" y="194425"/>
                </a:lnTo>
                <a:cubicBezTo>
                  <a:pt x="158454" y="201937"/>
                  <a:pt x="146234" y="201885"/>
                  <a:pt x="138792" y="194309"/>
                </a:cubicBezTo>
                <a:close/>
                <a:moveTo>
                  <a:pt x="123779" y="133309"/>
                </a:moveTo>
                <a:cubicBezTo>
                  <a:pt x="129034" y="133309"/>
                  <a:pt x="133294" y="129045"/>
                  <a:pt x="133294" y="123784"/>
                </a:cubicBezTo>
                <a:cubicBezTo>
                  <a:pt x="133294" y="118523"/>
                  <a:pt x="129034" y="114259"/>
                  <a:pt x="123779" y="114259"/>
                </a:cubicBezTo>
                <a:cubicBezTo>
                  <a:pt x="118524" y="114259"/>
                  <a:pt x="114265" y="118523"/>
                  <a:pt x="114265" y="123784"/>
                </a:cubicBezTo>
                <a:cubicBezTo>
                  <a:pt x="114265" y="129045"/>
                  <a:pt x="118524" y="133309"/>
                  <a:pt x="123779" y="133309"/>
                </a:cubicBezTo>
                <a:close/>
              </a:path>
            </a:pathLst>
          </a:custGeom>
          <a:gradFill flip="none" rotWithShape="1">
            <a:gsLst>
              <a:gs pos="6000">
                <a:srgbClr val="C03BC4"/>
              </a:gs>
              <a:gs pos="95000">
                <a:srgbClr val="0078D4"/>
              </a:gs>
            </a:gsLst>
            <a:path path="circle">
              <a:fillToRect l="100000" t="100000"/>
            </a:path>
            <a:tileRect r="-100000" b="-100000"/>
          </a:gradFill>
          <a:ln w="25400" cap="flat">
            <a:noFill/>
            <a:roun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Sans Display"/>
              <a:ea typeface="+mn-ea"/>
              <a:cs typeface="+mn-cs"/>
            </a:endParaRPr>
          </a:p>
        </p:txBody>
      </p:sp>
    </p:spTree>
    <p:extLst>
      <p:ext uri="{BB962C8B-B14F-4D97-AF65-F5344CB8AC3E}">
        <p14:creationId xmlns:p14="http://schemas.microsoft.com/office/powerpoint/2010/main" val="356300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4BA609-B54B-BE85-AE56-4040DF2A4117}"/>
              </a:ext>
            </a:extLst>
          </p:cNvPr>
          <p:cNvSpPr>
            <a:spLocks noGrp="1"/>
          </p:cNvSpPr>
          <p:nvPr>
            <p:ph type="title" idx="4294967295"/>
          </p:nvPr>
        </p:nvSpPr>
        <p:spPr>
          <a:xfrm>
            <a:off x="588263" y="-791029"/>
            <a:ext cx="11018520" cy="553998"/>
          </a:xfrm>
        </p:spPr>
        <p:txBody>
          <a:bodyPr/>
          <a:lstStyle/>
          <a:p>
            <a:r>
              <a:rPr lang="en-US"/>
              <a:t>Title </a:t>
            </a:r>
          </a:p>
        </p:txBody>
      </p:sp>
      <p:pic>
        <p:nvPicPr>
          <p:cNvPr id="3" name="Picture 2" descr="In the follow‑up screenshot, Copilot displays a security warning stating it cannot process the request because it contains restricted sensitive information and advises removing the sensitive data. ">
            <a:extLst>
              <a:ext uri="{FF2B5EF4-FFF2-40B4-BE49-F238E27FC236}">
                <a16:creationId xmlns:a16="http://schemas.microsoft.com/office/drawing/2014/main" id="{5D507E2E-6509-C62A-F73F-AAA1BD277E8C}"/>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70031112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01CA39F-3B43-7313-B06B-82FBB3100B34}"/>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9" name="Picture 8" descr="Microsoft Purview dashboard showing data‑security insights related to Microsoft 365 Copilot usage. The page highlights 30.9K Copilot interactions involving sensitive data and 21.1K instances of potential oversharing. It displays key agent risk insights, AI observability information, and recommended objectives for preventing data exposure.">
            <a:extLst>
              <a:ext uri="{FF2B5EF4-FFF2-40B4-BE49-F238E27FC236}">
                <a16:creationId xmlns:a16="http://schemas.microsoft.com/office/drawing/2014/main" id="{DC24A824-52EF-1B1E-9D69-B4735191AD6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3099516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C5429-71A8-9C56-4F3D-68C618023FB0}"/>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654F6DC7-04F7-BF78-09A2-709683ED3BE1}"/>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6" name="Picture 5" descr="Microsoft Purview objective page titled “Prevent data exposure in Microsoft 365 Copilot and Microsoft Copilot interactions.” Two charts show trends: one displaying the number of Copilot interactions containing sensitive data over time, and the other showing data‑oversharing trends. Below the charts, the page lists existing protections already in place and recommended remediation actions to improve Copilot security and compliance.">
            <a:extLst>
              <a:ext uri="{FF2B5EF4-FFF2-40B4-BE49-F238E27FC236}">
                <a16:creationId xmlns:a16="http://schemas.microsoft.com/office/drawing/2014/main" id="{8E74549E-3113-F05F-CD89-EFACE16DE3D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7432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09E5767-9609-18E9-7E75-1625118155D3}"/>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9" name="Picture 8" descr="Microsoft Purview page showing potentially risky activity patterns related to Microsoft 365 Copilot usage.&#10;&#10;User Prompts with Sensitive Info Types (last 30 days)&#10;&#10;US Social Security Number: 4,210&#10;Credit Card Number: 4,000&#10;Full Names: 3,556&#10;Email Addresses: 2,711&#10;US Passport Number: 1,093&#10;&#10;Unlabeled Sensitive Data Found&#10;&#10;No sensitive types detected: 1,912&#10;Sensitive information types detected: 1,916&#10;Data not scanned: 742&#10;Sources shown: SharePoint and OneDrive&#10;Insider Risk Severity (Copilot Users)&#10;&#10;Total users measured: 7.1K&#10;&#10;High insider risk&#10;Medium insider risk&#10;Low insider risk&#10;No risk&#10;(Exact distribution is represented in the chart but not numerically labeled.)">
            <a:extLst>
              <a:ext uri="{FF2B5EF4-FFF2-40B4-BE49-F238E27FC236}">
                <a16:creationId xmlns:a16="http://schemas.microsoft.com/office/drawing/2014/main" id="{8487E04A-8E70-C2FE-7AB4-9C6630430D8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9363732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11D6C-64CF-18BE-1E4B-7DA7EA8A197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40CD6C1D-F743-6551-FF99-64B246FADA27}"/>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4" name="Picture 3" descr="Microsoft Purview remediation‑plan window titled “Prevent data exposure in Microsoft 365 Copilot and Microsoft Copilot interactions.” It explains recent increases in sensitive‑data risks and lists existing protections such as sensitivity‑label enforcement and Copilot scanning for sensitive information. The bottom section presents two remediation options: protecting sensitive data referenced in Copilot interactions, and enforcing an existing data‑loss‑prevention policy. Buttons allow viewing policy details, simulations, or applying the selected actions.">
            <a:extLst>
              <a:ext uri="{FF2B5EF4-FFF2-40B4-BE49-F238E27FC236}">
                <a16:creationId xmlns:a16="http://schemas.microsoft.com/office/drawing/2014/main" id="{7B001224-0BC1-60A2-C6DC-A1C280677DE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0823763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F49450C-AA84-DF65-C155-E80A098626C3}"/>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9" name="Picture 8" descr="Two more remediation‑action cards titled:&#10;Control unethical behavior in Microsoft 365 Copilot and Microsoft Copilot interactions” and describes a policy that detects potentially unethical behavior in Copilot prompts and responses.&#10;The other is titled titled “Detect risky interactions in Microsoft 365 Copilot and other AI apps” and explains a policy that identifies risky prompts and responses across Copilot and other generative AI apps. Each card includes a “View policy details” button.">
            <a:extLst>
              <a:ext uri="{FF2B5EF4-FFF2-40B4-BE49-F238E27FC236}">
                <a16:creationId xmlns:a16="http://schemas.microsoft.com/office/drawing/2014/main" id="{B5B7F8A8-8B80-F1E2-799B-975BC3DD390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5649706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0BCB872-5E01-3E78-BB49-89912CB5D827}"/>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7" name="Picture 6" descr="Remediation‑plan window showing details for enforcing an existing DLP policy. The right panel displays policy information, including sensitive‑data types to detect and users in scope.&#10;An Apply button appears at the bottom.">
            <a:extLst>
              <a:ext uri="{FF2B5EF4-FFF2-40B4-BE49-F238E27FC236}">
                <a16:creationId xmlns:a16="http://schemas.microsoft.com/office/drawing/2014/main" id="{396DF47B-2920-2AFC-3695-47D5E96CC5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0821781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D3738AA-6A1A-6044-D84A-AC66476DDE30}"/>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Microsoft Purview window titled “Select sensitive info types.” It displays a list of sensitive information types—such as PII, medical records, billing information, Social Security numbers, and health data—each with checkboxes, type labels, and associated regulations. A search bar appears at the top, and an Add button is at the bottom.">
            <a:extLst>
              <a:ext uri="{FF2B5EF4-FFF2-40B4-BE49-F238E27FC236}">
                <a16:creationId xmlns:a16="http://schemas.microsoft.com/office/drawing/2014/main" id="{CFF29663-38E3-6361-E27A-163FE7A8567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36271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767616-D0A0-56DD-47B8-4F196930DE6F}"/>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Microsoft Purview window titled “Scope to users and groups.” It lists users and distribution groups with checkboxes beside each name. Columns show the name, email, and type (User, Distribution group, or Microsoft 365 group). A search bar appears at the top, and an Add button is at the bottom.">
            <a:extLst>
              <a:ext uri="{FF2B5EF4-FFF2-40B4-BE49-F238E27FC236}">
                <a16:creationId xmlns:a16="http://schemas.microsoft.com/office/drawing/2014/main" id="{4ECB13E1-C8EB-014C-D843-649DE0D8AF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141436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824BF6-6CA9-AA39-C6D0-6C6978151595}"/>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Confirmation dialog appears stating “1 action applied.” It notes that reviewing data and user activities may take time. Below the message are two buttons: OK and View details">
            <a:extLst>
              <a:ext uri="{FF2B5EF4-FFF2-40B4-BE49-F238E27FC236}">
                <a16:creationId xmlns:a16="http://schemas.microsoft.com/office/drawing/2014/main" id="{D276C511-4820-9E9B-49C9-47AB8DD5AB1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592250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300F1-6ECB-DED7-A8FE-A787122873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84B8BC-3116-3FB0-C120-95243D81657E}"/>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2755"/>
            <a:ext cx="12192000" cy="6856269"/>
          </a:xfrm>
          <a:prstGeom prst="rect">
            <a:avLst/>
          </a:prstGeom>
        </p:spPr>
      </p:pic>
      <p:sp>
        <p:nvSpPr>
          <p:cNvPr id="15" name="!!Rectangle: Rounded Corners 17">
            <a:extLst>
              <a:ext uri="{FF2B5EF4-FFF2-40B4-BE49-F238E27FC236}">
                <a16:creationId xmlns:a16="http://schemas.microsoft.com/office/drawing/2014/main" id="{670AE572-4E15-7521-7192-9265C0625C77}"/>
              </a:ext>
              <a:ext uri="{C183D7F6-B498-43B3-948B-1728B52AA6E4}">
                <adec:decorative xmlns:adec="http://schemas.microsoft.com/office/drawing/2017/decorative" val="1"/>
              </a:ext>
            </a:extLst>
          </p:cNvPr>
          <p:cNvSpPr>
            <a:spLocks/>
          </p:cNvSpPr>
          <p:nvPr/>
        </p:nvSpPr>
        <p:spPr bwMode="auto">
          <a:xfrm>
            <a:off x="588263" y="1731368"/>
            <a:ext cx="5372100" cy="3635897"/>
          </a:xfrm>
          <a:prstGeom prst="roundRect">
            <a:avLst>
              <a:gd name="adj" fmla="val 3288"/>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b="1">
              <a:solidFill>
                <a:srgbClr val="FFFFFF"/>
              </a:solidFill>
              <a:latin typeface="Segoe UI Variable Display Semibold" pitchFamily="2" charset="0"/>
              <a:cs typeface="Segoe UI" pitchFamily="34" charset="0"/>
            </a:endParaRPr>
          </a:p>
        </p:txBody>
      </p:sp>
      <p:sp>
        <p:nvSpPr>
          <p:cNvPr id="5" name="!!Rectangle: Rounded Corners 17">
            <a:extLst>
              <a:ext uri="{FF2B5EF4-FFF2-40B4-BE49-F238E27FC236}">
                <a16:creationId xmlns:a16="http://schemas.microsoft.com/office/drawing/2014/main" id="{E5097A9B-74AC-5CAF-F11F-CC7917CA1B21}"/>
              </a:ext>
              <a:ext uri="{C183D7F6-B498-43B3-948B-1728B52AA6E4}">
                <adec:decorative xmlns:adec="http://schemas.microsoft.com/office/drawing/2017/decorative" val="1"/>
              </a:ext>
            </a:extLst>
          </p:cNvPr>
          <p:cNvSpPr>
            <a:spLocks/>
          </p:cNvSpPr>
          <p:nvPr/>
        </p:nvSpPr>
        <p:spPr bwMode="auto">
          <a:xfrm>
            <a:off x="725424" y="1905726"/>
            <a:ext cx="5097780" cy="3360150"/>
          </a:xfrm>
          <a:prstGeom prst="roundRect">
            <a:avLst>
              <a:gd name="adj" fmla="val 3356"/>
            </a:avLst>
          </a:prstGeom>
          <a:solidFill>
            <a:schemeClr val="bg1"/>
          </a:solidFill>
          <a:ln w="6350">
            <a:no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a:endParaRPr lang="en-IN" sz="1800">
              <a:solidFill>
                <a:schemeClr val="tx1"/>
              </a:solidFill>
            </a:endParaRPr>
          </a:p>
        </p:txBody>
      </p:sp>
      <p:sp>
        <p:nvSpPr>
          <p:cNvPr id="36" name="!!Rectangle: Rounded Corners 17">
            <a:extLst>
              <a:ext uri="{FF2B5EF4-FFF2-40B4-BE49-F238E27FC236}">
                <a16:creationId xmlns:a16="http://schemas.microsoft.com/office/drawing/2014/main" id="{1B7CC087-1AD4-087A-F343-300C5F20E7B7}"/>
              </a:ext>
              <a:ext uri="{C183D7F6-B498-43B3-948B-1728B52AA6E4}">
                <adec:decorative xmlns:adec="http://schemas.microsoft.com/office/drawing/2017/decorative" val="1"/>
              </a:ext>
            </a:extLst>
          </p:cNvPr>
          <p:cNvSpPr>
            <a:spLocks/>
          </p:cNvSpPr>
          <p:nvPr/>
        </p:nvSpPr>
        <p:spPr bwMode="auto">
          <a:xfrm>
            <a:off x="6234683" y="1731368"/>
            <a:ext cx="5372100" cy="3635897"/>
          </a:xfrm>
          <a:prstGeom prst="roundRect">
            <a:avLst>
              <a:gd name="adj" fmla="val 3288"/>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b="1">
              <a:solidFill>
                <a:srgbClr val="FFFFFF"/>
              </a:solidFill>
              <a:latin typeface="Segoe UI Variable Display Semibold" pitchFamily="2" charset="0"/>
              <a:cs typeface="Segoe UI" pitchFamily="34" charset="0"/>
            </a:endParaRPr>
          </a:p>
        </p:txBody>
      </p:sp>
      <p:sp>
        <p:nvSpPr>
          <p:cNvPr id="37" name="!!Rectangle: Rounded Corners 17">
            <a:extLst>
              <a:ext uri="{FF2B5EF4-FFF2-40B4-BE49-F238E27FC236}">
                <a16:creationId xmlns:a16="http://schemas.microsoft.com/office/drawing/2014/main" id="{E43D32C8-9A59-0192-A7F2-9D58366267CD}"/>
              </a:ext>
              <a:ext uri="{C183D7F6-B498-43B3-948B-1728B52AA6E4}">
                <adec:decorative xmlns:adec="http://schemas.microsoft.com/office/drawing/2017/decorative" val="1"/>
              </a:ext>
            </a:extLst>
          </p:cNvPr>
          <p:cNvSpPr>
            <a:spLocks/>
          </p:cNvSpPr>
          <p:nvPr/>
        </p:nvSpPr>
        <p:spPr bwMode="auto">
          <a:xfrm>
            <a:off x="6371844" y="1905726"/>
            <a:ext cx="5097780" cy="3360150"/>
          </a:xfrm>
          <a:prstGeom prst="roundRect">
            <a:avLst>
              <a:gd name="adj" fmla="val 3356"/>
            </a:avLst>
          </a:prstGeom>
          <a:solidFill>
            <a:schemeClr val="bg1"/>
          </a:solidFill>
          <a:ln w="6350">
            <a:no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a:endParaRPr lang="en-IN" sz="1800">
              <a:solidFill>
                <a:schemeClr val="tx1"/>
              </a:solidFill>
            </a:endParaRPr>
          </a:p>
        </p:txBody>
      </p:sp>
      <p:sp>
        <p:nvSpPr>
          <p:cNvPr id="22" name="Oval 21">
            <a:extLst>
              <a:ext uri="{FF2B5EF4-FFF2-40B4-BE49-F238E27FC236}">
                <a16:creationId xmlns:a16="http://schemas.microsoft.com/office/drawing/2014/main" id="{ADA31A21-32A2-DA12-A9B2-43322215CEBD}"/>
              </a:ext>
              <a:ext uri="{C183D7F6-B498-43B3-948B-1728B52AA6E4}">
                <adec:decorative xmlns:adec="http://schemas.microsoft.com/office/drawing/2017/decorative" val="1"/>
              </a:ext>
            </a:extLst>
          </p:cNvPr>
          <p:cNvSpPr>
            <a:spLocks/>
          </p:cNvSpPr>
          <p:nvPr/>
        </p:nvSpPr>
        <p:spPr bwMode="auto">
          <a:xfrm>
            <a:off x="862584" y="2274958"/>
            <a:ext cx="428626" cy="431998"/>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sp>
        <p:nvSpPr>
          <p:cNvPr id="12" name="Graphic 9">
            <a:extLst>
              <a:ext uri="{FF2B5EF4-FFF2-40B4-BE49-F238E27FC236}">
                <a16:creationId xmlns:a16="http://schemas.microsoft.com/office/drawing/2014/main" id="{29D5F120-1BB9-98E0-A1A4-B41A4594F16D}"/>
              </a:ext>
              <a:ext uri="{C183D7F6-B498-43B3-948B-1728B52AA6E4}">
                <adec:decorative xmlns:adec="http://schemas.microsoft.com/office/drawing/2017/decorative" val="1"/>
              </a:ext>
            </a:extLst>
          </p:cNvPr>
          <p:cNvSpPr/>
          <p:nvPr/>
        </p:nvSpPr>
        <p:spPr>
          <a:xfrm>
            <a:off x="943845" y="2367921"/>
            <a:ext cx="266105" cy="246072"/>
          </a:xfrm>
          <a:custGeom>
            <a:avLst/>
            <a:gdLst>
              <a:gd name="connsiteX0" fmla="*/ 118550 w 266105"/>
              <a:gd name="connsiteY0" fmla="*/ 3748 h 246072"/>
              <a:gd name="connsiteX1" fmla="*/ 158102 w 266105"/>
              <a:gd name="connsiteY1" fmla="*/ 13586 h 246072"/>
              <a:gd name="connsiteX2" fmla="*/ 159206 w 266105"/>
              <a:gd name="connsiteY2" fmla="*/ 15420 h 246072"/>
              <a:gd name="connsiteX3" fmla="*/ 262360 w 266105"/>
              <a:gd name="connsiteY3" fmla="*/ 201668 h 246072"/>
              <a:gd name="connsiteX4" fmla="*/ 250669 w 266105"/>
              <a:gd name="connsiteY4" fmla="*/ 242323 h 246072"/>
              <a:gd name="connsiteX5" fmla="*/ 238243 w 266105"/>
              <a:gd name="connsiteY5" fmla="*/ 245993 h 246072"/>
              <a:gd name="connsiteX6" fmla="*/ 236196 w 266105"/>
              <a:gd name="connsiteY6" fmla="*/ 246072 h 246072"/>
              <a:gd name="connsiteX7" fmla="*/ 29913 w 266105"/>
              <a:gd name="connsiteY7" fmla="*/ 246072 h 246072"/>
              <a:gd name="connsiteX8" fmla="*/ 0 w 266105"/>
              <a:gd name="connsiteY8" fmla="*/ 216159 h 246072"/>
              <a:gd name="connsiteX9" fmla="*/ 2779 w 266105"/>
              <a:gd name="connsiteY9" fmla="*/ 203569 h 246072"/>
              <a:gd name="connsiteX10" fmla="*/ 3736 w 266105"/>
              <a:gd name="connsiteY10" fmla="*/ 201668 h 246072"/>
              <a:gd name="connsiteX11" fmla="*/ 106864 w 266105"/>
              <a:gd name="connsiteY11" fmla="*/ 15420 h 246072"/>
              <a:gd name="connsiteX12" fmla="*/ 118537 w 266105"/>
              <a:gd name="connsiteY12" fmla="*/ 3748 h 246072"/>
              <a:gd name="connsiteX13" fmla="*/ 244917 w 266105"/>
              <a:gd name="connsiteY13" fmla="*/ 211320 h 246072"/>
              <a:gd name="connsiteX14" fmla="*/ 141750 w 266105"/>
              <a:gd name="connsiteY14" fmla="*/ 25086 h 246072"/>
              <a:gd name="connsiteX15" fmla="*/ 128191 w 266105"/>
              <a:gd name="connsiteY15" fmla="*/ 21211 h 246072"/>
              <a:gd name="connsiteX16" fmla="*/ 125078 w 266105"/>
              <a:gd name="connsiteY16" fmla="*/ 23916 h 246072"/>
              <a:gd name="connsiteX17" fmla="*/ 124320 w 266105"/>
              <a:gd name="connsiteY17" fmla="*/ 25086 h 246072"/>
              <a:gd name="connsiteX18" fmla="*/ 21192 w 266105"/>
              <a:gd name="connsiteY18" fmla="*/ 211320 h 246072"/>
              <a:gd name="connsiteX19" fmla="*/ 25070 w 266105"/>
              <a:gd name="connsiteY19" fmla="*/ 224878 h 246072"/>
              <a:gd name="connsiteX20" fmla="*/ 28650 w 266105"/>
              <a:gd name="connsiteY20" fmla="*/ 226050 h 246072"/>
              <a:gd name="connsiteX21" fmla="*/ 29913 w 266105"/>
              <a:gd name="connsiteY21" fmla="*/ 226130 h 246072"/>
              <a:gd name="connsiteX22" fmla="*/ 236196 w 266105"/>
              <a:gd name="connsiteY22" fmla="*/ 226130 h 246072"/>
              <a:gd name="connsiteX23" fmla="*/ 246159 w 266105"/>
              <a:gd name="connsiteY23" fmla="*/ 216151 h 246072"/>
              <a:gd name="connsiteX24" fmla="*/ 245449 w 266105"/>
              <a:gd name="connsiteY24" fmla="*/ 212463 h 246072"/>
              <a:gd name="connsiteX25" fmla="*/ 244917 w 266105"/>
              <a:gd name="connsiteY25" fmla="*/ 211320 h 246072"/>
              <a:gd name="connsiteX26" fmla="*/ 141750 w 266105"/>
              <a:gd name="connsiteY26" fmla="*/ 25086 h 246072"/>
              <a:gd name="connsiteX27" fmla="*/ 244917 w 266105"/>
              <a:gd name="connsiteY27" fmla="*/ 211320 h 246072"/>
              <a:gd name="connsiteX28" fmla="*/ 133041 w 266105"/>
              <a:gd name="connsiteY28" fmla="*/ 179505 h 246072"/>
              <a:gd name="connsiteX29" fmla="*/ 146736 w 266105"/>
              <a:gd name="connsiteY29" fmla="*/ 192360 h 246072"/>
              <a:gd name="connsiteX30" fmla="*/ 133882 w 266105"/>
              <a:gd name="connsiteY30" fmla="*/ 206055 h 246072"/>
              <a:gd name="connsiteX31" fmla="*/ 133041 w 266105"/>
              <a:gd name="connsiteY31" fmla="*/ 206055 h 246072"/>
              <a:gd name="connsiteX32" fmla="*/ 120187 w 266105"/>
              <a:gd name="connsiteY32" fmla="*/ 192360 h 246072"/>
              <a:gd name="connsiteX33" fmla="*/ 133041 w 266105"/>
              <a:gd name="connsiteY33" fmla="*/ 179505 h 246072"/>
              <a:gd name="connsiteX34" fmla="*/ 132975 w 266105"/>
              <a:gd name="connsiteY34" fmla="*/ 79767 h 246072"/>
              <a:gd name="connsiteX35" fmla="*/ 142866 w 266105"/>
              <a:gd name="connsiteY35" fmla="*/ 88369 h 246072"/>
              <a:gd name="connsiteX36" fmla="*/ 142959 w 266105"/>
              <a:gd name="connsiteY36" fmla="*/ 89725 h 246072"/>
              <a:gd name="connsiteX37" fmla="*/ 143013 w 266105"/>
              <a:gd name="connsiteY37" fmla="*/ 149579 h 246072"/>
              <a:gd name="connsiteX38" fmla="*/ 133158 w 266105"/>
              <a:gd name="connsiteY38" fmla="*/ 159665 h 246072"/>
              <a:gd name="connsiteX39" fmla="*/ 123150 w 266105"/>
              <a:gd name="connsiteY39" fmla="*/ 150948 h 246072"/>
              <a:gd name="connsiteX40" fmla="*/ 123070 w 266105"/>
              <a:gd name="connsiteY40" fmla="*/ 149592 h 246072"/>
              <a:gd name="connsiteX41" fmla="*/ 123017 w 266105"/>
              <a:gd name="connsiteY41" fmla="*/ 89738 h 246072"/>
              <a:gd name="connsiteX42" fmla="*/ 132988 w 266105"/>
              <a:gd name="connsiteY42" fmla="*/ 79767 h 24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105" h="246072">
                <a:moveTo>
                  <a:pt x="118550" y="3748"/>
                </a:moveTo>
                <a:cubicBezTo>
                  <a:pt x="132274" y="-3852"/>
                  <a:pt x="149538" y="442"/>
                  <a:pt x="158102" y="13586"/>
                </a:cubicBezTo>
                <a:lnTo>
                  <a:pt x="159206" y="15420"/>
                </a:lnTo>
                <a:lnTo>
                  <a:pt x="262360" y="201668"/>
                </a:lnTo>
                <a:cubicBezTo>
                  <a:pt x="270358" y="216123"/>
                  <a:pt x="265124" y="234325"/>
                  <a:pt x="250669" y="242323"/>
                </a:cubicBezTo>
                <a:cubicBezTo>
                  <a:pt x="246845" y="244440"/>
                  <a:pt x="242604" y="245692"/>
                  <a:pt x="238243" y="245993"/>
                </a:cubicBezTo>
                <a:lnTo>
                  <a:pt x="236196" y="246072"/>
                </a:lnTo>
                <a:lnTo>
                  <a:pt x="29913" y="246072"/>
                </a:lnTo>
                <a:cubicBezTo>
                  <a:pt x="13393" y="246072"/>
                  <a:pt x="0" y="232679"/>
                  <a:pt x="0" y="216159"/>
                </a:cubicBezTo>
                <a:cubicBezTo>
                  <a:pt x="0" y="211810"/>
                  <a:pt x="948" y="207513"/>
                  <a:pt x="2779" y="203569"/>
                </a:cubicBezTo>
                <a:lnTo>
                  <a:pt x="3736" y="201668"/>
                </a:lnTo>
                <a:lnTo>
                  <a:pt x="106864" y="15420"/>
                </a:lnTo>
                <a:cubicBezTo>
                  <a:pt x="109583" y="10512"/>
                  <a:pt x="113628" y="6467"/>
                  <a:pt x="118537" y="3748"/>
                </a:cubicBezTo>
                <a:close/>
                <a:moveTo>
                  <a:pt x="244917" y="211320"/>
                </a:moveTo>
                <a:lnTo>
                  <a:pt x="141750" y="25086"/>
                </a:lnTo>
                <a:cubicBezTo>
                  <a:pt x="139076" y="20272"/>
                  <a:pt x="133006" y="18537"/>
                  <a:pt x="128191" y="21211"/>
                </a:cubicBezTo>
                <a:cubicBezTo>
                  <a:pt x="126976" y="21886"/>
                  <a:pt x="125915" y="22807"/>
                  <a:pt x="125078" y="23916"/>
                </a:cubicBezTo>
                <a:lnTo>
                  <a:pt x="124320" y="25086"/>
                </a:lnTo>
                <a:lnTo>
                  <a:pt x="21192" y="211320"/>
                </a:lnTo>
                <a:cubicBezTo>
                  <a:pt x="18519" y="216135"/>
                  <a:pt x="20256" y="222204"/>
                  <a:pt x="25070" y="224878"/>
                </a:cubicBezTo>
                <a:cubicBezTo>
                  <a:pt x="26178" y="225492"/>
                  <a:pt x="27393" y="225891"/>
                  <a:pt x="28650" y="226050"/>
                </a:cubicBezTo>
                <a:lnTo>
                  <a:pt x="29913" y="226130"/>
                </a:lnTo>
                <a:lnTo>
                  <a:pt x="236196" y="226130"/>
                </a:lnTo>
                <a:cubicBezTo>
                  <a:pt x="241703" y="226126"/>
                  <a:pt x="246163" y="221658"/>
                  <a:pt x="246159" y="216151"/>
                </a:cubicBezTo>
                <a:cubicBezTo>
                  <a:pt x="246159" y="214888"/>
                  <a:pt x="245917" y="213637"/>
                  <a:pt x="245449" y="212463"/>
                </a:cubicBezTo>
                <a:lnTo>
                  <a:pt x="244917" y="211320"/>
                </a:lnTo>
                <a:lnTo>
                  <a:pt x="141750" y="25086"/>
                </a:lnTo>
                <a:lnTo>
                  <a:pt x="244917" y="211320"/>
                </a:lnTo>
                <a:close/>
                <a:moveTo>
                  <a:pt x="133041" y="179505"/>
                </a:moveTo>
                <a:cubicBezTo>
                  <a:pt x="140374" y="179273"/>
                  <a:pt x="146504" y="185028"/>
                  <a:pt x="146736" y="192360"/>
                </a:cubicBezTo>
                <a:cubicBezTo>
                  <a:pt x="146969" y="199692"/>
                  <a:pt x="141214" y="205822"/>
                  <a:pt x="133882" y="206055"/>
                </a:cubicBezTo>
                <a:cubicBezTo>
                  <a:pt x="133601" y="206064"/>
                  <a:pt x="133322" y="206064"/>
                  <a:pt x="133041" y="206055"/>
                </a:cubicBezTo>
                <a:cubicBezTo>
                  <a:pt x="125709" y="205822"/>
                  <a:pt x="119954" y="199692"/>
                  <a:pt x="120187" y="192360"/>
                </a:cubicBezTo>
                <a:cubicBezTo>
                  <a:pt x="120409" y="185355"/>
                  <a:pt x="126036" y="179727"/>
                  <a:pt x="133041" y="179505"/>
                </a:cubicBezTo>
                <a:close/>
                <a:moveTo>
                  <a:pt x="132975" y="79767"/>
                </a:moveTo>
                <a:cubicBezTo>
                  <a:pt x="137958" y="79760"/>
                  <a:pt x="142182" y="83433"/>
                  <a:pt x="142866" y="88369"/>
                </a:cubicBezTo>
                <a:lnTo>
                  <a:pt x="142959" y="89725"/>
                </a:lnTo>
                <a:lnTo>
                  <a:pt x="143013" y="149579"/>
                </a:lnTo>
                <a:cubicBezTo>
                  <a:pt x="143076" y="155085"/>
                  <a:pt x="138665" y="159602"/>
                  <a:pt x="133158" y="159665"/>
                </a:cubicBezTo>
                <a:cubicBezTo>
                  <a:pt x="128092" y="159724"/>
                  <a:pt x="123787" y="155975"/>
                  <a:pt x="123150" y="150948"/>
                </a:cubicBezTo>
                <a:lnTo>
                  <a:pt x="123070" y="149592"/>
                </a:lnTo>
                <a:lnTo>
                  <a:pt x="123017" y="89738"/>
                </a:lnTo>
                <a:cubicBezTo>
                  <a:pt x="123017" y="84232"/>
                  <a:pt x="127482" y="79767"/>
                  <a:pt x="132988" y="79767"/>
                </a:cubicBez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cxnSp>
        <p:nvCxnSpPr>
          <p:cNvPr id="33" name="Straight Connector 32">
            <a:extLst>
              <a:ext uri="{FF2B5EF4-FFF2-40B4-BE49-F238E27FC236}">
                <a16:creationId xmlns:a16="http://schemas.microsoft.com/office/drawing/2014/main" id="{4EB9C2CF-EF7D-51E4-0A67-2D9ACE29DB53}"/>
              </a:ext>
              <a:ext uri="{C183D7F6-B498-43B3-948B-1728B52AA6E4}">
                <adec:decorative xmlns:adec="http://schemas.microsoft.com/office/drawing/2017/decorative" val="1"/>
              </a:ext>
            </a:extLst>
          </p:cNvPr>
          <p:cNvCxnSpPr>
            <a:cxnSpLocks/>
          </p:cNvCxnSpPr>
          <p:nvPr/>
        </p:nvCxnSpPr>
        <p:spPr>
          <a:xfrm>
            <a:off x="1428369" y="3643807"/>
            <a:ext cx="4257674" cy="0"/>
          </a:xfrm>
          <a:prstGeom prst="line">
            <a:avLst/>
          </a:prstGeom>
          <a:ln w="6350"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B18D3B-D1F2-561F-447F-D59C1C96BA76}"/>
              </a:ext>
              <a:ext uri="{C183D7F6-B498-43B3-948B-1728B52AA6E4}">
                <adec:decorative xmlns:adec="http://schemas.microsoft.com/office/drawing/2017/decorative" val="1"/>
              </a:ext>
            </a:extLst>
          </p:cNvPr>
          <p:cNvCxnSpPr>
            <a:cxnSpLocks/>
          </p:cNvCxnSpPr>
          <p:nvPr/>
        </p:nvCxnSpPr>
        <p:spPr>
          <a:xfrm>
            <a:off x="7074789" y="3606307"/>
            <a:ext cx="4257674" cy="0"/>
          </a:xfrm>
          <a:prstGeom prst="line">
            <a:avLst/>
          </a:prstGeom>
          <a:ln w="6350"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B31B2028-703E-46F3-8260-7F0083A7C65A}"/>
              </a:ext>
              <a:ext uri="{C183D7F6-B498-43B3-948B-1728B52AA6E4}">
                <adec:decorative xmlns:adec="http://schemas.microsoft.com/office/drawing/2017/decorative" val="1"/>
              </a:ext>
            </a:extLst>
          </p:cNvPr>
          <p:cNvSpPr>
            <a:spLocks/>
          </p:cNvSpPr>
          <p:nvPr/>
        </p:nvSpPr>
        <p:spPr bwMode="auto">
          <a:xfrm>
            <a:off x="862584" y="3858813"/>
            <a:ext cx="428626" cy="431998"/>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sp>
        <p:nvSpPr>
          <p:cNvPr id="16" name="Graphic 12">
            <a:extLst>
              <a:ext uri="{FF2B5EF4-FFF2-40B4-BE49-F238E27FC236}">
                <a16:creationId xmlns:a16="http://schemas.microsoft.com/office/drawing/2014/main" id="{91DB116B-DABE-6846-BDDB-000688909B30}"/>
              </a:ext>
              <a:ext uri="{C183D7F6-B498-43B3-948B-1728B52AA6E4}">
                <adec:decorative xmlns:adec="http://schemas.microsoft.com/office/drawing/2017/decorative" val="1"/>
              </a:ext>
            </a:extLst>
          </p:cNvPr>
          <p:cNvSpPr>
            <a:spLocks noChangeAspect="1"/>
          </p:cNvSpPr>
          <p:nvPr/>
        </p:nvSpPr>
        <p:spPr>
          <a:xfrm>
            <a:off x="964586" y="3962400"/>
            <a:ext cx="224626" cy="224826"/>
          </a:xfrm>
          <a:custGeom>
            <a:avLst/>
            <a:gdLst>
              <a:gd name="connsiteX0" fmla="*/ 159829 w 200024"/>
              <a:gd name="connsiteY0" fmla="*/ 2274 h 200203"/>
              <a:gd name="connsiteX1" fmla="*/ 149733 w 200024"/>
              <a:gd name="connsiteY1" fmla="*/ 1917 h 200203"/>
              <a:gd name="connsiteX2" fmla="*/ 149377 w 200024"/>
              <a:gd name="connsiteY2" fmla="*/ 12014 h 200203"/>
              <a:gd name="connsiteX3" fmla="*/ 149733 w 200024"/>
              <a:gd name="connsiteY3" fmla="*/ 12370 h 200203"/>
              <a:gd name="connsiteX4" fmla="*/ 166116 w 200024"/>
              <a:gd name="connsiteY4" fmla="*/ 28753 h 200203"/>
              <a:gd name="connsiteX5" fmla="*/ 107156 w 200024"/>
              <a:gd name="connsiteY5" fmla="*/ 28753 h 200203"/>
              <a:gd name="connsiteX6" fmla="*/ 80962 w 200024"/>
              <a:gd name="connsiteY6" fmla="*/ 54947 h 200203"/>
              <a:gd name="connsiteX7" fmla="*/ 80962 w 200024"/>
              <a:gd name="connsiteY7" fmla="*/ 145406 h 200203"/>
              <a:gd name="connsiteX8" fmla="*/ 69056 w 200024"/>
              <a:gd name="connsiteY8" fmla="*/ 157312 h 200203"/>
              <a:gd name="connsiteX9" fmla="*/ 56750 w 200024"/>
              <a:gd name="connsiteY9" fmla="*/ 157312 h 200203"/>
              <a:gd name="connsiteX10" fmla="*/ 23788 w 200024"/>
              <a:gd name="connsiteY10" fmla="*/ 133934 h 200203"/>
              <a:gd name="connsiteX11" fmla="*/ 409 w 200024"/>
              <a:gd name="connsiteY11" fmla="*/ 166896 h 200203"/>
              <a:gd name="connsiteX12" fmla="*/ 33371 w 200024"/>
              <a:gd name="connsiteY12" fmla="*/ 190274 h 200203"/>
              <a:gd name="connsiteX13" fmla="*/ 55531 w 200024"/>
              <a:gd name="connsiteY13" fmla="*/ 171600 h 200203"/>
              <a:gd name="connsiteX14" fmla="*/ 69056 w 200024"/>
              <a:gd name="connsiteY14" fmla="*/ 171600 h 200203"/>
              <a:gd name="connsiteX15" fmla="*/ 95250 w 200024"/>
              <a:gd name="connsiteY15" fmla="*/ 145406 h 200203"/>
              <a:gd name="connsiteX16" fmla="*/ 95250 w 200024"/>
              <a:gd name="connsiteY16" fmla="*/ 54947 h 200203"/>
              <a:gd name="connsiteX17" fmla="*/ 107156 w 200024"/>
              <a:gd name="connsiteY17" fmla="*/ 43041 h 200203"/>
              <a:gd name="connsiteX18" fmla="*/ 166116 w 200024"/>
              <a:gd name="connsiteY18" fmla="*/ 43041 h 200203"/>
              <a:gd name="connsiteX19" fmla="*/ 149733 w 200024"/>
              <a:gd name="connsiteY19" fmla="*/ 59424 h 200203"/>
              <a:gd name="connsiteX20" fmla="*/ 150089 w 200024"/>
              <a:gd name="connsiteY20" fmla="*/ 69520 h 200203"/>
              <a:gd name="connsiteX21" fmla="*/ 159829 w 200024"/>
              <a:gd name="connsiteY21" fmla="*/ 69520 h 200203"/>
              <a:gd name="connsiteX22" fmla="*/ 188404 w 200024"/>
              <a:gd name="connsiteY22" fmla="*/ 40945 h 200203"/>
              <a:gd name="connsiteX23" fmla="*/ 188404 w 200024"/>
              <a:gd name="connsiteY23" fmla="*/ 30849 h 200203"/>
              <a:gd name="connsiteX24" fmla="*/ 159829 w 200024"/>
              <a:gd name="connsiteY24" fmla="*/ 2274 h 200203"/>
              <a:gd name="connsiteX25" fmla="*/ 14287 w 200024"/>
              <a:gd name="connsiteY25" fmla="*/ 162103 h 200203"/>
              <a:gd name="connsiteX26" fmla="*/ 28575 w 200024"/>
              <a:gd name="connsiteY26" fmla="*/ 147816 h 200203"/>
              <a:gd name="connsiteX27" fmla="*/ 42862 w 200024"/>
              <a:gd name="connsiteY27" fmla="*/ 162103 h 200203"/>
              <a:gd name="connsiteX28" fmla="*/ 28575 w 200024"/>
              <a:gd name="connsiteY28" fmla="*/ 176391 h 200203"/>
              <a:gd name="connsiteX29" fmla="*/ 14287 w 200024"/>
              <a:gd name="connsiteY29" fmla="*/ 162103 h 200203"/>
              <a:gd name="connsiteX30" fmla="*/ 114300 w 200024"/>
              <a:gd name="connsiteY30" fmla="*/ 133528 h 200203"/>
              <a:gd name="connsiteX31" fmla="*/ 123825 w 200024"/>
              <a:gd name="connsiteY31" fmla="*/ 124003 h 200203"/>
              <a:gd name="connsiteX32" fmla="*/ 171450 w 200024"/>
              <a:gd name="connsiteY32" fmla="*/ 124003 h 200203"/>
              <a:gd name="connsiteX33" fmla="*/ 180975 w 200024"/>
              <a:gd name="connsiteY33" fmla="*/ 133528 h 200203"/>
              <a:gd name="connsiteX34" fmla="*/ 180975 w 200024"/>
              <a:gd name="connsiteY34" fmla="*/ 171628 h 200203"/>
              <a:gd name="connsiteX35" fmla="*/ 171450 w 200024"/>
              <a:gd name="connsiteY35" fmla="*/ 181153 h 200203"/>
              <a:gd name="connsiteX36" fmla="*/ 123825 w 200024"/>
              <a:gd name="connsiteY36" fmla="*/ 181153 h 200203"/>
              <a:gd name="connsiteX37" fmla="*/ 114300 w 200024"/>
              <a:gd name="connsiteY37" fmla="*/ 171628 h 200203"/>
              <a:gd name="connsiteX38" fmla="*/ 114300 w 200024"/>
              <a:gd name="connsiteY38" fmla="*/ 133528 h 200203"/>
              <a:gd name="connsiteX39" fmla="*/ 200025 w 200024"/>
              <a:gd name="connsiteY39" fmla="*/ 147816 h 200203"/>
              <a:gd name="connsiteX40" fmla="*/ 195262 w 200024"/>
              <a:gd name="connsiteY40" fmla="*/ 143053 h 200203"/>
              <a:gd name="connsiteX41" fmla="*/ 190500 w 200024"/>
              <a:gd name="connsiteY41" fmla="*/ 147816 h 200203"/>
              <a:gd name="connsiteX42" fmla="*/ 190500 w 200024"/>
              <a:gd name="connsiteY42" fmla="*/ 176391 h 200203"/>
              <a:gd name="connsiteX43" fmla="*/ 176212 w 200024"/>
              <a:gd name="connsiteY43" fmla="*/ 190678 h 200203"/>
              <a:gd name="connsiteX44" fmla="*/ 138112 w 200024"/>
              <a:gd name="connsiteY44" fmla="*/ 190678 h 200203"/>
              <a:gd name="connsiteX45" fmla="*/ 133350 w 200024"/>
              <a:gd name="connsiteY45" fmla="*/ 195441 h 200203"/>
              <a:gd name="connsiteX46" fmla="*/ 138112 w 200024"/>
              <a:gd name="connsiteY46" fmla="*/ 200203 h 200203"/>
              <a:gd name="connsiteX47" fmla="*/ 176212 w 200024"/>
              <a:gd name="connsiteY47" fmla="*/ 200203 h 200203"/>
              <a:gd name="connsiteX48" fmla="*/ 200025 w 200024"/>
              <a:gd name="connsiteY48" fmla="*/ 176391 h 200203"/>
              <a:gd name="connsiteX49" fmla="*/ 200025 w 200024"/>
              <a:gd name="connsiteY49" fmla="*/ 147816 h 200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024" h="200203">
                <a:moveTo>
                  <a:pt x="159829" y="2274"/>
                </a:moveTo>
                <a:cubicBezTo>
                  <a:pt x="157140" y="-613"/>
                  <a:pt x="152619" y="-772"/>
                  <a:pt x="149733" y="1917"/>
                </a:cubicBezTo>
                <a:cubicBezTo>
                  <a:pt x="146847" y="4607"/>
                  <a:pt x="146687" y="9127"/>
                  <a:pt x="149377" y="12014"/>
                </a:cubicBezTo>
                <a:cubicBezTo>
                  <a:pt x="149491" y="12137"/>
                  <a:pt x="149610" y="12256"/>
                  <a:pt x="149733" y="12370"/>
                </a:cubicBezTo>
                <a:lnTo>
                  <a:pt x="166116" y="28753"/>
                </a:lnTo>
                <a:lnTo>
                  <a:pt x="107156" y="28753"/>
                </a:lnTo>
                <a:cubicBezTo>
                  <a:pt x="92690" y="28753"/>
                  <a:pt x="80962" y="40481"/>
                  <a:pt x="80962" y="54947"/>
                </a:cubicBezTo>
                <a:lnTo>
                  <a:pt x="80962" y="145406"/>
                </a:lnTo>
                <a:cubicBezTo>
                  <a:pt x="80962" y="151978"/>
                  <a:pt x="75628" y="157312"/>
                  <a:pt x="69056" y="157312"/>
                </a:cubicBezTo>
                <a:lnTo>
                  <a:pt x="56750" y="157312"/>
                </a:lnTo>
                <a:cubicBezTo>
                  <a:pt x="54103" y="141754"/>
                  <a:pt x="39346" y="131287"/>
                  <a:pt x="23788" y="133934"/>
                </a:cubicBezTo>
                <a:cubicBezTo>
                  <a:pt x="8230" y="136580"/>
                  <a:pt x="-2237" y="151338"/>
                  <a:pt x="409" y="166896"/>
                </a:cubicBezTo>
                <a:cubicBezTo>
                  <a:pt x="3056" y="182454"/>
                  <a:pt x="17813" y="192921"/>
                  <a:pt x="33371" y="190274"/>
                </a:cubicBezTo>
                <a:cubicBezTo>
                  <a:pt x="43601" y="188534"/>
                  <a:pt x="52083" y="181386"/>
                  <a:pt x="55531" y="171600"/>
                </a:cubicBezTo>
                <a:lnTo>
                  <a:pt x="69056" y="171600"/>
                </a:lnTo>
                <a:cubicBezTo>
                  <a:pt x="83523" y="171600"/>
                  <a:pt x="95250" y="159872"/>
                  <a:pt x="95250" y="145406"/>
                </a:cubicBezTo>
                <a:lnTo>
                  <a:pt x="95250" y="54947"/>
                </a:lnTo>
                <a:cubicBezTo>
                  <a:pt x="95250" y="48375"/>
                  <a:pt x="100584" y="43041"/>
                  <a:pt x="107156" y="43041"/>
                </a:cubicBezTo>
                <a:lnTo>
                  <a:pt x="166116" y="43041"/>
                </a:lnTo>
                <a:lnTo>
                  <a:pt x="149733" y="59424"/>
                </a:lnTo>
                <a:cubicBezTo>
                  <a:pt x="147043" y="62310"/>
                  <a:pt x="147203" y="66831"/>
                  <a:pt x="150089" y="69520"/>
                </a:cubicBezTo>
                <a:cubicBezTo>
                  <a:pt x="152832" y="72077"/>
                  <a:pt x="157086" y="72077"/>
                  <a:pt x="159829" y="69520"/>
                </a:cubicBezTo>
                <a:lnTo>
                  <a:pt x="188404" y="40945"/>
                </a:lnTo>
                <a:cubicBezTo>
                  <a:pt x="191191" y="38156"/>
                  <a:pt x="191191" y="33638"/>
                  <a:pt x="188404" y="30849"/>
                </a:cubicBezTo>
                <a:lnTo>
                  <a:pt x="159829" y="2274"/>
                </a:lnTo>
                <a:close/>
                <a:moveTo>
                  <a:pt x="14287" y="162103"/>
                </a:moveTo>
                <a:cubicBezTo>
                  <a:pt x="14287" y="154213"/>
                  <a:pt x="20684" y="147816"/>
                  <a:pt x="28575" y="147816"/>
                </a:cubicBezTo>
                <a:cubicBezTo>
                  <a:pt x="36466" y="147816"/>
                  <a:pt x="42862" y="154213"/>
                  <a:pt x="42862" y="162103"/>
                </a:cubicBezTo>
                <a:cubicBezTo>
                  <a:pt x="42862" y="169994"/>
                  <a:pt x="36466" y="176391"/>
                  <a:pt x="28575" y="176391"/>
                </a:cubicBezTo>
                <a:cubicBezTo>
                  <a:pt x="20684" y="176391"/>
                  <a:pt x="14287" y="169994"/>
                  <a:pt x="14287" y="162103"/>
                </a:cubicBezTo>
                <a:close/>
                <a:moveTo>
                  <a:pt x="114300" y="133528"/>
                </a:moveTo>
                <a:cubicBezTo>
                  <a:pt x="114300" y="128268"/>
                  <a:pt x="118564" y="124003"/>
                  <a:pt x="123825" y="124003"/>
                </a:cubicBezTo>
                <a:lnTo>
                  <a:pt x="171450" y="124003"/>
                </a:lnTo>
                <a:cubicBezTo>
                  <a:pt x="176711" y="124003"/>
                  <a:pt x="180975" y="128268"/>
                  <a:pt x="180975" y="133528"/>
                </a:cubicBezTo>
                <a:lnTo>
                  <a:pt x="180975" y="171628"/>
                </a:lnTo>
                <a:cubicBezTo>
                  <a:pt x="180975" y="176889"/>
                  <a:pt x="176711" y="181153"/>
                  <a:pt x="171450" y="181153"/>
                </a:cubicBezTo>
                <a:lnTo>
                  <a:pt x="123825" y="181153"/>
                </a:lnTo>
                <a:cubicBezTo>
                  <a:pt x="118564" y="181153"/>
                  <a:pt x="114300" y="176889"/>
                  <a:pt x="114300" y="171628"/>
                </a:cubicBezTo>
                <a:lnTo>
                  <a:pt x="114300" y="133528"/>
                </a:lnTo>
                <a:close/>
                <a:moveTo>
                  <a:pt x="200025" y="147816"/>
                </a:moveTo>
                <a:cubicBezTo>
                  <a:pt x="200025" y="145186"/>
                  <a:pt x="197892" y="143053"/>
                  <a:pt x="195262" y="143053"/>
                </a:cubicBezTo>
                <a:cubicBezTo>
                  <a:pt x="192633" y="143053"/>
                  <a:pt x="190500" y="145186"/>
                  <a:pt x="190500" y="147816"/>
                </a:cubicBezTo>
                <a:lnTo>
                  <a:pt x="190500" y="176391"/>
                </a:lnTo>
                <a:cubicBezTo>
                  <a:pt x="190500" y="184281"/>
                  <a:pt x="184103" y="190678"/>
                  <a:pt x="176212" y="190678"/>
                </a:cubicBezTo>
                <a:lnTo>
                  <a:pt x="138112" y="190678"/>
                </a:lnTo>
                <a:cubicBezTo>
                  <a:pt x="135483" y="190678"/>
                  <a:pt x="133350" y="192811"/>
                  <a:pt x="133350" y="195441"/>
                </a:cubicBezTo>
                <a:cubicBezTo>
                  <a:pt x="133350" y="198071"/>
                  <a:pt x="135483" y="200203"/>
                  <a:pt x="138112" y="200203"/>
                </a:cubicBezTo>
                <a:lnTo>
                  <a:pt x="176212" y="200203"/>
                </a:lnTo>
                <a:cubicBezTo>
                  <a:pt x="189364" y="200203"/>
                  <a:pt x="200025" y="189542"/>
                  <a:pt x="200025" y="176391"/>
                </a:cubicBezTo>
                <a:lnTo>
                  <a:pt x="200025" y="147816"/>
                </a:ln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3" name="Oval 52">
            <a:extLst>
              <a:ext uri="{FF2B5EF4-FFF2-40B4-BE49-F238E27FC236}">
                <a16:creationId xmlns:a16="http://schemas.microsoft.com/office/drawing/2014/main" id="{660E86E7-F39D-D2A4-1818-633E51206CE6}"/>
              </a:ext>
              <a:ext uri="{C183D7F6-B498-43B3-948B-1728B52AA6E4}">
                <adec:decorative xmlns:adec="http://schemas.microsoft.com/office/drawing/2017/decorative" val="1"/>
              </a:ext>
            </a:extLst>
          </p:cNvPr>
          <p:cNvSpPr>
            <a:spLocks/>
          </p:cNvSpPr>
          <p:nvPr/>
        </p:nvSpPr>
        <p:spPr bwMode="auto">
          <a:xfrm>
            <a:off x="6509004" y="2274958"/>
            <a:ext cx="428626" cy="431998"/>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sp>
        <p:nvSpPr>
          <p:cNvPr id="13" name="Graphic 43">
            <a:extLst>
              <a:ext uri="{FF2B5EF4-FFF2-40B4-BE49-F238E27FC236}">
                <a16:creationId xmlns:a16="http://schemas.microsoft.com/office/drawing/2014/main" id="{6295C486-F0FC-1042-0AE6-97BF4BBAF4AA}"/>
              </a:ext>
              <a:ext uri="{C183D7F6-B498-43B3-948B-1728B52AA6E4}">
                <adec:decorative xmlns:adec="http://schemas.microsoft.com/office/drawing/2017/decorative" val="1"/>
              </a:ext>
            </a:extLst>
          </p:cNvPr>
          <p:cNvSpPr>
            <a:spLocks noChangeAspect="1"/>
          </p:cNvSpPr>
          <p:nvPr/>
        </p:nvSpPr>
        <p:spPr>
          <a:xfrm>
            <a:off x="6604509" y="2372148"/>
            <a:ext cx="237616" cy="237616"/>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6" name="Oval 55">
            <a:extLst>
              <a:ext uri="{FF2B5EF4-FFF2-40B4-BE49-F238E27FC236}">
                <a16:creationId xmlns:a16="http://schemas.microsoft.com/office/drawing/2014/main" id="{35B5004C-3AEC-DA4E-3DE4-DF085967C0B1}"/>
              </a:ext>
              <a:ext uri="{C183D7F6-B498-43B3-948B-1728B52AA6E4}">
                <adec:decorative xmlns:adec="http://schemas.microsoft.com/office/drawing/2017/decorative" val="1"/>
              </a:ext>
            </a:extLst>
          </p:cNvPr>
          <p:cNvSpPr>
            <a:spLocks/>
          </p:cNvSpPr>
          <p:nvPr/>
        </p:nvSpPr>
        <p:spPr bwMode="auto">
          <a:xfrm>
            <a:off x="6509004" y="3890886"/>
            <a:ext cx="428626" cy="431998"/>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sp>
        <p:nvSpPr>
          <p:cNvPr id="14" name="Graphic 38">
            <a:extLst>
              <a:ext uri="{FF2B5EF4-FFF2-40B4-BE49-F238E27FC236}">
                <a16:creationId xmlns:a16="http://schemas.microsoft.com/office/drawing/2014/main" id="{28D0350E-8787-F2C4-8AEB-F4521AEA3979}"/>
              </a:ext>
              <a:ext uri="{C183D7F6-B498-43B3-948B-1728B52AA6E4}">
                <adec:decorative xmlns:adec="http://schemas.microsoft.com/office/drawing/2017/decorative" val="1"/>
              </a:ext>
            </a:extLst>
          </p:cNvPr>
          <p:cNvSpPr/>
          <p:nvPr/>
        </p:nvSpPr>
        <p:spPr>
          <a:xfrm>
            <a:off x="6638640" y="3993982"/>
            <a:ext cx="169354" cy="225808"/>
          </a:xfrm>
          <a:custGeom>
            <a:avLst/>
            <a:gdLst>
              <a:gd name="connsiteX0" fmla="*/ 77511 w 186026"/>
              <a:gd name="connsiteY0" fmla="*/ 100764 h 248035"/>
              <a:gd name="connsiteX1" fmla="*/ 85262 w 186026"/>
              <a:gd name="connsiteY1" fmla="*/ 93013 h 248035"/>
              <a:gd name="connsiteX2" fmla="*/ 139520 w 186026"/>
              <a:gd name="connsiteY2" fmla="*/ 93013 h 248035"/>
              <a:gd name="connsiteX3" fmla="*/ 147271 w 186026"/>
              <a:gd name="connsiteY3" fmla="*/ 100764 h 248035"/>
              <a:gd name="connsiteX4" fmla="*/ 139520 w 186026"/>
              <a:gd name="connsiteY4" fmla="*/ 108515 h 248035"/>
              <a:gd name="connsiteX5" fmla="*/ 85262 w 186026"/>
              <a:gd name="connsiteY5" fmla="*/ 108515 h 248035"/>
              <a:gd name="connsiteX6" fmla="*/ 77511 w 186026"/>
              <a:gd name="connsiteY6" fmla="*/ 100764 h 248035"/>
              <a:gd name="connsiteX7" fmla="*/ 77511 w 186026"/>
              <a:gd name="connsiteY7" fmla="*/ 147271 h 248035"/>
              <a:gd name="connsiteX8" fmla="*/ 85262 w 186026"/>
              <a:gd name="connsiteY8" fmla="*/ 139520 h 248035"/>
              <a:gd name="connsiteX9" fmla="*/ 139520 w 186026"/>
              <a:gd name="connsiteY9" fmla="*/ 139520 h 248035"/>
              <a:gd name="connsiteX10" fmla="*/ 147271 w 186026"/>
              <a:gd name="connsiteY10" fmla="*/ 147271 h 248035"/>
              <a:gd name="connsiteX11" fmla="*/ 139520 w 186026"/>
              <a:gd name="connsiteY11" fmla="*/ 155022 h 248035"/>
              <a:gd name="connsiteX12" fmla="*/ 85262 w 186026"/>
              <a:gd name="connsiteY12" fmla="*/ 155022 h 248035"/>
              <a:gd name="connsiteX13" fmla="*/ 77511 w 186026"/>
              <a:gd name="connsiteY13" fmla="*/ 147271 h 248035"/>
              <a:gd name="connsiteX14" fmla="*/ 77511 w 186026"/>
              <a:gd name="connsiteY14" fmla="*/ 193778 h 248035"/>
              <a:gd name="connsiteX15" fmla="*/ 85262 w 186026"/>
              <a:gd name="connsiteY15" fmla="*/ 186026 h 248035"/>
              <a:gd name="connsiteX16" fmla="*/ 139520 w 186026"/>
              <a:gd name="connsiteY16" fmla="*/ 186026 h 248035"/>
              <a:gd name="connsiteX17" fmla="*/ 147271 w 186026"/>
              <a:gd name="connsiteY17" fmla="*/ 193778 h 248035"/>
              <a:gd name="connsiteX18" fmla="*/ 139520 w 186026"/>
              <a:gd name="connsiteY18" fmla="*/ 201529 h 248035"/>
              <a:gd name="connsiteX19" fmla="*/ 85262 w 186026"/>
              <a:gd name="connsiteY19" fmla="*/ 201529 h 248035"/>
              <a:gd name="connsiteX20" fmla="*/ 77511 w 186026"/>
              <a:gd name="connsiteY20" fmla="*/ 193778 h 248035"/>
              <a:gd name="connsiteX21" fmla="*/ 62009 w 186026"/>
              <a:gd name="connsiteY21" fmla="*/ 100764 h 248035"/>
              <a:gd name="connsiteX22" fmla="*/ 50382 w 186026"/>
              <a:gd name="connsiteY22" fmla="*/ 112391 h 248035"/>
              <a:gd name="connsiteX23" fmla="*/ 38756 w 186026"/>
              <a:gd name="connsiteY23" fmla="*/ 100764 h 248035"/>
              <a:gd name="connsiteX24" fmla="*/ 50382 w 186026"/>
              <a:gd name="connsiteY24" fmla="*/ 89138 h 248035"/>
              <a:gd name="connsiteX25" fmla="*/ 62009 w 186026"/>
              <a:gd name="connsiteY25" fmla="*/ 100764 h 248035"/>
              <a:gd name="connsiteX26" fmla="*/ 62009 w 186026"/>
              <a:gd name="connsiteY26" fmla="*/ 147271 h 248035"/>
              <a:gd name="connsiteX27" fmla="*/ 50382 w 186026"/>
              <a:gd name="connsiteY27" fmla="*/ 158898 h 248035"/>
              <a:gd name="connsiteX28" fmla="*/ 38756 w 186026"/>
              <a:gd name="connsiteY28" fmla="*/ 147271 h 248035"/>
              <a:gd name="connsiteX29" fmla="*/ 50382 w 186026"/>
              <a:gd name="connsiteY29" fmla="*/ 135644 h 248035"/>
              <a:gd name="connsiteX30" fmla="*/ 62009 w 186026"/>
              <a:gd name="connsiteY30" fmla="*/ 147271 h 248035"/>
              <a:gd name="connsiteX31" fmla="*/ 50382 w 186026"/>
              <a:gd name="connsiteY31" fmla="*/ 205404 h 248035"/>
              <a:gd name="connsiteX32" fmla="*/ 62009 w 186026"/>
              <a:gd name="connsiteY32" fmla="*/ 193778 h 248035"/>
              <a:gd name="connsiteX33" fmla="*/ 50382 w 186026"/>
              <a:gd name="connsiteY33" fmla="*/ 182151 h 248035"/>
              <a:gd name="connsiteX34" fmla="*/ 38756 w 186026"/>
              <a:gd name="connsiteY34" fmla="*/ 193778 h 248035"/>
              <a:gd name="connsiteX35" fmla="*/ 50382 w 186026"/>
              <a:gd name="connsiteY35" fmla="*/ 205404 h 248035"/>
              <a:gd name="connsiteX36" fmla="*/ 47830 w 186026"/>
              <a:gd name="connsiteY36" fmla="*/ 15502 h 248035"/>
              <a:gd name="connsiteX37" fmla="*/ 69760 w 186026"/>
              <a:gd name="connsiteY37" fmla="*/ 0 h 248035"/>
              <a:gd name="connsiteX38" fmla="*/ 116267 w 186026"/>
              <a:gd name="connsiteY38" fmla="*/ 0 h 248035"/>
              <a:gd name="connsiteX39" fmla="*/ 138196 w 186026"/>
              <a:gd name="connsiteY39" fmla="*/ 15502 h 248035"/>
              <a:gd name="connsiteX40" fmla="*/ 162773 w 186026"/>
              <a:gd name="connsiteY40" fmla="*/ 15502 h 248035"/>
              <a:gd name="connsiteX41" fmla="*/ 186026 w 186026"/>
              <a:gd name="connsiteY41" fmla="*/ 38756 h 248035"/>
              <a:gd name="connsiteX42" fmla="*/ 186026 w 186026"/>
              <a:gd name="connsiteY42" fmla="*/ 224782 h 248035"/>
              <a:gd name="connsiteX43" fmla="*/ 162773 w 186026"/>
              <a:gd name="connsiteY43" fmla="*/ 248035 h 248035"/>
              <a:gd name="connsiteX44" fmla="*/ 23253 w 186026"/>
              <a:gd name="connsiteY44" fmla="*/ 248035 h 248035"/>
              <a:gd name="connsiteX45" fmla="*/ 0 w 186026"/>
              <a:gd name="connsiteY45" fmla="*/ 224782 h 248035"/>
              <a:gd name="connsiteX46" fmla="*/ 0 w 186026"/>
              <a:gd name="connsiteY46" fmla="*/ 38756 h 248035"/>
              <a:gd name="connsiteX47" fmla="*/ 23253 w 186026"/>
              <a:gd name="connsiteY47" fmla="*/ 15502 h 248035"/>
              <a:gd name="connsiteX48" fmla="*/ 47830 w 186026"/>
              <a:gd name="connsiteY48" fmla="*/ 15502 h 248035"/>
              <a:gd name="connsiteX49" fmla="*/ 69760 w 186026"/>
              <a:gd name="connsiteY49" fmla="*/ 15502 h 248035"/>
              <a:gd name="connsiteX50" fmla="*/ 62009 w 186026"/>
              <a:gd name="connsiteY50" fmla="*/ 23253 h 248035"/>
              <a:gd name="connsiteX51" fmla="*/ 69760 w 186026"/>
              <a:gd name="connsiteY51" fmla="*/ 31004 h 248035"/>
              <a:gd name="connsiteX52" fmla="*/ 116267 w 186026"/>
              <a:gd name="connsiteY52" fmla="*/ 31004 h 248035"/>
              <a:gd name="connsiteX53" fmla="*/ 124018 w 186026"/>
              <a:gd name="connsiteY53" fmla="*/ 23253 h 248035"/>
              <a:gd name="connsiteX54" fmla="*/ 116267 w 186026"/>
              <a:gd name="connsiteY54" fmla="*/ 15502 h 248035"/>
              <a:gd name="connsiteX55" fmla="*/ 69760 w 186026"/>
              <a:gd name="connsiteY55" fmla="*/ 15502 h 248035"/>
              <a:gd name="connsiteX56" fmla="*/ 47830 w 186026"/>
              <a:gd name="connsiteY56" fmla="*/ 31004 h 248035"/>
              <a:gd name="connsiteX57" fmla="*/ 23253 w 186026"/>
              <a:gd name="connsiteY57" fmla="*/ 31004 h 248035"/>
              <a:gd name="connsiteX58" fmla="*/ 15502 w 186026"/>
              <a:gd name="connsiteY58" fmla="*/ 38756 h 248035"/>
              <a:gd name="connsiteX59" fmla="*/ 15502 w 186026"/>
              <a:gd name="connsiteY59" fmla="*/ 224782 h 248035"/>
              <a:gd name="connsiteX60" fmla="*/ 23253 w 186026"/>
              <a:gd name="connsiteY60" fmla="*/ 232533 h 248035"/>
              <a:gd name="connsiteX61" fmla="*/ 162773 w 186026"/>
              <a:gd name="connsiteY61" fmla="*/ 232533 h 248035"/>
              <a:gd name="connsiteX62" fmla="*/ 170524 w 186026"/>
              <a:gd name="connsiteY62" fmla="*/ 224782 h 248035"/>
              <a:gd name="connsiteX63" fmla="*/ 170524 w 186026"/>
              <a:gd name="connsiteY63" fmla="*/ 38756 h 248035"/>
              <a:gd name="connsiteX64" fmla="*/ 162773 w 186026"/>
              <a:gd name="connsiteY64" fmla="*/ 31004 h 248035"/>
              <a:gd name="connsiteX65" fmla="*/ 138196 w 186026"/>
              <a:gd name="connsiteY65" fmla="*/ 31004 h 248035"/>
              <a:gd name="connsiteX66" fmla="*/ 116267 w 186026"/>
              <a:gd name="connsiteY66" fmla="*/ 46507 h 248035"/>
              <a:gd name="connsiteX67" fmla="*/ 69760 w 186026"/>
              <a:gd name="connsiteY67" fmla="*/ 46507 h 248035"/>
              <a:gd name="connsiteX68" fmla="*/ 47830 w 186026"/>
              <a:gd name="connsiteY68" fmla="*/ 31004 h 24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86026" h="248035">
                <a:moveTo>
                  <a:pt x="77511" y="100764"/>
                </a:moveTo>
                <a:cubicBezTo>
                  <a:pt x="77511" y="96484"/>
                  <a:pt x="80981" y="93013"/>
                  <a:pt x="85262" y="93013"/>
                </a:cubicBezTo>
                <a:lnTo>
                  <a:pt x="139520" y="93013"/>
                </a:lnTo>
                <a:cubicBezTo>
                  <a:pt x="143800" y="93013"/>
                  <a:pt x="147271" y="96484"/>
                  <a:pt x="147271" y="100764"/>
                </a:cubicBezTo>
                <a:cubicBezTo>
                  <a:pt x="147271" y="105045"/>
                  <a:pt x="143800" y="108515"/>
                  <a:pt x="139520" y="108515"/>
                </a:cubicBezTo>
                <a:lnTo>
                  <a:pt x="85262" y="108515"/>
                </a:lnTo>
                <a:cubicBezTo>
                  <a:pt x="80981" y="108515"/>
                  <a:pt x="77511" y="105045"/>
                  <a:pt x="77511" y="100764"/>
                </a:cubicBezTo>
                <a:close/>
                <a:moveTo>
                  <a:pt x="77511" y="147271"/>
                </a:moveTo>
                <a:cubicBezTo>
                  <a:pt x="77511" y="142991"/>
                  <a:pt x="80981" y="139520"/>
                  <a:pt x="85262" y="139520"/>
                </a:cubicBezTo>
                <a:lnTo>
                  <a:pt x="139520" y="139520"/>
                </a:lnTo>
                <a:cubicBezTo>
                  <a:pt x="143800" y="139520"/>
                  <a:pt x="147271" y="142991"/>
                  <a:pt x="147271" y="147271"/>
                </a:cubicBezTo>
                <a:cubicBezTo>
                  <a:pt x="147271" y="151551"/>
                  <a:pt x="143800" y="155022"/>
                  <a:pt x="139520" y="155022"/>
                </a:cubicBezTo>
                <a:lnTo>
                  <a:pt x="85262" y="155022"/>
                </a:lnTo>
                <a:cubicBezTo>
                  <a:pt x="80981" y="155022"/>
                  <a:pt x="77511" y="151551"/>
                  <a:pt x="77511" y="147271"/>
                </a:cubicBezTo>
                <a:close/>
                <a:moveTo>
                  <a:pt x="77511" y="193778"/>
                </a:moveTo>
                <a:cubicBezTo>
                  <a:pt x="77511" y="189497"/>
                  <a:pt x="80981" y="186026"/>
                  <a:pt x="85262" y="186026"/>
                </a:cubicBezTo>
                <a:lnTo>
                  <a:pt x="139520" y="186026"/>
                </a:lnTo>
                <a:cubicBezTo>
                  <a:pt x="143800" y="186026"/>
                  <a:pt x="147271" y="189497"/>
                  <a:pt x="147271" y="193778"/>
                </a:cubicBezTo>
                <a:cubicBezTo>
                  <a:pt x="147271" y="198058"/>
                  <a:pt x="143800" y="201529"/>
                  <a:pt x="139520" y="201529"/>
                </a:cubicBezTo>
                <a:lnTo>
                  <a:pt x="85262" y="201529"/>
                </a:lnTo>
                <a:cubicBezTo>
                  <a:pt x="80981" y="201529"/>
                  <a:pt x="77511" y="198058"/>
                  <a:pt x="77511" y="193778"/>
                </a:cubicBezTo>
                <a:close/>
                <a:moveTo>
                  <a:pt x="62009" y="100764"/>
                </a:moveTo>
                <a:cubicBezTo>
                  <a:pt x="62009" y="107185"/>
                  <a:pt x="56803" y="112391"/>
                  <a:pt x="50382" y="112391"/>
                </a:cubicBezTo>
                <a:cubicBezTo>
                  <a:pt x="43961" y="112391"/>
                  <a:pt x="38756" y="107185"/>
                  <a:pt x="38756" y="100764"/>
                </a:cubicBezTo>
                <a:cubicBezTo>
                  <a:pt x="38756" y="94343"/>
                  <a:pt x="43961" y="89138"/>
                  <a:pt x="50382" y="89138"/>
                </a:cubicBezTo>
                <a:cubicBezTo>
                  <a:pt x="56803" y="89138"/>
                  <a:pt x="62009" y="94343"/>
                  <a:pt x="62009" y="100764"/>
                </a:cubicBezTo>
                <a:close/>
                <a:moveTo>
                  <a:pt x="62009" y="147271"/>
                </a:moveTo>
                <a:cubicBezTo>
                  <a:pt x="62009" y="153692"/>
                  <a:pt x="56803" y="158898"/>
                  <a:pt x="50382" y="158898"/>
                </a:cubicBezTo>
                <a:cubicBezTo>
                  <a:pt x="43961" y="158898"/>
                  <a:pt x="38756" y="153692"/>
                  <a:pt x="38756" y="147271"/>
                </a:cubicBezTo>
                <a:cubicBezTo>
                  <a:pt x="38756" y="140850"/>
                  <a:pt x="43961" y="135644"/>
                  <a:pt x="50382" y="135644"/>
                </a:cubicBezTo>
                <a:cubicBezTo>
                  <a:pt x="56803" y="135644"/>
                  <a:pt x="62009" y="140850"/>
                  <a:pt x="62009" y="147271"/>
                </a:cubicBezTo>
                <a:close/>
                <a:moveTo>
                  <a:pt x="50382" y="205404"/>
                </a:moveTo>
                <a:cubicBezTo>
                  <a:pt x="56803" y="205404"/>
                  <a:pt x="62009" y="200199"/>
                  <a:pt x="62009" y="193778"/>
                </a:cubicBezTo>
                <a:cubicBezTo>
                  <a:pt x="62009" y="187356"/>
                  <a:pt x="56803" y="182151"/>
                  <a:pt x="50382" y="182151"/>
                </a:cubicBezTo>
                <a:cubicBezTo>
                  <a:pt x="43961" y="182151"/>
                  <a:pt x="38756" y="187356"/>
                  <a:pt x="38756" y="193778"/>
                </a:cubicBezTo>
                <a:cubicBezTo>
                  <a:pt x="38756" y="200199"/>
                  <a:pt x="43961" y="205404"/>
                  <a:pt x="50382" y="205404"/>
                </a:cubicBezTo>
                <a:close/>
                <a:moveTo>
                  <a:pt x="47830" y="15502"/>
                </a:moveTo>
                <a:cubicBezTo>
                  <a:pt x="51022" y="6471"/>
                  <a:pt x="59635" y="0"/>
                  <a:pt x="69760" y="0"/>
                </a:cubicBezTo>
                <a:lnTo>
                  <a:pt x="116267" y="0"/>
                </a:lnTo>
                <a:cubicBezTo>
                  <a:pt x="126391" y="0"/>
                  <a:pt x="135004" y="6471"/>
                  <a:pt x="138196" y="15502"/>
                </a:cubicBezTo>
                <a:lnTo>
                  <a:pt x="162773" y="15502"/>
                </a:lnTo>
                <a:cubicBezTo>
                  <a:pt x="175615" y="15502"/>
                  <a:pt x="186026" y="25913"/>
                  <a:pt x="186026" y="38756"/>
                </a:cubicBezTo>
                <a:lnTo>
                  <a:pt x="186026" y="224782"/>
                </a:lnTo>
                <a:cubicBezTo>
                  <a:pt x="186026" y="237624"/>
                  <a:pt x="175615" y="248035"/>
                  <a:pt x="162773" y="248035"/>
                </a:cubicBezTo>
                <a:lnTo>
                  <a:pt x="23253" y="248035"/>
                </a:lnTo>
                <a:cubicBezTo>
                  <a:pt x="10411" y="248035"/>
                  <a:pt x="0" y="237624"/>
                  <a:pt x="0" y="224782"/>
                </a:cubicBezTo>
                <a:lnTo>
                  <a:pt x="0" y="38756"/>
                </a:lnTo>
                <a:cubicBezTo>
                  <a:pt x="0" y="25913"/>
                  <a:pt x="10411" y="15502"/>
                  <a:pt x="23253" y="15502"/>
                </a:cubicBezTo>
                <a:lnTo>
                  <a:pt x="47830" y="15502"/>
                </a:lnTo>
                <a:close/>
                <a:moveTo>
                  <a:pt x="69760" y="15502"/>
                </a:moveTo>
                <a:cubicBezTo>
                  <a:pt x="65479" y="15502"/>
                  <a:pt x="62009" y="18973"/>
                  <a:pt x="62009" y="23253"/>
                </a:cubicBezTo>
                <a:cubicBezTo>
                  <a:pt x="62009" y="27534"/>
                  <a:pt x="65479" y="31004"/>
                  <a:pt x="69760" y="31004"/>
                </a:cubicBezTo>
                <a:lnTo>
                  <a:pt x="116267" y="31004"/>
                </a:lnTo>
                <a:cubicBezTo>
                  <a:pt x="120547" y="31004"/>
                  <a:pt x="124018" y="27534"/>
                  <a:pt x="124018" y="23253"/>
                </a:cubicBezTo>
                <a:cubicBezTo>
                  <a:pt x="124018" y="18973"/>
                  <a:pt x="120547" y="15502"/>
                  <a:pt x="116267" y="15502"/>
                </a:cubicBezTo>
                <a:lnTo>
                  <a:pt x="69760" y="15502"/>
                </a:lnTo>
                <a:close/>
                <a:moveTo>
                  <a:pt x="47830" y="31004"/>
                </a:moveTo>
                <a:lnTo>
                  <a:pt x="23253" y="31004"/>
                </a:lnTo>
                <a:cubicBezTo>
                  <a:pt x="18973" y="31004"/>
                  <a:pt x="15502" y="34475"/>
                  <a:pt x="15502" y="38756"/>
                </a:cubicBezTo>
                <a:lnTo>
                  <a:pt x="15502" y="224782"/>
                </a:lnTo>
                <a:cubicBezTo>
                  <a:pt x="15502" y="229062"/>
                  <a:pt x="18973" y="232533"/>
                  <a:pt x="23253" y="232533"/>
                </a:cubicBezTo>
                <a:lnTo>
                  <a:pt x="162773" y="232533"/>
                </a:lnTo>
                <a:cubicBezTo>
                  <a:pt x="167053" y="232533"/>
                  <a:pt x="170524" y="229062"/>
                  <a:pt x="170524" y="224782"/>
                </a:cubicBezTo>
                <a:lnTo>
                  <a:pt x="170524" y="38756"/>
                </a:lnTo>
                <a:cubicBezTo>
                  <a:pt x="170524" y="34475"/>
                  <a:pt x="167053" y="31004"/>
                  <a:pt x="162773" y="31004"/>
                </a:cubicBezTo>
                <a:lnTo>
                  <a:pt x="138196" y="31004"/>
                </a:lnTo>
                <a:cubicBezTo>
                  <a:pt x="135004" y="40036"/>
                  <a:pt x="126391" y="46507"/>
                  <a:pt x="116267" y="46507"/>
                </a:cubicBezTo>
                <a:lnTo>
                  <a:pt x="69760" y="46507"/>
                </a:lnTo>
                <a:cubicBezTo>
                  <a:pt x="59635" y="46507"/>
                  <a:pt x="51022" y="40036"/>
                  <a:pt x="47830" y="31004"/>
                </a:cubicBezTo>
                <a:close/>
              </a:path>
            </a:pathLst>
          </a:custGeom>
          <a:gradFill>
            <a:gsLst>
              <a:gs pos="52000">
                <a:srgbClr val="0078D4"/>
              </a:gs>
              <a:gs pos="0">
                <a:srgbClr val="C73ECC"/>
              </a:gs>
            </a:gsLst>
            <a:lin ang="0" scaled="1"/>
          </a:gra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 name="Title 1">
            <a:extLst>
              <a:ext uri="{FF2B5EF4-FFF2-40B4-BE49-F238E27FC236}">
                <a16:creationId xmlns:a16="http://schemas.microsoft.com/office/drawing/2014/main" id="{7197D8FD-6C5A-4697-5C80-70D3911F1A51}"/>
              </a:ext>
            </a:extLst>
          </p:cNvPr>
          <p:cNvSpPr>
            <a:spLocks noGrp="1"/>
          </p:cNvSpPr>
          <p:nvPr>
            <p:ph type="title"/>
          </p:nvPr>
        </p:nvSpPr>
        <p:spPr>
          <a:xfrm>
            <a:off x="588263" y="457200"/>
            <a:ext cx="11018520" cy="492443"/>
          </a:xfrm>
        </p:spPr>
        <p:txBody>
          <a:bodyPr>
            <a:noAutofit/>
          </a:bodyPr>
          <a:lstStyle/>
          <a:p>
            <a:r>
              <a:rPr lang="en-US"/>
              <a:t>Protect against data loss</a:t>
            </a:r>
          </a:p>
        </p:txBody>
      </p:sp>
      <p:sp>
        <p:nvSpPr>
          <p:cNvPr id="20" name="TextBox 19">
            <a:extLst>
              <a:ext uri="{FF2B5EF4-FFF2-40B4-BE49-F238E27FC236}">
                <a16:creationId xmlns:a16="http://schemas.microsoft.com/office/drawing/2014/main" id="{23CB6D35-1AF6-DC1E-1A27-D762AA310FA7}"/>
              </a:ext>
              <a:ext uri="{C183D7F6-B498-43B3-948B-1728B52AA6E4}">
                <adec:decorative xmlns:adec="http://schemas.microsoft.com/office/drawing/2017/decorative" val="0"/>
              </a:ext>
            </a:extLst>
          </p:cNvPr>
          <p:cNvSpPr txBox="1">
            <a:spLocks/>
          </p:cNvSpPr>
          <p:nvPr/>
        </p:nvSpPr>
        <p:spPr>
          <a:xfrm>
            <a:off x="862584" y="1523555"/>
            <a:ext cx="4823460" cy="494158"/>
          </a:xfrm>
          <a:prstGeom prst="roundRect">
            <a:avLst>
              <a:gd name="adj" fmla="val 14097"/>
            </a:avLst>
          </a:prstGeom>
          <a:gradFill flip="none" rotWithShape="1">
            <a:gsLst>
              <a:gs pos="100000">
                <a:schemeClr val="accent2"/>
              </a:gs>
              <a:gs pos="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defTabSz="914367"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Segoe UI Semibold"/>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r>
              <a:rPr lang="en-US" sz="2000">
                <a:latin typeface="+mj-lt"/>
              </a:rPr>
              <a:t>What is data loss?</a:t>
            </a:r>
          </a:p>
        </p:txBody>
      </p:sp>
      <p:sp>
        <p:nvSpPr>
          <p:cNvPr id="29" name="TextBox 28">
            <a:extLst>
              <a:ext uri="{FF2B5EF4-FFF2-40B4-BE49-F238E27FC236}">
                <a16:creationId xmlns:a16="http://schemas.microsoft.com/office/drawing/2014/main" id="{F2A45A78-0552-658F-88E5-ABFF6F425970}"/>
              </a:ext>
            </a:extLst>
          </p:cNvPr>
          <p:cNvSpPr txBox="1">
            <a:spLocks/>
          </p:cNvSpPr>
          <p:nvPr/>
        </p:nvSpPr>
        <p:spPr>
          <a:xfrm>
            <a:off x="1428369" y="2274958"/>
            <a:ext cx="4257674" cy="1231106"/>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rPr>
              <a:t>Data loss may occur without Copilot use. The productivity benefits of these tools create opportunities for these risks to happen with less effort</a:t>
            </a:r>
          </a:p>
        </p:txBody>
      </p:sp>
      <p:sp>
        <p:nvSpPr>
          <p:cNvPr id="31" name="TextBox 30">
            <a:extLst>
              <a:ext uri="{FF2B5EF4-FFF2-40B4-BE49-F238E27FC236}">
                <a16:creationId xmlns:a16="http://schemas.microsoft.com/office/drawing/2014/main" id="{5A484F57-C14B-1407-75A3-4145B2EE39A4}"/>
              </a:ext>
            </a:extLst>
          </p:cNvPr>
          <p:cNvSpPr txBox="1">
            <a:spLocks/>
          </p:cNvSpPr>
          <p:nvPr/>
        </p:nvSpPr>
        <p:spPr>
          <a:xfrm>
            <a:off x="1428370" y="3858813"/>
            <a:ext cx="4257674" cy="923330"/>
          </a:xfrm>
          <a:prstGeom prst="rect">
            <a:avLst/>
          </a:prstGeom>
          <a:noFill/>
        </p:spPr>
        <p:txBody>
          <a:bodyPr wrap="square" lIns="0" tIns="0" rIns="0" bIns="0">
            <a:spAutoFit/>
          </a:bodyPr>
          <a:lstStyle/>
          <a:p>
            <a:pPr defTabSz="914400">
              <a:defRPr/>
            </a:pPr>
            <a:r>
              <a:rPr lang="en-US" sz="2000"/>
              <a:t>Data loss is when unsafe or inappropriate sharing, transfer, or use of sensitive content occurs</a:t>
            </a:r>
          </a:p>
        </p:txBody>
      </p:sp>
      <p:sp>
        <p:nvSpPr>
          <p:cNvPr id="38" name="TextBox 37">
            <a:extLst>
              <a:ext uri="{FF2B5EF4-FFF2-40B4-BE49-F238E27FC236}">
                <a16:creationId xmlns:a16="http://schemas.microsoft.com/office/drawing/2014/main" id="{77A822A7-9DC0-B6FE-89FC-11C1F3D5EBDE}"/>
              </a:ext>
              <a:ext uri="{C183D7F6-B498-43B3-948B-1728B52AA6E4}">
                <adec:decorative xmlns:adec="http://schemas.microsoft.com/office/drawing/2017/decorative" val="0"/>
              </a:ext>
            </a:extLst>
          </p:cNvPr>
          <p:cNvSpPr txBox="1">
            <a:spLocks/>
          </p:cNvSpPr>
          <p:nvPr/>
        </p:nvSpPr>
        <p:spPr>
          <a:xfrm>
            <a:off x="6509004" y="1523555"/>
            <a:ext cx="4823460" cy="494158"/>
          </a:xfrm>
          <a:prstGeom prst="roundRect">
            <a:avLst>
              <a:gd name="adj" fmla="val 14097"/>
            </a:avLst>
          </a:prstGeom>
          <a:gradFill flip="none" rotWithShape="1">
            <a:gsLst>
              <a:gs pos="100000">
                <a:schemeClr val="accent2"/>
              </a:gs>
              <a:gs pos="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defTabSz="914367" fontAlgn="auto">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LnTx/>
                <a:uFillTx/>
                <a:latin typeface="Segoe UI Semibold"/>
              </a:defRPr>
            </a:lvl1pPr>
            <a:lvl2pPr marL="457183" defTabSz="914367">
              <a:defRPr sz="1765"/>
            </a:lvl2pPr>
            <a:lvl3pPr marL="914367" defTabSz="914367">
              <a:defRPr sz="1765"/>
            </a:lvl3pPr>
            <a:lvl4pPr marL="1371550" defTabSz="914367">
              <a:defRPr sz="1765"/>
            </a:lvl4pPr>
            <a:lvl5pPr marL="1828734" defTabSz="914367">
              <a:defRPr sz="1765"/>
            </a:lvl5pPr>
            <a:lvl6pPr marL="2285918" defTabSz="914367">
              <a:defRPr sz="1765"/>
            </a:lvl6pPr>
            <a:lvl7pPr marL="2743101" defTabSz="914367">
              <a:defRPr sz="1765"/>
            </a:lvl7pPr>
            <a:lvl8pPr marL="3200284" defTabSz="914367">
              <a:defRPr sz="1765"/>
            </a:lvl8pPr>
            <a:lvl9pPr marL="3657469" defTabSz="914367">
              <a:defRPr sz="1765"/>
            </a:lvl9pPr>
          </a:lstStyle>
          <a:p>
            <a:r>
              <a:rPr lang="en-US" sz="2000">
                <a:latin typeface="+mj-lt"/>
                <a:cs typeface="Segoe UI Semibold" panose="020B0702040204020203" pitchFamily="34" charset="0"/>
              </a:rPr>
              <a:t>What causes data loss?</a:t>
            </a:r>
          </a:p>
        </p:txBody>
      </p:sp>
      <p:sp>
        <p:nvSpPr>
          <p:cNvPr id="41" name="TextBox 40">
            <a:extLst>
              <a:ext uri="{FF2B5EF4-FFF2-40B4-BE49-F238E27FC236}">
                <a16:creationId xmlns:a16="http://schemas.microsoft.com/office/drawing/2014/main" id="{B35CE429-5215-FD3F-8592-742F433E0EB7}"/>
              </a:ext>
            </a:extLst>
          </p:cNvPr>
          <p:cNvSpPr txBox="1">
            <a:spLocks/>
          </p:cNvSpPr>
          <p:nvPr/>
        </p:nvSpPr>
        <p:spPr>
          <a:xfrm>
            <a:off x="7074789" y="2274958"/>
            <a:ext cx="4257674" cy="923330"/>
          </a:xfrm>
          <a:prstGeom prst="rect">
            <a:avLst/>
          </a:prstGeom>
          <a:noFill/>
        </p:spPr>
        <p:txBody>
          <a:bodyPr wrap="square" lIns="0" tIns="0" rIns="0" bIns="0">
            <a:spAutoFit/>
          </a:bodyPr>
          <a:lstStyle/>
          <a:p>
            <a:pPr defTabSz="914400">
              <a:defRPr/>
            </a:pPr>
            <a:r>
              <a:rPr lang="en-US" sz="2000"/>
              <a:t>Copilot creates documents that aren’t protected by default, because the inputs weren’t protected</a:t>
            </a:r>
          </a:p>
        </p:txBody>
      </p:sp>
      <p:sp>
        <p:nvSpPr>
          <p:cNvPr id="42" name="TextBox 41">
            <a:extLst>
              <a:ext uri="{FF2B5EF4-FFF2-40B4-BE49-F238E27FC236}">
                <a16:creationId xmlns:a16="http://schemas.microsoft.com/office/drawing/2014/main" id="{457EA9E0-EE4E-6DD6-08A5-AE96EC3E895A}"/>
              </a:ext>
            </a:extLst>
          </p:cNvPr>
          <p:cNvSpPr txBox="1">
            <a:spLocks/>
          </p:cNvSpPr>
          <p:nvPr/>
        </p:nvSpPr>
        <p:spPr>
          <a:xfrm>
            <a:off x="7074790" y="3890886"/>
            <a:ext cx="4257674" cy="923330"/>
          </a:xfrm>
          <a:prstGeom prst="rect">
            <a:avLst/>
          </a:prstGeom>
          <a:noFill/>
        </p:spPr>
        <p:txBody>
          <a:bodyPr wrap="square" lIns="0" tIns="0" rIns="0" bIns="0">
            <a:spAutoFit/>
          </a:bodyPr>
          <a:lstStyle/>
          <a:p>
            <a:pPr defTabSz="914400">
              <a:defRPr/>
            </a:pPr>
            <a:r>
              <a:rPr lang="en-US" sz="2000"/>
              <a:t>Using Copilot to access or summarize sensitive data in a way that violates usage guidelines</a:t>
            </a:r>
          </a:p>
        </p:txBody>
      </p:sp>
    </p:spTree>
    <p:extLst>
      <p:ext uri="{BB962C8B-B14F-4D97-AF65-F5344CB8AC3E}">
        <p14:creationId xmlns:p14="http://schemas.microsoft.com/office/powerpoint/2010/main" val="29696434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AF5138-8894-9E8B-D6DB-F89025D13866}"/>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Remediation‑plan window reopens showing the updated status. The DLP policy option now shows as created, while the other three remediation options remain unselected. The top section lists existing protections already in place, and the four action cards appear below. An Apply and Cancel button remain at the bottom.">
            <a:extLst>
              <a:ext uri="{FF2B5EF4-FFF2-40B4-BE49-F238E27FC236}">
                <a16:creationId xmlns:a16="http://schemas.microsoft.com/office/drawing/2014/main" id="{6756D222-6416-225A-0A98-4B8836B2217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7399075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CD9D5B3-6530-708A-E44C-422F4A72E675}"/>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5" name="Picture 4" descr="Microsoft Purview remediation‑plan window showing additional review actions. Two upper cards display options for controlling unethical Copilot behavior and detecting risky interactions. The lower section lists three review actions, including improving compliance health and protecting data from potential oversharing risks in Microsoft 365 and Microsoft Fabric. Each card has buttons to view details or assessment results, with Apply and Cancel options at the bottom.">
            <a:extLst>
              <a:ext uri="{FF2B5EF4-FFF2-40B4-BE49-F238E27FC236}">
                <a16:creationId xmlns:a16="http://schemas.microsoft.com/office/drawing/2014/main" id="{7C59E9FE-6F5F-C190-E824-FE7D402872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687758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243F7F-F894-2BA3-2F42-F00014963587}"/>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Remediation‑plan window showing compliance progress details. The left side displays three remediation options, including enforcing a DLP policy (currently in simulation mode), controlling unethical Copilot behavior, and detecting risky AI interactions. The right panel shows a compliance‑health summary with scores and progress bars across categories such as data governance, human oversight, risk management, transparency, and governance strategy. Each category shows completed and pending actions.">
            <a:extLst>
              <a:ext uri="{FF2B5EF4-FFF2-40B4-BE49-F238E27FC236}">
                <a16:creationId xmlns:a16="http://schemas.microsoft.com/office/drawing/2014/main" id="{25A87393-010D-E557-3BCB-FA9B47CEE2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7940216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A68E5D-5BA5-848B-84CD-D72C75AAF2F8}"/>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Remediation‑plan window showing detailed information for the policy “Control unethical behavior in AI.” The left side lists three remediation options, including enforcing a DLP policy in simulation mode, controlling unethical Copilot behavior, and detecting risky AI interactions. The right panel displays the policy name, types of data to detect, activities to detect, the users and groups in scope, and the policy‑mode status. Apply and Cancel buttons appear at the bottom.">
            <a:extLst>
              <a:ext uri="{FF2B5EF4-FFF2-40B4-BE49-F238E27FC236}">
                <a16:creationId xmlns:a16="http://schemas.microsoft.com/office/drawing/2014/main" id="{44C7B0A2-C036-6C58-C31A-EBFE3527050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045763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75EC36-888A-2D63-23A7-887FB7BE43A1}"/>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Microsoft Purview Reports page displaying six report cards. The cards cover: Microsoft 365 Copilot activity, policies with AI workloads, AI usage and risk, a data‑risk report for unprotected sensitive data, and top risk‑related activities on sensitive assets. Tabs for Exfiltration, Oversharing, and Data discovery appear at the top.">
            <a:extLst>
              <a:ext uri="{FF2B5EF4-FFF2-40B4-BE49-F238E27FC236}">
                <a16:creationId xmlns:a16="http://schemas.microsoft.com/office/drawing/2014/main" id="{0BAD586E-A9D7-C8FB-CFEE-C4BF54B3C84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024055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5D98C4-DE90-AAE7-D3D5-D16FB14B079C}"/>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3" name="Picture 2" descr="Microsoft Purview report dashboard showing multiple analytics for Microsoft 365 Copilot usage. The top-left chart displays total interactions over time. The top-right chart shows sensitivity labels referenced in Copilot interactions, totaling 70.2K. The bottom-left chart highlights top sensitive information types shared, totaling 44.2K interactions. The bottom-right chart lists top unethical Copilot interactions, totaling 38.6K. Additional panels show insider‑risk severity and potentially risky Copilot interactions.">
            <a:extLst>
              <a:ext uri="{FF2B5EF4-FFF2-40B4-BE49-F238E27FC236}">
                <a16:creationId xmlns:a16="http://schemas.microsoft.com/office/drawing/2014/main" id="{CF07138D-69B7-A23E-41C8-0DA16B1DE6A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725203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1411BCD-D8E7-55D5-5BE4-1461A7D7A795}"/>
              </a:ext>
            </a:extLst>
          </p:cNvPr>
          <p:cNvSpPr txBox="1">
            <a:spLocks noGrp="1"/>
          </p:cNvSpPr>
          <p:nvPr>
            <p:ph type="title" idx="4294967295"/>
          </p:nvPr>
        </p:nvSpPr>
        <p:spPr>
          <a:xfrm>
            <a:off x="588263" y="-791029"/>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IN" sz="3600" b="0" i="0" u="none" strike="noStrike" kern="1200" cap="none" spc="-50" normalizeH="0" baseline="0" noProof="0">
                <a:ln w="3175">
                  <a:noFill/>
                </a:ln>
                <a:solidFill>
                  <a:schemeClr val="tx1"/>
                </a:solidFill>
                <a:effectLst/>
                <a:uLnTx/>
                <a:uFillTx/>
                <a:latin typeface="+mj-lt"/>
                <a:ea typeface="+mn-ea"/>
                <a:cs typeface="Segoe Sans Display" pitchFamily="2" charset="0"/>
              </a:rPr>
              <a:t>Title                                                                                                                               </a:t>
            </a:r>
          </a:p>
        </p:txBody>
      </p:sp>
      <p:pic>
        <p:nvPicPr>
          <p:cNvPr id="4" name="Picture 3" descr="Microsoft Purview Create rule screen. The rule defines content conditions based on sensitive information types, with “Credit Card Number” selected at high confidence and an instance count of 1 to any. The Actions section below includes a setting to restrict Copilot from processing content, with “Processing prompts” enabled. Save and Cancel buttons appear at the bottom.">
            <a:extLst>
              <a:ext uri="{FF2B5EF4-FFF2-40B4-BE49-F238E27FC236}">
                <a16:creationId xmlns:a16="http://schemas.microsoft.com/office/drawing/2014/main" id="{C2CB84D4-CEAE-A62E-E95E-1D7F88D3987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010863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CB73F-382F-1EAB-45F4-70873634E3A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095398-6CCE-C003-B84D-11E27A08DA7A}"/>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2755"/>
            <a:ext cx="12192000" cy="6856269"/>
          </a:xfrm>
          <a:prstGeom prst="rect">
            <a:avLst/>
          </a:prstGeom>
        </p:spPr>
      </p:pic>
      <p:sp>
        <p:nvSpPr>
          <p:cNvPr id="6" name="Rectangle: Rounded Corners 5">
            <a:extLst>
              <a:ext uri="{FF2B5EF4-FFF2-40B4-BE49-F238E27FC236}">
                <a16:creationId xmlns:a16="http://schemas.microsoft.com/office/drawing/2014/main" id="{2E0891D3-0D73-96BE-058E-81086D250F55}"/>
              </a:ext>
              <a:ext uri="{C183D7F6-B498-43B3-948B-1728B52AA6E4}">
                <adec:decorative xmlns:adec="http://schemas.microsoft.com/office/drawing/2017/decorative" val="1"/>
              </a:ext>
            </a:extLst>
          </p:cNvPr>
          <p:cNvSpPr>
            <a:spLocks/>
          </p:cNvSpPr>
          <p:nvPr/>
        </p:nvSpPr>
        <p:spPr bwMode="auto">
          <a:xfrm>
            <a:off x="587375" y="1487738"/>
            <a:ext cx="11017250" cy="4155601"/>
          </a:xfrm>
          <a:prstGeom prst="roundRect">
            <a:avLst>
              <a:gd name="adj" fmla="val 5590"/>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chemeClr val="tx1"/>
              </a:solidFill>
              <a:cs typeface="Segoe UI" pitchFamily="34" charset="0"/>
            </a:endParaRPr>
          </a:p>
        </p:txBody>
      </p:sp>
      <p:sp>
        <p:nvSpPr>
          <p:cNvPr id="7" name="Title 17">
            <a:extLst>
              <a:ext uri="{FF2B5EF4-FFF2-40B4-BE49-F238E27FC236}">
                <a16:creationId xmlns:a16="http://schemas.microsoft.com/office/drawing/2014/main" id="{AE2482F7-8CB5-EDEE-942C-57F83D01BA9C}"/>
              </a:ext>
              <a:ext uri="{C183D7F6-B498-43B3-948B-1728B52AA6E4}">
                <adec:decorative xmlns:adec="http://schemas.microsoft.com/office/drawing/2017/decorative" val="0"/>
              </a:ext>
            </a:extLst>
          </p:cNvPr>
          <p:cNvSpPr txBox="1">
            <a:spLocks noGrp="1"/>
          </p:cNvSpPr>
          <p:nvPr>
            <p:ph type="title" idx="4294967295"/>
          </p:nvPr>
        </p:nvSpPr>
        <p:spPr bwMode="auto">
          <a:xfrm>
            <a:off x="763305" y="1702641"/>
            <a:ext cx="10665390" cy="3725795"/>
          </a:xfrm>
          <a:prstGeom prst="roundRect">
            <a:avLst>
              <a:gd name="adj" fmla="val 5413"/>
            </a:avLst>
          </a:prstGeom>
          <a:solidFill>
            <a:schemeClr val="bg1"/>
          </a:solidFill>
          <a:ln w="6350" cap="flat" cmpd="sng" algn="ctr">
            <a:solidFill>
              <a:schemeClr val="bg1"/>
            </a:solidFill>
            <a:prstDash val="solid"/>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t>Microsoft Purview Data Loss Prevention </a:t>
            </a:r>
            <a:b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br>
            <a: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t>for Microsoft 365 Copilot </a:t>
            </a:r>
            <a:b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br>
            <a: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t>to safeguard prompts   </a:t>
            </a:r>
            <a:endParaRPr kumimoji="0" lang="en-US" sz="24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endParaRPr>
          </a:p>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2400" b="0" i="0" u="none" strike="noStrike" kern="1200" cap="none" spc="-50" normalizeH="0" baseline="0" noProof="0">
                <a:ln w="3175">
                  <a:noFill/>
                </a:ln>
                <a:solidFill>
                  <a:schemeClr val="tx1"/>
                </a:solidFill>
                <a:effectLst/>
                <a:uLnTx/>
                <a:uFillTx/>
                <a:latin typeface="+mn-lt"/>
                <a:ea typeface="+mn-ea"/>
                <a:cs typeface="Segoe UI" panose="020B0502040204020203" pitchFamily="34" charset="0"/>
              </a:rPr>
              <a:t>Included for all users of Microsoft 365 Copilot and Copilot Chat</a:t>
            </a:r>
          </a:p>
        </p:txBody>
      </p:sp>
      <p:sp>
        <p:nvSpPr>
          <p:cNvPr id="8" name="TextBox 7">
            <a:extLst>
              <a:ext uri="{FF2B5EF4-FFF2-40B4-BE49-F238E27FC236}">
                <a16:creationId xmlns:a16="http://schemas.microsoft.com/office/drawing/2014/main" id="{DDB3401D-4C94-C7BA-8A90-9AEB7936B719}"/>
              </a:ext>
            </a:extLst>
          </p:cNvPr>
          <p:cNvSpPr txBox="1">
            <a:spLocks/>
          </p:cNvSpPr>
          <p:nvPr/>
        </p:nvSpPr>
        <p:spPr>
          <a:xfrm>
            <a:off x="3121025" y="5327650"/>
            <a:ext cx="5949950" cy="631378"/>
          </a:xfrm>
          <a:prstGeom prst="roundRect">
            <a:avLst>
              <a:gd name="adj" fmla="val 50000"/>
            </a:avLst>
          </a:prstGeom>
          <a:gradFill flip="none" rotWithShape="1">
            <a:gsLst>
              <a:gs pos="0">
                <a:srgbClr val="0078D4"/>
              </a:gs>
              <a:gs pos="53000">
                <a:srgbClr val="8661C5"/>
              </a:gs>
              <a:gs pos="100000">
                <a:srgbClr val="C03BC4"/>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600">
                <a:ln w="3175">
                  <a:noFill/>
                </a:ln>
                <a:solidFill>
                  <a:srgbClr val="FFFFFF"/>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a:solidFill>
                  <a:schemeClr val="bg1"/>
                </a:solidFill>
              </a:rPr>
              <a:t>Try it today!</a:t>
            </a:r>
          </a:p>
        </p:txBody>
      </p:sp>
    </p:spTree>
    <p:extLst>
      <p:ext uri="{BB962C8B-B14F-4D97-AF65-F5344CB8AC3E}">
        <p14:creationId xmlns:p14="http://schemas.microsoft.com/office/powerpoint/2010/main" val="376816629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CADA8-302F-2B21-75F4-9E697B408E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6025C1E-17BF-86F3-1A53-CED849DBC420}"/>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0"/>
            <a:ext cx="12192000" cy="6856269"/>
          </a:xfrm>
          <a:prstGeom prst="rect">
            <a:avLst/>
          </a:prstGeom>
        </p:spPr>
      </p:pic>
      <p:sp>
        <p:nvSpPr>
          <p:cNvPr id="4" name="Rectangle: Rounded Corners 3">
            <a:extLst>
              <a:ext uri="{FF2B5EF4-FFF2-40B4-BE49-F238E27FC236}">
                <a16:creationId xmlns:a16="http://schemas.microsoft.com/office/drawing/2014/main" id="{348612E4-418C-1DE6-3429-FF59589CC235}"/>
              </a:ext>
              <a:ext uri="{C183D7F6-B498-43B3-948B-1728B52AA6E4}">
                <adec:decorative xmlns:adec="http://schemas.microsoft.com/office/drawing/2017/decorative" val="1"/>
              </a:ext>
            </a:extLst>
          </p:cNvPr>
          <p:cNvSpPr>
            <a:spLocks/>
          </p:cNvSpPr>
          <p:nvPr/>
        </p:nvSpPr>
        <p:spPr>
          <a:xfrm>
            <a:off x="4174424" y="1146412"/>
            <a:ext cx="7538150" cy="4159013"/>
          </a:xfrm>
          <a:prstGeom prst="roundRect">
            <a:avLst>
              <a:gd name="adj" fmla="val 4115"/>
            </a:avLst>
          </a:prstGeom>
          <a:solidFill>
            <a:srgbClr val="FFFFFF">
              <a:alpha val="64000"/>
            </a:srgbClr>
          </a:solidFill>
          <a:ln w="6350">
            <a:gradFill flip="none" rotWithShape="1">
              <a:gsLst>
                <a:gs pos="0">
                  <a:srgbClr val="0078D4"/>
                </a:gs>
                <a:gs pos="43000">
                  <a:srgbClr val="8661C5"/>
                </a:gs>
                <a:gs pos="100000">
                  <a:srgbClr val="C03BC4"/>
                </a:gs>
              </a:gsLst>
              <a:lin ang="2700000" scaled="1"/>
              <a:tileRect/>
            </a:grad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a:p>
            <a:pPr defTabSz="932472" fontAlgn="base">
              <a:spcBef>
                <a:spcPct val="0"/>
              </a:spcBef>
              <a:spcAft>
                <a:spcPct val="0"/>
              </a:spcAft>
            </a:pPr>
            <a:endParaRPr lang="en-US" sz="2000">
              <a:solidFill>
                <a:srgbClr val="FFFFFF"/>
              </a:solidFill>
              <a:cs typeface="Segoe UI" panose="020B0502040204020203" pitchFamily="34" charset="0"/>
            </a:endParaRPr>
          </a:p>
        </p:txBody>
      </p:sp>
      <p:sp>
        <p:nvSpPr>
          <p:cNvPr id="21" name="Rectangle: Rounded Corners 20">
            <a:extLst>
              <a:ext uri="{FF2B5EF4-FFF2-40B4-BE49-F238E27FC236}">
                <a16:creationId xmlns:a16="http://schemas.microsoft.com/office/drawing/2014/main" id="{B282DFC1-00E8-0035-9834-EFF27B267641}"/>
              </a:ext>
              <a:ext uri="{C183D7F6-B498-43B3-948B-1728B52AA6E4}">
                <adec:decorative xmlns:adec="http://schemas.microsoft.com/office/drawing/2017/decorative" val="1"/>
              </a:ext>
            </a:extLst>
          </p:cNvPr>
          <p:cNvSpPr>
            <a:spLocks/>
          </p:cNvSpPr>
          <p:nvPr/>
        </p:nvSpPr>
        <p:spPr bwMode="auto">
          <a:xfrm>
            <a:off x="4389752" y="1456210"/>
            <a:ext cx="7106478" cy="3601565"/>
          </a:xfrm>
          <a:prstGeom prst="roundRect">
            <a:avLst>
              <a:gd name="adj" fmla="val 3704"/>
            </a:avLst>
          </a:prstGeom>
          <a:solidFill>
            <a:schemeClr val="bg1"/>
          </a:solidFill>
          <a:ln w="6350">
            <a:no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82880" rIns="182880" bIns="182880" numCol="1" spcCol="0" rtlCol="0" fromWordArt="0" anchor="t" anchorCtr="0" forceAA="0" compatLnSpc="1">
            <a:prstTxWarp prst="textNoShape">
              <a:avLst/>
            </a:prstTxWarp>
            <a:noAutofit/>
          </a:bodyPr>
          <a:lstStyle/>
          <a:p>
            <a:pPr algn="ctr">
              <a:spcAft>
                <a:spcPts val="600"/>
              </a:spcAft>
            </a:pPr>
            <a:endParaRPr lang="en-US" sz="1800">
              <a:solidFill>
                <a:schemeClr val="tx1"/>
              </a:solidFill>
            </a:endParaRPr>
          </a:p>
        </p:txBody>
      </p:sp>
      <p:cxnSp>
        <p:nvCxnSpPr>
          <p:cNvPr id="26" name="Straight Connector 25">
            <a:extLst>
              <a:ext uri="{FF2B5EF4-FFF2-40B4-BE49-F238E27FC236}">
                <a16:creationId xmlns:a16="http://schemas.microsoft.com/office/drawing/2014/main" id="{F76A5413-60E5-3E5F-91E3-D02EEF90771C}"/>
              </a:ext>
              <a:ext uri="{C183D7F6-B498-43B3-948B-1728B52AA6E4}">
                <adec:decorative xmlns:adec="http://schemas.microsoft.com/office/drawing/2017/decorative" val="1"/>
              </a:ext>
            </a:extLst>
          </p:cNvPr>
          <p:cNvCxnSpPr>
            <a:cxnSpLocks/>
          </p:cNvCxnSpPr>
          <p:nvPr/>
        </p:nvCxnSpPr>
        <p:spPr>
          <a:xfrm rot="16200000">
            <a:off x="7942991" y="-878310"/>
            <a:ext cx="0" cy="6598206"/>
          </a:xfrm>
          <a:prstGeom prst="line">
            <a:avLst/>
          </a:prstGeom>
          <a:noFill/>
          <a:ln w="6350" cap="flat" cmpd="sng" algn="ctr">
            <a:solidFill>
              <a:srgbClr val="FFFFFF">
                <a:lumMod val="75000"/>
              </a:srgbClr>
            </a:solidFill>
            <a:prstDash val="dash"/>
            <a:headEnd type="none" w="lg" len="med"/>
            <a:tailEnd type="none" w="lg" len="med"/>
          </a:ln>
          <a:effectLst/>
        </p:spPr>
      </p:cxnSp>
      <p:cxnSp>
        <p:nvCxnSpPr>
          <p:cNvPr id="31" name="Straight Connector 30">
            <a:extLst>
              <a:ext uri="{FF2B5EF4-FFF2-40B4-BE49-F238E27FC236}">
                <a16:creationId xmlns:a16="http://schemas.microsoft.com/office/drawing/2014/main" id="{BEEFA3A9-29A8-6E62-814A-551BBFFEA816}"/>
              </a:ext>
              <a:ext uri="{C183D7F6-B498-43B3-948B-1728B52AA6E4}">
                <adec:decorative xmlns:adec="http://schemas.microsoft.com/office/drawing/2017/decorative" val="1"/>
              </a:ext>
            </a:extLst>
          </p:cNvPr>
          <p:cNvCxnSpPr>
            <a:cxnSpLocks/>
          </p:cNvCxnSpPr>
          <p:nvPr/>
        </p:nvCxnSpPr>
        <p:spPr>
          <a:xfrm rot="16200000">
            <a:off x="7942991" y="-52981"/>
            <a:ext cx="0" cy="6598206"/>
          </a:xfrm>
          <a:prstGeom prst="line">
            <a:avLst/>
          </a:prstGeom>
          <a:noFill/>
          <a:ln w="6350" cap="flat" cmpd="sng" algn="ctr">
            <a:solidFill>
              <a:srgbClr val="FFFFFF">
                <a:lumMod val="75000"/>
              </a:srgbClr>
            </a:solidFill>
            <a:prstDash val="dash"/>
            <a:headEnd type="none" w="lg" len="med"/>
            <a:tailEnd type="none" w="lg" len="med"/>
          </a:ln>
          <a:effectLst/>
        </p:spPr>
      </p:cxnSp>
      <p:cxnSp>
        <p:nvCxnSpPr>
          <p:cNvPr id="32" name="Straight Connector 31">
            <a:extLst>
              <a:ext uri="{FF2B5EF4-FFF2-40B4-BE49-F238E27FC236}">
                <a16:creationId xmlns:a16="http://schemas.microsoft.com/office/drawing/2014/main" id="{E59B84F3-D7F5-83AE-ABA4-4C5538DE3EAC}"/>
              </a:ext>
              <a:ext uri="{C183D7F6-B498-43B3-948B-1728B52AA6E4}">
                <adec:decorative xmlns:adec="http://schemas.microsoft.com/office/drawing/2017/decorative" val="1"/>
              </a:ext>
            </a:extLst>
          </p:cNvPr>
          <p:cNvCxnSpPr>
            <a:cxnSpLocks/>
          </p:cNvCxnSpPr>
          <p:nvPr/>
        </p:nvCxnSpPr>
        <p:spPr>
          <a:xfrm rot="16200000">
            <a:off x="7942991" y="772348"/>
            <a:ext cx="0" cy="6598206"/>
          </a:xfrm>
          <a:prstGeom prst="line">
            <a:avLst/>
          </a:prstGeom>
          <a:noFill/>
          <a:ln w="6350" cap="flat" cmpd="sng" algn="ctr">
            <a:solidFill>
              <a:srgbClr val="FFFFFF">
                <a:lumMod val="75000"/>
              </a:srgbClr>
            </a:solidFill>
            <a:prstDash val="dash"/>
            <a:headEnd type="none" w="lg" len="med"/>
            <a:tailEnd type="none" w="lg" len="med"/>
          </a:ln>
          <a:effectLst/>
        </p:spPr>
      </p:cxnSp>
      <p:sp>
        <p:nvSpPr>
          <p:cNvPr id="54" name="Title 53">
            <a:extLst>
              <a:ext uri="{FF2B5EF4-FFF2-40B4-BE49-F238E27FC236}">
                <a16:creationId xmlns:a16="http://schemas.microsoft.com/office/drawing/2014/main" id="{3DEB48C7-C130-BA6E-2CE8-7384311FE1D5}"/>
              </a:ext>
            </a:extLst>
          </p:cNvPr>
          <p:cNvSpPr>
            <a:spLocks noGrp="1"/>
          </p:cNvSpPr>
          <p:nvPr>
            <p:ph type="title" idx="4294967295"/>
          </p:nvPr>
        </p:nvSpPr>
        <p:spPr>
          <a:xfrm>
            <a:off x="660401" y="1146412"/>
            <a:ext cx="2334532" cy="554037"/>
          </a:xfrm>
        </p:spPr>
        <p:txBody>
          <a:bodyPr/>
          <a:lstStyle/>
          <a:p>
            <a:pPr>
              <a:spcBef>
                <a:spcPts val="0"/>
              </a:spcBef>
              <a:spcAft>
                <a:spcPts val="300"/>
              </a:spcAft>
              <a:buSzPct val="90000"/>
              <a:defRPr/>
            </a:pPr>
            <a:r>
              <a:rPr lang="en-US" spc="0">
                <a:ln>
                  <a:noFill/>
                </a:ln>
                <a:cs typeface="Segoe Sans Display"/>
              </a:rPr>
              <a:t>Resources</a:t>
            </a:r>
          </a:p>
        </p:txBody>
      </p:sp>
      <p:sp>
        <p:nvSpPr>
          <p:cNvPr id="27" name="TextBox 26">
            <a:extLst>
              <a:ext uri="{FF2B5EF4-FFF2-40B4-BE49-F238E27FC236}">
                <a16:creationId xmlns:a16="http://schemas.microsoft.com/office/drawing/2014/main" id="{53511D9A-ED61-CABF-F49E-776DA243A624}"/>
              </a:ext>
            </a:extLst>
          </p:cNvPr>
          <p:cNvSpPr txBox="1"/>
          <p:nvPr/>
        </p:nvSpPr>
        <p:spPr>
          <a:xfrm>
            <a:off x="4643888" y="2679569"/>
            <a:ext cx="3926650" cy="307777"/>
          </a:xfrm>
          <a:prstGeom prst="rect">
            <a:avLst/>
          </a:prstGeom>
          <a:noFill/>
        </p:spPr>
        <p:txBody>
          <a:bodyPr wrap="square" lIns="0" tIns="0" rIns="0" bIns="0" rtlCol="0" anchor="t">
            <a:spAutoFit/>
          </a:bodyPr>
          <a:lstStyle/>
          <a:p>
            <a:pPr lvl="0" defTabSz="914400">
              <a:defRPr/>
            </a:pPr>
            <a:r>
              <a:rPr lang="en-US" sz="2000">
                <a:solidFill>
                  <a:srgbClr val="0078D4"/>
                </a:solidFill>
                <a:cs typeface="Segoe UI"/>
                <a:hlinkClick r:id="rId4">
                  <a:extLst>
                    <a:ext uri="{A12FA001-AC4F-418D-AE19-62706E023703}">
                      <ahyp:hlinkClr xmlns:ahyp="http://schemas.microsoft.com/office/drawing/2018/hyperlinkcolor" val="tx"/>
                    </a:ext>
                  </a:extLst>
                </a:hlinkClick>
              </a:rPr>
              <a:t>aka.ms/S4AI_IgniteNews2025</a:t>
            </a:r>
            <a:endParaRPr lang="en-US" sz="2000">
              <a:solidFill>
                <a:srgbClr val="0078D4"/>
              </a:solidFill>
              <a:cs typeface="Segoe UI"/>
            </a:endParaRPr>
          </a:p>
        </p:txBody>
      </p:sp>
      <p:sp>
        <p:nvSpPr>
          <p:cNvPr id="28" name="TextBox 27">
            <a:extLst>
              <a:ext uri="{FF2B5EF4-FFF2-40B4-BE49-F238E27FC236}">
                <a16:creationId xmlns:a16="http://schemas.microsoft.com/office/drawing/2014/main" id="{5781FB6C-4D24-46CD-E89C-5BB9D025380A}"/>
              </a:ext>
            </a:extLst>
          </p:cNvPr>
          <p:cNvSpPr txBox="1"/>
          <p:nvPr/>
        </p:nvSpPr>
        <p:spPr>
          <a:xfrm>
            <a:off x="4643888" y="3504898"/>
            <a:ext cx="3926650" cy="307777"/>
          </a:xfrm>
          <a:prstGeom prst="rect">
            <a:avLst/>
          </a:prstGeom>
          <a:noFill/>
        </p:spPr>
        <p:txBody>
          <a:bodyPr wrap="square" lIns="0" tIns="0" rIns="0" bIns="0" rtlCol="0" anchor="t">
            <a:spAutoFit/>
          </a:bodyPr>
          <a:lstStyle/>
          <a:p>
            <a:pPr lvl="0" defTabSz="914400">
              <a:defRPr/>
            </a:pPr>
            <a:r>
              <a:rPr lang="en-US" sz="2000">
                <a:solidFill>
                  <a:srgbClr val="0078D4"/>
                </a:solidFill>
                <a:cs typeface="Segoe UI"/>
                <a:hlinkClick r:id="rId5">
                  <a:extLst>
                    <a:ext uri="{A12FA001-AC4F-418D-AE19-62706E023703}">
                      <ahyp:hlinkClr xmlns:ahyp="http://schemas.microsoft.com/office/drawing/2018/hyperlinkcolor" val="tx"/>
                    </a:ext>
                  </a:extLst>
                </a:hlinkClick>
              </a:rPr>
              <a:t>aka.ms/DataSecurityIgnite2025</a:t>
            </a:r>
            <a:endParaRPr lang="en-US" sz="2000">
              <a:solidFill>
                <a:srgbClr val="0078D4"/>
              </a:solidFill>
              <a:cs typeface="Segoe UI"/>
            </a:endParaRPr>
          </a:p>
        </p:txBody>
      </p:sp>
      <p:sp>
        <p:nvSpPr>
          <p:cNvPr id="29" name="TextBox 28">
            <a:extLst>
              <a:ext uri="{FF2B5EF4-FFF2-40B4-BE49-F238E27FC236}">
                <a16:creationId xmlns:a16="http://schemas.microsoft.com/office/drawing/2014/main" id="{8DCEA477-CE39-2E2A-7F25-54693DEEB2D7}"/>
              </a:ext>
            </a:extLst>
          </p:cNvPr>
          <p:cNvSpPr txBox="1"/>
          <p:nvPr/>
        </p:nvSpPr>
        <p:spPr>
          <a:xfrm>
            <a:off x="4643888" y="4330227"/>
            <a:ext cx="3926650" cy="307777"/>
          </a:xfrm>
          <a:prstGeom prst="rect">
            <a:avLst/>
          </a:prstGeom>
          <a:noFill/>
        </p:spPr>
        <p:txBody>
          <a:bodyPr wrap="square" lIns="0" tIns="0" rIns="0" bIns="0" rtlCol="0" anchor="t">
            <a:spAutoFit/>
          </a:bodyPr>
          <a:lstStyle/>
          <a:p>
            <a:pPr lvl="0" defTabSz="914400">
              <a:defRPr/>
            </a:pPr>
            <a:r>
              <a:rPr lang="en-US" sz="2000">
                <a:solidFill>
                  <a:srgbClr val="0078D4"/>
                </a:solidFill>
                <a:cs typeface="Segoe UI"/>
                <a:hlinkClick r:id="rId6">
                  <a:extLst>
                    <a:ext uri="{A12FA001-AC4F-418D-AE19-62706E023703}">
                      <ahyp:hlinkClr xmlns:ahyp="http://schemas.microsoft.com/office/drawing/2018/hyperlinkcolor" val="tx"/>
                    </a:ext>
                  </a:extLst>
                </a:hlinkClick>
              </a:rPr>
              <a:t>aka.ms/SecurityBlog_Ignite2025</a:t>
            </a:r>
            <a:endParaRPr lang="en-US" sz="2000">
              <a:solidFill>
                <a:srgbClr val="0078D4"/>
              </a:solidFill>
              <a:cs typeface="Segoe UI"/>
            </a:endParaRPr>
          </a:p>
        </p:txBody>
      </p:sp>
      <p:sp>
        <p:nvSpPr>
          <p:cNvPr id="3" name="TextBox 2">
            <a:extLst>
              <a:ext uri="{FF2B5EF4-FFF2-40B4-BE49-F238E27FC236}">
                <a16:creationId xmlns:a16="http://schemas.microsoft.com/office/drawing/2014/main" id="{D22A1872-6ACA-0EBD-BF6C-E86B4E7FD4CC}"/>
              </a:ext>
            </a:extLst>
          </p:cNvPr>
          <p:cNvSpPr txBox="1"/>
          <p:nvPr/>
        </p:nvSpPr>
        <p:spPr>
          <a:xfrm>
            <a:off x="4643888" y="1854239"/>
            <a:ext cx="4117108" cy="307777"/>
          </a:xfrm>
          <a:prstGeom prst="rect">
            <a:avLst/>
          </a:prstGeom>
          <a:noFill/>
        </p:spPr>
        <p:txBody>
          <a:bodyPr wrap="square" lIns="0" tIns="0" rIns="0" bIns="0" rtlCol="0" anchor="t">
            <a:spAutoFit/>
          </a:bodyPr>
          <a:lstStyle/>
          <a:p>
            <a:pPr>
              <a:spcAft>
                <a:spcPts val="600"/>
              </a:spcAft>
            </a:pPr>
            <a:r>
              <a:rPr lang="en-US" sz="2000">
                <a:solidFill>
                  <a:srgbClr val="0078D4"/>
                </a:solidFill>
                <a:cs typeface="Segoe UI"/>
                <a:hlinkClick r:id="rId7" tooltip="https://aka.ms/purview/dlpforcopilotdocs">
                  <a:extLst>
                    <a:ext uri="{A12FA001-AC4F-418D-AE19-62706E023703}">
                      <ahyp:hlinkClr xmlns:ahyp="http://schemas.microsoft.com/office/drawing/2018/hyperlinkcolor" val="tx"/>
                    </a:ext>
                  </a:extLst>
                </a:hlinkClick>
              </a:rPr>
              <a:t>aka.ms/Purview/</a:t>
            </a:r>
            <a:r>
              <a:rPr lang="en-US" sz="2000" err="1">
                <a:solidFill>
                  <a:srgbClr val="0078D4"/>
                </a:solidFill>
                <a:cs typeface="Segoe UI"/>
                <a:hlinkClick r:id="rId7" tooltip="https://aka.ms/purview/dlpforcopilotdocs">
                  <a:extLst>
                    <a:ext uri="{A12FA001-AC4F-418D-AE19-62706E023703}">
                      <ahyp:hlinkClr xmlns:ahyp="http://schemas.microsoft.com/office/drawing/2018/hyperlinkcolor" val="tx"/>
                    </a:ext>
                  </a:extLst>
                </a:hlinkClick>
              </a:rPr>
              <a:t>DLPforCopilotDocs</a:t>
            </a:r>
            <a:endParaRPr lang="en-US" sz="2000">
              <a:solidFill>
                <a:srgbClr val="0078D4"/>
              </a:solidFill>
              <a:cs typeface="Segoe UI"/>
            </a:endParaRPr>
          </a:p>
        </p:txBody>
      </p:sp>
    </p:spTree>
    <p:extLst>
      <p:ext uri="{BB962C8B-B14F-4D97-AF65-F5344CB8AC3E}">
        <p14:creationId xmlns:p14="http://schemas.microsoft.com/office/powerpoint/2010/main" val="2543837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2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42" presetClass="path" presetSubtype="0" decel="100000" fill="hold" grpId="1" nodeType="withEffect">
                                  <p:stCondLst>
                                    <p:cond delay="200"/>
                                  </p:stCondLst>
                                  <p:childTnLst>
                                    <p:animMotion origin="layout" path="M -4.16667E-6 3.7037E-7 L -4.16667E-6 0.03542 " pathEditMode="relative" rAng="0" ptsTypes="AA">
                                      <p:cBhvr>
                                        <p:cTn id="14" dur="700" spd="-100000" fill="hold"/>
                                        <p:tgtEl>
                                          <p:spTgt spid="21"/>
                                        </p:tgtEl>
                                        <p:attrNameLst>
                                          <p:attrName>ppt_x</p:attrName>
                                          <p:attrName>ppt_y</p:attrName>
                                        </p:attrNameLst>
                                      </p:cBhvr>
                                      <p:rCtr x="0" y="1759"/>
                                    </p:animMotion>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1" grpId="1" animBg="1"/>
      <p:bldP spid="27" grpId="0"/>
      <p:bldP spid="28" grpId="0"/>
      <p:bldP spid="29"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4B3B2-BDC6-6BF9-67DA-FB1A92EE39F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C30424F-5BFF-0365-4FF2-10A90827047D}"/>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2755"/>
            <a:ext cx="12192000" cy="6856269"/>
          </a:xfrm>
          <a:prstGeom prst="rect">
            <a:avLst/>
          </a:prstGeom>
        </p:spPr>
      </p:pic>
      <p:sp>
        <p:nvSpPr>
          <p:cNvPr id="23" name="Rectangle: Rounded Corners 34">
            <a:extLst>
              <a:ext uri="{FF2B5EF4-FFF2-40B4-BE49-F238E27FC236}">
                <a16:creationId xmlns:a16="http://schemas.microsoft.com/office/drawing/2014/main" id="{D38B6008-43AD-671A-9C5E-44FFEE1D0546}"/>
              </a:ext>
              <a:ext uri="{C183D7F6-B498-43B3-948B-1728B52AA6E4}">
                <adec:decorative xmlns:adec="http://schemas.microsoft.com/office/drawing/2017/decorative" val="1"/>
              </a:ext>
            </a:extLst>
          </p:cNvPr>
          <p:cNvSpPr/>
          <p:nvPr/>
        </p:nvSpPr>
        <p:spPr bwMode="auto">
          <a:xfrm>
            <a:off x="574449" y="1309018"/>
            <a:ext cx="11017250" cy="4871445"/>
          </a:xfrm>
          <a:prstGeom prst="roundRect">
            <a:avLst>
              <a:gd name="adj" fmla="val 4202"/>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cxnSp>
        <p:nvCxnSpPr>
          <p:cNvPr id="122" name="Straight Connector 121">
            <a:extLst>
              <a:ext uri="{FF2B5EF4-FFF2-40B4-BE49-F238E27FC236}">
                <a16:creationId xmlns:a16="http://schemas.microsoft.com/office/drawing/2014/main" id="{69AB8C2A-2088-0571-6E2C-25F02BE74F76}"/>
              </a:ext>
              <a:ext uri="{C183D7F6-B498-43B3-948B-1728B52AA6E4}">
                <adec:decorative xmlns:adec="http://schemas.microsoft.com/office/drawing/2017/decorative" val="1"/>
              </a:ext>
            </a:extLst>
          </p:cNvPr>
          <p:cNvCxnSpPr>
            <a:cxnSpLocks/>
          </p:cNvCxnSpPr>
          <p:nvPr/>
        </p:nvCxnSpPr>
        <p:spPr>
          <a:xfrm>
            <a:off x="821962" y="4942622"/>
            <a:ext cx="10522225"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3" name="Rectangle: Rounded Corners 122">
            <a:extLst>
              <a:ext uri="{FF2B5EF4-FFF2-40B4-BE49-F238E27FC236}">
                <a16:creationId xmlns:a16="http://schemas.microsoft.com/office/drawing/2014/main" id="{8BEB80A3-8999-1B42-A59A-1E491F0A92FC}"/>
              </a:ext>
              <a:ext uri="{C183D7F6-B498-43B3-948B-1728B52AA6E4}">
                <adec:decorative xmlns:adec="http://schemas.microsoft.com/office/drawing/2017/decorative" val="1"/>
              </a:ext>
            </a:extLst>
          </p:cNvPr>
          <p:cNvSpPr/>
          <p:nvPr/>
        </p:nvSpPr>
        <p:spPr bwMode="auto">
          <a:xfrm>
            <a:off x="4608354" y="4582537"/>
            <a:ext cx="2949440" cy="720170"/>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chemeClr val="tx1"/>
              </a:solidFill>
              <a:effectLst/>
              <a:uLnTx/>
              <a:uFillTx/>
              <a:latin typeface="+mj-lt"/>
              <a:ea typeface="Segoe UI" pitchFamily="34" charset="0"/>
              <a:cs typeface="Segoe UI" pitchFamily="34" charset="0"/>
            </a:endParaRPr>
          </a:p>
        </p:txBody>
      </p:sp>
      <p:pic>
        <p:nvPicPr>
          <p:cNvPr id="125" name="Picture 124">
            <a:extLst>
              <a:ext uri="{FF2B5EF4-FFF2-40B4-BE49-F238E27FC236}">
                <a16:creationId xmlns:a16="http://schemas.microsoft.com/office/drawing/2014/main" id="{4D692AB0-C277-00AE-1A89-867211F540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54717" y="4647223"/>
            <a:ext cx="590806" cy="590802"/>
          </a:xfrm>
          <a:prstGeom prst="rect">
            <a:avLst/>
          </a:prstGeom>
        </p:spPr>
      </p:pic>
      <p:cxnSp>
        <p:nvCxnSpPr>
          <p:cNvPr id="74" name="Straight Connector 73">
            <a:extLst>
              <a:ext uri="{FF2B5EF4-FFF2-40B4-BE49-F238E27FC236}">
                <a16:creationId xmlns:a16="http://schemas.microsoft.com/office/drawing/2014/main" id="{16C11CD6-9F22-1588-6FA0-4A6DD6D0BFE0}"/>
              </a:ext>
              <a:ext uri="{C183D7F6-B498-43B3-948B-1728B52AA6E4}">
                <adec:decorative xmlns:adec="http://schemas.microsoft.com/office/drawing/2017/decorative" val="1"/>
              </a:ext>
            </a:extLst>
          </p:cNvPr>
          <p:cNvCxnSpPr>
            <a:cxnSpLocks/>
          </p:cNvCxnSpPr>
          <p:nvPr/>
        </p:nvCxnSpPr>
        <p:spPr>
          <a:xfrm>
            <a:off x="4267809" y="1555292"/>
            <a:ext cx="0" cy="285434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162F847-4619-A0E3-1CF5-864D7C08BB75}"/>
              </a:ext>
              <a:ext uri="{C183D7F6-B498-43B3-948B-1728B52AA6E4}">
                <adec:decorative xmlns:adec="http://schemas.microsoft.com/office/drawing/2017/decorative" val="1"/>
              </a:ext>
            </a:extLst>
          </p:cNvPr>
          <p:cNvCxnSpPr>
            <a:cxnSpLocks/>
          </p:cNvCxnSpPr>
          <p:nvPr/>
        </p:nvCxnSpPr>
        <p:spPr>
          <a:xfrm>
            <a:off x="7898341" y="1555292"/>
            <a:ext cx="0" cy="2854347"/>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FD40511-875C-0850-A9C1-E3B8FD91D13D}"/>
              </a:ext>
            </a:extLst>
          </p:cNvPr>
          <p:cNvSpPr>
            <a:spLocks noGrp="1"/>
          </p:cNvSpPr>
          <p:nvPr>
            <p:ph type="title"/>
          </p:nvPr>
        </p:nvSpPr>
        <p:spPr>
          <a:xfrm>
            <a:off x="588263" y="457200"/>
            <a:ext cx="11018520" cy="492443"/>
          </a:xfrm>
        </p:spPr>
        <p:txBody>
          <a:bodyPr/>
          <a:lstStyle/>
          <a:p>
            <a:r>
              <a:rPr lang="en-US"/>
              <a:t>Prevent data loss and insider risks: how Purview helps today</a:t>
            </a:r>
          </a:p>
        </p:txBody>
      </p:sp>
      <p:sp>
        <p:nvSpPr>
          <p:cNvPr id="37" name="Rectangle: Rounded Corners 36">
            <a:extLst>
              <a:ext uri="{FF2B5EF4-FFF2-40B4-BE49-F238E27FC236}">
                <a16:creationId xmlns:a16="http://schemas.microsoft.com/office/drawing/2014/main" id="{009B1DCC-2DC4-ED8A-F30B-C95A2AD3F771}"/>
              </a:ext>
              <a:ext uri="{C183D7F6-B498-43B3-948B-1728B52AA6E4}">
                <adec:decorative xmlns:adec="http://schemas.microsoft.com/office/drawing/2017/decorative" val="0"/>
              </a:ext>
            </a:extLst>
          </p:cNvPr>
          <p:cNvSpPr/>
          <p:nvPr/>
        </p:nvSpPr>
        <p:spPr bwMode="auto">
          <a:xfrm>
            <a:off x="821962" y="1533682"/>
            <a:ext cx="3261160" cy="792911"/>
          </a:xfrm>
          <a:prstGeom prst="roundRect">
            <a:avLst>
              <a:gd name="adj" fmla="val 13882"/>
            </a:avLst>
          </a:prstGeom>
          <a:gradFill flip="none" rotWithShape="1">
            <a:gsLst>
              <a:gs pos="100000">
                <a:schemeClr val="accent2"/>
              </a:gs>
              <a:gs pos="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600">
                <a:solidFill>
                  <a:srgbClr val="FFFFFF"/>
                </a:solidFill>
                <a:latin typeface="+mj-lt"/>
              </a:rPr>
              <a:t>Get alerts and reports </a:t>
            </a:r>
            <a:r>
              <a:rPr lang="en-US" sz="1600">
                <a:solidFill>
                  <a:srgbClr val="FFFFFF"/>
                </a:solidFill>
              </a:rPr>
              <a:t>of </a:t>
            </a:r>
            <a:br>
              <a:rPr lang="en-US" sz="1600">
                <a:solidFill>
                  <a:srgbClr val="FFFFFF"/>
                </a:solidFill>
              </a:rPr>
            </a:br>
            <a:r>
              <a:rPr lang="en-US" sz="1600">
                <a:solidFill>
                  <a:srgbClr val="FFFFFF"/>
                </a:solidFill>
              </a:rPr>
              <a:t>risky behavior and AI use</a:t>
            </a:r>
          </a:p>
        </p:txBody>
      </p:sp>
      <p:sp>
        <p:nvSpPr>
          <p:cNvPr id="56" name="Content Placeholder 2">
            <a:extLst>
              <a:ext uri="{FF2B5EF4-FFF2-40B4-BE49-F238E27FC236}">
                <a16:creationId xmlns:a16="http://schemas.microsoft.com/office/drawing/2014/main" id="{D0303011-561A-6E44-1948-996595793EDC}"/>
              </a:ext>
            </a:extLst>
          </p:cNvPr>
          <p:cNvSpPr txBox="1">
            <a:spLocks/>
          </p:cNvSpPr>
          <p:nvPr/>
        </p:nvSpPr>
        <p:spPr>
          <a:xfrm>
            <a:off x="927091" y="2511257"/>
            <a:ext cx="3050902" cy="1954381"/>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
                <a:srgbClr val="091F2C"/>
              </a:buClr>
              <a:buSzPct val="100000"/>
              <a:buFont typeface="Wingdings" panose="05000000000000000000" pitchFamily="2" charset="2"/>
              <a:buNone/>
              <a:tabLst/>
              <a:defRPr/>
            </a:pPr>
            <a:r>
              <a:rPr lang="en-US" sz="1600">
                <a:solidFill>
                  <a:schemeClr val="accent1"/>
                </a:solidFill>
                <a:latin typeface="+mj-lt"/>
              </a:rPr>
              <a:t>Data Security Posture Management</a:t>
            </a:r>
            <a:endParaRPr kumimoji="0" lang="en-US" sz="1600" b="0" i="0" u="none" strike="noStrike" kern="1200" cap="none" normalizeH="0" baseline="0" noProof="0">
              <a:ln>
                <a:noFill/>
              </a:ln>
              <a:solidFill>
                <a:schemeClr val="accent1"/>
              </a:solidFill>
              <a:effectLst/>
              <a:uLnTx/>
              <a:uFillTx/>
              <a:latin typeface="+mj-lt"/>
              <a:ea typeface="+mn-ea"/>
              <a:cs typeface="Segoe UI" panose="020B0502040204020203" pitchFamily="34" charset="0"/>
            </a:endParaRPr>
          </a:p>
          <a:p>
            <a:pPr marL="114300" marR="0" lvl="0" indent="0" algn="ctr" defTabSz="932742" rtl="0" eaLnBrk="1" fontAlgn="auto" latinLnBrk="0" hangingPunct="1">
              <a:lnSpc>
                <a:spcPct val="100000"/>
              </a:lnSpc>
              <a:spcBef>
                <a:spcPts val="0"/>
              </a:spcBef>
              <a:spcAft>
                <a:spcPts val="1200"/>
              </a:spcAft>
              <a:buClr>
                <a:srgbClr val="091F2C"/>
              </a:buClr>
              <a:buSzPct val="100000"/>
              <a:buFont typeface="Wingdings" panose="05000000000000000000" pitchFamily="2" charset="2"/>
              <a:buNone/>
              <a:tabLst/>
              <a:defRPr/>
            </a:pPr>
            <a:r>
              <a:rPr kumimoji="0" lang="en-US" sz="1600" b="0" i="0" u="none" strike="noStrike" kern="0" cap="none" normalizeH="0" baseline="0" noProof="0">
                <a:ln>
                  <a:noFill/>
                </a:ln>
                <a:effectLst/>
                <a:uLnTx/>
                <a:uFillTx/>
                <a:ea typeface="+mn-ea"/>
                <a:cs typeface="Segoe UI" panose="020B0502040204020203" pitchFamily="34" charset="0"/>
              </a:rPr>
              <a:t>View reports and insights about sensitive data use in</a:t>
            </a:r>
            <a:r>
              <a:rPr kumimoji="0" lang="en-US" sz="1600" b="0" i="0" u="none" strike="noStrike" kern="0" cap="none" normalizeH="0" noProof="0">
                <a:ln>
                  <a:noFill/>
                </a:ln>
                <a:effectLst/>
                <a:uLnTx/>
                <a:uFillTx/>
                <a:ea typeface="+mn-ea"/>
                <a:cs typeface="Segoe UI" panose="020B0502040204020203" pitchFamily="34" charset="0"/>
              </a:rPr>
              <a:t> C</a:t>
            </a:r>
            <a:r>
              <a:rPr kumimoji="0" lang="en-US" sz="1600" b="0" i="0" u="none" strike="noStrike" kern="0" cap="none" normalizeH="0" baseline="0" noProof="0">
                <a:ln>
                  <a:noFill/>
                </a:ln>
                <a:effectLst/>
                <a:uLnTx/>
                <a:uFillTx/>
                <a:ea typeface="+mn-ea"/>
                <a:cs typeface="Segoe UI" panose="020B0502040204020203" pitchFamily="34" charset="0"/>
              </a:rPr>
              <a:t>opilot </a:t>
            </a:r>
          </a:p>
          <a:p>
            <a:pPr marL="114300" marR="0" lvl="0" indent="0" algn="ctr" defTabSz="932742" rtl="0" eaLnBrk="1" fontAlgn="auto" latinLnBrk="0" hangingPunct="1">
              <a:lnSpc>
                <a:spcPct val="100000"/>
              </a:lnSpc>
              <a:spcBef>
                <a:spcPts val="0"/>
              </a:spcBef>
              <a:spcAft>
                <a:spcPts val="1200"/>
              </a:spcAft>
              <a:buClr>
                <a:srgbClr val="091F2C"/>
              </a:buClr>
              <a:buSzPct val="100000"/>
              <a:buFont typeface="Wingdings" panose="05000000000000000000" pitchFamily="2" charset="2"/>
              <a:buNone/>
              <a:tabLst/>
              <a:defRPr/>
            </a:pPr>
            <a:r>
              <a:rPr kumimoji="0" lang="en-US" sz="1600" b="0" i="0" u="none" strike="noStrike" kern="0" cap="none" normalizeH="0" baseline="0" noProof="0">
                <a:ln>
                  <a:noFill/>
                </a:ln>
                <a:effectLst/>
                <a:uLnTx/>
                <a:uFillTx/>
                <a:ea typeface="+mn-ea"/>
                <a:cs typeface="Segoe UI" panose="020B0502040204020203" pitchFamily="34" charset="0"/>
              </a:rPr>
              <a:t>See the text of Copilot prompts, responses, search queries, and data referenced</a:t>
            </a:r>
          </a:p>
        </p:txBody>
      </p:sp>
      <p:sp>
        <p:nvSpPr>
          <p:cNvPr id="2" name="Rectangle: Rounded Corners 1">
            <a:extLst>
              <a:ext uri="{FF2B5EF4-FFF2-40B4-BE49-F238E27FC236}">
                <a16:creationId xmlns:a16="http://schemas.microsoft.com/office/drawing/2014/main" id="{23A5AE9B-C12E-8BAD-9758-22B1865F91B3}"/>
              </a:ext>
              <a:ext uri="{C183D7F6-B498-43B3-948B-1728B52AA6E4}">
                <adec:decorative xmlns:adec="http://schemas.microsoft.com/office/drawing/2017/decorative" val="0"/>
              </a:ext>
            </a:extLst>
          </p:cNvPr>
          <p:cNvSpPr/>
          <p:nvPr/>
        </p:nvSpPr>
        <p:spPr bwMode="auto">
          <a:xfrm>
            <a:off x="4452495" y="1555293"/>
            <a:ext cx="3261160" cy="792911"/>
          </a:xfrm>
          <a:prstGeom prst="roundRect">
            <a:avLst>
              <a:gd name="adj" fmla="val 13882"/>
            </a:avLst>
          </a:prstGeom>
          <a:gradFill flip="none" rotWithShape="1">
            <a:gsLst>
              <a:gs pos="100000">
                <a:schemeClr val="accent2"/>
              </a:gs>
              <a:gs pos="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600">
                <a:solidFill>
                  <a:srgbClr val="FFFFFF"/>
                </a:solidFill>
                <a:latin typeface="+mj-lt"/>
              </a:rPr>
              <a:t>Govern how Copilot can interact with sensitive data</a:t>
            </a:r>
          </a:p>
        </p:txBody>
      </p:sp>
      <p:sp>
        <p:nvSpPr>
          <p:cNvPr id="4" name="Content Placeholder 2">
            <a:extLst>
              <a:ext uri="{FF2B5EF4-FFF2-40B4-BE49-F238E27FC236}">
                <a16:creationId xmlns:a16="http://schemas.microsoft.com/office/drawing/2014/main" id="{CD1F4134-1D88-F83E-DB5E-9DEB3A07A42E}"/>
              </a:ext>
            </a:extLst>
          </p:cNvPr>
          <p:cNvSpPr txBox="1">
            <a:spLocks/>
          </p:cNvSpPr>
          <p:nvPr/>
        </p:nvSpPr>
        <p:spPr>
          <a:xfrm>
            <a:off x="4557624" y="2532868"/>
            <a:ext cx="3050902" cy="815608"/>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
                <a:srgbClr val="091F2C"/>
              </a:buClr>
              <a:buSzPct val="100000"/>
              <a:buFont typeface="Wingdings" panose="05000000000000000000" pitchFamily="2" charset="2"/>
              <a:buNone/>
              <a:tabLst/>
              <a:defRPr/>
            </a:pPr>
            <a:r>
              <a:rPr kumimoji="0" lang="en-US" sz="1600" b="0" i="0" u="none" strike="noStrike" kern="1200" cap="none" normalizeH="0" baseline="0" noProof="0">
                <a:ln>
                  <a:noFill/>
                </a:ln>
                <a:solidFill>
                  <a:schemeClr val="accent1"/>
                </a:solidFill>
                <a:effectLst/>
                <a:uLnTx/>
                <a:uFillTx/>
                <a:latin typeface="+mj-lt"/>
                <a:ea typeface="+mn-ea"/>
                <a:cs typeface="Segoe UI" panose="020B0502040204020203" pitchFamily="34" charset="0"/>
              </a:rPr>
              <a:t>DLP for M365 Copilot</a:t>
            </a:r>
          </a:p>
          <a:p>
            <a:pPr marL="114300" marR="0" lvl="0" indent="0" algn="ctr" defTabSz="932742" rtl="0" eaLnBrk="1" fontAlgn="auto" latinLnBrk="0" hangingPunct="1">
              <a:lnSpc>
                <a:spcPct val="100000"/>
              </a:lnSpc>
              <a:spcBef>
                <a:spcPts val="0"/>
              </a:spcBef>
              <a:spcAft>
                <a:spcPts val="1200"/>
              </a:spcAft>
              <a:buClr>
                <a:srgbClr val="091F2C"/>
              </a:buClr>
              <a:buSzPct val="100000"/>
              <a:buFont typeface="Wingdings" panose="05000000000000000000" pitchFamily="2" charset="2"/>
              <a:buNone/>
              <a:tabLst/>
              <a:defRPr/>
            </a:pPr>
            <a:r>
              <a:rPr kumimoji="0" lang="en-US" sz="1600" b="0" i="0" u="none" strike="noStrike" kern="0" cap="none" normalizeH="0" baseline="0" noProof="0">
                <a:ln>
                  <a:noFill/>
                </a:ln>
                <a:effectLst/>
                <a:uLnTx/>
                <a:uFillTx/>
                <a:ea typeface="+mn-ea"/>
                <a:cs typeface="Segoe UI" panose="020B0502040204020203" pitchFamily="34" charset="0"/>
              </a:rPr>
              <a:t>Prevent Copilot from processing sensitive files</a:t>
            </a:r>
          </a:p>
        </p:txBody>
      </p:sp>
      <p:sp>
        <p:nvSpPr>
          <p:cNvPr id="103" name="Rectangle: Rounded Corners 102">
            <a:extLst>
              <a:ext uri="{FF2B5EF4-FFF2-40B4-BE49-F238E27FC236}">
                <a16:creationId xmlns:a16="http://schemas.microsoft.com/office/drawing/2014/main" id="{05094386-BA93-69F2-8A1F-556C00854EBC}"/>
              </a:ext>
              <a:ext uri="{C183D7F6-B498-43B3-948B-1728B52AA6E4}">
                <adec:decorative xmlns:adec="http://schemas.microsoft.com/office/drawing/2017/decorative" val="0"/>
              </a:ext>
            </a:extLst>
          </p:cNvPr>
          <p:cNvSpPr/>
          <p:nvPr/>
        </p:nvSpPr>
        <p:spPr bwMode="auto">
          <a:xfrm>
            <a:off x="8083027" y="1533682"/>
            <a:ext cx="3261160" cy="792911"/>
          </a:xfrm>
          <a:prstGeom prst="roundRect">
            <a:avLst>
              <a:gd name="adj" fmla="val 13882"/>
            </a:avLst>
          </a:prstGeom>
          <a:gradFill flip="none" rotWithShape="1">
            <a:gsLst>
              <a:gs pos="100000">
                <a:schemeClr val="accent2"/>
              </a:gs>
              <a:gs pos="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1600">
                <a:solidFill>
                  <a:srgbClr val="FFFFFF"/>
                </a:solidFill>
                <a:latin typeface="+mj-lt"/>
              </a:rPr>
              <a:t>Dynamically apply security policies </a:t>
            </a:r>
            <a:r>
              <a:rPr lang="en-US" sz="1600">
                <a:solidFill>
                  <a:srgbClr val="FFFFFF"/>
                </a:solidFill>
              </a:rPr>
              <a:t>based on risky actions</a:t>
            </a:r>
          </a:p>
        </p:txBody>
      </p:sp>
      <p:sp>
        <p:nvSpPr>
          <p:cNvPr id="113" name="Content Placeholder 2">
            <a:extLst>
              <a:ext uri="{FF2B5EF4-FFF2-40B4-BE49-F238E27FC236}">
                <a16:creationId xmlns:a16="http://schemas.microsoft.com/office/drawing/2014/main" id="{22B5FADE-2278-E540-1546-59491F8E3E89}"/>
              </a:ext>
            </a:extLst>
          </p:cNvPr>
          <p:cNvSpPr txBox="1">
            <a:spLocks/>
          </p:cNvSpPr>
          <p:nvPr/>
        </p:nvSpPr>
        <p:spPr>
          <a:xfrm>
            <a:off x="8188156" y="2511257"/>
            <a:ext cx="3050902" cy="1708160"/>
          </a:xfrm>
          <a:prstGeom prst="rect">
            <a:avLst/>
          </a:prstGeom>
        </p:spPr>
        <p:txBody>
          <a:bodyPr vert="horz" wrap="square" lIns="0" tIns="0" rIns="0" bIns="0" rtlCol="0" anchor="t" anchorCtr="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
                <a:srgbClr val="091F2C"/>
              </a:buClr>
              <a:buSzPct val="100000"/>
              <a:buFont typeface="Wingdings" panose="05000000000000000000" pitchFamily="2" charset="2"/>
              <a:buNone/>
              <a:tabLst/>
              <a:defRPr/>
            </a:pPr>
            <a:r>
              <a:rPr kumimoji="0" lang="en-US" sz="1600" b="0" i="0" u="none" strike="noStrike" kern="1200" cap="none" normalizeH="0" baseline="0" noProof="0">
                <a:ln>
                  <a:noFill/>
                </a:ln>
                <a:solidFill>
                  <a:schemeClr val="accent1"/>
                </a:solidFill>
                <a:effectLst/>
                <a:uLnTx/>
                <a:uFillTx/>
                <a:latin typeface="+mj-lt"/>
                <a:ea typeface="+mn-ea"/>
                <a:cs typeface="Segoe UI" panose="020B0502040204020203" pitchFamily="34" charset="0"/>
              </a:rPr>
              <a:t>Insider Risk Management</a:t>
            </a:r>
          </a:p>
          <a:p>
            <a:pPr marL="114300" marR="0" lvl="0" indent="0" algn="ctr" defTabSz="932742" rtl="0" eaLnBrk="1" fontAlgn="auto" latinLnBrk="0" hangingPunct="1">
              <a:lnSpc>
                <a:spcPct val="100000"/>
              </a:lnSpc>
              <a:spcBef>
                <a:spcPts val="0"/>
              </a:spcBef>
              <a:spcAft>
                <a:spcPts val="1200"/>
              </a:spcAft>
              <a:buClr>
                <a:srgbClr val="091F2C"/>
              </a:buClr>
              <a:buSzPct val="100000"/>
              <a:buFont typeface="Wingdings" panose="05000000000000000000" pitchFamily="2" charset="2"/>
              <a:buNone/>
              <a:tabLst/>
              <a:defRPr/>
            </a:pPr>
            <a:r>
              <a:rPr kumimoji="0" lang="en-US" sz="1600" b="0" i="0" u="none" strike="noStrike" kern="0" cap="none" normalizeH="0" baseline="0" noProof="0">
                <a:ln>
                  <a:noFill/>
                </a:ln>
                <a:effectLst/>
                <a:uLnTx/>
                <a:uFillTx/>
                <a:ea typeface="+mn-ea"/>
                <a:cs typeface="Segoe UI" panose="020B0502040204020203" pitchFamily="34" charset="0"/>
              </a:rPr>
              <a:t>Identify patterns of risky behavior using AI</a:t>
            </a:r>
          </a:p>
          <a:p>
            <a:pPr marL="114300" marR="0" lvl="0" indent="0" algn="ctr" defTabSz="932742" rtl="0" eaLnBrk="1" fontAlgn="auto" latinLnBrk="0" hangingPunct="1">
              <a:lnSpc>
                <a:spcPct val="100000"/>
              </a:lnSpc>
              <a:spcBef>
                <a:spcPts val="0"/>
              </a:spcBef>
              <a:spcAft>
                <a:spcPts val="1200"/>
              </a:spcAft>
              <a:buClr>
                <a:srgbClr val="091F2C"/>
              </a:buClr>
              <a:buSzPct val="100000"/>
              <a:buFont typeface="Wingdings" panose="05000000000000000000" pitchFamily="2" charset="2"/>
              <a:buNone/>
              <a:tabLst/>
              <a:defRPr/>
            </a:pPr>
            <a:r>
              <a:rPr kumimoji="0" lang="en-US" sz="1600" b="0" i="0" u="none" strike="noStrike" kern="0" cap="none" normalizeH="0" baseline="0" noProof="0">
                <a:ln>
                  <a:noFill/>
                </a:ln>
                <a:effectLst/>
                <a:uLnTx/>
                <a:uFillTx/>
                <a:ea typeface="+mn-ea"/>
                <a:cs typeface="Segoe UI" panose="020B0502040204020203" pitchFamily="34" charset="0"/>
              </a:rPr>
              <a:t>Automatically add users to stricter security policies until investigated </a:t>
            </a:r>
          </a:p>
        </p:txBody>
      </p:sp>
      <p:sp>
        <p:nvSpPr>
          <p:cNvPr id="126" name="TextBox 125">
            <a:extLst>
              <a:ext uri="{FF2B5EF4-FFF2-40B4-BE49-F238E27FC236}">
                <a16:creationId xmlns:a16="http://schemas.microsoft.com/office/drawing/2014/main" id="{8DC9F913-4C0B-CC3B-8A78-05ABD1D26ACA}"/>
              </a:ext>
            </a:extLst>
          </p:cNvPr>
          <p:cNvSpPr txBox="1"/>
          <p:nvPr/>
        </p:nvSpPr>
        <p:spPr>
          <a:xfrm>
            <a:off x="5491886" y="4804123"/>
            <a:ext cx="1991802"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normalizeH="0" baseline="0" noProof="0">
                <a:ln w="3175">
                  <a:noFill/>
                </a:ln>
                <a:effectLst/>
                <a:uLnTx/>
                <a:uFillTx/>
                <a:latin typeface="+mj-lt"/>
                <a:ea typeface="+mn-ea"/>
                <a:cs typeface="Segoe UI" pitchFamily="34" charset="0"/>
              </a:rPr>
              <a:t>Microsoft Purview</a:t>
            </a:r>
          </a:p>
        </p:txBody>
      </p:sp>
      <p:sp>
        <p:nvSpPr>
          <p:cNvPr id="127" name="Rectangle: Rounded Corners 126">
            <a:extLst>
              <a:ext uri="{FF2B5EF4-FFF2-40B4-BE49-F238E27FC236}">
                <a16:creationId xmlns:a16="http://schemas.microsoft.com/office/drawing/2014/main" id="{C3147F24-523F-8343-C46A-90C6838EDCC6}"/>
              </a:ext>
              <a:ext uri="{C183D7F6-B498-43B3-948B-1728B52AA6E4}">
                <adec:decorative xmlns:adec="http://schemas.microsoft.com/office/drawing/2017/decorative" val="0"/>
              </a:ext>
            </a:extLst>
          </p:cNvPr>
          <p:cNvSpPr/>
          <p:nvPr/>
        </p:nvSpPr>
        <p:spPr bwMode="auto">
          <a:xfrm>
            <a:off x="736533" y="5425212"/>
            <a:ext cx="10689336" cy="584448"/>
          </a:xfrm>
          <a:prstGeom prst="roundRect">
            <a:avLst>
              <a:gd name="adj" fmla="val 24279"/>
            </a:avLst>
          </a:prstGeom>
          <a:solidFill>
            <a:schemeClr val="accent1">
              <a:lumMod val="20000"/>
              <a:lumOff val="80000"/>
            </a:schemeClr>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n-US" sz="1800" b="0" i="0" u="none" strike="noStrike" kern="1200" cap="none" normalizeH="0" baseline="0" noProof="0">
                <a:ln w="3175">
                  <a:noFill/>
                </a:ln>
                <a:effectLst/>
                <a:uLnTx/>
                <a:uFillTx/>
                <a:latin typeface="+mj-lt"/>
                <a:ea typeface="+mn-ea"/>
                <a:cs typeface="+mn-cs"/>
              </a:rPr>
              <a:t>Have control over how </a:t>
            </a:r>
            <a:r>
              <a:rPr lang="en-US" sz="1800">
                <a:ln w="3175">
                  <a:noFill/>
                </a:ln>
                <a:latin typeface="+mj-lt"/>
              </a:rPr>
              <a:t>Copilot</a:t>
            </a:r>
            <a:r>
              <a:rPr kumimoji="0" lang="en-US" sz="1800" b="0" i="0" u="none" strike="noStrike" kern="1200" cap="none" normalizeH="0" baseline="0" noProof="0">
                <a:ln w="3175">
                  <a:noFill/>
                </a:ln>
                <a:effectLst/>
                <a:uLnTx/>
                <a:uFillTx/>
                <a:latin typeface="+mj-lt"/>
                <a:ea typeface="+mn-ea"/>
                <a:cs typeface="+mn-cs"/>
              </a:rPr>
              <a:t> interacts</a:t>
            </a:r>
            <a:r>
              <a:rPr kumimoji="0" lang="en-US" sz="1800" b="0" i="0" u="none" strike="noStrike" kern="1200" cap="none" normalizeH="0" noProof="0">
                <a:ln w="3175">
                  <a:noFill/>
                </a:ln>
                <a:effectLst/>
                <a:uLnTx/>
                <a:uFillTx/>
                <a:latin typeface="+mj-lt"/>
                <a:ea typeface="+mn-ea"/>
                <a:cs typeface="+mn-cs"/>
              </a:rPr>
              <a:t> with your sensitive data</a:t>
            </a:r>
            <a:endParaRPr kumimoji="0" lang="en-US" sz="1800" b="0" i="0" u="none" strike="noStrike" kern="1200" cap="none" normalizeH="0" baseline="0" noProof="0">
              <a:ln w="3175">
                <a:noFill/>
              </a:ln>
              <a:effectLst/>
              <a:uLnTx/>
              <a:uFillTx/>
              <a:latin typeface="+mj-lt"/>
              <a:ea typeface="+mn-ea"/>
              <a:cs typeface="+mn-cs"/>
            </a:endParaRPr>
          </a:p>
        </p:txBody>
      </p:sp>
    </p:spTree>
    <p:extLst>
      <p:ext uri="{BB962C8B-B14F-4D97-AF65-F5344CB8AC3E}">
        <p14:creationId xmlns:p14="http://schemas.microsoft.com/office/powerpoint/2010/main" val="139387081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C1187-9076-2E22-9DF2-2C2E044FBF25}"/>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37E6B9-75EE-BD66-9C42-387388F783B6}"/>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2755"/>
            <a:ext cx="12192000" cy="6856269"/>
          </a:xfrm>
          <a:prstGeom prst="rect">
            <a:avLst/>
          </a:prstGeom>
        </p:spPr>
      </p:pic>
      <p:sp>
        <p:nvSpPr>
          <p:cNvPr id="7" name="!!Rectangle: Rounded Corners 17">
            <a:extLst>
              <a:ext uri="{FF2B5EF4-FFF2-40B4-BE49-F238E27FC236}">
                <a16:creationId xmlns:a16="http://schemas.microsoft.com/office/drawing/2014/main" id="{ECEF1559-F672-64D9-E57D-F0A6A1F0C1DF}"/>
              </a:ext>
              <a:ext uri="{C183D7F6-B498-43B3-948B-1728B52AA6E4}">
                <adec:decorative xmlns:adec="http://schemas.microsoft.com/office/drawing/2017/decorative" val="1"/>
              </a:ext>
            </a:extLst>
          </p:cNvPr>
          <p:cNvSpPr>
            <a:spLocks/>
          </p:cNvSpPr>
          <p:nvPr/>
        </p:nvSpPr>
        <p:spPr bwMode="auto">
          <a:xfrm>
            <a:off x="588262" y="1206924"/>
            <a:ext cx="11017249" cy="5062114"/>
          </a:xfrm>
          <a:prstGeom prst="roundRect">
            <a:avLst>
              <a:gd name="adj" fmla="val 3288"/>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chemeClr val="tx1"/>
              </a:solidFill>
              <a:cs typeface="Segoe UI" pitchFamily="34" charset="0"/>
            </a:endParaRPr>
          </a:p>
        </p:txBody>
      </p:sp>
      <p:sp>
        <p:nvSpPr>
          <p:cNvPr id="1039" name="Slide Number Placeholder 1038">
            <a:extLst>
              <a:ext uri="{FF2B5EF4-FFF2-40B4-BE49-F238E27FC236}">
                <a16:creationId xmlns:a16="http://schemas.microsoft.com/office/drawing/2014/main" id="{F97215A5-ECC1-1B58-D9A7-C9C840D7E6B9}"/>
              </a:ext>
              <a:ext uri="{C183D7F6-B498-43B3-948B-1728B52AA6E4}">
                <adec:decorative xmlns:adec="http://schemas.microsoft.com/office/drawing/2017/decorative" val="1"/>
              </a:ext>
            </a:extLst>
          </p:cNvPr>
          <p:cNvSpPr>
            <a:spLocks noGrp="1"/>
          </p:cNvSpPr>
          <p:nvPr>
            <p:ph type="sldNum" sz="quarter" idx="4294967295"/>
          </p:nvPr>
        </p:nvSpPr>
        <p:spPr>
          <a:xfrm>
            <a:off x="0" y="0"/>
            <a:ext cx="0" cy="0"/>
          </a:xfrm>
          <a:prstGeom prst="rect">
            <a:avLst/>
          </a:prstGeom>
        </p:spPr>
        <p:txBody>
          <a:bodyPr anchor="ctr"/>
          <a:lstStyle>
            <a:defPPr>
              <a:defRPr lang="en-US"/>
            </a:defPPr>
            <a:lvl1pPr marL="0" algn="l"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3C410EDA-9B27-4D0B-833D-3D69C8BB707D}" type="slidenum">
              <a:rPr lang="en-US" smtClean="0"/>
              <a:pPr/>
              <a:t>5</a:t>
            </a:fld>
            <a:endParaRPr lang="en-US"/>
          </a:p>
        </p:txBody>
      </p:sp>
      <p:cxnSp>
        <p:nvCxnSpPr>
          <p:cNvPr id="8" name="Straight Connector 7">
            <a:extLst>
              <a:ext uri="{FF2B5EF4-FFF2-40B4-BE49-F238E27FC236}">
                <a16:creationId xmlns:a16="http://schemas.microsoft.com/office/drawing/2014/main" id="{B11778EB-AC96-F7FF-1A36-6394D369A7F8}"/>
              </a:ext>
              <a:ext uri="{C183D7F6-B498-43B3-948B-1728B52AA6E4}">
                <adec:decorative xmlns:adec="http://schemas.microsoft.com/office/drawing/2017/decorative" val="1"/>
              </a:ext>
            </a:extLst>
          </p:cNvPr>
          <p:cNvCxnSpPr>
            <a:cxnSpLocks/>
          </p:cNvCxnSpPr>
          <p:nvPr/>
        </p:nvCxnSpPr>
        <p:spPr>
          <a:xfrm>
            <a:off x="10071300" y="3930783"/>
            <a:ext cx="0" cy="462321"/>
          </a:xfrm>
          <a:prstGeom prst="line">
            <a:avLst/>
          </a:prstGeom>
          <a:ln w="6350">
            <a:solidFill>
              <a:schemeClr val="accent1"/>
            </a:solidFill>
            <a:prstDash val="lgDash"/>
            <a:headEnd type="none" w="lg" len="med"/>
            <a:tailEnd type="none" w="med" len="sm"/>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D5659D54-31E5-7D24-C387-7A5A5F22880C}"/>
              </a:ext>
              <a:ext uri="{C183D7F6-B498-43B3-948B-1728B52AA6E4}">
                <adec:decorative xmlns:adec="http://schemas.microsoft.com/office/drawing/2017/decorative" val="1"/>
              </a:ext>
            </a:extLst>
          </p:cNvPr>
          <p:cNvSpPr/>
          <p:nvPr/>
        </p:nvSpPr>
        <p:spPr bwMode="auto">
          <a:xfrm>
            <a:off x="6188223" y="1781095"/>
            <a:ext cx="2372810" cy="4268341"/>
          </a:xfrm>
          <a:prstGeom prst="roundRect">
            <a:avLst>
              <a:gd name="adj" fmla="val 6069"/>
            </a:avLst>
          </a:prstGeom>
          <a:solidFill>
            <a:schemeClr val="bg1"/>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tx1"/>
              </a:solidFill>
              <a:cs typeface="Segoe UI" panose="020B0502040204020203" pitchFamily="34" charset="0"/>
            </a:endParaRPr>
          </a:p>
        </p:txBody>
      </p:sp>
      <p:sp>
        <p:nvSpPr>
          <p:cNvPr id="26" name="Oval 25">
            <a:extLst>
              <a:ext uri="{FF2B5EF4-FFF2-40B4-BE49-F238E27FC236}">
                <a16:creationId xmlns:a16="http://schemas.microsoft.com/office/drawing/2014/main" id="{4B76D2CB-9168-8861-C5C4-434BF7C92B40}"/>
              </a:ext>
              <a:ext uri="{C183D7F6-B498-43B3-948B-1728B52AA6E4}">
                <adec:decorative xmlns:adec="http://schemas.microsoft.com/office/drawing/2017/decorative" val="1"/>
              </a:ext>
            </a:extLst>
          </p:cNvPr>
          <p:cNvSpPr/>
          <p:nvPr/>
        </p:nvSpPr>
        <p:spPr bwMode="auto">
          <a:xfrm>
            <a:off x="6741926" y="2051918"/>
            <a:ext cx="1265404" cy="1265404"/>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pic>
        <p:nvPicPr>
          <p:cNvPr id="27" name="Picture 2">
            <a:extLst>
              <a:ext uri="{FF2B5EF4-FFF2-40B4-BE49-F238E27FC236}">
                <a16:creationId xmlns:a16="http://schemas.microsoft.com/office/drawing/2014/main" id="{8CEF3227-067E-E932-CB9C-2ACE73AC26B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250" b="55750" l="34167" r="66500">
                        <a14:foregroundMark x1="34500" y1="33500" x2="34500" y2="33500"/>
                        <a14:foregroundMark x1="44667" y1="14000" x2="44667" y2="14000"/>
                        <a14:foregroundMark x1="66500" y1="33000" x2="66500" y2="33000"/>
                        <a14:foregroundMark x1="50000" y1="54500" x2="50000" y2="54500"/>
                        <a14:foregroundMark x1="53833" y1="55750" x2="53833" y2="55750"/>
                        <a14:foregroundMark x1="49167" y1="12250" x2="49167" y2="12250"/>
                      </a14:backgroundRemoval>
                    </a14:imgEffect>
                  </a14:imgLayer>
                </a14:imgProps>
              </a:ext>
              <a:ext uri="{28A0092B-C50C-407E-A947-70E740481C1C}">
                <a14:useLocalDpi xmlns:a14="http://schemas.microsoft.com/office/drawing/2010/main" val="0"/>
              </a:ext>
            </a:extLst>
          </a:blip>
          <a:srcRect l="31511" t="9965" r="30801" b="40948"/>
          <a:stretch>
            <a:fillRect/>
          </a:stretch>
        </p:blipFill>
        <p:spPr bwMode="auto">
          <a:xfrm>
            <a:off x="6971206" y="2335557"/>
            <a:ext cx="806844" cy="700565"/>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AD9EF7F2-B02C-6C59-1ECC-00C071142D1A}"/>
              </a:ext>
              <a:ext uri="{C183D7F6-B498-43B3-948B-1728B52AA6E4}">
                <adec:decorative xmlns:adec="http://schemas.microsoft.com/office/drawing/2017/decorative" val="1"/>
              </a:ext>
            </a:extLst>
          </p:cNvPr>
          <p:cNvSpPr txBox="1"/>
          <p:nvPr/>
        </p:nvSpPr>
        <p:spPr>
          <a:xfrm>
            <a:off x="9573567" y="4393104"/>
            <a:ext cx="995466" cy="46792"/>
          </a:xfrm>
          <a:prstGeom prst="roundRect">
            <a:avLst>
              <a:gd name="adj" fmla="val 50000"/>
            </a:avLst>
          </a:prstGeom>
          <a:gradFill flip="none" rotWithShape="1">
            <a:gsLst>
              <a:gs pos="0">
                <a:srgbClr val="0078D4"/>
              </a:gs>
              <a:gs pos="53000">
                <a:srgbClr val="8661C5"/>
              </a:gs>
              <a:gs pos="100000">
                <a:srgbClr val="C03BC4"/>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ln w="3175">
                  <a:noFill/>
                </a:ln>
                <a:solidFill>
                  <a:srgbClr val="F4F3F5"/>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a:solidFill>
                <a:schemeClr val="tx1"/>
              </a:solidFill>
              <a:latin typeface="+mn-lt"/>
            </a:endParaRPr>
          </a:p>
        </p:txBody>
      </p:sp>
      <p:sp>
        <p:nvSpPr>
          <p:cNvPr id="11" name="Oval 10">
            <a:extLst>
              <a:ext uri="{FF2B5EF4-FFF2-40B4-BE49-F238E27FC236}">
                <a16:creationId xmlns:a16="http://schemas.microsoft.com/office/drawing/2014/main" id="{272C12EB-40A1-F409-A856-AC7F33F1FDB0}"/>
              </a:ext>
              <a:ext uri="{C183D7F6-B498-43B3-948B-1728B52AA6E4}">
                <adec:decorative xmlns:adec="http://schemas.microsoft.com/office/drawing/2017/decorative" val="1"/>
              </a:ext>
            </a:extLst>
          </p:cNvPr>
          <p:cNvSpPr/>
          <p:nvPr/>
        </p:nvSpPr>
        <p:spPr bwMode="auto">
          <a:xfrm>
            <a:off x="1072312" y="3249219"/>
            <a:ext cx="1042792" cy="104279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pic>
        <p:nvPicPr>
          <p:cNvPr id="12" name="Graphic 11">
            <a:extLst>
              <a:ext uri="{FF2B5EF4-FFF2-40B4-BE49-F238E27FC236}">
                <a16:creationId xmlns:a16="http://schemas.microsoft.com/office/drawing/2014/main" id="{8C423835-F436-C3A3-8F5F-BA4DD145A40B}"/>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14319" y="3478561"/>
            <a:ext cx="584108" cy="584108"/>
          </a:xfrm>
          <a:prstGeom prst="rect">
            <a:avLst/>
          </a:prstGeom>
        </p:spPr>
      </p:pic>
      <p:sp>
        <p:nvSpPr>
          <p:cNvPr id="37" name="Oval 36">
            <a:extLst>
              <a:ext uri="{FF2B5EF4-FFF2-40B4-BE49-F238E27FC236}">
                <a16:creationId xmlns:a16="http://schemas.microsoft.com/office/drawing/2014/main" id="{7B22E351-DC80-2ED3-6A48-5A3D7D644998}"/>
              </a:ext>
              <a:ext uri="{C183D7F6-B498-43B3-948B-1728B52AA6E4}">
                <adec:decorative xmlns:adec="http://schemas.microsoft.com/office/drawing/2017/decorative" val="1"/>
              </a:ext>
            </a:extLst>
          </p:cNvPr>
          <p:cNvSpPr/>
          <p:nvPr/>
        </p:nvSpPr>
        <p:spPr bwMode="auto">
          <a:xfrm>
            <a:off x="9549903" y="2229337"/>
            <a:ext cx="1042792" cy="104279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pic>
        <p:nvPicPr>
          <p:cNvPr id="39" name="Graphic 38">
            <a:extLst>
              <a:ext uri="{FF2B5EF4-FFF2-40B4-BE49-F238E27FC236}">
                <a16:creationId xmlns:a16="http://schemas.microsoft.com/office/drawing/2014/main" id="{99BC3318-E71B-DB4D-00DD-4C2B8B95E3A8}"/>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91910" y="2458679"/>
            <a:ext cx="584108" cy="584108"/>
          </a:xfrm>
          <a:prstGeom prst="rect">
            <a:avLst/>
          </a:prstGeom>
        </p:spPr>
      </p:pic>
      <p:sp>
        <p:nvSpPr>
          <p:cNvPr id="4" name="Oval 3">
            <a:extLst>
              <a:ext uri="{FF2B5EF4-FFF2-40B4-BE49-F238E27FC236}">
                <a16:creationId xmlns:a16="http://schemas.microsoft.com/office/drawing/2014/main" id="{C6E15574-CE86-2E54-FF7A-548E5DA86FC4}"/>
              </a:ext>
              <a:ext uri="{C183D7F6-B498-43B3-948B-1728B52AA6E4}">
                <adec:decorative xmlns:adec="http://schemas.microsoft.com/office/drawing/2017/decorative" val="1"/>
              </a:ext>
            </a:extLst>
          </p:cNvPr>
          <p:cNvSpPr/>
          <p:nvPr/>
        </p:nvSpPr>
        <p:spPr bwMode="auto">
          <a:xfrm>
            <a:off x="6884286" y="4304873"/>
            <a:ext cx="1042792" cy="104279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err="1">
              <a:solidFill>
                <a:schemeClr val="tx1"/>
              </a:solidFill>
              <a:latin typeface="+mj-lt"/>
            </a:endParaRPr>
          </a:p>
        </p:txBody>
      </p:sp>
      <p:pic>
        <p:nvPicPr>
          <p:cNvPr id="5" name="Picture 4">
            <a:extLst>
              <a:ext uri="{FF2B5EF4-FFF2-40B4-BE49-F238E27FC236}">
                <a16:creationId xmlns:a16="http://schemas.microsoft.com/office/drawing/2014/main" id="{4CC66589-4533-1C6D-A685-186413202308}"/>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00" b="90000" l="10000" r="90000">
                        <a14:foregroundMark x1="26750" y1="9000" x2="26750" y2="9000"/>
                      </a14:backgroundRemoval>
                    </a14:imgEffect>
                  </a14:imgLayer>
                </a14:imgProps>
              </a:ext>
            </a:extLst>
          </a:blip>
          <a:srcRect l="8922" t="4461" r="8922" b="13383"/>
          <a:stretch>
            <a:fillRect/>
          </a:stretch>
        </p:blipFill>
        <p:spPr>
          <a:xfrm>
            <a:off x="7099674" y="4506201"/>
            <a:ext cx="640134" cy="640134"/>
          </a:xfrm>
          <a:prstGeom prst="rect">
            <a:avLst/>
          </a:prstGeom>
        </p:spPr>
      </p:pic>
      <p:sp>
        <p:nvSpPr>
          <p:cNvPr id="2" name="Title 1">
            <a:extLst>
              <a:ext uri="{FF2B5EF4-FFF2-40B4-BE49-F238E27FC236}">
                <a16:creationId xmlns:a16="http://schemas.microsoft.com/office/drawing/2014/main" id="{DBB41247-BABF-8C0C-FB90-A2955DC7004E}"/>
              </a:ext>
            </a:extLst>
          </p:cNvPr>
          <p:cNvSpPr>
            <a:spLocks noGrp="1"/>
          </p:cNvSpPr>
          <p:nvPr>
            <p:ph type="title"/>
          </p:nvPr>
        </p:nvSpPr>
        <p:spPr>
          <a:xfrm>
            <a:off x="588263" y="457200"/>
            <a:ext cx="11018520" cy="492443"/>
          </a:xfrm>
        </p:spPr>
        <p:txBody>
          <a:bodyPr>
            <a:normAutofit/>
          </a:bodyPr>
          <a:lstStyle/>
          <a:p>
            <a:r>
              <a:rPr lang="en-US"/>
              <a:t>Data Loss Prevention for Microsoft 365 Copilot + Agents</a:t>
            </a:r>
          </a:p>
        </p:txBody>
      </p:sp>
      <p:sp>
        <p:nvSpPr>
          <p:cNvPr id="42" name="Rectangle 41" descr="Diagram showing Copilot Safety Check">
            <a:extLst>
              <a:ext uri="{FF2B5EF4-FFF2-40B4-BE49-F238E27FC236}">
                <a16:creationId xmlns:a16="http://schemas.microsoft.com/office/drawing/2014/main" id="{0D7BD1BE-37CE-6842-BC39-B4DC3A74603F}"/>
              </a:ext>
            </a:extLst>
          </p:cNvPr>
          <p:cNvSpPr/>
          <p:nvPr/>
        </p:nvSpPr>
        <p:spPr bwMode="auto">
          <a:xfrm>
            <a:off x="1072312" y="1620494"/>
            <a:ext cx="290454" cy="2904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tx1"/>
              </a:solidFill>
              <a:ea typeface="Segoe UI" pitchFamily="34" charset="0"/>
              <a:cs typeface="Segoe UI" pitchFamily="34" charset="0"/>
            </a:endParaRPr>
          </a:p>
        </p:txBody>
      </p:sp>
      <p:sp>
        <p:nvSpPr>
          <p:cNvPr id="44" name="TextBox 43">
            <a:extLst>
              <a:ext uri="{FF2B5EF4-FFF2-40B4-BE49-F238E27FC236}">
                <a16:creationId xmlns:a16="http://schemas.microsoft.com/office/drawing/2014/main" id="{76354827-9284-30DA-D78C-1E232B336578}"/>
              </a:ext>
              <a:ext uri="{C183D7F6-B498-43B3-948B-1728B52AA6E4}">
                <adec:decorative xmlns:adec="http://schemas.microsoft.com/office/drawing/2017/decorative" val="0"/>
              </a:ext>
            </a:extLst>
          </p:cNvPr>
          <p:cNvSpPr txBox="1"/>
          <p:nvPr/>
        </p:nvSpPr>
        <p:spPr>
          <a:xfrm>
            <a:off x="892900" y="4439896"/>
            <a:ext cx="1371597" cy="984885"/>
          </a:xfrm>
          <a:prstGeom prst="rect">
            <a:avLst/>
          </a:prstGeom>
          <a:noFill/>
        </p:spPr>
        <p:txBody>
          <a:bodyPr wrap="square" lIns="0" tIns="0" rIns="0" bIns="0" rtlCol="0">
            <a:spAutoFit/>
          </a:bodyPr>
          <a:lstStyle/>
          <a:p>
            <a:pPr algn="ctr"/>
            <a:r>
              <a:rPr lang="en-US" sz="1600"/>
              <a:t>Prompt sent to M365 Copilot or Copilot Chat</a:t>
            </a:r>
          </a:p>
        </p:txBody>
      </p:sp>
      <p:cxnSp>
        <p:nvCxnSpPr>
          <p:cNvPr id="46" name="Straight Arrow Connector 45" descr="Arrow pointing towards">
            <a:extLst>
              <a:ext uri="{FF2B5EF4-FFF2-40B4-BE49-F238E27FC236}">
                <a16:creationId xmlns:a16="http://schemas.microsoft.com/office/drawing/2014/main" id="{76F12098-D909-4D42-C44B-548753744FCF}"/>
              </a:ext>
              <a:ext uri="{C183D7F6-B498-43B3-948B-1728B52AA6E4}">
                <adec:decorative xmlns:adec="http://schemas.microsoft.com/office/drawing/2017/decorative" val="0"/>
              </a:ext>
            </a:extLst>
          </p:cNvPr>
          <p:cNvCxnSpPr>
            <a:cxnSpLocks/>
            <a:endCxn id="47" idx="1"/>
          </p:cNvCxnSpPr>
          <p:nvPr/>
        </p:nvCxnSpPr>
        <p:spPr>
          <a:xfrm flipV="1">
            <a:off x="2115104" y="3766477"/>
            <a:ext cx="622640" cy="4138"/>
          </a:xfrm>
          <a:prstGeom prst="straightConnector1">
            <a:avLst/>
          </a:prstGeom>
          <a:ln w="12700">
            <a:solidFill>
              <a:schemeClr val="accent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CA0B9E09-72DF-4CBD-286F-85682EC4C7BD}"/>
              </a:ext>
              <a:ext uri="{C183D7F6-B498-43B3-948B-1728B52AA6E4}">
                <adec:decorative xmlns:adec="http://schemas.microsoft.com/office/drawing/2017/decorative" val="0"/>
              </a:ext>
            </a:extLst>
          </p:cNvPr>
          <p:cNvSpPr txBox="1">
            <a:spLocks/>
          </p:cNvSpPr>
          <p:nvPr/>
        </p:nvSpPr>
        <p:spPr>
          <a:xfrm>
            <a:off x="2737744" y="3027813"/>
            <a:ext cx="2047350" cy="1477328"/>
          </a:xfrm>
          <a:prstGeom prst="rect">
            <a:avLst/>
          </a:prstGeom>
          <a:noFill/>
        </p:spPr>
        <p:txBody>
          <a:bodyPr wrap="square" lIns="0" tIns="0" rIns="0" bIns="0" rtlCol="0">
            <a:spAutoFit/>
          </a:bodyPr>
          <a:lstStyle/>
          <a:p>
            <a:pPr algn="ctr"/>
            <a:r>
              <a:rPr lang="en-US" sz="1600"/>
              <a:t>A file or email referenced in the prompt has a sensitivity label blocked by a DLP for Copilot policy</a:t>
            </a:r>
          </a:p>
        </p:txBody>
      </p:sp>
      <p:cxnSp>
        <p:nvCxnSpPr>
          <p:cNvPr id="9" name="Straight Arrow Connector 8" descr="Arrow pointing towards">
            <a:extLst>
              <a:ext uri="{FF2B5EF4-FFF2-40B4-BE49-F238E27FC236}">
                <a16:creationId xmlns:a16="http://schemas.microsoft.com/office/drawing/2014/main" id="{ED4A29E4-6DAC-6987-5441-D8FF94AC765C}"/>
              </a:ext>
              <a:ext uri="{C183D7F6-B498-43B3-948B-1728B52AA6E4}">
                <adec:decorative xmlns:adec="http://schemas.microsoft.com/office/drawing/2017/decorative" val="0"/>
              </a:ext>
            </a:extLst>
          </p:cNvPr>
          <p:cNvCxnSpPr>
            <a:cxnSpLocks/>
          </p:cNvCxnSpPr>
          <p:nvPr/>
        </p:nvCxnSpPr>
        <p:spPr>
          <a:xfrm>
            <a:off x="4785094" y="3770614"/>
            <a:ext cx="1170309" cy="0"/>
          </a:xfrm>
          <a:prstGeom prst="straightConnector1">
            <a:avLst/>
          </a:prstGeom>
          <a:ln w="12700">
            <a:solidFill>
              <a:schemeClr val="accent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AEA7CAB-D406-471B-BB4C-51A52A756CEF}"/>
              </a:ext>
              <a:ext uri="{C183D7F6-B498-43B3-948B-1728B52AA6E4}">
                <adec:decorative xmlns:adec="http://schemas.microsoft.com/office/drawing/2017/decorative" val="0"/>
              </a:ext>
            </a:extLst>
          </p:cNvPr>
          <p:cNvSpPr txBox="1"/>
          <p:nvPr/>
        </p:nvSpPr>
        <p:spPr>
          <a:xfrm>
            <a:off x="6495788" y="3489226"/>
            <a:ext cx="1757681" cy="492443"/>
          </a:xfrm>
          <a:prstGeom prst="rect">
            <a:avLst/>
          </a:prstGeom>
          <a:noFill/>
        </p:spPr>
        <p:txBody>
          <a:bodyPr wrap="square" lIns="0" tIns="0" rIns="0" bIns="0" rtlCol="0" anchor="t">
            <a:spAutoFit/>
          </a:bodyPr>
          <a:lstStyle/>
          <a:p>
            <a:pPr algn="ctr"/>
            <a:r>
              <a:rPr lang="en-US" sz="1600"/>
              <a:t>Microsoft Graph grounding</a:t>
            </a:r>
          </a:p>
        </p:txBody>
      </p:sp>
      <p:sp>
        <p:nvSpPr>
          <p:cNvPr id="16" name="Rectangle: Rounded Corners 15" descr="Highlighting that Microsoft Graph is blocked &#10;">
            <a:extLst>
              <a:ext uri="{FF2B5EF4-FFF2-40B4-BE49-F238E27FC236}">
                <a16:creationId xmlns:a16="http://schemas.microsoft.com/office/drawing/2014/main" id="{F7C625FE-1EA1-D44D-1FAA-2B0A642EA3D0}"/>
              </a:ext>
              <a:ext uri="{C183D7F6-B498-43B3-948B-1728B52AA6E4}">
                <adec:decorative xmlns:adec="http://schemas.microsoft.com/office/drawing/2017/decorative" val="0"/>
              </a:ext>
            </a:extLst>
          </p:cNvPr>
          <p:cNvSpPr/>
          <p:nvPr/>
        </p:nvSpPr>
        <p:spPr bwMode="auto">
          <a:xfrm>
            <a:off x="6012553" y="1579402"/>
            <a:ext cx="2724150" cy="2518639"/>
          </a:xfrm>
          <a:prstGeom prst="roundRect">
            <a:avLst>
              <a:gd name="adj" fmla="val 10308"/>
            </a:avLst>
          </a:prstGeom>
          <a:noFill/>
          <a:ln w="12700">
            <a:solidFill>
              <a:srgbClr val="C0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01C78195-FCDE-EB6C-FD8F-F1BB8B969626}"/>
              </a:ext>
              <a:ext uri="{C183D7F6-B498-43B3-948B-1728B52AA6E4}">
                <adec:decorative xmlns:adec="http://schemas.microsoft.com/office/drawing/2017/decorative" val="1"/>
              </a:ext>
            </a:extLst>
          </p:cNvPr>
          <p:cNvSpPr txBox="1"/>
          <p:nvPr/>
        </p:nvSpPr>
        <p:spPr>
          <a:xfrm>
            <a:off x="6526842" y="5468315"/>
            <a:ext cx="1757681" cy="492443"/>
          </a:xfrm>
          <a:prstGeom prst="rect">
            <a:avLst/>
          </a:prstGeom>
          <a:noFill/>
        </p:spPr>
        <p:txBody>
          <a:bodyPr wrap="square" lIns="0" tIns="0" rIns="0" bIns="0" rtlCol="0" anchor="t">
            <a:spAutoFit/>
          </a:bodyPr>
          <a:lstStyle/>
          <a:p>
            <a:pPr algn="ctr"/>
            <a:r>
              <a:rPr lang="en-US" sz="1600"/>
              <a:t>Bing web grounding </a:t>
            </a:r>
          </a:p>
        </p:txBody>
      </p:sp>
      <p:cxnSp>
        <p:nvCxnSpPr>
          <p:cNvPr id="63" name="Straight Arrow Connector 62" descr="Arrow pointing towards">
            <a:extLst>
              <a:ext uri="{FF2B5EF4-FFF2-40B4-BE49-F238E27FC236}">
                <a16:creationId xmlns:a16="http://schemas.microsoft.com/office/drawing/2014/main" id="{4E537093-194B-5006-2B87-FB5BDDBA159F}"/>
              </a:ext>
              <a:ext uri="{C183D7F6-B498-43B3-948B-1728B52AA6E4}">
                <adec:decorative xmlns:adec="http://schemas.microsoft.com/office/drawing/2017/decorative" val="0"/>
              </a:ext>
            </a:extLst>
          </p:cNvPr>
          <p:cNvCxnSpPr>
            <a:cxnSpLocks/>
          </p:cNvCxnSpPr>
          <p:nvPr/>
        </p:nvCxnSpPr>
        <p:spPr>
          <a:xfrm>
            <a:off x="8736703" y="2750733"/>
            <a:ext cx="752475" cy="0"/>
          </a:xfrm>
          <a:prstGeom prst="straightConnector1">
            <a:avLst/>
          </a:prstGeom>
          <a:ln w="12700">
            <a:solidFill>
              <a:schemeClr val="accent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A3C30B9-7F55-62A7-06D1-770EB429C1C1}"/>
              </a:ext>
              <a:ext uri="{C183D7F6-B498-43B3-948B-1728B52AA6E4}">
                <adec:decorative xmlns:adec="http://schemas.microsoft.com/office/drawing/2017/decorative" val="1"/>
              </a:ext>
            </a:extLst>
          </p:cNvPr>
          <p:cNvSpPr txBox="1"/>
          <p:nvPr/>
        </p:nvSpPr>
        <p:spPr>
          <a:xfrm>
            <a:off x="9044290" y="3392779"/>
            <a:ext cx="2054019" cy="492443"/>
          </a:xfrm>
          <a:prstGeom prst="rect">
            <a:avLst/>
          </a:prstGeom>
          <a:noFill/>
        </p:spPr>
        <p:txBody>
          <a:bodyPr wrap="square" lIns="0" tIns="0" rIns="0" bIns="0" rtlCol="0">
            <a:spAutoFit/>
          </a:bodyPr>
          <a:lstStyle/>
          <a:p>
            <a:pPr algn="ctr"/>
            <a:r>
              <a:rPr lang="en-US" sz="1600"/>
              <a:t>M365 Copilot or </a:t>
            </a:r>
            <a:br>
              <a:rPr lang="en-US" sz="1600"/>
            </a:br>
            <a:r>
              <a:rPr lang="en-US" sz="1600"/>
              <a:t>Chat response</a:t>
            </a:r>
          </a:p>
        </p:txBody>
      </p:sp>
      <p:sp>
        <p:nvSpPr>
          <p:cNvPr id="55" name="Rectangle: Rounded Corners 54">
            <a:extLst>
              <a:ext uri="{FF2B5EF4-FFF2-40B4-BE49-F238E27FC236}">
                <a16:creationId xmlns:a16="http://schemas.microsoft.com/office/drawing/2014/main" id="{F8BBE414-0471-6680-21DA-81500ED033D2}"/>
              </a:ext>
              <a:ext uri="{C183D7F6-B498-43B3-948B-1728B52AA6E4}">
                <adec:decorative xmlns:adec="http://schemas.microsoft.com/office/drawing/2017/decorative" val="1"/>
              </a:ext>
            </a:extLst>
          </p:cNvPr>
          <p:cNvSpPr/>
          <p:nvPr/>
        </p:nvSpPr>
        <p:spPr bwMode="auto">
          <a:xfrm rot="10800000" flipH="1" flipV="1">
            <a:off x="8841729" y="4415329"/>
            <a:ext cx="2459143" cy="1244610"/>
          </a:xfrm>
          <a:prstGeom prst="roundRect">
            <a:avLst>
              <a:gd name="adj" fmla="val 6691"/>
            </a:avLst>
          </a:prstGeom>
          <a:solidFill>
            <a:schemeClr val="accent1">
              <a:lumMod val="20000"/>
              <a:lumOff val="80000"/>
            </a:schemeClr>
          </a:solidFill>
          <a:ln w="6350">
            <a:no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a:r>
              <a:rPr lang="en-US" sz="1600">
                <a:solidFill>
                  <a:schemeClr val="tx1"/>
                </a:solidFill>
              </a:rPr>
              <a:t>Displays “this request cannot be processed due to company policies” message</a:t>
            </a:r>
          </a:p>
        </p:txBody>
      </p:sp>
      <p:sp>
        <p:nvSpPr>
          <p:cNvPr id="50" name="TextBox 49">
            <a:extLst>
              <a:ext uri="{FF2B5EF4-FFF2-40B4-BE49-F238E27FC236}">
                <a16:creationId xmlns:a16="http://schemas.microsoft.com/office/drawing/2014/main" id="{4CB9CF35-8699-41D6-CC60-1423320C6BF2}"/>
              </a:ext>
              <a:ext uri="{C183D7F6-B498-43B3-948B-1728B52AA6E4}">
                <adec:decorative xmlns:adec="http://schemas.microsoft.com/office/drawing/2017/decorative" val="1"/>
              </a:ext>
            </a:extLst>
          </p:cNvPr>
          <p:cNvSpPr txBox="1"/>
          <p:nvPr/>
        </p:nvSpPr>
        <p:spPr>
          <a:xfrm>
            <a:off x="6811859" y="1426526"/>
            <a:ext cx="1125538" cy="307777"/>
          </a:xfrm>
          <a:prstGeom prst="rect">
            <a:avLst/>
          </a:prstGeom>
          <a:solidFill>
            <a:srgbClr val="FFFFFF"/>
          </a:solidFill>
        </p:spPr>
        <p:txBody>
          <a:bodyPr wrap="square" lIns="0" tIns="0" rIns="0" bIns="0" rtlCol="0">
            <a:spAutoFit/>
          </a:bodyPr>
          <a:lstStyle/>
          <a:p>
            <a:pPr algn="ctr"/>
            <a:r>
              <a:rPr lang="en-US" sz="2000">
                <a:solidFill>
                  <a:srgbClr val="C00000"/>
                </a:solidFill>
                <a:latin typeface="+mj-lt"/>
              </a:rPr>
              <a:t>Blocked</a:t>
            </a:r>
          </a:p>
        </p:txBody>
      </p:sp>
    </p:spTree>
    <p:extLst>
      <p:ext uri="{BB962C8B-B14F-4D97-AF65-F5344CB8AC3E}">
        <p14:creationId xmlns:p14="http://schemas.microsoft.com/office/powerpoint/2010/main" val="255890747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69555-B0D2-0128-A4F0-3AD50B67DEB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59DF5B-B726-7D9D-722F-DDDBE0314E11}"/>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2755"/>
            <a:ext cx="12192000" cy="6856269"/>
          </a:xfrm>
          <a:prstGeom prst="rect">
            <a:avLst/>
          </a:prstGeom>
        </p:spPr>
      </p:pic>
      <p:sp>
        <p:nvSpPr>
          <p:cNvPr id="19" name="Rectangle: Rounded Corners 34">
            <a:extLst>
              <a:ext uri="{FF2B5EF4-FFF2-40B4-BE49-F238E27FC236}">
                <a16:creationId xmlns:a16="http://schemas.microsoft.com/office/drawing/2014/main" id="{0FCDC1ED-CF23-3B6C-F09A-4DC5E82F1C35}"/>
              </a:ext>
              <a:ext uri="{C183D7F6-B498-43B3-948B-1728B52AA6E4}">
                <adec:decorative xmlns:adec="http://schemas.microsoft.com/office/drawing/2017/decorative" val="1"/>
              </a:ext>
            </a:extLst>
          </p:cNvPr>
          <p:cNvSpPr/>
          <p:nvPr/>
        </p:nvSpPr>
        <p:spPr bwMode="auto">
          <a:xfrm>
            <a:off x="574449" y="1434220"/>
            <a:ext cx="11017250" cy="4436572"/>
          </a:xfrm>
          <a:prstGeom prst="roundRect">
            <a:avLst>
              <a:gd name="adj" fmla="val 4202"/>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37" name="Rectangle: Rounded Corners 36">
            <a:extLst>
              <a:ext uri="{FF2B5EF4-FFF2-40B4-BE49-F238E27FC236}">
                <a16:creationId xmlns:a16="http://schemas.microsoft.com/office/drawing/2014/main" id="{26913271-7BC9-F97E-9EE0-656FE25F368E}"/>
              </a:ext>
              <a:ext uri="{C183D7F6-B498-43B3-948B-1728B52AA6E4}">
                <adec:decorative xmlns:adec="http://schemas.microsoft.com/office/drawing/2017/decorative" val="1"/>
              </a:ext>
            </a:extLst>
          </p:cNvPr>
          <p:cNvSpPr>
            <a:spLocks/>
          </p:cNvSpPr>
          <p:nvPr/>
        </p:nvSpPr>
        <p:spPr bwMode="auto">
          <a:xfrm>
            <a:off x="777551" y="2186060"/>
            <a:ext cx="3402904" cy="3451994"/>
          </a:xfrm>
          <a:prstGeom prst="roundRect">
            <a:avLst>
              <a:gd name="adj" fmla="val 3496"/>
            </a:avLst>
          </a:prstGeom>
          <a:solidFill>
            <a:schemeClr val="accent1">
              <a:lumMod val="20000"/>
              <a:lumOff val="80000"/>
              <a:alpha val="50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38" name="Rectangle: Rounded Corners 37">
            <a:extLst>
              <a:ext uri="{FF2B5EF4-FFF2-40B4-BE49-F238E27FC236}">
                <a16:creationId xmlns:a16="http://schemas.microsoft.com/office/drawing/2014/main" id="{21CAAFE8-6C93-9163-34F1-9D26C7530294}"/>
              </a:ext>
              <a:ext uri="{C183D7F6-B498-43B3-948B-1728B52AA6E4}">
                <adec:decorative xmlns:adec="http://schemas.microsoft.com/office/drawing/2017/decorative" val="1"/>
              </a:ext>
            </a:extLst>
          </p:cNvPr>
          <p:cNvSpPr>
            <a:spLocks/>
          </p:cNvSpPr>
          <p:nvPr/>
        </p:nvSpPr>
        <p:spPr bwMode="auto">
          <a:xfrm>
            <a:off x="4381623" y="2186060"/>
            <a:ext cx="3402904" cy="3451994"/>
          </a:xfrm>
          <a:prstGeom prst="roundRect">
            <a:avLst>
              <a:gd name="adj" fmla="val 3496"/>
            </a:avLst>
          </a:prstGeom>
          <a:solidFill>
            <a:schemeClr val="accent2">
              <a:lumMod val="20000"/>
              <a:lumOff val="80000"/>
              <a:alpha val="50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39" name="Rectangle: Rounded Corners 38">
            <a:extLst>
              <a:ext uri="{FF2B5EF4-FFF2-40B4-BE49-F238E27FC236}">
                <a16:creationId xmlns:a16="http://schemas.microsoft.com/office/drawing/2014/main" id="{25C39CB5-0F11-2BEF-7238-8737D186FC95}"/>
              </a:ext>
              <a:ext uri="{C183D7F6-B498-43B3-948B-1728B52AA6E4}">
                <adec:decorative xmlns:adec="http://schemas.microsoft.com/office/drawing/2017/decorative" val="1"/>
              </a:ext>
            </a:extLst>
          </p:cNvPr>
          <p:cNvSpPr>
            <a:spLocks/>
          </p:cNvSpPr>
          <p:nvPr/>
        </p:nvSpPr>
        <p:spPr bwMode="auto">
          <a:xfrm>
            <a:off x="7985695" y="2186060"/>
            <a:ext cx="3402904" cy="3451994"/>
          </a:xfrm>
          <a:prstGeom prst="roundRect">
            <a:avLst>
              <a:gd name="adj" fmla="val 3496"/>
            </a:avLst>
          </a:prstGeom>
          <a:solidFill>
            <a:schemeClr val="accent4">
              <a:lumMod val="20000"/>
              <a:lumOff val="80000"/>
              <a:alpha val="50000"/>
            </a:schemeClr>
          </a:solidFill>
          <a:ln w="6350">
            <a:solidFill>
              <a:schemeClr val="bg1"/>
            </a:solidFill>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cs typeface="Segoe UI" panose="020B0502040204020203" pitchFamily="34" charset="0"/>
            </a:endParaRPr>
          </a:p>
        </p:txBody>
      </p:sp>
      <p:sp>
        <p:nvSpPr>
          <p:cNvPr id="2" name="Title 1">
            <a:extLst>
              <a:ext uri="{FF2B5EF4-FFF2-40B4-BE49-F238E27FC236}">
                <a16:creationId xmlns:a16="http://schemas.microsoft.com/office/drawing/2014/main" id="{51A95574-B910-0EE2-EC33-7BA83FBD198F}"/>
              </a:ext>
            </a:extLst>
          </p:cNvPr>
          <p:cNvSpPr>
            <a:spLocks noGrp="1"/>
          </p:cNvSpPr>
          <p:nvPr>
            <p:ph type="title"/>
          </p:nvPr>
        </p:nvSpPr>
        <p:spPr>
          <a:xfrm>
            <a:off x="588263" y="457200"/>
            <a:ext cx="11018520" cy="492443"/>
          </a:xfrm>
        </p:spPr>
        <p:txBody>
          <a:bodyPr/>
          <a:lstStyle/>
          <a:p>
            <a:r>
              <a:rPr lang="en-US"/>
              <a:t>What we heard from you</a:t>
            </a:r>
          </a:p>
        </p:txBody>
      </p:sp>
      <p:sp>
        <p:nvSpPr>
          <p:cNvPr id="41" name="Oval 40">
            <a:extLst>
              <a:ext uri="{FF2B5EF4-FFF2-40B4-BE49-F238E27FC236}">
                <a16:creationId xmlns:a16="http://schemas.microsoft.com/office/drawing/2014/main" id="{8BFF94DF-2530-4F7B-41BD-0269697B7E14}"/>
              </a:ext>
            </a:extLst>
          </p:cNvPr>
          <p:cNvSpPr/>
          <p:nvPr/>
        </p:nvSpPr>
        <p:spPr bwMode="auto">
          <a:xfrm>
            <a:off x="2092222" y="1799279"/>
            <a:ext cx="773562" cy="77356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2400">
                <a:solidFill>
                  <a:schemeClr val="accent1"/>
                </a:solidFill>
                <a:latin typeface="+mj-lt"/>
              </a:rPr>
              <a:t>1</a:t>
            </a:r>
          </a:p>
        </p:txBody>
      </p:sp>
      <p:sp>
        <p:nvSpPr>
          <p:cNvPr id="52" name="TextBox 51">
            <a:extLst>
              <a:ext uri="{FF2B5EF4-FFF2-40B4-BE49-F238E27FC236}">
                <a16:creationId xmlns:a16="http://schemas.microsoft.com/office/drawing/2014/main" id="{2E981E66-0457-ACC9-F757-B4EC2903DCCD}"/>
              </a:ext>
            </a:extLst>
          </p:cNvPr>
          <p:cNvSpPr txBox="1"/>
          <p:nvPr/>
        </p:nvSpPr>
        <p:spPr>
          <a:xfrm>
            <a:off x="925805" y="2937900"/>
            <a:ext cx="3106396" cy="923330"/>
          </a:xfrm>
          <a:prstGeom prst="rect">
            <a:avLst/>
          </a:prstGeom>
          <a:noFill/>
        </p:spPr>
        <p:txBody>
          <a:bodyPr wrap="square" lIns="0" tIns="0" rIns="0" bIns="0">
            <a:spAutoFit/>
          </a:bodyPr>
          <a:lstStyle/>
          <a:p>
            <a:pPr algn="ctr"/>
            <a:r>
              <a:rPr lang="en-US" sz="2000"/>
              <a:t>Concerns that </a:t>
            </a:r>
            <a:r>
              <a:rPr lang="en-US" sz="2000">
                <a:latin typeface="+mj-lt"/>
              </a:rPr>
              <a:t>sensitive data</a:t>
            </a:r>
            <a:r>
              <a:rPr lang="en-US" sz="2000"/>
              <a:t> may be </a:t>
            </a:r>
            <a:r>
              <a:rPr lang="en-US" sz="2000">
                <a:latin typeface="+mj-lt"/>
              </a:rPr>
              <a:t>sent to Bing for web grounding</a:t>
            </a:r>
          </a:p>
        </p:txBody>
      </p:sp>
      <p:sp>
        <p:nvSpPr>
          <p:cNvPr id="44" name="Oval 43">
            <a:extLst>
              <a:ext uri="{FF2B5EF4-FFF2-40B4-BE49-F238E27FC236}">
                <a16:creationId xmlns:a16="http://schemas.microsoft.com/office/drawing/2014/main" id="{36D44D77-ABF3-3819-7B75-B4836BE6514D}"/>
              </a:ext>
            </a:extLst>
          </p:cNvPr>
          <p:cNvSpPr/>
          <p:nvPr/>
        </p:nvSpPr>
        <p:spPr bwMode="auto">
          <a:xfrm>
            <a:off x="5696294" y="1799279"/>
            <a:ext cx="773562" cy="77356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2400">
                <a:solidFill>
                  <a:schemeClr val="accent2"/>
                </a:solidFill>
                <a:latin typeface="+mj-lt"/>
              </a:rPr>
              <a:t>2</a:t>
            </a:r>
          </a:p>
        </p:txBody>
      </p:sp>
      <p:sp>
        <p:nvSpPr>
          <p:cNvPr id="53" name="TextBox 52">
            <a:extLst>
              <a:ext uri="{FF2B5EF4-FFF2-40B4-BE49-F238E27FC236}">
                <a16:creationId xmlns:a16="http://schemas.microsoft.com/office/drawing/2014/main" id="{7C4A8D6B-C65C-B88D-8C8E-38510D2F628E}"/>
              </a:ext>
            </a:extLst>
          </p:cNvPr>
          <p:cNvSpPr txBox="1"/>
          <p:nvPr/>
        </p:nvSpPr>
        <p:spPr>
          <a:xfrm>
            <a:off x="4614730" y="2937900"/>
            <a:ext cx="2936690" cy="2154436"/>
          </a:xfrm>
          <a:prstGeom prst="rect">
            <a:avLst/>
          </a:prstGeom>
          <a:noFill/>
        </p:spPr>
        <p:txBody>
          <a:bodyPr wrap="square" lIns="0" tIns="0" rIns="0" bIns="0">
            <a:spAutoFit/>
          </a:bodyPr>
          <a:lstStyle/>
          <a:p>
            <a:pPr algn="ctr"/>
            <a:r>
              <a:rPr lang="en-US" sz="2000"/>
              <a:t>When </a:t>
            </a:r>
            <a:r>
              <a:rPr lang="en-US" sz="2000">
                <a:latin typeface="+mj-lt"/>
              </a:rPr>
              <a:t>sensitive information </a:t>
            </a:r>
            <a:r>
              <a:rPr lang="en-US" sz="2000"/>
              <a:t>is typed into a prompt, Copilot should detect it and </a:t>
            </a:r>
            <a:r>
              <a:rPr lang="en-US" sz="2000">
                <a:latin typeface="+mj-lt"/>
              </a:rPr>
              <a:t>not generate a response </a:t>
            </a:r>
            <a:r>
              <a:rPr lang="en-US" sz="2000"/>
              <a:t>or proceed with any grounding</a:t>
            </a:r>
          </a:p>
        </p:txBody>
      </p:sp>
      <p:sp>
        <p:nvSpPr>
          <p:cNvPr id="47" name="Oval 46">
            <a:extLst>
              <a:ext uri="{FF2B5EF4-FFF2-40B4-BE49-F238E27FC236}">
                <a16:creationId xmlns:a16="http://schemas.microsoft.com/office/drawing/2014/main" id="{960CD51B-B4F7-15B4-79C6-90CE3FBB7282}"/>
              </a:ext>
            </a:extLst>
          </p:cNvPr>
          <p:cNvSpPr/>
          <p:nvPr/>
        </p:nvSpPr>
        <p:spPr bwMode="auto">
          <a:xfrm>
            <a:off x="9300366" y="1799279"/>
            <a:ext cx="773562" cy="77356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r>
              <a:rPr lang="en-US" sz="2400">
                <a:solidFill>
                  <a:schemeClr val="accent4"/>
                </a:solidFill>
                <a:latin typeface="+mj-lt"/>
              </a:rPr>
              <a:t>3</a:t>
            </a:r>
          </a:p>
        </p:txBody>
      </p:sp>
      <p:sp>
        <p:nvSpPr>
          <p:cNvPr id="54" name="TextBox 53">
            <a:extLst>
              <a:ext uri="{FF2B5EF4-FFF2-40B4-BE49-F238E27FC236}">
                <a16:creationId xmlns:a16="http://schemas.microsoft.com/office/drawing/2014/main" id="{6E168662-F401-7D39-E2CC-EF285E7D3650}"/>
              </a:ext>
            </a:extLst>
          </p:cNvPr>
          <p:cNvSpPr txBox="1"/>
          <p:nvPr/>
        </p:nvSpPr>
        <p:spPr>
          <a:xfrm>
            <a:off x="8210992" y="2937900"/>
            <a:ext cx="2952308" cy="2154436"/>
          </a:xfrm>
          <a:prstGeom prst="rect">
            <a:avLst/>
          </a:prstGeom>
          <a:noFill/>
        </p:spPr>
        <p:txBody>
          <a:bodyPr wrap="square" lIns="0" tIns="0" rIns="0" bIns="0">
            <a:spAutoFit/>
          </a:bodyPr>
          <a:lstStyle/>
          <a:p>
            <a:pPr algn="ctr"/>
            <a:r>
              <a:rPr lang="en-US" sz="2000"/>
              <a:t>When any </a:t>
            </a:r>
            <a:r>
              <a:rPr lang="en-US" sz="2000">
                <a:latin typeface="+mj-lt"/>
              </a:rPr>
              <a:t>admin defined keywords </a:t>
            </a:r>
            <a:r>
              <a:rPr lang="en-US" sz="2000"/>
              <a:t>are typed into a prompt, Copilot should detect it and </a:t>
            </a:r>
            <a:r>
              <a:rPr lang="en-US" sz="2000">
                <a:latin typeface="+mj-lt"/>
              </a:rPr>
              <a:t>not generate a response</a:t>
            </a:r>
            <a:r>
              <a:rPr lang="en-US" sz="2000"/>
              <a:t> or proceed with any grounding</a:t>
            </a:r>
          </a:p>
        </p:txBody>
      </p:sp>
    </p:spTree>
    <p:extLst>
      <p:ext uri="{BB962C8B-B14F-4D97-AF65-F5344CB8AC3E}">
        <p14:creationId xmlns:p14="http://schemas.microsoft.com/office/powerpoint/2010/main" val="21285003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BDA52-12B4-EDD9-A7E2-F3DEAF8E5A0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62B4FCD-23E0-00B3-B2FF-6994124AEFD0}"/>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2755"/>
            <a:ext cx="12192000" cy="6856269"/>
          </a:xfrm>
          <a:prstGeom prst="rect">
            <a:avLst/>
          </a:prstGeom>
        </p:spPr>
      </p:pic>
      <p:sp>
        <p:nvSpPr>
          <p:cNvPr id="15" name="Rectangle: Rounded Corners 14">
            <a:extLst>
              <a:ext uri="{FF2B5EF4-FFF2-40B4-BE49-F238E27FC236}">
                <a16:creationId xmlns:a16="http://schemas.microsoft.com/office/drawing/2014/main" id="{3A9B552C-9AB8-5A3C-F8D3-06B3DC6785AE}"/>
              </a:ext>
              <a:ext uri="{C183D7F6-B498-43B3-948B-1728B52AA6E4}">
                <adec:decorative xmlns:adec="http://schemas.microsoft.com/office/drawing/2017/decorative" val="1"/>
              </a:ext>
            </a:extLst>
          </p:cNvPr>
          <p:cNvSpPr>
            <a:spLocks/>
          </p:cNvSpPr>
          <p:nvPr/>
        </p:nvSpPr>
        <p:spPr bwMode="auto">
          <a:xfrm>
            <a:off x="587375" y="1487738"/>
            <a:ext cx="11017250" cy="4155601"/>
          </a:xfrm>
          <a:prstGeom prst="roundRect">
            <a:avLst>
              <a:gd name="adj" fmla="val 5590"/>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chemeClr val="tx1"/>
              </a:solidFill>
              <a:cs typeface="Segoe UI" pitchFamily="34" charset="0"/>
            </a:endParaRPr>
          </a:p>
        </p:txBody>
      </p:sp>
      <p:sp>
        <p:nvSpPr>
          <p:cNvPr id="14" name="Slide Number Placeholder 13">
            <a:extLst>
              <a:ext uri="{FF2B5EF4-FFF2-40B4-BE49-F238E27FC236}">
                <a16:creationId xmlns:a16="http://schemas.microsoft.com/office/drawing/2014/main" id="{ADE4752F-0EB3-E961-5B85-BD48BF8914DC}"/>
              </a:ext>
              <a:ext uri="{C183D7F6-B498-43B3-948B-1728B52AA6E4}">
                <adec:decorative xmlns:adec="http://schemas.microsoft.com/office/drawing/2017/decorative" val="1"/>
              </a:ext>
            </a:extLst>
          </p:cNvPr>
          <p:cNvSpPr>
            <a:spLocks noGrp="1"/>
          </p:cNvSpPr>
          <p:nvPr>
            <p:ph type="sldNum" sz="quarter" idx="4294967295"/>
          </p:nvPr>
        </p:nvSpPr>
        <p:spPr>
          <a:xfrm>
            <a:off x="11730038" y="6570663"/>
            <a:ext cx="461962" cy="122237"/>
          </a:xfrm>
          <a:prstGeom prst="rect">
            <a:avLst/>
          </a:prstGeom>
        </p:spPr>
        <p:txBody>
          <a:bodyPr anchor="ctr"/>
          <a:lstStyle>
            <a:defPPr>
              <a:defRPr lang="en-US"/>
            </a:defPPr>
            <a:lvl1pPr marL="0" algn="l"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3C410EDA-9B27-4D0B-833D-3D69C8BB707D}" type="slidenum">
              <a:rPr lang="en-US" smtClean="0"/>
              <a:pPr/>
              <a:t>7</a:t>
            </a:fld>
            <a:endParaRPr lang="en-US"/>
          </a:p>
        </p:txBody>
      </p:sp>
      <p:sp>
        <p:nvSpPr>
          <p:cNvPr id="6" name="Title 17">
            <a:extLst>
              <a:ext uri="{FF2B5EF4-FFF2-40B4-BE49-F238E27FC236}">
                <a16:creationId xmlns:a16="http://schemas.microsoft.com/office/drawing/2014/main" id="{6DE83816-0EC9-97E9-2DF3-83F375192851}"/>
              </a:ext>
              <a:ext uri="{C183D7F6-B498-43B3-948B-1728B52AA6E4}">
                <adec:decorative xmlns:adec="http://schemas.microsoft.com/office/drawing/2017/decorative" val="0"/>
              </a:ext>
            </a:extLst>
          </p:cNvPr>
          <p:cNvSpPr txBox="1">
            <a:spLocks noGrp="1"/>
          </p:cNvSpPr>
          <p:nvPr>
            <p:ph type="title" idx="4294967295"/>
          </p:nvPr>
        </p:nvSpPr>
        <p:spPr bwMode="auto">
          <a:xfrm>
            <a:off x="763305" y="1702641"/>
            <a:ext cx="10665390" cy="3725795"/>
          </a:xfrm>
          <a:prstGeom prst="roundRect">
            <a:avLst>
              <a:gd name="adj" fmla="val 5413"/>
            </a:avLst>
          </a:prstGeom>
          <a:solidFill>
            <a:schemeClr val="bg1"/>
          </a:solidFill>
          <a:ln w="6350" cap="flat" cmpd="sng" algn="ctr">
            <a:solidFill>
              <a:schemeClr val="bg1"/>
            </a:solidFill>
            <a:prstDash val="solid"/>
            <a:headEnd type="none" w="med" len="med"/>
            <a:tailEnd type="none" w="med" len="med"/>
          </a:ln>
          <a:effectLst>
            <a:outerShdw blurRad="190500" algn="ctr" rotWithShape="0">
              <a:prstClr val="black">
                <a:alpha val="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t>Microsoft Purview Data Loss Prevention </a:t>
            </a:r>
            <a:b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br>
            <a: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t>for Microsoft 365 Copilot </a:t>
            </a:r>
            <a:b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br>
            <a:r>
              <a:rPr kumimoji="0" lang="en-US" sz="40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rPr>
              <a:t>to safeguard prompts</a:t>
            </a:r>
            <a:endParaRPr kumimoji="0" lang="en-US" sz="2400" b="0" i="0" u="none" strike="noStrike" kern="1200" cap="none" spc="-50" normalizeH="0" baseline="0" noProof="0">
              <a:ln w="3175">
                <a:noFill/>
              </a:ln>
              <a:solidFill>
                <a:schemeClr val="tx1"/>
              </a:solidFill>
              <a:effectLst/>
              <a:uLnTx/>
              <a:uFillTx/>
              <a:latin typeface="+mj-lt"/>
              <a:ea typeface="+mn-ea"/>
              <a:cs typeface="Segoe UI" panose="020B0502040204020203" pitchFamily="34" charset="0"/>
            </a:endParaRPr>
          </a:p>
          <a:p>
            <a:pPr marL="0" marR="0" lvl="0" indent="0" algn="ctr" defTabSz="932472" rtl="0" eaLnBrk="1" fontAlgn="base" latinLnBrk="0" hangingPunct="1">
              <a:lnSpc>
                <a:spcPct val="100000"/>
              </a:lnSpc>
              <a:spcBef>
                <a:spcPts val="600"/>
              </a:spcBef>
              <a:spcAft>
                <a:spcPts val="600"/>
              </a:spcAft>
              <a:buClrTx/>
              <a:buSzTx/>
              <a:buFontTx/>
              <a:buNone/>
              <a:tabLst/>
              <a:defRPr/>
            </a:pPr>
            <a:r>
              <a:rPr kumimoji="0" lang="en-US" sz="2400" b="0" i="0" u="none" strike="noStrike" kern="1200" cap="none" spc="-50" normalizeH="0" baseline="0" noProof="0">
                <a:ln w="3175">
                  <a:noFill/>
                </a:ln>
                <a:solidFill>
                  <a:schemeClr val="tx1"/>
                </a:solidFill>
                <a:effectLst/>
                <a:uLnTx/>
                <a:uFillTx/>
                <a:latin typeface="+mn-lt"/>
                <a:ea typeface="+mn-ea"/>
                <a:cs typeface="Segoe UI" panose="020B0502040204020203" pitchFamily="34" charset="0"/>
              </a:rPr>
              <a:t>Included for all users of Microsoft 365 Copilot and Copilot Chat</a:t>
            </a:r>
          </a:p>
        </p:txBody>
      </p:sp>
      <p:sp>
        <p:nvSpPr>
          <p:cNvPr id="11" name="TextBox 10">
            <a:extLst>
              <a:ext uri="{FF2B5EF4-FFF2-40B4-BE49-F238E27FC236}">
                <a16:creationId xmlns:a16="http://schemas.microsoft.com/office/drawing/2014/main" id="{EAAA01B5-CB71-CAD0-5001-283512F703D6}"/>
              </a:ext>
            </a:extLst>
          </p:cNvPr>
          <p:cNvSpPr txBox="1">
            <a:spLocks/>
          </p:cNvSpPr>
          <p:nvPr/>
        </p:nvSpPr>
        <p:spPr>
          <a:xfrm>
            <a:off x="3121025" y="5327650"/>
            <a:ext cx="5949950" cy="631378"/>
          </a:xfrm>
          <a:prstGeom prst="roundRect">
            <a:avLst>
              <a:gd name="adj" fmla="val 50000"/>
            </a:avLst>
          </a:prstGeom>
          <a:gradFill flip="none" rotWithShape="1">
            <a:gsLst>
              <a:gs pos="0">
                <a:srgbClr val="0078D4"/>
              </a:gs>
              <a:gs pos="53000">
                <a:srgbClr val="8661C5"/>
              </a:gs>
              <a:gs pos="100000">
                <a:srgbClr val="C03BC4"/>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1600">
                <a:ln w="3175">
                  <a:noFill/>
                </a:ln>
                <a:solidFill>
                  <a:srgbClr val="FFFFFF"/>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a:solidFill>
                  <a:schemeClr val="bg1"/>
                </a:solidFill>
              </a:rPr>
              <a:t>Now in Public preview</a:t>
            </a:r>
          </a:p>
        </p:txBody>
      </p:sp>
    </p:spTree>
    <p:extLst>
      <p:ext uri="{BB962C8B-B14F-4D97-AF65-F5344CB8AC3E}">
        <p14:creationId xmlns:p14="http://schemas.microsoft.com/office/powerpoint/2010/main" val="360410432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12CEC-5BFF-30B9-1589-6BB7A5DD7CC6}"/>
              </a:ext>
              <a:ext uri="{C183D7F6-B498-43B3-948B-1728B52AA6E4}">
                <adec:decorative xmlns:adec="http://schemas.microsoft.com/office/drawing/2017/decorative" val="1"/>
              </a:ext>
            </a:extLst>
          </p:cNvPr>
          <p:cNvPicPr>
            <a:picLocks noChangeAspect="1"/>
          </p:cNvPicPr>
          <p:nvPr/>
        </p:nvPicPr>
        <p:blipFill>
          <a:blip r:embed="rId3">
            <a:alphaModFix amt="12000"/>
          </a:blip>
          <a:srcRect t="1" b="801"/>
          <a:stretch>
            <a:fillRect/>
          </a:stretch>
        </p:blipFill>
        <p:spPr>
          <a:xfrm>
            <a:off x="0" y="2755"/>
            <a:ext cx="12192000" cy="6856269"/>
          </a:xfrm>
          <a:prstGeom prst="rect">
            <a:avLst/>
          </a:prstGeom>
        </p:spPr>
      </p:pic>
      <p:sp>
        <p:nvSpPr>
          <p:cNvPr id="1061" name="!!Rectangle: Rounded Corners 17">
            <a:extLst>
              <a:ext uri="{FF2B5EF4-FFF2-40B4-BE49-F238E27FC236}">
                <a16:creationId xmlns:a16="http://schemas.microsoft.com/office/drawing/2014/main" id="{028EF8D4-C702-CF3D-5B9E-4983F831634E}"/>
              </a:ext>
              <a:ext uri="{C183D7F6-B498-43B3-948B-1728B52AA6E4}">
                <adec:decorative xmlns:adec="http://schemas.microsoft.com/office/drawing/2017/decorative" val="1"/>
              </a:ext>
            </a:extLst>
          </p:cNvPr>
          <p:cNvSpPr>
            <a:spLocks/>
          </p:cNvSpPr>
          <p:nvPr/>
        </p:nvSpPr>
        <p:spPr bwMode="auto">
          <a:xfrm>
            <a:off x="588262" y="1206924"/>
            <a:ext cx="11017249" cy="5062114"/>
          </a:xfrm>
          <a:prstGeom prst="roundRect">
            <a:avLst>
              <a:gd name="adj" fmla="val 3288"/>
            </a:avLst>
          </a:prstGeom>
          <a:solidFill>
            <a:schemeClr val="bg1"/>
          </a:solidFill>
          <a:ln w="19050">
            <a:gradFill flip="none" rotWithShape="1">
              <a:gsLst>
                <a:gs pos="0">
                  <a:srgbClr val="0078D4"/>
                </a:gs>
                <a:gs pos="100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chemeClr val="tx1"/>
              </a:solidFill>
              <a:cs typeface="Segoe UI" pitchFamily="34" charset="0"/>
            </a:endParaRPr>
          </a:p>
        </p:txBody>
      </p:sp>
      <p:sp>
        <p:nvSpPr>
          <p:cNvPr id="17" name="Slide Number Placeholder 16">
            <a:extLst>
              <a:ext uri="{FF2B5EF4-FFF2-40B4-BE49-F238E27FC236}">
                <a16:creationId xmlns:a16="http://schemas.microsoft.com/office/drawing/2014/main" id="{0A6826A3-2505-158E-869B-C3F792AA70B3}"/>
              </a:ext>
              <a:ext uri="{C183D7F6-B498-43B3-948B-1728B52AA6E4}">
                <adec:decorative xmlns:adec="http://schemas.microsoft.com/office/drawing/2017/decorative" val="1"/>
              </a:ext>
            </a:extLst>
          </p:cNvPr>
          <p:cNvSpPr>
            <a:spLocks noGrp="1"/>
          </p:cNvSpPr>
          <p:nvPr>
            <p:ph type="sldNum" sz="quarter" idx="4294967295"/>
          </p:nvPr>
        </p:nvSpPr>
        <p:spPr>
          <a:xfrm>
            <a:off x="11730038" y="6570663"/>
            <a:ext cx="461962" cy="122237"/>
          </a:xfrm>
          <a:prstGeom prst="rect">
            <a:avLst/>
          </a:prstGeom>
        </p:spPr>
        <p:txBody>
          <a:bodyPr anchor="ctr"/>
          <a:lstStyle>
            <a:defPPr>
              <a:defRPr lang="en-US"/>
            </a:defPPr>
            <a:lvl1pPr marL="0" algn="l" defTabSz="914367" rtl="0" eaLnBrk="1" latinLnBrk="0" hangingPunct="1">
              <a:defRPr sz="800"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3C410EDA-9B27-4D0B-833D-3D69C8BB707D}" type="slidenum">
              <a:rPr lang="en-US" smtClean="0"/>
              <a:pPr/>
              <a:t>8</a:t>
            </a:fld>
            <a:endParaRPr lang="en-US"/>
          </a:p>
        </p:txBody>
      </p:sp>
      <p:cxnSp>
        <p:nvCxnSpPr>
          <p:cNvPr id="1028" name="Straight Connector 1027">
            <a:extLst>
              <a:ext uri="{FF2B5EF4-FFF2-40B4-BE49-F238E27FC236}">
                <a16:creationId xmlns:a16="http://schemas.microsoft.com/office/drawing/2014/main" id="{8851AAF0-F619-E5BF-EC99-C214AF905989}"/>
              </a:ext>
              <a:ext uri="{C183D7F6-B498-43B3-948B-1728B52AA6E4}">
                <adec:decorative xmlns:adec="http://schemas.microsoft.com/office/drawing/2017/decorative" val="1"/>
              </a:ext>
            </a:extLst>
          </p:cNvPr>
          <p:cNvCxnSpPr>
            <a:cxnSpLocks/>
          </p:cNvCxnSpPr>
          <p:nvPr/>
        </p:nvCxnSpPr>
        <p:spPr>
          <a:xfrm>
            <a:off x="9945197" y="3921919"/>
            <a:ext cx="0" cy="462321"/>
          </a:xfrm>
          <a:prstGeom prst="line">
            <a:avLst/>
          </a:prstGeom>
          <a:ln w="6350">
            <a:solidFill>
              <a:schemeClr val="accent1"/>
            </a:solidFill>
            <a:prstDash val="lgDash"/>
            <a:headEnd type="none" w="lg" len="med"/>
            <a:tailEnd type="none" w="med" len="sm"/>
          </a:ln>
        </p:spPr>
        <p:style>
          <a:lnRef idx="1">
            <a:schemeClr val="accent1"/>
          </a:lnRef>
          <a:fillRef idx="0">
            <a:schemeClr val="accent1"/>
          </a:fillRef>
          <a:effectRef idx="0">
            <a:schemeClr val="accent1"/>
          </a:effectRef>
          <a:fontRef idx="minor">
            <a:schemeClr val="tx1"/>
          </a:fontRef>
        </p:style>
      </p:cxnSp>
      <p:sp>
        <p:nvSpPr>
          <p:cNvPr id="1030" name="Rectangle: Rounded Corners 1029">
            <a:extLst>
              <a:ext uri="{FF2B5EF4-FFF2-40B4-BE49-F238E27FC236}">
                <a16:creationId xmlns:a16="http://schemas.microsoft.com/office/drawing/2014/main" id="{1F4443E9-FF86-23A3-0DDD-D2EBA4ED982A}"/>
              </a:ext>
              <a:ext uri="{C183D7F6-B498-43B3-948B-1728B52AA6E4}">
                <adec:decorative xmlns:adec="http://schemas.microsoft.com/office/drawing/2017/decorative" val="1"/>
              </a:ext>
            </a:extLst>
          </p:cNvPr>
          <p:cNvSpPr/>
          <p:nvPr/>
        </p:nvSpPr>
        <p:spPr bwMode="auto">
          <a:xfrm>
            <a:off x="6093174" y="2103120"/>
            <a:ext cx="2372810" cy="3825240"/>
          </a:xfrm>
          <a:prstGeom prst="roundRect">
            <a:avLst>
              <a:gd name="adj" fmla="val 6069"/>
            </a:avLst>
          </a:prstGeom>
          <a:solidFill>
            <a:schemeClr val="bg1"/>
          </a:solidFill>
          <a:ln w="6350">
            <a:no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a:endParaRPr lang="en-US" sz="1800">
              <a:solidFill>
                <a:schemeClr val="tx1"/>
              </a:solidFill>
            </a:endParaRPr>
          </a:p>
        </p:txBody>
      </p:sp>
      <p:sp>
        <p:nvSpPr>
          <p:cNvPr id="1033" name="Oval 1032">
            <a:extLst>
              <a:ext uri="{FF2B5EF4-FFF2-40B4-BE49-F238E27FC236}">
                <a16:creationId xmlns:a16="http://schemas.microsoft.com/office/drawing/2014/main" id="{6A27D192-58E9-2A94-B66A-CBAC91618966}"/>
              </a:ext>
              <a:ext uri="{C183D7F6-B498-43B3-948B-1728B52AA6E4}">
                <adec:decorative xmlns:adec="http://schemas.microsoft.com/office/drawing/2017/decorative" val="1"/>
              </a:ext>
            </a:extLst>
          </p:cNvPr>
          <p:cNvSpPr/>
          <p:nvPr/>
        </p:nvSpPr>
        <p:spPr bwMode="auto">
          <a:xfrm>
            <a:off x="6758183" y="2220473"/>
            <a:ext cx="1042792" cy="104279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err="1">
              <a:solidFill>
                <a:schemeClr val="tx1"/>
              </a:solidFill>
              <a:latin typeface="+mj-lt"/>
            </a:endParaRPr>
          </a:p>
        </p:txBody>
      </p:sp>
      <p:pic>
        <p:nvPicPr>
          <p:cNvPr id="1035" name="Picture 2">
            <a:extLst>
              <a:ext uri="{FF2B5EF4-FFF2-40B4-BE49-F238E27FC236}">
                <a16:creationId xmlns:a16="http://schemas.microsoft.com/office/drawing/2014/main" id="{530416E1-6ADA-F553-6046-275F02E2E5A6}"/>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250" b="55750" l="34167" r="66500">
                        <a14:foregroundMark x1="34500" y1="33500" x2="34500" y2="33500"/>
                        <a14:foregroundMark x1="44667" y1="14000" x2="44667" y2="14000"/>
                        <a14:foregroundMark x1="66500" y1="33000" x2="66500" y2="33000"/>
                        <a14:foregroundMark x1="50000" y1="54500" x2="50000" y2="54500"/>
                        <a14:foregroundMark x1="53833" y1="55750" x2="53833" y2="55750"/>
                        <a14:foregroundMark x1="49167" y1="12250" x2="49167" y2="12250"/>
                      </a14:backgroundRemoval>
                    </a14:imgEffect>
                  </a14:imgLayer>
                </a14:imgProps>
              </a:ext>
              <a:ext uri="{28A0092B-C50C-407E-A947-70E740481C1C}">
                <a14:useLocalDpi xmlns:a14="http://schemas.microsoft.com/office/drawing/2010/main" val="0"/>
              </a:ext>
            </a:extLst>
          </a:blip>
          <a:srcRect l="31511" t="9965" r="30801" b="40948"/>
          <a:stretch>
            <a:fillRect/>
          </a:stretch>
        </p:blipFill>
        <p:spPr bwMode="auto">
          <a:xfrm>
            <a:off x="6947128" y="2454214"/>
            <a:ext cx="664902" cy="577320"/>
          </a:xfrm>
          <a:prstGeom prst="rect">
            <a:avLst/>
          </a:prstGeom>
          <a:noFill/>
          <a:extLst>
            <a:ext uri="{909E8E84-426E-40DD-AFC4-6F175D3DCCD1}">
              <a14:hiddenFill xmlns:a14="http://schemas.microsoft.com/office/drawing/2010/main">
                <a:solidFill>
                  <a:srgbClr val="FFFFFF"/>
                </a:solidFill>
              </a14:hiddenFill>
            </a:ext>
          </a:extLst>
        </p:spPr>
      </p:pic>
      <p:sp>
        <p:nvSpPr>
          <p:cNvPr id="1037" name="Oval 1036">
            <a:extLst>
              <a:ext uri="{FF2B5EF4-FFF2-40B4-BE49-F238E27FC236}">
                <a16:creationId xmlns:a16="http://schemas.microsoft.com/office/drawing/2014/main" id="{9B65181B-25B8-1322-4546-252A2A64ECB2}"/>
              </a:ext>
              <a:ext uri="{C183D7F6-B498-43B3-948B-1728B52AA6E4}">
                <adec:decorative xmlns:adec="http://schemas.microsoft.com/office/drawing/2017/decorative" val="1"/>
              </a:ext>
            </a:extLst>
          </p:cNvPr>
          <p:cNvSpPr/>
          <p:nvPr/>
        </p:nvSpPr>
        <p:spPr bwMode="auto">
          <a:xfrm>
            <a:off x="6758183" y="4102039"/>
            <a:ext cx="1042792" cy="104279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err="1">
              <a:solidFill>
                <a:schemeClr val="tx1"/>
              </a:solidFill>
              <a:latin typeface="+mj-lt"/>
            </a:endParaRPr>
          </a:p>
        </p:txBody>
      </p:sp>
      <p:pic>
        <p:nvPicPr>
          <p:cNvPr id="1038" name="Picture 1037">
            <a:extLst>
              <a:ext uri="{FF2B5EF4-FFF2-40B4-BE49-F238E27FC236}">
                <a16:creationId xmlns:a16="http://schemas.microsoft.com/office/drawing/2014/main" id="{4CE907A8-A85F-75AF-EDCC-4E4A5DA9984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00" b="90000" l="10000" r="90000">
                        <a14:foregroundMark x1="26750" y1="9000" x2="26750" y2="9000"/>
                      </a14:backgroundRemoval>
                    </a14:imgEffect>
                  </a14:imgLayer>
                </a14:imgProps>
              </a:ext>
            </a:extLst>
          </a:blip>
          <a:srcRect l="8922" t="4461" r="8922" b="13383"/>
          <a:stretch>
            <a:fillRect/>
          </a:stretch>
        </p:blipFill>
        <p:spPr>
          <a:xfrm>
            <a:off x="6973571" y="4303367"/>
            <a:ext cx="640134" cy="640134"/>
          </a:xfrm>
          <a:prstGeom prst="rect">
            <a:avLst/>
          </a:prstGeom>
        </p:spPr>
      </p:pic>
      <p:sp>
        <p:nvSpPr>
          <p:cNvPr id="1039" name="TextBox 1038">
            <a:extLst>
              <a:ext uri="{FF2B5EF4-FFF2-40B4-BE49-F238E27FC236}">
                <a16:creationId xmlns:a16="http://schemas.microsoft.com/office/drawing/2014/main" id="{BB56CA00-C3AE-DACE-9050-795E517BEACB}"/>
              </a:ext>
              <a:ext uri="{C183D7F6-B498-43B3-948B-1728B52AA6E4}">
                <adec:decorative xmlns:adec="http://schemas.microsoft.com/office/drawing/2017/decorative" val="1"/>
              </a:ext>
            </a:extLst>
          </p:cNvPr>
          <p:cNvSpPr txBox="1"/>
          <p:nvPr/>
        </p:nvSpPr>
        <p:spPr>
          <a:xfrm>
            <a:off x="9447464" y="4384240"/>
            <a:ext cx="995466" cy="46792"/>
          </a:xfrm>
          <a:prstGeom prst="roundRect">
            <a:avLst>
              <a:gd name="adj" fmla="val 50000"/>
            </a:avLst>
          </a:prstGeom>
          <a:gradFill flip="none" rotWithShape="1">
            <a:gsLst>
              <a:gs pos="0">
                <a:srgbClr val="0078D4"/>
              </a:gs>
              <a:gs pos="53000">
                <a:srgbClr val="8661C5"/>
              </a:gs>
              <a:gs pos="100000">
                <a:srgbClr val="C03BC4"/>
              </a:gs>
            </a:gsLst>
            <a:path path="circle">
              <a:fillToRect r="100000" b="100000"/>
            </a:path>
            <a:tileRect l="-100000" t="-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ln w="3175">
                  <a:noFill/>
                </a:ln>
                <a:solidFill>
                  <a:srgbClr val="F4F3F5"/>
                </a:solidFill>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1400">
              <a:solidFill>
                <a:schemeClr val="tx1"/>
              </a:solidFill>
              <a:latin typeface="+mn-lt"/>
            </a:endParaRPr>
          </a:p>
        </p:txBody>
      </p:sp>
      <p:sp>
        <p:nvSpPr>
          <p:cNvPr id="1040" name="Rectangle 1039">
            <a:extLst>
              <a:ext uri="{FF2B5EF4-FFF2-40B4-BE49-F238E27FC236}">
                <a16:creationId xmlns:a16="http://schemas.microsoft.com/office/drawing/2014/main" id="{2D03134B-C1B4-2EAD-2EC5-513CA37434CF}"/>
              </a:ext>
              <a:ext uri="{C183D7F6-B498-43B3-948B-1728B52AA6E4}">
                <adec:decorative xmlns:adec="http://schemas.microsoft.com/office/drawing/2017/decorative" val="1"/>
              </a:ext>
            </a:extLst>
          </p:cNvPr>
          <p:cNvSpPr/>
          <p:nvPr/>
        </p:nvSpPr>
        <p:spPr bwMode="auto">
          <a:xfrm>
            <a:off x="946209" y="1611630"/>
            <a:ext cx="290454" cy="2904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tx1"/>
              </a:solidFill>
              <a:ea typeface="Segoe UI" pitchFamily="34" charset="0"/>
              <a:cs typeface="Segoe UI" pitchFamily="34" charset="0"/>
            </a:endParaRPr>
          </a:p>
        </p:txBody>
      </p:sp>
      <p:cxnSp>
        <p:nvCxnSpPr>
          <p:cNvPr id="1047" name="Straight Arrow Connector 1046">
            <a:extLst>
              <a:ext uri="{FF2B5EF4-FFF2-40B4-BE49-F238E27FC236}">
                <a16:creationId xmlns:a16="http://schemas.microsoft.com/office/drawing/2014/main" id="{9870322D-F5AF-B9D4-43C9-437FB7F3D909}"/>
              </a:ext>
              <a:ext uri="{C183D7F6-B498-43B3-948B-1728B52AA6E4}">
                <adec:decorative xmlns:adec="http://schemas.microsoft.com/office/drawing/2017/decorative" val="1"/>
              </a:ext>
            </a:extLst>
          </p:cNvPr>
          <p:cNvCxnSpPr>
            <a:cxnSpLocks/>
            <a:stCxn id="1046" idx="3"/>
          </p:cNvCxnSpPr>
          <p:nvPr/>
        </p:nvCxnSpPr>
        <p:spPr>
          <a:xfrm>
            <a:off x="4658991" y="3761752"/>
            <a:ext cx="479747" cy="0"/>
          </a:xfrm>
          <a:prstGeom prst="straightConnector1">
            <a:avLst/>
          </a:prstGeom>
          <a:ln w="12700">
            <a:solidFill>
              <a:schemeClr val="accent1"/>
            </a:solidFill>
            <a:headEnd type="none" w="lg" len="med"/>
            <a:tailEnd type="none" w="med" len="sm"/>
          </a:ln>
        </p:spPr>
        <p:style>
          <a:lnRef idx="1">
            <a:schemeClr val="accent1"/>
          </a:lnRef>
          <a:fillRef idx="0">
            <a:schemeClr val="accent1"/>
          </a:fillRef>
          <a:effectRef idx="0">
            <a:schemeClr val="accent1"/>
          </a:effectRef>
          <a:fontRef idx="minor">
            <a:schemeClr val="tx1"/>
          </a:fontRef>
        </p:style>
      </p:cxnSp>
      <p:sp>
        <p:nvSpPr>
          <p:cNvPr id="1054" name="Oval 1053">
            <a:extLst>
              <a:ext uri="{FF2B5EF4-FFF2-40B4-BE49-F238E27FC236}">
                <a16:creationId xmlns:a16="http://schemas.microsoft.com/office/drawing/2014/main" id="{A52F4675-8231-A560-8FBA-B35877B432BA}"/>
              </a:ext>
              <a:ext uri="{C183D7F6-B498-43B3-948B-1728B52AA6E4}">
                <adec:decorative xmlns:adec="http://schemas.microsoft.com/office/drawing/2017/decorative" val="1"/>
              </a:ext>
            </a:extLst>
          </p:cNvPr>
          <p:cNvSpPr/>
          <p:nvPr/>
        </p:nvSpPr>
        <p:spPr bwMode="auto">
          <a:xfrm>
            <a:off x="9423800" y="2220473"/>
            <a:ext cx="1042792" cy="104279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err="1">
              <a:solidFill>
                <a:schemeClr val="tx1"/>
              </a:solidFill>
              <a:latin typeface="+mj-lt"/>
            </a:endParaRPr>
          </a:p>
        </p:txBody>
      </p:sp>
      <p:pic>
        <p:nvPicPr>
          <p:cNvPr id="1055" name="Graphic 1054">
            <a:extLst>
              <a:ext uri="{FF2B5EF4-FFF2-40B4-BE49-F238E27FC236}">
                <a16:creationId xmlns:a16="http://schemas.microsoft.com/office/drawing/2014/main" id="{BE4C6211-619F-08C4-EA5A-22D04302D9CE}"/>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65807" y="2449815"/>
            <a:ext cx="584108" cy="584108"/>
          </a:xfrm>
          <a:prstGeom prst="rect">
            <a:avLst/>
          </a:prstGeom>
        </p:spPr>
      </p:pic>
      <p:grpSp>
        <p:nvGrpSpPr>
          <p:cNvPr id="1058" name="Group 1057">
            <a:extLst>
              <a:ext uri="{FF2B5EF4-FFF2-40B4-BE49-F238E27FC236}">
                <a16:creationId xmlns:a16="http://schemas.microsoft.com/office/drawing/2014/main" id="{AF3B667B-5117-BCC8-377E-26D7489D7C3C}"/>
              </a:ext>
              <a:ext uri="{C183D7F6-B498-43B3-948B-1728B52AA6E4}">
                <adec:decorative xmlns:adec="http://schemas.microsoft.com/office/drawing/2017/decorative" val="1"/>
              </a:ext>
            </a:extLst>
          </p:cNvPr>
          <p:cNvGrpSpPr/>
          <p:nvPr/>
        </p:nvGrpSpPr>
        <p:grpSpPr>
          <a:xfrm>
            <a:off x="5084790" y="3531353"/>
            <a:ext cx="483944" cy="483944"/>
            <a:chOff x="4049612" y="1918218"/>
            <a:chExt cx="483944" cy="483944"/>
          </a:xfrm>
        </p:grpSpPr>
        <p:sp>
          <p:nvSpPr>
            <p:cNvPr id="1059" name="Oval 1058">
              <a:extLst>
                <a:ext uri="{FF2B5EF4-FFF2-40B4-BE49-F238E27FC236}">
                  <a16:creationId xmlns:a16="http://schemas.microsoft.com/office/drawing/2014/main" id="{1E60FD28-A063-3C56-7A76-9B0BEE6B6236}"/>
                </a:ext>
              </a:extLst>
            </p:cNvPr>
            <p:cNvSpPr/>
            <p:nvPr/>
          </p:nvSpPr>
          <p:spPr bwMode="auto">
            <a:xfrm>
              <a:off x="4100051" y="1971368"/>
              <a:ext cx="382727" cy="379723"/>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endParaRPr lang="en-US" sz="2000" err="1">
                <a:solidFill>
                  <a:srgbClr val="C00000"/>
                </a:solidFill>
                <a:ea typeface="Segoe UI" pitchFamily="34" charset="0"/>
                <a:cs typeface="Segoe UI" pitchFamily="34" charset="0"/>
              </a:endParaRPr>
            </a:p>
          </p:txBody>
        </p:sp>
        <p:pic>
          <p:nvPicPr>
            <p:cNvPr id="1060" name="Graphic 1059" descr="No sign with solid fill">
              <a:extLst>
                <a:ext uri="{FF2B5EF4-FFF2-40B4-BE49-F238E27FC236}">
                  <a16:creationId xmlns:a16="http://schemas.microsoft.com/office/drawing/2014/main" id="{17B6891D-D872-A3E6-DF0D-291C3D3AAF6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049612" y="1918218"/>
              <a:ext cx="483944" cy="483944"/>
            </a:xfrm>
            <a:prstGeom prst="rect">
              <a:avLst/>
            </a:prstGeom>
          </p:spPr>
        </p:pic>
      </p:grpSp>
      <p:sp>
        <p:nvSpPr>
          <p:cNvPr id="1074" name="Oval 1073">
            <a:extLst>
              <a:ext uri="{FF2B5EF4-FFF2-40B4-BE49-F238E27FC236}">
                <a16:creationId xmlns:a16="http://schemas.microsoft.com/office/drawing/2014/main" id="{5A4D23BF-5012-F37B-0C7B-740EE2BA1D24}"/>
              </a:ext>
              <a:ext uri="{C183D7F6-B498-43B3-948B-1728B52AA6E4}">
                <adec:decorative xmlns:adec="http://schemas.microsoft.com/office/drawing/2017/decorative" val="1"/>
              </a:ext>
            </a:extLst>
          </p:cNvPr>
          <p:cNvSpPr/>
          <p:nvPr/>
        </p:nvSpPr>
        <p:spPr bwMode="auto">
          <a:xfrm>
            <a:off x="1072312" y="3249219"/>
            <a:ext cx="1042792" cy="1042792"/>
          </a:xfrm>
          <a:prstGeom prst="ellipse">
            <a:avLst/>
          </a:prstGeom>
          <a:solidFill>
            <a:schemeClr val="bg1"/>
          </a:solidFill>
          <a:ln w="12700">
            <a:noFill/>
          </a:ln>
          <a:effectLst>
            <a:outerShdw blurRad="177800" dist="254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67"/>
            <a:endParaRPr lang="en-US" sz="1600">
              <a:solidFill>
                <a:schemeClr val="tx1"/>
              </a:solidFill>
              <a:latin typeface="+mj-lt"/>
            </a:endParaRPr>
          </a:p>
        </p:txBody>
      </p:sp>
      <p:pic>
        <p:nvPicPr>
          <p:cNvPr id="1075" name="Graphic 1074">
            <a:extLst>
              <a:ext uri="{FF2B5EF4-FFF2-40B4-BE49-F238E27FC236}">
                <a16:creationId xmlns:a16="http://schemas.microsoft.com/office/drawing/2014/main" id="{5DEC650D-9BA7-F406-7CF7-C4AC3B7C1B9A}"/>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4319" y="3478561"/>
            <a:ext cx="584108" cy="584108"/>
          </a:xfrm>
          <a:prstGeom prst="rect">
            <a:avLst/>
          </a:prstGeom>
        </p:spPr>
      </p:pic>
      <p:sp>
        <p:nvSpPr>
          <p:cNvPr id="1029" name="Rectangle: Rounded Corners 1028">
            <a:extLst>
              <a:ext uri="{FF2B5EF4-FFF2-40B4-BE49-F238E27FC236}">
                <a16:creationId xmlns:a16="http://schemas.microsoft.com/office/drawing/2014/main" id="{DEEE6D5B-98CA-FB72-3C29-BF24155A46E4}"/>
              </a:ext>
              <a:ext uri="{C183D7F6-B498-43B3-948B-1728B52AA6E4}">
                <adec:decorative xmlns:adec="http://schemas.microsoft.com/office/drawing/2017/decorative" val="1"/>
              </a:ext>
            </a:extLst>
          </p:cNvPr>
          <p:cNvSpPr/>
          <p:nvPr/>
        </p:nvSpPr>
        <p:spPr bwMode="auto">
          <a:xfrm>
            <a:off x="5951538" y="1764506"/>
            <a:ext cx="5478462" cy="4328409"/>
          </a:xfrm>
          <a:prstGeom prst="roundRect">
            <a:avLst>
              <a:gd name="adj" fmla="val 3595"/>
            </a:avLst>
          </a:prstGeom>
          <a:noFill/>
          <a:ln w="12700">
            <a:solidFill>
              <a:srgbClr val="C00000"/>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1050" name="TextBox 1049">
            <a:extLst>
              <a:ext uri="{FF2B5EF4-FFF2-40B4-BE49-F238E27FC236}">
                <a16:creationId xmlns:a16="http://schemas.microsoft.com/office/drawing/2014/main" id="{5BEE3528-5721-6D7C-3298-831CB9EC3C0A}"/>
              </a:ext>
              <a:ext uri="{C183D7F6-B498-43B3-948B-1728B52AA6E4}">
                <adec:decorative xmlns:adec="http://schemas.microsoft.com/office/drawing/2017/decorative" val="1"/>
              </a:ext>
            </a:extLst>
          </p:cNvPr>
          <p:cNvSpPr txBox="1"/>
          <p:nvPr/>
        </p:nvSpPr>
        <p:spPr>
          <a:xfrm>
            <a:off x="8128000" y="1611630"/>
            <a:ext cx="1125538" cy="307777"/>
          </a:xfrm>
          <a:prstGeom prst="rect">
            <a:avLst/>
          </a:prstGeom>
          <a:solidFill>
            <a:srgbClr val="FFFFFF"/>
          </a:solidFill>
        </p:spPr>
        <p:txBody>
          <a:bodyPr wrap="square" lIns="0" tIns="0" rIns="0" bIns="0" rtlCol="0">
            <a:spAutoFit/>
          </a:bodyPr>
          <a:lstStyle/>
          <a:p>
            <a:pPr algn="ctr"/>
            <a:r>
              <a:rPr lang="en-US" sz="2000">
                <a:solidFill>
                  <a:srgbClr val="C00000"/>
                </a:solidFill>
                <a:latin typeface="+mj-lt"/>
              </a:rPr>
              <a:t>Blocked</a:t>
            </a:r>
          </a:p>
        </p:txBody>
      </p:sp>
      <p:sp>
        <p:nvSpPr>
          <p:cNvPr id="2" name="Title 1">
            <a:extLst>
              <a:ext uri="{FF2B5EF4-FFF2-40B4-BE49-F238E27FC236}">
                <a16:creationId xmlns:a16="http://schemas.microsoft.com/office/drawing/2014/main" id="{79554CF1-7C47-CFB4-3A08-5679D0E3C4E6}"/>
              </a:ext>
            </a:extLst>
          </p:cNvPr>
          <p:cNvSpPr>
            <a:spLocks noGrp="1"/>
          </p:cNvSpPr>
          <p:nvPr>
            <p:ph type="title"/>
          </p:nvPr>
        </p:nvSpPr>
        <p:spPr>
          <a:xfrm>
            <a:off x="588263" y="457200"/>
            <a:ext cx="11018520" cy="492443"/>
          </a:xfrm>
        </p:spPr>
        <p:txBody>
          <a:bodyPr/>
          <a:lstStyle/>
          <a:p>
            <a:r>
              <a:rPr lang="en-US"/>
              <a:t>DLP for M365 Copilot prompts data flow</a:t>
            </a:r>
          </a:p>
        </p:txBody>
      </p:sp>
      <p:sp>
        <p:nvSpPr>
          <p:cNvPr id="1076" name="TextBox 1075">
            <a:extLst>
              <a:ext uri="{FF2B5EF4-FFF2-40B4-BE49-F238E27FC236}">
                <a16:creationId xmlns:a16="http://schemas.microsoft.com/office/drawing/2014/main" id="{7E23FD8C-2BF0-1009-B82F-1AC2AA5ECDFB}"/>
              </a:ext>
            </a:extLst>
          </p:cNvPr>
          <p:cNvSpPr txBox="1"/>
          <p:nvPr/>
        </p:nvSpPr>
        <p:spPr>
          <a:xfrm>
            <a:off x="892900" y="4439896"/>
            <a:ext cx="1371597" cy="984885"/>
          </a:xfrm>
          <a:prstGeom prst="rect">
            <a:avLst/>
          </a:prstGeom>
          <a:noFill/>
        </p:spPr>
        <p:txBody>
          <a:bodyPr wrap="square" lIns="0" tIns="0" rIns="0" bIns="0" rtlCol="0">
            <a:spAutoFit/>
          </a:bodyPr>
          <a:lstStyle/>
          <a:p>
            <a:pPr algn="ctr"/>
            <a:r>
              <a:rPr lang="en-US" sz="1600"/>
              <a:t>Prompt sent to M365 Copilot or Copilot Chat</a:t>
            </a:r>
          </a:p>
        </p:txBody>
      </p:sp>
      <p:cxnSp>
        <p:nvCxnSpPr>
          <p:cNvPr id="1045" name="Straight Arrow Connector 1044" descr="Arrow pointing towards">
            <a:extLst>
              <a:ext uri="{FF2B5EF4-FFF2-40B4-BE49-F238E27FC236}">
                <a16:creationId xmlns:a16="http://schemas.microsoft.com/office/drawing/2014/main" id="{4A9F9351-3EB8-60E7-631B-0D02EDAB6A37}"/>
              </a:ext>
              <a:ext uri="{C183D7F6-B498-43B3-948B-1728B52AA6E4}">
                <adec:decorative xmlns:adec="http://schemas.microsoft.com/office/drawing/2017/decorative" val="0"/>
              </a:ext>
            </a:extLst>
          </p:cNvPr>
          <p:cNvCxnSpPr>
            <a:cxnSpLocks/>
            <a:endCxn id="1046" idx="1"/>
          </p:cNvCxnSpPr>
          <p:nvPr/>
        </p:nvCxnSpPr>
        <p:spPr>
          <a:xfrm>
            <a:off x="2115104" y="3761751"/>
            <a:ext cx="496537" cy="1"/>
          </a:xfrm>
          <a:prstGeom prst="straightConnector1">
            <a:avLst/>
          </a:prstGeom>
          <a:ln w="12700">
            <a:solidFill>
              <a:schemeClr val="accent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046" name="TextBox 1045">
            <a:extLst>
              <a:ext uri="{FF2B5EF4-FFF2-40B4-BE49-F238E27FC236}">
                <a16:creationId xmlns:a16="http://schemas.microsoft.com/office/drawing/2014/main" id="{26775786-5E07-FC3A-0AE9-37CF07F3694D}"/>
              </a:ext>
            </a:extLst>
          </p:cNvPr>
          <p:cNvSpPr txBox="1">
            <a:spLocks/>
          </p:cNvSpPr>
          <p:nvPr/>
        </p:nvSpPr>
        <p:spPr>
          <a:xfrm>
            <a:off x="2611641" y="3192365"/>
            <a:ext cx="2047350" cy="1138773"/>
          </a:xfrm>
          <a:prstGeom prst="rect">
            <a:avLst/>
          </a:prstGeom>
          <a:noFill/>
        </p:spPr>
        <p:txBody>
          <a:bodyPr wrap="square" lIns="0" tIns="0" rIns="0" bIns="0" rtlCol="0">
            <a:spAutoFit/>
          </a:bodyPr>
          <a:lstStyle/>
          <a:p>
            <a:pPr algn="ctr">
              <a:spcAft>
                <a:spcPts val="1200"/>
              </a:spcAft>
            </a:pPr>
            <a:r>
              <a:rPr lang="en-US" sz="1600">
                <a:latin typeface="+mj-lt"/>
              </a:rPr>
              <a:t>Copilot Safety Check:</a:t>
            </a:r>
          </a:p>
          <a:p>
            <a:pPr algn="ctr"/>
            <a:r>
              <a:rPr lang="en-US" sz="1600"/>
              <a:t>If contains a Purview sensitive information type = Yes</a:t>
            </a:r>
          </a:p>
        </p:txBody>
      </p:sp>
      <p:sp>
        <p:nvSpPr>
          <p:cNvPr id="1048" name="TextBox 1047">
            <a:extLst>
              <a:ext uri="{FF2B5EF4-FFF2-40B4-BE49-F238E27FC236}">
                <a16:creationId xmlns:a16="http://schemas.microsoft.com/office/drawing/2014/main" id="{9CEDE512-1D75-6DDF-9C62-A7CD7DF67AB3}"/>
              </a:ext>
            </a:extLst>
          </p:cNvPr>
          <p:cNvSpPr txBox="1"/>
          <p:nvPr/>
        </p:nvSpPr>
        <p:spPr>
          <a:xfrm>
            <a:off x="4794621" y="4074457"/>
            <a:ext cx="1030147" cy="492443"/>
          </a:xfrm>
          <a:prstGeom prst="rect">
            <a:avLst/>
          </a:prstGeom>
          <a:noFill/>
        </p:spPr>
        <p:txBody>
          <a:bodyPr wrap="square" lIns="0" tIns="0" rIns="0" bIns="0" rtlCol="0">
            <a:spAutoFit/>
          </a:bodyPr>
          <a:lstStyle/>
          <a:p>
            <a:pPr algn="ctr"/>
            <a:r>
              <a:rPr lang="en-US" sz="1600"/>
              <a:t>Process stops</a:t>
            </a:r>
          </a:p>
        </p:txBody>
      </p:sp>
      <p:cxnSp>
        <p:nvCxnSpPr>
          <p:cNvPr id="1049" name="Straight Arrow Connector 1048" descr="Arrow pointing ">
            <a:extLst>
              <a:ext uri="{FF2B5EF4-FFF2-40B4-BE49-F238E27FC236}">
                <a16:creationId xmlns:a16="http://schemas.microsoft.com/office/drawing/2014/main" id="{121D81FB-C94B-AF11-6DDC-6D942A678AA6}"/>
              </a:ext>
              <a:ext uri="{C183D7F6-B498-43B3-948B-1728B52AA6E4}">
                <adec:decorative xmlns:adec="http://schemas.microsoft.com/office/drawing/2017/decorative" val="0"/>
              </a:ext>
            </a:extLst>
          </p:cNvPr>
          <p:cNvCxnSpPr>
            <a:cxnSpLocks/>
            <a:stCxn id="1059" idx="6"/>
          </p:cNvCxnSpPr>
          <p:nvPr/>
        </p:nvCxnSpPr>
        <p:spPr>
          <a:xfrm flipV="1">
            <a:off x="5517956" y="3761750"/>
            <a:ext cx="429588" cy="12615"/>
          </a:xfrm>
          <a:prstGeom prst="straightConnector1">
            <a:avLst/>
          </a:prstGeom>
          <a:ln w="12700">
            <a:solidFill>
              <a:schemeClr val="accent1"/>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051" name="TextBox 1050">
            <a:extLst>
              <a:ext uri="{FF2B5EF4-FFF2-40B4-BE49-F238E27FC236}">
                <a16:creationId xmlns:a16="http://schemas.microsoft.com/office/drawing/2014/main" id="{1CAFFA93-CD1F-860E-9231-4B57E00920A9}"/>
              </a:ext>
            </a:extLst>
          </p:cNvPr>
          <p:cNvSpPr txBox="1"/>
          <p:nvPr/>
        </p:nvSpPr>
        <p:spPr>
          <a:xfrm>
            <a:off x="6400739" y="3383915"/>
            <a:ext cx="1757681" cy="492443"/>
          </a:xfrm>
          <a:prstGeom prst="rect">
            <a:avLst/>
          </a:prstGeom>
          <a:noFill/>
        </p:spPr>
        <p:txBody>
          <a:bodyPr wrap="square" lIns="0" tIns="0" rIns="0" bIns="0" rtlCol="0" anchor="t">
            <a:spAutoFit/>
          </a:bodyPr>
          <a:lstStyle/>
          <a:p>
            <a:pPr algn="ctr"/>
            <a:r>
              <a:rPr lang="en-US" sz="1600"/>
              <a:t>Microsoft Graph grounding</a:t>
            </a:r>
          </a:p>
        </p:txBody>
      </p:sp>
      <p:sp>
        <p:nvSpPr>
          <p:cNvPr id="1052" name="TextBox 1051">
            <a:extLst>
              <a:ext uri="{FF2B5EF4-FFF2-40B4-BE49-F238E27FC236}">
                <a16:creationId xmlns:a16="http://schemas.microsoft.com/office/drawing/2014/main" id="{2CA9E053-3EBC-0F89-1765-3FD5E7CEAC4C}"/>
              </a:ext>
            </a:extLst>
          </p:cNvPr>
          <p:cNvSpPr txBox="1"/>
          <p:nvPr/>
        </p:nvSpPr>
        <p:spPr>
          <a:xfrm>
            <a:off x="6400739" y="5265481"/>
            <a:ext cx="1757681" cy="492443"/>
          </a:xfrm>
          <a:prstGeom prst="rect">
            <a:avLst/>
          </a:prstGeom>
          <a:noFill/>
        </p:spPr>
        <p:txBody>
          <a:bodyPr wrap="square" lIns="0" tIns="0" rIns="0" bIns="0" rtlCol="0" anchor="t">
            <a:spAutoFit/>
          </a:bodyPr>
          <a:lstStyle/>
          <a:p>
            <a:pPr algn="ctr"/>
            <a:r>
              <a:rPr lang="en-US" sz="1600"/>
              <a:t>Bing web grounding </a:t>
            </a:r>
          </a:p>
        </p:txBody>
      </p:sp>
      <p:sp>
        <p:nvSpPr>
          <p:cNvPr id="1056" name="TextBox 1055">
            <a:extLst>
              <a:ext uri="{FF2B5EF4-FFF2-40B4-BE49-F238E27FC236}">
                <a16:creationId xmlns:a16="http://schemas.microsoft.com/office/drawing/2014/main" id="{D91E1553-7207-A54E-0BE4-0812334E9239}"/>
              </a:ext>
            </a:extLst>
          </p:cNvPr>
          <p:cNvSpPr txBox="1"/>
          <p:nvPr/>
        </p:nvSpPr>
        <p:spPr>
          <a:xfrm>
            <a:off x="8918187" y="3383915"/>
            <a:ext cx="2054019" cy="492443"/>
          </a:xfrm>
          <a:prstGeom prst="rect">
            <a:avLst/>
          </a:prstGeom>
          <a:noFill/>
        </p:spPr>
        <p:txBody>
          <a:bodyPr wrap="square" lIns="0" tIns="0" rIns="0" bIns="0" rtlCol="0">
            <a:spAutoFit/>
          </a:bodyPr>
          <a:lstStyle/>
          <a:p>
            <a:pPr algn="ctr"/>
            <a:r>
              <a:rPr lang="en-US" sz="1600"/>
              <a:t>M365 Copilot or </a:t>
            </a:r>
            <a:br>
              <a:rPr lang="en-US" sz="1600"/>
            </a:br>
            <a:r>
              <a:rPr lang="en-US" sz="1600"/>
              <a:t>Chat response</a:t>
            </a:r>
          </a:p>
        </p:txBody>
      </p:sp>
      <p:sp>
        <p:nvSpPr>
          <p:cNvPr id="1057" name="Rectangle: Rounded Corners 1056">
            <a:extLst>
              <a:ext uri="{FF2B5EF4-FFF2-40B4-BE49-F238E27FC236}">
                <a16:creationId xmlns:a16="http://schemas.microsoft.com/office/drawing/2014/main" id="{F76D7D08-38CB-0F80-01C1-E0B8524C5237}"/>
              </a:ext>
            </a:extLst>
          </p:cNvPr>
          <p:cNvSpPr/>
          <p:nvPr/>
        </p:nvSpPr>
        <p:spPr bwMode="auto">
          <a:xfrm rot="10800000" flipH="1" flipV="1">
            <a:off x="8715626" y="4406465"/>
            <a:ext cx="2459143" cy="1244610"/>
          </a:xfrm>
          <a:prstGeom prst="roundRect">
            <a:avLst>
              <a:gd name="adj" fmla="val 6691"/>
            </a:avLst>
          </a:prstGeom>
          <a:solidFill>
            <a:schemeClr val="accent1">
              <a:lumMod val="20000"/>
              <a:lumOff val="80000"/>
            </a:schemeClr>
          </a:solidFill>
          <a:ln w="6350">
            <a:noFill/>
            <a:headEnd type="none" w="med" len="med"/>
            <a:tailEnd type="none" w="med" len="med"/>
          </a:ln>
          <a:effectLst>
            <a:outerShdw blurRad="508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algn="ctr"/>
            <a:r>
              <a:rPr lang="en-US" sz="1600">
                <a:solidFill>
                  <a:schemeClr val="tx1"/>
                </a:solidFill>
              </a:rPr>
              <a:t>Displays “this request cannot be processed due to company policies” message</a:t>
            </a:r>
          </a:p>
        </p:txBody>
      </p:sp>
      <p:sp>
        <p:nvSpPr>
          <p:cNvPr id="1080" name="Rectangle 1079" descr="Highlighting that Microsoft Graph, Bing, and M365 Copilot or &#10;Chat response have all been blocked.">
            <a:extLst>
              <a:ext uri="{FF2B5EF4-FFF2-40B4-BE49-F238E27FC236}">
                <a16:creationId xmlns:a16="http://schemas.microsoft.com/office/drawing/2014/main" id="{5A568DB0-ACB8-F972-20B9-769FF96061D2}"/>
              </a:ext>
            </a:extLst>
          </p:cNvPr>
          <p:cNvSpPr/>
          <p:nvPr/>
        </p:nvSpPr>
        <p:spPr bwMode="auto">
          <a:xfrm>
            <a:off x="9872350" y="5822946"/>
            <a:ext cx="145694" cy="16455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16297784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9DB65-069E-FDBB-7D9D-638339F81390}"/>
              </a:ext>
            </a:extLst>
          </p:cNvPr>
          <p:cNvSpPr>
            <a:spLocks noGrp="1"/>
          </p:cNvSpPr>
          <p:nvPr>
            <p:ph type="title"/>
          </p:nvPr>
        </p:nvSpPr>
        <p:spPr>
          <a:xfrm>
            <a:off x="585216" y="2038612"/>
            <a:ext cx="4178808" cy="3066788"/>
          </a:xfrm>
        </p:spPr>
        <p:txBody>
          <a:bodyPr/>
          <a:lstStyle/>
          <a:p>
            <a:r>
              <a:rPr lang="en-US"/>
              <a:t>Demo in the Microsoft 365 Admin Center</a:t>
            </a:r>
          </a:p>
        </p:txBody>
      </p:sp>
    </p:spTree>
    <p:extLst>
      <p:ext uri="{BB962C8B-B14F-4D97-AF65-F5344CB8AC3E}">
        <p14:creationId xmlns:p14="http://schemas.microsoft.com/office/powerpoint/2010/main" val="265064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Y25 M365 Copilot">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FY25 M365 Copilot" id="{4B4EF833-9195-41EF-8DDD-35462E4D2A60}" vid="{44E4B33E-CEC8-49B9-B02A-0A3AF3445E4C}"/>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2510" id="{3922BC85-CB2F-864B-9D9B-AAD4CDB07101}" vid="{1550D336-59B9-064F-AD86-29A8E818E8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D4A6A03340E24FAC1AE68380428E74" ma:contentTypeVersion="77" ma:contentTypeDescription="Create a new document." ma:contentTypeScope="" ma:versionID="c8867bb1196a6a8038e0f7e94e1aff6b">
  <xsd:schema xmlns:xsd="http://www.w3.org/2001/XMLSchema" xmlns:xs="http://www.w3.org/2001/XMLSchema" xmlns:p="http://schemas.microsoft.com/office/2006/metadata/properties" xmlns:ns1="http://schemas.microsoft.com/sharepoint/v3" xmlns:ns2="5e2db648-71e5-403d-bff8-dc10f4ef4f87" xmlns:ns3="d0de27d6-ed64-4365-b454-c85f97c82a09" targetNamespace="http://schemas.microsoft.com/office/2006/metadata/properties" ma:root="true" ma:fieldsID="fd09cec8c443dac6414c5973d31b9606" ns1:_="" ns2:_="" ns3:_="">
    <xsd:import namespace="http://schemas.microsoft.com/sharepoint/v3"/>
    <xsd:import namespace="5e2db648-71e5-403d-bff8-dc10f4ef4f87"/>
    <xsd:import namespace="d0de27d6-ed64-4365-b454-c85f97c82a09"/>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DocTag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FolderDescription" minOccurs="0"/>
                <xsd:element ref="ns2:FolderOwner" minOccurs="0"/>
                <xsd:element ref="ns2:MediaServiceObjectDetectorVersions" minOccurs="0"/>
                <xsd:element ref="ns2:MediaServiceSystemTags" minOccurs="0"/>
                <xsd:element ref="ns2:MediaServiceBillingMetadata" minOccurs="0"/>
                <xsd:element ref="ns2:Comments" minOccurs="0"/>
                <xsd:element ref="ns2:FileCategory" minOccurs="0"/>
                <xsd:element ref="ns2:OriginalModifiedBy" minOccurs="0"/>
                <xsd:element ref="ns2:OriginalModifiedBy0" minOccurs="0"/>
                <xsd:element ref="ns2:OriginalPath" minOccurs="0"/>
                <xsd:element ref="ns2:OriginallyModifiedBy" minOccurs="0"/>
                <xsd:element ref="ns2:Headline" minOccurs="0"/>
                <xsd:element ref="ns2:Description" minOccurs="0"/>
                <xsd:element ref="ns2:Header" minOccurs="0"/>
                <xsd:element ref="ns2:GATiming" minOccurs="0"/>
                <xsd:element ref="ns2:DeckRelease" minOccurs="0"/>
                <xsd:element ref="ns2:LinktoDeck" minOccurs="0"/>
                <xsd:element ref="ns2:PublicRMLink" minOccurs="0"/>
                <xsd:element ref="ns2:Figmalink" minOccurs="0"/>
                <xsd:element ref="ns2:Speclink" minOccurs="0"/>
                <xsd:element ref="ns2:PM" minOccurs="0"/>
                <xsd:element ref="ns2:Summary" minOccurs="0"/>
                <xsd:element ref="ns3:PrimeClassificationStatus" minOccurs="0"/>
                <xsd:element ref="ns3:PrimeClassificationStatusDetails" minOccurs="0"/>
                <xsd:element ref="ns3:PrimeLastClassified" minOccurs="0"/>
                <xsd:element ref="ns3:PrimeCorrectedByUser" minOccurs="0"/>
                <xsd:element ref="ns2:Marketing_x0020_Moment" minOccurs="0"/>
                <xsd:element ref="ns2:Document_x0020_type" minOccurs="0"/>
                <xsd:element ref="ns2:Petereview" minOccurs="0"/>
                <xsd:element ref="ns2:John_x0020_Reviewed" minOccurs="0"/>
                <xsd:element ref="ns2:Product" minOccurs="0"/>
                <xsd:element ref="ns2:Reviewcomplete" minOccurs="0"/>
                <xsd:element ref="ns2:Product_x0020_name" minOccurs="0"/>
                <xsd:element ref="ns2:Customer" minOccurs="0"/>
                <xsd:element ref="ns2:Feedback_x0020_summary" minOccurs="0"/>
                <xsd:element ref="ns2:Feedback_x0020_Date" minOccurs="0"/>
                <xsd:element ref="ns2:product_x0020_name0" minOccurs="0"/>
                <xsd:element ref="ns2:summary_x0020_of_x0020_feedback" minOccurs="0"/>
                <xsd:element ref="ns2:Dateoffeedback" minOccurs="0"/>
                <xsd:element ref="ns2:Customername" minOccurs="0"/>
                <xsd:element ref="ns2:Availability" minOccurs="0"/>
                <xsd:element ref="ns2:Materialtype" minOccurs="0"/>
                <xsd:element ref="ns2:Location_x0028_state_x0029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2db648-71e5-403d-bff8-dc10f4ef4f8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ocTags" ma:index="13" nillable="true" ma:displayName="MediaServiceDocTags" ma:hidden="true" ma:internalName="MediaServiceDocTag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FolderDescription" ma:index="25" nillable="true" ma:displayName="Description " ma:format="Dropdown" ma:internalName="FolderDescription">
      <xsd:simpleType>
        <xsd:restriction base="dms:Note">
          <xsd:maxLength value="255"/>
        </xsd:restriction>
      </xsd:simpleType>
    </xsd:element>
    <xsd:element name="FolderOwner" ma:index="26" nillable="true" ma:displayName="Folder Owner" ma:format="Dropdown" ma:internalName="FolderOwner">
      <xsd:simpleType>
        <xsd:restriction base="dms:Text">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ystemTags" ma:index="28" nillable="true" ma:displayName="MediaServiceSystemTags" ma:hidden="true" ma:internalName="MediaServiceSystemTag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Text"/>
      </xsd:simpleType>
    </xsd:element>
    <xsd:element name="Comments" ma:index="30" nillable="true" ma:displayName="Comments" ma:format="Dropdown" ma:internalName="Comments">
      <xsd:simpleType>
        <xsd:restriction base="dms:Note">
          <xsd:maxLength value="255"/>
        </xsd:restriction>
      </xsd:simpleType>
    </xsd:element>
    <xsd:element name="FileCategory" ma:index="31" nillable="true" ma:displayName="File Category" ma:format="Dropdown" ma:internalName="FileCategory">
      <xsd:simpleType>
        <xsd:restriction base="dms:Choice">
          <xsd:enumeration value="Document"/>
          <xsd:enumeration value="Spreadsheet"/>
          <xsd:enumeration value="Deck"/>
          <xsd:enumeration value="Video/Recording"/>
          <xsd:enumeration value="Image"/>
          <xsd:enumeration value="Zip"/>
          <xsd:enumeration value="PDF"/>
        </xsd:restriction>
      </xsd:simpleType>
    </xsd:element>
    <xsd:element name="OriginalModifiedBy" ma:index="32" nillable="true" ma:displayName="Original Modified Date" ma:format="DateOnly" ma:internalName="OriginalModifiedBy">
      <xsd:simpleType>
        <xsd:restriction base="dms:DateTime"/>
      </xsd:simpleType>
    </xsd:element>
    <xsd:element name="OriginalModifiedBy0" ma:index="33" nillable="true" ma:displayName="Original Modified By" ma:format="Dropdown" ma:list="UserInfo" ma:SharePointGroup="0" ma:internalName="OriginalModifiedBy0">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riginalPath" ma:index="34" nillable="true" ma:displayName="Original Path" ma:format="Dropdown" ma:internalName="OriginalPath">
      <xsd:simpleType>
        <xsd:restriction base="dms:Text">
          <xsd:maxLength value="255"/>
        </xsd:restriction>
      </xsd:simpleType>
    </xsd:element>
    <xsd:element name="OriginallyModifiedBy" ma:index="35" nillable="true" ma:displayName="Originally Modified By" ma:format="Dropdown" ma:internalName="OriginallyModifiedBy">
      <xsd:simpleType>
        <xsd:restriction base="dms:Text">
          <xsd:maxLength value="255"/>
        </xsd:restriction>
      </xsd:simpleType>
    </xsd:element>
    <xsd:element name="Headline" ma:index="36" nillable="true" ma:displayName="Headline" ma:format="Dropdown" ma:internalName="Headline">
      <xsd:simpleType>
        <xsd:restriction base="dms:Text">
          <xsd:maxLength value="255"/>
        </xsd:restriction>
      </xsd:simpleType>
    </xsd:element>
    <xsd:element name="Description" ma:index="37" nillable="true" ma:displayName="Description" ma:format="Dropdown" ma:internalName="Description">
      <xsd:simpleType>
        <xsd:restriction base="dms:Note">
          <xsd:maxLength value="255"/>
        </xsd:restriction>
      </xsd:simpleType>
    </xsd:element>
    <xsd:element name="Header" ma:index="38" nillable="true" ma:displayName="Header" ma:format="Dropdown" ma:internalName="Header">
      <xsd:simpleType>
        <xsd:restriction base="dms:Text">
          <xsd:maxLength value="255"/>
        </xsd:restriction>
      </xsd:simpleType>
    </xsd:element>
    <xsd:element name="GATiming" ma:index="39" nillable="true" ma:displayName="Footer: GA Timing" ma:format="Dropdown" ma:internalName="GATiming">
      <xsd:simpleType>
        <xsd:restriction base="dms:Text">
          <xsd:maxLength value="255"/>
        </xsd:restriction>
      </xsd:simpleType>
    </xsd:element>
    <xsd:element name="DeckRelease" ma:index="40" nillable="true" ma:displayName="Deck Release" ma:format="Dropdown" ma:internalName="DeckRelease">
      <xsd:simpleType>
        <xsd:restriction base="dms:Text">
          <xsd:maxLength value="255"/>
        </xsd:restriction>
      </xsd:simpleType>
    </xsd:element>
    <xsd:element name="LinktoDeck" ma:index="41" nillable="true" ma:displayName="Link to Deck" ma:format="Hyperlink" ma:internalName="LinktoDeck">
      <xsd:complexType>
        <xsd:complexContent>
          <xsd:extension base="dms:URL">
            <xsd:sequence>
              <xsd:element name="Url" type="dms:ValidUrl" minOccurs="0" nillable="true"/>
              <xsd:element name="Description" type="xsd:string" nillable="true"/>
            </xsd:sequence>
          </xsd:extension>
        </xsd:complexContent>
      </xsd:complexType>
    </xsd:element>
    <xsd:element name="PublicRMLink" ma:index="42" nillable="true" ma:displayName="Public RM Link" ma:format="Hyperlink" ma:internalName="PublicRMLink">
      <xsd:complexType>
        <xsd:complexContent>
          <xsd:extension base="dms:URL">
            <xsd:sequence>
              <xsd:element name="Url" type="dms:ValidUrl" minOccurs="0" nillable="true"/>
              <xsd:element name="Description" type="xsd:string" nillable="true"/>
            </xsd:sequence>
          </xsd:extension>
        </xsd:complexContent>
      </xsd:complexType>
    </xsd:element>
    <xsd:element name="Figmalink" ma:index="43" nillable="true" ma:displayName="Figma link" ma:format="Hyperlink" ma:internalName="Figmalink">
      <xsd:complexType>
        <xsd:complexContent>
          <xsd:extension base="dms:URL">
            <xsd:sequence>
              <xsd:element name="Url" type="dms:ValidUrl" minOccurs="0" nillable="true"/>
              <xsd:element name="Description" type="xsd:string" nillable="true"/>
            </xsd:sequence>
          </xsd:extension>
        </xsd:complexContent>
      </xsd:complexType>
    </xsd:element>
    <xsd:element name="Speclink" ma:index="44" nillable="true" ma:displayName="Spec link" ma:format="Hyperlink" ma:internalName="Speclink">
      <xsd:complexType>
        <xsd:complexContent>
          <xsd:extension base="dms:URL">
            <xsd:sequence>
              <xsd:element name="Url" type="dms:ValidUrl" minOccurs="0" nillable="true"/>
              <xsd:element name="Description" type="xsd:string" nillable="true"/>
            </xsd:sequence>
          </xsd:extension>
        </xsd:complexContent>
      </xsd:complexType>
    </xsd:element>
    <xsd:element name="PM" ma:index="45" nillable="true" ma:displayName="PM" ma:format="Dropdown" ma:internalName="PM">
      <xsd:simpleType>
        <xsd:restriction base="dms:Text">
          <xsd:maxLength value="255"/>
        </xsd:restriction>
      </xsd:simpleType>
    </xsd:element>
    <xsd:element name="Summary" ma:index="46" nillable="true" ma:displayName="Summary" ma:internalName="Summary">
      <xsd:simpleType>
        <xsd:restriction base="dms:Text"/>
      </xsd:simpleType>
    </xsd:element>
    <xsd:element name="Marketing_x0020_Moment" ma:index="51" nillable="true" ma:displayName="Marketing Moment" ma:internalName="Marketing_x0020_Moment">
      <xsd:simpleType>
        <xsd:restriction base="dms:Text"/>
      </xsd:simpleType>
    </xsd:element>
    <xsd:element name="Document_x0020_type" ma:index="52" nillable="true" ma:displayName="Document type" ma:internalName="Document_x0020_type">
      <xsd:simpleType>
        <xsd:restriction base="dms:Text"/>
      </xsd:simpleType>
    </xsd:element>
    <xsd:element name="Petereview" ma:index="53" nillable="true" ma:displayName="Pete review" ma:default="Not started" ma:format="Dropdown" ma:internalName="Petereview">
      <xsd:simpleType>
        <xsd:restriction base="dms:Choice">
          <xsd:enumeration value="Approved"/>
          <xsd:enumeration value="Review complete, waiting for edits"/>
          <xsd:enumeration value="Not started"/>
        </xsd:restriction>
      </xsd:simpleType>
    </xsd:element>
    <xsd:element name="John_x0020_Reviewed" ma:index="54" nillable="true" ma:displayName="John Reviewed" ma:internalName="John_x0020_Reviewed">
      <xsd:simpleType>
        <xsd:restriction base="dms:Boolean"/>
      </xsd:simpleType>
    </xsd:element>
    <xsd:element name="Product" ma:index="55" nillable="true" ma:displayName="Product" ma:internalName="Product">
      <xsd:simpleType>
        <xsd:restriction base="dms:Text"/>
      </xsd:simpleType>
    </xsd:element>
    <xsd:element name="Reviewcomplete" ma:index="56" nillable="true" ma:displayName="Review complete" ma:format="Dropdown" ma:internalName="Reviewcomplete">
      <xsd:simpleType>
        <xsd:restriction base="dms:Choice">
          <xsd:enumeration value="Approved"/>
          <xsd:enumeration value="Approved, with comments"/>
          <xsd:enumeration value="Not reviewed"/>
        </xsd:restriction>
      </xsd:simpleType>
    </xsd:element>
    <xsd:element name="Product_x0020_name" ma:index="57" nillable="true" ma:displayName="Product name" ma:internalName="Product_x0020_name">
      <xsd:simpleType>
        <xsd:restriction base="dms:Text"/>
      </xsd:simpleType>
    </xsd:element>
    <xsd:element name="Customer" ma:index="58" nillable="true" ma:displayName="Customer" ma:internalName="Customer">
      <xsd:simpleType>
        <xsd:restriction base="dms:Text"/>
      </xsd:simpleType>
    </xsd:element>
    <xsd:element name="Feedback_x0020_summary" ma:index="59" nillable="true" ma:displayName="Feedback summary" ma:internalName="Feedback_x0020_summary">
      <xsd:simpleType>
        <xsd:restriction base="dms:Text"/>
      </xsd:simpleType>
    </xsd:element>
    <xsd:element name="Feedback_x0020_Date" ma:index="60" nillable="true" ma:displayName="Feedback Date" ma:internalName="Feedback_x0020_Date">
      <xsd:simpleType>
        <xsd:restriction base="dms:DateTime"/>
      </xsd:simpleType>
    </xsd:element>
    <xsd:element name="product_x0020_name0" ma:index="61" nillable="true" ma:displayName="product name" ma:internalName="product_x0020_name0">
      <xsd:simpleType>
        <xsd:restriction base="dms:Text"/>
      </xsd:simpleType>
    </xsd:element>
    <xsd:element name="summary_x0020_of_x0020_feedback" ma:index="62" nillable="true" ma:displayName="summary of feedback" ma:internalName="summary_x0020_of_x0020_feedback">
      <xsd:simpleType>
        <xsd:restriction base="dms:Text"/>
      </xsd:simpleType>
    </xsd:element>
    <xsd:element name="Dateoffeedback" ma:index="63" nillable="true" ma:displayName="Date of feedback" ma:format="DateOnly" ma:internalName="Dateoffeedback">
      <xsd:simpleType>
        <xsd:restriction base="dms:DateTime"/>
      </xsd:simpleType>
    </xsd:element>
    <xsd:element name="Customername" ma:index="64" nillable="true" ma:displayName="Customer name" ma:format="Dropdown" ma:internalName="Customername">
      <xsd:simpleType>
        <xsd:restriction base="dms:Text">
          <xsd:maxLength value="255"/>
        </xsd:restriction>
      </xsd:simpleType>
    </xsd:element>
    <xsd:element name="Availability" ma:index="65" nillable="true" ma:displayName="Availability" ma:format="Dropdown" ma:internalName="Availability">
      <xsd:simpleType>
        <xsd:restriction base="dms:Text">
          <xsd:maxLength value="255"/>
        </xsd:restriction>
      </xsd:simpleType>
    </xsd:element>
    <xsd:element name="Materialtype" ma:index="66" nillable="true" ma:displayName="Material type" ma:format="Dropdown" ma:internalName="Materialtype">
      <xsd:simpleType>
        <xsd:restriction base="dms:Text">
          <xsd:maxLength value="255"/>
        </xsd:restriction>
      </xsd:simpleType>
    </xsd:element>
    <xsd:element name="Location_x0028_state_x0029_" ma:index="67" nillable="true" ma:displayName="Location (state)" ma:format="Dropdown" ma:internalName="Location_x0028_state_x0029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de27d6-ed64-4365-b454-c85f97c82a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42c642-5180-45c4-9a57-3be5c607a76f}" ma:internalName="TaxCatchAll" ma:showField="CatchAllData" ma:web="d0de27d6-ed64-4365-b454-c85f97c82a09">
      <xsd:complexType>
        <xsd:complexContent>
          <xsd:extension base="dms:MultiChoiceLookup">
            <xsd:sequence>
              <xsd:element name="Value" type="dms:Lookup" maxOccurs="unbounded" minOccurs="0" nillable="true"/>
            </xsd:sequence>
          </xsd:extension>
        </xsd:complexContent>
      </xsd:complexType>
    </xsd:element>
    <xsd:element name="PrimeClassificationStatus" ma:index="47" nillable="true" ma:displayName="Processing status" ma:internalName="PrimeClassificationStatus">
      <xsd:simpleType>
        <xsd:restriction base="dms:Text"/>
      </xsd:simpleType>
    </xsd:element>
    <xsd:element name="PrimeClassificationStatusDetails" ma:index="48" nillable="true" ma:displayName="Processing details" ma:internalName="PrimeClassificationStatusDetails">
      <xsd:simpleType>
        <xsd:restriction base="dms:Note">
          <xsd:maxLength value="255"/>
        </xsd:restriction>
      </xsd:simpleType>
    </xsd:element>
    <xsd:element name="PrimeLastClassified" ma:index="49" nillable="true" ma:displayName="Processed" ma:internalName="PrimeLastClassified">
      <xsd:simpleType>
        <xsd:restriction base="dms:DateTime"/>
      </xsd:simpleType>
    </xsd:element>
    <xsd:element name="PrimeCorrectedByUser" ma:index="50" nillable="true" ma:displayName="Corrected" ma:internalName="PrimeCorrectedByUser">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0de27d6-ed64-4365-b454-c85f97c82a09" xsi:nil="true"/>
    <lcf76f155ced4ddcb4097134ff3c332f xmlns="5e2db648-71e5-403d-bff8-dc10f4ef4f87">
      <Terms xmlns="http://schemas.microsoft.com/office/infopath/2007/PartnerControls"/>
    </lcf76f155ced4ddcb4097134ff3c332f>
    <Product_x0020_name xmlns="5e2db648-71e5-403d-bff8-dc10f4ef4f87">Microsoft 365 Copilot</Product_x0020_name>
    <Dateoffeedback xmlns="5e2db648-71e5-403d-bff8-dc10f4ef4f87" xsi:nil="true"/>
    <GATiming xmlns="5e2db648-71e5-403d-bff8-dc10f4ef4f87" xsi:nil="true"/>
    <PM xmlns="5e2db648-71e5-403d-bff8-dc10f4ef4f87" xsi:nil="true"/>
    <PublicRMLink xmlns="5e2db648-71e5-403d-bff8-dc10f4ef4f87">
      <Url xsi:nil="true"/>
      <Description xsi:nil="true"/>
    </PublicRMLink>
    <John_x0020_Reviewed xmlns="5e2db648-71e5-403d-bff8-dc10f4ef4f87">false</John_x0020_Reviewed>
    <Marketing_x0020_Moment xmlns="5e2db648-71e5-403d-bff8-dc10f4ef4f87">Ignite</Marketing_x0020_Moment>
    <Feedback_x0020_summary xmlns="5e2db648-71e5-403d-bff8-dc10f4ef4f87">Not found</Feedback_x0020_summary>
    <Materialtype xmlns="5e2db648-71e5-403d-bff8-dc10f4ef4f87" xsi:nil="true"/>
    <FolderDescription xmlns="5e2db648-71e5-403d-bff8-dc10f4ef4f87" xsi:nil="true"/>
    <LinktoDeck xmlns="5e2db648-71e5-403d-bff8-dc10f4ef4f87">
      <Url xsi:nil="true"/>
      <Description xsi:nil="true"/>
    </LinktoDeck>
    <product_x0020_name0 xmlns="5e2db648-71e5-403d-bff8-dc10f4ef4f87">Microsoft 365 Copilot</product_x0020_name0>
    <Speclink xmlns="5e2db648-71e5-403d-bff8-dc10f4ef4f87">
      <Url xsi:nil="true"/>
      <Description xsi:nil="true"/>
    </Speclink>
    <PrimeClassificationStatusDetails xmlns="d0de27d6-ed64-4365-b454-c85f97c82a09" xsi:nil="true"/>
    <PrimeLastClassified xmlns="d0de27d6-ed64-4365-b454-c85f97c82a09" xsi:nil="true"/>
    <OriginalModifiedBy0 xmlns="5e2db648-71e5-403d-bff8-dc10f4ef4f87">
      <UserInfo>
        <DisplayName/>
        <AccountId xsi:nil="true"/>
        <AccountType/>
      </UserInfo>
    </OriginalModifiedBy0>
    <Figmalink xmlns="5e2db648-71e5-403d-bff8-dc10f4ef4f87">
      <Url xsi:nil="true"/>
      <Description xsi:nil="true"/>
    </Figmalink>
    <Customer xmlns="5e2db648-71e5-403d-bff8-dc10f4ef4f87">Not found</Customer>
    <Customername xmlns="5e2db648-71e5-403d-bff8-dc10f4ef4f87" xsi:nil="true"/>
    <FileCategory xmlns="5e2db648-71e5-403d-bff8-dc10f4ef4f87" xsi:nil="true"/>
    <Location_x0028_state_x0029_ xmlns="5e2db648-71e5-403d-bff8-dc10f4ef4f87" xsi:nil="true"/>
    <Headline xmlns="5e2db648-71e5-403d-bff8-dc10f4ef4f87" xsi:nil="true"/>
    <PrimeCorrectedByUser xmlns="d0de27d6-ed64-4365-b454-c85f97c82a09" xsi:nil="true"/>
    <OriginalModifiedBy xmlns="5e2db648-71e5-403d-bff8-dc10f4ef4f87" xsi:nil="true"/>
    <OriginalPath xmlns="5e2db648-71e5-403d-bff8-dc10f4ef4f87" xsi:nil="true"/>
    <OriginallyModifiedBy xmlns="5e2db648-71e5-403d-bff8-dc10f4ef4f87" xsi:nil="true"/>
    <Petereview xmlns="5e2db648-71e5-403d-bff8-dc10f4ef4f87">Not started</Petereview>
    <Header xmlns="5e2db648-71e5-403d-bff8-dc10f4ef4f87" xsi:nil="true"/>
    <PrimeClassificationStatus xmlns="d0de27d6-ed64-4365-b454-c85f97c82a09" xsi:nil="true"/>
    <Feedback_x0020_Date xmlns="5e2db648-71e5-403d-bff8-dc10f4ef4f87">2026-02-10T21:25:00+00:00</Feedback_x0020_Date>
    <summary_x0020_of_x0020_feedback xmlns="5e2db648-71e5-403d-bff8-dc10f4ef4f87">Not found</summary_x0020_of_x0020_feedback>
    <Description xmlns="5e2db648-71e5-403d-bff8-dc10f4ef4f87" xsi:nil="true"/>
    <Document_x0020_type xmlns="5e2db648-71e5-403d-bff8-dc10f4ef4f87">Messaging</Document_x0020_type>
    <DeckRelease xmlns="5e2db648-71e5-403d-bff8-dc10f4ef4f87" xsi:nil="true"/>
    <FolderOwner xmlns="5e2db648-71e5-403d-bff8-dc10f4ef4f87" xsi:nil="true"/>
    <Comments xmlns="5e2db648-71e5-403d-bff8-dc10f4ef4f87" xsi:nil="true"/>
    <Reviewcomplete xmlns="5e2db648-71e5-403d-bff8-dc10f4ef4f87" xsi:nil="true"/>
    <Summary xmlns="5e2db648-71e5-403d-bff8-dc10f4ef4f87">This document provides an overview of how to secure Microsoft 365 Copilot and Agents against data loss using Microsoft Purview Data Loss Prevention (DLP). It explains what data loss is, the risks associated with AI tools like Copilot, and how Purview DLP </Summary>
    <Product xmlns="5e2db648-71e5-403d-bff8-dc10f4ef4f87">Microsoft 365 Copilot</Product>
    <Availability xmlns="5e2db648-71e5-403d-bff8-dc10f4ef4f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174846-E0CD-4B8E-BA46-C706FE8050D3}">
  <ds:schemaRefs>
    <ds:schemaRef ds:uri="5e2db648-71e5-403d-bff8-dc10f4ef4f87"/>
    <ds:schemaRef ds:uri="d0de27d6-ed64-4365-b454-c85f97c82a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865BF7C-A661-4608-A414-6C220DAF408B}">
  <ds:schemaRefs>
    <ds:schemaRef ds:uri="http://schemas.microsoft.com/office/2006/metadata/properties"/>
    <ds:schemaRef ds:uri="5e2db648-71e5-403d-bff8-dc10f4ef4f87"/>
    <ds:schemaRef ds:uri="http://purl.org/dc/elements/1.1/"/>
    <ds:schemaRef ds:uri="http://purl.org/dc/dcmitype/"/>
    <ds:schemaRef ds:uri="http://schemas.openxmlformats.org/package/2006/metadata/core-properties"/>
    <ds:schemaRef ds:uri="http://purl.org/dc/terms/"/>
    <ds:schemaRef ds:uri="d0de27d6-ed64-4365-b454-c85f97c82a09"/>
    <ds:schemaRef ds:uri="http://www.w3.org/XML/1998/namespace"/>
    <ds:schemaRef ds:uri="http://schemas.microsoft.com/office/2006/documentManagement/typ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EB275EE8-2F65-4E40-8806-C183B21EFF4C}">
  <ds:schemaRefs>
    <ds:schemaRef ds:uri="http://schemas.microsoft.com/sharepoint/v3/contenttype/forms"/>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1459</Words>
  <Application>Microsoft Office PowerPoint</Application>
  <PresentationFormat>Widescreen</PresentationFormat>
  <Paragraphs>456</Paragraphs>
  <Slides>38</Slides>
  <Notes>37</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FY25 M365 Copilot</vt:lpstr>
      <vt:lpstr>Microsoft 365 Copilot Template</vt:lpstr>
      <vt:lpstr>IT management and security in the AI era</vt:lpstr>
      <vt:lpstr>PowerPoint Presentation</vt:lpstr>
      <vt:lpstr>Protect against data loss</vt:lpstr>
      <vt:lpstr>Prevent data loss and insider risks: how Purview helps today</vt:lpstr>
      <vt:lpstr>Data Loss Prevention for Microsoft 365 Copilot + Agents</vt:lpstr>
      <vt:lpstr>What we heard from you</vt:lpstr>
      <vt:lpstr>Microsoft Purview Data Loss Prevention  for Microsoft 365 Copilot  to safeguard prompts Included for all users of Microsoft 365 Copilot and Copilot Chat</vt:lpstr>
      <vt:lpstr>DLP for M365 Copilot prompts data flow</vt:lpstr>
      <vt:lpstr>Demo in the Microsoft 365 Admin Center</vt:lpstr>
      <vt:lpstr>Title slide6 </vt:lpstr>
      <vt:lpstr>Title slide7</vt:lpstr>
      <vt:lpstr>Title slide9</vt:lpstr>
      <vt:lpstr>Title slide7       </vt:lpstr>
      <vt:lpstr>Title               </vt:lpstr>
      <vt:lpstr>Title slide7              </vt:lpstr>
      <vt:lpstr>Title              </vt:lpstr>
      <vt:lpstr>Title slide10</vt:lpstr>
      <vt:lpstr>Title                                                                                  </vt:lpstr>
      <vt:lpstr>Title</vt:lpstr>
      <vt:lpstr>Title </vt:lpstr>
      <vt:lpstr>Title    </vt:lpstr>
      <vt:lpstr>Title                                                                                     </vt:lpstr>
      <vt:lpstr>Title                                       </vt:lpstr>
      <vt:lpstr>Title                                                </vt:lpstr>
      <vt:lpstr>Title                   </vt:lpstr>
      <vt:lpstr>Title        </vt:lpstr>
      <vt:lpstr>Title                                     </vt:lpstr>
      <vt:lpstr>Title                            </vt:lpstr>
      <vt:lpstr>Title                                                                </vt:lpstr>
      <vt:lpstr>Title                                                              </vt:lpstr>
      <vt:lpstr>Title                                                             </vt:lpstr>
      <vt:lpstr>Title                                                  </vt:lpstr>
      <vt:lpstr>Title                                                         </vt:lpstr>
      <vt:lpstr>Title                                        </vt:lpstr>
      <vt:lpstr>Title                                                                                    </vt:lpstr>
      <vt:lpstr>Title                                                                                                                               </vt:lpstr>
      <vt:lpstr>Microsoft Purview Data Loss Prevention  for Microsoft 365 Copilot  to safeguard prompts    Included for all users of Microsoft 365 Copilot and Copilot Chat</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 DLP for Copilot Prompt</dc:title>
  <dc:creator>Sophie Ke</dc:creator>
  <cp:lastModifiedBy>Kären Engelbrecht (KDDS GROUP LLC)</cp:lastModifiedBy>
  <cp:revision>2</cp:revision>
  <dcterms:created xsi:type="dcterms:W3CDTF">2026-02-03T19:19:58Z</dcterms:created>
  <dcterms:modified xsi:type="dcterms:W3CDTF">2026-03-06T18:03:09Z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0x01010028D4A6A03340E24FAC1AE68380428E74</vt:lpwstr>
  </property>
  <property fmtid="{D5CDD505-2E9C-101B-9397-08002B2CF9AE}" pid="4" name="Order">
    <vt:lpwstr>79800.0000000000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riggerFlowInfo">
    <vt:lpwstr/>
  </property>
  <property fmtid="{D5CDD505-2E9C-101B-9397-08002B2CF9AE}" pid="9" name="xd_Signature">
    <vt:lpwstr/>
  </property>
</Properties>
</file>