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6" r:id="rId5"/>
    <p:sldMasterId id="2147483823" r:id="rId6"/>
    <p:sldMasterId id="2147483903" r:id="rId7"/>
    <p:sldMasterId id="2147483967" r:id="rId8"/>
  </p:sldMasterIdLst>
  <p:notesMasterIdLst>
    <p:notesMasterId r:id="rId81"/>
  </p:notesMasterIdLst>
  <p:sldIdLst>
    <p:sldId id="2145706425" r:id="rId9"/>
    <p:sldId id="2147483583" r:id="rId10"/>
    <p:sldId id="2147483559" r:id="rId11"/>
    <p:sldId id="2147470454" r:id="rId12"/>
    <p:sldId id="2147483562" r:id="rId13"/>
    <p:sldId id="2147483584" r:id="rId14"/>
    <p:sldId id="2147483587" r:id="rId15"/>
    <p:sldId id="2147483560" r:id="rId16"/>
    <p:sldId id="2147470451" r:id="rId17"/>
    <p:sldId id="2147470456" r:id="rId18"/>
    <p:sldId id="2147480892" r:id="rId19"/>
    <p:sldId id="2147470438" r:id="rId20"/>
    <p:sldId id="2147470436" r:id="rId21"/>
    <p:sldId id="2147470459" r:id="rId22"/>
    <p:sldId id="2147483556" r:id="rId23"/>
    <p:sldId id="2123259099" r:id="rId24"/>
    <p:sldId id="2147483576" r:id="rId25"/>
    <p:sldId id="2147483557" r:id="rId26"/>
    <p:sldId id="2147483561" r:id="rId27"/>
    <p:sldId id="2147483586" r:id="rId28"/>
    <p:sldId id="585" r:id="rId29"/>
    <p:sldId id="2147483585" r:id="rId30"/>
    <p:sldId id="648" r:id="rId31"/>
    <p:sldId id="2147470439" r:id="rId32"/>
    <p:sldId id="607" r:id="rId33"/>
    <p:sldId id="2123259381" r:id="rId34"/>
    <p:sldId id="274" r:id="rId35"/>
    <p:sldId id="275" r:id="rId36"/>
    <p:sldId id="2076137311" r:id="rId37"/>
    <p:sldId id="2123259376" r:id="rId38"/>
    <p:sldId id="2123259377" r:id="rId39"/>
    <p:sldId id="632" r:id="rId40"/>
    <p:sldId id="2076137303" r:id="rId41"/>
    <p:sldId id="8821" r:id="rId42"/>
    <p:sldId id="8853" r:id="rId43"/>
    <p:sldId id="2076138710" r:id="rId44"/>
    <p:sldId id="2076137312" r:id="rId45"/>
    <p:sldId id="2147470440" r:id="rId46"/>
    <p:sldId id="2147470441" r:id="rId47"/>
    <p:sldId id="2147470442" r:id="rId48"/>
    <p:sldId id="2147470443" r:id="rId49"/>
    <p:sldId id="2147470444" r:id="rId50"/>
    <p:sldId id="2147483570" r:id="rId51"/>
    <p:sldId id="2147483572" r:id="rId52"/>
    <p:sldId id="2147483571" r:id="rId53"/>
    <p:sldId id="2147470446" r:id="rId54"/>
    <p:sldId id="2147483563" r:id="rId55"/>
    <p:sldId id="2147483564" r:id="rId56"/>
    <p:sldId id="2134806745" r:id="rId57"/>
    <p:sldId id="2145706337" r:id="rId58"/>
    <p:sldId id="2076137154" r:id="rId59"/>
    <p:sldId id="2145706335" r:id="rId60"/>
    <p:sldId id="2134806760" r:id="rId61"/>
    <p:sldId id="2134806759" r:id="rId62"/>
    <p:sldId id="2134806758" r:id="rId63"/>
    <p:sldId id="2134806748" r:id="rId64"/>
    <p:sldId id="8739" r:id="rId65"/>
    <p:sldId id="2134806749" r:id="rId66"/>
    <p:sldId id="2134806735" r:id="rId67"/>
    <p:sldId id="2134806752" r:id="rId68"/>
    <p:sldId id="2145706344" r:id="rId69"/>
    <p:sldId id="2145706350" r:id="rId70"/>
    <p:sldId id="2145706348" r:id="rId71"/>
    <p:sldId id="2145706345" r:id="rId72"/>
    <p:sldId id="271" r:id="rId73"/>
    <p:sldId id="2147483573" r:id="rId74"/>
    <p:sldId id="2145706349" r:id="rId75"/>
    <p:sldId id="2145706334" r:id="rId76"/>
    <p:sldId id="2147483569" r:id="rId77"/>
    <p:sldId id="2147483566" r:id="rId78"/>
    <p:sldId id="2147483567" r:id="rId79"/>
    <p:sldId id="2147483574" r:id="rId80"/>
  </p:sldIdLst>
  <p:sldSz cx="12192000" cy="6858000"/>
  <p:notesSz cx="6858000" cy="9144000"/>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and Overview" id="{265FB691-820A-4FC5-B5DE-BFA6817144CB}">
          <p14:sldIdLst>
            <p14:sldId id="2145706425"/>
            <p14:sldId id="2147483583"/>
            <p14:sldId id="2147483559"/>
          </p14:sldIdLst>
        </p14:section>
        <p14:section name="Planning the Program" id="{AE3D55BF-4C13-4732-BC89-EBA9F1BF6D1A}">
          <p14:sldIdLst>
            <p14:sldId id="2147470454"/>
            <p14:sldId id="2147483562"/>
            <p14:sldId id="2147483584"/>
            <p14:sldId id="2147483587"/>
            <p14:sldId id="2147483560"/>
            <p14:sldId id="2147470451"/>
          </p14:sldIdLst>
        </p14:section>
        <p14:section name="What is Viva Insights" id="{5AB1D102-705A-4ED1-9627-13A9CB4E7D46}">
          <p14:sldIdLst>
            <p14:sldId id="2147470456"/>
            <p14:sldId id="2147480892"/>
            <p14:sldId id="2147470438"/>
            <p14:sldId id="2147470436"/>
            <p14:sldId id="2147470459"/>
          </p14:sldIdLst>
        </p14:section>
        <p14:section name="Roles" id="{290FDAAB-5616-486A-96C8-828D4CB8619E}">
          <p14:sldIdLst>
            <p14:sldId id="2147483556"/>
            <p14:sldId id="2123259099"/>
            <p14:sldId id="2147483576"/>
          </p14:sldIdLst>
        </p14:section>
        <p14:section name="Organizational data" id="{851443A5-5F14-428D-8FFF-E4412687FF2A}">
          <p14:sldIdLst>
            <p14:sldId id="2147483557"/>
            <p14:sldId id="2147483561"/>
            <p14:sldId id="2147483586"/>
            <p14:sldId id="585"/>
            <p14:sldId id="2147483585"/>
            <p14:sldId id="648"/>
            <p14:sldId id="2147470439"/>
            <p14:sldId id="607"/>
            <p14:sldId id="2123259381"/>
            <p14:sldId id="274"/>
            <p14:sldId id="275"/>
            <p14:sldId id="2076137311"/>
            <p14:sldId id="2123259376"/>
            <p14:sldId id="2123259377"/>
            <p14:sldId id="632"/>
            <p14:sldId id="2076137303"/>
            <p14:sldId id="8821"/>
            <p14:sldId id="8853"/>
            <p14:sldId id="2076138710"/>
            <p14:sldId id="2076137312"/>
          </p14:sldIdLst>
        </p14:section>
        <p14:section name="Queries" id="{8866AE16-3194-4F9B-8F3F-75A9845326E3}">
          <p14:sldIdLst>
            <p14:sldId id="2147470440"/>
            <p14:sldId id="2147470441"/>
            <p14:sldId id="2147470442"/>
            <p14:sldId id="2147470443"/>
            <p14:sldId id="2147470444"/>
            <p14:sldId id="2147483570"/>
            <p14:sldId id="2147483572"/>
            <p14:sldId id="2147483571"/>
            <p14:sldId id="2147470446"/>
          </p14:sldIdLst>
        </p14:section>
        <p14:section name="R and Python" id="{0C462096-5169-442F-A300-ECD80DCC15FE}">
          <p14:sldIdLst>
            <p14:sldId id="2147483563"/>
            <p14:sldId id="2147483564"/>
            <p14:sldId id="2134806745"/>
            <p14:sldId id="2145706337"/>
            <p14:sldId id="2076137154"/>
            <p14:sldId id="2145706335"/>
            <p14:sldId id="2134806760"/>
            <p14:sldId id="2134806759"/>
            <p14:sldId id="2134806758"/>
            <p14:sldId id="2134806748"/>
            <p14:sldId id="8739"/>
            <p14:sldId id="2134806749"/>
            <p14:sldId id="2134806735"/>
            <p14:sldId id="2134806752"/>
            <p14:sldId id="2145706344"/>
            <p14:sldId id="2145706350"/>
            <p14:sldId id="2145706348"/>
            <p14:sldId id="2145706345"/>
            <p14:sldId id="271"/>
            <p14:sldId id="2147483573"/>
            <p14:sldId id="2145706349"/>
            <p14:sldId id="2145706334"/>
          </p14:sldIdLst>
        </p14:section>
        <p14:section name="Final" id="{4A413B19-4BD2-4632-A9BC-7D000852C91D}">
          <p14:sldIdLst>
            <p14:sldId id="2147483569"/>
            <p14:sldId id="2147483566"/>
            <p14:sldId id="2147483567"/>
            <p14:sldId id="21474835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763802-7B7D-533E-428B-21850FE1F0DE}" name="Nick DeFalco" initials="ND" userId="S::nidefalc@microsoft.com::c9bcb212-c680-4eda-90d2-588b8f8c4b03" providerId="AD"/>
  <p188:author id="{B492DB02-DBBA-5953-A6D6-71C6869F1FE0}" name="Juliana Chen (CELA)" initials="J(" userId="S::julianac@microsoft.com::db5b8fba-8265-43c2-be5d-ded446073881" providerId="AD"/>
  <p188:author id="{0EB17B03-265E-EF74-8E36-95037260A7F2}" name="Rishikanth Heroda A (Calibrated Consulting &amp; Analyt)" initials="RH" userId="S::v-rherodaa@microsoft.com::7e67c41b-26e0-4b3e-b867-4302e6be8f27" providerId="AD"/>
  <p188:author id="{C5019910-FBA2-8D55-9A36-3014FEE6CA84}" name="Lucas Hogner" initials="LH" userId="S::luhogner@microsoft.com::5dfb08d2-5d6a-4821-b511-cb1345ea0553" providerId="AD"/>
  <p188:author id="{E59BAA17-3F4C-0912-63D7-CF69A50A1A20}" name="Shamsi Iqbal" initials="SI" userId="S::shamsi@microsoft.com::b4cdd71e-8265-45ab-936d-f5c60716546e" providerId="AD"/>
  <p188:author id="{E04E1F2F-D814-282C-FFCB-EEE24659B25C}" name="Shailendra Hegde" initials="SH" userId="S::shahegde@microsoft.com::0947920a-c94d-4246-90d4-bdd31da02ffe" providerId="AD"/>
  <p188:author id="{52D22A33-2564-7671-23EA-265EA531BA0E}" name="Goneta Kajtazi" initials="GK" userId="S::gkajtazi@microsoft.com::e6124a1d-8b4a-4934-a1cd-fccb1dae7fae" providerId="AD"/>
  <p188:author id="{E7139C38-6B43-466F-7410-4187FF97B39D}" name="Deveshi Buch" initials="DB" userId="S::buchdeveshi@microsoft.com::928e0506-3bc7-449c-9ed3-c27aa62dc7ca" providerId="AD"/>
  <p188:author id="{97220A45-1416-9BF9-70DC-C47FD44E4C77}" name="Matthew Pentz (Unify Consulting LLC)" initials="" userId="S::v-matpentz@microsoft.com::8295c90f-e9b5-4da9-a278-b2e547be2f53" providerId="AD"/>
  <p188:author id="{705A1A47-5EB0-076D-B72F-31DBC114FBA1}" name="Sonja Clark" initials="SC" userId="S::soclark@microsoft.com::ec261a0d-f290-44fd-93ed-5893be5eb9f4" providerId="AD"/>
  <p188:author id="{23889E47-82AE-6F1E-C75A-4D443EB2B9E4}" name="Priyanka K K (Calibrated Consulting &amp; Analyt)" initials="" userId="S::v-priyankakk@microsoft.com::8b8d5031-d577-435c-8e39-ad4412ded1f1" providerId="AD"/>
  <p188:author id="{05416B56-5B83-4973-889A-BFDAB7F422F1}" name="Efe Abugo" initials="EA" userId="S::omoefeabugo@microsoft.com::6f9643a4-064e-43fe-88b1-4f223db45fc5" providerId="AD"/>
  <p188:author id="{4A4D8F65-E37B-AD3F-A19B-4E517D7A54BA}" name="Steph Tung" initials="ST" userId="S::stephtung@microsoft.com::cfb609cc-fd9c-4f22-9b6b-0a378f0ef08d" providerId="AD"/>
  <p188:author id="{B480426E-E5C0-6A4F-0DA5-6E4B5E18AEF2}" name="Chris Gideon" initials="CG" userId="S::cgideon@microsoft.com::caee4707-fd4d-48fb-86ce-d75c8daee41c" providerId="AD"/>
  <p188:author id="{5C3FE875-5FE0-B539-4A50-21529C29E2EB}" name="Abe Lubetkin" initials="AL" userId="S::ablubetk@microsoft.com::2bfa3279-6726-44a8-9295-b1163b09406a" providerId="AD"/>
  <p188:author id="{8E8DEE7A-23B7-5018-DEED-79FF48030843}" name="Luz Lorenz" initials="LL" userId="S::luzlorenz@microsoft.com::57de76a9-1af3-4c8d-9cd6-9035efbbf7aa" providerId="AD"/>
  <p188:author id="{E4A7FA94-E211-D600-EBA7-2ABB612AA985}" name="Neha Shah" initials="NS" userId="S::neshah@microsoft.com::95d13c8c-a999-4dbb-ad1f-ae30fa2c98e7" providerId="AD"/>
  <p188:author id="{EFE44898-5891-1A9B-E9F1-621BA7F12713}" name="Radhika Bhar" initials="RB" userId="S::rabhar@microsoft.com::48158a1e-b47f-4b0e-8730-89bc5c91b6e9" providerId="AD"/>
  <p188:author id="{A7A5FBB2-14EC-050F-0C51-C9D68A42219D}" name="Esther Adeoye" initials="" userId="S::tadeoye@microsoft.com::dbfe16ae-b7f2-48dc-b474-9850cd45a822" providerId="AD"/>
  <p188:author id="{54E09DC5-0EDC-BC37-4899-030F9860466B}" name="Martin Chan" initials="MC" userId="S::martinchan@microsoft.com::2b51facf-8065-419e-8ea5-70e46e5a63b6" providerId="AD"/>
  <p188:author id="{CF6818E7-3015-9014-C581-408FF8E96F41}" name="Sachin Gaikwad (HCL Technologies Corporate Services)" initials="" userId="S::v-gaikwadsac@microsoft.com::a5c54e0d-bed8-4fa9-afaf-ab27139bbb5b" providerId="AD"/>
  <p188:author id="{B193D1ED-6FB4-9DF4-07BC-8AC89E28754F}" name="Mike Walsh" initials="MW" userId="S::mikewalsh@microsoft.com::bc8f4e96-7e26-46ac-9dfd-886fde7a4f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BBC"/>
    <a:srgbClr val="F5F5F5"/>
    <a:srgbClr val="E5DEF2"/>
    <a:srgbClr val="F4DFF5"/>
    <a:srgbClr val="FBEBF9"/>
    <a:srgbClr val="F2EEF8"/>
    <a:srgbClr val="EDB4E7"/>
    <a:srgbClr val="FAFAFA"/>
    <a:srgbClr val="FFFFFF"/>
    <a:srgbClr val="603B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FD570F-850D-4E17-9872-6BD78137F14A}" v="8" dt="2025-07-24T16:42:20.515"/>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microsoft.com/office/2015/10/relationships/revisionInfo" Target="revisionInfo.xml"/><Relationship Id="rId61" Type="http://schemas.openxmlformats.org/officeDocument/2006/relationships/slide" Target="slides/slide53.xml"/><Relationship Id="rId82" Type="http://schemas.openxmlformats.org/officeDocument/2006/relationships/tags" Target="tags/tag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00-4CAC-8669-BB148DDB0A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200-4CAC-8669-BB148DDB0A1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200-4CAC-8669-BB148DDB0A1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200-4CAC-8669-BB148DDB0A1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200-4CAC-8669-BB148DDB0A1B}"/>
              </c:ext>
            </c:extLst>
          </c:dPt>
          <c:dLbls>
            <c:dLbl>
              <c:idx val="0"/>
              <c:layout>
                <c:manualLayout>
                  <c:x val="-1.4408192021492031E-2"/>
                  <c:y val="6.488203772526340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1397677822994038"/>
                      <c:h val="0.30010784219927489"/>
                    </c:manualLayout>
                  </c15:layout>
                </c:ext>
                <c:ext xmlns:c16="http://schemas.microsoft.com/office/drawing/2014/chart" uri="{C3380CC4-5D6E-409C-BE32-E72D297353CC}">
                  <c16:uniqueId val="{00000001-4200-4CAC-8669-BB148DDB0A1B}"/>
                </c:ext>
              </c:extLst>
            </c:dLbl>
            <c:dLbl>
              <c:idx val="1"/>
              <c:layout>
                <c:manualLayout>
                  <c:x val="-9.6054613476613676E-3"/>
                  <c:y val="-0.21234045438627946"/>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44869530228651577"/>
                      <c:h val="0.11159670547190019"/>
                    </c:manualLayout>
                  </c15:layout>
                </c:ext>
                <c:ext xmlns:c16="http://schemas.microsoft.com/office/drawing/2014/chart" uri="{C3380CC4-5D6E-409C-BE32-E72D297353CC}">
                  <c16:uniqueId val="{00000003-4200-4CAC-8669-BB148DDB0A1B}"/>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CH"/>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2"/>
                <c:pt idx="0">
                  <c:v>Within U.S.</c:v>
                </c:pt>
                <c:pt idx="1">
                  <c:v>Other</c:v>
                </c:pt>
              </c:strCache>
            </c:strRef>
          </c:cat>
          <c:val>
            <c:numRef>
              <c:f>Sheet1!$B$2:$B$6</c:f>
              <c:numCache>
                <c:formatCode>0%</c:formatCode>
                <c:ptCount val="5"/>
                <c:pt idx="0">
                  <c:v>0.65</c:v>
                </c:pt>
                <c:pt idx="1">
                  <c:v>0.35</c:v>
                </c:pt>
              </c:numCache>
            </c:numRef>
          </c:val>
          <c:extLst>
            <c:ext xmlns:c16="http://schemas.microsoft.com/office/drawing/2014/chart" uri="{C3380CC4-5D6E-409C-BE32-E72D297353CC}">
              <c16:uniqueId val="{0000000A-4200-4CAC-8669-BB148DDB0A1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CH"/>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9D1-472B-80C4-0926B273A1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9D1-472B-80C4-0926B273A19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9D1-472B-80C4-0926B273A1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9D1-472B-80C4-0926B273A19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9D1-472B-80C4-0926B273A19E}"/>
              </c:ext>
            </c:extLst>
          </c:dPt>
          <c:dLbls>
            <c:dLbl>
              <c:idx val="2"/>
              <c:layout>
                <c:manualLayout>
                  <c:x val="4.8027495822191568E-2"/>
                  <c:y val="4.718676764139542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2495275739138357"/>
                      <c:h val="0.14108843524777234"/>
                    </c:manualLayout>
                  </c15:layout>
                </c:ext>
                <c:ext xmlns:c16="http://schemas.microsoft.com/office/drawing/2014/chart" uri="{C3380CC4-5D6E-409C-BE32-E72D297353CC}">
                  <c16:uniqueId val="{00000005-29D1-472B-80C4-0926B273A19E}"/>
                </c:ext>
              </c:extLst>
            </c:dLbl>
            <c:dLbl>
              <c:idx val="3"/>
              <c:layout>
                <c:manualLayout>
                  <c:x val="0.11526572525582104"/>
                  <c:y val="0"/>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0259623518858653"/>
                      <c:h val="0.12929174333742346"/>
                    </c:manualLayout>
                  </c15:layout>
                </c:ext>
                <c:ext xmlns:c16="http://schemas.microsoft.com/office/drawing/2014/chart" uri="{C3380CC4-5D6E-409C-BE32-E72D297353CC}">
                  <c16:uniqueId val="{00000007-29D1-472B-80C4-0926B273A19E}"/>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CH"/>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4"/>
                <c:pt idx="0">
                  <c:v>Within U.S.</c:v>
                </c:pt>
                <c:pt idx="1">
                  <c:v>China</c:v>
                </c:pt>
                <c:pt idx="2">
                  <c:v>India</c:v>
                </c:pt>
                <c:pt idx="3">
                  <c:v>U.K.</c:v>
                </c:pt>
              </c:strCache>
            </c:strRef>
          </c:cat>
          <c:val>
            <c:numRef>
              <c:f>Sheet1!$B$2:$B$6</c:f>
              <c:numCache>
                <c:formatCode>0%</c:formatCode>
                <c:ptCount val="5"/>
                <c:pt idx="0">
                  <c:v>0.65</c:v>
                </c:pt>
                <c:pt idx="1">
                  <c:v>0.25</c:v>
                </c:pt>
                <c:pt idx="2">
                  <c:v>0.08</c:v>
                </c:pt>
                <c:pt idx="3">
                  <c:v>0.02</c:v>
                </c:pt>
              </c:numCache>
            </c:numRef>
          </c:val>
          <c:extLst>
            <c:ext xmlns:c16="http://schemas.microsoft.com/office/drawing/2014/chart" uri="{C3380CC4-5D6E-409C-BE32-E72D297353CC}">
              <c16:uniqueId val="{0000000A-29D1-472B-80C4-0926B273A19E}"/>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defRPr>
      </a:pPr>
      <a:endParaRPr lang="en-CH"/>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4E2CB-47CD-436A-90D4-C9BB3500AC73}" type="datetimeFigureOut">
              <a:rPr lang="en-GB" smtClean="0"/>
              <a:t>24/07/2025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CB979-71B9-45B4-9591-67C35042882E}" type="slidenum">
              <a:rPr lang="en-GB" smtClean="0"/>
              <a:t>‹#›</a:t>
            </a:fld>
            <a:endParaRPr lang="en-GB"/>
          </a:p>
        </p:txBody>
      </p:sp>
    </p:spTree>
    <p:extLst>
      <p:ext uri="{BB962C8B-B14F-4D97-AF65-F5344CB8AC3E}">
        <p14:creationId xmlns:p14="http://schemas.microsoft.com/office/powerpoint/2010/main" val="3177505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nam06.safelinks.protection.outlook.com/?url=https%3A%2F%2Fdocs.microsoft.com%2Fen-us%2Fworkplace-analytics%2Fsetup%2Fupload-organizational-data-1st&amp;data=04%7C01%7CAinize.Cidoncha%40microsoft.com%7Ceaf298a507a3495a736508d967019290%7C72f988bf86f141af91ab2d7cd011db47%7C1%7C0%7C637654078790434622%7CUnknown%7CTWFpbGZsb3d8eyJWIjoiMC4wLjAwMDAiLCJQIjoiV2luMzIiLCJBTiI6Ik1haWwiLCJXVCI6Mn0%3D%7C1000&amp;sdata=G4Ib5cEupAQBrj84BUq8RgEQZBrdWo%2FDLbKEEi%2BCxEY%3D&amp;reserved=0" TargetMode="External"/><Relationship Id="rId3" Type="http://schemas.openxmlformats.org/officeDocument/2006/relationships/hyperlink" Target="https://nam06.safelinks.protection.outlook.com/?url=https%3A%2F%2Fdocs.microsoft.com%2Fen-us%2Fworkplace-analytics%2Fsetup%2Fassign-licenses-to-population&amp;data=04%7C01%7CAinize.Cidoncha%40microsoft.com%7Ceaf298a507a3495a736508d967019290%7C72f988bf86f141af91ab2d7cd011db47%7C1%7C0%7C637654078790414711%7CUnknown%7CTWFpbGZsb3d8eyJWIjoiMC4wLjAwMDAiLCJQIjoiV2luMzIiLCJBTiI6Ik1haWwiLCJXVCI6Mn0%3D%7C1000&amp;sdata=vqgUWStiJXRpW1MLGTokTJ4PQ1xCoFj9CyqhUxEBpUk%3D&amp;reserved=0" TargetMode="External"/><Relationship Id="rId7" Type="http://schemas.openxmlformats.org/officeDocument/2006/relationships/hyperlink" Target="https://nam06.safelinks.protection.outlook.com/?url=https%3A%2F%2Fdocs.microsoft.com%2Fen-us%2Fworkplace-analytics%2Fsetup%2Fset-up-workplace-analytics&amp;data=04%7C01%7CAinize.Cidoncha%40microsoft.com%7Ceaf298a507a3495a736508d967019290%7C72f988bf86f141af91ab2d7cd011db47%7C1%7C0%7C637654078790434622%7CUnknown%7CTWFpbGZsb3d8eyJWIjoiMC4wLjAwMDAiLCJQIjoiV2luMzIiLCJBTiI6Ik1haWwiLCJXVCI6Mn0%3D%7C1000&amp;sdata=Y3PaHJQfjBwZXBQkGnHAV0o5y1B%2B1FELvNtFuQ7mTZE%3D&amp;reserved=0"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nam06.safelinks.protection.outlook.com/?url=https%3A%2F%2Fdocs.microsoft.com%2Fen-us%2Fworkplace-analytics%2Fsetup%2Fprepare-organizational-data&amp;data=04%7C01%7CAinize.Cidoncha%40microsoft.com%7Ceaf298a507a3495a736508d967019290%7C72f988bf86f141af91ab2d7cd011db47%7C1%7C0%7C637654078790434622%7CUnknown%7CTWFpbGZsb3d8eyJWIjoiMC4wLjAwMDAiLCJQIjoiV2luMzIiLCJBTiI6Ik1haWwiLCJXVCI6Mn0%3D%7C1000&amp;sdata=Ve2gtTA4JM5sqlhty7YHyK%2FQpMjffHHV41aLqGkyDb4%3D&amp;reserved=0" TargetMode="External"/><Relationship Id="rId5" Type="http://schemas.openxmlformats.org/officeDocument/2006/relationships/hyperlink" Target="https://nam06.safelinks.protection.outlook.com/?url=https%3A%2F%2Fdocs.microsoft.com%2Fen-us%2Fworkplace-analytics%2Fsetup%2Fassign-roles-to-wpa-admins&amp;data=04%7C01%7CAinize.Cidoncha%40microsoft.com%7Ceaf298a507a3495a736508d967019290%7C72f988bf86f141af91ab2d7cd011db47%7C1%7C0%7C637654078790424668%7CUnknown%7CTWFpbGZsb3d8eyJWIjoiMC4wLjAwMDAiLCJQIjoiV2luMzIiLCJBTiI6Ik1haWwiLCJXVCI6Mn0%3D%7C1000&amp;sdata=6y4ftgwB2yOiwfqgFIupZWsc7oaqItAkMvPmpai0jQA%3D&amp;reserved=0" TargetMode="External"/><Relationship Id="rId10" Type="http://schemas.openxmlformats.org/officeDocument/2006/relationships/hyperlink" Target="https://nam06.safelinks.protection.outlook.com/?url=https%3A%2F%2Fdocs.microsoft.com%2Fen-us%2Fworkplace-analytics%2Fuse%2Fviva-insights-my-org&amp;data=04%7C01%7CAinize.Cidoncha%40microsoft.com%7Ceaf298a507a3495a736508d967019290%7C72f988bf86f141af91ab2d7cd011db47%7C1%7C0%7C637654078790444580%7CUnknown%7CTWFpbGZsb3d8eyJWIjoiMC4wLjAwMDAiLCJQIjoiV2luMzIiLCJBTiI6Ik1haWwiLCJXVCI6Mn0%3D%7C1000&amp;sdata=Kfg8QkBkOqK6P4BPVQQ%2BY0k8WjLPMp%2BuDhkqG1UwTZg%3D&amp;reserved=0" TargetMode="External"/><Relationship Id="rId4" Type="http://schemas.openxmlformats.org/officeDocument/2006/relationships/hyperlink" Target="https://nam06.safelinks.protection.outlook.com/?url=https%3A%2F%2Fdocs.microsoft.com%2Fen-us%2Fworkplace-analytics%2Fsetup%2Fassign-licenses-to-population&amp;data=04%7C01%7CAinize.Cidoncha%40microsoft.com%7Ceaf298a507a3495a736508d967019290%7C72f988bf86f141af91ab2d7cd011db47%7C1%7C0%7C637654078790424668%7CUnknown%7CTWFpbGZsb3d8eyJWIjoiMC4wLjAwMDAiLCJQIjoiV2luMzIiLCJBTiI6Ik1haWwiLCJXVCI6Mn0%3D%7C1000&amp;sdata=epV%2BLGAG4wi3OrmkMGHdVjgv0rACkCDz7YWObKORhsY%3D&amp;reserved=0" TargetMode="External"/><Relationship Id="rId9" Type="http://schemas.openxmlformats.org/officeDocument/2006/relationships/hyperlink" Target="https://nam06.safelinks.protection.outlook.com/?url=https%3A%2F%2Fdocs.microsoft.com%2Fen-us%2Fworkplace-analytics%2Ftutorials%2Fpower-bi-intro&amp;data=04%7C01%7CAinize.Cidoncha%40microsoft.com%7Ceaf298a507a3495a736508d967019290%7C72f988bf86f141af91ab2d7cd011db47%7C1%7C0%7C637654078790444580%7CUnknown%7CTWFpbGZsb3d8eyJWIjoiMC4wLjAwMDAiLCJQIjoiV2luMzIiLCJBTiI6Ik1haWwiLCJXVCI6Mn0%3D%7C1000&amp;sdata=iv4wvaSThiEmPTxN7IeKzML6A8Cbfw%2BjnDG7894X7a0%3D&amp;reserved=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nam06.safelinks.protection.outlook.com/?url=https%3A%2F%2Fdocs.microsoft.com%2Fen-us%2Fworkplace-analytics%2Fsetup%2Fupload-organizational-data-1st&amp;data=04%7C01%7CAinize.Cidoncha%40microsoft.com%7Ceaf298a507a3495a736508d967019290%7C72f988bf86f141af91ab2d7cd011db47%7C1%7C0%7C637654078790434622%7CUnknown%7CTWFpbGZsb3d8eyJWIjoiMC4wLjAwMDAiLCJQIjoiV2luMzIiLCJBTiI6Ik1haWwiLCJXVCI6Mn0%3D%7C1000&amp;sdata=G4Ib5cEupAQBrj84BUq8RgEQZBrdWo%2FDLbKEEi%2BCxEY%3D&amp;reserved=0" TargetMode="External"/><Relationship Id="rId3" Type="http://schemas.openxmlformats.org/officeDocument/2006/relationships/hyperlink" Target="https://nam06.safelinks.protection.outlook.com/?url=https%3A%2F%2Fdocs.microsoft.com%2Fen-us%2Fworkplace-analytics%2Fsetup%2Fassign-licenses-to-population&amp;data=04%7C01%7CAinize.Cidoncha%40microsoft.com%7Ceaf298a507a3495a736508d967019290%7C72f988bf86f141af91ab2d7cd011db47%7C1%7C0%7C637654078790414711%7CUnknown%7CTWFpbGZsb3d8eyJWIjoiMC4wLjAwMDAiLCJQIjoiV2luMzIiLCJBTiI6Ik1haWwiLCJXVCI6Mn0%3D%7C1000&amp;sdata=vqgUWStiJXRpW1MLGTokTJ4PQ1xCoFj9CyqhUxEBpUk%3D&amp;reserved=0" TargetMode="External"/><Relationship Id="rId7" Type="http://schemas.openxmlformats.org/officeDocument/2006/relationships/hyperlink" Target="https://nam06.safelinks.protection.outlook.com/?url=https%3A%2F%2Fdocs.microsoft.com%2Fen-us%2Fworkplace-analytics%2Fsetup%2Fset-up-workplace-analytics&amp;data=04%7C01%7CAinize.Cidoncha%40microsoft.com%7Ceaf298a507a3495a736508d967019290%7C72f988bf86f141af91ab2d7cd011db47%7C1%7C0%7C637654078790434622%7CUnknown%7CTWFpbGZsb3d8eyJWIjoiMC4wLjAwMDAiLCJQIjoiV2luMzIiLCJBTiI6Ik1haWwiLCJXVCI6Mn0%3D%7C1000&amp;sdata=Y3PaHJQfjBwZXBQkGnHAV0o5y1B%2B1FELvNtFuQ7mTZE%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nam06.safelinks.protection.outlook.com/?url=https%3A%2F%2Fdocs.microsoft.com%2Fen-us%2Fworkplace-analytics%2Fsetup%2Fprepare-organizational-data&amp;data=04%7C01%7CAinize.Cidoncha%40microsoft.com%7Ceaf298a507a3495a736508d967019290%7C72f988bf86f141af91ab2d7cd011db47%7C1%7C0%7C637654078790434622%7CUnknown%7CTWFpbGZsb3d8eyJWIjoiMC4wLjAwMDAiLCJQIjoiV2luMzIiLCJBTiI6Ik1haWwiLCJXVCI6Mn0%3D%7C1000&amp;sdata=Ve2gtTA4JM5sqlhty7YHyK%2FQpMjffHHV41aLqGkyDb4%3D&amp;reserved=0" TargetMode="External"/><Relationship Id="rId5" Type="http://schemas.openxmlformats.org/officeDocument/2006/relationships/hyperlink" Target="https://nam06.safelinks.protection.outlook.com/?url=https%3A%2F%2Fdocs.microsoft.com%2Fen-us%2Fworkplace-analytics%2Fsetup%2Fassign-roles-to-wpa-admins&amp;data=04%7C01%7CAinize.Cidoncha%40microsoft.com%7Ceaf298a507a3495a736508d967019290%7C72f988bf86f141af91ab2d7cd011db47%7C1%7C0%7C637654078790424668%7CUnknown%7CTWFpbGZsb3d8eyJWIjoiMC4wLjAwMDAiLCJQIjoiV2luMzIiLCJBTiI6Ik1haWwiLCJXVCI6Mn0%3D%7C1000&amp;sdata=6y4ftgwB2yOiwfqgFIupZWsc7oaqItAkMvPmpai0jQA%3D&amp;reserved=0" TargetMode="External"/><Relationship Id="rId10" Type="http://schemas.openxmlformats.org/officeDocument/2006/relationships/hyperlink" Target="https://nam06.safelinks.protection.outlook.com/?url=https%3A%2F%2Fdocs.microsoft.com%2Fen-us%2Fworkplace-analytics%2Fuse%2Fviva-insights-my-org&amp;data=04%7C01%7CAinize.Cidoncha%40microsoft.com%7Ceaf298a507a3495a736508d967019290%7C72f988bf86f141af91ab2d7cd011db47%7C1%7C0%7C637654078790444580%7CUnknown%7CTWFpbGZsb3d8eyJWIjoiMC4wLjAwMDAiLCJQIjoiV2luMzIiLCJBTiI6Ik1haWwiLCJXVCI6Mn0%3D%7C1000&amp;sdata=Kfg8QkBkOqK6P4BPVQQ%2BY0k8WjLPMp%2BuDhkqG1UwTZg%3D&amp;reserved=0" TargetMode="External"/><Relationship Id="rId4" Type="http://schemas.openxmlformats.org/officeDocument/2006/relationships/hyperlink" Target="https://nam06.safelinks.protection.outlook.com/?url=https%3A%2F%2Fdocs.microsoft.com%2Fen-us%2Fworkplace-analytics%2Fsetup%2Fassign-licenses-to-population&amp;data=04%7C01%7CAinize.Cidoncha%40microsoft.com%7Ceaf298a507a3495a736508d967019290%7C72f988bf86f141af91ab2d7cd011db47%7C1%7C0%7C637654078790424668%7CUnknown%7CTWFpbGZsb3d8eyJWIjoiMC4wLjAwMDAiLCJQIjoiV2luMzIiLCJBTiI6Ik1haWwiLCJXVCI6Mn0%3D%7C1000&amp;sdata=epV%2BLGAG4wi3OrmkMGHdVjgv0rACkCDz7YWObKORhsY%3D&amp;reserved=0" TargetMode="External"/><Relationship Id="rId9" Type="http://schemas.openxmlformats.org/officeDocument/2006/relationships/hyperlink" Target="https://nam06.safelinks.protection.outlook.com/?url=https%3A%2F%2Fdocs.microsoft.com%2Fen-us%2Fworkplace-analytics%2Ftutorials%2Fpower-bi-intro&amp;data=04%7C01%7CAinize.Cidoncha%40microsoft.com%7Ceaf298a507a3495a736508d967019290%7C72f988bf86f141af91ab2d7cd011db47%7C1%7C0%7C637654078790444580%7CUnknown%7CTWFpbGZsb3d8eyJWIjoiMC4wLjAwMDAiLCJQIjoiV2luMzIiLCJBTiI6Ik1haWwiLCJXVCI6Mn0%3D%7C1000&amp;sdata=iv4wvaSThiEmPTxN7IeKzML6A8Cbfw%2BjnDG7894X7a0%3D&amp;reserved=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8FCB979-71B9-45B4-9591-67C35042882E}" type="slidenum">
              <a:rPr lang="en-GB" smtClean="0"/>
              <a:t>1</a:t>
            </a:fld>
            <a:endParaRPr lang="en-GB"/>
          </a:p>
        </p:txBody>
      </p:sp>
    </p:spTree>
    <p:extLst>
      <p:ext uri="{BB962C8B-B14F-4D97-AF65-F5344CB8AC3E}">
        <p14:creationId xmlns:p14="http://schemas.microsoft.com/office/powerpoint/2010/main" val="159935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406F1-EB90-2033-6979-4D375CE28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F35AE-E4B2-5B8B-20B3-A9E9D25BB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D57BF-7DF4-05E5-11BC-0719C44DB2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a:solidFill>
                  <a:schemeClr val="tx1"/>
                </a:solidFill>
                <a:cs typeface="Segoe UI" pitchFamily="34" charset="0"/>
              </a:rPr>
              <a:t>TALK TRACK:</a:t>
            </a:r>
            <a:br>
              <a:rPr lang="en-GB" sz="1200">
                <a:solidFill>
                  <a:schemeClr val="tx1"/>
                </a:solidFill>
                <a:cs typeface="Segoe UI" pitchFamily="34" charset="0"/>
              </a:rPr>
            </a:br>
            <a:endParaRPr lang="en-GB" sz="1200">
              <a:solidFill>
                <a:schemeClr val="tx1"/>
              </a:solidFill>
              <a:cs typeface="Segoe UI" pitchFamily="34" charset="0"/>
            </a:endParaRPr>
          </a:p>
          <a:p>
            <a:endParaRPr lang="en-GB"/>
          </a:p>
        </p:txBody>
      </p:sp>
      <p:sp>
        <p:nvSpPr>
          <p:cNvPr id="4" name="Slide Number Placeholder 3">
            <a:extLst>
              <a:ext uri="{FF2B5EF4-FFF2-40B4-BE49-F238E27FC236}">
                <a16:creationId xmlns:a16="http://schemas.microsoft.com/office/drawing/2014/main" id="{5C25B196-8AF7-FDC7-2CB6-94F8EB9D4104}"/>
              </a:ext>
            </a:extLst>
          </p:cNvPr>
          <p:cNvSpPr>
            <a:spLocks noGrp="1"/>
          </p:cNvSpPr>
          <p:nvPr>
            <p:ph type="sldNum" sz="quarter" idx="5"/>
          </p:nvPr>
        </p:nvSpPr>
        <p:spPr/>
        <p:txBody>
          <a:bodyPr/>
          <a:lstStyle/>
          <a:p>
            <a:fld id="{B8FCB979-71B9-45B4-9591-67C35042882E}" type="slidenum">
              <a:rPr lang="en-GB" smtClean="0"/>
              <a:t>15</a:t>
            </a:fld>
            <a:endParaRPr lang="en-GB"/>
          </a:p>
        </p:txBody>
      </p:sp>
    </p:spTree>
    <p:extLst>
      <p:ext uri="{BB962C8B-B14F-4D97-AF65-F5344CB8AC3E}">
        <p14:creationId xmlns:p14="http://schemas.microsoft.com/office/powerpoint/2010/main" val="818367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E6F4E-B32B-E141-BCB8-FBB32EA24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249FBB-A503-8079-2BE1-39CD4EE5F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79F316-CDE6-6767-C2CB-BA43BEB71EB9}"/>
              </a:ext>
            </a:extLst>
          </p:cNvPr>
          <p:cNvSpPr>
            <a:spLocks noGrp="1"/>
          </p:cNvSpPr>
          <p:nvPr>
            <p:ph type="body" idx="1"/>
          </p:nvPr>
        </p:nvSpPr>
        <p:spPr/>
        <p:txBody>
          <a:bodyPr/>
          <a:lstStyle/>
          <a:p>
            <a:pPr marL="0" algn="l" rtl="0" eaLnBrk="1" fontAlgn="b" latinLnBrk="0" hangingPunct="1">
              <a:spcBef>
                <a:spcPts val="0"/>
              </a:spcBef>
              <a:spcAft>
                <a:spcPts val="0"/>
              </a:spcAft>
            </a:pPr>
            <a:r>
              <a:rPr lang="en-GB" sz="1800" b="0" i="0" u="sng" strike="noStrike" kern="1200">
                <a:solidFill>
                  <a:srgbClr val="FFFFFF"/>
                </a:solidFill>
                <a:effectLst/>
                <a:latin typeface="Segoe UI" panose="020B0502040204020203" pitchFamily="34" charset="0"/>
                <a:ea typeface="ＭＳ Ｐゴシック" panose="020B0600070205080204" pitchFamily="34" charset="-128"/>
                <a:hlinkClick r:id="rId3"/>
              </a:rPr>
              <a:t>Introduction to assigning licenses for Workplace Analytics users - Workplace Intelligence | Microsoft Docs</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0" i="0" u="sng" strike="noStrike" kern="1200">
                <a:solidFill>
                  <a:srgbClr val="FFFFFF"/>
                </a:solidFill>
                <a:effectLst/>
                <a:latin typeface="Segoe UI" panose="020B0502040204020203" pitchFamily="34" charset="0"/>
                <a:ea typeface="ＭＳ Ｐゴシック" panose="020B0600070205080204" pitchFamily="34" charset="-128"/>
                <a:hlinkClick r:id="rId4"/>
              </a:rPr>
              <a:t>https://docs.microsoft.com/en-us/workplace-analytics/setup/assign-licenses-to-population</a:t>
            </a:r>
            <a:r>
              <a:rPr lang="en-GB" sz="1800" b="0" i="0" u="sng" strike="noStrike" kern="1200">
                <a:solidFill>
                  <a:srgbClr val="FFFFFF"/>
                </a:solidFill>
                <a:effectLst/>
                <a:latin typeface="Segoe UI" panose="020B0502040204020203" pitchFamily="34" charset="0"/>
                <a:ea typeface="ＭＳ Ｐゴシック" panose="020B0600070205080204" pitchFamily="34" charset="-128"/>
              </a:rPr>
              <a:t> / https://learn.microsoft.com/en-us/viva/insights/advanced/setup-maint/assign-licenses</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0" i="0" u="sng" strike="noStrike" kern="1200">
                <a:solidFill>
                  <a:srgbClr val="FFFFFF"/>
                </a:solidFill>
                <a:effectLst/>
                <a:latin typeface="Segoe UI" panose="020B0502040204020203" pitchFamily="34" charset="0"/>
                <a:ea typeface="ＭＳ Ｐゴシック" panose="020B0600070205080204" pitchFamily="34" charset="-128"/>
                <a:hlinkClick r:id="rId5"/>
              </a:rPr>
              <a:t>https://docs.microsoft.com/en-us/workplace-analytics/setup/assign-roles-to-wpa-admins</a:t>
            </a:r>
            <a:r>
              <a:rPr lang="en-GB" sz="1800" b="0" i="0" u="sng" strike="noStrike" kern="1200">
                <a:solidFill>
                  <a:srgbClr val="FFFFFF"/>
                </a:solidFill>
                <a:effectLst/>
                <a:latin typeface="Segoe UI" panose="020B0502040204020203" pitchFamily="34" charset="0"/>
                <a:ea typeface="ＭＳ Ｐゴシック" panose="020B0600070205080204" pitchFamily="34" charset="-128"/>
              </a:rPr>
              <a:t> / https://learn.microsoft.com/en-us/viva/insights/advanced/setup-maint/user-roles</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0" i="0" u="sng" strike="noStrike" kern="1200">
                <a:solidFill>
                  <a:srgbClr val="FFFFFF"/>
                </a:solidFill>
                <a:effectLst/>
                <a:latin typeface="Segoe UI" panose="020B0502040204020203" pitchFamily="34" charset="0"/>
                <a:ea typeface="ＭＳ Ｐゴシック" panose="020B0600070205080204" pitchFamily="34" charset="-128"/>
                <a:hlinkClick r:id="rId6"/>
              </a:rPr>
              <a:t>https://docs.microsoft.com/en-us/workplace-analytics/setup/prepare-organizational-data</a:t>
            </a:r>
            <a:r>
              <a:rPr lang="en-GB" sz="1800" b="0" i="0" u="sng" strike="noStrike" kern="1200">
                <a:solidFill>
                  <a:srgbClr val="FFFFFF"/>
                </a:solidFill>
                <a:effectLst/>
                <a:latin typeface="Segoe UI" panose="020B0502040204020203" pitchFamily="34" charset="0"/>
                <a:ea typeface="ＭＳ Ｐゴシック" panose="020B0600070205080204" pitchFamily="34" charset="-128"/>
              </a:rPr>
              <a:t> / https://learn.microsoft.com/en-us/viva/insights/advanced/admin/prepare-org-data</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0" i="0" u="sng" strike="noStrike" kern="1200">
                <a:solidFill>
                  <a:srgbClr val="FFFFFF"/>
                </a:solidFill>
                <a:effectLst/>
                <a:latin typeface="Segoe UI" panose="020B0502040204020203" pitchFamily="34" charset="0"/>
                <a:ea typeface="ＭＳ Ｐゴシック" panose="020B0600070205080204" pitchFamily="34" charset="-128"/>
                <a:hlinkClick r:id="rId7"/>
              </a:rPr>
              <a:t>Workplace Analytics setup - Workplace Intelligence | Microsoft Docs</a:t>
            </a:r>
            <a:r>
              <a:rPr lang="en-GB" sz="1800" b="0" i="0" u="sng" strike="noStrike" kern="1200">
                <a:solidFill>
                  <a:srgbClr val="FFFFFF"/>
                </a:solidFill>
                <a:effectLst/>
                <a:latin typeface="Segoe UI" panose="020B0502040204020203" pitchFamily="34" charset="0"/>
                <a:ea typeface="ＭＳ Ｐゴシック" panose="020B0600070205080204" pitchFamily="34" charset="-128"/>
              </a:rPr>
              <a:t> / https://learn.microsoft.com/en-us/viva/insights/advanced/introduction-to-advanced-insights</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0" i="0" u="sng" strike="noStrike" kern="1200">
                <a:solidFill>
                  <a:srgbClr val="FFFFFF"/>
                </a:solidFill>
                <a:effectLst/>
                <a:latin typeface="Segoe UI" panose="020B0502040204020203" pitchFamily="34" charset="0"/>
                <a:ea typeface="ＭＳ Ｐゴシック" panose="020B0600070205080204" pitchFamily="34" charset="-128"/>
                <a:hlinkClick r:id="rId8"/>
              </a:rPr>
              <a:t>Upload you first organizational data file into Workplace Analytics - Workplace Intelligence | Microsoft Docs</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GB" sz="1800" b="0" i="0" u="sng" strike="noStrike" kern="1200">
                <a:solidFill>
                  <a:srgbClr val="FFFFFF"/>
                </a:solidFill>
                <a:effectLst/>
                <a:latin typeface="Segoe UI" panose="020B0502040204020203" pitchFamily="34" charset="0"/>
                <a:ea typeface="ＭＳ Ｐゴシック" panose="020B0600070205080204" pitchFamily="34" charset="-128"/>
                <a:hlinkClick r:id="rId9"/>
              </a:rPr>
              <a:t>https://docs.microsoft.com/en-us/workplace-analytics/tutorials/power-bi-intro</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0" i="0" u="sng" strike="noStrike" kern="1200">
                <a:solidFill>
                  <a:srgbClr val="FFFFFF"/>
                </a:solidFill>
                <a:effectLst/>
                <a:latin typeface="Segoe UI" panose="020B0502040204020203" pitchFamily="34" charset="0"/>
                <a:ea typeface="ＭＳ Ｐゴシック" panose="020B0600070205080204" pitchFamily="34" charset="-128"/>
                <a:hlinkClick r:id="rId10"/>
              </a:rPr>
              <a:t>Microsoft Viva Insights about my organization - Workplace Intelligence | Microsoft Docs</a:t>
            </a:r>
            <a:endParaRPr lang="en-GB" sz="1800" b="0" i="0" u="none" strike="noStrike">
              <a:effectLst/>
              <a:latin typeface="Arial" panose="020B0604020202020204" pitchFamily="34" charset="0"/>
            </a:endParaRPr>
          </a:p>
          <a:p>
            <a:endParaRPr lang="en-GB" b="0"/>
          </a:p>
        </p:txBody>
      </p:sp>
      <p:sp>
        <p:nvSpPr>
          <p:cNvPr id="4" name="Slide Number Placeholder 3">
            <a:extLst>
              <a:ext uri="{FF2B5EF4-FFF2-40B4-BE49-F238E27FC236}">
                <a16:creationId xmlns:a16="http://schemas.microsoft.com/office/drawing/2014/main" id="{7B74C823-F0EF-EFEA-9084-6CB057FEBD10}"/>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C60A22-214B-4514-956B-1396857167B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27836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218-43FB-B213-3AF2-AAE562120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5DBAB-C60E-6040-2065-FF42C591BB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433EE-FE4C-2292-B3C0-D71B04C622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a:solidFill>
                  <a:schemeClr val="tx1"/>
                </a:solidFill>
                <a:cs typeface="Segoe UI" pitchFamily="34" charset="0"/>
              </a:rPr>
              <a:t>TALK TRACK:</a:t>
            </a:r>
            <a:br>
              <a:rPr lang="en-GB" sz="1200">
                <a:solidFill>
                  <a:schemeClr val="tx1"/>
                </a:solidFill>
                <a:cs typeface="Segoe UI" pitchFamily="34" charset="0"/>
              </a:rPr>
            </a:br>
            <a:endParaRPr lang="en-GB" sz="1200">
              <a:solidFill>
                <a:schemeClr val="tx1"/>
              </a:solidFill>
              <a:cs typeface="Segoe UI" pitchFamily="34" charset="0"/>
            </a:endParaRPr>
          </a:p>
          <a:p>
            <a:endParaRPr lang="en-GB"/>
          </a:p>
        </p:txBody>
      </p:sp>
      <p:sp>
        <p:nvSpPr>
          <p:cNvPr id="4" name="Slide Number Placeholder 3">
            <a:extLst>
              <a:ext uri="{FF2B5EF4-FFF2-40B4-BE49-F238E27FC236}">
                <a16:creationId xmlns:a16="http://schemas.microsoft.com/office/drawing/2014/main" id="{165A2E17-C5BF-E25E-7DAC-8504C442CF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CB979-71B9-45B4-9591-67C3504288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6237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a:t>Need a 1-slider that explains</a:t>
            </a:r>
          </a:p>
          <a:p>
            <a:pPr marL="457200" indent="-457200" algn="l">
              <a:buFont typeface="+mj-lt"/>
              <a:buAutoNum type="arabicPeriod"/>
            </a:pPr>
            <a:r>
              <a:rPr lang="en-GB" sz="1200"/>
              <a:t>Why is organizational data important?</a:t>
            </a:r>
          </a:p>
          <a:p>
            <a:pPr marL="457200" indent="-457200" algn="l">
              <a:buFont typeface="+mj-lt"/>
              <a:buAutoNum type="arabicPeriod"/>
            </a:pPr>
            <a:r>
              <a:rPr lang="en-GB" sz="1200"/>
              <a:t>Sources of organizational data – </a:t>
            </a:r>
            <a:r>
              <a:rPr lang="en-GB" sz="1200" i="1"/>
              <a:t>needs to mention Microsoft Entra ID in additional to organizational data. </a:t>
            </a:r>
            <a:endParaRPr lang="en-GB" sz="1200"/>
          </a:p>
          <a:p>
            <a:pPr algn="l"/>
            <a:endParaRPr lang="en-GB" sz="1200"/>
          </a:p>
          <a:p>
            <a:endParaRPr lang="en-GB"/>
          </a:p>
        </p:txBody>
      </p:sp>
      <p:sp>
        <p:nvSpPr>
          <p:cNvPr id="4" name="Slide Number Placeholder 3"/>
          <p:cNvSpPr>
            <a:spLocks noGrp="1"/>
          </p:cNvSpPr>
          <p:nvPr>
            <p:ph type="sldNum" sz="quarter" idx="5"/>
          </p:nvPr>
        </p:nvSpPr>
        <p:spPr/>
        <p:txBody>
          <a:bodyPr/>
          <a:lstStyle/>
          <a:p>
            <a:fld id="{B8FCB979-71B9-45B4-9591-67C35042882E}" type="slidenum">
              <a:rPr lang="en-GB" smtClean="0"/>
              <a:t>19</a:t>
            </a:fld>
            <a:endParaRPr lang="en-GB"/>
          </a:p>
        </p:txBody>
      </p:sp>
    </p:spTree>
    <p:extLst>
      <p:ext uri="{BB962C8B-B14F-4D97-AF65-F5344CB8AC3E}">
        <p14:creationId xmlns:p14="http://schemas.microsoft.com/office/powerpoint/2010/main" val="182433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940E8-3627-410F-AFD1-706B8A816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88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want to like the Organization as much as possible- for 2000 employees have ~50 organizations max. Otherwise this will result in too few people in a group 8-10 people min per group</a:t>
            </a:r>
          </a:p>
        </p:txBody>
      </p:sp>
      <p:sp>
        <p:nvSpPr>
          <p:cNvPr id="4" name="Slide Number Placeholder 3"/>
          <p:cNvSpPr>
            <a:spLocks noGrp="1"/>
          </p:cNvSpPr>
          <p:nvPr>
            <p:ph type="sldNum" sz="quarter" idx="5"/>
          </p:nvPr>
        </p:nvSpPr>
        <p:spPr/>
        <p:txBody>
          <a:bodyPr/>
          <a:lstStyle/>
          <a:p>
            <a:fld id="{B8FCB979-71B9-45B4-9591-67C35042882E}" type="slidenum">
              <a:rPr lang="en-GB" smtClean="0"/>
              <a:t>24</a:t>
            </a:fld>
            <a:endParaRPr lang="en-GB"/>
          </a:p>
        </p:txBody>
      </p:sp>
    </p:spTree>
    <p:extLst>
      <p:ext uri="{BB962C8B-B14F-4D97-AF65-F5344CB8AC3E}">
        <p14:creationId xmlns:p14="http://schemas.microsoft.com/office/powerpoint/2010/main" val="134721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dating by month (only for employees that had changes in this sample)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940E8-3627-410F-AFD1-706B8A816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330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81ED1-4A2B-42D8-B4C5-8BC4768B1E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712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Excel sample file for reference purposes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940E8-3627-410F-AFD1-706B8A816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86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940E8-3627-410F-AFD1-706B8A816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58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A63B2-5B62-91DD-C69F-F88FB5BECB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D00BA-BFD0-DE09-E907-7C6C8D1B9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65A14-CD77-F928-7200-CA210C45988A}"/>
              </a:ext>
            </a:extLst>
          </p:cNvPr>
          <p:cNvSpPr>
            <a:spLocks noGrp="1"/>
          </p:cNvSpPr>
          <p:nvPr>
            <p:ph type="body" idx="1"/>
          </p:nvPr>
        </p:nvSpPr>
        <p:spPr/>
        <p:txBody>
          <a:bodyPr/>
          <a:lstStyle/>
          <a:p>
            <a:r>
              <a:rPr lang="en-US" sz="1200">
                <a:solidFill>
                  <a:srgbClr val="282828"/>
                </a:solidFill>
                <a:ea typeface="Calibri" panose="020F0502020204030204" pitchFamily="34" charset="0"/>
              </a:rPr>
              <a:t>To ensure that your measurement strategy aligns with these goals, it’s essential to engage stakeholders early through structured workshops. These sessions help clarify priorities, uncover potential barriers, and ensure that your approach is tailored to the realities of your organization. </a:t>
            </a:r>
            <a:endParaRPr lang="en-GB"/>
          </a:p>
        </p:txBody>
      </p:sp>
      <p:sp>
        <p:nvSpPr>
          <p:cNvPr id="4" name="Slide Number Placeholder 3">
            <a:extLst>
              <a:ext uri="{FF2B5EF4-FFF2-40B4-BE49-F238E27FC236}">
                <a16:creationId xmlns:a16="http://schemas.microsoft.com/office/drawing/2014/main" id="{AA731EFF-6786-30AA-1831-FA8C094EDA5E}"/>
              </a:ext>
            </a:extLst>
          </p:cNvPr>
          <p:cNvSpPr>
            <a:spLocks noGrp="1"/>
          </p:cNvSpPr>
          <p:nvPr>
            <p:ph type="sldNum" sz="quarter" idx="5"/>
          </p:nvPr>
        </p:nvSpPr>
        <p:spPr/>
        <p:txBody>
          <a:bodyPr/>
          <a:lstStyle/>
          <a:p>
            <a:fld id="{B8FCB979-71B9-45B4-9591-67C35042882E}" type="slidenum">
              <a:rPr lang="en-GB" smtClean="0"/>
              <a:t>2</a:t>
            </a:fld>
            <a:endParaRPr lang="en-GB"/>
          </a:p>
        </p:txBody>
      </p:sp>
    </p:spTree>
    <p:extLst>
      <p:ext uri="{BB962C8B-B14F-4D97-AF65-F5344CB8AC3E}">
        <p14:creationId xmlns:p14="http://schemas.microsoft.com/office/powerpoint/2010/main" val="3886419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940E8-3627-410F-AFD1-706B8A816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04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940E8-3627-410F-AFD1-706B8A816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507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940E8-3627-410F-AFD1-706B8A816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18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49A3538E-9185-4899-96F6-DC3675B7097A}"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543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Feel free to follow these online resources during the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940E8-3627-410F-AFD1-706B8A816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291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8FCB979-71B9-45B4-9591-67C35042882E}" type="slidenum">
              <a:rPr lang="en-GB" smtClean="0"/>
              <a:t>40</a:t>
            </a:fld>
            <a:endParaRPr lang="en-GB"/>
          </a:p>
        </p:txBody>
      </p:sp>
    </p:spTree>
    <p:extLst>
      <p:ext uri="{BB962C8B-B14F-4D97-AF65-F5344CB8AC3E}">
        <p14:creationId xmlns:p14="http://schemas.microsoft.com/office/powerpoint/2010/main" val="2247434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8FCB979-71B9-45B4-9591-67C35042882E}" type="slidenum">
              <a:rPr lang="en-GB" smtClean="0"/>
              <a:t>42</a:t>
            </a:fld>
            <a:endParaRPr lang="en-GB"/>
          </a:p>
        </p:txBody>
      </p:sp>
    </p:spTree>
    <p:extLst>
      <p:ext uri="{BB962C8B-B14F-4D97-AF65-F5344CB8AC3E}">
        <p14:creationId xmlns:p14="http://schemas.microsoft.com/office/powerpoint/2010/main" val="2423285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8FCB979-71B9-45B4-9591-67C35042882E}" type="slidenum">
              <a:rPr lang="en-GB" smtClean="0"/>
              <a:t>46</a:t>
            </a:fld>
            <a:endParaRPr lang="en-GB"/>
          </a:p>
        </p:txBody>
      </p:sp>
    </p:spTree>
    <p:extLst>
      <p:ext uri="{BB962C8B-B14F-4D97-AF65-F5344CB8AC3E}">
        <p14:creationId xmlns:p14="http://schemas.microsoft.com/office/powerpoint/2010/main" val="2863703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r>
              <a:rPr lang="en-GB"/>
              <a:t>Here, we would like to introduce the open-source tools for Viva Insights. </a:t>
            </a:r>
          </a:p>
          <a:p>
            <a:endParaRPr lang="en-GB"/>
          </a:p>
          <a:p>
            <a:r>
              <a:rPr lang="en-GB"/>
              <a:t>They are a set of packages, written in R and Python respectively, that will help you:</a:t>
            </a:r>
          </a:p>
          <a:p>
            <a:pPr marL="171450" indent="-171450">
              <a:buFont typeface="Arial" panose="020B0604020202020204" pitchFamily="34" charset="0"/>
              <a:buChar char="•"/>
            </a:pPr>
            <a:r>
              <a:rPr lang="en-GB"/>
              <a:t>Achieve the Analyst needs mentioned previously</a:t>
            </a:r>
          </a:p>
          <a:p>
            <a:pPr marL="171450" indent="-171450">
              <a:buFont typeface="Arial" panose="020B0604020202020204" pitchFamily="34" charset="0"/>
              <a:buChar char="•"/>
            </a:pPr>
            <a:r>
              <a:rPr lang="en-GB"/>
              <a:t>Get more out of Viva Insights</a:t>
            </a:r>
          </a:p>
          <a:p>
            <a:pPr marL="171450" indent="-171450">
              <a:buFont typeface="Arial" panose="020B0604020202020204" pitchFamily="34" charset="0"/>
              <a:buChar char="•"/>
            </a:pPr>
            <a:r>
              <a:rPr lang="en-GB"/>
              <a:t>Delivering better analysis and insights, faster</a:t>
            </a:r>
          </a:p>
          <a:p>
            <a:endParaRPr lang="en-GB"/>
          </a:p>
          <a:p>
            <a:r>
              <a:rPr lang="en-GB"/>
              <a:t>Here are the links on the documentation for each library, and the code to install them.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3873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Earlier, we introduced a hierarchy of Analyst needs, composing of Essential needs and Advanced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t>The R and Python packages contain features to address both.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t>On the LHS with the Essentials features, we have…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a:t>On the RHS with the Advanced features, we have…</a:t>
            </a:r>
          </a:p>
          <a:p>
            <a:pPr rtl="0">
              <a:buFont typeface="+mj-lt"/>
              <a:buNone/>
            </a:pPr>
            <a:endParaRPr lang="en-GB" b="0" i="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i="0"/>
              <a:t>NOTE:</a:t>
            </a:r>
            <a:br>
              <a:rPr lang="en-GB" b="0" i="0"/>
            </a:br>
            <a:r>
              <a:rPr lang="en-GB" b="0" i="0"/>
              <a:t>The network analysis features are </a:t>
            </a:r>
            <a:r>
              <a:rPr lang="en-GB" b="1" i="0"/>
              <a:t>experimental features </a:t>
            </a:r>
            <a:r>
              <a:rPr lang="en-GB" b="0" i="0"/>
              <a:t>that we have, to test the efficacy of the upcoming ONA experiences in the main product. </a:t>
            </a:r>
            <a:r>
              <a:rPr lang="en-GB"/>
              <a:t>If R and Python is part of your analysis toolkit, as a customer you can use these to experiment with ONA capabilities.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550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00C87-2D4A-B6D8-4473-933769640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3C304-78BE-C25E-B48F-65C4BD3D5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69A87-5EF4-D6BB-03AB-6D93AC00F7AA}"/>
              </a:ext>
            </a:extLst>
          </p:cNvPr>
          <p:cNvSpPr>
            <a:spLocks noGrp="1"/>
          </p:cNvSpPr>
          <p:nvPr>
            <p:ph type="body" idx="1"/>
          </p:nvPr>
        </p:nvSpPr>
        <p:spPr/>
        <p:txBody>
          <a:bodyPr/>
          <a:lstStyle/>
          <a:p>
            <a:r>
              <a:rPr lang="en-GB"/>
              <a:t>Validation with Product Analytics: </a:t>
            </a:r>
            <a:br>
              <a:rPr lang="en-GB"/>
            </a:br>
            <a:r>
              <a:rPr lang="en-GB"/>
              <a:t>Month 3 – Evaluation time makes sense</a:t>
            </a:r>
          </a:p>
          <a:p>
            <a:r>
              <a:rPr lang="en-GB"/>
              <a:t>8 weeks – Purchase to High Adoption (65% active) – makes sense to run Month 2 for adoption reports</a:t>
            </a:r>
          </a:p>
          <a:p>
            <a:r>
              <a:rPr lang="en-GB"/>
              <a:t>High Adoption can take up to 5 months</a:t>
            </a:r>
          </a:p>
        </p:txBody>
      </p:sp>
      <p:sp>
        <p:nvSpPr>
          <p:cNvPr id="4" name="Slide Number Placeholder 3">
            <a:extLst>
              <a:ext uri="{FF2B5EF4-FFF2-40B4-BE49-F238E27FC236}">
                <a16:creationId xmlns:a16="http://schemas.microsoft.com/office/drawing/2014/main" id="{DD25E0F5-D159-05D9-1EC3-BF3F62EC9974}"/>
              </a:ext>
            </a:extLst>
          </p:cNvPr>
          <p:cNvSpPr>
            <a:spLocks noGrp="1"/>
          </p:cNvSpPr>
          <p:nvPr>
            <p:ph type="sldNum" sz="quarter" idx="5"/>
          </p:nvPr>
        </p:nvSpPr>
        <p:spPr/>
        <p:txBody>
          <a:bodyPr/>
          <a:lstStyle/>
          <a:p>
            <a:fld id="{B8FCB979-71B9-45B4-9591-67C35042882E}" type="slidenum">
              <a:rPr lang="en-GB" smtClean="0"/>
              <a:t>6</a:t>
            </a:fld>
            <a:endParaRPr lang="en-GB"/>
          </a:p>
        </p:txBody>
      </p:sp>
    </p:spTree>
    <p:extLst>
      <p:ext uri="{BB962C8B-B14F-4D97-AF65-F5344CB8AC3E}">
        <p14:creationId xmlns:p14="http://schemas.microsoft.com/office/powerpoint/2010/main" val="3006974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a:t>TALK TRACK: </a:t>
            </a:r>
          </a:p>
          <a:p>
            <a:endParaRPr lang="en-GB" b="1" i="1"/>
          </a:p>
          <a:p>
            <a:r>
              <a:rPr lang="en-GB" b="0" i="0"/>
              <a:t>So how does it work?</a:t>
            </a:r>
          </a:p>
          <a:p>
            <a:endParaRPr lang="en-GB" b="0"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4132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9772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a:p>
            <a:r>
              <a:rPr lang="en-GB"/>
              <a:t>Here is an example of the experience in the R library, and how you can generate a network visualization with just a few lines of code.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7358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a:p>
            <a:r>
              <a:rPr lang="en-GB"/>
              <a:t>And you can do the same with the Python library, run on a Jupyter notebook. </a:t>
            </a:r>
          </a:p>
          <a:p>
            <a:endParaRPr lang="en-GB"/>
          </a:p>
          <a:p>
            <a:r>
              <a:rPr lang="en-GB"/>
              <a:t>This time the example here shows a people-averaged bar chart of Emails sent across organizations.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65121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a:p>
            <a:r>
              <a:rPr lang="en-GB"/>
              <a:t>Let’s now talk through a few use cases on what you can do with the R and Python libraries.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325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3"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b="1" i="1"/>
              <a:t>TALK TRACK: </a:t>
            </a:r>
          </a:p>
          <a:p>
            <a:pPr marL="0" indent="0" defTabSz="914363">
              <a:spcAft>
                <a:spcPts val="600"/>
              </a:spcAft>
              <a:buFont typeface="Arial" panose="020B0604020202020204" pitchFamily="34" charset="0"/>
              <a:buNone/>
              <a:defRPr/>
            </a:pPr>
            <a:endParaRPr lang="en-US" sz="1200" b="1">
              <a:ln w="0">
                <a:noFill/>
              </a:ln>
              <a:solidFill>
                <a:prstClr val="white"/>
              </a:solidFill>
              <a:latin typeface="Segoe UI"/>
              <a:cs typeface="Segoe UI Semibold" panose="020B0702040204020203" pitchFamily="34" charset="0"/>
            </a:endParaRPr>
          </a:p>
          <a:p>
            <a:pPr marL="0" indent="0" defTabSz="914363">
              <a:spcAft>
                <a:spcPts val="600"/>
              </a:spcAft>
              <a:buFont typeface="Arial" panose="020B0604020202020204" pitchFamily="34" charset="0"/>
              <a:buNone/>
              <a:defRPr/>
            </a:pPr>
            <a:r>
              <a:rPr lang="en-US" sz="1200" b="0">
                <a:ln w="0">
                  <a:noFill/>
                </a:ln>
                <a:solidFill>
                  <a:prstClr val="white"/>
                </a:solidFill>
                <a:latin typeface="Segoe UI"/>
                <a:cs typeface="Segoe UI Semibold" panose="020B0702040204020203" pitchFamily="34" charset="0"/>
              </a:rPr>
              <a:t>Why might you want to perform data validation?</a:t>
            </a:r>
          </a:p>
          <a:p>
            <a:pPr marL="0" indent="0" defTabSz="914363">
              <a:spcAft>
                <a:spcPts val="600"/>
              </a:spcAft>
              <a:buFont typeface="Arial" panose="020B0604020202020204" pitchFamily="34" charset="0"/>
              <a:buNone/>
              <a:defRPr/>
            </a:pPr>
            <a:endParaRPr lang="en-US" sz="1200" b="1">
              <a:ln w="0">
                <a:noFill/>
              </a:ln>
              <a:solidFill>
                <a:prstClr val="white"/>
              </a:solidFill>
              <a:latin typeface="Segoe UI"/>
              <a:cs typeface="Segoe UI Semibold" panose="020B0702040204020203" pitchFamily="34" charset="0"/>
            </a:endParaRPr>
          </a:p>
          <a:p>
            <a:pPr marL="0" indent="0" defTabSz="914363">
              <a:spcAft>
                <a:spcPts val="600"/>
              </a:spcAft>
              <a:buFont typeface="Arial" panose="020B0604020202020204" pitchFamily="34" charset="0"/>
              <a:buNone/>
              <a:defRPr/>
            </a:pPr>
            <a:r>
              <a:rPr lang="en-US" sz="1200" b="0">
                <a:ln w="0">
                  <a:noFill/>
                </a:ln>
                <a:solidFill>
                  <a:prstClr val="white"/>
                </a:solidFill>
                <a:latin typeface="Segoe UI"/>
                <a:cs typeface="Segoe UI Semibold" panose="020B0702040204020203" pitchFamily="34" charset="0"/>
              </a:rPr>
              <a:t>When I am working with customer, before we start any analysis I always suggest doing some data checks and validation</a:t>
            </a:r>
          </a:p>
          <a:p>
            <a:pPr marL="0" indent="0" defTabSz="914363">
              <a:spcAft>
                <a:spcPts val="600"/>
              </a:spcAft>
              <a:buFont typeface="Arial" panose="020B0604020202020204" pitchFamily="34" charset="0"/>
              <a:buNone/>
              <a:defRPr/>
            </a:pPr>
            <a:r>
              <a:rPr lang="en-US" sz="1200" b="0">
                <a:ln w="0">
                  <a:noFill/>
                </a:ln>
                <a:solidFill>
                  <a:prstClr val="white"/>
                </a:solidFill>
                <a:latin typeface="Segoe UI"/>
                <a:cs typeface="Segoe UI Semibold" panose="020B0702040204020203" pitchFamily="34" charset="0"/>
              </a:rPr>
              <a:t>There are several reasons why you might want to do this…</a:t>
            </a:r>
          </a:p>
          <a:p>
            <a:pPr marL="171450" indent="-171450" defTabSz="914363">
              <a:spcAft>
                <a:spcPts val="600"/>
              </a:spcAft>
              <a:buFont typeface="Arial" panose="020B0604020202020204" pitchFamily="34" charset="0"/>
              <a:buChar char="•"/>
              <a:defRPr/>
            </a:pPr>
            <a:r>
              <a:rPr lang="en-US" sz="1200" b="1">
                <a:ln w="0">
                  <a:noFill/>
                </a:ln>
                <a:solidFill>
                  <a:prstClr val="white"/>
                </a:solidFill>
                <a:latin typeface="Segoe UI"/>
                <a:cs typeface="Segoe UI Semibold" panose="020B0702040204020203" pitchFamily="34" charset="0"/>
              </a:rPr>
              <a:t>Inactive individuals or public holidays </a:t>
            </a:r>
            <a:r>
              <a:rPr lang="en-US" sz="1200">
                <a:ln w="0">
                  <a:noFill/>
                </a:ln>
                <a:solidFill>
                  <a:prstClr val="white"/>
                </a:solidFill>
                <a:latin typeface="Segoe UI"/>
                <a:cs typeface="Segoe UI Semibold" panose="020B0702040204020203" pitchFamily="34" charset="0"/>
              </a:rPr>
              <a:t>may skew collaboration activity</a:t>
            </a:r>
          </a:p>
          <a:p>
            <a:pPr marL="171450" indent="-171450" defTabSz="914363">
              <a:spcAft>
                <a:spcPts val="600"/>
              </a:spcAft>
              <a:buFont typeface="Arial" panose="020B0604020202020204" pitchFamily="34" charset="0"/>
              <a:buChar char="•"/>
              <a:defRPr/>
            </a:pPr>
            <a:r>
              <a:rPr lang="en-US" sz="1200" b="1">
                <a:ln w="0">
                  <a:noFill/>
                </a:ln>
                <a:solidFill>
                  <a:prstClr val="white"/>
                </a:solidFill>
                <a:latin typeface="Segoe UI"/>
                <a:cs typeface="Segoe UI Semibold" panose="020B0702040204020203" pitchFamily="34" charset="0"/>
              </a:rPr>
              <a:t>Outliers</a:t>
            </a:r>
            <a:r>
              <a:rPr lang="en-US" sz="1200">
                <a:ln w="0">
                  <a:noFill/>
                </a:ln>
                <a:solidFill>
                  <a:prstClr val="white"/>
                </a:solidFill>
                <a:latin typeface="Segoe UI"/>
                <a:cs typeface="Segoe UI Semibold" panose="020B0702040204020203" pitchFamily="34" charset="0"/>
              </a:rPr>
              <a:t> may occur naturally, but should be excluded as they do not represent the general org</a:t>
            </a:r>
          </a:p>
          <a:p>
            <a:pPr marL="171450" indent="-171450" defTabSz="914363">
              <a:spcAft>
                <a:spcPts val="600"/>
              </a:spcAft>
              <a:buFont typeface="Arial" panose="020B0604020202020204" pitchFamily="34" charset="0"/>
              <a:buChar char="•"/>
              <a:defRPr/>
            </a:pPr>
            <a:r>
              <a:rPr lang="en-US" sz="1200">
                <a:ln w="0">
                  <a:noFill/>
                </a:ln>
                <a:solidFill>
                  <a:prstClr val="white"/>
                </a:solidFill>
                <a:latin typeface="Segoe UI"/>
                <a:cs typeface="Segoe UI Semibold" panose="020B0702040204020203" pitchFamily="34" charset="0"/>
              </a:rPr>
              <a:t>Organizational data may be overly granular (small groups) or static (same over time), resulting in lower interpretability or reliability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6754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US"/>
          </a:p>
          <a:p>
            <a:r>
              <a:rPr lang="en-US"/>
              <a:t>To make it easier to run all the data validation tests in one go, we have created a </a:t>
            </a:r>
            <a:r>
              <a:rPr lang="en-US" b="1"/>
              <a:t>Data Validation Report</a:t>
            </a:r>
            <a:r>
              <a:rPr lang="en-US"/>
              <a:t> that performs all these tests on a Person Query.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82C2CD-9859-4BCA-9E46-97F17BDE00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5423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1368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5460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a:p>
            <a:r>
              <a:rPr lang="en-GB"/>
              <a:t>Exploratory data analysis is another key use case, where the goal is to </a:t>
            </a:r>
            <a:r>
              <a:rPr lang="en-GB" b="1"/>
              <a:t>surface initial hypotheses around a dataset</a:t>
            </a:r>
            <a:r>
              <a:rPr lang="en-GB"/>
              <a:t>.</a:t>
            </a:r>
          </a:p>
          <a:p>
            <a:endParaRPr lang="en-GB"/>
          </a:p>
          <a:p>
            <a:r>
              <a:rPr lang="en-GB"/>
              <a:t>Useful when </a:t>
            </a:r>
            <a:r>
              <a:rPr lang="en-GB" u="sng"/>
              <a:t>you don’t know what you don’t know</a:t>
            </a:r>
            <a:r>
              <a:rPr lang="en-GB"/>
              <a:t>! </a:t>
            </a:r>
          </a:p>
          <a:p>
            <a:endParaRPr lang="en-GB"/>
          </a:p>
          <a:p>
            <a:r>
              <a:rPr lang="en-GB"/>
              <a:t>Scenarios: </a:t>
            </a:r>
          </a:p>
          <a:p>
            <a:pPr marL="171450" indent="-171450">
              <a:buFont typeface="Arial" panose="020B0604020202020204" pitchFamily="34" charset="0"/>
              <a:buChar char="•"/>
            </a:pPr>
            <a:r>
              <a:rPr lang="en-GB"/>
              <a:t>Understand your summary statistics, what are the most frequent meeting durations, </a:t>
            </a:r>
            <a:r>
              <a:rPr lang="en-GB" err="1"/>
              <a:t>whats</a:t>
            </a:r>
            <a:r>
              <a:rPr lang="en-GB"/>
              <a:t> the average collaboration hours, and understanding the variations between the different organizational attributes available such as location, organization or level designation. You can also use it to setting you internal benchmarks on different metrics. Many of my customers leverage exploratory data analysis or the different functions that we have available in these open source tools to measures the impact of different initiatives by looking at the before and after averages of the relevant viva insights metrics. So for example if you are creating an initiative around improving employee wellbeing you might want to have a look at the overall collaboration hours and after hours, their collaboration span, or the working patterns, are employees taking breaks throughout the day, do they have focus time to get things done,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9444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31E3-2DC2-2212-0759-C7ED5DF2E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CCE89-B2C2-79AD-C283-9D272487D5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4C70F-5F29-D247-5630-AE7B6F1996F2}"/>
              </a:ext>
            </a:extLst>
          </p:cNvPr>
          <p:cNvSpPr>
            <a:spLocks noGrp="1"/>
          </p:cNvSpPr>
          <p:nvPr>
            <p:ph type="body" idx="1"/>
          </p:nvPr>
        </p:nvSpPr>
        <p:spPr/>
        <p:txBody>
          <a:bodyPr/>
          <a:lstStyle/>
          <a:p>
            <a:r>
              <a:rPr lang="en-GB"/>
              <a:t>Validation with Product Analytics: </a:t>
            </a:r>
            <a:br>
              <a:rPr lang="en-GB"/>
            </a:br>
            <a:r>
              <a:rPr lang="en-GB"/>
              <a:t>Month 3 – Evaluation time makes sense</a:t>
            </a:r>
          </a:p>
          <a:p>
            <a:r>
              <a:rPr lang="en-GB"/>
              <a:t>8 weeks – Purchase to High Adoption (65% active) – makes sense to run Month 2 for adoption reports</a:t>
            </a:r>
          </a:p>
          <a:p>
            <a:r>
              <a:rPr lang="en-GB"/>
              <a:t>High Adoption can take up to 5 months</a:t>
            </a:r>
          </a:p>
        </p:txBody>
      </p:sp>
      <p:sp>
        <p:nvSpPr>
          <p:cNvPr id="4" name="Slide Number Placeholder 3">
            <a:extLst>
              <a:ext uri="{FF2B5EF4-FFF2-40B4-BE49-F238E27FC236}">
                <a16:creationId xmlns:a16="http://schemas.microsoft.com/office/drawing/2014/main" id="{16D826E0-F8E9-F849-F5CC-C2EC80D3D20A}"/>
              </a:ext>
            </a:extLst>
          </p:cNvPr>
          <p:cNvSpPr>
            <a:spLocks noGrp="1"/>
          </p:cNvSpPr>
          <p:nvPr>
            <p:ph type="sldNum" sz="quarter" idx="5"/>
          </p:nvPr>
        </p:nvSpPr>
        <p:spPr/>
        <p:txBody>
          <a:bodyPr/>
          <a:lstStyle/>
          <a:p>
            <a:fld id="{B8FCB979-71B9-45B4-9591-67C35042882E}" type="slidenum">
              <a:rPr lang="en-GB" smtClean="0"/>
              <a:t>7</a:t>
            </a:fld>
            <a:endParaRPr lang="en-GB"/>
          </a:p>
        </p:txBody>
      </p:sp>
    </p:spTree>
    <p:extLst>
      <p:ext uri="{BB962C8B-B14F-4D97-AF65-F5344CB8AC3E}">
        <p14:creationId xmlns:p14="http://schemas.microsoft.com/office/powerpoint/2010/main" val="42043242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5381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B2248-EFE5-BDB2-8C9A-8749586253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25BA7A-894F-66BB-554C-716517D89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EBE02-EA42-20BA-86A1-6FF8DEA90C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p:txBody>
      </p:sp>
      <p:sp>
        <p:nvSpPr>
          <p:cNvPr id="4" name="Slide Number Placeholder 3">
            <a:extLst>
              <a:ext uri="{FF2B5EF4-FFF2-40B4-BE49-F238E27FC236}">
                <a16:creationId xmlns:a16="http://schemas.microsoft.com/office/drawing/2014/main" id="{EA21A6C4-0A06-3097-109C-7A30ABAB1E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7762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8CB43-1090-B776-93D6-32CD42550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AB120-F1A8-36CE-66D4-F7FADE553F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A99AD4-5CD7-6057-453A-12CB896EFC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A5D0DE-6C9D-CC38-DC2E-C4C65130929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714485-57D0-4168-A698-5905A5601E8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4100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5460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320D0-0C9F-94E2-74A6-9762227D8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AC69B-738E-B63E-8EF0-469349F44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3B2A1-173E-F8BE-E6A3-F7ABBA1566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endParaRPr lang="en-GB"/>
          </a:p>
        </p:txBody>
      </p:sp>
      <p:sp>
        <p:nvSpPr>
          <p:cNvPr id="4" name="Slide Number Placeholder 3">
            <a:extLst>
              <a:ext uri="{FF2B5EF4-FFF2-40B4-BE49-F238E27FC236}">
                <a16:creationId xmlns:a16="http://schemas.microsoft.com/office/drawing/2014/main" id="{FC256626-37EB-EEEA-A36C-6070DCA0CB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673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a:t>TALK TRACK: </a:t>
            </a:r>
          </a:p>
          <a:p>
            <a:r>
              <a:rPr lang="en-GB"/>
              <a:t>And that covers are use cases and most of what we wanted to cover with you in this call. But there are different ways that you can get involved in the our Viva Insights open source community. You can submit any feature requests of report any bugs in the links shown to you on the screen. You can also contribute with sample code snippets, link for that on screen as well and if you want to request a demo or contribute to an article feel free to reach 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0FDAE-FD0F-419A-8D1F-3F26C194692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8082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F5A17-85A0-9397-8CC3-0DBA4ADFF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A938A-96EA-5E95-A0D5-D7A57C08FE8A}"/>
              </a:ext>
            </a:extLst>
          </p:cNvPr>
          <p:cNvSpPr>
            <a:spLocks noGrp="1" noRot="1" noChangeAspect="1"/>
          </p:cNvSpPr>
          <p:nvPr>
            <p:ph type="sldImg"/>
          </p:nvPr>
        </p:nvSpPr>
        <p:spPr>
          <a:xfrm>
            <a:off x="777875" y="1200150"/>
            <a:ext cx="5759450" cy="3240088"/>
          </a:xfrm>
        </p:spPr>
      </p:sp>
      <p:sp>
        <p:nvSpPr>
          <p:cNvPr id="3" name="Notes Placeholder 2">
            <a:extLst>
              <a:ext uri="{FF2B5EF4-FFF2-40B4-BE49-F238E27FC236}">
                <a16:creationId xmlns:a16="http://schemas.microsoft.com/office/drawing/2014/main" id="{496DD181-F7B6-F89E-AE35-F01FFF8819D5}"/>
              </a:ext>
            </a:extLst>
          </p:cNvPr>
          <p:cNvSpPr>
            <a:spLocks noGrp="1"/>
          </p:cNvSpPr>
          <p:nvPr>
            <p:ph type="body" idx="1"/>
          </p:nvPr>
        </p:nvSpPr>
        <p:spPr/>
        <p:txBody>
          <a:bodyPr/>
          <a:lstStyle/>
          <a:p>
            <a:pPr marL="0" marR="0" lvl="0" indent="0" algn="l" defTabSz="914367" rtl="0" eaLnBrk="1" fontAlgn="base" latinLnBrk="0" hangingPunct="1">
              <a:lnSpc>
                <a:spcPct val="90000"/>
              </a:lnSpc>
              <a:spcBef>
                <a:spcPts val="0"/>
              </a:spcBef>
              <a:spcAft>
                <a:spcPts val="600"/>
              </a:spcAft>
              <a:buClrTx/>
              <a:buSzTx/>
              <a:buFontTx/>
              <a:buNone/>
              <a:tabLst/>
              <a:defRPr/>
            </a:pPr>
            <a:r>
              <a:rPr lang="en-US" sz="900">
                <a:cs typeface="Calibri"/>
              </a:rPr>
              <a:t>Take the next steps to get started on your AI measurement journey today.</a:t>
            </a:r>
          </a:p>
          <a:p>
            <a:pPr marL="0" marR="0" indent="0" fontAlgn="base">
              <a:spcAft>
                <a:spcPts val="600"/>
              </a:spcAft>
              <a:buNone/>
            </a:pPr>
            <a:endParaRPr lang="en-US" sz="900" b="0" i="0" u="none">
              <a:solidFill>
                <a:srgbClr val="000000"/>
              </a:solidFill>
              <a:effectLst/>
              <a:latin typeface="Aptos" panose="020B0004020202020204" pitchFamily="34" charset="0"/>
            </a:endParaRPr>
          </a:p>
          <a:p>
            <a:pPr marL="0" marR="0" indent="0" fontAlgn="base">
              <a:spcAft>
                <a:spcPts val="600"/>
              </a:spcAft>
              <a:buNone/>
            </a:pPr>
            <a:r>
              <a:rPr lang="en-US" sz="900" b="0" i="0" u="none">
                <a:solidFill>
                  <a:srgbClr val="000000"/>
                </a:solidFill>
                <a:effectLst/>
                <a:latin typeface="Aptos" panose="020B0004020202020204" pitchFamily="34" charset="0"/>
              </a:rPr>
              <a:t>Our Copilot Success Kit </a:t>
            </a:r>
          </a:p>
        </p:txBody>
      </p:sp>
      <p:sp>
        <p:nvSpPr>
          <p:cNvPr id="4" name="Slide Number Placeholder 3">
            <a:extLst>
              <a:ext uri="{FF2B5EF4-FFF2-40B4-BE49-F238E27FC236}">
                <a16:creationId xmlns:a16="http://schemas.microsoft.com/office/drawing/2014/main" id="{C50F9F13-8326-5281-C1BE-397FE44515DA}"/>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265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BC1AB-89B9-CAC7-420B-D48313534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5B59ED-B40D-1E65-3405-D5A077A41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E3E60-44B4-3755-614A-A117DB21947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78DB3FE0-1CC2-E761-2224-BE9F07EA6E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04A99-D7CA-46D2-BF4D-E2C4754183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060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Comparison table or flow chart for when to use MAC, Copilot Dashboard, Copilot reports (PBI), and custom analysis in Viva Insights</a:t>
            </a:r>
          </a:p>
          <a:p>
            <a:endParaRPr lang="en-GB"/>
          </a:p>
        </p:txBody>
      </p:sp>
      <p:sp>
        <p:nvSpPr>
          <p:cNvPr id="4" name="Slide Number Placeholder 3"/>
          <p:cNvSpPr>
            <a:spLocks noGrp="1"/>
          </p:cNvSpPr>
          <p:nvPr>
            <p:ph type="sldNum" sz="quarter" idx="5"/>
          </p:nvPr>
        </p:nvSpPr>
        <p:spPr/>
        <p:txBody>
          <a:bodyPr/>
          <a:lstStyle/>
          <a:p>
            <a:fld id="{B8FCB979-71B9-45B4-9591-67C35042882E}" type="slidenum">
              <a:rPr lang="en-GB" smtClean="0"/>
              <a:t>9</a:t>
            </a:fld>
            <a:endParaRPr lang="en-GB"/>
          </a:p>
        </p:txBody>
      </p:sp>
    </p:spTree>
    <p:extLst>
      <p:ext uri="{BB962C8B-B14F-4D97-AF65-F5344CB8AC3E}">
        <p14:creationId xmlns:p14="http://schemas.microsoft.com/office/powerpoint/2010/main" val="1311635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a:solidFill>
                  <a:schemeClr val="tx1"/>
                </a:solidFill>
                <a:cs typeface="Segoe UI" pitchFamily="34" charset="0"/>
              </a:rPr>
              <a:t>TALK TRACK:</a:t>
            </a:r>
            <a:br>
              <a:rPr lang="en-GB" sz="1200">
                <a:solidFill>
                  <a:schemeClr val="tx1"/>
                </a:solidFill>
                <a:cs typeface="Segoe UI" pitchFamily="34" charset="0"/>
              </a:rPr>
            </a:br>
            <a:r>
              <a:rPr lang="en-GB" sz="1200">
                <a:solidFill>
                  <a:schemeClr val="tx1"/>
                </a:solidFill>
                <a:cs typeface="Segoe UI" pitchFamily="34" charset="0"/>
              </a:rPr>
              <a:t>Now that we have covered how to design a Copilot measurement program, we will look at how to set up Viva Insights to measure Copilot usage and collaboration metrics. </a:t>
            </a:r>
          </a:p>
          <a:p>
            <a:endParaRPr lang="en-GB"/>
          </a:p>
        </p:txBody>
      </p:sp>
      <p:sp>
        <p:nvSpPr>
          <p:cNvPr id="4" name="Slide Number Placeholder 3"/>
          <p:cNvSpPr>
            <a:spLocks noGrp="1"/>
          </p:cNvSpPr>
          <p:nvPr>
            <p:ph type="sldNum" sz="quarter" idx="5"/>
          </p:nvPr>
        </p:nvSpPr>
        <p:spPr/>
        <p:txBody>
          <a:bodyPr/>
          <a:lstStyle/>
          <a:p>
            <a:fld id="{B8FCB979-71B9-45B4-9591-67C35042882E}" type="slidenum">
              <a:rPr lang="en-GB" smtClean="0"/>
              <a:t>10</a:t>
            </a:fld>
            <a:endParaRPr lang="en-GB"/>
          </a:p>
        </p:txBody>
      </p:sp>
    </p:spTree>
    <p:extLst>
      <p:ext uri="{BB962C8B-B14F-4D97-AF65-F5344CB8AC3E}">
        <p14:creationId xmlns:p14="http://schemas.microsoft.com/office/powerpoint/2010/main" val="15101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C13C7-406E-B3C5-E833-54661611D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1E1FF-0176-4B3C-D6E8-A92021D5F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C12DD-C5B8-BACB-15E2-0827B84A8367}"/>
              </a:ext>
            </a:extLst>
          </p:cNvPr>
          <p:cNvSpPr>
            <a:spLocks noGrp="1"/>
          </p:cNvSpPr>
          <p:nvPr>
            <p:ph type="body" idx="1"/>
          </p:nvPr>
        </p:nvSpPr>
        <p:spPr/>
        <p:txBody>
          <a:bodyPr/>
          <a:lstStyle/>
          <a:p>
            <a:pPr marL="0" indent="0">
              <a:buFont typeface="Arial" panose="020B0604020202020204" pitchFamily="34" charset="0"/>
              <a:buNone/>
            </a:pPr>
            <a:r>
              <a:rPr lang="en-GB" sz="1200" b="1" i="1">
                <a:solidFill>
                  <a:schemeClr val="tx1"/>
                </a:solidFill>
                <a:cs typeface="Segoe UI" pitchFamily="34" charset="0"/>
              </a:rPr>
              <a:t>TALK TRACK:</a:t>
            </a:r>
            <a:endParaRPr lang="en-US"/>
          </a:p>
          <a:p>
            <a:pPr marL="171450" indent="-171450">
              <a:buFont typeface="Arial" panose="020B0604020202020204" pitchFamily="34" charset="0"/>
              <a:buChar char="•"/>
            </a:pPr>
            <a:r>
              <a:rPr lang="en-US"/>
              <a:t>Before we delve deeper into the set up process – what is Viva Insights?</a:t>
            </a:r>
          </a:p>
          <a:p>
            <a:pPr marL="171450" indent="-171450">
              <a:buFont typeface="Arial" panose="020B0604020202020204" pitchFamily="34" charset="0"/>
              <a:buChar char="•"/>
            </a:pPr>
            <a:r>
              <a:rPr lang="en-US"/>
              <a:t>Microsoft Viva is an employee experience platform, with many familiar names that you will recognize: Glint, Engage, Pulse, Learning, Goals</a:t>
            </a:r>
          </a:p>
          <a:p>
            <a:pPr marL="171450" indent="-171450">
              <a:buFont typeface="Arial" panose="020B0604020202020204" pitchFamily="34" charset="0"/>
              <a:buChar char="•"/>
            </a:pPr>
            <a:r>
              <a:rPr lang="en-US"/>
              <a:t>Viva Insights is part of its ‘Measurement’ pillar, positioned to help customers to accelerate Copilot measurement. </a:t>
            </a:r>
          </a:p>
          <a:p>
            <a:pPr marL="171450" indent="-171450">
              <a:buFont typeface="Arial" panose="020B0604020202020204" pitchFamily="34" charset="0"/>
              <a:buChar char="•"/>
            </a:pPr>
            <a:r>
              <a:rPr lang="en-US"/>
              <a:t>We combine with M365 data and </a:t>
            </a:r>
            <a:r>
              <a:rPr lang="en-US" err="1"/>
              <a:t>behavioural</a:t>
            </a:r>
            <a:r>
              <a:rPr lang="en-US"/>
              <a:t> data to produce metrics that (initially) serve more of an HR and Operational Strategy audience, but have since expanded. </a:t>
            </a:r>
          </a:p>
        </p:txBody>
      </p:sp>
      <p:sp>
        <p:nvSpPr>
          <p:cNvPr id="4" name="Slide Number Placeholder 3">
            <a:extLst>
              <a:ext uri="{FF2B5EF4-FFF2-40B4-BE49-F238E27FC236}">
                <a16:creationId xmlns:a16="http://schemas.microsoft.com/office/drawing/2014/main" id="{5898E2D9-58A8-E91F-A5FB-6A0B1ABE30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00BD6-919A-4126-ACC8-79C13496DE8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69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8FCB979-71B9-45B4-9591-67C35042882E}" type="slidenum">
              <a:rPr lang="en-GB" smtClean="0"/>
              <a:t>13</a:t>
            </a:fld>
            <a:endParaRPr lang="en-GB"/>
          </a:p>
        </p:txBody>
      </p:sp>
    </p:spTree>
    <p:extLst>
      <p:ext uri="{BB962C8B-B14F-4D97-AF65-F5344CB8AC3E}">
        <p14:creationId xmlns:p14="http://schemas.microsoft.com/office/powerpoint/2010/main" val="1352829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75062-440A-D455-A1D1-C7421DF19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5EFA2F-FA76-689C-5EE9-FD5A689DC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4300E-6B8F-BA74-0E88-3D1C1622B085}"/>
              </a:ext>
            </a:extLst>
          </p:cNvPr>
          <p:cNvSpPr>
            <a:spLocks noGrp="1"/>
          </p:cNvSpPr>
          <p:nvPr>
            <p:ph type="body" idx="1"/>
          </p:nvPr>
        </p:nvSpPr>
        <p:spPr/>
        <p:txBody>
          <a:bodyPr/>
          <a:lstStyle/>
          <a:p>
            <a:pPr marL="0" algn="l" rtl="0" eaLnBrk="1" fontAlgn="b" latinLnBrk="0" hangingPunct="1">
              <a:spcBef>
                <a:spcPts val="0"/>
              </a:spcBef>
              <a:spcAft>
                <a:spcPts val="0"/>
              </a:spcAft>
            </a:pPr>
            <a:r>
              <a:rPr lang="en-GB" sz="1800" b="1" i="0" u="sng" strike="noStrike" kern="1200">
                <a:solidFill>
                  <a:srgbClr val="FFFFFF"/>
                </a:solidFill>
                <a:effectLst/>
                <a:latin typeface="Segoe UI" panose="020B0502040204020203" pitchFamily="34" charset="0"/>
                <a:ea typeface="ＭＳ Ｐゴシック" panose="020B0600070205080204" pitchFamily="34" charset="-128"/>
                <a:hlinkClick r:id="rId3"/>
              </a:rPr>
              <a:t>Introduction to assigning licenses for Workplace Analytics users - Workplace Intelligence | Microsoft Docs</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1" i="0" u="sng" strike="noStrike" kern="1200">
                <a:solidFill>
                  <a:srgbClr val="FFFFFF"/>
                </a:solidFill>
                <a:effectLst/>
                <a:latin typeface="Segoe UI" panose="020B0502040204020203" pitchFamily="34" charset="0"/>
                <a:ea typeface="ＭＳ Ｐゴシック" panose="020B0600070205080204" pitchFamily="34" charset="-128"/>
                <a:hlinkClick r:id="rId4"/>
              </a:rPr>
              <a:t>https://docs.microsoft.com/en-us/workplace-analytics/setup/assign-licenses-to-population</a:t>
            </a:r>
            <a:r>
              <a:rPr lang="en-GB" sz="1800" b="1" i="0" u="sng" strike="noStrike" kern="1200">
                <a:solidFill>
                  <a:srgbClr val="FFFFFF"/>
                </a:solidFill>
                <a:effectLst/>
                <a:latin typeface="Segoe UI" panose="020B0502040204020203" pitchFamily="34" charset="0"/>
                <a:ea typeface="ＭＳ Ｐゴシック" panose="020B0600070205080204" pitchFamily="34" charset="-128"/>
              </a:rPr>
              <a:t> / https://learn.microsoft.com/en-us/viva/insights/advanced/setup-maint/assign-licenses</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1" i="0" u="sng" strike="noStrike" kern="1200">
                <a:solidFill>
                  <a:srgbClr val="FFFFFF"/>
                </a:solidFill>
                <a:effectLst/>
                <a:latin typeface="Segoe UI" panose="020B0502040204020203" pitchFamily="34" charset="0"/>
                <a:ea typeface="ＭＳ Ｐゴシック" panose="020B0600070205080204" pitchFamily="34" charset="-128"/>
                <a:hlinkClick r:id="rId5"/>
              </a:rPr>
              <a:t>https://docs.microsoft.com/en-us/workplace-analytics/setup/assign-roles-to-wpa-admins</a:t>
            </a:r>
            <a:r>
              <a:rPr lang="en-GB" sz="1800" b="1" i="0" u="sng" strike="noStrike" kern="1200">
                <a:solidFill>
                  <a:srgbClr val="FFFFFF"/>
                </a:solidFill>
                <a:effectLst/>
                <a:latin typeface="Segoe UI" panose="020B0502040204020203" pitchFamily="34" charset="0"/>
                <a:ea typeface="ＭＳ Ｐゴシック" panose="020B0600070205080204" pitchFamily="34" charset="-128"/>
              </a:rPr>
              <a:t> / https://learn.microsoft.com/en-us/viva/insights/advanced/setup-maint/user-roles</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1" i="0" u="sng" strike="noStrike" kern="1200">
                <a:solidFill>
                  <a:srgbClr val="FFFFFF"/>
                </a:solidFill>
                <a:effectLst/>
                <a:latin typeface="Segoe UI" panose="020B0502040204020203" pitchFamily="34" charset="0"/>
                <a:ea typeface="ＭＳ Ｐゴシック" panose="020B0600070205080204" pitchFamily="34" charset="-128"/>
                <a:hlinkClick r:id="rId6"/>
              </a:rPr>
              <a:t>https://docs.microsoft.com/en-us/workplace-analytics/setup/prepare-organizational-data</a:t>
            </a:r>
            <a:r>
              <a:rPr lang="en-GB" sz="1800" b="1" i="0" u="sng" strike="noStrike" kern="1200">
                <a:solidFill>
                  <a:srgbClr val="FFFFFF"/>
                </a:solidFill>
                <a:effectLst/>
                <a:latin typeface="Segoe UI" panose="020B0502040204020203" pitchFamily="34" charset="0"/>
                <a:ea typeface="ＭＳ Ｐゴシック" panose="020B0600070205080204" pitchFamily="34" charset="-128"/>
              </a:rPr>
              <a:t> / https://learn.microsoft.com/en-us/viva/insights/advanced/admin/prepare-org-data</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1" i="0" u="sng" strike="noStrike" kern="1200">
                <a:solidFill>
                  <a:srgbClr val="FFFFFF"/>
                </a:solidFill>
                <a:effectLst/>
                <a:latin typeface="Segoe UI" panose="020B0502040204020203" pitchFamily="34" charset="0"/>
                <a:ea typeface="ＭＳ Ｐゴシック" panose="020B0600070205080204" pitchFamily="34" charset="-128"/>
                <a:hlinkClick r:id="rId7"/>
              </a:rPr>
              <a:t>Workplace Analytics setup - Workplace Intelligence | Microsoft Docs</a:t>
            </a:r>
            <a:r>
              <a:rPr lang="en-GB" sz="1800" b="1" i="0" u="sng" strike="noStrike" kern="1200">
                <a:solidFill>
                  <a:srgbClr val="FFFFFF"/>
                </a:solidFill>
                <a:effectLst/>
                <a:latin typeface="Segoe UI" panose="020B0502040204020203" pitchFamily="34" charset="0"/>
                <a:ea typeface="ＭＳ Ｐゴシック" panose="020B0600070205080204" pitchFamily="34" charset="-128"/>
              </a:rPr>
              <a:t> / https://learn.microsoft.com/en-us/viva/insights/advanced/introduction-to-advanced-insights</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1" i="0" u="sng" strike="noStrike" kern="1200">
                <a:solidFill>
                  <a:srgbClr val="FFFFFF"/>
                </a:solidFill>
                <a:effectLst/>
                <a:latin typeface="Segoe UI" panose="020B0502040204020203" pitchFamily="34" charset="0"/>
                <a:ea typeface="ＭＳ Ｐゴシック" panose="020B0600070205080204" pitchFamily="34" charset="-128"/>
                <a:hlinkClick r:id="rId8"/>
              </a:rPr>
              <a:t>Upload you first organizational data file into Workplace Analytics - Workplace Intelligence | Microsoft Docs</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GB" sz="1800" b="1" i="0" u="sng" strike="noStrike" kern="1200">
                <a:solidFill>
                  <a:srgbClr val="FFFFFF"/>
                </a:solidFill>
                <a:effectLst/>
                <a:latin typeface="Segoe UI" panose="020B0502040204020203" pitchFamily="34" charset="0"/>
                <a:ea typeface="ＭＳ Ｐゴシック" panose="020B0600070205080204" pitchFamily="34" charset="-128"/>
                <a:hlinkClick r:id="rId9"/>
              </a:rPr>
              <a:t>https://docs.microsoft.com/en-us/workplace-analytics/tutorials/power-bi-intro</a:t>
            </a:r>
            <a:endParaRPr lang="en-GB" sz="1800" b="0" i="0" u="none" strike="noStrike">
              <a:effectLst/>
              <a:latin typeface="Arial" panose="020B0604020202020204" pitchFamily="34" charset="0"/>
            </a:endParaRPr>
          </a:p>
          <a:p>
            <a:pPr marL="0" algn="l" rtl="0" eaLnBrk="1" fontAlgn="b" latinLnBrk="0" hangingPunct="1">
              <a:spcBef>
                <a:spcPts val="0"/>
              </a:spcBef>
              <a:spcAft>
                <a:spcPts val="0"/>
              </a:spcAft>
            </a:pPr>
            <a:r>
              <a:rPr lang="en-GB" sz="1800" b="1" i="0" u="sng" strike="noStrike" kern="1200">
                <a:solidFill>
                  <a:srgbClr val="FFFFFF"/>
                </a:solidFill>
                <a:effectLst/>
                <a:latin typeface="Segoe UI" panose="020B0502040204020203" pitchFamily="34" charset="0"/>
                <a:ea typeface="ＭＳ Ｐゴシック" panose="020B0600070205080204" pitchFamily="34" charset="-128"/>
                <a:hlinkClick r:id="rId10"/>
              </a:rPr>
              <a:t>Microsoft Viva Insights about my organization - Workplace Intelligence | Microsoft Docs</a:t>
            </a:r>
            <a:endParaRPr lang="en-GB" sz="1800" b="0" i="0" u="none" strike="noStrike">
              <a:effectLst/>
              <a:latin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9142A8A1-4024-3EE6-E961-B86AF9C133D7}"/>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C60A22-214B-4514-956B-1396857167BE}"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103147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1.xml"/><Relationship Id="rId7" Type="http://schemas.openxmlformats.org/officeDocument/2006/relationships/image" Target="../media/image4.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4.xml"/><Relationship Id="rId4" Type="http://schemas.openxmlformats.org/officeDocument/2006/relationships/image" Target="../media/image41.jpe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4.xml"/><Relationship Id="rId5" Type="http://schemas.openxmlformats.org/officeDocument/2006/relationships/image" Target="../media/image48.jpeg"/><Relationship Id="rId4" Type="http://schemas.openxmlformats.org/officeDocument/2006/relationships/image" Target="../media/image41.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4.xml"/><Relationship Id="rId4" Type="http://schemas.openxmlformats.org/officeDocument/2006/relationships/image" Target="../media/image53.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4.xml"/><Relationship Id="rId5" Type="http://schemas.openxmlformats.org/officeDocument/2006/relationships/image" Target="../media/image57.jpeg"/><Relationship Id="rId4" Type="http://schemas.openxmlformats.org/officeDocument/2006/relationships/image" Target="../media/image56.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4.xml"/><Relationship Id="rId6" Type="http://schemas.openxmlformats.org/officeDocument/2006/relationships/image" Target="../media/image58.jpeg"/><Relationship Id="rId5" Type="http://schemas.openxmlformats.org/officeDocument/2006/relationships/image" Target="../media/image48.jpeg"/><Relationship Id="rId4" Type="http://schemas.openxmlformats.org/officeDocument/2006/relationships/image" Target="../media/image41.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4.xml"/><Relationship Id="rId4" Type="http://schemas.openxmlformats.org/officeDocument/2006/relationships/image" Target="../media/image41.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4.xml"/><Relationship Id="rId5" Type="http://schemas.openxmlformats.org/officeDocument/2006/relationships/image" Target="../media/image48.jpeg"/><Relationship Id="rId4" Type="http://schemas.openxmlformats.org/officeDocument/2006/relationships/image" Target="../media/image41.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4.xml"/><Relationship Id="rId6" Type="http://schemas.openxmlformats.org/officeDocument/2006/relationships/image" Target="../media/image58.jpeg"/><Relationship Id="rId5" Type="http://schemas.openxmlformats.org/officeDocument/2006/relationships/image" Target="../media/image48.jpeg"/><Relationship Id="rId4" Type="http://schemas.openxmlformats.org/officeDocument/2006/relationships/image" Target="../media/image41.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32.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62.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7.emf"/><Relationship Id="rId5" Type="http://schemas.openxmlformats.org/officeDocument/2006/relationships/oleObject" Target="../embeddings/oleObject5.bin"/><Relationship Id="rId4" Type="http://schemas.openxmlformats.org/officeDocument/2006/relationships/image" Target="../media/image6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20.jpeg"/><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6.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oleObject" Target="../embeddings/oleObject5.bin"/></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4.xml"/><Relationship Id="rId5" Type="http://schemas.openxmlformats.org/officeDocument/2006/relationships/image" Target="../media/image32.jpeg"/><Relationship Id="rId4" Type="http://schemas.openxmlformats.org/officeDocument/2006/relationships/image" Target="../media/image1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32.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18.sv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bleed photo">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118C52B-D7A0-43E8-8A13-9B61BD2D1B97}"/>
              </a:ext>
            </a:extLst>
          </p:cNvPr>
          <p:cNvGraphicFramePr>
            <a:graphicFrameLocks noChangeAspect="1"/>
          </p:cNvGraphicFramePr>
          <p:nvPr userDrawn="1">
            <p:custDataLst>
              <p:tags r:id="rId2"/>
            </p:custDataLst>
            <p:extLst>
              <p:ext uri="{D42A27DB-BD31-4B8C-83A1-F6EECF244321}">
                <p14:modId xmlns:p14="http://schemas.microsoft.com/office/powerpoint/2010/main" val="2081911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4" name="Object 3" hidden="1">
                        <a:extLst>
                          <a:ext uri="{FF2B5EF4-FFF2-40B4-BE49-F238E27FC236}">
                            <a16:creationId xmlns:a16="http://schemas.microsoft.com/office/drawing/2014/main" id="{E118C52B-D7A0-43E8-8A13-9B61BD2D1B9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4FA557E-D740-4362-B715-77B6A7B7C753}"/>
              </a:ext>
            </a:extLst>
          </p:cNvPr>
          <p:cNvSpPr/>
          <p:nvPr userDrawn="1">
            <p:custDataLst>
              <p:tags r:id="rId3"/>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4000" b="1" i="0" baseline="0">
              <a:solidFill>
                <a:schemeClr val="tx1"/>
              </a:solidFill>
              <a:latin typeface="Segoe UI Semibold" panose="020B0702040204020203" pitchFamily="34" charset="0"/>
              <a:ea typeface="ＭＳ Ｐゴシック" panose="020B0600070205080204" pitchFamily="34" charset="-128"/>
              <a:cs typeface="Segoe UI Semibold" panose="020B0702040204020203" pitchFamily="34" charset="0"/>
              <a:sym typeface="Segoe UI Semibold" panose="020B0702040204020203" pitchFamily="34" charset="0"/>
            </a:endParaRPr>
          </a:p>
        </p:txBody>
      </p:sp>
      <p:pic>
        <p:nvPicPr>
          <p:cNvPr id="12" name="Picture 11">
            <a:extLst>
              <a:ext uri="{FF2B5EF4-FFF2-40B4-BE49-F238E27FC236}">
                <a16:creationId xmlns:a16="http://schemas.microsoft.com/office/drawing/2014/main" id="{2A9A91C3-36DC-4B5F-9C56-4EB992F97B15}"/>
              </a:ext>
            </a:extLst>
          </p:cNvPr>
          <p:cNvPicPr>
            <a:picLocks noChangeAspect="1"/>
          </p:cNvPicPr>
          <p:nvPr userDrawn="1"/>
        </p:nvPicPr>
        <p:blipFill>
          <a:blip r:embed="rId7"/>
          <a:stretch>
            <a:fillRect/>
          </a:stretch>
        </p:blipFill>
        <p:spPr>
          <a:xfrm>
            <a:off x="0" y="0"/>
            <a:ext cx="12192000" cy="6855984"/>
          </a:xfrm>
          <a:prstGeom prst="rect">
            <a:avLst/>
          </a:prstGeom>
        </p:spPr>
      </p:pic>
      <p:sp>
        <p:nvSpPr>
          <p:cNvPr id="9" name="Rectangle 8">
            <a:extLst>
              <a:ext uri="{FF2B5EF4-FFF2-40B4-BE49-F238E27FC236}">
                <a16:creationId xmlns:a16="http://schemas.microsoft.com/office/drawing/2014/main" id="{AD7B942C-5518-4492-9A04-FA7E65178F80}"/>
              </a:ext>
            </a:extLst>
          </p:cNvPr>
          <p:cNvSpPr/>
          <p:nvPr userDrawn="1"/>
        </p:nvSpPr>
        <p:spPr bwMode="auto">
          <a:xfrm>
            <a:off x="0" y="0"/>
            <a:ext cx="11009872" cy="6858000"/>
          </a:xfrm>
          <a:prstGeom prst="rect">
            <a:avLst/>
          </a:prstGeom>
          <a:gradFill flip="none" rotWithShape="1">
            <a:gsLst>
              <a:gs pos="0">
                <a:srgbClr val="000000">
                  <a:alpha val="45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75F28A90-DA19-4D81-A7FB-993D6DFA4A94}"/>
              </a:ext>
            </a:extLst>
          </p:cNvPr>
          <p:cNvSpPr>
            <a:spLocks noGrp="1"/>
          </p:cNvSpPr>
          <p:nvPr>
            <p:ph type="title" hasCustomPrompt="1"/>
          </p:nvPr>
        </p:nvSpPr>
        <p:spPr>
          <a:xfrm>
            <a:off x="588263" y="957381"/>
            <a:ext cx="5149597" cy="2225437"/>
          </a:xfrm>
        </p:spPr>
        <p:txBody>
          <a:bodyPr anchor="b" anchorCtr="0">
            <a:noAutofit/>
          </a:bodyPr>
          <a:lstStyle>
            <a:lvl1pPr>
              <a:defRPr sz="4000"/>
            </a:lvl1pPr>
          </a:lstStyle>
          <a:p>
            <a:r>
              <a:rPr lang="en-US"/>
              <a:t>Event name or presentation title </a:t>
            </a:r>
          </a:p>
        </p:txBody>
      </p:sp>
      <p:sp>
        <p:nvSpPr>
          <p:cNvPr id="13" name="Text Placeholder 4">
            <a:extLst>
              <a:ext uri="{FF2B5EF4-FFF2-40B4-BE49-F238E27FC236}">
                <a16:creationId xmlns:a16="http://schemas.microsoft.com/office/drawing/2014/main" id="{9B993D0B-089D-4FDE-9208-37541B1102C5}"/>
              </a:ext>
            </a:extLst>
          </p:cNvPr>
          <p:cNvSpPr>
            <a:spLocks noGrp="1"/>
          </p:cNvSpPr>
          <p:nvPr>
            <p:ph type="body" sz="quarter" idx="12" hasCustomPrompt="1"/>
          </p:nvPr>
        </p:nvSpPr>
        <p:spPr>
          <a:xfrm>
            <a:off x="582042" y="3534843"/>
            <a:ext cx="5145515"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Speaker name or subtitle</a:t>
            </a:r>
          </a:p>
        </p:txBody>
      </p:sp>
      <p:sp>
        <p:nvSpPr>
          <p:cNvPr id="14" name="Text Placeholder 4">
            <a:extLst>
              <a:ext uri="{FF2B5EF4-FFF2-40B4-BE49-F238E27FC236}">
                <a16:creationId xmlns:a16="http://schemas.microsoft.com/office/drawing/2014/main" id="{87D44B3E-A3B1-4DE3-BC7C-10DB277A5547}"/>
              </a:ext>
            </a:extLst>
          </p:cNvPr>
          <p:cNvSpPr>
            <a:spLocks noGrp="1"/>
          </p:cNvSpPr>
          <p:nvPr>
            <p:ph type="body" sz="quarter" idx="13" hasCustomPrompt="1"/>
          </p:nvPr>
        </p:nvSpPr>
        <p:spPr>
          <a:xfrm>
            <a:off x="582042" y="4039587"/>
            <a:ext cx="5145515"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Date:</a:t>
            </a:r>
          </a:p>
        </p:txBody>
      </p:sp>
      <p:pic>
        <p:nvPicPr>
          <p:cNvPr id="15" name="Picture 14" descr="A picture containing clipart&#10;&#10;Description automatically generated">
            <a:extLst>
              <a:ext uri="{FF2B5EF4-FFF2-40B4-BE49-F238E27FC236}">
                <a16:creationId xmlns:a16="http://schemas.microsoft.com/office/drawing/2014/main" id="{0A0A6F93-662F-4E0D-8F9A-2545F5568D7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85787" y="4678270"/>
            <a:ext cx="311686" cy="311686"/>
          </a:xfrm>
          <a:prstGeom prst="rect">
            <a:avLst/>
          </a:prstGeom>
        </p:spPr>
      </p:pic>
      <p:sp>
        <p:nvSpPr>
          <p:cNvPr id="16" name="TextBox 15">
            <a:extLst>
              <a:ext uri="{FF2B5EF4-FFF2-40B4-BE49-F238E27FC236}">
                <a16:creationId xmlns:a16="http://schemas.microsoft.com/office/drawing/2014/main" id="{869204CB-88CB-4515-B6ED-F6D715A6B13B}"/>
              </a:ext>
            </a:extLst>
          </p:cNvPr>
          <p:cNvSpPr txBox="1"/>
          <p:nvPr userDrawn="1"/>
        </p:nvSpPr>
        <p:spPr>
          <a:xfrm>
            <a:off x="1042683" y="4711003"/>
            <a:ext cx="2425700" cy="246221"/>
          </a:xfrm>
          <a:prstGeom prst="rect">
            <a:avLst/>
          </a:prstGeom>
          <a:noFill/>
        </p:spPr>
        <p:txBody>
          <a:bodyPr wrap="square" lIns="0" tIns="0" rIns="0" bIns="0" rtlCol="0">
            <a:spAutoFit/>
          </a:bodyPr>
          <a:lstStyle/>
          <a:p>
            <a:pPr algn="l"/>
            <a:r>
              <a:rPr lang="en-US" sz="1600" spc="100" baseline="0">
                <a:gradFill>
                  <a:gsLst>
                    <a:gs pos="2917">
                      <a:schemeClr val="tx1"/>
                    </a:gs>
                    <a:gs pos="30000">
                      <a:schemeClr val="tx1"/>
                    </a:gs>
                  </a:gsLst>
                  <a:lin ang="5400000" scaled="0"/>
                </a:gradFill>
              </a:rPr>
              <a:t>Workplace Analytics</a:t>
            </a:r>
          </a:p>
        </p:txBody>
      </p:sp>
      <p:pic>
        <p:nvPicPr>
          <p:cNvPr id="11" name="Picture 4" descr="Image result for microsoft white logo">
            <a:extLst>
              <a:ext uri="{FF2B5EF4-FFF2-40B4-BE49-F238E27FC236}">
                <a16:creationId xmlns:a16="http://schemas.microsoft.com/office/drawing/2014/main" id="{A510676B-EBC7-4088-81E1-526EEE1794F1}"/>
              </a:ext>
            </a:extLst>
          </p:cNvPr>
          <p:cNvPicPr>
            <a:picLocks noChangeArrowheads="1"/>
          </p:cNvPicPr>
          <p:nvPr userDrawn="1"/>
        </p:nvPicPr>
        <p:blipFill rotWithShape="1">
          <a:blip r:embed="rId9">
            <a:extLst>
              <a:ext uri="{28A0092B-C50C-407E-A947-70E740481C1C}">
                <a14:useLocalDpi xmlns:a14="http://schemas.microsoft.com/office/drawing/2010/main" val="0"/>
              </a:ext>
            </a:extLst>
          </a:blip>
          <a:srcRect l="10742" t="27010" r="10742" b="26659"/>
          <a:stretch/>
        </p:blipFill>
        <p:spPr bwMode="auto">
          <a:xfrm>
            <a:off x="114391" y="6573312"/>
            <a:ext cx="1045280" cy="22394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243493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411480"/>
            <a:ext cx="11352392" cy="369332"/>
          </a:xfrm>
        </p:spPr>
        <p:txBody>
          <a:bodyPr/>
          <a:lstStyle>
            <a:lvl1pPr>
              <a:defRPr sz="2400" spc="0" baseline="0"/>
            </a:lvl1pPr>
          </a:lstStyle>
          <a:p>
            <a:r>
              <a:rPr lang="en-US"/>
              <a:t>Click to edit Master title style</a:t>
            </a:r>
          </a:p>
        </p:txBody>
      </p:sp>
    </p:spTree>
    <p:extLst>
      <p:ext uri="{BB962C8B-B14F-4D97-AF65-F5344CB8AC3E}">
        <p14:creationId xmlns:p14="http://schemas.microsoft.com/office/powerpoint/2010/main" val="24380397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9903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6564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6017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20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374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694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188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469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486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19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513080"/>
            <a:ext cx="11352392" cy="307777"/>
          </a:xfrm>
        </p:spPr>
        <p:txBody>
          <a:bodyPr/>
          <a:lstStyle>
            <a:lvl1pPr>
              <a:defRPr sz="2000" spc="0" baseline="0"/>
            </a:lvl1pPr>
          </a:lstStyle>
          <a:p>
            <a:r>
              <a:rPr lang="en-US"/>
              <a:t>Click to edit Master title style</a:t>
            </a:r>
          </a:p>
        </p:txBody>
      </p:sp>
    </p:spTree>
    <p:extLst>
      <p:ext uri="{BB962C8B-B14F-4D97-AF65-F5344CB8AC3E}">
        <p14:creationId xmlns:p14="http://schemas.microsoft.com/office/powerpoint/2010/main" val="7976091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346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8414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5957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868891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544811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041139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72875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4036647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460422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3896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09136" y="428085"/>
            <a:ext cx="11352392" cy="430887"/>
          </a:xfrm>
        </p:spPr>
        <p:txBody>
          <a:bodyPr/>
          <a:lstStyle/>
          <a:p>
            <a:r>
              <a:rPr lang="en-US"/>
              <a:t>Click to edit Master title style</a:t>
            </a:r>
          </a:p>
        </p:txBody>
      </p:sp>
    </p:spTree>
    <p:extLst>
      <p:ext uri="{BB962C8B-B14F-4D97-AF65-F5344CB8AC3E}">
        <p14:creationId xmlns:p14="http://schemas.microsoft.com/office/powerpoint/2010/main" val="35126095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White BG">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EA91E-BA53-3489-C89E-6ADAC946D9B9}"/>
              </a:ext>
            </a:extLst>
          </p:cNvPr>
          <p:cNvPicPr>
            <a:picLocks noChangeAspect="1"/>
          </p:cNvPicPr>
          <p:nvPr userDrawn="1"/>
        </p:nvPicPr>
        <p:blipFill rotWithShape="1">
          <a:blip r:embed="rId2"/>
          <a:srcRect l="1613" t="1613" r="1613" b="1613"/>
          <a:stretch/>
        </p:blipFill>
        <p:spPr>
          <a:xfrm>
            <a:off x="0" y="0"/>
            <a:ext cx="12192000" cy="6858000"/>
          </a:xfrm>
          <a:prstGeom prst="rect">
            <a:avLst/>
          </a:prstGeom>
        </p:spPr>
      </p:pic>
    </p:spTree>
    <p:extLst>
      <p:ext uri="{BB962C8B-B14F-4D97-AF65-F5344CB8AC3E}">
        <p14:creationId xmlns:p14="http://schemas.microsoft.com/office/powerpoint/2010/main" val="4045683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7D89-247E-D42C-CF65-BF5E76D23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491344-599D-7301-9E7C-C75D62EF43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D558CE-6275-E90E-2721-E6D409D0DD80}"/>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5" name="Footer Placeholder 4">
            <a:extLst>
              <a:ext uri="{FF2B5EF4-FFF2-40B4-BE49-F238E27FC236}">
                <a16:creationId xmlns:a16="http://schemas.microsoft.com/office/drawing/2014/main" id="{4DCBA640-B105-2145-C0F7-B4A5790A9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CC89-18AF-4B01-4AA2-9CB225D47141}"/>
              </a:ext>
            </a:extLst>
          </p:cNvPr>
          <p:cNvSpPr>
            <a:spLocks noGrp="1"/>
          </p:cNvSpPr>
          <p:nvPr>
            <p:ph type="sldNum" sz="quarter" idx="12"/>
          </p:nvPr>
        </p:nvSpPr>
        <p:spPr/>
        <p:txBody>
          <a:bodyPr/>
          <a:lstStyle/>
          <a:p>
            <a:fld id="{79A9CDB0-BEBE-4CF7-BBFE-18064B56EACA}" type="slidenum">
              <a:rPr lang="en-US" smtClean="0"/>
              <a:t>‹#›</a:t>
            </a:fld>
            <a:endParaRPr lang="en-US"/>
          </a:p>
        </p:txBody>
      </p:sp>
    </p:spTree>
    <p:extLst>
      <p:ext uri="{BB962C8B-B14F-4D97-AF65-F5344CB8AC3E}">
        <p14:creationId xmlns:p14="http://schemas.microsoft.com/office/powerpoint/2010/main" val="27479392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F0248-68F4-B668-5EE4-878C3262F2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6756C-929D-79A3-F1D2-6D17066757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000F9-BFC5-BD2F-577D-BAA4E83A2872}"/>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5" name="Footer Placeholder 4">
            <a:extLst>
              <a:ext uri="{FF2B5EF4-FFF2-40B4-BE49-F238E27FC236}">
                <a16:creationId xmlns:a16="http://schemas.microsoft.com/office/drawing/2014/main" id="{6BE49E88-275A-2001-E12A-72141D60C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28ACF-1F7D-7F6F-6AE9-D3A7931FA971}"/>
              </a:ext>
            </a:extLst>
          </p:cNvPr>
          <p:cNvSpPr>
            <a:spLocks noGrp="1"/>
          </p:cNvSpPr>
          <p:nvPr>
            <p:ph type="sldNum" sz="quarter" idx="12"/>
          </p:nvPr>
        </p:nvSpPr>
        <p:spPr/>
        <p:txBody>
          <a:bodyPr/>
          <a:lstStyle/>
          <a:p>
            <a:fld id="{79A9CDB0-BEBE-4CF7-BBFE-18064B56EACA}" type="slidenum">
              <a:rPr lang="en-US" smtClean="0"/>
              <a:t>‹#›</a:t>
            </a:fld>
            <a:endParaRPr lang="en-US"/>
          </a:p>
        </p:txBody>
      </p:sp>
    </p:spTree>
    <p:extLst>
      <p:ext uri="{BB962C8B-B14F-4D97-AF65-F5344CB8AC3E}">
        <p14:creationId xmlns:p14="http://schemas.microsoft.com/office/powerpoint/2010/main" val="20452431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13D8-A129-E80E-D82A-0BB5AAAF2B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2A4827-843E-5F84-F4B3-0FFBEA336F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AFC53A-D07D-33A0-6786-4478B65CC693}"/>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5" name="Footer Placeholder 4">
            <a:extLst>
              <a:ext uri="{FF2B5EF4-FFF2-40B4-BE49-F238E27FC236}">
                <a16:creationId xmlns:a16="http://schemas.microsoft.com/office/drawing/2014/main" id="{56CDD8FD-30BF-0C0C-E742-7891F701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0AFB7-CB5A-A728-A8CA-F0715F5BE590}"/>
              </a:ext>
            </a:extLst>
          </p:cNvPr>
          <p:cNvSpPr>
            <a:spLocks noGrp="1"/>
          </p:cNvSpPr>
          <p:nvPr>
            <p:ph type="sldNum" sz="quarter" idx="12"/>
          </p:nvPr>
        </p:nvSpPr>
        <p:spPr/>
        <p:txBody>
          <a:bodyPr/>
          <a:lstStyle/>
          <a:p>
            <a:fld id="{79A9CDB0-BEBE-4CF7-BBFE-18064B56EACA}" type="slidenum">
              <a:rPr lang="en-US" smtClean="0"/>
              <a:t>‹#›</a:t>
            </a:fld>
            <a:endParaRPr lang="en-US"/>
          </a:p>
        </p:txBody>
      </p:sp>
    </p:spTree>
    <p:extLst>
      <p:ext uri="{BB962C8B-B14F-4D97-AF65-F5344CB8AC3E}">
        <p14:creationId xmlns:p14="http://schemas.microsoft.com/office/powerpoint/2010/main" val="16890884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D558D-61C1-EC25-89DF-D8DF293BDF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146F9C-9B1A-CC1F-DF67-8019221D53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AF49BA-DF1E-0079-4BDF-652E33B367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45D315-C17E-D95F-F356-932AFA1B864E}"/>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6" name="Footer Placeholder 5">
            <a:extLst>
              <a:ext uri="{FF2B5EF4-FFF2-40B4-BE49-F238E27FC236}">
                <a16:creationId xmlns:a16="http://schemas.microsoft.com/office/drawing/2014/main" id="{65D5487C-7FAC-237F-15AE-BB9AD8655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91F4C-0973-EDA5-B587-E362670E6194}"/>
              </a:ext>
            </a:extLst>
          </p:cNvPr>
          <p:cNvSpPr>
            <a:spLocks noGrp="1"/>
          </p:cNvSpPr>
          <p:nvPr>
            <p:ph type="sldNum" sz="quarter" idx="12"/>
          </p:nvPr>
        </p:nvSpPr>
        <p:spPr/>
        <p:txBody>
          <a:bodyPr/>
          <a:lstStyle/>
          <a:p>
            <a:fld id="{79A9CDB0-BEBE-4CF7-BBFE-18064B56EACA}" type="slidenum">
              <a:rPr lang="en-US" smtClean="0"/>
              <a:t>‹#›</a:t>
            </a:fld>
            <a:endParaRPr lang="en-US"/>
          </a:p>
        </p:txBody>
      </p:sp>
    </p:spTree>
    <p:extLst>
      <p:ext uri="{BB962C8B-B14F-4D97-AF65-F5344CB8AC3E}">
        <p14:creationId xmlns:p14="http://schemas.microsoft.com/office/powerpoint/2010/main" val="29180198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BF7F-3F3F-E9D1-BBB5-5813923893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6804D3-354E-2016-3D95-D379759B1B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1C82C6-9356-459C-C237-EDA84062EF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8334A-9118-18D9-DBAD-3799CAC12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7A5E9B-1560-F15C-9CDD-C7F8DCE1F6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DC2D4F-F37C-E95C-E9FC-3361B2689739}"/>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8" name="Footer Placeholder 7">
            <a:extLst>
              <a:ext uri="{FF2B5EF4-FFF2-40B4-BE49-F238E27FC236}">
                <a16:creationId xmlns:a16="http://schemas.microsoft.com/office/drawing/2014/main" id="{AB50C3AC-E2E6-4813-8B1E-4388CD6044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C40313-51D3-7BBB-C2DE-1A777B4DA1A3}"/>
              </a:ext>
            </a:extLst>
          </p:cNvPr>
          <p:cNvSpPr>
            <a:spLocks noGrp="1"/>
          </p:cNvSpPr>
          <p:nvPr>
            <p:ph type="sldNum" sz="quarter" idx="12"/>
          </p:nvPr>
        </p:nvSpPr>
        <p:spPr/>
        <p:txBody>
          <a:bodyPr/>
          <a:lstStyle/>
          <a:p>
            <a:fld id="{79A9CDB0-BEBE-4CF7-BBFE-18064B56EACA}" type="slidenum">
              <a:rPr lang="en-US" smtClean="0"/>
              <a:t>‹#›</a:t>
            </a:fld>
            <a:endParaRPr lang="en-US"/>
          </a:p>
        </p:txBody>
      </p:sp>
    </p:spTree>
    <p:extLst>
      <p:ext uri="{BB962C8B-B14F-4D97-AF65-F5344CB8AC3E}">
        <p14:creationId xmlns:p14="http://schemas.microsoft.com/office/powerpoint/2010/main" val="24831377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BEF8E-E3FC-1327-9492-627D3000A2BC}"/>
              </a:ext>
            </a:extLst>
          </p:cNvPr>
          <p:cNvSpPr>
            <a:spLocks noGrp="1"/>
          </p:cNvSpPr>
          <p:nvPr>
            <p:ph type="title"/>
          </p:nvPr>
        </p:nvSpPr>
        <p:spPr>
          <a:xfrm>
            <a:off x="402556" y="402336"/>
            <a:ext cx="11386888" cy="387798"/>
          </a:xfrm>
        </p:spPr>
        <p:txBody>
          <a:bodyPr lIns="0" tIns="0" rIns="0" bIns="0" anchor="t">
            <a:spAutoFit/>
          </a:bodyPr>
          <a:lstStyle>
            <a:lvl1pPr>
              <a:defRPr sz="2800" baseline="0"/>
            </a:lvl1pPr>
          </a:lstStyle>
          <a:p>
            <a:r>
              <a:rPr lang="en-US"/>
              <a:t>Click to edit Master title style</a:t>
            </a:r>
          </a:p>
        </p:txBody>
      </p:sp>
      <p:sp>
        <p:nvSpPr>
          <p:cNvPr id="3" name="Date Placeholder 2">
            <a:extLst>
              <a:ext uri="{FF2B5EF4-FFF2-40B4-BE49-F238E27FC236}">
                <a16:creationId xmlns:a16="http://schemas.microsoft.com/office/drawing/2014/main" id="{CFE49AF6-E3C8-6184-3A4D-A036763CC72E}"/>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4" name="Footer Placeholder 3">
            <a:extLst>
              <a:ext uri="{FF2B5EF4-FFF2-40B4-BE49-F238E27FC236}">
                <a16:creationId xmlns:a16="http://schemas.microsoft.com/office/drawing/2014/main" id="{1DF9155E-696A-D230-E730-B24296713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0B163-B97A-3F4C-00B3-042C0625CAC6}"/>
              </a:ext>
            </a:extLst>
          </p:cNvPr>
          <p:cNvSpPr>
            <a:spLocks noGrp="1"/>
          </p:cNvSpPr>
          <p:nvPr>
            <p:ph type="sldNum" sz="quarter" idx="12"/>
          </p:nvPr>
        </p:nvSpPr>
        <p:spPr>
          <a:xfrm>
            <a:off x="8610600" y="6356350"/>
            <a:ext cx="2743200" cy="365125"/>
          </a:xfrm>
        </p:spPr>
        <p:txBody>
          <a:bodyPr/>
          <a:lstStyle/>
          <a:p>
            <a:fld id="{79A9CDB0-BEBE-4CF7-BBFE-18064B56EACA}" type="slidenum">
              <a:rPr lang="en-US" smtClean="0"/>
              <a:t>‹#›</a:t>
            </a:fld>
            <a:endParaRPr lang="en-US"/>
          </a:p>
        </p:txBody>
      </p:sp>
      <p:pic>
        <p:nvPicPr>
          <p:cNvPr id="6" name="Picture 5">
            <a:extLst>
              <a:ext uri="{FF2B5EF4-FFF2-40B4-BE49-F238E27FC236}">
                <a16:creationId xmlns:a16="http://schemas.microsoft.com/office/drawing/2014/main" id="{CD6F6677-33E9-D790-DFC7-1C0ECF5C7C4F}"/>
              </a:ext>
            </a:extLst>
          </p:cNvPr>
          <p:cNvPicPr>
            <a:picLocks noChangeAspect="1"/>
          </p:cNvPicPr>
          <p:nvPr userDrawn="1"/>
        </p:nvPicPr>
        <p:blipFill>
          <a:blip r:embed="rId2"/>
          <a:stretch>
            <a:fillRect/>
          </a:stretch>
        </p:blipFill>
        <p:spPr>
          <a:xfrm>
            <a:off x="11118190" y="6526160"/>
            <a:ext cx="914400" cy="195315"/>
          </a:xfrm>
          <a:prstGeom prst="rect">
            <a:avLst/>
          </a:prstGeom>
        </p:spPr>
      </p:pic>
    </p:spTree>
    <p:extLst>
      <p:ext uri="{BB962C8B-B14F-4D97-AF65-F5344CB8AC3E}">
        <p14:creationId xmlns:p14="http://schemas.microsoft.com/office/powerpoint/2010/main" val="17547291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BEF8E-E3FC-1327-9492-627D3000A2BC}"/>
              </a:ext>
            </a:extLst>
          </p:cNvPr>
          <p:cNvSpPr>
            <a:spLocks noGrp="1"/>
          </p:cNvSpPr>
          <p:nvPr>
            <p:ph type="title"/>
          </p:nvPr>
        </p:nvSpPr>
        <p:spPr>
          <a:xfrm>
            <a:off x="402556" y="402336"/>
            <a:ext cx="11386888" cy="332399"/>
          </a:xfrm>
        </p:spPr>
        <p:txBody>
          <a:bodyPr lIns="0" tIns="0" rIns="0" bIns="0" anchor="t">
            <a:spAutoFit/>
          </a:bodyPr>
          <a:lstStyle>
            <a:lvl1pPr>
              <a:defRPr sz="2400" baseline="0"/>
            </a:lvl1pPr>
          </a:lstStyle>
          <a:p>
            <a:r>
              <a:rPr lang="en-US"/>
              <a:t>Click to edit Master title style</a:t>
            </a:r>
          </a:p>
        </p:txBody>
      </p:sp>
      <p:sp>
        <p:nvSpPr>
          <p:cNvPr id="3" name="Date Placeholder 2">
            <a:extLst>
              <a:ext uri="{FF2B5EF4-FFF2-40B4-BE49-F238E27FC236}">
                <a16:creationId xmlns:a16="http://schemas.microsoft.com/office/drawing/2014/main" id="{CFE49AF6-E3C8-6184-3A4D-A036763CC72E}"/>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4" name="Footer Placeholder 3">
            <a:extLst>
              <a:ext uri="{FF2B5EF4-FFF2-40B4-BE49-F238E27FC236}">
                <a16:creationId xmlns:a16="http://schemas.microsoft.com/office/drawing/2014/main" id="{1DF9155E-696A-D230-E730-B24296713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0B163-B97A-3F4C-00B3-042C0625CAC6}"/>
              </a:ext>
            </a:extLst>
          </p:cNvPr>
          <p:cNvSpPr>
            <a:spLocks noGrp="1"/>
          </p:cNvSpPr>
          <p:nvPr>
            <p:ph type="sldNum" sz="quarter" idx="12"/>
          </p:nvPr>
        </p:nvSpPr>
        <p:spPr>
          <a:xfrm>
            <a:off x="8610600" y="6356350"/>
            <a:ext cx="2743200" cy="365125"/>
          </a:xfrm>
        </p:spPr>
        <p:txBody>
          <a:bodyPr/>
          <a:lstStyle/>
          <a:p>
            <a:fld id="{79A9CDB0-BEBE-4CF7-BBFE-18064B56EACA}" type="slidenum">
              <a:rPr lang="en-US" smtClean="0"/>
              <a:t>‹#›</a:t>
            </a:fld>
            <a:endParaRPr lang="en-US"/>
          </a:p>
        </p:txBody>
      </p:sp>
      <p:pic>
        <p:nvPicPr>
          <p:cNvPr id="6" name="Picture 5">
            <a:extLst>
              <a:ext uri="{FF2B5EF4-FFF2-40B4-BE49-F238E27FC236}">
                <a16:creationId xmlns:a16="http://schemas.microsoft.com/office/drawing/2014/main" id="{CD6F6677-33E9-D790-DFC7-1C0ECF5C7C4F}"/>
              </a:ext>
            </a:extLst>
          </p:cNvPr>
          <p:cNvPicPr>
            <a:picLocks noChangeAspect="1"/>
          </p:cNvPicPr>
          <p:nvPr userDrawn="1"/>
        </p:nvPicPr>
        <p:blipFill>
          <a:blip r:embed="rId2"/>
          <a:stretch>
            <a:fillRect/>
          </a:stretch>
        </p:blipFill>
        <p:spPr>
          <a:xfrm>
            <a:off x="11118190" y="6526160"/>
            <a:ext cx="914400" cy="195315"/>
          </a:xfrm>
          <a:prstGeom prst="rect">
            <a:avLst/>
          </a:prstGeom>
        </p:spPr>
      </p:pic>
    </p:spTree>
    <p:extLst>
      <p:ext uri="{BB962C8B-B14F-4D97-AF65-F5344CB8AC3E}">
        <p14:creationId xmlns:p14="http://schemas.microsoft.com/office/powerpoint/2010/main" val="40673915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BEF8E-E3FC-1327-9492-627D3000A2BC}"/>
              </a:ext>
            </a:extLst>
          </p:cNvPr>
          <p:cNvSpPr>
            <a:spLocks noGrp="1"/>
          </p:cNvSpPr>
          <p:nvPr>
            <p:ph type="title"/>
          </p:nvPr>
        </p:nvSpPr>
        <p:spPr>
          <a:xfrm>
            <a:off x="731520" y="3124301"/>
            <a:ext cx="9550400" cy="609398"/>
          </a:xfrm>
        </p:spPr>
        <p:txBody>
          <a:bodyPr wrap="square" lIns="0" tIns="0" rIns="0" bIns="0">
            <a:spAutoFit/>
          </a:bodyPr>
          <a:lstStyle/>
          <a:p>
            <a:r>
              <a:rPr lang="en-US"/>
              <a:t>Click to edit Master title style</a:t>
            </a:r>
          </a:p>
        </p:txBody>
      </p:sp>
      <p:sp>
        <p:nvSpPr>
          <p:cNvPr id="3" name="Date Placeholder 2">
            <a:extLst>
              <a:ext uri="{FF2B5EF4-FFF2-40B4-BE49-F238E27FC236}">
                <a16:creationId xmlns:a16="http://schemas.microsoft.com/office/drawing/2014/main" id="{CFE49AF6-E3C8-6184-3A4D-A036763CC72E}"/>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4" name="Footer Placeholder 3">
            <a:extLst>
              <a:ext uri="{FF2B5EF4-FFF2-40B4-BE49-F238E27FC236}">
                <a16:creationId xmlns:a16="http://schemas.microsoft.com/office/drawing/2014/main" id="{1DF9155E-696A-D230-E730-B24296713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0B163-B97A-3F4C-00B3-042C0625CAC6}"/>
              </a:ext>
            </a:extLst>
          </p:cNvPr>
          <p:cNvSpPr>
            <a:spLocks noGrp="1"/>
          </p:cNvSpPr>
          <p:nvPr>
            <p:ph type="sldNum" sz="quarter" idx="12"/>
          </p:nvPr>
        </p:nvSpPr>
        <p:spPr/>
        <p:txBody>
          <a:bodyPr/>
          <a:lstStyle/>
          <a:p>
            <a:fld id="{79A9CDB0-BEBE-4CF7-BBFE-18064B56EACA}" type="slidenum">
              <a:rPr lang="en-US" smtClean="0"/>
              <a:t>‹#›</a:t>
            </a:fld>
            <a:endParaRPr lang="en-US"/>
          </a:p>
        </p:txBody>
      </p:sp>
      <p:pic>
        <p:nvPicPr>
          <p:cNvPr id="6" name="Picture 5">
            <a:extLst>
              <a:ext uri="{FF2B5EF4-FFF2-40B4-BE49-F238E27FC236}">
                <a16:creationId xmlns:a16="http://schemas.microsoft.com/office/drawing/2014/main" id="{DDF78132-F4BA-F943-0E6E-740A8C2BFC4A}"/>
              </a:ext>
            </a:extLst>
          </p:cNvPr>
          <p:cNvPicPr>
            <a:picLocks noChangeAspect="1"/>
          </p:cNvPicPr>
          <p:nvPr userDrawn="1"/>
        </p:nvPicPr>
        <p:blipFill>
          <a:blip r:embed="rId2"/>
          <a:stretch>
            <a:fillRect/>
          </a:stretch>
        </p:blipFill>
        <p:spPr>
          <a:xfrm>
            <a:off x="731520" y="731520"/>
            <a:ext cx="1645920" cy="351568"/>
          </a:xfrm>
          <a:prstGeom prst="rect">
            <a:avLst/>
          </a:prstGeom>
        </p:spPr>
      </p:pic>
    </p:spTree>
    <p:extLst>
      <p:ext uri="{BB962C8B-B14F-4D97-AF65-F5344CB8AC3E}">
        <p14:creationId xmlns:p14="http://schemas.microsoft.com/office/powerpoint/2010/main" val="11270814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BEF8E-E3FC-1327-9492-627D3000A2BC}"/>
              </a:ext>
            </a:extLst>
          </p:cNvPr>
          <p:cNvSpPr>
            <a:spLocks noGrp="1"/>
          </p:cNvSpPr>
          <p:nvPr>
            <p:ph type="title"/>
          </p:nvPr>
        </p:nvSpPr>
        <p:spPr>
          <a:xfrm>
            <a:off x="731520" y="3152001"/>
            <a:ext cx="9550400" cy="553998"/>
          </a:xfrm>
        </p:spPr>
        <p:txBody>
          <a:bodyPr wrap="square" lIns="0" tIns="0" rIns="0" bIns="0">
            <a:spAutoFit/>
          </a:bodyPr>
          <a:lstStyle>
            <a:lvl1pPr>
              <a:lnSpc>
                <a:spcPct val="100000"/>
              </a:lnSpc>
              <a:defRPr sz="3600"/>
            </a:lvl1pPr>
          </a:lstStyle>
          <a:p>
            <a:r>
              <a:rPr lang="en-US"/>
              <a:t>Click to edit Master title style</a:t>
            </a:r>
          </a:p>
        </p:txBody>
      </p:sp>
      <p:sp>
        <p:nvSpPr>
          <p:cNvPr id="3" name="Date Placeholder 2">
            <a:extLst>
              <a:ext uri="{FF2B5EF4-FFF2-40B4-BE49-F238E27FC236}">
                <a16:creationId xmlns:a16="http://schemas.microsoft.com/office/drawing/2014/main" id="{CFE49AF6-E3C8-6184-3A4D-A036763CC72E}"/>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4" name="Footer Placeholder 3">
            <a:extLst>
              <a:ext uri="{FF2B5EF4-FFF2-40B4-BE49-F238E27FC236}">
                <a16:creationId xmlns:a16="http://schemas.microsoft.com/office/drawing/2014/main" id="{1DF9155E-696A-D230-E730-B24296713B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B0B163-B97A-3F4C-00B3-042C0625CAC6}"/>
              </a:ext>
            </a:extLst>
          </p:cNvPr>
          <p:cNvSpPr>
            <a:spLocks noGrp="1"/>
          </p:cNvSpPr>
          <p:nvPr>
            <p:ph type="sldNum" sz="quarter" idx="12"/>
          </p:nvPr>
        </p:nvSpPr>
        <p:spPr/>
        <p:txBody>
          <a:bodyPr/>
          <a:lstStyle/>
          <a:p>
            <a:fld id="{79A9CDB0-BEBE-4CF7-BBFE-18064B56EACA}" type="slidenum">
              <a:rPr lang="en-US" smtClean="0"/>
              <a:t>‹#›</a:t>
            </a:fld>
            <a:endParaRPr lang="en-US"/>
          </a:p>
        </p:txBody>
      </p:sp>
      <p:pic>
        <p:nvPicPr>
          <p:cNvPr id="7" name="Picture 6">
            <a:extLst>
              <a:ext uri="{FF2B5EF4-FFF2-40B4-BE49-F238E27FC236}">
                <a16:creationId xmlns:a16="http://schemas.microsoft.com/office/drawing/2014/main" id="{78E22A3C-8CEC-B73E-348F-023EB34C5C01}"/>
              </a:ext>
            </a:extLst>
          </p:cNvPr>
          <p:cNvPicPr>
            <a:picLocks noChangeAspect="1"/>
          </p:cNvPicPr>
          <p:nvPr userDrawn="1"/>
        </p:nvPicPr>
        <p:blipFill>
          <a:blip r:embed="rId2"/>
          <a:stretch>
            <a:fillRect/>
          </a:stretch>
        </p:blipFill>
        <p:spPr>
          <a:xfrm>
            <a:off x="11118190" y="6526160"/>
            <a:ext cx="914400" cy="195315"/>
          </a:xfrm>
          <a:prstGeom prst="rect">
            <a:avLst/>
          </a:prstGeom>
        </p:spPr>
      </p:pic>
    </p:spTree>
    <p:extLst>
      <p:ext uri="{BB962C8B-B14F-4D97-AF65-F5344CB8AC3E}">
        <p14:creationId xmlns:p14="http://schemas.microsoft.com/office/powerpoint/2010/main" val="2302872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Tree>
    <p:extLst>
      <p:ext uri="{BB962C8B-B14F-4D97-AF65-F5344CB8AC3E}">
        <p14:creationId xmlns:p14="http://schemas.microsoft.com/office/powerpoint/2010/main" val="307480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E0E618-EC30-7D38-4876-4C826F341A50}"/>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3" name="Footer Placeholder 2">
            <a:extLst>
              <a:ext uri="{FF2B5EF4-FFF2-40B4-BE49-F238E27FC236}">
                <a16:creationId xmlns:a16="http://schemas.microsoft.com/office/drawing/2014/main" id="{D9F17DA3-54FE-EC11-F235-1B4EB84EA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474CDF-B89E-F027-6887-ADF27BC1D072}"/>
              </a:ext>
            </a:extLst>
          </p:cNvPr>
          <p:cNvSpPr>
            <a:spLocks noGrp="1"/>
          </p:cNvSpPr>
          <p:nvPr>
            <p:ph type="sldNum" sz="quarter" idx="12"/>
          </p:nvPr>
        </p:nvSpPr>
        <p:spPr/>
        <p:txBody>
          <a:bodyPr/>
          <a:lstStyle/>
          <a:p>
            <a:fld id="{79A9CDB0-BEBE-4CF7-BBFE-18064B56EACA}" type="slidenum">
              <a:rPr lang="en-US" smtClean="0"/>
              <a:t>‹#›</a:t>
            </a:fld>
            <a:endParaRPr lang="en-US"/>
          </a:p>
        </p:txBody>
      </p:sp>
      <p:pic>
        <p:nvPicPr>
          <p:cNvPr id="5" name="Picture 4">
            <a:extLst>
              <a:ext uri="{FF2B5EF4-FFF2-40B4-BE49-F238E27FC236}">
                <a16:creationId xmlns:a16="http://schemas.microsoft.com/office/drawing/2014/main" id="{01978689-1D45-1A7B-C53D-7FF7E1C64229}"/>
              </a:ext>
            </a:extLst>
          </p:cNvPr>
          <p:cNvPicPr>
            <a:picLocks noChangeAspect="1"/>
          </p:cNvPicPr>
          <p:nvPr userDrawn="1"/>
        </p:nvPicPr>
        <p:blipFill>
          <a:blip r:embed="rId2"/>
          <a:stretch>
            <a:fillRect/>
          </a:stretch>
        </p:blipFill>
        <p:spPr>
          <a:xfrm>
            <a:off x="11118190" y="6526160"/>
            <a:ext cx="914400" cy="195315"/>
          </a:xfrm>
          <a:prstGeom prst="rect">
            <a:avLst/>
          </a:prstGeom>
        </p:spPr>
      </p:pic>
    </p:spTree>
    <p:extLst>
      <p:ext uri="{BB962C8B-B14F-4D97-AF65-F5344CB8AC3E}">
        <p14:creationId xmlns:p14="http://schemas.microsoft.com/office/powerpoint/2010/main" val="23211559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FC5B3-0F93-3ED7-6003-9E03A7E0E8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85417F-186C-6D6B-24E6-95E4988C8B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85A7C5-E78D-013D-B4B8-9602A3B6B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2020B6-A3D3-2B0E-DEEC-B403B4A954EE}"/>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6" name="Footer Placeholder 5">
            <a:extLst>
              <a:ext uri="{FF2B5EF4-FFF2-40B4-BE49-F238E27FC236}">
                <a16:creationId xmlns:a16="http://schemas.microsoft.com/office/drawing/2014/main" id="{7F8EF62B-025D-A672-CD88-78B306510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69696-F2B9-1479-4949-71A3F0E09590}"/>
              </a:ext>
            </a:extLst>
          </p:cNvPr>
          <p:cNvSpPr>
            <a:spLocks noGrp="1"/>
          </p:cNvSpPr>
          <p:nvPr>
            <p:ph type="sldNum" sz="quarter" idx="12"/>
          </p:nvPr>
        </p:nvSpPr>
        <p:spPr/>
        <p:txBody>
          <a:bodyPr/>
          <a:lstStyle/>
          <a:p>
            <a:fld id="{79A9CDB0-BEBE-4CF7-BBFE-18064B56EACA}" type="slidenum">
              <a:rPr lang="en-US" smtClean="0"/>
              <a:t>‹#›</a:t>
            </a:fld>
            <a:endParaRPr lang="en-US"/>
          </a:p>
        </p:txBody>
      </p:sp>
    </p:spTree>
    <p:extLst>
      <p:ext uri="{BB962C8B-B14F-4D97-AF65-F5344CB8AC3E}">
        <p14:creationId xmlns:p14="http://schemas.microsoft.com/office/powerpoint/2010/main" val="13749043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8F32-A93E-7810-AAB8-B39B0E9ED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FF8875-1FE2-781F-55BD-C4EAF39D3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CAF588-8222-321F-528E-01E5C5EB9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63C95-CE9F-E115-91B4-2D47B339EACB}"/>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6" name="Footer Placeholder 5">
            <a:extLst>
              <a:ext uri="{FF2B5EF4-FFF2-40B4-BE49-F238E27FC236}">
                <a16:creationId xmlns:a16="http://schemas.microsoft.com/office/drawing/2014/main" id="{8E711BA2-A222-342D-24EC-4D062FBB2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90C14-DF37-E750-3892-178D0417D305}"/>
              </a:ext>
            </a:extLst>
          </p:cNvPr>
          <p:cNvSpPr>
            <a:spLocks noGrp="1"/>
          </p:cNvSpPr>
          <p:nvPr>
            <p:ph type="sldNum" sz="quarter" idx="12"/>
          </p:nvPr>
        </p:nvSpPr>
        <p:spPr/>
        <p:txBody>
          <a:bodyPr/>
          <a:lstStyle/>
          <a:p>
            <a:fld id="{79A9CDB0-BEBE-4CF7-BBFE-18064B56EACA}" type="slidenum">
              <a:rPr lang="en-US" smtClean="0"/>
              <a:t>‹#›</a:t>
            </a:fld>
            <a:endParaRPr lang="en-US"/>
          </a:p>
        </p:txBody>
      </p:sp>
    </p:spTree>
    <p:extLst>
      <p:ext uri="{BB962C8B-B14F-4D97-AF65-F5344CB8AC3E}">
        <p14:creationId xmlns:p14="http://schemas.microsoft.com/office/powerpoint/2010/main" val="7973270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FF48-1CE9-E51B-050C-9FFFA0F2A7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F94560-CEF1-9407-5FD6-5D9EBFE87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A7DFA-428F-4250-0E07-CB5A7B7F857A}"/>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5" name="Footer Placeholder 4">
            <a:extLst>
              <a:ext uri="{FF2B5EF4-FFF2-40B4-BE49-F238E27FC236}">
                <a16:creationId xmlns:a16="http://schemas.microsoft.com/office/drawing/2014/main" id="{9FFB54D1-9816-A243-2781-7661D9C91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1AFBF-7987-9E34-7E86-DB7490110B18}"/>
              </a:ext>
            </a:extLst>
          </p:cNvPr>
          <p:cNvSpPr>
            <a:spLocks noGrp="1"/>
          </p:cNvSpPr>
          <p:nvPr>
            <p:ph type="sldNum" sz="quarter" idx="12"/>
          </p:nvPr>
        </p:nvSpPr>
        <p:spPr/>
        <p:txBody>
          <a:bodyPr/>
          <a:lstStyle/>
          <a:p>
            <a:fld id="{79A9CDB0-BEBE-4CF7-BBFE-18064B56EACA}" type="slidenum">
              <a:rPr lang="en-US" smtClean="0"/>
              <a:t>‹#›</a:t>
            </a:fld>
            <a:endParaRPr lang="en-US"/>
          </a:p>
        </p:txBody>
      </p:sp>
    </p:spTree>
    <p:extLst>
      <p:ext uri="{BB962C8B-B14F-4D97-AF65-F5344CB8AC3E}">
        <p14:creationId xmlns:p14="http://schemas.microsoft.com/office/powerpoint/2010/main" val="3046981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BD11BB-F3F1-E6DE-240D-3BE4C21780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D32EAB-75D8-82F7-47C4-9A63A36208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4A89B-EEA1-98F1-C0CE-44C59A1BA78A}"/>
              </a:ext>
            </a:extLst>
          </p:cNvPr>
          <p:cNvSpPr>
            <a:spLocks noGrp="1"/>
          </p:cNvSpPr>
          <p:nvPr>
            <p:ph type="dt" sz="half" idx="10"/>
          </p:nvPr>
        </p:nvSpPr>
        <p:spPr/>
        <p:txBody>
          <a:bodyPr/>
          <a:lstStyle/>
          <a:p>
            <a:fld id="{00BE69E0-A7CA-4F97-B747-D66F41848C5F}" type="datetimeFigureOut">
              <a:rPr lang="en-US" smtClean="0"/>
              <a:t>7/24/2025</a:t>
            </a:fld>
            <a:endParaRPr lang="en-US"/>
          </a:p>
        </p:txBody>
      </p:sp>
      <p:sp>
        <p:nvSpPr>
          <p:cNvPr id="5" name="Footer Placeholder 4">
            <a:extLst>
              <a:ext uri="{FF2B5EF4-FFF2-40B4-BE49-F238E27FC236}">
                <a16:creationId xmlns:a16="http://schemas.microsoft.com/office/drawing/2014/main" id="{BB4AC7EA-4F49-323E-4870-A9A553B46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3FB1B-94F6-E9DB-13D7-A3189771BB90}"/>
              </a:ext>
            </a:extLst>
          </p:cNvPr>
          <p:cNvSpPr>
            <a:spLocks noGrp="1"/>
          </p:cNvSpPr>
          <p:nvPr>
            <p:ph type="sldNum" sz="quarter" idx="12"/>
          </p:nvPr>
        </p:nvSpPr>
        <p:spPr/>
        <p:txBody>
          <a:bodyPr/>
          <a:lstStyle/>
          <a:p>
            <a:fld id="{79A9CDB0-BEBE-4CF7-BBFE-18064B56EACA}" type="slidenum">
              <a:rPr lang="en-US" smtClean="0"/>
              <a:t>‹#›</a:t>
            </a:fld>
            <a:endParaRPr lang="en-US"/>
          </a:p>
        </p:txBody>
      </p:sp>
    </p:spTree>
    <p:extLst>
      <p:ext uri="{BB962C8B-B14F-4D97-AF65-F5344CB8AC3E}">
        <p14:creationId xmlns:p14="http://schemas.microsoft.com/office/powerpoint/2010/main" val="5250189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1" name="Picture 20" descr="Shape, rectangle&#10;&#10;Description automatically generated">
            <a:extLst>
              <a:ext uri="{FF2B5EF4-FFF2-40B4-BE49-F238E27FC236}">
                <a16:creationId xmlns:a16="http://schemas.microsoft.com/office/drawing/2014/main" id="{F6CA9F19-1875-484E-AC88-F53269A0DAC4}"/>
              </a:ext>
            </a:extLst>
          </p:cNvPr>
          <p:cNvPicPr>
            <a:picLocks noChangeAspect="1"/>
          </p:cNvPicPr>
          <p:nvPr userDrawn="1"/>
        </p:nvPicPr>
        <p:blipFill rotWithShape="1">
          <a:blip r:embed="rId4">
            <a:alphaModFix amt="20000"/>
          </a:blip>
          <a:srcRect l="274"/>
          <a:stretch/>
        </p:blipFill>
        <p:spPr>
          <a:xfrm flipH="1">
            <a:off x="457200" y="-7159"/>
            <a:ext cx="11734800" cy="6872318"/>
          </a:xfrm>
          <a:prstGeom prst="rect">
            <a:avLst/>
          </a:prstGeom>
        </p:spPr>
      </p:pic>
      <p:graphicFrame>
        <p:nvGraphicFramePr>
          <p:cNvPr id="3" name="Object 2" hidden="1">
            <a:extLst>
              <a:ext uri="{FF2B5EF4-FFF2-40B4-BE49-F238E27FC236}">
                <a16:creationId xmlns:a16="http://schemas.microsoft.com/office/drawing/2014/main" id="{3FD34F92-A5C3-4099-B24A-30B041F86FD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540" imgH="541" progId="TCLayout.ActiveDocument.1">
                  <p:embed/>
                </p:oleObj>
              </mc:Choice>
              <mc:Fallback>
                <p:oleObj name="think-cell Slide" r:id="rId5" imgW="540" imgH="541" progId="TCLayout.ActiveDocument.1">
                  <p:embed/>
                  <p:pic>
                    <p:nvPicPr>
                      <p:cNvPr id="3" name="Object 2" hidden="1">
                        <a:extLst>
                          <a:ext uri="{FF2B5EF4-FFF2-40B4-BE49-F238E27FC236}">
                            <a16:creationId xmlns:a16="http://schemas.microsoft.com/office/drawing/2014/main" id="{3FD34F92-A5C3-4099-B24A-30B041F86FD8}"/>
                          </a:ext>
                        </a:extLst>
                      </p:cNvPr>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7BED0D-585D-458B-879F-069437D6E1EF}"/>
              </a:ext>
            </a:extLst>
          </p:cNvPr>
          <p:cNvSpPr/>
          <p:nvPr userDrawn="1">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Segoe UI Semibold" panose="020B0702040204020203" pitchFamily="34" charset="0"/>
              <a:ea typeface="ＭＳ Ｐゴシック" panose="020B0600070205080204" pitchFamily="34" charset="-128"/>
              <a:cs typeface="Segoe UI Semibold" panose="020B0702040204020203" pitchFamily="34" charset="0"/>
              <a:sym typeface="Segoe UI Semibold" panose="020B0702040204020203" pitchFamily="34" charset="0"/>
            </a:endParaRPr>
          </a:p>
        </p:txBody>
      </p:sp>
      <p:sp>
        <p:nvSpPr>
          <p:cNvPr id="15" name="Title Placeholder 2">
            <a:extLst>
              <a:ext uri="{FF2B5EF4-FFF2-40B4-BE49-F238E27FC236}">
                <a16:creationId xmlns:a16="http://schemas.microsoft.com/office/drawing/2014/main" id="{3F47A634-9780-4B93-B326-6CAB7069B873}"/>
              </a:ext>
            </a:extLst>
          </p:cNvPr>
          <p:cNvSpPr>
            <a:spLocks noGrp="1" noChangeArrowheads="1"/>
          </p:cNvSpPr>
          <p:nvPr>
            <p:ph type="title"/>
          </p:nvPr>
        </p:nvSpPr>
        <p:spPr bwMode="auto">
          <a:xfrm>
            <a:off x="579880" y="318591"/>
            <a:ext cx="1120262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sz="2800" b="0" noProof="0">
                <a:solidFill>
                  <a:schemeClr val="tx1"/>
                </a:solidFill>
              </a:defRPr>
            </a:lvl1pPr>
          </a:lstStyle>
          <a:p>
            <a:pPr lvl="0"/>
            <a:r>
              <a:rPr lang="en-US" noProof="0"/>
              <a:t>Click to edit Master title style</a:t>
            </a:r>
          </a:p>
        </p:txBody>
      </p:sp>
      <p:grpSp>
        <p:nvGrpSpPr>
          <p:cNvPr id="10" name="Group 9">
            <a:extLst>
              <a:ext uri="{FF2B5EF4-FFF2-40B4-BE49-F238E27FC236}">
                <a16:creationId xmlns:a16="http://schemas.microsoft.com/office/drawing/2014/main" id="{B0EC0748-477C-4DC2-9BC0-7158DAEE3B3D}"/>
              </a:ext>
            </a:extLst>
          </p:cNvPr>
          <p:cNvGrpSpPr/>
          <p:nvPr userDrawn="1"/>
        </p:nvGrpSpPr>
        <p:grpSpPr>
          <a:xfrm>
            <a:off x="116823" y="6487556"/>
            <a:ext cx="110297" cy="119603"/>
            <a:chOff x="236164" y="6493397"/>
            <a:chExt cx="110297" cy="119603"/>
          </a:xfrm>
        </p:grpSpPr>
        <p:cxnSp>
          <p:nvCxnSpPr>
            <p:cNvPr id="11" name="Straight Connector 10">
              <a:extLst>
                <a:ext uri="{FF2B5EF4-FFF2-40B4-BE49-F238E27FC236}">
                  <a16:creationId xmlns:a16="http://schemas.microsoft.com/office/drawing/2014/main" id="{A49C4D0D-6846-4119-BE74-C882AFC21068}"/>
                </a:ext>
              </a:extLst>
            </p:cNvPr>
            <p:cNvCxnSpPr>
              <a:cxnSpLocks/>
            </p:cNvCxnSpPr>
            <p:nvPr/>
          </p:nvCxnSpPr>
          <p:spPr>
            <a:xfrm>
              <a:off x="236164" y="6493397"/>
              <a:ext cx="0" cy="119603"/>
            </a:xfrm>
            <a:prstGeom prst="line">
              <a:avLst/>
            </a:prstGeom>
            <a:ln w="9525">
              <a:solidFill>
                <a:srgbClr val="5971D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E9820BD-ED47-4DD7-A38F-691917AB4EA5}"/>
                </a:ext>
              </a:extLst>
            </p:cNvPr>
            <p:cNvCxnSpPr>
              <a:cxnSpLocks/>
            </p:cNvCxnSpPr>
            <p:nvPr/>
          </p:nvCxnSpPr>
          <p:spPr>
            <a:xfrm flipH="1">
              <a:off x="236164" y="6613000"/>
              <a:ext cx="110297" cy="0"/>
            </a:xfrm>
            <a:prstGeom prst="line">
              <a:avLst/>
            </a:prstGeom>
            <a:ln w="9525">
              <a:solidFill>
                <a:srgbClr val="5971DF"/>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937EEEAE-8676-45AE-A128-EAFD40BF117A}"/>
              </a:ext>
            </a:extLst>
          </p:cNvPr>
          <p:cNvSpPr txBox="1"/>
          <p:nvPr userDrawn="1"/>
        </p:nvSpPr>
        <p:spPr>
          <a:xfrm rot="16200000">
            <a:off x="-614736" y="5528934"/>
            <a:ext cx="1701800" cy="215444"/>
          </a:xfrm>
          <a:prstGeom prst="rect">
            <a:avLst/>
          </a:prstGeom>
          <a:noFill/>
        </p:spPr>
        <p:txBody>
          <a:bodyPr wrap="square" rtlCol="0">
            <a:spAutoFit/>
          </a:bodyPr>
          <a:lstStyle/>
          <a:p>
            <a:r>
              <a:rPr lang="en-US" sz="800">
                <a:solidFill>
                  <a:srgbClr val="5971DF"/>
                </a:solidFill>
                <a:latin typeface="Segoe UI" panose="020B0502040204020203" pitchFamily="34" charset="0"/>
                <a:cs typeface="Segoe UI" panose="020B0502040204020203" pitchFamily="34" charset="0"/>
              </a:rPr>
              <a:t>VIVA</a:t>
            </a:r>
            <a:r>
              <a:rPr lang="en-US" sz="800" b="1">
                <a:solidFill>
                  <a:srgbClr val="3453A0"/>
                </a:solidFill>
                <a:latin typeface="Segoe UI" panose="020B0502040204020203" pitchFamily="34" charset="0"/>
                <a:cs typeface="Segoe UI" panose="020B0502040204020203" pitchFamily="34" charset="0"/>
              </a:rPr>
              <a:t> </a:t>
            </a:r>
            <a:r>
              <a:rPr lang="en-US" sz="800" b="1">
                <a:latin typeface="Segoe UI" panose="020B0502040204020203" pitchFamily="34" charset="0"/>
                <a:cs typeface="Segoe UI" panose="020B0502040204020203" pitchFamily="34" charset="0"/>
              </a:rPr>
              <a:t>INSIGHTS</a:t>
            </a:r>
          </a:p>
        </p:txBody>
      </p:sp>
      <p:sp>
        <p:nvSpPr>
          <p:cNvPr id="17" name="Slide Number">
            <a:extLst>
              <a:ext uri="{FF2B5EF4-FFF2-40B4-BE49-F238E27FC236}">
                <a16:creationId xmlns:a16="http://schemas.microsoft.com/office/drawing/2014/main" id="{24638860-2D50-46C3-9ADB-6761C3C43C7D}"/>
              </a:ext>
            </a:extLst>
          </p:cNvPr>
          <p:cNvSpPr txBox="1">
            <a:spLocks/>
          </p:cNvSpPr>
          <p:nvPr userDrawn="1"/>
        </p:nvSpPr>
        <p:spPr>
          <a:xfrm>
            <a:off x="11782506" y="318591"/>
            <a:ext cx="312541" cy="215444"/>
          </a:xfrm>
          <a:prstGeom prst="rect">
            <a:avLst/>
          </a:prstGeom>
          <a:noFill/>
        </p:spPr>
        <p:txBody>
          <a:bodyPr wrap="square" rtlCol="0">
            <a:spAutoFit/>
          </a:bodyPr>
          <a:lstStyle>
            <a:defPPr>
              <a:defRPr lang="en-US"/>
            </a:defPPr>
            <a:lvl1pPr>
              <a:defRPr sz="800" b="1">
                <a:solidFill>
                  <a:schemeClr val="bg1"/>
                </a:solidFill>
                <a:latin typeface="+mj-lt"/>
                <a:cs typeface="Segoe UI" panose="020B0502040204020203" pitchFamily="34" charset="0"/>
              </a:defRPr>
            </a:lvl1pPr>
          </a:lstStyle>
          <a:p>
            <a:pPr lvl="0"/>
            <a:fld id="{42C328C1-A84F-4A39-A664-DBA00541A8C6}" type="slidenum">
              <a:rPr lang="en-US" noProof="0" smtClean="0">
                <a:solidFill>
                  <a:schemeClr val="tx1"/>
                </a:solidFill>
              </a:rPr>
              <a:pPr lvl="0"/>
              <a:t>‹#›</a:t>
            </a:fld>
            <a:endParaRPr lang="en-US" noProof="0">
              <a:solidFill>
                <a:schemeClr val="tx1"/>
              </a:solidFill>
            </a:endParaRPr>
          </a:p>
        </p:txBody>
      </p:sp>
      <p:grpSp>
        <p:nvGrpSpPr>
          <p:cNvPr id="18" name="Group 17">
            <a:extLst>
              <a:ext uri="{FF2B5EF4-FFF2-40B4-BE49-F238E27FC236}">
                <a16:creationId xmlns:a16="http://schemas.microsoft.com/office/drawing/2014/main" id="{B273EE77-C11B-4B4C-B84A-3E1996C08648}"/>
              </a:ext>
            </a:extLst>
          </p:cNvPr>
          <p:cNvGrpSpPr/>
          <p:nvPr userDrawn="1"/>
        </p:nvGrpSpPr>
        <p:grpSpPr>
          <a:xfrm rot="10800000">
            <a:off x="11984750" y="267155"/>
            <a:ext cx="110297" cy="119603"/>
            <a:chOff x="236164" y="6493397"/>
            <a:chExt cx="110297" cy="119603"/>
          </a:xfrm>
        </p:grpSpPr>
        <p:cxnSp>
          <p:nvCxnSpPr>
            <p:cNvPr id="19" name="Straight Connector 18">
              <a:extLst>
                <a:ext uri="{FF2B5EF4-FFF2-40B4-BE49-F238E27FC236}">
                  <a16:creationId xmlns:a16="http://schemas.microsoft.com/office/drawing/2014/main" id="{C7D2144B-ED6B-4A63-BD1A-2BCC63F0E7BB}"/>
                </a:ext>
              </a:extLst>
            </p:cNvPr>
            <p:cNvCxnSpPr>
              <a:cxnSpLocks/>
            </p:cNvCxnSpPr>
            <p:nvPr/>
          </p:nvCxnSpPr>
          <p:spPr>
            <a:xfrm>
              <a:off x="236164" y="6493397"/>
              <a:ext cx="0" cy="119603"/>
            </a:xfrm>
            <a:prstGeom prst="line">
              <a:avLst/>
            </a:prstGeom>
            <a:ln w="9525">
              <a:solidFill>
                <a:srgbClr val="5971D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BB382D-E585-401B-916E-438109D874E4}"/>
                </a:ext>
              </a:extLst>
            </p:cNvPr>
            <p:cNvCxnSpPr>
              <a:cxnSpLocks/>
            </p:cNvCxnSpPr>
            <p:nvPr/>
          </p:nvCxnSpPr>
          <p:spPr>
            <a:xfrm flipH="1">
              <a:off x="236164" y="6613000"/>
              <a:ext cx="110297" cy="0"/>
            </a:xfrm>
            <a:prstGeom prst="line">
              <a:avLst/>
            </a:prstGeom>
            <a:ln w="9525">
              <a:solidFill>
                <a:srgbClr val="5971DF"/>
              </a:solidFill>
            </a:ln>
          </p:spPr>
          <p:style>
            <a:lnRef idx="1">
              <a:schemeClr val="accent1"/>
            </a:lnRef>
            <a:fillRef idx="0">
              <a:schemeClr val="accent1"/>
            </a:fillRef>
            <a:effectRef idx="0">
              <a:schemeClr val="accent1"/>
            </a:effectRef>
            <a:fontRef idx="minor">
              <a:schemeClr val="tx1"/>
            </a:fontRef>
          </p:style>
        </p:cxnSp>
      </p:grpSp>
      <p:pic>
        <p:nvPicPr>
          <p:cNvPr id="22" name="Picture 21" descr="A picture containing text, aircraft, balloon, vector graphics&#10;&#10;Description automatically generated">
            <a:extLst>
              <a:ext uri="{FF2B5EF4-FFF2-40B4-BE49-F238E27FC236}">
                <a16:creationId xmlns:a16="http://schemas.microsoft.com/office/drawing/2014/main" id="{8319AFE7-4FA7-40FD-8759-212EF230AAA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9838" y="119044"/>
            <a:ext cx="219962" cy="213297"/>
          </a:xfrm>
          <a:prstGeom prst="rect">
            <a:avLst/>
          </a:prstGeom>
        </p:spPr>
      </p:pic>
      <p:sp>
        <p:nvSpPr>
          <p:cNvPr id="5" name="TextBox 4">
            <a:extLst>
              <a:ext uri="{FF2B5EF4-FFF2-40B4-BE49-F238E27FC236}">
                <a16:creationId xmlns:a16="http://schemas.microsoft.com/office/drawing/2014/main" id="{C7A1430E-C773-442E-265F-7CAB09B45467}"/>
              </a:ext>
            </a:extLst>
          </p:cNvPr>
          <p:cNvSpPr txBox="1">
            <a:spLocks/>
          </p:cNvSpPr>
          <p:nvPr userDrawn="1"/>
        </p:nvSpPr>
        <p:spPr>
          <a:xfrm rot="5400000">
            <a:off x="11074442" y="1338510"/>
            <a:ext cx="1701800" cy="215444"/>
          </a:xfrm>
          <a:prstGeom prst="rect">
            <a:avLst/>
          </a:prstGeom>
          <a:noFill/>
        </p:spPr>
        <p:txBody>
          <a:bodyPr wrap="square" rtlCol="0">
            <a:spAutoFit/>
          </a:bodyPr>
          <a:lstStyle/>
          <a:p>
            <a:r>
              <a:rPr lang="en-US" sz="800" kern="1200">
                <a:solidFill>
                  <a:srgbClr val="5971DF"/>
                </a:solidFill>
                <a:latin typeface="Segoe UI" panose="020B0502040204020203" pitchFamily="34" charset="0"/>
                <a:ea typeface="+mn-ea"/>
                <a:cs typeface="Segoe UI" panose="020B0502040204020203" pitchFamily="34" charset="0"/>
              </a:rPr>
              <a:t>JULY</a:t>
            </a:r>
            <a:r>
              <a:rPr lang="en-US" sz="800">
                <a:solidFill>
                  <a:schemeClr val="bg1"/>
                </a:solidFill>
                <a:latin typeface="Segoe UI" panose="020B0502040204020203" pitchFamily="34" charset="0"/>
                <a:cs typeface="Segoe UI" panose="020B0502040204020203" pitchFamily="34" charset="0"/>
              </a:rPr>
              <a:t> </a:t>
            </a:r>
            <a:r>
              <a:rPr lang="en-US" sz="800" b="1" kern="1200">
                <a:solidFill>
                  <a:schemeClr val="tx1"/>
                </a:solidFill>
                <a:latin typeface="Segoe UI" panose="020B0502040204020203" pitchFamily="34" charset="0"/>
                <a:ea typeface="+mn-ea"/>
                <a:cs typeface="Segoe UI" panose="020B0502040204020203" pitchFamily="34" charset="0"/>
              </a:rPr>
              <a:t>2023</a:t>
            </a:r>
          </a:p>
        </p:txBody>
      </p:sp>
    </p:spTree>
    <p:extLst>
      <p:ext uri="{BB962C8B-B14F-4D97-AF65-F5344CB8AC3E}">
        <p14:creationId xmlns:p14="http://schemas.microsoft.com/office/powerpoint/2010/main" val="6719941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cSld name="10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25088"/>
      </p:ext>
    </p:extLst>
  </p:cSld>
  <p:clrMapOvr>
    <a:masterClrMapping/>
  </p:clrMapOvr>
  <p:transition>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50AB-41C5-ECB9-F7D7-744A33BEBF13}"/>
              </a:ext>
            </a:extLst>
          </p:cNvPr>
          <p:cNvSpPr>
            <a:spLocks noGrp="1"/>
          </p:cNvSpPr>
          <p:nvPr>
            <p:ph type="title"/>
          </p:nvPr>
        </p:nvSpPr>
        <p:spPr/>
        <p:txBody>
          <a:bodyPr/>
          <a:lstStyle/>
          <a:p>
            <a:r>
              <a:rPr lang="en-US"/>
              <a:t>Click to edit Master title style</a:t>
            </a:r>
            <a:endParaRPr lang="bn-BD"/>
          </a:p>
        </p:txBody>
      </p:sp>
      <p:sp>
        <p:nvSpPr>
          <p:cNvPr id="3" name="Content Placeholder 2">
            <a:extLst>
              <a:ext uri="{FF2B5EF4-FFF2-40B4-BE49-F238E27FC236}">
                <a16:creationId xmlns:a16="http://schemas.microsoft.com/office/drawing/2014/main" id="{502C8CA1-B2CB-4A01-EFA3-B6DA7ED3F0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n-BD"/>
          </a:p>
        </p:txBody>
      </p:sp>
      <p:sp>
        <p:nvSpPr>
          <p:cNvPr id="4" name="Date Placeholder 3">
            <a:extLst>
              <a:ext uri="{FF2B5EF4-FFF2-40B4-BE49-F238E27FC236}">
                <a16:creationId xmlns:a16="http://schemas.microsoft.com/office/drawing/2014/main" id="{EB578ACF-BB73-6559-5D66-44261DCD865C}"/>
              </a:ext>
            </a:extLst>
          </p:cNvPr>
          <p:cNvSpPr>
            <a:spLocks noGrp="1"/>
          </p:cNvSpPr>
          <p:nvPr>
            <p:ph type="dt" sz="half" idx="10"/>
          </p:nvPr>
        </p:nvSpPr>
        <p:spPr/>
        <p:txBody>
          <a:bodyPr/>
          <a:lstStyle/>
          <a:p>
            <a:fld id="{9A8DFEEA-9436-4F60-B4C2-4F4ED4D99FBA}" type="datetimeFigureOut">
              <a:rPr lang="bn-BD" smtClean="0"/>
              <a:t>29/1/1447</a:t>
            </a:fld>
            <a:endParaRPr lang="bn-BD"/>
          </a:p>
        </p:txBody>
      </p:sp>
      <p:sp>
        <p:nvSpPr>
          <p:cNvPr id="5" name="Footer Placeholder 4">
            <a:extLst>
              <a:ext uri="{FF2B5EF4-FFF2-40B4-BE49-F238E27FC236}">
                <a16:creationId xmlns:a16="http://schemas.microsoft.com/office/drawing/2014/main" id="{A9D5795E-58FA-518A-A490-CD680FABBE56}"/>
              </a:ext>
            </a:extLst>
          </p:cNvPr>
          <p:cNvSpPr>
            <a:spLocks noGrp="1"/>
          </p:cNvSpPr>
          <p:nvPr>
            <p:ph type="ftr" sz="quarter" idx="11"/>
          </p:nvPr>
        </p:nvSpPr>
        <p:spPr/>
        <p:txBody>
          <a:bodyPr/>
          <a:lstStyle/>
          <a:p>
            <a:endParaRPr lang="bn-BD"/>
          </a:p>
        </p:txBody>
      </p:sp>
      <p:sp>
        <p:nvSpPr>
          <p:cNvPr id="6" name="Slide Number Placeholder 5">
            <a:extLst>
              <a:ext uri="{FF2B5EF4-FFF2-40B4-BE49-F238E27FC236}">
                <a16:creationId xmlns:a16="http://schemas.microsoft.com/office/drawing/2014/main" id="{BD25D638-D361-35A1-E144-8FCAF0BAAA8D}"/>
              </a:ext>
            </a:extLst>
          </p:cNvPr>
          <p:cNvSpPr>
            <a:spLocks noGrp="1"/>
          </p:cNvSpPr>
          <p:nvPr>
            <p:ph type="sldNum" sz="quarter" idx="12"/>
          </p:nvPr>
        </p:nvSpPr>
        <p:spPr/>
        <p:txBody>
          <a:bodyPr/>
          <a:lstStyle/>
          <a:p>
            <a:fld id="{C01D7C8F-9BF6-4FF4-B650-FF808153A5AB}" type="slidenum">
              <a:rPr lang="bn-BD" smtClean="0"/>
              <a:t>‹#›</a:t>
            </a:fld>
            <a:endParaRPr lang="bn-BD"/>
          </a:p>
        </p:txBody>
      </p:sp>
    </p:spTree>
    <p:extLst>
      <p:ext uri="{BB962C8B-B14F-4D97-AF65-F5344CB8AC3E}">
        <p14:creationId xmlns:p14="http://schemas.microsoft.com/office/powerpoint/2010/main" val="3997145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le only">
    <p:spTree>
      <p:nvGrpSpPr>
        <p:cNvPr id="1" name=""/>
        <p:cNvGrpSpPr/>
        <p:nvPr/>
      </p:nvGrpSpPr>
      <p:grpSpPr>
        <a:xfrm>
          <a:off x="0" y="0"/>
          <a:ext cx="0" cy="0"/>
          <a:chOff x="0" y="0"/>
          <a:chExt cx="0" cy="0"/>
        </a:xfrm>
      </p:grpSpPr>
      <p:pic>
        <p:nvPicPr>
          <p:cNvPr id="2" name="Picture 1" descr="A planet with rings around it&#10;&#10;Description automatically generated with low confidence">
            <a:extLst>
              <a:ext uri="{FF2B5EF4-FFF2-40B4-BE49-F238E27FC236}">
                <a16:creationId xmlns:a16="http://schemas.microsoft.com/office/drawing/2014/main" id="{4E5C2DFC-6D3E-CA03-E77C-83B236A08279}"/>
              </a:ext>
            </a:extLst>
          </p:cNvPr>
          <p:cNvPicPr>
            <a:picLocks noChangeAspect="1"/>
          </p:cNvPicPr>
          <p:nvPr userDrawn="1"/>
        </p:nvPicPr>
        <p:blipFill rotWithShape="1">
          <a:blip r:embed="rId2" cstate="hqprint">
            <a:alphaModFix amt="62000"/>
            <a:extLst>
              <a:ext uri="{28A0092B-C50C-407E-A947-70E740481C1C}">
                <a14:useLocalDpi xmlns:a14="http://schemas.microsoft.com/office/drawing/2010/main"/>
              </a:ext>
            </a:extLst>
          </a:blip>
          <a:srcRect/>
          <a:stretch/>
        </p:blipFill>
        <p:spPr>
          <a:xfrm flipH="1">
            <a:off x="7139230" y="1"/>
            <a:ext cx="5052767" cy="6857999"/>
          </a:xfrm>
          <a:prstGeom prst="rect">
            <a:avLst/>
          </a:prstGeom>
        </p:spPr>
      </p:pic>
      <p:sp>
        <p:nvSpPr>
          <p:cNvPr id="8" name="Title 2">
            <a:extLst>
              <a:ext uri="{FF2B5EF4-FFF2-40B4-BE49-F238E27FC236}">
                <a16:creationId xmlns:a16="http://schemas.microsoft.com/office/drawing/2014/main" id="{1470E044-5C12-7473-21BD-BB43E3F10630}"/>
              </a:ext>
            </a:extLst>
          </p:cNvPr>
          <p:cNvSpPr>
            <a:spLocks noGrp="1"/>
          </p:cNvSpPr>
          <p:nvPr>
            <p:ph type="title"/>
          </p:nvPr>
        </p:nvSpPr>
        <p:spPr>
          <a:xfrm>
            <a:off x="381000" y="381000"/>
            <a:ext cx="11430000" cy="430887"/>
          </a:xfrm>
          <a:prstGeom prst="rect">
            <a:avLst/>
          </a:prstGeom>
        </p:spPr>
        <p:txBody>
          <a:bodyPr lIns="0" tIns="0" rIns="0" bIns="0">
            <a:spAutoFit/>
          </a:bodyPr>
          <a:lstStyle>
            <a:lvl1pPr algn="l">
              <a:defRPr sz="2800" b="0">
                <a:solidFill>
                  <a:srgbClr val="000000"/>
                </a:solidFill>
                <a:latin typeface="+mj-lt"/>
                <a:cs typeface="Segoe UI Semibold" panose="020B0702040204020203" pitchFamily="34" charset="0"/>
              </a:defRPr>
            </a:lvl1pPr>
          </a:lstStyle>
          <a:p>
            <a:r>
              <a:rPr lang="en-US"/>
              <a:t>Click to edit Master title style</a:t>
            </a:r>
          </a:p>
        </p:txBody>
      </p:sp>
      <p:sp>
        <p:nvSpPr>
          <p:cNvPr id="4" name="Slide Number">
            <a:extLst>
              <a:ext uri="{FF2B5EF4-FFF2-40B4-BE49-F238E27FC236}">
                <a16:creationId xmlns:a16="http://schemas.microsoft.com/office/drawing/2014/main" id="{09F01C49-5903-53CA-F4C2-6C3A3D19EA88}"/>
              </a:ext>
            </a:extLst>
          </p:cNvPr>
          <p:cNvSpPr txBox="1">
            <a:spLocks/>
          </p:cNvSpPr>
          <p:nvPr userDrawn="1"/>
        </p:nvSpPr>
        <p:spPr>
          <a:xfrm>
            <a:off x="11974835" y="6644798"/>
            <a:ext cx="129577" cy="128177"/>
          </a:xfrm>
          <a:prstGeom prst="rect">
            <a:avLst/>
          </a:prstGeom>
        </p:spPr>
        <p:txBody>
          <a:bodyPr vert="horz" wrap="square" lIns="0" tIns="0" rIns="0" bIns="0" rtlCol="0" anchor="b" anchorCtr="0">
            <a:spAutoFit/>
          </a:bodyPr>
          <a:lstStyle>
            <a:defPPr>
              <a:defRPr lang="en-US"/>
            </a:defPPr>
            <a:lvl1pPr>
              <a:defRPr sz="1000" baseline="0">
                <a:latin typeface="+mn-lt"/>
              </a:defRPr>
            </a:lvl1pPr>
          </a:lstStyle>
          <a:p>
            <a:pPr marL="0" marR="0" lvl="0" indent="0" algn="r" defTabSz="761970" rtl="0" eaLnBrk="1" fontAlgn="auto" latinLnBrk="0" hangingPunct="1">
              <a:lnSpc>
                <a:spcPct val="100000"/>
              </a:lnSpc>
              <a:spcBef>
                <a:spcPts val="0"/>
              </a:spcBef>
              <a:spcAft>
                <a:spcPts val="0"/>
              </a:spcAft>
              <a:buClrTx/>
              <a:buSzTx/>
              <a:buFontTx/>
              <a:buNone/>
              <a:tabLst/>
              <a:defRPr/>
            </a:pPr>
            <a:fld id="{42C328C1-A84F-4A39-A664-DBA00541A8C6}" type="slidenum">
              <a:rPr kumimoji="0" lang="en-US" sz="833" b="0" i="0" u="none" strike="noStrike" kern="1200" cap="none" spc="0" normalizeH="0" baseline="0" noProof="0" smtClean="0">
                <a:ln>
                  <a:noFill/>
                </a:ln>
                <a:solidFill>
                  <a:schemeClr val="tx1"/>
                </a:solidFill>
                <a:effectLst/>
                <a:uLnTx/>
                <a:uFillTx/>
                <a:latin typeface="+mn-lt"/>
                <a:ea typeface="ＭＳ Ｐゴシック"/>
                <a:cs typeface="+mn-cs"/>
              </a:rPr>
              <a:pPr marL="0" marR="0" lvl="0" indent="0" algn="r" defTabSz="761970" rtl="0" eaLnBrk="1" fontAlgn="auto" latinLnBrk="0" hangingPunct="1">
                <a:lnSpc>
                  <a:spcPct val="100000"/>
                </a:lnSpc>
                <a:spcBef>
                  <a:spcPts val="0"/>
                </a:spcBef>
                <a:spcAft>
                  <a:spcPts val="0"/>
                </a:spcAft>
                <a:buClrTx/>
                <a:buSzTx/>
                <a:buFontTx/>
                <a:buNone/>
                <a:tabLst/>
                <a:defRPr/>
              </a:pPr>
              <a:t>‹#›</a:t>
            </a:fld>
            <a:endParaRPr kumimoji="0" lang="en-US" sz="833" b="0" i="0" u="none" strike="noStrike" kern="1200" cap="none" spc="0" normalizeH="0" baseline="0" noProof="0">
              <a:ln>
                <a:noFill/>
              </a:ln>
              <a:solidFill>
                <a:schemeClr val="tx1"/>
              </a:solidFill>
              <a:effectLst/>
              <a:uLnTx/>
              <a:uFillTx/>
              <a:latin typeface="+mn-lt"/>
              <a:ea typeface="ＭＳ Ｐゴシック"/>
              <a:cs typeface="+mn-cs"/>
            </a:endParaRPr>
          </a:p>
        </p:txBody>
      </p:sp>
    </p:spTree>
    <p:extLst>
      <p:ext uri="{BB962C8B-B14F-4D97-AF65-F5344CB8AC3E}">
        <p14:creationId xmlns:p14="http://schemas.microsoft.com/office/powerpoint/2010/main" val="63169841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15683-23D0-A335-5CF6-4925F560EA39}"/>
              </a:ext>
            </a:extLst>
          </p:cNvPr>
          <p:cNvSpPr>
            <a:spLocks noGrp="1"/>
          </p:cNvSpPr>
          <p:nvPr>
            <p:ph type="title"/>
          </p:nvPr>
        </p:nvSpPr>
        <p:spPr>
          <a:xfrm>
            <a:off x="363042" y="402395"/>
            <a:ext cx="11465916" cy="430887"/>
          </a:xfrm>
        </p:spPr>
        <p:txBody>
          <a:bodyPr/>
          <a:lstStyle>
            <a:lvl1pPr>
              <a:defRPr sz="2800" spc="0" baseline="0">
                <a:latin typeface="+mj-lt"/>
                <a:cs typeface="Segoe UI Semilight" panose="020B0402040204020203" pitchFamily="34" charset="0"/>
              </a:defRPr>
            </a:lvl1pPr>
          </a:lstStyle>
          <a:p>
            <a:r>
              <a:rPr lang="en-US"/>
              <a:t>Click to edit Master title style</a:t>
            </a:r>
          </a:p>
        </p:txBody>
      </p:sp>
    </p:spTree>
    <p:extLst>
      <p:ext uri="{BB962C8B-B14F-4D97-AF65-F5344CB8AC3E}">
        <p14:creationId xmlns:p14="http://schemas.microsoft.com/office/powerpoint/2010/main" val="5262379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4493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ue and green swirly circle&#10;&#10;Description automatically generated">
            <a:extLst>
              <a:ext uri="{FF2B5EF4-FFF2-40B4-BE49-F238E27FC236}">
                <a16:creationId xmlns:a16="http://schemas.microsoft.com/office/drawing/2014/main" id="{7AA92E31-36F5-44DD-DFC5-9CE435CFF9F1}"/>
              </a:ext>
            </a:extLst>
          </p:cNvPr>
          <p:cNvPicPr>
            <a:picLocks noChangeAspect="1"/>
          </p:cNvPicPr>
          <p:nvPr userDrawn="1"/>
        </p:nvPicPr>
        <p:blipFill rotWithShape="1">
          <a:blip r:embed="rId2">
            <a:alphaModFix amt="50000"/>
          </a:blip>
          <a:srcRect l="16587" t="52419" r="48439" b="27908"/>
          <a:stretch/>
        </p:blipFill>
        <p:spPr>
          <a:xfrm>
            <a:off x="0" y="0"/>
            <a:ext cx="12192000" cy="6858000"/>
          </a:xfrm>
          <a:prstGeom prst="rect">
            <a:avLst/>
          </a:prstGeom>
        </p:spPr>
      </p:pic>
      <p:sp>
        <p:nvSpPr>
          <p:cNvPr id="2" name="Title 1">
            <a:extLst>
              <a:ext uri="{FF2B5EF4-FFF2-40B4-BE49-F238E27FC236}">
                <a16:creationId xmlns:a16="http://schemas.microsoft.com/office/drawing/2014/main" id="{B2489EF0-F185-CA80-E10D-3E4A13962B8D}"/>
              </a:ext>
            </a:extLst>
          </p:cNvPr>
          <p:cNvSpPr>
            <a:spLocks noGrp="1"/>
          </p:cNvSpPr>
          <p:nvPr>
            <p:ph type="title"/>
          </p:nvPr>
        </p:nvSpPr>
        <p:spPr>
          <a:xfrm>
            <a:off x="403860" y="423816"/>
            <a:ext cx="11352392" cy="430887"/>
          </a:xfrm>
        </p:spPr>
        <p:txBody>
          <a:bodyPr vert="horz" wrap="square" lIns="0" tIns="0" rIns="0" bIns="0" rtlCol="0" anchor="t">
            <a:spAutoFit/>
          </a:bodyPr>
          <a:lstStyle>
            <a:lvl1pPr>
              <a:defRPr lang="en-IN" sz="2800" spc="-20" baseline="0"/>
            </a:lvl1pPr>
          </a:lstStyle>
          <a:p>
            <a:pPr lvl="0"/>
            <a:r>
              <a:rPr lang="en-US"/>
              <a:t>Click to edit Master title style</a:t>
            </a:r>
            <a:endParaRPr lang="en-IN"/>
          </a:p>
        </p:txBody>
      </p:sp>
    </p:spTree>
    <p:extLst>
      <p:ext uri="{BB962C8B-B14F-4D97-AF65-F5344CB8AC3E}">
        <p14:creationId xmlns:p14="http://schemas.microsoft.com/office/powerpoint/2010/main" val="81341906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4200" y="2625702"/>
            <a:ext cx="5511799" cy="1107996"/>
          </a:xfrm>
          <a:prstGeom prst="rect">
            <a:avLst/>
          </a:prstGeom>
        </p:spPr>
        <p:txBody>
          <a:bodyPr vert="horz" wrap="square" lIns="0" tIns="0" rIns="0" bIns="0" rtlCol="0" anchor="b">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pic>
        <p:nvPicPr>
          <p:cNvPr id="2" name="Microsoft Viva logo" descr="Microsoft Viva logo">
            <a:extLst>
              <a:ext uri="{FF2B5EF4-FFF2-40B4-BE49-F238E27FC236}">
                <a16:creationId xmlns:a16="http://schemas.microsoft.com/office/drawing/2014/main" id="{BC535BBB-1CBE-BC9F-07A8-BBF7379D4E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0" y="586071"/>
            <a:ext cx="1885696" cy="292608"/>
          </a:xfrm>
          <a:prstGeom prst="rect">
            <a:avLst/>
          </a:prstGeom>
        </p:spPr>
      </p:pic>
    </p:spTree>
    <p:extLst>
      <p:ext uri="{BB962C8B-B14F-4D97-AF65-F5344CB8AC3E}">
        <p14:creationId xmlns:p14="http://schemas.microsoft.com/office/powerpoint/2010/main" val="11046628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FD34F92-A5C3-4099-B24A-30B041F86FD8}"/>
              </a:ext>
            </a:extLst>
          </p:cNvPr>
          <p:cNvGraphicFramePr>
            <a:graphicFrameLocks noChangeAspect="1"/>
          </p:cNvGraphicFramePr>
          <p:nvPr userDrawn="1">
            <p:custDataLst>
              <p:tags r:id="rId1"/>
            </p:custDataLst>
            <p:extLst>
              <p:ext uri="{D42A27DB-BD31-4B8C-83A1-F6EECF244321}">
                <p14:modId xmlns:p14="http://schemas.microsoft.com/office/powerpoint/2010/main" val="44623358"/>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540" imgH="541" progId="TCLayout.ActiveDocument.1">
                  <p:embed/>
                </p:oleObj>
              </mc:Choice>
              <mc:Fallback>
                <p:oleObj name="think-cell Slide" r:id="rId4" imgW="540" imgH="541" progId="TCLayout.ActiveDocument.1">
                  <p:embed/>
                  <p:pic>
                    <p:nvPicPr>
                      <p:cNvPr id="3" name="Object 2" hidden="1">
                        <a:extLst>
                          <a:ext uri="{FF2B5EF4-FFF2-40B4-BE49-F238E27FC236}">
                            <a16:creationId xmlns:a16="http://schemas.microsoft.com/office/drawing/2014/main" id="{3FD34F92-A5C3-4099-B24A-30B041F86FD8}"/>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7BED0D-585D-458B-879F-069437D6E1EF}"/>
              </a:ext>
            </a:extLst>
          </p:cNvPr>
          <p:cNvSpPr/>
          <p:nvPr userDrawn="1">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IN" sz="2800" b="1" i="0" u="none" strike="noStrike" kern="1200" cap="none" spc="0" normalizeH="0" baseline="0" noProof="0">
              <a:ln>
                <a:noFill/>
              </a:ln>
              <a:solidFill>
                <a:srgbClr val="000000"/>
              </a:solidFill>
              <a:effectLst/>
              <a:uLnTx/>
              <a:uFillTx/>
              <a:latin typeface="Segoe UI Semibold" panose="020B0702040204020203" pitchFamily="34" charset="0"/>
              <a:ea typeface="ＭＳ Ｐゴシック" panose="020B0600070205080204" pitchFamily="34" charset="-128"/>
              <a:cs typeface="Segoe UI Semibold" panose="020B0702040204020203" pitchFamily="34" charset="0"/>
              <a:sym typeface="Segoe UI Semibold" panose="020B0702040204020203" pitchFamily="34" charset="0"/>
            </a:endParaRPr>
          </a:p>
        </p:txBody>
      </p:sp>
      <p:sp>
        <p:nvSpPr>
          <p:cNvPr id="15" name="Title Placeholder 2">
            <a:extLst>
              <a:ext uri="{FF2B5EF4-FFF2-40B4-BE49-F238E27FC236}">
                <a16:creationId xmlns:a16="http://schemas.microsoft.com/office/drawing/2014/main" id="{3F47A634-9780-4B93-B326-6CAB7069B873}"/>
              </a:ext>
            </a:extLst>
          </p:cNvPr>
          <p:cNvSpPr>
            <a:spLocks noGrp="1" noChangeArrowheads="1"/>
          </p:cNvSpPr>
          <p:nvPr>
            <p:ph type="title" hasCustomPrompt="1"/>
          </p:nvPr>
        </p:nvSpPr>
        <p:spPr bwMode="auto">
          <a:xfrm>
            <a:off x="211667" y="238544"/>
            <a:ext cx="11747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sz="2800" noProof="0">
                <a:solidFill>
                  <a:schemeClr val="tx1"/>
                </a:solidFill>
              </a:defRPr>
            </a:lvl1pPr>
          </a:lstStyle>
          <a:p>
            <a:pPr lvl="0"/>
            <a:r>
              <a:rPr lang="en-IN" noProof="0"/>
              <a:t>Click to edit title</a:t>
            </a:r>
            <a:endParaRPr lang="en-US" noProof="0"/>
          </a:p>
        </p:txBody>
      </p:sp>
      <p:sp>
        <p:nvSpPr>
          <p:cNvPr id="12" name="Slide Number">
            <a:extLst>
              <a:ext uri="{FF2B5EF4-FFF2-40B4-BE49-F238E27FC236}">
                <a16:creationId xmlns:a16="http://schemas.microsoft.com/office/drawing/2014/main" id="{46216DFB-0930-4F5C-93C3-3AA391E91D7C}"/>
              </a:ext>
            </a:extLst>
          </p:cNvPr>
          <p:cNvSpPr txBox="1">
            <a:spLocks/>
          </p:cNvSpPr>
          <p:nvPr userDrawn="1"/>
        </p:nvSpPr>
        <p:spPr>
          <a:xfrm>
            <a:off x="11926752" y="6602250"/>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C328C1-A84F-4A39-A664-DBA00541A8C6}" type="slidenum">
              <a:rPr kumimoji="0" lang="en-US" sz="1000" b="0" i="0" u="none" strike="noStrike" kern="1200" cap="none" spc="0" normalizeH="0" baseline="0" noProof="0" smtClean="0">
                <a:ln>
                  <a:noFill/>
                </a:ln>
                <a:solidFill>
                  <a:srgbClr val="1A1A1A"/>
                </a:solidFill>
                <a:effectLst/>
                <a:uLnTx/>
                <a:uFillTx/>
                <a:latin typeface="Segoe UI"/>
                <a:ea typeface="ＭＳ Ｐゴシック"/>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1A1A1A"/>
              </a:solidFill>
              <a:effectLst/>
              <a:uLnTx/>
              <a:uFillTx/>
              <a:latin typeface="Segoe UI"/>
              <a:ea typeface="ＭＳ Ｐゴシック"/>
              <a:cs typeface="+mn-cs"/>
            </a:endParaRPr>
          </a:p>
        </p:txBody>
      </p:sp>
      <p:sp>
        <p:nvSpPr>
          <p:cNvPr id="5" name="Text Placeholder 4">
            <a:extLst>
              <a:ext uri="{FF2B5EF4-FFF2-40B4-BE49-F238E27FC236}">
                <a16:creationId xmlns:a16="http://schemas.microsoft.com/office/drawing/2014/main" id="{A42A902B-54D9-416E-843C-E5F02CD75B75}"/>
              </a:ext>
            </a:extLst>
          </p:cNvPr>
          <p:cNvSpPr>
            <a:spLocks noGrp="1"/>
          </p:cNvSpPr>
          <p:nvPr>
            <p:ph type="body" sz="quarter" idx="10" hasCustomPrompt="1"/>
          </p:nvPr>
        </p:nvSpPr>
        <p:spPr>
          <a:xfrm>
            <a:off x="211667" y="6207526"/>
            <a:ext cx="11242675" cy="153888"/>
          </a:xfrm>
        </p:spPr>
        <p:txBody>
          <a:bodyPr/>
          <a:lstStyle>
            <a:lvl1pPr>
              <a:defRPr sz="1000"/>
            </a:lvl1pPr>
          </a:lstStyle>
          <a:p>
            <a:pPr lvl="0"/>
            <a:r>
              <a:rPr lang="en-US"/>
              <a:t>Note:</a:t>
            </a:r>
          </a:p>
        </p:txBody>
      </p:sp>
    </p:spTree>
    <p:extLst>
      <p:ext uri="{BB962C8B-B14F-4D97-AF65-F5344CB8AC3E}">
        <p14:creationId xmlns:p14="http://schemas.microsoft.com/office/powerpoint/2010/main" val="386019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2875002"/>
            <a:ext cx="4853532" cy="1107996"/>
          </a:xfrm>
          <a:prstGeom prst="rect">
            <a:avLst/>
          </a:prstGeom>
        </p:spPr>
        <p:txBody>
          <a:bodyPr vert="horz" wrap="square" lIns="0" tIns="0" rIns="0" bIns="0" rtlCol="0" anchor="ctr" anchorCtr="0">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09014021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411480"/>
            <a:ext cx="11352392" cy="430887"/>
          </a:xfrm>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23271218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513080"/>
            <a:ext cx="11352392" cy="307777"/>
          </a:xfrm>
        </p:spPr>
        <p:txBody>
          <a:bodyPr/>
          <a:lstStyle>
            <a:lvl1pPr>
              <a:defRPr sz="2000" spc="0" baseline="0"/>
            </a:lvl1pPr>
          </a:lstStyle>
          <a:p>
            <a:r>
              <a:rPr lang="en-US"/>
              <a:t>Click to edit Master title style</a:t>
            </a:r>
          </a:p>
        </p:txBody>
      </p:sp>
    </p:spTree>
    <p:extLst>
      <p:ext uri="{BB962C8B-B14F-4D97-AF65-F5344CB8AC3E}">
        <p14:creationId xmlns:p14="http://schemas.microsoft.com/office/powerpoint/2010/main" val="19240334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Tree>
    <p:extLst>
      <p:ext uri="{BB962C8B-B14F-4D97-AF65-F5344CB8AC3E}">
        <p14:creationId xmlns:p14="http://schemas.microsoft.com/office/powerpoint/2010/main" val="4422172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7473F6-EC80-9A47-C849-A3876FCF5636}"/>
              </a:ext>
              <a:ext uri="{C183D7F6-B498-43B3-948B-1728B52AA6E4}">
                <adec:decorative xmlns:adec="http://schemas.microsoft.com/office/drawing/2017/decorative" val="1"/>
              </a:ext>
            </a:extLst>
          </p:cNvPr>
          <p:cNvPicPr>
            <a:picLocks noChangeAspect="1"/>
          </p:cNvPicPr>
          <p:nvPr userDrawn="1"/>
        </p:nvPicPr>
        <p:blipFill>
          <a:blip r:embed="rId2">
            <a:alphaModFix amt="75000"/>
          </a:blip>
          <a:stretch>
            <a:fillRect/>
          </a:stretch>
        </p:blipFill>
        <p:spPr>
          <a:xfrm>
            <a:off x="6350" y="13237"/>
            <a:ext cx="12185650" cy="6861574"/>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92103752"/>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solidFill>
          <a:schemeClr val="accent4"/>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4BC393-58FA-D62D-25A6-141C0F6D7795}"/>
              </a:ext>
            </a:extLst>
          </p:cNvPr>
          <p:cNvSpPr txBox="1">
            <a:spLocks/>
          </p:cNvSpPr>
          <p:nvPr userDrawn="1"/>
        </p:nvSpPr>
        <p:spPr>
          <a:xfrm>
            <a:off x="0" y="0"/>
            <a:ext cx="12192000" cy="6858000"/>
          </a:xfrm>
          <a:prstGeom prst="rect">
            <a:avLst/>
          </a:prstGeom>
          <a:gradFill>
            <a:gsLst>
              <a:gs pos="10000">
                <a:srgbClr val="2F345B"/>
              </a:gs>
              <a:gs pos="90000">
                <a:srgbClr val="0078D4"/>
              </a:gs>
            </a:gsLst>
            <a:lin ang="3600000" scaled="0"/>
          </a:gradFill>
          <a:ln>
            <a:noFill/>
            <a:prstDash/>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2700" algn="l" rtl="0">
              <a:spcBef>
                <a:spcPts val="100"/>
              </a:spcBef>
            </a:pPr>
            <a:endParaRPr lang="en-US" sz="2400" kern="1200" spc="-5">
              <a:solidFill>
                <a:schemeClr val="bg1"/>
              </a:solidFill>
              <a:latin typeface="Segoe UI Semibold" panose="020B0502040204020203" pitchFamily="34" charset="0"/>
              <a:ea typeface="+mn-ea"/>
              <a:cs typeface="Segoe UI Semibold" panose="020B0502040204020203"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2" y="3487982"/>
            <a:ext cx="5513957" cy="615553"/>
          </a:xfrm>
        </p:spPr>
        <p:txBody>
          <a:bodyPr wrap="square" anchor="b" anchorCtr="0">
            <a:spAutoFit/>
          </a:bodyPr>
          <a:lstStyle>
            <a:lvl1pPr marL="0" algn="l" defTabSz="932742" rtl="0" eaLnBrk="1" latinLnBrk="0" hangingPunct="1">
              <a:lnSpc>
                <a:spcPct val="100000"/>
              </a:lnSpc>
              <a:spcBef>
                <a:spcPct val="0"/>
              </a:spcBef>
              <a:buNone/>
              <a:defRPr lang="en-US" sz="4000" b="0" kern="1200" cap="none" spc="0" baseline="0" dirty="0">
                <a:ln w="3175">
                  <a:noFill/>
                </a:ln>
                <a:solidFill>
                  <a:schemeClr val="bg1"/>
                </a:solidFill>
                <a:effectLst/>
                <a:latin typeface="+mj-lt"/>
                <a:ea typeface="+mn-ea"/>
                <a:cs typeface="Segoe UI Semilight" panose="020B0402040204020203" pitchFamily="34" charset="0"/>
              </a:defRPr>
            </a:lvl1pPr>
          </a:lstStyle>
          <a:p>
            <a:r>
              <a:rPr lang="en-US"/>
              <a:t>Event name or</a:t>
            </a:r>
          </a:p>
        </p:txBody>
      </p:sp>
      <p:sp>
        <p:nvSpPr>
          <p:cNvPr id="5" name="Text Placeholder 4"/>
          <p:cNvSpPr>
            <a:spLocks noGrp="1"/>
          </p:cNvSpPr>
          <p:nvPr>
            <p:ph type="body" sz="quarter" idx="12" hasCustomPrompt="1"/>
          </p:nvPr>
        </p:nvSpPr>
        <p:spPr>
          <a:xfrm>
            <a:off x="582042" y="4298134"/>
            <a:ext cx="5513957" cy="307777"/>
          </a:xfrm>
          <a:noFill/>
        </p:spPr>
        <p:txBody>
          <a:bodyPr wrap="square" lIns="0" tIns="0" rIns="0" bIns="0">
            <a:spAutoFit/>
          </a:bodyPr>
          <a:lstStyle>
            <a:lvl1pPr marL="0" indent="0">
              <a:spcBef>
                <a:spcPts val="0"/>
              </a:spcBef>
              <a:spcAft>
                <a:spcPts val="600"/>
              </a:spcAft>
              <a:buNone/>
              <a:defRPr sz="2000" spc="0" baseline="0">
                <a:solidFill>
                  <a:schemeClr val="bg1"/>
                </a:solidFill>
                <a:latin typeface="+mn-lt"/>
                <a:cs typeface="Segoe UI" panose="020B0502040204020203" pitchFamily="34" charset="0"/>
              </a:defRPr>
            </a:lvl1pPr>
          </a:lstStyle>
          <a:p>
            <a:pPr lvl="0"/>
            <a:r>
              <a:rPr lang="en-US"/>
              <a:t>Speaker name or subtitle</a:t>
            </a:r>
          </a:p>
        </p:txBody>
      </p:sp>
      <p:pic>
        <p:nvPicPr>
          <p:cNvPr id="3" name="Microsoft Viva logo" descr="Microsoft Viva logo">
            <a:extLst>
              <a:ext uri="{FF2B5EF4-FFF2-40B4-BE49-F238E27FC236}">
                <a16:creationId xmlns:a16="http://schemas.microsoft.com/office/drawing/2014/main" id="{01B7AB1C-FEE3-F024-BD59-F3144D8B2E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825321"/>
            <a:ext cx="1885696" cy="292608"/>
          </a:xfrm>
          <a:prstGeom prst="rect">
            <a:avLst/>
          </a:prstGeom>
        </p:spPr>
      </p:pic>
      <p:sp>
        <p:nvSpPr>
          <p:cNvPr id="7" name="Text Box 3" descr="This is a copyright notice that should be included on the final slide.">
            <a:extLst>
              <a:ext uri="{FF2B5EF4-FFF2-40B4-BE49-F238E27FC236}">
                <a16:creationId xmlns:a16="http://schemas.microsoft.com/office/drawing/2014/main" id="{8E6FB56A-B5E5-B6F1-7B6E-3BD6B0C6ECE0}"/>
              </a:ext>
            </a:extLst>
          </p:cNvPr>
          <p:cNvSpPr txBox="1">
            <a:spLocks noChangeArrowheads="1"/>
          </p:cNvSpPr>
          <p:nvPr userDrawn="1"/>
        </p:nvSpPr>
        <p:spPr bwMode="blackWhite">
          <a:xfrm>
            <a:off x="582042" y="6161316"/>
            <a:ext cx="4783837"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
        <p:nvSpPr>
          <p:cNvPr id="13" name="Rectangle 12">
            <a:extLst>
              <a:ext uri="{FF2B5EF4-FFF2-40B4-BE49-F238E27FC236}">
                <a16:creationId xmlns:a16="http://schemas.microsoft.com/office/drawing/2014/main" id="{CD57DE39-B641-3EA6-B2F5-D740DCC6B020}"/>
              </a:ext>
            </a:extLst>
          </p:cNvPr>
          <p:cNvSpPr>
            <a:spLocks/>
          </p:cNvSpPr>
          <p:nvPr userDrawn="1"/>
        </p:nvSpPr>
        <p:spPr bwMode="auto">
          <a:xfrm>
            <a:off x="582042" y="1550348"/>
            <a:ext cx="4878958"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r>
              <a:rPr lang="en-US" sz="2000"/>
              <a:t>Viva Insights </a:t>
            </a:r>
          </a:p>
        </p:txBody>
      </p:sp>
      <p:pic>
        <p:nvPicPr>
          <p:cNvPr id="18" name="Picture 17">
            <a:extLst>
              <a:ext uri="{FF2B5EF4-FFF2-40B4-BE49-F238E27FC236}">
                <a16:creationId xmlns:a16="http://schemas.microsoft.com/office/drawing/2014/main" id="{247C1075-7415-F8BE-E919-5B7D0885780C}"/>
              </a:ext>
              <a:ext uri="{C183D7F6-B498-43B3-948B-1728B52AA6E4}">
                <adec:decorative xmlns:adec="http://schemas.microsoft.com/office/drawing/2017/decorative" val="1"/>
              </a:ext>
            </a:extLst>
          </p:cNvPr>
          <p:cNvPicPr>
            <a:picLocks noChangeAspect="1"/>
          </p:cNvPicPr>
          <p:nvPr userDrawn="1"/>
        </p:nvPicPr>
        <p:blipFill rotWithShape="1">
          <a:blip r:embed="rId4" cstate="screen">
            <a:alphaModFix amt="90000"/>
            <a:extLst>
              <a:ext uri="{28A0092B-C50C-407E-A947-70E740481C1C}">
                <a14:useLocalDpi xmlns:a14="http://schemas.microsoft.com/office/drawing/2010/main"/>
              </a:ext>
            </a:extLst>
          </a:blip>
          <a:srcRect b="10455"/>
          <a:stretch/>
        </p:blipFill>
        <p:spPr>
          <a:xfrm flipH="1" flipV="1">
            <a:off x="5629536" y="0"/>
            <a:ext cx="6562463" cy="6858000"/>
          </a:xfrm>
          <a:prstGeom prst="rect">
            <a:avLst/>
          </a:prstGeom>
        </p:spPr>
      </p:pic>
      <p:pic>
        <p:nvPicPr>
          <p:cNvPr id="21" name="Picture 20" descr="Student seated at table presenting on a tablet to two other students">
            <a:extLst>
              <a:ext uri="{FF2B5EF4-FFF2-40B4-BE49-F238E27FC236}">
                <a16:creationId xmlns:a16="http://schemas.microsoft.com/office/drawing/2014/main" id="{2664405B-F238-3C69-4D03-A9A9FE7B39FE}"/>
              </a:ext>
            </a:extLst>
          </p:cNvPr>
          <p:cNvPicPr>
            <a:picLocks/>
          </p:cNvPicPr>
          <p:nvPr userDrawn="1"/>
        </p:nvPicPr>
        <p:blipFill rotWithShape="1">
          <a:blip r:embed="rId5">
            <a:extLst>
              <a:ext uri="{28A0092B-C50C-407E-A947-70E740481C1C}">
                <a14:useLocalDpi xmlns:a14="http://schemas.microsoft.com/office/drawing/2010/main" val="0"/>
              </a:ext>
            </a:extLst>
          </a:blip>
          <a:srcRect l="17118" r="17118"/>
          <a:stretch/>
        </p:blipFill>
        <p:spPr>
          <a:xfrm>
            <a:off x="6459521" y="853783"/>
            <a:ext cx="5150435" cy="5150435"/>
          </a:xfrm>
          <a:prstGeom prst="rect">
            <a:avLst/>
          </a:prstGeom>
        </p:spPr>
      </p:pic>
    </p:spTree>
    <p:extLst>
      <p:ext uri="{BB962C8B-B14F-4D97-AF65-F5344CB8AC3E}">
        <p14:creationId xmlns:p14="http://schemas.microsoft.com/office/powerpoint/2010/main" val="1173649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3118592"/>
            <a:ext cx="767181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0" baseline="0" dirty="0">
                <a:ln w="3175">
                  <a:noFill/>
                </a:ln>
                <a:solidFill>
                  <a:schemeClr val="tx1"/>
                </a:solidFill>
                <a:effectLst/>
                <a:latin typeface="+mj-lt"/>
                <a:ea typeface="+mn-ea"/>
                <a:cs typeface="Segoe UI Semilight" panose="020B0402040204020203" pitchFamily="34" charset="0"/>
              </a:defRPr>
            </a:lvl1pPr>
          </a:lstStyle>
          <a:p>
            <a:r>
              <a:rPr lang="en-US"/>
              <a:t>Event name or</a:t>
            </a:r>
          </a:p>
        </p:txBody>
      </p:sp>
      <p:sp>
        <p:nvSpPr>
          <p:cNvPr id="5" name="Text Placeholder 4"/>
          <p:cNvSpPr>
            <a:spLocks noGrp="1"/>
          </p:cNvSpPr>
          <p:nvPr>
            <p:ph type="body" sz="quarter" idx="12" hasCustomPrompt="1"/>
          </p:nvPr>
        </p:nvSpPr>
        <p:spPr>
          <a:xfrm>
            <a:off x="582042" y="4014513"/>
            <a:ext cx="7665735" cy="430887"/>
          </a:xfrm>
          <a:noFill/>
        </p:spPr>
        <p:txBody>
          <a:bodyPr wrap="square" lIns="0" tIns="0" rIns="0" bIns="0">
            <a:spAutoFit/>
          </a:bodyPr>
          <a:lstStyle>
            <a:lvl1pPr marL="0" indent="0">
              <a:spcBef>
                <a:spcPts val="0"/>
              </a:spcBef>
              <a:buNone/>
              <a:defRPr sz="28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642834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1" y="2832623"/>
            <a:ext cx="8392667" cy="553998"/>
          </a:xfrm>
        </p:spPr>
        <p:txBody>
          <a:bodyPr wrap="square" anchor="b" anchorCtr="0">
            <a:spAutoFit/>
          </a:bodyPr>
          <a:lstStyle>
            <a:lvl1pPr marL="0" algn="l" defTabSz="932742" rtl="0" eaLnBrk="1" latinLnBrk="0" hangingPunct="1">
              <a:lnSpc>
                <a:spcPct val="100000"/>
              </a:lnSpc>
              <a:spcBef>
                <a:spcPct val="0"/>
              </a:spcBef>
              <a:buNone/>
              <a:defRPr lang="en-US" sz="3600" b="0" kern="1200" cap="none" spc="0" baseline="0" dirty="0">
                <a:ln w="3175">
                  <a:noFill/>
                </a:ln>
                <a:solidFill>
                  <a:schemeClr val="tx1"/>
                </a:solidFill>
                <a:effectLst/>
                <a:latin typeface="+mj-lt"/>
                <a:ea typeface="+mn-ea"/>
                <a:cs typeface="Segoe UI Semilight" panose="020B0402040204020203" pitchFamily="34" charset="0"/>
              </a:defRPr>
            </a:lvl1pPr>
          </a:lstStyle>
          <a:p>
            <a:r>
              <a:rPr lang="en-US"/>
              <a:t>Event name or</a:t>
            </a:r>
          </a:p>
        </p:txBody>
      </p:sp>
      <p:sp>
        <p:nvSpPr>
          <p:cNvPr id="5" name="Text Placeholder 4"/>
          <p:cNvSpPr>
            <a:spLocks noGrp="1"/>
          </p:cNvSpPr>
          <p:nvPr>
            <p:ph type="body" sz="quarter" idx="12" hasCustomPrompt="1"/>
          </p:nvPr>
        </p:nvSpPr>
        <p:spPr>
          <a:xfrm>
            <a:off x="582042" y="3533242"/>
            <a:ext cx="8392667"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428362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72068"/>
            <a:ext cx="4898137" cy="1231106"/>
          </a:xfrm>
        </p:spPr>
        <p:txBody>
          <a:bodyPr wrap="square" anchor="ctr" anchorCtr="0">
            <a:spAutoFit/>
          </a:bodyPr>
          <a:lstStyle>
            <a:lvl1pPr marL="0" algn="l" defTabSz="932742" rtl="0" eaLnBrk="1" latinLnBrk="0" hangingPunct="1">
              <a:lnSpc>
                <a:spcPct val="100000"/>
              </a:lnSpc>
              <a:spcBef>
                <a:spcPct val="0"/>
              </a:spcBef>
              <a:buNone/>
              <a:defRPr lang="en-US" sz="40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Tree>
    <p:extLst>
      <p:ext uri="{BB962C8B-B14F-4D97-AF65-F5344CB8AC3E}">
        <p14:creationId xmlns:p14="http://schemas.microsoft.com/office/powerpoint/2010/main" val="4226728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nagers background">
    <p:bg>
      <p:bgPr>
        <a:solidFill>
          <a:srgbClr val="F2F2F2"/>
        </a:solidFill>
        <a:effectLst/>
      </p:bgPr>
    </p:bg>
    <p:spTree>
      <p:nvGrpSpPr>
        <p:cNvPr id="1" name=""/>
        <p:cNvGrpSpPr/>
        <p:nvPr/>
      </p:nvGrpSpPr>
      <p:grpSpPr>
        <a:xfrm>
          <a:off x="0" y="0"/>
          <a:ext cx="0" cy="0"/>
          <a:chOff x="0" y="0"/>
          <a:chExt cx="0" cy="0"/>
        </a:xfrm>
      </p:grpSpPr>
      <p:pic>
        <p:nvPicPr>
          <p:cNvPr id="4" name="Picture 3" descr="A planet with rings around it&#10;&#10;Description automatically generated with low confidence">
            <a:extLst>
              <a:ext uri="{FF2B5EF4-FFF2-40B4-BE49-F238E27FC236}">
                <a16:creationId xmlns:a16="http://schemas.microsoft.com/office/drawing/2014/main" id="{3A29D46F-35FD-6BB8-B1FF-2E5CEE0744D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7139230" y="1"/>
            <a:ext cx="5052767" cy="6857999"/>
          </a:xfrm>
          <a:prstGeom prst="rect">
            <a:avLst/>
          </a:prstGeom>
        </p:spPr>
      </p:pic>
    </p:spTree>
    <p:extLst>
      <p:ext uri="{BB962C8B-B14F-4D97-AF65-F5344CB8AC3E}">
        <p14:creationId xmlns:p14="http://schemas.microsoft.com/office/powerpoint/2010/main" val="30848147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411CE47-3F6E-44AC-BCAE-4948C35099C4}"/>
              </a:ext>
            </a:extLst>
          </p:cNvPr>
          <p:cNvGraphicFramePr>
            <a:graphicFrameLocks noChangeAspect="1"/>
          </p:cNvGraphicFramePr>
          <p:nvPr userDrawn="1">
            <p:custDataLst>
              <p:tags r:id="rId2"/>
            </p:custDataLst>
            <p:extLst>
              <p:ext uri="{D42A27DB-BD31-4B8C-83A1-F6EECF244321}">
                <p14:modId xmlns:p14="http://schemas.microsoft.com/office/powerpoint/2010/main" val="2452189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6" name="Object 5" hidden="1">
                        <a:extLst>
                          <a:ext uri="{FF2B5EF4-FFF2-40B4-BE49-F238E27FC236}">
                            <a16:creationId xmlns:a16="http://schemas.microsoft.com/office/drawing/2014/main" id="{C411CE47-3F6E-44AC-BCAE-4948C35099C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8301793-6C91-426C-ACB6-C5B4B41302DF}"/>
              </a:ext>
            </a:extLst>
          </p:cNvPr>
          <p:cNvSpPr/>
          <p:nvPr userDrawn="1">
            <p:custDataLst>
              <p:tags r:id="rId3"/>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1A1A1A"/>
              </a:solidFill>
              <a:effectLst/>
              <a:uLnTx/>
              <a:uFillTx/>
              <a:latin typeface="Segoe UI Semibold" panose="020B0702040204020203" pitchFamily="34" charset="0"/>
              <a:ea typeface="ＭＳ Ｐゴシック" panose="020B0600070205080204" pitchFamily="34" charset="-128"/>
              <a:cs typeface="Segoe UI" panose="020B0502040204020203" pitchFamily="34" charset="0"/>
              <a:sym typeface="Segoe UI Semibold" panose="020B0702040204020203" pitchFamily="34" charset="0"/>
            </a:endParaRPr>
          </a:p>
        </p:txBody>
      </p:sp>
      <p:sp>
        <p:nvSpPr>
          <p:cNvPr id="7" name="Rectangle 6">
            <a:extLst>
              <a:ext uri="{FF2B5EF4-FFF2-40B4-BE49-F238E27FC236}">
                <a16:creationId xmlns:a16="http://schemas.microsoft.com/office/drawing/2014/main" id="{2FC71BC4-D408-43A3-8D9F-DF53636C599F}"/>
              </a:ext>
            </a:extLst>
          </p:cNvPr>
          <p:cNvSpPr/>
          <p:nvPr userDrawn="1"/>
        </p:nvSpPr>
        <p:spPr>
          <a:xfrm>
            <a:off x="0" y="0"/>
            <a:ext cx="12201072"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rgbClr val="1A1A1A"/>
              </a:solidFill>
              <a:effectLst/>
              <a:uLnTx/>
              <a:uFillTx/>
              <a:latin typeface="Segoe UI"/>
              <a:ea typeface="ＭＳ Ｐゴシック"/>
              <a:cs typeface="+mn-cs"/>
            </a:endParaRPr>
          </a:p>
        </p:txBody>
      </p:sp>
      <p:sp>
        <p:nvSpPr>
          <p:cNvPr id="4" name="Title 1">
            <a:extLst>
              <a:ext uri="{FF2B5EF4-FFF2-40B4-BE49-F238E27FC236}">
                <a16:creationId xmlns:a16="http://schemas.microsoft.com/office/drawing/2014/main" id="{4A148632-4843-49C9-92F8-DDBA68A224F9}"/>
              </a:ext>
            </a:extLst>
          </p:cNvPr>
          <p:cNvSpPr>
            <a:spLocks noGrp="1"/>
          </p:cNvSpPr>
          <p:nvPr>
            <p:ph type="title" hasCustomPrompt="1"/>
          </p:nvPr>
        </p:nvSpPr>
        <p:spPr>
          <a:xfrm>
            <a:off x="585216" y="2949631"/>
            <a:ext cx="5510784" cy="615553"/>
          </a:xfrm>
          <a:noFill/>
        </p:spPr>
        <p:txBody>
          <a:bodyPr wrap="square" lIns="0" tIns="0" rIns="0" bIns="0" anchor="ctr" anchorCtr="0">
            <a:spAutoFit/>
          </a:bodyPr>
          <a:lstStyle>
            <a:lvl1pPr algn="l" defTabSz="932742" rtl="0" eaLnBrk="1" latinLnBrk="0" hangingPunct="1">
              <a:lnSpc>
                <a:spcPct val="100000"/>
              </a:lnSpc>
              <a:spcBef>
                <a:spcPts val="600"/>
              </a:spcBef>
              <a:spcAft>
                <a:spcPts val="600"/>
              </a:spcAft>
              <a:buNone/>
              <a:defRPr lang="en-US" sz="4000" b="1" kern="1200" cap="none" spc="-50" baseline="0" dirty="0">
                <a:ln w="3175">
                  <a:noFill/>
                </a:ln>
                <a:solidFill>
                  <a:schemeClr val="bg1"/>
                </a:solidFill>
                <a:effectLst/>
                <a:latin typeface="+mj-lt"/>
                <a:ea typeface="+mn-ea"/>
                <a:cs typeface="Segoe UI" pitchFamily="34" charset="0"/>
              </a:defRPr>
            </a:lvl1pPr>
          </a:lstStyle>
          <a:p>
            <a:r>
              <a:rPr lang="en-US"/>
              <a:t>Section title</a:t>
            </a:r>
          </a:p>
        </p:txBody>
      </p:sp>
      <p:pic>
        <p:nvPicPr>
          <p:cNvPr id="10" name="Picture 4" descr="Image result for microsoft white logo">
            <a:extLst>
              <a:ext uri="{FF2B5EF4-FFF2-40B4-BE49-F238E27FC236}">
                <a16:creationId xmlns:a16="http://schemas.microsoft.com/office/drawing/2014/main" id="{17E53236-4C6F-404C-AD69-CD0461BFAACC}"/>
              </a:ext>
            </a:extLst>
          </p:cNvPr>
          <p:cNvPicPr>
            <a:picLocks noChangeArrowheads="1"/>
          </p:cNvPicPr>
          <p:nvPr userDrawn="1"/>
        </p:nvPicPr>
        <p:blipFill rotWithShape="1">
          <a:blip r:embed="rId7">
            <a:extLst>
              <a:ext uri="{28A0092B-C50C-407E-A947-70E740481C1C}">
                <a14:useLocalDpi xmlns:a14="http://schemas.microsoft.com/office/drawing/2010/main" val="0"/>
              </a:ext>
            </a:extLst>
          </a:blip>
          <a:srcRect l="10742" t="27010" r="10742" b="26659"/>
          <a:stretch/>
        </p:blipFill>
        <p:spPr bwMode="auto">
          <a:xfrm>
            <a:off x="114391" y="6573312"/>
            <a:ext cx="1045280" cy="22394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a:extLst>
              <a:ext uri="{FF2B5EF4-FFF2-40B4-BE49-F238E27FC236}">
                <a16:creationId xmlns:a16="http://schemas.microsoft.com/office/drawing/2014/main" id="{98FFE2E5-DB7E-4251-8BC5-16A950778381}"/>
              </a:ext>
            </a:extLst>
          </p:cNvPr>
          <p:cNvSpPr txBox="1">
            <a:spLocks/>
          </p:cNvSpPr>
          <p:nvPr userDrawn="1"/>
        </p:nvSpPr>
        <p:spPr>
          <a:xfrm>
            <a:off x="11926752" y="6602250"/>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C328C1-A84F-4A39-A664-DBA00541A8C6}" type="slidenum">
              <a:rPr kumimoji="0" lang="en-US" sz="1000" b="0" i="0" u="none" strike="noStrike" kern="1200" cap="none" spc="0" normalizeH="0" baseline="0" noProof="0" smtClean="0">
                <a:ln>
                  <a:noFill/>
                </a:ln>
                <a:solidFill>
                  <a:srgbClr val="FFFFFF"/>
                </a:solidFill>
                <a:effectLst/>
                <a:uLnTx/>
                <a:uFillTx/>
                <a:latin typeface="Segoe UI"/>
                <a:ea typeface="ＭＳ Ｐゴシック"/>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uLnTx/>
              <a:uFillTx/>
              <a:latin typeface="Segoe UI"/>
              <a:ea typeface="ＭＳ Ｐゴシック"/>
              <a:cs typeface="+mn-cs"/>
            </a:endParaRPr>
          </a:p>
        </p:txBody>
      </p:sp>
    </p:spTree>
    <p:custDataLst>
      <p:tags r:id="rId1"/>
    </p:custDataLst>
    <p:extLst>
      <p:ext uri="{BB962C8B-B14F-4D97-AF65-F5344CB8AC3E}">
        <p14:creationId xmlns:p14="http://schemas.microsoft.com/office/powerpoint/2010/main" val="7259300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loyees background">
    <p:bg>
      <p:bgPr>
        <a:solidFill>
          <a:srgbClr val="F2F2F2"/>
        </a:solidFill>
        <a:effectLst/>
      </p:bgPr>
    </p:bg>
    <p:spTree>
      <p:nvGrpSpPr>
        <p:cNvPr id="1" name=""/>
        <p:cNvGrpSpPr/>
        <p:nvPr/>
      </p:nvGrpSpPr>
      <p:grpSpPr>
        <a:xfrm>
          <a:off x="0" y="0"/>
          <a:ext cx="0" cy="0"/>
          <a:chOff x="0" y="0"/>
          <a:chExt cx="0" cy="0"/>
        </a:xfrm>
      </p:grpSpPr>
      <p:pic>
        <p:nvPicPr>
          <p:cNvPr id="2" name="Picture 1" descr="A planet with rings around it&#10;&#10;Description automatically generated with low confidence">
            <a:extLst>
              <a:ext uri="{FF2B5EF4-FFF2-40B4-BE49-F238E27FC236}">
                <a16:creationId xmlns:a16="http://schemas.microsoft.com/office/drawing/2014/main" id="{769637D1-D1B1-1148-9755-790A52FA35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86431" y="2377441"/>
            <a:ext cx="8405569" cy="4480559"/>
          </a:xfrm>
          <a:prstGeom prst="rect">
            <a:avLst/>
          </a:prstGeom>
        </p:spPr>
      </p:pic>
      <p:sp>
        <p:nvSpPr>
          <p:cNvPr id="3" name="Title 2">
            <a:extLst>
              <a:ext uri="{FF2B5EF4-FFF2-40B4-BE49-F238E27FC236}">
                <a16:creationId xmlns:a16="http://schemas.microsoft.com/office/drawing/2014/main" id="{367E602D-9176-B77C-BEF2-9B9DF9591924}"/>
              </a:ext>
            </a:extLst>
          </p:cNvPr>
          <p:cNvSpPr>
            <a:spLocks noGrp="1"/>
          </p:cNvSpPr>
          <p:nvPr>
            <p:ph type="title"/>
          </p:nvPr>
        </p:nvSpPr>
        <p:spPr>
          <a:xfrm>
            <a:off x="403860" y="423816"/>
            <a:ext cx="11384280" cy="430887"/>
          </a:xfrm>
        </p:spPr>
        <p:txBody>
          <a:bodyPr vert="horz" wrap="square" lIns="0" tIns="0" rIns="0" bIns="0" rtlCol="0" anchor="t">
            <a:spAutoFit/>
          </a:bodyPr>
          <a:lstStyle>
            <a:lvl1pPr>
              <a:defRPr lang="en-US" sz="2800" spc="-20" baseline="0"/>
            </a:lvl1pPr>
          </a:lstStyle>
          <a:p>
            <a:pPr lvl="0"/>
            <a:r>
              <a:rPr lang="en-US"/>
              <a:t>Click to edit Master title style</a:t>
            </a:r>
          </a:p>
        </p:txBody>
      </p:sp>
    </p:spTree>
    <p:extLst>
      <p:ext uri="{BB962C8B-B14F-4D97-AF65-F5344CB8AC3E}">
        <p14:creationId xmlns:p14="http://schemas.microsoft.com/office/powerpoint/2010/main" val="299102073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Employees background">
    <p:bg>
      <p:bgPr>
        <a:solidFill>
          <a:srgbClr val="F2F2F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7E602D-9176-B77C-BEF2-9B9DF9591924}"/>
              </a:ext>
            </a:extLst>
          </p:cNvPr>
          <p:cNvSpPr>
            <a:spLocks noGrp="1"/>
          </p:cNvSpPr>
          <p:nvPr>
            <p:ph type="title"/>
          </p:nvPr>
        </p:nvSpPr>
        <p:spPr>
          <a:xfrm>
            <a:off x="403860" y="423816"/>
            <a:ext cx="11384280" cy="430887"/>
          </a:xfrm>
        </p:spPr>
        <p:txBody>
          <a:bodyPr vert="horz" wrap="square" lIns="0" tIns="0" rIns="0" bIns="0" rtlCol="0" anchor="t">
            <a:spAutoFit/>
          </a:bodyPr>
          <a:lstStyle>
            <a:lvl1pPr>
              <a:defRPr lang="en-US" sz="2800" spc="-20" baseline="0"/>
            </a:lvl1pPr>
          </a:lstStyle>
          <a:p>
            <a:pPr lvl="0"/>
            <a:r>
              <a:rPr lang="en-US"/>
              <a:t>Click to edit Master title style</a:t>
            </a:r>
          </a:p>
        </p:txBody>
      </p:sp>
    </p:spTree>
    <p:extLst>
      <p:ext uri="{BB962C8B-B14F-4D97-AF65-F5344CB8AC3E}">
        <p14:creationId xmlns:p14="http://schemas.microsoft.com/office/powerpoint/2010/main" val="175712811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Employees background">
    <p:bg>
      <p:bgPr>
        <a:solidFill>
          <a:srgbClr val="F2F2F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7E602D-9176-B77C-BEF2-9B9DF9591924}"/>
              </a:ext>
            </a:extLst>
          </p:cNvPr>
          <p:cNvSpPr>
            <a:spLocks noGrp="1"/>
          </p:cNvSpPr>
          <p:nvPr>
            <p:ph type="title"/>
          </p:nvPr>
        </p:nvSpPr>
        <p:spPr>
          <a:xfrm>
            <a:off x="403860" y="3213557"/>
            <a:ext cx="4095569" cy="430887"/>
          </a:xfrm>
        </p:spPr>
        <p:txBody>
          <a:bodyPr vert="horz" wrap="square" lIns="0" tIns="0" rIns="0" bIns="0" rtlCol="0" anchor="ctr">
            <a:spAutoFit/>
          </a:bodyPr>
          <a:lstStyle>
            <a:lvl1pPr>
              <a:defRPr lang="en-US" sz="2800" spc="-20" baseline="0" dirty="0"/>
            </a:lvl1pPr>
          </a:lstStyle>
          <a:p>
            <a:pPr lvl="0"/>
            <a:r>
              <a:rPr lang="en-US"/>
              <a:t>Click to edit</a:t>
            </a:r>
          </a:p>
        </p:txBody>
      </p:sp>
      <p:pic>
        <p:nvPicPr>
          <p:cNvPr id="2" name="Picture 1" descr="A planet with rings around it&#10;&#10;Description automatically generated with low confidence">
            <a:extLst>
              <a:ext uri="{FF2B5EF4-FFF2-40B4-BE49-F238E27FC236}">
                <a16:creationId xmlns:a16="http://schemas.microsoft.com/office/drawing/2014/main" id="{298FB64E-6913-2D29-2D34-5F5DDA7E577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7139230" y="1"/>
            <a:ext cx="5052767" cy="6857999"/>
          </a:xfrm>
          <a:prstGeom prst="rect">
            <a:avLst/>
          </a:prstGeom>
        </p:spPr>
      </p:pic>
    </p:spTree>
    <p:extLst>
      <p:ext uri="{BB962C8B-B14F-4D97-AF65-F5344CB8AC3E}">
        <p14:creationId xmlns:p14="http://schemas.microsoft.com/office/powerpoint/2010/main" val="275174436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Employees backgroun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7E602D-9176-B77C-BEF2-9B9DF9591924}"/>
              </a:ext>
            </a:extLst>
          </p:cNvPr>
          <p:cNvSpPr>
            <a:spLocks noGrp="1"/>
          </p:cNvSpPr>
          <p:nvPr>
            <p:ph type="title"/>
          </p:nvPr>
        </p:nvSpPr>
        <p:spPr>
          <a:xfrm>
            <a:off x="403860" y="423816"/>
            <a:ext cx="11384280" cy="430887"/>
          </a:xfrm>
        </p:spPr>
        <p:txBody>
          <a:bodyPr vert="horz" wrap="square" lIns="0" tIns="0" rIns="0" bIns="0" rtlCol="0" anchor="t">
            <a:spAutoFit/>
          </a:bodyPr>
          <a:lstStyle>
            <a:lvl1pPr>
              <a:defRPr lang="en-US" sz="2800" spc="-20" baseline="0"/>
            </a:lvl1pPr>
          </a:lstStyle>
          <a:p>
            <a:pPr lvl="0"/>
            <a:r>
              <a:rPr lang="en-US"/>
              <a:t>Click to edit Master title style</a:t>
            </a:r>
          </a:p>
        </p:txBody>
      </p:sp>
    </p:spTree>
    <p:extLst>
      <p:ext uri="{BB962C8B-B14F-4D97-AF65-F5344CB8AC3E}">
        <p14:creationId xmlns:p14="http://schemas.microsoft.com/office/powerpoint/2010/main" val="229971637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ue and green swirly circle&#10;&#10;Description automatically generated">
            <a:extLst>
              <a:ext uri="{FF2B5EF4-FFF2-40B4-BE49-F238E27FC236}">
                <a16:creationId xmlns:a16="http://schemas.microsoft.com/office/drawing/2014/main" id="{7AA92E31-36F5-44DD-DFC5-9CE435CFF9F1}"/>
              </a:ext>
            </a:extLst>
          </p:cNvPr>
          <p:cNvPicPr>
            <a:picLocks noChangeAspect="1"/>
          </p:cNvPicPr>
          <p:nvPr userDrawn="1"/>
        </p:nvPicPr>
        <p:blipFill rotWithShape="1">
          <a:blip r:embed="rId2">
            <a:alphaModFix amt="50000"/>
          </a:blip>
          <a:srcRect l="16587" t="52419" r="48439" b="27908"/>
          <a:stretch/>
        </p:blipFill>
        <p:spPr>
          <a:xfrm>
            <a:off x="0" y="0"/>
            <a:ext cx="12192000" cy="6858000"/>
          </a:xfrm>
          <a:prstGeom prst="rect">
            <a:avLst/>
          </a:prstGeom>
        </p:spPr>
      </p:pic>
      <p:sp>
        <p:nvSpPr>
          <p:cNvPr id="2" name="Title 1">
            <a:extLst>
              <a:ext uri="{FF2B5EF4-FFF2-40B4-BE49-F238E27FC236}">
                <a16:creationId xmlns:a16="http://schemas.microsoft.com/office/drawing/2014/main" id="{B2489EF0-F185-CA80-E10D-3E4A13962B8D}"/>
              </a:ext>
            </a:extLst>
          </p:cNvPr>
          <p:cNvSpPr>
            <a:spLocks noGrp="1"/>
          </p:cNvSpPr>
          <p:nvPr>
            <p:ph type="title"/>
          </p:nvPr>
        </p:nvSpPr>
        <p:spPr>
          <a:xfrm>
            <a:off x="403860" y="423816"/>
            <a:ext cx="11352392" cy="430887"/>
          </a:xfrm>
        </p:spPr>
        <p:txBody>
          <a:bodyPr vert="horz" wrap="square" lIns="0" tIns="0" rIns="0" bIns="0" rtlCol="0" anchor="t">
            <a:spAutoFit/>
          </a:bodyPr>
          <a:lstStyle>
            <a:lvl1pPr>
              <a:defRPr lang="en-IN" sz="2800" spc="-20" baseline="0"/>
            </a:lvl1pPr>
          </a:lstStyle>
          <a:p>
            <a:pPr lvl="0"/>
            <a:r>
              <a:rPr lang="en-US"/>
              <a:t>Click to edit Master title style</a:t>
            </a:r>
            <a:endParaRPr lang="en-IN"/>
          </a:p>
        </p:txBody>
      </p:sp>
    </p:spTree>
    <p:extLst>
      <p:ext uri="{BB962C8B-B14F-4D97-AF65-F5344CB8AC3E}">
        <p14:creationId xmlns:p14="http://schemas.microsoft.com/office/powerpoint/2010/main" val="152582058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blue and green swirly circle&#10;&#10;Description automatically generated">
            <a:extLst>
              <a:ext uri="{FF2B5EF4-FFF2-40B4-BE49-F238E27FC236}">
                <a16:creationId xmlns:a16="http://schemas.microsoft.com/office/drawing/2014/main" id="{7AA92E31-36F5-44DD-DFC5-9CE435CFF9F1}"/>
              </a:ext>
            </a:extLst>
          </p:cNvPr>
          <p:cNvPicPr>
            <a:picLocks noChangeAspect="1"/>
          </p:cNvPicPr>
          <p:nvPr userDrawn="1"/>
        </p:nvPicPr>
        <p:blipFill rotWithShape="1">
          <a:blip r:embed="rId2">
            <a:alphaModFix amt="50000"/>
          </a:blip>
          <a:srcRect l="16587" t="52419" r="48439" b="27908"/>
          <a:stretch/>
        </p:blipFill>
        <p:spPr>
          <a:xfrm>
            <a:off x="0" y="0"/>
            <a:ext cx="12192000" cy="6858000"/>
          </a:xfrm>
          <a:prstGeom prst="rect">
            <a:avLst/>
          </a:prstGeom>
        </p:spPr>
      </p:pic>
      <p:sp>
        <p:nvSpPr>
          <p:cNvPr id="4" name="Title 2">
            <a:extLst>
              <a:ext uri="{FF2B5EF4-FFF2-40B4-BE49-F238E27FC236}">
                <a16:creationId xmlns:a16="http://schemas.microsoft.com/office/drawing/2014/main" id="{1AFA4367-16E2-C768-0D9C-AD18B7A1D294}"/>
              </a:ext>
            </a:extLst>
          </p:cNvPr>
          <p:cNvSpPr>
            <a:spLocks noGrp="1"/>
          </p:cNvSpPr>
          <p:nvPr>
            <p:ph type="title"/>
          </p:nvPr>
        </p:nvSpPr>
        <p:spPr>
          <a:xfrm>
            <a:off x="403860" y="3213557"/>
            <a:ext cx="3703684" cy="430887"/>
          </a:xfrm>
        </p:spPr>
        <p:txBody>
          <a:bodyPr vert="horz" wrap="square" lIns="0" tIns="0" rIns="0" bIns="0" rtlCol="0" anchor="ctr">
            <a:spAutoFit/>
          </a:bodyPr>
          <a:lstStyle>
            <a:lvl1pPr>
              <a:defRPr lang="en-US" sz="2800" spc="-20" baseline="0" dirty="0"/>
            </a:lvl1pPr>
          </a:lstStyle>
          <a:p>
            <a:pPr lvl="0"/>
            <a:r>
              <a:rPr lang="en-US"/>
              <a:t>Click to edit</a:t>
            </a:r>
          </a:p>
        </p:txBody>
      </p:sp>
    </p:spTree>
    <p:extLst>
      <p:ext uri="{BB962C8B-B14F-4D97-AF65-F5344CB8AC3E}">
        <p14:creationId xmlns:p14="http://schemas.microsoft.com/office/powerpoint/2010/main" val="116200744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blue and green swirly circle&#10;&#10;Description automatically generated">
            <a:extLst>
              <a:ext uri="{FF2B5EF4-FFF2-40B4-BE49-F238E27FC236}">
                <a16:creationId xmlns:a16="http://schemas.microsoft.com/office/drawing/2014/main" id="{80C4B22F-1546-034B-10AA-BF7955B86FCA}"/>
              </a:ext>
            </a:extLst>
          </p:cNvPr>
          <p:cNvPicPr>
            <a:picLocks noChangeAspect="1"/>
          </p:cNvPicPr>
          <p:nvPr userDrawn="1"/>
        </p:nvPicPr>
        <p:blipFill rotWithShape="1">
          <a:blip r:embed="rId2">
            <a:alphaModFix amt="50000"/>
          </a:blip>
          <a:srcRect l="16587" t="52419" r="48439" b="27908"/>
          <a:stretch/>
        </p:blipFill>
        <p:spPr>
          <a:xfrm>
            <a:off x="0" y="0"/>
            <a:ext cx="12192000" cy="6858000"/>
          </a:xfrm>
          <a:prstGeom prst="rect">
            <a:avLst/>
          </a:prstGeom>
        </p:spPr>
      </p:pic>
    </p:spTree>
    <p:extLst>
      <p:ext uri="{BB962C8B-B14F-4D97-AF65-F5344CB8AC3E}">
        <p14:creationId xmlns:p14="http://schemas.microsoft.com/office/powerpoint/2010/main" val="231407628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Employees background">
    <p:bg>
      <p:bgPr>
        <a:solidFill>
          <a:srgbClr val="F2F2F2"/>
        </a:solidFill>
        <a:effectLst/>
      </p:bgPr>
    </p:bg>
    <p:spTree>
      <p:nvGrpSpPr>
        <p:cNvPr id="1" name=""/>
        <p:cNvGrpSpPr/>
        <p:nvPr/>
      </p:nvGrpSpPr>
      <p:grpSpPr>
        <a:xfrm>
          <a:off x="0" y="0"/>
          <a:ext cx="0" cy="0"/>
          <a:chOff x="0" y="0"/>
          <a:chExt cx="0" cy="0"/>
        </a:xfrm>
      </p:grpSpPr>
      <p:pic>
        <p:nvPicPr>
          <p:cNvPr id="2" name="Picture 1" descr="A planet with rings around it&#10;&#10;Description automatically generated with low confidence">
            <a:extLst>
              <a:ext uri="{FF2B5EF4-FFF2-40B4-BE49-F238E27FC236}">
                <a16:creationId xmlns:a16="http://schemas.microsoft.com/office/drawing/2014/main" id="{769637D1-D1B1-1148-9755-790A52FA35A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786431" y="2377441"/>
            <a:ext cx="8405569" cy="4480559"/>
          </a:xfrm>
          <a:prstGeom prst="rect">
            <a:avLst/>
          </a:prstGeom>
        </p:spPr>
      </p:pic>
    </p:spTree>
    <p:extLst>
      <p:ext uri="{BB962C8B-B14F-4D97-AF65-F5344CB8AC3E}">
        <p14:creationId xmlns:p14="http://schemas.microsoft.com/office/powerpoint/2010/main" val="722700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17475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1">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C78FB-B986-383E-797C-92A1D4456B99}"/>
              </a:ext>
            </a:extLst>
          </p:cNvPr>
          <p:cNvSpPr txBox="1">
            <a:spLocks/>
          </p:cNvSpPr>
          <p:nvPr userDrawn="1"/>
        </p:nvSpPr>
        <p:spPr>
          <a:xfrm>
            <a:off x="0" y="0"/>
            <a:ext cx="12192000" cy="6858000"/>
          </a:xfrm>
          <a:prstGeom prst="rect">
            <a:avLst/>
          </a:prstGeom>
          <a:gradFill>
            <a:gsLst>
              <a:gs pos="10000">
                <a:srgbClr val="2F345B"/>
              </a:gs>
              <a:gs pos="90000">
                <a:srgbClr val="0078D4"/>
              </a:gs>
            </a:gsLst>
            <a:lin ang="3600000" scaled="0"/>
          </a:gradFill>
          <a:ln>
            <a:noFill/>
            <a:prstDash/>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2700" algn="l" rtl="0">
              <a:spcBef>
                <a:spcPts val="100"/>
              </a:spcBef>
            </a:pPr>
            <a:endParaRPr lang="en-US" sz="2400" kern="1200" spc="-5">
              <a:solidFill>
                <a:schemeClr val="bg1"/>
              </a:solidFill>
              <a:latin typeface="Segoe UI Semibold" panose="020B0502040204020203" pitchFamily="34" charset="0"/>
              <a:ea typeface="+mn-ea"/>
              <a:cs typeface="Segoe UI Semibold" panose="020B0502040204020203" pitchFamily="34" charset="0"/>
            </a:endParaRPr>
          </a:p>
        </p:txBody>
      </p:sp>
      <p:sp>
        <p:nvSpPr>
          <p:cNvPr id="2" name="Title 1"/>
          <p:cNvSpPr>
            <a:spLocks noGrp="1"/>
          </p:cNvSpPr>
          <p:nvPr>
            <p:ph type="title" hasCustomPrompt="1"/>
          </p:nvPr>
        </p:nvSpPr>
        <p:spPr>
          <a:xfrm>
            <a:off x="584200" y="3124301"/>
            <a:ext cx="9144000" cy="609398"/>
          </a:xfrm>
          <a:noFill/>
        </p:spPr>
        <p:txBody>
          <a:bodyPr vert="horz" wrap="square" lIns="0" tIns="0" rIns="0" bIns="0" rtlCol="0" anchor="ctr" anchorCtr="0">
            <a:spAutoFit/>
          </a:bodyPr>
          <a:lstStyle>
            <a:lvl1pPr>
              <a:defRPr lang="en-US" sz="4400">
                <a:gradFill>
                  <a:gsLst>
                    <a:gs pos="90000">
                      <a:srgbClr val="FFEF86"/>
                    </a:gs>
                    <a:gs pos="50000">
                      <a:srgbClr val="75C5A6"/>
                    </a:gs>
                    <a:gs pos="10000">
                      <a:srgbClr val="28AFE9"/>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Section title</a:t>
            </a:r>
          </a:p>
        </p:txBody>
      </p:sp>
    </p:spTree>
    <p:extLst>
      <p:ext uri="{BB962C8B-B14F-4D97-AF65-F5344CB8AC3E}">
        <p14:creationId xmlns:p14="http://schemas.microsoft.com/office/powerpoint/2010/main" val="25608326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5" y="440495"/>
            <a:ext cx="11336038"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17387504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C78FB-B986-383E-797C-92A1D4456B99}"/>
              </a:ext>
            </a:extLst>
          </p:cNvPr>
          <p:cNvSpPr txBox="1">
            <a:spLocks/>
          </p:cNvSpPr>
          <p:nvPr userDrawn="1"/>
        </p:nvSpPr>
        <p:spPr>
          <a:xfrm>
            <a:off x="0" y="0"/>
            <a:ext cx="12192000" cy="6858000"/>
          </a:xfrm>
          <a:prstGeom prst="rect">
            <a:avLst/>
          </a:prstGeom>
          <a:gradFill>
            <a:gsLst>
              <a:gs pos="10000">
                <a:srgbClr val="2F345B"/>
              </a:gs>
              <a:gs pos="90000">
                <a:srgbClr val="0078D4"/>
              </a:gs>
            </a:gsLst>
            <a:lin ang="3600000" scaled="0"/>
          </a:gradFill>
          <a:ln>
            <a:noFill/>
            <a:prstDash/>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2700" algn="l" rtl="0">
              <a:spcBef>
                <a:spcPts val="100"/>
              </a:spcBef>
            </a:pPr>
            <a:endParaRPr lang="en-US" sz="2400" kern="1200" spc="-5">
              <a:solidFill>
                <a:schemeClr val="bg1"/>
              </a:solidFill>
              <a:latin typeface="Segoe UI Semibold" panose="020B0502040204020203" pitchFamily="34" charset="0"/>
              <a:ea typeface="+mn-ea"/>
              <a:cs typeface="Segoe UI Semibold" panose="020B0502040204020203" pitchFamily="34" charset="0"/>
            </a:endParaRPr>
          </a:p>
        </p:txBody>
      </p:sp>
      <p:pic>
        <p:nvPicPr>
          <p:cNvPr id="3" name="Picture 2" descr="Logo&#10;&#10;Description automatically generated">
            <a:extLst>
              <a:ext uri="{FF2B5EF4-FFF2-40B4-BE49-F238E27FC236}">
                <a16:creationId xmlns:a16="http://schemas.microsoft.com/office/drawing/2014/main" id="{93179824-1CE0-A28C-2C40-6E8DF6B1CFCA}"/>
              </a:ext>
            </a:extLst>
          </p:cNvPr>
          <p:cNvPicPr>
            <a:picLocks/>
          </p:cNvPicPr>
          <p:nvPr userDrawn="1"/>
        </p:nvPicPr>
        <p:blipFill rotWithShape="1">
          <a:blip r:embed="rId2" cstate="screen">
            <a:extLst>
              <a:ext uri="{28A0092B-C50C-407E-A947-70E740481C1C}">
                <a14:useLocalDpi xmlns:a14="http://schemas.microsoft.com/office/drawing/2010/main"/>
              </a:ext>
            </a:extLst>
          </a:blip>
          <a:srcRect t="40975" b="2775"/>
          <a:stretch/>
        </p:blipFill>
        <p:spPr>
          <a:xfrm>
            <a:off x="0" y="0"/>
            <a:ext cx="12192000" cy="6858000"/>
          </a:xfrm>
          <a:prstGeom prst="rect">
            <a:avLst/>
          </a:prstGeom>
        </p:spPr>
      </p:pic>
    </p:spTree>
    <p:extLst>
      <p:ext uri="{BB962C8B-B14F-4D97-AF65-F5344CB8AC3E}">
        <p14:creationId xmlns:p14="http://schemas.microsoft.com/office/powerpoint/2010/main" val="4293615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ection 1">
    <p:bg>
      <p:bgPr>
        <a:solidFill>
          <a:schemeClr val="accent4"/>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3179824-1CE0-A28C-2C40-6E8DF6B1CFCA}"/>
              </a:ext>
            </a:extLst>
          </p:cNvPr>
          <p:cNvPicPr>
            <a:picLocks/>
          </p:cNvPicPr>
          <p:nvPr userDrawn="1"/>
        </p:nvPicPr>
        <p:blipFill rotWithShape="1">
          <a:blip r:embed="rId2" cstate="screen">
            <a:alphaModFix/>
            <a:extLst>
              <a:ext uri="{28A0092B-C50C-407E-A947-70E740481C1C}">
                <a14:useLocalDpi xmlns:a14="http://schemas.microsoft.com/office/drawing/2010/main"/>
              </a:ext>
            </a:extLst>
          </a:blip>
          <a:srcRect t="40975" b="2775"/>
          <a:stretch/>
        </p:blipFill>
        <p:spPr>
          <a:xfrm>
            <a:off x="0" y="0"/>
            <a:ext cx="12192000" cy="6858000"/>
          </a:xfrm>
          <a:prstGeom prst="rect">
            <a:avLst/>
          </a:prstGeom>
        </p:spPr>
      </p:pic>
      <p:sp>
        <p:nvSpPr>
          <p:cNvPr id="4" name="TextBox 3">
            <a:extLst>
              <a:ext uri="{FF2B5EF4-FFF2-40B4-BE49-F238E27FC236}">
                <a16:creationId xmlns:a16="http://schemas.microsoft.com/office/drawing/2014/main" id="{142C78FB-B986-383E-797C-92A1D4456B99}"/>
              </a:ext>
            </a:extLst>
          </p:cNvPr>
          <p:cNvSpPr txBox="1">
            <a:spLocks/>
          </p:cNvSpPr>
          <p:nvPr userDrawn="1"/>
        </p:nvSpPr>
        <p:spPr>
          <a:xfrm>
            <a:off x="0" y="0"/>
            <a:ext cx="12192000" cy="6858000"/>
          </a:xfrm>
          <a:prstGeom prst="rect">
            <a:avLst/>
          </a:prstGeom>
          <a:gradFill>
            <a:gsLst>
              <a:gs pos="50000">
                <a:srgbClr val="185698">
                  <a:alpha val="59000"/>
                </a:srgbClr>
              </a:gs>
              <a:gs pos="10000">
                <a:srgbClr val="2F345B"/>
              </a:gs>
              <a:gs pos="90000">
                <a:srgbClr val="0078D4">
                  <a:alpha val="48000"/>
                </a:srgbClr>
              </a:gs>
            </a:gsLst>
            <a:lin ang="3600000" scaled="0"/>
          </a:gradFill>
          <a:ln>
            <a:noFill/>
            <a:prstDash/>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2700" algn="l" rtl="0">
              <a:spcBef>
                <a:spcPts val="100"/>
              </a:spcBef>
            </a:pPr>
            <a:endParaRPr lang="en-US" sz="2400" kern="1200" spc="-5">
              <a:solidFill>
                <a:schemeClr val="bg1"/>
              </a:solidFill>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14850704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1">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2C78FB-B986-383E-797C-92A1D4456B99}"/>
              </a:ext>
            </a:extLst>
          </p:cNvPr>
          <p:cNvSpPr txBox="1">
            <a:spLocks/>
          </p:cNvSpPr>
          <p:nvPr userDrawn="1"/>
        </p:nvSpPr>
        <p:spPr>
          <a:xfrm>
            <a:off x="0" y="0"/>
            <a:ext cx="12192000" cy="6858000"/>
          </a:xfrm>
          <a:prstGeom prst="rect">
            <a:avLst/>
          </a:prstGeom>
          <a:gradFill>
            <a:gsLst>
              <a:gs pos="10000">
                <a:srgbClr val="2F345B"/>
              </a:gs>
              <a:gs pos="90000">
                <a:srgbClr val="0078D4"/>
              </a:gs>
            </a:gsLst>
            <a:lin ang="3600000" scaled="0"/>
          </a:gradFill>
          <a:ln>
            <a:noFill/>
            <a:prstDash/>
          </a:ln>
          <a:effectLst/>
        </p:spPr>
        <p:txBody>
          <a:bodyPr rot="0" spcFirstLastPara="0" vertOverflow="overflow" horzOverflow="overflow" vert="horz" wrap="square" lIns="91440" tIns="91440" rIns="0" bIns="0" numCol="1" spcCol="0" rtlCol="0" fromWordArt="0" anchor="t" anchorCtr="0" forceAA="0" compatLnSpc="1">
            <a:prstTxWarp prst="textNoShape">
              <a:avLst/>
            </a:prstTxWarp>
            <a:noAutofit/>
          </a:bodyPr>
          <a:lstStyle/>
          <a:p>
            <a:pPr marL="12700" algn="l" rtl="0">
              <a:spcBef>
                <a:spcPts val="100"/>
              </a:spcBef>
            </a:pPr>
            <a:endParaRPr lang="en-US" sz="2400" kern="1200" spc="-5">
              <a:solidFill>
                <a:schemeClr val="bg1"/>
              </a:solidFill>
              <a:latin typeface="Segoe UI Semibold" panose="020B0502040204020203" pitchFamily="34" charset="0"/>
              <a:ea typeface="+mn-ea"/>
              <a:cs typeface="Segoe UI Semibold" panose="020B0502040204020203" pitchFamily="34" charset="0"/>
            </a:endParaRPr>
          </a:p>
        </p:txBody>
      </p:sp>
      <p:sp>
        <p:nvSpPr>
          <p:cNvPr id="2" name="Title 1"/>
          <p:cNvSpPr>
            <a:spLocks noGrp="1"/>
          </p:cNvSpPr>
          <p:nvPr>
            <p:ph type="title" hasCustomPrompt="1"/>
          </p:nvPr>
        </p:nvSpPr>
        <p:spPr>
          <a:xfrm>
            <a:off x="584200" y="2761444"/>
            <a:ext cx="10266680" cy="609398"/>
          </a:xfrm>
          <a:noFill/>
        </p:spPr>
        <p:txBody>
          <a:bodyPr vert="horz" wrap="square" lIns="0" tIns="0" rIns="0" bIns="0" rtlCol="0" anchor="b" anchorCtr="0">
            <a:spAutoFit/>
          </a:bodyPr>
          <a:lstStyle>
            <a:lvl1pPr>
              <a:defRPr lang="en-US" sz="4400">
                <a:gradFill>
                  <a:gsLst>
                    <a:gs pos="90000">
                      <a:srgbClr val="FFEF86"/>
                    </a:gs>
                    <a:gs pos="50000">
                      <a:srgbClr val="75C5A6"/>
                    </a:gs>
                    <a:gs pos="10000">
                      <a:srgbClr val="28AFE9"/>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Section title</a:t>
            </a:r>
          </a:p>
        </p:txBody>
      </p:sp>
    </p:spTree>
    <p:extLst>
      <p:ext uri="{BB962C8B-B14F-4D97-AF65-F5344CB8AC3E}">
        <p14:creationId xmlns:p14="http://schemas.microsoft.com/office/powerpoint/2010/main" val="2411787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aders background">
    <p:bg>
      <p:bgPr>
        <a:solidFill>
          <a:srgbClr val="F2F2F2"/>
        </a:solidFill>
        <a:effectLst/>
      </p:bgPr>
    </p:bg>
    <p:spTree>
      <p:nvGrpSpPr>
        <p:cNvPr id="1" name=""/>
        <p:cNvGrpSpPr/>
        <p:nvPr/>
      </p:nvGrpSpPr>
      <p:grpSpPr>
        <a:xfrm>
          <a:off x="0" y="0"/>
          <a:ext cx="0" cy="0"/>
          <a:chOff x="0" y="0"/>
          <a:chExt cx="0" cy="0"/>
        </a:xfrm>
      </p:grpSpPr>
      <p:pic>
        <p:nvPicPr>
          <p:cNvPr id="7" name="Picture 6" descr="A planet with rings around it&#10;&#10;Description automatically generated with low confidence">
            <a:extLst>
              <a:ext uri="{FF2B5EF4-FFF2-40B4-BE49-F238E27FC236}">
                <a16:creationId xmlns:a16="http://schemas.microsoft.com/office/drawing/2014/main" id="{7A93FD90-B26A-59A8-8079-B38DCCFFDF1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rot="16200000" flipH="1" flipV="1">
            <a:off x="5404769" y="70772"/>
            <a:ext cx="6858001" cy="6716460"/>
          </a:xfrm>
          <a:prstGeom prst="rect">
            <a:avLst/>
          </a:prstGeom>
        </p:spPr>
      </p:pic>
      <p:sp>
        <p:nvSpPr>
          <p:cNvPr id="9" name="Rectangle 8">
            <a:extLst>
              <a:ext uri="{FF2B5EF4-FFF2-40B4-BE49-F238E27FC236}">
                <a16:creationId xmlns:a16="http://schemas.microsoft.com/office/drawing/2014/main" id="{ACF28FD8-6824-D804-A7BE-9A08DB183853}"/>
              </a:ext>
            </a:extLst>
          </p:cNvPr>
          <p:cNvSpPr/>
          <p:nvPr userDrawn="1"/>
        </p:nvSpPr>
        <p:spPr bwMode="auto">
          <a:xfrm>
            <a:off x="4639112" y="0"/>
            <a:ext cx="7552885" cy="6858000"/>
          </a:xfrm>
          <a:prstGeom prst="rect">
            <a:avLst/>
          </a:prstGeom>
          <a:gradFill>
            <a:gsLst>
              <a:gs pos="0">
                <a:srgbClr val="CED8DB">
                  <a:alpha val="2900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9605949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reenshot_Purpose">
    <p:bg>
      <p:bgPr>
        <a:solidFill>
          <a:srgbClr val="F2F2F2"/>
        </a:solidFill>
        <a:effectLst/>
      </p:bgPr>
    </p:bg>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5C3CAE81-9ED0-12BC-B37B-BE764609B1E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934200" y="-1092200"/>
            <a:ext cx="5257800" cy="7950200"/>
          </a:xfrm>
          <a:prstGeom prst="rect">
            <a:avLst/>
          </a:prstGeom>
        </p:spPr>
      </p:pic>
      <p:sp>
        <p:nvSpPr>
          <p:cNvPr id="7" name="Rectangle 6">
            <a:extLst>
              <a:ext uri="{FF2B5EF4-FFF2-40B4-BE49-F238E27FC236}">
                <a16:creationId xmlns:a16="http://schemas.microsoft.com/office/drawing/2014/main" id="{A4EB68A7-CBA8-2A53-2763-F3C286E1106A}"/>
              </a:ext>
            </a:extLst>
          </p:cNvPr>
          <p:cNvSpPr/>
          <p:nvPr userDrawn="1"/>
        </p:nvSpPr>
        <p:spPr bwMode="auto">
          <a:xfrm>
            <a:off x="4639112" y="0"/>
            <a:ext cx="7552885" cy="6858000"/>
          </a:xfrm>
          <a:prstGeom prst="rect">
            <a:avLst/>
          </a:prstGeom>
          <a:gradFill>
            <a:gsLst>
              <a:gs pos="0">
                <a:srgbClr val="CED8DB">
                  <a:alpha val="0"/>
                </a:srgbClr>
              </a:gs>
              <a:gs pos="100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52238658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creenshot_Connection">
    <p:bg>
      <p:bgPr>
        <a:solidFill>
          <a:srgbClr val="F2F2F2"/>
        </a:solidFill>
        <a:effectLst/>
      </p:bgPr>
    </p:bg>
    <p:spTree>
      <p:nvGrpSpPr>
        <p:cNvPr id="1" name=""/>
        <p:cNvGrpSpPr/>
        <p:nvPr/>
      </p:nvGrpSpPr>
      <p:grpSpPr>
        <a:xfrm>
          <a:off x="0" y="0"/>
          <a:ext cx="0" cy="0"/>
          <a:chOff x="0" y="0"/>
          <a:chExt cx="0" cy="0"/>
        </a:xfrm>
      </p:grpSpPr>
      <p:pic>
        <p:nvPicPr>
          <p:cNvPr id="4" name="Picture 3" descr="A close-up of a toothbrush&#10;&#10;Description automatically generated with medium confidence">
            <a:extLst>
              <a:ext uri="{FF2B5EF4-FFF2-40B4-BE49-F238E27FC236}">
                <a16:creationId xmlns:a16="http://schemas.microsoft.com/office/drawing/2014/main" id="{7CED0F08-810D-C497-36A0-8C94FBE859F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882061" y="-1"/>
            <a:ext cx="5309939" cy="6858001"/>
          </a:xfrm>
          <a:prstGeom prst="rect">
            <a:avLst/>
          </a:prstGeom>
        </p:spPr>
      </p:pic>
      <p:sp>
        <p:nvSpPr>
          <p:cNvPr id="6" name="Rectangle 5">
            <a:extLst>
              <a:ext uri="{FF2B5EF4-FFF2-40B4-BE49-F238E27FC236}">
                <a16:creationId xmlns:a16="http://schemas.microsoft.com/office/drawing/2014/main" id="{47C84E5E-31EE-F51E-42F7-9E99BCBE843D}"/>
              </a:ext>
            </a:extLst>
          </p:cNvPr>
          <p:cNvSpPr/>
          <p:nvPr userDrawn="1"/>
        </p:nvSpPr>
        <p:spPr bwMode="auto">
          <a:xfrm>
            <a:off x="5512777" y="0"/>
            <a:ext cx="6679220" cy="6858000"/>
          </a:xfrm>
          <a:prstGeom prst="rect">
            <a:avLst/>
          </a:prstGeom>
          <a:gradFill>
            <a:gsLst>
              <a:gs pos="0">
                <a:srgbClr val="CED8DB">
                  <a:alpha val="0"/>
                </a:srgbClr>
              </a:gs>
              <a:gs pos="69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62435223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reenshot_Growth">
    <p:bg>
      <p:bgPr>
        <a:solidFill>
          <a:srgbClr val="F2F2F2"/>
        </a:solidFill>
        <a:effectLst/>
      </p:bgPr>
    </p:bg>
    <p:spTree>
      <p:nvGrpSpPr>
        <p:cNvPr id="1" name=""/>
        <p:cNvGrpSpPr/>
        <p:nvPr/>
      </p:nvGrpSpPr>
      <p:grpSpPr>
        <a:xfrm>
          <a:off x="0" y="0"/>
          <a:ext cx="0" cy="0"/>
          <a:chOff x="0" y="0"/>
          <a:chExt cx="0" cy="0"/>
        </a:xfrm>
      </p:grpSpPr>
      <p:pic>
        <p:nvPicPr>
          <p:cNvPr id="3" name="Picture 2" descr="A close-up of a planet&#10;&#10;Description automatically generated with low confidence">
            <a:extLst>
              <a:ext uri="{FF2B5EF4-FFF2-40B4-BE49-F238E27FC236}">
                <a16:creationId xmlns:a16="http://schemas.microsoft.com/office/drawing/2014/main" id="{CC6DCFDB-A0F8-FFEF-F7B8-430F1BA5252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7065264" y="0"/>
            <a:ext cx="5126736" cy="6858000"/>
          </a:xfrm>
          <a:prstGeom prst="rect">
            <a:avLst/>
          </a:prstGeom>
        </p:spPr>
      </p:pic>
      <p:sp>
        <p:nvSpPr>
          <p:cNvPr id="7" name="Rectangle 6">
            <a:extLst>
              <a:ext uri="{FF2B5EF4-FFF2-40B4-BE49-F238E27FC236}">
                <a16:creationId xmlns:a16="http://schemas.microsoft.com/office/drawing/2014/main" id="{7911FC6D-F1C1-AA5E-CE12-EED35111E171}"/>
              </a:ext>
            </a:extLst>
          </p:cNvPr>
          <p:cNvSpPr/>
          <p:nvPr userDrawn="1"/>
        </p:nvSpPr>
        <p:spPr bwMode="auto">
          <a:xfrm>
            <a:off x="4639115" y="0"/>
            <a:ext cx="7552885" cy="6858000"/>
          </a:xfrm>
          <a:prstGeom prst="rect">
            <a:avLst/>
          </a:prstGeom>
          <a:gradFill>
            <a:gsLst>
              <a:gs pos="0">
                <a:srgbClr val="CED8DB">
                  <a:alpha val="0"/>
                </a:srgbClr>
              </a:gs>
              <a:gs pos="66000">
                <a:srgbClr val="F2F2F2"/>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04652041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7731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9495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pic>
        <p:nvPicPr>
          <p:cNvPr id="5" name="Picture 4" descr="A picture containing pinwheel, blur&#10;&#10;Description automatically generated">
            <a:extLst>
              <a:ext uri="{FF2B5EF4-FFF2-40B4-BE49-F238E27FC236}">
                <a16:creationId xmlns:a16="http://schemas.microsoft.com/office/drawing/2014/main" id="{9E25B523-0FC9-ACF3-2C4D-371421B2D71E}"/>
              </a:ext>
            </a:extLst>
          </p:cNvPr>
          <p:cNvPicPr>
            <a:picLocks/>
          </p:cNvPicPr>
          <p:nvPr/>
        </p:nvPicPr>
        <p:blipFill rotWithShape="1">
          <a:blip r:embed="rId2">
            <a:alphaModFix amt="35000"/>
          </a:blip>
          <a:srcRect l="17718" t="59668" r="54160" b="2451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24A1D17C-053A-46DF-F44D-8A5B476F128E}"/>
              </a:ext>
            </a:extLst>
          </p:cNvPr>
          <p:cNvSpPr>
            <a:spLocks/>
          </p:cNvSpPr>
          <p:nvPr userDrawn="1"/>
        </p:nvSpPr>
        <p:spPr bwMode="auto">
          <a:xfrm>
            <a:off x="0" y="0"/>
            <a:ext cx="12192000" cy="6858000"/>
          </a:xfrm>
          <a:prstGeom prst="rect">
            <a:avLst/>
          </a:prstGeom>
          <a:gradFill>
            <a:gsLst>
              <a:gs pos="0">
                <a:schemeClr val="bg1">
                  <a:alpha val="15000"/>
                </a:schemeClr>
              </a:gs>
              <a:gs pos="100000">
                <a:schemeClr val="bg1">
                  <a:alpha val="52000"/>
                </a:scheme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1C5B5B93-C813-A899-360E-E0ACB70637A9}"/>
              </a:ext>
            </a:extLst>
          </p:cNvPr>
          <p:cNvSpPr>
            <a:spLocks noGrp="1"/>
          </p:cNvSpPr>
          <p:nvPr>
            <p:ph type="title"/>
          </p:nvPr>
        </p:nvSpPr>
        <p:spPr>
          <a:xfrm>
            <a:off x="588263" y="457200"/>
            <a:ext cx="11018520" cy="430887"/>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064200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FD34F92-A5C3-4099-B24A-30B041F86FD8}"/>
              </a:ext>
            </a:extLst>
          </p:cNvPr>
          <p:cNvGraphicFramePr>
            <a:graphicFrameLocks noChangeAspect="1"/>
          </p:cNvGraphicFramePr>
          <p:nvPr userDrawn="1">
            <p:custDataLst>
              <p:tags r:id="rId1"/>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4" imgW="540" imgH="541" progId="TCLayout.ActiveDocument.1">
                  <p:embed/>
                </p:oleObj>
              </mc:Choice>
              <mc:Fallback>
                <p:oleObj name="think-cell Slide" r:id="rId4" imgW="540" imgH="541" progId="TCLayout.ActiveDocument.1">
                  <p:embed/>
                  <p:pic>
                    <p:nvPicPr>
                      <p:cNvPr id="3" name="Object 2" hidden="1">
                        <a:extLst>
                          <a:ext uri="{FF2B5EF4-FFF2-40B4-BE49-F238E27FC236}">
                            <a16:creationId xmlns:a16="http://schemas.microsoft.com/office/drawing/2014/main" id="{3FD34F92-A5C3-4099-B24A-30B041F86FD8}"/>
                          </a:ext>
                        </a:extLst>
                      </p:cNvPr>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E7BED0D-585D-458B-879F-069437D6E1EF}"/>
              </a:ext>
            </a:extLst>
          </p:cNvPr>
          <p:cNvSpPr/>
          <p:nvPr userDrawn="1">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Segoe UI Semibold" panose="020B0702040204020203" pitchFamily="34" charset="0"/>
              <a:ea typeface="ＭＳ Ｐゴシック" panose="020B0600070205080204" pitchFamily="34" charset="-128"/>
              <a:cs typeface="Segoe UI Semibold" panose="020B0702040204020203" pitchFamily="34" charset="0"/>
              <a:sym typeface="Segoe UI Semibold" panose="020B0702040204020203" pitchFamily="34" charset="0"/>
            </a:endParaRPr>
          </a:p>
        </p:txBody>
      </p:sp>
      <p:sp>
        <p:nvSpPr>
          <p:cNvPr id="15" name="Title Placeholder 2">
            <a:extLst>
              <a:ext uri="{FF2B5EF4-FFF2-40B4-BE49-F238E27FC236}">
                <a16:creationId xmlns:a16="http://schemas.microsoft.com/office/drawing/2014/main" id="{3F47A634-9780-4B93-B326-6CAB7069B873}"/>
              </a:ext>
            </a:extLst>
          </p:cNvPr>
          <p:cNvSpPr>
            <a:spLocks noGrp="1" noChangeArrowheads="1"/>
          </p:cNvSpPr>
          <p:nvPr>
            <p:ph type="title"/>
          </p:nvPr>
        </p:nvSpPr>
        <p:spPr bwMode="auto">
          <a:xfrm>
            <a:off x="211667" y="238544"/>
            <a:ext cx="11747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en-US" sz="2800" noProof="0">
                <a:solidFill>
                  <a:schemeClr val="tx1"/>
                </a:solidFill>
              </a:defRPr>
            </a:lvl1pPr>
          </a:lstStyle>
          <a:p>
            <a:pPr lvl="0"/>
            <a:r>
              <a:rPr lang="en-US" noProof="0"/>
              <a:t>Click to edit Master title style</a:t>
            </a:r>
          </a:p>
        </p:txBody>
      </p:sp>
      <p:sp>
        <p:nvSpPr>
          <p:cNvPr id="12" name="Slide Number">
            <a:extLst>
              <a:ext uri="{FF2B5EF4-FFF2-40B4-BE49-F238E27FC236}">
                <a16:creationId xmlns:a16="http://schemas.microsoft.com/office/drawing/2014/main" id="{46216DFB-0930-4F5C-93C3-3AA391E91D7C}"/>
              </a:ext>
            </a:extLst>
          </p:cNvPr>
          <p:cNvSpPr txBox="1">
            <a:spLocks/>
          </p:cNvSpPr>
          <p:nvPr userDrawn="1"/>
        </p:nvSpPr>
        <p:spPr>
          <a:xfrm>
            <a:off x="11926752" y="6602250"/>
            <a:ext cx="157094" cy="153888"/>
          </a:xfrm>
          <a:prstGeom prst="rect">
            <a:avLst/>
          </a:prstGeom>
        </p:spPr>
        <p:txBody>
          <a:bodyPr vert="horz" wrap="none" lIns="0" tIns="0" rIns="0" bIns="0" rtlCol="0" anchor="ctr">
            <a:spAutoFit/>
          </a:bodyPr>
          <a:lstStyle>
            <a:defPPr>
              <a:defRPr lang="en-US"/>
            </a:defPPr>
            <a:lvl1pPr>
              <a:defRPr sz="1000" baseline="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2C328C1-A84F-4A39-A664-DBA00541A8C6}" type="slidenum">
              <a:rPr kumimoji="0" lang="en-US" sz="1000" b="0" i="0" u="none" strike="noStrike" kern="1200" cap="none" spc="0" normalizeH="0" baseline="0" noProof="0" smtClean="0">
                <a:ln>
                  <a:noFill/>
                </a:ln>
                <a:solidFill>
                  <a:srgbClr val="1A1A1A"/>
                </a:solidFill>
                <a:effectLst/>
                <a:uLnTx/>
                <a:uFillTx/>
                <a:latin typeface="Segoe UI"/>
                <a:ea typeface="ＭＳ Ｐゴシック"/>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1A1A1A"/>
              </a:solidFill>
              <a:effectLst/>
              <a:uLnTx/>
              <a:uFillTx/>
              <a:latin typeface="Segoe UI"/>
              <a:ea typeface="ＭＳ Ｐゴシック"/>
              <a:cs typeface="+mn-cs"/>
            </a:endParaRPr>
          </a:p>
        </p:txBody>
      </p:sp>
      <p:pic>
        <p:nvPicPr>
          <p:cNvPr id="13" name="Picture 12">
            <a:extLst>
              <a:ext uri="{FF2B5EF4-FFF2-40B4-BE49-F238E27FC236}">
                <a16:creationId xmlns:a16="http://schemas.microsoft.com/office/drawing/2014/main" id="{329359A8-A611-4B38-9AF4-0854F9FED9C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4" name="Picture 13">
            <a:extLst>
              <a:ext uri="{FF2B5EF4-FFF2-40B4-BE49-F238E27FC236}">
                <a16:creationId xmlns:a16="http://schemas.microsoft.com/office/drawing/2014/main" id="{57DB6F38-54CB-4CF5-980B-104A68CA12B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146503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135863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pic>
        <p:nvPicPr>
          <p:cNvPr id="5" name="Picture 4" descr="A picture containing pinwheel, blur&#10;&#10;Description automatically generated">
            <a:extLst>
              <a:ext uri="{FF2B5EF4-FFF2-40B4-BE49-F238E27FC236}">
                <a16:creationId xmlns:a16="http://schemas.microsoft.com/office/drawing/2014/main" id="{9E25B523-0FC9-ACF3-2C4D-371421B2D71E}"/>
              </a:ext>
            </a:extLst>
          </p:cNvPr>
          <p:cNvPicPr>
            <a:picLocks noChangeAspect="1"/>
          </p:cNvPicPr>
          <p:nvPr/>
        </p:nvPicPr>
        <p:blipFill rotWithShape="1">
          <a:blip r:embed="rId2">
            <a:alphaModFix amt="35000"/>
          </a:blip>
          <a:srcRect l="17718" t="59668" r="54160" b="24513"/>
          <a:stretch/>
        </p:blipFill>
        <p:spPr>
          <a:xfrm>
            <a:off x="0" y="0"/>
            <a:ext cx="12192000" cy="6858000"/>
          </a:xfrm>
          <a:prstGeom prst="rect">
            <a:avLst/>
          </a:prstGeom>
        </p:spPr>
      </p:pic>
      <p:sp>
        <p:nvSpPr>
          <p:cNvPr id="2" name="Title 1">
            <a:extLst>
              <a:ext uri="{FF2B5EF4-FFF2-40B4-BE49-F238E27FC236}">
                <a16:creationId xmlns:a16="http://schemas.microsoft.com/office/drawing/2014/main" id="{1C5B5B93-C813-A899-360E-E0ACB70637A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B017F77-DA8B-C841-815E-00C97CD379DE}"/>
              </a:ext>
            </a:extLst>
          </p:cNvPr>
          <p:cNvSpPr>
            <a:spLocks noGrp="1"/>
          </p:cNvSpPr>
          <p:nvPr>
            <p:ph type="ftr" sz="quarter" idx="10"/>
          </p:nvPr>
        </p:nvSpPr>
        <p:spPr/>
        <p:txBody>
          <a:bodyPr/>
          <a:lstStyle/>
          <a:p>
            <a:r>
              <a:rPr lang="en-US"/>
              <a:t>Glint &amp; Microsoft Confidential</a:t>
            </a:r>
          </a:p>
        </p:txBody>
      </p:sp>
      <p:sp>
        <p:nvSpPr>
          <p:cNvPr id="4" name="Slide Number Placeholder 3">
            <a:extLst>
              <a:ext uri="{FF2B5EF4-FFF2-40B4-BE49-F238E27FC236}">
                <a16:creationId xmlns:a16="http://schemas.microsoft.com/office/drawing/2014/main" id="{DEE2066C-54C0-9E30-611C-FCA030B61C3D}"/>
              </a:ext>
            </a:extLst>
          </p:cNvPr>
          <p:cNvSpPr>
            <a:spLocks noGrp="1"/>
          </p:cNvSpPr>
          <p:nvPr>
            <p:ph type="sldNum" sz="quarter" idx="11"/>
          </p:nvPr>
        </p:nvSpPr>
        <p:spPr/>
        <p:txBody>
          <a:bodyPr/>
          <a:lstStyle/>
          <a:p>
            <a:fld id="{99C36809-A42D-475E-B37F-EFF627A5B2A8}" type="slidenum">
              <a:rPr lang="en-US" smtClean="0"/>
              <a:t>‹#›</a:t>
            </a:fld>
            <a:endParaRPr lang="en-US"/>
          </a:p>
        </p:txBody>
      </p:sp>
    </p:spTree>
    <p:extLst>
      <p:ext uri="{BB962C8B-B14F-4D97-AF65-F5344CB8AC3E}">
        <p14:creationId xmlns:p14="http://schemas.microsoft.com/office/powerpoint/2010/main" val="347734750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pic>
        <p:nvPicPr>
          <p:cNvPr id="5" name="Picture 4" descr="A picture containing pinwheel, blur&#10;&#10;Description automatically generated">
            <a:extLst>
              <a:ext uri="{FF2B5EF4-FFF2-40B4-BE49-F238E27FC236}">
                <a16:creationId xmlns:a16="http://schemas.microsoft.com/office/drawing/2014/main" id="{9E25B523-0FC9-ACF3-2C4D-371421B2D71E}"/>
              </a:ext>
            </a:extLst>
          </p:cNvPr>
          <p:cNvPicPr>
            <a:picLocks noChangeAspect="1"/>
          </p:cNvPicPr>
          <p:nvPr/>
        </p:nvPicPr>
        <p:blipFill rotWithShape="1">
          <a:blip r:embed="rId2">
            <a:alphaModFix amt="35000"/>
          </a:blip>
          <a:srcRect l="17718" t="59668" r="54160" b="24513"/>
          <a:stretch/>
        </p:blipFill>
        <p:spPr>
          <a:xfrm>
            <a:off x="0" y="0"/>
            <a:ext cx="12192000" cy="6858000"/>
          </a:xfrm>
          <a:prstGeom prst="rect">
            <a:avLst/>
          </a:prstGeom>
        </p:spPr>
      </p:pic>
      <p:sp>
        <p:nvSpPr>
          <p:cNvPr id="2" name="Title 1">
            <a:extLst>
              <a:ext uri="{FF2B5EF4-FFF2-40B4-BE49-F238E27FC236}">
                <a16:creationId xmlns:a16="http://schemas.microsoft.com/office/drawing/2014/main" id="{1C5B5B93-C813-A899-360E-E0ACB70637A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B017F77-DA8B-C841-815E-00C97CD379DE}"/>
              </a:ext>
            </a:extLst>
          </p:cNvPr>
          <p:cNvSpPr>
            <a:spLocks noGrp="1"/>
          </p:cNvSpPr>
          <p:nvPr>
            <p:ph type="ftr" sz="quarter" idx="10"/>
          </p:nvPr>
        </p:nvSpPr>
        <p:spPr/>
        <p:txBody>
          <a:bodyPr/>
          <a:lstStyle/>
          <a:p>
            <a:r>
              <a:rPr lang="en-US"/>
              <a:t>Glint &amp; Microsoft Confidential</a:t>
            </a:r>
          </a:p>
        </p:txBody>
      </p:sp>
      <p:sp>
        <p:nvSpPr>
          <p:cNvPr id="4" name="Slide Number Placeholder 3">
            <a:extLst>
              <a:ext uri="{FF2B5EF4-FFF2-40B4-BE49-F238E27FC236}">
                <a16:creationId xmlns:a16="http://schemas.microsoft.com/office/drawing/2014/main" id="{DEE2066C-54C0-9E30-611C-FCA030B61C3D}"/>
              </a:ext>
            </a:extLst>
          </p:cNvPr>
          <p:cNvSpPr>
            <a:spLocks noGrp="1"/>
          </p:cNvSpPr>
          <p:nvPr>
            <p:ph type="sldNum" sz="quarter" idx="11"/>
          </p:nvPr>
        </p:nvSpPr>
        <p:spPr/>
        <p:txBody>
          <a:bodyPr/>
          <a:lstStyle/>
          <a:p>
            <a:fld id="{99C36809-A42D-475E-B37F-EFF627A5B2A8}" type="slidenum">
              <a:rPr lang="en-US" smtClean="0"/>
              <a:t>‹#›</a:t>
            </a:fld>
            <a:endParaRPr lang="en-US"/>
          </a:p>
        </p:txBody>
      </p:sp>
      <p:sp>
        <p:nvSpPr>
          <p:cNvPr id="6" name="TextBox 5">
            <a:extLst>
              <a:ext uri="{FF2B5EF4-FFF2-40B4-BE49-F238E27FC236}">
                <a16:creationId xmlns:a16="http://schemas.microsoft.com/office/drawing/2014/main" id="{AE19060C-55C1-B3A0-D495-4E13A5871B18}"/>
              </a:ext>
            </a:extLst>
          </p:cNvPr>
          <p:cNvSpPr txBox="1"/>
          <p:nvPr userDrawn="1"/>
        </p:nvSpPr>
        <p:spPr>
          <a:xfrm>
            <a:off x="8545514" y="6435725"/>
            <a:ext cx="208756" cy="152400"/>
          </a:xfrm>
          <a:prstGeom prst="rect">
            <a:avLst/>
          </a:prstGeom>
          <a:noFill/>
        </p:spPr>
        <p:txBody>
          <a:bodyPr vert="horz" wrap="none" lIns="0" tIns="0" rIns="0" bIns="0" rtlCol="0">
            <a:noAutofit/>
          </a:bodyPr>
          <a:lstStyle/>
          <a:p>
            <a:pPr algn="l"/>
            <a:fld id="{C85BA963-359B-4761-8E59-75D9C3C11957}" type="slidenum">
              <a:rPr lang="en-IN" sz="1000" b="0" i="0" baseline="0" smtClean="0"/>
              <a:pPr algn="l"/>
              <a:t>‹#›</a:t>
            </a:fld>
            <a:endParaRPr lang="en-IN" sz="1000" b="0" i="0" baseline="0" err="1"/>
          </a:p>
        </p:txBody>
      </p:sp>
    </p:spTree>
    <p:extLst>
      <p:ext uri="{BB962C8B-B14F-4D97-AF65-F5344CB8AC3E}">
        <p14:creationId xmlns:p14="http://schemas.microsoft.com/office/powerpoint/2010/main" val="36884648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812486"/>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Blank_Main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a:xfrm>
            <a:off x="381000" y="381000"/>
            <a:ext cx="11391900" cy="778100"/>
          </a:xfrm>
        </p:spPr>
        <p:txBody>
          <a:bodyPr/>
          <a:lstStyle/>
          <a:p>
            <a:r>
              <a:rPr lang="en-US"/>
              <a:t>Title of Slide</a:t>
            </a:r>
          </a:p>
        </p:txBody>
      </p:sp>
      <p:sp>
        <p:nvSpPr>
          <p:cNvPr id="3" name="Slide Number Placeholder 2">
            <a:extLst>
              <a:ext uri="{FF2B5EF4-FFF2-40B4-BE49-F238E27FC236}">
                <a16:creationId xmlns:a16="http://schemas.microsoft.com/office/drawing/2014/main" id="{0D70DF48-6965-394D-B248-2902B542860F}"/>
              </a:ext>
            </a:extLst>
          </p:cNvPr>
          <p:cNvSpPr>
            <a:spLocks noGrp="1"/>
          </p:cNvSpPr>
          <p:nvPr>
            <p:ph type="sldNum" sz="quarter" idx="10"/>
          </p:nvPr>
        </p:nvSpPr>
        <p:spPr/>
        <p:txBody>
          <a:bodyPr/>
          <a:lstStyle/>
          <a:p>
            <a:fld id="{E323037B-2E92-7743-B68B-F5D11E142F14}" type="slidenum">
              <a:rPr lang="en-US" smtClean="0"/>
              <a:t>‹#›</a:t>
            </a:fld>
            <a:endParaRPr lang="en-US"/>
          </a:p>
        </p:txBody>
      </p:sp>
      <p:sp>
        <p:nvSpPr>
          <p:cNvPr id="5" name="Footer Placeholder 4">
            <a:extLst>
              <a:ext uri="{FF2B5EF4-FFF2-40B4-BE49-F238E27FC236}">
                <a16:creationId xmlns:a16="http://schemas.microsoft.com/office/drawing/2014/main" id="{5AB7E4D8-B18F-0E53-85A4-C50D2A99706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33096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9A65C56-A455-4BC8-BD5D-59A5418B7928}"/>
              </a:ext>
            </a:extLst>
          </p:cNvPr>
          <p:cNvSpPr>
            <a:spLocks noGrp="1"/>
          </p:cNvSpPr>
          <p:nvPr>
            <p:ph type="dt" sz="half" idx="11"/>
          </p:nvPr>
        </p:nvSpPr>
        <p:spPr/>
        <p:txBody>
          <a:bodyPr/>
          <a:lstStyle/>
          <a:p>
            <a:pPr algn="ctr"/>
            <a:fld id="{EB8E488B-2527-48A9-B4DF-195D684029A4}" type="datetime1">
              <a:rPr lang="en-US" smtClean="0"/>
              <a:t>7/24/2025</a:t>
            </a:fld>
            <a:endParaRPr lang="en-US"/>
          </a:p>
        </p:txBody>
      </p:sp>
      <p:sp>
        <p:nvSpPr>
          <p:cNvPr id="5" name="Footer Placeholder 4">
            <a:extLst>
              <a:ext uri="{FF2B5EF4-FFF2-40B4-BE49-F238E27FC236}">
                <a16:creationId xmlns:a16="http://schemas.microsoft.com/office/drawing/2014/main" id="{AEF124F2-DB94-4C58-A610-AD1B6CCB0348}"/>
              </a:ext>
            </a:extLst>
          </p:cNvPr>
          <p:cNvSpPr>
            <a:spLocks noGrp="1"/>
          </p:cNvSpPr>
          <p:nvPr>
            <p:ph type="ftr" sz="quarter" idx="12"/>
          </p:nvPr>
        </p:nvSpPr>
        <p:spPr/>
        <p:txBody>
          <a:bodyPr/>
          <a:lstStyle/>
          <a:p>
            <a:r>
              <a:rPr lang="en-US" sz="1200" b="1">
                <a:latin typeface="Segoe UI Semibold" panose="020B0502040204020203" pitchFamily="34" charset="0"/>
                <a:cs typeface="Segoe UI Semibold" panose="020B0502040204020203" pitchFamily="34" charset="0"/>
              </a:rPr>
              <a:t>Weekly Touchpoint</a:t>
            </a:r>
          </a:p>
        </p:txBody>
      </p:sp>
      <p:sp>
        <p:nvSpPr>
          <p:cNvPr id="6" name="Slide Number Placeholder 5">
            <a:extLst>
              <a:ext uri="{FF2B5EF4-FFF2-40B4-BE49-F238E27FC236}">
                <a16:creationId xmlns:a16="http://schemas.microsoft.com/office/drawing/2014/main" id="{38D66FEE-4309-4DB2-8369-D759CF8D559B}"/>
              </a:ext>
            </a:extLst>
          </p:cNvPr>
          <p:cNvSpPr>
            <a:spLocks noGrp="1"/>
          </p:cNvSpPr>
          <p:nvPr>
            <p:ph type="sldNum" sz="quarter" idx="13"/>
          </p:nvPr>
        </p:nvSpPr>
        <p:spPr/>
        <p:txBody>
          <a:bodyPr/>
          <a:lstStyle/>
          <a:p>
            <a:fld id="{963654AC-1D31-4D10-829B-87931CE3F6F3}" type="slidenum">
              <a:rPr lang="en-US" smtClean="0"/>
              <a:t>‹#›</a:t>
            </a:fld>
            <a:endParaRPr lang="en-US"/>
          </a:p>
        </p:txBody>
      </p:sp>
    </p:spTree>
    <p:extLst>
      <p:ext uri="{BB962C8B-B14F-4D97-AF65-F5344CB8AC3E}">
        <p14:creationId xmlns:p14="http://schemas.microsoft.com/office/powerpoint/2010/main" val="2190003068"/>
      </p:ext>
    </p:extLst>
  </p:cSld>
  <p:clrMapOvr>
    <a:masterClrMapping/>
  </p:clrMapOvr>
  <p:transition>
    <p:fade/>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6DAFD-DAC4-A9E3-205D-D2A28002A3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5415EE-136A-6131-9983-3DE0E6E1C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8D3B5C-2719-64FC-3075-E0094A1CB699}"/>
              </a:ext>
            </a:extLst>
          </p:cNvPr>
          <p:cNvSpPr>
            <a:spLocks noGrp="1"/>
          </p:cNvSpPr>
          <p:nvPr>
            <p:ph type="dt" sz="half" idx="10"/>
          </p:nvPr>
        </p:nvSpPr>
        <p:spPr/>
        <p:txBody>
          <a:bodyPr/>
          <a:lstStyle/>
          <a:p>
            <a:fld id="{6A5AB74E-F0AD-4CE8-80D7-C3AC371CEAC3}" type="datetimeFigureOut">
              <a:rPr lang="en-US" smtClean="0"/>
              <a:t>7/24/2025</a:t>
            </a:fld>
            <a:endParaRPr lang="en-US"/>
          </a:p>
        </p:txBody>
      </p:sp>
      <p:sp>
        <p:nvSpPr>
          <p:cNvPr id="5" name="Footer Placeholder 4">
            <a:extLst>
              <a:ext uri="{FF2B5EF4-FFF2-40B4-BE49-F238E27FC236}">
                <a16:creationId xmlns:a16="http://schemas.microsoft.com/office/drawing/2014/main" id="{349454D1-1077-3041-41B5-3B180F537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4DB19-53FE-8992-D6BA-4A23A6223C15}"/>
              </a:ext>
            </a:extLst>
          </p:cNvPr>
          <p:cNvSpPr>
            <a:spLocks noGrp="1"/>
          </p:cNvSpPr>
          <p:nvPr>
            <p:ph type="sldNum" sz="quarter" idx="12"/>
          </p:nvPr>
        </p:nvSpPr>
        <p:spPr/>
        <p:txBody>
          <a:bodyPr/>
          <a:lstStyle/>
          <a:p>
            <a:fld id="{035FF32E-6D76-412D-87E2-C33917020A37}" type="slidenum">
              <a:rPr lang="en-US" smtClean="0"/>
              <a:t>‹#›</a:t>
            </a:fld>
            <a:endParaRPr lang="en-US"/>
          </a:p>
        </p:txBody>
      </p:sp>
    </p:spTree>
    <p:extLst>
      <p:ext uri="{BB962C8B-B14F-4D97-AF65-F5344CB8AC3E}">
        <p14:creationId xmlns:p14="http://schemas.microsoft.com/office/powerpoint/2010/main" val="4155072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1994310"/>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2759230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pic>
        <p:nvPicPr>
          <p:cNvPr id="3" name="Microsoft Viva logo" descr="Microsoft Viva logo">
            <a:extLst>
              <a:ext uri="{FF2B5EF4-FFF2-40B4-BE49-F238E27FC236}">
                <a16:creationId xmlns:a16="http://schemas.microsoft.com/office/drawing/2014/main" id="{80848F8E-FB1B-7A39-AE81-04B3C40E40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Tree>
    <p:extLst>
      <p:ext uri="{BB962C8B-B14F-4D97-AF65-F5344CB8AC3E}">
        <p14:creationId xmlns:p14="http://schemas.microsoft.com/office/powerpoint/2010/main" val="4266698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Tree>
    <p:extLst>
      <p:ext uri="{BB962C8B-B14F-4D97-AF65-F5344CB8AC3E}">
        <p14:creationId xmlns:p14="http://schemas.microsoft.com/office/powerpoint/2010/main" val="390937475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0273288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092326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7953050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660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326615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473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2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323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258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26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4200" y="2502593"/>
            <a:ext cx="5511799" cy="1231106"/>
          </a:xfrm>
          <a:prstGeom prst="rect">
            <a:avLst/>
          </a:prstGeom>
        </p:spPr>
        <p:txBody>
          <a:bodyPr vert="horz" wrap="square" lIns="0" tIns="0" rIns="0" bIns="0" rtlCol="0" anchor="b">
            <a:spAutoFit/>
          </a:bodyPr>
          <a:lstStyle>
            <a:lvl1pPr>
              <a:defRPr sz="40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pic>
        <p:nvPicPr>
          <p:cNvPr id="2" name="Microsoft Viva logo" descr="Microsoft Viva logo">
            <a:extLst>
              <a:ext uri="{FF2B5EF4-FFF2-40B4-BE49-F238E27FC236}">
                <a16:creationId xmlns:a16="http://schemas.microsoft.com/office/drawing/2014/main" id="{BC535BBB-1CBE-BC9F-07A8-BBF7379D4E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0" y="586071"/>
            <a:ext cx="1885696" cy="292608"/>
          </a:xfrm>
          <a:prstGeom prst="rect">
            <a:avLst/>
          </a:prstGeom>
        </p:spPr>
      </p:pic>
    </p:spTree>
    <p:extLst>
      <p:ext uri="{BB962C8B-B14F-4D97-AF65-F5344CB8AC3E}">
        <p14:creationId xmlns:p14="http://schemas.microsoft.com/office/powerpoint/2010/main" val="3332414548"/>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5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27733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49722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0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628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8601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0728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565938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156517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773000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Color BG">
    <p:bg>
      <p:bgPr>
        <a:solidFill>
          <a:srgbClr val="E9E6E0"/>
        </a:solidFill>
        <a:effectLst/>
      </p:bgPr>
    </p:bg>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FAAA01C7-D9B4-5FD5-4FEA-61756841FDB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4949" r="2" b="4951"/>
          <a:stretch/>
        </p:blipFill>
        <p:spPr>
          <a:xfrm>
            <a:off x="0" y="0"/>
            <a:ext cx="12191638" cy="6857796"/>
          </a:xfrm>
          <a:prstGeom prst="rect">
            <a:avLst/>
          </a:prstGeom>
        </p:spPr>
      </p:pic>
      <p:sp>
        <p:nvSpPr>
          <p:cNvPr id="3" name="Title Placeholder 1">
            <a:extLst>
              <a:ext uri="{FF2B5EF4-FFF2-40B4-BE49-F238E27FC236}">
                <a16:creationId xmlns:a16="http://schemas.microsoft.com/office/drawing/2014/main" id="{8479D426-82A7-259D-687F-28F57F1E609A}"/>
              </a:ext>
            </a:extLst>
          </p:cNvPr>
          <p:cNvSpPr>
            <a:spLocks noGrp="1"/>
          </p:cNvSpPr>
          <p:nvPr>
            <p:ph type="title"/>
          </p:nvPr>
        </p:nvSpPr>
        <p:spPr>
          <a:xfrm>
            <a:off x="588263" y="2875002"/>
            <a:ext cx="4853532" cy="1107996"/>
          </a:xfrm>
          <a:prstGeom prst="rect">
            <a:avLst/>
          </a:prstGeom>
        </p:spPr>
        <p:txBody>
          <a:bodyPr vert="horz" wrap="square" lIns="0" tIns="0" rIns="0" bIns="0" rtlCol="0" anchor="ctr" anchorCtr="0">
            <a:spAutoFit/>
          </a:bodyPr>
          <a:lstStyle>
            <a:lvl1pPr>
              <a:defRPr sz="3600" b="0" i="0" spc="0" baseline="0">
                <a:gradFill>
                  <a:gsLst>
                    <a:gs pos="58000">
                      <a:srgbClr val="8661C5"/>
                    </a:gs>
                    <a:gs pos="100000">
                      <a:srgbClr val="C73ECC"/>
                    </a:gs>
                    <a:gs pos="0">
                      <a:srgbClr val="0078D4">
                        <a:lumMod val="75000"/>
                      </a:srgbClr>
                    </a:gs>
                  </a:gsLst>
                  <a:lin ang="0" scaled="0"/>
                </a:gradFill>
                <a:latin typeface="+mj-lt"/>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806428164"/>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028219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5625662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842568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700657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8123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54345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28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B850D8-CC9B-E216-34C3-F843DBB6F2C9}"/>
              </a:ext>
            </a:extLst>
          </p:cNvPr>
          <p:cNvPicPr>
            <a:picLocks noChangeAspect="1"/>
          </p:cNvPicPr>
          <p:nvPr userDrawn="1"/>
        </p:nvPicPr>
        <p:blipFill rotWithShape="1">
          <a:blip r:embed="rId2"/>
          <a:srcRect l="862" r="862"/>
          <a:stretch/>
        </p:blipFill>
        <p:spPr>
          <a:xfrm>
            <a:off x="0" y="0"/>
            <a:ext cx="12192000" cy="6858000"/>
          </a:xfrm>
          <a:prstGeom prst="rect">
            <a:avLst/>
          </a:prstGeom>
        </p:spPr>
      </p:pic>
    </p:spTree>
    <p:extLst>
      <p:ext uri="{BB962C8B-B14F-4D97-AF65-F5344CB8AC3E}">
        <p14:creationId xmlns:p14="http://schemas.microsoft.com/office/powerpoint/2010/main" val="25917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276324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24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w bei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0D2C7A-4F5B-353D-0C06-7346A8207B45}"/>
              </a:ext>
            </a:extLst>
          </p:cNvPr>
          <p:cNvSpPr/>
          <p:nvPr userDrawn="1"/>
        </p:nvSpPr>
        <p:spPr bwMode="auto">
          <a:xfrm>
            <a:off x="0" y="0"/>
            <a:ext cx="12188952" cy="6858000"/>
          </a:xfrm>
          <a:prstGeom prst="rect">
            <a:avLst/>
          </a:prstGeom>
          <a:solidFill>
            <a:srgbClr val="FFF8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Sans Display" pitchFamily="2" charset="0"/>
            </a:endParaRP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0ABAD7C-69B5-267A-50D7-D08FB74F67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724651"/>
            <a:ext cx="12188952" cy="133281"/>
          </a:xfrm>
          <a:prstGeom prst="roundRect">
            <a:avLst>
              <a:gd name="adj" fmla="val 0"/>
            </a:avLst>
          </a:prstGeom>
        </p:spPr>
      </p:pic>
      <p:sp>
        <p:nvSpPr>
          <p:cNvPr id="5" name="Title 4">
            <a:extLst>
              <a:ext uri="{FF2B5EF4-FFF2-40B4-BE49-F238E27FC236}">
                <a16:creationId xmlns:a16="http://schemas.microsoft.com/office/drawing/2014/main" id="{0BCEAD74-397D-0D97-9041-3CFAF98275DD}"/>
              </a:ext>
            </a:extLst>
          </p:cNvPr>
          <p:cNvSpPr>
            <a:spLocks noGrp="1"/>
          </p:cNvSpPr>
          <p:nvPr>
            <p:ph type="title"/>
          </p:nvPr>
        </p:nvSpPr>
        <p:spPr>
          <a:xfrm>
            <a:off x="419804" y="411480"/>
            <a:ext cx="11352392" cy="430887"/>
          </a:xfrm>
        </p:spPr>
        <p:txBody>
          <a:bodyPr/>
          <a:lstStyle>
            <a:lvl1pPr>
              <a:defRPr spc="0" baseline="0"/>
            </a:lvl1pPr>
          </a:lstStyle>
          <a:p>
            <a:r>
              <a:rPr lang="en-US"/>
              <a:t>Click to edit Master title style</a:t>
            </a:r>
          </a:p>
        </p:txBody>
      </p:sp>
    </p:spTree>
    <p:extLst>
      <p:ext uri="{BB962C8B-B14F-4D97-AF65-F5344CB8AC3E}">
        <p14:creationId xmlns:p14="http://schemas.microsoft.com/office/powerpoint/2010/main" val="39448845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2804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481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176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256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139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30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062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781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400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236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27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18" Type="http://schemas.openxmlformats.org/officeDocument/2006/relationships/tags" Target="../tags/tag12.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tags" Target="../tags/tag15.xml"/><Relationship Id="rId7" Type="http://schemas.openxmlformats.org/officeDocument/2006/relationships/theme" Target="../theme/theme1.xml"/><Relationship Id="rId12" Type="http://schemas.openxmlformats.org/officeDocument/2006/relationships/tags" Target="../tags/tag6.xml"/><Relationship Id="rId17" Type="http://schemas.openxmlformats.org/officeDocument/2006/relationships/tags" Target="../tags/tag11.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10.xml"/><Relationship Id="rId20" Type="http://schemas.openxmlformats.org/officeDocument/2006/relationships/tags" Target="../tags/tag1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24" Type="http://schemas.openxmlformats.org/officeDocument/2006/relationships/tags" Target="../tags/tag18.xml"/><Relationship Id="rId5" Type="http://schemas.openxmlformats.org/officeDocument/2006/relationships/slideLayout" Target="../slideLayouts/slideLayout5.xml"/><Relationship Id="rId15" Type="http://schemas.openxmlformats.org/officeDocument/2006/relationships/tags" Target="../tags/tag9.xml"/><Relationship Id="rId23" Type="http://schemas.openxmlformats.org/officeDocument/2006/relationships/tags" Target="../tags/tag17.xml"/><Relationship Id="rId10" Type="http://schemas.openxmlformats.org/officeDocument/2006/relationships/tags" Target="../tags/tag4.xml"/><Relationship Id="rId19" Type="http://schemas.openxmlformats.org/officeDocument/2006/relationships/tags" Target="../tags/tag13.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tags" Target="../tags/tag8.xml"/><Relationship Id="rId22" Type="http://schemas.openxmlformats.org/officeDocument/2006/relationships/tags" Target="../tags/tag16.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55" Type="http://schemas.openxmlformats.org/officeDocument/2006/relationships/slideLayout" Target="../slideLayouts/slideLayout112.xml"/><Relationship Id="rId63" Type="http://schemas.openxmlformats.org/officeDocument/2006/relationships/slideLayout" Target="../slideLayouts/slideLayout12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slideLayout" Target="../slideLayouts/slideLayout110.xml"/><Relationship Id="rId58" Type="http://schemas.openxmlformats.org/officeDocument/2006/relationships/slideLayout" Target="../slideLayouts/slideLayout115.xml"/><Relationship Id="rId5" Type="http://schemas.openxmlformats.org/officeDocument/2006/relationships/slideLayout" Target="../slideLayouts/slideLayout62.xml"/><Relationship Id="rId61" Type="http://schemas.openxmlformats.org/officeDocument/2006/relationships/slideLayout" Target="../slideLayouts/slideLayout118.xml"/><Relationship Id="rId19" Type="http://schemas.openxmlformats.org/officeDocument/2006/relationships/slideLayout" Target="../slideLayouts/slideLayout7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56" Type="http://schemas.openxmlformats.org/officeDocument/2006/relationships/slideLayout" Target="../slideLayouts/slideLayout113.xml"/><Relationship Id="rId64" Type="http://schemas.openxmlformats.org/officeDocument/2006/relationships/theme" Target="../theme/theme4.xml"/><Relationship Id="rId8" Type="http://schemas.openxmlformats.org/officeDocument/2006/relationships/slideLayout" Target="../slideLayouts/slideLayout65.xml"/><Relationship Id="rId51" Type="http://schemas.openxmlformats.org/officeDocument/2006/relationships/slideLayout" Target="../slideLayouts/slideLayout108.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59" Type="http://schemas.openxmlformats.org/officeDocument/2006/relationships/slideLayout" Target="../slideLayouts/slideLayout116.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54" Type="http://schemas.openxmlformats.org/officeDocument/2006/relationships/slideLayout" Target="../slideLayouts/slideLayout111.xml"/><Relationship Id="rId62" Type="http://schemas.openxmlformats.org/officeDocument/2006/relationships/slideLayout" Target="../slideLayouts/slideLayout11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57" Type="http://schemas.openxmlformats.org/officeDocument/2006/relationships/slideLayout" Target="../slideLayouts/slideLayout114.xml"/><Relationship Id="rId10" Type="http://schemas.openxmlformats.org/officeDocument/2006/relationships/slideLayout" Target="../slideLayouts/slideLayout67.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slideLayout" Target="../slideLayouts/slideLayout109.xml"/><Relationship Id="rId60" Type="http://schemas.openxmlformats.org/officeDocument/2006/relationships/slideLayout" Target="../slideLayouts/slideLayout11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8"/>
            </p:custDataLst>
          </p:nvPr>
        </p:nvGraphicFramePr>
        <p:xfrm>
          <a:off x="0" y="3"/>
          <a:ext cx="215979" cy="161975"/>
        </p:xfrm>
        <a:graphic>
          <a:graphicData uri="http://schemas.openxmlformats.org/presentationml/2006/ole">
            <mc:AlternateContent xmlns:mc="http://schemas.openxmlformats.org/markup-compatibility/2006">
              <mc:Choice xmlns:v="urn:schemas-microsoft-com:vml" Requires="v">
                <p:oleObj name="think-cell Slide" r:id="rId25" imgW="270" imgH="270" progId="TCLayout.ActiveDocument.1">
                  <p:embed/>
                </p:oleObj>
              </mc:Choice>
              <mc:Fallback>
                <p:oleObj name="think-cell Slide" r:id="rId25" imgW="270" imgH="270" progId="TCLayout.ActiveDocument.1">
                  <p:embed/>
                  <p:pic>
                    <p:nvPicPr>
                      <p:cNvPr id="2" name="Object 1" hidden="1"/>
                      <p:cNvPicPr/>
                      <p:nvPr/>
                    </p:nvPicPr>
                    <p:blipFill>
                      <a:blip r:embed="rId26"/>
                      <a:stretch>
                        <a:fillRect/>
                      </a:stretch>
                    </p:blipFill>
                    <p:spPr>
                      <a:xfrm>
                        <a:off x="0" y="3"/>
                        <a:ext cx="215979" cy="161975"/>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A2646C9-C08C-442D-851F-825E69CB1589}"/>
              </a:ext>
            </a:extLst>
          </p:cNvPr>
          <p:cNvSpPr/>
          <p:nvPr userDrawn="1">
            <p:custDataLst>
              <p:tags r:id="rId9"/>
            </p:custDataLst>
          </p:nvPr>
        </p:nvSpPr>
        <p:spPr>
          <a:xfrm>
            <a:off x="0" y="0"/>
            <a:ext cx="211667"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Segoe UI Semibold" panose="020B0702040204020203" pitchFamily="34" charset="0"/>
              <a:ea typeface="ＭＳ Ｐゴシック" panose="020B0600070205080204" pitchFamily="34" charset="-128"/>
              <a:cs typeface="Segoe UI Semibold" panose="020B0702040204020203" pitchFamily="34" charset="0"/>
              <a:sym typeface="Segoe UI Semibold" panose="020B0702040204020203" pitchFamily="34" charset="0"/>
            </a:endParaRPr>
          </a:p>
        </p:txBody>
      </p:sp>
      <p:sp>
        <p:nvSpPr>
          <p:cNvPr id="19" name="Title Placeholder 2"/>
          <p:cNvSpPr>
            <a:spLocks noGrp="1" noChangeArrowheads="1"/>
          </p:cNvSpPr>
          <p:nvPr>
            <p:ph type="title"/>
          </p:nvPr>
        </p:nvSpPr>
        <p:spPr bwMode="auto">
          <a:xfrm>
            <a:off x="211667" y="238544"/>
            <a:ext cx="11747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a:t>Click to edit Master title style</a:t>
            </a:r>
          </a:p>
        </p:txBody>
      </p:sp>
      <p:sp>
        <p:nvSpPr>
          <p:cNvPr id="11" name="3. Unit of measure" hidden="1"/>
          <p:cNvSpPr txBox="1">
            <a:spLocks noChangeArrowheads="1"/>
          </p:cNvSpPr>
          <p:nvPr/>
        </p:nvSpPr>
        <p:spPr bwMode="auto">
          <a:xfrm>
            <a:off x="233259" y="554776"/>
            <a:ext cx="11725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0" marR="0" lvl="0" indent="0" algn="l" defTabSz="89535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8080"/>
                </a:solidFill>
                <a:effectLst/>
                <a:uLnTx/>
                <a:uFillTx/>
                <a:latin typeface="Segoe UI"/>
                <a:ea typeface="ＭＳ Ｐゴシック"/>
                <a:cs typeface="+mn-cs"/>
              </a:rPr>
              <a:t>Unit of measure</a:t>
            </a:r>
          </a:p>
        </p:txBody>
      </p:sp>
      <p:grpSp>
        <p:nvGrpSpPr>
          <p:cNvPr id="12" name="Slide Elements" hidden="1"/>
          <p:cNvGrpSpPr>
            <a:grpSpLocks/>
          </p:cNvGrpSpPr>
          <p:nvPr/>
        </p:nvGrpSpPr>
        <p:grpSpPr bwMode="auto">
          <a:xfrm>
            <a:off x="233259" y="5974933"/>
            <a:ext cx="11725484" cy="340151"/>
            <a:chOff x="237" y="3676"/>
            <a:chExt cx="5270" cy="210"/>
          </a:xfrm>
        </p:grpSpPr>
        <p:sp>
          <p:nvSpPr>
            <p:cNvPr id="13" name="4. Footnote"/>
            <p:cNvSpPr txBox="1">
              <a:spLocks noChangeArrowheads="1"/>
            </p:cNvSpPr>
            <p:nvPr/>
          </p:nvSpPr>
          <p:spPr bwMode="auto">
            <a:xfrm>
              <a:off x="237" y="3676"/>
              <a:ext cx="5270"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95250" marR="0" lvl="0" indent="-95250" algn="l" defTabSz="89535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ＭＳ Ｐゴシック"/>
                  <a:cs typeface="+mn-cs"/>
                </a:rPr>
                <a:t>1 Footnote</a:t>
              </a:r>
            </a:p>
          </p:txBody>
        </p:sp>
        <p:sp>
          <p:nvSpPr>
            <p:cNvPr id="14" name="5. Source"/>
            <p:cNvSpPr>
              <a:spLocks noChangeArrowheads="1"/>
            </p:cNvSpPr>
            <p:nvPr/>
          </p:nvSpPr>
          <p:spPr bwMode="auto">
            <a:xfrm>
              <a:off x="237" y="3791"/>
              <a:ext cx="5270"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481013" marR="0" lvl="0" indent="-481013" algn="l" defTabSz="1217822" rtl="0" eaLnBrk="1" fontAlgn="base" latinLnBrk="0" hangingPunct="1">
                <a:lnSpc>
                  <a:spcPct val="100000"/>
                </a:lnSpc>
                <a:spcBef>
                  <a:spcPct val="0"/>
                </a:spcBef>
                <a:spcAft>
                  <a:spcPct val="0"/>
                </a:spcAft>
                <a:buClrTx/>
                <a:buSzTx/>
                <a:buFontTx/>
                <a:buNone/>
                <a:tabLst>
                  <a:tab pos="861333" algn="l"/>
                </a:tabLst>
                <a:defRPr/>
              </a:pPr>
              <a:r>
                <a:rPr kumimoji="0" lang="en-US" sz="1000" b="0" i="0" u="none" strike="noStrike" kern="1200" cap="none" spc="0" normalizeH="0" baseline="0" noProof="0">
                  <a:ln>
                    <a:noFill/>
                  </a:ln>
                  <a:solidFill>
                    <a:srgbClr val="000000"/>
                  </a:solidFill>
                  <a:effectLst/>
                  <a:uLnTx/>
                  <a:uFillTx/>
                  <a:latin typeface="Segoe UI"/>
                  <a:ea typeface="ＭＳ Ｐゴシック"/>
                  <a:cs typeface="+mn-cs"/>
                </a:rPr>
                <a:t>SOURCE: Source</a:t>
              </a:r>
            </a:p>
          </p:txBody>
        </p:sp>
      </p:grpSp>
      <p:grpSp>
        <p:nvGrpSpPr>
          <p:cNvPr id="15" name="ACET" hidden="1"/>
          <p:cNvGrpSpPr>
            <a:grpSpLocks/>
          </p:cNvGrpSpPr>
          <p:nvPr/>
        </p:nvGrpSpPr>
        <p:grpSpPr bwMode="auto">
          <a:xfrm>
            <a:off x="1976208" y="1407753"/>
            <a:ext cx="5853024" cy="510220"/>
            <a:chOff x="915" y="715"/>
            <a:chExt cx="2686" cy="315"/>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ＭＳ Ｐゴシック"/>
                  <a:cs typeface="+mn-cs"/>
                </a:rPr>
                <a:t>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808080"/>
                  </a:solidFill>
                  <a:effectLst/>
                  <a:uLnTx/>
                  <a:uFillTx/>
                  <a:latin typeface="Segoe UI"/>
                  <a:ea typeface="ＭＳ Ｐゴシック"/>
                  <a:cs typeface="+mn-cs"/>
                </a:rPr>
                <a:t>Unit of measure</a:t>
              </a:r>
            </a:p>
          </p:txBody>
        </p:sp>
      </p:grpSp>
      <p:sp>
        <p:nvSpPr>
          <p:cNvPr id="10" name="1. On-page tracker" hidden="1"/>
          <p:cNvSpPr>
            <a:spLocks noChangeArrowheads="1"/>
          </p:cNvSpPr>
          <p:nvPr/>
        </p:nvSpPr>
        <p:spPr bwMode="auto">
          <a:xfrm>
            <a:off x="233259" y="9525"/>
            <a:ext cx="72859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808080"/>
                </a:solidFill>
                <a:effectLst/>
                <a:uLnTx/>
                <a:uFillTx/>
                <a:latin typeface="Segoe UI"/>
                <a:ea typeface="ＭＳ Ｐゴシック"/>
                <a:cs typeface="+mn-cs"/>
              </a:rPr>
              <a:t>TRACKER</a:t>
            </a:r>
          </a:p>
        </p:txBody>
      </p:sp>
      <p:grpSp>
        <p:nvGrpSpPr>
          <p:cNvPr id="62" name="LegendBoxes" hidden="1"/>
          <p:cNvGrpSpPr>
            <a:grpSpLocks/>
          </p:cNvGrpSpPr>
          <p:nvPr userDrawn="1"/>
        </p:nvGrpSpPr>
        <p:grpSpPr bwMode="auto">
          <a:xfrm>
            <a:off x="11021065" y="296151"/>
            <a:ext cx="840318" cy="996951"/>
            <a:chOff x="4936" y="176"/>
            <a:chExt cx="397" cy="628"/>
          </a:xfrm>
        </p:grpSpPr>
        <p:sp>
          <p:nvSpPr>
            <p:cNvPr id="63" name="Legend1"/>
            <p:cNvSpPr>
              <a:spLocks noChangeArrowheads="1"/>
            </p:cNvSpPr>
            <p:nvPr/>
          </p:nvSpPr>
          <p:spPr bwMode="auto">
            <a:xfrm>
              <a:off x="5096" y="176"/>
              <a:ext cx="23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64"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65" name="Legend2"/>
            <p:cNvSpPr>
              <a:spLocks noChangeArrowheads="1"/>
            </p:cNvSpPr>
            <p:nvPr/>
          </p:nvSpPr>
          <p:spPr bwMode="auto">
            <a:xfrm>
              <a:off x="5096" y="346"/>
              <a:ext cx="23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66"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67" name="Legend3"/>
            <p:cNvSpPr>
              <a:spLocks noChangeArrowheads="1"/>
            </p:cNvSpPr>
            <p:nvPr/>
          </p:nvSpPr>
          <p:spPr bwMode="auto">
            <a:xfrm>
              <a:off x="5096" y="517"/>
              <a:ext cx="23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68"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69" name="Legend4"/>
            <p:cNvSpPr>
              <a:spLocks noChangeArrowheads="1"/>
            </p:cNvSpPr>
            <p:nvPr/>
          </p:nvSpPr>
          <p:spPr bwMode="auto">
            <a:xfrm>
              <a:off x="5096" y="688"/>
              <a:ext cx="23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70"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grpSp>
      <p:grpSp>
        <p:nvGrpSpPr>
          <p:cNvPr id="71" name="LegendLines" hidden="1"/>
          <p:cNvGrpSpPr>
            <a:grpSpLocks/>
          </p:cNvGrpSpPr>
          <p:nvPr userDrawn="1"/>
        </p:nvGrpSpPr>
        <p:grpSpPr bwMode="auto">
          <a:xfrm>
            <a:off x="10610428" y="296151"/>
            <a:ext cx="1250951" cy="730251"/>
            <a:chOff x="4750" y="176"/>
            <a:chExt cx="591" cy="460"/>
          </a:xfrm>
        </p:grpSpPr>
        <p:sp>
          <p:nvSpPr>
            <p:cNvPr id="72"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73"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74"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75" name="Legend1"/>
            <p:cNvSpPr>
              <a:spLocks noChangeArrowheads="1"/>
            </p:cNvSpPr>
            <p:nvPr/>
          </p:nvSpPr>
          <p:spPr bwMode="auto">
            <a:xfrm>
              <a:off x="5104" y="176"/>
              <a:ext cx="23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76" name="Legend2"/>
            <p:cNvSpPr>
              <a:spLocks noChangeArrowheads="1"/>
            </p:cNvSpPr>
            <p:nvPr/>
          </p:nvSpPr>
          <p:spPr bwMode="auto">
            <a:xfrm>
              <a:off x="5104" y="344"/>
              <a:ext cx="23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77" name="Legend3"/>
            <p:cNvSpPr>
              <a:spLocks noChangeArrowheads="1"/>
            </p:cNvSpPr>
            <p:nvPr/>
          </p:nvSpPr>
          <p:spPr bwMode="auto">
            <a:xfrm>
              <a:off x="5104" y="520"/>
              <a:ext cx="23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grpSp>
      <p:grpSp>
        <p:nvGrpSpPr>
          <p:cNvPr id="78" name="McKSticker" hidden="1"/>
          <p:cNvGrpSpPr/>
          <p:nvPr userDrawn="1"/>
        </p:nvGrpSpPr>
        <p:grpSpPr bwMode="auto">
          <a:xfrm>
            <a:off x="10993034" y="296150"/>
            <a:ext cx="965714" cy="212366"/>
            <a:chOff x="8016490" y="285750"/>
            <a:chExt cx="724285" cy="212366"/>
          </a:xfrm>
        </p:grpSpPr>
        <p:sp>
          <p:nvSpPr>
            <p:cNvPr id="79" name="StickerRectangle"/>
            <p:cNvSpPr>
              <a:spLocks noChangeArrowheads="1"/>
            </p:cNvSpPr>
            <p:nvPr/>
          </p:nvSpPr>
          <p:spPr bwMode="auto">
            <a:xfrm>
              <a:off x="8016490" y="285750"/>
              <a:ext cx="724285" cy="212366"/>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marL="0" marR="0" lvl="0" indent="0" algn="r"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808080"/>
                  </a:solidFill>
                  <a:effectLst/>
                  <a:uLnTx/>
                  <a:uFillTx/>
                  <a:latin typeface="Segoe UI"/>
                  <a:ea typeface="ＭＳ Ｐゴシック"/>
                  <a:cs typeface="+mn-cs"/>
                </a:rPr>
                <a:t>PRELIMINARY</a:t>
              </a:r>
            </a:p>
          </p:txBody>
        </p:sp>
        <p:cxnSp>
          <p:nvCxnSpPr>
            <p:cNvPr id="80" name="AutoShape 31"/>
            <p:cNvCxnSpPr>
              <a:cxnSpLocks noChangeShapeType="1"/>
              <a:stCxn id="79" idx="2"/>
              <a:endCxn id="79" idx="4"/>
            </p:cNvCxnSpPr>
            <p:nvPr/>
          </p:nvCxnSpPr>
          <p:spPr bwMode="auto">
            <a:xfrm>
              <a:off x="8016490" y="285750"/>
              <a:ext cx="0" cy="212366"/>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81" name="AutoShape 32"/>
            <p:cNvCxnSpPr>
              <a:cxnSpLocks noChangeShapeType="1"/>
              <a:stCxn id="79" idx="4"/>
              <a:endCxn id="79" idx="6"/>
            </p:cNvCxnSpPr>
            <p:nvPr/>
          </p:nvCxnSpPr>
          <p:spPr bwMode="auto">
            <a:xfrm>
              <a:off x="8016490" y="498116"/>
              <a:ext cx="724285"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82" name="LegendMoons" hidden="1"/>
          <p:cNvGrpSpPr/>
          <p:nvPr userDrawn="1"/>
        </p:nvGrpSpPr>
        <p:grpSpPr>
          <a:xfrm>
            <a:off x="10932290" y="296150"/>
            <a:ext cx="929306" cy="1306516"/>
            <a:chOff x="7875175" y="286625"/>
            <a:chExt cx="696980" cy="1306516"/>
          </a:xfrm>
        </p:grpSpPr>
        <p:grpSp>
          <p:nvGrpSpPr>
            <p:cNvPr id="83" name="MoonLegend2"/>
            <p:cNvGrpSpPr>
              <a:grpSpLocks noChangeAspect="1"/>
            </p:cNvGrpSpPr>
            <p:nvPr>
              <p:custDataLst>
                <p:tags r:id="rId10"/>
              </p:custDataLst>
            </p:nvPr>
          </p:nvGrpSpPr>
          <p:grpSpPr bwMode="auto">
            <a:xfrm>
              <a:off x="7875175" y="560866"/>
              <a:ext cx="209550" cy="209551"/>
              <a:chOff x="1694" y="2044"/>
              <a:chExt cx="160" cy="160"/>
            </a:xfrm>
          </p:grpSpPr>
          <p:sp>
            <p:nvSpPr>
              <p:cNvPr id="101" name="Oval 41"/>
              <p:cNvSpPr>
                <a:spLocks noChangeAspect="1" noChangeArrowheads="1"/>
              </p:cNvSpPr>
              <p:nvPr>
                <p:custDataLst>
                  <p:tags r:id="rId23"/>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102" name="Arc 42"/>
              <p:cNvSpPr>
                <a:spLocks noChangeAspect="1"/>
              </p:cNvSpPr>
              <p:nvPr>
                <p:custDataLst>
                  <p:tags r:id="rId24"/>
                </p:custDataLst>
              </p:nvPr>
            </p:nvSpPr>
            <p:spPr bwMode="auto">
              <a:xfrm>
                <a:off x="1694" y="2044"/>
                <a:ext cx="160" cy="160"/>
              </a:xfrm>
              <a:prstGeom prst="arc">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grpSp>
        <p:grpSp>
          <p:nvGrpSpPr>
            <p:cNvPr id="84" name="MoonLegend4"/>
            <p:cNvGrpSpPr>
              <a:grpSpLocks noChangeAspect="1"/>
            </p:cNvGrpSpPr>
            <p:nvPr>
              <p:custDataLst>
                <p:tags r:id="rId11"/>
              </p:custDataLst>
            </p:nvPr>
          </p:nvGrpSpPr>
          <p:grpSpPr bwMode="auto">
            <a:xfrm>
              <a:off x="7875175" y="1109348"/>
              <a:ext cx="209550" cy="209551"/>
              <a:chOff x="4495" y="1198"/>
              <a:chExt cx="160" cy="160"/>
            </a:xfrm>
          </p:grpSpPr>
          <p:sp>
            <p:nvSpPr>
              <p:cNvPr id="99" name="Oval 47"/>
              <p:cNvSpPr>
                <a:spLocks noChangeAspect="1" noChangeArrowheads="1"/>
              </p:cNvSpPr>
              <p:nvPr>
                <p:custDataLst>
                  <p:tags r:id="rId21"/>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100" name="Arc 48"/>
              <p:cNvSpPr>
                <a:spLocks noChangeAspect="1"/>
              </p:cNvSpPr>
              <p:nvPr>
                <p:custDataLst>
                  <p:tags r:id="rId22"/>
                </p:custDataLst>
              </p:nvPr>
            </p:nvSpPr>
            <p:spPr bwMode="auto">
              <a:xfrm>
                <a:off x="4495" y="1198"/>
                <a:ext cx="160" cy="160"/>
              </a:xfrm>
              <a:prstGeom prst="arc">
                <a:avLst>
                  <a:gd name="adj1" fmla="val 16200000"/>
                  <a:gd name="adj2" fmla="val 108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grpSp>
        <p:grpSp>
          <p:nvGrpSpPr>
            <p:cNvPr id="85" name="MoonLegend5"/>
            <p:cNvGrpSpPr>
              <a:grpSpLocks noChangeAspect="1"/>
            </p:cNvGrpSpPr>
            <p:nvPr>
              <p:custDataLst>
                <p:tags r:id="rId12"/>
              </p:custDataLst>
            </p:nvPr>
          </p:nvGrpSpPr>
          <p:grpSpPr bwMode="auto">
            <a:xfrm>
              <a:off x="7875175" y="1383590"/>
              <a:ext cx="209550" cy="209551"/>
              <a:chOff x="4495" y="1440"/>
              <a:chExt cx="160" cy="160"/>
            </a:xfrm>
          </p:grpSpPr>
          <p:sp>
            <p:nvSpPr>
              <p:cNvPr id="97" name="Oval 50"/>
              <p:cNvSpPr>
                <a:spLocks noChangeAspect="1" noChangeArrowheads="1"/>
              </p:cNvSpPr>
              <p:nvPr>
                <p:custDataLst>
                  <p:tags r:id="rId19"/>
                </p:custDataLst>
              </p:nvPr>
            </p:nvSpPr>
            <p:spPr bwMode="auto">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98" name="Oval 51"/>
              <p:cNvSpPr>
                <a:spLocks noChangeAspect="1" noChangeArrowheads="1"/>
              </p:cNvSpPr>
              <p:nvPr>
                <p:custDataLst>
                  <p:tags r:id="rId20"/>
                </p:custDataLst>
              </p:nvPr>
            </p:nvSpPr>
            <p:spPr bwMode="auto">
              <a:xfrm>
                <a:off x="4495" y="1440"/>
                <a:ext cx="160" cy="160"/>
              </a:xfrm>
              <a:prstGeom prst="arc">
                <a:avLst>
                  <a:gd name="adj1" fmla="val 16200000"/>
                  <a:gd name="adj2" fmla="val 162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grpSp>
        <p:sp>
          <p:nvSpPr>
            <p:cNvPr id="86" name="Legend1"/>
            <p:cNvSpPr>
              <a:spLocks noChangeArrowheads="1"/>
            </p:cNvSpPr>
            <p:nvPr/>
          </p:nvSpPr>
          <p:spPr bwMode="auto">
            <a:xfrm>
              <a:off x="8195850" y="299325"/>
              <a:ext cx="37630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87" name="Legend2"/>
            <p:cNvSpPr>
              <a:spLocks noChangeArrowheads="1"/>
            </p:cNvSpPr>
            <p:nvPr/>
          </p:nvSpPr>
          <p:spPr bwMode="auto">
            <a:xfrm>
              <a:off x="8195850" y="573963"/>
              <a:ext cx="37630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88" name="Legend3"/>
            <p:cNvSpPr>
              <a:spLocks noChangeArrowheads="1"/>
            </p:cNvSpPr>
            <p:nvPr/>
          </p:nvSpPr>
          <p:spPr bwMode="auto">
            <a:xfrm>
              <a:off x="8195850" y="848602"/>
              <a:ext cx="37630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89" name="Legend4"/>
            <p:cNvSpPr>
              <a:spLocks noChangeArrowheads="1"/>
            </p:cNvSpPr>
            <p:nvPr/>
          </p:nvSpPr>
          <p:spPr bwMode="auto">
            <a:xfrm>
              <a:off x="8195850" y="1120065"/>
              <a:ext cx="37630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sp>
          <p:nvSpPr>
            <p:cNvPr id="90" name="Legend5"/>
            <p:cNvSpPr>
              <a:spLocks noChangeArrowheads="1"/>
            </p:cNvSpPr>
            <p:nvPr/>
          </p:nvSpPr>
          <p:spPr bwMode="auto">
            <a:xfrm>
              <a:off x="8195850" y="1396290"/>
              <a:ext cx="37630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marL="0" marR="0" lvl="0" indent="0" algn="l" defTabSz="895350" rtl="0" eaLnBrk="1" fontAlgn="base" latinLnBrk="0" hangingPunct="1">
                <a:lnSpc>
                  <a:spcPct val="100000"/>
                </a:lnSpc>
                <a:spcBef>
                  <a:spcPct val="0"/>
                </a:spcBef>
                <a:spcAft>
                  <a:spcPct val="0"/>
                </a:spcAft>
                <a:buClr>
                  <a:srgbClr val="42546A"/>
                </a:buClr>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ＭＳ Ｐゴシック"/>
                  <a:cs typeface="+mn-cs"/>
                </a:rPr>
                <a:t>Legend</a:t>
              </a:r>
            </a:p>
          </p:txBody>
        </p:sp>
        <p:grpSp>
          <p:nvGrpSpPr>
            <p:cNvPr id="91" name="MoonLegend3"/>
            <p:cNvGrpSpPr>
              <a:grpSpLocks noChangeAspect="1"/>
            </p:cNvGrpSpPr>
            <p:nvPr>
              <p:custDataLst>
                <p:tags r:id="rId13"/>
              </p:custDataLst>
            </p:nvPr>
          </p:nvGrpSpPr>
          <p:grpSpPr bwMode="auto">
            <a:xfrm>
              <a:off x="7875175" y="835107"/>
              <a:ext cx="209550" cy="209551"/>
              <a:chOff x="4495" y="1198"/>
              <a:chExt cx="160" cy="160"/>
            </a:xfrm>
          </p:grpSpPr>
          <p:sp>
            <p:nvSpPr>
              <p:cNvPr id="95" name="Oval 47"/>
              <p:cNvSpPr>
                <a:spLocks noChangeAspect="1" noChangeArrowheads="1"/>
              </p:cNvSpPr>
              <p:nvPr>
                <p:custDataLst>
                  <p:tags r:id="rId17"/>
                </p:custDataLst>
              </p:nvPr>
            </p:nvSpPr>
            <p:spPr bwMode="auto">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96" name="Arc 48"/>
              <p:cNvSpPr>
                <a:spLocks noChangeAspect="1"/>
              </p:cNvSpPr>
              <p:nvPr>
                <p:custDataLst>
                  <p:tags r:id="rId18"/>
                </p:custDataLst>
              </p:nvPr>
            </p:nvSpPr>
            <p:spPr bwMode="auto">
              <a:xfrm>
                <a:off x="4495" y="1198"/>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grpSp>
        <p:grpSp>
          <p:nvGrpSpPr>
            <p:cNvPr id="92" name="MoonLegend1"/>
            <p:cNvGrpSpPr>
              <a:grpSpLocks noChangeAspect="1"/>
            </p:cNvGrpSpPr>
            <p:nvPr userDrawn="1">
              <p:custDataLst>
                <p:tags r:id="rId14"/>
              </p:custDataLst>
            </p:nvPr>
          </p:nvGrpSpPr>
          <p:grpSpPr bwMode="auto">
            <a:xfrm>
              <a:off x="7875175" y="286625"/>
              <a:ext cx="209550" cy="209551"/>
              <a:chOff x="1694" y="2044"/>
              <a:chExt cx="160" cy="160"/>
            </a:xfrm>
          </p:grpSpPr>
          <p:sp>
            <p:nvSpPr>
              <p:cNvPr id="93" name="Oval 41"/>
              <p:cNvSpPr>
                <a:spLocks noChangeAspect="1" noChangeArrowheads="1"/>
              </p:cNvSpPr>
              <p:nvPr>
                <p:custDataLst>
                  <p:tags r:id="rId15"/>
                </p:custDataLst>
              </p:nvPr>
            </p:nvSpPr>
            <p:spPr bwMode="auto">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sp>
            <p:nvSpPr>
              <p:cNvPr id="94" name="Arc 42"/>
              <p:cNvSpPr>
                <a:spLocks noChangeAspect="1"/>
              </p:cNvSpPr>
              <p:nvPr>
                <p:custDataLst>
                  <p:tags r:id="rId16"/>
                </p:custDataLst>
              </p:nvPr>
            </p:nvSpPr>
            <p:spPr bwMode="auto">
              <a:xfrm>
                <a:off x="1694" y="2044"/>
                <a:ext cx="160" cy="160"/>
              </a:xfrm>
              <a:prstGeom prst="arc">
                <a:avLst>
                  <a:gd name="adj1" fmla="val 16200000"/>
                  <a:gd name="adj2" fmla="val 5400000"/>
                </a:avLst>
              </a:prstGeom>
              <a:solidFill>
                <a:schemeClr val="folHlink"/>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100" b="0" i="0" u="none" strike="noStrike" kern="1200" cap="none" spc="0" normalizeH="0" baseline="0" noProof="0">
                  <a:ln>
                    <a:noFill/>
                  </a:ln>
                  <a:solidFill>
                    <a:srgbClr val="000000"/>
                  </a:solidFill>
                  <a:effectLst/>
                  <a:uLnTx/>
                  <a:uFillTx/>
                  <a:latin typeface="Segoe UI"/>
                  <a:ea typeface="ＭＳ Ｐゴシック"/>
                  <a:cs typeface="+mn-cs"/>
                </a:endParaRPr>
              </a:p>
            </p:txBody>
          </p:sp>
        </p:grpSp>
      </p:grpSp>
      <p:sp>
        <p:nvSpPr>
          <p:cNvPr id="9" name="Text Placeholder 8">
            <a:extLst>
              <a:ext uri="{FF2B5EF4-FFF2-40B4-BE49-F238E27FC236}">
                <a16:creationId xmlns:a16="http://schemas.microsoft.com/office/drawing/2014/main" id="{102C0B88-3C31-4D8B-ACC3-3A258B00B1AE}"/>
              </a:ext>
            </a:extLst>
          </p:cNvPr>
          <p:cNvSpPr>
            <a:spLocks noGrp="1"/>
          </p:cNvSpPr>
          <p:nvPr>
            <p:ph type="body" idx="1"/>
          </p:nvPr>
        </p:nvSpPr>
        <p:spPr>
          <a:xfrm>
            <a:off x="838200" y="1825625"/>
            <a:ext cx="10515600" cy="1231106"/>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6" name="Picture 55">
            <a:extLst>
              <a:ext uri="{FF2B5EF4-FFF2-40B4-BE49-F238E27FC236}">
                <a16:creationId xmlns:a16="http://schemas.microsoft.com/office/drawing/2014/main" id="{E7718360-E5B7-4F78-BBCC-123E21C537CF}"/>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bwMode="invGray">
          <a:xfrm>
            <a:off x="114391" y="6573312"/>
            <a:ext cx="1045280" cy="223944"/>
          </a:xfrm>
          <a:prstGeom prst="rect">
            <a:avLst/>
          </a:prstGeom>
        </p:spPr>
      </p:pic>
    </p:spTree>
    <p:extLst>
      <p:ext uri="{BB962C8B-B14F-4D97-AF65-F5344CB8AC3E}">
        <p14:creationId xmlns:p14="http://schemas.microsoft.com/office/powerpoint/2010/main" val="43783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1217822" rtl="0" eaLnBrk="1" fontAlgn="base" hangingPunct="1">
        <a:spcBef>
          <a:spcPct val="0"/>
        </a:spcBef>
        <a:spcAft>
          <a:spcPct val="0"/>
        </a:spcAft>
        <a:tabLst>
          <a:tab pos="367073" algn="l"/>
        </a:tabLst>
        <a:defRPr lang="en-US" sz="2800" b="1" baseline="0" noProof="0" dirty="0">
          <a:solidFill>
            <a:schemeClr val="tx1"/>
          </a:solidFill>
          <a:latin typeface="Segoe UI Semibold" panose="020B0702040204020203" pitchFamily="34" charset="0"/>
          <a:ea typeface="+mj-ea"/>
          <a:cs typeface="Segoe UI Semibold" panose="020B0702040204020203" pitchFamily="34" charset="0"/>
        </a:defRPr>
      </a:lvl1pPr>
      <a:lvl2pPr algn="l" defTabSz="1217822" rtl="0" eaLnBrk="1" fontAlgn="base" hangingPunct="1">
        <a:spcBef>
          <a:spcPct val="0"/>
        </a:spcBef>
        <a:spcAft>
          <a:spcPct val="0"/>
        </a:spcAft>
        <a:defRPr sz="2500" b="1">
          <a:solidFill>
            <a:schemeClr val="tx2"/>
          </a:solidFill>
          <a:latin typeface="Arial" charset="0"/>
        </a:defRPr>
      </a:lvl2pPr>
      <a:lvl3pPr algn="l" defTabSz="1217822" rtl="0" eaLnBrk="1" fontAlgn="base" hangingPunct="1">
        <a:spcBef>
          <a:spcPct val="0"/>
        </a:spcBef>
        <a:spcAft>
          <a:spcPct val="0"/>
        </a:spcAft>
        <a:defRPr sz="2500" b="1">
          <a:solidFill>
            <a:schemeClr val="tx2"/>
          </a:solidFill>
          <a:latin typeface="Arial" charset="0"/>
        </a:defRPr>
      </a:lvl3pPr>
      <a:lvl4pPr algn="l" defTabSz="1217822" rtl="0" eaLnBrk="1" fontAlgn="base" hangingPunct="1">
        <a:spcBef>
          <a:spcPct val="0"/>
        </a:spcBef>
        <a:spcAft>
          <a:spcPct val="0"/>
        </a:spcAft>
        <a:defRPr sz="2500" b="1">
          <a:solidFill>
            <a:schemeClr val="tx2"/>
          </a:solidFill>
          <a:latin typeface="Arial" charset="0"/>
        </a:defRPr>
      </a:lvl4pPr>
      <a:lvl5pPr algn="l" defTabSz="1217822" rtl="0" eaLnBrk="1" fontAlgn="base" hangingPunct="1">
        <a:spcBef>
          <a:spcPct val="0"/>
        </a:spcBef>
        <a:spcAft>
          <a:spcPct val="0"/>
        </a:spcAft>
        <a:defRPr sz="2500" b="1">
          <a:solidFill>
            <a:schemeClr val="tx2"/>
          </a:solidFill>
          <a:latin typeface="Arial" charset="0"/>
        </a:defRPr>
      </a:lvl5pPr>
      <a:lvl6pPr marL="621866" algn="l" defTabSz="1217822" rtl="0" eaLnBrk="1" fontAlgn="base" hangingPunct="1">
        <a:spcBef>
          <a:spcPct val="0"/>
        </a:spcBef>
        <a:spcAft>
          <a:spcPct val="0"/>
        </a:spcAft>
        <a:defRPr sz="2500" b="1">
          <a:solidFill>
            <a:schemeClr val="tx2"/>
          </a:solidFill>
          <a:latin typeface="Arial" charset="0"/>
        </a:defRPr>
      </a:lvl6pPr>
      <a:lvl7pPr marL="1243732" algn="l" defTabSz="1217822" rtl="0" eaLnBrk="1" fontAlgn="base" hangingPunct="1">
        <a:spcBef>
          <a:spcPct val="0"/>
        </a:spcBef>
        <a:spcAft>
          <a:spcPct val="0"/>
        </a:spcAft>
        <a:defRPr sz="2500" b="1">
          <a:solidFill>
            <a:schemeClr val="tx2"/>
          </a:solidFill>
          <a:latin typeface="Arial" charset="0"/>
        </a:defRPr>
      </a:lvl7pPr>
      <a:lvl8pPr marL="1865597" algn="l" defTabSz="1217822" rtl="0" eaLnBrk="1" fontAlgn="base" hangingPunct="1">
        <a:spcBef>
          <a:spcPct val="0"/>
        </a:spcBef>
        <a:spcAft>
          <a:spcPct val="0"/>
        </a:spcAft>
        <a:defRPr sz="2500" b="1">
          <a:solidFill>
            <a:schemeClr val="tx2"/>
          </a:solidFill>
          <a:latin typeface="Arial" charset="0"/>
        </a:defRPr>
      </a:lvl8pPr>
      <a:lvl9pPr marL="2487465" algn="l" defTabSz="1217822" rtl="0" eaLnBrk="1" fontAlgn="base" hangingPunct="1">
        <a:spcBef>
          <a:spcPct val="0"/>
        </a:spcBef>
        <a:spcAft>
          <a:spcPct val="0"/>
        </a:spcAft>
        <a:defRPr sz="2500" b="1">
          <a:solidFill>
            <a:schemeClr val="tx2"/>
          </a:solidFill>
          <a:latin typeface="Arial" charset="0"/>
        </a:defRPr>
      </a:lvl9pPr>
    </p:titleStyle>
    <p:bodyStyle>
      <a:lvl1pPr marL="0" indent="0" algn="l" defTabSz="1217822" rtl="0" eaLnBrk="1" fontAlgn="base" hangingPunct="1">
        <a:spcBef>
          <a:spcPct val="0"/>
        </a:spcBef>
        <a:spcAft>
          <a:spcPct val="0"/>
        </a:spcAft>
        <a:buClr>
          <a:schemeClr val="tx2"/>
        </a:buClr>
        <a:defRPr sz="1600" baseline="0">
          <a:solidFill>
            <a:schemeClr val="tx1"/>
          </a:solidFill>
          <a:latin typeface="Segoe UI" panose="020B0502040204020203" pitchFamily="34" charset="0"/>
          <a:ea typeface="+mn-ea"/>
          <a:cs typeface="Segoe UI" panose="020B0502040204020203" pitchFamily="34" charset="0"/>
        </a:defRPr>
      </a:lvl1pPr>
      <a:lvl2pPr marL="192024" indent="-192024" algn="l" defTabSz="1217822" rtl="0" eaLnBrk="1" fontAlgn="base" hangingPunct="1">
        <a:spcBef>
          <a:spcPct val="0"/>
        </a:spcBef>
        <a:spcAft>
          <a:spcPct val="0"/>
        </a:spcAft>
        <a:buClr>
          <a:schemeClr val="tx1"/>
        </a:buClr>
        <a:buSzPct val="125000"/>
        <a:buFont typeface="Arial" pitchFamily="34" charset="0"/>
        <a:buChar char="•"/>
        <a:defRPr sz="1600" baseline="0">
          <a:solidFill>
            <a:schemeClr val="tx1"/>
          </a:solidFill>
          <a:latin typeface="Segoe UI" panose="020B0502040204020203" pitchFamily="34" charset="0"/>
          <a:cs typeface="Segoe UI" panose="020B0502040204020203" pitchFamily="34" charset="0"/>
        </a:defRPr>
      </a:lvl2pPr>
      <a:lvl3pPr marL="457200" indent="-265176" algn="l" defTabSz="1217822" rtl="0" eaLnBrk="1" fontAlgn="base" hangingPunct="1">
        <a:spcBef>
          <a:spcPct val="0"/>
        </a:spcBef>
        <a:spcAft>
          <a:spcPct val="0"/>
        </a:spcAft>
        <a:buClr>
          <a:schemeClr val="tx1"/>
        </a:buClr>
        <a:buSzPct val="120000"/>
        <a:buFont typeface="Arial" charset="0"/>
        <a:buChar char="–"/>
        <a:defRPr sz="1600" baseline="0">
          <a:solidFill>
            <a:schemeClr val="tx1"/>
          </a:solidFill>
          <a:latin typeface="Segoe UI" panose="020B0502040204020203" pitchFamily="34" charset="0"/>
          <a:cs typeface="Segoe UI" panose="020B0502040204020203" pitchFamily="34" charset="0"/>
        </a:defRPr>
      </a:lvl3pPr>
      <a:lvl4pPr marL="612648" indent="-155448" algn="l" defTabSz="1217822" rtl="0" eaLnBrk="1" fontAlgn="base" hangingPunct="1">
        <a:spcBef>
          <a:spcPct val="0"/>
        </a:spcBef>
        <a:spcAft>
          <a:spcPct val="0"/>
        </a:spcAft>
        <a:buClr>
          <a:schemeClr val="tx1"/>
        </a:buClr>
        <a:buSzPct val="100000"/>
        <a:buFont typeface="Arial" pitchFamily="34" charset="0"/>
        <a:buChar char="•"/>
        <a:defRPr sz="1600" baseline="0">
          <a:solidFill>
            <a:schemeClr val="tx1"/>
          </a:solidFill>
          <a:latin typeface="Segoe UI" panose="020B0502040204020203" pitchFamily="34" charset="0"/>
          <a:cs typeface="Segoe UI" panose="020B0502040204020203" pitchFamily="34" charset="0"/>
        </a:defRPr>
      </a:lvl4pPr>
      <a:lvl5pPr marL="749808" indent="-128016" algn="l" defTabSz="1217822" rtl="0" eaLnBrk="1" fontAlgn="base" hangingPunct="1">
        <a:spcBef>
          <a:spcPct val="0"/>
        </a:spcBef>
        <a:spcAft>
          <a:spcPct val="0"/>
        </a:spcAft>
        <a:buClr>
          <a:schemeClr val="tx1"/>
        </a:buClr>
        <a:buSzPct val="89000"/>
        <a:buFont typeface="Arial" charset="0"/>
        <a:buChar char="-"/>
        <a:defRPr sz="1600" baseline="0">
          <a:solidFill>
            <a:schemeClr val="tx1"/>
          </a:solidFill>
          <a:latin typeface="Segoe UI" panose="020B0502040204020203" pitchFamily="34" charset="0"/>
          <a:cs typeface="Segoe UI" panose="020B0502040204020203" pitchFamily="34" charset="0"/>
        </a:defRPr>
      </a:lvl5pPr>
      <a:lvl6pPr marL="1019860" indent="-177060" algn="l" defTabSz="1217822" rtl="0" eaLnBrk="1" fontAlgn="base" hangingPunct="1">
        <a:spcBef>
          <a:spcPct val="0"/>
        </a:spcBef>
        <a:spcAft>
          <a:spcPct val="0"/>
        </a:spcAft>
        <a:buClr>
          <a:schemeClr val="tx2"/>
        </a:buClr>
        <a:buSzPct val="89000"/>
        <a:buFont typeface="Arial" charset="0"/>
        <a:buChar char="-"/>
        <a:defRPr sz="2100" baseline="0">
          <a:solidFill>
            <a:schemeClr val="tx1"/>
          </a:solidFill>
          <a:latin typeface="+mn-lt"/>
        </a:defRPr>
      </a:lvl6pPr>
      <a:lvl7pPr marL="1019860" indent="-177060" algn="l" defTabSz="1217822" rtl="0" eaLnBrk="1" fontAlgn="base" hangingPunct="1">
        <a:spcBef>
          <a:spcPct val="0"/>
        </a:spcBef>
        <a:spcAft>
          <a:spcPct val="0"/>
        </a:spcAft>
        <a:buClr>
          <a:schemeClr val="tx2"/>
        </a:buClr>
        <a:buSzPct val="89000"/>
        <a:buFont typeface="Arial" charset="0"/>
        <a:buChar char="-"/>
        <a:defRPr sz="2100" baseline="0">
          <a:solidFill>
            <a:schemeClr val="tx1"/>
          </a:solidFill>
          <a:latin typeface="+mn-lt"/>
        </a:defRPr>
      </a:lvl7pPr>
      <a:lvl8pPr marL="1019860" indent="-177060" algn="l" defTabSz="1217822" rtl="0" eaLnBrk="1" fontAlgn="base" hangingPunct="1">
        <a:spcBef>
          <a:spcPct val="0"/>
        </a:spcBef>
        <a:spcAft>
          <a:spcPct val="0"/>
        </a:spcAft>
        <a:buClr>
          <a:schemeClr val="tx2"/>
        </a:buClr>
        <a:buSzPct val="89000"/>
        <a:buFont typeface="Arial" charset="0"/>
        <a:buChar char="-"/>
        <a:defRPr sz="2100" baseline="0">
          <a:solidFill>
            <a:schemeClr val="tx1"/>
          </a:solidFill>
          <a:latin typeface="+mn-lt"/>
        </a:defRPr>
      </a:lvl8pPr>
      <a:lvl9pPr marL="1019860" indent="-177060" algn="l" defTabSz="1217822" rtl="0" eaLnBrk="1" fontAlgn="base" hangingPunct="1">
        <a:spcBef>
          <a:spcPct val="0"/>
        </a:spcBef>
        <a:spcAft>
          <a:spcPct val="0"/>
        </a:spcAft>
        <a:buClr>
          <a:schemeClr val="tx2"/>
        </a:buClr>
        <a:buSzPct val="89000"/>
        <a:buFont typeface="Arial" charset="0"/>
        <a:buChar char="-"/>
        <a:defRPr sz="2100" baseline="0">
          <a:solidFill>
            <a:schemeClr val="tx1"/>
          </a:solidFill>
          <a:latin typeface="+mn-lt"/>
        </a:defRPr>
      </a:lvl9pPr>
    </p:bodyStyle>
    <p:otherStyle>
      <a:defPPr>
        <a:defRPr lang="en-US"/>
      </a:defPPr>
      <a:lvl1pPr marL="0" algn="l" defTabSz="1243732" rtl="0" eaLnBrk="1" latinLnBrk="0" hangingPunct="1">
        <a:defRPr sz="2400" kern="1200">
          <a:solidFill>
            <a:schemeClr val="tx1"/>
          </a:solidFill>
          <a:latin typeface="+mn-lt"/>
          <a:ea typeface="+mn-ea"/>
          <a:cs typeface="+mn-cs"/>
        </a:defRPr>
      </a:lvl1pPr>
      <a:lvl2pPr marL="621866" algn="l" defTabSz="1243732" rtl="0" eaLnBrk="1" latinLnBrk="0" hangingPunct="1">
        <a:defRPr sz="2400" kern="1200">
          <a:solidFill>
            <a:schemeClr val="tx1"/>
          </a:solidFill>
          <a:latin typeface="+mn-lt"/>
          <a:ea typeface="+mn-ea"/>
          <a:cs typeface="+mn-cs"/>
        </a:defRPr>
      </a:lvl2pPr>
      <a:lvl3pPr marL="1243732" algn="l" defTabSz="1243732" rtl="0" eaLnBrk="1" latinLnBrk="0" hangingPunct="1">
        <a:defRPr sz="2400" kern="1200">
          <a:solidFill>
            <a:schemeClr val="tx1"/>
          </a:solidFill>
          <a:latin typeface="+mn-lt"/>
          <a:ea typeface="+mn-ea"/>
          <a:cs typeface="+mn-cs"/>
        </a:defRPr>
      </a:lvl3pPr>
      <a:lvl4pPr marL="1865597" algn="l" defTabSz="1243732" rtl="0" eaLnBrk="1" latinLnBrk="0" hangingPunct="1">
        <a:defRPr sz="2400" kern="1200">
          <a:solidFill>
            <a:schemeClr val="tx1"/>
          </a:solidFill>
          <a:latin typeface="+mn-lt"/>
          <a:ea typeface="+mn-ea"/>
          <a:cs typeface="+mn-cs"/>
        </a:defRPr>
      </a:lvl4pPr>
      <a:lvl5pPr marL="2487465" algn="l" defTabSz="1243732" rtl="0" eaLnBrk="1" latinLnBrk="0" hangingPunct="1">
        <a:defRPr sz="2400" kern="1200">
          <a:solidFill>
            <a:schemeClr val="tx1"/>
          </a:solidFill>
          <a:latin typeface="+mn-lt"/>
          <a:ea typeface="+mn-ea"/>
          <a:cs typeface="+mn-cs"/>
        </a:defRPr>
      </a:lvl5pPr>
      <a:lvl6pPr marL="3109330" algn="l" defTabSz="1243732" rtl="0" eaLnBrk="1" latinLnBrk="0" hangingPunct="1">
        <a:defRPr sz="2400" kern="1200">
          <a:solidFill>
            <a:schemeClr val="tx1"/>
          </a:solidFill>
          <a:latin typeface="+mn-lt"/>
          <a:ea typeface="+mn-ea"/>
          <a:cs typeface="+mn-cs"/>
        </a:defRPr>
      </a:lvl6pPr>
      <a:lvl7pPr marL="3731196" algn="l" defTabSz="1243732" rtl="0" eaLnBrk="1" latinLnBrk="0" hangingPunct="1">
        <a:defRPr sz="2400" kern="1200">
          <a:solidFill>
            <a:schemeClr val="tx1"/>
          </a:solidFill>
          <a:latin typeface="+mn-lt"/>
          <a:ea typeface="+mn-ea"/>
          <a:cs typeface="+mn-cs"/>
        </a:defRPr>
      </a:lvl7pPr>
      <a:lvl8pPr marL="4353062" algn="l" defTabSz="1243732" rtl="0" eaLnBrk="1" latinLnBrk="0" hangingPunct="1">
        <a:defRPr sz="2400" kern="1200">
          <a:solidFill>
            <a:schemeClr val="tx1"/>
          </a:solidFill>
          <a:latin typeface="+mn-lt"/>
          <a:ea typeface="+mn-ea"/>
          <a:cs typeface="+mn-cs"/>
        </a:defRPr>
      </a:lvl8pPr>
      <a:lvl9pPr marL="4974928" algn="l" defTabSz="1243732"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512064"/>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76072" y="1435503"/>
            <a:ext cx="11018520" cy="1517338"/>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265367160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897" r:id="rId4"/>
    <p:sldLayoutId id="2147483740" r:id="rId5"/>
    <p:sldLayoutId id="2147483741" r:id="rId6"/>
    <p:sldLayoutId id="2147483742" r:id="rId7"/>
    <p:sldLayoutId id="2147483743" r:id="rId8"/>
    <p:sldLayoutId id="2147483744" r:id="rId9"/>
    <p:sldLayoutId id="2147483745" r:id="rId10"/>
    <p:sldLayoutId id="2147483822" r:id="rId11"/>
    <p:sldLayoutId id="2147483746" r:id="rId12"/>
    <p:sldLayoutId id="2147483817" r:id="rId13"/>
    <p:sldLayoutId id="2147483818" r:id="rId14"/>
    <p:sldLayoutId id="2147483819" r:id="rId15"/>
    <p:sldLayoutId id="2147483820" r:id="rId16"/>
    <p:sldLayoutId id="2147483821" r:id="rId17"/>
    <p:sldLayoutId id="2147483896" r:id="rId1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pitchFamily="2"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01168" marR="0" indent="-201168"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402336"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603504" marR="0" indent="-201168" algn="l" defTabSz="932742" rtl="0" eaLnBrk="1" fontAlgn="auto" latinLnBrk="0" hangingPunct="1">
        <a:lnSpc>
          <a:spcPct val="100000"/>
        </a:lnSpc>
        <a:spcBef>
          <a:spcPts val="3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78">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orient="horz" pos="54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85901059"/>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 id="2147483845" r:id="rId21"/>
    <p:sldLayoutId id="2147483846" r:id="rId22"/>
    <p:sldLayoutId id="2147483847" r:id="rId23"/>
    <p:sldLayoutId id="2147483848" r:id="rId24"/>
    <p:sldLayoutId id="2147483849" r:id="rId25"/>
    <p:sldLayoutId id="2147483850" r:id="rId26"/>
    <p:sldLayoutId id="2147483851" r:id="rId27"/>
    <p:sldLayoutId id="2147483861" r:id="rId28"/>
    <p:sldLayoutId id="2147483867" r:id="rId29"/>
    <p:sldLayoutId id="2147483871" r:id="rId30"/>
    <p:sldLayoutId id="2147483872" r:id="rId31"/>
    <p:sldLayoutId id="2147483873" r:id="rId32"/>
    <p:sldLayoutId id="2147483874" r:id="rId3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5649848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 id="2147483934" r:id="rId31"/>
    <p:sldLayoutId id="2147483935" r:id="rId32"/>
    <p:sldLayoutId id="2147483936" r:id="rId33"/>
    <p:sldLayoutId id="2147483937" r:id="rId34"/>
    <p:sldLayoutId id="2147483938" r:id="rId35"/>
    <p:sldLayoutId id="2147483939" r:id="rId36"/>
    <p:sldLayoutId id="2147483940" r:id="rId37"/>
    <p:sldLayoutId id="2147483941" r:id="rId38"/>
    <p:sldLayoutId id="2147483942" r:id="rId39"/>
    <p:sldLayoutId id="2147483943" r:id="rId40"/>
    <p:sldLayoutId id="2147483944" r:id="rId41"/>
    <p:sldLayoutId id="2147483945" r:id="rId42"/>
    <p:sldLayoutId id="2147483946" r:id="rId43"/>
    <p:sldLayoutId id="2147483947" r:id="rId44"/>
    <p:sldLayoutId id="2147483948" r:id="rId45"/>
    <p:sldLayoutId id="2147483949" r:id="rId46"/>
    <p:sldLayoutId id="2147483950" r:id="rId47"/>
    <p:sldLayoutId id="2147483951" r:id="rId48"/>
    <p:sldLayoutId id="2147483952" r:id="rId49"/>
    <p:sldLayoutId id="2147483953" r:id="rId50"/>
    <p:sldLayoutId id="2147483954" r:id="rId51"/>
    <p:sldLayoutId id="2147483955" r:id="rId52"/>
    <p:sldLayoutId id="2147483956" r:id="rId53"/>
    <p:sldLayoutId id="2147483957" r:id="rId54"/>
    <p:sldLayoutId id="2147483958" r:id="rId55"/>
    <p:sldLayoutId id="2147483959" r:id="rId56"/>
    <p:sldLayoutId id="2147483960" r:id="rId57"/>
    <p:sldLayoutId id="2147483961" r:id="rId58"/>
    <p:sldLayoutId id="2147483962" r:id="rId59"/>
    <p:sldLayoutId id="2147483963" r:id="rId60"/>
    <p:sldLayoutId id="2147483964" r:id="rId61"/>
    <p:sldLayoutId id="2147483965" r:id="rId62"/>
    <p:sldLayoutId id="2147483966" r:id="rId6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2AC2F-B1A8-8BBE-E7D4-AB484C735350}"/>
              </a:ext>
            </a:extLst>
          </p:cNvPr>
          <p:cNvSpPr>
            <a:spLocks noGrp="1"/>
          </p:cNvSpPr>
          <p:nvPr>
            <p:ph type="title"/>
          </p:nvPr>
        </p:nvSpPr>
        <p:spPr>
          <a:xfrm>
            <a:off x="838200" y="723207"/>
            <a:ext cx="10515600" cy="609398"/>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0323E262-9C97-C902-9131-9A879C957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582BB-268F-087B-12DB-6BD04AFAC9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BE69E0-A7CA-4F97-B747-D66F41848C5F}" type="datetimeFigureOut">
              <a:rPr lang="en-US" smtClean="0"/>
              <a:t>7/24/2025</a:t>
            </a:fld>
            <a:endParaRPr lang="en-US"/>
          </a:p>
        </p:txBody>
      </p:sp>
      <p:sp>
        <p:nvSpPr>
          <p:cNvPr id="5" name="Footer Placeholder 4">
            <a:extLst>
              <a:ext uri="{FF2B5EF4-FFF2-40B4-BE49-F238E27FC236}">
                <a16:creationId xmlns:a16="http://schemas.microsoft.com/office/drawing/2014/main" id="{1CFCF35F-530A-0354-3FCC-08C9303ED0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6C66DE6-7505-3233-4C56-CFAD774B76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A9CDB0-BEBE-4CF7-BBFE-18064B56EACA}" type="slidenum">
              <a:rPr lang="en-US" smtClean="0"/>
              <a:t>‹#›</a:t>
            </a:fld>
            <a:endParaRPr lang="en-US"/>
          </a:p>
        </p:txBody>
      </p:sp>
    </p:spTree>
    <p:extLst>
      <p:ext uri="{BB962C8B-B14F-4D97-AF65-F5344CB8AC3E}">
        <p14:creationId xmlns:p14="http://schemas.microsoft.com/office/powerpoint/2010/main" val="916640516"/>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hyperlink" Target="https://support.microsoft.com/topic/personal-insights-in-viva-insights-1d501790-479b-44f4-9876-97538869fc73" TargetMode="External"/><Relationship Id="rId13" Type="http://schemas.openxmlformats.org/officeDocument/2006/relationships/image" Target="../media/image67.png"/><Relationship Id="rId3" Type="http://schemas.openxmlformats.org/officeDocument/2006/relationships/hyperlink" Target="https://learn.microsoft.com/en-us/viva/insights/introduction" TargetMode="External"/><Relationship Id="rId7" Type="http://schemas.openxmlformats.org/officeDocument/2006/relationships/image" Target="../media/image66.png"/><Relationship Id="rId12" Type="http://schemas.openxmlformats.org/officeDocument/2006/relationships/hyperlink" Target="https://learn.microsoft.com/en-us/viva/insights/org-team-insights/copilot-dashboard"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hyperlink" Target="https://learn.microsoft.com/en-us/viva/insights/advanced/introduction-to-advanced-insights" TargetMode="External"/><Relationship Id="rId5" Type="http://schemas.openxmlformats.org/officeDocument/2006/relationships/image" Target="../media/image64.svg"/><Relationship Id="rId10" Type="http://schemas.openxmlformats.org/officeDocument/2006/relationships/hyperlink" Target="https://learn.microsoft.com/en-us/viva/insights/org-team-insights/org-insights" TargetMode="External"/><Relationship Id="rId4" Type="http://schemas.openxmlformats.org/officeDocument/2006/relationships/image" Target="../media/image63.png"/><Relationship Id="rId9" Type="http://schemas.openxmlformats.org/officeDocument/2006/relationships/hyperlink" Target="https://learn.microsoft.com/en-us/viva/insights/org-team-insights/team-insight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nalysis.insights.viva.office.com/" TargetMode="External"/><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microsoft.github.io/vivainsights-py/"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microsoft.github.io/vivainsights/"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hyperlink" Target="https://learn.microsoft.com/en-us/viva/insights/advanced/analyst/templates/introduction-to-templates" TargetMode="External"/><Relationship Id="rId3" Type="http://schemas.openxmlformats.org/officeDocument/2006/relationships/hyperlink" Target="https://docs.microsoft.com/en-us/viva/insights/introduction" TargetMode="External"/><Relationship Id="rId7" Type="http://schemas.openxmlformats.org/officeDocument/2006/relationships/hyperlink" Target="https://learn.microsoft.com/en-us/viva/insights/advanced/setup-maint/user-roles" TargetMode="Externa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hyperlink" Target="https://learn.microsoft.com/en-us/viva/insights/advanced/setup-maint/assign-licenses" TargetMode="External"/><Relationship Id="rId5" Type="http://schemas.openxmlformats.org/officeDocument/2006/relationships/hyperlink" Target="https://learn.microsoft.com/en-us/viva/insights/advanced/admin/prepare-org-data" TargetMode="External"/><Relationship Id="rId10" Type="http://schemas.openxmlformats.org/officeDocument/2006/relationships/hyperlink" Target="https://adoption.microsoft.com/en-us/scenario-library/" TargetMode="External"/><Relationship Id="rId4" Type="http://schemas.openxmlformats.org/officeDocument/2006/relationships/hyperlink" Target="https://docs.microsoft.com/en-us/viva/insights/privacy/data-protection-intro" TargetMode="External"/><Relationship Id="rId9" Type="http://schemas.openxmlformats.org/officeDocument/2006/relationships/hyperlink" Target="https://learn.microsoft.com/en-us/viva/insights/advanced/analyst/person-query"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s://learn.microsoft.com/en-us/viva/microsoft-viva-admin-roles#viva-insights"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hyperlink" Target="https://learn.microsoft.com/en-us/viva/insights/advanced/analyst/templates/introduction-to-templates" TargetMode="External"/><Relationship Id="rId3" Type="http://schemas.openxmlformats.org/officeDocument/2006/relationships/hyperlink" Target="https://docs.microsoft.com/en-us/viva/insights/introduction" TargetMode="External"/><Relationship Id="rId7" Type="http://schemas.openxmlformats.org/officeDocument/2006/relationships/hyperlink" Target="https://learn.microsoft.com/en-us/viva/insights/advanced/setup-maint/user-roles"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learn.microsoft.com/en-us/viva/insights/advanced/setup-maint/assign-licenses" TargetMode="External"/><Relationship Id="rId5" Type="http://schemas.openxmlformats.org/officeDocument/2006/relationships/hyperlink" Target="https://learn.microsoft.com/en-us/viva/insights/advanced/admin/prepare-org-data" TargetMode="External"/><Relationship Id="rId10" Type="http://schemas.openxmlformats.org/officeDocument/2006/relationships/hyperlink" Target="https://adoption.microsoft.com/en-us/scenario-library/" TargetMode="External"/><Relationship Id="rId4" Type="http://schemas.openxmlformats.org/officeDocument/2006/relationships/hyperlink" Target="https://docs.microsoft.com/en-us/viva/insights/privacy/data-protection-intro" TargetMode="External"/><Relationship Id="rId9" Type="http://schemas.openxmlformats.org/officeDocument/2006/relationships/hyperlink" Target="https://learn.microsoft.com/en-us/viva/insights/advanced/analyst/person-query"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learn.microsoft.com/en-us/viva/insights/advanced/admin/prepare-org-data" TargetMode="Externa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microsoft/viva-insights-sample-code/raw/refs/heads/main/examples/example-data/viva-insights-org-data-sample.xlsx"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learn.microsoft.com/en-us/viva/insights/advanced/admin/prepare-org-data" TargetMode="External"/><Relationship Id="rId2" Type="http://schemas.openxmlformats.org/officeDocument/2006/relationships/hyperlink" Target="https://learn.microsoft.com/en-us/viva/insights/advanced/admin/prepare-org-data#reserved-optional" TargetMode="External"/><Relationship Id="rId1" Type="http://schemas.openxmlformats.org/officeDocument/2006/relationships/slideLayout" Target="../slideLayouts/slideLayout9.xml"/><Relationship Id="rId5" Type="http://schemas.openxmlformats.org/officeDocument/2006/relationships/hyperlink" Target="https://learn.microsoft.com/en-us/viva/insights/advanced/analyst/templates/introduction-to-templates" TargetMode="Externa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6.jpe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notesSlide" Target="../notesSlides/notesSlide2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7.jpe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en-us/viva/insights/advanced/admin/import-org-data-first"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learn.microsoft.com/en-us/viva/insights/advanced/reference/glossary" TargetMode="External"/><Relationship Id="rId7" Type="http://schemas.openxmlformats.org/officeDocument/2006/relationships/hyperlink" Target="https://learn.microsoft.com/en-us/viva/insights/advanced/admin/upload-org-data-admin-center" TargetMode="Externa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hyperlink" Target="https://learn.microsoft.com/en-us/viva/insights/advanced/analyst/data-quality-analyst-experience" TargetMode="External"/><Relationship Id="rId5" Type="http://schemas.openxmlformats.org/officeDocument/2006/relationships/hyperlink" Target="https://learn.microsoft.com/en-us/viva/insights/advanced/admin/upload-org-data-subsequent" TargetMode="External"/><Relationship Id="rId4" Type="http://schemas.openxmlformats.org/officeDocument/2006/relationships/hyperlink" Target="https://learn.microsoft.com/en-us/viva/insights/advanced/admin/prepare-org-data" TargetMode="External"/><Relationship Id="rId9"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learn.microsoft.com/en-us/viva/insights/advanced/admin/dynamic-metric-load"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learn.microsoft.com/en-us/viva/insights/advanced/analyst/meeting-query" TargetMode="External"/><Relationship Id="rId7" Type="http://schemas.openxmlformats.org/officeDocument/2006/relationships/hyperlink" Target="https://learn.microsoft.com/en-us/viva/insights/advanced/analyst/external-collaboration" TargetMode="External"/><Relationship Id="rId2" Type="http://schemas.openxmlformats.org/officeDocument/2006/relationships/hyperlink" Target="https://learn.microsoft.com/en-us/viva/insights/advanced/analyst/person-query-overview" TargetMode="External"/><Relationship Id="rId1" Type="http://schemas.openxmlformats.org/officeDocument/2006/relationships/slideLayout" Target="../slideLayouts/slideLayout12.xml"/><Relationship Id="rId6" Type="http://schemas.openxmlformats.org/officeDocument/2006/relationships/hyperlink" Target="https://learn.microsoft.com/en-us/viva/insights/advanced/analyst/cross-collaboration-p2g" TargetMode="External"/><Relationship Id="rId5" Type="http://schemas.openxmlformats.org/officeDocument/2006/relationships/hyperlink" Target="https://learn.microsoft.com/en-us/viva/insights/advanced/analyst/cross-collaboration-p2p" TargetMode="External"/><Relationship Id="rId4" Type="http://schemas.openxmlformats.org/officeDocument/2006/relationships/hyperlink" Target="https://learn.microsoft.com/en-us/viva/insights/advanced/analyst/cross-collaboration-g2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hyperlink" Target="https://learn.microsoft.com/en-us/viva/insights/advanced/reference/metric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aka.ms/CopilotAdvancedAnalytics"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90.png"/><Relationship Id="rId5" Type="http://schemas.openxmlformats.org/officeDocument/2006/relationships/image" Target="../media/image88.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91.png"/><Relationship Id="rId5" Type="http://schemas.openxmlformats.org/officeDocument/2006/relationships/image" Target="../media/image97.png"/><Relationship Id="rId4" Type="http://schemas.openxmlformats.org/officeDocument/2006/relationships/image" Target="../media/image96.png"/></Relationships>
</file>

<file path=ppt/slides/_rels/slide53.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png"/><Relationship Id="rId7"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slide" Target="slide58.xml"/><Relationship Id="rId5" Type="http://schemas.openxmlformats.org/officeDocument/2006/relationships/image" Target="../media/image102.png"/><Relationship Id="rId10" Type="http://schemas.openxmlformats.org/officeDocument/2006/relationships/image" Target="../media/image103.png"/><Relationship Id="rId4" Type="http://schemas.openxmlformats.org/officeDocument/2006/relationships/image" Target="../media/image101.png"/><Relationship Id="rId9" Type="http://schemas.openxmlformats.org/officeDocument/2006/relationships/slide" Target="slide5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hyperlink" Target="https://microsoft.github.io/wpa/report-demo/validation-report-demo.html" TargetMode="Externa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7.emf"/><Relationship Id="rId5" Type="http://schemas.openxmlformats.org/officeDocument/2006/relationships/oleObject" Target="../embeddings/oleObject7.bin"/><Relationship Id="rId4"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05.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3.xml"/><Relationship Id="rId1" Type="http://schemas.openxmlformats.org/officeDocument/2006/relationships/tags" Target="../tags/tag37.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hyperlink" Target="https://learn.microsoft.com/en-us/microsoft-365/admin/activity-reports/microsoft-365-copilot-readiness?view=o365-worldwide" TargetMode="External"/><Relationship Id="rId7" Type="http://schemas.openxmlformats.org/officeDocument/2006/relationships/hyperlink" Target="https://learn.microsoft.com/en-us/viva/insights/advanced/analyst/templates/copilot-business-impact"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learn.microsoft.com/en-us/viva/insights/advanced/analyst/templates/microsoft-365-copilot-impact" TargetMode="External"/><Relationship Id="rId5" Type="http://schemas.openxmlformats.org/officeDocument/2006/relationships/hyperlink" Target="https://learn.microsoft.com/en-us/viva/insights/advanced/analyst/templates/microsoft-365-copilot-adoption" TargetMode="External"/><Relationship Id="rId4" Type="http://schemas.openxmlformats.org/officeDocument/2006/relationships/hyperlink" Target="https://learn.microsoft.com/en-us/viva/insights/org-team-insights/copilot-dashboard"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0.png"/><Relationship Id="rId7"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slide" Target="slide62.xml"/><Relationship Id="rId5" Type="http://schemas.openxmlformats.org/officeDocument/2006/relationships/image" Target="../media/image108.png"/><Relationship Id="rId10" Type="http://schemas.openxmlformats.org/officeDocument/2006/relationships/image" Target="../media/image109.png"/><Relationship Id="rId4" Type="http://schemas.openxmlformats.org/officeDocument/2006/relationships/image" Target="../media/image101.png"/><Relationship Id="rId9" Type="http://schemas.openxmlformats.org/officeDocument/2006/relationships/slide" Target="slide6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slide" Target="slide65.xml"/><Relationship Id="rId7" Type="http://schemas.openxmlformats.org/officeDocument/2006/relationships/image" Target="../media/image113.png"/><Relationship Id="rId12" Type="http://schemas.openxmlformats.org/officeDocument/2006/relationships/image" Target="../media/image114.png"/><Relationship Id="rId2" Type="http://schemas.openxmlformats.org/officeDocument/2006/relationships/image" Target="../media/image112.png"/><Relationship Id="rId1" Type="http://schemas.openxmlformats.org/officeDocument/2006/relationships/slideLayout" Target="../slideLayouts/slideLayout9.xml"/><Relationship Id="rId6" Type="http://schemas.openxmlformats.org/officeDocument/2006/relationships/image" Target="../media/image101.png"/><Relationship Id="rId11" Type="http://schemas.openxmlformats.org/officeDocument/2006/relationships/slide" Target="slide67.xml"/><Relationship Id="rId5" Type="http://schemas.openxmlformats.org/officeDocument/2006/relationships/image" Target="../media/image100.png"/><Relationship Id="rId10" Type="http://schemas.openxmlformats.org/officeDocument/2006/relationships/image" Target="../media/image114.png"/><Relationship Id="rId4" Type="http://schemas.openxmlformats.org/officeDocument/2006/relationships/image" Target="../media/image112.png"/><Relationship Id="rId9" Type="http://schemas.openxmlformats.org/officeDocument/2006/relationships/image" Target="../media/image113.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3.xml"/><Relationship Id="rId1" Type="http://schemas.openxmlformats.org/officeDocument/2006/relationships/tags" Target="../tags/tag38.xml"/><Relationship Id="rId4" Type="http://schemas.openxmlformats.org/officeDocument/2006/relationships/image" Target="../media/image11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hyperlink" Target="https://github.com/microsoft/vivainsights/issues/"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hyperlink" Target="mailto:martin.chan@microsoft.com" TargetMode="External"/><Relationship Id="rId5" Type="http://schemas.openxmlformats.org/officeDocument/2006/relationships/hyperlink" Target="https://github.com/microsoft/viva-insights-sample-code/" TargetMode="External"/><Relationship Id="rId4" Type="http://schemas.openxmlformats.org/officeDocument/2006/relationships/hyperlink" Target="https://github.com/microsoft/vivainsights-py/issue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learn.microsoft.com/en-us/viva/insights/copilot-analytics-introduction"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learn.microsoft.com/en-us/microsoft-365/admin/activity-reports/microsoft-365-copilot-readiness?view=o365-worldwide" TargetMode="External"/><Relationship Id="rId7" Type="http://schemas.openxmlformats.org/officeDocument/2006/relationships/hyperlink" Target="https://learn.microsoft.com/en-us/viva/insights/advanced/analyst/templates/copilot-business-impact"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learn.microsoft.com/en-us/viva/insights/advanced/analyst/templates/microsoft-365-copilot-impact" TargetMode="External"/><Relationship Id="rId5" Type="http://schemas.openxmlformats.org/officeDocument/2006/relationships/hyperlink" Target="https://learn.microsoft.com/en-us/viva/insights/advanced/analyst/templates/microsoft-365-copilot-adoption" TargetMode="External"/><Relationship Id="rId4" Type="http://schemas.openxmlformats.org/officeDocument/2006/relationships/hyperlink" Target="https://learn.microsoft.com/en-us/viva/insights/org-team-insights/copilot-dashboard"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aka.ms/CopilotAdvancedAnalytics" TargetMode="External"/><Relationship Id="rId2" Type="http://schemas.openxmlformats.org/officeDocument/2006/relationships/hyperlink" Target="https://learn.microsoft.com/en-us/viva/insights/copilot-analytics-introduction" TargetMode="External"/><Relationship Id="rId1" Type="http://schemas.openxmlformats.org/officeDocument/2006/relationships/slideLayout" Target="../slideLayouts/slideLayout13.xml"/><Relationship Id="rId6" Type="http://schemas.openxmlformats.org/officeDocument/2006/relationships/hyperlink" Target="https://aka.ms/decodingsuperusage" TargetMode="External"/><Relationship Id="rId5" Type="http://schemas.openxmlformats.org/officeDocument/2006/relationships/hyperlink" Target="https://microsoft.github.io/vivainsights-py/" TargetMode="External"/><Relationship Id="rId4" Type="http://schemas.openxmlformats.org/officeDocument/2006/relationships/hyperlink" Target="https://microsoft.github.io/vivainsight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adoption.microsoft.com/en-us/copilot/success-kit/"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hyperlink" Target="https://aka.ms/unified" TargetMode="External"/><Relationship Id="rId5" Type="http://schemas.openxmlformats.org/officeDocument/2006/relationships/hyperlink" Target="https://aka.ms/AMC/FASTTRACK" TargetMode="External"/><Relationship Id="rId4" Type="http://schemas.openxmlformats.org/officeDocument/2006/relationships/hyperlink" Target="https://cloudpartners.transform.microsoft.com/copilot-directory"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adoption.microsoft.com/en-us/copilot-scenario-library/" TargetMode="External"/><Relationship Id="rId3" Type="http://schemas.openxmlformats.org/officeDocument/2006/relationships/hyperlink" Target="https://adoption.microsoft.com/en-us/customer-hub/accelerate-value-with-microsoft-365-copilot/" TargetMode="External"/><Relationship Id="rId7" Type="http://schemas.openxmlformats.org/officeDocument/2006/relationships/hyperlink" Target="https://learn.microsoft.com/en-us/viva/insights/advanced/introduction-to-advanced-insights"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hyperlink" Target="https://learn.microsoft.com/viva/insights/advanced/analyst/templates/copilot-business-impact" TargetMode="External"/><Relationship Id="rId5" Type="http://schemas.openxmlformats.org/officeDocument/2006/relationships/hyperlink" Target="https://learn.microsoft.com/en-us/viva/insights/org-team-insights/copilot-dashboard" TargetMode="External"/><Relationship Id="rId4" Type="http://schemas.openxmlformats.org/officeDocument/2006/relationships/hyperlink" Target="https://learn.microsoft.com/en-us/viva/insights/copilot-analytics-introduction"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learn.microsoft.com/en-us/viva/insights/copilot-analytics-introduction"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543ED8-7857-20AA-E610-ACAC6007914E}"/>
              </a:ext>
            </a:extLst>
          </p:cNvPr>
          <p:cNvSpPr txBox="1"/>
          <p:nvPr/>
        </p:nvSpPr>
        <p:spPr>
          <a:xfrm>
            <a:off x="584200" y="2496563"/>
            <a:ext cx="4283635" cy="307777"/>
          </a:xfrm>
          <a:prstGeom prst="rect">
            <a:avLst/>
          </a:prstGeom>
          <a:noFill/>
        </p:spPr>
        <p:txBody>
          <a:bodyPr wrap="square" lIns="0" tIns="0" rIns="0" bIns="0" rtlCol="0">
            <a:spAutoFit/>
          </a:bodyPr>
          <a:lstStyle/>
          <a:p>
            <a:r>
              <a:rPr lang="en-GB" sz="2000" b="1">
                <a:gradFill>
                  <a:gsLst>
                    <a:gs pos="0">
                      <a:srgbClr val="0078D4">
                        <a:lumMod val="75000"/>
                      </a:srgbClr>
                    </a:gs>
                    <a:gs pos="58000">
                      <a:srgbClr val="8661C5"/>
                    </a:gs>
                    <a:gs pos="100000">
                      <a:srgbClr val="C73ECC"/>
                    </a:gs>
                  </a:gsLst>
                  <a:lin ang="0" scaled="0"/>
                </a:gradFill>
                <a:cs typeface="Segoe Sans Display Semibold"/>
              </a:rPr>
              <a:t>Microsoft 365 Copilot Analytics:</a:t>
            </a:r>
            <a:endParaRPr lang="en-US" sz="2000" b="1"/>
          </a:p>
        </p:txBody>
      </p:sp>
      <p:sp>
        <p:nvSpPr>
          <p:cNvPr id="2" name="Title 1">
            <a:extLst>
              <a:ext uri="{FF2B5EF4-FFF2-40B4-BE49-F238E27FC236}">
                <a16:creationId xmlns:a16="http://schemas.microsoft.com/office/drawing/2014/main" id="{BBF12E78-CB5D-66B6-A8B2-495C94F9A312}"/>
              </a:ext>
            </a:extLst>
          </p:cNvPr>
          <p:cNvSpPr>
            <a:spLocks noGrp="1"/>
          </p:cNvSpPr>
          <p:nvPr>
            <p:ph type="title"/>
          </p:nvPr>
        </p:nvSpPr>
        <p:spPr>
          <a:xfrm>
            <a:off x="584200" y="2912434"/>
            <a:ext cx="5019243" cy="1231106"/>
          </a:xfrm>
        </p:spPr>
        <p:txBody>
          <a:bodyPr wrap="square">
            <a:spAutoFit/>
          </a:bodyPr>
          <a:lstStyle/>
          <a:p>
            <a:r>
              <a:rPr lang="en-GB">
                <a:gradFill>
                  <a:gsLst>
                    <a:gs pos="0">
                      <a:srgbClr val="0078D4">
                        <a:lumMod val="75000"/>
                      </a:srgbClr>
                    </a:gs>
                    <a:gs pos="58000">
                      <a:srgbClr val="8661C5"/>
                    </a:gs>
                    <a:gs pos="100000">
                      <a:srgbClr val="C73ECC"/>
                    </a:gs>
                  </a:gsLst>
                  <a:lin ang="0" scaled="0"/>
                </a:gradFill>
                <a:cs typeface="Segoe Sans Display Semibold"/>
              </a:rPr>
              <a:t>Getting Started with Custom Analysis</a:t>
            </a:r>
          </a:p>
        </p:txBody>
      </p:sp>
      <p:sp>
        <p:nvSpPr>
          <p:cNvPr id="5" name="TextBox 4">
            <a:extLst>
              <a:ext uri="{FF2B5EF4-FFF2-40B4-BE49-F238E27FC236}">
                <a16:creationId xmlns:a16="http://schemas.microsoft.com/office/drawing/2014/main" id="{BF6A5541-917A-FBA7-5BF4-E3FD3D390744}"/>
              </a:ext>
            </a:extLst>
          </p:cNvPr>
          <p:cNvSpPr txBox="1"/>
          <p:nvPr/>
        </p:nvSpPr>
        <p:spPr>
          <a:xfrm>
            <a:off x="584200" y="5254254"/>
            <a:ext cx="5740400" cy="1169551"/>
          </a:xfrm>
          <a:prstGeom prst="rect">
            <a:avLst/>
          </a:prstGeom>
          <a:noFill/>
        </p:spPr>
        <p:txBody>
          <a:bodyPr wrap="square" lIns="0">
            <a:spAutoFit/>
          </a:bodyPr>
          <a:lstStyle/>
          <a:p>
            <a:pPr algn="l" fontAlgn="base"/>
            <a:r>
              <a:rPr lang="en-GB" sz="1000" b="0" i="1">
                <a:solidFill>
                  <a:srgbClr val="000000"/>
                </a:solidFill>
                <a:effectLst/>
                <a:latin typeface="Aptos" panose="020B0004020202020204" pitchFamily="34" charset="0"/>
              </a:rPr>
              <a:t>© 2025 Microsoft Corporation. All rights reserved. This document is provided "as-is." Information and views expressed in this document, including URL and other Internet Web site references, may change without notice. You bear the risk of using it. Examples herein are for illustration only and are fictitious. No real association is intended or inferred.</a:t>
            </a:r>
            <a:endParaRPr lang="en-GB" sz="1000" b="0" i="0">
              <a:solidFill>
                <a:srgbClr val="000000"/>
              </a:solidFill>
              <a:effectLst/>
              <a:latin typeface="Aptos" panose="020B0004020202020204" pitchFamily="34" charset="0"/>
            </a:endParaRPr>
          </a:p>
          <a:p>
            <a:pPr algn="l" fontAlgn="base"/>
            <a:r>
              <a:rPr lang="en-GB" sz="1000" b="0" i="1">
                <a:solidFill>
                  <a:srgbClr val="000000"/>
                </a:solidFill>
                <a:effectLst/>
                <a:latin typeface="Aptos" panose="020B0004020202020204" pitchFamily="34" charset="0"/>
              </a:rPr>
              <a:t> </a:t>
            </a:r>
            <a:br>
              <a:rPr lang="en-GB" sz="1000" b="0" i="1">
                <a:solidFill>
                  <a:srgbClr val="000000"/>
                </a:solidFill>
                <a:effectLst/>
                <a:latin typeface="Aptos" panose="020B0004020202020204" pitchFamily="34" charset="0"/>
              </a:rPr>
            </a:br>
            <a:r>
              <a:rPr lang="en-GB" sz="1000" b="0" i="1">
                <a:solidFill>
                  <a:srgbClr val="000000"/>
                </a:solidFill>
                <a:effectLst/>
                <a:latin typeface="Aptos" panose="020B0004020202020204" pitchFamily="34" charset="0"/>
              </a:rPr>
              <a:t>This document does not provide you with any legal rights to any intellectual property in any Microsoft product. You may copy and use this document for your internal, reference purposes.</a:t>
            </a:r>
            <a:endParaRPr lang="en-GB" sz="1000" b="0" i="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3101919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1E0A4-2EFB-BFDE-5283-F661FA361E2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5EDE7E-997A-75B7-9EB0-16992C58AA9A}"/>
              </a:ext>
            </a:extLst>
          </p:cNvPr>
          <p:cNvSpPr>
            <a:spLocks noGrp="1"/>
          </p:cNvSpPr>
          <p:nvPr>
            <p:ph type="title"/>
          </p:nvPr>
        </p:nvSpPr>
        <p:spPr>
          <a:xfrm>
            <a:off x="588263" y="2598004"/>
            <a:ext cx="4853532" cy="1661993"/>
          </a:xfrm>
        </p:spPr>
        <p:txBody>
          <a:bodyPr/>
          <a:lstStyle/>
          <a:p>
            <a:r>
              <a:rPr lang="en-GB"/>
              <a:t>Setting up Viva Insights for Copilot Analytics</a:t>
            </a:r>
          </a:p>
        </p:txBody>
      </p:sp>
    </p:spTree>
    <p:extLst>
      <p:ext uri="{BB962C8B-B14F-4D97-AF65-F5344CB8AC3E}">
        <p14:creationId xmlns:p14="http://schemas.microsoft.com/office/powerpoint/2010/main" val="395104693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F5316-6ED0-E6CE-C4F4-E287958DAFD7}"/>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4499F281-C3BB-4F3A-5897-F18825E29E1D}"/>
              </a:ext>
              <a:ext uri="{C183D7F6-B498-43B3-948B-1728B52AA6E4}">
                <adec:decorative xmlns:adec="http://schemas.microsoft.com/office/drawing/2017/decorative" val="1"/>
              </a:ext>
            </a:extLst>
          </p:cNvPr>
          <p:cNvSpPr/>
          <p:nvPr/>
        </p:nvSpPr>
        <p:spPr bwMode="auto">
          <a:xfrm>
            <a:off x="3616257" y="2931525"/>
            <a:ext cx="1097280" cy="301353"/>
          </a:xfrm>
          <a:prstGeom prst="round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itle 7">
            <a:extLst>
              <a:ext uri="{FF2B5EF4-FFF2-40B4-BE49-F238E27FC236}">
                <a16:creationId xmlns:a16="http://schemas.microsoft.com/office/drawing/2014/main" id="{F6067B23-C01D-DC97-9611-B8739347F689}"/>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Setting up Viva Insights</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2" name="Title 1">
            <a:extLst>
              <a:ext uri="{FF2B5EF4-FFF2-40B4-BE49-F238E27FC236}">
                <a16:creationId xmlns:a16="http://schemas.microsoft.com/office/drawing/2014/main" id="{A423C68C-9C15-8406-D9CC-040C4EDB7506}"/>
              </a:ext>
            </a:extLst>
          </p:cNvPr>
          <p:cNvSpPr>
            <a:spLocks noGrp="1"/>
          </p:cNvSpPr>
          <p:nvPr>
            <p:ph type="title" idx="4294967295"/>
          </p:nvPr>
        </p:nvSpPr>
        <p:spPr>
          <a:xfrm>
            <a:off x="409575" y="450397"/>
            <a:ext cx="11383962" cy="923330"/>
          </a:xfrm>
        </p:spPr>
        <p:txBody>
          <a:bodyPr/>
          <a:lstStyle/>
          <a:p>
            <a:r>
              <a:rPr lang="en-GB" sz="2000" spc="-50">
                <a:gradFill flip="none">
                  <a:gsLst>
                    <a:gs pos="0">
                      <a:srgbClr val="3E76D4"/>
                    </a:gs>
                    <a:gs pos="50000">
                      <a:srgbClr val="8661C5"/>
                    </a:gs>
                    <a:gs pos="100000">
                      <a:srgbClr val="C73ECC"/>
                    </a:gs>
                  </a:gsLst>
                  <a:lin ang="2700000" scaled="1"/>
                  <a:tileRect/>
                </a:gradFill>
                <a:latin typeface="Segoe UI Semibold (Headings)"/>
                <a:cs typeface="Segoe UI"/>
              </a:rPr>
              <a:t>Viva Insights </a:t>
            </a:r>
            <a:r>
              <a:rPr lang="en-GB" sz="2000">
                <a:cs typeface="Segoe UI"/>
              </a:rPr>
              <a:t>is a key part of the Viva toolkit for accelerating Copilot adoption and measurement – and is part of the measurement pillar of the Copilot Control System (CCS) - providing 200+ metrics for enhancing employee wellbeing and productivity</a:t>
            </a:r>
          </a:p>
        </p:txBody>
      </p:sp>
      <p:sp>
        <p:nvSpPr>
          <p:cNvPr id="10" name="Title 1">
            <a:extLst>
              <a:ext uri="{FF2B5EF4-FFF2-40B4-BE49-F238E27FC236}">
                <a16:creationId xmlns:a16="http://schemas.microsoft.com/office/drawing/2014/main" id="{8AB5C207-7402-8A52-2620-B86F111A9B00}"/>
              </a:ext>
            </a:extLst>
          </p:cNvPr>
          <p:cNvSpPr txBox="1">
            <a:spLocks/>
          </p:cNvSpPr>
          <p:nvPr/>
        </p:nvSpPr>
        <p:spPr>
          <a:xfrm>
            <a:off x="419100" y="2040756"/>
            <a:ext cx="4294438" cy="3996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noProof="0">
                <a:ln>
                  <a:noFill/>
                </a:ln>
                <a:effectLst/>
                <a:uLnTx/>
                <a:uFillTx/>
                <a:latin typeface="Segoe UI Semibold"/>
                <a:ea typeface="+mn-ea"/>
                <a:cs typeface="Segoe UI" pitchFamily="34" charset="0"/>
              </a:rPr>
              <a:t>Microsoft Viva </a:t>
            </a:r>
            <a:endParaRPr kumimoji="0" lang="en-US" sz="1800" b="1" i="0" u="none" strike="noStrike" kern="1200" cap="none" spc="0" normalizeH="0" noProof="0">
              <a:ln w="3175">
                <a:noFill/>
              </a:ln>
              <a:effectLst/>
              <a:uLnTx/>
              <a:uFillTx/>
              <a:latin typeface="Segoe UI Semibold"/>
              <a:ea typeface="+mn-ea"/>
              <a:cs typeface="Segoe UI Semibold" panose="020B0502040204020203" pitchFamily="34" charset="0"/>
            </a:endParaRPr>
          </a:p>
        </p:txBody>
      </p:sp>
      <p:sp>
        <p:nvSpPr>
          <p:cNvPr id="11" name="Title 10">
            <a:extLst>
              <a:ext uri="{FF2B5EF4-FFF2-40B4-BE49-F238E27FC236}">
                <a16:creationId xmlns:a16="http://schemas.microsoft.com/office/drawing/2014/main" id="{A7A6E1BB-CBD3-94F1-AA27-E32298406555}"/>
              </a:ext>
            </a:extLst>
          </p:cNvPr>
          <p:cNvSpPr txBox="1">
            <a:spLocks/>
          </p:cNvSpPr>
          <p:nvPr/>
        </p:nvSpPr>
        <p:spPr>
          <a:xfrm>
            <a:off x="419100" y="2526362"/>
            <a:ext cx="4294437" cy="24622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Headings)"/>
                <a:ea typeface="+mn-ea"/>
                <a:cs typeface="Segoe UI" pitchFamily="34" charset="0"/>
              </a:rPr>
              <a:t>Accelerate Copilot adoption and measurement</a:t>
            </a:r>
          </a:p>
        </p:txBody>
      </p:sp>
      <p:sp>
        <p:nvSpPr>
          <p:cNvPr id="13" name="TextBox 12">
            <a:extLst>
              <a:ext uri="{FF2B5EF4-FFF2-40B4-BE49-F238E27FC236}">
                <a16:creationId xmlns:a16="http://schemas.microsoft.com/office/drawing/2014/main" id="{57242040-C0D5-2D04-6626-2E5B2020F518}"/>
              </a:ext>
            </a:extLst>
          </p:cNvPr>
          <p:cNvSpPr txBox="1"/>
          <p:nvPr/>
        </p:nvSpPr>
        <p:spPr>
          <a:xfrm>
            <a:off x="419100" y="2974408"/>
            <a:ext cx="1174480"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Communications</a:t>
            </a:r>
          </a:p>
        </p:txBody>
      </p:sp>
      <p:sp>
        <p:nvSpPr>
          <p:cNvPr id="15" name="TextBox 14">
            <a:extLst>
              <a:ext uri="{FF2B5EF4-FFF2-40B4-BE49-F238E27FC236}">
                <a16:creationId xmlns:a16="http://schemas.microsoft.com/office/drawing/2014/main" id="{984C77E8-AACC-C1D2-EBA6-D8C7B41A30D7}"/>
              </a:ext>
            </a:extLst>
          </p:cNvPr>
          <p:cNvSpPr txBox="1"/>
          <p:nvPr/>
        </p:nvSpPr>
        <p:spPr>
          <a:xfrm>
            <a:off x="1971374" y="2981871"/>
            <a:ext cx="1097280"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Skilling</a:t>
            </a:r>
          </a:p>
        </p:txBody>
      </p:sp>
      <p:sp>
        <p:nvSpPr>
          <p:cNvPr id="16" name="TextBox 15">
            <a:extLst>
              <a:ext uri="{FF2B5EF4-FFF2-40B4-BE49-F238E27FC236}">
                <a16:creationId xmlns:a16="http://schemas.microsoft.com/office/drawing/2014/main" id="{23919236-4C65-D835-15F1-12E09CE6B601}"/>
              </a:ext>
            </a:extLst>
          </p:cNvPr>
          <p:cNvSpPr txBox="1"/>
          <p:nvPr/>
        </p:nvSpPr>
        <p:spPr>
          <a:xfrm>
            <a:off x="3616257" y="2981871"/>
            <a:ext cx="1097280" cy="184666"/>
          </a:xfrm>
          <a:prstGeom prst="rect">
            <a:avLst/>
          </a:prstGeom>
          <a:noFill/>
        </p:spPr>
        <p:txBody>
          <a:bodyPr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Measurement</a:t>
            </a:r>
          </a:p>
        </p:txBody>
      </p:sp>
      <p:sp>
        <p:nvSpPr>
          <p:cNvPr id="9" name="TextBox 8">
            <a:extLst>
              <a:ext uri="{FF2B5EF4-FFF2-40B4-BE49-F238E27FC236}">
                <a16:creationId xmlns:a16="http://schemas.microsoft.com/office/drawing/2014/main" id="{6A0BCDAB-B264-AD4D-2A19-7AB18FB1F04F}"/>
              </a:ext>
            </a:extLst>
          </p:cNvPr>
          <p:cNvSpPr txBox="1"/>
          <p:nvPr/>
        </p:nvSpPr>
        <p:spPr>
          <a:xfrm>
            <a:off x="967707" y="3560045"/>
            <a:ext cx="3745830" cy="60016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hlinkClick r:id="rId3">
                  <a:extLst>
                    <a:ext uri="{A12FA001-AC4F-418D-AE19-62706E023703}">
                      <ahyp:hlinkClr xmlns:ahyp="http://schemas.microsoft.com/office/drawing/2018/hyperlinkcolor" val="tx"/>
                    </a:ext>
                  </a:extLst>
                </a:hlinkClick>
              </a:rPr>
              <a:t>Viva Insights</a:t>
            </a:r>
            <a:r>
              <a:rPr kumimoji="0" lang="en-GB" sz="13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a:ea typeface="+mn-ea"/>
                <a:cs typeface="Segoe UI" pitchFamily="34" charset="0"/>
              </a:rPr>
              <a:t> </a:t>
            </a:r>
            <a:r>
              <a:rPr kumimoji="0" lang="en-GB" sz="1300" b="0" i="0" u="none" strike="noStrike" kern="1200" cap="none" normalizeH="0" noProof="0">
                <a:ln>
                  <a:noFill/>
                </a:ln>
                <a:solidFill>
                  <a:srgbClr val="000000"/>
                </a:solidFill>
                <a:effectLst/>
                <a:uLnTx/>
                <a:uFillTx/>
                <a:latin typeface="Segoe UI"/>
                <a:ea typeface="+mn-ea"/>
                <a:cs typeface="+mn-cs"/>
              </a:rPr>
              <a:t>offers data-driven insights and recommendations to enhance productivity and wellbeing in the workplace</a:t>
            </a:r>
          </a:p>
        </p:txBody>
      </p:sp>
      <p:pic>
        <p:nvPicPr>
          <p:cNvPr id="12" name="Graphic 11">
            <a:extLst>
              <a:ext uri="{FF2B5EF4-FFF2-40B4-BE49-F238E27FC236}">
                <a16:creationId xmlns:a16="http://schemas.microsoft.com/office/drawing/2014/main" id="{8FD74061-8E4E-DFBF-D89B-96DF90E21509}"/>
              </a:ext>
              <a:ext uri="{C183D7F6-B498-43B3-948B-1728B52AA6E4}">
                <adec:decorative xmlns:adec="http://schemas.microsoft.com/office/drawing/2017/decorative" val="1"/>
              </a:ext>
            </a:extLst>
          </p:cNvPr>
          <p:cNvPicPr/>
          <p:nvPr/>
        </p:nvPicPr>
        <p:blipFill>
          <a:blip r:embed="rId4">
            <a:extLst>
              <a:ext uri="{96DAC541-7B7A-43D3-8B79-37D633B846F1}">
                <asvg:svgBlip xmlns:asvg="http://schemas.microsoft.com/office/drawing/2016/SVG/main" r:embed="rId5"/>
              </a:ext>
            </a:extLst>
          </a:blip>
          <a:stretch>
            <a:fillRect/>
          </a:stretch>
        </p:blipFill>
        <p:spPr>
          <a:xfrm>
            <a:off x="2327251" y="1561556"/>
            <a:ext cx="478136" cy="469039"/>
          </a:xfrm>
          <a:prstGeom prst="rect">
            <a:avLst/>
          </a:prstGeom>
        </p:spPr>
      </p:pic>
      <p:sp>
        <p:nvSpPr>
          <p:cNvPr id="18" name="TextBox 17">
            <a:extLst>
              <a:ext uri="{FF2B5EF4-FFF2-40B4-BE49-F238E27FC236}">
                <a16:creationId xmlns:a16="http://schemas.microsoft.com/office/drawing/2014/main" id="{E00B1924-D443-3376-6E1F-66253FA7E36A}"/>
              </a:ext>
            </a:extLst>
          </p:cNvPr>
          <p:cNvSpPr txBox="1"/>
          <p:nvPr/>
        </p:nvSpPr>
        <p:spPr>
          <a:xfrm>
            <a:off x="403859" y="4544874"/>
            <a:ext cx="4168139" cy="1754326"/>
          </a:xfrm>
          <a:prstGeom prst="rect">
            <a:avLst/>
          </a:prstGeom>
          <a:noFill/>
        </p:spPr>
        <p:txBody>
          <a:bodyPr wrap="square" lIns="0" tIns="0" rIns="0" bIns="0">
            <a:spAutoFit/>
          </a:bodyPr>
          <a:lstStyle/>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300" b="0" i="0" u="none" strike="noStrike" kern="1200" cap="none" normalizeH="0" noProof="0">
                <a:ln>
                  <a:noFill/>
                </a:ln>
                <a:effectLst/>
                <a:uLnTx/>
                <a:uFillTx/>
                <a:ea typeface="+mn-ea"/>
                <a:cs typeface="Segoe UI Light" panose="020B0502040204020203" pitchFamily="34" charset="0"/>
              </a:rPr>
              <a:t>Part of Microsoft Viva’s Measurement pillar (together with Glint, Pulse) for accelerating Copilot adoption and measurement.</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300" b="0" i="0" u="none" strike="noStrike" kern="1200" cap="none" normalizeH="0" noProof="0">
                <a:ln>
                  <a:noFill/>
                </a:ln>
                <a:effectLst/>
                <a:uLnTx/>
                <a:uFillTx/>
                <a:ea typeface="+mn-ea"/>
                <a:cs typeface="Segoe UI Light" panose="020B0502040204020203" pitchFamily="34" charset="0"/>
              </a:rPr>
              <a:t>Combines collaboration data from M365 (Exchange, Teams) and organizational data to offer metrics that help measure organizational wellbeing and productivity.</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300" b="0" i="0" u="none" strike="noStrike" kern="1200" cap="none" normalizeH="0" noProof="0">
                <a:ln>
                  <a:noFill/>
                </a:ln>
                <a:effectLst/>
                <a:uLnTx/>
                <a:uFillTx/>
                <a:ea typeface="+mn-ea"/>
                <a:cs typeface="Segoe UI Light" panose="020B0502040204020203" pitchFamily="34" charset="0"/>
              </a:rPr>
              <a:t>Privacy-protected and supports data compliance.</a:t>
            </a:r>
          </a:p>
        </p:txBody>
      </p:sp>
      <p:cxnSp>
        <p:nvCxnSpPr>
          <p:cNvPr id="22" name="Straight Connector 21">
            <a:extLst>
              <a:ext uri="{FF2B5EF4-FFF2-40B4-BE49-F238E27FC236}">
                <a16:creationId xmlns:a16="http://schemas.microsoft.com/office/drawing/2014/main" id="{7E308DC5-0463-115E-0C8C-3909CC3CEB89}"/>
              </a:ext>
              <a:ext uri="{C183D7F6-B498-43B3-948B-1728B52AA6E4}">
                <adec:decorative xmlns:adec="http://schemas.microsoft.com/office/drawing/2017/decorative" val="1"/>
              </a:ext>
            </a:extLst>
          </p:cNvPr>
          <p:cNvCxnSpPr>
            <a:cxnSpLocks/>
          </p:cNvCxnSpPr>
          <p:nvPr/>
        </p:nvCxnSpPr>
        <p:spPr>
          <a:xfrm>
            <a:off x="3616257" y="3320566"/>
            <a:ext cx="1097280" cy="0"/>
          </a:xfrm>
          <a:prstGeom prst="line">
            <a:avLst/>
          </a:prstGeom>
          <a:ln w="38100" cap="rnd">
            <a:gradFill flip="none" rotWithShape="1">
              <a:gsLst>
                <a:gs pos="0">
                  <a:srgbClr val="4DDBF8"/>
                </a:gs>
                <a:gs pos="45000">
                  <a:srgbClr val="0078D4"/>
                </a:gs>
                <a:gs pos="80000">
                  <a:srgbClr val="8678D6"/>
                </a:gs>
              </a:gsLst>
              <a:lin ang="108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6" name="Picture 4">
            <a:extLst>
              <a:ext uri="{FF2B5EF4-FFF2-40B4-BE49-F238E27FC236}">
                <a16:creationId xmlns:a16="http://schemas.microsoft.com/office/drawing/2014/main" id="{70A29502-F1E8-A581-633D-1ECD05A3B37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 y="3660111"/>
            <a:ext cx="400032" cy="400032"/>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A5C61AC-5F7B-18D1-9D7B-228F2D1B2898}"/>
              </a:ext>
              <a:ext uri="{C183D7F6-B498-43B3-948B-1728B52AA6E4}">
                <adec:decorative xmlns:adec="http://schemas.microsoft.com/office/drawing/2017/decorative" val="1"/>
              </a:ext>
            </a:extLst>
          </p:cNvPr>
          <p:cNvCxnSpPr>
            <a:cxnSpLocks/>
          </p:cNvCxnSpPr>
          <p:nvPr/>
        </p:nvCxnSpPr>
        <p:spPr>
          <a:xfrm>
            <a:off x="5272719" y="1561556"/>
            <a:ext cx="0" cy="4737644"/>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 name="Picture 3" descr="Screenshot showcasing Microsoft 365 Copilot dashboard ">
            <a:extLst>
              <a:ext uri="{FF2B5EF4-FFF2-40B4-BE49-F238E27FC236}">
                <a16:creationId xmlns:a16="http://schemas.microsoft.com/office/drawing/2014/main" id="{E5B79509-727D-58BC-537A-1C85A4A78568}"/>
              </a:ext>
              <a:ext uri="{C183D7F6-B498-43B3-948B-1728B52AA6E4}">
                <adec:decorative xmlns:adec="http://schemas.microsoft.com/office/drawing/2017/decorative" val="0"/>
              </a:ext>
            </a:extLst>
          </p:cNvPr>
          <p:cNvPicPr>
            <a:picLocks noChangeAspect="1"/>
          </p:cNvPicPr>
          <p:nvPr/>
        </p:nvPicPr>
        <p:blipFill>
          <a:blip r:embed="rId7"/>
          <a:srcRect l="-867" r="-843" b="5682"/>
          <a:stretch>
            <a:fillRect/>
          </a:stretch>
        </p:blipFill>
        <p:spPr>
          <a:xfrm>
            <a:off x="5920071" y="1553026"/>
            <a:ext cx="2319328" cy="2383577"/>
          </a:xfrm>
          <a:prstGeom prst="roundRect">
            <a:avLst>
              <a:gd name="adj" fmla="val 368"/>
            </a:avLst>
          </a:prstGeom>
          <a:solidFill>
            <a:srgbClr val="F5F5F5"/>
          </a:solidFill>
          <a:ln w="76200">
            <a:solidFill>
              <a:schemeClr val="bg1"/>
            </a:solidFill>
          </a:ln>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48A74059-759A-E170-2C7E-90EAAF0209A4}"/>
              </a:ext>
            </a:extLst>
          </p:cNvPr>
          <p:cNvSpPr txBox="1">
            <a:spLocks/>
          </p:cNvSpPr>
          <p:nvPr/>
        </p:nvSpPr>
        <p:spPr>
          <a:xfrm>
            <a:off x="5831900" y="4177537"/>
            <a:ext cx="2495671" cy="20518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300" b="0" i="0" u="none" strike="noStrike" kern="1200" cap="none" normalizeH="0" noProof="0">
                <a:ln>
                  <a:noFill/>
                </a:ln>
                <a:solidFill>
                  <a:srgbClr val="000000"/>
                </a:solidFill>
                <a:effectLst/>
                <a:uLnTx/>
                <a:uFillTx/>
                <a:ea typeface="+mn-ea"/>
                <a:cs typeface="+mn-cs"/>
              </a:rPr>
              <a:t>Viva Insights has multiple surfaces for different levels of users…</a:t>
            </a:r>
          </a:p>
          <a:p>
            <a:pPr marL="177800" marR="0" lvl="0" indent="-17780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kumimoji="0" lang="en-GB" sz="11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n-ea"/>
                <a:cs typeface="Segoe UI Light" panose="020B0502040204020203" pitchFamily="34" charset="0"/>
                <a:hlinkClick r:id="rId8">
                  <a:extLst>
                    <a:ext uri="{A12FA001-AC4F-418D-AE19-62706E023703}">
                      <ahyp:hlinkClr xmlns:ahyp="http://schemas.microsoft.com/office/drawing/2018/hyperlinkcolor" val="tx"/>
                    </a:ext>
                  </a:extLst>
                </a:hlinkClick>
              </a:rPr>
              <a:t>Personal insights</a:t>
            </a:r>
            <a:r>
              <a:rPr kumimoji="0" lang="en-GB" sz="11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n-ea"/>
                <a:cs typeface="Segoe UI Light" panose="020B0502040204020203" pitchFamily="34" charset="0"/>
              </a:rPr>
              <a:t> </a:t>
            </a: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 individual employees</a:t>
            </a:r>
          </a:p>
          <a:p>
            <a:pPr marL="177800" marR="0" lvl="0" indent="-17780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kumimoji="0" lang="en-GB" sz="11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n-ea"/>
                <a:cs typeface="Segoe UI Light" panose="020B0502040204020203" pitchFamily="34" charset="0"/>
                <a:hlinkClick r:id="rId9">
                  <a:extLst>
                    <a:ext uri="{A12FA001-AC4F-418D-AE19-62706E023703}">
                      <ahyp:hlinkClr xmlns:ahyp="http://schemas.microsoft.com/office/drawing/2018/hyperlinkcolor" val="tx"/>
                    </a:ext>
                  </a:extLst>
                </a:hlinkClick>
              </a:rPr>
              <a:t>Teams insights</a:t>
            </a:r>
            <a:r>
              <a:rPr kumimoji="0" lang="en-GB" sz="11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n-ea"/>
                <a:cs typeface="Segoe UI Light" panose="020B0502040204020203" pitchFamily="34" charset="0"/>
              </a:rPr>
              <a:t> </a:t>
            </a: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 managers</a:t>
            </a:r>
          </a:p>
          <a:p>
            <a:pPr marL="177800" marR="0" lvl="0" indent="-17780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kumimoji="0" lang="en-GB" sz="11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n-ea"/>
                <a:cs typeface="Segoe UI Light" panose="020B0502040204020203" pitchFamily="34" charset="0"/>
                <a:hlinkClick r:id="rId10">
                  <a:extLst>
                    <a:ext uri="{A12FA001-AC4F-418D-AE19-62706E023703}">
                      <ahyp:hlinkClr xmlns:ahyp="http://schemas.microsoft.com/office/drawing/2018/hyperlinkcolor" val="tx"/>
                    </a:ext>
                  </a:extLst>
                </a:hlinkClick>
              </a:rPr>
              <a:t>Organizational insights</a:t>
            </a:r>
            <a:r>
              <a:rPr kumimoji="0" lang="en-GB" sz="11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n-ea"/>
                <a:cs typeface="Segoe UI Light" panose="020B0502040204020203" pitchFamily="34" charset="0"/>
                <a:hlinkClick r:id="rId10"/>
              </a:rPr>
              <a:t> </a:t>
            </a: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 leaders, delegates</a:t>
            </a:r>
          </a:p>
          <a:p>
            <a:pPr marL="177800" marR="0" lvl="0" indent="-17780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kumimoji="0" lang="en-GB" sz="11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n-ea"/>
                <a:cs typeface="Segoe UI Light" panose="020B0502040204020203" pitchFamily="34" charset="0"/>
                <a:hlinkClick r:id="rId11">
                  <a:extLst>
                    <a:ext uri="{A12FA001-AC4F-418D-AE19-62706E023703}">
                      <ahyp:hlinkClr xmlns:ahyp="http://schemas.microsoft.com/office/drawing/2018/hyperlinkcolor" val="tx"/>
                    </a:ext>
                  </a:extLst>
                </a:hlinkClick>
              </a:rPr>
              <a:t>Advanced insights </a:t>
            </a: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 business leaders, analysts</a:t>
            </a:r>
          </a:p>
          <a:p>
            <a:pPr marL="177800" marR="0" lvl="0" indent="-177800" algn="l" defTabSz="914400" rtl="0" eaLnBrk="1" fontAlgn="auto" latinLnBrk="0" hangingPunct="1">
              <a:lnSpc>
                <a:spcPct val="100000"/>
              </a:lnSpc>
              <a:spcBef>
                <a:spcPts val="0"/>
              </a:spcBef>
              <a:spcAft>
                <a:spcPts val="200"/>
              </a:spcAft>
              <a:buClr>
                <a:schemeClr val="tx1"/>
              </a:buClr>
              <a:buSzTx/>
              <a:buFont typeface="Arial" panose="020B0604020202020204" pitchFamily="34" charset="0"/>
              <a:buChar char="•"/>
              <a:tabLst/>
              <a:defRPr/>
            </a:pPr>
            <a:r>
              <a:rPr kumimoji="0" lang="en-GB" sz="11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n-ea"/>
                <a:cs typeface="Segoe UI Light" panose="020B0502040204020203" pitchFamily="34" charset="0"/>
                <a:hlinkClick r:id="rId12">
                  <a:extLst>
                    <a:ext uri="{A12FA001-AC4F-418D-AE19-62706E023703}">
                      <ahyp:hlinkClr xmlns:ahyp="http://schemas.microsoft.com/office/drawing/2018/hyperlinkcolor" val="tx"/>
                    </a:ext>
                  </a:extLst>
                </a:hlinkClick>
              </a:rPr>
              <a:t>Copilot Dashboard</a:t>
            </a:r>
            <a:r>
              <a:rPr kumimoji="0" lang="en-GB" sz="1100" b="0" i="0" u="none" strike="noStrike" kern="1200" cap="none"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n-ea"/>
                <a:cs typeface="Segoe UI Light" panose="020B0502040204020203" pitchFamily="34" charset="0"/>
              </a:rPr>
              <a:t> </a:t>
            </a: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 leaders driving AI transformation for their org</a:t>
            </a:r>
          </a:p>
        </p:txBody>
      </p:sp>
      <p:pic>
        <p:nvPicPr>
          <p:cNvPr id="39" name="Picture 38" descr="Screenshot showcasing set of metrics ">
            <a:extLst>
              <a:ext uri="{FF2B5EF4-FFF2-40B4-BE49-F238E27FC236}">
                <a16:creationId xmlns:a16="http://schemas.microsoft.com/office/drawing/2014/main" id="{2712D7A3-725B-57B5-3016-5A2CFF9982D0}"/>
              </a:ext>
              <a:ext uri="{C183D7F6-B498-43B3-948B-1728B52AA6E4}">
                <adec:decorative xmlns:adec="http://schemas.microsoft.com/office/drawing/2017/decorative" val="0"/>
              </a:ext>
            </a:extLst>
          </p:cNvPr>
          <p:cNvPicPr>
            <a:picLocks/>
          </p:cNvPicPr>
          <p:nvPr/>
        </p:nvPicPr>
        <p:blipFill>
          <a:blip r:embed="rId13"/>
          <a:stretch>
            <a:fillRect/>
          </a:stretch>
        </p:blipFill>
        <p:spPr>
          <a:xfrm>
            <a:off x="9104442" y="1553026"/>
            <a:ext cx="2633304" cy="2383577"/>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sp>
        <p:nvSpPr>
          <p:cNvPr id="37" name="TextBox 36">
            <a:extLst>
              <a:ext uri="{FF2B5EF4-FFF2-40B4-BE49-F238E27FC236}">
                <a16:creationId xmlns:a16="http://schemas.microsoft.com/office/drawing/2014/main" id="{26E1F6F7-5DC6-246D-A849-138F99BFA34F}"/>
              </a:ext>
            </a:extLst>
          </p:cNvPr>
          <p:cNvSpPr txBox="1">
            <a:spLocks/>
          </p:cNvSpPr>
          <p:nvPr/>
        </p:nvSpPr>
        <p:spPr>
          <a:xfrm>
            <a:off x="9104442" y="4177537"/>
            <a:ext cx="2633304" cy="21287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GB" sz="1300" b="0" i="0" u="none" strike="noStrike" kern="1200" cap="none" normalizeH="0" noProof="0">
                <a:ln>
                  <a:noFill/>
                </a:ln>
                <a:solidFill>
                  <a:srgbClr val="000000"/>
                </a:solidFill>
                <a:effectLst/>
                <a:uLnTx/>
                <a:uFillTx/>
                <a:ea typeface="+mn-ea"/>
                <a:cs typeface="+mn-cs"/>
              </a:rPr>
              <a:t>…and an expansive set of metrics that feed into these surfaces</a:t>
            </a:r>
          </a:p>
          <a:p>
            <a:pPr marL="177800" marR="0" lvl="0" indent="-1778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Collaboration activity (emails, chats, meetings, etc.)</a:t>
            </a:r>
          </a:p>
          <a:p>
            <a:pPr marL="177800" marR="0" lvl="0" indent="-1778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After-hours collaboration</a:t>
            </a:r>
          </a:p>
          <a:p>
            <a:pPr marL="177800" marR="0" lvl="0" indent="-1778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Collaboration involving manager</a:t>
            </a:r>
          </a:p>
          <a:p>
            <a:pPr marL="177800" marR="0" lvl="0" indent="-1778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Collaboration network </a:t>
            </a:r>
          </a:p>
          <a:p>
            <a:pPr marL="177800" marR="0" lvl="0" indent="-1778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Focus time</a:t>
            </a:r>
          </a:p>
          <a:p>
            <a:pPr marL="177800" marR="0" lvl="0" indent="-1778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Generated load</a:t>
            </a:r>
          </a:p>
          <a:p>
            <a:pPr marL="177800" marR="0" lvl="0" indent="-1778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Copilot </a:t>
            </a:r>
          </a:p>
          <a:p>
            <a:pPr marL="177800" marR="0" lvl="0" indent="-17780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GB" sz="1100" b="0" i="0" u="none" strike="noStrike" kern="1200" cap="none" normalizeH="0" noProof="0">
                <a:ln>
                  <a:noFill/>
                </a:ln>
                <a:solidFill>
                  <a:srgbClr val="000000"/>
                </a:solidFill>
                <a:effectLst/>
                <a:uLnTx/>
                <a:uFillTx/>
                <a:ea typeface="+mn-ea"/>
                <a:cs typeface="Segoe UI Light" panose="020B0502040204020203" pitchFamily="34" charset="0"/>
              </a:rPr>
              <a:t>…and more</a:t>
            </a:r>
          </a:p>
        </p:txBody>
      </p:sp>
    </p:spTree>
    <p:extLst>
      <p:ext uri="{BB962C8B-B14F-4D97-AF65-F5344CB8AC3E}">
        <p14:creationId xmlns:p14="http://schemas.microsoft.com/office/powerpoint/2010/main" val="32337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25F7E179-F6CD-F222-E061-761A327BB854}"/>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Setting up Viva Insights</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2" name="Title 1">
            <a:extLst>
              <a:ext uri="{FF2B5EF4-FFF2-40B4-BE49-F238E27FC236}">
                <a16:creationId xmlns:a16="http://schemas.microsoft.com/office/drawing/2014/main" id="{7FBE1C11-A491-7B88-6C5E-7B06B48651A7}"/>
              </a:ext>
            </a:extLst>
          </p:cNvPr>
          <p:cNvSpPr>
            <a:spLocks noGrp="1"/>
          </p:cNvSpPr>
          <p:nvPr>
            <p:ph type="title"/>
          </p:nvPr>
        </p:nvSpPr>
        <p:spPr>
          <a:xfrm>
            <a:off x="409575" y="450397"/>
            <a:ext cx="11353800" cy="338554"/>
          </a:xfrm>
        </p:spPr>
        <p:txBody>
          <a:bodyPr/>
          <a:lstStyle/>
          <a:p>
            <a:r>
              <a:rPr lang="en-GB" sz="2200"/>
              <a:t>The Viva Insights Analyst portal allows you to run queries for custom analysis</a:t>
            </a:r>
          </a:p>
        </p:txBody>
      </p:sp>
      <p:pic>
        <p:nvPicPr>
          <p:cNvPr id="9" name="Picture 8" descr="Screenshot showcasing Microsoft 365 Copilot dashboard ">
            <a:extLst>
              <a:ext uri="{FF2B5EF4-FFF2-40B4-BE49-F238E27FC236}">
                <a16:creationId xmlns:a16="http://schemas.microsoft.com/office/drawing/2014/main" id="{1D93EBBF-725D-951B-6C4F-D4849212783E}"/>
              </a:ext>
              <a:ext uri="{C183D7F6-B498-43B3-948B-1728B52AA6E4}">
                <adec:decorative xmlns:adec="http://schemas.microsoft.com/office/drawing/2017/decorative" val="0"/>
              </a:ext>
            </a:extLst>
          </p:cNvPr>
          <p:cNvPicPr>
            <a:picLocks/>
          </p:cNvPicPr>
          <p:nvPr/>
        </p:nvPicPr>
        <p:blipFill>
          <a:blip r:embed="rId2"/>
          <a:srcRect b="5793"/>
          <a:stretch>
            <a:fillRect/>
          </a:stretch>
        </p:blipFill>
        <p:spPr>
          <a:xfrm>
            <a:off x="1313089" y="1030965"/>
            <a:ext cx="4931138" cy="5148345"/>
          </a:xfrm>
          <a:prstGeom prst="roundRect">
            <a:avLst>
              <a:gd name="adj" fmla="val 368"/>
            </a:avLst>
          </a:prstGeom>
          <a:solidFill>
            <a:schemeClr val="bg1"/>
          </a:solidFill>
          <a:ln w="76200">
            <a:solidFill>
              <a:schemeClr val="bg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BD29A24C-10C1-83F6-A9E2-468FB281DFD9}"/>
              </a:ext>
            </a:extLst>
          </p:cNvPr>
          <p:cNvSpPr txBox="1">
            <a:spLocks/>
          </p:cNvSpPr>
          <p:nvPr/>
        </p:nvSpPr>
        <p:spPr>
          <a:xfrm>
            <a:off x="7302389" y="1905593"/>
            <a:ext cx="4470511" cy="2985433"/>
          </a:xfrm>
          <a:prstGeom prst="rect">
            <a:avLst/>
          </a:prstGeom>
          <a:noFill/>
        </p:spPr>
        <p:txBody>
          <a:bodyPr wrap="square" lIns="0" tIns="0" rIns="0" bIns="0" rtlCol="0">
            <a:spAutoFit/>
          </a:bodyPr>
          <a:lstStyle/>
          <a:p>
            <a:pPr algn="l">
              <a:spcAft>
                <a:spcPts val="1200"/>
              </a:spcAft>
            </a:pPr>
            <a:r>
              <a:rPr lang="en-GB" sz="1600"/>
              <a:t>The Viva Insights Analyst portal enables: </a:t>
            </a:r>
          </a:p>
          <a:p>
            <a:pPr marL="342900" indent="-342900" algn="l">
              <a:spcAft>
                <a:spcPts val="1200"/>
              </a:spcAft>
              <a:buFont typeface="Arial" panose="020B0604020202020204" pitchFamily="34" charset="0"/>
              <a:buChar char="•"/>
            </a:pPr>
            <a:r>
              <a:rPr lang="en-GB" sz="1600"/>
              <a:t>Creation of custom metrics</a:t>
            </a:r>
          </a:p>
          <a:p>
            <a:pPr marL="342900" indent="-342900" algn="l">
              <a:spcAft>
                <a:spcPts val="1200"/>
              </a:spcAft>
              <a:buFont typeface="Arial" panose="020B0604020202020204" pitchFamily="34" charset="0"/>
              <a:buChar char="•"/>
            </a:pPr>
            <a:r>
              <a:rPr lang="en-GB" sz="1600"/>
              <a:t>Export of raw csv data files</a:t>
            </a:r>
          </a:p>
          <a:p>
            <a:pPr marL="342900" indent="-342900" algn="l">
              <a:spcAft>
                <a:spcPts val="1200"/>
              </a:spcAft>
              <a:buFont typeface="Arial" panose="020B0604020202020204" pitchFamily="34" charset="0"/>
              <a:buChar char="•"/>
            </a:pPr>
            <a:r>
              <a:rPr lang="en-GB" sz="1600"/>
              <a:t>Access to 15+ prebuilt Power BI report templates (including the Copilot adoption and impact reports).</a:t>
            </a:r>
          </a:p>
          <a:p>
            <a:pPr marL="342900" indent="-342900" algn="l">
              <a:spcAft>
                <a:spcPts val="1200"/>
              </a:spcAft>
              <a:buFont typeface="Arial" panose="020B0604020202020204" pitchFamily="34" charset="0"/>
              <a:buChar char="•"/>
            </a:pPr>
            <a:endParaRPr lang="en-GB" sz="1600"/>
          </a:p>
          <a:p>
            <a:pPr algn="l">
              <a:spcAft>
                <a:spcPts val="1200"/>
              </a:spcAft>
            </a:pPr>
            <a:r>
              <a:rPr lang="en-GB" sz="1600"/>
              <a:t>The Analyst portal is only accessible to those assigned with the Viva Insights </a:t>
            </a:r>
            <a:r>
              <a:rPr lang="en-GB" sz="1600" b="1">
                <a:latin typeface="+mj-lt"/>
              </a:rPr>
              <a:t>Analyst</a:t>
            </a:r>
            <a:r>
              <a:rPr lang="en-GB" sz="1600"/>
              <a:t> role.</a:t>
            </a:r>
          </a:p>
        </p:txBody>
      </p:sp>
      <p:sp>
        <p:nvSpPr>
          <p:cNvPr id="5" name="TextBox 4">
            <a:extLst>
              <a:ext uri="{FF2B5EF4-FFF2-40B4-BE49-F238E27FC236}">
                <a16:creationId xmlns:a16="http://schemas.microsoft.com/office/drawing/2014/main" id="{03BDA5E3-BA19-6D97-D7C1-EFDD6A7695F6}"/>
              </a:ext>
            </a:extLst>
          </p:cNvPr>
          <p:cNvSpPr txBox="1">
            <a:spLocks/>
          </p:cNvSpPr>
          <p:nvPr/>
        </p:nvSpPr>
        <p:spPr>
          <a:xfrm>
            <a:off x="7302389" y="5168107"/>
            <a:ext cx="4470511" cy="221599"/>
          </a:xfrm>
          <a:prstGeom prst="rect">
            <a:avLst/>
          </a:prstGeom>
          <a:noFill/>
        </p:spPr>
        <p:txBody>
          <a:bodyPr wrap="square" lIns="0" tIns="0" rIns="0" bIns="0" rtlCol="0">
            <a:spAutoFit/>
          </a:bodyPr>
          <a:lstStyle/>
          <a:p>
            <a:pPr>
              <a:lnSpc>
                <a:spcPct val="90000"/>
              </a:lnSpc>
              <a:spcAft>
                <a:spcPts val="600"/>
              </a:spcAft>
            </a:pPr>
            <a:r>
              <a:rPr lang="en-GB" sz="1600">
                <a:gradFill>
                  <a:gsLst>
                    <a:gs pos="2917">
                      <a:schemeClr val="tx1"/>
                    </a:gs>
                    <a:gs pos="30000">
                      <a:schemeClr val="tx1"/>
                    </a:gs>
                  </a:gsLst>
                  <a:lin ang="5400000" scaled="0"/>
                </a:gradFill>
                <a:hlinkClick r:id="rId3"/>
              </a:rPr>
              <a:t>https://analysis.insights.viva.office.com/</a:t>
            </a:r>
            <a:r>
              <a:rPr lang="en-GB" sz="1600">
                <a:gradFill>
                  <a:gsLst>
                    <a:gs pos="2917">
                      <a:schemeClr val="tx1"/>
                    </a:gs>
                    <a:gs pos="30000">
                      <a:schemeClr val="tx1"/>
                    </a:gs>
                  </a:gsLst>
                  <a:lin ang="5400000" scaled="0"/>
                </a:gradFill>
              </a:rPr>
              <a:t> </a:t>
            </a:r>
          </a:p>
        </p:txBody>
      </p:sp>
      <p:sp>
        <p:nvSpPr>
          <p:cNvPr id="4" name="Oval 1091_1">
            <a:extLst>
              <a:ext uri="{FF2B5EF4-FFF2-40B4-BE49-F238E27FC236}">
                <a16:creationId xmlns:a16="http://schemas.microsoft.com/office/drawing/2014/main" id="{6E7119A7-2EEF-C4DB-DCDA-D6CCDCDBC216}"/>
              </a:ext>
              <a:ext uri="{C183D7F6-B498-43B3-948B-1728B52AA6E4}">
                <adec:decorative xmlns:adec="http://schemas.microsoft.com/office/drawing/2017/decorative" val="1"/>
              </a:ext>
            </a:extLst>
          </p:cNvPr>
          <p:cNvSpPr>
            <a:spLocks/>
          </p:cNvSpPr>
          <p:nvPr/>
        </p:nvSpPr>
        <p:spPr bwMode="auto">
          <a:xfrm rot="10800000" flipV="1">
            <a:off x="6829678" y="952965"/>
            <a:ext cx="43221" cy="5304344"/>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a:p>
        </p:txBody>
      </p:sp>
    </p:spTree>
    <p:extLst>
      <p:ext uri="{BB962C8B-B14F-4D97-AF65-F5344CB8AC3E}">
        <p14:creationId xmlns:p14="http://schemas.microsoft.com/office/powerpoint/2010/main" val="371671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54D324BE-9A3C-E873-C587-83C902086137}"/>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Setting up Viva Insights</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2" name="Title 1">
            <a:extLst>
              <a:ext uri="{FF2B5EF4-FFF2-40B4-BE49-F238E27FC236}">
                <a16:creationId xmlns:a16="http://schemas.microsoft.com/office/drawing/2014/main" id="{D1D12532-E880-D9C1-3F54-DEE71A1555E1}"/>
              </a:ext>
            </a:extLst>
          </p:cNvPr>
          <p:cNvSpPr>
            <a:spLocks noGrp="1"/>
          </p:cNvSpPr>
          <p:nvPr>
            <p:ph type="title"/>
          </p:nvPr>
        </p:nvSpPr>
        <p:spPr>
          <a:xfrm>
            <a:off x="419100" y="411163"/>
            <a:ext cx="11353800" cy="431800"/>
          </a:xfrm>
        </p:spPr>
        <p:txBody>
          <a:bodyPr/>
          <a:lstStyle/>
          <a:p>
            <a:r>
              <a:rPr lang="en-GB"/>
              <a:t>Setting up Viva Insights for custom analysis – a simplified flow</a:t>
            </a:r>
          </a:p>
        </p:txBody>
      </p:sp>
      <p:sp>
        <p:nvSpPr>
          <p:cNvPr id="3" name="TextBox 2">
            <a:extLst>
              <a:ext uri="{FF2B5EF4-FFF2-40B4-BE49-F238E27FC236}">
                <a16:creationId xmlns:a16="http://schemas.microsoft.com/office/drawing/2014/main" id="{A48E310A-7D1F-487B-71AF-ADA8A97ED0E6}"/>
              </a:ext>
            </a:extLst>
          </p:cNvPr>
          <p:cNvSpPr txBox="1"/>
          <p:nvPr/>
        </p:nvSpPr>
        <p:spPr>
          <a:xfrm>
            <a:off x="419100" y="1063848"/>
            <a:ext cx="10596523" cy="430887"/>
          </a:xfrm>
          <a:prstGeom prst="rect">
            <a:avLst/>
          </a:prstGeom>
          <a:noFill/>
        </p:spPr>
        <p:txBody>
          <a:bodyPr wrap="square" lIns="0" tIns="0" rIns="0" bIns="0" rtlCol="0">
            <a:spAutoFit/>
          </a:bodyPr>
          <a:lstStyle/>
          <a:p>
            <a:pPr algn="l"/>
            <a:r>
              <a:rPr lang="en-GB" sz="1400">
                <a:solidFill>
                  <a:srgbClr val="000000"/>
                </a:solidFill>
                <a:effectLst/>
                <a:latin typeface="Segoe UI" panose="020B0502040204020203" pitchFamily="34" charset="0"/>
              </a:rPr>
              <a:t>To configure Viva Insights for custom analysis, there are three key steps which are discussed in greater detail in the subsequent sections of this playbook.</a:t>
            </a:r>
            <a:endParaRPr lang="en-GB" sz="1400"/>
          </a:p>
        </p:txBody>
      </p:sp>
      <p:cxnSp>
        <p:nvCxnSpPr>
          <p:cNvPr id="5" name="Straight Arrow Connector 4">
            <a:extLst>
              <a:ext uri="{FF2B5EF4-FFF2-40B4-BE49-F238E27FC236}">
                <a16:creationId xmlns:a16="http://schemas.microsoft.com/office/drawing/2014/main" id="{BD799FE3-C4F6-8A18-6B35-798D15587534}"/>
              </a:ext>
              <a:ext uri="{C183D7F6-B498-43B3-948B-1728B52AA6E4}">
                <adec:decorative xmlns:adec="http://schemas.microsoft.com/office/drawing/2017/decorative" val="1"/>
              </a:ext>
            </a:extLst>
          </p:cNvPr>
          <p:cNvCxnSpPr>
            <a:cxnSpLocks/>
          </p:cNvCxnSpPr>
          <p:nvPr/>
        </p:nvCxnSpPr>
        <p:spPr>
          <a:xfrm>
            <a:off x="334821" y="2561236"/>
            <a:ext cx="8298368" cy="0"/>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A5688C8-C1B6-AC83-470F-89D2D5D39D35}"/>
              </a:ext>
              <a:ext uri="{C183D7F6-B498-43B3-948B-1728B52AA6E4}">
                <adec:decorative xmlns:adec="http://schemas.microsoft.com/office/drawing/2017/decorative" val="1"/>
              </a:ext>
            </a:extLst>
          </p:cNvPr>
          <p:cNvSpPr/>
          <p:nvPr/>
        </p:nvSpPr>
        <p:spPr bwMode="auto">
          <a:xfrm>
            <a:off x="334821" y="2453484"/>
            <a:ext cx="211787" cy="215504"/>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 name="Oval 6">
            <a:extLst>
              <a:ext uri="{FF2B5EF4-FFF2-40B4-BE49-F238E27FC236}">
                <a16:creationId xmlns:a16="http://schemas.microsoft.com/office/drawing/2014/main" id="{B9E72338-2AB4-970E-DD95-7A63A612A39B}"/>
              </a:ext>
              <a:ext uri="{C183D7F6-B498-43B3-948B-1728B52AA6E4}">
                <adec:decorative xmlns:adec="http://schemas.microsoft.com/office/drawing/2017/decorative" val="1"/>
              </a:ext>
            </a:extLst>
          </p:cNvPr>
          <p:cNvSpPr/>
          <p:nvPr/>
        </p:nvSpPr>
        <p:spPr bwMode="auto">
          <a:xfrm>
            <a:off x="2901571" y="2453484"/>
            <a:ext cx="211787" cy="215504"/>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cxnSp>
        <p:nvCxnSpPr>
          <p:cNvPr id="25" name="Straight Connector 24">
            <a:extLst>
              <a:ext uri="{FF2B5EF4-FFF2-40B4-BE49-F238E27FC236}">
                <a16:creationId xmlns:a16="http://schemas.microsoft.com/office/drawing/2014/main" id="{2B5A9012-B0C2-245C-7BA9-0A22B84D397E}"/>
              </a:ext>
              <a:ext uri="{C183D7F6-B498-43B3-948B-1728B52AA6E4}">
                <adec:decorative xmlns:adec="http://schemas.microsoft.com/office/drawing/2017/decorative" val="1"/>
              </a:ext>
            </a:extLst>
          </p:cNvPr>
          <p:cNvCxnSpPr>
            <a:cxnSpLocks/>
          </p:cNvCxnSpPr>
          <p:nvPr/>
        </p:nvCxnSpPr>
        <p:spPr>
          <a:xfrm>
            <a:off x="440714" y="2668989"/>
            <a:ext cx="0" cy="301752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F2EE756-4558-FFC5-E2A4-FC150F8AB42F}"/>
              </a:ext>
              <a:ext uri="{C183D7F6-B498-43B3-948B-1728B52AA6E4}">
                <adec:decorative xmlns:adec="http://schemas.microsoft.com/office/drawing/2017/decorative" val="1"/>
              </a:ext>
            </a:extLst>
          </p:cNvPr>
          <p:cNvCxnSpPr>
            <a:cxnSpLocks/>
          </p:cNvCxnSpPr>
          <p:nvPr/>
        </p:nvCxnSpPr>
        <p:spPr>
          <a:xfrm>
            <a:off x="3007464" y="2668989"/>
            <a:ext cx="0" cy="301752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AEE0474-ADD5-9594-3A59-17DFED8AD7AE}"/>
              </a:ext>
              <a:ext uri="{C183D7F6-B498-43B3-948B-1728B52AA6E4}">
                <adec:decorative xmlns:adec="http://schemas.microsoft.com/office/drawing/2017/decorative" val="1"/>
              </a:ext>
            </a:extLst>
          </p:cNvPr>
          <p:cNvCxnSpPr>
            <a:cxnSpLocks/>
          </p:cNvCxnSpPr>
          <p:nvPr/>
        </p:nvCxnSpPr>
        <p:spPr>
          <a:xfrm>
            <a:off x="5679908" y="2668989"/>
            <a:ext cx="0" cy="301752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7815FA8-94A1-E4A8-3B78-A7024BED975C}"/>
              </a:ext>
              <a:ext uri="{C183D7F6-B498-43B3-948B-1728B52AA6E4}">
                <adec:decorative xmlns:adec="http://schemas.microsoft.com/office/drawing/2017/decorative" val="1"/>
              </a:ext>
            </a:extLst>
          </p:cNvPr>
          <p:cNvSpPr/>
          <p:nvPr/>
        </p:nvSpPr>
        <p:spPr bwMode="auto">
          <a:xfrm>
            <a:off x="5574015" y="2453484"/>
            <a:ext cx="211787" cy="215504"/>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 name="Title 10">
            <a:extLst>
              <a:ext uri="{FF2B5EF4-FFF2-40B4-BE49-F238E27FC236}">
                <a16:creationId xmlns:a16="http://schemas.microsoft.com/office/drawing/2014/main" id="{81D93E97-EBBD-69F6-25F1-29A58D9FEBD7}"/>
              </a:ext>
            </a:extLst>
          </p:cNvPr>
          <p:cNvSpPr txBox="1">
            <a:spLocks/>
          </p:cNvSpPr>
          <p:nvPr/>
        </p:nvSpPr>
        <p:spPr>
          <a:xfrm>
            <a:off x="625659" y="1877927"/>
            <a:ext cx="1940229" cy="60014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342900" marR="0" lvl="0" indent="-342900" defTabSz="914400" rtl="0" eaLnBrk="1" fontAlgn="auto" latinLnBrk="0" hangingPunct="1">
              <a:lnSpc>
                <a:spcPct val="100000"/>
              </a:lnSpc>
              <a:spcBef>
                <a:spcPts val="0"/>
              </a:spcBef>
              <a:spcAft>
                <a:spcPts val="0"/>
              </a:spcAft>
              <a:buClrTx/>
              <a:buSzTx/>
              <a:buFont typeface="+mj-lt"/>
              <a:buAutoNum type="arabicPeriod"/>
              <a:tabLst/>
              <a:defRPr/>
            </a:pPr>
            <a:r>
              <a:rPr kumimoji="0" lang="en-US" sz="16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Headings)"/>
                <a:ea typeface="+mn-ea"/>
                <a:cs typeface="Segoe UI" pitchFamily="34" charset="0"/>
              </a:rPr>
              <a:t>License and</a:t>
            </a:r>
            <a:r>
              <a:rPr kumimoji="0" lang="en-US" sz="1600" b="0" i="0" u="none" strike="noStrike" kern="1200" cap="none" spc="-50" normalizeH="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Headings)"/>
                <a:ea typeface="+mn-ea"/>
                <a:cs typeface="Segoe UI" pitchFamily="34" charset="0"/>
              </a:rPr>
              <a:t> role assignment</a:t>
            </a:r>
            <a:endParaRPr kumimoji="0" lang="en-US" sz="16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Headings)"/>
              <a:ea typeface="+mn-ea"/>
              <a:cs typeface="Segoe UI" pitchFamily="34" charset="0"/>
            </a:endParaRPr>
          </a:p>
        </p:txBody>
      </p:sp>
      <p:sp>
        <p:nvSpPr>
          <p:cNvPr id="16" name="Rectangle 15">
            <a:extLst>
              <a:ext uri="{FF2B5EF4-FFF2-40B4-BE49-F238E27FC236}">
                <a16:creationId xmlns:a16="http://schemas.microsoft.com/office/drawing/2014/main" id="{B943007B-755B-B6AF-62B2-978329038F8E}"/>
              </a:ext>
            </a:extLst>
          </p:cNvPr>
          <p:cNvSpPr>
            <a:spLocks/>
          </p:cNvSpPr>
          <p:nvPr/>
        </p:nvSpPr>
        <p:spPr>
          <a:xfrm>
            <a:off x="625659" y="2944473"/>
            <a:ext cx="1626861" cy="1877437"/>
          </a:xfrm>
          <a:prstGeom prst="rect">
            <a:avLst/>
          </a:prstGeom>
        </p:spPr>
        <p:txBody>
          <a:bodyPr wrap="square" lIns="0" tIns="0" rIns="0" bIns="0">
            <a:spAutoFit/>
          </a:bodyPr>
          <a:lstStyle/>
          <a:p>
            <a:pPr marL="285750" marR="0" lvl="0" indent="-285750" defTabSz="91431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normalizeH="0" noProof="0">
                <a:ln>
                  <a:noFill/>
                </a:ln>
                <a:solidFill>
                  <a:srgbClr val="282828"/>
                </a:solidFill>
                <a:effectLst/>
                <a:uLnTx/>
                <a:uFillTx/>
                <a:ea typeface="Calibri" panose="020F0502020204030204" pitchFamily="34" charset="0"/>
                <a:cs typeface="+mn-cs"/>
              </a:rPr>
              <a:t>Copilot licenses launched and assigned.</a:t>
            </a:r>
          </a:p>
          <a:p>
            <a:pPr marL="285750" marR="0" lvl="0" indent="-285750" defTabSz="91431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normalizeH="0" noProof="0">
                <a:ln>
                  <a:noFill/>
                </a:ln>
                <a:solidFill>
                  <a:srgbClr val="282828"/>
                </a:solidFill>
                <a:effectLst/>
                <a:uLnTx/>
                <a:uFillTx/>
                <a:ea typeface="Calibri" panose="020F0502020204030204" pitchFamily="34" charset="0"/>
                <a:cs typeface="+mn-cs"/>
              </a:rPr>
              <a:t>Roles assigned to </a:t>
            </a:r>
            <a:r>
              <a:rPr kumimoji="0" lang="en-US" sz="1400" b="0" i="0" u="none" strike="noStrike" kern="1200" cap="none" normalizeH="0" noProof="0">
                <a:ln>
                  <a:noFill/>
                </a:ln>
                <a:solidFill>
                  <a:srgbClr val="282828"/>
                </a:solidFill>
                <a:effectLst/>
                <a:uLnTx/>
                <a:uFillTx/>
                <a:latin typeface="+mj-lt"/>
                <a:ea typeface="Calibri" panose="020F0502020204030204" pitchFamily="34" charset="0"/>
                <a:cs typeface="+mn-cs"/>
              </a:rPr>
              <a:t>Insights Administrator </a:t>
            </a:r>
            <a:r>
              <a:rPr kumimoji="0" lang="en-US" sz="1400" b="0" i="0" u="none" strike="noStrike" kern="1200" cap="none" normalizeH="0" noProof="0">
                <a:ln>
                  <a:noFill/>
                </a:ln>
                <a:solidFill>
                  <a:srgbClr val="282828"/>
                </a:solidFill>
                <a:effectLst/>
                <a:uLnTx/>
                <a:uFillTx/>
                <a:ea typeface="Calibri" panose="020F0502020204030204" pitchFamily="34" charset="0"/>
                <a:cs typeface="+mn-cs"/>
              </a:rPr>
              <a:t>and</a:t>
            </a:r>
            <a:r>
              <a:rPr kumimoji="0" lang="en-US" sz="1400" b="0" i="0" u="none" strike="noStrike" kern="1200" cap="none" normalizeH="0" noProof="0">
                <a:ln>
                  <a:noFill/>
                </a:ln>
                <a:solidFill>
                  <a:srgbClr val="282828"/>
                </a:solidFill>
                <a:effectLst/>
                <a:uLnTx/>
                <a:uFillTx/>
                <a:latin typeface="+mj-lt"/>
                <a:ea typeface="Calibri" panose="020F0502020204030204" pitchFamily="34" charset="0"/>
                <a:cs typeface="+mn-cs"/>
              </a:rPr>
              <a:t> Insights Analyst.</a:t>
            </a:r>
          </a:p>
        </p:txBody>
      </p:sp>
      <p:sp>
        <p:nvSpPr>
          <p:cNvPr id="11" name="Title 10">
            <a:extLst>
              <a:ext uri="{FF2B5EF4-FFF2-40B4-BE49-F238E27FC236}">
                <a16:creationId xmlns:a16="http://schemas.microsoft.com/office/drawing/2014/main" id="{525B18AA-A067-53DE-2474-91B4FC906BE8}"/>
              </a:ext>
            </a:extLst>
          </p:cNvPr>
          <p:cNvSpPr txBox="1">
            <a:spLocks/>
          </p:cNvSpPr>
          <p:nvPr/>
        </p:nvSpPr>
        <p:spPr>
          <a:xfrm>
            <a:off x="3249255" y="1870760"/>
            <a:ext cx="1940229" cy="60014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342900" marR="0" lvl="0" indent="-342900" defTabSz="914400" rtl="0" eaLnBrk="1" fontAlgn="auto" latinLnBrk="0" hangingPunct="1">
              <a:lnSpc>
                <a:spcPct val="100000"/>
              </a:lnSpc>
              <a:spcBef>
                <a:spcPts val="0"/>
              </a:spcBef>
              <a:spcAft>
                <a:spcPts val="0"/>
              </a:spcAft>
              <a:buClrTx/>
              <a:buSzTx/>
              <a:buFont typeface="+mj-lt"/>
              <a:buAutoNum type="arabicPeriod" startAt="2"/>
              <a:tabLst/>
              <a:defRPr/>
            </a:pPr>
            <a:r>
              <a:rPr lang="en-US" sz="1600">
                <a:gradFill flip="none" rotWithShape="1">
                  <a:gsLst>
                    <a:gs pos="50000">
                      <a:srgbClr val="8661C5"/>
                    </a:gs>
                    <a:gs pos="0">
                      <a:srgbClr val="3E76D4"/>
                    </a:gs>
                    <a:gs pos="100000">
                      <a:srgbClr val="C73ECC"/>
                    </a:gs>
                  </a:gsLst>
                  <a:lin ang="2700000" scaled="1"/>
                  <a:tileRect/>
                </a:gradFill>
                <a:latin typeface="Segoe UI Semibold (Headings)"/>
              </a:rPr>
              <a:t>Set-up and plan analysis</a:t>
            </a:r>
            <a:endParaRPr kumimoji="0" lang="en-US" sz="16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Headings)"/>
              <a:ea typeface="+mn-ea"/>
              <a:cs typeface="Segoe UI" pitchFamily="34" charset="0"/>
            </a:endParaRPr>
          </a:p>
        </p:txBody>
      </p:sp>
      <p:sp>
        <p:nvSpPr>
          <p:cNvPr id="17" name="Rectangle 16">
            <a:extLst>
              <a:ext uri="{FF2B5EF4-FFF2-40B4-BE49-F238E27FC236}">
                <a16:creationId xmlns:a16="http://schemas.microsoft.com/office/drawing/2014/main" id="{C3F63A97-4B55-80CE-4B15-3459C2984B7A}"/>
              </a:ext>
            </a:extLst>
          </p:cNvPr>
          <p:cNvSpPr>
            <a:spLocks/>
          </p:cNvSpPr>
          <p:nvPr/>
        </p:nvSpPr>
        <p:spPr>
          <a:xfrm>
            <a:off x="3213360" y="2944473"/>
            <a:ext cx="1711604" cy="1877437"/>
          </a:xfrm>
          <a:prstGeom prst="rect">
            <a:avLst/>
          </a:prstGeom>
        </p:spPr>
        <p:txBody>
          <a:bodyPr wrap="square" lIns="0" tIns="0" rIns="0" bIns="0">
            <a:spAutoFit/>
          </a:bodyPr>
          <a:lstStyle/>
          <a:p>
            <a:pPr marL="285750" marR="0" lvl="0" indent="-285750" defTabSz="91431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normalizeH="0" noProof="0">
                <a:ln>
                  <a:noFill/>
                </a:ln>
                <a:solidFill>
                  <a:srgbClr val="282828"/>
                </a:solidFill>
                <a:effectLst/>
                <a:uLnTx/>
                <a:uFillTx/>
                <a:ea typeface="Calibri" panose="020F0502020204030204" pitchFamily="34" charset="0"/>
                <a:cs typeface="+mn-cs"/>
              </a:rPr>
              <a:t>Viva Insights </a:t>
            </a:r>
            <a:r>
              <a:rPr kumimoji="0" lang="en-US" sz="1400" b="1" i="0" u="none" strike="noStrike" kern="1200" cap="none" normalizeH="0" noProof="0">
                <a:ln>
                  <a:noFill/>
                </a:ln>
                <a:solidFill>
                  <a:srgbClr val="282828"/>
                </a:solidFill>
                <a:effectLst/>
                <a:uLnTx/>
                <a:uFillTx/>
                <a:latin typeface="+mj-lt"/>
                <a:ea typeface="Calibri" panose="020F0502020204030204" pitchFamily="34" charset="0"/>
                <a:cs typeface="+mn-cs"/>
              </a:rPr>
              <a:t>organization data</a:t>
            </a:r>
            <a:r>
              <a:rPr kumimoji="0" lang="en-US" sz="1400" b="0" i="0" u="none" strike="noStrike" kern="1200" cap="none" normalizeH="0" noProof="0">
                <a:ln>
                  <a:noFill/>
                </a:ln>
                <a:solidFill>
                  <a:srgbClr val="282828"/>
                </a:solidFill>
                <a:effectLst/>
                <a:uLnTx/>
                <a:uFillTx/>
                <a:latin typeface="+mj-lt"/>
                <a:ea typeface="Calibri" panose="020F0502020204030204" pitchFamily="34" charset="0"/>
                <a:cs typeface="+mn-cs"/>
              </a:rPr>
              <a:t> </a:t>
            </a:r>
            <a:r>
              <a:rPr kumimoji="0" lang="en-US" sz="1400" b="0" i="0" u="none" strike="noStrike" kern="1200" cap="none" normalizeH="0" noProof="0">
                <a:ln>
                  <a:noFill/>
                </a:ln>
                <a:solidFill>
                  <a:srgbClr val="282828"/>
                </a:solidFill>
                <a:effectLst/>
                <a:uLnTx/>
                <a:uFillTx/>
                <a:ea typeface="Calibri" panose="020F0502020204030204" pitchFamily="34" charset="0"/>
                <a:cs typeface="+mn-cs"/>
              </a:rPr>
              <a:t>prepared and uploaded.</a:t>
            </a:r>
          </a:p>
          <a:p>
            <a:pPr marL="285750" marR="0" lvl="0" indent="-285750" defTabSz="91431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normalizeH="0" noProof="0">
                <a:ln>
                  <a:noFill/>
                </a:ln>
                <a:solidFill>
                  <a:srgbClr val="282828"/>
                </a:solidFill>
                <a:effectLst/>
                <a:uLnTx/>
                <a:uFillTx/>
                <a:ea typeface="Calibri" panose="020F0502020204030204" pitchFamily="34" charset="0"/>
                <a:cs typeface="+mn-cs"/>
              </a:rPr>
              <a:t>Analyst confirms questions and hypotheses to test*.</a:t>
            </a:r>
          </a:p>
        </p:txBody>
      </p:sp>
      <p:sp>
        <p:nvSpPr>
          <p:cNvPr id="12" name="Title 10">
            <a:extLst>
              <a:ext uri="{FF2B5EF4-FFF2-40B4-BE49-F238E27FC236}">
                <a16:creationId xmlns:a16="http://schemas.microsoft.com/office/drawing/2014/main" id="{BA2C6EE7-56FD-94C9-6000-FECAC5D77E0D}"/>
              </a:ext>
            </a:extLst>
          </p:cNvPr>
          <p:cNvSpPr txBox="1">
            <a:spLocks/>
          </p:cNvSpPr>
          <p:nvPr/>
        </p:nvSpPr>
        <p:spPr>
          <a:xfrm>
            <a:off x="6059958" y="1877927"/>
            <a:ext cx="1940229" cy="600146"/>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342900" marR="0" lvl="0" indent="-342900" defTabSz="914400" rtl="0" eaLnBrk="1" fontAlgn="auto" latinLnBrk="0" hangingPunct="1">
              <a:lnSpc>
                <a:spcPct val="100000"/>
              </a:lnSpc>
              <a:spcBef>
                <a:spcPts val="0"/>
              </a:spcBef>
              <a:spcAft>
                <a:spcPts val="0"/>
              </a:spcAft>
              <a:buClrTx/>
              <a:buSzTx/>
              <a:buFont typeface="+mj-lt"/>
              <a:buAutoNum type="arabicPeriod" startAt="3"/>
              <a:tabLst/>
              <a:defRPr/>
            </a:pPr>
            <a:r>
              <a:rPr lang="en-US" sz="1600" noProof="0">
                <a:gradFill flip="none" rotWithShape="1">
                  <a:gsLst>
                    <a:gs pos="50000">
                      <a:srgbClr val="8661C5"/>
                    </a:gs>
                    <a:gs pos="0">
                      <a:srgbClr val="3E76D4"/>
                    </a:gs>
                    <a:gs pos="100000">
                      <a:srgbClr val="C73ECC"/>
                    </a:gs>
                  </a:gsLst>
                  <a:lin ang="2700000" scaled="1"/>
                  <a:tileRect/>
                </a:gradFill>
                <a:latin typeface="Segoe UI Semibold (Headings)"/>
              </a:rPr>
              <a:t>Analysis and surface insights</a:t>
            </a:r>
            <a:endParaRPr kumimoji="0" lang="en-US" sz="16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UI Semibold (Headings)"/>
              <a:ea typeface="+mn-ea"/>
              <a:cs typeface="Segoe UI" pitchFamily="34" charset="0"/>
            </a:endParaRPr>
          </a:p>
        </p:txBody>
      </p:sp>
      <p:sp>
        <p:nvSpPr>
          <p:cNvPr id="18" name="Rectangle 17">
            <a:extLst>
              <a:ext uri="{FF2B5EF4-FFF2-40B4-BE49-F238E27FC236}">
                <a16:creationId xmlns:a16="http://schemas.microsoft.com/office/drawing/2014/main" id="{802039C2-316F-9965-5D62-19805EE8C7C7}"/>
              </a:ext>
            </a:extLst>
          </p:cNvPr>
          <p:cNvSpPr>
            <a:spLocks/>
          </p:cNvSpPr>
          <p:nvPr/>
        </p:nvSpPr>
        <p:spPr>
          <a:xfrm>
            <a:off x="5847703" y="2944473"/>
            <a:ext cx="2253898" cy="2246769"/>
          </a:xfrm>
          <a:prstGeom prst="rect">
            <a:avLst/>
          </a:prstGeom>
        </p:spPr>
        <p:txBody>
          <a:bodyPr wrap="square" lIns="0" tIns="0" rIns="0" bIns="0">
            <a:spAutoFit/>
          </a:bodyPr>
          <a:lstStyle/>
          <a:p>
            <a:pPr marL="285750" marR="0" lvl="0" indent="-285750" defTabSz="91431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normalizeH="0" noProof="0">
                <a:ln>
                  <a:noFill/>
                </a:ln>
                <a:solidFill>
                  <a:srgbClr val="282828"/>
                </a:solidFill>
                <a:effectLst/>
                <a:uLnTx/>
                <a:uFillTx/>
                <a:latin typeface="+mj-lt"/>
                <a:ea typeface="Calibri" panose="020F0502020204030204" pitchFamily="34" charset="0"/>
                <a:cs typeface="+mn-cs"/>
              </a:rPr>
              <a:t>Analyst</a:t>
            </a:r>
            <a:r>
              <a:rPr kumimoji="0" lang="en-US" sz="1400" b="0" i="0" u="none" strike="noStrike" kern="1200" cap="none" normalizeH="0" noProof="0">
                <a:ln>
                  <a:noFill/>
                </a:ln>
                <a:solidFill>
                  <a:srgbClr val="282828"/>
                </a:solidFill>
                <a:effectLst/>
                <a:uLnTx/>
                <a:uFillTx/>
                <a:ea typeface="Calibri" panose="020F0502020204030204" pitchFamily="34" charset="0"/>
                <a:cs typeface="+mn-cs"/>
              </a:rPr>
              <a:t> runs custom query on Viva Insights.</a:t>
            </a:r>
          </a:p>
          <a:p>
            <a:pPr marL="285750" marR="0" lvl="0" indent="-285750" defTabSz="91431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normalizeH="0" noProof="0">
                <a:ln>
                  <a:noFill/>
                </a:ln>
                <a:solidFill>
                  <a:srgbClr val="282828"/>
                </a:solidFill>
                <a:effectLst/>
                <a:uLnTx/>
                <a:uFillTx/>
                <a:ea typeface="Calibri" panose="020F0502020204030204" pitchFamily="34" charset="0"/>
                <a:cs typeface="+mn-cs"/>
              </a:rPr>
              <a:t>Custom query accessible via Power BI Connector, or raw CSV file.</a:t>
            </a:r>
          </a:p>
          <a:p>
            <a:pPr marL="285750" marR="0" lvl="0" indent="-285750" defTabSz="914314"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normalizeH="0" noProof="0">
                <a:ln>
                  <a:noFill/>
                </a:ln>
                <a:solidFill>
                  <a:srgbClr val="282828"/>
                </a:solidFill>
                <a:effectLst/>
                <a:uLnTx/>
                <a:uFillTx/>
                <a:ea typeface="Calibri" panose="020F0502020204030204" pitchFamily="34" charset="0"/>
                <a:cs typeface="+mn-cs"/>
              </a:rPr>
              <a:t>Analyst is set up on </a:t>
            </a:r>
            <a:r>
              <a:rPr kumimoji="0" lang="en-US" sz="1400" b="0" i="0" u="none" strike="noStrike" kern="1200" cap="none" normalizeH="0" noProof="0">
                <a:ln>
                  <a:noFill/>
                </a:ln>
                <a:solidFill>
                  <a:srgbClr val="282828"/>
                </a:solidFill>
                <a:effectLst/>
                <a:uLnTx/>
                <a:uFillTx/>
                <a:latin typeface="+mj-lt"/>
                <a:ea typeface="Calibri" panose="020F0502020204030204" pitchFamily="34" charset="0"/>
                <a:cs typeface="+mn-cs"/>
              </a:rPr>
              <a:t>Power BI </a:t>
            </a:r>
            <a:r>
              <a:rPr kumimoji="0" lang="en-US" sz="1400" b="0" i="0" u="none" strike="noStrike" kern="1200" cap="none" normalizeH="0" noProof="0">
                <a:ln>
                  <a:noFill/>
                </a:ln>
                <a:solidFill>
                  <a:srgbClr val="282828"/>
                </a:solidFill>
                <a:effectLst/>
                <a:uLnTx/>
                <a:uFillTx/>
                <a:ea typeface="Calibri" panose="020F0502020204030204" pitchFamily="34" charset="0"/>
                <a:cs typeface="+mn-cs"/>
              </a:rPr>
              <a:t>and </a:t>
            </a:r>
            <a:r>
              <a:rPr kumimoji="0" lang="en-US" sz="1400" b="0" i="0" u="none" strike="noStrike" kern="1200" cap="none" normalizeH="0" noProof="0">
                <a:ln>
                  <a:noFill/>
                </a:ln>
                <a:solidFill>
                  <a:srgbClr val="282828"/>
                </a:solidFill>
                <a:effectLst/>
                <a:uLnTx/>
                <a:uFillTx/>
                <a:latin typeface="+mj-lt"/>
                <a:ea typeface="Calibri" panose="020F0502020204030204" pitchFamily="34" charset="0"/>
                <a:cs typeface="+mn-cs"/>
              </a:rPr>
              <a:t>Python/R</a:t>
            </a:r>
            <a:r>
              <a:rPr kumimoji="0" lang="en-US" sz="1400" b="0" i="0" u="none" strike="noStrike" kern="1200" cap="none" normalizeH="0" noProof="0">
                <a:ln>
                  <a:noFill/>
                </a:ln>
                <a:solidFill>
                  <a:srgbClr val="282828"/>
                </a:solidFill>
                <a:effectLst/>
                <a:uLnTx/>
                <a:uFillTx/>
                <a:ea typeface="Calibri" panose="020F0502020204030204" pitchFamily="34" charset="0"/>
                <a:cs typeface="+mn-cs"/>
              </a:rPr>
              <a:t>, installing the relevant packages*.</a:t>
            </a:r>
          </a:p>
        </p:txBody>
      </p:sp>
      <p:sp>
        <p:nvSpPr>
          <p:cNvPr id="19" name="Rectangle: Rounded Corners 18">
            <a:extLst>
              <a:ext uri="{FF2B5EF4-FFF2-40B4-BE49-F238E27FC236}">
                <a16:creationId xmlns:a16="http://schemas.microsoft.com/office/drawing/2014/main" id="{29CCBA04-FF4C-DDF6-0D4D-748D172E76C2}"/>
              </a:ext>
            </a:extLst>
          </p:cNvPr>
          <p:cNvSpPr>
            <a:spLocks/>
          </p:cNvSpPr>
          <p:nvPr/>
        </p:nvSpPr>
        <p:spPr>
          <a:xfrm>
            <a:off x="8954941" y="1870760"/>
            <a:ext cx="2817959" cy="3952994"/>
          </a:xfrm>
          <a:prstGeom prst="roundRect">
            <a:avLst>
              <a:gd name="adj" fmla="val 5961"/>
            </a:avLst>
          </a:prstGeom>
          <a:solidFill>
            <a:schemeClr val="bg1"/>
          </a:solidFill>
          <a:effectLst>
            <a:outerShdw blurRad="50800" dist="38100" dir="2700000" algn="tl" rotWithShape="0">
              <a:prstClr val="black">
                <a:alpha val="40000"/>
              </a:prstClr>
            </a:outerShdw>
          </a:effectLst>
        </p:spPr>
        <p:txBody>
          <a:bodyPr wrap="square" lIns="114300" tIns="114300" rIns="114300" bIns="114300">
            <a:spAutoFit/>
          </a:bodyPr>
          <a:lstStyle/>
          <a:p>
            <a:pPr marR="0" lvl="0" defTabSz="914314" rtl="0" eaLnBrk="1" fontAlgn="auto" latinLnBrk="0" hangingPunct="1">
              <a:lnSpc>
                <a:spcPct val="100000"/>
              </a:lnSpc>
              <a:spcBef>
                <a:spcPts val="0"/>
              </a:spcBef>
              <a:spcAft>
                <a:spcPts val="600"/>
              </a:spcAft>
              <a:buClrTx/>
              <a:buSzTx/>
              <a:tabLst/>
              <a:defRPr/>
            </a:pPr>
            <a:r>
              <a:rPr kumimoji="0" lang="en-US" sz="1400" b="0" i="0" u="none" strike="noStrike" kern="1200" cap="none" normalizeH="0" noProof="0">
                <a:ln>
                  <a:noFill/>
                </a:ln>
                <a:solidFill>
                  <a:srgbClr val="282828"/>
                </a:solidFill>
                <a:effectLst/>
                <a:uLnTx/>
                <a:uFillTx/>
                <a:latin typeface="+mj-lt"/>
                <a:ea typeface="Calibri" panose="020F0502020204030204" pitchFamily="34" charset="0"/>
                <a:cs typeface="+mn-cs"/>
              </a:rPr>
              <a:t>Power BI reports</a:t>
            </a:r>
          </a:p>
          <a:p>
            <a:pPr marR="0" lvl="0" defTabSz="914314" rtl="0" eaLnBrk="1" fontAlgn="auto" latinLnBrk="0" hangingPunct="1">
              <a:lnSpc>
                <a:spcPct val="100000"/>
              </a:lnSpc>
              <a:spcBef>
                <a:spcPts val="0"/>
              </a:spcBef>
              <a:spcAft>
                <a:spcPts val="1200"/>
              </a:spcAft>
              <a:buClrTx/>
              <a:buSzTx/>
              <a:tabLst/>
              <a:defRPr/>
            </a:pPr>
            <a:r>
              <a:rPr kumimoji="0" lang="en-US" sz="1400" b="0" i="0" u="none" strike="noStrike" kern="1200" cap="none" normalizeH="0" noProof="0">
                <a:ln>
                  <a:noFill/>
                </a:ln>
                <a:solidFill>
                  <a:srgbClr val="282828"/>
                </a:solidFill>
                <a:effectLst/>
                <a:uLnTx/>
                <a:uFillTx/>
                <a:ea typeface="Calibri" panose="020F0502020204030204" pitchFamily="34" charset="0"/>
                <a:cs typeface="+mn-cs"/>
              </a:rPr>
              <a:t>Analyst sets up Power BI templates to surface initial hypotheses.</a:t>
            </a:r>
            <a:endParaRPr kumimoji="0" lang="en-US" sz="1400" b="0" i="0" u="none" strike="noStrike" kern="1200" cap="none" normalizeH="0" noProof="0">
              <a:ln>
                <a:noFill/>
              </a:ln>
              <a:solidFill>
                <a:srgbClr val="282828"/>
              </a:solidFill>
              <a:effectLst/>
              <a:uLnTx/>
              <a:uFillTx/>
              <a:latin typeface="+mj-lt"/>
              <a:ea typeface="Calibri" panose="020F0502020204030204" pitchFamily="34" charset="0"/>
              <a:cs typeface="+mn-cs"/>
            </a:endParaRPr>
          </a:p>
          <a:p>
            <a:pPr marL="285750" marR="0" lvl="0" indent="-285750" defTabSz="914314"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400">
              <a:solidFill>
                <a:srgbClr val="282828"/>
              </a:solidFill>
              <a:latin typeface="+mj-lt"/>
              <a:ea typeface="Calibri" panose="020F0502020204030204" pitchFamily="34" charset="0"/>
            </a:endParaRPr>
          </a:p>
          <a:p>
            <a:pPr marR="0" lvl="0" defTabSz="914314" rtl="0" eaLnBrk="1" fontAlgn="auto" latinLnBrk="0" hangingPunct="1">
              <a:lnSpc>
                <a:spcPct val="100000"/>
              </a:lnSpc>
              <a:spcBef>
                <a:spcPts val="0"/>
              </a:spcBef>
              <a:spcAft>
                <a:spcPts val="600"/>
              </a:spcAft>
              <a:buClrTx/>
              <a:buSzTx/>
              <a:tabLst/>
              <a:defRPr/>
            </a:pPr>
            <a:endParaRPr lang="en-US" sz="1400">
              <a:solidFill>
                <a:srgbClr val="282828"/>
              </a:solidFill>
              <a:latin typeface="+mj-lt"/>
              <a:ea typeface="Calibri" panose="020F0502020204030204" pitchFamily="34" charset="0"/>
            </a:endParaRPr>
          </a:p>
          <a:p>
            <a:pPr marR="0" lvl="0" defTabSz="914314" rtl="0" eaLnBrk="1" fontAlgn="auto" latinLnBrk="0" hangingPunct="1">
              <a:lnSpc>
                <a:spcPct val="100000"/>
              </a:lnSpc>
              <a:spcBef>
                <a:spcPts val="0"/>
              </a:spcBef>
              <a:spcAft>
                <a:spcPts val="600"/>
              </a:spcAft>
              <a:buClrTx/>
              <a:buSzTx/>
              <a:tabLst/>
              <a:defRPr/>
            </a:pPr>
            <a:r>
              <a:rPr kumimoji="0" lang="en-US" sz="1400" b="0" i="0" u="none" strike="noStrike" kern="1200" cap="none" normalizeH="0" noProof="0">
                <a:ln>
                  <a:noFill/>
                </a:ln>
                <a:solidFill>
                  <a:srgbClr val="282828"/>
                </a:solidFill>
                <a:effectLst/>
                <a:uLnTx/>
                <a:uFillTx/>
                <a:latin typeface="+mj-lt"/>
                <a:ea typeface="Calibri" panose="020F0502020204030204" pitchFamily="34" charset="0"/>
                <a:cs typeface="+mn-cs"/>
              </a:rPr>
              <a:t>R / Python</a:t>
            </a:r>
          </a:p>
          <a:p>
            <a:pPr marR="0" lvl="0" defTabSz="914314" rtl="0" eaLnBrk="1" fontAlgn="auto" latinLnBrk="0" hangingPunct="1">
              <a:lnSpc>
                <a:spcPct val="100000"/>
              </a:lnSpc>
              <a:spcBef>
                <a:spcPts val="0"/>
              </a:spcBef>
              <a:spcAft>
                <a:spcPts val="1200"/>
              </a:spcAft>
              <a:buClrTx/>
              <a:buSzTx/>
              <a:tabLst/>
              <a:defRPr/>
            </a:pPr>
            <a:r>
              <a:rPr kumimoji="0" lang="en-US" sz="1400" b="0" i="0" u="none" strike="noStrike" kern="1200" cap="none" normalizeH="0" noProof="0">
                <a:ln>
                  <a:noFill/>
                </a:ln>
                <a:solidFill>
                  <a:srgbClr val="282828"/>
                </a:solidFill>
                <a:effectLst/>
                <a:uLnTx/>
                <a:uFillTx/>
                <a:ea typeface="Calibri" panose="020F0502020204030204" pitchFamily="34" charset="0"/>
                <a:cs typeface="+mn-cs"/>
              </a:rPr>
              <a:t>Analyst runs scripts or notebooks to validate hypotheses or deep dive into specific areas.</a:t>
            </a:r>
          </a:p>
          <a:p>
            <a:pPr marR="0" lvl="0" defTabSz="914314" rtl="0" eaLnBrk="1" fontAlgn="auto" latinLnBrk="0" hangingPunct="1">
              <a:lnSpc>
                <a:spcPct val="100000"/>
              </a:lnSpc>
              <a:spcBef>
                <a:spcPts val="0"/>
              </a:spcBef>
              <a:spcAft>
                <a:spcPts val="1200"/>
              </a:spcAft>
              <a:buClrTx/>
              <a:buSzTx/>
              <a:tabLst/>
              <a:defRPr/>
            </a:pPr>
            <a:endParaRPr lang="en-US" sz="1400">
              <a:solidFill>
                <a:srgbClr val="282828"/>
              </a:solidFill>
              <a:ea typeface="Calibri" panose="020F0502020204030204" pitchFamily="34" charset="0"/>
            </a:endParaRPr>
          </a:p>
          <a:p>
            <a:pPr marR="0" lvl="0" defTabSz="914314" rtl="0" eaLnBrk="1" fontAlgn="auto" latinLnBrk="0" hangingPunct="1">
              <a:lnSpc>
                <a:spcPct val="100000"/>
              </a:lnSpc>
              <a:spcBef>
                <a:spcPts val="0"/>
              </a:spcBef>
              <a:spcAft>
                <a:spcPts val="1200"/>
              </a:spcAft>
              <a:buClrTx/>
              <a:buSzTx/>
              <a:tabLst/>
              <a:defRPr/>
            </a:pPr>
            <a:endParaRPr kumimoji="0" lang="en-US" sz="1400" b="0" i="0" u="none" strike="noStrike" kern="1200" cap="none" normalizeH="0" noProof="0">
              <a:ln>
                <a:noFill/>
              </a:ln>
              <a:solidFill>
                <a:srgbClr val="282828"/>
              </a:solidFill>
              <a:effectLst/>
              <a:uLnTx/>
              <a:uFillTx/>
              <a:ea typeface="Calibri" panose="020F0502020204030204" pitchFamily="34" charset="0"/>
              <a:cs typeface="+mn-cs"/>
            </a:endParaRPr>
          </a:p>
        </p:txBody>
      </p:sp>
      <p:pic>
        <p:nvPicPr>
          <p:cNvPr id="41" name="Picture 2">
            <a:extLst>
              <a:ext uri="{FF2B5EF4-FFF2-40B4-BE49-F238E27FC236}">
                <a16:creationId xmlns:a16="http://schemas.microsoft.com/office/drawing/2014/main" id="{591037F5-E8D8-7AD3-4D49-D400B7E34270}"/>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150" y="3106023"/>
            <a:ext cx="499611" cy="4996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7C4A328-2EC6-7DE0-7B37-361363E01FBF}"/>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0578" y="5020646"/>
            <a:ext cx="608249" cy="704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425075F-2125-2825-19A7-123F6529C89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6007" y="5021965"/>
            <a:ext cx="608249" cy="7022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4040095-A4A2-FFCA-538B-E284A51D175A}"/>
              </a:ext>
            </a:extLst>
          </p:cNvPr>
          <p:cNvSpPr txBox="1">
            <a:spLocks/>
          </p:cNvSpPr>
          <p:nvPr/>
        </p:nvSpPr>
        <p:spPr>
          <a:xfrm>
            <a:off x="419100" y="6248465"/>
            <a:ext cx="11353800" cy="166199"/>
          </a:xfrm>
          <a:prstGeom prst="rect">
            <a:avLst/>
          </a:prstGeom>
          <a:noFill/>
        </p:spPr>
        <p:txBody>
          <a:bodyPr wrap="square" lIns="0" tIns="0" rIns="0" bIns="0" rtlCol="0" anchor="b">
            <a:spAutoFit/>
          </a:bodyPr>
          <a:lstStyle/>
          <a:p>
            <a:pPr>
              <a:lnSpc>
                <a:spcPct val="90000"/>
              </a:lnSpc>
              <a:spcAft>
                <a:spcPts val="600"/>
              </a:spcAft>
            </a:pPr>
            <a:r>
              <a:rPr lang="en-GB" sz="1200">
                <a:gradFill>
                  <a:gsLst>
                    <a:gs pos="2917">
                      <a:schemeClr val="tx1"/>
                    </a:gs>
                    <a:gs pos="30000">
                      <a:schemeClr val="tx1"/>
                    </a:gs>
                  </a:gsLst>
                  <a:lin ang="5400000" scaled="0"/>
                </a:gradFill>
              </a:rPr>
              <a:t>* </a:t>
            </a:r>
            <a:r>
              <a:rPr lang="en-GB" sz="1200">
                <a:solidFill>
                  <a:srgbClr val="282828"/>
                </a:solidFill>
                <a:ea typeface="Calibri" panose="020F0502020204030204" pitchFamily="34" charset="0"/>
              </a:rPr>
              <a:t>For R and Python users, it is recommended to install and load the </a:t>
            </a:r>
            <a:r>
              <a:rPr lang="en-GB" sz="1200">
                <a:gradFill>
                  <a:gsLst>
                    <a:gs pos="2917">
                      <a:schemeClr val="tx1"/>
                    </a:gs>
                    <a:gs pos="30000">
                      <a:schemeClr val="tx1"/>
                    </a:gs>
                  </a:gsLst>
                  <a:lin ang="5400000" scaled="0"/>
                </a:gradFill>
                <a:hlinkClick r:id="rId6"/>
              </a:rPr>
              <a:t>R library</a:t>
            </a:r>
            <a:r>
              <a:rPr lang="en-GB" sz="1200" b="1">
                <a:gradFill>
                  <a:gsLst>
                    <a:gs pos="2917">
                      <a:schemeClr val="tx1"/>
                    </a:gs>
                    <a:gs pos="30000">
                      <a:schemeClr val="tx1"/>
                    </a:gs>
                  </a:gsLst>
                  <a:lin ang="5400000" scaled="0"/>
                </a:gradFill>
              </a:rPr>
              <a:t> </a:t>
            </a:r>
            <a:r>
              <a:rPr lang="en-GB" sz="1200">
                <a:solidFill>
                  <a:srgbClr val="282828"/>
                </a:solidFill>
                <a:ea typeface="Calibri" panose="020F0502020204030204" pitchFamily="34" charset="0"/>
              </a:rPr>
              <a:t>and</a:t>
            </a:r>
            <a:r>
              <a:rPr lang="en-GB" sz="1200">
                <a:gradFill>
                  <a:gsLst>
                    <a:gs pos="2917">
                      <a:schemeClr val="tx1"/>
                    </a:gs>
                    <a:gs pos="30000">
                      <a:schemeClr val="tx1"/>
                    </a:gs>
                  </a:gsLst>
                  <a:lin ang="5400000" scaled="0"/>
                </a:gradFill>
              </a:rPr>
              <a:t> </a:t>
            </a:r>
            <a:r>
              <a:rPr lang="en-GB" sz="1200">
                <a:gradFill>
                  <a:gsLst>
                    <a:gs pos="2917">
                      <a:schemeClr val="tx1"/>
                    </a:gs>
                    <a:gs pos="30000">
                      <a:schemeClr val="tx1"/>
                    </a:gs>
                  </a:gsLst>
                  <a:lin ang="5400000" scaled="0"/>
                </a:gradFill>
                <a:hlinkClick r:id="rId7"/>
              </a:rPr>
              <a:t>Python library</a:t>
            </a:r>
            <a:r>
              <a:rPr lang="en-GB" sz="1200">
                <a:gradFill>
                  <a:gsLst>
                    <a:gs pos="2917">
                      <a:schemeClr val="tx1"/>
                    </a:gs>
                    <a:gs pos="30000">
                      <a:schemeClr val="tx1"/>
                    </a:gs>
                  </a:gsLst>
                  <a:lin ang="5400000" scaled="0"/>
                </a:gradFill>
              </a:rPr>
              <a:t> </a:t>
            </a:r>
            <a:r>
              <a:rPr lang="en-GB" sz="1200">
                <a:solidFill>
                  <a:srgbClr val="282828"/>
                </a:solidFill>
                <a:ea typeface="Calibri" panose="020F0502020204030204" pitchFamily="34" charset="0"/>
              </a:rPr>
              <a:t>respectively.  </a:t>
            </a:r>
            <a:endParaRPr lang="en-GB" sz="1400">
              <a:solidFill>
                <a:srgbClr val="282828"/>
              </a:solidFill>
              <a:ea typeface="Calibri" panose="020F0502020204030204" pitchFamily="34" charset="0"/>
            </a:endParaRPr>
          </a:p>
        </p:txBody>
      </p:sp>
    </p:spTree>
    <p:extLst>
      <p:ext uri="{BB962C8B-B14F-4D97-AF65-F5344CB8AC3E}">
        <p14:creationId xmlns:p14="http://schemas.microsoft.com/office/powerpoint/2010/main" val="81653664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2DCEF-6AB0-0D49-592E-03B115757277}"/>
            </a:ext>
          </a:extLst>
        </p:cNvPr>
        <p:cNvGrpSpPr/>
        <p:nvPr/>
      </p:nvGrpSpPr>
      <p:grpSpPr>
        <a:xfrm>
          <a:off x="0" y="0"/>
          <a:ext cx="0" cy="0"/>
          <a:chOff x="0" y="0"/>
          <a:chExt cx="0" cy="0"/>
        </a:xfrm>
      </p:grpSpPr>
      <p:sp>
        <p:nvSpPr>
          <p:cNvPr id="5" name="Title 7">
            <a:extLst>
              <a:ext uri="{FF2B5EF4-FFF2-40B4-BE49-F238E27FC236}">
                <a16:creationId xmlns:a16="http://schemas.microsoft.com/office/drawing/2014/main" id="{578A94E7-0285-AB6C-05F5-8F0A074126D7}"/>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Setting up Viva Insights</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8" name="Title 7">
            <a:extLst>
              <a:ext uri="{FF2B5EF4-FFF2-40B4-BE49-F238E27FC236}">
                <a16:creationId xmlns:a16="http://schemas.microsoft.com/office/drawing/2014/main" id="{7C42021A-ED27-1E95-6DD7-873B47B8FE05}"/>
              </a:ext>
            </a:extLst>
          </p:cNvPr>
          <p:cNvSpPr>
            <a:spLocks noGrp="1"/>
          </p:cNvSpPr>
          <p:nvPr>
            <p:ph type="title"/>
          </p:nvPr>
        </p:nvSpPr>
        <p:spPr>
          <a:xfrm>
            <a:off x="419804" y="411480"/>
            <a:ext cx="11352392" cy="430887"/>
          </a:xfrm>
        </p:spPr>
        <p:txBody>
          <a:bodyPr/>
          <a:lstStyle/>
          <a:p>
            <a:r>
              <a:rPr lang="en-IN"/>
              <a:t>Overview: Viva Insights from setup to impact</a:t>
            </a:r>
          </a:p>
        </p:txBody>
      </p:sp>
      <p:sp>
        <p:nvSpPr>
          <p:cNvPr id="10" name="Title 2">
            <a:extLst>
              <a:ext uri="{FF2B5EF4-FFF2-40B4-BE49-F238E27FC236}">
                <a16:creationId xmlns:a16="http://schemas.microsoft.com/office/drawing/2014/main" id="{86461B8D-6B4A-D529-D5BF-0BCCB9FDFF00}"/>
              </a:ext>
            </a:extLst>
          </p:cNvPr>
          <p:cNvSpPr txBox="1">
            <a:spLocks/>
          </p:cNvSpPr>
          <p:nvPr/>
        </p:nvSpPr>
        <p:spPr>
          <a:xfrm>
            <a:off x="419100" y="983224"/>
            <a:ext cx="11353800"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w="3175">
                  <a:noFill/>
                </a:ln>
                <a:solidFill>
                  <a:srgbClr val="000000"/>
                </a:solidFill>
                <a:effectLst/>
                <a:uLnTx/>
                <a:uFillTx/>
                <a:latin typeface="Segoe UI"/>
                <a:ea typeface="+mn-ea"/>
                <a:cs typeface="Segoe Sans Display" pitchFamily="2" charset="0"/>
              </a:rPr>
              <a:t>Recommended activities in 5 phases</a:t>
            </a:r>
          </a:p>
        </p:txBody>
      </p:sp>
      <p:sp>
        <p:nvSpPr>
          <p:cNvPr id="12" name="Title 7">
            <a:extLst>
              <a:ext uri="{FF2B5EF4-FFF2-40B4-BE49-F238E27FC236}">
                <a16:creationId xmlns:a16="http://schemas.microsoft.com/office/drawing/2014/main" id="{27830B5A-1118-6E5E-77DA-FECCCE62AD41}"/>
              </a:ext>
            </a:extLst>
          </p:cNvPr>
          <p:cNvSpPr txBox="1">
            <a:spLocks/>
          </p:cNvSpPr>
          <p:nvPr/>
        </p:nvSpPr>
        <p:spPr>
          <a:xfrm>
            <a:off x="419100" y="1588183"/>
            <a:ext cx="192024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1</a:t>
            </a:r>
          </a:p>
        </p:txBody>
      </p:sp>
      <p:sp>
        <p:nvSpPr>
          <p:cNvPr id="13" name="Oval 1091_1">
            <a:extLst>
              <a:ext uri="{FF2B5EF4-FFF2-40B4-BE49-F238E27FC236}">
                <a16:creationId xmlns:a16="http://schemas.microsoft.com/office/drawing/2014/main" id="{875EBDAB-E648-324A-C5AC-8FCE42789EF0}"/>
              </a:ext>
              <a:ext uri="{C183D7F6-B498-43B3-948B-1728B52AA6E4}">
                <adec:decorative xmlns:adec="http://schemas.microsoft.com/office/drawing/2017/decorative" val="1"/>
              </a:ext>
            </a:extLst>
          </p:cNvPr>
          <p:cNvSpPr>
            <a:spLocks/>
          </p:cNvSpPr>
          <p:nvPr/>
        </p:nvSpPr>
        <p:spPr bwMode="auto">
          <a:xfrm rot="10800000" flipV="1">
            <a:off x="419100" y="1932841"/>
            <a:ext cx="192024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0" name="Title 7">
            <a:extLst>
              <a:ext uri="{FF2B5EF4-FFF2-40B4-BE49-F238E27FC236}">
                <a16:creationId xmlns:a16="http://schemas.microsoft.com/office/drawing/2014/main" id="{A8F43420-D454-A0FD-7B36-970BEA989826}"/>
              </a:ext>
            </a:extLst>
          </p:cNvPr>
          <p:cNvSpPr txBox="1">
            <a:spLocks/>
          </p:cNvSpPr>
          <p:nvPr/>
        </p:nvSpPr>
        <p:spPr>
          <a:xfrm>
            <a:off x="419100" y="2123214"/>
            <a:ext cx="192024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Objective Setting</a:t>
            </a:r>
          </a:p>
        </p:txBody>
      </p:sp>
      <p:sp>
        <p:nvSpPr>
          <p:cNvPr id="3" name="TextBox 48">
            <a:extLst>
              <a:ext uri="{FF2B5EF4-FFF2-40B4-BE49-F238E27FC236}">
                <a16:creationId xmlns:a16="http://schemas.microsoft.com/office/drawing/2014/main" id="{D1A3868C-3B1C-22BC-8A48-8F17AAA97E46}"/>
              </a:ext>
            </a:extLst>
          </p:cNvPr>
          <p:cNvSpPr txBox="1">
            <a:spLocks/>
          </p:cNvSpPr>
          <p:nvPr/>
        </p:nvSpPr>
        <p:spPr>
          <a:xfrm>
            <a:off x="419100" y="2456170"/>
            <a:ext cx="1920240" cy="553998"/>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Design an impactful project by addressing a core business challenge.</a:t>
            </a:r>
          </a:p>
        </p:txBody>
      </p:sp>
      <p:sp>
        <p:nvSpPr>
          <p:cNvPr id="2" name="Rectangle 1">
            <a:extLst>
              <a:ext uri="{FF2B5EF4-FFF2-40B4-BE49-F238E27FC236}">
                <a16:creationId xmlns:a16="http://schemas.microsoft.com/office/drawing/2014/main" id="{34BD0E2D-9FA0-1C86-54A0-CE3F63BE3EED}"/>
              </a:ext>
            </a:extLst>
          </p:cNvPr>
          <p:cNvSpPr/>
          <p:nvPr/>
        </p:nvSpPr>
        <p:spPr bwMode="auto">
          <a:xfrm>
            <a:off x="419099" y="3214465"/>
            <a:ext cx="1920240" cy="3113524"/>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rPr>
              <a:t>Copilot measurement initiation workshop</a:t>
            </a:r>
          </a:p>
        </p:txBody>
      </p:sp>
      <p:sp>
        <p:nvSpPr>
          <p:cNvPr id="16" name="Title 7">
            <a:extLst>
              <a:ext uri="{FF2B5EF4-FFF2-40B4-BE49-F238E27FC236}">
                <a16:creationId xmlns:a16="http://schemas.microsoft.com/office/drawing/2014/main" id="{6941F0A7-A35F-02F9-F195-07EF2CAAE077}"/>
              </a:ext>
            </a:extLst>
          </p:cNvPr>
          <p:cNvSpPr txBox="1">
            <a:spLocks/>
          </p:cNvSpPr>
          <p:nvPr/>
        </p:nvSpPr>
        <p:spPr>
          <a:xfrm>
            <a:off x="2777490" y="1588183"/>
            <a:ext cx="192024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2</a:t>
            </a:r>
          </a:p>
        </p:txBody>
      </p:sp>
      <p:sp>
        <p:nvSpPr>
          <p:cNvPr id="17" name="Oval 1091_1">
            <a:extLst>
              <a:ext uri="{FF2B5EF4-FFF2-40B4-BE49-F238E27FC236}">
                <a16:creationId xmlns:a16="http://schemas.microsoft.com/office/drawing/2014/main" id="{0472F4A7-D219-0BA7-CB50-37D1DEF23020}"/>
              </a:ext>
              <a:ext uri="{C183D7F6-B498-43B3-948B-1728B52AA6E4}">
                <adec:decorative xmlns:adec="http://schemas.microsoft.com/office/drawing/2017/decorative" val="1"/>
              </a:ext>
            </a:extLst>
          </p:cNvPr>
          <p:cNvSpPr>
            <a:spLocks/>
          </p:cNvSpPr>
          <p:nvPr/>
        </p:nvSpPr>
        <p:spPr bwMode="auto">
          <a:xfrm rot="10800000" flipV="1">
            <a:off x="2777490" y="1932841"/>
            <a:ext cx="192024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1" name="Title 7">
            <a:extLst>
              <a:ext uri="{FF2B5EF4-FFF2-40B4-BE49-F238E27FC236}">
                <a16:creationId xmlns:a16="http://schemas.microsoft.com/office/drawing/2014/main" id="{939B5421-6B6F-DA1F-43D4-E3E3CE5C60B4}"/>
              </a:ext>
            </a:extLst>
          </p:cNvPr>
          <p:cNvSpPr txBox="1">
            <a:spLocks/>
          </p:cNvSpPr>
          <p:nvPr/>
        </p:nvSpPr>
        <p:spPr>
          <a:xfrm>
            <a:off x="2777490" y="2123214"/>
            <a:ext cx="192024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Preparatory Work </a:t>
            </a:r>
          </a:p>
        </p:txBody>
      </p:sp>
      <p:sp>
        <p:nvSpPr>
          <p:cNvPr id="6" name="TextBox 48">
            <a:extLst>
              <a:ext uri="{FF2B5EF4-FFF2-40B4-BE49-F238E27FC236}">
                <a16:creationId xmlns:a16="http://schemas.microsoft.com/office/drawing/2014/main" id="{311BA37B-F64B-9D81-56B7-DFCF0F083F2E}"/>
              </a:ext>
            </a:extLst>
          </p:cNvPr>
          <p:cNvSpPr txBox="1">
            <a:spLocks/>
          </p:cNvSpPr>
          <p:nvPr/>
        </p:nvSpPr>
        <p:spPr>
          <a:xfrm>
            <a:off x="2777490" y="2456170"/>
            <a:ext cx="1920240" cy="553998"/>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Complete key foundational work before tool deployment.</a:t>
            </a:r>
          </a:p>
        </p:txBody>
      </p:sp>
      <p:sp>
        <p:nvSpPr>
          <p:cNvPr id="81" name="Rectangle 80">
            <a:extLst>
              <a:ext uri="{FF2B5EF4-FFF2-40B4-BE49-F238E27FC236}">
                <a16:creationId xmlns:a16="http://schemas.microsoft.com/office/drawing/2014/main" id="{1C13A982-8212-0C92-3F9F-46AC9695FA31}"/>
              </a:ext>
            </a:extLst>
          </p:cNvPr>
          <p:cNvSpPr/>
          <p:nvPr/>
        </p:nvSpPr>
        <p:spPr bwMode="auto">
          <a:xfrm>
            <a:off x="2777490" y="3214362"/>
            <a:ext cx="1920240" cy="766364"/>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3"/>
              </a:rPr>
              <a:t>Define Viva Insights components to be activated</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83" name="Rectangle 82">
            <a:extLst>
              <a:ext uri="{FF2B5EF4-FFF2-40B4-BE49-F238E27FC236}">
                <a16:creationId xmlns:a16="http://schemas.microsoft.com/office/drawing/2014/main" id="{62434781-457E-77A7-BD19-BD93A8AB3ECD}"/>
              </a:ext>
            </a:extLst>
          </p:cNvPr>
          <p:cNvSpPr/>
          <p:nvPr/>
        </p:nvSpPr>
        <p:spPr bwMode="auto">
          <a:xfrm>
            <a:off x="2777490" y="4123067"/>
            <a:ext cx="1920240" cy="64008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4"/>
              </a:rPr>
              <a:t>Conduct privacy assessment</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78" name="Rectangle 77">
            <a:extLst>
              <a:ext uri="{FF2B5EF4-FFF2-40B4-BE49-F238E27FC236}">
                <a16:creationId xmlns:a16="http://schemas.microsoft.com/office/drawing/2014/main" id="{1DFA9D16-5AE2-D40B-7CB2-15FACF39E567}"/>
              </a:ext>
            </a:extLst>
          </p:cNvPr>
          <p:cNvSpPr/>
          <p:nvPr/>
        </p:nvSpPr>
        <p:spPr bwMode="auto">
          <a:xfrm>
            <a:off x="2777490" y="4905488"/>
            <a:ext cx="1920240" cy="64008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Communicate project to target population</a:t>
            </a:r>
          </a:p>
        </p:txBody>
      </p:sp>
      <p:sp>
        <p:nvSpPr>
          <p:cNvPr id="103" name="Rectangle 102">
            <a:extLst>
              <a:ext uri="{FF2B5EF4-FFF2-40B4-BE49-F238E27FC236}">
                <a16:creationId xmlns:a16="http://schemas.microsoft.com/office/drawing/2014/main" id="{302FFCC2-36ED-BA1C-D44A-B86EBFCAB970}"/>
              </a:ext>
            </a:extLst>
          </p:cNvPr>
          <p:cNvSpPr/>
          <p:nvPr/>
        </p:nvSpPr>
        <p:spPr bwMode="auto">
          <a:xfrm>
            <a:off x="2777490" y="5687910"/>
            <a:ext cx="1920240" cy="64008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5"/>
              </a:rPr>
              <a:t>Prepare organizational data</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20" name="Title 7">
            <a:extLst>
              <a:ext uri="{FF2B5EF4-FFF2-40B4-BE49-F238E27FC236}">
                <a16:creationId xmlns:a16="http://schemas.microsoft.com/office/drawing/2014/main" id="{F60CEDE1-CFFF-05A7-5F38-6B1D2540CA9A}"/>
              </a:ext>
            </a:extLst>
          </p:cNvPr>
          <p:cNvSpPr txBox="1">
            <a:spLocks/>
          </p:cNvSpPr>
          <p:nvPr/>
        </p:nvSpPr>
        <p:spPr>
          <a:xfrm>
            <a:off x="5135880" y="1588183"/>
            <a:ext cx="192024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3</a:t>
            </a:r>
          </a:p>
        </p:txBody>
      </p:sp>
      <p:sp>
        <p:nvSpPr>
          <p:cNvPr id="21" name="Oval 1091_1">
            <a:extLst>
              <a:ext uri="{FF2B5EF4-FFF2-40B4-BE49-F238E27FC236}">
                <a16:creationId xmlns:a16="http://schemas.microsoft.com/office/drawing/2014/main" id="{3C64E4D0-FD05-BD10-12D6-F7F4BC50F54E}"/>
              </a:ext>
              <a:ext uri="{C183D7F6-B498-43B3-948B-1728B52AA6E4}">
                <adec:decorative xmlns:adec="http://schemas.microsoft.com/office/drawing/2017/decorative" val="1"/>
              </a:ext>
            </a:extLst>
          </p:cNvPr>
          <p:cNvSpPr>
            <a:spLocks/>
          </p:cNvSpPr>
          <p:nvPr/>
        </p:nvSpPr>
        <p:spPr bwMode="auto">
          <a:xfrm rot="10800000" flipV="1">
            <a:off x="5135880" y="1932841"/>
            <a:ext cx="192024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2" name="Title 7">
            <a:extLst>
              <a:ext uri="{FF2B5EF4-FFF2-40B4-BE49-F238E27FC236}">
                <a16:creationId xmlns:a16="http://schemas.microsoft.com/office/drawing/2014/main" id="{4CCB1B74-092B-8FBE-DC73-6315505D331F}"/>
              </a:ext>
            </a:extLst>
          </p:cNvPr>
          <p:cNvSpPr txBox="1">
            <a:spLocks/>
          </p:cNvSpPr>
          <p:nvPr/>
        </p:nvSpPr>
        <p:spPr>
          <a:xfrm>
            <a:off x="5135880" y="2123214"/>
            <a:ext cx="192024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Deployment</a:t>
            </a:r>
          </a:p>
        </p:txBody>
      </p:sp>
      <p:sp>
        <p:nvSpPr>
          <p:cNvPr id="14" name="TextBox 48">
            <a:extLst>
              <a:ext uri="{FF2B5EF4-FFF2-40B4-BE49-F238E27FC236}">
                <a16:creationId xmlns:a16="http://schemas.microsoft.com/office/drawing/2014/main" id="{B9286BA2-2E00-57E4-666E-1DD96837B513}"/>
              </a:ext>
            </a:extLst>
          </p:cNvPr>
          <p:cNvSpPr txBox="1">
            <a:spLocks/>
          </p:cNvSpPr>
          <p:nvPr/>
        </p:nvSpPr>
        <p:spPr>
          <a:xfrm>
            <a:off x="5135880" y="2456170"/>
            <a:ext cx="1920240" cy="36933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Activate Viva Insights and manage access rights.</a:t>
            </a:r>
          </a:p>
        </p:txBody>
      </p:sp>
      <p:sp>
        <p:nvSpPr>
          <p:cNvPr id="89" name="Rectangle 88">
            <a:extLst>
              <a:ext uri="{FF2B5EF4-FFF2-40B4-BE49-F238E27FC236}">
                <a16:creationId xmlns:a16="http://schemas.microsoft.com/office/drawing/2014/main" id="{C87E6192-CF2A-2A4A-B3A6-2638A152B408}"/>
              </a:ext>
            </a:extLst>
          </p:cNvPr>
          <p:cNvSpPr/>
          <p:nvPr/>
        </p:nvSpPr>
        <p:spPr bwMode="auto">
          <a:xfrm>
            <a:off x="5135880" y="3214362"/>
            <a:ext cx="1920240" cy="766364"/>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6"/>
              </a:rPr>
              <a:t>Acquire and assign licences</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104" name="Rectangle 103">
            <a:extLst>
              <a:ext uri="{FF2B5EF4-FFF2-40B4-BE49-F238E27FC236}">
                <a16:creationId xmlns:a16="http://schemas.microsoft.com/office/drawing/2014/main" id="{F211387F-3B43-E94B-3656-F358DD2BB820}"/>
              </a:ext>
            </a:extLst>
          </p:cNvPr>
          <p:cNvSpPr/>
          <p:nvPr/>
        </p:nvSpPr>
        <p:spPr bwMode="auto">
          <a:xfrm>
            <a:off x="5135880" y="4123067"/>
            <a:ext cx="1920240" cy="64008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7"/>
              </a:rPr>
              <a:t>Assign access rights (roles)</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24" name="Title 7">
            <a:extLst>
              <a:ext uri="{FF2B5EF4-FFF2-40B4-BE49-F238E27FC236}">
                <a16:creationId xmlns:a16="http://schemas.microsoft.com/office/drawing/2014/main" id="{9B56DE89-00E7-C8F1-5B83-E3B69ABC274E}"/>
              </a:ext>
            </a:extLst>
          </p:cNvPr>
          <p:cNvSpPr txBox="1">
            <a:spLocks/>
          </p:cNvSpPr>
          <p:nvPr/>
        </p:nvSpPr>
        <p:spPr>
          <a:xfrm>
            <a:off x="7494270" y="1588183"/>
            <a:ext cx="192024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4</a:t>
            </a:r>
          </a:p>
        </p:txBody>
      </p:sp>
      <p:sp>
        <p:nvSpPr>
          <p:cNvPr id="33" name="Title 7">
            <a:extLst>
              <a:ext uri="{FF2B5EF4-FFF2-40B4-BE49-F238E27FC236}">
                <a16:creationId xmlns:a16="http://schemas.microsoft.com/office/drawing/2014/main" id="{BFA18E1C-45A5-D628-A92F-80ADBDC61B02}"/>
              </a:ext>
            </a:extLst>
          </p:cNvPr>
          <p:cNvSpPr txBox="1">
            <a:spLocks/>
          </p:cNvSpPr>
          <p:nvPr/>
        </p:nvSpPr>
        <p:spPr>
          <a:xfrm>
            <a:off x="7494270" y="2123214"/>
            <a:ext cx="192024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Value Creation</a:t>
            </a:r>
          </a:p>
        </p:txBody>
      </p:sp>
      <p:sp>
        <p:nvSpPr>
          <p:cNvPr id="56" name="TextBox 48">
            <a:extLst>
              <a:ext uri="{FF2B5EF4-FFF2-40B4-BE49-F238E27FC236}">
                <a16:creationId xmlns:a16="http://schemas.microsoft.com/office/drawing/2014/main" id="{2799884E-B45C-4C72-0A87-86378A181B86}"/>
              </a:ext>
            </a:extLst>
          </p:cNvPr>
          <p:cNvSpPr txBox="1">
            <a:spLocks/>
          </p:cNvSpPr>
          <p:nvPr/>
        </p:nvSpPr>
        <p:spPr>
          <a:xfrm>
            <a:off x="7494270" y="2456170"/>
            <a:ext cx="1920240" cy="36933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Obtain relevant insights and drive decision-making.</a:t>
            </a:r>
          </a:p>
        </p:txBody>
      </p:sp>
      <p:sp>
        <p:nvSpPr>
          <p:cNvPr id="95" name="Rectangle 94">
            <a:extLst>
              <a:ext uri="{FF2B5EF4-FFF2-40B4-BE49-F238E27FC236}">
                <a16:creationId xmlns:a16="http://schemas.microsoft.com/office/drawing/2014/main" id="{D753D016-9A40-7B13-F904-29B854FCA396}"/>
              </a:ext>
            </a:extLst>
          </p:cNvPr>
          <p:cNvSpPr/>
          <p:nvPr/>
        </p:nvSpPr>
        <p:spPr bwMode="auto">
          <a:xfrm>
            <a:off x="7494270" y="3214362"/>
            <a:ext cx="1920240" cy="766364"/>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8"/>
              </a:rPr>
              <a:t>Gather insights from pre-built dashboards</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96" name="Rectangle 95">
            <a:extLst>
              <a:ext uri="{FF2B5EF4-FFF2-40B4-BE49-F238E27FC236}">
                <a16:creationId xmlns:a16="http://schemas.microsoft.com/office/drawing/2014/main" id="{59E0B3B5-F8D5-9E52-5620-AC838B33A2FC}"/>
              </a:ext>
            </a:extLst>
          </p:cNvPr>
          <p:cNvSpPr/>
          <p:nvPr/>
        </p:nvSpPr>
        <p:spPr bwMode="auto">
          <a:xfrm>
            <a:off x="7494270" y="4123067"/>
            <a:ext cx="1920240" cy="64008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9"/>
              </a:rPr>
              <a:t>Complete additional analysis</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4" name="Rectangle 3">
            <a:extLst>
              <a:ext uri="{FF2B5EF4-FFF2-40B4-BE49-F238E27FC236}">
                <a16:creationId xmlns:a16="http://schemas.microsoft.com/office/drawing/2014/main" id="{36DFF38A-9410-1197-F0A9-A3684E2C6944}"/>
              </a:ext>
            </a:extLst>
          </p:cNvPr>
          <p:cNvSpPr/>
          <p:nvPr/>
        </p:nvSpPr>
        <p:spPr bwMode="auto">
          <a:xfrm>
            <a:off x="7494270" y="4905488"/>
            <a:ext cx="1920240" cy="64008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algn="ctr" defTabSz="914314">
              <a:spcAft>
                <a:spcPts val="600"/>
              </a:spcAft>
            </a:pPr>
            <a:r>
              <a:rPr lang="en-GB" sz="1200">
                <a:ea typeface="Calibri" panose="020F0502020204030204" pitchFamily="34" charset="0"/>
              </a:rPr>
              <a:t>Intervention planning and execution</a:t>
            </a:r>
          </a:p>
        </p:txBody>
      </p:sp>
      <p:sp>
        <p:nvSpPr>
          <p:cNvPr id="25" name="Oval 1091_1">
            <a:extLst>
              <a:ext uri="{FF2B5EF4-FFF2-40B4-BE49-F238E27FC236}">
                <a16:creationId xmlns:a16="http://schemas.microsoft.com/office/drawing/2014/main" id="{3DD03B1F-387C-D3C4-3A1F-F5936A2CBF0A}"/>
              </a:ext>
              <a:ext uri="{C183D7F6-B498-43B3-948B-1728B52AA6E4}">
                <adec:decorative xmlns:adec="http://schemas.microsoft.com/office/drawing/2017/decorative" val="1"/>
              </a:ext>
            </a:extLst>
          </p:cNvPr>
          <p:cNvSpPr>
            <a:spLocks/>
          </p:cNvSpPr>
          <p:nvPr/>
        </p:nvSpPr>
        <p:spPr bwMode="auto">
          <a:xfrm rot="10800000" flipV="1">
            <a:off x="7494270" y="1932841"/>
            <a:ext cx="192024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7" name="Title 7">
            <a:extLst>
              <a:ext uri="{FF2B5EF4-FFF2-40B4-BE49-F238E27FC236}">
                <a16:creationId xmlns:a16="http://schemas.microsoft.com/office/drawing/2014/main" id="{F83462D6-F4BA-FB42-3903-8C11A1AF74B9}"/>
              </a:ext>
            </a:extLst>
          </p:cNvPr>
          <p:cNvSpPr txBox="1">
            <a:spLocks/>
          </p:cNvSpPr>
          <p:nvPr/>
        </p:nvSpPr>
        <p:spPr>
          <a:xfrm>
            <a:off x="9852660" y="1588183"/>
            <a:ext cx="192024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5</a:t>
            </a:r>
          </a:p>
        </p:txBody>
      </p:sp>
      <p:sp>
        <p:nvSpPr>
          <p:cNvPr id="34" name="Title 7">
            <a:extLst>
              <a:ext uri="{FF2B5EF4-FFF2-40B4-BE49-F238E27FC236}">
                <a16:creationId xmlns:a16="http://schemas.microsoft.com/office/drawing/2014/main" id="{89835B6B-A75B-0CC1-A1FF-C722E90B5EAD}"/>
              </a:ext>
            </a:extLst>
          </p:cNvPr>
          <p:cNvSpPr txBox="1">
            <a:spLocks/>
          </p:cNvSpPr>
          <p:nvPr/>
        </p:nvSpPr>
        <p:spPr>
          <a:xfrm>
            <a:off x="9852660" y="2123214"/>
            <a:ext cx="192024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Impact Evaluation</a:t>
            </a:r>
          </a:p>
        </p:txBody>
      </p:sp>
      <p:sp>
        <p:nvSpPr>
          <p:cNvPr id="62" name="TextBox 48">
            <a:extLst>
              <a:ext uri="{FF2B5EF4-FFF2-40B4-BE49-F238E27FC236}">
                <a16:creationId xmlns:a16="http://schemas.microsoft.com/office/drawing/2014/main" id="{74B9F0DE-3053-8E96-D86F-0115BC882187}"/>
              </a:ext>
            </a:extLst>
          </p:cNvPr>
          <p:cNvSpPr txBox="1">
            <a:spLocks/>
          </p:cNvSpPr>
          <p:nvPr/>
        </p:nvSpPr>
        <p:spPr>
          <a:xfrm>
            <a:off x="9852660" y="2456170"/>
            <a:ext cx="1920240" cy="36933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Quantify impact and assess future opportunities.</a:t>
            </a:r>
          </a:p>
        </p:txBody>
      </p:sp>
      <p:sp>
        <p:nvSpPr>
          <p:cNvPr id="97" name="Rectangle 96">
            <a:extLst>
              <a:ext uri="{FF2B5EF4-FFF2-40B4-BE49-F238E27FC236}">
                <a16:creationId xmlns:a16="http://schemas.microsoft.com/office/drawing/2014/main" id="{65ABFACB-664F-FEC8-3F6A-DF4E05535144}"/>
              </a:ext>
            </a:extLst>
          </p:cNvPr>
          <p:cNvSpPr/>
          <p:nvPr/>
        </p:nvSpPr>
        <p:spPr bwMode="auto">
          <a:xfrm>
            <a:off x="9852660" y="3214362"/>
            <a:ext cx="1920240" cy="766364"/>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a:cs typeface="+mn-cs"/>
                <a:hlinkClick r:id="rId10"/>
              </a:rPr>
              <a:t>Track KPIs and measure impact</a:t>
            </a:r>
            <a:endPar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105" name="Rectangle 104">
            <a:extLst>
              <a:ext uri="{FF2B5EF4-FFF2-40B4-BE49-F238E27FC236}">
                <a16:creationId xmlns:a16="http://schemas.microsoft.com/office/drawing/2014/main" id="{45C3EC98-1BAA-4CE3-EF3E-D11BEE09F526}"/>
              </a:ext>
            </a:extLst>
          </p:cNvPr>
          <p:cNvSpPr/>
          <p:nvPr/>
        </p:nvSpPr>
        <p:spPr bwMode="auto">
          <a:xfrm>
            <a:off x="9852660" y="4123067"/>
            <a:ext cx="1920240" cy="64008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Identify additional opportunities</a:t>
            </a:r>
          </a:p>
        </p:txBody>
      </p:sp>
      <p:sp>
        <p:nvSpPr>
          <p:cNvPr id="28" name="Oval 1091_1">
            <a:extLst>
              <a:ext uri="{FF2B5EF4-FFF2-40B4-BE49-F238E27FC236}">
                <a16:creationId xmlns:a16="http://schemas.microsoft.com/office/drawing/2014/main" id="{F72B6CE3-CAB6-B041-A5BE-CFC7460A53A9}"/>
              </a:ext>
              <a:ext uri="{C183D7F6-B498-43B3-948B-1728B52AA6E4}">
                <adec:decorative xmlns:adec="http://schemas.microsoft.com/office/drawing/2017/decorative" val="1"/>
              </a:ext>
            </a:extLst>
          </p:cNvPr>
          <p:cNvSpPr>
            <a:spLocks/>
          </p:cNvSpPr>
          <p:nvPr/>
        </p:nvSpPr>
        <p:spPr bwMode="auto">
          <a:xfrm rot="10800000" flipV="1">
            <a:off x="9852660" y="1932841"/>
            <a:ext cx="192024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cxnSp>
        <p:nvCxnSpPr>
          <p:cNvPr id="46" name="Straight Connector 45">
            <a:extLst>
              <a:ext uri="{FF2B5EF4-FFF2-40B4-BE49-F238E27FC236}">
                <a16:creationId xmlns:a16="http://schemas.microsoft.com/office/drawing/2014/main" id="{A072E417-E69F-397A-3212-6DDC2238D06E}"/>
              </a:ext>
              <a:ext uri="{C183D7F6-B498-43B3-948B-1728B52AA6E4}">
                <adec:decorative xmlns:adec="http://schemas.microsoft.com/office/drawing/2017/decorative" val="1"/>
              </a:ext>
            </a:extLst>
          </p:cNvPr>
          <p:cNvCxnSpPr>
            <a:cxnSpLocks/>
          </p:cNvCxnSpPr>
          <p:nvPr/>
        </p:nvCxnSpPr>
        <p:spPr>
          <a:xfrm>
            <a:off x="2558415" y="1588183"/>
            <a:ext cx="0" cy="4739806"/>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B456F2B-EC58-EB64-19F3-5FBCB89953F7}"/>
              </a:ext>
              <a:ext uri="{C183D7F6-B498-43B3-948B-1728B52AA6E4}">
                <adec:decorative xmlns:adec="http://schemas.microsoft.com/office/drawing/2017/decorative" val="1"/>
              </a:ext>
            </a:extLst>
          </p:cNvPr>
          <p:cNvCxnSpPr>
            <a:cxnSpLocks/>
          </p:cNvCxnSpPr>
          <p:nvPr/>
        </p:nvCxnSpPr>
        <p:spPr>
          <a:xfrm>
            <a:off x="4916805" y="1588183"/>
            <a:ext cx="0" cy="4739806"/>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036659-6E00-A102-3D07-94D9690AB138}"/>
              </a:ext>
              <a:ext uri="{C183D7F6-B498-43B3-948B-1728B52AA6E4}">
                <adec:decorative xmlns:adec="http://schemas.microsoft.com/office/drawing/2017/decorative" val="1"/>
              </a:ext>
            </a:extLst>
          </p:cNvPr>
          <p:cNvCxnSpPr>
            <a:cxnSpLocks/>
          </p:cNvCxnSpPr>
          <p:nvPr/>
        </p:nvCxnSpPr>
        <p:spPr>
          <a:xfrm>
            <a:off x="7275195" y="1588183"/>
            <a:ext cx="0" cy="4739806"/>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011CE7A-FFD4-1CFE-E6DC-4E790DE052F2}"/>
              </a:ext>
              <a:ext uri="{C183D7F6-B498-43B3-948B-1728B52AA6E4}">
                <adec:decorative xmlns:adec="http://schemas.microsoft.com/office/drawing/2017/decorative" val="1"/>
              </a:ext>
            </a:extLst>
          </p:cNvPr>
          <p:cNvCxnSpPr>
            <a:cxnSpLocks/>
          </p:cNvCxnSpPr>
          <p:nvPr/>
        </p:nvCxnSpPr>
        <p:spPr>
          <a:xfrm>
            <a:off x="9633585" y="1588183"/>
            <a:ext cx="0" cy="4739806"/>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039998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9AC5D-07C3-582C-1393-294872EE44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96EB43-E0ED-35DC-A098-CCBBA7FD098B}"/>
              </a:ext>
            </a:extLst>
          </p:cNvPr>
          <p:cNvSpPr>
            <a:spLocks noGrp="1"/>
          </p:cNvSpPr>
          <p:nvPr>
            <p:ph type="title"/>
          </p:nvPr>
        </p:nvSpPr>
        <p:spPr>
          <a:xfrm>
            <a:off x="588263" y="2875002"/>
            <a:ext cx="4853532" cy="1107996"/>
          </a:xfrm>
        </p:spPr>
        <p:txBody>
          <a:bodyPr/>
          <a:lstStyle/>
          <a:p>
            <a:r>
              <a:rPr lang="en-GB"/>
              <a:t>Assigning roles in Viva Insights</a:t>
            </a:r>
          </a:p>
        </p:txBody>
      </p:sp>
    </p:spTree>
    <p:extLst>
      <p:ext uri="{BB962C8B-B14F-4D97-AF65-F5344CB8AC3E}">
        <p14:creationId xmlns:p14="http://schemas.microsoft.com/office/powerpoint/2010/main" val="10377687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BBA366C9-DFC9-0CDF-59F4-CAD4C66A0236}"/>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Roles in Viva Insights</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5" name="Title 7">
            <a:extLst>
              <a:ext uri="{FF2B5EF4-FFF2-40B4-BE49-F238E27FC236}">
                <a16:creationId xmlns:a16="http://schemas.microsoft.com/office/drawing/2014/main" id="{159A1AE5-4E95-411F-88CA-DBB5AAA350AB}"/>
              </a:ext>
            </a:extLst>
          </p:cNvPr>
          <p:cNvSpPr>
            <a:spLocks noGrp="1"/>
          </p:cNvSpPr>
          <p:nvPr>
            <p:ph type="title"/>
          </p:nvPr>
        </p:nvSpPr>
        <p:spPr>
          <a:xfrm>
            <a:off x="419804" y="411480"/>
            <a:ext cx="11352392" cy="430887"/>
          </a:xfrm>
        </p:spPr>
        <p:txBody>
          <a:bodyPr/>
          <a:lstStyle/>
          <a:p>
            <a:r>
              <a:rPr lang="en-IN"/>
              <a:t>Key Skills and Roles Required</a:t>
            </a:r>
          </a:p>
        </p:txBody>
      </p:sp>
      <p:sp>
        <p:nvSpPr>
          <p:cNvPr id="14" name="Title 2">
            <a:extLst>
              <a:ext uri="{FF2B5EF4-FFF2-40B4-BE49-F238E27FC236}">
                <a16:creationId xmlns:a16="http://schemas.microsoft.com/office/drawing/2014/main" id="{7CD251D8-EE87-C054-ED00-EAC5CB10E512}"/>
              </a:ext>
            </a:extLst>
          </p:cNvPr>
          <p:cNvSpPr txBox="1">
            <a:spLocks/>
          </p:cNvSpPr>
          <p:nvPr/>
        </p:nvSpPr>
        <p:spPr>
          <a:xfrm>
            <a:off x="419100" y="983224"/>
            <a:ext cx="11353800"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US" sz="2000">
                <a:latin typeface="+mn-lt"/>
              </a:rPr>
              <a:t>Resources recommended for a Project execution</a:t>
            </a:r>
          </a:p>
        </p:txBody>
      </p:sp>
      <p:cxnSp>
        <p:nvCxnSpPr>
          <p:cNvPr id="31" name="Straight Connector 30">
            <a:extLst>
              <a:ext uri="{FF2B5EF4-FFF2-40B4-BE49-F238E27FC236}">
                <a16:creationId xmlns:a16="http://schemas.microsoft.com/office/drawing/2014/main" id="{0B28B96E-009D-7629-E71B-11D6F2B346A0}"/>
              </a:ext>
              <a:ext uri="{C183D7F6-B498-43B3-948B-1728B52AA6E4}">
                <adec:decorative xmlns:adec="http://schemas.microsoft.com/office/drawing/2017/decorative" val="1"/>
              </a:ext>
            </a:extLst>
          </p:cNvPr>
          <p:cNvCxnSpPr>
            <a:cxnSpLocks/>
          </p:cNvCxnSpPr>
          <p:nvPr/>
        </p:nvCxnSpPr>
        <p:spPr>
          <a:xfrm>
            <a:off x="3119294" y="1518681"/>
            <a:ext cx="0" cy="4410559"/>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6B594DA-A1FE-E875-224A-A767C6D153F4}"/>
              </a:ext>
              <a:ext uri="{C183D7F6-B498-43B3-948B-1728B52AA6E4}">
                <adec:decorative xmlns:adec="http://schemas.microsoft.com/office/drawing/2017/decorative" val="1"/>
              </a:ext>
            </a:extLst>
          </p:cNvPr>
          <p:cNvCxnSpPr>
            <a:cxnSpLocks/>
          </p:cNvCxnSpPr>
          <p:nvPr/>
        </p:nvCxnSpPr>
        <p:spPr>
          <a:xfrm>
            <a:off x="6096000" y="1518681"/>
            <a:ext cx="0" cy="4410559"/>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8B66570-0E99-0E71-08B3-ADEBFE931DEA}"/>
              </a:ext>
              <a:ext uri="{C183D7F6-B498-43B3-948B-1728B52AA6E4}">
                <adec:decorative xmlns:adec="http://schemas.microsoft.com/office/drawing/2017/decorative" val="1"/>
              </a:ext>
            </a:extLst>
          </p:cNvPr>
          <p:cNvCxnSpPr>
            <a:cxnSpLocks/>
          </p:cNvCxnSpPr>
          <p:nvPr/>
        </p:nvCxnSpPr>
        <p:spPr>
          <a:xfrm>
            <a:off x="9072706" y="1518681"/>
            <a:ext cx="0" cy="4410559"/>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7">
            <a:extLst>
              <a:ext uri="{FF2B5EF4-FFF2-40B4-BE49-F238E27FC236}">
                <a16:creationId xmlns:a16="http://schemas.microsoft.com/office/drawing/2014/main" id="{550DEFF7-1128-5EED-7380-D100FD7F96EC}"/>
              </a:ext>
            </a:extLst>
          </p:cNvPr>
          <p:cNvSpPr txBox="1">
            <a:spLocks/>
          </p:cNvSpPr>
          <p:nvPr/>
        </p:nvSpPr>
        <p:spPr>
          <a:xfrm>
            <a:off x="419100" y="2336598"/>
            <a:ext cx="2423683"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accent1"/>
                </a:solidFill>
                <a:effectLst/>
                <a:uLnTx/>
                <a:uFillTx/>
                <a:ea typeface="+mn-ea"/>
                <a:cs typeface="Segoe UI"/>
              </a:rPr>
              <a:t>Project Sponsor</a:t>
            </a:r>
          </a:p>
        </p:txBody>
      </p:sp>
      <p:sp>
        <p:nvSpPr>
          <p:cNvPr id="22" name="TextBox 48">
            <a:extLst>
              <a:ext uri="{FF2B5EF4-FFF2-40B4-BE49-F238E27FC236}">
                <a16:creationId xmlns:a16="http://schemas.microsoft.com/office/drawing/2014/main" id="{4200F11F-2613-46ED-B1E0-0BBDBB429CF8}"/>
              </a:ext>
            </a:extLst>
          </p:cNvPr>
          <p:cNvSpPr txBox="1">
            <a:spLocks/>
          </p:cNvSpPr>
          <p:nvPr/>
        </p:nvSpPr>
        <p:spPr>
          <a:xfrm>
            <a:off x="419100" y="2801400"/>
            <a:ext cx="2423683" cy="73866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Segoe UI"/>
                <a:ea typeface="ＭＳ Ｐゴシック"/>
                <a:cs typeface="Segoe UI"/>
              </a:rPr>
              <a:t>Define objective, resources and drive interactions across business units</a:t>
            </a:r>
          </a:p>
        </p:txBody>
      </p:sp>
      <p:sp>
        <p:nvSpPr>
          <p:cNvPr id="19" name="Title 7">
            <a:extLst>
              <a:ext uri="{FF2B5EF4-FFF2-40B4-BE49-F238E27FC236}">
                <a16:creationId xmlns:a16="http://schemas.microsoft.com/office/drawing/2014/main" id="{1282EC22-7D3A-C089-3094-851748EDB7BB}"/>
              </a:ext>
            </a:extLst>
          </p:cNvPr>
          <p:cNvSpPr txBox="1">
            <a:spLocks/>
          </p:cNvSpPr>
          <p:nvPr/>
        </p:nvSpPr>
        <p:spPr>
          <a:xfrm>
            <a:off x="3395806" y="2336598"/>
            <a:ext cx="2423683"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accent2"/>
                </a:solidFill>
                <a:effectLst/>
                <a:uLnTx/>
                <a:uFillTx/>
                <a:ea typeface="+mn-ea"/>
                <a:cs typeface="Segoe UI"/>
              </a:rPr>
              <a:t>Project Lead</a:t>
            </a:r>
          </a:p>
        </p:txBody>
      </p:sp>
      <p:sp>
        <p:nvSpPr>
          <p:cNvPr id="29" name="TextBox 48">
            <a:extLst>
              <a:ext uri="{FF2B5EF4-FFF2-40B4-BE49-F238E27FC236}">
                <a16:creationId xmlns:a16="http://schemas.microsoft.com/office/drawing/2014/main" id="{AA25F3FB-9C5E-413A-9503-7F148468FBA6}"/>
              </a:ext>
            </a:extLst>
          </p:cNvPr>
          <p:cNvSpPr txBox="1">
            <a:spLocks/>
          </p:cNvSpPr>
          <p:nvPr/>
        </p:nvSpPr>
        <p:spPr>
          <a:xfrm>
            <a:off x="3395806" y="2801400"/>
            <a:ext cx="2423683" cy="73866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Segoe UI"/>
                <a:ea typeface="ＭＳ Ｐゴシック"/>
                <a:cs typeface="Segoe UI"/>
              </a:rPr>
              <a:t>Complete key foundational work and support insights generation</a:t>
            </a:r>
          </a:p>
        </p:txBody>
      </p:sp>
      <p:sp>
        <p:nvSpPr>
          <p:cNvPr id="21" name="Title 7">
            <a:extLst>
              <a:ext uri="{FF2B5EF4-FFF2-40B4-BE49-F238E27FC236}">
                <a16:creationId xmlns:a16="http://schemas.microsoft.com/office/drawing/2014/main" id="{8DCC5CE6-D24B-C1C0-7B35-EACF77AB2B93}"/>
              </a:ext>
            </a:extLst>
          </p:cNvPr>
          <p:cNvSpPr txBox="1">
            <a:spLocks/>
          </p:cNvSpPr>
          <p:nvPr/>
        </p:nvSpPr>
        <p:spPr>
          <a:xfrm>
            <a:off x="6372511" y="2336598"/>
            <a:ext cx="2423683"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chemeClr val="accent6"/>
                </a:solidFill>
                <a:effectLst/>
                <a:uLnTx/>
                <a:uFillTx/>
                <a:ea typeface="+mn-ea"/>
                <a:cs typeface="Segoe UI"/>
              </a:rPr>
              <a:t>M365 Admin</a:t>
            </a:r>
          </a:p>
        </p:txBody>
      </p:sp>
      <p:sp>
        <p:nvSpPr>
          <p:cNvPr id="26" name="TextBox 48">
            <a:extLst>
              <a:ext uri="{FF2B5EF4-FFF2-40B4-BE49-F238E27FC236}">
                <a16:creationId xmlns:a16="http://schemas.microsoft.com/office/drawing/2014/main" id="{1F68399C-7F5E-4597-B414-41B2681D9950}"/>
              </a:ext>
            </a:extLst>
          </p:cNvPr>
          <p:cNvSpPr txBox="1">
            <a:spLocks/>
          </p:cNvSpPr>
          <p:nvPr/>
        </p:nvSpPr>
        <p:spPr>
          <a:xfrm>
            <a:off x="6372512" y="2801400"/>
            <a:ext cx="2423683" cy="492443"/>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Segoe UI"/>
                <a:ea typeface="ＭＳ Ｐゴシック"/>
                <a:cs typeface="Segoe UI"/>
              </a:rPr>
              <a:t>Assign Viva Insights access and deployment</a:t>
            </a:r>
          </a:p>
        </p:txBody>
      </p:sp>
      <p:sp>
        <p:nvSpPr>
          <p:cNvPr id="8" name="TextBox 7">
            <a:extLst>
              <a:ext uri="{FF2B5EF4-FFF2-40B4-BE49-F238E27FC236}">
                <a16:creationId xmlns:a16="http://schemas.microsoft.com/office/drawing/2014/main" id="{D2664FC2-E5B6-A2E5-5401-B5F485153AEF}"/>
              </a:ext>
            </a:extLst>
          </p:cNvPr>
          <p:cNvSpPr txBox="1"/>
          <p:nvPr/>
        </p:nvSpPr>
        <p:spPr>
          <a:xfrm>
            <a:off x="6372512" y="3871979"/>
            <a:ext cx="2423683" cy="430887"/>
          </a:xfrm>
          <a:prstGeom prst="rect">
            <a:avLst/>
          </a:prstGeom>
          <a:noFill/>
        </p:spPr>
        <p:txBody>
          <a:bodyPr wrap="square" lIns="0" tIns="0" rIns="0" bIns="0" rtlCol="0">
            <a:spAutoFit/>
          </a:bodyPr>
          <a:lstStyle/>
          <a:p>
            <a:r>
              <a:rPr lang="en-GB" sz="1400"/>
              <a:t>Insights role: Insights Administrator</a:t>
            </a:r>
          </a:p>
        </p:txBody>
      </p:sp>
      <p:sp>
        <p:nvSpPr>
          <p:cNvPr id="3" name="Rectangle 2">
            <a:extLst>
              <a:ext uri="{FF2B5EF4-FFF2-40B4-BE49-F238E27FC236}">
                <a16:creationId xmlns:a16="http://schemas.microsoft.com/office/drawing/2014/main" id="{361455AD-8122-110A-40AF-37D8A0E79D20}"/>
              </a:ext>
            </a:extLst>
          </p:cNvPr>
          <p:cNvSpPr/>
          <p:nvPr/>
        </p:nvSpPr>
        <p:spPr>
          <a:xfrm>
            <a:off x="6372512" y="4384067"/>
            <a:ext cx="2423683" cy="1292662"/>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a:ln>
                  <a:noFill/>
                </a:ln>
                <a:solidFill>
                  <a:srgbClr val="1A1A1A"/>
                </a:solidFill>
                <a:effectLst/>
                <a:uLnTx/>
                <a:uFillTx/>
                <a:latin typeface="+mj-lt"/>
              </a:rPr>
              <a:t>Access to Admin and Data Sources features. </a:t>
            </a:r>
            <a:r>
              <a:rPr kumimoji="0" lang="en-US" sz="1400" b="0" i="0" u="none" strike="noStrike" kern="0" cap="none" spc="0" normalizeH="0" baseline="0" noProof="0">
                <a:ln>
                  <a:noFill/>
                </a:ln>
                <a:solidFill>
                  <a:srgbClr val="1A1A1A"/>
                </a:solidFill>
                <a:effectLst/>
                <a:uLnTx/>
                <a:uFillTx/>
              </a:rPr>
              <a:t>This role is used for the administrator to set system defaults, privacy settings, upload and verify organizational data.</a:t>
            </a:r>
          </a:p>
        </p:txBody>
      </p:sp>
      <p:sp>
        <p:nvSpPr>
          <p:cNvPr id="25" name="Title 7">
            <a:extLst>
              <a:ext uri="{FF2B5EF4-FFF2-40B4-BE49-F238E27FC236}">
                <a16:creationId xmlns:a16="http://schemas.microsoft.com/office/drawing/2014/main" id="{5D06BDEB-3A87-EC71-E9C4-6BD1418FDC5C}"/>
              </a:ext>
            </a:extLst>
          </p:cNvPr>
          <p:cNvSpPr txBox="1">
            <a:spLocks/>
          </p:cNvSpPr>
          <p:nvPr/>
        </p:nvSpPr>
        <p:spPr>
          <a:xfrm>
            <a:off x="9349217" y="2090376"/>
            <a:ext cx="2423683" cy="492443"/>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br>
              <a:rPr kumimoji="0" lang="en-US" sz="1600" b="0" i="0" u="none" strike="noStrike" kern="1200" cap="none" spc="0" normalizeH="0" baseline="0" noProof="0">
                <a:ln>
                  <a:noFill/>
                </a:ln>
                <a:solidFill>
                  <a:schemeClr val="accent4"/>
                </a:solidFill>
                <a:effectLst/>
                <a:uLnTx/>
                <a:uFillTx/>
                <a:ea typeface="+mn-ea"/>
                <a:cs typeface="Segoe UI"/>
              </a:rPr>
            </a:br>
            <a:r>
              <a:rPr kumimoji="0" lang="en-US" sz="1600" b="0" i="0" u="none" strike="noStrike" kern="1200" cap="none" spc="0" normalizeH="0" baseline="0" noProof="0">
                <a:ln>
                  <a:noFill/>
                </a:ln>
                <a:solidFill>
                  <a:schemeClr val="accent4"/>
                </a:solidFill>
                <a:effectLst/>
                <a:uLnTx/>
                <a:uFillTx/>
                <a:ea typeface="+mn-ea"/>
                <a:cs typeface="Segoe UI"/>
              </a:rPr>
              <a:t>Viva Insights Analyst</a:t>
            </a:r>
          </a:p>
        </p:txBody>
      </p:sp>
      <p:sp>
        <p:nvSpPr>
          <p:cNvPr id="24" name="TextBox 48">
            <a:extLst>
              <a:ext uri="{FF2B5EF4-FFF2-40B4-BE49-F238E27FC236}">
                <a16:creationId xmlns:a16="http://schemas.microsoft.com/office/drawing/2014/main" id="{1D1C4F12-ABED-4869-AEE7-2BDEE77FE097}"/>
              </a:ext>
            </a:extLst>
          </p:cNvPr>
          <p:cNvSpPr txBox="1">
            <a:spLocks/>
          </p:cNvSpPr>
          <p:nvPr/>
        </p:nvSpPr>
        <p:spPr>
          <a:xfrm>
            <a:off x="9349217" y="2801400"/>
            <a:ext cx="2423683" cy="73866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96214"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prstClr val="black"/>
                </a:solidFill>
                <a:effectLst/>
                <a:uLnTx/>
                <a:uFillTx/>
                <a:latin typeface="Segoe UI"/>
                <a:ea typeface="ＭＳ Ｐゴシック"/>
                <a:cs typeface="Segoe UI"/>
              </a:rPr>
              <a:t>Use Insights platform, conduct data analysis and gather insights</a:t>
            </a:r>
          </a:p>
        </p:txBody>
      </p:sp>
      <p:sp>
        <p:nvSpPr>
          <p:cNvPr id="10" name="TextBox 9">
            <a:extLst>
              <a:ext uri="{FF2B5EF4-FFF2-40B4-BE49-F238E27FC236}">
                <a16:creationId xmlns:a16="http://schemas.microsoft.com/office/drawing/2014/main" id="{FA9914DE-4505-E416-1750-9AD42A81F932}"/>
              </a:ext>
            </a:extLst>
          </p:cNvPr>
          <p:cNvSpPr txBox="1"/>
          <p:nvPr/>
        </p:nvSpPr>
        <p:spPr>
          <a:xfrm>
            <a:off x="9349217" y="3871979"/>
            <a:ext cx="2423683" cy="215444"/>
          </a:xfrm>
          <a:prstGeom prst="rect">
            <a:avLst/>
          </a:prstGeom>
          <a:noFill/>
        </p:spPr>
        <p:txBody>
          <a:bodyPr wrap="square" lIns="0" tIns="0" rIns="0" bIns="0" rtlCol="0">
            <a:spAutoFit/>
          </a:bodyPr>
          <a:lstStyle/>
          <a:p>
            <a:r>
              <a:rPr lang="en-GB" sz="1400"/>
              <a:t>Insights role: Insights Analyst</a:t>
            </a:r>
          </a:p>
        </p:txBody>
      </p:sp>
      <p:sp>
        <p:nvSpPr>
          <p:cNvPr id="2" name="Rectangle 1">
            <a:extLst>
              <a:ext uri="{FF2B5EF4-FFF2-40B4-BE49-F238E27FC236}">
                <a16:creationId xmlns:a16="http://schemas.microsoft.com/office/drawing/2014/main" id="{DDA7EA92-2244-028C-03C6-14028015F8E6}"/>
              </a:ext>
            </a:extLst>
          </p:cNvPr>
          <p:cNvSpPr/>
          <p:nvPr/>
        </p:nvSpPr>
        <p:spPr>
          <a:xfrm>
            <a:off x="9349217" y="4205694"/>
            <a:ext cx="2423683" cy="1723549"/>
          </a:xfrm>
          <a:prstGeom prst="rect">
            <a:avLst/>
          </a:prstGeom>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a:ln>
                  <a:noFill/>
                </a:ln>
                <a:solidFill>
                  <a:srgbClr val="1A1A1A"/>
                </a:solidFill>
                <a:effectLst/>
                <a:uLnTx/>
                <a:uFillTx/>
                <a:latin typeface="+mj-lt"/>
              </a:rPr>
              <a:t>Full access to all product features, except Admin. </a:t>
            </a:r>
            <a:br>
              <a:rPr kumimoji="0" lang="en-US" sz="1400" b="1" i="0" u="none" strike="noStrike" kern="0" cap="none" spc="0" normalizeH="0" baseline="0" noProof="0">
                <a:ln>
                  <a:noFill/>
                </a:ln>
                <a:solidFill>
                  <a:srgbClr val="1A1A1A"/>
                </a:solidFill>
                <a:effectLst/>
                <a:uLnTx/>
                <a:uFillTx/>
              </a:rPr>
            </a:br>
            <a:r>
              <a:rPr kumimoji="0" lang="en-US" sz="1400" b="0" i="0" u="none" strike="noStrike" kern="0" cap="none" spc="0" normalizeH="0" baseline="0" noProof="0">
                <a:ln>
                  <a:noFill/>
                </a:ln>
                <a:solidFill>
                  <a:srgbClr val="1A1A1A"/>
                </a:solidFill>
                <a:effectLst/>
                <a:uLnTx/>
                <a:uFillTx/>
              </a:rPr>
              <a:t>This role is used for the analyst who requires the most complete access to the data. They will develop the more custom and advanced use cases.</a:t>
            </a:r>
          </a:p>
        </p:txBody>
      </p:sp>
      <p:grpSp>
        <p:nvGrpSpPr>
          <p:cNvPr id="42" name="Group 41">
            <a:extLst>
              <a:ext uri="{FF2B5EF4-FFF2-40B4-BE49-F238E27FC236}">
                <a16:creationId xmlns:a16="http://schemas.microsoft.com/office/drawing/2014/main" id="{63584329-9409-9F22-620B-15E7DAC3500D}"/>
              </a:ext>
              <a:ext uri="{C183D7F6-B498-43B3-948B-1728B52AA6E4}">
                <adec:decorative xmlns:adec="http://schemas.microsoft.com/office/drawing/2017/decorative" val="1"/>
              </a:ext>
            </a:extLst>
          </p:cNvPr>
          <p:cNvGrpSpPr>
            <a:grpSpLocks noChangeAspect="1"/>
          </p:cNvGrpSpPr>
          <p:nvPr/>
        </p:nvGrpSpPr>
        <p:grpSpPr>
          <a:xfrm>
            <a:off x="1356621" y="1685250"/>
            <a:ext cx="548640" cy="548640"/>
            <a:chOff x="1316335" y="3212757"/>
            <a:chExt cx="914400" cy="914400"/>
          </a:xfrm>
        </p:grpSpPr>
        <p:sp>
          <p:nvSpPr>
            <p:cNvPr id="35" name="Oval 34">
              <a:extLst>
                <a:ext uri="{FF2B5EF4-FFF2-40B4-BE49-F238E27FC236}">
                  <a16:creationId xmlns:a16="http://schemas.microsoft.com/office/drawing/2014/main" id="{1FDE55DB-82C4-67CD-D728-8E0515365A52}"/>
                </a:ext>
              </a:extLst>
            </p:cNvPr>
            <p:cNvSpPr/>
            <p:nvPr/>
          </p:nvSpPr>
          <p:spPr bwMode="auto">
            <a:xfrm>
              <a:off x="1316335" y="321275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1" name="Group 40">
              <a:extLst>
                <a:ext uri="{FF2B5EF4-FFF2-40B4-BE49-F238E27FC236}">
                  <a16:creationId xmlns:a16="http://schemas.microsoft.com/office/drawing/2014/main" id="{72692AEE-BD56-46E3-F638-AE7A999141AB}"/>
                </a:ext>
              </a:extLst>
            </p:cNvPr>
            <p:cNvGrpSpPr/>
            <p:nvPr/>
          </p:nvGrpSpPr>
          <p:grpSpPr>
            <a:xfrm>
              <a:off x="1546754" y="3429000"/>
              <a:ext cx="453566" cy="481914"/>
              <a:chOff x="3850458" y="3305365"/>
              <a:chExt cx="609600" cy="647700"/>
            </a:xfrm>
            <a:solidFill>
              <a:schemeClr val="bg1"/>
            </a:solidFill>
          </p:grpSpPr>
          <p:sp>
            <p:nvSpPr>
              <p:cNvPr id="39" name="Freeform: Shape 38">
                <a:extLst>
                  <a:ext uri="{FF2B5EF4-FFF2-40B4-BE49-F238E27FC236}">
                    <a16:creationId xmlns:a16="http://schemas.microsoft.com/office/drawing/2014/main" id="{54762743-2199-3D2F-7BC7-E921513D43F8}"/>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0" name="Freeform: Shape 39">
                <a:extLst>
                  <a:ext uri="{FF2B5EF4-FFF2-40B4-BE49-F238E27FC236}">
                    <a16:creationId xmlns:a16="http://schemas.microsoft.com/office/drawing/2014/main" id="{F0732380-77ED-5B82-B489-388268DDB613}"/>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3" name="Group 42">
            <a:extLst>
              <a:ext uri="{FF2B5EF4-FFF2-40B4-BE49-F238E27FC236}">
                <a16:creationId xmlns:a16="http://schemas.microsoft.com/office/drawing/2014/main" id="{B9414359-581B-EDB5-F5FB-B7706D9CBE80}"/>
              </a:ext>
              <a:ext uri="{C183D7F6-B498-43B3-948B-1728B52AA6E4}">
                <adec:decorative xmlns:adec="http://schemas.microsoft.com/office/drawing/2017/decorative" val="1"/>
              </a:ext>
            </a:extLst>
          </p:cNvPr>
          <p:cNvGrpSpPr>
            <a:grpSpLocks noChangeAspect="1"/>
          </p:cNvGrpSpPr>
          <p:nvPr/>
        </p:nvGrpSpPr>
        <p:grpSpPr>
          <a:xfrm>
            <a:off x="4333327" y="1685250"/>
            <a:ext cx="548640" cy="548640"/>
            <a:chOff x="1316335" y="3212757"/>
            <a:chExt cx="914400" cy="914400"/>
          </a:xfrm>
        </p:grpSpPr>
        <p:sp>
          <p:nvSpPr>
            <p:cNvPr id="44" name="Oval 43">
              <a:extLst>
                <a:ext uri="{FF2B5EF4-FFF2-40B4-BE49-F238E27FC236}">
                  <a16:creationId xmlns:a16="http://schemas.microsoft.com/office/drawing/2014/main" id="{BE174844-29B1-54E8-3611-8E5BC426025E}"/>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5" name="Group 44">
              <a:extLst>
                <a:ext uri="{FF2B5EF4-FFF2-40B4-BE49-F238E27FC236}">
                  <a16:creationId xmlns:a16="http://schemas.microsoft.com/office/drawing/2014/main" id="{85221BAB-F50A-C5C9-4398-1E4D7523B0CF}"/>
                </a:ext>
              </a:extLst>
            </p:cNvPr>
            <p:cNvGrpSpPr/>
            <p:nvPr/>
          </p:nvGrpSpPr>
          <p:grpSpPr>
            <a:xfrm>
              <a:off x="1546754" y="3429000"/>
              <a:ext cx="453566" cy="481914"/>
              <a:chOff x="3850458" y="3305365"/>
              <a:chExt cx="609600" cy="647700"/>
            </a:xfrm>
            <a:solidFill>
              <a:schemeClr val="bg1"/>
            </a:solidFill>
          </p:grpSpPr>
          <p:sp>
            <p:nvSpPr>
              <p:cNvPr id="46" name="Freeform: Shape 45">
                <a:extLst>
                  <a:ext uri="{FF2B5EF4-FFF2-40B4-BE49-F238E27FC236}">
                    <a16:creationId xmlns:a16="http://schemas.microsoft.com/office/drawing/2014/main" id="{8200256F-0E29-FBD5-F131-4385521D48B5}"/>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7" name="Freeform: Shape 46">
                <a:extLst>
                  <a:ext uri="{FF2B5EF4-FFF2-40B4-BE49-F238E27FC236}">
                    <a16:creationId xmlns:a16="http://schemas.microsoft.com/office/drawing/2014/main" id="{329B3CCF-E00F-EA12-575D-4A1439E99D40}"/>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8" name="Group 47">
            <a:extLst>
              <a:ext uri="{FF2B5EF4-FFF2-40B4-BE49-F238E27FC236}">
                <a16:creationId xmlns:a16="http://schemas.microsoft.com/office/drawing/2014/main" id="{BB0D444A-195D-6847-10A5-5C5FECCA64C2}"/>
              </a:ext>
              <a:ext uri="{C183D7F6-B498-43B3-948B-1728B52AA6E4}">
                <adec:decorative xmlns:adec="http://schemas.microsoft.com/office/drawing/2017/decorative" val="1"/>
              </a:ext>
            </a:extLst>
          </p:cNvPr>
          <p:cNvGrpSpPr>
            <a:grpSpLocks noChangeAspect="1"/>
          </p:cNvGrpSpPr>
          <p:nvPr/>
        </p:nvGrpSpPr>
        <p:grpSpPr>
          <a:xfrm>
            <a:off x="7310033" y="1685250"/>
            <a:ext cx="548640" cy="548640"/>
            <a:chOff x="1316335" y="3212757"/>
            <a:chExt cx="914400" cy="914400"/>
          </a:xfrm>
        </p:grpSpPr>
        <p:sp>
          <p:nvSpPr>
            <p:cNvPr id="49" name="Oval 48">
              <a:extLst>
                <a:ext uri="{FF2B5EF4-FFF2-40B4-BE49-F238E27FC236}">
                  <a16:creationId xmlns:a16="http://schemas.microsoft.com/office/drawing/2014/main" id="{F0A5CC9A-526A-80CD-D63D-B18DE472E918}"/>
                </a:ext>
              </a:extLst>
            </p:cNvPr>
            <p:cNvSpPr/>
            <p:nvPr/>
          </p:nvSpPr>
          <p:spPr bwMode="auto">
            <a:xfrm>
              <a:off x="1316335" y="3212757"/>
              <a:ext cx="914400" cy="914400"/>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50" name="Group 49">
              <a:extLst>
                <a:ext uri="{FF2B5EF4-FFF2-40B4-BE49-F238E27FC236}">
                  <a16:creationId xmlns:a16="http://schemas.microsoft.com/office/drawing/2014/main" id="{DA813C09-C002-48F2-4893-58CD85A374F7}"/>
                </a:ext>
              </a:extLst>
            </p:cNvPr>
            <p:cNvGrpSpPr/>
            <p:nvPr/>
          </p:nvGrpSpPr>
          <p:grpSpPr>
            <a:xfrm>
              <a:off x="1546754" y="3429000"/>
              <a:ext cx="453566" cy="481914"/>
              <a:chOff x="3850458" y="3305365"/>
              <a:chExt cx="609600" cy="647700"/>
            </a:xfrm>
            <a:solidFill>
              <a:schemeClr val="bg1"/>
            </a:solidFill>
          </p:grpSpPr>
          <p:sp>
            <p:nvSpPr>
              <p:cNvPr id="51" name="Freeform: Shape 50">
                <a:extLst>
                  <a:ext uri="{FF2B5EF4-FFF2-40B4-BE49-F238E27FC236}">
                    <a16:creationId xmlns:a16="http://schemas.microsoft.com/office/drawing/2014/main" id="{F48F1B9B-FEDF-6C30-5D10-37F8F589D051}"/>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52" name="Freeform: Shape 51">
                <a:extLst>
                  <a:ext uri="{FF2B5EF4-FFF2-40B4-BE49-F238E27FC236}">
                    <a16:creationId xmlns:a16="http://schemas.microsoft.com/office/drawing/2014/main" id="{6000392B-559D-C508-5A15-B20179B4A7E5}"/>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53" name="Group 52">
            <a:extLst>
              <a:ext uri="{FF2B5EF4-FFF2-40B4-BE49-F238E27FC236}">
                <a16:creationId xmlns:a16="http://schemas.microsoft.com/office/drawing/2014/main" id="{C15F26B0-57C6-6F49-31CE-37E9EB95AD5F}"/>
              </a:ext>
              <a:ext uri="{C183D7F6-B498-43B3-948B-1728B52AA6E4}">
                <adec:decorative xmlns:adec="http://schemas.microsoft.com/office/drawing/2017/decorative" val="1"/>
              </a:ext>
            </a:extLst>
          </p:cNvPr>
          <p:cNvGrpSpPr>
            <a:grpSpLocks noChangeAspect="1"/>
          </p:cNvGrpSpPr>
          <p:nvPr/>
        </p:nvGrpSpPr>
        <p:grpSpPr>
          <a:xfrm>
            <a:off x="10286738" y="1685250"/>
            <a:ext cx="548640" cy="548640"/>
            <a:chOff x="1316335" y="3212757"/>
            <a:chExt cx="914400" cy="914400"/>
          </a:xfrm>
        </p:grpSpPr>
        <p:sp>
          <p:nvSpPr>
            <p:cNvPr id="54" name="Oval 53">
              <a:extLst>
                <a:ext uri="{FF2B5EF4-FFF2-40B4-BE49-F238E27FC236}">
                  <a16:creationId xmlns:a16="http://schemas.microsoft.com/office/drawing/2014/main" id="{C8E75F54-73ED-DEB2-B18B-6D0D2A3A59E8}"/>
                </a:ext>
              </a:extLst>
            </p:cNvPr>
            <p:cNvSpPr/>
            <p:nvPr/>
          </p:nvSpPr>
          <p:spPr bwMode="auto">
            <a:xfrm>
              <a:off x="1316335" y="3212757"/>
              <a:ext cx="914400" cy="9144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55" name="Group 54">
              <a:extLst>
                <a:ext uri="{FF2B5EF4-FFF2-40B4-BE49-F238E27FC236}">
                  <a16:creationId xmlns:a16="http://schemas.microsoft.com/office/drawing/2014/main" id="{DFCCF6F3-8AC8-CC16-6FB7-78D5F701E0AD}"/>
                </a:ext>
              </a:extLst>
            </p:cNvPr>
            <p:cNvGrpSpPr/>
            <p:nvPr/>
          </p:nvGrpSpPr>
          <p:grpSpPr>
            <a:xfrm>
              <a:off x="1546754" y="3429000"/>
              <a:ext cx="453566" cy="481914"/>
              <a:chOff x="3850458" y="3305365"/>
              <a:chExt cx="609600" cy="647700"/>
            </a:xfrm>
            <a:solidFill>
              <a:schemeClr val="bg1"/>
            </a:solidFill>
          </p:grpSpPr>
          <p:sp>
            <p:nvSpPr>
              <p:cNvPr id="56" name="Freeform: Shape 55">
                <a:extLst>
                  <a:ext uri="{FF2B5EF4-FFF2-40B4-BE49-F238E27FC236}">
                    <a16:creationId xmlns:a16="http://schemas.microsoft.com/office/drawing/2014/main" id="{044807B2-CFBA-9DAC-D567-937F5C62FA83}"/>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57" name="Freeform: Shape 56">
                <a:extLst>
                  <a:ext uri="{FF2B5EF4-FFF2-40B4-BE49-F238E27FC236}">
                    <a16:creationId xmlns:a16="http://schemas.microsoft.com/office/drawing/2014/main" id="{5495731E-B13E-D874-C907-706E8B8478C1}"/>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cxnSp>
        <p:nvCxnSpPr>
          <p:cNvPr id="59" name="Straight Connector 58">
            <a:extLst>
              <a:ext uri="{FF2B5EF4-FFF2-40B4-BE49-F238E27FC236}">
                <a16:creationId xmlns:a16="http://schemas.microsoft.com/office/drawing/2014/main" id="{2664FED4-011A-6B17-A1AC-3B495A35383D}"/>
              </a:ext>
              <a:ext uri="{C183D7F6-B498-43B3-948B-1728B52AA6E4}">
                <adec:decorative xmlns:adec="http://schemas.microsoft.com/office/drawing/2017/decorative" val="1"/>
              </a:ext>
            </a:extLst>
          </p:cNvPr>
          <p:cNvCxnSpPr>
            <a:cxnSpLocks/>
          </p:cNvCxnSpPr>
          <p:nvPr/>
        </p:nvCxnSpPr>
        <p:spPr>
          <a:xfrm>
            <a:off x="419099" y="2681256"/>
            <a:ext cx="2423683" cy="0"/>
          </a:xfrm>
          <a:prstGeom prst="line">
            <a:avLst/>
          </a:prstGeom>
          <a:ln w="952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E0B817F-AC57-C835-7C19-5F03EA35036C}"/>
              </a:ext>
              <a:ext uri="{C183D7F6-B498-43B3-948B-1728B52AA6E4}">
                <adec:decorative xmlns:adec="http://schemas.microsoft.com/office/drawing/2017/decorative" val="1"/>
              </a:ext>
            </a:extLst>
          </p:cNvPr>
          <p:cNvCxnSpPr>
            <a:cxnSpLocks/>
          </p:cNvCxnSpPr>
          <p:nvPr/>
        </p:nvCxnSpPr>
        <p:spPr>
          <a:xfrm>
            <a:off x="3395805" y="2681256"/>
            <a:ext cx="2423683" cy="0"/>
          </a:xfrm>
          <a:prstGeom prst="line">
            <a:avLst/>
          </a:prstGeom>
          <a:ln w="952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CFD2213-8642-1A0F-6F12-7E8C1457AAC5}"/>
              </a:ext>
              <a:ext uri="{C183D7F6-B498-43B3-948B-1728B52AA6E4}">
                <adec:decorative xmlns:adec="http://schemas.microsoft.com/office/drawing/2017/decorative" val="1"/>
              </a:ext>
            </a:extLst>
          </p:cNvPr>
          <p:cNvCxnSpPr>
            <a:cxnSpLocks/>
          </p:cNvCxnSpPr>
          <p:nvPr/>
        </p:nvCxnSpPr>
        <p:spPr>
          <a:xfrm>
            <a:off x="6372511" y="2681256"/>
            <a:ext cx="2423683" cy="0"/>
          </a:xfrm>
          <a:prstGeom prst="line">
            <a:avLst/>
          </a:prstGeom>
          <a:ln w="9525">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92C22D8-E214-00E0-BED6-22F5CD7A97B4}"/>
              </a:ext>
              <a:ext uri="{C183D7F6-B498-43B3-948B-1728B52AA6E4}">
                <adec:decorative xmlns:adec="http://schemas.microsoft.com/office/drawing/2017/decorative" val="1"/>
              </a:ext>
            </a:extLst>
          </p:cNvPr>
          <p:cNvCxnSpPr>
            <a:cxnSpLocks/>
          </p:cNvCxnSpPr>
          <p:nvPr/>
        </p:nvCxnSpPr>
        <p:spPr>
          <a:xfrm>
            <a:off x="9349217" y="2681256"/>
            <a:ext cx="2423683" cy="0"/>
          </a:xfrm>
          <a:prstGeom prst="line">
            <a:avLst/>
          </a:prstGeom>
          <a:ln w="95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C908938-851E-EDF1-3C93-87E2DAD96ABA}"/>
              </a:ext>
              <a:ext uri="{C183D7F6-B498-43B3-948B-1728B52AA6E4}">
                <adec:decorative xmlns:adec="http://schemas.microsoft.com/office/drawing/2017/decorative" val="1"/>
              </a:ext>
            </a:extLst>
          </p:cNvPr>
          <p:cNvCxnSpPr>
            <a:cxnSpLocks/>
          </p:cNvCxnSpPr>
          <p:nvPr/>
        </p:nvCxnSpPr>
        <p:spPr>
          <a:xfrm>
            <a:off x="6372512" y="3706021"/>
            <a:ext cx="2423683"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170910C-D059-7D90-BCC8-350CD6E7AA9E}"/>
              </a:ext>
              <a:ext uri="{C183D7F6-B498-43B3-948B-1728B52AA6E4}">
                <adec:decorative xmlns:adec="http://schemas.microsoft.com/office/drawing/2017/decorative" val="1"/>
              </a:ext>
            </a:extLst>
          </p:cNvPr>
          <p:cNvCxnSpPr>
            <a:cxnSpLocks/>
          </p:cNvCxnSpPr>
          <p:nvPr/>
        </p:nvCxnSpPr>
        <p:spPr>
          <a:xfrm>
            <a:off x="9349217" y="3706021"/>
            <a:ext cx="2423683"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2E186BE-DB13-BC11-18C7-159B57B67999}"/>
              </a:ext>
            </a:extLst>
          </p:cNvPr>
          <p:cNvSpPr/>
          <p:nvPr/>
        </p:nvSpPr>
        <p:spPr>
          <a:xfrm>
            <a:off x="419100" y="6104294"/>
            <a:ext cx="11353800" cy="338554"/>
          </a:xfrm>
          <a:prstGeom prst="rect">
            <a:avLst/>
          </a:prstGeom>
        </p:spPr>
        <p:txBody>
          <a:bodyPr wrap="square" lIns="0" tIns="0" rIns="0" bIns="0" anchor="b"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normalizeH="0" baseline="0" noProof="0">
                <a:ln>
                  <a:noFill/>
                </a:ln>
                <a:solidFill>
                  <a:srgbClr val="1A1A1A"/>
                </a:solidFill>
                <a:effectLst/>
                <a:uLnTx/>
                <a:uFillTx/>
                <a:latin typeface="+mj-lt"/>
              </a:rPr>
              <a:t>NOTE: Microsoft 365 Admin </a:t>
            </a:r>
            <a:r>
              <a:rPr kumimoji="0" lang="en-US" sz="1100" i="0" u="none" strike="noStrike" kern="0" cap="none" normalizeH="0" baseline="0" noProof="0">
                <a:ln>
                  <a:noFill/>
                </a:ln>
                <a:solidFill>
                  <a:srgbClr val="1A1A1A"/>
                </a:solidFill>
                <a:effectLst/>
                <a:uLnTx/>
                <a:uFillTx/>
              </a:rPr>
              <a:t>does not have access to Viva Insights.</a:t>
            </a:r>
          </a:p>
          <a:p>
            <a:pPr marL="0" marR="0" lvl="0" indent="0" defTabSz="914400" eaLnBrk="1" fontAlgn="auto" latinLnBrk="0" hangingPunct="1">
              <a:lnSpc>
                <a:spcPct val="100000"/>
              </a:lnSpc>
              <a:spcBef>
                <a:spcPts val="0"/>
              </a:spcBef>
              <a:spcAft>
                <a:spcPts val="0"/>
              </a:spcAft>
              <a:buClrTx/>
              <a:buSzTx/>
              <a:buFontTx/>
              <a:buNone/>
              <a:tabLst/>
              <a:defRPr/>
            </a:pPr>
            <a:r>
              <a:rPr lang="en-US" sz="1100" kern="0">
                <a:solidFill>
                  <a:srgbClr val="1A1A1A"/>
                </a:solidFill>
              </a:rPr>
              <a:t>See </a:t>
            </a:r>
            <a:r>
              <a:rPr lang="en-US" sz="1100" kern="0">
                <a:solidFill>
                  <a:srgbClr val="1A1A1A"/>
                </a:solidFill>
                <a:hlinkClick r:id="rId2"/>
              </a:rPr>
              <a:t>https://learn.microsoft.com/en-us/viva/microsoft-viva-admin-roles#viva-insights</a:t>
            </a:r>
            <a:r>
              <a:rPr lang="en-US" sz="1100" kern="0">
                <a:solidFill>
                  <a:srgbClr val="1A1A1A"/>
                </a:solidFill>
              </a:rPr>
              <a:t> </a:t>
            </a:r>
            <a:endParaRPr kumimoji="0" lang="en-US" sz="1100" i="0" u="none" strike="noStrike" kern="0" cap="none" normalizeH="0" baseline="0" noProof="0">
              <a:ln>
                <a:noFill/>
              </a:ln>
              <a:solidFill>
                <a:srgbClr val="1A1A1A"/>
              </a:solidFill>
              <a:effectLst/>
              <a:uLnTx/>
              <a:uFillTx/>
            </a:endParaRPr>
          </a:p>
        </p:txBody>
      </p:sp>
    </p:spTree>
    <p:extLst>
      <p:ext uri="{BB962C8B-B14F-4D97-AF65-F5344CB8AC3E}">
        <p14:creationId xmlns:p14="http://schemas.microsoft.com/office/powerpoint/2010/main" val="156106960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0A3D-8AEE-F484-2958-64931AB2B834}"/>
            </a:ext>
          </a:extLst>
        </p:cNvPr>
        <p:cNvGrpSpPr/>
        <p:nvPr/>
      </p:nvGrpSpPr>
      <p:grpSpPr>
        <a:xfrm>
          <a:off x="0" y="0"/>
          <a:ext cx="0" cy="0"/>
          <a:chOff x="0" y="0"/>
          <a:chExt cx="0" cy="0"/>
        </a:xfrm>
      </p:grpSpPr>
      <p:sp>
        <p:nvSpPr>
          <p:cNvPr id="148" name="Title 7">
            <a:extLst>
              <a:ext uri="{FF2B5EF4-FFF2-40B4-BE49-F238E27FC236}">
                <a16:creationId xmlns:a16="http://schemas.microsoft.com/office/drawing/2014/main" id="{5763DE31-5FC5-4EC7-7E29-4C5BDCD19C8D}"/>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Roles in Viva Insights</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8" name="Title 7">
            <a:extLst>
              <a:ext uri="{FF2B5EF4-FFF2-40B4-BE49-F238E27FC236}">
                <a16:creationId xmlns:a16="http://schemas.microsoft.com/office/drawing/2014/main" id="{C90C8CBA-9822-A421-CE05-5A3605DE6540}"/>
              </a:ext>
            </a:extLst>
          </p:cNvPr>
          <p:cNvSpPr>
            <a:spLocks noGrp="1"/>
          </p:cNvSpPr>
          <p:nvPr>
            <p:ph type="title"/>
          </p:nvPr>
        </p:nvSpPr>
        <p:spPr>
          <a:xfrm>
            <a:off x="419804" y="411480"/>
            <a:ext cx="11352392" cy="430887"/>
          </a:xfrm>
        </p:spPr>
        <p:txBody>
          <a:bodyPr/>
          <a:lstStyle/>
          <a:p>
            <a:r>
              <a:rPr lang="en-IN"/>
              <a:t>Overview: Viva Insights from setup to impact</a:t>
            </a:r>
          </a:p>
        </p:txBody>
      </p:sp>
      <p:sp>
        <p:nvSpPr>
          <p:cNvPr id="320" name="Rectangle 319">
            <a:extLst>
              <a:ext uri="{FF2B5EF4-FFF2-40B4-BE49-F238E27FC236}">
                <a16:creationId xmlns:a16="http://schemas.microsoft.com/office/drawing/2014/main" id="{0714C33F-C454-887F-0081-F54F97C166BD}"/>
              </a:ext>
            </a:extLst>
          </p:cNvPr>
          <p:cNvSpPr>
            <a:spLocks/>
          </p:cNvSpPr>
          <p:nvPr/>
        </p:nvSpPr>
        <p:spPr>
          <a:xfrm>
            <a:off x="419100" y="983224"/>
            <a:ext cx="11385271" cy="307777"/>
          </a:xfrm>
          <a:prstGeom prst="rect">
            <a:avLst/>
          </a:prstGeom>
          <a:noFill/>
        </p:spPr>
        <p:txBody>
          <a:bodyPr wrap="square" lIns="0" tIns="0" rIns="0" bIns="0" rtlCol="0">
            <a:spAutoFit/>
          </a:bodyPr>
          <a:lstStyle/>
          <a:p>
            <a:r>
              <a:rPr lang="en-US" sz="2000">
                <a:solidFill>
                  <a:schemeClr val="tx1"/>
                </a:solidFill>
                <a:latin typeface="Segoe UI"/>
              </a:rPr>
              <a:t>Recommended activities in 5 phases</a:t>
            </a:r>
          </a:p>
        </p:txBody>
      </p:sp>
      <p:cxnSp>
        <p:nvCxnSpPr>
          <p:cNvPr id="316" name="Straight Connector 315">
            <a:extLst>
              <a:ext uri="{FF2B5EF4-FFF2-40B4-BE49-F238E27FC236}">
                <a16:creationId xmlns:a16="http://schemas.microsoft.com/office/drawing/2014/main" id="{5DA4252D-9B60-3619-DA66-8824F48A9B99}"/>
              </a:ext>
              <a:ext uri="{C183D7F6-B498-43B3-948B-1728B52AA6E4}">
                <adec:decorative xmlns:adec="http://schemas.microsoft.com/office/drawing/2017/decorative" val="1"/>
              </a:ext>
            </a:extLst>
          </p:cNvPr>
          <p:cNvCxnSpPr>
            <a:cxnSpLocks/>
          </p:cNvCxnSpPr>
          <p:nvPr/>
        </p:nvCxnSpPr>
        <p:spPr>
          <a:xfrm>
            <a:off x="2609850" y="1622503"/>
            <a:ext cx="0" cy="4702857"/>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ED89FC3-1282-BE75-B143-2CDFC4469B79}"/>
              </a:ext>
              <a:ext uri="{C183D7F6-B498-43B3-948B-1728B52AA6E4}">
                <adec:decorative xmlns:adec="http://schemas.microsoft.com/office/drawing/2017/decorative" val="1"/>
              </a:ext>
            </a:extLst>
          </p:cNvPr>
          <p:cNvCxnSpPr>
            <a:cxnSpLocks/>
          </p:cNvCxnSpPr>
          <p:nvPr/>
        </p:nvCxnSpPr>
        <p:spPr>
          <a:xfrm>
            <a:off x="4933950" y="1622503"/>
            <a:ext cx="0" cy="4702857"/>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853665FB-BAB3-5C52-2858-31D62FB52542}"/>
              </a:ext>
              <a:ext uri="{C183D7F6-B498-43B3-948B-1728B52AA6E4}">
                <adec:decorative xmlns:adec="http://schemas.microsoft.com/office/drawing/2017/decorative" val="1"/>
              </a:ext>
            </a:extLst>
          </p:cNvPr>
          <p:cNvCxnSpPr>
            <a:cxnSpLocks/>
          </p:cNvCxnSpPr>
          <p:nvPr/>
        </p:nvCxnSpPr>
        <p:spPr>
          <a:xfrm>
            <a:off x="7258050" y="1622503"/>
            <a:ext cx="0" cy="4702857"/>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0B5744E7-3DDC-DE77-C1DB-39D816A93B7A}"/>
              </a:ext>
              <a:ext uri="{C183D7F6-B498-43B3-948B-1728B52AA6E4}">
                <adec:decorative xmlns:adec="http://schemas.microsoft.com/office/drawing/2017/decorative" val="1"/>
              </a:ext>
            </a:extLst>
          </p:cNvPr>
          <p:cNvCxnSpPr>
            <a:cxnSpLocks/>
          </p:cNvCxnSpPr>
          <p:nvPr/>
        </p:nvCxnSpPr>
        <p:spPr>
          <a:xfrm>
            <a:off x="9582150" y="1622503"/>
            <a:ext cx="0" cy="4702857"/>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21" name="Group 320">
            <a:extLst>
              <a:ext uri="{FF2B5EF4-FFF2-40B4-BE49-F238E27FC236}">
                <a16:creationId xmlns:a16="http://schemas.microsoft.com/office/drawing/2014/main" id="{4B04CCF2-F565-88CF-B164-73AF2E548277}"/>
              </a:ext>
              <a:ext uri="{C183D7F6-B498-43B3-948B-1728B52AA6E4}">
                <adec:decorative xmlns:adec="http://schemas.microsoft.com/office/drawing/2017/decorative" val="1"/>
              </a:ext>
            </a:extLst>
          </p:cNvPr>
          <p:cNvGrpSpPr>
            <a:grpSpLocks noChangeAspect="1"/>
          </p:cNvGrpSpPr>
          <p:nvPr/>
        </p:nvGrpSpPr>
        <p:grpSpPr>
          <a:xfrm>
            <a:off x="8504235" y="512763"/>
            <a:ext cx="274320" cy="274320"/>
            <a:chOff x="1316335" y="3212757"/>
            <a:chExt cx="914400" cy="914400"/>
          </a:xfrm>
        </p:grpSpPr>
        <p:sp>
          <p:nvSpPr>
            <p:cNvPr id="322" name="Oval 321">
              <a:extLst>
                <a:ext uri="{FF2B5EF4-FFF2-40B4-BE49-F238E27FC236}">
                  <a16:creationId xmlns:a16="http://schemas.microsoft.com/office/drawing/2014/main" id="{C9996E62-7C6D-8FC4-B760-F65E083B77BA}"/>
                </a:ext>
              </a:extLst>
            </p:cNvPr>
            <p:cNvSpPr/>
            <p:nvPr/>
          </p:nvSpPr>
          <p:spPr bwMode="auto">
            <a:xfrm>
              <a:off x="1316335" y="321275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323" name="Group 322">
              <a:extLst>
                <a:ext uri="{FF2B5EF4-FFF2-40B4-BE49-F238E27FC236}">
                  <a16:creationId xmlns:a16="http://schemas.microsoft.com/office/drawing/2014/main" id="{DE927137-3929-B5AB-0998-25A4DADEE72C}"/>
                </a:ext>
              </a:extLst>
            </p:cNvPr>
            <p:cNvGrpSpPr/>
            <p:nvPr/>
          </p:nvGrpSpPr>
          <p:grpSpPr>
            <a:xfrm>
              <a:off x="1546756" y="3429000"/>
              <a:ext cx="453566" cy="481914"/>
              <a:chOff x="3850458" y="3305365"/>
              <a:chExt cx="609600" cy="647700"/>
            </a:xfrm>
            <a:solidFill>
              <a:schemeClr val="bg1"/>
            </a:solidFill>
          </p:grpSpPr>
          <p:sp>
            <p:nvSpPr>
              <p:cNvPr id="324" name="Freeform: Shape 323">
                <a:extLst>
                  <a:ext uri="{FF2B5EF4-FFF2-40B4-BE49-F238E27FC236}">
                    <a16:creationId xmlns:a16="http://schemas.microsoft.com/office/drawing/2014/main" id="{931447CE-0979-B552-5612-A66B78356EE9}"/>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325" name="Freeform: Shape 324">
                <a:extLst>
                  <a:ext uri="{FF2B5EF4-FFF2-40B4-BE49-F238E27FC236}">
                    <a16:creationId xmlns:a16="http://schemas.microsoft.com/office/drawing/2014/main" id="{56291B5A-06A0-6A32-DDA8-099BD7EDDBAA}"/>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sp>
        <p:nvSpPr>
          <p:cNvPr id="341" name="Title 7">
            <a:extLst>
              <a:ext uri="{FF2B5EF4-FFF2-40B4-BE49-F238E27FC236}">
                <a16:creationId xmlns:a16="http://schemas.microsoft.com/office/drawing/2014/main" id="{657642BF-C21A-D3DD-57FD-D0540DE8D305}"/>
              </a:ext>
              <a:ext uri="{C183D7F6-B498-43B3-948B-1728B52AA6E4}">
                <adec:decorative xmlns:adec="http://schemas.microsoft.com/office/drawing/2017/decorative" val="1"/>
              </a:ext>
            </a:extLst>
          </p:cNvPr>
          <p:cNvSpPr txBox="1">
            <a:spLocks/>
          </p:cNvSpPr>
          <p:nvPr/>
        </p:nvSpPr>
        <p:spPr>
          <a:xfrm>
            <a:off x="8850647" y="565285"/>
            <a:ext cx="1014701" cy="169277"/>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chemeClr val="accent1"/>
                </a:solidFill>
                <a:effectLst/>
                <a:uLnTx/>
                <a:uFillTx/>
                <a:ea typeface="+mn-ea"/>
                <a:cs typeface="Segoe UI"/>
              </a:rPr>
              <a:t>Project Sponsor</a:t>
            </a:r>
          </a:p>
        </p:txBody>
      </p:sp>
      <p:grpSp>
        <p:nvGrpSpPr>
          <p:cNvPr id="326" name="Group 325">
            <a:extLst>
              <a:ext uri="{FF2B5EF4-FFF2-40B4-BE49-F238E27FC236}">
                <a16:creationId xmlns:a16="http://schemas.microsoft.com/office/drawing/2014/main" id="{516CA991-29DF-024E-AD18-3FC444781FB9}"/>
              </a:ext>
              <a:ext uri="{C183D7F6-B498-43B3-948B-1728B52AA6E4}">
                <adec:decorative xmlns:adec="http://schemas.microsoft.com/office/drawing/2017/decorative" val="1"/>
              </a:ext>
            </a:extLst>
          </p:cNvPr>
          <p:cNvGrpSpPr>
            <a:grpSpLocks noChangeAspect="1"/>
          </p:cNvGrpSpPr>
          <p:nvPr/>
        </p:nvGrpSpPr>
        <p:grpSpPr>
          <a:xfrm>
            <a:off x="8504235" y="917016"/>
            <a:ext cx="274320" cy="274320"/>
            <a:chOff x="1316335" y="3212757"/>
            <a:chExt cx="914400" cy="914400"/>
          </a:xfrm>
        </p:grpSpPr>
        <p:sp>
          <p:nvSpPr>
            <p:cNvPr id="327" name="Oval 326">
              <a:extLst>
                <a:ext uri="{FF2B5EF4-FFF2-40B4-BE49-F238E27FC236}">
                  <a16:creationId xmlns:a16="http://schemas.microsoft.com/office/drawing/2014/main" id="{66C673B5-FBCC-0F00-2738-1EF628DDCDD3}"/>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328" name="Group 327">
              <a:extLst>
                <a:ext uri="{FF2B5EF4-FFF2-40B4-BE49-F238E27FC236}">
                  <a16:creationId xmlns:a16="http://schemas.microsoft.com/office/drawing/2014/main" id="{8275AFBC-459C-E55E-837B-AE2180CDAD51}"/>
                </a:ext>
              </a:extLst>
            </p:cNvPr>
            <p:cNvGrpSpPr/>
            <p:nvPr/>
          </p:nvGrpSpPr>
          <p:grpSpPr>
            <a:xfrm>
              <a:off x="1546756" y="3429000"/>
              <a:ext cx="453566" cy="481914"/>
              <a:chOff x="3850458" y="3305365"/>
              <a:chExt cx="609600" cy="647700"/>
            </a:xfrm>
            <a:solidFill>
              <a:schemeClr val="bg1"/>
            </a:solidFill>
          </p:grpSpPr>
          <p:sp>
            <p:nvSpPr>
              <p:cNvPr id="329" name="Freeform: Shape 328">
                <a:extLst>
                  <a:ext uri="{FF2B5EF4-FFF2-40B4-BE49-F238E27FC236}">
                    <a16:creationId xmlns:a16="http://schemas.microsoft.com/office/drawing/2014/main" id="{E415454F-8F6B-3C6B-A5B8-ACF4D5E04587}"/>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330" name="Freeform: Shape 329">
                <a:extLst>
                  <a:ext uri="{FF2B5EF4-FFF2-40B4-BE49-F238E27FC236}">
                    <a16:creationId xmlns:a16="http://schemas.microsoft.com/office/drawing/2014/main" id="{4D8F7AD8-BB38-52FA-4452-049EA0CC4EFA}"/>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sp>
        <p:nvSpPr>
          <p:cNvPr id="342" name="Title 7">
            <a:extLst>
              <a:ext uri="{FF2B5EF4-FFF2-40B4-BE49-F238E27FC236}">
                <a16:creationId xmlns:a16="http://schemas.microsoft.com/office/drawing/2014/main" id="{8C12A344-1CEB-D837-E976-32E5EA0A61B0}"/>
              </a:ext>
              <a:ext uri="{C183D7F6-B498-43B3-948B-1728B52AA6E4}">
                <adec:decorative xmlns:adec="http://schemas.microsoft.com/office/drawing/2017/decorative" val="1"/>
              </a:ext>
            </a:extLst>
          </p:cNvPr>
          <p:cNvSpPr txBox="1">
            <a:spLocks/>
          </p:cNvSpPr>
          <p:nvPr/>
        </p:nvSpPr>
        <p:spPr>
          <a:xfrm>
            <a:off x="8850647" y="969538"/>
            <a:ext cx="790281" cy="169277"/>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chemeClr val="accent2"/>
                </a:solidFill>
                <a:effectLst/>
                <a:uLnTx/>
                <a:uFillTx/>
                <a:ea typeface="+mn-ea"/>
                <a:cs typeface="Segoe UI"/>
              </a:rPr>
              <a:t>Project Lead</a:t>
            </a:r>
          </a:p>
        </p:txBody>
      </p:sp>
      <p:grpSp>
        <p:nvGrpSpPr>
          <p:cNvPr id="331" name="Group 330">
            <a:extLst>
              <a:ext uri="{FF2B5EF4-FFF2-40B4-BE49-F238E27FC236}">
                <a16:creationId xmlns:a16="http://schemas.microsoft.com/office/drawing/2014/main" id="{C6B1F3EF-8A8C-A7BC-F96E-C52E84719091}"/>
              </a:ext>
              <a:ext uri="{C183D7F6-B498-43B3-948B-1728B52AA6E4}">
                <adec:decorative xmlns:adec="http://schemas.microsoft.com/office/drawing/2017/decorative" val="1"/>
              </a:ext>
            </a:extLst>
          </p:cNvPr>
          <p:cNvGrpSpPr>
            <a:grpSpLocks noChangeAspect="1"/>
          </p:cNvGrpSpPr>
          <p:nvPr/>
        </p:nvGrpSpPr>
        <p:grpSpPr>
          <a:xfrm>
            <a:off x="10131013" y="512763"/>
            <a:ext cx="274320" cy="274320"/>
            <a:chOff x="1316335" y="3212757"/>
            <a:chExt cx="914400" cy="914400"/>
          </a:xfrm>
        </p:grpSpPr>
        <p:sp>
          <p:nvSpPr>
            <p:cNvPr id="332" name="Oval 331">
              <a:extLst>
                <a:ext uri="{FF2B5EF4-FFF2-40B4-BE49-F238E27FC236}">
                  <a16:creationId xmlns:a16="http://schemas.microsoft.com/office/drawing/2014/main" id="{1AE33B1D-BB62-1C9B-49BD-A2B5F5433580}"/>
                </a:ext>
              </a:extLst>
            </p:cNvPr>
            <p:cNvSpPr/>
            <p:nvPr/>
          </p:nvSpPr>
          <p:spPr bwMode="auto">
            <a:xfrm>
              <a:off x="1316335" y="3212757"/>
              <a:ext cx="914400" cy="914400"/>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333" name="Group 332">
              <a:extLst>
                <a:ext uri="{FF2B5EF4-FFF2-40B4-BE49-F238E27FC236}">
                  <a16:creationId xmlns:a16="http://schemas.microsoft.com/office/drawing/2014/main" id="{72D09C25-875E-280F-280E-27AE4CFA4525}"/>
                </a:ext>
              </a:extLst>
            </p:cNvPr>
            <p:cNvGrpSpPr/>
            <p:nvPr/>
          </p:nvGrpSpPr>
          <p:grpSpPr>
            <a:xfrm>
              <a:off x="1546756" y="3429000"/>
              <a:ext cx="453566" cy="481914"/>
              <a:chOff x="3850458" y="3305365"/>
              <a:chExt cx="609600" cy="647700"/>
            </a:xfrm>
            <a:solidFill>
              <a:schemeClr val="bg1"/>
            </a:solidFill>
          </p:grpSpPr>
          <p:sp>
            <p:nvSpPr>
              <p:cNvPr id="334" name="Freeform: Shape 333">
                <a:extLst>
                  <a:ext uri="{FF2B5EF4-FFF2-40B4-BE49-F238E27FC236}">
                    <a16:creationId xmlns:a16="http://schemas.microsoft.com/office/drawing/2014/main" id="{B26871F4-ECFA-519E-419E-E36DC75BE2BD}"/>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335" name="Freeform: Shape 334">
                <a:extLst>
                  <a:ext uri="{FF2B5EF4-FFF2-40B4-BE49-F238E27FC236}">
                    <a16:creationId xmlns:a16="http://schemas.microsoft.com/office/drawing/2014/main" id="{0945890F-C966-5824-E742-450712AD8C4C}"/>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sp>
        <p:nvSpPr>
          <p:cNvPr id="343" name="Title 7">
            <a:extLst>
              <a:ext uri="{FF2B5EF4-FFF2-40B4-BE49-F238E27FC236}">
                <a16:creationId xmlns:a16="http://schemas.microsoft.com/office/drawing/2014/main" id="{D1EA3F86-6CAE-7983-F2C6-48B6927E58A9}"/>
              </a:ext>
              <a:ext uri="{C183D7F6-B498-43B3-948B-1728B52AA6E4}">
                <adec:decorative xmlns:adec="http://schemas.microsoft.com/office/drawing/2017/decorative" val="1"/>
              </a:ext>
            </a:extLst>
          </p:cNvPr>
          <p:cNvSpPr txBox="1">
            <a:spLocks/>
          </p:cNvSpPr>
          <p:nvPr/>
        </p:nvSpPr>
        <p:spPr>
          <a:xfrm>
            <a:off x="10477425" y="565285"/>
            <a:ext cx="827150" cy="169277"/>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chemeClr val="accent6"/>
                </a:solidFill>
                <a:effectLst/>
                <a:uLnTx/>
                <a:uFillTx/>
                <a:ea typeface="+mn-ea"/>
                <a:cs typeface="Segoe UI"/>
              </a:rPr>
              <a:t>M365 Admin</a:t>
            </a:r>
          </a:p>
        </p:txBody>
      </p:sp>
      <p:grpSp>
        <p:nvGrpSpPr>
          <p:cNvPr id="336" name="Group 335">
            <a:extLst>
              <a:ext uri="{FF2B5EF4-FFF2-40B4-BE49-F238E27FC236}">
                <a16:creationId xmlns:a16="http://schemas.microsoft.com/office/drawing/2014/main" id="{65181283-34BE-A47D-63D6-C5FC34E6E529}"/>
              </a:ext>
              <a:ext uri="{C183D7F6-B498-43B3-948B-1728B52AA6E4}">
                <adec:decorative xmlns:adec="http://schemas.microsoft.com/office/drawing/2017/decorative" val="1"/>
              </a:ext>
            </a:extLst>
          </p:cNvPr>
          <p:cNvGrpSpPr>
            <a:grpSpLocks noChangeAspect="1"/>
          </p:cNvGrpSpPr>
          <p:nvPr/>
        </p:nvGrpSpPr>
        <p:grpSpPr>
          <a:xfrm>
            <a:off x="10131013" y="917016"/>
            <a:ext cx="274320" cy="274320"/>
            <a:chOff x="1316335" y="3212757"/>
            <a:chExt cx="914400" cy="914400"/>
          </a:xfrm>
        </p:grpSpPr>
        <p:sp>
          <p:nvSpPr>
            <p:cNvPr id="337" name="Oval 336">
              <a:extLst>
                <a:ext uri="{FF2B5EF4-FFF2-40B4-BE49-F238E27FC236}">
                  <a16:creationId xmlns:a16="http://schemas.microsoft.com/office/drawing/2014/main" id="{45C74125-3A56-9B11-55B7-0F53F2365BC3}"/>
                </a:ext>
              </a:extLst>
            </p:cNvPr>
            <p:cNvSpPr/>
            <p:nvPr/>
          </p:nvSpPr>
          <p:spPr bwMode="auto">
            <a:xfrm>
              <a:off x="1316335" y="3212757"/>
              <a:ext cx="914400" cy="9144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338" name="Group 337">
              <a:extLst>
                <a:ext uri="{FF2B5EF4-FFF2-40B4-BE49-F238E27FC236}">
                  <a16:creationId xmlns:a16="http://schemas.microsoft.com/office/drawing/2014/main" id="{F0A2BAF1-B2D9-B9FC-BAAE-D5744B825CDB}"/>
                </a:ext>
              </a:extLst>
            </p:cNvPr>
            <p:cNvGrpSpPr/>
            <p:nvPr/>
          </p:nvGrpSpPr>
          <p:grpSpPr>
            <a:xfrm>
              <a:off x="1546756" y="3429000"/>
              <a:ext cx="453566" cy="481914"/>
              <a:chOff x="3850458" y="3305365"/>
              <a:chExt cx="609600" cy="647700"/>
            </a:xfrm>
            <a:solidFill>
              <a:schemeClr val="bg1"/>
            </a:solidFill>
          </p:grpSpPr>
          <p:sp>
            <p:nvSpPr>
              <p:cNvPr id="339" name="Freeform: Shape 338">
                <a:extLst>
                  <a:ext uri="{FF2B5EF4-FFF2-40B4-BE49-F238E27FC236}">
                    <a16:creationId xmlns:a16="http://schemas.microsoft.com/office/drawing/2014/main" id="{7B354DF5-46EE-866A-0222-DDB88B3B8DCF}"/>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340" name="Freeform: Shape 339">
                <a:extLst>
                  <a:ext uri="{FF2B5EF4-FFF2-40B4-BE49-F238E27FC236}">
                    <a16:creationId xmlns:a16="http://schemas.microsoft.com/office/drawing/2014/main" id="{4133A72F-CF1F-E73A-6807-296C52F80079}"/>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sp>
        <p:nvSpPr>
          <p:cNvPr id="344" name="Title 7">
            <a:extLst>
              <a:ext uri="{FF2B5EF4-FFF2-40B4-BE49-F238E27FC236}">
                <a16:creationId xmlns:a16="http://schemas.microsoft.com/office/drawing/2014/main" id="{CB785076-92B1-D69F-654D-0159E747870E}"/>
              </a:ext>
              <a:ext uri="{C183D7F6-B498-43B3-948B-1728B52AA6E4}">
                <adec:decorative xmlns:adec="http://schemas.microsoft.com/office/drawing/2017/decorative" val="1"/>
              </a:ext>
            </a:extLst>
          </p:cNvPr>
          <p:cNvSpPr txBox="1">
            <a:spLocks/>
          </p:cNvSpPr>
          <p:nvPr/>
        </p:nvSpPr>
        <p:spPr>
          <a:xfrm>
            <a:off x="10477426" y="969538"/>
            <a:ext cx="1320874" cy="169277"/>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chemeClr val="accent4"/>
                </a:solidFill>
                <a:effectLst/>
                <a:uLnTx/>
                <a:uFillTx/>
                <a:ea typeface="+mn-ea"/>
                <a:cs typeface="Segoe UI"/>
              </a:rPr>
              <a:t>Viva Insights Analyst</a:t>
            </a:r>
          </a:p>
        </p:txBody>
      </p:sp>
      <p:sp>
        <p:nvSpPr>
          <p:cNvPr id="356" name="Oval 1091_1">
            <a:extLst>
              <a:ext uri="{FF2B5EF4-FFF2-40B4-BE49-F238E27FC236}">
                <a16:creationId xmlns:a16="http://schemas.microsoft.com/office/drawing/2014/main" id="{08CBAA34-2810-1010-56C1-4F9E7CAFF2EB}"/>
              </a:ext>
              <a:ext uri="{C183D7F6-B498-43B3-948B-1728B52AA6E4}">
                <adec:decorative xmlns:adec="http://schemas.microsoft.com/office/drawing/2017/decorative" val="1"/>
              </a:ext>
            </a:extLst>
          </p:cNvPr>
          <p:cNvSpPr>
            <a:spLocks/>
          </p:cNvSpPr>
          <p:nvPr/>
        </p:nvSpPr>
        <p:spPr bwMode="auto">
          <a:xfrm rot="10800000" flipV="1">
            <a:off x="419100" y="1941772"/>
            <a:ext cx="205740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70" name="Title 7">
            <a:extLst>
              <a:ext uri="{FF2B5EF4-FFF2-40B4-BE49-F238E27FC236}">
                <a16:creationId xmlns:a16="http://schemas.microsoft.com/office/drawing/2014/main" id="{9472ABE7-89A3-D07C-9944-0C3B75EAA84E}"/>
              </a:ext>
            </a:extLst>
          </p:cNvPr>
          <p:cNvSpPr txBox="1">
            <a:spLocks/>
          </p:cNvSpPr>
          <p:nvPr/>
        </p:nvSpPr>
        <p:spPr>
          <a:xfrm>
            <a:off x="419100" y="1622503"/>
            <a:ext cx="20574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1</a:t>
            </a:r>
          </a:p>
        </p:txBody>
      </p:sp>
      <p:sp>
        <p:nvSpPr>
          <p:cNvPr id="357" name="Title 7">
            <a:extLst>
              <a:ext uri="{FF2B5EF4-FFF2-40B4-BE49-F238E27FC236}">
                <a16:creationId xmlns:a16="http://schemas.microsoft.com/office/drawing/2014/main" id="{6CAD0225-DA6B-088C-2807-8381DA1453A2}"/>
              </a:ext>
            </a:extLst>
          </p:cNvPr>
          <p:cNvSpPr txBox="1">
            <a:spLocks/>
          </p:cNvSpPr>
          <p:nvPr/>
        </p:nvSpPr>
        <p:spPr>
          <a:xfrm>
            <a:off x="419100" y="2112946"/>
            <a:ext cx="205740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Objective Setting</a:t>
            </a:r>
          </a:p>
        </p:txBody>
      </p:sp>
      <p:sp>
        <p:nvSpPr>
          <p:cNvPr id="355" name="TextBox 48">
            <a:extLst>
              <a:ext uri="{FF2B5EF4-FFF2-40B4-BE49-F238E27FC236}">
                <a16:creationId xmlns:a16="http://schemas.microsoft.com/office/drawing/2014/main" id="{C8B01160-8C1B-8B92-78CF-D8C346F82D19}"/>
              </a:ext>
            </a:extLst>
          </p:cNvPr>
          <p:cNvSpPr txBox="1">
            <a:spLocks/>
          </p:cNvSpPr>
          <p:nvPr/>
        </p:nvSpPr>
        <p:spPr>
          <a:xfrm>
            <a:off x="419100" y="2437423"/>
            <a:ext cx="2057400" cy="553998"/>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Design an impactful project by addressing a core business challenge.</a:t>
            </a:r>
          </a:p>
        </p:txBody>
      </p:sp>
      <p:sp>
        <p:nvSpPr>
          <p:cNvPr id="394" name="Rectangle 393">
            <a:extLst>
              <a:ext uri="{FF2B5EF4-FFF2-40B4-BE49-F238E27FC236}">
                <a16:creationId xmlns:a16="http://schemas.microsoft.com/office/drawing/2014/main" id="{7AE9A719-F483-A10F-26AE-2D4E30CD5D7F}"/>
              </a:ext>
            </a:extLst>
          </p:cNvPr>
          <p:cNvSpPr/>
          <p:nvPr/>
        </p:nvSpPr>
        <p:spPr bwMode="auto">
          <a:xfrm>
            <a:off x="419100" y="3082293"/>
            <a:ext cx="2057400" cy="832104"/>
          </a:xfrm>
          <a:prstGeom prst="rect">
            <a:avLst/>
          </a:prstGeom>
          <a:solidFill>
            <a:srgbClr val="FFFFFF"/>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Engage with key internal stakeholders</a:t>
            </a:r>
          </a:p>
        </p:txBody>
      </p:sp>
      <p:sp>
        <p:nvSpPr>
          <p:cNvPr id="424" name="Rectangle 423">
            <a:extLst>
              <a:ext uri="{FF2B5EF4-FFF2-40B4-BE49-F238E27FC236}">
                <a16:creationId xmlns:a16="http://schemas.microsoft.com/office/drawing/2014/main" id="{00AB9FEF-5A7A-2BDD-AAF4-34B3DB1E9917}"/>
              </a:ext>
            </a:extLst>
          </p:cNvPr>
          <p:cNvSpPr/>
          <p:nvPr/>
        </p:nvSpPr>
        <p:spPr bwMode="auto">
          <a:xfrm>
            <a:off x="419100" y="4018004"/>
            <a:ext cx="2057400" cy="700047"/>
          </a:xfrm>
          <a:prstGeom prst="rect">
            <a:avLst/>
          </a:prstGeom>
          <a:solidFill>
            <a:srgbClr val="FFFFFF"/>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Understand business priorities</a:t>
            </a:r>
          </a:p>
        </p:txBody>
      </p:sp>
      <p:sp>
        <p:nvSpPr>
          <p:cNvPr id="376" name="Rectangle 375">
            <a:extLst>
              <a:ext uri="{FF2B5EF4-FFF2-40B4-BE49-F238E27FC236}">
                <a16:creationId xmlns:a16="http://schemas.microsoft.com/office/drawing/2014/main" id="{52101E8C-66AD-467B-EEEA-46EB3D6A5AB8}"/>
              </a:ext>
            </a:extLst>
          </p:cNvPr>
          <p:cNvSpPr/>
          <p:nvPr/>
        </p:nvSpPr>
        <p:spPr bwMode="auto">
          <a:xfrm>
            <a:off x="419100" y="4821658"/>
            <a:ext cx="2057400" cy="700047"/>
          </a:xfrm>
          <a:prstGeom prst="rect">
            <a:avLst/>
          </a:prstGeom>
          <a:solidFill>
            <a:srgbClr val="FFFFFF"/>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Define pilot objective and population</a:t>
            </a:r>
          </a:p>
        </p:txBody>
      </p:sp>
      <p:sp>
        <p:nvSpPr>
          <p:cNvPr id="314" name="Rectangle 313">
            <a:extLst>
              <a:ext uri="{FF2B5EF4-FFF2-40B4-BE49-F238E27FC236}">
                <a16:creationId xmlns:a16="http://schemas.microsoft.com/office/drawing/2014/main" id="{D5035AA8-E996-8B3A-951D-5739B0C1954E}"/>
              </a:ext>
            </a:extLst>
          </p:cNvPr>
          <p:cNvSpPr/>
          <p:nvPr/>
        </p:nvSpPr>
        <p:spPr bwMode="auto">
          <a:xfrm>
            <a:off x="419100" y="5625313"/>
            <a:ext cx="2057400" cy="700047"/>
          </a:xfrm>
          <a:prstGeom prst="rect">
            <a:avLst/>
          </a:prstGeom>
          <a:solidFill>
            <a:srgbClr val="FFFFFF"/>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Define timeline and resources</a:t>
            </a:r>
          </a:p>
        </p:txBody>
      </p:sp>
      <p:grpSp>
        <p:nvGrpSpPr>
          <p:cNvPr id="345" name="Group 344">
            <a:extLst>
              <a:ext uri="{FF2B5EF4-FFF2-40B4-BE49-F238E27FC236}">
                <a16:creationId xmlns:a16="http://schemas.microsoft.com/office/drawing/2014/main" id="{8B0B5072-6CA0-C1DF-3C8E-D1817D7BEC91}"/>
              </a:ext>
              <a:ext uri="{C183D7F6-B498-43B3-948B-1728B52AA6E4}">
                <adec:decorative xmlns:adec="http://schemas.microsoft.com/office/drawing/2017/decorative" val="1"/>
              </a:ext>
            </a:extLst>
          </p:cNvPr>
          <p:cNvGrpSpPr>
            <a:grpSpLocks noChangeAspect="1"/>
          </p:cNvGrpSpPr>
          <p:nvPr/>
        </p:nvGrpSpPr>
        <p:grpSpPr>
          <a:xfrm>
            <a:off x="2150255" y="5861036"/>
            <a:ext cx="228600" cy="228600"/>
            <a:chOff x="1316335" y="3212757"/>
            <a:chExt cx="914400" cy="914400"/>
          </a:xfrm>
        </p:grpSpPr>
        <p:sp>
          <p:nvSpPr>
            <p:cNvPr id="346" name="Oval 345">
              <a:extLst>
                <a:ext uri="{FF2B5EF4-FFF2-40B4-BE49-F238E27FC236}">
                  <a16:creationId xmlns:a16="http://schemas.microsoft.com/office/drawing/2014/main" id="{C272237A-3409-E211-9AA0-84B606BFA339}"/>
                </a:ext>
              </a:extLst>
            </p:cNvPr>
            <p:cNvSpPr/>
            <p:nvPr/>
          </p:nvSpPr>
          <p:spPr bwMode="auto">
            <a:xfrm>
              <a:off x="1316335" y="321275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347" name="Group 346">
              <a:extLst>
                <a:ext uri="{FF2B5EF4-FFF2-40B4-BE49-F238E27FC236}">
                  <a16:creationId xmlns:a16="http://schemas.microsoft.com/office/drawing/2014/main" id="{1ED42161-C0CB-E163-D726-638A83D24F99}"/>
                </a:ext>
              </a:extLst>
            </p:cNvPr>
            <p:cNvGrpSpPr/>
            <p:nvPr/>
          </p:nvGrpSpPr>
          <p:grpSpPr>
            <a:xfrm>
              <a:off x="1546756" y="3429000"/>
              <a:ext cx="453566" cy="481914"/>
              <a:chOff x="3850458" y="3305365"/>
              <a:chExt cx="609600" cy="647700"/>
            </a:xfrm>
            <a:solidFill>
              <a:schemeClr val="bg1"/>
            </a:solidFill>
          </p:grpSpPr>
          <p:sp>
            <p:nvSpPr>
              <p:cNvPr id="348" name="Freeform: Shape 347">
                <a:extLst>
                  <a:ext uri="{FF2B5EF4-FFF2-40B4-BE49-F238E27FC236}">
                    <a16:creationId xmlns:a16="http://schemas.microsoft.com/office/drawing/2014/main" id="{32665337-F7EA-49C6-F259-B8AAB9D54485}"/>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349" name="Freeform: Shape 348">
                <a:extLst>
                  <a:ext uri="{FF2B5EF4-FFF2-40B4-BE49-F238E27FC236}">
                    <a16:creationId xmlns:a16="http://schemas.microsoft.com/office/drawing/2014/main" id="{EBE89DDF-D752-ADF1-6F6E-058265AC46DB}"/>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sp>
        <p:nvSpPr>
          <p:cNvPr id="359" name="Oval 1091_1">
            <a:extLst>
              <a:ext uri="{FF2B5EF4-FFF2-40B4-BE49-F238E27FC236}">
                <a16:creationId xmlns:a16="http://schemas.microsoft.com/office/drawing/2014/main" id="{8F70BEAD-35D6-036A-6608-096D73A97024}"/>
              </a:ext>
              <a:ext uri="{C183D7F6-B498-43B3-948B-1728B52AA6E4}">
                <adec:decorative xmlns:adec="http://schemas.microsoft.com/office/drawing/2017/decorative" val="1"/>
              </a:ext>
            </a:extLst>
          </p:cNvPr>
          <p:cNvSpPr>
            <a:spLocks/>
          </p:cNvSpPr>
          <p:nvPr/>
        </p:nvSpPr>
        <p:spPr bwMode="auto">
          <a:xfrm rot="10800000" flipV="1">
            <a:off x="2743200" y="1941772"/>
            <a:ext cx="205740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71" name="Title 7">
            <a:extLst>
              <a:ext uri="{FF2B5EF4-FFF2-40B4-BE49-F238E27FC236}">
                <a16:creationId xmlns:a16="http://schemas.microsoft.com/office/drawing/2014/main" id="{911FC182-160A-EBC4-4B4C-CDD44F4B20D5}"/>
              </a:ext>
            </a:extLst>
          </p:cNvPr>
          <p:cNvSpPr txBox="1">
            <a:spLocks/>
          </p:cNvSpPr>
          <p:nvPr/>
        </p:nvSpPr>
        <p:spPr>
          <a:xfrm>
            <a:off x="2743200" y="1622503"/>
            <a:ext cx="20574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2</a:t>
            </a:r>
          </a:p>
        </p:txBody>
      </p:sp>
      <p:sp>
        <p:nvSpPr>
          <p:cNvPr id="360" name="Title 7">
            <a:extLst>
              <a:ext uri="{FF2B5EF4-FFF2-40B4-BE49-F238E27FC236}">
                <a16:creationId xmlns:a16="http://schemas.microsoft.com/office/drawing/2014/main" id="{AF014A4D-C2D1-C59B-E346-B49F2C2A98C7}"/>
              </a:ext>
            </a:extLst>
          </p:cNvPr>
          <p:cNvSpPr txBox="1">
            <a:spLocks/>
          </p:cNvSpPr>
          <p:nvPr/>
        </p:nvSpPr>
        <p:spPr>
          <a:xfrm>
            <a:off x="2743200" y="2112946"/>
            <a:ext cx="205740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Preparatory Work </a:t>
            </a:r>
          </a:p>
        </p:txBody>
      </p:sp>
      <p:sp>
        <p:nvSpPr>
          <p:cNvPr id="358" name="TextBox 48">
            <a:extLst>
              <a:ext uri="{FF2B5EF4-FFF2-40B4-BE49-F238E27FC236}">
                <a16:creationId xmlns:a16="http://schemas.microsoft.com/office/drawing/2014/main" id="{4C3A08DF-FDCD-84F3-DAE9-7B5CB60FE658}"/>
              </a:ext>
            </a:extLst>
          </p:cNvPr>
          <p:cNvSpPr txBox="1">
            <a:spLocks/>
          </p:cNvSpPr>
          <p:nvPr/>
        </p:nvSpPr>
        <p:spPr>
          <a:xfrm>
            <a:off x="2743200" y="2437423"/>
            <a:ext cx="2057400" cy="36933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Complete key foundational work before tool deployment.</a:t>
            </a:r>
          </a:p>
        </p:txBody>
      </p:sp>
      <p:sp>
        <p:nvSpPr>
          <p:cNvPr id="395" name="Rectangle 394">
            <a:extLst>
              <a:ext uri="{FF2B5EF4-FFF2-40B4-BE49-F238E27FC236}">
                <a16:creationId xmlns:a16="http://schemas.microsoft.com/office/drawing/2014/main" id="{55F8AB1B-95D3-F14B-5208-57BF27B237C3}"/>
              </a:ext>
            </a:extLst>
          </p:cNvPr>
          <p:cNvSpPr/>
          <p:nvPr/>
        </p:nvSpPr>
        <p:spPr bwMode="auto">
          <a:xfrm>
            <a:off x="2743200" y="3082293"/>
            <a:ext cx="2057400" cy="832104"/>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3"/>
              </a:rPr>
              <a:t>Define Viva Insights components to be activated</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425" name="Rectangle 424">
            <a:extLst>
              <a:ext uri="{FF2B5EF4-FFF2-40B4-BE49-F238E27FC236}">
                <a16:creationId xmlns:a16="http://schemas.microsoft.com/office/drawing/2014/main" id="{9D9C09B2-9E3F-03DA-B1E0-44993CBED731}"/>
              </a:ext>
            </a:extLst>
          </p:cNvPr>
          <p:cNvSpPr/>
          <p:nvPr/>
        </p:nvSpPr>
        <p:spPr bwMode="auto">
          <a:xfrm>
            <a:off x="2743200" y="4018004"/>
            <a:ext cx="2057400" cy="700047"/>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4"/>
              </a:rPr>
              <a:t>Conduct privacy assessment</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377" name="Rectangle 376">
            <a:extLst>
              <a:ext uri="{FF2B5EF4-FFF2-40B4-BE49-F238E27FC236}">
                <a16:creationId xmlns:a16="http://schemas.microsoft.com/office/drawing/2014/main" id="{3B568B50-FEE7-6639-A8D1-2D9D789BC070}"/>
              </a:ext>
            </a:extLst>
          </p:cNvPr>
          <p:cNvSpPr/>
          <p:nvPr/>
        </p:nvSpPr>
        <p:spPr bwMode="auto">
          <a:xfrm>
            <a:off x="2743200" y="4821658"/>
            <a:ext cx="2057400" cy="700047"/>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Communicate project to target population</a:t>
            </a:r>
          </a:p>
        </p:txBody>
      </p:sp>
      <p:sp>
        <p:nvSpPr>
          <p:cNvPr id="315" name="Rectangle 314">
            <a:extLst>
              <a:ext uri="{FF2B5EF4-FFF2-40B4-BE49-F238E27FC236}">
                <a16:creationId xmlns:a16="http://schemas.microsoft.com/office/drawing/2014/main" id="{B992979C-B84C-A1F8-046D-1EBC6CDD73E1}"/>
              </a:ext>
            </a:extLst>
          </p:cNvPr>
          <p:cNvSpPr/>
          <p:nvPr/>
        </p:nvSpPr>
        <p:spPr bwMode="auto">
          <a:xfrm>
            <a:off x="2743200" y="5625313"/>
            <a:ext cx="2057400" cy="700047"/>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5"/>
              </a:rPr>
              <a:t>Prepare organizational data</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grpSp>
        <p:nvGrpSpPr>
          <p:cNvPr id="350" name="Group 349">
            <a:extLst>
              <a:ext uri="{FF2B5EF4-FFF2-40B4-BE49-F238E27FC236}">
                <a16:creationId xmlns:a16="http://schemas.microsoft.com/office/drawing/2014/main" id="{13913939-AFFF-0EF8-0DCA-5B0A22744BF5}"/>
              </a:ext>
              <a:ext uri="{C183D7F6-B498-43B3-948B-1728B52AA6E4}">
                <adec:decorative xmlns:adec="http://schemas.microsoft.com/office/drawing/2017/decorative" val="1"/>
              </a:ext>
            </a:extLst>
          </p:cNvPr>
          <p:cNvGrpSpPr>
            <a:grpSpLocks noChangeAspect="1"/>
          </p:cNvGrpSpPr>
          <p:nvPr/>
        </p:nvGrpSpPr>
        <p:grpSpPr>
          <a:xfrm>
            <a:off x="4474355" y="5861036"/>
            <a:ext cx="228600" cy="228600"/>
            <a:chOff x="1316335" y="3212757"/>
            <a:chExt cx="914400" cy="914400"/>
          </a:xfrm>
        </p:grpSpPr>
        <p:sp>
          <p:nvSpPr>
            <p:cNvPr id="351" name="Oval 350">
              <a:extLst>
                <a:ext uri="{FF2B5EF4-FFF2-40B4-BE49-F238E27FC236}">
                  <a16:creationId xmlns:a16="http://schemas.microsoft.com/office/drawing/2014/main" id="{018078AE-6FFA-D90E-A15E-5AD0F8E4169D}"/>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352" name="Group 351">
              <a:extLst>
                <a:ext uri="{FF2B5EF4-FFF2-40B4-BE49-F238E27FC236}">
                  <a16:creationId xmlns:a16="http://schemas.microsoft.com/office/drawing/2014/main" id="{C3174162-2075-2739-CF1B-B25409872671}"/>
                </a:ext>
              </a:extLst>
            </p:cNvPr>
            <p:cNvGrpSpPr/>
            <p:nvPr/>
          </p:nvGrpSpPr>
          <p:grpSpPr>
            <a:xfrm>
              <a:off x="1546756" y="3429000"/>
              <a:ext cx="453566" cy="481914"/>
              <a:chOff x="3850458" y="3305365"/>
              <a:chExt cx="609600" cy="647700"/>
            </a:xfrm>
            <a:solidFill>
              <a:schemeClr val="bg1"/>
            </a:solidFill>
          </p:grpSpPr>
          <p:sp>
            <p:nvSpPr>
              <p:cNvPr id="353" name="Freeform: Shape 352">
                <a:extLst>
                  <a:ext uri="{FF2B5EF4-FFF2-40B4-BE49-F238E27FC236}">
                    <a16:creationId xmlns:a16="http://schemas.microsoft.com/office/drawing/2014/main" id="{6001B976-E2B1-44B5-BA72-9D48D1B34406}"/>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354" name="Freeform: Shape 353">
                <a:extLst>
                  <a:ext uri="{FF2B5EF4-FFF2-40B4-BE49-F238E27FC236}">
                    <a16:creationId xmlns:a16="http://schemas.microsoft.com/office/drawing/2014/main" id="{FBD24431-6ED3-3ECC-744B-A0D6356AE1AE}"/>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sp>
        <p:nvSpPr>
          <p:cNvPr id="362" name="Oval 1091_1">
            <a:extLst>
              <a:ext uri="{FF2B5EF4-FFF2-40B4-BE49-F238E27FC236}">
                <a16:creationId xmlns:a16="http://schemas.microsoft.com/office/drawing/2014/main" id="{8B192127-95FF-4119-5D96-73D600BE6DEE}"/>
              </a:ext>
              <a:ext uri="{C183D7F6-B498-43B3-948B-1728B52AA6E4}">
                <adec:decorative xmlns:adec="http://schemas.microsoft.com/office/drawing/2017/decorative" val="1"/>
              </a:ext>
            </a:extLst>
          </p:cNvPr>
          <p:cNvSpPr>
            <a:spLocks/>
          </p:cNvSpPr>
          <p:nvPr/>
        </p:nvSpPr>
        <p:spPr bwMode="auto">
          <a:xfrm rot="10800000" flipV="1">
            <a:off x="5067300" y="1941773"/>
            <a:ext cx="205740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72" name="Title 7">
            <a:extLst>
              <a:ext uri="{FF2B5EF4-FFF2-40B4-BE49-F238E27FC236}">
                <a16:creationId xmlns:a16="http://schemas.microsoft.com/office/drawing/2014/main" id="{BC19F6DF-58FE-EF7F-357F-9BB5B978A798}"/>
              </a:ext>
            </a:extLst>
          </p:cNvPr>
          <p:cNvSpPr txBox="1">
            <a:spLocks/>
          </p:cNvSpPr>
          <p:nvPr/>
        </p:nvSpPr>
        <p:spPr>
          <a:xfrm>
            <a:off x="5067300" y="1622503"/>
            <a:ext cx="20574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3</a:t>
            </a:r>
          </a:p>
        </p:txBody>
      </p:sp>
      <p:sp>
        <p:nvSpPr>
          <p:cNvPr id="363" name="Title 7">
            <a:extLst>
              <a:ext uri="{FF2B5EF4-FFF2-40B4-BE49-F238E27FC236}">
                <a16:creationId xmlns:a16="http://schemas.microsoft.com/office/drawing/2014/main" id="{D8E69E91-DEA1-6615-19E1-5E5974244EEA}"/>
              </a:ext>
            </a:extLst>
          </p:cNvPr>
          <p:cNvSpPr txBox="1">
            <a:spLocks/>
          </p:cNvSpPr>
          <p:nvPr/>
        </p:nvSpPr>
        <p:spPr>
          <a:xfrm>
            <a:off x="5067300" y="2112946"/>
            <a:ext cx="205740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Deployment</a:t>
            </a:r>
          </a:p>
        </p:txBody>
      </p:sp>
      <p:sp>
        <p:nvSpPr>
          <p:cNvPr id="361" name="TextBox 48">
            <a:extLst>
              <a:ext uri="{FF2B5EF4-FFF2-40B4-BE49-F238E27FC236}">
                <a16:creationId xmlns:a16="http://schemas.microsoft.com/office/drawing/2014/main" id="{B106D84D-8F45-9EDB-E148-20B0B10BA4AF}"/>
              </a:ext>
            </a:extLst>
          </p:cNvPr>
          <p:cNvSpPr txBox="1">
            <a:spLocks/>
          </p:cNvSpPr>
          <p:nvPr/>
        </p:nvSpPr>
        <p:spPr>
          <a:xfrm>
            <a:off x="5067300" y="2437423"/>
            <a:ext cx="2057400" cy="36933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Activate Viva Insights and manage access rights.</a:t>
            </a:r>
          </a:p>
        </p:txBody>
      </p:sp>
      <p:sp>
        <p:nvSpPr>
          <p:cNvPr id="396" name="Rectangle 395">
            <a:extLst>
              <a:ext uri="{FF2B5EF4-FFF2-40B4-BE49-F238E27FC236}">
                <a16:creationId xmlns:a16="http://schemas.microsoft.com/office/drawing/2014/main" id="{96B3255F-E6E9-1C5B-6778-D82C26367F06}"/>
              </a:ext>
            </a:extLst>
          </p:cNvPr>
          <p:cNvSpPr/>
          <p:nvPr/>
        </p:nvSpPr>
        <p:spPr bwMode="auto">
          <a:xfrm>
            <a:off x="5067300" y="3082293"/>
            <a:ext cx="2057400" cy="832104"/>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6"/>
              </a:rPr>
              <a:t>Acquire and assign licences</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426" name="Rectangle 425">
            <a:extLst>
              <a:ext uri="{FF2B5EF4-FFF2-40B4-BE49-F238E27FC236}">
                <a16:creationId xmlns:a16="http://schemas.microsoft.com/office/drawing/2014/main" id="{409A32A2-CDE2-EEFB-E525-AE286506988C}"/>
              </a:ext>
            </a:extLst>
          </p:cNvPr>
          <p:cNvSpPr/>
          <p:nvPr/>
        </p:nvSpPr>
        <p:spPr bwMode="auto">
          <a:xfrm>
            <a:off x="5067300" y="4018004"/>
            <a:ext cx="2057400" cy="700047"/>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7"/>
              </a:rPr>
              <a:t>Assign access rights (roles)</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375" name="Rectangle 374">
            <a:extLst>
              <a:ext uri="{FF2B5EF4-FFF2-40B4-BE49-F238E27FC236}">
                <a16:creationId xmlns:a16="http://schemas.microsoft.com/office/drawing/2014/main" id="{9760F2EF-78D8-8C90-F247-C08866330F83}"/>
              </a:ext>
            </a:extLst>
          </p:cNvPr>
          <p:cNvSpPr/>
          <p:nvPr/>
        </p:nvSpPr>
        <p:spPr bwMode="auto">
          <a:xfrm>
            <a:off x="5067300" y="4821658"/>
            <a:ext cx="2057400" cy="700047"/>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Complete tool onboarding</a:t>
            </a:r>
          </a:p>
        </p:txBody>
      </p:sp>
      <p:sp>
        <p:nvSpPr>
          <p:cNvPr id="365" name="Oval 1091_1">
            <a:extLst>
              <a:ext uri="{FF2B5EF4-FFF2-40B4-BE49-F238E27FC236}">
                <a16:creationId xmlns:a16="http://schemas.microsoft.com/office/drawing/2014/main" id="{CEBDC25A-D731-E340-F19B-1AAFA7059EB9}"/>
              </a:ext>
              <a:ext uri="{C183D7F6-B498-43B3-948B-1728B52AA6E4}">
                <adec:decorative xmlns:adec="http://schemas.microsoft.com/office/drawing/2017/decorative" val="1"/>
              </a:ext>
            </a:extLst>
          </p:cNvPr>
          <p:cNvSpPr>
            <a:spLocks/>
          </p:cNvSpPr>
          <p:nvPr/>
        </p:nvSpPr>
        <p:spPr bwMode="auto">
          <a:xfrm rot="10800000" flipV="1">
            <a:off x="7391400" y="1941772"/>
            <a:ext cx="205740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73" name="Title 7">
            <a:extLst>
              <a:ext uri="{FF2B5EF4-FFF2-40B4-BE49-F238E27FC236}">
                <a16:creationId xmlns:a16="http://schemas.microsoft.com/office/drawing/2014/main" id="{279B8B35-A76E-F2A2-FD8F-9B292277FB07}"/>
              </a:ext>
            </a:extLst>
          </p:cNvPr>
          <p:cNvSpPr txBox="1">
            <a:spLocks/>
          </p:cNvSpPr>
          <p:nvPr/>
        </p:nvSpPr>
        <p:spPr>
          <a:xfrm>
            <a:off x="7391400" y="1622503"/>
            <a:ext cx="20574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4</a:t>
            </a:r>
          </a:p>
        </p:txBody>
      </p:sp>
      <p:sp>
        <p:nvSpPr>
          <p:cNvPr id="366" name="Title 7">
            <a:extLst>
              <a:ext uri="{FF2B5EF4-FFF2-40B4-BE49-F238E27FC236}">
                <a16:creationId xmlns:a16="http://schemas.microsoft.com/office/drawing/2014/main" id="{9E3E49DD-D7B8-92B9-21F2-939C5443286E}"/>
              </a:ext>
            </a:extLst>
          </p:cNvPr>
          <p:cNvSpPr txBox="1">
            <a:spLocks/>
          </p:cNvSpPr>
          <p:nvPr/>
        </p:nvSpPr>
        <p:spPr>
          <a:xfrm>
            <a:off x="7391400" y="2112946"/>
            <a:ext cx="205740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Value Creation</a:t>
            </a:r>
          </a:p>
        </p:txBody>
      </p:sp>
      <p:sp>
        <p:nvSpPr>
          <p:cNvPr id="364" name="TextBox 48">
            <a:extLst>
              <a:ext uri="{FF2B5EF4-FFF2-40B4-BE49-F238E27FC236}">
                <a16:creationId xmlns:a16="http://schemas.microsoft.com/office/drawing/2014/main" id="{1575E9FB-5448-2FBE-4332-9FC7E3BA22C6}"/>
              </a:ext>
            </a:extLst>
          </p:cNvPr>
          <p:cNvSpPr txBox="1">
            <a:spLocks/>
          </p:cNvSpPr>
          <p:nvPr/>
        </p:nvSpPr>
        <p:spPr>
          <a:xfrm>
            <a:off x="7391400" y="2437423"/>
            <a:ext cx="2057400" cy="36933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Obtain relevant insights and drive decision-making.</a:t>
            </a:r>
          </a:p>
        </p:txBody>
      </p:sp>
      <p:sp>
        <p:nvSpPr>
          <p:cNvPr id="397" name="Rectangle 396">
            <a:extLst>
              <a:ext uri="{FF2B5EF4-FFF2-40B4-BE49-F238E27FC236}">
                <a16:creationId xmlns:a16="http://schemas.microsoft.com/office/drawing/2014/main" id="{3DAF24DD-0B9C-46A7-94C5-9A431F8356CC}"/>
              </a:ext>
            </a:extLst>
          </p:cNvPr>
          <p:cNvSpPr/>
          <p:nvPr/>
        </p:nvSpPr>
        <p:spPr bwMode="auto">
          <a:xfrm>
            <a:off x="7391400" y="3082293"/>
            <a:ext cx="2057400" cy="832104"/>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8"/>
              </a:rPr>
              <a:t>Gather insights from pre-built dashboards</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427" name="Rectangle 426">
            <a:extLst>
              <a:ext uri="{FF2B5EF4-FFF2-40B4-BE49-F238E27FC236}">
                <a16:creationId xmlns:a16="http://schemas.microsoft.com/office/drawing/2014/main" id="{8F3B7476-0215-5276-F10E-A29C34F48985}"/>
              </a:ext>
            </a:extLst>
          </p:cNvPr>
          <p:cNvSpPr/>
          <p:nvPr/>
        </p:nvSpPr>
        <p:spPr bwMode="auto">
          <a:xfrm>
            <a:off x="7391400" y="4018004"/>
            <a:ext cx="2057400" cy="700047"/>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hlinkClick r:id="rId9"/>
              </a:rPr>
              <a:t>Complete additional analysis</a:t>
            </a:r>
            <a:endParaRPr kumimoji="0" lang="en-GB" sz="1200" b="0" i="0" u="none" strike="noStrike" kern="1200" cap="none" spc="0" normalizeH="0" baseline="0" noProof="0">
              <a:ln>
                <a:noFill/>
              </a:ln>
              <a:solidFill>
                <a:srgbClr val="282828"/>
              </a:solidFill>
              <a:effectLst/>
              <a:uLnTx/>
              <a:uFillTx/>
              <a:latin typeface="Segoe UI"/>
              <a:ea typeface="Calibri" panose="020F0502020204030204" pitchFamily="34" charset="0"/>
              <a:cs typeface="+mn-cs"/>
            </a:endParaRPr>
          </a:p>
        </p:txBody>
      </p:sp>
      <p:sp>
        <p:nvSpPr>
          <p:cNvPr id="378" name="Rectangle 377">
            <a:extLst>
              <a:ext uri="{FF2B5EF4-FFF2-40B4-BE49-F238E27FC236}">
                <a16:creationId xmlns:a16="http://schemas.microsoft.com/office/drawing/2014/main" id="{88EBCD72-40A5-2200-8638-F513E330E8C6}"/>
              </a:ext>
            </a:extLst>
          </p:cNvPr>
          <p:cNvSpPr/>
          <p:nvPr/>
        </p:nvSpPr>
        <p:spPr bwMode="auto">
          <a:xfrm>
            <a:off x="7391400" y="4821658"/>
            <a:ext cx="2057400" cy="700047"/>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Intervention planning and execution</a:t>
            </a:r>
          </a:p>
        </p:txBody>
      </p:sp>
      <p:sp>
        <p:nvSpPr>
          <p:cNvPr id="368" name="Oval 1091_1">
            <a:extLst>
              <a:ext uri="{FF2B5EF4-FFF2-40B4-BE49-F238E27FC236}">
                <a16:creationId xmlns:a16="http://schemas.microsoft.com/office/drawing/2014/main" id="{F62C5BE2-4A57-CD84-7D29-4B41AF450869}"/>
              </a:ext>
              <a:ext uri="{C183D7F6-B498-43B3-948B-1728B52AA6E4}">
                <adec:decorative xmlns:adec="http://schemas.microsoft.com/office/drawing/2017/decorative" val="1"/>
              </a:ext>
            </a:extLst>
          </p:cNvPr>
          <p:cNvSpPr>
            <a:spLocks/>
          </p:cNvSpPr>
          <p:nvPr/>
        </p:nvSpPr>
        <p:spPr bwMode="auto">
          <a:xfrm rot="10800000" flipV="1">
            <a:off x="9715500" y="1941773"/>
            <a:ext cx="205740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74" name="Title 7">
            <a:extLst>
              <a:ext uri="{FF2B5EF4-FFF2-40B4-BE49-F238E27FC236}">
                <a16:creationId xmlns:a16="http://schemas.microsoft.com/office/drawing/2014/main" id="{E6948C9E-B3B7-8720-787F-F96399618D03}"/>
              </a:ext>
            </a:extLst>
          </p:cNvPr>
          <p:cNvSpPr txBox="1">
            <a:spLocks/>
          </p:cNvSpPr>
          <p:nvPr/>
        </p:nvSpPr>
        <p:spPr>
          <a:xfrm>
            <a:off x="9715500" y="1622503"/>
            <a:ext cx="20574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Step 5</a:t>
            </a:r>
          </a:p>
        </p:txBody>
      </p:sp>
      <p:sp>
        <p:nvSpPr>
          <p:cNvPr id="369" name="Title 7">
            <a:extLst>
              <a:ext uri="{FF2B5EF4-FFF2-40B4-BE49-F238E27FC236}">
                <a16:creationId xmlns:a16="http://schemas.microsoft.com/office/drawing/2014/main" id="{9BBE6CB2-9DCE-A31C-40F6-28BB43A79E45}"/>
              </a:ext>
            </a:extLst>
          </p:cNvPr>
          <p:cNvSpPr txBox="1">
            <a:spLocks/>
          </p:cNvSpPr>
          <p:nvPr/>
        </p:nvSpPr>
        <p:spPr>
          <a:xfrm>
            <a:off x="9715500" y="2112946"/>
            <a:ext cx="205740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Impact Evaluation</a:t>
            </a:r>
          </a:p>
        </p:txBody>
      </p:sp>
      <p:sp>
        <p:nvSpPr>
          <p:cNvPr id="367" name="TextBox 48">
            <a:extLst>
              <a:ext uri="{FF2B5EF4-FFF2-40B4-BE49-F238E27FC236}">
                <a16:creationId xmlns:a16="http://schemas.microsoft.com/office/drawing/2014/main" id="{52F8C796-5C8E-2439-C32B-7A256DDA7832}"/>
              </a:ext>
            </a:extLst>
          </p:cNvPr>
          <p:cNvSpPr txBox="1">
            <a:spLocks/>
          </p:cNvSpPr>
          <p:nvPr/>
        </p:nvSpPr>
        <p:spPr>
          <a:xfrm>
            <a:off x="9715500" y="2437423"/>
            <a:ext cx="2057400" cy="36933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ＭＳ Ｐゴシック"/>
                <a:cs typeface="Segoe UI"/>
              </a:rPr>
              <a:t>Quantify impact and assess future opportunities.</a:t>
            </a:r>
          </a:p>
        </p:txBody>
      </p:sp>
      <p:sp>
        <p:nvSpPr>
          <p:cNvPr id="398" name="Rectangle 397">
            <a:extLst>
              <a:ext uri="{FF2B5EF4-FFF2-40B4-BE49-F238E27FC236}">
                <a16:creationId xmlns:a16="http://schemas.microsoft.com/office/drawing/2014/main" id="{788377ED-2AEF-95AC-5F94-DC7A4CF51913}"/>
              </a:ext>
            </a:extLst>
          </p:cNvPr>
          <p:cNvSpPr/>
          <p:nvPr/>
        </p:nvSpPr>
        <p:spPr bwMode="auto">
          <a:xfrm>
            <a:off x="9715500" y="3082293"/>
            <a:ext cx="2057400" cy="832104"/>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a:cs typeface="+mn-cs"/>
                <a:hlinkClick r:id="rId10"/>
              </a:rPr>
              <a:t>Track KPIs and measure impact</a:t>
            </a:r>
            <a:endPar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428" name="Rectangle 427">
            <a:extLst>
              <a:ext uri="{FF2B5EF4-FFF2-40B4-BE49-F238E27FC236}">
                <a16:creationId xmlns:a16="http://schemas.microsoft.com/office/drawing/2014/main" id="{17214E96-04B1-5C8D-0361-005B5090198C}"/>
              </a:ext>
            </a:extLst>
          </p:cNvPr>
          <p:cNvSpPr/>
          <p:nvPr/>
        </p:nvSpPr>
        <p:spPr bwMode="auto">
          <a:xfrm>
            <a:off x="9715500" y="4018004"/>
            <a:ext cx="2057400" cy="700047"/>
          </a:xfrm>
          <a:prstGeom prst="rect">
            <a:avLst/>
          </a:prstGeom>
          <a:solidFill>
            <a:schemeClr val="bg1"/>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Identify additional opportunities</a:t>
            </a:r>
          </a:p>
        </p:txBody>
      </p:sp>
      <p:grpSp>
        <p:nvGrpSpPr>
          <p:cNvPr id="379" name="Group 378">
            <a:extLst>
              <a:ext uri="{FF2B5EF4-FFF2-40B4-BE49-F238E27FC236}">
                <a16:creationId xmlns:a16="http://schemas.microsoft.com/office/drawing/2014/main" id="{FEC12700-B6C6-EF41-16C1-8AC9C7AE6A0B}"/>
              </a:ext>
              <a:ext uri="{C183D7F6-B498-43B3-948B-1728B52AA6E4}">
                <adec:decorative xmlns:adec="http://schemas.microsoft.com/office/drawing/2017/decorative" val="1"/>
              </a:ext>
            </a:extLst>
          </p:cNvPr>
          <p:cNvGrpSpPr>
            <a:grpSpLocks noChangeAspect="1"/>
          </p:cNvGrpSpPr>
          <p:nvPr/>
        </p:nvGrpSpPr>
        <p:grpSpPr>
          <a:xfrm>
            <a:off x="6798455" y="5057381"/>
            <a:ext cx="228600" cy="228600"/>
            <a:chOff x="1316335" y="3212757"/>
            <a:chExt cx="914400" cy="914400"/>
          </a:xfrm>
        </p:grpSpPr>
        <p:sp>
          <p:nvSpPr>
            <p:cNvPr id="380" name="Oval 379">
              <a:extLst>
                <a:ext uri="{FF2B5EF4-FFF2-40B4-BE49-F238E27FC236}">
                  <a16:creationId xmlns:a16="http://schemas.microsoft.com/office/drawing/2014/main" id="{8B82AA62-AD97-F260-E259-389D45D825BF}"/>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381" name="Group 380">
              <a:extLst>
                <a:ext uri="{FF2B5EF4-FFF2-40B4-BE49-F238E27FC236}">
                  <a16:creationId xmlns:a16="http://schemas.microsoft.com/office/drawing/2014/main" id="{FD87E4D7-AABF-A279-C9E2-0FF149BC9A41}"/>
                </a:ext>
              </a:extLst>
            </p:cNvPr>
            <p:cNvGrpSpPr/>
            <p:nvPr/>
          </p:nvGrpSpPr>
          <p:grpSpPr>
            <a:xfrm>
              <a:off x="1546756" y="3429000"/>
              <a:ext cx="453566" cy="481914"/>
              <a:chOff x="3850458" y="3305365"/>
              <a:chExt cx="609600" cy="647700"/>
            </a:xfrm>
            <a:solidFill>
              <a:schemeClr val="bg1"/>
            </a:solidFill>
          </p:grpSpPr>
          <p:sp>
            <p:nvSpPr>
              <p:cNvPr id="382" name="Freeform: Shape 381">
                <a:extLst>
                  <a:ext uri="{FF2B5EF4-FFF2-40B4-BE49-F238E27FC236}">
                    <a16:creationId xmlns:a16="http://schemas.microsoft.com/office/drawing/2014/main" id="{78F71731-A34E-E60D-B18E-2975D20ABC0F}"/>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383" name="Freeform: Shape 382">
                <a:extLst>
                  <a:ext uri="{FF2B5EF4-FFF2-40B4-BE49-F238E27FC236}">
                    <a16:creationId xmlns:a16="http://schemas.microsoft.com/office/drawing/2014/main" id="{29265EBD-FF59-1BD7-3524-EFB755A2212B}"/>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384" name="Group 383">
            <a:extLst>
              <a:ext uri="{FF2B5EF4-FFF2-40B4-BE49-F238E27FC236}">
                <a16:creationId xmlns:a16="http://schemas.microsoft.com/office/drawing/2014/main" id="{C22E6EC4-DCE3-43DF-D4F6-386E5EDB4515}"/>
              </a:ext>
              <a:ext uri="{C183D7F6-B498-43B3-948B-1728B52AA6E4}">
                <adec:decorative xmlns:adec="http://schemas.microsoft.com/office/drawing/2017/decorative" val="1"/>
              </a:ext>
            </a:extLst>
          </p:cNvPr>
          <p:cNvGrpSpPr>
            <a:grpSpLocks noChangeAspect="1"/>
          </p:cNvGrpSpPr>
          <p:nvPr/>
        </p:nvGrpSpPr>
        <p:grpSpPr>
          <a:xfrm>
            <a:off x="2150255" y="5057381"/>
            <a:ext cx="228600" cy="228600"/>
            <a:chOff x="1316335" y="3212757"/>
            <a:chExt cx="914400" cy="914400"/>
          </a:xfrm>
        </p:grpSpPr>
        <p:sp>
          <p:nvSpPr>
            <p:cNvPr id="385" name="Oval 384">
              <a:extLst>
                <a:ext uri="{FF2B5EF4-FFF2-40B4-BE49-F238E27FC236}">
                  <a16:creationId xmlns:a16="http://schemas.microsoft.com/office/drawing/2014/main" id="{6F93A25A-E13E-0B28-91E3-444F171A3177}"/>
                </a:ext>
              </a:extLst>
            </p:cNvPr>
            <p:cNvSpPr/>
            <p:nvPr/>
          </p:nvSpPr>
          <p:spPr bwMode="auto">
            <a:xfrm>
              <a:off x="1316335" y="321275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386" name="Group 385">
              <a:extLst>
                <a:ext uri="{FF2B5EF4-FFF2-40B4-BE49-F238E27FC236}">
                  <a16:creationId xmlns:a16="http://schemas.microsoft.com/office/drawing/2014/main" id="{343D8435-0B43-4AEB-939F-A7A19F9455F2}"/>
                </a:ext>
              </a:extLst>
            </p:cNvPr>
            <p:cNvGrpSpPr/>
            <p:nvPr/>
          </p:nvGrpSpPr>
          <p:grpSpPr>
            <a:xfrm>
              <a:off x="1546756" y="3429000"/>
              <a:ext cx="453566" cy="481914"/>
              <a:chOff x="3850458" y="3305365"/>
              <a:chExt cx="609600" cy="647700"/>
            </a:xfrm>
            <a:solidFill>
              <a:schemeClr val="bg1"/>
            </a:solidFill>
          </p:grpSpPr>
          <p:sp>
            <p:nvSpPr>
              <p:cNvPr id="387" name="Freeform: Shape 386">
                <a:extLst>
                  <a:ext uri="{FF2B5EF4-FFF2-40B4-BE49-F238E27FC236}">
                    <a16:creationId xmlns:a16="http://schemas.microsoft.com/office/drawing/2014/main" id="{ABC2388B-5D34-F23F-FF98-A445E0CB78DA}"/>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388" name="Freeform: Shape 387">
                <a:extLst>
                  <a:ext uri="{FF2B5EF4-FFF2-40B4-BE49-F238E27FC236}">
                    <a16:creationId xmlns:a16="http://schemas.microsoft.com/office/drawing/2014/main" id="{659196CB-901B-7341-7F0D-387F365C7AD4}"/>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389" name="Group 388">
            <a:extLst>
              <a:ext uri="{FF2B5EF4-FFF2-40B4-BE49-F238E27FC236}">
                <a16:creationId xmlns:a16="http://schemas.microsoft.com/office/drawing/2014/main" id="{F73E301A-12EF-6A4A-1916-148D486A6CC3}"/>
              </a:ext>
              <a:ext uri="{C183D7F6-B498-43B3-948B-1728B52AA6E4}">
                <adec:decorative xmlns:adec="http://schemas.microsoft.com/office/drawing/2017/decorative" val="1"/>
              </a:ext>
            </a:extLst>
          </p:cNvPr>
          <p:cNvGrpSpPr>
            <a:grpSpLocks noChangeAspect="1"/>
          </p:cNvGrpSpPr>
          <p:nvPr/>
        </p:nvGrpSpPr>
        <p:grpSpPr>
          <a:xfrm>
            <a:off x="4474355" y="5057381"/>
            <a:ext cx="228600" cy="228600"/>
            <a:chOff x="1316335" y="3212757"/>
            <a:chExt cx="914400" cy="914400"/>
          </a:xfrm>
        </p:grpSpPr>
        <p:sp>
          <p:nvSpPr>
            <p:cNvPr id="390" name="Oval 389">
              <a:extLst>
                <a:ext uri="{FF2B5EF4-FFF2-40B4-BE49-F238E27FC236}">
                  <a16:creationId xmlns:a16="http://schemas.microsoft.com/office/drawing/2014/main" id="{1ABFE150-A9E4-3425-BA68-89D7CCB79403}"/>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391" name="Group 390">
              <a:extLst>
                <a:ext uri="{FF2B5EF4-FFF2-40B4-BE49-F238E27FC236}">
                  <a16:creationId xmlns:a16="http://schemas.microsoft.com/office/drawing/2014/main" id="{67876A5C-7B3C-AC4F-95A9-546C39480890}"/>
                </a:ext>
              </a:extLst>
            </p:cNvPr>
            <p:cNvGrpSpPr/>
            <p:nvPr/>
          </p:nvGrpSpPr>
          <p:grpSpPr>
            <a:xfrm>
              <a:off x="1546756" y="3429000"/>
              <a:ext cx="453566" cy="481914"/>
              <a:chOff x="3850458" y="3305365"/>
              <a:chExt cx="609600" cy="647700"/>
            </a:xfrm>
            <a:solidFill>
              <a:schemeClr val="bg1"/>
            </a:solidFill>
          </p:grpSpPr>
          <p:sp>
            <p:nvSpPr>
              <p:cNvPr id="392" name="Freeform: Shape 391">
                <a:extLst>
                  <a:ext uri="{FF2B5EF4-FFF2-40B4-BE49-F238E27FC236}">
                    <a16:creationId xmlns:a16="http://schemas.microsoft.com/office/drawing/2014/main" id="{EA2799ED-2816-F7E8-3A61-708804765529}"/>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393" name="Freeform: Shape 392">
                <a:extLst>
                  <a:ext uri="{FF2B5EF4-FFF2-40B4-BE49-F238E27FC236}">
                    <a16:creationId xmlns:a16="http://schemas.microsoft.com/office/drawing/2014/main" id="{674E580B-FF2E-80B5-53E9-ECCFD19E100C}"/>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399" name="Group 398">
            <a:extLst>
              <a:ext uri="{FF2B5EF4-FFF2-40B4-BE49-F238E27FC236}">
                <a16:creationId xmlns:a16="http://schemas.microsoft.com/office/drawing/2014/main" id="{6C43AD30-D90A-7BAA-C497-03BDBE4BD3D7}"/>
              </a:ext>
              <a:ext uri="{C183D7F6-B498-43B3-948B-1728B52AA6E4}">
                <adec:decorative xmlns:adec="http://schemas.microsoft.com/office/drawing/2017/decorative" val="1"/>
              </a:ext>
            </a:extLst>
          </p:cNvPr>
          <p:cNvGrpSpPr>
            <a:grpSpLocks noChangeAspect="1"/>
          </p:cNvGrpSpPr>
          <p:nvPr/>
        </p:nvGrpSpPr>
        <p:grpSpPr>
          <a:xfrm>
            <a:off x="11446655" y="3384045"/>
            <a:ext cx="228600" cy="228600"/>
            <a:chOff x="1316335" y="3212757"/>
            <a:chExt cx="914400" cy="914400"/>
          </a:xfrm>
        </p:grpSpPr>
        <p:sp>
          <p:nvSpPr>
            <p:cNvPr id="400" name="Oval 399">
              <a:extLst>
                <a:ext uri="{FF2B5EF4-FFF2-40B4-BE49-F238E27FC236}">
                  <a16:creationId xmlns:a16="http://schemas.microsoft.com/office/drawing/2014/main" id="{7EC8B82A-2B14-0C88-1260-0377C8F78C3C}"/>
                </a:ext>
              </a:extLst>
            </p:cNvPr>
            <p:cNvSpPr/>
            <p:nvPr/>
          </p:nvSpPr>
          <p:spPr bwMode="auto">
            <a:xfrm>
              <a:off x="1316335" y="3212757"/>
              <a:ext cx="914400" cy="9144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01" name="Group 400">
              <a:extLst>
                <a:ext uri="{FF2B5EF4-FFF2-40B4-BE49-F238E27FC236}">
                  <a16:creationId xmlns:a16="http://schemas.microsoft.com/office/drawing/2014/main" id="{3498D770-93C9-4917-F2BA-23EB10CA24B2}"/>
                </a:ext>
              </a:extLst>
            </p:cNvPr>
            <p:cNvGrpSpPr/>
            <p:nvPr/>
          </p:nvGrpSpPr>
          <p:grpSpPr>
            <a:xfrm>
              <a:off x="1546756" y="3429000"/>
              <a:ext cx="453566" cy="481914"/>
              <a:chOff x="3850458" y="3305365"/>
              <a:chExt cx="609600" cy="647700"/>
            </a:xfrm>
            <a:solidFill>
              <a:schemeClr val="bg1"/>
            </a:solidFill>
          </p:grpSpPr>
          <p:sp>
            <p:nvSpPr>
              <p:cNvPr id="402" name="Freeform: Shape 401">
                <a:extLst>
                  <a:ext uri="{FF2B5EF4-FFF2-40B4-BE49-F238E27FC236}">
                    <a16:creationId xmlns:a16="http://schemas.microsoft.com/office/drawing/2014/main" id="{093A0155-F47E-0744-B2DE-9B65FE860D50}"/>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03" name="Freeform: Shape 402">
                <a:extLst>
                  <a:ext uri="{FF2B5EF4-FFF2-40B4-BE49-F238E27FC236}">
                    <a16:creationId xmlns:a16="http://schemas.microsoft.com/office/drawing/2014/main" id="{7722F510-7B3D-F178-FBF2-E41633069BA4}"/>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04" name="Group 403">
            <a:extLst>
              <a:ext uri="{FF2B5EF4-FFF2-40B4-BE49-F238E27FC236}">
                <a16:creationId xmlns:a16="http://schemas.microsoft.com/office/drawing/2014/main" id="{B27B9E8B-AAD7-1CAB-893E-5B4F1A08297F}"/>
              </a:ext>
              <a:ext uri="{C183D7F6-B498-43B3-948B-1728B52AA6E4}">
                <adec:decorative xmlns:adec="http://schemas.microsoft.com/office/drawing/2017/decorative" val="1"/>
              </a:ext>
            </a:extLst>
          </p:cNvPr>
          <p:cNvGrpSpPr>
            <a:grpSpLocks noChangeAspect="1"/>
          </p:cNvGrpSpPr>
          <p:nvPr/>
        </p:nvGrpSpPr>
        <p:grpSpPr>
          <a:xfrm>
            <a:off x="9122555" y="3384045"/>
            <a:ext cx="228600" cy="228600"/>
            <a:chOff x="1316335" y="3212757"/>
            <a:chExt cx="914400" cy="914400"/>
          </a:xfrm>
        </p:grpSpPr>
        <p:sp>
          <p:nvSpPr>
            <p:cNvPr id="405" name="Oval 404">
              <a:extLst>
                <a:ext uri="{FF2B5EF4-FFF2-40B4-BE49-F238E27FC236}">
                  <a16:creationId xmlns:a16="http://schemas.microsoft.com/office/drawing/2014/main" id="{1A7A800C-D2B6-8394-7462-2DDF3C50ED06}"/>
                </a:ext>
              </a:extLst>
            </p:cNvPr>
            <p:cNvSpPr/>
            <p:nvPr/>
          </p:nvSpPr>
          <p:spPr bwMode="auto">
            <a:xfrm>
              <a:off x="1316335" y="3212757"/>
              <a:ext cx="914400" cy="9144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06" name="Group 405">
              <a:extLst>
                <a:ext uri="{FF2B5EF4-FFF2-40B4-BE49-F238E27FC236}">
                  <a16:creationId xmlns:a16="http://schemas.microsoft.com/office/drawing/2014/main" id="{CC4BEC4F-FCA6-107B-E4B9-E68AEAE3D8F7}"/>
                </a:ext>
              </a:extLst>
            </p:cNvPr>
            <p:cNvGrpSpPr/>
            <p:nvPr/>
          </p:nvGrpSpPr>
          <p:grpSpPr>
            <a:xfrm>
              <a:off x="1546756" y="3429000"/>
              <a:ext cx="453566" cy="481914"/>
              <a:chOff x="3850458" y="3305365"/>
              <a:chExt cx="609600" cy="647700"/>
            </a:xfrm>
            <a:solidFill>
              <a:schemeClr val="bg1"/>
            </a:solidFill>
          </p:grpSpPr>
          <p:sp>
            <p:nvSpPr>
              <p:cNvPr id="407" name="Freeform: Shape 406">
                <a:extLst>
                  <a:ext uri="{FF2B5EF4-FFF2-40B4-BE49-F238E27FC236}">
                    <a16:creationId xmlns:a16="http://schemas.microsoft.com/office/drawing/2014/main" id="{F350702F-09C3-D528-81C5-CB7778A96378}"/>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08" name="Freeform: Shape 407">
                <a:extLst>
                  <a:ext uri="{FF2B5EF4-FFF2-40B4-BE49-F238E27FC236}">
                    <a16:creationId xmlns:a16="http://schemas.microsoft.com/office/drawing/2014/main" id="{42202FBB-CFBA-DBCE-8A13-8D5A051D59F0}"/>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09" name="Group 408">
            <a:extLst>
              <a:ext uri="{FF2B5EF4-FFF2-40B4-BE49-F238E27FC236}">
                <a16:creationId xmlns:a16="http://schemas.microsoft.com/office/drawing/2014/main" id="{20313027-490E-BCBD-55E1-E872FCB04C30}"/>
              </a:ext>
              <a:ext uri="{C183D7F6-B498-43B3-948B-1728B52AA6E4}">
                <adec:decorative xmlns:adec="http://schemas.microsoft.com/office/drawing/2017/decorative" val="1"/>
              </a:ext>
            </a:extLst>
          </p:cNvPr>
          <p:cNvGrpSpPr>
            <a:grpSpLocks noChangeAspect="1"/>
          </p:cNvGrpSpPr>
          <p:nvPr/>
        </p:nvGrpSpPr>
        <p:grpSpPr>
          <a:xfrm>
            <a:off x="2150255" y="3384045"/>
            <a:ext cx="228600" cy="228600"/>
            <a:chOff x="1316335" y="3212757"/>
            <a:chExt cx="914400" cy="914400"/>
          </a:xfrm>
        </p:grpSpPr>
        <p:sp>
          <p:nvSpPr>
            <p:cNvPr id="410" name="Oval 409">
              <a:extLst>
                <a:ext uri="{FF2B5EF4-FFF2-40B4-BE49-F238E27FC236}">
                  <a16:creationId xmlns:a16="http://schemas.microsoft.com/office/drawing/2014/main" id="{BAB17730-4418-4D80-D176-E35C8763944D}"/>
                </a:ext>
              </a:extLst>
            </p:cNvPr>
            <p:cNvSpPr/>
            <p:nvPr/>
          </p:nvSpPr>
          <p:spPr bwMode="auto">
            <a:xfrm>
              <a:off x="1316335" y="321275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11" name="Group 410">
              <a:extLst>
                <a:ext uri="{FF2B5EF4-FFF2-40B4-BE49-F238E27FC236}">
                  <a16:creationId xmlns:a16="http://schemas.microsoft.com/office/drawing/2014/main" id="{EBEC8085-40D7-C3BE-E1C3-375AEE6E15ED}"/>
                </a:ext>
              </a:extLst>
            </p:cNvPr>
            <p:cNvGrpSpPr/>
            <p:nvPr/>
          </p:nvGrpSpPr>
          <p:grpSpPr>
            <a:xfrm>
              <a:off x="1546756" y="3429000"/>
              <a:ext cx="453566" cy="481914"/>
              <a:chOff x="3850458" y="3305365"/>
              <a:chExt cx="609600" cy="647700"/>
            </a:xfrm>
            <a:solidFill>
              <a:schemeClr val="bg1"/>
            </a:solidFill>
          </p:grpSpPr>
          <p:sp>
            <p:nvSpPr>
              <p:cNvPr id="412" name="Freeform: Shape 411">
                <a:extLst>
                  <a:ext uri="{FF2B5EF4-FFF2-40B4-BE49-F238E27FC236}">
                    <a16:creationId xmlns:a16="http://schemas.microsoft.com/office/drawing/2014/main" id="{90F2D3A4-C839-A99A-2710-D0FFA08C80AC}"/>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13" name="Freeform: Shape 412">
                <a:extLst>
                  <a:ext uri="{FF2B5EF4-FFF2-40B4-BE49-F238E27FC236}">
                    <a16:creationId xmlns:a16="http://schemas.microsoft.com/office/drawing/2014/main" id="{08583E2F-D208-AA00-8C7B-82EC149C3260}"/>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14" name="Group 413">
            <a:extLst>
              <a:ext uri="{FF2B5EF4-FFF2-40B4-BE49-F238E27FC236}">
                <a16:creationId xmlns:a16="http://schemas.microsoft.com/office/drawing/2014/main" id="{57928D52-6826-704B-69F0-AD287D9EB473}"/>
              </a:ext>
              <a:ext uri="{C183D7F6-B498-43B3-948B-1728B52AA6E4}">
                <adec:decorative xmlns:adec="http://schemas.microsoft.com/office/drawing/2017/decorative" val="1"/>
              </a:ext>
            </a:extLst>
          </p:cNvPr>
          <p:cNvGrpSpPr>
            <a:grpSpLocks noChangeAspect="1"/>
          </p:cNvGrpSpPr>
          <p:nvPr/>
        </p:nvGrpSpPr>
        <p:grpSpPr>
          <a:xfrm>
            <a:off x="4474355" y="3384045"/>
            <a:ext cx="228600" cy="228600"/>
            <a:chOff x="1316335" y="3212757"/>
            <a:chExt cx="914400" cy="914400"/>
          </a:xfrm>
        </p:grpSpPr>
        <p:sp>
          <p:nvSpPr>
            <p:cNvPr id="415" name="Oval 414">
              <a:extLst>
                <a:ext uri="{FF2B5EF4-FFF2-40B4-BE49-F238E27FC236}">
                  <a16:creationId xmlns:a16="http://schemas.microsoft.com/office/drawing/2014/main" id="{DFA3B7BA-B9B7-727A-FC2B-F9CF5CACE2DA}"/>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16" name="Group 415">
              <a:extLst>
                <a:ext uri="{FF2B5EF4-FFF2-40B4-BE49-F238E27FC236}">
                  <a16:creationId xmlns:a16="http://schemas.microsoft.com/office/drawing/2014/main" id="{0A6A3431-3EB8-6E25-5066-3589BA7C1098}"/>
                </a:ext>
              </a:extLst>
            </p:cNvPr>
            <p:cNvGrpSpPr/>
            <p:nvPr/>
          </p:nvGrpSpPr>
          <p:grpSpPr>
            <a:xfrm>
              <a:off x="1546756" y="3429000"/>
              <a:ext cx="453566" cy="481914"/>
              <a:chOff x="3850458" y="3305365"/>
              <a:chExt cx="609600" cy="647700"/>
            </a:xfrm>
            <a:solidFill>
              <a:schemeClr val="bg1"/>
            </a:solidFill>
          </p:grpSpPr>
          <p:sp>
            <p:nvSpPr>
              <p:cNvPr id="417" name="Freeform: Shape 416">
                <a:extLst>
                  <a:ext uri="{FF2B5EF4-FFF2-40B4-BE49-F238E27FC236}">
                    <a16:creationId xmlns:a16="http://schemas.microsoft.com/office/drawing/2014/main" id="{9EB19D42-0D4C-273D-6016-CC1490FEEB4F}"/>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18" name="Freeform: Shape 417">
                <a:extLst>
                  <a:ext uri="{FF2B5EF4-FFF2-40B4-BE49-F238E27FC236}">
                    <a16:creationId xmlns:a16="http://schemas.microsoft.com/office/drawing/2014/main" id="{4AF4128F-13D4-2139-AAD3-67DD83220A8D}"/>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19" name="Group 418">
            <a:extLst>
              <a:ext uri="{FF2B5EF4-FFF2-40B4-BE49-F238E27FC236}">
                <a16:creationId xmlns:a16="http://schemas.microsoft.com/office/drawing/2014/main" id="{2FCA3052-C424-6DCE-C6C2-6FF6C1AEA509}"/>
              </a:ext>
              <a:ext uri="{C183D7F6-B498-43B3-948B-1728B52AA6E4}">
                <adec:decorative xmlns:adec="http://schemas.microsoft.com/office/drawing/2017/decorative" val="1"/>
              </a:ext>
            </a:extLst>
          </p:cNvPr>
          <p:cNvGrpSpPr>
            <a:grpSpLocks noChangeAspect="1"/>
          </p:cNvGrpSpPr>
          <p:nvPr/>
        </p:nvGrpSpPr>
        <p:grpSpPr>
          <a:xfrm>
            <a:off x="6798455" y="3384045"/>
            <a:ext cx="228600" cy="228600"/>
            <a:chOff x="1316335" y="3212757"/>
            <a:chExt cx="914400" cy="914400"/>
          </a:xfrm>
        </p:grpSpPr>
        <p:sp>
          <p:nvSpPr>
            <p:cNvPr id="420" name="Oval 419">
              <a:extLst>
                <a:ext uri="{FF2B5EF4-FFF2-40B4-BE49-F238E27FC236}">
                  <a16:creationId xmlns:a16="http://schemas.microsoft.com/office/drawing/2014/main" id="{0CA53935-6297-F798-E65A-2838F1CB5DAE}"/>
                </a:ext>
              </a:extLst>
            </p:cNvPr>
            <p:cNvSpPr/>
            <p:nvPr/>
          </p:nvSpPr>
          <p:spPr bwMode="auto">
            <a:xfrm>
              <a:off x="1316335" y="3212757"/>
              <a:ext cx="914400" cy="914400"/>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21" name="Group 420">
              <a:extLst>
                <a:ext uri="{FF2B5EF4-FFF2-40B4-BE49-F238E27FC236}">
                  <a16:creationId xmlns:a16="http://schemas.microsoft.com/office/drawing/2014/main" id="{8B4E8885-71D2-AEE6-7FBB-823935B278AA}"/>
                </a:ext>
              </a:extLst>
            </p:cNvPr>
            <p:cNvGrpSpPr/>
            <p:nvPr/>
          </p:nvGrpSpPr>
          <p:grpSpPr>
            <a:xfrm>
              <a:off x="1546756" y="3429000"/>
              <a:ext cx="453566" cy="481914"/>
              <a:chOff x="3850458" y="3305365"/>
              <a:chExt cx="609600" cy="647700"/>
            </a:xfrm>
            <a:solidFill>
              <a:schemeClr val="bg1"/>
            </a:solidFill>
          </p:grpSpPr>
          <p:sp>
            <p:nvSpPr>
              <p:cNvPr id="422" name="Freeform: Shape 421">
                <a:extLst>
                  <a:ext uri="{FF2B5EF4-FFF2-40B4-BE49-F238E27FC236}">
                    <a16:creationId xmlns:a16="http://schemas.microsoft.com/office/drawing/2014/main" id="{CE3D869C-71E8-0DD3-8212-9FE10203476A}"/>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23" name="Freeform: Shape 422">
                <a:extLst>
                  <a:ext uri="{FF2B5EF4-FFF2-40B4-BE49-F238E27FC236}">
                    <a16:creationId xmlns:a16="http://schemas.microsoft.com/office/drawing/2014/main" id="{3B4F300D-5BC2-4A6B-8661-6FD768833118}"/>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29" name="Group 428">
            <a:extLst>
              <a:ext uri="{FF2B5EF4-FFF2-40B4-BE49-F238E27FC236}">
                <a16:creationId xmlns:a16="http://schemas.microsoft.com/office/drawing/2014/main" id="{03E1E344-022E-71FF-3F92-C2865EB92C38}"/>
              </a:ext>
              <a:ext uri="{C183D7F6-B498-43B3-948B-1728B52AA6E4}">
                <adec:decorative xmlns:adec="http://schemas.microsoft.com/office/drawing/2017/decorative" val="1"/>
              </a:ext>
            </a:extLst>
          </p:cNvPr>
          <p:cNvGrpSpPr>
            <a:grpSpLocks noChangeAspect="1"/>
          </p:cNvGrpSpPr>
          <p:nvPr/>
        </p:nvGrpSpPr>
        <p:grpSpPr>
          <a:xfrm>
            <a:off x="2150255" y="4253727"/>
            <a:ext cx="228600" cy="228600"/>
            <a:chOff x="1316335" y="3212757"/>
            <a:chExt cx="914400" cy="914400"/>
          </a:xfrm>
        </p:grpSpPr>
        <p:sp>
          <p:nvSpPr>
            <p:cNvPr id="430" name="Oval 429">
              <a:extLst>
                <a:ext uri="{FF2B5EF4-FFF2-40B4-BE49-F238E27FC236}">
                  <a16:creationId xmlns:a16="http://schemas.microsoft.com/office/drawing/2014/main" id="{B9C114E8-B60B-EE55-636A-2DF489C8BF42}"/>
                </a:ext>
              </a:extLst>
            </p:cNvPr>
            <p:cNvSpPr/>
            <p:nvPr/>
          </p:nvSpPr>
          <p:spPr bwMode="auto">
            <a:xfrm>
              <a:off x="1316335" y="321275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31" name="Group 430">
              <a:extLst>
                <a:ext uri="{FF2B5EF4-FFF2-40B4-BE49-F238E27FC236}">
                  <a16:creationId xmlns:a16="http://schemas.microsoft.com/office/drawing/2014/main" id="{1E178F2E-979D-3139-9AB2-9916D822C740}"/>
                </a:ext>
              </a:extLst>
            </p:cNvPr>
            <p:cNvGrpSpPr/>
            <p:nvPr/>
          </p:nvGrpSpPr>
          <p:grpSpPr>
            <a:xfrm>
              <a:off x="1546756" y="3429000"/>
              <a:ext cx="453566" cy="481914"/>
              <a:chOff x="3850458" y="3305365"/>
              <a:chExt cx="609600" cy="647700"/>
            </a:xfrm>
            <a:solidFill>
              <a:schemeClr val="bg1"/>
            </a:solidFill>
          </p:grpSpPr>
          <p:sp>
            <p:nvSpPr>
              <p:cNvPr id="432" name="Freeform: Shape 431">
                <a:extLst>
                  <a:ext uri="{FF2B5EF4-FFF2-40B4-BE49-F238E27FC236}">
                    <a16:creationId xmlns:a16="http://schemas.microsoft.com/office/drawing/2014/main" id="{56C9019D-01DE-46AD-5885-B1F06898B852}"/>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33" name="Freeform: Shape 432">
                <a:extLst>
                  <a:ext uri="{FF2B5EF4-FFF2-40B4-BE49-F238E27FC236}">
                    <a16:creationId xmlns:a16="http://schemas.microsoft.com/office/drawing/2014/main" id="{61BB8187-D7D3-6A6E-B64C-47C0A01671DC}"/>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34" name="Group 433">
            <a:extLst>
              <a:ext uri="{FF2B5EF4-FFF2-40B4-BE49-F238E27FC236}">
                <a16:creationId xmlns:a16="http://schemas.microsoft.com/office/drawing/2014/main" id="{B0965794-FE73-0016-4B31-5837F885C4DE}"/>
              </a:ext>
              <a:ext uri="{C183D7F6-B498-43B3-948B-1728B52AA6E4}">
                <adec:decorative xmlns:adec="http://schemas.microsoft.com/office/drawing/2017/decorative" val="1"/>
              </a:ext>
            </a:extLst>
          </p:cNvPr>
          <p:cNvGrpSpPr>
            <a:grpSpLocks noChangeAspect="1"/>
          </p:cNvGrpSpPr>
          <p:nvPr/>
        </p:nvGrpSpPr>
        <p:grpSpPr>
          <a:xfrm>
            <a:off x="4474355" y="4124934"/>
            <a:ext cx="228600" cy="228600"/>
            <a:chOff x="1316335" y="3212757"/>
            <a:chExt cx="914400" cy="914400"/>
          </a:xfrm>
        </p:grpSpPr>
        <p:sp>
          <p:nvSpPr>
            <p:cNvPr id="435" name="Oval 434">
              <a:extLst>
                <a:ext uri="{FF2B5EF4-FFF2-40B4-BE49-F238E27FC236}">
                  <a16:creationId xmlns:a16="http://schemas.microsoft.com/office/drawing/2014/main" id="{8817C6DF-C292-4CE0-5B1F-969B2FC7711B}"/>
                </a:ext>
              </a:extLst>
            </p:cNvPr>
            <p:cNvSpPr/>
            <p:nvPr/>
          </p:nvSpPr>
          <p:spPr bwMode="auto">
            <a:xfrm>
              <a:off x="1316335" y="321275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36" name="Group 435">
              <a:extLst>
                <a:ext uri="{FF2B5EF4-FFF2-40B4-BE49-F238E27FC236}">
                  <a16:creationId xmlns:a16="http://schemas.microsoft.com/office/drawing/2014/main" id="{3EC8E0C3-56D4-12AE-F1CF-762878FCC35F}"/>
                </a:ext>
              </a:extLst>
            </p:cNvPr>
            <p:cNvGrpSpPr/>
            <p:nvPr/>
          </p:nvGrpSpPr>
          <p:grpSpPr>
            <a:xfrm>
              <a:off x="1546756" y="3429000"/>
              <a:ext cx="453566" cy="481914"/>
              <a:chOff x="3850458" y="3305365"/>
              <a:chExt cx="609600" cy="647700"/>
            </a:xfrm>
            <a:solidFill>
              <a:schemeClr val="bg1"/>
            </a:solidFill>
          </p:grpSpPr>
          <p:sp>
            <p:nvSpPr>
              <p:cNvPr id="437" name="Freeform: Shape 436">
                <a:extLst>
                  <a:ext uri="{FF2B5EF4-FFF2-40B4-BE49-F238E27FC236}">
                    <a16:creationId xmlns:a16="http://schemas.microsoft.com/office/drawing/2014/main" id="{2EA3374A-31C4-07ED-32C2-3B4E9434B060}"/>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38" name="Freeform: Shape 437">
                <a:extLst>
                  <a:ext uri="{FF2B5EF4-FFF2-40B4-BE49-F238E27FC236}">
                    <a16:creationId xmlns:a16="http://schemas.microsoft.com/office/drawing/2014/main" id="{9FB25AB2-9412-A33F-926B-F518FF7EE612}"/>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39" name="Group 438">
            <a:extLst>
              <a:ext uri="{FF2B5EF4-FFF2-40B4-BE49-F238E27FC236}">
                <a16:creationId xmlns:a16="http://schemas.microsoft.com/office/drawing/2014/main" id="{B039CE6C-7259-D561-6268-5DCEA81FECE3}"/>
              </a:ext>
              <a:ext uri="{C183D7F6-B498-43B3-948B-1728B52AA6E4}">
                <adec:decorative xmlns:adec="http://schemas.microsoft.com/office/drawing/2017/decorative" val="1"/>
              </a:ext>
            </a:extLst>
          </p:cNvPr>
          <p:cNvGrpSpPr>
            <a:grpSpLocks noChangeAspect="1"/>
          </p:cNvGrpSpPr>
          <p:nvPr/>
        </p:nvGrpSpPr>
        <p:grpSpPr>
          <a:xfrm>
            <a:off x="4474355" y="4382520"/>
            <a:ext cx="228600" cy="228600"/>
            <a:chOff x="1316335" y="3212757"/>
            <a:chExt cx="914400" cy="914400"/>
          </a:xfrm>
        </p:grpSpPr>
        <p:sp>
          <p:nvSpPr>
            <p:cNvPr id="440" name="Oval 439">
              <a:extLst>
                <a:ext uri="{FF2B5EF4-FFF2-40B4-BE49-F238E27FC236}">
                  <a16:creationId xmlns:a16="http://schemas.microsoft.com/office/drawing/2014/main" id="{9EDD5B4D-8851-4D95-668E-24C16505921D}"/>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41" name="Group 440">
              <a:extLst>
                <a:ext uri="{FF2B5EF4-FFF2-40B4-BE49-F238E27FC236}">
                  <a16:creationId xmlns:a16="http://schemas.microsoft.com/office/drawing/2014/main" id="{2F007AEB-FD06-FB75-1C50-B3B9C3CBE8B4}"/>
                </a:ext>
              </a:extLst>
            </p:cNvPr>
            <p:cNvGrpSpPr/>
            <p:nvPr/>
          </p:nvGrpSpPr>
          <p:grpSpPr>
            <a:xfrm>
              <a:off x="1546756" y="3429000"/>
              <a:ext cx="453566" cy="481914"/>
              <a:chOff x="3850458" y="3305365"/>
              <a:chExt cx="609600" cy="647700"/>
            </a:xfrm>
            <a:solidFill>
              <a:schemeClr val="bg1"/>
            </a:solidFill>
          </p:grpSpPr>
          <p:sp>
            <p:nvSpPr>
              <p:cNvPr id="442" name="Freeform: Shape 441">
                <a:extLst>
                  <a:ext uri="{FF2B5EF4-FFF2-40B4-BE49-F238E27FC236}">
                    <a16:creationId xmlns:a16="http://schemas.microsoft.com/office/drawing/2014/main" id="{0A2ED66B-2724-67A4-9D43-F4B7DD8DC2C5}"/>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43" name="Freeform: Shape 442">
                <a:extLst>
                  <a:ext uri="{FF2B5EF4-FFF2-40B4-BE49-F238E27FC236}">
                    <a16:creationId xmlns:a16="http://schemas.microsoft.com/office/drawing/2014/main" id="{FF9A5BA4-06BD-47C9-346F-32EE0614BDD4}"/>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44" name="Group 443">
            <a:extLst>
              <a:ext uri="{FF2B5EF4-FFF2-40B4-BE49-F238E27FC236}">
                <a16:creationId xmlns:a16="http://schemas.microsoft.com/office/drawing/2014/main" id="{D4F81D97-008A-EE61-AC1A-7ADAA055846D}"/>
              </a:ext>
              <a:ext uri="{C183D7F6-B498-43B3-948B-1728B52AA6E4}">
                <adec:decorative xmlns:adec="http://schemas.microsoft.com/office/drawing/2017/decorative" val="1"/>
              </a:ext>
            </a:extLst>
          </p:cNvPr>
          <p:cNvGrpSpPr>
            <a:grpSpLocks noChangeAspect="1"/>
          </p:cNvGrpSpPr>
          <p:nvPr/>
        </p:nvGrpSpPr>
        <p:grpSpPr>
          <a:xfrm>
            <a:off x="11446655" y="4124934"/>
            <a:ext cx="228600" cy="228600"/>
            <a:chOff x="1316335" y="3212757"/>
            <a:chExt cx="914400" cy="914400"/>
          </a:xfrm>
        </p:grpSpPr>
        <p:sp>
          <p:nvSpPr>
            <p:cNvPr id="445" name="Oval 444">
              <a:extLst>
                <a:ext uri="{FF2B5EF4-FFF2-40B4-BE49-F238E27FC236}">
                  <a16:creationId xmlns:a16="http://schemas.microsoft.com/office/drawing/2014/main" id="{A51D73FF-6A34-A437-B7D6-7D60952B05A7}"/>
                </a:ext>
              </a:extLst>
            </p:cNvPr>
            <p:cNvSpPr/>
            <p:nvPr/>
          </p:nvSpPr>
          <p:spPr bwMode="auto">
            <a:xfrm>
              <a:off x="1316335" y="321275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46" name="Group 445">
              <a:extLst>
                <a:ext uri="{FF2B5EF4-FFF2-40B4-BE49-F238E27FC236}">
                  <a16:creationId xmlns:a16="http://schemas.microsoft.com/office/drawing/2014/main" id="{94AEC3CC-52A2-43BB-CB7E-F251D4FB15A0}"/>
                </a:ext>
              </a:extLst>
            </p:cNvPr>
            <p:cNvGrpSpPr/>
            <p:nvPr/>
          </p:nvGrpSpPr>
          <p:grpSpPr>
            <a:xfrm>
              <a:off x="1546756" y="3429000"/>
              <a:ext cx="453566" cy="481914"/>
              <a:chOff x="3850458" y="3305365"/>
              <a:chExt cx="609600" cy="647700"/>
            </a:xfrm>
            <a:solidFill>
              <a:schemeClr val="bg1"/>
            </a:solidFill>
          </p:grpSpPr>
          <p:sp>
            <p:nvSpPr>
              <p:cNvPr id="447" name="Freeform: Shape 446">
                <a:extLst>
                  <a:ext uri="{FF2B5EF4-FFF2-40B4-BE49-F238E27FC236}">
                    <a16:creationId xmlns:a16="http://schemas.microsoft.com/office/drawing/2014/main" id="{DE88F301-BABD-A2A4-4C5A-D942D969BAB6}"/>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48" name="Freeform: Shape 447">
                <a:extLst>
                  <a:ext uri="{FF2B5EF4-FFF2-40B4-BE49-F238E27FC236}">
                    <a16:creationId xmlns:a16="http://schemas.microsoft.com/office/drawing/2014/main" id="{C284651B-7998-13AD-986F-A088B2FF5C78}"/>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49" name="Group 448">
            <a:extLst>
              <a:ext uri="{FF2B5EF4-FFF2-40B4-BE49-F238E27FC236}">
                <a16:creationId xmlns:a16="http://schemas.microsoft.com/office/drawing/2014/main" id="{53FEA50E-1ADD-BE63-BC61-298BAAE0CE8D}"/>
              </a:ext>
              <a:ext uri="{C183D7F6-B498-43B3-948B-1728B52AA6E4}">
                <adec:decorative xmlns:adec="http://schemas.microsoft.com/office/drawing/2017/decorative" val="1"/>
              </a:ext>
            </a:extLst>
          </p:cNvPr>
          <p:cNvGrpSpPr>
            <a:grpSpLocks noChangeAspect="1"/>
          </p:cNvGrpSpPr>
          <p:nvPr/>
        </p:nvGrpSpPr>
        <p:grpSpPr>
          <a:xfrm>
            <a:off x="11446655" y="4382520"/>
            <a:ext cx="228600" cy="228600"/>
            <a:chOff x="1316335" y="3212757"/>
            <a:chExt cx="914400" cy="914400"/>
          </a:xfrm>
        </p:grpSpPr>
        <p:sp>
          <p:nvSpPr>
            <p:cNvPr id="450" name="Oval 449">
              <a:extLst>
                <a:ext uri="{FF2B5EF4-FFF2-40B4-BE49-F238E27FC236}">
                  <a16:creationId xmlns:a16="http://schemas.microsoft.com/office/drawing/2014/main" id="{2BB913B4-4DAB-63C0-D47C-27F975B6E15F}"/>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51" name="Group 450">
              <a:extLst>
                <a:ext uri="{FF2B5EF4-FFF2-40B4-BE49-F238E27FC236}">
                  <a16:creationId xmlns:a16="http://schemas.microsoft.com/office/drawing/2014/main" id="{56084B91-108B-C557-FC7F-7313F4159628}"/>
                </a:ext>
              </a:extLst>
            </p:cNvPr>
            <p:cNvGrpSpPr/>
            <p:nvPr/>
          </p:nvGrpSpPr>
          <p:grpSpPr>
            <a:xfrm>
              <a:off x="1546756" y="3429000"/>
              <a:ext cx="453566" cy="481914"/>
              <a:chOff x="3850458" y="3305365"/>
              <a:chExt cx="609600" cy="647700"/>
            </a:xfrm>
            <a:solidFill>
              <a:schemeClr val="bg1"/>
            </a:solidFill>
          </p:grpSpPr>
          <p:sp>
            <p:nvSpPr>
              <p:cNvPr id="452" name="Freeform: Shape 451">
                <a:extLst>
                  <a:ext uri="{FF2B5EF4-FFF2-40B4-BE49-F238E27FC236}">
                    <a16:creationId xmlns:a16="http://schemas.microsoft.com/office/drawing/2014/main" id="{3A04D5D8-0E84-FDA1-9D17-1E3B13E15E5F}"/>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53" name="Freeform: Shape 452">
                <a:extLst>
                  <a:ext uri="{FF2B5EF4-FFF2-40B4-BE49-F238E27FC236}">
                    <a16:creationId xmlns:a16="http://schemas.microsoft.com/office/drawing/2014/main" id="{E58A9786-5A4D-EA94-0426-8D29C7D9CB2A}"/>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54" name="Group 453">
            <a:extLst>
              <a:ext uri="{FF2B5EF4-FFF2-40B4-BE49-F238E27FC236}">
                <a16:creationId xmlns:a16="http://schemas.microsoft.com/office/drawing/2014/main" id="{73ACE766-35EE-11EE-A9E8-3F81E5464096}"/>
              </a:ext>
              <a:ext uri="{C183D7F6-B498-43B3-948B-1728B52AA6E4}">
                <adec:decorative xmlns:adec="http://schemas.microsoft.com/office/drawing/2017/decorative" val="1"/>
              </a:ext>
            </a:extLst>
          </p:cNvPr>
          <p:cNvGrpSpPr>
            <a:grpSpLocks noChangeAspect="1"/>
          </p:cNvGrpSpPr>
          <p:nvPr/>
        </p:nvGrpSpPr>
        <p:grpSpPr>
          <a:xfrm>
            <a:off x="6798455" y="4253727"/>
            <a:ext cx="228600" cy="228600"/>
            <a:chOff x="1316335" y="3212757"/>
            <a:chExt cx="914400" cy="914400"/>
          </a:xfrm>
        </p:grpSpPr>
        <p:sp>
          <p:nvSpPr>
            <p:cNvPr id="455" name="Oval 454">
              <a:extLst>
                <a:ext uri="{FF2B5EF4-FFF2-40B4-BE49-F238E27FC236}">
                  <a16:creationId xmlns:a16="http://schemas.microsoft.com/office/drawing/2014/main" id="{3D77D0F7-0687-4A31-803C-5F507065E16D}"/>
                </a:ext>
              </a:extLst>
            </p:cNvPr>
            <p:cNvSpPr/>
            <p:nvPr/>
          </p:nvSpPr>
          <p:spPr bwMode="auto">
            <a:xfrm>
              <a:off x="1316335" y="3212757"/>
              <a:ext cx="914400" cy="914400"/>
            </a:xfrm>
            <a:prstGeom prst="ellipse">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56" name="Group 455">
              <a:extLst>
                <a:ext uri="{FF2B5EF4-FFF2-40B4-BE49-F238E27FC236}">
                  <a16:creationId xmlns:a16="http://schemas.microsoft.com/office/drawing/2014/main" id="{6047371D-7F07-B4E1-A698-B9584114808A}"/>
                </a:ext>
              </a:extLst>
            </p:cNvPr>
            <p:cNvGrpSpPr/>
            <p:nvPr/>
          </p:nvGrpSpPr>
          <p:grpSpPr>
            <a:xfrm>
              <a:off x="1546756" y="3429000"/>
              <a:ext cx="453566" cy="481914"/>
              <a:chOff x="3850458" y="3305365"/>
              <a:chExt cx="609600" cy="647700"/>
            </a:xfrm>
            <a:solidFill>
              <a:schemeClr val="bg1"/>
            </a:solidFill>
          </p:grpSpPr>
          <p:sp>
            <p:nvSpPr>
              <p:cNvPr id="457" name="Freeform: Shape 456">
                <a:extLst>
                  <a:ext uri="{FF2B5EF4-FFF2-40B4-BE49-F238E27FC236}">
                    <a16:creationId xmlns:a16="http://schemas.microsoft.com/office/drawing/2014/main" id="{48E96E7E-AA1B-886A-047D-3CCA056856DB}"/>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58" name="Freeform: Shape 457">
                <a:extLst>
                  <a:ext uri="{FF2B5EF4-FFF2-40B4-BE49-F238E27FC236}">
                    <a16:creationId xmlns:a16="http://schemas.microsoft.com/office/drawing/2014/main" id="{A15975A5-82AC-A464-74C9-9246C14C6E70}"/>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59" name="Group 458">
            <a:extLst>
              <a:ext uri="{FF2B5EF4-FFF2-40B4-BE49-F238E27FC236}">
                <a16:creationId xmlns:a16="http://schemas.microsoft.com/office/drawing/2014/main" id="{79D478C8-271F-F998-CF4F-2EE70075A28D}"/>
              </a:ext>
              <a:ext uri="{C183D7F6-B498-43B3-948B-1728B52AA6E4}">
                <adec:decorative xmlns:adec="http://schemas.microsoft.com/office/drawing/2017/decorative" val="1"/>
              </a:ext>
            </a:extLst>
          </p:cNvPr>
          <p:cNvGrpSpPr>
            <a:grpSpLocks noChangeAspect="1"/>
          </p:cNvGrpSpPr>
          <p:nvPr/>
        </p:nvGrpSpPr>
        <p:grpSpPr>
          <a:xfrm>
            <a:off x="9122555" y="4124934"/>
            <a:ext cx="228600" cy="228600"/>
            <a:chOff x="1316335" y="3212757"/>
            <a:chExt cx="914400" cy="914400"/>
          </a:xfrm>
        </p:grpSpPr>
        <p:sp>
          <p:nvSpPr>
            <p:cNvPr id="460" name="Oval 459">
              <a:extLst>
                <a:ext uri="{FF2B5EF4-FFF2-40B4-BE49-F238E27FC236}">
                  <a16:creationId xmlns:a16="http://schemas.microsoft.com/office/drawing/2014/main" id="{9227EF2B-7DD2-74DA-C9F6-F99CA75406DD}"/>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61" name="Group 460">
              <a:extLst>
                <a:ext uri="{FF2B5EF4-FFF2-40B4-BE49-F238E27FC236}">
                  <a16:creationId xmlns:a16="http://schemas.microsoft.com/office/drawing/2014/main" id="{4F882D7E-BC76-42A8-5A73-0CA3E642FB3D}"/>
                </a:ext>
              </a:extLst>
            </p:cNvPr>
            <p:cNvGrpSpPr/>
            <p:nvPr/>
          </p:nvGrpSpPr>
          <p:grpSpPr>
            <a:xfrm>
              <a:off x="1546756" y="3429000"/>
              <a:ext cx="453566" cy="481914"/>
              <a:chOff x="3850458" y="3305365"/>
              <a:chExt cx="609600" cy="647700"/>
            </a:xfrm>
            <a:solidFill>
              <a:schemeClr val="bg1"/>
            </a:solidFill>
          </p:grpSpPr>
          <p:sp>
            <p:nvSpPr>
              <p:cNvPr id="462" name="Freeform: Shape 461">
                <a:extLst>
                  <a:ext uri="{FF2B5EF4-FFF2-40B4-BE49-F238E27FC236}">
                    <a16:creationId xmlns:a16="http://schemas.microsoft.com/office/drawing/2014/main" id="{B3ECFFB6-F0B0-B97E-8F6A-0BE3EA198B1D}"/>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63" name="Freeform: Shape 462">
                <a:extLst>
                  <a:ext uri="{FF2B5EF4-FFF2-40B4-BE49-F238E27FC236}">
                    <a16:creationId xmlns:a16="http://schemas.microsoft.com/office/drawing/2014/main" id="{2C2A4B6D-64B6-AC1A-61C9-54EEA7669F58}"/>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64" name="Group 463">
            <a:extLst>
              <a:ext uri="{FF2B5EF4-FFF2-40B4-BE49-F238E27FC236}">
                <a16:creationId xmlns:a16="http://schemas.microsoft.com/office/drawing/2014/main" id="{85B78AE1-E817-5529-3502-F3099DFB45EF}"/>
              </a:ext>
              <a:ext uri="{C183D7F6-B498-43B3-948B-1728B52AA6E4}">
                <adec:decorative xmlns:adec="http://schemas.microsoft.com/office/drawing/2017/decorative" val="1"/>
              </a:ext>
            </a:extLst>
          </p:cNvPr>
          <p:cNvGrpSpPr>
            <a:grpSpLocks noChangeAspect="1"/>
          </p:cNvGrpSpPr>
          <p:nvPr/>
        </p:nvGrpSpPr>
        <p:grpSpPr>
          <a:xfrm>
            <a:off x="9122555" y="4382520"/>
            <a:ext cx="228600" cy="228600"/>
            <a:chOff x="1316335" y="3212757"/>
            <a:chExt cx="914400" cy="914400"/>
          </a:xfrm>
        </p:grpSpPr>
        <p:sp>
          <p:nvSpPr>
            <p:cNvPr id="465" name="Oval 464">
              <a:extLst>
                <a:ext uri="{FF2B5EF4-FFF2-40B4-BE49-F238E27FC236}">
                  <a16:creationId xmlns:a16="http://schemas.microsoft.com/office/drawing/2014/main" id="{83B8643D-D2F3-BCEF-E157-BF76DF2FC331}"/>
                </a:ext>
              </a:extLst>
            </p:cNvPr>
            <p:cNvSpPr/>
            <p:nvPr/>
          </p:nvSpPr>
          <p:spPr bwMode="auto">
            <a:xfrm>
              <a:off x="1316335" y="3212757"/>
              <a:ext cx="914400" cy="914400"/>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66" name="Group 465">
              <a:extLst>
                <a:ext uri="{FF2B5EF4-FFF2-40B4-BE49-F238E27FC236}">
                  <a16:creationId xmlns:a16="http://schemas.microsoft.com/office/drawing/2014/main" id="{6B7AE3B1-EEB8-A0BE-A0D0-842996736F16}"/>
                </a:ext>
              </a:extLst>
            </p:cNvPr>
            <p:cNvGrpSpPr/>
            <p:nvPr/>
          </p:nvGrpSpPr>
          <p:grpSpPr>
            <a:xfrm>
              <a:off x="1546756" y="3429000"/>
              <a:ext cx="453566" cy="481914"/>
              <a:chOff x="3850458" y="3305365"/>
              <a:chExt cx="609600" cy="647700"/>
            </a:xfrm>
            <a:solidFill>
              <a:schemeClr val="bg1"/>
            </a:solidFill>
          </p:grpSpPr>
          <p:sp>
            <p:nvSpPr>
              <p:cNvPr id="467" name="Freeform: Shape 466">
                <a:extLst>
                  <a:ext uri="{FF2B5EF4-FFF2-40B4-BE49-F238E27FC236}">
                    <a16:creationId xmlns:a16="http://schemas.microsoft.com/office/drawing/2014/main" id="{68437734-5993-5A38-3C13-9A542425D985}"/>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68" name="Freeform: Shape 467">
                <a:extLst>
                  <a:ext uri="{FF2B5EF4-FFF2-40B4-BE49-F238E27FC236}">
                    <a16:creationId xmlns:a16="http://schemas.microsoft.com/office/drawing/2014/main" id="{125ED101-EA47-7F74-7EEF-9F257FC69AE2}"/>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69" name="Group 468">
            <a:extLst>
              <a:ext uri="{FF2B5EF4-FFF2-40B4-BE49-F238E27FC236}">
                <a16:creationId xmlns:a16="http://schemas.microsoft.com/office/drawing/2014/main" id="{10AF825E-58BD-BE09-72AF-9C78D5184FE9}"/>
              </a:ext>
              <a:ext uri="{C183D7F6-B498-43B3-948B-1728B52AA6E4}">
                <adec:decorative xmlns:adec="http://schemas.microsoft.com/office/drawing/2017/decorative" val="1"/>
              </a:ext>
            </a:extLst>
          </p:cNvPr>
          <p:cNvGrpSpPr>
            <a:grpSpLocks noChangeAspect="1"/>
          </p:cNvGrpSpPr>
          <p:nvPr/>
        </p:nvGrpSpPr>
        <p:grpSpPr>
          <a:xfrm>
            <a:off x="9122555" y="4928588"/>
            <a:ext cx="228600" cy="228600"/>
            <a:chOff x="1316335" y="3212757"/>
            <a:chExt cx="914400" cy="914400"/>
          </a:xfrm>
        </p:grpSpPr>
        <p:sp>
          <p:nvSpPr>
            <p:cNvPr id="470" name="Oval 469">
              <a:extLst>
                <a:ext uri="{FF2B5EF4-FFF2-40B4-BE49-F238E27FC236}">
                  <a16:creationId xmlns:a16="http://schemas.microsoft.com/office/drawing/2014/main" id="{4FC850D2-AE7D-D558-944F-58600225D7B9}"/>
                </a:ext>
              </a:extLst>
            </p:cNvPr>
            <p:cNvSpPr/>
            <p:nvPr/>
          </p:nvSpPr>
          <p:spPr bwMode="auto">
            <a:xfrm>
              <a:off x="1316335" y="3212757"/>
              <a:ext cx="914400" cy="914400"/>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71" name="Group 470">
              <a:extLst>
                <a:ext uri="{FF2B5EF4-FFF2-40B4-BE49-F238E27FC236}">
                  <a16:creationId xmlns:a16="http://schemas.microsoft.com/office/drawing/2014/main" id="{CD6B6748-0BB3-ABB7-A7E3-285FA87FC0C6}"/>
                </a:ext>
              </a:extLst>
            </p:cNvPr>
            <p:cNvGrpSpPr/>
            <p:nvPr/>
          </p:nvGrpSpPr>
          <p:grpSpPr>
            <a:xfrm>
              <a:off x="1546756" y="3429000"/>
              <a:ext cx="453566" cy="481914"/>
              <a:chOff x="3850458" y="3305365"/>
              <a:chExt cx="609600" cy="647700"/>
            </a:xfrm>
            <a:solidFill>
              <a:schemeClr val="bg1"/>
            </a:solidFill>
          </p:grpSpPr>
          <p:sp>
            <p:nvSpPr>
              <p:cNvPr id="472" name="Freeform: Shape 471">
                <a:extLst>
                  <a:ext uri="{FF2B5EF4-FFF2-40B4-BE49-F238E27FC236}">
                    <a16:creationId xmlns:a16="http://schemas.microsoft.com/office/drawing/2014/main" id="{DD6E76A8-FC91-8699-BCF2-AF0EA668CD64}"/>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73" name="Freeform: Shape 472">
                <a:extLst>
                  <a:ext uri="{FF2B5EF4-FFF2-40B4-BE49-F238E27FC236}">
                    <a16:creationId xmlns:a16="http://schemas.microsoft.com/office/drawing/2014/main" id="{2D6A2597-FD0E-84E8-8D41-99C6D9F3C699}"/>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grpSp>
        <p:nvGrpSpPr>
          <p:cNvPr id="474" name="Group 473">
            <a:extLst>
              <a:ext uri="{FF2B5EF4-FFF2-40B4-BE49-F238E27FC236}">
                <a16:creationId xmlns:a16="http://schemas.microsoft.com/office/drawing/2014/main" id="{3AB33FC2-8734-ED2D-2EB7-D525410F4747}"/>
              </a:ext>
              <a:ext uri="{C183D7F6-B498-43B3-948B-1728B52AA6E4}">
                <adec:decorative xmlns:adec="http://schemas.microsoft.com/office/drawing/2017/decorative" val="1"/>
              </a:ext>
            </a:extLst>
          </p:cNvPr>
          <p:cNvGrpSpPr>
            <a:grpSpLocks noChangeAspect="1"/>
          </p:cNvGrpSpPr>
          <p:nvPr/>
        </p:nvGrpSpPr>
        <p:grpSpPr>
          <a:xfrm>
            <a:off x="9122555" y="5186174"/>
            <a:ext cx="228600" cy="228600"/>
            <a:chOff x="1316335" y="3212757"/>
            <a:chExt cx="914400" cy="914400"/>
          </a:xfrm>
        </p:grpSpPr>
        <p:sp>
          <p:nvSpPr>
            <p:cNvPr id="475" name="Oval 474">
              <a:extLst>
                <a:ext uri="{FF2B5EF4-FFF2-40B4-BE49-F238E27FC236}">
                  <a16:creationId xmlns:a16="http://schemas.microsoft.com/office/drawing/2014/main" id="{D6592583-5923-BC45-BD29-113C5528C778}"/>
                </a:ext>
              </a:extLst>
            </p:cNvPr>
            <p:cNvSpPr/>
            <p:nvPr/>
          </p:nvSpPr>
          <p:spPr bwMode="auto">
            <a:xfrm>
              <a:off x="1316335" y="3212757"/>
              <a:ext cx="914400" cy="914400"/>
            </a:xfrm>
            <a:prstGeom prst="ellips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a:solidFill>
                  <a:schemeClr val="bg1"/>
                </a:solidFill>
                <a:ea typeface="Segoe UI" pitchFamily="34" charset="0"/>
                <a:cs typeface="Segoe UI" pitchFamily="34" charset="0"/>
              </a:endParaRPr>
            </a:p>
          </p:txBody>
        </p:sp>
        <p:grpSp>
          <p:nvGrpSpPr>
            <p:cNvPr id="476" name="Group 475">
              <a:extLst>
                <a:ext uri="{FF2B5EF4-FFF2-40B4-BE49-F238E27FC236}">
                  <a16:creationId xmlns:a16="http://schemas.microsoft.com/office/drawing/2014/main" id="{5069360A-F017-409B-287B-1A4BB1FB8B08}"/>
                </a:ext>
              </a:extLst>
            </p:cNvPr>
            <p:cNvGrpSpPr/>
            <p:nvPr/>
          </p:nvGrpSpPr>
          <p:grpSpPr>
            <a:xfrm>
              <a:off x="1546756" y="3429000"/>
              <a:ext cx="453566" cy="481914"/>
              <a:chOff x="3850458" y="3305365"/>
              <a:chExt cx="609600" cy="647700"/>
            </a:xfrm>
            <a:solidFill>
              <a:schemeClr val="bg1"/>
            </a:solidFill>
          </p:grpSpPr>
          <p:sp>
            <p:nvSpPr>
              <p:cNvPr id="477" name="Freeform: Shape 476">
                <a:extLst>
                  <a:ext uri="{FF2B5EF4-FFF2-40B4-BE49-F238E27FC236}">
                    <a16:creationId xmlns:a16="http://schemas.microsoft.com/office/drawing/2014/main" id="{180EA95C-DABB-2578-371F-3B69C88BCD3B}"/>
                  </a:ext>
                </a:extLst>
              </p:cNvPr>
              <p:cNvSpPr/>
              <p:nvPr/>
            </p:nvSpPr>
            <p:spPr>
              <a:xfrm>
                <a:off x="4002858" y="3305365"/>
                <a:ext cx="304800" cy="304800"/>
              </a:xfrm>
              <a:custGeom>
                <a:avLst/>
                <a:gdLst>
                  <a:gd name="connsiteX0" fmla="*/ 152400 w 304800"/>
                  <a:gd name="connsiteY0" fmla="*/ 19050 h 304800"/>
                  <a:gd name="connsiteX1" fmla="*/ 285750 w 304800"/>
                  <a:gd name="connsiteY1" fmla="*/ 152400 h 304800"/>
                  <a:gd name="connsiteX2" fmla="*/ 152400 w 304800"/>
                  <a:gd name="connsiteY2" fmla="*/ 285750 h 304800"/>
                  <a:gd name="connsiteX3" fmla="*/ 19050 w 304800"/>
                  <a:gd name="connsiteY3" fmla="*/ 152400 h 304800"/>
                  <a:gd name="connsiteX4" fmla="*/ 152400 w 304800"/>
                  <a:gd name="connsiteY4" fmla="*/ 19050 h 304800"/>
                  <a:gd name="connsiteX5" fmla="*/ 152400 w 304800"/>
                  <a:gd name="connsiteY5" fmla="*/ 0 h 304800"/>
                  <a:gd name="connsiteX6" fmla="*/ 0 w 304800"/>
                  <a:gd name="connsiteY6" fmla="*/ 152400 h 304800"/>
                  <a:gd name="connsiteX7" fmla="*/ 152400 w 304800"/>
                  <a:gd name="connsiteY7" fmla="*/ 304800 h 304800"/>
                  <a:gd name="connsiteX8" fmla="*/ 304800 w 304800"/>
                  <a:gd name="connsiteY8" fmla="*/ 152400 h 304800"/>
                  <a:gd name="connsiteX9" fmla="*/ 152400 w 304800"/>
                  <a:gd name="connsiteY9"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304800">
                    <a:moveTo>
                      <a:pt x="152400" y="19050"/>
                    </a:moveTo>
                    <a:cubicBezTo>
                      <a:pt x="226047" y="19050"/>
                      <a:pt x="285750" y="78753"/>
                      <a:pt x="285750" y="152400"/>
                    </a:cubicBezTo>
                    <a:cubicBezTo>
                      <a:pt x="285750" y="226047"/>
                      <a:pt x="226047" y="285750"/>
                      <a:pt x="152400" y="285750"/>
                    </a:cubicBezTo>
                    <a:cubicBezTo>
                      <a:pt x="78753" y="285750"/>
                      <a:pt x="19050" y="226047"/>
                      <a:pt x="19050" y="152400"/>
                    </a:cubicBezTo>
                    <a:cubicBezTo>
                      <a:pt x="19123" y="78783"/>
                      <a:pt x="78783" y="19123"/>
                      <a:pt x="152400" y="19050"/>
                    </a:cubicBezTo>
                    <a:moveTo>
                      <a:pt x="152400" y="0"/>
                    </a:moveTo>
                    <a:cubicBezTo>
                      <a:pt x="68231" y="0"/>
                      <a:pt x="0" y="68231"/>
                      <a:pt x="0" y="152400"/>
                    </a:cubicBezTo>
                    <a:cubicBezTo>
                      <a:pt x="0" y="236569"/>
                      <a:pt x="68231" y="304800"/>
                      <a:pt x="152400" y="304800"/>
                    </a:cubicBezTo>
                    <a:cubicBezTo>
                      <a:pt x="236569" y="304800"/>
                      <a:pt x="304800" y="236569"/>
                      <a:pt x="304800" y="152400"/>
                    </a:cubicBezTo>
                    <a:cubicBezTo>
                      <a:pt x="304800" y="68231"/>
                      <a:pt x="236569" y="0"/>
                      <a:pt x="152400" y="0"/>
                    </a:cubicBezTo>
                    <a:close/>
                  </a:path>
                </a:pathLst>
              </a:custGeom>
              <a:grpFill/>
              <a:ln w="12700" cap="flat">
                <a:solidFill>
                  <a:schemeClr val="bg1"/>
                </a:solidFill>
                <a:prstDash val="solid"/>
                <a:miter/>
              </a:ln>
            </p:spPr>
            <p:txBody>
              <a:bodyPr rtlCol="0" anchor="ctr"/>
              <a:lstStyle/>
              <a:p>
                <a:pPr algn="ctr"/>
                <a:endParaRPr lang="en-US" sz="1600"/>
              </a:p>
            </p:txBody>
          </p:sp>
          <p:sp>
            <p:nvSpPr>
              <p:cNvPr id="478" name="Freeform: Shape 477">
                <a:extLst>
                  <a:ext uri="{FF2B5EF4-FFF2-40B4-BE49-F238E27FC236}">
                    <a16:creationId xmlns:a16="http://schemas.microsoft.com/office/drawing/2014/main" id="{6E962F49-9920-645D-F495-C57A3673695E}"/>
                  </a:ext>
                </a:extLst>
              </p:cNvPr>
              <p:cNvSpPr/>
              <p:nvPr/>
            </p:nvSpPr>
            <p:spPr>
              <a:xfrm>
                <a:off x="3850458" y="3648265"/>
                <a:ext cx="609600" cy="304800"/>
              </a:xfrm>
              <a:custGeom>
                <a:avLst/>
                <a:gdLst>
                  <a:gd name="connsiteX0" fmla="*/ 609600 w 609600"/>
                  <a:gd name="connsiteY0" fmla="*/ 304800 h 304800"/>
                  <a:gd name="connsiteX1" fmla="*/ 590550 w 609600"/>
                  <a:gd name="connsiteY1" fmla="*/ 304800 h 304800"/>
                  <a:gd name="connsiteX2" fmla="*/ 590550 w 609600"/>
                  <a:gd name="connsiteY2" fmla="*/ 157163 h 304800"/>
                  <a:gd name="connsiteX3" fmla="*/ 564594 w 609600"/>
                  <a:gd name="connsiteY3" fmla="*/ 105547 h 304800"/>
                  <a:gd name="connsiteX4" fmla="*/ 423986 w 609600"/>
                  <a:gd name="connsiteY4" fmla="*/ 37148 h 304800"/>
                  <a:gd name="connsiteX5" fmla="*/ 304800 w 609600"/>
                  <a:gd name="connsiteY5" fmla="*/ 19050 h 304800"/>
                  <a:gd name="connsiteX6" fmla="*/ 185509 w 609600"/>
                  <a:gd name="connsiteY6" fmla="*/ 37148 h 304800"/>
                  <a:gd name="connsiteX7" fmla="*/ 44653 w 609600"/>
                  <a:gd name="connsiteY7" fmla="*/ 105727 h 304800"/>
                  <a:gd name="connsiteX8" fmla="*/ 19050 w 609600"/>
                  <a:gd name="connsiteY8" fmla="*/ 157163 h 304800"/>
                  <a:gd name="connsiteX9" fmla="*/ 19050 w 609600"/>
                  <a:gd name="connsiteY9" fmla="*/ 304800 h 304800"/>
                  <a:gd name="connsiteX10" fmla="*/ 0 w 609600"/>
                  <a:gd name="connsiteY10" fmla="*/ 304800 h 304800"/>
                  <a:gd name="connsiteX11" fmla="*/ 0 w 609600"/>
                  <a:gd name="connsiteY11" fmla="*/ 157163 h 304800"/>
                  <a:gd name="connsiteX12" fmla="*/ 33109 w 609600"/>
                  <a:gd name="connsiteY12" fmla="*/ 90668 h 304800"/>
                  <a:gd name="connsiteX13" fmla="*/ 180375 w 609600"/>
                  <a:gd name="connsiteY13" fmla="*/ 18831 h 304800"/>
                  <a:gd name="connsiteX14" fmla="*/ 304800 w 609600"/>
                  <a:gd name="connsiteY14" fmla="*/ 0 h 304800"/>
                  <a:gd name="connsiteX15" fmla="*/ 429339 w 609600"/>
                  <a:gd name="connsiteY15" fmla="*/ 18850 h 304800"/>
                  <a:gd name="connsiteX16" fmla="*/ 576577 w 609600"/>
                  <a:gd name="connsiteY16" fmla="*/ 90726 h 304800"/>
                  <a:gd name="connsiteX17" fmla="*/ 609600 w 609600"/>
                  <a:gd name="connsiteY17" fmla="*/ 157163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9600" h="304800">
                    <a:moveTo>
                      <a:pt x="609600" y="304800"/>
                    </a:moveTo>
                    <a:lnTo>
                      <a:pt x="590550" y="304800"/>
                    </a:lnTo>
                    <a:lnTo>
                      <a:pt x="590550" y="157163"/>
                    </a:lnTo>
                    <a:cubicBezTo>
                      <a:pt x="590097" y="136930"/>
                      <a:pt x="580565" y="117976"/>
                      <a:pt x="564594" y="105547"/>
                    </a:cubicBezTo>
                    <a:cubicBezTo>
                      <a:pt x="522821" y="73493"/>
                      <a:pt x="474991" y="50226"/>
                      <a:pt x="423986" y="37148"/>
                    </a:cubicBezTo>
                    <a:cubicBezTo>
                      <a:pt x="385369" y="25264"/>
                      <a:pt x="345204" y="19165"/>
                      <a:pt x="304800" y="19050"/>
                    </a:cubicBezTo>
                    <a:cubicBezTo>
                      <a:pt x="264408" y="19751"/>
                      <a:pt x="224291" y="25838"/>
                      <a:pt x="185509" y="37148"/>
                    </a:cubicBezTo>
                    <a:cubicBezTo>
                      <a:pt x="135037" y="51930"/>
                      <a:pt x="87419" y="75115"/>
                      <a:pt x="44653" y="105727"/>
                    </a:cubicBezTo>
                    <a:cubicBezTo>
                      <a:pt x="28844" y="118171"/>
                      <a:pt x="19447" y="137048"/>
                      <a:pt x="19050" y="157163"/>
                    </a:cubicBezTo>
                    <a:lnTo>
                      <a:pt x="19050" y="304800"/>
                    </a:lnTo>
                    <a:lnTo>
                      <a:pt x="0" y="304800"/>
                    </a:lnTo>
                    <a:lnTo>
                      <a:pt x="0" y="157163"/>
                    </a:lnTo>
                    <a:cubicBezTo>
                      <a:pt x="472" y="131146"/>
                      <a:pt x="12633" y="106725"/>
                      <a:pt x="33109" y="90668"/>
                    </a:cubicBezTo>
                    <a:cubicBezTo>
                      <a:pt x="77795" y="58590"/>
                      <a:pt x="127586" y="34301"/>
                      <a:pt x="180375" y="18831"/>
                    </a:cubicBezTo>
                    <a:cubicBezTo>
                      <a:pt x="220827" y="7045"/>
                      <a:pt x="262672" y="712"/>
                      <a:pt x="304800" y="0"/>
                    </a:cubicBezTo>
                    <a:cubicBezTo>
                      <a:pt x="347016" y="104"/>
                      <a:pt x="388984" y="6456"/>
                      <a:pt x="429339" y="18850"/>
                    </a:cubicBezTo>
                    <a:cubicBezTo>
                      <a:pt x="482770" y="32617"/>
                      <a:pt x="532856" y="57067"/>
                      <a:pt x="576577" y="90726"/>
                    </a:cubicBezTo>
                    <a:cubicBezTo>
                      <a:pt x="597012" y="106781"/>
                      <a:pt x="609139" y="131178"/>
                      <a:pt x="609600" y="157163"/>
                    </a:cubicBezTo>
                    <a:close/>
                  </a:path>
                </a:pathLst>
              </a:custGeom>
              <a:grpFill/>
              <a:ln w="12700" cap="flat">
                <a:solidFill>
                  <a:schemeClr val="bg1"/>
                </a:solidFill>
                <a:prstDash val="solid"/>
                <a:miter/>
              </a:ln>
            </p:spPr>
            <p:txBody>
              <a:bodyPr rtlCol="0" anchor="ctr"/>
              <a:lstStyle/>
              <a:p>
                <a:pPr algn="ctr"/>
                <a:endParaRPr lang="en-US" sz="1600"/>
              </a:p>
            </p:txBody>
          </p:sp>
        </p:grpSp>
      </p:grpSp>
    </p:spTree>
    <p:extLst>
      <p:ext uri="{BB962C8B-B14F-4D97-AF65-F5344CB8AC3E}">
        <p14:creationId xmlns:p14="http://schemas.microsoft.com/office/powerpoint/2010/main" val="183259007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EC5C0-AF2D-456D-4A3C-AA20922710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06F372B-FC04-E200-2002-7EBE019E3668}"/>
              </a:ext>
            </a:extLst>
          </p:cNvPr>
          <p:cNvSpPr>
            <a:spLocks noGrp="1"/>
          </p:cNvSpPr>
          <p:nvPr>
            <p:ph type="title"/>
          </p:nvPr>
        </p:nvSpPr>
        <p:spPr>
          <a:xfrm>
            <a:off x="588263" y="2875002"/>
            <a:ext cx="4853532" cy="1107996"/>
          </a:xfrm>
        </p:spPr>
        <p:txBody>
          <a:bodyPr/>
          <a:lstStyle/>
          <a:p>
            <a:r>
              <a:rPr lang="en-GB"/>
              <a:t>Organizational data in Viva Insights</a:t>
            </a:r>
          </a:p>
        </p:txBody>
      </p:sp>
    </p:spTree>
    <p:extLst>
      <p:ext uri="{BB962C8B-B14F-4D97-AF65-F5344CB8AC3E}">
        <p14:creationId xmlns:p14="http://schemas.microsoft.com/office/powerpoint/2010/main" val="123279314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E0CAF7D3-A8CE-CCED-C1E8-2DB45CF95CB4}"/>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17" name="Title 7">
            <a:extLst>
              <a:ext uri="{FF2B5EF4-FFF2-40B4-BE49-F238E27FC236}">
                <a16:creationId xmlns:a16="http://schemas.microsoft.com/office/drawing/2014/main" id="{7FCF0871-D784-9695-A64A-1E5EBA654F7B}"/>
              </a:ext>
            </a:extLst>
          </p:cNvPr>
          <p:cNvSpPr txBox="1">
            <a:spLocks noGrp="1"/>
          </p:cNvSpPr>
          <p:nvPr>
            <p:ph type="title" idx="4294967295"/>
          </p:nvPr>
        </p:nvSpPr>
        <p:spPr>
          <a:xfrm>
            <a:off x="419803" y="525454"/>
            <a:ext cx="5029200" cy="24622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What is organizational data, and why is it important?</a:t>
            </a:r>
          </a:p>
        </p:txBody>
      </p:sp>
      <p:sp>
        <p:nvSpPr>
          <p:cNvPr id="16" name="TextBox 15">
            <a:extLst>
              <a:ext uri="{FF2B5EF4-FFF2-40B4-BE49-F238E27FC236}">
                <a16:creationId xmlns:a16="http://schemas.microsoft.com/office/drawing/2014/main" id="{4A06B978-AA43-F7A7-3961-06C80BEA1B57}"/>
              </a:ext>
            </a:extLst>
          </p:cNvPr>
          <p:cNvSpPr txBox="1"/>
          <p:nvPr/>
        </p:nvSpPr>
        <p:spPr>
          <a:xfrm>
            <a:off x="419803" y="962587"/>
            <a:ext cx="5029200" cy="4442242"/>
          </a:xfrm>
          <a:prstGeom prst="rect">
            <a:avLst/>
          </a:prstGeom>
          <a:noFill/>
        </p:spPr>
        <p:txBody>
          <a:bodyPr wrap="square" lIns="0" tIns="0" rIns="0" bIns="0" rtlCol="0">
            <a:spAutoFit/>
          </a:bodyPr>
          <a:lstStyle/>
          <a:p>
            <a:pPr fontAlgn="base">
              <a:spcAft>
                <a:spcPts val="1000"/>
              </a:spcAft>
            </a:pPr>
            <a:r>
              <a:rPr lang="en-GB" sz="1300"/>
              <a:t>In the context of </a:t>
            </a:r>
            <a:r>
              <a:rPr lang="en-GB" sz="1300">
                <a:latin typeface="+mj-lt"/>
              </a:rPr>
              <a:t>Viva Insights</a:t>
            </a:r>
            <a:r>
              <a:rPr lang="en-GB" sz="1300"/>
              <a:t>, </a:t>
            </a:r>
            <a:r>
              <a:rPr lang="en-GB" sz="1300" i="1"/>
              <a:t>organizational data </a:t>
            </a:r>
            <a:r>
              <a:rPr lang="en-GB" sz="1300"/>
              <a:t>refers to structured information about employees and their roles within the company – such as reporting lines, job titles, departments, and other HR-related attributes. This data is foundational for enabling meaningful analysis of collaboration patterns, productivity, and wellbeing across teams and hierarchies. </a:t>
            </a:r>
          </a:p>
          <a:p>
            <a:pPr fontAlgn="base">
              <a:spcBef>
                <a:spcPts val="1000"/>
              </a:spcBef>
              <a:spcAft>
                <a:spcPts val="1000"/>
              </a:spcAft>
            </a:pPr>
            <a:r>
              <a:rPr lang="en-GB" sz="1300"/>
              <a:t>Organizational data is essential for several reasons: </a:t>
            </a:r>
          </a:p>
          <a:p>
            <a:pPr marL="228600" indent="-228600" fontAlgn="base">
              <a:spcAft>
                <a:spcPts val="1000"/>
              </a:spcAft>
              <a:buFont typeface="Arial" panose="020B0604020202020204" pitchFamily="34" charset="0"/>
              <a:buChar char="•"/>
            </a:pPr>
            <a:r>
              <a:rPr lang="en-GB" sz="1300" b="1">
                <a:latin typeface="+mj-lt"/>
              </a:rPr>
              <a:t>Contextualizing collaboration patterns: </a:t>
            </a:r>
            <a:r>
              <a:rPr lang="en-GB" sz="1300"/>
              <a:t>It allows Viva Insights to analyse how employees interact across teams, levels, and reporting lines. For example, it can detect whether meetings involve redundant layers of management or if cross-functional collaboration is strong.</a:t>
            </a:r>
          </a:p>
          <a:p>
            <a:pPr marL="228600" indent="-228600" fontAlgn="base">
              <a:spcAft>
                <a:spcPts val="1000"/>
              </a:spcAft>
              <a:buFont typeface="Arial" panose="020B0604020202020204" pitchFamily="34" charset="0"/>
              <a:buChar char="•"/>
            </a:pPr>
            <a:r>
              <a:rPr lang="en-GB" sz="1300" b="1">
                <a:latin typeface="+mj-lt"/>
              </a:rPr>
              <a:t>Enabling segmentation and benchmarking: </a:t>
            </a:r>
            <a:r>
              <a:rPr lang="en-GB" sz="1300"/>
              <a:t>The workforce can be segmented by role, department, or seniority to compare usage and outcomes.</a:t>
            </a:r>
          </a:p>
          <a:p>
            <a:pPr marL="228600" indent="-228600" fontAlgn="base">
              <a:spcAft>
                <a:spcPts val="1000"/>
              </a:spcAft>
              <a:buFont typeface="Arial" panose="020B0604020202020204" pitchFamily="34" charset="0"/>
              <a:buChar char="•"/>
            </a:pPr>
            <a:r>
              <a:rPr lang="en-GB" sz="1300" b="1">
                <a:latin typeface="+mj-lt"/>
              </a:rPr>
              <a:t>Integrate survey and business outcomes with behavioural insights: </a:t>
            </a:r>
            <a:r>
              <a:rPr lang="en-GB" sz="1300"/>
              <a:t>Survey results and business outcomes can be included as organizational data within Viva Insights to facilitate an integrated measurement.</a:t>
            </a:r>
            <a:endParaRPr lang="en-GB" sz="1300" b="1"/>
          </a:p>
        </p:txBody>
      </p:sp>
      <p:sp>
        <p:nvSpPr>
          <p:cNvPr id="6" name="Oval 1091_1">
            <a:extLst>
              <a:ext uri="{FF2B5EF4-FFF2-40B4-BE49-F238E27FC236}">
                <a16:creationId xmlns:a16="http://schemas.microsoft.com/office/drawing/2014/main" id="{49F44635-1449-405D-910E-E95661F67F57}"/>
              </a:ext>
              <a:ext uri="{C183D7F6-B498-43B3-948B-1728B52AA6E4}">
                <adec:decorative xmlns:adec="http://schemas.microsoft.com/office/drawing/2017/decorative" val="1"/>
              </a:ext>
            </a:extLst>
          </p:cNvPr>
          <p:cNvSpPr>
            <a:spLocks/>
          </p:cNvSpPr>
          <p:nvPr/>
        </p:nvSpPr>
        <p:spPr bwMode="auto">
          <a:xfrm rot="10800000" flipV="1">
            <a:off x="419804" y="5748476"/>
            <a:ext cx="11478282" cy="651943"/>
          </a:xfrm>
          <a:prstGeom prst="roundRect">
            <a:avLst/>
          </a:prstGeom>
          <a:gradFill>
            <a:gsLst>
              <a:gs pos="76000">
                <a:srgbClr val="9086FF"/>
              </a:gs>
              <a:gs pos="100000">
                <a:srgbClr val="C73ECC"/>
              </a:gs>
              <a:gs pos="0">
                <a:srgbClr val="015899"/>
              </a:gs>
            </a:gsLst>
            <a:lin ang="0" scaled="0"/>
          </a:gradFill>
          <a:ln w="37358" cap="rnd">
            <a:noFill/>
            <a:prstDash val="solid"/>
            <a:round/>
          </a:ln>
        </p:spPr>
        <p:txBody>
          <a:bodyPr rtlCol="0" anchor="ctr">
            <a:noAutofit/>
          </a:bodyPr>
          <a:lstStyle/>
          <a:p>
            <a:endParaRPr lang="en-US" sz="1600"/>
          </a:p>
        </p:txBody>
      </p:sp>
      <p:pic>
        <p:nvPicPr>
          <p:cNvPr id="4" name="Picture 3" descr="Screenshot showcasing the various employee attributes available to add to query from organizational data ">
            <a:extLst>
              <a:ext uri="{FF2B5EF4-FFF2-40B4-BE49-F238E27FC236}">
                <a16:creationId xmlns:a16="http://schemas.microsoft.com/office/drawing/2014/main" id="{C716F3DD-3B9F-3451-D90C-8F5C7A40E187}"/>
              </a:ext>
            </a:extLst>
          </p:cNvPr>
          <p:cNvPicPr>
            <a:picLocks noChangeAspect="1"/>
          </p:cNvPicPr>
          <p:nvPr/>
        </p:nvPicPr>
        <p:blipFill>
          <a:blip r:embed="rId3"/>
          <a:stretch>
            <a:fillRect/>
          </a:stretch>
        </p:blipFill>
        <p:spPr>
          <a:xfrm>
            <a:off x="5958815" y="962587"/>
            <a:ext cx="5939271" cy="3977025"/>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9898C68-743C-E9C6-F6F3-85FE8DAAAEB0}"/>
              </a:ext>
            </a:extLst>
          </p:cNvPr>
          <p:cNvSpPr txBox="1"/>
          <p:nvPr/>
        </p:nvSpPr>
        <p:spPr>
          <a:xfrm>
            <a:off x="1314145" y="5966726"/>
            <a:ext cx="10006683" cy="215444"/>
          </a:xfrm>
          <a:prstGeom prst="rect">
            <a:avLst/>
          </a:prstGeom>
          <a:noFill/>
        </p:spPr>
        <p:txBody>
          <a:bodyPr wrap="square" lIns="0" tIns="0" rIns="0" bIns="0" rtlCol="0">
            <a:spAutoFit/>
          </a:bodyPr>
          <a:lstStyle/>
          <a:p>
            <a:r>
              <a:rPr lang="en-GB" sz="1400">
                <a:solidFill>
                  <a:schemeClr val="bg1"/>
                </a:solidFill>
                <a:latin typeface="+mj-lt"/>
              </a:rPr>
              <a:t>For more details, see https://learn.microsoft.com/en-us/viva/insights/advanced/admin/org-data-overview </a:t>
            </a:r>
          </a:p>
        </p:txBody>
      </p:sp>
      <p:sp>
        <p:nvSpPr>
          <p:cNvPr id="8" name="Freeform: Shape 16">
            <a:extLst>
              <a:ext uri="{FF2B5EF4-FFF2-40B4-BE49-F238E27FC236}">
                <a16:creationId xmlns:a16="http://schemas.microsoft.com/office/drawing/2014/main" id="{30C43E11-6A08-CE0B-28C9-4AA02E646E41}"/>
              </a:ext>
              <a:ext uri="{C183D7F6-B498-43B3-948B-1728B52AA6E4}">
                <adec:decorative xmlns:adec="http://schemas.microsoft.com/office/drawing/2017/decorative" val="1"/>
              </a:ext>
            </a:extLst>
          </p:cNvPr>
          <p:cNvSpPr/>
          <p:nvPr/>
        </p:nvSpPr>
        <p:spPr>
          <a:xfrm>
            <a:off x="660926" y="5868764"/>
            <a:ext cx="411392" cy="411368"/>
          </a:xfrm>
          <a:custGeom>
            <a:avLst/>
            <a:gdLst>
              <a:gd name="connsiteX0" fmla="*/ 438143 w 857299"/>
              <a:gd name="connsiteY0" fmla="*/ 419097 h 857248"/>
              <a:gd name="connsiteX1" fmla="*/ 467388 w 857299"/>
              <a:gd name="connsiteY1" fmla="*/ 489977 h 857248"/>
              <a:gd name="connsiteX2" fmla="*/ 438143 w 857299"/>
              <a:gd name="connsiteY2" fmla="*/ 560447 h 857248"/>
              <a:gd name="connsiteX3" fmla="*/ 232794 w 857299"/>
              <a:gd name="connsiteY3" fmla="*/ 766015 h 857248"/>
              <a:gd name="connsiteX4" fmla="*/ 161915 w 857299"/>
              <a:gd name="connsiteY4" fmla="*/ 795223 h 857248"/>
              <a:gd name="connsiteX5" fmla="*/ 69678 w 857299"/>
              <a:gd name="connsiteY5" fmla="*/ 733459 h 857248"/>
              <a:gd name="connsiteX6" fmla="*/ 91147 w 857299"/>
              <a:gd name="connsiteY6" fmla="*/ 624550 h 857248"/>
              <a:gd name="connsiteX7" fmla="*/ 296792 w 857299"/>
              <a:gd name="connsiteY7" fmla="*/ 419096 h 857248"/>
              <a:gd name="connsiteX8" fmla="*/ 304791 w 857299"/>
              <a:gd name="connsiteY8" fmla="*/ 411468 h 857248"/>
              <a:gd name="connsiteX9" fmla="*/ 301443 w 857299"/>
              <a:gd name="connsiteY9" fmla="*/ 341370 h 857248"/>
              <a:gd name="connsiteX10" fmla="*/ 252590 w 857299"/>
              <a:gd name="connsiteY10" fmla="*/ 374893 h 857248"/>
              <a:gd name="connsiteX11" fmla="*/ 47612 w 857299"/>
              <a:gd name="connsiteY11" fmla="*/ 581023 h 857248"/>
              <a:gd name="connsiteX12" fmla="*/ 161912 w 857299"/>
              <a:gd name="connsiteY12" fmla="*/ 857248 h 857248"/>
              <a:gd name="connsiteX13" fmla="*/ 276212 w 857299"/>
              <a:gd name="connsiteY13" fmla="*/ 809623 h 857248"/>
              <a:gd name="connsiteX14" fmla="*/ 482342 w 857299"/>
              <a:gd name="connsiteY14" fmla="*/ 604350 h 857248"/>
              <a:gd name="connsiteX15" fmla="*/ 525614 w 857299"/>
              <a:gd name="connsiteY15" fmla="*/ 455074 h 857248"/>
              <a:gd name="connsiteX16" fmla="*/ 423745 w 857299"/>
              <a:gd name="connsiteY16" fmla="*/ 337650 h 857248"/>
              <a:gd name="connsiteX17" fmla="*/ 438143 w 857299"/>
              <a:gd name="connsiteY17" fmla="*/ 419097 h 857248"/>
              <a:gd name="connsiteX18" fmla="*/ 552443 w 857299"/>
              <a:gd name="connsiteY18" fmla="*/ 445775 h 857248"/>
              <a:gd name="connsiteX19" fmla="*/ 560741 w 857299"/>
              <a:gd name="connsiteY19" fmla="*/ 438446 h 857248"/>
              <a:gd name="connsiteX20" fmla="*/ 766014 w 857299"/>
              <a:gd name="connsiteY20" fmla="*/ 232801 h 857248"/>
              <a:gd name="connsiteX21" fmla="*/ 795221 w 857299"/>
              <a:gd name="connsiteY21" fmla="*/ 161921 h 857248"/>
              <a:gd name="connsiteX22" fmla="*/ 733457 w 857299"/>
              <a:gd name="connsiteY22" fmla="*/ 69685 h 857248"/>
              <a:gd name="connsiteX23" fmla="*/ 624549 w 857299"/>
              <a:gd name="connsiteY23" fmla="*/ 91154 h 857248"/>
              <a:gd name="connsiteX24" fmla="*/ 419094 w 857299"/>
              <a:gd name="connsiteY24" fmla="*/ 296798 h 857248"/>
              <a:gd name="connsiteX25" fmla="*/ 419094 w 857299"/>
              <a:gd name="connsiteY25" fmla="*/ 438149 h 857248"/>
              <a:gd name="connsiteX26" fmla="*/ 440228 w 857299"/>
              <a:gd name="connsiteY26" fmla="*/ 489383 h 857248"/>
              <a:gd name="connsiteX27" fmla="*/ 433680 w 857299"/>
              <a:gd name="connsiteY27" fmla="*/ 519484 h 857248"/>
              <a:gd name="connsiteX28" fmla="*/ 331810 w 857299"/>
              <a:gd name="connsiteY28" fmla="*/ 402098 h 857248"/>
              <a:gd name="connsiteX29" fmla="*/ 375082 w 857299"/>
              <a:gd name="connsiteY29" fmla="*/ 252784 h 857248"/>
              <a:gd name="connsiteX30" fmla="*/ 581022 w 857299"/>
              <a:gd name="connsiteY30" fmla="*/ 47625 h 857248"/>
              <a:gd name="connsiteX31" fmla="*/ 695322 w 857299"/>
              <a:gd name="connsiteY31" fmla="*/ 0 h 857248"/>
              <a:gd name="connsiteX32" fmla="*/ 809622 w 857299"/>
              <a:gd name="connsiteY32" fmla="*/ 276711 h 857248"/>
              <a:gd name="connsiteX33" fmla="*/ 604349 w 857299"/>
              <a:gd name="connsiteY33" fmla="*/ 482356 h 857248"/>
              <a:gd name="connsiteX34" fmla="*/ 555496 w 857299"/>
              <a:gd name="connsiteY34" fmla="*/ 515879 h 857248"/>
              <a:gd name="connsiteX35" fmla="*/ 552445 w 857299"/>
              <a:gd name="connsiteY35" fmla="*/ 445781 h 857248"/>
              <a:gd name="connsiteX36" fmla="*/ 228593 w 857299"/>
              <a:gd name="connsiteY36" fmla="*/ 208993 h 857248"/>
              <a:gd name="connsiteX37" fmla="*/ 226696 w 857299"/>
              <a:gd name="connsiteY37" fmla="*/ 226109 h 857248"/>
              <a:gd name="connsiteX38" fmla="*/ 209543 w 857299"/>
              <a:gd name="connsiteY38" fmla="*/ 228043 h 857248"/>
              <a:gd name="connsiteX39" fmla="*/ 136692 w 857299"/>
              <a:gd name="connsiteY39" fmla="*/ 155192 h 857248"/>
              <a:gd name="connsiteX40" fmla="*/ 136692 w 857299"/>
              <a:gd name="connsiteY40" fmla="*/ 155155 h 857248"/>
              <a:gd name="connsiteX41" fmla="*/ 136915 w 857299"/>
              <a:gd name="connsiteY41" fmla="*/ 135882 h 857248"/>
              <a:gd name="connsiteX42" fmla="*/ 156188 w 857299"/>
              <a:gd name="connsiteY42" fmla="*/ 135622 h 857248"/>
              <a:gd name="connsiteX43" fmla="*/ 179926 w 857299"/>
              <a:gd name="connsiteY43" fmla="*/ 298811 h 857248"/>
              <a:gd name="connsiteX44" fmla="*/ 193730 w 857299"/>
              <a:gd name="connsiteY44" fmla="*/ 312615 h 857248"/>
              <a:gd name="connsiteX45" fmla="*/ 179926 w 857299"/>
              <a:gd name="connsiteY45" fmla="*/ 326418 h 857248"/>
              <a:gd name="connsiteX46" fmla="*/ 76752 w 857299"/>
              <a:gd name="connsiteY46" fmla="*/ 326418 h 857248"/>
              <a:gd name="connsiteX47" fmla="*/ 62948 w 857299"/>
              <a:gd name="connsiteY47" fmla="*/ 312615 h 857248"/>
              <a:gd name="connsiteX48" fmla="*/ 76752 w 857299"/>
              <a:gd name="connsiteY48" fmla="*/ 298811 h 857248"/>
              <a:gd name="connsiteX49" fmla="*/ 326411 w 857299"/>
              <a:gd name="connsiteY49" fmla="*/ 179825 h 857248"/>
              <a:gd name="connsiteX50" fmla="*/ 326411 w 857299"/>
              <a:gd name="connsiteY50" fmla="*/ 76764 h 857248"/>
              <a:gd name="connsiteX51" fmla="*/ 312608 w 857299"/>
              <a:gd name="connsiteY51" fmla="*/ 62961 h 857248"/>
              <a:gd name="connsiteX52" fmla="*/ 298804 w 857299"/>
              <a:gd name="connsiteY52" fmla="*/ 76764 h 857248"/>
              <a:gd name="connsiteX53" fmla="*/ 298804 w 857299"/>
              <a:gd name="connsiteY53" fmla="*/ 179825 h 857248"/>
              <a:gd name="connsiteX54" fmla="*/ 312608 w 857299"/>
              <a:gd name="connsiteY54" fmla="*/ 193628 h 857248"/>
              <a:gd name="connsiteX55" fmla="*/ 326411 w 857299"/>
              <a:gd name="connsiteY55" fmla="*/ 179825 h 857248"/>
              <a:gd name="connsiteX56" fmla="*/ 628640 w 857299"/>
              <a:gd name="connsiteY56" fmla="*/ 648264 h 857248"/>
              <a:gd name="connsiteX57" fmla="*/ 630537 w 857299"/>
              <a:gd name="connsiteY57" fmla="*/ 631149 h 857248"/>
              <a:gd name="connsiteX58" fmla="*/ 647690 w 857299"/>
              <a:gd name="connsiteY58" fmla="*/ 629214 h 857248"/>
              <a:gd name="connsiteX59" fmla="*/ 720541 w 857299"/>
              <a:gd name="connsiteY59" fmla="*/ 702065 h 857248"/>
              <a:gd name="connsiteX60" fmla="*/ 720541 w 857299"/>
              <a:gd name="connsiteY60" fmla="*/ 702102 h 857248"/>
              <a:gd name="connsiteX61" fmla="*/ 718643 w 857299"/>
              <a:gd name="connsiteY61" fmla="*/ 719218 h 857248"/>
              <a:gd name="connsiteX62" fmla="*/ 701491 w 857299"/>
              <a:gd name="connsiteY62" fmla="*/ 721152 h 857248"/>
              <a:gd name="connsiteX63" fmla="*/ 530818 w 857299"/>
              <a:gd name="connsiteY63" fmla="*/ 677435 h 857248"/>
              <a:gd name="connsiteX64" fmla="*/ 544622 w 857299"/>
              <a:gd name="connsiteY64" fmla="*/ 663631 h 857248"/>
              <a:gd name="connsiteX65" fmla="*/ 558425 w 857299"/>
              <a:gd name="connsiteY65" fmla="*/ 677435 h 857248"/>
              <a:gd name="connsiteX66" fmla="*/ 558425 w 857299"/>
              <a:gd name="connsiteY66" fmla="*/ 780495 h 857248"/>
              <a:gd name="connsiteX67" fmla="*/ 544622 w 857299"/>
              <a:gd name="connsiteY67" fmla="*/ 794299 h 857248"/>
              <a:gd name="connsiteX68" fmla="*/ 530818 w 857299"/>
              <a:gd name="connsiteY68" fmla="*/ 780495 h 857248"/>
              <a:gd name="connsiteX69" fmla="*/ 677417 w 857299"/>
              <a:gd name="connsiteY69" fmla="*/ 558448 h 857248"/>
              <a:gd name="connsiteX70" fmla="*/ 663614 w 857299"/>
              <a:gd name="connsiteY70" fmla="*/ 544645 h 857248"/>
              <a:gd name="connsiteX71" fmla="*/ 677417 w 857299"/>
              <a:gd name="connsiteY71" fmla="*/ 530841 h 857248"/>
              <a:gd name="connsiteX72" fmla="*/ 780478 w 857299"/>
              <a:gd name="connsiteY72" fmla="*/ 530841 h 857248"/>
              <a:gd name="connsiteX73" fmla="*/ 794281 w 857299"/>
              <a:gd name="connsiteY73" fmla="*/ 544645 h 857248"/>
              <a:gd name="connsiteX74" fmla="*/ 780478 w 857299"/>
              <a:gd name="connsiteY74" fmla="*/ 558448 h 85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57299" h="857248">
                <a:moveTo>
                  <a:pt x="438143" y="419097"/>
                </a:moveTo>
                <a:cubicBezTo>
                  <a:pt x="456896" y="437925"/>
                  <a:pt x="467388" y="463411"/>
                  <a:pt x="467388" y="489977"/>
                </a:cubicBezTo>
                <a:cubicBezTo>
                  <a:pt x="467351" y="516393"/>
                  <a:pt x="456858" y="541769"/>
                  <a:pt x="438143" y="560447"/>
                </a:cubicBezTo>
                <a:lnTo>
                  <a:pt x="232794" y="766015"/>
                </a:lnTo>
                <a:cubicBezTo>
                  <a:pt x="214004" y="784805"/>
                  <a:pt x="188481" y="795334"/>
                  <a:pt x="161915" y="795223"/>
                </a:cubicBezTo>
                <a:cubicBezTo>
                  <a:pt x="121508" y="795148"/>
                  <a:pt x="85119" y="770778"/>
                  <a:pt x="69678" y="733459"/>
                </a:cubicBezTo>
                <a:cubicBezTo>
                  <a:pt x="54200" y="696140"/>
                  <a:pt x="62646" y="653203"/>
                  <a:pt x="91147" y="624550"/>
                </a:cubicBezTo>
                <a:lnTo>
                  <a:pt x="296792" y="419096"/>
                </a:lnTo>
                <a:lnTo>
                  <a:pt x="304791" y="411468"/>
                </a:lnTo>
                <a:cubicBezTo>
                  <a:pt x="299396" y="388511"/>
                  <a:pt x="298280" y="364736"/>
                  <a:pt x="301443" y="341370"/>
                </a:cubicBezTo>
                <a:cubicBezTo>
                  <a:pt x="283248" y="349444"/>
                  <a:pt x="266692" y="360829"/>
                  <a:pt x="252590" y="374893"/>
                </a:cubicBezTo>
                <a:lnTo>
                  <a:pt x="47612" y="581023"/>
                </a:lnTo>
                <a:cubicBezTo>
                  <a:pt x="-53439" y="681331"/>
                  <a:pt x="16544" y="857248"/>
                  <a:pt x="161912" y="857248"/>
                </a:cubicBezTo>
                <a:cubicBezTo>
                  <a:pt x="204811" y="857137"/>
                  <a:pt x="245925" y="840021"/>
                  <a:pt x="276212" y="809623"/>
                </a:cubicBezTo>
                <a:lnTo>
                  <a:pt x="482342" y="604350"/>
                </a:lnTo>
                <a:cubicBezTo>
                  <a:pt x="521149" y="565171"/>
                  <a:pt x="537446" y="508948"/>
                  <a:pt x="525614" y="455074"/>
                </a:cubicBezTo>
                <a:cubicBezTo>
                  <a:pt x="513782" y="401199"/>
                  <a:pt x="475422" y="356995"/>
                  <a:pt x="423745" y="337650"/>
                </a:cubicBezTo>
                <a:cubicBezTo>
                  <a:pt x="411206" y="365146"/>
                  <a:pt x="416898" y="397554"/>
                  <a:pt x="438143" y="419097"/>
                </a:cubicBezTo>
                <a:close/>
                <a:moveTo>
                  <a:pt x="552443" y="445775"/>
                </a:moveTo>
                <a:lnTo>
                  <a:pt x="560741" y="438446"/>
                </a:lnTo>
                <a:lnTo>
                  <a:pt x="766014" y="232801"/>
                </a:lnTo>
                <a:cubicBezTo>
                  <a:pt x="784804" y="214011"/>
                  <a:pt x="795333" y="188488"/>
                  <a:pt x="795221" y="161921"/>
                </a:cubicBezTo>
                <a:cubicBezTo>
                  <a:pt x="795147" y="121515"/>
                  <a:pt x="770776" y="85126"/>
                  <a:pt x="733457" y="69685"/>
                </a:cubicBezTo>
                <a:cubicBezTo>
                  <a:pt x="696139" y="54207"/>
                  <a:pt x="653202" y="62653"/>
                  <a:pt x="624549" y="91154"/>
                </a:cubicBezTo>
                <a:lnTo>
                  <a:pt x="419094" y="296798"/>
                </a:lnTo>
                <a:cubicBezTo>
                  <a:pt x="380288" y="335940"/>
                  <a:pt x="380288" y="399002"/>
                  <a:pt x="419094" y="438149"/>
                </a:cubicBezTo>
                <a:cubicBezTo>
                  <a:pt x="432712" y="451730"/>
                  <a:pt x="440340" y="470185"/>
                  <a:pt x="440228" y="489383"/>
                </a:cubicBezTo>
                <a:cubicBezTo>
                  <a:pt x="440228" y="499802"/>
                  <a:pt x="437996" y="510034"/>
                  <a:pt x="433680" y="519484"/>
                </a:cubicBezTo>
                <a:cubicBezTo>
                  <a:pt x="381999" y="500174"/>
                  <a:pt x="343639" y="455972"/>
                  <a:pt x="331810" y="402098"/>
                </a:cubicBezTo>
                <a:cubicBezTo>
                  <a:pt x="319978" y="348185"/>
                  <a:pt x="336275" y="291999"/>
                  <a:pt x="375082" y="252784"/>
                </a:cubicBezTo>
                <a:lnTo>
                  <a:pt x="581022" y="47625"/>
                </a:lnTo>
                <a:cubicBezTo>
                  <a:pt x="611309" y="17227"/>
                  <a:pt x="652423" y="111"/>
                  <a:pt x="695322" y="0"/>
                </a:cubicBezTo>
                <a:cubicBezTo>
                  <a:pt x="840769" y="0"/>
                  <a:pt x="910784" y="175918"/>
                  <a:pt x="809622" y="276711"/>
                </a:cubicBezTo>
                <a:lnTo>
                  <a:pt x="604349" y="482356"/>
                </a:lnTo>
                <a:cubicBezTo>
                  <a:pt x="590284" y="496420"/>
                  <a:pt x="573690" y="507806"/>
                  <a:pt x="555496" y="515879"/>
                </a:cubicBezTo>
                <a:cubicBezTo>
                  <a:pt x="558770" y="492513"/>
                  <a:pt x="557729" y="468775"/>
                  <a:pt x="552445" y="445781"/>
                </a:cubicBezTo>
                <a:close/>
                <a:moveTo>
                  <a:pt x="228593" y="208993"/>
                </a:moveTo>
                <a:cubicBezTo>
                  <a:pt x="232054" y="214425"/>
                  <a:pt x="231235" y="221569"/>
                  <a:pt x="226696" y="226109"/>
                </a:cubicBezTo>
                <a:cubicBezTo>
                  <a:pt x="222119" y="230685"/>
                  <a:pt x="215013" y="231466"/>
                  <a:pt x="209543" y="228043"/>
                </a:cubicBezTo>
                <a:lnTo>
                  <a:pt x="136692" y="155192"/>
                </a:lnTo>
                <a:lnTo>
                  <a:pt x="136692" y="155155"/>
                </a:lnTo>
                <a:cubicBezTo>
                  <a:pt x="131520" y="149723"/>
                  <a:pt x="131595" y="141165"/>
                  <a:pt x="136915" y="135882"/>
                </a:cubicBezTo>
                <a:cubicBezTo>
                  <a:pt x="142199" y="130561"/>
                  <a:pt x="150756" y="130450"/>
                  <a:pt x="156188" y="135622"/>
                </a:cubicBezTo>
                <a:close/>
                <a:moveTo>
                  <a:pt x="179926" y="298811"/>
                </a:moveTo>
                <a:cubicBezTo>
                  <a:pt x="187554" y="298811"/>
                  <a:pt x="193730" y="304987"/>
                  <a:pt x="193730" y="312615"/>
                </a:cubicBezTo>
                <a:cubicBezTo>
                  <a:pt x="193730" y="320242"/>
                  <a:pt x="187554" y="326418"/>
                  <a:pt x="179926" y="326418"/>
                </a:cubicBezTo>
                <a:lnTo>
                  <a:pt x="76752" y="326418"/>
                </a:lnTo>
                <a:cubicBezTo>
                  <a:pt x="69124" y="326418"/>
                  <a:pt x="62948" y="320242"/>
                  <a:pt x="62948" y="312615"/>
                </a:cubicBezTo>
                <a:cubicBezTo>
                  <a:pt x="62948" y="304987"/>
                  <a:pt x="69124" y="298811"/>
                  <a:pt x="76752" y="298811"/>
                </a:cubicBezTo>
                <a:close/>
                <a:moveTo>
                  <a:pt x="326411" y="179825"/>
                </a:moveTo>
                <a:lnTo>
                  <a:pt x="326411" y="76764"/>
                </a:lnTo>
                <a:cubicBezTo>
                  <a:pt x="326411" y="69137"/>
                  <a:pt x="320235" y="62961"/>
                  <a:pt x="312608" y="62961"/>
                </a:cubicBezTo>
                <a:cubicBezTo>
                  <a:pt x="304980" y="62961"/>
                  <a:pt x="298804" y="69137"/>
                  <a:pt x="298804" y="76764"/>
                </a:cubicBezTo>
                <a:lnTo>
                  <a:pt x="298804" y="179825"/>
                </a:lnTo>
                <a:cubicBezTo>
                  <a:pt x="298804" y="187452"/>
                  <a:pt x="304980" y="193628"/>
                  <a:pt x="312608" y="193628"/>
                </a:cubicBezTo>
                <a:cubicBezTo>
                  <a:pt x="320235" y="193628"/>
                  <a:pt x="326411" y="187452"/>
                  <a:pt x="326411" y="179825"/>
                </a:cubicBezTo>
                <a:close/>
                <a:moveTo>
                  <a:pt x="628640" y="648264"/>
                </a:moveTo>
                <a:cubicBezTo>
                  <a:pt x="625179" y="642832"/>
                  <a:pt x="625998" y="635688"/>
                  <a:pt x="630537" y="631149"/>
                </a:cubicBezTo>
                <a:cubicBezTo>
                  <a:pt x="635114" y="626572"/>
                  <a:pt x="642220" y="625791"/>
                  <a:pt x="647690" y="629214"/>
                </a:cubicBezTo>
                <a:lnTo>
                  <a:pt x="720541" y="702065"/>
                </a:lnTo>
                <a:lnTo>
                  <a:pt x="720541" y="702102"/>
                </a:lnTo>
                <a:cubicBezTo>
                  <a:pt x="724001" y="707534"/>
                  <a:pt x="723220" y="714678"/>
                  <a:pt x="718643" y="719218"/>
                </a:cubicBezTo>
                <a:cubicBezTo>
                  <a:pt x="714067" y="723795"/>
                  <a:pt x="706960" y="724576"/>
                  <a:pt x="701491" y="721152"/>
                </a:cubicBezTo>
                <a:close/>
                <a:moveTo>
                  <a:pt x="530818" y="677435"/>
                </a:moveTo>
                <a:cubicBezTo>
                  <a:pt x="530818" y="669807"/>
                  <a:pt x="536994" y="663631"/>
                  <a:pt x="544622" y="663631"/>
                </a:cubicBezTo>
                <a:cubicBezTo>
                  <a:pt x="552249" y="663631"/>
                  <a:pt x="558425" y="669807"/>
                  <a:pt x="558425" y="677435"/>
                </a:cubicBezTo>
                <a:lnTo>
                  <a:pt x="558425" y="780495"/>
                </a:lnTo>
                <a:cubicBezTo>
                  <a:pt x="558425" y="788123"/>
                  <a:pt x="552249" y="794299"/>
                  <a:pt x="544622" y="794299"/>
                </a:cubicBezTo>
                <a:cubicBezTo>
                  <a:pt x="536994" y="794299"/>
                  <a:pt x="530818" y="788123"/>
                  <a:pt x="530818" y="780495"/>
                </a:cubicBezTo>
                <a:close/>
                <a:moveTo>
                  <a:pt x="677417" y="558448"/>
                </a:moveTo>
                <a:cubicBezTo>
                  <a:pt x="669790" y="558448"/>
                  <a:pt x="663614" y="552272"/>
                  <a:pt x="663614" y="544645"/>
                </a:cubicBezTo>
                <a:cubicBezTo>
                  <a:pt x="663614" y="537017"/>
                  <a:pt x="669790" y="530841"/>
                  <a:pt x="677417" y="530841"/>
                </a:cubicBezTo>
                <a:lnTo>
                  <a:pt x="780478" y="530841"/>
                </a:lnTo>
                <a:cubicBezTo>
                  <a:pt x="788105" y="530841"/>
                  <a:pt x="794281" y="537017"/>
                  <a:pt x="794281" y="544645"/>
                </a:cubicBezTo>
                <a:cubicBezTo>
                  <a:pt x="794281" y="552272"/>
                  <a:pt x="788105" y="558448"/>
                  <a:pt x="780478" y="558448"/>
                </a:cubicBezTo>
                <a:close/>
              </a:path>
            </a:pathLst>
          </a:custGeom>
          <a:solidFill>
            <a:schemeClr val="bg1"/>
          </a:solidFill>
          <a:ln w="9525" cap="flat">
            <a:noFill/>
            <a:prstDash val="solid"/>
            <a:miter/>
          </a:ln>
        </p:spPr>
        <p:txBody>
          <a:bodyPr rtlCol="0" anchor="ctr"/>
          <a:lstStyle/>
          <a:p>
            <a:endParaRPr lang="en-US"/>
          </a:p>
        </p:txBody>
      </p:sp>
      <p:sp>
        <p:nvSpPr>
          <p:cNvPr id="28" name="Oval 1091_1">
            <a:extLst>
              <a:ext uri="{FF2B5EF4-FFF2-40B4-BE49-F238E27FC236}">
                <a16:creationId xmlns:a16="http://schemas.microsoft.com/office/drawing/2014/main" id="{D0E179AA-54C2-058C-5787-155E6FEA9404}"/>
              </a:ext>
              <a:ext uri="{C183D7F6-B498-43B3-948B-1728B52AA6E4}">
                <adec:decorative xmlns:adec="http://schemas.microsoft.com/office/drawing/2017/decorative" val="1"/>
              </a:ext>
            </a:extLst>
          </p:cNvPr>
          <p:cNvSpPr>
            <a:spLocks/>
          </p:cNvSpPr>
          <p:nvPr/>
        </p:nvSpPr>
        <p:spPr bwMode="auto">
          <a:xfrm rot="10800000" flipV="1">
            <a:off x="419803" y="828386"/>
            <a:ext cx="5029200" cy="274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Tree>
    <p:extLst>
      <p:ext uri="{BB962C8B-B14F-4D97-AF65-F5344CB8AC3E}">
        <p14:creationId xmlns:p14="http://schemas.microsoft.com/office/powerpoint/2010/main" val="207482777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E88DC-02EA-DCA0-9A37-FAD09E7AE0A1}"/>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FE5901F-07D7-DB51-4915-E3D13FAAC2BA}"/>
              </a:ext>
              <a:ext uri="{C183D7F6-B498-43B3-948B-1728B52AA6E4}">
                <adec:decorative xmlns:adec="http://schemas.microsoft.com/office/drawing/2017/decorative" val="1"/>
              </a:ext>
            </a:extLst>
          </p:cNvPr>
          <p:cNvSpPr>
            <a:spLocks/>
          </p:cNvSpPr>
          <p:nvPr/>
        </p:nvSpPr>
        <p:spPr bwMode="auto">
          <a:xfrm>
            <a:off x="348498" y="1702858"/>
            <a:ext cx="7890862" cy="4524987"/>
          </a:xfrm>
          <a:prstGeom prst="roundRect">
            <a:avLst>
              <a:gd name="adj" fmla="val 722"/>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300">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26473DCD-28EF-E924-4367-47F0CD5637F8}"/>
              </a:ext>
            </a:extLst>
          </p:cNvPr>
          <p:cNvSpPr>
            <a:spLocks noGrp="1"/>
          </p:cNvSpPr>
          <p:nvPr>
            <p:ph type="title"/>
          </p:nvPr>
        </p:nvSpPr>
        <p:spPr>
          <a:xfrm>
            <a:off x="419804" y="411480"/>
            <a:ext cx="11352392" cy="430887"/>
          </a:xfrm>
        </p:spPr>
        <p:txBody>
          <a:bodyPr/>
          <a:lstStyle/>
          <a:p>
            <a:r>
              <a:rPr lang="en-US"/>
              <a:t>Introduction: Measuring the Impact of AI Transformation</a:t>
            </a:r>
            <a:endParaRPr lang="en-IN"/>
          </a:p>
        </p:txBody>
      </p:sp>
      <p:sp>
        <p:nvSpPr>
          <p:cNvPr id="20" name="TextBox 19">
            <a:extLst>
              <a:ext uri="{FF2B5EF4-FFF2-40B4-BE49-F238E27FC236}">
                <a16:creationId xmlns:a16="http://schemas.microsoft.com/office/drawing/2014/main" id="{4F9EE4F1-B839-3109-C0FF-3D4237FA071B}"/>
              </a:ext>
            </a:extLst>
          </p:cNvPr>
          <p:cNvSpPr txBox="1">
            <a:spLocks/>
          </p:cNvSpPr>
          <p:nvPr/>
        </p:nvSpPr>
        <p:spPr>
          <a:xfrm>
            <a:off x="348498" y="1239714"/>
            <a:ext cx="7890862" cy="457200"/>
          </a:xfrm>
          <a:prstGeom prst="round2SameRect">
            <a:avLst/>
          </a:prstGeom>
          <a:solidFill>
            <a:srgbClr val="F4DFF5"/>
          </a:solidFill>
        </p:spPr>
        <p:txBody>
          <a:bodyPr wrap="square" lIns="137160" tIns="137160" rIns="137160" bIns="137160" rtlCol="0" anchor="ctr">
            <a:noAutofit/>
          </a:bodyPr>
          <a:lstStyle/>
          <a:p>
            <a:r>
              <a:rPr lang="en-US" sz="1500">
                <a:gradFill>
                  <a:gsLst>
                    <a:gs pos="58000">
                      <a:srgbClr val="8661C5"/>
                    </a:gs>
                    <a:gs pos="100000">
                      <a:srgbClr val="C73ECC"/>
                    </a:gs>
                    <a:gs pos="0">
                      <a:srgbClr val="0078D4">
                        <a:lumMod val="75000"/>
                      </a:srgbClr>
                    </a:gs>
                  </a:gsLst>
                  <a:lin ang="0" scaled="0"/>
                </a:gradFill>
                <a:latin typeface="+mj-lt"/>
              </a:rPr>
              <a:t>Is our AI transformation successful?</a:t>
            </a:r>
          </a:p>
        </p:txBody>
      </p:sp>
      <p:sp>
        <p:nvSpPr>
          <p:cNvPr id="4" name="TextBox 48">
            <a:extLst>
              <a:ext uri="{FF2B5EF4-FFF2-40B4-BE49-F238E27FC236}">
                <a16:creationId xmlns:a16="http://schemas.microsoft.com/office/drawing/2014/main" id="{942529BC-AC97-F82A-479C-A28B68F0F207}"/>
              </a:ext>
            </a:extLst>
          </p:cNvPr>
          <p:cNvSpPr txBox="1">
            <a:spLocks/>
          </p:cNvSpPr>
          <p:nvPr/>
        </p:nvSpPr>
        <p:spPr>
          <a:xfrm>
            <a:off x="503987" y="1835118"/>
            <a:ext cx="7615840" cy="4392727"/>
          </a:xfrm>
          <a:prstGeom prst="rect">
            <a:avLst/>
          </a:prstGeom>
          <a:noFill/>
          <a:ln>
            <a:noFill/>
          </a:ln>
        </p:spPr>
        <p:txBody>
          <a:bodyPr wrap="square" lIns="0" tIns="0" rIns="0" bIns="0" numCol="2" spcCol="54864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896214">
              <a:spcAft>
                <a:spcPts val="1800"/>
              </a:spcAft>
              <a:defRPr/>
            </a:pPr>
            <a:r>
              <a:rPr lang="en-US" sz="1300">
                <a:ea typeface="ＭＳ Ｐゴシック"/>
                <a:cs typeface="Segoe UI"/>
              </a:rPr>
              <a:t>Measuring AI transformation can feel like a daunting and complex job.</a:t>
            </a:r>
          </a:p>
          <a:p>
            <a:pPr lvl="0" defTabSz="896214">
              <a:spcAft>
                <a:spcPts val="600"/>
              </a:spcAft>
              <a:defRPr/>
            </a:pPr>
            <a:r>
              <a:rPr lang="en-GB" sz="1300">
                <a:ea typeface="ＭＳ Ｐゴシック"/>
                <a:cs typeface="Segoe UI"/>
              </a:rPr>
              <a:t>Before even considering how to measure success, there are numerous preliminary questions to address. </a:t>
            </a:r>
            <a:r>
              <a:rPr lang="en-US" sz="1300">
                <a:ea typeface="ＭＳ Ｐゴシック"/>
                <a:cs typeface="Segoe UI"/>
              </a:rPr>
              <a:t>For example, </a:t>
            </a:r>
          </a:p>
          <a:p>
            <a:pPr marL="285750" lvl="0" indent="-285750" defTabSz="896214">
              <a:spcAft>
                <a:spcPts val="600"/>
              </a:spcAft>
              <a:buFont typeface="Arial" panose="020B0604020202020204" pitchFamily="34" charset="0"/>
              <a:buChar char="•"/>
              <a:defRPr/>
            </a:pPr>
            <a:r>
              <a:rPr lang="en-US" sz="1300">
                <a:gradFill>
                  <a:gsLst>
                    <a:gs pos="58000">
                      <a:srgbClr val="8661C5"/>
                    </a:gs>
                    <a:gs pos="100000">
                      <a:srgbClr val="C73ECC"/>
                    </a:gs>
                    <a:gs pos="0">
                      <a:srgbClr val="0078D4">
                        <a:lumMod val="75000"/>
                      </a:srgbClr>
                    </a:gs>
                  </a:gsLst>
                  <a:lin ang="0" scaled="0"/>
                </a:gradFill>
              </a:rPr>
              <a:t>Where should we deploy licenses in our organization</a:t>
            </a:r>
            <a:r>
              <a:rPr lang="en-US" sz="1300" i="1">
                <a:solidFill>
                  <a:srgbClr val="000000"/>
                </a:solidFill>
                <a:ea typeface="ＭＳ Ｐゴシック"/>
                <a:cs typeface="Segoe UI"/>
              </a:rPr>
              <a:t>, </a:t>
            </a:r>
            <a:r>
              <a:rPr lang="en-US" sz="1300">
                <a:solidFill>
                  <a:srgbClr val="000000"/>
                </a:solidFill>
                <a:ea typeface="ＭＳ Ｐゴシック"/>
                <a:cs typeface="Segoe UI"/>
              </a:rPr>
              <a:t>and</a:t>
            </a:r>
          </a:p>
          <a:p>
            <a:pPr marL="285750" lvl="0" indent="-285750" defTabSz="896214">
              <a:spcAft>
                <a:spcPts val="1800"/>
              </a:spcAft>
              <a:buFont typeface="Arial" panose="020B0604020202020204" pitchFamily="34" charset="0"/>
              <a:buChar char="•"/>
              <a:defRPr/>
            </a:pPr>
            <a:r>
              <a:rPr lang="en-US" sz="1300">
                <a:gradFill>
                  <a:gsLst>
                    <a:gs pos="58000">
                      <a:srgbClr val="8661C5"/>
                    </a:gs>
                    <a:gs pos="100000">
                      <a:srgbClr val="C73ECC"/>
                    </a:gs>
                    <a:gs pos="0">
                      <a:srgbClr val="0078D4">
                        <a:lumMod val="75000"/>
                      </a:srgbClr>
                    </a:gs>
                  </a:gsLst>
                  <a:lin ang="0" scaled="0"/>
                </a:gradFill>
              </a:rPr>
              <a:t>what are the current obstacles to Copilot adoption? </a:t>
            </a:r>
          </a:p>
          <a:p>
            <a:pPr lvl="0" defTabSz="896214">
              <a:spcAft>
                <a:spcPts val="1800"/>
              </a:spcAft>
              <a:defRPr/>
            </a:pPr>
            <a:r>
              <a:rPr lang="en-US" sz="1300">
                <a:solidFill>
                  <a:srgbClr val="000000"/>
                </a:solidFill>
                <a:ea typeface="ＭＳ Ｐゴシック"/>
                <a:cs typeface="Segoe UI"/>
              </a:rPr>
              <a:t>Additionally, it’s crucial to consider the strategic question of: </a:t>
            </a:r>
            <a:r>
              <a:rPr lang="en-US" sz="1300">
                <a:gradFill>
                  <a:gsLst>
                    <a:gs pos="58000">
                      <a:srgbClr val="8661C5"/>
                    </a:gs>
                    <a:gs pos="100000">
                      <a:srgbClr val="C73ECC"/>
                    </a:gs>
                    <a:gs pos="0">
                      <a:srgbClr val="0078D4">
                        <a:lumMod val="75000"/>
                      </a:srgbClr>
                    </a:gs>
                  </a:gsLst>
                  <a:lin ang="0" scaled="0"/>
                </a:gradFill>
              </a:rPr>
              <a:t>how do we define success? </a:t>
            </a:r>
            <a:r>
              <a:rPr lang="en-US" sz="1300">
                <a:solidFill>
                  <a:srgbClr val="000000"/>
                </a:solidFill>
                <a:ea typeface="ＭＳ Ｐゴシック"/>
                <a:cs typeface="Segoe UI"/>
              </a:rPr>
              <a:t>This requires a deep understanding of your organization’s goals, priorities, and context. In other words, </a:t>
            </a:r>
            <a:r>
              <a:rPr lang="en-US" sz="1300">
                <a:gradFill>
                  <a:gsLst>
                    <a:gs pos="58000">
                      <a:srgbClr val="8661C5"/>
                    </a:gs>
                    <a:gs pos="100000">
                      <a:srgbClr val="C73ECC"/>
                    </a:gs>
                    <a:gs pos="0">
                      <a:srgbClr val="0078D4">
                        <a:lumMod val="75000"/>
                      </a:srgbClr>
                    </a:gs>
                  </a:gsLst>
                  <a:lin ang="0" scaled="0"/>
                </a:gradFill>
              </a:rPr>
              <a:t>why are we choosing to adopting AI in the first place?</a:t>
            </a:r>
          </a:p>
          <a:p>
            <a:pPr defTabSz="896214">
              <a:spcAft>
                <a:spcPts val="1800"/>
              </a:spcAft>
              <a:defRPr/>
            </a:pPr>
            <a:r>
              <a:rPr lang="en-US" sz="1300">
                <a:ea typeface="ＭＳ Ｐゴシック"/>
                <a:cs typeface="Segoe UI"/>
              </a:rPr>
              <a:t>There are also practical considerations regarding the actual measurement process. </a:t>
            </a:r>
          </a:p>
          <a:p>
            <a:pPr marL="285750" indent="-285750" defTabSz="896214">
              <a:spcAft>
                <a:spcPts val="1800"/>
              </a:spcAft>
              <a:buFont typeface="Arial" panose="020B0604020202020204" pitchFamily="34" charset="0"/>
              <a:buChar char="•"/>
              <a:defRPr/>
            </a:pPr>
            <a:r>
              <a:rPr lang="en-US" sz="1300">
                <a:gradFill>
                  <a:gsLst>
                    <a:gs pos="58000">
                      <a:srgbClr val="8661C5"/>
                    </a:gs>
                    <a:gs pos="100000">
                      <a:srgbClr val="C73ECC"/>
                    </a:gs>
                    <a:gs pos="0">
                      <a:srgbClr val="0078D4">
                        <a:lumMod val="75000"/>
                      </a:srgbClr>
                    </a:gs>
                  </a:gsLst>
                  <a:lin ang="0" scaled="0"/>
                </a:gradFill>
              </a:rPr>
              <a:t>Where will the data come from, and how do we set everything up? </a:t>
            </a:r>
          </a:p>
          <a:p>
            <a:pPr marL="285750" indent="-285750" defTabSz="896214">
              <a:spcAft>
                <a:spcPts val="1800"/>
              </a:spcAft>
              <a:buFont typeface="Arial" panose="020B0604020202020204" pitchFamily="34" charset="0"/>
              <a:buChar char="•"/>
              <a:defRPr/>
            </a:pPr>
            <a:r>
              <a:rPr lang="en-US" sz="1300">
                <a:gradFill>
                  <a:gsLst>
                    <a:gs pos="58000">
                      <a:srgbClr val="8661C5"/>
                    </a:gs>
                    <a:gs pos="100000">
                      <a:srgbClr val="C73ECC"/>
                    </a:gs>
                    <a:gs pos="0">
                      <a:srgbClr val="0078D4">
                        <a:lumMod val="75000"/>
                      </a:srgbClr>
                    </a:gs>
                  </a:gsLst>
                  <a:lin ang="0" scaled="0"/>
                </a:gradFill>
              </a:rPr>
              <a:t>How should surveys come into play?</a:t>
            </a:r>
          </a:p>
          <a:p>
            <a:pPr defTabSz="896214">
              <a:spcAft>
                <a:spcPts val="1800"/>
              </a:spcAft>
              <a:defRPr/>
            </a:pPr>
            <a:r>
              <a:rPr lang="en-US" sz="1300">
                <a:ea typeface="Calibri" panose="020F0502020204030204" pitchFamily="34" charset="0"/>
              </a:rPr>
              <a:t>AI transformation initiatives involve many moving parts, and without a clear roadmap, it’s easy to lose sight of what matters. To assist you on your journey, this guide </a:t>
            </a:r>
            <a:r>
              <a:rPr lang="en-GB" sz="1300">
                <a:ea typeface="ＭＳ Ｐゴシック"/>
                <a:cs typeface="Segoe UI"/>
              </a:rPr>
              <a:t>provides </a:t>
            </a:r>
            <a:r>
              <a:rPr lang="en-GB" sz="1300" b="1">
                <a:latin typeface="+mj-lt"/>
                <a:ea typeface="ＭＳ Ｐゴシック"/>
                <a:cs typeface="Segoe UI"/>
              </a:rPr>
              <a:t>practical steps for building and executing a comprehensive measurement plan</a:t>
            </a:r>
            <a:r>
              <a:rPr lang="en-GB" sz="1300">
                <a:latin typeface="+mj-lt"/>
                <a:ea typeface="ＭＳ Ｐゴシック"/>
                <a:cs typeface="Segoe UI"/>
              </a:rPr>
              <a:t>.</a:t>
            </a:r>
            <a:r>
              <a:rPr lang="en-GB" sz="1300">
                <a:ea typeface="ＭＳ Ｐゴシック"/>
                <a:cs typeface="Segoe UI"/>
              </a:rPr>
              <a:t> </a:t>
            </a:r>
          </a:p>
          <a:p>
            <a:pPr defTabSz="896214">
              <a:spcAft>
                <a:spcPts val="1800"/>
              </a:spcAft>
              <a:defRPr/>
            </a:pPr>
            <a:r>
              <a:rPr lang="en-US" sz="1300"/>
              <a:t>By the end of this guide, you’ll have a clear, actionable approach to measuring AI transformation in a way that is both meaningful and aligned with your organization’s strategic objectives.</a:t>
            </a:r>
            <a:endParaRPr lang="en-US" sz="1300" i="1">
              <a:ea typeface="ＭＳ Ｐゴシック"/>
              <a:cs typeface="Segoe UI"/>
            </a:endParaRPr>
          </a:p>
        </p:txBody>
      </p:sp>
      <p:sp>
        <p:nvSpPr>
          <p:cNvPr id="21" name="Rectangle: Rounded Corners 20">
            <a:extLst>
              <a:ext uri="{FF2B5EF4-FFF2-40B4-BE49-F238E27FC236}">
                <a16:creationId xmlns:a16="http://schemas.microsoft.com/office/drawing/2014/main" id="{A68639DB-316B-4804-62BF-E0B7293DD277}"/>
              </a:ext>
              <a:ext uri="{C183D7F6-B498-43B3-948B-1728B52AA6E4}">
                <adec:decorative xmlns:adec="http://schemas.microsoft.com/office/drawing/2017/decorative" val="1"/>
              </a:ext>
            </a:extLst>
          </p:cNvPr>
          <p:cNvSpPr>
            <a:spLocks/>
          </p:cNvSpPr>
          <p:nvPr/>
        </p:nvSpPr>
        <p:spPr bwMode="auto">
          <a:xfrm>
            <a:off x="8608934" y="1702858"/>
            <a:ext cx="3163965" cy="4524987"/>
          </a:xfrm>
          <a:prstGeom prst="roundRect">
            <a:avLst>
              <a:gd name="adj" fmla="val 722"/>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300">
              <a:solidFill>
                <a:srgbClr val="FFFFFF"/>
              </a:solidFill>
              <a:latin typeface="Segoe UI"/>
              <a:cs typeface="Segoe UI" pitchFamily="34" charset="0"/>
            </a:endParaRPr>
          </a:p>
        </p:txBody>
      </p:sp>
      <p:sp>
        <p:nvSpPr>
          <p:cNvPr id="22" name="TextBox 21">
            <a:extLst>
              <a:ext uri="{FF2B5EF4-FFF2-40B4-BE49-F238E27FC236}">
                <a16:creationId xmlns:a16="http://schemas.microsoft.com/office/drawing/2014/main" id="{A9B7C47C-D42A-3B90-1EEF-EDAE6ED4FA50}"/>
              </a:ext>
            </a:extLst>
          </p:cNvPr>
          <p:cNvSpPr txBox="1">
            <a:spLocks/>
          </p:cNvSpPr>
          <p:nvPr/>
        </p:nvSpPr>
        <p:spPr>
          <a:xfrm>
            <a:off x="8608934" y="1239714"/>
            <a:ext cx="3163965" cy="457200"/>
          </a:xfrm>
          <a:prstGeom prst="round2SameRect">
            <a:avLst/>
          </a:prstGeom>
          <a:solidFill>
            <a:srgbClr val="F4DFF5"/>
          </a:solidFill>
        </p:spPr>
        <p:txBody>
          <a:bodyPr wrap="square" lIns="137160" tIns="137160" rIns="137160" bIns="137160" rtlCol="0" anchor="ctr">
            <a:noAutofit/>
          </a:bodyPr>
          <a:lstStyle/>
          <a:p>
            <a:r>
              <a:rPr lang="en-US" sz="1500">
                <a:gradFill>
                  <a:gsLst>
                    <a:gs pos="58000">
                      <a:srgbClr val="8661C5"/>
                    </a:gs>
                    <a:gs pos="100000">
                      <a:srgbClr val="C73ECC"/>
                    </a:gs>
                    <a:gs pos="0">
                      <a:srgbClr val="0078D4">
                        <a:lumMod val="75000"/>
                      </a:srgbClr>
                    </a:gs>
                  </a:gsLst>
                  <a:lin ang="0" scaled="0"/>
                </a:gradFill>
                <a:latin typeface="+mj-lt"/>
              </a:rPr>
              <a:t>This guide covers: </a:t>
            </a:r>
          </a:p>
        </p:txBody>
      </p:sp>
      <p:sp>
        <p:nvSpPr>
          <p:cNvPr id="23" name="TextBox 48">
            <a:extLst>
              <a:ext uri="{FF2B5EF4-FFF2-40B4-BE49-F238E27FC236}">
                <a16:creationId xmlns:a16="http://schemas.microsoft.com/office/drawing/2014/main" id="{7263DB3D-5CC2-58BC-1791-F6A5FB261DCA}"/>
              </a:ext>
            </a:extLst>
          </p:cNvPr>
          <p:cNvSpPr txBox="1">
            <a:spLocks/>
          </p:cNvSpPr>
          <p:nvPr/>
        </p:nvSpPr>
        <p:spPr>
          <a:xfrm>
            <a:off x="8772947" y="1835118"/>
            <a:ext cx="2835938" cy="3862596"/>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14">
              <a:spcAft>
                <a:spcPts val="1200"/>
              </a:spcAft>
              <a:defRPr/>
            </a:pPr>
            <a:r>
              <a:rPr lang="en-US" sz="1300">
                <a:ea typeface="Calibri" panose="020F0502020204030204" pitchFamily="34" charset="0"/>
              </a:rPr>
              <a:t>How to leverage the </a:t>
            </a:r>
            <a:r>
              <a:rPr lang="en-US" sz="1300">
                <a:latin typeface="+mj-lt"/>
                <a:ea typeface="Calibri" panose="020F0502020204030204" pitchFamily="34" charset="0"/>
              </a:rPr>
              <a:t>Microsoft Copilot Analytics</a:t>
            </a:r>
            <a:r>
              <a:rPr lang="en-US" sz="1300">
                <a:ea typeface="Calibri" panose="020F0502020204030204" pitchFamily="34" charset="0"/>
              </a:rPr>
              <a:t> suite to support your measurement efforts, including:</a:t>
            </a:r>
          </a:p>
          <a:p>
            <a:pPr marL="285750" indent="-285750" defTabSz="896214">
              <a:spcAft>
                <a:spcPts val="1200"/>
              </a:spcAft>
              <a:buFont typeface="Arial" panose="020B0604020202020204" pitchFamily="34" charset="0"/>
              <a:buChar char="•"/>
              <a:defRPr/>
            </a:pPr>
            <a:r>
              <a:rPr lang="en-US" sz="1300">
                <a:ea typeface="Calibri" panose="020F0502020204030204" pitchFamily="34" charset="0"/>
              </a:rPr>
              <a:t>Designing a measurement strategy and timeline that aligns with your organization’s goals and the typical deployment journey</a:t>
            </a:r>
          </a:p>
          <a:p>
            <a:pPr marL="285750" indent="-285750" defTabSz="896214">
              <a:spcAft>
                <a:spcPts val="1200"/>
              </a:spcAft>
              <a:buFont typeface="Arial" panose="020B0604020202020204" pitchFamily="34" charset="0"/>
              <a:buChar char="•"/>
              <a:defRPr/>
            </a:pPr>
            <a:r>
              <a:rPr lang="en-US" sz="1300">
                <a:ea typeface="Calibri" panose="020F0502020204030204" pitchFamily="34" charset="0"/>
              </a:rPr>
              <a:t>Setting up </a:t>
            </a:r>
            <a:r>
              <a:rPr lang="en-US" sz="1300">
                <a:latin typeface="+mj-lt"/>
                <a:ea typeface="Calibri" panose="020F0502020204030204" pitchFamily="34" charset="0"/>
              </a:rPr>
              <a:t>Microsoft Viva Insights </a:t>
            </a:r>
            <a:r>
              <a:rPr lang="en-US" sz="1300">
                <a:ea typeface="Calibri" panose="020F0502020204030204" pitchFamily="34" charset="0"/>
              </a:rPr>
              <a:t>to understand Copilot usage patterns and digital collaboration behaviors.</a:t>
            </a:r>
          </a:p>
          <a:p>
            <a:pPr marL="285750" indent="-285750" defTabSz="896214">
              <a:spcAft>
                <a:spcPts val="1200"/>
              </a:spcAft>
              <a:buFont typeface="Arial" panose="020B0604020202020204" pitchFamily="34" charset="0"/>
              <a:buChar char="•"/>
              <a:defRPr/>
            </a:pPr>
            <a:r>
              <a:rPr lang="en-US" sz="1300">
                <a:ea typeface="Calibri" panose="020F0502020204030204" pitchFamily="34" charset="0"/>
              </a:rPr>
              <a:t>Surfacing insights with analysis tools in </a:t>
            </a:r>
            <a:r>
              <a:rPr lang="en-US" sz="1300">
                <a:latin typeface="+mj-lt"/>
                <a:ea typeface="Calibri" panose="020F0502020204030204" pitchFamily="34" charset="0"/>
              </a:rPr>
              <a:t>Viva Insights</a:t>
            </a:r>
            <a:r>
              <a:rPr lang="en-US" sz="1300">
                <a:ea typeface="Calibri" panose="020F0502020204030204" pitchFamily="34" charset="0"/>
              </a:rPr>
              <a:t> (incl. Copilot Dashboard, Power BI reports, and the R / Python libraries) to drive informed decisions and continuous improvement.</a:t>
            </a:r>
          </a:p>
        </p:txBody>
      </p:sp>
      <p:grpSp>
        <p:nvGrpSpPr>
          <p:cNvPr id="25" name="Graphic 51">
            <a:extLst>
              <a:ext uri="{FF2B5EF4-FFF2-40B4-BE49-F238E27FC236}">
                <a16:creationId xmlns:a16="http://schemas.microsoft.com/office/drawing/2014/main" id="{61C10A9B-4687-4558-96B8-3626BC92B2EB}"/>
              </a:ext>
              <a:ext uri="{C183D7F6-B498-43B3-948B-1728B52AA6E4}">
                <adec:decorative xmlns:adec="http://schemas.microsoft.com/office/drawing/2017/decorative" val="1"/>
              </a:ext>
            </a:extLst>
          </p:cNvPr>
          <p:cNvGrpSpPr/>
          <p:nvPr/>
        </p:nvGrpSpPr>
        <p:grpSpPr>
          <a:xfrm>
            <a:off x="11315281" y="1317487"/>
            <a:ext cx="366178" cy="338801"/>
            <a:chOff x="11406721" y="1256527"/>
            <a:chExt cx="366178" cy="338801"/>
          </a:xfrm>
          <a:solidFill>
            <a:srgbClr val="000000"/>
          </a:solidFill>
        </p:grpSpPr>
        <p:sp>
          <p:nvSpPr>
            <p:cNvPr id="30" name="Freeform: Shape 29">
              <a:extLst>
                <a:ext uri="{FF2B5EF4-FFF2-40B4-BE49-F238E27FC236}">
                  <a16:creationId xmlns:a16="http://schemas.microsoft.com/office/drawing/2014/main" id="{614E4B8A-EFEC-EB3F-93AF-9340AF9F9B98}"/>
                </a:ext>
              </a:extLst>
            </p:cNvPr>
            <p:cNvSpPr/>
            <p:nvPr/>
          </p:nvSpPr>
          <p:spPr>
            <a:xfrm>
              <a:off x="11469865" y="1293255"/>
              <a:ext cx="239888" cy="201705"/>
            </a:xfrm>
            <a:custGeom>
              <a:avLst/>
              <a:gdLst>
                <a:gd name="connsiteX0" fmla="*/ 181546 w 239888"/>
                <a:gd name="connsiteY0" fmla="*/ 283 h 201705"/>
                <a:gd name="connsiteX1" fmla="*/ 119944 w 239888"/>
                <a:gd name="connsiteY1" fmla="*/ 15175 h 201705"/>
                <a:gd name="connsiteX2" fmla="*/ 58343 w 239888"/>
                <a:gd name="connsiteY2" fmla="*/ 283 h 201705"/>
                <a:gd name="connsiteX3" fmla="*/ 665 w 239888"/>
                <a:gd name="connsiteY3" fmla="*/ 25037 h 201705"/>
                <a:gd name="connsiteX4" fmla="*/ 0 w 239888"/>
                <a:gd name="connsiteY4" fmla="*/ 26887 h 201705"/>
                <a:gd name="connsiteX5" fmla="*/ 0 w 239888"/>
                <a:gd name="connsiteY5" fmla="*/ 188064 h 201705"/>
                <a:gd name="connsiteX6" fmla="*/ 2906 w 239888"/>
                <a:gd name="connsiteY6" fmla="*/ 190971 h 201705"/>
                <a:gd name="connsiteX7" fmla="*/ 93994 w 239888"/>
                <a:gd name="connsiteY7" fmla="*/ 190971 h 201705"/>
                <a:gd name="connsiteX8" fmla="*/ 100533 w 239888"/>
                <a:gd name="connsiteY8" fmla="*/ 193849 h 201705"/>
                <a:gd name="connsiteX9" fmla="*/ 119944 w 239888"/>
                <a:gd name="connsiteY9" fmla="*/ 201705 h 201705"/>
                <a:gd name="connsiteX10" fmla="*/ 139355 w 239888"/>
                <a:gd name="connsiteY10" fmla="*/ 193849 h 201705"/>
                <a:gd name="connsiteX11" fmla="*/ 145895 w 239888"/>
                <a:gd name="connsiteY11" fmla="*/ 190971 h 201705"/>
                <a:gd name="connsiteX12" fmla="*/ 236983 w 239888"/>
                <a:gd name="connsiteY12" fmla="*/ 190971 h 201705"/>
                <a:gd name="connsiteX13" fmla="*/ 239889 w 239888"/>
                <a:gd name="connsiteY13" fmla="*/ 188064 h 201705"/>
                <a:gd name="connsiteX14" fmla="*/ 239889 w 239888"/>
                <a:gd name="connsiteY14" fmla="*/ 26889 h 201705"/>
                <a:gd name="connsiteX15" fmla="*/ 239224 w 239888"/>
                <a:gd name="connsiteY15" fmla="*/ 25039 h 201705"/>
                <a:gd name="connsiteX16" fmla="*/ 181546 w 239888"/>
                <a:gd name="connsiteY16" fmla="*/ 283 h 201705"/>
                <a:gd name="connsiteX17" fmla="*/ 12291 w 239888"/>
                <a:gd name="connsiteY17" fmla="*/ 179374 h 201705"/>
                <a:gd name="connsiteX18" fmla="*/ 5812 w 239888"/>
                <a:gd name="connsiteY18" fmla="*/ 182885 h 201705"/>
                <a:gd name="connsiteX19" fmla="*/ 5812 w 239888"/>
                <a:gd name="connsiteY19" fmla="*/ 28005 h 201705"/>
                <a:gd name="connsiteX20" fmla="*/ 12291 w 239888"/>
                <a:gd name="connsiteY20" fmla="*/ 22338 h 201705"/>
                <a:gd name="connsiteX21" fmla="*/ 12291 w 239888"/>
                <a:gd name="connsiteY21" fmla="*/ 179374 h 201705"/>
                <a:gd name="connsiteX22" fmla="*/ 104765 w 239888"/>
                <a:gd name="connsiteY22" fmla="*/ 189867 h 201705"/>
                <a:gd name="connsiteX23" fmla="*/ 93994 w 239888"/>
                <a:gd name="connsiteY23" fmla="*/ 185160 h 201705"/>
                <a:gd name="connsiteX24" fmla="*/ 13876 w 239888"/>
                <a:gd name="connsiteY24" fmla="*/ 185160 h 201705"/>
                <a:gd name="connsiteX25" fmla="*/ 79384 w 239888"/>
                <a:gd name="connsiteY25" fmla="*/ 170069 h 201705"/>
                <a:gd name="connsiteX26" fmla="*/ 116659 w 239888"/>
                <a:gd name="connsiteY26" fmla="*/ 195684 h 201705"/>
                <a:gd name="connsiteX27" fmla="*/ 104765 w 239888"/>
                <a:gd name="connsiteY27" fmla="*/ 189867 h 201705"/>
                <a:gd name="connsiteX28" fmla="*/ 117038 w 239888"/>
                <a:gd name="connsiteY28" fmla="*/ 182296 h 201705"/>
                <a:gd name="connsiteX29" fmla="*/ 79896 w 239888"/>
                <a:gd name="connsiteY29" fmla="*/ 164279 h 201705"/>
                <a:gd name="connsiteX30" fmla="*/ 18103 w 239888"/>
                <a:gd name="connsiteY30" fmla="*/ 176563 h 201705"/>
                <a:gd name="connsiteX31" fmla="*/ 18103 w 239888"/>
                <a:gd name="connsiteY31" fmla="*/ 168412 h 201705"/>
                <a:gd name="connsiteX32" fmla="*/ 67571 w 239888"/>
                <a:gd name="connsiteY32" fmla="*/ 154961 h 201705"/>
                <a:gd name="connsiteX33" fmla="*/ 117038 w 239888"/>
                <a:gd name="connsiteY33" fmla="*/ 168412 h 201705"/>
                <a:gd name="connsiteX34" fmla="*/ 117038 w 239888"/>
                <a:gd name="connsiteY34" fmla="*/ 182296 h 201705"/>
                <a:gd name="connsiteX35" fmla="*/ 117038 w 239888"/>
                <a:gd name="connsiteY35" fmla="*/ 161666 h 201705"/>
                <a:gd name="connsiteX36" fmla="*/ 67571 w 239888"/>
                <a:gd name="connsiteY36" fmla="*/ 149148 h 201705"/>
                <a:gd name="connsiteX37" fmla="*/ 18103 w 239888"/>
                <a:gd name="connsiteY37" fmla="*/ 161667 h 201705"/>
                <a:gd name="connsiteX38" fmla="*/ 18103 w 239888"/>
                <a:gd name="connsiteY38" fmla="*/ 18406 h 201705"/>
                <a:gd name="connsiteX39" fmla="*/ 58750 w 239888"/>
                <a:gd name="connsiteY39" fmla="*/ 6081 h 201705"/>
                <a:gd name="connsiteX40" fmla="*/ 117038 w 239888"/>
                <a:gd name="connsiteY40" fmla="*/ 20248 h 201705"/>
                <a:gd name="connsiteX41" fmla="*/ 117038 w 239888"/>
                <a:gd name="connsiteY41" fmla="*/ 161666 h 201705"/>
                <a:gd name="connsiteX42" fmla="*/ 122851 w 239888"/>
                <a:gd name="connsiteY42" fmla="*/ 20249 h 201705"/>
                <a:gd name="connsiteX43" fmla="*/ 181139 w 239888"/>
                <a:gd name="connsiteY43" fmla="*/ 6082 h 201705"/>
                <a:gd name="connsiteX44" fmla="*/ 221785 w 239888"/>
                <a:gd name="connsiteY44" fmla="*/ 18443 h 201705"/>
                <a:gd name="connsiteX45" fmla="*/ 221785 w 239888"/>
                <a:gd name="connsiteY45" fmla="*/ 161668 h 201705"/>
                <a:gd name="connsiteX46" fmla="*/ 172318 w 239888"/>
                <a:gd name="connsiteY46" fmla="*/ 149149 h 201705"/>
                <a:gd name="connsiteX47" fmla="*/ 122851 w 239888"/>
                <a:gd name="connsiteY47" fmla="*/ 161667 h 201705"/>
                <a:gd name="connsiteX48" fmla="*/ 122851 w 239888"/>
                <a:gd name="connsiteY48" fmla="*/ 20249 h 201705"/>
                <a:gd name="connsiteX49" fmla="*/ 122851 w 239888"/>
                <a:gd name="connsiteY49" fmla="*/ 168409 h 201705"/>
                <a:gd name="connsiteX50" fmla="*/ 172318 w 239888"/>
                <a:gd name="connsiteY50" fmla="*/ 154962 h 201705"/>
                <a:gd name="connsiteX51" fmla="*/ 221785 w 239888"/>
                <a:gd name="connsiteY51" fmla="*/ 168413 h 201705"/>
                <a:gd name="connsiteX52" fmla="*/ 221785 w 239888"/>
                <a:gd name="connsiteY52" fmla="*/ 176565 h 201705"/>
                <a:gd name="connsiteX53" fmla="*/ 159993 w 239888"/>
                <a:gd name="connsiteY53" fmla="*/ 164280 h 201705"/>
                <a:gd name="connsiteX54" fmla="*/ 122851 w 239888"/>
                <a:gd name="connsiteY54" fmla="*/ 182297 h 201705"/>
                <a:gd name="connsiteX55" fmla="*/ 122851 w 239888"/>
                <a:gd name="connsiteY55" fmla="*/ 168409 h 201705"/>
                <a:gd name="connsiteX56" fmla="*/ 145895 w 239888"/>
                <a:gd name="connsiteY56" fmla="*/ 185160 h 201705"/>
                <a:gd name="connsiteX57" fmla="*/ 135123 w 239888"/>
                <a:gd name="connsiteY57" fmla="*/ 189867 h 201705"/>
                <a:gd name="connsiteX58" fmla="*/ 123265 w 239888"/>
                <a:gd name="connsiteY58" fmla="*/ 195679 h 201705"/>
                <a:gd name="connsiteX59" fmla="*/ 160504 w 239888"/>
                <a:gd name="connsiteY59" fmla="*/ 170069 h 201705"/>
                <a:gd name="connsiteX60" fmla="*/ 226015 w 239888"/>
                <a:gd name="connsiteY60" fmla="*/ 185160 h 201705"/>
                <a:gd name="connsiteX61" fmla="*/ 145895 w 239888"/>
                <a:gd name="connsiteY61" fmla="*/ 185160 h 201705"/>
                <a:gd name="connsiteX62" fmla="*/ 234076 w 239888"/>
                <a:gd name="connsiteY62" fmla="*/ 182885 h 201705"/>
                <a:gd name="connsiteX63" fmla="*/ 227598 w 239888"/>
                <a:gd name="connsiteY63" fmla="*/ 179375 h 201705"/>
                <a:gd name="connsiteX64" fmla="*/ 227598 w 239888"/>
                <a:gd name="connsiteY64" fmla="*/ 22369 h 201705"/>
                <a:gd name="connsiteX65" fmla="*/ 234076 w 239888"/>
                <a:gd name="connsiteY65" fmla="*/ 28012 h 201705"/>
                <a:gd name="connsiteX66" fmla="*/ 234076 w 239888"/>
                <a:gd name="connsiteY66" fmla="*/ 182885 h 20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9888" h="201705">
                  <a:moveTo>
                    <a:pt x="181546" y="283"/>
                  </a:moveTo>
                  <a:cubicBezTo>
                    <a:pt x="148078" y="-2070"/>
                    <a:pt x="126196" y="10887"/>
                    <a:pt x="119944" y="15175"/>
                  </a:cubicBezTo>
                  <a:cubicBezTo>
                    <a:pt x="113693" y="10887"/>
                    <a:pt x="91801" y="-2062"/>
                    <a:pt x="58343" y="283"/>
                  </a:cubicBezTo>
                  <a:cubicBezTo>
                    <a:pt x="19261" y="3025"/>
                    <a:pt x="1407" y="24140"/>
                    <a:pt x="665" y="25037"/>
                  </a:cubicBezTo>
                  <a:cubicBezTo>
                    <a:pt x="235" y="25558"/>
                    <a:pt x="0" y="26212"/>
                    <a:pt x="0" y="26887"/>
                  </a:cubicBezTo>
                  <a:lnTo>
                    <a:pt x="0" y="188064"/>
                  </a:lnTo>
                  <a:cubicBezTo>
                    <a:pt x="0" y="189669"/>
                    <a:pt x="1301" y="190971"/>
                    <a:pt x="2906" y="190971"/>
                  </a:cubicBezTo>
                  <a:lnTo>
                    <a:pt x="93994" y="190971"/>
                  </a:lnTo>
                  <a:cubicBezTo>
                    <a:pt x="96428" y="190971"/>
                    <a:pt x="98811" y="192020"/>
                    <a:pt x="100533" y="193849"/>
                  </a:cubicBezTo>
                  <a:cubicBezTo>
                    <a:pt x="103907" y="197433"/>
                    <a:pt x="110013" y="201705"/>
                    <a:pt x="119944" y="201705"/>
                  </a:cubicBezTo>
                  <a:cubicBezTo>
                    <a:pt x="129876" y="201705"/>
                    <a:pt x="135982" y="197433"/>
                    <a:pt x="139355" y="193849"/>
                  </a:cubicBezTo>
                  <a:cubicBezTo>
                    <a:pt x="141078" y="192020"/>
                    <a:pt x="143461" y="190971"/>
                    <a:pt x="145895" y="190971"/>
                  </a:cubicBezTo>
                  <a:lnTo>
                    <a:pt x="236983" y="190971"/>
                  </a:lnTo>
                  <a:cubicBezTo>
                    <a:pt x="238587" y="190971"/>
                    <a:pt x="239889" y="189669"/>
                    <a:pt x="239889" y="188064"/>
                  </a:cubicBezTo>
                  <a:lnTo>
                    <a:pt x="239889" y="26889"/>
                  </a:lnTo>
                  <a:cubicBezTo>
                    <a:pt x="239889" y="26214"/>
                    <a:pt x="239654" y="25559"/>
                    <a:pt x="239224" y="25039"/>
                  </a:cubicBezTo>
                  <a:cubicBezTo>
                    <a:pt x="238482" y="24141"/>
                    <a:pt x="220627" y="3025"/>
                    <a:pt x="181546" y="283"/>
                  </a:cubicBezTo>
                  <a:close/>
                  <a:moveTo>
                    <a:pt x="12291" y="179374"/>
                  </a:moveTo>
                  <a:cubicBezTo>
                    <a:pt x="9717" y="180686"/>
                    <a:pt x="7538" y="181889"/>
                    <a:pt x="5812" y="182885"/>
                  </a:cubicBezTo>
                  <a:lnTo>
                    <a:pt x="5812" y="28005"/>
                  </a:lnTo>
                  <a:cubicBezTo>
                    <a:pt x="6814" y="26947"/>
                    <a:pt x="8961" y="24843"/>
                    <a:pt x="12291" y="22338"/>
                  </a:cubicBezTo>
                  <a:lnTo>
                    <a:pt x="12291" y="179374"/>
                  </a:lnTo>
                  <a:close/>
                  <a:moveTo>
                    <a:pt x="104765" y="189867"/>
                  </a:moveTo>
                  <a:cubicBezTo>
                    <a:pt x="101949" y="186875"/>
                    <a:pt x="98023" y="185160"/>
                    <a:pt x="93994" y="185160"/>
                  </a:cubicBezTo>
                  <a:lnTo>
                    <a:pt x="13876" y="185160"/>
                  </a:lnTo>
                  <a:cubicBezTo>
                    <a:pt x="27084" y="178351"/>
                    <a:pt x="52587" y="167705"/>
                    <a:pt x="79384" y="170069"/>
                  </a:cubicBezTo>
                  <a:cubicBezTo>
                    <a:pt x="108908" y="172674"/>
                    <a:pt x="115283" y="188770"/>
                    <a:pt x="116659" y="195684"/>
                  </a:cubicBezTo>
                  <a:cubicBezTo>
                    <a:pt x="110739" y="194927"/>
                    <a:pt x="106970" y="192209"/>
                    <a:pt x="104765" y="189867"/>
                  </a:cubicBezTo>
                  <a:close/>
                  <a:moveTo>
                    <a:pt x="117038" y="182296"/>
                  </a:moveTo>
                  <a:cubicBezTo>
                    <a:pt x="111979" y="175035"/>
                    <a:pt x="101460" y="166182"/>
                    <a:pt x="79896" y="164279"/>
                  </a:cubicBezTo>
                  <a:cubicBezTo>
                    <a:pt x="55598" y="162135"/>
                    <a:pt x="32828" y="169814"/>
                    <a:pt x="18103" y="176563"/>
                  </a:cubicBezTo>
                  <a:lnTo>
                    <a:pt x="18103" y="168412"/>
                  </a:lnTo>
                  <a:cubicBezTo>
                    <a:pt x="22967" y="165422"/>
                    <a:pt x="41823" y="154961"/>
                    <a:pt x="67571" y="154961"/>
                  </a:cubicBezTo>
                  <a:cubicBezTo>
                    <a:pt x="93322" y="154961"/>
                    <a:pt x="112179" y="165424"/>
                    <a:pt x="117038" y="168412"/>
                  </a:cubicBezTo>
                  <a:lnTo>
                    <a:pt x="117038" y="182296"/>
                  </a:lnTo>
                  <a:close/>
                  <a:moveTo>
                    <a:pt x="117038" y="161666"/>
                  </a:moveTo>
                  <a:cubicBezTo>
                    <a:pt x="109056" y="157248"/>
                    <a:pt x="91202" y="149148"/>
                    <a:pt x="67571" y="149148"/>
                  </a:cubicBezTo>
                  <a:cubicBezTo>
                    <a:pt x="43936" y="149148"/>
                    <a:pt x="26083" y="157249"/>
                    <a:pt x="18103" y="161667"/>
                  </a:cubicBezTo>
                  <a:lnTo>
                    <a:pt x="18103" y="18406"/>
                  </a:lnTo>
                  <a:cubicBezTo>
                    <a:pt x="26903" y="13056"/>
                    <a:pt x="40316" y="7375"/>
                    <a:pt x="58750" y="6081"/>
                  </a:cubicBezTo>
                  <a:cubicBezTo>
                    <a:pt x="90931" y="3821"/>
                    <a:pt x="112122" y="16858"/>
                    <a:pt x="117038" y="20248"/>
                  </a:cubicBezTo>
                  <a:lnTo>
                    <a:pt x="117038" y="161666"/>
                  </a:lnTo>
                  <a:close/>
                  <a:moveTo>
                    <a:pt x="122851" y="20249"/>
                  </a:moveTo>
                  <a:cubicBezTo>
                    <a:pt x="127773" y="16854"/>
                    <a:pt x="148958" y="3824"/>
                    <a:pt x="181139" y="6082"/>
                  </a:cubicBezTo>
                  <a:cubicBezTo>
                    <a:pt x="199533" y="7372"/>
                    <a:pt x="212965" y="13079"/>
                    <a:pt x="221785" y="18443"/>
                  </a:cubicBezTo>
                  <a:lnTo>
                    <a:pt x="221785" y="161668"/>
                  </a:lnTo>
                  <a:cubicBezTo>
                    <a:pt x="213806" y="157250"/>
                    <a:pt x="195953" y="149149"/>
                    <a:pt x="172318" y="149149"/>
                  </a:cubicBezTo>
                  <a:cubicBezTo>
                    <a:pt x="148687" y="149149"/>
                    <a:pt x="130832" y="157249"/>
                    <a:pt x="122851" y="161667"/>
                  </a:cubicBezTo>
                  <a:lnTo>
                    <a:pt x="122851" y="20249"/>
                  </a:lnTo>
                  <a:close/>
                  <a:moveTo>
                    <a:pt x="122851" y="168409"/>
                  </a:moveTo>
                  <a:cubicBezTo>
                    <a:pt x="127699" y="165417"/>
                    <a:pt x="146489" y="154962"/>
                    <a:pt x="172318" y="154962"/>
                  </a:cubicBezTo>
                  <a:cubicBezTo>
                    <a:pt x="198064" y="154962"/>
                    <a:pt x="216920" y="165421"/>
                    <a:pt x="221785" y="168413"/>
                  </a:cubicBezTo>
                  <a:lnTo>
                    <a:pt x="221785" y="176565"/>
                  </a:lnTo>
                  <a:cubicBezTo>
                    <a:pt x="207058" y="169815"/>
                    <a:pt x="184286" y="162134"/>
                    <a:pt x="159993" y="164280"/>
                  </a:cubicBezTo>
                  <a:cubicBezTo>
                    <a:pt x="138428" y="166183"/>
                    <a:pt x="127909" y="175036"/>
                    <a:pt x="122851" y="182297"/>
                  </a:cubicBezTo>
                  <a:lnTo>
                    <a:pt x="122851" y="168409"/>
                  </a:lnTo>
                  <a:close/>
                  <a:moveTo>
                    <a:pt x="145895" y="185160"/>
                  </a:moveTo>
                  <a:cubicBezTo>
                    <a:pt x="141866" y="185160"/>
                    <a:pt x="137940" y="186875"/>
                    <a:pt x="135123" y="189867"/>
                  </a:cubicBezTo>
                  <a:cubicBezTo>
                    <a:pt x="132923" y="192204"/>
                    <a:pt x="129165" y="194916"/>
                    <a:pt x="123265" y="195679"/>
                  </a:cubicBezTo>
                  <a:cubicBezTo>
                    <a:pt x="124715" y="188781"/>
                    <a:pt x="131233" y="172652"/>
                    <a:pt x="160504" y="170069"/>
                  </a:cubicBezTo>
                  <a:cubicBezTo>
                    <a:pt x="187307" y="167702"/>
                    <a:pt x="212809" y="178350"/>
                    <a:pt x="226015" y="185160"/>
                  </a:cubicBezTo>
                  <a:lnTo>
                    <a:pt x="145895" y="185160"/>
                  </a:lnTo>
                  <a:close/>
                  <a:moveTo>
                    <a:pt x="234076" y="182885"/>
                  </a:moveTo>
                  <a:cubicBezTo>
                    <a:pt x="232351" y="181889"/>
                    <a:pt x="230172" y="180686"/>
                    <a:pt x="227598" y="179375"/>
                  </a:cubicBezTo>
                  <a:lnTo>
                    <a:pt x="227598" y="22369"/>
                  </a:lnTo>
                  <a:cubicBezTo>
                    <a:pt x="230924" y="24866"/>
                    <a:pt x="233074" y="26961"/>
                    <a:pt x="234076" y="28012"/>
                  </a:cubicBezTo>
                  <a:lnTo>
                    <a:pt x="234076" y="182885"/>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300">
                <a:solidFill>
                  <a:srgbClr val="000000"/>
                </a:solidFill>
                <a:latin typeface="Segoe UI Semibold"/>
              </a:endParaRPr>
            </a:p>
          </p:txBody>
        </p:sp>
        <p:sp>
          <p:nvSpPr>
            <p:cNvPr id="46" name="Freeform: Shape 45">
              <a:extLst>
                <a:ext uri="{FF2B5EF4-FFF2-40B4-BE49-F238E27FC236}">
                  <a16:creationId xmlns:a16="http://schemas.microsoft.com/office/drawing/2014/main" id="{D30EF3A9-8FC2-26F1-2375-D86BD3BB8CBB}"/>
                </a:ext>
              </a:extLst>
            </p:cNvPr>
            <p:cNvSpPr/>
            <p:nvPr/>
          </p:nvSpPr>
          <p:spPr>
            <a:xfrm>
              <a:off x="11406721" y="1256527"/>
              <a:ext cx="366178" cy="338801"/>
            </a:xfrm>
            <a:custGeom>
              <a:avLst/>
              <a:gdLst>
                <a:gd name="connsiteX0" fmla="*/ 331350 w 366178"/>
                <a:gd name="connsiteY0" fmla="*/ 0 h 338801"/>
                <a:gd name="connsiteX1" fmla="*/ 34828 w 366178"/>
                <a:gd name="connsiteY1" fmla="*/ 0 h 338801"/>
                <a:gd name="connsiteX2" fmla="*/ 0 w 366178"/>
                <a:gd name="connsiteY2" fmla="*/ 34828 h 338801"/>
                <a:gd name="connsiteX3" fmla="*/ 0 w 366178"/>
                <a:gd name="connsiteY3" fmla="*/ 228196 h 338801"/>
                <a:gd name="connsiteX4" fmla="*/ 34828 w 366178"/>
                <a:gd name="connsiteY4" fmla="*/ 263024 h 338801"/>
                <a:gd name="connsiteX5" fmla="*/ 89217 w 366178"/>
                <a:gd name="connsiteY5" fmla="*/ 263024 h 338801"/>
                <a:gd name="connsiteX6" fmla="*/ 89217 w 366178"/>
                <a:gd name="connsiteY6" fmla="*/ 335895 h 338801"/>
                <a:gd name="connsiteX7" fmla="*/ 91394 w 366178"/>
                <a:gd name="connsiteY7" fmla="*/ 338708 h 338801"/>
                <a:gd name="connsiteX8" fmla="*/ 92123 w 366178"/>
                <a:gd name="connsiteY8" fmla="*/ 338801 h 338801"/>
                <a:gd name="connsiteX9" fmla="*/ 94664 w 366178"/>
                <a:gd name="connsiteY9" fmla="*/ 337305 h 338801"/>
                <a:gd name="connsiteX10" fmla="*/ 135907 w 366178"/>
                <a:gd name="connsiteY10" fmla="*/ 263023 h 338801"/>
                <a:gd name="connsiteX11" fmla="*/ 331350 w 366178"/>
                <a:gd name="connsiteY11" fmla="*/ 263023 h 338801"/>
                <a:gd name="connsiteX12" fmla="*/ 366179 w 366178"/>
                <a:gd name="connsiteY12" fmla="*/ 228195 h 338801"/>
                <a:gd name="connsiteX13" fmla="*/ 366179 w 366178"/>
                <a:gd name="connsiteY13" fmla="*/ 34828 h 338801"/>
                <a:gd name="connsiteX14" fmla="*/ 331350 w 366178"/>
                <a:gd name="connsiteY14" fmla="*/ 0 h 338801"/>
                <a:gd name="connsiteX15" fmla="*/ 360366 w 366178"/>
                <a:gd name="connsiteY15" fmla="*/ 228196 h 338801"/>
                <a:gd name="connsiteX16" fmla="*/ 331350 w 366178"/>
                <a:gd name="connsiteY16" fmla="*/ 257212 h 338801"/>
                <a:gd name="connsiteX17" fmla="*/ 134196 w 366178"/>
                <a:gd name="connsiteY17" fmla="*/ 257212 h 338801"/>
                <a:gd name="connsiteX18" fmla="*/ 131656 w 366178"/>
                <a:gd name="connsiteY18" fmla="*/ 258707 h 338801"/>
                <a:gd name="connsiteX19" fmla="*/ 95029 w 366178"/>
                <a:gd name="connsiteY19" fmla="*/ 324674 h 338801"/>
                <a:gd name="connsiteX20" fmla="*/ 95029 w 366178"/>
                <a:gd name="connsiteY20" fmla="*/ 260118 h 338801"/>
                <a:gd name="connsiteX21" fmla="*/ 92123 w 366178"/>
                <a:gd name="connsiteY21" fmla="*/ 257212 h 338801"/>
                <a:gd name="connsiteX22" fmla="*/ 34828 w 366178"/>
                <a:gd name="connsiteY22" fmla="*/ 257212 h 338801"/>
                <a:gd name="connsiteX23" fmla="*/ 5812 w 366178"/>
                <a:gd name="connsiteY23" fmla="*/ 228196 h 338801"/>
                <a:gd name="connsiteX24" fmla="*/ 5812 w 366178"/>
                <a:gd name="connsiteY24" fmla="*/ 34828 h 338801"/>
                <a:gd name="connsiteX25" fmla="*/ 34828 w 366178"/>
                <a:gd name="connsiteY25" fmla="*/ 5812 h 338801"/>
                <a:gd name="connsiteX26" fmla="*/ 331350 w 366178"/>
                <a:gd name="connsiteY26" fmla="*/ 5812 h 338801"/>
                <a:gd name="connsiteX27" fmla="*/ 360366 w 366178"/>
                <a:gd name="connsiteY27" fmla="*/ 34828 h 338801"/>
                <a:gd name="connsiteX28" fmla="*/ 360366 w 366178"/>
                <a:gd name="connsiteY28" fmla="*/ 228196 h 33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6178" h="338801">
                  <a:moveTo>
                    <a:pt x="331350" y="0"/>
                  </a:moveTo>
                  <a:lnTo>
                    <a:pt x="34828" y="0"/>
                  </a:lnTo>
                  <a:cubicBezTo>
                    <a:pt x="15624" y="0"/>
                    <a:pt x="0" y="15624"/>
                    <a:pt x="0" y="34828"/>
                  </a:cubicBezTo>
                  <a:lnTo>
                    <a:pt x="0" y="228196"/>
                  </a:lnTo>
                  <a:cubicBezTo>
                    <a:pt x="0" y="247401"/>
                    <a:pt x="15624" y="263024"/>
                    <a:pt x="34828" y="263024"/>
                  </a:cubicBezTo>
                  <a:lnTo>
                    <a:pt x="89217" y="263024"/>
                  </a:lnTo>
                  <a:lnTo>
                    <a:pt x="89217" y="335895"/>
                  </a:lnTo>
                  <a:cubicBezTo>
                    <a:pt x="89217" y="337219"/>
                    <a:pt x="90112" y="338376"/>
                    <a:pt x="91394" y="338708"/>
                  </a:cubicBezTo>
                  <a:cubicBezTo>
                    <a:pt x="91637" y="338771"/>
                    <a:pt x="91882" y="338801"/>
                    <a:pt x="92123" y="338801"/>
                  </a:cubicBezTo>
                  <a:cubicBezTo>
                    <a:pt x="93160" y="338801"/>
                    <a:pt x="94142" y="338244"/>
                    <a:pt x="94664" y="337305"/>
                  </a:cubicBezTo>
                  <a:lnTo>
                    <a:pt x="135907" y="263023"/>
                  </a:lnTo>
                  <a:lnTo>
                    <a:pt x="331350" y="263023"/>
                  </a:lnTo>
                  <a:cubicBezTo>
                    <a:pt x="350555" y="263023"/>
                    <a:pt x="366179" y="247400"/>
                    <a:pt x="366179" y="228195"/>
                  </a:cubicBezTo>
                  <a:lnTo>
                    <a:pt x="366179" y="34828"/>
                  </a:lnTo>
                  <a:cubicBezTo>
                    <a:pt x="366178" y="15624"/>
                    <a:pt x="350554" y="0"/>
                    <a:pt x="331350" y="0"/>
                  </a:cubicBezTo>
                  <a:close/>
                  <a:moveTo>
                    <a:pt x="360366" y="228196"/>
                  </a:moveTo>
                  <a:cubicBezTo>
                    <a:pt x="360366" y="244195"/>
                    <a:pt x="347350" y="257212"/>
                    <a:pt x="331350" y="257212"/>
                  </a:cubicBezTo>
                  <a:lnTo>
                    <a:pt x="134196" y="257212"/>
                  </a:lnTo>
                  <a:cubicBezTo>
                    <a:pt x="133141" y="257212"/>
                    <a:pt x="132168" y="257784"/>
                    <a:pt x="131656" y="258707"/>
                  </a:cubicBezTo>
                  <a:lnTo>
                    <a:pt x="95029" y="324674"/>
                  </a:lnTo>
                  <a:lnTo>
                    <a:pt x="95029" y="260118"/>
                  </a:lnTo>
                  <a:cubicBezTo>
                    <a:pt x="95029" y="258513"/>
                    <a:pt x="93728" y="257212"/>
                    <a:pt x="92123" y="257212"/>
                  </a:cubicBezTo>
                  <a:lnTo>
                    <a:pt x="34828" y="257212"/>
                  </a:lnTo>
                  <a:cubicBezTo>
                    <a:pt x="18828" y="257212"/>
                    <a:pt x="5812" y="244195"/>
                    <a:pt x="5812" y="228196"/>
                  </a:cubicBezTo>
                  <a:lnTo>
                    <a:pt x="5812" y="34828"/>
                  </a:lnTo>
                  <a:cubicBezTo>
                    <a:pt x="5812" y="18829"/>
                    <a:pt x="18828" y="5812"/>
                    <a:pt x="34828" y="5812"/>
                  </a:cubicBezTo>
                  <a:lnTo>
                    <a:pt x="331350" y="5812"/>
                  </a:lnTo>
                  <a:cubicBezTo>
                    <a:pt x="347350" y="5812"/>
                    <a:pt x="360366" y="18829"/>
                    <a:pt x="360366" y="34828"/>
                  </a:cubicBezTo>
                  <a:lnTo>
                    <a:pt x="360366" y="228196"/>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300">
                <a:solidFill>
                  <a:srgbClr val="000000"/>
                </a:solidFill>
                <a:latin typeface="Segoe UI Semibold"/>
              </a:endParaRPr>
            </a:p>
          </p:txBody>
        </p:sp>
      </p:grpSp>
      <p:sp>
        <p:nvSpPr>
          <p:cNvPr id="47" name="Freeform: Shape 46">
            <a:extLst>
              <a:ext uri="{FF2B5EF4-FFF2-40B4-BE49-F238E27FC236}">
                <a16:creationId xmlns:a16="http://schemas.microsoft.com/office/drawing/2014/main" id="{A947BB64-3011-B38C-BDD4-89C8FE316C50}"/>
              </a:ext>
              <a:ext uri="{C183D7F6-B498-43B3-948B-1728B52AA6E4}">
                <adec:decorative xmlns:adec="http://schemas.microsoft.com/office/drawing/2017/decorative" val="1"/>
              </a:ext>
            </a:extLst>
          </p:cNvPr>
          <p:cNvSpPr/>
          <p:nvPr/>
        </p:nvSpPr>
        <p:spPr>
          <a:xfrm>
            <a:off x="7789321" y="1303620"/>
            <a:ext cx="330506" cy="296735"/>
          </a:xfrm>
          <a:custGeom>
            <a:avLst/>
            <a:gdLst>
              <a:gd name="connsiteX0" fmla="*/ 248982 w 330506"/>
              <a:gd name="connsiteY0" fmla="*/ 149476 h 296735"/>
              <a:gd name="connsiteX1" fmla="*/ 248982 w 330506"/>
              <a:gd name="connsiteY1" fmla="*/ 149476 h 296735"/>
              <a:gd name="connsiteX2" fmla="*/ 253902 w 330506"/>
              <a:gd name="connsiteY2" fmla="*/ 145899 h 296735"/>
              <a:gd name="connsiteX3" fmla="*/ 256862 w 330506"/>
              <a:gd name="connsiteY3" fmla="*/ 136718 h 296735"/>
              <a:gd name="connsiteX4" fmla="*/ 259826 w 330506"/>
              <a:gd name="connsiteY4" fmla="*/ 145899 h 296735"/>
              <a:gd name="connsiteX5" fmla="*/ 264743 w 330506"/>
              <a:gd name="connsiteY5" fmla="*/ 149476 h 296735"/>
              <a:gd name="connsiteX6" fmla="*/ 264743 w 330506"/>
              <a:gd name="connsiteY6" fmla="*/ 149476 h 296735"/>
              <a:gd name="connsiteX7" fmla="*/ 274394 w 330506"/>
              <a:gd name="connsiteY7" fmla="*/ 149454 h 296735"/>
              <a:gd name="connsiteX8" fmla="*/ 266609 w 330506"/>
              <a:gd name="connsiteY8" fmla="*/ 155124 h 296735"/>
              <a:gd name="connsiteX9" fmla="*/ 264728 w 330506"/>
              <a:gd name="connsiteY9" fmla="*/ 160904 h 296735"/>
              <a:gd name="connsiteX10" fmla="*/ 267721 w 330506"/>
              <a:gd name="connsiteY10" fmla="*/ 170085 h 296735"/>
              <a:gd name="connsiteX11" fmla="*/ 259925 w 330506"/>
              <a:gd name="connsiteY11" fmla="*/ 164386 h 296735"/>
              <a:gd name="connsiteX12" fmla="*/ 253836 w 330506"/>
              <a:gd name="connsiteY12" fmla="*/ 164386 h 296735"/>
              <a:gd name="connsiteX13" fmla="*/ 246044 w 330506"/>
              <a:gd name="connsiteY13" fmla="*/ 170070 h 296735"/>
              <a:gd name="connsiteX14" fmla="*/ 249044 w 330506"/>
              <a:gd name="connsiteY14" fmla="*/ 160889 h 296735"/>
              <a:gd name="connsiteX15" fmla="*/ 247167 w 330506"/>
              <a:gd name="connsiteY15" fmla="*/ 155109 h 296735"/>
              <a:gd name="connsiteX16" fmla="*/ 239342 w 330506"/>
              <a:gd name="connsiteY16" fmla="*/ 149447 h 296735"/>
              <a:gd name="connsiteX17" fmla="*/ 249000 w 330506"/>
              <a:gd name="connsiteY17" fmla="*/ 149469 h 296735"/>
              <a:gd name="connsiteX18" fmla="*/ 220338 w 330506"/>
              <a:gd name="connsiteY18" fmla="*/ 148440 h 296735"/>
              <a:gd name="connsiteX19" fmla="*/ 238068 w 330506"/>
              <a:gd name="connsiteY19" fmla="*/ 161293 h 296735"/>
              <a:gd name="connsiteX20" fmla="*/ 231263 w 330506"/>
              <a:gd name="connsiteY20" fmla="*/ 182090 h 296735"/>
              <a:gd name="connsiteX21" fmla="*/ 234565 w 330506"/>
              <a:gd name="connsiteY21" fmla="*/ 188603 h 296735"/>
              <a:gd name="connsiteX22" fmla="*/ 239213 w 330506"/>
              <a:gd name="connsiteY22" fmla="*/ 187866 h 296735"/>
              <a:gd name="connsiteX23" fmla="*/ 256884 w 330506"/>
              <a:gd name="connsiteY23" fmla="*/ 174954 h 296735"/>
              <a:gd name="connsiteX24" fmla="*/ 274566 w 330506"/>
              <a:gd name="connsiteY24" fmla="*/ 187848 h 296735"/>
              <a:gd name="connsiteX25" fmla="*/ 281780 w 330506"/>
              <a:gd name="connsiteY25" fmla="*/ 186712 h 296735"/>
              <a:gd name="connsiteX26" fmla="*/ 282513 w 330506"/>
              <a:gd name="connsiteY26" fmla="*/ 182071 h 296735"/>
              <a:gd name="connsiteX27" fmla="*/ 275716 w 330506"/>
              <a:gd name="connsiteY27" fmla="*/ 161275 h 296735"/>
              <a:gd name="connsiteX28" fmla="*/ 293442 w 330506"/>
              <a:gd name="connsiteY28" fmla="*/ 148422 h 296735"/>
              <a:gd name="connsiteX29" fmla="*/ 294598 w 330506"/>
              <a:gd name="connsiteY29" fmla="*/ 141212 h 296735"/>
              <a:gd name="connsiteX30" fmla="*/ 290412 w 330506"/>
              <a:gd name="connsiteY30" fmla="*/ 139076 h 296735"/>
              <a:gd name="connsiteX31" fmla="*/ 290412 w 330506"/>
              <a:gd name="connsiteY31" fmla="*/ 139076 h 296735"/>
              <a:gd name="connsiteX32" fmla="*/ 268533 w 330506"/>
              <a:gd name="connsiteY32" fmla="*/ 139124 h 296735"/>
              <a:gd name="connsiteX33" fmla="*/ 261798 w 330506"/>
              <a:gd name="connsiteY33" fmla="*/ 118316 h 296735"/>
              <a:gd name="connsiteX34" fmla="*/ 255367 w 330506"/>
              <a:gd name="connsiteY34" fmla="*/ 114924 h 296735"/>
              <a:gd name="connsiteX35" fmla="*/ 251975 w 330506"/>
              <a:gd name="connsiteY35" fmla="*/ 118316 h 296735"/>
              <a:gd name="connsiteX36" fmla="*/ 245243 w 330506"/>
              <a:gd name="connsiteY36" fmla="*/ 139142 h 296735"/>
              <a:gd name="connsiteX37" fmla="*/ 223364 w 330506"/>
              <a:gd name="connsiteY37" fmla="*/ 139094 h 296735"/>
              <a:gd name="connsiteX38" fmla="*/ 218202 w 330506"/>
              <a:gd name="connsiteY38" fmla="*/ 144259 h 296735"/>
              <a:gd name="connsiteX39" fmla="*/ 220338 w 330506"/>
              <a:gd name="connsiteY39" fmla="*/ 148440 h 296735"/>
              <a:gd name="connsiteX40" fmla="*/ 94066 w 330506"/>
              <a:gd name="connsiteY40" fmla="*/ 129106 h 296735"/>
              <a:gd name="connsiteX41" fmla="*/ 139375 w 330506"/>
              <a:gd name="connsiteY41" fmla="*/ 174407 h 296735"/>
              <a:gd name="connsiteX42" fmla="*/ 94073 w 330506"/>
              <a:gd name="connsiteY42" fmla="*/ 219716 h 296735"/>
              <a:gd name="connsiteX43" fmla="*/ 48764 w 330506"/>
              <a:gd name="connsiteY43" fmla="*/ 174415 h 296735"/>
              <a:gd name="connsiteX44" fmla="*/ 48764 w 330506"/>
              <a:gd name="connsiteY44" fmla="*/ 174407 h 296735"/>
              <a:gd name="connsiteX45" fmla="*/ 94066 w 330506"/>
              <a:gd name="connsiteY45" fmla="*/ 129106 h 296735"/>
              <a:gd name="connsiteX46" fmla="*/ 94066 w 330506"/>
              <a:gd name="connsiteY46" fmla="*/ 230043 h 296735"/>
              <a:gd name="connsiteX47" fmla="*/ 149697 w 330506"/>
              <a:gd name="connsiteY47" fmla="*/ 174411 h 296735"/>
              <a:gd name="connsiteX48" fmla="*/ 94066 w 330506"/>
              <a:gd name="connsiteY48" fmla="*/ 118779 h 296735"/>
              <a:gd name="connsiteX49" fmla="*/ 38434 w 330506"/>
              <a:gd name="connsiteY49" fmla="*/ 174407 h 296735"/>
              <a:gd name="connsiteX50" fmla="*/ 94066 w 330506"/>
              <a:gd name="connsiteY50" fmla="*/ 230039 h 296735"/>
              <a:gd name="connsiteX51" fmla="*/ 65161 w 330506"/>
              <a:gd name="connsiteY51" fmla="*/ 177488 h 296735"/>
              <a:gd name="connsiteX52" fmla="*/ 88198 w 330506"/>
              <a:gd name="connsiteY52" fmla="*/ 200521 h 296735"/>
              <a:gd name="connsiteX53" fmla="*/ 96845 w 330506"/>
              <a:gd name="connsiteY53" fmla="*/ 200519 h 296735"/>
              <a:gd name="connsiteX54" fmla="*/ 97815 w 330506"/>
              <a:gd name="connsiteY54" fmla="*/ 199254 h 296735"/>
              <a:gd name="connsiteX55" fmla="*/ 123800 w 330506"/>
              <a:gd name="connsiteY55" fmla="*/ 154254 h 296735"/>
              <a:gd name="connsiteX56" fmla="*/ 121909 w 330506"/>
              <a:gd name="connsiteY56" fmla="*/ 147195 h 296735"/>
              <a:gd name="connsiteX57" fmla="*/ 114851 w 330506"/>
              <a:gd name="connsiteY57" fmla="*/ 149087 h 296735"/>
              <a:gd name="connsiteX58" fmla="*/ 91620 w 330506"/>
              <a:gd name="connsiteY58" fmla="*/ 189335 h 296735"/>
              <a:gd name="connsiteX59" fmla="*/ 72458 w 330506"/>
              <a:gd name="connsiteY59" fmla="*/ 170180 h 296735"/>
              <a:gd name="connsiteX60" fmla="*/ 65158 w 330506"/>
              <a:gd name="connsiteY60" fmla="*/ 170041 h 296735"/>
              <a:gd name="connsiteX61" fmla="*/ 65018 w 330506"/>
              <a:gd name="connsiteY61" fmla="*/ 177341 h 296735"/>
              <a:gd name="connsiteX62" fmla="*/ 65161 w 330506"/>
              <a:gd name="connsiteY62" fmla="*/ 177485 h 296735"/>
              <a:gd name="connsiteX63" fmla="*/ 320180 w 330506"/>
              <a:gd name="connsiteY63" fmla="*/ 98387 h 296735"/>
              <a:gd name="connsiteX64" fmla="*/ 10330 w 330506"/>
              <a:gd name="connsiteY64" fmla="*/ 98387 h 296735"/>
              <a:gd name="connsiteX65" fmla="*/ 10330 w 330506"/>
              <a:gd name="connsiteY65" fmla="*/ 41955 h 296735"/>
              <a:gd name="connsiteX66" fmla="*/ 42231 w 330506"/>
              <a:gd name="connsiteY66" fmla="*/ 41955 h 296735"/>
              <a:gd name="connsiteX67" fmla="*/ 42231 w 330506"/>
              <a:gd name="connsiteY67" fmla="*/ 51095 h 296735"/>
              <a:gd name="connsiteX68" fmla="*/ 68514 w 330506"/>
              <a:gd name="connsiteY68" fmla="*/ 77378 h 296735"/>
              <a:gd name="connsiteX69" fmla="*/ 94797 w 330506"/>
              <a:gd name="connsiteY69" fmla="*/ 51095 h 296735"/>
              <a:gd name="connsiteX70" fmla="*/ 94797 w 330506"/>
              <a:gd name="connsiteY70" fmla="*/ 41955 h 296735"/>
              <a:gd name="connsiteX71" fmla="*/ 236386 w 330506"/>
              <a:gd name="connsiteY71" fmla="*/ 41955 h 296735"/>
              <a:gd name="connsiteX72" fmla="*/ 236386 w 330506"/>
              <a:gd name="connsiteY72" fmla="*/ 49729 h 296735"/>
              <a:gd name="connsiteX73" fmla="*/ 262356 w 330506"/>
              <a:gd name="connsiteY73" fmla="*/ 76320 h 296735"/>
              <a:gd name="connsiteX74" fmla="*/ 288947 w 330506"/>
              <a:gd name="connsiteY74" fmla="*/ 50350 h 296735"/>
              <a:gd name="connsiteX75" fmla="*/ 288947 w 330506"/>
              <a:gd name="connsiteY75" fmla="*/ 49729 h 296735"/>
              <a:gd name="connsiteX76" fmla="*/ 288947 w 330506"/>
              <a:gd name="connsiteY76" fmla="*/ 41955 h 296735"/>
              <a:gd name="connsiteX77" fmla="*/ 320162 w 330506"/>
              <a:gd name="connsiteY77" fmla="*/ 41955 h 296735"/>
              <a:gd name="connsiteX78" fmla="*/ 320162 w 330506"/>
              <a:gd name="connsiteY78" fmla="*/ 98387 h 296735"/>
              <a:gd name="connsiteX79" fmla="*/ 309273 w 330506"/>
              <a:gd name="connsiteY79" fmla="*/ 271136 h 296735"/>
              <a:gd name="connsiteX80" fmla="*/ 309273 w 330506"/>
              <a:gd name="connsiteY80" fmla="*/ 108717 h 296735"/>
              <a:gd name="connsiteX81" fmla="*/ 23954 w 330506"/>
              <a:gd name="connsiteY81" fmla="*/ 108717 h 296735"/>
              <a:gd name="connsiteX82" fmla="*/ 23954 w 330506"/>
              <a:gd name="connsiteY82" fmla="*/ 271136 h 296735"/>
              <a:gd name="connsiteX83" fmla="*/ 39227 w 330506"/>
              <a:gd name="connsiteY83" fmla="*/ 286409 h 296735"/>
              <a:gd name="connsiteX84" fmla="*/ 111572 w 330506"/>
              <a:gd name="connsiteY84" fmla="*/ 286409 h 296735"/>
              <a:gd name="connsiteX85" fmla="*/ 111572 w 330506"/>
              <a:gd name="connsiteY85" fmla="*/ 258106 h 296735"/>
              <a:gd name="connsiteX86" fmla="*/ 128115 w 330506"/>
              <a:gd name="connsiteY86" fmla="*/ 241581 h 296735"/>
              <a:gd name="connsiteX87" fmla="*/ 141563 w 330506"/>
              <a:gd name="connsiteY87" fmla="*/ 241581 h 296735"/>
              <a:gd name="connsiteX88" fmla="*/ 158114 w 330506"/>
              <a:gd name="connsiteY88" fmla="*/ 258106 h 296735"/>
              <a:gd name="connsiteX89" fmla="*/ 158114 w 330506"/>
              <a:gd name="connsiteY89" fmla="*/ 286409 h 296735"/>
              <a:gd name="connsiteX90" fmla="*/ 178819 w 330506"/>
              <a:gd name="connsiteY90" fmla="*/ 286409 h 296735"/>
              <a:gd name="connsiteX91" fmla="*/ 178819 w 330506"/>
              <a:gd name="connsiteY91" fmla="*/ 237424 h 296735"/>
              <a:gd name="connsiteX92" fmla="*/ 195366 w 330506"/>
              <a:gd name="connsiteY92" fmla="*/ 222547 h 296735"/>
              <a:gd name="connsiteX93" fmla="*/ 208818 w 330506"/>
              <a:gd name="connsiteY93" fmla="*/ 222547 h 296735"/>
              <a:gd name="connsiteX94" fmla="*/ 225365 w 330506"/>
              <a:gd name="connsiteY94" fmla="*/ 237424 h 296735"/>
              <a:gd name="connsiteX95" fmla="*/ 225365 w 330506"/>
              <a:gd name="connsiteY95" fmla="*/ 286409 h 296735"/>
              <a:gd name="connsiteX96" fmla="*/ 240377 w 330506"/>
              <a:gd name="connsiteY96" fmla="*/ 286409 h 296735"/>
              <a:gd name="connsiteX97" fmla="*/ 240377 w 330506"/>
              <a:gd name="connsiteY97" fmla="*/ 205229 h 296735"/>
              <a:gd name="connsiteX98" fmla="*/ 256928 w 330506"/>
              <a:gd name="connsiteY98" fmla="*/ 190400 h 296735"/>
              <a:gd name="connsiteX99" fmla="*/ 270376 w 330506"/>
              <a:gd name="connsiteY99" fmla="*/ 190400 h 296735"/>
              <a:gd name="connsiteX100" fmla="*/ 286924 w 330506"/>
              <a:gd name="connsiteY100" fmla="*/ 205229 h 296735"/>
              <a:gd name="connsiteX101" fmla="*/ 286924 w 330506"/>
              <a:gd name="connsiteY101" fmla="*/ 286409 h 296735"/>
              <a:gd name="connsiteX102" fmla="*/ 294004 w 330506"/>
              <a:gd name="connsiteY102" fmla="*/ 286409 h 296735"/>
              <a:gd name="connsiteX103" fmla="*/ 309273 w 330506"/>
              <a:gd name="connsiteY103" fmla="*/ 271136 h 296735"/>
              <a:gd name="connsiteX104" fmla="*/ 276590 w 330506"/>
              <a:gd name="connsiteY104" fmla="*/ 286409 h 296735"/>
              <a:gd name="connsiteX105" fmla="*/ 250708 w 330506"/>
              <a:gd name="connsiteY105" fmla="*/ 286409 h 296735"/>
              <a:gd name="connsiteX106" fmla="*/ 250708 w 330506"/>
              <a:gd name="connsiteY106" fmla="*/ 205229 h 296735"/>
              <a:gd name="connsiteX107" fmla="*/ 256928 w 330506"/>
              <a:gd name="connsiteY107" fmla="*/ 200730 h 296735"/>
              <a:gd name="connsiteX108" fmla="*/ 270376 w 330506"/>
              <a:gd name="connsiteY108" fmla="*/ 200730 h 296735"/>
              <a:gd name="connsiteX109" fmla="*/ 276594 w 330506"/>
              <a:gd name="connsiteY109" fmla="*/ 205229 h 296735"/>
              <a:gd name="connsiteX110" fmla="*/ 276594 w 330506"/>
              <a:gd name="connsiteY110" fmla="*/ 286409 h 296735"/>
              <a:gd name="connsiteX111" fmla="*/ 215031 w 330506"/>
              <a:gd name="connsiteY111" fmla="*/ 286409 h 296735"/>
              <a:gd name="connsiteX112" fmla="*/ 189153 w 330506"/>
              <a:gd name="connsiteY112" fmla="*/ 286409 h 296735"/>
              <a:gd name="connsiteX113" fmla="*/ 189153 w 330506"/>
              <a:gd name="connsiteY113" fmla="*/ 237424 h 296735"/>
              <a:gd name="connsiteX114" fmla="*/ 195366 w 330506"/>
              <a:gd name="connsiteY114" fmla="*/ 232874 h 296735"/>
              <a:gd name="connsiteX115" fmla="*/ 208818 w 330506"/>
              <a:gd name="connsiteY115" fmla="*/ 232874 h 296735"/>
              <a:gd name="connsiteX116" fmla="*/ 215035 w 330506"/>
              <a:gd name="connsiteY116" fmla="*/ 237424 h 296735"/>
              <a:gd name="connsiteX117" fmla="*/ 215035 w 330506"/>
              <a:gd name="connsiteY117" fmla="*/ 286409 h 296735"/>
              <a:gd name="connsiteX118" fmla="*/ 147780 w 330506"/>
              <a:gd name="connsiteY118" fmla="*/ 286409 h 296735"/>
              <a:gd name="connsiteX119" fmla="*/ 121920 w 330506"/>
              <a:gd name="connsiteY119" fmla="*/ 286409 h 296735"/>
              <a:gd name="connsiteX120" fmla="*/ 121920 w 330506"/>
              <a:gd name="connsiteY120" fmla="*/ 258106 h 296735"/>
              <a:gd name="connsiteX121" fmla="*/ 128134 w 330506"/>
              <a:gd name="connsiteY121" fmla="*/ 251893 h 296735"/>
              <a:gd name="connsiteX122" fmla="*/ 141582 w 330506"/>
              <a:gd name="connsiteY122" fmla="*/ 251893 h 296735"/>
              <a:gd name="connsiteX123" fmla="*/ 147803 w 330506"/>
              <a:gd name="connsiteY123" fmla="*/ 258106 h 296735"/>
              <a:gd name="connsiteX124" fmla="*/ 147803 w 330506"/>
              <a:gd name="connsiteY124" fmla="*/ 286409 h 296735"/>
              <a:gd name="connsiteX125" fmla="*/ 52565 w 330506"/>
              <a:gd name="connsiteY125" fmla="*/ 27934 h 296735"/>
              <a:gd name="connsiteX126" fmla="*/ 52565 w 330506"/>
              <a:gd name="connsiteY126" fmla="*/ 51095 h 296735"/>
              <a:gd name="connsiteX127" fmla="*/ 68278 w 330506"/>
              <a:gd name="connsiteY127" fmla="*/ 67291 h 296735"/>
              <a:gd name="connsiteX128" fmla="*/ 84474 w 330506"/>
              <a:gd name="connsiteY128" fmla="*/ 51579 h 296735"/>
              <a:gd name="connsiteX129" fmla="*/ 84474 w 330506"/>
              <a:gd name="connsiteY129" fmla="*/ 51095 h 296735"/>
              <a:gd name="connsiteX130" fmla="*/ 84474 w 330506"/>
              <a:gd name="connsiteY130" fmla="*/ 27934 h 296735"/>
              <a:gd name="connsiteX131" fmla="*/ 68278 w 330506"/>
              <a:gd name="connsiteY131" fmla="*/ 12221 h 296735"/>
              <a:gd name="connsiteX132" fmla="*/ 52565 w 330506"/>
              <a:gd name="connsiteY132" fmla="*/ 27934 h 296735"/>
              <a:gd name="connsiteX133" fmla="*/ 246712 w 330506"/>
              <a:gd name="connsiteY133" fmla="*/ 26575 h 296735"/>
              <a:gd name="connsiteX134" fmla="*/ 246712 w 330506"/>
              <a:gd name="connsiteY134" fmla="*/ 49729 h 296735"/>
              <a:gd name="connsiteX135" fmla="*/ 262665 w 330506"/>
              <a:gd name="connsiteY135" fmla="*/ 65681 h 296735"/>
              <a:gd name="connsiteX136" fmla="*/ 278617 w 330506"/>
              <a:gd name="connsiteY136" fmla="*/ 49729 h 296735"/>
              <a:gd name="connsiteX137" fmla="*/ 278617 w 330506"/>
              <a:gd name="connsiteY137" fmla="*/ 26593 h 296735"/>
              <a:gd name="connsiteX138" fmla="*/ 262665 w 330506"/>
              <a:gd name="connsiteY138" fmla="*/ 10641 h 296735"/>
              <a:gd name="connsiteX139" fmla="*/ 246712 w 330506"/>
              <a:gd name="connsiteY139" fmla="*/ 26593 h 296735"/>
              <a:gd name="connsiteX140" fmla="*/ 325343 w 330506"/>
              <a:gd name="connsiteY140" fmla="*/ 31628 h 296735"/>
              <a:gd name="connsiteX141" fmla="*/ 288947 w 330506"/>
              <a:gd name="connsiteY141" fmla="*/ 31628 h 296735"/>
              <a:gd name="connsiteX142" fmla="*/ 288947 w 330506"/>
              <a:gd name="connsiteY142" fmla="*/ 26593 h 296735"/>
              <a:gd name="connsiteX143" fmla="*/ 262977 w 330506"/>
              <a:gd name="connsiteY143" fmla="*/ 2 h 296735"/>
              <a:gd name="connsiteX144" fmla="*/ 236386 w 330506"/>
              <a:gd name="connsiteY144" fmla="*/ 25972 h 296735"/>
              <a:gd name="connsiteX145" fmla="*/ 236386 w 330506"/>
              <a:gd name="connsiteY145" fmla="*/ 26593 h 296735"/>
              <a:gd name="connsiteX146" fmla="*/ 236386 w 330506"/>
              <a:gd name="connsiteY146" fmla="*/ 31646 h 296735"/>
              <a:gd name="connsiteX147" fmla="*/ 94800 w 330506"/>
              <a:gd name="connsiteY147" fmla="*/ 31646 h 296735"/>
              <a:gd name="connsiteX148" fmla="*/ 94800 w 330506"/>
              <a:gd name="connsiteY148" fmla="*/ 27934 h 296735"/>
              <a:gd name="connsiteX149" fmla="*/ 68518 w 330506"/>
              <a:gd name="connsiteY149" fmla="*/ 1651 h 296735"/>
              <a:gd name="connsiteX150" fmla="*/ 42235 w 330506"/>
              <a:gd name="connsiteY150" fmla="*/ 27934 h 296735"/>
              <a:gd name="connsiteX151" fmla="*/ 42235 w 330506"/>
              <a:gd name="connsiteY151" fmla="*/ 31628 h 296735"/>
              <a:gd name="connsiteX152" fmla="*/ 5163 w 330506"/>
              <a:gd name="connsiteY152" fmla="*/ 31628 h 296735"/>
              <a:gd name="connsiteX153" fmla="*/ 0 w 330506"/>
              <a:gd name="connsiteY153" fmla="*/ 36784 h 296735"/>
              <a:gd name="connsiteX154" fmla="*/ 0 w 330506"/>
              <a:gd name="connsiteY154" fmla="*/ 36791 h 296735"/>
              <a:gd name="connsiteX155" fmla="*/ 0 w 330506"/>
              <a:gd name="connsiteY155" fmla="*/ 103554 h 296735"/>
              <a:gd name="connsiteX156" fmla="*/ 5163 w 330506"/>
              <a:gd name="connsiteY156" fmla="*/ 108717 h 296735"/>
              <a:gd name="connsiteX157" fmla="*/ 13628 w 330506"/>
              <a:gd name="connsiteY157" fmla="*/ 108717 h 296735"/>
              <a:gd name="connsiteX158" fmla="*/ 13628 w 330506"/>
              <a:gd name="connsiteY158" fmla="*/ 271136 h 296735"/>
              <a:gd name="connsiteX159" fmla="*/ 39227 w 330506"/>
              <a:gd name="connsiteY159" fmla="*/ 296735 h 296735"/>
              <a:gd name="connsiteX160" fmla="*/ 294004 w 330506"/>
              <a:gd name="connsiteY160" fmla="*/ 296735 h 296735"/>
              <a:gd name="connsiteX161" fmla="*/ 319603 w 330506"/>
              <a:gd name="connsiteY161" fmla="*/ 271136 h 296735"/>
              <a:gd name="connsiteX162" fmla="*/ 319603 w 330506"/>
              <a:gd name="connsiteY162" fmla="*/ 108717 h 296735"/>
              <a:gd name="connsiteX163" fmla="*/ 325343 w 330506"/>
              <a:gd name="connsiteY163" fmla="*/ 108717 h 296735"/>
              <a:gd name="connsiteX164" fmla="*/ 330507 w 330506"/>
              <a:gd name="connsiteY164" fmla="*/ 103554 h 296735"/>
              <a:gd name="connsiteX165" fmla="*/ 330507 w 330506"/>
              <a:gd name="connsiteY165" fmla="*/ 36791 h 296735"/>
              <a:gd name="connsiteX166" fmla="*/ 325351 w 330506"/>
              <a:gd name="connsiteY166" fmla="*/ 31628 h 296735"/>
              <a:gd name="connsiteX167" fmla="*/ 325343 w 330506"/>
              <a:gd name="connsiteY167" fmla="*/ 31628 h 29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330506" h="296735">
                <a:moveTo>
                  <a:pt x="248982" y="149476"/>
                </a:moveTo>
                <a:lnTo>
                  <a:pt x="248982" y="149476"/>
                </a:lnTo>
                <a:cubicBezTo>
                  <a:pt x="251223" y="149473"/>
                  <a:pt x="253208" y="148030"/>
                  <a:pt x="253902" y="145899"/>
                </a:cubicBezTo>
                <a:lnTo>
                  <a:pt x="256862" y="136718"/>
                </a:lnTo>
                <a:lnTo>
                  <a:pt x="259826" y="145899"/>
                </a:lnTo>
                <a:cubicBezTo>
                  <a:pt x="260516" y="148032"/>
                  <a:pt x="262502" y="149476"/>
                  <a:pt x="264743" y="149476"/>
                </a:cubicBezTo>
                <a:lnTo>
                  <a:pt x="264743" y="149476"/>
                </a:lnTo>
                <a:lnTo>
                  <a:pt x="274394" y="149454"/>
                </a:lnTo>
                <a:lnTo>
                  <a:pt x="266609" y="155124"/>
                </a:lnTo>
                <a:cubicBezTo>
                  <a:pt x="264788" y="156434"/>
                  <a:pt x="264027" y="158774"/>
                  <a:pt x="264728" y="160904"/>
                </a:cubicBezTo>
                <a:lnTo>
                  <a:pt x="267721" y="170085"/>
                </a:lnTo>
                <a:lnTo>
                  <a:pt x="259925" y="164386"/>
                </a:lnTo>
                <a:cubicBezTo>
                  <a:pt x="258114" y="163055"/>
                  <a:pt x="255648" y="163055"/>
                  <a:pt x="253836" y="164386"/>
                </a:cubicBezTo>
                <a:lnTo>
                  <a:pt x="246044" y="170070"/>
                </a:lnTo>
                <a:lnTo>
                  <a:pt x="249044" y="160889"/>
                </a:lnTo>
                <a:cubicBezTo>
                  <a:pt x="249746" y="158760"/>
                  <a:pt x="248987" y="156421"/>
                  <a:pt x="247167" y="155109"/>
                </a:cubicBezTo>
                <a:lnTo>
                  <a:pt x="239342" y="149447"/>
                </a:lnTo>
                <a:lnTo>
                  <a:pt x="249000" y="149469"/>
                </a:lnTo>
                <a:close/>
                <a:moveTo>
                  <a:pt x="220338" y="148440"/>
                </a:moveTo>
                <a:lnTo>
                  <a:pt x="238068" y="161293"/>
                </a:lnTo>
                <a:lnTo>
                  <a:pt x="231263" y="182090"/>
                </a:lnTo>
                <a:cubicBezTo>
                  <a:pt x="230376" y="184800"/>
                  <a:pt x="231854" y="187716"/>
                  <a:pt x="234565" y="188603"/>
                </a:cubicBezTo>
                <a:cubicBezTo>
                  <a:pt x="236143" y="189118"/>
                  <a:pt x="237872" y="188845"/>
                  <a:pt x="239213" y="187866"/>
                </a:cubicBezTo>
                <a:lnTo>
                  <a:pt x="256884" y="174954"/>
                </a:lnTo>
                <a:lnTo>
                  <a:pt x="274566" y="187848"/>
                </a:lnTo>
                <a:cubicBezTo>
                  <a:pt x="276872" y="189526"/>
                  <a:pt x="280101" y="189017"/>
                  <a:pt x="281780" y="186712"/>
                </a:cubicBezTo>
                <a:cubicBezTo>
                  <a:pt x="282754" y="185372"/>
                  <a:pt x="283027" y="183646"/>
                  <a:pt x="282513" y="182071"/>
                </a:cubicBezTo>
                <a:lnTo>
                  <a:pt x="275716" y="161275"/>
                </a:lnTo>
                <a:lnTo>
                  <a:pt x="293442" y="148422"/>
                </a:lnTo>
                <a:cubicBezTo>
                  <a:pt x="295752" y="146750"/>
                  <a:pt x="296269" y="143522"/>
                  <a:pt x="294598" y="141212"/>
                </a:cubicBezTo>
                <a:cubicBezTo>
                  <a:pt x="293626" y="139870"/>
                  <a:pt x="292069" y="139075"/>
                  <a:pt x="290412" y="139076"/>
                </a:cubicBezTo>
                <a:lnTo>
                  <a:pt x="290412" y="139076"/>
                </a:lnTo>
                <a:lnTo>
                  <a:pt x="268533" y="139124"/>
                </a:lnTo>
                <a:lnTo>
                  <a:pt x="261798" y="118316"/>
                </a:lnTo>
                <a:cubicBezTo>
                  <a:pt x="260959" y="115604"/>
                  <a:pt x="258080" y="114085"/>
                  <a:pt x="255367" y="114924"/>
                </a:cubicBezTo>
                <a:cubicBezTo>
                  <a:pt x="253746" y="115425"/>
                  <a:pt x="252476" y="116695"/>
                  <a:pt x="251975" y="118316"/>
                </a:cubicBezTo>
                <a:lnTo>
                  <a:pt x="245243" y="139142"/>
                </a:lnTo>
                <a:lnTo>
                  <a:pt x="223364" y="139094"/>
                </a:lnTo>
                <a:cubicBezTo>
                  <a:pt x="220512" y="139095"/>
                  <a:pt x="218201" y="141407"/>
                  <a:pt x="218202" y="144259"/>
                </a:cubicBezTo>
                <a:cubicBezTo>
                  <a:pt x="218202" y="145915"/>
                  <a:pt x="218997" y="147470"/>
                  <a:pt x="220338" y="148440"/>
                </a:cubicBezTo>
                <a:close/>
                <a:moveTo>
                  <a:pt x="94066" y="129106"/>
                </a:moveTo>
                <a:cubicBezTo>
                  <a:pt x="119087" y="129104"/>
                  <a:pt x="139372" y="149386"/>
                  <a:pt x="139375" y="174407"/>
                </a:cubicBezTo>
                <a:cubicBezTo>
                  <a:pt x="139377" y="199428"/>
                  <a:pt x="119094" y="219714"/>
                  <a:pt x="94073" y="219716"/>
                </a:cubicBezTo>
                <a:cubicBezTo>
                  <a:pt x="69052" y="219718"/>
                  <a:pt x="48767" y="199436"/>
                  <a:pt x="48764" y="174415"/>
                </a:cubicBezTo>
                <a:cubicBezTo>
                  <a:pt x="48764" y="174412"/>
                  <a:pt x="48764" y="174410"/>
                  <a:pt x="48764" y="174407"/>
                </a:cubicBezTo>
                <a:cubicBezTo>
                  <a:pt x="48797" y="149401"/>
                  <a:pt x="69060" y="129138"/>
                  <a:pt x="94066" y="129106"/>
                </a:cubicBezTo>
                <a:close/>
                <a:moveTo>
                  <a:pt x="94066" y="230043"/>
                </a:moveTo>
                <a:cubicBezTo>
                  <a:pt x="124790" y="230043"/>
                  <a:pt x="149697" y="205136"/>
                  <a:pt x="149697" y="174411"/>
                </a:cubicBezTo>
                <a:cubicBezTo>
                  <a:pt x="149697" y="143686"/>
                  <a:pt x="124790" y="118779"/>
                  <a:pt x="94066" y="118779"/>
                </a:cubicBezTo>
                <a:cubicBezTo>
                  <a:pt x="63343" y="118779"/>
                  <a:pt x="38436" y="143684"/>
                  <a:pt x="38434" y="174407"/>
                </a:cubicBezTo>
                <a:cubicBezTo>
                  <a:pt x="38471" y="205116"/>
                  <a:pt x="63357" y="230003"/>
                  <a:pt x="94066" y="230039"/>
                </a:cubicBezTo>
                <a:close/>
                <a:moveTo>
                  <a:pt x="65161" y="177488"/>
                </a:moveTo>
                <a:lnTo>
                  <a:pt x="88198" y="200521"/>
                </a:lnTo>
                <a:cubicBezTo>
                  <a:pt x="90586" y="202908"/>
                  <a:pt x="94457" y="202908"/>
                  <a:pt x="96845" y="200519"/>
                </a:cubicBezTo>
                <a:cubicBezTo>
                  <a:pt x="97222" y="200142"/>
                  <a:pt x="97548" y="199716"/>
                  <a:pt x="97815" y="199254"/>
                </a:cubicBezTo>
                <a:lnTo>
                  <a:pt x="123800" y="154254"/>
                </a:lnTo>
                <a:cubicBezTo>
                  <a:pt x="125227" y="151782"/>
                  <a:pt x="124381" y="148622"/>
                  <a:pt x="121909" y="147195"/>
                </a:cubicBezTo>
                <a:cubicBezTo>
                  <a:pt x="119438" y="145769"/>
                  <a:pt x="116278" y="146615"/>
                  <a:pt x="114851" y="149087"/>
                </a:cubicBezTo>
                <a:lnTo>
                  <a:pt x="91620" y="189335"/>
                </a:lnTo>
                <a:lnTo>
                  <a:pt x="72458" y="170180"/>
                </a:lnTo>
                <a:cubicBezTo>
                  <a:pt x="70481" y="168126"/>
                  <a:pt x="67212" y="168063"/>
                  <a:pt x="65158" y="170041"/>
                </a:cubicBezTo>
                <a:cubicBezTo>
                  <a:pt x="63103" y="172018"/>
                  <a:pt x="63040" y="175287"/>
                  <a:pt x="65018" y="177341"/>
                </a:cubicBezTo>
                <a:cubicBezTo>
                  <a:pt x="65065" y="177390"/>
                  <a:pt x="65112" y="177438"/>
                  <a:pt x="65161" y="177485"/>
                </a:cubicBezTo>
                <a:close/>
                <a:moveTo>
                  <a:pt x="320180" y="98387"/>
                </a:moveTo>
                <a:lnTo>
                  <a:pt x="10330" y="98387"/>
                </a:lnTo>
                <a:lnTo>
                  <a:pt x="10330" y="41955"/>
                </a:lnTo>
                <a:lnTo>
                  <a:pt x="42231" y="41955"/>
                </a:lnTo>
                <a:lnTo>
                  <a:pt x="42231" y="51095"/>
                </a:lnTo>
                <a:cubicBezTo>
                  <a:pt x="42231" y="65611"/>
                  <a:pt x="53999" y="77378"/>
                  <a:pt x="68514" y="77378"/>
                </a:cubicBezTo>
                <a:cubicBezTo>
                  <a:pt x="83029" y="77378"/>
                  <a:pt x="94797" y="65611"/>
                  <a:pt x="94797" y="51095"/>
                </a:cubicBezTo>
                <a:lnTo>
                  <a:pt x="94797" y="41955"/>
                </a:lnTo>
                <a:lnTo>
                  <a:pt x="236386" y="41955"/>
                </a:lnTo>
                <a:lnTo>
                  <a:pt x="236386" y="49729"/>
                </a:lnTo>
                <a:cubicBezTo>
                  <a:pt x="236214" y="64243"/>
                  <a:pt x="247841" y="76149"/>
                  <a:pt x="262356" y="76320"/>
                </a:cubicBezTo>
                <a:cubicBezTo>
                  <a:pt x="276870" y="76492"/>
                  <a:pt x="288776" y="64865"/>
                  <a:pt x="288947" y="50350"/>
                </a:cubicBezTo>
                <a:cubicBezTo>
                  <a:pt x="288950" y="50143"/>
                  <a:pt x="288950" y="49936"/>
                  <a:pt x="288947" y="49729"/>
                </a:cubicBezTo>
                <a:lnTo>
                  <a:pt x="288947" y="41955"/>
                </a:lnTo>
                <a:lnTo>
                  <a:pt x="320162" y="41955"/>
                </a:lnTo>
                <a:lnTo>
                  <a:pt x="320162" y="98387"/>
                </a:lnTo>
                <a:close/>
                <a:moveTo>
                  <a:pt x="309273" y="271136"/>
                </a:moveTo>
                <a:lnTo>
                  <a:pt x="309273" y="108717"/>
                </a:lnTo>
                <a:lnTo>
                  <a:pt x="23954" y="108717"/>
                </a:lnTo>
                <a:lnTo>
                  <a:pt x="23954" y="271136"/>
                </a:lnTo>
                <a:cubicBezTo>
                  <a:pt x="23962" y="279567"/>
                  <a:pt x="30796" y="286401"/>
                  <a:pt x="39227" y="286409"/>
                </a:cubicBezTo>
                <a:lnTo>
                  <a:pt x="111572" y="286409"/>
                </a:lnTo>
                <a:lnTo>
                  <a:pt x="111572" y="258106"/>
                </a:lnTo>
                <a:cubicBezTo>
                  <a:pt x="111594" y="248982"/>
                  <a:pt x="118991" y="241593"/>
                  <a:pt x="128115" y="241581"/>
                </a:cubicBezTo>
                <a:lnTo>
                  <a:pt x="141563" y="241581"/>
                </a:lnTo>
                <a:cubicBezTo>
                  <a:pt x="150691" y="241589"/>
                  <a:pt x="158092" y="248979"/>
                  <a:pt x="158114" y="258106"/>
                </a:cubicBezTo>
                <a:lnTo>
                  <a:pt x="158114" y="286409"/>
                </a:lnTo>
                <a:lnTo>
                  <a:pt x="178819" y="286409"/>
                </a:lnTo>
                <a:lnTo>
                  <a:pt x="178819" y="237424"/>
                </a:lnTo>
                <a:cubicBezTo>
                  <a:pt x="179310" y="228761"/>
                  <a:pt x="186700" y="222118"/>
                  <a:pt x="195366" y="222547"/>
                </a:cubicBezTo>
                <a:lnTo>
                  <a:pt x="208818" y="222547"/>
                </a:lnTo>
                <a:cubicBezTo>
                  <a:pt x="217484" y="222118"/>
                  <a:pt x="224873" y="228761"/>
                  <a:pt x="225365" y="237424"/>
                </a:cubicBezTo>
                <a:lnTo>
                  <a:pt x="225365" y="286409"/>
                </a:lnTo>
                <a:lnTo>
                  <a:pt x="240377" y="286409"/>
                </a:lnTo>
                <a:lnTo>
                  <a:pt x="240377" y="205229"/>
                </a:lnTo>
                <a:cubicBezTo>
                  <a:pt x="240894" y="196584"/>
                  <a:pt x="248278" y="189968"/>
                  <a:pt x="256928" y="190400"/>
                </a:cubicBezTo>
                <a:lnTo>
                  <a:pt x="270376" y="190400"/>
                </a:lnTo>
                <a:cubicBezTo>
                  <a:pt x="279025" y="189970"/>
                  <a:pt x="286407" y="196585"/>
                  <a:pt x="286924" y="205229"/>
                </a:cubicBezTo>
                <a:lnTo>
                  <a:pt x="286924" y="286409"/>
                </a:lnTo>
                <a:lnTo>
                  <a:pt x="294004" y="286409"/>
                </a:lnTo>
                <a:cubicBezTo>
                  <a:pt x="302434" y="286399"/>
                  <a:pt x="309265" y="279566"/>
                  <a:pt x="309273" y="271136"/>
                </a:cubicBezTo>
                <a:close/>
                <a:moveTo>
                  <a:pt x="276590" y="286409"/>
                </a:moveTo>
                <a:lnTo>
                  <a:pt x="250708" y="286409"/>
                </a:lnTo>
                <a:lnTo>
                  <a:pt x="250708" y="205229"/>
                </a:lnTo>
                <a:cubicBezTo>
                  <a:pt x="250708" y="202831"/>
                  <a:pt x="253620" y="200730"/>
                  <a:pt x="256928" y="200730"/>
                </a:cubicBezTo>
                <a:lnTo>
                  <a:pt x="270376" y="200730"/>
                </a:lnTo>
                <a:cubicBezTo>
                  <a:pt x="273681" y="200730"/>
                  <a:pt x="276594" y="202831"/>
                  <a:pt x="276594" y="205229"/>
                </a:cubicBezTo>
                <a:lnTo>
                  <a:pt x="276594" y="286409"/>
                </a:lnTo>
                <a:close/>
                <a:moveTo>
                  <a:pt x="215031" y="286409"/>
                </a:moveTo>
                <a:lnTo>
                  <a:pt x="189153" y="286409"/>
                </a:lnTo>
                <a:lnTo>
                  <a:pt x="189153" y="237424"/>
                </a:lnTo>
                <a:cubicBezTo>
                  <a:pt x="189153" y="235004"/>
                  <a:pt x="192054" y="232874"/>
                  <a:pt x="195366" y="232874"/>
                </a:cubicBezTo>
                <a:lnTo>
                  <a:pt x="208818" y="232874"/>
                </a:lnTo>
                <a:cubicBezTo>
                  <a:pt x="212123" y="232874"/>
                  <a:pt x="215035" y="235004"/>
                  <a:pt x="215035" y="237424"/>
                </a:cubicBezTo>
                <a:lnTo>
                  <a:pt x="215035" y="286409"/>
                </a:lnTo>
                <a:close/>
                <a:moveTo>
                  <a:pt x="147780" y="286409"/>
                </a:moveTo>
                <a:lnTo>
                  <a:pt x="121920" y="286409"/>
                </a:lnTo>
                <a:lnTo>
                  <a:pt x="121920" y="258106"/>
                </a:lnTo>
                <a:cubicBezTo>
                  <a:pt x="121924" y="254676"/>
                  <a:pt x="124704" y="251897"/>
                  <a:pt x="128134" y="251893"/>
                </a:cubicBezTo>
                <a:lnTo>
                  <a:pt x="141582" y="251893"/>
                </a:lnTo>
                <a:cubicBezTo>
                  <a:pt x="145015" y="251893"/>
                  <a:pt x="147798" y="254674"/>
                  <a:pt x="147803" y="258106"/>
                </a:cubicBezTo>
                <a:lnTo>
                  <a:pt x="147803" y="286409"/>
                </a:lnTo>
                <a:close/>
                <a:moveTo>
                  <a:pt x="52565" y="27934"/>
                </a:moveTo>
                <a:lnTo>
                  <a:pt x="52565" y="51095"/>
                </a:lnTo>
                <a:cubicBezTo>
                  <a:pt x="52432" y="59906"/>
                  <a:pt x="59466" y="67158"/>
                  <a:pt x="68278" y="67291"/>
                </a:cubicBezTo>
                <a:cubicBezTo>
                  <a:pt x="77089" y="67425"/>
                  <a:pt x="84340" y="60390"/>
                  <a:pt x="84474" y="51579"/>
                </a:cubicBezTo>
                <a:cubicBezTo>
                  <a:pt x="84476" y="51418"/>
                  <a:pt x="84476" y="51256"/>
                  <a:pt x="84474" y="51095"/>
                </a:cubicBezTo>
                <a:lnTo>
                  <a:pt x="84474" y="27934"/>
                </a:lnTo>
                <a:cubicBezTo>
                  <a:pt x="84340" y="19122"/>
                  <a:pt x="77089" y="12088"/>
                  <a:pt x="68278" y="12221"/>
                </a:cubicBezTo>
                <a:cubicBezTo>
                  <a:pt x="59655" y="12352"/>
                  <a:pt x="52696" y="19311"/>
                  <a:pt x="52565" y="27934"/>
                </a:cubicBezTo>
                <a:close/>
                <a:moveTo>
                  <a:pt x="246712" y="26575"/>
                </a:moveTo>
                <a:lnTo>
                  <a:pt x="246712" y="49729"/>
                </a:lnTo>
                <a:cubicBezTo>
                  <a:pt x="246712" y="58539"/>
                  <a:pt x="253854" y="65681"/>
                  <a:pt x="262665" y="65681"/>
                </a:cubicBezTo>
                <a:cubicBezTo>
                  <a:pt x="271475" y="65681"/>
                  <a:pt x="278617" y="58539"/>
                  <a:pt x="278617" y="49729"/>
                </a:cubicBezTo>
                <a:lnTo>
                  <a:pt x="278617" y="26593"/>
                </a:lnTo>
                <a:cubicBezTo>
                  <a:pt x="278617" y="17783"/>
                  <a:pt x="271475" y="10641"/>
                  <a:pt x="262665" y="10641"/>
                </a:cubicBezTo>
                <a:cubicBezTo>
                  <a:pt x="253854" y="10641"/>
                  <a:pt x="246712" y="17783"/>
                  <a:pt x="246712" y="26593"/>
                </a:cubicBezTo>
                <a:close/>
                <a:moveTo>
                  <a:pt x="325343" y="31628"/>
                </a:moveTo>
                <a:lnTo>
                  <a:pt x="288947" y="31628"/>
                </a:lnTo>
                <a:lnTo>
                  <a:pt x="288947" y="26593"/>
                </a:lnTo>
                <a:cubicBezTo>
                  <a:pt x="289119" y="12079"/>
                  <a:pt x="277491" y="173"/>
                  <a:pt x="262977" y="2"/>
                </a:cubicBezTo>
                <a:cubicBezTo>
                  <a:pt x="248463" y="-170"/>
                  <a:pt x="236557" y="11458"/>
                  <a:pt x="236386" y="25972"/>
                </a:cubicBezTo>
                <a:cubicBezTo>
                  <a:pt x="236383" y="26179"/>
                  <a:pt x="236383" y="26386"/>
                  <a:pt x="236386" y="26593"/>
                </a:cubicBezTo>
                <a:lnTo>
                  <a:pt x="236386" y="31646"/>
                </a:lnTo>
                <a:lnTo>
                  <a:pt x="94800" y="31646"/>
                </a:lnTo>
                <a:lnTo>
                  <a:pt x="94800" y="27934"/>
                </a:lnTo>
                <a:cubicBezTo>
                  <a:pt x="94800" y="13418"/>
                  <a:pt x="83033" y="1651"/>
                  <a:pt x="68518" y="1651"/>
                </a:cubicBezTo>
                <a:cubicBezTo>
                  <a:pt x="54002" y="1651"/>
                  <a:pt x="42235" y="13418"/>
                  <a:pt x="42235" y="27934"/>
                </a:cubicBezTo>
                <a:lnTo>
                  <a:pt x="42235" y="31628"/>
                </a:lnTo>
                <a:lnTo>
                  <a:pt x="5163" y="31628"/>
                </a:lnTo>
                <a:cubicBezTo>
                  <a:pt x="2314" y="31626"/>
                  <a:pt x="2" y="33934"/>
                  <a:pt x="0" y="36784"/>
                </a:cubicBezTo>
                <a:cubicBezTo>
                  <a:pt x="0" y="36787"/>
                  <a:pt x="0" y="36789"/>
                  <a:pt x="0" y="36791"/>
                </a:cubicBezTo>
                <a:lnTo>
                  <a:pt x="0" y="103554"/>
                </a:lnTo>
                <a:cubicBezTo>
                  <a:pt x="0" y="106405"/>
                  <a:pt x="2312" y="108717"/>
                  <a:pt x="5163" y="108717"/>
                </a:cubicBezTo>
                <a:lnTo>
                  <a:pt x="13628" y="108717"/>
                </a:lnTo>
                <a:lnTo>
                  <a:pt x="13628" y="271136"/>
                </a:lnTo>
                <a:cubicBezTo>
                  <a:pt x="13642" y="285268"/>
                  <a:pt x="25095" y="296721"/>
                  <a:pt x="39227" y="296735"/>
                </a:cubicBezTo>
                <a:lnTo>
                  <a:pt x="294004" y="296735"/>
                </a:lnTo>
                <a:cubicBezTo>
                  <a:pt x="308136" y="296721"/>
                  <a:pt x="319589" y="285268"/>
                  <a:pt x="319603" y="271136"/>
                </a:cubicBezTo>
                <a:lnTo>
                  <a:pt x="319603" y="108717"/>
                </a:lnTo>
                <a:lnTo>
                  <a:pt x="325343" y="108717"/>
                </a:lnTo>
                <a:cubicBezTo>
                  <a:pt x="328195" y="108717"/>
                  <a:pt x="330507" y="106405"/>
                  <a:pt x="330507" y="103554"/>
                </a:cubicBezTo>
                <a:lnTo>
                  <a:pt x="330507" y="36791"/>
                </a:lnTo>
                <a:cubicBezTo>
                  <a:pt x="330508" y="33942"/>
                  <a:pt x="328200" y="31630"/>
                  <a:pt x="325351" y="31628"/>
                </a:cubicBezTo>
                <a:cubicBezTo>
                  <a:pt x="325348" y="31628"/>
                  <a:pt x="325346" y="31628"/>
                  <a:pt x="325343" y="31628"/>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300">
              <a:solidFill>
                <a:srgbClr val="000000"/>
              </a:solidFill>
              <a:latin typeface="Segoe UI Semibold"/>
            </a:endParaRPr>
          </a:p>
        </p:txBody>
      </p:sp>
      <p:sp>
        <p:nvSpPr>
          <p:cNvPr id="48" name="Freeform: Shape 8">
            <a:extLst>
              <a:ext uri="{FF2B5EF4-FFF2-40B4-BE49-F238E27FC236}">
                <a16:creationId xmlns:a16="http://schemas.microsoft.com/office/drawing/2014/main" id="{09896209-00B3-003B-56C1-E5FE1542E180}"/>
              </a:ext>
              <a:ext uri="{C183D7F6-B498-43B3-948B-1728B52AA6E4}">
                <adec:decorative xmlns:adec="http://schemas.microsoft.com/office/drawing/2017/decorative" val="1"/>
              </a:ext>
            </a:extLst>
          </p:cNvPr>
          <p:cNvSpPr/>
          <p:nvPr/>
        </p:nvSpPr>
        <p:spPr>
          <a:xfrm>
            <a:off x="482786" y="3184798"/>
            <a:ext cx="200658" cy="200658"/>
          </a:xfrm>
          <a:custGeom>
            <a:avLst/>
            <a:gdLst>
              <a:gd name="connsiteX0" fmla="*/ 762000 w 762000"/>
              <a:gd name="connsiteY0" fmla="*/ 381000 h 762000"/>
              <a:gd name="connsiteX1" fmla="*/ 381000 w 762000"/>
              <a:gd name="connsiteY1" fmla="*/ 0 h 762000"/>
              <a:gd name="connsiteX2" fmla="*/ 0 w 762000"/>
              <a:gd name="connsiteY2" fmla="*/ 381000 h 762000"/>
              <a:gd name="connsiteX3" fmla="*/ 381000 w 762000"/>
              <a:gd name="connsiteY3" fmla="*/ 762000 h 762000"/>
              <a:gd name="connsiteX4" fmla="*/ 762000 w 762000"/>
              <a:gd name="connsiteY4" fmla="*/ 381000 h 762000"/>
              <a:gd name="connsiteX5" fmla="*/ 381000 w 762000"/>
              <a:gd name="connsiteY5" fmla="*/ 616258 h 762000"/>
              <a:gd name="connsiteX6" fmla="*/ 345765 w 762000"/>
              <a:gd name="connsiteY6" fmla="*/ 581023 h 762000"/>
              <a:gd name="connsiteX7" fmla="*/ 381000 w 762000"/>
              <a:gd name="connsiteY7" fmla="*/ 545788 h 762000"/>
              <a:gd name="connsiteX8" fmla="*/ 416235 w 762000"/>
              <a:gd name="connsiteY8" fmla="*/ 581023 h 762000"/>
              <a:gd name="connsiteX9" fmla="*/ 381000 w 762000"/>
              <a:gd name="connsiteY9" fmla="*/ 616258 h 762000"/>
              <a:gd name="connsiteX10" fmla="*/ 438150 w 762000"/>
              <a:gd name="connsiteY10" fmla="*/ 376238 h 762000"/>
              <a:gd name="connsiteX11" fmla="*/ 405780 w 762000"/>
              <a:gd name="connsiteY11" fmla="*/ 432420 h 762000"/>
              <a:gd name="connsiteX12" fmla="*/ 405780 w 762000"/>
              <a:gd name="connsiteY12" fmla="*/ 486705 h 762000"/>
              <a:gd name="connsiteX13" fmla="*/ 381968 w 762000"/>
              <a:gd name="connsiteY13" fmla="*/ 510517 h 762000"/>
              <a:gd name="connsiteX14" fmla="*/ 358155 w 762000"/>
              <a:gd name="connsiteY14" fmla="*/ 486705 h 762000"/>
              <a:gd name="connsiteX15" fmla="*/ 358155 w 762000"/>
              <a:gd name="connsiteY15" fmla="*/ 432420 h 762000"/>
              <a:gd name="connsiteX16" fmla="*/ 418170 w 762000"/>
              <a:gd name="connsiteY16" fmla="*/ 332407 h 762000"/>
              <a:gd name="connsiteX17" fmla="*/ 464828 w 762000"/>
              <a:gd name="connsiteY17" fmla="*/ 231423 h 762000"/>
              <a:gd name="connsiteX18" fmla="*/ 405780 w 762000"/>
              <a:gd name="connsiteY18" fmla="*/ 172376 h 762000"/>
              <a:gd name="connsiteX19" fmla="*/ 330548 w 762000"/>
              <a:gd name="connsiteY19" fmla="*/ 186663 h 762000"/>
              <a:gd name="connsiteX20" fmla="*/ 295276 w 762000"/>
              <a:gd name="connsiteY20" fmla="*/ 255273 h 762000"/>
              <a:gd name="connsiteX21" fmla="*/ 271463 w 762000"/>
              <a:gd name="connsiteY21" fmla="*/ 279085 h 762000"/>
              <a:gd name="connsiteX22" fmla="*/ 247651 w 762000"/>
              <a:gd name="connsiteY22" fmla="*/ 255273 h 762000"/>
              <a:gd name="connsiteX23" fmla="*/ 300038 w 762000"/>
              <a:gd name="connsiteY23" fmla="*/ 149526 h 762000"/>
              <a:gd name="connsiteX24" fmla="*/ 417206 w 762000"/>
              <a:gd name="connsiteY24" fmla="*/ 126682 h 762000"/>
              <a:gd name="connsiteX25" fmla="*/ 511488 w 762000"/>
              <a:gd name="connsiteY25" fmla="*/ 220964 h 762000"/>
              <a:gd name="connsiteX26" fmla="*/ 438153 w 762000"/>
              <a:gd name="connsiteY26" fmla="*/ 376231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762000">
                <a:moveTo>
                  <a:pt x="762000" y="381000"/>
                </a:moveTo>
                <a:cubicBezTo>
                  <a:pt x="762000" y="170478"/>
                  <a:pt x="591522" y="0"/>
                  <a:pt x="381000" y="0"/>
                </a:cubicBezTo>
                <a:cubicBezTo>
                  <a:pt x="170478" y="0"/>
                  <a:pt x="0" y="170478"/>
                  <a:pt x="0" y="381000"/>
                </a:cubicBezTo>
                <a:cubicBezTo>
                  <a:pt x="0" y="591522"/>
                  <a:pt x="170478" y="762000"/>
                  <a:pt x="381000" y="762000"/>
                </a:cubicBezTo>
                <a:cubicBezTo>
                  <a:pt x="591522" y="762000"/>
                  <a:pt x="762000" y="591522"/>
                  <a:pt x="762000" y="381000"/>
                </a:cubicBezTo>
                <a:close/>
                <a:moveTo>
                  <a:pt x="381000" y="616258"/>
                </a:moveTo>
                <a:cubicBezTo>
                  <a:pt x="361950" y="616258"/>
                  <a:pt x="345765" y="600073"/>
                  <a:pt x="345765" y="581023"/>
                </a:cubicBezTo>
                <a:cubicBezTo>
                  <a:pt x="345765" y="561005"/>
                  <a:pt x="361950" y="545788"/>
                  <a:pt x="381000" y="545788"/>
                </a:cubicBezTo>
                <a:cubicBezTo>
                  <a:pt x="400050" y="545788"/>
                  <a:pt x="416235" y="561973"/>
                  <a:pt x="416235" y="581023"/>
                </a:cubicBezTo>
                <a:cubicBezTo>
                  <a:pt x="416235" y="600073"/>
                  <a:pt x="400050" y="616258"/>
                  <a:pt x="381000" y="616258"/>
                </a:cubicBezTo>
                <a:close/>
                <a:moveTo>
                  <a:pt x="438150" y="376238"/>
                </a:moveTo>
                <a:cubicBezTo>
                  <a:pt x="418132" y="385763"/>
                  <a:pt x="405780" y="407678"/>
                  <a:pt x="405780" y="432420"/>
                </a:cubicBezTo>
                <a:lnTo>
                  <a:pt x="405780" y="486705"/>
                </a:lnTo>
                <a:cubicBezTo>
                  <a:pt x="405780" y="500024"/>
                  <a:pt x="395288" y="510517"/>
                  <a:pt x="381968" y="510517"/>
                </a:cubicBezTo>
                <a:cubicBezTo>
                  <a:pt x="368648" y="510517"/>
                  <a:pt x="358155" y="499095"/>
                  <a:pt x="358155" y="486705"/>
                </a:cubicBezTo>
                <a:lnTo>
                  <a:pt x="358155" y="432420"/>
                </a:lnTo>
                <a:cubicBezTo>
                  <a:pt x="358155" y="389557"/>
                  <a:pt x="381968" y="350490"/>
                  <a:pt x="418170" y="332407"/>
                </a:cubicBezTo>
                <a:cubicBezTo>
                  <a:pt x="456270" y="314325"/>
                  <a:pt x="475320" y="273360"/>
                  <a:pt x="464828" y="231423"/>
                </a:cubicBezTo>
                <a:cubicBezTo>
                  <a:pt x="457200" y="202848"/>
                  <a:pt x="434355" y="179036"/>
                  <a:pt x="405780" y="172376"/>
                </a:cubicBezTo>
                <a:cubicBezTo>
                  <a:pt x="379103" y="164748"/>
                  <a:pt x="351495" y="170478"/>
                  <a:pt x="330548" y="186663"/>
                </a:cubicBezTo>
                <a:cubicBezTo>
                  <a:pt x="307666" y="203816"/>
                  <a:pt x="295276" y="228595"/>
                  <a:pt x="295276" y="255273"/>
                </a:cubicBezTo>
                <a:cubicBezTo>
                  <a:pt x="295276" y="268593"/>
                  <a:pt x="284783" y="279085"/>
                  <a:pt x="271463" y="279085"/>
                </a:cubicBezTo>
                <a:cubicBezTo>
                  <a:pt x="258144" y="279085"/>
                  <a:pt x="247651" y="268593"/>
                  <a:pt x="247651" y="255273"/>
                </a:cubicBezTo>
                <a:cubicBezTo>
                  <a:pt x="247651" y="213378"/>
                  <a:pt x="266701" y="175278"/>
                  <a:pt x="300038" y="149526"/>
                </a:cubicBezTo>
                <a:cubicBezTo>
                  <a:pt x="333376" y="123816"/>
                  <a:pt x="375271" y="116189"/>
                  <a:pt x="417206" y="126682"/>
                </a:cubicBezTo>
                <a:cubicBezTo>
                  <a:pt x="462933" y="138104"/>
                  <a:pt x="499136" y="175274"/>
                  <a:pt x="511488" y="220964"/>
                </a:cubicBezTo>
                <a:cubicBezTo>
                  <a:pt x="526743" y="283844"/>
                  <a:pt x="497200" y="348618"/>
                  <a:pt x="438153" y="376231"/>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300">
              <a:solidFill>
                <a:srgbClr val="000000"/>
              </a:solidFill>
              <a:latin typeface="Segoe UI Semibold"/>
            </a:endParaRPr>
          </a:p>
        </p:txBody>
      </p:sp>
      <p:sp>
        <p:nvSpPr>
          <p:cNvPr id="49" name="Freeform: Shape 8">
            <a:extLst>
              <a:ext uri="{FF2B5EF4-FFF2-40B4-BE49-F238E27FC236}">
                <a16:creationId xmlns:a16="http://schemas.microsoft.com/office/drawing/2014/main" id="{DB303EC5-DDED-D88D-F035-4D978D9DBDE0}"/>
              </a:ext>
              <a:ext uri="{C183D7F6-B498-43B3-948B-1728B52AA6E4}">
                <adec:decorative xmlns:adec="http://schemas.microsoft.com/office/drawing/2017/decorative" val="1"/>
              </a:ext>
            </a:extLst>
          </p:cNvPr>
          <p:cNvSpPr/>
          <p:nvPr/>
        </p:nvSpPr>
        <p:spPr>
          <a:xfrm>
            <a:off x="482786" y="3620226"/>
            <a:ext cx="200658" cy="200658"/>
          </a:xfrm>
          <a:custGeom>
            <a:avLst/>
            <a:gdLst>
              <a:gd name="connsiteX0" fmla="*/ 762000 w 762000"/>
              <a:gd name="connsiteY0" fmla="*/ 381000 h 762000"/>
              <a:gd name="connsiteX1" fmla="*/ 381000 w 762000"/>
              <a:gd name="connsiteY1" fmla="*/ 0 h 762000"/>
              <a:gd name="connsiteX2" fmla="*/ 0 w 762000"/>
              <a:gd name="connsiteY2" fmla="*/ 381000 h 762000"/>
              <a:gd name="connsiteX3" fmla="*/ 381000 w 762000"/>
              <a:gd name="connsiteY3" fmla="*/ 762000 h 762000"/>
              <a:gd name="connsiteX4" fmla="*/ 762000 w 762000"/>
              <a:gd name="connsiteY4" fmla="*/ 381000 h 762000"/>
              <a:gd name="connsiteX5" fmla="*/ 381000 w 762000"/>
              <a:gd name="connsiteY5" fmla="*/ 616258 h 762000"/>
              <a:gd name="connsiteX6" fmla="*/ 345765 w 762000"/>
              <a:gd name="connsiteY6" fmla="*/ 581023 h 762000"/>
              <a:gd name="connsiteX7" fmla="*/ 381000 w 762000"/>
              <a:gd name="connsiteY7" fmla="*/ 545788 h 762000"/>
              <a:gd name="connsiteX8" fmla="*/ 416235 w 762000"/>
              <a:gd name="connsiteY8" fmla="*/ 581023 h 762000"/>
              <a:gd name="connsiteX9" fmla="*/ 381000 w 762000"/>
              <a:gd name="connsiteY9" fmla="*/ 616258 h 762000"/>
              <a:gd name="connsiteX10" fmla="*/ 438150 w 762000"/>
              <a:gd name="connsiteY10" fmla="*/ 376238 h 762000"/>
              <a:gd name="connsiteX11" fmla="*/ 405780 w 762000"/>
              <a:gd name="connsiteY11" fmla="*/ 432420 h 762000"/>
              <a:gd name="connsiteX12" fmla="*/ 405780 w 762000"/>
              <a:gd name="connsiteY12" fmla="*/ 486705 h 762000"/>
              <a:gd name="connsiteX13" fmla="*/ 381968 w 762000"/>
              <a:gd name="connsiteY13" fmla="*/ 510517 h 762000"/>
              <a:gd name="connsiteX14" fmla="*/ 358155 w 762000"/>
              <a:gd name="connsiteY14" fmla="*/ 486705 h 762000"/>
              <a:gd name="connsiteX15" fmla="*/ 358155 w 762000"/>
              <a:gd name="connsiteY15" fmla="*/ 432420 h 762000"/>
              <a:gd name="connsiteX16" fmla="*/ 418170 w 762000"/>
              <a:gd name="connsiteY16" fmla="*/ 332407 h 762000"/>
              <a:gd name="connsiteX17" fmla="*/ 464828 w 762000"/>
              <a:gd name="connsiteY17" fmla="*/ 231423 h 762000"/>
              <a:gd name="connsiteX18" fmla="*/ 405780 w 762000"/>
              <a:gd name="connsiteY18" fmla="*/ 172376 h 762000"/>
              <a:gd name="connsiteX19" fmla="*/ 330548 w 762000"/>
              <a:gd name="connsiteY19" fmla="*/ 186663 h 762000"/>
              <a:gd name="connsiteX20" fmla="*/ 295276 w 762000"/>
              <a:gd name="connsiteY20" fmla="*/ 255273 h 762000"/>
              <a:gd name="connsiteX21" fmla="*/ 271463 w 762000"/>
              <a:gd name="connsiteY21" fmla="*/ 279085 h 762000"/>
              <a:gd name="connsiteX22" fmla="*/ 247651 w 762000"/>
              <a:gd name="connsiteY22" fmla="*/ 255273 h 762000"/>
              <a:gd name="connsiteX23" fmla="*/ 300038 w 762000"/>
              <a:gd name="connsiteY23" fmla="*/ 149526 h 762000"/>
              <a:gd name="connsiteX24" fmla="*/ 417206 w 762000"/>
              <a:gd name="connsiteY24" fmla="*/ 126682 h 762000"/>
              <a:gd name="connsiteX25" fmla="*/ 511488 w 762000"/>
              <a:gd name="connsiteY25" fmla="*/ 220964 h 762000"/>
              <a:gd name="connsiteX26" fmla="*/ 438153 w 762000"/>
              <a:gd name="connsiteY26" fmla="*/ 376231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762000">
                <a:moveTo>
                  <a:pt x="762000" y="381000"/>
                </a:moveTo>
                <a:cubicBezTo>
                  <a:pt x="762000" y="170478"/>
                  <a:pt x="591522" y="0"/>
                  <a:pt x="381000" y="0"/>
                </a:cubicBezTo>
                <a:cubicBezTo>
                  <a:pt x="170478" y="0"/>
                  <a:pt x="0" y="170478"/>
                  <a:pt x="0" y="381000"/>
                </a:cubicBezTo>
                <a:cubicBezTo>
                  <a:pt x="0" y="591522"/>
                  <a:pt x="170478" y="762000"/>
                  <a:pt x="381000" y="762000"/>
                </a:cubicBezTo>
                <a:cubicBezTo>
                  <a:pt x="591522" y="762000"/>
                  <a:pt x="762000" y="591522"/>
                  <a:pt x="762000" y="381000"/>
                </a:cubicBezTo>
                <a:close/>
                <a:moveTo>
                  <a:pt x="381000" y="616258"/>
                </a:moveTo>
                <a:cubicBezTo>
                  <a:pt x="361950" y="616258"/>
                  <a:pt x="345765" y="600073"/>
                  <a:pt x="345765" y="581023"/>
                </a:cubicBezTo>
                <a:cubicBezTo>
                  <a:pt x="345765" y="561005"/>
                  <a:pt x="361950" y="545788"/>
                  <a:pt x="381000" y="545788"/>
                </a:cubicBezTo>
                <a:cubicBezTo>
                  <a:pt x="400050" y="545788"/>
                  <a:pt x="416235" y="561973"/>
                  <a:pt x="416235" y="581023"/>
                </a:cubicBezTo>
                <a:cubicBezTo>
                  <a:pt x="416235" y="600073"/>
                  <a:pt x="400050" y="616258"/>
                  <a:pt x="381000" y="616258"/>
                </a:cubicBezTo>
                <a:close/>
                <a:moveTo>
                  <a:pt x="438150" y="376238"/>
                </a:moveTo>
                <a:cubicBezTo>
                  <a:pt x="418132" y="385763"/>
                  <a:pt x="405780" y="407678"/>
                  <a:pt x="405780" y="432420"/>
                </a:cubicBezTo>
                <a:lnTo>
                  <a:pt x="405780" y="486705"/>
                </a:lnTo>
                <a:cubicBezTo>
                  <a:pt x="405780" y="500024"/>
                  <a:pt x="395288" y="510517"/>
                  <a:pt x="381968" y="510517"/>
                </a:cubicBezTo>
                <a:cubicBezTo>
                  <a:pt x="368648" y="510517"/>
                  <a:pt x="358155" y="499095"/>
                  <a:pt x="358155" y="486705"/>
                </a:cubicBezTo>
                <a:lnTo>
                  <a:pt x="358155" y="432420"/>
                </a:lnTo>
                <a:cubicBezTo>
                  <a:pt x="358155" y="389557"/>
                  <a:pt x="381968" y="350490"/>
                  <a:pt x="418170" y="332407"/>
                </a:cubicBezTo>
                <a:cubicBezTo>
                  <a:pt x="456270" y="314325"/>
                  <a:pt x="475320" y="273360"/>
                  <a:pt x="464828" y="231423"/>
                </a:cubicBezTo>
                <a:cubicBezTo>
                  <a:pt x="457200" y="202848"/>
                  <a:pt x="434355" y="179036"/>
                  <a:pt x="405780" y="172376"/>
                </a:cubicBezTo>
                <a:cubicBezTo>
                  <a:pt x="379103" y="164748"/>
                  <a:pt x="351495" y="170478"/>
                  <a:pt x="330548" y="186663"/>
                </a:cubicBezTo>
                <a:cubicBezTo>
                  <a:pt x="307666" y="203816"/>
                  <a:pt x="295276" y="228595"/>
                  <a:pt x="295276" y="255273"/>
                </a:cubicBezTo>
                <a:cubicBezTo>
                  <a:pt x="295276" y="268593"/>
                  <a:pt x="284783" y="279085"/>
                  <a:pt x="271463" y="279085"/>
                </a:cubicBezTo>
                <a:cubicBezTo>
                  <a:pt x="258144" y="279085"/>
                  <a:pt x="247651" y="268593"/>
                  <a:pt x="247651" y="255273"/>
                </a:cubicBezTo>
                <a:cubicBezTo>
                  <a:pt x="247651" y="213378"/>
                  <a:pt x="266701" y="175278"/>
                  <a:pt x="300038" y="149526"/>
                </a:cubicBezTo>
                <a:cubicBezTo>
                  <a:pt x="333376" y="123816"/>
                  <a:pt x="375271" y="116189"/>
                  <a:pt x="417206" y="126682"/>
                </a:cubicBezTo>
                <a:cubicBezTo>
                  <a:pt x="462933" y="138104"/>
                  <a:pt x="499136" y="175274"/>
                  <a:pt x="511488" y="220964"/>
                </a:cubicBezTo>
                <a:cubicBezTo>
                  <a:pt x="526743" y="283844"/>
                  <a:pt x="497200" y="348618"/>
                  <a:pt x="438153" y="376231"/>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300">
              <a:solidFill>
                <a:srgbClr val="000000"/>
              </a:solidFill>
              <a:latin typeface="Segoe UI Semibold"/>
            </a:endParaRPr>
          </a:p>
        </p:txBody>
      </p:sp>
      <p:sp>
        <p:nvSpPr>
          <p:cNvPr id="50" name="Freeform: Shape 8">
            <a:extLst>
              <a:ext uri="{FF2B5EF4-FFF2-40B4-BE49-F238E27FC236}">
                <a16:creationId xmlns:a16="http://schemas.microsoft.com/office/drawing/2014/main" id="{C20AD455-53A9-8068-D8D2-0704455EC6B9}"/>
              </a:ext>
              <a:ext uri="{C183D7F6-B498-43B3-948B-1728B52AA6E4}">
                <adec:decorative xmlns:adec="http://schemas.microsoft.com/office/drawing/2017/decorative" val="1"/>
              </a:ext>
            </a:extLst>
          </p:cNvPr>
          <p:cNvSpPr/>
          <p:nvPr/>
        </p:nvSpPr>
        <p:spPr>
          <a:xfrm>
            <a:off x="4543158" y="1829174"/>
            <a:ext cx="200658" cy="200658"/>
          </a:xfrm>
          <a:custGeom>
            <a:avLst/>
            <a:gdLst>
              <a:gd name="connsiteX0" fmla="*/ 762000 w 762000"/>
              <a:gd name="connsiteY0" fmla="*/ 381000 h 762000"/>
              <a:gd name="connsiteX1" fmla="*/ 381000 w 762000"/>
              <a:gd name="connsiteY1" fmla="*/ 0 h 762000"/>
              <a:gd name="connsiteX2" fmla="*/ 0 w 762000"/>
              <a:gd name="connsiteY2" fmla="*/ 381000 h 762000"/>
              <a:gd name="connsiteX3" fmla="*/ 381000 w 762000"/>
              <a:gd name="connsiteY3" fmla="*/ 762000 h 762000"/>
              <a:gd name="connsiteX4" fmla="*/ 762000 w 762000"/>
              <a:gd name="connsiteY4" fmla="*/ 381000 h 762000"/>
              <a:gd name="connsiteX5" fmla="*/ 381000 w 762000"/>
              <a:gd name="connsiteY5" fmla="*/ 616258 h 762000"/>
              <a:gd name="connsiteX6" fmla="*/ 345765 w 762000"/>
              <a:gd name="connsiteY6" fmla="*/ 581023 h 762000"/>
              <a:gd name="connsiteX7" fmla="*/ 381000 w 762000"/>
              <a:gd name="connsiteY7" fmla="*/ 545788 h 762000"/>
              <a:gd name="connsiteX8" fmla="*/ 416235 w 762000"/>
              <a:gd name="connsiteY8" fmla="*/ 581023 h 762000"/>
              <a:gd name="connsiteX9" fmla="*/ 381000 w 762000"/>
              <a:gd name="connsiteY9" fmla="*/ 616258 h 762000"/>
              <a:gd name="connsiteX10" fmla="*/ 438150 w 762000"/>
              <a:gd name="connsiteY10" fmla="*/ 376238 h 762000"/>
              <a:gd name="connsiteX11" fmla="*/ 405780 w 762000"/>
              <a:gd name="connsiteY11" fmla="*/ 432420 h 762000"/>
              <a:gd name="connsiteX12" fmla="*/ 405780 w 762000"/>
              <a:gd name="connsiteY12" fmla="*/ 486705 h 762000"/>
              <a:gd name="connsiteX13" fmla="*/ 381968 w 762000"/>
              <a:gd name="connsiteY13" fmla="*/ 510517 h 762000"/>
              <a:gd name="connsiteX14" fmla="*/ 358155 w 762000"/>
              <a:gd name="connsiteY14" fmla="*/ 486705 h 762000"/>
              <a:gd name="connsiteX15" fmla="*/ 358155 w 762000"/>
              <a:gd name="connsiteY15" fmla="*/ 432420 h 762000"/>
              <a:gd name="connsiteX16" fmla="*/ 418170 w 762000"/>
              <a:gd name="connsiteY16" fmla="*/ 332407 h 762000"/>
              <a:gd name="connsiteX17" fmla="*/ 464828 w 762000"/>
              <a:gd name="connsiteY17" fmla="*/ 231423 h 762000"/>
              <a:gd name="connsiteX18" fmla="*/ 405780 w 762000"/>
              <a:gd name="connsiteY18" fmla="*/ 172376 h 762000"/>
              <a:gd name="connsiteX19" fmla="*/ 330548 w 762000"/>
              <a:gd name="connsiteY19" fmla="*/ 186663 h 762000"/>
              <a:gd name="connsiteX20" fmla="*/ 295276 w 762000"/>
              <a:gd name="connsiteY20" fmla="*/ 255273 h 762000"/>
              <a:gd name="connsiteX21" fmla="*/ 271463 w 762000"/>
              <a:gd name="connsiteY21" fmla="*/ 279085 h 762000"/>
              <a:gd name="connsiteX22" fmla="*/ 247651 w 762000"/>
              <a:gd name="connsiteY22" fmla="*/ 255273 h 762000"/>
              <a:gd name="connsiteX23" fmla="*/ 300038 w 762000"/>
              <a:gd name="connsiteY23" fmla="*/ 149526 h 762000"/>
              <a:gd name="connsiteX24" fmla="*/ 417206 w 762000"/>
              <a:gd name="connsiteY24" fmla="*/ 126682 h 762000"/>
              <a:gd name="connsiteX25" fmla="*/ 511488 w 762000"/>
              <a:gd name="connsiteY25" fmla="*/ 220964 h 762000"/>
              <a:gd name="connsiteX26" fmla="*/ 438153 w 762000"/>
              <a:gd name="connsiteY26" fmla="*/ 376231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762000">
                <a:moveTo>
                  <a:pt x="762000" y="381000"/>
                </a:moveTo>
                <a:cubicBezTo>
                  <a:pt x="762000" y="170478"/>
                  <a:pt x="591522" y="0"/>
                  <a:pt x="381000" y="0"/>
                </a:cubicBezTo>
                <a:cubicBezTo>
                  <a:pt x="170478" y="0"/>
                  <a:pt x="0" y="170478"/>
                  <a:pt x="0" y="381000"/>
                </a:cubicBezTo>
                <a:cubicBezTo>
                  <a:pt x="0" y="591522"/>
                  <a:pt x="170478" y="762000"/>
                  <a:pt x="381000" y="762000"/>
                </a:cubicBezTo>
                <a:cubicBezTo>
                  <a:pt x="591522" y="762000"/>
                  <a:pt x="762000" y="591522"/>
                  <a:pt x="762000" y="381000"/>
                </a:cubicBezTo>
                <a:close/>
                <a:moveTo>
                  <a:pt x="381000" y="616258"/>
                </a:moveTo>
                <a:cubicBezTo>
                  <a:pt x="361950" y="616258"/>
                  <a:pt x="345765" y="600073"/>
                  <a:pt x="345765" y="581023"/>
                </a:cubicBezTo>
                <a:cubicBezTo>
                  <a:pt x="345765" y="561005"/>
                  <a:pt x="361950" y="545788"/>
                  <a:pt x="381000" y="545788"/>
                </a:cubicBezTo>
                <a:cubicBezTo>
                  <a:pt x="400050" y="545788"/>
                  <a:pt x="416235" y="561973"/>
                  <a:pt x="416235" y="581023"/>
                </a:cubicBezTo>
                <a:cubicBezTo>
                  <a:pt x="416235" y="600073"/>
                  <a:pt x="400050" y="616258"/>
                  <a:pt x="381000" y="616258"/>
                </a:cubicBezTo>
                <a:close/>
                <a:moveTo>
                  <a:pt x="438150" y="376238"/>
                </a:moveTo>
                <a:cubicBezTo>
                  <a:pt x="418132" y="385763"/>
                  <a:pt x="405780" y="407678"/>
                  <a:pt x="405780" y="432420"/>
                </a:cubicBezTo>
                <a:lnTo>
                  <a:pt x="405780" y="486705"/>
                </a:lnTo>
                <a:cubicBezTo>
                  <a:pt x="405780" y="500024"/>
                  <a:pt x="395288" y="510517"/>
                  <a:pt x="381968" y="510517"/>
                </a:cubicBezTo>
                <a:cubicBezTo>
                  <a:pt x="368648" y="510517"/>
                  <a:pt x="358155" y="499095"/>
                  <a:pt x="358155" y="486705"/>
                </a:cubicBezTo>
                <a:lnTo>
                  <a:pt x="358155" y="432420"/>
                </a:lnTo>
                <a:cubicBezTo>
                  <a:pt x="358155" y="389557"/>
                  <a:pt x="381968" y="350490"/>
                  <a:pt x="418170" y="332407"/>
                </a:cubicBezTo>
                <a:cubicBezTo>
                  <a:pt x="456270" y="314325"/>
                  <a:pt x="475320" y="273360"/>
                  <a:pt x="464828" y="231423"/>
                </a:cubicBezTo>
                <a:cubicBezTo>
                  <a:pt x="457200" y="202848"/>
                  <a:pt x="434355" y="179036"/>
                  <a:pt x="405780" y="172376"/>
                </a:cubicBezTo>
                <a:cubicBezTo>
                  <a:pt x="379103" y="164748"/>
                  <a:pt x="351495" y="170478"/>
                  <a:pt x="330548" y="186663"/>
                </a:cubicBezTo>
                <a:cubicBezTo>
                  <a:pt x="307666" y="203816"/>
                  <a:pt x="295276" y="228595"/>
                  <a:pt x="295276" y="255273"/>
                </a:cubicBezTo>
                <a:cubicBezTo>
                  <a:pt x="295276" y="268593"/>
                  <a:pt x="284783" y="279085"/>
                  <a:pt x="271463" y="279085"/>
                </a:cubicBezTo>
                <a:cubicBezTo>
                  <a:pt x="258144" y="279085"/>
                  <a:pt x="247651" y="268593"/>
                  <a:pt x="247651" y="255273"/>
                </a:cubicBezTo>
                <a:cubicBezTo>
                  <a:pt x="247651" y="213378"/>
                  <a:pt x="266701" y="175278"/>
                  <a:pt x="300038" y="149526"/>
                </a:cubicBezTo>
                <a:cubicBezTo>
                  <a:pt x="333376" y="123816"/>
                  <a:pt x="375271" y="116189"/>
                  <a:pt x="417206" y="126682"/>
                </a:cubicBezTo>
                <a:cubicBezTo>
                  <a:pt x="462933" y="138104"/>
                  <a:pt x="499136" y="175274"/>
                  <a:pt x="511488" y="220964"/>
                </a:cubicBezTo>
                <a:cubicBezTo>
                  <a:pt x="526743" y="283844"/>
                  <a:pt x="497200" y="348618"/>
                  <a:pt x="438153" y="376231"/>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300">
              <a:solidFill>
                <a:srgbClr val="000000"/>
              </a:solidFill>
              <a:latin typeface="Segoe UI Semibold"/>
            </a:endParaRPr>
          </a:p>
        </p:txBody>
      </p:sp>
      <p:sp>
        <p:nvSpPr>
          <p:cNvPr id="51" name="Freeform: Shape 8">
            <a:extLst>
              <a:ext uri="{FF2B5EF4-FFF2-40B4-BE49-F238E27FC236}">
                <a16:creationId xmlns:a16="http://schemas.microsoft.com/office/drawing/2014/main" id="{282B07A6-2E4E-1832-D67F-74E365FB0D7D}"/>
              </a:ext>
              <a:ext uri="{C183D7F6-B498-43B3-948B-1728B52AA6E4}">
                <adec:decorative xmlns:adec="http://schemas.microsoft.com/office/drawing/2017/decorative" val="1"/>
              </a:ext>
            </a:extLst>
          </p:cNvPr>
          <p:cNvSpPr/>
          <p:nvPr/>
        </p:nvSpPr>
        <p:spPr>
          <a:xfrm>
            <a:off x="4543158" y="2460545"/>
            <a:ext cx="200658" cy="200658"/>
          </a:xfrm>
          <a:custGeom>
            <a:avLst/>
            <a:gdLst>
              <a:gd name="connsiteX0" fmla="*/ 762000 w 762000"/>
              <a:gd name="connsiteY0" fmla="*/ 381000 h 762000"/>
              <a:gd name="connsiteX1" fmla="*/ 381000 w 762000"/>
              <a:gd name="connsiteY1" fmla="*/ 0 h 762000"/>
              <a:gd name="connsiteX2" fmla="*/ 0 w 762000"/>
              <a:gd name="connsiteY2" fmla="*/ 381000 h 762000"/>
              <a:gd name="connsiteX3" fmla="*/ 381000 w 762000"/>
              <a:gd name="connsiteY3" fmla="*/ 762000 h 762000"/>
              <a:gd name="connsiteX4" fmla="*/ 762000 w 762000"/>
              <a:gd name="connsiteY4" fmla="*/ 381000 h 762000"/>
              <a:gd name="connsiteX5" fmla="*/ 381000 w 762000"/>
              <a:gd name="connsiteY5" fmla="*/ 616258 h 762000"/>
              <a:gd name="connsiteX6" fmla="*/ 345765 w 762000"/>
              <a:gd name="connsiteY6" fmla="*/ 581023 h 762000"/>
              <a:gd name="connsiteX7" fmla="*/ 381000 w 762000"/>
              <a:gd name="connsiteY7" fmla="*/ 545788 h 762000"/>
              <a:gd name="connsiteX8" fmla="*/ 416235 w 762000"/>
              <a:gd name="connsiteY8" fmla="*/ 581023 h 762000"/>
              <a:gd name="connsiteX9" fmla="*/ 381000 w 762000"/>
              <a:gd name="connsiteY9" fmla="*/ 616258 h 762000"/>
              <a:gd name="connsiteX10" fmla="*/ 438150 w 762000"/>
              <a:gd name="connsiteY10" fmla="*/ 376238 h 762000"/>
              <a:gd name="connsiteX11" fmla="*/ 405780 w 762000"/>
              <a:gd name="connsiteY11" fmla="*/ 432420 h 762000"/>
              <a:gd name="connsiteX12" fmla="*/ 405780 w 762000"/>
              <a:gd name="connsiteY12" fmla="*/ 486705 h 762000"/>
              <a:gd name="connsiteX13" fmla="*/ 381968 w 762000"/>
              <a:gd name="connsiteY13" fmla="*/ 510517 h 762000"/>
              <a:gd name="connsiteX14" fmla="*/ 358155 w 762000"/>
              <a:gd name="connsiteY14" fmla="*/ 486705 h 762000"/>
              <a:gd name="connsiteX15" fmla="*/ 358155 w 762000"/>
              <a:gd name="connsiteY15" fmla="*/ 432420 h 762000"/>
              <a:gd name="connsiteX16" fmla="*/ 418170 w 762000"/>
              <a:gd name="connsiteY16" fmla="*/ 332407 h 762000"/>
              <a:gd name="connsiteX17" fmla="*/ 464828 w 762000"/>
              <a:gd name="connsiteY17" fmla="*/ 231423 h 762000"/>
              <a:gd name="connsiteX18" fmla="*/ 405780 w 762000"/>
              <a:gd name="connsiteY18" fmla="*/ 172376 h 762000"/>
              <a:gd name="connsiteX19" fmla="*/ 330548 w 762000"/>
              <a:gd name="connsiteY19" fmla="*/ 186663 h 762000"/>
              <a:gd name="connsiteX20" fmla="*/ 295276 w 762000"/>
              <a:gd name="connsiteY20" fmla="*/ 255273 h 762000"/>
              <a:gd name="connsiteX21" fmla="*/ 271463 w 762000"/>
              <a:gd name="connsiteY21" fmla="*/ 279085 h 762000"/>
              <a:gd name="connsiteX22" fmla="*/ 247651 w 762000"/>
              <a:gd name="connsiteY22" fmla="*/ 255273 h 762000"/>
              <a:gd name="connsiteX23" fmla="*/ 300038 w 762000"/>
              <a:gd name="connsiteY23" fmla="*/ 149526 h 762000"/>
              <a:gd name="connsiteX24" fmla="*/ 417206 w 762000"/>
              <a:gd name="connsiteY24" fmla="*/ 126682 h 762000"/>
              <a:gd name="connsiteX25" fmla="*/ 511488 w 762000"/>
              <a:gd name="connsiteY25" fmla="*/ 220964 h 762000"/>
              <a:gd name="connsiteX26" fmla="*/ 438153 w 762000"/>
              <a:gd name="connsiteY26" fmla="*/ 376231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62000" h="762000">
                <a:moveTo>
                  <a:pt x="762000" y="381000"/>
                </a:moveTo>
                <a:cubicBezTo>
                  <a:pt x="762000" y="170478"/>
                  <a:pt x="591522" y="0"/>
                  <a:pt x="381000" y="0"/>
                </a:cubicBezTo>
                <a:cubicBezTo>
                  <a:pt x="170478" y="0"/>
                  <a:pt x="0" y="170478"/>
                  <a:pt x="0" y="381000"/>
                </a:cubicBezTo>
                <a:cubicBezTo>
                  <a:pt x="0" y="591522"/>
                  <a:pt x="170478" y="762000"/>
                  <a:pt x="381000" y="762000"/>
                </a:cubicBezTo>
                <a:cubicBezTo>
                  <a:pt x="591522" y="762000"/>
                  <a:pt x="762000" y="591522"/>
                  <a:pt x="762000" y="381000"/>
                </a:cubicBezTo>
                <a:close/>
                <a:moveTo>
                  <a:pt x="381000" y="616258"/>
                </a:moveTo>
                <a:cubicBezTo>
                  <a:pt x="361950" y="616258"/>
                  <a:pt x="345765" y="600073"/>
                  <a:pt x="345765" y="581023"/>
                </a:cubicBezTo>
                <a:cubicBezTo>
                  <a:pt x="345765" y="561005"/>
                  <a:pt x="361950" y="545788"/>
                  <a:pt x="381000" y="545788"/>
                </a:cubicBezTo>
                <a:cubicBezTo>
                  <a:pt x="400050" y="545788"/>
                  <a:pt x="416235" y="561973"/>
                  <a:pt x="416235" y="581023"/>
                </a:cubicBezTo>
                <a:cubicBezTo>
                  <a:pt x="416235" y="600073"/>
                  <a:pt x="400050" y="616258"/>
                  <a:pt x="381000" y="616258"/>
                </a:cubicBezTo>
                <a:close/>
                <a:moveTo>
                  <a:pt x="438150" y="376238"/>
                </a:moveTo>
                <a:cubicBezTo>
                  <a:pt x="418132" y="385763"/>
                  <a:pt x="405780" y="407678"/>
                  <a:pt x="405780" y="432420"/>
                </a:cubicBezTo>
                <a:lnTo>
                  <a:pt x="405780" y="486705"/>
                </a:lnTo>
                <a:cubicBezTo>
                  <a:pt x="405780" y="500024"/>
                  <a:pt x="395288" y="510517"/>
                  <a:pt x="381968" y="510517"/>
                </a:cubicBezTo>
                <a:cubicBezTo>
                  <a:pt x="368648" y="510517"/>
                  <a:pt x="358155" y="499095"/>
                  <a:pt x="358155" y="486705"/>
                </a:cubicBezTo>
                <a:lnTo>
                  <a:pt x="358155" y="432420"/>
                </a:lnTo>
                <a:cubicBezTo>
                  <a:pt x="358155" y="389557"/>
                  <a:pt x="381968" y="350490"/>
                  <a:pt x="418170" y="332407"/>
                </a:cubicBezTo>
                <a:cubicBezTo>
                  <a:pt x="456270" y="314325"/>
                  <a:pt x="475320" y="273360"/>
                  <a:pt x="464828" y="231423"/>
                </a:cubicBezTo>
                <a:cubicBezTo>
                  <a:pt x="457200" y="202848"/>
                  <a:pt x="434355" y="179036"/>
                  <a:pt x="405780" y="172376"/>
                </a:cubicBezTo>
                <a:cubicBezTo>
                  <a:pt x="379103" y="164748"/>
                  <a:pt x="351495" y="170478"/>
                  <a:pt x="330548" y="186663"/>
                </a:cubicBezTo>
                <a:cubicBezTo>
                  <a:pt x="307666" y="203816"/>
                  <a:pt x="295276" y="228595"/>
                  <a:pt x="295276" y="255273"/>
                </a:cubicBezTo>
                <a:cubicBezTo>
                  <a:pt x="295276" y="268593"/>
                  <a:pt x="284783" y="279085"/>
                  <a:pt x="271463" y="279085"/>
                </a:cubicBezTo>
                <a:cubicBezTo>
                  <a:pt x="258144" y="279085"/>
                  <a:pt x="247651" y="268593"/>
                  <a:pt x="247651" y="255273"/>
                </a:cubicBezTo>
                <a:cubicBezTo>
                  <a:pt x="247651" y="213378"/>
                  <a:pt x="266701" y="175278"/>
                  <a:pt x="300038" y="149526"/>
                </a:cubicBezTo>
                <a:cubicBezTo>
                  <a:pt x="333376" y="123816"/>
                  <a:pt x="375271" y="116189"/>
                  <a:pt x="417206" y="126682"/>
                </a:cubicBezTo>
                <a:cubicBezTo>
                  <a:pt x="462933" y="138104"/>
                  <a:pt x="499136" y="175274"/>
                  <a:pt x="511488" y="220964"/>
                </a:cubicBezTo>
                <a:cubicBezTo>
                  <a:pt x="526743" y="283844"/>
                  <a:pt x="497200" y="348618"/>
                  <a:pt x="438153" y="376231"/>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300">
              <a:solidFill>
                <a:srgbClr val="000000"/>
              </a:solidFill>
              <a:latin typeface="Segoe UI Semibold"/>
            </a:endParaRPr>
          </a:p>
        </p:txBody>
      </p:sp>
    </p:spTree>
    <p:extLst>
      <p:ext uri="{BB962C8B-B14F-4D97-AF65-F5344CB8AC3E}">
        <p14:creationId xmlns:p14="http://schemas.microsoft.com/office/powerpoint/2010/main" val="13796151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53FD662-A90A-A986-F3DA-2FD509219369}"/>
              </a:ext>
              <a:ext uri="{C183D7F6-B498-43B3-948B-1728B52AA6E4}">
                <adec:decorative xmlns:adec="http://schemas.microsoft.com/office/drawing/2017/decorative" val="1"/>
              </a:ext>
            </a:extLst>
          </p:cNvPr>
          <p:cNvSpPr>
            <a:spLocks/>
          </p:cNvSpPr>
          <p:nvPr/>
        </p:nvSpPr>
        <p:spPr>
          <a:xfrm>
            <a:off x="419804" y="1065726"/>
            <a:ext cx="11352392" cy="4726549"/>
          </a:xfrm>
          <a:prstGeom prst="roundRect">
            <a:avLst>
              <a:gd name="adj" fmla="val 2413"/>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sp>
        <p:nvSpPr>
          <p:cNvPr id="5" name="Title 3">
            <a:extLst>
              <a:ext uri="{FF2B5EF4-FFF2-40B4-BE49-F238E27FC236}">
                <a16:creationId xmlns:a16="http://schemas.microsoft.com/office/drawing/2014/main" id="{06BFE4BD-0C09-8141-A483-BE3C4615DF69}"/>
              </a:ext>
            </a:extLst>
          </p:cNvPr>
          <p:cNvSpPr txBox="1">
            <a:spLocks noGrp="1"/>
          </p:cNvSpPr>
          <p:nvPr>
            <p:ph type="title" idx="4294967295"/>
          </p:nvPr>
        </p:nvSpPr>
        <p:spPr>
          <a:xfrm>
            <a:off x="840808" y="3082752"/>
            <a:ext cx="1921555" cy="6924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100"/>
              </a:spcBef>
              <a:spcAft>
                <a:spcPts val="600"/>
              </a:spcAft>
              <a:buClrTx/>
              <a:buSzTx/>
              <a:buFontTx/>
              <a:buNone/>
              <a:tabLst/>
              <a:defRPr/>
            </a:pPr>
            <a:r>
              <a:rPr kumimoji="0" lang="en-GB" sz="2800" b="0" i="0" u="none" strike="noStrike" kern="1200" cap="none" spc="-5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This section will cover</a:t>
            </a:r>
          </a:p>
        </p:txBody>
      </p:sp>
      <p:sp>
        <p:nvSpPr>
          <p:cNvPr id="6" name="Rectangle: Rounded Corners 5">
            <a:extLst>
              <a:ext uri="{FF2B5EF4-FFF2-40B4-BE49-F238E27FC236}">
                <a16:creationId xmlns:a16="http://schemas.microsoft.com/office/drawing/2014/main" id="{11813268-9FFC-6DA6-C0F7-395E33F7E705}"/>
              </a:ext>
              <a:ext uri="{C183D7F6-B498-43B3-948B-1728B52AA6E4}">
                <adec:decorative xmlns:adec="http://schemas.microsoft.com/office/drawing/2017/decorative" val="1"/>
              </a:ext>
            </a:extLst>
          </p:cNvPr>
          <p:cNvSpPr>
            <a:spLocks/>
          </p:cNvSpPr>
          <p:nvPr/>
        </p:nvSpPr>
        <p:spPr bwMode="auto">
          <a:xfrm>
            <a:off x="3207390" y="1448540"/>
            <a:ext cx="45719" cy="3960921"/>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a:spcAft>
                <a:spcPts val="1800"/>
              </a:spcAft>
            </a:pPr>
            <a:endParaRPr lang="en-IN" sz="1400" err="1"/>
          </a:p>
        </p:txBody>
      </p:sp>
      <p:sp>
        <p:nvSpPr>
          <p:cNvPr id="8" name="TextBox 7">
            <a:extLst>
              <a:ext uri="{FF2B5EF4-FFF2-40B4-BE49-F238E27FC236}">
                <a16:creationId xmlns:a16="http://schemas.microsoft.com/office/drawing/2014/main" id="{186A6AA3-806E-30E9-1607-8FF347CA4711}"/>
              </a:ext>
            </a:extLst>
          </p:cNvPr>
          <p:cNvSpPr txBox="1">
            <a:spLocks/>
          </p:cNvSpPr>
          <p:nvPr/>
        </p:nvSpPr>
        <p:spPr>
          <a:xfrm>
            <a:off x="3685068" y="1659285"/>
            <a:ext cx="7546812" cy="3539430"/>
          </a:xfrm>
          <a:prstGeom prst="rect">
            <a:avLst/>
          </a:prstGeom>
          <a:noFill/>
        </p:spPr>
        <p:txBody>
          <a:bodyPr wrap="square" lIns="0" tIns="0" rIns="0" bIns="0" rtlCol="0" anchor="ctr">
            <a:spAutoFit/>
          </a:bodyPr>
          <a:lstStyle/>
          <a:p>
            <a:pPr marL="342900" marR="0" lvl="0" indent="-342900"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For whom do we need to provide organizational data for?</a:t>
            </a:r>
          </a:p>
          <a:p>
            <a:pPr marL="342900" marR="0" lvl="0" indent="-342900"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Options for providing organizational data to Viva Insights</a:t>
            </a:r>
          </a:p>
          <a:p>
            <a:pPr marL="342900" marR="0" lvl="0" indent="-342900"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Required data attributes</a:t>
            </a:r>
          </a:p>
          <a:p>
            <a:pPr marL="342900" marR="0" lvl="0" indent="-342900"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Additional data attributes</a:t>
            </a:r>
          </a:p>
          <a:p>
            <a:pPr marL="342900" marR="0" lvl="0" indent="-342900"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Effective dating </a:t>
            </a:r>
          </a:p>
          <a:p>
            <a:pPr marL="342900" marR="0" lvl="0" indent="-342900"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Best practices </a:t>
            </a:r>
          </a:p>
          <a:p>
            <a:pPr marL="342900" marR="0" lvl="0" indent="-342900"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Additional resources</a:t>
            </a:r>
          </a:p>
        </p:txBody>
      </p:sp>
    </p:spTree>
    <p:extLst>
      <p:ext uri="{BB962C8B-B14F-4D97-AF65-F5344CB8AC3E}">
        <p14:creationId xmlns:p14="http://schemas.microsoft.com/office/powerpoint/2010/main" val="1599404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FB120DF0-863D-EADB-24FD-0212214EAD73}"/>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419804" y="411480"/>
            <a:ext cx="11352392" cy="430887"/>
          </a:xfrm>
        </p:spPr>
        <p:txBody>
          <a:bodyPr/>
          <a:lstStyle/>
          <a:p>
            <a:r>
              <a:rPr lang="en-US"/>
              <a:t>For whom do we need to provide organizational data for? </a:t>
            </a:r>
          </a:p>
        </p:txBody>
      </p:sp>
      <p:sp>
        <p:nvSpPr>
          <p:cNvPr id="6" name="Title 2">
            <a:extLst>
              <a:ext uri="{FF2B5EF4-FFF2-40B4-BE49-F238E27FC236}">
                <a16:creationId xmlns:a16="http://schemas.microsoft.com/office/drawing/2014/main" id="{C33F213E-E3E2-C022-ACEF-7F0BDFF47AF0}"/>
              </a:ext>
            </a:extLst>
          </p:cNvPr>
          <p:cNvSpPr txBox="1">
            <a:spLocks/>
          </p:cNvSpPr>
          <p:nvPr/>
        </p:nvSpPr>
        <p:spPr>
          <a:xfrm>
            <a:off x="419100" y="983224"/>
            <a:ext cx="11353800"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US" sz="1800">
                <a:latin typeface="+mn-lt"/>
              </a:rPr>
              <a:t>The best practice is to include </a:t>
            </a:r>
            <a:r>
              <a:rPr lang="en-US" sz="1800">
                <a:ln>
                  <a:noFill/>
                </a:ln>
                <a:gradFill>
                  <a:gsLst>
                    <a:gs pos="8000">
                      <a:srgbClr val="8661C5"/>
                    </a:gs>
                    <a:gs pos="100000">
                      <a:srgbClr val="C73ECC"/>
                    </a:gs>
                    <a:gs pos="0">
                      <a:srgbClr val="0078D4">
                        <a:lumMod val="75000"/>
                      </a:srgbClr>
                    </a:gs>
                  </a:gsLst>
                  <a:lin ang="0" scaled="0"/>
                </a:gradFill>
                <a:latin typeface="Segoe UI Semibold"/>
                <a:cs typeface="Segoe UI"/>
              </a:rPr>
              <a:t>all</a:t>
            </a:r>
            <a:r>
              <a:rPr lang="en-US" sz="1800">
                <a:latin typeface="+mn-lt"/>
              </a:rPr>
              <a:t> employees in the broader company (even unlicensed employees). This enables you to measure how licensed employees worked with other teams.</a:t>
            </a:r>
          </a:p>
        </p:txBody>
      </p:sp>
      <p:sp>
        <p:nvSpPr>
          <p:cNvPr id="7" name="Rectangle: Rounded Corners 6">
            <a:extLst>
              <a:ext uri="{FF2B5EF4-FFF2-40B4-BE49-F238E27FC236}">
                <a16:creationId xmlns:a16="http://schemas.microsoft.com/office/drawing/2014/main" id="{81A98F71-FEBB-1019-F447-0931F5E357B5}"/>
              </a:ext>
            </a:extLst>
          </p:cNvPr>
          <p:cNvSpPr>
            <a:spLocks/>
          </p:cNvSpPr>
          <p:nvPr/>
        </p:nvSpPr>
        <p:spPr>
          <a:xfrm>
            <a:off x="419100" y="1682111"/>
            <a:ext cx="11353800" cy="744260"/>
          </a:xfrm>
          <a:prstGeom prst="roundRect">
            <a:avLst>
              <a:gd name="adj" fmla="val 5961"/>
            </a:avLst>
          </a:prstGeom>
          <a:solidFill>
            <a:schemeClr val="bg1"/>
          </a:solidFill>
          <a:effectLst>
            <a:outerShdw blurRad="50800" dist="38100" dir="2700000" algn="tl" rotWithShape="0">
              <a:prstClr val="black">
                <a:alpha val="40000"/>
              </a:prstClr>
            </a:outerShdw>
          </a:effectLst>
        </p:spPr>
        <p:txBody>
          <a:bodyPr wrap="square" lIns="114300" tIns="114300" rIns="114300" bIns="114300">
            <a:spAutoFit/>
          </a:bodyPr>
          <a:lstStyle/>
          <a:p>
            <a:pPr marR="0" lvl="0"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a:ln>
                  <a:noFill/>
                </a:ln>
                <a:solidFill>
                  <a:srgbClr val="282828"/>
                </a:solidFill>
                <a:effectLst/>
                <a:uLnTx/>
                <a:uFillTx/>
                <a:latin typeface="+mj-lt"/>
                <a:ea typeface="Calibri" panose="020F0502020204030204" pitchFamily="34" charset="0"/>
                <a:cs typeface="+mn-cs"/>
              </a:rPr>
              <a:t>Example: </a:t>
            </a:r>
            <a:r>
              <a:rPr kumimoji="0" lang="en-US" sz="1600" b="0" i="0" u="none" strike="noStrike" kern="1200" cap="none" normalizeH="0" noProof="0">
                <a:ln>
                  <a:noFill/>
                </a:ln>
                <a:solidFill>
                  <a:srgbClr val="282828"/>
                </a:solidFill>
                <a:effectLst/>
                <a:uLnTx/>
                <a:uFillTx/>
                <a:ea typeface="Calibri" panose="020F0502020204030204" pitchFamily="34" charset="0"/>
                <a:cs typeface="+mn-cs"/>
              </a:rPr>
              <a:t>I only licensed employees in the United States, but I want to understand how my U.S. employees invested their time with teams across the globe.</a:t>
            </a:r>
          </a:p>
        </p:txBody>
      </p:sp>
      <p:sp>
        <p:nvSpPr>
          <p:cNvPr id="14" name="Title 7">
            <a:extLst>
              <a:ext uri="{FF2B5EF4-FFF2-40B4-BE49-F238E27FC236}">
                <a16:creationId xmlns:a16="http://schemas.microsoft.com/office/drawing/2014/main" id="{19B186FE-F20A-49E3-3FED-2D660CD85D44}"/>
              </a:ext>
            </a:extLst>
          </p:cNvPr>
          <p:cNvSpPr txBox="1">
            <a:spLocks/>
          </p:cNvSpPr>
          <p:nvPr/>
        </p:nvSpPr>
        <p:spPr>
          <a:xfrm>
            <a:off x="419100" y="2696791"/>
            <a:ext cx="11352391" cy="215444"/>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latin typeface="+mn-lt"/>
                <a:ea typeface="+mn-ea"/>
                <a:cs typeface="Segoe UI"/>
              </a:rPr>
              <a:t>Including </a:t>
            </a:r>
            <a:r>
              <a:rPr lang="en-US" sz="1400">
                <a:latin typeface="+mn-lt"/>
              </a:rPr>
              <a:t>organizational</a:t>
            </a:r>
            <a:r>
              <a:rPr kumimoji="0" lang="en-US" sz="1400" b="0" i="0" u="none" strike="noStrike" kern="1200" cap="none" spc="0" normalizeH="0" baseline="0" noProof="0">
                <a:ln>
                  <a:noFill/>
                </a:ln>
                <a:effectLst/>
                <a:uLnTx/>
                <a:uFillTx/>
                <a:latin typeface="+mn-lt"/>
                <a:ea typeface="+mn-ea"/>
                <a:cs typeface="Segoe UI"/>
              </a:rPr>
              <a:t> data for all employees enables granular filtering and break down, even for a partially licensed organization:</a:t>
            </a:r>
          </a:p>
        </p:txBody>
      </p:sp>
      <p:sp>
        <p:nvSpPr>
          <p:cNvPr id="42" name="Title 7">
            <a:extLst>
              <a:ext uri="{FF2B5EF4-FFF2-40B4-BE49-F238E27FC236}">
                <a16:creationId xmlns:a16="http://schemas.microsoft.com/office/drawing/2014/main" id="{A224B00C-4120-FBAB-BF3C-14BB617725D0}"/>
              </a:ext>
            </a:extLst>
          </p:cNvPr>
          <p:cNvSpPr txBox="1">
            <a:spLocks/>
          </p:cNvSpPr>
          <p:nvPr/>
        </p:nvSpPr>
        <p:spPr>
          <a:xfrm>
            <a:off x="419100" y="3108252"/>
            <a:ext cx="2644329" cy="369332"/>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a:rPr>
              <a:t>Organizational data only for licensed employees</a:t>
            </a:r>
          </a:p>
        </p:txBody>
      </p:sp>
      <p:sp>
        <p:nvSpPr>
          <p:cNvPr id="11" name="Text Placeholder 2">
            <a:extLst>
              <a:ext uri="{FF2B5EF4-FFF2-40B4-BE49-F238E27FC236}">
                <a16:creationId xmlns:a16="http://schemas.microsoft.com/office/drawing/2014/main" id="{C796E6F6-BDE0-404F-A314-17BAB4647B99}"/>
              </a:ext>
            </a:extLst>
          </p:cNvPr>
          <p:cNvSpPr txBox="1">
            <a:spLocks/>
          </p:cNvSpPr>
          <p:nvPr/>
        </p:nvSpPr>
        <p:spPr>
          <a:xfrm>
            <a:off x="419100" y="3652739"/>
            <a:ext cx="2644329" cy="387798"/>
          </a:xfrm>
          <a:prstGeom prst="rect">
            <a:avLst/>
          </a:prstGeom>
          <a:noFill/>
        </p:spPr>
        <p:txBody>
          <a:bodyPr vert="horz" wrap="square" lIns="0" tIns="0" rIns="0" bIns="0" rtlCol="0" anchor="t">
            <a:spAutoFit/>
          </a:bodyPr>
          <a:lstStyle>
            <a:lvl1pPr marL="0" marR="0" indent="0" algn="l" defTabSz="91419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lumMod val="50000"/>
                  </a:schemeClr>
                </a:solidFill>
                <a:latin typeface="Segoe UI" panose="020B0502040204020203" pitchFamily="34" charset="0"/>
                <a:ea typeface="+mn-ea"/>
                <a:cs typeface="Segoe UI" panose="020B0502040204020203" pitchFamily="34" charset="0"/>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lumMod val="50000"/>
                  </a:schemeClr>
                </a:solidFill>
                <a:latin typeface="Segoe UI" panose="020B0502040204020203" pitchFamily="34" charset="0"/>
                <a:ea typeface="+mn-ea"/>
                <a:cs typeface="Segoe UI" panose="020B0502040204020203" pitchFamily="34" charset="0"/>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lumMod val="50000"/>
                  </a:schemeClr>
                </a:solidFill>
                <a:latin typeface="Segoe UI" panose="020B0502040204020203" pitchFamily="34" charset="0"/>
                <a:ea typeface="+mn-ea"/>
                <a:cs typeface="Segoe UI" panose="020B0502040204020203" pitchFamily="34" charset="0"/>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lumMod val="50000"/>
                  </a:schemeClr>
                </a:solidFill>
                <a:latin typeface="Segoe UI" panose="020B0502040204020203" pitchFamily="34" charset="0"/>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19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U.S. employees allocated their time to:</a:t>
            </a:r>
          </a:p>
        </p:txBody>
      </p:sp>
      <p:graphicFrame>
        <p:nvGraphicFramePr>
          <p:cNvPr id="13" name="Chart 12" descr="Pie Chart illustrating percentage of time invested by licensed employees within U.S. ">
            <a:extLst>
              <a:ext uri="{FF2B5EF4-FFF2-40B4-BE49-F238E27FC236}">
                <a16:creationId xmlns:a16="http://schemas.microsoft.com/office/drawing/2014/main" id="{20DE0562-1C5F-4159-B684-6DD5308AAE4B}"/>
              </a:ext>
            </a:extLst>
          </p:cNvPr>
          <p:cNvGraphicFramePr>
            <a:graphicFrameLocks/>
          </p:cNvGraphicFramePr>
          <p:nvPr>
            <p:extLst>
              <p:ext uri="{D42A27DB-BD31-4B8C-83A1-F6EECF244321}">
                <p14:modId xmlns:p14="http://schemas.microsoft.com/office/powerpoint/2010/main" val="4285494368"/>
              </p:ext>
            </p:extLst>
          </p:nvPr>
        </p:nvGraphicFramePr>
        <p:xfrm>
          <a:off x="419100" y="4139492"/>
          <a:ext cx="2644329" cy="2153146"/>
        </p:xfrm>
        <a:graphic>
          <a:graphicData uri="http://schemas.openxmlformats.org/drawingml/2006/chart">
            <c:chart xmlns:c="http://schemas.openxmlformats.org/drawingml/2006/chart" xmlns:r="http://schemas.openxmlformats.org/officeDocument/2006/relationships" r:id="rId3"/>
          </a:graphicData>
        </a:graphic>
      </p:graphicFrame>
      <p:sp>
        <p:nvSpPr>
          <p:cNvPr id="45" name="Title 7">
            <a:extLst>
              <a:ext uri="{FF2B5EF4-FFF2-40B4-BE49-F238E27FC236}">
                <a16:creationId xmlns:a16="http://schemas.microsoft.com/office/drawing/2014/main" id="{8FB47105-1C43-7836-053E-AA20583062E2}"/>
              </a:ext>
            </a:extLst>
          </p:cNvPr>
          <p:cNvSpPr txBox="1">
            <a:spLocks/>
          </p:cNvSpPr>
          <p:nvPr/>
        </p:nvSpPr>
        <p:spPr>
          <a:xfrm>
            <a:off x="4076700" y="3292918"/>
            <a:ext cx="264432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a:rPr>
              <a:t>Organizational data for all employees</a:t>
            </a:r>
          </a:p>
        </p:txBody>
      </p:sp>
      <p:sp>
        <p:nvSpPr>
          <p:cNvPr id="12" name="Text Placeholder 2">
            <a:extLst>
              <a:ext uri="{FF2B5EF4-FFF2-40B4-BE49-F238E27FC236}">
                <a16:creationId xmlns:a16="http://schemas.microsoft.com/office/drawing/2014/main" id="{4E85EA46-9155-4007-AD8F-7B06960D61B0}"/>
              </a:ext>
            </a:extLst>
          </p:cNvPr>
          <p:cNvSpPr txBox="1">
            <a:spLocks/>
          </p:cNvSpPr>
          <p:nvPr/>
        </p:nvSpPr>
        <p:spPr>
          <a:xfrm>
            <a:off x="4076700" y="3652739"/>
            <a:ext cx="2644329" cy="387798"/>
          </a:xfrm>
          <a:prstGeom prst="rect">
            <a:avLst/>
          </a:prstGeom>
          <a:noFill/>
        </p:spPr>
        <p:txBody>
          <a:bodyPr vert="horz" wrap="square" lIns="0" tIns="0" rIns="0" bIns="0" rtlCol="0" anchor="t">
            <a:spAutoFit/>
          </a:bodyPr>
          <a:lstStyle>
            <a:lvl1pPr marL="0" marR="0" indent="0" algn="l" defTabSz="914192" rtl="0" eaLnBrk="1" fontAlgn="auto" latinLnBrk="0" hangingPunct="1">
              <a:lnSpc>
                <a:spcPct val="90000"/>
              </a:lnSpc>
              <a:spcBef>
                <a:spcPct val="20000"/>
              </a:spcBef>
              <a:spcAft>
                <a:spcPts val="0"/>
              </a:spcAft>
              <a:buClrTx/>
              <a:buSzPct val="90000"/>
              <a:buFont typeface="Arial" pitchFamily="34" charset="0"/>
              <a:buNone/>
              <a:tabLst/>
              <a:defRPr sz="2000" kern="1200" spc="0" baseline="0">
                <a:solidFill>
                  <a:schemeClr val="tx1">
                    <a:lumMod val="75000"/>
                    <a:lumOff val="25000"/>
                  </a:schemeClr>
                </a:solidFill>
                <a:latin typeface="Segoe UI" panose="020B0502040204020203" pitchFamily="34" charset="0"/>
                <a:ea typeface="+mn-ea"/>
                <a:cs typeface="Segoe UI" panose="020B0502040204020203" pitchFamily="34" charset="0"/>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lumMod val="50000"/>
                  </a:schemeClr>
                </a:solidFill>
                <a:latin typeface="Segoe UI" panose="020B0502040204020203" pitchFamily="34" charset="0"/>
                <a:ea typeface="+mn-ea"/>
                <a:cs typeface="Segoe UI" panose="020B0502040204020203" pitchFamily="34" charset="0"/>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lumMod val="50000"/>
                  </a:schemeClr>
                </a:solidFill>
                <a:latin typeface="Segoe UI" panose="020B0502040204020203" pitchFamily="34" charset="0"/>
                <a:ea typeface="+mn-ea"/>
                <a:cs typeface="Segoe UI" panose="020B0502040204020203" pitchFamily="34" charset="0"/>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lumMod val="50000"/>
                  </a:schemeClr>
                </a:solidFill>
                <a:latin typeface="Segoe UI" panose="020B0502040204020203" pitchFamily="34" charset="0"/>
                <a:ea typeface="+mn-ea"/>
                <a:cs typeface="Segoe UI" panose="020B0502040204020203" pitchFamily="34" charset="0"/>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chemeClr val="bg1">
                    <a:lumMod val="50000"/>
                  </a:schemeClr>
                </a:solidFill>
                <a:latin typeface="Segoe UI" panose="020B0502040204020203" pitchFamily="34" charset="0"/>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192" rtl="0" eaLnBrk="1" fontAlgn="auto" latinLnBrk="0" hangingPunct="1">
              <a:lnSpc>
                <a:spcPct val="90000"/>
              </a:lnSpc>
              <a:spcBef>
                <a:spcPct val="20000"/>
              </a:spcBef>
              <a:spcAft>
                <a:spcPts val="0"/>
              </a:spcAft>
              <a:buClrTx/>
              <a:buSzPct val="90000"/>
              <a:buFont typeface="Arial" pitchFamily="34" charset="0"/>
              <a:buNone/>
              <a:tabLst/>
              <a:defRPr/>
            </a:pPr>
            <a:r>
              <a:rPr kumimoji="0" lang="en-US" sz="1400" b="0" i="0" u="none" strike="noStrike" kern="1200" cap="none" spc="0" normalizeH="0" baseline="0" noProof="0">
                <a:ln>
                  <a:noFill/>
                </a:ln>
                <a:solidFill>
                  <a:schemeClr val="tx1"/>
                </a:solidFill>
                <a:effectLst/>
                <a:uLnTx/>
                <a:uFillTx/>
                <a:latin typeface="+mn-lt"/>
                <a:ea typeface="+mn-ea"/>
                <a:cs typeface="Segoe UI" panose="020B0502040204020203" pitchFamily="34" charset="0"/>
              </a:rPr>
              <a:t>U.S. employees allocated their time to:</a:t>
            </a:r>
          </a:p>
        </p:txBody>
      </p:sp>
      <p:graphicFrame>
        <p:nvGraphicFramePr>
          <p:cNvPr id="36" name="Chart 35" descr="Pie Chart illustrating percentage of time invested by U.S. employees within U.S. and with teams across the globe">
            <a:extLst>
              <a:ext uri="{FF2B5EF4-FFF2-40B4-BE49-F238E27FC236}">
                <a16:creationId xmlns:a16="http://schemas.microsoft.com/office/drawing/2014/main" id="{14F0257F-D21E-411D-AF96-AFD324146851}"/>
              </a:ext>
            </a:extLst>
          </p:cNvPr>
          <p:cNvGraphicFramePr>
            <a:graphicFrameLocks/>
          </p:cNvGraphicFramePr>
          <p:nvPr>
            <p:extLst>
              <p:ext uri="{D42A27DB-BD31-4B8C-83A1-F6EECF244321}">
                <p14:modId xmlns:p14="http://schemas.microsoft.com/office/powerpoint/2010/main" val="2115371064"/>
              </p:ext>
            </p:extLst>
          </p:nvPr>
        </p:nvGraphicFramePr>
        <p:xfrm>
          <a:off x="4076700" y="4139492"/>
          <a:ext cx="2644329" cy="2153146"/>
        </p:xfrm>
        <a:graphic>
          <a:graphicData uri="http://schemas.openxmlformats.org/drawingml/2006/chart">
            <c:chart xmlns:c="http://schemas.openxmlformats.org/drawingml/2006/chart" xmlns:r="http://schemas.openxmlformats.org/officeDocument/2006/relationships" r:id="rId4"/>
          </a:graphicData>
        </a:graphic>
      </p:graphicFrame>
      <p:cxnSp>
        <p:nvCxnSpPr>
          <p:cNvPr id="43" name="Straight Connector 42">
            <a:extLst>
              <a:ext uri="{FF2B5EF4-FFF2-40B4-BE49-F238E27FC236}">
                <a16:creationId xmlns:a16="http://schemas.microsoft.com/office/drawing/2014/main" id="{51DD1DFE-97A0-2F3E-A789-0A5CD7A2A0C1}"/>
              </a:ext>
              <a:ext uri="{C183D7F6-B498-43B3-948B-1728B52AA6E4}">
                <adec:decorative xmlns:adec="http://schemas.microsoft.com/office/drawing/2017/decorative" val="1"/>
              </a:ext>
            </a:extLst>
          </p:cNvPr>
          <p:cNvCxnSpPr>
            <a:cxnSpLocks/>
          </p:cNvCxnSpPr>
          <p:nvPr/>
        </p:nvCxnSpPr>
        <p:spPr>
          <a:xfrm>
            <a:off x="419100" y="3553784"/>
            <a:ext cx="2644329" cy="0"/>
          </a:xfrm>
          <a:prstGeom prst="line">
            <a:avLst/>
          </a:prstGeom>
          <a:ln w="952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59BE4BE-68C8-3BA4-3399-3DD200DD7CE3}"/>
              </a:ext>
              <a:ext uri="{C183D7F6-B498-43B3-948B-1728B52AA6E4}">
                <adec:decorative xmlns:adec="http://schemas.microsoft.com/office/drawing/2017/decorative" val="1"/>
              </a:ext>
            </a:extLst>
          </p:cNvPr>
          <p:cNvCxnSpPr>
            <a:cxnSpLocks/>
          </p:cNvCxnSpPr>
          <p:nvPr/>
        </p:nvCxnSpPr>
        <p:spPr>
          <a:xfrm>
            <a:off x="4076700" y="3553784"/>
            <a:ext cx="2644329" cy="0"/>
          </a:xfrm>
          <a:prstGeom prst="line">
            <a:avLst/>
          </a:prstGeom>
          <a:ln w="952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28833E9-E519-FACA-CF3A-01080F2DAC11}"/>
              </a:ext>
              <a:ext uri="{C183D7F6-B498-43B3-948B-1728B52AA6E4}">
                <adec:decorative xmlns:adec="http://schemas.microsoft.com/office/drawing/2017/decorative" val="1"/>
              </a:ext>
            </a:extLst>
          </p:cNvPr>
          <p:cNvCxnSpPr>
            <a:cxnSpLocks/>
          </p:cNvCxnSpPr>
          <p:nvPr/>
        </p:nvCxnSpPr>
        <p:spPr>
          <a:xfrm>
            <a:off x="3570064" y="3262139"/>
            <a:ext cx="0" cy="3087886"/>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Oval 1091_1">
            <a:extLst>
              <a:ext uri="{FF2B5EF4-FFF2-40B4-BE49-F238E27FC236}">
                <a16:creationId xmlns:a16="http://schemas.microsoft.com/office/drawing/2014/main" id="{EFD694A1-DB2E-7A2F-D895-0C94A6A62385}"/>
              </a:ext>
              <a:ext uri="{C183D7F6-B498-43B3-948B-1728B52AA6E4}">
                <adec:decorative xmlns:adec="http://schemas.microsoft.com/office/drawing/2017/decorative" val="1"/>
              </a:ext>
            </a:extLst>
          </p:cNvPr>
          <p:cNvSpPr>
            <a:spLocks/>
          </p:cNvSpPr>
          <p:nvPr/>
        </p:nvSpPr>
        <p:spPr bwMode="auto">
          <a:xfrm flipV="1">
            <a:off x="3436253" y="4712724"/>
            <a:ext cx="249715" cy="354604"/>
          </a:xfrm>
          <a:prstGeom prst="chevron">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6" name="Title 2">
            <a:extLst>
              <a:ext uri="{FF2B5EF4-FFF2-40B4-BE49-F238E27FC236}">
                <a16:creationId xmlns:a16="http://schemas.microsoft.com/office/drawing/2014/main" id="{2263C75E-9BC5-1360-934A-1AF021604290}"/>
              </a:ext>
            </a:extLst>
          </p:cNvPr>
          <p:cNvSpPr txBox="1">
            <a:spLocks/>
          </p:cNvSpPr>
          <p:nvPr/>
        </p:nvSpPr>
        <p:spPr>
          <a:xfrm>
            <a:off x="7370721" y="3245638"/>
            <a:ext cx="4402179" cy="3087886"/>
          </a:xfrm>
          <a:prstGeom prst="roundRect">
            <a:avLst>
              <a:gd name="adj" fmla="val 5546"/>
            </a:avLst>
          </a:prstGeom>
          <a:solidFill>
            <a:schemeClr val="bg1"/>
          </a:solidFill>
          <a:effectLst>
            <a:outerShdw blurRad="50800" dist="38100" dir="2700000" algn="tl" rotWithShape="0">
              <a:prstClr val="black">
                <a:alpha val="40000"/>
              </a:prstClr>
            </a:outerShdw>
          </a:effectLst>
        </p:spPr>
        <p:txBody>
          <a:bodyPr vert="horz" wrap="square" lIns="114300" tIns="114300" rIns="114300" bIns="11430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a:spcAft>
                <a:spcPts val="600"/>
              </a:spcAft>
            </a:pPr>
            <a:r>
              <a:rPr lang="en-US" sz="1600"/>
              <a:t>Including all licensed employees </a:t>
            </a:r>
          </a:p>
          <a:p>
            <a:pPr>
              <a:spcAft>
                <a:spcPts val="600"/>
              </a:spcAft>
            </a:pPr>
            <a:r>
              <a:rPr lang="en-US" sz="1400">
                <a:latin typeface="+mn-lt"/>
              </a:rPr>
              <a:t>It's the admin's responsibility to maintain </a:t>
            </a:r>
            <a:br>
              <a:rPr lang="en-US" sz="1400">
                <a:latin typeface="+mn-lt"/>
              </a:rPr>
            </a:br>
            <a:r>
              <a:rPr lang="en-US" sz="1400">
                <a:latin typeface="+mn-lt"/>
              </a:rPr>
              <a:t>up-to-date and complete organizational data. </a:t>
            </a:r>
            <a:br>
              <a:rPr lang="en-US" sz="1400">
                <a:latin typeface="+mn-lt"/>
              </a:rPr>
            </a:br>
            <a:r>
              <a:rPr lang="en-US" sz="1400">
                <a:latin typeface="+mn-lt"/>
              </a:rPr>
              <a:t>In this task, "complete" means two things: data that includes the right people and includes the right attributes for those people. </a:t>
            </a:r>
          </a:p>
          <a:p>
            <a:pPr>
              <a:spcAft>
                <a:spcPts val="600"/>
              </a:spcAft>
            </a:pPr>
            <a:r>
              <a:rPr lang="en-US" sz="1400">
                <a:latin typeface="+mn-lt"/>
              </a:rPr>
              <a:t>The reason for including all employees in the organization is that, if their organizational data is missing, analysts can't filter by that data when they build a query on the </a:t>
            </a:r>
            <a:r>
              <a:rPr lang="en-US" sz="1400"/>
              <a:t>Analysis</a:t>
            </a:r>
            <a:r>
              <a:rPr lang="en-US" sz="1400">
                <a:latin typeface="+mn-lt"/>
              </a:rPr>
              <a:t> page. So, employees whose data is missing will be excluded from the analyses that analysts perform. </a:t>
            </a:r>
          </a:p>
        </p:txBody>
      </p:sp>
      <p:grpSp>
        <p:nvGrpSpPr>
          <p:cNvPr id="39" name="Group 38">
            <a:extLst>
              <a:ext uri="{FF2B5EF4-FFF2-40B4-BE49-F238E27FC236}">
                <a16:creationId xmlns:a16="http://schemas.microsoft.com/office/drawing/2014/main" id="{11682DE8-8F04-776E-336B-51AA569BF6F3}"/>
              </a:ext>
              <a:ext uri="{C183D7F6-B498-43B3-948B-1728B52AA6E4}">
                <adec:decorative xmlns:adec="http://schemas.microsoft.com/office/drawing/2017/decorative" val="1"/>
              </a:ext>
            </a:extLst>
          </p:cNvPr>
          <p:cNvGrpSpPr/>
          <p:nvPr/>
        </p:nvGrpSpPr>
        <p:grpSpPr>
          <a:xfrm>
            <a:off x="11099166" y="3379439"/>
            <a:ext cx="505745" cy="537653"/>
            <a:chOff x="6322190" y="6471276"/>
            <a:chExt cx="459770" cy="488775"/>
          </a:xfrm>
        </p:grpSpPr>
        <p:sp>
          <p:nvSpPr>
            <p:cNvPr id="27" name="Freeform: Shape 26">
              <a:hlinkClick r:id="rId5"/>
              <a:extLst>
                <a:ext uri="{FF2B5EF4-FFF2-40B4-BE49-F238E27FC236}">
                  <a16:creationId xmlns:a16="http://schemas.microsoft.com/office/drawing/2014/main" id="{DBF9ED86-E8EC-485F-2768-D8A97FCD3EBA}"/>
                </a:ext>
              </a:extLst>
            </p:cNvPr>
            <p:cNvSpPr/>
            <p:nvPr/>
          </p:nvSpPr>
          <p:spPr>
            <a:xfrm>
              <a:off x="6454018" y="6611145"/>
              <a:ext cx="327942" cy="348906"/>
            </a:xfrm>
            <a:custGeom>
              <a:avLst/>
              <a:gdLst>
                <a:gd name="connsiteX0" fmla="*/ 636887 w 639066"/>
                <a:gd name="connsiteY0" fmla="*/ 497803 h 679920"/>
                <a:gd name="connsiteX1" fmla="*/ 604121 w 639066"/>
                <a:gd name="connsiteY1" fmla="*/ 379121 h 679920"/>
                <a:gd name="connsiteX2" fmla="*/ 554591 w 639066"/>
                <a:gd name="connsiteY2" fmla="*/ 202718 h 679920"/>
                <a:gd name="connsiteX3" fmla="*/ 479344 w 639066"/>
                <a:gd name="connsiteY3" fmla="*/ 103753 h 679920"/>
                <a:gd name="connsiteX4" fmla="*/ 439339 w 639066"/>
                <a:gd name="connsiteY4" fmla="*/ 106611 h 679920"/>
                <a:gd name="connsiteX5" fmla="*/ 413145 w 639066"/>
                <a:gd name="connsiteY5" fmla="*/ 132328 h 679920"/>
                <a:gd name="connsiteX6" fmla="*/ 391142 w 639066"/>
                <a:gd name="connsiteY6" fmla="*/ 118422 h 679920"/>
                <a:gd name="connsiteX7" fmla="*/ 344089 w 639066"/>
                <a:gd name="connsiteY7" fmla="*/ 121565 h 679920"/>
                <a:gd name="connsiteX8" fmla="*/ 311037 w 639066"/>
                <a:gd name="connsiteY8" fmla="*/ 150807 h 679920"/>
                <a:gd name="connsiteX9" fmla="*/ 290558 w 639066"/>
                <a:gd name="connsiteY9" fmla="*/ 138805 h 679920"/>
                <a:gd name="connsiteX10" fmla="*/ 241409 w 639066"/>
                <a:gd name="connsiteY10" fmla="*/ 142711 h 679920"/>
                <a:gd name="connsiteX11" fmla="*/ 210548 w 639066"/>
                <a:gd name="connsiteY11" fmla="*/ 172429 h 679920"/>
                <a:gd name="connsiteX12" fmla="*/ 137587 w 639066"/>
                <a:gd name="connsiteY12" fmla="*/ 42889 h 679920"/>
                <a:gd name="connsiteX13" fmla="*/ 39098 w 639066"/>
                <a:gd name="connsiteY13" fmla="*/ 7551 h 679920"/>
                <a:gd name="connsiteX14" fmla="*/ 8714 w 639066"/>
                <a:gd name="connsiteY14" fmla="*/ 104230 h 679920"/>
                <a:gd name="connsiteX15" fmla="*/ 85676 w 639066"/>
                <a:gd name="connsiteY15" fmla="*/ 235008 h 679920"/>
                <a:gd name="connsiteX16" fmla="*/ 164066 w 639066"/>
                <a:gd name="connsiteY16" fmla="*/ 376168 h 679920"/>
                <a:gd name="connsiteX17" fmla="*/ 125204 w 639066"/>
                <a:gd name="connsiteY17" fmla="*/ 333496 h 679920"/>
                <a:gd name="connsiteX18" fmla="*/ 32050 w 639066"/>
                <a:gd name="connsiteY18" fmla="*/ 316256 h 679920"/>
                <a:gd name="connsiteX19" fmla="*/ 25097 w 639066"/>
                <a:gd name="connsiteY19" fmla="*/ 411220 h 679920"/>
                <a:gd name="connsiteX20" fmla="*/ 253982 w 639066"/>
                <a:gd name="connsiteY20" fmla="*/ 602006 h 679920"/>
                <a:gd name="connsiteX21" fmla="*/ 331421 w 639066"/>
                <a:gd name="connsiteY21" fmla="*/ 669824 h 679920"/>
                <a:gd name="connsiteX22" fmla="*/ 342374 w 639066"/>
                <a:gd name="connsiteY22" fmla="*/ 679159 h 679920"/>
                <a:gd name="connsiteX23" fmla="*/ 347708 w 639066"/>
                <a:gd name="connsiteY23" fmla="*/ 679921 h 679920"/>
                <a:gd name="connsiteX24" fmla="*/ 356662 w 639066"/>
                <a:gd name="connsiteY24" fmla="*/ 677539 h 679920"/>
                <a:gd name="connsiteX25" fmla="*/ 629839 w 639066"/>
                <a:gd name="connsiteY25" fmla="*/ 522282 h 679920"/>
                <a:gd name="connsiteX26" fmla="*/ 636887 w 639066"/>
                <a:gd name="connsiteY26" fmla="*/ 497803 h 679920"/>
                <a:gd name="connsiteX27" fmla="*/ 353709 w 639066"/>
                <a:gd name="connsiteY27" fmla="*/ 637535 h 679920"/>
                <a:gd name="connsiteX28" fmla="*/ 269508 w 639066"/>
                <a:gd name="connsiteY28" fmla="*/ 569145 h 679920"/>
                <a:gd name="connsiteX29" fmla="*/ 56053 w 639066"/>
                <a:gd name="connsiteY29" fmla="*/ 392170 h 679920"/>
                <a:gd name="connsiteX30" fmla="*/ 53386 w 639066"/>
                <a:gd name="connsiteY30" fmla="*/ 345593 h 679920"/>
                <a:gd name="connsiteX31" fmla="*/ 67578 w 639066"/>
                <a:gd name="connsiteY31" fmla="*/ 341307 h 679920"/>
                <a:gd name="connsiteX32" fmla="*/ 97487 w 639066"/>
                <a:gd name="connsiteY32" fmla="*/ 356737 h 679920"/>
                <a:gd name="connsiteX33" fmla="*/ 184926 w 639066"/>
                <a:gd name="connsiteY33" fmla="*/ 425127 h 679920"/>
                <a:gd name="connsiteX34" fmla="*/ 202357 w 639066"/>
                <a:gd name="connsiteY34" fmla="*/ 405982 h 679920"/>
                <a:gd name="connsiteX35" fmla="*/ 116251 w 639066"/>
                <a:gd name="connsiteY35" fmla="*/ 215482 h 679920"/>
                <a:gd name="connsiteX36" fmla="*/ 41099 w 639066"/>
                <a:gd name="connsiteY36" fmla="*/ 88037 h 679920"/>
                <a:gd name="connsiteX37" fmla="*/ 54910 w 639066"/>
                <a:gd name="connsiteY37" fmla="*/ 39936 h 679920"/>
                <a:gd name="connsiteX38" fmla="*/ 104916 w 639066"/>
                <a:gd name="connsiteY38" fmla="*/ 58795 h 679920"/>
                <a:gd name="connsiteX39" fmla="*/ 172829 w 639066"/>
                <a:gd name="connsiteY39" fmla="*/ 180049 h 679920"/>
                <a:gd name="connsiteX40" fmla="*/ 235599 w 639066"/>
                <a:gd name="connsiteY40" fmla="*/ 275108 h 679920"/>
                <a:gd name="connsiteX41" fmla="*/ 249410 w 639066"/>
                <a:gd name="connsiteY41" fmla="*/ 274251 h 679920"/>
                <a:gd name="connsiteX42" fmla="*/ 258745 w 639066"/>
                <a:gd name="connsiteY42" fmla="*/ 263488 h 679920"/>
                <a:gd name="connsiteX43" fmla="*/ 254840 w 639066"/>
                <a:gd name="connsiteY43" fmla="*/ 243580 h 679920"/>
                <a:gd name="connsiteX44" fmla="*/ 241790 w 639066"/>
                <a:gd name="connsiteY44" fmla="*/ 190717 h 679920"/>
                <a:gd name="connsiteX45" fmla="*/ 257126 w 639066"/>
                <a:gd name="connsiteY45" fmla="*/ 175000 h 679920"/>
                <a:gd name="connsiteX46" fmla="*/ 277985 w 639066"/>
                <a:gd name="connsiteY46" fmla="*/ 172714 h 679920"/>
                <a:gd name="connsiteX47" fmla="*/ 310085 w 639066"/>
                <a:gd name="connsiteY47" fmla="*/ 209481 h 679920"/>
                <a:gd name="connsiteX48" fmla="*/ 316657 w 639066"/>
                <a:gd name="connsiteY48" fmla="*/ 223102 h 679920"/>
                <a:gd name="connsiteX49" fmla="*/ 318276 w 639066"/>
                <a:gd name="connsiteY49" fmla="*/ 226721 h 679920"/>
                <a:gd name="connsiteX50" fmla="*/ 334373 w 639066"/>
                <a:gd name="connsiteY50" fmla="*/ 247105 h 679920"/>
                <a:gd name="connsiteX51" fmla="*/ 348756 w 639066"/>
                <a:gd name="connsiteY51" fmla="*/ 246343 h 679920"/>
                <a:gd name="connsiteX52" fmla="*/ 358281 w 639066"/>
                <a:gd name="connsiteY52" fmla="*/ 235008 h 679920"/>
                <a:gd name="connsiteX53" fmla="*/ 353042 w 639066"/>
                <a:gd name="connsiteY53" fmla="*/ 213672 h 679920"/>
                <a:gd name="connsiteX54" fmla="*/ 349042 w 639066"/>
                <a:gd name="connsiteY54" fmla="*/ 206719 h 679920"/>
                <a:gd name="connsiteX55" fmla="*/ 343232 w 639066"/>
                <a:gd name="connsiteY55" fmla="*/ 194622 h 679920"/>
                <a:gd name="connsiteX56" fmla="*/ 340660 w 639066"/>
                <a:gd name="connsiteY56" fmla="*/ 172429 h 679920"/>
                <a:gd name="connsiteX57" fmla="*/ 359805 w 639066"/>
                <a:gd name="connsiteY57" fmla="*/ 153950 h 679920"/>
                <a:gd name="connsiteX58" fmla="*/ 378093 w 639066"/>
                <a:gd name="connsiteY58" fmla="*/ 152140 h 679920"/>
                <a:gd name="connsiteX59" fmla="*/ 419908 w 639066"/>
                <a:gd name="connsiteY59" fmla="*/ 211957 h 679920"/>
                <a:gd name="connsiteX60" fmla="*/ 434576 w 639066"/>
                <a:gd name="connsiteY60" fmla="*/ 231007 h 679920"/>
                <a:gd name="connsiteX61" fmla="*/ 449150 w 639066"/>
                <a:gd name="connsiteY61" fmla="*/ 230341 h 679920"/>
                <a:gd name="connsiteX62" fmla="*/ 455627 w 639066"/>
                <a:gd name="connsiteY62" fmla="*/ 201385 h 679920"/>
                <a:gd name="connsiteX63" fmla="*/ 455150 w 639066"/>
                <a:gd name="connsiteY63" fmla="*/ 138996 h 679920"/>
                <a:gd name="connsiteX64" fmla="*/ 467057 w 639066"/>
                <a:gd name="connsiteY64" fmla="*/ 137853 h 679920"/>
                <a:gd name="connsiteX65" fmla="*/ 521444 w 639066"/>
                <a:gd name="connsiteY65" fmla="*/ 217958 h 679920"/>
                <a:gd name="connsiteX66" fmla="*/ 568212 w 639066"/>
                <a:gd name="connsiteY66" fmla="*/ 385598 h 679920"/>
                <a:gd name="connsiteX67" fmla="*/ 597073 w 639066"/>
                <a:gd name="connsiteY67" fmla="*/ 499041 h 679920"/>
                <a:gd name="connsiteX68" fmla="*/ 353709 w 639066"/>
                <a:gd name="connsiteY68" fmla="*/ 637535 h 6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9066" h="679920">
                  <a:moveTo>
                    <a:pt x="636887" y="497803"/>
                  </a:moveTo>
                  <a:cubicBezTo>
                    <a:pt x="620409" y="467704"/>
                    <a:pt x="612884" y="426651"/>
                    <a:pt x="604121" y="379121"/>
                  </a:cubicBezTo>
                  <a:cubicBezTo>
                    <a:pt x="594120" y="324733"/>
                    <a:pt x="582690" y="263107"/>
                    <a:pt x="554591" y="202718"/>
                  </a:cubicBezTo>
                  <a:cubicBezTo>
                    <a:pt x="533255" y="156998"/>
                    <a:pt x="511443" y="114993"/>
                    <a:pt x="479344" y="103753"/>
                  </a:cubicBezTo>
                  <a:cubicBezTo>
                    <a:pt x="466295" y="99181"/>
                    <a:pt x="452483" y="100134"/>
                    <a:pt x="439339" y="106611"/>
                  </a:cubicBezTo>
                  <a:cubicBezTo>
                    <a:pt x="429052" y="111659"/>
                    <a:pt x="419051" y="119660"/>
                    <a:pt x="413145" y="132328"/>
                  </a:cubicBezTo>
                  <a:cubicBezTo>
                    <a:pt x="406668" y="126423"/>
                    <a:pt x="399334" y="121565"/>
                    <a:pt x="391142" y="118422"/>
                  </a:cubicBezTo>
                  <a:cubicBezTo>
                    <a:pt x="376093" y="112707"/>
                    <a:pt x="359805" y="113850"/>
                    <a:pt x="344089" y="121565"/>
                  </a:cubicBezTo>
                  <a:cubicBezTo>
                    <a:pt x="328754" y="129090"/>
                    <a:pt x="317705" y="138901"/>
                    <a:pt x="311037" y="150807"/>
                  </a:cubicBezTo>
                  <a:cubicBezTo>
                    <a:pt x="304941" y="145759"/>
                    <a:pt x="298178" y="141568"/>
                    <a:pt x="290558" y="138805"/>
                  </a:cubicBezTo>
                  <a:cubicBezTo>
                    <a:pt x="274747" y="133090"/>
                    <a:pt x="258269" y="134424"/>
                    <a:pt x="241409" y="142711"/>
                  </a:cubicBezTo>
                  <a:cubicBezTo>
                    <a:pt x="226931" y="149854"/>
                    <a:pt x="216549" y="159856"/>
                    <a:pt x="210548" y="172429"/>
                  </a:cubicBezTo>
                  <a:cubicBezTo>
                    <a:pt x="182450" y="124708"/>
                    <a:pt x="149588" y="67177"/>
                    <a:pt x="137587" y="42889"/>
                  </a:cubicBezTo>
                  <a:cubicBezTo>
                    <a:pt x="116060" y="-926"/>
                    <a:pt x="70721" y="-8070"/>
                    <a:pt x="39098" y="7551"/>
                  </a:cubicBezTo>
                  <a:cubicBezTo>
                    <a:pt x="7952" y="22886"/>
                    <a:pt x="-12527" y="60986"/>
                    <a:pt x="8714" y="104230"/>
                  </a:cubicBezTo>
                  <a:cubicBezTo>
                    <a:pt x="29097" y="145759"/>
                    <a:pt x="57863" y="191098"/>
                    <a:pt x="85676" y="235008"/>
                  </a:cubicBezTo>
                  <a:cubicBezTo>
                    <a:pt x="117775" y="285681"/>
                    <a:pt x="153303" y="341783"/>
                    <a:pt x="164066" y="376168"/>
                  </a:cubicBezTo>
                  <a:cubicBezTo>
                    <a:pt x="155494" y="367882"/>
                    <a:pt x="143016" y="354642"/>
                    <a:pt x="125204" y="333496"/>
                  </a:cubicBezTo>
                  <a:cubicBezTo>
                    <a:pt x="96439" y="299397"/>
                    <a:pt x="55767" y="299111"/>
                    <a:pt x="32050" y="316256"/>
                  </a:cubicBezTo>
                  <a:cubicBezTo>
                    <a:pt x="11190" y="331401"/>
                    <a:pt x="-3193" y="365310"/>
                    <a:pt x="25097" y="411220"/>
                  </a:cubicBezTo>
                  <a:cubicBezTo>
                    <a:pt x="59768" y="467418"/>
                    <a:pt x="214739" y="583528"/>
                    <a:pt x="253982" y="602006"/>
                  </a:cubicBezTo>
                  <a:cubicBezTo>
                    <a:pt x="282367" y="615341"/>
                    <a:pt x="321419" y="649536"/>
                    <a:pt x="331421" y="669824"/>
                  </a:cubicBezTo>
                  <a:cubicBezTo>
                    <a:pt x="333611" y="674301"/>
                    <a:pt x="337612" y="677635"/>
                    <a:pt x="342374" y="679159"/>
                  </a:cubicBezTo>
                  <a:cubicBezTo>
                    <a:pt x="344089" y="679730"/>
                    <a:pt x="345899" y="679921"/>
                    <a:pt x="347708" y="679921"/>
                  </a:cubicBezTo>
                  <a:cubicBezTo>
                    <a:pt x="350852" y="679921"/>
                    <a:pt x="353900" y="679159"/>
                    <a:pt x="356662" y="677539"/>
                  </a:cubicBezTo>
                  <a:lnTo>
                    <a:pt x="629839" y="522282"/>
                  </a:lnTo>
                  <a:cubicBezTo>
                    <a:pt x="638507" y="517329"/>
                    <a:pt x="641555" y="506470"/>
                    <a:pt x="636887" y="497803"/>
                  </a:cubicBezTo>
                  <a:close/>
                  <a:moveTo>
                    <a:pt x="353709" y="637535"/>
                  </a:moveTo>
                  <a:cubicBezTo>
                    <a:pt x="333421" y="610960"/>
                    <a:pt x="296369" y="581813"/>
                    <a:pt x="269508" y="569145"/>
                  </a:cubicBezTo>
                  <a:cubicBezTo>
                    <a:pt x="234647" y="552762"/>
                    <a:pt x="86438" y="441415"/>
                    <a:pt x="56053" y="392170"/>
                  </a:cubicBezTo>
                  <a:cubicBezTo>
                    <a:pt x="43289" y="371501"/>
                    <a:pt x="42242" y="353689"/>
                    <a:pt x="53386" y="345593"/>
                  </a:cubicBezTo>
                  <a:cubicBezTo>
                    <a:pt x="57196" y="342831"/>
                    <a:pt x="62149" y="341307"/>
                    <a:pt x="67578" y="341307"/>
                  </a:cubicBezTo>
                  <a:cubicBezTo>
                    <a:pt x="77294" y="341307"/>
                    <a:pt x="88438" y="346069"/>
                    <a:pt x="97487" y="356737"/>
                  </a:cubicBezTo>
                  <a:cubicBezTo>
                    <a:pt x="150350" y="419412"/>
                    <a:pt x="169019" y="429032"/>
                    <a:pt x="184926" y="425127"/>
                  </a:cubicBezTo>
                  <a:cubicBezTo>
                    <a:pt x="193784" y="422841"/>
                    <a:pt x="200261" y="415697"/>
                    <a:pt x="202357" y="405982"/>
                  </a:cubicBezTo>
                  <a:cubicBezTo>
                    <a:pt x="210548" y="366929"/>
                    <a:pt x="174925" y="308160"/>
                    <a:pt x="116251" y="215482"/>
                  </a:cubicBezTo>
                  <a:cubicBezTo>
                    <a:pt x="88914" y="172333"/>
                    <a:pt x="60720" y="127756"/>
                    <a:pt x="41099" y="88037"/>
                  </a:cubicBezTo>
                  <a:cubicBezTo>
                    <a:pt x="29002" y="63463"/>
                    <a:pt x="41003" y="46794"/>
                    <a:pt x="54910" y="39936"/>
                  </a:cubicBezTo>
                  <a:cubicBezTo>
                    <a:pt x="71293" y="31935"/>
                    <a:pt x="93010" y="34602"/>
                    <a:pt x="104916" y="58795"/>
                  </a:cubicBezTo>
                  <a:cubicBezTo>
                    <a:pt x="119585" y="88609"/>
                    <a:pt x="160637" y="159189"/>
                    <a:pt x="172829" y="180049"/>
                  </a:cubicBezTo>
                  <a:cubicBezTo>
                    <a:pt x="226646" y="272060"/>
                    <a:pt x="227884" y="272536"/>
                    <a:pt x="235599" y="275108"/>
                  </a:cubicBezTo>
                  <a:cubicBezTo>
                    <a:pt x="240171" y="276632"/>
                    <a:pt x="245124" y="276346"/>
                    <a:pt x="249410" y="274251"/>
                  </a:cubicBezTo>
                  <a:cubicBezTo>
                    <a:pt x="253792" y="272060"/>
                    <a:pt x="257221" y="268155"/>
                    <a:pt x="258745" y="263488"/>
                  </a:cubicBezTo>
                  <a:cubicBezTo>
                    <a:pt x="261221" y="255772"/>
                    <a:pt x="258269" y="250153"/>
                    <a:pt x="254840" y="243580"/>
                  </a:cubicBezTo>
                  <a:cubicBezTo>
                    <a:pt x="249696" y="233865"/>
                    <a:pt x="236171" y="208052"/>
                    <a:pt x="241790" y="190717"/>
                  </a:cubicBezTo>
                  <a:cubicBezTo>
                    <a:pt x="243886" y="184240"/>
                    <a:pt x="248934" y="179096"/>
                    <a:pt x="257126" y="175000"/>
                  </a:cubicBezTo>
                  <a:cubicBezTo>
                    <a:pt x="267413" y="169952"/>
                    <a:pt x="273985" y="171286"/>
                    <a:pt x="277985" y="172714"/>
                  </a:cubicBezTo>
                  <a:cubicBezTo>
                    <a:pt x="291416" y="177572"/>
                    <a:pt x="302369" y="194527"/>
                    <a:pt x="310085" y="209481"/>
                  </a:cubicBezTo>
                  <a:cubicBezTo>
                    <a:pt x="312180" y="214529"/>
                    <a:pt x="314466" y="219101"/>
                    <a:pt x="316657" y="223102"/>
                  </a:cubicBezTo>
                  <a:cubicBezTo>
                    <a:pt x="317228" y="224435"/>
                    <a:pt x="317800" y="225578"/>
                    <a:pt x="318276" y="226721"/>
                  </a:cubicBezTo>
                  <a:cubicBezTo>
                    <a:pt x="323324" y="237961"/>
                    <a:pt x="326087" y="244057"/>
                    <a:pt x="334373" y="247105"/>
                  </a:cubicBezTo>
                  <a:cubicBezTo>
                    <a:pt x="339041" y="248724"/>
                    <a:pt x="344375" y="248438"/>
                    <a:pt x="348756" y="246343"/>
                  </a:cubicBezTo>
                  <a:cubicBezTo>
                    <a:pt x="353328" y="244152"/>
                    <a:pt x="356852" y="239866"/>
                    <a:pt x="358281" y="235008"/>
                  </a:cubicBezTo>
                  <a:cubicBezTo>
                    <a:pt x="360758" y="226626"/>
                    <a:pt x="357138" y="220625"/>
                    <a:pt x="353042" y="213672"/>
                  </a:cubicBezTo>
                  <a:cubicBezTo>
                    <a:pt x="351899" y="211767"/>
                    <a:pt x="350471" y="209386"/>
                    <a:pt x="349042" y="206719"/>
                  </a:cubicBezTo>
                  <a:cubicBezTo>
                    <a:pt x="347327" y="203004"/>
                    <a:pt x="345422" y="198908"/>
                    <a:pt x="343232" y="194622"/>
                  </a:cubicBezTo>
                  <a:cubicBezTo>
                    <a:pt x="340374" y="187192"/>
                    <a:pt x="338660" y="179191"/>
                    <a:pt x="340660" y="172429"/>
                  </a:cubicBezTo>
                  <a:cubicBezTo>
                    <a:pt x="342755" y="165380"/>
                    <a:pt x="349137" y="159189"/>
                    <a:pt x="359805" y="153950"/>
                  </a:cubicBezTo>
                  <a:cubicBezTo>
                    <a:pt x="368759" y="149569"/>
                    <a:pt x="374474" y="150807"/>
                    <a:pt x="378093" y="152140"/>
                  </a:cubicBezTo>
                  <a:cubicBezTo>
                    <a:pt x="398381" y="159760"/>
                    <a:pt x="414002" y="197670"/>
                    <a:pt x="419908" y="211957"/>
                  </a:cubicBezTo>
                  <a:cubicBezTo>
                    <a:pt x="424004" y="221959"/>
                    <a:pt x="426480" y="227959"/>
                    <a:pt x="434576" y="231007"/>
                  </a:cubicBezTo>
                  <a:cubicBezTo>
                    <a:pt x="439244" y="232817"/>
                    <a:pt x="444578" y="232531"/>
                    <a:pt x="449150" y="230341"/>
                  </a:cubicBezTo>
                  <a:cubicBezTo>
                    <a:pt x="456389" y="226721"/>
                    <a:pt x="463437" y="218815"/>
                    <a:pt x="455627" y="201385"/>
                  </a:cubicBezTo>
                  <a:cubicBezTo>
                    <a:pt x="434957" y="155379"/>
                    <a:pt x="445530" y="143758"/>
                    <a:pt x="455150" y="138996"/>
                  </a:cubicBezTo>
                  <a:cubicBezTo>
                    <a:pt x="460770" y="136234"/>
                    <a:pt x="464294" y="136900"/>
                    <a:pt x="467057" y="137853"/>
                  </a:cubicBezTo>
                  <a:cubicBezTo>
                    <a:pt x="487345" y="144997"/>
                    <a:pt x="509538" y="192431"/>
                    <a:pt x="521444" y="217958"/>
                  </a:cubicBezTo>
                  <a:cubicBezTo>
                    <a:pt x="547638" y="274156"/>
                    <a:pt x="558592" y="333306"/>
                    <a:pt x="568212" y="385598"/>
                  </a:cubicBezTo>
                  <a:cubicBezTo>
                    <a:pt x="575832" y="427032"/>
                    <a:pt x="583071" y="466465"/>
                    <a:pt x="597073" y="499041"/>
                  </a:cubicBezTo>
                  <a:lnTo>
                    <a:pt x="353709" y="637535"/>
                  </a:ln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28" name="Freeform: Shape 27">
              <a:extLst>
                <a:ext uri="{FF2B5EF4-FFF2-40B4-BE49-F238E27FC236}">
                  <a16:creationId xmlns:a16="http://schemas.microsoft.com/office/drawing/2014/main" id="{73A8636D-8A28-4A2F-C099-DB3252B729C1}"/>
                </a:ext>
              </a:extLst>
            </p:cNvPr>
            <p:cNvSpPr/>
            <p:nvPr/>
          </p:nvSpPr>
          <p:spPr>
            <a:xfrm>
              <a:off x="6396844" y="6491397"/>
              <a:ext cx="55789" cy="83004"/>
            </a:xfrm>
            <a:custGeom>
              <a:avLst/>
              <a:gdLst>
                <a:gd name="connsiteX0" fmla="*/ 33832 w 108716"/>
                <a:gd name="connsiteY0" fmla="*/ 9067 h 161752"/>
                <a:gd name="connsiteX1" fmla="*/ 9067 w 108716"/>
                <a:gd name="connsiteY1" fmla="*/ 2399 h 161752"/>
                <a:gd name="connsiteX2" fmla="*/ 2399 w 108716"/>
                <a:gd name="connsiteY2" fmla="*/ 27164 h 161752"/>
                <a:gd name="connsiteX3" fmla="*/ 74885 w 108716"/>
                <a:gd name="connsiteY3" fmla="*/ 152704 h 161752"/>
                <a:gd name="connsiteX4" fmla="*/ 90601 w 108716"/>
                <a:gd name="connsiteY4" fmla="*/ 161753 h 161752"/>
                <a:gd name="connsiteX5" fmla="*/ 99650 w 108716"/>
                <a:gd name="connsiteY5" fmla="*/ 159276 h 161752"/>
                <a:gd name="connsiteX6" fmla="*/ 106317 w 108716"/>
                <a:gd name="connsiteY6" fmla="*/ 134511 h 161752"/>
                <a:gd name="connsiteX7" fmla="*/ 33832 w 108716"/>
                <a:gd name="connsiteY7" fmla="*/ 9067 h 16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16" h="161752">
                  <a:moveTo>
                    <a:pt x="33832" y="9067"/>
                  </a:moveTo>
                  <a:cubicBezTo>
                    <a:pt x="28784" y="399"/>
                    <a:pt x="17735" y="-2554"/>
                    <a:pt x="9067" y="2399"/>
                  </a:cubicBezTo>
                  <a:cubicBezTo>
                    <a:pt x="399" y="7448"/>
                    <a:pt x="-2554" y="18497"/>
                    <a:pt x="2399" y="27164"/>
                  </a:cubicBezTo>
                  <a:lnTo>
                    <a:pt x="74885" y="152704"/>
                  </a:lnTo>
                  <a:cubicBezTo>
                    <a:pt x="78218" y="158514"/>
                    <a:pt x="84314" y="161753"/>
                    <a:pt x="90601" y="161753"/>
                  </a:cubicBezTo>
                  <a:cubicBezTo>
                    <a:pt x="93649" y="161753"/>
                    <a:pt x="96792" y="160991"/>
                    <a:pt x="99650" y="159276"/>
                  </a:cubicBezTo>
                  <a:cubicBezTo>
                    <a:pt x="108317" y="154228"/>
                    <a:pt x="111270" y="143179"/>
                    <a:pt x="106317" y="134511"/>
                  </a:cubicBezTo>
                  <a:lnTo>
                    <a:pt x="33832" y="9067"/>
                  </a:ln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29" name="Freeform: Shape 28">
              <a:extLst>
                <a:ext uri="{FF2B5EF4-FFF2-40B4-BE49-F238E27FC236}">
                  <a16:creationId xmlns:a16="http://schemas.microsoft.com/office/drawing/2014/main" id="{5D5D854E-1E7B-9CBC-61E5-1631FC07D1B5}"/>
                </a:ext>
              </a:extLst>
            </p:cNvPr>
            <p:cNvSpPr/>
            <p:nvPr/>
          </p:nvSpPr>
          <p:spPr>
            <a:xfrm>
              <a:off x="6322238" y="6580339"/>
              <a:ext cx="88524" cy="44115"/>
            </a:xfrm>
            <a:custGeom>
              <a:avLst/>
              <a:gdLst>
                <a:gd name="connsiteX0" fmla="*/ 11864 w 172507"/>
                <a:gd name="connsiteY0" fmla="*/ 35199 h 85967"/>
                <a:gd name="connsiteX1" fmla="*/ 148167 w 172507"/>
                <a:gd name="connsiteY1" fmla="*/ 84824 h 85967"/>
                <a:gd name="connsiteX2" fmla="*/ 154358 w 172507"/>
                <a:gd name="connsiteY2" fmla="*/ 85967 h 85967"/>
                <a:gd name="connsiteX3" fmla="*/ 171408 w 172507"/>
                <a:gd name="connsiteY3" fmla="*/ 74061 h 85967"/>
                <a:gd name="connsiteX4" fmla="*/ 160549 w 172507"/>
                <a:gd name="connsiteY4" fmla="*/ 50820 h 85967"/>
                <a:gd name="connsiteX5" fmla="*/ 24342 w 172507"/>
                <a:gd name="connsiteY5" fmla="*/ 1100 h 85967"/>
                <a:gd name="connsiteX6" fmla="*/ 1101 w 172507"/>
                <a:gd name="connsiteY6" fmla="*/ 11958 h 85967"/>
                <a:gd name="connsiteX7" fmla="*/ 11864 w 172507"/>
                <a:gd name="connsiteY7" fmla="*/ 35199 h 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07" h="85967">
                  <a:moveTo>
                    <a:pt x="11864" y="35199"/>
                  </a:moveTo>
                  <a:lnTo>
                    <a:pt x="148167" y="84824"/>
                  </a:lnTo>
                  <a:cubicBezTo>
                    <a:pt x="150167" y="85586"/>
                    <a:pt x="152262" y="85967"/>
                    <a:pt x="154358" y="85967"/>
                  </a:cubicBezTo>
                  <a:cubicBezTo>
                    <a:pt x="161787" y="85967"/>
                    <a:pt x="168741" y="81395"/>
                    <a:pt x="171408" y="74061"/>
                  </a:cubicBezTo>
                  <a:cubicBezTo>
                    <a:pt x="174837" y="64631"/>
                    <a:pt x="169979" y="54249"/>
                    <a:pt x="160549" y="50820"/>
                  </a:cubicBezTo>
                  <a:lnTo>
                    <a:pt x="24342" y="1100"/>
                  </a:lnTo>
                  <a:cubicBezTo>
                    <a:pt x="15007" y="-2329"/>
                    <a:pt x="4530" y="2528"/>
                    <a:pt x="1101" y="11958"/>
                  </a:cubicBezTo>
                  <a:cubicBezTo>
                    <a:pt x="-2328" y="21388"/>
                    <a:pt x="2529" y="31770"/>
                    <a:pt x="11864" y="3519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0" name="Freeform: Shape 29">
              <a:extLst>
                <a:ext uri="{FF2B5EF4-FFF2-40B4-BE49-F238E27FC236}">
                  <a16:creationId xmlns:a16="http://schemas.microsoft.com/office/drawing/2014/main" id="{EF6B7DC3-EF8A-A760-A5E8-029607CB0CD7}"/>
                </a:ext>
              </a:extLst>
            </p:cNvPr>
            <p:cNvSpPr/>
            <p:nvPr/>
          </p:nvSpPr>
          <p:spPr>
            <a:xfrm>
              <a:off x="6322190" y="6670959"/>
              <a:ext cx="88572" cy="44066"/>
            </a:xfrm>
            <a:custGeom>
              <a:avLst/>
              <a:gdLst>
                <a:gd name="connsiteX0" fmla="*/ 171502 w 172601"/>
                <a:gd name="connsiteY0" fmla="*/ 11958 h 85872"/>
                <a:gd name="connsiteX1" fmla="*/ 148261 w 172601"/>
                <a:gd name="connsiteY1" fmla="*/ 1100 h 85872"/>
                <a:gd name="connsiteX2" fmla="*/ 11958 w 172601"/>
                <a:gd name="connsiteY2" fmla="*/ 50725 h 85872"/>
                <a:gd name="connsiteX3" fmla="*/ 1100 w 172601"/>
                <a:gd name="connsiteY3" fmla="*/ 73966 h 85872"/>
                <a:gd name="connsiteX4" fmla="*/ 18149 w 172601"/>
                <a:gd name="connsiteY4" fmla="*/ 85872 h 85872"/>
                <a:gd name="connsiteX5" fmla="*/ 24341 w 172601"/>
                <a:gd name="connsiteY5" fmla="*/ 84729 h 85872"/>
                <a:gd name="connsiteX6" fmla="*/ 160643 w 172601"/>
                <a:gd name="connsiteY6" fmla="*/ 35104 h 85872"/>
                <a:gd name="connsiteX7" fmla="*/ 171502 w 172601"/>
                <a:gd name="connsiteY7" fmla="*/ 11958 h 8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01" h="85872">
                  <a:moveTo>
                    <a:pt x="171502" y="11958"/>
                  </a:moveTo>
                  <a:cubicBezTo>
                    <a:pt x="168073" y="2528"/>
                    <a:pt x="157691" y="-2329"/>
                    <a:pt x="148261" y="1100"/>
                  </a:cubicBezTo>
                  <a:lnTo>
                    <a:pt x="11958" y="50725"/>
                  </a:lnTo>
                  <a:cubicBezTo>
                    <a:pt x="2528" y="54154"/>
                    <a:pt x="-2329" y="64536"/>
                    <a:pt x="1100" y="73966"/>
                  </a:cubicBezTo>
                  <a:cubicBezTo>
                    <a:pt x="3767" y="81300"/>
                    <a:pt x="10720" y="85872"/>
                    <a:pt x="18149" y="85872"/>
                  </a:cubicBezTo>
                  <a:cubicBezTo>
                    <a:pt x="20245" y="85872"/>
                    <a:pt x="22340" y="85491"/>
                    <a:pt x="24341" y="84729"/>
                  </a:cubicBezTo>
                  <a:lnTo>
                    <a:pt x="160643" y="35104"/>
                  </a:lnTo>
                  <a:cubicBezTo>
                    <a:pt x="170073" y="31770"/>
                    <a:pt x="174931" y="21388"/>
                    <a:pt x="171502" y="11958"/>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1" name="Freeform: Shape 30">
              <a:extLst>
                <a:ext uri="{FF2B5EF4-FFF2-40B4-BE49-F238E27FC236}">
                  <a16:creationId xmlns:a16="http://schemas.microsoft.com/office/drawing/2014/main" id="{DD2DAA39-3FC3-9694-AF32-81D0A2A2521B}"/>
                </a:ext>
              </a:extLst>
            </p:cNvPr>
            <p:cNvSpPr/>
            <p:nvPr/>
          </p:nvSpPr>
          <p:spPr>
            <a:xfrm>
              <a:off x="6396823" y="6720908"/>
              <a:ext cx="55811" cy="83026"/>
            </a:xfrm>
            <a:custGeom>
              <a:avLst/>
              <a:gdLst>
                <a:gd name="connsiteX0" fmla="*/ 99692 w 108759"/>
                <a:gd name="connsiteY0" fmla="*/ 2442 h 161795"/>
                <a:gd name="connsiteX1" fmla="*/ 74927 w 108759"/>
                <a:gd name="connsiteY1" fmla="*/ 9109 h 161795"/>
                <a:gd name="connsiteX2" fmla="*/ 2442 w 108759"/>
                <a:gd name="connsiteY2" fmla="*/ 134649 h 161795"/>
                <a:gd name="connsiteX3" fmla="*/ 9109 w 108759"/>
                <a:gd name="connsiteY3" fmla="*/ 159414 h 161795"/>
                <a:gd name="connsiteX4" fmla="*/ 18158 w 108759"/>
                <a:gd name="connsiteY4" fmla="*/ 161795 h 161795"/>
                <a:gd name="connsiteX5" fmla="*/ 33874 w 108759"/>
                <a:gd name="connsiteY5" fmla="*/ 152746 h 161795"/>
                <a:gd name="connsiteX6" fmla="*/ 106360 w 108759"/>
                <a:gd name="connsiteY6" fmla="*/ 27207 h 161795"/>
                <a:gd name="connsiteX7" fmla="*/ 99692 w 108759"/>
                <a:gd name="connsiteY7" fmla="*/ 2442 h 1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59" h="161795">
                  <a:moveTo>
                    <a:pt x="99692" y="2442"/>
                  </a:moveTo>
                  <a:cubicBezTo>
                    <a:pt x="91024" y="-2606"/>
                    <a:pt x="79975" y="442"/>
                    <a:pt x="74927" y="9109"/>
                  </a:cubicBezTo>
                  <a:lnTo>
                    <a:pt x="2442" y="134649"/>
                  </a:lnTo>
                  <a:cubicBezTo>
                    <a:pt x="-2606" y="143317"/>
                    <a:pt x="442" y="154366"/>
                    <a:pt x="9109" y="159414"/>
                  </a:cubicBezTo>
                  <a:cubicBezTo>
                    <a:pt x="11967" y="161033"/>
                    <a:pt x="15110" y="161795"/>
                    <a:pt x="18158" y="161795"/>
                  </a:cubicBezTo>
                  <a:cubicBezTo>
                    <a:pt x="24445" y="161795"/>
                    <a:pt x="30541" y="158557"/>
                    <a:pt x="33874" y="152746"/>
                  </a:cubicBezTo>
                  <a:lnTo>
                    <a:pt x="106360" y="27207"/>
                  </a:lnTo>
                  <a:cubicBezTo>
                    <a:pt x="111313" y="18444"/>
                    <a:pt x="108360" y="7395"/>
                    <a:pt x="99692" y="2442"/>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2" name="Freeform: Shape 31">
              <a:extLst>
                <a:ext uri="{FF2B5EF4-FFF2-40B4-BE49-F238E27FC236}">
                  <a16:creationId xmlns:a16="http://schemas.microsoft.com/office/drawing/2014/main" id="{862870D8-6A5D-5A77-7C44-EE3C428A6502}"/>
                </a:ext>
              </a:extLst>
            </p:cNvPr>
            <p:cNvSpPr/>
            <p:nvPr/>
          </p:nvSpPr>
          <p:spPr>
            <a:xfrm>
              <a:off x="6576971" y="6638384"/>
              <a:ext cx="92966" cy="18574"/>
            </a:xfrm>
            <a:custGeom>
              <a:avLst/>
              <a:gdLst>
                <a:gd name="connsiteX0" fmla="*/ 0 w 181165"/>
                <a:gd name="connsiteY0" fmla="*/ 18098 h 36195"/>
                <a:gd name="connsiteX1" fmla="*/ 18098 w 181165"/>
                <a:gd name="connsiteY1" fmla="*/ 36195 h 36195"/>
                <a:gd name="connsiteX2" fmla="*/ 163068 w 181165"/>
                <a:gd name="connsiteY2" fmla="*/ 36195 h 36195"/>
                <a:gd name="connsiteX3" fmla="*/ 181166 w 181165"/>
                <a:gd name="connsiteY3" fmla="*/ 18098 h 36195"/>
                <a:gd name="connsiteX4" fmla="*/ 163068 w 181165"/>
                <a:gd name="connsiteY4" fmla="*/ 0 h 36195"/>
                <a:gd name="connsiteX5" fmla="*/ 18098 w 181165"/>
                <a:gd name="connsiteY5" fmla="*/ 0 h 36195"/>
                <a:gd name="connsiteX6" fmla="*/ 0 w 181165"/>
                <a:gd name="connsiteY6" fmla="*/ 18098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65" h="36195">
                  <a:moveTo>
                    <a:pt x="0" y="18098"/>
                  </a:moveTo>
                  <a:cubicBezTo>
                    <a:pt x="0" y="28099"/>
                    <a:pt x="8096" y="36195"/>
                    <a:pt x="18098" y="36195"/>
                  </a:cubicBezTo>
                  <a:lnTo>
                    <a:pt x="163068" y="36195"/>
                  </a:lnTo>
                  <a:cubicBezTo>
                    <a:pt x="173069" y="36195"/>
                    <a:pt x="181166" y="28099"/>
                    <a:pt x="181166" y="18098"/>
                  </a:cubicBezTo>
                  <a:cubicBezTo>
                    <a:pt x="181166" y="8096"/>
                    <a:pt x="173069" y="0"/>
                    <a:pt x="163068" y="0"/>
                  </a:cubicBezTo>
                  <a:lnTo>
                    <a:pt x="18098" y="0"/>
                  </a:lnTo>
                  <a:cubicBezTo>
                    <a:pt x="8096" y="0"/>
                    <a:pt x="0" y="8096"/>
                    <a:pt x="0" y="18098"/>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3" name="Freeform: Shape 32">
              <a:extLst>
                <a:ext uri="{FF2B5EF4-FFF2-40B4-BE49-F238E27FC236}">
                  <a16:creationId xmlns:a16="http://schemas.microsoft.com/office/drawing/2014/main" id="{52987D04-7965-D1EE-1097-B8FA0F2A067C}"/>
                </a:ext>
              </a:extLst>
            </p:cNvPr>
            <p:cNvSpPr/>
            <p:nvPr/>
          </p:nvSpPr>
          <p:spPr>
            <a:xfrm>
              <a:off x="6554671" y="6529301"/>
              <a:ext cx="75588" cy="66461"/>
            </a:xfrm>
            <a:custGeom>
              <a:avLst/>
              <a:gdLst>
                <a:gd name="connsiteX0" fmla="*/ 18120 w 147300"/>
                <a:gd name="connsiteY0" fmla="*/ 129514 h 129514"/>
                <a:gd name="connsiteX1" fmla="*/ 29740 w 147300"/>
                <a:gd name="connsiteY1" fmla="*/ 125228 h 129514"/>
                <a:gd name="connsiteX2" fmla="*/ 140801 w 147300"/>
                <a:gd name="connsiteY2" fmla="*/ 31978 h 129514"/>
                <a:gd name="connsiteX3" fmla="*/ 143088 w 147300"/>
                <a:gd name="connsiteY3" fmla="*/ 6451 h 129514"/>
                <a:gd name="connsiteX4" fmla="*/ 117561 w 147300"/>
                <a:gd name="connsiteY4" fmla="*/ 4261 h 129514"/>
                <a:gd name="connsiteX5" fmla="*/ 6499 w 147300"/>
                <a:gd name="connsiteY5" fmla="*/ 97415 h 129514"/>
                <a:gd name="connsiteX6" fmla="*/ 4213 w 147300"/>
                <a:gd name="connsiteY6" fmla="*/ 122942 h 129514"/>
                <a:gd name="connsiteX7" fmla="*/ 18120 w 147300"/>
                <a:gd name="connsiteY7" fmla="*/ 129514 h 1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00" h="129514">
                  <a:moveTo>
                    <a:pt x="18120" y="129514"/>
                  </a:moveTo>
                  <a:cubicBezTo>
                    <a:pt x="22215" y="129514"/>
                    <a:pt x="26406" y="128086"/>
                    <a:pt x="29740" y="125228"/>
                  </a:cubicBezTo>
                  <a:lnTo>
                    <a:pt x="140801" y="31978"/>
                  </a:lnTo>
                  <a:cubicBezTo>
                    <a:pt x="148517" y="25501"/>
                    <a:pt x="149469" y="14071"/>
                    <a:pt x="143088" y="6451"/>
                  </a:cubicBezTo>
                  <a:cubicBezTo>
                    <a:pt x="136611" y="-1169"/>
                    <a:pt x="125180" y="-2216"/>
                    <a:pt x="117561" y="4261"/>
                  </a:cubicBezTo>
                  <a:lnTo>
                    <a:pt x="6499" y="97415"/>
                  </a:lnTo>
                  <a:cubicBezTo>
                    <a:pt x="-1216" y="103892"/>
                    <a:pt x="-2169" y="115322"/>
                    <a:pt x="4213" y="122942"/>
                  </a:cubicBezTo>
                  <a:cubicBezTo>
                    <a:pt x="7832" y="127228"/>
                    <a:pt x="12976" y="129514"/>
                    <a:pt x="18120" y="129514"/>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4" name="Freeform: Shape 33">
              <a:extLst>
                <a:ext uri="{FF2B5EF4-FFF2-40B4-BE49-F238E27FC236}">
                  <a16:creationId xmlns:a16="http://schemas.microsoft.com/office/drawing/2014/main" id="{4E23DC31-5427-A5C0-168C-F2537E643AE6}"/>
                </a:ext>
              </a:extLst>
            </p:cNvPr>
            <p:cNvSpPr/>
            <p:nvPr/>
          </p:nvSpPr>
          <p:spPr>
            <a:xfrm>
              <a:off x="6498269" y="6471276"/>
              <a:ext cx="31478" cy="91884"/>
            </a:xfrm>
            <a:custGeom>
              <a:avLst/>
              <a:gdLst>
                <a:gd name="connsiteX0" fmla="*/ 14873 w 61341"/>
                <a:gd name="connsiteY0" fmla="*/ 178770 h 179056"/>
                <a:gd name="connsiteX1" fmla="*/ 18016 w 61341"/>
                <a:gd name="connsiteY1" fmla="*/ 179056 h 179056"/>
                <a:gd name="connsiteX2" fmla="*/ 35828 w 61341"/>
                <a:gd name="connsiteY2" fmla="*/ 164102 h 179056"/>
                <a:gd name="connsiteX3" fmla="*/ 61069 w 61341"/>
                <a:gd name="connsiteY3" fmla="*/ 21227 h 179056"/>
                <a:gd name="connsiteX4" fmla="*/ 46401 w 61341"/>
                <a:gd name="connsiteY4" fmla="*/ 272 h 179056"/>
                <a:gd name="connsiteX5" fmla="*/ 25446 w 61341"/>
                <a:gd name="connsiteY5" fmla="*/ 14940 h 179056"/>
                <a:gd name="connsiteX6" fmla="*/ 300 w 61341"/>
                <a:gd name="connsiteY6" fmla="*/ 157720 h 179056"/>
                <a:gd name="connsiteX7" fmla="*/ 14873 w 61341"/>
                <a:gd name="connsiteY7" fmla="*/ 178770 h 1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41" h="179056">
                  <a:moveTo>
                    <a:pt x="14873" y="178770"/>
                  </a:moveTo>
                  <a:cubicBezTo>
                    <a:pt x="15921" y="178961"/>
                    <a:pt x="16969" y="179056"/>
                    <a:pt x="18016" y="179056"/>
                  </a:cubicBezTo>
                  <a:cubicBezTo>
                    <a:pt x="26684" y="179056"/>
                    <a:pt x="34304" y="172865"/>
                    <a:pt x="35828" y="164102"/>
                  </a:cubicBezTo>
                  <a:lnTo>
                    <a:pt x="61069" y="21227"/>
                  </a:lnTo>
                  <a:cubicBezTo>
                    <a:pt x="62784" y="11321"/>
                    <a:pt x="56212" y="1986"/>
                    <a:pt x="46401" y="272"/>
                  </a:cubicBezTo>
                  <a:cubicBezTo>
                    <a:pt x="36495" y="-1443"/>
                    <a:pt x="27160" y="5130"/>
                    <a:pt x="25446" y="14940"/>
                  </a:cubicBezTo>
                  <a:lnTo>
                    <a:pt x="300" y="157720"/>
                  </a:lnTo>
                  <a:cubicBezTo>
                    <a:pt x="-1510" y="167626"/>
                    <a:pt x="5062" y="177056"/>
                    <a:pt x="14873" y="178770"/>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grpSp>
    </p:spTree>
    <p:extLst>
      <p:ext uri="{BB962C8B-B14F-4D97-AF65-F5344CB8AC3E}">
        <p14:creationId xmlns:p14="http://schemas.microsoft.com/office/powerpoint/2010/main" val="326520839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396A6201-D5AD-16D0-CA8F-852D25D2F427}"/>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53" name="Title 52">
            <a:extLst>
              <a:ext uri="{FF2B5EF4-FFF2-40B4-BE49-F238E27FC236}">
                <a16:creationId xmlns:a16="http://schemas.microsoft.com/office/drawing/2014/main" id="{783ABE61-9330-2D47-FBFA-30E240D828E4}"/>
              </a:ext>
            </a:extLst>
          </p:cNvPr>
          <p:cNvSpPr>
            <a:spLocks noGrp="1"/>
          </p:cNvSpPr>
          <p:nvPr>
            <p:ph type="title"/>
          </p:nvPr>
        </p:nvSpPr>
        <p:spPr>
          <a:xfrm>
            <a:off x="419804" y="411480"/>
            <a:ext cx="11352392" cy="861774"/>
          </a:xfrm>
        </p:spPr>
        <p:txBody>
          <a:bodyPr/>
          <a:lstStyle/>
          <a:p>
            <a:r>
              <a:rPr lang="en-US" spc="-30"/>
              <a:t>There are several ways of providing organizational data to Viva Insights. Currently, the two primary methods are Entra ID and .csv upload.</a:t>
            </a:r>
          </a:p>
        </p:txBody>
      </p:sp>
      <p:sp>
        <p:nvSpPr>
          <p:cNvPr id="54" name="Rectangle 53">
            <a:extLst>
              <a:ext uri="{FF2B5EF4-FFF2-40B4-BE49-F238E27FC236}">
                <a16:creationId xmlns:a16="http://schemas.microsoft.com/office/drawing/2014/main" id="{D66C2BFE-FFD8-130A-11AB-C6929BA1F740}"/>
              </a:ext>
            </a:extLst>
          </p:cNvPr>
          <p:cNvSpPr>
            <a:spLocks/>
          </p:cNvSpPr>
          <p:nvPr/>
        </p:nvSpPr>
        <p:spPr>
          <a:xfrm>
            <a:off x="419100" y="1365629"/>
            <a:ext cx="11352392" cy="215444"/>
          </a:xfrm>
          <a:prstGeom prst="rect">
            <a:avLst/>
          </a:prstGeom>
          <a:noFill/>
        </p:spPr>
        <p:txBody>
          <a:bodyPr wrap="square" lIns="0" tIns="0" rIns="0" bIns="0" rtlCol="0">
            <a:spAutoFit/>
          </a:bodyPr>
          <a:lstStyle/>
          <a:p>
            <a:r>
              <a:rPr lang="en-US" sz="1400">
                <a:solidFill>
                  <a:schemeClr val="tx1"/>
                </a:solidFill>
                <a:latin typeface="Segoe UI"/>
              </a:rPr>
              <a:t>Updated as of July 2025.</a:t>
            </a:r>
          </a:p>
        </p:txBody>
      </p:sp>
      <p:cxnSp>
        <p:nvCxnSpPr>
          <p:cNvPr id="29" name="Straight Connector 28">
            <a:extLst>
              <a:ext uri="{FF2B5EF4-FFF2-40B4-BE49-F238E27FC236}">
                <a16:creationId xmlns:a16="http://schemas.microsoft.com/office/drawing/2014/main" id="{53E3CF97-E4F0-308D-E4DC-386182C38F0B}"/>
              </a:ext>
              <a:ext uri="{C183D7F6-B498-43B3-948B-1728B52AA6E4}">
                <adec:decorative xmlns:adec="http://schemas.microsoft.com/office/drawing/2017/decorative" val="1"/>
              </a:ext>
            </a:extLst>
          </p:cNvPr>
          <p:cNvCxnSpPr>
            <a:cxnSpLocks/>
          </p:cNvCxnSpPr>
          <p:nvPr/>
        </p:nvCxnSpPr>
        <p:spPr>
          <a:xfrm flipH="1">
            <a:off x="419804" y="3440441"/>
            <a:ext cx="7439387"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Oval 1091_1">
            <a:extLst>
              <a:ext uri="{FF2B5EF4-FFF2-40B4-BE49-F238E27FC236}">
                <a16:creationId xmlns:a16="http://schemas.microsoft.com/office/drawing/2014/main" id="{0A58D0A6-02AF-7135-A321-D948DAF35E23}"/>
              </a:ext>
              <a:ext uri="{C183D7F6-B498-43B3-948B-1728B52AA6E4}">
                <adec:decorative xmlns:adec="http://schemas.microsoft.com/office/drawing/2017/decorative" val="1"/>
              </a:ext>
            </a:extLst>
          </p:cNvPr>
          <p:cNvSpPr>
            <a:spLocks/>
          </p:cNvSpPr>
          <p:nvPr/>
        </p:nvSpPr>
        <p:spPr bwMode="auto">
          <a:xfrm rot="16200000" flipV="1">
            <a:off x="2169279" y="307864"/>
            <a:ext cx="27432" cy="352638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55" name="Rectangle 54">
            <a:extLst>
              <a:ext uri="{FF2B5EF4-FFF2-40B4-BE49-F238E27FC236}">
                <a16:creationId xmlns:a16="http://schemas.microsoft.com/office/drawing/2014/main" id="{FE2AF8B1-F4D5-98F9-1232-987D856017A7}"/>
              </a:ext>
            </a:extLst>
          </p:cNvPr>
          <p:cNvSpPr>
            <a:spLocks/>
          </p:cNvSpPr>
          <p:nvPr/>
        </p:nvSpPr>
        <p:spPr>
          <a:xfrm>
            <a:off x="419805" y="1769243"/>
            <a:ext cx="3526380" cy="215444"/>
          </a:xfrm>
          <a:prstGeom prst="rect">
            <a:avLst/>
          </a:prstGeom>
          <a:noFill/>
        </p:spPr>
        <p:txBody>
          <a:bodyPr wrap="square" lIns="0" tIns="0" rIns="0" bIns="0" rtlCol="0" anchor="b">
            <a:spAutoFit/>
          </a:bodyPr>
          <a:lstStyle/>
          <a:p>
            <a:r>
              <a:rPr lang="en-US" sz="1400">
                <a:gradFill>
                  <a:gsLst>
                    <a:gs pos="58000">
                      <a:srgbClr val="8661C5"/>
                    </a:gs>
                    <a:gs pos="100000">
                      <a:srgbClr val="C73ECC"/>
                    </a:gs>
                    <a:gs pos="0">
                      <a:srgbClr val="0078D4">
                        <a:lumMod val="75000"/>
                      </a:srgbClr>
                    </a:gs>
                  </a:gsLst>
                  <a:lin ang="0" scaled="0"/>
                </a:gradFill>
                <a:latin typeface="+mj-lt"/>
              </a:rPr>
              <a:t>1. Microsoft Entra ID*</a:t>
            </a:r>
          </a:p>
        </p:txBody>
      </p:sp>
      <p:sp>
        <p:nvSpPr>
          <p:cNvPr id="20" name="Oval 1091_1">
            <a:extLst>
              <a:ext uri="{FF2B5EF4-FFF2-40B4-BE49-F238E27FC236}">
                <a16:creationId xmlns:a16="http://schemas.microsoft.com/office/drawing/2014/main" id="{D728B513-A7E3-EC85-4994-4CFB88EE344D}"/>
              </a:ext>
              <a:ext uri="{C183D7F6-B498-43B3-948B-1728B52AA6E4}">
                <adec:decorative xmlns:adec="http://schemas.microsoft.com/office/drawing/2017/decorative" val="1"/>
              </a:ext>
            </a:extLst>
          </p:cNvPr>
          <p:cNvSpPr>
            <a:spLocks/>
          </p:cNvSpPr>
          <p:nvPr/>
        </p:nvSpPr>
        <p:spPr bwMode="auto">
          <a:xfrm rot="16200000" flipV="1">
            <a:off x="6082285" y="307865"/>
            <a:ext cx="27432" cy="352638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56" name="Rectangle 55">
            <a:extLst>
              <a:ext uri="{FF2B5EF4-FFF2-40B4-BE49-F238E27FC236}">
                <a16:creationId xmlns:a16="http://schemas.microsoft.com/office/drawing/2014/main" id="{2BCFF7B1-561A-082D-438F-8AEC7A165223}"/>
              </a:ext>
            </a:extLst>
          </p:cNvPr>
          <p:cNvSpPr>
            <a:spLocks/>
          </p:cNvSpPr>
          <p:nvPr/>
        </p:nvSpPr>
        <p:spPr>
          <a:xfrm>
            <a:off x="4332811" y="1769243"/>
            <a:ext cx="3526380" cy="215444"/>
          </a:xfrm>
          <a:prstGeom prst="rect">
            <a:avLst/>
          </a:prstGeom>
          <a:noFill/>
        </p:spPr>
        <p:txBody>
          <a:bodyPr wrap="square" lIns="0" tIns="0" rIns="0" bIns="0" rtlCol="0" anchor="b">
            <a:spAutoFit/>
          </a:bodyPr>
          <a:lstStyle/>
          <a:p>
            <a:r>
              <a:rPr lang="pt-BR" sz="1400">
                <a:gradFill>
                  <a:gsLst>
                    <a:gs pos="58000">
                      <a:srgbClr val="8661C5"/>
                    </a:gs>
                    <a:gs pos="100000">
                      <a:srgbClr val="C73ECC"/>
                    </a:gs>
                    <a:gs pos="0">
                      <a:srgbClr val="0078D4">
                        <a:lumMod val="75000"/>
                      </a:srgbClr>
                    </a:gs>
                  </a:gsLst>
                  <a:lin ang="0" scaled="0"/>
                </a:gradFill>
                <a:latin typeface="+mj-lt"/>
              </a:rPr>
              <a:t>2. Manual – via .csv upload</a:t>
            </a:r>
          </a:p>
        </p:txBody>
      </p:sp>
      <p:sp>
        <p:nvSpPr>
          <p:cNvPr id="21" name="Oval 1091_1">
            <a:extLst>
              <a:ext uri="{FF2B5EF4-FFF2-40B4-BE49-F238E27FC236}">
                <a16:creationId xmlns:a16="http://schemas.microsoft.com/office/drawing/2014/main" id="{FD7D49AF-3EDE-96AF-9F91-63D739C18A70}"/>
              </a:ext>
              <a:ext uri="{C183D7F6-B498-43B3-948B-1728B52AA6E4}">
                <adec:decorative xmlns:adec="http://schemas.microsoft.com/office/drawing/2017/decorative" val="1"/>
              </a:ext>
            </a:extLst>
          </p:cNvPr>
          <p:cNvSpPr>
            <a:spLocks/>
          </p:cNvSpPr>
          <p:nvPr/>
        </p:nvSpPr>
        <p:spPr bwMode="auto">
          <a:xfrm rot="16200000" flipV="1">
            <a:off x="10030031" y="342606"/>
            <a:ext cx="27432" cy="345689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62" name="Rectangle 61">
            <a:extLst>
              <a:ext uri="{FF2B5EF4-FFF2-40B4-BE49-F238E27FC236}">
                <a16:creationId xmlns:a16="http://schemas.microsoft.com/office/drawing/2014/main" id="{0347BAC4-434C-3EBD-5BB9-C07958F082F5}"/>
              </a:ext>
            </a:extLst>
          </p:cNvPr>
          <p:cNvSpPr/>
          <p:nvPr/>
        </p:nvSpPr>
        <p:spPr bwMode="auto">
          <a:xfrm>
            <a:off x="419804" y="2202954"/>
            <a:ext cx="7439387" cy="822960"/>
          </a:xfrm>
          <a:prstGeom prst="rect">
            <a:avLst/>
          </a:prstGeom>
          <a:solidFill>
            <a:srgbClr val="FBEBF9"/>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0" marR="0" lvl="0" indent="0" defTabSz="914314"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srgbClr val="000000"/>
                </a:solidFill>
                <a:effectLst/>
                <a:uLnTx/>
                <a:uFillTx/>
                <a:latin typeface="+mj-lt"/>
                <a:ea typeface="Calibri" panose="020F0502020204030204" pitchFamily="34" charset="0"/>
                <a:cs typeface="+mn-cs"/>
              </a:rPr>
              <a:t>Mandatory </a:t>
            </a:r>
            <a:br>
              <a:rPr kumimoji="0" lang="en-GB" sz="1100" b="0" i="0" u="none" strike="noStrike" kern="1200" cap="none" spc="0" normalizeH="0" baseline="0" noProof="0">
                <a:ln>
                  <a:noFill/>
                </a:ln>
                <a:solidFill>
                  <a:srgbClr val="000000"/>
                </a:solidFill>
                <a:effectLst/>
                <a:uLnTx/>
                <a:uFillTx/>
                <a:latin typeface="+mj-lt"/>
                <a:ea typeface="Calibri" panose="020F0502020204030204" pitchFamily="34" charset="0"/>
                <a:cs typeface="+mn-cs"/>
              </a:rPr>
            </a:br>
            <a:r>
              <a:rPr kumimoji="0" lang="en-GB" sz="1100" b="0" i="0" u="none" strike="noStrike" kern="1200" cap="none" spc="0" normalizeH="0" baseline="0" noProof="0">
                <a:ln>
                  <a:noFill/>
                </a:ln>
                <a:solidFill>
                  <a:srgbClr val="000000"/>
                </a:solidFill>
                <a:effectLst/>
                <a:uLnTx/>
                <a:uFillTx/>
                <a:latin typeface="+mj-lt"/>
                <a:ea typeface="Calibri" panose="020F0502020204030204" pitchFamily="34" charset="0"/>
                <a:cs typeface="+mn-cs"/>
              </a:rPr>
              <a:t>attributes</a:t>
            </a:r>
          </a:p>
        </p:txBody>
      </p:sp>
      <p:sp>
        <p:nvSpPr>
          <p:cNvPr id="75" name="Rectangle 74">
            <a:extLst>
              <a:ext uri="{FF2B5EF4-FFF2-40B4-BE49-F238E27FC236}">
                <a16:creationId xmlns:a16="http://schemas.microsoft.com/office/drawing/2014/main" id="{B4E3BC41-ACEE-6F3B-2F50-E6FCE2061D7D}"/>
              </a:ext>
            </a:extLst>
          </p:cNvPr>
          <p:cNvSpPr>
            <a:spLocks/>
          </p:cNvSpPr>
          <p:nvPr/>
        </p:nvSpPr>
        <p:spPr>
          <a:xfrm>
            <a:off x="2028593" y="2529796"/>
            <a:ext cx="602043" cy="169277"/>
          </a:xfrm>
          <a:prstGeom prst="rect">
            <a:avLst/>
          </a:prstGeom>
          <a:noFill/>
        </p:spPr>
        <p:txBody>
          <a:bodyPr wrap="square" lIns="0" tIns="0" rIns="0" bIns="0" rtlCol="0">
            <a:spAutoFit/>
          </a:bodyPr>
          <a:lstStyle/>
          <a:p>
            <a:r>
              <a:rPr lang="en-US" sz="1100" err="1">
                <a:solidFill>
                  <a:schemeClr val="tx1"/>
                </a:solidFill>
                <a:latin typeface="Segoe UI"/>
              </a:rPr>
              <a:t>PersonId</a:t>
            </a:r>
            <a:endParaRPr lang="en-US" sz="1100">
              <a:solidFill>
                <a:schemeClr val="tx1"/>
              </a:solidFill>
              <a:latin typeface="Segoe UI"/>
            </a:endParaRPr>
          </a:p>
        </p:txBody>
      </p:sp>
      <p:sp>
        <p:nvSpPr>
          <p:cNvPr id="76" name="Rectangle 75">
            <a:extLst>
              <a:ext uri="{FF2B5EF4-FFF2-40B4-BE49-F238E27FC236}">
                <a16:creationId xmlns:a16="http://schemas.microsoft.com/office/drawing/2014/main" id="{C29763C6-38B4-E745-69F5-352B2AA1B97B}"/>
              </a:ext>
            </a:extLst>
          </p:cNvPr>
          <p:cNvSpPr>
            <a:spLocks/>
          </p:cNvSpPr>
          <p:nvPr/>
        </p:nvSpPr>
        <p:spPr>
          <a:xfrm>
            <a:off x="3389870" y="2529796"/>
            <a:ext cx="749014" cy="169277"/>
          </a:xfrm>
          <a:prstGeom prst="rect">
            <a:avLst/>
          </a:prstGeom>
          <a:noFill/>
        </p:spPr>
        <p:txBody>
          <a:bodyPr wrap="square" lIns="0" tIns="0" rIns="0" bIns="0" rtlCol="0">
            <a:spAutoFit/>
          </a:bodyPr>
          <a:lstStyle/>
          <a:p>
            <a:r>
              <a:rPr lang="en-US" sz="1100" err="1">
                <a:solidFill>
                  <a:schemeClr val="tx1"/>
                </a:solidFill>
                <a:latin typeface="Segoe UI"/>
              </a:rPr>
              <a:t>ManagerId</a:t>
            </a:r>
            <a:endParaRPr lang="en-US" sz="1100">
              <a:solidFill>
                <a:schemeClr val="tx1"/>
              </a:solidFill>
              <a:latin typeface="Segoe UI"/>
            </a:endParaRPr>
          </a:p>
        </p:txBody>
      </p:sp>
      <p:sp>
        <p:nvSpPr>
          <p:cNvPr id="77" name="Rectangle 76">
            <a:extLst>
              <a:ext uri="{FF2B5EF4-FFF2-40B4-BE49-F238E27FC236}">
                <a16:creationId xmlns:a16="http://schemas.microsoft.com/office/drawing/2014/main" id="{F8D6C625-71B7-3B98-51F5-326CF48D5E19}"/>
              </a:ext>
            </a:extLst>
          </p:cNvPr>
          <p:cNvSpPr>
            <a:spLocks/>
          </p:cNvSpPr>
          <p:nvPr/>
        </p:nvSpPr>
        <p:spPr>
          <a:xfrm>
            <a:off x="4898118" y="2529796"/>
            <a:ext cx="890669" cy="169277"/>
          </a:xfrm>
          <a:prstGeom prst="rect">
            <a:avLst/>
          </a:prstGeom>
          <a:noFill/>
        </p:spPr>
        <p:txBody>
          <a:bodyPr wrap="square" lIns="0" tIns="0" rIns="0" bIns="0" rtlCol="0">
            <a:spAutoFit/>
          </a:bodyPr>
          <a:lstStyle/>
          <a:p>
            <a:r>
              <a:rPr lang="en-US" sz="1100">
                <a:solidFill>
                  <a:schemeClr val="tx1"/>
                </a:solidFill>
                <a:latin typeface="Segoe UI"/>
              </a:rPr>
              <a:t>Organization</a:t>
            </a:r>
          </a:p>
        </p:txBody>
      </p:sp>
      <p:sp>
        <p:nvSpPr>
          <p:cNvPr id="78" name="Rectangle 77">
            <a:extLst>
              <a:ext uri="{FF2B5EF4-FFF2-40B4-BE49-F238E27FC236}">
                <a16:creationId xmlns:a16="http://schemas.microsoft.com/office/drawing/2014/main" id="{F42A6683-BD40-CBCA-1470-A3DE6D86D7C2}"/>
              </a:ext>
            </a:extLst>
          </p:cNvPr>
          <p:cNvSpPr>
            <a:spLocks/>
          </p:cNvSpPr>
          <p:nvPr/>
        </p:nvSpPr>
        <p:spPr>
          <a:xfrm>
            <a:off x="6548019" y="2529796"/>
            <a:ext cx="1034097" cy="169277"/>
          </a:xfrm>
          <a:prstGeom prst="rect">
            <a:avLst/>
          </a:prstGeom>
          <a:noFill/>
        </p:spPr>
        <p:txBody>
          <a:bodyPr wrap="square" lIns="0" tIns="0" rIns="0" bIns="0" rtlCol="0">
            <a:spAutoFit/>
          </a:bodyPr>
          <a:lstStyle/>
          <a:p>
            <a:r>
              <a:rPr lang="en-US" sz="1100" err="1">
                <a:solidFill>
                  <a:schemeClr val="tx1"/>
                </a:solidFill>
                <a:latin typeface="Segoe UI"/>
              </a:rPr>
              <a:t>EffectiveDate</a:t>
            </a:r>
            <a:r>
              <a:rPr lang="en-US" sz="1100">
                <a:latin typeface="Segoe UI"/>
              </a:rPr>
              <a:t>**</a:t>
            </a:r>
            <a:endParaRPr lang="en-US" sz="1100">
              <a:solidFill>
                <a:schemeClr val="tx1"/>
              </a:solidFill>
              <a:latin typeface="Segoe UI"/>
            </a:endParaRPr>
          </a:p>
        </p:txBody>
      </p:sp>
      <p:sp>
        <p:nvSpPr>
          <p:cNvPr id="23" name="TextBox 22">
            <a:extLst>
              <a:ext uri="{FF2B5EF4-FFF2-40B4-BE49-F238E27FC236}">
                <a16:creationId xmlns:a16="http://schemas.microsoft.com/office/drawing/2014/main" id="{12493744-3164-F12B-C90B-86DD8B9E28D0}"/>
              </a:ext>
            </a:extLst>
          </p:cNvPr>
          <p:cNvSpPr txBox="1">
            <a:spLocks/>
          </p:cNvSpPr>
          <p:nvPr/>
        </p:nvSpPr>
        <p:spPr>
          <a:xfrm>
            <a:off x="419804" y="3148539"/>
            <a:ext cx="7439387"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srgbClr val="000000"/>
                </a:solidFill>
                <a:effectLst/>
                <a:uLnTx/>
                <a:uFillTx/>
                <a:ea typeface="+mn-ea"/>
                <a:cs typeface="+mn-cs"/>
              </a:rPr>
              <a:t>(These are auto-populated in Entra ID if csv upload is not available)</a:t>
            </a:r>
          </a:p>
        </p:txBody>
      </p:sp>
      <p:sp>
        <p:nvSpPr>
          <p:cNvPr id="26" name="TextBox 25">
            <a:extLst>
              <a:ext uri="{FF2B5EF4-FFF2-40B4-BE49-F238E27FC236}">
                <a16:creationId xmlns:a16="http://schemas.microsoft.com/office/drawing/2014/main" id="{E0E9753F-3F7D-3CF3-E1AC-B3D63A003FB7}"/>
              </a:ext>
            </a:extLst>
          </p:cNvPr>
          <p:cNvSpPr txBox="1"/>
          <p:nvPr/>
        </p:nvSpPr>
        <p:spPr>
          <a:xfrm>
            <a:off x="419805" y="3563065"/>
            <a:ext cx="1809046" cy="10002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a:ea typeface="+mn-ea"/>
                <a:cs typeface="+mn-cs"/>
              </a:rPr>
              <a:t>Attributes:</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Segoe UI"/>
                <a:ea typeface="+mn-ea"/>
                <a:cs typeface="+mn-cs"/>
              </a:rPr>
              <a:t>Domain (from primary SMTP address)</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rgbClr val="000000"/>
                </a:solidFill>
                <a:effectLst/>
                <a:uLnTx/>
                <a:uFillTx/>
                <a:latin typeface="Segoe UI"/>
                <a:ea typeface="+mn-ea"/>
                <a:cs typeface="+mn-cs"/>
              </a:rPr>
              <a:t>TimeZone</a:t>
            </a:r>
            <a:r>
              <a:rPr kumimoji="0" lang="en-GB" sz="1100" b="0" i="0" u="none" strike="noStrike" kern="1200" cap="none" spc="0" normalizeH="0" baseline="0" noProof="0">
                <a:ln>
                  <a:noFill/>
                </a:ln>
                <a:solidFill>
                  <a:srgbClr val="000000"/>
                </a:solidFill>
                <a:effectLst/>
                <a:uLnTx/>
                <a:uFillTx/>
                <a:latin typeface="Segoe UI"/>
                <a:ea typeface="+mn-ea"/>
                <a:cs typeface="+mn-cs"/>
              </a:rPr>
              <a:t> (from Outlook/ Exchange settings)</a:t>
            </a:r>
          </a:p>
        </p:txBody>
      </p:sp>
      <p:sp>
        <p:nvSpPr>
          <p:cNvPr id="27" name="TextBox 26">
            <a:extLst>
              <a:ext uri="{FF2B5EF4-FFF2-40B4-BE49-F238E27FC236}">
                <a16:creationId xmlns:a16="http://schemas.microsoft.com/office/drawing/2014/main" id="{301F18B2-C1F4-D4BA-C032-D0ABC6589F97}"/>
              </a:ext>
            </a:extLst>
          </p:cNvPr>
          <p:cNvSpPr txBox="1"/>
          <p:nvPr/>
        </p:nvSpPr>
        <p:spPr>
          <a:xfrm>
            <a:off x="2585653" y="3563065"/>
            <a:ext cx="5273535" cy="9079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srgbClr val="000000"/>
                </a:solidFill>
                <a:effectLst/>
                <a:uLnTx/>
                <a:uFillTx/>
                <a:latin typeface="Segoe UI"/>
                <a:ea typeface="+mn-ea"/>
                <a:cs typeface="+mn-cs"/>
              </a:rPr>
              <a:t>… other </a:t>
            </a:r>
            <a:r>
              <a:rPr kumimoji="0" lang="en-GB" sz="1100" b="1" i="0" u="none" strike="noStrike" kern="1200" cap="none" spc="0" normalizeH="0" baseline="0" noProof="0">
                <a:ln>
                  <a:noFill/>
                </a:ln>
                <a:solidFill>
                  <a:srgbClr val="000000"/>
                </a:solidFill>
                <a:effectLst/>
                <a:uLnTx/>
                <a:uFillTx/>
                <a:latin typeface="+mj-lt"/>
                <a:ea typeface="+mn-ea"/>
                <a:cs typeface="+mn-cs"/>
              </a:rPr>
              <a:t>optional attributes</a:t>
            </a:r>
            <a:r>
              <a:rPr kumimoji="0" lang="en-GB" sz="1100" b="0" i="0" u="none" strike="noStrike" kern="1200" cap="none" spc="0" normalizeH="0" baseline="0" noProof="0">
                <a:ln>
                  <a:noFill/>
                </a:ln>
                <a:solidFill>
                  <a:srgbClr val="000000"/>
                </a:solidFill>
                <a:effectLst/>
                <a:uLnTx/>
                <a:uFillTx/>
                <a:latin typeface="Segoe UI"/>
                <a:ea typeface="+mn-ea"/>
                <a:cs typeface="+mn-cs"/>
              </a:rPr>
              <a:t>, including:</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rgbClr val="000000"/>
                </a:solidFill>
                <a:effectLst/>
                <a:uLnTx/>
                <a:uFillTx/>
                <a:latin typeface="Segoe UI"/>
                <a:ea typeface="+mn-ea"/>
                <a:cs typeface="+mn-cs"/>
              </a:rPr>
              <a:t>LevelDesignation</a:t>
            </a:r>
            <a:endParaRPr kumimoji="0" lang="en-GB" sz="1100" b="0" i="0" u="none" strike="noStrike" kern="1200" cap="none" spc="0" normalizeH="0" baseline="0" noProof="0">
              <a:ln>
                <a:noFill/>
              </a:ln>
              <a:solidFill>
                <a:srgbClr val="000000"/>
              </a:solidFill>
              <a:effectLst/>
              <a:uLnTx/>
              <a:uFillTx/>
              <a:latin typeface="Segoe UI"/>
              <a:ea typeface="+mn-ea"/>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rgbClr val="000000"/>
                </a:solidFill>
                <a:effectLst/>
                <a:uLnTx/>
                <a:uFillTx/>
                <a:latin typeface="Segoe UI"/>
                <a:ea typeface="+mn-ea"/>
                <a:cs typeface="+mn-cs"/>
              </a:rPr>
              <a:t>FunctionType</a:t>
            </a:r>
            <a:endParaRPr kumimoji="0" lang="en-GB" sz="1100" b="0" i="0" u="none" strike="noStrike" kern="1200" cap="none" spc="0" normalizeH="0" baseline="0" noProof="0">
              <a:ln>
                <a:noFill/>
              </a:ln>
              <a:solidFill>
                <a:srgbClr val="000000"/>
              </a:solidFill>
              <a:effectLst/>
              <a:uLnTx/>
              <a:uFillTx/>
              <a:latin typeface="Segoe UI"/>
              <a:ea typeface="+mn-ea"/>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rgbClr val="000000"/>
                </a:solidFill>
                <a:effectLst/>
                <a:uLnTx/>
                <a:uFillTx/>
                <a:latin typeface="Segoe UI"/>
                <a:ea typeface="+mn-ea"/>
                <a:cs typeface="+mn-cs"/>
              </a:rPr>
              <a:t>HireDate</a:t>
            </a:r>
            <a:endParaRPr kumimoji="0" lang="en-GB"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TextBox 107">
            <a:extLst>
              <a:ext uri="{FF2B5EF4-FFF2-40B4-BE49-F238E27FC236}">
                <a16:creationId xmlns:a16="http://schemas.microsoft.com/office/drawing/2014/main" id="{B1EECF59-B754-5F11-F4FE-47B5C7D23B00}"/>
              </a:ext>
            </a:extLst>
          </p:cNvPr>
          <p:cNvSpPr txBox="1"/>
          <p:nvPr/>
        </p:nvSpPr>
        <p:spPr>
          <a:xfrm>
            <a:off x="4332811" y="3563065"/>
            <a:ext cx="1559991" cy="90794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Segoe UI"/>
              <a:ea typeface="+mn-ea"/>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rgbClr val="000000"/>
                </a:solidFill>
                <a:effectLst/>
                <a:uLnTx/>
                <a:uFillTx/>
                <a:latin typeface="Segoe UI"/>
                <a:ea typeface="+mn-ea"/>
                <a:cs typeface="+mn-cs"/>
              </a:rPr>
              <a:t>HourlyRate</a:t>
            </a:r>
            <a:endParaRPr kumimoji="0" lang="en-GB" sz="1100" b="0" i="0" u="none" strike="noStrike" kern="1200" cap="none" spc="0" normalizeH="0" baseline="0" noProof="0">
              <a:ln>
                <a:noFill/>
              </a:ln>
              <a:solidFill>
                <a:srgbClr val="000000"/>
              </a:solidFill>
              <a:effectLst/>
              <a:uLnTx/>
              <a:uFillTx/>
              <a:latin typeface="Segoe UI"/>
              <a:ea typeface="+mn-ea"/>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Segoe UI"/>
                <a:ea typeface="+mn-ea"/>
                <a:cs typeface="+mn-cs"/>
              </a:rPr>
              <a:t>Layer</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Segoe UI"/>
                <a:ea typeface="+mn-ea"/>
                <a:cs typeface="+mn-cs"/>
              </a:rPr>
              <a:t>SupervisorIndicator</a:t>
            </a:r>
          </a:p>
        </p:txBody>
      </p:sp>
      <p:sp>
        <p:nvSpPr>
          <p:cNvPr id="85" name="TextBox 84">
            <a:extLst>
              <a:ext uri="{FF2B5EF4-FFF2-40B4-BE49-F238E27FC236}">
                <a16:creationId xmlns:a16="http://schemas.microsoft.com/office/drawing/2014/main" id="{9B0E43EC-1132-E201-2209-67A424A91A8C}"/>
              </a:ext>
            </a:extLst>
          </p:cNvPr>
          <p:cNvSpPr txBox="1"/>
          <p:nvPr/>
        </p:nvSpPr>
        <p:spPr>
          <a:xfrm>
            <a:off x="6299199" y="3563065"/>
            <a:ext cx="1559991" cy="6617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Segoe UI"/>
              <a:ea typeface="+mn-ea"/>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err="1">
                <a:ln>
                  <a:noFill/>
                </a:ln>
                <a:solidFill>
                  <a:srgbClr val="000000"/>
                </a:solidFill>
                <a:effectLst/>
                <a:uLnTx/>
                <a:uFillTx/>
                <a:latin typeface="Segoe UI"/>
                <a:ea typeface="+mn-ea"/>
                <a:cs typeface="+mn-cs"/>
              </a:rPr>
              <a:t>OnsiteDays</a:t>
            </a:r>
            <a:endParaRPr kumimoji="0" lang="en-GB" sz="1100" b="0" i="0" u="none" strike="noStrike" kern="1200" cap="none" spc="0" normalizeH="0" baseline="0" noProof="0">
              <a:ln>
                <a:noFill/>
              </a:ln>
              <a:solidFill>
                <a:srgbClr val="000000"/>
              </a:solidFill>
              <a:effectLst/>
              <a:uLnTx/>
              <a:uFillTx/>
              <a:latin typeface="Segoe UI"/>
              <a:ea typeface="+mn-ea"/>
              <a:cs typeface="+mn-cs"/>
            </a:endParaRP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Segoe UI"/>
                <a:ea typeface="+mn-ea"/>
                <a:cs typeface="+mn-cs"/>
              </a:rPr>
              <a:t>Location</a:t>
            </a:r>
          </a:p>
        </p:txBody>
      </p:sp>
      <p:sp>
        <p:nvSpPr>
          <p:cNvPr id="33" name="TextBox 32">
            <a:extLst>
              <a:ext uri="{FF2B5EF4-FFF2-40B4-BE49-F238E27FC236}">
                <a16:creationId xmlns:a16="http://schemas.microsoft.com/office/drawing/2014/main" id="{0FED9F25-AD02-D044-F8A0-B63B71062BAF}"/>
              </a:ext>
            </a:extLst>
          </p:cNvPr>
          <p:cNvSpPr txBox="1"/>
          <p:nvPr/>
        </p:nvSpPr>
        <p:spPr>
          <a:xfrm>
            <a:off x="2585653" y="4617049"/>
            <a:ext cx="5273535" cy="338554"/>
          </a:xfrm>
          <a:prstGeom prst="rect">
            <a:avLst/>
          </a:prstGeom>
          <a:noFill/>
        </p:spPr>
        <p:txBody>
          <a:bodyPr wrap="square" lIns="0" tIns="0" rIns="0" bIns="0" rtlCol="0">
            <a:spAutoFit/>
          </a:bodyPr>
          <a:lstStyle/>
          <a:p>
            <a:pPr algn="l"/>
            <a:r>
              <a:rPr lang="en-GB" sz="1100" i="1"/>
              <a:t>Optional attributes provide flexibility to ensure the organizational data is adequate for supporting the analysis. </a:t>
            </a:r>
          </a:p>
        </p:txBody>
      </p:sp>
      <p:sp>
        <p:nvSpPr>
          <p:cNvPr id="106" name="Rectangle 105">
            <a:extLst>
              <a:ext uri="{FF2B5EF4-FFF2-40B4-BE49-F238E27FC236}">
                <a16:creationId xmlns:a16="http://schemas.microsoft.com/office/drawing/2014/main" id="{6778B9AD-8500-F957-1D87-3F105DA4BD51}"/>
              </a:ext>
            </a:extLst>
          </p:cNvPr>
          <p:cNvSpPr/>
          <p:nvPr/>
        </p:nvSpPr>
        <p:spPr bwMode="auto">
          <a:xfrm>
            <a:off x="419804" y="5118857"/>
            <a:ext cx="7439387" cy="770555"/>
          </a:xfrm>
          <a:prstGeom prst="rect">
            <a:avLst/>
          </a:prstGeom>
          <a:solidFill>
            <a:srgbClr val="FFFFFF"/>
          </a:solidFill>
          <a:effectLst>
            <a:outerShdw blurRad="50800" dist="38100" dir="2700000" algn="tl" rotWithShape="0">
              <a:prstClr val="black">
                <a:alpha val="40000"/>
              </a:prstClr>
            </a:outerShdw>
          </a:effectLst>
        </p:spPr>
        <p:txBody>
          <a:bodyPr wrap="square" lIns="137160" tIns="91440" rIns="365760" bIns="91440" anchor="ctr">
            <a:noAutofit/>
          </a:bodyPr>
          <a:lstStyle/>
          <a:p>
            <a:pPr marL="744538" marR="0" lvl="0" defTabSz="914314"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noProof="0">
                <a:ln>
                  <a:noFill/>
                </a:ln>
                <a:solidFill>
                  <a:srgbClr val="000000"/>
                </a:solidFill>
                <a:effectLst/>
                <a:uLnTx/>
                <a:uFillTx/>
                <a:ea typeface="Calibri" panose="020F0502020204030204" pitchFamily="34" charset="0"/>
                <a:cs typeface="+mn-cs"/>
              </a:rPr>
              <a:t>“Parallel" data ingestion method ensures that critical data such as the </a:t>
            </a:r>
            <a:r>
              <a:rPr kumimoji="0" lang="en-US" sz="1100" b="0" i="0" u="none" strike="noStrike" kern="1200" cap="none" spc="0" normalizeH="0" noProof="0" err="1">
                <a:ln>
                  <a:noFill/>
                </a:ln>
                <a:solidFill>
                  <a:srgbClr val="000000"/>
                </a:solidFill>
                <a:effectLst/>
                <a:uLnTx/>
                <a:uFillTx/>
                <a:latin typeface="+mj-lt"/>
                <a:ea typeface="Calibri" panose="020F0502020204030204" pitchFamily="34" charset="0"/>
                <a:cs typeface="+mn-cs"/>
              </a:rPr>
              <a:t>ManagerId</a:t>
            </a:r>
            <a:r>
              <a:rPr kumimoji="0" lang="en-US" sz="1100" b="0" i="0" u="none" strike="noStrike" kern="1200" cap="none" spc="0" normalizeH="0" noProof="0">
                <a:ln>
                  <a:noFill/>
                </a:ln>
                <a:solidFill>
                  <a:srgbClr val="000000"/>
                </a:solidFill>
                <a:effectLst/>
                <a:uLnTx/>
                <a:uFillTx/>
                <a:ea typeface="Calibri" panose="020F0502020204030204" pitchFamily="34" charset="0"/>
                <a:cs typeface="+mn-cs"/>
              </a:rPr>
              <a:t> and </a:t>
            </a:r>
            <a:r>
              <a:rPr kumimoji="0" lang="en-US" sz="1100" b="0" i="0" u="none" strike="noStrike" kern="1200" cap="none" spc="0" normalizeH="0" noProof="0">
                <a:ln>
                  <a:noFill/>
                </a:ln>
                <a:solidFill>
                  <a:srgbClr val="000000"/>
                </a:solidFill>
                <a:effectLst/>
                <a:uLnTx/>
                <a:uFillTx/>
                <a:latin typeface="+mj-lt"/>
                <a:ea typeface="Calibri" panose="020F0502020204030204" pitchFamily="34" charset="0"/>
                <a:cs typeface="+mn-cs"/>
              </a:rPr>
              <a:t>Organization attributes </a:t>
            </a:r>
            <a:r>
              <a:rPr kumimoji="0" lang="en-US" sz="1100" b="0" i="0" u="none" strike="noStrike" kern="1200" cap="none" spc="0" normalizeH="0" noProof="0">
                <a:ln>
                  <a:noFill/>
                </a:ln>
                <a:solidFill>
                  <a:srgbClr val="000000"/>
                </a:solidFill>
                <a:effectLst/>
                <a:uLnTx/>
                <a:uFillTx/>
                <a:ea typeface="Calibri" panose="020F0502020204030204" pitchFamily="34" charset="0"/>
                <a:cs typeface="+mn-cs"/>
              </a:rPr>
              <a:t>can be retrieved from Entra, while additional data fields can be fetched from .csv files or automated connectors.</a:t>
            </a:r>
          </a:p>
        </p:txBody>
      </p:sp>
      <p:cxnSp>
        <p:nvCxnSpPr>
          <p:cNvPr id="81" name="Straight Connector 80">
            <a:extLst>
              <a:ext uri="{FF2B5EF4-FFF2-40B4-BE49-F238E27FC236}">
                <a16:creationId xmlns:a16="http://schemas.microsoft.com/office/drawing/2014/main" id="{563C7194-CE87-1690-9A52-B7029DF09E94}"/>
              </a:ext>
              <a:ext uri="{C183D7F6-B498-43B3-948B-1728B52AA6E4}">
                <adec:decorative xmlns:adec="http://schemas.microsoft.com/office/drawing/2017/decorative" val="1"/>
              </a:ext>
            </a:extLst>
          </p:cNvPr>
          <p:cNvCxnSpPr>
            <a:cxnSpLocks/>
          </p:cNvCxnSpPr>
          <p:nvPr/>
        </p:nvCxnSpPr>
        <p:spPr>
          <a:xfrm>
            <a:off x="3010253" y="2388343"/>
            <a:ext cx="0" cy="452183"/>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CF797DB-7FE4-485A-A862-C5F95B740501}"/>
              </a:ext>
              <a:ext uri="{C183D7F6-B498-43B3-948B-1728B52AA6E4}">
                <adec:decorative xmlns:adec="http://schemas.microsoft.com/office/drawing/2017/decorative" val="1"/>
              </a:ext>
            </a:extLst>
          </p:cNvPr>
          <p:cNvCxnSpPr>
            <a:cxnSpLocks/>
          </p:cNvCxnSpPr>
          <p:nvPr/>
        </p:nvCxnSpPr>
        <p:spPr>
          <a:xfrm>
            <a:off x="4518501" y="2388343"/>
            <a:ext cx="0" cy="452183"/>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C707AB-5198-6A33-1234-5FFAF86EE27B}"/>
              </a:ext>
              <a:ext uri="{C183D7F6-B498-43B3-948B-1728B52AA6E4}">
                <adec:decorative xmlns:adec="http://schemas.microsoft.com/office/drawing/2017/decorative" val="1"/>
              </a:ext>
            </a:extLst>
          </p:cNvPr>
          <p:cNvCxnSpPr>
            <a:cxnSpLocks/>
          </p:cNvCxnSpPr>
          <p:nvPr/>
        </p:nvCxnSpPr>
        <p:spPr>
          <a:xfrm>
            <a:off x="6168404" y="2388343"/>
            <a:ext cx="0" cy="452183"/>
          </a:xfrm>
          <a:prstGeom prst="line">
            <a:avLst/>
          </a:prstGeom>
          <a:ln>
            <a:solidFill>
              <a:schemeClr val="bg1">
                <a:lumMod val="6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564D70-786A-02E3-F7E8-F6D2514B84AB}"/>
              </a:ext>
              <a:ext uri="{C183D7F6-B498-43B3-948B-1728B52AA6E4}">
                <adec:decorative xmlns:adec="http://schemas.microsoft.com/office/drawing/2017/decorative" val="1"/>
              </a:ext>
            </a:extLst>
          </p:cNvPr>
          <p:cNvCxnSpPr>
            <a:cxnSpLocks/>
          </p:cNvCxnSpPr>
          <p:nvPr/>
        </p:nvCxnSpPr>
        <p:spPr>
          <a:xfrm>
            <a:off x="2345684" y="3563065"/>
            <a:ext cx="0" cy="139253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419C7F59-D7B0-E1D9-43D5-FB3E2261553D}"/>
              </a:ext>
            </a:extLst>
          </p:cNvPr>
          <p:cNvSpPr>
            <a:spLocks/>
          </p:cNvSpPr>
          <p:nvPr/>
        </p:nvSpPr>
        <p:spPr>
          <a:xfrm>
            <a:off x="8315299" y="1767727"/>
            <a:ext cx="3456897" cy="215444"/>
          </a:xfrm>
          <a:prstGeom prst="rect">
            <a:avLst/>
          </a:prstGeom>
          <a:noFill/>
        </p:spPr>
        <p:txBody>
          <a:bodyPr wrap="square" lIns="0" tIns="0" rIns="0" bIns="0" rtlCol="0" anchor="b">
            <a:spAutoFit/>
          </a:bodyPr>
          <a:lstStyle/>
          <a:p>
            <a:r>
              <a:rPr lang="en-US" sz="1400">
                <a:gradFill>
                  <a:gsLst>
                    <a:gs pos="58000">
                      <a:srgbClr val="8661C5"/>
                    </a:gs>
                    <a:gs pos="100000">
                      <a:srgbClr val="C73ECC"/>
                    </a:gs>
                    <a:gs pos="0">
                      <a:srgbClr val="0078D4">
                        <a:lumMod val="75000"/>
                      </a:srgbClr>
                    </a:gs>
                  </a:gsLst>
                  <a:lin ang="0" scaled="0"/>
                </a:gradFill>
                <a:latin typeface="+mj-lt"/>
              </a:rPr>
              <a:t>3. Organizational data in M365</a:t>
            </a:r>
          </a:p>
        </p:txBody>
      </p:sp>
      <p:sp>
        <p:nvSpPr>
          <p:cNvPr id="64" name="Rectangle 63">
            <a:extLst>
              <a:ext uri="{FF2B5EF4-FFF2-40B4-BE49-F238E27FC236}">
                <a16:creationId xmlns:a16="http://schemas.microsoft.com/office/drawing/2014/main" id="{1171644C-29FF-1754-F122-E640EE1A4999}"/>
              </a:ext>
            </a:extLst>
          </p:cNvPr>
          <p:cNvSpPr/>
          <p:nvPr/>
        </p:nvSpPr>
        <p:spPr bwMode="auto">
          <a:xfrm>
            <a:off x="8315299" y="2202954"/>
            <a:ext cx="1595101" cy="82296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srgbClr val="000000"/>
                </a:solidFill>
                <a:effectLst/>
                <a:uLnTx/>
                <a:uFillTx/>
                <a:ea typeface="Calibri" panose="020F0502020204030204" pitchFamily="34" charset="0"/>
                <a:cs typeface="+mn-cs"/>
              </a:rPr>
              <a:t>API-based import</a:t>
            </a:r>
          </a:p>
        </p:txBody>
      </p:sp>
      <p:sp>
        <p:nvSpPr>
          <p:cNvPr id="65" name="Rectangle 64">
            <a:extLst>
              <a:ext uri="{FF2B5EF4-FFF2-40B4-BE49-F238E27FC236}">
                <a16:creationId xmlns:a16="http://schemas.microsoft.com/office/drawing/2014/main" id="{41EB30E8-0747-2D7E-2DED-A3F837B65C1B}"/>
              </a:ext>
            </a:extLst>
          </p:cNvPr>
          <p:cNvSpPr/>
          <p:nvPr/>
        </p:nvSpPr>
        <p:spPr bwMode="auto">
          <a:xfrm>
            <a:off x="10177094" y="2202954"/>
            <a:ext cx="1595101" cy="82296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srgbClr val="000000"/>
                </a:solidFill>
                <a:effectLst/>
                <a:uLnTx/>
                <a:uFillTx/>
                <a:ea typeface="Calibri" panose="020F0502020204030204" pitchFamily="34" charset="0"/>
                <a:cs typeface="+mn-cs"/>
              </a:rPr>
              <a:t>Azure blob import</a:t>
            </a:r>
          </a:p>
        </p:txBody>
      </p:sp>
      <p:sp>
        <p:nvSpPr>
          <p:cNvPr id="66" name="Rectangle 65">
            <a:extLst>
              <a:ext uri="{FF2B5EF4-FFF2-40B4-BE49-F238E27FC236}">
                <a16:creationId xmlns:a16="http://schemas.microsoft.com/office/drawing/2014/main" id="{29A3F6ED-9679-B28B-97F6-B9F55537DE36}"/>
              </a:ext>
            </a:extLst>
          </p:cNvPr>
          <p:cNvSpPr/>
          <p:nvPr/>
        </p:nvSpPr>
        <p:spPr bwMode="auto">
          <a:xfrm>
            <a:off x="8315299" y="3212854"/>
            <a:ext cx="1595101" cy="82296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srgbClr val="000000"/>
                </a:solidFill>
                <a:effectLst/>
                <a:uLnTx/>
                <a:uFillTx/>
                <a:ea typeface="Calibri" panose="020F0502020204030204" pitchFamily="34" charset="0"/>
                <a:cs typeface="+mn-cs"/>
              </a:rPr>
              <a:t>Workday connector</a:t>
            </a:r>
          </a:p>
        </p:txBody>
      </p:sp>
      <p:sp>
        <p:nvSpPr>
          <p:cNvPr id="67" name="Rectangle 66">
            <a:extLst>
              <a:ext uri="{FF2B5EF4-FFF2-40B4-BE49-F238E27FC236}">
                <a16:creationId xmlns:a16="http://schemas.microsoft.com/office/drawing/2014/main" id="{164D106D-7B03-350B-3CDA-9982D4969186}"/>
              </a:ext>
            </a:extLst>
          </p:cNvPr>
          <p:cNvSpPr/>
          <p:nvPr/>
        </p:nvSpPr>
        <p:spPr bwMode="auto">
          <a:xfrm>
            <a:off x="10177095" y="3212854"/>
            <a:ext cx="1595101" cy="822960"/>
          </a:xfrm>
          <a:prstGeom prst="rect">
            <a:avLst/>
          </a:prstGeom>
          <a:solidFill>
            <a:schemeClr val="bg1"/>
          </a:solidFill>
          <a:effectLst>
            <a:outerShdw blurRad="50800" dist="38100" dir="2700000" algn="tl" rotWithShape="0">
              <a:prstClr val="black">
                <a:alpha val="40000"/>
              </a:prstClr>
            </a:outerShdw>
          </a:effectLst>
        </p:spPr>
        <p:txBody>
          <a:bodyPr wrap="square" lIns="91440" tIns="91440" rIns="91440" bIns="91440" anchor="ctr">
            <a:noAutofit/>
          </a:bodyPr>
          <a:lstStyle/>
          <a:p>
            <a:pPr marL="0" marR="0" lvl="0" indent="0" algn="ctr" defTabSz="914314"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a:ln>
                  <a:noFill/>
                </a:ln>
                <a:solidFill>
                  <a:srgbClr val="000000"/>
                </a:solidFill>
                <a:effectLst/>
                <a:uLnTx/>
                <a:uFillTx/>
                <a:ea typeface="Calibri" panose="020F0502020204030204" pitchFamily="34" charset="0"/>
                <a:cs typeface="+mn-cs"/>
              </a:rPr>
              <a:t>SAP connector</a:t>
            </a:r>
          </a:p>
        </p:txBody>
      </p:sp>
      <p:sp>
        <p:nvSpPr>
          <p:cNvPr id="18" name="TextBox 17">
            <a:extLst>
              <a:ext uri="{FF2B5EF4-FFF2-40B4-BE49-F238E27FC236}">
                <a16:creationId xmlns:a16="http://schemas.microsoft.com/office/drawing/2014/main" id="{DA1CC6F0-934A-DA53-75A0-1D8E70D3823A}"/>
              </a:ext>
            </a:extLst>
          </p:cNvPr>
          <p:cNvSpPr txBox="1"/>
          <p:nvPr/>
        </p:nvSpPr>
        <p:spPr>
          <a:xfrm>
            <a:off x="8315299" y="4275903"/>
            <a:ext cx="3456897" cy="169277"/>
          </a:xfrm>
          <a:prstGeom prst="rect">
            <a:avLst/>
          </a:prstGeom>
          <a:noFill/>
        </p:spPr>
        <p:txBody>
          <a:bodyPr wrap="square" lIns="0" tIns="0" rIns="0" bIns="0" rtlCol="0">
            <a:spAutoFit/>
          </a:bodyPr>
          <a:lstStyle/>
          <a:p>
            <a:pPr algn="ctr"/>
            <a:r>
              <a:rPr lang="en-GB" sz="1100" i="1"/>
              <a:t>(The above methods are in preview as of July 2025)</a:t>
            </a:r>
          </a:p>
        </p:txBody>
      </p:sp>
      <p:sp>
        <p:nvSpPr>
          <p:cNvPr id="88" name="Rectangle 87">
            <a:extLst>
              <a:ext uri="{FF2B5EF4-FFF2-40B4-BE49-F238E27FC236}">
                <a16:creationId xmlns:a16="http://schemas.microsoft.com/office/drawing/2014/main" id="{16896468-0FB9-5CBB-9E2F-A7DB4EDB8CCF}"/>
              </a:ext>
            </a:extLst>
          </p:cNvPr>
          <p:cNvSpPr>
            <a:spLocks/>
          </p:cNvSpPr>
          <p:nvPr/>
        </p:nvSpPr>
        <p:spPr>
          <a:xfrm>
            <a:off x="419100" y="6082967"/>
            <a:ext cx="11352392" cy="359073"/>
          </a:xfrm>
          <a:prstGeom prst="rect">
            <a:avLst/>
          </a:prstGeom>
          <a:noFill/>
        </p:spPr>
        <p:txBody>
          <a:bodyPr wrap="square" lIns="0" tIns="0" rIns="0" bIns="0" rtlCol="0" anchor="b">
            <a:spAutoFit/>
          </a:bodyPr>
          <a:lstStyle/>
          <a:p>
            <a:pPr>
              <a:spcAft>
                <a:spcPts val="400"/>
              </a:spcAft>
            </a:pPr>
            <a:r>
              <a:rPr lang="en-US" sz="1000">
                <a:solidFill>
                  <a:schemeClr val="tx1"/>
                </a:solidFill>
              </a:rPr>
              <a:t>* This will be replaced by Microsoft 365 Profile in the near future. Microsoft 365 Profile is a data repository from multiple sources and will include Entra ID. </a:t>
            </a:r>
          </a:p>
          <a:p>
            <a:pPr>
              <a:spcAft>
                <a:spcPts val="400"/>
              </a:spcAft>
            </a:pPr>
            <a:r>
              <a:rPr lang="en-US" sz="1000"/>
              <a:t>**</a:t>
            </a:r>
            <a:r>
              <a:rPr lang="en-US" sz="1000">
                <a:solidFill>
                  <a:schemeClr val="tx1"/>
                </a:solidFill>
              </a:rPr>
              <a:t> </a:t>
            </a:r>
            <a:r>
              <a:rPr lang="en-US" sz="1000" err="1">
                <a:solidFill>
                  <a:schemeClr val="tx1"/>
                </a:solidFill>
                <a:latin typeface="+mj-lt"/>
              </a:rPr>
              <a:t>EffectiveDate</a:t>
            </a:r>
            <a:r>
              <a:rPr lang="en-US" sz="1000">
                <a:solidFill>
                  <a:schemeClr val="tx1"/>
                </a:solidFill>
              </a:rPr>
              <a:t> attribute should be used to indicate when the change has taken place. If not provided, the upload date will be used instead.</a:t>
            </a:r>
          </a:p>
        </p:txBody>
      </p:sp>
      <p:sp>
        <p:nvSpPr>
          <p:cNvPr id="119" name="Freeform: Shape 118">
            <a:extLst>
              <a:ext uri="{FF2B5EF4-FFF2-40B4-BE49-F238E27FC236}">
                <a16:creationId xmlns:a16="http://schemas.microsoft.com/office/drawing/2014/main" id="{D1344574-236B-E99E-2EAE-5D0A4A2FA683}"/>
              </a:ext>
              <a:ext uri="{C183D7F6-B498-43B3-948B-1728B52AA6E4}">
                <adec:decorative xmlns:adec="http://schemas.microsoft.com/office/drawing/2017/decorative" val="1"/>
              </a:ext>
            </a:extLst>
          </p:cNvPr>
          <p:cNvSpPr/>
          <p:nvPr/>
        </p:nvSpPr>
        <p:spPr>
          <a:xfrm>
            <a:off x="628146" y="5245865"/>
            <a:ext cx="360380" cy="516538"/>
          </a:xfrm>
          <a:custGeom>
            <a:avLst/>
            <a:gdLst>
              <a:gd name="connsiteX0" fmla="*/ 223747 w 581875"/>
              <a:gd name="connsiteY0" fmla="*/ 755272 h 834013"/>
              <a:gd name="connsiteX1" fmla="*/ 223747 w 581875"/>
              <a:gd name="connsiteY1" fmla="*/ 774471 h 834013"/>
              <a:gd name="connsiteX2" fmla="*/ 253513 w 581875"/>
              <a:gd name="connsiteY2" fmla="*/ 804236 h 834013"/>
              <a:gd name="connsiteX3" fmla="*/ 327922 w 581875"/>
              <a:gd name="connsiteY3" fmla="*/ 804236 h 834013"/>
              <a:gd name="connsiteX4" fmla="*/ 348981 w 581875"/>
              <a:gd name="connsiteY4" fmla="*/ 795530 h 834013"/>
              <a:gd name="connsiteX5" fmla="*/ 357688 w 581875"/>
              <a:gd name="connsiteY5" fmla="*/ 774471 h 834013"/>
              <a:gd name="connsiteX6" fmla="*/ 357688 w 581875"/>
              <a:gd name="connsiteY6" fmla="*/ 755272 h 834013"/>
              <a:gd name="connsiteX7" fmla="*/ 174930 w 581875"/>
              <a:gd name="connsiteY7" fmla="*/ 685472 h 834013"/>
              <a:gd name="connsiteX8" fmla="*/ 219578 w 581875"/>
              <a:gd name="connsiteY8" fmla="*/ 725506 h 834013"/>
              <a:gd name="connsiteX9" fmla="*/ 362155 w 581875"/>
              <a:gd name="connsiteY9" fmla="*/ 725506 h 834013"/>
              <a:gd name="connsiteX10" fmla="*/ 407101 w 581875"/>
              <a:gd name="connsiteY10" fmla="*/ 685472 h 834013"/>
              <a:gd name="connsiteX11" fmla="*/ 174041 w 581875"/>
              <a:gd name="connsiteY11" fmla="*/ 608527 h 834013"/>
              <a:gd name="connsiteX12" fmla="*/ 174041 w 581875"/>
              <a:gd name="connsiteY12" fmla="*/ 655408 h 834013"/>
              <a:gd name="connsiteX13" fmla="*/ 407699 w 581875"/>
              <a:gd name="connsiteY13" fmla="*/ 655408 h 834013"/>
              <a:gd name="connsiteX14" fmla="*/ 407702 w 581875"/>
              <a:gd name="connsiteY14" fmla="*/ 655408 h 834013"/>
              <a:gd name="connsiteX15" fmla="*/ 407851 w 581875"/>
              <a:gd name="connsiteY15" fmla="*/ 608527 h 834013"/>
              <a:gd name="connsiteX16" fmla="*/ 290875 w 581875"/>
              <a:gd name="connsiteY16" fmla="*/ 252387 h 834013"/>
              <a:gd name="connsiteX17" fmla="*/ 301405 w 581875"/>
              <a:gd name="connsiteY17" fmla="*/ 256740 h 834013"/>
              <a:gd name="connsiteX18" fmla="*/ 305758 w 581875"/>
              <a:gd name="connsiteY18" fmla="*/ 267270 h 834013"/>
              <a:gd name="connsiteX19" fmla="*/ 305758 w 581875"/>
              <a:gd name="connsiteY19" fmla="*/ 401210 h 834013"/>
              <a:gd name="connsiteX20" fmla="*/ 290875 w 581875"/>
              <a:gd name="connsiteY20" fmla="*/ 416093 h 834013"/>
              <a:gd name="connsiteX21" fmla="*/ 275992 w 581875"/>
              <a:gd name="connsiteY21" fmla="*/ 401210 h 834013"/>
              <a:gd name="connsiteX22" fmla="*/ 275992 w 581875"/>
              <a:gd name="connsiteY22" fmla="*/ 267270 h 834013"/>
              <a:gd name="connsiteX23" fmla="*/ 290875 w 581875"/>
              <a:gd name="connsiteY23" fmla="*/ 252387 h 834013"/>
              <a:gd name="connsiteX24" fmla="*/ 290875 w 581875"/>
              <a:gd name="connsiteY24" fmla="*/ 179159 h 834013"/>
              <a:gd name="connsiteX25" fmla="*/ 309813 w 581875"/>
              <a:gd name="connsiteY25" fmla="*/ 199772 h 834013"/>
              <a:gd name="connsiteX26" fmla="*/ 290875 w 581875"/>
              <a:gd name="connsiteY26" fmla="*/ 220385 h 834013"/>
              <a:gd name="connsiteX27" fmla="*/ 271936 w 581875"/>
              <a:gd name="connsiteY27" fmla="*/ 199772 h 834013"/>
              <a:gd name="connsiteX28" fmla="*/ 290875 w 581875"/>
              <a:gd name="connsiteY28" fmla="*/ 179159 h 834013"/>
              <a:gd name="connsiteX29" fmla="*/ 290870 w 581875"/>
              <a:gd name="connsiteY29" fmla="*/ 118755 h 834013"/>
              <a:gd name="connsiteX30" fmla="*/ 118677 w 581875"/>
              <a:gd name="connsiteY30" fmla="*/ 290038 h 834013"/>
              <a:gd name="connsiteX31" fmla="*/ 169279 w 581875"/>
              <a:gd name="connsiteY31" fmla="*/ 411558 h 834013"/>
              <a:gd name="connsiteX32" fmla="*/ 225069 w 581875"/>
              <a:gd name="connsiteY32" fmla="*/ 448817 h 834013"/>
              <a:gd name="connsiteX33" fmla="*/ 290870 w 581875"/>
              <a:gd name="connsiteY33" fmla="*/ 461935 h 834013"/>
              <a:gd name="connsiteX34" fmla="*/ 290865 w 581875"/>
              <a:gd name="connsiteY34" fmla="*/ 461936 h 834013"/>
              <a:gd name="connsiteX35" fmla="*/ 290875 w 581875"/>
              <a:gd name="connsiteY35" fmla="*/ 461936 h 834013"/>
              <a:gd name="connsiteX36" fmla="*/ 290870 w 581875"/>
              <a:gd name="connsiteY36" fmla="*/ 461935 h 834013"/>
              <a:gd name="connsiteX37" fmla="*/ 356673 w 581875"/>
              <a:gd name="connsiteY37" fmla="*/ 448816 h 834013"/>
              <a:gd name="connsiteX38" fmla="*/ 412461 w 581875"/>
              <a:gd name="connsiteY38" fmla="*/ 411558 h 834013"/>
              <a:gd name="connsiteX39" fmla="*/ 463063 w 581875"/>
              <a:gd name="connsiteY39" fmla="*/ 290038 h 834013"/>
              <a:gd name="connsiteX40" fmla="*/ 290870 w 581875"/>
              <a:gd name="connsiteY40" fmla="*/ 118755 h 834013"/>
              <a:gd name="connsiteX41" fmla="*/ 290875 w 581875"/>
              <a:gd name="connsiteY41" fmla="*/ 88080 h 834013"/>
              <a:gd name="connsiteX42" fmla="*/ 290879 w 581875"/>
              <a:gd name="connsiteY42" fmla="*/ 88080 h 834013"/>
              <a:gd name="connsiteX43" fmla="*/ 433601 w 581875"/>
              <a:gd name="connsiteY43" fmla="*/ 147314 h 834013"/>
              <a:gd name="connsiteX44" fmla="*/ 492835 w 581875"/>
              <a:gd name="connsiteY44" fmla="*/ 290037 h 834013"/>
              <a:gd name="connsiteX45" fmla="*/ 88918 w 581875"/>
              <a:gd name="connsiteY45" fmla="*/ 290037 h 834013"/>
              <a:gd name="connsiteX46" fmla="*/ 148152 w 581875"/>
              <a:gd name="connsiteY46" fmla="*/ 147314 h 834013"/>
              <a:gd name="connsiteX47" fmla="*/ 290875 w 581875"/>
              <a:gd name="connsiteY47" fmla="*/ 88080 h 834013"/>
              <a:gd name="connsiteX48" fmla="*/ 290870 w 581875"/>
              <a:gd name="connsiteY48" fmla="*/ 30332 h 834013"/>
              <a:gd name="connsiteX49" fmla="*/ 118524 w 581875"/>
              <a:gd name="connsiteY49" fmla="*/ 487532 h 834013"/>
              <a:gd name="connsiteX50" fmla="*/ 170763 w 581875"/>
              <a:gd name="connsiteY50" fmla="*/ 579061 h 834013"/>
              <a:gd name="connsiteX51" fmla="*/ 411117 w 581875"/>
              <a:gd name="connsiteY51" fmla="*/ 579061 h 834013"/>
              <a:gd name="connsiteX52" fmla="*/ 465142 w 581875"/>
              <a:gd name="connsiteY52" fmla="*/ 485896 h 834013"/>
              <a:gd name="connsiteX53" fmla="*/ 465149 w 581875"/>
              <a:gd name="connsiteY53" fmla="*/ 485894 h 834013"/>
              <a:gd name="connsiteX54" fmla="*/ 290870 w 581875"/>
              <a:gd name="connsiteY54" fmla="*/ 30332 h 834013"/>
              <a:gd name="connsiteX55" fmla="*/ 261497 w 581875"/>
              <a:gd name="connsiteY55" fmla="*/ 1351 h 834013"/>
              <a:gd name="connsiteX56" fmla="*/ 324057 w 581875"/>
              <a:gd name="connsiteY56" fmla="*/ 2355 h 834013"/>
              <a:gd name="connsiteX57" fmla="*/ 496812 w 581875"/>
              <a:gd name="connsiteY57" fmla="*/ 86108 h 834013"/>
              <a:gd name="connsiteX58" fmla="*/ 580044 w 581875"/>
              <a:gd name="connsiteY58" fmla="*/ 259082 h 834013"/>
              <a:gd name="connsiteX59" fmla="*/ 580038 w 581875"/>
              <a:gd name="connsiteY59" fmla="*/ 259090 h 834013"/>
              <a:gd name="connsiteX60" fmla="*/ 484341 w 581875"/>
              <a:gd name="connsiteY60" fmla="*/ 508083 h 834013"/>
              <a:gd name="connsiteX61" fmla="*/ 436120 w 581875"/>
              <a:gd name="connsiteY61" fmla="*/ 610772 h 834013"/>
              <a:gd name="connsiteX62" fmla="*/ 436120 w 581875"/>
              <a:gd name="connsiteY62" fmla="*/ 679977 h 834013"/>
              <a:gd name="connsiteX63" fmla="*/ 386561 w 581875"/>
              <a:gd name="connsiteY63" fmla="*/ 750521 h 834013"/>
              <a:gd name="connsiteX64" fmla="*/ 386561 w 581875"/>
              <a:gd name="connsiteY64" fmla="*/ 774482 h 834013"/>
              <a:gd name="connsiteX65" fmla="*/ 369111 w 581875"/>
              <a:gd name="connsiteY65" fmla="*/ 816564 h 834013"/>
              <a:gd name="connsiteX66" fmla="*/ 327030 w 581875"/>
              <a:gd name="connsiteY66" fmla="*/ 834013 h 834013"/>
              <a:gd name="connsiteX67" fmla="*/ 252615 w 581875"/>
              <a:gd name="connsiteY67" fmla="*/ 834013 h 834013"/>
              <a:gd name="connsiteX68" fmla="*/ 210534 w 581875"/>
              <a:gd name="connsiteY68" fmla="*/ 816564 h 834013"/>
              <a:gd name="connsiteX69" fmla="*/ 193084 w 581875"/>
              <a:gd name="connsiteY69" fmla="*/ 774482 h 834013"/>
              <a:gd name="connsiteX70" fmla="*/ 193084 w 581875"/>
              <a:gd name="connsiteY70" fmla="*/ 750521 h 834013"/>
              <a:gd name="connsiteX71" fmla="*/ 143525 w 581875"/>
              <a:gd name="connsiteY71" fmla="*/ 679977 h 834013"/>
              <a:gd name="connsiteX72" fmla="*/ 143525 w 581875"/>
              <a:gd name="connsiteY72" fmla="*/ 611069 h 834013"/>
              <a:gd name="connsiteX73" fmla="*/ 98876 w 581875"/>
              <a:gd name="connsiteY73" fmla="*/ 509866 h 834013"/>
              <a:gd name="connsiteX74" fmla="*/ 54 w 581875"/>
              <a:gd name="connsiteY74" fmla="*/ 291382 h 834013"/>
              <a:gd name="connsiteX75" fmla="*/ 261497 w 581875"/>
              <a:gd name="connsiteY75" fmla="*/ 1351 h 83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81875" h="834013">
                <a:moveTo>
                  <a:pt x="223747" y="755272"/>
                </a:moveTo>
                <a:lnTo>
                  <a:pt x="223747" y="774471"/>
                </a:lnTo>
                <a:cubicBezTo>
                  <a:pt x="223747" y="790917"/>
                  <a:pt x="237067" y="804236"/>
                  <a:pt x="253513" y="804236"/>
                </a:cubicBezTo>
                <a:lnTo>
                  <a:pt x="327922" y="804236"/>
                </a:lnTo>
                <a:cubicBezTo>
                  <a:pt x="335810" y="804236"/>
                  <a:pt x="343400" y="801110"/>
                  <a:pt x="348981" y="795530"/>
                </a:cubicBezTo>
                <a:cubicBezTo>
                  <a:pt x="354562" y="789949"/>
                  <a:pt x="357688" y="782358"/>
                  <a:pt x="357688" y="774471"/>
                </a:cubicBezTo>
                <a:lnTo>
                  <a:pt x="357688" y="755272"/>
                </a:lnTo>
                <a:close/>
                <a:moveTo>
                  <a:pt x="174930" y="685472"/>
                </a:moveTo>
                <a:cubicBezTo>
                  <a:pt x="177311" y="708317"/>
                  <a:pt x="196621" y="725618"/>
                  <a:pt x="219578" y="725506"/>
                </a:cubicBezTo>
                <a:lnTo>
                  <a:pt x="362155" y="725506"/>
                </a:lnTo>
                <a:cubicBezTo>
                  <a:pt x="385223" y="725767"/>
                  <a:pt x="404720" y="708429"/>
                  <a:pt x="407101" y="685472"/>
                </a:cubicBezTo>
                <a:close/>
                <a:moveTo>
                  <a:pt x="174041" y="608527"/>
                </a:moveTo>
                <a:lnTo>
                  <a:pt x="174041" y="655408"/>
                </a:lnTo>
                <a:lnTo>
                  <a:pt x="407699" y="655408"/>
                </a:lnTo>
                <a:lnTo>
                  <a:pt x="407702" y="655408"/>
                </a:lnTo>
                <a:cubicBezTo>
                  <a:pt x="407702" y="655408"/>
                  <a:pt x="407851" y="609569"/>
                  <a:pt x="407851" y="608527"/>
                </a:cubicBezTo>
                <a:close/>
                <a:moveTo>
                  <a:pt x="290875" y="252387"/>
                </a:moveTo>
                <a:cubicBezTo>
                  <a:pt x="294819" y="252387"/>
                  <a:pt x="298614" y="253949"/>
                  <a:pt x="301405" y="256740"/>
                </a:cubicBezTo>
                <a:cubicBezTo>
                  <a:pt x="304195" y="259531"/>
                  <a:pt x="305758" y="263326"/>
                  <a:pt x="305758" y="267270"/>
                </a:cubicBezTo>
                <a:lnTo>
                  <a:pt x="305758" y="401210"/>
                </a:lnTo>
                <a:cubicBezTo>
                  <a:pt x="305758" y="409433"/>
                  <a:pt x="299098" y="416093"/>
                  <a:pt x="290875" y="416093"/>
                </a:cubicBezTo>
                <a:cubicBezTo>
                  <a:pt x="282652" y="416093"/>
                  <a:pt x="275992" y="409433"/>
                  <a:pt x="275992" y="401210"/>
                </a:cubicBezTo>
                <a:lnTo>
                  <a:pt x="275992" y="267270"/>
                </a:lnTo>
                <a:cubicBezTo>
                  <a:pt x="275992" y="259047"/>
                  <a:pt x="282652" y="252387"/>
                  <a:pt x="290875" y="252387"/>
                </a:cubicBezTo>
                <a:close/>
                <a:moveTo>
                  <a:pt x="290875" y="179159"/>
                </a:moveTo>
                <a:cubicBezTo>
                  <a:pt x="301590" y="180052"/>
                  <a:pt x="309813" y="189019"/>
                  <a:pt x="309813" y="199772"/>
                </a:cubicBezTo>
                <a:cubicBezTo>
                  <a:pt x="309813" y="210525"/>
                  <a:pt x="301590" y="219492"/>
                  <a:pt x="290875" y="220385"/>
                </a:cubicBezTo>
                <a:cubicBezTo>
                  <a:pt x="280159" y="219492"/>
                  <a:pt x="271936" y="210525"/>
                  <a:pt x="271936" y="199772"/>
                </a:cubicBezTo>
                <a:cubicBezTo>
                  <a:pt x="271936" y="189019"/>
                  <a:pt x="280159" y="180052"/>
                  <a:pt x="290875" y="179159"/>
                </a:cubicBezTo>
                <a:close/>
                <a:moveTo>
                  <a:pt x="290870" y="118755"/>
                </a:moveTo>
                <a:cubicBezTo>
                  <a:pt x="207155" y="118738"/>
                  <a:pt x="123440" y="175814"/>
                  <a:pt x="118677" y="290038"/>
                </a:cubicBezTo>
                <a:cubicBezTo>
                  <a:pt x="118788" y="335655"/>
                  <a:pt x="136983" y="379336"/>
                  <a:pt x="169279" y="411558"/>
                </a:cubicBezTo>
                <a:cubicBezTo>
                  <a:pt x="185410" y="427669"/>
                  <a:pt x="204405" y="440255"/>
                  <a:pt x="225069" y="448817"/>
                </a:cubicBezTo>
                <a:lnTo>
                  <a:pt x="290870" y="461935"/>
                </a:lnTo>
                <a:lnTo>
                  <a:pt x="290865" y="461936"/>
                </a:lnTo>
                <a:lnTo>
                  <a:pt x="290875" y="461936"/>
                </a:lnTo>
                <a:lnTo>
                  <a:pt x="290870" y="461935"/>
                </a:lnTo>
                <a:lnTo>
                  <a:pt x="356673" y="448816"/>
                </a:lnTo>
                <a:cubicBezTo>
                  <a:pt x="377338" y="440254"/>
                  <a:pt x="396332" y="427669"/>
                  <a:pt x="412461" y="411558"/>
                </a:cubicBezTo>
                <a:cubicBezTo>
                  <a:pt x="444757" y="379335"/>
                  <a:pt x="462951" y="335654"/>
                  <a:pt x="463063" y="290038"/>
                </a:cubicBezTo>
                <a:cubicBezTo>
                  <a:pt x="458301" y="175885"/>
                  <a:pt x="374585" y="118773"/>
                  <a:pt x="290870" y="118755"/>
                </a:cubicBezTo>
                <a:close/>
                <a:moveTo>
                  <a:pt x="290875" y="88080"/>
                </a:moveTo>
                <a:lnTo>
                  <a:pt x="290879" y="88080"/>
                </a:lnTo>
                <a:cubicBezTo>
                  <a:pt x="344416" y="88155"/>
                  <a:pt x="395724" y="109474"/>
                  <a:pt x="433601" y="147314"/>
                </a:cubicBezTo>
                <a:cubicBezTo>
                  <a:pt x="471441" y="185185"/>
                  <a:pt x="492761" y="236496"/>
                  <a:pt x="492835" y="290037"/>
                </a:cubicBezTo>
                <a:cubicBezTo>
                  <a:pt x="481672" y="557927"/>
                  <a:pt x="100080" y="557927"/>
                  <a:pt x="88918" y="290037"/>
                </a:cubicBezTo>
                <a:cubicBezTo>
                  <a:pt x="88993" y="236500"/>
                  <a:pt x="110312" y="185191"/>
                  <a:pt x="148152" y="147314"/>
                </a:cubicBezTo>
                <a:cubicBezTo>
                  <a:pt x="186023" y="109474"/>
                  <a:pt x="237334" y="88154"/>
                  <a:pt x="290875" y="88080"/>
                </a:cubicBezTo>
                <a:close/>
                <a:moveTo>
                  <a:pt x="290870" y="30332"/>
                </a:moveTo>
                <a:cubicBezTo>
                  <a:pt x="51403" y="30332"/>
                  <a:pt x="-61108" y="329474"/>
                  <a:pt x="118524" y="487532"/>
                </a:cubicBezTo>
                <a:cubicBezTo>
                  <a:pt x="145537" y="511456"/>
                  <a:pt x="163918" y="543640"/>
                  <a:pt x="170763" y="579061"/>
                </a:cubicBezTo>
                <a:lnTo>
                  <a:pt x="411117" y="579061"/>
                </a:lnTo>
                <a:cubicBezTo>
                  <a:pt x="418633" y="543008"/>
                  <a:pt x="437572" y="510341"/>
                  <a:pt x="465142" y="485896"/>
                </a:cubicBezTo>
                <a:lnTo>
                  <a:pt x="465149" y="485894"/>
                </a:lnTo>
                <a:cubicBezTo>
                  <a:pt x="642847" y="327988"/>
                  <a:pt x="530337" y="30332"/>
                  <a:pt x="290870" y="30332"/>
                </a:cubicBezTo>
                <a:close/>
                <a:moveTo>
                  <a:pt x="261497" y="1351"/>
                </a:moveTo>
                <a:cubicBezTo>
                  <a:pt x="281990" y="-701"/>
                  <a:pt x="302942" y="-454"/>
                  <a:pt x="324057" y="2355"/>
                </a:cubicBezTo>
                <a:cubicBezTo>
                  <a:pt x="389436" y="9983"/>
                  <a:pt x="450340" y="39488"/>
                  <a:pt x="496812" y="86108"/>
                </a:cubicBezTo>
                <a:cubicBezTo>
                  <a:pt x="543283" y="132686"/>
                  <a:pt x="572640" y="193672"/>
                  <a:pt x="580044" y="259082"/>
                </a:cubicBezTo>
                <a:lnTo>
                  <a:pt x="580038" y="259090"/>
                </a:lnTo>
                <a:cubicBezTo>
                  <a:pt x="590640" y="352740"/>
                  <a:pt x="554923" y="445650"/>
                  <a:pt x="484341" y="508083"/>
                </a:cubicBezTo>
                <a:cubicBezTo>
                  <a:pt x="454426" y="533903"/>
                  <a:pt x="436901" y="571259"/>
                  <a:pt x="436120" y="610772"/>
                </a:cubicBezTo>
                <a:lnTo>
                  <a:pt x="436120" y="679977"/>
                </a:lnTo>
                <a:cubicBezTo>
                  <a:pt x="436083" y="711566"/>
                  <a:pt x="416252" y="739768"/>
                  <a:pt x="386561" y="750521"/>
                </a:cubicBezTo>
                <a:lnTo>
                  <a:pt x="386561" y="774482"/>
                </a:lnTo>
                <a:cubicBezTo>
                  <a:pt x="386561" y="790258"/>
                  <a:pt x="380273" y="805402"/>
                  <a:pt x="369111" y="816564"/>
                </a:cubicBezTo>
                <a:cubicBezTo>
                  <a:pt x="357949" y="827725"/>
                  <a:pt x="342805" y="834013"/>
                  <a:pt x="327030" y="834013"/>
                </a:cubicBezTo>
                <a:lnTo>
                  <a:pt x="252615" y="834013"/>
                </a:lnTo>
                <a:cubicBezTo>
                  <a:pt x="236839" y="834013"/>
                  <a:pt x="221695" y="827726"/>
                  <a:pt x="210534" y="816564"/>
                </a:cubicBezTo>
                <a:cubicBezTo>
                  <a:pt x="199373" y="805401"/>
                  <a:pt x="193084" y="790257"/>
                  <a:pt x="193084" y="774482"/>
                </a:cubicBezTo>
                <a:lnTo>
                  <a:pt x="193084" y="750521"/>
                </a:lnTo>
                <a:cubicBezTo>
                  <a:pt x="163393" y="739768"/>
                  <a:pt x="143562" y="711566"/>
                  <a:pt x="143525" y="679977"/>
                </a:cubicBezTo>
                <a:lnTo>
                  <a:pt x="143525" y="611069"/>
                </a:lnTo>
                <a:cubicBezTo>
                  <a:pt x="143785" y="572485"/>
                  <a:pt x="127563" y="535650"/>
                  <a:pt x="98876" y="509866"/>
                </a:cubicBezTo>
                <a:cubicBezTo>
                  <a:pt x="35996" y="454650"/>
                  <a:pt x="17" y="375023"/>
                  <a:pt x="54" y="291382"/>
                </a:cubicBezTo>
                <a:cubicBezTo>
                  <a:pt x="-2938" y="142663"/>
                  <a:pt x="118044" y="15710"/>
                  <a:pt x="261497" y="1351"/>
                </a:cubicBezTo>
                <a:close/>
              </a:path>
            </a:pathLst>
          </a:custGeom>
          <a:gradFill>
            <a:gsLst>
              <a:gs pos="58000">
                <a:srgbClr val="8661C5"/>
              </a:gs>
              <a:gs pos="100000">
                <a:srgbClr val="C73ECC"/>
              </a:gs>
              <a:gs pos="0">
                <a:srgbClr val="0078D4">
                  <a:lumMod val="75000"/>
                </a:srgbClr>
              </a:gs>
            </a:gsLst>
            <a:lin ang="2700000" scaled="1"/>
          </a:gradFill>
          <a:ln w="9525" cap="flat">
            <a:noFill/>
            <a:prstDash val="solid"/>
            <a:miter/>
          </a:ln>
        </p:spPr>
        <p:txBody>
          <a:bodyPr rtlCol="0" anchor="ctr"/>
          <a:lstStyle/>
          <a:p>
            <a:endParaRPr lang="en-US"/>
          </a:p>
        </p:txBody>
      </p:sp>
      <p:sp>
        <p:nvSpPr>
          <p:cNvPr id="120" name="Oval 1091_1">
            <a:extLst>
              <a:ext uri="{FF2B5EF4-FFF2-40B4-BE49-F238E27FC236}">
                <a16:creationId xmlns:a16="http://schemas.microsoft.com/office/drawing/2014/main" id="{614E1A71-D203-5148-9F88-075F9F3DDC0A}"/>
              </a:ext>
              <a:ext uri="{C183D7F6-B498-43B3-948B-1728B52AA6E4}">
                <adec:decorative xmlns:adec="http://schemas.microsoft.com/office/drawing/2017/decorative" val="1"/>
              </a:ext>
            </a:extLst>
          </p:cNvPr>
          <p:cNvSpPr>
            <a:spLocks/>
          </p:cNvSpPr>
          <p:nvPr/>
        </p:nvSpPr>
        <p:spPr bwMode="auto">
          <a:xfrm rot="10800000" flipH="1" flipV="1">
            <a:off x="1562339" y="2542258"/>
            <a:ext cx="86637" cy="144352"/>
          </a:xfrm>
          <a:prstGeom prst="chevron">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cxnSp>
        <p:nvCxnSpPr>
          <p:cNvPr id="121" name="Straight Connector 120">
            <a:extLst>
              <a:ext uri="{FF2B5EF4-FFF2-40B4-BE49-F238E27FC236}">
                <a16:creationId xmlns:a16="http://schemas.microsoft.com/office/drawing/2014/main" id="{8240125F-89FA-0BB8-1AE8-6DA340720256}"/>
              </a:ext>
              <a:ext uri="{C183D7F6-B498-43B3-948B-1728B52AA6E4}">
                <adec:decorative xmlns:adec="http://schemas.microsoft.com/office/drawing/2017/decorative" val="1"/>
              </a:ext>
            </a:extLst>
          </p:cNvPr>
          <p:cNvCxnSpPr>
            <a:cxnSpLocks/>
          </p:cNvCxnSpPr>
          <p:nvPr/>
        </p:nvCxnSpPr>
        <p:spPr>
          <a:xfrm>
            <a:off x="8087245" y="2101070"/>
            <a:ext cx="0" cy="3788342"/>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9540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733A4C44-2184-D180-33AB-357079768220}"/>
              </a:ext>
              <a:ext uri="{C183D7F6-B498-43B3-948B-1728B52AA6E4}">
                <adec:decorative xmlns:adec="http://schemas.microsoft.com/office/drawing/2017/decorative" val="1"/>
              </a:ext>
            </a:extLst>
          </p:cNvPr>
          <p:cNvSpPr>
            <a:spLocks/>
          </p:cNvSpPr>
          <p:nvPr/>
        </p:nvSpPr>
        <p:spPr>
          <a:xfrm>
            <a:off x="419100" y="1633901"/>
            <a:ext cx="11353800" cy="4733848"/>
          </a:xfrm>
          <a:prstGeom prst="roundRect">
            <a:avLst>
              <a:gd name="adj" fmla="val 2004"/>
            </a:avLst>
          </a:prstGeom>
          <a:solidFill>
            <a:schemeClr val="bg1"/>
          </a:solidFill>
          <a:effectLst>
            <a:outerShdw blurRad="50800" dist="38100" dir="2700000" algn="tl" rotWithShape="0">
              <a:prstClr val="black">
                <a:alpha val="40000"/>
              </a:prstClr>
            </a:outerShdw>
          </a:effectLst>
        </p:spPr>
        <p:txBody>
          <a:bodyPr wrap="square" lIns="114300" tIns="114300" rIns="114300" bIns="114300">
            <a:noAutofit/>
          </a:bodyPr>
          <a:lstStyle/>
          <a:p>
            <a:pPr marR="0" lvl="0" algn="ctr" defTabSz="914314" rtl="0" eaLnBrk="1" fontAlgn="auto" latinLnBrk="0" hangingPunct="1">
              <a:lnSpc>
                <a:spcPct val="100000"/>
              </a:lnSpc>
              <a:spcBef>
                <a:spcPts val="0"/>
              </a:spcBef>
              <a:spcAft>
                <a:spcPts val="1200"/>
              </a:spcAft>
              <a:buClrTx/>
              <a:buSzTx/>
              <a:tabLst/>
              <a:defRPr/>
            </a:pPr>
            <a:endParaRPr kumimoji="0" lang="en-US" sz="1600" b="0" i="0" u="none" strike="noStrike" kern="1200" cap="none" normalizeH="0" noProof="0">
              <a:ln>
                <a:noFill/>
              </a:ln>
              <a:solidFill>
                <a:srgbClr val="282828"/>
              </a:solidFill>
              <a:effectLst/>
              <a:uLnTx/>
              <a:uFillTx/>
              <a:ea typeface="Calibri" panose="020F0502020204030204" pitchFamily="34" charset="0"/>
              <a:cs typeface="+mn-cs"/>
            </a:endParaRPr>
          </a:p>
        </p:txBody>
      </p:sp>
      <p:sp>
        <p:nvSpPr>
          <p:cNvPr id="2" name="Title 7">
            <a:extLst>
              <a:ext uri="{FF2B5EF4-FFF2-40B4-BE49-F238E27FC236}">
                <a16:creationId xmlns:a16="http://schemas.microsoft.com/office/drawing/2014/main" id="{A236DC3C-BBD7-4FBD-0AB6-EBB718077349}"/>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419100" y="411163"/>
            <a:ext cx="11353800" cy="431800"/>
          </a:xfrm>
        </p:spPr>
        <p:txBody>
          <a:bodyPr/>
          <a:lstStyle/>
          <a:p>
            <a:r>
              <a:rPr lang="en-US"/>
              <a:t>Introducing required data attributes (1/2)</a:t>
            </a:r>
          </a:p>
        </p:txBody>
      </p:sp>
      <p:sp>
        <p:nvSpPr>
          <p:cNvPr id="6" name="Rectangle: Rounded Corners 5">
            <a:extLst>
              <a:ext uri="{FF2B5EF4-FFF2-40B4-BE49-F238E27FC236}">
                <a16:creationId xmlns:a16="http://schemas.microsoft.com/office/drawing/2014/main" id="{0DB1D699-0B2D-DCC5-BA10-EB05E2C200BE}"/>
              </a:ext>
            </a:extLst>
          </p:cNvPr>
          <p:cNvSpPr>
            <a:spLocks/>
          </p:cNvSpPr>
          <p:nvPr/>
        </p:nvSpPr>
        <p:spPr>
          <a:xfrm>
            <a:off x="419100" y="1026501"/>
            <a:ext cx="2657705" cy="405698"/>
          </a:xfrm>
          <a:prstGeom prst="roundRect">
            <a:avLst>
              <a:gd name="adj" fmla="val 5961"/>
            </a:avLst>
          </a:prstGeom>
          <a:solidFill>
            <a:schemeClr val="accent1"/>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err="1">
                <a:ln>
                  <a:noFill/>
                </a:ln>
                <a:solidFill>
                  <a:schemeClr val="bg1"/>
                </a:solidFill>
                <a:effectLst/>
                <a:uLnTx/>
                <a:uFillTx/>
                <a:latin typeface="+mj-lt"/>
                <a:ea typeface="Calibri" panose="020F0502020204030204" pitchFamily="34" charset="0"/>
                <a:cs typeface="+mn-cs"/>
              </a:rPr>
              <a:t>PersonId</a:t>
            </a:r>
            <a:endParaRPr kumimoji="0" lang="en-US" sz="1600" b="0" i="0" u="none" strike="noStrike" kern="1200" cap="none" normalizeH="0" noProof="0">
              <a:ln>
                <a:noFill/>
              </a:ln>
              <a:solidFill>
                <a:schemeClr val="bg1"/>
              </a:solidFill>
              <a:effectLst/>
              <a:uLnTx/>
              <a:uFillTx/>
              <a:ea typeface="Calibri" panose="020F0502020204030204" pitchFamily="34" charset="0"/>
              <a:cs typeface="+mn-cs"/>
            </a:endParaRPr>
          </a:p>
        </p:txBody>
      </p:sp>
      <p:sp>
        <p:nvSpPr>
          <p:cNvPr id="7" name="Rectangle: Rounded Corners 6">
            <a:extLst>
              <a:ext uri="{FF2B5EF4-FFF2-40B4-BE49-F238E27FC236}">
                <a16:creationId xmlns:a16="http://schemas.microsoft.com/office/drawing/2014/main" id="{B6E561B8-D060-84D5-3BA4-1ECA344D858A}"/>
              </a:ext>
            </a:extLst>
          </p:cNvPr>
          <p:cNvSpPr>
            <a:spLocks/>
          </p:cNvSpPr>
          <p:nvPr/>
        </p:nvSpPr>
        <p:spPr>
          <a:xfrm>
            <a:off x="3317798" y="1026501"/>
            <a:ext cx="2657705" cy="405698"/>
          </a:xfrm>
          <a:prstGeom prst="roundRect">
            <a:avLst>
              <a:gd name="adj" fmla="val 5961"/>
            </a:avLst>
          </a:prstGeom>
          <a:solidFill>
            <a:schemeClr val="accent2"/>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err="1">
                <a:ln>
                  <a:noFill/>
                </a:ln>
                <a:solidFill>
                  <a:schemeClr val="bg1"/>
                </a:solidFill>
                <a:effectLst/>
                <a:uLnTx/>
                <a:uFillTx/>
                <a:latin typeface="+mj-lt"/>
                <a:ea typeface="Calibri" panose="020F0502020204030204" pitchFamily="34" charset="0"/>
                <a:cs typeface="+mn-cs"/>
              </a:rPr>
              <a:t>EffectiveDate</a:t>
            </a:r>
            <a:endParaRPr kumimoji="0" lang="en-US" sz="1600" b="0" i="0" u="none" strike="noStrike" kern="1200" cap="none" normalizeH="0" noProof="0">
              <a:ln>
                <a:noFill/>
              </a:ln>
              <a:solidFill>
                <a:schemeClr val="bg1"/>
              </a:solidFill>
              <a:effectLst/>
              <a:uLnTx/>
              <a:uFillTx/>
              <a:latin typeface="+mj-lt"/>
              <a:ea typeface="Calibri" panose="020F0502020204030204" pitchFamily="34" charset="0"/>
              <a:cs typeface="+mn-cs"/>
            </a:endParaRPr>
          </a:p>
        </p:txBody>
      </p:sp>
      <p:sp>
        <p:nvSpPr>
          <p:cNvPr id="8" name="Rectangle: Rounded Corners 7">
            <a:extLst>
              <a:ext uri="{FF2B5EF4-FFF2-40B4-BE49-F238E27FC236}">
                <a16:creationId xmlns:a16="http://schemas.microsoft.com/office/drawing/2014/main" id="{8B6E3D75-5FDC-C3A9-A3FE-87FA9CB2DB4D}"/>
              </a:ext>
            </a:extLst>
          </p:cNvPr>
          <p:cNvSpPr>
            <a:spLocks/>
          </p:cNvSpPr>
          <p:nvPr/>
        </p:nvSpPr>
        <p:spPr>
          <a:xfrm>
            <a:off x="6216497" y="1026501"/>
            <a:ext cx="2657705" cy="405698"/>
          </a:xfrm>
          <a:prstGeom prst="roundRect">
            <a:avLst>
              <a:gd name="adj" fmla="val 5961"/>
            </a:avLst>
          </a:prstGeom>
          <a:solidFill>
            <a:srgbClr val="8661C5"/>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err="1">
                <a:ln>
                  <a:noFill/>
                </a:ln>
                <a:solidFill>
                  <a:schemeClr val="bg1"/>
                </a:solidFill>
                <a:effectLst/>
                <a:uLnTx/>
                <a:uFillTx/>
                <a:latin typeface="+mj-lt"/>
                <a:ea typeface="Calibri" panose="020F0502020204030204" pitchFamily="34" charset="0"/>
                <a:cs typeface="+mn-cs"/>
              </a:rPr>
              <a:t>ManagerId</a:t>
            </a:r>
            <a:endParaRPr kumimoji="0" lang="en-US" sz="1600" b="0" i="0" u="none" strike="noStrike" kern="1200" cap="none" normalizeH="0" noProof="0">
              <a:ln>
                <a:noFill/>
              </a:ln>
              <a:solidFill>
                <a:schemeClr val="bg1"/>
              </a:solidFill>
              <a:effectLst/>
              <a:uLnTx/>
              <a:uFillTx/>
              <a:latin typeface="+mj-lt"/>
              <a:ea typeface="Calibri" panose="020F0502020204030204" pitchFamily="34" charset="0"/>
              <a:cs typeface="+mn-cs"/>
            </a:endParaRPr>
          </a:p>
        </p:txBody>
      </p:sp>
      <p:sp>
        <p:nvSpPr>
          <p:cNvPr id="11" name="Rectangle: Rounded Corners 10">
            <a:extLst>
              <a:ext uri="{FF2B5EF4-FFF2-40B4-BE49-F238E27FC236}">
                <a16:creationId xmlns:a16="http://schemas.microsoft.com/office/drawing/2014/main" id="{2D64DF90-D276-7AA3-E4C3-3168C7A91E8C}"/>
              </a:ext>
            </a:extLst>
          </p:cNvPr>
          <p:cNvSpPr>
            <a:spLocks/>
          </p:cNvSpPr>
          <p:nvPr/>
        </p:nvSpPr>
        <p:spPr>
          <a:xfrm>
            <a:off x="9115195" y="1026501"/>
            <a:ext cx="2657705" cy="405698"/>
          </a:xfrm>
          <a:prstGeom prst="roundRect">
            <a:avLst>
              <a:gd name="adj" fmla="val 5961"/>
            </a:avLst>
          </a:prstGeom>
          <a:solidFill>
            <a:schemeClr val="accent2">
              <a:lumMod val="50000"/>
            </a:schemeClr>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a:ln>
                  <a:noFill/>
                </a:ln>
                <a:solidFill>
                  <a:schemeClr val="bg1"/>
                </a:solidFill>
                <a:effectLst/>
                <a:uLnTx/>
                <a:uFillTx/>
                <a:latin typeface="+mj-lt"/>
                <a:ea typeface="Calibri" panose="020F0502020204030204" pitchFamily="34" charset="0"/>
                <a:cs typeface="+mn-cs"/>
              </a:rPr>
              <a:t>Organization</a:t>
            </a:r>
          </a:p>
        </p:txBody>
      </p:sp>
      <p:sp>
        <p:nvSpPr>
          <p:cNvPr id="13" name="Rectangle: Rounded Corners 12">
            <a:extLst>
              <a:ext uri="{FF2B5EF4-FFF2-40B4-BE49-F238E27FC236}">
                <a16:creationId xmlns:a16="http://schemas.microsoft.com/office/drawing/2014/main" id="{3EA012B2-304E-0DBE-D7ED-9E7B8162A3E5}"/>
              </a:ext>
              <a:ext uri="{C183D7F6-B498-43B3-948B-1728B52AA6E4}">
                <adec:decorative xmlns:adec="http://schemas.microsoft.com/office/drawing/2017/decorative" val="1"/>
              </a:ext>
            </a:extLst>
          </p:cNvPr>
          <p:cNvSpPr>
            <a:spLocks/>
          </p:cNvSpPr>
          <p:nvPr/>
        </p:nvSpPr>
        <p:spPr>
          <a:xfrm>
            <a:off x="586057" y="1942473"/>
            <a:ext cx="60852" cy="430887"/>
          </a:xfrm>
          <a:prstGeom prst="roundRect">
            <a:avLst>
              <a:gd name="adj" fmla="val 5961"/>
            </a:avLst>
          </a:prstGeom>
          <a:solidFill>
            <a:schemeClr val="accent1"/>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endParaRPr kumimoji="0" lang="en-US" sz="1600" b="0" i="0" u="none" strike="noStrike" kern="1200" cap="none" normalizeH="0" noProof="0">
              <a:ln>
                <a:noFill/>
              </a:ln>
              <a:solidFill>
                <a:schemeClr val="bg1"/>
              </a:solidFill>
              <a:effectLst/>
              <a:uLnTx/>
              <a:uFillTx/>
              <a:ea typeface="Calibri" panose="020F0502020204030204" pitchFamily="34" charset="0"/>
              <a:cs typeface="+mn-cs"/>
            </a:endParaRPr>
          </a:p>
        </p:txBody>
      </p:sp>
      <p:sp>
        <p:nvSpPr>
          <p:cNvPr id="14" name="TextBox 13">
            <a:extLst>
              <a:ext uri="{FF2B5EF4-FFF2-40B4-BE49-F238E27FC236}">
                <a16:creationId xmlns:a16="http://schemas.microsoft.com/office/drawing/2014/main" id="{CAAEDBD7-2B8B-8678-F066-99440B798098}"/>
              </a:ext>
            </a:extLst>
          </p:cNvPr>
          <p:cNvSpPr txBox="1">
            <a:spLocks/>
          </p:cNvSpPr>
          <p:nvPr/>
        </p:nvSpPr>
        <p:spPr>
          <a:xfrm>
            <a:off x="810741" y="2050194"/>
            <a:ext cx="10795202" cy="215444"/>
          </a:xfrm>
          <a:prstGeom prst="rect">
            <a:avLst/>
          </a:prstGeom>
          <a:noFill/>
        </p:spPr>
        <p:txBody>
          <a:bodyPr wrap="square" lIns="0" tIns="0" rIns="0" bIns="0" rtlCol="0">
            <a:spAutoFit/>
          </a:bodyPr>
          <a:lstStyle/>
          <a:p>
            <a:pPr marR="0" lvl="0" defTabSz="914400" rtl="0" eaLnBrk="1" fontAlgn="auto" latinLnBrk="0" hangingPunct="1">
              <a:spcBef>
                <a:spcPts val="0"/>
              </a:spcBef>
              <a:spcAft>
                <a:spcPts val="1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Once data is uploaded, the </a:t>
            </a:r>
            <a:r>
              <a:rPr kumimoji="0" lang="en-US" sz="1400" b="0" i="0" u="none" strike="noStrike" kern="1200" cap="none" normalizeH="0" baseline="0" noProof="0">
                <a:ln>
                  <a:noFill/>
                </a:ln>
                <a:solidFill>
                  <a:schemeClr val="accent1"/>
                </a:solidFill>
                <a:effectLst/>
                <a:uLnTx/>
                <a:uFillTx/>
                <a:latin typeface="+mj-lt"/>
                <a:ea typeface="+mn-ea"/>
                <a:cs typeface="+mn-cs"/>
              </a:rPr>
              <a:t>Person ID </a:t>
            </a:r>
            <a:r>
              <a:rPr kumimoji="0" lang="en-US" sz="1400" b="0" i="0" u="none" strike="noStrike" kern="1200" cap="none" normalizeH="0" baseline="0" noProof="0">
                <a:ln>
                  <a:noFill/>
                </a:ln>
                <a:solidFill>
                  <a:srgbClr val="000000"/>
                </a:solidFill>
                <a:effectLst/>
                <a:uLnTx/>
                <a:uFillTx/>
                <a:ea typeface="+mn-ea"/>
                <a:cs typeface="+mn-cs"/>
              </a:rPr>
              <a:t>will be hashed and deidentified. It must reflect the employee’s primary SMTP email address.</a:t>
            </a:r>
          </a:p>
        </p:txBody>
      </p:sp>
      <p:cxnSp>
        <p:nvCxnSpPr>
          <p:cNvPr id="15" name="Straight Connector 14">
            <a:extLst>
              <a:ext uri="{FF2B5EF4-FFF2-40B4-BE49-F238E27FC236}">
                <a16:creationId xmlns:a16="http://schemas.microsoft.com/office/drawing/2014/main" id="{64757AE2-DA29-5B34-6D1F-6015DE415557}"/>
              </a:ext>
              <a:ext uri="{C183D7F6-B498-43B3-948B-1728B52AA6E4}">
                <adec:decorative xmlns:adec="http://schemas.microsoft.com/office/drawing/2017/decorative" val="1"/>
              </a:ext>
            </a:extLst>
          </p:cNvPr>
          <p:cNvCxnSpPr>
            <a:cxnSpLocks/>
          </p:cNvCxnSpPr>
          <p:nvPr/>
        </p:nvCxnSpPr>
        <p:spPr>
          <a:xfrm flipH="1">
            <a:off x="586057" y="2591332"/>
            <a:ext cx="11019886"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2C913CA2-6F48-D064-106E-F10C6030E0FE}"/>
              </a:ext>
              <a:ext uri="{C183D7F6-B498-43B3-948B-1728B52AA6E4}">
                <adec:decorative xmlns:adec="http://schemas.microsoft.com/office/drawing/2017/decorative" val="1"/>
              </a:ext>
            </a:extLst>
          </p:cNvPr>
          <p:cNvSpPr>
            <a:spLocks/>
          </p:cNvSpPr>
          <p:nvPr/>
        </p:nvSpPr>
        <p:spPr>
          <a:xfrm>
            <a:off x="586057" y="2809304"/>
            <a:ext cx="60852" cy="3291840"/>
          </a:xfrm>
          <a:prstGeom prst="roundRect">
            <a:avLst>
              <a:gd name="adj" fmla="val 5961"/>
            </a:avLst>
          </a:prstGeom>
          <a:solidFill>
            <a:schemeClr val="accent2"/>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endParaRPr kumimoji="0" lang="en-US" sz="1600" b="0" i="0" u="none" strike="noStrike" kern="1200" cap="none" normalizeH="0" noProof="0">
              <a:ln>
                <a:noFill/>
              </a:ln>
              <a:solidFill>
                <a:schemeClr val="bg1"/>
              </a:solidFill>
              <a:effectLst/>
              <a:uLnTx/>
              <a:uFillTx/>
              <a:ea typeface="Calibri" panose="020F0502020204030204" pitchFamily="34" charset="0"/>
              <a:cs typeface="+mn-cs"/>
            </a:endParaRPr>
          </a:p>
        </p:txBody>
      </p:sp>
      <p:sp>
        <p:nvSpPr>
          <p:cNvPr id="21" name="TextBox 20">
            <a:extLst>
              <a:ext uri="{FF2B5EF4-FFF2-40B4-BE49-F238E27FC236}">
                <a16:creationId xmlns:a16="http://schemas.microsoft.com/office/drawing/2014/main" id="{B5E9EA2F-0CBF-C570-676E-24B92C9E4BCF}"/>
              </a:ext>
            </a:extLst>
          </p:cNvPr>
          <p:cNvSpPr txBox="1">
            <a:spLocks/>
          </p:cNvSpPr>
          <p:nvPr/>
        </p:nvSpPr>
        <p:spPr>
          <a:xfrm>
            <a:off x="810741" y="2809304"/>
            <a:ext cx="10795202" cy="430887"/>
          </a:xfrm>
          <a:prstGeom prst="rect">
            <a:avLst/>
          </a:prstGeom>
          <a:noFill/>
        </p:spPr>
        <p:txBody>
          <a:bodyPr wrap="square" lIns="0" tIns="0" rIns="0" bIns="0" rtlCol="0">
            <a:spAutoFit/>
          </a:bodyPr>
          <a:lstStyle/>
          <a:p>
            <a:pPr marR="0" lvl="0" defTabSz="914400" rtl="0" eaLnBrk="1" fontAlgn="auto" latinLnBrk="0" hangingPunct="1">
              <a:spcBef>
                <a:spcPts val="0"/>
              </a:spcBef>
              <a:spcAft>
                <a:spcPts val="1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The </a:t>
            </a:r>
            <a:r>
              <a:rPr kumimoji="0" lang="en-US" sz="1400" b="0" i="0" u="none" strike="noStrike" kern="1200" cap="none" normalizeH="0" baseline="0" noProof="0">
                <a:ln>
                  <a:noFill/>
                </a:ln>
                <a:solidFill>
                  <a:schemeClr val="accent2"/>
                </a:solidFill>
                <a:effectLst/>
                <a:uLnTx/>
                <a:uFillTx/>
                <a:latin typeface="+mj-lt"/>
                <a:ea typeface="+mn-ea"/>
                <a:cs typeface="+mn-cs"/>
              </a:rPr>
              <a:t>Effective Date </a:t>
            </a:r>
            <a:r>
              <a:rPr kumimoji="0" lang="en-US" sz="1400" b="0" i="0" u="none" strike="noStrike" kern="1200" cap="none" normalizeH="0" baseline="0" noProof="0">
                <a:ln>
                  <a:noFill/>
                </a:ln>
                <a:solidFill>
                  <a:srgbClr val="000000"/>
                </a:solidFill>
                <a:effectLst/>
                <a:uLnTx/>
                <a:uFillTx/>
                <a:ea typeface="+mn-ea"/>
                <a:cs typeface="+mn-cs"/>
              </a:rPr>
              <a:t>helps define the impact that changes such as promotions, relocations, changes in management, etc. have on employee collaboration patterns. It must be in </a:t>
            </a:r>
            <a:r>
              <a:rPr kumimoji="0" lang="en-US" sz="1400" b="0" i="0" u="none" strike="noStrike" kern="1200" cap="none" normalizeH="0" baseline="0" noProof="0">
                <a:ln>
                  <a:noFill/>
                </a:ln>
                <a:solidFill>
                  <a:srgbClr val="000000"/>
                </a:solidFill>
                <a:effectLst/>
                <a:uLnTx/>
                <a:uFillTx/>
                <a:latin typeface="+mj-lt"/>
                <a:ea typeface="+mn-ea"/>
                <a:cs typeface="+mn-cs"/>
              </a:rPr>
              <a:t>mm/dd/</a:t>
            </a:r>
            <a:r>
              <a:rPr kumimoji="0" lang="en-US" sz="1400" b="0" i="0" u="none" strike="noStrike" kern="1200" cap="none" normalizeH="0" baseline="0" noProof="0" err="1">
                <a:ln>
                  <a:noFill/>
                </a:ln>
                <a:solidFill>
                  <a:srgbClr val="000000"/>
                </a:solidFill>
                <a:effectLst/>
                <a:uLnTx/>
                <a:uFillTx/>
                <a:latin typeface="+mj-lt"/>
                <a:ea typeface="+mn-ea"/>
                <a:cs typeface="+mn-cs"/>
              </a:rPr>
              <a:t>yyyy</a:t>
            </a:r>
            <a:r>
              <a:rPr kumimoji="0" lang="en-US" sz="1400" b="0" i="0" u="none" strike="noStrike" kern="1200" cap="none" normalizeH="0" baseline="0" noProof="0">
                <a:ln>
                  <a:noFill/>
                </a:ln>
                <a:solidFill>
                  <a:srgbClr val="000000"/>
                </a:solidFill>
                <a:effectLst/>
                <a:uLnTx/>
                <a:uFillTx/>
                <a:latin typeface="+mj-lt"/>
                <a:ea typeface="+mn-ea"/>
                <a:cs typeface="+mn-cs"/>
              </a:rPr>
              <a:t> </a:t>
            </a:r>
            <a:r>
              <a:rPr kumimoji="0" lang="en-US" sz="1400" b="0" i="0" u="none" strike="noStrike" kern="1200" cap="none" normalizeH="0" baseline="0" noProof="0">
                <a:ln>
                  <a:noFill/>
                </a:ln>
                <a:solidFill>
                  <a:srgbClr val="000000"/>
                </a:solidFill>
                <a:effectLst/>
                <a:uLnTx/>
                <a:uFillTx/>
                <a:ea typeface="+mn-ea"/>
                <a:cs typeface="+mn-cs"/>
              </a:rPr>
              <a:t>format.</a:t>
            </a:r>
          </a:p>
        </p:txBody>
      </p:sp>
      <p:sp>
        <p:nvSpPr>
          <p:cNvPr id="22" name="TextBox 21">
            <a:extLst>
              <a:ext uri="{FF2B5EF4-FFF2-40B4-BE49-F238E27FC236}">
                <a16:creationId xmlns:a16="http://schemas.microsoft.com/office/drawing/2014/main" id="{1D663E90-B089-3058-562D-D2A8345F1DF2}"/>
              </a:ext>
            </a:extLst>
          </p:cNvPr>
          <p:cNvSpPr txBox="1">
            <a:spLocks/>
          </p:cNvSpPr>
          <p:nvPr/>
        </p:nvSpPr>
        <p:spPr>
          <a:xfrm>
            <a:off x="810741" y="3458163"/>
            <a:ext cx="2714510" cy="2308324"/>
          </a:xfrm>
          <a:prstGeom prst="rect">
            <a:avLst/>
          </a:prstGeom>
          <a:noFill/>
        </p:spPr>
        <p:txBody>
          <a:bodyPr wrap="square" lIns="0" tIns="0" rIns="0" bIns="0" rtlCol="0">
            <a:spAutoFit/>
          </a:bodyPr>
          <a:lstStyle/>
          <a:p>
            <a:pPr marL="228600" marR="0" lvl="0" indent="-228600"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Each row in your org file has a specific Effective Date and represents a defined point-in-time snapshot of that individual person’s status.</a:t>
            </a:r>
          </a:p>
          <a:p>
            <a:pPr marL="228600" marR="0" lvl="0" indent="-228600"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latin typeface="+mj-lt"/>
                <a:ea typeface="+mn-ea"/>
                <a:cs typeface="+mn-cs"/>
              </a:rPr>
              <a:t>For example, </a:t>
            </a:r>
            <a:r>
              <a:rPr kumimoji="0" lang="en-US" sz="1400" b="0" i="0" u="none" strike="noStrike" kern="1200" cap="none" normalizeH="0" baseline="0" noProof="0">
                <a:ln>
                  <a:noFill/>
                </a:ln>
                <a:solidFill>
                  <a:srgbClr val="000000"/>
                </a:solidFill>
                <a:effectLst/>
                <a:uLnTx/>
                <a:uFillTx/>
                <a:ea typeface="+mn-ea"/>
                <a:cs typeface="+mn-cs"/>
              </a:rPr>
              <a:t>in May, Ann was a senior individual contributor. In July, she was promoted to managerial level (and her line manager changed as well).</a:t>
            </a:r>
          </a:p>
        </p:txBody>
      </p:sp>
      <p:graphicFrame>
        <p:nvGraphicFramePr>
          <p:cNvPr id="23" name="Table 22">
            <a:extLst>
              <a:ext uri="{FF2B5EF4-FFF2-40B4-BE49-F238E27FC236}">
                <a16:creationId xmlns:a16="http://schemas.microsoft.com/office/drawing/2014/main" id="{242BE507-8674-7D55-EA9A-F96BA1B6ED89}"/>
              </a:ext>
            </a:extLst>
          </p:cNvPr>
          <p:cNvGraphicFramePr>
            <a:graphicFrameLocks noGrp="1"/>
          </p:cNvGraphicFramePr>
          <p:nvPr>
            <p:extLst>
              <p:ext uri="{D42A27DB-BD31-4B8C-83A1-F6EECF244321}">
                <p14:modId xmlns:p14="http://schemas.microsoft.com/office/powerpoint/2010/main" val="1735555961"/>
              </p:ext>
            </p:extLst>
          </p:nvPr>
        </p:nvGraphicFramePr>
        <p:xfrm>
          <a:off x="3809403" y="3458163"/>
          <a:ext cx="7796540" cy="2308324"/>
        </p:xfrm>
        <a:graphic>
          <a:graphicData uri="http://schemas.openxmlformats.org/drawingml/2006/table">
            <a:tbl>
              <a:tblPr firstRow="1" bandRow="1">
                <a:tableStyleId>{2D5ABB26-0587-4C30-8999-92F81FD0307C}</a:tableStyleId>
              </a:tblPr>
              <a:tblGrid>
                <a:gridCol w="1611795">
                  <a:extLst>
                    <a:ext uri="{9D8B030D-6E8A-4147-A177-3AD203B41FA5}">
                      <a16:colId xmlns:a16="http://schemas.microsoft.com/office/drawing/2014/main" val="3452090019"/>
                    </a:ext>
                  </a:extLst>
                </a:gridCol>
                <a:gridCol w="1387460">
                  <a:extLst>
                    <a:ext uri="{9D8B030D-6E8A-4147-A177-3AD203B41FA5}">
                      <a16:colId xmlns:a16="http://schemas.microsoft.com/office/drawing/2014/main" val="1847118923"/>
                    </a:ext>
                  </a:extLst>
                </a:gridCol>
                <a:gridCol w="1950266">
                  <a:extLst>
                    <a:ext uri="{9D8B030D-6E8A-4147-A177-3AD203B41FA5}">
                      <a16:colId xmlns:a16="http://schemas.microsoft.com/office/drawing/2014/main" val="1022020823"/>
                    </a:ext>
                  </a:extLst>
                </a:gridCol>
                <a:gridCol w="1239871">
                  <a:extLst>
                    <a:ext uri="{9D8B030D-6E8A-4147-A177-3AD203B41FA5}">
                      <a16:colId xmlns:a16="http://schemas.microsoft.com/office/drawing/2014/main" val="3500250758"/>
                    </a:ext>
                  </a:extLst>
                </a:gridCol>
                <a:gridCol w="1607148">
                  <a:extLst>
                    <a:ext uri="{9D8B030D-6E8A-4147-A177-3AD203B41FA5}">
                      <a16:colId xmlns:a16="http://schemas.microsoft.com/office/drawing/2014/main" val="3496580666"/>
                    </a:ext>
                  </a:extLst>
                </a:gridCol>
              </a:tblGrid>
              <a:tr h="577081">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200" b="1">
                          <a:latin typeface="+mj-lt"/>
                        </a:rPr>
                        <a:t>PersonId</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r>
                        <a:rPr lang="en-US" sz="1200" b="1">
                          <a:latin typeface="+mj-lt"/>
                        </a:rPr>
                        <a:t>EffectiveDate</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r>
                        <a:rPr lang="en-US" sz="1200" b="1">
                          <a:latin typeface="+mj-lt"/>
                        </a:rPr>
                        <a:t>ManagerId</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r>
                        <a:rPr lang="en-US" sz="1200" b="1">
                          <a:latin typeface="+mj-lt"/>
                        </a:rPr>
                        <a:t>Organization</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tc>
                  <a:txBody>
                    <a:bodyPr/>
                    <a:lstStyle/>
                    <a:p>
                      <a:r>
                        <a:rPr lang="en-US" sz="1200" b="1">
                          <a:latin typeface="+mj-lt"/>
                        </a:rPr>
                        <a:t>LevelDesignation</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FF8F3"/>
                    </a:solidFill>
                  </a:tcPr>
                </a:tc>
                <a:extLst>
                  <a:ext uri="{0D108BD9-81ED-4DB2-BD59-A6C34878D82A}">
                    <a16:rowId xmlns:a16="http://schemas.microsoft.com/office/drawing/2014/main" val="1804702014"/>
                  </a:ext>
                </a:extLst>
              </a:tr>
              <a:tr h="577081">
                <a:tc>
                  <a:txBody>
                    <a:bodyPr/>
                    <a:lstStyle/>
                    <a:p>
                      <a:pPr algn="l" rtl="0" fontAlgn="base"/>
                      <a:r>
                        <a:rPr lang="en-US" sz="1200" b="0" i="0" u="none" strike="noStrike">
                          <a:solidFill>
                            <a:srgbClr val="000000"/>
                          </a:solidFill>
                          <a:effectLst/>
                          <a:latin typeface="+mn-lt"/>
                        </a:rPr>
                        <a:t>ann@contoso.com</a:t>
                      </a:r>
                      <a:r>
                        <a:rPr lang="en-US" sz="1200" b="0" i="0">
                          <a:solidFill>
                            <a:srgbClr val="1A1A1A"/>
                          </a:solidFill>
                          <a:effectLst/>
                          <a:latin typeface="+mn-lt"/>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200" b="0">
                          <a:latin typeface="+mn-lt"/>
                          <a:ea typeface="Segoe UI Black" panose="020B0A02040204020203" pitchFamily="34" charset="0"/>
                          <a:cs typeface="Segoe UI Semibold" panose="020B0702040204020203" pitchFamily="34" charset="0"/>
                        </a:rPr>
                        <a:t>5/1/2018 (</a:t>
                      </a:r>
                      <a:r>
                        <a:rPr lang="en-US" sz="1200" b="1">
                          <a:latin typeface="+mj-lt"/>
                          <a:ea typeface="Segoe UI Black" panose="020B0A02040204020203" pitchFamily="34" charset="0"/>
                          <a:cs typeface="Segoe UI Semibold" panose="020B0702040204020203" pitchFamily="34" charset="0"/>
                        </a:rPr>
                        <a:t>May</a:t>
                      </a:r>
                      <a:r>
                        <a:rPr lang="en-US" sz="1200" b="0">
                          <a:latin typeface="+mn-lt"/>
                          <a:ea typeface="Segoe UI Black" panose="020B0A02040204020203" pitchFamily="34" charset="0"/>
                          <a:cs typeface="Segoe UI Semibold" panose="020B0702040204020203" pitchFamily="34" charset="0"/>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200" b="0">
                          <a:latin typeface="+mn-lt"/>
                        </a:rPr>
                        <a:t>jered@contoso.com</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rtl="0" fontAlgn="base"/>
                      <a:r>
                        <a:rPr lang="en-US" sz="1200" b="0" i="0">
                          <a:solidFill>
                            <a:srgbClr val="000000"/>
                          </a:solidFill>
                          <a:effectLst/>
                          <a:latin typeface="+mn-lt"/>
                        </a:rPr>
                        <a:t>Marketing</a:t>
                      </a:r>
                      <a:r>
                        <a:rPr lang="en-US" sz="1200" b="0" i="0">
                          <a:solidFill>
                            <a:srgbClr val="1A1A1A"/>
                          </a:solidFill>
                          <a:effectLst/>
                          <a:latin typeface="+mn-lt"/>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rtl="0" fontAlgn="base"/>
                      <a:r>
                        <a:rPr lang="en-US" sz="1200" b="0" i="0">
                          <a:solidFill>
                            <a:srgbClr val="000000"/>
                          </a:solidFill>
                          <a:effectLst/>
                          <a:latin typeface="+mn-lt"/>
                        </a:rPr>
                        <a:t>Senior IC</a:t>
                      </a:r>
                      <a:r>
                        <a:rPr lang="en-US" sz="1200" b="0" i="0">
                          <a:solidFill>
                            <a:srgbClr val="1A1A1A"/>
                          </a:solidFill>
                          <a:effectLst/>
                          <a:latin typeface="+mn-lt"/>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8060543"/>
                  </a:ext>
                </a:extLst>
              </a:tr>
              <a:tr h="577081">
                <a:tc>
                  <a:txBody>
                    <a:bodyPr/>
                    <a:lstStyle/>
                    <a:p>
                      <a:pPr algn="l" rtl="0" fontAlgn="base"/>
                      <a:r>
                        <a:rPr lang="en-US" sz="1200" b="0" i="0" u="none" strike="noStrike">
                          <a:solidFill>
                            <a:srgbClr val="000000"/>
                          </a:solidFill>
                          <a:effectLst/>
                          <a:latin typeface="+mn-lt"/>
                        </a:rPr>
                        <a:t>ann@contoso.com</a:t>
                      </a:r>
                      <a:r>
                        <a:rPr lang="en-US" sz="1200" b="0" i="0">
                          <a:solidFill>
                            <a:srgbClr val="1A1A1A"/>
                          </a:solidFill>
                          <a:effectLst/>
                          <a:latin typeface="+mn-lt"/>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200" b="0">
                          <a:latin typeface="+mn-lt"/>
                          <a:ea typeface="Segoe UI Black" panose="020B0A02040204020203" pitchFamily="34" charset="0"/>
                          <a:cs typeface="Segoe UI Semibold" panose="020B0702040204020203" pitchFamily="34" charset="0"/>
                        </a:rPr>
                        <a:t>6/1/2018</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200" b="0">
                          <a:latin typeface="+mn-lt"/>
                        </a:rPr>
                        <a:t>jered@contoso.com</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rtl="0" fontAlgn="base"/>
                      <a:r>
                        <a:rPr lang="en-US" sz="1200" b="0" i="0">
                          <a:solidFill>
                            <a:srgbClr val="000000"/>
                          </a:solidFill>
                          <a:effectLst/>
                          <a:latin typeface="+mn-lt"/>
                        </a:rPr>
                        <a:t>Marketing</a:t>
                      </a:r>
                      <a:r>
                        <a:rPr lang="en-US" sz="1200" b="0" i="0">
                          <a:solidFill>
                            <a:srgbClr val="1A1A1A"/>
                          </a:solidFill>
                          <a:effectLst/>
                          <a:latin typeface="+mn-lt"/>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rtl="0" fontAlgn="base"/>
                      <a:r>
                        <a:rPr lang="en-US" sz="1200" b="0" i="0">
                          <a:solidFill>
                            <a:srgbClr val="000000"/>
                          </a:solidFill>
                          <a:effectLst/>
                          <a:latin typeface="+mn-lt"/>
                        </a:rPr>
                        <a:t>Senior IC</a:t>
                      </a:r>
                      <a:r>
                        <a:rPr lang="en-US" sz="1200" b="0" i="0">
                          <a:solidFill>
                            <a:srgbClr val="1A1A1A"/>
                          </a:solidFill>
                          <a:effectLst/>
                          <a:latin typeface="+mn-lt"/>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99134007"/>
                  </a:ext>
                </a:extLst>
              </a:tr>
              <a:tr h="577081">
                <a:tc>
                  <a:txBody>
                    <a:bodyPr/>
                    <a:lstStyle/>
                    <a:p>
                      <a:pPr algn="l" rtl="0" fontAlgn="base"/>
                      <a:r>
                        <a:rPr lang="en-US" sz="1200" b="0" i="0" u="none" strike="noStrike">
                          <a:solidFill>
                            <a:srgbClr val="000000"/>
                          </a:solidFill>
                          <a:effectLst/>
                          <a:latin typeface="+mn-lt"/>
                        </a:rPr>
                        <a:t>ann@contoso.com</a:t>
                      </a:r>
                      <a:r>
                        <a:rPr lang="en-US" sz="1200" b="0" i="0">
                          <a:solidFill>
                            <a:srgbClr val="1A1A1A"/>
                          </a:solidFill>
                          <a:effectLst/>
                          <a:latin typeface="+mn-lt"/>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200" b="0">
                          <a:latin typeface="+mn-lt"/>
                          <a:ea typeface="Segoe UI Black" panose="020B0A02040204020203" pitchFamily="34" charset="0"/>
                          <a:cs typeface="Segoe UI Semibold" panose="020B0702040204020203" pitchFamily="34" charset="0"/>
                        </a:rPr>
                        <a:t>7/1/2018 (</a:t>
                      </a:r>
                      <a:r>
                        <a:rPr lang="en-US" sz="1200" b="1">
                          <a:latin typeface="+mj-lt"/>
                          <a:ea typeface="Segoe UI Black" panose="020B0A02040204020203" pitchFamily="34" charset="0"/>
                          <a:cs typeface="Segoe UI Semibold" panose="020B0702040204020203" pitchFamily="34" charset="0"/>
                        </a:rPr>
                        <a:t>July</a:t>
                      </a:r>
                      <a:r>
                        <a:rPr lang="en-US" sz="1200" b="0">
                          <a:latin typeface="+mn-lt"/>
                          <a:ea typeface="Segoe UI Black" panose="020B0A02040204020203" pitchFamily="34" charset="0"/>
                          <a:cs typeface="Segoe UI Semibold" panose="020B0702040204020203" pitchFamily="34" charset="0"/>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US" sz="1200" b="1">
                          <a:latin typeface="+mj-lt"/>
                        </a:rPr>
                        <a:t>carolina@contoso.com</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rtl="0" fontAlgn="base"/>
                      <a:r>
                        <a:rPr lang="en-US" sz="1200" b="0" i="0">
                          <a:solidFill>
                            <a:srgbClr val="000000"/>
                          </a:solidFill>
                          <a:effectLst/>
                          <a:latin typeface="+mn-lt"/>
                        </a:rPr>
                        <a:t>Marketing</a:t>
                      </a:r>
                      <a:r>
                        <a:rPr lang="en-US" sz="1200" b="0" i="0">
                          <a:solidFill>
                            <a:srgbClr val="1A1A1A"/>
                          </a:solidFill>
                          <a:effectLst/>
                          <a:latin typeface="+mn-lt"/>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algn="l" rtl="0" fontAlgn="base"/>
                      <a:r>
                        <a:rPr lang="en-US" sz="1200" b="1" i="0">
                          <a:solidFill>
                            <a:srgbClr val="000000"/>
                          </a:solidFill>
                          <a:effectLst/>
                          <a:latin typeface="+mj-lt"/>
                        </a:rPr>
                        <a:t>Manager</a:t>
                      </a:r>
                      <a:r>
                        <a:rPr lang="en-US" sz="1200" b="0" i="0">
                          <a:solidFill>
                            <a:srgbClr val="1A1A1A"/>
                          </a:solidFill>
                          <a:effectLst/>
                          <a:latin typeface="+mn-lt"/>
                        </a:rPr>
                        <a:t>​</a:t>
                      </a:r>
                    </a:p>
                  </a:txBody>
                  <a:tcPr marL="108000" marR="108000" marT="108000" marB="108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13373402"/>
                  </a:ext>
                </a:extLst>
              </a:tr>
            </a:tbl>
          </a:graphicData>
        </a:graphic>
      </p:graphicFrame>
    </p:spTree>
    <p:extLst>
      <p:ext uri="{BB962C8B-B14F-4D97-AF65-F5344CB8AC3E}">
        <p14:creationId xmlns:p14="http://schemas.microsoft.com/office/powerpoint/2010/main" val="383084402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F8621-C359-06B3-1A59-33CF99157EB3}"/>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C6A0486A-2A0A-6164-074F-8EE30C8A3242}"/>
              </a:ext>
              <a:ext uri="{C183D7F6-B498-43B3-948B-1728B52AA6E4}">
                <adec:decorative xmlns:adec="http://schemas.microsoft.com/office/drawing/2017/decorative" val="1"/>
              </a:ext>
            </a:extLst>
          </p:cNvPr>
          <p:cNvSpPr>
            <a:spLocks/>
          </p:cNvSpPr>
          <p:nvPr/>
        </p:nvSpPr>
        <p:spPr>
          <a:xfrm>
            <a:off x="419100" y="1633901"/>
            <a:ext cx="11353800" cy="4733848"/>
          </a:xfrm>
          <a:prstGeom prst="roundRect">
            <a:avLst>
              <a:gd name="adj" fmla="val 2004"/>
            </a:avLst>
          </a:prstGeom>
          <a:solidFill>
            <a:schemeClr val="bg1"/>
          </a:solidFill>
          <a:effectLst>
            <a:outerShdw blurRad="50800" dist="38100" dir="2700000" algn="tl" rotWithShape="0">
              <a:prstClr val="black">
                <a:alpha val="40000"/>
              </a:prstClr>
            </a:outerShdw>
          </a:effectLst>
        </p:spPr>
        <p:txBody>
          <a:bodyPr wrap="square" lIns="114300" tIns="114300" rIns="114300" bIns="114300">
            <a:noAutofit/>
          </a:bodyPr>
          <a:lstStyle/>
          <a:p>
            <a:pPr marR="0" lvl="0" algn="ctr" defTabSz="914314" rtl="0" eaLnBrk="1" fontAlgn="auto" latinLnBrk="0" hangingPunct="1">
              <a:lnSpc>
                <a:spcPct val="100000"/>
              </a:lnSpc>
              <a:spcBef>
                <a:spcPts val="0"/>
              </a:spcBef>
              <a:spcAft>
                <a:spcPts val="1200"/>
              </a:spcAft>
              <a:buClrTx/>
              <a:buSzTx/>
              <a:tabLst/>
              <a:defRPr/>
            </a:pPr>
            <a:endParaRPr kumimoji="0" lang="en-US" sz="1600" b="0" i="0" u="none" strike="noStrike" kern="1200" cap="none" normalizeH="0" noProof="0">
              <a:ln>
                <a:noFill/>
              </a:ln>
              <a:solidFill>
                <a:srgbClr val="282828"/>
              </a:solidFill>
              <a:effectLst/>
              <a:uLnTx/>
              <a:uFillTx/>
              <a:ea typeface="Calibri" panose="020F0502020204030204" pitchFamily="34" charset="0"/>
              <a:cs typeface="+mn-cs"/>
            </a:endParaRPr>
          </a:p>
        </p:txBody>
      </p:sp>
      <p:sp>
        <p:nvSpPr>
          <p:cNvPr id="6" name="Title 7">
            <a:extLst>
              <a:ext uri="{FF2B5EF4-FFF2-40B4-BE49-F238E27FC236}">
                <a16:creationId xmlns:a16="http://schemas.microsoft.com/office/drawing/2014/main" id="{A405A82B-86BF-D1EE-3462-36ADCE5D90B7}"/>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405A9524-17C6-13E7-755F-7FCD6DDCD15C}"/>
              </a:ext>
            </a:extLst>
          </p:cNvPr>
          <p:cNvSpPr>
            <a:spLocks noGrp="1"/>
          </p:cNvSpPr>
          <p:nvPr>
            <p:ph type="title"/>
          </p:nvPr>
        </p:nvSpPr>
        <p:spPr>
          <a:xfrm>
            <a:off x="419804" y="411480"/>
            <a:ext cx="11352392" cy="430887"/>
          </a:xfrm>
        </p:spPr>
        <p:txBody>
          <a:bodyPr/>
          <a:lstStyle/>
          <a:p>
            <a:r>
              <a:rPr lang="en-US"/>
              <a:t>Introducing required data attributes (2/2)</a:t>
            </a:r>
          </a:p>
        </p:txBody>
      </p:sp>
      <p:sp>
        <p:nvSpPr>
          <p:cNvPr id="13" name="Rectangle: Rounded Corners 12">
            <a:extLst>
              <a:ext uri="{FF2B5EF4-FFF2-40B4-BE49-F238E27FC236}">
                <a16:creationId xmlns:a16="http://schemas.microsoft.com/office/drawing/2014/main" id="{4195FDF1-2AF1-E74D-5E27-C0202931308F}"/>
              </a:ext>
              <a:ext uri="{C183D7F6-B498-43B3-948B-1728B52AA6E4}">
                <adec:decorative xmlns:adec="http://schemas.microsoft.com/office/drawing/2017/decorative" val="1"/>
              </a:ext>
            </a:extLst>
          </p:cNvPr>
          <p:cNvSpPr>
            <a:spLocks/>
          </p:cNvSpPr>
          <p:nvPr/>
        </p:nvSpPr>
        <p:spPr>
          <a:xfrm>
            <a:off x="586057" y="3212419"/>
            <a:ext cx="60852" cy="2011680"/>
          </a:xfrm>
          <a:prstGeom prst="roundRect">
            <a:avLst>
              <a:gd name="adj" fmla="val 5961"/>
            </a:avLst>
          </a:prstGeom>
          <a:solidFill>
            <a:schemeClr val="accent2">
              <a:lumMod val="50000"/>
            </a:schemeClr>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endParaRPr kumimoji="0" lang="en-US" sz="1600" b="0" i="0" u="none" strike="noStrike" kern="1200" cap="none" normalizeH="0" noProof="0">
              <a:ln>
                <a:noFill/>
              </a:ln>
              <a:solidFill>
                <a:schemeClr val="bg1"/>
              </a:solidFill>
              <a:effectLst/>
              <a:uLnTx/>
              <a:uFillTx/>
              <a:ea typeface="Calibri" panose="020F0502020204030204" pitchFamily="34" charset="0"/>
              <a:cs typeface="+mn-cs"/>
            </a:endParaRPr>
          </a:p>
        </p:txBody>
      </p:sp>
      <p:sp>
        <p:nvSpPr>
          <p:cNvPr id="26" name="Rectangle: Rounded Corners 25">
            <a:extLst>
              <a:ext uri="{FF2B5EF4-FFF2-40B4-BE49-F238E27FC236}">
                <a16:creationId xmlns:a16="http://schemas.microsoft.com/office/drawing/2014/main" id="{4E42A945-1AAB-CCF1-70D2-18AA8893EFFD}"/>
              </a:ext>
              <a:ext uri="{C183D7F6-B498-43B3-948B-1728B52AA6E4}">
                <adec:decorative xmlns:adec="http://schemas.microsoft.com/office/drawing/2017/decorative" val="1"/>
              </a:ext>
            </a:extLst>
          </p:cNvPr>
          <p:cNvSpPr>
            <a:spLocks/>
          </p:cNvSpPr>
          <p:nvPr/>
        </p:nvSpPr>
        <p:spPr>
          <a:xfrm>
            <a:off x="586057" y="1942473"/>
            <a:ext cx="60852" cy="822960"/>
          </a:xfrm>
          <a:prstGeom prst="roundRect">
            <a:avLst>
              <a:gd name="adj" fmla="val 5961"/>
            </a:avLst>
          </a:prstGeom>
          <a:solidFill>
            <a:srgbClr val="8661C5"/>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endParaRPr kumimoji="0" lang="en-US" sz="1600" b="0" i="0" u="none" strike="noStrike" kern="1200" cap="none" normalizeH="0" noProof="0">
              <a:ln>
                <a:noFill/>
              </a:ln>
              <a:solidFill>
                <a:schemeClr val="bg1"/>
              </a:solidFill>
              <a:effectLst/>
              <a:uLnTx/>
              <a:uFillTx/>
              <a:ea typeface="Calibri" panose="020F0502020204030204" pitchFamily="34" charset="0"/>
              <a:cs typeface="+mn-cs"/>
            </a:endParaRPr>
          </a:p>
        </p:txBody>
      </p:sp>
      <p:cxnSp>
        <p:nvCxnSpPr>
          <p:cNvPr id="18" name="Straight Connector 17">
            <a:extLst>
              <a:ext uri="{FF2B5EF4-FFF2-40B4-BE49-F238E27FC236}">
                <a16:creationId xmlns:a16="http://schemas.microsoft.com/office/drawing/2014/main" id="{40DF5582-83F1-29B8-084D-76CD88624AFE}"/>
              </a:ext>
              <a:ext uri="{C183D7F6-B498-43B3-948B-1728B52AA6E4}">
                <adec:decorative xmlns:adec="http://schemas.microsoft.com/office/drawing/2017/decorative" val="1"/>
              </a:ext>
            </a:extLst>
          </p:cNvPr>
          <p:cNvCxnSpPr>
            <a:cxnSpLocks/>
          </p:cNvCxnSpPr>
          <p:nvPr/>
        </p:nvCxnSpPr>
        <p:spPr>
          <a:xfrm flipH="1">
            <a:off x="586057" y="2988926"/>
            <a:ext cx="11019886"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0CFD1F4-CACF-47C9-45A8-8BC749748840}"/>
              </a:ext>
            </a:extLst>
          </p:cNvPr>
          <p:cNvSpPr>
            <a:spLocks/>
          </p:cNvSpPr>
          <p:nvPr/>
        </p:nvSpPr>
        <p:spPr>
          <a:xfrm>
            <a:off x="419100" y="1026501"/>
            <a:ext cx="2657705" cy="405698"/>
          </a:xfrm>
          <a:prstGeom prst="roundRect">
            <a:avLst>
              <a:gd name="adj" fmla="val 5961"/>
            </a:avLst>
          </a:prstGeom>
          <a:solidFill>
            <a:schemeClr val="accent1"/>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err="1">
                <a:ln>
                  <a:noFill/>
                </a:ln>
                <a:solidFill>
                  <a:schemeClr val="bg1"/>
                </a:solidFill>
                <a:effectLst/>
                <a:uLnTx/>
                <a:uFillTx/>
                <a:latin typeface="+mj-lt"/>
                <a:ea typeface="Calibri" panose="020F0502020204030204" pitchFamily="34" charset="0"/>
                <a:cs typeface="+mn-cs"/>
              </a:rPr>
              <a:t>PersonId</a:t>
            </a:r>
            <a:endParaRPr kumimoji="0" lang="en-US" sz="1600" b="0" i="0" u="none" strike="noStrike" kern="1200" cap="none" normalizeH="0" noProof="0">
              <a:ln>
                <a:noFill/>
              </a:ln>
              <a:solidFill>
                <a:schemeClr val="bg1"/>
              </a:solidFill>
              <a:effectLst/>
              <a:uLnTx/>
              <a:uFillTx/>
              <a:ea typeface="Calibri" panose="020F0502020204030204" pitchFamily="34" charset="0"/>
              <a:cs typeface="+mn-cs"/>
            </a:endParaRPr>
          </a:p>
        </p:txBody>
      </p:sp>
      <p:sp>
        <p:nvSpPr>
          <p:cNvPr id="10" name="Rectangle: Rounded Corners 9">
            <a:extLst>
              <a:ext uri="{FF2B5EF4-FFF2-40B4-BE49-F238E27FC236}">
                <a16:creationId xmlns:a16="http://schemas.microsoft.com/office/drawing/2014/main" id="{973D31B4-6B97-B650-B2EB-B6E0D78D3A65}"/>
              </a:ext>
            </a:extLst>
          </p:cNvPr>
          <p:cNvSpPr>
            <a:spLocks/>
          </p:cNvSpPr>
          <p:nvPr/>
        </p:nvSpPr>
        <p:spPr>
          <a:xfrm>
            <a:off x="3317798" y="1026501"/>
            <a:ext cx="2657705" cy="405698"/>
          </a:xfrm>
          <a:prstGeom prst="roundRect">
            <a:avLst>
              <a:gd name="adj" fmla="val 5961"/>
            </a:avLst>
          </a:prstGeom>
          <a:solidFill>
            <a:schemeClr val="accent2"/>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err="1">
                <a:ln>
                  <a:noFill/>
                </a:ln>
                <a:solidFill>
                  <a:schemeClr val="bg1"/>
                </a:solidFill>
                <a:effectLst/>
                <a:uLnTx/>
                <a:uFillTx/>
                <a:latin typeface="+mj-lt"/>
                <a:ea typeface="Calibri" panose="020F0502020204030204" pitchFamily="34" charset="0"/>
                <a:cs typeface="+mn-cs"/>
              </a:rPr>
              <a:t>EffectiveDate</a:t>
            </a:r>
            <a:endParaRPr kumimoji="0" lang="en-US" sz="1600" b="0" i="0" u="none" strike="noStrike" kern="1200" cap="none" normalizeH="0" noProof="0">
              <a:ln>
                <a:noFill/>
              </a:ln>
              <a:solidFill>
                <a:schemeClr val="bg1"/>
              </a:solidFill>
              <a:effectLst/>
              <a:uLnTx/>
              <a:uFillTx/>
              <a:latin typeface="+mj-lt"/>
              <a:ea typeface="Calibri" panose="020F0502020204030204" pitchFamily="34" charset="0"/>
              <a:cs typeface="+mn-cs"/>
            </a:endParaRPr>
          </a:p>
        </p:txBody>
      </p:sp>
      <p:sp>
        <p:nvSpPr>
          <p:cNvPr id="5" name="Rectangle: Rounded Corners 4">
            <a:extLst>
              <a:ext uri="{FF2B5EF4-FFF2-40B4-BE49-F238E27FC236}">
                <a16:creationId xmlns:a16="http://schemas.microsoft.com/office/drawing/2014/main" id="{85E951BD-9773-3091-6954-E69551CB6F77}"/>
              </a:ext>
            </a:extLst>
          </p:cNvPr>
          <p:cNvSpPr>
            <a:spLocks/>
          </p:cNvSpPr>
          <p:nvPr/>
        </p:nvSpPr>
        <p:spPr>
          <a:xfrm>
            <a:off x="6216497" y="1026501"/>
            <a:ext cx="2657705" cy="405698"/>
          </a:xfrm>
          <a:prstGeom prst="roundRect">
            <a:avLst>
              <a:gd name="adj" fmla="val 5961"/>
            </a:avLst>
          </a:prstGeom>
          <a:solidFill>
            <a:srgbClr val="8661C5"/>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err="1">
                <a:ln>
                  <a:noFill/>
                </a:ln>
                <a:solidFill>
                  <a:schemeClr val="bg1"/>
                </a:solidFill>
                <a:effectLst/>
                <a:uLnTx/>
                <a:uFillTx/>
                <a:latin typeface="+mj-lt"/>
                <a:ea typeface="Calibri" panose="020F0502020204030204" pitchFamily="34" charset="0"/>
                <a:cs typeface="+mn-cs"/>
              </a:rPr>
              <a:t>ManagerId</a:t>
            </a:r>
            <a:endParaRPr kumimoji="0" lang="en-US" sz="1600" b="0" i="0" u="none" strike="noStrike" kern="1200" cap="none" normalizeH="0" noProof="0">
              <a:ln>
                <a:noFill/>
              </a:ln>
              <a:solidFill>
                <a:schemeClr val="bg1"/>
              </a:solidFill>
              <a:effectLst/>
              <a:uLnTx/>
              <a:uFillTx/>
              <a:latin typeface="+mj-lt"/>
              <a:ea typeface="Calibri" panose="020F0502020204030204" pitchFamily="34" charset="0"/>
              <a:cs typeface="+mn-cs"/>
            </a:endParaRPr>
          </a:p>
        </p:txBody>
      </p:sp>
      <p:sp>
        <p:nvSpPr>
          <p:cNvPr id="11" name="Rectangle: Rounded Corners 10">
            <a:extLst>
              <a:ext uri="{FF2B5EF4-FFF2-40B4-BE49-F238E27FC236}">
                <a16:creationId xmlns:a16="http://schemas.microsoft.com/office/drawing/2014/main" id="{B3EBDC97-FA6B-8F76-D41E-93FB99004852}"/>
              </a:ext>
            </a:extLst>
          </p:cNvPr>
          <p:cNvSpPr>
            <a:spLocks/>
          </p:cNvSpPr>
          <p:nvPr/>
        </p:nvSpPr>
        <p:spPr>
          <a:xfrm>
            <a:off x="9115195" y="1026501"/>
            <a:ext cx="2657705" cy="405698"/>
          </a:xfrm>
          <a:prstGeom prst="roundRect">
            <a:avLst>
              <a:gd name="adj" fmla="val 5961"/>
            </a:avLst>
          </a:prstGeom>
          <a:solidFill>
            <a:schemeClr val="accent2">
              <a:lumMod val="50000"/>
            </a:schemeClr>
          </a:solidFill>
          <a:ln>
            <a:noFill/>
          </a:ln>
          <a:effectLst/>
        </p:spPr>
        <p:txBody>
          <a:bodyPr wrap="square" lIns="114300" tIns="114300" rIns="114300" bIns="114300" anchor="ctr">
            <a:no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a:ln>
                  <a:noFill/>
                </a:ln>
                <a:solidFill>
                  <a:schemeClr val="bg1"/>
                </a:solidFill>
                <a:effectLst/>
                <a:uLnTx/>
                <a:uFillTx/>
                <a:latin typeface="+mj-lt"/>
                <a:ea typeface="Calibri" panose="020F0502020204030204" pitchFamily="34" charset="0"/>
                <a:cs typeface="+mn-cs"/>
              </a:rPr>
              <a:t>Organization</a:t>
            </a:r>
          </a:p>
        </p:txBody>
      </p:sp>
      <p:sp>
        <p:nvSpPr>
          <p:cNvPr id="27" name="TextBox 26">
            <a:extLst>
              <a:ext uri="{FF2B5EF4-FFF2-40B4-BE49-F238E27FC236}">
                <a16:creationId xmlns:a16="http://schemas.microsoft.com/office/drawing/2014/main" id="{12FCECEA-8DA4-8A26-154C-A74E13C0CA49}"/>
              </a:ext>
            </a:extLst>
          </p:cNvPr>
          <p:cNvSpPr txBox="1">
            <a:spLocks/>
          </p:cNvSpPr>
          <p:nvPr/>
        </p:nvSpPr>
        <p:spPr>
          <a:xfrm>
            <a:off x="810741" y="2050194"/>
            <a:ext cx="10795202" cy="492443"/>
          </a:xfrm>
          <a:prstGeom prst="rect">
            <a:avLst/>
          </a:prstGeom>
          <a:noFill/>
        </p:spPr>
        <p:txBody>
          <a:bodyPr wrap="square" lIns="0" tIns="0" rIns="0" bIns="0" rtlCol="0">
            <a:spAutoFit/>
          </a:bodyPr>
          <a:lstStyle/>
          <a:p>
            <a:pPr marR="0" lvl="0" defTabSz="914400" rtl="0" eaLnBrk="1" fontAlgn="auto" latinLnBrk="0" hangingPunct="1">
              <a:spcBef>
                <a:spcPts val="0"/>
              </a:spcBef>
              <a:spcAft>
                <a:spcPts val="1200"/>
              </a:spcAft>
              <a:buClrTx/>
              <a:buSzTx/>
              <a:tabLst/>
              <a:defRPr/>
            </a:pPr>
            <a:r>
              <a:rPr kumimoji="0" lang="en-US" sz="1600" b="0" i="0" u="none" strike="noStrike" kern="1200" cap="none" normalizeH="0" baseline="0" noProof="0">
                <a:ln>
                  <a:noFill/>
                </a:ln>
                <a:solidFill>
                  <a:srgbClr val="000000"/>
                </a:solidFill>
                <a:effectLst/>
                <a:uLnTx/>
                <a:uFillTx/>
                <a:ea typeface="+mn-ea"/>
                <a:cs typeface="+mn-cs"/>
              </a:rPr>
              <a:t>Viva Insights uses the </a:t>
            </a:r>
            <a:r>
              <a:rPr kumimoji="0" lang="en-US" sz="1600" b="0" i="0" u="none" strike="noStrike" kern="1200" cap="none" normalizeH="0" baseline="0" noProof="0">
                <a:ln>
                  <a:noFill/>
                </a:ln>
                <a:solidFill>
                  <a:srgbClr val="8661C5"/>
                </a:solidFill>
                <a:effectLst/>
                <a:uLnTx/>
                <a:uFillTx/>
                <a:latin typeface="+mj-lt"/>
                <a:ea typeface="+mn-ea"/>
                <a:cs typeface="+mn-cs"/>
              </a:rPr>
              <a:t>Manager ID </a:t>
            </a:r>
            <a:r>
              <a:rPr kumimoji="0" lang="en-US" sz="1600" b="0" i="0" u="none" strike="noStrike" kern="1200" cap="none" normalizeH="0" baseline="0" noProof="0">
                <a:ln>
                  <a:noFill/>
                </a:ln>
                <a:solidFill>
                  <a:srgbClr val="000000"/>
                </a:solidFill>
                <a:effectLst/>
                <a:uLnTx/>
                <a:uFillTx/>
                <a:ea typeface="+mn-ea"/>
                <a:cs typeface="+mn-cs"/>
              </a:rPr>
              <a:t>column to measure how much time an employee spends with their direct manager, skip-level manager interactions etc. It should reflect the direct manager’s email address.</a:t>
            </a:r>
          </a:p>
        </p:txBody>
      </p:sp>
      <p:sp>
        <p:nvSpPr>
          <p:cNvPr id="14" name="TextBox 13">
            <a:extLst>
              <a:ext uri="{FF2B5EF4-FFF2-40B4-BE49-F238E27FC236}">
                <a16:creationId xmlns:a16="http://schemas.microsoft.com/office/drawing/2014/main" id="{838168F5-AD1A-2F18-24DB-F26AF2C88898}"/>
              </a:ext>
            </a:extLst>
          </p:cNvPr>
          <p:cNvSpPr txBox="1">
            <a:spLocks/>
          </p:cNvSpPr>
          <p:nvPr/>
        </p:nvSpPr>
        <p:spPr>
          <a:xfrm>
            <a:off x="810741" y="3212419"/>
            <a:ext cx="10795202" cy="492443"/>
          </a:xfrm>
          <a:prstGeom prst="rect">
            <a:avLst/>
          </a:prstGeom>
          <a:noFill/>
        </p:spPr>
        <p:txBody>
          <a:bodyPr wrap="square" lIns="0" tIns="0" rIns="0" bIns="0" rtlCol="0">
            <a:spAutoFit/>
          </a:bodyPr>
          <a:lstStyle/>
          <a:p>
            <a:pPr marR="0" lvl="0" algn="l" defTabSz="914400" rtl="0" eaLnBrk="1" fontAlgn="auto" latinLnBrk="0" hangingPunct="1">
              <a:spcBef>
                <a:spcPts val="0"/>
              </a:spcBef>
              <a:spcAft>
                <a:spcPts val="1200"/>
              </a:spcAft>
              <a:buClrTx/>
              <a:buSzTx/>
              <a:tabLst/>
              <a:defRPr/>
            </a:pPr>
            <a:r>
              <a:rPr kumimoji="0" lang="en-US" sz="1600" b="0" i="0" u="none" strike="noStrike" kern="1200" cap="none" normalizeH="0" baseline="0" noProof="0">
                <a:ln>
                  <a:noFill/>
                </a:ln>
                <a:solidFill>
                  <a:schemeClr val="accent2">
                    <a:lumMod val="75000"/>
                  </a:schemeClr>
                </a:solidFill>
                <a:effectLst/>
                <a:uLnTx/>
                <a:uFillTx/>
                <a:latin typeface="+mj-lt"/>
                <a:ea typeface="+mn-ea"/>
                <a:cs typeface="+mn-cs"/>
              </a:rPr>
              <a:t>Organization</a:t>
            </a:r>
            <a:r>
              <a:rPr kumimoji="0" lang="en-US" sz="1600" b="0" i="0" u="none" strike="noStrike" kern="1200" cap="none" normalizeH="0" baseline="0" noProof="0">
                <a:ln>
                  <a:noFill/>
                </a:ln>
                <a:solidFill>
                  <a:srgbClr val="000000"/>
                </a:solidFill>
                <a:effectLst/>
                <a:uLnTx/>
                <a:uFillTx/>
                <a:ea typeface="+mn-ea"/>
                <a:cs typeface="+mn-cs"/>
              </a:rPr>
              <a:t> is used to calculate the metric </a:t>
            </a:r>
            <a:r>
              <a:rPr kumimoji="0" lang="en-US" sz="1600" b="1" i="0" u="none" strike="noStrike" kern="1200" cap="none" normalizeH="0" baseline="0" noProof="0">
                <a:ln>
                  <a:noFill/>
                </a:ln>
                <a:solidFill>
                  <a:srgbClr val="000000"/>
                </a:solidFill>
                <a:effectLst/>
                <a:uLnTx/>
                <a:uFillTx/>
                <a:latin typeface="+mj-lt"/>
                <a:ea typeface="+mn-ea"/>
                <a:cs typeface="+mn-cs"/>
              </a:rPr>
              <a:t>Network outside organization</a:t>
            </a:r>
            <a:r>
              <a:rPr kumimoji="0" lang="en-US" sz="1600" b="0" i="0" u="none" strike="noStrike" kern="1200" cap="none" normalizeH="0" baseline="0" noProof="0">
                <a:ln>
                  <a:noFill/>
                </a:ln>
                <a:solidFill>
                  <a:srgbClr val="000000"/>
                </a:solidFill>
                <a:effectLst/>
                <a:uLnTx/>
                <a:uFillTx/>
                <a:latin typeface="+mj-lt"/>
                <a:ea typeface="+mn-ea"/>
                <a:cs typeface="+mn-cs"/>
              </a:rPr>
              <a:t> </a:t>
            </a:r>
            <a:r>
              <a:rPr kumimoji="0" lang="en-US" sz="1600" b="0" i="0" u="none" strike="noStrike" kern="1200" cap="none" normalizeH="0" baseline="0" noProof="0">
                <a:ln>
                  <a:noFill/>
                </a:ln>
                <a:solidFill>
                  <a:srgbClr val="000000"/>
                </a:solidFill>
                <a:effectLst/>
                <a:uLnTx/>
                <a:uFillTx/>
                <a:ea typeface="+mn-ea"/>
                <a:cs typeface="+mn-cs"/>
              </a:rPr>
              <a:t>and internal collaboration and communication patterns.</a:t>
            </a:r>
          </a:p>
        </p:txBody>
      </p:sp>
      <p:sp>
        <p:nvSpPr>
          <p:cNvPr id="8" name="TextBox 7">
            <a:extLst>
              <a:ext uri="{FF2B5EF4-FFF2-40B4-BE49-F238E27FC236}">
                <a16:creationId xmlns:a16="http://schemas.microsoft.com/office/drawing/2014/main" id="{76DB1A98-7FBD-E012-73E6-E248A97F67C2}"/>
              </a:ext>
            </a:extLst>
          </p:cNvPr>
          <p:cNvSpPr txBox="1">
            <a:spLocks/>
          </p:cNvSpPr>
          <p:nvPr/>
        </p:nvSpPr>
        <p:spPr>
          <a:xfrm>
            <a:off x="810741" y="3973176"/>
            <a:ext cx="10795202" cy="1292662"/>
          </a:xfrm>
          <a:prstGeom prst="rect">
            <a:avLst/>
          </a:prstGeom>
          <a:noFill/>
        </p:spPr>
        <p:txBody>
          <a:bodyPr wrap="square" lIns="0" tIns="0" rIns="0" bIns="0" rtlCol="0">
            <a:spAutoFit/>
          </a:bodyPr>
          <a:lstStyle/>
          <a:p>
            <a:pPr marL="274320" lvl="0" indent="-274320">
              <a:spcAft>
                <a:spcPts val="1200"/>
              </a:spcAft>
              <a:buFont typeface="Arial" panose="020B0604020202020204" pitchFamily="34" charset="0"/>
              <a:buChar char="•"/>
              <a:defRPr/>
            </a:pPr>
            <a:r>
              <a:rPr lang="en-US" sz="1600" b="1">
                <a:solidFill>
                  <a:srgbClr val="000000"/>
                </a:solidFill>
                <a:latin typeface="+mj-lt"/>
              </a:rPr>
              <a:t>Network outside organization</a:t>
            </a:r>
            <a:r>
              <a:rPr lang="en-US" sz="1600">
                <a:solidFill>
                  <a:srgbClr val="000000"/>
                </a:solidFill>
                <a:latin typeface="+mj-lt"/>
              </a:rPr>
              <a:t> </a:t>
            </a:r>
            <a:r>
              <a:rPr kumimoji="0" lang="en-US" sz="1600" b="0" i="0" u="none" strike="noStrike" kern="1200" cap="none" normalizeH="0" baseline="0" noProof="0">
                <a:ln>
                  <a:noFill/>
                </a:ln>
                <a:solidFill>
                  <a:srgbClr val="000000"/>
                </a:solidFill>
                <a:effectLst/>
                <a:uLnTx/>
                <a:uFillTx/>
                <a:ea typeface="+mn-ea"/>
                <a:cs typeface="+mn-cs"/>
              </a:rPr>
              <a:t>is a count of the distinct internal organization units where I’ve had a reciprocal interaction with in the past month. </a:t>
            </a:r>
          </a:p>
          <a:p>
            <a:pPr marL="274320" marR="0" lvl="0" indent="-274320" algn="l"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sz="1600" b="0" i="1" u="none" strike="noStrike" kern="1200" cap="none" normalizeH="0" baseline="0" noProof="0">
                <a:ln>
                  <a:noFill/>
                </a:ln>
                <a:solidFill>
                  <a:srgbClr val="000000"/>
                </a:solidFill>
                <a:effectLst/>
                <a:uLnTx/>
                <a:uFillTx/>
                <a:ea typeface="+mn-ea"/>
                <a:cs typeface="+mn-cs"/>
              </a:rPr>
              <a:t>Broadly defined </a:t>
            </a:r>
            <a:r>
              <a:rPr kumimoji="0" lang="en-US" sz="1600" b="0" i="0" u="none" strike="noStrike" kern="1200" cap="none" normalizeH="0" baseline="0" noProof="0">
                <a:ln>
                  <a:noFill/>
                </a:ln>
                <a:solidFill>
                  <a:srgbClr val="000000"/>
                </a:solidFill>
                <a:effectLst/>
                <a:uLnTx/>
                <a:uFillTx/>
                <a:ea typeface="+mn-ea"/>
                <a:cs typeface="+mn-cs"/>
              </a:rPr>
              <a:t>organizations will result in fewer cross-org interactions and smaller network breadth. </a:t>
            </a:r>
          </a:p>
          <a:p>
            <a:pPr marL="274320" marR="0" lvl="0" indent="-274320" algn="l" defTabSz="914400" rtl="0" eaLnBrk="1" fontAlgn="auto" latinLnBrk="0" hangingPunct="1">
              <a:spcBef>
                <a:spcPts val="0"/>
              </a:spcBef>
              <a:spcAft>
                <a:spcPts val="1200"/>
              </a:spcAft>
              <a:buClrTx/>
              <a:buSzTx/>
              <a:buFont typeface="Arial" panose="020B0604020202020204" pitchFamily="34" charset="0"/>
              <a:buChar char="•"/>
              <a:tabLst/>
              <a:defRPr/>
            </a:pPr>
            <a:r>
              <a:rPr kumimoji="0" lang="en-US" sz="1600" b="0" i="1" u="none" strike="noStrike" kern="1200" cap="none" normalizeH="0" baseline="0" noProof="0">
                <a:ln>
                  <a:noFill/>
                </a:ln>
                <a:solidFill>
                  <a:srgbClr val="000000"/>
                </a:solidFill>
                <a:effectLst/>
                <a:uLnTx/>
                <a:uFillTx/>
                <a:ea typeface="+mn-ea"/>
                <a:cs typeface="+mn-cs"/>
              </a:rPr>
              <a:t>Narrowly defined </a:t>
            </a:r>
            <a:r>
              <a:rPr kumimoji="0" lang="en-US" sz="1600" b="0" i="0" u="none" strike="noStrike" kern="1200" cap="none" normalizeH="0" baseline="0" noProof="0">
                <a:ln>
                  <a:noFill/>
                </a:ln>
                <a:solidFill>
                  <a:srgbClr val="000000"/>
                </a:solidFill>
                <a:effectLst/>
                <a:uLnTx/>
                <a:uFillTx/>
                <a:ea typeface="+mn-ea"/>
                <a:cs typeface="+mn-cs"/>
              </a:rPr>
              <a:t>organizations will result in more cross-org interactions and larger network breadth. </a:t>
            </a:r>
          </a:p>
        </p:txBody>
      </p:sp>
    </p:spTree>
    <p:extLst>
      <p:ext uri="{BB962C8B-B14F-4D97-AF65-F5344CB8AC3E}">
        <p14:creationId xmlns:p14="http://schemas.microsoft.com/office/powerpoint/2010/main" val="369063480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748ED76D-A169-B201-D036-AB5C0907C4B4}"/>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409575" y="450397"/>
            <a:ext cx="11352392" cy="338554"/>
          </a:xfrm>
        </p:spPr>
        <p:txBody>
          <a:bodyPr/>
          <a:lstStyle/>
          <a:p>
            <a:r>
              <a:rPr lang="en-US" sz="2200"/>
              <a:t>You can include up to 100 additional organizational data attributes to enrich your analysis</a:t>
            </a:r>
          </a:p>
        </p:txBody>
      </p:sp>
      <p:sp>
        <p:nvSpPr>
          <p:cNvPr id="7" name="Title 2">
            <a:extLst>
              <a:ext uri="{FF2B5EF4-FFF2-40B4-BE49-F238E27FC236}">
                <a16:creationId xmlns:a16="http://schemas.microsoft.com/office/drawing/2014/main" id="{8643ECF8-CF46-8E4F-3605-62A9155B63DB}"/>
              </a:ext>
            </a:extLst>
          </p:cNvPr>
          <p:cNvSpPr txBox="1">
            <a:spLocks/>
          </p:cNvSpPr>
          <p:nvPr/>
        </p:nvSpPr>
        <p:spPr>
          <a:xfrm>
            <a:off x="419100" y="983224"/>
            <a:ext cx="1135380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US" sz="1600">
                <a:latin typeface="+mn-lt"/>
              </a:rPr>
              <a:t>This enables </a:t>
            </a:r>
            <a:r>
              <a:rPr lang="en-US" sz="1600" b="1"/>
              <a:t>survey items and business outcomes</a:t>
            </a:r>
            <a:r>
              <a:rPr lang="en-US" sz="1600"/>
              <a:t> </a:t>
            </a:r>
            <a:r>
              <a:rPr lang="en-US" sz="1600">
                <a:latin typeface="+mn-lt"/>
              </a:rPr>
              <a:t>to be combined with the analysis of Copilot usage</a:t>
            </a:r>
          </a:p>
        </p:txBody>
      </p:sp>
      <p:cxnSp>
        <p:nvCxnSpPr>
          <p:cNvPr id="14" name="Straight Connector 13">
            <a:extLst>
              <a:ext uri="{FF2B5EF4-FFF2-40B4-BE49-F238E27FC236}">
                <a16:creationId xmlns:a16="http://schemas.microsoft.com/office/drawing/2014/main" id="{09624BC6-E4CA-F8A6-5AC5-4CC97C5F7D89}"/>
              </a:ext>
              <a:ext uri="{C183D7F6-B498-43B3-948B-1728B52AA6E4}">
                <adec:decorative xmlns:adec="http://schemas.microsoft.com/office/drawing/2017/decorative" val="1"/>
              </a:ext>
            </a:extLst>
          </p:cNvPr>
          <p:cNvCxnSpPr>
            <a:cxnSpLocks/>
          </p:cNvCxnSpPr>
          <p:nvPr/>
        </p:nvCxnSpPr>
        <p:spPr>
          <a:xfrm flipH="1">
            <a:off x="419100" y="2674144"/>
            <a:ext cx="11353800"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7">
            <a:extLst>
              <a:ext uri="{FF2B5EF4-FFF2-40B4-BE49-F238E27FC236}">
                <a16:creationId xmlns:a16="http://schemas.microsoft.com/office/drawing/2014/main" id="{DF50B6B5-D4C2-BB48-A851-B083B702FCDF}"/>
              </a:ext>
            </a:extLst>
          </p:cNvPr>
          <p:cNvSpPr txBox="1">
            <a:spLocks/>
          </p:cNvSpPr>
          <p:nvPr/>
        </p:nvSpPr>
        <p:spPr>
          <a:xfrm>
            <a:off x="3150847" y="1495692"/>
            <a:ext cx="2644329" cy="215444"/>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latin typeface="Segoe UI Semibold"/>
                <a:ea typeface="+mn-ea"/>
                <a:cs typeface="Segoe UI"/>
              </a:rPr>
              <a:t>Description</a:t>
            </a:r>
          </a:p>
        </p:txBody>
      </p:sp>
      <p:sp>
        <p:nvSpPr>
          <p:cNvPr id="13" name="Title 7">
            <a:extLst>
              <a:ext uri="{FF2B5EF4-FFF2-40B4-BE49-F238E27FC236}">
                <a16:creationId xmlns:a16="http://schemas.microsoft.com/office/drawing/2014/main" id="{54F784A6-DCDF-3E08-C6F4-DEB18B7E7D54}"/>
              </a:ext>
            </a:extLst>
          </p:cNvPr>
          <p:cNvSpPr txBox="1">
            <a:spLocks/>
          </p:cNvSpPr>
          <p:nvPr/>
        </p:nvSpPr>
        <p:spPr>
          <a:xfrm>
            <a:off x="6155045" y="1495692"/>
            <a:ext cx="5617855" cy="215444"/>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effectLst/>
                <a:uLnTx/>
                <a:uFillTx/>
                <a:latin typeface="Segoe UI Semibold"/>
                <a:ea typeface="+mn-ea"/>
                <a:cs typeface="Segoe UI"/>
              </a:rPr>
              <a:t>Attribute Examples</a:t>
            </a:r>
          </a:p>
        </p:txBody>
      </p:sp>
      <p:cxnSp>
        <p:nvCxnSpPr>
          <p:cNvPr id="18" name="Straight Connector 17">
            <a:extLst>
              <a:ext uri="{FF2B5EF4-FFF2-40B4-BE49-F238E27FC236}">
                <a16:creationId xmlns:a16="http://schemas.microsoft.com/office/drawing/2014/main" id="{75FF64BE-7A4C-91A6-9B1D-BD65C4C9F0DA}"/>
              </a:ext>
              <a:ext uri="{C183D7F6-B498-43B3-948B-1728B52AA6E4}">
                <adec:decorative xmlns:adec="http://schemas.microsoft.com/office/drawing/2017/decorative" val="1"/>
              </a:ext>
            </a:extLst>
          </p:cNvPr>
          <p:cNvCxnSpPr>
            <a:cxnSpLocks/>
          </p:cNvCxnSpPr>
          <p:nvPr/>
        </p:nvCxnSpPr>
        <p:spPr>
          <a:xfrm>
            <a:off x="3150847" y="1762622"/>
            <a:ext cx="2644329" cy="0"/>
          </a:xfrm>
          <a:prstGeom prst="line">
            <a:avLst/>
          </a:prstGeom>
          <a:ln w="952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6EC0561-B3AF-6ABF-8AB3-111B10FCD4F0}"/>
              </a:ext>
              <a:ext uri="{C183D7F6-B498-43B3-948B-1728B52AA6E4}">
                <adec:decorative xmlns:adec="http://schemas.microsoft.com/office/drawing/2017/decorative" val="1"/>
              </a:ext>
            </a:extLst>
          </p:cNvPr>
          <p:cNvCxnSpPr>
            <a:cxnSpLocks/>
          </p:cNvCxnSpPr>
          <p:nvPr/>
        </p:nvCxnSpPr>
        <p:spPr>
          <a:xfrm flipH="1">
            <a:off x="419100" y="3583824"/>
            <a:ext cx="11353800"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69184AA-8DE5-AC0C-3621-976FC1792060}"/>
              </a:ext>
              <a:ext uri="{C183D7F6-B498-43B3-948B-1728B52AA6E4}">
                <adec:decorative xmlns:adec="http://schemas.microsoft.com/office/drawing/2017/decorative" val="1"/>
              </a:ext>
            </a:extLst>
          </p:cNvPr>
          <p:cNvCxnSpPr>
            <a:cxnSpLocks/>
          </p:cNvCxnSpPr>
          <p:nvPr/>
        </p:nvCxnSpPr>
        <p:spPr>
          <a:xfrm flipH="1">
            <a:off x="419100" y="4442207"/>
            <a:ext cx="11353800"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25D6983-27D9-A32F-BC01-CBFF1E74C8D7}"/>
              </a:ext>
              <a:ext uri="{C183D7F6-B498-43B3-948B-1728B52AA6E4}">
                <adec:decorative xmlns:adec="http://schemas.microsoft.com/office/drawing/2017/decorative" val="1"/>
              </a:ext>
            </a:extLst>
          </p:cNvPr>
          <p:cNvCxnSpPr>
            <a:cxnSpLocks/>
          </p:cNvCxnSpPr>
          <p:nvPr/>
        </p:nvCxnSpPr>
        <p:spPr>
          <a:xfrm flipH="1">
            <a:off x="419100" y="5300590"/>
            <a:ext cx="11353800"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itle 7">
            <a:extLst>
              <a:ext uri="{FF2B5EF4-FFF2-40B4-BE49-F238E27FC236}">
                <a16:creationId xmlns:a16="http://schemas.microsoft.com/office/drawing/2014/main" id="{13B51C82-31A3-93BD-89F2-1551D3850B6E}"/>
              </a:ext>
            </a:extLst>
          </p:cNvPr>
          <p:cNvSpPr txBox="1">
            <a:spLocks/>
          </p:cNvSpPr>
          <p:nvPr/>
        </p:nvSpPr>
        <p:spPr>
          <a:xfrm>
            <a:off x="1329736" y="2111582"/>
            <a:ext cx="1412402" cy="21544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Background</a:t>
            </a:r>
          </a:p>
        </p:txBody>
      </p:sp>
      <p:sp>
        <p:nvSpPr>
          <p:cNvPr id="34" name="Oval 1091_1">
            <a:extLst>
              <a:ext uri="{FF2B5EF4-FFF2-40B4-BE49-F238E27FC236}">
                <a16:creationId xmlns:a16="http://schemas.microsoft.com/office/drawing/2014/main" id="{D3D26746-9EBB-51D8-476D-935EDFA31520}"/>
              </a:ext>
              <a:ext uri="{C183D7F6-B498-43B3-948B-1728B52AA6E4}">
                <adec:decorative xmlns:adec="http://schemas.microsoft.com/office/drawing/2017/decorative" val="1"/>
              </a:ext>
            </a:extLst>
          </p:cNvPr>
          <p:cNvSpPr>
            <a:spLocks/>
          </p:cNvSpPr>
          <p:nvPr/>
        </p:nvSpPr>
        <p:spPr bwMode="auto">
          <a:xfrm rot="10800000" flipV="1">
            <a:off x="2865442" y="1870490"/>
            <a:ext cx="29521" cy="69762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15" name="TextBox 14">
            <a:extLst>
              <a:ext uri="{FF2B5EF4-FFF2-40B4-BE49-F238E27FC236}">
                <a16:creationId xmlns:a16="http://schemas.microsoft.com/office/drawing/2014/main" id="{B5692C2E-1D6E-B9A4-1601-1DEB608CAEF3}"/>
              </a:ext>
            </a:extLst>
          </p:cNvPr>
          <p:cNvSpPr txBox="1">
            <a:spLocks/>
          </p:cNvSpPr>
          <p:nvPr/>
        </p:nvSpPr>
        <p:spPr>
          <a:xfrm>
            <a:off x="3150847" y="1870491"/>
            <a:ext cx="2644329" cy="646331"/>
          </a:xfrm>
          <a:prstGeom prst="rect">
            <a:avLst/>
          </a:prstGeom>
          <a:noFill/>
        </p:spPr>
        <p:txBody>
          <a:bodyPr wrap="square" lIns="0" tIns="0" rIns="0" bIns="0" rtlCol="0">
            <a:spAutoFit/>
          </a:bodyPr>
          <a:lstStyle/>
          <a:p>
            <a:pPr marR="0" lvl="0" algn="l" defTabSz="914400" rtl="0" eaLnBrk="1" fontAlgn="auto" latinLnBrk="0" hangingPunct="1">
              <a:spcBef>
                <a:spcPts val="0"/>
              </a:spcBef>
              <a:spcAft>
                <a:spcPts val="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Employee type, status and job history, frequently used to scope an analysis.</a:t>
            </a:r>
          </a:p>
        </p:txBody>
      </p:sp>
      <p:sp>
        <p:nvSpPr>
          <p:cNvPr id="20" name="TextBox 19">
            <a:extLst>
              <a:ext uri="{FF2B5EF4-FFF2-40B4-BE49-F238E27FC236}">
                <a16:creationId xmlns:a16="http://schemas.microsoft.com/office/drawing/2014/main" id="{25F270F9-84BC-5472-E1BC-D206FE50A357}"/>
              </a:ext>
            </a:extLst>
          </p:cNvPr>
          <p:cNvSpPr txBox="1">
            <a:spLocks/>
          </p:cNvSpPr>
          <p:nvPr/>
        </p:nvSpPr>
        <p:spPr>
          <a:xfrm>
            <a:off x="6155045" y="1870491"/>
            <a:ext cx="5617855" cy="697627"/>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Hourly Wage</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Employee Type (Regular, Contingent, Intern)</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Exempt/Non-Exempt</a:t>
            </a:r>
          </a:p>
        </p:txBody>
      </p:sp>
      <p:sp>
        <p:nvSpPr>
          <p:cNvPr id="42" name="Title 7">
            <a:extLst>
              <a:ext uri="{FF2B5EF4-FFF2-40B4-BE49-F238E27FC236}">
                <a16:creationId xmlns:a16="http://schemas.microsoft.com/office/drawing/2014/main" id="{3181C380-EC96-2924-4D6F-B2050DE90612}"/>
              </a:ext>
            </a:extLst>
          </p:cNvPr>
          <p:cNvSpPr txBox="1">
            <a:spLocks/>
          </p:cNvSpPr>
          <p:nvPr/>
        </p:nvSpPr>
        <p:spPr>
          <a:xfrm>
            <a:off x="1329736" y="3021262"/>
            <a:ext cx="1412402" cy="21544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Location</a:t>
            </a:r>
          </a:p>
        </p:txBody>
      </p:sp>
      <p:sp>
        <p:nvSpPr>
          <p:cNvPr id="43" name="Oval 1091_1">
            <a:extLst>
              <a:ext uri="{FF2B5EF4-FFF2-40B4-BE49-F238E27FC236}">
                <a16:creationId xmlns:a16="http://schemas.microsoft.com/office/drawing/2014/main" id="{309D0FA3-6072-9278-BC7A-1CC67BD6B54C}"/>
              </a:ext>
              <a:ext uri="{C183D7F6-B498-43B3-948B-1728B52AA6E4}">
                <adec:decorative xmlns:adec="http://schemas.microsoft.com/office/drawing/2017/decorative" val="1"/>
              </a:ext>
            </a:extLst>
          </p:cNvPr>
          <p:cNvSpPr>
            <a:spLocks/>
          </p:cNvSpPr>
          <p:nvPr/>
        </p:nvSpPr>
        <p:spPr bwMode="auto">
          <a:xfrm rot="10800000" flipV="1">
            <a:off x="2865442" y="2780170"/>
            <a:ext cx="29521" cy="69762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44" name="TextBox 43">
            <a:extLst>
              <a:ext uri="{FF2B5EF4-FFF2-40B4-BE49-F238E27FC236}">
                <a16:creationId xmlns:a16="http://schemas.microsoft.com/office/drawing/2014/main" id="{7F76D027-2602-C04A-64F9-9925AEA7798C}"/>
              </a:ext>
            </a:extLst>
          </p:cNvPr>
          <p:cNvSpPr txBox="1">
            <a:spLocks/>
          </p:cNvSpPr>
          <p:nvPr/>
        </p:nvSpPr>
        <p:spPr>
          <a:xfrm>
            <a:off x="3150847" y="2780171"/>
            <a:ext cx="2644329" cy="430887"/>
          </a:xfrm>
          <a:prstGeom prst="rect">
            <a:avLst/>
          </a:prstGeom>
          <a:noFill/>
        </p:spPr>
        <p:txBody>
          <a:bodyPr wrap="square" lIns="0" tIns="0" rIns="0" bIns="0" rtlCol="0">
            <a:spAutoFit/>
          </a:bodyPr>
          <a:lstStyle/>
          <a:p>
            <a:pPr marR="0" lvl="0" algn="l" defTabSz="914400" rtl="0" eaLnBrk="1" fontAlgn="auto" latinLnBrk="0" hangingPunct="1">
              <a:spcBef>
                <a:spcPts val="0"/>
              </a:spcBef>
              <a:spcAft>
                <a:spcPts val="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Describes where the employee sits geographically</a:t>
            </a:r>
            <a:r>
              <a:rPr lang="en-US" sz="1400">
                <a:solidFill>
                  <a:srgbClr val="000000"/>
                </a:solidFill>
              </a:rPr>
              <a:t>.</a:t>
            </a:r>
            <a:endParaRPr kumimoji="0" lang="en-US" sz="1400" b="0" i="0" u="none" strike="noStrike" kern="1200" cap="none" normalizeH="0" baseline="0" noProof="0">
              <a:ln>
                <a:noFill/>
              </a:ln>
              <a:solidFill>
                <a:srgbClr val="000000"/>
              </a:solidFill>
              <a:effectLst/>
              <a:uLnTx/>
              <a:uFillTx/>
              <a:ea typeface="+mn-ea"/>
              <a:cs typeface="+mn-cs"/>
            </a:endParaRPr>
          </a:p>
        </p:txBody>
      </p:sp>
      <p:sp>
        <p:nvSpPr>
          <p:cNvPr id="45" name="TextBox 44">
            <a:extLst>
              <a:ext uri="{FF2B5EF4-FFF2-40B4-BE49-F238E27FC236}">
                <a16:creationId xmlns:a16="http://schemas.microsoft.com/office/drawing/2014/main" id="{021C575C-48C7-3128-C2FF-756773428B73}"/>
              </a:ext>
            </a:extLst>
          </p:cNvPr>
          <p:cNvSpPr txBox="1">
            <a:spLocks/>
          </p:cNvSpPr>
          <p:nvPr/>
        </p:nvSpPr>
        <p:spPr>
          <a:xfrm>
            <a:off x="6155045" y="2780171"/>
            <a:ext cx="5617855" cy="697627"/>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Region, Country, City</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Campus</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Building</a:t>
            </a:r>
          </a:p>
        </p:txBody>
      </p:sp>
      <p:sp>
        <p:nvSpPr>
          <p:cNvPr id="49" name="Title 7">
            <a:extLst>
              <a:ext uri="{FF2B5EF4-FFF2-40B4-BE49-F238E27FC236}">
                <a16:creationId xmlns:a16="http://schemas.microsoft.com/office/drawing/2014/main" id="{407186FA-8DD6-C57C-6C17-DFA29396A6C6}"/>
              </a:ext>
            </a:extLst>
          </p:cNvPr>
          <p:cNvSpPr txBox="1">
            <a:spLocks/>
          </p:cNvSpPr>
          <p:nvPr/>
        </p:nvSpPr>
        <p:spPr>
          <a:xfrm>
            <a:off x="1329736" y="3905293"/>
            <a:ext cx="1412402" cy="21544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t>
            </a:r>
          </a:p>
        </p:txBody>
      </p:sp>
      <p:sp>
        <p:nvSpPr>
          <p:cNvPr id="50" name="Oval 1091_1">
            <a:extLst>
              <a:ext uri="{FF2B5EF4-FFF2-40B4-BE49-F238E27FC236}">
                <a16:creationId xmlns:a16="http://schemas.microsoft.com/office/drawing/2014/main" id="{05EBDEB6-CA75-BA9A-D4B2-7A128E54666F}"/>
              </a:ext>
              <a:ext uri="{C183D7F6-B498-43B3-948B-1728B52AA6E4}">
                <adec:decorative xmlns:adec="http://schemas.microsoft.com/office/drawing/2017/decorative" val="1"/>
              </a:ext>
            </a:extLst>
          </p:cNvPr>
          <p:cNvSpPr>
            <a:spLocks/>
          </p:cNvSpPr>
          <p:nvPr/>
        </p:nvSpPr>
        <p:spPr bwMode="auto">
          <a:xfrm rot="10800000" flipV="1">
            <a:off x="2865442" y="3689850"/>
            <a:ext cx="29521" cy="646331"/>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51" name="TextBox 50">
            <a:extLst>
              <a:ext uri="{FF2B5EF4-FFF2-40B4-BE49-F238E27FC236}">
                <a16:creationId xmlns:a16="http://schemas.microsoft.com/office/drawing/2014/main" id="{862996C2-2034-D7B2-D1D6-0439FA922A64}"/>
              </a:ext>
            </a:extLst>
          </p:cNvPr>
          <p:cNvSpPr txBox="1">
            <a:spLocks/>
          </p:cNvSpPr>
          <p:nvPr/>
        </p:nvSpPr>
        <p:spPr>
          <a:xfrm>
            <a:off x="3150847" y="3689850"/>
            <a:ext cx="2644329" cy="646331"/>
          </a:xfrm>
          <a:prstGeom prst="rect">
            <a:avLst/>
          </a:prstGeom>
          <a:noFill/>
        </p:spPr>
        <p:txBody>
          <a:bodyPr wrap="square" lIns="0" tIns="0" rIns="0" bIns="0" rtlCol="0">
            <a:spAutoFit/>
          </a:bodyPr>
          <a:lstStyle/>
          <a:p>
            <a:pPr marR="0" lvl="0" algn="l" defTabSz="914400" rtl="0" eaLnBrk="1" fontAlgn="auto" latinLnBrk="0" hangingPunct="1">
              <a:spcBef>
                <a:spcPts val="0"/>
              </a:spcBef>
              <a:spcAft>
                <a:spcPts val="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Describes the employee’s position within the organizational reporting structure.</a:t>
            </a:r>
          </a:p>
        </p:txBody>
      </p:sp>
      <p:sp>
        <p:nvSpPr>
          <p:cNvPr id="52" name="TextBox 51">
            <a:extLst>
              <a:ext uri="{FF2B5EF4-FFF2-40B4-BE49-F238E27FC236}">
                <a16:creationId xmlns:a16="http://schemas.microsoft.com/office/drawing/2014/main" id="{DD94BC0D-567F-4730-A68E-9ED279E9F6F8}"/>
              </a:ext>
            </a:extLst>
          </p:cNvPr>
          <p:cNvSpPr txBox="1">
            <a:spLocks/>
          </p:cNvSpPr>
          <p:nvPr/>
        </p:nvSpPr>
        <p:spPr>
          <a:xfrm>
            <a:off x="6155044" y="3689850"/>
            <a:ext cx="2468880" cy="456535"/>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Business Unit</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Division</a:t>
            </a:r>
          </a:p>
        </p:txBody>
      </p:sp>
      <p:sp>
        <p:nvSpPr>
          <p:cNvPr id="81" name="TextBox 80">
            <a:extLst>
              <a:ext uri="{FF2B5EF4-FFF2-40B4-BE49-F238E27FC236}">
                <a16:creationId xmlns:a16="http://schemas.microsoft.com/office/drawing/2014/main" id="{A951C51E-4B68-92C3-3620-09E932D104B6}"/>
              </a:ext>
            </a:extLst>
          </p:cNvPr>
          <p:cNvSpPr txBox="1">
            <a:spLocks/>
          </p:cNvSpPr>
          <p:nvPr/>
        </p:nvSpPr>
        <p:spPr>
          <a:xfrm>
            <a:off x="9156356" y="3689850"/>
            <a:ext cx="2616543" cy="456535"/>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Department</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Cost Center</a:t>
            </a:r>
          </a:p>
        </p:txBody>
      </p:sp>
      <p:sp>
        <p:nvSpPr>
          <p:cNvPr id="58" name="Title 7">
            <a:extLst>
              <a:ext uri="{FF2B5EF4-FFF2-40B4-BE49-F238E27FC236}">
                <a16:creationId xmlns:a16="http://schemas.microsoft.com/office/drawing/2014/main" id="{FA558409-4DBE-7825-1E4A-55C06A057025}"/>
              </a:ext>
            </a:extLst>
          </p:cNvPr>
          <p:cNvSpPr txBox="1">
            <a:spLocks/>
          </p:cNvSpPr>
          <p:nvPr/>
        </p:nvSpPr>
        <p:spPr>
          <a:xfrm>
            <a:off x="1329736" y="4763676"/>
            <a:ext cx="1412402" cy="21544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Role</a:t>
            </a:r>
          </a:p>
        </p:txBody>
      </p:sp>
      <p:sp>
        <p:nvSpPr>
          <p:cNvPr id="59" name="Oval 1091_1">
            <a:extLst>
              <a:ext uri="{FF2B5EF4-FFF2-40B4-BE49-F238E27FC236}">
                <a16:creationId xmlns:a16="http://schemas.microsoft.com/office/drawing/2014/main" id="{C6CF6E6F-23BF-11E6-4F66-31E0C962EA4B}"/>
              </a:ext>
              <a:ext uri="{C183D7F6-B498-43B3-948B-1728B52AA6E4}">
                <adec:decorative xmlns:adec="http://schemas.microsoft.com/office/drawing/2017/decorative" val="1"/>
              </a:ext>
            </a:extLst>
          </p:cNvPr>
          <p:cNvSpPr>
            <a:spLocks/>
          </p:cNvSpPr>
          <p:nvPr/>
        </p:nvSpPr>
        <p:spPr bwMode="auto">
          <a:xfrm rot="10800000" flipV="1">
            <a:off x="2865442" y="4548233"/>
            <a:ext cx="29521" cy="646331"/>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60" name="TextBox 59">
            <a:extLst>
              <a:ext uri="{FF2B5EF4-FFF2-40B4-BE49-F238E27FC236}">
                <a16:creationId xmlns:a16="http://schemas.microsoft.com/office/drawing/2014/main" id="{A75D2401-A105-D7D6-D242-73A8500C1A09}"/>
              </a:ext>
            </a:extLst>
          </p:cNvPr>
          <p:cNvSpPr txBox="1">
            <a:spLocks/>
          </p:cNvSpPr>
          <p:nvPr/>
        </p:nvSpPr>
        <p:spPr>
          <a:xfrm>
            <a:off x="3150847" y="4548233"/>
            <a:ext cx="2644329" cy="430887"/>
          </a:xfrm>
          <a:prstGeom prst="rect">
            <a:avLst/>
          </a:prstGeom>
          <a:noFill/>
        </p:spPr>
        <p:txBody>
          <a:bodyPr wrap="square" lIns="0" tIns="0" rIns="0" bIns="0" rtlCol="0">
            <a:spAutoFit/>
          </a:bodyPr>
          <a:lstStyle/>
          <a:p>
            <a:pPr marR="0" lvl="0" algn="l" defTabSz="914400" rtl="0" eaLnBrk="1" fontAlgn="auto" latinLnBrk="0" hangingPunct="1">
              <a:spcBef>
                <a:spcPts val="0"/>
              </a:spcBef>
              <a:spcAft>
                <a:spcPts val="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Describes the employee’s skills, function, and responsibilities.</a:t>
            </a:r>
          </a:p>
        </p:txBody>
      </p:sp>
      <p:sp>
        <p:nvSpPr>
          <p:cNvPr id="61" name="TextBox 60">
            <a:extLst>
              <a:ext uri="{FF2B5EF4-FFF2-40B4-BE49-F238E27FC236}">
                <a16:creationId xmlns:a16="http://schemas.microsoft.com/office/drawing/2014/main" id="{53EFB267-090C-EE5E-5DB1-752CDB5BD653}"/>
              </a:ext>
            </a:extLst>
          </p:cNvPr>
          <p:cNvSpPr txBox="1">
            <a:spLocks/>
          </p:cNvSpPr>
          <p:nvPr/>
        </p:nvSpPr>
        <p:spPr>
          <a:xfrm>
            <a:off x="6155044" y="4548233"/>
            <a:ext cx="2468880" cy="456535"/>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Functions, Title</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Manager Flag</a:t>
            </a:r>
          </a:p>
        </p:txBody>
      </p:sp>
      <p:sp>
        <p:nvSpPr>
          <p:cNvPr id="82" name="TextBox 81">
            <a:extLst>
              <a:ext uri="{FF2B5EF4-FFF2-40B4-BE49-F238E27FC236}">
                <a16:creationId xmlns:a16="http://schemas.microsoft.com/office/drawing/2014/main" id="{6680D6F0-2B5D-16EE-47F8-F0CCD6E7E01F}"/>
              </a:ext>
            </a:extLst>
          </p:cNvPr>
          <p:cNvSpPr txBox="1">
            <a:spLocks/>
          </p:cNvSpPr>
          <p:nvPr/>
        </p:nvSpPr>
        <p:spPr>
          <a:xfrm>
            <a:off x="9156356" y="4548233"/>
            <a:ext cx="2616543" cy="456535"/>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Career Level</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Level Designation</a:t>
            </a:r>
          </a:p>
        </p:txBody>
      </p:sp>
      <p:sp>
        <p:nvSpPr>
          <p:cNvPr id="66" name="Oval 1091_1">
            <a:extLst>
              <a:ext uri="{FF2B5EF4-FFF2-40B4-BE49-F238E27FC236}">
                <a16:creationId xmlns:a16="http://schemas.microsoft.com/office/drawing/2014/main" id="{FD879F46-7862-615B-56F7-BD576B164ED2}"/>
              </a:ext>
              <a:ext uri="{C183D7F6-B498-43B3-948B-1728B52AA6E4}">
                <adec:decorative xmlns:adec="http://schemas.microsoft.com/office/drawing/2017/decorative" val="1"/>
              </a:ext>
            </a:extLst>
          </p:cNvPr>
          <p:cNvSpPr>
            <a:spLocks/>
          </p:cNvSpPr>
          <p:nvPr/>
        </p:nvSpPr>
        <p:spPr bwMode="auto">
          <a:xfrm rot="10800000" flipV="1">
            <a:off x="2865441" y="5406619"/>
            <a:ext cx="29521" cy="91307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65" name="Title 7">
            <a:extLst>
              <a:ext uri="{FF2B5EF4-FFF2-40B4-BE49-F238E27FC236}">
                <a16:creationId xmlns:a16="http://schemas.microsoft.com/office/drawing/2014/main" id="{4B6AD00D-B341-2503-8F54-6C473BCED980}"/>
              </a:ext>
            </a:extLst>
          </p:cNvPr>
          <p:cNvSpPr txBox="1">
            <a:spLocks/>
          </p:cNvSpPr>
          <p:nvPr/>
        </p:nvSpPr>
        <p:spPr>
          <a:xfrm>
            <a:off x="1329736" y="5647711"/>
            <a:ext cx="1412402" cy="43088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Surveys / Outcomes</a:t>
            </a:r>
          </a:p>
        </p:txBody>
      </p:sp>
      <p:sp>
        <p:nvSpPr>
          <p:cNvPr id="67" name="TextBox 66">
            <a:extLst>
              <a:ext uri="{FF2B5EF4-FFF2-40B4-BE49-F238E27FC236}">
                <a16:creationId xmlns:a16="http://schemas.microsoft.com/office/drawing/2014/main" id="{434CAE8F-9D1C-E2D2-D22D-D2BE8595C042}"/>
              </a:ext>
            </a:extLst>
          </p:cNvPr>
          <p:cNvSpPr txBox="1">
            <a:spLocks/>
          </p:cNvSpPr>
          <p:nvPr/>
        </p:nvSpPr>
        <p:spPr>
          <a:xfrm>
            <a:off x="3150847" y="5406619"/>
            <a:ext cx="2644329" cy="861774"/>
          </a:xfrm>
          <a:prstGeom prst="rect">
            <a:avLst/>
          </a:prstGeom>
          <a:noFill/>
        </p:spPr>
        <p:txBody>
          <a:bodyPr wrap="square" lIns="0" tIns="0" rIns="0" bIns="0" rtlCol="0">
            <a:spAutoFit/>
          </a:bodyPr>
          <a:lstStyle/>
          <a:p>
            <a:pPr marR="0" lvl="0" algn="l" defTabSz="914400" rtl="0" eaLnBrk="1" fontAlgn="auto" latinLnBrk="0" hangingPunct="1">
              <a:spcBef>
                <a:spcPts val="0"/>
              </a:spcBef>
              <a:spcAft>
                <a:spcPts val="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Includes measures that are driven by how an employee works, and that contribute to overall business results.</a:t>
            </a:r>
          </a:p>
        </p:txBody>
      </p:sp>
      <p:cxnSp>
        <p:nvCxnSpPr>
          <p:cNvPr id="19" name="Straight Connector 18">
            <a:extLst>
              <a:ext uri="{FF2B5EF4-FFF2-40B4-BE49-F238E27FC236}">
                <a16:creationId xmlns:a16="http://schemas.microsoft.com/office/drawing/2014/main" id="{F7D7E93D-75A8-68C3-3161-E283F26E1367}"/>
              </a:ext>
              <a:ext uri="{C183D7F6-B498-43B3-948B-1728B52AA6E4}">
                <adec:decorative xmlns:adec="http://schemas.microsoft.com/office/drawing/2017/decorative" val="1"/>
              </a:ext>
            </a:extLst>
          </p:cNvPr>
          <p:cNvCxnSpPr>
            <a:cxnSpLocks/>
          </p:cNvCxnSpPr>
          <p:nvPr/>
        </p:nvCxnSpPr>
        <p:spPr>
          <a:xfrm>
            <a:off x="6155045" y="1762622"/>
            <a:ext cx="5617855" cy="0"/>
          </a:xfrm>
          <a:prstGeom prst="line">
            <a:avLst/>
          </a:prstGeom>
          <a:ln w="952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7C6AEC3-2EF3-4894-52CB-4F3585DD4D24}"/>
              </a:ext>
            </a:extLst>
          </p:cNvPr>
          <p:cNvSpPr txBox="1">
            <a:spLocks/>
          </p:cNvSpPr>
          <p:nvPr/>
        </p:nvSpPr>
        <p:spPr>
          <a:xfrm>
            <a:off x="6155043" y="5406619"/>
            <a:ext cx="2616543" cy="697627"/>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Performance Rating</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1" i="0" u="none" strike="noStrike" kern="1200" cap="none" normalizeH="0" baseline="0" noProof="0">
                <a:ln>
                  <a:noFill/>
                </a:ln>
                <a:solidFill>
                  <a:srgbClr val="000000"/>
                </a:solidFill>
                <a:effectLst/>
                <a:uLnTx/>
                <a:uFillTx/>
                <a:latin typeface="+mj-lt"/>
                <a:ea typeface="+mn-ea"/>
                <a:cs typeface="+mn-cs"/>
              </a:rPr>
              <a:t>Engagement Survey Score</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Sales Quota Attainment</a:t>
            </a:r>
          </a:p>
        </p:txBody>
      </p:sp>
      <p:sp>
        <p:nvSpPr>
          <p:cNvPr id="83" name="TextBox 82">
            <a:extLst>
              <a:ext uri="{FF2B5EF4-FFF2-40B4-BE49-F238E27FC236}">
                <a16:creationId xmlns:a16="http://schemas.microsoft.com/office/drawing/2014/main" id="{340A997E-09FF-A160-FB4E-EEC1BA263A4C}"/>
              </a:ext>
            </a:extLst>
          </p:cNvPr>
          <p:cNvSpPr txBox="1">
            <a:spLocks/>
          </p:cNvSpPr>
          <p:nvPr/>
        </p:nvSpPr>
        <p:spPr>
          <a:xfrm>
            <a:off x="9156356" y="5406619"/>
            <a:ext cx="2616543" cy="913070"/>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Manager Effectiveness Score</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kumimoji="0" lang="en-US" sz="1400" b="0" i="0" u="none" strike="noStrike" kern="1200" cap="none" normalizeH="0" baseline="0" noProof="0">
                <a:ln>
                  <a:noFill/>
                </a:ln>
                <a:solidFill>
                  <a:srgbClr val="000000"/>
                </a:solidFill>
                <a:effectLst/>
                <a:uLnTx/>
                <a:uFillTx/>
                <a:ea typeface="+mn-ea"/>
                <a:cs typeface="+mn-cs"/>
              </a:rPr>
              <a:t>Customer Satisfaction</a:t>
            </a:r>
          </a:p>
          <a:p>
            <a:pPr marL="285750" marR="0" lvl="0" indent="-285750" algn="l" defTabSz="914400" rtl="0" eaLnBrk="1" fontAlgn="auto" latinLnBrk="0" hangingPunct="1">
              <a:spcBef>
                <a:spcPts val="0"/>
              </a:spcBef>
              <a:spcAft>
                <a:spcPts val="200"/>
              </a:spcAft>
              <a:buClrTx/>
              <a:buSzTx/>
              <a:buFont typeface="Arial" panose="020B0604020202020204" pitchFamily="34" charset="0"/>
              <a:buChar char="•"/>
              <a:tabLst/>
              <a:defRPr/>
            </a:pPr>
            <a:r>
              <a:rPr lang="en-US" sz="1400">
                <a:solidFill>
                  <a:srgbClr val="000000"/>
                </a:solidFill>
              </a:rPr>
              <a:t>Match key (for joining other data sources)</a:t>
            </a:r>
            <a:endParaRPr kumimoji="0" lang="en-US" sz="1400" b="0" i="0" u="none" strike="noStrike" kern="1200" cap="none" normalizeH="0" baseline="0" noProof="0">
              <a:ln>
                <a:noFill/>
              </a:ln>
              <a:solidFill>
                <a:srgbClr val="000000"/>
              </a:solidFill>
              <a:effectLst/>
              <a:uLnTx/>
              <a:uFillTx/>
              <a:ea typeface="+mn-ea"/>
              <a:cs typeface="+mn-cs"/>
            </a:endParaRPr>
          </a:p>
        </p:txBody>
      </p:sp>
      <p:sp>
        <p:nvSpPr>
          <p:cNvPr id="99" name="Freeform: Shape 98">
            <a:extLst>
              <a:ext uri="{FF2B5EF4-FFF2-40B4-BE49-F238E27FC236}">
                <a16:creationId xmlns:a16="http://schemas.microsoft.com/office/drawing/2014/main" id="{494EFCF2-5FAF-F936-CF34-12EBFA2C272C}"/>
              </a:ext>
              <a:ext uri="{C183D7F6-B498-43B3-948B-1728B52AA6E4}">
                <adec:decorative xmlns:adec="http://schemas.microsoft.com/office/drawing/2017/decorative" val="1"/>
              </a:ext>
            </a:extLst>
          </p:cNvPr>
          <p:cNvSpPr/>
          <p:nvPr/>
        </p:nvSpPr>
        <p:spPr>
          <a:xfrm>
            <a:off x="626426" y="1988488"/>
            <a:ext cx="380162" cy="461633"/>
          </a:xfrm>
          <a:custGeom>
            <a:avLst/>
            <a:gdLst>
              <a:gd name="connsiteX0" fmla="*/ 366569 w 380162"/>
              <a:gd name="connsiteY0" fmla="*/ 0 h 461633"/>
              <a:gd name="connsiteX1" fmla="*/ 13575 w 380162"/>
              <a:gd name="connsiteY1" fmla="*/ 0 h 461633"/>
              <a:gd name="connsiteX2" fmla="*/ 0 w 380162"/>
              <a:gd name="connsiteY2" fmla="*/ 13575 h 461633"/>
              <a:gd name="connsiteX3" fmla="*/ 0 w 380162"/>
              <a:gd name="connsiteY3" fmla="*/ 448058 h 461633"/>
              <a:gd name="connsiteX4" fmla="*/ 13575 w 380162"/>
              <a:gd name="connsiteY4" fmla="*/ 461633 h 461633"/>
              <a:gd name="connsiteX5" fmla="*/ 257966 w 380162"/>
              <a:gd name="connsiteY5" fmla="*/ 461633 h 461633"/>
              <a:gd name="connsiteX6" fmla="*/ 380162 w 380162"/>
              <a:gd name="connsiteY6" fmla="*/ 339438 h 461633"/>
              <a:gd name="connsiteX7" fmla="*/ 380162 w 380162"/>
              <a:gd name="connsiteY7" fmla="*/ 13576 h 461633"/>
              <a:gd name="connsiteX8" fmla="*/ 366587 w 380162"/>
              <a:gd name="connsiteY8" fmla="*/ 1 h 461633"/>
              <a:gd name="connsiteX9" fmla="*/ 27153 w 380162"/>
              <a:gd name="connsiteY9" fmla="*/ 27150 h 461633"/>
              <a:gd name="connsiteX10" fmla="*/ 353015 w 380162"/>
              <a:gd name="connsiteY10" fmla="*/ 27150 h 461633"/>
              <a:gd name="connsiteX11" fmla="*/ 353015 w 380162"/>
              <a:gd name="connsiteY11" fmla="*/ 325840 h 461633"/>
              <a:gd name="connsiteX12" fmla="*/ 257971 w 380162"/>
              <a:gd name="connsiteY12" fmla="*/ 325840 h 461633"/>
              <a:gd name="connsiteX13" fmla="*/ 244396 w 380162"/>
              <a:gd name="connsiteY13" fmla="*/ 339415 h 461633"/>
              <a:gd name="connsiteX14" fmla="*/ 244396 w 380162"/>
              <a:gd name="connsiteY14" fmla="*/ 434459 h 461633"/>
              <a:gd name="connsiteX15" fmla="*/ 27157 w 380162"/>
              <a:gd name="connsiteY15" fmla="*/ 434478 h 461633"/>
              <a:gd name="connsiteX16" fmla="*/ 348660 w 380162"/>
              <a:gd name="connsiteY16" fmla="*/ 367944 h 461633"/>
              <a:gd name="connsiteX17" fmla="*/ 348393 w 380162"/>
              <a:gd name="connsiteY17" fmla="*/ 368765 h 461633"/>
              <a:gd name="connsiteX18" fmla="*/ 343505 w 380162"/>
              <a:gd name="connsiteY18" fmla="*/ 380851 h 461633"/>
              <a:gd name="connsiteX19" fmla="*/ 342417 w 380162"/>
              <a:gd name="connsiteY19" fmla="*/ 383161 h 461633"/>
              <a:gd name="connsiteX20" fmla="*/ 335620 w 380162"/>
              <a:gd name="connsiteY20" fmla="*/ 394292 h 461633"/>
              <a:gd name="connsiteX21" fmla="*/ 333996 w 380162"/>
              <a:gd name="connsiteY21" fmla="*/ 396469 h 461633"/>
              <a:gd name="connsiteX22" fmla="*/ 325309 w 380162"/>
              <a:gd name="connsiteY22" fmla="*/ 406645 h 461633"/>
              <a:gd name="connsiteX23" fmla="*/ 315133 w 380162"/>
              <a:gd name="connsiteY23" fmla="*/ 415332 h 461633"/>
              <a:gd name="connsiteX24" fmla="*/ 312956 w 380162"/>
              <a:gd name="connsiteY24" fmla="*/ 416956 h 461633"/>
              <a:gd name="connsiteX25" fmla="*/ 301825 w 380162"/>
              <a:gd name="connsiteY25" fmla="*/ 423753 h 461633"/>
              <a:gd name="connsiteX26" fmla="*/ 299649 w 380162"/>
              <a:gd name="connsiteY26" fmla="*/ 424841 h 461633"/>
              <a:gd name="connsiteX27" fmla="*/ 287563 w 380162"/>
              <a:gd name="connsiteY27" fmla="*/ 429862 h 461633"/>
              <a:gd name="connsiteX28" fmla="*/ 286741 w 380162"/>
              <a:gd name="connsiteY28" fmla="*/ 430129 h 461633"/>
              <a:gd name="connsiteX29" fmla="*/ 273300 w 380162"/>
              <a:gd name="connsiteY29" fmla="*/ 433260 h 461633"/>
              <a:gd name="connsiteX30" fmla="*/ 271811 w 380162"/>
              <a:gd name="connsiteY30" fmla="*/ 433528 h 461633"/>
              <a:gd name="connsiteX31" fmla="*/ 271811 w 380162"/>
              <a:gd name="connsiteY31" fmla="*/ 353148 h 461633"/>
              <a:gd name="connsiteX32" fmla="*/ 352191 w 380162"/>
              <a:gd name="connsiteY32" fmla="*/ 353148 h 461633"/>
              <a:gd name="connsiteX33" fmla="*/ 351924 w 380162"/>
              <a:gd name="connsiteY33" fmla="*/ 354637 h 461633"/>
              <a:gd name="connsiteX34" fmla="*/ 348792 w 380162"/>
              <a:gd name="connsiteY34" fmla="*/ 368078 h 461633"/>
              <a:gd name="connsiteX35" fmla="*/ 67879 w 380162"/>
              <a:gd name="connsiteY35" fmla="*/ 95047 h 461633"/>
              <a:gd name="connsiteX36" fmla="*/ 81454 w 380162"/>
              <a:gd name="connsiteY36" fmla="*/ 81472 h 461633"/>
              <a:gd name="connsiteX37" fmla="*/ 298693 w 380162"/>
              <a:gd name="connsiteY37" fmla="*/ 81472 h 461633"/>
              <a:gd name="connsiteX38" fmla="*/ 312268 w 380162"/>
              <a:gd name="connsiteY38" fmla="*/ 95047 h 461633"/>
              <a:gd name="connsiteX39" fmla="*/ 298693 w 380162"/>
              <a:gd name="connsiteY39" fmla="*/ 108622 h 461633"/>
              <a:gd name="connsiteX40" fmla="*/ 81454 w 380162"/>
              <a:gd name="connsiteY40" fmla="*/ 108622 h 461633"/>
              <a:gd name="connsiteX41" fmla="*/ 67879 w 380162"/>
              <a:gd name="connsiteY41" fmla="*/ 95047 h 461633"/>
              <a:gd name="connsiteX42" fmla="*/ 67879 w 380162"/>
              <a:gd name="connsiteY42" fmla="*/ 176517 h 461633"/>
              <a:gd name="connsiteX43" fmla="*/ 81454 w 380162"/>
              <a:gd name="connsiteY43" fmla="*/ 162942 h 461633"/>
              <a:gd name="connsiteX44" fmla="*/ 298693 w 380162"/>
              <a:gd name="connsiteY44" fmla="*/ 162942 h 461633"/>
              <a:gd name="connsiteX45" fmla="*/ 312268 w 380162"/>
              <a:gd name="connsiteY45" fmla="*/ 176517 h 461633"/>
              <a:gd name="connsiteX46" fmla="*/ 298693 w 380162"/>
              <a:gd name="connsiteY46" fmla="*/ 190092 h 461633"/>
              <a:gd name="connsiteX47" fmla="*/ 81454 w 380162"/>
              <a:gd name="connsiteY47" fmla="*/ 190092 h 461633"/>
              <a:gd name="connsiteX48" fmla="*/ 67879 w 380162"/>
              <a:gd name="connsiteY48" fmla="*/ 176517 h 461633"/>
              <a:gd name="connsiteX49" fmla="*/ 81454 w 380162"/>
              <a:gd name="connsiteY49" fmla="*/ 271542 h 461633"/>
              <a:gd name="connsiteX50" fmla="*/ 67879 w 380162"/>
              <a:gd name="connsiteY50" fmla="*/ 257967 h 461633"/>
              <a:gd name="connsiteX51" fmla="*/ 81454 w 380162"/>
              <a:gd name="connsiteY51" fmla="*/ 244392 h 461633"/>
              <a:gd name="connsiteX52" fmla="*/ 298693 w 380162"/>
              <a:gd name="connsiteY52" fmla="*/ 244392 h 461633"/>
              <a:gd name="connsiteX53" fmla="*/ 312268 w 380162"/>
              <a:gd name="connsiteY53" fmla="*/ 257967 h 461633"/>
              <a:gd name="connsiteX54" fmla="*/ 298693 w 380162"/>
              <a:gd name="connsiteY54" fmla="*/ 271542 h 46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0162" h="461633">
                <a:moveTo>
                  <a:pt x="366569" y="0"/>
                </a:moveTo>
                <a:lnTo>
                  <a:pt x="13575" y="0"/>
                </a:lnTo>
                <a:cubicBezTo>
                  <a:pt x="6110" y="0"/>
                  <a:pt x="0" y="6110"/>
                  <a:pt x="0" y="13575"/>
                </a:cubicBezTo>
                <a:lnTo>
                  <a:pt x="0" y="448058"/>
                </a:lnTo>
                <a:cubicBezTo>
                  <a:pt x="0" y="455524"/>
                  <a:pt x="6110" y="461633"/>
                  <a:pt x="13575" y="461633"/>
                </a:cubicBezTo>
                <a:lnTo>
                  <a:pt x="257966" y="461633"/>
                </a:lnTo>
                <a:cubicBezTo>
                  <a:pt x="325306" y="461633"/>
                  <a:pt x="380162" y="406777"/>
                  <a:pt x="380162" y="339438"/>
                </a:cubicBezTo>
                <a:lnTo>
                  <a:pt x="380162" y="13576"/>
                </a:lnTo>
                <a:cubicBezTo>
                  <a:pt x="380162" y="6111"/>
                  <a:pt x="374052" y="1"/>
                  <a:pt x="366587" y="1"/>
                </a:cubicBezTo>
                <a:close/>
                <a:moveTo>
                  <a:pt x="27153" y="27150"/>
                </a:moveTo>
                <a:lnTo>
                  <a:pt x="353015" y="27150"/>
                </a:lnTo>
                <a:lnTo>
                  <a:pt x="353015" y="325840"/>
                </a:lnTo>
                <a:lnTo>
                  <a:pt x="257971" y="325840"/>
                </a:lnTo>
                <a:cubicBezTo>
                  <a:pt x="250506" y="325840"/>
                  <a:pt x="244396" y="331950"/>
                  <a:pt x="244396" y="339415"/>
                </a:cubicBezTo>
                <a:lnTo>
                  <a:pt x="244396" y="434459"/>
                </a:lnTo>
                <a:lnTo>
                  <a:pt x="27157" y="434478"/>
                </a:lnTo>
                <a:close/>
                <a:moveTo>
                  <a:pt x="348660" y="367944"/>
                </a:moveTo>
                <a:cubicBezTo>
                  <a:pt x="348660" y="367944"/>
                  <a:pt x="348527" y="368479"/>
                  <a:pt x="348393" y="368765"/>
                </a:cubicBezTo>
                <a:cubicBezTo>
                  <a:pt x="347037" y="372966"/>
                  <a:pt x="345414" y="376918"/>
                  <a:pt x="343505" y="380851"/>
                </a:cubicBezTo>
                <a:cubicBezTo>
                  <a:pt x="343104" y="381672"/>
                  <a:pt x="342818" y="382341"/>
                  <a:pt x="342417" y="383161"/>
                </a:cubicBezTo>
                <a:cubicBezTo>
                  <a:pt x="340374" y="387095"/>
                  <a:pt x="338063" y="390760"/>
                  <a:pt x="335620" y="394292"/>
                </a:cubicBezTo>
                <a:cubicBezTo>
                  <a:pt x="335085" y="394980"/>
                  <a:pt x="334531" y="395648"/>
                  <a:pt x="333996" y="396469"/>
                </a:cubicBezTo>
                <a:cubicBezTo>
                  <a:pt x="331285" y="400001"/>
                  <a:pt x="328421" y="403533"/>
                  <a:pt x="325309" y="406645"/>
                </a:cubicBezTo>
                <a:cubicBezTo>
                  <a:pt x="322178" y="409777"/>
                  <a:pt x="318665" y="412622"/>
                  <a:pt x="315133" y="415332"/>
                </a:cubicBezTo>
                <a:cubicBezTo>
                  <a:pt x="314446" y="415867"/>
                  <a:pt x="313778" y="416421"/>
                  <a:pt x="312956" y="416956"/>
                </a:cubicBezTo>
                <a:cubicBezTo>
                  <a:pt x="309424" y="419533"/>
                  <a:pt x="305625" y="421710"/>
                  <a:pt x="301825" y="423753"/>
                </a:cubicBezTo>
                <a:cubicBezTo>
                  <a:pt x="301138" y="424154"/>
                  <a:pt x="300336" y="424440"/>
                  <a:pt x="299649" y="424841"/>
                </a:cubicBezTo>
                <a:cubicBezTo>
                  <a:pt x="295716" y="426750"/>
                  <a:pt x="291782" y="428373"/>
                  <a:pt x="287563" y="429862"/>
                </a:cubicBezTo>
                <a:cubicBezTo>
                  <a:pt x="287295" y="429862"/>
                  <a:pt x="287028" y="430129"/>
                  <a:pt x="286741" y="430129"/>
                </a:cubicBezTo>
                <a:cubicBezTo>
                  <a:pt x="282388" y="431485"/>
                  <a:pt x="277920" y="432440"/>
                  <a:pt x="273300" y="433260"/>
                </a:cubicBezTo>
                <a:cubicBezTo>
                  <a:pt x="272766" y="433260"/>
                  <a:pt x="272212" y="433394"/>
                  <a:pt x="271811" y="433528"/>
                </a:cubicBezTo>
                <a:lnTo>
                  <a:pt x="271811" y="353148"/>
                </a:lnTo>
                <a:lnTo>
                  <a:pt x="352191" y="353148"/>
                </a:lnTo>
                <a:cubicBezTo>
                  <a:pt x="352191" y="353148"/>
                  <a:pt x="352057" y="354236"/>
                  <a:pt x="351924" y="354637"/>
                </a:cubicBezTo>
                <a:cubicBezTo>
                  <a:pt x="351236" y="359257"/>
                  <a:pt x="350167" y="363725"/>
                  <a:pt x="348792" y="368078"/>
                </a:cubicBezTo>
                <a:close/>
                <a:moveTo>
                  <a:pt x="67879" y="95047"/>
                </a:moveTo>
                <a:cubicBezTo>
                  <a:pt x="67879" y="87582"/>
                  <a:pt x="73989" y="81472"/>
                  <a:pt x="81454" y="81472"/>
                </a:cubicBezTo>
                <a:lnTo>
                  <a:pt x="298693" y="81472"/>
                </a:lnTo>
                <a:cubicBezTo>
                  <a:pt x="306158" y="81472"/>
                  <a:pt x="312268" y="87582"/>
                  <a:pt x="312268" y="95047"/>
                </a:cubicBezTo>
                <a:cubicBezTo>
                  <a:pt x="312268" y="102512"/>
                  <a:pt x="306158" y="108622"/>
                  <a:pt x="298693" y="108622"/>
                </a:cubicBezTo>
                <a:lnTo>
                  <a:pt x="81454" y="108622"/>
                </a:lnTo>
                <a:cubicBezTo>
                  <a:pt x="73989" y="108622"/>
                  <a:pt x="67879" y="102512"/>
                  <a:pt x="67879" y="95047"/>
                </a:cubicBezTo>
                <a:close/>
                <a:moveTo>
                  <a:pt x="67879" y="176517"/>
                </a:moveTo>
                <a:cubicBezTo>
                  <a:pt x="67879" y="169052"/>
                  <a:pt x="73989" y="162942"/>
                  <a:pt x="81454" y="162942"/>
                </a:cubicBezTo>
                <a:lnTo>
                  <a:pt x="298693" y="162942"/>
                </a:lnTo>
                <a:cubicBezTo>
                  <a:pt x="306158" y="162942"/>
                  <a:pt x="312268" y="169052"/>
                  <a:pt x="312268" y="176517"/>
                </a:cubicBezTo>
                <a:cubicBezTo>
                  <a:pt x="312268" y="183983"/>
                  <a:pt x="306158" y="190092"/>
                  <a:pt x="298693" y="190092"/>
                </a:cubicBezTo>
                <a:lnTo>
                  <a:pt x="81454" y="190092"/>
                </a:lnTo>
                <a:cubicBezTo>
                  <a:pt x="73989" y="190092"/>
                  <a:pt x="67879" y="183983"/>
                  <a:pt x="67879" y="176517"/>
                </a:cubicBezTo>
                <a:close/>
                <a:moveTo>
                  <a:pt x="81454" y="271542"/>
                </a:moveTo>
                <a:cubicBezTo>
                  <a:pt x="73989" y="271542"/>
                  <a:pt x="67879" y="265432"/>
                  <a:pt x="67879" y="257967"/>
                </a:cubicBezTo>
                <a:cubicBezTo>
                  <a:pt x="67879" y="250501"/>
                  <a:pt x="73989" y="244392"/>
                  <a:pt x="81454" y="244392"/>
                </a:cubicBezTo>
                <a:lnTo>
                  <a:pt x="298693" y="244392"/>
                </a:lnTo>
                <a:cubicBezTo>
                  <a:pt x="306158" y="244392"/>
                  <a:pt x="312268" y="250501"/>
                  <a:pt x="312268" y="257967"/>
                </a:cubicBezTo>
                <a:cubicBezTo>
                  <a:pt x="312268" y="265432"/>
                  <a:pt x="306158" y="271542"/>
                  <a:pt x="298693" y="271542"/>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11" name="Freeform: Shape 110">
            <a:extLst>
              <a:ext uri="{FF2B5EF4-FFF2-40B4-BE49-F238E27FC236}">
                <a16:creationId xmlns:a16="http://schemas.microsoft.com/office/drawing/2014/main" id="{49A277B8-404C-3116-8355-54467F446833}"/>
              </a:ext>
              <a:ext uri="{C183D7F6-B498-43B3-948B-1728B52AA6E4}">
                <adec:decorative xmlns:adec="http://schemas.microsoft.com/office/drawing/2017/decorative" val="1"/>
              </a:ext>
            </a:extLst>
          </p:cNvPr>
          <p:cNvSpPr/>
          <p:nvPr/>
        </p:nvSpPr>
        <p:spPr>
          <a:xfrm>
            <a:off x="582432" y="3754279"/>
            <a:ext cx="468150" cy="517474"/>
          </a:xfrm>
          <a:custGeom>
            <a:avLst/>
            <a:gdLst>
              <a:gd name="connsiteX0" fmla="*/ 234099 w 468150"/>
              <a:gd name="connsiteY0" fmla="*/ 0 h 517474"/>
              <a:gd name="connsiteX1" fmla="*/ 210904 w 468150"/>
              <a:gd name="connsiteY1" fmla="*/ 1687 h 517474"/>
              <a:gd name="connsiteX2" fmla="*/ 200508 w 468150"/>
              <a:gd name="connsiteY2" fmla="*/ 12036 h 517474"/>
              <a:gd name="connsiteX3" fmla="*/ 196789 w 468150"/>
              <a:gd name="connsiteY3" fmla="*/ 36571 h 517474"/>
              <a:gd name="connsiteX4" fmla="*/ 173108 w 468150"/>
              <a:gd name="connsiteY4" fmla="*/ 46367 h 517474"/>
              <a:gd name="connsiteX5" fmla="*/ 153102 w 468150"/>
              <a:gd name="connsiteY5" fmla="*/ 31650 h 517474"/>
              <a:gd name="connsiteX6" fmla="*/ 138431 w 468150"/>
              <a:gd name="connsiteY6" fmla="*/ 31696 h 517474"/>
              <a:gd name="connsiteX7" fmla="*/ 105602 w 468150"/>
              <a:gd name="connsiteY7" fmla="*/ 64502 h 517474"/>
              <a:gd name="connsiteX8" fmla="*/ 105556 w 468150"/>
              <a:gd name="connsiteY8" fmla="*/ 79173 h 517474"/>
              <a:gd name="connsiteX9" fmla="*/ 120296 w 468150"/>
              <a:gd name="connsiteY9" fmla="*/ 99179 h 517474"/>
              <a:gd name="connsiteX10" fmla="*/ 110477 w 468150"/>
              <a:gd name="connsiteY10" fmla="*/ 122859 h 517474"/>
              <a:gd name="connsiteX11" fmla="*/ 85965 w 468150"/>
              <a:gd name="connsiteY11" fmla="*/ 126579 h 517474"/>
              <a:gd name="connsiteX12" fmla="*/ 75615 w 468150"/>
              <a:gd name="connsiteY12" fmla="*/ 136975 h 517474"/>
              <a:gd name="connsiteX13" fmla="*/ 75615 w 468150"/>
              <a:gd name="connsiteY13" fmla="*/ 183388 h 517474"/>
              <a:gd name="connsiteX14" fmla="*/ 85965 w 468150"/>
              <a:gd name="connsiteY14" fmla="*/ 193784 h 517474"/>
              <a:gd name="connsiteX15" fmla="*/ 110477 w 468150"/>
              <a:gd name="connsiteY15" fmla="*/ 197527 h 517474"/>
              <a:gd name="connsiteX16" fmla="*/ 120296 w 468150"/>
              <a:gd name="connsiteY16" fmla="*/ 221184 h 517474"/>
              <a:gd name="connsiteX17" fmla="*/ 105556 w 468150"/>
              <a:gd name="connsiteY17" fmla="*/ 241214 h 517474"/>
              <a:gd name="connsiteX18" fmla="*/ 105602 w 468150"/>
              <a:gd name="connsiteY18" fmla="*/ 255861 h 517474"/>
              <a:gd name="connsiteX19" fmla="*/ 138431 w 468150"/>
              <a:gd name="connsiteY19" fmla="*/ 288690 h 517474"/>
              <a:gd name="connsiteX20" fmla="*/ 153102 w 468150"/>
              <a:gd name="connsiteY20" fmla="*/ 288736 h 517474"/>
              <a:gd name="connsiteX21" fmla="*/ 173108 w 468150"/>
              <a:gd name="connsiteY21" fmla="*/ 273997 h 517474"/>
              <a:gd name="connsiteX22" fmla="*/ 196789 w 468150"/>
              <a:gd name="connsiteY22" fmla="*/ 283816 h 517474"/>
              <a:gd name="connsiteX23" fmla="*/ 200508 w 468150"/>
              <a:gd name="connsiteY23" fmla="*/ 308350 h 517474"/>
              <a:gd name="connsiteX24" fmla="*/ 210904 w 468150"/>
              <a:gd name="connsiteY24" fmla="*/ 318677 h 517474"/>
              <a:gd name="connsiteX25" fmla="*/ 221785 w 468150"/>
              <a:gd name="connsiteY25" fmla="*/ 319878 h 517474"/>
              <a:gd name="connsiteX26" fmla="*/ 221785 w 468150"/>
              <a:gd name="connsiteY26" fmla="*/ 344991 h 517474"/>
              <a:gd name="connsiteX27" fmla="*/ 73928 w 468150"/>
              <a:gd name="connsiteY27" fmla="*/ 344991 h 517474"/>
              <a:gd name="connsiteX28" fmla="*/ 36964 w 468150"/>
              <a:gd name="connsiteY28" fmla="*/ 381955 h 517474"/>
              <a:gd name="connsiteX29" fmla="*/ 36964 w 468150"/>
              <a:gd name="connsiteY29" fmla="*/ 418919 h 517474"/>
              <a:gd name="connsiteX30" fmla="*/ 30796 w 468150"/>
              <a:gd name="connsiteY30" fmla="*/ 418919 h 517474"/>
              <a:gd name="connsiteX31" fmla="*/ 0 w 468150"/>
              <a:gd name="connsiteY31" fmla="*/ 449715 h 517474"/>
              <a:gd name="connsiteX32" fmla="*/ 0 w 468150"/>
              <a:gd name="connsiteY32" fmla="*/ 486679 h 517474"/>
              <a:gd name="connsiteX33" fmla="*/ 30796 w 468150"/>
              <a:gd name="connsiteY33" fmla="*/ 517475 h 517474"/>
              <a:gd name="connsiteX34" fmla="*/ 67760 w 468150"/>
              <a:gd name="connsiteY34" fmla="*/ 517475 h 517474"/>
              <a:gd name="connsiteX35" fmla="*/ 98555 w 468150"/>
              <a:gd name="connsiteY35" fmla="*/ 486679 h 517474"/>
              <a:gd name="connsiteX36" fmla="*/ 98555 w 468150"/>
              <a:gd name="connsiteY36" fmla="*/ 449715 h 517474"/>
              <a:gd name="connsiteX37" fmla="*/ 67760 w 468150"/>
              <a:gd name="connsiteY37" fmla="*/ 418919 h 517474"/>
              <a:gd name="connsiteX38" fmla="*/ 61591 w 468150"/>
              <a:gd name="connsiteY38" fmla="*/ 418919 h 517474"/>
              <a:gd name="connsiteX39" fmla="*/ 61591 w 468150"/>
              <a:gd name="connsiteY39" fmla="*/ 381955 h 517474"/>
              <a:gd name="connsiteX40" fmla="*/ 73905 w 468150"/>
              <a:gd name="connsiteY40" fmla="*/ 369642 h 517474"/>
              <a:gd name="connsiteX41" fmla="*/ 221762 w 468150"/>
              <a:gd name="connsiteY41" fmla="*/ 369642 h 517474"/>
              <a:gd name="connsiteX42" fmla="*/ 221762 w 468150"/>
              <a:gd name="connsiteY42" fmla="*/ 418919 h 517474"/>
              <a:gd name="connsiteX43" fmla="*/ 215593 w 468150"/>
              <a:gd name="connsiteY43" fmla="*/ 418919 h 517474"/>
              <a:gd name="connsiteX44" fmla="*/ 184797 w 468150"/>
              <a:gd name="connsiteY44" fmla="*/ 449715 h 517474"/>
              <a:gd name="connsiteX45" fmla="*/ 184797 w 468150"/>
              <a:gd name="connsiteY45" fmla="*/ 486679 h 517474"/>
              <a:gd name="connsiteX46" fmla="*/ 215593 w 468150"/>
              <a:gd name="connsiteY46" fmla="*/ 517475 h 517474"/>
              <a:gd name="connsiteX47" fmla="*/ 252557 w 468150"/>
              <a:gd name="connsiteY47" fmla="*/ 517475 h 517474"/>
              <a:gd name="connsiteX48" fmla="*/ 283353 w 468150"/>
              <a:gd name="connsiteY48" fmla="*/ 486679 h 517474"/>
              <a:gd name="connsiteX49" fmla="*/ 283353 w 468150"/>
              <a:gd name="connsiteY49" fmla="*/ 449715 h 517474"/>
              <a:gd name="connsiteX50" fmla="*/ 252557 w 468150"/>
              <a:gd name="connsiteY50" fmla="*/ 418919 h 517474"/>
              <a:gd name="connsiteX51" fmla="*/ 246389 w 468150"/>
              <a:gd name="connsiteY51" fmla="*/ 418919 h 517474"/>
              <a:gd name="connsiteX52" fmla="*/ 246389 w 468150"/>
              <a:gd name="connsiteY52" fmla="*/ 369642 h 517474"/>
              <a:gd name="connsiteX53" fmla="*/ 394245 w 468150"/>
              <a:gd name="connsiteY53" fmla="*/ 369642 h 517474"/>
              <a:gd name="connsiteX54" fmla="*/ 406559 w 468150"/>
              <a:gd name="connsiteY54" fmla="*/ 381955 h 517474"/>
              <a:gd name="connsiteX55" fmla="*/ 406559 w 468150"/>
              <a:gd name="connsiteY55" fmla="*/ 418919 h 517474"/>
              <a:gd name="connsiteX56" fmla="*/ 400390 w 468150"/>
              <a:gd name="connsiteY56" fmla="*/ 418919 h 517474"/>
              <a:gd name="connsiteX57" fmla="*/ 369595 w 468150"/>
              <a:gd name="connsiteY57" fmla="*/ 449715 h 517474"/>
              <a:gd name="connsiteX58" fmla="*/ 369595 w 468150"/>
              <a:gd name="connsiteY58" fmla="*/ 486679 h 517474"/>
              <a:gd name="connsiteX59" fmla="*/ 400390 w 468150"/>
              <a:gd name="connsiteY59" fmla="*/ 517475 h 517474"/>
              <a:gd name="connsiteX60" fmla="*/ 437355 w 468150"/>
              <a:gd name="connsiteY60" fmla="*/ 517475 h 517474"/>
              <a:gd name="connsiteX61" fmla="*/ 468150 w 468150"/>
              <a:gd name="connsiteY61" fmla="*/ 486679 h 517474"/>
              <a:gd name="connsiteX62" fmla="*/ 468150 w 468150"/>
              <a:gd name="connsiteY62" fmla="*/ 449715 h 517474"/>
              <a:gd name="connsiteX63" fmla="*/ 437355 w 468150"/>
              <a:gd name="connsiteY63" fmla="*/ 418919 h 517474"/>
              <a:gd name="connsiteX64" fmla="*/ 431186 w 468150"/>
              <a:gd name="connsiteY64" fmla="*/ 418919 h 517474"/>
              <a:gd name="connsiteX65" fmla="*/ 431186 w 468150"/>
              <a:gd name="connsiteY65" fmla="*/ 381955 h 517474"/>
              <a:gd name="connsiteX66" fmla="*/ 394222 w 468150"/>
              <a:gd name="connsiteY66" fmla="*/ 344991 h 517474"/>
              <a:gd name="connsiteX67" fmla="*/ 246365 w 468150"/>
              <a:gd name="connsiteY67" fmla="*/ 344991 h 517474"/>
              <a:gd name="connsiteX68" fmla="*/ 246365 w 468150"/>
              <a:gd name="connsiteY68" fmla="*/ 319878 h 517474"/>
              <a:gd name="connsiteX69" fmla="*/ 257246 w 468150"/>
              <a:gd name="connsiteY69" fmla="*/ 318677 h 517474"/>
              <a:gd name="connsiteX70" fmla="*/ 267642 w 468150"/>
              <a:gd name="connsiteY70" fmla="*/ 308350 h 517474"/>
              <a:gd name="connsiteX71" fmla="*/ 271362 w 468150"/>
              <a:gd name="connsiteY71" fmla="*/ 283816 h 517474"/>
              <a:gd name="connsiteX72" fmla="*/ 295042 w 468150"/>
              <a:gd name="connsiteY72" fmla="*/ 273997 h 517474"/>
              <a:gd name="connsiteX73" fmla="*/ 315049 w 468150"/>
              <a:gd name="connsiteY73" fmla="*/ 288736 h 517474"/>
              <a:gd name="connsiteX74" fmla="*/ 329719 w 468150"/>
              <a:gd name="connsiteY74" fmla="*/ 288690 h 517474"/>
              <a:gd name="connsiteX75" fmla="*/ 362548 w 468150"/>
              <a:gd name="connsiteY75" fmla="*/ 255861 h 517474"/>
              <a:gd name="connsiteX76" fmla="*/ 362594 w 468150"/>
              <a:gd name="connsiteY76" fmla="*/ 241214 h 517474"/>
              <a:gd name="connsiteX77" fmla="*/ 347854 w 468150"/>
              <a:gd name="connsiteY77" fmla="*/ 221184 h 517474"/>
              <a:gd name="connsiteX78" fmla="*/ 357673 w 468150"/>
              <a:gd name="connsiteY78" fmla="*/ 197527 h 517474"/>
              <a:gd name="connsiteX79" fmla="*/ 382185 w 468150"/>
              <a:gd name="connsiteY79" fmla="*/ 193784 h 517474"/>
              <a:gd name="connsiteX80" fmla="*/ 392535 w 468150"/>
              <a:gd name="connsiteY80" fmla="*/ 183388 h 517474"/>
              <a:gd name="connsiteX81" fmla="*/ 392535 w 468150"/>
              <a:gd name="connsiteY81" fmla="*/ 136975 h 517474"/>
              <a:gd name="connsiteX82" fmla="*/ 382185 w 468150"/>
              <a:gd name="connsiteY82" fmla="*/ 126579 h 517474"/>
              <a:gd name="connsiteX83" fmla="*/ 357673 w 468150"/>
              <a:gd name="connsiteY83" fmla="*/ 122859 h 517474"/>
              <a:gd name="connsiteX84" fmla="*/ 347854 w 468150"/>
              <a:gd name="connsiteY84" fmla="*/ 99179 h 517474"/>
              <a:gd name="connsiteX85" fmla="*/ 362594 w 468150"/>
              <a:gd name="connsiteY85" fmla="*/ 79173 h 517474"/>
              <a:gd name="connsiteX86" fmla="*/ 362548 w 468150"/>
              <a:gd name="connsiteY86" fmla="*/ 64502 h 517474"/>
              <a:gd name="connsiteX87" fmla="*/ 329719 w 468150"/>
              <a:gd name="connsiteY87" fmla="*/ 31696 h 517474"/>
              <a:gd name="connsiteX88" fmla="*/ 315049 w 468150"/>
              <a:gd name="connsiteY88" fmla="*/ 31650 h 517474"/>
              <a:gd name="connsiteX89" fmla="*/ 295042 w 468150"/>
              <a:gd name="connsiteY89" fmla="*/ 46367 h 517474"/>
              <a:gd name="connsiteX90" fmla="*/ 271362 w 468150"/>
              <a:gd name="connsiteY90" fmla="*/ 36571 h 517474"/>
              <a:gd name="connsiteX91" fmla="*/ 267642 w 468150"/>
              <a:gd name="connsiteY91" fmla="*/ 12036 h 517474"/>
              <a:gd name="connsiteX92" fmla="*/ 257246 w 468150"/>
              <a:gd name="connsiteY92" fmla="*/ 1687 h 517474"/>
              <a:gd name="connsiteX93" fmla="*/ 234051 w 468150"/>
              <a:gd name="connsiteY93" fmla="*/ 0 h 517474"/>
              <a:gd name="connsiteX94" fmla="*/ 234099 w 468150"/>
              <a:gd name="connsiteY94" fmla="*/ 24651 h 517474"/>
              <a:gd name="connsiteX95" fmla="*/ 244727 w 468150"/>
              <a:gd name="connsiteY95" fmla="*/ 25090 h 517474"/>
              <a:gd name="connsiteX96" fmla="*/ 248285 w 468150"/>
              <a:gd name="connsiteY96" fmla="*/ 48262 h 517474"/>
              <a:gd name="connsiteX97" fmla="*/ 257687 w 468150"/>
              <a:gd name="connsiteY97" fmla="*/ 58380 h 517474"/>
              <a:gd name="connsiteX98" fmla="*/ 289384 w 468150"/>
              <a:gd name="connsiteY98" fmla="*/ 71526 h 517474"/>
              <a:gd name="connsiteX99" fmla="*/ 303199 w 468150"/>
              <a:gd name="connsiteY99" fmla="*/ 70995 h 517474"/>
              <a:gd name="connsiteX100" fmla="*/ 322097 w 468150"/>
              <a:gd name="connsiteY100" fmla="*/ 57110 h 517474"/>
              <a:gd name="connsiteX101" fmla="*/ 337160 w 468150"/>
              <a:gd name="connsiteY101" fmla="*/ 72173 h 517474"/>
              <a:gd name="connsiteX102" fmla="*/ 323275 w 468150"/>
              <a:gd name="connsiteY102" fmla="*/ 91071 h 517474"/>
              <a:gd name="connsiteX103" fmla="*/ 322744 w 468150"/>
              <a:gd name="connsiteY103" fmla="*/ 104886 h 517474"/>
              <a:gd name="connsiteX104" fmla="*/ 335889 w 468150"/>
              <a:gd name="connsiteY104" fmla="*/ 136583 h 517474"/>
              <a:gd name="connsiteX105" fmla="*/ 346008 w 468150"/>
              <a:gd name="connsiteY105" fmla="*/ 145985 h 517474"/>
              <a:gd name="connsiteX106" fmla="*/ 369180 w 468150"/>
              <a:gd name="connsiteY106" fmla="*/ 149543 h 517474"/>
              <a:gd name="connsiteX107" fmla="*/ 369180 w 468150"/>
              <a:gd name="connsiteY107" fmla="*/ 170821 h 517474"/>
              <a:gd name="connsiteX108" fmla="*/ 346008 w 468150"/>
              <a:gd name="connsiteY108" fmla="*/ 174379 h 517474"/>
              <a:gd name="connsiteX109" fmla="*/ 335889 w 468150"/>
              <a:gd name="connsiteY109" fmla="*/ 183781 h 517474"/>
              <a:gd name="connsiteX110" fmla="*/ 322744 w 468150"/>
              <a:gd name="connsiteY110" fmla="*/ 215478 h 517474"/>
              <a:gd name="connsiteX111" fmla="*/ 323275 w 468150"/>
              <a:gd name="connsiteY111" fmla="*/ 229293 h 517474"/>
              <a:gd name="connsiteX112" fmla="*/ 337160 w 468150"/>
              <a:gd name="connsiteY112" fmla="*/ 248191 h 517474"/>
              <a:gd name="connsiteX113" fmla="*/ 322097 w 468150"/>
              <a:gd name="connsiteY113" fmla="*/ 263254 h 517474"/>
              <a:gd name="connsiteX114" fmla="*/ 303199 w 468150"/>
              <a:gd name="connsiteY114" fmla="*/ 249369 h 517474"/>
              <a:gd name="connsiteX115" fmla="*/ 289384 w 468150"/>
              <a:gd name="connsiteY115" fmla="*/ 248838 h 517474"/>
              <a:gd name="connsiteX116" fmla="*/ 257687 w 468150"/>
              <a:gd name="connsiteY116" fmla="*/ 261984 h 517474"/>
              <a:gd name="connsiteX117" fmla="*/ 248285 w 468150"/>
              <a:gd name="connsiteY117" fmla="*/ 272102 h 517474"/>
              <a:gd name="connsiteX118" fmla="*/ 244727 w 468150"/>
              <a:gd name="connsiteY118" fmla="*/ 295275 h 517474"/>
              <a:gd name="connsiteX119" fmla="*/ 234099 w 468150"/>
              <a:gd name="connsiteY119" fmla="*/ 295713 h 517474"/>
              <a:gd name="connsiteX120" fmla="*/ 223472 w 468150"/>
              <a:gd name="connsiteY120" fmla="*/ 295275 h 517474"/>
              <a:gd name="connsiteX121" fmla="*/ 219914 w 468150"/>
              <a:gd name="connsiteY121" fmla="*/ 272102 h 517474"/>
              <a:gd name="connsiteX122" fmla="*/ 210511 w 468150"/>
              <a:gd name="connsiteY122" fmla="*/ 261984 h 517474"/>
              <a:gd name="connsiteX123" fmla="*/ 178815 w 468150"/>
              <a:gd name="connsiteY123" fmla="*/ 248838 h 517474"/>
              <a:gd name="connsiteX124" fmla="*/ 164999 w 468150"/>
              <a:gd name="connsiteY124" fmla="*/ 249369 h 517474"/>
              <a:gd name="connsiteX125" fmla="*/ 146101 w 468150"/>
              <a:gd name="connsiteY125" fmla="*/ 263254 h 517474"/>
              <a:gd name="connsiteX126" fmla="*/ 131038 w 468150"/>
              <a:gd name="connsiteY126" fmla="*/ 248191 h 517474"/>
              <a:gd name="connsiteX127" fmla="*/ 144923 w 468150"/>
              <a:gd name="connsiteY127" fmla="*/ 229293 h 517474"/>
              <a:gd name="connsiteX128" fmla="*/ 145455 w 468150"/>
              <a:gd name="connsiteY128" fmla="*/ 215478 h 517474"/>
              <a:gd name="connsiteX129" fmla="*/ 132309 w 468150"/>
              <a:gd name="connsiteY129" fmla="*/ 183781 h 517474"/>
              <a:gd name="connsiteX130" fmla="*/ 122191 w 468150"/>
              <a:gd name="connsiteY130" fmla="*/ 174379 h 517474"/>
              <a:gd name="connsiteX131" fmla="*/ 99019 w 468150"/>
              <a:gd name="connsiteY131" fmla="*/ 170821 h 517474"/>
              <a:gd name="connsiteX132" fmla="*/ 99019 w 468150"/>
              <a:gd name="connsiteY132" fmla="*/ 149543 h 517474"/>
              <a:gd name="connsiteX133" fmla="*/ 122191 w 468150"/>
              <a:gd name="connsiteY133" fmla="*/ 145985 h 517474"/>
              <a:gd name="connsiteX134" fmla="*/ 132309 w 468150"/>
              <a:gd name="connsiteY134" fmla="*/ 136583 h 517474"/>
              <a:gd name="connsiteX135" fmla="*/ 145455 w 468150"/>
              <a:gd name="connsiteY135" fmla="*/ 104886 h 517474"/>
              <a:gd name="connsiteX136" fmla="*/ 144923 w 468150"/>
              <a:gd name="connsiteY136" fmla="*/ 91071 h 517474"/>
              <a:gd name="connsiteX137" fmla="*/ 131038 w 468150"/>
              <a:gd name="connsiteY137" fmla="*/ 72173 h 517474"/>
              <a:gd name="connsiteX138" fmla="*/ 146101 w 468150"/>
              <a:gd name="connsiteY138" fmla="*/ 57110 h 517474"/>
              <a:gd name="connsiteX139" fmla="*/ 164999 w 468150"/>
              <a:gd name="connsiteY139" fmla="*/ 70995 h 517474"/>
              <a:gd name="connsiteX140" fmla="*/ 178815 w 468150"/>
              <a:gd name="connsiteY140" fmla="*/ 71526 h 517474"/>
              <a:gd name="connsiteX141" fmla="*/ 210511 w 468150"/>
              <a:gd name="connsiteY141" fmla="*/ 58380 h 517474"/>
              <a:gd name="connsiteX142" fmla="*/ 219914 w 468150"/>
              <a:gd name="connsiteY142" fmla="*/ 48262 h 517474"/>
              <a:gd name="connsiteX143" fmla="*/ 223472 w 468150"/>
              <a:gd name="connsiteY143" fmla="*/ 25090 h 517474"/>
              <a:gd name="connsiteX144" fmla="*/ 234099 w 468150"/>
              <a:gd name="connsiteY144" fmla="*/ 24651 h 517474"/>
              <a:gd name="connsiteX145" fmla="*/ 234099 w 468150"/>
              <a:gd name="connsiteY145" fmla="*/ 73928 h 517474"/>
              <a:gd name="connsiteX146" fmla="*/ 147857 w 468150"/>
              <a:gd name="connsiteY146" fmla="*/ 160170 h 517474"/>
              <a:gd name="connsiteX147" fmla="*/ 234099 w 468150"/>
              <a:gd name="connsiteY147" fmla="*/ 246412 h 517474"/>
              <a:gd name="connsiteX148" fmla="*/ 320341 w 468150"/>
              <a:gd name="connsiteY148" fmla="*/ 160170 h 517474"/>
              <a:gd name="connsiteX149" fmla="*/ 234099 w 468150"/>
              <a:gd name="connsiteY149" fmla="*/ 73928 h 517474"/>
              <a:gd name="connsiteX150" fmla="*/ 234099 w 468150"/>
              <a:gd name="connsiteY150" fmla="*/ 98579 h 517474"/>
              <a:gd name="connsiteX151" fmla="*/ 295714 w 468150"/>
              <a:gd name="connsiteY151" fmla="*/ 160194 h 517474"/>
              <a:gd name="connsiteX152" fmla="*/ 234099 w 468150"/>
              <a:gd name="connsiteY152" fmla="*/ 221809 h 517474"/>
              <a:gd name="connsiteX153" fmla="*/ 172484 w 468150"/>
              <a:gd name="connsiteY153" fmla="*/ 160194 h 517474"/>
              <a:gd name="connsiteX154" fmla="*/ 234099 w 468150"/>
              <a:gd name="connsiteY154" fmla="*/ 98579 h 517474"/>
              <a:gd name="connsiteX155" fmla="*/ 30796 w 468150"/>
              <a:gd name="connsiteY155" fmla="*/ 443570 h 517474"/>
              <a:gd name="connsiteX156" fmla="*/ 67760 w 468150"/>
              <a:gd name="connsiteY156" fmla="*/ 443570 h 517474"/>
              <a:gd name="connsiteX157" fmla="*/ 73929 w 468150"/>
              <a:gd name="connsiteY157" fmla="*/ 449739 h 517474"/>
              <a:gd name="connsiteX158" fmla="*/ 73929 w 468150"/>
              <a:gd name="connsiteY158" fmla="*/ 486703 h 517474"/>
              <a:gd name="connsiteX159" fmla="*/ 67760 w 468150"/>
              <a:gd name="connsiteY159" fmla="*/ 492871 h 517474"/>
              <a:gd name="connsiteX160" fmla="*/ 30796 w 468150"/>
              <a:gd name="connsiteY160" fmla="*/ 492871 h 517474"/>
              <a:gd name="connsiteX161" fmla="*/ 24628 w 468150"/>
              <a:gd name="connsiteY161" fmla="*/ 486703 h 517474"/>
              <a:gd name="connsiteX162" fmla="*/ 24628 w 468150"/>
              <a:gd name="connsiteY162" fmla="*/ 449739 h 517474"/>
              <a:gd name="connsiteX163" fmla="*/ 30796 w 468150"/>
              <a:gd name="connsiteY163" fmla="*/ 443570 h 517474"/>
              <a:gd name="connsiteX164" fmla="*/ 215617 w 468150"/>
              <a:gd name="connsiteY164" fmla="*/ 443570 h 517474"/>
              <a:gd name="connsiteX165" fmla="*/ 252581 w 468150"/>
              <a:gd name="connsiteY165" fmla="*/ 443570 h 517474"/>
              <a:gd name="connsiteX166" fmla="*/ 258750 w 468150"/>
              <a:gd name="connsiteY166" fmla="*/ 449739 h 517474"/>
              <a:gd name="connsiteX167" fmla="*/ 258750 w 468150"/>
              <a:gd name="connsiteY167" fmla="*/ 486703 h 517474"/>
              <a:gd name="connsiteX168" fmla="*/ 252581 w 468150"/>
              <a:gd name="connsiteY168" fmla="*/ 492871 h 517474"/>
              <a:gd name="connsiteX169" fmla="*/ 215617 w 468150"/>
              <a:gd name="connsiteY169" fmla="*/ 492871 h 517474"/>
              <a:gd name="connsiteX170" fmla="*/ 209449 w 468150"/>
              <a:gd name="connsiteY170" fmla="*/ 486703 h 517474"/>
              <a:gd name="connsiteX171" fmla="*/ 209449 w 468150"/>
              <a:gd name="connsiteY171" fmla="*/ 449739 h 517474"/>
              <a:gd name="connsiteX172" fmla="*/ 215617 w 468150"/>
              <a:gd name="connsiteY172" fmla="*/ 443570 h 517474"/>
              <a:gd name="connsiteX173" fmla="*/ 400438 w 468150"/>
              <a:gd name="connsiteY173" fmla="*/ 443570 h 517474"/>
              <a:gd name="connsiteX174" fmla="*/ 437402 w 468150"/>
              <a:gd name="connsiteY174" fmla="*/ 443570 h 517474"/>
              <a:gd name="connsiteX175" fmla="*/ 443571 w 468150"/>
              <a:gd name="connsiteY175" fmla="*/ 449739 h 517474"/>
              <a:gd name="connsiteX176" fmla="*/ 443571 w 468150"/>
              <a:gd name="connsiteY176" fmla="*/ 486703 h 517474"/>
              <a:gd name="connsiteX177" fmla="*/ 437402 w 468150"/>
              <a:gd name="connsiteY177" fmla="*/ 492871 h 517474"/>
              <a:gd name="connsiteX178" fmla="*/ 400438 w 468150"/>
              <a:gd name="connsiteY178" fmla="*/ 492871 h 517474"/>
              <a:gd name="connsiteX179" fmla="*/ 394270 w 468150"/>
              <a:gd name="connsiteY179" fmla="*/ 486703 h 517474"/>
              <a:gd name="connsiteX180" fmla="*/ 394270 w 468150"/>
              <a:gd name="connsiteY180" fmla="*/ 449739 h 517474"/>
              <a:gd name="connsiteX181" fmla="*/ 400438 w 468150"/>
              <a:gd name="connsiteY181" fmla="*/ 443570 h 51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468150" h="517474">
                <a:moveTo>
                  <a:pt x="234099" y="0"/>
                </a:moveTo>
                <a:cubicBezTo>
                  <a:pt x="226360" y="0"/>
                  <a:pt x="218597" y="578"/>
                  <a:pt x="210904" y="1687"/>
                </a:cubicBezTo>
                <a:cubicBezTo>
                  <a:pt x="205568" y="2472"/>
                  <a:pt x="201340" y="6654"/>
                  <a:pt x="200508" y="12036"/>
                </a:cubicBezTo>
                <a:lnTo>
                  <a:pt x="196789" y="36571"/>
                </a:lnTo>
                <a:cubicBezTo>
                  <a:pt x="188587" y="39043"/>
                  <a:pt x="180640" y="42324"/>
                  <a:pt x="173108" y="46367"/>
                </a:cubicBezTo>
                <a:lnTo>
                  <a:pt x="153102" y="31650"/>
                </a:lnTo>
                <a:cubicBezTo>
                  <a:pt x="148735" y="28439"/>
                  <a:pt x="142775" y="28462"/>
                  <a:pt x="138431" y="31696"/>
                </a:cubicBezTo>
                <a:cubicBezTo>
                  <a:pt x="125956" y="40984"/>
                  <a:pt x="114889" y="52027"/>
                  <a:pt x="105602" y="64502"/>
                </a:cubicBezTo>
                <a:cubicBezTo>
                  <a:pt x="102368" y="68846"/>
                  <a:pt x="102345" y="74806"/>
                  <a:pt x="105556" y="79173"/>
                </a:cubicBezTo>
                <a:lnTo>
                  <a:pt x="120296" y="99179"/>
                </a:lnTo>
                <a:cubicBezTo>
                  <a:pt x="116253" y="106711"/>
                  <a:pt x="112949" y="114658"/>
                  <a:pt x="110477" y="122859"/>
                </a:cubicBezTo>
                <a:lnTo>
                  <a:pt x="85965" y="126579"/>
                </a:lnTo>
                <a:cubicBezTo>
                  <a:pt x="80582" y="127410"/>
                  <a:pt x="76401" y="131639"/>
                  <a:pt x="75615" y="136975"/>
                </a:cubicBezTo>
                <a:cubicBezTo>
                  <a:pt x="73351" y="152362"/>
                  <a:pt x="73351" y="167979"/>
                  <a:pt x="75615" y="183388"/>
                </a:cubicBezTo>
                <a:cubicBezTo>
                  <a:pt x="76401" y="188725"/>
                  <a:pt x="80582" y="192953"/>
                  <a:pt x="85965" y="193784"/>
                </a:cubicBezTo>
                <a:lnTo>
                  <a:pt x="110477" y="197527"/>
                </a:lnTo>
                <a:cubicBezTo>
                  <a:pt x="112948" y="205728"/>
                  <a:pt x="116252" y="213653"/>
                  <a:pt x="120296" y="221184"/>
                </a:cubicBezTo>
                <a:lnTo>
                  <a:pt x="105556" y="241214"/>
                </a:lnTo>
                <a:cubicBezTo>
                  <a:pt x="102345" y="245580"/>
                  <a:pt x="102368" y="251518"/>
                  <a:pt x="105602" y="255861"/>
                </a:cubicBezTo>
                <a:cubicBezTo>
                  <a:pt x="114889" y="268337"/>
                  <a:pt x="125956" y="279403"/>
                  <a:pt x="138431" y="288690"/>
                </a:cubicBezTo>
                <a:cubicBezTo>
                  <a:pt x="142775" y="291925"/>
                  <a:pt x="148735" y="291948"/>
                  <a:pt x="153102" y="288736"/>
                </a:cubicBezTo>
                <a:lnTo>
                  <a:pt x="173108" y="273997"/>
                </a:lnTo>
                <a:cubicBezTo>
                  <a:pt x="180640" y="278040"/>
                  <a:pt x="188587" y="281343"/>
                  <a:pt x="196789" y="283816"/>
                </a:cubicBezTo>
                <a:lnTo>
                  <a:pt x="200508" y="308350"/>
                </a:lnTo>
                <a:cubicBezTo>
                  <a:pt x="201340" y="313734"/>
                  <a:pt x="205568" y="317892"/>
                  <a:pt x="210904" y="318677"/>
                </a:cubicBezTo>
                <a:cubicBezTo>
                  <a:pt x="214531" y="319208"/>
                  <a:pt x="218159" y="319602"/>
                  <a:pt x="221785" y="319878"/>
                </a:cubicBezTo>
                <a:lnTo>
                  <a:pt x="221785" y="344991"/>
                </a:lnTo>
                <a:lnTo>
                  <a:pt x="73928" y="344991"/>
                </a:lnTo>
                <a:cubicBezTo>
                  <a:pt x="53506" y="344991"/>
                  <a:pt x="36964" y="361533"/>
                  <a:pt x="36964" y="381955"/>
                </a:cubicBezTo>
                <a:lnTo>
                  <a:pt x="36964" y="418919"/>
                </a:lnTo>
                <a:lnTo>
                  <a:pt x="30796" y="418919"/>
                </a:lnTo>
                <a:cubicBezTo>
                  <a:pt x="13792" y="418919"/>
                  <a:pt x="0" y="432711"/>
                  <a:pt x="0" y="449715"/>
                </a:cubicBezTo>
                <a:lnTo>
                  <a:pt x="0" y="486679"/>
                </a:lnTo>
                <a:cubicBezTo>
                  <a:pt x="0" y="503683"/>
                  <a:pt x="13792" y="517475"/>
                  <a:pt x="30796" y="517475"/>
                </a:cubicBezTo>
                <a:lnTo>
                  <a:pt x="67760" y="517475"/>
                </a:lnTo>
                <a:cubicBezTo>
                  <a:pt x="84763" y="517475"/>
                  <a:pt x="98555" y="503683"/>
                  <a:pt x="98555" y="486679"/>
                </a:cubicBezTo>
                <a:lnTo>
                  <a:pt x="98555" y="449715"/>
                </a:lnTo>
                <a:cubicBezTo>
                  <a:pt x="98555" y="432711"/>
                  <a:pt x="84763" y="418919"/>
                  <a:pt x="67760" y="418919"/>
                </a:cubicBezTo>
                <a:lnTo>
                  <a:pt x="61591" y="418919"/>
                </a:lnTo>
                <a:lnTo>
                  <a:pt x="61591" y="381955"/>
                </a:lnTo>
                <a:cubicBezTo>
                  <a:pt x="61591" y="375163"/>
                  <a:pt x="67113" y="369642"/>
                  <a:pt x="73905" y="369642"/>
                </a:cubicBezTo>
                <a:lnTo>
                  <a:pt x="221762" y="369642"/>
                </a:lnTo>
                <a:lnTo>
                  <a:pt x="221762" y="418919"/>
                </a:lnTo>
                <a:lnTo>
                  <a:pt x="215593" y="418919"/>
                </a:lnTo>
                <a:cubicBezTo>
                  <a:pt x="198589" y="418919"/>
                  <a:pt x="184797" y="432711"/>
                  <a:pt x="184797" y="449715"/>
                </a:cubicBezTo>
                <a:lnTo>
                  <a:pt x="184797" y="486679"/>
                </a:lnTo>
                <a:cubicBezTo>
                  <a:pt x="184797" y="503683"/>
                  <a:pt x="198589" y="517475"/>
                  <a:pt x="215593" y="517475"/>
                </a:cubicBezTo>
                <a:lnTo>
                  <a:pt x="252557" y="517475"/>
                </a:lnTo>
                <a:cubicBezTo>
                  <a:pt x="269561" y="517475"/>
                  <a:pt x="283353" y="503683"/>
                  <a:pt x="283353" y="486679"/>
                </a:cubicBezTo>
                <a:lnTo>
                  <a:pt x="283353" y="449715"/>
                </a:lnTo>
                <a:cubicBezTo>
                  <a:pt x="283353" y="432711"/>
                  <a:pt x="269561" y="418919"/>
                  <a:pt x="252557" y="418919"/>
                </a:cubicBezTo>
                <a:lnTo>
                  <a:pt x="246389" y="418919"/>
                </a:lnTo>
                <a:lnTo>
                  <a:pt x="246389" y="369642"/>
                </a:lnTo>
                <a:lnTo>
                  <a:pt x="394245" y="369642"/>
                </a:lnTo>
                <a:cubicBezTo>
                  <a:pt x="401037" y="369642"/>
                  <a:pt x="406559" y="375163"/>
                  <a:pt x="406559" y="381955"/>
                </a:cubicBezTo>
                <a:lnTo>
                  <a:pt x="406559" y="418919"/>
                </a:lnTo>
                <a:lnTo>
                  <a:pt x="400390" y="418919"/>
                </a:lnTo>
                <a:cubicBezTo>
                  <a:pt x="383387" y="418919"/>
                  <a:pt x="369595" y="432711"/>
                  <a:pt x="369595" y="449715"/>
                </a:cubicBezTo>
                <a:lnTo>
                  <a:pt x="369595" y="486679"/>
                </a:lnTo>
                <a:cubicBezTo>
                  <a:pt x="369595" y="503683"/>
                  <a:pt x="383387" y="517475"/>
                  <a:pt x="400390" y="517475"/>
                </a:cubicBezTo>
                <a:lnTo>
                  <a:pt x="437355" y="517475"/>
                </a:lnTo>
                <a:cubicBezTo>
                  <a:pt x="454358" y="517475"/>
                  <a:pt x="468150" y="503683"/>
                  <a:pt x="468150" y="486679"/>
                </a:cubicBezTo>
                <a:lnTo>
                  <a:pt x="468150" y="449715"/>
                </a:lnTo>
                <a:cubicBezTo>
                  <a:pt x="468150" y="432711"/>
                  <a:pt x="454358" y="418919"/>
                  <a:pt x="437355" y="418919"/>
                </a:cubicBezTo>
                <a:lnTo>
                  <a:pt x="431186" y="418919"/>
                </a:lnTo>
                <a:lnTo>
                  <a:pt x="431186" y="381955"/>
                </a:lnTo>
                <a:cubicBezTo>
                  <a:pt x="431186" y="361533"/>
                  <a:pt x="414644" y="344991"/>
                  <a:pt x="394222" y="344991"/>
                </a:cubicBezTo>
                <a:lnTo>
                  <a:pt x="246365" y="344991"/>
                </a:lnTo>
                <a:lnTo>
                  <a:pt x="246365" y="319878"/>
                </a:lnTo>
                <a:cubicBezTo>
                  <a:pt x="249992" y="319602"/>
                  <a:pt x="253619" y="319209"/>
                  <a:pt x="257246" y="318677"/>
                </a:cubicBezTo>
                <a:cubicBezTo>
                  <a:pt x="262582" y="317892"/>
                  <a:pt x="266811" y="313734"/>
                  <a:pt x="267642" y="308350"/>
                </a:cubicBezTo>
                <a:lnTo>
                  <a:pt x="271362" y="283816"/>
                </a:lnTo>
                <a:cubicBezTo>
                  <a:pt x="279563" y="281343"/>
                  <a:pt x="287511" y="278040"/>
                  <a:pt x="295042" y="273997"/>
                </a:cubicBezTo>
                <a:lnTo>
                  <a:pt x="315049" y="288736"/>
                </a:lnTo>
                <a:cubicBezTo>
                  <a:pt x="319415" y="291948"/>
                  <a:pt x="325375" y="291925"/>
                  <a:pt x="329719" y="288690"/>
                </a:cubicBezTo>
                <a:cubicBezTo>
                  <a:pt x="342195" y="279403"/>
                  <a:pt x="353261" y="268337"/>
                  <a:pt x="362548" y="255861"/>
                </a:cubicBezTo>
                <a:cubicBezTo>
                  <a:pt x="365782" y="251518"/>
                  <a:pt x="365805" y="245580"/>
                  <a:pt x="362594" y="241214"/>
                </a:cubicBezTo>
                <a:lnTo>
                  <a:pt x="347854" y="221184"/>
                </a:lnTo>
                <a:cubicBezTo>
                  <a:pt x="351897" y="213653"/>
                  <a:pt x="355201" y="205728"/>
                  <a:pt x="357673" y="197527"/>
                </a:cubicBezTo>
                <a:lnTo>
                  <a:pt x="382185" y="193784"/>
                </a:lnTo>
                <a:cubicBezTo>
                  <a:pt x="387568" y="192953"/>
                  <a:pt x="391750" y="188725"/>
                  <a:pt x="392535" y="183388"/>
                </a:cubicBezTo>
                <a:cubicBezTo>
                  <a:pt x="394799" y="168002"/>
                  <a:pt x="394799" y="152385"/>
                  <a:pt x="392535" y="136975"/>
                </a:cubicBezTo>
                <a:cubicBezTo>
                  <a:pt x="391750" y="131638"/>
                  <a:pt x="387568" y="127410"/>
                  <a:pt x="382185" y="126579"/>
                </a:cubicBezTo>
                <a:lnTo>
                  <a:pt x="357673" y="122859"/>
                </a:lnTo>
                <a:cubicBezTo>
                  <a:pt x="355201" y="114658"/>
                  <a:pt x="351898" y="106711"/>
                  <a:pt x="347854" y="99179"/>
                </a:cubicBezTo>
                <a:lnTo>
                  <a:pt x="362594" y="79173"/>
                </a:lnTo>
                <a:cubicBezTo>
                  <a:pt x="365805" y="74806"/>
                  <a:pt x="365782" y="68846"/>
                  <a:pt x="362548" y="64502"/>
                </a:cubicBezTo>
                <a:cubicBezTo>
                  <a:pt x="353261" y="52027"/>
                  <a:pt x="342195" y="40984"/>
                  <a:pt x="329719" y="31696"/>
                </a:cubicBezTo>
                <a:cubicBezTo>
                  <a:pt x="325375" y="28462"/>
                  <a:pt x="319415" y="28439"/>
                  <a:pt x="315049" y="31650"/>
                </a:cubicBezTo>
                <a:lnTo>
                  <a:pt x="295042" y="46367"/>
                </a:lnTo>
                <a:cubicBezTo>
                  <a:pt x="287511" y="42324"/>
                  <a:pt x="279563" y="39043"/>
                  <a:pt x="271362" y="36571"/>
                </a:cubicBezTo>
                <a:lnTo>
                  <a:pt x="267642" y="12036"/>
                </a:lnTo>
                <a:cubicBezTo>
                  <a:pt x="266811" y="6654"/>
                  <a:pt x="262582" y="2472"/>
                  <a:pt x="257246" y="1687"/>
                </a:cubicBezTo>
                <a:cubicBezTo>
                  <a:pt x="249553" y="554"/>
                  <a:pt x="241790" y="0"/>
                  <a:pt x="234051" y="0"/>
                </a:cubicBezTo>
                <a:close/>
                <a:moveTo>
                  <a:pt x="234099" y="24651"/>
                </a:moveTo>
                <a:cubicBezTo>
                  <a:pt x="237657" y="24651"/>
                  <a:pt x="241192" y="24789"/>
                  <a:pt x="244727" y="25090"/>
                </a:cubicBezTo>
                <a:lnTo>
                  <a:pt x="248285" y="48262"/>
                </a:lnTo>
                <a:cubicBezTo>
                  <a:pt x="249070" y="53229"/>
                  <a:pt x="252767" y="57248"/>
                  <a:pt x="257687" y="58380"/>
                </a:cubicBezTo>
                <a:cubicBezTo>
                  <a:pt x="268892" y="60991"/>
                  <a:pt x="279611" y="65427"/>
                  <a:pt x="289384" y="71526"/>
                </a:cubicBezTo>
                <a:cubicBezTo>
                  <a:pt x="293658" y="74183"/>
                  <a:pt x="299133" y="73975"/>
                  <a:pt x="303199" y="70995"/>
                </a:cubicBezTo>
                <a:lnTo>
                  <a:pt x="322097" y="57110"/>
                </a:lnTo>
                <a:cubicBezTo>
                  <a:pt x="327503" y="61707"/>
                  <a:pt x="332539" y="66767"/>
                  <a:pt x="337160" y="72173"/>
                </a:cubicBezTo>
                <a:lnTo>
                  <a:pt x="323275" y="91071"/>
                </a:lnTo>
                <a:cubicBezTo>
                  <a:pt x="320295" y="95137"/>
                  <a:pt x="320087" y="100612"/>
                  <a:pt x="322744" y="104886"/>
                </a:cubicBezTo>
                <a:cubicBezTo>
                  <a:pt x="328842" y="114658"/>
                  <a:pt x="333302" y="125355"/>
                  <a:pt x="335889" y="136583"/>
                </a:cubicBezTo>
                <a:cubicBezTo>
                  <a:pt x="337021" y="141504"/>
                  <a:pt x="341041" y="145223"/>
                  <a:pt x="346008" y="145985"/>
                </a:cubicBezTo>
                <a:lnTo>
                  <a:pt x="369180" y="149543"/>
                </a:lnTo>
                <a:cubicBezTo>
                  <a:pt x="369735" y="156635"/>
                  <a:pt x="369735" y="163728"/>
                  <a:pt x="369180" y="170821"/>
                </a:cubicBezTo>
                <a:lnTo>
                  <a:pt x="346008" y="174379"/>
                </a:lnTo>
                <a:cubicBezTo>
                  <a:pt x="341041" y="175164"/>
                  <a:pt x="337021" y="178860"/>
                  <a:pt x="335889" y="183781"/>
                </a:cubicBezTo>
                <a:cubicBezTo>
                  <a:pt x="333279" y="194986"/>
                  <a:pt x="328843" y="205705"/>
                  <a:pt x="322744" y="215478"/>
                </a:cubicBezTo>
                <a:cubicBezTo>
                  <a:pt x="320087" y="219752"/>
                  <a:pt x="320295" y="225227"/>
                  <a:pt x="323275" y="229293"/>
                </a:cubicBezTo>
                <a:lnTo>
                  <a:pt x="337160" y="248191"/>
                </a:lnTo>
                <a:cubicBezTo>
                  <a:pt x="332563" y="253597"/>
                  <a:pt x="327503" y="258633"/>
                  <a:pt x="322097" y="263254"/>
                </a:cubicBezTo>
                <a:lnTo>
                  <a:pt x="303199" y="249369"/>
                </a:lnTo>
                <a:cubicBezTo>
                  <a:pt x="299133" y="246389"/>
                  <a:pt x="293658" y="246181"/>
                  <a:pt x="289384" y="248838"/>
                </a:cubicBezTo>
                <a:cubicBezTo>
                  <a:pt x="279612" y="254937"/>
                  <a:pt x="268915" y="259396"/>
                  <a:pt x="257687" y="261984"/>
                </a:cubicBezTo>
                <a:cubicBezTo>
                  <a:pt x="252766" y="263116"/>
                  <a:pt x="249047" y="267135"/>
                  <a:pt x="248285" y="272102"/>
                </a:cubicBezTo>
                <a:lnTo>
                  <a:pt x="244727" y="295275"/>
                </a:lnTo>
                <a:cubicBezTo>
                  <a:pt x="241192" y="295551"/>
                  <a:pt x="237634" y="295713"/>
                  <a:pt x="234099" y="295713"/>
                </a:cubicBezTo>
                <a:cubicBezTo>
                  <a:pt x="230541" y="295713"/>
                  <a:pt x="227007" y="295574"/>
                  <a:pt x="223472" y="295275"/>
                </a:cubicBezTo>
                <a:lnTo>
                  <a:pt x="219914" y="272102"/>
                </a:lnTo>
                <a:cubicBezTo>
                  <a:pt x="219129" y="267135"/>
                  <a:pt x="215432" y="263116"/>
                  <a:pt x="210511" y="261984"/>
                </a:cubicBezTo>
                <a:cubicBezTo>
                  <a:pt x="199307" y="259373"/>
                  <a:pt x="188587" y="254937"/>
                  <a:pt x="178815" y="248838"/>
                </a:cubicBezTo>
                <a:cubicBezTo>
                  <a:pt x="174541" y="246181"/>
                  <a:pt x="169065" y="246389"/>
                  <a:pt x="164999" y="249369"/>
                </a:cubicBezTo>
                <a:lnTo>
                  <a:pt x="146101" y="263254"/>
                </a:lnTo>
                <a:cubicBezTo>
                  <a:pt x="140696" y="258657"/>
                  <a:pt x="135659" y="253597"/>
                  <a:pt x="131038" y="248191"/>
                </a:cubicBezTo>
                <a:lnTo>
                  <a:pt x="144923" y="229293"/>
                </a:lnTo>
                <a:cubicBezTo>
                  <a:pt x="147904" y="225227"/>
                  <a:pt x="148112" y="219752"/>
                  <a:pt x="145455" y="215478"/>
                </a:cubicBezTo>
                <a:cubicBezTo>
                  <a:pt x="139356" y="205706"/>
                  <a:pt x="134897" y="195009"/>
                  <a:pt x="132309" y="183781"/>
                </a:cubicBezTo>
                <a:cubicBezTo>
                  <a:pt x="131177" y="178860"/>
                  <a:pt x="127157" y="175141"/>
                  <a:pt x="122191" y="174379"/>
                </a:cubicBezTo>
                <a:lnTo>
                  <a:pt x="99019" y="170821"/>
                </a:lnTo>
                <a:cubicBezTo>
                  <a:pt x="98464" y="163728"/>
                  <a:pt x="98464" y="156636"/>
                  <a:pt x="99019" y="149543"/>
                </a:cubicBezTo>
                <a:lnTo>
                  <a:pt x="122191" y="145985"/>
                </a:lnTo>
                <a:cubicBezTo>
                  <a:pt x="127157" y="145200"/>
                  <a:pt x="131177" y="141504"/>
                  <a:pt x="132309" y="136583"/>
                </a:cubicBezTo>
                <a:cubicBezTo>
                  <a:pt x="134920" y="125378"/>
                  <a:pt x="139356" y="114659"/>
                  <a:pt x="145455" y="104886"/>
                </a:cubicBezTo>
                <a:cubicBezTo>
                  <a:pt x="148112" y="100612"/>
                  <a:pt x="147904" y="95137"/>
                  <a:pt x="144923" y="91071"/>
                </a:cubicBezTo>
                <a:lnTo>
                  <a:pt x="131038" y="72173"/>
                </a:lnTo>
                <a:cubicBezTo>
                  <a:pt x="135636" y="66767"/>
                  <a:pt x="140695" y="61731"/>
                  <a:pt x="146101" y="57110"/>
                </a:cubicBezTo>
                <a:lnTo>
                  <a:pt x="164999" y="70995"/>
                </a:lnTo>
                <a:cubicBezTo>
                  <a:pt x="169065" y="73975"/>
                  <a:pt x="174541" y="74183"/>
                  <a:pt x="178815" y="71526"/>
                </a:cubicBezTo>
                <a:cubicBezTo>
                  <a:pt x="188587" y="65427"/>
                  <a:pt x="199283" y="60968"/>
                  <a:pt x="210511" y="58380"/>
                </a:cubicBezTo>
                <a:cubicBezTo>
                  <a:pt x="215433" y="57248"/>
                  <a:pt x="219152" y="53228"/>
                  <a:pt x="219914" y="48262"/>
                </a:cubicBezTo>
                <a:lnTo>
                  <a:pt x="223472" y="25090"/>
                </a:lnTo>
                <a:cubicBezTo>
                  <a:pt x="227007" y="24812"/>
                  <a:pt x="230564" y="24651"/>
                  <a:pt x="234099" y="24651"/>
                </a:cubicBezTo>
                <a:close/>
                <a:moveTo>
                  <a:pt x="234099" y="73928"/>
                </a:moveTo>
                <a:cubicBezTo>
                  <a:pt x="186485" y="73928"/>
                  <a:pt x="147857" y="112579"/>
                  <a:pt x="147857" y="160170"/>
                </a:cubicBezTo>
                <a:cubicBezTo>
                  <a:pt x="147857" y="207785"/>
                  <a:pt x="186508" y="246412"/>
                  <a:pt x="234099" y="246412"/>
                </a:cubicBezTo>
                <a:cubicBezTo>
                  <a:pt x="281714" y="246412"/>
                  <a:pt x="320341" y="207761"/>
                  <a:pt x="320341" y="160170"/>
                </a:cubicBezTo>
                <a:cubicBezTo>
                  <a:pt x="320341" y="112556"/>
                  <a:pt x="281690" y="73928"/>
                  <a:pt x="234099" y="73928"/>
                </a:cubicBezTo>
                <a:close/>
                <a:moveTo>
                  <a:pt x="234099" y="98579"/>
                </a:moveTo>
                <a:cubicBezTo>
                  <a:pt x="268106" y="98579"/>
                  <a:pt x="295714" y="126187"/>
                  <a:pt x="295714" y="160194"/>
                </a:cubicBezTo>
                <a:cubicBezTo>
                  <a:pt x="295714" y="194201"/>
                  <a:pt x="268106" y="221809"/>
                  <a:pt x="234099" y="221809"/>
                </a:cubicBezTo>
                <a:cubicBezTo>
                  <a:pt x="200092" y="221809"/>
                  <a:pt x="172484" y="194201"/>
                  <a:pt x="172484" y="160194"/>
                </a:cubicBezTo>
                <a:cubicBezTo>
                  <a:pt x="172484" y="126187"/>
                  <a:pt x="200092" y="98579"/>
                  <a:pt x="234099" y="98579"/>
                </a:cubicBezTo>
                <a:close/>
                <a:moveTo>
                  <a:pt x="30796" y="443570"/>
                </a:moveTo>
                <a:lnTo>
                  <a:pt x="67760" y="443570"/>
                </a:lnTo>
                <a:cubicBezTo>
                  <a:pt x="71156" y="443570"/>
                  <a:pt x="73929" y="446319"/>
                  <a:pt x="73929" y="449739"/>
                </a:cubicBezTo>
                <a:lnTo>
                  <a:pt x="73929" y="486703"/>
                </a:lnTo>
                <a:cubicBezTo>
                  <a:pt x="73929" y="490099"/>
                  <a:pt x="71180" y="492871"/>
                  <a:pt x="67760" y="492871"/>
                </a:cubicBezTo>
                <a:lnTo>
                  <a:pt x="30796" y="492871"/>
                </a:lnTo>
                <a:cubicBezTo>
                  <a:pt x="27400" y="492871"/>
                  <a:pt x="24628" y="490122"/>
                  <a:pt x="24628" y="486703"/>
                </a:cubicBezTo>
                <a:lnTo>
                  <a:pt x="24628" y="449739"/>
                </a:lnTo>
                <a:cubicBezTo>
                  <a:pt x="24628" y="446343"/>
                  <a:pt x="27377" y="443570"/>
                  <a:pt x="30796" y="443570"/>
                </a:cubicBezTo>
                <a:close/>
                <a:moveTo>
                  <a:pt x="215617" y="443570"/>
                </a:moveTo>
                <a:lnTo>
                  <a:pt x="252581" y="443570"/>
                </a:lnTo>
                <a:cubicBezTo>
                  <a:pt x="255977" y="443570"/>
                  <a:pt x="258750" y="446319"/>
                  <a:pt x="258750" y="449739"/>
                </a:cubicBezTo>
                <a:lnTo>
                  <a:pt x="258750" y="486703"/>
                </a:lnTo>
                <a:cubicBezTo>
                  <a:pt x="258750" y="490099"/>
                  <a:pt x="256001" y="492871"/>
                  <a:pt x="252581" y="492871"/>
                </a:cubicBezTo>
                <a:lnTo>
                  <a:pt x="215617" y="492871"/>
                </a:lnTo>
                <a:cubicBezTo>
                  <a:pt x="212221" y="492871"/>
                  <a:pt x="209449" y="490122"/>
                  <a:pt x="209449" y="486703"/>
                </a:cubicBezTo>
                <a:lnTo>
                  <a:pt x="209449" y="449739"/>
                </a:lnTo>
                <a:cubicBezTo>
                  <a:pt x="209449" y="446343"/>
                  <a:pt x="212198" y="443570"/>
                  <a:pt x="215617" y="443570"/>
                </a:cubicBezTo>
                <a:close/>
                <a:moveTo>
                  <a:pt x="400438" y="443570"/>
                </a:moveTo>
                <a:lnTo>
                  <a:pt x="437402" y="443570"/>
                </a:lnTo>
                <a:cubicBezTo>
                  <a:pt x="440798" y="443570"/>
                  <a:pt x="443571" y="446319"/>
                  <a:pt x="443571" y="449739"/>
                </a:cubicBezTo>
                <a:lnTo>
                  <a:pt x="443571" y="486703"/>
                </a:lnTo>
                <a:cubicBezTo>
                  <a:pt x="443571" y="490099"/>
                  <a:pt x="440822" y="492871"/>
                  <a:pt x="437402" y="492871"/>
                </a:cubicBezTo>
                <a:lnTo>
                  <a:pt x="400438" y="492871"/>
                </a:lnTo>
                <a:cubicBezTo>
                  <a:pt x="397042" y="492871"/>
                  <a:pt x="394270" y="490122"/>
                  <a:pt x="394270" y="486703"/>
                </a:cubicBezTo>
                <a:lnTo>
                  <a:pt x="394270" y="449739"/>
                </a:lnTo>
                <a:cubicBezTo>
                  <a:pt x="394270" y="446343"/>
                  <a:pt x="397019" y="443570"/>
                  <a:pt x="400438" y="443570"/>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grpSp>
        <p:nvGrpSpPr>
          <p:cNvPr id="124" name="Group 123">
            <a:extLst>
              <a:ext uri="{FF2B5EF4-FFF2-40B4-BE49-F238E27FC236}">
                <a16:creationId xmlns:a16="http://schemas.microsoft.com/office/drawing/2014/main" id="{5C0DD841-37C9-6DDD-9444-6A2B629B3DE9}"/>
              </a:ext>
              <a:ext uri="{C183D7F6-B498-43B3-948B-1728B52AA6E4}">
                <adec:decorative xmlns:adec="http://schemas.microsoft.com/office/drawing/2017/decorative" val="1"/>
              </a:ext>
            </a:extLst>
          </p:cNvPr>
          <p:cNvGrpSpPr/>
          <p:nvPr/>
        </p:nvGrpSpPr>
        <p:grpSpPr>
          <a:xfrm>
            <a:off x="548443" y="2886328"/>
            <a:ext cx="536128" cy="485313"/>
            <a:chOff x="566050" y="2822423"/>
            <a:chExt cx="536128" cy="485313"/>
          </a:xfrm>
        </p:grpSpPr>
        <p:sp>
          <p:nvSpPr>
            <p:cNvPr id="119" name="Freeform: Shape 118">
              <a:extLst>
                <a:ext uri="{FF2B5EF4-FFF2-40B4-BE49-F238E27FC236}">
                  <a16:creationId xmlns:a16="http://schemas.microsoft.com/office/drawing/2014/main" id="{B8F2CEF7-F403-5170-66D1-EC5FCEB8BC4F}"/>
                </a:ext>
              </a:extLst>
            </p:cNvPr>
            <p:cNvSpPr/>
            <p:nvPr/>
          </p:nvSpPr>
          <p:spPr>
            <a:xfrm>
              <a:off x="566050" y="3028791"/>
              <a:ext cx="536128" cy="278945"/>
            </a:xfrm>
            <a:custGeom>
              <a:avLst/>
              <a:gdLst>
                <a:gd name="connsiteX0" fmla="*/ 535223 w 536128"/>
                <a:gd name="connsiteY0" fmla="*/ 236939 h 278945"/>
                <a:gd name="connsiteX1" fmla="*/ 490218 w 536128"/>
                <a:gd name="connsiteY1" fmla="*/ 27307 h 278945"/>
                <a:gd name="connsiteX2" fmla="*/ 456257 w 536128"/>
                <a:gd name="connsiteY2" fmla="*/ 0 h 278945"/>
                <a:gd name="connsiteX3" fmla="*/ 358672 w 536128"/>
                <a:gd name="connsiteY3" fmla="*/ 0 h 278945"/>
                <a:gd name="connsiteX4" fmla="*/ 358672 w 536128"/>
                <a:gd name="connsiteY4" fmla="*/ 18482 h 278945"/>
                <a:gd name="connsiteX5" fmla="*/ 384455 w 536128"/>
                <a:gd name="connsiteY5" fmla="*/ 18482 h 278945"/>
                <a:gd name="connsiteX6" fmla="*/ 380319 w 536128"/>
                <a:gd name="connsiteY6" fmla="*/ 181982 h 278945"/>
                <a:gd name="connsiteX7" fmla="*/ 108334 w 536128"/>
                <a:gd name="connsiteY7" fmla="*/ 181982 h 278945"/>
                <a:gd name="connsiteX8" fmla="*/ 144467 w 536128"/>
                <a:gd name="connsiteY8" fmla="*/ 18482 h 278945"/>
                <a:gd name="connsiteX9" fmla="*/ 177526 w 536128"/>
                <a:gd name="connsiteY9" fmla="*/ 18482 h 278945"/>
                <a:gd name="connsiteX10" fmla="*/ 177526 w 536128"/>
                <a:gd name="connsiteY10" fmla="*/ 0 h 278945"/>
                <a:gd name="connsiteX11" fmla="*/ 79846 w 536128"/>
                <a:gd name="connsiteY11" fmla="*/ 0 h 278945"/>
                <a:gd name="connsiteX12" fmla="*/ 45862 w 536128"/>
                <a:gd name="connsiteY12" fmla="*/ 27353 h 278945"/>
                <a:gd name="connsiteX13" fmla="*/ 742 w 536128"/>
                <a:gd name="connsiteY13" fmla="*/ 236985 h 278945"/>
                <a:gd name="connsiteX14" fmla="*/ 7789 w 536128"/>
                <a:gd name="connsiteY14" fmla="*/ 266071 h 278945"/>
                <a:gd name="connsiteX15" fmla="*/ 34750 w 536128"/>
                <a:gd name="connsiteY15" fmla="*/ 278893 h 278945"/>
                <a:gd name="connsiteX16" fmla="*/ 386974 w 536128"/>
                <a:gd name="connsiteY16" fmla="*/ 278893 h 278945"/>
                <a:gd name="connsiteX17" fmla="*/ 501262 w 536128"/>
                <a:gd name="connsiteY17" fmla="*/ 278893 h 278945"/>
                <a:gd name="connsiteX18" fmla="*/ 535246 w 536128"/>
                <a:gd name="connsiteY18" fmla="*/ 236939 h 278945"/>
                <a:gd name="connsiteX19" fmla="*/ 22136 w 536128"/>
                <a:gd name="connsiteY19" fmla="*/ 254404 h 278945"/>
                <a:gd name="connsiteX20" fmla="*/ 18832 w 536128"/>
                <a:gd name="connsiteY20" fmla="*/ 240819 h 278945"/>
                <a:gd name="connsiteX21" fmla="*/ 63928 w 536128"/>
                <a:gd name="connsiteY21" fmla="*/ 31230 h 278945"/>
                <a:gd name="connsiteX22" fmla="*/ 79846 w 536128"/>
                <a:gd name="connsiteY22" fmla="*/ 18477 h 278945"/>
                <a:gd name="connsiteX23" fmla="*/ 125520 w 536128"/>
                <a:gd name="connsiteY23" fmla="*/ 18477 h 278945"/>
                <a:gd name="connsiteX24" fmla="*/ 87794 w 536128"/>
                <a:gd name="connsiteY24" fmla="*/ 189228 h 278945"/>
                <a:gd name="connsiteX25" fmla="*/ 96826 w 536128"/>
                <a:gd name="connsiteY25" fmla="*/ 200456 h 278945"/>
                <a:gd name="connsiteX26" fmla="*/ 379836 w 536128"/>
                <a:gd name="connsiteY26" fmla="*/ 200456 h 278945"/>
                <a:gd name="connsiteX27" fmla="*/ 378312 w 536128"/>
                <a:gd name="connsiteY27" fmla="*/ 260409 h 278945"/>
                <a:gd name="connsiteX28" fmla="*/ 34751 w 536128"/>
                <a:gd name="connsiteY28" fmla="*/ 260409 h 278945"/>
                <a:gd name="connsiteX29" fmla="*/ 22137 w 536128"/>
                <a:gd name="connsiteY29" fmla="*/ 254402 h 278945"/>
                <a:gd name="connsiteX30" fmla="*/ 513943 w 536128"/>
                <a:gd name="connsiteY30" fmla="*/ 254358 h 278945"/>
                <a:gd name="connsiteX31" fmla="*/ 501237 w 536128"/>
                <a:gd name="connsiteY31" fmla="*/ 260387 h 278945"/>
                <a:gd name="connsiteX32" fmla="*/ 396791 w 536128"/>
                <a:gd name="connsiteY32" fmla="*/ 260387 h 278945"/>
                <a:gd name="connsiteX33" fmla="*/ 402936 w 536128"/>
                <a:gd name="connsiteY33" fmla="*/ 18458 h 278945"/>
                <a:gd name="connsiteX34" fmla="*/ 456234 w 536128"/>
                <a:gd name="connsiteY34" fmla="*/ 18458 h 278945"/>
                <a:gd name="connsiteX35" fmla="*/ 472152 w 536128"/>
                <a:gd name="connsiteY35" fmla="*/ 31211 h 278945"/>
                <a:gd name="connsiteX36" fmla="*/ 517156 w 536128"/>
                <a:gd name="connsiteY36" fmla="*/ 240801 h 278945"/>
                <a:gd name="connsiteX37" fmla="*/ 513944 w 536128"/>
                <a:gd name="connsiteY37" fmla="*/ 254362 h 27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6128" h="278945">
                  <a:moveTo>
                    <a:pt x="535223" y="236939"/>
                  </a:moveTo>
                  <a:lnTo>
                    <a:pt x="490218" y="27307"/>
                  </a:lnTo>
                  <a:cubicBezTo>
                    <a:pt x="486707" y="11482"/>
                    <a:pt x="472430" y="0"/>
                    <a:pt x="456257" y="0"/>
                  </a:cubicBezTo>
                  <a:lnTo>
                    <a:pt x="358672" y="0"/>
                  </a:lnTo>
                  <a:cubicBezTo>
                    <a:pt x="346474" y="254"/>
                    <a:pt x="346543" y="18251"/>
                    <a:pt x="358672" y="18482"/>
                  </a:cubicBezTo>
                  <a:lnTo>
                    <a:pt x="384455" y="18482"/>
                  </a:lnTo>
                  <a:lnTo>
                    <a:pt x="380319" y="181982"/>
                  </a:lnTo>
                  <a:lnTo>
                    <a:pt x="108334" y="181982"/>
                  </a:lnTo>
                  <a:lnTo>
                    <a:pt x="144467" y="18482"/>
                  </a:lnTo>
                  <a:lnTo>
                    <a:pt x="177526" y="18482"/>
                  </a:lnTo>
                  <a:cubicBezTo>
                    <a:pt x="189724" y="18298"/>
                    <a:pt x="189632" y="161"/>
                    <a:pt x="177526" y="0"/>
                  </a:cubicBezTo>
                  <a:lnTo>
                    <a:pt x="79846" y="0"/>
                  </a:lnTo>
                  <a:cubicBezTo>
                    <a:pt x="63559" y="0"/>
                    <a:pt x="49258" y="11505"/>
                    <a:pt x="45862" y="27353"/>
                  </a:cubicBezTo>
                  <a:lnTo>
                    <a:pt x="742" y="236985"/>
                  </a:lnTo>
                  <a:cubicBezTo>
                    <a:pt x="-1406" y="247289"/>
                    <a:pt x="1158" y="257893"/>
                    <a:pt x="7789" y="266071"/>
                  </a:cubicBezTo>
                  <a:cubicBezTo>
                    <a:pt x="14419" y="274226"/>
                    <a:pt x="24238" y="278893"/>
                    <a:pt x="34750" y="278893"/>
                  </a:cubicBezTo>
                  <a:lnTo>
                    <a:pt x="386974" y="278893"/>
                  </a:lnTo>
                  <a:cubicBezTo>
                    <a:pt x="387482" y="279055"/>
                    <a:pt x="500706" y="278778"/>
                    <a:pt x="501262" y="278893"/>
                  </a:cubicBezTo>
                  <a:cubicBezTo>
                    <a:pt x="522724" y="279447"/>
                    <a:pt x="540328" y="257847"/>
                    <a:pt x="535246" y="236939"/>
                  </a:cubicBezTo>
                  <a:close/>
                  <a:moveTo>
                    <a:pt x="22136" y="254404"/>
                  </a:moveTo>
                  <a:cubicBezTo>
                    <a:pt x="19017" y="250569"/>
                    <a:pt x="17815" y="245602"/>
                    <a:pt x="18832" y="240819"/>
                  </a:cubicBezTo>
                  <a:lnTo>
                    <a:pt x="63928" y="31230"/>
                  </a:lnTo>
                  <a:cubicBezTo>
                    <a:pt x="65499" y="23837"/>
                    <a:pt x="72199" y="18477"/>
                    <a:pt x="79846" y="18477"/>
                  </a:cubicBezTo>
                  <a:lnTo>
                    <a:pt x="125520" y="18477"/>
                  </a:lnTo>
                  <a:lnTo>
                    <a:pt x="87794" y="189228"/>
                  </a:lnTo>
                  <a:cubicBezTo>
                    <a:pt x="86430" y="194796"/>
                    <a:pt x="91074" y="200618"/>
                    <a:pt x="96826" y="200456"/>
                  </a:cubicBezTo>
                  <a:lnTo>
                    <a:pt x="379836" y="200456"/>
                  </a:lnTo>
                  <a:lnTo>
                    <a:pt x="378312" y="260409"/>
                  </a:lnTo>
                  <a:lnTo>
                    <a:pt x="34751" y="260409"/>
                  </a:lnTo>
                  <a:cubicBezTo>
                    <a:pt x="29831" y="260409"/>
                    <a:pt x="25233" y="258214"/>
                    <a:pt x="22137" y="254402"/>
                  </a:cubicBezTo>
                  <a:close/>
                  <a:moveTo>
                    <a:pt x="513943" y="254358"/>
                  </a:moveTo>
                  <a:cubicBezTo>
                    <a:pt x="510847" y="258193"/>
                    <a:pt x="506227" y="260387"/>
                    <a:pt x="501237" y="260387"/>
                  </a:cubicBezTo>
                  <a:lnTo>
                    <a:pt x="396791" y="260387"/>
                  </a:lnTo>
                  <a:lnTo>
                    <a:pt x="402936" y="18458"/>
                  </a:lnTo>
                  <a:lnTo>
                    <a:pt x="456234" y="18458"/>
                  </a:lnTo>
                  <a:cubicBezTo>
                    <a:pt x="463811" y="18458"/>
                    <a:pt x="470511" y="23841"/>
                    <a:pt x="472152" y="31211"/>
                  </a:cubicBezTo>
                  <a:lnTo>
                    <a:pt x="517156" y="240801"/>
                  </a:lnTo>
                  <a:cubicBezTo>
                    <a:pt x="518195" y="245606"/>
                    <a:pt x="517017" y="250550"/>
                    <a:pt x="513944" y="254362"/>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20" name="Freeform: Shape 119">
              <a:extLst>
                <a:ext uri="{FF2B5EF4-FFF2-40B4-BE49-F238E27FC236}">
                  <a16:creationId xmlns:a16="http://schemas.microsoft.com/office/drawing/2014/main" id="{E3F7080C-853B-D5A0-FF2C-9D255D891FA6}"/>
                </a:ext>
              </a:extLst>
            </p:cNvPr>
            <p:cNvSpPr/>
            <p:nvPr/>
          </p:nvSpPr>
          <p:spPr>
            <a:xfrm>
              <a:off x="722391" y="2822423"/>
              <a:ext cx="223447" cy="334776"/>
            </a:xfrm>
            <a:custGeom>
              <a:avLst/>
              <a:gdLst>
                <a:gd name="connsiteX0" fmla="*/ 19956 w 223447"/>
                <a:gd name="connsiteY0" fmla="*/ 294361 h 334776"/>
                <a:gd name="connsiteX1" fmla="*/ 203369 w 223447"/>
                <a:gd name="connsiteY1" fmla="*/ 294361 h 334776"/>
                <a:gd name="connsiteX2" fmla="*/ 150672 w 223447"/>
                <a:gd name="connsiteY2" fmla="*/ 257282 h 334776"/>
                <a:gd name="connsiteX3" fmla="*/ 223447 w 223447"/>
                <a:gd name="connsiteY3" fmla="*/ 111205 h 334776"/>
                <a:gd name="connsiteX4" fmla="*/ 0 w 223447"/>
                <a:gd name="connsiteY4" fmla="*/ 111205 h 334776"/>
                <a:gd name="connsiteX5" fmla="*/ 72704 w 223447"/>
                <a:gd name="connsiteY5" fmla="*/ 257282 h 334776"/>
                <a:gd name="connsiteX6" fmla="*/ 19984 w 223447"/>
                <a:gd name="connsiteY6" fmla="*/ 294361 h 334776"/>
                <a:gd name="connsiteX7" fmla="*/ 184887 w 223447"/>
                <a:gd name="connsiteY7" fmla="*/ 294361 h 334776"/>
                <a:gd name="connsiteX8" fmla="*/ 111674 w 223447"/>
                <a:gd name="connsiteY8" fmla="*/ 316424 h 334776"/>
                <a:gd name="connsiteX9" fmla="*/ 38462 w 223447"/>
                <a:gd name="connsiteY9" fmla="*/ 294361 h 334776"/>
                <a:gd name="connsiteX10" fmla="*/ 85822 w 223447"/>
                <a:gd name="connsiteY10" fmla="*/ 273916 h 334776"/>
                <a:gd name="connsiteX11" fmla="*/ 104789 w 223447"/>
                <a:gd name="connsiteY11" fmla="*/ 296418 h 334776"/>
                <a:gd name="connsiteX12" fmla="*/ 118558 w 223447"/>
                <a:gd name="connsiteY12" fmla="*/ 296418 h 334776"/>
                <a:gd name="connsiteX13" fmla="*/ 137548 w 223447"/>
                <a:gd name="connsiteY13" fmla="*/ 273916 h 334776"/>
                <a:gd name="connsiteX14" fmla="*/ 184885 w 223447"/>
                <a:gd name="connsiteY14" fmla="*/ 294361 h 334776"/>
                <a:gd name="connsiteX15" fmla="*/ 111674 w 223447"/>
                <a:gd name="connsiteY15" fmla="*/ 17917 h 334776"/>
                <a:gd name="connsiteX16" fmla="*/ 204960 w 223447"/>
                <a:gd name="connsiteY16" fmla="*/ 111202 h 334776"/>
                <a:gd name="connsiteX17" fmla="*/ 111674 w 223447"/>
                <a:gd name="connsiteY17" fmla="*/ 276110 h 334776"/>
                <a:gd name="connsiteX18" fmla="*/ 18477 w 223447"/>
                <a:gd name="connsiteY18" fmla="*/ 111202 h 334776"/>
                <a:gd name="connsiteX19" fmla="*/ 111674 w 223447"/>
                <a:gd name="connsiteY19" fmla="*/ 17917 h 33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3447" h="334776">
                  <a:moveTo>
                    <a:pt x="19956" y="294361"/>
                  </a:moveTo>
                  <a:cubicBezTo>
                    <a:pt x="20326" y="348237"/>
                    <a:pt x="202997" y="348260"/>
                    <a:pt x="203369" y="294361"/>
                  </a:cubicBezTo>
                  <a:cubicBezTo>
                    <a:pt x="203369" y="274470"/>
                    <a:pt x="178188" y="262641"/>
                    <a:pt x="150672" y="257282"/>
                  </a:cubicBezTo>
                  <a:cubicBezTo>
                    <a:pt x="181537" y="217106"/>
                    <a:pt x="223447" y="154592"/>
                    <a:pt x="223447" y="111205"/>
                  </a:cubicBezTo>
                  <a:cubicBezTo>
                    <a:pt x="217325" y="-37000"/>
                    <a:pt x="6145" y="-37136"/>
                    <a:pt x="0" y="111205"/>
                  </a:cubicBezTo>
                  <a:cubicBezTo>
                    <a:pt x="0" y="154592"/>
                    <a:pt x="41862" y="217106"/>
                    <a:pt x="72704" y="257282"/>
                  </a:cubicBezTo>
                  <a:cubicBezTo>
                    <a:pt x="45189" y="262641"/>
                    <a:pt x="19984" y="274470"/>
                    <a:pt x="19984" y="294361"/>
                  </a:cubicBezTo>
                  <a:close/>
                  <a:moveTo>
                    <a:pt x="184887" y="294361"/>
                  </a:moveTo>
                  <a:cubicBezTo>
                    <a:pt x="184887" y="302147"/>
                    <a:pt x="157095" y="316424"/>
                    <a:pt x="111674" y="316424"/>
                  </a:cubicBezTo>
                  <a:cubicBezTo>
                    <a:pt x="66255" y="316424"/>
                    <a:pt x="38462" y="302147"/>
                    <a:pt x="38462" y="294361"/>
                  </a:cubicBezTo>
                  <a:cubicBezTo>
                    <a:pt x="38462" y="289417"/>
                    <a:pt x="52924" y="278305"/>
                    <a:pt x="85822" y="273916"/>
                  </a:cubicBezTo>
                  <a:cubicBezTo>
                    <a:pt x="96264" y="286807"/>
                    <a:pt x="103703" y="295193"/>
                    <a:pt x="104789" y="296418"/>
                  </a:cubicBezTo>
                  <a:cubicBezTo>
                    <a:pt x="108254" y="300507"/>
                    <a:pt x="115093" y="300484"/>
                    <a:pt x="118558" y="296418"/>
                  </a:cubicBezTo>
                  <a:cubicBezTo>
                    <a:pt x="119667" y="295193"/>
                    <a:pt x="127106" y="286807"/>
                    <a:pt x="137548" y="273916"/>
                  </a:cubicBezTo>
                  <a:cubicBezTo>
                    <a:pt x="170423" y="278305"/>
                    <a:pt x="184885" y="289417"/>
                    <a:pt x="184885" y="294361"/>
                  </a:cubicBezTo>
                  <a:close/>
                  <a:moveTo>
                    <a:pt x="111674" y="17917"/>
                  </a:moveTo>
                  <a:cubicBezTo>
                    <a:pt x="163124" y="17917"/>
                    <a:pt x="204960" y="59778"/>
                    <a:pt x="204960" y="111202"/>
                  </a:cubicBezTo>
                  <a:cubicBezTo>
                    <a:pt x="204960" y="162005"/>
                    <a:pt x="134314" y="249401"/>
                    <a:pt x="111674" y="276110"/>
                  </a:cubicBezTo>
                  <a:cubicBezTo>
                    <a:pt x="89057" y="249403"/>
                    <a:pt x="18477" y="162029"/>
                    <a:pt x="18477" y="111202"/>
                  </a:cubicBezTo>
                  <a:cubicBezTo>
                    <a:pt x="18477" y="59753"/>
                    <a:pt x="60270" y="17917"/>
                    <a:pt x="111674" y="17917"/>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21" name="Freeform: Shape 120">
              <a:extLst>
                <a:ext uri="{FF2B5EF4-FFF2-40B4-BE49-F238E27FC236}">
                  <a16:creationId xmlns:a16="http://schemas.microsoft.com/office/drawing/2014/main" id="{A777550B-EF46-A78F-1132-FAD5EF9C1A63}"/>
                </a:ext>
              </a:extLst>
            </p:cNvPr>
            <p:cNvSpPr/>
            <p:nvPr/>
          </p:nvSpPr>
          <p:spPr>
            <a:xfrm>
              <a:off x="774389" y="2867764"/>
              <a:ext cx="119789" cy="120177"/>
            </a:xfrm>
            <a:custGeom>
              <a:avLst/>
              <a:gdLst>
                <a:gd name="connsiteX0" fmla="*/ 119789 w 119789"/>
                <a:gd name="connsiteY0" fmla="*/ 60089 h 120177"/>
                <a:gd name="connsiteX1" fmla="*/ 59700 w 119789"/>
                <a:gd name="connsiteY1" fmla="*/ 0 h 120177"/>
                <a:gd name="connsiteX2" fmla="*/ 59700 w 119789"/>
                <a:gd name="connsiteY2" fmla="*/ 120178 h 120177"/>
                <a:gd name="connsiteX3" fmla="*/ 119789 w 119789"/>
                <a:gd name="connsiteY3" fmla="*/ 60089 h 120177"/>
                <a:gd name="connsiteX4" fmla="*/ 18093 w 119789"/>
                <a:gd name="connsiteY4" fmla="*/ 60089 h 120177"/>
                <a:gd name="connsiteX5" fmla="*/ 101307 w 119789"/>
                <a:gd name="connsiteY5" fmla="*/ 60089 h 120177"/>
                <a:gd name="connsiteX6" fmla="*/ 18093 w 119789"/>
                <a:gd name="connsiteY6" fmla="*/ 60089 h 12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89" h="120177">
                  <a:moveTo>
                    <a:pt x="119789" y="60089"/>
                  </a:moveTo>
                  <a:cubicBezTo>
                    <a:pt x="119789" y="26960"/>
                    <a:pt x="92828" y="0"/>
                    <a:pt x="59700" y="0"/>
                  </a:cubicBezTo>
                  <a:cubicBezTo>
                    <a:pt x="-19912" y="3026"/>
                    <a:pt x="-19888" y="117173"/>
                    <a:pt x="59700" y="120178"/>
                  </a:cubicBezTo>
                  <a:cubicBezTo>
                    <a:pt x="92830" y="120178"/>
                    <a:pt x="119789" y="93217"/>
                    <a:pt x="119789" y="60089"/>
                  </a:cubicBezTo>
                  <a:close/>
                  <a:moveTo>
                    <a:pt x="18093" y="60089"/>
                  </a:moveTo>
                  <a:cubicBezTo>
                    <a:pt x="19849" y="5105"/>
                    <a:pt x="99574" y="5128"/>
                    <a:pt x="101307" y="60089"/>
                  </a:cubicBezTo>
                  <a:cubicBezTo>
                    <a:pt x="99551" y="115073"/>
                    <a:pt x="19826" y="115073"/>
                    <a:pt x="18093" y="6008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grpSp>
      <p:grpSp>
        <p:nvGrpSpPr>
          <p:cNvPr id="134" name="Graphic 131">
            <a:extLst>
              <a:ext uri="{FF2B5EF4-FFF2-40B4-BE49-F238E27FC236}">
                <a16:creationId xmlns:a16="http://schemas.microsoft.com/office/drawing/2014/main" id="{7A7CF39B-1C71-F97B-3958-00A2B2F6896B}"/>
              </a:ext>
              <a:ext uri="{C183D7F6-B498-43B3-948B-1728B52AA6E4}">
                <adec:decorative xmlns:adec="http://schemas.microsoft.com/office/drawing/2017/decorative" val="1"/>
              </a:ext>
            </a:extLst>
          </p:cNvPr>
          <p:cNvGrpSpPr/>
          <p:nvPr/>
        </p:nvGrpSpPr>
        <p:grpSpPr>
          <a:xfrm>
            <a:off x="597017" y="4651909"/>
            <a:ext cx="438980" cy="438980"/>
            <a:chOff x="535816" y="4542738"/>
            <a:chExt cx="438980" cy="438980"/>
          </a:xfrm>
          <a:solidFill>
            <a:srgbClr val="000000"/>
          </a:solidFill>
        </p:grpSpPr>
        <p:sp>
          <p:nvSpPr>
            <p:cNvPr id="135" name="Freeform: Shape 134">
              <a:extLst>
                <a:ext uri="{FF2B5EF4-FFF2-40B4-BE49-F238E27FC236}">
                  <a16:creationId xmlns:a16="http://schemas.microsoft.com/office/drawing/2014/main" id="{0528AA10-9911-89F0-9CC1-6BDC278F5441}"/>
                </a:ext>
              </a:extLst>
            </p:cNvPr>
            <p:cNvSpPr/>
            <p:nvPr/>
          </p:nvSpPr>
          <p:spPr>
            <a:xfrm>
              <a:off x="535816" y="4784932"/>
              <a:ext cx="224594" cy="176633"/>
            </a:xfrm>
            <a:custGeom>
              <a:avLst/>
              <a:gdLst>
                <a:gd name="connsiteX0" fmla="*/ 209282 w 224594"/>
                <a:gd name="connsiteY0" fmla="*/ 146007 h 176633"/>
                <a:gd name="connsiteX1" fmla="*/ 34710 w 224594"/>
                <a:gd name="connsiteY1" fmla="*/ 146007 h 176633"/>
                <a:gd name="connsiteX2" fmla="*/ 31831 w 224594"/>
                <a:gd name="connsiteY2" fmla="*/ 144802 h 176633"/>
                <a:gd name="connsiteX3" fmla="*/ 30627 w 224594"/>
                <a:gd name="connsiteY3" fmla="*/ 141923 h 176633"/>
                <a:gd name="connsiteX4" fmla="*/ 30627 w 224594"/>
                <a:gd name="connsiteY4" fmla="*/ 112297 h 176633"/>
                <a:gd name="connsiteX5" fmla="*/ 61396 w 224594"/>
                <a:gd name="connsiteY5" fmla="*/ 67705 h 176633"/>
                <a:gd name="connsiteX6" fmla="*/ 209282 w 224594"/>
                <a:gd name="connsiteY6" fmla="*/ 30627 h 176633"/>
                <a:gd name="connsiteX7" fmla="*/ 224595 w 224594"/>
                <a:gd name="connsiteY7" fmla="*/ 15313 h 176633"/>
                <a:gd name="connsiteX8" fmla="*/ 209282 w 224594"/>
                <a:gd name="connsiteY8" fmla="*/ 0 h 176633"/>
                <a:gd name="connsiteX9" fmla="*/ 44123 w 224594"/>
                <a:gd name="connsiteY9" fmla="*/ 42387 h 176633"/>
                <a:gd name="connsiteX10" fmla="*/ 0 w 224594"/>
                <a:gd name="connsiteY10" fmla="*/ 112297 h 176633"/>
                <a:gd name="connsiteX11" fmla="*/ 0 w 224594"/>
                <a:gd name="connsiteY11" fmla="*/ 141923 h 176633"/>
                <a:gd name="connsiteX12" fmla="*/ 10168 w 224594"/>
                <a:gd name="connsiteY12" fmla="*/ 166465 h 176633"/>
                <a:gd name="connsiteX13" fmla="*/ 34710 w 224594"/>
                <a:gd name="connsiteY13" fmla="*/ 176634 h 176633"/>
                <a:gd name="connsiteX14" fmla="*/ 209282 w 224594"/>
                <a:gd name="connsiteY14" fmla="*/ 176634 h 176633"/>
                <a:gd name="connsiteX15" fmla="*/ 224595 w 224594"/>
                <a:gd name="connsiteY15" fmla="*/ 161300 h 176633"/>
                <a:gd name="connsiteX16" fmla="*/ 209282 w 224594"/>
                <a:gd name="connsiteY16" fmla="*/ 146007 h 17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4594" h="176633">
                  <a:moveTo>
                    <a:pt x="209282" y="146007"/>
                  </a:moveTo>
                  <a:lnTo>
                    <a:pt x="34710" y="146007"/>
                  </a:lnTo>
                  <a:cubicBezTo>
                    <a:pt x="33628" y="146007"/>
                    <a:pt x="32587" y="145558"/>
                    <a:pt x="31831" y="144802"/>
                  </a:cubicBezTo>
                  <a:cubicBezTo>
                    <a:pt x="31055" y="144026"/>
                    <a:pt x="30627" y="143006"/>
                    <a:pt x="30627" y="141923"/>
                  </a:cubicBezTo>
                  <a:cubicBezTo>
                    <a:pt x="30627" y="141903"/>
                    <a:pt x="30627" y="112297"/>
                    <a:pt x="30627" y="112297"/>
                  </a:cubicBezTo>
                  <a:cubicBezTo>
                    <a:pt x="30627" y="95351"/>
                    <a:pt x="42734" y="80405"/>
                    <a:pt x="61396" y="67705"/>
                  </a:cubicBezTo>
                  <a:cubicBezTo>
                    <a:pt x="94718" y="44960"/>
                    <a:pt x="148641" y="30627"/>
                    <a:pt x="209282" y="30627"/>
                  </a:cubicBezTo>
                  <a:cubicBezTo>
                    <a:pt x="217734" y="30627"/>
                    <a:pt x="224595" y="23766"/>
                    <a:pt x="224595" y="15313"/>
                  </a:cubicBezTo>
                  <a:cubicBezTo>
                    <a:pt x="224595" y="6881"/>
                    <a:pt x="217734" y="0"/>
                    <a:pt x="209282" y="0"/>
                  </a:cubicBezTo>
                  <a:cubicBezTo>
                    <a:pt x="141454" y="0"/>
                    <a:pt x="81405" y="16967"/>
                    <a:pt x="44123" y="42387"/>
                  </a:cubicBezTo>
                  <a:cubicBezTo>
                    <a:pt x="15681" y="61784"/>
                    <a:pt x="0" y="86428"/>
                    <a:pt x="0" y="112297"/>
                  </a:cubicBezTo>
                  <a:cubicBezTo>
                    <a:pt x="0" y="112297"/>
                    <a:pt x="0" y="141923"/>
                    <a:pt x="0" y="141923"/>
                  </a:cubicBezTo>
                  <a:cubicBezTo>
                    <a:pt x="0" y="151111"/>
                    <a:pt x="3655" y="159952"/>
                    <a:pt x="10168" y="166465"/>
                  </a:cubicBezTo>
                  <a:cubicBezTo>
                    <a:pt x="16681" y="172958"/>
                    <a:pt x="25502" y="176634"/>
                    <a:pt x="34710" y="176634"/>
                  </a:cubicBezTo>
                  <a:cubicBezTo>
                    <a:pt x="64908" y="176634"/>
                    <a:pt x="209282" y="176634"/>
                    <a:pt x="209282" y="176634"/>
                  </a:cubicBezTo>
                  <a:cubicBezTo>
                    <a:pt x="217734" y="176613"/>
                    <a:pt x="224595" y="169753"/>
                    <a:pt x="224595" y="161300"/>
                  </a:cubicBezTo>
                  <a:cubicBezTo>
                    <a:pt x="224595" y="152867"/>
                    <a:pt x="217734" y="145987"/>
                    <a:pt x="209282" y="146007"/>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36" name="Freeform: Shape 135">
              <a:extLst>
                <a:ext uri="{FF2B5EF4-FFF2-40B4-BE49-F238E27FC236}">
                  <a16:creationId xmlns:a16="http://schemas.microsoft.com/office/drawing/2014/main" id="{114757B5-D50B-0B97-9DE3-CCE235819989}"/>
                </a:ext>
              </a:extLst>
            </p:cNvPr>
            <p:cNvSpPr/>
            <p:nvPr/>
          </p:nvSpPr>
          <p:spPr>
            <a:xfrm>
              <a:off x="632800" y="4542738"/>
              <a:ext cx="224594" cy="224594"/>
            </a:xfrm>
            <a:custGeom>
              <a:avLst/>
              <a:gdLst>
                <a:gd name="connsiteX0" fmla="*/ 112297 w 224594"/>
                <a:gd name="connsiteY0" fmla="*/ 0 h 224594"/>
                <a:gd name="connsiteX1" fmla="*/ 0 w 224594"/>
                <a:gd name="connsiteY1" fmla="*/ 112297 h 224594"/>
                <a:gd name="connsiteX2" fmla="*/ 112297 w 224594"/>
                <a:gd name="connsiteY2" fmla="*/ 224595 h 224594"/>
                <a:gd name="connsiteX3" fmla="*/ 224595 w 224594"/>
                <a:gd name="connsiteY3" fmla="*/ 112297 h 224594"/>
                <a:gd name="connsiteX4" fmla="*/ 112297 w 224594"/>
                <a:gd name="connsiteY4" fmla="*/ 0 h 224594"/>
                <a:gd name="connsiteX5" fmla="*/ 112297 w 224594"/>
                <a:gd name="connsiteY5" fmla="*/ 30627 h 224594"/>
                <a:gd name="connsiteX6" fmla="*/ 193968 w 224594"/>
                <a:gd name="connsiteY6" fmla="*/ 112297 h 224594"/>
                <a:gd name="connsiteX7" fmla="*/ 112297 w 224594"/>
                <a:gd name="connsiteY7" fmla="*/ 193968 h 224594"/>
                <a:gd name="connsiteX8" fmla="*/ 30627 w 224594"/>
                <a:gd name="connsiteY8" fmla="*/ 112297 h 224594"/>
                <a:gd name="connsiteX9" fmla="*/ 112297 w 224594"/>
                <a:gd name="connsiteY9" fmla="*/ 30627 h 22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594" h="224594">
                  <a:moveTo>
                    <a:pt x="112297" y="0"/>
                  </a:moveTo>
                  <a:cubicBezTo>
                    <a:pt x="50309" y="0"/>
                    <a:pt x="0" y="50309"/>
                    <a:pt x="0" y="112297"/>
                  </a:cubicBezTo>
                  <a:cubicBezTo>
                    <a:pt x="0" y="174286"/>
                    <a:pt x="50309" y="224595"/>
                    <a:pt x="112297" y="224595"/>
                  </a:cubicBezTo>
                  <a:cubicBezTo>
                    <a:pt x="174286" y="224595"/>
                    <a:pt x="224595" y="174286"/>
                    <a:pt x="224595" y="112297"/>
                  </a:cubicBezTo>
                  <a:cubicBezTo>
                    <a:pt x="224595" y="50309"/>
                    <a:pt x="174286" y="0"/>
                    <a:pt x="112297" y="0"/>
                  </a:cubicBezTo>
                  <a:close/>
                  <a:moveTo>
                    <a:pt x="112297" y="30627"/>
                  </a:moveTo>
                  <a:cubicBezTo>
                    <a:pt x="157380" y="30627"/>
                    <a:pt x="193968" y="67215"/>
                    <a:pt x="193968" y="112297"/>
                  </a:cubicBezTo>
                  <a:cubicBezTo>
                    <a:pt x="193968" y="157380"/>
                    <a:pt x="157380" y="193968"/>
                    <a:pt x="112297" y="193968"/>
                  </a:cubicBezTo>
                  <a:cubicBezTo>
                    <a:pt x="67215" y="193968"/>
                    <a:pt x="30627" y="157380"/>
                    <a:pt x="30627" y="112297"/>
                  </a:cubicBezTo>
                  <a:cubicBezTo>
                    <a:pt x="30627" y="67215"/>
                    <a:pt x="67215" y="30627"/>
                    <a:pt x="112297" y="30627"/>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37" name="Freeform: Shape 136">
              <a:extLst>
                <a:ext uri="{FF2B5EF4-FFF2-40B4-BE49-F238E27FC236}">
                  <a16:creationId xmlns:a16="http://schemas.microsoft.com/office/drawing/2014/main" id="{899E446A-CD42-F37A-1373-4C2BD71415DF}"/>
                </a:ext>
              </a:extLst>
            </p:cNvPr>
            <p:cNvSpPr/>
            <p:nvPr/>
          </p:nvSpPr>
          <p:spPr>
            <a:xfrm>
              <a:off x="794876" y="4801797"/>
              <a:ext cx="145476" cy="145476"/>
            </a:xfrm>
            <a:custGeom>
              <a:avLst/>
              <a:gdLst>
                <a:gd name="connsiteX0" fmla="*/ 72728 w 145476"/>
                <a:gd name="connsiteY0" fmla="*/ 0 h 145476"/>
                <a:gd name="connsiteX1" fmla="*/ 0 w 145476"/>
                <a:gd name="connsiteY1" fmla="*/ 72728 h 145476"/>
                <a:gd name="connsiteX2" fmla="*/ 72728 w 145476"/>
                <a:gd name="connsiteY2" fmla="*/ 145476 h 145476"/>
                <a:gd name="connsiteX3" fmla="*/ 145476 w 145476"/>
                <a:gd name="connsiteY3" fmla="*/ 72728 h 145476"/>
                <a:gd name="connsiteX4" fmla="*/ 72728 w 145476"/>
                <a:gd name="connsiteY4" fmla="*/ 0 h 145476"/>
                <a:gd name="connsiteX5" fmla="*/ 72728 w 145476"/>
                <a:gd name="connsiteY5" fmla="*/ 30627 h 145476"/>
                <a:gd name="connsiteX6" fmla="*/ 114850 w 145476"/>
                <a:gd name="connsiteY6" fmla="*/ 72728 h 145476"/>
                <a:gd name="connsiteX7" fmla="*/ 72728 w 145476"/>
                <a:gd name="connsiteY7" fmla="*/ 114850 h 145476"/>
                <a:gd name="connsiteX8" fmla="*/ 30606 w 145476"/>
                <a:gd name="connsiteY8" fmla="*/ 72728 h 145476"/>
                <a:gd name="connsiteX9" fmla="*/ 72728 w 145476"/>
                <a:gd name="connsiteY9" fmla="*/ 30627 h 14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476" h="145476">
                  <a:moveTo>
                    <a:pt x="72728" y="0"/>
                  </a:moveTo>
                  <a:cubicBezTo>
                    <a:pt x="32587" y="0"/>
                    <a:pt x="0" y="32587"/>
                    <a:pt x="0" y="72728"/>
                  </a:cubicBezTo>
                  <a:cubicBezTo>
                    <a:pt x="0" y="112869"/>
                    <a:pt x="32587" y="145476"/>
                    <a:pt x="72728" y="145476"/>
                  </a:cubicBezTo>
                  <a:cubicBezTo>
                    <a:pt x="112869" y="145476"/>
                    <a:pt x="145476" y="112869"/>
                    <a:pt x="145476" y="72728"/>
                  </a:cubicBezTo>
                  <a:cubicBezTo>
                    <a:pt x="145476" y="32587"/>
                    <a:pt x="112869" y="0"/>
                    <a:pt x="72728" y="0"/>
                  </a:cubicBezTo>
                  <a:close/>
                  <a:moveTo>
                    <a:pt x="72728" y="30627"/>
                  </a:moveTo>
                  <a:cubicBezTo>
                    <a:pt x="95963" y="30627"/>
                    <a:pt x="114850" y="49493"/>
                    <a:pt x="114850" y="72728"/>
                  </a:cubicBezTo>
                  <a:cubicBezTo>
                    <a:pt x="114850" y="95963"/>
                    <a:pt x="95963" y="114850"/>
                    <a:pt x="72728" y="114850"/>
                  </a:cubicBezTo>
                  <a:cubicBezTo>
                    <a:pt x="49493" y="114850"/>
                    <a:pt x="30606" y="95963"/>
                    <a:pt x="30606" y="72728"/>
                  </a:cubicBezTo>
                  <a:cubicBezTo>
                    <a:pt x="30606" y="49493"/>
                    <a:pt x="49493" y="30627"/>
                    <a:pt x="72728" y="30627"/>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38" name="Freeform: Shape 137">
              <a:extLst>
                <a:ext uri="{FF2B5EF4-FFF2-40B4-BE49-F238E27FC236}">
                  <a16:creationId xmlns:a16="http://schemas.microsoft.com/office/drawing/2014/main" id="{884DF348-ECD4-F730-2154-36C31ABB3CB2}"/>
                </a:ext>
              </a:extLst>
            </p:cNvPr>
            <p:cNvSpPr/>
            <p:nvPr/>
          </p:nvSpPr>
          <p:spPr>
            <a:xfrm>
              <a:off x="852290" y="4767332"/>
              <a:ext cx="30626" cy="65091"/>
            </a:xfrm>
            <a:custGeom>
              <a:avLst/>
              <a:gdLst>
                <a:gd name="connsiteX0" fmla="*/ 30627 w 30626"/>
                <a:gd name="connsiteY0" fmla="*/ 49758 h 65091"/>
                <a:gd name="connsiteX1" fmla="*/ 30627 w 30626"/>
                <a:gd name="connsiteY1" fmla="*/ 15313 h 65091"/>
                <a:gd name="connsiteX2" fmla="*/ 15313 w 30626"/>
                <a:gd name="connsiteY2" fmla="*/ 0 h 65091"/>
                <a:gd name="connsiteX3" fmla="*/ 0 w 30626"/>
                <a:gd name="connsiteY3" fmla="*/ 15313 h 65091"/>
                <a:gd name="connsiteX4" fmla="*/ 0 w 30626"/>
                <a:gd name="connsiteY4" fmla="*/ 49778 h 65091"/>
                <a:gd name="connsiteX5" fmla="*/ 15313 w 30626"/>
                <a:gd name="connsiteY5" fmla="*/ 65092 h 65091"/>
                <a:gd name="connsiteX6" fmla="*/ 30627 w 30626"/>
                <a:gd name="connsiteY6" fmla="*/ 49758 h 6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 h="65091">
                  <a:moveTo>
                    <a:pt x="30627" y="49758"/>
                  </a:moveTo>
                  <a:lnTo>
                    <a:pt x="30627" y="15313"/>
                  </a:lnTo>
                  <a:cubicBezTo>
                    <a:pt x="30627" y="6860"/>
                    <a:pt x="23766" y="0"/>
                    <a:pt x="15313" y="0"/>
                  </a:cubicBezTo>
                  <a:cubicBezTo>
                    <a:pt x="6860" y="0"/>
                    <a:pt x="0" y="6860"/>
                    <a:pt x="0" y="15313"/>
                  </a:cubicBezTo>
                  <a:lnTo>
                    <a:pt x="0" y="49778"/>
                  </a:lnTo>
                  <a:cubicBezTo>
                    <a:pt x="0" y="58211"/>
                    <a:pt x="6860" y="65092"/>
                    <a:pt x="15313" y="65092"/>
                  </a:cubicBezTo>
                  <a:cubicBezTo>
                    <a:pt x="23766" y="65071"/>
                    <a:pt x="30627" y="58211"/>
                    <a:pt x="30627" y="49758"/>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39" name="Freeform: Shape 138">
              <a:extLst>
                <a:ext uri="{FF2B5EF4-FFF2-40B4-BE49-F238E27FC236}">
                  <a16:creationId xmlns:a16="http://schemas.microsoft.com/office/drawing/2014/main" id="{56F95975-ED64-F3A1-11D9-03B33EAF85BF}"/>
                </a:ext>
              </a:extLst>
            </p:cNvPr>
            <p:cNvSpPr/>
            <p:nvPr/>
          </p:nvSpPr>
          <p:spPr>
            <a:xfrm>
              <a:off x="892901" y="4794248"/>
              <a:ext cx="54979" cy="54979"/>
            </a:xfrm>
            <a:custGeom>
              <a:avLst/>
              <a:gdLst>
                <a:gd name="connsiteX0" fmla="*/ 26135 w 54979"/>
                <a:gd name="connsiteY0" fmla="*/ 50508 h 54979"/>
                <a:gd name="connsiteX1" fmla="*/ 50493 w 54979"/>
                <a:gd name="connsiteY1" fmla="*/ 26130 h 54979"/>
                <a:gd name="connsiteX2" fmla="*/ 50493 w 54979"/>
                <a:gd name="connsiteY2" fmla="*/ 4487 h 54979"/>
                <a:gd name="connsiteX3" fmla="*/ 28850 w 54979"/>
                <a:gd name="connsiteY3" fmla="*/ 4487 h 54979"/>
                <a:gd name="connsiteX4" fmla="*/ 4471 w 54979"/>
                <a:gd name="connsiteY4" fmla="*/ 28845 h 54979"/>
                <a:gd name="connsiteX5" fmla="*/ 4471 w 54979"/>
                <a:gd name="connsiteY5" fmla="*/ 50508 h 54979"/>
                <a:gd name="connsiteX6" fmla="*/ 26135 w 54979"/>
                <a:gd name="connsiteY6" fmla="*/ 50508 h 5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79" h="54979">
                  <a:moveTo>
                    <a:pt x="26135" y="50508"/>
                  </a:moveTo>
                  <a:lnTo>
                    <a:pt x="50493" y="26130"/>
                  </a:lnTo>
                  <a:cubicBezTo>
                    <a:pt x="56475" y="20168"/>
                    <a:pt x="56475" y="10449"/>
                    <a:pt x="50493" y="4487"/>
                  </a:cubicBezTo>
                  <a:cubicBezTo>
                    <a:pt x="44531" y="-1496"/>
                    <a:pt x="34812" y="-1496"/>
                    <a:pt x="28850" y="4487"/>
                  </a:cubicBezTo>
                  <a:lnTo>
                    <a:pt x="4471" y="28845"/>
                  </a:lnTo>
                  <a:cubicBezTo>
                    <a:pt x="-1490" y="34827"/>
                    <a:pt x="-1490" y="44526"/>
                    <a:pt x="4471" y="50508"/>
                  </a:cubicBezTo>
                  <a:cubicBezTo>
                    <a:pt x="10454" y="56470"/>
                    <a:pt x="20152" y="56470"/>
                    <a:pt x="26135" y="50508"/>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40" name="Freeform: Shape 139">
              <a:extLst>
                <a:ext uri="{FF2B5EF4-FFF2-40B4-BE49-F238E27FC236}">
                  <a16:creationId xmlns:a16="http://schemas.microsoft.com/office/drawing/2014/main" id="{666CE111-037B-255B-6BD3-EEA620A08959}"/>
                </a:ext>
              </a:extLst>
            </p:cNvPr>
            <p:cNvSpPr/>
            <p:nvPr/>
          </p:nvSpPr>
          <p:spPr>
            <a:xfrm>
              <a:off x="909725" y="4859212"/>
              <a:ext cx="65071" cy="30626"/>
            </a:xfrm>
            <a:custGeom>
              <a:avLst/>
              <a:gdLst>
                <a:gd name="connsiteX0" fmla="*/ 15293 w 65071"/>
                <a:gd name="connsiteY0" fmla="*/ 30627 h 30626"/>
                <a:gd name="connsiteX1" fmla="*/ 49758 w 65071"/>
                <a:gd name="connsiteY1" fmla="*/ 30627 h 30626"/>
                <a:gd name="connsiteX2" fmla="*/ 65071 w 65071"/>
                <a:gd name="connsiteY2" fmla="*/ 15313 h 30626"/>
                <a:gd name="connsiteX3" fmla="*/ 49758 w 65071"/>
                <a:gd name="connsiteY3" fmla="*/ 0 h 30626"/>
                <a:gd name="connsiteX4" fmla="*/ 15293 w 65071"/>
                <a:gd name="connsiteY4" fmla="*/ 0 h 30626"/>
                <a:gd name="connsiteX5" fmla="*/ 0 w 65071"/>
                <a:gd name="connsiteY5" fmla="*/ 15313 h 30626"/>
                <a:gd name="connsiteX6" fmla="*/ 15293 w 65071"/>
                <a:gd name="connsiteY6" fmla="*/ 30627 h 3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1" h="30626">
                  <a:moveTo>
                    <a:pt x="15293" y="30627"/>
                  </a:moveTo>
                  <a:lnTo>
                    <a:pt x="49758" y="30627"/>
                  </a:lnTo>
                  <a:cubicBezTo>
                    <a:pt x="58211" y="30627"/>
                    <a:pt x="65071" y="23766"/>
                    <a:pt x="65071" y="15313"/>
                  </a:cubicBezTo>
                  <a:cubicBezTo>
                    <a:pt x="65071" y="6860"/>
                    <a:pt x="58211" y="0"/>
                    <a:pt x="49758" y="0"/>
                  </a:cubicBezTo>
                  <a:lnTo>
                    <a:pt x="15293" y="0"/>
                  </a:lnTo>
                  <a:cubicBezTo>
                    <a:pt x="6860" y="0"/>
                    <a:pt x="0" y="6860"/>
                    <a:pt x="0" y="15313"/>
                  </a:cubicBezTo>
                  <a:cubicBezTo>
                    <a:pt x="-20" y="23766"/>
                    <a:pt x="6860" y="30627"/>
                    <a:pt x="15293" y="30627"/>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41" name="Freeform: Shape 140">
              <a:extLst>
                <a:ext uri="{FF2B5EF4-FFF2-40B4-BE49-F238E27FC236}">
                  <a16:creationId xmlns:a16="http://schemas.microsoft.com/office/drawing/2014/main" id="{6C0CEA84-3045-5C65-0098-8845138FC8F1}"/>
                </a:ext>
              </a:extLst>
            </p:cNvPr>
            <p:cNvSpPr/>
            <p:nvPr/>
          </p:nvSpPr>
          <p:spPr>
            <a:xfrm>
              <a:off x="892901" y="4899823"/>
              <a:ext cx="54979" cy="54979"/>
            </a:xfrm>
            <a:custGeom>
              <a:avLst/>
              <a:gdLst>
                <a:gd name="connsiteX0" fmla="*/ 4471 w 54979"/>
                <a:gd name="connsiteY0" fmla="*/ 26135 h 54979"/>
                <a:gd name="connsiteX1" fmla="*/ 28850 w 54979"/>
                <a:gd name="connsiteY1" fmla="*/ 50493 h 54979"/>
                <a:gd name="connsiteX2" fmla="*/ 50493 w 54979"/>
                <a:gd name="connsiteY2" fmla="*/ 50493 h 54979"/>
                <a:gd name="connsiteX3" fmla="*/ 50493 w 54979"/>
                <a:gd name="connsiteY3" fmla="*/ 28850 h 54979"/>
                <a:gd name="connsiteX4" fmla="*/ 26135 w 54979"/>
                <a:gd name="connsiteY4" fmla="*/ 4471 h 54979"/>
                <a:gd name="connsiteX5" fmla="*/ 4471 w 54979"/>
                <a:gd name="connsiteY5" fmla="*/ 4471 h 54979"/>
                <a:gd name="connsiteX6" fmla="*/ 4471 w 54979"/>
                <a:gd name="connsiteY6" fmla="*/ 26135 h 5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79" h="54979">
                  <a:moveTo>
                    <a:pt x="4471" y="26135"/>
                  </a:moveTo>
                  <a:lnTo>
                    <a:pt x="28850" y="50493"/>
                  </a:lnTo>
                  <a:cubicBezTo>
                    <a:pt x="34812" y="56475"/>
                    <a:pt x="44531" y="56475"/>
                    <a:pt x="50493" y="50493"/>
                  </a:cubicBezTo>
                  <a:cubicBezTo>
                    <a:pt x="56475" y="44531"/>
                    <a:pt x="56475" y="34812"/>
                    <a:pt x="50493" y="28850"/>
                  </a:cubicBezTo>
                  <a:lnTo>
                    <a:pt x="26135" y="4471"/>
                  </a:lnTo>
                  <a:cubicBezTo>
                    <a:pt x="20152" y="-1490"/>
                    <a:pt x="10454" y="-1490"/>
                    <a:pt x="4471" y="4471"/>
                  </a:cubicBezTo>
                  <a:cubicBezTo>
                    <a:pt x="-1490" y="10454"/>
                    <a:pt x="-1490" y="20152"/>
                    <a:pt x="4471" y="26135"/>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42" name="Freeform: Shape 141">
              <a:extLst>
                <a:ext uri="{FF2B5EF4-FFF2-40B4-BE49-F238E27FC236}">
                  <a16:creationId xmlns:a16="http://schemas.microsoft.com/office/drawing/2014/main" id="{E90EEBCD-2F31-239A-E36F-6D454D348BD2}"/>
                </a:ext>
              </a:extLst>
            </p:cNvPr>
            <p:cNvSpPr/>
            <p:nvPr/>
          </p:nvSpPr>
          <p:spPr>
            <a:xfrm>
              <a:off x="852290" y="4916627"/>
              <a:ext cx="30626" cy="65091"/>
            </a:xfrm>
            <a:custGeom>
              <a:avLst/>
              <a:gdLst>
                <a:gd name="connsiteX0" fmla="*/ 0 w 30626"/>
                <a:gd name="connsiteY0" fmla="*/ 15313 h 65091"/>
                <a:gd name="connsiteX1" fmla="*/ 0 w 30626"/>
                <a:gd name="connsiteY1" fmla="*/ 49778 h 65091"/>
                <a:gd name="connsiteX2" fmla="*/ 15313 w 30626"/>
                <a:gd name="connsiteY2" fmla="*/ 65092 h 65091"/>
                <a:gd name="connsiteX3" fmla="*/ 30627 w 30626"/>
                <a:gd name="connsiteY3" fmla="*/ 49778 h 65091"/>
                <a:gd name="connsiteX4" fmla="*/ 30627 w 30626"/>
                <a:gd name="connsiteY4" fmla="*/ 15313 h 65091"/>
                <a:gd name="connsiteX5" fmla="*/ 15313 w 30626"/>
                <a:gd name="connsiteY5" fmla="*/ 0 h 65091"/>
                <a:gd name="connsiteX6" fmla="*/ 0 w 30626"/>
                <a:gd name="connsiteY6" fmla="*/ 15313 h 6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26" h="65091">
                  <a:moveTo>
                    <a:pt x="0" y="15313"/>
                  </a:moveTo>
                  <a:lnTo>
                    <a:pt x="0" y="49778"/>
                  </a:lnTo>
                  <a:cubicBezTo>
                    <a:pt x="0" y="58231"/>
                    <a:pt x="6860" y="65092"/>
                    <a:pt x="15313" y="65092"/>
                  </a:cubicBezTo>
                  <a:cubicBezTo>
                    <a:pt x="23766" y="65092"/>
                    <a:pt x="30627" y="58231"/>
                    <a:pt x="30627" y="49778"/>
                  </a:cubicBezTo>
                  <a:lnTo>
                    <a:pt x="30627" y="15313"/>
                  </a:lnTo>
                  <a:cubicBezTo>
                    <a:pt x="30627" y="6881"/>
                    <a:pt x="23766" y="20"/>
                    <a:pt x="15313" y="0"/>
                  </a:cubicBezTo>
                  <a:cubicBezTo>
                    <a:pt x="6860" y="0"/>
                    <a:pt x="0" y="6881"/>
                    <a:pt x="0" y="15313"/>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43" name="Freeform: Shape 142">
              <a:extLst>
                <a:ext uri="{FF2B5EF4-FFF2-40B4-BE49-F238E27FC236}">
                  <a16:creationId xmlns:a16="http://schemas.microsoft.com/office/drawing/2014/main" id="{9A788A71-1E9E-BD82-F6BB-2E3BEBC9D807}"/>
                </a:ext>
              </a:extLst>
            </p:cNvPr>
            <p:cNvSpPr/>
            <p:nvPr/>
          </p:nvSpPr>
          <p:spPr>
            <a:xfrm>
              <a:off x="787326" y="4899823"/>
              <a:ext cx="54979" cy="54979"/>
            </a:xfrm>
            <a:custGeom>
              <a:avLst/>
              <a:gdLst>
                <a:gd name="connsiteX0" fmla="*/ 28845 w 54979"/>
                <a:gd name="connsiteY0" fmla="*/ 4471 h 54979"/>
                <a:gd name="connsiteX1" fmla="*/ 4487 w 54979"/>
                <a:gd name="connsiteY1" fmla="*/ 28850 h 54979"/>
                <a:gd name="connsiteX2" fmla="*/ 4487 w 54979"/>
                <a:gd name="connsiteY2" fmla="*/ 50493 h 54979"/>
                <a:gd name="connsiteX3" fmla="*/ 26130 w 54979"/>
                <a:gd name="connsiteY3" fmla="*/ 50493 h 54979"/>
                <a:gd name="connsiteX4" fmla="*/ 50508 w 54979"/>
                <a:gd name="connsiteY4" fmla="*/ 26135 h 54979"/>
                <a:gd name="connsiteX5" fmla="*/ 50508 w 54979"/>
                <a:gd name="connsiteY5" fmla="*/ 4471 h 54979"/>
                <a:gd name="connsiteX6" fmla="*/ 28845 w 54979"/>
                <a:gd name="connsiteY6" fmla="*/ 4471 h 5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79" h="54979">
                  <a:moveTo>
                    <a:pt x="28845" y="4471"/>
                  </a:moveTo>
                  <a:lnTo>
                    <a:pt x="4487" y="28850"/>
                  </a:lnTo>
                  <a:cubicBezTo>
                    <a:pt x="-1496" y="34812"/>
                    <a:pt x="-1496" y="44531"/>
                    <a:pt x="4487" y="50493"/>
                  </a:cubicBezTo>
                  <a:cubicBezTo>
                    <a:pt x="10449" y="56475"/>
                    <a:pt x="20168" y="56475"/>
                    <a:pt x="26130" y="50493"/>
                  </a:cubicBezTo>
                  <a:lnTo>
                    <a:pt x="50508" y="26135"/>
                  </a:lnTo>
                  <a:cubicBezTo>
                    <a:pt x="56470" y="20152"/>
                    <a:pt x="56470" y="10454"/>
                    <a:pt x="50508" y="4471"/>
                  </a:cubicBezTo>
                  <a:cubicBezTo>
                    <a:pt x="44526" y="-1490"/>
                    <a:pt x="34828" y="-1490"/>
                    <a:pt x="28845" y="4471"/>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44" name="Freeform: Shape 143">
              <a:extLst>
                <a:ext uri="{FF2B5EF4-FFF2-40B4-BE49-F238E27FC236}">
                  <a16:creationId xmlns:a16="http://schemas.microsoft.com/office/drawing/2014/main" id="{BA8F6E92-47A7-26E8-8DDF-167EA9A5B048}"/>
                </a:ext>
              </a:extLst>
            </p:cNvPr>
            <p:cNvSpPr/>
            <p:nvPr/>
          </p:nvSpPr>
          <p:spPr>
            <a:xfrm>
              <a:off x="760410" y="4859212"/>
              <a:ext cx="65071" cy="30626"/>
            </a:xfrm>
            <a:custGeom>
              <a:avLst/>
              <a:gdLst>
                <a:gd name="connsiteX0" fmla="*/ 49758 w 65071"/>
                <a:gd name="connsiteY0" fmla="*/ 0 h 30626"/>
                <a:gd name="connsiteX1" fmla="*/ 15313 w 65071"/>
                <a:gd name="connsiteY1" fmla="*/ 0 h 30626"/>
                <a:gd name="connsiteX2" fmla="*/ 0 w 65071"/>
                <a:gd name="connsiteY2" fmla="*/ 15313 h 30626"/>
                <a:gd name="connsiteX3" fmla="*/ 15313 w 65071"/>
                <a:gd name="connsiteY3" fmla="*/ 30627 h 30626"/>
                <a:gd name="connsiteX4" fmla="*/ 49758 w 65071"/>
                <a:gd name="connsiteY4" fmla="*/ 30627 h 30626"/>
                <a:gd name="connsiteX5" fmla="*/ 65071 w 65071"/>
                <a:gd name="connsiteY5" fmla="*/ 15313 h 30626"/>
                <a:gd name="connsiteX6" fmla="*/ 49758 w 65071"/>
                <a:gd name="connsiteY6" fmla="*/ 0 h 3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1" h="30626">
                  <a:moveTo>
                    <a:pt x="49758" y="0"/>
                  </a:moveTo>
                  <a:lnTo>
                    <a:pt x="15313" y="0"/>
                  </a:lnTo>
                  <a:cubicBezTo>
                    <a:pt x="6860" y="0"/>
                    <a:pt x="0" y="6860"/>
                    <a:pt x="0" y="15313"/>
                  </a:cubicBezTo>
                  <a:cubicBezTo>
                    <a:pt x="0" y="23766"/>
                    <a:pt x="6860" y="30627"/>
                    <a:pt x="15313" y="30627"/>
                  </a:cubicBezTo>
                  <a:lnTo>
                    <a:pt x="49758" y="30627"/>
                  </a:lnTo>
                  <a:cubicBezTo>
                    <a:pt x="58211" y="30627"/>
                    <a:pt x="65092" y="23766"/>
                    <a:pt x="65071" y="15313"/>
                  </a:cubicBezTo>
                  <a:cubicBezTo>
                    <a:pt x="65071" y="6860"/>
                    <a:pt x="58211" y="0"/>
                    <a:pt x="49758" y="0"/>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145" name="Freeform: Shape 144">
              <a:extLst>
                <a:ext uri="{FF2B5EF4-FFF2-40B4-BE49-F238E27FC236}">
                  <a16:creationId xmlns:a16="http://schemas.microsoft.com/office/drawing/2014/main" id="{EF4F0DCC-0420-4461-C4C8-CC587F5B0123}"/>
                </a:ext>
              </a:extLst>
            </p:cNvPr>
            <p:cNvSpPr/>
            <p:nvPr/>
          </p:nvSpPr>
          <p:spPr>
            <a:xfrm>
              <a:off x="787326" y="4794248"/>
              <a:ext cx="54979" cy="54979"/>
            </a:xfrm>
            <a:custGeom>
              <a:avLst/>
              <a:gdLst>
                <a:gd name="connsiteX0" fmla="*/ 50508 w 54979"/>
                <a:gd name="connsiteY0" fmla="*/ 28845 h 54979"/>
                <a:gd name="connsiteX1" fmla="*/ 26130 w 54979"/>
                <a:gd name="connsiteY1" fmla="*/ 4487 h 54979"/>
                <a:gd name="connsiteX2" fmla="*/ 4487 w 54979"/>
                <a:gd name="connsiteY2" fmla="*/ 4487 h 54979"/>
                <a:gd name="connsiteX3" fmla="*/ 4487 w 54979"/>
                <a:gd name="connsiteY3" fmla="*/ 26130 h 54979"/>
                <a:gd name="connsiteX4" fmla="*/ 28845 w 54979"/>
                <a:gd name="connsiteY4" fmla="*/ 50508 h 54979"/>
                <a:gd name="connsiteX5" fmla="*/ 50508 w 54979"/>
                <a:gd name="connsiteY5" fmla="*/ 50508 h 54979"/>
                <a:gd name="connsiteX6" fmla="*/ 50508 w 54979"/>
                <a:gd name="connsiteY6" fmla="*/ 28845 h 5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79" h="54979">
                  <a:moveTo>
                    <a:pt x="50508" y="28845"/>
                  </a:moveTo>
                  <a:lnTo>
                    <a:pt x="26130" y="4487"/>
                  </a:lnTo>
                  <a:cubicBezTo>
                    <a:pt x="20168" y="-1496"/>
                    <a:pt x="10449" y="-1496"/>
                    <a:pt x="4487" y="4487"/>
                  </a:cubicBezTo>
                  <a:cubicBezTo>
                    <a:pt x="-1496" y="10449"/>
                    <a:pt x="-1496" y="20168"/>
                    <a:pt x="4487" y="26130"/>
                  </a:cubicBezTo>
                  <a:lnTo>
                    <a:pt x="28845" y="50508"/>
                  </a:lnTo>
                  <a:cubicBezTo>
                    <a:pt x="34828" y="56470"/>
                    <a:pt x="44526" y="56470"/>
                    <a:pt x="50508" y="50508"/>
                  </a:cubicBezTo>
                  <a:cubicBezTo>
                    <a:pt x="56470" y="44526"/>
                    <a:pt x="56470" y="34827"/>
                    <a:pt x="50508" y="28845"/>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grpSp>
      <p:sp>
        <p:nvSpPr>
          <p:cNvPr id="163" name="Freeform: Shape 162">
            <a:extLst>
              <a:ext uri="{FF2B5EF4-FFF2-40B4-BE49-F238E27FC236}">
                <a16:creationId xmlns:a16="http://schemas.microsoft.com/office/drawing/2014/main" id="{1333904C-F8CE-7397-833B-AFCD07A7591F}"/>
              </a:ext>
              <a:ext uri="{C183D7F6-B498-43B3-948B-1728B52AA6E4}">
                <adec:decorative xmlns:adec="http://schemas.microsoft.com/office/drawing/2017/decorative" val="1"/>
              </a:ext>
            </a:extLst>
          </p:cNvPr>
          <p:cNvSpPr/>
          <p:nvPr/>
        </p:nvSpPr>
        <p:spPr>
          <a:xfrm>
            <a:off x="596084" y="5597014"/>
            <a:ext cx="440846" cy="532281"/>
          </a:xfrm>
          <a:custGeom>
            <a:avLst/>
            <a:gdLst>
              <a:gd name="connsiteX0" fmla="*/ 416057 w 440846"/>
              <a:gd name="connsiteY0" fmla="*/ 123735 h 532281"/>
              <a:gd name="connsiteX1" fmla="*/ 316946 w 440846"/>
              <a:gd name="connsiteY1" fmla="*/ 123735 h 532281"/>
              <a:gd name="connsiteX2" fmla="*/ 304516 w 440846"/>
              <a:gd name="connsiteY2" fmla="*/ 111352 h 532281"/>
              <a:gd name="connsiteX3" fmla="*/ 304516 w 440846"/>
              <a:gd name="connsiteY3" fmla="*/ 24785 h 532281"/>
              <a:gd name="connsiteX4" fmla="*/ 24789 w 440846"/>
              <a:gd name="connsiteY4" fmla="*/ 24785 h 532281"/>
              <a:gd name="connsiteX5" fmla="*/ 24789 w 440846"/>
              <a:gd name="connsiteY5" fmla="*/ 507490 h 532281"/>
              <a:gd name="connsiteX6" fmla="*/ 416054 w 440846"/>
              <a:gd name="connsiteY6" fmla="*/ 507490 h 532281"/>
              <a:gd name="connsiteX7" fmla="*/ 435810 w 440846"/>
              <a:gd name="connsiteY7" fmla="*/ 101442 h 532281"/>
              <a:gd name="connsiteX8" fmla="*/ 435833 w 440846"/>
              <a:gd name="connsiteY8" fmla="*/ 101418 h 532281"/>
              <a:gd name="connsiteX9" fmla="*/ 440846 w 440846"/>
              <a:gd name="connsiteY9" fmla="*/ 111353 h 532281"/>
              <a:gd name="connsiteX10" fmla="*/ 440846 w 440846"/>
              <a:gd name="connsiteY10" fmla="*/ 519922 h 532281"/>
              <a:gd name="connsiteX11" fmla="*/ 428440 w 440846"/>
              <a:gd name="connsiteY11" fmla="*/ 532282 h 532281"/>
              <a:gd name="connsiteX12" fmla="*/ 12406 w 440846"/>
              <a:gd name="connsiteY12" fmla="*/ 532282 h 532281"/>
              <a:gd name="connsiteX13" fmla="*/ 0 w 440846"/>
              <a:gd name="connsiteY13" fmla="*/ 519922 h 532281"/>
              <a:gd name="connsiteX14" fmla="*/ 0 w 440846"/>
              <a:gd name="connsiteY14" fmla="*/ 12360 h 532281"/>
              <a:gd name="connsiteX15" fmla="*/ 12406 w 440846"/>
              <a:gd name="connsiteY15" fmla="*/ 0 h 532281"/>
              <a:gd name="connsiteX16" fmla="*/ 316944 w 440846"/>
              <a:gd name="connsiteY16" fmla="*/ 0 h 532281"/>
              <a:gd name="connsiteX17" fmla="*/ 325931 w 440846"/>
              <a:gd name="connsiteY17" fmla="*/ 3835 h 532281"/>
              <a:gd name="connsiteX18" fmla="*/ 435806 w 440846"/>
              <a:gd name="connsiteY18" fmla="*/ 101420 h 532281"/>
              <a:gd name="connsiteX19" fmla="*/ 329353 w 440846"/>
              <a:gd name="connsiteY19" fmla="*/ 39874 h 532281"/>
              <a:gd name="connsiteX20" fmla="*/ 395959 w 440846"/>
              <a:gd name="connsiteY20" fmla="*/ 99017 h 532281"/>
              <a:gd name="connsiteX21" fmla="*/ 329306 w 440846"/>
              <a:gd name="connsiteY21" fmla="*/ 98994 h 532281"/>
              <a:gd name="connsiteX22" fmla="*/ 329306 w 440846"/>
              <a:gd name="connsiteY22" fmla="*/ 39851 h 532281"/>
              <a:gd name="connsiteX23" fmla="*/ 219548 w 440846"/>
              <a:gd name="connsiteY23" fmla="*/ 258217 h 532281"/>
              <a:gd name="connsiteX24" fmla="*/ 210908 w 440846"/>
              <a:gd name="connsiteY24" fmla="*/ 262607 h 532281"/>
              <a:gd name="connsiteX25" fmla="*/ 201760 w 440846"/>
              <a:gd name="connsiteY25" fmla="*/ 259418 h 532281"/>
              <a:gd name="connsiteX26" fmla="*/ 197717 w 440846"/>
              <a:gd name="connsiteY26" fmla="*/ 250616 h 532281"/>
              <a:gd name="connsiteX27" fmla="*/ 201275 w 440846"/>
              <a:gd name="connsiteY27" fmla="*/ 241606 h 532281"/>
              <a:gd name="connsiteX28" fmla="*/ 235628 w 440846"/>
              <a:gd name="connsiteY28" fmla="*/ 203810 h 532281"/>
              <a:gd name="connsiteX29" fmla="*/ 245285 w 440846"/>
              <a:gd name="connsiteY29" fmla="*/ 199144 h 532281"/>
              <a:gd name="connsiteX30" fmla="*/ 254965 w 440846"/>
              <a:gd name="connsiteY30" fmla="*/ 203810 h 532281"/>
              <a:gd name="connsiteX31" fmla="*/ 289272 w 440846"/>
              <a:gd name="connsiteY31" fmla="*/ 241537 h 532281"/>
              <a:gd name="connsiteX32" fmla="*/ 292830 w 440846"/>
              <a:gd name="connsiteY32" fmla="*/ 250547 h 532281"/>
              <a:gd name="connsiteX33" fmla="*/ 288787 w 440846"/>
              <a:gd name="connsiteY33" fmla="*/ 259349 h 532281"/>
              <a:gd name="connsiteX34" fmla="*/ 279638 w 440846"/>
              <a:gd name="connsiteY34" fmla="*/ 262537 h 532281"/>
              <a:gd name="connsiteX35" fmla="*/ 270998 w 440846"/>
              <a:gd name="connsiteY35" fmla="*/ 258148 h 532281"/>
              <a:gd name="connsiteX36" fmla="*/ 257622 w 440846"/>
              <a:gd name="connsiteY36" fmla="*/ 243477 h 532281"/>
              <a:gd name="connsiteX37" fmla="*/ 257622 w 440846"/>
              <a:gd name="connsiteY37" fmla="*/ 256854 h 532281"/>
              <a:gd name="connsiteX38" fmla="*/ 205364 w 440846"/>
              <a:gd name="connsiteY38" fmla="*/ 382668 h 532281"/>
              <a:gd name="connsiteX39" fmla="*/ 79549 w 440846"/>
              <a:gd name="connsiteY39" fmla="*/ 434996 h 532281"/>
              <a:gd name="connsiteX40" fmla="*/ 67998 w 440846"/>
              <a:gd name="connsiteY40" fmla="*/ 422589 h 532281"/>
              <a:gd name="connsiteX41" fmla="*/ 79549 w 440846"/>
              <a:gd name="connsiteY41" fmla="*/ 410206 h 532281"/>
              <a:gd name="connsiteX42" fmla="*/ 187810 w 440846"/>
              <a:gd name="connsiteY42" fmla="*/ 365179 h 532281"/>
              <a:gd name="connsiteX43" fmla="*/ 232860 w 440846"/>
              <a:gd name="connsiteY43" fmla="*/ 256918 h 532281"/>
              <a:gd name="connsiteX44" fmla="*/ 232860 w 440846"/>
              <a:gd name="connsiteY44" fmla="*/ 243542 h 532281"/>
              <a:gd name="connsiteX45" fmla="*/ 258222 w 440846"/>
              <a:gd name="connsiteY45" fmla="*/ 127458 h 532281"/>
              <a:gd name="connsiteX46" fmla="*/ 263259 w 440846"/>
              <a:gd name="connsiteY46" fmla="*/ 144000 h 532281"/>
              <a:gd name="connsiteX47" fmla="*/ 252285 w 440846"/>
              <a:gd name="connsiteY47" fmla="*/ 157376 h 532281"/>
              <a:gd name="connsiteX48" fmla="*/ 235073 w 440846"/>
              <a:gd name="connsiteY48" fmla="*/ 155667 h 532281"/>
              <a:gd name="connsiteX49" fmla="*/ 226941 w 440846"/>
              <a:gd name="connsiteY49" fmla="*/ 140396 h 532281"/>
              <a:gd name="connsiteX50" fmla="*/ 238285 w 440846"/>
              <a:gd name="connsiteY50" fmla="*/ 123577 h 532281"/>
              <a:gd name="connsiteX51" fmla="*/ 258222 w 440846"/>
              <a:gd name="connsiteY51" fmla="*/ 127458 h 532281"/>
              <a:gd name="connsiteX52" fmla="*/ 245262 w 440846"/>
              <a:gd name="connsiteY52" fmla="*/ 97286 h 532281"/>
              <a:gd name="connsiteX53" fmla="*/ 285206 w 440846"/>
              <a:gd name="connsiteY53" fmla="*/ 123923 h 532281"/>
              <a:gd name="connsiteX54" fmla="*/ 275850 w 440846"/>
              <a:gd name="connsiteY54" fmla="*/ 170983 h 532281"/>
              <a:gd name="connsiteX55" fmla="*/ 228767 w 440846"/>
              <a:gd name="connsiteY55" fmla="*/ 180340 h 532281"/>
              <a:gd name="connsiteX56" fmla="*/ 202153 w 440846"/>
              <a:gd name="connsiteY56" fmla="*/ 140395 h 532281"/>
              <a:gd name="connsiteX57" fmla="*/ 245263 w 440846"/>
              <a:gd name="connsiteY57" fmla="*/ 97286 h 532281"/>
              <a:gd name="connsiteX58" fmla="*/ 280286 w 440846"/>
              <a:gd name="connsiteY58" fmla="*/ 426474 h 532281"/>
              <a:gd name="connsiteX59" fmla="*/ 262543 w 440846"/>
              <a:gd name="connsiteY59" fmla="*/ 426474 h 532281"/>
              <a:gd name="connsiteX60" fmla="*/ 262543 w 440846"/>
              <a:gd name="connsiteY60" fmla="*/ 408732 h 532281"/>
              <a:gd name="connsiteX61" fmla="*/ 278160 w 440846"/>
              <a:gd name="connsiteY61" fmla="*/ 393114 h 532281"/>
              <a:gd name="connsiteX62" fmla="*/ 262543 w 440846"/>
              <a:gd name="connsiteY62" fmla="*/ 377497 h 532281"/>
              <a:gd name="connsiteX63" fmla="*/ 262543 w 440846"/>
              <a:gd name="connsiteY63" fmla="*/ 359754 h 532281"/>
              <a:gd name="connsiteX64" fmla="*/ 280286 w 440846"/>
              <a:gd name="connsiteY64" fmla="*/ 359754 h 532281"/>
              <a:gd name="connsiteX65" fmla="*/ 295903 w 440846"/>
              <a:gd name="connsiteY65" fmla="*/ 375371 h 532281"/>
              <a:gd name="connsiteX66" fmla="*/ 311451 w 440846"/>
              <a:gd name="connsiteY66" fmla="*/ 359754 h 532281"/>
              <a:gd name="connsiteX67" fmla="*/ 329194 w 440846"/>
              <a:gd name="connsiteY67" fmla="*/ 359754 h 532281"/>
              <a:gd name="connsiteX68" fmla="*/ 329194 w 440846"/>
              <a:gd name="connsiteY68" fmla="*/ 377497 h 532281"/>
              <a:gd name="connsiteX69" fmla="*/ 313577 w 440846"/>
              <a:gd name="connsiteY69" fmla="*/ 393114 h 532281"/>
              <a:gd name="connsiteX70" fmla="*/ 329194 w 440846"/>
              <a:gd name="connsiteY70" fmla="*/ 408732 h 532281"/>
              <a:gd name="connsiteX71" fmla="*/ 329194 w 440846"/>
              <a:gd name="connsiteY71" fmla="*/ 426474 h 532281"/>
              <a:gd name="connsiteX72" fmla="*/ 311451 w 440846"/>
              <a:gd name="connsiteY72" fmla="*/ 426474 h 532281"/>
              <a:gd name="connsiteX73" fmla="*/ 295903 w 440846"/>
              <a:gd name="connsiteY73" fmla="*/ 410857 h 532281"/>
              <a:gd name="connsiteX74" fmla="*/ 117229 w 440846"/>
              <a:gd name="connsiteY74" fmla="*/ 320916 h 532281"/>
              <a:gd name="connsiteX75" fmla="*/ 99486 w 440846"/>
              <a:gd name="connsiteY75" fmla="*/ 320916 h 532281"/>
              <a:gd name="connsiteX76" fmla="*/ 99486 w 440846"/>
              <a:gd name="connsiteY76" fmla="*/ 303174 h 532281"/>
              <a:gd name="connsiteX77" fmla="*/ 115104 w 440846"/>
              <a:gd name="connsiteY77" fmla="*/ 287556 h 532281"/>
              <a:gd name="connsiteX78" fmla="*/ 99717 w 440846"/>
              <a:gd name="connsiteY78" fmla="*/ 272055 h 532281"/>
              <a:gd name="connsiteX79" fmla="*/ 99717 w 440846"/>
              <a:gd name="connsiteY79" fmla="*/ 254312 h 532281"/>
              <a:gd name="connsiteX80" fmla="*/ 117460 w 440846"/>
              <a:gd name="connsiteY80" fmla="*/ 254312 h 532281"/>
              <a:gd name="connsiteX81" fmla="*/ 133077 w 440846"/>
              <a:gd name="connsiteY81" fmla="*/ 269929 h 532281"/>
              <a:gd name="connsiteX82" fmla="*/ 148694 w 440846"/>
              <a:gd name="connsiteY82" fmla="*/ 254312 h 532281"/>
              <a:gd name="connsiteX83" fmla="*/ 166437 w 440846"/>
              <a:gd name="connsiteY83" fmla="*/ 254312 h 532281"/>
              <a:gd name="connsiteX84" fmla="*/ 166437 w 440846"/>
              <a:gd name="connsiteY84" fmla="*/ 272055 h 532281"/>
              <a:gd name="connsiteX85" fmla="*/ 150820 w 440846"/>
              <a:gd name="connsiteY85" fmla="*/ 287672 h 532281"/>
              <a:gd name="connsiteX86" fmla="*/ 166437 w 440846"/>
              <a:gd name="connsiteY86" fmla="*/ 303289 h 532281"/>
              <a:gd name="connsiteX87" fmla="*/ 166437 w 440846"/>
              <a:gd name="connsiteY87" fmla="*/ 321032 h 532281"/>
              <a:gd name="connsiteX88" fmla="*/ 148694 w 440846"/>
              <a:gd name="connsiteY88" fmla="*/ 321032 h 532281"/>
              <a:gd name="connsiteX89" fmla="*/ 133077 w 440846"/>
              <a:gd name="connsiteY89" fmla="*/ 305415 h 53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40846" h="532281">
                <a:moveTo>
                  <a:pt x="416057" y="123735"/>
                </a:moveTo>
                <a:lnTo>
                  <a:pt x="316946" y="123735"/>
                </a:lnTo>
                <a:cubicBezTo>
                  <a:pt x="310108" y="123735"/>
                  <a:pt x="304563" y="118191"/>
                  <a:pt x="304516" y="111352"/>
                </a:cubicBezTo>
                <a:lnTo>
                  <a:pt x="304516" y="24785"/>
                </a:lnTo>
                <a:lnTo>
                  <a:pt x="24789" y="24785"/>
                </a:lnTo>
                <a:lnTo>
                  <a:pt x="24789" y="507490"/>
                </a:lnTo>
                <a:lnTo>
                  <a:pt x="416054" y="507490"/>
                </a:lnTo>
                <a:close/>
                <a:moveTo>
                  <a:pt x="435810" y="101442"/>
                </a:moveTo>
                <a:lnTo>
                  <a:pt x="435833" y="101418"/>
                </a:lnTo>
                <a:cubicBezTo>
                  <a:pt x="438975" y="103752"/>
                  <a:pt x="440846" y="107448"/>
                  <a:pt x="440846" y="111353"/>
                </a:cubicBezTo>
                <a:lnTo>
                  <a:pt x="440846" y="519922"/>
                </a:lnTo>
                <a:cubicBezTo>
                  <a:pt x="440823" y="526760"/>
                  <a:pt x="435256" y="532282"/>
                  <a:pt x="428440" y="532282"/>
                </a:cubicBezTo>
                <a:lnTo>
                  <a:pt x="12406" y="532282"/>
                </a:lnTo>
                <a:cubicBezTo>
                  <a:pt x="5591" y="532282"/>
                  <a:pt x="23" y="526760"/>
                  <a:pt x="0" y="519922"/>
                </a:cubicBezTo>
                <a:lnTo>
                  <a:pt x="0" y="12360"/>
                </a:lnTo>
                <a:cubicBezTo>
                  <a:pt x="23" y="5522"/>
                  <a:pt x="5591" y="0"/>
                  <a:pt x="12406" y="0"/>
                </a:cubicBezTo>
                <a:lnTo>
                  <a:pt x="316944" y="0"/>
                </a:lnTo>
                <a:cubicBezTo>
                  <a:pt x="320340" y="23"/>
                  <a:pt x="323575" y="1409"/>
                  <a:pt x="325931" y="3835"/>
                </a:cubicBezTo>
                <a:lnTo>
                  <a:pt x="435806" y="101420"/>
                </a:lnTo>
                <a:close/>
                <a:moveTo>
                  <a:pt x="329353" y="39874"/>
                </a:moveTo>
                <a:lnTo>
                  <a:pt x="395959" y="99017"/>
                </a:lnTo>
                <a:lnTo>
                  <a:pt x="329306" y="98994"/>
                </a:lnTo>
                <a:lnTo>
                  <a:pt x="329306" y="39851"/>
                </a:lnTo>
                <a:close/>
                <a:moveTo>
                  <a:pt x="219548" y="258217"/>
                </a:moveTo>
                <a:cubicBezTo>
                  <a:pt x="217377" y="260804"/>
                  <a:pt x="214258" y="262375"/>
                  <a:pt x="210908" y="262607"/>
                </a:cubicBezTo>
                <a:cubicBezTo>
                  <a:pt x="207535" y="262838"/>
                  <a:pt x="204232" y="261682"/>
                  <a:pt x="201760" y="259418"/>
                </a:cubicBezTo>
                <a:cubicBezTo>
                  <a:pt x="199264" y="257154"/>
                  <a:pt x="197809" y="253966"/>
                  <a:pt x="197717" y="250616"/>
                </a:cubicBezTo>
                <a:cubicBezTo>
                  <a:pt x="197624" y="247243"/>
                  <a:pt x="198895" y="243985"/>
                  <a:pt x="201275" y="241606"/>
                </a:cubicBezTo>
                <a:lnTo>
                  <a:pt x="235628" y="203810"/>
                </a:lnTo>
                <a:cubicBezTo>
                  <a:pt x="237961" y="200853"/>
                  <a:pt x="241542" y="199144"/>
                  <a:pt x="245285" y="199144"/>
                </a:cubicBezTo>
                <a:cubicBezTo>
                  <a:pt x="249051" y="199144"/>
                  <a:pt x="252632" y="200853"/>
                  <a:pt x="254965" y="203810"/>
                </a:cubicBezTo>
                <a:cubicBezTo>
                  <a:pt x="266332" y="216401"/>
                  <a:pt x="277860" y="228946"/>
                  <a:pt x="289272" y="241537"/>
                </a:cubicBezTo>
                <a:cubicBezTo>
                  <a:pt x="291629" y="243940"/>
                  <a:pt x="292923" y="247197"/>
                  <a:pt x="292830" y="250547"/>
                </a:cubicBezTo>
                <a:cubicBezTo>
                  <a:pt x="292738" y="253920"/>
                  <a:pt x="291259" y="257085"/>
                  <a:pt x="288787" y="259349"/>
                </a:cubicBezTo>
                <a:cubicBezTo>
                  <a:pt x="286292" y="261613"/>
                  <a:pt x="282989" y="262769"/>
                  <a:pt x="279638" y="262537"/>
                </a:cubicBezTo>
                <a:cubicBezTo>
                  <a:pt x="276265" y="262329"/>
                  <a:pt x="273146" y="260735"/>
                  <a:pt x="270998" y="258148"/>
                </a:cubicBezTo>
                <a:lnTo>
                  <a:pt x="257622" y="243477"/>
                </a:lnTo>
                <a:lnTo>
                  <a:pt x="257622" y="256854"/>
                </a:lnTo>
                <a:cubicBezTo>
                  <a:pt x="257529" y="304053"/>
                  <a:pt x="238724" y="349288"/>
                  <a:pt x="205364" y="382668"/>
                </a:cubicBezTo>
                <a:cubicBezTo>
                  <a:pt x="171981" y="416051"/>
                  <a:pt x="126745" y="434857"/>
                  <a:pt x="79549" y="434996"/>
                </a:cubicBezTo>
                <a:cubicBezTo>
                  <a:pt x="73034" y="434534"/>
                  <a:pt x="67998" y="429127"/>
                  <a:pt x="67998" y="422589"/>
                </a:cubicBezTo>
                <a:cubicBezTo>
                  <a:pt x="67998" y="416074"/>
                  <a:pt x="73035" y="410668"/>
                  <a:pt x="79549" y="410206"/>
                </a:cubicBezTo>
                <a:cubicBezTo>
                  <a:pt x="120164" y="410091"/>
                  <a:pt x="159090" y="393896"/>
                  <a:pt x="187810" y="365179"/>
                </a:cubicBezTo>
                <a:cubicBezTo>
                  <a:pt x="216527" y="336439"/>
                  <a:pt x="232722" y="297531"/>
                  <a:pt x="232860" y="256918"/>
                </a:cubicBezTo>
                <a:lnTo>
                  <a:pt x="232860" y="243542"/>
                </a:lnTo>
                <a:close/>
                <a:moveTo>
                  <a:pt x="258222" y="127458"/>
                </a:moveTo>
                <a:cubicBezTo>
                  <a:pt x="262566" y="131779"/>
                  <a:pt x="264437" y="137993"/>
                  <a:pt x="263259" y="144000"/>
                </a:cubicBezTo>
                <a:cubicBezTo>
                  <a:pt x="262057" y="150007"/>
                  <a:pt x="257945" y="155020"/>
                  <a:pt x="252285" y="157376"/>
                </a:cubicBezTo>
                <a:cubicBezTo>
                  <a:pt x="246625" y="159710"/>
                  <a:pt x="240156" y="159086"/>
                  <a:pt x="235073" y="155667"/>
                </a:cubicBezTo>
                <a:cubicBezTo>
                  <a:pt x="229968" y="152247"/>
                  <a:pt x="226918" y="146541"/>
                  <a:pt x="226941" y="140396"/>
                </a:cubicBezTo>
                <a:cubicBezTo>
                  <a:pt x="226987" y="133026"/>
                  <a:pt x="231469" y="126396"/>
                  <a:pt x="238285" y="123577"/>
                </a:cubicBezTo>
                <a:cubicBezTo>
                  <a:pt x="245100" y="120759"/>
                  <a:pt x="252955" y="122283"/>
                  <a:pt x="258222" y="127458"/>
                </a:cubicBezTo>
                <a:close/>
                <a:moveTo>
                  <a:pt x="245262" y="97286"/>
                </a:moveTo>
                <a:cubicBezTo>
                  <a:pt x="262750" y="97263"/>
                  <a:pt x="278507" y="107775"/>
                  <a:pt x="285206" y="123923"/>
                </a:cubicBezTo>
                <a:cubicBezTo>
                  <a:pt x="291906" y="140049"/>
                  <a:pt x="288210" y="158647"/>
                  <a:pt x="275850" y="170983"/>
                </a:cubicBezTo>
                <a:cubicBezTo>
                  <a:pt x="263490" y="183343"/>
                  <a:pt x="244915" y="187039"/>
                  <a:pt x="228767" y="180340"/>
                </a:cubicBezTo>
                <a:cubicBezTo>
                  <a:pt x="212641" y="173640"/>
                  <a:pt x="202130" y="157884"/>
                  <a:pt x="202153" y="140395"/>
                </a:cubicBezTo>
                <a:cubicBezTo>
                  <a:pt x="202153" y="116600"/>
                  <a:pt x="221466" y="97286"/>
                  <a:pt x="245263" y="97286"/>
                </a:cubicBezTo>
                <a:close/>
                <a:moveTo>
                  <a:pt x="280286" y="426474"/>
                </a:moveTo>
                <a:cubicBezTo>
                  <a:pt x="275388" y="431372"/>
                  <a:pt x="267440" y="431372"/>
                  <a:pt x="262543" y="426474"/>
                </a:cubicBezTo>
                <a:cubicBezTo>
                  <a:pt x="257645" y="421577"/>
                  <a:pt x="257645" y="413629"/>
                  <a:pt x="262543" y="408732"/>
                </a:cubicBezTo>
                <a:lnTo>
                  <a:pt x="278160" y="393114"/>
                </a:lnTo>
                <a:lnTo>
                  <a:pt x="262543" y="377497"/>
                </a:lnTo>
                <a:cubicBezTo>
                  <a:pt x="257645" y="372599"/>
                  <a:pt x="257645" y="364675"/>
                  <a:pt x="262543" y="359754"/>
                </a:cubicBezTo>
                <a:cubicBezTo>
                  <a:pt x="267440" y="354857"/>
                  <a:pt x="275388" y="354857"/>
                  <a:pt x="280286" y="359754"/>
                </a:cubicBezTo>
                <a:lnTo>
                  <a:pt x="295903" y="375371"/>
                </a:lnTo>
                <a:lnTo>
                  <a:pt x="311451" y="359754"/>
                </a:lnTo>
                <a:cubicBezTo>
                  <a:pt x="316349" y="354857"/>
                  <a:pt x="324296" y="354857"/>
                  <a:pt x="329194" y="359754"/>
                </a:cubicBezTo>
                <a:cubicBezTo>
                  <a:pt x="334091" y="364675"/>
                  <a:pt x="334091" y="372599"/>
                  <a:pt x="329194" y="377497"/>
                </a:cubicBezTo>
                <a:lnTo>
                  <a:pt x="313577" y="393114"/>
                </a:lnTo>
                <a:lnTo>
                  <a:pt x="329194" y="408732"/>
                </a:lnTo>
                <a:cubicBezTo>
                  <a:pt x="334091" y="413629"/>
                  <a:pt x="334091" y="421577"/>
                  <a:pt x="329194" y="426474"/>
                </a:cubicBezTo>
                <a:cubicBezTo>
                  <a:pt x="324296" y="431372"/>
                  <a:pt x="316349" y="431372"/>
                  <a:pt x="311451" y="426474"/>
                </a:cubicBezTo>
                <a:lnTo>
                  <a:pt x="295903" y="410857"/>
                </a:lnTo>
                <a:close/>
                <a:moveTo>
                  <a:pt x="117229" y="320916"/>
                </a:moveTo>
                <a:cubicBezTo>
                  <a:pt x="112332" y="325814"/>
                  <a:pt x="104384" y="325814"/>
                  <a:pt x="99486" y="320916"/>
                </a:cubicBezTo>
                <a:cubicBezTo>
                  <a:pt x="94589" y="315996"/>
                  <a:pt x="94589" y="308071"/>
                  <a:pt x="99486" y="303174"/>
                </a:cubicBezTo>
                <a:lnTo>
                  <a:pt x="115104" y="287556"/>
                </a:lnTo>
                <a:lnTo>
                  <a:pt x="99717" y="272055"/>
                </a:lnTo>
                <a:cubicBezTo>
                  <a:pt x="94819" y="267157"/>
                  <a:pt x="94819" y="259209"/>
                  <a:pt x="99717" y="254312"/>
                </a:cubicBezTo>
                <a:cubicBezTo>
                  <a:pt x="104615" y="249414"/>
                  <a:pt x="112562" y="249414"/>
                  <a:pt x="117460" y="254312"/>
                </a:cubicBezTo>
                <a:lnTo>
                  <a:pt x="133077" y="269929"/>
                </a:lnTo>
                <a:lnTo>
                  <a:pt x="148694" y="254312"/>
                </a:lnTo>
                <a:cubicBezTo>
                  <a:pt x="153592" y="249414"/>
                  <a:pt x="161539" y="249414"/>
                  <a:pt x="166437" y="254312"/>
                </a:cubicBezTo>
                <a:cubicBezTo>
                  <a:pt x="171335" y="259209"/>
                  <a:pt x="171335" y="267157"/>
                  <a:pt x="166437" y="272055"/>
                </a:cubicBezTo>
                <a:lnTo>
                  <a:pt x="150820" y="287672"/>
                </a:lnTo>
                <a:lnTo>
                  <a:pt x="166437" y="303289"/>
                </a:lnTo>
                <a:cubicBezTo>
                  <a:pt x="171335" y="308187"/>
                  <a:pt x="171335" y="316134"/>
                  <a:pt x="166437" y="321032"/>
                </a:cubicBezTo>
                <a:cubicBezTo>
                  <a:pt x="161539" y="325929"/>
                  <a:pt x="153592" y="325929"/>
                  <a:pt x="148694" y="321032"/>
                </a:cubicBezTo>
                <a:lnTo>
                  <a:pt x="133077" y="305415"/>
                </a:ln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Tree>
    <p:extLst>
      <p:ext uri="{BB962C8B-B14F-4D97-AF65-F5344CB8AC3E}">
        <p14:creationId xmlns:p14="http://schemas.microsoft.com/office/powerpoint/2010/main" val="229740862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F425A330-151D-3F3D-BFD9-F973BA2BB434}"/>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419100" y="411163"/>
            <a:ext cx="11353800" cy="861774"/>
          </a:xfrm>
        </p:spPr>
        <p:txBody>
          <a:bodyPr/>
          <a:lstStyle/>
          <a:p>
            <a:r>
              <a:rPr lang="en-GB"/>
              <a:t>Viva Insights relies on </a:t>
            </a:r>
            <a:r>
              <a:rPr lang="en-GB">
                <a:gradFill>
                  <a:gsLst>
                    <a:gs pos="40000">
                      <a:srgbClr val="8661C5"/>
                    </a:gs>
                    <a:gs pos="100000">
                      <a:srgbClr val="C73ECC"/>
                    </a:gs>
                    <a:gs pos="0">
                      <a:srgbClr val="0078D4">
                        <a:lumMod val="75000"/>
                      </a:srgbClr>
                    </a:gs>
                  </a:gsLst>
                  <a:lin ang="0" scaled="0"/>
                </a:gradFill>
                <a:latin typeface="Segoe UI Semibold"/>
                <a:cs typeface="Segoe UI"/>
              </a:rPr>
              <a:t>effective dating </a:t>
            </a:r>
            <a:r>
              <a:rPr lang="en-GB"/>
              <a:t>for its accuracy and to allow you to monitor long-term change.</a:t>
            </a:r>
          </a:p>
        </p:txBody>
      </p:sp>
      <p:cxnSp>
        <p:nvCxnSpPr>
          <p:cNvPr id="8" name="Straight Connector 7">
            <a:extLst>
              <a:ext uri="{FF2B5EF4-FFF2-40B4-BE49-F238E27FC236}">
                <a16:creationId xmlns:a16="http://schemas.microsoft.com/office/drawing/2014/main" id="{55A70F16-2E71-BE49-6207-B9A4DEC3E9B3}"/>
              </a:ext>
              <a:ext uri="{C183D7F6-B498-43B3-948B-1728B52AA6E4}">
                <adec:decorative xmlns:adec="http://schemas.microsoft.com/office/drawing/2017/decorative" val="1"/>
              </a:ext>
            </a:extLst>
          </p:cNvPr>
          <p:cNvCxnSpPr>
            <a:cxnSpLocks/>
          </p:cNvCxnSpPr>
          <p:nvPr/>
        </p:nvCxnSpPr>
        <p:spPr>
          <a:xfrm>
            <a:off x="4080027" y="2189648"/>
            <a:ext cx="0" cy="345807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3EEC524-A512-1F0F-5516-C836D17E15C0}"/>
              </a:ext>
              <a:ext uri="{C183D7F6-B498-43B3-948B-1728B52AA6E4}">
                <adec:decorative xmlns:adec="http://schemas.microsoft.com/office/drawing/2017/decorative" val="1"/>
              </a:ext>
            </a:extLst>
          </p:cNvPr>
          <p:cNvCxnSpPr>
            <a:cxnSpLocks/>
          </p:cNvCxnSpPr>
          <p:nvPr/>
        </p:nvCxnSpPr>
        <p:spPr>
          <a:xfrm>
            <a:off x="8111973" y="2189648"/>
            <a:ext cx="0" cy="345807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0A7D670A-1839-2E07-5C8A-266194346CB1}"/>
              </a:ext>
            </a:extLst>
          </p:cNvPr>
          <p:cNvSpPr txBox="1">
            <a:spLocks/>
          </p:cNvSpPr>
          <p:nvPr/>
        </p:nvSpPr>
        <p:spPr>
          <a:xfrm>
            <a:off x="419099" y="3277838"/>
            <a:ext cx="3289910" cy="923330"/>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algn="ctr"/>
            <a:r>
              <a:rPr lang="en-US" sz="2000">
                <a:latin typeface="+mn-lt"/>
              </a:rPr>
              <a:t>Sentiment, performance, efficiency all shift </a:t>
            </a:r>
            <a:br>
              <a:rPr lang="en-US" sz="2000">
                <a:latin typeface="+mn-lt"/>
              </a:rPr>
            </a:br>
            <a:r>
              <a:rPr lang="en-US" sz="2000">
                <a:latin typeface="+mn-lt"/>
              </a:rPr>
              <a:t>over time.</a:t>
            </a:r>
          </a:p>
        </p:txBody>
      </p:sp>
      <p:sp>
        <p:nvSpPr>
          <p:cNvPr id="13" name="Title 2">
            <a:extLst>
              <a:ext uri="{FF2B5EF4-FFF2-40B4-BE49-F238E27FC236}">
                <a16:creationId xmlns:a16="http://schemas.microsoft.com/office/drawing/2014/main" id="{1749F0E6-71A5-C05B-CE56-A81F7DE9145D}"/>
              </a:ext>
            </a:extLst>
          </p:cNvPr>
          <p:cNvSpPr txBox="1">
            <a:spLocks/>
          </p:cNvSpPr>
          <p:nvPr/>
        </p:nvSpPr>
        <p:spPr>
          <a:xfrm>
            <a:off x="4451045" y="3277838"/>
            <a:ext cx="3289910" cy="184665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algn="ctr"/>
            <a:r>
              <a:rPr lang="en-US" sz="2000">
                <a:latin typeface="+mn-lt"/>
              </a:rPr>
              <a:t>New joiners establish their networks, supervisors are promoted, leaders change roles, departments restructure, companies merge.</a:t>
            </a:r>
          </a:p>
        </p:txBody>
      </p:sp>
      <p:sp>
        <p:nvSpPr>
          <p:cNvPr id="14" name="Title 2">
            <a:extLst>
              <a:ext uri="{FF2B5EF4-FFF2-40B4-BE49-F238E27FC236}">
                <a16:creationId xmlns:a16="http://schemas.microsoft.com/office/drawing/2014/main" id="{FF229601-C2E8-000E-DFC2-BF64992FCD33}"/>
              </a:ext>
            </a:extLst>
          </p:cNvPr>
          <p:cNvSpPr txBox="1">
            <a:spLocks/>
          </p:cNvSpPr>
          <p:nvPr/>
        </p:nvSpPr>
        <p:spPr>
          <a:xfrm>
            <a:off x="8482992" y="3277838"/>
            <a:ext cx="3289910" cy="184665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algn="ctr"/>
            <a:r>
              <a:rPr lang="en-US" sz="2000">
                <a:latin typeface="+mn-lt"/>
              </a:rPr>
              <a:t>Aligning Viva Insights to these trends allows decision makers to accurately review the impact of change and determine success and areas to further improve.</a:t>
            </a:r>
          </a:p>
        </p:txBody>
      </p:sp>
      <p:sp>
        <p:nvSpPr>
          <p:cNvPr id="19" name="Freeform: Shape 18">
            <a:extLst>
              <a:ext uri="{FF2B5EF4-FFF2-40B4-BE49-F238E27FC236}">
                <a16:creationId xmlns:a16="http://schemas.microsoft.com/office/drawing/2014/main" id="{82EEDF98-1AEC-CA89-7B79-6787492E659C}"/>
              </a:ext>
              <a:ext uri="{C183D7F6-B498-43B3-948B-1728B52AA6E4}">
                <adec:decorative xmlns:adec="http://schemas.microsoft.com/office/drawing/2017/decorative" val="1"/>
              </a:ext>
            </a:extLst>
          </p:cNvPr>
          <p:cNvSpPr/>
          <p:nvPr/>
        </p:nvSpPr>
        <p:spPr>
          <a:xfrm>
            <a:off x="1640012" y="2231731"/>
            <a:ext cx="848085" cy="755448"/>
          </a:xfrm>
          <a:custGeom>
            <a:avLst/>
            <a:gdLst>
              <a:gd name="connsiteX0" fmla="*/ 555343 w 848085"/>
              <a:gd name="connsiteY0" fmla="*/ 456638 h 755448"/>
              <a:gd name="connsiteX1" fmla="*/ 638984 w 848085"/>
              <a:gd name="connsiteY1" fmla="*/ 423115 h 755448"/>
              <a:gd name="connsiteX2" fmla="*/ 721955 w 848085"/>
              <a:gd name="connsiteY2" fmla="*/ 458574 h 755448"/>
              <a:gd name="connsiteX3" fmla="*/ 755293 w 848085"/>
              <a:gd name="connsiteY3" fmla="*/ 533434 h 755448"/>
              <a:gd name="connsiteX4" fmla="*/ 736764 w 848085"/>
              <a:gd name="connsiteY4" fmla="*/ 604686 h 755448"/>
              <a:gd name="connsiteX5" fmla="*/ 840643 w 848085"/>
              <a:gd name="connsiteY5" fmla="*/ 710947 h 755448"/>
              <a:gd name="connsiteX6" fmla="*/ 848084 w 848085"/>
              <a:gd name="connsiteY6" fmla="*/ 729513 h 755448"/>
              <a:gd name="connsiteX7" fmla="*/ 840308 w 848085"/>
              <a:gd name="connsiteY7" fmla="*/ 747931 h 755448"/>
              <a:gd name="connsiteX8" fmla="*/ 840345 w 848085"/>
              <a:gd name="connsiteY8" fmla="*/ 747968 h 755448"/>
              <a:gd name="connsiteX9" fmla="*/ 839527 w 848085"/>
              <a:gd name="connsiteY9" fmla="*/ 748675 h 755448"/>
              <a:gd name="connsiteX10" fmla="*/ 821630 w 848085"/>
              <a:gd name="connsiteY10" fmla="*/ 755447 h 755448"/>
              <a:gd name="connsiteX11" fmla="*/ 803213 w 848085"/>
              <a:gd name="connsiteY11" fmla="*/ 747671 h 755448"/>
              <a:gd name="connsiteX12" fmla="*/ 803176 w 848085"/>
              <a:gd name="connsiteY12" fmla="*/ 747708 h 755448"/>
              <a:gd name="connsiteX13" fmla="*/ 802580 w 848085"/>
              <a:gd name="connsiteY13" fmla="*/ 747075 h 755448"/>
              <a:gd name="connsiteX14" fmla="*/ 699253 w 848085"/>
              <a:gd name="connsiteY14" fmla="*/ 641405 h 755448"/>
              <a:gd name="connsiteX15" fmla="*/ 627593 w 848085"/>
              <a:gd name="connsiteY15" fmla="*/ 658297 h 755448"/>
              <a:gd name="connsiteX16" fmla="*/ 553439 w 848085"/>
              <a:gd name="connsiteY16" fmla="*/ 623247 h 755448"/>
              <a:gd name="connsiteX17" fmla="*/ 519915 w 848085"/>
              <a:gd name="connsiteY17" fmla="*/ 539607 h 755448"/>
              <a:gd name="connsiteX18" fmla="*/ 555337 w 848085"/>
              <a:gd name="connsiteY18" fmla="*/ 456635 h 755448"/>
              <a:gd name="connsiteX19" fmla="*/ 644603 w 848085"/>
              <a:gd name="connsiteY19" fmla="*/ 388661 h 755448"/>
              <a:gd name="connsiteX20" fmla="*/ 644603 w 848085"/>
              <a:gd name="connsiteY20" fmla="*/ 170929 h 755448"/>
              <a:gd name="connsiteX21" fmla="*/ 634259 w 848085"/>
              <a:gd name="connsiteY21" fmla="*/ 160586 h 755448"/>
              <a:gd name="connsiteX22" fmla="*/ 555343 w 848085"/>
              <a:gd name="connsiteY22" fmla="*/ 160586 h 755448"/>
              <a:gd name="connsiteX23" fmla="*/ 545000 w 848085"/>
              <a:gd name="connsiteY23" fmla="*/ 170929 h 755448"/>
              <a:gd name="connsiteX24" fmla="*/ 545000 w 848085"/>
              <a:gd name="connsiteY24" fmla="*/ 412778 h 755448"/>
              <a:gd name="connsiteX25" fmla="*/ 555343 w 848085"/>
              <a:gd name="connsiteY25" fmla="*/ 423121 h 755448"/>
              <a:gd name="connsiteX26" fmla="*/ 565686 w 848085"/>
              <a:gd name="connsiteY26" fmla="*/ 412778 h 755448"/>
              <a:gd name="connsiteX27" fmla="*/ 565686 w 848085"/>
              <a:gd name="connsiteY27" fmla="*/ 181273 h 755448"/>
              <a:gd name="connsiteX28" fmla="*/ 623915 w 848085"/>
              <a:gd name="connsiteY28" fmla="*/ 181273 h 755448"/>
              <a:gd name="connsiteX29" fmla="*/ 623915 w 848085"/>
              <a:gd name="connsiteY29" fmla="*/ 388661 h 755448"/>
              <a:gd name="connsiteX30" fmla="*/ 634258 w 848085"/>
              <a:gd name="connsiteY30" fmla="*/ 399004 h 755448"/>
              <a:gd name="connsiteX31" fmla="*/ 644602 w 848085"/>
              <a:gd name="connsiteY31" fmla="*/ 388661 h 755448"/>
              <a:gd name="connsiteX32" fmla="*/ 525283 w 848085"/>
              <a:gd name="connsiteY32" fmla="*/ 454034 h 755448"/>
              <a:gd name="connsiteX33" fmla="*/ 525283 w 848085"/>
              <a:gd name="connsiteY33" fmla="*/ 305168 h 755448"/>
              <a:gd name="connsiteX34" fmla="*/ 514940 w 848085"/>
              <a:gd name="connsiteY34" fmla="*/ 294824 h 755448"/>
              <a:gd name="connsiteX35" fmla="*/ 436023 w 848085"/>
              <a:gd name="connsiteY35" fmla="*/ 294824 h 755448"/>
              <a:gd name="connsiteX36" fmla="*/ 425680 w 848085"/>
              <a:gd name="connsiteY36" fmla="*/ 305168 h 755448"/>
              <a:gd name="connsiteX37" fmla="*/ 425680 w 848085"/>
              <a:gd name="connsiteY37" fmla="*/ 431002 h 755448"/>
              <a:gd name="connsiteX38" fmla="*/ 436023 w 848085"/>
              <a:gd name="connsiteY38" fmla="*/ 441346 h 755448"/>
              <a:gd name="connsiteX39" fmla="*/ 446366 w 848085"/>
              <a:gd name="connsiteY39" fmla="*/ 431002 h 755448"/>
              <a:gd name="connsiteX40" fmla="*/ 446366 w 848085"/>
              <a:gd name="connsiteY40" fmla="*/ 315512 h 755448"/>
              <a:gd name="connsiteX41" fmla="*/ 504595 w 848085"/>
              <a:gd name="connsiteY41" fmla="*/ 315512 h 755448"/>
              <a:gd name="connsiteX42" fmla="*/ 504595 w 848085"/>
              <a:gd name="connsiteY42" fmla="*/ 454034 h 755448"/>
              <a:gd name="connsiteX43" fmla="*/ 514939 w 848085"/>
              <a:gd name="connsiteY43" fmla="*/ 464377 h 755448"/>
              <a:gd name="connsiteX44" fmla="*/ 525282 w 848085"/>
              <a:gd name="connsiteY44" fmla="*/ 454034 h 755448"/>
              <a:gd name="connsiteX45" fmla="*/ 405963 w 848085"/>
              <a:gd name="connsiteY45" fmla="*/ 433496 h 755448"/>
              <a:gd name="connsiteX46" fmla="*/ 395620 w 848085"/>
              <a:gd name="connsiteY46" fmla="*/ 443839 h 755448"/>
              <a:gd name="connsiteX47" fmla="*/ 385277 w 848085"/>
              <a:gd name="connsiteY47" fmla="*/ 433496 h 755448"/>
              <a:gd name="connsiteX48" fmla="*/ 385277 w 848085"/>
              <a:gd name="connsiteY48" fmla="*/ 246492 h 755448"/>
              <a:gd name="connsiteX49" fmla="*/ 327048 w 848085"/>
              <a:gd name="connsiteY49" fmla="*/ 246492 h 755448"/>
              <a:gd name="connsiteX50" fmla="*/ 327048 w 848085"/>
              <a:gd name="connsiteY50" fmla="*/ 450651 h 755448"/>
              <a:gd name="connsiteX51" fmla="*/ 316704 w 848085"/>
              <a:gd name="connsiteY51" fmla="*/ 460994 h 755448"/>
              <a:gd name="connsiteX52" fmla="*/ 306361 w 848085"/>
              <a:gd name="connsiteY52" fmla="*/ 450651 h 755448"/>
              <a:gd name="connsiteX53" fmla="*/ 306361 w 848085"/>
              <a:gd name="connsiteY53" fmla="*/ 236148 h 755448"/>
              <a:gd name="connsiteX54" fmla="*/ 316704 w 848085"/>
              <a:gd name="connsiteY54" fmla="*/ 225804 h 755448"/>
              <a:gd name="connsiteX55" fmla="*/ 395621 w 848085"/>
              <a:gd name="connsiteY55" fmla="*/ 225804 h 755448"/>
              <a:gd name="connsiteX56" fmla="*/ 405964 w 848085"/>
              <a:gd name="connsiteY56" fmla="*/ 236148 h 755448"/>
              <a:gd name="connsiteX57" fmla="*/ 286643 w 848085"/>
              <a:gd name="connsiteY57" fmla="*/ 433273 h 755448"/>
              <a:gd name="connsiteX58" fmla="*/ 276300 w 848085"/>
              <a:gd name="connsiteY58" fmla="*/ 443616 h 755448"/>
              <a:gd name="connsiteX59" fmla="*/ 265957 w 848085"/>
              <a:gd name="connsiteY59" fmla="*/ 433273 h 755448"/>
              <a:gd name="connsiteX60" fmla="*/ 265957 w 848085"/>
              <a:gd name="connsiteY60" fmla="*/ 373370 h 755448"/>
              <a:gd name="connsiteX61" fmla="*/ 207728 w 848085"/>
              <a:gd name="connsiteY61" fmla="*/ 373370 h 755448"/>
              <a:gd name="connsiteX62" fmla="*/ 207728 w 848085"/>
              <a:gd name="connsiteY62" fmla="*/ 444770 h 755448"/>
              <a:gd name="connsiteX63" fmla="*/ 197385 w 848085"/>
              <a:gd name="connsiteY63" fmla="*/ 455113 h 755448"/>
              <a:gd name="connsiteX64" fmla="*/ 187041 w 848085"/>
              <a:gd name="connsiteY64" fmla="*/ 444770 h 755448"/>
              <a:gd name="connsiteX65" fmla="*/ 187041 w 848085"/>
              <a:gd name="connsiteY65" fmla="*/ 363026 h 755448"/>
              <a:gd name="connsiteX66" fmla="*/ 197385 w 848085"/>
              <a:gd name="connsiteY66" fmla="*/ 352683 h 755448"/>
              <a:gd name="connsiteX67" fmla="*/ 276301 w 848085"/>
              <a:gd name="connsiteY67" fmla="*/ 352683 h 755448"/>
              <a:gd name="connsiteX68" fmla="*/ 286644 w 848085"/>
              <a:gd name="connsiteY68" fmla="*/ 363026 h 755448"/>
              <a:gd name="connsiteX69" fmla="*/ 455188 w 848085"/>
              <a:gd name="connsiteY69" fmla="*/ 530238 h 755448"/>
              <a:gd name="connsiteX70" fmla="*/ 444994 w 848085"/>
              <a:gd name="connsiteY70" fmla="*/ 540656 h 755448"/>
              <a:gd name="connsiteX71" fmla="*/ 434575 w 848085"/>
              <a:gd name="connsiteY71" fmla="*/ 530462 h 755448"/>
              <a:gd name="connsiteX72" fmla="*/ 434390 w 848085"/>
              <a:gd name="connsiteY72" fmla="*/ 518518 h 755448"/>
              <a:gd name="connsiteX73" fmla="*/ 444584 w 848085"/>
              <a:gd name="connsiteY73" fmla="*/ 508100 h 755448"/>
              <a:gd name="connsiteX74" fmla="*/ 455003 w 848085"/>
              <a:gd name="connsiteY74" fmla="*/ 518294 h 755448"/>
              <a:gd name="connsiteX75" fmla="*/ 408791 w 848085"/>
              <a:gd name="connsiteY75" fmla="*/ 530238 h 755448"/>
              <a:gd name="connsiteX76" fmla="*/ 398596 w 848085"/>
              <a:gd name="connsiteY76" fmla="*/ 540656 h 755448"/>
              <a:gd name="connsiteX77" fmla="*/ 388178 w 848085"/>
              <a:gd name="connsiteY77" fmla="*/ 530462 h 755448"/>
              <a:gd name="connsiteX78" fmla="*/ 387992 w 848085"/>
              <a:gd name="connsiteY78" fmla="*/ 518518 h 755448"/>
              <a:gd name="connsiteX79" fmla="*/ 398187 w 848085"/>
              <a:gd name="connsiteY79" fmla="*/ 508100 h 755448"/>
              <a:gd name="connsiteX80" fmla="*/ 408605 w 848085"/>
              <a:gd name="connsiteY80" fmla="*/ 518294 h 755448"/>
              <a:gd name="connsiteX81" fmla="*/ 285452 w 848085"/>
              <a:gd name="connsiteY81" fmla="*/ 530238 h 755448"/>
              <a:gd name="connsiteX82" fmla="*/ 275257 w 848085"/>
              <a:gd name="connsiteY82" fmla="*/ 540656 h 755448"/>
              <a:gd name="connsiteX83" fmla="*/ 264839 w 848085"/>
              <a:gd name="connsiteY83" fmla="*/ 530462 h 755448"/>
              <a:gd name="connsiteX84" fmla="*/ 264653 w 848085"/>
              <a:gd name="connsiteY84" fmla="*/ 518518 h 755448"/>
              <a:gd name="connsiteX85" fmla="*/ 274848 w 848085"/>
              <a:gd name="connsiteY85" fmla="*/ 508100 h 755448"/>
              <a:gd name="connsiteX86" fmla="*/ 285266 w 848085"/>
              <a:gd name="connsiteY86" fmla="*/ 518294 h 755448"/>
              <a:gd name="connsiteX87" fmla="*/ 239018 w 848085"/>
              <a:gd name="connsiteY87" fmla="*/ 530238 h 755448"/>
              <a:gd name="connsiteX88" fmla="*/ 228823 w 848085"/>
              <a:gd name="connsiteY88" fmla="*/ 540656 h 755448"/>
              <a:gd name="connsiteX89" fmla="*/ 218404 w 848085"/>
              <a:gd name="connsiteY89" fmla="*/ 530462 h 755448"/>
              <a:gd name="connsiteX90" fmla="*/ 218219 w 848085"/>
              <a:gd name="connsiteY90" fmla="*/ 518518 h 755448"/>
              <a:gd name="connsiteX91" fmla="*/ 228413 w 848085"/>
              <a:gd name="connsiteY91" fmla="*/ 508100 h 755448"/>
              <a:gd name="connsiteX92" fmla="*/ 238832 w 848085"/>
              <a:gd name="connsiteY92" fmla="*/ 518294 h 755448"/>
              <a:gd name="connsiteX93" fmla="*/ 115193 w 848085"/>
              <a:gd name="connsiteY93" fmla="*/ 530349 h 755448"/>
              <a:gd name="connsiteX94" fmla="*/ 104998 w 848085"/>
              <a:gd name="connsiteY94" fmla="*/ 540768 h 755448"/>
              <a:gd name="connsiteX95" fmla="*/ 94579 w 848085"/>
              <a:gd name="connsiteY95" fmla="*/ 530573 h 755448"/>
              <a:gd name="connsiteX96" fmla="*/ 94394 w 848085"/>
              <a:gd name="connsiteY96" fmla="*/ 518741 h 755448"/>
              <a:gd name="connsiteX97" fmla="*/ 104588 w 848085"/>
              <a:gd name="connsiteY97" fmla="*/ 508323 h 755448"/>
              <a:gd name="connsiteX98" fmla="*/ 115007 w 848085"/>
              <a:gd name="connsiteY98" fmla="*/ 518517 h 755448"/>
              <a:gd name="connsiteX99" fmla="*/ 69131 w 848085"/>
              <a:gd name="connsiteY99" fmla="*/ 530349 h 755448"/>
              <a:gd name="connsiteX100" fmla="*/ 58936 w 848085"/>
              <a:gd name="connsiteY100" fmla="*/ 540768 h 755448"/>
              <a:gd name="connsiteX101" fmla="*/ 48517 w 848085"/>
              <a:gd name="connsiteY101" fmla="*/ 530573 h 755448"/>
              <a:gd name="connsiteX102" fmla="*/ 48332 w 848085"/>
              <a:gd name="connsiteY102" fmla="*/ 518741 h 755448"/>
              <a:gd name="connsiteX103" fmla="*/ 58526 w 848085"/>
              <a:gd name="connsiteY103" fmla="*/ 508323 h 755448"/>
              <a:gd name="connsiteX104" fmla="*/ 68945 w 848085"/>
              <a:gd name="connsiteY104" fmla="*/ 518517 h 755448"/>
              <a:gd name="connsiteX105" fmla="*/ 216920 w 848085"/>
              <a:gd name="connsiteY105" fmla="*/ 579091 h 755448"/>
              <a:gd name="connsiteX106" fmla="*/ 206577 w 848085"/>
              <a:gd name="connsiteY106" fmla="*/ 568747 h 755448"/>
              <a:gd name="connsiteX107" fmla="*/ 216920 w 848085"/>
              <a:gd name="connsiteY107" fmla="*/ 558404 h 755448"/>
              <a:gd name="connsiteX108" fmla="*/ 287279 w 848085"/>
              <a:gd name="connsiteY108" fmla="*/ 558404 h 755448"/>
              <a:gd name="connsiteX109" fmla="*/ 297622 w 848085"/>
              <a:gd name="connsiteY109" fmla="*/ 568747 h 755448"/>
              <a:gd name="connsiteX110" fmla="*/ 287279 w 848085"/>
              <a:gd name="connsiteY110" fmla="*/ 579091 h 755448"/>
              <a:gd name="connsiteX111" fmla="*/ 252304 w 848085"/>
              <a:gd name="connsiteY111" fmla="*/ 463228 h 755448"/>
              <a:gd name="connsiteX112" fmla="*/ 194521 w 848085"/>
              <a:gd name="connsiteY112" fmla="*/ 487152 h 755448"/>
              <a:gd name="connsiteX113" fmla="*/ 170598 w 848085"/>
              <a:gd name="connsiteY113" fmla="*/ 544935 h 755448"/>
              <a:gd name="connsiteX114" fmla="*/ 194521 w 848085"/>
              <a:gd name="connsiteY114" fmla="*/ 602717 h 755448"/>
              <a:gd name="connsiteX115" fmla="*/ 252304 w 848085"/>
              <a:gd name="connsiteY115" fmla="*/ 626641 h 755448"/>
              <a:gd name="connsiteX116" fmla="*/ 310086 w 848085"/>
              <a:gd name="connsiteY116" fmla="*/ 602717 h 755448"/>
              <a:gd name="connsiteX117" fmla="*/ 334010 w 848085"/>
              <a:gd name="connsiteY117" fmla="*/ 544935 h 755448"/>
              <a:gd name="connsiteX118" fmla="*/ 310086 w 848085"/>
              <a:gd name="connsiteY118" fmla="*/ 487152 h 755448"/>
              <a:gd name="connsiteX119" fmla="*/ 252304 w 848085"/>
              <a:gd name="connsiteY119" fmla="*/ 463228 h 755448"/>
              <a:gd name="connsiteX120" fmla="*/ 295464 w 848085"/>
              <a:gd name="connsiteY120" fmla="*/ 501812 h 755448"/>
              <a:gd name="connsiteX121" fmla="*/ 252304 w 848085"/>
              <a:gd name="connsiteY121" fmla="*/ 483916 h 755448"/>
              <a:gd name="connsiteX122" fmla="*/ 209144 w 848085"/>
              <a:gd name="connsiteY122" fmla="*/ 501812 h 755448"/>
              <a:gd name="connsiteX123" fmla="*/ 191248 w 848085"/>
              <a:gd name="connsiteY123" fmla="*/ 544972 h 755448"/>
              <a:gd name="connsiteX124" fmla="*/ 209144 w 848085"/>
              <a:gd name="connsiteY124" fmla="*/ 588132 h 755448"/>
              <a:gd name="connsiteX125" fmla="*/ 252304 w 848085"/>
              <a:gd name="connsiteY125" fmla="*/ 606028 h 755448"/>
              <a:gd name="connsiteX126" fmla="*/ 295464 w 848085"/>
              <a:gd name="connsiteY126" fmla="*/ 588132 h 755448"/>
              <a:gd name="connsiteX127" fmla="*/ 313360 w 848085"/>
              <a:gd name="connsiteY127" fmla="*/ 544972 h 755448"/>
              <a:gd name="connsiteX128" fmla="*/ 295464 w 848085"/>
              <a:gd name="connsiteY128" fmla="*/ 501812 h 755448"/>
              <a:gd name="connsiteX129" fmla="*/ 467323 w 848085"/>
              <a:gd name="connsiteY129" fmla="*/ 566516 h 755448"/>
              <a:gd name="connsiteX130" fmla="*/ 464421 w 848085"/>
              <a:gd name="connsiteY130" fmla="*/ 580803 h 755448"/>
              <a:gd name="connsiteX131" fmla="*/ 450133 w 848085"/>
              <a:gd name="connsiteY131" fmla="*/ 577901 h 755448"/>
              <a:gd name="connsiteX132" fmla="*/ 441204 w 848085"/>
              <a:gd name="connsiteY132" fmla="*/ 568934 h 755448"/>
              <a:gd name="connsiteX133" fmla="*/ 423084 w 848085"/>
              <a:gd name="connsiteY133" fmla="*/ 563539 h 755448"/>
              <a:gd name="connsiteX134" fmla="*/ 404965 w 848085"/>
              <a:gd name="connsiteY134" fmla="*/ 568934 h 755448"/>
              <a:gd name="connsiteX135" fmla="*/ 396035 w 848085"/>
              <a:gd name="connsiteY135" fmla="*/ 577901 h 755448"/>
              <a:gd name="connsiteX136" fmla="*/ 381711 w 848085"/>
              <a:gd name="connsiteY136" fmla="*/ 580803 h 755448"/>
              <a:gd name="connsiteX137" fmla="*/ 378808 w 848085"/>
              <a:gd name="connsiteY137" fmla="*/ 566516 h 755448"/>
              <a:gd name="connsiteX138" fmla="*/ 393543 w 848085"/>
              <a:gd name="connsiteY138" fmla="*/ 551707 h 755448"/>
              <a:gd name="connsiteX139" fmla="*/ 423048 w 848085"/>
              <a:gd name="connsiteY139" fmla="*/ 542852 h 755448"/>
              <a:gd name="connsiteX140" fmla="*/ 452554 w 848085"/>
              <a:gd name="connsiteY140" fmla="*/ 551707 h 755448"/>
              <a:gd name="connsiteX141" fmla="*/ 467325 w 848085"/>
              <a:gd name="connsiteY141" fmla="*/ 566516 h 755448"/>
              <a:gd name="connsiteX142" fmla="*/ 107869 w 848085"/>
              <a:gd name="connsiteY142" fmla="*/ 556916 h 755448"/>
              <a:gd name="connsiteX143" fmla="*/ 122193 w 848085"/>
              <a:gd name="connsiteY143" fmla="*/ 554014 h 755448"/>
              <a:gd name="connsiteX144" fmla="*/ 125096 w 848085"/>
              <a:gd name="connsiteY144" fmla="*/ 568302 h 755448"/>
              <a:gd name="connsiteX145" fmla="*/ 110660 w 848085"/>
              <a:gd name="connsiteY145" fmla="*/ 582775 h 755448"/>
              <a:gd name="connsiteX146" fmla="*/ 81787 w 848085"/>
              <a:gd name="connsiteY146" fmla="*/ 591444 h 755448"/>
              <a:gd name="connsiteX147" fmla="*/ 52915 w 848085"/>
              <a:gd name="connsiteY147" fmla="*/ 582775 h 755448"/>
              <a:gd name="connsiteX148" fmla="*/ 38479 w 848085"/>
              <a:gd name="connsiteY148" fmla="*/ 568302 h 755448"/>
              <a:gd name="connsiteX149" fmla="*/ 41381 w 848085"/>
              <a:gd name="connsiteY149" fmla="*/ 554014 h 755448"/>
              <a:gd name="connsiteX150" fmla="*/ 55669 w 848085"/>
              <a:gd name="connsiteY150" fmla="*/ 556916 h 755448"/>
              <a:gd name="connsiteX151" fmla="*/ 64263 w 848085"/>
              <a:gd name="connsiteY151" fmla="*/ 565585 h 755448"/>
              <a:gd name="connsiteX152" fmla="*/ 81750 w 848085"/>
              <a:gd name="connsiteY152" fmla="*/ 570757 h 755448"/>
              <a:gd name="connsiteX153" fmla="*/ 99237 w 848085"/>
              <a:gd name="connsiteY153" fmla="*/ 565585 h 755448"/>
              <a:gd name="connsiteX154" fmla="*/ 107870 w 848085"/>
              <a:gd name="connsiteY154" fmla="*/ 556916 h 755448"/>
              <a:gd name="connsiteX155" fmla="*/ 422860 w 848085"/>
              <a:gd name="connsiteY155" fmla="*/ 462745 h 755448"/>
              <a:gd name="connsiteX156" fmla="*/ 481015 w 848085"/>
              <a:gd name="connsiteY156" fmla="*/ 486818 h 755448"/>
              <a:gd name="connsiteX157" fmla="*/ 505088 w 848085"/>
              <a:gd name="connsiteY157" fmla="*/ 544973 h 755448"/>
              <a:gd name="connsiteX158" fmla="*/ 481015 w 848085"/>
              <a:gd name="connsiteY158" fmla="*/ 603128 h 755448"/>
              <a:gd name="connsiteX159" fmla="*/ 422860 w 848085"/>
              <a:gd name="connsiteY159" fmla="*/ 627200 h 755448"/>
              <a:gd name="connsiteX160" fmla="*/ 364706 w 848085"/>
              <a:gd name="connsiteY160" fmla="*/ 603128 h 755448"/>
              <a:gd name="connsiteX161" fmla="*/ 340633 w 848085"/>
              <a:gd name="connsiteY161" fmla="*/ 544973 h 755448"/>
              <a:gd name="connsiteX162" fmla="*/ 364706 w 848085"/>
              <a:gd name="connsiteY162" fmla="*/ 486818 h 755448"/>
              <a:gd name="connsiteX163" fmla="*/ 422860 w 848085"/>
              <a:gd name="connsiteY163" fmla="*/ 462745 h 755448"/>
              <a:gd name="connsiteX164" fmla="*/ 466393 w 848085"/>
              <a:gd name="connsiteY164" fmla="*/ 501441 h 755448"/>
              <a:gd name="connsiteX165" fmla="*/ 422860 w 848085"/>
              <a:gd name="connsiteY165" fmla="*/ 483396 h 755448"/>
              <a:gd name="connsiteX166" fmla="*/ 379328 w 848085"/>
              <a:gd name="connsiteY166" fmla="*/ 501441 h 755448"/>
              <a:gd name="connsiteX167" fmla="*/ 361283 w 848085"/>
              <a:gd name="connsiteY167" fmla="*/ 544973 h 755448"/>
              <a:gd name="connsiteX168" fmla="*/ 379328 w 848085"/>
              <a:gd name="connsiteY168" fmla="*/ 588505 h 755448"/>
              <a:gd name="connsiteX169" fmla="*/ 422860 w 848085"/>
              <a:gd name="connsiteY169" fmla="*/ 606550 h 755448"/>
              <a:gd name="connsiteX170" fmla="*/ 466393 w 848085"/>
              <a:gd name="connsiteY170" fmla="*/ 588505 h 755448"/>
              <a:gd name="connsiteX171" fmla="*/ 484438 w 848085"/>
              <a:gd name="connsiteY171" fmla="*/ 544973 h 755448"/>
              <a:gd name="connsiteX172" fmla="*/ 466393 w 848085"/>
              <a:gd name="connsiteY172" fmla="*/ 501441 h 755448"/>
              <a:gd name="connsiteX173" fmla="*/ 81706 w 848085"/>
              <a:gd name="connsiteY173" fmla="*/ 463229 h 755448"/>
              <a:gd name="connsiteX174" fmla="*/ 23924 w 848085"/>
              <a:gd name="connsiteY174" fmla="*/ 487153 h 755448"/>
              <a:gd name="connsiteX175" fmla="*/ 0 w 848085"/>
              <a:gd name="connsiteY175" fmla="*/ 544936 h 755448"/>
              <a:gd name="connsiteX176" fmla="*/ 23924 w 848085"/>
              <a:gd name="connsiteY176" fmla="*/ 602718 h 755448"/>
              <a:gd name="connsiteX177" fmla="*/ 81706 w 848085"/>
              <a:gd name="connsiteY177" fmla="*/ 626642 h 755448"/>
              <a:gd name="connsiteX178" fmla="*/ 163450 w 848085"/>
              <a:gd name="connsiteY178" fmla="*/ 544899 h 755448"/>
              <a:gd name="connsiteX179" fmla="*/ 81706 w 848085"/>
              <a:gd name="connsiteY179" fmla="*/ 463229 h 755448"/>
              <a:gd name="connsiteX180" fmla="*/ 142764 w 848085"/>
              <a:gd name="connsiteY180" fmla="*/ 544973 h 755448"/>
              <a:gd name="connsiteX181" fmla="*/ 81706 w 848085"/>
              <a:gd name="connsiteY181" fmla="*/ 483916 h 755448"/>
              <a:gd name="connsiteX182" fmla="*/ 38547 w 848085"/>
              <a:gd name="connsiteY182" fmla="*/ 501812 h 755448"/>
              <a:gd name="connsiteX183" fmla="*/ 20650 w 848085"/>
              <a:gd name="connsiteY183" fmla="*/ 544972 h 755448"/>
              <a:gd name="connsiteX184" fmla="*/ 38547 w 848085"/>
              <a:gd name="connsiteY184" fmla="*/ 588132 h 755448"/>
              <a:gd name="connsiteX185" fmla="*/ 81706 w 848085"/>
              <a:gd name="connsiteY185" fmla="*/ 606028 h 755448"/>
              <a:gd name="connsiteX186" fmla="*/ 142764 w 848085"/>
              <a:gd name="connsiteY186" fmla="*/ 544971 h 755448"/>
              <a:gd name="connsiteX187" fmla="*/ 594572 w 848085"/>
              <a:gd name="connsiteY187" fmla="*/ 0 h 755448"/>
              <a:gd name="connsiteX188" fmla="*/ 624041 w 848085"/>
              <a:gd name="connsiteY188" fmla="*/ 12203 h 755448"/>
              <a:gd name="connsiteX189" fmla="*/ 636244 w 848085"/>
              <a:gd name="connsiteY189" fmla="*/ 41672 h 755448"/>
              <a:gd name="connsiteX190" fmla="*/ 624041 w 848085"/>
              <a:gd name="connsiteY190" fmla="*/ 71140 h 755448"/>
              <a:gd name="connsiteX191" fmla="*/ 594572 w 848085"/>
              <a:gd name="connsiteY191" fmla="*/ 83344 h 755448"/>
              <a:gd name="connsiteX192" fmla="*/ 575485 w 848085"/>
              <a:gd name="connsiteY192" fmla="*/ 78693 h 755448"/>
              <a:gd name="connsiteX193" fmla="*/ 509815 w 848085"/>
              <a:gd name="connsiteY193" fmla="*/ 152586 h 755448"/>
              <a:gd name="connsiteX194" fmla="*/ 516922 w 848085"/>
              <a:gd name="connsiteY194" fmla="*/ 175877 h 755448"/>
              <a:gd name="connsiteX195" fmla="*/ 504718 w 848085"/>
              <a:gd name="connsiteY195" fmla="*/ 205346 h 755448"/>
              <a:gd name="connsiteX196" fmla="*/ 475250 w 848085"/>
              <a:gd name="connsiteY196" fmla="*/ 217549 h 755448"/>
              <a:gd name="connsiteX197" fmla="*/ 445781 w 848085"/>
              <a:gd name="connsiteY197" fmla="*/ 205346 h 755448"/>
              <a:gd name="connsiteX198" fmla="*/ 433578 w 848085"/>
              <a:gd name="connsiteY198" fmla="*/ 175877 h 755448"/>
              <a:gd name="connsiteX199" fmla="*/ 435140 w 848085"/>
              <a:gd name="connsiteY199" fmla="*/ 164603 h 755448"/>
              <a:gd name="connsiteX200" fmla="*/ 385729 w 848085"/>
              <a:gd name="connsiteY200" fmla="*/ 136028 h 755448"/>
              <a:gd name="connsiteX201" fmla="*/ 385395 w 848085"/>
              <a:gd name="connsiteY201" fmla="*/ 136364 h 755448"/>
              <a:gd name="connsiteX202" fmla="*/ 355926 w 848085"/>
              <a:gd name="connsiteY202" fmla="*/ 148567 h 755448"/>
              <a:gd name="connsiteX203" fmla="*/ 335797 w 848085"/>
              <a:gd name="connsiteY203" fmla="*/ 143395 h 755448"/>
              <a:gd name="connsiteX204" fmla="*/ 271801 w 848085"/>
              <a:gd name="connsiteY204" fmla="*/ 211446 h 755448"/>
              <a:gd name="connsiteX205" fmla="*/ 278312 w 848085"/>
              <a:gd name="connsiteY205" fmla="*/ 233808 h 755448"/>
              <a:gd name="connsiteX206" fmla="*/ 266109 w 848085"/>
              <a:gd name="connsiteY206" fmla="*/ 263277 h 755448"/>
              <a:gd name="connsiteX207" fmla="*/ 236640 w 848085"/>
              <a:gd name="connsiteY207" fmla="*/ 275480 h 755448"/>
              <a:gd name="connsiteX208" fmla="*/ 207172 w 848085"/>
              <a:gd name="connsiteY208" fmla="*/ 263277 h 755448"/>
              <a:gd name="connsiteX209" fmla="*/ 194968 w 848085"/>
              <a:gd name="connsiteY209" fmla="*/ 233808 h 755448"/>
              <a:gd name="connsiteX210" fmla="*/ 207172 w 848085"/>
              <a:gd name="connsiteY210" fmla="*/ 204340 h 755448"/>
              <a:gd name="connsiteX211" fmla="*/ 236640 w 848085"/>
              <a:gd name="connsiteY211" fmla="*/ 192136 h 755448"/>
              <a:gd name="connsiteX212" fmla="*/ 256769 w 848085"/>
              <a:gd name="connsiteY212" fmla="*/ 197308 h 755448"/>
              <a:gd name="connsiteX213" fmla="*/ 320766 w 848085"/>
              <a:gd name="connsiteY213" fmla="*/ 129257 h 755448"/>
              <a:gd name="connsiteX214" fmla="*/ 314255 w 848085"/>
              <a:gd name="connsiteY214" fmla="*/ 106895 h 755448"/>
              <a:gd name="connsiteX215" fmla="*/ 326458 w 848085"/>
              <a:gd name="connsiteY215" fmla="*/ 77427 h 755448"/>
              <a:gd name="connsiteX216" fmla="*/ 355926 w 848085"/>
              <a:gd name="connsiteY216" fmla="*/ 65223 h 755448"/>
              <a:gd name="connsiteX217" fmla="*/ 385395 w 848085"/>
              <a:gd name="connsiteY217" fmla="*/ 77427 h 755448"/>
              <a:gd name="connsiteX218" fmla="*/ 397598 w 848085"/>
              <a:gd name="connsiteY218" fmla="*/ 106895 h 755448"/>
              <a:gd name="connsiteX219" fmla="*/ 396035 w 848085"/>
              <a:gd name="connsiteY219" fmla="*/ 118169 h 755448"/>
              <a:gd name="connsiteX220" fmla="*/ 445446 w 848085"/>
              <a:gd name="connsiteY220" fmla="*/ 146744 h 755448"/>
              <a:gd name="connsiteX221" fmla="*/ 445781 w 848085"/>
              <a:gd name="connsiteY221" fmla="*/ 146409 h 755448"/>
              <a:gd name="connsiteX222" fmla="*/ 475250 w 848085"/>
              <a:gd name="connsiteY222" fmla="*/ 134205 h 755448"/>
              <a:gd name="connsiteX223" fmla="*/ 494374 w 848085"/>
              <a:gd name="connsiteY223" fmla="*/ 138856 h 755448"/>
              <a:gd name="connsiteX224" fmla="*/ 560044 w 848085"/>
              <a:gd name="connsiteY224" fmla="*/ 64963 h 755448"/>
              <a:gd name="connsiteX225" fmla="*/ 552938 w 848085"/>
              <a:gd name="connsiteY225" fmla="*/ 41672 h 755448"/>
              <a:gd name="connsiteX226" fmla="*/ 565141 w 848085"/>
              <a:gd name="connsiteY226" fmla="*/ 12203 h 755448"/>
              <a:gd name="connsiteX227" fmla="*/ 594571 w 848085"/>
              <a:gd name="connsiteY227" fmla="*/ 0 h 755448"/>
              <a:gd name="connsiteX228" fmla="*/ 609418 w 848085"/>
              <a:gd name="connsiteY228" fmla="*/ 26826 h 755448"/>
              <a:gd name="connsiteX229" fmla="*/ 594572 w 848085"/>
              <a:gd name="connsiteY229" fmla="*/ 20687 h 755448"/>
              <a:gd name="connsiteX230" fmla="*/ 579727 w 848085"/>
              <a:gd name="connsiteY230" fmla="*/ 26826 h 755448"/>
              <a:gd name="connsiteX231" fmla="*/ 573588 w 848085"/>
              <a:gd name="connsiteY231" fmla="*/ 41672 h 755448"/>
              <a:gd name="connsiteX232" fmla="*/ 579727 w 848085"/>
              <a:gd name="connsiteY232" fmla="*/ 56518 h 755448"/>
              <a:gd name="connsiteX233" fmla="*/ 594572 w 848085"/>
              <a:gd name="connsiteY233" fmla="*/ 62656 h 755448"/>
              <a:gd name="connsiteX234" fmla="*/ 609418 w 848085"/>
              <a:gd name="connsiteY234" fmla="*/ 56518 h 755448"/>
              <a:gd name="connsiteX235" fmla="*/ 615557 w 848085"/>
              <a:gd name="connsiteY235" fmla="*/ 41672 h 755448"/>
              <a:gd name="connsiteX236" fmla="*/ 609418 w 848085"/>
              <a:gd name="connsiteY236" fmla="*/ 26826 h 755448"/>
              <a:gd name="connsiteX237" fmla="*/ 490098 w 848085"/>
              <a:gd name="connsiteY237" fmla="*/ 161072 h 755448"/>
              <a:gd name="connsiteX238" fmla="*/ 475253 w 848085"/>
              <a:gd name="connsiteY238" fmla="*/ 154933 h 755448"/>
              <a:gd name="connsiteX239" fmla="*/ 460407 w 848085"/>
              <a:gd name="connsiteY239" fmla="*/ 161072 h 755448"/>
              <a:gd name="connsiteX240" fmla="*/ 454268 w 848085"/>
              <a:gd name="connsiteY240" fmla="*/ 175917 h 755448"/>
              <a:gd name="connsiteX241" fmla="*/ 460407 w 848085"/>
              <a:gd name="connsiteY241" fmla="*/ 190763 h 755448"/>
              <a:gd name="connsiteX242" fmla="*/ 475253 w 848085"/>
              <a:gd name="connsiteY242" fmla="*/ 196902 h 755448"/>
              <a:gd name="connsiteX243" fmla="*/ 490098 w 848085"/>
              <a:gd name="connsiteY243" fmla="*/ 190763 h 755448"/>
              <a:gd name="connsiteX244" fmla="*/ 496237 w 848085"/>
              <a:gd name="connsiteY244" fmla="*/ 175917 h 755448"/>
              <a:gd name="connsiteX245" fmla="*/ 490098 w 848085"/>
              <a:gd name="connsiteY245" fmla="*/ 161072 h 755448"/>
              <a:gd name="connsiteX246" fmla="*/ 370779 w 848085"/>
              <a:gd name="connsiteY246" fmla="*/ 92052 h 755448"/>
              <a:gd name="connsiteX247" fmla="*/ 355933 w 848085"/>
              <a:gd name="connsiteY247" fmla="*/ 85914 h 755448"/>
              <a:gd name="connsiteX248" fmla="*/ 341087 w 848085"/>
              <a:gd name="connsiteY248" fmla="*/ 92052 h 755448"/>
              <a:gd name="connsiteX249" fmla="*/ 334949 w 848085"/>
              <a:gd name="connsiteY249" fmla="*/ 106898 h 755448"/>
              <a:gd name="connsiteX250" fmla="*/ 341087 w 848085"/>
              <a:gd name="connsiteY250" fmla="*/ 121744 h 755448"/>
              <a:gd name="connsiteX251" fmla="*/ 355933 w 848085"/>
              <a:gd name="connsiteY251" fmla="*/ 127883 h 755448"/>
              <a:gd name="connsiteX252" fmla="*/ 370779 w 848085"/>
              <a:gd name="connsiteY252" fmla="*/ 121744 h 755448"/>
              <a:gd name="connsiteX253" fmla="*/ 376918 w 848085"/>
              <a:gd name="connsiteY253" fmla="*/ 106898 h 755448"/>
              <a:gd name="connsiteX254" fmla="*/ 370779 w 848085"/>
              <a:gd name="connsiteY254" fmla="*/ 92052 h 755448"/>
              <a:gd name="connsiteX255" fmla="*/ 251459 w 848085"/>
              <a:gd name="connsiteY255" fmla="*/ 218964 h 755448"/>
              <a:gd name="connsiteX256" fmla="*/ 236613 w 848085"/>
              <a:gd name="connsiteY256" fmla="*/ 212825 h 755448"/>
              <a:gd name="connsiteX257" fmla="*/ 221768 w 848085"/>
              <a:gd name="connsiteY257" fmla="*/ 218964 h 755448"/>
              <a:gd name="connsiteX258" fmla="*/ 215629 w 848085"/>
              <a:gd name="connsiteY258" fmla="*/ 233809 h 755448"/>
              <a:gd name="connsiteX259" fmla="*/ 221768 w 848085"/>
              <a:gd name="connsiteY259" fmla="*/ 248655 h 755448"/>
              <a:gd name="connsiteX260" fmla="*/ 236613 w 848085"/>
              <a:gd name="connsiteY260" fmla="*/ 254794 h 755448"/>
              <a:gd name="connsiteX261" fmla="*/ 251459 w 848085"/>
              <a:gd name="connsiteY261" fmla="*/ 248655 h 755448"/>
              <a:gd name="connsiteX262" fmla="*/ 257598 w 848085"/>
              <a:gd name="connsiteY262" fmla="*/ 233809 h 755448"/>
              <a:gd name="connsiteX263" fmla="*/ 251459 w 848085"/>
              <a:gd name="connsiteY263" fmla="*/ 218964 h 755448"/>
              <a:gd name="connsiteX264" fmla="*/ 637707 w 848085"/>
              <a:gd name="connsiteY264" fmla="*/ 454860 h 755448"/>
              <a:gd name="connsiteX265" fmla="*/ 576874 w 848085"/>
              <a:gd name="connsiteY265" fmla="*/ 480049 h 755448"/>
              <a:gd name="connsiteX266" fmla="*/ 551685 w 848085"/>
              <a:gd name="connsiteY266" fmla="*/ 540882 h 755448"/>
              <a:gd name="connsiteX267" fmla="*/ 576874 w 848085"/>
              <a:gd name="connsiteY267" fmla="*/ 601715 h 755448"/>
              <a:gd name="connsiteX268" fmla="*/ 637707 w 848085"/>
              <a:gd name="connsiteY268" fmla="*/ 626904 h 755448"/>
              <a:gd name="connsiteX269" fmla="*/ 698541 w 848085"/>
              <a:gd name="connsiteY269" fmla="*/ 601715 h 755448"/>
              <a:gd name="connsiteX270" fmla="*/ 723730 w 848085"/>
              <a:gd name="connsiteY270" fmla="*/ 540882 h 755448"/>
              <a:gd name="connsiteX271" fmla="*/ 698541 w 848085"/>
              <a:gd name="connsiteY271" fmla="*/ 480049 h 755448"/>
              <a:gd name="connsiteX272" fmla="*/ 637707 w 848085"/>
              <a:gd name="connsiteY272" fmla="*/ 454860 h 755448"/>
              <a:gd name="connsiteX273" fmla="*/ 683919 w 848085"/>
              <a:gd name="connsiteY273" fmla="*/ 494671 h 755448"/>
              <a:gd name="connsiteX274" fmla="*/ 637707 w 848085"/>
              <a:gd name="connsiteY274" fmla="*/ 475547 h 755448"/>
              <a:gd name="connsiteX275" fmla="*/ 591496 w 848085"/>
              <a:gd name="connsiteY275" fmla="*/ 494671 h 755448"/>
              <a:gd name="connsiteX276" fmla="*/ 572372 w 848085"/>
              <a:gd name="connsiteY276" fmla="*/ 540883 h 755448"/>
              <a:gd name="connsiteX277" fmla="*/ 591533 w 848085"/>
              <a:gd name="connsiteY277" fmla="*/ 587094 h 755448"/>
              <a:gd name="connsiteX278" fmla="*/ 637745 w 848085"/>
              <a:gd name="connsiteY278" fmla="*/ 606256 h 755448"/>
              <a:gd name="connsiteX279" fmla="*/ 683956 w 848085"/>
              <a:gd name="connsiteY279" fmla="*/ 587132 h 755448"/>
              <a:gd name="connsiteX280" fmla="*/ 703080 w 848085"/>
              <a:gd name="connsiteY280" fmla="*/ 540920 h 755448"/>
              <a:gd name="connsiteX281" fmla="*/ 683919 w 848085"/>
              <a:gd name="connsiteY281" fmla="*/ 494671 h 755448"/>
              <a:gd name="connsiteX282" fmla="*/ 638824 w 848085"/>
              <a:gd name="connsiteY282" fmla="*/ 443697 h 755448"/>
              <a:gd name="connsiteX283" fmla="*/ 569730 w 848085"/>
              <a:gd name="connsiteY283" fmla="*/ 471417 h 755448"/>
              <a:gd name="connsiteX284" fmla="*/ 540486 w 848085"/>
              <a:gd name="connsiteY284" fmla="*/ 539767 h 755448"/>
              <a:gd name="connsiteX285" fmla="*/ 568205 w 848085"/>
              <a:gd name="connsiteY285" fmla="*/ 608860 h 755448"/>
              <a:gd name="connsiteX286" fmla="*/ 629262 w 848085"/>
              <a:gd name="connsiteY286" fmla="*/ 637695 h 755448"/>
              <a:gd name="connsiteX287" fmla="*/ 694561 w 848085"/>
              <a:gd name="connsiteY287" fmla="*/ 619687 h 755448"/>
              <a:gd name="connsiteX288" fmla="*/ 707993 w 848085"/>
              <a:gd name="connsiteY288" fmla="*/ 620840 h 755448"/>
              <a:gd name="connsiteX289" fmla="*/ 817340 w 848085"/>
              <a:gd name="connsiteY289" fmla="*/ 732607 h 755448"/>
              <a:gd name="connsiteX290" fmla="*/ 817787 w 848085"/>
              <a:gd name="connsiteY290" fmla="*/ 733015 h 755448"/>
              <a:gd name="connsiteX291" fmla="*/ 817750 w 848085"/>
              <a:gd name="connsiteY291" fmla="*/ 733053 h 755448"/>
              <a:gd name="connsiteX292" fmla="*/ 817861 w 848085"/>
              <a:gd name="connsiteY292" fmla="*/ 733165 h 755448"/>
              <a:gd name="connsiteX293" fmla="*/ 821768 w 848085"/>
              <a:gd name="connsiteY293" fmla="*/ 734839 h 755448"/>
              <a:gd name="connsiteX294" fmla="*/ 825452 w 848085"/>
              <a:gd name="connsiteY294" fmla="*/ 733536 h 755448"/>
              <a:gd name="connsiteX295" fmla="*/ 826084 w 848085"/>
              <a:gd name="connsiteY295" fmla="*/ 732904 h 755448"/>
              <a:gd name="connsiteX296" fmla="*/ 827461 w 848085"/>
              <a:gd name="connsiteY296" fmla="*/ 729332 h 755448"/>
              <a:gd name="connsiteX297" fmla="*/ 825860 w 848085"/>
              <a:gd name="connsiteY297" fmla="*/ 725276 h 755448"/>
              <a:gd name="connsiteX298" fmla="*/ 716028 w 848085"/>
              <a:gd name="connsiteY298" fmla="*/ 612948 h 755448"/>
              <a:gd name="connsiteX299" fmla="*/ 715209 w 848085"/>
              <a:gd name="connsiteY299" fmla="*/ 599554 h 755448"/>
              <a:gd name="connsiteX300" fmla="*/ 734669 w 848085"/>
              <a:gd name="connsiteY300" fmla="*/ 534702 h 755448"/>
              <a:gd name="connsiteX301" fmla="*/ 707173 w 848085"/>
              <a:gd name="connsiteY301" fmla="*/ 472938 h 755448"/>
              <a:gd name="connsiteX302" fmla="*/ 638824 w 848085"/>
              <a:gd name="connsiteY302" fmla="*/ 443694 h 75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848085" h="755448">
                <a:moveTo>
                  <a:pt x="555343" y="456638"/>
                </a:moveTo>
                <a:cubicBezTo>
                  <a:pt x="578597" y="433905"/>
                  <a:pt x="608847" y="422780"/>
                  <a:pt x="638984" y="423115"/>
                </a:cubicBezTo>
                <a:cubicBezTo>
                  <a:pt x="669159" y="423450"/>
                  <a:pt x="699185" y="435281"/>
                  <a:pt x="721955" y="458574"/>
                </a:cubicBezTo>
                <a:cubicBezTo>
                  <a:pt x="742456" y="479558"/>
                  <a:pt x="753581" y="506273"/>
                  <a:pt x="755293" y="533434"/>
                </a:cubicBezTo>
                <a:cubicBezTo>
                  <a:pt x="756856" y="558102"/>
                  <a:pt x="750641" y="583181"/>
                  <a:pt x="736764" y="604686"/>
                </a:cubicBezTo>
                <a:lnTo>
                  <a:pt x="840643" y="710947"/>
                </a:lnTo>
                <a:cubicBezTo>
                  <a:pt x="845666" y="716082"/>
                  <a:pt x="848159" y="722816"/>
                  <a:pt x="848084" y="729513"/>
                </a:cubicBezTo>
                <a:cubicBezTo>
                  <a:pt x="848010" y="736210"/>
                  <a:pt x="845406" y="742870"/>
                  <a:pt x="840308" y="747931"/>
                </a:cubicBezTo>
                <a:lnTo>
                  <a:pt x="840345" y="747968"/>
                </a:lnTo>
                <a:cubicBezTo>
                  <a:pt x="840085" y="748228"/>
                  <a:pt x="839825" y="748452"/>
                  <a:pt x="839527" y="748675"/>
                </a:cubicBezTo>
                <a:cubicBezTo>
                  <a:pt x="834467" y="753251"/>
                  <a:pt x="828030" y="755521"/>
                  <a:pt x="821630" y="755447"/>
                </a:cubicBezTo>
                <a:cubicBezTo>
                  <a:pt x="814933" y="755373"/>
                  <a:pt x="808273" y="752767"/>
                  <a:pt x="803213" y="747671"/>
                </a:cubicBezTo>
                <a:lnTo>
                  <a:pt x="803176" y="747708"/>
                </a:lnTo>
                <a:cubicBezTo>
                  <a:pt x="802953" y="747484"/>
                  <a:pt x="802766" y="747298"/>
                  <a:pt x="802580" y="747075"/>
                </a:cubicBezTo>
                <a:lnTo>
                  <a:pt x="699253" y="641405"/>
                </a:lnTo>
                <a:cubicBezTo>
                  <a:pt x="677412" y="654799"/>
                  <a:pt x="652223" y="660418"/>
                  <a:pt x="627593" y="658297"/>
                </a:cubicBezTo>
                <a:cubicBezTo>
                  <a:pt x="600468" y="655953"/>
                  <a:pt x="573977" y="644269"/>
                  <a:pt x="553439" y="623247"/>
                </a:cubicBezTo>
                <a:cubicBezTo>
                  <a:pt x="530705" y="599993"/>
                  <a:pt x="519580" y="569744"/>
                  <a:pt x="519915" y="539607"/>
                </a:cubicBezTo>
                <a:cubicBezTo>
                  <a:pt x="520214" y="509394"/>
                  <a:pt x="532045" y="479368"/>
                  <a:pt x="555337" y="456635"/>
                </a:cubicBezTo>
                <a:close/>
                <a:moveTo>
                  <a:pt x="644603" y="388661"/>
                </a:moveTo>
                <a:lnTo>
                  <a:pt x="644603" y="170929"/>
                </a:lnTo>
                <a:cubicBezTo>
                  <a:pt x="644603" y="165199"/>
                  <a:pt x="639951" y="160586"/>
                  <a:pt x="634259" y="160586"/>
                </a:cubicBezTo>
                <a:lnTo>
                  <a:pt x="555343" y="160586"/>
                </a:lnTo>
                <a:cubicBezTo>
                  <a:pt x="549613" y="160586"/>
                  <a:pt x="545000" y="165237"/>
                  <a:pt x="545000" y="170929"/>
                </a:cubicBezTo>
                <a:lnTo>
                  <a:pt x="545000" y="412778"/>
                </a:lnTo>
                <a:cubicBezTo>
                  <a:pt x="545000" y="418509"/>
                  <a:pt x="549651" y="423121"/>
                  <a:pt x="555343" y="423121"/>
                </a:cubicBezTo>
                <a:cubicBezTo>
                  <a:pt x="561036" y="423121"/>
                  <a:pt x="565686" y="418470"/>
                  <a:pt x="565686" y="412778"/>
                </a:cubicBezTo>
                <a:lnTo>
                  <a:pt x="565686" y="181273"/>
                </a:lnTo>
                <a:lnTo>
                  <a:pt x="623915" y="181273"/>
                </a:lnTo>
                <a:lnTo>
                  <a:pt x="623915" y="388661"/>
                </a:lnTo>
                <a:cubicBezTo>
                  <a:pt x="623915" y="394391"/>
                  <a:pt x="628566" y="399004"/>
                  <a:pt x="634258" y="399004"/>
                </a:cubicBezTo>
                <a:cubicBezTo>
                  <a:pt x="639951" y="399004"/>
                  <a:pt x="644602" y="394390"/>
                  <a:pt x="644602" y="388661"/>
                </a:cubicBezTo>
                <a:close/>
                <a:moveTo>
                  <a:pt x="525283" y="454034"/>
                </a:moveTo>
                <a:lnTo>
                  <a:pt x="525283" y="305168"/>
                </a:lnTo>
                <a:cubicBezTo>
                  <a:pt x="525283" y="299437"/>
                  <a:pt x="520632" y="294824"/>
                  <a:pt x="514940" y="294824"/>
                </a:cubicBezTo>
                <a:lnTo>
                  <a:pt x="436023" y="294824"/>
                </a:lnTo>
                <a:cubicBezTo>
                  <a:pt x="430293" y="294824"/>
                  <a:pt x="425680" y="299476"/>
                  <a:pt x="425680" y="305168"/>
                </a:cubicBezTo>
                <a:lnTo>
                  <a:pt x="425680" y="431002"/>
                </a:lnTo>
                <a:cubicBezTo>
                  <a:pt x="425680" y="436733"/>
                  <a:pt x="430331" y="441346"/>
                  <a:pt x="436023" y="441346"/>
                </a:cubicBezTo>
                <a:cubicBezTo>
                  <a:pt x="441753" y="441346"/>
                  <a:pt x="446366" y="436695"/>
                  <a:pt x="446366" y="431002"/>
                </a:cubicBezTo>
                <a:lnTo>
                  <a:pt x="446366" y="315512"/>
                </a:lnTo>
                <a:lnTo>
                  <a:pt x="504595" y="315512"/>
                </a:lnTo>
                <a:lnTo>
                  <a:pt x="504595" y="454034"/>
                </a:lnTo>
                <a:cubicBezTo>
                  <a:pt x="504595" y="459764"/>
                  <a:pt x="509247" y="464377"/>
                  <a:pt x="514939" y="464377"/>
                </a:cubicBezTo>
                <a:cubicBezTo>
                  <a:pt x="520631" y="464377"/>
                  <a:pt x="525282" y="459763"/>
                  <a:pt x="525282" y="454034"/>
                </a:cubicBezTo>
                <a:close/>
                <a:moveTo>
                  <a:pt x="405963" y="433496"/>
                </a:moveTo>
                <a:cubicBezTo>
                  <a:pt x="405963" y="439226"/>
                  <a:pt x="401312" y="443839"/>
                  <a:pt x="395620" y="443839"/>
                </a:cubicBezTo>
                <a:cubicBezTo>
                  <a:pt x="389890" y="443839"/>
                  <a:pt x="385277" y="439225"/>
                  <a:pt x="385277" y="433496"/>
                </a:cubicBezTo>
                <a:lnTo>
                  <a:pt x="385277" y="246492"/>
                </a:lnTo>
                <a:lnTo>
                  <a:pt x="327048" y="246492"/>
                </a:lnTo>
                <a:lnTo>
                  <a:pt x="327048" y="450651"/>
                </a:lnTo>
                <a:cubicBezTo>
                  <a:pt x="327048" y="456381"/>
                  <a:pt x="322434" y="460994"/>
                  <a:pt x="316704" y="460994"/>
                </a:cubicBezTo>
                <a:cubicBezTo>
                  <a:pt x="310975" y="460994"/>
                  <a:pt x="306361" y="456343"/>
                  <a:pt x="306361" y="450651"/>
                </a:cubicBezTo>
                <a:lnTo>
                  <a:pt x="306361" y="236148"/>
                </a:lnTo>
                <a:cubicBezTo>
                  <a:pt x="306361" y="230417"/>
                  <a:pt x="311012" y="225804"/>
                  <a:pt x="316704" y="225804"/>
                </a:cubicBezTo>
                <a:lnTo>
                  <a:pt x="395621" y="225804"/>
                </a:lnTo>
                <a:cubicBezTo>
                  <a:pt x="401351" y="225804"/>
                  <a:pt x="405964" y="230455"/>
                  <a:pt x="405964" y="236148"/>
                </a:cubicBezTo>
                <a:close/>
                <a:moveTo>
                  <a:pt x="286643" y="433273"/>
                </a:moveTo>
                <a:cubicBezTo>
                  <a:pt x="286643" y="439002"/>
                  <a:pt x="281992" y="443616"/>
                  <a:pt x="276300" y="443616"/>
                </a:cubicBezTo>
                <a:cubicBezTo>
                  <a:pt x="270607" y="443616"/>
                  <a:pt x="265957" y="438965"/>
                  <a:pt x="265957" y="433273"/>
                </a:cubicBezTo>
                <a:lnTo>
                  <a:pt x="265957" y="373370"/>
                </a:lnTo>
                <a:lnTo>
                  <a:pt x="207728" y="373370"/>
                </a:lnTo>
                <a:lnTo>
                  <a:pt x="207728" y="444770"/>
                </a:lnTo>
                <a:cubicBezTo>
                  <a:pt x="207728" y="450499"/>
                  <a:pt x="203077" y="455113"/>
                  <a:pt x="197385" y="455113"/>
                </a:cubicBezTo>
                <a:cubicBezTo>
                  <a:pt x="191654" y="455113"/>
                  <a:pt x="187041" y="450499"/>
                  <a:pt x="187041" y="444770"/>
                </a:cubicBezTo>
                <a:lnTo>
                  <a:pt x="187041" y="363026"/>
                </a:lnTo>
                <a:cubicBezTo>
                  <a:pt x="187041" y="357333"/>
                  <a:pt x="191693" y="352683"/>
                  <a:pt x="197385" y="352683"/>
                </a:cubicBezTo>
                <a:lnTo>
                  <a:pt x="276301" y="352683"/>
                </a:lnTo>
                <a:cubicBezTo>
                  <a:pt x="282031" y="352683"/>
                  <a:pt x="286644" y="357333"/>
                  <a:pt x="286644" y="363026"/>
                </a:cubicBezTo>
                <a:close/>
                <a:moveTo>
                  <a:pt x="455188" y="530238"/>
                </a:moveTo>
                <a:cubicBezTo>
                  <a:pt x="455263" y="535930"/>
                  <a:pt x="450686" y="540581"/>
                  <a:pt x="444994" y="540656"/>
                </a:cubicBezTo>
                <a:cubicBezTo>
                  <a:pt x="439301" y="540730"/>
                  <a:pt x="434651" y="536154"/>
                  <a:pt x="434575" y="530462"/>
                </a:cubicBezTo>
                <a:lnTo>
                  <a:pt x="434390" y="518518"/>
                </a:lnTo>
                <a:cubicBezTo>
                  <a:pt x="434315" y="512825"/>
                  <a:pt x="438891" y="508175"/>
                  <a:pt x="444584" y="508100"/>
                </a:cubicBezTo>
                <a:cubicBezTo>
                  <a:pt x="450276" y="508024"/>
                  <a:pt x="454927" y="512601"/>
                  <a:pt x="455003" y="518294"/>
                </a:cubicBezTo>
                <a:close/>
                <a:moveTo>
                  <a:pt x="408791" y="530238"/>
                </a:moveTo>
                <a:cubicBezTo>
                  <a:pt x="408865" y="535930"/>
                  <a:pt x="404289" y="540581"/>
                  <a:pt x="398596" y="540656"/>
                </a:cubicBezTo>
                <a:cubicBezTo>
                  <a:pt x="392903" y="540730"/>
                  <a:pt x="388253" y="536154"/>
                  <a:pt x="388178" y="530462"/>
                </a:cubicBezTo>
                <a:lnTo>
                  <a:pt x="387992" y="518518"/>
                </a:lnTo>
                <a:cubicBezTo>
                  <a:pt x="387918" y="512825"/>
                  <a:pt x="392494" y="508175"/>
                  <a:pt x="398187" y="508100"/>
                </a:cubicBezTo>
                <a:cubicBezTo>
                  <a:pt x="403879" y="508025"/>
                  <a:pt x="408530" y="512601"/>
                  <a:pt x="408605" y="518294"/>
                </a:cubicBezTo>
                <a:close/>
                <a:moveTo>
                  <a:pt x="285452" y="530238"/>
                </a:moveTo>
                <a:cubicBezTo>
                  <a:pt x="285526" y="535930"/>
                  <a:pt x="280949" y="540581"/>
                  <a:pt x="275257" y="540656"/>
                </a:cubicBezTo>
                <a:cubicBezTo>
                  <a:pt x="269564" y="540730"/>
                  <a:pt x="264914" y="536154"/>
                  <a:pt x="264839" y="530462"/>
                </a:cubicBezTo>
                <a:lnTo>
                  <a:pt x="264653" y="518518"/>
                </a:lnTo>
                <a:cubicBezTo>
                  <a:pt x="264579" y="512825"/>
                  <a:pt x="269155" y="508175"/>
                  <a:pt x="274848" y="508100"/>
                </a:cubicBezTo>
                <a:cubicBezTo>
                  <a:pt x="280540" y="508024"/>
                  <a:pt x="285191" y="512601"/>
                  <a:pt x="285266" y="518294"/>
                </a:cubicBezTo>
                <a:close/>
                <a:moveTo>
                  <a:pt x="239018" y="530238"/>
                </a:moveTo>
                <a:cubicBezTo>
                  <a:pt x="239092" y="535930"/>
                  <a:pt x="234515" y="540581"/>
                  <a:pt x="228823" y="540656"/>
                </a:cubicBezTo>
                <a:cubicBezTo>
                  <a:pt x="223130" y="540730"/>
                  <a:pt x="218480" y="536154"/>
                  <a:pt x="218404" y="530462"/>
                </a:cubicBezTo>
                <a:lnTo>
                  <a:pt x="218219" y="518518"/>
                </a:lnTo>
                <a:cubicBezTo>
                  <a:pt x="218144" y="512825"/>
                  <a:pt x="222720" y="508175"/>
                  <a:pt x="228413" y="508100"/>
                </a:cubicBezTo>
                <a:cubicBezTo>
                  <a:pt x="234105" y="508024"/>
                  <a:pt x="238757" y="512601"/>
                  <a:pt x="238832" y="518294"/>
                </a:cubicBezTo>
                <a:close/>
                <a:moveTo>
                  <a:pt x="115193" y="530349"/>
                </a:moveTo>
                <a:cubicBezTo>
                  <a:pt x="115267" y="536041"/>
                  <a:pt x="110690" y="540692"/>
                  <a:pt x="104998" y="540768"/>
                </a:cubicBezTo>
                <a:cubicBezTo>
                  <a:pt x="99305" y="540842"/>
                  <a:pt x="94655" y="536265"/>
                  <a:pt x="94579" y="530573"/>
                </a:cubicBezTo>
                <a:lnTo>
                  <a:pt x="94394" y="518741"/>
                </a:lnTo>
                <a:cubicBezTo>
                  <a:pt x="94319" y="513048"/>
                  <a:pt x="98895" y="508398"/>
                  <a:pt x="104588" y="508323"/>
                </a:cubicBezTo>
                <a:cubicBezTo>
                  <a:pt x="110280" y="508248"/>
                  <a:pt x="114932" y="512824"/>
                  <a:pt x="115007" y="518517"/>
                </a:cubicBezTo>
                <a:close/>
                <a:moveTo>
                  <a:pt x="69131" y="530349"/>
                </a:moveTo>
                <a:cubicBezTo>
                  <a:pt x="69205" y="536041"/>
                  <a:pt x="64628" y="540692"/>
                  <a:pt x="58936" y="540768"/>
                </a:cubicBezTo>
                <a:cubicBezTo>
                  <a:pt x="53243" y="540842"/>
                  <a:pt x="48593" y="536265"/>
                  <a:pt x="48517" y="530573"/>
                </a:cubicBezTo>
                <a:lnTo>
                  <a:pt x="48332" y="518741"/>
                </a:lnTo>
                <a:cubicBezTo>
                  <a:pt x="48257" y="513048"/>
                  <a:pt x="52833" y="508398"/>
                  <a:pt x="58526" y="508323"/>
                </a:cubicBezTo>
                <a:cubicBezTo>
                  <a:pt x="64219" y="508248"/>
                  <a:pt x="68870" y="512824"/>
                  <a:pt x="68945" y="518517"/>
                </a:cubicBezTo>
                <a:close/>
                <a:moveTo>
                  <a:pt x="216920" y="579091"/>
                </a:moveTo>
                <a:cubicBezTo>
                  <a:pt x="211190" y="579091"/>
                  <a:pt x="206577" y="574439"/>
                  <a:pt x="206577" y="568747"/>
                </a:cubicBezTo>
                <a:cubicBezTo>
                  <a:pt x="206577" y="563017"/>
                  <a:pt x="211228" y="558404"/>
                  <a:pt x="216920" y="558404"/>
                </a:cubicBezTo>
                <a:lnTo>
                  <a:pt x="287279" y="558404"/>
                </a:lnTo>
                <a:cubicBezTo>
                  <a:pt x="293009" y="558404"/>
                  <a:pt x="297622" y="563055"/>
                  <a:pt x="297622" y="568747"/>
                </a:cubicBezTo>
                <a:cubicBezTo>
                  <a:pt x="297622" y="574477"/>
                  <a:pt x="292971" y="579091"/>
                  <a:pt x="287279" y="579091"/>
                </a:cubicBezTo>
                <a:close/>
                <a:moveTo>
                  <a:pt x="252304" y="463228"/>
                </a:moveTo>
                <a:cubicBezTo>
                  <a:pt x="229719" y="463228"/>
                  <a:pt x="209293" y="472381"/>
                  <a:pt x="194521" y="487152"/>
                </a:cubicBezTo>
                <a:cubicBezTo>
                  <a:pt x="179713" y="501961"/>
                  <a:pt x="170598" y="522387"/>
                  <a:pt x="170598" y="544935"/>
                </a:cubicBezTo>
                <a:cubicBezTo>
                  <a:pt x="170598" y="567482"/>
                  <a:pt x="179750" y="587946"/>
                  <a:pt x="194521" y="602717"/>
                </a:cubicBezTo>
                <a:cubicBezTo>
                  <a:pt x="209330" y="617526"/>
                  <a:pt x="229756" y="626641"/>
                  <a:pt x="252304" y="626641"/>
                </a:cubicBezTo>
                <a:cubicBezTo>
                  <a:pt x="274851" y="626641"/>
                  <a:pt x="295315" y="617488"/>
                  <a:pt x="310086" y="602717"/>
                </a:cubicBezTo>
                <a:cubicBezTo>
                  <a:pt x="324895" y="587909"/>
                  <a:pt x="334010" y="567482"/>
                  <a:pt x="334010" y="544935"/>
                </a:cubicBezTo>
                <a:cubicBezTo>
                  <a:pt x="334010" y="522350"/>
                  <a:pt x="324858" y="501924"/>
                  <a:pt x="310086" y="487152"/>
                </a:cubicBezTo>
                <a:cubicBezTo>
                  <a:pt x="295278" y="472381"/>
                  <a:pt x="274851" y="463228"/>
                  <a:pt x="252304" y="463228"/>
                </a:cubicBezTo>
                <a:close/>
                <a:moveTo>
                  <a:pt x="295464" y="501812"/>
                </a:moveTo>
                <a:cubicBezTo>
                  <a:pt x="284413" y="490761"/>
                  <a:pt x="269158" y="483916"/>
                  <a:pt x="252304" y="483916"/>
                </a:cubicBezTo>
                <a:cubicBezTo>
                  <a:pt x="235449" y="483916"/>
                  <a:pt x="220194" y="490724"/>
                  <a:pt x="209144" y="501812"/>
                </a:cubicBezTo>
                <a:cubicBezTo>
                  <a:pt x="198093" y="512863"/>
                  <a:pt x="191248" y="528117"/>
                  <a:pt x="191248" y="544972"/>
                </a:cubicBezTo>
                <a:cubicBezTo>
                  <a:pt x="191248" y="561826"/>
                  <a:pt x="198056" y="577082"/>
                  <a:pt x="209144" y="588132"/>
                </a:cubicBezTo>
                <a:cubicBezTo>
                  <a:pt x="220195" y="599183"/>
                  <a:pt x="235449" y="606028"/>
                  <a:pt x="252304" y="606028"/>
                </a:cubicBezTo>
                <a:cubicBezTo>
                  <a:pt x="269158" y="606028"/>
                  <a:pt x="284414" y="599182"/>
                  <a:pt x="295464" y="588132"/>
                </a:cubicBezTo>
                <a:cubicBezTo>
                  <a:pt x="306514" y="577081"/>
                  <a:pt x="313360" y="561826"/>
                  <a:pt x="313360" y="544972"/>
                </a:cubicBezTo>
                <a:cubicBezTo>
                  <a:pt x="313323" y="528117"/>
                  <a:pt x="306514" y="512862"/>
                  <a:pt x="295464" y="501812"/>
                </a:cubicBezTo>
                <a:close/>
                <a:moveTo>
                  <a:pt x="467323" y="566516"/>
                </a:moveTo>
                <a:cubicBezTo>
                  <a:pt x="470485" y="571278"/>
                  <a:pt x="469183" y="577678"/>
                  <a:pt x="464421" y="580803"/>
                </a:cubicBezTo>
                <a:cubicBezTo>
                  <a:pt x="459658" y="583965"/>
                  <a:pt x="453259" y="582663"/>
                  <a:pt x="450133" y="577901"/>
                </a:cubicBezTo>
                <a:cubicBezTo>
                  <a:pt x="447678" y="574180"/>
                  <a:pt x="444590" y="571204"/>
                  <a:pt x="441204" y="568934"/>
                </a:cubicBezTo>
                <a:cubicBezTo>
                  <a:pt x="435809" y="565362"/>
                  <a:pt x="429483" y="563539"/>
                  <a:pt x="423084" y="563539"/>
                </a:cubicBezTo>
                <a:cubicBezTo>
                  <a:pt x="416722" y="563539"/>
                  <a:pt x="410360" y="565325"/>
                  <a:pt x="404965" y="568934"/>
                </a:cubicBezTo>
                <a:cubicBezTo>
                  <a:pt x="401579" y="571204"/>
                  <a:pt x="398491" y="574180"/>
                  <a:pt x="396035" y="577901"/>
                </a:cubicBezTo>
                <a:cubicBezTo>
                  <a:pt x="392873" y="582663"/>
                  <a:pt x="386473" y="583965"/>
                  <a:pt x="381711" y="580803"/>
                </a:cubicBezTo>
                <a:cubicBezTo>
                  <a:pt x="376948" y="577640"/>
                  <a:pt x="375646" y="571241"/>
                  <a:pt x="378808" y="566516"/>
                </a:cubicBezTo>
                <a:cubicBezTo>
                  <a:pt x="382864" y="560414"/>
                  <a:pt x="387924" y="555465"/>
                  <a:pt x="393543" y="551707"/>
                </a:cubicBezTo>
                <a:cubicBezTo>
                  <a:pt x="402435" y="545791"/>
                  <a:pt x="412778" y="542852"/>
                  <a:pt x="423048" y="542852"/>
                </a:cubicBezTo>
                <a:cubicBezTo>
                  <a:pt x="433354" y="542852"/>
                  <a:pt x="443661" y="545791"/>
                  <a:pt x="452554" y="551707"/>
                </a:cubicBezTo>
                <a:cubicBezTo>
                  <a:pt x="458210" y="555502"/>
                  <a:pt x="463269" y="560413"/>
                  <a:pt x="467325" y="566516"/>
                </a:cubicBezTo>
                <a:close/>
                <a:moveTo>
                  <a:pt x="107869" y="556916"/>
                </a:moveTo>
                <a:cubicBezTo>
                  <a:pt x="111031" y="552154"/>
                  <a:pt x="117431" y="550852"/>
                  <a:pt x="122193" y="554014"/>
                </a:cubicBezTo>
                <a:cubicBezTo>
                  <a:pt x="126956" y="557176"/>
                  <a:pt x="128258" y="563576"/>
                  <a:pt x="125096" y="568302"/>
                </a:cubicBezTo>
                <a:cubicBezTo>
                  <a:pt x="121114" y="574292"/>
                  <a:pt x="116203" y="579091"/>
                  <a:pt x="110660" y="582775"/>
                </a:cubicBezTo>
                <a:cubicBezTo>
                  <a:pt x="101953" y="588542"/>
                  <a:pt x="91870" y="591444"/>
                  <a:pt x="81787" y="591444"/>
                </a:cubicBezTo>
                <a:cubicBezTo>
                  <a:pt x="71704" y="591444"/>
                  <a:pt x="61621" y="588542"/>
                  <a:pt x="52915" y="582775"/>
                </a:cubicBezTo>
                <a:cubicBezTo>
                  <a:pt x="47372" y="579091"/>
                  <a:pt x="42460" y="574292"/>
                  <a:pt x="38479" y="568302"/>
                </a:cubicBezTo>
                <a:cubicBezTo>
                  <a:pt x="35316" y="563539"/>
                  <a:pt x="36619" y="557139"/>
                  <a:pt x="41381" y="554014"/>
                </a:cubicBezTo>
                <a:cubicBezTo>
                  <a:pt x="46144" y="550852"/>
                  <a:pt x="52544" y="552154"/>
                  <a:pt x="55669" y="556916"/>
                </a:cubicBezTo>
                <a:cubicBezTo>
                  <a:pt x="58050" y="560525"/>
                  <a:pt x="60990" y="563390"/>
                  <a:pt x="64263" y="565585"/>
                </a:cubicBezTo>
                <a:cubicBezTo>
                  <a:pt x="69472" y="569045"/>
                  <a:pt x="75611" y="570757"/>
                  <a:pt x="81750" y="570757"/>
                </a:cubicBezTo>
                <a:cubicBezTo>
                  <a:pt x="87890" y="570757"/>
                  <a:pt x="94029" y="569045"/>
                  <a:pt x="99237" y="565585"/>
                </a:cubicBezTo>
                <a:cubicBezTo>
                  <a:pt x="102549" y="563390"/>
                  <a:pt x="105488" y="560488"/>
                  <a:pt x="107870" y="556916"/>
                </a:cubicBezTo>
                <a:close/>
                <a:moveTo>
                  <a:pt x="422860" y="462745"/>
                </a:moveTo>
                <a:cubicBezTo>
                  <a:pt x="445557" y="462745"/>
                  <a:pt x="466133" y="471935"/>
                  <a:pt x="481015" y="486818"/>
                </a:cubicBezTo>
                <a:cubicBezTo>
                  <a:pt x="495898" y="501700"/>
                  <a:pt x="505088" y="522277"/>
                  <a:pt x="505088" y="544973"/>
                </a:cubicBezTo>
                <a:cubicBezTo>
                  <a:pt x="505088" y="567669"/>
                  <a:pt x="495898" y="588245"/>
                  <a:pt x="481015" y="603128"/>
                </a:cubicBezTo>
                <a:cubicBezTo>
                  <a:pt x="466133" y="618011"/>
                  <a:pt x="445557" y="627200"/>
                  <a:pt x="422860" y="627200"/>
                </a:cubicBezTo>
                <a:cubicBezTo>
                  <a:pt x="400164" y="627200"/>
                  <a:pt x="379588" y="618010"/>
                  <a:pt x="364706" y="603128"/>
                </a:cubicBezTo>
                <a:cubicBezTo>
                  <a:pt x="349823" y="588245"/>
                  <a:pt x="340633" y="567669"/>
                  <a:pt x="340633" y="544973"/>
                </a:cubicBezTo>
                <a:cubicBezTo>
                  <a:pt x="340633" y="522277"/>
                  <a:pt x="349823" y="501701"/>
                  <a:pt x="364706" y="486818"/>
                </a:cubicBezTo>
                <a:cubicBezTo>
                  <a:pt x="379588" y="471935"/>
                  <a:pt x="400164" y="462745"/>
                  <a:pt x="422860" y="462745"/>
                </a:cubicBezTo>
                <a:close/>
                <a:moveTo>
                  <a:pt x="466393" y="501441"/>
                </a:moveTo>
                <a:cubicBezTo>
                  <a:pt x="455267" y="490316"/>
                  <a:pt x="439864" y="483396"/>
                  <a:pt x="422860" y="483396"/>
                </a:cubicBezTo>
                <a:cubicBezTo>
                  <a:pt x="405857" y="483396"/>
                  <a:pt x="390491" y="490278"/>
                  <a:pt x="379328" y="501441"/>
                </a:cubicBezTo>
                <a:cubicBezTo>
                  <a:pt x="368203" y="512566"/>
                  <a:pt x="361283" y="527970"/>
                  <a:pt x="361283" y="544973"/>
                </a:cubicBezTo>
                <a:cubicBezTo>
                  <a:pt x="361283" y="561976"/>
                  <a:pt x="368167" y="577343"/>
                  <a:pt x="379328" y="588505"/>
                </a:cubicBezTo>
                <a:cubicBezTo>
                  <a:pt x="390454" y="599630"/>
                  <a:pt x="405857" y="606550"/>
                  <a:pt x="422860" y="606550"/>
                </a:cubicBezTo>
                <a:cubicBezTo>
                  <a:pt x="439864" y="606550"/>
                  <a:pt x="455230" y="599666"/>
                  <a:pt x="466393" y="588505"/>
                </a:cubicBezTo>
                <a:cubicBezTo>
                  <a:pt x="477518" y="577380"/>
                  <a:pt x="484438" y="561976"/>
                  <a:pt x="484438" y="544973"/>
                </a:cubicBezTo>
                <a:cubicBezTo>
                  <a:pt x="484401" y="527969"/>
                  <a:pt x="477517" y="512603"/>
                  <a:pt x="466393" y="501441"/>
                </a:cubicBezTo>
                <a:close/>
                <a:moveTo>
                  <a:pt x="81706" y="463229"/>
                </a:moveTo>
                <a:cubicBezTo>
                  <a:pt x="59159" y="463229"/>
                  <a:pt x="38695" y="472382"/>
                  <a:pt x="23924" y="487153"/>
                </a:cubicBezTo>
                <a:cubicBezTo>
                  <a:pt x="9115" y="501925"/>
                  <a:pt x="0" y="522388"/>
                  <a:pt x="0" y="544936"/>
                </a:cubicBezTo>
                <a:cubicBezTo>
                  <a:pt x="0" y="567520"/>
                  <a:pt x="9153" y="587947"/>
                  <a:pt x="23924" y="602718"/>
                </a:cubicBezTo>
                <a:cubicBezTo>
                  <a:pt x="38732" y="617527"/>
                  <a:pt x="59159" y="626642"/>
                  <a:pt x="81706" y="626642"/>
                </a:cubicBezTo>
                <a:cubicBezTo>
                  <a:pt x="126839" y="626642"/>
                  <a:pt x="163450" y="590068"/>
                  <a:pt x="163450" y="544899"/>
                </a:cubicBezTo>
                <a:cubicBezTo>
                  <a:pt x="163450" y="499841"/>
                  <a:pt x="126838" y="463229"/>
                  <a:pt x="81706" y="463229"/>
                </a:cubicBezTo>
                <a:close/>
                <a:moveTo>
                  <a:pt x="142764" y="544973"/>
                </a:moveTo>
                <a:cubicBezTo>
                  <a:pt x="142764" y="511263"/>
                  <a:pt x="115416" y="483916"/>
                  <a:pt x="81706" y="483916"/>
                </a:cubicBezTo>
                <a:cubicBezTo>
                  <a:pt x="64852" y="483916"/>
                  <a:pt x="49597" y="490761"/>
                  <a:pt x="38547" y="501812"/>
                </a:cubicBezTo>
                <a:cubicBezTo>
                  <a:pt x="27497" y="512862"/>
                  <a:pt x="20650" y="528117"/>
                  <a:pt x="20650" y="544972"/>
                </a:cubicBezTo>
                <a:cubicBezTo>
                  <a:pt x="20650" y="561826"/>
                  <a:pt x="27496" y="577082"/>
                  <a:pt x="38547" y="588132"/>
                </a:cubicBezTo>
                <a:cubicBezTo>
                  <a:pt x="49598" y="599182"/>
                  <a:pt x="64852" y="606028"/>
                  <a:pt x="81706" y="606028"/>
                </a:cubicBezTo>
                <a:cubicBezTo>
                  <a:pt x="115416" y="606028"/>
                  <a:pt x="142764" y="578681"/>
                  <a:pt x="142764" y="544971"/>
                </a:cubicBezTo>
                <a:close/>
                <a:moveTo>
                  <a:pt x="594572" y="0"/>
                </a:moveTo>
                <a:cubicBezTo>
                  <a:pt x="606069" y="0"/>
                  <a:pt x="616488" y="4651"/>
                  <a:pt x="624041" y="12203"/>
                </a:cubicBezTo>
                <a:cubicBezTo>
                  <a:pt x="631594" y="19756"/>
                  <a:pt x="636244" y="30174"/>
                  <a:pt x="636244" y="41672"/>
                </a:cubicBezTo>
                <a:cubicBezTo>
                  <a:pt x="636244" y="53170"/>
                  <a:pt x="631593" y="63587"/>
                  <a:pt x="624041" y="71140"/>
                </a:cubicBezTo>
                <a:cubicBezTo>
                  <a:pt x="616489" y="78694"/>
                  <a:pt x="606070" y="83344"/>
                  <a:pt x="594572" y="83344"/>
                </a:cubicBezTo>
                <a:cubicBezTo>
                  <a:pt x="587689" y="83344"/>
                  <a:pt x="581178" y="81669"/>
                  <a:pt x="575485" y="78693"/>
                </a:cubicBezTo>
                <a:lnTo>
                  <a:pt x="509815" y="152586"/>
                </a:lnTo>
                <a:cubicBezTo>
                  <a:pt x="514318" y="159246"/>
                  <a:pt x="516922" y="167246"/>
                  <a:pt x="516922" y="175877"/>
                </a:cubicBezTo>
                <a:cubicBezTo>
                  <a:pt x="516922" y="187374"/>
                  <a:pt x="512271" y="197792"/>
                  <a:pt x="504718" y="205346"/>
                </a:cubicBezTo>
                <a:cubicBezTo>
                  <a:pt x="497165" y="212899"/>
                  <a:pt x="486748" y="217549"/>
                  <a:pt x="475250" y="217549"/>
                </a:cubicBezTo>
                <a:cubicBezTo>
                  <a:pt x="463753" y="217549"/>
                  <a:pt x="453335" y="212898"/>
                  <a:pt x="445781" y="205346"/>
                </a:cubicBezTo>
                <a:cubicBezTo>
                  <a:pt x="438228" y="197792"/>
                  <a:pt x="433578" y="187375"/>
                  <a:pt x="433578" y="175877"/>
                </a:cubicBezTo>
                <a:cubicBezTo>
                  <a:pt x="433578" y="171970"/>
                  <a:pt x="434099" y="168175"/>
                  <a:pt x="435140" y="164603"/>
                </a:cubicBezTo>
                <a:lnTo>
                  <a:pt x="385729" y="136028"/>
                </a:lnTo>
                <a:lnTo>
                  <a:pt x="385395" y="136364"/>
                </a:lnTo>
                <a:cubicBezTo>
                  <a:pt x="377842" y="143916"/>
                  <a:pt x="367424" y="148567"/>
                  <a:pt x="355926" y="148567"/>
                </a:cubicBezTo>
                <a:cubicBezTo>
                  <a:pt x="348634" y="148567"/>
                  <a:pt x="341750" y="146669"/>
                  <a:pt x="335797" y="143395"/>
                </a:cubicBezTo>
                <a:lnTo>
                  <a:pt x="271801" y="211446"/>
                </a:lnTo>
                <a:cubicBezTo>
                  <a:pt x="275931" y="217921"/>
                  <a:pt x="278312" y="225585"/>
                  <a:pt x="278312" y="233808"/>
                </a:cubicBezTo>
                <a:cubicBezTo>
                  <a:pt x="278312" y="245305"/>
                  <a:pt x="273661" y="255723"/>
                  <a:pt x="266109" y="263277"/>
                </a:cubicBezTo>
                <a:cubicBezTo>
                  <a:pt x="258556" y="270830"/>
                  <a:pt x="248138" y="275480"/>
                  <a:pt x="236640" y="275480"/>
                </a:cubicBezTo>
                <a:cubicBezTo>
                  <a:pt x="225142" y="275480"/>
                  <a:pt x="214725" y="270829"/>
                  <a:pt x="207172" y="263277"/>
                </a:cubicBezTo>
                <a:cubicBezTo>
                  <a:pt x="199618" y="255724"/>
                  <a:pt x="194968" y="245306"/>
                  <a:pt x="194968" y="233808"/>
                </a:cubicBezTo>
                <a:cubicBezTo>
                  <a:pt x="194968" y="222311"/>
                  <a:pt x="199619" y="211893"/>
                  <a:pt x="207172" y="204340"/>
                </a:cubicBezTo>
                <a:cubicBezTo>
                  <a:pt x="214724" y="196787"/>
                  <a:pt x="225142" y="192136"/>
                  <a:pt x="236640" y="192136"/>
                </a:cubicBezTo>
                <a:cubicBezTo>
                  <a:pt x="243932" y="192136"/>
                  <a:pt x="250816" y="194034"/>
                  <a:pt x="256769" y="197308"/>
                </a:cubicBezTo>
                <a:lnTo>
                  <a:pt x="320766" y="129257"/>
                </a:lnTo>
                <a:cubicBezTo>
                  <a:pt x="316673" y="122783"/>
                  <a:pt x="314255" y="115118"/>
                  <a:pt x="314255" y="106895"/>
                </a:cubicBezTo>
                <a:cubicBezTo>
                  <a:pt x="314255" y="95399"/>
                  <a:pt x="318906" y="84980"/>
                  <a:pt x="326458" y="77427"/>
                </a:cubicBezTo>
                <a:cubicBezTo>
                  <a:pt x="334011" y="69874"/>
                  <a:pt x="344429" y="65223"/>
                  <a:pt x="355926" y="65223"/>
                </a:cubicBezTo>
                <a:cubicBezTo>
                  <a:pt x="367423" y="65223"/>
                  <a:pt x="377842" y="69874"/>
                  <a:pt x="385395" y="77427"/>
                </a:cubicBezTo>
                <a:cubicBezTo>
                  <a:pt x="392948" y="84979"/>
                  <a:pt x="397598" y="95398"/>
                  <a:pt x="397598" y="106895"/>
                </a:cubicBezTo>
                <a:cubicBezTo>
                  <a:pt x="397598" y="110801"/>
                  <a:pt x="397077" y="114596"/>
                  <a:pt x="396035" y="118169"/>
                </a:cubicBezTo>
                <a:lnTo>
                  <a:pt x="445446" y="146744"/>
                </a:lnTo>
                <a:lnTo>
                  <a:pt x="445781" y="146409"/>
                </a:lnTo>
                <a:cubicBezTo>
                  <a:pt x="453335" y="138855"/>
                  <a:pt x="463752" y="134205"/>
                  <a:pt x="475250" y="134205"/>
                </a:cubicBezTo>
                <a:cubicBezTo>
                  <a:pt x="482133" y="134205"/>
                  <a:pt x="488644" y="135880"/>
                  <a:pt x="494374" y="138856"/>
                </a:cubicBezTo>
                <a:lnTo>
                  <a:pt x="560044" y="64963"/>
                </a:lnTo>
                <a:cubicBezTo>
                  <a:pt x="555542" y="58303"/>
                  <a:pt x="552938" y="50303"/>
                  <a:pt x="552938" y="41672"/>
                </a:cubicBezTo>
                <a:cubicBezTo>
                  <a:pt x="552938" y="30175"/>
                  <a:pt x="557589" y="19757"/>
                  <a:pt x="565141" y="12203"/>
                </a:cubicBezTo>
                <a:cubicBezTo>
                  <a:pt x="572657" y="4687"/>
                  <a:pt x="583075" y="0"/>
                  <a:pt x="594571" y="0"/>
                </a:cubicBezTo>
                <a:close/>
                <a:moveTo>
                  <a:pt x="609418" y="26826"/>
                </a:moveTo>
                <a:cubicBezTo>
                  <a:pt x="605623" y="23030"/>
                  <a:pt x="600377" y="20687"/>
                  <a:pt x="594572" y="20687"/>
                </a:cubicBezTo>
                <a:cubicBezTo>
                  <a:pt x="588768" y="20687"/>
                  <a:pt x="583522" y="23030"/>
                  <a:pt x="579727" y="26826"/>
                </a:cubicBezTo>
                <a:cubicBezTo>
                  <a:pt x="575932" y="30621"/>
                  <a:pt x="573588" y="35867"/>
                  <a:pt x="573588" y="41672"/>
                </a:cubicBezTo>
                <a:cubicBezTo>
                  <a:pt x="573588" y="47476"/>
                  <a:pt x="575932" y="52723"/>
                  <a:pt x="579727" y="56518"/>
                </a:cubicBezTo>
                <a:cubicBezTo>
                  <a:pt x="583522" y="60312"/>
                  <a:pt x="588768" y="62656"/>
                  <a:pt x="594572" y="62656"/>
                </a:cubicBezTo>
                <a:cubicBezTo>
                  <a:pt x="600377" y="62656"/>
                  <a:pt x="605623" y="60312"/>
                  <a:pt x="609418" y="56518"/>
                </a:cubicBezTo>
                <a:cubicBezTo>
                  <a:pt x="613213" y="52722"/>
                  <a:pt x="615557" y="47476"/>
                  <a:pt x="615557" y="41672"/>
                </a:cubicBezTo>
                <a:cubicBezTo>
                  <a:pt x="615557" y="35867"/>
                  <a:pt x="613213" y="30621"/>
                  <a:pt x="609418" y="26826"/>
                </a:cubicBezTo>
                <a:close/>
                <a:moveTo>
                  <a:pt x="490098" y="161072"/>
                </a:moveTo>
                <a:cubicBezTo>
                  <a:pt x="486304" y="157276"/>
                  <a:pt x="481057" y="154933"/>
                  <a:pt x="475253" y="154933"/>
                </a:cubicBezTo>
                <a:cubicBezTo>
                  <a:pt x="469448" y="154933"/>
                  <a:pt x="464202" y="157276"/>
                  <a:pt x="460407" y="161072"/>
                </a:cubicBezTo>
                <a:cubicBezTo>
                  <a:pt x="456612" y="164866"/>
                  <a:pt x="454268" y="170113"/>
                  <a:pt x="454268" y="175917"/>
                </a:cubicBezTo>
                <a:cubicBezTo>
                  <a:pt x="454268" y="181722"/>
                  <a:pt x="456612" y="186968"/>
                  <a:pt x="460407" y="190763"/>
                </a:cubicBezTo>
                <a:cubicBezTo>
                  <a:pt x="464202" y="194558"/>
                  <a:pt x="469448" y="196902"/>
                  <a:pt x="475253" y="196902"/>
                </a:cubicBezTo>
                <a:cubicBezTo>
                  <a:pt x="481057" y="196902"/>
                  <a:pt x="486304" y="194558"/>
                  <a:pt x="490098" y="190763"/>
                </a:cubicBezTo>
                <a:cubicBezTo>
                  <a:pt x="493893" y="186967"/>
                  <a:pt x="496237" y="181722"/>
                  <a:pt x="496237" y="175917"/>
                </a:cubicBezTo>
                <a:cubicBezTo>
                  <a:pt x="496237" y="170113"/>
                  <a:pt x="493893" y="164866"/>
                  <a:pt x="490098" y="161072"/>
                </a:cubicBezTo>
                <a:close/>
                <a:moveTo>
                  <a:pt x="370779" y="92052"/>
                </a:moveTo>
                <a:cubicBezTo>
                  <a:pt x="366984" y="88257"/>
                  <a:pt x="361738" y="85914"/>
                  <a:pt x="355933" y="85914"/>
                </a:cubicBezTo>
                <a:cubicBezTo>
                  <a:pt x="350129" y="85914"/>
                  <a:pt x="344882" y="88257"/>
                  <a:pt x="341087" y="92052"/>
                </a:cubicBezTo>
                <a:cubicBezTo>
                  <a:pt x="337293" y="95847"/>
                  <a:pt x="334949" y="101094"/>
                  <a:pt x="334949" y="106898"/>
                </a:cubicBezTo>
                <a:cubicBezTo>
                  <a:pt x="334949" y="112703"/>
                  <a:pt x="337293" y="117949"/>
                  <a:pt x="341087" y="121744"/>
                </a:cubicBezTo>
                <a:cubicBezTo>
                  <a:pt x="344882" y="125539"/>
                  <a:pt x="350129" y="127883"/>
                  <a:pt x="355933" y="127883"/>
                </a:cubicBezTo>
                <a:cubicBezTo>
                  <a:pt x="361738" y="127883"/>
                  <a:pt x="366984" y="125539"/>
                  <a:pt x="370779" y="121744"/>
                </a:cubicBezTo>
                <a:cubicBezTo>
                  <a:pt x="374574" y="117948"/>
                  <a:pt x="376918" y="112703"/>
                  <a:pt x="376918" y="106898"/>
                </a:cubicBezTo>
                <a:cubicBezTo>
                  <a:pt x="376918" y="101094"/>
                  <a:pt x="374574" y="95847"/>
                  <a:pt x="370779" y="92052"/>
                </a:cubicBezTo>
                <a:close/>
                <a:moveTo>
                  <a:pt x="251459" y="218964"/>
                </a:moveTo>
                <a:cubicBezTo>
                  <a:pt x="247664" y="215168"/>
                  <a:pt x="242418" y="212825"/>
                  <a:pt x="236613" y="212825"/>
                </a:cubicBezTo>
                <a:cubicBezTo>
                  <a:pt x="230809" y="212825"/>
                  <a:pt x="225562" y="215168"/>
                  <a:pt x="221768" y="218964"/>
                </a:cubicBezTo>
                <a:cubicBezTo>
                  <a:pt x="217973" y="222758"/>
                  <a:pt x="215629" y="228005"/>
                  <a:pt x="215629" y="233809"/>
                </a:cubicBezTo>
                <a:cubicBezTo>
                  <a:pt x="215629" y="239614"/>
                  <a:pt x="217973" y="244860"/>
                  <a:pt x="221768" y="248655"/>
                </a:cubicBezTo>
                <a:cubicBezTo>
                  <a:pt x="225562" y="252450"/>
                  <a:pt x="230809" y="254794"/>
                  <a:pt x="236613" y="254794"/>
                </a:cubicBezTo>
                <a:cubicBezTo>
                  <a:pt x="242418" y="254794"/>
                  <a:pt x="247664" y="252450"/>
                  <a:pt x="251459" y="248655"/>
                </a:cubicBezTo>
                <a:cubicBezTo>
                  <a:pt x="255254" y="244859"/>
                  <a:pt x="257598" y="239614"/>
                  <a:pt x="257598" y="233809"/>
                </a:cubicBezTo>
                <a:cubicBezTo>
                  <a:pt x="257598" y="228005"/>
                  <a:pt x="255254" y="222758"/>
                  <a:pt x="251459" y="218964"/>
                </a:cubicBezTo>
                <a:close/>
                <a:moveTo>
                  <a:pt x="637707" y="454860"/>
                </a:moveTo>
                <a:cubicBezTo>
                  <a:pt x="613969" y="454860"/>
                  <a:pt x="592426" y="464496"/>
                  <a:pt x="576874" y="480049"/>
                </a:cubicBezTo>
                <a:cubicBezTo>
                  <a:pt x="561322" y="495601"/>
                  <a:pt x="551685" y="517144"/>
                  <a:pt x="551685" y="540882"/>
                </a:cubicBezTo>
                <a:cubicBezTo>
                  <a:pt x="551685" y="564620"/>
                  <a:pt x="561322" y="586163"/>
                  <a:pt x="576874" y="601715"/>
                </a:cubicBezTo>
                <a:cubicBezTo>
                  <a:pt x="592426" y="617268"/>
                  <a:pt x="613969" y="626904"/>
                  <a:pt x="637707" y="626904"/>
                </a:cubicBezTo>
                <a:cubicBezTo>
                  <a:pt x="661483" y="626904"/>
                  <a:pt x="682988" y="617268"/>
                  <a:pt x="698541" y="601715"/>
                </a:cubicBezTo>
                <a:cubicBezTo>
                  <a:pt x="714093" y="586163"/>
                  <a:pt x="723730" y="564620"/>
                  <a:pt x="723730" y="540882"/>
                </a:cubicBezTo>
                <a:cubicBezTo>
                  <a:pt x="723730" y="517107"/>
                  <a:pt x="714093" y="495601"/>
                  <a:pt x="698541" y="480049"/>
                </a:cubicBezTo>
                <a:cubicBezTo>
                  <a:pt x="682951" y="464459"/>
                  <a:pt x="661446" y="454860"/>
                  <a:pt x="637707" y="454860"/>
                </a:cubicBezTo>
                <a:close/>
                <a:moveTo>
                  <a:pt x="683919" y="494671"/>
                </a:moveTo>
                <a:cubicBezTo>
                  <a:pt x="672087" y="482839"/>
                  <a:pt x="655753" y="475547"/>
                  <a:pt x="637707" y="475547"/>
                </a:cubicBezTo>
                <a:cubicBezTo>
                  <a:pt x="619662" y="475547"/>
                  <a:pt x="603328" y="482877"/>
                  <a:pt x="591496" y="494671"/>
                </a:cubicBezTo>
                <a:cubicBezTo>
                  <a:pt x="579664" y="506503"/>
                  <a:pt x="572372" y="522837"/>
                  <a:pt x="572372" y="540883"/>
                </a:cubicBezTo>
                <a:cubicBezTo>
                  <a:pt x="572372" y="558928"/>
                  <a:pt x="579701" y="575262"/>
                  <a:pt x="591533" y="587094"/>
                </a:cubicBezTo>
                <a:cubicBezTo>
                  <a:pt x="603365" y="598926"/>
                  <a:pt x="619698" y="606256"/>
                  <a:pt x="637745" y="606256"/>
                </a:cubicBezTo>
                <a:cubicBezTo>
                  <a:pt x="655791" y="606256"/>
                  <a:pt x="672124" y="598926"/>
                  <a:pt x="683956" y="587132"/>
                </a:cubicBezTo>
                <a:cubicBezTo>
                  <a:pt x="695788" y="575300"/>
                  <a:pt x="703080" y="558966"/>
                  <a:pt x="703080" y="540920"/>
                </a:cubicBezTo>
                <a:cubicBezTo>
                  <a:pt x="703043" y="522838"/>
                  <a:pt x="695751" y="506503"/>
                  <a:pt x="683919" y="494671"/>
                </a:cubicBezTo>
                <a:close/>
                <a:moveTo>
                  <a:pt x="638824" y="443697"/>
                </a:moveTo>
                <a:cubicBezTo>
                  <a:pt x="613932" y="443436"/>
                  <a:pt x="588929" y="452627"/>
                  <a:pt x="569730" y="471417"/>
                </a:cubicBezTo>
                <a:cubicBezTo>
                  <a:pt x="550532" y="490170"/>
                  <a:pt x="540783" y="514912"/>
                  <a:pt x="540486" y="539767"/>
                </a:cubicBezTo>
                <a:cubicBezTo>
                  <a:pt x="540226" y="564658"/>
                  <a:pt x="549415" y="589661"/>
                  <a:pt x="568205" y="608860"/>
                </a:cubicBezTo>
                <a:cubicBezTo>
                  <a:pt x="585097" y="626161"/>
                  <a:pt x="606901" y="635760"/>
                  <a:pt x="629262" y="637695"/>
                </a:cubicBezTo>
                <a:cubicBezTo>
                  <a:pt x="651996" y="639667"/>
                  <a:pt x="675250" y="633639"/>
                  <a:pt x="694561" y="619687"/>
                </a:cubicBezTo>
                <a:cubicBezTo>
                  <a:pt x="698654" y="616710"/>
                  <a:pt x="704383" y="617120"/>
                  <a:pt x="707993" y="620840"/>
                </a:cubicBezTo>
                <a:lnTo>
                  <a:pt x="817340" y="732607"/>
                </a:lnTo>
                <a:cubicBezTo>
                  <a:pt x="817489" y="732755"/>
                  <a:pt x="817638" y="732867"/>
                  <a:pt x="817787" y="733015"/>
                </a:cubicBezTo>
                <a:lnTo>
                  <a:pt x="817750" y="733053"/>
                </a:lnTo>
                <a:lnTo>
                  <a:pt x="817861" y="733165"/>
                </a:lnTo>
                <a:cubicBezTo>
                  <a:pt x="818941" y="734243"/>
                  <a:pt x="820354" y="734801"/>
                  <a:pt x="821768" y="734839"/>
                </a:cubicBezTo>
                <a:cubicBezTo>
                  <a:pt x="823070" y="734877"/>
                  <a:pt x="824410" y="734430"/>
                  <a:pt x="825452" y="733536"/>
                </a:cubicBezTo>
                <a:lnTo>
                  <a:pt x="826084" y="732904"/>
                </a:lnTo>
                <a:cubicBezTo>
                  <a:pt x="826977" y="731899"/>
                  <a:pt x="827423" y="730597"/>
                  <a:pt x="827461" y="729332"/>
                </a:cubicBezTo>
                <a:cubicBezTo>
                  <a:pt x="827498" y="727881"/>
                  <a:pt x="826940" y="726393"/>
                  <a:pt x="825860" y="725276"/>
                </a:cubicBezTo>
                <a:lnTo>
                  <a:pt x="716028" y="612948"/>
                </a:lnTo>
                <a:cubicBezTo>
                  <a:pt x="712530" y="609376"/>
                  <a:pt x="712084" y="603647"/>
                  <a:pt x="715209" y="599554"/>
                </a:cubicBezTo>
                <a:cubicBezTo>
                  <a:pt x="729608" y="580578"/>
                  <a:pt x="736120" y="557473"/>
                  <a:pt x="734669" y="534702"/>
                </a:cubicBezTo>
                <a:cubicBezTo>
                  <a:pt x="733255" y="512303"/>
                  <a:pt x="724102" y="490277"/>
                  <a:pt x="707173" y="472938"/>
                </a:cubicBezTo>
                <a:cubicBezTo>
                  <a:pt x="688420" y="453740"/>
                  <a:pt x="663678" y="443991"/>
                  <a:pt x="638824" y="443694"/>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25" name="Freeform: Shape 24">
            <a:extLst>
              <a:ext uri="{FF2B5EF4-FFF2-40B4-BE49-F238E27FC236}">
                <a16:creationId xmlns:a16="http://schemas.microsoft.com/office/drawing/2014/main" id="{17F8F525-0E62-F91A-4FC0-5316C8A8740A}"/>
              </a:ext>
              <a:ext uri="{C183D7F6-B498-43B3-948B-1728B52AA6E4}">
                <adec:decorative xmlns:adec="http://schemas.microsoft.com/office/drawing/2017/decorative" val="1"/>
              </a:ext>
            </a:extLst>
          </p:cNvPr>
          <p:cNvSpPr/>
          <p:nvPr/>
        </p:nvSpPr>
        <p:spPr>
          <a:xfrm>
            <a:off x="5722454" y="2235910"/>
            <a:ext cx="747090" cy="747090"/>
          </a:xfrm>
          <a:custGeom>
            <a:avLst/>
            <a:gdLst>
              <a:gd name="connsiteX0" fmla="*/ 736715 w 747090"/>
              <a:gd name="connsiteY0" fmla="*/ 398507 h 747090"/>
              <a:gd name="connsiteX1" fmla="*/ 622848 w 747090"/>
              <a:gd name="connsiteY1" fmla="*/ 398507 h 747090"/>
              <a:gd name="connsiteX2" fmla="*/ 612473 w 747090"/>
              <a:gd name="connsiteY2" fmla="*/ 408882 h 747090"/>
              <a:gd name="connsiteX3" fmla="*/ 502983 w 747090"/>
              <a:gd name="connsiteY3" fmla="*/ 518372 h 747090"/>
              <a:gd name="connsiteX4" fmla="*/ 393493 w 747090"/>
              <a:gd name="connsiteY4" fmla="*/ 408882 h 747090"/>
              <a:gd name="connsiteX5" fmla="*/ 383118 w 747090"/>
              <a:gd name="connsiteY5" fmla="*/ 398507 h 747090"/>
              <a:gd name="connsiteX6" fmla="*/ 269250 w 747090"/>
              <a:gd name="connsiteY6" fmla="*/ 398507 h 747090"/>
              <a:gd name="connsiteX7" fmla="*/ 258875 w 747090"/>
              <a:gd name="connsiteY7" fmla="*/ 408882 h 747090"/>
              <a:gd name="connsiteX8" fmla="*/ 258875 w 747090"/>
              <a:gd name="connsiteY8" fmla="*/ 447801 h 747090"/>
              <a:gd name="connsiteX9" fmla="*/ 267243 w 747090"/>
              <a:gd name="connsiteY9" fmla="*/ 457979 h 747090"/>
              <a:gd name="connsiteX10" fmla="*/ 302895 w 747090"/>
              <a:gd name="connsiteY10" fmla="*/ 465009 h 747090"/>
              <a:gd name="connsiteX11" fmla="*/ 321811 w 747090"/>
              <a:gd name="connsiteY11" fmla="*/ 510674 h 747090"/>
              <a:gd name="connsiteX12" fmla="*/ 301565 w 747090"/>
              <a:gd name="connsiteY12" fmla="*/ 540862 h 747090"/>
              <a:gd name="connsiteX13" fmla="*/ 302848 w 747090"/>
              <a:gd name="connsiteY13" fmla="*/ 553977 h 747090"/>
              <a:gd name="connsiteX14" fmla="*/ 357888 w 747090"/>
              <a:gd name="connsiteY14" fmla="*/ 609009 h 747090"/>
              <a:gd name="connsiteX15" fmla="*/ 371003 w 747090"/>
              <a:gd name="connsiteY15" fmla="*/ 610292 h 747090"/>
              <a:gd name="connsiteX16" fmla="*/ 401191 w 747090"/>
              <a:gd name="connsiteY16" fmla="*/ 590046 h 747090"/>
              <a:gd name="connsiteX17" fmla="*/ 446856 w 747090"/>
              <a:gd name="connsiteY17" fmla="*/ 608962 h 747090"/>
              <a:gd name="connsiteX18" fmla="*/ 453886 w 747090"/>
              <a:gd name="connsiteY18" fmla="*/ 644622 h 747090"/>
              <a:gd name="connsiteX19" fmla="*/ 464064 w 747090"/>
              <a:gd name="connsiteY19" fmla="*/ 652990 h 747090"/>
              <a:gd name="connsiteX20" fmla="*/ 541902 w 747090"/>
              <a:gd name="connsiteY20" fmla="*/ 652990 h 747090"/>
              <a:gd name="connsiteX21" fmla="*/ 552080 w 747090"/>
              <a:gd name="connsiteY21" fmla="*/ 644622 h 747090"/>
              <a:gd name="connsiteX22" fmla="*/ 559110 w 747090"/>
              <a:gd name="connsiteY22" fmla="*/ 608962 h 747090"/>
              <a:gd name="connsiteX23" fmla="*/ 604774 w 747090"/>
              <a:gd name="connsiteY23" fmla="*/ 590046 h 747090"/>
              <a:gd name="connsiteX24" fmla="*/ 634963 w 747090"/>
              <a:gd name="connsiteY24" fmla="*/ 610292 h 747090"/>
              <a:gd name="connsiteX25" fmla="*/ 648078 w 747090"/>
              <a:gd name="connsiteY25" fmla="*/ 609009 h 747090"/>
              <a:gd name="connsiteX26" fmla="*/ 703110 w 747090"/>
              <a:gd name="connsiteY26" fmla="*/ 553977 h 747090"/>
              <a:gd name="connsiteX27" fmla="*/ 704393 w 747090"/>
              <a:gd name="connsiteY27" fmla="*/ 540862 h 747090"/>
              <a:gd name="connsiteX28" fmla="*/ 684147 w 747090"/>
              <a:gd name="connsiteY28" fmla="*/ 510674 h 747090"/>
              <a:gd name="connsiteX29" fmla="*/ 703063 w 747090"/>
              <a:gd name="connsiteY29" fmla="*/ 465009 h 747090"/>
              <a:gd name="connsiteX30" fmla="*/ 738723 w 747090"/>
              <a:gd name="connsiteY30" fmla="*/ 457979 h 747090"/>
              <a:gd name="connsiteX31" fmla="*/ 747091 w 747090"/>
              <a:gd name="connsiteY31" fmla="*/ 447801 h 747090"/>
              <a:gd name="connsiteX32" fmla="*/ 747091 w 747090"/>
              <a:gd name="connsiteY32" fmla="*/ 408882 h 747090"/>
              <a:gd name="connsiteX33" fmla="*/ 736715 w 747090"/>
              <a:gd name="connsiteY33" fmla="*/ 398507 h 747090"/>
              <a:gd name="connsiteX34" fmla="*/ 726340 w 747090"/>
              <a:gd name="connsiteY34" fmla="*/ 439268 h 747090"/>
              <a:gd name="connsiteX35" fmla="*/ 693601 w 747090"/>
              <a:gd name="connsiteY35" fmla="*/ 445723 h 747090"/>
              <a:gd name="connsiteX36" fmla="*/ 686020 w 747090"/>
              <a:gd name="connsiteY36" fmla="*/ 451933 h 747090"/>
              <a:gd name="connsiteX37" fmla="*/ 662845 w 747090"/>
              <a:gd name="connsiteY37" fmla="*/ 507863 h 747090"/>
              <a:gd name="connsiteX38" fmla="*/ 663814 w 747090"/>
              <a:gd name="connsiteY38" fmla="*/ 517617 h 747090"/>
              <a:gd name="connsiteX39" fmla="*/ 682399 w 747090"/>
              <a:gd name="connsiteY39" fmla="*/ 545333 h 747090"/>
              <a:gd name="connsiteX40" fmla="*/ 639427 w 747090"/>
              <a:gd name="connsiteY40" fmla="*/ 588306 h 747090"/>
              <a:gd name="connsiteX41" fmla="*/ 611710 w 747090"/>
              <a:gd name="connsiteY41" fmla="*/ 569721 h 747090"/>
              <a:gd name="connsiteX42" fmla="*/ 601956 w 747090"/>
              <a:gd name="connsiteY42" fmla="*/ 568752 h 747090"/>
              <a:gd name="connsiteX43" fmla="*/ 546027 w 747090"/>
              <a:gd name="connsiteY43" fmla="*/ 591927 h 747090"/>
              <a:gd name="connsiteX44" fmla="*/ 539816 w 747090"/>
              <a:gd name="connsiteY44" fmla="*/ 599508 h 747090"/>
              <a:gd name="connsiteX45" fmla="*/ 533361 w 747090"/>
              <a:gd name="connsiteY45" fmla="*/ 632247 h 747090"/>
              <a:gd name="connsiteX46" fmla="*/ 472590 w 747090"/>
              <a:gd name="connsiteY46" fmla="*/ 632247 h 747090"/>
              <a:gd name="connsiteX47" fmla="*/ 466135 w 747090"/>
              <a:gd name="connsiteY47" fmla="*/ 599508 h 747090"/>
              <a:gd name="connsiteX48" fmla="*/ 459924 w 747090"/>
              <a:gd name="connsiteY48" fmla="*/ 591927 h 747090"/>
              <a:gd name="connsiteX49" fmla="*/ 403994 w 747090"/>
              <a:gd name="connsiteY49" fmla="*/ 568752 h 747090"/>
              <a:gd name="connsiteX50" fmla="*/ 394241 w 747090"/>
              <a:gd name="connsiteY50" fmla="*/ 569721 h 747090"/>
              <a:gd name="connsiteX51" fmla="*/ 366524 w 747090"/>
              <a:gd name="connsiteY51" fmla="*/ 588306 h 747090"/>
              <a:gd name="connsiteX52" fmla="*/ 323551 w 747090"/>
              <a:gd name="connsiteY52" fmla="*/ 545333 h 747090"/>
              <a:gd name="connsiteX53" fmla="*/ 342136 w 747090"/>
              <a:gd name="connsiteY53" fmla="*/ 517617 h 747090"/>
              <a:gd name="connsiteX54" fmla="*/ 343105 w 747090"/>
              <a:gd name="connsiteY54" fmla="*/ 507863 h 747090"/>
              <a:gd name="connsiteX55" fmla="*/ 319930 w 747090"/>
              <a:gd name="connsiteY55" fmla="*/ 451933 h 747090"/>
              <a:gd name="connsiteX56" fmla="*/ 312349 w 747090"/>
              <a:gd name="connsiteY56" fmla="*/ 445723 h 747090"/>
              <a:gd name="connsiteX57" fmla="*/ 279610 w 747090"/>
              <a:gd name="connsiteY57" fmla="*/ 439268 h 747090"/>
              <a:gd name="connsiteX58" fmla="*/ 279610 w 747090"/>
              <a:gd name="connsiteY58" fmla="*/ 419257 h 747090"/>
              <a:gd name="connsiteX59" fmla="*/ 373136 w 747090"/>
              <a:gd name="connsiteY59" fmla="*/ 419257 h 747090"/>
              <a:gd name="connsiteX60" fmla="*/ 502967 w 747090"/>
              <a:gd name="connsiteY60" fmla="*/ 539123 h 747090"/>
              <a:gd name="connsiteX61" fmla="*/ 632798 w 747090"/>
              <a:gd name="connsiteY61" fmla="*/ 419257 h 747090"/>
              <a:gd name="connsiteX62" fmla="*/ 726325 w 747090"/>
              <a:gd name="connsiteY62" fmla="*/ 419257 h 747090"/>
              <a:gd name="connsiteX63" fmla="*/ 726325 w 747090"/>
              <a:gd name="connsiteY63" fmla="*/ 439268 h 747090"/>
              <a:gd name="connsiteX64" fmla="*/ 318607 w 747090"/>
              <a:gd name="connsiteY64" fmla="*/ 379378 h 747090"/>
              <a:gd name="connsiteX65" fmla="*/ 372490 w 747090"/>
              <a:gd name="connsiteY65" fmla="*/ 379378 h 747090"/>
              <a:gd name="connsiteX66" fmla="*/ 393107 w 747090"/>
              <a:gd name="connsiteY66" fmla="*/ 358762 h 747090"/>
              <a:gd name="connsiteX67" fmla="*/ 393107 w 747090"/>
              <a:gd name="connsiteY67" fmla="*/ 288828 h 747090"/>
              <a:gd name="connsiteX68" fmla="*/ 410205 w 747090"/>
              <a:gd name="connsiteY68" fmla="*/ 288828 h 747090"/>
              <a:gd name="connsiteX69" fmla="*/ 427247 w 747090"/>
              <a:gd name="connsiteY69" fmla="*/ 277760 h 747090"/>
              <a:gd name="connsiteX70" fmla="*/ 424075 w 747090"/>
              <a:gd name="connsiteY70" fmla="*/ 257687 h 747090"/>
              <a:gd name="connsiteX71" fmla="*/ 359415 w 747090"/>
              <a:gd name="connsiteY71" fmla="*/ 185824 h 747090"/>
              <a:gd name="connsiteX72" fmla="*/ 345545 w 747090"/>
              <a:gd name="connsiteY72" fmla="*/ 179645 h 747090"/>
              <a:gd name="connsiteX73" fmla="*/ 331675 w 747090"/>
              <a:gd name="connsiteY73" fmla="*/ 185824 h 747090"/>
              <a:gd name="connsiteX74" fmla="*/ 267015 w 747090"/>
              <a:gd name="connsiteY74" fmla="*/ 257687 h 747090"/>
              <a:gd name="connsiteX75" fmla="*/ 263842 w 747090"/>
              <a:gd name="connsiteY75" fmla="*/ 277760 h 747090"/>
              <a:gd name="connsiteX76" fmla="*/ 280885 w 747090"/>
              <a:gd name="connsiteY76" fmla="*/ 288828 h 747090"/>
              <a:gd name="connsiteX77" fmla="*/ 297983 w 747090"/>
              <a:gd name="connsiteY77" fmla="*/ 288828 h 747090"/>
              <a:gd name="connsiteX78" fmla="*/ 297983 w 747090"/>
              <a:gd name="connsiteY78" fmla="*/ 358762 h 747090"/>
              <a:gd name="connsiteX79" fmla="*/ 318599 w 747090"/>
              <a:gd name="connsiteY79" fmla="*/ 379378 h 747090"/>
              <a:gd name="connsiteX80" fmla="*/ 285593 w 747090"/>
              <a:gd name="connsiteY80" fmla="*/ 268077 h 747090"/>
              <a:gd name="connsiteX81" fmla="*/ 345545 w 747090"/>
              <a:gd name="connsiteY81" fmla="*/ 201442 h 747090"/>
              <a:gd name="connsiteX82" fmla="*/ 405497 w 747090"/>
              <a:gd name="connsiteY82" fmla="*/ 268077 h 747090"/>
              <a:gd name="connsiteX83" fmla="*/ 382724 w 747090"/>
              <a:gd name="connsiteY83" fmla="*/ 268077 h 747090"/>
              <a:gd name="connsiteX84" fmla="*/ 372349 w 747090"/>
              <a:gd name="connsiteY84" fmla="*/ 278453 h 747090"/>
              <a:gd name="connsiteX85" fmla="*/ 372349 w 747090"/>
              <a:gd name="connsiteY85" fmla="*/ 358620 h 747090"/>
              <a:gd name="connsiteX86" fmla="*/ 318733 w 747090"/>
              <a:gd name="connsiteY86" fmla="*/ 358620 h 747090"/>
              <a:gd name="connsiteX87" fmla="*/ 318733 w 747090"/>
              <a:gd name="connsiteY87" fmla="*/ 278453 h 747090"/>
              <a:gd name="connsiteX88" fmla="*/ 308358 w 747090"/>
              <a:gd name="connsiteY88" fmla="*/ 268077 h 747090"/>
              <a:gd name="connsiteX89" fmla="*/ 285585 w 747090"/>
              <a:gd name="connsiteY89" fmla="*/ 268077 h 747090"/>
              <a:gd name="connsiteX90" fmla="*/ 489105 w 747090"/>
              <a:gd name="connsiteY90" fmla="*/ 92219 h 747090"/>
              <a:gd name="connsiteX91" fmla="*/ 424445 w 747090"/>
              <a:gd name="connsiteY91" fmla="*/ 164082 h 747090"/>
              <a:gd name="connsiteX92" fmla="*/ 421273 w 747090"/>
              <a:gd name="connsiteY92" fmla="*/ 184155 h 747090"/>
              <a:gd name="connsiteX93" fmla="*/ 438315 w 747090"/>
              <a:gd name="connsiteY93" fmla="*/ 195223 h 747090"/>
              <a:gd name="connsiteX94" fmla="*/ 455413 w 747090"/>
              <a:gd name="connsiteY94" fmla="*/ 195223 h 747090"/>
              <a:gd name="connsiteX95" fmla="*/ 455413 w 747090"/>
              <a:gd name="connsiteY95" fmla="*/ 335894 h 747090"/>
              <a:gd name="connsiteX96" fmla="*/ 415802 w 747090"/>
              <a:gd name="connsiteY96" fmla="*/ 408890 h 747090"/>
              <a:gd name="connsiteX97" fmla="*/ 502967 w 747090"/>
              <a:gd name="connsiteY97" fmla="*/ 496055 h 747090"/>
              <a:gd name="connsiteX98" fmla="*/ 590133 w 747090"/>
              <a:gd name="connsiteY98" fmla="*/ 408890 h 747090"/>
              <a:gd name="connsiteX99" fmla="*/ 550521 w 747090"/>
              <a:gd name="connsiteY99" fmla="*/ 335894 h 747090"/>
              <a:gd name="connsiteX100" fmla="*/ 550521 w 747090"/>
              <a:gd name="connsiteY100" fmla="*/ 195223 h 747090"/>
              <a:gd name="connsiteX101" fmla="*/ 567619 w 747090"/>
              <a:gd name="connsiteY101" fmla="*/ 195223 h 747090"/>
              <a:gd name="connsiteX102" fmla="*/ 584662 w 747090"/>
              <a:gd name="connsiteY102" fmla="*/ 184155 h 747090"/>
              <a:gd name="connsiteX103" fmla="*/ 581489 w 747090"/>
              <a:gd name="connsiteY103" fmla="*/ 164082 h 747090"/>
              <a:gd name="connsiteX104" fmla="*/ 516830 w 747090"/>
              <a:gd name="connsiteY104" fmla="*/ 92219 h 747090"/>
              <a:gd name="connsiteX105" fmla="*/ 502959 w 747090"/>
              <a:gd name="connsiteY105" fmla="*/ 86048 h 747090"/>
              <a:gd name="connsiteX106" fmla="*/ 489089 w 747090"/>
              <a:gd name="connsiteY106" fmla="*/ 92227 h 747090"/>
              <a:gd name="connsiteX107" fmla="*/ 569390 w 747090"/>
              <a:gd name="connsiteY107" fmla="*/ 408874 h 747090"/>
              <a:gd name="connsiteX108" fmla="*/ 502975 w 747090"/>
              <a:gd name="connsiteY108" fmla="*/ 475289 h 747090"/>
              <a:gd name="connsiteX109" fmla="*/ 436560 w 747090"/>
              <a:gd name="connsiteY109" fmla="*/ 408874 h 747090"/>
              <a:gd name="connsiteX110" fmla="*/ 502975 w 747090"/>
              <a:gd name="connsiteY110" fmla="*/ 342459 h 747090"/>
              <a:gd name="connsiteX111" fmla="*/ 569390 w 747090"/>
              <a:gd name="connsiteY111" fmla="*/ 408874 h 747090"/>
              <a:gd name="connsiteX112" fmla="*/ 562927 w 747090"/>
              <a:gd name="connsiteY112" fmla="*/ 174457 h 747090"/>
              <a:gd name="connsiteX113" fmla="*/ 540154 w 747090"/>
              <a:gd name="connsiteY113" fmla="*/ 174457 h 747090"/>
              <a:gd name="connsiteX114" fmla="*/ 529779 w 747090"/>
              <a:gd name="connsiteY114" fmla="*/ 184832 h 747090"/>
              <a:gd name="connsiteX115" fmla="*/ 529779 w 747090"/>
              <a:gd name="connsiteY115" fmla="*/ 325936 h 747090"/>
              <a:gd name="connsiteX116" fmla="*/ 502975 w 747090"/>
              <a:gd name="connsiteY116" fmla="*/ 321701 h 747090"/>
              <a:gd name="connsiteX117" fmla="*/ 476171 w 747090"/>
              <a:gd name="connsiteY117" fmla="*/ 325936 h 747090"/>
              <a:gd name="connsiteX118" fmla="*/ 476171 w 747090"/>
              <a:gd name="connsiteY118" fmla="*/ 184848 h 747090"/>
              <a:gd name="connsiteX119" fmla="*/ 465796 w 747090"/>
              <a:gd name="connsiteY119" fmla="*/ 174473 h 747090"/>
              <a:gd name="connsiteX120" fmla="*/ 443023 w 747090"/>
              <a:gd name="connsiteY120" fmla="*/ 174473 h 747090"/>
              <a:gd name="connsiteX121" fmla="*/ 502975 w 747090"/>
              <a:gd name="connsiteY121" fmla="*/ 107837 h 747090"/>
              <a:gd name="connsiteX122" fmla="*/ 562927 w 747090"/>
              <a:gd name="connsiteY122" fmla="*/ 174473 h 747090"/>
              <a:gd name="connsiteX123" fmla="*/ 595738 w 747090"/>
              <a:gd name="connsiteY123" fmla="*/ 109160 h 747090"/>
              <a:gd name="connsiteX124" fmla="*/ 612835 w 747090"/>
              <a:gd name="connsiteY124" fmla="*/ 109160 h 747090"/>
              <a:gd name="connsiteX125" fmla="*/ 612835 w 747090"/>
              <a:gd name="connsiteY125" fmla="*/ 358746 h 747090"/>
              <a:gd name="connsiteX126" fmla="*/ 633452 w 747090"/>
              <a:gd name="connsiteY126" fmla="*/ 379362 h 747090"/>
              <a:gd name="connsiteX127" fmla="*/ 687335 w 747090"/>
              <a:gd name="connsiteY127" fmla="*/ 379362 h 747090"/>
              <a:gd name="connsiteX128" fmla="*/ 707952 w 747090"/>
              <a:gd name="connsiteY128" fmla="*/ 358746 h 747090"/>
              <a:gd name="connsiteX129" fmla="*/ 707952 w 747090"/>
              <a:gd name="connsiteY129" fmla="*/ 109175 h 747090"/>
              <a:gd name="connsiteX130" fmla="*/ 725049 w 747090"/>
              <a:gd name="connsiteY130" fmla="*/ 109175 h 747090"/>
              <a:gd name="connsiteX131" fmla="*/ 742092 w 747090"/>
              <a:gd name="connsiteY131" fmla="*/ 98107 h 747090"/>
              <a:gd name="connsiteX132" fmla="*/ 738920 w 747090"/>
              <a:gd name="connsiteY132" fmla="*/ 78034 h 747090"/>
              <a:gd name="connsiteX133" fmla="*/ 674260 w 747090"/>
              <a:gd name="connsiteY133" fmla="*/ 6172 h 747090"/>
              <a:gd name="connsiteX134" fmla="*/ 660389 w 747090"/>
              <a:gd name="connsiteY134" fmla="*/ 0 h 747090"/>
              <a:gd name="connsiteX135" fmla="*/ 646519 w 747090"/>
              <a:gd name="connsiteY135" fmla="*/ 6179 h 747090"/>
              <a:gd name="connsiteX136" fmla="*/ 581859 w 747090"/>
              <a:gd name="connsiteY136" fmla="*/ 78042 h 747090"/>
              <a:gd name="connsiteX137" fmla="*/ 578687 w 747090"/>
              <a:gd name="connsiteY137" fmla="*/ 98115 h 747090"/>
              <a:gd name="connsiteX138" fmla="*/ 595730 w 747090"/>
              <a:gd name="connsiteY138" fmla="*/ 109183 h 747090"/>
              <a:gd name="connsiteX139" fmla="*/ 660397 w 747090"/>
              <a:gd name="connsiteY139" fmla="*/ 21774 h 747090"/>
              <a:gd name="connsiteX140" fmla="*/ 720350 w 747090"/>
              <a:gd name="connsiteY140" fmla="*/ 88409 h 747090"/>
              <a:gd name="connsiteX141" fmla="*/ 697576 w 747090"/>
              <a:gd name="connsiteY141" fmla="*/ 88409 h 747090"/>
              <a:gd name="connsiteX142" fmla="*/ 687201 w 747090"/>
              <a:gd name="connsiteY142" fmla="*/ 98784 h 747090"/>
              <a:gd name="connsiteX143" fmla="*/ 687201 w 747090"/>
              <a:gd name="connsiteY143" fmla="*/ 358628 h 747090"/>
              <a:gd name="connsiteX144" fmla="*/ 633586 w 747090"/>
              <a:gd name="connsiteY144" fmla="*/ 358628 h 747090"/>
              <a:gd name="connsiteX145" fmla="*/ 633586 w 747090"/>
              <a:gd name="connsiteY145" fmla="*/ 98792 h 747090"/>
              <a:gd name="connsiteX146" fmla="*/ 623211 w 747090"/>
              <a:gd name="connsiteY146" fmla="*/ 88417 h 747090"/>
              <a:gd name="connsiteX147" fmla="*/ 600437 w 747090"/>
              <a:gd name="connsiteY147" fmla="*/ 88417 h 747090"/>
              <a:gd name="connsiteX148" fmla="*/ 660389 w 747090"/>
              <a:gd name="connsiteY148" fmla="*/ 21782 h 747090"/>
              <a:gd name="connsiteX149" fmla="*/ 267046 w 747090"/>
              <a:gd name="connsiteY149" fmla="*/ 583260 h 747090"/>
              <a:gd name="connsiteX150" fmla="*/ 204292 w 747090"/>
              <a:gd name="connsiteY150" fmla="*/ 547719 h 747090"/>
              <a:gd name="connsiteX151" fmla="*/ 240534 w 747090"/>
              <a:gd name="connsiteY151" fmla="*/ 479989 h 747090"/>
              <a:gd name="connsiteX152" fmla="*/ 159052 w 747090"/>
              <a:gd name="connsiteY152" fmla="*/ 398507 h 747090"/>
              <a:gd name="connsiteX153" fmla="*/ 77570 w 747090"/>
              <a:gd name="connsiteY153" fmla="*/ 479989 h 747090"/>
              <a:gd name="connsiteX154" fmla="*/ 113812 w 747090"/>
              <a:gd name="connsiteY154" fmla="*/ 547719 h 747090"/>
              <a:gd name="connsiteX155" fmla="*/ 51057 w 747090"/>
              <a:gd name="connsiteY155" fmla="*/ 583260 h 747090"/>
              <a:gd name="connsiteX156" fmla="*/ 39 w 747090"/>
              <a:gd name="connsiteY156" fmla="*/ 686374 h 747090"/>
              <a:gd name="connsiteX157" fmla="*/ 0 w 747090"/>
              <a:gd name="connsiteY157" fmla="*/ 687303 h 747090"/>
              <a:gd name="connsiteX158" fmla="*/ 0 w 747090"/>
              <a:gd name="connsiteY158" fmla="*/ 736715 h 747090"/>
              <a:gd name="connsiteX159" fmla="*/ 10375 w 747090"/>
              <a:gd name="connsiteY159" fmla="*/ 747090 h 747090"/>
              <a:gd name="connsiteX160" fmla="*/ 307728 w 747090"/>
              <a:gd name="connsiteY160" fmla="*/ 747090 h 747090"/>
              <a:gd name="connsiteX161" fmla="*/ 318104 w 747090"/>
              <a:gd name="connsiteY161" fmla="*/ 736715 h 747090"/>
              <a:gd name="connsiteX162" fmla="*/ 318104 w 747090"/>
              <a:gd name="connsiteY162" fmla="*/ 687303 h 747090"/>
              <a:gd name="connsiteX163" fmla="*/ 318064 w 747090"/>
              <a:gd name="connsiteY163" fmla="*/ 686374 h 747090"/>
              <a:gd name="connsiteX164" fmla="*/ 267046 w 747090"/>
              <a:gd name="connsiteY164" fmla="*/ 583260 h 747090"/>
              <a:gd name="connsiteX165" fmla="*/ 98328 w 747090"/>
              <a:gd name="connsiteY165" fmla="*/ 479989 h 747090"/>
              <a:gd name="connsiteX166" fmla="*/ 159052 w 747090"/>
              <a:gd name="connsiteY166" fmla="*/ 419265 h 747090"/>
              <a:gd name="connsiteX167" fmla="*/ 219776 w 747090"/>
              <a:gd name="connsiteY167" fmla="*/ 479989 h 747090"/>
              <a:gd name="connsiteX168" fmla="*/ 159052 w 747090"/>
              <a:gd name="connsiteY168" fmla="*/ 540713 h 747090"/>
              <a:gd name="connsiteX169" fmla="*/ 98328 w 747090"/>
              <a:gd name="connsiteY169" fmla="*/ 479989 h 747090"/>
              <a:gd name="connsiteX170" fmla="*/ 174740 w 747090"/>
              <a:gd name="connsiteY170" fmla="*/ 669277 h 747090"/>
              <a:gd name="connsiteX171" fmla="*/ 159146 w 747090"/>
              <a:gd name="connsiteY171" fmla="*/ 691593 h 747090"/>
              <a:gd name="connsiteX172" fmla="*/ 143552 w 747090"/>
              <a:gd name="connsiteY172" fmla="*/ 669277 h 747090"/>
              <a:gd name="connsiteX173" fmla="*/ 154274 w 747090"/>
              <a:gd name="connsiteY173" fmla="*/ 562061 h 747090"/>
              <a:gd name="connsiteX174" fmla="*/ 159044 w 747090"/>
              <a:gd name="connsiteY174" fmla="*/ 561951 h 747090"/>
              <a:gd name="connsiteX175" fmla="*/ 164011 w 747090"/>
              <a:gd name="connsiteY175" fmla="*/ 562069 h 747090"/>
              <a:gd name="connsiteX176" fmla="*/ 174733 w 747090"/>
              <a:gd name="connsiteY176" fmla="*/ 669277 h 747090"/>
              <a:gd name="connsiteX177" fmla="*/ 297353 w 747090"/>
              <a:gd name="connsiteY177" fmla="*/ 726348 h 747090"/>
              <a:gd name="connsiteX178" fmla="*/ 20750 w 747090"/>
              <a:gd name="connsiteY178" fmla="*/ 726348 h 747090"/>
              <a:gd name="connsiteX179" fmla="*/ 20750 w 747090"/>
              <a:gd name="connsiteY179" fmla="*/ 687783 h 747090"/>
              <a:gd name="connsiteX180" fmla="*/ 133193 w 747090"/>
              <a:gd name="connsiteY180" fmla="*/ 564328 h 747090"/>
              <a:gd name="connsiteX181" fmla="*/ 122518 w 747090"/>
              <a:gd name="connsiteY181" fmla="*/ 671040 h 747090"/>
              <a:gd name="connsiteX182" fmla="*/ 124337 w 747090"/>
              <a:gd name="connsiteY182" fmla="*/ 678014 h 747090"/>
              <a:gd name="connsiteX183" fmla="*/ 150637 w 747090"/>
              <a:gd name="connsiteY183" fmla="*/ 715658 h 747090"/>
              <a:gd name="connsiteX184" fmla="*/ 159146 w 747090"/>
              <a:gd name="connsiteY184" fmla="*/ 720090 h 747090"/>
              <a:gd name="connsiteX185" fmla="*/ 167656 w 747090"/>
              <a:gd name="connsiteY185" fmla="*/ 715658 h 747090"/>
              <a:gd name="connsiteX186" fmla="*/ 193956 w 747090"/>
              <a:gd name="connsiteY186" fmla="*/ 678014 h 747090"/>
              <a:gd name="connsiteX187" fmla="*/ 195774 w 747090"/>
              <a:gd name="connsiteY187" fmla="*/ 671040 h 747090"/>
              <a:gd name="connsiteX188" fmla="*/ 185108 w 747090"/>
              <a:gd name="connsiteY188" fmla="*/ 564360 h 747090"/>
              <a:gd name="connsiteX189" fmla="*/ 297353 w 747090"/>
              <a:gd name="connsiteY189" fmla="*/ 687783 h 747090"/>
              <a:gd name="connsiteX190" fmla="*/ 297353 w 747090"/>
              <a:gd name="connsiteY190" fmla="*/ 726348 h 747090"/>
              <a:gd name="connsiteX191" fmla="*/ 148677 w 747090"/>
              <a:gd name="connsiteY191" fmla="*/ 372419 h 747090"/>
              <a:gd name="connsiteX192" fmla="*/ 148677 w 747090"/>
              <a:gd name="connsiteY192" fmla="*/ 248437 h 747090"/>
              <a:gd name="connsiteX193" fmla="*/ 153022 w 747090"/>
              <a:gd name="connsiteY193" fmla="*/ 239998 h 747090"/>
              <a:gd name="connsiteX194" fmla="*/ 455846 w 747090"/>
              <a:gd name="connsiteY194" fmla="*/ 23498 h 747090"/>
              <a:gd name="connsiteX195" fmla="*/ 448399 w 747090"/>
              <a:gd name="connsiteY195" fmla="*/ 23458 h 747090"/>
              <a:gd name="connsiteX196" fmla="*/ 438071 w 747090"/>
              <a:gd name="connsiteY196" fmla="*/ 13036 h 747090"/>
              <a:gd name="connsiteX197" fmla="*/ 448446 w 747090"/>
              <a:gd name="connsiteY197" fmla="*/ 2708 h 747090"/>
              <a:gd name="connsiteX198" fmla="*/ 448494 w 747090"/>
              <a:gd name="connsiteY198" fmla="*/ 2708 h 747090"/>
              <a:gd name="connsiteX199" fmla="*/ 488034 w 747090"/>
              <a:gd name="connsiteY199" fmla="*/ 2897 h 747090"/>
              <a:gd name="connsiteX200" fmla="*/ 496457 w 747090"/>
              <a:gd name="connsiteY200" fmla="*/ 7289 h 747090"/>
              <a:gd name="connsiteX201" fmla="*/ 497780 w 747090"/>
              <a:gd name="connsiteY201" fmla="*/ 16696 h 747090"/>
              <a:gd name="connsiteX202" fmla="*/ 484539 w 747090"/>
              <a:gd name="connsiteY202" fmla="*/ 54599 h 747090"/>
              <a:gd name="connsiteX203" fmla="*/ 471322 w 747090"/>
              <a:gd name="connsiteY203" fmla="*/ 60976 h 747090"/>
              <a:gd name="connsiteX204" fmla="*/ 464946 w 747090"/>
              <a:gd name="connsiteY204" fmla="*/ 47759 h 747090"/>
              <a:gd name="connsiteX205" fmla="*/ 467394 w 747090"/>
              <a:gd name="connsiteY205" fmla="*/ 40761 h 747090"/>
              <a:gd name="connsiteX206" fmla="*/ 169427 w 747090"/>
              <a:gd name="connsiteY206" fmla="*/ 253766 h 747090"/>
              <a:gd name="connsiteX207" fmla="*/ 169427 w 747090"/>
              <a:gd name="connsiteY207" fmla="*/ 372412 h 747090"/>
              <a:gd name="connsiteX208" fmla="*/ 159052 w 747090"/>
              <a:gd name="connsiteY208" fmla="*/ 382787 h 747090"/>
              <a:gd name="connsiteX209" fmla="*/ 148677 w 747090"/>
              <a:gd name="connsiteY209" fmla="*/ 372412 h 747090"/>
              <a:gd name="connsiteX210" fmla="*/ 543531 w 747090"/>
              <a:gd name="connsiteY210" fmla="*/ 376796 h 747090"/>
              <a:gd name="connsiteX211" fmla="*/ 543531 w 747090"/>
              <a:gd name="connsiteY211" fmla="*/ 391469 h 747090"/>
              <a:gd name="connsiteX212" fmla="*/ 494017 w 747090"/>
              <a:gd name="connsiteY212" fmla="*/ 440984 h 747090"/>
              <a:gd name="connsiteX213" fmla="*/ 486680 w 747090"/>
              <a:gd name="connsiteY213" fmla="*/ 444022 h 747090"/>
              <a:gd name="connsiteX214" fmla="*/ 485326 w 747090"/>
              <a:gd name="connsiteY214" fmla="*/ 443936 h 747090"/>
              <a:gd name="connsiteX215" fmla="*/ 477698 w 747090"/>
              <a:gd name="connsiteY215" fmla="*/ 438835 h 747090"/>
              <a:gd name="connsiteX216" fmla="*/ 460790 w 747090"/>
              <a:gd name="connsiteY216" fmla="*/ 409551 h 747090"/>
              <a:gd name="connsiteX217" fmla="*/ 464584 w 747090"/>
              <a:gd name="connsiteY217" fmla="*/ 395374 h 747090"/>
              <a:gd name="connsiteX218" fmla="*/ 478761 w 747090"/>
              <a:gd name="connsiteY218" fmla="*/ 399168 h 747090"/>
              <a:gd name="connsiteX219" fmla="*/ 488908 w 747090"/>
              <a:gd name="connsiteY219" fmla="*/ 416738 h 747090"/>
              <a:gd name="connsiteX220" fmla="*/ 528858 w 747090"/>
              <a:gd name="connsiteY220" fmla="*/ 376788 h 747090"/>
              <a:gd name="connsiteX221" fmla="*/ 543531 w 747090"/>
              <a:gd name="connsiteY221" fmla="*/ 376788 h 74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747090" h="747090">
                <a:moveTo>
                  <a:pt x="736715" y="398507"/>
                </a:moveTo>
                <a:lnTo>
                  <a:pt x="622848" y="398507"/>
                </a:lnTo>
                <a:cubicBezTo>
                  <a:pt x="617118" y="398507"/>
                  <a:pt x="612473" y="403151"/>
                  <a:pt x="612473" y="408882"/>
                </a:cubicBezTo>
                <a:cubicBezTo>
                  <a:pt x="612473" y="469259"/>
                  <a:pt x="563353" y="518372"/>
                  <a:pt x="502983" y="518372"/>
                </a:cubicBezTo>
                <a:cubicBezTo>
                  <a:pt x="442613" y="518372"/>
                  <a:pt x="393493" y="469252"/>
                  <a:pt x="393493" y="408882"/>
                </a:cubicBezTo>
                <a:cubicBezTo>
                  <a:pt x="393493" y="403151"/>
                  <a:pt x="388848" y="398507"/>
                  <a:pt x="383118" y="398507"/>
                </a:cubicBezTo>
                <a:lnTo>
                  <a:pt x="269250" y="398507"/>
                </a:lnTo>
                <a:cubicBezTo>
                  <a:pt x="263520" y="398507"/>
                  <a:pt x="258875" y="403151"/>
                  <a:pt x="258875" y="408882"/>
                </a:cubicBezTo>
                <a:lnTo>
                  <a:pt x="258875" y="447801"/>
                </a:lnTo>
                <a:cubicBezTo>
                  <a:pt x="258875" y="452760"/>
                  <a:pt x="262378" y="457019"/>
                  <a:pt x="267243" y="457979"/>
                </a:cubicBezTo>
                <a:lnTo>
                  <a:pt x="302895" y="465009"/>
                </a:lnTo>
                <a:lnTo>
                  <a:pt x="321811" y="510674"/>
                </a:lnTo>
                <a:lnTo>
                  <a:pt x="301565" y="540862"/>
                </a:lnTo>
                <a:cubicBezTo>
                  <a:pt x="298802" y="544979"/>
                  <a:pt x="299337" y="550474"/>
                  <a:pt x="302848" y="553977"/>
                </a:cubicBezTo>
                <a:lnTo>
                  <a:pt x="357888" y="609009"/>
                </a:lnTo>
                <a:cubicBezTo>
                  <a:pt x="361391" y="612512"/>
                  <a:pt x="366886" y="613048"/>
                  <a:pt x="371003" y="610292"/>
                </a:cubicBezTo>
                <a:lnTo>
                  <a:pt x="401191" y="590046"/>
                </a:lnTo>
                <a:lnTo>
                  <a:pt x="446856" y="608962"/>
                </a:lnTo>
                <a:lnTo>
                  <a:pt x="453886" y="644622"/>
                </a:lnTo>
                <a:cubicBezTo>
                  <a:pt x="454846" y="649487"/>
                  <a:pt x="459113" y="652990"/>
                  <a:pt x="464064" y="652990"/>
                </a:cubicBezTo>
                <a:lnTo>
                  <a:pt x="541902" y="652990"/>
                </a:lnTo>
                <a:cubicBezTo>
                  <a:pt x="546861" y="652990"/>
                  <a:pt x="551120" y="649487"/>
                  <a:pt x="552080" y="644622"/>
                </a:cubicBezTo>
                <a:lnTo>
                  <a:pt x="559110" y="608962"/>
                </a:lnTo>
                <a:lnTo>
                  <a:pt x="604774" y="590046"/>
                </a:lnTo>
                <a:lnTo>
                  <a:pt x="634963" y="610292"/>
                </a:lnTo>
                <a:cubicBezTo>
                  <a:pt x="639080" y="613055"/>
                  <a:pt x="644575" y="612512"/>
                  <a:pt x="648078" y="609009"/>
                </a:cubicBezTo>
                <a:lnTo>
                  <a:pt x="703110" y="553977"/>
                </a:lnTo>
                <a:cubicBezTo>
                  <a:pt x="706613" y="550474"/>
                  <a:pt x="707149" y="544979"/>
                  <a:pt x="704393" y="540862"/>
                </a:cubicBezTo>
                <a:lnTo>
                  <a:pt x="684147" y="510674"/>
                </a:lnTo>
                <a:lnTo>
                  <a:pt x="703063" y="465009"/>
                </a:lnTo>
                <a:lnTo>
                  <a:pt x="738723" y="457979"/>
                </a:lnTo>
                <a:cubicBezTo>
                  <a:pt x="743588" y="457019"/>
                  <a:pt x="747091" y="452752"/>
                  <a:pt x="747091" y="447801"/>
                </a:cubicBezTo>
                <a:lnTo>
                  <a:pt x="747091" y="408882"/>
                </a:lnTo>
                <a:cubicBezTo>
                  <a:pt x="747091" y="403151"/>
                  <a:pt x="742446" y="398507"/>
                  <a:pt x="736715" y="398507"/>
                </a:cubicBezTo>
                <a:close/>
                <a:moveTo>
                  <a:pt x="726340" y="439268"/>
                </a:moveTo>
                <a:lnTo>
                  <a:pt x="693601" y="445723"/>
                </a:lnTo>
                <a:cubicBezTo>
                  <a:pt x="690192" y="446392"/>
                  <a:pt x="687351" y="448722"/>
                  <a:pt x="686020" y="451933"/>
                </a:cubicBezTo>
                <a:lnTo>
                  <a:pt x="662845" y="507863"/>
                </a:lnTo>
                <a:cubicBezTo>
                  <a:pt x="661515" y="511075"/>
                  <a:pt x="661877" y="514728"/>
                  <a:pt x="663814" y="517617"/>
                </a:cubicBezTo>
                <a:lnTo>
                  <a:pt x="682399" y="545333"/>
                </a:lnTo>
                <a:lnTo>
                  <a:pt x="639427" y="588306"/>
                </a:lnTo>
                <a:lnTo>
                  <a:pt x="611710" y="569721"/>
                </a:lnTo>
                <a:cubicBezTo>
                  <a:pt x="608829" y="567784"/>
                  <a:pt x="605168" y="567422"/>
                  <a:pt x="601956" y="568752"/>
                </a:cubicBezTo>
                <a:lnTo>
                  <a:pt x="546027" y="591927"/>
                </a:lnTo>
                <a:cubicBezTo>
                  <a:pt x="542823" y="593258"/>
                  <a:pt x="540493" y="596099"/>
                  <a:pt x="539816" y="599508"/>
                </a:cubicBezTo>
                <a:lnTo>
                  <a:pt x="533361" y="632247"/>
                </a:lnTo>
                <a:lnTo>
                  <a:pt x="472590" y="632247"/>
                </a:lnTo>
                <a:lnTo>
                  <a:pt x="466135" y="599508"/>
                </a:lnTo>
                <a:cubicBezTo>
                  <a:pt x="465465" y="596099"/>
                  <a:pt x="463135" y="593258"/>
                  <a:pt x="459924" y="591927"/>
                </a:cubicBezTo>
                <a:lnTo>
                  <a:pt x="403994" y="568752"/>
                </a:lnTo>
                <a:cubicBezTo>
                  <a:pt x="400782" y="567422"/>
                  <a:pt x="397129" y="567784"/>
                  <a:pt x="394241" y="569721"/>
                </a:cubicBezTo>
                <a:lnTo>
                  <a:pt x="366524" y="588306"/>
                </a:lnTo>
                <a:lnTo>
                  <a:pt x="323551" y="545333"/>
                </a:lnTo>
                <a:lnTo>
                  <a:pt x="342136" y="517617"/>
                </a:lnTo>
                <a:cubicBezTo>
                  <a:pt x="344073" y="514735"/>
                  <a:pt x="344435" y="511075"/>
                  <a:pt x="343105" y="507863"/>
                </a:cubicBezTo>
                <a:lnTo>
                  <a:pt x="319930" y="451933"/>
                </a:lnTo>
                <a:cubicBezTo>
                  <a:pt x="318599" y="448730"/>
                  <a:pt x="315758" y="446400"/>
                  <a:pt x="312349" y="445723"/>
                </a:cubicBezTo>
                <a:lnTo>
                  <a:pt x="279610" y="439268"/>
                </a:lnTo>
                <a:lnTo>
                  <a:pt x="279610" y="419257"/>
                </a:lnTo>
                <a:lnTo>
                  <a:pt x="373136" y="419257"/>
                </a:lnTo>
                <a:cubicBezTo>
                  <a:pt x="378442" y="486239"/>
                  <a:pt x="434647" y="539123"/>
                  <a:pt x="502967" y="539123"/>
                </a:cubicBezTo>
                <a:cubicBezTo>
                  <a:pt x="571287" y="539123"/>
                  <a:pt x="627493" y="486239"/>
                  <a:pt x="632798" y="419257"/>
                </a:cubicBezTo>
                <a:lnTo>
                  <a:pt x="726325" y="419257"/>
                </a:lnTo>
                <a:lnTo>
                  <a:pt x="726325" y="439268"/>
                </a:lnTo>
                <a:close/>
                <a:moveTo>
                  <a:pt x="318607" y="379378"/>
                </a:moveTo>
                <a:lnTo>
                  <a:pt x="372490" y="379378"/>
                </a:lnTo>
                <a:cubicBezTo>
                  <a:pt x="383857" y="379378"/>
                  <a:pt x="393107" y="370129"/>
                  <a:pt x="393107" y="358762"/>
                </a:cubicBezTo>
                <a:lnTo>
                  <a:pt x="393107" y="288828"/>
                </a:lnTo>
                <a:lnTo>
                  <a:pt x="410205" y="288828"/>
                </a:lnTo>
                <a:cubicBezTo>
                  <a:pt x="417675" y="288828"/>
                  <a:pt x="424209" y="284585"/>
                  <a:pt x="427247" y="277760"/>
                </a:cubicBezTo>
                <a:cubicBezTo>
                  <a:pt x="430286" y="270935"/>
                  <a:pt x="429074" y="263244"/>
                  <a:pt x="424075" y="257687"/>
                </a:cubicBezTo>
                <a:lnTo>
                  <a:pt x="359415" y="185824"/>
                </a:lnTo>
                <a:cubicBezTo>
                  <a:pt x="355834" y="181841"/>
                  <a:pt x="350906" y="179645"/>
                  <a:pt x="345545" y="179645"/>
                </a:cubicBezTo>
                <a:cubicBezTo>
                  <a:pt x="340184" y="179645"/>
                  <a:pt x="335264" y="181841"/>
                  <a:pt x="331675" y="185824"/>
                </a:cubicBezTo>
                <a:lnTo>
                  <a:pt x="267015" y="257687"/>
                </a:lnTo>
                <a:cubicBezTo>
                  <a:pt x="262016" y="263244"/>
                  <a:pt x="260804" y="270927"/>
                  <a:pt x="263842" y="277760"/>
                </a:cubicBezTo>
                <a:cubicBezTo>
                  <a:pt x="266881" y="284585"/>
                  <a:pt x="273415" y="288828"/>
                  <a:pt x="280885" y="288828"/>
                </a:cubicBezTo>
                <a:lnTo>
                  <a:pt x="297983" y="288828"/>
                </a:lnTo>
                <a:lnTo>
                  <a:pt x="297983" y="358762"/>
                </a:lnTo>
                <a:cubicBezTo>
                  <a:pt x="297983" y="370129"/>
                  <a:pt x="307232" y="379378"/>
                  <a:pt x="318599" y="379378"/>
                </a:cubicBezTo>
                <a:close/>
                <a:moveTo>
                  <a:pt x="285593" y="268077"/>
                </a:moveTo>
                <a:lnTo>
                  <a:pt x="345545" y="201442"/>
                </a:lnTo>
                <a:lnTo>
                  <a:pt x="405497" y="268077"/>
                </a:lnTo>
                <a:lnTo>
                  <a:pt x="382724" y="268077"/>
                </a:lnTo>
                <a:cubicBezTo>
                  <a:pt x="376993" y="268077"/>
                  <a:pt x="372349" y="272722"/>
                  <a:pt x="372349" y="278453"/>
                </a:cubicBezTo>
                <a:lnTo>
                  <a:pt x="372349" y="358620"/>
                </a:lnTo>
                <a:lnTo>
                  <a:pt x="318733" y="358620"/>
                </a:lnTo>
                <a:lnTo>
                  <a:pt x="318733" y="278453"/>
                </a:lnTo>
                <a:cubicBezTo>
                  <a:pt x="318733" y="272722"/>
                  <a:pt x="314089" y="268077"/>
                  <a:pt x="308358" y="268077"/>
                </a:cubicBezTo>
                <a:lnTo>
                  <a:pt x="285585" y="268077"/>
                </a:lnTo>
                <a:close/>
                <a:moveTo>
                  <a:pt x="489105" y="92219"/>
                </a:moveTo>
                <a:lnTo>
                  <a:pt x="424445" y="164082"/>
                </a:lnTo>
                <a:cubicBezTo>
                  <a:pt x="419446" y="169639"/>
                  <a:pt x="418234" y="177330"/>
                  <a:pt x="421273" y="184155"/>
                </a:cubicBezTo>
                <a:cubicBezTo>
                  <a:pt x="424311" y="190980"/>
                  <a:pt x="430845" y="195223"/>
                  <a:pt x="438315" y="195223"/>
                </a:cubicBezTo>
                <a:lnTo>
                  <a:pt x="455413" y="195223"/>
                </a:lnTo>
                <a:lnTo>
                  <a:pt x="455413" y="335894"/>
                </a:lnTo>
                <a:cubicBezTo>
                  <a:pt x="431593" y="351472"/>
                  <a:pt x="415802" y="378363"/>
                  <a:pt x="415802" y="408890"/>
                </a:cubicBezTo>
                <a:cubicBezTo>
                  <a:pt x="415802" y="456956"/>
                  <a:pt x="454909" y="496055"/>
                  <a:pt x="502967" y="496055"/>
                </a:cubicBezTo>
                <a:cubicBezTo>
                  <a:pt x="551025" y="496055"/>
                  <a:pt x="590133" y="456948"/>
                  <a:pt x="590133" y="408890"/>
                </a:cubicBezTo>
                <a:cubicBezTo>
                  <a:pt x="590133" y="378363"/>
                  <a:pt x="574350" y="351472"/>
                  <a:pt x="550521" y="335894"/>
                </a:cubicBezTo>
                <a:lnTo>
                  <a:pt x="550521" y="195223"/>
                </a:lnTo>
                <a:lnTo>
                  <a:pt x="567619" y="195223"/>
                </a:lnTo>
                <a:cubicBezTo>
                  <a:pt x="575090" y="195223"/>
                  <a:pt x="581623" y="190980"/>
                  <a:pt x="584662" y="184155"/>
                </a:cubicBezTo>
                <a:cubicBezTo>
                  <a:pt x="587700" y="177330"/>
                  <a:pt x="586488" y="169639"/>
                  <a:pt x="581489" y="164082"/>
                </a:cubicBezTo>
                <a:lnTo>
                  <a:pt x="516830" y="92219"/>
                </a:lnTo>
                <a:cubicBezTo>
                  <a:pt x="513248" y="88236"/>
                  <a:pt x="508320" y="86048"/>
                  <a:pt x="502959" y="86048"/>
                </a:cubicBezTo>
                <a:cubicBezTo>
                  <a:pt x="497599" y="86048"/>
                  <a:pt x="492679" y="88244"/>
                  <a:pt x="489089" y="92227"/>
                </a:cubicBezTo>
                <a:close/>
                <a:moveTo>
                  <a:pt x="569390" y="408874"/>
                </a:moveTo>
                <a:cubicBezTo>
                  <a:pt x="569390" y="445494"/>
                  <a:pt x="539595" y="475289"/>
                  <a:pt x="502975" y="475289"/>
                </a:cubicBezTo>
                <a:cubicBezTo>
                  <a:pt x="466355" y="475289"/>
                  <a:pt x="436560" y="445494"/>
                  <a:pt x="436560" y="408874"/>
                </a:cubicBezTo>
                <a:cubicBezTo>
                  <a:pt x="436560" y="372254"/>
                  <a:pt x="466355" y="342459"/>
                  <a:pt x="502975" y="342459"/>
                </a:cubicBezTo>
                <a:cubicBezTo>
                  <a:pt x="539595" y="342459"/>
                  <a:pt x="569390" y="372254"/>
                  <a:pt x="569390" y="408874"/>
                </a:cubicBezTo>
                <a:close/>
                <a:moveTo>
                  <a:pt x="562927" y="174457"/>
                </a:moveTo>
                <a:lnTo>
                  <a:pt x="540154" y="174457"/>
                </a:lnTo>
                <a:cubicBezTo>
                  <a:pt x="534423" y="174457"/>
                  <a:pt x="529779" y="179101"/>
                  <a:pt x="529779" y="184832"/>
                </a:cubicBezTo>
                <a:lnTo>
                  <a:pt x="529779" y="325936"/>
                </a:lnTo>
                <a:cubicBezTo>
                  <a:pt x="521324" y="323196"/>
                  <a:pt x="512327" y="321701"/>
                  <a:pt x="502975" y="321701"/>
                </a:cubicBezTo>
                <a:cubicBezTo>
                  <a:pt x="493623" y="321701"/>
                  <a:pt x="484618" y="323196"/>
                  <a:pt x="476171" y="325936"/>
                </a:cubicBezTo>
                <a:lnTo>
                  <a:pt x="476171" y="184848"/>
                </a:lnTo>
                <a:cubicBezTo>
                  <a:pt x="476171" y="179117"/>
                  <a:pt x="471527" y="174473"/>
                  <a:pt x="465796" y="174473"/>
                </a:cubicBezTo>
                <a:lnTo>
                  <a:pt x="443023" y="174473"/>
                </a:lnTo>
                <a:lnTo>
                  <a:pt x="502975" y="107837"/>
                </a:lnTo>
                <a:lnTo>
                  <a:pt x="562927" y="174473"/>
                </a:lnTo>
                <a:close/>
                <a:moveTo>
                  <a:pt x="595738" y="109160"/>
                </a:moveTo>
                <a:lnTo>
                  <a:pt x="612835" y="109160"/>
                </a:lnTo>
                <a:lnTo>
                  <a:pt x="612835" y="358746"/>
                </a:lnTo>
                <a:cubicBezTo>
                  <a:pt x="612835" y="370113"/>
                  <a:pt x="622085" y="379362"/>
                  <a:pt x="633452" y="379362"/>
                </a:cubicBezTo>
                <a:lnTo>
                  <a:pt x="687335" y="379362"/>
                </a:lnTo>
                <a:cubicBezTo>
                  <a:pt x="698702" y="379362"/>
                  <a:pt x="707952" y="370113"/>
                  <a:pt x="707952" y="358746"/>
                </a:cubicBezTo>
                <a:lnTo>
                  <a:pt x="707952" y="109175"/>
                </a:lnTo>
                <a:lnTo>
                  <a:pt x="725049" y="109175"/>
                </a:lnTo>
                <a:cubicBezTo>
                  <a:pt x="732520" y="109175"/>
                  <a:pt x="739053" y="104932"/>
                  <a:pt x="742092" y="98107"/>
                </a:cubicBezTo>
                <a:cubicBezTo>
                  <a:pt x="745130" y="91283"/>
                  <a:pt x="743918" y="83592"/>
                  <a:pt x="738920" y="78034"/>
                </a:cubicBezTo>
                <a:lnTo>
                  <a:pt x="674260" y="6172"/>
                </a:lnTo>
                <a:cubicBezTo>
                  <a:pt x="670678" y="2188"/>
                  <a:pt x="665750" y="0"/>
                  <a:pt x="660389" y="0"/>
                </a:cubicBezTo>
                <a:cubicBezTo>
                  <a:pt x="655029" y="0"/>
                  <a:pt x="650101" y="2196"/>
                  <a:pt x="646519" y="6179"/>
                </a:cubicBezTo>
                <a:lnTo>
                  <a:pt x="581859" y="78042"/>
                </a:lnTo>
                <a:cubicBezTo>
                  <a:pt x="576861" y="83600"/>
                  <a:pt x="575648" y="91290"/>
                  <a:pt x="578687" y="98115"/>
                </a:cubicBezTo>
                <a:cubicBezTo>
                  <a:pt x="581726" y="104940"/>
                  <a:pt x="588259" y="109183"/>
                  <a:pt x="595730" y="109183"/>
                </a:cubicBezTo>
                <a:close/>
                <a:moveTo>
                  <a:pt x="660397" y="21774"/>
                </a:moveTo>
                <a:lnTo>
                  <a:pt x="720350" y="88409"/>
                </a:lnTo>
                <a:lnTo>
                  <a:pt x="697576" y="88409"/>
                </a:lnTo>
                <a:cubicBezTo>
                  <a:pt x="691846" y="88409"/>
                  <a:pt x="687201" y="93054"/>
                  <a:pt x="687201" y="98784"/>
                </a:cubicBezTo>
                <a:lnTo>
                  <a:pt x="687201" y="358628"/>
                </a:lnTo>
                <a:lnTo>
                  <a:pt x="633586" y="358628"/>
                </a:lnTo>
                <a:lnTo>
                  <a:pt x="633586" y="98792"/>
                </a:lnTo>
                <a:cubicBezTo>
                  <a:pt x="633586" y="93062"/>
                  <a:pt x="628941" y="88417"/>
                  <a:pt x="623211" y="88417"/>
                </a:cubicBezTo>
                <a:lnTo>
                  <a:pt x="600437" y="88417"/>
                </a:lnTo>
                <a:lnTo>
                  <a:pt x="660389" y="21782"/>
                </a:lnTo>
                <a:close/>
                <a:moveTo>
                  <a:pt x="267046" y="583260"/>
                </a:moveTo>
                <a:cubicBezTo>
                  <a:pt x="248917" y="566596"/>
                  <a:pt x="227443" y="554544"/>
                  <a:pt x="204292" y="547719"/>
                </a:cubicBezTo>
                <a:cubicBezTo>
                  <a:pt x="226128" y="533085"/>
                  <a:pt x="240534" y="508194"/>
                  <a:pt x="240534" y="479989"/>
                </a:cubicBezTo>
                <a:cubicBezTo>
                  <a:pt x="240534" y="435064"/>
                  <a:pt x="203985" y="398507"/>
                  <a:pt x="159052" y="398507"/>
                </a:cubicBezTo>
                <a:cubicBezTo>
                  <a:pt x="114119" y="398507"/>
                  <a:pt x="77570" y="435056"/>
                  <a:pt x="77570" y="479989"/>
                </a:cubicBezTo>
                <a:cubicBezTo>
                  <a:pt x="77570" y="508194"/>
                  <a:pt x="91975" y="533085"/>
                  <a:pt x="113812" y="547719"/>
                </a:cubicBezTo>
                <a:cubicBezTo>
                  <a:pt x="90653" y="554544"/>
                  <a:pt x="69186" y="566603"/>
                  <a:pt x="51057" y="583260"/>
                </a:cubicBezTo>
                <a:cubicBezTo>
                  <a:pt x="21719" y="610222"/>
                  <a:pt x="3597" y="646834"/>
                  <a:pt x="39" y="686374"/>
                </a:cubicBezTo>
                <a:cubicBezTo>
                  <a:pt x="8" y="686681"/>
                  <a:pt x="0" y="686996"/>
                  <a:pt x="0" y="687303"/>
                </a:cubicBezTo>
                <a:lnTo>
                  <a:pt x="0" y="736715"/>
                </a:lnTo>
                <a:cubicBezTo>
                  <a:pt x="0" y="742446"/>
                  <a:pt x="4644" y="747090"/>
                  <a:pt x="10375" y="747090"/>
                </a:cubicBezTo>
                <a:lnTo>
                  <a:pt x="307728" y="747090"/>
                </a:lnTo>
                <a:cubicBezTo>
                  <a:pt x="313459" y="747090"/>
                  <a:pt x="318104" y="742446"/>
                  <a:pt x="318104" y="736715"/>
                </a:cubicBezTo>
                <a:lnTo>
                  <a:pt x="318104" y="687303"/>
                </a:lnTo>
                <a:cubicBezTo>
                  <a:pt x="318104" y="686996"/>
                  <a:pt x="318088" y="686681"/>
                  <a:pt x="318064" y="686374"/>
                </a:cubicBezTo>
                <a:cubicBezTo>
                  <a:pt x="314506" y="646842"/>
                  <a:pt x="296385" y="610222"/>
                  <a:pt x="267046" y="583260"/>
                </a:cubicBezTo>
                <a:close/>
                <a:moveTo>
                  <a:pt x="98328" y="479989"/>
                </a:moveTo>
                <a:cubicBezTo>
                  <a:pt x="98328" y="446502"/>
                  <a:pt x="125573" y="419265"/>
                  <a:pt x="159052" y="419265"/>
                </a:cubicBezTo>
                <a:cubicBezTo>
                  <a:pt x="192531" y="419265"/>
                  <a:pt x="219776" y="446510"/>
                  <a:pt x="219776" y="479989"/>
                </a:cubicBezTo>
                <a:cubicBezTo>
                  <a:pt x="219776" y="513468"/>
                  <a:pt x="192531" y="540713"/>
                  <a:pt x="159052" y="540713"/>
                </a:cubicBezTo>
                <a:cubicBezTo>
                  <a:pt x="125573" y="540713"/>
                  <a:pt x="98328" y="513468"/>
                  <a:pt x="98328" y="479989"/>
                </a:cubicBezTo>
                <a:close/>
                <a:moveTo>
                  <a:pt x="174740" y="669277"/>
                </a:moveTo>
                <a:lnTo>
                  <a:pt x="159146" y="691593"/>
                </a:lnTo>
                <a:lnTo>
                  <a:pt x="143552" y="669277"/>
                </a:lnTo>
                <a:lnTo>
                  <a:pt x="154274" y="562061"/>
                </a:lnTo>
                <a:cubicBezTo>
                  <a:pt x="155864" y="562006"/>
                  <a:pt x="157446" y="561951"/>
                  <a:pt x="159044" y="561951"/>
                </a:cubicBezTo>
                <a:cubicBezTo>
                  <a:pt x="160713" y="561951"/>
                  <a:pt x="162358" y="562006"/>
                  <a:pt x="164011" y="562069"/>
                </a:cubicBezTo>
                <a:lnTo>
                  <a:pt x="174733" y="669277"/>
                </a:lnTo>
                <a:close/>
                <a:moveTo>
                  <a:pt x="297353" y="726348"/>
                </a:moveTo>
                <a:lnTo>
                  <a:pt x="20750" y="726348"/>
                </a:lnTo>
                <a:lnTo>
                  <a:pt x="20750" y="687783"/>
                </a:lnTo>
                <a:cubicBezTo>
                  <a:pt x="26631" y="624800"/>
                  <a:pt x="73091" y="575459"/>
                  <a:pt x="133193" y="564328"/>
                </a:cubicBezTo>
                <a:lnTo>
                  <a:pt x="122518" y="671040"/>
                </a:lnTo>
                <a:cubicBezTo>
                  <a:pt x="122274" y="673504"/>
                  <a:pt x="122920" y="675983"/>
                  <a:pt x="124337" y="678014"/>
                </a:cubicBezTo>
                <a:lnTo>
                  <a:pt x="150637" y="715658"/>
                </a:lnTo>
                <a:cubicBezTo>
                  <a:pt x="152581" y="718437"/>
                  <a:pt x="155753" y="720090"/>
                  <a:pt x="159146" y="720090"/>
                </a:cubicBezTo>
                <a:cubicBezTo>
                  <a:pt x="162539" y="720090"/>
                  <a:pt x="165711" y="718437"/>
                  <a:pt x="167656" y="715658"/>
                </a:cubicBezTo>
                <a:lnTo>
                  <a:pt x="193956" y="678014"/>
                </a:lnTo>
                <a:cubicBezTo>
                  <a:pt x="195373" y="675983"/>
                  <a:pt x="196018" y="673504"/>
                  <a:pt x="195774" y="671040"/>
                </a:cubicBezTo>
                <a:lnTo>
                  <a:pt x="185108" y="564360"/>
                </a:lnTo>
                <a:cubicBezTo>
                  <a:pt x="245123" y="575562"/>
                  <a:pt x="291489" y="624871"/>
                  <a:pt x="297353" y="687783"/>
                </a:cubicBezTo>
                <a:lnTo>
                  <a:pt x="297353" y="726348"/>
                </a:lnTo>
                <a:close/>
                <a:moveTo>
                  <a:pt x="148677" y="372419"/>
                </a:moveTo>
                <a:lnTo>
                  <a:pt x="148677" y="248437"/>
                </a:lnTo>
                <a:cubicBezTo>
                  <a:pt x="148677" y="245084"/>
                  <a:pt x="150290" y="241943"/>
                  <a:pt x="153022" y="239998"/>
                </a:cubicBezTo>
                <a:lnTo>
                  <a:pt x="455846" y="23498"/>
                </a:lnTo>
                <a:lnTo>
                  <a:pt x="448399" y="23458"/>
                </a:lnTo>
                <a:cubicBezTo>
                  <a:pt x="442668" y="23435"/>
                  <a:pt x="438048" y="18767"/>
                  <a:pt x="438071" y="13036"/>
                </a:cubicBezTo>
                <a:cubicBezTo>
                  <a:pt x="438095" y="7321"/>
                  <a:pt x="442739" y="2708"/>
                  <a:pt x="448446" y="2708"/>
                </a:cubicBezTo>
                <a:lnTo>
                  <a:pt x="448494" y="2708"/>
                </a:lnTo>
                <a:lnTo>
                  <a:pt x="488034" y="2897"/>
                </a:lnTo>
                <a:cubicBezTo>
                  <a:pt x="491388" y="2913"/>
                  <a:pt x="494529" y="4550"/>
                  <a:pt x="496457" y="7289"/>
                </a:cubicBezTo>
                <a:cubicBezTo>
                  <a:pt x="498394" y="10029"/>
                  <a:pt x="498882" y="13532"/>
                  <a:pt x="497780" y="16696"/>
                </a:cubicBezTo>
                <a:lnTo>
                  <a:pt x="484539" y="54599"/>
                </a:lnTo>
                <a:cubicBezTo>
                  <a:pt x="482650" y="60007"/>
                  <a:pt x="476730" y="62865"/>
                  <a:pt x="471322" y="60976"/>
                </a:cubicBezTo>
                <a:cubicBezTo>
                  <a:pt x="465914" y="59086"/>
                  <a:pt x="463057" y="53167"/>
                  <a:pt x="464946" y="47759"/>
                </a:cubicBezTo>
                <a:lnTo>
                  <a:pt x="467394" y="40761"/>
                </a:lnTo>
                <a:lnTo>
                  <a:pt x="169427" y="253766"/>
                </a:lnTo>
                <a:lnTo>
                  <a:pt x="169427" y="372412"/>
                </a:lnTo>
                <a:cubicBezTo>
                  <a:pt x="169427" y="378142"/>
                  <a:pt x="164782" y="382787"/>
                  <a:pt x="159052" y="382787"/>
                </a:cubicBezTo>
                <a:cubicBezTo>
                  <a:pt x="153321" y="382787"/>
                  <a:pt x="148677" y="378142"/>
                  <a:pt x="148677" y="372412"/>
                </a:cubicBezTo>
                <a:close/>
                <a:moveTo>
                  <a:pt x="543531" y="376796"/>
                </a:moveTo>
                <a:cubicBezTo>
                  <a:pt x="547585" y="380850"/>
                  <a:pt x="547585" y="387415"/>
                  <a:pt x="543531" y="391469"/>
                </a:cubicBezTo>
                <a:lnTo>
                  <a:pt x="494017" y="440984"/>
                </a:lnTo>
                <a:cubicBezTo>
                  <a:pt x="492057" y="442944"/>
                  <a:pt x="489412" y="444022"/>
                  <a:pt x="486680" y="444022"/>
                </a:cubicBezTo>
                <a:cubicBezTo>
                  <a:pt x="486232" y="444022"/>
                  <a:pt x="485775" y="443991"/>
                  <a:pt x="485326" y="443936"/>
                </a:cubicBezTo>
                <a:cubicBezTo>
                  <a:pt x="482130" y="443518"/>
                  <a:pt x="479304" y="441629"/>
                  <a:pt x="477698" y="438835"/>
                </a:cubicBezTo>
                <a:lnTo>
                  <a:pt x="460790" y="409551"/>
                </a:lnTo>
                <a:cubicBezTo>
                  <a:pt x="457924" y="404592"/>
                  <a:pt x="459625" y="398239"/>
                  <a:pt x="464584" y="395374"/>
                </a:cubicBezTo>
                <a:cubicBezTo>
                  <a:pt x="469551" y="392508"/>
                  <a:pt x="475896" y="394209"/>
                  <a:pt x="478761" y="399168"/>
                </a:cubicBezTo>
                <a:lnTo>
                  <a:pt x="488908" y="416738"/>
                </a:lnTo>
                <a:lnTo>
                  <a:pt x="528858" y="376788"/>
                </a:lnTo>
                <a:cubicBezTo>
                  <a:pt x="532912" y="372734"/>
                  <a:pt x="539477" y="372734"/>
                  <a:pt x="543531" y="376788"/>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1" name="Freeform: Shape 30">
            <a:extLst>
              <a:ext uri="{FF2B5EF4-FFF2-40B4-BE49-F238E27FC236}">
                <a16:creationId xmlns:a16="http://schemas.microsoft.com/office/drawing/2014/main" id="{1CAD024F-B08E-9DD1-4AA6-540A79AC1386}"/>
              </a:ext>
              <a:ext uri="{C183D7F6-B498-43B3-948B-1728B52AA6E4}">
                <adec:decorative xmlns:adec="http://schemas.microsoft.com/office/drawing/2017/decorative" val="1"/>
              </a:ext>
            </a:extLst>
          </p:cNvPr>
          <p:cNvSpPr/>
          <p:nvPr/>
        </p:nvSpPr>
        <p:spPr>
          <a:xfrm>
            <a:off x="9719589" y="2246827"/>
            <a:ext cx="737990" cy="725257"/>
          </a:xfrm>
          <a:custGeom>
            <a:avLst/>
            <a:gdLst>
              <a:gd name="connsiteX0" fmla="*/ 209868 w 737990"/>
              <a:gd name="connsiteY0" fmla="*/ 226129 h 725257"/>
              <a:gd name="connsiteX1" fmla="*/ 241448 w 737990"/>
              <a:gd name="connsiteY1" fmla="*/ 235138 h 725257"/>
              <a:gd name="connsiteX2" fmla="*/ 251134 w 737990"/>
              <a:gd name="connsiteY2" fmla="*/ 258508 h 725257"/>
              <a:gd name="connsiteX3" fmla="*/ 235176 w 737990"/>
              <a:gd name="connsiteY3" fmla="*/ 287228 h 725257"/>
              <a:gd name="connsiteX4" fmla="*/ 236774 w 737990"/>
              <a:gd name="connsiteY4" fmla="*/ 298667 h 725257"/>
              <a:gd name="connsiteX5" fmla="*/ 266325 w 737990"/>
              <a:gd name="connsiteY5" fmla="*/ 328217 h 725257"/>
              <a:gd name="connsiteX6" fmla="*/ 277763 w 737990"/>
              <a:gd name="connsiteY6" fmla="*/ 329816 h 725257"/>
              <a:gd name="connsiteX7" fmla="*/ 306483 w 737990"/>
              <a:gd name="connsiteY7" fmla="*/ 313857 h 725257"/>
              <a:gd name="connsiteX8" fmla="*/ 329853 w 737990"/>
              <a:gd name="connsiteY8" fmla="*/ 323543 h 725257"/>
              <a:gd name="connsiteX9" fmla="*/ 338863 w 737990"/>
              <a:gd name="connsiteY9" fmla="*/ 355123 h 725257"/>
              <a:gd name="connsiteX10" fmla="*/ 348088 w 737990"/>
              <a:gd name="connsiteY10" fmla="*/ 362072 h 725257"/>
              <a:gd name="connsiteX11" fmla="*/ 389876 w 737990"/>
              <a:gd name="connsiteY11" fmla="*/ 362072 h 725257"/>
              <a:gd name="connsiteX12" fmla="*/ 399102 w 737990"/>
              <a:gd name="connsiteY12" fmla="*/ 355123 h 725257"/>
              <a:gd name="connsiteX13" fmla="*/ 408111 w 737990"/>
              <a:gd name="connsiteY13" fmla="*/ 323543 h 725257"/>
              <a:gd name="connsiteX14" fmla="*/ 431481 w 737990"/>
              <a:gd name="connsiteY14" fmla="*/ 313857 h 725257"/>
              <a:gd name="connsiteX15" fmla="*/ 460201 w 737990"/>
              <a:gd name="connsiteY15" fmla="*/ 329816 h 725257"/>
              <a:gd name="connsiteX16" fmla="*/ 471640 w 737990"/>
              <a:gd name="connsiteY16" fmla="*/ 328217 h 725257"/>
              <a:gd name="connsiteX17" fmla="*/ 501190 w 737990"/>
              <a:gd name="connsiteY17" fmla="*/ 298667 h 725257"/>
              <a:gd name="connsiteX18" fmla="*/ 502789 w 737990"/>
              <a:gd name="connsiteY18" fmla="*/ 287228 h 725257"/>
              <a:gd name="connsiteX19" fmla="*/ 486830 w 737990"/>
              <a:gd name="connsiteY19" fmla="*/ 258508 h 725257"/>
              <a:gd name="connsiteX20" fmla="*/ 496516 w 737990"/>
              <a:gd name="connsiteY20" fmla="*/ 235138 h 725257"/>
              <a:gd name="connsiteX21" fmla="*/ 528096 w 737990"/>
              <a:gd name="connsiteY21" fmla="*/ 226098 h 725257"/>
              <a:gd name="connsiteX22" fmla="*/ 535046 w 737990"/>
              <a:gd name="connsiteY22" fmla="*/ 216873 h 725257"/>
              <a:gd name="connsiteX23" fmla="*/ 535046 w 737990"/>
              <a:gd name="connsiteY23" fmla="*/ 175084 h 725257"/>
              <a:gd name="connsiteX24" fmla="*/ 528096 w 737990"/>
              <a:gd name="connsiteY24" fmla="*/ 165859 h 725257"/>
              <a:gd name="connsiteX25" fmla="*/ 496516 w 737990"/>
              <a:gd name="connsiteY25" fmla="*/ 156850 h 725257"/>
              <a:gd name="connsiteX26" fmla="*/ 486830 w 737990"/>
              <a:gd name="connsiteY26" fmla="*/ 133479 h 725257"/>
              <a:gd name="connsiteX27" fmla="*/ 502789 w 737990"/>
              <a:gd name="connsiteY27" fmla="*/ 104760 h 725257"/>
              <a:gd name="connsiteX28" fmla="*/ 501190 w 737990"/>
              <a:gd name="connsiteY28" fmla="*/ 93321 h 725257"/>
              <a:gd name="connsiteX29" fmla="*/ 471640 w 737990"/>
              <a:gd name="connsiteY29" fmla="*/ 63771 h 725257"/>
              <a:gd name="connsiteX30" fmla="*/ 460201 w 737990"/>
              <a:gd name="connsiteY30" fmla="*/ 62172 h 725257"/>
              <a:gd name="connsiteX31" fmla="*/ 431481 w 737990"/>
              <a:gd name="connsiteY31" fmla="*/ 78131 h 725257"/>
              <a:gd name="connsiteX32" fmla="*/ 408111 w 737990"/>
              <a:gd name="connsiteY32" fmla="*/ 68444 h 725257"/>
              <a:gd name="connsiteX33" fmla="*/ 399102 w 737990"/>
              <a:gd name="connsiteY33" fmla="*/ 36864 h 725257"/>
              <a:gd name="connsiteX34" fmla="*/ 389876 w 737990"/>
              <a:gd name="connsiteY34" fmla="*/ 29915 h 725257"/>
              <a:gd name="connsiteX35" fmla="*/ 348088 w 737990"/>
              <a:gd name="connsiteY35" fmla="*/ 29915 h 725257"/>
              <a:gd name="connsiteX36" fmla="*/ 338863 w 737990"/>
              <a:gd name="connsiteY36" fmla="*/ 36864 h 725257"/>
              <a:gd name="connsiteX37" fmla="*/ 329853 w 737990"/>
              <a:gd name="connsiteY37" fmla="*/ 68444 h 725257"/>
              <a:gd name="connsiteX38" fmla="*/ 306483 w 737990"/>
              <a:gd name="connsiteY38" fmla="*/ 78131 h 725257"/>
              <a:gd name="connsiteX39" fmla="*/ 277763 w 737990"/>
              <a:gd name="connsiteY39" fmla="*/ 62172 h 725257"/>
              <a:gd name="connsiteX40" fmla="*/ 266325 w 737990"/>
              <a:gd name="connsiteY40" fmla="*/ 63771 h 725257"/>
              <a:gd name="connsiteX41" fmla="*/ 236774 w 737990"/>
              <a:gd name="connsiteY41" fmla="*/ 93321 h 725257"/>
              <a:gd name="connsiteX42" fmla="*/ 235176 w 737990"/>
              <a:gd name="connsiteY42" fmla="*/ 104760 h 725257"/>
              <a:gd name="connsiteX43" fmla="*/ 251134 w 737990"/>
              <a:gd name="connsiteY43" fmla="*/ 133479 h 725257"/>
              <a:gd name="connsiteX44" fmla="*/ 241448 w 737990"/>
              <a:gd name="connsiteY44" fmla="*/ 156850 h 725257"/>
              <a:gd name="connsiteX45" fmla="*/ 209868 w 737990"/>
              <a:gd name="connsiteY45" fmla="*/ 165859 h 725257"/>
              <a:gd name="connsiteX46" fmla="*/ 202919 w 737990"/>
              <a:gd name="connsiteY46" fmla="*/ 175084 h 725257"/>
              <a:gd name="connsiteX47" fmla="*/ 202919 w 737990"/>
              <a:gd name="connsiteY47" fmla="*/ 216873 h 725257"/>
              <a:gd name="connsiteX48" fmla="*/ 209868 w 737990"/>
              <a:gd name="connsiteY48" fmla="*/ 226129 h 725257"/>
              <a:gd name="connsiteX49" fmla="*/ 222107 w 737990"/>
              <a:gd name="connsiteY49" fmla="*/ 182341 h 725257"/>
              <a:gd name="connsiteX50" fmla="*/ 251872 w 737990"/>
              <a:gd name="connsiteY50" fmla="*/ 173824 h 725257"/>
              <a:gd name="connsiteX51" fmla="*/ 258513 w 737990"/>
              <a:gd name="connsiteY51" fmla="*/ 167028 h 725257"/>
              <a:gd name="connsiteX52" fmla="*/ 270413 w 737990"/>
              <a:gd name="connsiteY52" fmla="*/ 138339 h 725257"/>
              <a:gd name="connsiteX53" fmla="*/ 270506 w 737990"/>
              <a:gd name="connsiteY53" fmla="*/ 128837 h 725257"/>
              <a:gd name="connsiteX54" fmla="*/ 255469 w 737990"/>
              <a:gd name="connsiteY54" fmla="*/ 101778 h 725257"/>
              <a:gd name="connsiteX55" fmla="*/ 274780 w 737990"/>
              <a:gd name="connsiteY55" fmla="*/ 82467 h 725257"/>
              <a:gd name="connsiteX56" fmla="*/ 301840 w 737990"/>
              <a:gd name="connsiteY56" fmla="*/ 97504 h 725257"/>
              <a:gd name="connsiteX57" fmla="*/ 311341 w 737990"/>
              <a:gd name="connsiteY57" fmla="*/ 97412 h 725257"/>
              <a:gd name="connsiteX58" fmla="*/ 340030 w 737990"/>
              <a:gd name="connsiteY58" fmla="*/ 85512 h 725257"/>
              <a:gd name="connsiteX59" fmla="*/ 346826 w 737990"/>
              <a:gd name="connsiteY59" fmla="*/ 78871 h 725257"/>
              <a:gd name="connsiteX60" fmla="*/ 355342 w 737990"/>
              <a:gd name="connsiteY60" fmla="*/ 49105 h 725257"/>
              <a:gd name="connsiteX61" fmla="*/ 382649 w 737990"/>
              <a:gd name="connsiteY61" fmla="*/ 49105 h 725257"/>
              <a:gd name="connsiteX62" fmla="*/ 391166 w 737990"/>
              <a:gd name="connsiteY62" fmla="*/ 78871 h 725257"/>
              <a:gd name="connsiteX63" fmla="*/ 397962 w 737990"/>
              <a:gd name="connsiteY63" fmla="*/ 85512 h 725257"/>
              <a:gd name="connsiteX64" fmla="*/ 426651 w 737990"/>
              <a:gd name="connsiteY64" fmla="*/ 97412 h 725257"/>
              <a:gd name="connsiteX65" fmla="*/ 436152 w 737990"/>
              <a:gd name="connsiteY65" fmla="*/ 97504 h 725257"/>
              <a:gd name="connsiteX66" fmla="*/ 463243 w 737990"/>
              <a:gd name="connsiteY66" fmla="*/ 82467 h 725257"/>
              <a:gd name="connsiteX67" fmla="*/ 482553 w 737990"/>
              <a:gd name="connsiteY67" fmla="*/ 101778 h 725257"/>
              <a:gd name="connsiteX68" fmla="*/ 467516 w 737990"/>
              <a:gd name="connsiteY68" fmla="*/ 128837 h 725257"/>
              <a:gd name="connsiteX69" fmla="*/ 467608 w 737990"/>
              <a:gd name="connsiteY69" fmla="*/ 138339 h 725257"/>
              <a:gd name="connsiteX70" fmla="*/ 479509 w 737990"/>
              <a:gd name="connsiteY70" fmla="*/ 167028 h 725257"/>
              <a:gd name="connsiteX71" fmla="*/ 486151 w 737990"/>
              <a:gd name="connsiteY71" fmla="*/ 173824 h 725257"/>
              <a:gd name="connsiteX72" fmla="*/ 515916 w 737990"/>
              <a:gd name="connsiteY72" fmla="*/ 182341 h 725257"/>
              <a:gd name="connsiteX73" fmla="*/ 515916 w 737990"/>
              <a:gd name="connsiteY73" fmla="*/ 209647 h 725257"/>
              <a:gd name="connsiteX74" fmla="*/ 486151 w 737990"/>
              <a:gd name="connsiteY74" fmla="*/ 218165 h 725257"/>
              <a:gd name="connsiteX75" fmla="*/ 479509 w 737990"/>
              <a:gd name="connsiteY75" fmla="*/ 224960 h 725257"/>
              <a:gd name="connsiteX76" fmla="*/ 467608 w 737990"/>
              <a:gd name="connsiteY76" fmla="*/ 253650 h 725257"/>
              <a:gd name="connsiteX77" fmla="*/ 467486 w 737990"/>
              <a:gd name="connsiteY77" fmla="*/ 263151 h 725257"/>
              <a:gd name="connsiteX78" fmla="*/ 482522 w 737990"/>
              <a:gd name="connsiteY78" fmla="*/ 290211 h 725257"/>
              <a:gd name="connsiteX79" fmla="*/ 463212 w 737990"/>
              <a:gd name="connsiteY79" fmla="*/ 309521 h 725257"/>
              <a:gd name="connsiteX80" fmla="*/ 436152 w 737990"/>
              <a:gd name="connsiteY80" fmla="*/ 294484 h 725257"/>
              <a:gd name="connsiteX81" fmla="*/ 426651 w 737990"/>
              <a:gd name="connsiteY81" fmla="*/ 294576 h 725257"/>
              <a:gd name="connsiteX82" fmla="*/ 397962 w 737990"/>
              <a:gd name="connsiteY82" fmla="*/ 306476 h 725257"/>
              <a:gd name="connsiteX83" fmla="*/ 391166 w 737990"/>
              <a:gd name="connsiteY83" fmla="*/ 313118 h 725257"/>
              <a:gd name="connsiteX84" fmla="*/ 382649 w 737990"/>
              <a:gd name="connsiteY84" fmla="*/ 342883 h 725257"/>
              <a:gd name="connsiteX85" fmla="*/ 355342 w 737990"/>
              <a:gd name="connsiteY85" fmla="*/ 342883 h 725257"/>
              <a:gd name="connsiteX86" fmla="*/ 346825 w 737990"/>
              <a:gd name="connsiteY86" fmla="*/ 313118 h 725257"/>
              <a:gd name="connsiteX87" fmla="*/ 340030 w 737990"/>
              <a:gd name="connsiteY87" fmla="*/ 306476 h 725257"/>
              <a:gd name="connsiteX88" fmla="*/ 311341 w 737990"/>
              <a:gd name="connsiteY88" fmla="*/ 294576 h 725257"/>
              <a:gd name="connsiteX89" fmla="*/ 301840 w 737990"/>
              <a:gd name="connsiteY89" fmla="*/ 294484 h 725257"/>
              <a:gd name="connsiteX90" fmla="*/ 274780 w 737990"/>
              <a:gd name="connsiteY90" fmla="*/ 309521 h 725257"/>
              <a:gd name="connsiteX91" fmla="*/ 255469 w 737990"/>
              <a:gd name="connsiteY91" fmla="*/ 290211 h 725257"/>
              <a:gd name="connsiteX92" fmla="*/ 270506 w 737990"/>
              <a:gd name="connsiteY92" fmla="*/ 263151 h 725257"/>
              <a:gd name="connsiteX93" fmla="*/ 270413 w 737990"/>
              <a:gd name="connsiteY93" fmla="*/ 253650 h 725257"/>
              <a:gd name="connsiteX94" fmla="*/ 258513 w 737990"/>
              <a:gd name="connsiteY94" fmla="*/ 224960 h 725257"/>
              <a:gd name="connsiteX95" fmla="*/ 251872 w 737990"/>
              <a:gd name="connsiteY95" fmla="*/ 218165 h 725257"/>
              <a:gd name="connsiteX96" fmla="*/ 222107 w 737990"/>
              <a:gd name="connsiteY96" fmla="*/ 209647 h 725257"/>
              <a:gd name="connsiteX97" fmla="*/ 368996 w 737990"/>
              <a:gd name="connsiteY97" fmla="*/ 264996 h 725257"/>
              <a:gd name="connsiteX98" fmla="*/ 437967 w 737990"/>
              <a:gd name="connsiteY98" fmla="*/ 196025 h 725257"/>
              <a:gd name="connsiteX99" fmla="*/ 368996 w 737990"/>
              <a:gd name="connsiteY99" fmla="*/ 127023 h 725257"/>
              <a:gd name="connsiteX100" fmla="*/ 300025 w 737990"/>
              <a:gd name="connsiteY100" fmla="*/ 195994 h 725257"/>
              <a:gd name="connsiteX101" fmla="*/ 368996 w 737990"/>
              <a:gd name="connsiteY101" fmla="*/ 264996 h 725257"/>
              <a:gd name="connsiteX102" fmla="*/ 368996 w 737990"/>
              <a:gd name="connsiteY102" fmla="*/ 146209 h 725257"/>
              <a:gd name="connsiteX103" fmla="*/ 418810 w 737990"/>
              <a:gd name="connsiteY103" fmla="*/ 196023 h 725257"/>
              <a:gd name="connsiteX104" fmla="*/ 368996 w 737990"/>
              <a:gd name="connsiteY104" fmla="*/ 245837 h 725257"/>
              <a:gd name="connsiteX105" fmla="*/ 319182 w 737990"/>
              <a:gd name="connsiteY105" fmla="*/ 196023 h 725257"/>
              <a:gd name="connsiteX106" fmla="*/ 368996 w 737990"/>
              <a:gd name="connsiteY106" fmla="*/ 146209 h 725257"/>
              <a:gd name="connsiteX107" fmla="*/ 103288 w 737990"/>
              <a:gd name="connsiteY107" fmla="*/ 203803 h 725257"/>
              <a:gd name="connsiteX108" fmla="*/ 109838 w 737990"/>
              <a:gd name="connsiteY108" fmla="*/ 206386 h 725257"/>
              <a:gd name="connsiteX109" fmla="*/ 113651 w 737990"/>
              <a:gd name="connsiteY109" fmla="*/ 205587 h 725257"/>
              <a:gd name="connsiteX110" fmla="*/ 119401 w 737990"/>
              <a:gd name="connsiteY110" fmla="*/ 196792 h 725257"/>
              <a:gd name="connsiteX111" fmla="*/ 119401 w 737990"/>
              <a:gd name="connsiteY111" fmla="*/ 162876 h 725257"/>
              <a:gd name="connsiteX112" fmla="*/ 183145 w 737990"/>
              <a:gd name="connsiteY112" fmla="*/ 162876 h 725257"/>
              <a:gd name="connsiteX113" fmla="*/ 192740 w 737990"/>
              <a:gd name="connsiteY113" fmla="*/ 153281 h 725257"/>
              <a:gd name="connsiteX114" fmla="*/ 192740 w 737990"/>
              <a:gd name="connsiteY114" fmla="*/ 53072 h 725257"/>
              <a:gd name="connsiteX115" fmla="*/ 183145 w 737990"/>
              <a:gd name="connsiteY115" fmla="*/ 43477 h 725257"/>
              <a:gd name="connsiteX116" fmla="*/ 119401 w 737990"/>
              <a:gd name="connsiteY116" fmla="*/ 43477 h 725257"/>
              <a:gd name="connsiteX117" fmla="*/ 119401 w 737990"/>
              <a:gd name="connsiteY117" fmla="*/ 9591 h 725257"/>
              <a:gd name="connsiteX118" fmla="*/ 113651 w 737990"/>
              <a:gd name="connsiteY118" fmla="*/ 797 h 725257"/>
              <a:gd name="connsiteX119" fmla="*/ 103288 w 737990"/>
              <a:gd name="connsiteY119" fmla="*/ 2580 h 725257"/>
              <a:gd name="connsiteX120" fmla="*/ 3047 w 737990"/>
              <a:gd name="connsiteY120" fmla="*/ 96185 h 725257"/>
              <a:gd name="connsiteX121" fmla="*/ 3 w 737990"/>
              <a:gd name="connsiteY121" fmla="*/ 103196 h 725257"/>
              <a:gd name="connsiteX122" fmla="*/ 3047 w 737990"/>
              <a:gd name="connsiteY122" fmla="*/ 110207 h 725257"/>
              <a:gd name="connsiteX123" fmla="*/ 100244 w 737990"/>
              <a:gd name="connsiteY123" fmla="*/ 31637 h 725257"/>
              <a:gd name="connsiteX124" fmla="*/ 100244 w 737990"/>
              <a:gd name="connsiteY124" fmla="*/ 53070 h 725257"/>
              <a:gd name="connsiteX125" fmla="*/ 109838 w 737990"/>
              <a:gd name="connsiteY125" fmla="*/ 62664 h 725257"/>
              <a:gd name="connsiteX126" fmla="*/ 173583 w 737990"/>
              <a:gd name="connsiteY126" fmla="*/ 62664 h 725257"/>
              <a:gd name="connsiteX127" fmla="*/ 173583 w 737990"/>
              <a:gd name="connsiteY127" fmla="*/ 143752 h 725257"/>
              <a:gd name="connsiteX128" fmla="*/ 109838 w 737990"/>
              <a:gd name="connsiteY128" fmla="*/ 143752 h 725257"/>
              <a:gd name="connsiteX129" fmla="*/ 100244 w 737990"/>
              <a:gd name="connsiteY129" fmla="*/ 153347 h 725257"/>
              <a:gd name="connsiteX130" fmla="*/ 100244 w 737990"/>
              <a:gd name="connsiteY130" fmla="*/ 174779 h 725257"/>
              <a:gd name="connsiteX131" fmla="*/ 23646 w 737990"/>
              <a:gd name="connsiteY131" fmla="*/ 103225 h 725257"/>
              <a:gd name="connsiteX132" fmla="*/ 554846 w 737990"/>
              <a:gd name="connsiteY132" fmla="*/ 162909 h 725257"/>
              <a:gd name="connsiteX133" fmla="*/ 618591 w 737990"/>
              <a:gd name="connsiteY133" fmla="*/ 162909 h 725257"/>
              <a:gd name="connsiteX134" fmla="*/ 618591 w 737990"/>
              <a:gd name="connsiteY134" fmla="*/ 196825 h 725257"/>
              <a:gd name="connsiteX135" fmla="*/ 624340 w 737990"/>
              <a:gd name="connsiteY135" fmla="*/ 205620 h 725257"/>
              <a:gd name="connsiteX136" fmla="*/ 628153 w 737990"/>
              <a:gd name="connsiteY136" fmla="*/ 206420 h 725257"/>
              <a:gd name="connsiteX137" fmla="*/ 634704 w 737990"/>
              <a:gd name="connsiteY137" fmla="*/ 203836 h 725257"/>
              <a:gd name="connsiteX138" fmla="*/ 734944 w 737990"/>
              <a:gd name="connsiteY138" fmla="*/ 110200 h 725257"/>
              <a:gd name="connsiteX139" fmla="*/ 737988 w 737990"/>
              <a:gd name="connsiteY139" fmla="*/ 103189 h 725257"/>
              <a:gd name="connsiteX140" fmla="*/ 734944 w 737990"/>
              <a:gd name="connsiteY140" fmla="*/ 96178 h 725257"/>
              <a:gd name="connsiteX141" fmla="*/ 634704 w 737990"/>
              <a:gd name="connsiteY141" fmla="*/ 2574 h 725257"/>
              <a:gd name="connsiteX142" fmla="*/ 624341 w 737990"/>
              <a:gd name="connsiteY142" fmla="*/ 790 h 725257"/>
              <a:gd name="connsiteX143" fmla="*/ 618591 w 737990"/>
              <a:gd name="connsiteY143" fmla="*/ 9585 h 725257"/>
              <a:gd name="connsiteX144" fmla="*/ 618591 w 737990"/>
              <a:gd name="connsiteY144" fmla="*/ 43502 h 725257"/>
              <a:gd name="connsiteX145" fmla="*/ 554846 w 737990"/>
              <a:gd name="connsiteY145" fmla="*/ 43502 h 725257"/>
              <a:gd name="connsiteX146" fmla="*/ 545252 w 737990"/>
              <a:gd name="connsiteY146" fmla="*/ 53096 h 725257"/>
              <a:gd name="connsiteX147" fmla="*/ 545252 w 737990"/>
              <a:gd name="connsiteY147" fmla="*/ 153336 h 725257"/>
              <a:gd name="connsiteX148" fmla="*/ 554846 w 737990"/>
              <a:gd name="connsiteY148" fmla="*/ 162899 h 725257"/>
              <a:gd name="connsiteX149" fmla="*/ 628184 w 737990"/>
              <a:gd name="connsiteY149" fmla="*/ 62668 h 725257"/>
              <a:gd name="connsiteX150" fmla="*/ 637778 w 737990"/>
              <a:gd name="connsiteY150" fmla="*/ 53074 h 725257"/>
              <a:gd name="connsiteX151" fmla="*/ 637748 w 737990"/>
              <a:gd name="connsiteY151" fmla="*/ 31641 h 725257"/>
              <a:gd name="connsiteX152" fmla="*/ 714345 w 737990"/>
              <a:gd name="connsiteY152" fmla="*/ 103195 h 725257"/>
              <a:gd name="connsiteX153" fmla="*/ 637748 w 737990"/>
              <a:gd name="connsiteY153" fmla="*/ 174749 h 725257"/>
              <a:gd name="connsiteX154" fmla="*/ 637748 w 737990"/>
              <a:gd name="connsiteY154" fmla="*/ 153316 h 725257"/>
              <a:gd name="connsiteX155" fmla="*/ 628153 w 737990"/>
              <a:gd name="connsiteY155" fmla="*/ 143722 h 725257"/>
              <a:gd name="connsiteX156" fmla="*/ 564409 w 737990"/>
              <a:gd name="connsiteY156" fmla="*/ 143722 h 725257"/>
              <a:gd name="connsiteX157" fmla="*/ 564409 w 737990"/>
              <a:gd name="connsiteY157" fmla="*/ 62633 h 725257"/>
              <a:gd name="connsiteX158" fmla="*/ 368994 w 737990"/>
              <a:gd name="connsiteY158" fmla="*/ 527480 h 725257"/>
              <a:gd name="connsiteX159" fmla="*/ 271886 w 737990"/>
              <a:gd name="connsiteY159" fmla="*/ 624587 h 725257"/>
              <a:gd name="connsiteX160" fmla="*/ 368994 w 737990"/>
              <a:gd name="connsiteY160" fmla="*/ 721727 h 725257"/>
              <a:gd name="connsiteX161" fmla="*/ 466102 w 737990"/>
              <a:gd name="connsiteY161" fmla="*/ 624619 h 725257"/>
              <a:gd name="connsiteX162" fmla="*/ 368994 w 737990"/>
              <a:gd name="connsiteY162" fmla="*/ 527480 h 725257"/>
              <a:gd name="connsiteX163" fmla="*/ 368994 w 737990"/>
              <a:gd name="connsiteY163" fmla="*/ 702535 h 725257"/>
              <a:gd name="connsiteX164" fmla="*/ 291044 w 737990"/>
              <a:gd name="connsiteY164" fmla="*/ 624585 h 725257"/>
              <a:gd name="connsiteX165" fmla="*/ 368994 w 737990"/>
              <a:gd name="connsiteY165" fmla="*/ 546635 h 725257"/>
              <a:gd name="connsiteX166" fmla="*/ 446944 w 737990"/>
              <a:gd name="connsiteY166" fmla="*/ 624585 h 725257"/>
              <a:gd name="connsiteX167" fmla="*/ 368994 w 737990"/>
              <a:gd name="connsiteY167" fmla="*/ 702535 h 725257"/>
              <a:gd name="connsiteX168" fmla="*/ 177793 w 737990"/>
              <a:gd name="connsiteY168" fmla="*/ 537902 h 725257"/>
              <a:gd name="connsiteX169" fmla="*/ 9594 w 737990"/>
              <a:gd name="connsiteY169" fmla="*/ 537902 h 725257"/>
              <a:gd name="connsiteX170" fmla="*/ 0 w 737990"/>
              <a:gd name="connsiteY170" fmla="*/ 547465 h 725257"/>
              <a:gd name="connsiteX171" fmla="*/ 0 w 737990"/>
              <a:gd name="connsiteY171" fmla="*/ 715664 h 725257"/>
              <a:gd name="connsiteX172" fmla="*/ 9594 w 737990"/>
              <a:gd name="connsiteY172" fmla="*/ 725258 h 725257"/>
              <a:gd name="connsiteX173" fmla="*/ 177793 w 737990"/>
              <a:gd name="connsiteY173" fmla="*/ 725258 h 725257"/>
              <a:gd name="connsiteX174" fmla="*/ 187388 w 737990"/>
              <a:gd name="connsiteY174" fmla="*/ 715664 h 725257"/>
              <a:gd name="connsiteX175" fmla="*/ 187357 w 737990"/>
              <a:gd name="connsiteY175" fmla="*/ 547465 h 725257"/>
              <a:gd name="connsiteX176" fmla="*/ 177794 w 737990"/>
              <a:gd name="connsiteY176" fmla="*/ 537902 h 725257"/>
              <a:gd name="connsiteX177" fmla="*/ 168199 w 737990"/>
              <a:gd name="connsiteY177" fmla="*/ 706101 h 725257"/>
              <a:gd name="connsiteX178" fmla="*/ 19152 w 737990"/>
              <a:gd name="connsiteY178" fmla="*/ 706101 h 725257"/>
              <a:gd name="connsiteX179" fmla="*/ 19152 w 737990"/>
              <a:gd name="connsiteY179" fmla="*/ 557054 h 725257"/>
              <a:gd name="connsiteX180" fmla="*/ 168199 w 737990"/>
              <a:gd name="connsiteY180" fmla="*/ 557054 h 725257"/>
              <a:gd name="connsiteX181" fmla="*/ 640387 w 737990"/>
              <a:gd name="connsiteY181" fmla="*/ 533659 h 725257"/>
              <a:gd name="connsiteX182" fmla="*/ 632085 w 737990"/>
              <a:gd name="connsiteY182" fmla="*/ 528862 h 725257"/>
              <a:gd name="connsiteX183" fmla="*/ 623782 w 737990"/>
              <a:gd name="connsiteY183" fmla="*/ 533659 h 725257"/>
              <a:gd name="connsiteX184" fmla="*/ 527477 w 737990"/>
              <a:gd name="connsiteY184" fmla="*/ 700473 h 725257"/>
              <a:gd name="connsiteX185" fmla="*/ 527477 w 737990"/>
              <a:gd name="connsiteY185" fmla="*/ 710067 h 725257"/>
              <a:gd name="connsiteX186" fmla="*/ 535780 w 737990"/>
              <a:gd name="connsiteY186" fmla="*/ 714864 h 725257"/>
              <a:gd name="connsiteX187" fmla="*/ 728397 w 737990"/>
              <a:gd name="connsiteY187" fmla="*/ 714864 h 725257"/>
              <a:gd name="connsiteX188" fmla="*/ 736700 w 737990"/>
              <a:gd name="connsiteY188" fmla="*/ 710067 h 725257"/>
              <a:gd name="connsiteX189" fmla="*/ 736700 w 737990"/>
              <a:gd name="connsiteY189" fmla="*/ 700473 h 725257"/>
              <a:gd name="connsiteX190" fmla="*/ 552379 w 737990"/>
              <a:gd name="connsiteY190" fmla="*/ 695679 h 725257"/>
              <a:gd name="connsiteX191" fmla="*/ 632082 w 737990"/>
              <a:gd name="connsiteY191" fmla="*/ 557613 h 725257"/>
              <a:gd name="connsiteX192" fmla="*/ 711785 w 737990"/>
              <a:gd name="connsiteY192" fmla="*/ 695679 h 725257"/>
              <a:gd name="connsiteX193" fmla="*/ 622520 w 737990"/>
              <a:gd name="connsiteY193" fmla="*/ 499558 h 725257"/>
              <a:gd name="connsiteX194" fmla="*/ 622520 w 737990"/>
              <a:gd name="connsiteY194" fmla="*/ 438397 h 725257"/>
              <a:gd name="connsiteX195" fmla="*/ 378585 w 737990"/>
              <a:gd name="connsiteY195" fmla="*/ 438397 h 725257"/>
              <a:gd name="connsiteX196" fmla="*/ 378585 w 737990"/>
              <a:gd name="connsiteY196" fmla="*/ 499558 h 725257"/>
              <a:gd name="connsiteX197" fmla="*/ 368991 w 737990"/>
              <a:gd name="connsiteY197" fmla="*/ 509152 h 725257"/>
              <a:gd name="connsiteX198" fmla="*/ 359396 w 737990"/>
              <a:gd name="connsiteY198" fmla="*/ 499558 h 725257"/>
              <a:gd name="connsiteX199" fmla="*/ 359396 w 737990"/>
              <a:gd name="connsiteY199" fmla="*/ 438397 h 725257"/>
              <a:gd name="connsiteX200" fmla="*/ 103253 w 737990"/>
              <a:gd name="connsiteY200" fmla="*/ 438397 h 725257"/>
              <a:gd name="connsiteX201" fmla="*/ 103253 w 737990"/>
              <a:gd name="connsiteY201" fmla="*/ 499558 h 725257"/>
              <a:gd name="connsiteX202" fmla="*/ 93658 w 737990"/>
              <a:gd name="connsiteY202" fmla="*/ 509152 h 725257"/>
              <a:gd name="connsiteX203" fmla="*/ 84064 w 737990"/>
              <a:gd name="connsiteY203" fmla="*/ 499558 h 725257"/>
              <a:gd name="connsiteX204" fmla="*/ 84064 w 737990"/>
              <a:gd name="connsiteY204" fmla="*/ 428803 h 725257"/>
              <a:gd name="connsiteX205" fmla="*/ 93658 w 737990"/>
              <a:gd name="connsiteY205" fmla="*/ 419209 h 725257"/>
              <a:gd name="connsiteX206" fmla="*/ 359398 w 737990"/>
              <a:gd name="connsiteY206" fmla="*/ 419209 h 725257"/>
              <a:gd name="connsiteX207" fmla="*/ 359398 w 737990"/>
              <a:gd name="connsiteY207" fmla="*/ 384431 h 725257"/>
              <a:gd name="connsiteX208" fmla="*/ 368992 w 737990"/>
              <a:gd name="connsiteY208" fmla="*/ 374837 h 725257"/>
              <a:gd name="connsiteX209" fmla="*/ 378587 w 737990"/>
              <a:gd name="connsiteY209" fmla="*/ 384431 h 725257"/>
              <a:gd name="connsiteX210" fmla="*/ 378587 w 737990"/>
              <a:gd name="connsiteY210" fmla="*/ 419209 h 725257"/>
              <a:gd name="connsiteX211" fmla="*/ 632117 w 737990"/>
              <a:gd name="connsiteY211" fmla="*/ 419209 h 725257"/>
              <a:gd name="connsiteX212" fmla="*/ 641711 w 737990"/>
              <a:gd name="connsiteY212" fmla="*/ 428803 h 725257"/>
              <a:gd name="connsiteX213" fmla="*/ 641711 w 737990"/>
              <a:gd name="connsiteY213" fmla="*/ 499558 h 725257"/>
              <a:gd name="connsiteX214" fmla="*/ 632117 w 737990"/>
              <a:gd name="connsiteY214" fmla="*/ 509152 h 725257"/>
              <a:gd name="connsiteX215" fmla="*/ 622523 w 737990"/>
              <a:gd name="connsiteY215" fmla="*/ 499558 h 72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Lst>
            <a:rect l="l" t="t" r="r" b="b"/>
            <a:pathLst>
              <a:path w="737990" h="725257">
                <a:moveTo>
                  <a:pt x="209868" y="226129"/>
                </a:moveTo>
                <a:lnTo>
                  <a:pt x="241448" y="235138"/>
                </a:lnTo>
                <a:cubicBezTo>
                  <a:pt x="243939" y="243225"/>
                  <a:pt x="247168" y="251035"/>
                  <a:pt x="251134" y="258508"/>
                </a:cubicBezTo>
                <a:lnTo>
                  <a:pt x="235176" y="287228"/>
                </a:lnTo>
                <a:cubicBezTo>
                  <a:pt x="233115" y="290980"/>
                  <a:pt x="233761" y="295622"/>
                  <a:pt x="236774" y="298667"/>
                </a:cubicBezTo>
                <a:lnTo>
                  <a:pt x="266325" y="328217"/>
                </a:lnTo>
                <a:cubicBezTo>
                  <a:pt x="269338" y="331230"/>
                  <a:pt x="274012" y="331907"/>
                  <a:pt x="277763" y="329816"/>
                </a:cubicBezTo>
                <a:lnTo>
                  <a:pt x="306483" y="313857"/>
                </a:lnTo>
                <a:cubicBezTo>
                  <a:pt x="313955" y="317824"/>
                  <a:pt x="321796" y="321083"/>
                  <a:pt x="329853" y="323543"/>
                </a:cubicBezTo>
                <a:lnTo>
                  <a:pt x="338863" y="355123"/>
                </a:lnTo>
                <a:cubicBezTo>
                  <a:pt x="340032" y="359244"/>
                  <a:pt x="343813" y="362072"/>
                  <a:pt x="348088" y="362072"/>
                </a:cubicBezTo>
                <a:lnTo>
                  <a:pt x="389876" y="362072"/>
                </a:lnTo>
                <a:cubicBezTo>
                  <a:pt x="394151" y="362072"/>
                  <a:pt x="397902" y="359243"/>
                  <a:pt x="399102" y="355123"/>
                </a:cubicBezTo>
                <a:lnTo>
                  <a:pt x="408111" y="323543"/>
                </a:lnTo>
                <a:cubicBezTo>
                  <a:pt x="416198" y="321053"/>
                  <a:pt x="424008" y="317824"/>
                  <a:pt x="431481" y="313857"/>
                </a:cubicBezTo>
                <a:lnTo>
                  <a:pt x="460201" y="329816"/>
                </a:lnTo>
                <a:cubicBezTo>
                  <a:pt x="463953" y="331876"/>
                  <a:pt x="468595" y="331230"/>
                  <a:pt x="471640" y="328217"/>
                </a:cubicBezTo>
                <a:lnTo>
                  <a:pt x="501190" y="298667"/>
                </a:lnTo>
                <a:cubicBezTo>
                  <a:pt x="504203" y="295653"/>
                  <a:pt x="504880" y="290979"/>
                  <a:pt x="502789" y="287228"/>
                </a:cubicBezTo>
                <a:lnTo>
                  <a:pt x="486830" y="258508"/>
                </a:lnTo>
                <a:cubicBezTo>
                  <a:pt x="490797" y="251036"/>
                  <a:pt x="494056" y="243195"/>
                  <a:pt x="496516" y="235138"/>
                </a:cubicBezTo>
                <a:lnTo>
                  <a:pt x="528096" y="226098"/>
                </a:lnTo>
                <a:cubicBezTo>
                  <a:pt x="532217" y="224930"/>
                  <a:pt x="535046" y="221147"/>
                  <a:pt x="535046" y="216873"/>
                </a:cubicBezTo>
                <a:lnTo>
                  <a:pt x="535046" y="175084"/>
                </a:lnTo>
                <a:cubicBezTo>
                  <a:pt x="535046" y="170810"/>
                  <a:pt x="532217" y="167059"/>
                  <a:pt x="528096" y="165859"/>
                </a:cubicBezTo>
                <a:lnTo>
                  <a:pt x="496516" y="156850"/>
                </a:lnTo>
                <a:cubicBezTo>
                  <a:pt x="494026" y="148763"/>
                  <a:pt x="490797" y="140952"/>
                  <a:pt x="486830" y="133479"/>
                </a:cubicBezTo>
                <a:lnTo>
                  <a:pt x="502789" y="104760"/>
                </a:lnTo>
                <a:cubicBezTo>
                  <a:pt x="504850" y="101008"/>
                  <a:pt x="504203" y="96365"/>
                  <a:pt x="501190" y="93321"/>
                </a:cubicBezTo>
                <a:lnTo>
                  <a:pt x="471640" y="63771"/>
                </a:lnTo>
                <a:cubicBezTo>
                  <a:pt x="468626" y="60757"/>
                  <a:pt x="463953" y="60080"/>
                  <a:pt x="460201" y="62172"/>
                </a:cubicBezTo>
                <a:lnTo>
                  <a:pt x="431481" y="78131"/>
                </a:lnTo>
                <a:cubicBezTo>
                  <a:pt x="424009" y="74164"/>
                  <a:pt x="416168" y="70904"/>
                  <a:pt x="408111" y="68444"/>
                </a:cubicBezTo>
                <a:lnTo>
                  <a:pt x="399102" y="36864"/>
                </a:lnTo>
                <a:cubicBezTo>
                  <a:pt x="397933" y="32744"/>
                  <a:pt x="394151" y="29915"/>
                  <a:pt x="389876" y="29915"/>
                </a:cubicBezTo>
                <a:lnTo>
                  <a:pt x="348088" y="29915"/>
                </a:lnTo>
                <a:cubicBezTo>
                  <a:pt x="343814" y="29915"/>
                  <a:pt x="340062" y="32744"/>
                  <a:pt x="338863" y="36864"/>
                </a:cubicBezTo>
                <a:lnTo>
                  <a:pt x="329853" y="68444"/>
                </a:lnTo>
                <a:cubicBezTo>
                  <a:pt x="321797" y="70935"/>
                  <a:pt x="313956" y="74163"/>
                  <a:pt x="306483" y="78131"/>
                </a:cubicBezTo>
                <a:lnTo>
                  <a:pt x="277763" y="62172"/>
                </a:lnTo>
                <a:cubicBezTo>
                  <a:pt x="274012" y="60112"/>
                  <a:pt x="269369" y="60757"/>
                  <a:pt x="266325" y="63771"/>
                </a:cubicBezTo>
                <a:lnTo>
                  <a:pt x="236774" y="93321"/>
                </a:lnTo>
                <a:cubicBezTo>
                  <a:pt x="233761" y="96334"/>
                  <a:pt x="233085" y="101009"/>
                  <a:pt x="235176" y="104760"/>
                </a:cubicBezTo>
                <a:lnTo>
                  <a:pt x="251134" y="133479"/>
                </a:lnTo>
                <a:cubicBezTo>
                  <a:pt x="247168" y="140951"/>
                  <a:pt x="243908" y="148793"/>
                  <a:pt x="241448" y="156850"/>
                </a:cubicBezTo>
                <a:lnTo>
                  <a:pt x="209868" y="165859"/>
                </a:lnTo>
                <a:cubicBezTo>
                  <a:pt x="205748" y="167027"/>
                  <a:pt x="202919" y="170810"/>
                  <a:pt x="202919" y="175084"/>
                </a:cubicBezTo>
                <a:lnTo>
                  <a:pt x="202919" y="216873"/>
                </a:lnTo>
                <a:cubicBezTo>
                  <a:pt x="202919" y="221178"/>
                  <a:pt x="205748" y="224929"/>
                  <a:pt x="209868" y="226129"/>
                </a:cubicBezTo>
                <a:close/>
                <a:moveTo>
                  <a:pt x="222107" y="182341"/>
                </a:moveTo>
                <a:lnTo>
                  <a:pt x="251872" y="173824"/>
                </a:lnTo>
                <a:cubicBezTo>
                  <a:pt x="255132" y="172901"/>
                  <a:pt x="257653" y="170318"/>
                  <a:pt x="258513" y="167028"/>
                </a:cubicBezTo>
                <a:cubicBezTo>
                  <a:pt x="261128" y="156973"/>
                  <a:pt x="265156" y="147317"/>
                  <a:pt x="270413" y="138339"/>
                </a:cubicBezTo>
                <a:cubicBezTo>
                  <a:pt x="272136" y="135418"/>
                  <a:pt x="272166" y="131789"/>
                  <a:pt x="270506" y="128837"/>
                </a:cubicBezTo>
                <a:lnTo>
                  <a:pt x="255469" y="101778"/>
                </a:lnTo>
                <a:lnTo>
                  <a:pt x="274780" y="82467"/>
                </a:lnTo>
                <a:lnTo>
                  <a:pt x="301840" y="97504"/>
                </a:lnTo>
                <a:cubicBezTo>
                  <a:pt x="304791" y="99165"/>
                  <a:pt x="308420" y="99104"/>
                  <a:pt x="311341" y="97412"/>
                </a:cubicBezTo>
                <a:cubicBezTo>
                  <a:pt x="320350" y="92154"/>
                  <a:pt x="329975" y="88126"/>
                  <a:pt x="340030" y="85512"/>
                </a:cubicBezTo>
                <a:cubicBezTo>
                  <a:pt x="343320" y="84651"/>
                  <a:pt x="345903" y="82130"/>
                  <a:pt x="346826" y="78871"/>
                </a:cubicBezTo>
                <a:lnTo>
                  <a:pt x="355342" y="49105"/>
                </a:lnTo>
                <a:lnTo>
                  <a:pt x="382649" y="49105"/>
                </a:lnTo>
                <a:lnTo>
                  <a:pt x="391166" y="78871"/>
                </a:lnTo>
                <a:cubicBezTo>
                  <a:pt x="392088" y="82130"/>
                  <a:pt x="394672" y="84651"/>
                  <a:pt x="397962" y="85512"/>
                </a:cubicBezTo>
                <a:cubicBezTo>
                  <a:pt x="408016" y="88126"/>
                  <a:pt x="417672" y="92123"/>
                  <a:pt x="426651" y="97412"/>
                </a:cubicBezTo>
                <a:cubicBezTo>
                  <a:pt x="429572" y="99134"/>
                  <a:pt x="433201" y="99165"/>
                  <a:pt x="436152" y="97504"/>
                </a:cubicBezTo>
                <a:lnTo>
                  <a:pt x="463243" y="82467"/>
                </a:lnTo>
                <a:lnTo>
                  <a:pt x="482553" y="101778"/>
                </a:lnTo>
                <a:lnTo>
                  <a:pt x="467516" y="128837"/>
                </a:lnTo>
                <a:cubicBezTo>
                  <a:pt x="465856" y="131789"/>
                  <a:pt x="465917" y="135418"/>
                  <a:pt x="467608" y="138339"/>
                </a:cubicBezTo>
                <a:cubicBezTo>
                  <a:pt x="472867" y="147317"/>
                  <a:pt x="476895" y="156973"/>
                  <a:pt x="479509" y="167028"/>
                </a:cubicBezTo>
                <a:cubicBezTo>
                  <a:pt x="480370" y="170318"/>
                  <a:pt x="482891" y="172901"/>
                  <a:pt x="486151" y="173824"/>
                </a:cubicBezTo>
                <a:lnTo>
                  <a:pt x="515916" y="182341"/>
                </a:lnTo>
                <a:lnTo>
                  <a:pt x="515916" y="209647"/>
                </a:lnTo>
                <a:lnTo>
                  <a:pt x="486151" y="218165"/>
                </a:lnTo>
                <a:cubicBezTo>
                  <a:pt x="482891" y="219087"/>
                  <a:pt x="480370" y="221670"/>
                  <a:pt x="479509" y="224960"/>
                </a:cubicBezTo>
                <a:cubicBezTo>
                  <a:pt x="476895" y="235015"/>
                  <a:pt x="472897" y="244671"/>
                  <a:pt x="467608" y="253650"/>
                </a:cubicBezTo>
                <a:cubicBezTo>
                  <a:pt x="465887" y="256571"/>
                  <a:pt x="465856" y="260199"/>
                  <a:pt x="467486" y="263151"/>
                </a:cubicBezTo>
                <a:lnTo>
                  <a:pt x="482522" y="290211"/>
                </a:lnTo>
                <a:lnTo>
                  <a:pt x="463212" y="309521"/>
                </a:lnTo>
                <a:lnTo>
                  <a:pt x="436152" y="294484"/>
                </a:lnTo>
                <a:cubicBezTo>
                  <a:pt x="433170" y="292823"/>
                  <a:pt x="429572" y="292885"/>
                  <a:pt x="426651" y="294576"/>
                </a:cubicBezTo>
                <a:cubicBezTo>
                  <a:pt x="417672" y="299835"/>
                  <a:pt x="408016" y="303832"/>
                  <a:pt x="397962" y="306476"/>
                </a:cubicBezTo>
                <a:cubicBezTo>
                  <a:pt x="394672" y="307337"/>
                  <a:pt x="392088" y="309859"/>
                  <a:pt x="391166" y="313118"/>
                </a:cubicBezTo>
                <a:lnTo>
                  <a:pt x="382649" y="342883"/>
                </a:lnTo>
                <a:lnTo>
                  <a:pt x="355342" y="342883"/>
                </a:lnTo>
                <a:lnTo>
                  <a:pt x="346825" y="313118"/>
                </a:lnTo>
                <a:cubicBezTo>
                  <a:pt x="345903" y="309859"/>
                  <a:pt x="343320" y="307337"/>
                  <a:pt x="340030" y="306476"/>
                </a:cubicBezTo>
                <a:cubicBezTo>
                  <a:pt x="330006" y="303863"/>
                  <a:pt x="320320" y="299865"/>
                  <a:pt x="311341" y="294576"/>
                </a:cubicBezTo>
                <a:cubicBezTo>
                  <a:pt x="308420" y="292854"/>
                  <a:pt x="304791" y="292823"/>
                  <a:pt x="301840" y="294484"/>
                </a:cubicBezTo>
                <a:lnTo>
                  <a:pt x="274780" y="309521"/>
                </a:lnTo>
                <a:lnTo>
                  <a:pt x="255469" y="290211"/>
                </a:lnTo>
                <a:lnTo>
                  <a:pt x="270506" y="263151"/>
                </a:lnTo>
                <a:cubicBezTo>
                  <a:pt x="272166" y="260199"/>
                  <a:pt x="272105" y="256570"/>
                  <a:pt x="270413" y="253650"/>
                </a:cubicBezTo>
                <a:cubicBezTo>
                  <a:pt x="265156" y="244671"/>
                  <a:pt x="261127" y="235015"/>
                  <a:pt x="258513" y="224960"/>
                </a:cubicBezTo>
                <a:cubicBezTo>
                  <a:pt x="257653" y="221670"/>
                  <a:pt x="255132" y="219087"/>
                  <a:pt x="251872" y="218165"/>
                </a:cubicBezTo>
                <a:lnTo>
                  <a:pt x="222107" y="209647"/>
                </a:lnTo>
                <a:close/>
                <a:moveTo>
                  <a:pt x="368996" y="264996"/>
                </a:moveTo>
                <a:cubicBezTo>
                  <a:pt x="407033" y="264996"/>
                  <a:pt x="437967" y="234062"/>
                  <a:pt x="437967" y="196025"/>
                </a:cubicBezTo>
                <a:cubicBezTo>
                  <a:pt x="437967" y="157988"/>
                  <a:pt x="407033" y="127023"/>
                  <a:pt x="368996" y="127023"/>
                </a:cubicBezTo>
                <a:cubicBezTo>
                  <a:pt x="330959" y="127023"/>
                  <a:pt x="300025" y="157957"/>
                  <a:pt x="300025" y="195994"/>
                </a:cubicBezTo>
                <a:cubicBezTo>
                  <a:pt x="300025" y="234031"/>
                  <a:pt x="330959" y="264996"/>
                  <a:pt x="368996" y="264996"/>
                </a:cubicBezTo>
                <a:close/>
                <a:moveTo>
                  <a:pt x="368996" y="146209"/>
                </a:moveTo>
                <a:cubicBezTo>
                  <a:pt x="396456" y="146209"/>
                  <a:pt x="418810" y="168564"/>
                  <a:pt x="418810" y="196023"/>
                </a:cubicBezTo>
                <a:cubicBezTo>
                  <a:pt x="418810" y="223483"/>
                  <a:pt x="396456" y="245837"/>
                  <a:pt x="368996" y="245837"/>
                </a:cubicBezTo>
                <a:cubicBezTo>
                  <a:pt x="341537" y="245837"/>
                  <a:pt x="319182" y="223483"/>
                  <a:pt x="319182" y="196023"/>
                </a:cubicBezTo>
                <a:cubicBezTo>
                  <a:pt x="319182" y="168533"/>
                  <a:pt x="341537" y="146209"/>
                  <a:pt x="368996" y="146209"/>
                </a:cubicBezTo>
                <a:close/>
                <a:moveTo>
                  <a:pt x="103288" y="203803"/>
                </a:moveTo>
                <a:cubicBezTo>
                  <a:pt x="105103" y="205494"/>
                  <a:pt x="107439" y="206386"/>
                  <a:pt x="109838" y="206386"/>
                </a:cubicBezTo>
                <a:cubicBezTo>
                  <a:pt x="111129" y="206386"/>
                  <a:pt x="112420" y="206110"/>
                  <a:pt x="113651" y="205587"/>
                </a:cubicBezTo>
                <a:cubicBezTo>
                  <a:pt x="117156" y="204080"/>
                  <a:pt x="119401" y="200606"/>
                  <a:pt x="119401" y="196792"/>
                </a:cubicBezTo>
                <a:lnTo>
                  <a:pt x="119401" y="162876"/>
                </a:lnTo>
                <a:lnTo>
                  <a:pt x="183145" y="162876"/>
                </a:lnTo>
                <a:cubicBezTo>
                  <a:pt x="188435" y="162876"/>
                  <a:pt x="192740" y="158601"/>
                  <a:pt x="192740" y="153281"/>
                </a:cubicBezTo>
                <a:lnTo>
                  <a:pt x="192740" y="53072"/>
                </a:lnTo>
                <a:cubicBezTo>
                  <a:pt x="192740" y="47783"/>
                  <a:pt x="188465" y="43477"/>
                  <a:pt x="183145" y="43477"/>
                </a:cubicBezTo>
                <a:lnTo>
                  <a:pt x="119401" y="43477"/>
                </a:lnTo>
                <a:lnTo>
                  <a:pt x="119401" y="9591"/>
                </a:lnTo>
                <a:cubicBezTo>
                  <a:pt x="119401" y="5778"/>
                  <a:pt x="117125" y="2304"/>
                  <a:pt x="113651" y="797"/>
                </a:cubicBezTo>
                <a:cubicBezTo>
                  <a:pt x="110145" y="-710"/>
                  <a:pt x="106087" y="-33"/>
                  <a:pt x="103288" y="2580"/>
                </a:cubicBezTo>
                <a:lnTo>
                  <a:pt x="3047" y="96185"/>
                </a:lnTo>
                <a:cubicBezTo>
                  <a:pt x="1110" y="97999"/>
                  <a:pt x="3" y="100551"/>
                  <a:pt x="3" y="103196"/>
                </a:cubicBezTo>
                <a:cubicBezTo>
                  <a:pt x="3" y="105840"/>
                  <a:pt x="1110" y="108393"/>
                  <a:pt x="3047" y="110207"/>
                </a:cubicBezTo>
                <a:close/>
                <a:moveTo>
                  <a:pt x="100244" y="31637"/>
                </a:moveTo>
                <a:lnTo>
                  <a:pt x="100244" y="53070"/>
                </a:lnTo>
                <a:cubicBezTo>
                  <a:pt x="100244" y="58359"/>
                  <a:pt x="104519" y="62664"/>
                  <a:pt x="109838" y="62664"/>
                </a:cubicBezTo>
                <a:lnTo>
                  <a:pt x="173583" y="62664"/>
                </a:lnTo>
                <a:lnTo>
                  <a:pt x="173583" y="143752"/>
                </a:lnTo>
                <a:lnTo>
                  <a:pt x="109838" y="143752"/>
                </a:lnTo>
                <a:cubicBezTo>
                  <a:pt x="104549" y="143752"/>
                  <a:pt x="100244" y="148027"/>
                  <a:pt x="100244" y="153347"/>
                </a:cubicBezTo>
                <a:lnTo>
                  <a:pt x="100244" y="174779"/>
                </a:lnTo>
                <a:lnTo>
                  <a:pt x="23646" y="103225"/>
                </a:lnTo>
                <a:close/>
                <a:moveTo>
                  <a:pt x="554846" y="162909"/>
                </a:moveTo>
                <a:lnTo>
                  <a:pt x="618591" y="162909"/>
                </a:lnTo>
                <a:lnTo>
                  <a:pt x="618591" y="196825"/>
                </a:lnTo>
                <a:cubicBezTo>
                  <a:pt x="618591" y="200639"/>
                  <a:pt x="620866" y="204113"/>
                  <a:pt x="624340" y="205620"/>
                </a:cubicBezTo>
                <a:cubicBezTo>
                  <a:pt x="625571" y="206143"/>
                  <a:pt x="626862" y="206420"/>
                  <a:pt x="628153" y="206420"/>
                </a:cubicBezTo>
                <a:cubicBezTo>
                  <a:pt x="630552" y="206420"/>
                  <a:pt x="632889" y="205528"/>
                  <a:pt x="634704" y="203836"/>
                </a:cubicBezTo>
                <a:lnTo>
                  <a:pt x="734944" y="110200"/>
                </a:lnTo>
                <a:cubicBezTo>
                  <a:pt x="736882" y="108386"/>
                  <a:pt x="737988" y="105865"/>
                  <a:pt x="737988" y="103189"/>
                </a:cubicBezTo>
                <a:cubicBezTo>
                  <a:pt x="737988" y="100545"/>
                  <a:pt x="736882" y="97993"/>
                  <a:pt x="734944" y="96178"/>
                </a:cubicBezTo>
                <a:lnTo>
                  <a:pt x="634704" y="2574"/>
                </a:lnTo>
                <a:cubicBezTo>
                  <a:pt x="631905" y="-40"/>
                  <a:pt x="627846" y="-716"/>
                  <a:pt x="624341" y="790"/>
                </a:cubicBezTo>
                <a:cubicBezTo>
                  <a:pt x="620836" y="2297"/>
                  <a:pt x="618591" y="5772"/>
                  <a:pt x="618591" y="9585"/>
                </a:cubicBezTo>
                <a:lnTo>
                  <a:pt x="618591" y="43502"/>
                </a:lnTo>
                <a:lnTo>
                  <a:pt x="554846" y="43502"/>
                </a:lnTo>
                <a:cubicBezTo>
                  <a:pt x="549557" y="43502"/>
                  <a:pt x="545252" y="47776"/>
                  <a:pt x="545252" y="53096"/>
                </a:cubicBezTo>
                <a:lnTo>
                  <a:pt x="545252" y="153336"/>
                </a:lnTo>
                <a:cubicBezTo>
                  <a:pt x="545252" y="158595"/>
                  <a:pt x="549557" y="162899"/>
                  <a:pt x="554846" y="162899"/>
                </a:cubicBezTo>
                <a:close/>
                <a:moveTo>
                  <a:pt x="628184" y="62668"/>
                </a:moveTo>
                <a:cubicBezTo>
                  <a:pt x="633473" y="62668"/>
                  <a:pt x="637778" y="58393"/>
                  <a:pt x="637778" y="53074"/>
                </a:cubicBezTo>
                <a:lnTo>
                  <a:pt x="637748" y="31641"/>
                </a:lnTo>
                <a:lnTo>
                  <a:pt x="714345" y="103195"/>
                </a:lnTo>
                <a:lnTo>
                  <a:pt x="637748" y="174749"/>
                </a:lnTo>
                <a:lnTo>
                  <a:pt x="637748" y="153316"/>
                </a:lnTo>
                <a:cubicBezTo>
                  <a:pt x="637748" y="148027"/>
                  <a:pt x="633473" y="143722"/>
                  <a:pt x="628153" y="143722"/>
                </a:cubicBezTo>
                <a:lnTo>
                  <a:pt x="564409" y="143722"/>
                </a:lnTo>
                <a:lnTo>
                  <a:pt x="564409" y="62633"/>
                </a:lnTo>
                <a:close/>
                <a:moveTo>
                  <a:pt x="368994" y="527480"/>
                </a:moveTo>
                <a:cubicBezTo>
                  <a:pt x="315459" y="527480"/>
                  <a:pt x="271886" y="571052"/>
                  <a:pt x="271886" y="624587"/>
                </a:cubicBezTo>
                <a:cubicBezTo>
                  <a:pt x="271886" y="678153"/>
                  <a:pt x="315459" y="721727"/>
                  <a:pt x="368994" y="721727"/>
                </a:cubicBezTo>
                <a:cubicBezTo>
                  <a:pt x="422529" y="721727"/>
                  <a:pt x="466102" y="678154"/>
                  <a:pt x="466102" y="624619"/>
                </a:cubicBezTo>
                <a:cubicBezTo>
                  <a:pt x="466102" y="571053"/>
                  <a:pt x="422529" y="527480"/>
                  <a:pt x="368994" y="527480"/>
                </a:cubicBezTo>
                <a:close/>
                <a:moveTo>
                  <a:pt x="368994" y="702535"/>
                </a:moveTo>
                <a:cubicBezTo>
                  <a:pt x="326006" y="702535"/>
                  <a:pt x="291044" y="667573"/>
                  <a:pt x="291044" y="624585"/>
                </a:cubicBezTo>
                <a:cubicBezTo>
                  <a:pt x="291044" y="581597"/>
                  <a:pt x="326006" y="546635"/>
                  <a:pt x="368994" y="546635"/>
                </a:cubicBezTo>
                <a:cubicBezTo>
                  <a:pt x="411982" y="546635"/>
                  <a:pt x="446944" y="581597"/>
                  <a:pt x="446944" y="624585"/>
                </a:cubicBezTo>
                <a:cubicBezTo>
                  <a:pt x="446944" y="667573"/>
                  <a:pt x="411982" y="702535"/>
                  <a:pt x="368994" y="702535"/>
                </a:cubicBezTo>
                <a:close/>
                <a:moveTo>
                  <a:pt x="177793" y="537902"/>
                </a:moveTo>
                <a:lnTo>
                  <a:pt x="9594" y="537902"/>
                </a:lnTo>
                <a:cubicBezTo>
                  <a:pt x="4275" y="537902"/>
                  <a:pt x="0" y="542177"/>
                  <a:pt x="0" y="547465"/>
                </a:cubicBezTo>
                <a:lnTo>
                  <a:pt x="0" y="715664"/>
                </a:lnTo>
                <a:cubicBezTo>
                  <a:pt x="0" y="720953"/>
                  <a:pt x="4274" y="725258"/>
                  <a:pt x="9594" y="725258"/>
                </a:cubicBezTo>
                <a:lnTo>
                  <a:pt x="177793" y="725258"/>
                </a:lnTo>
                <a:cubicBezTo>
                  <a:pt x="183082" y="725258"/>
                  <a:pt x="187388" y="720984"/>
                  <a:pt x="187388" y="715664"/>
                </a:cubicBezTo>
                <a:lnTo>
                  <a:pt x="187357" y="547465"/>
                </a:lnTo>
                <a:cubicBezTo>
                  <a:pt x="187357" y="542176"/>
                  <a:pt x="183082" y="537902"/>
                  <a:pt x="177794" y="537902"/>
                </a:cubicBezTo>
                <a:close/>
                <a:moveTo>
                  <a:pt x="168199" y="706101"/>
                </a:moveTo>
                <a:lnTo>
                  <a:pt x="19152" y="706101"/>
                </a:lnTo>
                <a:lnTo>
                  <a:pt x="19152" y="557054"/>
                </a:lnTo>
                <a:lnTo>
                  <a:pt x="168199" y="557054"/>
                </a:lnTo>
                <a:close/>
                <a:moveTo>
                  <a:pt x="640387" y="533659"/>
                </a:moveTo>
                <a:cubicBezTo>
                  <a:pt x="638665" y="530677"/>
                  <a:pt x="635498" y="528862"/>
                  <a:pt x="632085" y="528862"/>
                </a:cubicBezTo>
                <a:cubicBezTo>
                  <a:pt x="628671" y="528862"/>
                  <a:pt x="625504" y="530677"/>
                  <a:pt x="623782" y="533659"/>
                </a:cubicBezTo>
                <a:lnTo>
                  <a:pt x="527477" y="700473"/>
                </a:lnTo>
                <a:cubicBezTo>
                  <a:pt x="525755" y="703455"/>
                  <a:pt x="525755" y="707083"/>
                  <a:pt x="527477" y="710067"/>
                </a:cubicBezTo>
                <a:cubicBezTo>
                  <a:pt x="529199" y="713049"/>
                  <a:pt x="532367" y="714864"/>
                  <a:pt x="535780" y="714864"/>
                </a:cubicBezTo>
                <a:lnTo>
                  <a:pt x="728397" y="714864"/>
                </a:lnTo>
                <a:cubicBezTo>
                  <a:pt x="731811" y="714864"/>
                  <a:pt x="734977" y="713049"/>
                  <a:pt x="736700" y="710067"/>
                </a:cubicBezTo>
                <a:cubicBezTo>
                  <a:pt x="738421" y="707084"/>
                  <a:pt x="738421" y="703456"/>
                  <a:pt x="736700" y="700473"/>
                </a:cubicBezTo>
                <a:close/>
                <a:moveTo>
                  <a:pt x="552379" y="695679"/>
                </a:moveTo>
                <a:lnTo>
                  <a:pt x="632082" y="557613"/>
                </a:lnTo>
                <a:lnTo>
                  <a:pt x="711785" y="695679"/>
                </a:lnTo>
                <a:close/>
                <a:moveTo>
                  <a:pt x="622520" y="499558"/>
                </a:moveTo>
                <a:lnTo>
                  <a:pt x="622520" y="438397"/>
                </a:lnTo>
                <a:lnTo>
                  <a:pt x="378585" y="438397"/>
                </a:lnTo>
                <a:lnTo>
                  <a:pt x="378585" y="499558"/>
                </a:lnTo>
                <a:cubicBezTo>
                  <a:pt x="378585" y="504847"/>
                  <a:pt x="374311" y="509152"/>
                  <a:pt x="368991" y="509152"/>
                </a:cubicBezTo>
                <a:cubicBezTo>
                  <a:pt x="363702" y="509152"/>
                  <a:pt x="359396" y="504878"/>
                  <a:pt x="359396" y="499558"/>
                </a:cubicBezTo>
                <a:lnTo>
                  <a:pt x="359396" y="438397"/>
                </a:lnTo>
                <a:lnTo>
                  <a:pt x="103253" y="438397"/>
                </a:lnTo>
                <a:lnTo>
                  <a:pt x="103253" y="499558"/>
                </a:lnTo>
                <a:cubicBezTo>
                  <a:pt x="103253" y="504847"/>
                  <a:pt x="98978" y="509152"/>
                  <a:pt x="93658" y="509152"/>
                </a:cubicBezTo>
                <a:cubicBezTo>
                  <a:pt x="88369" y="509152"/>
                  <a:pt x="84064" y="504878"/>
                  <a:pt x="84064" y="499558"/>
                </a:cubicBezTo>
                <a:lnTo>
                  <a:pt x="84064" y="428803"/>
                </a:lnTo>
                <a:cubicBezTo>
                  <a:pt x="84064" y="423514"/>
                  <a:pt x="88338" y="419209"/>
                  <a:pt x="93658" y="419209"/>
                </a:cubicBezTo>
                <a:lnTo>
                  <a:pt x="359398" y="419209"/>
                </a:lnTo>
                <a:lnTo>
                  <a:pt x="359398" y="384431"/>
                </a:lnTo>
                <a:cubicBezTo>
                  <a:pt x="359398" y="379142"/>
                  <a:pt x="363672" y="374837"/>
                  <a:pt x="368992" y="374837"/>
                </a:cubicBezTo>
                <a:cubicBezTo>
                  <a:pt x="374281" y="374837"/>
                  <a:pt x="378587" y="379111"/>
                  <a:pt x="378587" y="384431"/>
                </a:cubicBezTo>
                <a:lnTo>
                  <a:pt x="378587" y="419209"/>
                </a:lnTo>
                <a:lnTo>
                  <a:pt x="632117" y="419209"/>
                </a:lnTo>
                <a:cubicBezTo>
                  <a:pt x="637406" y="419209"/>
                  <a:pt x="641711" y="423483"/>
                  <a:pt x="641711" y="428803"/>
                </a:cubicBezTo>
                <a:lnTo>
                  <a:pt x="641711" y="499558"/>
                </a:lnTo>
                <a:cubicBezTo>
                  <a:pt x="641711" y="504847"/>
                  <a:pt x="637437" y="509152"/>
                  <a:pt x="632117" y="509152"/>
                </a:cubicBezTo>
                <a:cubicBezTo>
                  <a:pt x="626797" y="509152"/>
                  <a:pt x="622523" y="504847"/>
                  <a:pt x="622523" y="499558"/>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Tree>
    <p:extLst>
      <p:ext uri="{BB962C8B-B14F-4D97-AF65-F5344CB8AC3E}">
        <p14:creationId xmlns:p14="http://schemas.microsoft.com/office/powerpoint/2010/main" val="65188005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7B4EB-AD73-F967-EE4F-91EF1AD9CCDB}"/>
            </a:ext>
          </a:extLst>
        </p:cNvPr>
        <p:cNvGrpSpPr/>
        <p:nvPr/>
      </p:nvGrpSpPr>
      <p:grpSpPr>
        <a:xfrm>
          <a:off x="0" y="0"/>
          <a:ext cx="0" cy="0"/>
          <a:chOff x="0" y="0"/>
          <a:chExt cx="0" cy="0"/>
        </a:xfrm>
      </p:grpSpPr>
      <p:sp>
        <p:nvSpPr>
          <p:cNvPr id="3" name="Title 7">
            <a:extLst>
              <a:ext uri="{FF2B5EF4-FFF2-40B4-BE49-F238E27FC236}">
                <a16:creationId xmlns:a16="http://schemas.microsoft.com/office/drawing/2014/main" id="{7619EA60-1264-AA55-A4E1-1E36D31D10BF}"/>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2" name="Title 1">
            <a:extLst>
              <a:ext uri="{FF2B5EF4-FFF2-40B4-BE49-F238E27FC236}">
                <a16:creationId xmlns:a16="http://schemas.microsoft.com/office/drawing/2014/main" id="{3E32D1F5-B8A7-76E7-6CFD-AE9746EA11C0}"/>
              </a:ext>
            </a:extLst>
          </p:cNvPr>
          <p:cNvSpPr>
            <a:spLocks noGrp="1"/>
          </p:cNvSpPr>
          <p:nvPr>
            <p:ph type="title"/>
          </p:nvPr>
        </p:nvSpPr>
        <p:spPr>
          <a:xfrm>
            <a:off x="409575" y="450397"/>
            <a:ext cx="11352392" cy="677108"/>
          </a:xfrm>
        </p:spPr>
        <p:txBody>
          <a:bodyPr/>
          <a:lstStyle/>
          <a:p>
            <a:r>
              <a:rPr lang="en-US" sz="2200"/>
              <a:t>Collaboration data is mapped to the most recent organizational snapshot that precedes the dates of the collaboration activity</a:t>
            </a:r>
          </a:p>
        </p:txBody>
      </p:sp>
      <p:sp>
        <p:nvSpPr>
          <p:cNvPr id="5" name="Rectangle 4">
            <a:extLst>
              <a:ext uri="{FF2B5EF4-FFF2-40B4-BE49-F238E27FC236}">
                <a16:creationId xmlns:a16="http://schemas.microsoft.com/office/drawing/2014/main" id="{EDDFE09D-6A19-E4E4-6701-D27997C24A97}"/>
              </a:ext>
            </a:extLst>
          </p:cNvPr>
          <p:cNvSpPr/>
          <p:nvPr/>
        </p:nvSpPr>
        <p:spPr>
          <a:xfrm>
            <a:off x="419804" y="1689137"/>
            <a:ext cx="1293294"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Organizational data</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1" name="Rectangle 40">
            <a:extLst>
              <a:ext uri="{FF2B5EF4-FFF2-40B4-BE49-F238E27FC236}">
                <a16:creationId xmlns:a16="http://schemas.microsoft.com/office/drawing/2014/main" id="{37F352FF-6918-539F-6E64-81A3416EB3BB}"/>
              </a:ext>
            </a:extLst>
          </p:cNvPr>
          <p:cNvSpPr/>
          <p:nvPr/>
        </p:nvSpPr>
        <p:spPr>
          <a:xfrm>
            <a:off x="419804" y="3599677"/>
            <a:ext cx="1293294"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Weekly collaboration data</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nvGrpSpPr>
          <p:cNvPr id="20" name="Group 19" descr="Illustration showing monthly snapshots to ensure accurate mapping of organizational data to collaboration data ">
            <a:extLst>
              <a:ext uri="{FF2B5EF4-FFF2-40B4-BE49-F238E27FC236}">
                <a16:creationId xmlns:a16="http://schemas.microsoft.com/office/drawing/2014/main" id="{74BC3689-394E-7619-0422-CB99FCE87C72}"/>
              </a:ext>
            </a:extLst>
          </p:cNvPr>
          <p:cNvGrpSpPr/>
          <p:nvPr/>
        </p:nvGrpSpPr>
        <p:grpSpPr>
          <a:xfrm>
            <a:off x="1898247" y="1378420"/>
            <a:ext cx="9891196" cy="2955902"/>
            <a:chOff x="1898247" y="1378420"/>
            <a:chExt cx="9891196" cy="2955902"/>
          </a:xfrm>
        </p:grpSpPr>
        <p:sp>
          <p:nvSpPr>
            <p:cNvPr id="8" name="Rectangle 7">
              <a:extLst>
                <a:ext uri="{FF2B5EF4-FFF2-40B4-BE49-F238E27FC236}">
                  <a16:creationId xmlns:a16="http://schemas.microsoft.com/office/drawing/2014/main" id="{4E28023F-B87C-3244-FBA3-8E2E6F7DF9E7}"/>
                </a:ext>
              </a:extLst>
            </p:cNvPr>
            <p:cNvSpPr/>
            <p:nvPr/>
          </p:nvSpPr>
          <p:spPr>
            <a:xfrm>
              <a:off x="2799916"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Feb</a:t>
              </a:r>
            </a:p>
          </p:txBody>
        </p:sp>
        <p:sp>
          <p:nvSpPr>
            <p:cNvPr id="9" name="Rectangle 8">
              <a:extLst>
                <a:ext uri="{FF2B5EF4-FFF2-40B4-BE49-F238E27FC236}">
                  <a16:creationId xmlns:a16="http://schemas.microsoft.com/office/drawing/2014/main" id="{5AF6FF49-6870-F798-F258-2843E8713DAD}"/>
                </a:ext>
              </a:extLst>
            </p:cNvPr>
            <p:cNvSpPr/>
            <p:nvPr/>
          </p:nvSpPr>
          <p:spPr>
            <a:xfrm>
              <a:off x="3542019"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Mar</a:t>
              </a:r>
            </a:p>
          </p:txBody>
        </p:sp>
        <p:sp>
          <p:nvSpPr>
            <p:cNvPr id="10" name="Rectangle 9">
              <a:extLst>
                <a:ext uri="{FF2B5EF4-FFF2-40B4-BE49-F238E27FC236}">
                  <a16:creationId xmlns:a16="http://schemas.microsoft.com/office/drawing/2014/main" id="{5D86F377-FC56-3CC4-4859-EC17FFBAFF5E}"/>
                </a:ext>
              </a:extLst>
            </p:cNvPr>
            <p:cNvSpPr/>
            <p:nvPr/>
          </p:nvSpPr>
          <p:spPr>
            <a:xfrm>
              <a:off x="4284122"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Apr</a:t>
              </a:r>
            </a:p>
          </p:txBody>
        </p:sp>
        <p:sp>
          <p:nvSpPr>
            <p:cNvPr id="11" name="Rectangle 10">
              <a:extLst>
                <a:ext uri="{FF2B5EF4-FFF2-40B4-BE49-F238E27FC236}">
                  <a16:creationId xmlns:a16="http://schemas.microsoft.com/office/drawing/2014/main" id="{48C2E86C-7584-0EEC-0531-4E17DEC3DDDC}"/>
                </a:ext>
              </a:extLst>
            </p:cNvPr>
            <p:cNvSpPr/>
            <p:nvPr/>
          </p:nvSpPr>
          <p:spPr>
            <a:xfrm>
              <a:off x="5026225"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May</a:t>
              </a:r>
            </a:p>
          </p:txBody>
        </p:sp>
        <p:sp>
          <p:nvSpPr>
            <p:cNvPr id="12" name="Rectangle 11">
              <a:extLst>
                <a:ext uri="{FF2B5EF4-FFF2-40B4-BE49-F238E27FC236}">
                  <a16:creationId xmlns:a16="http://schemas.microsoft.com/office/drawing/2014/main" id="{50316948-ECDC-8E47-0E14-C7A63ED7F2C1}"/>
                </a:ext>
              </a:extLst>
            </p:cNvPr>
            <p:cNvSpPr/>
            <p:nvPr/>
          </p:nvSpPr>
          <p:spPr>
            <a:xfrm>
              <a:off x="5768328"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Jun</a:t>
              </a:r>
            </a:p>
          </p:txBody>
        </p:sp>
        <p:sp>
          <p:nvSpPr>
            <p:cNvPr id="13" name="Rectangle 12">
              <a:extLst>
                <a:ext uri="{FF2B5EF4-FFF2-40B4-BE49-F238E27FC236}">
                  <a16:creationId xmlns:a16="http://schemas.microsoft.com/office/drawing/2014/main" id="{81A49E40-EB10-EB83-8677-8FD06A3B8413}"/>
                </a:ext>
              </a:extLst>
            </p:cNvPr>
            <p:cNvSpPr/>
            <p:nvPr/>
          </p:nvSpPr>
          <p:spPr>
            <a:xfrm>
              <a:off x="6510431"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Jul</a:t>
              </a:r>
            </a:p>
          </p:txBody>
        </p:sp>
        <p:sp>
          <p:nvSpPr>
            <p:cNvPr id="14" name="Rectangle 13">
              <a:extLst>
                <a:ext uri="{FF2B5EF4-FFF2-40B4-BE49-F238E27FC236}">
                  <a16:creationId xmlns:a16="http://schemas.microsoft.com/office/drawing/2014/main" id="{9405695A-DD2B-5466-6002-98D6340269CE}"/>
                </a:ext>
              </a:extLst>
            </p:cNvPr>
            <p:cNvSpPr/>
            <p:nvPr/>
          </p:nvSpPr>
          <p:spPr>
            <a:xfrm>
              <a:off x="7252534"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Aug</a:t>
              </a:r>
            </a:p>
          </p:txBody>
        </p:sp>
        <p:sp>
          <p:nvSpPr>
            <p:cNvPr id="15" name="Rectangle 14">
              <a:extLst>
                <a:ext uri="{FF2B5EF4-FFF2-40B4-BE49-F238E27FC236}">
                  <a16:creationId xmlns:a16="http://schemas.microsoft.com/office/drawing/2014/main" id="{88B2A7A9-7EA2-36B7-5330-4E0520553616}"/>
                </a:ext>
              </a:extLst>
            </p:cNvPr>
            <p:cNvSpPr/>
            <p:nvPr/>
          </p:nvSpPr>
          <p:spPr>
            <a:xfrm>
              <a:off x="7994637"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Sept</a:t>
              </a:r>
            </a:p>
          </p:txBody>
        </p:sp>
        <p:sp>
          <p:nvSpPr>
            <p:cNvPr id="16" name="Rectangle 15">
              <a:extLst>
                <a:ext uri="{FF2B5EF4-FFF2-40B4-BE49-F238E27FC236}">
                  <a16:creationId xmlns:a16="http://schemas.microsoft.com/office/drawing/2014/main" id="{AF524C37-D0D2-0F37-3A65-F0607DDF90F5}"/>
                </a:ext>
              </a:extLst>
            </p:cNvPr>
            <p:cNvSpPr/>
            <p:nvPr/>
          </p:nvSpPr>
          <p:spPr>
            <a:xfrm>
              <a:off x="8736740"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Oct</a:t>
              </a:r>
            </a:p>
          </p:txBody>
        </p:sp>
        <p:sp>
          <p:nvSpPr>
            <p:cNvPr id="17" name="Rectangle 16">
              <a:extLst>
                <a:ext uri="{FF2B5EF4-FFF2-40B4-BE49-F238E27FC236}">
                  <a16:creationId xmlns:a16="http://schemas.microsoft.com/office/drawing/2014/main" id="{A1469E44-F3D3-0B59-8CFD-7F83F708444F}"/>
                </a:ext>
              </a:extLst>
            </p:cNvPr>
            <p:cNvSpPr/>
            <p:nvPr/>
          </p:nvSpPr>
          <p:spPr>
            <a:xfrm>
              <a:off x="9478843"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Nov</a:t>
              </a:r>
            </a:p>
          </p:txBody>
        </p:sp>
        <p:sp>
          <p:nvSpPr>
            <p:cNvPr id="18" name="Rectangle 17">
              <a:extLst>
                <a:ext uri="{FF2B5EF4-FFF2-40B4-BE49-F238E27FC236}">
                  <a16:creationId xmlns:a16="http://schemas.microsoft.com/office/drawing/2014/main" id="{1BFB99E6-DF3D-8004-BFDC-910071AF97C4}"/>
                </a:ext>
              </a:extLst>
            </p:cNvPr>
            <p:cNvSpPr/>
            <p:nvPr/>
          </p:nvSpPr>
          <p:spPr>
            <a:xfrm>
              <a:off x="10220946"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Dec</a:t>
              </a:r>
            </a:p>
          </p:txBody>
        </p:sp>
        <p:sp>
          <p:nvSpPr>
            <p:cNvPr id="43" name="Rectangle 42">
              <a:extLst>
                <a:ext uri="{FF2B5EF4-FFF2-40B4-BE49-F238E27FC236}">
                  <a16:creationId xmlns:a16="http://schemas.microsoft.com/office/drawing/2014/main" id="{B3073DC3-52E5-8DF5-64F0-CBB2006EB68D}"/>
                </a:ext>
              </a:extLst>
            </p:cNvPr>
            <p:cNvSpPr/>
            <p:nvPr/>
          </p:nvSpPr>
          <p:spPr>
            <a:xfrm>
              <a:off x="2799916"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Feb</a:t>
              </a:r>
            </a:p>
          </p:txBody>
        </p:sp>
        <p:sp>
          <p:nvSpPr>
            <p:cNvPr id="44" name="Rectangle 43">
              <a:extLst>
                <a:ext uri="{FF2B5EF4-FFF2-40B4-BE49-F238E27FC236}">
                  <a16:creationId xmlns:a16="http://schemas.microsoft.com/office/drawing/2014/main" id="{3FE6DFB8-6366-24B3-15F1-6F73B8B0AA2A}"/>
                </a:ext>
              </a:extLst>
            </p:cNvPr>
            <p:cNvSpPr/>
            <p:nvPr/>
          </p:nvSpPr>
          <p:spPr>
            <a:xfrm>
              <a:off x="3542019"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Mar</a:t>
              </a:r>
            </a:p>
          </p:txBody>
        </p:sp>
        <p:sp>
          <p:nvSpPr>
            <p:cNvPr id="45" name="Rectangle 44">
              <a:extLst>
                <a:ext uri="{FF2B5EF4-FFF2-40B4-BE49-F238E27FC236}">
                  <a16:creationId xmlns:a16="http://schemas.microsoft.com/office/drawing/2014/main" id="{789B7EEB-9792-1761-C44D-F87A8106E069}"/>
                </a:ext>
              </a:extLst>
            </p:cNvPr>
            <p:cNvSpPr/>
            <p:nvPr/>
          </p:nvSpPr>
          <p:spPr>
            <a:xfrm>
              <a:off x="4284122"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Apr</a:t>
              </a:r>
            </a:p>
          </p:txBody>
        </p:sp>
        <p:sp>
          <p:nvSpPr>
            <p:cNvPr id="46" name="Rectangle 45">
              <a:extLst>
                <a:ext uri="{FF2B5EF4-FFF2-40B4-BE49-F238E27FC236}">
                  <a16:creationId xmlns:a16="http://schemas.microsoft.com/office/drawing/2014/main" id="{AFD02754-52B4-012B-293E-549E77C3A9EB}"/>
                </a:ext>
              </a:extLst>
            </p:cNvPr>
            <p:cNvSpPr/>
            <p:nvPr/>
          </p:nvSpPr>
          <p:spPr>
            <a:xfrm>
              <a:off x="5026225"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May</a:t>
              </a:r>
            </a:p>
          </p:txBody>
        </p:sp>
        <p:sp>
          <p:nvSpPr>
            <p:cNvPr id="47" name="Rectangle 46">
              <a:extLst>
                <a:ext uri="{FF2B5EF4-FFF2-40B4-BE49-F238E27FC236}">
                  <a16:creationId xmlns:a16="http://schemas.microsoft.com/office/drawing/2014/main" id="{3EDFEAF8-2D46-0BCA-68E8-6EA079328729}"/>
                </a:ext>
              </a:extLst>
            </p:cNvPr>
            <p:cNvSpPr/>
            <p:nvPr/>
          </p:nvSpPr>
          <p:spPr>
            <a:xfrm>
              <a:off x="5768328"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Jun</a:t>
              </a:r>
            </a:p>
          </p:txBody>
        </p:sp>
        <p:sp>
          <p:nvSpPr>
            <p:cNvPr id="48" name="Rectangle 47">
              <a:extLst>
                <a:ext uri="{FF2B5EF4-FFF2-40B4-BE49-F238E27FC236}">
                  <a16:creationId xmlns:a16="http://schemas.microsoft.com/office/drawing/2014/main" id="{BD4DE687-25CB-E552-A4E7-C15513DB1004}"/>
                </a:ext>
              </a:extLst>
            </p:cNvPr>
            <p:cNvSpPr/>
            <p:nvPr/>
          </p:nvSpPr>
          <p:spPr>
            <a:xfrm>
              <a:off x="6510431"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Jul</a:t>
              </a:r>
            </a:p>
          </p:txBody>
        </p:sp>
        <p:sp>
          <p:nvSpPr>
            <p:cNvPr id="49" name="Rectangle 48">
              <a:extLst>
                <a:ext uri="{FF2B5EF4-FFF2-40B4-BE49-F238E27FC236}">
                  <a16:creationId xmlns:a16="http://schemas.microsoft.com/office/drawing/2014/main" id="{9F1EE2A0-74E0-B1F0-B5B6-CBD04D83955E}"/>
                </a:ext>
              </a:extLst>
            </p:cNvPr>
            <p:cNvSpPr/>
            <p:nvPr/>
          </p:nvSpPr>
          <p:spPr>
            <a:xfrm>
              <a:off x="7252534"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Aug</a:t>
              </a:r>
            </a:p>
          </p:txBody>
        </p:sp>
        <p:sp>
          <p:nvSpPr>
            <p:cNvPr id="50" name="Rectangle 49">
              <a:extLst>
                <a:ext uri="{FF2B5EF4-FFF2-40B4-BE49-F238E27FC236}">
                  <a16:creationId xmlns:a16="http://schemas.microsoft.com/office/drawing/2014/main" id="{87ED8019-4067-0CF2-B8ED-77F6FA0D7127}"/>
                </a:ext>
              </a:extLst>
            </p:cNvPr>
            <p:cNvSpPr/>
            <p:nvPr/>
          </p:nvSpPr>
          <p:spPr>
            <a:xfrm>
              <a:off x="7994637"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Sept</a:t>
              </a:r>
            </a:p>
          </p:txBody>
        </p:sp>
        <p:sp>
          <p:nvSpPr>
            <p:cNvPr id="51" name="Rectangle 50">
              <a:extLst>
                <a:ext uri="{FF2B5EF4-FFF2-40B4-BE49-F238E27FC236}">
                  <a16:creationId xmlns:a16="http://schemas.microsoft.com/office/drawing/2014/main" id="{19DCC60A-A197-A544-92CC-C808D7142781}"/>
                </a:ext>
              </a:extLst>
            </p:cNvPr>
            <p:cNvSpPr/>
            <p:nvPr/>
          </p:nvSpPr>
          <p:spPr>
            <a:xfrm>
              <a:off x="8736740"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Oct</a:t>
              </a:r>
            </a:p>
          </p:txBody>
        </p:sp>
        <p:sp>
          <p:nvSpPr>
            <p:cNvPr id="52" name="Rectangle 51">
              <a:extLst>
                <a:ext uri="{FF2B5EF4-FFF2-40B4-BE49-F238E27FC236}">
                  <a16:creationId xmlns:a16="http://schemas.microsoft.com/office/drawing/2014/main" id="{7D14AA96-D5B1-EF79-2725-EC6ECB0C4626}"/>
                </a:ext>
              </a:extLst>
            </p:cNvPr>
            <p:cNvSpPr/>
            <p:nvPr/>
          </p:nvSpPr>
          <p:spPr>
            <a:xfrm>
              <a:off x="9478843"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Nov</a:t>
              </a:r>
            </a:p>
          </p:txBody>
        </p:sp>
        <p:sp>
          <p:nvSpPr>
            <p:cNvPr id="53" name="Rectangle 52">
              <a:extLst>
                <a:ext uri="{FF2B5EF4-FFF2-40B4-BE49-F238E27FC236}">
                  <a16:creationId xmlns:a16="http://schemas.microsoft.com/office/drawing/2014/main" id="{825B4C37-A8A2-F8CA-A122-2E40C1C21F73}"/>
                </a:ext>
              </a:extLst>
            </p:cNvPr>
            <p:cNvSpPr/>
            <p:nvPr/>
          </p:nvSpPr>
          <p:spPr>
            <a:xfrm>
              <a:off x="10220946"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Dec</a:t>
              </a:r>
            </a:p>
          </p:txBody>
        </p:sp>
        <p:sp>
          <p:nvSpPr>
            <p:cNvPr id="7" name="Rectangle 6">
              <a:extLst>
                <a:ext uri="{FF2B5EF4-FFF2-40B4-BE49-F238E27FC236}">
                  <a16:creationId xmlns:a16="http://schemas.microsoft.com/office/drawing/2014/main" id="{EA267DF0-98FB-11CA-3AE9-B2ABFB85BEC1}"/>
                </a:ext>
              </a:extLst>
            </p:cNvPr>
            <p:cNvSpPr/>
            <p:nvPr/>
          </p:nvSpPr>
          <p:spPr>
            <a:xfrm>
              <a:off x="2057813"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Jan</a:t>
              </a:r>
            </a:p>
          </p:txBody>
        </p:sp>
        <p:sp>
          <p:nvSpPr>
            <p:cNvPr id="19" name="Rectangle 18">
              <a:extLst>
                <a:ext uri="{FF2B5EF4-FFF2-40B4-BE49-F238E27FC236}">
                  <a16:creationId xmlns:a16="http://schemas.microsoft.com/office/drawing/2014/main" id="{4553F3C9-3A5E-3EB8-BC54-F6FF5821442D}"/>
                </a:ext>
              </a:extLst>
            </p:cNvPr>
            <p:cNvSpPr/>
            <p:nvPr/>
          </p:nvSpPr>
          <p:spPr>
            <a:xfrm>
              <a:off x="10963052" y="1378420"/>
              <a:ext cx="666825" cy="105232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Jan</a:t>
              </a:r>
            </a:p>
          </p:txBody>
        </p:sp>
        <p:sp>
          <p:nvSpPr>
            <p:cNvPr id="42" name="Rectangle 41">
              <a:extLst>
                <a:ext uri="{FF2B5EF4-FFF2-40B4-BE49-F238E27FC236}">
                  <a16:creationId xmlns:a16="http://schemas.microsoft.com/office/drawing/2014/main" id="{97058B89-2AC9-548A-6862-01352FBE19B6}"/>
                </a:ext>
              </a:extLst>
            </p:cNvPr>
            <p:cNvSpPr/>
            <p:nvPr/>
          </p:nvSpPr>
          <p:spPr>
            <a:xfrm>
              <a:off x="2057813"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Jan</a:t>
              </a:r>
            </a:p>
          </p:txBody>
        </p:sp>
        <p:sp>
          <p:nvSpPr>
            <p:cNvPr id="54" name="Rectangle 53">
              <a:extLst>
                <a:ext uri="{FF2B5EF4-FFF2-40B4-BE49-F238E27FC236}">
                  <a16:creationId xmlns:a16="http://schemas.microsoft.com/office/drawing/2014/main" id="{572F4DCB-5035-D741-A397-25D33DBC5E07}"/>
                </a:ext>
              </a:extLst>
            </p:cNvPr>
            <p:cNvSpPr/>
            <p:nvPr/>
          </p:nvSpPr>
          <p:spPr>
            <a:xfrm>
              <a:off x="10963052" y="3511362"/>
              <a:ext cx="666825" cy="82296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Jan</a:t>
              </a:r>
            </a:p>
          </p:txBody>
        </p:sp>
        <p:cxnSp>
          <p:nvCxnSpPr>
            <p:cNvPr id="55" name="Straight Arrow Connector 54">
              <a:extLst>
                <a:ext uri="{FF2B5EF4-FFF2-40B4-BE49-F238E27FC236}">
                  <a16:creationId xmlns:a16="http://schemas.microsoft.com/office/drawing/2014/main" id="{77092C90-2D65-7B17-B3A6-50F5024FDC02}"/>
                </a:ext>
                <a:ext uri="{C183D7F6-B498-43B3-948B-1728B52AA6E4}">
                  <adec:decorative xmlns:adec="http://schemas.microsoft.com/office/drawing/2017/decorative" val="1"/>
                </a:ext>
              </a:extLst>
            </p:cNvPr>
            <p:cNvCxnSpPr>
              <a:cxnSpLocks/>
            </p:cNvCxnSpPr>
            <p:nvPr/>
          </p:nvCxnSpPr>
          <p:spPr>
            <a:xfrm>
              <a:off x="1898247" y="3891199"/>
              <a:ext cx="9891196" cy="0"/>
            </a:xfrm>
            <a:prstGeom prst="straightConnector1">
              <a:avLst/>
            </a:prstGeom>
            <a:ln>
              <a:solidFill>
                <a:schemeClr val="accent4">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D6EA405-2DC2-54CF-1BA7-87025EB23B78}"/>
                </a:ext>
                <a:ext uri="{C183D7F6-B498-43B3-948B-1728B52AA6E4}">
                  <adec:decorative xmlns:adec="http://schemas.microsoft.com/office/drawing/2017/decorative" val="1"/>
                </a:ext>
              </a:extLst>
            </p:cNvPr>
            <p:cNvCxnSpPr>
              <a:cxnSpLocks/>
            </p:cNvCxnSpPr>
            <p:nvPr/>
          </p:nvCxnSpPr>
          <p:spPr>
            <a:xfrm>
              <a:off x="1898247" y="1908280"/>
              <a:ext cx="9891196" cy="0"/>
            </a:xfrm>
            <a:prstGeom prst="straightConnector1">
              <a:avLst/>
            </a:prstGeom>
            <a:ln>
              <a:solidFill>
                <a:schemeClr val="accent4">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39" name="Group 138">
              <a:extLst>
                <a:ext uri="{FF2B5EF4-FFF2-40B4-BE49-F238E27FC236}">
                  <a16:creationId xmlns:a16="http://schemas.microsoft.com/office/drawing/2014/main" id="{30AE85D8-3891-6A3A-E5FE-C02168A4BEEA}"/>
                </a:ext>
                <a:ext uri="{C183D7F6-B498-43B3-948B-1728B52AA6E4}">
                  <adec:decorative xmlns:adec="http://schemas.microsoft.com/office/drawing/2017/decorative" val="1"/>
                </a:ext>
              </a:extLst>
            </p:cNvPr>
            <p:cNvGrpSpPr/>
            <p:nvPr/>
          </p:nvGrpSpPr>
          <p:grpSpPr>
            <a:xfrm>
              <a:off x="2107941" y="3825412"/>
              <a:ext cx="566568" cy="131575"/>
              <a:chOff x="2078212" y="1883848"/>
              <a:chExt cx="566568" cy="131575"/>
            </a:xfrm>
          </p:grpSpPr>
          <p:grpSp>
            <p:nvGrpSpPr>
              <p:cNvPr id="110" name="Group 109">
                <a:extLst>
                  <a:ext uri="{FF2B5EF4-FFF2-40B4-BE49-F238E27FC236}">
                    <a16:creationId xmlns:a16="http://schemas.microsoft.com/office/drawing/2014/main" id="{08D6D398-5ED7-F873-9441-ED4DEF56528D}"/>
                  </a:ext>
                </a:extLst>
              </p:cNvPr>
              <p:cNvGrpSpPr/>
              <p:nvPr/>
            </p:nvGrpSpPr>
            <p:grpSpPr>
              <a:xfrm>
                <a:off x="2078212" y="1883848"/>
                <a:ext cx="131575" cy="131575"/>
                <a:chOff x="2228744" y="1245623"/>
                <a:chExt cx="365760" cy="365760"/>
              </a:xfrm>
            </p:grpSpPr>
            <p:sp>
              <p:nvSpPr>
                <p:cNvPr id="111" name="Oval 110">
                  <a:extLst>
                    <a:ext uri="{FF2B5EF4-FFF2-40B4-BE49-F238E27FC236}">
                      <a16:creationId xmlns:a16="http://schemas.microsoft.com/office/drawing/2014/main" id="{71274BCF-9031-D1EB-C4C1-CA186436F02D}"/>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12" name="Graphic 82" descr="Checkmark with solid fill">
                  <a:extLst>
                    <a:ext uri="{FF2B5EF4-FFF2-40B4-BE49-F238E27FC236}">
                      <a16:creationId xmlns:a16="http://schemas.microsoft.com/office/drawing/2014/main" id="{119F2D0A-CC9F-90F1-5A11-D9EF34C1D55B}"/>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19" name="Group 118">
                <a:extLst>
                  <a:ext uri="{FF2B5EF4-FFF2-40B4-BE49-F238E27FC236}">
                    <a16:creationId xmlns:a16="http://schemas.microsoft.com/office/drawing/2014/main" id="{E1B01C43-8E80-D501-D5B7-F5A533D6BB28}"/>
                  </a:ext>
                </a:extLst>
              </p:cNvPr>
              <p:cNvGrpSpPr/>
              <p:nvPr/>
            </p:nvGrpSpPr>
            <p:grpSpPr>
              <a:xfrm>
                <a:off x="2223210" y="1883848"/>
                <a:ext cx="131575" cy="131575"/>
                <a:chOff x="2228744" y="1245623"/>
                <a:chExt cx="365760" cy="365760"/>
              </a:xfrm>
            </p:grpSpPr>
            <p:sp>
              <p:nvSpPr>
                <p:cNvPr id="120" name="Oval 119">
                  <a:extLst>
                    <a:ext uri="{FF2B5EF4-FFF2-40B4-BE49-F238E27FC236}">
                      <a16:creationId xmlns:a16="http://schemas.microsoft.com/office/drawing/2014/main" id="{6D164BAE-D5A9-1ED6-D15D-1FF90DF73934}"/>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21" name="Graphic 82" descr="Checkmark with solid fill">
                  <a:extLst>
                    <a:ext uri="{FF2B5EF4-FFF2-40B4-BE49-F238E27FC236}">
                      <a16:creationId xmlns:a16="http://schemas.microsoft.com/office/drawing/2014/main" id="{700DF656-BF50-788E-90BB-18DA0634DA19}"/>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25" name="Group 124">
                <a:extLst>
                  <a:ext uri="{FF2B5EF4-FFF2-40B4-BE49-F238E27FC236}">
                    <a16:creationId xmlns:a16="http://schemas.microsoft.com/office/drawing/2014/main" id="{2539D729-B2BC-9B24-3A05-ABF8426EE480}"/>
                  </a:ext>
                </a:extLst>
              </p:cNvPr>
              <p:cNvGrpSpPr/>
              <p:nvPr/>
            </p:nvGrpSpPr>
            <p:grpSpPr>
              <a:xfrm>
                <a:off x="2368208" y="1883848"/>
                <a:ext cx="131575" cy="131575"/>
                <a:chOff x="2228744" y="1245623"/>
                <a:chExt cx="365760" cy="365760"/>
              </a:xfrm>
            </p:grpSpPr>
            <p:sp>
              <p:nvSpPr>
                <p:cNvPr id="126" name="Oval 125">
                  <a:extLst>
                    <a:ext uri="{FF2B5EF4-FFF2-40B4-BE49-F238E27FC236}">
                      <a16:creationId xmlns:a16="http://schemas.microsoft.com/office/drawing/2014/main" id="{BAE9D81C-ECAB-5FD9-D68F-C599C4F86C46}"/>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27" name="Graphic 82" descr="Checkmark with solid fill">
                  <a:extLst>
                    <a:ext uri="{FF2B5EF4-FFF2-40B4-BE49-F238E27FC236}">
                      <a16:creationId xmlns:a16="http://schemas.microsoft.com/office/drawing/2014/main" id="{5ECDED2D-1268-FECF-A99C-AE2625E5637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31" name="Group 130">
                <a:extLst>
                  <a:ext uri="{FF2B5EF4-FFF2-40B4-BE49-F238E27FC236}">
                    <a16:creationId xmlns:a16="http://schemas.microsoft.com/office/drawing/2014/main" id="{292F99DD-7FE2-4850-C5C7-5A0ABCE366D6}"/>
                  </a:ext>
                </a:extLst>
              </p:cNvPr>
              <p:cNvGrpSpPr/>
              <p:nvPr/>
            </p:nvGrpSpPr>
            <p:grpSpPr>
              <a:xfrm>
                <a:off x="2513205" y="1883848"/>
                <a:ext cx="131575" cy="131575"/>
                <a:chOff x="2228744" y="1245623"/>
                <a:chExt cx="365760" cy="365760"/>
              </a:xfrm>
            </p:grpSpPr>
            <p:sp>
              <p:nvSpPr>
                <p:cNvPr id="132" name="Oval 131">
                  <a:extLst>
                    <a:ext uri="{FF2B5EF4-FFF2-40B4-BE49-F238E27FC236}">
                      <a16:creationId xmlns:a16="http://schemas.microsoft.com/office/drawing/2014/main" id="{CE31774F-155C-1722-286E-8E6E4B7A5CB7}"/>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33" name="Graphic 82" descr="Checkmark with solid fill">
                  <a:extLst>
                    <a:ext uri="{FF2B5EF4-FFF2-40B4-BE49-F238E27FC236}">
                      <a16:creationId xmlns:a16="http://schemas.microsoft.com/office/drawing/2014/main" id="{A8C2A19D-C5DC-97A6-3C6D-ADDB3ECDB41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285" name="Straight Connector 284">
              <a:extLst>
                <a:ext uri="{FF2B5EF4-FFF2-40B4-BE49-F238E27FC236}">
                  <a16:creationId xmlns:a16="http://schemas.microsoft.com/office/drawing/2014/main" id="{5B4E8257-1A09-3675-C0BE-76A826DDB5A7}"/>
                </a:ext>
                <a:ext uri="{C183D7F6-B498-43B3-948B-1728B52AA6E4}">
                  <adec:decorative xmlns:adec="http://schemas.microsoft.com/office/drawing/2017/decorative" val="1"/>
                </a:ext>
              </a:extLst>
            </p:cNvPr>
            <p:cNvCxnSpPr>
              <a:cxnSpLocks/>
              <a:stCxn id="23" idx="4"/>
              <a:endCxn id="111" idx="0"/>
            </p:cNvCxnSpPr>
            <p:nvPr/>
          </p:nvCxnSpPr>
          <p:spPr>
            <a:xfrm flipH="1">
              <a:off x="2173729"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87" name="Straight Connector 286">
              <a:extLst>
                <a:ext uri="{FF2B5EF4-FFF2-40B4-BE49-F238E27FC236}">
                  <a16:creationId xmlns:a16="http://schemas.microsoft.com/office/drawing/2014/main" id="{090E0537-C194-895E-14C4-BDDDDB160298}"/>
                </a:ext>
                <a:ext uri="{C183D7F6-B498-43B3-948B-1728B52AA6E4}">
                  <adec:decorative xmlns:adec="http://schemas.microsoft.com/office/drawing/2017/decorative" val="1"/>
                </a:ext>
              </a:extLst>
            </p:cNvPr>
            <p:cNvCxnSpPr>
              <a:cxnSpLocks/>
              <a:stCxn id="23" idx="4"/>
              <a:endCxn id="120" idx="0"/>
            </p:cNvCxnSpPr>
            <p:nvPr/>
          </p:nvCxnSpPr>
          <p:spPr>
            <a:xfrm flipH="1">
              <a:off x="2318727"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89" name="Straight Connector 288">
              <a:extLst>
                <a:ext uri="{FF2B5EF4-FFF2-40B4-BE49-F238E27FC236}">
                  <a16:creationId xmlns:a16="http://schemas.microsoft.com/office/drawing/2014/main" id="{33E57E32-C702-E977-0D4E-82545FACFA02}"/>
                </a:ext>
                <a:ext uri="{C183D7F6-B498-43B3-948B-1728B52AA6E4}">
                  <adec:decorative xmlns:adec="http://schemas.microsoft.com/office/drawing/2017/decorative" val="1"/>
                </a:ext>
              </a:extLst>
            </p:cNvPr>
            <p:cNvCxnSpPr>
              <a:cxnSpLocks/>
              <a:stCxn id="23" idx="4"/>
              <a:endCxn id="126" idx="0"/>
            </p:cNvCxnSpPr>
            <p:nvPr/>
          </p:nvCxnSpPr>
          <p:spPr>
            <a:xfrm>
              <a:off x="2391225"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91" name="Straight Connector 290">
              <a:extLst>
                <a:ext uri="{FF2B5EF4-FFF2-40B4-BE49-F238E27FC236}">
                  <a16:creationId xmlns:a16="http://schemas.microsoft.com/office/drawing/2014/main" id="{7B672F41-6B3C-9430-E989-7EB863D86EBC}"/>
                </a:ext>
                <a:ext uri="{C183D7F6-B498-43B3-948B-1728B52AA6E4}">
                  <adec:decorative xmlns:adec="http://schemas.microsoft.com/office/drawing/2017/decorative" val="1"/>
                </a:ext>
              </a:extLst>
            </p:cNvPr>
            <p:cNvCxnSpPr>
              <a:cxnSpLocks/>
              <a:stCxn id="23" idx="4"/>
              <a:endCxn id="132" idx="0"/>
            </p:cNvCxnSpPr>
            <p:nvPr/>
          </p:nvCxnSpPr>
          <p:spPr>
            <a:xfrm>
              <a:off x="2391225"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97" name="Group 96">
              <a:extLst>
                <a:ext uri="{FF2B5EF4-FFF2-40B4-BE49-F238E27FC236}">
                  <a16:creationId xmlns:a16="http://schemas.microsoft.com/office/drawing/2014/main" id="{58E961D2-B308-21B4-C6B5-7F0BFB0CAAF5}"/>
                </a:ext>
                <a:ext uri="{C183D7F6-B498-43B3-948B-1728B52AA6E4}">
                  <adec:decorative xmlns:adec="http://schemas.microsoft.com/office/drawing/2017/decorative" val="1"/>
                </a:ext>
              </a:extLst>
            </p:cNvPr>
            <p:cNvGrpSpPr/>
            <p:nvPr/>
          </p:nvGrpSpPr>
          <p:grpSpPr>
            <a:xfrm>
              <a:off x="2208345" y="1725400"/>
              <a:ext cx="365760" cy="365760"/>
              <a:chOff x="2228744" y="1245623"/>
              <a:chExt cx="365760" cy="365760"/>
            </a:xfrm>
          </p:grpSpPr>
          <p:sp>
            <p:nvSpPr>
              <p:cNvPr id="23" name="Oval 22">
                <a:extLst>
                  <a:ext uri="{FF2B5EF4-FFF2-40B4-BE49-F238E27FC236}">
                    <a16:creationId xmlns:a16="http://schemas.microsoft.com/office/drawing/2014/main" id="{A3E8814F-B5F9-A075-035A-DED4446F839F}"/>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84" name="Graphic 82" descr="Checkmark with solid fill">
                <a:extLst>
                  <a:ext uri="{FF2B5EF4-FFF2-40B4-BE49-F238E27FC236}">
                    <a16:creationId xmlns:a16="http://schemas.microsoft.com/office/drawing/2014/main" id="{DEEB1C64-2688-A092-2B75-A97CD7570FF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4" name="Group 33">
              <a:extLst>
                <a:ext uri="{FF2B5EF4-FFF2-40B4-BE49-F238E27FC236}">
                  <a16:creationId xmlns:a16="http://schemas.microsoft.com/office/drawing/2014/main" id="{FB3FC8D5-F939-BB9E-9B5E-1CE173163311}"/>
                </a:ext>
                <a:ext uri="{C183D7F6-B498-43B3-948B-1728B52AA6E4}">
                  <adec:decorative xmlns:adec="http://schemas.microsoft.com/office/drawing/2017/decorative" val="1"/>
                </a:ext>
              </a:extLst>
            </p:cNvPr>
            <p:cNvGrpSpPr/>
            <p:nvPr/>
          </p:nvGrpSpPr>
          <p:grpSpPr>
            <a:xfrm>
              <a:off x="2850044" y="3825412"/>
              <a:ext cx="566568" cy="131575"/>
              <a:chOff x="2078212" y="1883848"/>
              <a:chExt cx="566568" cy="131575"/>
            </a:xfrm>
          </p:grpSpPr>
          <p:grpSp>
            <p:nvGrpSpPr>
              <p:cNvPr id="91" name="Group 90">
                <a:extLst>
                  <a:ext uri="{FF2B5EF4-FFF2-40B4-BE49-F238E27FC236}">
                    <a16:creationId xmlns:a16="http://schemas.microsoft.com/office/drawing/2014/main" id="{50A40E3F-7E70-9D9F-0ED4-1D93232CC803}"/>
                  </a:ext>
                </a:extLst>
              </p:cNvPr>
              <p:cNvGrpSpPr/>
              <p:nvPr/>
            </p:nvGrpSpPr>
            <p:grpSpPr>
              <a:xfrm>
                <a:off x="2078212" y="1883848"/>
                <a:ext cx="131575" cy="131575"/>
                <a:chOff x="2228744" y="1245623"/>
                <a:chExt cx="365760" cy="365760"/>
              </a:xfrm>
            </p:grpSpPr>
            <p:sp>
              <p:nvSpPr>
                <p:cNvPr id="156" name="Oval 155">
                  <a:extLst>
                    <a:ext uri="{FF2B5EF4-FFF2-40B4-BE49-F238E27FC236}">
                      <a16:creationId xmlns:a16="http://schemas.microsoft.com/office/drawing/2014/main" id="{C75B8D7C-475E-4D06-CF12-70435133B5BB}"/>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57" name="Graphic 82" descr="Checkmark with solid fill">
                  <a:extLst>
                    <a:ext uri="{FF2B5EF4-FFF2-40B4-BE49-F238E27FC236}">
                      <a16:creationId xmlns:a16="http://schemas.microsoft.com/office/drawing/2014/main" id="{2A802FBF-71BC-128D-58F4-39D09A25015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93" name="Group 92">
                <a:extLst>
                  <a:ext uri="{FF2B5EF4-FFF2-40B4-BE49-F238E27FC236}">
                    <a16:creationId xmlns:a16="http://schemas.microsoft.com/office/drawing/2014/main" id="{E58B8B46-F3F7-AE81-AC59-76AAB789EABE}"/>
                  </a:ext>
                </a:extLst>
              </p:cNvPr>
              <p:cNvGrpSpPr/>
              <p:nvPr/>
            </p:nvGrpSpPr>
            <p:grpSpPr>
              <a:xfrm>
                <a:off x="2223210" y="1883848"/>
                <a:ext cx="131575" cy="131575"/>
                <a:chOff x="2228744" y="1245623"/>
                <a:chExt cx="365760" cy="365760"/>
              </a:xfrm>
            </p:grpSpPr>
            <p:sp>
              <p:nvSpPr>
                <p:cNvPr id="154" name="Oval 153">
                  <a:extLst>
                    <a:ext uri="{FF2B5EF4-FFF2-40B4-BE49-F238E27FC236}">
                      <a16:creationId xmlns:a16="http://schemas.microsoft.com/office/drawing/2014/main" id="{AED35369-81D0-7862-17EF-FBCF4778D4E0}"/>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55" name="Graphic 82" descr="Checkmark with solid fill">
                  <a:extLst>
                    <a:ext uri="{FF2B5EF4-FFF2-40B4-BE49-F238E27FC236}">
                      <a16:creationId xmlns:a16="http://schemas.microsoft.com/office/drawing/2014/main" id="{85E3FA92-9A86-2003-0C33-932323C29159}"/>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95" name="Group 94">
                <a:extLst>
                  <a:ext uri="{FF2B5EF4-FFF2-40B4-BE49-F238E27FC236}">
                    <a16:creationId xmlns:a16="http://schemas.microsoft.com/office/drawing/2014/main" id="{8BC1781C-E654-F477-2799-8639AA344643}"/>
                  </a:ext>
                </a:extLst>
              </p:cNvPr>
              <p:cNvGrpSpPr/>
              <p:nvPr/>
            </p:nvGrpSpPr>
            <p:grpSpPr>
              <a:xfrm>
                <a:off x="2368208" y="1883848"/>
                <a:ext cx="131575" cy="131575"/>
                <a:chOff x="2228744" y="1245623"/>
                <a:chExt cx="365760" cy="365760"/>
              </a:xfrm>
            </p:grpSpPr>
            <p:sp>
              <p:nvSpPr>
                <p:cNvPr id="106" name="Oval 105">
                  <a:extLst>
                    <a:ext uri="{FF2B5EF4-FFF2-40B4-BE49-F238E27FC236}">
                      <a16:creationId xmlns:a16="http://schemas.microsoft.com/office/drawing/2014/main" id="{8015DDC2-2819-9758-62AF-C7D16E14B428}"/>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08" name="Graphic 82" descr="Checkmark with solid fill">
                  <a:extLst>
                    <a:ext uri="{FF2B5EF4-FFF2-40B4-BE49-F238E27FC236}">
                      <a16:creationId xmlns:a16="http://schemas.microsoft.com/office/drawing/2014/main" id="{5630589B-A768-352E-01FD-A91E10D9FB0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0" name="Group 99">
                <a:extLst>
                  <a:ext uri="{FF2B5EF4-FFF2-40B4-BE49-F238E27FC236}">
                    <a16:creationId xmlns:a16="http://schemas.microsoft.com/office/drawing/2014/main" id="{72118B71-843C-253E-42FD-5C8528762A75}"/>
                  </a:ext>
                </a:extLst>
              </p:cNvPr>
              <p:cNvGrpSpPr/>
              <p:nvPr/>
            </p:nvGrpSpPr>
            <p:grpSpPr>
              <a:xfrm>
                <a:off x="2513205" y="1883848"/>
                <a:ext cx="131575" cy="131575"/>
                <a:chOff x="2228744" y="1245623"/>
                <a:chExt cx="365760" cy="365760"/>
              </a:xfrm>
            </p:grpSpPr>
            <p:sp>
              <p:nvSpPr>
                <p:cNvPr id="102" name="Oval 101">
                  <a:extLst>
                    <a:ext uri="{FF2B5EF4-FFF2-40B4-BE49-F238E27FC236}">
                      <a16:creationId xmlns:a16="http://schemas.microsoft.com/office/drawing/2014/main" id="{9E961D45-8336-B211-3C9B-F7916C73C7B1}"/>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04" name="Graphic 82" descr="Checkmark with solid fill">
                  <a:extLst>
                    <a:ext uri="{FF2B5EF4-FFF2-40B4-BE49-F238E27FC236}">
                      <a16:creationId xmlns:a16="http://schemas.microsoft.com/office/drawing/2014/main" id="{B5EA81F2-4258-05CD-3848-1889798BFC5B}"/>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36" name="Straight Connector 35">
              <a:extLst>
                <a:ext uri="{FF2B5EF4-FFF2-40B4-BE49-F238E27FC236}">
                  <a16:creationId xmlns:a16="http://schemas.microsoft.com/office/drawing/2014/main" id="{25A7C1CA-112C-AD2B-6C12-CD6A19DE73B8}"/>
                </a:ext>
                <a:ext uri="{C183D7F6-B498-43B3-948B-1728B52AA6E4}">
                  <adec:decorative xmlns:adec="http://schemas.microsoft.com/office/drawing/2017/decorative" val="1"/>
                </a:ext>
              </a:extLst>
            </p:cNvPr>
            <p:cNvCxnSpPr>
              <a:stCxn id="87" idx="4"/>
              <a:endCxn id="156" idx="0"/>
            </p:cNvCxnSpPr>
            <p:nvPr/>
          </p:nvCxnSpPr>
          <p:spPr>
            <a:xfrm flipH="1">
              <a:off x="2915832"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9836F3AF-DD77-38E9-A771-90ABB6101AEB}"/>
                </a:ext>
                <a:ext uri="{C183D7F6-B498-43B3-948B-1728B52AA6E4}">
                  <adec:decorative xmlns:adec="http://schemas.microsoft.com/office/drawing/2017/decorative" val="1"/>
                </a:ext>
              </a:extLst>
            </p:cNvPr>
            <p:cNvCxnSpPr>
              <a:cxnSpLocks/>
              <a:stCxn id="87" idx="4"/>
              <a:endCxn id="154" idx="0"/>
            </p:cNvCxnSpPr>
            <p:nvPr/>
          </p:nvCxnSpPr>
          <p:spPr>
            <a:xfrm flipH="1">
              <a:off x="3060830"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477" name="Straight Connector 476">
              <a:extLst>
                <a:ext uri="{FF2B5EF4-FFF2-40B4-BE49-F238E27FC236}">
                  <a16:creationId xmlns:a16="http://schemas.microsoft.com/office/drawing/2014/main" id="{AF9E3205-DD6E-8688-A37D-2484382320B8}"/>
                </a:ext>
                <a:ext uri="{C183D7F6-B498-43B3-948B-1728B52AA6E4}">
                  <adec:decorative xmlns:adec="http://schemas.microsoft.com/office/drawing/2017/decorative" val="1"/>
                </a:ext>
              </a:extLst>
            </p:cNvPr>
            <p:cNvCxnSpPr>
              <a:cxnSpLocks/>
              <a:stCxn id="87" idx="4"/>
              <a:endCxn id="106" idx="0"/>
            </p:cNvCxnSpPr>
            <p:nvPr/>
          </p:nvCxnSpPr>
          <p:spPr>
            <a:xfrm>
              <a:off x="3133328"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498" name="Straight Connector 497">
              <a:extLst>
                <a:ext uri="{FF2B5EF4-FFF2-40B4-BE49-F238E27FC236}">
                  <a16:creationId xmlns:a16="http://schemas.microsoft.com/office/drawing/2014/main" id="{32750325-AEEF-C853-C591-5AE20B8F87A5}"/>
                </a:ext>
                <a:ext uri="{C183D7F6-B498-43B3-948B-1728B52AA6E4}">
                  <adec:decorative xmlns:adec="http://schemas.microsoft.com/office/drawing/2017/decorative" val="0"/>
                </a:ext>
              </a:extLst>
            </p:cNvPr>
            <p:cNvCxnSpPr>
              <a:cxnSpLocks/>
              <a:stCxn id="87" idx="4"/>
              <a:endCxn id="102" idx="0"/>
            </p:cNvCxnSpPr>
            <p:nvPr/>
          </p:nvCxnSpPr>
          <p:spPr>
            <a:xfrm>
              <a:off x="3133328"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71" name="Group 70">
              <a:extLst>
                <a:ext uri="{FF2B5EF4-FFF2-40B4-BE49-F238E27FC236}">
                  <a16:creationId xmlns:a16="http://schemas.microsoft.com/office/drawing/2014/main" id="{8422D17F-C066-25CE-D09B-8820FD9B27A9}"/>
                </a:ext>
              </a:extLst>
            </p:cNvPr>
            <p:cNvGrpSpPr/>
            <p:nvPr/>
          </p:nvGrpSpPr>
          <p:grpSpPr>
            <a:xfrm>
              <a:off x="2950448" y="1725400"/>
              <a:ext cx="365760" cy="365760"/>
              <a:chOff x="2228744" y="1245623"/>
              <a:chExt cx="365760" cy="365760"/>
            </a:xfrm>
          </p:grpSpPr>
          <p:sp>
            <p:nvSpPr>
              <p:cNvPr id="87" name="Oval 86">
                <a:extLst>
                  <a:ext uri="{FF2B5EF4-FFF2-40B4-BE49-F238E27FC236}">
                    <a16:creationId xmlns:a16="http://schemas.microsoft.com/office/drawing/2014/main" id="{0C1B509C-AD7F-708D-5923-F7D66B590D93}"/>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89" name="Graphic 82" descr="Checkmark with solid fill">
                <a:extLst>
                  <a:ext uri="{FF2B5EF4-FFF2-40B4-BE49-F238E27FC236}">
                    <a16:creationId xmlns:a16="http://schemas.microsoft.com/office/drawing/2014/main" id="{47BAF3AF-F6DA-71ED-7885-5F1BB9752FE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59" name="Group 158">
              <a:extLst>
                <a:ext uri="{FF2B5EF4-FFF2-40B4-BE49-F238E27FC236}">
                  <a16:creationId xmlns:a16="http://schemas.microsoft.com/office/drawing/2014/main" id="{8C23BDD0-475D-B120-1409-DBF5B7C5AAD7}"/>
                </a:ext>
              </a:extLst>
            </p:cNvPr>
            <p:cNvGrpSpPr/>
            <p:nvPr/>
          </p:nvGrpSpPr>
          <p:grpSpPr>
            <a:xfrm>
              <a:off x="3592147" y="3825412"/>
              <a:ext cx="566568" cy="131575"/>
              <a:chOff x="2078212" y="1883848"/>
              <a:chExt cx="566568" cy="131575"/>
            </a:xfrm>
          </p:grpSpPr>
          <p:grpSp>
            <p:nvGrpSpPr>
              <p:cNvPr id="180" name="Group 179">
                <a:extLst>
                  <a:ext uri="{FF2B5EF4-FFF2-40B4-BE49-F238E27FC236}">
                    <a16:creationId xmlns:a16="http://schemas.microsoft.com/office/drawing/2014/main" id="{8F536059-1C2B-E0E2-6483-FA3CEB3A5451}"/>
                  </a:ext>
                </a:extLst>
              </p:cNvPr>
              <p:cNvGrpSpPr/>
              <p:nvPr/>
            </p:nvGrpSpPr>
            <p:grpSpPr>
              <a:xfrm>
                <a:off x="2078212" y="1883848"/>
                <a:ext cx="131575" cy="131575"/>
                <a:chOff x="2228744" y="1245623"/>
                <a:chExt cx="365760" cy="365760"/>
              </a:xfrm>
            </p:grpSpPr>
            <p:sp>
              <p:nvSpPr>
                <p:cNvPr id="190" name="Oval 189">
                  <a:extLst>
                    <a:ext uri="{FF2B5EF4-FFF2-40B4-BE49-F238E27FC236}">
                      <a16:creationId xmlns:a16="http://schemas.microsoft.com/office/drawing/2014/main" id="{69192143-9F9F-FD67-8A35-F7259C101EDA}"/>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91" name="Graphic 82" descr="Checkmark with solid fill">
                  <a:extLst>
                    <a:ext uri="{FF2B5EF4-FFF2-40B4-BE49-F238E27FC236}">
                      <a16:creationId xmlns:a16="http://schemas.microsoft.com/office/drawing/2014/main" id="{271F7A06-2E71-2438-42B7-572BF3732A4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81" name="Group 180">
                <a:extLst>
                  <a:ext uri="{FF2B5EF4-FFF2-40B4-BE49-F238E27FC236}">
                    <a16:creationId xmlns:a16="http://schemas.microsoft.com/office/drawing/2014/main" id="{3CD9F0E5-B0C2-BD94-CEEE-00D3948CACCC}"/>
                  </a:ext>
                </a:extLst>
              </p:cNvPr>
              <p:cNvGrpSpPr/>
              <p:nvPr/>
            </p:nvGrpSpPr>
            <p:grpSpPr>
              <a:xfrm>
                <a:off x="2223210" y="1883848"/>
                <a:ext cx="131575" cy="131575"/>
                <a:chOff x="2228744" y="1245623"/>
                <a:chExt cx="365760" cy="365760"/>
              </a:xfrm>
            </p:grpSpPr>
            <p:sp>
              <p:nvSpPr>
                <p:cNvPr id="188" name="Oval 187">
                  <a:extLst>
                    <a:ext uri="{FF2B5EF4-FFF2-40B4-BE49-F238E27FC236}">
                      <a16:creationId xmlns:a16="http://schemas.microsoft.com/office/drawing/2014/main" id="{C9A0C38C-7859-AD92-6C3F-047E8E872894}"/>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89" name="Graphic 82" descr="Checkmark with solid fill">
                  <a:extLst>
                    <a:ext uri="{FF2B5EF4-FFF2-40B4-BE49-F238E27FC236}">
                      <a16:creationId xmlns:a16="http://schemas.microsoft.com/office/drawing/2014/main" id="{F985B711-2AE1-189F-5EED-1043B53E81EB}"/>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82" name="Group 181">
                <a:extLst>
                  <a:ext uri="{FF2B5EF4-FFF2-40B4-BE49-F238E27FC236}">
                    <a16:creationId xmlns:a16="http://schemas.microsoft.com/office/drawing/2014/main" id="{80806185-19B0-6462-39AB-A8F2B14F0681}"/>
                  </a:ext>
                </a:extLst>
              </p:cNvPr>
              <p:cNvGrpSpPr/>
              <p:nvPr/>
            </p:nvGrpSpPr>
            <p:grpSpPr>
              <a:xfrm>
                <a:off x="2368208" y="1883848"/>
                <a:ext cx="131575" cy="131575"/>
                <a:chOff x="2228744" y="1245623"/>
                <a:chExt cx="365760" cy="365760"/>
              </a:xfrm>
            </p:grpSpPr>
            <p:sp>
              <p:nvSpPr>
                <p:cNvPr id="186" name="Oval 185">
                  <a:extLst>
                    <a:ext uri="{FF2B5EF4-FFF2-40B4-BE49-F238E27FC236}">
                      <a16:creationId xmlns:a16="http://schemas.microsoft.com/office/drawing/2014/main" id="{1F297943-F701-9568-D741-5B67F70C1117}"/>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87" name="Graphic 82" descr="Checkmark with solid fill">
                  <a:extLst>
                    <a:ext uri="{FF2B5EF4-FFF2-40B4-BE49-F238E27FC236}">
                      <a16:creationId xmlns:a16="http://schemas.microsoft.com/office/drawing/2014/main" id="{0A914D24-63BE-969D-A916-C7E3DD87D2B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83" name="Group 182">
                <a:extLst>
                  <a:ext uri="{FF2B5EF4-FFF2-40B4-BE49-F238E27FC236}">
                    <a16:creationId xmlns:a16="http://schemas.microsoft.com/office/drawing/2014/main" id="{727B4BF9-F1D7-86A5-DFE8-892EB9A77B45}"/>
                  </a:ext>
                </a:extLst>
              </p:cNvPr>
              <p:cNvGrpSpPr/>
              <p:nvPr/>
            </p:nvGrpSpPr>
            <p:grpSpPr>
              <a:xfrm>
                <a:off x="2513205" y="1883848"/>
                <a:ext cx="131575" cy="131575"/>
                <a:chOff x="2228744" y="1245623"/>
                <a:chExt cx="365760" cy="365760"/>
              </a:xfrm>
            </p:grpSpPr>
            <p:sp>
              <p:nvSpPr>
                <p:cNvPr id="184" name="Oval 183">
                  <a:extLst>
                    <a:ext uri="{FF2B5EF4-FFF2-40B4-BE49-F238E27FC236}">
                      <a16:creationId xmlns:a16="http://schemas.microsoft.com/office/drawing/2014/main" id="{C6C541E7-D704-D732-F471-6182038526C1}"/>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85" name="Graphic 82" descr="Checkmark with solid fill">
                  <a:extLst>
                    <a:ext uri="{FF2B5EF4-FFF2-40B4-BE49-F238E27FC236}">
                      <a16:creationId xmlns:a16="http://schemas.microsoft.com/office/drawing/2014/main" id="{28E2F230-2CE5-15E7-424C-D65F6503AAE4}"/>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160" name="Straight Connector 159">
              <a:extLst>
                <a:ext uri="{FF2B5EF4-FFF2-40B4-BE49-F238E27FC236}">
                  <a16:creationId xmlns:a16="http://schemas.microsoft.com/office/drawing/2014/main" id="{7314D0E3-9C82-C1F4-2E95-56A55A0A05E2}"/>
                </a:ext>
              </a:extLst>
            </p:cNvPr>
            <p:cNvCxnSpPr>
              <a:stCxn id="165" idx="4"/>
              <a:endCxn id="190" idx="0"/>
            </p:cNvCxnSpPr>
            <p:nvPr/>
          </p:nvCxnSpPr>
          <p:spPr>
            <a:xfrm flipH="1">
              <a:off x="3657935"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77DCC639-8CB6-1C59-1176-252CAB040FC0}"/>
                </a:ext>
              </a:extLst>
            </p:cNvPr>
            <p:cNvCxnSpPr>
              <a:cxnSpLocks/>
              <a:stCxn id="165" idx="4"/>
              <a:endCxn id="188" idx="0"/>
            </p:cNvCxnSpPr>
            <p:nvPr/>
          </p:nvCxnSpPr>
          <p:spPr>
            <a:xfrm flipH="1">
              <a:off x="3802933"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62" name="Straight Connector 161">
              <a:extLst>
                <a:ext uri="{FF2B5EF4-FFF2-40B4-BE49-F238E27FC236}">
                  <a16:creationId xmlns:a16="http://schemas.microsoft.com/office/drawing/2014/main" id="{1B93226B-A84B-BD5A-ECCA-75947CF2F755}"/>
                </a:ext>
              </a:extLst>
            </p:cNvPr>
            <p:cNvCxnSpPr>
              <a:cxnSpLocks/>
              <a:stCxn id="165" idx="4"/>
              <a:endCxn id="186" idx="0"/>
            </p:cNvCxnSpPr>
            <p:nvPr/>
          </p:nvCxnSpPr>
          <p:spPr>
            <a:xfrm>
              <a:off x="3875431"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4799EC51-E7C2-2809-F8C8-02EDE793EAD1}"/>
                </a:ext>
              </a:extLst>
            </p:cNvPr>
            <p:cNvCxnSpPr>
              <a:cxnSpLocks/>
              <a:stCxn id="165" idx="4"/>
              <a:endCxn id="184" idx="0"/>
            </p:cNvCxnSpPr>
            <p:nvPr/>
          </p:nvCxnSpPr>
          <p:spPr>
            <a:xfrm>
              <a:off x="3875431"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164" name="Group 163">
              <a:extLst>
                <a:ext uri="{FF2B5EF4-FFF2-40B4-BE49-F238E27FC236}">
                  <a16:creationId xmlns:a16="http://schemas.microsoft.com/office/drawing/2014/main" id="{7D59A8BA-DFCC-3E1F-948C-7FF183EF05F7}"/>
                </a:ext>
              </a:extLst>
            </p:cNvPr>
            <p:cNvGrpSpPr/>
            <p:nvPr/>
          </p:nvGrpSpPr>
          <p:grpSpPr>
            <a:xfrm>
              <a:off x="3692551" y="1725400"/>
              <a:ext cx="365760" cy="365760"/>
              <a:chOff x="2228744" y="1245623"/>
              <a:chExt cx="365760" cy="365760"/>
            </a:xfrm>
          </p:grpSpPr>
          <p:sp>
            <p:nvSpPr>
              <p:cNvPr id="165" name="Oval 164">
                <a:extLst>
                  <a:ext uri="{FF2B5EF4-FFF2-40B4-BE49-F238E27FC236}">
                    <a16:creationId xmlns:a16="http://schemas.microsoft.com/office/drawing/2014/main" id="{8488FBCC-7B13-21DD-5E98-A64A22C24296}"/>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66" name="Graphic 82" descr="Checkmark with solid fill">
                <a:extLst>
                  <a:ext uri="{FF2B5EF4-FFF2-40B4-BE49-F238E27FC236}">
                    <a16:creationId xmlns:a16="http://schemas.microsoft.com/office/drawing/2014/main" id="{0DC90443-9104-A416-34CB-F4FFFFDD66B8}"/>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06" name="Group 205">
              <a:extLst>
                <a:ext uri="{FF2B5EF4-FFF2-40B4-BE49-F238E27FC236}">
                  <a16:creationId xmlns:a16="http://schemas.microsoft.com/office/drawing/2014/main" id="{A600117B-586B-1C65-3154-5DE5120AAC49}"/>
                </a:ext>
              </a:extLst>
            </p:cNvPr>
            <p:cNvGrpSpPr/>
            <p:nvPr/>
          </p:nvGrpSpPr>
          <p:grpSpPr>
            <a:xfrm>
              <a:off x="4334250" y="3825412"/>
              <a:ext cx="566568" cy="131575"/>
              <a:chOff x="2078212" y="1883848"/>
              <a:chExt cx="566568" cy="131575"/>
            </a:xfrm>
          </p:grpSpPr>
          <p:grpSp>
            <p:nvGrpSpPr>
              <p:cNvPr id="214" name="Group 213">
                <a:extLst>
                  <a:ext uri="{FF2B5EF4-FFF2-40B4-BE49-F238E27FC236}">
                    <a16:creationId xmlns:a16="http://schemas.microsoft.com/office/drawing/2014/main" id="{A86F4538-F96A-7522-4091-01218B8EE272}"/>
                  </a:ext>
                </a:extLst>
              </p:cNvPr>
              <p:cNvGrpSpPr/>
              <p:nvPr/>
            </p:nvGrpSpPr>
            <p:grpSpPr>
              <a:xfrm>
                <a:off x="2078212" y="1883848"/>
                <a:ext cx="131575" cy="131575"/>
                <a:chOff x="2228744" y="1245623"/>
                <a:chExt cx="365760" cy="365760"/>
              </a:xfrm>
            </p:grpSpPr>
            <p:sp>
              <p:nvSpPr>
                <p:cNvPr id="237" name="Oval 236">
                  <a:extLst>
                    <a:ext uri="{FF2B5EF4-FFF2-40B4-BE49-F238E27FC236}">
                      <a16:creationId xmlns:a16="http://schemas.microsoft.com/office/drawing/2014/main" id="{D91EE723-FBCA-30B5-C0FC-91AB95CE4841}"/>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38" name="Graphic 82" descr="Checkmark with solid fill">
                  <a:extLst>
                    <a:ext uri="{FF2B5EF4-FFF2-40B4-BE49-F238E27FC236}">
                      <a16:creationId xmlns:a16="http://schemas.microsoft.com/office/drawing/2014/main" id="{F431CDB5-8188-6B30-BB47-27D12C8A5574}"/>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B5203D98-FD76-92FF-4BFC-ADD07E3CF5AF}"/>
                  </a:ext>
                </a:extLst>
              </p:cNvPr>
              <p:cNvGrpSpPr/>
              <p:nvPr/>
            </p:nvGrpSpPr>
            <p:grpSpPr>
              <a:xfrm>
                <a:off x="2223210" y="1883848"/>
                <a:ext cx="131575" cy="131575"/>
                <a:chOff x="2228744" y="1245623"/>
                <a:chExt cx="365760" cy="365760"/>
              </a:xfrm>
            </p:grpSpPr>
            <p:sp>
              <p:nvSpPr>
                <p:cNvPr id="235" name="Oval 234">
                  <a:extLst>
                    <a:ext uri="{FF2B5EF4-FFF2-40B4-BE49-F238E27FC236}">
                      <a16:creationId xmlns:a16="http://schemas.microsoft.com/office/drawing/2014/main" id="{101A16E7-6F14-7D72-A680-61E9E807058E}"/>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36" name="Graphic 82" descr="Checkmark with solid fill">
                  <a:extLst>
                    <a:ext uri="{FF2B5EF4-FFF2-40B4-BE49-F238E27FC236}">
                      <a16:creationId xmlns:a16="http://schemas.microsoft.com/office/drawing/2014/main" id="{62F5FFE0-41F9-7946-A221-63FDC272DD3D}"/>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16" name="Group 215">
                <a:extLst>
                  <a:ext uri="{FF2B5EF4-FFF2-40B4-BE49-F238E27FC236}">
                    <a16:creationId xmlns:a16="http://schemas.microsoft.com/office/drawing/2014/main" id="{5CF73573-AC79-02B4-9AF8-0EBDC34095C5}"/>
                  </a:ext>
                </a:extLst>
              </p:cNvPr>
              <p:cNvGrpSpPr/>
              <p:nvPr/>
            </p:nvGrpSpPr>
            <p:grpSpPr>
              <a:xfrm>
                <a:off x="2368208" y="1883848"/>
                <a:ext cx="131575" cy="131575"/>
                <a:chOff x="2228744" y="1245623"/>
                <a:chExt cx="365760" cy="365760"/>
              </a:xfrm>
            </p:grpSpPr>
            <p:sp>
              <p:nvSpPr>
                <p:cNvPr id="233" name="Oval 232">
                  <a:extLst>
                    <a:ext uri="{FF2B5EF4-FFF2-40B4-BE49-F238E27FC236}">
                      <a16:creationId xmlns:a16="http://schemas.microsoft.com/office/drawing/2014/main" id="{99118831-1219-0C19-A63F-C4B28D59A06C}"/>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34" name="Graphic 82" descr="Checkmark with solid fill">
                  <a:extLst>
                    <a:ext uri="{FF2B5EF4-FFF2-40B4-BE49-F238E27FC236}">
                      <a16:creationId xmlns:a16="http://schemas.microsoft.com/office/drawing/2014/main" id="{F63F097B-7F3B-F0ED-94E3-479D2FCB75E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17" name="Group 216">
                <a:extLst>
                  <a:ext uri="{FF2B5EF4-FFF2-40B4-BE49-F238E27FC236}">
                    <a16:creationId xmlns:a16="http://schemas.microsoft.com/office/drawing/2014/main" id="{EBFCFE70-1296-06C1-BA66-009E76FD4868}"/>
                  </a:ext>
                </a:extLst>
              </p:cNvPr>
              <p:cNvGrpSpPr/>
              <p:nvPr/>
            </p:nvGrpSpPr>
            <p:grpSpPr>
              <a:xfrm>
                <a:off x="2513205" y="1883848"/>
                <a:ext cx="131575" cy="131575"/>
                <a:chOff x="2228744" y="1245623"/>
                <a:chExt cx="365760" cy="365760"/>
              </a:xfrm>
            </p:grpSpPr>
            <p:sp>
              <p:nvSpPr>
                <p:cNvPr id="218" name="Oval 217">
                  <a:extLst>
                    <a:ext uri="{FF2B5EF4-FFF2-40B4-BE49-F238E27FC236}">
                      <a16:creationId xmlns:a16="http://schemas.microsoft.com/office/drawing/2014/main" id="{98A3A757-280B-D95B-9ABE-7B52E7473D90}"/>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32" name="Graphic 82" descr="Checkmark with solid fill">
                  <a:extLst>
                    <a:ext uri="{FF2B5EF4-FFF2-40B4-BE49-F238E27FC236}">
                      <a16:creationId xmlns:a16="http://schemas.microsoft.com/office/drawing/2014/main" id="{CCDE0F44-5F12-EEB5-4A9D-45672D51F3B8}"/>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207" name="Straight Connector 206">
              <a:extLst>
                <a:ext uri="{FF2B5EF4-FFF2-40B4-BE49-F238E27FC236}">
                  <a16:creationId xmlns:a16="http://schemas.microsoft.com/office/drawing/2014/main" id="{31DC717D-A579-E119-59D7-582F420AD896}"/>
                </a:ext>
              </a:extLst>
            </p:cNvPr>
            <p:cNvCxnSpPr>
              <a:stCxn id="212" idx="4"/>
              <a:endCxn id="237" idx="0"/>
            </p:cNvCxnSpPr>
            <p:nvPr/>
          </p:nvCxnSpPr>
          <p:spPr>
            <a:xfrm flipH="1">
              <a:off x="4400038"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405006CD-7A94-B7FD-A46A-A9FCCA56EFDE}"/>
                </a:ext>
              </a:extLst>
            </p:cNvPr>
            <p:cNvCxnSpPr>
              <a:cxnSpLocks/>
              <a:stCxn id="212" idx="4"/>
              <a:endCxn id="235" idx="0"/>
            </p:cNvCxnSpPr>
            <p:nvPr/>
          </p:nvCxnSpPr>
          <p:spPr>
            <a:xfrm flipH="1">
              <a:off x="4545036"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A6719F11-C2BE-FEDB-A449-65EB08DDFC60}"/>
                </a:ext>
              </a:extLst>
            </p:cNvPr>
            <p:cNvCxnSpPr>
              <a:cxnSpLocks/>
              <a:stCxn id="212" idx="4"/>
              <a:endCxn id="233" idx="0"/>
            </p:cNvCxnSpPr>
            <p:nvPr/>
          </p:nvCxnSpPr>
          <p:spPr>
            <a:xfrm>
              <a:off x="4617534"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3877B256-0F7E-7EE0-2801-61BDFDEE003B}"/>
                </a:ext>
              </a:extLst>
            </p:cNvPr>
            <p:cNvCxnSpPr>
              <a:cxnSpLocks/>
              <a:stCxn id="212" idx="4"/>
              <a:endCxn id="218" idx="0"/>
            </p:cNvCxnSpPr>
            <p:nvPr/>
          </p:nvCxnSpPr>
          <p:spPr>
            <a:xfrm>
              <a:off x="4617534"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211" name="Group 210">
              <a:extLst>
                <a:ext uri="{FF2B5EF4-FFF2-40B4-BE49-F238E27FC236}">
                  <a16:creationId xmlns:a16="http://schemas.microsoft.com/office/drawing/2014/main" id="{56135A51-18AB-9DBF-892B-F978A187F417}"/>
                </a:ext>
              </a:extLst>
            </p:cNvPr>
            <p:cNvGrpSpPr/>
            <p:nvPr/>
          </p:nvGrpSpPr>
          <p:grpSpPr>
            <a:xfrm>
              <a:off x="4434654" y="1725400"/>
              <a:ext cx="365760" cy="365760"/>
              <a:chOff x="2228744" y="1245623"/>
              <a:chExt cx="365760" cy="365760"/>
            </a:xfrm>
          </p:grpSpPr>
          <p:sp>
            <p:nvSpPr>
              <p:cNvPr id="212" name="Oval 211">
                <a:extLst>
                  <a:ext uri="{FF2B5EF4-FFF2-40B4-BE49-F238E27FC236}">
                    <a16:creationId xmlns:a16="http://schemas.microsoft.com/office/drawing/2014/main" id="{03DE67F0-7FEC-5025-05B5-91E2DA26F385}"/>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13" name="Graphic 82" descr="Checkmark with solid fill">
                <a:extLst>
                  <a:ext uri="{FF2B5EF4-FFF2-40B4-BE49-F238E27FC236}">
                    <a16:creationId xmlns:a16="http://schemas.microsoft.com/office/drawing/2014/main" id="{119F3689-3E49-CA4A-AF6A-2B8280F4D66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40" name="Group 239">
              <a:extLst>
                <a:ext uri="{FF2B5EF4-FFF2-40B4-BE49-F238E27FC236}">
                  <a16:creationId xmlns:a16="http://schemas.microsoft.com/office/drawing/2014/main" id="{2C220924-8CB5-8634-7CB5-7895F72B509B}"/>
                </a:ext>
              </a:extLst>
            </p:cNvPr>
            <p:cNvGrpSpPr/>
            <p:nvPr/>
          </p:nvGrpSpPr>
          <p:grpSpPr>
            <a:xfrm>
              <a:off x="5076353" y="3825412"/>
              <a:ext cx="566568" cy="131575"/>
              <a:chOff x="2078212" y="1883848"/>
              <a:chExt cx="566568" cy="131575"/>
            </a:xfrm>
          </p:grpSpPr>
          <p:grpSp>
            <p:nvGrpSpPr>
              <p:cNvPr id="261" name="Group 260">
                <a:extLst>
                  <a:ext uri="{FF2B5EF4-FFF2-40B4-BE49-F238E27FC236}">
                    <a16:creationId xmlns:a16="http://schemas.microsoft.com/office/drawing/2014/main" id="{0DEC07EC-ABC9-EBFF-FC75-E20A8BD79A62}"/>
                  </a:ext>
                </a:extLst>
              </p:cNvPr>
              <p:cNvGrpSpPr/>
              <p:nvPr/>
            </p:nvGrpSpPr>
            <p:grpSpPr>
              <a:xfrm>
                <a:off x="2078212" y="1883848"/>
                <a:ext cx="131575" cy="131575"/>
                <a:chOff x="2228744" y="1245623"/>
                <a:chExt cx="365760" cy="365760"/>
              </a:xfrm>
            </p:grpSpPr>
            <p:sp>
              <p:nvSpPr>
                <p:cNvPr id="290" name="Oval 289">
                  <a:extLst>
                    <a:ext uri="{FF2B5EF4-FFF2-40B4-BE49-F238E27FC236}">
                      <a16:creationId xmlns:a16="http://schemas.microsoft.com/office/drawing/2014/main" id="{2D1CD1BB-E9F8-BAA4-0F3E-BDFDDD84F87A}"/>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92" name="Graphic 82" descr="Checkmark with solid fill">
                  <a:extLst>
                    <a:ext uri="{FF2B5EF4-FFF2-40B4-BE49-F238E27FC236}">
                      <a16:creationId xmlns:a16="http://schemas.microsoft.com/office/drawing/2014/main" id="{CA960433-9EC8-9E70-17C2-87DEFFC45E1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62" name="Group 261">
                <a:extLst>
                  <a:ext uri="{FF2B5EF4-FFF2-40B4-BE49-F238E27FC236}">
                    <a16:creationId xmlns:a16="http://schemas.microsoft.com/office/drawing/2014/main" id="{4B345466-4462-3E3E-C3C2-D1F7010C753A}"/>
                  </a:ext>
                </a:extLst>
              </p:cNvPr>
              <p:cNvGrpSpPr/>
              <p:nvPr/>
            </p:nvGrpSpPr>
            <p:grpSpPr>
              <a:xfrm>
                <a:off x="2223210" y="1883848"/>
                <a:ext cx="131575" cy="131575"/>
                <a:chOff x="2228744" y="1245623"/>
                <a:chExt cx="365760" cy="365760"/>
              </a:xfrm>
            </p:grpSpPr>
            <p:sp>
              <p:nvSpPr>
                <p:cNvPr id="269" name="Oval 268">
                  <a:extLst>
                    <a:ext uri="{FF2B5EF4-FFF2-40B4-BE49-F238E27FC236}">
                      <a16:creationId xmlns:a16="http://schemas.microsoft.com/office/drawing/2014/main" id="{5EF659D4-585E-D1CD-5406-6CF3E15FD554}"/>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70" name="Graphic 82" descr="Checkmark with solid fill">
                  <a:extLst>
                    <a:ext uri="{FF2B5EF4-FFF2-40B4-BE49-F238E27FC236}">
                      <a16:creationId xmlns:a16="http://schemas.microsoft.com/office/drawing/2014/main" id="{9C7FD38F-8406-D2E0-F9C8-EE4CEF602895}"/>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63" name="Group 262">
                <a:extLst>
                  <a:ext uri="{FF2B5EF4-FFF2-40B4-BE49-F238E27FC236}">
                    <a16:creationId xmlns:a16="http://schemas.microsoft.com/office/drawing/2014/main" id="{59DA4057-855E-01DB-105C-F454184FED52}"/>
                  </a:ext>
                </a:extLst>
              </p:cNvPr>
              <p:cNvGrpSpPr/>
              <p:nvPr/>
            </p:nvGrpSpPr>
            <p:grpSpPr>
              <a:xfrm>
                <a:off x="2368208" y="1883848"/>
                <a:ext cx="131575" cy="131575"/>
                <a:chOff x="2228744" y="1245623"/>
                <a:chExt cx="365760" cy="365760"/>
              </a:xfrm>
            </p:grpSpPr>
            <p:sp>
              <p:nvSpPr>
                <p:cNvPr id="267" name="Oval 266">
                  <a:extLst>
                    <a:ext uri="{FF2B5EF4-FFF2-40B4-BE49-F238E27FC236}">
                      <a16:creationId xmlns:a16="http://schemas.microsoft.com/office/drawing/2014/main" id="{89FEAB83-E134-5C47-F17C-9F3F9A990F25}"/>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68" name="Graphic 82" descr="Checkmark with solid fill">
                  <a:extLst>
                    <a:ext uri="{FF2B5EF4-FFF2-40B4-BE49-F238E27FC236}">
                      <a16:creationId xmlns:a16="http://schemas.microsoft.com/office/drawing/2014/main" id="{37B9E560-7ABB-58BF-3700-801C22F953C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64" name="Group 263">
                <a:extLst>
                  <a:ext uri="{FF2B5EF4-FFF2-40B4-BE49-F238E27FC236}">
                    <a16:creationId xmlns:a16="http://schemas.microsoft.com/office/drawing/2014/main" id="{6D9C823F-04EE-D8AB-5EC3-A06611613ACE}"/>
                  </a:ext>
                </a:extLst>
              </p:cNvPr>
              <p:cNvGrpSpPr/>
              <p:nvPr/>
            </p:nvGrpSpPr>
            <p:grpSpPr>
              <a:xfrm>
                <a:off x="2513205" y="1883848"/>
                <a:ext cx="131575" cy="131575"/>
                <a:chOff x="2228744" y="1245623"/>
                <a:chExt cx="365760" cy="365760"/>
              </a:xfrm>
            </p:grpSpPr>
            <p:sp>
              <p:nvSpPr>
                <p:cNvPr id="265" name="Oval 264">
                  <a:extLst>
                    <a:ext uri="{FF2B5EF4-FFF2-40B4-BE49-F238E27FC236}">
                      <a16:creationId xmlns:a16="http://schemas.microsoft.com/office/drawing/2014/main" id="{3F7EC908-32CF-0CD4-6159-256B0742FAD5}"/>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66" name="Graphic 82" descr="Checkmark with solid fill">
                  <a:extLst>
                    <a:ext uri="{FF2B5EF4-FFF2-40B4-BE49-F238E27FC236}">
                      <a16:creationId xmlns:a16="http://schemas.microsoft.com/office/drawing/2014/main" id="{BF1E430D-9B72-FAFF-081F-3A0D76818AA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241" name="Straight Connector 240">
              <a:extLst>
                <a:ext uri="{FF2B5EF4-FFF2-40B4-BE49-F238E27FC236}">
                  <a16:creationId xmlns:a16="http://schemas.microsoft.com/office/drawing/2014/main" id="{4D67E848-3D99-D2A1-B04B-8F2002DC5E2C}"/>
                </a:ext>
              </a:extLst>
            </p:cNvPr>
            <p:cNvCxnSpPr>
              <a:stCxn id="259" idx="4"/>
              <a:endCxn id="290" idx="0"/>
            </p:cNvCxnSpPr>
            <p:nvPr/>
          </p:nvCxnSpPr>
          <p:spPr>
            <a:xfrm flipH="1">
              <a:off x="5142141"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42" name="Straight Connector 241">
              <a:extLst>
                <a:ext uri="{FF2B5EF4-FFF2-40B4-BE49-F238E27FC236}">
                  <a16:creationId xmlns:a16="http://schemas.microsoft.com/office/drawing/2014/main" id="{A7BEA93C-93CA-C14A-EC87-D8D36F946308}"/>
                </a:ext>
              </a:extLst>
            </p:cNvPr>
            <p:cNvCxnSpPr>
              <a:cxnSpLocks/>
              <a:stCxn id="259" idx="4"/>
              <a:endCxn id="269" idx="0"/>
            </p:cNvCxnSpPr>
            <p:nvPr/>
          </p:nvCxnSpPr>
          <p:spPr>
            <a:xfrm flipH="1">
              <a:off x="5287139"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D183FCFD-3746-848B-E33D-3CA66FA0DF72}"/>
                </a:ext>
              </a:extLst>
            </p:cNvPr>
            <p:cNvCxnSpPr>
              <a:cxnSpLocks/>
              <a:stCxn id="259" idx="4"/>
              <a:endCxn id="267" idx="0"/>
            </p:cNvCxnSpPr>
            <p:nvPr/>
          </p:nvCxnSpPr>
          <p:spPr>
            <a:xfrm>
              <a:off x="5359637"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8079596A-D335-E5A5-F846-D969DFFF6253}"/>
                </a:ext>
              </a:extLst>
            </p:cNvPr>
            <p:cNvCxnSpPr>
              <a:cxnSpLocks/>
              <a:stCxn id="259" idx="4"/>
              <a:endCxn id="265" idx="0"/>
            </p:cNvCxnSpPr>
            <p:nvPr/>
          </p:nvCxnSpPr>
          <p:spPr>
            <a:xfrm>
              <a:off x="5359637"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258" name="Group 257">
              <a:extLst>
                <a:ext uri="{FF2B5EF4-FFF2-40B4-BE49-F238E27FC236}">
                  <a16:creationId xmlns:a16="http://schemas.microsoft.com/office/drawing/2014/main" id="{15D7BD3F-5940-5EAD-9E3F-BD328AC8E369}"/>
                </a:ext>
              </a:extLst>
            </p:cNvPr>
            <p:cNvGrpSpPr/>
            <p:nvPr/>
          </p:nvGrpSpPr>
          <p:grpSpPr>
            <a:xfrm>
              <a:off x="5176757" y="1725400"/>
              <a:ext cx="365760" cy="365760"/>
              <a:chOff x="2228744" y="1245623"/>
              <a:chExt cx="365760" cy="365760"/>
            </a:xfrm>
          </p:grpSpPr>
          <p:sp>
            <p:nvSpPr>
              <p:cNvPr id="259" name="Oval 258">
                <a:extLst>
                  <a:ext uri="{FF2B5EF4-FFF2-40B4-BE49-F238E27FC236}">
                    <a16:creationId xmlns:a16="http://schemas.microsoft.com/office/drawing/2014/main" id="{4F854041-ADF8-AE4F-98A5-0835A8A67C0D}"/>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60" name="Graphic 82" descr="Checkmark with solid fill">
                <a:extLst>
                  <a:ext uri="{FF2B5EF4-FFF2-40B4-BE49-F238E27FC236}">
                    <a16:creationId xmlns:a16="http://schemas.microsoft.com/office/drawing/2014/main" id="{FDA06331-E955-94F0-C728-EA39371484C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94" name="Group 293">
              <a:extLst>
                <a:ext uri="{FF2B5EF4-FFF2-40B4-BE49-F238E27FC236}">
                  <a16:creationId xmlns:a16="http://schemas.microsoft.com/office/drawing/2014/main" id="{6B8CE7EB-AB57-54F4-2626-C90C81E2FC10}"/>
                </a:ext>
              </a:extLst>
            </p:cNvPr>
            <p:cNvGrpSpPr/>
            <p:nvPr/>
          </p:nvGrpSpPr>
          <p:grpSpPr>
            <a:xfrm>
              <a:off x="5818456" y="3825412"/>
              <a:ext cx="566568" cy="131575"/>
              <a:chOff x="2078212" y="1883848"/>
              <a:chExt cx="566568" cy="131575"/>
            </a:xfrm>
          </p:grpSpPr>
          <p:grpSp>
            <p:nvGrpSpPr>
              <p:cNvPr id="310" name="Group 309">
                <a:extLst>
                  <a:ext uri="{FF2B5EF4-FFF2-40B4-BE49-F238E27FC236}">
                    <a16:creationId xmlns:a16="http://schemas.microsoft.com/office/drawing/2014/main" id="{5E5F992B-DF1A-F861-91A8-819EA6DED785}"/>
                  </a:ext>
                </a:extLst>
              </p:cNvPr>
              <p:cNvGrpSpPr/>
              <p:nvPr/>
            </p:nvGrpSpPr>
            <p:grpSpPr>
              <a:xfrm>
                <a:off x="2078212" y="1883848"/>
                <a:ext cx="131575" cy="131575"/>
                <a:chOff x="2228744" y="1245623"/>
                <a:chExt cx="365760" cy="365760"/>
              </a:xfrm>
            </p:grpSpPr>
            <p:sp>
              <p:nvSpPr>
                <p:cNvPr id="328" name="Oval 327">
                  <a:extLst>
                    <a:ext uri="{FF2B5EF4-FFF2-40B4-BE49-F238E27FC236}">
                      <a16:creationId xmlns:a16="http://schemas.microsoft.com/office/drawing/2014/main" id="{C908D0F5-03D1-73A9-93DD-99B6C136405C}"/>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29" name="Graphic 82" descr="Checkmark with solid fill">
                  <a:extLst>
                    <a:ext uri="{FF2B5EF4-FFF2-40B4-BE49-F238E27FC236}">
                      <a16:creationId xmlns:a16="http://schemas.microsoft.com/office/drawing/2014/main" id="{8DF39BB9-71DD-D9D3-5355-DFFB1F32214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11" name="Group 310">
                <a:extLst>
                  <a:ext uri="{FF2B5EF4-FFF2-40B4-BE49-F238E27FC236}">
                    <a16:creationId xmlns:a16="http://schemas.microsoft.com/office/drawing/2014/main" id="{C4A61830-C5CE-2806-DC3F-693373B89E09}"/>
                  </a:ext>
                </a:extLst>
              </p:cNvPr>
              <p:cNvGrpSpPr/>
              <p:nvPr/>
            </p:nvGrpSpPr>
            <p:grpSpPr>
              <a:xfrm>
                <a:off x="2223210" y="1883848"/>
                <a:ext cx="131575" cy="131575"/>
                <a:chOff x="2228744" y="1245623"/>
                <a:chExt cx="365760" cy="365760"/>
              </a:xfrm>
            </p:grpSpPr>
            <p:sp>
              <p:nvSpPr>
                <p:cNvPr id="322" name="Oval 321">
                  <a:extLst>
                    <a:ext uri="{FF2B5EF4-FFF2-40B4-BE49-F238E27FC236}">
                      <a16:creationId xmlns:a16="http://schemas.microsoft.com/office/drawing/2014/main" id="{F39902F4-F138-0FA9-7516-15D5FF6D1C30}"/>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23" name="Graphic 82" descr="Checkmark with solid fill">
                  <a:extLst>
                    <a:ext uri="{FF2B5EF4-FFF2-40B4-BE49-F238E27FC236}">
                      <a16:creationId xmlns:a16="http://schemas.microsoft.com/office/drawing/2014/main" id="{95CFD843-982A-8759-9B88-A5373CC7C13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12" name="Group 311">
                <a:extLst>
                  <a:ext uri="{FF2B5EF4-FFF2-40B4-BE49-F238E27FC236}">
                    <a16:creationId xmlns:a16="http://schemas.microsoft.com/office/drawing/2014/main" id="{6E9B94D4-3A0D-2AD6-1FB5-2983451FCC07}"/>
                  </a:ext>
                </a:extLst>
              </p:cNvPr>
              <p:cNvGrpSpPr/>
              <p:nvPr/>
            </p:nvGrpSpPr>
            <p:grpSpPr>
              <a:xfrm>
                <a:off x="2368208" y="1883848"/>
                <a:ext cx="131575" cy="131575"/>
                <a:chOff x="2228744" y="1245623"/>
                <a:chExt cx="365760" cy="365760"/>
              </a:xfrm>
            </p:grpSpPr>
            <p:sp>
              <p:nvSpPr>
                <p:cNvPr id="320" name="Oval 319">
                  <a:extLst>
                    <a:ext uri="{FF2B5EF4-FFF2-40B4-BE49-F238E27FC236}">
                      <a16:creationId xmlns:a16="http://schemas.microsoft.com/office/drawing/2014/main" id="{38513345-6A2B-D830-62C1-31735DE42FEB}"/>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21" name="Graphic 82" descr="Checkmark with solid fill">
                  <a:extLst>
                    <a:ext uri="{FF2B5EF4-FFF2-40B4-BE49-F238E27FC236}">
                      <a16:creationId xmlns:a16="http://schemas.microsoft.com/office/drawing/2014/main" id="{8F0C5D54-E581-4232-24D6-8A74FA1E0735}"/>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13" name="Group 312">
                <a:extLst>
                  <a:ext uri="{FF2B5EF4-FFF2-40B4-BE49-F238E27FC236}">
                    <a16:creationId xmlns:a16="http://schemas.microsoft.com/office/drawing/2014/main" id="{10CF7AA5-AF9D-6656-D577-4BC6E084AC3B}"/>
                  </a:ext>
                </a:extLst>
              </p:cNvPr>
              <p:cNvGrpSpPr/>
              <p:nvPr/>
            </p:nvGrpSpPr>
            <p:grpSpPr>
              <a:xfrm>
                <a:off x="2513205" y="1883848"/>
                <a:ext cx="131575" cy="131575"/>
                <a:chOff x="2228744" y="1245623"/>
                <a:chExt cx="365760" cy="365760"/>
              </a:xfrm>
            </p:grpSpPr>
            <p:sp>
              <p:nvSpPr>
                <p:cNvPr id="318" name="Oval 317">
                  <a:extLst>
                    <a:ext uri="{FF2B5EF4-FFF2-40B4-BE49-F238E27FC236}">
                      <a16:creationId xmlns:a16="http://schemas.microsoft.com/office/drawing/2014/main" id="{B44F7DC7-C2C9-11FA-EC01-55FBA456639A}"/>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19" name="Graphic 82" descr="Checkmark with solid fill">
                  <a:extLst>
                    <a:ext uri="{FF2B5EF4-FFF2-40B4-BE49-F238E27FC236}">
                      <a16:creationId xmlns:a16="http://schemas.microsoft.com/office/drawing/2014/main" id="{C02EEE5F-2C9C-94A1-B6E6-F5CBC8DE1BC9}"/>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295" name="Straight Connector 294">
              <a:extLst>
                <a:ext uri="{FF2B5EF4-FFF2-40B4-BE49-F238E27FC236}">
                  <a16:creationId xmlns:a16="http://schemas.microsoft.com/office/drawing/2014/main" id="{48CD83D7-CF79-F77C-0D75-D020BEF5B552}"/>
                </a:ext>
              </a:extLst>
            </p:cNvPr>
            <p:cNvCxnSpPr>
              <a:stCxn id="308" idx="4"/>
              <a:endCxn id="328" idx="0"/>
            </p:cNvCxnSpPr>
            <p:nvPr/>
          </p:nvCxnSpPr>
          <p:spPr>
            <a:xfrm flipH="1">
              <a:off x="5884244"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01C613CF-9537-D54D-0BF5-41C56E077AEA}"/>
                </a:ext>
              </a:extLst>
            </p:cNvPr>
            <p:cNvCxnSpPr>
              <a:cxnSpLocks/>
              <a:stCxn id="308" idx="4"/>
              <a:endCxn id="322" idx="0"/>
            </p:cNvCxnSpPr>
            <p:nvPr/>
          </p:nvCxnSpPr>
          <p:spPr>
            <a:xfrm flipH="1">
              <a:off x="6029242"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97" name="Straight Connector 296">
              <a:extLst>
                <a:ext uri="{FF2B5EF4-FFF2-40B4-BE49-F238E27FC236}">
                  <a16:creationId xmlns:a16="http://schemas.microsoft.com/office/drawing/2014/main" id="{76090EB5-3407-AE83-1FBD-B2F201FAD641}"/>
                </a:ext>
              </a:extLst>
            </p:cNvPr>
            <p:cNvCxnSpPr>
              <a:cxnSpLocks/>
              <a:stCxn id="308" idx="4"/>
              <a:endCxn id="320" idx="0"/>
            </p:cNvCxnSpPr>
            <p:nvPr/>
          </p:nvCxnSpPr>
          <p:spPr>
            <a:xfrm>
              <a:off x="6101740"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298" name="Straight Connector 297">
              <a:extLst>
                <a:ext uri="{FF2B5EF4-FFF2-40B4-BE49-F238E27FC236}">
                  <a16:creationId xmlns:a16="http://schemas.microsoft.com/office/drawing/2014/main" id="{DEA3AF1D-A1B4-5649-BE31-5DC8CC289027}"/>
                </a:ext>
              </a:extLst>
            </p:cNvPr>
            <p:cNvCxnSpPr>
              <a:cxnSpLocks/>
              <a:stCxn id="308" idx="4"/>
              <a:endCxn id="318" idx="0"/>
            </p:cNvCxnSpPr>
            <p:nvPr/>
          </p:nvCxnSpPr>
          <p:spPr>
            <a:xfrm>
              <a:off x="6101740"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303" name="Group 302">
              <a:extLst>
                <a:ext uri="{FF2B5EF4-FFF2-40B4-BE49-F238E27FC236}">
                  <a16:creationId xmlns:a16="http://schemas.microsoft.com/office/drawing/2014/main" id="{7FB957DC-2C05-37C7-4DE5-BAFBAE8385CF}"/>
                </a:ext>
              </a:extLst>
            </p:cNvPr>
            <p:cNvGrpSpPr/>
            <p:nvPr/>
          </p:nvGrpSpPr>
          <p:grpSpPr>
            <a:xfrm>
              <a:off x="5918860" y="1725400"/>
              <a:ext cx="365760" cy="365760"/>
              <a:chOff x="2228744" y="1245623"/>
              <a:chExt cx="365760" cy="365760"/>
            </a:xfrm>
          </p:grpSpPr>
          <p:sp>
            <p:nvSpPr>
              <p:cNvPr id="308" name="Oval 307">
                <a:extLst>
                  <a:ext uri="{FF2B5EF4-FFF2-40B4-BE49-F238E27FC236}">
                    <a16:creationId xmlns:a16="http://schemas.microsoft.com/office/drawing/2014/main" id="{FC6D653E-0B42-3472-790F-FAC2C220E254}"/>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09" name="Graphic 82" descr="Checkmark with solid fill">
                <a:extLst>
                  <a:ext uri="{FF2B5EF4-FFF2-40B4-BE49-F238E27FC236}">
                    <a16:creationId xmlns:a16="http://schemas.microsoft.com/office/drawing/2014/main" id="{C9E2C947-C6B0-2F5B-4D23-628846CB5222}"/>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31" name="Group 330">
              <a:extLst>
                <a:ext uri="{FF2B5EF4-FFF2-40B4-BE49-F238E27FC236}">
                  <a16:creationId xmlns:a16="http://schemas.microsoft.com/office/drawing/2014/main" id="{7F4F42C2-3C68-F4AE-6859-EA0D33098A5B}"/>
                </a:ext>
              </a:extLst>
            </p:cNvPr>
            <p:cNvGrpSpPr/>
            <p:nvPr/>
          </p:nvGrpSpPr>
          <p:grpSpPr>
            <a:xfrm>
              <a:off x="6560559" y="3825412"/>
              <a:ext cx="566568" cy="131575"/>
              <a:chOff x="2078212" y="1883848"/>
              <a:chExt cx="566568" cy="131575"/>
            </a:xfrm>
          </p:grpSpPr>
          <p:grpSp>
            <p:nvGrpSpPr>
              <p:cNvPr id="343" name="Group 342">
                <a:extLst>
                  <a:ext uri="{FF2B5EF4-FFF2-40B4-BE49-F238E27FC236}">
                    <a16:creationId xmlns:a16="http://schemas.microsoft.com/office/drawing/2014/main" id="{1BAFEE7B-46F0-B139-99BB-0EFA314A4459}"/>
                  </a:ext>
                </a:extLst>
              </p:cNvPr>
              <p:cNvGrpSpPr/>
              <p:nvPr/>
            </p:nvGrpSpPr>
            <p:grpSpPr>
              <a:xfrm>
                <a:off x="2078212" y="1883848"/>
                <a:ext cx="131575" cy="131575"/>
                <a:chOff x="2228744" y="1245623"/>
                <a:chExt cx="365760" cy="365760"/>
              </a:xfrm>
            </p:grpSpPr>
            <p:sp>
              <p:nvSpPr>
                <p:cNvPr id="361" name="Oval 360">
                  <a:extLst>
                    <a:ext uri="{FF2B5EF4-FFF2-40B4-BE49-F238E27FC236}">
                      <a16:creationId xmlns:a16="http://schemas.microsoft.com/office/drawing/2014/main" id="{DE069ABE-E5A9-8968-C220-B460A3393C43}"/>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62" name="Graphic 82" descr="Checkmark with solid fill">
                  <a:extLst>
                    <a:ext uri="{FF2B5EF4-FFF2-40B4-BE49-F238E27FC236}">
                      <a16:creationId xmlns:a16="http://schemas.microsoft.com/office/drawing/2014/main" id="{7D6D7A39-63F6-004A-DBE0-3FB735687F6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48" name="Group 347">
                <a:extLst>
                  <a:ext uri="{FF2B5EF4-FFF2-40B4-BE49-F238E27FC236}">
                    <a16:creationId xmlns:a16="http://schemas.microsoft.com/office/drawing/2014/main" id="{C37B3E9C-B3C9-4D67-ABBF-B11E14914140}"/>
                  </a:ext>
                </a:extLst>
              </p:cNvPr>
              <p:cNvGrpSpPr/>
              <p:nvPr/>
            </p:nvGrpSpPr>
            <p:grpSpPr>
              <a:xfrm>
                <a:off x="2223210" y="1883848"/>
                <a:ext cx="131575" cy="131575"/>
                <a:chOff x="2228744" y="1245623"/>
                <a:chExt cx="365760" cy="365760"/>
              </a:xfrm>
            </p:grpSpPr>
            <p:sp>
              <p:nvSpPr>
                <p:cNvPr id="359" name="Oval 358">
                  <a:extLst>
                    <a:ext uri="{FF2B5EF4-FFF2-40B4-BE49-F238E27FC236}">
                      <a16:creationId xmlns:a16="http://schemas.microsoft.com/office/drawing/2014/main" id="{04942B8F-9A25-36DB-1031-01778A6D732F}"/>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60" name="Graphic 82" descr="Checkmark with solid fill">
                  <a:extLst>
                    <a:ext uri="{FF2B5EF4-FFF2-40B4-BE49-F238E27FC236}">
                      <a16:creationId xmlns:a16="http://schemas.microsoft.com/office/drawing/2014/main" id="{9FB6BBC8-F835-CDB8-1DD0-03D92002FB5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49" name="Group 348">
                <a:extLst>
                  <a:ext uri="{FF2B5EF4-FFF2-40B4-BE49-F238E27FC236}">
                    <a16:creationId xmlns:a16="http://schemas.microsoft.com/office/drawing/2014/main" id="{14674AE6-5FE0-6C75-4863-A9EE0B7F4ADE}"/>
                  </a:ext>
                </a:extLst>
              </p:cNvPr>
              <p:cNvGrpSpPr/>
              <p:nvPr/>
            </p:nvGrpSpPr>
            <p:grpSpPr>
              <a:xfrm>
                <a:off x="2368208" y="1883848"/>
                <a:ext cx="131575" cy="131575"/>
                <a:chOff x="2228744" y="1245623"/>
                <a:chExt cx="365760" cy="365760"/>
              </a:xfrm>
            </p:grpSpPr>
            <p:sp>
              <p:nvSpPr>
                <p:cNvPr id="353" name="Oval 352">
                  <a:extLst>
                    <a:ext uri="{FF2B5EF4-FFF2-40B4-BE49-F238E27FC236}">
                      <a16:creationId xmlns:a16="http://schemas.microsoft.com/office/drawing/2014/main" id="{775A921F-4266-BE1F-BA92-CF733CE87AD6}"/>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58" name="Graphic 82" descr="Checkmark with solid fill">
                  <a:extLst>
                    <a:ext uri="{FF2B5EF4-FFF2-40B4-BE49-F238E27FC236}">
                      <a16:creationId xmlns:a16="http://schemas.microsoft.com/office/drawing/2014/main" id="{6BFC32C8-E6A7-623D-A2D1-14A949DCC93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50" name="Group 349">
                <a:extLst>
                  <a:ext uri="{FF2B5EF4-FFF2-40B4-BE49-F238E27FC236}">
                    <a16:creationId xmlns:a16="http://schemas.microsoft.com/office/drawing/2014/main" id="{FAE2D2BD-5D6C-B594-8CEA-CEA23D1194B6}"/>
                  </a:ext>
                </a:extLst>
              </p:cNvPr>
              <p:cNvGrpSpPr/>
              <p:nvPr/>
            </p:nvGrpSpPr>
            <p:grpSpPr>
              <a:xfrm>
                <a:off x="2513205" y="1883848"/>
                <a:ext cx="131575" cy="131575"/>
                <a:chOff x="2228744" y="1245623"/>
                <a:chExt cx="365760" cy="365760"/>
              </a:xfrm>
            </p:grpSpPr>
            <p:sp>
              <p:nvSpPr>
                <p:cNvPr id="351" name="Oval 350">
                  <a:extLst>
                    <a:ext uri="{FF2B5EF4-FFF2-40B4-BE49-F238E27FC236}">
                      <a16:creationId xmlns:a16="http://schemas.microsoft.com/office/drawing/2014/main" id="{2FCA0A11-59BF-1CFA-6DEF-237B20250588}"/>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52" name="Graphic 82" descr="Checkmark with solid fill">
                  <a:extLst>
                    <a:ext uri="{FF2B5EF4-FFF2-40B4-BE49-F238E27FC236}">
                      <a16:creationId xmlns:a16="http://schemas.microsoft.com/office/drawing/2014/main" id="{E3975F10-C16F-B482-B383-13FC5F0755C8}"/>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332" name="Straight Connector 331">
              <a:extLst>
                <a:ext uri="{FF2B5EF4-FFF2-40B4-BE49-F238E27FC236}">
                  <a16:creationId xmlns:a16="http://schemas.microsoft.com/office/drawing/2014/main" id="{8F1ACAAE-00DD-BBF5-73DF-ECB8BAC6FB7B}"/>
                </a:ext>
              </a:extLst>
            </p:cNvPr>
            <p:cNvCxnSpPr>
              <a:stCxn id="341" idx="4"/>
              <a:endCxn id="361" idx="0"/>
            </p:cNvCxnSpPr>
            <p:nvPr/>
          </p:nvCxnSpPr>
          <p:spPr>
            <a:xfrm flipH="1">
              <a:off x="6626347"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333" name="Straight Connector 332">
              <a:extLst>
                <a:ext uri="{FF2B5EF4-FFF2-40B4-BE49-F238E27FC236}">
                  <a16:creationId xmlns:a16="http://schemas.microsoft.com/office/drawing/2014/main" id="{F8B86E4E-D0B8-E01E-7DB0-2483AA62D087}"/>
                </a:ext>
              </a:extLst>
            </p:cNvPr>
            <p:cNvCxnSpPr>
              <a:cxnSpLocks/>
              <a:stCxn id="341" idx="4"/>
              <a:endCxn id="359" idx="0"/>
            </p:cNvCxnSpPr>
            <p:nvPr/>
          </p:nvCxnSpPr>
          <p:spPr>
            <a:xfrm flipH="1">
              <a:off x="6771345"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338" name="Straight Connector 337">
              <a:extLst>
                <a:ext uri="{FF2B5EF4-FFF2-40B4-BE49-F238E27FC236}">
                  <a16:creationId xmlns:a16="http://schemas.microsoft.com/office/drawing/2014/main" id="{31042C23-AE29-20AD-8E4D-DC4B4BA100AE}"/>
                </a:ext>
              </a:extLst>
            </p:cNvPr>
            <p:cNvCxnSpPr>
              <a:cxnSpLocks/>
              <a:stCxn id="341" idx="4"/>
              <a:endCxn id="353" idx="0"/>
            </p:cNvCxnSpPr>
            <p:nvPr/>
          </p:nvCxnSpPr>
          <p:spPr>
            <a:xfrm>
              <a:off x="6843843"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339" name="Straight Connector 338">
              <a:extLst>
                <a:ext uri="{FF2B5EF4-FFF2-40B4-BE49-F238E27FC236}">
                  <a16:creationId xmlns:a16="http://schemas.microsoft.com/office/drawing/2014/main" id="{B5B19FD0-0839-86B6-E6FA-7158C828EC38}"/>
                </a:ext>
              </a:extLst>
            </p:cNvPr>
            <p:cNvCxnSpPr>
              <a:cxnSpLocks/>
              <a:stCxn id="341" idx="4"/>
              <a:endCxn id="351" idx="0"/>
            </p:cNvCxnSpPr>
            <p:nvPr/>
          </p:nvCxnSpPr>
          <p:spPr>
            <a:xfrm>
              <a:off x="6843843"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340" name="Group 339">
              <a:extLst>
                <a:ext uri="{FF2B5EF4-FFF2-40B4-BE49-F238E27FC236}">
                  <a16:creationId xmlns:a16="http://schemas.microsoft.com/office/drawing/2014/main" id="{8A0B64B4-8032-1B59-341A-0EB7DFC92F8B}"/>
                </a:ext>
              </a:extLst>
            </p:cNvPr>
            <p:cNvGrpSpPr/>
            <p:nvPr/>
          </p:nvGrpSpPr>
          <p:grpSpPr>
            <a:xfrm>
              <a:off x="6660963" y="1725400"/>
              <a:ext cx="365760" cy="365760"/>
              <a:chOff x="2228744" y="1245623"/>
              <a:chExt cx="365760" cy="365760"/>
            </a:xfrm>
          </p:grpSpPr>
          <p:sp>
            <p:nvSpPr>
              <p:cNvPr id="341" name="Oval 340">
                <a:extLst>
                  <a:ext uri="{FF2B5EF4-FFF2-40B4-BE49-F238E27FC236}">
                    <a16:creationId xmlns:a16="http://schemas.microsoft.com/office/drawing/2014/main" id="{9B701613-E7A4-F972-AE62-4C26F494C363}"/>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42" name="Graphic 82" descr="Checkmark with solid fill">
                <a:extLst>
                  <a:ext uri="{FF2B5EF4-FFF2-40B4-BE49-F238E27FC236}">
                    <a16:creationId xmlns:a16="http://schemas.microsoft.com/office/drawing/2014/main" id="{D75DF6CA-49A9-008E-6D68-F6C70D0F280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64" name="Group 363">
              <a:extLst>
                <a:ext uri="{FF2B5EF4-FFF2-40B4-BE49-F238E27FC236}">
                  <a16:creationId xmlns:a16="http://schemas.microsoft.com/office/drawing/2014/main" id="{A9EA6357-8A9C-E36F-A332-73BD19C9BDC2}"/>
                </a:ext>
              </a:extLst>
            </p:cNvPr>
            <p:cNvGrpSpPr/>
            <p:nvPr/>
          </p:nvGrpSpPr>
          <p:grpSpPr>
            <a:xfrm>
              <a:off x="7302662" y="3825412"/>
              <a:ext cx="566568" cy="131575"/>
              <a:chOff x="2078212" y="1883848"/>
              <a:chExt cx="566568" cy="131575"/>
            </a:xfrm>
          </p:grpSpPr>
          <p:grpSp>
            <p:nvGrpSpPr>
              <p:cNvPr id="372" name="Group 371">
                <a:extLst>
                  <a:ext uri="{FF2B5EF4-FFF2-40B4-BE49-F238E27FC236}">
                    <a16:creationId xmlns:a16="http://schemas.microsoft.com/office/drawing/2014/main" id="{ECFFFB3B-3412-03D3-BABC-23EFD4B49A4B}"/>
                  </a:ext>
                </a:extLst>
              </p:cNvPr>
              <p:cNvGrpSpPr/>
              <p:nvPr/>
            </p:nvGrpSpPr>
            <p:grpSpPr>
              <a:xfrm>
                <a:off x="2078212" y="1883848"/>
                <a:ext cx="131575" cy="131575"/>
                <a:chOff x="2228744" y="1245623"/>
                <a:chExt cx="365760" cy="365760"/>
              </a:xfrm>
            </p:grpSpPr>
            <p:sp>
              <p:nvSpPr>
                <p:cNvPr id="382" name="Oval 381">
                  <a:extLst>
                    <a:ext uri="{FF2B5EF4-FFF2-40B4-BE49-F238E27FC236}">
                      <a16:creationId xmlns:a16="http://schemas.microsoft.com/office/drawing/2014/main" id="{DAFAAA8A-DD24-A973-4FA2-E1C854A9C167}"/>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83" name="Graphic 82" descr="Checkmark with solid fill">
                  <a:extLst>
                    <a:ext uri="{FF2B5EF4-FFF2-40B4-BE49-F238E27FC236}">
                      <a16:creationId xmlns:a16="http://schemas.microsoft.com/office/drawing/2014/main" id="{C75B5061-9B43-9674-E410-1856DAFCB9A9}"/>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73" name="Group 372">
                <a:extLst>
                  <a:ext uri="{FF2B5EF4-FFF2-40B4-BE49-F238E27FC236}">
                    <a16:creationId xmlns:a16="http://schemas.microsoft.com/office/drawing/2014/main" id="{C758E48B-FBB9-BFF0-6B6C-372B9434A90D}"/>
                  </a:ext>
                </a:extLst>
              </p:cNvPr>
              <p:cNvGrpSpPr/>
              <p:nvPr/>
            </p:nvGrpSpPr>
            <p:grpSpPr>
              <a:xfrm>
                <a:off x="2223210" y="1883848"/>
                <a:ext cx="131575" cy="131575"/>
                <a:chOff x="2228744" y="1245623"/>
                <a:chExt cx="365760" cy="365760"/>
              </a:xfrm>
            </p:grpSpPr>
            <p:sp>
              <p:nvSpPr>
                <p:cNvPr id="380" name="Oval 379">
                  <a:extLst>
                    <a:ext uri="{FF2B5EF4-FFF2-40B4-BE49-F238E27FC236}">
                      <a16:creationId xmlns:a16="http://schemas.microsoft.com/office/drawing/2014/main" id="{E06B3995-CD30-6398-91DC-E6D86DE3540B}"/>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81" name="Graphic 82" descr="Checkmark with solid fill">
                  <a:extLst>
                    <a:ext uri="{FF2B5EF4-FFF2-40B4-BE49-F238E27FC236}">
                      <a16:creationId xmlns:a16="http://schemas.microsoft.com/office/drawing/2014/main" id="{5A214DBB-CF6A-EF9E-A606-0F479D93CD2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74" name="Group 373">
                <a:extLst>
                  <a:ext uri="{FF2B5EF4-FFF2-40B4-BE49-F238E27FC236}">
                    <a16:creationId xmlns:a16="http://schemas.microsoft.com/office/drawing/2014/main" id="{C4612382-A647-AABB-61B9-49E70D165011}"/>
                  </a:ext>
                </a:extLst>
              </p:cNvPr>
              <p:cNvGrpSpPr/>
              <p:nvPr/>
            </p:nvGrpSpPr>
            <p:grpSpPr>
              <a:xfrm>
                <a:off x="2368208" y="1883848"/>
                <a:ext cx="131575" cy="131575"/>
                <a:chOff x="2228744" y="1245623"/>
                <a:chExt cx="365760" cy="365760"/>
              </a:xfrm>
            </p:grpSpPr>
            <p:sp>
              <p:nvSpPr>
                <p:cNvPr id="378" name="Oval 377">
                  <a:extLst>
                    <a:ext uri="{FF2B5EF4-FFF2-40B4-BE49-F238E27FC236}">
                      <a16:creationId xmlns:a16="http://schemas.microsoft.com/office/drawing/2014/main" id="{20BF68F6-25B5-8BC2-E605-704C115AF081}"/>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79" name="Graphic 82" descr="Checkmark with solid fill">
                  <a:extLst>
                    <a:ext uri="{FF2B5EF4-FFF2-40B4-BE49-F238E27FC236}">
                      <a16:creationId xmlns:a16="http://schemas.microsoft.com/office/drawing/2014/main" id="{781C7A4E-1552-1B25-6062-B1E48C4A418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375" name="Group 374">
                <a:extLst>
                  <a:ext uri="{FF2B5EF4-FFF2-40B4-BE49-F238E27FC236}">
                    <a16:creationId xmlns:a16="http://schemas.microsoft.com/office/drawing/2014/main" id="{3A63C59F-6DC1-05A7-48B1-0F83A72BA7C5}"/>
                  </a:ext>
                </a:extLst>
              </p:cNvPr>
              <p:cNvGrpSpPr/>
              <p:nvPr/>
            </p:nvGrpSpPr>
            <p:grpSpPr>
              <a:xfrm>
                <a:off x="2513205" y="1883848"/>
                <a:ext cx="131575" cy="131575"/>
                <a:chOff x="2228744" y="1245623"/>
                <a:chExt cx="365760" cy="365760"/>
              </a:xfrm>
            </p:grpSpPr>
            <p:sp>
              <p:nvSpPr>
                <p:cNvPr id="376" name="Oval 375">
                  <a:extLst>
                    <a:ext uri="{FF2B5EF4-FFF2-40B4-BE49-F238E27FC236}">
                      <a16:creationId xmlns:a16="http://schemas.microsoft.com/office/drawing/2014/main" id="{4239F0FE-9966-CA81-C55C-D47C9E756244}"/>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77" name="Graphic 82" descr="Checkmark with solid fill">
                  <a:extLst>
                    <a:ext uri="{FF2B5EF4-FFF2-40B4-BE49-F238E27FC236}">
                      <a16:creationId xmlns:a16="http://schemas.microsoft.com/office/drawing/2014/main" id="{BEABC3C1-451A-7C68-E1B6-5F1D6AB4961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365" name="Straight Connector 364">
              <a:extLst>
                <a:ext uri="{FF2B5EF4-FFF2-40B4-BE49-F238E27FC236}">
                  <a16:creationId xmlns:a16="http://schemas.microsoft.com/office/drawing/2014/main" id="{0CBB8A63-62A5-C2B7-117E-C524E8CED6C4}"/>
                </a:ext>
              </a:extLst>
            </p:cNvPr>
            <p:cNvCxnSpPr>
              <a:stCxn id="370" idx="4"/>
              <a:endCxn id="382" idx="0"/>
            </p:cNvCxnSpPr>
            <p:nvPr/>
          </p:nvCxnSpPr>
          <p:spPr>
            <a:xfrm flipH="1">
              <a:off x="7368450"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366" name="Straight Connector 365">
              <a:extLst>
                <a:ext uri="{FF2B5EF4-FFF2-40B4-BE49-F238E27FC236}">
                  <a16:creationId xmlns:a16="http://schemas.microsoft.com/office/drawing/2014/main" id="{90BC10A3-8CEC-4504-E460-9A9C53B8382A}"/>
                </a:ext>
              </a:extLst>
            </p:cNvPr>
            <p:cNvCxnSpPr>
              <a:cxnSpLocks/>
              <a:stCxn id="370" idx="4"/>
              <a:endCxn id="380" idx="0"/>
            </p:cNvCxnSpPr>
            <p:nvPr/>
          </p:nvCxnSpPr>
          <p:spPr>
            <a:xfrm flipH="1">
              <a:off x="7513448"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367" name="Straight Connector 366">
              <a:extLst>
                <a:ext uri="{FF2B5EF4-FFF2-40B4-BE49-F238E27FC236}">
                  <a16:creationId xmlns:a16="http://schemas.microsoft.com/office/drawing/2014/main" id="{8D9A0B95-5643-8A48-BF42-4044B1E95403}"/>
                </a:ext>
              </a:extLst>
            </p:cNvPr>
            <p:cNvCxnSpPr>
              <a:cxnSpLocks/>
              <a:stCxn id="370" idx="4"/>
              <a:endCxn id="378" idx="0"/>
            </p:cNvCxnSpPr>
            <p:nvPr/>
          </p:nvCxnSpPr>
          <p:spPr>
            <a:xfrm>
              <a:off x="7585946"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368" name="Straight Connector 367">
              <a:extLst>
                <a:ext uri="{FF2B5EF4-FFF2-40B4-BE49-F238E27FC236}">
                  <a16:creationId xmlns:a16="http://schemas.microsoft.com/office/drawing/2014/main" id="{90EF5172-5048-99F0-A8EC-26BBAC6A956E}"/>
                </a:ext>
              </a:extLst>
            </p:cNvPr>
            <p:cNvCxnSpPr>
              <a:cxnSpLocks/>
              <a:stCxn id="370" idx="4"/>
              <a:endCxn id="376" idx="0"/>
            </p:cNvCxnSpPr>
            <p:nvPr/>
          </p:nvCxnSpPr>
          <p:spPr>
            <a:xfrm>
              <a:off x="7585946"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369" name="Group 368">
              <a:extLst>
                <a:ext uri="{FF2B5EF4-FFF2-40B4-BE49-F238E27FC236}">
                  <a16:creationId xmlns:a16="http://schemas.microsoft.com/office/drawing/2014/main" id="{DEE78A7C-3111-DC15-0150-99FA2B1D7B10}"/>
                </a:ext>
              </a:extLst>
            </p:cNvPr>
            <p:cNvGrpSpPr/>
            <p:nvPr/>
          </p:nvGrpSpPr>
          <p:grpSpPr>
            <a:xfrm>
              <a:off x="7403066" y="1725400"/>
              <a:ext cx="365760" cy="365760"/>
              <a:chOff x="2228744" y="1245623"/>
              <a:chExt cx="365760" cy="365760"/>
            </a:xfrm>
          </p:grpSpPr>
          <p:sp>
            <p:nvSpPr>
              <p:cNvPr id="370" name="Oval 369">
                <a:extLst>
                  <a:ext uri="{FF2B5EF4-FFF2-40B4-BE49-F238E27FC236}">
                    <a16:creationId xmlns:a16="http://schemas.microsoft.com/office/drawing/2014/main" id="{2C54165E-5890-B009-A34C-3D4A402902D9}"/>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371" name="Graphic 82" descr="Checkmark with solid fill">
                <a:extLst>
                  <a:ext uri="{FF2B5EF4-FFF2-40B4-BE49-F238E27FC236}">
                    <a16:creationId xmlns:a16="http://schemas.microsoft.com/office/drawing/2014/main" id="{CA3CB983-13D9-E158-CB5A-4E7A7F64F8C8}"/>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13" name="Group 512">
              <a:extLst>
                <a:ext uri="{FF2B5EF4-FFF2-40B4-BE49-F238E27FC236}">
                  <a16:creationId xmlns:a16="http://schemas.microsoft.com/office/drawing/2014/main" id="{05CAE91A-8B61-FABA-B5F4-DE4FA8F3E444}"/>
                </a:ext>
              </a:extLst>
            </p:cNvPr>
            <p:cNvGrpSpPr/>
            <p:nvPr/>
          </p:nvGrpSpPr>
          <p:grpSpPr>
            <a:xfrm>
              <a:off x="8044765" y="3825412"/>
              <a:ext cx="566568" cy="131575"/>
              <a:chOff x="2078212" y="1883848"/>
              <a:chExt cx="566568" cy="131575"/>
            </a:xfrm>
          </p:grpSpPr>
          <p:grpSp>
            <p:nvGrpSpPr>
              <p:cNvPr id="521" name="Group 520">
                <a:extLst>
                  <a:ext uri="{FF2B5EF4-FFF2-40B4-BE49-F238E27FC236}">
                    <a16:creationId xmlns:a16="http://schemas.microsoft.com/office/drawing/2014/main" id="{0140A6E5-FB2F-494A-61DF-B52D6CA49525}"/>
                  </a:ext>
                </a:extLst>
              </p:cNvPr>
              <p:cNvGrpSpPr/>
              <p:nvPr/>
            </p:nvGrpSpPr>
            <p:grpSpPr>
              <a:xfrm>
                <a:off x="2078212" y="1883848"/>
                <a:ext cx="131575" cy="131575"/>
                <a:chOff x="2228744" y="1245623"/>
                <a:chExt cx="365760" cy="365760"/>
              </a:xfrm>
            </p:grpSpPr>
            <p:sp>
              <p:nvSpPr>
                <p:cNvPr id="531" name="Oval 530">
                  <a:extLst>
                    <a:ext uri="{FF2B5EF4-FFF2-40B4-BE49-F238E27FC236}">
                      <a16:creationId xmlns:a16="http://schemas.microsoft.com/office/drawing/2014/main" id="{6B9C24E8-6BB0-FA59-1C29-24E2E7221C21}"/>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32" name="Graphic 82" descr="Checkmark with solid fill">
                  <a:extLst>
                    <a:ext uri="{FF2B5EF4-FFF2-40B4-BE49-F238E27FC236}">
                      <a16:creationId xmlns:a16="http://schemas.microsoft.com/office/drawing/2014/main" id="{3A9CF54B-1D45-141D-E7A6-5DC76CA8AA7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22" name="Group 521">
                <a:extLst>
                  <a:ext uri="{FF2B5EF4-FFF2-40B4-BE49-F238E27FC236}">
                    <a16:creationId xmlns:a16="http://schemas.microsoft.com/office/drawing/2014/main" id="{E42BB589-4A48-2B13-3D0E-2DD78BB8B706}"/>
                  </a:ext>
                </a:extLst>
              </p:cNvPr>
              <p:cNvGrpSpPr/>
              <p:nvPr/>
            </p:nvGrpSpPr>
            <p:grpSpPr>
              <a:xfrm>
                <a:off x="2223210" y="1883848"/>
                <a:ext cx="131575" cy="131575"/>
                <a:chOff x="2228744" y="1245623"/>
                <a:chExt cx="365760" cy="365760"/>
              </a:xfrm>
            </p:grpSpPr>
            <p:sp>
              <p:nvSpPr>
                <p:cNvPr id="529" name="Oval 528">
                  <a:extLst>
                    <a:ext uri="{FF2B5EF4-FFF2-40B4-BE49-F238E27FC236}">
                      <a16:creationId xmlns:a16="http://schemas.microsoft.com/office/drawing/2014/main" id="{AB3E32F0-DB45-3AC9-37AF-3FA7C49E340A}"/>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30" name="Graphic 82" descr="Checkmark with solid fill">
                  <a:extLst>
                    <a:ext uri="{FF2B5EF4-FFF2-40B4-BE49-F238E27FC236}">
                      <a16:creationId xmlns:a16="http://schemas.microsoft.com/office/drawing/2014/main" id="{4ED7A860-3987-DD11-66B8-AFFEB9599C68}"/>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23" name="Group 522">
                <a:extLst>
                  <a:ext uri="{FF2B5EF4-FFF2-40B4-BE49-F238E27FC236}">
                    <a16:creationId xmlns:a16="http://schemas.microsoft.com/office/drawing/2014/main" id="{A07B1A62-2982-AB43-AB8C-49BC2E15A67F}"/>
                  </a:ext>
                </a:extLst>
              </p:cNvPr>
              <p:cNvGrpSpPr/>
              <p:nvPr/>
            </p:nvGrpSpPr>
            <p:grpSpPr>
              <a:xfrm>
                <a:off x="2368208" y="1883848"/>
                <a:ext cx="131575" cy="131575"/>
                <a:chOff x="2228744" y="1245623"/>
                <a:chExt cx="365760" cy="365760"/>
              </a:xfrm>
            </p:grpSpPr>
            <p:sp>
              <p:nvSpPr>
                <p:cNvPr id="527" name="Oval 526">
                  <a:extLst>
                    <a:ext uri="{FF2B5EF4-FFF2-40B4-BE49-F238E27FC236}">
                      <a16:creationId xmlns:a16="http://schemas.microsoft.com/office/drawing/2014/main" id="{D2F829E6-EEBA-C1B3-AD5D-9F5E711368DF}"/>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28" name="Graphic 82" descr="Checkmark with solid fill">
                  <a:extLst>
                    <a:ext uri="{FF2B5EF4-FFF2-40B4-BE49-F238E27FC236}">
                      <a16:creationId xmlns:a16="http://schemas.microsoft.com/office/drawing/2014/main" id="{ECB1590F-6A8C-E801-887D-6540D21B8E6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24" name="Group 523">
                <a:extLst>
                  <a:ext uri="{FF2B5EF4-FFF2-40B4-BE49-F238E27FC236}">
                    <a16:creationId xmlns:a16="http://schemas.microsoft.com/office/drawing/2014/main" id="{A8EA372D-340F-1C69-1B37-258A76C73FDE}"/>
                  </a:ext>
                </a:extLst>
              </p:cNvPr>
              <p:cNvGrpSpPr/>
              <p:nvPr/>
            </p:nvGrpSpPr>
            <p:grpSpPr>
              <a:xfrm>
                <a:off x="2513205" y="1883848"/>
                <a:ext cx="131575" cy="131575"/>
                <a:chOff x="2228744" y="1245623"/>
                <a:chExt cx="365760" cy="365760"/>
              </a:xfrm>
            </p:grpSpPr>
            <p:sp>
              <p:nvSpPr>
                <p:cNvPr id="525" name="Oval 524">
                  <a:extLst>
                    <a:ext uri="{FF2B5EF4-FFF2-40B4-BE49-F238E27FC236}">
                      <a16:creationId xmlns:a16="http://schemas.microsoft.com/office/drawing/2014/main" id="{DF7E1BB4-45AC-1B4C-E854-55EE789A5304}"/>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26" name="Graphic 82" descr="Checkmark with solid fill">
                  <a:extLst>
                    <a:ext uri="{FF2B5EF4-FFF2-40B4-BE49-F238E27FC236}">
                      <a16:creationId xmlns:a16="http://schemas.microsoft.com/office/drawing/2014/main" id="{B4375F46-C6E2-3116-82C2-FF88E2BBECE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514" name="Straight Connector 513">
              <a:extLst>
                <a:ext uri="{FF2B5EF4-FFF2-40B4-BE49-F238E27FC236}">
                  <a16:creationId xmlns:a16="http://schemas.microsoft.com/office/drawing/2014/main" id="{C4821B10-FC8B-4468-950B-8D8310CBFB75}"/>
                </a:ext>
              </a:extLst>
            </p:cNvPr>
            <p:cNvCxnSpPr>
              <a:stCxn id="519" idx="4"/>
              <a:endCxn id="531" idx="0"/>
            </p:cNvCxnSpPr>
            <p:nvPr/>
          </p:nvCxnSpPr>
          <p:spPr>
            <a:xfrm flipH="1">
              <a:off x="8110553"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15" name="Straight Connector 514">
              <a:extLst>
                <a:ext uri="{FF2B5EF4-FFF2-40B4-BE49-F238E27FC236}">
                  <a16:creationId xmlns:a16="http://schemas.microsoft.com/office/drawing/2014/main" id="{F1AEF0AB-8ED2-4002-54D7-A0867841031F}"/>
                </a:ext>
              </a:extLst>
            </p:cNvPr>
            <p:cNvCxnSpPr>
              <a:cxnSpLocks/>
              <a:stCxn id="519" idx="4"/>
              <a:endCxn id="529" idx="0"/>
            </p:cNvCxnSpPr>
            <p:nvPr/>
          </p:nvCxnSpPr>
          <p:spPr>
            <a:xfrm flipH="1">
              <a:off x="8255551"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16" name="Straight Connector 515">
              <a:extLst>
                <a:ext uri="{FF2B5EF4-FFF2-40B4-BE49-F238E27FC236}">
                  <a16:creationId xmlns:a16="http://schemas.microsoft.com/office/drawing/2014/main" id="{E47ABCA3-60BC-03E8-2D5B-49664689C433}"/>
                </a:ext>
              </a:extLst>
            </p:cNvPr>
            <p:cNvCxnSpPr>
              <a:cxnSpLocks/>
              <a:stCxn id="519" idx="4"/>
              <a:endCxn id="527" idx="0"/>
            </p:cNvCxnSpPr>
            <p:nvPr/>
          </p:nvCxnSpPr>
          <p:spPr>
            <a:xfrm>
              <a:off x="8328049"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17" name="Straight Connector 516">
              <a:extLst>
                <a:ext uri="{FF2B5EF4-FFF2-40B4-BE49-F238E27FC236}">
                  <a16:creationId xmlns:a16="http://schemas.microsoft.com/office/drawing/2014/main" id="{2C9E5610-0301-9758-771F-4E4B9586954C}"/>
                </a:ext>
              </a:extLst>
            </p:cNvPr>
            <p:cNvCxnSpPr>
              <a:cxnSpLocks/>
              <a:stCxn id="519" idx="4"/>
              <a:endCxn id="525" idx="0"/>
            </p:cNvCxnSpPr>
            <p:nvPr/>
          </p:nvCxnSpPr>
          <p:spPr>
            <a:xfrm>
              <a:off x="8328049"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518" name="Group 517">
              <a:extLst>
                <a:ext uri="{FF2B5EF4-FFF2-40B4-BE49-F238E27FC236}">
                  <a16:creationId xmlns:a16="http://schemas.microsoft.com/office/drawing/2014/main" id="{8070C081-F23B-4790-55B2-010093D616C1}"/>
                </a:ext>
              </a:extLst>
            </p:cNvPr>
            <p:cNvGrpSpPr/>
            <p:nvPr/>
          </p:nvGrpSpPr>
          <p:grpSpPr>
            <a:xfrm>
              <a:off x="8145169" y="1725400"/>
              <a:ext cx="365760" cy="365760"/>
              <a:chOff x="2228744" y="1245623"/>
              <a:chExt cx="365760" cy="365760"/>
            </a:xfrm>
          </p:grpSpPr>
          <p:sp>
            <p:nvSpPr>
              <p:cNvPr id="519" name="Oval 518">
                <a:extLst>
                  <a:ext uri="{FF2B5EF4-FFF2-40B4-BE49-F238E27FC236}">
                    <a16:creationId xmlns:a16="http://schemas.microsoft.com/office/drawing/2014/main" id="{7E3A3FC3-0540-99CE-0CCB-6611B250FD10}"/>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20" name="Graphic 82" descr="Checkmark with solid fill">
                <a:extLst>
                  <a:ext uri="{FF2B5EF4-FFF2-40B4-BE49-F238E27FC236}">
                    <a16:creationId xmlns:a16="http://schemas.microsoft.com/office/drawing/2014/main" id="{5E1ADA89-56D9-2242-01F4-E0742D0146F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34" name="Group 533">
              <a:extLst>
                <a:ext uri="{FF2B5EF4-FFF2-40B4-BE49-F238E27FC236}">
                  <a16:creationId xmlns:a16="http://schemas.microsoft.com/office/drawing/2014/main" id="{FA332C54-EAF6-D69D-2EEF-B84B283D051E}"/>
                </a:ext>
              </a:extLst>
            </p:cNvPr>
            <p:cNvGrpSpPr/>
            <p:nvPr/>
          </p:nvGrpSpPr>
          <p:grpSpPr>
            <a:xfrm>
              <a:off x="8786868" y="3825412"/>
              <a:ext cx="566568" cy="131575"/>
              <a:chOff x="2078212" y="1883848"/>
              <a:chExt cx="566568" cy="131575"/>
            </a:xfrm>
          </p:grpSpPr>
          <p:grpSp>
            <p:nvGrpSpPr>
              <p:cNvPr id="542" name="Group 541">
                <a:extLst>
                  <a:ext uri="{FF2B5EF4-FFF2-40B4-BE49-F238E27FC236}">
                    <a16:creationId xmlns:a16="http://schemas.microsoft.com/office/drawing/2014/main" id="{BAF9BAF9-B60E-F235-E3EE-E8A8D852E215}"/>
                  </a:ext>
                </a:extLst>
              </p:cNvPr>
              <p:cNvGrpSpPr/>
              <p:nvPr/>
            </p:nvGrpSpPr>
            <p:grpSpPr>
              <a:xfrm>
                <a:off x="2078212" y="1883848"/>
                <a:ext cx="131575" cy="131575"/>
                <a:chOff x="2228744" y="1245623"/>
                <a:chExt cx="365760" cy="365760"/>
              </a:xfrm>
            </p:grpSpPr>
            <p:sp>
              <p:nvSpPr>
                <p:cNvPr id="552" name="Oval 551">
                  <a:extLst>
                    <a:ext uri="{FF2B5EF4-FFF2-40B4-BE49-F238E27FC236}">
                      <a16:creationId xmlns:a16="http://schemas.microsoft.com/office/drawing/2014/main" id="{DA729B03-FFE3-7762-125A-ADA6424A70C2}"/>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53" name="Graphic 82" descr="Checkmark with solid fill">
                  <a:extLst>
                    <a:ext uri="{FF2B5EF4-FFF2-40B4-BE49-F238E27FC236}">
                      <a16:creationId xmlns:a16="http://schemas.microsoft.com/office/drawing/2014/main" id="{CE669E54-0783-DB29-5E57-E316AFE0561A}"/>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43" name="Group 542">
                <a:extLst>
                  <a:ext uri="{FF2B5EF4-FFF2-40B4-BE49-F238E27FC236}">
                    <a16:creationId xmlns:a16="http://schemas.microsoft.com/office/drawing/2014/main" id="{391AFEF4-3A40-A51F-16A5-D0AEB4539E5B}"/>
                  </a:ext>
                </a:extLst>
              </p:cNvPr>
              <p:cNvGrpSpPr/>
              <p:nvPr/>
            </p:nvGrpSpPr>
            <p:grpSpPr>
              <a:xfrm>
                <a:off x="2223210" y="1883848"/>
                <a:ext cx="131575" cy="131575"/>
                <a:chOff x="2228744" y="1245623"/>
                <a:chExt cx="365760" cy="365760"/>
              </a:xfrm>
            </p:grpSpPr>
            <p:sp>
              <p:nvSpPr>
                <p:cNvPr id="550" name="Oval 549">
                  <a:extLst>
                    <a:ext uri="{FF2B5EF4-FFF2-40B4-BE49-F238E27FC236}">
                      <a16:creationId xmlns:a16="http://schemas.microsoft.com/office/drawing/2014/main" id="{FD811840-8BEB-2AF0-C307-4ACD3F69BA0A}"/>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51" name="Graphic 82" descr="Checkmark with solid fill">
                  <a:extLst>
                    <a:ext uri="{FF2B5EF4-FFF2-40B4-BE49-F238E27FC236}">
                      <a16:creationId xmlns:a16="http://schemas.microsoft.com/office/drawing/2014/main" id="{DAB9AC45-66FF-9B2C-DE0A-668D04FFA0DD}"/>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44" name="Group 543">
                <a:extLst>
                  <a:ext uri="{FF2B5EF4-FFF2-40B4-BE49-F238E27FC236}">
                    <a16:creationId xmlns:a16="http://schemas.microsoft.com/office/drawing/2014/main" id="{7AB7D0BB-FEA4-845E-6615-6A9A67D14308}"/>
                  </a:ext>
                </a:extLst>
              </p:cNvPr>
              <p:cNvGrpSpPr/>
              <p:nvPr/>
            </p:nvGrpSpPr>
            <p:grpSpPr>
              <a:xfrm>
                <a:off x="2368208" y="1883848"/>
                <a:ext cx="131575" cy="131575"/>
                <a:chOff x="2228744" y="1245623"/>
                <a:chExt cx="365760" cy="365760"/>
              </a:xfrm>
            </p:grpSpPr>
            <p:sp>
              <p:nvSpPr>
                <p:cNvPr id="548" name="Oval 547">
                  <a:extLst>
                    <a:ext uri="{FF2B5EF4-FFF2-40B4-BE49-F238E27FC236}">
                      <a16:creationId xmlns:a16="http://schemas.microsoft.com/office/drawing/2014/main" id="{3608F6E0-595F-BF53-C50B-16679B40B097}"/>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49" name="Graphic 82" descr="Checkmark with solid fill">
                  <a:extLst>
                    <a:ext uri="{FF2B5EF4-FFF2-40B4-BE49-F238E27FC236}">
                      <a16:creationId xmlns:a16="http://schemas.microsoft.com/office/drawing/2014/main" id="{2D183BCF-9847-2E2C-DE8F-2A755937979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45" name="Group 544">
                <a:extLst>
                  <a:ext uri="{FF2B5EF4-FFF2-40B4-BE49-F238E27FC236}">
                    <a16:creationId xmlns:a16="http://schemas.microsoft.com/office/drawing/2014/main" id="{650661B0-9024-0C24-C0D7-09503434B5DD}"/>
                  </a:ext>
                </a:extLst>
              </p:cNvPr>
              <p:cNvGrpSpPr/>
              <p:nvPr/>
            </p:nvGrpSpPr>
            <p:grpSpPr>
              <a:xfrm>
                <a:off x="2513205" y="1883848"/>
                <a:ext cx="131575" cy="131575"/>
                <a:chOff x="2228744" y="1245623"/>
                <a:chExt cx="365760" cy="365760"/>
              </a:xfrm>
            </p:grpSpPr>
            <p:sp>
              <p:nvSpPr>
                <p:cNvPr id="546" name="Oval 545">
                  <a:extLst>
                    <a:ext uri="{FF2B5EF4-FFF2-40B4-BE49-F238E27FC236}">
                      <a16:creationId xmlns:a16="http://schemas.microsoft.com/office/drawing/2014/main" id="{5BBBFB59-E28F-6C4A-E0AB-8C6ABCFC36E0}"/>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47" name="Graphic 82" descr="Checkmark with solid fill">
                  <a:extLst>
                    <a:ext uri="{FF2B5EF4-FFF2-40B4-BE49-F238E27FC236}">
                      <a16:creationId xmlns:a16="http://schemas.microsoft.com/office/drawing/2014/main" id="{5A3E2F7B-1FD5-845E-57F6-68A9E670638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535" name="Straight Connector 534">
              <a:extLst>
                <a:ext uri="{FF2B5EF4-FFF2-40B4-BE49-F238E27FC236}">
                  <a16:creationId xmlns:a16="http://schemas.microsoft.com/office/drawing/2014/main" id="{39C46F83-DC3C-3CCF-A7F6-F0AC102A9B76}"/>
                </a:ext>
              </a:extLst>
            </p:cNvPr>
            <p:cNvCxnSpPr>
              <a:stCxn id="540" idx="4"/>
              <a:endCxn id="552" idx="0"/>
            </p:cNvCxnSpPr>
            <p:nvPr/>
          </p:nvCxnSpPr>
          <p:spPr>
            <a:xfrm flipH="1">
              <a:off x="8852656"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36" name="Straight Connector 535">
              <a:extLst>
                <a:ext uri="{FF2B5EF4-FFF2-40B4-BE49-F238E27FC236}">
                  <a16:creationId xmlns:a16="http://schemas.microsoft.com/office/drawing/2014/main" id="{ACC4C548-C110-1AC9-32CB-27AD6219541B}"/>
                </a:ext>
              </a:extLst>
            </p:cNvPr>
            <p:cNvCxnSpPr>
              <a:cxnSpLocks/>
              <a:stCxn id="540" idx="4"/>
              <a:endCxn id="550" idx="0"/>
            </p:cNvCxnSpPr>
            <p:nvPr/>
          </p:nvCxnSpPr>
          <p:spPr>
            <a:xfrm flipH="1">
              <a:off x="8997654"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37" name="Straight Connector 536">
              <a:extLst>
                <a:ext uri="{FF2B5EF4-FFF2-40B4-BE49-F238E27FC236}">
                  <a16:creationId xmlns:a16="http://schemas.microsoft.com/office/drawing/2014/main" id="{B9C93797-D471-22D6-5C7D-7F4AAF21CDAC}"/>
                </a:ext>
              </a:extLst>
            </p:cNvPr>
            <p:cNvCxnSpPr>
              <a:cxnSpLocks/>
              <a:stCxn id="540" idx="4"/>
              <a:endCxn id="548" idx="0"/>
            </p:cNvCxnSpPr>
            <p:nvPr/>
          </p:nvCxnSpPr>
          <p:spPr>
            <a:xfrm>
              <a:off x="9070152"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38" name="Straight Connector 537">
              <a:extLst>
                <a:ext uri="{FF2B5EF4-FFF2-40B4-BE49-F238E27FC236}">
                  <a16:creationId xmlns:a16="http://schemas.microsoft.com/office/drawing/2014/main" id="{DD30482E-9F68-99ED-EB9D-7FD345C1817A}"/>
                </a:ext>
              </a:extLst>
            </p:cNvPr>
            <p:cNvCxnSpPr>
              <a:cxnSpLocks/>
              <a:stCxn id="540" idx="4"/>
              <a:endCxn id="546" idx="0"/>
            </p:cNvCxnSpPr>
            <p:nvPr/>
          </p:nvCxnSpPr>
          <p:spPr>
            <a:xfrm>
              <a:off x="9070152"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539" name="Group 538">
              <a:extLst>
                <a:ext uri="{FF2B5EF4-FFF2-40B4-BE49-F238E27FC236}">
                  <a16:creationId xmlns:a16="http://schemas.microsoft.com/office/drawing/2014/main" id="{CB6761FA-EC6F-F3CE-3B33-9D67623E0BCD}"/>
                </a:ext>
              </a:extLst>
            </p:cNvPr>
            <p:cNvGrpSpPr/>
            <p:nvPr/>
          </p:nvGrpSpPr>
          <p:grpSpPr>
            <a:xfrm>
              <a:off x="8887272" y="1725400"/>
              <a:ext cx="365760" cy="365760"/>
              <a:chOff x="2228744" y="1245623"/>
              <a:chExt cx="365760" cy="365760"/>
            </a:xfrm>
          </p:grpSpPr>
          <p:sp>
            <p:nvSpPr>
              <p:cNvPr id="540" name="Oval 539">
                <a:extLst>
                  <a:ext uri="{FF2B5EF4-FFF2-40B4-BE49-F238E27FC236}">
                    <a16:creationId xmlns:a16="http://schemas.microsoft.com/office/drawing/2014/main" id="{A34F1EE7-B67C-FF2F-8C8D-2C799FAB3FE1}"/>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41" name="Graphic 82" descr="Checkmark with solid fill">
                <a:extLst>
                  <a:ext uri="{FF2B5EF4-FFF2-40B4-BE49-F238E27FC236}">
                    <a16:creationId xmlns:a16="http://schemas.microsoft.com/office/drawing/2014/main" id="{9FE2067F-63A5-460C-1EDC-411E55FF6B8B}"/>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55" name="Group 554">
              <a:extLst>
                <a:ext uri="{FF2B5EF4-FFF2-40B4-BE49-F238E27FC236}">
                  <a16:creationId xmlns:a16="http://schemas.microsoft.com/office/drawing/2014/main" id="{6FCBA4F7-B604-9963-FFD4-BC35A5714DC5}"/>
                </a:ext>
              </a:extLst>
            </p:cNvPr>
            <p:cNvGrpSpPr/>
            <p:nvPr/>
          </p:nvGrpSpPr>
          <p:grpSpPr>
            <a:xfrm>
              <a:off x="9528971" y="3825412"/>
              <a:ext cx="566568" cy="131575"/>
              <a:chOff x="2078212" y="1883848"/>
              <a:chExt cx="566568" cy="131575"/>
            </a:xfrm>
          </p:grpSpPr>
          <p:grpSp>
            <p:nvGrpSpPr>
              <p:cNvPr id="563" name="Group 562">
                <a:extLst>
                  <a:ext uri="{FF2B5EF4-FFF2-40B4-BE49-F238E27FC236}">
                    <a16:creationId xmlns:a16="http://schemas.microsoft.com/office/drawing/2014/main" id="{FE344948-7AAF-7CFD-62E8-9D7B3DD9DB33}"/>
                  </a:ext>
                </a:extLst>
              </p:cNvPr>
              <p:cNvGrpSpPr/>
              <p:nvPr/>
            </p:nvGrpSpPr>
            <p:grpSpPr>
              <a:xfrm>
                <a:off x="2078212" y="1883848"/>
                <a:ext cx="131575" cy="131575"/>
                <a:chOff x="2228744" y="1245623"/>
                <a:chExt cx="365760" cy="365760"/>
              </a:xfrm>
            </p:grpSpPr>
            <p:sp>
              <p:nvSpPr>
                <p:cNvPr id="573" name="Oval 572">
                  <a:extLst>
                    <a:ext uri="{FF2B5EF4-FFF2-40B4-BE49-F238E27FC236}">
                      <a16:creationId xmlns:a16="http://schemas.microsoft.com/office/drawing/2014/main" id="{0B4FE6C9-5D34-0A61-9C35-C14E0AFEFBC6}"/>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74" name="Graphic 82" descr="Checkmark with solid fill">
                  <a:extLst>
                    <a:ext uri="{FF2B5EF4-FFF2-40B4-BE49-F238E27FC236}">
                      <a16:creationId xmlns:a16="http://schemas.microsoft.com/office/drawing/2014/main" id="{86276D19-4BF5-F301-C86B-81BE093AAB2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64" name="Group 563">
                <a:extLst>
                  <a:ext uri="{FF2B5EF4-FFF2-40B4-BE49-F238E27FC236}">
                    <a16:creationId xmlns:a16="http://schemas.microsoft.com/office/drawing/2014/main" id="{0D3F7048-89FA-29B4-C1BD-9523427FF1B7}"/>
                  </a:ext>
                </a:extLst>
              </p:cNvPr>
              <p:cNvGrpSpPr/>
              <p:nvPr/>
            </p:nvGrpSpPr>
            <p:grpSpPr>
              <a:xfrm>
                <a:off x="2223210" y="1883848"/>
                <a:ext cx="131575" cy="131575"/>
                <a:chOff x="2228744" y="1245623"/>
                <a:chExt cx="365760" cy="365760"/>
              </a:xfrm>
            </p:grpSpPr>
            <p:sp>
              <p:nvSpPr>
                <p:cNvPr id="571" name="Oval 570">
                  <a:extLst>
                    <a:ext uri="{FF2B5EF4-FFF2-40B4-BE49-F238E27FC236}">
                      <a16:creationId xmlns:a16="http://schemas.microsoft.com/office/drawing/2014/main" id="{599FE3C8-CEBB-B7C0-432A-3993F3985041}"/>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72" name="Graphic 82" descr="Checkmark with solid fill">
                  <a:extLst>
                    <a:ext uri="{FF2B5EF4-FFF2-40B4-BE49-F238E27FC236}">
                      <a16:creationId xmlns:a16="http://schemas.microsoft.com/office/drawing/2014/main" id="{60582F7A-2DF1-65D8-E614-9DFFAB1B35F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65" name="Group 564">
                <a:extLst>
                  <a:ext uri="{FF2B5EF4-FFF2-40B4-BE49-F238E27FC236}">
                    <a16:creationId xmlns:a16="http://schemas.microsoft.com/office/drawing/2014/main" id="{3044FEC8-981B-DC5C-C23C-641943157821}"/>
                  </a:ext>
                </a:extLst>
              </p:cNvPr>
              <p:cNvGrpSpPr/>
              <p:nvPr/>
            </p:nvGrpSpPr>
            <p:grpSpPr>
              <a:xfrm>
                <a:off x="2368208" y="1883848"/>
                <a:ext cx="131575" cy="131575"/>
                <a:chOff x="2228744" y="1245623"/>
                <a:chExt cx="365760" cy="365760"/>
              </a:xfrm>
            </p:grpSpPr>
            <p:sp>
              <p:nvSpPr>
                <p:cNvPr id="569" name="Oval 568">
                  <a:extLst>
                    <a:ext uri="{FF2B5EF4-FFF2-40B4-BE49-F238E27FC236}">
                      <a16:creationId xmlns:a16="http://schemas.microsoft.com/office/drawing/2014/main" id="{CE59A53E-0381-F672-F13F-183C1F57231C}"/>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70" name="Graphic 82" descr="Checkmark with solid fill">
                  <a:extLst>
                    <a:ext uri="{FF2B5EF4-FFF2-40B4-BE49-F238E27FC236}">
                      <a16:creationId xmlns:a16="http://schemas.microsoft.com/office/drawing/2014/main" id="{AEE1E8F6-6D29-F8DE-CFA9-EFCAB34CD34A}"/>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66" name="Group 565">
                <a:extLst>
                  <a:ext uri="{FF2B5EF4-FFF2-40B4-BE49-F238E27FC236}">
                    <a16:creationId xmlns:a16="http://schemas.microsoft.com/office/drawing/2014/main" id="{0411ECFC-930A-B40C-C3A2-0052D900A4A7}"/>
                  </a:ext>
                </a:extLst>
              </p:cNvPr>
              <p:cNvGrpSpPr/>
              <p:nvPr/>
            </p:nvGrpSpPr>
            <p:grpSpPr>
              <a:xfrm>
                <a:off x="2513205" y="1883848"/>
                <a:ext cx="131575" cy="131575"/>
                <a:chOff x="2228744" y="1245623"/>
                <a:chExt cx="365760" cy="365760"/>
              </a:xfrm>
            </p:grpSpPr>
            <p:sp>
              <p:nvSpPr>
                <p:cNvPr id="567" name="Oval 566">
                  <a:extLst>
                    <a:ext uri="{FF2B5EF4-FFF2-40B4-BE49-F238E27FC236}">
                      <a16:creationId xmlns:a16="http://schemas.microsoft.com/office/drawing/2014/main" id="{E33118DF-B8E1-3987-F5E8-1014984C981F}"/>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68" name="Graphic 82" descr="Checkmark with solid fill">
                  <a:extLst>
                    <a:ext uri="{FF2B5EF4-FFF2-40B4-BE49-F238E27FC236}">
                      <a16:creationId xmlns:a16="http://schemas.microsoft.com/office/drawing/2014/main" id="{9EBCA7D5-B5C2-2B67-CC09-ECDF2E78B555}"/>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556" name="Straight Connector 555">
              <a:extLst>
                <a:ext uri="{FF2B5EF4-FFF2-40B4-BE49-F238E27FC236}">
                  <a16:creationId xmlns:a16="http://schemas.microsoft.com/office/drawing/2014/main" id="{5E70C54F-DF18-A5D6-5796-5B72D5C3A3D3}"/>
                </a:ext>
              </a:extLst>
            </p:cNvPr>
            <p:cNvCxnSpPr>
              <a:stCxn id="561" idx="4"/>
              <a:endCxn id="573" idx="0"/>
            </p:cNvCxnSpPr>
            <p:nvPr/>
          </p:nvCxnSpPr>
          <p:spPr>
            <a:xfrm flipH="1">
              <a:off x="9594759"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57" name="Straight Connector 556">
              <a:extLst>
                <a:ext uri="{FF2B5EF4-FFF2-40B4-BE49-F238E27FC236}">
                  <a16:creationId xmlns:a16="http://schemas.microsoft.com/office/drawing/2014/main" id="{4616343D-798D-033E-742A-6CF5C990686A}"/>
                </a:ext>
              </a:extLst>
            </p:cNvPr>
            <p:cNvCxnSpPr>
              <a:cxnSpLocks/>
              <a:stCxn id="561" idx="4"/>
              <a:endCxn id="571" idx="0"/>
            </p:cNvCxnSpPr>
            <p:nvPr/>
          </p:nvCxnSpPr>
          <p:spPr>
            <a:xfrm flipH="1">
              <a:off x="9739757"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58" name="Straight Connector 557">
              <a:extLst>
                <a:ext uri="{FF2B5EF4-FFF2-40B4-BE49-F238E27FC236}">
                  <a16:creationId xmlns:a16="http://schemas.microsoft.com/office/drawing/2014/main" id="{75CB9A82-5E42-4F7C-2145-ED4A6F62499E}"/>
                </a:ext>
              </a:extLst>
            </p:cNvPr>
            <p:cNvCxnSpPr>
              <a:cxnSpLocks/>
              <a:stCxn id="561" idx="4"/>
              <a:endCxn id="569" idx="0"/>
            </p:cNvCxnSpPr>
            <p:nvPr/>
          </p:nvCxnSpPr>
          <p:spPr>
            <a:xfrm>
              <a:off x="9812255"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59" name="Straight Connector 558">
              <a:extLst>
                <a:ext uri="{FF2B5EF4-FFF2-40B4-BE49-F238E27FC236}">
                  <a16:creationId xmlns:a16="http://schemas.microsoft.com/office/drawing/2014/main" id="{D742DEB7-0FE8-67EB-F6BE-F20D9945134B}"/>
                </a:ext>
              </a:extLst>
            </p:cNvPr>
            <p:cNvCxnSpPr>
              <a:cxnSpLocks/>
              <a:stCxn id="561" idx="4"/>
              <a:endCxn id="567" idx="0"/>
            </p:cNvCxnSpPr>
            <p:nvPr/>
          </p:nvCxnSpPr>
          <p:spPr>
            <a:xfrm>
              <a:off x="9812255"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560" name="Group 559">
              <a:extLst>
                <a:ext uri="{FF2B5EF4-FFF2-40B4-BE49-F238E27FC236}">
                  <a16:creationId xmlns:a16="http://schemas.microsoft.com/office/drawing/2014/main" id="{021DC65D-F1FA-C19D-13E8-0189E5221A01}"/>
                </a:ext>
              </a:extLst>
            </p:cNvPr>
            <p:cNvGrpSpPr/>
            <p:nvPr/>
          </p:nvGrpSpPr>
          <p:grpSpPr>
            <a:xfrm>
              <a:off x="9629375" y="1725400"/>
              <a:ext cx="365760" cy="365760"/>
              <a:chOff x="2228744" y="1245623"/>
              <a:chExt cx="365760" cy="365760"/>
            </a:xfrm>
          </p:grpSpPr>
          <p:sp>
            <p:nvSpPr>
              <p:cNvPr id="561" name="Oval 560">
                <a:extLst>
                  <a:ext uri="{FF2B5EF4-FFF2-40B4-BE49-F238E27FC236}">
                    <a16:creationId xmlns:a16="http://schemas.microsoft.com/office/drawing/2014/main" id="{36EC5604-B71A-F559-0E29-88B945985E4D}"/>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62" name="Graphic 82" descr="Checkmark with solid fill">
                <a:extLst>
                  <a:ext uri="{FF2B5EF4-FFF2-40B4-BE49-F238E27FC236}">
                    <a16:creationId xmlns:a16="http://schemas.microsoft.com/office/drawing/2014/main" id="{6DA5E164-0B1F-F8BA-FB69-E94223F41359}"/>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76" name="Group 575">
              <a:extLst>
                <a:ext uri="{FF2B5EF4-FFF2-40B4-BE49-F238E27FC236}">
                  <a16:creationId xmlns:a16="http://schemas.microsoft.com/office/drawing/2014/main" id="{9572F74D-BC0D-69CC-A191-B22CFA9B6067}"/>
                </a:ext>
              </a:extLst>
            </p:cNvPr>
            <p:cNvGrpSpPr/>
            <p:nvPr/>
          </p:nvGrpSpPr>
          <p:grpSpPr>
            <a:xfrm>
              <a:off x="10271074" y="3825412"/>
              <a:ext cx="566568" cy="131575"/>
              <a:chOff x="2078212" y="1883848"/>
              <a:chExt cx="566568" cy="131575"/>
            </a:xfrm>
          </p:grpSpPr>
          <p:grpSp>
            <p:nvGrpSpPr>
              <p:cNvPr id="584" name="Group 583">
                <a:extLst>
                  <a:ext uri="{FF2B5EF4-FFF2-40B4-BE49-F238E27FC236}">
                    <a16:creationId xmlns:a16="http://schemas.microsoft.com/office/drawing/2014/main" id="{F47EF498-6A84-683A-6363-B7050DE3A0A0}"/>
                  </a:ext>
                </a:extLst>
              </p:cNvPr>
              <p:cNvGrpSpPr/>
              <p:nvPr/>
            </p:nvGrpSpPr>
            <p:grpSpPr>
              <a:xfrm>
                <a:off x="2078212" y="1883848"/>
                <a:ext cx="131575" cy="131575"/>
                <a:chOff x="2228744" y="1245623"/>
                <a:chExt cx="365760" cy="365760"/>
              </a:xfrm>
            </p:grpSpPr>
            <p:sp>
              <p:nvSpPr>
                <p:cNvPr id="594" name="Oval 593">
                  <a:extLst>
                    <a:ext uri="{FF2B5EF4-FFF2-40B4-BE49-F238E27FC236}">
                      <a16:creationId xmlns:a16="http://schemas.microsoft.com/office/drawing/2014/main" id="{CA7EA0DE-F091-4F79-29C8-5754919C655C}"/>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95" name="Graphic 82" descr="Checkmark with solid fill">
                  <a:extLst>
                    <a:ext uri="{FF2B5EF4-FFF2-40B4-BE49-F238E27FC236}">
                      <a16:creationId xmlns:a16="http://schemas.microsoft.com/office/drawing/2014/main" id="{8553D0DB-A5BB-65F3-52EF-1814C7729E0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85" name="Group 584">
                <a:extLst>
                  <a:ext uri="{FF2B5EF4-FFF2-40B4-BE49-F238E27FC236}">
                    <a16:creationId xmlns:a16="http://schemas.microsoft.com/office/drawing/2014/main" id="{239C2AD4-9328-05DB-A68F-BEE5AEC22D32}"/>
                  </a:ext>
                </a:extLst>
              </p:cNvPr>
              <p:cNvGrpSpPr/>
              <p:nvPr/>
            </p:nvGrpSpPr>
            <p:grpSpPr>
              <a:xfrm>
                <a:off x="2223210" y="1883848"/>
                <a:ext cx="131575" cy="131575"/>
                <a:chOff x="2228744" y="1245623"/>
                <a:chExt cx="365760" cy="365760"/>
              </a:xfrm>
            </p:grpSpPr>
            <p:sp>
              <p:nvSpPr>
                <p:cNvPr id="592" name="Oval 591">
                  <a:extLst>
                    <a:ext uri="{FF2B5EF4-FFF2-40B4-BE49-F238E27FC236}">
                      <a16:creationId xmlns:a16="http://schemas.microsoft.com/office/drawing/2014/main" id="{946C2054-FB22-F583-761A-3533A0E95E74}"/>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93" name="Graphic 82" descr="Checkmark with solid fill">
                  <a:extLst>
                    <a:ext uri="{FF2B5EF4-FFF2-40B4-BE49-F238E27FC236}">
                      <a16:creationId xmlns:a16="http://schemas.microsoft.com/office/drawing/2014/main" id="{0A1216BE-0C34-E7A1-35DF-0202B418BD3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86" name="Group 585">
                <a:extLst>
                  <a:ext uri="{FF2B5EF4-FFF2-40B4-BE49-F238E27FC236}">
                    <a16:creationId xmlns:a16="http://schemas.microsoft.com/office/drawing/2014/main" id="{FBB419CB-5D26-9875-5C6E-C23D7F4F8D86}"/>
                  </a:ext>
                </a:extLst>
              </p:cNvPr>
              <p:cNvGrpSpPr/>
              <p:nvPr/>
            </p:nvGrpSpPr>
            <p:grpSpPr>
              <a:xfrm>
                <a:off x="2368208" y="1883848"/>
                <a:ext cx="131575" cy="131575"/>
                <a:chOff x="2228744" y="1245623"/>
                <a:chExt cx="365760" cy="365760"/>
              </a:xfrm>
            </p:grpSpPr>
            <p:sp>
              <p:nvSpPr>
                <p:cNvPr id="590" name="Oval 589">
                  <a:extLst>
                    <a:ext uri="{FF2B5EF4-FFF2-40B4-BE49-F238E27FC236}">
                      <a16:creationId xmlns:a16="http://schemas.microsoft.com/office/drawing/2014/main" id="{88C13817-999F-619A-4DBD-DFD97CE128AF}"/>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91" name="Graphic 82" descr="Checkmark with solid fill">
                  <a:extLst>
                    <a:ext uri="{FF2B5EF4-FFF2-40B4-BE49-F238E27FC236}">
                      <a16:creationId xmlns:a16="http://schemas.microsoft.com/office/drawing/2014/main" id="{EB524D3E-6714-9D07-2A56-B3D2CCA1955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87" name="Group 586">
                <a:extLst>
                  <a:ext uri="{FF2B5EF4-FFF2-40B4-BE49-F238E27FC236}">
                    <a16:creationId xmlns:a16="http://schemas.microsoft.com/office/drawing/2014/main" id="{66D6F76A-D005-12D2-792C-B6A95C7AEA8F}"/>
                  </a:ext>
                </a:extLst>
              </p:cNvPr>
              <p:cNvGrpSpPr/>
              <p:nvPr/>
            </p:nvGrpSpPr>
            <p:grpSpPr>
              <a:xfrm>
                <a:off x="2513205" y="1883848"/>
                <a:ext cx="131575" cy="131575"/>
                <a:chOff x="2228744" y="1245623"/>
                <a:chExt cx="365760" cy="365760"/>
              </a:xfrm>
            </p:grpSpPr>
            <p:sp>
              <p:nvSpPr>
                <p:cNvPr id="588" name="Oval 587">
                  <a:extLst>
                    <a:ext uri="{FF2B5EF4-FFF2-40B4-BE49-F238E27FC236}">
                      <a16:creationId xmlns:a16="http://schemas.microsoft.com/office/drawing/2014/main" id="{3CED1ABD-DEA1-2AB0-D2B7-D7D63E02E40D}"/>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89" name="Graphic 82" descr="Checkmark with solid fill">
                  <a:extLst>
                    <a:ext uri="{FF2B5EF4-FFF2-40B4-BE49-F238E27FC236}">
                      <a16:creationId xmlns:a16="http://schemas.microsoft.com/office/drawing/2014/main" id="{4B0D8F5A-96A1-6022-52BC-1A28C5BEB045}"/>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577" name="Straight Connector 576">
              <a:extLst>
                <a:ext uri="{FF2B5EF4-FFF2-40B4-BE49-F238E27FC236}">
                  <a16:creationId xmlns:a16="http://schemas.microsoft.com/office/drawing/2014/main" id="{1710BA01-7480-39B9-0E9E-742DCA80AA6F}"/>
                </a:ext>
              </a:extLst>
            </p:cNvPr>
            <p:cNvCxnSpPr>
              <a:stCxn id="582" idx="4"/>
              <a:endCxn id="594" idx="0"/>
            </p:cNvCxnSpPr>
            <p:nvPr/>
          </p:nvCxnSpPr>
          <p:spPr>
            <a:xfrm flipH="1">
              <a:off x="10336862"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78" name="Straight Connector 577">
              <a:extLst>
                <a:ext uri="{FF2B5EF4-FFF2-40B4-BE49-F238E27FC236}">
                  <a16:creationId xmlns:a16="http://schemas.microsoft.com/office/drawing/2014/main" id="{D1974C50-4453-0E59-CCAB-8B50ED3990BC}"/>
                </a:ext>
              </a:extLst>
            </p:cNvPr>
            <p:cNvCxnSpPr>
              <a:cxnSpLocks/>
              <a:stCxn id="582" idx="4"/>
              <a:endCxn id="592" idx="0"/>
            </p:cNvCxnSpPr>
            <p:nvPr/>
          </p:nvCxnSpPr>
          <p:spPr>
            <a:xfrm flipH="1">
              <a:off x="10481860"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79" name="Straight Connector 578">
              <a:extLst>
                <a:ext uri="{FF2B5EF4-FFF2-40B4-BE49-F238E27FC236}">
                  <a16:creationId xmlns:a16="http://schemas.microsoft.com/office/drawing/2014/main" id="{8C209EB6-3002-D8C9-5407-A6A01B2790F6}"/>
                </a:ext>
              </a:extLst>
            </p:cNvPr>
            <p:cNvCxnSpPr>
              <a:cxnSpLocks/>
              <a:stCxn id="582" idx="4"/>
              <a:endCxn id="590" idx="0"/>
            </p:cNvCxnSpPr>
            <p:nvPr/>
          </p:nvCxnSpPr>
          <p:spPr>
            <a:xfrm>
              <a:off x="10554358"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80" name="Straight Connector 579">
              <a:extLst>
                <a:ext uri="{FF2B5EF4-FFF2-40B4-BE49-F238E27FC236}">
                  <a16:creationId xmlns:a16="http://schemas.microsoft.com/office/drawing/2014/main" id="{8DC5B4BC-4970-57DA-629B-51C5F6522B68}"/>
                </a:ext>
              </a:extLst>
            </p:cNvPr>
            <p:cNvCxnSpPr>
              <a:cxnSpLocks/>
              <a:stCxn id="582" idx="4"/>
              <a:endCxn id="588" idx="0"/>
            </p:cNvCxnSpPr>
            <p:nvPr/>
          </p:nvCxnSpPr>
          <p:spPr>
            <a:xfrm>
              <a:off x="10554358"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581" name="Group 580">
              <a:extLst>
                <a:ext uri="{FF2B5EF4-FFF2-40B4-BE49-F238E27FC236}">
                  <a16:creationId xmlns:a16="http://schemas.microsoft.com/office/drawing/2014/main" id="{0E9D42DC-B44A-0E84-B835-4546799DAB90}"/>
                </a:ext>
              </a:extLst>
            </p:cNvPr>
            <p:cNvGrpSpPr/>
            <p:nvPr/>
          </p:nvGrpSpPr>
          <p:grpSpPr>
            <a:xfrm>
              <a:off x="10371478" y="1725400"/>
              <a:ext cx="365760" cy="365760"/>
              <a:chOff x="2228744" y="1245623"/>
              <a:chExt cx="365760" cy="365760"/>
            </a:xfrm>
          </p:grpSpPr>
          <p:sp>
            <p:nvSpPr>
              <p:cNvPr id="582" name="Oval 581">
                <a:extLst>
                  <a:ext uri="{FF2B5EF4-FFF2-40B4-BE49-F238E27FC236}">
                    <a16:creationId xmlns:a16="http://schemas.microsoft.com/office/drawing/2014/main" id="{EBC14420-F5F0-EC16-673C-344DF2451DAE}"/>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83" name="Graphic 82" descr="Checkmark with solid fill">
                <a:extLst>
                  <a:ext uri="{FF2B5EF4-FFF2-40B4-BE49-F238E27FC236}">
                    <a16:creationId xmlns:a16="http://schemas.microsoft.com/office/drawing/2014/main" id="{FAD73E12-346E-C1D6-27DD-D9F32B65D324}"/>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97" name="Group 596">
              <a:extLst>
                <a:ext uri="{FF2B5EF4-FFF2-40B4-BE49-F238E27FC236}">
                  <a16:creationId xmlns:a16="http://schemas.microsoft.com/office/drawing/2014/main" id="{09B97DB5-9949-616F-3BB0-72A7E373F34E}"/>
                </a:ext>
              </a:extLst>
            </p:cNvPr>
            <p:cNvGrpSpPr/>
            <p:nvPr/>
          </p:nvGrpSpPr>
          <p:grpSpPr>
            <a:xfrm>
              <a:off x="11013180" y="3825412"/>
              <a:ext cx="566568" cy="131575"/>
              <a:chOff x="2078212" y="1883848"/>
              <a:chExt cx="566568" cy="131575"/>
            </a:xfrm>
          </p:grpSpPr>
          <p:grpSp>
            <p:nvGrpSpPr>
              <p:cNvPr id="605" name="Group 604">
                <a:extLst>
                  <a:ext uri="{FF2B5EF4-FFF2-40B4-BE49-F238E27FC236}">
                    <a16:creationId xmlns:a16="http://schemas.microsoft.com/office/drawing/2014/main" id="{8845BD5C-CD49-15A3-3C68-A1534137B840}"/>
                  </a:ext>
                </a:extLst>
              </p:cNvPr>
              <p:cNvGrpSpPr/>
              <p:nvPr/>
            </p:nvGrpSpPr>
            <p:grpSpPr>
              <a:xfrm>
                <a:off x="2078212" y="1883848"/>
                <a:ext cx="131575" cy="131575"/>
                <a:chOff x="2228744" y="1245623"/>
                <a:chExt cx="365760" cy="365760"/>
              </a:xfrm>
            </p:grpSpPr>
            <p:sp>
              <p:nvSpPr>
                <p:cNvPr id="615" name="Oval 614">
                  <a:extLst>
                    <a:ext uri="{FF2B5EF4-FFF2-40B4-BE49-F238E27FC236}">
                      <a16:creationId xmlns:a16="http://schemas.microsoft.com/office/drawing/2014/main" id="{21BC93E9-007B-2D82-AC26-CF375304862E}"/>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16" name="Graphic 82" descr="Checkmark with solid fill">
                  <a:extLst>
                    <a:ext uri="{FF2B5EF4-FFF2-40B4-BE49-F238E27FC236}">
                      <a16:creationId xmlns:a16="http://schemas.microsoft.com/office/drawing/2014/main" id="{3191996B-F68B-5790-E109-109BFD5CB199}"/>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06" name="Group 605">
                <a:extLst>
                  <a:ext uri="{FF2B5EF4-FFF2-40B4-BE49-F238E27FC236}">
                    <a16:creationId xmlns:a16="http://schemas.microsoft.com/office/drawing/2014/main" id="{72853316-F89F-12FF-2183-4C8F28ECBFA4}"/>
                  </a:ext>
                </a:extLst>
              </p:cNvPr>
              <p:cNvGrpSpPr/>
              <p:nvPr/>
            </p:nvGrpSpPr>
            <p:grpSpPr>
              <a:xfrm>
                <a:off x="2223210" y="1883848"/>
                <a:ext cx="131575" cy="131575"/>
                <a:chOff x="2228744" y="1245623"/>
                <a:chExt cx="365760" cy="365760"/>
              </a:xfrm>
            </p:grpSpPr>
            <p:sp>
              <p:nvSpPr>
                <p:cNvPr id="613" name="Oval 612">
                  <a:extLst>
                    <a:ext uri="{FF2B5EF4-FFF2-40B4-BE49-F238E27FC236}">
                      <a16:creationId xmlns:a16="http://schemas.microsoft.com/office/drawing/2014/main" id="{2CF3B9E4-D0B1-6167-B371-54E8E4FE1F08}"/>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14" name="Graphic 82" descr="Checkmark with solid fill">
                  <a:extLst>
                    <a:ext uri="{FF2B5EF4-FFF2-40B4-BE49-F238E27FC236}">
                      <a16:creationId xmlns:a16="http://schemas.microsoft.com/office/drawing/2014/main" id="{68E8DDFD-2AB3-CE7E-A83D-5F7A992DA6A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07" name="Group 606">
                <a:extLst>
                  <a:ext uri="{FF2B5EF4-FFF2-40B4-BE49-F238E27FC236}">
                    <a16:creationId xmlns:a16="http://schemas.microsoft.com/office/drawing/2014/main" id="{BAF00A83-4F64-C9A2-4683-A8BF07AF1263}"/>
                  </a:ext>
                </a:extLst>
              </p:cNvPr>
              <p:cNvGrpSpPr/>
              <p:nvPr/>
            </p:nvGrpSpPr>
            <p:grpSpPr>
              <a:xfrm>
                <a:off x="2368208" y="1883848"/>
                <a:ext cx="131575" cy="131575"/>
                <a:chOff x="2228744" y="1245623"/>
                <a:chExt cx="365760" cy="365760"/>
              </a:xfrm>
            </p:grpSpPr>
            <p:sp>
              <p:nvSpPr>
                <p:cNvPr id="611" name="Oval 610">
                  <a:extLst>
                    <a:ext uri="{FF2B5EF4-FFF2-40B4-BE49-F238E27FC236}">
                      <a16:creationId xmlns:a16="http://schemas.microsoft.com/office/drawing/2014/main" id="{7A8AFA64-8455-F874-9908-507D55E95261}"/>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12" name="Graphic 82" descr="Checkmark with solid fill">
                  <a:extLst>
                    <a:ext uri="{FF2B5EF4-FFF2-40B4-BE49-F238E27FC236}">
                      <a16:creationId xmlns:a16="http://schemas.microsoft.com/office/drawing/2014/main" id="{5824F7CE-2BD6-1EC3-12DE-0D30A6C16D02}"/>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08" name="Group 607">
                <a:extLst>
                  <a:ext uri="{FF2B5EF4-FFF2-40B4-BE49-F238E27FC236}">
                    <a16:creationId xmlns:a16="http://schemas.microsoft.com/office/drawing/2014/main" id="{5009E865-4F5D-B77D-752C-3A0FEBA4C663}"/>
                  </a:ext>
                </a:extLst>
              </p:cNvPr>
              <p:cNvGrpSpPr/>
              <p:nvPr/>
            </p:nvGrpSpPr>
            <p:grpSpPr>
              <a:xfrm>
                <a:off x="2513205" y="1883848"/>
                <a:ext cx="131575" cy="131575"/>
                <a:chOff x="2228744" y="1245623"/>
                <a:chExt cx="365760" cy="365760"/>
              </a:xfrm>
            </p:grpSpPr>
            <p:sp>
              <p:nvSpPr>
                <p:cNvPr id="609" name="Oval 608">
                  <a:extLst>
                    <a:ext uri="{FF2B5EF4-FFF2-40B4-BE49-F238E27FC236}">
                      <a16:creationId xmlns:a16="http://schemas.microsoft.com/office/drawing/2014/main" id="{1FE4CC10-0F26-9A86-EF1E-A3DC058E730C}"/>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10" name="Graphic 82" descr="Checkmark with solid fill">
                  <a:extLst>
                    <a:ext uri="{FF2B5EF4-FFF2-40B4-BE49-F238E27FC236}">
                      <a16:creationId xmlns:a16="http://schemas.microsoft.com/office/drawing/2014/main" id="{E2E98AE7-92FC-8709-650F-DCCD625B196D}"/>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cxnSp>
          <p:nvCxnSpPr>
            <p:cNvPr id="598" name="Straight Connector 597">
              <a:extLst>
                <a:ext uri="{FF2B5EF4-FFF2-40B4-BE49-F238E27FC236}">
                  <a16:creationId xmlns:a16="http://schemas.microsoft.com/office/drawing/2014/main" id="{7BD04DB0-1799-F4A0-160D-B990B4B76B5B}"/>
                </a:ext>
              </a:extLst>
            </p:cNvPr>
            <p:cNvCxnSpPr>
              <a:stCxn id="603" idx="4"/>
              <a:endCxn id="615" idx="0"/>
            </p:cNvCxnSpPr>
            <p:nvPr/>
          </p:nvCxnSpPr>
          <p:spPr>
            <a:xfrm flipH="1">
              <a:off x="11078968" y="2091160"/>
              <a:ext cx="217496"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599" name="Straight Connector 598">
              <a:extLst>
                <a:ext uri="{FF2B5EF4-FFF2-40B4-BE49-F238E27FC236}">
                  <a16:creationId xmlns:a16="http://schemas.microsoft.com/office/drawing/2014/main" id="{5D68956B-FD0F-B037-8146-DDD55FD6E888}"/>
                </a:ext>
              </a:extLst>
            </p:cNvPr>
            <p:cNvCxnSpPr>
              <a:cxnSpLocks/>
              <a:stCxn id="603" idx="4"/>
              <a:endCxn id="613" idx="0"/>
            </p:cNvCxnSpPr>
            <p:nvPr/>
          </p:nvCxnSpPr>
          <p:spPr>
            <a:xfrm flipH="1">
              <a:off x="11223966" y="2091160"/>
              <a:ext cx="72498"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600" name="Straight Connector 599">
              <a:extLst>
                <a:ext uri="{FF2B5EF4-FFF2-40B4-BE49-F238E27FC236}">
                  <a16:creationId xmlns:a16="http://schemas.microsoft.com/office/drawing/2014/main" id="{FF614D01-AE06-11F2-430D-9643E020BA69}"/>
                </a:ext>
              </a:extLst>
            </p:cNvPr>
            <p:cNvCxnSpPr>
              <a:cxnSpLocks/>
              <a:stCxn id="603" idx="4"/>
              <a:endCxn id="611" idx="0"/>
            </p:cNvCxnSpPr>
            <p:nvPr/>
          </p:nvCxnSpPr>
          <p:spPr>
            <a:xfrm>
              <a:off x="11296464" y="2091160"/>
              <a:ext cx="72500"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cxnSp>
          <p:nvCxnSpPr>
            <p:cNvPr id="601" name="Straight Connector 600">
              <a:extLst>
                <a:ext uri="{FF2B5EF4-FFF2-40B4-BE49-F238E27FC236}">
                  <a16:creationId xmlns:a16="http://schemas.microsoft.com/office/drawing/2014/main" id="{CFEB1457-35E2-914C-FB88-875508A0A6A4}"/>
                </a:ext>
              </a:extLst>
            </p:cNvPr>
            <p:cNvCxnSpPr>
              <a:cxnSpLocks/>
              <a:stCxn id="603" idx="4"/>
              <a:endCxn id="609" idx="0"/>
            </p:cNvCxnSpPr>
            <p:nvPr/>
          </p:nvCxnSpPr>
          <p:spPr>
            <a:xfrm>
              <a:off x="11296464" y="2091160"/>
              <a:ext cx="217497" cy="1734252"/>
            </a:xfrm>
            <a:prstGeom prst="line">
              <a:avLst/>
            </a:prstGeom>
            <a:ln w="6350">
              <a:solidFill>
                <a:schemeClr val="accent4"/>
              </a:solidFill>
              <a:prstDash val="dash"/>
            </a:ln>
          </p:spPr>
          <p:style>
            <a:lnRef idx="2">
              <a:schemeClr val="accent1"/>
            </a:lnRef>
            <a:fillRef idx="0">
              <a:schemeClr val="accent1"/>
            </a:fillRef>
            <a:effectRef idx="1">
              <a:schemeClr val="accent1"/>
            </a:effectRef>
            <a:fontRef idx="minor">
              <a:schemeClr val="tx1"/>
            </a:fontRef>
          </p:style>
        </p:cxnSp>
        <p:grpSp>
          <p:nvGrpSpPr>
            <p:cNvPr id="602" name="Group 601">
              <a:extLst>
                <a:ext uri="{FF2B5EF4-FFF2-40B4-BE49-F238E27FC236}">
                  <a16:creationId xmlns:a16="http://schemas.microsoft.com/office/drawing/2014/main" id="{726F0A42-D9AF-3255-3DC5-46ED2DF1EB03}"/>
                </a:ext>
              </a:extLst>
            </p:cNvPr>
            <p:cNvGrpSpPr/>
            <p:nvPr/>
          </p:nvGrpSpPr>
          <p:grpSpPr>
            <a:xfrm>
              <a:off x="11113584" y="1725400"/>
              <a:ext cx="365760" cy="365760"/>
              <a:chOff x="2228744" y="1245623"/>
              <a:chExt cx="365760" cy="365760"/>
            </a:xfrm>
          </p:grpSpPr>
          <p:sp>
            <p:nvSpPr>
              <p:cNvPr id="603" name="Oval 602">
                <a:extLst>
                  <a:ext uri="{FF2B5EF4-FFF2-40B4-BE49-F238E27FC236}">
                    <a16:creationId xmlns:a16="http://schemas.microsoft.com/office/drawing/2014/main" id="{E5DC3187-946D-F9C7-6716-0F812C99A420}"/>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04" name="Graphic 82" descr="Checkmark with solid fill">
                <a:extLst>
                  <a:ext uri="{FF2B5EF4-FFF2-40B4-BE49-F238E27FC236}">
                    <a16:creationId xmlns:a16="http://schemas.microsoft.com/office/drawing/2014/main" id="{F9748D7B-EBD9-0E75-3D67-AC2DB69B4C5D}"/>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623" name="Rectangle: Rounded Corners 622">
            <a:extLst>
              <a:ext uri="{FF2B5EF4-FFF2-40B4-BE49-F238E27FC236}">
                <a16:creationId xmlns:a16="http://schemas.microsoft.com/office/drawing/2014/main" id="{812A457E-E69A-AE9A-75CA-A52869D7568B}"/>
              </a:ext>
              <a:ext uri="{C183D7F6-B498-43B3-948B-1728B52AA6E4}">
                <adec:decorative xmlns:adec="http://schemas.microsoft.com/office/drawing/2017/decorative" val="1"/>
              </a:ext>
            </a:extLst>
          </p:cNvPr>
          <p:cNvSpPr>
            <a:spLocks/>
          </p:cNvSpPr>
          <p:nvPr/>
        </p:nvSpPr>
        <p:spPr>
          <a:xfrm>
            <a:off x="419100" y="4829169"/>
            <a:ext cx="11353800" cy="1449891"/>
          </a:xfrm>
          <a:prstGeom prst="roundRect">
            <a:avLst>
              <a:gd name="adj" fmla="val 2004"/>
            </a:avLst>
          </a:prstGeom>
          <a:solidFill>
            <a:schemeClr val="bg1"/>
          </a:solidFill>
          <a:effectLst>
            <a:outerShdw blurRad="50800" dist="38100" dir="2700000" algn="tl" rotWithShape="0">
              <a:prstClr val="black">
                <a:alpha val="40000"/>
              </a:prstClr>
            </a:outerShdw>
          </a:effectLst>
        </p:spPr>
        <p:txBody>
          <a:bodyPr wrap="square" lIns="114300" tIns="114300" rIns="114300" bIns="114300">
            <a:noAutofit/>
          </a:bodyPr>
          <a:lstStyle/>
          <a:p>
            <a:pPr marR="0" lvl="0" algn="ctr" defTabSz="914314" rtl="0" eaLnBrk="1" fontAlgn="auto" latinLnBrk="0" hangingPunct="1">
              <a:lnSpc>
                <a:spcPct val="100000"/>
              </a:lnSpc>
              <a:spcBef>
                <a:spcPts val="0"/>
              </a:spcBef>
              <a:spcAft>
                <a:spcPts val="1200"/>
              </a:spcAft>
              <a:buClrTx/>
              <a:buSzTx/>
              <a:tabLst/>
              <a:defRPr/>
            </a:pPr>
            <a:endParaRPr kumimoji="0" lang="en-US" sz="1600" b="0" i="0" u="none" strike="noStrike" kern="1200" cap="none" normalizeH="0" noProof="0">
              <a:ln>
                <a:noFill/>
              </a:ln>
              <a:solidFill>
                <a:srgbClr val="282828"/>
              </a:solidFill>
              <a:effectLst/>
              <a:uLnTx/>
              <a:uFillTx/>
              <a:ea typeface="Calibri" panose="020F0502020204030204" pitchFamily="34" charset="0"/>
              <a:cs typeface="+mn-cs"/>
            </a:endParaRPr>
          </a:p>
        </p:txBody>
      </p:sp>
      <p:sp>
        <p:nvSpPr>
          <p:cNvPr id="625" name="Rectangle 624">
            <a:extLst>
              <a:ext uri="{FF2B5EF4-FFF2-40B4-BE49-F238E27FC236}">
                <a16:creationId xmlns:a16="http://schemas.microsoft.com/office/drawing/2014/main" id="{B5091BCC-6B55-D6BE-D3C4-3862B41453E5}"/>
              </a:ext>
            </a:extLst>
          </p:cNvPr>
          <p:cNvSpPr/>
          <p:nvPr/>
        </p:nvSpPr>
        <p:spPr>
          <a:xfrm>
            <a:off x="697362" y="4977033"/>
            <a:ext cx="4996156" cy="9387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Data Accuracy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The more snapshots included, the more </a:t>
            </a:r>
            <a:br>
              <a:rPr kumimoji="0" lang="en-US" sz="1400" b="0" i="0" u="none" strike="noStrike" kern="1200" cap="none" spc="0" normalizeH="0" baseline="0" noProof="0">
                <a:ln>
                  <a:noFill/>
                </a:ln>
                <a:solidFill>
                  <a:prstClr val="black"/>
                </a:solidFill>
                <a:effectLst/>
                <a:uLnTx/>
                <a:uFillTx/>
                <a:ea typeface="+mn-ea"/>
                <a:cs typeface="+mn-cs"/>
              </a:rPr>
            </a:br>
            <a:r>
              <a:rPr kumimoji="0" lang="en-US" sz="1400" b="0" i="0" u="none" strike="noStrike" kern="1200" cap="none" spc="0" normalizeH="0" baseline="0" noProof="0">
                <a:ln>
                  <a:noFill/>
                </a:ln>
                <a:solidFill>
                  <a:prstClr val="black"/>
                </a:solidFill>
                <a:effectLst/>
                <a:uLnTx/>
                <a:uFillTx/>
                <a:ea typeface="+mn-ea"/>
                <a:cs typeface="+mn-cs"/>
              </a:rPr>
              <a:t>accurately organizational data will be mapped to collaboration data, providing a clearer picture of changes over time.</a:t>
            </a:r>
          </a:p>
        </p:txBody>
      </p:sp>
      <p:sp>
        <p:nvSpPr>
          <p:cNvPr id="624" name="Rectangle 623">
            <a:extLst>
              <a:ext uri="{FF2B5EF4-FFF2-40B4-BE49-F238E27FC236}">
                <a16:creationId xmlns:a16="http://schemas.microsoft.com/office/drawing/2014/main" id="{77BA79BC-4AAC-C382-4D69-6E5ED9E08EEC}"/>
              </a:ext>
            </a:extLst>
          </p:cNvPr>
          <p:cNvSpPr/>
          <p:nvPr/>
        </p:nvSpPr>
        <p:spPr>
          <a:xfrm>
            <a:off x="6498483" y="4977033"/>
            <a:ext cx="4996156" cy="11541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mj-lt"/>
                <a:ea typeface="+mn-ea"/>
                <a:cs typeface="+mn-cs"/>
              </a:rPr>
              <a:t>Monthly Snapshots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ea typeface="+mn-ea"/>
                <a:cs typeface="+mn-cs"/>
              </a:rPr>
              <a:t>Include 13 monthly snapshots of historical data in the initial organizational data upload to ensure accurate mapping of organizational data to collaboration data. Upload monthly going forward.</a:t>
            </a:r>
          </a:p>
        </p:txBody>
      </p:sp>
      <p:cxnSp>
        <p:nvCxnSpPr>
          <p:cNvPr id="626" name="Straight Connector 625">
            <a:extLst>
              <a:ext uri="{FF2B5EF4-FFF2-40B4-BE49-F238E27FC236}">
                <a16:creationId xmlns:a16="http://schemas.microsoft.com/office/drawing/2014/main" id="{058DD5A6-3DDE-CD66-6586-9006650D88A5}"/>
              </a:ext>
              <a:ext uri="{C183D7F6-B498-43B3-948B-1728B52AA6E4}">
                <adec:decorative xmlns:adec="http://schemas.microsoft.com/office/drawing/2017/decorative" val="1"/>
              </a:ext>
            </a:extLst>
          </p:cNvPr>
          <p:cNvCxnSpPr>
            <a:cxnSpLocks/>
          </p:cNvCxnSpPr>
          <p:nvPr/>
        </p:nvCxnSpPr>
        <p:spPr>
          <a:xfrm>
            <a:off x="6096001" y="4977033"/>
            <a:ext cx="0" cy="1154162"/>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69663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16F95-FBCB-635C-31B4-EC20FFF8CF06}"/>
            </a:ext>
          </a:extLst>
        </p:cNvPr>
        <p:cNvGrpSpPr/>
        <p:nvPr/>
      </p:nvGrpSpPr>
      <p:grpSpPr>
        <a:xfrm>
          <a:off x="0" y="0"/>
          <a:ext cx="0" cy="0"/>
          <a:chOff x="0" y="0"/>
          <a:chExt cx="0" cy="0"/>
        </a:xfrm>
      </p:grpSpPr>
      <p:sp>
        <p:nvSpPr>
          <p:cNvPr id="34" name="Title 7">
            <a:extLst>
              <a:ext uri="{FF2B5EF4-FFF2-40B4-BE49-F238E27FC236}">
                <a16:creationId xmlns:a16="http://schemas.microsoft.com/office/drawing/2014/main" id="{2064F4F0-342B-6E92-6DB4-E1C081C08197}"/>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19" name="Title 18">
            <a:extLst>
              <a:ext uri="{FF2B5EF4-FFF2-40B4-BE49-F238E27FC236}">
                <a16:creationId xmlns:a16="http://schemas.microsoft.com/office/drawing/2014/main" id="{0F1C9309-625B-E321-E60E-559C1D22B319}"/>
              </a:ext>
            </a:extLst>
          </p:cNvPr>
          <p:cNvSpPr>
            <a:spLocks noGrp="1"/>
          </p:cNvSpPr>
          <p:nvPr>
            <p:ph type="title"/>
          </p:nvPr>
        </p:nvSpPr>
        <p:spPr>
          <a:xfrm>
            <a:off x="409575" y="450397"/>
            <a:ext cx="11352392" cy="677108"/>
          </a:xfrm>
        </p:spPr>
        <p:txBody>
          <a:bodyPr/>
          <a:lstStyle/>
          <a:p>
            <a:r>
              <a:rPr lang="en-US" sz="2200"/>
              <a:t>It may sometimes be an appropriate strategy to overwrite an earlier effective date when only a single historical snapshot is available</a:t>
            </a:r>
          </a:p>
        </p:txBody>
      </p:sp>
      <p:sp>
        <p:nvSpPr>
          <p:cNvPr id="784" name="Rectangle 783">
            <a:extLst>
              <a:ext uri="{FF2B5EF4-FFF2-40B4-BE49-F238E27FC236}">
                <a16:creationId xmlns:a16="http://schemas.microsoft.com/office/drawing/2014/main" id="{C20FE379-13D1-0989-A047-0B8AABA98799}"/>
              </a:ext>
            </a:extLst>
          </p:cNvPr>
          <p:cNvSpPr/>
          <p:nvPr/>
        </p:nvSpPr>
        <p:spPr>
          <a:xfrm>
            <a:off x="419804" y="1689137"/>
            <a:ext cx="1293294"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Organizational data</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718" name="Rectangle 717">
            <a:extLst>
              <a:ext uri="{FF2B5EF4-FFF2-40B4-BE49-F238E27FC236}">
                <a16:creationId xmlns:a16="http://schemas.microsoft.com/office/drawing/2014/main" id="{B5727F7C-3353-DE63-DB7D-D7C72DABBE55}"/>
              </a:ext>
            </a:extLst>
          </p:cNvPr>
          <p:cNvSpPr/>
          <p:nvPr/>
        </p:nvSpPr>
        <p:spPr>
          <a:xfrm>
            <a:off x="419804" y="2857121"/>
            <a:ext cx="1293294" cy="4308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Organizational data</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E397D651-903B-D624-9773-077EC559516D}"/>
              </a:ext>
            </a:extLst>
          </p:cNvPr>
          <p:cNvSpPr/>
          <p:nvPr/>
        </p:nvSpPr>
        <p:spPr>
          <a:xfrm>
            <a:off x="419804" y="3946816"/>
            <a:ext cx="1293294" cy="6463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Weekly collaboration data</a:t>
            </a: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grpSp>
        <p:nvGrpSpPr>
          <p:cNvPr id="2" name="Group 1" descr="Illustration showing startegy to Overwrite Effective Dates">
            <a:extLst>
              <a:ext uri="{FF2B5EF4-FFF2-40B4-BE49-F238E27FC236}">
                <a16:creationId xmlns:a16="http://schemas.microsoft.com/office/drawing/2014/main" id="{500043FD-C342-8F4E-E908-1077DF867F9E}"/>
              </a:ext>
            </a:extLst>
          </p:cNvPr>
          <p:cNvGrpSpPr/>
          <p:nvPr/>
        </p:nvGrpSpPr>
        <p:grpSpPr>
          <a:xfrm>
            <a:off x="1898247" y="1378420"/>
            <a:ext cx="9891196" cy="3244520"/>
            <a:chOff x="1898247" y="1378420"/>
            <a:chExt cx="9891196" cy="3244520"/>
          </a:xfrm>
        </p:grpSpPr>
        <p:sp>
          <p:nvSpPr>
            <p:cNvPr id="47" name="Rectangle 46">
              <a:extLst>
                <a:ext uri="{FF2B5EF4-FFF2-40B4-BE49-F238E27FC236}">
                  <a16:creationId xmlns:a16="http://schemas.microsoft.com/office/drawing/2014/main" id="{1282D31C-E8CD-DC3B-AF43-DFE70E60188E}"/>
                </a:ext>
              </a:extLst>
            </p:cNvPr>
            <p:cNvSpPr/>
            <p:nvPr/>
          </p:nvSpPr>
          <p:spPr>
            <a:xfrm>
              <a:off x="2799916"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Feb</a:t>
              </a:r>
            </a:p>
          </p:txBody>
        </p:sp>
        <p:sp>
          <p:nvSpPr>
            <p:cNvPr id="48" name="Rectangle 47">
              <a:extLst>
                <a:ext uri="{FF2B5EF4-FFF2-40B4-BE49-F238E27FC236}">
                  <a16:creationId xmlns:a16="http://schemas.microsoft.com/office/drawing/2014/main" id="{D6300F3F-62D7-F929-EE93-59B0E0A79E75}"/>
                </a:ext>
              </a:extLst>
            </p:cNvPr>
            <p:cNvSpPr/>
            <p:nvPr/>
          </p:nvSpPr>
          <p:spPr>
            <a:xfrm>
              <a:off x="3542019"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Mar</a:t>
              </a:r>
            </a:p>
          </p:txBody>
        </p:sp>
        <p:sp>
          <p:nvSpPr>
            <p:cNvPr id="49" name="Rectangle 48">
              <a:extLst>
                <a:ext uri="{FF2B5EF4-FFF2-40B4-BE49-F238E27FC236}">
                  <a16:creationId xmlns:a16="http://schemas.microsoft.com/office/drawing/2014/main" id="{CE9D6960-8DE6-08AD-0D08-B4DF60F3FC8A}"/>
                </a:ext>
              </a:extLst>
            </p:cNvPr>
            <p:cNvSpPr/>
            <p:nvPr/>
          </p:nvSpPr>
          <p:spPr>
            <a:xfrm>
              <a:off x="4284122"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Apr</a:t>
              </a:r>
            </a:p>
          </p:txBody>
        </p:sp>
        <p:sp>
          <p:nvSpPr>
            <p:cNvPr id="50" name="Rectangle 49">
              <a:extLst>
                <a:ext uri="{FF2B5EF4-FFF2-40B4-BE49-F238E27FC236}">
                  <a16:creationId xmlns:a16="http://schemas.microsoft.com/office/drawing/2014/main" id="{65F4643B-569B-5B99-0959-A883F53CFADB}"/>
                </a:ext>
              </a:extLst>
            </p:cNvPr>
            <p:cNvSpPr/>
            <p:nvPr/>
          </p:nvSpPr>
          <p:spPr>
            <a:xfrm>
              <a:off x="5026225"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May</a:t>
              </a:r>
            </a:p>
          </p:txBody>
        </p:sp>
        <p:sp>
          <p:nvSpPr>
            <p:cNvPr id="51" name="Rectangle 50">
              <a:extLst>
                <a:ext uri="{FF2B5EF4-FFF2-40B4-BE49-F238E27FC236}">
                  <a16:creationId xmlns:a16="http://schemas.microsoft.com/office/drawing/2014/main" id="{33EDC32E-C689-66E7-9792-623BE4931C1D}"/>
                </a:ext>
              </a:extLst>
            </p:cNvPr>
            <p:cNvSpPr/>
            <p:nvPr/>
          </p:nvSpPr>
          <p:spPr>
            <a:xfrm>
              <a:off x="5768328"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Jun</a:t>
              </a:r>
            </a:p>
          </p:txBody>
        </p:sp>
        <p:sp>
          <p:nvSpPr>
            <p:cNvPr id="52" name="Rectangle 51">
              <a:extLst>
                <a:ext uri="{FF2B5EF4-FFF2-40B4-BE49-F238E27FC236}">
                  <a16:creationId xmlns:a16="http://schemas.microsoft.com/office/drawing/2014/main" id="{4C02228B-4C10-723D-AE81-54CD66B56974}"/>
                </a:ext>
              </a:extLst>
            </p:cNvPr>
            <p:cNvSpPr/>
            <p:nvPr/>
          </p:nvSpPr>
          <p:spPr>
            <a:xfrm>
              <a:off x="6510431"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Jul</a:t>
              </a:r>
            </a:p>
          </p:txBody>
        </p:sp>
        <p:sp>
          <p:nvSpPr>
            <p:cNvPr id="53" name="Rectangle 52">
              <a:extLst>
                <a:ext uri="{FF2B5EF4-FFF2-40B4-BE49-F238E27FC236}">
                  <a16:creationId xmlns:a16="http://schemas.microsoft.com/office/drawing/2014/main" id="{1C58B3A6-B030-03BC-769D-9AC7A4BEB412}"/>
                </a:ext>
              </a:extLst>
            </p:cNvPr>
            <p:cNvSpPr/>
            <p:nvPr/>
          </p:nvSpPr>
          <p:spPr>
            <a:xfrm>
              <a:off x="7252534"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Aug</a:t>
              </a:r>
            </a:p>
          </p:txBody>
        </p:sp>
        <p:sp>
          <p:nvSpPr>
            <p:cNvPr id="54" name="Rectangle 53">
              <a:extLst>
                <a:ext uri="{FF2B5EF4-FFF2-40B4-BE49-F238E27FC236}">
                  <a16:creationId xmlns:a16="http://schemas.microsoft.com/office/drawing/2014/main" id="{E301A61B-E7B0-01C6-663A-C3D9D9563B33}"/>
                </a:ext>
              </a:extLst>
            </p:cNvPr>
            <p:cNvSpPr/>
            <p:nvPr/>
          </p:nvSpPr>
          <p:spPr>
            <a:xfrm>
              <a:off x="7994637"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Sept</a:t>
              </a:r>
            </a:p>
          </p:txBody>
        </p:sp>
        <p:sp>
          <p:nvSpPr>
            <p:cNvPr id="55" name="Rectangle 54">
              <a:extLst>
                <a:ext uri="{FF2B5EF4-FFF2-40B4-BE49-F238E27FC236}">
                  <a16:creationId xmlns:a16="http://schemas.microsoft.com/office/drawing/2014/main" id="{58EC8D94-2E76-3B12-7AFC-0969293CA295}"/>
                </a:ext>
              </a:extLst>
            </p:cNvPr>
            <p:cNvSpPr/>
            <p:nvPr/>
          </p:nvSpPr>
          <p:spPr>
            <a:xfrm>
              <a:off x="8736740"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Oct</a:t>
              </a:r>
            </a:p>
          </p:txBody>
        </p:sp>
        <p:sp>
          <p:nvSpPr>
            <p:cNvPr id="56" name="Rectangle 55">
              <a:extLst>
                <a:ext uri="{FF2B5EF4-FFF2-40B4-BE49-F238E27FC236}">
                  <a16:creationId xmlns:a16="http://schemas.microsoft.com/office/drawing/2014/main" id="{9489A7A4-CFAF-682F-F3C7-9ACC38A7BA94}"/>
                </a:ext>
              </a:extLst>
            </p:cNvPr>
            <p:cNvSpPr/>
            <p:nvPr/>
          </p:nvSpPr>
          <p:spPr>
            <a:xfrm>
              <a:off x="9478843"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Nov</a:t>
              </a:r>
            </a:p>
          </p:txBody>
        </p:sp>
        <p:sp>
          <p:nvSpPr>
            <p:cNvPr id="57" name="Rectangle 56">
              <a:extLst>
                <a:ext uri="{FF2B5EF4-FFF2-40B4-BE49-F238E27FC236}">
                  <a16:creationId xmlns:a16="http://schemas.microsoft.com/office/drawing/2014/main" id="{4C0E14FE-9EB4-87C1-FDA1-273321050840}"/>
                </a:ext>
              </a:extLst>
            </p:cNvPr>
            <p:cNvSpPr/>
            <p:nvPr/>
          </p:nvSpPr>
          <p:spPr>
            <a:xfrm>
              <a:off x="10220946"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Dec</a:t>
              </a:r>
            </a:p>
          </p:txBody>
        </p:sp>
        <p:sp>
          <p:nvSpPr>
            <p:cNvPr id="60" name="Rectangle 59">
              <a:extLst>
                <a:ext uri="{FF2B5EF4-FFF2-40B4-BE49-F238E27FC236}">
                  <a16:creationId xmlns:a16="http://schemas.microsoft.com/office/drawing/2014/main" id="{339E4855-74DE-1823-02E3-7747F0169638}"/>
                </a:ext>
              </a:extLst>
            </p:cNvPr>
            <p:cNvSpPr/>
            <p:nvPr/>
          </p:nvSpPr>
          <p:spPr>
            <a:xfrm>
              <a:off x="2057813"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Jan</a:t>
              </a:r>
            </a:p>
          </p:txBody>
        </p:sp>
        <p:sp>
          <p:nvSpPr>
            <p:cNvPr id="61" name="Rectangle 60">
              <a:extLst>
                <a:ext uri="{FF2B5EF4-FFF2-40B4-BE49-F238E27FC236}">
                  <a16:creationId xmlns:a16="http://schemas.microsoft.com/office/drawing/2014/main" id="{A7A99390-02F9-8E88-1400-175C030D7302}"/>
                </a:ext>
              </a:extLst>
            </p:cNvPr>
            <p:cNvSpPr/>
            <p:nvPr/>
          </p:nvSpPr>
          <p:spPr>
            <a:xfrm>
              <a:off x="10963052" y="3917023"/>
              <a:ext cx="666825" cy="705917"/>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Jan</a:t>
              </a:r>
            </a:p>
          </p:txBody>
        </p:sp>
        <p:cxnSp>
          <p:nvCxnSpPr>
            <p:cNvPr id="62" name="Straight Arrow Connector 61">
              <a:extLst>
                <a:ext uri="{FF2B5EF4-FFF2-40B4-BE49-F238E27FC236}">
                  <a16:creationId xmlns:a16="http://schemas.microsoft.com/office/drawing/2014/main" id="{1789194F-9927-CBBA-EF4C-B4AC28A56990}"/>
                </a:ext>
                <a:ext uri="{C183D7F6-B498-43B3-948B-1728B52AA6E4}">
                  <adec:decorative xmlns:adec="http://schemas.microsoft.com/office/drawing/2017/decorative" val="1"/>
                </a:ext>
              </a:extLst>
            </p:cNvPr>
            <p:cNvCxnSpPr>
              <a:cxnSpLocks/>
            </p:cNvCxnSpPr>
            <p:nvPr/>
          </p:nvCxnSpPr>
          <p:spPr>
            <a:xfrm>
              <a:off x="1898247" y="4179818"/>
              <a:ext cx="9891196" cy="0"/>
            </a:xfrm>
            <a:prstGeom prst="straightConnector1">
              <a:avLst/>
            </a:prstGeom>
            <a:ln>
              <a:solidFill>
                <a:schemeClr val="accent4">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192" name="Group 191">
              <a:extLst>
                <a:ext uri="{FF2B5EF4-FFF2-40B4-BE49-F238E27FC236}">
                  <a16:creationId xmlns:a16="http://schemas.microsoft.com/office/drawing/2014/main" id="{1E2619E3-8802-DB65-1D81-11CB8880E0F5}"/>
                </a:ext>
              </a:extLst>
            </p:cNvPr>
            <p:cNvGrpSpPr/>
            <p:nvPr/>
          </p:nvGrpSpPr>
          <p:grpSpPr>
            <a:xfrm>
              <a:off x="2107941" y="4114031"/>
              <a:ext cx="566568" cy="131575"/>
              <a:chOff x="2078212" y="1883848"/>
              <a:chExt cx="566568" cy="131575"/>
            </a:xfrm>
          </p:grpSpPr>
          <p:grpSp>
            <p:nvGrpSpPr>
              <p:cNvPr id="193" name="Group 192">
                <a:extLst>
                  <a:ext uri="{FF2B5EF4-FFF2-40B4-BE49-F238E27FC236}">
                    <a16:creationId xmlns:a16="http://schemas.microsoft.com/office/drawing/2014/main" id="{BBE67E4D-3451-F5E5-904D-23362BBEFE2D}"/>
                  </a:ext>
                </a:extLst>
              </p:cNvPr>
              <p:cNvGrpSpPr/>
              <p:nvPr/>
            </p:nvGrpSpPr>
            <p:grpSpPr>
              <a:xfrm>
                <a:off x="2078212" y="1883848"/>
                <a:ext cx="131575" cy="131575"/>
                <a:chOff x="2228744" y="1245623"/>
                <a:chExt cx="365760" cy="365760"/>
              </a:xfrm>
            </p:grpSpPr>
            <p:sp>
              <p:nvSpPr>
                <p:cNvPr id="203" name="Oval 202">
                  <a:extLst>
                    <a:ext uri="{FF2B5EF4-FFF2-40B4-BE49-F238E27FC236}">
                      <a16:creationId xmlns:a16="http://schemas.microsoft.com/office/drawing/2014/main" id="{43F4F2CB-CF6F-DBBA-7AF6-6C99BE92B28D}"/>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04" name="Graphic 82" descr="Checkmark with solid fill">
                  <a:extLst>
                    <a:ext uri="{FF2B5EF4-FFF2-40B4-BE49-F238E27FC236}">
                      <a16:creationId xmlns:a16="http://schemas.microsoft.com/office/drawing/2014/main" id="{B28EB72E-3D33-729F-6599-D145080AAD8A}"/>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94" name="Group 193">
                <a:extLst>
                  <a:ext uri="{FF2B5EF4-FFF2-40B4-BE49-F238E27FC236}">
                    <a16:creationId xmlns:a16="http://schemas.microsoft.com/office/drawing/2014/main" id="{684330F0-2CBF-1367-119E-8691432C1516}"/>
                  </a:ext>
                </a:extLst>
              </p:cNvPr>
              <p:cNvGrpSpPr/>
              <p:nvPr/>
            </p:nvGrpSpPr>
            <p:grpSpPr>
              <a:xfrm>
                <a:off x="2223210" y="1883848"/>
                <a:ext cx="131575" cy="131575"/>
                <a:chOff x="2228744" y="1245623"/>
                <a:chExt cx="365760" cy="365760"/>
              </a:xfrm>
            </p:grpSpPr>
            <p:sp>
              <p:nvSpPr>
                <p:cNvPr id="201" name="Oval 200">
                  <a:extLst>
                    <a:ext uri="{FF2B5EF4-FFF2-40B4-BE49-F238E27FC236}">
                      <a16:creationId xmlns:a16="http://schemas.microsoft.com/office/drawing/2014/main" id="{2005C5CA-3951-694E-AFC9-E85FF7D83DD7}"/>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02" name="Graphic 82" descr="Checkmark with solid fill">
                  <a:extLst>
                    <a:ext uri="{FF2B5EF4-FFF2-40B4-BE49-F238E27FC236}">
                      <a16:creationId xmlns:a16="http://schemas.microsoft.com/office/drawing/2014/main" id="{974AFFBA-8661-FEDE-BDC1-B2908C785DF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95" name="Group 194">
                <a:extLst>
                  <a:ext uri="{FF2B5EF4-FFF2-40B4-BE49-F238E27FC236}">
                    <a16:creationId xmlns:a16="http://schemas.microsoft.com/office/drawing/2014/main" id="{A18C15B0-1E50-6EBF-8A06-BD8D6F855EE8}"/>
                  </a:ext>
                </a:extLst>
              </p:cNvPr>
              <p:cNvGrpSpPr/>
              <p:nvPr/>
            </p:nvGrpSpPr>
            <p:grpSpPr>
              <a:xfrm>
                <a:off x="2368208" y="1883848"/>
                <a:ext cx="131575" cy="131575"/>
                <a:chOff x="2228744" y="1245623"/>
                <a:chExt cx="365760" cy="365760"/>
              </a:xfrm>
            </p:grpSpPr>
            <p:sp>
              <p:nvSpPr>
                <p:cNvPr id="199" name="Oval 198">
                  <a:extLst>
                    <a:ext uri="{FF2B5EF4-FFF2-40B4-BE49-F238E27FC236}">
                      <a16:creationId xmlns:a16="http://schemas.microsoft.com/office/drawing/2014/main" id="{CBDD9D2D-89F2-3D16-97CE-32E090B9ADA3}"/>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00" name="Graphic 82" descr="Checkmark with solid fill">
                  <a:extLst>
                    <a:ext uri="{FF2B5EF4-FFF2-40B4-BE49-F238E27FC236}">
                      <a16:creationId xmlns:a16="http://schemas.microsoft.com/office/drawing/2014/main" id="{82918FC6-2D9F-2F92-594D-5DA6DD59221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96" name="Group 195">
                <a:extLst>
                  <a:ext uri="{FF2B5EF4-FFF2-40B4-BE49-F238E27FC236}">
                    <a16:creationId xmlns:a16="http://schemas.microsoft.com/office/drawing/2014/main" id="{45E76715-CBA8-E432-F7CA-B1EACB5C3A78}"/>
                  </a:ext>
                </a:extLst>
              </p:cNvPr>
              <p:cNvGrpSpPr/>
              <p:nvPr/>
            </p:nvGrpSpPr>
            <p:grpSpPr>
              <a:xfrm>
                <a:off x="2513205" y="1883848"/>
                <a:ext cx="131575" cy="131575"/>
                <a:chOff x="2228744" y="1245623"/>
                <a:chExt cx="365760" cy="365760"/>
              </a:xfrm>
            </p:grpSpPr>
            <p:sp>
              <p:nvSpPr>
                <p:cNvPr id="197" name="Oval 196">
                  <a:extLst>
                    <a:ext uri="{FF2B5EF4-FFF2-40B4-BE49-F238E27FC236}">
                      <a16:creationId xmlns:a16="http://schemas.microsoft.com/office/drawing/2014/main" id="{EEECF807-E45C-E132-1701-FC53EACADAD3}"/>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198" name="Graphic 82" descr="Checkmark with solid fill">
                  <a:extLst>
                    <a:ext uri="{FF2B5EF4-FFF2-40B4-BE49-F238E27FC236}">
                      <a16:creationId xmlns:a16="http://schemas.microsoft.com/office/drawing/2014/main" id="{A2DB2796-CB75-B0CC-B702-322ABFB9F4C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212" name="Group 211">
              <a:extLst>
                <a:ext uri="{FF2B5EF4-FFF2-40B4-BE49-F238E27FC236}">
                  <a16:creationId xmlns:a16="http://schemas.microsoft.com/office/drawing/2014/main" id="{D88F2A66-C41B-D45D-B679-30146FEACE4C}"/>
                </a:ext>
              </a:extLst>
            </p:cNvPr>
            <p:cNvGrpSpPr/>
            <p:nvPr/>
          </p:nvGrpSpPr>
          <p:grpSpPr>
            <a:xfrm>
              <a:off x="2850044" y="4114031"/>
              <a:ext cx="566568" cy="131575"/>
              <a:chOff x="2078212" y="1883848"/>
              <a:chExt cx="566568" cy="131575"/>
            </a:xfrm>
          </p:grpSpPr>
          <p:grpSp>
            <p:nvGrpSpPr>
              <p:cNvPr id="213" name="Group 212">
                <a:extLst>
                  <a:ext uri="{FF2B5EF4-FFF2-40B4-BE49-F238E27FC236}">
                    <a16:creationId xmlns:a16="http://schemas.microsoft.com/office/drawing/2014/main" id="{032F2401-4AD5-65DF-7653-C340252733D6}"/>
                  </a:ext>
                </a:extLst>
              </p:cNvPr>
              <p:cNvGrpSpPr/>
              <p:nvPr/>
            </p:nvGrpSpPr>
            <p:grpSpPr>
              <a:xfrm>
                <a:off x="2078212" y="1883848"/>
                <a:ext cx="131575" cy="131575"/>
                <a:chOff x="2228744" y="1245623"/>
                <a:chExt cx="365760" cy="365760"/>
              </a:xfrm>
            </p:grpSpPr>
            <p:sp>
              <p:nvSpPr>
                <p:cNvPr id="223" name="Oval 222">
                  <a:extLst>
                    <a:ext uri="{FF2B5EF4-FFF2-40B4-BE49-F238E27FC236}">
                      <a16:creationId xmlns:a16="http://schemas.microsoft.com/office/drawing/2014/main" id="{351AB31C-5D49-2225-D324-0725B40DFD1D}"/>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24" name="Graphic 82" descr="Checkmark with solid fill">
                  <a:extLst>
                    <a:ext uri="{FF2B5EF4-FFF2-40B4-BE49-F238E27FC236}">
                      <a16:creationId xmlns:a16="http://schemas.microsoft.com/office/drawing/2014/main" id="{FE9100FA-8A7A-784F-793C-CA355E7B2E1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14" name="Group 213">
                <a:extLst>
                  <a:ext uri="{FF2B5EF4-FFF2-40B4-BE49-F238E27FC236}">
                    <a16:creationId xmlns:a16="http://schemas.microsoft.com/office/drawing/2014/main" id="{8A8AA531-66B6-2814-5D94-8869B74F8DDB}"/>
                  </a:ext>
                </a:extLst>
              </p:cNvPr>
              <p:cNvGrpSpPr/>
              <p:nvPr/>
            </p:nvGrpSpPr>
            <p:grpSpPr>
              <a:xfrm>
                <a:off x="2223210" y="1883848"/>
                <a:ext cx="131575" cy="131575"/>
                <a:chOff x="2228744" y="1245623"/>
                <a:chExt cx="365760" cy="365760"/>
              </a:xfrm>
            </p:grpSpPr>
            <p:sp>
              <p:nvSpPr>
                <p:cNvPr id="221" name="Oval 220">
                  <a:extLst>
                    <a:ext uri="{FF2B5EF4-FFF2-40B4-BE49-F238E27FC236}">
                      <a16:creationId xmlns:a16="http://schemas.microsoft.com/office/drawing/2014/main" id="{CF31A088-B4D1-4B50-A42B-2191838219B7}"/>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22" name="Graphic 82" descr="Checkmark with solid fill">
                  <a:extLst>
                    <a:ext uri="{FF2B5EF4-FFF2-40B4-BE49-F238E27FC236}">
                      <a16:creationId xmlns:a16="http://schemas.microsoft.com/office/drawing/2014/main" id="{3E8A31BC-7D30-E69B-8FE8-E9C82CC2A08B}"/>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15" name="Group 214">
                <a:extLst>
                  <a:ext uri="{FF2B5EF4-FFF2-40B4-BE49-F238E27FC236}">
                    <a16:creationId xmlns:a16="http://schemas.microsoft.com/office/drawing/2014/main" id="{587663C6-7DE4-9B1A-D21A-E971C122C647}"/>
                  </a:ext>
                </a:extLst>
              </p:cNvPr>
              <p:cNvGrpSpPr/>
              <p:nvPr/>
            </p:nvGrpSpPr>
            <p:grpSpPr>
              <a:xfrm>
                <a:off x="2368208" y="1883848"/>
                <a:ext cx="131575" cy="131575"/>
                <a:chOff x="2228744" y="1245623"/>
                <a:chExt cx="365760" cy="365760"/>
              </a:xfrm>
            </p:grpSpPr>
            <p:sp>
              <p:nvSpPr>
                <p:cNvPr id="219" name="Oval 218">
                  <a:extLst>
                    <a:ext uri="{FF2B5EF4-FFF2-40B4-BE49-F238E27FC236}">
                      <a16:creationId xmlns:a16="http://schemas.microsoft.com/office/drawing/2014/main" id="{C0E5FB4E-3E9C-69D1-1645-1A2866C3F820}"/>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20" name="Graphic 82" descr="Checkmark with solid fill">
                  <a:extLst>
                    <a:ext uri="{FF2B5EF4-FFF2-40B4-BE49-F238E27FC236}">
                      <a16:creationId xmlns:a16="http://schemas.microsoft.com/office/drawing/2014/main" id="{4D72A982-1F54-716A-647F-7E3D2436E36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16" name="Group 215">
                <a:extLst>
                  <a:ext uri="{FF2B5EF4-FFF2-40B4-BE49-F238E27FC236}">
                    <a16:creationId xmlns:a16="http://schemas.microsoft.com/office/drawing/2014/main" id="{B44BA55D-2FB3-DA88-6A36-4A4FB7057798}"/>
                  </a:ext>
                </a:extLst>
              </p:cNvPr>
              <p:cNvGrpSpPr/>
              <p:nvPr/>
            </p:nvGrpSpPr>
            <p:grpSpPr>
              <a:xfrm>
                <a:off x="2513205" y="1883848"/>
                <a:ext cx="131575" cy="131575"/>
                <a:chOff x="2228744" y="1245623"/>
                <a:chExt cx="365760" cy="365760"/>
              </a:xfrm>
            </p:grpSpPr>
            <p:sp>
              <p:nvSpPr>
                <p:cNvPr id="217" name="Oval 216">
                  <a:extLst>
                    <a:ext uri="{FF2B5EF4-FFF2-40B4-BE49-F238E27FC236}">
                      <a16:creationId xmlns:a16="http://schemas.microsoft.com/office/drawing/2014/main" id="{49B0ACCF-5034-E1CE-4341-B4D0B5184129}"/>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18" name="Graphic 82" descr="Checkmark with solid fill">
                  <a:extLst>
                    <a:ext uri="{FF2B5EF4-FFF2-40B4-BE49-F238E27FC236}">
                      <a16:creationId xmlns:a16="http://schemas.microsoft.com/office/drawing/2014/main" id="{565A21C6-59C8-69F5-5FD2-1DA1E813062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232" name="Group 231">
              <a:extLst>
                <a:ext uri="{FF2B5EF4-FFF2-40B4-BE49-F238E27FC236}">
                  <a16:creationId xmlns:a16="http://schemas.microsoft.com/office/drawing/2014/main" id="{C2FB5777-77C2-0062-EB43-FFE94325AC8A}"/>
                </a:ext>
              </a:extLst>
            </p:cNvPr>
            <p:cNvGrpSpPr/>
            <p:nvPr/>
          </p:nvGrpSpPr>
          <p:grpSpPr>
            <a:xfrm>
              <a:off x="3592147" y="4114031"/>
              <a:ext cx="566568" cy="131575"/>
              <a:chOff x="2078212" y="1883848"/>
              <a:chExt cx="566568" cy="131575"/>
            </a:xfrm>
          </p:grpSpPr>
          <p:grpSp>
            <p:nvGrpSpPr>
              <p:cNvPr id="233" name="Group 232">
                <a:extLst>
                  <a:ext uri="{FF2B5EF4-FFF2-40B4-BE49-F238E27FC236}">
                    <a16:creationId xmlns:a16="http://schemas.microsoft.com/office/drawing/2014/main" id="{BC960014-8102-D473-D91C-12D62F6483B0}"/>
                  </a:ext>
                </a:extLst>
              </p:cNvPr>
              <p:cNvGrpSpPr/>
              <p:nvPr/>
            </p:nvGrpSpPr>
            <p:grpSpPr>
              <a:xfrm>
                <a:off x="2078212" y="1883848"/>
                <a:ext cx="131575" cy="131575"/>
                <a:chOff x="2228744" y="1245623"/>
                <a:chExt cx="365760" cy="365760"/>
              </a:xfrm>
            </p:grpSpPr>
            <p:sp>
              <p:nvSpPr>
                <p:cNvPr id="442" name="Oval 441">
                  <a:extLst>
                    <a:ext uri="{FF2B5EF4-FFF2-40B4-BE49-F238E27FC236}">
                      <a16:creationId xmlns:a16="http://schemas.microsoft.com/office/drawing/2014/main" id="{27190D9D-AFCE-A328-10EB-ABFFCF6DE784}"/>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443" name="Graphic 82" descr="Checkmark with solid fill">
                  <a:extLst>
                    <a:ext uri="{FF2B5EF4-FFF2-40B4-BE49-F238E27FC236}">
                      <a16:creationId xmlns:a16="http://schemas.microsoft.com/office/drawing/2014/main" id="{FA69BD59-CDEB-E3C3-68ED-D0C58D79D79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34" name="Group 233">
                <a:extLst>
                  <a:ext uri="{FF2B5EF4-FFF2-40B4-BE49-F238E27FC236}">
                    <a16:creationId xmlns:a16="http://schemas.microsoft.com/office/drawing/2014/main" id="{2E8D3CA6-6BA6-05FB-B106-5ADA90409072}"/>
                  </a:ext>
                </a:extLst>
              </p:cNvPr>
              <p:cNvGrpSpPr/>
              <p:nvPr/>
            </p:nvGrpSpPr>
            <p:grpSpPr>
              <a:xfrm>
                <a:off x="2223210" y="1883848"/>
                <a:ext cx="131575" cy="131575"/>
                <a:chOff x="2228744" y="1245623"/>
                <a:chExt cx="365760" cy="365760"/>
              </a:xfrm>
            </p:grpSpPr>
            <p:sp>
              <p:nvSpPr>
                <p:cNvPr id="241" name="Oval 240">
                  <a:extLst>
                    <a:ext uri="{FF2B5EF4-FFF2-40B4-BE49-F238E27FC236}">
                      <a16:creationId xmlns:a16="http://schemas.microsoft.com/office/drawing/2014/main" id="{759C521B-01E9-E85A-ACAE-6D4136E5208A}"/>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42" name="Graphic 82" descr="Checkmark with solid fill">
                  <a:extLst>
                    <a:ext uri="{FF2B5EF4-FFF2-40B4-BE49-F238E27FC236}">
                      <a16:creationId xmlns:a16="http://schemas.microsoft.com/office/drawing/2014/main" id="{F35547BD-D90F-9B42-320F-BDD98FB7B58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35" name="Group 234">
                <a:extLst>
                  <a:ext uri="{FF2B5EF4-FFF2-40B4-BE49-F238E27FC236}">
                    <a16:creationId xmlns:a16="http://schemas.microsoft.com/office/drawing/2014/main" id="{D755489C-6553-4FBB-119F-FBDA084B2730}"/>
                  </a:ext>
                </a:extLst>
              </p:cNvPr>
              <p:cNvGrpSpPr/>
              <p:nvPr/>
            </p:nvGrpSpPr>
            <p:grpSpPr>
              <a:xfrm>
                <a:off x="2368208" y="1883848"/>
                <a:ext cx="131575" cy="131575"/>
                <a:chOff x="2228744" y="1245623"/>
                <a:chExt cx="365760" cy="365760"/>
              </a:xfrm>
            </p:grpSpPr>
            <p:sp>
              <p:nvSpPr>
                <p:cNvPr id="239" name="Oval 238">
                  <a:extLst>
                    <a:ext uri="{FF2B5EF4-FFF2-40B4-BE49-F238E27FC236}">
                      <a16:creationId xmlns:a16="http://schemas.microsoft.com/office/drawing/2014/main" id="{55B351C3-8688-C734-61B6-57EF6DA76E82}"/>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40" name="Graphic 82" descr="Checkmark with solid fill">
                  <a:extLst>
                    <a:ext uri="{FF2B5EF4-FFF2-40B4-BE49-F238E27FC236}">
                      <a16:creationId xmlns:a16="http://schemas.microsoft.com/office/drawing/2014/main" id="{151F924F-F123-6713-EBC6-8970D971303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36" name="Group 235">
                <a:extLst>
                  <a:ext uri="{FF2B5EF4-FFF2-40B4-BE49-F238E27FC236}">
                    <a16:creationId xmlns:a16="http://schemas.microsoft.com/office/drawing/2014/main" id="{36626D55-2851-12AD-34D4-209B3BBE2258}"/>
                  </a:ext>
                </a:extLst>
              </p:cNvPr>
              <p:cNvGrpSpPr/>
              <p:nvPr/>
            </p:nvGrpSpPr>
            <p:grpSpPr>
              <a:xfrm>
                <a:off x="2513205" y="1883848"/>
                <a:ext cx="131575" cy="131575"/>
                <a:chOff x="2228744" y="1245623"/>
                <a:chExt cx="365760" cy="365760"/>
              </a:xfrm>
            </p:grpSpPr>
            <p:sp>
              <p:nvSpPr>
                <p:cNvPr id="237" name="Oval 236">
                  <a:extLst>
                    <a:ext uri="{FF2B5EF4-FFF2-40B4-BE49-F238E27FC236}">
                      <a16:creationId xmlns:a16="http://schemas.microsoft.com/office/drawing/2014/main" id="{1CC04A14-ECBE-1797-B5C5-B77AF8CF5219}"/>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38" name="Graphic 82" descr="Checkmark with solid fill">
                  <a:extLst>
                    <a:ext uri="{FF2B5EF4-FFF2-40B4-BE49-F238E27FC236}">
                      <a16:creationId xmlns:a16="http://schemas.microsoft.com/office/drawing/2014/main" id="{C72C67BB-D0BA-E813-0CAC-27E652E2500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518" name="Group 517">
              <a:extLst>
                <a:ext uri="{FF2B5EF4-FFF2-40B4-BE49-F238E27FC236}">
                  <a16:creationId xmlns:a16="http://schemas.microsoft.com/office/drawing/2014/main" id="{068E1F1A-9544-A1FA-CFB6-04BFDBEF1A31}"/>
                </a:ext>
              </a:extLst>
            </p:cNvPr>
            <p:cNvGrpSpPr/>
            <p:nvPr/>
          </p:nvGrpSpPr>
          <p:grpSpPr>
            <a:xfrm>
              <a:off x="4334250" y="4114031"/>
              <a:ext cx="566568" cy="131575"/>
              <a:chOff x="2078212" y="1883848"/>
              <a:chExt cx="566568" cy="131575"/>
            </a:xfrm>
          </p:grpSpPr>
          <p:grpSp>
            <p:nvGrpSpPr>
              <p:cNvPr id="519" name="Group 518">
                <a:extLst>
                  <a:ext uri="{FF2B5EF4-FFF2-40B4-BE49-F238E27FC236}">
                    <a16:creationId xmlns:a16="http://schemas.microsoft.com/office/drawing/2014/main" id="{CB8CFD24-24FC-8F64-48C5-6632D0381480}"/>
                  </a:ext>
                </a:extLst>
              </p:cNvPr>
              <p:cNvGrpSpPr/>
              <p:nvPr/>
            </p:nvGrpSpPr>
            <p:grpSpPr>
              <a:xfrm>
                <a:off x="2078212" y="1883848"/>
                <a:ext cx="131575" cy="131575"/>
                <a:chOff x="2228744" y="1245623"/>
                <a:chExt cx="365760" cy="365760"/>
              </a:xfrm>
            </p:grpSpPr>
            <p:sp>
              <p:nvSpPr>
                <p:cNvPr id="529" name="Oval 528">
                  <a:extLst>
                    <a:ext uri="{FF2B5EF4-FFF2-40B4-BE49-F238E27FC236}">
                      <a16:creationId xmlns:a16="http://schemas.microsoft.com/office/drawing/2014/main" id="{AE8C0CA0-3485-B352-9749-702B8FAEE1F7}"/>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30" name="Graphic 82" descr="Checkmark with solid fill">
                  <a:extLst>
                    <a:ext uri="{FF2B5EF4-FFF2-40B4-BE49-F238E27FC236}">
                      <a16:creationId xmlns:a16="http://schemas.microsoft.com/office/drawing/2014/main" id="{245D6B25-11CB-2027-DD0D-67001FA2E87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20" name="Group 519">
                <a:extLst>
                  <a:ext uri="{FF2B5EF4-FFF2-40B4-BE49-F238E27FC236}">
                    <a16:creationId xmlns:a16="http://schemas.microsoft.com/office/drawing/2014/main" id="{63E37B25-ECE7-8C20-3C9C-DADC79EEB6CE}"/>
                  </a:ext>
                </a:extLst>
              </p:cNvPr>
              <p:cNvGrpSpPr/>
              <p:nvPr/>
            </p:nvGrpSpPr>
            <p:grpSpPr>
              <a:xfrm>
                <a:off x="2223210" y="1883848"/>
                <a:ext cx="131575" cy="131575"/>
                <a:chOff x="2228744" y="1245623"/>
                <a:chExt cx="365760" cy="365760"/>
              </a:xfrm>
            </p:grpSpPr>
            <p:sp>
              <p:nvSpPr>
                <p:cNvPr id="527" name="Oval 526">
                  <a:extLst>
                    <a:ext uri="{FF2B5EF4-FFF2-40B4-BE49-F238E27FC236}">
                      <a16:creationId xmlns:a16="http://schemas.microsoft.com/office/drawing/2014/main" id="{1022FF4D-0A36-56E9-6DD9-459370FA1623}"/>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28" name="Graphic 82" descr="Checkmark with solid fill">
                  <a:extLst>
                    <a:ext uri="{FF2B5EF4-FFF2-40B4-BE49-F238E27FC236}">
                      <a16:creationId xmlns:a16="http://schemas.microsoft.com/office/drawing/2014/main" id="{735C0A5F-E6C9-3B88-0330-9AA2CA914BC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21" name="Group 520">
                <a:extLst>
                  <a:ext uri="{FF2B5EF4-FFF2-40B4-BE49-F238E27FC236}">
                    <a16:creationId xmlns:a16="http://schemas.microsoft.com/office/drawing/2014/main" id="{130E55B9-574D-7BEE-2E48-E5E225B1AB50}"/>
                  </a:ext>
                </a:extLst>
              </p:cNvPr>
              <p:cNvGrpSpPr/>
              <p:nvPr/>
            </p:nvGrpSpPr>
            <p:grpSpPr>
              <a:xfrm>
                <a:off x="2368208" y="1883848"/>
                <a:ext cx="131575" cy="131575"/>
                <a:chOff x="2228744" y="1245623"/>
                <a:chExt cx="365760" cy="365760"/>
              </a:xfrm>
            </p:grpSpPr>
            <p:sp>
              <p:nvSpPr>
                <p:cNvPr id="525" name="Oval 524">
                  <a:extLst>
                    <a:ext uri="{FF2B5EF4-FFF2-40B4-BE49-F238E27FC236}">
                      <a16:creationId xmlns:a16="http://schemas.microsoft.com/office/drawing/2014/main" id="{71487937-0F58-B750-C267-C1D287FECB9B}"/>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26" name="Graphic 82" descr="Checkmark with solid fill">
                  <a:extLst>
                    <a:ext uri="{FF2B5EF4-FFF2-40B4-BE49-F238E27FC236}">
                      <a16:creationId xmlns:a16="http://schemas.microsoft.com/office/drawing/2014/main" id="{86C9680E-2D81-92EA-B211-CC7A5275238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22" name="Group 521">
                <a:extLst>
                  <a:ext uri="{FF2B5EF4-FFF2-40B4-BE49-F238E27FC236}">
                    <a16:creationId xmlns:a16="http://schemas.microsoft.com/office/drawing/2014/main" id="{DD646985-65EA-298E-ACB6-5217116B2B7C}"/>
                  </a:ext>
                </a:extLst>
              </p:cNvPr>
              <p:cNvGrpSpPr/>
              <p:nvPr/>
            </p:nvGrpSpPr>
            <p:grpSpPr>
              <a:xfrm>
                <a:off x="2513205" y="1883848"/>
                <a:ext cx="131575" cy="131575"/>
                <a:chOff x="2228744" y="1245623"/>
                <a:chExt cx="365760" cy="365760"/>
              </a:xfrm>
            </p:grpSpPr>
            <p:sp>
              <p:nvSpPr>
                <p:cNvPr id="523" name="Oval 522">
                  <a:extLst>
                    <a:ext uri="{FF2B5EF4-FFF2-40B4-BE49-F238E27FC236}">
                      <a16:creationId xmlns:a16="http://schemas.microsoft.com/office/drawing/2014/main" id="{B4FD3850-AFB4-3ECF-38F4-F272CCE7FDBD}"/>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24" name="Graphic 82" descr="Checkmark with solid fill">
                  <a:extLst>
                    <a:ext uri="{FF2B5EF4-FFF2-40B4-BE49-F238E27FC236}">
                      <a16:creationId xmlns:a16="http://schemas.microsoft.com/office/drawing/2014/main" id="{3467AF64-93B7-172B-F4A5-9FDAEC8F799B}"/>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538" name="Group 537">
              <a:extLst>
                <a:ext uri="{FF2B5EF4-FFF2-40B4-BE49-F238E27FC236}">
                  <a16:creationId xmlns:a16="http://schemas.microsoft.com/office/drawing/2014/main" id="{15CE1894-EEF1-8E1B-C62F-A72671427B67}"/>
                </a:ext>
              </a:extLst>
            </p:cNvPr>
            <p:cNvGrpSpPr/>
            <p:nvPr/>
          </p:nvGrpSpPr>
          <p:grpSpPr>
            <a:xfrm>
              <a:off x="5076353" y="4114031"/>
              <a:ext cx="566568" cy="131575"/>
              <a:chOff x="2078212" y="1883848"/>
              <a:chExt cx="566568" cy="131575"/>
            </a:xfrm>
          </p:grpSpPr>
          <p:grpSp>
            <p:nvGrpSpPr>
              <p:cNvPr id="539" name="Group 538">
                <a:extLst>
                  <a:ext uri="{FF2B5EF4-FFF2-40B4-BE49-F238E27FC236}">
                    <a16:creationId xmlns:a16="http://schemas.microsoft.com/office/drawing/2014/main" id="{737BA8AC-BC9A-1B00-B3BE-00E3A0CAE3B2}"/>
                  </a:ext>
                </a:extLst>
              </p:cNvPr>
              <p:cNvGrpSpPr/>
              <p:nvPr/>
            </p:nvGrpSpPr>
            <p:grpSpPr>
              <a:xfrm>
                <a:off x="2078212" y="1883848"/>
                <a:ext cx="131575" cy="131575"/>
                <a:chOff x="2228744" y="1245623"/>
                <a:chExt cx="365760" cy="365760"/>
              </a:xfrm>
            </p:grpSpPr>
            <p:sp>
              <p:nvSpPr>
                <p:cNvPr id="549" name="Oval 548">
                  <a:extLst>
                    <a:ext uri="{FF2B5EF4-FFF2-40B4-BE49-F238E27FC236}">
                      <a16:creationId xmlns:a16="http://schemas.microsoft.com/office/drawing/2014/main" id="{F07898EB-354A-2255-8387-6E116B220C06}"/>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50" name="Graphic 82" descr="Checkmark with solid fill">
                  <a:extLst>
                    <a:ext uri="{FF2B5EF4-FFF2-40B4-BE49-F238E27FC236}">
                      <a16:creationId xmlns:a16="http://schemas.microsoft.com/office/drawing/2014/main" id="{4D064B55-4E3A-5DEE-223E-EF0595869E3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40" name="Group 539">
                <a:extLst>
                  <a:ext uri="{FF2B5EF4-FFF2-40B4-BE49-F238E27FC236}">
                    <a16:creationId xmlns:a16="http://schemas.microsoft.com/office/drawing/2014/main" id="{F236DD8A-2AD0-FE56-A27B-2C27D5E3F21A}"/>
                  </a:ext>
                </a:extLst>
              </p:cNvPr>
              <p:cNvGrpSpPr/>
              <p:nvPr/>
            </p:nvGrpSpPr>
            <p:grpSpPr>
              <a:xfrm>
                <a:off x="2223210" y="1883848"/>
                <a:ext cx="131575" cy="131575"/>
                <a:chOff x="2228744" y="1245623"/>
                <a:chExt cx="365760" cy="365760"/>
              </a:xfrm>
            </p:grpSpPr>
            <p:sp>
              <p:nvSpPr>
                <p:cNvPr id="547" name="Oval 546">
                  <a:extLst>
                    <a:ext uri="{FF2B5EF4-FFF2-40B4-BE49-F238E27FC236}">
                      <a16:creationId xmlns:a16="http://schemas.microsoft.com/office/drawing/2014/main" id="{392DA8BB-C1C8-E3F0-5FEE-E039AE00FCA0}"/>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48" name="Graphic 82" descr="Checkmark with solid fill">
                  <a:extLst>
                    <a:ext uri="{FF2B5EF4-FFF2-40B4-BE49-F238E27FC236}">
                      <a16:creationId xmlns:a16="http://schemas.microsoft.com/office/drawing/2014/main" id="{91DBF906-79E6-9144-0811-58EE04849828}"/>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41" name="Group 540">
                <a:extLst>
                  <a:ext uri="{FF2B5EF4-FFF2-40B4-BE49-F238E27FC236}">
                    <a16:creationId xmlns:a16="http://schemas.microsoft.com/office/drawing/2014/main" id="{BC42C880-8FE5-B19D-5EA1-D48D0094EAE8}"/>
                  </a:ext>
                </a:extLst>
              </p:cNvPr>
              <p:cNvGrpSpPr/>
              <p:nvPr/>
            </p:nvGrpSpPr>
            <p:grpSpPr>
              <a:xfrm>
                <a:off x="2368208" y="1883848"/>
                <a:ext cx="131575" cy="131575"/>
                <a:chOff x="2228744" y="1245623"/>
                <a:chExt cx="365760" cy="365760"/>
              </a:xfrm>
            </p:grpSpPr>
            <p:sp>
              <p:nvSpPr>
                <p:cNvPr id="545" name="Oval 544">
                  <a:extLst>
                    <a:ext uri="{FF2B5EF4-FFF2-40B4-BE49-F238E27FC236}">
                      <a16:creationId xmlns:a16="http://schemas.microsoft.com/office/drawing/2014/main" id="{96DFE877-5FE3-C29C-FC45-6FDB81D38434}"/>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46" name="Graphic 82" descr="Checkmark with solid fill">
                  <a:extLst>
                    <a:ext uri="{FF2B5EF4-FFF2-40B4-BE49-F238E27FC236}">
                      <a16:creationId xmlns:a16="http://schemas.microsoft.com/office/drawing/2014/main" id="{3BCA78B0-AEF3-DF74-B46E-9EDBAD1E204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42" name="Group 541">
                <a:extLst>
                  <a:ext uri="{FF2B5EF4-FFF2-40B4-BE49-F238E27FC236}">
                    <a16:creationId xmlns:a16="http://schemas.microsoft.com/office/drawing/2014/main" id="{DB286BBD-FEA3-240A-4352-B02A2E5C3EB9}"/>
                  </a:ext>
                </a:extLst>
              </p:cNvPr>
              <p:cNvGrpSpPr/>
              <p:nvPr/>
            </p:nvGrpSpPr>
            <p:grpSpPr>
              <a:xfrm>
                <a:off x="2513205" y="1883848"/>
                <a:ext cx="131575" cy="131575"/>
                <a:chOff x="2228744" y="1245623"/>
                <a:chExt cx="365760" cy="365760"/>
              </a:xfrm>
            </p:grpSpPr>
            <p:sp>
              <p:nvSpPr>
                <p:cNvPr id="543" name="Oval 542">
                  <a:extLst>
                    <a:ext uri="{FF2B5EF4-FFF2-40B4-BE49-F238E27FC236}">
                      <a16:creationId xmlns:a16="http://schemas.microsoft.com/office/drawing/2014/main" id="{A5C3DAD3-CCB1-10B9-FC55-143ABBDEA23A}"/>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44" name="Graphic 82" descr="Checkmark with solid fill">
                  <a:extLst>
                    <a:ext uri="{FF2B5EF4-FFF2-40B4-BE49-F238E27FC236}">
                      <a16:creationId xmlns:a16="http://schemas.microsoft.com/office/drawing/2014/main" id="{297A2099-B5D7-AA4F-9031-491A2B7C8A9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558" name="Group 557">
              <a:extLst>
                <a:ext uri="{FF2B5EF4-FFF2-40B4-BE49-F238E27FC236}">
                  <a16:creationId xmlns:a16="http://schemas.microsoft.com/office/drawing/2014/main" id="{3C5D1DA6-286A-C06B-C617-DCB48004BED9}"/>
                </a:ext>
              </a:extLst>
            </p:cNvPr>
            <p:cNvGrpSpPr/>
            <p:nvPr/>
          </p:nvGrpSpPr>
          <p:grpSpPr>
            <a:xfrm>
              <a:off x="5818456" y="4114031"/>
              <a:ext cx="566568" cy="131575"/>
              <a:chOff x="2078212" y="1883848"/>
              <a:chExt cx="566568" cy="131575"/>
            </a:xfrm>
          </p:grpSpPr>
          <p:grpSp>
            <p:nvGrpSpPr>
              <p:cNvPr id="559" name="Group 558">
                <a:extLst>
                  <a:ext uri="{FF2B5EF4-FFF2-40B4-BE49-F238E27FC236}">
                    <a16:creationId xmlns:a16="http://schemas.microsoft.com/office/drawing/2014/main" id="{CCC486F9-1E12-553D-E81B-8CB18787C362}"/>
                  </a:ext>
                </a:extLst>
              </p:cNvPr>
              <p:cNvGrpSpPr/>
              <p:nvPr/>
            </p:nvGrpSpPr>
            <p:grpSpPr>
              <a:xfrm>
                <a:off x="2078212" y="1883848"/>
                <a:ext cx="131575" cy="131575"/>
                <a:chOff x="2228744" y="1245623"/>
                <a:chExt cx="365760" cy="365760"/>
              </a:xfrm>
            </p:grpSpPr>
            <p:sp>
              <p:nvSpPr>
                <p:cNvPr id="569" name="Oval 568">
                  <a:extLst>
                    <a:ext uri="{FF2B5EF4-FFF2-40B4-BE49-F238E27FC236}">
                      <a16:creationId xmlns:a16="http://schemas.microsoft.com/office/drawing/2014/main" id="{A4EF08FD-00AD-6205-3878-04F9C11E4EA1}"/>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70" name="Graphic 82" descr="Checkmark with solid fill">
                  <a:extLst>
                    <a:ext uri="{FF2B5EF4-FFF2-40B4-BE49-F238E27FC236}">
                      <a16:creationId xmlns:a16="http://schemas.microsoft.com/office/drawing/2014/main" id="{6537D5AE-2279-2544-4CED-127C10880EC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60" name="Group 559">
                <a:extLst>
                  <a:ext uri="{FF2B5EF4-FFF2-40B4-BE49-F238E27FC236}">
                    <a16:creationId xmlns:a16="http://schemas.microsoft.com/office/drawing/2014/main" id="{6E01F5D2-577D-3460-1902-29183A329284}"/>
                  </a:ext>
                </a:extLst>
              </p:cNvPr>
              <p:cNvGrpSpPr/>
              <p:nvPr/>
            </p:nvGrpSpPr>
            <p:grpSpPr>
              <a:xfrm>
                <a:off x="2223210" y="1883848"/>
                <a:ext cx="131575" cy="131575"/>
                <a:chOff x="2228744" y="1245623"/>
                <a:chExt cx="365760" cy="365760"/>
              </a:xfrm>
            </p:grpSpPr>
            <p:sp>
              <p:nvSpPr>
                <p:cNvPr id="567" name="Oval 566">
                  <a:extLst>
                    <a:ext uri="{FF2B5EF4-FFF2-40B4-BE49-F238E27FC236}">
                      <a16:creationId xmlns:a16="http://schemas.microsoft.com/office/drawing/2014/main" id="{29460A07-3920-0560-0B26-06CC20F200DB}"/>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68" name="Graphic 82" descr="Checkmark with solid fill">
                  <a:extLst>
                    <a:ext uri="{FF2B5EF4-FFF2-40B4-BE49-F238E27FC236}">
                      <a16:creationId xmlns:a16="http://schemas.microsoft.com/office/drawing/2014/main" id="{76FFEEA9-EF34-A237-8D36-EE56D4D8074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61" name="Group 560">
                <a:extLst>
                  <a:ext uri="{FF2B5EF4-FFF2-40B4-BE49-F238E27FC236}">
                    <a16:creationId xmlns:a16="http://schemas.microsoft.com/office/drawing/2014/main" id="{9B32BC0F-D3EF-28E7-5174-4AEBE74D30F3}"/>
                  </a:ext>
                </a:extLst>
              </p:cNvPr>
              <p:cNvGrpSpPr/>
              <p:nvPr/>
            </p:nvGrpSpPr>
            <p:grpSpPr>
              <a:xfrm>
                <a:off x="2368208" y="1883848"/>
                <a:ext cx="131575" cy="131575"/>
                <a:chOff x="2228744" y="1245623"/>
                <a:chExt cx="365760" cy="365760"/>
              </a:xfrm>
            </p:grpSpPr>
            <p:sp>
              <p:nvSpPr>
                <p:cNvPr id="565" name="Oval 564">
                  <a:extLst>
                    <a:ext uri="{FF2B5EF4-FFF2-40B4-BE49-F238E27FC236}">
                      <a16:creationId xmlns:a16="http://schemas.microsoft.com/office/drawing/2014/main" id="{C18F7CA2-0C6E-5984-036F-FB1FC0C5CB1F}"/>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66" name="Graphic 82" descr="Checkmark with solid fill">
                  <a:extLst>
                    <a:ext uri="{FF2B5EF4-FFF2-40B4-BE49-F238E27FC236}">
                      <a16:creationId xmlns:a16="http://schemas.microsoft.com/office/drawing/2014/main" id="{D82B5CD4-8C92-5D01-89F1-864FF7C43D5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62" name="Group 561">
                <a:extLst>
                  <a:ext uri="{FF2B5EF4-FFF2-40B4-BE49-F238E27FC236}">
                    <a16:creationId xmlns:a16="http://schemas.microsoft.com/office/drawing/2014/main" id="{C9C09627-31B5-915E-D0CA-9E24D754E96C}"/>
                  </a:ext>
                </a:extLst>
              </p:cNvPr>
              <p:cNvGrpSpPr/>
              <p:nvPr/>
            </p:nvGrpSpPr>
            <p:grpSpPr>
              <a:xfrm>
                <a:off x="2513205" y="1883848"/>
                <a:ext cx="131575" cy="131575"/>
                <a:chOff x="2228744" y="1245623"/>
                <a:chExt cx="365760" cy="365760"/>
              </a:xfrm>
            </p:grpSpPr>
            <p:sp>
              <p:nvSpPr>
                <p:cNvPr id="563" name="Oval 562">
                  <a:extLst>
                    <a:ext uri="{FF2B5EF4-FFF2-40B4-BE49-F238E27FC236}">
                      <a16:creationId xmlns:a16="http://schemas.microsoft.com/office/drawing/2014/main" id="{072ADF67-FA61-BD27-3E19-7BC6BDE928AE}"/>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64" name="Graphic 82" descr="Checkmark with solid fill">
                  <a:extLst>
                    <a:ext uri="{FF2B5EF4-FFF2-40B4-BE49-F238E27FC236}">
                      <a16:creationId xmlns:a16="http://schemas.microsoft.com/office/drawing/2014/main" id="{D0E65F25-B6C2-1575-D89A-B353E5BBD62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578" name="Group 577">
              <a:extLst>
                <a:ext uri="{FF2B5EF4-FFF2-40B4-BE49-F238E27FC236}">
                  <a16:creationId xmlns:a16="http://schemas.microsoft.com/office/drawing/2014/main" id="{0B8E104D-DE5D-2D94-7A82-8C0796F75B37}"/>
                </a:ext>
              </a:extLst>
            </p:cNvPr>
            <p:cNvGrpSpPr/>
            <p:nvPr/>
          </p:nvGrpSpPr>
          <p:grpSpPr>
            <a:xfrm>
              <a:off x="6560559" y="4114031"/>
              <a:ext cx="566568" cy="131575"/>
              <a:chOff x="2078212" y="1883848"/>
              <a:chExt cx="566568" cy="131575"/>
            </a:xfrm>
          </p:grpSpPr>
          <p:grpSp>
            <p:nvGrpSpPr>
              <p:cNvPr id="579" name="Group 578">
                <a:extLst>
                  <a:ext uri="{FF2B5EF4-FFF2-40B4-BE49-F238E27FC236}">
                    <a16:creationId xmlns:a16="http://schemas.microsoft.com/office/drawing/2014/main" id="{6D5885A9-9474-A855-BF7B-43D2751343DD}"/>
                  </a:ext>
                </a:extLst>
              </p:cNvPr>
              <p:cNvGrpSpPr/>
              <p:nvPr/>
            </p:nvGrpSpPr>
            <p:grpSpPr>
              <a:xfrm>
                <a:off x="2078212" y="1883848"/>
                <a:ext cx="131575" cy="131575"/>
                <a:chOff x="2228744" y="1245623"/>
                <a:chExt cx="365760" cy="365760"/>
              </a:xfrm>
            </p:grpSpPr>
            <p:sp>
              <p:nvSpPr>
                <p:cNvPr id="589" name="Oval 588">
                  <a:extLst>
                    <a:ext uri="{FF2B5EF4-FFF2-40B4-BE49-F238E27FC236}">
                      <a16:creationId xmlns:a16="http://schemas.microsoft.com/office/drawing/2014/main" id="{AB6D015A-ACD0-74A6-19CA-32B3DB9327A8}"/>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90" name="Graphic 82" descr="Checkmark with solid fill">
                  <a:extLst>
                    <a:ext uri="{FF2B5EF4-FFF2-40B4-BE49-F238E27FC236}">
                      <a16:creationId xmlns:a16="http://schemas.microsoft.com/office/drawing/2014/main" id="{482BC61D-9624-5532-AF19-27D7CD7FD40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80" name="Group 579">
                <a:extLst>
                  <a:ext uri="{FF2B5EF4-FFF2-40B4-BE49-F238E27FC236}">
                    <a16:creationId xmlns:a16="http://schemas.microsoft.com/office/drawing/2014/main" id="{350F11E8-3662-B18A-E4E6-4801F4765C3D}"/>
                  </a:ext>
                </a:extLst>
              </p:cNvPr>
              <p:cNvGrpSpPr/>
              <p:nvPr/>
            </p:nvGrpSpPr>
            <p:grpSpPr>
              <a:xfrm>
                <a:off x="2223210" y="1883848"/>
                <a:ext cx="131575" cy="131575"/>
                <a:chOff x="2228744" y="1245623"/>
                <a:chExt cx="365760" cy="365760"/>
              </a:xfrm>
            </p:grpSpPr>
            <p:sp>
              <p:nvSpPr>
                <p:cNvPr id="587" name="Oval 586">
                  <a:extLst>
                    <a:ext uri="{FF2B5EF4-FFF2-40B4-BE49-F238E27FC236}">
                      <a16:creationId xmlns:a16="http://schemas.microsoft.com/office/drawing/2014/main" id="{4FDB6A05-46AC-94FC-ACAB-DAF4DEAF940D}"/>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88" name="Graphic 82" descr="Checkmark with solid fill">
                  <a:extLst>
                    <a:ext uri="{FF2B5EF4-FFF2-40B4-BE49-F238E27FC236}">
                      <a16:creationId xmlns:a16="http://schemas.microsoft.com/office/drawing/2014/main" id="{30ED0A6A-6C23-0DB3-4A67-4C8D0D379C8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81" name="Group 580">
                <a:extLst>
                  <a:ext uri="{FF2B5EF4-FFF2-40B4-BE49-F238E27FC236}">
                    <a16:creationId xmlns:a16="http://schemas.microsoft.com/office/drawing/2014/main" id="{E1A19741-733A-B0E0-7608-0AF84F6CF22A}"/>
                  </a:ext>
                </a:extLst>
              </p:cNvPr>
              <p:cNvGrpSpPr/>
              <p:nvPr/>
            </p:nvGrpSpPr>
            <p:grpSpPr>
              <a:xfrm>
                <a:off x="2368208" y="1883848"/>
                <a:ext cx="131575" cy="131575"/>
                <a:chOff x="2228744" y="1245623"/>
                <a:chExt cx="365760" cy="365760"/>
              </a:xfrm>
            </p:grpSpPr>
            <p:sp>
              <p:nvSpPr>
                <p:cNvPr id="585" name="Oval 584">
                  <a:extLst>
                    <a:ext uri="{FF2B5EF4-FFF2-40B4-BE49-F238E27FC236}">
                      <a16:creationId xmlns:a16="http://schemas.microsoft.com/office/drawing/2014/main" id="{CA1A00D2-4737-D1E5-6949-9BBFEB76033D}"/>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86" name="Graphic 82" descr="Checkmark with solid fill">
                  <a:extLst>
                    <a:ext uri="{FF2B5EF4-FFF2-40B4-BE49-F238E27FC236}">
                      <a16:creationId xmlns:a16="http://schemas.microsoft.com/office/drawing/2014/main" id="{64FEC69C-B057-63F1-1EE9-66CC41888AA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82" name="Group 581">
                <a:extLst>
                  <a:ext uri="{FF2B5EF4-FFF2-40B4-BE49-F238E27FC236}">
                    <a16:creationId xmlns:a16="http://schemas.microsoft.com/office/drawing/2014/main" id="{652E7C33-4F92-34B2-4054-8E6310EFFE51}"/>
                  </a:ext>
                </a:extLst>
              </p:cNvPr>
              <p:cNvGrpSpPr/>
              <p:nvPr/>
            </p:nvGrpSpPr>
            <p:grpSpPr>
              <a:xfrm>
                <a:off x="2513205" y="1883848"/>
                <a:ext cx="131575" cy="131575"/>
                <a:chOff x="2228744" y="1245623"/>
                <a:chExt cx="365760" cy="365760"/>
              </a:xfrm>
            </p:grpSpPr>
            <p:sp>
              <p:nvSpPr>
                <p:cNvPr id="583" name="Oval 582">
                  <a:extLst>
                    <a:ext uri="{FF2B5EF4-FFF2-40B4-BE49-F238E27FC236}">
                      <a16:creationId xmlns:a16="http://schemas.microsoft.com/office/drawing/2014/main" id="{D02BC022-830B-7404-0400-4891C10FF489}"/>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84" name="Graphic 82" descr="Checkmark with solid fill">
                  <a:extLst>
                    <a:ext uri="{FF2B5EF4-FFF2-40B4-BE49-F238E27FC236}">
                      <a16:creationId xmlns:a16="http://schemas.microsoft.com/office/drawing/2014/main" id="{58DD9F35-4153-1412-7471-07DC24B5C67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598" name="Group 597">
              <a:extLst>
                <a:ext uri="{FF2B5EF4-FFF2-40B4-BE49-F238E27FC236}">
                  <a16:creationId xmlns:a16="http://schemas.microsoft.com/office/drawing/2014/main" id="{08B32959-A33A-D761-5D3A-BE79D3C37832}"/>
                </a:ext>
              </a:extLst>
            </p:cNvPr>
            <p:cNvGrpSpPr/>
            <p:nvPr/>
          </p:nvGrpSpPr>
          <p:grpSpPr>
            <a:xfrm>
              <a:off x="7302662" y="4114031"/>
              <a:ext cx="566568" cy="131575"/>
              <a:chOff x="2078212" y="1883848"/>
              <a:chExt cx="566568" cy="131575"/>
            </a:xfrm>
          </p:grpSpPr>
          <p:grpSp>
            <p:nvGrpSpPr>
              <p:cNvPr id="599" name="Group 598">
                <a:extLst>
                  <a:ext uri="{FF2B5EF4-FFF2-40B4-BE49-F238E27FC236}">
                    <a16:creationId xmlns:a16="http://schemas.microsoft.com/office/drawing/2014/main" id="{21653189-EE30-D650-9CFC-9FFEDFF2E58C}"/>
                  </a:ext>
                </a:extLst>
              </p:cNvPr>
              <p:cNvGrpSpPr/>
              <p:nvPr/>
            </p:nvGrpSpPr>
            <p:grpSpPr>
              <a:xfrm>
                <a:off x="2078212" y="1883848"/>
                <a:ext cx="131575" cy="131575"/>
                <a:chOff x="2228744" y="1245623"/>
                <a:chExt cx="365760" cy="365760"/>
              </a:xfrm>
            </p:grpSpPr>
            <p:sp>
              <p:nvSpPr>
                <p:cNvPr id="609" name="Oval 608">
                  <a:extLst>
                    <a:ext uri="{FF2B5EF4-FFF2-40B4-BE49-F238E27FC236}">
                      <a16:creationId xmlns:a16="http://schemas.microsoft.com/office/drawing/2014/main" id="{8973BC25-8065-7890-8F9C-747C2365FDB8}"/>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10" name="Graphic 82" descr="Checkmark with solid fill">
                  <a:extLst>
                    <a:ext uri="{FF2B5EF4-FFF2-40B4-BE49-F238E27FC236}">
                      <a16:creationId xmlns:a16="http://schemas.microsoft.com/office/drawing/2014/main" id="{A0F18C59-A924-8045-7529-7418FB074E5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00" name="Group 599">
                <a:extLst>
                  <a:ext uri="{FF2B5EF4-FFF2-40B4-BE49-F238E27FC236}">
                    <a16:creationId xmlns:a16="http://schemas.microsoft.com/office/drawing/2014/main" id="{DD4CE224-F5C3-743A-07DE-0322D63039F8}"/>
                  </a:ext>
                </a:extLst>
              </p:cNvPr>
              <p:cNvGrpSpPr/>
              <p:nvPr/>
            </p:nvGrpSpPr>
            <p:grpSpPr>
              <a:xfrm>
                <a:off x="2223210" y="1883848"/>
                <a:ext cx="131575" cy="131575"/>
                <a:chOff x="2228744" y="1245623"/>
                <a:chExt cx="365760" cy="365760"/>
              </a:xfrm>
            </p:grpSpPr>
            <p:sp>
              <p:nvSpPr>
                <p:cNvPr id="607" name="Oval 606">
                  <a:extLst>
                    <a:ext uri="{FF2B5EF4-FFF2-40B4-BE49-F238E27FC236}">
                      <a16:creationId xmlns:a16="http://schemas.microsoft.com/office/drawing/2014/main" id="{F964F8DB-17CD-34E7-79DD-6E55D86D9E24}"/>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08" name="Graphic 82" descr="Checkmark with solid fill">
                  <a:extLst>
                    <a:ext uri="{FF2B5EF4-FFF2-40B4-BE49-F238E27FC236}">
                      <a16:creationId xmlns:a16="http://schemas.microsoft.com/office/drawing/2014/main" id="{7CE72E8E-C5EC-6CAB-2313-8236839ED7D6}"/>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01" name="Group 600">
                <a:extLst>
                  <a:ext uri="{FF2B5EF4-FFF2-40B4-BE49-F238E27FC236}">
                    <a16:creationId xmlns:a16="http://schemas.microsoft.com/office/drawing/2014/main" id="{DB62269B-D677-AECC-CDF9-8C121471A6C3}"/>
                  </a:ext>
                </a:extLst>
              </p:cNvPr>
              <p:cNvGrpSpPr/>
              <p:nvPr/>
            </p:nvGrpSpPr>
            <p:grpSpPr>
              <a:xfrm>
                <a:off x="2368208" y="1883848"/>
                <a:ext cx="131575" cy="131575"/>
                <a:chOff x="2228744" y="1245623"/>
                <a:chExt cx="365760" cy="365760"/>
              </a:xfrm>
            </p:grpSpPr>
            <p:sp>
              <p:nvSpPr>
                <p:cNvPr id="605" name="Oval 604">
                  <a:extLst>
                    <a:ext uri="{FF2B5EF4-FFF2-40B4-BE49-F238E27FC236}">
                      <a16:creationId xmlns:a16="http://schemas.microsoft.com/office/drawing/2014/main" id="{E6C1DEDD-2476-513F-C7BB-C22251DB03A5}"/>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06" name="Graphic 82" descr="Checkmark with solid fill">
                  <a:extLst>
                    <a:ext uri="{FF2B5EF4-FFF2-40B4-BE49-F238E27FC236}">
                      <a16:creationId xmlns:a16="http://schemas.microsoft.com/office/drawing/2014/main" id="{FB567E1D-0D85-94AF-DF74-1B134F13598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02" name="Group 601">
                <a:extLst>
                  <a:ext uri="{FF2B5EF4-FFF2-40B4-BE49-F238E27FC236}">
                    <a16:creationId xmlns:a16="http://schemas.microsoft.com/office/drawing/2014/main" id="{D1B6C30E-C804-0BD4-C968-6901AE2400B4}"/>
                  </a:ext>
                </a:extLst>
              </p:cNvPr>
              <p:cNvGrpSpPr/>
              <p:nvPr/>
            </p:nvGrpSpPr>
            <p:grpSpPr>
              <a:xfrm>
                <a:off x="2513205" y="1883848"/>
                <a:ext cx="131575" cy="131575"/>
                <a:chOff x="2228744" y="1245623"/>
                <a:chExt cx="365760" cy="365760"/>
              </a:xfrm>
            </p:grpSpPr>
            <p:sp>
              <p:nvSpPr>
                <p:cNvPr id="603" name="Oval 602">
                  <a:extLst>
                    <a:ext uri="{FF2B5EF4-FFF2-40B4-BE49-F238E27FC236}">
                      <a16:creationId xmlns:a16="http://schemas.microsoft.com/office/drawing/2014/main" id="{24BDC9D4-73D4-DF99-87CC-2DB9BFB3DBF3}"/>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04" name="Graphic 82" descr="Checkmark with solid fill">
                  <a:extLst>
                    <a:ext uri="{FF2B5EF4-FFF2-40B4-BE49-F238E27FC236}">
                      <a16:creationId xmlns:a16="http://schemas.microsoft.com/office/drawing/2014/main" id="{C76F1735-FE5F-38E0-23DC-5D991F0757FB}"/>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618" name="Group 617">
              <a:extLst>
                <a:ext uri="{FF2B5EF4-FFF2-40B4-BE49-F238E27FC236}">
                  <a16:creationId xmlns:a16="http://schemas.microsoft.com/office/drawing/2014/main" id="{265CA49A-D580-138F-FB3E-2C81A15794AE}"/>
                </a:ext>
              </a:extLst>
            </p:cNvPr>
            <p:cNvGrpSpPr/>
            <p:nvPr/>
          </p:nvGrpSpPr>
          <p:grpSpPr>
            <a:xfrm>
              <a:off x="8044765" y="4114031"/>
              <a:ext cx="566568" cy="131575"/>
              <a:chOff x="2078212" y="1883848"/>
              <a:chExt cx="566568" cy="131575"/>
            </a:xfrm>
          </p:grpSpPr>
          <p:grpSp>
            <p:nvGrpSpPr>
              <p:cNvPr id="619" name="Group 618">
                <a:extLst>
                  <a:ext uri="{FF2B5EF4-FFF2-40B4-BE49-F238E27FC236}">
                    <a16:creationId xmlns:a16="http://schemas.microsoft.com/office/drawing/2014/main" id="{EA2DF806-378C-C24A-B751-FA7EB6AA02E0}"/>
                  </a:ext>
                </a:extLst>
              </p:cNvPr>
              <p:cNvGrpSpPr/>
              <p:nvPr/>
            </p:nvGrpSpPr>
            <p:grpSpPr>
              <a:xfrm>
                <a:off x="2078212" y="1883848"/>
                <a:ext cx="131575" cy="131575"/>
                <a:chOff x="2228744" y="1245623"/>
                <a:chExt cx="365760" cy="365760"/>
              </a:xfrm>
            </p:grpSpPr>
            <p:sp>
              <p:nvSpPr>
                <p:cNvPr id="629" name="Oval 628">
                  <a:extLst>
                    <a:ext uri="{FF2B5EF4-FFF2-40B4-BE49-F238E27FC236}">
                      <a16:creationId xmlns:a16="http://schemas.microsoft.com/office/drawing/2014/main" id="{BB8910A2-E077-6559-6307-B4AEFD1312B6}"/>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30" name="Graphic 82" descr="Checkmark with solid fill">
                  <a:extLst>
                    <a:ext uri="{FF2B5EF4-FFF2-40B4-BE49-F238E27FC236}">
                      <a16:creationId xmlns:a16="http://schemas.microsoft.com/office/drawing/2014/main" id="{0A56351A-08F0-B276-8916-4D1C50C23385}"/>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20" name="Group 619">
                <a:extLst>
                  <a:ext uri="{FF2B5EF4-FFF2-40B4-BE49-F238E27FC236}">
                    <a16:creationId xmlns:a16="http://schemas.microsoft.com/office/drawing/2014/main" id="{021338E9-3E19-4DE4-AF79-C0E6BFD00556}"/>
                  </a:ext>
                </a:extLst>
              </p:cNvPr>
              <p:cNvGrpSpPr/>
              <p:nvPr/>
            </p:nvGrpSpPr>
            <p:grpSpPr>
              <a:xfrm>
                <a:off x="2223210" y="1883848"/>
                <a:ext cx="131575" cy="131575"/>
                <a:chOff x="2228744" y="1245623"/>
                <a:chExt cx="365760" cy="365760"/>
              </a:xfrm>
            </p:grpSpPr>
            <p:sp>
              <p:nvSpPr>
                <p:cNvPr id="627" name="Oval 626">
                  <a:extLst>
                    <a:ext uri="{FF2B5EF4-FFF2-40B4-BE49-F238E27FC236}">
                      <a16:creationId xmlns:a16="http://schemas.microsoft.com/office/drawing/2014/main" id="{DACBEDD7-A6D8-6C0F-93C8-731458F58DD9}"/>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28" name="Graphic 82" descr="Checkmark with solid fill">
                  <a:extLst>
                    <a:ext uri="{FF2B5EF4-FFF2-40B4-BE49-F238E27FC236}">
                      <a16:creationId xmlns:a16="http://schemas.microsoft.com/office/drawing/2014/main" id="{543ABF03-0959-0B69-3773-44714B4B19F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21" name="Group 620">
                <a:extLst>
                  <a:ext uri="{FF2B5EF4-FFF2-40B4-BE49-F238E27FC236}">
                    <a16:creationId xmlns:a16="http://schemas.microsoft.com/office/drawing/2014/main" id="{30CCF72E-8553-1670-3534-BE02CE2748BE}"/>
                  </a:ext>
                </a:extLst>
              </p:cNvPr>
              <p:cNvGrpSpPr/>
              <p:nvPr/>
            </p:nvGrpSpPr>
            <p:grpSpPr>
              <a:xfrm>
                <a:off x="2368208" y="1883848"/>
                <a:ext cx="131575" cy="131575"/>
                <a:chOff x="2228744" y="1245623"/>
                <a:chExt cx="365760" cy="365760"/>
              </a:xfrm>
            </p:grpSpPr>
            <p:sp>
              <p:nvSpPr>
                <p:cNvPr id="625" name="Oval 624">
                  <a:extLst>
                    <a:ext uri="{FF2B5EF4-FFF2-40B4-BE49-F238E27FC236}">
                      <a16:creationId xmlns:a16="http://schemas.microsoft.com/office/drawing/2014/main" id="{CBE97637-8E44-61E8-92FC-27DCA0CE0000}"/>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26" name="Graphic 82" descr="Checkmark with solid fill">
                  <a:extLst>
                    <a:ext uri="{FF2B5EF4-FFF2-40B4-BE49-F238E27FC236}">
                      <a16:creationId xmlns:a16="http://schemas.microsoft.com/office/drawing/2014/main" id="{F188D2EA-3287-64A6-0EB2-9090CD5F8519}"/>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22" name="Group 621">
                <a:extLst>
                  <a:ext uri="{FF2B5EF4-FFF2-40B4-BE49-F238E27FC236}">
                    <a16:creationId xmlns:a16="http://schemas.microsoft.com/office/drawing/2014/main" id="{D17FD7F5-0333-E6DF-4F8C-EEE3753EC0A7}"/>
                  </a:ext>
                </a:extLst>
              </p:cNvPr>
              <p:cNvGrpSpPr/>
              <p:nvPr/>
            </p:nvGrpSpPr>
            <p:grpSpPr>
              <a:xfrm>
                <a:off x="2513205" y="1883848"/>
                <a:ext cx="131575" cy="131575"/>
                <a:chOff x="2228744" y="1245623"/>
                <a:chExt cx="365760" cy="365760"/>
              </a:xfrm>
            </p:grpSpPr>
            <p:sp>
              <p:nvSpPr>
                <p:cNvPr id="623" name="Oval 622">
                  <a:extLst>
                    <a:ext uri="{FF2B5EF4-FFF2-40B4-BE49-F238E27FC236}">
                      <a16:creationId xmlns:a16="http://schemas.microsoft.com/office/drawing/2014/main" id="{30BFFC98-E042-2332-7AC3-44A08FBE5D3E}"/>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24" name="Graphic 82" descr="Checkmark with solid fill">
                  <a:extLst>
                    <a:ext uri="{FF2B5EF4-FFF2-40B4-BE49-F238E27FC236}">
                      <a16:creationId xmlns:a16="http://schemas.microsoft.com/office/drawing/2014/main" id="{78D65E5B-9E99-F092-1EF3-8ADB02B7E81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638" name="Group 637">
              <a:extLst>
                <a:ext uri="{FF2B5EF4-FFF2-40B4-BE49-F238E27FC236}">
                  <a16:creationId xmlns:a16="http://schemas.microsoft.com/office/drawing/2014/main" id="{3D1D3E32-E6E5-F3E5-D546-91A2F09E668D}"/>
                </a:ext>
              </a:extLst>
            </p:cNvPr>
            <p:cNvGrpSpPr/>
            <p:nvPr/>
          </p:nvGrpSpPr>
          <p:grpSpPr>
            <a:xfrm>
              <a:off x="8786868" y="4114031"/>
              <a:ext cx="566568" cy="131575"/>
              <a:chOff x="2078212" y="1883848"/>
              <a:chExt cx="566568" cy="131575"/>
            </a:xfrm>
          </p:grpSpPr>
          <p:grpSp>
            <p:nvGrpSpPr>
              <p:cNvPr id="639" name="Group 638">
                <a:extLst>
                  <a:ext uri="{FF2B5EF4-FFF2-40B4-BE49-F238E27FC236}">
                    <a16:creationId xmlns:a16="http://schemas.microsoft.com/office/drawing/2014/main" id="{84A47AB9-E26D-8BF7-7D55-0432A96D4278}"/>
                  </a:ext>
                </a:extLst>
              </p:cNvPr>
              <p:cNvGrpSpPr/>
              <p:nvPr/>
            </p:nvGrpSpPr>
            <p:grpSpPr>
              <a:xfrm>
                <a:off x="2078212" y="1883848"/>
                <a:ext cx="131575" cy="131575"/>
                <a:chOff x="2228744" y="1245623"/>
                <a:chExt cx="365760" cy="365760"/>
              </a:xfrm>
            </p:grpSpPr>
            <p:sp>
              <p:nvSpPr>
                <p:cNvPr id="649" name="Oval 648">
                  <a:extLst>
                    <a:ext uri="{FF2B5EF4-FFF2-40B4-BE49-F238E27FC236}">
                      <a16:creationId xmlns:a16="http://schemas.microsoft.com/office/drawing/2014/main" id="{F424B449-EECB-8694-D9DB-1FBE3F020825}"/>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50" name="Graphic 82" descr="Checkmark with solid fill">
                  <a:extLst>
                    <a:ext uri="{FF2B5EF4-FFF2-40B4-BE49-F238E27FC236}">
                      <a16:creationId xmlns:a16="http://schemas.microsoft.com/office/drawing/2014/main" id="{3B5D43BD-A1D3-1A05-F586-D310ED9A520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40" name="Group 639">
                <a:extLst>
                  <a:ext uri="{FF2B5EF4-FFF2-40B4-BE49-F238E27FC236}">
                    <a16:creationId xmlns:a16="http://schemas.microsoft.com/office/drawing/2014/main" id="{D52C9AEF-64B5-0660-944A-986A60D46F8B}"/>
                  </a:ext>
                </a:extLst>
              </p:cNvPr>
              <p:cNvGrpSpPr/>
              <p:nvPr/>
            </p:nvGrpSpPr>
            <p:grpSpPr>
              <a:xfrm>
                <a:off x="2223210" y="1883848"/>
                <a:ext cx="131575" cy="131575"/>
                <a:chOff x="2228744" y="1245623"/>
                <a:chExt cx="365760" cy="365760"/>
              </a:xfrm>
            </p:grpSpPr>
            <p:sp>
              <p:nvSpPr>
                <p:cNvPr id="647" name="Oval 646">
                  <a:extLst>
                    <a:ext uri="{FF2B5EF4-FFF2-40B4-BE49-F238E27FC236}">
                      <a16:creationId xmlns:a16="http://schemas.microsoft.com/office/drawing/2014/main" id="{2D30A8F9-8811-5201-C687-4E67FDAF20AA}"/>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48" name="Graphic 82" descr="Checkmark with solid fill">
                  <a:extLst>
                    <a:ext uri="{FF2B5EF4-FFF2-40B4-BE49-F238E27FC236}">
                      <a16:creationId xmlns:a16="http://schemas.microsoft.com/office/drawing/2014/main" id="{16DF8068-2A51-B8E7-BC68-CE4835CFED8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41" name="Group 640">
                <a:extLst>
                  <a:ext uri="{FF2B5EF4-FFF2-40B4-BE49-F238E27FC236}">
                    <a16:creationId xmlns:a16="http://schemas.microsoft.com/office/drawing/2014/main" id="{3975E84E-301A-3A70-C835-8F92AF8AA58F}"/>
                  </a:ext>
                </a:extLst>
              </p:cNvPr>
              <p:cNvGrpSpPr/>
              <p:nvPr/>
            </p:nvGrpSpPr>
            <p:grpSpPr>
              <a:xfrm>
                <a:off x="2368208" y="1883848"/>
                <a:ext cx="131575" cy="131575"/>
                <a:chOff x="2228744" y="1245623"/>
                <a:chExt cx="365760" cy="365760"/>
              </a:xfrm>
            </p:grpSpPr>
            <p:sp>
              <p:nvSpPr>
                <p:cNvPr id="645" name="Oval 644">
                  <a:extLst>
                    <a:ext uri="{FF2B5EF4-FFF2-40B4-BE49-F238E27FC236}">
                      <a16:creationId xmlns:a16="http://schemas.microsoft.com/office/drawing/2014/main" id="{31A05C2F-DCA9-6166-10A9-261E86150031}"/>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46" name="Graphic 82" descr="Checkmark with solid fill">
                  <a:extLst>
                    <a:ext uri="{FF2B5EF4-FFF2-40B4-BE49-F238E27FC236}">
                      <a16:creationId xmlns:a16="http://schemas.microsoft.com/office/drawing/2014/main" id="{0C624835-8A89-8800-A556-10BF3C9C34E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42" name="Group 641">
                <a:extLst>
                  <a:ext uri="{FF2B5EF4-FFF2-40B4-BE49-F238E27FC236}">
                    <a16:creationId xmlns:a16="http://schemas.microsoft.com/office/drawing/2014/main" id="{5AE7318B-8923-9CCC-2A21-CCA76BAFBF66}"/>
                  </a:ext>
                </a:extLst>
              </p:cNvPr>
              <p:cNvGrpSpPr/>
              <p:nvPr/>
            </p:nvGrpSpPr>
            <p:grpSpPr>
              <a:xfrm>
                <a:off x="2513205" y="1883848"/>
                <a:ext cx="131575" cy="131575"/>
                <a:chOff x="2228744" y="1245623"/>
                <a:chExt cx="365760" cy="365760"/>
              </a:xfrm>
            </p:grpSpPr>
            <p:sp>
              <p:nvSpPr>
                <p:cNvPr id="643" name="Oval 642">
                  <a:extLst>
                    <a:ext uri="{FF2B5EF4-FFF2-40B4-BE49-F238E27FC236}">
                      <a16:creationId xmlns:a16="http://schemas.microsoft.com/office/drawing/2014/main" id="{CCA352A2-3E7C-31A6-1CC7-8AECFFC6A5FE}"/>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44" name="Graphic 82" descr="Checkmark with solid fill">
                  <a:extLst>
                    <a:ext uri="{FF2B5EF4-FFF2-40B4-BE49-F238E27FC236}">
                      <a16:creationId xmlns:a16="http://schemas.microsoft.com/office/drawing/2014/main" id="{AB9C9EDC-6B40-8BD6-B6DC-F6A301079CD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658" name="Group 657">
              <a:extLst>
                <a:ext uri="{FF2B5EF4-FFF2-40B4-BE49-F238E27FC236}">
                  <a16:creationId xmlns:a16="http://schemas.microsoft.com/office/drawing/2014/main" id="{9FB166B7-9FFF-FA60-25C2-FC366BABAE2D}"/>
                </a:ext>
              </a:extLst>
            </p:cNvPr>
            <p:cNvGrpSpPr/>
            <p:nvPr/>
          </p:nvGrpSpPr>
          <p:grpSpPr>
            <a:xfrm>
              <a:off x="9528971" y="4114031"/>
              <a:ext cx="566568" cy="131575"/>
              <a:chOff x="2078212" y="1883848"/>
              <a:chExt cx="566568" cy="131575"/>
            </a:xfrm>
          </p:grpSpPr>
          <p:grpSp>
            <p:nvGrpSpPr>
              <p:cNvPr id="659" name="Group 658">
                <a:extLst>
                  <a:ext uri="{FF2B5EF4-FFF2-40B4-BE49-F238E27FC236}">
                    <a16:creationId xmlns:a16="http://schemas.microsoft.com/office/drawing/2014/main" id="{630E142C-4CE3-01E3-0A61-09D3B11D95DD}"/>
                  </a:ext>
                </a:extLst>
              </p:cNvPr>
              <p:cNvGrpSpPr/>
              <p:nvPr/>
            </p:nvGrpSpPr>
            <p:grpSpPr>
              <a:xfrm>
                <a:off x="2078212" y="1883848"/>
                <a:ext cx="131575" cy="131575"/>
                <a:chOff x="2228744" y="1245623"/>
                <a:chExt cx="365760" cy="365760"/>
              </a:xfrm>
            </p:grpSpPr>
            <p:sp>
              <p:nvSpPr>
                <p:cNvPr id="669" name="Oval 668">
                  <a:extLst>
                    <a:ext uri="{FF2B5EF4-FFF2-40B4-BE49-F238E27FC236}">
                      <a16:creationId xmlns:a16="http://schemas.microsoft.com/office/drawing/2014/main" id="{75FE28B9-475F-533E-62AB-16F699865052}"/>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70" name="Graphic 82" descr="Checkmark with solid fill">
                  <a:extLst>
                    <a:ext uri="{FF2B5EF4-FFF2-40B4-BE49-F238E27FC236}">
                      <a16:creationId xmlns:a16="http://schemas.microsoft.com/office/drawing/2014/main" id="{CFD65711-039E-228D-883B-F435A3282878}"/>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60" name="Group 659">
                <a:extLst>
                  <a:ext uri="{FF2B5EF4-FFF2-40B4-BE49-F238E27FC236}">
                    <a16:creationId xmlns:a16="http://schemas.microsoft.com/office/drawing/2014/main" id="{266C71B2-B23D-A761-D5EC-F70402CB68E1}"/>
                  </a:ext>
                </a:extLst>
              </p:cNvPr>
              <p:cNvGrpSpPr/>
              <p:nvPr/>
            </p:nvGrpSpPr>
            <p:grpSpPr>
              <a:xfrm>
                <a:off x="2223210" y="1883848"/>
                <a:ext cx="131575" cy="131575"/>
                <a:chOff x="2228744" y="1245623"/>
                <a:chExt cx="365760" cy="365760"/>
              </a:xfrm>
            </p:grpSpPr>
            <p:sp>
              <p:nvSpPr>
                <p:cNvPr id="667" name="Oval 666">
                  <a:extLst>
                    <a:ext uri="{FF2B5EF4-FFF2-40B4-BE49-F238E27FC236}">
                      <a16:creationId xmlns:a16="http://schemas.microsoft.com/office/drawing/2014/main" id="{F17EE118-9CF7-3BF4-929C-13956F80FB6E}"/>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68" name="Graphic 82" descr="Checkmark with solid fill">
                  <a:extLst>
                    <a:ext uri="{FF2B5EF4-FFF2-40B4-BE49-F238E27FC236}">
                      <a16:creationId xmlns:a16="http://schemas.microsoft.com/office/drawing/2014/main" id="{4592C97E-ECD5-D2A8-ACF4-8975AF5C966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61" name="Group 660">
                <a:extLst>
                  <a:ext uri="{FF2B5EF4-FFF2-40B4-BE49-F238E27FC236}">
                    <a16:creationId xmlns:a16="http://schemas.microsoft.com/office/drawing/2014/main" id="{68DF598B-44B4-5DCB-FAB3-7735675251A6}"/>
                  </a:ext>
                </a:extLst>
              </p:cNvPr>
              <p:cNvGrpSpPr/>
              <p:nvPr/>
            </p:nvGrpSpPr>
            <p:grpSpPr>
              <a:xfrm>
                <a:off x="2368208" y="1883848"/>
                <a:ext cx="131575" cy="131575"/>
                <a:chOff x="2228744" y="1245623"/>
                <a:chExt cx="365760" cy="365760"/>
              </a:xfrm>
            </p:grpSpPr>
            <p:sp>
              <p:nvSpPr>
                <p:cNvPr id="665" name="Oval 664">
                  <a:extLst>
                    <a:ext uri="{FF2B5EF4-FFF2-40B4-BE49-F238E27FC236}">
                      <a16:creationId xmlns:a16="http://schemas.microsoft.com/office/drawing/2014/main" id="{A42ABCCA-9173-74EE-443E-F820B80330AA}"/>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66" name="Graphic 82" descr="Checkmark with solid fill">
                  <a:extLst>
                    <a:ext uri="{FF2B5EF4-FFF2-40B4-BE49-F238E27FC236}">
                      <a16:creationId xmlns:a16="http://schemas.microsoft.com/office/drawing/2014/main" id="{1230E073-E8C4-A149-0245-F5C641F097C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62" name="Group 661">
                <a:extLst>
                  <a:ext uri="{FF2B5EF4-FFF2-40B4-BE49-F238E27FC236}">
                    <a16:creationId xmlns:a16="http://schemas.microsoft.com/office/drawing/2014/main" id="{D220B3A3-2487-989A-8E6D-052FE2E2727A}"/>
                  </a:ext>
                </a:extLst>
              </p:cNvPr>
              <p:cNvGrpSpPr/>
              <p:nvPr/>
            </p:nvGrpSpPr>
            <p:grpSpPr>
              <a:xfrm>
                <a:off x="2513205" y="1883848"/>
                <a:ext cx="131575" cy="131575"/>
                <a:chOff x="2228744" y="1245623"/>
                <a:chExt cx="365760" cy="365760"/>
              </a:xfrm>
            </p:grpSpPr>
            <p:sp>
              <p:nvSpPr>
                <p:cNvPr id="663" name="Oval 662">
                  <a:extLst>
                    <a:ext uri="{FF2B5EF4-FFF2-40B4-BE49-F238E27FC236}">
                      <a16:creationId xmlns:a16="http://schemas.microsoft.com/office/drawing/2014/main" id="{ACDB479B-CA57-EA88-288A-81813D6DAD68}"/>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64" name="Graphic 82" descr="Checkmark with solid fill">
                  <a:extLst>
                    <a:ext uri="{FF2B5EF4-FFF2-40B4-BE49-F238E27FC236}">
                      <a16:creationId xmlns:a16="http://schemas.microsoft.com/office/drawing/2014/main" id="{4E7F9D23-7673-F079-B5FB-1A082D86D162}"/>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678" name="Group 677">
              <a:extLst>
                <a:ext uri="{FF2B5EF4-FFF2-40B4-BE49-F238E27FC236}">
                  <a16:creationId xmlns:a16="http://schemas.microsoft.com/office/drawing/2014/main" id="{4EE036DB-90EE-7331-F8A8-EFFA9B961CCD}"/>
                </a:ext>
              </a:extLst>
            </p:cNvPr>
            <p:cNvGrpSpPr/>
            <p:nvPr/>
          </p:nvGrpSpPr>
          <p:grpSpPr>
            <a:xfrm>
              <a:off x="10271074" y="4114031"/>
              <a:ext cx="566568" cy="131575"/>
              <a:chOff x="2078212" y="1883848"/>
              <a:chExt cx="566568" cy="131575"/>
            </a:xfrm>
          </p:grpSpPr>
          <p:grpSp>
            <p:nvGrpSpPr>
              <p:cNvPr id="679" name="Group 678">
                <a:extLst>
                  <a:ext uri="{FF2B5EF4-FFF2-40B4-BE49-F238E27FC236}">
                    <a16:creationId xmlns:a16="http://schemas.microsoft.com/office/drawing/2014/main" id="{97C08112-BD4F-3FEB-B1BE-A2D00F168319}"/>
                  </a:ext>
                </a:extLst>
              </p:cNvPr>
              <p:cNvGrpSpPr/>
              <p:nvPr/>
            </p:nvGrpSpPr>
            <p:grpSpPr>
              <a:xfrm>
                <a:off x="2078212" y="1883848"/>
                <a:ext cx="131575" cy="131575"/>
                <a:chOff x="2228744" y="1245623"/>
                <a:chExt cx="365760" cy="365760"/>
              </a:xfrm>
            </p:grpSpPr>
            <p:sp>
              <p:nvSpPr>
                <p:cNvPr id="689" name="Oval 688">
                  <a:extLst>
                    <a:ext uri="{FF2B5EF4-FFF2-40B4-BE49-F238E27FC236}">
                      <a16:creationId xmlns:a16="http://schemas.microsoft.com/office/drawing/2014/main" id="{653D8B80-2A33-88BB-04D6-D86EF8094E4F}"/>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90" name="Graphic 82" descr="Checkmark with solid fill">
                  <a:extLst>
                    <a:ext uri="{FF2B5EF4-FFF2-40B4-BE49-F238E27FC236}">
                      <a16:creationId xmlns:a16="http://schemas.microsoft.com/office/drawing/2014/main" id="{510CA06F-F872-F402-63E1-DD61086FC6B5}"/>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80" name="Group 679">
                <a:extLst>
                  <a:ext uri="{FF2B5EF4-FFF2-40B4-BE49-F238E27FC236}">
                    <a16:creationId xmlns:a16="http://schemas.microsoft.com/office/drawing/2014/main" id="{E1BB0102-16C9-E021-6F79-7620CDEB3EA5}"/>
                  </a:ext>
                </a:extLst>
              </p:cNvPr>
              <p:cNvGrpSpPr/>
              <p:nvPr/>
            </p:nvGrpSpPr>
            <p:grpSpPr>
              <a:xfrm>
                <a:off x="2223210" y="1883848"/>
                <a:ext cx="131575" cy="131575"/>
                <a:chOff x="2228744" y="1245623"/>
                <a:chExt cx="365760" cy="365760"/>
              </a:xfrm>
            </p:grpSpPr>
            <p:sp>
              <p:nvSpPr>
                <p:cNvPr id="687" name="Oval 686">
                  <a:extLst>
                    <a:ext uri="{FF2B5EF4-FFF2-40B4-BE49-F238E27FC236}">
                      <a16:creationId xmlns:a16="http://schemas.microsoft.com/office/drawing/2014/main" id="{60F2DEC7-5067-C7CB-A1D8-1937AAA36530}"/>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88" name="Graphic 82" descr="Checkmark with solid fill">
                  <a:extLst>
                    <a:ext uri="{FF2B5EF4-FFF2-40B4-BE49-F238E27FC236}">
                      <a16:creationId xmlns:a16="http://schemas.microsoft.com/office/drawing/2014/main" id="{D6417257-9389-E79B-45CF-3626CEFF2362}"/>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81" name="Group 680">
                <a:extLst>
                  <a:ext uri="{FF2B5EF4-FFF2-40B4-BE49-F238E27FC236}">
                    <a16:creationId xmlns:a16="http://schemas.microsoft.com/office/drawing/2014/main" id="{8BB88FB6-DB34-92F0-570E-F6EDDF0D36A1}"/>
                  </a:ext>
                </a:extLst>
              </p:cNvPr>
              <p:cNvGrpSpPr/>
              <p:nvPr/>
            </p:nvGrpSpPr>
            <p:grpSpPr>
              <a:xfrm>
                <a:off x="2368208" y="1883848"/>
                <a:ext cx="131575" cy="131575"/>
                <a:chOff x="2228744" y="1245623"/>
                <a:chExt cx="365760" cy="365760"/>
              </a:xfrm>
            </p:grpSpPr>
            <p:sp>
              <p:nvSpPr>
                <p:cNvPr id="685" name="Oval 684">
                  <a:extLst>
                    <a:ext uri="{FF2B5EF4-FFF2-40B4-BE49-F238E27FC236}">
                      <a16:creationId xmlns:a16="http://schemas.microsoft.com/office/drawing/2014/main" id="{B48C4531-5658-33D4-5B9D-4DD9249A1C01}"/>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86" name="Graphic 82" descr="Checkmark with solid fill">
                  <a:extLst>
                    <a:ext uri="{FF2B5EF4-FFF2-40B4-BE49-F238E27FC236}">
                      <a16:creationId xmlns:a16="http://schemas.microsoft.com/office/drawing/2014/main" id="{CC33B155-7321-D2FC-A405-5103645476D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82" name="Group 681">
                <a:extLst>
                  <a:ext uri="{FF2B5EF4-FFF2-40B4-BE49-F238E27FC236}">
                    <a16:creationId xmlns:a16="http://schemas.microsoft.com/office/drawing/2014/main" id="{90F89EEC-C61F-D025-BE64-1585872BACFA}"/>
                  </a:ext>
                </a:extLst>
              </p:cNvPr>
              <p:cNvGrpSpPr/>
              <p:nvPr/>
            </p:nvGrpSpPr>
            <p:grpSpPr>
              <a:xfrm>
                <a:off x="2513205" y="1883848"/>
                <a:ext cx="131575" cy="131575"/>
                <a:chOff x="2228744" y="1245623"/>
                <a:chExt cx="365760" cy="365760"/>
              </a:xfrm>
            </p:grpSpPr>
            <p:sp>
              <p:nvSpPr>
                <p:cNvPr id="683" name="Oval 682">
                  <a:extLst>
                    <a:ext uri="{FF2B5EF4-FFF2-40B4-BE49-F238E27FC236}">
                      <a16:creationId xmlns:a16="http://schemas.microsoft.com/office/drawing/2014/main" id="{552544F9-E585-2B30-6F74-506AEF88E3D9}"/>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84" name="Graphic 82" descr="Checkmark with solid fill">
                  <a:extLst>
                    <a:ext uri="{FF2B5EF4-FFF2-40B4-BE49-F238E27FC236}">
                      <a16:creationId xmlns:a16="http://schemas.microsoft.com/office/drawing/2014/main" id="{64334916-7EED-63F1-E648-A81A7DEA641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grpSp>
          <p:nvGrpSpPr>
            <p:cNvPr id="698" name="Group 697">
              <a:extLst>
                <a:ext uri="{FF2B5EF4-FFF2-40B4-BE49-F238E27FC236}">
                  <a16:creationId xmlns:a16="http://schemas.microsoft.com/office/drawing/2014/main" id="{FA99C339-1633-9198-EFB3-F74D3F62A904}"/>
                </a:ext>
              </a:extLst>
            </p:cNvPr>
            <p:cNvGrpSpPr/>
            <p:nvPr/>
          </p:nvGrpSpPr>
          <p:grpSpPr>
            <a:xfrm>
              <a:off x="11013180" y="4114031"/>
              <a:ext cx="566568" cy="131575"/>
              <a:chOff x="2078212" y="1883848"/>
              <a:chExt cx="566568" cy="131575"/>
            </a:xfrm>
          </p:grpSpPr>
          <p:grpSp>
            <p:nvGrpSpPr>
              <p:cNvPr id="699" name="Group 698">
                <a:extLst>
                  <a:ext uri="{FF2B5EF4-FFF2-40B4-BE49-F238E27FC236}">
                    <a16:creationId xmlns:a16="http://schemas.microsoft.com/office/drawing/2014/main" id="{B8EAD0A1-1C35-0716-4A41-BF6C8F6F24BE}"/>
                  </a:ext>
                </a:extLst>
              </p:cNvPr>
              <p:cNvGrpSpPr/>
              <p:nvPr/>
            </p:nvGrpSpPr>
            <p:grpSpPr>
              <a:xfrm>
                <a:off x="2078212" y="1883848"/>
                <a:ext cx="131575" cy="131575"/>
                <a:chOff x="2228744" y="1245623"/>
                <a:chExt cx="365760" cy="365760"/>
              </a:xfrm>
            </p:grpSpPr>
            <p:sp>
              <p:nvSpPr>
                <p:cNvPr id="709" name="Oval 708">
                  <a:extLst>
                    <a:ext uri="{FF2B5EF4-FFF2-40B4-BE49-F238E27FC236}">
                      <a16:creationId xmlns:a16="http://schemas.microsoft.com/office/drawing/2014/main" id="{C125EAB1-7E56-4E73-BEF6-2F84865B728F}"/>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10" name="Graphic 82" descr="Checkmark with solid fill">
                  <a:extLst>
                    <a:ext uri="{FF2B5EF4-FFF2-40B4-BE49-F238E27FC236}">
                      <a16:creationId xmlns:a16="http://schemas.microsoft.com/office/drawing/2014/main" id="{B84E9183-666D-ED48-AF15-B9447DD909B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00" name="Group 699">
                <a:extLst>
                  <a:ext uri="{FF2B5EF4-FFF2-40B4-BE49-F238E27FC236}">
                    <a16:creationId xmlns:a16="http://schemas.microsoft.com/office/drawing/2014/main" id="{3A533C6C-99AE-5A2C-FBA7-A6C661765189}"/>
                  </a:ext>
                </a:extLst>
              </p:cNvPr>
              <p:cNvGrpSpPr/>
              <p:nvPr/>
            </p:nvGrpSpPr>
            <p:grpSpPr>
              <a:xfrm>
                <a:off x="2223210" y="1883848"/>
                <a:ext cx="131575" cy="131575"/>
                <a:chOff x="2228744" y="1245623"/>
                <a:chExt cx="365760" cy="365760"/>
              </a:xfrm>
            </p:grpSpPr>
            <p:sp>
              <p:nvSpPr>
                <p:cNvPr id="707" name="Oval 706">
                  <a:extLst>
                    <a:ext uri="{FF2B5EF4-FFF2-40B4-BE49-F238E27FC236}">
                      <a16:creationId xmlns:a16="http://schemas.microsoft.com/office/drawing/2014/main" id="{48C455FD-29FA-0A3A-0D66-C0048949AEE8}"/>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08" name="Graphic 82" descr="Checkmark with solid fill">
                  <a:extLst>
                    <a:ext uri="{FF2B5EF4-FFF2-40B4-BE49-F238E27FC236}">
                      <a16:creationId xmlns:a16="http://schemas.microsoft.com/office/drawing/2014/main" id="{49A228C0-1FE2-5398-3874-5610D1C5E74D}"/>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01" name="Group 700">
                <a:extLst>
                  <a:ext uri="{FF2B5EF4-FFF2-40B4-BE49-F238E27FC236}">
                    <a16:creationId xmlns:a16="http://schemas.microsoft.com/office/drawing/2014/main" id="{E92D2968-71B7-259C-402F-E920F746C539}"/>
                  </a:ext>
                </a:extLst>
              </p:cNvPr>
              <p:cNvGrpSpPr/>
              <p:nvPr/>
            </p:nvGrpSpPr>
            <p:grpSpPr>
              <a:xfrm>
                <a:off x="2368208" y="1883848"/>
                <a:ext cx="131575" cy="131575"/>
                <a:chOff x="2228744" y="1245623"/>
                <a:chExt cx="365760" cy="365760"/>
              </a:xfrm>
            </p:grpSpPr>
            <p:sp>
              <p:nvSpPr>
                <p:cNvPr id="705" name="Oval 704">
                  <a:extLst>
                    <a:ext uri="{FF2B5EF4-FFF2-40B4-BE49-F238E27FC236}">
                      <a16:creationId xmlns:a16="http://schemas.microsoft.com/office/drawing/2014/main" id="{73D4CD3B-E710-AF12-BBAD-81972AD9077F}"/>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06" name="Graphic 82" descr="Checkmark with solid fill">
                  <a:extLst>
                    <a:ext uri="{FF2B5EF4-FFF2-40B4-BE49-F238E27FC236}">
                      <a16:creationId xmlns:a16="http://schemas.microsoft.com/office/drawing/2014/main" id="{7DB248AE-2A93-B2D5-7453-DFC9D931E1D9}"/>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02" name="Group 701">
                <a:extLst>
                  <a:ext uri="{FF2B5EF4-FFF2-40B4-BE49-F238E27FC236}">
                    <a16:creationId xmlns:a16="http://schemas.microsoft.com/office/drawing/2014/main" id="{9D5E3577-BB1E-36DC-14F1-A4A20A41D8D1}"/>
                  </a:ext>
                </a:extLst>
              </p:cNvPr>
              <p:cNvGrpSpPr/>
              <p:nvPr/>
            </p:nvGrpSpPr>
            <p:grpSpPr>
              <a:xfrm>
                <a:off x="2513205" y="1883848"/>
                <a:ext cx="131575" cy="131575"/>
                <a:chOff x="2228744" y="1245623"/>
                <a:chExt cx="365760" cy="365760"/>
              </a:xfrm>
            </p:grpSpPr>
            <p:sp>
              <p:nvSpPr>
                <p:cNvPr id="703" name="Oval 702">
                  <a:extLst>
                    <a:ext uri="{FF2B5EF4-FFF2-40B4-BE49-F238E27FC236}">
                      <a16:creationId xmlns:a16="http://schemas.microsoft.com/office/drawing/2014/main" id="{B906D553-84C1-CE37-A2DA-B4040A992F8E}"/>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04" name="Graphic 82" descr="Checkmark with solid fill">
                  <a:extLst>
                    <a:ext uri="{FF2B5EF4-FFF2-40B4-BE49-F238E27FC236}">
                      <a16:creationId xmlns:a16="http://schemas.microsoft.com/office/drawing/2014/main" id="{E5DA84D9-4482-9A74-9F75-E825BB99418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772" name="Rectangle 771">
              <a:extLst>
                <a:ext uri="{FF2B5EF4-FFF2-40B4-BE49-F238E27FC236}">
                  <a16:creationId xmlns:a16="http://schemas.microsoft.com/office/drawing/2014/main" id="{A3CD9C1D-6937-DF57-B4DE-048272E30AAF}"/>
                </a:ext>
              </a:extLst>
            </p:cNvPr>
            <p:cNvSpPr/>
            <p:nvPr/>
          </p:nvSpPr>
          <p:spPr>
            <a:xfrm>
              <a:off x="1898247" y="3629209"/>
              <a:ext cx="9891196" cy="2154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Overwrite the real Effective Date with a date at least 13 months earlier.</a:t>
              </a:r>
            </a:p>
          </p:txBody>
        </p:sp>
        <p:sp>
          <p:nvSpPr>
            <p:cNvPr id="36" name="Rectangle 35">
              <a:extLst>
                <a:ext uri="{FF2B5EF4-FFF2-40B4-BE49-F238E27FC236}">
                  <a16:creationId xmlns:a16="http://schemas.microsoft.com/office/drawing/2014/main" id="{1377CFFC-7C58-EE46-DACD-4D50A91B6BC9}"/>
                </a:ext>
              </a:extLst>
            </p:cNvPr>
            <p:cNvSpPr/>
            <p:nvPr/>
          </p:nvSpPr>
          <p:spPr>
            <a:xfrm>
              <a:off x="2799916"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7" name="Rectangle 36">
              <a:extLst>
                <a:ext uri="{FF2B5EF4-FFF2-40B4-BE49-F238E27FC236}">
                  <a16:creationId xmlns:a16="http://schemas.microsoft.com/office/drawing/2014/main" id="{FC092A33-40DC-ECD0-D98F-BE352E5C52AA}"/>
                </a:ext>
              </a:extLst>
            </p:cNvPr>
            <p:cNvSpPr/>
            <p:nvPr/>
          </p:nvSpPr>
          <p:spPr>
            <a:xfrm>
              <a:off x="3542019"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8" name="Rectangle 37">
              <a:extLst>
                <a:ext uri="{FF2B5EF4-FFF2-40B4-BE49-F238E27FC236}">
                  <a16:creationId xmlns:a16="http://schemas.microsoft.com/office/drawing/2014/main" id="{12142E11-555A-288A-478D-06F19E8AB835}"/>
                </a:ext>
              </a:extLst>
            </p:cNvPr>
            <p:cNvSpPr/>
            <p:nvPr/>
          </p:nvSpPr>
          <p:spPr>
            <a:xfrm>
              <a:off x="4284122"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9" name="Rectangle 38">
              <a:extLst>
                <a:ext uri="{FF2B5EF4-FFF2-40B4-BE49-F238E27FC236}">
                  <a16:creationId xmlns:a16="http://schemas.microsoft.com/office/drawing/2014/main" id="{9E37236D-F620-BC9A-27D9-4C28D003E937}"/>
                </a:ext>
              </a:extLst>
            </p:cNvPr>
            <p:cNvSpPr/>
            <p:nvPr/>
          </p:nvSpPr>
          <p:spPr>
            <a:xfrm>
              <a:off x="5026225"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40" name="Rectangle 39">
              <a:extLst>
                <a:ext uri="{FF2B5EF4-FFF2-40B4-BE49-F238E27FC236}">
                  <a16:creationId xmlns:a16="http://schemas.microsoft.com/office/drawing/2014/main" id="{A7042E66-B4DB-365F-DBCE-D256030955D6}"/>
                </a:ext>
              </a:extLst>
            </p:cNvPr>
            <p:cNvSpPr/>
            <p:nvPr/>
          </p:nvSpPr>
          <p:spPr>
            <a:xfrm>
              <a:off x="5768328"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41" name="Rectangle 40">
              <a:extLst>
                <a:ext uri="{FF2B5EF4-FFF2-40B4-BE49-F238E27FC236}">
                  <a16:creationId xmlns:a16="http://schemas.microsoft.com/office/drawing/2014/main" id="{471A836B-41B3-A5EA-C8B0-FDB383C6950A}"/>
                </a:ext>
              </a:extLst>
            </p:cNvPr>
            <p:cNvSpPr/>
            <p:nvPr/>
          </p:nvSpPr>
          <p:spPr>
            <a:xfrm>
              <a:off x="6510431"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42" name="Rectangle 41">
              <a:extLst>
                <a:ext uri="{FF2B5EF4-FFF2-40B4-BE49-F238E27FC236}">
                  <a16:creationId xmlns:a16="http://schemas.microsoft.com/office/drawing/2014/main" id="{74380E94-925F-5FBC-92E2-AAAD43013F96}"/>
                </a:ext>
              </a:extLst>
            </p:cNvPr>
            <p:cNvSpPr/>
            <p:nvPr/>
          </p:nvSpPr>
          <p:spPr>
            <a:xfrm>
              <a:off x="7252534"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43" name="Rectangle 42">
              <a:extLst>
                <a:ext uri="{FF2B5EF4-FFF2-40B4-BE49-F238E27FC236}">
                  <a16:creationId xmlns:a16="http://schemas.microsoft.com/office/drawing/2014/main" id="{C561624B-6467-8C96-625F-4456847BFF20}"/>
                </a:ext>
              </a:extLst>
            </p:cNvPr>
            <p:cNvSpPr/>
            <p:nvPr/>
          </p:nvSpPr>
          <p:spPr>
            <a:xfrm>
              <a:off x="7994637"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Sept</a:t>
              </a:r>
            </a:p>
          </p:txBody>
        </p:sp>
        <p:sp>
          <p:nvSpPr>
            <p:cNvPr id="44" name="Rectangle 43">
              <a:extLst>
                <a:ext uri="{FF2B5EF4-FFF2-40B4-BE49-F238E27FC236}">
                  <a16:creationId xmlns:a16="http://schemas.microsoft.com/office/drawing/2014/main" id="{890952AA-40DD-E4C7-C178-A550BFD80473}"/>
                </a:ext>
              </a:extLst>
            </p:cNvPr>
            <p:cNvSpPr/>
            <p:nvPr/>
          </p:nvSpPr>
          <p:spPr>
            <a:xfrm>
              <a:off x="8736740"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45" name="Rectangle 44">
              <a:extLst>
                <a:ext uri="{FF2B5EF4-FFF2-40B4-BE49-F238E27FC236}">
                  <a16:creationId xmlns:a16="http://schemas.microsoft.com/office/drawing/2014/main" id="{B0E61521-894F-1EFD-3DE6-42BC7E5265E3}"/>
                </a:ext>
              </a:extLst>
            </p:cNvPr>
            <p:cNvSpPr/>
            <p:nvPr/>
          </p:nvSpPr>
          <p:spPr>
            <a:xfrm>
              <a:off x="9478843"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46" name="Rectangle 45">
              <a:extLst>
                <a:ext uri="{FF2B5EF4-FFF2-40B4-BE49-F238E27FC236}">
                  <a16:creationId xmlns:a16="http://schemas.microsoft.com/office/drawing/2014/main" id="{8649FC95-E374-4EB7-9606-209C6A3283C3}"/>
                </a:ext>
              </a:extLst>
            </p:cNvPr>
            <p:cNvSpPr/>
            <p:nvPr/>
          </p:nvSpPr>
          <p:spPr>
            <a:xfrm>
              <a:off x="10220946"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58" name="Rectangle 57">
              <a:extLst>
                <a:ext uri="{FF2B5EF4-FFF2-40B4-BE49-F238E27FC236}">
                  <a16:creationId xmlns:a16="http://schemas.microsoft.com/office/drawing/2014/main" id="{66D70691-D4D4-11E4-8D38-766A326895B7}"/>
                </a:ext>
              </a:extLst>
            </p:cNvPr>
            <p:cNvSpPr/>
            <p:nvPr/>
          </p:nvSpPr>
          <p:spPr>
            <a:xfrm>
              <a:off x="2057813"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59" name="Rectangle 58">
              <a:extLst>
                <a:ext uri="{FF2B5EF4-FFF2-40B4-BE49-F238E27FC236}">
                  <a16:creationId xmlns:a16="http://schemas.microsoft.com/office/drawing/2014/main" id="{864818D5-6084-640D-E170-A62B326B49A2}"/>
                </a:ext>
              </a:extLst>
            </p:cNvPr>
            <p:cNvSpPr/>
            <p:nvPr/>
          </p:nvSpPr>
          <p:spPr>
            <a:xfrm>
              <a:off x="10963052" y="1378420"/>
              <a:ext cx="666825" cy="91440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cxnSp>
          <p:nvCxnSpPr>
            <p:cNvPr id="63" name="Straight Arrow Connector 62">
              <a:extLst>
                <a:ext uri="{FF2B5EF4-FFF2-40B4-BE49-F238E27FC236}">
                  <a16:creationId xmlns:a16="http://schemas.microsoft.com/office/drawing/2014/main" id="{F8F91A16-7858-E9E3-0493-853CEDF24F15}"/>
                </a:ext>
              </a:extLst>
            </p:cNvPr>
            <p:cNvCxnSpPr>
              <a:cxnSpLocks/>
            </p:cNvCxnSpPr>
            <p:nvPr/>
          </p:nvCxnSpPr>
          <p:spPr>
            <a:xfrm>
              <a:off x="1898247" y="1908280"/>
              <a:ext cx="9891196" cy="0"/>
            </a:xfrm>
            <a:prstGeom prst="straightConnector1">
              <a:avLst/>
            </a:prstGeom>
            <a:ln>
              <a:solidFill>
                <a:schemeClr val="accent4">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209" name="Group 208">
              <a:extLst>
                <a:ext uri="{FF2B5EF4-FFF2-40B4-BE49-F238E27FC236}">
                  <a16:creationId xmlns:a16="http://schemas.microsoft.com/office/drawing/2014/main" id="{C29A3BD3-E4E5-FBB6-A88E-06F515E08620}"/>
                </a:ext>
              </a:extLst>
            </p:cNvPr>
            <p:cNvGrpSpPr/>
            <p:nvPr/>
          </p:nvGrpSpPr>
          <p:grpSpPr>
            <a:xfrm>
              <a:off x="2208345" y="1725400"/>
              <a:ext cx="365760" cy="365760"/>
              <a:chOff x="2228744" y="1245623"/>
              <a:chExt cx="365760" cy="365760"/>
            </a:xfrm>
          </p:grpSpPr>
          <p:sp>
            <p:nvSpPr>
              <p:cNvPr id="210" name="Oval 209">
                <a:extLst>
                  <a:ext uri="{FF2B5EF4-FFF2-40B4-BE49-F238E27FC236}">
                    <a16:creationId xmlns:a16="http://schemas.microsoft.com/office/drawing/2014/main" id="{E862E18C-F6C3-B72D-AA99-4D01C13723EF}"/>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11" name="Graphic 82" descr="Checkmark with solid fill">
                <a:extLst>
                  <a:ext uri="{FF2B5EF4-FFF2-40B4-BE49-F238E27FC236}">
                    <a16:creationId xmlns:a16="http://schemas.microsoft.com/office/drawing/2014/main" id="{88C3F7A5-96A3-BED3-4D8A-00DA06FCA12B}"/>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229" name="Group 228">
              <a:extLst>
                <a:ext uri="{FF2B5EF4-FFF2-40B4-BE49-F238E27FC236}">
                  <a16:creationId xmlns:a16="http://schemas.microsoft.com/office/drawing/2014/main" id="{0212C12E-C6E2-F0F0-D13C-D6D40E24049B}"/>
                </a:ext>
              </a:extLst>
            </p:cNvPr>
            <p:cNvGrpSpPr/>
            <p:nvPr/>
          </p:nvGrpSpPr>
          <p:grpSpPr>
            <a:xfrm>
              <a:off x="2950448" y="1725400"/>
              <a:ext cx="365760" cy="365760"/>
              <a:chOff x="2228744" y="1245623"/>
              <a:chExt cx="365760" cy="365760"/>
            </a:xfrm>
          </p:grpSpPr>
          <p:sp>
            <p:nvSpPr>
              <p:cNvPr id="230" name="Oval 229">
                <a:extLst>
                  <a:ext uri="{FF2B5EF4-FFF2-40B4-BE49-F238E27FC236}">
                    <a16:creationId xmlns:a16="http://schemas.microsoft.com/office/drawing/2014/main" id="{8BCA8D39-5B57-77AC-9F60-BBFFD90A560D}"/>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231" name="Graphic 82" descr="Checkmark with solid fill">
                <a:extLst>
                  <a:ext uri="{FF2B5EF4-FFF2-40B4-BE49-F238E27FC236}">
                    <a16:creationId xmlns:a16="http://schemas.microsoft.com/office/drawing/2014/main" id="{4942BBE8-796C-781E-1661-A2F50207A988}"/>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15" name="Group 514">
              <a:extLst>
                <a:ext uri="{FF2B5EF4-FFF2-40B4-BE49-F238E27FC236}">
                  <a16:creationId xmlns:a16="http://schemas.microsoft.com/office/drawing/2014/main" id="{AE6ECB78-4B48-EE0E-3D1B-F2B4168EBFDC}"/>
                </a:ext>
              </a:extLst>
            </p:cNvPr>
            <p:cNvGrpSpPr/>
            <p:nvPr/>
          </p:nvGrpSpPr>
          <p:grpSpPr>
            <a:xfrm>
              <a:off x="3692551" y="1725400"/>
              <a:ext cx="365760" cy="365760"/>
              <a:chOff x="2228744" y="1245623"/>
              <a:chExt cx="365760" cy="365760"/>
            </a:xfrm>
          </p:grpSpPr>
          <p:sp>
            <p:nvSpPr>
              <p:cNvPr id="516" name="Oval 515">
                <a:extLst>
                  <a:ext uri="{FF2B5EF4-FFF2-40B4-BE49-F238E27FC236}">
                    <a16:creationId xmlns:a16="http://schemas.microsoft.com/office/drawing/2014/main" id="{535E5B80-0E9E-7684-E86B-11DAAEF9D76C}"/>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17" name="Graphic 82" descr="Checkmark with solid fill">
                <a:extLst>
                  <a:ext uri="{FF2B5EF4-FFF2-40B4-BE49-F238E27FC236}">
                    <a16:creationId xmlns:a16="http://schemas.microsoft.com/office/drawing/2014/main" id="{9AA4B0D8-6A05-3BBD-C7CF-EB1A846CD494}"/>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35" name="Group 534">
              <a:extLst>
                <a:ext uri="{FF2B5EF4-FFF2-40B4-BE49-F238E27FC236}">
                  <a16:creationId xmlns:a16="http://schemas.microsoft.com/office/drawing/2014/main" id="{AFCE4581-3A54-9D5F-B8EC-2D415D86395E}"/>
                </a:ext>
              </a:extLst>
            </p:cNvPr>
            <p:cNvGrpSpPr/>
            <p:nvPr/>
          </p:nvGrpSpPr>
          <p:grpSpPr>
            <a:xfrm>
              <a:off x="4434654" y="1725400"/>
              <a:ext cx="365760" cy="365760"/>
              <a:chOff x="2228744" y="1245623"/>
              <a:chExt cx="365760" cy="365760"/>
            </a:xfrm>
          </p:grpSpPr>
          <p:sp>
            <p:nvSpPr>
              <p:cNvPr id="536" name="Oval 535">
                <a:extLst>
                  <a:ext uri="{FF2B5EF4-FFF2-40B4-BE49-F238E27FC236}">
                    <a16:creationId xmlns:a16="http://schemas.microsoft.com/office/drawing/2014/main" id="{84B4E0C8-19A1-B656-9842-F0DA3504417B}"/>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37" name="Graphic 82" descr="Checkmark with solid fill">
                <a:extLst>
                  <a:ext uri="{FF2B5EF4-FFF2-40B4-BE49-F238E27FC236}">
                    <a16:creationId xmlns:a16="http://schemas.microsoft.com/office/drawing/2014/main" id="{CA5D86BF-86CF-B0EF-296C-152B9A24AD86}"/>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55" name="Group 554">
              <a:extLst>
                <a:ext uri="{FF2B5EF4-FFF2-40B4-BE49-F238E27FC236}">
                  <a16:creationId xmlns:a16="http://schemas.microsoft.com/office/drawing/2014/main" id="{56C6BF45-616C-C39B-12BF-40AAA9BEA619}"/>
                </a:ext>
              </a:extLst>
            </p:cNvPr>
            <p:cNvGrpSpPr/>
            <p:nvPr/>
          </p:nvGrpSpPr>
          <p:grpSpPr>
            <a:xfrm>
              <a:off x="5176757" y="1725400"/>
              <a:ext cx="365760" cy="365760"/>
              <a:chOff x="2228744" y="1245623"/>
              <a:chExt cx="365760" cy="365760"/>
            </a:xfrm>
          </p:grpSpPr>
          <p:sp>
            <p:nvSpPr>
              <p:cNvPr id="556" name="Oval 555">
                <a:extLst>
                  <a:ext uri="{FF2B5EF4-FFF2-40B4-BE49-F238E27FC236}">
                    <a16:creationId xmlns:a16="http://schemas.microsoft.com/office/drawing/2014/main" id="{030BDE27-F86E-1974-FAE9-5837A6B6355F}"/>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57" name="Graphic 82" descr="Checkmark with solid fill">
                <a:extLst>
                  <a:ext uri="{FF2B5EF4-FFF2-40B4-BE49-F238E27FC236}">
                    <a16:creationId xmlns:a16="http://schemas.microsoft.com/office/drawing/2014/main" id="{9EE6B229-15E8-6985-E963-7B36B5D8CDDA}"/>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75" name="Group 574">
              <a:extLst>
                <a:ext uri="{FF2B5EF4-FFF2-40B4-BE49-F238E27FC236}">
                  <a16:creationId xmlns:a16="http://schemas.microsoft.com/office/drawing/2014/main" id="{CAC0C593-E4FC-49BD-ECBD-862CC5B63024}"/>
                </a:ext>
              </a:extLst>
            </p:cNvPr>
            <p:cNvGrpSpPr/>
            <p:nvPr/>
          </p:nvGrpSpPr>
          <p:grpSpPr>
            <a:xfrm>
              <a:off x="5918860" y="1725400"/>
              <a:ext cx="365760" cy="365760"/>
              <a:chOff x="2228744" y="1245623"/>
              <a:chExt cx="365760" cy="365760"/>
            </a:xfrm>
          </p:grpSpPr>
          <p:sp>
            <p:nvSpPr>
              <p:cNvPr id="576" name="Oval 575">
                <a:extLst>
                  <a:ext uri="{FF2B5EF4-FFF2-40B4-BE49-F238E27FC236}">
                    <a16:creationId xmlns:a16="http://schemas.microsoft.com/office/drawing/2014/main" id="{18953E7C-ACDF-0573-5561-D4A369B76694}"/>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77" name="Graphic 82" descr="Checkmark with solid fill">
                <a:extLst>
                  <a:ext uri="{FF2B5EF4-FFF2-40B4-BE49-F238E27FC236}">
                    <a16:creationId xmlns:a16="http://schemas.microsoft.com/office/drawing/2014/main" id="{8D5F6166-297D-E664-655F-998AA7BAD26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595" name="Group 594">
              <a:extLst>
                <a:ext uri="{FF2B5EF4-FFF2-40B4-BE49-F238E27FC236}">
                  <a16:creationId xmlns:a16="http://schemas.microsoft.com/office/drawing/2014/main" id="{D8A2F3CA-A8BD-BF2C-A9C9-94432A85E5D3}"/>
                </a:ext>
              </a:extLst>
            </p:cNvPr>
            <p:cNvGrpSpPr/>
            <p:nvPr/>
          </p:nvGrpSpPr>
          <p:grpSpPr>
            <a:xfrm>
              <a:off x="6660963" y="1725400"/>
              <a:ext cx="365760" cy="365760"/>
              <a:chOff x="2228744" y="1245623"/>
              <a:chExt cx="365760" cy="365760"/>
            </a:xfrm>
          </p:grpSpPr>
          <p:sp>
            <p:nvSpPr>
              <p:cNvPr id="596" name="Oval 595">
                <a:extLst>
                  <a:ext uri="{FF2B5EF4-FFF2-40B4-BE49-F238E27FC236}">
                    <a16:creationId xmlns:a16="http://schemas.microsoft.com/office/drawing/2014/main" id="{F28CDC5C-A273-8149-75D6-5A46E7E5AB56}"/>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597" name="Graphic 82" descr="Checkmark with solid fill">
                <a:extLst>
                  <a:ext uri="{FF2B5EF4-FFF2-40B4-BE49-F238E27FC236}">
                    <a16:creationId xmlns:a16="http://schemas.microsoft.com/office/drawing/2014/main" id="{7659A998-21F6-223E-1E70-3A2954F571E5}"/>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15" name="Group 614">
              <a:extLst>
                <a:ext uri="{FF2B5EF4-FFF2-40B4-BE49-F238E27FC236}">
                  <a16:creationId xmlns:a16="http://schemas.microsoft.com/office/drawing/2014/main" id="{8279647D-BA0F-B3AE-BF3B-C2D9AFEB5F94}"/>
                </a:ext>
              </a:extLst>
            </p:cNvPr>
            <p:cNvGrpSpPr/>
            <p:nvPr/>
          </p:nvGrpSpPr>
          <p:grpSpPr>
            <a:xfrm>
              <a:off x="7403066" y="1725400"/>
              <a:ext cx="365760" cy="365760"/>
              <a:chOff x="2228744" y="1245623"/>
              <a:chExt cx="365760" cy="365760"/>
            </a:xfrm>
          </p:grpSpPr>
          <p:sp>
            <p:nvSpPr>
              <p:cNvPr id="616" name="Oval 615">
                <a:extLst>
                  <a:ext uri="{FF2B5EF4-FFF2-40B4-BE49-F238E27FC236}">
                    <a16:creationId xmlns:a16="http://schemas.microsoft.com/office/drawing/2014/main" id="{5C29FDF1-9530-B79E-3727-943EB3F10DDF}"/>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17" name="Graphic 82" descr="Checkmark with solid fill">
                <a:extLst>
                  <a:ext uri="{FF2B5EF4-FFF2-40B4-BE49-F238E27FC236}">
                    <a16:creationId xmlns:a16="http://schemas.microsoft.com/office/drawing/2014/main" id="{5C82B4D7-8D65-36BB-204D-D103ED90415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35" name="Group 634">
              <a:extLst>
                <a:ext uri="{FF2B5EF4-FFF2-40B4-BE49-F238E27FC236}">
                  <a16:creationId xmlns:a16="http://schemas.microsoft.com/office/drawing/2014/main" id="{ADE982BA-E704-27B5-FEB5-6416116C56FC}"/>
                </a:ext>
              </a:extLst>
            </p:cNvPr>
            <p:cNvGrpSpPr/>
            <p:nvPr/>
          </p:nvGrpSpPr>
          <p:grpSpPr>
            <a:xfrm>
              <a:off x="8145169" y="1725400"/>
              <a:ext cx="365760" cy="365760"/>
              <a:chOff x="2228744" y="1245623"/>
              <a:chExt cx="365760" cy="365760"/>
            </a:xfrm>
          </p:grpSpPr>
          <p:sp>
            <p:nvSpPr>
              <p:cNvPr id="636" name="Oval 635">
                <a:extLst>
                  <a:ext uri="{FF2B5EF4-FFF2-40B4-BE49-F238E27FC236}">
                    <a16:creationId xmlns:a16="http://schemas.microsoft.com/office/drawing/2014/main" id="{BD3ABFB9-7ACE-67B5-A2A6-93795B3C1F74}"/>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37" name="Graphic 82" descr="Checkmark with solid fill">
                <a:extLst>
                  <a:ext uri="{FF2B5EF4-FFF2-40B4-BE49-F238E27FC236}">
                    <a16:creationId xmlns:a16="http://schemas.microsoft.com/office/drawing/2014/main" id="{8E61C86D-4893-86EA-681D-8C8C842B1C1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55" name="Group 654">
              <a:extLst>
                <a:ext uri="{FF2B5EF4-FFF2-40B4-BE49-F238E27FC236}">
                  <a16:creationId xmlns:a16="http://schemas.microsoft.com/office/drawing/2014/main" id="{1AB199D1-9687-3F4B-B067-963EA36F3A56}"/>
                </a:ext>
              </a:extLst>
            </p:cNvPr>
            <p:cNvGrpSpPr/>
            <p:nvPr/>
          </p:nvGrpSpPr>
          <p:grpSpPr>
            <a:xfrm>
              <a:off x="8887272" y="1725400"/>
              <a:ext cx="365760" cy="365760"/>
              <a:chOff x="2228744" y="1245623"/>
              <a:chExt cx="365760" cy="365760"/>
            </a:xfrm>
          </p:grpSpPr>
          <p:sp>
            <p:nvSpPr>
              <p:cNvPr id="656" name="Oval 655">
                <a:extLst>
                  <a:ext uri="{FF2B5EF4-FFF2-40B4-BE49-F238E27FC236}">
                    <a16:creationId xmlns:a16="http://schemas.microsoft.com/office/drawing/2014/main" id="{7CCEFD12-44DF-D057-AA39-012A5AD3C5E7}"/>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57" name="Graphic 82" descr="Checkmark with solid fill">
                <a:extLst>
                  <a:ext uri="{FF2B5EF4-FFF2-40B4-BE49-F238E27FC236}">
                    <a16:creationId xmlns:a16="http://schemas.microsoft.com/office/drawing/2014/main" id="{A3C1DB15-6DB4-67A7-E9E9-7940B565ADAD}"/>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75" name="Group 674">
              <a:extLst>
                <a:ext uri="{FF2B5EF4-FFF2-40B4-BE49-F238E27FC236}">
                  <a16:creationId xmlns:a16="http://schemas.microsoft.com/office/drawing/2014/main" id="{37065B17-66D5-1E95-E3F0-13DED4FC6A1B}"/>
                </a:ext>
              </a:extLst>
            </p:cNvPr>
            <p:cNvGrpSpPr/>
            <p:nvPr/>
          </p:nvGrpSpPr>
          <p:grpSpPr>
            <a:xfrm>
              <a:off x="9629375" y="1725400"/>
              <a:ext cx="365760" cy="365760"/>
              <a:chOff x="2228744" y="1245623"/>
              <a:chExt cx="365760" cy="365760"/>
            </a:xfrm>
          </p:grpSpPr>
          <p:sp>
            <p:nvSpPr>
              <p:cNvPr id="676" name="Oval 675">
                <a:extLst>
                  <a:ext uri="{FF2B5EF4-FFF2-40B4-BE49-F238E27FC236}">
                    <a16:creationId xmlns:a16="http://schemas.microsoft.com/office/drawing/2014/main" id="{7CCA2959-0FAE-7B88-0A75-5AAF601BDF6C}"/>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77" name="Graphic 82" descr="Checkmark with solid fill">
                <a:extLst>
                  <a:ext uri="{FF2B5EF4-FFF2-40B4-BE49-F238E27FC236}">
                    <a16:creationId xmlns:a16="http://schemas.microsoft.com/office/drawing/2014/main" id="{7FDF896A-5E10-6A8B-AD6B-7E1DDD82928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695" name="Group 694">
              <a:extLst>
                <a:ext uri="{FF2B5EF4-FFF2-40B4-BE49-F238E27FC236}">
                  <a16:creationId xmlns:a16="http://schemas.microsoft.com/office/drawing/2014/main" id="{455082D7-9259-8217-72AD-1088B6B3C29A}"/>
                </a:ext>
              </a:extLst>
            </p:cNvPr>
            <p:cNvGrpSpPr/>
            <p:nvPr/>
          </p:nvGrpSpPr>
          <p:grpSpPr>
            <a:xfrm>
              <a:off x="10371478" y="1725400"/>
              <a:ext cx="365760" cy="365760"/>
              <a:chOff x="2228744" y="1245623"/>
              <a:chExt cx="365760" cy="365760"/>
            </a:xfrm>
          </p:grpSpPr>
          <p:sp>
            <p:nvSpPr>
              <p:cNvPr id="696" name="Oval 695">
                <a:extLst>
                  <a:ext uri="{FF2B5EF4-FFF2-40B4-BE49-F238E27FC236}">
                    <a16:creationId xmlns:a16="http://schemas.microsoft.com/office/drawing/2014/main" id="{98561559-B255-11B5-5754-F7A2569C3EEC}"/>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697" name="Graphic 82" descr="Checkmark with solid fill">
                <a:extLst>
                  <a:ext uri="{FF2B5EF4-FFF2-40B4-BE49-F238E27FC236}">
                    <a16:creationId xmlns:a16="http://schemas.microsoft.com/office/drawing/2014/main" id="{CBC489AF-FED7-CE04-793B-A7677CF585AC}"/>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15" name="Group 714">
              <a:extLst>
                <a:ext uri="{FF2B5EF4-FFF2-40B4-BE49-F238E27FC236}">
                  <a16:creationId xmlns:a16="http://schemas.microsoft.com/office/drawing/2014/main" id="{21465123-DD71-D131-177E-18976359ABF1}"/>
                </a:ext>
              </a:extLst>
            </p:cNvPr>
            <p:cNvGrpSpPr/>
            <p:nvPr/>
          </p:nvGrpSpPr>
          <p:grpSpPr>
            <a:xfrm>
              <a:off x="11113584" y="1725400"/>
              <a:ext cx="365760" cy="365760"/>
              <a:chOff x="2228744" y="1245623"/>
              <a:chExt cx="365760" cy="365760"/>
            </a:xfrm>
          </p:grpSpPr>
          <p:sp>
            <p:nvSpPr>
              <p:cNvPr id="716" name="Oval 715">
                <a:extLst>
                  <a:ext uri="{FF2B5EF4-FFF2-40B4-BE49-F238E27FC236}">
                    <a16:creationId xmlns:a16="http://schemas.microsoft.com/office/drawing/2014/main" id="{ED075D60-8C96-0353-33D5-1D5CA7619AD1}"/>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17" name="Graphic 82" descr="Checkmark with solid fill">
                <a:extLst>
                  <a:ext uri="{FF2B5EF4-FFF2-40B4-BE49-F238E27FC236}">
                    <a16:creationId xmlns:a16="http://schemas.microsoft.com/office/drawing/2014/main" id="{AE10E322-E320-F638-4D3B-17D52962F3CB}"/>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719" name="Rectangle 718">
              <a:extLst>
                <a:ext uri="{FF2B5EF4-FFF2-40B4-BE49-F238E27FC236}">
                  <a16:creationId xmlns:a16="http://schemas.microsoft.com/office/drawing/2014/main" id="{5F15D93A-45D3-F656-8855-F4204768DA1A}"/>
                </a:ext>
              </a:extLst>
            </p:cNvPr>
            <p:cNvSpPr/>
            <p:nvPr/>
          </p:nvSpPr>
          <p:spPr>
            <a:xfrm>
              <a:off x="2799916"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0" name="Rectangle 719">
              <a:extLst>
                <a:ext uri="{FF2B5EF4-FFF2-40B4-BE49-F238E27FC236}">
                  <a16:creationId xmlns:a16="http://schemas.microsoft.com/office/drawing/2014/main" id="{E979AEDC-8F19-0ADE-F86D-CB1BCDAFAA46}"/>
                </a:ext>
              </a:extLst>
            </p:cNvPr>
            <p:cNvSpPr/>
            <p:nvPr/>
          </p:nvSpPr>
          <p:spPr>
            <a:xfrm>
              <a:off x="3542019"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1" name="Rectangle 720">
              <a:extLst>
                <a:ext uri="{FF2B5EF4-FFF2-40B4-BE49-F238E27FC236}">
                  <a16:creationId xmlns:a16="http://schemas.microsoft.com/office/drawing/2014/main" id="{DB8F87E0-C1DB-3C2D-9AFD-3B6ADD29CF2E}"/>
                </a:ext>
              </a:extLst>
            </p:cNvPr>
            <p:cNvSpPr/>
            <p:nvPr/>
          </p:nvSpPr>
          <p:spPr>
            <a:xfrm>
              <a:off x="4284122"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2" name="Rectangle 721">
              <a:extLst>
                <a:ext uri="{FF2B5EF4-FFF2-40B4-BE49-F238E27FC236}">
                  <a16:creationId xmlns:a16="http://schemas.microsoft.com/office/drawing/2014/main" id="{6BBCFC30-71C1-FC99-3051-06FA8A2CFE63}"/>
                </a:ext>
              </a:extLst>
            </p:cNvPr>
            <p:cNvSpPr/>
            <p:nvPr/>
          </p:nvSpPr>
          <p:spPr>
            <a:xfrm>
              <a:off x="5026225"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3" name="Rectangle 722">
              <a:extLst>
                <a:ext uri="{FF2B5EF4-FFF2-40B4-BE49-F238E27FC236}">
                  <a16:creationId xmlns:a16="http://schemas.microsoft.com/office/drawing/2014/main" id="{E72EBEE6-36B1-7687-A760-4C6A1AB72C7E}"/>
                </a:ext>
              </a:extLst>
            </p:cNvPr>
            <p:cNvSpPr/>
            <p:nvPr/>
          </p:nvSpPr>
          <p:spPr>
            <a:xfrm>
              <a:off x="5768328"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4" name="Rectangle 723">
              <a:extLst>
                <a:ext uri="{FF2B5EF4-FFF2-40B4-BE49-F238E27FC236}">
                  <a16:creationId xmlns:a16="http://schemas.microsoft.com/office/drawing/2014/main" id="{885E6173-052C-3221-CA8D-CB2E1EC4D614}"/>
                </a:ext>
              </a:extLst>
            </p:cNvPr>
            <p:cNvSpPr/>
            <p:nvPr/>
          </p:nvSpPr>
          <p:spPr>
            <a:xfrm>
              <a:off x="6510431"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5" name="Rectangle 724">
              <a:extLst>
                <a:ext uri="{FF2B5EF4-FFF2-40B4-BE49-F238E27FC236}">
                  <a16:creationId xmlns:a16="http://schemas.microsoft.com/office/drawing/2014/main" id="{2DA4D45C-6248-834A-6D43-1FE55DBA8524}"/>
                </a:ext>
              </a:extLst>
            </p:cNvPr>
            <p:cNvSpPr/>
            <p:nvPr/>
          </p:nvSpPr>
          <p:spPr>
            <a:xfrm>
              <a:off x="7252534"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6" name="Rectangle 725">
              <a:extLst>
                <a:ext uri="{FF2B5EF4-FFF2-40B4-BE49-F238E27FC236}">
                  <a16:creationId xmlns:a16="http://schemas.microsoft.com/office/drawing/2014/main" id="{A6CDBCAD-499A-9658-0D54-955528381903}"/>
                </a:ext>
              </a:extLst>
            </p:cNvPr>
            <p:cNvSpPr/>
            <p:nvPr/>
          </p:nvSpPr>
          <p:spPr>
            <a:xfrm>
              <a:off x="7994637"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7" name="Rectangle 726">
              <a:extLst>
                <a:ext uri="{FF2B5EF4-FFF2-40B4-BE49-F238E27FC236}">
                  <a16:creationId xmlns:a16="http://schemas.microsoft.com/office/drawing/2014/main" id="{ABBBA66B-20C0-F5BE-FF1E-F6F3AEB37533}"/>
                </a:ext>
              </a:extLst>
            </p:cNvPr>
            <p:cNvSpPr/>
            <p:nvPr/>
          </p:nvSpPr>
          <p:spPr>
            <a:xfrm>
              <a:off x="8736740"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8" name="Rectangle 727">
              <a:extLst>
                <a:ext uri="{FF2B5EF4-FFF2-40B4-BE49-F238E27FC236}">
                  <a16:creationId xmlns:a16="http://schemas.microsoft.com/office/drawing/2014/main" id="{FA88EDD6-F935-8536-1232-0006D25BE4CE}"/>
                </a:ext>
              </a:extLst>
            </p:cNvPr>
            <p:cNvSpPr/>
            <p:nvPr/>
          </p:nvSpPr>
          <p:spPr>
            <a:xfrm>
              <a:off x="9478843"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29" name="Rectangle 728">
              <a:extLst>
                <a:ext uri="{FF2B5EF4-FFF2-40B4-BE49-F238E27FC236}">
                  <a16:creationId xmlns:a16="http://schemas.microsoft.com/office/drawing/2014/main" id="{02C878F9-AFCE-DEF2-3D9D-BB355CD97B3A}"/>
                </a:ext>
              </a:extLst>
            </p:cNvPr>
            <p:cNvSpPr/>
            <p:nvPr/>
          </p:nvSpPr>
          <p:spPr>
            <a:xfrm>
              <a:off x="10220946"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30" name="Rectangle 729">
              <a:extLst>
                <a:ext uri="{FF2B5EF4-FFF2-40B4-BE49-F238E27FC236}">
                  <a16:creationId xmlns:a16="http://schemas.microsoft.com/office/drawing/2014/main" id="{10C2BA7F-3778-88E4-94B5-932E2F684AB3}"/>
                </a:ext>
              </a:extLst>
            </p:cNvPr>
            <p:cNvSpPr/>
            <p:nvPr/>
          </p:nvSpPr>
          <p:spPr>
            <a:xfrm>
              <a:off x="2057813"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sngStrike" kern="1200" cap="none" spc="0" normalizeH="0" baseline="0" noProof="0">
                  <a:ln>
                    <a:noFill/>
                  </a:ln>
                  <a:solidFill>
                    <a:prstClr val="black"/>
                  </a:solidFill>
                  <a:effectLst/>
                  <a:uLnTx/>
                  <a:uFillTx/>
                  <a:latin typeface="Segoe UI Semibold"/>
                  <a:ea typeface="+mn-ea"/>
                  <a:cs typeface="+mn-cs"/>
                </a:rPr>
                <a:t>Sept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Segoe UI Semibold"/>
                </a:rPr>
                <a:t>Jan</a:t>
              </a: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31" name="Rectangle 730">
              <a:extLst>
                <a:ext uri="{FF2B5EF4-FFF2-40B4-BE49-F238E27FC236}">
                  <a16:creationId xmlns:a16="http://schemas.microsoft.com/office/drawing/2014/main" id="{1CCFFBBC-3EBF-CEA8-7C47-1A5FCAE490A0}"/>
                </a:ext>
              </a:extLst>
            </p:cNvPr>
            <p:cNvSpPr/>
            <p:nvPr/>
          </p:nvSpPr>
          <p:spPr>
            <a:xfrm>
              <a:off x="10963052" y="2521004"/>
              <a:ext cx="666825" cy="1005840"/>
            </a:xfrm>
            <a:prstGeom prst="rect">
              <a:avLst/>
            </a:prstGeom>
            <a:solidFill>
              <a:srgbClr val="FBEBF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tIns="73152" rIns="45720" bIns="73152"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Semibold"/>
                <a:ea typeface="+mn-ea"/>
                <a:cs typeface="+mn-cs"/>
              </a:endParaRPr>
            </a:p>
          </p:txBody>
        </p:sp>
        <p:cxnSp>
          <p:nvCxnSpPr>
            <p:cNvPr id="732" name="Straight Arrow Connector 731">
              <a:extLst>
                <a:ext uri="{FF2B5EF4-FFF2-40B4-BE49-F238E27FC236}">
                  <a16:creationId xmlns:a16="http://schemas.microsoft.com/office/drawing/2014/main" id="{CD751073-9E7D-13BE-BBE0-638FA768FA05}"/>
                </a:ext>
              </a:extLst>
            </p:cNvPr>
            <p:cNvCxnSpPr>
              <a:cxnSpLocks/>
            </p:cNvCxnSpPr>
            <p:nvPr/>
          </p:nvCxnSpPr>
          <p:spPr>
            <a:xfrm>
              <a:off x="1898247" y="3215964"/>
              <a:ext cx="9891196" cy="0"/>
            </a:xfrm>
            <a:prstGeom prst="straightConnector1">
              <a:avLst/>
            </a:prstGeom>
            <a:ln>
              <a:solidFill>
                <a:schemeClr val="accent4">
                  <a:lumMod val="5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733" name="Group 732">
              <a:extLst>
                <a:ext uri="{FF2B5EF4-FFF2-40B4-BE49-F238E27FC236}">
                  <a16:creationId xmlns:a16="http://schemas.microsoft.com/office/drawing/2014/main" id="{376958B0-7881-B3EB-F3BD-F8555089540E}"/>
                </a:ext>
              </a:extLst>
            </p:cNvPr>
            <p:cNvGrpSpPr/>
            <p:nvPr/>
          </p:nvGrpSpPr>
          <p:grpSpPr>
            <a:xfrm>
              <a:off x="2208345" y="3033084"/>
              <a:ext cx="365760" cy="365760"/>
              <a:chOff x="2228744" y="1245623"/>
              <a:chExt cx="365760" cy="365760"/>
            </a:xfrm>
          </p:grpSpPr>
          <p:sp>
            <p:nvSpPr>
              <p:cNvPr id="734" name="Oval 733">
                <a:extLst>
                  <a:ext uri="{FF2B5EF4-FFF2-40B4-BE49-F238E27FC236}">
                    <a16:creationId xmlns:a16="http://schemas.microsoft.com/office/drawing/2014/main" id="{5EA6F281-29CF-D46D-0498-EB51CD3FCEF0}"/>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35" name="Graphic 82" descr="Checkmark with solid fill">
                <a:extLst>
                  <a:ext uri="{FF2B5EF4-FFF2-40B4-BE49-F238E27FC236}">
                    <a16:creationId xmlns:a16="http://schemas.microsoft.com/office/drawing/2014/main" id="{8F22AF1F-6F06-B2FB-2B90-71BFCB5B4258}"/>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36" name="Group 735">
              <a:extLst>
                <a:ext uri="{FF2B5EF4-FFF2-40B4-BE49-F238E27FC236}">
                  <a16:creationId xmlns:a16="http://schemas.microsoft.com/office/drawing/2014/main" id="{FBAC4C84-C4F6-DC63-193D-7A0864D91659}"/>
                </a:ext>
              </a:extLst>
            </p:cNvPr>
            <p:cNvGrpSpPr/>
            <p:nvPr/>
          </p:nvGrpSpPr>
          <p:grpSpPr>
            <a:xfrm>
              <a:off x="2950448" y="3033084"/>
              <a:ext cx="365760" cy="365760"/>
              <a:chOff x="2228744" y="1245623"/>
              <a:chExt cx="365760" cy="365760"/>
            </a:xfrm>
          </p:grpSpPr>
          <p:sp>
            <p:nvSpPr>
              <p:cNvPr id="737" name="Oval 736">
                <a:extLst>
                  <a:ext uri="{FF2B5EF4-FFF2-40B4-BE49-F238E27FC236}">
                    <a16:creationId xmlns:a16="http://schemas.microsoft.com/office/drawing/2014/main" id="{C5AC67E0-582C-E6C2-B999-176BC13C9660}"/>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38" name="Graphic 82" descr="Checkmark with solid fill">
                <a:extLst>
                  <a:ext uri="{FF2B5EF4-FFF2-40B4-BE49-F238E27FC236}">
                    <a16:creationId xmlns:a16="http://schemas.microsoft.com/office/drawing/2014/main" id="{4EF8635D-0E44-91AB-0234-6042168D5442}"/>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39" name="Group 738">
              <a:extLst>
                <a:ext uri="{FF2B5EF4-FFF2-40B4-BE49-F238E27FC236}">
                  <a16:creationId xmlns:a16="http://schemas.microsoft.com/office/drawing/2014/main" id="{4EEA8480-6622-EAC4-1E0D-8E736961B38C}"/>
                </a:ext>
              </a:extLst>
            </p:cNvPr>
            <p:cNvGrpSpPr/>
            <p:nvPr/>
          </p:nvGrpSpPr>
          <p:grpSpPr>
            <a:xfrm>
              <a:off x="3692551" y="3033084"/>
              <a:ext cx="365760" cy="365760"/>
              <a:chOff x="2228744" y="1245623"/>
              <a:chExt cx="365760" cy="365760"/>
            </a:xfrm>
          </p:grpSpPr>
          <p:sp>
            <p:nvSpPr>
              <p:cNvPr id="740" name="Oval 739">
                <a:extLst>
                  <a:ext uri="{FF2B5EF4-FFF2-40B4-BE49-F238E27FC236}">
                    <a16:creationId xmlns:a16="http://schemas.microsoft.com/office/drawing/2014/main" id="{19201CD9-9F6F-FA60-301F-C0DEEBE399C7}"/>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41" name="Graphic 82" descr="Checkmark with solid fill">
                <a:extLst>
                  <a:ext uri="{FF2B5EF4-FFF2-40B4-BE49-F238E27FC236}">
                    <a16:creationId xmlns:a16="http://schemas.microsoft.com/office/drawing/2014/main" id="{C6DAA1C3-DEE0-850C-7E2D-3DE3FF47405E}"/>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42" name="Group 741">
              <a:extLst>
                <a:ext uri="{FF2B5EF4-FFF2-40B4-BE49-F238E27FC236}">
                  <a16:creationId xmlns:a16="http://schemas.microsoft.com/office/drawing/2014/main" id="{CF4B29E4-287C-E4B1-020C-7CB40590BB82}"/>
                </a:ext>
              </a:extLst>
            </p:cNvPr>
            <p:cNvGrpSpPr/>
            <p:nvPr/>
          </p:nvGrpSpPr>
          <p:grpSpPr>
            <a:xfrm>
              <a:off x="4434654" y="3033084"/>
              <a:ext cx="365760" cy="365760"/>
              <a:chOff x="2228744" y="1245623"/>
              <a:chExt cx="365760" cy="365760"/>
            </a:xfrm>
          </p:grpSpPr>
          <p:sp>
            <p:nvSpPr>
              <p:cNvPr id="743" name="Oval 742">
                <a:extLst>
                  <a:ext uri="{FF2B5EF4-FFF2-40B4-BE49-F238E27FC236}">
                    <a16:creationId xmlns:a16="http://schemas.microsoft.com/office/drawing/2014/main" id="{A705473B-A838-39ED-D9FD-C4CB8D995069}"/>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44" name="Graphic 82" descr="Checkmark with solid fill">
                <a:extLst>
                  <a:ext uri="{FF2B5EF4-FFF2-40B4-BE49-F238E27FC236}">
                    <a16:creationId xmlns:a16="http://schemas.microsoft.com/office/drawing/2014/main" id="{60B22055-286F-97D2-F84E-AD8EFB1703F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45" name="Group 744">
              <a:extLst>
                <a:ext uri="{FF2B5EF4-FFF2-40B4-BE49-F238E27FC236}">
                  <a16:creationId xmlns:a16="http://schemas.microsoft.com/office/drawing/2014/main" id="{49A9EB15-7DC3-690E-2CA7-2A72ABBF5FA6}"/>
                </a:ext>
              </a:extLst>
            </p:cNvPr>
            <p:cNvGrpSpPr/>
            <p:nvPr/>
          </p:nvGrpSpPr>
          <p:grpSpPr>
            <a:xfrm>
              <a:off x="5176757" y="3033084"/>
              <a:ext cx="365760" cy="365760"/>
              <a:chOff x="2228744" y="1245623"/>
              <a:chExt cx="365760" cy="365760"/>
            </a:xfrm>
          </p:grpSpPr>
          <p:sp>
            <p:nvSpPr>
              <p:cNvPr id="746" name="Oval 745">
                <a:extLst>
                  <a:ext uri="{FF2B5EF4-FFF2-40B4-BE49-F238E27FC236}">
                    <a16:creationId xmlns:a16="http://schemas.microsoft.com/office/drawing/2014/main" id="{D2C67B9F-2FBF-28A4-61F8-5DFD53E43A48}"/>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47" name="Graphic 82" descr="Checkmark with solid fill">
                <a:extLst>
                  <a:ext uri="{FF2B5EF4-FFF2-40B4-BE49-F238E27FC236}">
                    <a16:creationId xmlns:a16="http://schemas.microsoft.com/office/drawing/2014/main" id="{F34706C7-92C5-F07B-F559-B19C6CA7301D}"/>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48" name="Group 747">
              <a:extLst>
                <a:ext uri="{FF2B5EF4-FFF2-40B4-BE49-F238E27FC236}">
                  <a16:creationId xmlns:a16="http://schemas.microsoft.com/office/drawing/2014/main" id="{53CFF005-60B0-95C8-7037-901A3CEF2B61}"/>
                </a:ext>
              </a:extLst>
            </p:cNvPr>
            <p:cNvGrpSpPr/>
            <p:nvPr/>
          </p:nvGrpSpPr>
          <p:grpSpPr>
            <a:xfrm>
              <a:off x="5918860" y="3033084"/>
              <a:ext cx="365760" cy="365760"/>
              <a:chOff x="2228744" y="1245623"/>
              <a:chExt cx="365760" cy="365760"/>
            </a:xfrm>
          </p:grpSpPr>
          <p:sp>
            <p:nvSpPr>
              <p:cNvPr id="749" name="Oval 748">
                <a:extLst>
                  <a:ext uri="{FF2B5EF4-FFF2-40B4-BE49-F238E27FC236}">
                    <a16:creationId xmlns:a16="http://schemas.microsoft.com/office/drawing/2014/main" id="{DE547F37-21F2-546B-B4D0-3AB9E8AFF2F1}"/>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50" name="Graphic 82" descr="Checkmark with solid fill">
                <a:extLst>
                  <a:ext uri="{FF2B5EF4-FFF2-40B4-BE49-F238E27FC236}">
                    <a16:creationId xmlns:a16="http://schemas.microsoft.com/office/drawing/2014/main" id="{EBFF8379-74EC-162C-3226-D0CC6F388BB1}"/>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51" name="Group 750">
              <a:extLst>
                <a:ext uri="{FF2B5EF4-FFF2-40B4-BE49-F238E27FC236}">
                  <a16:creationId xmlns:a16="http://schemas.microsoft.com/office/drawing/2014/main" id="{4D6DAC14-6E3D-B868-3D85-1E5BA81E27D5}"/>
                </a:ext>
              </a:extLst>
            </p:cNvPr>
            <p:cNvGrpSpPr/>
            <p:nvPr/>
          </p:nvGrpSpPr>
          <p:grpSpPr>
            <a:xfrm>
              <a:off x="6660963" y="3033084"/>
              <a:ext cx="365760" cy="365760"/>
              <a:chOff x="2228744" y="1245623"/>
              <a:chExt cx="365760" cy="365760"/>
            </a:xfrm>
          </p:grpSpPr>
          <p:sp>
            <p:nvSpPr>
              <p:cNvPr id="752" name="Oval 751">
                <a:extLst>
                  <a:ext uri="{FF2B5EF4-FFF2-40B4-BE49-F238E27FC236}">
                    <a16:creationId xmlns:a16="http://schemas.microsoft.com/office/drawing/2014/main" id="{AD31C2BD-71EF-6224-BFAD-D359F91FB413}"/>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53" name="Graphic 82" descr="Checkmark with solid fill">
                <a:extLst>
                  <a:ext uri="{FF2B5EF4-FFF2-40B4-BE49-F238E27FC236}">
                    <a16:creationId xmlns:a16="http://schemas.microsoft.com/office/drawing/2014/main" id="{810ABB4B-E3DF-FF76-6613-DA87431D476F}"/>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54" name="Group 753">
              <a:extLst>
                <a:ext uri="{FF2B5EF4-FFF2-40B4-BE49-F238E27FC236}">
                  <a16:creationId xmlns:a16="http://schemas.microsoft.com/office/drawing/2014/main" id="{84567684-2A37-F3FA-DFC2-7DC4E27F33DB}"/>
                </a:ext>
              </a:extLst>
            </p:cNvPr>
            <p:cNvGrpSpPr/>
            <p:nvPr/>
          </p:nvGrpSpPr>
          <p:grpSpPr>
            <a:xfrm>
              <a:off x="7403066" y="3033084"/>
              <a:ext cx="365760" cy="365760"/>
              <a:chOff x="2228744" y="1245623"/>
              <a:chExt cx="365760" cy="365760"/>
            </a:xfrm>
          </p:grpSpPr>
          <p:sp>
            <p:nvSpPr>
              <p:cNvPr id="755" name="Oval 754">
                <a:extLst>
                  <a:ext uri="{FF2B5EF4-FFF2-40B4-BE49-F238E27FC236}">
                    <a16:creationId xmlns:a16="http://schemas.microsoft.com/office/drawing/2014/main" id="{F2488DF7-57E2-887B-9124-EA2BCA79F481}"/>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56" name="Graphic 82" descr="Checkmark with solid fill">
                <a:extLst>
                  <a:ext uri="{FF2B5EF4-FFF2-40B4-BE49-F238E27FC236}">
                    <a16:creationId xmlns:a16="http://schemas.microsoft.com/office/drawing/2014/main" id="{E264B151-7AE2-82DA-7F3A-FBE198C9B51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57" name="Group 756">
              <a:extLst>
                <a:ext uri="{FF2B5EF4-FFF2-40B4-BE49-F238E27FC236}">
                  <a16:creationId xmlns:a16="http://schemas.microsoft.com/office/drawing/2014/main" id="{993E2C27-B724-D0F3-1C5A-AFB30C6A2CF1}"/>
                </a:ext>
              </a:extLst>
            </p:cNvPr>
            <p:cNvGrpSpPr/>
            <p:nvPr/>
          </p:nvGrpSpPr>
          <p:grpSpPr>
            <a:xfrm>
              <a:off x="8145169" y="3033084"/>
              <a:ext cx="365760" cy="365760"/>
              <a:chOff x="2228744" y="1245623"/>
              <a:chExt cx="365760" cy="365760"/>
            </a:xfrm>
          </p:grpSpPr>
          <p:sp>
            <p:nvSpPr>
              <p:cNvPr id="758" name="Oval 757">
                <a:extLst>
                  <a:ext uri="{FF2B5EF4-FFF2-40B4-BE49-F238E27FC236}">
                    <a16:creationId xmlns:a16="http://schemas.microsoft.com/office/drawing/2014/main" id="{D32736FA-C6F0-302F-B17F-CD96A3D10299}"/>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59" name="Graphic 82" descr="Checkmark with solid fill">
                <a:extLst>
                  <a:ext uri="{FF2B5EF4-FFF2-40B4-BE49-F238E27FC236}">
                    <a16:creationId xmlns:a16="http://schemas.microsoft.com/office/drawing/2014/main" id="{56CB24C6-77C4-7039-297D-4F2C6B25B78A}"/>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60" name="Group 759">
              <a:extLst>
                <a:ext uri="{FF2B5EF4-FFF2-40B4-BE49-F238E27FC236}">
                  <a16:creationId xmlns:a16="http://schemas.microsoft.com/office/drawing/2014/main" id="{9F3AA3BE-C7C4-F9AE-A59F-AA5AB94022CB}"/>
                </a:ext>
              </a:extLst>
            </p:cNvPr>
            <p:cNvGrpSpPr/>
            <p:nvPr/>
          </p:nvGrpSpPr>
          <p:grpSpPr>
            <a:xfrm>
              <a:off x="8887272" y="3033084"/>
              <a:ext cx="365760" cy="365760"/>
              <a:chOff x="2228744" y="1245623"/>
              <a:chExt cx="365760" cy="365760"/>
            </a:xfrm>
          </p:grpSpPr>
          <p:sp>
            <p:nvSpPr>
              <p:cNvPr id="761" name="Oval 760">
                <a:extLst>
                  <a:ext uri="{FF2B5EF4-FFF2-40B4-BE49-F238E27FC236}">
                    <a16:creationId xmlns:a16="http://schemas.microsoft.com/office/drawing/2014/main" id="{FB13FC54-A923-692C-946A-134906A1EFBE}"/>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62" name="Graphic 82" descr="Checkmark with solid fill">
                <a:extLst>
                  <a:ext uri="{FF2B5EF4-FFF2-40B4-BE49-F238E27FC236}">
                    <a16:creationId xmlns:a16="http://schemas.microsoft.com/office/drawing/2014/main" id="{AEFE7289-7AB5-6534-5406-45275EF7BC73}"/>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63" name="Group 762">
              <a:extLst>
                <a:ext uri="{FF2B5EF4-FFF2-40B4-BE49-F238E27FC236}">
                  <a16:creationId xmlns:a16="http://schemas.microsoft.com/office/drawing/2014/main" id="{C24C9918-6042-2734-A621-F662D129EE2E}"/>
                </a:ext>
              </a:extLst>
            </p:cNvPr>
            <p:cNvGrpSpPr/>
            <p:nvPr/>
          </p:nvGrpSpPr>
          <p:grpSpPr>
            <a:xfrm>
              <a:off x="9629375" y="3033084"/>
              <a:ext cx="365760" cy="365760"/>
              <a:chOff x="2228744" y="1245623"/>
              <a:chExt cx="365760" cy="365760"/>
            </a:xfrm>
          </p:grpSpPr>
          <p:sp>
            <p:nvSpPr>
              <p:cNvPr id="764" name="Oval 763">
                <a:extLst>
                  <a:ext uri="{FF2B5EF4-FFF2-40B4-BE49-F238E27FC236}">
                    <a16:creationId xmlns:a16="http://schemas.microsoft.com/office/drawing/2014/main" id="{C3A00FBF-EBD9-402C-361B-2FA174E79811}"/>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65" name="Graphic 82" descr="Checkmark with solid fill">
                <a:extLst>
                  <a:ext uri="{FF2B5EF4-FFF2-40B4-BE49-F238E27FC236}">
                    <a16:creationId xmlns:a16="http://schemas.microsoft.com/office/drawing/2014/main" id="{00A2A7FD-76EC-838A-1E08-D7D29EE097A4}"/>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66" name="Group 765">
              <a:extLst>
                <a:ext uri="{FF2B5EF4-FFF2-40B4-BE49-F238E27FC236}">
                  <a16:creationId xmlns:a16="http://schemas.microsoft.com/office/drawing/2014/main" id="{E206E67F-E34F-2763-5606-03D20426D719}"/>
                </a:ext>
              </a:extLst>
            </p:cNvPr>
            <p:cNvGrpSpPr/>
            <p:nvPr/>
          </p:nvGrpSpPr>
          <p:grpSpPr>
            <a:xfrm>
              <a:off x="10371478" y="3033084"/>
              <a:ext cx="365760" cy="365760"/>
              <a:chOff x="2228744" y="1245623"/>
              <a:chExt cx="365760" cy="365760"/>
            </a:xfrm>
          </p:grpSpPr>
          <p:sp>
            <p:nvSpPr>
              <p:cNvPr id="767" name="Oval 766">
                <a:extLst>
                  <a:ext uri="{FF2B5EF4-FFF2-40B4-BE49-F238E27FC236}">
                    <a16:creationId xmlns:a16="http://schemas.microsoft.com/office/drawing/2014/main" id="{BA0B575E-5504-AD1C-E005-121C61CCA195}"/>
                  </a:ext>
                </a:extLst>
              </p:cNvPr>
              <p:cNvSpPr/>
              <p:nvPr/>
            </p:nvSpPr>
            <p:spPr>
              <a:xfrm>
                <a:off x="2228744" y="1245623"/>
                <a:ext cx="365760" cy="365760"/>
              </a:xfrm>
              <a:prstGeom prst="ellipse">
                <a:avLst/>
              </a:prstGeom>
              <a:solidFill>
                <a:srgbClr val="E5DEF2"/>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68" name="Graphic 82" descr="Checkmark with solid fill">
                <a:extLst>
                  <a:ext uri="{FF2B5EF4-FFF2-40B4-BE49-F238E27FC236}">
                    <a16:creationId xmlns:a16="http://schemas.microsoft.com/office/drawing/2014/main" id="{583E3A23-8639-F87A-63B1-8C15DB7AAF57}"/>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769" name="Group 768">
              <a:extLst>
                <a:ext uri="{FF2B5EF4-FFF2-40B4-BE49-F238E27FC236}">
                  <a16:creationId xmlns:a16="http://schemas.microsoft.com/office/drawing/2014/main" id="{C09B3853-396A-DD8E-5E68-0A0CB6DB4B4E}"/>
                </a:ext>
              </a:extLst>
            </p:cNvPr>
            <p:cNvGrpSpPr/>
            <p:nvPr/>
          </p:nvGrpSpPr>
          <p:grpSpPr>
            <a:xfrm>
              <a:off x="11113584" y="3033084"/>
              <a:ext cx="365760" cy="365760"/>
              <a:chOff x="2228744" y="1245623"/>
              <a:chExt cx="365760" cy="365760"/>
            </a:xfrm>
          </p:grpSpPr>
          <p:sp>
            <p:nvSpPr>
              <p:cNvPr id="770" name="Oval 769">
                <a:extLst>
                  <a:ext uri="{FF2B5EF4-FFF2-40B4-BE49-F238E27FC236}">
                    <a16:creationId xmlns:a16="http://schemas.microsoft.com/office/drawing/2014/main" id="{A1F0F04D-3AAC-9D4A-671B-A2BAC7A7C549}"/>
                  </a:ext>
                </a:extLst>
              </p:cNvPr>
              <p:cNvSpPr/>
              <p:nvPr/>
            </p:nvSpPr>
            <p:spPr>
              <a:xfrm>
                <a:off x="2228744" y="1245623"/>
                <a:ext cx="365760" cy="365760"/>
              </a:xfrm>
              <a:prstGeom prst="ellipse">
                <a:avLst/>
              </a:prstGeom>
              <a:solidFill>
                <a:schemeClr val="bg1"/>
              </a:solidFill>
              <a:ln w="95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8661C5"/>
                  </a:solidFill>
                  <a:effectLst/>
                  <a:uLnTx/>
                  <a:uFillTx/>
                  <a:latin typeface="Segoe UI"/>
                  <a:ea typeface="+mn-ea"/>
                  <a:cs typeface="+mn-cs"/>
                </a:endParaRPr>
              </a:p>
            </p:txBody>
          </p:sp>
          <p:sp>
            <p:nvSpPr>
              <p:cNvPr id="771" name="Graphic 82" descr="Checkmark with solid fill">
                <a:extLst>
                  <a:ext uri="{FF2B5EF4-FFF2-40B4-BE49-F238E27FC236}">
                    <a16:creationId xmlns:a16="http://schemas.microsoft.com/office/drawing/2014/main" id="{00D5C586-CFB0-622B-8802-ABF55C5B54E0}"/>
                  </a:ext>
                </a:extLst>
              </p:cNvPr>
              <p:cNvSpPr/>
              <p:nvPr/>
            </p:nvSpPr>
            <p:spPr>
              <a:xfrm>
                <a:off x="2299153" y="1349506"/>
                <a:ext cx="224942" cy="157994"/>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sp>
        <p:nvSpPr>
          <p:cNvPr id="773" name="Rectangle: Rounded Corners 772">
            <a:extLst>
              <a:ext uri="{FF2B5EF4-FFF2-40B4-BE49-F238E27FC236}">
                <a16:creationId xmlns:a16="http://schemas.microsoft.com/office/drawing/2014/main" id="{CD7C4F11-3B1F-B6F2-3F86-3528BD8BC516}"/>
              </a:ext>
              <a:ext uri="{C183D7F6-B498-43B3-948B-1728B52AA6E4}">
                <adec:decorative xmlns:adec="http://schemas.microsoft.com/office/drawing/2017/decorative" val="1"/>
              </a:ext>
            </a:extLst>
          </p:cNvPr>
          <p:cNvSpPr>
            <a:spLocks/>
          </p:cNvSpPr>
          <p:nvPr/>
        </p:nvSpPr>
        <p:spPr>
          <a:xfrm>
            <a:off x="419100" y="4829169"/>
            <a:ext cx="11353800" cy="1450800"/>
          </a:xfrm>
          <a:prstGeom prst="roundRect">
            <a:avLst>
              <a:gd name="adj" fmla="val 2004"/>
            </a:avLst>
          </a:prstGeom>
          <a:solidFill>
            <a:schemeClr val="bg1"/>
          </a:solidFill>
          <a:effectLst>
            <a:outerShdw blurRad="50800" dist="38100" dir="2700000" algn="tl" rotWithShape="0">
              <a:prstClr val="black">
                <a:alpha val="40000"/>
              </a:prstClr>
            </a:outerShdw>
          </a:effectLst>
        </p:spPr>
        <p:txBody>
          <a:bodyPr wrap="square" lIns="114300" tIns="114300" rIns="114300" bIns="114300">
            <a:noAutofit/>
          </a:bodyPr>
          <a:lstStyle/>
          <a:p>
            <a:pPr marR="0" lvl="0" algn="ctr" defTabSz="914314" rtl="0" eaLnBrk="1" fontAlgn="auto" latinLnBrk="0" hangingPunct="1">
              <a:lnSpc>
                <a:spcPct val="100000"/>
              </a:lnSpc>
              <a:spcBef>
                <a:spcPts val="0"/>
              </a:spcBef>
              <a:spcAft>
                <a:spcPts val="1200"/>
              </a:spcAft>
              <a:buClrTx/>
              <a:buSzTx/>
              <a:tabLst/>
              <a:defRPr/>
            </a:pPr>
            <a:endParaRPr kumimoji="0" lang="en-US" sz="1600" b="0" i="0" u="none" strike="noStrike" kern="1200" cap="none" normalizeH="0" noProof="0">
              <a:ln>
                <a:noFill/>
              </a:ln>
              <a:solidFill>
                <a:srgbClr val="282828"/>
              </a:solidFill>
              <a:effectLst/>
              <a:uLnTx/>
              <a:uFillTx/>
              <a:ea typeface="Calibri" panose="020F0502020204030204" pitchFamily="34" charset="0"/>
              <a:cs typeface="+mn-cs"/>
            </a:endParaRPr>
          </a:p>
        </p:txBody>
      </p:sp>
      <p:cxnSp>
        <p:nvCxnSpPr>
          <p:cNvPr id="776" name="Straight Connector 775">
            <a:extLst>
              <a:ext uri="{FF2B5EF4-FFF2-40B4-BE49-F238E27FC236}">
                <a16:creationId xmlns:a16="http://schemas.microsoft.com/office/drawing/2014/main" id="{48FD25D7-135F-A608-4427-40EC74F00ED9}"/>
              </a:ext>
              <a:ext uri="{C183D7F6-B498-43B3-948B-1728B52AA6E4}">
                <adec:decorative xmlns:adec="http://schemas.microsoft.com/office/drawing/2017/decorative" val="1"/>
              </a:ext>
            </a:extLst>
          </p:cNvPr>
          <p:cNvCxnSpPr>
            <a:cxnSpLocks/>
          </p:cNvCxnSpPr>
          <p:nvPr/>
        </p:nvCxnSpPr>
        <p:spPr>
          <a:xfrm>
            <a:off x="6096001" y="4977488"/>
            <a:ext cx="0" cy="1154162"/>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75" name="Rectangle 774">
            <a:extLst>
              <a:ext uri="{FF2B5EF4-FFF2-40B4-BE49-F238E27FC236}">
                <a16:creationId xmlns:a16="http://schemas.microsoft.com/office/drawing/2014/main" id="{628BAF54-507B-3F09-85B6-D08B403818D2}"/>
              </a:ext>
            </a:extLst>
          </p:cNvPr>
          <p:cNvSpPr/>
          <p:nvPr/>
        </p:nvSpPr>
        <p:spPr>
          <a:xfrm>
            <a:off x="697362" y="4977488"/>
            <a:ext cx="4996156" cy="7232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Effective Date Assignment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If only one historical snapshot is available, it is important to assign the right effective date to that snapshot. </a:t>
            </a:r>
          </a:p>
        </p:txBody>
      </p:sp>
      <p:sp>
        <p:nvSpPr>
          <p:cNvPr id="774" name="Rectangle 773">
            <a:extLst>
              <a:ext uri="{FF2B5EF4-FFF2-40B4-BE49-F238E27FC236}">
                <a16:creationId xmlns:a16="http://schemas.microsoft.com/office/drawing/2014/main" id="{3FAF3404-8F4E-059A-6ABB-79B40CB77B9B}"/>
              </a:ext>
            </a:extLst>
          </p:cNvPr>
          <p:cNvSpPr/>
          <p:nvPr/>
        </p:nvSpPr>
        <p:spPr>
          <a:xfrm>
            <a:off x="6498483" y="4977488"/>
            <a:ext cx="4996156" cy="11541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Overwriting Effective Dates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To map a recent organizational snapshot to all historical collaboration data, the effective date can be overwritten to precede the earliest measured collaboration, ensuring accurate data mapping.</a:t>
            </a:r>
          </a:p>
        </p:txBody>
      </p:sp>
    </p:spTree>
    <p:extLst>
      <p:ext uri="{BB962C8B-B14F-4D97-AF65-F5344CB8AC3E}">
        <p14:creationId xmlns:p14="http://schemas.microsoft.com/office/powerpoint/2010/main" val="12561962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9CA770B-FB0A-6EF1-CBBE-472ECD6B9072}"/>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409575" y="450397"/>
            <a:ext cx="11353800" cy="369332"/>
          </a:xfrm>
        </p:spPr>
        <p:txBody>
          <a:bodyPr/>
          <a:lstStyle/>
          <a:p>
            <a:r>
              <a:rPr lang="en-US" sz="2400"/>
              <a:t>Reference the sample organizational data resource as a guide for preparation</a:t>
            </a:r>
          </a:p>
        </p:txBody>
      </p:sp>
      <p:sp>
        <p:nvSpPr>
          <p:cNvPr id="16" name="Rectangle: Rounded Corners 15">
            <a:extLst>
              <a:ext uri="{FF2B5EF4-FFF2-40B4-BE49-F238E27FC236}">
                <a16:creationId xmlns:a16="http://schemas.microsoft.com/office/drawing/2014/main" id="{A90A02E9-94FA-9908-C25C-D734679CF3DA}"/>
              </a:ext>
              <a:ext uri="{C183D7F6-B498-43B3-948B-1728B52AA6E4}">
                <adec:decorative xmlns:adec="http://schemas.microsoft.com/office/drawing/2017/decorative" val="1"/>
              </a:ext>
            </a:extLst>
          </p:cNvPr>
          <p:cNvSpPr/>
          <p:nvPr/>
        </p:nvSpPr>
        <p:spPr bwMode="auto">
          <a:xfrm>
            <a:off x="419803" y="955387"/>
            <a:ext cx="11352392" cy="457200"/>
          </a:xfrm>
          <a:prstGeom prst="roundRect">
            <a:avLst>
              <a:gd name="adj" fmla="val 8835"/>
            </a:avLst>
          </a:prstGeom>
          <a:gradFill>
            <a:gsLst>
              <a:gs pos="100000">
                <a:srgbClr val="EFC6F0"/>
              </a:gs>
              <a:gs pos="0">
                <a:srgbClr val="D5EDFF"/>
              </a:gs>
            </a:gsLst>
            <a:lin ang="0" scaled="0"/>
          </a:gradFill>
          <a:effectLst>
            <a:outerShdw blurRad="50800" dist="38100" dir="2700000" algn="tl" rotWithShape="0">
              <a:prstClr val="black">
                <a:alpha val="40000"/>
              </a:prstClr>
            </a:outerShdw>
          </a:effectLst>
        </p:spPr>
        <p:txBody>
          <a:bodyPr wrap="square" lIns="114300" tIns="114300" rIns="114300" bIns="114300">
            <a:noAutofit/>
          </a:bodyPr>
          <a:lstStyle/>
          <a:p>
            <a:pPr algn="ctr" defTabSz="914314">
              <a:spcAft>
                <a:spcPts val="1200"/>
              </a:spcAft>
            </a:pPr>
            <a:endParaRPr lang="en-GB" sz="1600">
              <a:solidFill>
                <a:srgbClr val="282828"/>
              </a:solidFill>
              <a:ea typeface="Calibri" panose="020F0502020204030204" pitchFamily="34" charset="0"/>
            </a:endParaRPr>
          </a:p>
        </p:txBody>
      </p:sp>
      <p:sp>
        <p:nvSpPr>
          <p:cNvPr id="17" name="Title 2">
            <a:extLst>
              <a:ext uri="{FF2B5EF4-FFF2-40B4-BE49-F238E27FC236}">
                <a16:creationId xmlns:a16="http://schemas.microsoft.com/office/drawing/2014/main" id="{4EA52F32-3DCF-2AE4-025A-FB8BF90796ED}"/>
              </a:ext>
            </a:extLst>
          </p:cNvPr>
          <p:cNvSpPr txBox="1">
            <a:spLocks/>
          </p:cNvSpPr>
          <p:nvPr/>
        </p:nvSpPr>
        <p:spPr>
          <a:xfrm>
            <a:off x="897214" y="1060877"/>
            <a:ext cx="10709648"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US" sz="1600">
                <a:latin typeface="+mn-lt"/>
              </a:rPr>
              <a:t>Please refer to the </a:t>
            </a:r>
            <a:r>
              <a:rPr lang="en-US" sz="1600">
                <a:gradFill>
                  <a:gsLst>
                    <a:gs pos="58000">
                      <a:srgbClr val="8661C5"/>
                    </a:gs>
                    <a:gs pos="100000">
                      <a:srgbClr val="C73ECC"/>
                    </a:gs>
                    <a:gs pos="0">
                      <a:srgbClr val="0078D4">
                        <a:lumMod val="75000"/>
                      </a:srgbClr>
                    </a:gs>
                  </a:gsLst>
                  <a:lin ang="0" scaled="0"/>
                </a:gradFill>
                <a:hlinkClick r:id="rId3">
                  <a:extLst>
                    <a:ext uri="{A12FA001-AC4F-418D-AE19-62706E023703}">
                      <ahyp:hlinkClr xmlns:ahyp="http://schemas.microsoft.com/office/drawing/2018/hyperlinkcolor" val="tx"/>
                    </a:ext>
                  </a:extLst>
                </a:hlinkClick>
              </a:rPr>
              <a:t>sample organizational data file</a:t>
            </a:r>
            <a:r>
              <a:rPr lang="en-US" sz="1600">
                <a:gradFill>
                  <a:gsLst>
                    <a:gs pos="58000">
                      <a:srgbClr val="8661C5"/>
                    </a:gs>
                    <a:gs pos="100000">
                      <a:srgbClr val="C73ECC"/>
                    </a:gs>
                    <a:gs pos="0">
                      <a:srgbClr val="0078D4">
                        <a:lumMod val="75000"/>
                      </a:srgbClr>
                    </a:gs>
                  </a:gsLst>
                  <a:lin ang="0" scaled="0"/>
                </a:gradFill>
              </a:rPr>
              <a:t> </a:t>
            </a:r>
            <a:r>
              <a:rPr lang="en-US" sz="1600">
                <a:latin typeface="+mn-lt"/>
              </a:rPr>
              <a:t>provided.</a:t>
            </a:r>
          </a:p>
        </p:txBody>
      </p:sp>
      <p:sp>
        <p:nvSpPr>
          <p:cNvPr id="5" name="Rectangle 4">
            <a:extLst>
              <a:ext uri="{FF2B5EF4-FFF2-40B4-BE49-F238E27FC236}">
                <a16:creationId xmlns:a16="http://schemas.microsoft.com/office/drawing/2014/main" id="{F931A323-ADF5-40C3-A1A7-08CA37E7A732}"/>
              </a:ext>
            </a:extLst>
          </p:cNvPr>
          <p:cNvSpPr/>
          <p:nvPr/>
        </p:nvSpPr>
        <p:spPr>
          <a:xfrm>
            <a:off x="419100" y="1664427"/>
            <a:ext cx="4525263" cy="3508653"/>
          </a:xfrm>
          <a:prstGeom prst="rect">
            <a:avLst/>
          </a:prstGeom>
          <a:noFill/>
        </p:spPr>
        <p:txBody>
          <a:bodyPr wrap="square" lIns="0" tIns="0" rIns="0" bIns="0" rtlCol="0">
            <a:spAutoFit/>
          </a:bodyPr>
          <a:lstStyle/>
          <a:p>
            <a:pPr marL="274320" indent="-274320">
              <a:spcAft>
                <a:spcPts val="1800"/>
              </a:spcAft>
              <a:buFont typeface="Arial" panose="020B0604020202020204" pitchFamily="34" charset="0"/>
              <a:buChar char="•"/>
            </a:pPr>
            <a:r>
              <a:rPr lang="en-US">
                <a:solidFill>
                  <a:srgbClr val="000000"/>
                </a:solidFill>
              </a:rPr>
              <a:t>The </a:t>
            </a:r>
            <a:r>
              <a:rPr lang="en-US">
                <a:solidFill>
                  <a:srgbClr val="000000"/>
                </a:solidFill>
                <a:latin typeface="+mj-lt"/>
              </a:rPr>
              <a:t>Initial</a:t>
            </a:r>
            <a:r>
              <a:rPr lang="en-US">
                <a:solidFill>
                  <a:srgbClr val="000000"/>
                </a:solidFill>
              </a:rPr>
              <a:t> tab provides a sample of data used to perform the initial data upload for a company.</a:t>
            </a:r>
          </a:p>
          <a:p>
            <a:pPr marL="274320" indent="-274320">
              <a:spcAft>
                <a:spcPts val="1800"/>
              </a:spcAft>
              <a:buFont typeface="Arial" panose="020B0604020202020204" pitchFamily="34" charset="0"/>
              <a:buChar char="•"/>
            </a:pPr>
            <a:r>
              <a:rPr lang="en-US">
                <a:solidFill>
                  <a:srgbClr val="000000"/>
                </a:solidFill>
              </a:rPr>
              <a:t>The </a:t>
            </a:r>
            <a:r>
              <a:rPr lang="en-US">
                <a:solidFill>
                  <a:srgbClr val="000000"/>
                </a:solidFill>
                <a:latin typeface="+mj-lt"/>
              </a:rPr>
              <a:t>Monthly</a:t>
            </a:r>
            <a:r>
              <a:rPr lang="en-US">
                <a:solidFill>
                  <a:srgbClr val="000000"/>
                </a:solidFill>
              </a:rPr>
              <a:t> tab provides a sample of data used to update Viva Insights of any changes. </a:t>
            </a:r>
            <a:r>
              <a:rPr lang="en-GB">
                <a:solidFill>
                  <a:srgbClr val="000000"/>
                </a:solidFill>
              </a:rPr>
              <a:t>There are slight changes every month (promotions, new joiners…).</a:t>
            </a:r>
            <a:endParaRPr lang="en-US">
              <a:solidFill>
                <a:srgbClr val="000000"/>
              </a:solidFill>
            </a:endParaRPr>
          </a:p>
          <a:p>
            <a:pPr marL="274320" indent="-274320">
              <a:spcAft>
                <a:spcPts val="1800"/>
              </a:spcAft>
              <a:buFont typeface="Arial" panose="020B0604020202020204" pitchFamily="34" charset="0"/>
              <a:buChar char="•"/>
            </a:pPr>
            <a:r>
              <a:rPr lang="en-US">
                <a:solidFill>
                  <a:srgbClr val="000000"/>
                </a:solidFill>
              </a:rPr>
              <a:t>The </a:t>
            </a:r>
            <a:r>
              <a:rPr lang="en-US">
                <a:solidFill>
                  <a:srgbClr val="000000"/>
                </a:solidFill>
                <a:latin typeface="+mj-lt"/>
              </a:rPr>
              <a:t>Exception</a:t>
            </a:r>
            <a:r>
              <a:rPr lang="en-US">
                <a:solidFill>
                  <a:srgbClr val="000000"/>
                </a:solidFill>
              </a:rPr>
              <a:t> tab provides a sample of data that has changed for each month. Only changes for each month are reflected.</a:t>
            </a:r>
          </a:p>
        </p:txBody>
      </p:sp>
      <p:pic>
        <p:nvPicPr>
          <p:cNvPr id="8" name="Picture 7" descr="Screenshot showcasing the tabs available in the sample organizational data file ">
            <a:extLst>
              <a:ext uri="{FF2B5EF4-FFF2-40B4-BE49-F238E27FC236}">
                <a16:creationId xmlns:a16="http://schemas.microsoft.com/office/drawing/2014/main" id="{4D6BF465-4754-45F2-302C-0DCDF24AB31A}"/>
              </a:ext>
            </a:extLst>
          </p:cNvPr>
          <p:cNvPicPr>
            <a:picLocks noChangeAspect="1"/>
          </p:cNvPicPr>
          <p:nvPr/>
        </p:nvPicPr>
        <p:blipFill>
          <a:blip r:embed="rId4"/>
          <a:srcRect l="1610" t="865" r="1660" b="1305"/>
          <a:stretch/>
        </p:blipFill>
        <p:spPr>
          <a:xfrm>
            <a:off x="5644951" y="1664427"/>
            <a:ext cx="6127949" cy="4699159"/>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pic>
        <p:nvPicPr>
          <p:cNvPr id="10" name="Picture 9" descr="Screenshot showcasing the tabs available in the sample organizational data file ">
            <a:extLst>
              <a:ext uri="{FF2B5EF4-FFF2-40B4-BE49-F238E27FC236}">
                <a16:creationId xmlns:a16="http://schemas.microsoft.com/office/drawing/2014/main" id="{D6EC1F4E-2E75-F5F6-6B94-F8EBDC767C9E}"/>
              </a:ext>
            </a:extLst>
          </p:cNvPr>
          <p:cNvPicPr>
            <a:picLocks noChangeAspect="1"/>
          </p:cNvPicPr>
          <p:nvPr/>
        </p:nvPicPr>
        <p:blipFill>
          <a:blip r:embed="rId5"/>
          <a:stretch>
            <a:fillRect/>
          </a:stretch>
        </p:blipFill>
        <p:spPr>
          <a:xfrm>
            <a:off x="1956344" y="5910602"/>
            <a:ext cx="2849880" cy="387668"/>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cxnSp>
        <p:nvCxnSpPr>
          <p:cNvPr id="12" name="Straight Arrow Connector 11">
            <a:extLst>
              <a:ext uri="{FF2B5EF4-FFF2-40B4-BE49-F238E27FC236}">
                <a16:creationId xmlns:a16="http://schemas.microsoft.com/office/drawing/2014/main" id="{C46A056C-AF4E-C0F1-73F5-23E0D7F02980}"/>
              </a:ext>
              <a:ext uri="{C183D7F6-B498-43B3-948B-1728B52AA6E4}">
                <adec:decorative xmlns:adec="http://schemas.microsoft.com/office/drawing/2017/decorative" val="1"/>
              </a:ext>
            </a:extLst>
          </p:cNvPr>
          <p:cNvCxnSpPr>
            <a:cxnSpLocks/>
          </p:cNvCxnSpPr>
          <p:nvPr/>
        </p:nvCxnSpPr>
        <p:spPr>
          <a:xfrm flipH="1">
            <a:off x="5582120" y="6174772"/>
            <a:ext cx="637757" cy="0"/>
          </a:xfrm>
          <a:prstGeom prst="straightConnector1">
            <a:avLst/>
          </a:prstGeom>
          <a:ln w="1016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86EC04C-2A1E-A6F4-1056-9E49B517C6D1}"/>
              </a:ext>
              <a:ext uri="{C183D7F6-B498-43B3-948B-1728B52AA6E4}">
                <adec:decorative xmlns:adec="http://schemas.microsoft.com/office/drawing/2017/decorative" val="1"/>
              </a:ext>
            </a:extLst>
          </p:cNvPr>
          <p:cNvCxnSpPr>
            <a:cxnSpLocks/>
          </p:cNvCxnSpPr>
          <p:nvPr/>
        </p:nvCxnSpPr>
        <p:spPr>
          <a:xfrm flipH="1">
            <a:off x="4944364" y="6174772"/>
            <a:ext cx="1275513" cy="0"/>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921EE33A-3BE0-A746-3211-811B4637066D}"/>
              </a:ext>
              <a:ext uri="{C183D7F6-B498-43B3-948B-1728B52AA6E4}">
                <adec:decorative xmlns:adec="http://schemas.microsoft.com/office/drawing/2017/decorative" val="1"/>
              </a:ext>
            </a:extLst>
          </p:cNvPr>
          <p:cNvSpPr>
            <a:spLocks noChangeAspect="1"/>
          </p:cNvSpPr>
          <p:nvPr/>
        </p:nvSpPr>
        <p:spPr>
          <a:xfrm>
            <a:off x="547803" y="1045488"/>
            <a:ext cx="221411" cy="276999"/>
          </a:xfrm>
          <a:custGeom>
            <a:avLst/>
            <a:gdLst>
              <a:gd name="connsiteX0" fmla="*/ 338695 w 748675"/>
              <a:gd name="connsiteY0" fmla="*/ 671059 h 936641"/>
              <a:gd name="connsiteX1" fmla="*/ 338658 w 748675"/>
              <a:gd name="connsiteY1" fmla="*/ 750050 h 936641"/>
              <a:gd name="connsiteX2" fmla="*/ 549807 w 748675"/>
              <a:gd name="connsiteY2" fmla="*/ 750050 h 936641"/>
              <a:gd name="connsiteX3" fmla="*/ 589507 w 748675"/>
              <a:gd name="connsiteY3" fmla="*/ 710350 h 936641"/>
              <a:gd name="connsiteX4" fmla="*/ 589507 w 748675"/>
              <a:gd name="connsiteY4" fmla="*/ 671059 h 936641"/>
              <a:gd name="connsiteX5" fmla="*/ 160587 w 748675"/>
              <a:gd name="connsiteY5" fmla="*/ 671059 h 936641"/>
              <a:gd name="connsiteX6" fmla="*/ 160550 w 748675"/>
              <a:gd name="connsiteY6" fmla="*/ 710350 h 936641"/>
              <a:gd name="connsiteX7" fmla="*/ 160584 w 748675"/>
              <a:gd name="connsiteY7" fmla="*/ 710350 h 936641"/>
              <a:gd name="connsiteX8" fmla="*/ 200247 w 748675"/>
              <a:gd name="connsiteY8" fmla="*/ 750050 h 936641"/>
              <a:gd name="connsiteX9" fmla="*/ 291070 w 748675"/>
              <a:gd name="connsiteY9" fmla="*/ 750013 h 936641"/>
              <a:gd name="connsiteX10" fmla="*/ 291070 w 748675"/>
              <a:gd name="connsiteY10" fmla="*/ 671059 h 936641"/>
              <a:gd name="connsiteX11" fmla="*/ 338696 w 748675"/>
              <a:gd name="connsiteY11" fmla="*/ 544520 h 936641"/>
              <a:gd name="connsiteX12" fmla="*/ 338696 w 748675"/>
              <a:gd name="connsiteY12" fmla="*/ 623474 h 936641"/>
              <a:gd name="connsiteX13" fmla="*/ 589508 w 748675"/>
              <a:gd name="connsiteY13" fmla="*/ 623474 h 936641"/>
              <a:gd name="connsiteX14" fmla="*/ 589508 w 748675"/>
              <a:gd name="connsiteY14" fmla="*/ 544520 h 936641"/>
              <a:gd name="connsiteX15" fmla="*/ 160588 w 748675"/>
              <a:gd name="connsiteY15" fmla="*/ 544520 h 936641"/>
              <a:gd name="connsiteX16" fmla="*/ 160588 w 748675"/>
              <a:gd name="connsiteY16" fmla="*/ 623474 h 936641"/>
              <a:gd name="connsiteX17" fmla="*/ 291071 w 748675"/>
              <a:gd name="connsiteY17" fmla="*/ 623474 h 936641"/>
              <a:gd name="connsiteX18" fmla="*/ 291071 w 748675"/>
              <a:gd name="connsiteY18" fmla="*/ 544520 h 936641"/>
              <a:gd name="connsiteX19" fmla="*/ 338696 w 748675"/>
              <a:gd name="connsiteY19" fmla="*/ 417904 h 936641"/>
              <a:gd name="connsiteX20" fmla="*/ 338696 w 748675"/>
              <a:gd name="connsiteY20" fmla="*/ 496895 h 936641"/>
              <a:gd name="connsiteX21" fmla="*/ 589508 w 748675"/>
              <a:gd name="connsiteY21" fmla="*/ 496895 h 936641"/>
              <a:gd name="connsiteX22" fmla="*/ 589508 w 748675"/>
              <a:gd name="connsiteY22" fmla="*/ 457604 h 936641"/>
              <a:gd name="connsiteX23" fmla="*/ 589509 w 748675"/>
              <a:gd name="connsiteY23" fmla="*/ 457604 h 936641"/>
              <a:gd name="connsiteX24" fmla="*/ 549809 w 748675"/>
              <a:gd name="connsiteY24" fmla="*/ 417904 h 936641"/>
              <a:gd name="connsiteX25" fmla="*/ 200253 w 748675"/>
              <a:gd name="connsiteY25" fmla="*/ 417904 h 936641"/>
              <a:gd name="connsiteX26" fmla="*/ 160590 w 748675"/>
              <a:gd name="connsiteY26" fmla="*/ 457604 h 936641"/>
              <a:gd name="connsiteX27" fmla="*/ 160590 w 748675"/>
              <a:gd name="connsiteY27" fmla="*/ 496895 h 936641"/>
              <a:gd name="connsiteX28" fmla="*/ 291073 w 748675"/>
              <a:gd name="connsiteY28" fmla="*/ 496895 h 936641"/>
              <a:gd name="connsiteX29" fmla="*/ 291073 w 748675"/>
              <a:gd name="connsiteY29" fmla="*/ 417904 h 936641"/>
              <a:gd name="connsiteX30" fmla="*/ 200250 w 748675"/>
              <a:gd name="connsiteY30" fmla="*/ 370279 h 936641"/>
              <a:gd name="connsiteX31" fmla="*/ 549808 w 748675"/>
              <a:gd name="connsiteY31" fmla="*/ 370279 h 936641"/>
              <a:gd name="connsiteX32" fmla="*/ 637133 w 748675"/>
              <a:gd name="connsiteY32" fmla="*/ 457604 h 936641"/>
              <a:gd name="connsiteX33" fmla="*/ 637133 w 748675"/>
              <a:gd name="connsiteY33" fmla="*/ 710350 h 936641"/>
              <a:gd name="connsiteX34" fmla="*/ 549808 w 748675"/>
              <a:gd name="connsiteY34" fmla="*/ 797675 h 936641"/>
              <a:gd name="connsiteX35" fmla="*/ 200250 w 748675"/>
              <a:gd name="connsiteY35" fmla="*/ 797675 h 936641"/>
              <a:gd name="connsiteX36" fmla="*/ 112962 w 748675"/>
              <a:gd name="connsiteY36" fmla="*/ 710350 h 936641"/>
              <a:gd name="connsiteX37" fmla="*/ 112962 w 748675"/>
              <a:gd name="connsiteY37" fmla="*/ 457604 h 936641"/>
              <a:gd name="connsiteX38" fmla="*/ 200250 w 748675"/>
              <a:gd name="connsiteY38" fmla="*/ 370279 h 936641"/>
              <a:gd name="connsiteX39" fmla="*/ 136777 w 748675"/>
              <a:gd name="connsiteY39" fmla="*/ 224460 h 936641"/>
              <a:gd name="connsiteX40" fmla="*/ 298959 w 748675"/>
              <a:gd name="connsiteY40" fmla="*/ 224460 h 936641"/>
              <a:gd name="connsiteX41" fmla="*/ 322771 w 748675"/>
              <a:gd name="connsiteY41" fmla="*/ 248273 h 936641"/>
              <a:gd name="connsiteX42" fmla="*/ 298959 w 748675"/>
              <a:gd name="connsiteY42" fmla="*/ 272085 h 936641"/>
              <a:gd name="connsiteX43" fmla="*/ 136777 w 748675"/>
              <a:gd name="connsiteY43" fmla="*/ 272085 h 936641"/>
              <a:gd name="connsiteX44" fmla="*/ 112964 w 748675"/>
              <a:gd name="connsiteY44" fmla="*/ 248273 h 936641"/>
              <a:gd name="connsiteX45" fmla="*/ 136777 w 748675"/>
              <a:gd name="connsiteY45" fmla="*/ 224460 h 936641"/>
              <a:gd name="connsiteX46" fmla="*/ 136776 w 748675"/>
              <a:gd name="connsiteY46" fmla="*/ 120095 h 936641"/>
              <a:gd name="connsiteX47" fmla="*/ 374339 w 748675"/>
              <a:gd name="connsiteY47" fmla="*/ 120095 h 936641"/>
              <a:gd name="connsiteX48" fmla="*/ 398151 w 748675"/>
              <a:gd name="connsiteY48" fmla="*/ 143908 h 936641"/>
              <a:gd name="connsiteX49" fmla="*/ 374339 w 748675"/>
              <a:gd name="connsiteY49" fmla="*/ 167720 h 936641"/>
              <a:gd name="connsiteX50" fmla="*/ 136776 w 748675"/>
              <a:gd name="connsiteY50" fmla="*/ 167720 h 936641"/>
              <a:gd name="connsiteX51" fmla="*/ 112963 w 748675"/>
              <a:gd name="connsiteY51" fmla="*/ 143908 h 936641"/>
              <a:gd name="connsiteX52" fmla="*/ 136776 w 748675"/>
              <a:gd name="connsiteY52" fmla="*/ 120095 h 936641"/>
              <a:gd name="connsiteX53" fmla="*/ 526738 w 748675"/>
              <a:gd name="connsiteY53" fmla="*/ 83043 h 936641"/>
              <a:gd name="connsiteX54" fmla="*/ 526624 w 748675"/>
              <a:gd name="connsiteY54" fmla="*/ 191609 h 936641"/>
              <a:gd name="connsiteX55" fmla="*/ 566324 w 748675"/>
              <a:gd name="connsiteY55" fmla="*/ 231309 h 936641"/>
              <a:gd name="connsiteX56" fmla="*/ 669051 w 748675"/>
              <a:gd name="connsiteY56" fmla="*/ 231309 h 936641"/>
              <a:gd name="connsiteX57" fmla="*/ 150832 w 748675"/>
              <a:gd name="connsiteY57" fmla="*/ 47619 h 936641"/>
              <a:gd name="connsiteX58" fmla="*/ 47619 w 748675"/>
              <a:gd name="connsiteY58" fmla="*/ 150832 h 936641"/>
              <a:gd name="connsiteX59" fmla="*/ 47619 w 748675"/>
              <a:gd name="connsiteY59" fmla="*/ 785807 h 936641"/>
              <a:gd name="connsiteX60" fmla="*/ 150832 w 748675"/>
              <a:gd name="connsiteY60" fmla="*/ 889020 h 936641"/>
              <a:gd name="connsiteX61" fmla="*/ 597840 w 748675"/>
              <a:gd name="connsiteY61" fmla="*/ 889020 h 936641"/>
              <a:gd name="connsiteX62" fmla="*/ 701053 w 748675"/>
              <a:gd name="connsiteY62" fmla="*/ 785807 h 936641"/>
              <a:gd name="connsiteX63" fmla="*/ 701053 w 748675"/>
              <a:gd name="connsiteY63" fmla="*/ 278934 h 936641"/>
              <a:gd name="connsiteX64" fmla="*/ 566437 w 748675"/>
              <a:gd name="connsiteY64" fmla="*/ 278934 h 936641"/>
              <a:gd name="connsiteX65" fmla="*/ 479111 w 748675"/>
              <a:gd name="connsiteY65" fmla="*/ 191609 h 936641"/>
              <a:gd name="connsiteX66" fmla="*/ 479111 w 748675"/>
              <a:gd name="connsiteY66" fmla="*/ 47619 h 936641"/>
              <a:gd name="connsiteX67" fmla="*/ 150833 w 748675"/>
              <a:gd name="connsiteY67" fmla="*/ 0 h 936641"/>
              <a:gd name="connsiteX68" fmla="*/ 502810 w 748675"/>
              <a:gd name="connsiteY68" fmla="*/ 0 h 936641"/>
              <a:gd name="connsiteX69" fmla="*/ 512112 w 748675"/>
              <a:gd name="connsiteY69" fmla="*/ 1935 h 936641"/>
              <a:gd name="connsiteX70" fmla="*/ 512670 w 748675"/>
              <a:gd name="connsiteY70" fmla="*/ 2381 h 936641"/>
              <a:gd name="connsiteX71" fmla="*/ 519776 w 748675"/>
              <a:gd name="connsiteY71" fmla="*/ 7330 h 936641"/>
              <a:gd name="connsiteX72" fmla="*/ 520000 w 748675"/>
              <a:gd name="connsiteY72" fmla="*/ 7330 h 936641"/>
              <a:gd name="connsiteX73" fmla="*/ 742018 w 748675"/>
              <a:gd name="connsiteY73" fmla="*/ 238644 h 936641"/>
              <a:gd name="connsiteX74" fmla="*/ 744623 w 748675"/>
              <a:gd name="connsiteY74" fmla="*/ 242663 h 936641"/>
              <a:gd name="connsiteX75" fmla="*/ 744619 w 748675"/>
              <a:gd name="connsiteY75" fmla="*/ 242658 h 936641"/>
              <a:gd name="connsiteX76" fmla="*/ 746814 w 748675"/>
              <a:gd name="connsiteY76" fmla="*/ 246081 h 936641"/>
              <a:gd name="connsiteX77" fmla="*/ 748675 w 748675"/>
              <a:gd name="connsiteY77" fmla="*/ 255122 h 936641"/>
              <a:gd name="connsiteX78" fmla="*/ 748675 w 748675"/>
              <a:gd name="connsiteY78" fmla="*/ 785808 h 936641"/>
              <a:gd name="connsiteX79" fmla="*/ 704436 w 748675"/>
              <a:gd name="connsiteY79" fmla="*/ 892402 h 936641"/>
              <a:gd name="connsiteX80" fmla="*/ 597841 w 748675"/>
              <a:gd name="connsiteY80" fmla="*/ 936641 h 936641"/>
              <a:gd name="connsiteX81" fmla="*/ 150833 w 748675"/>
              <a:gd name="connsiteY81" fmla="*/ 936641 h 936641"/>
              <a:gd name="connsiteX82" fmla="*/ 44239 w 748675"/>
              <a:gd name="connsiteY82" fmla="*/ 892402 h 936641"/>
              <a:gd name="connsiteX83" fmla="*/ 0 w 748675"/>
              <a:gd name="connsiteY83" fmla="*/ 785808 h 936641"/>
              <a:gd name="connsiteX84" fmla="*/ 0 w 748675"/>
              <a:gd name="connsiteY84" fmla="*/ 150833 h 936641"/>
              <a:gd name="connsiteX85" fmla="*/ 44239 w 748675"/>
              <a:gd name="connsiteY85" fmla="*/ 44239 h 936641"/>
              <a:gd name="connsiteX86" fmla="*/ 150833 w 748675"/>
              <a:gd name="connsiteY86" fmla="*/ 0 h 9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48675" h="936641">
                <a:moveTo>
                  <a:pt x="338695" y="671059"/>
                </a:moveTo>
                <a:lnTo>
                  <a:pt x="338658" y="750050"/>
                </a:lnTo>
                <a:lnTo>
                  <a:pt x="549807" y="750050"/>
                </a:lnTo>
                <a:cubicBezTo>
                  <a:pt x="571722" y="750013"/>
                  <a:pt x="589470" y="732265"/>
                  <a:pt x="589507" y="710350"/>
                </a:cubicBezTo>
                <a:lnTo>
                  <a:pt x="589507" y="671059"/>
                </a:lnTo>
                <a:close/>
                <a:moveTo>
                  <a:pt x="160587" y="671059"/>
                </a:moveTo>
                <a:lnTo>
                  <a:pt x="160550" y="710350"/>
                </a:lnTo>
                <a:lnTo>
                  <a:pt x="160584" y="710350"/>
                </a:lnTo>
                <a:cubicBezTo>
                  <a:pt x="160584" y="732265"/>
                  <a:pt x="178332" y="750013"/>
                  <a:pt x="200247" y="750050"/>
                </a:cubicBezTo>
                <a:lnTo>
                  <a:pt x="291070" y="750013"/>
                </a:lnTo>
                <a:lnTo>
                  <a:pt x="291070" y="671059"/>
                </a:lnTo>
                <a:close/>
                <a:moveTo>
                  <a:pt x="338696" y="544520"/>
                </a:moveTo>
                <a:lnTo>
                  <a:pt x="338696" y="623474"/>
                </a:lnTo>
                <a:lnTo>
                  <a:pt x="589508" y="623474"/>
                </a:lnTo>
                <a:lnTo>
                  <a:pt x="589508" y="544520"/>
                </a:lnTo>
                <a:close/>
                <a:moveTo>
                  <a:pt x="160588" y="544520"/>
                </a:moveTo>
                <a:lnTo>
                  <a:pt x="160588" y="623474"/>
                </a:lnTo>
                <a:lnTo>
                  <a:pt x="291071" y="623474"/>
                </a:lnTo>
                <a:lnTo>
                  <a:pt x="291071" y="544520"/>
                </a:lnTo>
                <a:close/>
                <a:moveTo>
                  <a:pt x="338696" y="417904"/>
                </a:moveTo>
                <a:lnTo>
                  <a:pt x="338696" y="496895"/>
                </a:lnTo>
                <a:lnTo>
                  <a:pt x="589508" y="496895"/>
                </a:lnTo>
                <a:lnTo>
                  <a:pt x="589508" y="457604"/>
                </a:lnTo>
                <a:lnTo>
                  <a:pt x="589509" y="457604"/>
                </a:lnTo>
                <a:cubicBezTo>
                  <a:pt x="589472" y="435689"/>
                  <a:pt x="571724" y="417941"/>
                  <a:pt x="549809" y="417904"/>
                </a:cubicBezTo>
                <a:close/>
                <a:moveTo>
                  <a:pt x="200253" y="417904"/>
                </a:moveTo>
                <a:cubicBezTo>
                  <a:pt x="178338" y="417904"/>
                  <a:pt x="160590" y="435689"/>
                  <a:pt x="160590" y="457604"/>
                </a:cubicBezTo>
                <a:lnTo>
                  <a:pt x="160590" y="496895"/>
                </a:lnTo>
                <a:lnTo>
                  <a:pt x="291073" y="496895"/>
                </a:lnTo>
                <a:lnTo>
                  <a:pt x="291073" y="417904"/>
                </a:lnTo>
                <a:close/>
                <a:moveTo>
                  <a:pt x="200250" y="370279"/>
                </a:moveTo>
                <a:lnTo>
                  <a:pt x="549808" y="370279"/>
                </a:lnTo>
                <a:cubicBezTo>
                  <a:pt x="598028" y="370353"/>
                  <a:pt x="637059" y="409384"/>
                  <a:pt x="637133" y="457604"/>
                </a:cubicBezTo>
                <a:lnTo>
                  <a:pt x="637133" y="710350"/>
                </a:lnTo>
                <a:cubicBezTo>
                  <a:pt x="637059" y="758533"/>
                  <a:pt x="598028" y="797601"/>
                  <a:pt x="549808" y="797675"/>
                </a:cubicBezTo>
                <a:lnTo>
                  <a:pt x="200250" y="797675"/>
                </a:lnTo>
                <a:cubicBezTo>
                  <a:pt x="152067" y="797601"/>
                  <a:pt x="112999" y="758533"/>
                  <a:pt x="112962" y="710350"/>
                </a:cubicBezTo>
                <a:lnTo>
                  <a:pt x="112962" y="457604"/>
                </a:lnTo>
                <a:cubicBezTo>
                  <a:pt x="112999" y="409384"/>
                  <a:pt x="152067" y="370316"/>
                  <a:pt x="200250" y="370279"/>
                </a:cubicBezTo>
                <a:close/>
                <a:moveTo>
                  <a:pt x="136777" y="224460"/>
                </a:moveTo>
                <a:lnTo>
                  <a:pt x="298959" y="224460"/>
                </a:lnTo>
                <a:cubicBezTo>
                  <a:pt x="312130" y="224460"/>
                  <a:pt x="322771" y="235101"/>
                  <a:pt x="322771" y="248273"/>
                </a:cubicBezTo>
                <a:cubicBezTo>
                  <a:pt x="322771" y="261407"/>
                  <a:pt x="312130" y="272085"/>
                  <a:pt x="298959" y="272085"/>
                </a:cubicBezTo>
                <a:lnTo>
                  <a:pt x="136777" y="272085"/>
                </a:lnTo>
                <a:cubicBezTo>
                  <a:pt x="123605" y="272085"/>
                  <a:pt x="112964" y="261407"/>
                  <a:pt x="112964" y="248273"/>
                </a:cubicBezTo>
                <a:cubicBezTo>
                  <a:pt x="112964" y="235101"/>
                  <a:pt x="123605" y="224460"/>
                  <a:pt x="136777" y="224460"/>
                </a:cubicBezTo>
                <a:close/>
                <a:moveTo>
                  <a:pt x="136776" y="120095"/>
                </a:moveTo>
                <a:lnTo>
                  <a:pt x="374339" y="120095"/>
                </a:lnTo>
                <a:cubicBezTo>
                  <a:pt x="387473" y="120095"/>
                  <a:pt x="398151" y="130736"/>
                  <a:pt x="398151" y="143908"/>
                </a:cubicBezTo>
                <a:cubicBezTo>
                  <a:pt x="398151" y="157042"/>
                  <a:pt x="387473" y="167720"/>
                  <a:pt x="374339" y="167720"/>
                </a:cubicBezTo>
                <a:lnTo>
                  <a:pt x="136776" y="167720"/>
                </a:lnTo>
                <a:cubicBezTo>
                  <a:pt x="123604" y="167720"/>
                  <a:pt x="112963" y="157042"/>
                  <a:pt x="112963" y="143908"/>
                </a:cubicBezTo>
                <a:cubicBezTo>
                  <a:pt x="112963" y="130736"/>
                  <a:pt x="123604" y="120095"/>
                  <a:pt x="136776" y="120095"/>
                </a:cubicBezTo>
                <a:close/>
                <a:moveTo>
                  <a:pt x="526738" y="83043"/>
                </a:moveTo>
                <a:lnTo>
                  <a:pt x="526624" y="191609"/>
                </a:lnTo>
                <a:cubicBezTo>
                  <a:pt x="526624" y="213524"/>
                  <a:pt x="544409" y="231309"/>
                  <a:pt x="566324" y="231309"/>
                </a:cubicBezTo>
                <a:lnTo>
                  <a:pt x="669051" y="231309"/>
                </a:lnTo>
                <a:close/>
                <a:moveTo>
                  <a:pt x="150832" y="47619"/>
                </a:moveTo>
                <a:cubicBezTo>
                  <a:pt x="93868" y="47696"/>
                  <a:pt x="47694" y="93868"/>
                  <a:pt x="47619" y="150832"/>
                </a:cubicBezTo>
                <a:lnTo>
                  <a:pt x="47619" y="785807"/>
                </a:lnTo>
                <a:cubicBezTo>
                  <a:pt x="47695" y="842771"/>
                  <a:pt x="93868" y="888945"/>
                  <a:pt x="150832" y="889020"/>
                </a:cubicBezTo>
                <a:lnTo>
                  <a:pt x="597840" y="889020"/>
                </a:lnTo>
                <a:cubicBezTo>
                  <a:pt x="654805" y="888944"/>
                  <a:pt x="700979" y="842771"/>
                  <a:pt x="701053" y="785807"/>
                </a:cubicBezTo>
                <a:lnTo>
                  <a:pt x="701053" y="278934"/>
                </a:lnTo>
                <a:lnTo>
                  <a:pt x="566437" y="278934"/>
                </a:lnTo>
                <a:cubicBezTo>
                  <a:pt x="518216" y="278860"/>
                  <a:pt x="479148" y="239829"/>
                  <a:pt x="479111" y="191609"/>
                </a:cubicBezTo>
                <a:lnTo>
                  <a:pt x="479111" y="47619"/>
                </a:lnTo>
                <a:close/>
                <a:moveTo>
                  <a:pt x="150833" y="0"/>
                </a:moveTo>
                <a:lnTo>
                  <a:pt x="502810" y="0"/>
                </a:lnTo>
                <a:cubicBezTo>
                  <a:pt x="506010" y="0"/>
                  <a:pt x="509172" y="670"/>
                  <a:pt x="512112" y="1935"/>
                </a:cubicBezTo>
                <a:lnTo>
                  <a:pt x="512670" y="2381"/>
                </a:lnTo>
                <a:cubicBezTo>
                  <a:pt x="515312" y="3609"/>
                  <a:pt x="517730" y="5246"/>
                  <a:pt x="519776" y="7330"/>
                </a:cubicBezTo>
                <a:lnTo>
                  <a:pt x="520000" y="7330"/>
                </a:lnTo>
                <a:lnTo>
                  <a:pt x="742018" y="238644"/>
                </a:lnTo>
                <a:cubicBezTo>
                  <a:pt x="743060" y="239872"/>
                  <a:pt x="743916" y="241212"/>
                  <a:pt x="744623" y="242663"/>
                </a:cubicBezTo>
                <a:lnTo>
                  <a:pt x="744619" y="242658"/>
                </a:lnTo>
                <a:cubicBezTo>
                  <a:pt x="745474" y="243700"/>
                  <a:pt x="746219" y="244854"/>
                  <a:pt x="746814" y="246081"/>
                </a:cubicBezTo>
                <a:cubicBezTo>
                  <a:pt x="748042" y="248946"/>
                  <a:pt x="748637" y="251997"/>
                  <a:pt x="748675" y="255122"/>
                </a:cubicBezTo>
                <a:lnTo>
                  <a:pt x="748675" y="785808"/>
                </a:lnTo>
                <a:cubicBezTo>
                  <a:pt x="748600" y="825801"/>
                  <a:pt x="732709" y="864125"/>
                  <a:pt x="704436" y="892402"/>
                </a:cubicBezTo>
                <a:cubicBezTo>
                  <a:pt x="676163" y="920679"/>
                  <a:pt x="637839" y="936567"/>
                  <a:pt x="597841" y="936641"/>
                </a:cubicBezTo>
                <a:lnTo>
                  <a:pt x="150833" y="936641"/>
                </a:lnTo>
                <a:cubicBezTo>
                  <a:pt x="110840" y="936567"/>
                  <a:pt x="72516" y="920675"/>
                  <a:pt x="44239" y="892402"/>
                </a:cubicBezTo>
                <a:cubicBezTo>
                  <a:pt x="15962" y="864129"/>
                  <a:pt x="74" y="825805"/>
                  <a:pt x="0" y="785808"/>
                </a:cubicBezTo>
                <a:lnTo>
                  <a:pt x="0" y="150833"/>
                </a:lnTo>
                <a:cubicBezTo>
                  <a:pt x="74" y="110840"/>
                  <a:pt x="15966" y="72516"/>
                  <a:pt x="44239" y="44239"/>
                </a:cubicBezTo>
                <a:cubicBezTo>
                  <a:pt x="72512" y="15962"/>
                  <a:pt x="110836" y="74"/>
                  <a:pt x="150833" y="0"/>
                </a:cubicBezTo>
                <a:close/>
              </a:path>
            </a:pathLst>
          </a:custGeom>
          <a:gradFill>
            <a:gsLst>
              <a:gs pos="58000">
                <a:srgbClr val="8661C5"/>
              </a:gs>
              <a:gs pos="100000">
                <a:srgbClr val="C73ECC"/>
              </a:gs>
              <a:gs pos="0">
                <a:srgbClr val="0078D4">
                  <a:lumMod val="75000"/>
                </a:srgbClr>
              </a:gs>
            </a:gsLst>
            <a:lin ang="810000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19832474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07D6B-2F9C-054B-9E89-6C6420D12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EE575-28A1-13B8-986B-B004B7849CE2}"/>
              </a:ext>
            </a:extLst>
          </p:cNvPr>
          <p:cNvSpPr>
            <a:spLocks noGrp="1"/>
          </p:cNvSpPr>
          <p:nvPr>
            <p:ph type="title"/>
          </p:nvPr>
        </p:nvSpPr>
        <p:spPr>
          <a:xfrm>
            <a:off x="419804" y="411480"/>
            <a:ext cx="11352392" cy="430887"/>
          </a:xfrm>
        </p:spPr>
        <p:txBody>
          <a:bodyPr/>
          <a:lstStyle/>
          <a:p>
            <a:r>
              <a:rPr lang="en-US"/>
              <a:t>Overview</a:t>
            </a:r>
            <a:endParaRPr lang="en-IN"/>
          </a:p>
        </p:txBody>
      </p:sp>
      <p:sp>
        <p:nvSpPr>
          <p:cNvPr id="7" name="Rectangle: Rounded Corners 6">
            <a:extLst>
              <a:ext uri="{FF2B5EF4-FFF2-40B4-BE49-F238E27FC236}">
                <a16:creationId xmlns:a16="http://schemas.microsoft.com/office/drawing/2014/main" id="{E673CD9A-DBCE-B0E9-6D63-EF99E902610E}"/>
              </a:ext>
              <a:ext uri="{C183D7F6-B498-43B3-948B-1728B52AA6E4}">
                <adec:decorative xmlns:adec="http://schemas.microsoft.com/office/drawing/2017/decorative" val="1"/>
              </a:ext>
            </a:extLst>
          </p:cNvPr>
          <p:cNvSpPr>
            <a:spLocks/>
          </p:cNvSpPr>
          <p:nvPr/>
        </p:nvSpPr>
        <p:spPr bwMode="auto">
          <a:xfrm>
            <a:off x="4862312" y="1001486"/>
            <a:ext cx="6909884" cy="5332630"/>
          </a:xfrm>
          <a:prstGeom prst="roundRect">
            <a:avLst>
              <a:gd name="adj" fmla="val 2151"/>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300">
              <a:solidFill>
                <a:srgbClr val="FFFFFF"/>
              </a:solidFill>
              <a:latin typeface="Segoe UI"/>
              <a:cs typeface="Segoe UI" pitchFamily="34" charset="0"/>
            </a:endParaRPr>
          </a:p>
        </p:txBody>
      </p:sp>
      <p:sp>
        <p:nvSpPr>
          <p:cNvPr id="30" name="Title 7">
            <a:extLst>
              <a:ext uri="{FF2B5EF4-FFF2-40B4-BE49-F238E27FC236}">
                <a16:creationId xmlns:a16="http://schemas.microsoft.com/office/drawing/2014/main" id="{C89C89A3-0583-610A-58F4-899F4DC177B9}"/>
              </a:ext>
            </a:extLst>
          </p:cNvPr>
          <p:cNvSpPr txBox="1">
            <a:spLocks/>
          </p:cNvSpPr>
          <p:nvPr/>
        </p:nvSpPr>
        <p:spPr>
          <a:xfrm>
            <a:off x="419101" y="1451706"/>
            <a:ext cx="392597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Who is this document for? </a:t>
            </a:r>
          </a:p>
        </p:txBody>
      </p:sp>
      <p:sp>
        <p:nvSpPr>
          <p:cNvPr id="28" name="TextBox 48">
            <a:extLst>
              <a:ext uri="{FF2B5EF4-FFF2-40B4-BE49-F238E27FC236}">
                <a16:creationId xmlns:a16="http://schemas.microsoft.com/office/drawing/2014/main" id="{6FA8CBE3-5913-3108-7753-B3FDA0E799D6}"/>
              </a:ext>
            </a:extLst>
          </p:cNvPr>
          <p:cNvSpPr txBox="1">
            <a:spLocks/>
          </p:cNvSpPr>
          <p:nvPr/>
        </p:nvSpPr>
        <p:spPr>
          <a:xfrm>
            <a:off x="419101" y="1870625"/>
            <a:ext cx="3459527" cy="1477328"/>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ＭＳ Ｐゴシック"/>
                <a:cs typeface="Segoe UI"/>
              </a:rPr>
              <a:t>This document is for stakeholders in AI strategy and business value measurement looking for a practical guide on how to measure Copilot adoption and impact within their organization. </a:t>
            </a:r>
          </a:p>
        </p:txBody>
      </p:sp>
      <p:sp>
        <p:nvSpPr>
          <p:cNvPr id="35" name="Title 7">
            <a:extLst>
              <a:ext uri="{FF2B5EF4-FFF2-40B4-BE49-F238E27FC236}">
                <a16:creationId xmlns:a16="http://schemas.microsoft.com/office/drawing/2014/main" id="{1B1D07DE-C04B-67B2-BFE1-55B3951563DE}"/>
              </a:ext>
            </a:extLst>
          </p:cNvPr>
          <p:cNvSpPr txBox="1">
            <a:spLocks/>
          </p:cNvSpPr>
          <p:nvPr/>
        </p:nvSpPr>
        <p:spPr>
          <a:xfrm>
            <a:off x="419101" y="3985512"/>
            <a:ext cx="392597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What will this document cover? </a:t>
            </a:r>
          </a:p>
        </p:txBody>
      </p:sp>
      <p:sp>
        <p:nvSpPr>
          <p:cNvPr id="34" name="TextBox 48">
            <a:extLst>
              <a:ext uri="{FF2B5EF4-FFF2-40B4-BE49-F238E27FC236}">
                <a16:creationId xmlns:a16="http://schemas.microsoft.com/office/drawing/2014/main" id="{57AF386C-7A67-D6BC-6202-C0BC273FCA23}"/>
              </a:ext>
            </a:extLst>
          </p:cNvPr>
          <p:cNvSpPr txBox="1">
            <a:spLocks/>
          </p:cNvSpPr>
          <p:nvPr/>
        </p:nvSpPr>
        <p:spPr>
          <a:xfrm>
            <a:off x="419101" y="4404431"/>
            <a:ext cx="3459527" cy="1723549"/>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96214"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ＭＳ Ｐゴシック"/>
                <a:cs typeface="Segoe UI"/>
              </a:rPr>
              <a:t>This resource provides practical guidance on how to set up a measurement program for AI transformation within their organization, specifically using the capabilities available within Copilot Analytics. </a:t>
            </a:r>
          </a:p>
        </p:txBody>
      </p:sp>
      <p:sp>
        <p:nvSpPr>
          <p:cNvPr id="9" name="TextBox 48">
            <a:extLst>
              <a:ext uri="{FF2B5EF4-FFF2-40B4-BE49-F238E27FC236}">
                <a16:creationId xmlns:a16="http://schemas.microsoft.com/office/drawing/2014/main" id="{ADD64E02-7B98-8035-1154-CD41E9CA8BAB}"/>
              </a:ext>
            </a:extLst>
          </p:cNvPr>
          <p:cNvSpPr txBox="1">
            <a:spLocks/>
          </p:cNvSpPr>
          <p:nvPr/>
        </p:nvSpPr>
        <p:spPr>
          <a:xfrm>
            <a:off x="5084315" y="3175359"/>
            <a:ext cx="1157288" cy="984885"/>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14">
              <a:spcAft>
                <a:spcPts val="600"/>
              </a:spcAft>
              <a:defRPr/>
            </a:pPr>
            <a:r>
              <a:rPr lang="en-US" sz="1600">
                <a:solidFill>
                  <a:srgbClr val="282828"/>
                </a:solidFill>
                <a:latin typeface="+mj-lt"/>
                <a:ea typeface="Calibri" panose="020F0502020204030204" pitchFamily="34" charset="0"/>
              </a:rPr>
              <a:t>This guide will walk through how to:</a:t>
            </a:r>
          </a:p>
        </p:txBody>
      </p:sp>
      <p:sp>
        <p:nvSpPr>
          <p:cNvPr id="3" name="TextBox 2">
            <a:extLst>
              <a:ext uri="{FF2B5EF4-FFF2-40B4-BE49-F238E27FC236}">
                <a16:creationId xmlns:a16="http://schemas.microsoft.com/office/drawing/2014/main" id="{0AB5B30E-2833-41CE-F4F4-6975403E6FFA}"/>
              </a:ext>
            </a:extLst>
          </p:cNvPr>
          <p:cNvSpPr txBox="1"/>
          <p:nvPr/>
        </p:nvSpPr>
        <p:spPr>
          <a:xfrm>
            <a:off x="6903386" y="1374866"/>
            <a:ext cx="4633854" cy="4801314"/>
          </a:xfrm>
          <a:prstGeom prst="rect">
            <a:avLst/>
          </a:prstGeom>
          <a:solidFill>
            <a:schemeClr val="bg1"/>
          </a:solidFill>
        </p:spPr>
        <p:txBody>
          <a:bodyPr wrap="square" lIns="0" tIns="0" rIns="0" bIns="0" rtlCol="0">
            <a:spAutoFit/>
          </a:bodyPr>
          <a:lstStyle/>
          <a:p>
            <a:pPr>
              <a:spcAft>
                <a:spcPts val="600"/>
              </a:spcAft>
            </a:pPr>
            <a:r>
              <a:rPr lang="en-GB" sz="1400">
                <a:gradFill>
                  <a:gsLst>
                    <a:gs pos="58000">
                      <a:srgbClr val="8661C5"/>
                    </a:gs>
                    <a:gs pos="100000">
                      <a:srgbClr val="C73ECC"/>
                    </a:gs>
                    <a:gs pos="0">
                      <a:srgbClr val="0078D4">
                        <a:lumMod val="75000"/>
                      </a:srgbClr>
                    </a:gs>
                  </a:gsLst>
                  <a:lin ang="0" scaled="0"/>
                </a:gradFill>
                <a:latin typeface="Segoe UI Semibold"/>
                <a:cs typeface="Segoe UI"/>
              </a:rPr>
              <a:t>Design your measurement strategy</a:t>
            </a:r>
          </a:p>
          <a:p>
            <a:pPr marL="285750" indent="-285750">
              <a:spcAft>
                <a:spcPts val="600"/>
              </a:spcAft>
              <a:buFont typeface="Arial" panose="020B0604020202020204" pitchFamily="34" charset="0"/>
              <a:buChar char="•"/>
            </a:pPr>
            <a:r>
              <a:rPr lang="en-GB" sz="1400"/>
              <a:t>Define goals and success metrics for Copilot adoption.</a:t>
            </a:r>
          </a:p>
          <a:p>
            <a:pPr marL="285750" indent="-285750">
              <a:spcAft>
                <a:spcPts val="600"/>
              </a:spcAft>
              <a:buFont typeface="Arial" panose="020B0604020202020204" pitchFamily="34" charset="0"/>
              <a:buChar char="•"/>
            </a:pPr>
            <a:r>
              <a:rPr lang="en-GB" sz="1400"/>
              <a:t>Identify business outcomes to track.</a:t>
            </a:r>
          </a:p>
          <a:p>
            <a:pPr marL="285750" indent="-285750">
              <a:spcAft>
                <a:spcPts val="600"/>
              </a:spcAft>
              <a:buFont typeface="Arial" panose="020B0604020202020204" pitchFamily="34" charset="0"/>
              <a:buChar char="•"/>
            </a:pPr>
            <a:r>
              <a:rPr lang="en-GB" sz="1400"/>
              <a:t>Plan and sequence interventions (e.g., training, nudges).</a:t>
            </a:r>
          </a:p>
          <a:p>
            <a:pPr marL="285750" indent="-285750">
              <a:spcAft>
                <a:spcPts val="600"/>
              </a:spcAft>
              <a:buFont typeface="Arial" panose="020B0604020202020204" pitchFamily="34" charset="0"/>
              <a:buChar char="•"/>
            </a:pPr>
            <a:endParaRPr lang="en-GB" sz="1400"/>
          </a:p>
          <a:p>
            <a:pPr>
              <a:spcAft>
                <a:spcPts val="600"/>
              </a:spcAft>
            </a:pPr>
            <a:r>
              <a:rPr lang="en-GB" sz="1400">
                <a:gradFill>
                  <a:gsLst>
                    <a:gs pos="58000">
                      <a:srgbClr val="8661C5"/>
                    </a:gs>
                    <a:gs pos="100000">
                      <a:srgbClr val="C73ECC"/>
                    </a:gs>
                    <a:gs pos="0">
                      <a:srgbClr val="0078D4">
                        <a:lumMod val="75000"/>
                      </a:srgbClr>
                    </a:gs>
                  </a:gsLst>
                  <a:lin ang="0" scaled="0"/>
                </a:gradFill>
                <a:latin typeface="Segoe UI Semibold"/>
                <a:cs typeface="Segoe UI"/>
              </a:rPr>
              <a:t>Set up your measurement tools</a:t>
            </a:r>
          </a:p>
          <a:p>
            <a:pPr marL="285750" indent="-285750">
              <a:spcAft>
                <a:spcPts val="600"/>
              </a:spcAft>
              <a:buFont typeface="Arial" panose="020B0604020202020204" pitchFamily="34" charset="0"/>
              <a:buChar char="•"/>
            </a:pPr>
            <a:r>
              <a:rPr lang="en-GB" sz="1400"/>
              <a:t>Configure Viva Insights to track Copilot usage and collaboration patterns.</a:t>
            </a:r>
          </a:p>
          <a:p>
            <a:pPr marL="285750" indent="-285750">
              <a:spcAft>
                <a:spcPts val="600"/>
              </a:spcAft>
              <a:buFont typeface="Arial" panose="020B0604020202020204" pitchFamily="34" charset="0"/>
              <a:buChar char="•"/>
            </a:pPr>
            <a:r>
              <a:rPr lang="en-GB" sz="1400"/>
              <a:t>Link sentiment and adoption surveys with Viva Insights (via organizational data upload).</a:t>
            </a:r>
          </a:p>
          <a:p>
            <a:pPr marL="285750" indent="-285750">
              <a:spcAft>
                <a:spcPts val="600"/>
              </a:spcAft>
              <a:buFont typeface="Arial" panose="020B0604020202020204" pitchFamily="34" charset="0"/>
              <a:buChar char="•"/>
            </a:pPr>
            <a:r>
              <a:rPr lang="en-GB" sz="1400"/>
              <a:t>Prepare and upload organizational data.</a:t>
            </a:r>
            <a:br>
              <a:rPr lang="en-GB" sz="1400"/>
            </a:br>
            <a:endParaRPr lang="en-GB" sz="1400"/>
          </a:p>
          <a:p>
            <a:pPr>
              <a:spcAft>
                <a:spcPts val="600"/>
              </a:spcAft>
            </a:pPr>
            <a:r>
              <a:rPr lang="en-GB" sz="1400">
                <a:gradFill>
                  <a:gsLst>
                    <a:gs pos="58000">
                      <a:srgbClr val="8661C5"/>
                    </a:gs>
                    <a:gs pos="100000">
                      <a:srgbClr val="C73ECC"/>
                    </a:gs>
                    <a:gs pos="0">
                      <a:srgbClr val="0078D4">
                        <a:lumMod val="75000"/>
                      </a:srgbClr>
                    </a:gs>
                  </a:gsLst>
                  <a:lin ang="0" scaled="0"/>
                </a:gradFill>
                <a:latin typeface="Segoe UI Semibold"/>
                <a:cs typeface="Segoe UI"/>
              </a:rPr>
              <a:t>Enable analysis and reporting</a:t>
            </a:r>
          </a:p>
          <a:p>
            <a:pPr marL="285750" indent="-285750">
              <a:spcAft>
                <a:spcPts val="600"/>
              </a:spcAft>
              <a:buFont typeface="Arial" panose="020B0604020202020204" pitchFamily="34" charset="0"/>
              <a:buChar char="•"/>
            </a:pPr>
            <a:r>
              <a:rPr lang="en-GB" sz="1400"/>
              <a:t>Assign Analyst and Administrator roles in Viva Insights.</a:t>
            </a:r>
          </a:p>
          <a:p>
            <a:pPr marL="285750" indent="-285750">
              <a:spcAft>
                <a:spcPts val="600"/>
              </a:spcAft>
              <a:buFont typeface="Arial" panose="020B0604020202020204" pitchFamily="34" charset="0"/>
              <a:buChar char="•"/>
            </a:pPr>
            <a:r>
              <a:rPr lang="en-GB" sz="1400"/>
              <a:t>Run queries and generate insights using Power BI templates.</a:t>
            </a:r>
          </a:p>
          <a:p>
            <a:pPr marL="285750" indent="-285750">
              <a:spcAft>
                <a:spcPts val="600"/>
              </a:spcAft>
              <a:buFont typeface="Arial" panose="020B0604020202020204" pitchFamily="34" charset="0"/>
              <a:buChar char="•"/>
            </a:pPr>
            <a:r>
              <a:rPr lang="en-GB" sz="1400"/>
              <a:t>Use R or Python libraries for advanced custom analysis.</a:t>
            </a:r>
          </a:p>
        </p:txBody>
      </p:sp>
      <p:sp>
        <p:nvSpPr>
          <p:cNvPr id="4" name="Oval 1091_1">
            <a:extLst>
              <a:ext uri="{FF2B5EF4-FFF2-40B4-BE49-F238E27FC236}">
                <a16:creationId xmlns:a16="http://schemas.microsoft.com/office/drawing/2014/main" id="{2B49B8E4-48EB-DC06-3E90-E2DFC21F023A}"/>
              </a:ext>
              <a:ext uri="{C183D7F6-B498-43B3-948B-1728B52AA6E4}">
                <adec:decorative xmlns:adec="http://schemas.microsoft.com/office/drawing/2017/decorative" val="1"/>
              </a:ext>
            </a:extLst>
          </p:cNvPr>
          <p:cNvSpPr>
            <a:spLocks/>
          </p:cNvSpPr>
          <p:nvPr/>
        </p:nvSpPr>
        <p:spPr bwMode="auto">
          <a:xfrm flipV="1">
            <a:off x="6282016" y="3490500"/>
            <a:ext cx="249715" cy="354604"/>
          </a:xfrm>
          <a:prstGeom prst="chevron">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cxnSp>
        <p:nvCxnSpPr>
          <p:cNvPr id="5" name="Straight Connector 4">
            <a:extLst>
              <a:ext uri="{FF2B5EF4-FFF2-40B4-BE49-F238E27FC236}">
                <a16:creationId xmlns:a16="http://schemas.microsoft.com/office/drawing/2014/main" id="{2D1BA4F0-E24D-F083-2B23-8CD291FED602}"/>
              </a:ext>
              <a:ext uri="{C183D7F6-B498-43B3-948B-1728B52AA6E4}">
                <adec:decorative xmlns:adec="http://schemas.microsoft.com/office/drawing/2017/decorative" val="1"/>
              </a:ext>
            </a:extLst>
          </p:cNvPr>
          <p:cNvCxnSpPr>
            <a:cxnSpLocks/>
          </p:cNvCxnSpPr>
          <p:nvPr/>
        </p:nvCxnSpPr>
        <p:spPr>
          <a:xfrm>
            <a:off x="6406873" y="1311649"/>
            <a:ext cx="0" cy="1867635"/>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556D14C-1622-638B-FFBD-73DC1142179B}"/>
              </a:ext>
              <a:ext uri="{C183D7F6-B498-43B3-948B-1728B52AA6E4}">
                <adec:decorative xmlns:adec="http://schemas.microsoft.com/office/drawing/2017/decorative" val="1"/>
              </a:ext>
            </a:extLst>
          </p:cNvPr>
          <p:cNvCxnSpPr>
            <a:cxnSpLocks/>
          </p:cNvCxnSpPr>
          <p:nvPr/>
        </p:nvCxnSpPr>
        <p:spPr>
          <a:xfrm>
            <a:off x="6406873" y="4156319"/>
            <a:ext cx="0" cy="1867635"/>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Oval 1091_1">
            <a:extLst>
              <a:ext uri="{FF2B5EF4-FFF2-40B4-BE49-F238E27FC236}">
                <a16:creationId xmlns:a16="http://schemas.microsoft.com/office/drawing/2014/main" id="{AC1AC764-0C4F-E946-345A-7A4A40105CF2}"/>
              </a:ext>
              <a:ext uri="{C183D7F6-B498-43B3-948B-1728B52AA6E4}">
                <adec:decorative xmlns:adec="http://schemas.microsoft.com/office/drawing/2017/decorative" val="1"/>
              </a:ext>
            </a:extLst>
          </p:cNvPr>
          <p:cNvSpPr>
            <a:spLocks/>
          </p:cNvSpPr>
          <p:nvPr/>
        </p:nvSpPr>
        <p:spPr bwMode="auto">
          <a:xfrm rot="10800000" flipV="1">
            <a:off x="419101" y="1770964"/>
            <a:ext cx="392597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6" name="Oval 1091_1">
            <a:extLst>
              <a:ext uri="{FF2B5EF4-FFF2-40B4-BE49-F238E27FC236}">
                <a16:creationId xmlns:a16="http://schemas.microsoft.com/office/drawing/2014/main" id="{87D9BF90-363E-A2B1-D343-D6342633B18C}"/>
              </a:ext>
              <a:ext uri="{C183D7F6-B498-43B3-948B-1728B52AA6E4}">
                <adec:decorative xmlns:adec="http://schemas.microsoft.com/office/drawing/2017/decorative" val="1"/>
              </a:ext>
            </a:extLst>
          </p:cNvPr>
          <p:cNvSpPr>
            <a:spLocks/>
          </p:cNvSpPr>
          <p:nvPr/>
        </p:nvSpPr>
        <p:spPr bwMode="auto">
          <a:xfrm rot="10800000" flipV="1">
            <a:off x="419101" y="4304770"/>
            <a:ext cx="392597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7" name="Freeform: Shape 36">
            <a:extLst>
              <a:ext uri="{FF2B5EF4-FFF2-40B4-BE49-F238E27FC236}">
                <a16:creationId xmlns:a16="http://schemas.microsoft.com/office/drawing/2014/main" id="{4CA5E277-E685-13D8-43B5-7E933EE9B385}"/>
              </a:ext>
              <a:ext uri="{C183D7F6-B498-43B3-948B-1728B52AA6E4}">
                <adec:decorative xmlns:adec="http://schemas.microsoft.com/office/drawing/2017/decorative" val="1"/>
              </a:ext>
            </a:extLst>
          </p:cNvPr>
          <p:cNvSpPr>
            <a:spLocks noChangeAspect="1"/>
          </p:cNvSpPr>
          <p:nvPr/>
        </p:nvSpPr>
        <p:spPr>
          <a:xfrm>
            <a:off x="3813430" y="1057847"/>
            <a:ext cx="531641" cy="640080"/>
          </a:xfrm>
          <a:custGeom>
            <a:avLst/>
            <a:gdLst>
              <a:gd name="connsiteX0" fmla="*/ 90897 w 652376"/>
              <a:gd name="connsiteY0" fmla="*/ 307162 h 785441"/>
              <a:gd name="connsiteX1" fmla="*/ 412366 w 652376"/>
              <a:gd name="connsiteY1" fmla="*/ 307162 h 785441"/>
              <a:gd name="connsiteX2" fmla="*/ 426653 w 652376"/>
              <a:gd name="connsiteY2" fmla="*/ 292875 h 785441"/>
              <a:gd name="connsiteX3" fmla="*/ 412366 w 652376"/>
              <a:gd name="connsiteY3" fmla="*/ 278587 h 785441"/>
              <a:gd name="connsiteX4" fmla="*/ 90897 w 652376"/>
              <a:gd name="connsiteY4" fmla="*/ 278587 h 785441"/>
              <a:gd name="connsiteX5" fmla="*/ 76610 w 652376"/>
              <a:gd name="connsiteY5" fmla="*/ 292875 h 785441"/>
              <a:gd name="connsiteX6" fmla="*/ 90897 w 652376"/>
              <a:gd name="connsiteY6" fmla="*/ 307162 h 785441"/>
              <a:gd name="connsiteX7" fmla="*/ 90897 w 652376"/>
              <a:gd name="connsiteY7" fmla="*/ 226733 h 785441"/>
              <a:gd name="connsiteX8" fmla="*/ 412366 w 652376"/>
              <a:gd name="connsiteY8" fmla="*/ 226733 h 785441"/>
              <a:gd name="connsiteX9" fmla="*/ 426653 w 652376"/>
              <a:gd name="connsiteY9" fmla="*/ 212446 h 785441"/>
              <a:gd name="connsiteX10" fmla="*/ 412366 w 652376"/>
              <a:gd name="connsiteY10" fmla="*/ 198158 h 785441"/>
              <a:gd name="connsiteX11" fmla="*/ 90897 w 652376"/>
              <a:gd name="connsiteY11" fmla="*/ 198158 h 785441"/>
              <a:gd name="connsiteX12" fmla="*/ 76610 w 652376"/>
              <a:gd name="connsiteY12" fmla="*/ 212446 h 785441"/>
              <a:gd name="connsiteX13" fmla="*/ 90897 w 652376"/>
              <a:gd name="connsiteY13" fmla="*/ 226733 h 785441"/>
              <a:gd name="connsiteX14" fmla="*/ 90897 w 652376"/>
              <a:gd name="connsiteY14" fmla="*/ 379228 h 785441"/>
              <a:gd name="connsiteX15" fmla="*/ 355216 w 652376"/>
              <a:gd name="connsiteY15" fmla="*/ 379228 h 785441"/>
              <a:gd name="connsiteX16" fmla="*/ 369503 w 652376"/>
              <a:gd name="connsiteY16" fmla="*/ 364941 h 785441"/>
              <a:gd name="connsiteX17" fmla="*/ 355216 w 652376"/>
              <a:gd name="connsiteY17" fmla="*/ 350653 h 785441"/>
              <a:gd name="connsiteX18" fmla="*/ 90897 w 652376"/>
              <a:gd name="connsiteY18" fmla="*/ 350653 h 785441"/>
              <a:gd name="connsiteX19" fmla="*/ 76610 w 652376"/>
              <a:gd name="connsiteY19" fmla="*/ 364941 h 785441"/>
              <a:gd name="connsiteX20" fmla="*/ 90897 w 652376"/>
              <a:gd name="connsiteY20" fmla="*/ 379228 h 785441"/>
              <a:gd name="connsiteX21" fmla="*/ 259966 w 652376"/>
              <a:gd name="connsiteY21" fmla="*/ 422739 h 785441"/>
              <a:gd name="connsiteX22" fmla="*/ 90897 w 652376"/>
              <a:gd name="connsiteY22" fmla="*/ 422739 h 785441"/>
              <a:gd name="connsiteX23" fmla="*/ 76610 w 652376"/>
              <a:gd name="connsiteY23" fmla="*/ 437026 h 785441"/>
              <a:gd name="connsiteX24" fmla="*/ 90897 w 652376"/>
              <a:gd name="connsiteY24" fmla="*/ 451314 h 785441"/>
              <a:gd name="connsiteX25" fmla="*/ 259966 w 652376"/>
              <a:gd name="connsiteY25" fmla="*/ 451314 h 785441"/>
              <a:gd name="connsiteX26" fmla="*/ 274253 w 652376"/>
              <a:gd name="connsiteY26" fmla="*/ 437026 h 785441"/>
              <a:gd name="connsiteX27" fmla="*/ 259966 w 652376"/>
              <a:gd name="connsiteY27" fmla="*/ 422739 h 785441"/>
              <a:gd name="connsiteX28" fmla="*/ 212789 w 652376"/>
              <a:gd name="connsiteY28" fmla="*/ 494814 h 785441"/>
              <a:gd name="connsiteX29" fmla="*/ 90897 w 652376"/>
              <a:gd name="connsiteY29" fmla="*/ 494814 h 785441"/>
              <a:gd name="connsiteX30" fmla="*/ 76610 w 652376"/>
              <a:gd name="connsiteY30" fmla="*/ 509102 h 785441"/>
              <a:gd name="connsiteX31" fmla="*/ 90897 w 652376"/>
              <a:gd name="connsiteY31" fmla="*/ 523389 h 785441"/>
              <a:gd name="connsiteX32" fmla="*/ 212789 w 652376"/>
              <a:gd name="connsiteY32" fmla="*/ 523389 h 785441"/>
              <a:gd name="connsiteX33" fmla="*/ 227076 w 652376"/>
              <a:gd name="connsiteY33" fmla="*/ 509102 h 785441"/>
              <a:gd name="connsiteX34" fmla="*/ 212789 w 652376"/>
              <a:gd name="connsiteY34" fmla="*/ 494814 h 785441"/>
              <a:gd name="connsiteX35" fmla="*/ 468735 w 652376"/>
              <a:gd name="connsiteY35" fmla="*/ 470202 h 785441"/>
              <a:gd name="connsiteX36" fmla="*/ 401965 w 652376"/>
              <a:gd name="connsiteY36" fmla="*/ 484556 h 785441"/>
              <a:gd name="connsiteX37" fmla="*/ 380943 w 652376"/>
              <a:gd name="connsiteY37" fmla="*/ 518912 h 785441"/>
              <a:gd name="connsiteX38" fmla="*/ 394554 w 652376"/>
              <a:gd name="connsiteY38" fmla="*/ 533838 h 785441"/>
              <a:gd name="connsiteX39" fmla="*/ 409480 w 652376"/>
              <a:gd name="connsiteY39" fmla="*/ 520227 h 785441"/>
              <a:gd name="connsiteX40" fmla="*/ 419510 w 652376"/>
              <a:gd name="connsiteY40" fmla="*/ 507111 h 785441"/>
              <a:gd name="connsiteX41" fmla="*/ 462972 w 652376"/>
              <a:gd name="connsiteY41" fmla="*/ 498177 h 785441"/>
              <a:gd name="connsiteX42" fmla="*/ 496100 w 652376"/>
              <a:gd name="connsiteY42" fmla="*/ 550431 h 785441"/>
              <a:gd name="connsiteX43" fmla="*/ 459057 w 652376"/>
              <a:gd name="connsiteY43" fmla="*/ 595646 h 785441"/>
              <a:gd name="connsiteX44" fmla="*/ 426758 w 652376"/>
              <a:gd name="connsiteY44" fmla="*/ 649938 h 785441"/>
              <a:gd name="connsiteX45" fmla="*/ 441027 w 652376"/>
              <a:gd name="connsiteY45" fmla="*/ 663645 h 785441"/>
              <a:gd name="connsiteX46" fmla="*/ 441617 w 652376"/>
              <a:gd name="connsiteY46" fmla="*/ 663635 h 785441"/>
              <a:gd name="connsiteX47" fmla="*/ 455314 w 652376"/>
              <a:gd name="connsiteY47" fmla="*/ 648776 h 785441"/>
              <a:gd name="connsiteX48" fmla="*/ 472650 w 652376"/>
              <a:gd name="connsiteY48" fmla="*/ 620773 h 785441"/>
              <a:gd name="connsiteX49" fmla="*/ 524494 w 652376"/>
              <a:gd name="connsiteY49" fmla="*/ 553479 h 785441"/>
              <a:gd name="connsiteX50" fmla="*/ 468735 w 652376"/>
              <a:gd name="connsiteY50" fmla="*/ 470202 h 785441"/>
              <a:gd name="connsiteX51" fmla="*/ 441550 w 652376"/>
              <a:gd name="connsiteY51" fmla="*/ 671922 h 785441"/>
              <a:gd name="connsiteX52" fmla="*/ 427263 w 652376"/>
              <a:gd name="connsiteY52" fmla="*/ 686210 h 785441"/>
              <a:gd name="connsiteX53" fmla="*/ 427263 w 652376"/>
              <a:gd name="connsiteY53" fmla="*/ 689410 h 785441"/>
              <a:gd name="connsiteX54" fmla="*/ 441550 w 652376"/>
              <a:gd name="connsiteY54" fmla="*/ 703698 h 785441"/>
              <a:gd name="connsiteX55" fmla="*/ 455838 w 652376"/>
              <a:gd name="connsiteY55" fmla="*/ 689410 h 785441"/>
              <a:gd name="connsiteX56" fmla="*/ 455838 w 652376"/>
              <a:gd name="connsiteY56" fmla="*/ 686210 h 785441"/>
              <a:gd name="connsiteX57" fmla="*/ 441550 w 652376"/>
              <a:gd name="connsiteY57" fmla="*/ 671922 h 785441"/>
              <a:gd name="connsiteX58" fmla="*/ 503263 w 652376"/>
              <a:gd name="connsiteY58" fmla="*/ 393259 h 785441"/>
              <a:gd name="connsiteX59" fmla="*/ 503263 w 652376"/>
              <a:gd name="connsiteY59" fmla="*/ 149609 h 785441"/>
              <a:gd name="connsiteX60" fmla="*/ 499120 w 652376"/>
              <a:gd name="connsiteY60" fmla="*/ 139551 h 785441"/>
              <a:gd name="connsiteX61" fmla="*/ 364969 w 652376"/>
              <a:gd name="connsiteY61" fmla="*/ 4220 h 785441"/>
              <a:gd name="connsiteX62" fmla="*/ 354825 w 652376"/>
              <a:gd name="connsiteY62" fmla="*/ 0 h 785441"/>
              <a:gd name="connsiteX63" fmla="*/ 14287 w 652376"/>
              <a:gd name="connsiteY63" fmla="*/ 0 h 785441"/>
              <a:gd name="connsiteX64" fmla="*/ 0 w 652376"/>
              <a:gd name="connsiteY64" fmla="*/ 14288 h 785441"/>
              <a:gd name="connsiteX65" fmla="*/ 0 w 652376"/>
              <a:gd name="connsiteY65" fmla="*/ 669188 h 785441"/>
              <a:gd name="connsiteX66" fmla="*/ 14287 w 652376"/>
              <a:gd name="connsiteY66" fmla="*/ 683476 h 785441"/>
              <a:gd name="connsiteX67" fmla="*/ 279140 w 652376"/>
              <a:gd name="connsiteY67" fmla="*/ 683476 h 785441"/>
              <a:gd name="connsiteX68" fmla="*/ 452952 w 652376"/>
              <a:gd name="connsiteY68" fmla="*/ 785441 h 785441"/>
              <a:gd name="connsiteX69" fmla="*/ 652377 w 652376"/>
              <a:gd name="connsiteY69" fmla="*/ 586007 h 785441"/>
              <a:gd name="connsiteX70" fmla="*/ 503263 w 652376"/>
              <a:gd name="connsiteY70" fmla="*/ 393259 h 785441"/>
              <a:gd name="connsiteX71" fmla="*/ 369113 w 652376"/>
              <a:gd name="connsiteY71" fmla="*/ 48987 h 785441"/>
              <a:gd name="connsiteX72" fmla="*/ 454685 w 652376"/>
              <a:gd name="connsiteY72" fmla="*/ 135312 h 785441"/>
              <a:gd name="connsiteX73" fmla="*/ 369113 w 652376"/>
              <a:gd name="connsiteY73" fmla="*/ 135312 h 785441"/>
              <a:gd name="connsiteX74" fmla="*/ 369113 w 652376"/>
              <a:gd name="connsiteY74" fmla="*/ 48987 h 785441"/>
              <a:gd name="connsiteX75" fmla="*/ 266043 w 652376"/>
              <a:gd name="connsiteY75" fmla="*/ 654891 h 785441"/>
              <a:gd name="connsiteX76" fmla="*/ 28575 w 652376"/>
              <a:gd name="connsiteY76" fmla="*/ 654891 h 785441"/>
              <a:gd name="connsiteX77" fmla="*/ 28575 w 652376"/>
              <a:gd name="connsiteY77" fmla="*/ 28575 h 785441"/>
              <a:gd name="connsiteX78" fmla="*/ 340538 w 652376"/>
              <a:gd name="connsiteY78" fmla="*/ 28575 h 785441"/>
              <a:gd name="connsiteX79" fmla="*/ 340538 w 652376"/>
              <a:gd name="connsiteY79" fmla="*/ 149609 h 785441"/>
              <a:gd name="connsiteX80" fmla="*/ 354825 w 652376"/>
              <a:gd name="connsiteY80" fmla="*/ 163897 h 785441"/>
              <a:gd name="connsiteX81" fmla="*/ 474688 w 652376"/>
              <a:gd name="connsiteY81" fmla="*/ 163897 h 785441"/>
              <a:gd name="connsiteX82" fmla="*/ 474688 w 652376"/>
              <a:gd name="connsiteY82" fmla="*/ 387820 h 785441"/>
              <a:gd name="connsiteX83" fmla="*/ 452952 w 652376"/>
              <a:gd name="connsiteY83" fmla="*/ 386582 h 785441"/>
              <a:gd name="connsiteX84" fmla="*/ 253517 w 652376"/>
              <a:gd name="connsiteY84" fmla="*/ 586016 h 785441"/>
              <a:gd name="connsiteX85" fmla="*/ 266043 w 652376"/>
              <a:gd name="connsiteY85" fmla="*/ 654891 h 785441"/>
              <a:gd name="connsiteX86" fmla="*/ 452952 w 652376"/>
              <a:gd name="connsiteY86" fmla="*/ 756857 h 785441"/>
              <a:gd name="connsiteX87" fmla="*/ 282092 w 652376"/>
              <a:gd name="connsiteY87" fmla="*/ 585997 h 785441"/>
              <a:gd name="connsiteX88" fmla="*/ 452952 w 652376"/>
              <a:gd name="connsiteY88" fmla="*/ 415138 h 785441"/>
              <a:gd name="connsiteX89" fmla="*/ 623802 w 652376"/>
              <a:gd name="connsiteY89" fmla="*/ 585997 h 785441"/>
              <a:gd name="connsiteX90" fmla="*/ 452952 w 652376"/>
              <a:gd name="connsiteY90" fmla="*/ 756857 h 78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52376" h="785441">
                <a:moveTo>
                  <a:pt x="90897" y="307162"/>
                </a:moveTo>
                <a:lnTo>
                  <a:pt x="412366" y="307162"/>
                </a:lnTo>
                <a:cubicBezTo>
                  <a:pt x="420253" y="307162"/>
                  <a:pt x="426653" y="300771"/>
                  <a:pt x="426653" y="292875"/>
                </a:cubicBezTo>
                <a:cubicBezTo>
                  <a:pt x="426653" y="284978"/>
                  <a:pt x="420253" y="278587"/>
                  <a:pt x="412366" y="278587"/>
                </a:cubicBezTo>
                <a:lnTo>
                  <a:pt x="90897" y="278587"/>
                </a:lnTo>
                <a:cubicBezTo>
                  <a:pt x="83001" y="278587"/>
                  <a:pt x="76610" y="284978"/>
                  <a:pt x="76610" y="292875"/>
                </a:cubicBezTo>
                <a:cubicBezTo>
                  <a:pt x="76610" y="300771"/>
                  <a:pt x="83001" y="307162"/>
                  <a:pt x="90897" y="307162"/>
                </a:cubicBezTo>
                <a:close/>
                <a:moveTo>
                  <a:pt x="90897" y="226733"/>
                </a:moveTo>
                <a:lnTo>
                  <a:pt x="412366" y="226733"/>
                </a:lnTo>
                <a:cubicBezTo>
                  <a:pt x="420253" y="226733"/>
                  <a:pt x="426653" y="220342"/>
                  <a:pt x="426653" y="212446"/>
                </a:cubicBezTo>
                <a:cubicBezTo>
                  <a:pt x="426653" y="204549"/>
                  <a:pt x="420253" y="198158"/>
                  <a:pt x="412366" y="198158"/>
                </a:cubicBezTo>
                <a:lnTo>
                  <a:pt x="90897" y="198158"/>
                </a:lnTo>
                <a:cubicBezTo>
                  <a:pt x="83001" y="198158"/>
                  <a:pt x="76610" y="204549"/>
                  <a:pt x="76610" y="212446"/>
                </a:cubicBezTo>
                <a:cubicBezTo>
                  <a:pt x="76610" y="220342"/>
                  <a:pt x="83001" y="226733"/>
                  <a:pt x="90897" y="226733"/>
                </a:cubicBezTo>
                <a:close/>
                <a:moveTo>
                  <a:pt x="90897" y="379228"/>
                </a:moveTo>
                <a:lnTo>
                  <a:pt x="355216" y="379228"/>
                </a:lnTo>
                <a:cubicBezTo>
                  <a:pt x="363103" y="379228"/>
                  <a:pt x="369503" y="372837"/>
                  <a:pt x="369503" y="364941"/>
                </a:cubicBezTo>
                <a:cubicBezTo>
                  <a:pt x="369503" y="357045"/>
                  <a:pt x="363103" y="350653"/>
                  <a:pt x="355216" y="350653"/>
                </a:cubicBezTo>
                <a:lnTo>
                  <a:pt x="90897" y="350653"/>
                </a:lnTo>
                <a:cubicBezTo>
                  <a:pt x="83001" y="350653"/>
                  <a:pt x="76610" y="357045"/>
                  <a:pt x="76610" y="364941"/>
                </a:cubicBezTo>
                <a:cubicBezTo>
                  <a:pt x="76610" y="372837"/>
                  <a:pt x="83001" y="379228"/>
                  <a:pt x="90897" y="379228"/>
                </a:cubicBezTo>
                <a:close/>
                <a:moveTo>
                  <a:pt x="259966" y="422739"/>
                </a:moveTo>
                <a:lnTo>
                  <a:pt x="90897" y="422739"/>
                </a:lnTo>
                <a:cubicBezTo>
                  <a:pt x="83001" y="422739"/>
                  <a:pt x="76610" y="429139"/>
                  <a:pt x="76610" y="437026"/>
                </a:cubicBezTo>
                <a:cubicBezTo>
                  <a:pt x="76610" y="444913"/>
                  <a:pt x="83001" y="451314"/>
                  <a:pt x="90897" y="451314"/>
                </a:cubicBezTo>
                <a:lnTo>
                  <a:pt x="259966" y="451314"/>
                </a:lnTo>
                <a:cubicBezTo>
                  <a:pt x="267862" y="451314"/>
                  <a:pt x="274253" y="444913"/>
                  <a:pt x="274253" y="437026"/>
                </a:cubicBezTo>
                <a:cubicBezTo>
                  <a:pt x="274253" y="429139"/>
                  <a:pt x="267853" y="422739"/>
                  <a:pt x="259966" y="422739"/>
                </a:cubicBezTo>
                <a:close/>
                <a:moveTo>
                  <a:pt x="212789" y="494814"/>
                </a:moveTo>
                <a:lnTo>
                  <a:pt x="90897" y="494814"/>
                </a:lnTo>
                <a:cubicBezTo>
                  <a:pt x="83001" y="494814"/>
                  <a:pt x="76610" y="501215"/>
                  <a:pt x="76610" y="509102"/>
                </a:cubicBezTo>
                <a:cubicBezTo>
                  <a:pt x="76610" y="516988"/>
                  <a:pt x="83001" y="523389"/>
                  <a:pt x="90897" y="523389"/>
                </a:cubicBezTo>
                <a:lnTo>
                  <a:pt x="212789" y="523389"/>
                </a:lnTo>
                <a:cubicBezTo>
                  <a:pt x="220685" y="523389"/>
                  <a:pt x="227076" y="516988"/>
                  <a:pt x="227076" y="509102"/>
                </a:cubicBezTo>
                <a:cubicBezTo>
                  <a:pt x="227076" y="501215"/>
                  <a:pt x="220675" y="494814"/>
                  <a:pt x="212789" y="494814"/>
                </a:cubicBezTo>
                <a:close/>
                <a:moveTo>
                  <a:pt x="468735" y="470202"/>
                </a:moveTo>
                <a:cubicBezTo>
                  <a:pt x="444465" y="465191"/>
                  <a:pt x="420148" y="470440"/>
                  <a:pt x="401965" y="484556"/>
                </a:cubicBezTo>
                <a:cubicBezTo>
                  <a:pt x="389344" y="494376"/>
                  <a:pt x="381476" y="507225"/>
                  <a:pt x="380943" y="518912"/>
                </a:cubicBezTo>
                <a:cubicBezTo>
                  <a:pt x="380581" y="526799"/>
                  <a:pt x="386677" y="533476"/>
                  <a:pt x="394554" y="533838"/>
                </a:cubicBezTo>
                <a:cubicBezTo>
                  <a:pt x="402698" y="534114"/>
                  <a:pt x="409127" y="528104"/>
                  <a:pt x="409480" y="520227"/>
                </a:cubicBezTo>
                <a:cubicBezTo>
                  <a:pt x="409566" y="518493"/>
                  <a:pt x="412194" y="512788"/>
                  <a:pt x="419510" y="507111"/>
                </a:cubicBezTo>
                <a:cubicBezTo>
                  <a:pt x="424977" y="502853"/>
                  <a:pt x="440160" y="493481"/>
                  <a:pt x="462972" y="498177"/>
                </a:cubicBezTo>
                <a:cubicBezTo>
                  <a:pt x="487575" y="503244"/>
                  <a:pt x="498405" y="528885"/>
                  <a:pt x="496100" y="550431"/>
                </a:cubicBezTo>
                <a:cubicBezTo>
                  <a:pt x="494148" y="568652"/>
                  <a:pt x="482375" y="583025"/>
                  <a:pt x="459057" y="595646"/>
                </a:cubicBezTo>
                <a:cubicBezTo>
                  <a:pt x="428606" y="612115"/>
                  <a:pt x="426320" y="639108"/>
                  <a:pt x="426758" y="649938"/>
                </a:cubicBezTo>
                <a:cubicBezTo>
                  <a:pt x="427063" y="657625"/>
                  <a:pt x="433397" y="663645"/>
                  <a:pt x="441027" y="663645"/>
                </a:cubicBezTo>
                <a:cubicBezTo>
                  <a:pt x="441227" y="663645"/>
                  <a:pt x="441417" y="663645"/>
                  <a:pt x="441617" y="663635"/>
                </a:cubicBezTo>
                <a:cubicBezTo>
                  <a:pt x="449494" y="663321"/>
                  <a:pt x="455638" y="656673"/>
                  <a:pt x="455314" y="648776"/>
                </a:cubicBezTo>
                <a:cubicBezTo>
                  <a:pt x="454981" y="640461"/>
                  <a:pt x="457714" y="628850"/>
                  <a:pt x="472650" y="620773"/>
                </a:cubicBezTo>
                <a:cubicBezTo>
                  <a:pt x="504539" y="603504"/>
                  <a:pt x="521494" y="581492"/>
                  <a:pt x="524494" y="553479"/>
                </a:cubicBezTo>
                <a:cubicBezTo>
                  <a:pt x="528152" y="519427"/>
                  <a:pt x="509845" y="478660"/>
                  <a:pt x="468735" y="470202"/>
                </a:cubicBezTo>
                <a:close/>
                <a:moveTo>
                  <a:pt x="441550" y="671922"/>
                </a:moveTo>
                <a:cubicBezTo>
                  <a:pt x="433664" y="671922"/>
                  <a:pt x="427263" y="678323"/>
                  <a:pt x="427263" y="686210"/>
                </a:cubicBezTo>
                <a:lnTo>
                  <a:pt x="427263" y="689410"/>
                </a:lnTo>
                <a:cubicBezTo>
                  <a:pt x="427263" y="697297"/>
                  <a:pt x="433664" y="703698"/>
                  <a:pt x="441550" y="703698"/>
                </a:cubicBezTo>
                <a:cubicBezTo>
                  <a:pt x="449437" y="703698"/>
                  <a:pt x="455838" y="697297"/>
                  <a:pt x="455838" y="689410"/>
                </a:cubicBezTo>
                <a:lnTo>
                  <a:pt x="455838" y="686210"/>
                </a:lnTo>
                <a:cubicBezTo>
                  <a:pt x="455838" y="678313"/>
                  <a:pt x="449437" y="671922"/>
                  <a:pt x="441550" y="671922"/>
                </a:cubicBezTo>
                <a:close/>
                <a:moveTo>
                  <a:pt x="503263" y="393259"/>
                </a:moveTo>
                <a:lnTo>
                  <a:pt x="503263" y="149609"/>
                </a:lnTo>
                <a:cubicBezTo>
                  <a:pt x="503263" y="145837"/>
                  <a:pt x="501777" y="142227"/>
                  <a:pt x="499120" y="139551"/>
                </a:cubicBezTo>
                <a:lnTo>
                  <a:pt x="364969" y="4220"/>
                </a:lnTo>
                <a:cubicBezTo>
                  <a:pt x="362283" y="1514"/>
                  <a:pt x="358635" y="0"/>
                  <a:pt x="354825" y="0"/>
                </a:cubicBezTo>
                <a:lnTo>
                  <a:pt x="14287" y="0"/>
                </a:lnTo>
                <a:cubicBezTo>
                  <a:pt x="6391" y="0"/>
                  <a:pt x="0" y="6391"/>
                  <a:pt x="0" y="14288"/>
                </a:cubicBezTo>
                <a:lnTo>
                  <a:pt x="0" y="669188"/>
                </a:lnTo>
                <a:cubicBezTo>
                  <a:pt x="0" y="677075"/>
                  <a:pt x="6391" y="683476"/>
                  <a:pt x="14287" y="683476"/>
                </a:cubicBezTo>
                <a:lnTo>
                  <a:pt x="279140" y="683476"/>
                </a:lnTo>
                <a:cubicBezTo>
                  <a:pt x="313353" y="744245"/>
                  <a:pt x="378390" y="785441"/>
                  <a:pt x="452952" y="785441"/>
                </a:cubicBezTo>
                <a:cubicBezTo>
                  <a:pt x="562918" y="785441"/>
                  <a:pt x="652377" y="695973"/>
                  <a:pt x="652377" y="586007"/>
                </a:cubicBezTo>
                <a:cubicBezTo>
                  <a:pt x="652367" y="493443"/>
                  <a:pt x="588902" y="415642"/>
                  <a:pt x="503263" y="393259"/>
                </a:cubicBezTo>
                <a:close/>
                <a:moveTo>
                  <a:pt x="369113" y="48987"/>
                </a:moveTo>
                <a:lnTo>
                  <a:pt x="454685" y="135312"/>
                </a:lnTo>
                <a:lnTo>
                  <a:pt x="369113" y="135312"/>
                </a:lnTo>
                <a:lnTo>
                  <a:pt x="369113" y="48987"/>
                </a:lnTo>
                <a:close/>
                <a:moveTo>
                  <a:pt x="266043" y="654891"/>
                </a:moveTo>
                <a:lnTo>
                  <a:pt x="28575" y="654891"/>
                </a:lnTo>
                <a:lnTo>
                  <a:pt x="28575" y="28575"/>
                </a:lnTo>
                <a:lnTo>
                  <a:pt x="340538" y="28575"/>
                </a:lnTo>
                <a:lnTo>
                  <a:pt x="340538" y="149609"/>
                </a:lnTo>
                <a:cubicBezTo>
                  <a:pt x="340538" y="157505"/>
                  <a:pt x="346939" y="163897"/>
                  <a:pt x="354825" y="163897"/>
                </a:cubicBezTo>
                <a:lnTo>
                  <a:pt x="474688" y="163897"/>
                </a:lnTo>
                <a:lnTo>
                  <a:pt x="474688" y="387820"/>
                </a:lnTo>
                <a:cubicBezTo>
                  <a:pt x="467544" y="387039"/>
                  <a:pt x="460296" y="386582"/>
                  <a:pt x="452952" y="386582"/>
                </a:cubicBezTo>
                <a:cubicBezTo>
                  <a:pt x="342986" y="386582"/>
                  <a:pt x="253517" y="476050"/>
                  <a:pt x="253517" y="586016"/>
                </a:cubicBezTo>
                <a:cubicBezTo>
                  <a:pt x="253517" y="610248"/>
                  <a:pt x="258089" y="633393"/>
                  <a:pt x="266043" y="654891"/>
                </a:cubicBezTo>
                <a:close/>
                <a:moveTo>
                  <a:pt x="452952" y="756857"/>
                </a:moveTo>
                <a:cubicBezTo>
                  <a:pt x="358740" y="756857"/>
                  <a:pt x="282092" y="680209"/>
                  <a:pt x="282092" y="585997"/>
                </a:cubicBezTo>
                <a:cubicBezTo>
                  <a:pt x="282092" y="491785"/>
                  <a:pt x="358740" y="415138"/>
                  <a:pt x="452952" y="415138"/>
                </a:cubicBezTo>
                <a:cubicBezTo>
                  <a:pt x="547164" y="415138"/>
                  <a:pt x="623802" y="491785"/>
                  <a:pt x="623802" y="585997"/>
                </a:cubicBezTo>
                <a:cubicBezTo>
                  <a:pt x="623802" y="680209"/>
                  <a:pt x="547154" y="756857"/>
                  <a:pt x="452952" y="756857"/>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400"/>
          </a:p>
        </p:txBody>
      </p:sp>
      <p:sp>
        <p:nvSpPr>
          <p:cNvPr id="40" name="Freeform: Shape 39">
            <a:extLst>
              <a:ext uri="{FF2B5EF4-FFF2-40B4-BE49-F238E27FC236}">
                <a16:creationId xmlns:a16="http://schemas.microsoft.com/office/drawing/2014/main" id="{E2F7E40B-1206-0D72-0F3A-DA9E8DD3816A}"/>
              </a:ext>
              <a:ext uri="{C183D7F6-B498-43B3-948B-1728B52AA6E4}">
                <adec:decorative xmlns:adec="http://schemas.microsoft.com/office/drawing/2017/decorative" val="1"/>
              </a:ext>
            </a:extLst>
          </p:cNvPr>
          <p:cNvSpPr>
            <a:spLocks noChangeAspect="1"/>
          </p:cNvSpPr>
          <p:nvPr/>
        </p:nvSpPr>
        <p:spPr>
          <a:xfrm>
            <a:off x="3919141" y="3670279"/>
            <a:ext cx="425930" cy="561454"/>
          </a:xfrm>
          <a:custGeom>
            <a:avLst/>
            <a:gdLst>
              <a:gd name="connsiteX0" fmla="*/ 238125 w 419100"/>
              <a:gd name="connsiteY0" fmla="*/ 419100 h 552450"/>
              <a:gd name="connsiteX1" fmla="*/ 333375 w 419100"/>
              <a:gd name="connsiteY1" fmla="*/ 419100 h 552450"/>
              <a:gd name="connsiteX2" fmla="*/ 342900 w 419100"/>
              <a:gd name="connsiteY2" fmla="*/ 428625 h 552450"/>
              <a:gd name="connsiteX3" fmla="*/ 333375 w 419100"/>
              <a:gd name="connsiteY3" fmla="*/ 438150 h 552450"/>
              <a:gd name="connsiteX4" fmla="*/ 238125 w 419100"/>
              <a:gd name="connsiteY4" fmla="*/ 438150 h 552450"/>
              <a:gd name="connsiteX5" fmla="*/ 228600 w 419100"/>
              <a:gd name="connsiteY5" fmla="*/ 428625 h 552450"/>
              <a:gd name="connsiteX6" fmla="*/ 238125 w 419100"/>
              <a:gd name="connsiteY6" fmla="*/ 419100 h 552450"/>
              <a:gd name="connsiteX7" fmla="*/ 165260 w 419100"/>
              <a:gd name="connsiteY7" fmla="*/ 373761 h 552450"/>
              <a:gd name="connsiteX8" fmla="*/ 178690 w 419100"/>
              <a:gd name="connsiteY8" fmla="*/ 374808 h 552450"/>
              <a:gd name="connsiteX9" fmla="*/ 177642 w 419100"/>
              <a:gd name="connsiteY9" fmla="*/ 388239 h 552450"/>
              <a:gd name="connsiteX10" fmla="*/ 110967 w 419100"/>
              <a:gd name="connsiteY10" fmla="*/ 445389 h 552450"/>
              <a:gd name="connsiteX11" fmla="*/ 104776 w 419100"/>
              <a:gd name="connsiteY11" fmla="*/ 447675 h 552450"/>
              <a:gd name="connsiteX12" fmla="*/ 98013 w 419100"/>
              <a:gd name="connsiteY12" fmla="*/ 444912 h 552450"/>
              <a:gd name="connsiteX13" fmla="*/ 69438 w 419100"/>
              <a:gd name="connsiteY13" fmla="*/ 416337 h 552450"/>
              <a:gd name="connsiteX14" fmla="*/ 69438 w 419100"/>
              <a:gd name="connsiteY14" fmla="*/ 402812 h 552450"/>
              <a:gd name="connsiteX15" fmla="*/ 82964 w 419100"/>
              <a:gd name="connsiteY15" fmla="*/ 402812 h 552450"/>
              <a:gd name="connsiteX16" fmla="*/ 105252 w 419100"/>
              <a:gd name="connsiteY16" fmla="*/ 425196 h 552450"/>
              <a:gd name="connsiteX17" fmla="*/ 238125 w 419100"/>
              <a:gd name="connsiteY17" fmla="*/ 314325 h 552450"/>
              <a:gd name="connsiteX18" fmla="*/ 333375 w 419100"/>
              <a:gd name="connsiteY18" fmla="*/ 314325 h 552450"/>
              <a:gd name="connsiteX19" fmla="*/ 342900 w 419100"/>
              <a:gd name="connsiteY19" fmla="*/ 323850 h 552450"/>
              <a:gd name="connsiteX20" fmla="*/ 333375 w 419100"/>
              <a:gd name="connsiteY20" fmla="*/ 333375 h 552450"/>
              <a:gd name="connsiteX21" fmla="*/ 238125 w 419100"/>
              <a:gd name="connsiteY21" fmla="*/ 333375 h 552450"/>
              <a:gd name="connsiteX22" fmla="*/ 228600 w 419100"/>
              <a:gd name="connsiteY22" fmla="*/ 323850 h 552450"/>
              <a:gd name="connsiteX23" fmla="*/ 238125 w 419100"/>
              <a:gd name="connsiteY23" fmla="*/ 314325 h 552450"/>
              <a:gd name="connsiteX24" fmla="*/ 165260 w 419100"/>
              <a:gd name="connsiteY24" fmla="*/ 268986 h 552450"/>
              <a:gd name="connsiteX25" fmla="*/ 178690 w 419100"/>
              <a:gd name="connsiteY25" fmla="*/ 270033 h 552450"/>
              <a:gd name="connsiteX26" fmla="*/ 177642 w 419100"/>
              <a:gd name="connsiteY26" fmla="*/ 283464 h 552450"/>
              <a:gd name="connsiteX27" fmla="*/ 110967 w 419100"/>
              <a:gd name="connsiteY27" fmla="*/ 340614 h 552450"/>
              <a:gd name="connsiteX28" fmla="*/ 104776 w 419100"/>
              <a:gd name="connsiteY28" fmla="*/ 342900 h 552450"/>
              <a:gd name="connsiteX29" fmla="*/ 98013 w 419100"/>
              <a:gd name="connsiteY29" fmla="*/ 340137 h 552450"/>
              <a:gd name="connsiteX30" fmla="*/ 69438 w 419100"/>
              <a:gd name="connsiteY30" fmla="*/ 311562 h 552450"/>
              <a:gd name="connsiteX31" fmla="*/ 69438 w 419100"/>
              <a:gd name="connsiteY31" fmla="*/ 298037 h 552450"/>
              <a:gd name="connsiteX32" fmla="*/ 82964 w 419100"/>
              <a:gd name="connsiteY32" fmla="*/ 298037 h 552450"/>
              <a:gd name="connsiteX33" fmla="*/ 105252 w 419100"/>
              <a:gd name="connsiteY33" fmla="*/ 320421 h 552450"/>
              <a:gd name="connsiteX34" fmla="*/ 238125 w 419100"/>
              <a:gd name="connsiteY34" fmla="*/ 209550 h 552450"/>
              <a:gd name="connsiteX35" fmla="*/ 333375 w 419100"/>
              <a:gd name="connsiteY35" fmla="*/ 209550 h 552450"/>
              <a:gd name="connsiteX36" fmla="*/ 342900 w 419100"/>
              <a:gd name="connsiteY36" fmla="*/ 219075 h 552450"/>
              <a:gd name="connsiteX37" fmla="*/ 333375 w 419100"/>
              <a:gd name="connsiteY37" fmla="*/ 228600 h 552450"/>
              <a:gd name="connsiteX38" fmla="*/ 238125 w 419100"/>
              <a:gd name="connsiteY38" fmla="*/ 228600 h 552450"/>
              <a:gd name="connsiteX39" fmla="*/ 228600 w 419100"/>
              <a:gd name="connsiteY39" fmla="*/ 219075 h 552450"/>
              <a:gd name="connsiteX40" fmla="*/ 238125 w 419100"/>
              <a:gd name="connsiteY40" fmla="*/ 209550 h 552450"/>
              <a:gd name="connsiteX41" fmla="*/ 165260 w 419100"/>
              <a:gd name="connsiteY41" fmla="*/ 164211 h 552450"/>
              <a:gd name="connsiteX42" fmla="*/ 178690 w 419100"/>
              <a:gd name="connsiteY42" fmla="*/ 165258 h 552450"/>
              <a:gd name="connsiteX43" fmla="*/ 177642 w 419100"/>
              <a:gd name="connsiteY43" fmla="*/ 178689 h 552450"/>
              <a:gd name="connsiteX44" fmla="*/ 110967 w 419100"/>
              <a:gd name="connsiteY44" fmla="*/ 235839 h 552450"/>
              <a:gd name="connsiteX45" fmla="*/ 104776 w 419100"/>
              <a:gd name="connsiteY45" fmla="*/ 238125 h 552450"/>
              <a:gd name="connsiteX46" fmla="*/ 98013 w 419100"/>
              <a:gd name="connsiteY46" fmla="*/ 235362 h 552450"/>
              <a:gd name="connsiteX47" fmla="*/ 69438 w 419100"/>
              <a:gd name="connsiteY47" fmla="*/ 206787 h 552450"/>
              <a:gd name="connsiteX48" fmla="*/ 69438 w 419100"/>
              <a:gd name="connsiteY48" fmla="*/ 193262 h 552450"/>
              <a:gd name="connsiteX49" fmla="*/ 82964 w 419100"/>
              <a:gd name="connsiteY49" fmla="*/ 193262 h 552450"/>
              <a:gd name="connsiteX50" fmla="*/ 105252 w 419100"/>
              <a:gd name="connsiteY50" fmla="*/ 215646 h 552450"/>
              <a:gd name="connsiteX51" fmla="*/ 295275 w 419100"/>
              <a:gd name="connsiteY51" fmla="*/ 32480 h 552450"/>
              <a:gd name="connsiteX52" fmla="*/ 295275 w 419100"/>
              <a:gd name="connsiteY52" fmla="*/ 114300 h 552450"/>
              <a:gd name="connsiteX53" fmla="*/ 304800 w 419100"/>
              <a:gd name="connsiteY53" fmla="*/ 123825 h 552450"/>
              <a:gd name="connsiteX54" fmla="*/ 386620 w 419100"/>
              <a:gd name="connsiteY54" fmla="*/ 123825 h 552450"/>
              <a:gd name="connsiteX55" fmla="*/ 28575 w 419100"/>
              <a:gd name="connsiteY55" fmla="*/ 19050 h 552450"/>
              <a:gd name="connsiteX56" fmla="*/ 19050 w 419100"/>
              <a:gd name="connsiteY56" fmla="*/ 28575 h 552450"/>
              <a:gd name="connsiteX57" fmla="*/ 19050 w 419100"/>
              <a:gd name="connsiteY57" fmla="*/ 523875 h 552450"/>
              <a:gd name="connsiteX58" fmla="*/ 28575 w 419100"/>
              <a:gd name="connsiteY58" fmla="*/ 533400 h 552450"/>
              <a:gd name="connsiteX59" fmla="*/ 390525 w 419100"/>
              <a:gd name="connsiteY59" fmla="*/ 533400 h 552450"/>
              <a:gd name="connsiteX60" fmla="*/ 400050 w 419100"/>
              <a:gd name="connsiteY60" fmla="*/ 523875 h 552450"/>
              <a:gd name="connsiteX61" fmla="*/ 400050 w 419100"/>
              <a:gd name="connsiteY61" fmla="*/ 142875 h 552450"/>
              <a:gd name="connsiteX62" fmla="*/ 304800 w 419100"/>
              <a:gd name="connsiteY62" fmla="*/ 142875 h 552450"/>
              <a:gd name="connsiteX63" fmla="*/ 276225 w 419100"/>
              <a:gd name="connsiteY63" fmla="*/ 114300 h 552450"/>
              <a:gd name="connsiteX64" fmla="*/ 276225 w 419100"/>
              <a:gd name="connsiteY64" fmla="*/ 19050 h 552450"/>
              <a:gd name="connsiteX65" fmla="*/ 28575 w 419100"/>
              <a:gd name="connsiteY65" fmla="*/ 0 h 552450"/>
              <a:gd name="connsiteX66" fmla="*/ 277844 w 419100"/>
              <a:gd name="connsiteY66" fmla="*/ 0 h 552450"/>
              <a:gd name="connsiteX67" fmla="*/ 298037 w 419100"/>
              <a:gd name="connsiteY67" fmla="*/ 8382 h 552450"/>
              <a:gd name="connsiteX68" fmla="*/ 410718 w 419100"/>
              <a:gd name="connsiteY68" fmla="*/ 121063 h 552450"/>
              <a:gd name="connsiteX69" fmla="*/ 419100 w 419100"/>
              <a:gd name="connsiteY69" fmla="*/ 141256 h 552450"/>
              <a:gd name="connsiteX70" fmla="*/ 419100 w 419100"/>
              <a:gd name="connsiteY70" fmla="*/ 523875 h 552450"/>
              <a:gd name="connsiteX71" fmla="*/ 390525 w 419100"/>
              <a:gd name="connsiteY71" fmla="*/ 552450 h 552450"/>
              <a:gd name="connsiteX72" fmla="*/ 28575 w 419100"/>
              <a:gd name="connsiteY72" fmla="*/ 552450 h 552450"/>
              <a:gd name="connsiteX73" fmla="*/ 0 w 419100"/>
              <a:gd name="connsiteY73" fmla="*/ 523875 h 552450"/>
              <a:gd name="connsiteX74" fmla="*/ 0 w 419100"/>
              <a:gd name="connsiteY74" fmla="*/ 28575 h 552450"/>
              <a:gd name="connsiteX75" fmla="*/ 28575 w 419100"/>
              <a:gd name="connsiteY75" fmla="*/ 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19100" h="552450">
                <a:moveTo>
                  <a:pt x="238125" y="419100"/>
                </a:moveTo>
                <a:lnTo>
                  <a:pt x="333375" y="419100"/>
                </a:lnTo>
                <a:cubicBezTo>
                  <a:pt x="338636" y="419100"/>
                  <a:pt x="342900" y="423364"/>
                  <a:pt x="342900" y="428625"/>
                </a:cubicBezTo>
                <a:cubicBezTo>
                  <a:pt x="342900" y="433886"/>
                  <a:pt x="338636" y="438150"/>
                  <a:pt x="333375" y="438150"/>
                </a:cubicBezTo>
                <a:lnTo>
                  <a:pt x="238125" y="438150"/>
                </a:lnTo>
                <a:cubicBezTo>
                  <a:pt x="232864" y="438150"/>
                  <a:pt x="228600" y="433886"/>
                  <a:pt x="228600" y="428625"/>
                </a:cubicBezTo>
                <a:cubicBezTo>
                  <a:pt x="228600" y="423364"/>
                  <a:pt x="232864" y="419100"/>
                  <a:pt x="238125" y="419100"/>
                </a:cubicBezTo>
                <a:close/>
                <a:moveTo>
                  <a:pt x="165260" y="373761"/>
                </a:moveTo>
                <a:cubicBezTo>
                  <a:pt x="169257" y="370341"/>
                  <a:pt x="175270" y="370811"/>
                  <a:pt x="178690" y="374808"/>
                </a:cubicBezTo>
                <a:cubicBezTo>
                  <a:pt x="182109" y="378806"/>
                  <a:pt x="181640" y="384819"/>
                  <a:pt x="177642" y="388239"/>
                </a:cubicBezTo>
                <a:lnTo>
                  <a:pt x="110967" y="445389"/>
                </a:lnTo>
                <a:cubicBezTo>
                  <a:pt x="109242" y="446864"/>
                  <a:pt x="107046" y="447675"/>
                  <a:pt x="104776" y="447675"/>
                </a:cubicBezTo>
                <a:cubicBezTo>
                  <a:pt x="102244" y="447689"/>
                  <a:pt x="99810" y="446695"/>
                  <a:pt x="98013" y="444912"/>
                </a:cubicBezTo>
                <a:lnTo>
                  <a:pt x="69438" y="416337"/>
                </a:lnTo>
                <a:cubicBezTo>
                  <a:pt x="65703" y="412603"/>
                  <a:pt x="65703" y="406547"/>
                  <a:pt x="69438" y="402812"/>
                </a:cubicBezTo>
                <a:cubicBezTo>
                  <a:pt x="73173" y="399077"/>
                  <a:pt x="79229" y="399077"/>
                  <a:pt x="82964" y="402812"/>
                </a:cubicBezTo>
                <a:lnTo>
                  <a:pt x="105252" y="425196"/>
                </a:lnTo>
                <a:close/>
                <a:moveTo>
                  <a:pt x="238125" y="314325"/>
                </a:moveTo>
                <a:lnTo>
                  <a:pt x="333375" y="314325"/>
                </a:lnTo>
                <a:cubicBezTo>
                  <a:pt x="338636" y="314325"/>
                  <a:pt x="342900" y="318589"/>
                  <a:pt x="342900" y="323850"/>
                </a:cubicBezTo>
                <a:cubicBezTo>
                  <a:pt x="342900" y="329111"/>
                  <a:pt x="338636" y="333375"/>
                  <a:pt x="333375" y="333375"/>
                </a:cubicBezTo>
                <a:lnTo>
                  <a:pt x="238125" y="333375"/>
                </a:lnTo>
                <a:cubicBezTo>
                  <a:pt x="232864" y="333375"/>
                  <a:pt x="228600" y="329111"/>
                  <a:pt x="228600" y="323850"/>
                </a:cubicBezTo>
                <a:cubicBezTo>
                  <a:pt x="228600" y="318589"/>
                  <a:pt x="232864" y="314325"/>
                  <a:pt x="238125" y="314325"/>
                </a:cubicBezTo>
                <a:close/>
                <a:moveTo>
                  <a:pt x="165260" y="268986"/>
                </a:moveTo>
                <a:cubicBezTo>
                  <a:pt x="169257" y="265566"/>
                  <a:pt x="175270" y="266036"/>
                  <a:pt x="178690" y="270033"/>
                </a:cubicBezTo>
                <a:cubicBezTo>
                  <a:pt x="182109" y="274031"/>
                  <a:pt x="181640" y="280044"/>
                  <a:pt x="177642" y="283464"/>
                </a:cubicBezTo>
                <a:lnTo>
                  <a:pt x="110967" y="340614"/>
                </a:lnTo>
                <a:cubicBezTo>
                  <a:pt x="109242" y="342089"/>
                  <a:pt x="107046" y="342900"/>
                  <a:pt x="104776" y="342900"/>
                </a:cubicBezTo>
                <a:cubicBezTo>
                  <a:pt x="102244" y="342914"/>
                  <a:pt x="99810" y="341920"/>
                  <a:pt x="98013" y="340137"/>
                </a:cubicBezTo>
                <a:lnTo>
                  <a:pt x="69438" y="311562"/>
                </a:lnTo>
                <a:cubicBezTo>
                  <a:pt x="65703" y="307828"/>
                  <a:pt x="65703" y="301772"/>
                  <a:pt x="69438" y="298037"/>
                </a:cubicBezTo>
                <a:cubicBezTo>
                  <a:pt x="73173" y="294302"/>
                  <a:pt x="79229" y="294302"/>
                  <a:pt x="82964" y="298037"/>
                </a:cubicBezTo>
                <a:lnTo>
                  <a:pt x="105252" y="320421"/>
                </a:lnTo>
                <a:close/>
                <a:moveTo>
                  <a:pt x="238125" y="209550"/>
                </a:moveTo>
                <a:lnTo>
                  <a:pt x="333375" y="209550"/>
                </a:lnTo>
                <a:cubicBezTo>
                  <a:pt x="338636" y="209550"/>
                  <a:pt x="342900" y="213814"/>
                  <a:pt x="342900" y="219075"/>
                </a:cubicBezTo>
                <a:cubicBezTo>
                  <a:pt x="342900" y="224336"/>
                  <a:pt x="338636" y="228600"/>
                  <a:pt x="333375" y="228600"/>
                </a:cubicBezTo>
                <a:lnTo>
                  <a:pt x="238125" y="228600"/>
                </a:lnTo>
                <a:cubicBezTo>
                  <a:pt x="232864" y="228600"/>
                  <a:pt x="228600" y="224336"/>
                  <a:pt x="228600" y="219075"/>
                </a:cubicBezTo>
                <a:cubicBezTo>
                  <a:pt x="228600" y="213814"/>
                  <a:pt x="232864" y="209550"/>
                  <a:pt x="238125" y="209550"/>
                </a:cubicBezTo>
                <a:close/>
                <a:moveTo>
                  <a:pt x="165260" y="164211"/>
                </a:moveTo>
                <a:cubicBezTo>
                  <a:pt x="169257" y="160791"/>
                  <a:pt x="175270" y="161261"/>
                  <a:pt x="178690" y="165258"/>
                </a:cubicBezTo>
                <a:cubicBezTo>
                  <a:pt x="182109" y="169256"/>
                  <a:pt x="181640" y="175269"/>
                  <a:pt x="177642" y="178689"/>
                </a:cubicBezTo>
                <a:lnTo>
                  <a:pt x="110967" y="235839"/>
                </a:lnTo>
                <a:cubicBezTo>
                  <a:pt x="109242" y="237314"/>
                  <a:pt x="107046" y="238125"/>
                  <a:pt x="104776" y="238125"/>
                </a:cubicBezTo>
                <a:cubicBezTo>
                  <a:pt x="102244" y="238139"/>
                  <a:pt x="99810" y="237145"/>
                  <a:pt x="98013" y="235362"/>
                </a:cubicBezTo>
                <a:lnTo>
                  <a:pt x="69438" y="206787"/>
                </a:lnTo>
                <a:cubicBezTo>
                  <a:pt x="65703" y="203053"/>
                  <a:pt x="65703" y="196997"/>
                  <a:pt x="69438" y="193262"/>
                </a:cubicBezTo>
                <a:cubicBezTo>
                  <a:pt x="73173" y="189527"/>
                  <a:pt x="79229" y="189527"/>
                  <a:pt x="82964" y="193262"/>
                </a:cubicBezTo>
                <a:lnTo>
                  <a:pt x="105252" y="215646"/>
                </a:lnTo>
                <a:close/>
                <a:moveTo>
                  <a:pt x="295275" y="32480"/>
                </a:moveTo>
                <a:lnTo>
                  <a:pt x="295275" y="114300"/>
                </a:lnTo>
                <a:cubicBezTo>
                  <a:pt x="295275" y="119561"/>
                  <a:pt x="299539" y="123825"/>
                  <a:pt x="304800" y="123825"/>
                </a:cubicBezTo>
                <a:lnTo>
                  <a:pt x="386620" y="123825"/>
                </a:lnTo>
                <a:close/>
                <a:moveTo>
                  <a:pt x="28575" y="19050"/>
                </a:moveTo>
                <a:cubicBezTo>
                  <a:pt x="23314" y="19050"/>
                  <a:pt x="19050" y="23315"/>
                  <a:pt x="19050" y="28575"/>
                </a:cubicBezTo>
                <a:lnTo>
                  <a:pt x="19050" y="523875"/>
                </a:lnTo>
                <a:cubicBezTo>
                  <a:pt x="19050" y="529136"/>
                  <a:pt x="23314" y="533400"/>
                  <a:pt x="28575" y="533400"/>
                </a:cubicBezTo>
                <a:lnTo>
                  <a:pt x="390525" y="533400"/>
                </a:lnTo>
                <a:cubicBezTo>
                  <a:pt x="395786" y="533400"/>
                  <a:pt x="400050" y="529136"/>
                  <a:pt x="400050" y="523875"/>
                </a:cubicBezTo>
                <a:lnTo>
                  <a:pt x="400050" y="142875"/>
                </a:lnTo>
                <a:lnTo>
                  <a:pt x="304800" y="142875"/>
                </a:lnTo>
                <a:cubicBezTo>
                  <a:pt x="289018" y="142875"/>
                  <a:pt x="276225" y="130082"/>
                  <a:pt x="276225" y="114300"/>
                </a:cubicBezTo>
                <a:lnTo>
                  <a:pt x="276225" y="19050"/>
                </a:lnTo>
                <a:close/>
                <a:moveTo>
                  <a:pt x="28575" y="0"/>
                </a:moveTo>
                <a:lnTo>
                  <a:pt x="277844" y="0"/>
                </a:lnTo>
                <a:cubicBezTo>
                  <a:pt x="285420" y="7"/>
                  <a:pt x="292683" y="3022"/>
                  <a:pt x="298037" y="8382"/>
                </a:cubicBezTo>
                <a:lnTo>
                  <a:pt x="410718" y="121063"/>
                </a:lnTo>
                <a:cubicBezTo>
                  <a:pt x="416079" y="126417"/>
                  <a:pt x="419093" y="133680"/>
                  <a:pt x="419100" y="141256"/>
                </a:cubicBezTo>
                <a:lnTo>
                  <a:pt x="419100" y="523875"/>
                </a:lnTo>
                <a:cubicBezTo>
                  <a:pt x="419100" y="539657"/>
                  <a:pt x="406307" y="552450"/>
                  <a:pt x="390525" y="552450"/>
                </a:cubicBezTo>
                <a:lnTo>
                  <a:pt x="28575" y="552450"/>
                </a:lnTo>
                <a:cubicBezTo>
                  <a:pt x="12793" y="552450"/>
                  <a:pt x="0" y="539657"/>
                  <a:pt x="0" y="523875"/>
                </a:cubicBezTo>
                <a:lnTo>
                  <a:pt x="0" y="28575"/>
                </a:lnTo>
                <a:cubicBezTo>
                  <a:pt x="0" y="12794"/>
                  <a:pt x="12793" y="0"/>
                  <a:pt x="28575" y="0"/>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400"/>
          </a:p>
        </p:txBody>
      </p:sp>
    </p:spTree>
    <p:extLst>
      <p:ext uri="{BB962C8B-B14F-4D97-AF65-F5344CB8AC3E}">
        <p14:creationId xmlns:p14="http://schemas.microsoft.com/office/powerpoint/2010/main" val="386524797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709DA49F-1B0E-64F5-B82C-3284064975A0}"/>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419100" y="411163"/>
            <a:ext cx="11353800" cy="431800"/>
          </a:xfrm>
        </p:spPr>
        <p:txBody>
          <a:bodyPr/>
          <a:lstStyle/>
          <a:p>
            <a:r>
              <a:rPr lang="en-US">
                <a:gradFill>
                  <a:gsLst>
                    <a:gs pos="22000">
                      <a:srgbClr val="8661C5"/>
                    </a:gs>
                    <a:gs pos="100000">
                      <a:srgbClr val="C73ECC"/>
                    </a:gs>
                    <a:gs pos="0">
                      <a:srgbClr val="0078D4">
                        <a:lumMod val="75000"/>
                      </a:srgbClr>
                    </a:gs>
                  </a:gsLst>
                  <a:lin ang="0" scaled="0"/>
                </a:gradFill>
                <a:latin typeface="Segoe UI Semibold"/>
                <a:cs typeface="Segoe UI"/>
              </a:rPr>
              <a:t>Best practices</a:t>
            </a:r>
            <a:r>
              <a:rPr lang="en-US"/>
              <a:t>: naming field headers</a:t>
            </a:r>
          </a:p>
        </p:txBody>
      </p:sp>
      <p:sp>
        <p:nvSpPr>
          <p:cNvPr id="6" name="Title 7">
            <a:extLst>
              <a:ext uri="{FF2B5EF4-FFF2-40B4-BE49-F238E27FC236}">
                <a16:creationId xmlns:a16="http://schemas.microsoft.com/office/drawing/2014/main" id="{5C4F5A89-6B2A-7ABC-C713-6C385496209B}"/>
              </a:ext>
            </a:extLst>
          </p:cNvPr>
          <p:cNvSpPr txBox="1">
            <a:spLocks/>
          </p:cNvSpPr>
          <p:nvPr/>
        </p:nvSpPr>
        <p:spPr>
          <a:xfrm>
            <a:off x="419100" y="1527223"/>
            <a:ext cx="52197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All field header or column names </a:t>
            </a:r>
            <a:r>
              <a:rPr lang="en-US" sz="1600">
                <a:ln>
                  <a:noFill/>
                </a:ln>
                <a:gradFill>
                  <a:gsLst>
                    <a:gs pos="58000">
                      <a:srgbClr val="8661C5"/>
                    </a:gs>
                    <a:gs pos="100000">
                      <a:srgbClr val="C73ECC"/>
                    </a:gs>
                    <a:gs pos="0">
                      <a:srgbClr val="0078D4">
                        <a:lumMod val="75000"/>
                      </a:srgbClr>
                    </a:gs>
                  </a:gsLst>
                  <a:lin ang="0" scaled="0"/>
                </a:gradFill>
                <a:latin typeface="Segoe UI Semibold"/>
                <a:cs typeface="Segoe UI"/>
              </a:rPr>
              <a:t>should</a:t>
            </a: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a:t>
            </a:r>
          </a:p>
        </p:txBody>
      </p:sp>
      <p:sp>
        <p:nvSpPr>
          <p:cNvPr id="13" name="Rectangle 12">
            <a:extLst>
              <a:ext uri="{FF2B5EF4-FFF2-40B4-BE49-F238E27FC236}">
                <a16:creationId xmlns:a16="http://schemas.microsoft.com/office/drawing/2014/main" id="{AF7129AA-6C23-5813-09EF-8DBBDA58734D}"/>
              </a:ext>
            </a:extLst>
          </p:cNvPr>
          <p:cNvSpPr>
            <a:spLocks/>
          </p:cNvSpPr>
          <p:nvPr/>
        </p:nvSpPr>
        <p:spPr>
          <a:xfrm>
            <a:off x="419100" y="2015088"/>
            <a:ext cx="5219700" cy="3970318"/>
          </a:xfrm>
          <a:prstGeom prst="rect">
            <a:avLst/>
          </a:prstGeom>
          <a:noFill/>
        </p:spPr>
        <p:txBody>
          <a:bodyPr wrap="square" lIns="0" tIns="0" rIns="0" bIns="0" rtlCol="0">
            <a:spAutoFit/>
          </a:bodyPr>
          <a:lstStyle/>
          <a:p>
            <a:pPr marL="285750" indent="-285750">
              <a:spcAft>
                <a:spcPts val="1200"/>
              </a:spcAft>
              <a:buFont typeface="Arial" panose="020B0604020202020204" pitchFamily="34" charset="0"/>
              <a:buChar char="•"/>
            </a:pPr>
            <a:r>
              <a:rPr lang="en-US" sz="1600">
                <a:solidFill>
                  <a:srgbClr val="000000"/>
                </a:solidFill>
              </a:rPr>
              <a:t>Begin with a letter (not a number).</a:t>
            </a:r>
          </a:p>
          <a:p>
            <a:pPr marL="285750" indent="-285750">
              <a:spcAft>
                <a:spcPts val="1200"/>
              </a:spcAft>
              <a:buFont typeface="Arial" panose="020B0604020202020204" pitchFamily="34" charset="0"/>
              <a:buChar char="•"/>
            </a:pPr>
            <a:r>
              <a:rPr lang="en-US" sz="1600">
                <a:solidFill>
                  <a:srgbClr val="000000"/>
                </a:solidFill>
              </a:rPr>
              <a:t>Only contain alphanumeric characters (letters and numbers, for example Date1).</a:t>
            </a:r>
          </a:p>
          <a:p>
            <a:pPr marL="285750" indent="-285750">
              <a:spcAft>
                <a:spcPts val="1200"/>
              </a:spcAft>
              <a:buFont typeface="Arial" panose="020B0604020202020204" pitchFamily="34" charset="0"/>
              <a:buChar char="•"/>
            </a:pPr>
            <a:r>
              <a:rPr lang="en-US" sz="1600">
                <a:solidFill>
                  <a:srgbClr val="000000"/>
                </a:solidFill>
              </a:rPr>
              <a:t>Have at least one lower-case letter (</a:t>
            </a:r>
            <a:r>
              <a:rPr lang="en-US" sz="1600" err="1">
                <a:solidFill>
                  <a:srgbClr val="000000"/>
                </a:solidFill>
              </a:rPr>
              <a:t>Hrbp</a:t>
            </a:r>
            <a:r>
              <a:rPr lang="en-US" sz="1600">
                <a:solidFill>
                  <a:srgbClr val="000000"/>
                </a:solidFill>
              </a:rPr>
              <a:t>); all uppercase won't work (HRBP) .</a:t>
            </a:r>
          </a:p>
          <a:p>
            <a:pPr marL="285750" indent="-285750">
              <a:spcAft>
                <a:spcPts val="1200"/>
              </a:spcAft>
              <a:buFont typeface="Arial" panose="020B0604020202020204" pitchFamily="34" charset="0"/>
              <a:buChar char="•"/>
            </a:pPr>
            <a:r>
              <a:rPr lang="en-US" sz="1600">
                <a:solidFill>
                  <a:srgbClr val="000000"/>
                </a:solidFill>
              </a:rPr>
              <a:t>Have no leading or trailing blank spaces or special characters (non-alphanumeric, such as @, #, %, &amp;); if spaces or special characters are included, which will be removed from the name.</a:t>
            </a:r>
          </a:p>
          <a:p>
            <a:pPr marL="285750" indent="-285750">
              <a:spcAft>
                <a:spcPts val="1200"/>
              </a:spcAft>
              <a:buFont typeface="Arial" panose="020B0604020202020204" pitchFamily="34" charset="0"/>
              <a:buChar char="•"/>
            </a:pPr>
            <a:r>
              <a:rPr lang="en-US" sz="1600">
                <a:solidFill>
                  <a:srgbClr val="000000"/>
                </a:solidFill>
              </a:rPr>
              <a:t>(Recommended) Match exactly as listed for the Required and Reserved optional attributes, including for case sensitivity, such as </a:t>
            </a:r>
            <a:r>
              <a:rPr lang="en-US" sz="1600" b="1" err="1">
                <a:solidFill>
                  <a:srgbClr val="000000"/>
                </a:solidFill>
                <a:latin typeface="+mj-lt"/>
              </a:rPr>
              <a:t>Personld</a:t>
            </a:r>
            <a:r>
              <a:rPr lang="en-US" sz="1600">
                <a:solidFill>
                  <a:srgbClr val="000000"/>
                </a:solidFill>
              </a:rPr>
              <a:t> and </a:t>
            </a:r>
            <a:r>
              <a:rPr lang="en-US" sz="1600" b="1" err="1">
                <a:solidFill>
                  <a:srgbClr val="000000"/>
                </a:solidFill>
                <a:latin typeface="+mj-lt"/>
              </a:rPr>
              <a:t>HireDate</a:t>
            </a:r>
            <a:r>
              <a:rPr lang="en-US" sz="1600" b="1">
                <a:solidFill>
                  <a:srgbClr val="000000"/>
                </a:solidFill>
              </a:rPr>
              <a:t> </a:t>
            </a:r>
          </a:p>
          <a:p>
            <a:pPr>
              <a:spcAft>
                <a:spcPts val="1200"/>
              </a:spcAft>
            </a:pPr>
            <a:endParaRPr lang="en-US" sz="1600">
              <a:solidFill>
                <a:srgbClr val="000000"/>
              </a:solidFill>
            </a:endParaRPr>
          </a:p>
        </p:txBody>
      </p:sp>
      <p:sp>
        <p:nvSpPr>
          <p:cNvPr id="7" name="Oval 1091_1">
            <a:extLst>
              <a:ext uri="{FF2B5EF4-FFF2-40B4-BE49-F238E27FC236}">
                <a16:creationId xmlns:a16="http://schemas.microsoft.com/office/drawing/2014/main" id="{70CF9B53-108F-B983-921E-C62055598D1C}"/>
              </a:ext>
              <a:ext uri="{C183D7F6-B498-43B3-948B-1728B52AA6E4}">
                <adec:decorative xmlns:adec="http://schemas.microsoft.com/office/drawing/2017/decorative" val="1"/>
              </a:ext>
            </a:extLst>
          </p:cNvPr>
          <p:cNvSpPr>
            <a:spLocks/>
          </p:cNvSpPr>
          <p:nvPr/>
        </p:nvSpPr>
        <p:spPr bwMode="auto">
          <a:xfrm rot="10800000" flipV="1">
            <a:off x="419100" y="1871881"/>
            <a:ext cx="521970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p>
        </p:txBody>
      </p:sp>
      <p:cxnSp>
        <p:nvCxnSpPr>
          <p:cNvPr id="8" name="Straight Connector 7">
            <a:extLst>
              <a:ext uri="{FF2B5EF4-FFF2-40B4-BE49-F238E27FC236}">
                <a16:creationId xmlns:a16="http://schemas.microsoft.com/office/drawing/2014/main" id="{4AB411C3-C05D-6EA0-85B3-0A17F3E13558}"/>
              </a:ext>
              <a:ext uri="{C183D7F6-B498-43B3-948B-1728B52AA6E4}">
                <adec:decorative xmlns:adec="http://schemas.microsoft.com/office/drawing/2017/decorative" val="1"/>
              </a:ext>
            </a:extLst>
          </p:cNvPr>
          <p:cNvCxnSpPr>
            <a:cxnSpLocks/>
          </p:cNvCxnSpPr>
          <p:nvPr/>
        </p:nvCxnSpPr>
        <p:spPr>
          <a:xfrm>
            <a:off x="6096000" y="1892592"/>
            <a:ext cx="0" cy="4000481"/>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itle 7">
            <a:extLst>
              <a:ext uri="{FF2B5EF4-FFF2-40B4-BE49-F238E27FC236}">
                <a16:creationId xmlns:a16="http://schemas.microsoft.com/office/drawing/2014/main" id="{D4222317-79F5-F42F-95D7-D6AAAE9D2742}"/>
              </a:ext>
            </a:extLst>
          </p:cNvPr>
          <p:cNvSpPr txBox="1">
            <a:spLocks/>
          </p:cNvSpPr>
          <p:nvPr/>
        </p:nvSpPr>
        <p:spPr>
          <a:xfrm>
            <a:off x="6553200" y="1281001"/>
            <a:ext cx="5219700" cy="492443"/>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The field values in data rows should comply with the following formatting rules: </a:t>
            </a:r>
          </a:p>
        </p:txBody>
      </p:sp>
      <p:sp>
        <p:nvSpPr>
          <p:cNvPr id="12" name="Oval 1091_1">
            <a:extLst>
              <a:ext uri="{FF2B5EF4-FFF2-40B4-BE49-F238E27FC236}">
                <a16:creationId xmlns:a16="http://schemas.microsoft.com/office/drawing/2014/main" id="{FB52C2D1-76BD-B62F-18CD-A17B49406224}"/>
              </a:ext>
              <a:ext uri="{C183D7F6-B498-43B3-948B-1728B52AA6E4}">
                <adec:decorative xmlns:adec="http://schemas.microsoft.com/office/drawing/2017/decorative" val="1"/>
              </a:ext>
            </a:extLst>
          </p:cNvPr>
          <p:cNvSpPr>
            <a:spLocks/>
          </p:cNvSpPr>
          <p:nvPr/>
        </p:nvSpPr>
        <p:spPr bwMode="auto">
          <a:xfrm rot="10800000" flipV="1">
            <a:off x="6553200" y="1871881"/>
            <a:ext cx="5219700"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p>
        </p:txBody>
      </p:sp>
      <p:sp>
        <p:nvSpPr>
          <p:cNvPr id="14" name="Rectangle 13">
            <a:extLst>
              <a:ext uri="{FF2B5EF4-FFF2-40B4-BE49-F238E27FC236}">
                <a16:creationId xmlns:a16="http://schemas.microsoft.com/office/drawing/2014/main" id="{B56BD582-8E4B-5AD5-13D8-E7EEFFCA7CC1}"/>
              </a:ext>
            </a:extLst>
          </p:cNvPr>
          <p:cNvSpPr>
            <a:spLocks/>
          </p:cNvSpPr>
          <p:nvPr/>
        </p:nvSpPr>
        <p:spPr>
          <a:xfrm>
            <a:off x="6553200" y="2015088"/>
            <a:ext cx="5219700" cy="2677656"/>
          </a:xfrm>
          <a:prstGeom prst="rect">
            <a:avLst/>
          </a:prstGeom>
          <a:noFill/>
        </p:spPr>
        <p:txBody>
          <a:bodyPr wrap="square" lIns="0" tIns="0" rIns="0" bIns="0" rtlCol="0">
            <a:spAutoFit/>
          </a:bodyPr>
          <a:lstStyle/>
          <a:p>
            <a:pPr marL="285750" indent="-285750">
              <a:spcAft>
                <a:spcPts val="1200"/>
              </a:spcAft>
              <a:buFont typeface="Arial" panose="020B0604020202020204" pitchFamily="34" charset="0"/>
              <a:buChar char="•"/>
            </a:pPr>
            <a:r>
              <a:rPr lang="en-US" sz="1600">
                <a:solidFill>
                  <a:srgbClr val="000000"/>
                </a:solidFill>
              </a:rPr>
              <a:t>The required </a:t>
            </a:r>
            <a:r>
              <a:rPr lang="en-US" sz="1600" err="1">
                <a:solidFill>
                  <a:srgbClr val="000000"/>
                </a:solidFill>
                <a:latin typeface="+mj-lt"/>
              </a:rPr>
              <a:t>EffectiveDate</a:t>
            </a:r>
            <a:r>
              <a:rPr lang="en-US" sz="1600">
                <a:solidFill>
                  <a:srgbClr val="000000"/>
                </a:solidFill>
              </a:rPr>
              <a:t> and </a:t>
            </a:r>
            <a:r>
              <a:rPr lang="en-US" sz="1600" err="1">
                <a:solidFill>
                  <a:srgbClr val="000000"/>
                </a:solidFill>
                <a:latin typeface="+mj-lt"/>
              </a:rPr>
              <a:t>HireDate</a:t>
            </a:r>
            <a:r>
              <a:rPr lang="en-US" sz="1600">
                <a:solidFill>
                  <a:srgbClr val="000000"/>
                </a:solidFill>
              </a:rPr>
              <a:t> field values should be in the MM/DD/YYYY format.</a:t>
            </a:r>
          </a:p>
          <a:p>
            <a:pPr marL="285750" indent="-285750">
              <a:spcAft>
                <a:spcPts val="1200"/>
              </a:spcAft>
              <a:buFont typeface="Arial" panose="020B0604020202020204" pitchFamily="34" charset="0"/>
              <a:buChar char="•"/>
            </a:pPr>
            <a:r>
              <a:rPr lang="en-US" sz="1600">
                <a:solidFill>
                  <a:srgbClr val="000000"/>
                </a:solidFill>
              </a:rPr>
              <a:t>The required </a:t>
            </a:r>
            <a:r>
              <a:rPr lang="en-US" sz="1600" err="1">
                <a:solidFill>
                  <a:srgbClr val="000000"/>
                </a:solidFill>
                <a:latin typeface="+mj-lt"/>
              </a:rPr>
              <a:t>Personld</a:t>
            </a:r>
            <a:r>
              <a:rPr lang="en-US" sz="1600">
                <a:solidFill>
                  <a:srgbClr val="000000"/>
                </a:solidFill>
              </a:rPr>
              <a:t> and </a:t>
            </a:r>
            <a:r>
              <a:rPr lang="en-US" sz="1600" err="1">
                <a:solidFill>
                  <a:srgbClr val="000000"/>
                </a:solidFill>
                <a:latin typeface="+mj-lt"/>
              </a:rPr>
              <a:t>Managerld</a:t>
            </a:r>
            <a:r>
              <a:rPr lang="en-US" sz="1600">
                <a:solidFill>
                  <a:srgbClr val="000000"/>
                </a:solidFill>
              </a:rPr>
              <a:t> field values must be a valid email address (for example, gc@contoso.com).</a:t>
            </a:r>
          </a:p>
          <a:p>
            <a:pPr marL="285750" indent="-285750">
              <a:spcAft>
                <a:spcPts val="1200"/>
              </a:spcAft>
              <a:buFont typeface="Arial" panose="020B0604020202020204" pitchFamily="34" charset="0"/>
              <a:buChar char="•"/>
            </a:pPr>
            <a:r>
              <a:rPr lang="en-US" sz="1600">
                <a:solidFill>
                  <a:srgbClr val="000000"/>
                </a:solidFill>
              </a:rPr>
              <a:t>The </a:t>
            </a:r>
            <a:r>
              <a:rPr lang="en-US" sz="1600">
                <a:solidFill>
                  <a:srgbClr val="000000"/>
                </a:solidFill>
                <a:latin typeface="+mj-lt"/>
              </a:rPr>
              <a:t>Layer</a:t>
            </a:r>
            <a:r>
              <a:rPr lang="en-US" sz="1600">
                <a:solidFill>
                  <a:srgbClr val="000000"/>
                </a:solidFill>
              </a:rPr>
              <a:t> field values must contain numbers only.</a:t>
            </a:r>
          </a:p>
          <a:p>
            <a:pPr marL="285750" indent="-285750">
              <a:spcAft>
                <a:spcPts val="1200"/>
              </a:spcAft>
              <a:buFont typeface="Arial" panose="020B0604020202020204" pitchFamily="34" charset="0"/>
              <a:buChar char="•"/>
            </a:pPr>
            <a:r>
              <a:rPr lang="en-US" sz="1600">
                <a:solidFill>
                  <a:srgbClr val="000000"/>
                </a:solidFill>
              </a:rPr>
              <a:t>The </a:t>
            </a:r>
            <a:r>
              <a:rPr lang="en-US" sz="1600" err="1">
                <a:solidFill>
                  <a:srgbClr val="000000"/>
                </a:solidFill>
                <a:latin typeface="+mj-lt"/>
              </a:rPr>
              <a:t>HourlyRate</a:t>
            </a:r>
            <a:r>
              <a:rPr lang="en-US" sz="1600">
                <a:solidFill>
                  <a:srgbClr val="000000"/>
                </a:solidFill>
              </a:rPr>
              <a:t> field values must contain numbers only (which the app assumes are in US dollars for calculations and data analysis).</a:t>
            </a:r>
          </a:p>
        </p:txBody>
      </p:sp>
    </p:spTree>
    <p:extLst>
      <p:ext uri="{BB962C8B-B14F-4D97-AF65-F5344CB8AC3E}">
        <p14:creationId xmlns:p14="http://schemas.microsoft.com/office/powerpoint/2010/main" val="15339327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7">
            <a:extLst>
              <a:ext uri="{FF2B5EF4-FFF2-40B4-BE49-F238E27FC236}">
                <a16:creationId xmlns:a16="http://schemas.microsoft.com/office/drawing/2014/main" id="{3B75AB6F-090E-BEAA-F789-A0B9ABF343DC}"/>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419100" y="411163"/>
            <a:ext cx="11353800" cy="431800"/>
          </a:xfrm>
        </p:spPr>
        <p:txBody>
          <a:bodyPr/>
          <a:lstStyle/>
          <a:p>
            <a:r>
              <a:rPr lang="en-US">
                <a:gradFill>
                  <a:gsLst>
                    <a:gs pos="22000">
                      <a:srgbClr val="8661C5"/>
                    </a:gs>
                    <a:gs pos="100000">
                      <a:srgbClr val="C73ECC"/>
                    </a:gs>
                    <a:gs pos="0">
                      <a:srgbClr val="0078D4">
                        <a:lumMod val="75000"/>
                      </a:srgbClr>
                    </a:gs>
                  </a:gsLst>
                  <a:lin ang="0" scaled="0"/>
                </a:gradFill>
                <a:cs typeface="Segoe UI"/>
              </a:rPr>
              <a:t>Best practices</a:t>
            </a:r>
            <a:r>
              <a:rPr lang="en-US"/>
              <a:t>: reserved optional attributes</a:t>
            </a:r>
          </a:p>
        </p:txBody>
      </p:sp>
      <p:sp>
        <p:nvSpPr>
          <p:cNvPr id="17" name="Title 7">
            <a:extLst>
              <a:ext uri="{FF2B5EF4-FFF2-40B4-BE49-F238E27FC236}">
                <a16:creationId xmlns:a16="http://schemas.microsoft.com/office/drawing/2014/main" id="{B30D9E0D-7457-E153-F3B4-E3CB11B0EB95}"/>
              </a:ext>
            </a:extLst>
          </p:cNvPr>
          <p:cNvSpPr txBox="1">
            <a:spLocks/>
          </p:cNvSpPr>
          <p:nvPr/>
        </p:nvSpPr>
        <p:spPr>
          <a:xfrm>
            <a:off x="419100" y="1290661"/>
            <a:ext cx="2665994"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Reserved optional attributes</a:t>
            </a:r>
          </a:p>
        </p:txBody>
      </p:sp>
      <p:sp>
        <p:nvSpPr>
          <p:cNvPr id="18" name="Oval 1091_1">
            <a:extLst>
              <a:ext uri="{FF2B5EF4-FFF2-40B4-BE49-F238E27FC236}">
                <a16:creationId xmlns:a16="http://schemas.microsoft.com/office/drawing/2014/main" id="{16B8FE40-A75E-DD51-E4EA-D37FC94B65BF}"/>
              </a:ext>
              <a:ext uri="{C183D7F6-B498-43B3-948B-1728B52AA6E4}">
                <adec:decorative xmlns:adec="http://schemas.microsoft.com/office/drawing/2017/decorative" val="1"/>
              </a:ext>
            </a:extLst>
          </p:cNvPr>
          <p:cNvSpPr>
            <a:spLocks/>
          </p:cNvSpPr>
          <p:nvPr/>
        </p:nvSpPr>
        <p:spPr bwMode="auto">
          <a:xfrm rot="10800000" flipV="1">
            <a:off x="419100" y="1635319"/>
            <a:ext cx="2665994"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p>
        </p:txBody>
      </p:sp>
      <p:sp>
        <p:nvSpPr>
          <p:cNvPr id="19" name="Rectangle 18">
            <a:extLst>
              <a:ext uri="{FF2B5EF4-FFF2-40B4-BE49-F238E27FC236}">
                <a16:creationId xmlns:a16="http://schemas.microsoft.com/office/drawing/2014/main" id="{D713F354-391F-FC19-046B-B59F1DB1EA0E}"/>
              </a:ext>
            </a:extLst>
          </p:cNvPr>
          <p:cNvSpPr>
            <a:spLocks/>
          </p:cNvSpPr>
          <p:nvPr/>
        </p:nvSpPr>
        <p:spPr>
          <a:xfrm>
            <a:off x="419100" y="1778526"/>
            <a:ext cx="2665994" cy="4401205"/>
          </a:xfrm>
          <a:prstGeom prst="rect">
            <a:avLst/>
          </a:prstGeom>
          <a:noFill/>
        </p:spPr>
        <p:txBody>
          <a:bodyPr wrap="square" lIns="0" tIns="0" rIns="0" bIns="0" rtlCol="0">
            <a:spAutoFit/>
          </a:bodyPr>
          <a:lstStyle/>
          <a:p>
            <a:pPr>
              <a:spcAft>
                <a:spcPts val="1200"/>
              </a:spcAft>
            </a:pPr>
            <a:r>
              <a:rPr lang="en-US" sz="1400">
                <a:solidFill>
                  <a:srgbClr val="000000"/>
                </a:solidFill>
              </a:rPr>
              <a:t>The following attributes are reserved column headers for attributes that are currently used to calculate, filter, and group data.</a:t>
            </a:r>
          </a:p>
          <a:p>
            <a:pPr marL="285750" indent="-285750">
              <a:spcAft>
                <a:spcPts val="1200"/>
              </a:spcAft>
              <a:buFont typeface="Arial" panose="020B0604020202020204" pitchFamily="34" charset="0"/>
              <a:buChar char="•"/>
            </a:pPr>
            <a:r>
              <a:rPr lang="en-US" sz="1400" err="1">
                <a:solidFill>
                  <a:srgbClr val="000000"/>
                </a:solidFill>
              </a:rPr>
              <a:t>LevelDesignation</a:t>
            </a:r>
            <a:endParaRPr lang="en-US" sz="1400">
              <a:solidFill>
                <a:srgbClr val="000000"/>
              </a:solidFill>
            </a:endParaRPr>
          </a:p>
          <a:p>
            <a:pPr marL="285750" indent="-285750">
              <a:spcAft>
                <a:spcPts val="1200"/>
              </a:spcAft>
              <a:buFont typeface="Arial" panose="020B0604020202020204" pitchFamily="34" charset="0"/>
              <a:buChar char="•"/>
            </a:pPr>
            <a:r>
              <a:rPr lang="en-US" sz="1400" err="1">
                <a:solidFill>
                  <a:srgbClr val="000000"/>
                </a:solidFill>
              </a:rPr>
              <a:t>FunctionType</a:t>
            </a:r>
            <a:endParaRPr lang="en-US" sz="1400">
              <a:solidFill>
                <a:srgbClr val="000000"/>
              </a:solidFill>
            </a:endParaRPr>
          </a:p>
          <a:p>
            <a:pPr marL="285750" indent="-285750">
              <a:spcAft>
                <a:spcPts val="1200"/>
              </a:spcAft>
              <a:buFont typeface="Arial" panose="020B0604020202020204" pitchFamily="34" charset="0"/>
              <a:buChar char="•"/>
            </a:pPr>
            <a:r>
              <a:rPr lang="en-US" sz="1400" err="1">
                <a:solidFill>
                  <a:srgbClr val="000000"/>
                </a:solidFill>
              </a:rPr>
              <a:t>HireDate</a:t>
            </a:r>
            <a:endParaRPr lang="en-US" sz="1400">
              <a:solidFill>
                <a:srgbClr val="000000"/>
              </a:solidFill>
            </a:endParaRPr>
          </a:p>
          <a:p>
            <a:pPr marL="285750" indent="-285750">
              <a:spcAft>
                <a:spcPts val="1200"/>
              </a:spcAft>
              <a:buFont typeface="Arial" panose="020B0604020202020204" pitchFamily="34" charset="0"/>
              <a:buChar char="•"/>
            </a:pPr>
            <a:r>
              <a:rPr lang="en-US" sz="1400" err="1">
                <a:solidFill>
                  <a:srgbClr val="000000"/>
                </a:solidFill>
              </a:rPr>
              <a:t>HourlyRate</a:t>
            </a:r>
            <a:endParaRPr lang="en-US" sz="1400">
              <a:solidFill>
                <a:srgbClr val="000000"/>
              </a:solidFill>
            </a:endParaRPr>
          </a:p>
          <a:p>
            <a:pPr marL="285750" indent="-285750">
              <a:spcAft>
                <a:spcPts val="1200"/>
              </a:spcAft>
              <a:buFont typeface="Arial" panose="020B0604020202020204" pitchFamily="34" charset="0"/>
              <a:buChar char="•"/>
            </a:pPr>
            <a:r>
              <a:rPr lang="en-US" sz="1400">
                <a:solidFill>
                  <a:srgbClr val="000000"/>
                </a:solidFill>
              </a:rPr>
              <a:t>Layer</a:t>
            </a:r>
          </a:p>
          <a:p>
            <a:pPr marL="285750" indent="-285750">
              <a:spcAft>
                <a:spcPts val="1200"/>
              </a:spcAft>
              <a:buFont typeface="Arial" panose="020B0604020202020204" pitchFamily="34" charset="0"/>
              <a:buChar char="•"/>
            </a:pPr>
            <a:r>
              <a:rPr lang="en-US" sz="1400">
                <a:solidFill>
                  <a:srgbClr val="000000"/>
                </a:solidFill>
              </a:rPr>
              <a:t>SupervisorIndicator</a:t>
            </a:r>
          </a:p>
          <a:p>
            <a:pPr marL="285750" indent="-285750">
              <a:spcAft>
                <a:spcPts val="1200"/>
              </a:spcAft>
              <a:buFont typeface="Arial" panose="020B0604020202020204" pitchFamily="34" charset="0"/>
              <a:buChar char="•"/>
            </a:pPr>
            <a:r>
              <a:rPr lang="en-US" sz="1400" err="1">
                <a:solidFill>
                  <a:srgbClr val="000000"/>
                </a:solidFill>
              </a:rPr>
              <a:t>WeeklyBadgeOnsiteDays</a:t>
            </a:r>
            <a:endParaRPr lang="en-US" sz="1400">
              <a:solidFill>
                <a:srgbClr val="000000"/>
              </a:solidFill>
            </a:endParaRPr>
          </a:p>
          <a:p>
            <a:pPr marL="285750" indent="-285750">
              <a:spcAft>
                <a:spcPts val="1200"/>
              </a:spcAft>
              <a:buFont typeface="Arial" panose="020B0604020202020204" pitchFamily="34" charset="0"/>
              <a:buChar char="•"/>
            </a:pPr>
            <a:r>
              <a:rPr lang="en-US" sz="1400">
                <a:solidFill>
                  <a:srgbClr val="000000"/>
                </a:solidFill>
              </a:rPr>
              <a:t>Location</a:t>
            </a:r>
          </a:p>
          <a:p>
            <a:pPr marL="285750" indent="-285750">
              <a:spcAft>
                <a:spcPts val="1200"/>
              </a:spcAft>
              <a:buFont typeface="Arial" panose="020B0604020202020204" pitchFamily="34" charset="0"/>
              <a:buChar char="•"/>
            </a:pPr>
            <a:r>
              <a:rPr lang="en-US" sz="1400" err="1">
                <a:solidFill>
                  <a:srgbClr val="000000"/>
                </a:solidFill>
              </a:rPr>
              <a:t>CountryOrRegion</a:t>
            </a:r>
            <a:endParaRPr lang="en-US" sz="1400">
              <a:solidFill>
                <a:srgbClr val="000000"/>
              </a:solidFill>
            </a:endParaRPr>
          </a:p>
        </p:txBody>
      </p:sp>
      <p:sp>
        <p:nvSpPr>
          <p:cNvPr id="36" name="TextBox 35">
            <a:extLst>
              <a:ext uri="{FF2B5EF4-FFF2-40B4-BE49-F238E27FC236}">
                <a16:creationId xmlns:a16="http://schemas.microsoft.com/office/drawing/2014/main" id="{126DB1FF-D1B0-E6E0-3D56-B92FF76D9C11}"/>
              </a:ext>
            </a:extLst>
          </p:cNvPr>
          <p:cNvSpPr txBox="1"/>
          <p:nvPr/>
        </p:nvSpPr>
        <p:spPr>
          <a:xfrm>
            <a:off x="4248973" y="5405756"/>
            <a:ext cx="2223655" cy="184666"/>
          </a:xfrm>
          <a:prstGeom prst="rect">
            <a:avLst/>
          </a:prstGeom>
          <a:noFill/>
        </p:spPr>
        <p:txBody>
          <a:bodyPr wrap="square" lIns="0" tIns="0" rIns="0" bIns="0" rtlCol="0">
            <a:spAutoFit/>
          </a:bodyPr>
          <a:lstStyle/>
          <a:p>
            <a:pPr algn="ctr"/>
            <a:r>
              <a:rPr lang="en-GB" sz="1200"/>
              <a:t>Used in Power BI templates</a:t>
            </a:r>
          </a:p>
        </p:txBody>
      </p:sp>
      <p:sp>
        <p:nvSpPr>
          <p:cNvPr id="23" name="Title 2">
            <a:extLst>
              <a:ext uri="{FF2B5EF4-FFF2-40B4-BE49-F238E27FC236}">
                <a16:creationId xmlns:a16="http://schemas.microsoft.com/office/drawing/2014/main" id="{42FCDE3E-6ECC-ED01-8E3F-1924660A51E4}"/>
              </a:ext>
            </a:extLst>
          </p:cNvPr>
          <p:cNvSpPr txBox="1">
            <a:spLocks/>
          </p:cNvSpPr>
          <p:nvPr/>
        </p:nvSpPr>
        <p:spPr>
          <a:xfrm>
            <a:off x="4022107" y="2560221"/>
            <a:ext cx="3128551" cy="1794066"/>
          </a:xfrm>
          <a:prstGeom prst="roundRect">
            <a:avLst>
              <a:gd name="adj" fmla="val 5546"/>
            </a:avLst>
          </a:prstGeom>
          <a:solidFill>
            <a:schemeClr val="bg1"/>
          </a:solidFill>
          <a:effectLst>
            <a:outerShdw blurRad="50800" dist="38100" dir="2700000" algn="tl" rotWithShape="0">
              <a:prstClr val="black">
                <a:alpha val="40000"/>
              </a:prstClr>
            </a:outerShdw>
          </a:effectLst>
        </p:spPr>
        <p:txBody>
          <a:bodyPr vert="horz" wrap="square" lIns="114300" tIns="114300" rIns="648000" bIns="114300" rtlCol="0" anchor="t">
            <a:no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GB" sz="1400">
                <a:gradFill>
                  <a:gsLst>
                    <a:gs pos="31000">
                      <a:srgbClr val="8661C5"/>
                    </a:gs>
                    <a:gs pos="100000">
                      <a:srgbClr val="C73ECC"/>
                    </a:gs>
                    <a:gs pos="0">
                      <a:srgbClr val="0078D4">
                        <a:lumMod val="75000"/>
                      </a:srgbClr>
                    </a:gs>
                  </a:gsLst>
                  <a:lin ang="0" scaled="0"/>
                </a:gradFill>
                <a:hlinkClick r:id="rId2">
                  <a:extLst>
                    <a:ext uri="{A12FA001-AC4F-418D-AE19-62706E023703}">
                      <ahyp:hlinkClr xmlns:ahyp="http://schemas.microsoft.com/office/drawing/2018/hyperlinkcolor" val="tx"/>
                    </a:ext>
                  </a:extLst>
                </a:hlinkClick>
              </a:rPr>
              <a:t>Reserved optional attributes</a:t>
            </a:r>
            <a:r>
              <a:rPr lang="en-GB" sz="1400">
                <a:gradFill>
                  <a:gsLst>
                    <a:gs pos="31000">
                      <a:srgbClr val="8661C5"/>
                    </a:gs>
                    <a:gs pos="100000">
                      <a:srgbClr val="C73ECC"/>
                    </a:gs>
                    <a:gs pos="0">
                      <a:srgbClr val="0078D4">
                        <a:lumMod val="75000"/>
                      </a:srgbClr>
                    </a:gs>
                  </a:gsLst>
                  <a:lin ang="0" scaled="0"/>
                </a:gradFill>
              </a:rPr>
              <a:t> </a:t>
            </a:r>
            <a:r>
              <a:rPr lang="en-GB" sz="1400">
                <a:latin typeface="+mn-lt"/>
              </a:rPr>
              <a:t>are predefined data fields that are not mandatory for system operation but are recognised by the platform and can be mapped during data ingestion. </a:t>
            </a:r>
          </a:p>
        </p:txBody>
      </p:sp>
      <p:grpSp>
        <p:nvGrpSpPr>
          <p:cNvPr id="25" name="Group 24">
            <a:extLst>
              <a:ext uri="{FF2B5EF4-FFF2-40B4-BE49-F238E27FC236}">
                <a16:creationId xmlns:a16="http://schemas.microsoft.com/office/drawing/2014/main" id="{9C633010-DF77-D4E2-F8FB-46A152661FBE}"/>
              </a:ext>
              <a:ext uri="{C183D7F6-B498-43B3-948B-1728B52AA6E4}">
                <adec:decorative xmlns:adec="http://schemas.microsoft.com/office/drawing/2017/decorative" val="1"/>
              </a:ext>
            </a:extLst>
          </p:cNvPr>
          <p:cNvGrpSpPr/>
          <p:nvPr/>
        </p:nvGrpSpPr>
        <p:grpSpPr>
          <a:xfrm>
            <a:off x="6578265" y="2720626"/>
            <a:ext cx="459769" cy="488775"/>
            <a:chOff x="6322190" y="6471276"/>
            <a:chExt cx="459770" cy="488775"/>
          </a:xfrm>
        </p:grpSpPr>
        <p:sp>
          <p:nvSpPr>
            <p:cNvPr id="26" name="Freeform: Shape 26">
              <a:hlinkClick r:id="rId3"/>
              <a:extLst>
                <a:ext uri="{FF2B5EF4-FFF2-40B4-BE49-F238E27FC236}">
                  <a16:creationId xmlns:a16="http://schemas.microsoft.com/office/drawing/2014/main" id="{9E6CF79A-19CE-4A99-208C-604DCCE1EE39}"/>
                </a:ext>
              </a:extLst>
            </p:cNvPr>
            <p:cNvSpPr/>
            <p:nvPr/>
          </p:nvSpPr>
          <p:spPr>
            <a:xfrm>
              <a:off x="6454018" y="6611145"/>
              <a:ext cx="327942" cy="348906"/>
            </a:xfrm>
            <a:custGeom>
              <a:avLst/>
              <a:gdLst>
                <a:gd name="connsiteX0" fmla="*/ 636887 w 639066"/>
                <a:gd name="connsiteY0" fmla="*/ 497803 h 679920"/>
                <a:gd name="connsiteX1" fmla="*/ 604121 w 639066"/>
                <a:gd name="connsiteY1" fmla="*/ 379121 h 679920"/>
                <a:gd name="connsiteX2" fmla="*/ 554591 w 639066"/>
                <a:gd name="connsiteY2" fmla="*/ 202718 h 679920"/>
                <a:gd name="connsiteX3" fmla="*/ 479344 w 639066"/>
                <a:gd name="connsiteY3" fmla="*/ 103753 h 679920"/>
                <a:gd name="connsiteX4" fmla="*/ 439339 w 639066"/>
                <a:gd name="connsiteY4" fmla="*/ 106611 h 679920"/>
                <a:gd name="connsiteX5" fmla="*/ 413145 w 639066"/>
                <a:gd name="connsiteY5" fmla="*/ 132328 h 679920"/>
                <a:gd name="connsiteX6" fmla="*/ 391142 w 639066"/>
                <a:gd name="connsiteY6" fmla="*/ 118422 h 679920"/>
                <a:gd name="connsiteX7" fmla="*/ 344089 w 639066"/>
                <a:gd name="connsiteY7" fmla="*/ 121565 h 679920"/>
                <a:gd name="connsiteX8" fmla="*/ 311037 w 639066"/>
                <a:gd name="connsiteY8" fmla="*/ 150807 h 679920"/>
                <a:gd name="connsiteX9" fmla="*/ 290558 w 639066"/>
                <a:gd name="connsiteY9" fmla="*/ 138805 h 679920"/>
                <a:gd name="connsiteX10" fmla="*/ 241409 w 639066"/>
                <a:gd name="connsiteY10" fmla="*/ 142711 h 679920"/>
                <a:gd name="connsiteX11" fmla="*/ 210548 w 639066"/>
                <a:gd name="connsiteY11" fmla="*/ 172429 h 679920"/>
                <a:gd name="connsiteX12" fmla="*/ 137587 w 639066"/>
                <a:gd name="connsiteY12" fmla="*/ 42889 h 679920"/>
                <a:gd name="connsiteX13" fmla="*/ 39098 w 639066"/>
                <a:gd name="connsiteY13" fmla="*/ 7551 h 679920"/>
                <a:gd name="connsiteX14" fmla="*/ 8714 w 639066"/>
                <a:gd name="connsiteY14" fmla="*/ 104230 h 679920"/>
                <a:gd name="connsiteX15" fmla="*/ 85676 w 639066"/>
                <a:gd name="connsiteY15" fmla="*/ 235008 h 679920"/>
                <a:gd name="connsiteX16" fmla="*/ 164066 w 639066"/>
                <a:gd name="connsiteY16" fmla="*/ 376168 h 679920"/>
                <a:gd name="connsiteX17" fmla="*/ 125204 w 639066"/>
                <a:gd name="connsiteY17" fmla="*/ 333496 h 679920"/>
                <a:gd name="connsiteX18" fmla="*/ 32050 w 639066"/>
                <a:gd name="connsiteY18" fmla="*/ 316256 h 679920"/>
                <a:gd name="connsiteX19" fmla="*/ 25097 w 639066"/>
                <a:gd name="connsiteY19" fmla="*/ 411220 h 679920"/>
                <a:gd name="connsiteX20" fmla="*/ 253982 w 639066"/>
                <a:gd name="connsiteY20" fmla="*/ 602006 h 679920"/>
                <a:gd name="connsiteX21" fmla="*/ 331421 w 639066"/>
                <a:gd name="connsiteY21" fmla="*/ 669824 h 679920"/>
                <a:gd name="connsiteX22" fmla="*/ 342374 w 639066"/>
                <a:gd name="connsiteY22" fmla="*/ 679159 h 679920"/>
                <a:gd name="connsiteX23" fmla="*/ 347708 w 639066"/>
                <a:gd name="connsiteY23" fmla="*/ 679921 h 679920"/>
                <a:gd name="connsiteX24" fmla="*/ 356662 w 639066"/>
                <a:gd name="connsiteY24" fmla="*/ 677539 h 679920"/>
                <a:gd name="connsiteX25" fmla="*/ 629839 w 639066"/>
                <a:gd name="connsiteY25" fmla="*/ 522282 h 679920"/>
                <a:gd name="connsiteX26" fmla="*/ 636887 w 639066"/>
                <a:gd name="connsiteY26" fmla="*/ 497803 h 679920"/>
                <a:gd name="connsiteX27" fmla="*/ 353709 w 639066"/>
                <a:gd name="connsiteY27" fmla="*/ 637535 h 679920"/>
                <a:gd name="connsiteX28" fmla="*/ 269508 w 639066"/>
                <a:gd name="connsiteY28" fmla="*/ 569145 h 679920"/>
                <a:gd name="connsiteX29" fmla="*/ 56053 w 639066"/>
                <a:gd name="connsiteY29" fmla="*/ 392170 h 679920"/>
                <a:gd name="connsiteX30" fmla="*/ 53386 w 639066"/>
                <a:gd name="connsiteY30" fmla="*/ 345593 h 679920"/>
                <a:gd name="connsiteX31" fmla="*/ 67578 w 639066"/>
                <a:gd name="connsiteY31" fmla="*/ 341307 h 679920"/>
                <a:gd name="connsiteX32" fmla="*/ 97487 w 639066"/>
                <a:gd name="connsiteY32" fmla="*/ 356737 h 679920"/>
                <a:gd name="connsiteX33" fmla="*/ 184926 w 639066"/>
                <a:gd name="connsiteY33" fmla="*/ 425127 h 679920"/>
                <a:gd name="connsiteX34" fmla="*/ 202357 w 639066"/>
                <a:gd name="connsiteY34" fmla="*/ 405982 h 679920"/>
                <a:gd name="connsiteX35" fmla="*/ 116251 w 639066"/>
                <a:gd name="connsiteY35" fmla="*/ 215482 h 679920"/>
                <a:gd name="connsiteX36" fmla="*/ 41099 w 639066"/>
                <a:gd name="connsiteY36" fmla="*/ 88037 h 679920"/>
                <a:gd name="connsiteX37" fmla="*/ 54910 w 639066"/>
                <a:gd name="connsiteY37" fmla="*/ 39936 h 679920"/>
                <a:gd name="connsiteX38" fmla="*/ 104916 w 639066"/>
                <a:gd name="connsiteY38" fmla="*/ 58795 h 679920"/>
                <a:gd name="connsiteX39" fmla="*/ 172829 w 639066"/>
                <a:gd name="connsiteY39" fmla="*/ 180049 h 679920"/>
                <a:gd name="connsiteX40" fmla="*/ 235599 w 639066"/>
                <a:gd name="connsiteY40" fmla="*/ 275108 h 679920"/>
                <a:gd name="connsiteX41" fmla="*/ 249410 w 639066"/>
                <a:gd name="connsiteY41" fmla="*/ 274251 h 679920"/>
                <a:gd name="connsiteX42" fmla="*/ 258745 w 639066"/>
                <a:gd name="connsiteY42" fmla="*/ 263488 h 679920"/>
                <a:gd name="connsiteX43" fmla="*/ 254840 w 639066"/>
                <a:gd name="connsiteY43" fmla="*/ 243580 h 679920"/>
                <a:gd name="connsiteX44" fmla="*/ 241790 w 639066"/>
                <a:gd name="connsiteY44" fmla="*/ 190717 h 679920"/>
                <a:gd name="connsiteX45" fmla="*/ 257126 w 639066"/>
                <a:gd name="connsiteY45" fmla="*/ 175000 h 679920"/>
                <a:gd name="connsiteX46" fmla="*/ 277985 w 639066"/>
                <a:gd name="connsiteY46" fmla="*/ 172714 h 679920"/>
                <a:gd name="connsiteX47" fmla="*/ 310085 w 639066"/>
                <a:gd name="connsiteY47" fmla="*/ 209481 h 679920"/>
                <a:gd name="connsiteX48" fmla="*/ 316657 w 639066"/>
                <a:gd name="connsiteY48" fmla="*/ 223102 h 679920"/>
                <a:gd name="connsiteX49" fmla="*/ 318276 w 639066"/>
                <a:gd name="connsiteY49" fmla="*/ 226721 h 679920"/>
                <a:gd name="connsiteX50" fmla="*/ 334373 w 639066"/>
                <a:gd name="connsiteY50" fmla="*/ 247105 h 679920"/>
                <a:gd name="connsiteX51" fmla="*/ 348756 w 639066"/>
                <a:gd name="connsiteY51" fmla="*/ 246343 h 679920"/>
                <a:gd name="connsiteX52" fmla="*/ 358281 w 639066"/>
                <a:gd name="connsiteY52" fmla="*/ 235008 h 679920"/>
                <a:gd name="connsiteX53" fmla="*/ 353042 w 639066"/>
                <a:gd name="connsiteY53" fmla="*/ 213672 h 679920"/>
                <a:gd name="connsiteX54" fmla="*/ 349042 w 639066"/>
                <a:gd name="connsiteY54" fmla="*/ 206719 h 679920"/>
                <a:gd name="connsiteX55" fmla="*/ 343232 w 639066"/>
                <a:gd name="connsiteY55" fmla="*/ 194622 h 679920"/>
                <a:gd name="connsiteX56" fmla="*/ 340660 w 639066"/>
                <a:gd name="connsiteY56" fmla="*/ 172429 h 679920"/>
                <a:gd name="connsiteX57" fmla="*/ 359805 w 639066"/>
                <a:gd name="connsiteY57" fmla="*/ 153950 h 679920"/>
                <a:gd name="connsiteX58" fmla="*/ 378093 w 639066"/>
                <a:gd name="connsiteY58" fmla="*/ 152140 h 679920"/>
                <a:gd name="connsiteX59" fmla="*/ 419908 w 639066"/>
                <a:gd name="connsiteY59" fmla="*/ 211957 h 679920"/>
                <a:gd name="connsiteX60" fmla="*/ 434576 w 639066"/>
                <a:gd name="connsiteY60" fmla="*/ 231007 h 679920"/>
                <a:gd name="connsiteX61" fmla="*/ 449150 w 639066"/>
                <a:gd name="connsiteY61" fmla="*/ 230341 h 679920"/>
                <a:gd name="connsiteX62" fmla="*/ 455627 w 639066"/>
                <a:gd name="connsiteY62" fmla="*/ 201385 h 679920"/>
                <a:gd name="connsiteX63" fmla="*/ 455150 w 639066"/>
                <a:gd name="connsiteY63" fmla="*/ 138996 h 679920"/>
                <a:gd name="connsiteX64" fmla="*/ 467057 w 639066"/>
                <a:gd name="connsiteY64" fmla="*/ 137853 h 679920"/>
                <a:gd name="connsiteX65" fmla="*/ 521444 w 639066"/>
                <a:gd name="connsiteY65" fmla="*/ 217958 h 679920"/>
                <a:gd name="connsiteX66" fmla="*/ 568212 w 639066"/>
                <a:gd name="connsiteY66" fmla="*/ 385598 h 679920"/>
                <a:gd name="connsiteX67" fmla="*/ 597073 w 639066"/>
                <a:gd name="connsiteY67" fmla="*/ 499041 h 679920"/>
                <a:gd name="connsiteX68" fmla="*/ 353709 w 639066"/>
                <a:gd name="connsiteY68" fmla="*/ 637535 h 67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39066" h="679920">
                  <a:moveTo>
                    <a:pt x="636887" y="497803"/>
                  </a:moveTo>
                  <a:cubicBezTo>
                    <a:pt x="620409" y="467704"/>
                    <a:pt x="612884" y="426651"/>
                    <a:pt x="604121" y="379121"/>
                  </a:cubicBezTo>
                  <a:cubicBezTo>
                    <a:pt x="594120" y="324733"/>
                    <a:pt x="582690" y="263107"/>
                    <a:pt x="554591" y="202718"/>
                  </a:cubicBezTo>
                  <a:cubicBezTo>
                    <a:pt x="533255" y="156998"/>
                    <a:pt x="511443" y="114993"/>
                    <a:pt x="479344" y="103753"/>
                  </a:cubicBezTo>
                  <a:cubicBezTo>
                    <a:pt x="466295" y="99181"/>
                    <a:pt x="452483" y="100134"/>
                    <a:pt x="439339" y="106611"/>
                  </a:cubicBezTo>
                  <a:cubicBezTo>
                    <a:pt x="429052" y="111659"/>
                    <a:pt x="419051" y="119660"/>
                    <a:pt x="413145" y="132328"/>
                  </a:cubicBezTo>
                  <a:cubicBezTo>
                    <a:pt x="406668" y="126423"/>
                    <a:pt x="399334" y="121565"/>
                    <a:pt x="391142" y="118422"/>
                  </a:cubicBezTo>
                  <a:cubicBezTo>
                    <a:pt x="376093" y="112707"/>
                    <a:pt x="359805" y="113850"/>
                    <a:pt x="344089" y="121565"/>
                  </a:cubicBezTo>
                  <a:cubicBezTo>
                    <a:pt x="328754" y="129090"/>
                    <a:pt x="317705" y="138901"/>
                    <a:pt x="311037" y="150807"/>
                  </a:cubicBezTo>
                  <a:cubicBezTo>
                    <a:pt x="304941" y="145759"/>
                    <a:pt x="298178" y="141568"/>
                    <a:pt x="290558" y="138805"/>
                  </a:cubicBezTo>
                  <a:cubicBezTo>
                    <a:pt x="274747" y="133090"/>
                    <a:pt x="258269" y="134424"/>
                    <a:pt x="241409" y="142711"/>
                  </a:cubicBezTo>
                  <a:cubicBezTo>
                    <a:pt x="226931" y="149854"/>
                    <a:pt x="216549" y="159856"/>
                    <a:pt x="210548" y="172429"/>
                  </a:cubicBezTo>
                  <a:cubicBezTo>
                    <a:pt x="182450" y="124708"/>
                    <a:pt x="149588" y="67177"/>
                    <a:pt x="137587" y="42889"/>
                  </a:cubicBezTo>
                  <a:cubicBezTo>
                    <a:pt x="116060" y="-926"/>
                    <a:pt x="70721" y="-8070"/>
                    <a:pt x="39098" y="7551"/>
                  </a:cubicBezTo>
                  <a:cubicBezTo>
                    <a:pt x="7952" y="22886"/>
                    <a:pt x="-12527" y="60986"/>
                    <a:pt x="8714" y="104230"/>
                  </a:cubicBezTo>
                  <a:cubicBezTo>
                    <a:pt x="29097" y="145759"/>
                    <a:pt x="57863" y="191098"/>
                    <a:pt x="85676" y="235008"/>
                  </a:cubicBezTo>
                  <a:cubicBezTo>
                    <a:pt x="117775" y="285681"/>
                    <a:pt x="153303" y="341783"/>
                    <a:pt x="164066" y="376168"/>
                  </a:cubicBezTo>
                  <a:cubicBezTo>
                    <a:pt x="155494" y="367882"/>
                    <a:pt x="143016" y="354642"/>
                    <a:pt x="125204" y="333496"/>
                  </a:cubicBezTo>
                  <a:cubicBezTo>
                    <a:pt x="96439" y="299397"/>
                    <a:pt x="55767" y="299111"/>
                    <a:pt x="32050" y="316256"/>
                  </a:cubicBezTo>
                  <a:cubicBezTo>
                    <a:pt x="11190" y="331401"/>
                    <a:pt x="-3193" y="365310"/>
                    <a:pt x="25097" y="411220"/>
                  </a:cubicBezTo>
                  <a:cubicBezTo>
                    <a:pt x="59768" y="467418"/>
                    <a:pt x="214739" y="583528"/>
                    <a:pt x="253982" y="602006"/>
                  </a:cubicBezTo>
                  <a:cubicBezTo>
                    <a:pt x="282367" y="615341"/>
                    <a:pt x="321419" y="649536"/>
                    <a:pt x="331421" y="669824"/>
                  </a:cubicBezTo>
                  <a:cubicBezTo>
                    <a:pt x="333611" y="674301"/>
                    <a:pt x="337612" y="677635"/>
                    <a:pt x="342374" y="679159"/>
                  </a:cubicBezTo>
                  <a:cubicBezTo>
                    <a:pt x="344089" y="679730"/>
                    <a:pt x="345899" y="679921"/>
                    <a:pt x="347708" y="679921"/>
                  </a:cubicBezTo>
                  <a:cubicBezTo>
                    <a:pt x="350852" y="679921"/>
                    <a:pt x="353900" y="679159"/>
                    <a:pt x="356662" y="677539"/>
                  </a:cubicBezTo>
                  <a:lnTo>
                    <a:pt x="629839" y="522282"/>
                  </a:lnTo>
                  <a:cubicBezTo>
                    <a:pt x="638507" y="517329"/>
                    <a:pt x="641555" y="506470"/>
                    <a:pt x="636887" y="497803"/>
                  </a:cubicBezTo>
                  <a:close/>
                  <a:moveTo>
                    <a:pt x="353709" y="637535"/>
                  </a:moveTo>
                  <a:cubicBezTo>
                    <a:pt x="333421" y="610960"/>
                    <a:pt x="296369" y="581813"/>
                    <a:pt x="269508" y="569145"/>
                  </a:cubicBezTo>
                  <a:cubicBezTo>
                    <a:pt x="234647" y="552762"/>
                    <a:pt x="86438" y="441415"/>
                    <a:pt x="56053" y="392170"/>
                  </a:cubicBezTo>
                  <a:cubicBezTo>
                    <a:pt x="43289" y="371501"/>
                    <a:pt x="42242" y="353689"/>
                    <a:pt x="53386" y="345593"/>
                  </a:cubicBezTo>
                  <a:cubicBezTo>
                    <a:pt x="57196" y="342831"/>
                    <a:pt x="62149" y="341307"/>
                    <a:pt x="67578" y="341307"/>
                  </a:cubicBezTo>
                  <a:cubicBezTo>
                    <a:pt x="77294" y="341307"/>
                    <a:pt x="88438" y="346069"/>
                    <a:pt x="97487" y="356737"/>
                  </a:cubicBezTo>
                  <a:cubicBezTo>
                    <a:pt x="150350" y="419412"/>
                    <a:pt x="169019" y="429032"/>
                    <a:pt x="184926" y="425127"/>
                  </a:cubicBezTo>
                  <a:cubicBezTo>
                    <a:pt x="193784" y="422841"/>
                    <a:pt x="200261" y="415697"/>
                    <a:pt x="202357" y="405982"/>
                  </a:cubicBezTo>
                  <a:cubicBezTo>
                    <a:pt x="210548" y="366929"/>
                    <a:pt x="174925" y="308160"/>
                    <a:pt x="116251" y="215482"/>
                  </a:cubicBezTo>
                  <a:cubicBezTo>
                    <a:pt x="88914" y="172333"/>
                    <a:pt x="60720" y="127756"/>
                    <a:pt x="41099" y="88037"/>
                  </a:cubicBezTo>
                  <a:cubicBezTo>
                    <a:pt x="29002" y="63463"/>
                    <a:pt x="41003" y="46794"/>
                    <a:pt x="54910" y="39936"/>
                  </a:cubicBezTo>
                  <a:cubicBezTo>
                    <a:pt x="71293" y="31935"/>
                    <a:pt x="93010" y="34602"/>
                    <a:pt x="104916" y="58795"/>
                  </a:cubicBezTo>
                  <a:cubicBezTo>
                    <a:pt x="119585" y="88609"/>
                    <a:pt x="160637" y="159189"/>
                    <a:pt x="172829" y="180049"/>
                  </a:cubicBezTo>
                  <a:cubicBezTo>
                    <a:pt x="226646" y="272060"/>
                    <a:pt x="227884" y="272536"/>
                    <a:pt x="235599" y="275108"/>
                  </a:cubicBezTo>
                  <a:cubicBezTo>
                    <a:pt x="240171" y="276632"/>
                    <a:pt x="245124" y="276346"/>
                    <a:pt x="249410" y="274251"/>
                  </a:cubicBezTo>
                  <a:cubicBezTo>
                    <a:pt x="253792" y="272060"/>
                    <a:pt x="257221" y="268155"/>
                    <a:pt x="258745" y="263488"/>
                  </a:cubicBezTo>
                  <a:cubicBezTo>
                    <a:pt x="261221" y="255772"/>
                    <a:pt x="258269" y="250153"/>
                    <a:pt x="254840" y="243580"/>
                  </a:cubicBezTo>
                  <a:cubicBezTo>
                    <a:pt x="249696" y="233865"/>
                    <a:pt x="236171" y="208052"/>
                    <a:pt x="241790" y="190717"/>
                  </a:cubicBezTo>
                  <a:cubicBezTo>
                    <a:pt x="243886" y="184240"/>
                    <a:pt x="248934" y="179096"/>
                    <a:pt x="257126" y="175000"/>
                  </a:cubicBezTo>
                  <a:cubicBezTo>
                    <a:pt x="267413" y="169952"/>
                    <a:pt x="273985" y="171286"/>
                    <a:pt x="277985" y="172714"/>
                  </a:cubicBezTo>
                  <a:cubicBezTo>
                    <a:pt x="291416" y="177572"/>
                    <a:pt x="302369" y="194527"/>
                    <a:pt x="310085" y="209481"/>
                  </a:cubicBezTo>
                  <a:cubicBezTo>
                    <a:pt x="312180" y="214529"/>
                    <a:pt x="314466" y="219101"/>
                    <a:pt x="316657" y="223102"/>
                  </a:cubicBezTo>
                  <a:cubicBezTo>
                    <a:pt x="317228" y="224435"/>
                    <a:pt x="317800" y="225578"/>
                    <a:pt x="318276" y="226721"/>
                  </a:cubicBezTo>
                  <a:cubicBezTo>
                    <a:pt x="323324" y="237961"/>
                    <a:pt x="326087" y="244057"/>
                    <a:pt x="334373" y="247105"/>
                  </a:cubicBezTo>
                  <a:cubicBezTo>
                    <a:pt x="339041" y="248724"/>
                    <a:pt x="344375" y="248438"/>
                    <a:pt x="348756" y="246343"/>
                  </a:cubicBezTo>
                  <a:cubicBezTo>
                    <a:pt x="353328" y="244152"/>
                    <a:pt x="356852" y="239866"/>
                    <a:pt x="358281" y="235008"/>
                  </a:cubicBezTo>
                  <a:cubicBezTo>
                    <a:pt x="360758" y="226626"/>
                    <a:pt x="357138" y="220625"/>
                    <a:pt x="353042" y="213672"/>
                  </a:cubicBezTo>
                  <a:cubicBezTo>
                    <a:pt x="351899" y="211767"/>
                    <a:pt x="350471" y="209386"/>
                    <a:pt x="349042" y="206719"/>
                  </a:cubicBezTo>
                  <a:cubicBezTo>
                    <a:pt x="347327" y="203004"/>
                    <a:pt x="345422" y="198908"/>
                    <a:pt x="343232" y="194622"/>
                  </a:cubicBezTo>
                  <a:cubicBezTo>
                    <a:pt x="340374" y="187192"/>
                    <a:pt x="338660" y="179191"/>
                    <a:pt x="340660" y="172429"/>
                  </a:cubicBezTo>
                  <a:cubicBezTo>
                    <a:pt x="342755" y="165380"/>
                    <a:pt x="349137" y="159189"/>
                    <a:pt x="359805" y="153950"/>
                  </a:cubicBezTo>
                  <a:cubicBezTo>
                    <a:pt x="368759" y="149569"/>
                    <a:pt x="374474" y="150807"/>
                    <a:pt x="378093" y="152140"/>
                  </a:cubicBezTo>
                  <a:cubicBezTo>
                    <a:pt x="398381" y="159760"/>
                    <a:pt x="414002" y="197670"/>
                    <a:pt x="419908" y="211957"/>
                  </a:cubicBezTo>
                  <a:cubicBezTo>
                    <a:pt x="424004" y="221959"/>
                    <a:pt x="426480" y="227959"/>
                    <a:pt x="434576" y="231007"/>
                  </a:cubicBezTo>
                  <a:cubicBezTo>
                    <a:pt x="439244" y="232817"/>
                    <a:pt x="444578" y="232531"/>
                    <a:pt x="449150" y="230341"/>
                  </a:cubicBezTo>
                  <a:cubicBezTo>
                    <a:pt x="456389" y="226721"/>
                    <a:pt x="463437" y="218815"/>
                    <a:pt x="455627" y="201385"/>
                  </a:cubicBezTo>
                  <a:cubicBezTo>
                    <a:pt x="434957" y="155379"/>
                    <a:pt x="445530" y="143758"/>
                    <a:pt x="455150" y="138996"/>
                  </a:cubicBezTo>
                  <a:cubicBezTo>
                    <a:pt x="460770" y="136234"/>
                    <a:pt x="464294" y="136900"/>
                    <a:pt x="467057" y="137853"/>
                  </a:cubicBezTo>
                  <a:cubicBezTo>
                    <a:pt x="487345" y="144997"/>
                    <a:pt x="509538" y="192431"/>
                    <a:pt x="521444" y="217958"/>
                  </a:cubicBezTo>
                  <a:cubicBezTo>
                    <a:pt x="547638" y="274156"/>
                    <a:pt x="558592" y="333306"/>
                    <a:pt x="568212" y="385598"/>
                  </a:cubicBezTo>
                  <a:cubicBezTo>
                    <a:pt x="575832" y="427032"/>
                    <a:pt x="583071" y="466465"/>
                    <a:pt x="597073" y="499041"/>
                  </a:cubicBezTo>
                  <a:lnTo>
                    <a:pt x="353709" y="637535"/>
                  </a:ln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27" name="Freeform: Shape 27">
              <a:extLst>
                <a:ext uri="{FF2B5EF4-FFF2-40B4-BE49-F238E27FC236}">
                  <a16:creationId xmlns:a16="http://schemas.microsoft.com/office/drawing/2014/main" id="{56F0967D-E1A0-12C3-1719-19E75CACDBA8}"/>
                </a:ext>
              </a:extLst>
            </p:cNvPr>
            <p:cNvSpPr/>
            <p:nvPr/>
          </p:nvSpPr>
          <p:spPr>
            <a:xfrm>
              <a:off x="6396844" y="6491397"/>
              <a:ext cx="55789" cy="83004"/>
            </a:xfrm>
            <a:custGeom>
              <a:avLst/>
              <a:gdLst>
                <a:gd name="connsiteX0" fmla="*/ 33832 w 108716"/>
                <a:gd name="connsiteY0" fmla="*/ 9067 h 161752"/>
                <a:gd name="connsiteX1" fmla="*/ 9067 w 108716"/>
                <a:gd name="connsiteY1" fmla="*/ 2399 h 161752"/>
                <a:gd name="connsiteX2" fmla="*/ 2399 w 108716"/>
                <a:gd name="connsiteY2" fmla="*/ 27164 h 161752"/>
                <a:gd name="connsiteX3" fmla="*/ 74885 w 108716"/>
                <a:gd name="connsiteY3" fmla="*/ 152704 h 161752"/>
                <a:gd name="connsiteX4" fmla="*/ 90601 w 108716"/>
                <a:gd name="connsiteY4" fmla="*/ 161753 h 161752"/>
                <a:gd name="connsiteX5" fmla="*/ 99650 w 108716"/>
                <a:gd name="connsiteY5" fmla="*/ 159276 h 161752"/>
                <a:gd name="connsiteX6" fmla="*/ 106317 w 108716"/>
                <a:gd name="connsiteY6" fmla="*/ 134511 h 161752"/>
                <a:gd name="connsiteX7" fmla="*/ 33832 w 108716"/>
                <a:gd name="connsiteY7" fmla="*/ 9067 h 16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16" h="161752">
                  <a:moveTo>
                    <a:pt x="33832" y="9067"/>
                  </a:moveTo>
                  <a:cubicBezTo>
                    <a:pt x="28784" y="399"/>
                    <a:pt x="17735" y="-2554"/>
                    <a:pt x="9067" y="2399"/>
                  </a:cubicBezTo>
                  <a:cubicBezTo>
                    <a:pt x="399" y="7448"/>
                    <a:pt x="-2554" y="18497"/>
                    <a:pt x="2399" y="27164"/>
                  </a:cubicBezTo>
                  <a:lnTo>
                    <a:pt x="74885" y="152704"/>
                  </a:lnTo>
                  <a:cubicBezTo>
                    <a:pt x="78218" y="158514"/>
                    <a:pt x="84314" y="161753"/>
                    <a:pt x="90601" y="161753"/>
                  </a:cubicBezTo>
                  <a:cubicBezTo>
                    <a:pt x="93649" y="161753"/>
                    <a:pt x="96792" y="160991"/>
                    <a:pt x="99650" y="159276"/>
                  </a:cubicBezTo>
                  <a:cubicBezTo>
                    <a:pt x="108317" y="154228"/>
                    <a:pt x="111270" y="143179"/>
                    <a:pt x="106317" y="134511"/>
                  </a:cubicBezTo>
                  <a:lnTo>
                    <a:pt x="33832" y="9067"/>
                  </a:ln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28" name="Freeform: Shape 28">
              <a:extLst>
                <a:ext uri="{FF2B5EF4-FFF2-40B4-BE49-F238E27FC236}">
                  <a16:creationId xmlns:a16="http://schemas.microsoft.com/office/drawing/2014/main" id="{F4A6576B-9501-C859-B40A-1DFFA464208B}"/>
                </a:ext>
              </a:extLst>
            </p:cNvPr>
            <p:cNvSpPr/>
            <p:nvPr/>
          </p:nvSpPr>
          <p:spPr>
            <a:xfrm>
              <a:off x="6322238" y="6580339"/>
              <a:ext cx="88524" cy="44115"/>
            </a:xfrm>
            <a:custGeom>
              <a:avLst/>
              <a:gdLst>
                <a:gd name="connsiteX0" fmla="*/ 11864 w 172507"/>
                <a:gd name="connsiteY0" fmla="*/ 35199 h 85967"/>
                <a:gd name="connsiteX1" fmla="*/ 148167 w 172507"/>
                <a:gd name="connsiteY1" fmla="*/ 84824 h 85967"/>
                <a:gd name="connsiteX2" fmla="*/ 154358 w 172507"/>
                <a:gd name="connsiteY2" fmla="*/ 85967 h 85967"/>
                <a:gd name="connsiteX3" fmla="*/ 171408 w 172507"/>
                <a:gd name="connsiteY3" fmla="*/ 74061 h 85967"/>
                <a:gd name="connsiteX4" fmla="*/ 160549 w 172507"/>
                <a:gd name="connsiteY4" fmla="*/ 50820 h 85967"/>
                <a:gd name="connsiteX5" fmla="*/ 24342 w 172507"/>
                <a:gd name="connsiteY5" fmla="*/ 1100 h 85967"/>
                <a:gd name="connsiteX6" fmla="*/ 1101 w 172507"/>
                <a:gd name="connsiteY6" fmla="*/ 11958 h 85967"/>
                <a:gd name="connsiteX7" fmla="*/ 11864 w 172507"/>
                <a:gd name="connsiteY7" fmla="*/ 35199 h 85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507" h="85967">
                  <a:moveTo>
                    <a:pt x="11864" y="35199"/>
                  </a:moveTo>
                  <a:lnTo>
                    <a:pt x="148167" y="84824"/>
                  </a:lnTo>
                  <a:cubicBezTo>
                    <a:pt x="150167" y="85586"/>
                    <a:pt x="152262" y="85967"/>
                    <a:pt x="154358" y="85967"/>
                  </a:cubicBezTo>
                  <a:cubicBezTo>
                    <a:pt x="161787" y="85967"/>
                    <a:pt x="168741" y="81395"/>
                    <a:pt x="171408" y="74061"/>
                  </a:cubicBezTo>
                  <a:cubicBezTo>
                    <a:pt x="174837" y="64631"/>
                    <a:pt x="169979" y="54249"/>
                    <a:pt x="160549" y="50820"/>
                  </a:cubicBezTo>
                  <a:lnTo>
                    <a:pt x="24342" y="1100"/>
                  </a:lnTo>
                  <a:cubicBezTo>
                    <a:pt x="15007" y="-2329"/>
                    <a:pt x="4530" y="2528"/>
                    <a:pt x="1101" y="11958"/>
                  </a:cubicBezTo>
                  <a:cubicBezTo>
                    <a:pt x="-2328" y="21388"/>
                    <a:pt x="2529" y="31770"/>
                    <a:pt x="11864" y="3519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29" name="Freeform: Shape 29">
              <a:extLst>
                <a:ext uri="{FF2B5EF4-FFF2-40B4-BE49-F238E27FC236}">
                  <a16:creationId xmlns:a16="http://schemas.microsoft.com/office/drawing/2014/main" id="{FB605F93-C48C-9E3B-A2C2-39FC36998876}"/>
                </a:ext>
              </a:extLst>
            </p:cNvPr>
            <p:cNvSpPr/>
            <p:nvPr/>
          </p:nvSpPr>
          <p:spPr>
            <a:xfrm>
              <a:off x="6322190" y="6670959"/>
              <a:ext cx="88572" cy="44066"/>
            </a:xfrm>
            <a:custGeom>
              <a:avLst/>
              <a:gdLst>
                <a:gd name="connsiteX0" fmla="*/ 171502 w 172601"/>
                <a:gd name="connsiteY0" fmla="*/ 11958 h 85872"/>
                <a:gd name="connsiteX1" fmla="*/ 148261 w 172601"/>
                <a:gd name="connsiteY1" fmla="*/ 1100 h 85872"/>
                <a:gd name="connsiteX2" fmla="*/ 11958 w 172601"/>
                <a:gd name="connsiteY2" fmla="*/ 50725 h 85872"/>
                <a:gd name="connsiteX3" fmla="*/ 1100 w 172601"/>
                <a:gd name="connsiteY3" fmla="*/ 73966 h 85872"/>
                <a:gd name="connsiteX4" fmla="*/ 18149 w 172601"/>
                <a:gd name="connsiteY4" fmla="*/ 85872 h 85872"/>
                <a:gd name="connsiteX5" fmla="*/ 24341 w 172601"/>
                <a:gd name="connsiteY5" fmla="*/ 84729 h 85872"/>
                <a:gd name="connsiteX6" fmla="*/ 160643 w 172601"/>
                <a:gd name="connsiteY6" fmla="*/ 35104 h 85872"/>
                <a:gd name="connsiteX7" fmla="*/ 171502 w 172601"/>
                <a:gd name="connsiteY7" fmla="*/ 11958 h 8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601" h="85872">
                  <a:moveTo>
                    <a:pt x="171502" y="11958"/>
                  </a:moveTo>
                  <a:cubicBezTo>
                    <a:pt x="168073" y="2528"/>
                    <a:pt x="157691" y="-2329"/>
                    <a:pt x="148261" y="1100"/>
                  </a:cubicBezTo>
                  <a:lnTo>
                    <a:pt x="11958" y="50725"/>
                  </a:lnTo>
                  <a:cubicBezTo>
                    <a:pt x="2528" y="54154"/>
                    <a:pt x="-2329" y="64536"/>
                    <a:pt x="1100" y="73966"/>
                  </a:cubicBezTo>
                  <a:cubicBezTo>
                    <a:pt x="3767" y="81300"/>
                    <a:pt x="10720" y="85872"/>
                    <a:pt x="18149" y="85872"/>
                  </a:cubicBezTo>
                  <a:cubicBezTo>
                    <a:pt x="20245" y="85872"/>
                    <a:pt x="22340" y="85491"/>
                    <a:pt x="24341" y="84729"/>
                  </a:cubicBezTo>
                  <a:lnTo>
                    <a:pt x="160643" y="35104"/>
                  </a:lnTo>
                  <a:cubicBezTo>
                    <a:pt x="170073" y="31770"/>
                    <a:pt x="174931" y="21388"/>
                    <a:pt x="171502" y="11958"/>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0" name="Freeform: Shape 30">
              <a:extLst>
                <a:ext uri="{FF2B5EF4-FFF2-40B4-BE49-F238E27FC236}">
                  <a16:creationId xmlns:a16="http://schemas.microsoft.com/office/drawing/2014/main" id="{19F6A513-3FAE-BB36-6AE9-37F5F920AB7E}"/>
                </a:ext>
              </a:extLst>
            </p:cNvPr>
            <p:cNvSpPr/>
            <p:nvPr/>
          </p:nvSpPr>
          <p:spPr>
            <a:xfrm>
              <a:off x="6396823" y="6720908"/>
              <a:ext cx="55811" cy="83026"/>
            </a:xfrm>
            <a:custGeom>
              <a:avLst/>
              <a:gdLst>
                <a:gd name="connsiteX0" fmla="*/ 99692 w 108759"/>
                <a:gd name="connsiteY0" fmla="*/ 2442 h 161795"/>
                <a:gd name="connsiteX1" fmla="*/ 74927 w 108759"/>
                <a:gd name="connsiteY1" fmla="*/ 9109 h 161795"/>
                <a:gd name="connsiteX2" fmla="*/ 2442 w 108759"/>
                <a:gd name="connsiteY2" fmla="*/ 134649 h 161795"/>
                <a:gd name="connsiteX3" fmla="*/ 9109 w 108759"/>
                <a:gd name="connsiteY3" fmla="*/ 159414 h 161795"/>
                <a:gd name="connsiteX4" fmla="*/ 18158 w 108759"/>
                <a:gd name="connsiteY4" fmla="*/ 161795 h 161795"/>
                <a:gd name="connsiteX5" fmla="*/ 33874 w 108759"/>
                <a:gd name="connsiteY5" fmla="*/ 152746 h 161795"/>
                <a:gd name="connsiteX6" fmla="*/ 106360 w 108759"/>
                <a:gd name="connsiteY6" fmla="*/ 27207 h 161795"/>
                <a:gd name="connsiteX7" fmla="*/ 99692 w 108759"/>
                <a:gd name="connsiteY7" fmla="*/ 2442 h 1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759" h="161795">
                  <a:moveTo>
                    <a:pt x="99692" y="2442"/>
                  </a:moveTo>
                  <a:cubicBezTo>
                    <a:pt x="91024" y="-2606"/>
                    <a:pt x="79975" y="442"/>
                    <a:pt x="74927" y="9109"/>
                  </a:cubicBezTo>
                  <a:lnTo>
                    <a:pt x="2442" y="134649"/>
                  </a:lnTo>
                  <a:cubicBezTo>
                    <a:pt x="-2606" y="143317"/>
                    <a:pt x="442" y="154366"/>
                    <a:pt x="9109" y="159414"/>
                  </a:cubicBezTo>
                  <a:cubicBezTo>
                    <a:pt x="11967" y="161033"/>
                    <a:pt x="15110" y="161795"/>
                    <a:pt x="18158" y="161795"/>
                  </a:cubicBezTo>
                  <a:cubicBezTo>
                    <a:pt x="24445" y="161795"/>
                    <a:pt x="30541" y="158557"/>
                    <a:pt x="33874" y="152746"/>
                  </a:cubicBezTo>
                  <a:lnTo>
                    <a:pt x="106360" y="27207"/>
                  </a:lnTo>
                  <a:cubicBezTo>
                    <a:pt x="111313" y="18444"/>
                    <a:pt x="108360" y="7395"/>
                    <a:pt x="99692" y="2442"/>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1" name="Freeform: Shape 31">
              <a:extLst>
                <a:ext uri="{FF2B5EF4-FFF2-40B4-BE49-F238E27FC236}">
                  <a16:creationId xmlns:a16="http://schemas.microsoft.com/office/drawing/2014/main" id="{5F72CE45-E448-D513-85A6-A26D1A79DFA3}"/>
                </a:ext>
              </a:extLst>
            </p:cNvPr>
            <p:cNvSpPr/>
            <p:nvPr/>
          </p:nvSpPr>
          <p:spPr>
            <a:xfrm>
              <a:off x="6576971" y="6638384"/>
              <a:ext cx="92966" cy="18574"/>
            </a:xfrm>
            <a:custGeom>
              <a:avLst/>
              <a:gdLst>
                <a:gd name="connsiteX0" fmla="*/ 0 w 181165"/>
                <a:gd name="connsiteY0" fmla="*/ 18098 h 36195"/>
                <a:gd name="connsiteX1" fmla="*/ 18098 w 181165"/>
                <a:gd name="connsiteY1" fmla="*/ 36195 h 36195"/>
                <a:gd name="connsiteX2" fmla="*/ 163068 w 181165"/>
                <a:gd name="connsiteY2" fmla="*/ 36195 h 36195"/>
                <a:gd name="connsiteX3" fmla="*/ 181166 w 181165"/>
                <a:gd name="connsiteY3" fmla="*/ 18098 h 36195"/>
                <a:gd name="connsiteX4" fmla="*/ 163068 w 181165"/>
                <a:gd name="connsiteY4" fmla="*/ 0 h 36195"/>
                <a:gd name="connsiteX5" fmla="*/ 18098 w 181165"/>
                <a:gd name="connsiteY5" fmla="*/ 0 h 36195"/>
                <a:gd name="connsiteX6" fmla="*/ 0 w 181165"/>
                <a:gd name="connsiteY6" fmla="*/ 18098 h 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65" h="36195">
                  <a:moveTo>
                    <a:pt x="0" y="18098"/>
                  </a:moveTo>
                  <a:cubicBezTo>
                    <a:pt x="0" y="28099"/>
                    <a:pt x="8096" y="36195"/>
                    <a:pt x="18098" y="36195"/>
                  </a:cubicBezTo>
                  <a:lnTo>
                    <a:pt x="163068" y="36195"/>
                  </a:lnTo>
                  <a:cubicBezTo>
                    <a:pt x="173069" y="36195"/>
                    <a:pt x="181166" y="28099"/>
                    <a:pt x="181166" y="18098"/>
                  </a:cubicBezTo>
                  <a:cubicBezTo>
                    <a:pt x="181166" y="8096"/>
                    <a:pt x="173069" y="0"/>
                    <a:pt x="163068" y="0"/>
                  </a:cubicBezTo>
                  <a:lnTo>
                    <a:pt x="18098" y="0"/>
                  </a:lnTo>
                  <a:cubicBezTo>
                    <a:pt x="8096" y="0"/>
                    <a:pt x="0" y="8096"/>
                    <a:pt x="0" y="18098"/>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2" name="Freeform: Shape 32">
              <a:extLst>
                <a:ext uri="{FF2B5EF4-FFF2-40B4-BE49-F238E27FC236}">
                  <a16:creationId xmlns:a16="http://schemas.microsoft.com/office/drawing/2014/main" id="{0CD56BDC-93CD-738B-5141-C5163969068E}"/>
                </a:ext>
              </a:extLst>
            </p:cNvPr>
            <p:cNvSpPr/>
            <p:nvPr/>
          </p:nvSpPr>
          <p:spPr>
            <a:xfrm>
              <a:off x="6554671" y="6529301"/>
              <a:ext cx="75588" cy="66461"/>
            </a:xfrm>
            <a:custGeom>
              <a:avLst/>
              <a:gdLst>
                <a:gd name="connsiteX0" fmla="*/ 18120 w 147300"/>
                <a:gd name="connsiteY0" fmla="*/ 129514 h 129514"/>
                <a:gd name="connsiteX1" fmla="*/ 29740 w 147300"/>
                <a:gd name="connsiteY1" fmla="*/ 125228 h 129514"/>
                <a:gd name="connsiteX2" fmla="*/ 140801 w 147300"/>
                <a:gd name="connsiteY2" fmla="*/ 31978 h 129514"/>
                <a:gd name="connsiteX3" fmla="*/ 143088 w 147300"/>
                <a:gd name="connsiteY3" fmla="*/ 6451 h 129514"/>
                <a:gd name="connsiteX4" fmla="*/ 117561 w 147300"/>
                <a:gd name="connsiteY4" fmla="*/ 4261 h 129514"/>
                <a:gd name="connsiteX5" fmla="*/ 6499 w 147300"/>
                <a:gd name="connsiteY5" fmla="*/ 97415 h 129514"/>
                <a:gd name="connsiteX6" fmla="*/ 4213 w 147300"/>
                <a:gd name="connsiteY6" fmla="*/ 122942 h 129514"/>
                <a:gd name="connsiteX7" fmla="*/ 18120 w 147300"/>
                <a:gd name="connsiteY7" fmla="*/ 129514 h 1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300" h="129514">
                  <a:moveTo>
                    <a:pt x="18120" y="129514"/>
                  </a:moveTo>
                  <a:cubicBezTo>
                    <a:pt x="22215" y="129514"/>
                    <a:pt x="26406" y="128086"/>
                    <a:pt x="29740" y="125228"/>
                  </a:cubicBezTo>
                  <a:lnTo>
                    <a:pt x="140801" y="31978"/>
                  </a:lnTo>
                  <a:cubicBezTo>
                    <a:pt x="148517" y="25501"/>
                    <a:pt x="149469" y="14071"/>
                    <a:pt x="143088" y="6451"/>
                  </a:cubicBezTo>
                  <a:cubicBezTo>
                    <a:pt x="136611" y="-1169"/>
                    <a:pt x="125180" y="-2216"/>
                    <a:pt x="117561" y="4261"/>
                  </a:cubicBezTo>
                  <a:lnTo>
                    <a:pt x="6499" y="97415"/>
                  </a:lnTo>
                  <a:cubicBezTo>
                    <a:pt x="-1216" y="103892"/>
                    <a:pt x="-2169" y="115322"/>
                    <a:pt x="4213" y="122942"/>
                  </a:cubicBezTo>
                  <a:cubicBezTo>
                    <a:pt x="7832" y="127228"/>
                    <a:pt x="12976" y="129514"/>
                    <a:pt x="18120" y="129514"/>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sp>
          <p:nvSpPr>
            <p:cNvPr id="33" name="Freeform: Shape 33">
              <a:extLst>
                <a:ext uri="{FF2B5EF4-FFF2-40B4-BE49-F238E27FC236}">
                  <a16:creationId xmlns:a16="http://schemas.microsoft.com/office/drawing/2014/main" id="{DE58E75A-09D0-7019-F45F-89A2D5C5DCB4}"/>
                </a:ext>
              </a:extLst>
            </p:cNvPr>
            <p:cNvSpPr/>
            <p:nvPr/>
          </p:nvSpPr>
          <p:spPr>
            <a:xfrm>
              <a:off x="6498269" y="6471276"/>
              <a:ext cx="31478" cy="91884"/>
            </a:xfrm>
            <a:custGeom>
              <a:avLst/>
              <a:gdLst>
                <a:gd name="connsiteX0" fmla="*/ 14873 w 61341"/>
                <a:gd name="connsiteY0" fmla="*/ 178770 h 179056"/>
                <a:gd name="connsiteX1" fmla="*/ 18016 w 61341"/>
                <a:gd name="connsiteY1" fmla="*/ 179056 h 179056"/>
                <a:gd name="connsiteX2" fmla="*/ 35828 w 61341"/>
                <a:gd name="connsiteY2" fmla="*/ 164102 h 179056"/>
                <a:gd name="connsiteX3" fmla="*/ 61069 w 61341"/>
                <a:gd name="connsiteY3" fmla="*/ 21227 h 179056"/>
                <a:gd name="connsiteX4" fmla="*/ 46401 w 61341"/>
                <a:gd name="connsiteY4" fmla="*/ 272 h 179056"/>
                <a:gd name="connsiteX5" fmla="*/ 25446 w 61341"/>
                <a:gd name="connsiteY5" fmla="*/ 14940 h 179056"/>
                <a:gd name="connsiteX6" fmla="*/ 300 w 61341"/>
                <a:gd name="connsiteY6" fmla="*/ 157720 h 179056"/>
                <a:gd name="connsiteX7" fmla="*/ 14873 w 61341"/>
                <a:gd name="connsiteY7" fmla="*/ 178770 h 1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41" h="179056">
                  <a:moveTo>
                    <a:pt x="14873" y="178770"/>
                  </a:moveTo>
                  <a:cubicBezTo>
                    <a:pt x="15921" y="178961"/>
                    <a:pt x="16969" y="179056"/>
                    <a:pt x="18016" y="179056"/>
                  </a:cubicBezTo>
                  <a:cubicBezTo>
                    <a:pt x="26684" y="179056"/>
                    <a:pt x="34304" y="172865"/>
                    <a:pt x="35828" y="164102"/>
                  </a:cubicBezTo>
                  <a:lnTo>
                    <a:pt x="61069" y="21227"/>
                  </a:lnTo>
                  <a:cubicBezTo>
                    <a:pt x="62784" y="11321"/>
                    <a:pt x="56212" y="1986"/>
                    <a:pt x="46401" y="272"/>
                  </a:cubicBezTo>
                  <a:cubicBezTo>
                    <a:pt x="36495" y="-1443"/>
                    <a:pt x="27160" y="5130"/>
                    <a:pt x="25446" y="14940"/>
                  </a:cubicBezTo>
                  <a:lnTo>
                    <a:pt x="300" y="157720"/>
                  </a:lnTo>
                  <a:cubicBezTo>
                    <a:pt x="-1510" y="167626"/>
                    <a:pt x="5062" y="177056"/>
                    <a:pt x="14873" y="178770"/>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400"/>
            </a:p>
          </p:txBody>
        </p:sp>
      </p:grpSp>
      <p:cxnSp>
        <p:nvCxnSpPr>
          <p:cNvPr id="35" name="Straight Arrow Connector 34">
            <a:extLst>
              <a:ext uri="{FF2B5EF4-FFF2-40B4-BE49-F238E27FC236}">
                <a16:creationId xmlns:a16="http://schemas.microsoft.com/office/drawing/2014/main" id="{11B31721-FA45-03F5-72D2-EB50C763AFCF}"/>
              </a:ext>
              <a:ext uri="{C183D7F6-B498-43B3-948B-1728B52AA6E4}">
                <adec:decorative xmlns:adec="http://schemas.microsoft.com/office/drawing/2017/decorative" val="1"/>
              </a:ext>
            </a:extLst>
          </p:cNvPr>
          <p:cNvCxnSpPr>
            <a:cxnSpLocks/>
          </p:cNvCxnSpPr>
          <p:nvPr/>
        </p:nvCxnSpPr>
        <p:spPr>
          <a:xfrm>
            <a:off x="3311960" y="5268324"/>
            <a:ext cx="4097680" cy="0"/>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0D77DBA6-89FF-F25E-F53A-A76A4FAF2740}"/>
              </a:ext>
              <a:ext uri="{C183D7F6-B498-43B3-948B-1728B52AA6E4}">
                <adec:decorative xmlns:adec="http://schemas.microsoft.com/office/drawing/2017/decorative" val="1"/>
              </a:ext>
            </a:extLst>
          </p:cNvPr>
          <p:cNvSpPr/>
          <p:nvPr/>
        </p:nvSpPr>
        <p:spPr bwMode="auto">
          <a:xfrm>
            <a:off x="3158754" y="2860495"/>
            <a:ext cx="139618" cy="3289934"/>
          </a:xfrm>
          <a:custGeom>
            <a:avLst/>
            <a:gdLst>
              <a:gd name="connsiteX0" fmla="*/ 43543 w 250371"/>
              <a:gd name="connsiteY0" fmla="*/ 0 h 4419600"/>
              <a:gd name="connsiteX1" fmla="*/ 250371 w 250371"/>
              <a:gd name="connsiteY1" fmla="*/ 0 h 4419600"/>
              <a:gd name="connsiteX2" fmla="*/ 250371 w 250371"/>
              <a:gd name="connsiteY2" fmla="*/ 4419600 h 4419600"/>
              <a:gd name="connsiteX3" fmla="*/ 0 w 250371"/>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250371" h="4419600">
                <a:moveTo>
                  <a:pt x="43543" y="0"/>
                </a:moveTo>
                <a:lnTo>
                  <a:pt x="250371" y="0"/>
                </a:lnTo>
                <a:lnTo>
                  <a:pt x="250371" y="4419600"/>
                </a:lnTo>
                <a:lnTo>
                  <a:pt x="0" y="4419600"/>
                </a:lnTo>
              </a:path>
            </a:pathLst>
          </a:custGeom>
          <a:noFill/>
          <a:ln>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IN"/>
          </a:p>
        </p:txBody>
      </p:sp>
      <p:grpSp>
        <p:nvGrpSpPr>
          <p:cNvPr id="4" name="Group 3" descr="Screenshot showcasing the available Power BI templates in Viva Insights">
            <a:extLst>
              <a:ext uri="{FF2B5EF4-FFF2-40B4-BE49-F238E27FC236}">
                <a16:creationId xmlns:a16="http://schemas.microsoft.com/office/drawing/2014/main" id="{1E302A29-90C2-260E-61F7-3EAF80912A3B}"/>
              </a:ext>
            </a:extLst>
          </p:cNvPr>
          <p:cNvGrpSpPr/>
          <p:nvPr/>
        </p:nvGrpSpPr>
        <p:grpSpPr>
          <a:xfrm>
            <a:off x="7514074" y="1054100"/>
            <a:ext cx="4258826" cy="5048687"/>
            <a:chOff x="7514074" y="1054100"/>
            <a:chExt cx="4258826" cy="5048687"/>
          </a:xfrm>
        </p:grpSpPr>
        <p:sp>
          <p:nvSpPr>
            <p:cNvPr id="24" name="Rectangle: Rounded Corners 23">
              <a:extLst>
                <a:ext uri="{FF2B5EF4-FFF2-40B4-BE49-F238E27FC236}">
                  <a16:creationId xmlns:a16="http://schemas.microsoft.com/office/drawing/2014/main" id="{497BA8A0-6F65-E4C1-2492-01BC760CD55A}"/>
                </a:ext>
                <a:ext uri="{C183D7F6-B498-43B3-948B-1728B52AA6E4}">
                  <adec:decorative xmlns:adec="http://schemas.microsoft.com/office/drawing/2017/decorative" val="1"/>
                </a:ext>
              </a:extLst>
            </p:cNvPr>
            <p:cNvSpPr>
              <a:spLocks/>
            </p:cNvSpPr>
            <p:nvPr/>
          </p:nvSpPr>
          <p:spPr>
            <a:xfrm>
              <a:off x="7514074" y="1054100"/>
              <a:ext cx="4258826" cy="5048687"/>
            </a:xfrm>
            <a:prstGeom prst="roundRect">
              <a:avLst>
                <a:gd name="adj" fmla="val 2638"/>
              </a:avLst>
            </a:prstGeom>
            <a:solidFill>
              <a:schemeClr val="bg1"/>
            </a:solidFill>
            <a:effectLst>
              <a:outerShdw blurRad="50800" dist="38100" dir="2700000" algn="tl" rotWithShape="0">
                <a:prstClr val="black">
                  <a:alpha val="40000"/>
                </a:prstClr>
              </a:outerShdw>
            </a:effectLst>
          </p:spPr>
          <p:txBody>
            <a:bodyPr wrap="square" lIns="114300" tIns="114300" rIns="114300" bIns="114300">
              <a:noAutofit/>
            </a:bodyPr>
            <a:lstStyle/>
            <a:p>
              <a:pPr marR="0" lvl="0" algn="ctr" defTabSz="914314" rtl="0" eaLnBrk="1" fontAlgn="auto" latinLnBrk="0" hangingPunct="1">
                <a:lnSpc>
                  <a:spcPct val="100000"/>
                </a:lnSpc>
                <a:spcBef>
                  <a:spcPts val="0"/>
                </a:spcBef>
                <a:spcAft>
                  <a:spcPts val="600"/>
                </a:spcAft>
                <a:buClrTx/>
                <a:buSzTx/>
                <a:tabLst/>
                <a:defRPr/>
              </a:pPr>
              <a:endParaRPr kumimoji="0" lang="en-US" sz="1200" b="0" i="0" u="none" strike="noStrike" kern="1200" cap="none" normalizeH="0" noProof="0">
                <a:ln>
                  <a:noFill/>
                </a:ln>
                <a:solidFill>
                  <a:srgbClr val="282828"/>
                </a:solidFill>
                <a:effectLst/>
                <a:uLnTx/>
                <a:uFillTx/>
                <a:ea typeface="Calibri" panose="020F0502020204030204" pitchFamily="34" charset="0"/>
                <a:cs typeface="+mn-cs"/>
              </a:endParaRPr>
            </a:p>
          </p:txBody>
        </p:sp>
        <p:pic>
          <p:nvPicPr>
            <p:cNvPr id="8" name="Picture 7">
              <a:extLst>
                <a:ext uri="{FF2B5EF4-FFF2-40B4-BE49-F238E27FC236}">
                  <a16:creationId xmlns:a16="http://schemas.microsoft.com/office/drawing/2014/main" id="{2C3448B2-90A2-4653-52F6-474E919666F6}"/>
                </a:ext>
              </a:extLst>
            </p:cNvPr>
            <p:cNvPicPr>
              <a:picLocks noChangeAspect="1"/>
            </p:cNvPicPr>
            <p:nvPr/>
          </p:nvPicPr>
          <p:blipFill>
            <a:blip r:embed="rId4"/>
            <a:srcRect r="66203"/>
            <a:stretch>
              <a:fillRect/>
            </a:stretch>
          </p:blipFill>
          <p:spPr>
            <a:xfrm>
              <a:off x="7587734" y="1642583"/>
              <a:ext cx="1478735" cy="2559622"/>
            </a:xfrm>
            <a:prstGeom prst="rect">
              <a:avLst/>
            </a:prstGeom>
          </p:spPr>
        </p:pic>
        <p:sp>
          <p:nvSpPr>
            <p:cNvPr id="22" name="Title 7">
              <a:extLst>
                <a:ext uri="{FF2B5EF4-FFF2-40B4-BE49-F238E27FC236}">
                  <a16:creationId xmlns:a16="http://schemas.microsoft.com/office/drawing/2014/main" id="{6A430F35-9F54-C636-1D89-6D1E3FD0A65D}"/>
                </a:ext>
              </a:extLst>
            </p:cNvPr>
            <p:cNvSpPr txBox="1">
              <a:spLocks/>
            </p:cNvSpPr>
            <p:nvPr/>
          </p:nvSpPr>
          <p:spPr>
            <a:xfrm>
              <a:off x="7587734" y="1151001"/>
              <a:ext cx="3972284" cy="3847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effectLst/>
                  <a:uLnTx/>
                  <a:uFillTx/>
                  <a:latin typeface="Segoe UI Semibold"/>
                  <a:ea typeface="+mn-ea"/>
                  <a:cs typeface="Segoe UI"/>
                </a:rPr>
                <a:t>Power BI templates</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900">
                  <a:ln>
                    <a:noFill/>
                  </a:ln>
                  <a:latin typeface="+mn-lt"/>
                  <a:cs typeface="Segoe UI Light" panose="020B0502040204020203" pitchFamily="34" charset="0"/>
                </a:rPr>
                <a:t>Organizational data power a wide array of </a:t>
              </a:r>
              <a:r>
                <a:rPr lang="en-US" sz="900">
                  <a:ln>
                    <a:noFill/>
                  </a:ln>
                  <a:latin typeface="+mn-lt"/>
                  <a:cs typeface="Segoe UI Light" panose="020B0502040204020203" pitchFamily="34" charset="0"/>
                  <a:hlinkClick r:id="rId5"/>
                </a:rPr>
                <a:t>Power BI templates in Viva Insights</a:t>
              </a:r>
              <a:r>
                <a:rPr lang="en-US" sz="900">
                  <a:ln>
                    <a:noFill/>
                  </a:ln>
                  <a:latin typeface="+mn-lt"/>
                  <a:cs typeface="Segoe UI Light" panose="020B0502040204020203" pitchFamily="34" charset="0"/>
                </a:rPr>
                <a:t>:</a:t>
              </a:r>
              <a:endParaRPr kumimoji="0" lang="en-US" sz="900" b="0" i="0" u="none" strike="noStrike" kern="1200" cap="none" spc="0" normalizeH="0" baseline="0" noProof="0">
                <a:ln>
                  <a:noFill/>
                </a:ln>
                <a:effectLst/>
                <a:uLnTx/>
                <a:uFillTx/>
                <a:latin typeface="+mn-lt"/>
                <a:cs typeface="Segoe UI Light" panose="020B0502040204020203" pitchFamily="34" charset="0"/>
              </a:endParaRPr>
            </a:p>
          </p:txBody>
        </p:sp>
        <p:pic>
          <p:nvPicPr>
            <p:cNvPr id="6" name="Picture 5">
              <a:extLst>
                <a:ext uri="{FF2B5EF4-FFF2-40B4-BE49-F238E27FC236}">
                  <a16:creationId xmlns:a16="http://schemas.microsoft.com/office/drawing/2014/main" id="{CAD09705-4C2F-4DCD-7DAC-3DC5557104F5}"/>
                </a:ext>
              </a:extLst>
            </p:cNvPr>
            <p:cNvPicPr>
              <a:picLocks noChangeAspect="1"/>
            </p:cNvPicPr>
            <p:nvPr/>
          </p:nvPicPr>
          <p:blipFill>
            <a:blip r:embed="rId4"/>
            <a:srcRect l="33819" r="33148"/>
            <a:stretch>
              <a:fillRect/>
            </a:stretch>
          </p:blipFill>
          <p:spPr>
            <a:xfrm>
              <a:off x="8919763" y="2125365"/>
              <a:ext cx="1578026" cy="2794617"/>
            </a:xfrm>
            <a:prstGeom prst="rect">
              <a:avLst/>
            </a:prstGeom>
          </p:spPr>
        </p:pic>
        <p:pic>
          <p:nvPicPr>
            <p:cNvPr id="14" name="Picture 13">
              <a:extLst>
                <a:ext uri="{FF2B5EF4-FFF2-40B4-BE49-F238E27FC236}">
                  <a16:creationId xmlns:a16="http://schemas.microsoft.com/office/drawing/2014/main" id="{C2EE1561-6F01-63A7-6D07-A18EBB6C3D57}"/>
                </a:ext>
              </a:extLst>
            </p:cNvPr>
            <p:cNvPicPr>
              <a:picLocks noChangeAspect="1"/>
            </p:cNvPicPr>
            <p:nvPr/>
          </p:nvPicPr>
          <p:blipFill>
            <a:blip r:embed="rId4"/>
            <a:srcRect l="66909" r="1"/>
            <a:stretch>
              <a:fillRect/>
            </a:stretch>
          </p:blipFill>
          <p:spPr>
            <a:xfrm>
              <a:off x="10003482" y="3019444"/>
              <a:ext cx="1683613" cy="2976482"/>
            </a:xfrm>
            <a:prstGeom prst="rect">
              <a:avLst/>
            </a:prstGeom>
          </p:spPr>
        </p:pic>
      </p:grpSp>
    </p:spTree>
    <p:extLst>
      <p:ext uri="{BB962C8B-B14F-4D97-AF65-F5344CB8AC3E}">
        <p14:creationId xmlns:p14="http://schemas.microsoft.com/office/powerpoint/2010/main" val="207411239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6C67C26B-6EDD-9D09-4761-A83BA37ED9BB}"/>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764E9066-1443-42FF-B811-08CB98DED74F}"/>
              </a:ext>
            </a:extLst>
          </p:cNvPr>
          <p:cNvSpPr>
            <a:spLocks noGrp="1"/>
          </p:cNvSpPr>
          <p:nvPr>
            <p:ph type="title"/>
          </p:nvPr>
        </p:nvSpPr>
        <p:spPr>
          <a:xfrm>
            <a:off x="419804" y="411480"/>
            <a:ext cx="11352392" cy="430887"/>
          </a:xfrm>
        </p:spPr>
        <p:txBody>
          <a:bodyPr/>
          <a:lstStyle/>
          <a:p>
            <a:r>
              <a:rPr lang="en-US">
                <a:gradFill>
                  <a:gsLst>
                    <a:gs pos="22000">
                      <a:srgbClr val="8661C5"/>
                    </a:gs>
                    <a:gs pos="100000">
                      <a:srgbClr val="C73ECC"/>
                    </a:gs>
                    <a:gs pos="0">
                      <a:srgbClr val="0078D4">
                        <a:lumMod val="75000"/>
                      </a:srgbClr>
                    </a:gs>
                  </a:gsLst>
                  <a:lin ang="0" scaled="0"/>
                </a:gradFill>
                <a:cs typeface="Segoe UI"/>
              </a:rPr>
              <a:t>Best practices</a:t>
            </a:r>
            <a:r>
              <a:rPr lang="en-US"/>
              <a:t>: creating and refreshing data</a:t>
            </a:r>
          </a:p>
        </p:txBody>
      </p:sp>
      <p:cxnSp>
        <p:nvCxnSpPr>
          <p:cNvPr id="7" name="Straight Connector 6">
            <a:extLst>
              <a:ext uri="{FF2B5EF4-FFF2-40B4-BE49-F238E27FC236}">
                <a16:creationId xmlns:a16="http://schemas.microsoft.com/office/drawing/2014/main" id="{EFD9B6D0-94AA-8C36-8600-332DBEC27DA9}"/>
              </a:ext>
              <a:ext uri="{C183D7F6-B498-43B3-948B-1728B52AA6E4}">
                <adec:decorative xmlns:adec="http://schemas.microsoft.com/office/drawing/2017/decorative" val="1"/>
              </a:ext>
            </a:extLst>
          </p:cNvPr>
          <p:cNvCxnSpPr>
            <a:cxnSpLocks/>
          </p:cNvCxnSpPr>
          <p:nvPr/>
        </p:nvCxnSpPr>
        <p:spPr>
          <a:xfrm flipH="1">
            <a:off x="419100" y="2743229"/>
            <a:ext cx="11353800"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3A9ABB46-D9EE-8E6D-4294-087C8A9B813F}"/>
              </a:ext>
            </a:extLst>
          </p:cNvPr>
          <p:cNvSpPr txBox="1">
            <a:spLocks/>
          </p:cNvSpPr>
          <p:nvPr/>
        </p:nvSpPr>
        <p:spPr>
          <a:xfrm>
            <a:off x="2628901" y="1127122"/>
            <a:ext cx="91440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Semibold"/>
                <a:ea typeface="+mn-ea"/>
                <a:cs typeface="Segoe UI"/>
              </a:rPr>
              <a:t>Best practices</a:t>
            </a:r>
          </a:p>
        </p:txBody>
      </p:sp>
      <p:cxnSp>
        <p:nvCxnSpPr>
          <p:cNvPr id="9" name="Straight Connector 8">
            <a:extLst>
              <a:ext uri="{FF2B5EF4-FFF2-40B4-BE49-F238E27FC236}">
                <a16:creationId xmlns:a16="http://schemas.microsoft.com/office/drawing/2014/main" id="{F5CF7C73-62AB-A660-F5E0-88EB12A42D7B}"/>
              </a:ext>
              <a:ext uri="{C183D7F6-B498-43B3-948B-1728B52AA6E4}">
                <adec:decorative xmlns:adec="http://schemas.microsoft.com/office/drawing/2017/decorative" val="1"/>
              </a:ext>
            </a:extLst>
          </p:cNvPr>
          <p:cNvCxnSpPr>
            <a:cxnSpLocks/>
          </p:cNvCxnSpPr>
          <p:nvPr/>
        </p:nvCxnSpPr>
        <p:spPr>
          <a:xfrm>
            <a:off x="2628900" y="1450229"/>
            <a:ext cx="9144000" cy="0"/>
          </a:xfrm>
          <a:prstGeom prst="line">
            <a:avLst/>
          </a:prstGeom>
          <a:ln w="952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6C91A9-4D02-D6B2-842C-336C1A42E359}"/>
              </a:ext>
              <a:ext uri="{C183D7F6-B498-43B3-948B-1728B52AA6E4}">
                <adec:decorative xmlns:adec="http://schemas.microsoft.com/office/drawing/2017/decorative" val="1"/>
              </a:ext>
            </a:extLst>
          </p:cNvPr>
          <p:cNvCxnSpPr>
            <a:cxnSpLocks/>
          </p:cNvCxnSpPr>
          <p:nvPr/>
        </p:nvCxnSpPr>
        <p:spPr>
          <a:xfrm flipH="1">
            <a:off x="419100" y="4053930"/>
            <a:ext cx="11353800"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391180-9020-5172-D7C7-321E4793F1EA}"/>
              </a:ext>
              <a:ext uri="{C183D7F6-B498-43B3-948B-1728B52AA6E4}">
                <adec:decorative xmlns:adec="http://schemas.microsoft.com/office/drawing/2017/decorative" val="1"/>
              </a:ext>
            </a:extLst>
          </p:cNvPr>
          <p:cNvCxnSpPr>
            <a:cxnSpLocks/>
          </p:cNvCxnSpPr>
          <p:nvPr/>
        </p:nvCxnSpPr>
        <p:spPr>
          <a:xfrm flipH="1">
            <a:off x="419100" y="5713445"/>
            <a:ext cx="11353800"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itle 7">
            <a:extLst>
              <a:ext uri="{FF2B5EF4-FFF2-40B4-BE49-F238E27FC236}">
                <a16:creationId xmlns:a16="http://schemas.microsoft.com/office/drawing/2014/main" id="{7E0EAFDA-836A-36D4-B831-E18AC537915B}"/>
              </a:ext>
            </a:extLst>
          </p:cNvPr>
          <p:cNvSpPr txBox="1">
            <a:spLocks/>
          </p:cNvSpPr>
          <p:nvPr/>
        </p:nvSpPr>
        <p:spPr>
          <a:xfrm>
            <a:off x="1209597" y="1977592"/>
            <a:ext cx="98628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Scope</a:t>
            </a:r>
          </a:p>
        </p:txBody>
      </p:sp>
      <p:sp>
        <p:nvSpPr>
          <p:cNvPr id="12" name="TextBox 11">
            <a:extLst>
              <a:ext uri="{FF2B5EF4-FFF2-40B4-BE49-F238E27FC236}">
                <a16:creationId xmlns:a16="http://schemas.microsoft.com/office/drawing/2014/main" id="{A0306C23-54A3-3076-212D-78B1AC515142}"/>
              </a:ext>
            </a:extLst>
          </p:cNvPr>
          <p:cNvSpPr txBox="1">
            <a:spLocks/>
          </p:cNvSpPr>
          <p:nvPr/>
        </p:nvSpPr>
        <p:spPr>
          <a:xfrm>
            <a:off x="2628901" y="1569788"/>
            <a:ext cx="9144000" cy="1061829"/>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Initial organizational file should include one snapshot for each of the past 13 months to map to initial historical collaboration data load.</a:t>
            </a:r>
          </a:p>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Include descriptive organizational data for all employees in the company, even if they are not part of the licensed population, to enrich custom collaboration metrics for the licensed group.</a:t>
            </a:r>
          </a:p>
        </p:txBody>
      </p:sp>
      <p:sp>
        <p:nvSpPr>
          <p:cNvPr id="22" name="Title 7">
            <a:extLst>
              <a:ext uri="{FF2B5EF4-FFF2-40B4-BE49-F238E27FC236}">
                <a16:creationId xmlns:a16="http://schemas.microsoft.com/office/drawing/2014/main" id="{36C388E1-8DB3-C2D7-B026-F227A8B79B5D}"/>
              </a:ext>
            </a:extLst>
          </p:cNvPr>
          <p:cNvSpPr txBox="1">
            <a:spLocks/>
          </p:cNvSpPr>
          <p:nvPr/>
        </p:nvSpPr>
        <p:spPr>
          <a:xfrm>
            <a:off x="1209597" y="3275469"/>
            <a:ext cx="98628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Updates</a:t>
            </a:r>
          </a:p>
        </p:txBody>
      </p:sp>
      <p:sp>
        <p:nvSpPr>
          <p:cNvPr id="17" name="TextBox 16">
            <a:extLst>
              <a:ext uri="{FF2B5EF4-FFF2-40B4-BE49-F238E27FC236}">
                <a16:creationId xmlns:a16="http://schemas.microsoft.com/office/drawing/2014/main" id="{021B52E6-C713-4CC2-9746-E30A6B96493D}"/>
              </a:ext>
            </a:extLst>
          </p:cNvPr>
          <p:cNvSpPr txBox="1">
            <a:spLocks/>
          </p:cNvSpPr>
          <p:nvPr/>
        </p:nvSpPr>
        <p:spPr>
          <a:xfrm>
            <a:off x="2628901" y="2854841"/>
            <a:ext cx="9144000" cy="1087477"/>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Include one snapshot for each month historically and going forward to capture changes to employee attributes.</a:t>
            </a:r>
          </a:p>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Upload files including “net new” employees, effective dates, and columns using “Append” option.</a:t>
            </a:r>
          </a:p>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Avoid renaming columns.</a:t>
            </a:r>
          </a:p>
        </p:txBody>
      </p:sp>
      <p:sp>
        <p:nvSpPr>
          <p:cNvPr id="24" name="Title 7">
            <a:extLst>
              <a:ext uri="{FF2B5EF4-FFF2-40B4-BE49-F238E27FC236}">
                <a16:creationId xmlns:a16="http://schemas.microsoft.com/office/drawing/2014/main" id="{5FE2CFD3-DA3C-1478-2D72-B033E9946496}"/>
              </a:ext>
            </a:extLst>
          </p:cNvPr>
          <p:cNvSpPr txBox="1">
            <a:spLocks/>
          </p:cNvSpPr>
          <p:nvPr/>
        </p:nvSpPr>
        <p:spPr>
          <a:xfrm>
            <a:off x="1209597" y="4760577"/>
            <a:ext cx="98628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Quality</a:t>
            </a:r>
          </a:p>
        </p:txBody>
      </p:sp>
      <p:sp>
        <p:nvSpPr>
          <p:cNvPr id="19" name="TextBox 18">
            <a:extLst>
              <a:ext uri="{FF2B5EF4-FFF2-40B4-BE49-F238E27FC236}">
                <a16:creationId xmlns:a16="http://schemas.microsoft.com/office/drawing/2014/main" id="{A2841F83-E93E-DD4E-1F42-9112953564AD}"/>
              </a:ext>
            </a:extLst>
          </p:cNvPr>
          <p:cNvSpPr txBox="1">
            <a:spLocks/>
          </p:cNvSpPr>
          <p:nvPr/>
        </p:nvSpPr>
        <p:spPr>
          <a:xfrm>
            <a:off x="2628901" y="4165542"/>
            <a:ext cx="9144000" cy="1436291"/>
          </a:xfrm>
          <a:prstGeom prst="rect">
            <a:avLst/>
          </a:prstGeom>
          <a:noFill/>
        </p:spPr>
        <p:txBody>
          <a:bodyPr wrap="square" lIns="0" tIns="0" rIns="0" bIns="0" rtlCol="0">
            <a:spAutoFit/>
          </a:bodyPr>
          <a:lstStyle/>
          <a:p>
            <a:pPr marR="0" lvl="0" algn="l" defTabSz="914400" rtl="0" eaLnBrk="1" fontAlgn="auto" latinLnBrk="0" hangingPunct="1">
              <a:spcBef>
                <a:spcPts val="0"/>
              </a:spcBef>
              <a:spcAft>
                <a:spcPts val="400"/>
              </a:spcAft>
              <a:buClrTx/>
              <a:buSzTx/>
              <a:tabLst/>
              <a:defRPr/>
            </a:pPr>
            <a:r>
              <a:rPr kumimoji="0" lang="en-US" sz="1600" b="0" i="0" u="none" strike="noStrike" kern="1200" cap="none" normalizeH="0" baseline="0" noProof="0">
                <a:ln>
                  <a:noFill/>
                </a:ln>
                <a:solidFill>
                  <a:srgbClr val="000000"/>
                </a:solidFill>
                <a:effectLst/>
                <a:uLnTx/>
                <a:uFillTx/>
                <a:ea typeface="+mn-ea"/>
                <a:cs typeface="+mn-cs"/>
              </a:rPr>
              <a:t>Avoid columns with:</a:t>
            </a:r>
          </a:p>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Many missing values.</a:t>
            </a:r>
          </a:p>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Too broad or detailed for useful grouping and filtering (e.g., Company code, Job title).</a:t>
            </a:r>
          </a:p>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Redundant attributes (e.g., Department name and Department code).</a:t>
            </a:r>
          </a:p>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Dirty data (e.g., multiple spellings of one value: “Marketing” vs. “Mktg”, etc.).</a:t>
            </a:r>
          </a:p>
        </p:txBody>
      </p:sp>
      <p:sp>
        <p:nvSpPr>
          <p:cNvPr id="25" name="Title 7">
            <a:extLst>
              <a:ext uri="{FF2B5EF4-FFF2-40B4-BE49-F238E27FC236}">
                <a16:creationId xmlns:a16="http://schemas.microsoft.com/office/drawing/2014/main" id="{587D8247-DBAC-A19B-58BE-FD1AD36D1E79}"/>
              </a:ext>
            </a:extLst>
          </p:cNvPr>
          <p:cNvSpPr txBox="1">
            <a:spLocks/>
          </p:cNvSpPr>
          <p:nvPr/>
        </p:nvSpPr>
        <p:spPr>
          <a:xfrm>
            <a:off x="1209597" y="5949255"/>
            <a:ext cx="986285" cy="246221"/>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Privacy</a:t>
            </a:r>
          </a:p>
        </p:txBody>
      </p:sp>
      <p:sp>
        <p:nvSpPr>
          <p:cNvPr id="21" name="TextBox 20">
            <a:extLst>
              <a:ext uri="{FF2B5EF4-FFF2-40B4-BE49-F238E27FC236}">
                <a16:creationId xmlns:a16="http://schemas.microsoft.com/office/drawing/2014/main" id="{C5368F06-2B96-601D-455A-34182943F079}"/>
              </a:ext>
            </a:extLst>
          </p:cNvPr>
          <p:cNvSpPr txBox="1">
            <a:spLocks/>
          </p:cNvSpPr>
          <p:nvPr/>
        </p:nvSpPr>
        <p:spPr>
          <a:xfrm>
            <a:off x="2628901" y="5949255"/>
            <a:ext cx="9144000" cy="246221"/>
          </a:xfrm>
          <a:prstGeom prst="rect">
            <a:avLst/>
          </a:prstGeom>
          <a:noFill/>
        </p:spPr>
        <p:txBody>
          <a:bodyPr wrap="square" lIns="0" tIns="0" rIns="0" bIns="0" rtlCol="0">
            <a:spAutoFit/>
          </a:bodyPr>
          <a:lstStyle/>
          <a:p>
            <a:pPr marL="285750" marR="0" lvl="0" indent="-285750" algn="l" defTabSz="914400" rtl="0" eaLnBrk="1" fontAlgn="auto" latinLnBrk="0" hangingPunct="1">
              <a:spcBef>
                <a:spcPts val="0"/>
              </a:spcBef>
              <a:spcAft>
                <a:spcPts val="4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To help ensure privacy, do not include employee names or ID/SS numbers in the file.</a:t>
            </a:r>
          </a:p>
        </p:txBody>
      </p:sp>
      <p:sp>
        <p:nvSpPr>
          <p:cNvPr id="11" name="Oval 1091_1">
            <a:extLst>
              <a:ext uri="{FF2B5EF4-FFF2-40B4-BE49-F238E27FC236}">
                <a16:creationId xmlns:a16="http://schemas.microsoft.com/office/drawing/2014/main" id="{F303086A-A558-7FC8-76BD-D20925844462}"/>
              </a:ext>
              <a:ext uri="{C183D7F6-B498-43B3-948B-1728B52AA6E4}">
                <adec:decorative xmlns:adec="http://schemas.microsoft.com/office/drawing/2017/decorative" val="1"/>
              </a:ext>
            </a:extLst>
          </p:cNvPr>
          <p:cNvSpPr>
            <a:spLocks/>
          </p:cNvSpPr>
          <p:nvPr/>
        </p:nvSpPr>
        <p:spPr bwMode="auto">
          <a:xfrm rot="10800000" flipV="1">
            <a:off x="2337562" y="1569788"/>
            <a:ext cx="29521" cy="1061829"/>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600"/>
          </a:p>
        </p:txBody>
      </p:sp>
      <p:sp>
        <p:nvSpPr>
          <p:cNvPr id="28" name="Oval 1091_1">
            <a:extLst>
              <a:ext uri="{FF2B5EF4-FFF2-40B4-BE49-F238E27FC236}">
                <a16:creationId xmlns:a16="http://schemas.microsoft.com/office/drawing/2014/main" id="{B3CFA67E-EE56-82A2-37F6-37AB0A8BA63D}"/>
              </a:ext>
              <a:ext uri="{C183D7F6-B498-43B3-948B-1728B52AA6E4}">
                <adec:decorative xmlns:adec="http://schemas.microsoft.com/office/drawing/2017/decorative" val="1"/>
              </a:ext>
            </a:extLst>
          </p:cNvPr>
          <p:cNvSpPr>
            <a:spLocks/>
          </p:cNvSpPr>
          <p:nvPr/>
        </p:nvSpPr>
        <p:spPr bwMode="auto">
          <a:xfrm rot="10800000" flipV="1">
            <a:off x="2337562" y="2854840"/>
            <a:ext cx="29521" cy="108747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600"/>
          </a:p>
        </p:txBody>
      </p:sp>
      <p:sp>
        <p:nvSpPr>
          <p:cNvPr id="29" name="Oval 1091_1">
            <a:extLst>
              <a:ext uri="{FF2B5EF4-FFF2-40B4-BE49-F238E27FC236}">
                <a16:creationId xmlns:a16="http://schemas.microsoft.com/office/drawing/2014/main" id="{67F44194-5553-6BDD-9BB7-756BA7865012}"/>
              </a:ext>
              <a:ext uri="{C183D7F6-B498-43B3-948B-1728B52AA6E4}">
                <adec:decorative xmlns:adec="http://schemas.microsoft.com/office/drawing/2017/decorative" val="1"/>
              </a:ext>
            </a:extLst>
          </p:cNvPr>
          <p:cNvSpPr>
            <a:spLocks/>
          </p:cNvSpPr>
          <p:nvPr/>
        </p:nvSpPr>
        <p:spPr bwMode="auto">
          <a:xfrm rot="10800000" flipV="1">
            <a:off x="2337562" y="4165542"/>
            <a:ext cx="29521" cy="1436291"/>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600"/>
          </a:p>
        </p:txBody>
      </p:sp>
      <p:sp>
        <p:nvSpPr>
          <p:cNvPr id="30" name="Oval 1091_1">
            <a:extLst>
              <a:ext uri="{FF2B5EF4-FFF2-40B4-BE49-F238E27FC236}">
                <a16:creationId xmlns:a16="http://schemas.microsoft.com/office/drawing/2014/main" id="{53BA150A-DF4B-2D52-8A37-91FDB96F3F26}"/>
              </a:ext>
              <a:ext uri="{C183D7F6-B498-43B3-948B-1728B52AA6E4}">
                <adec:decorative xmlns:adec="http://schemas.microsoft.com/office/drawing/2017/decorative" val="1"/>
              </a:ext>
            </a:extLst>
          </p:cNvPr>
          <p:cNvSpPr>
            <a:spLocks/>
          </p:cNvSpPr>
          <p:nvPr/>
        </p:nvSpPr>
        <p:spPr bwMode="auto">
          <a:xfrm rot="10800000" flipV="1">
            <a:off x="2337562" y="5825057"/>
            <a:ext cx="29521" cy="49461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600"/>
          </a:p>
        </p:txBody>
      </p:sp>
      <p:sp>
        <p:nvSpPr>
          <p:cNvPr id="47" name="Freeform: Shape 46">
            <a:extLst>
              <a:ext uri="{FF2B5EF4-FFF2-40B4-BE49-F238E27FC236}">
                <a16:creationId xmlns:a16="http://schemas.microsoft.com/office/drawing/2014/main" id="{8655212C-89BE-3CEE-3D46-F55551E39624}"/>
              </a:ext>
              <a:ext uri="{C183D7F6-B498-43B3-948B-1728B52AA6E4}">
                <adec:decorative xmlns:adec="http://schemas.microsoft.com/office/drawing/2017/decorative" val="1"/>
              </a:ext>
            </a:extLst>
          </p:cNvPr>
          <p:cNvSpPr/>
          <p:nvPr/>
        </p:nvSpPr>
        <p:spPr>
          <a:xfrm>
            <a:off x="430298" y="1848927"/>
            <a:ext cx="503549" cy="503550"/>
          </a:xfrm>
          <a:custGeom>
            <a:avLst/>
            <a:gdLst>
              <a:gd name="connsiteX0" fmla="*/ 36499 w 553904"/>
              <a:gd name="connsiteY0" fmla="*/ 228533 h 553905"/>
              <a:gd name="connsiteX1" fmla="*/ 228529 w 553904"/>
              <a:gd name="connsiteY1" fmla="*/ 36414 h 553905"/>
              <a:gd name="connsiteX2" fmla="*/ 238325 w 553904"/>
              <a:gd name="connsiteY2" fmla="*/ 42975 h 553905"/>
              <a:gd name="connsiteX3" fmla="*/ 231763 w 553904"/>
              <a:gd name="connsiteY3" fmla="*/ 52770 h 553905"/>
              <a:gd name="connsiteX4" fmla="*/ 52762 w 553904"/>
              <a:gd name="connsiteY4" fmla="*/ 231771 h 553905"/>
              <a:gd name="connsiteX5" fmla="*/ 44630 w 553904"/>
              <a:gd name="connsiteY5" fmla="*/ 238425 h 553905"/>
              <a:gd name="connsiteX6" fmla="*/ 42967 w 553904"/>
              <a:gd name="connsiteY6" fmla="*/ 238240 h 553905"/>
              <a:gd name="connsiteX7" fmla="*/ 36497 w 553904"/>
              <a:gd name="connsiteY7" fmla="*/ 228537 h 553905"/>
              <a:gd name="connsiteX8" fmla="*/ 322140 w 553904"/>
              <a:gd name="connsiteY8" fmla="*/ 52767 h 553905"/>
              <a:gd name="connsiteX9" fmla="*/ 501142 w 553904"/>
              <a:gd name="connsiteY9" fmla="*/ 231768 h 553905"/>
              <a:gd name="connsiteX10" fmla="*/ 509274 w 553904"/>
              <a:gd name="connsiteY10" fmla="*/ 238421 h 553905"/>
              <a:gd name="connsiteX11" fmla="*/ 510937 w 553904"/>
              <a:gd name="connsiteY11" fmla="*/ 238237 h 553905"/>
              <a:gd name="connsiteX12" fmla="*/ 517498 w 553904"/>
              <a:gd name="connsiteY12" fmla="*/ 228442 h 553905"/>
              <a:gd name="connsiteX13" fmla="*/ 325379 w 553904"/>
              <a:gd name="connsiteY13" fmla="*/ 36411 h 553905"/>
              <a:gd name="connsiteX14" fmla="*/ 315584 w 553904"/>
              <a:gd name="connsiteY14" fmla="*/ 42972 h 553905"/>
              <a:gd name="connsiteX15" fmla="*/ 322146 w 553904"/>
              <a:gd name="connsiteY15" fmla="*/ 52768 h 553905"/>
              <a:gd name="connsiteX16" fmla="*/ 517406 w 553904"/>
              <a:gd name="connsiteY16" fmla="*/ 325467 h 553905"/>
              <a:gd name="connsiteX17" fmla="*/ 477762 w 553904"/>
              <a:gd name="connsiteY17" fmla="*/ 417783 h 553905"/>
              <a:gd name="connsiteX18" fmla="*/ 482290 w 553904"/>
              <a:gd name="connsiteY18" fmla="*/ 422311 h 553905"/>
              <a:gd name="connsiteX19" fmla="*/ 482290 w 553904"/>
              <a:gd name="connsiteY19" fmla="*/ 464635 h 553905"/>
              <a:gd name="connsiteX20" fmla="*/ 461035 w 553904"/>
              <a:gd name="connsiteY20" fmla="*/ 485890 h 553905"/>
              <a:gd name="connsiteX21" fmla="*/ 439873 w 553904"/>
              <a:gd name="connsiteY21" fmla="*/ 494576 h 553905"/>
              <a:gd name="connsiteX22" fmla="*/ 418712 w 553904"/>
              <a:gd name="connsiteY22" fmla="*/ 485890 h 553905"/>
              <a:gd name="connsiteX23" fmla="*/ 413352 w 553904"/>
              <a:gd name="connsiteY23" fmla="*/ 480530 h 553905"/>
              <a:gd name="connsiteX24" fmla="*/ 325377 w 553904"/>
              <a:gd name="connsiteY24" fmla="*/ 517310 h 553905"/>
              <a:gd name="connsiteX25" fmla="*/ 323714 w 553904"/>
              <a:gd name="connsiteY25" fmla="*/ 517494 h 553905"/>
              <a:gd name="connsiteX26" fmla="*/ 315581 w 553904"/>
              <a:gd name="connsiteY26" fmla="*/ 510841 h 553905"/>
              <a:gd name="connsiteX27" fmla="*/ 322143 w 553904"/>
              <a:gd name="connsiteY27" fmla="*/ 501045 h 553905"/>
              <a:gd name="connsiteX28" fmla="*/ 401430 w 553904"/>
              <a:gd name="connsiteY28" fmla="*/ 468609 h 553905"/>
              <a:gd name="connsiteX29" fmla="*/ 361231 w 553904"/>
              <a:gd name="connsiteY29" fmla="*/ 428318 h 553905"/>
              <a:gd name="connsiteX30" fmla="*/ 353930 w 553904"/>
              <a:gd name="connsiteY30" fmla="*/ 398470 h 553905"/>
              <a:gd name="connsiteX31" fmla="*/ 336742 w 553904"/>
              <a:gd name="connsiteY31" fmla="*/ 381282 h 553905"/>
              <a:gd name="connsiteX32" fmla="*/ 273442 w 553904"/>
              <a:gd name="connsiteY32" fmla="*/ 399117 h 553905"/>
              <a:gd name="connsiteX33" fmla="*/ 186945 w 553904"/>
              <a:gd name="connsiteY33" fmla="*/ 363261 h 553905"/>
              <a:gd name="connsiteX34" fmla="*/ 151182 w 553904"/>
              <a:gd name="connsiteY34" fmla="*/ 276860 h 553905"/>
              <a:gd name="connsiteX35" fmla="*/ 186945 w 553904"/>
              <a:gd name="connsiteY35" fmla="*/ 190458 h 553905"/>
              <a:gd name="connsiteX36" fmla="*/ 359660 w 553904"/>
              <a:gd name="connsiteY36" fmla="*/ 190458 h 553905"/>
              <a:gd name="connsiteX37" fmla="*/ 377587 w 553904"/>
              <a:gd name="connsiteY37" fmla="*/ 340160 h 553905"/>
              <a:gd name="connsiteX38" fmla="*/ 394868 w 553904"/>
              <a:gd name="connsiteY38" fmla="*/ 357441 h 553905"/>
              <a:gd name="connsiteX39" fmla="*/ 424809 w 553904"/>
              <a:gd name="connsiteY39" fmla="*/ 364834 h 553905"/>
              <a:gd name="connsiteX40" fmla="*/ 465839 w 553904"/>
              <a:gd name="connsiteY40" fmla="*/ 405864 h 553905"/>
              <a:gd name="connsiteX41" fmla="*/ 501141 w 553904"/>
              <a:gd name="connsiteY41" fmla="*/ 322142 h 553905"/>
              <a:gd name="connsiteX42" fmla="*/ 510936 w 553904"/>
              <a:gd name="connsiteY42" fmla="*/ 315581 h 553905"/>
              <a:gd name="connsiteX43" fmla="*/ 517405 w 553904"/>
              <a:gd name="connsiteY43" fmla="*/ 325469 h 553905"/>
              <a:gd name="connsiteX44" fmla="*/ 333230 w 553904"/>
              <a:gd name="connsiteY44" fmla="*/ 363910 h 553905"/>
              <a:gd name="connsiteX45" fmla="*/ 347923 w 553904"/>
              <a:gd name="connsiteY45" fmla="*/ 351527 h 553905"/>
              <a:gd name="connsiteX46" fmla="*/ 360121 w 553904"/>
              <a:gd name="connsiteY46" fmla="*/ 336741 h 553905"/>
              <a:gd name="connsiteX47" fmla="*/ 347923 w 553904"/>
              <a:gd name="connsiteY47" fmla="*/ 202286 h 553905"/>
              <a:gd name="connsiteX48" fmla="*/ 273350 w 553904"/>
              <a:gd name="connsiteY48" fmla="*/ 171421 h 553905"/>
              <a:gd name="connsiteX49" fmla="*/ 198777 w 553904"/>
              <a:gd name="connsiteY49" fmla="*/ 202286 h 553905"/>
              <a:gd name="connsiteX50" fmla="*/ 167912 w 553904"/>
              <a:gd name="connsiteY50" fmla="*/ 276859 h 553905"/>
              <a:gd name="connsiteX51" fmla="*/ 198777 w 553904"/>
              <a:gd name="connsiteY51" fmla="*/ 351432 h 553905"/>
              <a:gd name="connsiteX52" fmla="*/ 333232 w 553904"/>
              <a:gd name="connsiteY52" fmla="*/ 363908 h 553905"/>
              <a:gd name="connsiteX53" fmla="*/ 350603 w 553904"/>
              <a:gd name="connsiteY53" fmla="*/ 371673 h 553905"/>
              <a:gd name="connsiteX54" fmla="*/ 363171 w 553904"/>
              <a:gd name="connsiteY54" fmla="*/ 384240 h 553905"/>
              <a:gd name="connsiteX55" fmla="*/ 380544 w 553904"/>
              <a:gd name="connsiteY55" fmla="*/ 366775 h 553905"/>
              <a:gd name="connsiteX56" fmla="*/ 367976 w 553904"/>
              <a:gd name="connsiteY56" fmla="*/ 354207 h 553905"/>
              <a:gd name="connsiteX57" fmla="*/ 367606 w 553904"/>
              <a:gd name="connsiteY57" fmla="*/ 354577 h 553905"/>
              <a:gd name="connsiteX58" fmla="*/ 359659 w 553904"/>
              <a:gd name="connsiteY58" fmla="*/ 363356 h 553905"/>
              <a:gd name="connsiteX59" fmla="*/ 350880 w 553904"/>
              <a:gd name="connsiteY59" fmla="*/ 371304 h 553905"/>
              <a:gd name="connsiteX60" fmla="*/ 350602 w 553904"/>
              <a:gd name="connsiteY60" fmla="*/ 371673 h 553905"/>
              <a:gd name="connsiteX61" fmla="*/ 470550 w 553904"/>
              <a:gd name="connsiteY61" fmla="*/ 434050 h 553905"/>
              <a:gd name="connsiteX62" fmla="*/ 412978 w 553904"/>
              <a:gd name="connsiteY62" fmla="*/ 376571 h 553905"/>
              <a:gd name="connsiteX63" fmla="*/ 403645 w 553904"/>
              <a:gd name="connsiteY63" fmla="*/ 372689 h 553905"/>
              <a:gd name="connsiteX64" fmla="*/ 397084 w 553904"/>
              <a:gd name="connsiteY64" fmla="*/ 374445 h 553905"/>
              <a:gd name="connsiteX65" fmla="*/ 396806 w 553904"/>
              <a:gd name="connsiteY65" fmla="*/ 374630 h 553905"/>
              <a:gd name="connsiteX66" fmla="*/ 394127 w 553904"/>
              <a:gd name="connsiteY66" fmla="*/ 376571 h 553905"/>
              <a:gd name="connsiteX67" fmla="*/ 372965 w 553904"/>
              <a:gd name="connsiteY67" fmla="*/ 397826 h 553905"/>
              <a:gd name="connsiteX68" fmla="*/ 371116 w 553904"/>
              <a:gd name="connsiteY68" fmla="*/ 400228 h 553905"/>
              <a:gd name="connsiteX69" fmla="*/ 372965 w 553904"/>
              <a:gd name="connsiteY69" fmla="*/ 416585 h 553905"/>
              <a:gd name="connsiteX70" fmla="*/ 430444 w 553904"/>
              <a:gd name="connsiteY70" fmla="*/ 474157 h 553905"/>
              <a:gd name="connsiteX71" fmla="*/ 449296 w 553904"/>
              <a:gd name="connsiteY71" fmla="*/ 474157 h 553905"/>
              <a:gd name="connsiteX72" fmla="*/ 470551 w 553904"/>
              <a:gd name="connsiteY72" fmla="*/ 452902 h 553905"/>
              <a:gd name="connsiteX73" fmla="*/ 470551 w 553904"/>
              <a:gd name="connsiteY73" fmla="*/ 434050 h 553905"/>
              <a:gd name="connsiteX74" fmla="*/ 231761 w 553904"/>
              <a:gd name="connsiteY74" fmla="*/ 501142 h 553905"/>
              <a:gd name="connsiteX75" fmla="*/ 52760 w 553904"/>
              <a:gd name="connsiteY75" fmla="*/ 322141 h 553905"/>
              <a:gd name="connsiteX76" fmla="*/ 42965 w 553904"/>
              <a:gd name="connsiteY76" fmla="*/ 315579 h 553905"/>
              <a:gd name="connsiteX77" fmla="*/ 36404 w 553904"/>
              <a:gd name="connsiteY77" fmla="*/ 325375 h 553905"/>
              <a:gd name="connsiteX78" fmla="*/ 228434 w 553904"/>
              <a:gd name="connsiteY78" fmla="*/ 517405 h 553905"/>
              <a:gd name="connsiteX79" fmla="*/ 230097 w 553904"/>
              <a:gd name="connsiteY79" fmla="*/ 517589 h 553905"/>
              <a:gd name="connsiteX80" fmla="*/ 238229 w 553904"/>
              <a:gd name="connsiteY80" fmla="*/ 510936 h 553905"/>
              <a:gd name="connsiteX81" fmla="*/ 231760 w 553904"/>
              <a:gd name="connsiteY81" fmla="*/ 501141 h 553905"/>
              <a:gd name="connsiteX82" fmla="*/ 276950 w 553904"/>
              <a:gd name="connsiteY82" fmla="*/ 79934 h 553905"/>
              <a:gd name="connsiteX83" fmla="*/ 285267 w 553904"/>
              <a:gd name="connsiteY83" fmla="*/ 71617 h 553905"/>
              <a:gd name="connsiteX84" fmla="*/ 285267 w 553904"/>
              <a:gd name="connsiteY84" fmla="*/ 8317 h 553905"/>
              <a:gd name="connsiteX85" fmla="*/ 276950 w 553904"/>
              <a:gd name="connsiteY85" fmla="*/ 0 h 553905"/>
              <a:gd name="connsiteX86" fmla="*/ 268633 w 553904"/>
              <a:gd name="connsiteY86" fmla="*/ 8317 h 553905"/>
              <a:gd name="connsiteX87" fmla="*/ 268633 w 553904"/>
              <a:gd name="connsiteY87" fmla="*/ 71617 h 553905"/>
              <a:gd name="connsiteX88" fmla="*/ 276950 w 553904"/>
              <a:gd name="connsiteY88" fmla="*/ 79934 h 553905"/>
              <a:gd name="connsiteX89" fmla="*/ 276950 w 553904"/>
              <a:gd name="connsiteY89" fmla="*/ 473972 h 553905"/>
              <a:gd name="connsiteX90" fmla="*/ 268633 w 553904"/>
              <a:gd name="connsiteY90" fmla="*/ 482288 h 553905"/>
              <a:gd name="connsiteX91" fmla="*/ 268633 w 553904"/>
              <a:gd name="connsiteY91" fmla="*/ 545589 h 553905"/>
              <a:gd name="connsiteX92" fmla="*/ 276950 w 553904"/>
              <a:gd name="connsiteY92" fmla="*/ 553905 h 553905"/>
              <a:gd name="connsiteX93" fmla="*/ 285267 w 553904"/>
              <a:gd name="connsiteY93" fmla="*/ 545589 h 553905"/>
              <a:gd name="connsiteX94" fmla="*/ 285267 w 553904"/>
              <a:gd name="connsiteY94" fmla="*/ 482288 h 553905"/>
              <a:gd name="connsiteX95" fmla="*/ 276950 w 553904"/>
              <a:gd name="connsiteY95" fmla="*/ 473972 h 553905"/>
              <a:gd name="connsiteX96" fmla="*/ 545588 w 553904"/>
              <a:gd name="connsiteY96" fmla="*/ 268634 h 553905"/>
              <a:gd name="connsiteX97" fmla="*/ 482288 w 553904"/>
              <a:gd name="connsiteY97" fmla="*/ 268634 h 553905"/>
              <a:gd name="connsiteX98" fmla="*/ 473971 w 553904"/>
              <a:gd name="connsiteY98" fmla="*/ 276951 h 553905"/>
              <a:gd name="connsiteX99" fmla="*/ 482288 w 553904"/>
              <a:gd name="connsiteY99" fmla="*/ 285268 h 553905"/>
              <a:gd name="connsiteX100" fmla="*/ 545588 w 553904"/>
              <a:gd name="connsiteY100" fmla="*/ 285268 h 553905"/>
              <a:gd name="connsiteX101" fmla="*/ 553905 w 553904"/>
              <a:gd name="connsiteY101" fmla="*/ 276951 h 553905"/>
              <a:gd name="connsiteX102" fmla="*/ 545588 w 553904"/>
              <a:gd name="connsiteY102" fmla="*/ 268634 h 553905"/>
              <a:gd name="connsiteX103" fmla="*/ 79934 w 553904"/>
              <a:gd name="connsiteY103" fmla="*/ 276951 h 553905"/>
              <a:gd name="connsiteX104" fmla="*/ 71617 w 553904"/>
              <a:gd name="connsiteY104" fmla="*/ 268634 h 553905"/>
              <a:gd name="connsiteX105" fmla="*/ 8317 w 553904"/>
              <a:gd name="connsiteY105" fmla="*/ 268634 h 553905"/>
              <a:gd name="connsiteX106" fmla="*/ 0 w 553904"/>
              <a:gd name="connsiteY106" fmla="*/ 276951 h 553905"/>
              <a:gd name="connsiteX107" fmla="*/ 8317 w 553904"/>
              <a:gd name="connsiteY107" fmla="*/ 285268 h 553905"/>
              <a:gd name="connsiteX108" fmla="*/ 71617 w 553904"/>
              <a:gd name="connsiteY108" fmla="*/ 285268 h 553905"/>
              <a:gd name="connsiteX109" fmla="*/ 79934 w 553904"/>
              <a:gd name="connsiteY109" fmla="*/ 276951 h 553905"/>
              <a:gd name="connsiteX110" fmla="*/ 336465 w 553904"/>
              <a:gd name="connsiteY110" fmla="*/ 340068 h 553905"/>
              <a:gd name="connsiteX111" fmla="*/ 273348 w 553904"/>
              <a:gd name="connsiteY111" fmla="*/ 366127 h 553905"/>
              <a:gd name="connsiteX112" fmla="*/ 210231 w 553904"/>
              <a:gd name="connsiteY112" fmla="*/ 340068 h 553905"/>
              <a:gd name="connsiteX113" fmla="*/ 210231 w 553904"/>
              <a:gd name="connsiteY113" fmla="*/ 213929 h 553905"/>
              <a:gd name="connsiteX114" fmla="*/ 336371 w 553904"/>
              <a:gd name="connsiteY114" fmla="*/ 213929 h 553905"/>
              <a:gd name="connsiteX115" fmla="*/ 336463 w 553904"/>
              <a:gd name="connsiteY115" fmla="*/ 340068 h 553905"/>
              <a:gd name="connsiteX116" fmla="*/ 324637 w 553904"/>
              <a:gd name="connsiteY116" fmla="*/ 328239 h 553905"/>
              <a:gd name="connsiteX117" fmla="*/ 324637 w 553904"/>
              <a:gd name="connsiteY117" fmla="*/ 225574 h 553905"/>
              <a:gd name="connsiteX118" fmla="*/ 221971 w 553904"/>
              <a:gd name="connsiteY118" fmla="*/ 225574 h 553905"/>
              <a:gd name="connsiteX119" fmla="*/ 221971 w 553904"/>
              <a:gd name="connsiteY119" fmla="*/ 328239 h 553905"/>
              <a:gd name="connsiteX120" fmla="*/ 324637 w 553904"/>
              <a:gd name="connsiteY120" fmla="*/ 328239 h 55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553904" h="553905">
                <a:moveTo>
                  <a:pt x="36499" y="228533"/>
                </a:moveTo>
                <a:cubicBezTo>
                  <a:pt x="55905" y="131314"/>
                  <a:pt x="131310" y="55907"/>
                  <a:pt x="228529" y="36414"/>
                </a:cubicBezTo>
                <a:cubicBezTo>
                  <a:pt x="232965" y="35489"/>
                  <a:pt x="237401" y="38447"/>
                  <a:pt x="238325" y="42975"/>
                </a:cubicBezTo>
                <a:cubicBezTo>
                  <a:pt x="239248" y="47503"/>
                  <a:pt x="236292" y="51846"/>
                  <a:pt x="231763" y="52770"/>
                </a:cubicBezTo>
                <a:cubicBezTo>
                  <a:pt x="141204" y="70882"/>
                  <a:pt x="70877" y="141206"/>
                  <a:pt x="52762" y="231771"/>
                </a:cubicBezTo>
                <a:cubicBezTo>
                  <a:pt x="51930" y="235745"/>
                  <a:pt x="48511" y="238425"/>
                  <a:pt x="44630" y="238425"/>
                </a:cubicBezTo>
                <a:cubicBezTo>
                  <a:pt x="44076" y="238425"/>
                  <a:pt x="43521" y="238333"/>
                  <a:pt x="42967" y="238240"/>
                </a:cubicBezTo>
                <a:cubicBezTo>
                  <a:pt x="38438" y="237408"/>
                  <a:pt x="35573" y="232972"/>
                  <a:pt x="36497" y="228537"/>
                </a:cubicBezTo>
                <a:close/>
                <a:moveTo>
                  <a:pt x="322140" y="52767"/>
                </a:moveTo>
                <a:cubicBezTo>
                  <a:pt x="412700" y="70879"/>
                  <a:pt x="483026" y="141203"/>
                  <a:pt x="501142" y="231768"/>
                </a:cubicBezTo>
                <a:cubicBezTo>
                  <a:pt x="501973" y="235741"/>
                  <a:pt x="505392" y="238421"/>
                  <a:pt x="509274" y="238421"/>
                </a:cubicBezTo>
                <a:cubicBezTo>
                  <a:pt x="509828" y="238421"/>
                  <a:pt x="510383" y="238329"/>
                  <a:pt x="510937" y="238237"/>
                </a:cubicBezTo>
                <a:cubicBezTo>
                  <a:pt x="515466" y="237312"/>
                  <a:pt x="518330" y="232969"/>
                  <a:pt x="517498" y="228442"/>
                </a:cubicBezTo>
                <a:cubicBezTo>
                  <a:pt x="498000" y="131317"/>
                  <a:pt x="422593" y="55910"/>
                  <a:pt x="325379" y="36411"/>
                </a:cubicBezTo>
                <a:cubicBezTo>
                  <a:pt x="320851" y="35487"/>
                  <a:pt x="316508" y="38444"/>
                  <a:pt x="315584" y="42972"/>
                </a:cubicBezTo>
                <a:cubicBezTo>
                  <a:pt x="314660" y="47500"/>
                  <a:pt x="317617" y="51843"/>
                  <a:pt x="322146" y="52768"/>
                </a:cubicBezTo>
                <a:close/>
                <a:moveTo>
                  <a:pt x="517406" y="325467"/>
                </a:moveTo>
                <a:cubicBezTo>
                  <a:pt x="510660" y="359013"/>
                  <a:pt x="497261" y="390063"/>
                  <a:pt x="477762" y="417783"/>
                </a:cubicBezTo>
                <a:lnTo>
                  <a:pt x="482290" y="422311"/>
                </a:lnTo>
                <a:cubicBezTo>
                  <a:pt x="493934" y="434047"/>
                  <a:pt x="493934" y="453084"/>
                  <a:pt x="482290" y="464635"/>
                </a:cubicBezTo>
                <a:lnTo>
                  <a:pt x="461035" y="485890"/>
                </a:lnTo>
                <a:cubicBezTo>
                  <a:pt x="455213" y="491712"/>
                  <a:pt x="447544" y="494576"/>
                  <a:pt x="439873" y="494576"/>
                </a:cubicBezTo>
                <a:cubicBezTo>
                  <a:pt x="432203" y="494576"/>
                  <a:pt x="424533" y="491712"/>
                  <a:pt x="418712" y="485890"/>
                </a:cubicBezTo>
                <a:lnTo>
                  <a:pt x="413352" y="480530"/>
                </a:lnTo>
                <a:cubicBezTo>
                  <a:pt x="386738" y="498550"/>
                  <a:pt x="357166" y="510933"/>
                  <a:pt x="325377" y="517310"/>
                </a:cubicBezTo>
                <a:cubicBezTo>
                  <a:pt x="324823" y="517402"/>
                  <a:pt x="324268" y="517494"/>
                  <a:pt x="323714" y="517494"/>
                </a:cubicBezTo>
                <a:cubicBezTo>
                  <a:pt x="319833" y="517494"/>
                  <a:pt x="316321" y="514722"/>
                  <a:pt x="315581" y="510841"/>
                </a:cubicBezTo>
                <a:cubicBezTo>
                  <a:pt x="314658" y="506313"/>
                  <a:pt x="317615" y="501969"/>
                  <a:pt x="322143" y="501045"/>
                </a:cubicBezTo>
                <a:cubicBezTo>
                  <a:pt x="350697" y="495316"/>
                  <a:pt x="377312" y="484412"/>
                  <a:pt x="401430" y="468609"/>
                </a:cubicBezTo>
                <a:lnTo>
                  <a:pt x="361231" y="428318"/>
                </a:lnTo>
                <a:cubicBezTo>
                  <a:pt x="353283" y="420371"/>
                  <a:pt x="350696" y="408820"/>
                  <a:pt x="353930" y="398470"/>
                </a:cubicBezTo>
                <a:lnTo>
                  <a:pt x="336742" y="381282"/>
                </a:lnTo>
                <a:cubicBezTo>
                  <a:pt x="317151" y="393202"/>
                  <a:pt x="295250" y="399117"/>
                  <a:pt x="273442" y="399117"/>
                </a:cubicBezTo>
                <a:cubicBezTo>
                  <a:pt x="241930" y="399117"/>
                  <a:pt x="210603" y="386918"/>
                  <a:pt x="186945" y="363261"/>
                </a:cubicBezTo>
                <a:cubicBezTo>
                  <a:pt x="163843" y="340159"/>
                  <a:pt x="151182" y="309478"/>
                  <a:pt x="151182" y="276860"/>
                </a:cubicBezTo>
                <a:cubicBezTo>
                  <a:pt x="151182" y="244241"/>
                  <a:pt x="163843" y="213559"/>
                  <a:pt x="186945" y="190458"/>
                </a:cubicBezTo>
                <a:cubicBezTo>
                  <a:pt x="234537" y="142867"/>
                  <a:pt x="312068" y="142867"/>
                  <a:pt x="359660" y="190458"/>
                </a:cubicBezTo>
                <a:cubicBezTo>
                  <a:pt x="399674" y="230472"/>
                  <a:pt x="406697" y="292385"/>
                  <a:pt x="377587" y="340160"/>
                </a:cubicBezTo>
                <a:lnTo>
                  <a:pt x="394868" y="357441"/>
                </a:lnTo>
                <a:cubicBezTo>
                  <a:pt x="405126" y="354207"/>
                  <a:pt x="416769" y="356794"/>
                  <a:pt x="424809" y="364834"/>
                </a:cubicBezTo>
                <a:lnTo>
                  <a:pt x="465839" y="405864"/>
                </a:lnTo>
                <a:cubicBezTo>
                  <a:pt x="483120" y="380636"/>
                  <a:pt x="495041" y="352544"/>
                  <a:pt x="501141" y="322142"/>
                </a:cubicBezTo>
                <a:cubicBezTo>
                  <a:pt x="502065" y="317614"/>
                  <a:pt x="506408" y="314749"/>
                  <a:pt x="510936" y="315581"/>
                </a:cubicBezTo>
                <a:cubicBezTo>
                  <a:pt x="515372" y="316597"/>
                  <a:pt x="518329" y="320941"/>
                  <a:pt x="517405" y="325469"/>
                </a:cubicBezTo>
                <a:close/>
                <a:moveTo>
                  <a:pt x="333230" y="363910"/>
                </a:moveTo>
                <a:cubicBezTo>
                  <a:pt x="338405" y="360399"/>
                  <a:pt x="343210" y="356333"/>
                  <a:pt x="347923" y="351527"/>
                </a:cubicBezTo>
                <a:cubicBezTo>
                  <a:pt x="352543" y="346907"/>
                  <a:pt x="356610" y="341916"/>
                  <a:pt x="360121" y="336741"/>
                </a:cubicBezTo>
                <a:cubicBezTo>
                  <a:pt x="389138" y="294787"/>
                  <a:pt x="383963" y="238322"/>
                  <a:pt x="347923" y="202286"/>
                </a:cubicBezTo>
                <a:cubicBezTo>
                  <a:pt x="327315" y="181679"/>
                  <a:pt x="300332" y="171421"/>
                  <a:pt x="273350" y="171421"/>
                </a:cubicBezTo>
                <a:cubicBezTo>
                  <a:pt x="246369" y="171421"/>
                  <a:pt x="219290" y="181679"/>
                  <a:pt x="198777" y="202286"/>
                </a:cubicBezTo>
                <a:cubicBezTo>
                  <a:pt x="178816" y="222247"/>
                  <a:pt x="167912" y="248677"/>
                  <a:pt x="167912" y="276859"/>
                </a:cubicBezTo>
                <a:cubicBezTo>
                  <a:pt x="167912" y="305042"/>
                  <a:pt x="178909" y="331566"/>
                  <a:pt x="198777" y="351432"/>
                </a:cubicBezTo>
                <a:cubicBezTo>
                  <a:pt x="234817" y="387565"/>
                  <a:pt x="291282" y="392832"/>
                  <a:pt x="333232" y="363908"/>
                </a:cubicBezTo>
                <a:close/>
                <a:moveTo>
                  <a:pt x="350603" y="371673"/>
                </a:moveTo>
                <a:lnTo>
                  <a:pt x="363171" y="384240"/>
                </a:lnTo>
                <a:lnTo>
                  <a:pt x="380544" y="366775"/>
                </a:lnTo>
                <a:lnTo>
                  <a:pt x="367976" y="354207"/>
                </a:lnTo>
                <a:lnTo>
                  <a:pt x="367606" y="354577"/>
                </a:lnTo>
                <a:cubicBezTo>
                  <a:pt x="365111" y="357626"/>
                  <a:pt x="362524" y="360583"/>
                  <a:pt x="359659" y="363356"/>
                </a:cubicBezTo>
                <a:cubicBezTo>
                  <a:pt x="356794" y="366221"/>
                  <a:pt x="353837" y="368808"/>
                  <a:pt x="350880" y="371304"/>
                </a:cubicBezTo>
                <a:cubicBezTo>
                  <a:pt x="350787" y="371396"/>
                  <a:pt x="350695" y="371489"/>
                  <a:pt x="350602" y="371673"/>
                </a:cubicBezTo>
                <a:close/>
                <a:moveTo>
                  <a:pt x="470550" y="434050"/>
                </a:moveTo>
                <a:lnTo>
                  <a:pt x="412978" y="376571"/>
                </a:lnTo>
                <a:cubicBezTo>
                  <a:pt x="410391" y="373983"/>
                  <a:pt x="407064" y="372689"/>
                  <a:pt x="403645" y="372689"/>
                </a:cubicBezTo>
                <a:cubicBezTo>
                  <a:pt x="401427" y="372689"/>
                  <a:pt x="399117" y="373244"/>
                  <a:pt x="397084" y="374445"/>
                </a:cubicBezTo>
                <a:cubicBezTo>
                  <a:pt x="396991" y="374538"/>
                  <a:pt x="396899" y="374538"/>
                  <a:pt x="396806" y="374630"/>
                </a:cubicBezTo>
                <a:cubicBezTo>
                  <a:pt x="395697" y="375277"/>
                  <a:pt x="394866" y="375832"/>
                  <a:pt x="394127" y="376571"/>
                </a:cubicBezTo>
                <a:lnTo>
                  <a:pt x="372965" y="397826"/>
                </a:lnTo>
                <a:cubicBezTo>
                  <a:pt x="372041" y="398750"/>
                  <a:pt x="371394" y="399489"/>
                  <a:pt x="371116" y="400228"/>
                </a:cubicBezTo>
                <a:cubicBezTo>
                  <a:pt x="367882" y="405773"/>
                  <a:pt x="368714" y="412334"/>
                  <a:pt x="372965" y="416585"/>
                </a:cubicBezTo>
                <a:lnTo>
                  <a:pt x="430444" y="474157"/>
                </a:lnTo>
                <a:cubicBezTo>
                  <a:pt x="435619" y="479332"/>
                  <a:pt x="444121" y="479332"/>
                  <a:pt x="449296" y="474157"/>
                </a:cubicBezTo>
                <a:lnTo>
                  <a:pt x="470551" y="452902"/>
                </a:lnTo>
                <a:cubicBezTo>
                  <a:pt x="475726" y="447727"/>
                  <a:pt x="475726" y="439317"/>
                  <a:pt x="470551" y="434050"/>
                </a:cubicBezTo>
                <a:close/>
                <a:moveTo>
                  <a:pt x="231761" y="501142"/>
                </a:moveTo>
                <a:cubicBezTo>
                  <a:pt x="141202" y="483029"/>
                  <a:pt x="70875" y="412706"/>
                  <a:pt x="52760" y="322141"/>
                </a:cubicBezTo>
                <a:cubicBezTo>
                  <a:pt x="51836" y="317613"/>
                  <a:pt x="47493" y="314748"/>
                  <a:pt x="42965" y="315579"/>
                </a:cubicBezTo>
                <a:cubicBezTo>
                  <a:pt x="38437" y="316504"/>
                  <a:pt x="35572" y="320847"/>
                  <a:pt x="36404" y="325375"/>
                </a:cubicBezTo>
                <a:cubicBezTo>
                  <a:pt x="55902" y="422593"/>
                  <a:pt x="131310" y="497906"/>
                  <a:pt x="228434" y="517405"/>
                </a:cubicBezTo>
                <a:cubicBezTo>
                  <a:pt x="228988" y="517497"/>
                  <a:pt x="229543" y="517589"/>
                  <a:pt x="230097" y="517589"/>
                </a:cubicBezTo>
                <a:cubicBezTo>
                  <a:pt x="233979" y="517589"/>
                  <a:pt x="237490" y="514817"/>
                  <a:pt x="238229" y="510936"/>
                </a:cubicBezTo>
                <a:cubicBezTo>
                  <a:pt x="239154" y="506408"/>
                  <a:pt x="236289" y="502064"/>
                  <a:pt x="231760" y="501141"/>
                </a:cubicBezTo>
                <a:close/>
                <a:moveTo>
                  <a:pt x="276950" y="79934"/>
                </a:moveTo>
                <a:cubicBezTo>
                  <a:pt x="281571" y="79934"/>
                  <a:pt x="285267" y="76237"/>
                  <a:pt x="285267" y="71617"/>
                </a:cubicBezTo>
                <a:lnTo>
                  <a:pt x="285267" y="8317"/>
                </a:lnTo>
                <a:cubicBezTo>
                  <a:pt x="285267" y="3696"/>
                  <a:pt x="281570" y="0"/>
                  <a:pt x="276950" y="0"/>
                </a:cubicBezTo>
                <a:cubicBezTo>
                  <a:pt x="272330" y="0"/>
                  <a:pt x="268633" y="3696"/>
                  <a:pt x="268633" y="8317"/>
                </a:cubicBezTo>
                <a:lnTo>
                  <a:pt x="268633" y="71617"/>
                </a:lnTo>
                <a:cubicBezTo>
                  <a:pt x="268633" y="76238"/>
                  <a:pt x="272330" y="79934"/>
                  <a:pt x="276950" y="79934"/>
                </a:cubicBezTo>
                <a:close/>
                <a:moveTo>
                  <a:pt x="276950" y="473972"/>
                </a:moveTo>
                <a:cubicBezTo>
                  <a:pt x="272330" y="473972"/>
                  <a:pt x="268633" y="477668"/>
                  <a:pt x="268633" y="482288"/>
                </a:cubicBezTo>
                <a:lnTo>
                  <a:pt x="268633" y="545589"/>
                </a:lnTo>
                <a:cubicBezTo>
                  <a:pt x="268633" y="550210"/>
                  <a:pt x="272330" y="553905"/>
                  <a:pt x="276950" y="553905"/>
                </a:cubicBezTo>
                <a:cubicBezTo>
                  <a:pt x="281570" y="553905"/>
                  <a:pt x="285267" y="550209"/>
                  <a:pt x="285267" y="545589"/>
                </a:cubicBezTo>
                <a:lnTo>
                  <a:pt x="285267" y="482288"/>
                </a:lnTo>
                <a:cubicBezTo>
                  <a:pt x="285267" y="477668"/>
                  <a:pt x="281570" y="473972"/>
                  <a:pt x="276950" y="473972"/>
                </a:cubicBezTo>
                <a:close/>
                <a:moveTo>
                  <a:pt x="545588" y="268634"/>
                </a:moveTo>
                <a:lnTo>
                  <a:pt x="482288" y="268634"/>
                </a:lnTo>
                <a:cubicBezTo>
                  <a:pt x="477667" y="268634"/>
                  <a:pt x="473971" y="272331"/>
                  <a:pt x="473971" y="276951"/>
                </a:cubicBezTo>
                <a:cubicBezTo>
                  <a:pt x="473971" y="281571"/>
                  <a:pt x="477667" y="285268"/>
                  <a:pt x="482288" y="285268"/>
                </a:cubicBezTo>
                <a:lnTo>
                  <a:pt x="545588" y="285268"/>
                </a:lnTo>
                <a:cubicBezTo>
                  <a:pt x="550208" y="285268"/>
                  <a:pt x="553905" y="281571"/>
                  <a:pt x="553905" y="276951"/>
                </a:cubicBezTo>
                <a:cubicBezTo>
                  <a:pt x="553905" y="272331"/>
                  <a:pt x="550208" y="268634"/>
                  <a:pt x="545588" y="268634"/>
                </a:cubicBezTo>
                <a:close/>
                <a:moveTo>
                  <a:pt x="79934" y="276951"/>
                </a:moveTo>
                <a:cubicBezTo>
                  <a:pt x="79934" y="272330"/>
                  <a:pt x="76237" y="268634"/>
                  <a:pt x="71617" y="268634"/>
                </a:cubicBezTo>
                <a:lnTo>
                  <a:pt x="8317" y="268634"/>
                </a:lnTo>
                <a:cubicBezTo>
                  <a:pt x="3696" y="268634"/>
                  <a:pt x="0" y="272331"/>
                  <a:pt x="0" y="276951"/>
                </a:cubicBezTo>
                <a:cubicBezTo>
                  <a:pt x="0" y="281571"/>
                  <a:pt x="3696" y="285268"/>
                  <a:pt x="8317" y="285268"/>
                </a:cubicBezTo>
                <a:lnTo>
                  <a:pt x="71617" y="285268"/>
                </a:lnTo>
                <a:cubicBezTo>
                  <a:pt x="76238" y="285268"/>
                  <a:pt x="79934" y="281571"/>
                  <a:pt x="79934" y="276951"/>
                </a:cubicBezTo>
                <a:close/>
                <a:moveTo>
                  <a:pt x="336465" y="340068"/>
                </a:moveTo>
                <a:cubicBezTo>
                  <a:pt x="319092" y="357441"/>
                  <a:pt x="296267" y="366127"/>
                  <a:pt x="273348" y="366127"/>
                </a:cubicBezTo>
                <a:cubicBezTo>
                  <a:pt x="250430" y="366127"/>
                  <a:pt x="227697" y="357441"/>
                  <a:pt x="210231" y="340068"/>
                </a:cubicBezTo>
                <a:cubicBezTo>
                  <a:pt x="175485" y="305322"/>
                  <a:pt x="175485" y="248675"/>
                  <a:pt x="210231" y="213929"/>
                </a:cubicBezTo>
                <a:cubicBezTo>
                  <a:pt x="244977" y="179182"/>
                  <a:pt x="301624" y="179182"/>
                  <a:pt x="336371" y="213929"/>
                </a:cubicBezTo>
                <a:cubicBezTo>
                  <a:pt x="371209" y="248675"/>
                  <a:pt x="371209" y="305233"/>
                  <a:pt x="336463" y="340068"/>
                </a:cubicBezTo>
                <a:close/>
                <a:moveTo>
                  <a:pt x="324637" y="328239"/>
                </a:moveTo>
                <a:cubicBezTo>
                  <a:pt x="352914" y="299962"/>
                  <a:pt x="352914" y="253944"/>
                  <a:pt x="324637" y="225574"/>
                </a:cubicBezTo>
                <a:cubicBezTo>
                  <a:pt x="296359" y="197296"/>
                  <a:pt x="250342" y="197296"/>
                  <a:pt x="221971" y="225574"/>
                </a:cubicBezTo>
                <a:cubicBezTo>
                  <a:pt x="193694" y="253851"/>
                  <a:pt x="193694" y="299869"/>
                  <a:pt x="221971" y="328239"/>
                </a:cubicBezTo>
                <a:cubicBezTo>
                  <a:pt x="250341" y="356610"/>
                  <a:pt x="296361" y="356610"/>
                  <a:pt x="324637" y="32823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600"/>
          </a:p>
        </p:txBody>
      </p:sp>
      <p:sp>
        <p:nvSpPr>
          <p:cNvPr id="51" name="Freeform: Shape 50">
            <a:extLst>
              <a:ext uri="{FF2B5EF4-FFF2-40B4-BE49-F238E27FC236}">
                <a16:creationId xmlns:a16="http://schemas.microsoft.com/office/drawing/2014/main" id="{7D101AE9-08C1-2378-EC3B-DE72EF9549AC}"/>
              </a:ext>
              <a:ext uri="{C183D7F6-B498-43B3-948B-1728B52AA6E4}">
                <adec:decorative xmlns:adec="http://schemas.microsoft.com/office/drawing/2017/decorative" val="1"/>
              </a:ext>
            </a:extLst>
          </p:cNvPr>
          <p:cNvSpPr/>
          <p:nvPr/>
        </p:nvSpPr>
        <p:spPr>
          <a:xfrm>
            <a:off x="419804" y="3136256"/>
            <a:ext cx="524537" cy="524647"/>
          </a:xfrm>
          <a:custGeom>
            <a:avLst/>
            <a:gdLst>
              <a:gd name="connsiteX0" fmla="*/ 406789 w 576991"/>
              <a:gd name="connsiteY0" fmla="*/ 172562 h 577112"/>
              <a:gd name="connsiteX1" fmla="*/ 412273 w 576991"/>
              <a:gd name="connsiteY1" fmla="*/ 144893 h 577112"/>
              <a:gd name="connsiteX2" fmla="*/ 412273 w 576991"/>
              <a:gd name="connsiteY2" fmla="*/ 119235 h 577112"/>
              <a:gd name="connsiteX3" fmla="*/ 390817 w 576991"/>
              <a:gd name="connsiteY3" fmla="*/ 97779 h 577112"/>
              <a:gd name="connsiteX4" fmla="*/ 365159 w 576991"/>
              <a:gd name="connsiteY4" fmla="*/ 97779 h 577112"/>
              <a:gd name="connsiteX5" fmla="*/ 337490 w 576991"/>
              <a:gd name="connsiteY5" fmla="*/ 103263 h 577112"/>
              <a:gd name="connsiteX6" fmla="*/ 321805 w 576991"/>
              <a:gd name="connsiteY6" fmla="*/ 79823 h 577112"/>
              <a:gd name="connsiteX7" fmla="*/ 303667 w 576991"/>
              <a:gd name="connsiteY7" fmla="*/ 61685 h 577112"/>
              <a:gd name="connsiteX8" fmla="*/ 273331 w 576991"/>
              <a:gd name="connsiteY8" fmla="*/ 61685 h 577112"/>
              <a:gd name="connsiteX9" fmla="*/ 255193 w 576991"/>
              <a:gd name="connsiteY9" fmla="*/ 79823 h 577112"/>
              <a:gd name="connsiteX10" fmla="*/ 239508 w 576991"/>
              <a:gd name="connsiteY10" fmla="*/ 103263 h 577112"/>
              <a:gd name="connsiteX11" fmla="*/ 211839 w 576991"/>
              <a:gd name="connsiteY11" fmla="*/ 97779 h 577112"/>
              <a:gd name="connsiteX12" fmla="*/ 186180 w 576991"/>
              <a:gd name="connsiteY12" fmla="*/ 97779 h 577112"/>
              <a:gd name="connsiteX13" fmla="*/ 164725 w 576991"/>
              <a:gd name="connsiteY13" fmla="*/ 119235 h 577112"/>
              <a:gd name="connsiteX14" fmla="*/ 164725 w 576991"/>
              <a:gd name="connsiteY14" fmla="*/ 144887 h 577112"/>
              <a:gd name="connsiteX15" fmla="*/ 170209 w 576991"/>
              <a:gd name="connsiteY15" fmla="*/ 172555 h 577112"/>
              <a:gd name="connsiteX16" fmla="*/ 146769 w 576991"/>
              <a:gd name="connsiteY16" fmla="*/ 188241 h 577112"/>
              <a:gd name="connsiteX17" fmla="*/ 128631 w 576991"/>
              <a:gd name="connsiteY17" fmla="*/ 206379 h 577112"/>
              <a:gd name="connsiteX18" fmla="*/ 128631 w 576991"/>
              <a:gd name="connsiteY18" fmla="*/ 236715 h 577112"/>
              <a:gd name="connsiteX19" fmla="*/ 146769 w 576991"/>
              <a:gd name="connsiteY19" fmla="*/ 254853 h 577112"/>
              <a:gd name="connsiteX20" fmla="*/ 170209 w 576991"/>
              <a:gd name="connsiteY20" fmla="*/ 270538 h 577112"/>
              <a:gd name="connsiteX21" fmla="*/ 164725 w 576991"/>
              <a:gd name="connsiteY21" fmla="*/ 298207 h 577112"/>
              <a:gd name="connsiteX22" fmla="*/ 164725 w 576991"/>
              <a:gd name="connsiteY22" fmla="*/ 323859 h 577112"/>
              <a:gd name="connsiteX23" fmla="*/ 186180 w 576991"/>
              <a:gd name="connsiteY23" fmla="*/ 345308 h 577112"/>
              <a:gd name="connsiteX24" fmla="*/ 199010 w 576991"/>
              <a:gd name="connsiteY24" fmla="*/ 350623 h 577112"/>
              <a:gd name="connsiteX25" fmla="*/ 211839 w 576991"/>
              <a:gd name="connsiteY25" fmla="*/ 345308 h 577112"/>
              <a:gd name="connsiteX26" fmla="*/ 239521 w 576991"/>
              <a:gd name="connsiteY26" fmla="*/ 339804 h 577112"/>
              <a:gd name="connsiteX27" fmla="*/ 255199 w 576991"/>
              <a:gd name="connsiteY27" fmla="*/ 363270 h 577112"/>
              <a:gd name="connsiteX28" fmla="*/ 273337 w 576991"/>
              <a:gd name="connsiteY28" fmla="*/ 381408 h 577112"/>
              <a:gd name="connsiteX29" fmla="*/ 303673 w 576991"/>
              <a:gd name="connsiteY29" fmla="*/ 381408 h 577112"/>
              <a:gd name="connsiteX30" fmla="*/ 321811 w 576991"/>
              <a:gd name="connsiteY30" fmla="*/ 363270 h 577112"/>
              <a:gd name="connsiteX31" fmla="*/ 337497 w 576991"/>
              <a:gd name="connsiteY31" fmla="*/ 339830 h 577112"/>
              <a:gd name="connsiteX32" fmla="*/ 365165 w 576991"/>
              <a:gd name="connsiteY32" fmla="*/ 345308 h 577112"/>
              <a:gd name="connsiteX33" fmla="*/ 377995 w 576991"/>
              <a:gd name="connsiteY33" fmla="*/ 350623 h 577112"/>
              <a:gd name="connsiteX34" fmla="*/ 390824 w 576991"/>
              <a:gd name="connsiteY34" fmla="*/ 345308 h 577112"/>
              <a:gd name="connsiteX35" fmla="*/ 412280 w 576991"/>
              <a:gd name="connsiteY35" fmla="*/ 323852 h 577112"/>
              <a:gd name="connsiteX36" fmla="*/ 412280 w 576991"/>
              <a:gd name="connsiteY36" fmla="*/ 298200 h 577112"/>
              <a:gd name="connsiteX37" fmla="*/ 406802 w 576991"/>
              <a:gd name="connsiteY37" fmla="*/ 270531 h 577112"/>
              <a:gd name="connsiteX38" fmla="*/ 430242 w 576991"/>
              <a:gd name="connsiteY38" fmla="*/ 254846 h 577112"/>
              <a:gd name="connsiteX39" fmla="*/ 448386 w 576991"/>
              <a:gd name="connsiteY39" fmla="*/ 236708 h 577112"/>
              <a:gd name="connsiteX40" fmla="*/ 448386 w 576991"/>
              <a:gd name="connsiteY40" fmla="*/ 206372 h 577112"/>
              <a:gd name="connsiteX41" fmla="*/ 430242 w 576991"/>
              <a:gd name="connsiteY41" fmla="*/ 188234 h 577112"/>
              <a:gd name="connsiteX42" fmla="*/ 406789 w 576991"/>
              <a:gd name="connsiteY42" fmla="*/ 172562 h 577112"/>
              <a:gd name="connsiteX43" fmla="*/ 432018 w 576991"/>
              <a:gd name="connsiteY43" fmla="*/ 206392 h 577112"/>
              <a:gd name="connsiteX44" fmla="*/ 432018 w 576991"/>
              <a:gd name="connsiteY44" fmla="*/ 236728 h 577112"/>
              <a:gd name="connsiteX45" fmla="*/ 430229 w 576991"/>
              <a:gd name="connsiteY45" fmla="*/ 238517 h 577112"/>
              <a:gd name="connsiteX46" fmla="*/ 391683 w 576991"/>
              <a:gd name="connsiteY46" fmla="*/ 264299 h 577112"/>
              <a:gd name="connsiteX47" fmla="*/ 400706 w 576991"/>
              <a:gd name="connsiteY47" fmla="*/ 309787 h 577112"/>
              <a:gd name="connsiteX48" fmla="*/ 400706 w 576991"/>
              <a:gd name="connsiteY48" fmla="*/ 312318 h 577112"/>
              <a:gd name="connsiteX49" fmla="*/ 379250 w 576991"/>
              <a:gd name="connsiteY49" fmla="*/ 333773 h 577112"/>
              <a:gd name="connsiteX50" fmla="*/ 377988 w 576991"/>
              <a:gd name="connsiteY50" fmla="*/ 334294 h 577112"/>
              <a:gd name="connsiteX51" fmla="*/ 376726 w 576991"/>
              <a:gd name="connsiteY51" fmla="*/ 333773 h 577112"/>
              <a:gd name="connsiteX52" fmla="*/ 331238 w 576991"/>
              <a:gd name="connsiteY52" fmla="*/ 324750 h 577112"/>
              <a:gd name="connsiteX53" fmla="*/ 305456 w 576991"/>
              <a:gd name="connsiteY53" fmla="*/ 363296 h 577112"/>
              <a:gd name="connsiteX54" fmla="*/ 303667 w 576991"/>
              <a:gd name="connsiteY54" fmla="*/ 365085 h 577112"/>
              <a:gd name="connsiteX55" fmla="*/ 273331 w 576991"/>
              <a:gd name="connsiteY55" fmla="*/ 365085 h 577112"/>
              <a:gd name="connsiteX56" fmla="*/ 271542 w 576991"/>
              <a:gd name="connsiteY56" fmla="*/ 363296 h 577112"/>
              <a:gd name="connsiteX57" fmla="*/ 245773 w 576991"/>
              <a:gd name="connsiteY57" fmla="*/ 324724 h 577112"/>
              <a:gd name="connsiteX58" fmla="*/ 229528 w 576991"/>
              <a:gd name="connsiteY58" fmla="*/ 321439 h 577112"/>
              <a:gd name="connsiteX59" fmla="*/ 200272 w 576991"/>
              <a:gd name="connsiteY59" fmla="*/ 333773 h 577112"/>
              <a:gd name="connsiteX60" fmla="*/ 199010 w 576991"/>
              <a:gd name="connsiteY60" fmla="*/ 334294 h 577112"/>
              <a:gd name="connsiteX61" fmla="*/ 197748 w 576991"/>
              <a:gd name="connsiteY61" fmla="*/ 333773 h 577112"/>
              <a:gd name="connsiteX62" fmla="*/ 176292 w 576991"/>
              <a:gd name="connsiteY62" fmla="*/ 312324 h 577112"/>
              <a:gd name="connsiteX63" fmla="*/ 176292 w 576991"/>
              <a:gd name="connsiteY63" fmla="*/ 309793 h 577112"/>
              <a:gd name="connsiteX64" fmla="*/ 185315 w 576991"/>
              <a:gd name="connsiteY64" fmla="*/ 264305 h 577112"/>
              <a:gd name="connsiteX65" fmla="*/ 146769 w 576991"/>
              <a:gd name="connsiteY65" fmla="*/ 238523 h 577112"/>
              <a:gd name="connsiteX66" fmla="*/ 144980 w 576991"/>
              <a:gd name="connsiteY66" fmla="*/ 236734 h 577112"/>
              <a:gd name="connsiteX67" fmla="*/ 144980 w 576991"/>
              <a:gd name="connsiteY67" fmla="*/ 206398 h 577112"/>
              <a:gd name="connsiteX68" fmla="*/ 146769 w 576991"/>
              <a:gd name="connsiteY68" fmla="*/ 204609 h 577112"/>
              <a:gd name="connsiteX69" fmla="*/ 185315 w 576991"/>
              <a:gd name="connsiteY69" fmla="*/ 178827 h 577112"/>
              <a:gd name="connsiteX70" fmla="*/ 176292 w 576991"/>
              <a:gd name="connsiteY70" fmla="*/ 133339 h 577112"/>
              <a:gd name="connsiteX71" fmla="*/ 176292 w 576991"/>
              <a:gd name="connsiteY71" fmla="*/ 130808 h 577112"/>
              <a:gd name="connsiteX72" fmla="*/ 197748 w 576991"/>
              <a:gd name="connsiteY72" fmla="*/ 109352 h 577112"/>
              <a:gd name="connsiteX73" fmla="*/ 200278 w 576991"/>
              <a:gd name="connsiteY73" fmla="*/ 109352 h 577112"/>
              <a:gd name="connsiteX74" fmla="*/ 245766 w 576991"/>
              <a:gd name="connsiteY74" fmla="*/ 118376 h 577112"/>
              <a:gd name="connsiteX75" fmla="*/ 271548 w 576991"/>
              <a:gd name="connsiteY75" fmla="*/ 79830 h 577112"/>
              <a:gd name="connsiteX76" fmla="*/ 273337 w 576991"/>
              <a:gd name="connsiteY76" fmla="*/ 78040 h 577112"/>
              <a:gd name="connsiteX77" fmla="*/ 303673 w 576991"/>
              <a:gd name="connsiteY77" fmla="*/ 78040 h 577112"/>
              <a:gd name="connsiteX78" fmla="*/ 305463 w 576991"/>
              <a:gd name="connsiteY78" fmla="*/ 79830 h 577112"/>
              <a:gd name="connsiteX79" fmla="*/ 331245 w 576991"/>
              <a:gd name="connsiteY79" fmla="*/ 118376 h 577112"/>
              <a:gd name="connsiteX80" fmla="*/ 376733 w 576991"/>
              <a:gd name="connsiteY80" fmla="*/ 109352 h 577112"/>
              <a:gd name="connsiteX81" fmla="*/ 377995 w 576991"/>
              <a:gd name="connsiteY81" fmla="*/ 108832 h 577112"/>
              <a:gd name="connsiteX82" fmla="*/ 379257 w 576991"/>
              <a:gd name="connsiteY82" fmla="*/ 109352 h 577112"/>
              <a:gd name="connsiteX83" fmla="*/ 400713 w 576991"/>
              <a:gd name="connsiteY83" fmla="*/ 130808 h 577112"/>
              <a:gd name="connsiteX84" fmla="*/ 400713 w 576991"/>
              <a:gd name="connsiteY84" fmla="*/ 133339 h 577112"/>
              <a:gd name="connsiteX85" fmla="*/ 391683 w 576991"/>
              <a:gd name="connsiteY85" fmla="*/ 178827 h 577112"/>
              <a:gd name="connsiteX86" fmla="*/ 430229 w 576991"/>
              <a:gd name="connsiteY86" fmla="*/ 204609 h 577112"/>
              <a:gd name="connsiteX87" fmla="*/ 432018 w 576991"/>
              <a:gd name="connsiteY87" fmla="*/ 206392 h 577112"/>
              <a:gd name="connsiteX88" fmla="*/ 117038 w 576991"/>
              <a:gd name="connsiteY88" fmla="*/ 361715 h 577112"/>
              <a:gd name="connsiteX89" fmla="*/ 67295 w 576991"/>
              <a:gd name="connsiteY89" fmla="*/ 211173 h 577112"/>
              <a:gd name="connsiteX90" fmla="*/ 131910 w 576991"/>
              <a:gd name="connsiteY90" fmla="*/ 64977 h 577112"/>
              <a:gd name="connsiteX91" fmla="*/ 410309 w 576991"/>
              <a:gd name="connsiteY91" fmla="*/ 36573 h 577112"/>
              <a:gd name="connsiteX92" fmla="*/ 406223 w 576991"/>
              <a:gd name="connsiteY92" fmla="*/ 19522 h 577112"/>
              <a:gd name="connsiteX93" fmla="*/ 412267 w 576991"/>
              <a:gd name="connsiteY93" fmla="*/ 9665 h 577112"/>
              <a:gd name="connsiteX94" fmla="*/ 422123 w 576991"/>
              <a:gd name="connsiteY94" fmla="*/ 15709 h 577112"/>
              <a:gd name="connsiteX95" fmla="*/ 431426 w 576991"/>
              <a:gd name="connsiteY95" fmla="*/ 54522 h 577112"/>
              <a:gd name="connsiteX96" fmla="*/ 429995 w 576991"/>
              <a:gd name="connsiteY96" fmla="*/ 61360 h 577112"/>
              <a:gd name="connsiteX97" fmla="*/ 423801 w 576991"/>
              <a:gd name="connsiteY97" fmla="*/ 64593 h 577112"/>
              <a:gd name="connsiteX98" fmla="*/ 383915 w 576991"/>
              <a:gd name="connsiteY98" fmla="*/ 66181 h 577112"/>
              <a:gd name="connsiteX99" fmla="*/ 383583 w 576991"/>
              <a:gd name="connsiteY99" fmla="*/ 66187 h 577112"/>
              <a:gd name="connsiteX100" fmla="*/ 375418 w 576991"/>
              <a:gd name="connsiteY100" fmla="*/ 58335 h 577112"/>
              <a:gd name="connsiteX101" fmla="*/ 383264 w 576991"/>
              <a:gd name="connsiteY101" fmla="*/ 49838 h 577112"/>
              <a:gd name="connsiteX102" fmla="*/ 399730 w 576991"/>
              <a:gd name="connsiteY102" fmla="*/ 49181 h 577112"/>
              <a:gd name="connsiteX103" fmla="*/ 143477 w 576991"/>
              <a:gd name="connsiteY103" fmla="*/ 76531 h 577112"/>
              <a:gd name="connsiteX104" fmla="*/ 129691 w 576991"/>
              <a:gd name="connsiteY104" fmla="*/ 351345 h 577112"/>
              <a:gd name="connsiteX105" fmla="*/ 128546 w 576991"/>
              <a:gd name="connsiteY105" fmla="*/ 362854 h 577112"/>
              <a:gd name="connsiteX106" fmla="*/ 123368 w 576991"/>
              <a:gd name="connsiteY106" fmla="*/ 364708 h 577112"/>
              <a:gd name="connsiteX107" fmla="*/ 117038 w 576991"/>
              <a:gd name="connsiteY107" fmla="*/ 361715 h 577112"/>
              <a:gd name="connsiteX108" fmla="*/ 447307 w 576991"/>
              <a:gd name="connsiteY108" fmla="*/ 91768 h 577112"/>
              <a:gd name="connsiteX109" fmla="*/ 448445 w 576991"/>
              <a:gd name="connsiteY109" fmla="*/ 80259 h 577112"/>
              <a:gd name="connsiteX110" fmla="*/ 459954 w 576991"/>
              <a:gd name="connsiteY110" fmla="*/ 81404 h 577112"/>
              <a:gd name="connsiteX111" fmla="*/ 509696 w 576991"/>
              <a:gd name="connsiteY111" fmla="*/ 231946 h 577112"/>
              <a:gd name="connsiteX112" fmla="*/ 445082 w 576991"/>
              <a:gd name="connsiteY112" fmla="*/ 378142 h 577112"/>
              <a:gd name="connsiteX113" fmla="*/ 299861 w 576991"/>
              <a:gd name="connsiteY113" fmla="*/ 442711 h 577112"/>
              <a:gd name="connsiteX114" fmla="*/ 288463 w 576991"/>
              <a:gd name="connsiteY114" fmla="*/ 443004 h 577112"/>
              <a:gd name="connsiteX115" fmla="*/ 166683 w 576991"/>
              <a:gd name="connsiteY115" fmla="*/ 406533 h 577112"/>
              <a:gd name="connsiteX116" fmla="*/ 170775 w 576991"/>
              <a:gd name="connsiteY116" fmla="*/ 423604 h 577112"/>
              <a:gd name="connsiteX117" fmla="*/ 164731 w 576991"/>
              <a:gd name="connsiteY117" fmla="*/ 433460 h 577112"/>
              <a:gd name="connsiteX118" fmla="*/ 154875 w 576991"/>
              <a:gd name="connsiteY118" fmla="*/ 427417 h 577112"/>
              <a:gd name="connsiteX119" fmla="*/ 145572 w 576991"/>
              <a:gd name="connsiteY119" fmla="*/ 388603 h 577112"/>
              <a:gd name="connsiteX120" fmla="*/ 147003 w 576991"/>
              <a:gd name="connsiteY120" fmla="*/ 381766 h 577112"/>
              <a:gd name="connsiteX121" fmla="*/ 153196 w 576991"/>
              <a:gd name="connsiteY121" fmla="*/ 378533 h 577112"/>
              <a:gd name="connsiteX122" fmla="*/ 193083 w 576991"/>
              <a:gd name="connsiteY122" fmla="*/ 376945 h 577112"/>
              <a:gd name="connsiteX123" fmla="*/ 201579 w 576991"/>
              <a:gd name="connsiteY123" fmla="*/ 384791 h 577112"/>
              <a:gd name="connsiteX124" fmla="*/ 193733 w 576991"/>
              <a:gd name="connsiteY124" fmla="*/ 393288 h 577112"/>
              <a:gd name="connsiteX125" fmla="*/ 177261 w 576991"/>
              <a:gd name="connsiteY125" fmla="*/ 393945 h 577112"/>
              <a:gd name="connsiteX126" fmla="*/ 288418 w 576991"/>
              <a:gd name="connsiteY126" fmla="*/ 426831 h 577112"/>
              <a:gd name="connsiteX127" fmla="*/ 433521 w 576991"/>
              <a:gd name="connsiteY127" fmla="*/ 366595 h 577112"/>
              <a:gd name="connsiteX128" fmla="*/ 447307 w 576991"/>
              <a:gd name="connsiteY128" fmla="*/ 91768 h 577112"/>
              <a:gd name="connsiteX129" fmla="*/ 288496 w 576991"/>
              <a:gd name="connsiteY129" fmla="*/ 140495 h 577112"/>
              <a:gd name="connsiteX130" fmla="*/ 207428 w 576991"/>
              <a:gd name="connsiteY130" fmla="*/ 221556 h 577112"/>
              <a:gd name="connsiteX131" fmla="*/ 288496 w 576991"/>
              <a:gd name="connsiteY131" fmla="*/ 302618 h 577112"/>
              <a:gd name="connsiteX132" fmla="*/ 369557 w 576991"/>
              <a:gd name="connsiteY132" fmla="*/ 221556 h 577112"/>
              <a:gd name="connsiteX133" fmla="*/ 288496 w 576991"/>
              <a:gd name="connsiteY133" fmla="*/ 140495 h 577112"/>
              <a:gd name="connsiteX134" fmla="*/ 288496 w 576991"/>
              <a:gd name="connsiteY134" fmla="*/ 286269 h 577112"/>
              <a:gd name="connsiteX135" fmla="*/ 223783 w 576991"/>
              <a:gd name="connsiteY135" fmla="*/ 221556 h 577112"/>
              <a:gd name="connsiteX136" fmla="*/ 288496 w 576991"/>
              <a:gd name="connsiteY136" fmla="*/ 156844 h 577112"/>
              <a:gd name="connsiteX137" fmla="*/ 353208 w 576991"/>
              <a:gd name="connsiteY137" fmla="*/ 221556 h 577112"/>
              <a:gd name="connsiteX138" fmla="*/ 288496 w 576991"/>
              <a:gd name="connsiteY138" fmla="*/ 286269 h 577112"/>
              <a:gd name="connsiteX139" fmla="*/ 568814 w 576991"/>
              <a:gd name="connsiteY139" fmla="*/ 493449 h 577112"/>
              <a:gd name="connsiteX140" fmla="*/ 8178 w 576991"/>
              <a:gd name="connsiteY140" fmla="*/ 493449 h 577112"/>
              <a:gd name="connsiteX141" fmla="*/ 0 w 576991"/>
              <a:gd name="connsiteY141" fmla="*/ 501627 h 577112"/>
              <a:gd name="connsiteX142" fmla="*/ 0 w 576991"/>
              <a:gd name="connsiteY142" fmla="*/ 568935 h 577112"/>
              <a:gd name="connsiteX143" fmla="*/ 8178 w 576991"/>
              <a:gd name="connsiteY143" fmla="*/ 577113 h 577112"/>
              <a:gd name="connsiteX144" fmla="*/ 568814 w 576991"/>
              <a:gd name="connsiteY144" fmla="*/ 577113 h 577112"/>
              <a:gd name="connsiteX145" fmla="*/ 576991 w 576991"/>
              <a:gd name="connsiteY145" fmla="*/ 568935 h 577112"/>
              <a:gd name="connsiteX146" fmla="*/ 576991 w 576991"/>
              <a:gd name="connsiteY146" fmla="*/ 501621 h 577112"/>
              <a:gd name="connsiteX147" fmla="*/ 568814 w 576991"/>
              <a:gd name="connsiteY147" fmla="*/ 493449 h 577112"/>
              <a:gd name="connsiteX148" fmla="*/ 16355 w 576991"/>
              <a:gd name="connsiteY148" fmla="*/ 509798 h 577112"/>
              <a:gd name="connsiteX149" fmla="*/ 420477 w 576991"/>
              <a:gd name="connsiteY149" fmla="*/ 509798 h 577112"/>
              <a:gd name="connsiteX150" fmla="*/ 420477 w 576991"/>
              <a:gd name="connsiteY150" fmla="*/ 560751 h 577112"/>
              <a:gd name="connsiteX151" fmla="*/ 16355 w 576991"/>
              <a:gd name="connsiteY151" fmla="*/ 560751 h 577112"/>
              <a:gd name="connsiteX152" fmla="*/ 16355 w 576991"/>
              <a:gd name="connsiteY152" fmla="*/ 509798 h 577112"/>
              <a:gd name="connsiteX153" fmla="*/ 560636 w 576991"/>
              <a:gd name="connsiteY153" fmla="*/ 560751 h 577112"/>
              <a:gd name="connsiteX154" fmla="*/ 436832 w 576991"/>
              <a:gd name="connsiteY154" fmla="*/ 560751 h 577112"/>
              <a:gd name="connsiteX155" fmla="*/ 436832 w 576991"/>
              <a:gd name="connsiteY155" fmla="*/ 509798 h 577112"/>
              <a:gd name="connsiteX156" fmla="*/ 560636 w 576991"/>
              <a:gd name="connsiteY156" fmla="*/ 509798 h 577112"/>
              <a:gd name="connsiteX157" fmla="*/ 560636 w 576991"/>
              <a:gd name="connsiteY157" fmla="*/ 560751 h 57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576991" h="577112">
                <a:moveTo>
                  <a:pt x="406789" y="172562"/>
                </a:moveTo>
                <a:cubicBezTo>
                  <a:pt x="403647" y="164976"/>
                  <a:pt x="403439" y="153728"/>
                  <a:pt x="412273" y="144893"/>
                </a:cubicBezTo>
                <a:cubicBezTo>
                  <a:pt x="419345" y="137821"/>
                  <a:pt x="419345" y="126313"/>
                  <a:pt x="412273" y="119235"/>
                </a:cubicBezTo>
                <a:lnTo>
                  <a:pt x="390817" y="97779"/>
                </a:lnTo>
                <a:cubicBezTo>
                  <a:pt x="383746" y="90707"/>
                  <a:pt x="372237" y="90707"/>
                  <a:pt x="365159" y="97779"/>
                </a:cubicBezTo>
                <a:cubicBezTo>
                  <a:pt x="356324" y="106614"/>
                  <a:pt x="345076" y="106399"/>
                  <a:pt x="337490" y="103263"/>
                </a:cubicBezTo>
                <a:cubicBezTo>
                  <a:pt x="329904" y="100121"/>
                  <a:pt x="321805" y="92314"/>
                  <a:pt x="321805" y="79823"/>
                </a:cubicBezTo>
                <a:cubicBezTo>
                  <a:pt x="321805" y="69817"/>
                  <a:pt x="313666" y="61685"/>
                  <a:pt x="303667" y="61685"/>
                </a:cubicBezTo>
                <a:lnTo>
                  <a:pt x="273331" y="61685"/>
                </a:lnTo>
                <a:cubicBezTo>
                  <a:pt x="263332" y="61685"/>
                  <a:pt x="255193" y="69824"/>
                  <a:pt x="255193" y="79823"/>
                </a:cubicBezTo>
                <a:cubicBezTo>
                  <a:pt x="255193" y="92314"/>
                  <a:pt x="247087" y="100121"/>
                  <a:pt x="239508" y="103263"/>
                </a:cubicBezTo>
                <a:cubicBezTo>
                  <a:pt x="231922" y="106405"/>
                  <a:pt x="220674" y="106614"/>
                  <a:pt x="211839" y="97779"/>
                </a:cubicBezTo>
                <a:cubicBezTo>
                  <a:pt x="204761" y="90707"/>
                  <a:pt x="193259" y="90707"/>
                  <a:pt x="186180" y="97779"/>
                </a:cubicBezTo>
                <a:lnTo>
                  <a:pt x="164725" y="119235"/>
                </a:lnTo>
                <a:cubicBezTo>
                  <a:pt x="157653" y="126306"/>
                  <a:pt x="157653" y="137815"/>
                  <a:pt x="164725" y="144887"/>
                </a:cubicBezTo>
                <a:cubicBezTo>
                  <a:pt x="173559" y="153721"/>
                  <a:pt x="173345" y="164970"/>
                  <a:pt x="170209" y="172555"/>
                </a:cubicBezTo>
                <a:cubicBezTo>
                  <a:pt x="167067" y="180141"/>
                  <a:pt x="159260" y="188241"/>
                  <a:pt x="146769" y="188241"/>
                </a:cubicBezTo>
                <a:cubicBezTo>
                  <a:pt x="136763" y="188241"/>
                  <a:pt x="128631" y="196379"/>
                  <a:pt x="128631" y="206379"/>
                </a:cubicBezTo>
                <a:lnTo>
                  <a:pt x="128631" y="236715"/>
                </a:lnTo>
                <a:cubicBezTo>
                  <a:pt x="128631" y="246720"/>
                  <a:pt x="136770" y="254853"/>
                  <a:pt x="146769" y="254853"/>
                </a:cubicBezTo>
                <a:cubicBezTo>
                  <a:pt x="159260" y="254853"/>
                  <a:pt x="167067" y="262959"/>
                  <a:pt x="170209" y="270538"/>
                </a:cubicBezTo>
                <a:cubicBezTo>
                  <a:pt x="173351" y="278124"/>
                  <a:pt x="173559" y="289372"/>
                  <a:pt x="164725" y="298207"/>
                </a:cubicBezTo>
                <a:cubicBezTo>
                  <a:pt x="157653" y="305278"/>
                  <a:pt x="157653" y="316787"/>
                  <a:pt x="164725" y="323859"/>
                </a:cubicBezTo>
                <a:lnTo>
                  <a:pt x="186180" y="345308"/>
                </a:lnTo>
                <a:cubicBezTo>
                  <a:pt x="189609" y="348736"/>
                  <a:pt x="194163" y="350623"/>
                  <a:pt x="199010" y="350623"/>
                </a:cubicBezTo>
                <a:cubicBezTo>
                  <a:pt x="203856" y="350623"/>
                  <a:pt x="208410" y="348736"/>
                  <a:pt x="211839" y="345308"/>
                </a:cubicBezTo>
                <a:cubicBezTo>
                  <a:pt x="220687" y="336460"/>
                  <a:pt x="231935" y="336662"/>
                  <a:pt x="239521" y="339804"/>
                </a:cubicBezTo>
                <a:cubicBezTo>
                  <a:pt x="247100" y="342946"/>
                  <a:pt x="255199" y="350753"/>
                  <a:pt x="255199" y="363270"/>
                </a:cubicBezTo>
                <a:cubicBezTo>
                  <a:pt x="255199" y="373276"/>
                  <a:pt x="263338" y="381408"/>
                  <a:pt x="273337" y="381408"/>
                </a:cubicBezTo>
                <a:lnTo>
                  <a:pt x="303673" y="381408"/>
                </a:lnTo>
                <a:cubicBezTo>
                  <a:pt x="313673" y="381408"/>
                  <a:pt x="321811" y="373270"/>
                  <a:pt x="321811" y="363270"/>
                </a:cubicBezTo>
                <a:cubicBezTo>
                  <a:pt x="321811" y="350779"/>
                  <a:pt x="329918" y="342972"/>
                  <a:pt x="337497" y="339830"/>
                </a:cubicBezTo>
                <a:cubicBezTo>
                  <a:pt x="345076" y="336688"/>
                  <a:pt x="356331" y="336480"/>
                  <a:pt x="365165" y="345308"/>
                </a:cubicBezTo>
                <a:cubicBezTo>
                  <a:pt x="368594" y="348736"/>
                  <a:pt x="373148" y="350623"/>
                  <a:pt x="377995" y="350623"/>
                </a:cubicBezTo>
                <a:cubicBezTo>
                  <a:pt x="382841" y="350623"/>
                  <a:pt x="387395" y="348736"/>
                  <a:pt x="390824" y="345308"/>
                </a:cubicBezTo>
                <a:lnTo>
                  <a:pt x="412280" y="323852"/>
                </a:lnTo>
                <a:cubicBezTo>
                  <a:pt x="419351" y="316780"/>
                  <a:pt x="419351" y="305272"/>
                  <a:pt x="412280" y="298200"/>
                </a:cubicBezTo>
                <a:cubicBezTo>
                  <a:pt x="403445" y="289365"/>
                  <a:pt x="403660" y="278117"/>
                  <a:pt x="406802" y="270531"/>
                </a:cubicBezTo>
                <a:cubicBezTo>
                  <a:pt x="409944" y="262946"/>
                  <a:pt x="417751" y="254846"/>
                  <a:pt x="430242" y="254846"/>
                </a:cubicBezTo>
                <a:cubicBezTo>
                  <a:pt x="440248" y="254846"/>
                  <a:pt x="448386" y="246707"/>
                  <a:pt x="448386" y="236708"/>
                </a:cubicBezTo>
                <a:lnTo>
                  <a:pt x="448386" y="206372"/>
                </a:lnTo>
                <a:cubicBezTo>
                  <a:pt x="448386" y="196366"/>
                  <a:pt x="440248" y="188234"/>
                  <a:pt x="430242" y="188234"/>
                </a:cubicBezTo>
                <a:cubicBezTo>
                  <a:pt x="417738" y="188254"/>
                  <a:pt x="409931" y="180148"/>
                  <a:pt x="406789" y="172562"/>
                </a:cubicBezTo>
                <a:close/>
                <a:moveTo>
                  <a:pt x="432018" y="206392"/>
                </a:moveTo>
                <a:lnTo>
                  <a:pt x="432018" y="236728"/>
                </a:lnTo>
                <a:cubicBezTo>
                  <a:pt x="432018" y="237717"/>
                  <a:pt x="431218" y="238517"/>
                  <a:pt x="430229" y="238517"/>
                </a:cubicBezTo>
                <a:cubicBezTo>
                  <a:pt x="413041" y="238517"/>
                  <a:pt x="398273" y="248399"/>
                  <a:pt x="391683" y="264299"/>
                </a:cubicBezTo>
                <a:cubicBezTo>
                  <a:pt x="385092" y="280205"/>
                  <a:pt x="388553" y="297634"/>
                  <a:pt x="400706" y="309787"/>
                </a:cubicBezTo>
                <a:cubicBezTo>
                  <a:pt x="401402" y="310483"/>
                  <a:pt x="401402" y="311621"/>
                  <a:pt x="400706" y="312318"/>
                </a:cubicBezTo>
                <a:lnTo>
                  <a:pt x="379250" y="333773"/>
                </a:lnTo>
                <a:cubicBezTo>
                  <a:pt x="378821" y="334203"/>
                  <a:pt x="378326" y="334294"/>
                  <a:pt x="377988" y="334294"/>
                </a:cubicBezTo>
                <a:cubicBezTo>
                  <a:pt x="377650" y="334294"/>
                  <a:pt x="377155" y="334203"/>
                  <a:pt x="376726" y="333773"/>
                </a:cubicBezTo>
                <a:cubicBezTo>
                  <a:pt x="364567" y="321621"/>
                  <a:pt x="347138" y="318160"/>
                  <a:pt x="331238" y="324750"/>
                </a:cubicBezTo>
                <a:cubicBezTo>
                  <a:pt x="315332" y="331340"/>
                  <a:pt x="305456" y="346108"/>
                  <a:pt x="305456" y="363296"/>
                </a:cubicBezTo>
                <a:cubicBezTo>
                  <a:pt x="305456" y="364285"/>
                  <a:pt x="304656" y="365085"/>
                  <a:pt x="303667" y="365085"/>
                </a:cubicBezTo>
                <a:lnTo>
                  <a:pt x="273331" y="365085"/>
                </a:lnTo>
                <a:cubicBezTo>
                  <a:pt x="272342" y="365085"/>
                  <a:pt x="271542" y="364285"/>
                  <a:pt x="271542" y="363296"/>
                </a:cubicBezTo>
                <a:cubicBezTo>
                  <a:pt x="271542" y="346089"/>
                  <a:pt x="261666" y="331314"/>
                  <a:pt x="245773" y="324724"/>
                </a:cubicBezTo>
                <a:cubicBezTo>
                  <a:pt x="240444" y="322518"/>
                  <a:pt x="234947" y="321439"/>
                  <a:pt x="229528" y="321439"/>
                </a:cubicBezTo>
                <a:cubicBezTo>
                  <a:pt x="218780" y="321439"/>
                  <a:pt x="208358" y="325680"/>
                  <a:pt x="200272" y="333773"/>
                </a:cubicBezTo>
                <a:cubicBezTo>
                  <a:pt x="199842" y="334203"/>
                  <a:pt x="199348" y="334294"/>
                  <a:pt x="199010" y="334294"/>
                </a:cubicBezTo>
                <a:cubicBezTo>
                  <a:pt x="198671" y="334294"/>
                  <a:pt x="198177" y="334203"/>
                  <a:pt x="197748" y="333773"/>
                </a:cubicBezTo>
                <a:lnTo>
                  <a:pt x="176292" y="312324"/>
                </a:lnTo>
                <a:cubicBezTo>
                  <a:pt x="175596" y="311628"/>
                  <a:pt x="175596" y="310489"/>
                  <a:pt x="176292" y="309793"/>
                </a:cubicBezTo>
                <a:cubicBezTo>
                  <a:pt x="188444" y="297641"/>
                  <a:pt x="191905" y="280212"/>
                  <a:pt x="185315" y="264305"/>
                </a:cubicBezTo>
                <a:cubicBezTo>
                  <a:pt x="178725" y="248405"/>
                  <a:pt x="163957" y="238523"/>
                  <a:pt x="146769" y="238523"/>
                </a:cubicBezTo>
                <a:cubicBezTo>
                  <a:pt x="145780" y="238523"/>
                  <a:pt x="144980" y="237723"/>
                  <a:pt x="144980" y="236734"/>
                </a:cubicBezTo>
                <a:lnTo>
                  <a:pt x="144980" y="206398"/>
                </a:lnTo>
                <a:cubicBezTo>
                  <a:pt x="144980" y="205409"/>
                  <a:pt x="145780" y="204609"/>
                  <a:pt x="146769" y="204609"/>
                </a:cubicBezTo>
                <a:cubicBezTo>
                  <a:pt x="163957" y="204609"/>
                  <a:pt x="178725" y="194733"/>
                  <a:pt x="185315" y="178827"/>
                </a:cubicBezTo>
                <a:cubicBezTo>
                  <a:pt x="191905" y="162920"/>
                  <a:pt x="188444" y="145492"/>
                  <a:pt x="176292" y="133339"/>
                </a:cubicBezTo>
                <a:cubicBezTo>
                  <a:pt x="175596" y="132643"/>
                  <a:pt x="175596" y="131504"/>
                  <a:pt x="176292" y="130808"/>
                </a:cubicBezTo>
                <a:lnTo>
                  <a:pt x="197748" y="109352"/>
                </a:lnTo>
                <a:cubicBezTo>
                  <a:pt x="198444" y="108656"/>
                  <a:pt x="199582" y="108656"/>
                  <a:pt x="200278" y="109352"/>
                </a:cubicBezTo>
                <a:cubicBezTo>
                  <a:pt x="212431" y="121505"/>
                  <a:pt x="229860" y="124966"/>
                  <a:pt x="245766" y="118376"/>
                </a:cubicBezTo>
                <a:cubicBezTo>
                  <a:pt x="261666" y="111786"/>
                  <a:pt x="271548" y="97018"/>
                  <a:pt x="271548" y="79830"/>
                </a:cubicBezTo>
                <a:cubicBezTo>
                  <a:pt x="271548" y="78841"/>
                  <a:pt x="272348" y="78040"/>
                  <a:pt x="273337" y="78040"/>
                </a:cubicBezTo>
                <a:lnTo>
                  <a:pt x="303673" y="78040"/>
                </a:lnTo>
                <a:cubicBezTo>
                  <a:pt x="304662" y="78040"/>
                  <a:pt x="305463" y="78841"/>
                  <a:pt x="305463" y="79830"/>
                </a:cubicBezTo>
                <a:cubicBezTo>
                  <a:pt x="305463" y="97018"/>
                  <a:pt x="315338" y="111786"/>
                  <a:pt x="331245" y="118376"/>
                </a:cubicBezTo>
                <a:cubicBezTo>
                  <a:pt x="347151" y="124960"/>
                  <a:pt x="364580" y="121505"/>
                  <a:pt x="376733" y="109352"/>
                </a:cubicBezTo>
                <a:cubicBezTo>
                  <a:pt x="377162" y="108923"/>
                  <a:pt x="377656" y="108832"/>
                  <a:pt x="377995" y="108832"/>
                </a:cubicBezTo>
                <a:cubicBezTo>
                  <a:pt x="378333" y="108832"/>
                  <a:pt x="378827" y="108923"/>
                  <a:pt x="379257" y="109352"/>
                </a:cubicBezTo>
                <a:lnTo>
                  <a:pt x="400713" y="130808"/>
                </a:lnTo>
                <a:cubicBezTo>
                  <a:pt x="401409" y="131504"/>
                  <a:pt x="401409" y="132643"/>
                  <a:pt x="400713" y="133339"/>
                </a:cubicBezTo>
                <a:cubicBezTo>
                  <a:pt x="388560" y="145492"/>
                  <a:pt x="385099" y="162920"/>
                  <a:pt x="391683" y="178827"/>
                </a:cubicBezTo>
                <a:cubicBezTo>
                  <a:pt x="398273" y="194727"/>
                  <a:pt x="413041" y="204609"/>
                  <a:pt x="430229" y="204609"/>
                </a:cubicBezTo>
                <a:cubicBezTo>
                  <a:pt x="431211" y="204603"/>
                  <a:pt x="432018" y="205403"/>
                  <a:pt x="432018" y="206392"/>
                </a:cubicBezTo>
                <a:close/>
                <a:moveTo>
                  <a:pt x="117038" y="361715"/>
                </a:moveTo>
                <a:cubicBezTo>
                  <a:pt x="82408" y="319448"/>
                  <a:pt x="64738" y="265984"/>
                  <a:pt x="67295" y="211173"/>
                </a:cubicBezTo>
                <a:cubicBezTo>
                  <a:pt x="69871" y="155992"/>
                  <a:pt x="92817" y="104070"/>
                  <a:pt x="131910" y="64977"/>
                </a:cubicBezTo>
                <a:cubicBezTo>
                  <a:pt x="206953" y="-10066"/>
                  <a:pt x="323431" y="-20885"/>
                  <a:pt x="410309" y="36573"/>
                </a:cubicBezTo>
                <a:lnTo>
                  <a:pt x="406223" y="19522"/>
                </a:lnTo>
                <a:cubicBezTo>
                  <a:pt x="405169" y="15130"/>
                  <a:pt x="407875" y="10719"/>
                  <a:pt x="412267" y="9665"/>
                </a:cubicBezTo>
                <a:cubicBezTo>
                  <a:pt x="416658" y="8612"/>
                  <a:pt x="421069" y="11318"/>
                  <a:pt x="422123" y="15709"/>
                </a:cubicBezTo>
                <a:lnTo>
                  <a:pt x="431426" y="54522"/>
                </a:lnTo>
                <a:cubicBezTo>
                  <a:pt x="431992" y="56903"/>
                  <a:pt x="431472" y="59408"/>
                  <a:pt x="429995" y="61360"/>
                </a:cubicBezTo>
                <a:cubicBezTo>
                  <a:pt x="428518" y="63312"/>
                  <a:pt x="426248" y="64496"/>
                  <a:pt x="423801" y="64593"/>
                </a:cubicBezTo>
                <a:lnTo>
                  <a:pt x="383915" y="66181"/>
                </a:lnTo>
                <a:cubicBezTo>
                  <a:pt x="383804" y="66187"/>
                  <a:pt x="383694" y="66187"/>
                  <a:pt x="383583" y="66187"/>
                </a:cubicBezTo>
                <a:cubicBezTo>
                  <a:pt x="379218" y="66187"/>
                  <a:pt x="375594" y="62739"/>
                  <a:pt x="375418" y="58335"/>
                </a:cubicBezTo>
                <a:cubicBezTo>
                  <a:pt x="375236" y="53826"/>
                  <a:pt x="378749" y="50020"/>
                  <a:pt x="383264" y="49838"/>
                </a:cubicBezTo>
                <a:lnTo>
                  <a:pt x="399730" y="49181"/>
                </a:lnTo>
                <a:cubicBezTo>
                  <a:pt x="319450" y="-2865"/>
                  <a:pt x="212528" y="7480"/>
                  <a:pt x="143477" y="76531"/>
                </a:cubicBezTo>
                <a:cubicBezTo>
                  <a:pt x="68596" y="151412"/>
                  <a:pt x="62669" y="269556"/>
                  <a:pt x="129691" y="351345"/>
                </a:cubicBezTo>
                <a:cubicBezTo>
                  <a:pt x="132554" y="354839"/>
                  <a:pt x="132040" y="359991"/>
                  <a:pt x="128546" y="362854"/>
                </a:cubicBezTo>
                <a:cubicBezTo>
                  <a:pt x="127024" y="364096"/>
                  <a:pt x="125189" y="364708"/>
                  <a:pt x="123368" y="364708"/>
                </a:cubicBezTo>
                <a:cubicBezTo>
                  <a:pt x="121000" y="364715"/>
                  <a:pt x="118651" y="363693"/>
                  <a:pt x="117038" y="361715"/>
                </a:cubicBezTo>
                <a:close/>
                <a:moveTo>
                  <a:pt x="447307" y="91768"/>
                </a:moveTo>
                <a:cubicBezTo>
                  <a:pt x="444444" y="88274"/>
                  <a:pt x="444958" y="83121"/>
                  <a:pt x="448445" y="80259"/>
                </a:cubicBezTo>
                <a:cubicBezTo>
                  <a:pt x="451939" y="77396"/>
                  <a:pt x="457091" y="77910"/>
                  <a:pt x="459954" y="81404"/>
                </a:cubicBezTo>
                <a:cubicBezTo>
                  <a:pt x="494590" y="123671"/>
                  <a:pt x="512253" y="177135"/>
                  <a:pt x="509696" y="231946"/>
                </a:cubicBezTo>
                <a:cubicBezTo>
                  <a:pt x="507120" y="287127"/>
                  <a:pt x="484174" y="339049"/>
                  <a:pt x="445082" y="378142"/>
                </a:cubicBezTo>
                <a:cubicBezTo>
                  <a:pt x="406242" y="416981"/>
                  <a:pt x="354672" y="439914"/>
                  <a:pt x="299861" y="442711"/>
                </a:cubicBezTo>
                <a:cubicBezTo>
                  <a:pt x="296055" y="442907"/>
                  <a:pt x="292249" y="443004"/>
                  <a:pt x="288463" y="443004"/>
                </a:cubicBezTo>
                <a:cubicBezTo>
                  <a:pt x="244992" y="443004"/>
                  <a:pt x="202711" y="430305"/>
                  <a:pt x="166683" y="406533"/>
                </a:cubicBezTo>
                <a:lnTo>
                  <a:pt x="170775" y="423604"/>
                </a:lnTo>
                <a:cubicBezTo>
                  <a:pt x="171829" y="427996"/>
                  <a:pt x="169122" y="432406"/>
                  <a:pt x="164731" y="433460"/>
                </a:cubicBezTo>
                <a:cubicBezTo>
                  <a:pt x="160340" y="434508"/>
                  <a:pt x="155929" y="431808"/>
                  <a:pt x="154875" y="427417"/>
                </a:cubicBezTo>
                <a:lnTo>
                  <a:pt x="145572" y="388603"/>
                </a:lnTo>
                <a:cubicBezTo>
                  <a:pt x="145006" y="386222"/>
                  <a:pt x="145526" y="383718"/>
                  <a:pt x="147003" y="381766"/>
                </a:cubicBezTo>
                <a:cubicBezTo>
                  <a:pt x="148480" y="379814"/>
                  <a:pt x="150750" y="378630"/>
                  <a:pt x="153196" y="378533"/>
                </a:cubicBezTo>
                <a:lnTo>
                  <a:pt x="193083" y="376945"/>
                </a:lnTo>
                <a:cubicBezTo>
                  <a:pt x="197643" y="376763"/>
                  <a:pt x="201397" y="380276"/>
                  <a:pt x="201579" y="384791"/>
                </a:cubicBezTo>
                <a:cubicBezTo>
                  <a:pt x="201762" y="389300"/>
                  <a:pt x="198248" y="393105"/>
                  <a:pt x="193733" y="393288"/>
                </a:cubicBezTo>
                <a:lnTo>
                  <a:pt x="177261" y="393945"/>
                </a:lnTo>
                <a:cubicBezTo>
                  <a:pt x="211195" y="415960"/>
                  <a:pt x="249858" y="426831"/>
                  <a:pt x="288418" y="426831"/>
                </a:cubicBezTo>
                <a:cubicBezTo>
                  <a:pt x="341107" y="426831"/>
                  <a:pt x="393589" y="406527"/>
                  <a:pt x="433521" y="366595"/>
                </a:cubicBezTo>
                <a:cubicBezTo>
                  <a:pt x="508395" y="291701"/>
                  <a:pt x="514322" y="173557"/>
                  <a:pt x="447307" y="91768"/>
                </a:cubicBezTo>
                <a:close/>
                <a:moveTo>
                  <a:pt x="288496" y="140495"/>
                </a:moveTo>
                <a:cubicBezTo>
                  <a:pt x="243795" y="140495"/>
                  <a:pt x="207428" y="176862"/>
                  <a:pt x="207428" y="221556"/>
                </a:cubicBezTo>
                <a:cubicBezTo>
                  <a:pt x="207428" y="266251"/>
                  <a:pt x="243795" y="302618"/>
                  <a:pt x="288496" y="302618"/>
                </a:cubicBezTo>
                <a:cubicBezTo>
                  <a:pt x="333196" y="302618"/>
                  <a:pt x="369557" y="266251"/>
                  <a:pt x="369557" y="221556"/>
                </a:cubicBezTo>
                <a:cubicBezTo>
                  <a:pt x="369557" y="176862"/>
                  <a:pt x="333196" y="140495"/>
                  <a:pt x="288496" y="140495"/>
                </a:cubicBezTo>
                <a:close/>
                <a:moveTo>
                  <a:pt x="288496" y="286269"/>
                </a:moveTo>
                <a:cubicBezTo>
                  <a:pt x="252812" y="286269"/>
                  <a:pt x="223783" y="257240"/>
                  <a:pt x="223783" y="221556"/>
                </a:cubicBezTo>
                <a:cubicBezTo>
                  <a:pt x="223783" y="185873"/>
                  <a:pt x="252812" y="156844"/>
                  <a:pt x="288496" y="156844"/>
                </a:cubicBezTo>
                <a:cubicBezTo>
                  <a:pt x="324179" y="156844"/>
                  <a:pt x="353208" y="185873"/>
                  <a:pt x="353208" y="221556"/>
                </a:cubicBezTo>
                <a:cubicBezTo>
                  <a:pt x="353208" y="257240"/>
                  <a:pt x="324179" y="286269"/>
                  <a:pt x="288496" y="286269"/>
                </a:cubicBezTo>
                <a:close/>
                <a:moveTo>
                  <a:pt x="568814" y="493449"/>
                </a:moveTo>
                <a:lnTo>
                  <a:pt x="8178" y="493449"/>
                </a:lnTo>
                <a:cubicBezTo>
                  <a:pt x="3663" y="493449"/>
                  <a:pt x="0" y="497112"/>
                  <a:pt x="0" y="501627"/>
                </a:cubicBezTo>
                <a:lnTo>
                  <a:pt x="0" y="568935"/>
                </a:lnTo>
                <a:cubicBezTo>
                  <a:pt x="0" y="573450"/>
                  <a:pt x="3663" y="577113"/>
                  <a:pt x="8178" y="577113"/>
                </a:cubicBezTo>
                <a:lnTo>
                  <a:pt x="568814" y="577113"/>
                </a:lnTo>
                <a:cubicBezTo>
                  <a:pt x="573329" y="577113"/>
                  <a:pt x="576991" y="573450"/>
                  <a:pt x="576991" y="568935"/>
                </a:cubicBezTo>
                <a:lnTo>
                  <a:pt x="576991" y="501621"/>
                </a:lnTo>
                <a:cubicBezTo>
                  <a:pt x="576991" y="497106"/>
                  <a:pt x="573329" y="493449"/>
                  <a:pt x="568814" y="493449"/>
                </a:cubicBezTo>
                <a:close/>
                <a:moveTo>
                  <a:pt x="16355" y="509798"/>
                </a:moveTo>
                <a:lnTo>
                  <a:pt x="420477" y="509798"/>
                </a:lnTo>
                <a:lnTo>
                  <a:pt x="420477" y="560751"/>
                </a:lnTo>
                <a:lnTo>
                  <a:pt x="16355" y="560751"/>
                </a:lnTo>
                <a:lnTo>
                  <a:pt x="16355" y="509798"/>
                </a:lnTo>
                <a:close/>
                <a:moveTo>
                  <a:pt x="560636" y="560751"/>
                </a:moveTo>
                <a:lnTo>
                  <a:pt x="436832" y="560751"/>
                </a:lnTo>
                <a:lnTo>
                  <a:pt x="436832" y="509798"/>
                </a:lnTo>
                <a:lnTo>
                  <a:pt x="560636" y="509798"/>
                </a:lnTo>
                <a:lnTo>
                  <a:pt x="560636" y="560751"/>
                </a:ln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600"/>
          </a:p>
        </p:txBody>
      </p:sp>
      <p:sp>
        <p:nvSpPr>
          <p:cNvPr id="55" name="Freeform: Shape 54">
            <a:extLst>
              <a:ext uri="{FF2B5EF4-FFF2-40B4-BE49-F238E27FC236}">
                <a16:creationId xmlns:a16="http://schemas.microsoft.com/office/drawing/2014/main" id="{D35DC7B0-7964-A8B7-93E1-12DFF33C2FE3}"/>
              </a:ext>
              <a:ext uri="{C183D7F6-B498-43B3-948B-1728B52AA6E4}">
                <adec:decorative xmlns:adec="http://schemas.microsoft.com/office/drawing/2017/decorative" val="1"/>
              </a:ext>
            </a:extLst>
          </p:cNvPr>
          <p:cNvSpPr/>
          <p:nvPr/>
        </p:nvSpPr>
        <p:spPr>
          <a:xfrm>
            <a:off x="487475" y="4631711"/>
            <a:ext cx="389195" cy="503952"/>
          </a:xfrm>
          <a:custGeom>
            <a:avLst/>
            <a:gdLst>
              <a:gd name="connsiteX0" fmla="*/ 157884 w 428115"/>
              <a:gd name="connsiteY0" fmla="*/ 218322 h 554347"/>
              <a:gd name="connsiteX1" fmla="*/ 158068 w 428115"/>
              <a:gd name="connsiteY1" fmla="*/ 205546 h 554347"/>
              <a:gd name="connsiteX2" fmla="*/ 170844 w 428115"/>
              <a:gd name="connsiteY2" fmla="*/ 205730 h 554347"/>
              <a:gd name="connsiteX3" fmla="*/ 198313 w 428115"/>
              <a:gd name="connsiteY3" fmla="*/ 233893 h 554347"/>
              <a:gd name="connsiteX4" fmla="*/ 257410 w 428115"/>
              <a:gd name="connsiteY4" fmla="*/ 174796 h 554347"/>
              <a:gd name="connsiteX5" fmla="*/ 270209 w 428115"/>
              <a:gd name="connsiteY5" fmla="*/ 174796 h 554347"/>
              <a:gd name="connsiteX6" fmla="*/ 270209 w 428115"/>
              <a:gd name="connsiteY6" fmla="*/ 187595 h 554347"/>
              <a:gd name="connsiteX7" fmla="*/ 204643 w 428115"/>
              <a:gd name="connsiteY7" fmla="*/ 253137 h 554347"/>
              <a:gd name="connsiteX8" fmla="*/ 204620 w 428115"/>
              <a:gd name="connsiteY8" fmla="*/ 253114 h 554347"/>
              <a:gd name="connsiteX9" fmla="*/ 204528 w 428115"/>
              <a:gd name="connsiteY9" fmla="*/ 253206 h 554347"/>
              <a:gd name="connsiteX10" fmla="*/ 191752 w 428115"/>
              <a:gd name="connsiteY10" fmla="*/ 253021 h 554347"/>
              <a:gd name="connsiteX11" fmla="*/ 239436 w 428115"/>
              <a:gd name="connsiteY11" fmla="*/ 399097 h 554347"/>
              <a:gd name="connsiteX12" fmla="*/ 239967 w 428115"/>
              <a:gd name="connsiteY12" fmla="*/ 398450 h 554347"/>
              <a:gd name="connsiteX13" fmla="*/ 243132 w 428115"/>
              <a:gd name="connsiteY13" fmla="*/ 393876 h 554347"/>
              <a:gd name="connsiteX14" fmla="*/ 243155 w 428115"/>
              <a:gd name="connsiteY14" fmla="*/ 393853 h 554347"/>
              <a:gd name="connsiteX15" fmla="*/ 243132 w 428115"/>
              <a:gd name="connsiteY15" fmla="*/ 393853 h 554347"/>
              <a:gd name="connsiteX16" fmla="*/ 260898 w 428115"/>
              <a:gd name="connsiteY16" fmla="*/ 363104 h 554347"/>
              <a:gd name="connsiteX17" fmla="*/ 265842 w 428115"/>
              <a:gd name="connsiteY17" fmla="*/ 359061 h 554347"/>
              <a:gd name="connsiteX18" fmla="*/ 274158 w 428115"/>
              <a:gd name="connsiteY18" fmla="*/ 355711 h 554347"/>
              <a:gd name="connsiteX19" fmla="*/ 282499 w 428115"/>
              <a:gd name="connsiteY19" fmla="*/ 351760 h 554347"/>
              <a:gd name="connsiteX20" fmla="*/ 289222 w 428115"/>
              <a:gd name="connsiteY20" fmla="*/ 351159 h 554347"/>
              <a:gd name="connsiteX21" fmla="*/ 322374 w 428115"/>
              <a:gd name="connsiteY21" fmla="*/ 360054 h 554347"/>
              <a:gd name="connsiteX22" fmla="*/ 339077 w 428115"/>
              <a:gd name="connsiteY22" fmla="*/ 360193 h 554347"/>
              <a:gd name="connsiteX23" fmla="*/ 353447 w 428115"/>
              <a:gd name="connsiteY23" fmla="*/ 351714 h 554347"/>
              <a:gd name="connsiteX24" fmla="*/ 361926 w 428115"/>
              <a:gd name="connsiteY24" fmla="*/ 337344 h 554347"/>
              <a:gd name="connsiteX25" fmla="*/ 361787 w 428115"/>
              <a:gd name="connsiteY25" fmla="*/ 320641 h 554347"/>
              <a:gd name="connsiteX26" fmla="*/ 352130 w 428115"/>
              <a:gd name="connsiteY26" fmla="*/ 284554 h 554347"/>
              <a:gd name="connsiteX27" fmla="*/ 352639 w 428115"/>
              <a:gd name="connsiteY27" fmla="*/ 278479 h 554347"/>
              <a:gd name="connsiteX28" fmla="*/ 352615 w 428115"/>
              <a:gd name="connsiteY28" fmla="*/ 278479 h 554347"/>
              <a:gd name="connsiteX29" fmla="*/ 355712 w 428115"/>
              <a:gd name="connsiteY29" fmla="*/ 271247 h 554347"/>
              <a:gd name="connsiteX30" fmla="*/ 358414 w 428115"/>
              <a:gd name="connsiteY30" fmla="*/ 263878 h 554347"/>
              <a:gd name="connsiteX31" fmla="*/ 362457 w 428115"/>
              <a:gd name="connsiteY31" fmla="*/ 258933 h 554347"/>
              <a:gd name="connsiteX32" fmla="*/ 393946 w 428115"/>
              <a:gd name="connsiteY32" fmla="*/ 240752 h 554347"/>
              <a:gd name="connsiteX33" fmla="*/ 394385 w 428115"/>
              <a:gd name="connsiteY33" fmla="*/ 240498 h 554347"/>
              <a:gd name="connsiteX34" fmla="*/ 405867 w 428115"/>
              <a:gd name="connsiteY34" fmla="*/ 229016 h 554347"/>
              <a:gd name="connsiteX35" fmla="*/ 410025 w 428115"/>
              <a:gd name="connsiteY35" fmla="*/ 212844 h 554347"/>
              <a:gd name="connsiteX36" fmla="*/ 405890 w 428115"/>
              <a:gd name="connsiteY36" fmla="*/ 196672 h 554347"/>
              <a:gd name="connsiteX37" fmla="*/ 405867 w 428115"/>
              <a:gd name="connsiteY37" fmla="*/ 196672 h 554347"/>
              <a:gd name="connsiteX38" fmla="*/ 393969 w 428115"/>
              <a:gd name="connsiteY38" fmla="*/ 184959 h 554347"/>
              <a:gd name="connsiteX39" fmla="*/ 360540 w 428115"/>
              <a:gd name="connsiteY39" fmla="*/ 165668 h 554347"/>
              <a:gd name="connsiteX40" fmla="*/ 356589 w 428115"/>
              <a:gd name="connsiteY40" fmla="*/ 161024 h 554347"/>
              <a:gd name="connsiteX41" fmla="*/ 356566 w 428115"/>
              <a:gd name="connsiteY41" fmla="*/ 161024 h 554347"/>
              <a:gd name="connsiteX42" fmla="*/ 353956 w 428115"/>
              <a:gd name="connsiteY42" fmla="*/ 154532 h 554347"/>
              <a:gd name="connsiteX43" fmla="*/ 353933 w 428115"/>
              <a:gd name="connsiteY43" fmla="*/ 154532 h 554347"/>
              <a:gd name="connsiteX44" fmla="*/ 351022 w 428115"/>
              <a:gd name="connsiteY44" fmla="*/ 148133 h 554347"/>
              <a:gd name="connsiteX45" fmla="*/ 350421 w 428115"/>
              <a:gd name="connsiteY45" fmla="*/ 141872 h 554347"/>
              <a:gd name="connsiteX46" fmla="*/ 360101 w 428115"/>
              <a:gd name="connsiteY46" fmla="*/ 105716 h 554347"/>
              <a:gd name="connsiteX47" fmla="*/ 360240 w 428115"/>
              <a:gd name="connsiteY47" fmla="*/ 89013 h 554347"/>
              <a:gd name="connsiteX48" fmla="*/ 351761 w 428115"/>
              <a:gd name="connsiteY48" fmla="*/ 74643 h 554347"/>
              <a:gd name="connsiteX49" fmla="*/ 337391 w 428115"/>
              <a:gd name="connsiteY49" fmla="*/ 66165 h 554347"/>
              <a:gd name="connsiteX50" fmla="*/ 320688 w 428115"/>
              <a:gd name="connsiteY50" fmla="*/ 66304 h 554347"/>
              <a:gd name="connsiteX51" fmla="*/ 283469 w 428115"/>
              <a:gd name="connsiteY51" fmla="*/ 76284 h 554347"/>
              <a:gd name="connsiteX52" fmla="*/ 277047 w 428115"/>
              <a:gd name="connsiteY52" fmla="*/ 75614 h 554347"/>
              <a:gd name="connsiteX53" fmla="*/ 270832 w 428115"/>
              <a:gd name="connsiteY53" fmla="*/ 72888 h 554347"/>
              <a:gd name="connsiteX54" fmla="*/ 270809 w 428115"/>
              <a:gd name="connsiteY54" fmla="*/ 72911 h 554347"/>
              <a:gd name="connsiteX55" fmla="*/ 264179 w 428115"/>
              <a:gd name="connsiteY55" fmla="*/ 70369 h 554347"/>
              <a:gd name="connsiteX56" fmla="*/ 259212 w 428115"/>
              <a:gd name="connsiteY56" fmla="*/ 66096 h 554347"/>
              <a:gd name="connsiteX57" fmla="*/ 240776 w 428115"/>
              <a:gd name="connsiteY57" fmla="*/ 34168 h 554347"/>
              <a:gd name="connsiteX58" fmla="*/ 240522 w 428115"/>
              <a:gd name="connsiteY58" fmla="*/ 33729 h 554347"/>
              <a:gd name="connsiteX59" fmla="*/ 229086 w 428115"/>
              <a:gd name="connsiteY59" fmla="*/ 22247 h 554347"/>
              <a:gd name="connsiteX60" fmla="*/ 229063 w 428115"/>
              <a:gd name="connsiteY60" fmla="*/ 22224 h 554347"/>
              <a:gd name="connsiteX61" fmla="*/ 229063 w 428115"/>
              <a:gd name="connsiteY61" fmla="*/ 22247 h 554347"/>
              <a:gd name="connsiteX62" fmla="*/ 212891 w 428115"/>
              <a:gd name="connsiteY62" fmla="*/ 18089 h 554347"/>
              <a:gd name="connsiteX63" fmla="*/ 196719 w 428115"/>
              <a:gd name="connsiteY63" fmla="*/ 22224 h 554347"/>
              <a:gd name="connsiteX64" fmla="*/ 196719 w 428115"/>
              <a:gd name="connsiteY64" fmla="*/ 22247 h 554347"/>
              <a:gd name="connsiteX65" fmla="*/ 185006 w 428115"/>
              <a:gd name="connsiteY65" fmla="*/ 34191 h 554347"/>
              <a:gd name="connsiteX66" fmla="*/ 166408 w 428115"/>
              <a:gd name="connsiteY66" fmla="*/ 66396 h 554347"/>
              <a:gd name="connsiteX67" fmla="*/ 161603 w 428115"/>
              <a:gd name="connsiteY67" fmla="*/ 70393 h 554347"/>
              <a:gd name="connsiteX68" fmla="*/ 154025 w 428115"/>
              <a:gd name="connsiteY68" fmla="*/ 73303 h 554347"/>
              <a:gd name="connsiteX69" fmla="*/ 146563 w 428115"/>
              <a:gd name="connsiteY69" fmla="*/ 76630 h 554347"/>
              <a:gd name="connsiteX70" fmla="*/ 140349 w 428115"/>
              <a:gd name="connsiteY70" fmla="*/ 77208 h 554347"/>
              <a:gd name="connsiteX71" fmla="*/ 140349 w 428115"/>
              <a:gd name="connsiteY71" fmla="*/ 77231 h 554347"/>
              <a:gd name="connsiteX72" fmla="*/ 105787 w 428115"/>
              <a:gd name="connsiteY72" fmla="*/ 67967 h 554347"/>
              <a:gd name="connsiteX73" fmla="*/ 89084 w 428115"/>
              <a:gd name="connsiteY73" fmla="*/ 67828 h 554347"/>
              <a:gd name="connsiteX74" fmla="*/ 74714 w 428115"/>
              <a:gd name="connsiteY74" fmla="*/ 76307 h 554347"/>
              <a:gd name="connsiteX75" fmla="*/ 66235 w 428115"/>
              <a:gd name="connsiteY75" fmla="*/ 90677 h 554347"/>
              <a:gd name="connsiteX76" fmla="*/ 66374 w 428115"/>
              <a:gd name="connsiteY76" fmla="*/ 107380 h 554347"/>
              <a:gd name="connsiteX77" fmla="*/ 75545 w 428115"/>
              <a:gd name="connsiteY77" fmla="*/ 141572 h 554347"/>
              <a:gd name="connsiteX78" fmla="*/ 74945 w 428115"/>
              <a:gd name="connsiteY78" fmla="*/ 147856 h 554347"/>
              <a:gd name="connsiteX79" fmla="*/ 71017 w 428115"/>
              <a:gd name="connsiteY79" fmla="*/ 156496 h 554347"/>
              <a:gd name="connsiteX80" fmla="*/ 67691 w 428115"/>
              <a:gd name="connsiteY80" fmla="*/ 165367 h 554347"/>
              <a:gd name="connsiteX81" fmla="*/ 63093 w 428115"/>
              <a:gd name="connsiteY81" fmla="*/ 170588 h 554347"/>
              <a:gd name="connsiteX82" fmla="*/ 34192 w 428115"/>
              <a:gd name="connsiteY82" fmla="*/ 187268 h 554347"/>
              <a:gd name="connsiteX83" fmla="*/ 22294 w 428115"/>
              <a:gd name="connsiteY83" fmla="*/ 198958 h 554347"/>
              <a:gd name="connsiteX84" fmla="*/ 22271 w 428115"/>
              <a:gd name="connsiteY84" fmla="*/ 198981 h 554347"/>
              <a:gd name="connsiteX85" fmla="*/ 22294 w 428115"/>
              <a:gd name="connsiteY85" fmla="*/ 198981 h 554347"/>
              <a:gd name="connsiteX86" fmla="*/ 18136 w 428115"/>
              <a:gd name="connsiteY86" fmla="*/ 215153 h 554347"/>
              <a:gd name="connsiteX87" fmla="*/ 22271 w 428115"/>
              <a:gd name="connsiteY87" fmla="*/ 231325 h 554347"/>
              <a:gd name="connsiteX88" fmla="*/ 22294 w 428115"/>
              <a:gd name="connsiteY88" fmla="*/ 231325 h 554347"/>
              <a:gd name="connsiteX89" fmla="*/ 34238 w 428115"/>
              <a:gd name="connsiteY89" fmla="*/ 243039 h 554347"/>
              <a:gd name="connsiteX90" fmla="*/ 63810 w 428115"/>
              <a:gd name="connsiteY90" fmla="*/ 260111 h 554347"/>
              <a:gd name="connsiteX91" fmla="*/ 67830 w 428115"/>
              <a:gd name="connsiteY91" fmla="*/ 264986 h 554347"/>
              <a:gd name="connsiteX92" fmla="*/ 67853 w 428115"/>
              <a:gd name="connsiteY92" fmla="*/ 264986 h 554347"/>
              <a:gd name="connsiteX93" fmla="*/ 71526 w 428115"/>
              <a:gd name="connsiteY93" fmla="*/ 274666 h 554347"/>
              <a:gd name="connsiteX94" fmla="*/ 75892 w 428115"/>
              <a:gd name="connsiteY94" fmla="*/ 284068 h 554347"/>
              <a:gd name="connsiteX95" fmla="*/ 76562 w 428115"/>
              <a:gd name="connsiteY95" fmla="*/ 290468 h 554347"/>
              <a:gd name="connsiteX96" fmla="*/ 76585 w 428115"/>
              <a:gd name="connsiteY96" fmla="*/ 290468 h 554347"/>
              <a:gd name="connsiteX97" fmla="*/ 68060 w 428115"/>
              <a:gd name="connsiteY97" fmla="*/ 322280 h 554347"/>
              <a:gd name="connsiteX98" fmla="*/ 67922 w 428115"/>
              <a:gd name="connsiteY98" fmla="*/ 338983 h 554347"/>
              <a:gd name="connsiteX99" fmla="*/ 76401 w 428115"/>
              <a:gd name="connsiteY99" fmla="*/ 353353 h 554347"/>
              <a:gd name="connsiteX100" fmla="*/ 90770 w 428115"/>
              <a:gd name="connsiteY100" fmla="*/ 361831 h 554347"/>
              <a:gd name="connsiteX101" fmla="*/ 107474 w 428115"/>
              <a:gd name="connsiteY101" fmla="*/ 361693 h 554347"/>
              <a:gd name="connsiteX102" fmla="*/ 140510 w 428115"/>
              <a:gd name="connsiteY102" fmla="*/ 352845 h 554347"/>
              <a:gd name="connsiteX103" fmla="*/ 147325 w 428115"/>
              <a:gd name="connsiteY103" fmla="*/ 353722 h 554347"/>
              <a:gd name="connsiteX104" fmla="*/ 156127 w 428115"/>
              <a:gd name="connsiteY104" fmla="*/ 357557 h 554347"/>
              <a:gd name="connsiteX105" fmla="*/ 165738 w 428115"/>
              <a:gd name="connsiteY105" fmla="*/ 361023 h 554347"/>
              <a:gd name="connsiteX106" fmla="*/ 171005 w 428115"/>
              <a:gd name="connsiteY106" fmla="*/ 365505 h 554347"/>
              <a:gd name="connsiteX107" fmla="*/ 187385 w 428115"/>
              <a:gd name="connsiteY107" fmla="*/ 393875 h 554347"/>
              <a:gd name="connsiteX108" fmla="*/ 199098 w 428115"/>
              <a:gd name="connsiteY108" fmla="*/ 405773 h 554347"/>
              <a:gd name="connsiteX109" fmla="*/ 215270 w 428115"/>
              <a:gd name="connsiteY109" fmla="*/ 409931 h 554347"/>
              <a:gd name="connsiteX110" fmla="*/ 231442 w 428115"/>
              <a:gd name="connsiteY110" fmla="*/ 405796 h 554347"/>
              <a:gd name="connsiteX111" fmla="*/ 231442 w 428115"/>
              <a:gd name="connsiteY111" fmla="*/ 405773 h 554347"/>
              <a:gd name="connsiteX112" fmla="*/ 239436 w 428115"/>
              <a:gd name="connsiteY112" fmla="*/ 399096 h 554347"/>
              <a:gd name="connsiteX113" fmla="*/ 257179 w 428115"/>
              <a:gd name="connsiteY113" fmla="*/ 405427 h 554347"/>
              <a:gd name="connsiteX114" fmla="*/ 258749 w 428115"/>
              <a:gd name="connsiteY114" fmla="*/ 402863 h 554347"/>
              <a:gd name="connsiteX115" fmla="*/ 258772 w 428115"/>
              <a:gd name="connsiteY115" fmla="*/ 402886 h 554347"/>
              <a:gd name="connsiteX116" fmla="*/ 273397 w 428115"/>
              <a:gd name="connsiteY116" fmla="*/ 377566 h 554347"/>
              <a:gd name="connsiteX117" fmla="*/ 288783 w 428115"/>
              <a:gd name="connsiteY117" fmla="*/ 369757 h 554347"/>
              <a:gd name="connsiteX118" fmla="*/ 317708 w 428115"/>
              <a:gd name="connsiteY118" fmla="*/ 377497 h 554347"/>
              <a:gd name="connsiteX119" fmla="*/ 328843 w 428115"/>
              <a:gd name="connsiteY119" fmla="*/ 379252 h 554347"/>
              <a:gd name="connsiteX120" fmla="*/ 385653 w 428115"/>
              <a:gd name="connsiteY120" fmla="*/ 491091 h 554347"/>
              <a:gd name="connsiteX121" fmla="*/ 345570 w 428115"/>
              <a:gd name="connsiteY121" fmla="*/ 484576 h 554347"/>
              <a:gd name="connsiteX122" fmla="*/ 345570 w 428115"/>
              <a:gd name="connsiteY122" fmla="*/ 484599 h 554347"/>
              <a:gd name="connsiteX123" fmla="*/ 336074 w 428115"/>
              <a:gd name="connsiteY123" fmla="*/ 489474 h 554347"/>
              <a:gd name="connsiteX124" fmla="*/ 318100 w 428115"/>
              <a:gd name="connsiteY124" fmla="*/ 525329 h 554347"/>
              <a:gd name="connsiteX125" fmla="*/ 347649 w 428115"/>
              <a:gd name="connsiteY125" fmla="*/ 376434 h 554347"/>
              <a:gd name="connsiteX126" fmla="*/ 366270 w 428115"/>
              <a:gd name="connsiteY126" fmla="*/ 364490 h 554347"/>
              <a:gd name="connsiteX127" fmla="*/ 379415 w 428115"/>
              <a:gd name="connsiteY127" fmla="*/ 341988 h 554347"/>
              <a:gd name="connsiteX128" fmla="*/ 379277 w 428115"/>
              <a:gd name="connsiteY128" fmla="*/ 315951 h 554347"/>
              <a:gd name="connsiteX129" fmla="*/ 370429 w 428115"/>
              <a:gd name="connsiteY129" fmla="*/ 282961 h 554347"/>
              <a:gd name="connsiteX130" fmla="*/ 372554 w 428115"/>
              <a:gd name="connsiteY130" fmla="*/ 277786 h 554347"/>
              <a:gd name="connsiteX131" fmla="*/ 374402 w 428115"/>
              <a:gd name="connsiteY131" fmla="*/ 272842 h 554347"/>
              <a:gd name="connsiteX132" fmla="*/ 402980 w 428115"/>
              <a:gd name="connsiteY132" fmla="*/ 256347 h 554347"/>
              <a:gd name="connsiteX133" fmla="*/ 403488 w 428115"/>
              <a:gd name="connsiteY133" fmla="*/ 256023 h 554347"/>
              <a:gd name="connsiteX134" fmla="*/ 421485 w 428115"/>
              <a:gd name="connsiteY134" fmla="*/ 238049 h 554347"/>
              <a:gd name="connsiteX135" fmla="*/ 428116 w 428115"/>
              <a:gd name="connsiteY135" fmla="*/ 212821 h 554347"/>
              <a:gd name="connsiteX136" fmla="*/ 421485 w 428115"/>
              <a:gd name="connsiteY136" fmla="*/ 187640 h 554347"/>
              <a:gd name="connsiteX137" fmla="*/ 421462 w 428115"/>
              <a:gd name="connsiteY137" fmla="*/ 187617 h 554347"/>
              <a:gd name="connsiteX138" fmla="*/ 421485 w 428115"/>
              <a:gd name="connsiteY138" fmla="*/ 187617 h 554347"/>
              <a:gd name="connsiteX139" fmla="*/ 402934 w 428115"/>
              <a:gd name="connsiteY139" fmla="*/ 169319 h 554347"/>
              <a:gd name="connsiteX140" fmla="*/ 372300 w 428115"/>
              <a:gd name="connsiteY140" fmla="*/ 151622 h 554347"/>
              <a:gd name="connsiteX141" fmla="*/ 370567 w 428115"/>
              <a:gd name="connsiteY141" fmla="*/ 147417 h 554347"/>
              <a:gd name="connsiteX142" fmla="*/ 370544 w 428115"/>
              <a:gd name="connsiteY142" fmla="*/ 147394 h 554347"/>
              <a:gd name="connsiteX143" fmla="*/ 370567 w 428115"/>
              <a:gd name="connsiteY143" fmla="*/ 147394 h 554347"/>
              <a:gd name="connsiteX144" fmla="*/ 368765 w 428115"/>
              <a:gd name="connsiteY144" fmla="*/ 143374 h 554347"/>
              <a:gd name="connsiteX145" fmla="*/ 377590 w 428115"/>
              <a:gd name="connsiteY145" fmla="*/ 110407 h 554347"/>
              <a:gd name="connsiteX146" fmla="*/ 377729 w 428115"/>
              <a:gd name="connsiteY146" fmla="*/ 84348 h 554347"/>
              <a:gd name="connsiteX147" fmla="*/ 364584 w 428115"/>
              <a:gd name="connsiteY147" fmla="*/ 61846 h 554347"/>
              <a:gd name="connsiteX148" fmla="*/ 342082 w 428115"/>
              <a:gd name="connsiteY148" fmla="*/ 48700 h 554347"/>
              <a:gd name="connsiteX149" fmla="*/ 316022 w 428115"/>
              <a:gd name="connsiteY149" fmla="*/ 48839 h 554347"/>
              <a:gd name="connsiteX150" fmla="*/ 281877 w 428115"/>
              <a:gd name="connsiteY150" fmla="*/ 57988 h 554347"/>
              <a:gd name="connsiteX151" fmla="*/ 277602 w 428115"/>
              <a:gd name="connsiteY151" fmla="*/ 56186 h 554347"/>
              <a:gd name="connsiteX152" fmla="*/ 277579 w 428115"/>
              <a:gd name="connsiteY152" fmla="*/ 56186 h 554347"/>
              <a:gd name="connsiteX153" fmla="*/ 277602 w 428115"/>
              <a:gd name="connsiteY153" fmla="*/ 56163 h 554347"/>
              <a:gd name="connsiteX154" fmla="*/ 273375 w 428115"/>
              <a:gd name="connsiteY154" fmla="*/ 54499 h 554347"/>
              <a:gd name="connsiteX155" fmla="*/ 256417 w 428115"/>
              <a:gd name="connsiteY155" fmla="*/ 25136 h 554347"/>
              <a:gd name="connsiteX156" fmla="*/ 256094 w 428115"/>
              <a:gd name="connsiteY156" fmla="*/ 24628 h 554347"/>
              <a:gd name="connsiteX157" fmla="*/ 238097 w 428115"/>
              <a:gd name="connsiteY157" fmla="*/ 6654 h 554347"/>
              <a:gd name="connsiteX158" fmla="*/ 238097 w 428115"/>
              <a:gd name="connsiteY158" fmla="*/ 6630 h 554347"/>
              <a:gd name="connsiteX159" fmla="*/ 212869 w 428115"/>
              <a:gd name="connsiteY159" fmla="*/ 0 h 554347"/>
              <a:gd name="connsiteX160" fmla="*/ 187687 w 428115"/>
              <a:gd name="connsiteY160" fmla="*/ 6630 h 554347"/>
              <a:gd name="connsiteX161" fmla="*/ 187664 w 428115"/>
              <a:gd name="connsiteY161" fmla="*/ 6654 h 554347"/>
              <a:gd name="connsiteX162" fmla="*/ 187664 w 428115"/>
              <a:gd name="connsiteY162" fmla="*/ 6630 h 554347"/>
              <a:gd name="connsiteX163" fmla="*/ 169366 w 428115"/>
              <a:gd name="connsiteY163" fmla="*/ 25136 h 554347"/>
              <a:gd name="connsiteX164" fmla="*/ 152409 w 428115"/>
              <a:gd name="connsiteY164" fmla="*/ 54499 h 554347"/>
              <a:gd name="connsiteX165" fmla="*/ 147095 w 428115"/>
              <a:gd name="connsiteY165" fmla="*/ 56601 h 554347"/>
              <a:gd name="connsiteX166" fmla="*/ 141851 w 428115"/>
              <a:gd name="connsiteY166" fmla="*/ 58912 h 554347"/>
              <a:gd name="connsiteX167" fmla="*/ 110454 w 428115"/>
              <a:gd name="connsiteY167" fmla="*/ 50502 h 554347"/>
              <a:gd name="connsiteX168" fmla="*/ 84395 w 428115"/>
              <a:gd name="connsiteY168" fmla="*/ 50363 h 554347"/>
              <a:gd name="connsiteX169" fmla="*/ 61893 w 428115"/>
              <a:gd name="connsiteY169" fmla="*/ 63509 h 554347"/>
              <a:gd name="connsiteX170" fmla="*/ 48747 w 428115"/>
              <a:gd name="connsiteY170" fmla="*/ 86011 h 554347"/>
              <a:gd name="connsiteX171" fmla="*/ 48886 w 428115"/>
              <a:gd name="connsiteY171" fmla="*/ 112070 h 554347"/>
              <a:gd name="connsiteX172" fmla="*/ 57179 w 428115"/>
              <a:gd name="connsiteY172" fmla="*/ 143051 h 554347"/>
              <a:gd name="connsiteX173" fmla="*/ 54292 w 428115"/>
              <a:gd name="connsiteY173" fmla="*/ 149681 h 554347"/>
              <a:gd name="connsiteX174" fmla="*/ 51681 w 428115"/>
              <a:gd name="connsiteY174" fmla="*/ 156381 h 554347"/>
              <a:gd name="connsiteX175" fmla="*/ 25182 w 428115"/>
              <a:gd name="connsiteY175" fmla="*/ 171675 h 554347"/>
              <a:gd name="connsiteX176" fmla="*/ 6654 w 428115"/>
              <a:gd name="connsiteY176" fmla="*/ 189995 h 554347"/>
              <a:gd name="connsiteX177" fmla="*/ 6630 w 428115"/>
              <a:gd name="connsiteY177" fmla="*/ 189995 h 554347"/>
              <a:gd name="connsiteX178" fmla="*/ 0 w 428115"/>
              <a:gd name="connsiteY178" fmla="*/ 215223 h 554347"/>
              <a:gd name="connsiteX179" fmla="*/ 6630 w 428115"/>
              <a:gd name="connsiteY179" fmla="*/ 240405 h 554347"/>
              <a:gd name="connsiteX180" fmla="*/ 6654 w 428115"/>
              <a:gd name="connsiteY180" fmla="*/ 240428 h 554347"/>
              <a:gd name="connsiteX181" fmla="*/ 6630 w 428115"/>
              <a:gd name="connsiteY181" fmla="*/ 240428 h 554347"/>
              <a:gd name="connsiteX182" fmla="*/ 25136 w 428115"/>
              <a:gd name="connsiteY182" fmla="*/ 258726 h 554347"/>
              <a:gd name="connsiteX183" fmla="*/ 51819 w 428115"/>
              <a:gd name="connsiteY183" fmla="*/ 274135 h 554347"/>
              <a:gd name="connsiteX184" fmla="*/ 54846 w 428115"/>
              <a:gd name="connsiteY184" fmla="*/ 281736 h 554347"/>
              <a:gd name="connsiteX185" fmla="*/ 58173 w 428115"/>
              <a:gd name="connsiteY185" fmla="*/ 289129 h 554347"/>
              <a:gd name="connsiteX186" fmla="*/ 50526 w 428115"/>
              <a:gd name="connsiteY186" fmla="*/ 317661 h 554347"/>
              <a:gd name="connsiteX187" fmla="*/ 50387 w 428115"/>
              <a:gd name="connsiteY187" fmla="*/ 343697 h 554347"/>
              <a:gd name="connsiteX188" fmla="*/ 63532 w 428115"/>
              <a:gd name="connsiteY188" fmla="*/ 366199 h 554347"/>
              <a:gd name="connsiteX189" fmla="*/ 86034 w 428115"/>
              <a:gd name="connsiteY189" fmla="*/ 379345 h 554347"/>
              <a:gd name="connsiteX190" fmla="*/ 102830 w 428115"/>
              <a:gd name="connsiteY190" fmla="*/ 380823 h 554347"/>
              <a:gd name="connsiteX191" fmla="*/ 42924 w 428115"/>
              <a:gd name="connsiteY191" fmla="*/ 498783 h 554347"/>
              <a:gd name="connsiteX192" fmla="*/ 42069 w 428115"/>
              <a:gd name="connsiteY192" fmla="*/ 504305 h 554347"/>
              <a:gd name="connsiteX193" fmla="*/ 52442 w 428115"/>
              <a:gd name="connsiteY193" fmla="*/ 511767 h 554347"/>
              <a:gd name="connsiteX194" fmla="*/ 103545 w 428115"/>
              <a:gd name="connsiteY194" fmla="*/ 503450 h 554347"/>
              <a:gd name="connsiteX195" fmla="*/ 126325 w 428115"/>
              <a:gd name="connsiteY195" fmla="*/ 548893 h 554347"/>
              <a:gd name="connsiteX196" fmla="*/ 130552 w 428115"/>
              <a:gd name="connsiteY196" fmla="*/ 553375 h 554347"/>
              <a:gd name="connsiteX197" fmla="*/ 142681 w 428115"/>
              <a:gd name="connsiteY197" fmla="*/ 549379 h 554347"/>
              <a:gd name="connsiteX198" fmla="*/ 204852 w 428115"/>
              <a:gd name="connsiteY198" fmla="*/ 426983 h 554347"/>
              <a:gd name="connsiteX199" fmla="*/ 215248 w 428115"/>
              <a:gd name="connsiteY199" fmla="*/ 428022 h 554347"/>
              <a:gd name="connsiteX200" fmla="*/ 240430 w 428115"/>
              <a:gd name="connsiteY200" fmla="*/ 421392 h 554347"/>
              <a:gd name="connsiteX201" fmla="*/ 240453 w 428115"/>
              <a:gd name="connsiteY201" fmla="*/ 421369 h 554347"/>
              <a:gd name="connsiteX202" fmla="*/ 240453 w 428115"/>
              <a:gd name="connsiteY202" fmla="*/ 421392 h 554347"/>
              <a:gd name="connsiteX203" fmla="*/ 243919 w 428115"/>
              <a:gd name="connsiteY203" fmla="*/ 419197 h 554347"/>
              <a:gd name="connsiteX204" fmla="*/ 310040 w 428115"/>
              <a:gd name="connsiteY204" fmla="*/ 549382 h 554347"/>
              <a:gd name="connsiteX205" fmla="*/ 322169 w 428115"/>
              <a:gd name="connsiteY205" fmla="*/ 553379 h 554347"/>
              <a:gd name="connsiteX206" fmla="*/ 326397 w 428115"/>
              <a:gd name="connsiteY206" fmla="*/ 548874 h 554347"/>
              <a:gd name="connsiteX207" fmla="*/ 349176 w 428115"/>
              <a:gd name="connsiteY207" fmla="*/ 503431 h 554347"/>
              <a:gd name="connsiteX208" fmla="*/ 400279 w 428115"/>
              <a:gd name="connsiteY208" fmla="*/ 511747 h 554347"/>
              <a:gd name="connsiteX209" fmla="*/ 410652 w 428115"/>
              <a:gd name="connsiteY209" fmla="*/ 504285 h 554347"/>
              <a:gd name="connsiteX210" fmla="*/ 409798 w 428115"/>
              <a:gd name="connsiteY210" fmla="*/ 498764 h 554347"/>
              <a:gd name="connsiteX211" fmla="*/ 125793 w 428115"/>
              <a:gd name="connsiteY211" fmla="*/ 375486 h 554347"/>
              <a:gd name="connsiteX212" fmla="*/ 141988 w 428115"/>
              <a:gd name="connsiteY212" fmla="*/ 371143 h 554347"/>
              <a:gd name="connsiteX213" fmla="*/ 149427 w 428115"/>
              <a:gd name="connsiteY213" fmla="*/ 374308 h 554347"/>
              <a:gd name="connsiteX214" fmla="*/ 156843 w 428115"/>
              <a:gd name="connsiteY214" fmla="*/ 377081 h 554347"/>
              <a:gd name="connsiteX215" fmla="*/ 171721 w 428115"/>
              <a:gd name="connsiteY215" fmla="*/ 402840 h 554347"/>
              <a:gd name="connsiteX216" fmla="*/ 188054 w 428115"/>
              <a:gd name="connsiteY216" fmla="*/ 420167 h 554347"/>
              <a:gd name="connsiteX217" fmla="*/ 134664 w 428115"/>
              <a:gd name="connsiteY217" fmla="*/ 525282 h 554347"/>
              <a:gd name="connsiteX218" fmla="*/ 116690 w 428115"/>
              <a:gd name="connsiteY218" fmla="*/ 489426 h 554347"/>
              <a:gd name="connsiteX219" fmla="*/ 107172 w 428115"/>
              <a:gd name="connsiteY219" fmla="*/ 484551 h 554347"/>
              <a:gd name="connsiteX220" fmla="*/ 107172 w 428115"/>
              <a:gd name="connsiteY220" fmla="*/ 484528 h 554347"/>
              <a:gd name="connsiteX221" fmla="*/ 67089 w 428115"/>
              <a:gd name="connsiteY221" fmla="*/ 491043 h 554347"/>
              <a:gd name="connsiteX222" fmla="*/ 214069 w 428115"/>
              <a:gd name="connsiteY222" fmla="*/ 310867 h 554347"/>
              <a:gd name="connsiteX223" fmla="*/ 282592 w 428115"/>
              <a:gd name="connsiteY223" fmla="*/ 282474 h 554347"/>
              <a:gd name="connsiteX224" fmla="*/ 310986 w 428115"/>
              <a:gd name="connsiteY224" fmla="*/ 213951 h 554347"/>
              <a:gd name="connsiteX225" fmla="*/ 282592 w 428115"/>
              <a:gd name="connsiteY225" fmla="*/ 145428 h 554347"/>
              <a:gd name="connsiteX226" fmla="*/ 214069 w 428115"/>
              <a:gd name="connsiteY226" fmla="*/ 117035 h 554347"/>
              <a:gd name="connsiteX227" fmla="*/ 145547 w 428115"/>
              <a:gd name="connsiteY227" fmla="*/ 145428 h 554347"/>
              <a:gd name="connsiteX228" fmla="*/ 117153 w 428115"/>
              <a:gd name="connsiteY228" fmla="*/ 213951 h 554347"/>
              <a:gd name="connsiteX229" fmla="*/ 145547 w 428115"/>
              <a:gd name="connsiteY229" fmla="*/ 282474 h 554347"/>
              <a:gd name="connsiteX230" fmla="*/ 214069 w 428115"/>
              <a:gd name="connsiteY230" fmla="*/ 310867 h 554347"/>
              <a:gd name="connsiteX231" fmla="*/ 295391 w 428115"/>
              <a:gd name="connsiteY231" fmla="*/ 295296 h 554347"/>
              <a:gd name="connsiteX232" fmla="*/ 329074 w 428115"/>
              <a:gd name="connsiteY232" fmla="*/ 213975 h 554347"/>
              <a:gd name="connsiteX233" fmla="*/ 295391 w 428115"/>
              <a:gd name="connsiteY233" fmla="*/ 132654 h 554347"/>
              <a:gd name="connsiteX234" fmla="*/ 214069 w 428115"/>
              <a:gd name="connsiteY234" fmla="*/ 98970 h 554347"/>
              <a:gd name="connsiteX235" fmla="*/ 132748 w 428115"/>
              <a:gd name="connsiteY235" fmla="*/ 132654 h 554347"/>
              <a:gd name="connsiteX236" fmla="*/ 99065 w 428115"/>
              <a:gd name="connsiteY236" fmla="*/ 213975 h 554347"/>
              <a:gd name="connsiteX237" fmla="*/ 132748 w 428115"/>
              <a:gd name="connsiteY237" fmla="*/ 295296 h 554347"/>
              <a:gd name="connsiteX238" fmla="*/ 214069 w 428115"/>
              <a:gd name="connsiteY238" fmla="*/ 328979 h 554347"/>
              <a:gd name="connsiteX239" fmla="*/ 295391 w 428115"/>
              <a:gd name="connsiteY239" fmla="*/ 295296 h 55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28115" h="554347">
                <a:moveTo>
                  <a:pt x="157884" y="218322"/>
                </a:moveTo>
                <a:cubicBezTo>
                  <a:pt x="154419" y="214741"/>
                  <a:pt x="154488" y="209035"/>
                  <a:pt x="158068" y="205546"/>
                </a:cubicBezTo>
                <a:cubicBezTo>
                  <a:pt x="161650" y="202081"/>
                  <a:pt x="167356" y="202150"/>
                  <a:pt x="170844" y="205730"/>
                </a:cubicBezTo>
                <a:lnTo>
                  <a:pt x="198313" y="233893"/>
                </a:lnTo>
                <a:lnTo>
                  <a:pt x="257410" y="174796"/>
                </a:lnTo>
                <a:cubicBezTo>
                  <a:pt x="260945" y="171261"/>
                  <a:pt x="266675" y="171261"/>
                  <a:pt x="270209" y="174796"/>
                </a:cubicBezTo>
                <a:cubicBezTo>
                  <a:pt x="273744" y="178331"/>
                  <a:pt x="273744" y="184060"/>
                  <a:pt x="270209" y="187595"/>
                </a:cubicBezTo>
                <a:lnTo>
                  <a:pt x="204643" y="253137"/>
                </a:lnTo>
                <a:lnTo>
                  <a:pt x="204620" y="253114"/>
                </a:lnTo>
                <a:lnTo>
                  <a:pt x="204528" y="253206"/>
                </a:lnTo>
                <a:cubicBezTo>
                  <a:pt x="200947" y="256672"/>
                  <a:pt x="195241" y="256602"/>
                  <a:pt x="191752" y="253021"/>
                </a:cubicBezTo>
                <a:close/>
                <a:moveTo>
                  <a:pt x="239436" y="399097"/>
                </a:moveTo>
                <a:cubicBezTo>
                  <a:pt x="239597" y="398866"/>
                  <a:pt x="239782" y="398658"/>
                  <a:pt x="239967" y="398450"/>
                </a:cubicBezTo>
                <a:cubicBezTo>
                  <a:pt x="241123" y="397041"/>
                  <a:pt x="242185" y="395516"/>
                  <a:pt x="243132" y="393876"/>
                </a:cubicBezTo>
                <a:lnTo>
                  <a:pt x="243155" y="393853"/>
                </a:lnTo>
                <a:lnTo>
                  <a:pt x="243132" y="393853"/>
                </a:lnTo>
                <a:lnTo>
                  <a:pt x="260898" y="363104"/>
                </a:lnTo>
                <a:cubicBezTo>
                  <a:pt x="262053" y="361116"/>
                  <a:pt x="263832" y="359731"/>
                  <a:pt x="265842" y="359061"/>
                </a:cubicBezTo>
                <a:cubicBezTo>
                  <a:pt x="268661" y="358021"/>
                  <a:pt x="271433" y="356912"/>
                  <a:pt x="274158" y="355711"/>
                </a:cubicBezTo>
                <a:cubicBezTo>
                  <a:pt x="276793" y="354556"/>
                  <a:pt x="279565" y="353239"/>
                  <a:pt x="282499" y="351760"/>
                </a:cubicBezTo>
                <a:cubicBezTo>
                  <a:pt x="284671" y="350651"/>
                  <a:pt x="287073" y="350513"/>
                  <a:pt x="289222" y="351159"/>
                </a:cubicBezTo>
                <a:lnTo>
                  <a:pt x="322374" y="360054"/>
                </a:lnTo>
                <a:cubicBezTo>
                  <a:pt x="328127" y="361602"/>
                  <a:pt x="333810" y="361602"/>
                  <a:pt x="339077" y="360193"/>
                </a:cubicBezTo>
                <a:cubicBezTo>
                  <a:pt x="344322" y="358783"/>
                  <a:pt x="349243" y="355918"/>
                  <a:pt x="353447" y="351714"/>
                </a:cubicBezTo>
                <a:cubicBezTo>
                  <a:pt x="357675" y="347486"/>
                  <a:pt x="360516" y="342588"/>
                  <a:pt x="361926" y="337344"/>
                </a:cubicBezTo>
                <a:cubicBezTo>
                  <a:pt x="363335" y="332077"/>
                  <a:pt x="363312" y="326393"/>
                  <a:pt x="361787" y="320641"/>
                </a:cubicBezTo>
                <a:lnTo>
                  <a:pt x="352130" y="284554"/>
                </a:lnTo>
                <a:cubicBezTo>
                  <a:pt x="351553" y="282452"/>
                  <a:pt x="351807" y="280326"/>
                  <a:pt x="352639" y="278479"/>
                </a:cubicBezTo>
                <a:lnTo>
                  <a:pt x="352615" y="278479"/>
                </a:lnTo>
                <a:cubicBezTo>
                  <a:pt x="353794" y="275891"/>
                  <a:pt x="354810" y="273488"/>
                  <a:pt x="355712" y="271247"/>
                </a:cubicBezTo>
                <a:cubicBezTo>
                  <a:pt x="356728" y="268660"/>
                  <a:pt x="357629" y="266211"/>
                  <a:pt x="358414" y="263878"/>
                </a:cubicBezTo>
                <a:cubicBezTo>
                  <a:pt x="359131" y="261706"/>
                  <a:pt x="360609" y="259996"/>
                  <a:pt x="362457" y="258933"/>
                </a:cubicBezTo>
                <a:lnTo>
                  <a:pt x="393946" y="240752"/>
                </a:lnTo>
                <a:cubicBezTo>
                  <a:pt x="394085" y="240659"/>
                  <a:pt x="394247" y="240590"/>
                  <a:pt x="394385" y="240498"/>
                </a:cubicBezTo>
                <a:cubicBezTo>
                  <a:pt x="399329" y="237564"/>
                  <a:pt x="403210" y="233636"/>
                  <a:pt x="405867" y="229016"/>
                </a:cubicBezTo>
                <a:cubicBezTo>
                  <a:pt x="408570" y="224326"/>
                  <a:pt x="410025" y="218827"/>
                  <a:pt x="410025" y="212844"/>
                </a:cubicBezTo>
                <a:cubicBezTo>
                  <a:pt x="410025" y="206860"/>
                  <a:pt x="408593" y="201362"/>
                  <a:pt x="405890" y="196672"/>
                </a:cubicBezTo>
                <a:lnTo>
                  <a:pt x="405867" y="196672"/>
                </a:lnTo>
                <a:cubicBezTo>
                  <a:pt x="403118" y="191913"/>
                  <a:pt x="399098" y="187916"/>
                  <a:pt x="393969" y="184959"/>
                </a:cubicBezTo>
                <a:lnTo>
                  <a:pt x="360540" y="165668"/>
                </a:lnTo>
                <a:cubicBezTo>
                  <a:pt x="358646" y="164582"/>
                  <a:pt x="357305" y="162919"/>
                  <a:pt x="356589" y="161024"/>
                </a:cubicBezTo>
                <a:lnTo>
                  <a:pt x="356566" y="161024"/>
                </a:lnTo>
                <a:cubicBezTo>
                  <a:pt x="355758" y="158853"/>
                  <a:pt x="354880" y="156681"/>
                  <a:pt x="353956" y="154532"/>
                </a:cubicBezTo>
                <a:lnTo>
                  <a:pt x="353933" y="154532"/>
                </a:lnTo>
                <a:cubicBezTo>
                  <a:pt x="352939" y="152199"/>
                  <a:pt x="351969" y="150073"/>
                  <a:pt x="351022" y="148133"/>
                </a:cubicBezTo>
                <a:cubicBezTo>
                  <a:pt x="350052" y="146100"/>
                  <a:pt x="349890" y="143905"/>
                  <a:pt x="350421" y="141872"/>
                </a:cubicBezTo>
                <a:lnTo>
                  <a:pt x="360101" y="105716"/>
                </a:lnTo>
                <a:cubicBezTo>
                  <a:pt x="361649" y="99964"/>
                  <a:pt x="361649" y="94281"/>
                  <a:pt x="360240" y="89013"/>
                </a:cubicBezTo>
                <a:cubicBezTo>
                  <a:pt x="358830" y="83769"/>
                  <a:pt x="355965" y="78848"/>
                  <a:pt x="351761" y="74643"/>
                </a:cubicBezTo>
                <a:cubicBezTo>
                  <a:pt x="347533" y="70416"/>
                  <a:pt x="342635" y="67574"/>
                  <a:pt x="337391" y="66165"/>
                </a:cubicBezTo>
                <a:cubicBezTo>
                  <a:pt x="332124" y="64755"/>
                  <a:pt x="326440" y="64778"/>
                  <a:pt x="320688" y="66304"/>
                </a:cubicBezTo>
                <a:lnTo>
                  <a:pt x="283469" y="76284"/>
                </a:lnTo>
                <a:cubicBezTo>
                  <a:pt x="281228" y="76884"/>
                  <a:pt x="278964" y="76584"/>
                  <a:pt x="277047" y="75614"/>
                </a:cubicBezTo>
                <a:cubicBezTo>
                  <a:pt x="274691" y="74528"/>
                  <a:pt x="272611" y="73604"/>
                  <a:pt x="270832" y="72888"/>
                </a:cubicBezTo>
                <a:lnTo>
                  <a:pt x="270809" y="72911"/>
                </a:lnTo>
                <a:cubicBezTo>
                  <a:pt x="268545" y="71987"/>
                  <a:pt x="266327" y="71132"/>
                  <a:pt x="264179" y="70369"/>
                </a:cubicBezTo>
                <a:cubicBezTo>
                  <a:pt x="261961" y="69584"/>
                  <a:pt x="260251" y="68036"/>
                  <a:pt x="259212" y="66096"/>
                </a:cubicBezTo>
                <a:lnTo>
                  <a:pt x="240776" y="34168"/>
                </a:lnTo>
                <a:cubicBezTo>
                  <a:pt x="240683" y="34029"/>
                  <a:pt x="240614" y="33868"/>
                  <a:pt x="240522" y="33729"/>
                </a:cubicBezTo>
                <a:cubicBezTo>
                  <a:pt x="237565" y="28785"/>
                  <a:pt x="233660" y="24904"/>
                  <a:pt x="229086" y="22247"/>
                </a:cubicBezTo>
                <a:lnTo>
                  <a:pt x="229063" y="22224"/>
                </a:lnTo>
                <a:lnTo>
                  <a:pt x="229063" y="22247"/>
                </a:lnTo>
                <a:cubicBezTo>
                  <a:pt x="224373" y="19544"/>
                  <a:pt x="218874" y="18089"/>
                  <a:pt x="212891" y="18089"/>
                </a:cubicBezTo>
                <a:cubicBezTo>
                  <a:pt x="206907" y="18089"/>
                  <a:pt x="201409" y="19521"/>
                  <a:pt x="196719" y="22224"/>
                </a:cubicBezTo>
                <a:lnTo>
                  <a:pt x="196719" y="22247"/>
                </a:lnTo>
                <a:cubicBezTo>
                  <a:pt x="191983" y="24973"/>
                  <a:pt x="187986" y="29016"/>
                  <a:pt x="185006" y="34191"/>
                </a:cubicBezTo>
                <a:lnTo>
                  <a:pt x="166408" y="66396"/>
                </a:lnTo>
                <a:cubicBezTo>
                  <a:pt x="165276" y="68337"/>
                  <a:pt x="163566" y="69700"/>
                  <a:pt x="161603" y="70393"/>
                </a:cubicBezTo>
                <a:cubicBezTo>
                  <a:pt x="159061" y="71294"/>
                  <a:pt x="156520" y="72264"/>
                  <a:pt x="154025" y="73303"/>
                </a:cubicBezTo>
                <a:cubicBezTo>
                  <a:pt x="151276" y="74459"/>
                  <a:pt x="148781" y="75568"/>
                  <a:pt x="146563" y="76630"/>
                </a:cubicBezTo>
                <a:cubicBezTo>
                  <a:pt x="144553" y="77601"/>
                  <a:pt x="142358" y="77739"/>
                  <a:pt x="140349" y="77208"/>
                </a:cubicBezTo>
                <a:lnTo>
                  <a:pt x="140349" y="77231"/>
                </a:lnTo>
                <a:lnTo>
                  <a:pt x="105787" y="67967"/>
                </a:lnTo>
                <a:cubicBezTo>
                  <a:pt x="100034" y="66419"/>
                  <a:pt x="94351" y="66419"/>
                  <a:pt x="89084" y="67828"/>
                </a:cubicBezTo>
                <a:cubicBezTo>
                  <a:pt x="83840" y="69238"/>
                  <a:pt x="78918" y="72102"/>
                  <a:pt x="74714" y="76307"/>
                </a:cubicBezTo>
                <a:cubicBezTo>
                  <a:pt x="70486" y="80535"/>
                  <a:pt x="67644" y="85433"/>
                  <a:pt x="66235" y="90677"/>
                </a:cubicBezTo>
                <a:cubicBezTo>
                  <a:pt x="64826" y="95944"/>
                  <a:pt x="64849" y="101628"/>
                  <a:pt x="66374" y="107380"/>
                </a:cubicBezTo>
                <a:lnTo>
                  <a:pt x="75545" y="141572"/>
                </a:lnTo>
                <a:cubicBezTo>
                  <a:pt x="76123" y="143766"/>
                  <a:pt x="75869" y="145984"/>
                  <a:pt x="74945" y="147856"/>
                </a:cubicBezTo>
                <a:cubicBezTo>
                  <a:pt x="73443" y="150928"/>
                  <a:pt x="72126" y="153816"/>
                  <a:pt x="71017" y="156496"/>
                </a:cubicBezTo>
                <a:cubicBezTo>
                  <a:pt x="69862" y="159291"/>
                  <a:pt x="68753" y="162248"/>
                  <a:pt x="67691" y="165367"/>
                </a:cubicBezTo>
                <a:cubicBezTo>
                  <a:pt x="66882" y="167746"/>
                  <a:pt x="65195" y="169572"/>
                  <a:pt x="63093" y="170588"/>
                </a:cubicBezTo>
                <a:lnTo>
                  <a:pt x="34192" y="187268"/>
                </a:lnTo>
                <a:cubicBezTo>
                  <a:pt x="29040" y="190248"/>
                  <a:pt x="25020" y="194245"/>
                  <a:pt x="22294" y="198958"/>
                </a:cubicBezTo>
                <a:lnTo>
                  <a:pt x="22271" y="198981"/>
                </a:lnTo>
                <a:lnTo>
                  <a:pt x="22294" y="198981"/>
                </a:lnTo>
                <a:cubicBezTo>
                  <a:pt x="19591" y="203672"/>
                  <a:pt x="18136" y="209170"/>
                  <a:pt x="18136" y="215153"/>
                </a:cubicBezTo>
                <a:cubicBezTo>
                  <a:pt x="18136" y="221137"/>
                  <a:pt x="19568" y="226635"/>
                  <a:pt x="22271" y="231325"/>
                </a:cubicBezTo>
                <a:lnTo>
                  <a:pt x="22294" y="231325"/>
                </a:lnTo>
                <a:cubicBezTo>
                  <a:pt x="25020" y="236062"/>
                  <a:pt x="29063" y="240058"/>
                  <a:pt x="34238" y="243039"/>
                </a:cubicBezTo>
                <a:lnTo>
                  <a:pt x="63810" y="260111"/>
                </a:lnTo>
                <a:cubicBezTo>
                  <a:pt x="65773" y="261243"/>
                  <a:pt x="67136" y="262999"/>
                  <a:pt x="67830" y="264986"/>
                </a:cubicBezTo>
                <a:lnTo>
                  <a:pt x="67853" y="264986"/>
                </a:lnTo>
                <a:cubicBezTo>
                  <a:pt x="69077" y="268521"/>
                  <a:pt x="70301" y="271755"/>
                  <a:pt x="71526" y="274666"/>
                </a:cubicBezTo>
                <a:cubicBezTo>
                  <a:pt x="72819" y="277738"/>
                  <a:pt x="74275" y="280880"/>
                  <a:pt x="75892" y="284068"/>
                </a:cubicBezTo>
                <a:cubicBezTo>
                  <a:pt x="76932" y="286125"/>
                  <a:pt x="77117" y="288389"/>
                  <a:pt x="76562" y="290468"/>
                </a:cubicBezTo>
                <a:lnTo>
                  <a:pt x="76585" y="290468"/>
                </a:lnTo>
                <a:lnTo>
                  <a:pt x="68060" y="322280"/>
                </a:lnTo>
                <a:cubicBezTo>
                  <a:pt x="66513" y="328033"/>
                  <a:pt x="66513" y="333716"/>
                  <a:pt x="67922" y="338983"/>
                </a:cubicBezTo>
                <a:cubicBezTo>
                  <a:pt x="69331" y="344227"/>
                  <a:pt x="72196" y="349148"/>
                  <a:pt x="76401" y="353353"/>
                </a:cubicBezTo>
                <a:cubicBezTo>
                  <a:pt x="80628" y="357580"/>
                  <a:pt x="85526" y="360422"/>
                  <a:pt x="90770" y="361831"/>
                </a:cubicBezTo>
                <a:cubicBezTo>
                  <a:pt x="96038" y="363241"/>
                  <a:pt x="101721" y="363218"/>
                  <a:pt x="107474" y="361693"/>
                </a:cubicBezTo>
                <a:lnTo>
                  <a:pt x="140510" y="352845"/>
                </a:lnTo>
                <a:cubicBezTo>
                  <a:pt x="142889" y="352198"/>
                  <a:pt x="145339" y="352590"/>
                  <a:pt x="147325" y="353722"/>
                </a:cubicBezTo>
                <a:cubicBezTo>
                  <a:pt x="150213" y="355086"/>
                  <a:pt x="153147" y="356379"/>
                  <a:pt x="156127" y="357557"/>
                </a:cubicBezTo>
                <a:cubicBezTo>
                  <a:pt x="159200" y="358782"/>
                  <a:pt x="162411" y="359937"/>
                  <a:pt x="165738" y="361023"/>
                </a:cubicBezTo>
                <a:cubicBezTo>
                  <a:pt x="168117" y="361785"/>
                  <a:pt x="169942" y="363449"/>
                  <a:pt x="171005" y="365505"/>
                </a:cubicBezTo>
                <a:lnTo>
                  <a:pt x="187385" y="393875"/>
                </a:lnTo>
                <a:cubicBezTo>
                  <a:pt x="190342" y="399004"/>
                  <a:pt x="194362" y="403047"/>
                  <a:pt x="199098" y="405773"/>
                </a:cubicBezTo>
                <a:cubicBezTo>
                  <a:pt x="203788" y="408475"/>
                  <a:pt x="209287" y="409931"/>
                  <a:pt x="215270" y="409931"/>
                </a:cubicBezTo>
                <a:cubicBezTo>
                  <a:pt x="221254" y="409931"/>
                  <a:pt x="226752" y="408499"/>
                  <a:pt x="231442" y="405796"/>
                </a:cubicBezTo>
                <a:lnTo>
                  <a:pt x="231442" y="405773"/>
                </a:lnTo>
                <a:cubicBezTo>
                  <a:pt x="234399" y="404040"/>
                  <a:pt x="237102" y="401799"/>
                  <a:pt x="239436" y="399096"/>
                </a:cubicBezTo>
                <a:close/>
                <a:moveTo>
                  <a:pt x="257179" y="405427"/>
                </a:moveTo>
                <a:cubicBezTo>
                  <a:pt x="257710" y="404596"/>
                  <a:pt x="258241" y="403740"/>
                  <a:pt x="258749" y="402863"/>
                </a:cubicBezTo>
                <a:lnTo>
                  <a:pt x="258772" y="402886"/>
                </a:lnTo>
                <a:lnTo>
                  <a:pt x="273397" y="377566"/>
                </a:lnTo>
                <a:lnTo>
                  <a:pt x="288783" y="369757"/>
                </a:lnTo>
                <a:lnTo>
                  <a:pt x="317708" y="377497"/>
                </a:lnTo>
                <a:cubicBezTo>
                  <a:pt x="321427" y="378490"/>
                  <a:pt x="325147" y="379067"/>
                  <a:pt x="328843" y="379252"/>
                </a:cubicBezTo>
                <a:lnTo>
                  <a:pt x="385653" y="491091"/>
                </a:lnTo>
                <a:lnTo>
                  <a:pt x="345570" y="484576"/>
                </a:lnTo>
                <a:lnTo>
                  <a:pt x="345570" y="484599"/>
                </a:lnTo>
                <a:cubicBezTo>
                  <a:pt x="341781" y="483975"/>
                  <a:pt x="337877" y="485847"/>
                  <a:pt x="336074" y="489474"/>
                </a:cubicBezTo>
                <a:lnTo>
                  <a:pt x="318100" y="525329"/>
                </a:lnTo>
                <a:close/>
                <a:moveTo>
                  <a:pt x="347649" y="376434"/>
                </a:moveTo>
                <a:cubicBezTo>
                  <a:pt x="354487" y="373962"/>
                  <a:pt x="360795" y="369965"/>
                  <a:pt x="366270" y="364490"/>
                </a:cubicBezTo>
                <a:cubicBezTo>
                  <a:pt x="372762" y="357998"/>
                  <a:pt x="377198" y="350305"/>
                  <a:pt x="379415" y="341988"/>
                </a:cubicBezTo>
                <a:cubicBezTo>
                  <a:pt x="381656" y="333671"/>
                  <a:pt x="381656" y="324800"/>
                  <a:pt x="379277" y="315951"/>
                </a:cubicBezTo>
                <a:lnTo>
                  <a:pt x="370429" y="282961"/>
                </a:lnTo>
                <a:cubicBezTo>
                  <a:pt x="371122" y="281321"/>
                  <a:pt x="371837" y="279611"/>
                  <a:pt x="372554" y="277786"/>
                </a:cubicBezTo>
                <a:cubicBezTo>
                  <a:pt x="373178" y="276215"/>
                  <a:pt x="373802" y="274552"/>
                  <a:pt x="374402" y="272842"/>
                </a:cubicBezTo>
                <a:lnTo>
                  <a:pt x="402980" y="256347"/>
                </a:lnTo>
                <a:cubicBezTo>
                  <a:pt x="403165" y="256231"/>
                  <a:pt x="403326" y="256139"/>
                  <a:pt x="403488" y="256023"/>
                </a:cubicBezTo>
                <a:cubicBezTo>
                  <a:pt x="411205" y="251449"/>
                  <a:pt x="417303" y="245304"/>
                  <a:pt x="421485" y="238049"/>
                </a:cubicBezTo>
                <a:cubicBezTo>
                  <a:pt x="425805" y="230564"/>
                  <a:pt x="428116" y="221993"/>
                  <a:pt x="428116" y="212821"/>
                </a:cubicBezTo>
                <a:cubicBezTo>
                  <a:pt x="428116" y="203696"/>
                  <a:pt x="425806" y="195125"/>
                  <a:pt x="421485" y="187640"/>
                </a:cubicBezTo>
                <a:lnTo>
                  <a:pt x="421462" y="187617"/>
                </a:lnTo>
                <a:lnTo>
                  <a:pt x="421485" y="187617"/>
                </a:lnTo>
                <a:cubicBezTo>
                  <a:pt x="417188" y="180178"/>
                  <a:pt x="410927" y="173917"/>
                  <a:pt x="402934" y="169319"/>
                </a:cubicBezTo>
                <a:lnTo>
                  <a:pt x="372300" y="151622"/>
                </a:lnTo>
                <a:cubicBezTo>
                  <a:pt x="371722" y="150213"/>
                  <a:pt x="371145" y="148804"/>
                  <a:pt x="370567" y="147417"/>
                </a:cubicBezTo>
                <a:lnTo>
                  <a:pt x="370544" y="147394"/>
                </a:lnTo>
                <a:lnTo>
                  <a:pt x="370567" y="147394"/>
                </a:lnTo>
                <a:cubicBezTo>
                  <a:pt x="370013" y="146101"/>
                  <a:pt x="369412" y="144761"/>
                  <a:pt x="368765" y="143374"/>
                </a:cubicBezTo>
                <a:lnTo>
                  <a:pt x="377590" y="110407"/>
                </a:lnTo>
                <a:cubicBezTo>
                  <a:pt x="379970" y="101536"/>
                  <a:pt x="379970" y="92664"/>
                  <a:pt x="377729" y="84348"/>
                </a:cubicBezTo>
                <a:cubicBezTo>
                  <a:pt x="375488" y="76007"/>
                  <a:pt x="371053" y="68315"/>
                  <a:pt x="364584" y="61846"/>
                </a:cubicBezTo>
                <a:cubicBezTo>
                  <a:pt x="358091" y="55354"/>
                  <a:pt x="350399" y="50918"/>
                  <a:pt x="342082" y="48700"/>
                </a:cubicBezTo>
                <a:cubicBezTo>
                  <a:pt x="333765" y="46459"/>
                  <a:pt x="324894" y="46459"/>
                  <a:pt x="316022" y="48839"/>
                </a:cubicBezTo>
                <a:lnTo>
                  <a:pt x="281877" y="57988"/>
                </a:lnTo>
                <a:cubicBezTo>
                  <a:pt x="280560" y="57410"/>
                  <a:pt x="279127" y="56809"/>
                  <a:pt x="277602" y="56186"/>
                </a:cubicBezTo>
                <a:lnTo>
                  <a:pt x="277579" y="56186"/>
                </a:lnTo>
                <a:lnTo>
                  <a:pt x="277602" y="56163"/>
                </a:lnTo>
                <a:cubicBezTo>
                  <a:pt x="276239" y="55608"/>
                  <a:pt x="274807" y="55054"/>
                  <a:pt x="273375" y="54499"/>
                </a:cubicBezTo>
                <a:lnTo>
                  <a:pt x="256417" y="25136"/>
                </a:lnTo>
                <a:cubicBezTo>
                  <a:pt x="256325" y="24951"/>
                  <a:pt x="256209" y="24789"/>
                  <a:pt x="256094" y="24628"/>
                </a:cubicBezTo>
                <a:cubicBezTo>
                  <a:pt x="251542" y="16934"/>
                  <a:pt x="245374" y="10859"/>
                  <a:pt x="238097" y="6654"/>
                </a:cubicBezTo>
                <a:lnTo>
                  <a:pt x="238097" y="6630"/>
                </a:lnTo>
                <a:cubicBezTo>
                  <a:pt x="230612" y="2310"/>
                  <a:pt x="222041" y="0"/>
                  <a:pt x="212869" y="0"/>
                </a:cubicBezTo>
                <a:cubicBezTo>
                  <a:pt x="203743" y="0"/>
                  <a:pt x="195172" y="2310"/>
                  <a:pt x="187687" y="6630"/>
                </a:cubicBezTo>
                <a:lnTo>
                  <a:pt x="187664" y="6654"/>
                </a:lnTo>
                <a:lnTo>
                  <a:pt x="187664" y="6630"/>
                </a:lnTo>
                <a:cubicBezTo>
                  <a:pt x="180225" y="10928"/>
                  <a:pt x="173941" y="17189"/>
                  <a:pt x="169366" y="25136"/>
                </a:cubicBezTo>
                <a:lnTo>
                  <a:pt x="152409" y="54499"/>
                </a:lnTo>
                <a:cubicBezTo>
                  <a:pt x="150630" y="55169"/>
                  <a:pt x="148851" y="55885"/>
                  <a:pt x="147095" y="56601"/>
                </a:cubicBezTo>
                <a:cubicBezTo>
                  <a:pt x="145432" y="57294"/>
                  <a:pt x="143676" y="58056"/>
                  <a:pt x="141851" y="58912"/>
                </a:cubicBezTo>
                <a:lnTo>
                  <a:pt x="110454" y="50502"/>
                </a:lnTo>
                <a:cubicBezTo>
                  <a:pt x="101583" y="48122"/>
                  <a:pt x="92712" y="48122"/>
                  <a:pt x="84395" y="50363"/>
                </a:cubicBezTo>
                <a:cubicBezTo>
                  <a:pt x="76055" y="52604"/>
                  <a:pt x="68362" y="57040"/>
                  <a:pt x="61893" y="63509"/>
                </a:cubicBezTo>
                <a:cubicBezTo>
                  <a:pt x="55401" y="70001"/>
                  <a:pt x="50965" y="77693"/>
                  <a:pt x="48747" y="86011"/>
                </a:cubicBezTo>
                <a:cubicBezTo>
                  <a:pt x="46506" y="94327"/>
                  <a:pt x="46506" y="103199"/>
                  <a:pt x="48886" y="112070"/>
                </a:cubicBezTo>
                <a:lnTo>
                  <a:pt x="57179" y="143051"/>
                </a:lnTo>
                <a:cubicBezTo>
                  <a:pt x="56232" y="145130"/>
                  <a:pt x="55262" y="147348"/>
                  <a:pt x="54292" y="149681"/>
                </a:cubicBezTo>
                <a:cubicBezTo>
                  <a:pt x="53344" y="151945"/>
                  <a:pt x="52490" y="154187"/>
                  <a:pt x="51681" y="156381"/>
                </a:cubicBezTo>
                <a:lnTo>
                  <a:pt x="25182" y="171675"/>
                </a:lnTo>
                <a:cubicBezTo>
                  <a:pt x="17235" y="176272"/>
                  <a:pt x="10951" y="182533"/>
                  <a:pt x="6654" y="189995"/>
                </a:cubicBezTo>
                <a:lnTo>
                  <a:pt x="6630" y="189995"/>
                </a:lnTo>
                <a:cubicBezTo>
                  <a:pt x="2311" y="197480"/>
                  <a:pt x="0" y="206051"/>
                  <a:pt x="0" y="215223"/>
                </a:cubicBezTo>
                <a:cubicBezTo>
                  <a:pt x="0" y="224349"/>
                  <a:pt x="2311" y="232920"/>
                  <a:pt x="6630" y="240405"/>
                </a:cubicBezTo>
                <a:lnTo>
                  <a:pt x="6654" y="240428"/>
                </a:lnTo>
                <a:lnTo>
                  <a:pt x="6630" y="240428"/>
                </a:lnTo>
                <a:cubicBezTo>
                  <a:pt x="10928" y="247867"/>
                  <a:pt x="17189" y="254151"/>
                  <a:pt x="25136" y="258726"/>
                </a:cubicBezTo>
                <a:lnTo>
                  <a:pt x="51819" y="274135"/>
                </a:lnTo>
                <a:cubicBezTo>
                  <a:pt x="52720" y="276561"/>
                  <a:pt x="53737" y="279103"/>
                  <a:pt x="54846" y="281736"/>
                </a:cubicBezTo>
                <a:cubicBezTo>
                  <a:pt x="55932" y="284278"/>
                  <a:pt x="57018" y="286750"/>
                  <a:pt x="58173" y="289129"/>
                </a:cubicBezTo>
                <a:lnTo>
                  <a:pt x="50526" y="317661"/>
                </a:lnTo>
                <a:cubicBezTo>
                  <a:pt x="48146" y="326532"/>
                  <a:pt x="48146" y="335404"/>
                  <a:pt x="50387" y="343697"/>
                </a:cubicBezTo>
                <a:cubicBezTo>
                  <a:pt x="52628" y="352037"/>
                  <a:pt x="57063" y="359730"/>
                  <a:pt x="63532" y="366199"/>
                </a:cubicBezTo>
                <a:cubicBezTo>
                  <a:pt x="70024" y="372691"/>
                  <a:pt x="77717" y="377127"/>
                  <a:pt x="86034" y="379345"/>
                </a:cubicBezTo>
                <a:cubicBezTo>
                  <a:pt x="91441" y="380800"/>
                  <a:pt x="97101" y="381309"/>
                  <a:pt x="102830" y="380823"/>
                </a:cubicBezTo>
                <a:lnTo>
                  <a:pt x="42924" y="498783"/>
                </a:lnTo>
                <a:cubicBezTo>
                  <a:pt x="42092" y="500424"/>
                  <a:pt x="41746" y="502341"/>
                  <a:pt x="42069" y="504305"/>
                </a:cubicBezTo>
                <a:cubicBezTo>
                  <a:pt x="42878" y="509226"/>
                  <a:pt x="47499" y="512575"/>
                  <a:pt x="52442" y="511767"/>
                </a:cubicBezTo>
                <a:lnTo>
                  <a:pt x="103545" y="503450"/>
                </a:lnTo>
                <a:lnTo>
                  <a:pt x="126325" y="548893"/>
                </a:lnTo>
                <a:cubicBezTo>
                  <a:pt x="127133" y="550764"/>
                  <a:pt x="128589" y="552382"/>
                  <a:pt x="130552" y="553375"/>
                </a:cubicBezTo>
                <a:cubicBezTo>
                  <a:pt x="135011" y="555616"/>
                  <a:pt x="140440" y="553837"/>
                  <a:pt x="142681" y="549379"/>
                </a:cubicBezTo>
                <a:lnTo>
                  <a:pt x="204852" y="426983"/>
                </a:lnTo>
                <a:cubicBezTo>
                  <a:pt x="208202" y="427676"/>
                  <a:pt x="211690" y="428022"/>
                  <a:pt x="215248" y="428022"/>
                </a:cubicBezTo>
                <a:cubicBezTo>
                  <a:pt x="224374" y="428022"/>
                  <a:pt x="232945" y="425712"/>
                  <a:pt x="240430" y="421392"/>
                </a:cubicBezTo>
                <a:lnTo>
                  <a:pt x="240453" y="421369"/>
                </a:lnTo>
                <a:lnTo>
                  <a:pt x="240453" y="421392"/>
                </a:lnTo>
                <a:cubicBezTo>
                  <a:pt x="241632" y="420698"/>
                  <a:pt x="242787" y="419983"/>
                  <a:pt x="243919" y="419197"/>
                </a:cubicBezTo>
                <a:lnTo>
                  <a:pt x="310040" y="549382"/>
                </a:lnTo>
                <a:cubicBezTo>
                  <a:pt x="312281" y="553841"/>
                  <a:pt x="317711" y="555620"/>
                  <a:pt x="322169" y="553379"/>
                </a:cubicBezTo>
                <a:cubicBezTo>
                  <a:pt x="324133" y="552386"/>
                  <a:pt x="325588" y="550768"/>
                  <a:pt x="326397" y="548874"/>
                </a:cubicBezTo>
                <a:lnTo>
                  <a:pt x="349176" y="503431"/>
                </a:lnTo>
                <a:lnTo>
                  <a:pt x="400279" y="511747"/>
                </a:lnTo>
                <a:cubicBezTo>
                  <a:pt x="405200" y="512556"/>
                  <a:pt x="409844" y="509206"/>
                  <a:pt x="410652" y="504285"/>
                </a:cubicBezTo>
                <a:cubicBezTo>
                  <a:pt x="410976" y="502322"/>
                  <a:pt x="410629" y="500428"/>
                  <a:pt x="409798" y="498764"/>
                </a:cubicBezTo>
                <a:close/>
                <a:moveTo>
                  <a:pt x="125793" y="375486"/>
                </a:moveTo>
                <a:lnTo>
                  <a:pt x="141988" y="371143"/>
                </a:lnTo>
                <a:cubicBezTo>
                  <a:pt x="144437" y="372252"/>
                  <a:pt x="146909" y="373315"/>
                  <a:pt x="149427" y="374308"/>
                </a:cubicBezTo>
                <a:cubicBezTo>
                  <a:pt x="151899" y="375302"/>
                  <a:pt x="154371" y="376226"/>
                  <a:pt x="156843" y="377081"/>
                </a:cubicBezTo>
                <a:lnTo>
                  <a:pt x="171721" y="402840"/>
                </a:lnTo>
                <a:cubicBezTo>
                  <a:pt x="175925" y="410095"/>
                  <a:pt x="181470" y="415963"/>
                  <a:pt x="188054" y="420167"/>
                </a:cubicBezTo>
                <a:lnTo>
                  <a:pt x="134664" y="525282"/>
                </a:lnTo>
                <a:lnTo>
                  <a:pt x="116690" y="489426"/>
                </a:lnTo>
                <a:cubicBezTo>
                  <a:pt x="114888" y="485799"/>
                  <a:pt x="110984" y="483928"/>
                  <a:pt x="107172" y="484551"/>
                </a:cubicBezTo>
                <a:lnTo>
                  <a:pt x="107172" y="484528"/>
                </a:lnTo>
                <a:lnTo>
                  <a:pt x="67089" y="491043"/>
                </a:lnTo>
                <a:close/>
                <a:moveTo>
                  <a:pt x="214069" y="310867"/>
                </a:moveTo>
                <a:cubicBezTo>
                  <a:pt x="240822" y="310867"/>
                  <a:pt x="265057" y="300009"/>
                  <a:pt x="282592" y="282474"/>
                </a:cubicBezTo>
                <a:cubicBezTo>
                  <a:pt x="300127" y="264939"/>
                  <a:pt x="310986" y="240704"/>
                  <a:pt x="310986" y="213951"/>
                </a:cubicBezTo>
                <a:cubicBezTo>
                  <a:pt x="310986" y="187198"/>
                  <a:pt x="300127" y="162964"/>
                  <a:pt x="282592" y="145428"/>
                </a:cubicBezTo>
                <a:cubicBezTo>
                  <a:pt x="265058" y="127894"/>
                  <a:pt x="240823" y="117035"/>
                  <a:pt x="214069" y="117035"/>
                </a:cubicBezTo>
                <a:cubicBezTo>
                  <a:pt x="187316" y="117035"/>
                  <a:pt x="163082" y="127893"/>
                  <a:pt x="145547" y="145428"/>
                </a:cubicBezTo>
                <a:cubicBezTo>
                  <a:pt x="128012" y="162963"/>
                  <a:pt x="117153" y="187198"/>
                  <a:pt x="117153" y="213951"/>
                </a:cubicBezTo>
                <a:cubicBezTo>
                  <a:pt x="117153" y="240704"/>
                  <a:pt x="128011" y="264939"/>
                  <a:pt x="145547" y="282474"/>
                </a:cubicBezTo>
                <a:cubicBezTo>
                  <a:pt x="163081" y="300032"/>
                  <a:pt x="187316" y="310867"/>
                  <a:pt x="214069" y="310867"/>
                </a:cubicBezTo>
                <a:close/>
                <a:moveTo>
                  <a:pt x="295391" y="295296"/>
                </a:moveTo>
                <a:cubicBezTo>
                  <a:pt x="316206" y="274481"/>
                  <a:pt x="329074" y="245741"/>
                  <a:pt x="329074" y="213975"/>
                </a:cubicBezTo>
                <a:cubicBezTo>
                  <a:pt x="329074" y="182209"/>
                  <a:pt x="316206" y="153472"/>
                  <a:pt x="295391" y="132654"/>
                </a:cubicBezTo>
                <a:cubicBezTo>
                  <a:pt x="274575" y="111838"/>
                  <a:pt x="245813" y="98970"/>
                  <a:pt x="214069" y="98970"/>
                </a:cubicBezTo>
                <a:cubicBezTo>
                  <a:pt x="182303" y="98970"/>
                  <a:pt x="153566" y="111838"/>
                  <a:pt x="132748" y="132654"/>
                </a:cubicBezTo>
                <a:cubicBezTo>
                  <a:pt x="111933" y="153469"/>
                  <a:pt x="99065" y="182209"/>
                  <a:pt x="99065" y="213975"/>
                </a:cubicBezTo>
                <a:cubicBezTo>
                  <a:pt x="99065" y="245741"/>
                  <a:pt x="111933" y="274478"/>
                  <a:pt x="132748" y="295296"/>
                </a:cubicBezTo>
                <a:cubicBezTo>
                  <a:pt x="153564" y="316111"/>
                  <a:pt x="182303" y="328979"/>
                  <a:pt x="214069" y="328979"/>
                </a:cubicBezTo>
                <a:cubicBezTo>
                  <a:pt x="245836" y="328979"/>
                  <a:pt x="274572" y="316111"/>
                  <a:pt x="295391" y="295296"/>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600"/>
          </a:p>
        </p:txBody>
      </p:sp>
      <p:grpSp>
        <p:nvGrpSpPr>
          <p:cNvPr id="64" name="Group 63">
            <a:extLst>
              <a:ext uri="{FF2B5EF4-FFF2-40B4-BE49-F238E27FC236}">
                <a16:creationId xmlns:a16="http://schemas.microsoft.com/office/drawing/2014/main" id="{003015C0-43AF-09DB-C7BF-2D6D5B1DF316}"/>
              </a:ext>
              <a:ext uri="{C183D7F6-B498-43B3-948B-1728B52AA6E4}">
                <adec:decorative xmlns:adec="http://schemas.microsoft.com/office/drawing/2017/decorative" val="1"/>
              </a:ext>
            </a:extLst>
          </p:cNvPr>
          <p:cNvGrpSpPr/>
          <p:nvPr/>
        </p:nvGrpSpPr>
        <p:grpSpPr>
          <a:xfrm>
            <a:off x="498758" y="5867657"/>
            <a:ext cx="366628" cy="409416"/>
            <a:chOff x="626635" y="5855770"/>
            <a:chExt cx="366628" cy="409416"/>
          </a:xfrm>
        </p:grpSpPr>
        <p:sp>
          <p:nvSpPr>
            <p:cNvPr id="59" name="Freeform: Shape 58">
              <a:extLst>
                <a:ext uri="{FF2B5EF4-FFF2-40B4-BE49-F238E27FC236}">
                  <a16:creationId xmlns:a16="http://schemas.microsoft.com/office/drawing/2014/main" id="{F005FA94-3FAE-C0AD-DF88-35C3F889E512}"/>
                </a:ext>
              </a:extLst>
            </p:cNvPr>
            <p:cNvSpPr/>
            <p:nvPr/>
          </p:nvSpPr>
          <p:spPr>
            <a:xfrm>
              <a:off x="626635" y="5855770"/>
              <a:ext cx="366628" cy="409416"/>
            </a:xfrm>
            <a:custGeom>
              <a:avLst/>
              <a:gdLst>
                <a:gd name="connsiteX0" fmla="*/ 329948 w 366628"/>
                <a:gd name="connsiteY0" fmla="*/ 21251 h 409416"/>
                <a:gd name="connsiteX1" fmla="*/ 36640 w 366628"/>
                <a:gd name="connsiteY1" fmla="*/ 21251 h 409416"/>
                <a:gd name="connsiteX2" fmla="*/ 0 w 366628"/>
                <a:gd name="connsiteY2" fmla="*/ 70227 h 409416"/>
                <a:gd name="connsiteX3" fmla="*/ 0 w 366628"/>
                <a:gd name="connsiteY3" fmla="*/ 189157 h 409416"/>
                <a:gd name="connsiteX4" fmla="*/ 93538 w 366628"/>
                <a:gd name="connsiteY4" fmla="*/ 361091 h 409416"/>
                <a:gd name="connsiteX5" fmla="*/ 155648 w 366628"/>
                <a:gd name="connsiteY5" fmla="*/ 401263 h 409416"/>
                <a:gd name="connsiteX6" fmla="*/ 183314 w 366628"/>
                <a:gd name="connsiteY6" fmla="*/ 409416 h 409416"/>
                <a:gd name="connsiteX7" fmla="*/ 210980 w 366628"/>
                <a:gd name="connsiteY7" fmla="*/ 401263 h 409416"/>
                <a:gd name="connsiteX8" fmla="*/ 273090 w 366628"/>
                <a:gd name="connsiteY8" fmla="*/ 361091 h 409416"/>
                <a:gd name="connsiteX9" fmla="*/ 366628 w 366628"/>
                <a:gd name="connsiteY9" fmla="*/ 189157 h 409416"/>
                <a:gd name="connsiteX10" fmla="*/ 366628 w 366628"/>
                <a:gd name="connsiteY10" fmla="*/ 70227 h 409416"/>
                <a:gd name="connsiteX11" fmla="*/ 329988 w 366628"/>
                <a:gd name="connsiteY11" fmla="*/ 21251 h 409416"/>
                <a:gd name="connsiteX12" fmla="*/ 346216 w 366628"/>
                <a:gd name="connsiteY12" fmla="*/ 189138 h 409416"/>
                <a:gd name="connsiteX13" fmla="*/ 261998 w 366628"/>
                <a:gd name="connsiteY13" fmla="*/ 343964 h 409416"/>
                <a:gd name="connsiteX14" fmla="*/ 199889 w 366628"/>
                <a:gd name="connsiteY14" fmla="*/ 384136 h 409416"/>
                <a:gd name="connsiteX15" fmla="*/ 166686 w 366628"/>
                <a:gd name="connsiteY15" fmla="*/ 384136 h 409416"/>
                <a:gd name="connsiteX16" fmla="*/ 104576 w 366628"/>
                <a:gd name="connsiteY16" fmla="*/ 343964 h 409416"/>
                <a:gd name="connsiteX17" fmla="*/ 20359 w 366628"/>
                <a:gd name="connsiteY17" fmla="*/ 189138 h 409416"/>
                <a:gd name="connsiteX18" fmla="*/ 20359 w 366628"/>
                <a:gd name="connsiteY18" fmla="*/ 70207 h 409416"/>
                <a:gd name="connsiteX19" fmla="*/ 42316 w 366628"/>
                <a:gd name="connsiteY19" fmla="*/ 40785 h 409416"/>
                <a:gd name="connsiteX20" fmla="*/ 183281 w 366628"/>
                <a:gd name="connsiteY20" fmla="*/ 20355 h 409416"/>
                <a:gd name="connsiteX21" fmla="*/ 324246 w 366628"/>
                <a:gd name="connsiteY21" fmla="*/ 40785 h 409416"/>
                <a:gd name="connsiteX22" fmla="*/ 346203 w 366628"/>
                <a:gd name="connsiteY22" fmla="*/ 70207 h 409416"/>
                <a:gd name="connsiteX23" fmla="*/ 346203 w 366628"/>
                <a:gd name="connsiteY23" fmla="*/ 189138 h 40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628" h="409416">
                  <a:moveTo>
                    <a:pt x="329948" y="21251"/>
                  </a:moveTo>
                  <a:cubicBezTo>
                    <a:pt x="232632" y="-7084"/>
                    <a:pt x="133937" y="-7084"/>
                    <a:pt x="36640" y="21251"/>
                  </a:cubicBezTo>
                  <a:cubicBezTo>
                    <a:pt x="15064" y="27532"/>
                    <a:pt x="0" y="47675"/>
                    <a:pt x="0" y="70227"/>
                  </a:cubicBezTo>
                  <a:lnTo>
                    <a:pt x="0" y="189157"/>
                  </a:lnTo>
                  <a:cubicBezTo>
                    <a:pt x="0" y="258906"/>
                    <a:pt x="34959" y="323191"/>
                    <a:pt x="93538" y="361091"/>
                  </a:cubicBezTo>
                  <a:lnTo>
                    <a:pt x="155648" y="401263"/>
                  </a:lnTo>
                  <a:cubicBezTo>
                    <a:pt x="164049" y="406686"/>
                    <a:pt x="173691" y="409416"/>
                    <a:pt x="183314" y="409416"/>
                  </a:cubicBezTo>
                  <a:cubicBezTo>
                    <a:pt x="192937" y="409416"/>
                    <a:pt x="202579" y="406686"/>
                    <a:pt x="210980" y="401263"/>
                  </a:cubicBezTo>
                  <a:lnTo>
                    <a:pt x="273090" y="361091"/>
                  </a:lnTo>
                  <a:cubicBezTo>
                    <a:pt x="331665" y="323172"/>
                    <a:pt x="366628" y="258906"/>
                    <a:pt x="366628" y="189157"/>
                  </a:cubicBezTo>
                  <a:lnTo>
                    <a:pt x="366628" y="70227"/>
                  </a:lnTo>
                  <a:cubicBezTo>
                    <a:pt x="366628" y="47678"/>
                    <a:pt x="351564" y="27554"/>
                    <a:pt x="329988" y="21251"/>
                  </a:cubicBezTo>
                  <a:close/>
                  <a:moveTo>
                    <a:pt x="346216" y="189138"/>
                  </a:moveTo>
                  <a:cubicBezTo>
                    <a:pt x="346216" y="251956"/>
                    <a:pt x="314712" y="309842"/>
                    <a:pt x="261998" y="343964"/>
                  </a:cubicBezTo>
                  <a:lnTo>
                    <a:pt x="199889" y="384136"/>
                  </a:lnTo>
                  <a:cubicBezTo>
                    <a:pt x="189808" y="390666"/>
                    <a:pt x="176767" y="390666"/>
                    <a:pt x="166686" y="384136"/>
                  </a:cubicBezTo>
                  <a:lnTo>
                    <a:pt x="104576" y="343964"/>
                  </a:lnTo>
                  <a:cubicBezTo>
                    <a:pt x="51841" y="309826"/>
                    <a:pt x="20359" y="251956"/>
                    <a:pt x="20359" y="189138"/>
                  </a:cubicBezTo>
                  <a:lnTo>
                    <a:pt x="20359" y="70207"/>
                  </a:lnTo>
                  <a:cubicBezTo>
                    <a:pt x="20359" y="56651"/>
                    <a:pt x="29409" y="44565"/>
                    <a:pt x="42316" y="40785"/>
                  </a:cubicBezTo>
                  <a:cubicBezTo>
                    <a:pt x="89094" y="27171"/>
                    <a:pt x="136177" y="20355"/>
                    <a:pt x="183281" y="20355"/>
                  </a:cubicBezTo>
                  <a:cubicBezTo>
                    <a:pt x="230383" y="20355"/>
                    <a:pt x="277469" y="27171"/>
                    <a:pt x="324246" y="40785"/>
                  </a:cubicBezTo>
                  <a:cubicBezTo>
                    <a:pt x="337172" y="44546"/>
                    <a:pt x="346203" y="56651"/>
                    <a:pt x="346203" y="70207"/>
                  </a:cubicBezTo>
                  <a:lnTo>
                    <a:pt x="346203" y="189138"/>
                  </a:ln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600"/>
            </a:p>
          </p:txBody>
        </p:sp>
        <p:sp>
          <p:nvSpPr>
            <p:cNvPr id="60" name="Freeform: Shape 59">
              <a:extLst>
                <a:ext uri="{FF2B5EF4-FFF2-40B4-BE49-F238E27FC236}">
                  <a16:creationId xmlns:a16="http://schemas.microsoft.com/office/drawing/2014/main" id="{69B0423E-3649-3467-718C-01D82916BA65}"/>
                </a:ext>
              </a:extLst>
            </p:cNvPr>
            <p:cNvSpPr/>
            <p:nvPr/>
          </p:nvSpPr>
          <p:spPr>
            <a:xfrm>
              <a:off x="718282" y="5906388"/>
              <a:ext cx="183273" cy="244391"/>
            </a:xfrm>
            <a:custGeom>
              <a:avLst/>
              <a:gdLst>
                <a:gd name="connsiteX0" fmla="*/ 152745 w 183273"/>
                <a:gd name="connsiteY0" fmla="*/ 82902 h 244391"/>
                <a:gd name="connsiteX1" fmla="*/ 152745 w 183273"/>
                <a:gd name="connsiteY1" fmla="*/ 61098 h 244391"/>
                <a:gd name="connsiteX2" fmla="*/ 91647 w 183273"/>
                <a:gd name="connsiteY2" fmla="*/ 0 h 244391"/>
                <a:gd name="connsiteX3" fmla="*/ 30549 w 183273"/>
                <a:gd name="connsiteY3" fmla="*/ 61098 h 244391"/>
                <a:gd name="connsiteX4" fmla="*/ 30549 w 183273"/>
                <a:gd name="connsiteY4" fmla="*/ 82902 h 244391"/>
                <a:gd name="connsiteX5" fmla="*/ 0 w 183273"/>
                <a:gd name="connsiteY5" fmla="*/ 122196 h 244391"/>
                <a:gd name="connsiteX6" fmla="*/ 0 w 183273"/>
                <a:gd name="connsiteY6" fmla="*/ 203666 h 244391"/>
                <a:gd name="connsiteX7" fmla="*/ 40725 w 183273"/>
                <a:gd name="connsiteY7" fmla="*/ 244391 h 244391"/>
                <a:gd name="connsiteX8" fmla="*/ 142549 w 183273"/>
                <a:gd name="connsiteY8" fmla="*/ 244391 h 244391"/>
                <a:gd name="connsiteX9" fmla="*/ 183274 w 183273"/>
                <a:gd name="connsiteY9" fmla="*/ 203666 h 244391"/>
                <a:gd name="connsiteX10" fmla="*/ 183274 w 183273"/>
                <a:gd name="connsiteY10" fmla="*/ 122196 h 244391"/>
                <a:gd name="connsiteX11" fmla="*/ 152725 w 183273"/>
                <a:gd name="connsiteY11" fmla="*/ 82902 h 244391"/>
                <a:gd name="connsiteX12" fmla="*/ 50921 w 183273"/>
                <a:gd name="connsiteY12" fmla="*/ 61098 h 244391"/>
                <a:gd name="connsiteX13" fmla="*/ 91647 w 183273"/>
                <a:gd name="connsiteY13" fmla="*/ 20372 h 244391"/>
                <a:gd name="connsiteX14" fmla="*/ 132372 w 183273"/>
                <a:gd name="connsiteY14" fmla="*/ 61098 h 244391"/>
                <a:gd name="connsiteX15" fmla="*/ 132372 w 183273"/>
                <a:gd name="connsiteY15" fmla="*/ 81470 h 244391"/>
                <a:gd name="connsiteX16" fmla="*/ 50902 w 183273"/>
                <a:gd name="connsiteY16" fmla="*/ 81470 h 244391"/>
                <a:gd name="connsiteX17" fmla="*/ 50902 w 183273"/>
                <a:gd name="connsiteY17" fmla="*/ 61098 h 244391"/>
                <a:gd name="connsiteX18" fmla="*/ 162921 w 183273"/>
                <a:gd name="connsiteY18" fmla="*/ 203666 h 244391"/>
                <a:gd name="connsiteX19" fmla="*/ 142549 w 183273"/>
                <a:gd name="connsiteY19" fmla="*/ 224038 h 244391"/>
                <a:gd name="connsiteX20" fmla="*/ 40725 w 183273"/>
                <a:gd name="connsiteY20" fmla="*/ 224038 h 244391"/>
                <a:gd name="connsiteX21" fmla="*/ 20353 w 183273"/>
                <a:gd name="connsiteY21" fmla="*/ 203666 h 244391"/>
                <a:gd name="connsiteX22" fmla="*/ 20353 w 183273"/>
                <a:gd name="connsiteY22" fmla="*/ 122196 h 244391"/>
                <a:gd name="connsiteX23" fmla="*/ 40725 w 183273"/>
                <a:gd name="connsiteY23" fmla="*/ 101823 h 244391"/>
                <a:gd name="connsiteX24" fmla="*/ 142549 w 183273"/>
                <a:gd name="connsiteY24" fmla="*/ 101823 h 244391"/>
                <a:gd name="connsiteX25" fmla="*/ 162921 w 183273"/>
                <a:gd name="connsiteY25" fmla="*/ 122196 h 24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3273" h="244391">
                  <a:moveTo>
                    <a:pt x="152745" y="82902"/>
                  </a:moveTo>
                  <a:lnTo>
                    <a:pt x="152745" y="61098"/>
                  </a:lnTo>
                  <a:cubicBezTo>
                    <a:pt x="152745" y="27399"/>
                    <a:pt x="125346" y="0"/>
                    <a:pt x="91647" y="0"/>
                  </a:cubicBezTo>
                  <a:cubicBezTo>
                    <a:pt x="57948" y="0"/>
                    <a:pt x="30549" y="27399"/>
                    <a:pt x="30549" y="61098"/>
                  </a:cubicBezTo>
                  <a:lnTo>
                    <a:pt x="30549" y="82902"/>
                  </a:lnTo>
                  <a:cubicBezTo>
                    <a:pt x="13022" y="87446"/>
                    <a:pt x="0" y="103255"/>
                    <a:pt x="0" y="122196"/>
                  </a:cubicBezTo>
                  <a:lnTo>
                    <a:pt x="0" y="203666"/>
                  </a:lnTo>
                  <a:cubicBezTo>
                    <a:pt x="0" y="226139"/>
                    <a:pt x="18272" y="244391"/>
                    <a:pt x="40725" y="244391"/>
                  </a:cubicBezTo>
                  <a:lnTo>
                    <a:pt x="142549" y="244391"/>
                  </a:lnTo>
                  <a:cubicBezTo>
                    <a:pt x="165021" y="244391"/>
                    <a:pt x="183274" y="226119"/>
                    <a:pt x="183274" y="203666"/>
                  </a:cubicBezTo>
                  <a:lnTo>
                    <a:pt x="183274" y="122196"/>
                  </a:lnTo>
                  <a:cubicBezTo>
                    <a:pt x="183274" y="103274"/>
                    <a:pt x="170252" y="87465"/>
                    <a:pt x="152725" y="82902"/>
                  </a:cubicBezTo>
                  <a:close/>
                  <a:moveTo>
                    <a:pt x="50921" y="61098"/>
                  </a:moveTo>
                  <a:cubicBezTo>
                    <a:pt x="50921" y="38625"/>
                    <a:pt x="69194" y="20372"/>
                    <a:pt x="91647" y="20372"/>
                  </a:cubicBezTo>
                  <a:cubicBezTo>
                    <a:pt x="114120" y="20372"/>
                    <a:pt x="132372" y="38645"/>
                    <a:pt x="132372" y="61098"/>
                  </a:cubicBezTo>
                  <a:lnTo>
                    <a:pt x="132372" y="81470"/>
                  </a:lnTo>
                  <a:lnTo>
                    <a:pt x="50902" y="81470"/>
                  </a:lnTo>
                  <a:lnTo>
                    <a:pt x="50902" y="61098"/>
                  </a:lnTo>
                  <a:close/>
                  <a:moveTo>
                    <a:pt x="162921" y="203666"/>
                  </a:moveTo>
                  <a:cubicBezTo>
                    <a:pt x="162921" y="214893"/>
                    <a:pt x="153795" y="224038"/>
                    <a:pt x="142549" y="224038"/>
                  </a:cubicBezTo>
                  <a:lnTo>
                    <a:pt x="40725" y="224038"/>
                  </a:lnTo>
                  <a:cubicBezTo>
                    <a:pt x="29499" y="224038"/>
                    <a:pt x="20353" y="214912"/>
                    <a:pt x="20353" y="203666"/>
                  </a:cubicBezTo>
                  <a:lnTo>
                    <a:pt x="20353" y="122196"/>
                  </a:lnTo>
                  <a:cubicBezTo>
                    <a:pt x="20353" y="110969"/>
                    <a:pt x="29479" y="101823"/>
                    <a:pt x="40725" y="101823"/>
                  </a:cubicBezTo>
                  <a:lnTo>
                    <a:pt x="142549" y="101823"/>
                  </a:lnTo>
                  <a:cubicBezTo>
                    <a:pt x="153775" y="101823"/>
                    <a:pt x="162921" y="110950"/>
                    <a:pt x="162921" y="122196"/>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600"/>
            </a:p>
          </p:txBody>
        </p:sp>
        <p:sp>
          <p:nvSpPr>
            <p:cNvPr id="61" name="Freeform: Shape 60">
              <a:extLst>
                <a:ext uri="{FF2B5EF4-FFF2-40B4-BE49-F238E27FC236}">
                  <a16:creationId xmlns:a16="http://schemas.microsoft.com/office/drawing/2014/main" id="{7849C1AA-7F16-5B46-F4D6-65C5D5D8717C}"/>
                </a:ext>
              </a:extLst>
            </p:cNvPr>
            <p:cNvSpPr/>
            <p:nvPr/>
          </p:nvSpPr>
          <p:spPr>
            <a:xfrm>
              <a:off x="789556" y="6038759"/>
              <a:ext cx="40705" cy="71274"/>
            </a:xfrm>
            <a:custGeom>
              <a:avLst/>
              <a:gdLst>
                <a:gd name="connsiteX0" fmla="*/ 20372 w 40705"/>
                <a:gd name="connsiteY0" fmla="*/ 0 h 71274"/>
                <a:gd name="connsiteX1" fmla="*/ 0 w 40705"/>
                <a:gd name="connsiteY1" fmla="*/ 20372 h 71274"/>
                <a:gd name="connsiteX2" fmla="*/ 10176 w 40705"/>
                <a:gd name="connsiteY2" fmla="*/ 37919 h 71274"/>
                <a:gd name="connsiteX3" fmla="*/ 10176 w 40705"/>
                <a:gd name="connsiteY3" fmla="*/ 61098 h 71274"/>
                <a:gd name="connsiteX4" fmla="*/ 20353 w 40705"/>
                <a:gd name="connsiteY4" fmla="*/ 71274 h 71274"/>
                <a:gd name="connsiteX5" fmla="*/ 30529 w 40705"/>
                <a:gd name="connsiteY5" fmla="*/ 61098 h 71274"/>
                <a:gd name="connsiteX6" fmla="*/ 30529 w 40705"/>
                <a:gd name="connsiteY6" fmla="*/ 37919 h 71274"/>
                <a:gd name="connsiteX7" fmla="*/ 40706 w 40705"/>
                <a:gd name="connsiteY7" fmla="*/ 20372 h 71274"/>
                <a:gd name="connsiteX8" fmla="*/ 20333 w 40705"/>
                <a:gd name="connsiteY8" fmla="*/ 0 h 7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05" h="71274">
                  <a:moveTo>
                    <a:pt x="20372" y="0"/>
                  </a:moveTo>
                  <a:cubicBezTo>
                    <a:pt x="9127" y="0"/>
                    <a:pt x="0" y="9107"/>
                    <a:pt x="0" y="20372"/>
                  </a:cubicBezTo>
                  <a:cubicBezTo>
                    <a:pt x="0" y="27895"/>
                    <a:pt x="4124" y="34387"/>
                    <a:pt x="10176" y="37919"/>
                  </a:cubicBezTo>
                  <a:lnTo>
                    <a:pt x="10176" y="61098"/>
                  </a:lnTo>
                  <a:cubicBezTo>
                    <a:pt x="10176" y="66730"/>
                    <a:pt x="14721" y="71274"/>
                    <a:pt x="20353" y="71274"/>
                  </a:cubicBezTo>
                  <a:cubicBezTo>
                    <a:pt x="25985" y="71274"/>
                    <a:pt x="30529" y="66730"/>
                    <a:pt x="30529" y="61098"/>
                  </a:cubicBezTo>
                  <a:lnTo>
                    <a:pt x="30529" y="37919"/>
                  </a:lnTo>
                  <a:cubicBezTo>
                    <a:pt x="36582" y="34386"/>
                    <a:pt x="40706" y="27895"/>
                    <a:pt x="40706" y="20372"/>
                  </a:cubicBezTo>
                  <a:cubicBezTo>
                    <a:pt x="40706" y="9127"/>
                    <a:pt x="31598" y="0"/>
                    <a:pt x="20333" y="0"/>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600"/>
            </a:p>
          </p:txBody>
        </p:sp>
      </p:grpSp>
    </p:spTree>
    <p:extLst>
      <p:ext uri="{BB962C8B-B14F-4D97-AF65-F5344CB8AC3E}">
        <p14:creationId xmlns:p14="http://schemas.microsoft.com/office/powerpoint/2010/main" val="13219927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50B614B-DACC-C31F-0DD1-E88E531F98CB}"/>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419100" y="411163"/>
            <a:ext cx="11353800" cy="431800"/>
          </a:xfrm>
        </p:spPr>
        <p:txBody>
          <a:bodyPr/>
          <a:lstStyle/>
          <a:p>
            <a:r>
              <a:rPr lang="en-US">
                <a:gradFill>
                  <a:gsLst>
                    <a:gs pos="22000">
                      <a:srgbClr val="8661C5"/>
                    </a:gs>
                    <a:gs pos="100000">
                      <a:srgbClr val="C73ECC"/>
                    </a:gs>
                    <a:gs pos="0">
                      <a:srgbClr val="0078D4">
                        <a:lumMod val="75000"/>
                      </a:srgbClr>
                    </a:gs>
                  </a:gsLst>
                  <a:lin ang="0" scaled="0"/>
                </a:gradFill>
                <a:cs typeface="Segoe UI"/>
              </a:rPr>
              <a:t>Best practices</a:t>
            </a:r>
            <a:r>
              <a:rPr lang="en-US"/>
              <a:t>: meaningful grouping of information</a:t>
            </a:r>
          </a:p>
        </p:txBody>
      </p:sp>
      <p:sp>
        <p:nvSpPr>
          <p:cNvPr id="8" name="Title 2">
            <a:extLst>
              <a:ext uri="{FF2B5EF4-FFF2-40B4-BE49-F238E27FC236}">
                <a16:creationId xmlns:a16="http://schemas.microsoft.com/office/drawing/2014/main" id="{C1B881DD-02B1-6F93-32AF-014B1EEA6877}"/>
              </a:ext>
            </a:extLst>
          </p:cNvPr>
          <p:cNvSpPr txBox="1">
            <a:spLocks/>
          </p:cNvSpPr>
          <p:nvPr/>
        </p:nvSpPr>
        <p:spPr>
          <a:xfrm>
            <a:off x="419100" y="983224"/>
            <a:ext cx="11353800" cy="30777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r>
              <a:rPr lang="en-US" sz="2000">
                <a:latin typeface="+mn-lt"/>
              </a:rPr>
              <a:t>`</a:t>
            </a:r>
            <a:r>
              <a:rPr lang="en-US" sz="2000" err="1">
                <a:latin typeface="+mn-lt"/>
              </a:rPr>
              <a:t>HireDate</a:t>
            </a:r>
            <a:r>
              <a:rPr lang="en-US" sz="2000">
                <a:latin typeface="+mn-lt"/>
              </a:rPr>
              <a:t>` example</a:t>
            </a:r>
          </a:p>
        </p:txBody>
      </p:sp>
      <p:sp>
        <p:nvSpPr>
          <p:cNvPr id="5" name="Rectangle 4">
            <a:extLst>
              <a:ext uri="{FF2B5EF4-FFF2-40B4-BE49-F238E27FC236}">
                <a16:creationId xmlns:a16="http://schemas.microsoft.com/office/drawing/2014/main" id="{F931A323-ADF5-40C3-A1A7-08CA37E7A732}"/>
              </a:ext>
            </a:extLst>
          </p:cNvPr>
          <p:cNvSpPr>
            <a:spLocks/>
          </p:cNvSpPr>
          <p:nvPr/>
        </p:nvSpPr>
        <p:spPr>
          <a:xfrm>
            <a:off x="419100" y="2244024"/>
            <a:ext cx="5400932" cy="3231654"/>
          </a:xfrm>
          <a:prstGeom prst="rect">
            <a:avLst/>
          </a:prstGeom>
          <a:noFill/>
        </p:spPr>
        <p:txBody>
          <a:bodyPr wrap="square" lIns="0" tIns="0" rIns="0" bIns="0" rtlCol="0">
            <a:spAutoFit/>
          </a:bodyPr>
          <a:lstStyle/>
          <a:p>
            <a:pPr marL="285750" indent="-285750">
              <a:spcAft>
                <a:spcPts val="1200"/>
              </a:spcAft>
              <a:buFont typeface="Arial" panose="020B0604020202020204" pitchFamily="34" charset="0"/>
              <a:buChar char="•"/>
            </a:pPr>
            <a:r>
              <a:rPr lang="en-US">
                <a:solidFill>
                  <a:srgbClr val="000000"/>
                </a:solidFill>
              </a:rPr>
              <a:t>As a field, the </a:t>
            </a:r>
            <a:r>
              <a:rPr lang="en-US">
                <a:solidFill>
                  <a:srgbClr val="000000"/>
                </a:solidFill>
                <a:latin typeface="+mj-lt"/>
              </a:rPr>
              <a:t>Hire Date </a:t>
            </a:r>
            <a:r>
              <a:rPr lang="en-US">
                <a:solidFill>
                  <a:srgbClr val="000000"/>
                </a:solidFill>
              </a:rPr>
              <a:t>is not immediately practical for your ad-hoc reporting.</a:t>
            </a:r>
          </a:p>
          <a:p>
            <a:pPr marL="285750" indent="-285750">
              <a:spcAft>
                <a:spcPts val="1200"/>
              </a:spcAft>
              <a:buFont typeface="Arial" panose="020B0604020202020204" pitchFamily="34" charset="0"/>
              <a:buChar char="•"/>
            </a:pPr>
            <a:r>
              <a:rPr lang="en-US">
                <a:solidFill>
                  <a:srgbClr val="000000"/>
                </a:solidFill>
              </a:rPr>
              <a:t>But you can generate a value (actual </a:t>
            </a:r>
            <a:r>
              <a:rPr lang="en-US">
                <a:solidFill>
                  <a:srgbClr val="000000"/>
                </a:solidFill>
                <a:latin typeface="+mj-lt"/>
              </a:rPr>
              <a:t>Years of Service</a:t>
            </a:r>
            <a:r>
              <a:rPr lang="en-US">
                <a:solidFill>
                  <a:srgbClr val="000000"/>
                </a:solidFill>
              </a:rPr>
              <a:t>) that can be used for further analysis.</a:t>
            </a:r>
          </a:p>
          <a:p>
            <a:pPr marL="285750" indent="-285750">
              <a:spcAft>
                <a:spcPts val="1200"/>
              </a:spcAft>
              <a:buFont typeface="Arial" panose="020B0604020202020204" pitchFamily="34" charset="0"/>
              <a:buChar char="•"/>
            </a:pPr>
            <a:r>
              <a:rPr lang="en-US">
                <a:solidFill>
                  <a:srgbClr val="000000"/>
                </a:solidFill>
              </a:rPr>
              <a:t>You can also place employees into meaningful groups (</a:t>
            </a:r>
            <a:r>
              <a:rPr lang="en-US" i="1">
                <a:solidFill>
                  <a:srgbClr val="000000"/>
                </a:solidFill>
                <a:latin typeface="+mj-lt"/>
              </a:rPr>
              <a:t>Hint</a:t>
            </a:r>
            <a:r>
              <a:rPr lang="en-US">
                <a:solidFill>
                  <a:srgbClr val="000000"/>
                </a:solidFill>
              </a:rPr>
              <a:t>: Check your company annual report for grouping).</a:t>
            </a:r>
          </a:p>
          <a:p>
            <a:pPr marL="285750" indent="-285750">
              <a:spcAft>
                <a:spcPts val="1200"/>
              </a:spcAft>
              <a:buFont typeface="Arial" panose="020B0604020202020204" pitchFamily="34" charset="0"/>
              <a:buChar char="•"/>
            </a:pPr>
            <a:r>
              <a:rPr lang="en-US">
                <a:solidFill>
                  <a:srgbClr val="000000"/>
                </a:solidFill>
              </a:rPr>
              <a:t>Use this for other Attributes as well (for example, age groups, generational splits, performance grouping etc.).</a:t>
            </a:r>
          </a:p>
        </p:txBody>
      </p:sp>
      <p:pic>
        <p:nvPicPr>
          <p:cNvPr id="6" name="Picture 5" descr="Screenshot showcasing grouping of information using attributes like years of service and age group &#10;">
            <a:extLst>
              <a:ext uri="{FF2B5EF4-FFF2-40B4-BE49-F238E27FC236}">
                <a16:creationId xmlns:a16="http://schemas.microsoft.com/office/drawing/2014/main" id="{09CF277A-3E27-6F0A-F820-0660CD1B8B0B}"/>
              </a:ext>
            </a:extLst>
          </p:cNvPr>
          <p:cNvPicPr>
            <a:picLocks noChangeAspect="1"/>
          </p:cNvPicPr>
          <p:nvPr/>
        </p:nvPicPr>
        <p:blipFill>
          <a:blip r:embed="rId3"/>
          <a:stretch>
            <a:fillRect/>
          </a:stretch>
        </p:blipFill>
        <p:spPr>
          <a:xfrm>
            <a:off x="6878841" y="1506422"/>
            <a:ext cx="4821018" cy="4706859"/>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sp>
        <p:nvSpPr>
          <p:cNvPr id="2" name="Oval 1091_1">
            <a:extLst>
              <a:ext uri="{FF2B5EF4-FFF2-40B4-BE49-F238E27FC236}">
                <a16:creationId xmlns:a16="http://schemas.microsoft.com/office/drawing/2014/main" id="{ED431980-0731-090D-895B-673E199904C8}"/>
              </a:ext>
              <a:ext uri="{C183D7F6-B498-43B3-948B-1728B52AA6E4}">
                <adec:decorative xmlns:adec="http://schemas.microsoft.com/office/drawing/2017/decorative" val="1"/>
              </a:ext>
            </a:extLst>
          </p:cNvPr>
          <p:cNvSpPr>
            <a:spLocks/>
          </p:cNvSpPr>
          <p:nvPr/>
        </p:nvSpPr>
        <p:spPr bwMode="auto">
          <a:xfrm rot="10800000" flipV="1">
            <a:off x="6334676" y="1435110"/>
            <a:ext cx="29521" cy="484948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600"/>
          </a:p>
        </p:txBody>
      </p:sp>
    </p:spTree>
    <p:extLst>
      <p:ext uri="{BB962C8B-B14F-4D97-AF65-F5344CB8AC3E}">
        <p14:creationId xmlns:p14="http://schemas.microsoft.com/office/powerpoint/2010/main" val="374159425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42C82DC-74CD-4F58-85E9-76EB19FC1563}"/>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7041809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3" name="Object 2" hidden="1">
                        <a:extLst>
                          <a:ext uri="{FF2B5EF4-FFF2-40B4-BE49-F238E27FC236}">
                            <a16:creationId xmlns:a16="http://schemas.microsoft.com/office/drawing/2014/main" id="{242C82DC-74CD-4F58-85E9-76EB19FC1563}"/>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44BDFF3-64F6-49A6-96E9-EEE854D1684B}"/>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a:ln>
                <a:noFill/>
              </a:ln>
              <a:solidFill>
                <a:srgbClr val="282828"/>
              </a:solidFill>
              <a:effectLst/>
              <a:uLnTx/>
              <a:uFillTx/>
              <a:latin typeface="Segoe UI Semibold" panose="020B0702040204020203" pitchFamily="34" charset="0"/>
              <a:ea typeface="ＭＳ Ｐゴシック" panose="020B0600070205080204" pitchFamily="34" charset="-128"/>
              <a:cs typeface="Segoe UI Semibold" panose="020B0702040204020203" pitchFamily="34" charset="0"/>
              <a:sym typeface="Segoe UI Semibold" panose="020B0702040204020203" pitchFamily="34" charset="0"/>
            </a:endParaRPr>
          </a:p>
        </p:txBody>
      </p:sp>
      <p:sp>
        <p:nvSpPr>
          <p:cNvPr id="5" name="Title 7">
            <a:extLst>
              <a:ext uri="{FF2B5EF4-FFF2-40B4-BE49-F238E27FC236}">
                <a16:creationId xmlns:a16="http://schemas.microsoft.com/office/drawing/2014/main" id="{96D35EC8-9D98-D4CE-A6ED-66166DF0BA77}"/>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2" name="Title 1">
            <a:extLst>
              <a:ext uri="{FF2B5EF4-FFF2-40B4-BE49-F238E27FC236}">
                <a16:creationId xmlns:a16="http://schemas.microsoft.com/office/drawing/2014/main" id="{90E4588F-A521-4476-9BC8-07C5FFB12B59}"/>
              </a:ext>
            </a:extLst>
          </p:cNvPr>
          <p:cNvSpPr>
            <a:spLocks noGrp="1"/>
          </p:cNvSpPr>
          <p:nvPr>
            <p:ph type="title"/>
          </p:nvPr>
        </p:nvSpPr>
        <p:spPr>
          <a:xfrm>
            <a:off x="419100" y="411163"/>
            <a:ext cx="11352392" cy="369332"/>
          </a:xfrm>
        </p:spPr>
        <p:txBody>
          <a:bodyPr/>
          <a:lstStyle/>
          <a:p>
            <a:r>
              <a:rPr lang="en-US" sz="2400">
                <a:gradFill>
                  <a:gsLst>
                    <a:gs pos="22000">
                      <a:srgbClr val="8661C5"/>
                    </a:gs>
                    <a:gs pos="100000">
                      <a:srgbClr val="C73ECC"/>
                    </a:gs>
                    <a:gs pos="0">
                      <a:srgbClr val="0078D4">
                        <a:lumMod val="75000"/>
                      </a:srgbClr>
                    </a:gs>
                  </a:gsLst>
                  <a:lin ang="0" scaled="0"/>
                </a:gradFill>
                <a:cs typeface="Segoe UI"/>
              </a:rPr>
              <a:t>Best practices</a:t>
            </a:r>
            <a:r>
              <a:rPr lang="en-US" sz="2400"/>
              <a:t>: </a:t>
            </a:r>
            <a:r>
              <a:rPr lang="en-IN" sz="2400"/>
              <a:t>Ensure that your organizational data is </a:t>
            </a:r>
            <a:r>
              <a:rPr lang="en-IN" sz="2400">
                <a:ln>
                  <a:noFill/>
                </a:ln>
                <a:gradFill>
                  <a:gsLst>
                    <a:gs pos="79000">
                      <a:srgbClr val="8661C5"/>
                    </a:gs>
                    <a:gs pos="100000">
                      <a:srgbClr val="C73ECC"/>
                    </a:gs>
                    <a:gs pos="46000">
                      <a:srgbClr val="0078D4">
                        <a:lumMod val="75000"/>
                      </a:srgbClr>
                    </a:gs>
                  </a:gsLst>
                  <a:lin ang="0" scaled="0"/>
                </a:gradFill>
                <a:latin typeface="Segoe UI Semibold"/>
                <a:cs typeface="Segoe UI"/>
              </a:rPr>
              <a:t>meticulously prepared</a:t>
            </a:r>
          </a:p>
        </p:txBody>
      </p:sp>
      <p:sp>
        <p:nvSpPr>
          <p:cNvPr id="8" name="Rectangle: Rounded Corners 7">
            <a:extLst>
              <a:ext uri="{FF2B5EF4-FFF2-40B4-BE49-F238E27FC236}">
                <a16:creationId xmlns:a16="http://schemas.microsoft.com/office/drawing/2014/main" id="{3242E664-2628-5E61-D8A4-76AD4EA68784}"/>
              </a:ext>
            </a:extLst>
          </p:cNvPr>
          <p:cNvSpPr>
            <a:spLocks/>
          </p:cNvSpPr>
          <p:nvPr/>
        </p:nvSpPr>
        <p:spPr>
          <a:xfrm>
            <a:off x="419100" y="980897"/>
            <a:ext cx="11353800" cy="490895"/>
          </a:xfrm>
          <a:prstGeom prst="roundRect">
            <a:avLst>
              <a:gd name="adj" fmla="val 5961"/>
            </a:avLst>
          </a:prstGeom>
          <a:solidFill>
            <a:schemeClr val="bg1"/>
          </a:solidFill>
          <a:effectLst>
            <a:outerShdw blurRad="50800" dist="38100" dir="2700000" algn="tl" rotWithShape="0">
              <a:prstClr val="black">
                <a:alpha val="40000"/>
              </a:prstClr>
            </a:outerShdw>
          </a:effectLst>
        </p:spPr>
        <p:txBody>
          <a:bodyPr wrap="square" lIns="114300" tIns="114300" rIns="114300" bIns="114300">
            <a:sp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a:ln>
                  <a:noFill/>
                </a:ln>
                <a:effectLst/>
                <a:uLnTx/>
                <a:uFillTx/>
                <a:latin typeface="+mj-lt"/>
                <a:ea typeface="Calibri" panose="020F0502020204030204" pitchFamily="34" charset="0"/>
                <a:cs typeface="+mn-cs"/>
              </a:rPr>
              <a:t>The results (or outcomes) generated by Viva Insights can only be as good as the information that is fed into the system.</a:t>
            </a:r>
          </a:p>
        </p:txBody>
      </p:sp>
      <p:sp>
        <p:nvSpPr>
          <p:cNvPr id="9" name="TextBox 8">
            <a:extLst>
              <a:ext uri="{FF2B5EF4-FFF2-40B4-BE49-F238E27FC236}">
                <a16:creationId xmlns:a16="http://schemas.microsoft.com/office/drawing/2014/main" id="{39B8C6C9-BBD9-EA99-5D1E-32DC24FC2625}"/>
              </a:ext>
            </a:extLst>
          </p:cNvPr>
          <p:cNvSpPr txBox="1">
            <a:spLocks/>
          </p:cNvSpPr>
          <p:nvPr/>
        </p:nvSpPr>
        <p:spPr>
          <a:xfrm>
            <a:off x="5763341" y="1720336"/>
            <a:ext cx="5819060" cy="3662541"/>
          </a:xfrm>
          <a:prstGeom prst="rect">
            <a:avLst/>
          </a:prstGeom>
          <a:noFill/>
        </p:spPr>
        <p:txBody>
          <a:bodyPr wrap="square" lIns="0" tIns="0" rIns="0" bIns="0" rtlCol="0">
            <a:spAutoFit/>
          </a:bodyPr>
          <a:lstStyle/>
          <a:p>
            <a:pPr marR="0" lvl="0" algn="l" defTabSz="914400" rtl="0" eaLnBrk="1" fontAlgn="auto" latinLnBrk="0" hangingPunct="1">
              <a:spcBef>
                <a:spcPts val="0"/>
              </a:spcBef>
              <a:spcAft>
                <a:spcPts val="600"/>
              </a:spcAft>
              <a:buClrTx/>
              <a:buSzTx/>
              <a:tabLst/>
              <a:defRPr/>
            </a:pPr>
            <a:r>
              <a:rPr kumimoji="0" lang="en-US" sz="1600" b="0" i="0" u="none" strike="noStrike" kern="1200" cap="none" normalizeH="0" baseline="0" noProof="0">
                <a:ln>
                  <a:noFill/>
                </a:ln>
                <a:solidFill>
                  <a:srgbClr val="000000"/>
                </a:solidFill>
                <a:effectLst/>
                <a:uLnTx/>
                <a:uFillTx/>
                <a:latin typeface="+mj-lt"/>
                <a:ea typeface="+mn-ea"/>
                <a:cs typeface="+mn-cs"/>
              </a:rPr>
              <a:t>Typical challenges when consolidating information</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Many different departments, teams and levels need to work together to consolidate the information into a single file.</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Some of the information may be highly sensitive and confidential (e.g., HIPOs, Successors).</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The data required comes from multiple, diverse sources (Payroll, CRM, ERP, Site Security etc.).</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Unique identifiers are not always available across different datasets (Payroll ID, Employee number, Email address).</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Formatting may be incorrect in certain fields (especially dates and with some languages).</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Ensuring information is 100% accurate is tedious and time consuming (e.g., Reporting lines, Layers, Job titles etc.).</a:t>
            </a:r>
          </a:p>
        </p:txBody>
      </p:sp>
      <p:sp>
        <p:nvSpPr>
          <p:cNvPr id="13" name="Rectangle: Rounded Corners 12">
            <a:extLst>
              <a:ext uri="{FF2B5EF4-FFF2-40B4-BE49-F238E27FC236}">
                <a16:creationId xmlns:a16="http://schemas.microsoft.com/office/drawing/2014/main" id="{0315EF45-74F1-52A8-A8CA-2F9CBCECC34E}"/>
              </a:ext>
            </a:extLst>
          </p:cNvPr>
          <p:cNvSpPr>
            <a:spLocks/>
          </p:cNvSpPr>
          <p:nvPr/>
        </p:nvSpPr>
        <p:spPr bwMode="auto">
          <a:xfrm>
            <a:off x="5763341" y="5542520"/>
            <a:ext cx="5819060" cy="799006"/>
          </a:xfrm>
          <a:prstGeom prst="roundRect">
            <a:avLst/>
          </a:prstGeom>
          <a:gradFill>
            <a:gsLst>
              <a:gs pos="100000">
                <a:srgbClr val="EFC6F0"/>
              </a:gs>
              <a:gs pos="0">
                <a:srgbClr val="C9E8FF"/>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US" sz="1600" i="1">
                <a:solidFill>
                  <a:schemeClr val="tx1"/>
                </a:solidFill>
              </a:rPr>
              <a:t>The time taken to prepare the data is usually much longer than the upload and subsequent analysis process</a:t>
            </a:r>
          </a:p>
        </p:txBody>
      </p:sp>
      <p:sp>
        <p:nvSpPr>
          <p:cNvPr id="10" name="Oval 1091_1">
            <a:extLst>
              <a:ext uri="{FF2B5EF4-FFF2-40B4-BE49-F238E27FC236}">
                <a16:creationId xmlns:a16="http://schemas.microsoft.com/office/drawing/2014/main" id="{80AB03E9-C7D2-BFA1-2B96-A98839416DAA}"/>
              </a:ext>
              <a:ext uri="{C183D7F6-B498-43B3-948B-1728B52AA6E4}">
                <adec:decorative xmlns:adec="http://schemas.microsoft.com/office/drawing/2017/decorative" val="1"/>
              </a:ext>
            </a:extLst>
          </p:cNvPr>
          <p:cNvSpPr>
            <a:spLocks/>
          </p:cNvSpPr>
          <p:nvPr/>
        </p:nvSpPr>
        <p:spPr bwMode="auto">
          <a:xfrm rot="10800000" flipV="1">
            <a:off x="5452757" y="1720335"/>
            <a:ext cx="29521" cy="462119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a:p>
        </p:txBody>
      </p:sp>
      <p:pic>
        <p:nvPicPr>
          <p:cNvPr id="16" name="Picture 15">
            <a:extLst>
              <a:ext uri="{FF2B5EF4-FFF2-40B4-BE49-F238E27FC236}">
                <a16:creationId xmlns:a16="http://schemas.microsoft.com/office/drawing/2014/main" id="{4194EB7F-D881-EBEC-8C77-52616C521B8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 y="1793184"/>
            <a:ext cx="4475493" cy="4475493"/>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434066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42C82DC-74CD-4F58-85E9-76EB19FC1563}"/>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705122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6" imgH="306" progId="TCLayout.ActiveDocument.1">
                  <p:embed/>
                </p:oleObj>
              </mc:Choice>
              <mc:Fallback>
                <p:oleObj name="think-cell Slide" r:id="rId5" imgW="306" imgH="306" progId="TCLayout.ActiveDocument.1">
                  <p:embed/>
                  <p:pic>
                    <p:nvPicPr>
                      <p:cNvPr id="3" name="Object 2" hidden="1">
                        <a:extLst>
                          <a:ext uri="{FF2B5EF4-FFF2-40B4-BE49-F238E27FC236}">
                            <a16:creationId xmlns:a16="http://schemas.microsoft.com/office/drawing/2014/main" id="{242C82DC-74CD-4F58-85E9-76EB19FC1563}"/>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44BDFF3-64F6-49A6-96E9-EEE854D1684B}"/>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1" i="0" u="none" strike="noStrike" kern="1200" cap="none" spc="0" normalizeH="0" baseline="0" noProof="0">
              <a:ln>
                <a:noFill/>
              </a:ln>
              <a:solidFill>
                <a:srgbClr val="282828"/>
              </a:solidFill>
              <a:effectLst/>
              <a:uLnTx/>
              <a:uFillTx/>
              <a:latin typeface="Segoe UI Semibold" panose="020B0702040204020203" pitchFamily="34" charset="0"/>
              <a:ea typeface="ＭＳ Ｐゴシック" panose="020B0600070205080204" pitchFamily="34" charset="-128"/>
              <a:cs typeface="Segoe UI Semibold" panose="020B0702040204020203" pitchFamily="34" charset="0"/>
              <a:sym typeface="Segoe UI Semibold" panose="020B0702040204020203" pitchFamily="34" charset="0"/>
            </a:endParaRPr>
          </a:p>
        </p:txBody>
      </p:sp>
      <p:sp>
        <p:nvSpPr>
          <p:cNvPr id="5" name="Title 7">
            <a:extLst>
              <a:ext uri="{FF2B5EF4-FFF2-40B4-BE49-F238E27FC236}">
                <a16:creationId xmlns:a16="http://schemas.microsoft.com/office/drawing/2014/main" id="{0E61C96F-09F4-1446-1750-0B22940E2D25}"/>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2" name="Title 1">
            <a:extLst>
              <a:ext uri="{FF2B5EF4-FFF2-40B4-BE49-F238E27FC236}">
                <a16:creationId xmlns:a16="http://schemas.microsoft.com/office/drawing/2014/main" id="{90E4588F-A521-4476-9BC8-07C5FFB12B59}"/>
              </a:ext>
            </a:extLst>
          </p:cNvPr>
          <p:cNvSpPr>
            <a:spLocks noGrp="1"/>
          </p:cNvSpPr>
          <p:nvPr>
            <p:ph type="title"/>
          </p:nvPr>
        </p:nvSpPr>
        <p:spPr>
          <a:xfrm>
            <a:off x="419804" y="411480"/>
            <a:ext cx="11352392" cy="369332"/>
          </a:xfrm>
        </p:spPr>
        <p:txBody>
          <a:bodyPr/>
          <a:lstStyle/>
          <a:p>
            <a:r>
              <a:rPr lang="en-US" sz="2400">
                <a:gradFill>
                  <a:gsLst>
                    <a:gs pos="22000">
                      <a:srgbClr val="8661C5"/>
                    </a:gs>
                    <a:gs pos="100000">
                      <a:srgbClr val="C73ECC"/>
                    </a:gs>
                    <a:gs pos="0">
                      <a:srgbClr val="0078D4">
                        <a:lumMod val="75000"/>
                      </a:srgbClr>
                    </a:gs>
                  </a:gsLst>
                  <a:lin ang="0" scaled="0"/>
                </a:gradFill>
                <a:cs typeface="Segoe UI"/>
              </a:rPr>
              <a:t>Best practices</a:t>
            </a:r>
            <a:r>
              <a:rPr lang="en-US" sz="2400"/>
              <a:t>: </a:t>
            </a:r>
            <a:r>
              <a:rPr lang="en-IN" sz="2400"/>
              <a:t>Ensure that your organizational data is </a:t>
            </a:r>
            <a:r>
              <a:rPr lang="en-IN" sz="2400">
                <a:ln>
                  <a:noFill/>
                </a:ln>
                <a:gradFill>
                  <a:gsLst>
                    <a:gs pos="79000">
                      <a:srgbClr val="8661C5"/>
                    </a:gs>
                    <a:gs pos="100000">
                      <a:srgbClr val="C73ECC"/>
                    </a:gs>
                    <a:gs pos="46000">
                      <a:srgbClr val="0078D4">
                        <a:lumMod val="75000"/>
                      </a:srgbClr>
                    </a:gs>
                  </a:gsLst>
                  <a:lin ang="0" scaled="0"/>
                </a:gradFill>
                <a:latin typeface="Segoe UI Semibold"/>
                <a:cs typeface="Segoe UI"/>
              </a:rPr>
              <a:t>carefully maintained</a:t>
            </a:r>
          </a:p>
        </p:txBody>
      </p:sp>
      <p:sp>
        <p:nvSpPr>
          <p:cNvPr id="8" name="Rectangle: Rounded Corners 7">
            <a:extLst>
              <a:ext uri="{FF2B5EF4-FFF2-40B4-BE49-F238E27FC236}">
                <a16:creationId xmlns:a16="http://schemas.microsoft.com/office/drawing/2014/main" id="{EEDC7A75-E68B-BF1B-14E9-4EB777B35F37}"/>
              </a:ext>
            </a:extLst>
          </p:cNvPr>
          <p:cNvSpPr>
            <a:spLocks/>
          </p:cNvSpPr>
          <p:nvPr/>
        </p:nvSpPr>
        <p:spPr>
          <a:xfrm>
            <a:off x="419100" y="980897"/>
            <a:ext cx="11353800" cy="490895"/>
          </a:xfrm>
          <a:prstGeom prst="roundRect">
            <a:avLst>
              <a:gd name="adj" fmla="val 5961"/>
            </a:avLst>
          </a:prstGeom>
          <a:solidFill>
            <a:schemeClr val="bg1"/>
          </a:solidFill>
          <a:effectLst>
            <a:outerShdw blurRad="50800" dist="38100" dir="2700000" algn="tl" rotWithShape="0">
              <a:prstClr val="black">
                <a:alpha val="40000"/>
              </a:prstClr>
            </a:outerShdw>
          </a:effectLst>
        </p:spPr>
        <p:txBody>
          <a:bodyPr wrap="square" lIns="114300" tIns="114300" rIns="114300" bIns="114300">
            <a:spAutoFit/>
          </a:bodyPr>
          <a:lstStyle/>
          <a:p>
            <a:pPr marR="0" lvl="0" algn="ctr" defTabSz="914314" rtl="0" eaLnBrk="1" fontAlgn="auto" latinLnBrk="0" hangingPunct="1">
              <a:lnSpc>
                <a:spcPct val="100000"/>
              </a:lnSpc>
              <a:spcBef>
                <a:spcPts val="0"/>
              </a:spcBef>
              <a:spcAft>
                <a:spcPts val="600"/>
              </a:spcAft>
              <a:buClrTx/>
              <a:buSzTx/>
              <a:tabLst/>
              <a:defRPr/>
            </a:pPr>
            <a:r>
              <a:rPr kumimoji="0" lang="en-US" sz="1600" b="0" i="0" u="none" strike="noStrike" kern="1200" cap="none" normalizeH="0" noProof="0">
                <a:ln>
                  <a:noFill/>
                </a:ln>
                <a:effectLst/>
                <a:uLnTx/>
                <a:uFillTx/>
                <a:latin typeface="+mj-lt"/>
                <a:ea typeface="Calibri" panose="020F0502020204030204" pitchFamily="34" charset="0"/>
                <a:cs typeface="+mn-cs"/>
              </a:rPr>
              <a:t>The results (or outcomes) generated by Viva Insights can only be as good as the information that is fed into the system.</a:t>
            </a:r>
          </a:p>
        </p:txBody>
      </p:sp>
      <p:sp>
        <p:nvSpPr>
          <p:cNvPr id="9" name="TextBox 8">
            <a:extLst>
              <a:ext uri="{FF2B5EF4-FFF2-40B4-BE49-F238E27FC236}">
                <a16:creationId xmlns:a16="http://schemas.microsoft.com/office/drawing/2014/main" id="{6076A6F0-70C6-A8E8-0134-214F9B70CDDC}"/>
              </a:ext>
            </a:extLst>
          </p:cNvPr>
          <p:cNvSpPr txBox="1">
            <a:spLocks/>
          </p:cNvSpPr>
          <p:nvPr/>
        </p:nvSpPr>
        <p:spPr>
          <a:xfrm>
            <a:off x="5763341" y="1720336"/>
            <a:ext cx="5819060" cy="4401205"/>
          </a:xfrm>
          <a:prstGeom prst="rect">
            <a:avLst/>
          </a:prstGeom>
          <a:noFill/>
        </p:spPr>
        <p:txBody>
          <a:bodyPr wrap="square" lIns="0" tIns="0" rIns="0" bIns="0" rtlCol="0">
            <a:spAutoFit/>
          </a:bodyPr>
          <a:lstStyle/>
          <a:p>
            <a:pPr marR="0" lvl="0" algn="l" defTabSz="914400" rtl="0" eaLnBrk="1" fontAlgn="auto" latinLnBrk="0" hangingPunct="1">
              <a:spcBef>
                <a:spcPts val="0"/>
              </a:spcBef>
              <a:spcAft>
                <a:spcPts val="600"/>
              </a:spcAft>
              <a:buClrTx/>
              <a:buSzTx/>
              <a:tabLst/>
              <a:defRPr/>
            </a:pPr>
            <a:r>
              <a:rPr kumimoji="0" lang="en-US" sz="1600" b="0" i="0" u="none" strike="noStrike" kern="1200" cap="none" normalizeH="0" baseline="0" noProof="0">
                <a:ln>
                  <a:noFill/>
                </a:ln>
                <a:solidFill>
                  <a:srgbClr val="000000"/>
                </a:solidFill>
                <a:effectLst/>
                <a:uLnTx/>
                <a:uFillTx/>
                <a:latin typeface="+mj-lt"/>
                <a:ea typeface="+mn-ea"/>
                <a:cs typeface="+mn-cs"/>
              </a:rPr>
              <a:t>Typical challenges when maintaining information</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Some information is current, but some may be outdated (importance of effective dating).</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Some scores may not be categorized or grouped effectively (for example Performance scores, Engagement measures, Age groups, Tenure/Years of Service etc.).</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The person responsible for uploading the information does not always understand the value of the process or do any analysis of the final results.</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It is important to check the accuracy of the outputs (compared to initial upload) to see if any people or groups are missing.</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Adding new attributes can make the process more complicated (e.g., Time and Attendance, Sales performance).</a:t>
            </a:r>
          </a:p>
          <a:p>
            <a:pPr marL="285750" marR="0" lvl="0" indent="-285750" algn="l" defTabSz="914400" rtl="0" eaLnBrk="1" fontAlgn="auto" latinLnBrk="0" hangingPunct="1">
              <a:spcBef>
                <a:spcPts val="0"/>
              </a:spcBef>
              <a:spcAft>
                <a:spcPts val="6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Spaces and case sensitivity can impact grouping and reporting (e.g., Sales Department vs Sales department etc.).</a:t>
            </a:r>
          </a:p>
        </p:txBody>
      </p:sp>
      <p:sp>
        <p:nvSpPr>
          <p:cNvPr id="10" name="Oval 1091_1">
            <a:extLst>
              <a:ext uri="{FF2B5EF4-FFF2-40B4-BE49-F238E27FC236}">
                <a16:creationId xmlns:a16="http://schemas.microsoft.com/office/drawing/2014/main" id="{16A8B6BA-05B9-73B9-CBFF-A54F62A3639F}"/>
              </a:ext>
              <a:ext uri="{C183D7F6-B498-43B3-948B-1728B52AA6E4}">
                <adec:decorative xmlns:adec="http://schemas.microsoft.com/office/drawing/2017/decorative" val="1"/>
              </a:ext>
            </a:extLst>
          </p:cNvPr>
          <p:cNvSpPr>
            <a:spLocks/>
          </p:cNvSpPr>
          <p:nvPr/>
        </p:nvSpPr>
        <p:spPr bwMode="auto">
          <a:xfrm rot="10800000" flipV="1">
            <a:off x="5452757" y="1720335"/>
            <a:ext cx="29521" cy="462119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a:p>
        </p:txBody>
      </p:sp>
      <p:pic>
        <p:nvPicPr>
          <p:cNvPr id="13" name="Picture 12">
            <a:extLst>
              <a:ext uri="{FF2B5EF4-FFF2-40B4-BE49-F238E27FC236}">
                <a16:creationId xmlns:a16="http://schemas.microsoft.com/office/drawing/2014/main" id="{1ED44E91-2AA9-7B8D-9083-641AF3B759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00" y="1793184"/>
            <a:ext cx="4475493" cy="4475493"/>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9830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24F44A2-4A86-075F-431A-54D75916CC69}"/>
              </a:ext>
              <a:ext uri="{C183D7F6-B498-43B3-948B-1728B52AA6E4}">
                <adec:decorative xmlns:adec="http://schemas.microsoft.com/office/drawing/2017/decorative" val="1"/>
              </a:ext>
            </a:extLst>
          </p:cNvPr>
          <p:cNvSpPr>
            <a:spLocks/>
          </p:cNvSpPr>
          <p:nvPr/>
        </p:nvSpPr>
        <p:spPr>
          <a:xfrm>
            <a:off x="419100" y="1886788"/>
            <a:ext cx="11353800" cy="4111836"/>
          </a:xfrm>
          <a:prstGeom prst="roundRect">
            <a:avLst>
              <a:gd name="adj" fmla="val 2004"/>
            </a:avLst>
          </a:prstGeom>
          <a:solidFill>
            <a:schemeClr val="bg1"/>
          </a:solidFill>
          <a:effectLst>
            <a:outerShdw blurRad="50800" dist="38100" dir="2700000" algn="tl" rotWithShape="0">
              <a:prstClr val="black">
                <a:alpha val="40000"/>
              </a:prstClr>
            </a:outerShdw>
          </a:effectLst>
        </p:spPr>
        <p:txBody>
          <a:bodyPr wrap="square" lIns="114300" tIns="114300" rIns="114300" bIns="114300">
            <a:noAutofit/>
          </a:bodyPr>
          <a:lstStyle/>
          <a:p>
            <a:pPr marR="0" lvl="0" algn="ctr" defTabSz="914314" rtl="0" eaLnBrk="1" fontAlgn="auto" latinLnBrk="0" hangingPunct="1">
              <a:lnSpc>
                <a:spcPct val="100000"/>
              </a:lnSpc>
              <a:spcBef>
                <a:spcPts val="0"/>
              </a:spcBef>
              <a:spcAft>
                <a:spcPts val="1200"/>
              </a:spcAft>
              <a:buClrTx/>
              <a:buSzTx/>
              <a:tabLst/>
              <a:defRPr/>
            </a:pPr>
            <a:endParaRPr kumimoji="0" lang="en-US" sz="1600" b="0" i="0" u="none" strike="noStrike" kern="1200" cap="none" normalizeH="0" noProof="0">
              <a:ln>
                <a:noFill/>
              </a:ln>
              <a:solidFill>
                <a:srgbClr val="282828"/>
              </a:solidFill>
              <a:effectLst/>
              <a:uLnTx/>
              <a:uFillTx/>
              <a:ea typeface="Calibri" panose="020F0502020204030204" pitchFamily="34" charset="0"/>
              <a:cs typeface="+mn-cs"/>
            </a:endParaRPr>
          </a:p>
        </p:txBody>
      </p:sp>
      <p:sp>
        <p:nvSpPr>
          <p:cNvPr id="7" name="Title 7">
            <a:extLst>
              <a:ext uri="{FF2B5EF4-FFF2-40B4-BE49-F238E27FC236}">
                <a16:creationId xmlns:a16="http://schemas.microsoft.com/office/drawing/2014/main" id="{F15478A1-700B-D9AE-5798-F41149781533}"/>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API-based import</a:t>
            </a:r>
          </a:p>
        </p:txBody>
      </p:sp>
      <p:sp>
        <p:nvSpPr>
          <p:cNvPr id="3" name="Title 2">
            <a:extLst>
              <a:ext uri="{FF2B5EF4-FFF2-40B4-BE49-F238E27FC236}">
                <a16:creationId xmlns:a16="http://schemas.microsoft.com/office/drawing/2014/main" id="{40FC78C1-ADD0-0BC1-DC13-9B5937166070}"/>
              </a:ext>
            </a:extLst>
          </p:cNvPr>
          <p:cNvSpPr>
            <a:spLocks noGrp="1"/>
          </p:cNvSpPr>
          <p:nvPr>
            <p:ph type="title"/>
          </p:nvPr>
        </p:nvSpPr>
        <p:spPr/>
        <p:txBody>
          <a:bodyPr>
            <a:spAutoFit/>
          </a:bodyPr>
          <a:lstStyle/>
          <a:p>
            <a:r>
              <a:rPr lang="en-US"/>
              <a:t>Preview: send organizational data from HCM source system to Viva Insights via </a:t>
            </a:r>
            <a:r>
              <a:rPr lang="en-US">
                <a:ln>
                  <a:noFill/>
                </a:ln>
                <a:gradFill>
                  <a:gsLst>
                    <a:gs pos="88000">
                      <a:srgbClr val="8661C5"/>
                    </a:gs>
                    <a:gs pos="100000">
                      <a:srgbClr val="C73ECC"/>
                    </a:gs>
                    <a:gs pos="78000">
                      <a:srgbClr val="0078D4">
                        <a:lumMod val="75000"/>
                      </a:srgbClr>
                    </a:gs>
                  </a:gsLst>
                  <a:lin ang="0" scaled="0"/>
                </a:gradFill>
                <a:latin typeface="Segoe UI Semibold"/>
                <a:cs typeface="Segoe UI"/>
              </a:rPr>
              <a:t>API based import*</a:t>
            </a:r>
          </a:p>
        </p:txBody>
      </p:sp>
      <p:sp>
        <p:nvSpPr>
          <p:cNvPr id="2" name="TextBox 1">
            <a:extLst>
              <a:ext uri="{FF2B5EF4-FFF2-40B4-BE49-F238E27FC236}">
                <a16:creationId xmlns:a16="http://schemas.microsoft.com/office/drawing/2014/main" id="{3EF41C73-677F-4A8F-0AB1-5B3606865A5B}"/>
              </a:ext>
            </a:extLst>
          </p:cNvPr>
          <p:cNvSpPr txBox="1">
            <a:spLocks/>
          </p:cNvSpPr>
          <p:nvPr/>
        </p:nvSpPr>
        <p:spPr>
          <a:xfrm>
            <a:off x="409575" y="1443980"/>
            <a:ext cx="11352392" cy="215444"/>
          </a:xfrm>
          <a:prstGeom prst="rect">
            <a:avLst/>
          </a:prstGeom>
          <a:noFill/>
        </p:spPr>
        <p:txBody>
          <a:bodyPr wrap="square" lIns="0" tIns="0" rIns="0" bIns="0" rtlCol="0">
            <a:spAutoFit/>
          </a:bodyPr>
          <a:lstStyle/>
          <a:p>
            <a:r>
              <a:rPr lang="en-GB" sz="1400" i="1"/>
              <a:t>For more information, visit </a:t>
            </a:r>
            <a:r>
              <a:rPr lang="en-GB" sz="1400" i="1">
                <a:hlinkClick r:id="rId3"/>
              </a:rPr>
              <a:t>https://learn.microsoft.com/en-us/viva/insights/advanced/admin/import-org-data-first</a:t>
            </a:r>
            <a:r>
              <a:rPr lang="en-GB" sz="1400" i="1"/>
              <a:t> </a:t>
            </a:r>
          </a:p>
        </p:txBody>
      </p:sp>
      <p:cxnSp>
        <p:nvCxnSpPr>
          <p:cNvPr id="31" name="Straight Arrow Connector 30">
            <a:extLst>
              <a:ext uri="{FF2B5EF4-FFF2-40B4-BE49-F238E27FC236}">
                <a16:creationId xmlns:a16="http://schemas.microsoft.com/office/drawing/2014/main" id="{D0BBAE1D-5F16-E9E4-516F-7489FF4E3542}"/>
              </a:ext>
              <a:ext uri="{C183D7F6-B498-43B3-948B-1728B52AA6E4}">
                <adec:decorative xmlns:adec="http://schemas.microsoft.com/office/drawing/2017/decorative" val="1"/>
              </a:ext>
            </a:extLst>
          </p:cNvPr>
          <p:cNvCxnSpPr>
            <a:cxnSpLocks/>
          </p:cNvCxnSpPr>
          <p:nvPr/>
        </p:nvCxnSpPr>
        <p:spPr>
          <a:xfrm>
            <a:off x="747326" y="5504150"/>
            <a:ext cx="2845846"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2AD51A0-9D77-4EBF-79E5-2B06F6A88695}"/>
              </a:ext>
              <a:ext uri="{C183D7F6-B498-43B3-948B-1728B52AA6E4}">
                <adec:decorative xmlns:adec="http://schemas.microsoft.com/office/drawing/2017/decorative" val="1"/>
              </a:ext>
            </a:extLst>
          </p:cNvPr>
          <p:cNvCxnSpPr>
            <a:cxnSpLocks/>
          </p:cNvCxnSpPr>
          <p:nvPr/>
        </p:nvCxnSpPr>
        <p:spPr>
          <a:xfrm>
            <a:off x="3823594" y="5504150"/>
            <a:ext cx="4375936"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6CF9DA2-07FC-9DC6-BFA6-F1023C4D0AAD}"/>
              </a:ext>
              <a:ext uri="{C183D7F6-B498-43B3-948B-1728B52AA6E4}">
                <adec:decorative xmlns:adec="http://schemas.microsoft.com/office/drawing/2017/decorative" val="1"/>
              </a:ext>
            </a:extLst>
          </p:cNvPr>
          <p:cNvCxnSpPr>
            <a:cxnSpLocks/>
          </p:cNvCxnSpPr>
          <p:nvPr/>
        </p:nvCxnSpPr>
        <p:spPr>
          <a:xfrm>
            <a:off x="8429953" y="5504150"/>
            <a:ext cx="3082530" cy="0"/>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D155E07-F39A-79EF-277D-92663FAAEBFF}"/>
              </a:ext>
              <a:ext uri="{C183D7F6-B498-43B3-948B-1728B52AA6E4}">
                <adec:decorative xmlns:adec="http://schemas.microsoft.com/office/drawing/2017/decorative" val="1"/>
              </a:ext>
            </a:extLst>
          </p:cNvPr>
          <p:cNvCxnSpPr>
            <a:cxnSpLocks/>
          </p:cNvCxnSpPr>
          <p:nvPr/>
        </p:nvCxnSpPr>
        <p:spPr>
          <a:xfrm>
            <a:off x="2172930" y="2721167"/>
            <a:ext cx="0" cy="2349054"/>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4610E31-4230-6970-28DA-AE59B37580A4}"/>
              </a:ext>
              <a:ext uri="{C183D7F6-B498-43B3-948B-1728B52AA6E4}">
                <adec:decorative xmlns:adec="http://schemas.microsoft.com/office/drawing/2017/decorative" val="1"/>
              </a:ext>
            </a:extLst>
          </p:cNvPr>
          <p:cNvCxnSpPr>
            <a:cxnSpLocks/>
          </p:cNvCxnSpPr>
          <p:nvPr/>
        </p:nvCxnSpPr>
        <p:spPr>
          <a:xfrm>
            <a:off x="5243836" y="2721167"/>
            <a:ext cx="0" cy="2349054"/>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FEC43B8-333F-690E-0A58-D011C00809FE}"/>
              </a:ext>
              <a:ext uri="{C183D7F6-B498-43B3-948B-1728B52AA6E4}">
                <adec:decorative xmlns:adec="http://schemas.microsoft.com/office/drawing/2017/decorative" val="1"/>
              </a:ext>
            </a:extLst>
          </p:cNvPr>
          <p:cNvCxnSpPr>
            <a:cxnSpLocks/>
          </p:cNvCxnSpPr>
          <p:nvPr/>
        </p:nvCxnSpPr>
        <p:spPr>
          <a:xfrm>
            <a:off x="6779289" y="2721167"/>
            <a:ext cx="0" cy="2349054"/>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9B4468-48A0-06D9-65BC-0CACA639F470}"/>
              </a:ext>
              <a:ext uri="{C183D7F6-B498-43B3-948B-1728B52AA6E4}">
                <adec:decorative xmlns:adec="http://schemas.microsoft.com/office/drawing/2017/decorative" val="1"/>
              </a:ext>
            </a:extLst>
          </p:cNvPr>
          <p:cNvCxnSpPr>
            <a:cxnSpLocks/>
          </p:cNvCxnSpPr>
          <p:nvPr/>
        </p:nvCxnSpPr>
        <p:spPr>
          <a:xfrm>
            <a:off x="3708383" y="2721167"/>
            <a:ext cx="0" cy="3092323"/>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D630ED6-D698-8BEB-39EE-2EE94F0AFD99}"/>
              </a:ext>
              <a:ext uri="{C183D7F6-B498-43B3-948B-1728B52AA6E4}">
                <adec:decorative xmlns:adec="http://schemas.microsoft.com/office/drawing/2017/decorative" val="1"/>
              </a:ext>
            </a:extLst>
          </p:cNvPr>
          <p:cNvCxnSpPr>
            <a:cxnSpLocks/>
          </p:cNvCxnSpPr>
          <p:nvPr/>
        </p:nvCxnSpPr>
        <p:spPr>
          <a:xfrm>
            <a:off x="8314742" y="2721167"/>
            <a:ext cx="0" cy="3092323"/>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55" name="Arrow: Pentagon 54">
            <a:extLst>
              <a:ext uri="{FF2B5EF4-FFF2-40B4-BE49-F238E27FC236}">
                <a16:creationId xmlns:a16="http://schemas.microsoft.com/office/drawing/2014/main" id="{B4C3D346-2051-6CDB-E9FE-1C0788B625C1}"/>
              </a:ext>
            </a:extLst>
          </p:cNvPr>
          <p:cNvSpPr/>
          <p:nvPr/>
        </p:nvSpPr>
        <p:spPr>
          <a:xfrm>
            <a:off x="679520" y="2071925"/>
            <a:ext cx="1620247" cy="606692"/>
          </a:xfrm>
          <a:prstGeom prst="homePlate">
            <a:avLst>
              <a:gd name="adj" fmla="val 2649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Ins="9144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M365 Global Admin</a:t>
            </a:r>
          </a:p>
        </p:txBody>
      </p:sp>
      <p:sp>
        <p:nvSpPr>
          <p:cNvPr id="17" name="Rectangle 16">
            <a:extLst>
              <a:ext uri="{FF2B5EF4-FFF2-40B4-BE49-F238E27FC236}">
                <a16:creationId xmlns:a16="http://schemas.microsoft.com/office/drawing/2014/main" id="{24723095-A91B-07C6-9313-1D57B9F4257E}"/>
              </a:ext>
            </a:extLst>
          </p:cNvPr>
          <p:cNvSpPr/>
          <p:nvPr/>
        </p:nvSpPr>
        <p:spPr>
          <a:xfrm>
            <a:off x="747326" y="2786094"/>
            <a:ext cx="1260303" cy="87851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marR="0" lvl="0" indent="0" algn="l" defTabSz="511175" rtl="0" eaLnBrk="1" fontAlgn="auto"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t>Create single tenant app </a:t>
            </a:r>
            <a:r>
              <a:rPr kumimoji="0" lang="en-US" sz="1200" b="0" i="0" u="none" strike="noStrike" kern="1200" cap="none" spc="0" normalizeH="0" baseline="0" noProof="0">
                <a:ln>
                  <a:noFill/>
                </a:ln>
                <a:solidFill>
                  <a:srgbClr val="1A1A1A"/>
                </a:solidFill>
                <a:effectLst/>
                <a:uLnTx/>
                <a:uFillTx/>
                <a:latin typeface="Segoe UI"/>
                <a:ea typeface="ＭＳ Ｐゴシック"/>
                <a:cs typeface="+mn-cs"/>
              </a:rPr>
              <a:t>in Entra admin center and </a:t>
            </a:r>
            <a: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t>share App ID </a:t>
            </a:r>
            <a:r>
              <a:rPr kumimoji="0" lang="en-US" sz="1200" b="0" i="0" u="none" strike="noStrike" kern="1200" cap="none" spc="0" normalizeH="0" baseline="0" noProof="0">
                <a:ln>
                  <a:noFill/>
                </a:ln>
                <a:solidFill>
                  <a:srgbClr val="1A1A1A"/>
                </a:solidFill>
                <a:effectLst/>
                <a:uLnTx/>
                <a:uFillTx/>
                <a:latin typeface="Segoe UI"/>
                <a:ea typeface="ＭＳ Ｐゴシック"/>
                <a:cs typeface="+mn-cs"/>
              </a:rPr>
              <a:t>with VI Admin.</a:t>
            </a:r>
          </a:p>
        </p:txBody>
      </p:sp>
      <p:sp>
        <p:nvSpPr>
          <p:cNvPr id="59" name="Freeform: Shape 58">
            <a:extLst>
              <a:ext uri="{FF2B5EF4-FFF2-40B4-BE49-F238E27FC236}">
                <a16:creationId xmlns:a16="http://schemas.microsoft.com/office/drawing/2014/main" id="{C7CA39AD-4D5B-B246-F0F1-28EAD1B54410}"/>
              </a:ext>
            </a:extLst>
          </p:cNvPr>
          <p:cNvSpPr/>
          <p:nvPr/>
        </p:nvSpPr>
        <p:spPr>
          <a:xfrm>
            <a:off x="2224055" y="2071925"/>
            <a:ext cx="1611165" cy="606692"/>
          </a:xfrm>
          <a:custGeom>
            <a:avLst/>
            <a:gdLst>
              <a:gd name="connsiteX0" fmla="*/ 0 w 2091331"/>
              <a:gd name="connsiteY0" fmla="*/ 0 h 612758"/>
              <a:gd name="connsiteX1" fmla="*/ 1880487 w 2091331"/>
              <a:gd name="connsiteY1" fmla="*/ 0 h 612758"/>
              <a:gd name="connsiteX2" fmla="*/ 2091331 w 2091331"/>
              <a:gd name="connsiteY2" fmla="*/ 306379 h 612758"/>
              <a:gd name="connsiteX3" fmla="*/ 1880487 w 2091331"/>
              <a:gd name="connsiteY3" fmla="*/ 612758 h 612758"/>
              <a:gd name="connsiteX4" fmla="*/ 0 w 2091331"/>
              <a:gd name="connsiteY4" fmla="*/ 612758 h 612758"/>
              <a:gd name="connsiteX5" fmla="*/ 210844 w 2091331"/>
              <a:gd name="connsiteY5" fmla="*/ 306379 h 61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331" h="612758">
                <a:moveTo>
                  <a:pt x="0" y="0"/>
                </a:moveTo>
                <a:lnTo>
                  <a:pt x="1880487" y="0"/>
                </a:lnTo>
                <a:lnTo>
                  <a:pt x="2091331" y="306379"/>
                </a:lnTo>
                <a:lnTo>
                  <a:pt x="1880487" y="612758"/>
                </a:lnTo>
                <a:lnTo>
                  <a:pt x="0" y="612758"/>
                </a:lnTo>
                <a:lnTo>
                  <a:pt x="210844" y="306379"/>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137160" bIns="2743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M365 Global Admin</a:t>
            </a:r>
          </a:p>
        </p:txBody>
      </p:sp>
      <p:sp>
        <p:nvSpPr>
          <p:cNvPr id="18" name="Rectangle 17">
            <a:extLst>
              <a:ext uri="{FF2B5EF4-FFF2-40B4-BE49-F238E27FC236}">
                <a16:creationId xmlns:a16="http://schemas.microsoft.com/office/drawing/2014/main" id="{7E94A7C6-6AC8-890C-5A95-829C7C87146A}"/>
              </a:ext>
            </a:extLst>
          </p:cNvPr>
          <p:cNvSpPr/>
          <p:nvPr/>
        </p:nvSpPr>
        <p:spPr>
          <a:xfrm>
            <a:off x="2288142" y="2786094"/>
            <a:ext cx="1305031" cy="70281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marR="0" lvl="0" indent="0" algn="l" defTabSz="511175" rtl="0" eaLnBrk="1" fontAlgn="auto"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t>Share Entra Tenant Id + App ID </a:t>
            </a:r>
            <a:r>
              <a:rPr kumimoji="0" lang="en-US" sz="1200" b="0" i="0" u="none" strike="noStrike" kern="1200" cap="none" spc="0" normalizeH="0" baseline="0" noProof="0">
                <a:ln>
                  <a:noFill/>
                </a:ln>
                <a:solidFill>
                  <a:srgbClr val="1A1A1A"/>
                </a:solidFill>
                <a:effectLst/>
                <a:uLnTx/>
                <a:uFillTx/>
                <a:latin typeface="Segoe UI"/>
                <a:ea typeface="ＭＳ Ｐゴシック"/>
                <a:cs typeface="+mn-cs"/>
              </a:rPr>
              <a:t>with HR source system admin.</a:t>
            </a:r>
          </a:p>
        </p:txBody>
      </p:sp>
      <p:sp>
        <p:nvSpPr>
          <p:cNvPr id="35" name="Rectangle 34">
            <a:extLst>
              <a:ext uri="{FF2B5EF4-FFF2-40B4-BE49-F238E27FC236}">
                <a16:creationId xmlns:a16="http://schemas.microsoft.com/office/drawing/2014/main" id="{24FA53CB-D6BC-2F7A-4CB7-3A20E6208764}"/>
              </a:ext>
            </a:extLst>
          </p:cNvPr>
          <p:cNvSpPr/>
          <p:nvPr/>
        </p:nvSpPr>
        <p:spPr>
          <a:xfrm>
            <a:off x="996980" y="5328447"/>
            <a:ext cx="2346539" cy="351407"/>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ctr" defTabSz="511175" rtl="0" eaLnBrk="1" fontAlgn="auto"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t>Microsoft admin center (MAC)/ </a:t>
            </a:r>
            <a:b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br>
            <a: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t>Entra admin center </a:t>
            </a:r>
          </a:p>
        </p:txBody>
      </p:sp>
      <p:sp>
        <p:nvSpPr>
          <p:cNvPr id="60" name="Freeform: Shape 59">
            <a:extLst>
              <a:ext uri="{FF2B5EF4-FFF2-40B4-BE49-F238E27FC236}">
                <a16:creationId xmlns:a16="http://schemas.microsoft.com/office/drawing/2014/main" id="{AE33A01F-3340-CC4A-BFC7-995AB7DC77A2}"/>
              </a:ext>
            </a:extLst>
          </p:cNvPr>
          <p:cNvSpPr/>
          <p:nvPr/>
        </p:nvSpPr>
        <p:spPr>
          <a:xfrm>
            <a:off x="3759508" y="2071925"/>
            <a:ext cx="1611165" cy="606692"/>
          </a:xfrm>
          <a:custGeom>
            <a:avLst/>
            <a:gdLst>
              <a:gd name="connsiteX0" fmla="*/ 0 w 2091331"/>
              <a:gd name="connsiteY0" fmla="*/ 0 h 612758"/>
              <a:gd name="connsiteX1" fmla="*/ 1880487 w 2091331"/>
              <a:gd name="connsiteY1" fmla="*/ 0 h 612758"/>
              <a:gd name="connsiteX2" fmla="*/ 2091331 w 2091331"/>
              <a:gd name="connsiteY2" fmla="*/ 306379 h 612758"/>
              <a:gd name="connsiteX3" fmla="*/ 1880487 w 2091331"/>
              <a:gd name="connsiteY3" fmla="*/ 612758 h 612758"/>
              <a:gd name="connsiteX4" fmla="*/ 0 w 2091331"/>
              <a:gd name="connsiteY4" fmla="*/ 612758 h 612758"/>
              <a:gd name="connsiteX5" fmla="*/ 210844 w 2091331"/>
              <a:gd name="connsiteY5" fmla="*/ 306379 h 61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331" h="612758">
                <a:moveTo>
                  <a:pt x="0" y="0"/>
                </a:moveTo>
                <a:lnTo>
                  <a:pt x="1880487" y="0"/>
                </a:lnTo>
                <a:lnTo>
                  <a:pt x="2091331" y="306379"/>
                </a:lnTo>
                <a:lnTo>
                  <a:pt x="1880487" y="612758"/>
                </a:lnTo>
                <a:lnTo>
                  <a:pt x="0" y="612758"/>
                </a:lnTo>
                <a:lnTo>
                  <a:pt x="210844" y="306379"/>
                </a:lnTo>
                <a:close/>
              </a:path>
            </a:pathLst>
          </a:custGeom>
          <a:solidFill>
            <a:srgbClr val="EFE9F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137160" bIns="2743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HR source </a:t>
            </a:r>
            <a:br>
              <a:rPr kumimoji="0" lang="en-US" sz="1200" b="0" i="0" u="none" strike="noStrike" kern="1200" cap="none" spc="0" normalizeH="0" baseline="0" noProof="0">
                <a:ln>
                  <a:noFill/>
                </a:ln>
                <a:solidFill>
                  <a:prstClr val="black"/>
                </a:solidFill>
                <a:effectLst/>
                <a:uLnTx/>
                <a:uFillTx/>
                <a:latin typeface="Segoe UI Semibold"/>
                <a:ea typeface="+mn-ea"/>
                <a:cs typeface="+mn-cs"/>
              </a:rPr>
            </a:br>
            <a:r>
              <a:rPr kumimoji="0" lang="en-US" sz="1200" b="0" i="0" u="none" strike="noStrike" kern="1200" cap="none" spc="0" normalizeH="0" baseline="0" noProof="0">
                <a:ln>
                  <a:noFill/>
                </a:ln>
                <a:solidFill>
                  <a:prstClr val="black"/>
                </a:solidFill>
                <a:effectLst/>
                <a:uLnTx/>
                <a:uFillTx/>
                <a:latin typeface="Segoe UI Semibold"/>
                <a:ea typeface="+mn-ea"/>
                <a:cs typeface="+mn-cs"/>
              </a:rPr>
              <a:t>system Admin</a:t>
            </a:r>
          </a:p>
        </p:txBody>
      </p:sp>
      <p:sp>
        <p:nvSpPr>
          <p:cNvPr id="19" name="Rectangle 18">
            <a:extLst>
              <a:ext uri="{FF2B5EF4-FFF2-40B4-BE49-F238E27FC236}">
                <a16:creationId xmlns:a16="http://schemas.microsoft.com/office/drawing/2014/main" id="{E14AED71-B8CC-DDB5-D700-D2F6145788EB}"/>
              </a:ext>
            </a:extLst>
          </p:cNvPr>
          <p:cNvSpPr/>
          <p:nvPr/>
        </p:nvSpPr>
        <p:spPr>
          <a:xfrm>
            <a:off x="3823594" y="2786094"/>
            <a:ext cx="1305031" cy="158132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marR="0" lvl="0" indent="0" algn="l" defTabSz="511175" rtl="0" eaLnBrk="1" fontAlgn="auto"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a:ea typeface="ＭＳ Ｐゴシック"/>
                <a:cs typeface="+mn-cs"/>
              </a:rPr>
              <a:t>Configure code to </a:t>
            </a:r>
            <a: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t>send data from HR source system to Insights API</a:t>
            </a:r>
            <a:r>
              <a:rPr kumimoji="0" lang="en-US" sz="1200" b="0" i="0" u="none" strike="noStrike" kern="1200" cap="none" spc="0" normalizeH="0" baseline="0" noProof="0">
                <a:ln>
                  <a:noFill/>
                </a:ln>
                <a:solidFill>
                  <a:srgbClr val="1A1A1A"/>
                </a:solidFill>
                <a:effectLst/>
                <a:uLnTx/>
                <a:uFillTx/>
                <a:latin typeface="Segoe UI Semibold"/>
                <a:ea typeface="+mn-ea"/>
                <a:cs typeface="+mn-cs"/>
              </a:rPr>
              <a:t>, using App ID + tenant ID </a:t>
            </a:r>
            <a:r>
              <a:rPr kumimoji="0" lang="en-US" sz="1200" b="0" i="0" u="none" strike="noStrike" kern="1200" cap="none" spc="0" normalizeH="0" baseline="0" noProof="0">
                <a:ln>
                  <a:noFill/>
                </a:ln>
                <a:solidFill>
                  <a:srgbClr val="1A1A1A"/>
                </a:solidFill>
                <a:effectLst/>
                <a:uLnTx/>
                <a:uFillTx/>
                <a:latin typeface="Segoe UI"/>
                <a:ea typeface="+mn-ea"/>
                <a:cs typeface="+mn-cs"/>
              </a:rPr>
              <a:t>provided by M365 admin (sample code and ADF template provided).</a:t>
            </a:r>
            <a:endParaRPr kumimoji="0" lang="en-US" sz="1200" b="0" i="0" u="none" strike="noStrike" kern="1200" cap="none" spc="0" normalizeH="0" baseline="0" noProof="0">
              <a:ln>
                <a:noFill/>
              </a:ln>
              <a:solidFill>
                <a:srgbClr val="1A1A1A"/>
              </a:solidFill>
              <a:effectLst/>
              <a:uLnTx/>
              <a:uFillTx/>
              <a:latin typeface="Segoe UI"/>
              <a:ea typeface="ＭＳ Ｐゴシック"/>
              <a:cs typeface="+mn-cs"/>
            </a:endParaRPr>
          </a:p>
        </p:txBody>
      </p:sp>
      <p:sp>
        <p:nvSpPr>
          <p:cNvPr id="61" name="Freeform: Shape 60">
            <a:extLst>
              <a:ext uri="{FF2B5EF4-FFF2-40B4-BE49-F238E27FC236}">
                <a16:creationId xmlns:a16="http://schemas.microsoft.com/office/drawing/2014/main" id="{9E67A82F-CCCF-9724-273A-0ED4DDB3F558}"/>
              </a:ext>
            </a:extLst>
          </p:cNvPr>
          <p:cNvSpPr/>
          <p:nvPr/>
        </p:nvSpPr>
        <p:spPr>
          <a:xfrm>
            <a:off x="5294960" y="2071925"/>
            <a:ext cx="1611165" cy="606692"/>
          </a:xfrm>
          <a:custGeom>
            <a:avLst/>
            <a:gdLst>
              <a:gd name="connsiteX0" fmla="*/ 0 w 2091331"/>
              <a:gd name="connsiteY0" fmla="*/ 0 h 612758"/>
              <a:gd name="connsiteX1" fmla="*/ 1880487 w 2091331"/>
              <a:gd name="connsiteY1" fmla="*/ 0 h 612758"/>
              <a:gd name="connsiteX2" fmla="*/ 2091331 w 2091331"/>
              <a:gd name="connsiteY2" fmla="*/ 306379 h 612758"/>
              <a:gd name="connsiteX3" fmla="*/ 1880487 w 2091331"/>
              <a:gd name="connsiteY3" fmla="*/ 612758 h 612758"/>
              <a:gd name="connsiteX4" fmla="*/ 0 w 2091331"/>
              <a:gd name="connsiteY4" fmla="*/ 612758 h 612758"/>
              <a:gd name="connsiteX5" fmla="*/ 210844 w 2091331"/>
              <a:gd name="connsiteY5" fmla="*/ 306379 h 61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331" h="612758">
                <a:moveTo>
                  <a:pt x="0" y="0"/>
                </a:moveTo>
                <a:lnTo>
                  <a:pt x="1880487" y="0"/>
                </a:lnTo>
                <a:lnTo>
                  <a:pt x="2091331" y="306379"/>
                </a:lnTo>
                <a:lnTo>
                  <a:pt x="1880487" y="612758"/>
                </a:lnTo>
                <a:lnTo>
                  <a:pt x="0" y="612758"/>
                </a:lnTo>
                <a:lnTo>
                  <a:pt x="210844" y="306379"/>
                </a:lnTo>
                <a:close/>
              </a:path>
            </a:pathLst>
          </a:custGeom>
          <a:solidFill>
            <a:srgbClr val="EFE9F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137160" bIns="2743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HR source </a:t>
            </a:r>
            <a:br>
              <a:rPr kumimoji="0" lang="en-US" sz="1200" b="0" i="0" u="none" strike="noStrike" kern="1200" cap="none" spc="0" normalizeH="0" baseline="0" noProof="0">
                <a:ln>
                  <a:noFill/>
                </a:ln>
                <a:solidFill>
                  <a:prstClr val="black"/>
                </a:solidFill>
                <a:effectLst/>
                <a:uLnTx/>
                <a:uFillTx/>
                <a:latin typeface="Segoe UI Semibold"/>
                <a:ea typeface="+mn-ea"/>
                <a:cs typeface="+mn-cs"/>
              </a:rPr>
            </a:br>
            <a:r>
              <a:rPr kumimoji="0" lang="en-US" sz="1200" b="0" i="0" u="none" strike="noStrike" kern="1200" cap="none" spc="0" normalizeH="0" baseline="0" noProof="0">
                <a:ln>
                  <a:noFill/>
                </a:ln>
                <a:solidFill>
                  <a:prstClr val="black"/>
                </a:solidFill>
                <a:effectLst/>
                <a:uLnTx/>
                <a:uFillTx/>
                <a:latin typeface="Segoe UI Semibold"/>
                <a:ea typeface="+mn-ea"/>
                <a:cs typeface="+mn-cs"/>
              </a:rPr>
              <a:t>system Admin</a:t>
            </a:r>
          </a:p>
        </p:txBody>
      </p:sp>
      <p:sp>
        <p:nvSpPr>
          <p:cNvPr id="20" name="Rectangle 19">
            <a:extLst>
              <a:ext uri="{FF2B5EF4-FFF2-40B4-BE49-F238E27FC236}">
                <a16:creationId xmlns:a16="http://schemas.microsoft.com/office/drawing/2014/main" id="{73A6C227-5F63-7425-7E16-1622833DE6C0}"/>
              </a:ext>
            </a:extLst>
          </p:cNvPr>
          <p:cNvSpPr/>
          <p:nvPr/>
        </p:nvSpPr>
        <p:spPr>
          <a:xfrm>
            <a:off x="5359047" y="2786094"/>
            <a:ext cx="1305031" cy="140562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marR="0" lvl="0" indent="0" algn="l" defTabSz="511175" rtl="0" eaLnBrk="1" fontAlgn="auto"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Create security certificate </a:t>
            </a:r>
            <a:r>
              <a:rPr kumimoji="0" lang="en-US" sz="1200" b="0" i="0" u="none" strike="noStrike" kern="1200" cap="none" spc="0" normalizeH="0" baseline="0" noProof="0">
                <a:ln>
                  <a:noFill/>
                </a:ln>
                <a:solidFill>
                  <a:srgbClr val="1A1A1A"/>
                </a:solidFill>
                <a:effectLst/>
                <a:uLnTx/>
                <a:uFillTx/>
                <a:latin typeface="Segoe UI"/>
                <a:ea typeface="+mn-ea"/>
                <a:cs typeface="+mn-cs"/>
              </a:rPr>
              <a:t>and share public key with M365 admin to upload it to Entra admin center. This will be used </a:t>
            </a:r>
            <a:br>
              <a:rPr kumimoji="0" lang="en-US" sz="1200" b="0" i="0" u="none" strike="noStrike" kern="1200" cap="none" spc="0" normalizeH="0" baseline="0" noProof="0">
                <a:ln>
                  <a:noFill/>
                </a:ln>
                <a:solidFill>
                  <a:srgbClr val="1A1A1A"/>
                </a:solidFill>
                <a:effectLst/>
                <a:uLnTx/>
                <a:uFillTx/>
                <a:latin typeface="Segoe UI"/>
                <a:ea typeface="+mn-ea"/>
                <a:cs typeface="+mn-cs"/>
              </a:rPr>
            </a:br>
            <a:r>
              <a:rPr kumimoji="0" lang="en-US" sz="1200" b="0" i="0" u="none" strike="noStrike" kern="1200" cap="none" spc="0" normalizeH="0" baseline="0" noProof="0">
                <a:ln>
                  <a:noFill/>
                </a:ln>
                <a:solidFill>
                  <a:srgbClr val="1A1A1A"/>
                </a:solidFill>
                <a:effectLst/>
                <a:uLnTx/>
                <a:uFillTx/>
                <a:latin typeface="Segoe UI"/>
                <a:ea typeface="+mn-ea"/>
                <a:cs typeface="+mn-cs"/>
              </a:rPr>
              <a:t>for authorization.</a:t>
            </a:r>
          </a:p>
        </p:txBody>
      </p:sp>
      <p:sp>
        <p:nvSpPr>
          <p:cNvPr id="62" name="Freeform: Shape 61">
            <a:extLst>
              <a:ext uri="{FF2B5EF4-FFF2-40B4-BE49-F238E27FC236}">
                <a16:creationId xmlns:a16="http://schemas.microsoft.com/office/drawing/2014/main" id="{5E7F5E06-5D0B-775C-2D4B-DFF2476C2E49}"/>
              </a:ext>
            </a:extLst>
          </p:cNvPr>
          <p:cNvSpPr/>
          <p:nvPr/>
        </p:nvSpPr>
        <p:spPr>
          <a:xfrm>
            <a:off x="6830413" y="2071925"/>
            <a:ext cx="1611165" cy="606692"/>
          </a:xfrm>
          <a:custGeom>
            <a:avLst/>
            <a:gdLst>
              <a:gd name="connsiteX0" fmla="*/ 0 w 2091331"/>
              <a:gd name="connsiteY0" fmla="*/ 0 h 612758"/>
              <a:gd name="connsiteX1" fmla="*/ 1880487 w 2091331"/>
              <a:gd name="connsiteY1" fmla="*/ 0 h 612758"/>
              <a:gd name="connsiteX2" fmla="*/ 2091331 w 2091331"/>
              <a:gd name="connsiteY2" fmla="*/ 306379 h 612758"/>
              <a:gd name="connsiteX3" fmla="*/ 1880487 w 2091331"/>
              <a:gd name="connsiteY3" fmla="*/ 612758 h 612758"/>
              <a:gd name="connsiteX4" fmla="*/ 0 w 2091331"/>
              <a:gd name="connsiteY4" fmla="*/ 612758 h 612758"/>
              <a:gd name="connsiteX5" fmla="*/ 210844 w 2091331"/>
              <a:gd name="connsiteY5" fmla="*/ 306379 h 61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331" h="612758">
                <a:moveTo>
                  <a:pt x="0" y="0"/>
                </a:moveTo>
                <a:lnTo>
                  <a:pt x="1880487" y="0"/>
                </a:lnTo>
                <a:lnTo>
                  <a:pt x="2091331" y="306379"/>
                </a:lnTo>
                <a:lnTo>
                  <a:pt x="1880487" y="612758"/>
                </a:lnTo>
                <a:lnTo>
                  <a:pt x="0" y="612758"/>
                </a:lnTo>
                <a:lnTo>
                  <a:pt x="210844" y="306379"/>
                </a:lnTo>
                <a:close/>
              </a:path>
            </a:pathLst>
          </a:custGeom>
          <a:solidFill>
            <a:srgbClr val="EFE9F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137160" bIns="2743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HR source </a:t>
            </a:r>
            <a:br>
              <a:rPr kumimoji="0" lang="en-US" sz="1200" b="0" i="0" u="none" strike="noStrike" kern="1200" cap="none" spc="0" normalizeH="0" baseline="0" noProof="0">
                <a:ln>
                  <a:noFill/>
                </a:ln>
                <a:solidFill>
                  <a:prstClr val="black"/>
                </a:solidFill>
                <a:effectLst/>
                <a:uLnTx/>
                <a:uFillTx/>
                <a:latin typeface="Segoe UI Semibold"/>
                <a:ea typeface="+mn-ea"/>
                <a:cs typeface="+mn-cs"/>
              </a:rPr>
            </a:br>
            <a:r>
              <a:rPr kumimoji="0" lang="en-US" sz="1200" b="0" i="0" u="none" strike="noStrike" kern="1200" cap="none" spc="0" normalizeH="0" baseline="0" noProof="0">
                <a:ln>
                  <a:noFill/>
                </a:ln>
                <a:solidFill>
                  <a:prstClr val="black"/>
                </a:solidFill>
                <a:effectLst/>
                <a:uLnTx/>
                <a:uFillTx/>
                <a:latin typeface="Segoe UI Semibold"/>
                <a:ea typeface="+mn-ea"/>
                <a:cs typeface="+mn-cs"/>
              </a:rPr>
              <a:t>system Admin</a:t>
            </a:r>
          </a:p>
        </p:txBody>
      </p:sp>
      <p:sp>
        <p:nvSpPr>
          <p:cNvPr id="44" name="Rectangle 43">
            <a:extLst>
              <a:ext uri="{FF2B5EF4-FFF2-40B4-BE49-F238E27FC236}">
                <a16:creationId xmlns:a16="http://schemas.microsoft.com/office/drawing/2014/main" id="{FA78589F-52C2-9311-CD88-778A92632373}"/>
              </a:ext>
            </a:extLst>
          </p:cNvPr>
          <p:cNvSpPr/>
          <p:nvPr/>
        </p:nvSpPr>
        <p:spPr>
          <a:xfrm>
            <a:off x="6894500" y="2786094"/>
            <a:ext cx="1305031" cy="225485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182880" marR="0" lvl="0" indent="-182880" algn="l" defTabSz="511175" rtl="0" eaLnBrk="1" fontAlgn="auto" latinLnBrk="0" hangingPunct="1">
              <a:lnSpc>
                <a:spcPct val="100000"/>
              </a:lnSpc>
              <a:spcBef>
                <a:spcPct val="0"/>
              </a:spcBef>
              <a:spcAft>
                <a:spcPts val="1200"/>
              </a:spcAft>
              <a:buClrTx/>
              <a:buSzTx/>
              <a:buFont typeface="+mj-lt"/>
              <a:buAutoNum type="arabicPeriod"/>
              <a:tabLst/>
              <a:defRPr/>
            </a:pPr>
            <a:r>
              <a:rPr kumimoji="0" lang="en-US" sz="1200" b="0" i="0" u="none" strike="noStrike" kern="1200" cap="none" spc="0" normalizeH="0" baseline="0" noProof="0">
                <a:ln>
                  <a:noFill/>
                </a:ln>
                <a:solidFill>
                  <a:srgbClr val="1A1A1A"/>
                </a:solidFill>
                <a:effectLst/>
                <a:uLnTx/>
                <a:uFillTx/>
                <a:latin typeface="Segoe UI"/>
                <a:ea typeface="+mn-ea"/>
                <a:cs typeface="+mn-cs"/>
              </a:rPr>
              <a:t>Send </a:t>
            </a:r>
            <a:r>
              <a:rPr kumimoji="0" lang="en-US" sz="1200" b="0" i="0" u="none" strike="noStrike" kern="1200" cap="none" spc="0" normalizeH="0" baseline="0" noProof="0">
                <a:ln>
                  <a:noFill/>
                </a:ln>
                <a:solidFill>
                  <a:srgbClr val="1A1A1A"/>
                </a:solidFill>
                <a:effectLst/>
                <a:uLnTx/>
                <a:uFillTx/>
                <a:latin typeface="Segoe UI Semibold"/>
                <a:ea typeface="+mn-ea"/>
                <a:cs typeface="+mn-cs"/>
              </a:rPr>
              <a:t>.csv/Zip file </a:t>
            </a:r>
            <a:r>
              <a:rPr kumimoji="0" lang="en-US" sz="1200" b="0" i="0" u="none" strike="noStrike" kern="1200" cap="none" spc="0" normalizeH="0" baseline="0" noProof="0">
                <a:ln>
                  <a:noFill/>
                </a:ln>
                <a:solidFill>
                  <a:srgbClr val="1A1A1A"/>
                </a:solidFill>
                <a:effectLst/>
                <a:uLnTx/>
                <a:uFillTx/>
                <a:latin typeface="Segoe UI"/>
                <a:ea typeface="+mn-ea"/>
                <a:cs typeface="+mn-cs"/>
              </a:rPr>
              <a:t>to Insights API containing </a:t>
            </a:r>
            <a:r>
              <a:rPr kumimoji="0" lang="en-US" sz="1200" b="0" i="0" u="none" strike="noStrike" kern="1200" cap="none" spc="0" normalizeH="0" baseline="0" noProof="0">
                <a:ln>
                  <a:noFill/>
                </a:ln>
                <a:solidFill>
                  <a:srgbClr val="1A1A1A"/>
                </a:solidFill>
                <a:effectLst/>
                <a:uLnTx/>
                <a:uFillTx/>
                <a:latin typeface="Segoe UI Semibold"/>
                <a:ea typeface="+mn-ea"/>
                <a:cs typeface="+mn-cs"/>
              </a:rPr>
              <a:t>organizational data .csv data file + optional Json mapping file.</a:t>
            </a:r>
          </a:p>
          <a:p>
            <a:pPr marL="182880" marR="0" lvl="0" indent="-182880" algn="l" defTabSz="511175" rtl="0" eaLnBrk="1" fontAlgn="auto" latinLnBrk="0" hangingPunct="1">
              <a:lnSpc>
                <a:spcPct val="100000"/>
              </a:lnSpc>
              <a:spcBef>
                <a:spcPct val="0"/>
              </a:spcBef>
              <a:spcAft>
                <a:spcPts val="1200"/>
              </a:spcAft>
              <a:buClrTx/>
              <a:buSzTx/>
              <a:buFont typeface="+mj-lt"/>
              <a:buAutoNum type="arabicPeriod"/>
              <a:tabLst/>
              <a:defRPr/>
            </a:pPr>
            <a:r>
              <a:rPr kumimoji="0" lang="en-US" sz="1200" b="0" i="0" u="none" strike="noStrike" kern="1200" cap="none" spc="0" normalizeH="0" baseline="0" noProof="0">
                <a:ln>
                  <a:noFill/>
                </a:ln>
                <a:solidFill>
                  <a:srgbClr val="1A1A1A"/>
                </a:solidFill>
                <a:effectLst/>
                <a:uLnTx/>
                <a:uFillTx/>
                <a:latin typeface="Segoe UI Semibold"/>
                <a:ea typeface="+mn-ea"/>
                <a:cs typeface="+mn-cs"/>
              </a:rPr>
              <a:t>Scheduled full and incremental refreshes </a:t>
            </a:r>
            <a:r>
              <a:rPr kumimoji="0" lang="en-US" sz="1200" b="0" i="0" u="none" strike="noStrike" kern="1200" cap="none" spc="0" normalizeH="0" baseline="0" noProof="0">
                <a:ln>
                  <a:noFill/>
                </a:ln>
                <a:solidFill>
                  <a:srgbClr val="1A1A1A"/>
                </a:solidFill>
                <a:effectLst/>
                <a:uLnTx/>
                <a:uFillTx/>
                <a:latin typeface="Segoe UI"/>
                <a:ea typeface="+mn-ea"/>
                <a:cs typeface="+mn-cs"/>
              </a:rPr>
              <a:t>are supported.</a:t>
            </a:r>
          </a:p>
        </p:txBody>
      </p:sp>
      <p:sp>
        <p:nvSpPr>
          <p:cNvPr id="36" name="Rectangle 35">
            <a:extLst>
              <a:ext uri="{FF2B5EF4-FFF2-40B4-BE49-F238E27FC236}">
                <a16:creationId xmlns:a16="http://schemas.microsoft.com/office/drawing/2014/main" id="{384C9CA4-6CCE-E831-A963-7F33E35C88F9}"/>
              </a:ext>
            </a:extLst>
          </p:cNvPr>
          <p:cNvSpPr/>
          <p:nvPr/>
        </p:nvSpPr>
        <p:spPr>
          <a:xfrm>
            <a:off x="5330893" y="5416299"/>
            <a:ext cx="1361339" cy="175703"/>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ctr" defTabSz="511175" rtl="0" eaLnBrk="1" fontAlgn="auto"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t>HR source system</a:t>
            </a:r>
          </a:p>
        </p:txBody>
      </p:sp>
      <p:sp>
        <p:nvSpPr>
          <p:cNvPr id="63" name="Freeform: Shape 62">
            <a:extLst>
              <a:ext uri="{FF2B5EF4-FFF2-40B4-BE49-F238E27FC236}">
                <a16:creationId xmlns:a16="http://schemas.microsoft.com/office/drawing/2014/main" id="{17088351-DD7C-9B8D-EEC0-375C60487D3F}"/>
              </a:ext>
            </a:extLst>
          </p:cNvPr>
          <p:cNvSpPr/>
          <p:nvPr/>
        </p:nvSpPr>
        <p:spPr>
          <a:xfrm>
            <a:off x="8365866" y="2071925"/>
            <a:ext cx="1611165" cy="606692"/>
          </a:xfrm>
          <a:custGeom>
            <a:avLst/>
            <a:gdLst>
              <a:gd name="connsiteX0" fmla="*/ 0 w 2091331"/>
              <a:gd name="connsiteY0" fmla="*/ 0 h 612758"/>
              <a:gd name="connsiteX1" fmla="*/ 1880487 w 2091331"/>
              <a:gd name="connsiteY1" fmla="*/ 0 h 612758"/>
              <a:gd name="connsiteX2" fmla="*/ 2091331 w 2091331"/>
              <a:gd name="connsiteY2" fmla="*/ 306379 h 612758"/>
              <a:gd name="connsiteX3" fmla="*/ 1880487 w 2091331"/>
              <a:gd name="connsiteY3" fmla="*/ 612758 h 612758"/>
              <a:gd name="connsiteX4" fmla="*/ 0 w 2091331"/>
              <a:gd name="connsiteY4" fmla="*/ 612758 h 612758"/>
              <a:gd name="connsiteX5" fmla="*/ 210844 w 2091331"/>
              <a:gd name="connsiteY5" fmla="*/ 306379 h 61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331" h="612758">
                <a:moveTo>
                  <a:pt x="0" y="0"/>
                </a:moveTo>
                <a:lnTo>
                  <a:pt x="1880487" y="0"/>
                </a:lnTo>
                <a:lnTo>
                  <a:pt x="2091331" y="306379"/>
                </a:lnTo>
                <a:lnTo>
                  <a:pt x="1880487" y="612758"/>
                </a:lnTo>
                <a:lnTo>
                  <a:pt x="0" y="612758"/>
                </a:lnTo>
                <a:lnTo>
                  <a:pt x="210844" y="306379"/>
                </a:ln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137160" bIns="2743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Viva Insights Admin</a:t>
            </a:r>
          </a:p>
        </p:txBody>
      </p:sp>
      <p:sp>
        <p:nvSpPr>
          <p:cNvPr id="21" name="Rectangle 20">
            <a:extLst>
              <a:ext uri="{FF2B5EF4-FFF2-40B4-BE49-F238E27FC236}">
                <a16:creationId xmlns:a16="http://schemas.microsoft.com/office/drawing/2014/main" id="{8E1B6933-B18E-3342-58B0-0E5366E0CFDC}"/>
              </a:ext>
            </a:extLst>
          </p:cNvPr>
          <p:cNvSpPr/>
          <p:nvPr/>
        </p:nvSpPr>
        <p:spPr>
          <a:xfrm>
            <a:off x="8429953" y="2786094"/>
            <a:ext cx="1305031" cy="70281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marR="0" lvl="0" indent="0" algn="l" defTabSz="511175" rtl="0" eaLnBrk="1" fontAlgn="auto"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t>Enter App ID </a:t>
            </a:r>
            <a:r>
              <a:rPr kumimoji="0" lang="en-US" sz="1200" b="0" i="0" u="none" strike="noStrike" kern="1200" cap="none" spc="0" normalizeH="0" baseline="0" noProof="0">
                <a:ln>
                  <a:noFill/>
                </a:ln>
                <a:solidFill>
                  <a:srgbClr val="1A1A1A"/>
                </a:solidFill>
                <a:effectLst/>
                <a:uLnTx/>
                <a:uFillTx/>
                <a:latin typeface="Segoe UI"/>
                <a:ea typeface="ＭＳ Ｐゴシック"/>
                <a:cs typeface="+mn-cs"/>
              </a:rPr>
              <a:t>in Viva Insights to enable HR source system to send data to VI.</a:t>
            </a:r>
          </a:p>
        </p:txBody>
      </p:sp>
      <p:sp>
        <p:nvSpPr>
          <p:cNvPr id="4" name="Freeform: Shape 3">
            <a:extLst>
              <a:ext uri="{FF2B5EF4-FFF2-40B4-BE49-F238E27FC236}">
                <a16:creationId xmlns:a16="http://schemas.microsoft.com/office/drawing/2014/main" id="{90542CB8-FC05-C206-807F-6545C5EE96B2}"/>
              </a:ext>
            </a:extLst>
          </p:cNvPr>
          <p:cNvSpPr/>
          <p:nvPr/>
        </p:nvSpPr>
        <p:spPr>
          <a:xfrm>
            <a:off x="9901318" y="2071925"/>
            <a:ext cx="1611165" cy="606692"/>
          </a:xfrm>
          <a:custGeom>
            <a:avLst/>
            <a:gdLst>
              <a:gd name="connsiteX0" fmla="*/ 0 w 2091331"/>
              <a:gd name="connsiteY0" fmla="*/ 0 h 612758"/>
              <a:gd name="connsiteX1" fmla="*/ 1880487 w 2091331"/>
              <a:gd name="connsiteY1" fmla="*/ 0 h 612758"/>
              <a:gd name="connsiteX2" fmla="*/ 2091331 w 2091331"/>
              <a:gd name="connsiteY2" fmla="*/ 306379 h 612758"/>
              <a:gd name="connsiteX3" fmla="*/ 1880487 w 2091331"/>
              <a:gd name="connsiteY3" fmla="*/ 612758 h 612758"/>
              <a:gd name="connsiteX4" fmla="*/ 0 w 2091331"/>
              <a:gd name="connsiteY4" fmla="*/ 612758 h 612758"/>
              <a:gd name="connsiteX5" fmla="*/ 210844 w 2091331"/>
              <a:gd name="connsiteY5" fmla="*/ 306379 h 61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331" h="612758">
                <a:moveTo>
                  <a:pt x="0" y="0"/>
                </a:moveTo>
                <a:lnTo>
                  <a:pt x="1880487" y="0"/>
                </a:lnTo>
                <a:lnTo>
                  <a:pt x="2091331" y="306379"/>
                </a:lnTo>
                <a:lnTo>
                  <a:pt x="1880487" y="612758"/>
                </a:lnTo>
                <a:lnTo>
                  <a:pt x="0" y="612758"/>
                </a:lnTo>
                <a:lnTo>
                  <a:pt x="210844" y="306379"/>
                </a:ln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tIns="274320" rIns="137160" bIns="2743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Leader, Manager Analyst</a:t>
            </a:r>
          </a:p>
        </p:txBody>
      </p:sp>
      <p:cxnSp>
        <p:nvCxnSpPr>
          <p:cNvPr id="5" name="Straight Connector 4">
            <a:extLst>
              <a:ext uri="{FF2B5EF4-FFF2-40B4-BE49-F238E27FC236}">
                <a16:creationId xmlns:a16="http://schemas.microsoft.com/office/drawing/2014/main" id="{12EF6F7A-3B7A-BD27-F86E-3B94BFF1B2C4}"/>
              </a:ext>
              <a:ext uri="{C183D7F6-B498-43B3-948B-1728B52AA6E4}">
                <adec:decorative xmlns:adec="http://schemas.microsoft.com/office/drawing/2017/decorative" val="1"/>
              </a:ext>
            </a:extLst>
          </p:cNvPr>
          <p:cNvCxnSpPr>
            <a:cxnSpLocks/>
          </p:cNvCxnSpPr>
          <p:nvPr/>
        </p:nvCxnSpPr>
        <p:spPr>
          <a:xfrm>
            <a:off x="9850195" y="2721167"/>
            <a:ext cx="0" cy="2349054"/>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502F1A7-D280-BFF3-03F2-097B8E8B47EE}"/>
              </a:ext>
            </a:extLst>
          </p:cNvPr>
          <p:cNvSpPr/>
          <p:nvPr/>
        </p:nvSpPr>
        <p:spPr>
          <a:xfrm>
            <a:off x="9995065" y="2786094"/>
            <a:ext cx="1305031" cy="87851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t" anchorCtr="0">
            <a:spAutoFit/>
          </a:bodyPr>
          <a:lstStyle/>
          <a:p>
            <a:pPr marL="0" marR="0" lvl="0" indent="0" algn="l" defTabSz="511175" rtl="0" eaLnBrk="1" fontAlgn="auto" latinLnBrk="0" hangingPunct="1">
              <a:lnSpc>
                <a:spcPct val="100000"/>
              </a:lnSpc>
              <a:spcBef>
                <a:spcPct val="0"/>
              </a:spcBef>
              <a:spcAft>
                <a:spcPts val="12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a:ea typeface="ＭＳ Ｐゴシック"/>
                <a:cs typeface="+mn-cs"/>
              </a:rPr>
              <a:t>Data import is successful and powers Leader, Manager and Analyst insights.</a:t>
            </a:r>
          </a:p>
        </p:txBody>
      </p:sp>
      <p:sp>
        <p:nvSpPr>
          <p:cNvPr id="37" name="Rectangle 36">
            <a:extLst>
              <a:ext uri="{FF2B5EF4-FFF2-40B4-BE49-F238E27FC236}">
                <a16:creationId xmlns:a16="http://schemas.microsoft.com/office/drawing/2014/main" id="{61959F0F-5D25-501C-9EC9-D8FDE0B7A3F7}"/>
              </a:ext>
            </a:extLst>
          </p:cNvPr>
          <p:cNvSpPr/>
          <p:nvPr/>
        </p:nvSpPr>
        <p:spPr>
          <a:xfrm>
            <a:off x="9411205" y="5328447"/>
            <a:ext cx="1120026" cy="351407"/>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spAutoFit/>
          </a:bodyPr>
          <a:lstStyle/>
          <a:p>
            <a:pPr marL="0" marR="0" lvl="0" indent="0" algn="ctr" defTabSz="511175" rtl="0" eaLnBrk="1" fontAlgn="auto"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a:ln>
                  <a:noFill/>
                </a:ln>
                <a:solidFill>
                  <a:srgbClr val="1A1A1A"/>
                </a:solidFill>
                <a:effectLst/>
                <a:uLnTx/>
                <a:uFillTx/>
                <a:latin typeface="Segoe UI Semibold"/>
                <a:ea typeface="ＭＳ Ｐゴシック"/>
                <a:cs typeface="+mn-cs"/>
              </a:rPr>
              <a:t>Viva Insights</a:t>
            </a:r>
          </a:p>
        </p:txBody>
      </p:sp>
      <p:sp>
        <p:nvSpPr>
          <p:cNvPr id="12" name="Rectangle 11">
            <a:extLst>
              <a:ext uri="{FF2B5EF4-FFF2-40B4-BE49-F238E27FC236}">
                <a16:creationId xmlns:a16="http://schemas.microsoft.com/office/drawing/2014/main" id="{46AC3DF9-56FB-3364-D6DC-1EB9C187DE1C}"/>
              </a:ext>
            </a:extLst>
          </p:cNvPr>
          <p:cNvSpPr>
            <a:spLocks/>
          </p:cNvSpPr>
          <p:nvPr/>
        </p:nvSpPr>
        <p:spPr>
          <a:xfrm>
            <a:off x="419100" y="6222836"/>
            <a:ext cx="11352392" cy="153888"/>
          </a:xfrm>
          <a:prstGeom prst="rect">
            <a:avLst/>
          </a:prstGeom>
          <a:noFill/>
        </p:spPr>
        <p:txBody>
          <a:bodyPr wrap="square" lIns="0" tIns="0" rIns="0" bIns="0" rtlCol="0" anchor="b">
            <a:spAutoFit/>
          </a:bodyPr>
          <a:lstStyle/>
          <a:p>
            <a:pPr>
              <a:spcAft>
                <a:spcPts val="400"/>
              </a:spcAft>
            </a:pPr>
            <a:r>
              <a:rPr lang="en-US" sz="1000">
                <a:solidFill>
                  <a:schemeClr val="tx1"/>
                </a:solidFill>
              </a:rPr>
              <a:t>This features is in preview as of July 2025.</a:t>
            </a:r>
          </a:p>
        </p:txBody>
      </p:sp>
    </p:spTree>
    <p:extLst>
      <p:ext uri="{BB962C8B-B14F-4D97-AF65-F5344CB8AC3E}">
        <p14:creationId xmlns:p14="http://schemas.microsoft.com/office/powerpoint/2010/main" val="292100234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BF8F06C3-8046-E9EB-64E3-5AEFAB8A69CB}"/>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Organizational data</a:t>
            </a:r>
          </a:p>
        </p:txBody>
      </p:sp>
      <p:sp>
        <p:nvSpPr>
          <p:cNvPr id="3" name="Title 2">
            <a:extLst>
              <a:ext uri="{FF2B5EF4-FFF2-40B4-BE49-F238E27FC236}">
                <a16:creationId xmlns:a16="http://schemas.microsoft.com/office/drawing/2014/main" id="{0536DB71-3DC4-496A-8A2C-003E90ADE9F6}"/>
              </a:ext>
            </a:extLst>
          </p:cNvPr>
          <p:cNvSpPr>
            <a:spLocks noGrp="1"/>
          </p:cNvSpPr>
          <p:nvPr>
            <p:ph type="title"/>
          </p:nvPr>
        </p:nvSpPr>
        <p:spPr>
          <a:xfrm>
            <a:off x="419804" y="474921"/>
            <a:ext cx="11352392" cy="430887"/>
          </a:xfrm>
        </p:spPr>
        <p:txBody>
          <a:bodyPr/>
          <a:lstStyle/>
          <a:p>
            <a:r>
              <a:rPr lang="en-US"/>
              <a:t>Additional resources</a:t>
            </a:r>
          </a:p>
        </p:txBody>
      </p:sp>
      <p:sp>
        <p:nvSpPr>
          <p:cNvPr id="2" name="TextBox 1">
            <a:extLst>
              <a:ext uri="{FF2B5EF4-FFF2-40B4-BE49-F238E27FC236}">
                <a16:creationId xmlns:a16="http://schemas.microsoft.com/office/drawing/2014/main" id="{8E18B031-7194-AEE4-36E5-90A1BC0CF351}"/>
              </a:ext>
            </a:extLst>
          </p:cNvPr>
          <p:cNvSpPr txBox="1"/>
          <p:nvPr/>
        </p:nvSpPr>
        <p:spPr>
          <a:xfrm>
            <a:off x="419100" y="1175657"/>
            <a:ext cx="4751614" cy="738664"/>
          </a:xfrm>
          <a:prstGeom prst="rect">
            <a:avLst/>
          </a:prstGeom>
          <a:noFill/>
        </p:spPr>
        <p:txBody>
          <a:bodyPr wrap="square" lIns="0" tIns="0" rIns="0" bIns="0" rtlCol="0">
            <a:spAutoFit/>
          </a:bodyPr>
          <a:lstStyle/>
          <a:p>
            <a:pPr algn="l"/>
            <a:r>
              <a:rPr lang="en-GB" sz="1600"/>
              <a:t>Below are some resources which can be helpful as you go through the organizational data setup process: </a:t>
            </a:r>
          </a:p>
        </p:txBody>
      </p:sp>
      <p:sp>
        <p:nvSpPr>
          <p:cNvPr id="9" name="TextBox 8">
            <a:extLst>
              <a:ext uri="{FF2B5EF4-FFF2-40B4-BE49-F238E27FC236}">
                <a16:creationId xmlns:a16="http://schemas.microsoft.com/office/drawing/2014/main" id="{E2B31DB7-9D70-4D2A-BD42-BB43C04378C0}"/>
              </a:ext>
            </a:extLst>
          </p:cNvPr>
          <p:cNvSpPr txBox="1">
            <a:spLocks/>
          </p:cNvSpPr>
          <p:nvPr/>
        </p:nvSpPr>
        <p:spPr>
          <a:xfrm>
            <a:off x="419100" y="2185152"/>
            <a:ext cx="5394960" cy="2154436"/>
          </a:xfrm>
          <a:prstGeom prst="rect">
            <a:avLst/>
          </a:prstGeom>
          <a:noFill/>
        </p:spPr>
        <p:txBody>
          <a:bodyPr wrap="square" lIns="0" tIns="0" rIns="0" bIns="0" rtlCol="0">
            <a:spAutoFit/>
          </a:bodyPr>
          <a:lstStyle/>
          <a:p>
            <a:pPr marL="274320" marR="0" lvl="0" indent="-274320"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282828"/>
                </a:solidFill>
                <a:effectLst/>
                <a:uLnTx/>
                <a:uFillTx/>
                <a:latin typeface="Segoe UI"/>
                <a:ea typeface="+mn-ea"/>
                <a:cs typeface="+mn-cs"/>
                <a:hlinkClick r:id="rId3"/>
              </a:rPr>
              <a:t>Glossary</a:t>
            </a:r>
            <a:r>
              <a:rPr kumimoji="0" lang="en-US" sz="1600" b="0" i="0" u="none" strike="noStrike" kern="1200" cap="none" spc="0" normalizeH="0" baseline="0" noProof="0">
                <a:ln>
                  <a:noFill/>
                </a:ln>
                <a:solidFill>
                  <a:srgbClr val="282828"/>
                </a:solidFill>
                <a:effectLst/>
                <a:uLnTx/>
                <a:uFillTx/>
                <a:latin typeface="Segoe UI"/>
                <a:ea typeface="+mn-ea"/>
                <a:cs typeface="+mn-cs"/>
              </a:rPr>
              <a:t> of advanced insights terms.</a:t>
            </a:r>
          </a:p>
          <a:p>
            <a:pPr marL="274320" marR="0" lvl="0" indent="-274320"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1600" b="0" u="none" strike="noStrike" kern="1200" cap="none" spc="0" normalizeH="0" baseline="0" noProof="0">
                <a:ln>
                  <a:noFill/>
                </a:ln>
                <a:solidFill>
                  <a:srgbClr val="282828"/>
                </a:solidFill>
                <a:effectLst/>
                <a:uLnTx/>
                <a:uFillTx/>
                <a:latin typeface="Segoe UI"/>
                <a:ea typeface="+mn-ea"/>
                <a:cs typeface="+mn-cs"/>
              </a:rPr>
              <a:t>How to prepare your </a:t>
            </a:r>
            <a:r>
              <a:rPr kumimoji="0" lang="en-US" sz="1600" b="0" u="none" strike="noStrike" kern="1200" cap="none" spc="0" normalizeH="0" baseline="0" noProof="0">
                <a:ln>
                  <a:noFill/>
                </a:ln>
                <a:solidFill>
                  <a:srgbClr val="282828"/>
                </a:solidFill>
                <a:effectLst/>
                <a:uLnTx/>
                <a:uFillTx/>
                <a:latin typeface="Segoe UI"/>
                <a:ea typeface="+mn-ea"/>
                <a:cs typeface="+mn-cs"/>
                <a:hlinkClick r:id="rId4"/>
              </a:rPr>
              <a:t>initial</a:t>
            </a:r>
            <a:r>
              <a:rPr kumimoji="0" lang="en-US" sz="1600" b="0" u="none" strike="noStrike" kern="1200" cap="none" spc="0" normalizeH="0" baseline="0" noProof="0">
                <a:ln>
                  <a:noFill/>
                </a:ln>
                <a:solidFill>
                  <a:srgbClr val="282828"/>
                </a:solidFill>
                <a:effectLst/>
                <a:uLnTx/>
                <a:uFillTx/>
                <a:latin typeface="Segoe UI"/>
                <a:ea typeface="+mn-ea"/>
                <a:cs typeface="+mn-cs"/>
              </a:rPr>
              <a:t> upload file (</a:t>
            </a:r>
            <a:r>
              <a:rPr kumimoji="0" lang="en-US" sz="1600" b="1" u="none" strike="noStrike" kern="1200" cap="none" spc="0" normalizeH="0" baseline="0" noProof="0">
                <a:ln>
                  <a:noFill/>
                </a:ln>
                <a:solidFill>
                  <a:srgbClr val="282828"/>
                </a:solidFill>
                <a:effectLst/>
                <a:uLnTx/>
                <a:uFillTx/>
                <a:latin typeface="+mj-lt"/>
                <a:ea typeface="+mn-ea"/>
                <a:cs typeface="+mn-cs"/>
              </a:rPr>
              <a:t>Administrator</a:t>
            </a:r>
            <a:r>
              <a:rPr kumimoji="0" lang="en-US" sz="1600" b="0" u="none" strike="noStrike" kern="1200" cap="none" spc="0" normalizeH="0" baseline="0" noProof="0">
                <a:ln>
                  <a:noFill/>
                </a:ln>
                <a:solidFill>
                  <a:srgbClr val="282828"/>
                </a:solidFill>
                <a:effectLst/>
                <a:uLnTx/>
                <a:uFillTx/>
                <a:latin typeface="Segoe UI"/>
                <a:ea typeface="+mn-ea"/>
                <a:cs typeface="+mn-cs"/>
              </a:rPr>
              <a:t>).</a:t>
            </a:r>
          </a:p>
          <a:p>
            <a:pPr marL="274320" marR="0" lvl="0" indent="-274320"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1600" b="0" u="none" strike="noStrike" kern="1200" cap="none" spc="0" normalizeH="0" baseline="0" noProof="0">
                <a:ln>
                  <a:noFill/>
                </a:ln>
                <a:solidFill>
                  <a:srgbClr val="282828"/>
                </a:solidFill>
                <a:effectLst/>
                <a:uLnTx/>
                <a:uFillTx/>
                <a:latin typeface="Segoe UI"/>
                <a:ea typeface="+mn-ea"/>
                <a:cs typeface="+mn-cs"/>
              </a:rPr>
              <a:t>How to </a:t>
            </a:r>
            <a:r>
              <a:rPr kumimoji="0" lang="en-US" sz="1600" b="0" u="none" strike="noStrike" kern="1200" cap="none" spc="0" normalizeH="0" baseline="0" noProof="0">
                <a:ln>
                  <a:noFill/>
                </a:ln>
                <a:solidFill>
                  <a:srgbClr val="282828"/>
                </a:solidFill>
                <a:effectLst/>
                <a:uLnTx/>
                <a:uFillTx/>
                <a:latin typeface="Segoe UI"/>
                <a:ea typeface="+mn-ea"/>
                <a:cs typeface="+mn-cs"/>
                <a:hlinkClick r:id="rId5"/>
              </a:rPr>
              <a:t>update or replace</a:t>
            </a:r>
            <a:r>
              <a:rPr kumimoji="0" lang="en-US" sz="1600" b="0" u="none" strike="noStrike" kern="1200" cap="none" spc="0" normalizeH="0" baseline="0" noProof="0">
                <a:ln>
                  <a:noFill/>
                </a:ln>
                <a:solidFill>
                  <a:srgbClr val="282828"/>
                </a:solidFill>
                <a:effectLst/>
                <a:uLnTx/>
                <a:uFillTx/>
                <a:latin typeface="Segoe UI"/>
                <a:ea typeface="+mn-ea"/>
                <a:cs typeface="+mn-cs"/>
              </a:rPr>
              <a:t> your data (</a:t>
            </a:r>
            <a:r>
              <a:rPr kumimoji="0" lang="en-US" sz="1600" b="1" u="none" strike="noStrike" kern="1200" cap="none" spc="0" normalizeH="0" baseline="0" noProof="0">
                <a:ln>
                  <a:noFill/>
                </a:ln>
                <a:solidFill>
                  <a:srgbClr val="282828"/>
                </a:solidFill>
                <a:effectLst/>
                <a:uLnTx/>
                <a:uFillTx/>
                <a:latin typeface="+mj-lt"/>
                <a:ea typeface="+mn-ea"/>
                <a:cs typeface="+mn-cs"/>
              </a:rPr>
              <a:t>Administrator</a:t>
            </a:r>
            <a:r>
              <a:rPr kumimoji="0" lang="en-US" sz="1600" b="0" u="none" strike="noStrike" kern="1200" cap="none" spc="0" normalizeH="0" baseline="0" noProof="0">
                <a:ln>
                  <a:noFill/>
                </a:ln>
                <a:solidFill>
                  <a:srgbClr val="282828"/>
                </a:solidFill>
                <a:effectLst/>
                <a:uLnTx/>
                <a:uFillTx/>
                <a:latin typeface="Segoe UI"/>
                <a:ea typeface="+mn-ea"/>
                <a:cs typeface="+mn-cs"/>
              </a:rPr>
              <a:t>).</a:t>
            </a:r>
          </a:p>
          <a:p>
            <a:pPr marL="274320" marR="0" lvl="0" indent="-274320" algn="l" defTabSz="914400" rtl="0" eaLnBrk="1" fontAlgn="auto" latinLnBrk="0" hangingPunct="1">
              <a:spcBef>
                <a:spcPts val="0"/>
              </a:spcBef>
              <a:spcAft>
                <a:spcPts val="1800"/>
              </a:spcAft>
              <a:buClrTx/>
              <a:buSzTx/>
              <a:buFont typeface="Arial" panose="020B0604020202020204" pitchFamily="34" charset="0"/>
              <a:buChar char="•"/>
              <a:tabLst/>
              <a:defRPr/>
            </a:pPr>
            <a:r>
              <a:rPr kumimoji="0" lang="en-US" sz="1600" b="0" u="none" strike="noStrike" kern="1200" cap="none" spc="0" normalizeH="0" baseline="0" noProof="0">
                <a:ln>
                  <a:noFill/>
                </a:ln>
                <a:solidFill>
                  <a:srgbClr val="282828"/>
                </a:solidFill>
                <a:effectLst/>
                <a:uLnTx/>
                <a:uFillTx/>
                <a:latin typeface="Segoe UI"/>
                <a:ea typeface="+mn-ea"/>
                <a:cs typeface="+mn-cs"/>
              </a:rPr>
              <a:t>Reviewing your </a:t>
            </a:r>
            <a:r>
              <a:rPr kumimoji="0" lang="en-US" sz="1600" b="0" u="none" strike="noStrike" kern="1200" cap="none" spc="0" normalizeH="0" baseline="0" noProof="0">
                <a:ln>
                  <a:noFill/>
                </a:ln>
                <a:solidFill>
                  <a:srgbClr val="282828"/>
                </a:solidFill>
                <a:effectLst/>
                <a:uLnTx/>
                <a:uFillTx/>
                <a:latin typeface="Segoe UI"/>
                <a:ea typeface="+mn-ea"/>
                <a:cs typeface="+mn-cs"/>
                <a:hlinkClick r:id="rId6"/>
              </a:rPr>
              <a:t>organizational data quality</a:t>
            </a:r>
            <a:r>
              <a:rPr kumimoji="0" lang="en-US" sz="1600" b="0" u="none" strike="noStrike" kern="1200" cap="none" spc="0" normalizeH="0" baseline="0" noProof="0">
                <a:ln>
                  <a:noFill/>
                </a:ln>
                <a:solidFill>
                  <a:srgbClr val="282828"/>
                </a:solidFill>
                <a:effectLst/>
                <a:uLnTx/>
                <a:uFillTx/>
                <a:latin typeface="Segoe UI"/>
                <a:ea typeface="+mn-ea"/>
                <a:cs typeface="+mn-cs"/>
              </a:rPr>
              <a:t> (</a:t>
            </a:r>
            <a:r>
              <a:rPr kumimoji="0" lang="en-US" sz="1600" b="1" u="none" strike="noStrike" kern="1200" cap="none" spc="0" normalizeH="0" baseline="0" noProof="0">
                <a:ln>
                  <a:noFill/>
                </a:ln>
                <a:solidFill>
                  <a:srgbClr val="282828"/>
                </a:solidFill>
                <a:effectLst/>
                <a:uLnTx/>
                <a:uFillTx/>
                <a:latin typeface="+mj-lt"/>
                <a:ea typeface="+mn-ea"/>
                <a:cs typeface="+mn-cs"/>
              </a:rPr>
              <a:t>Analyst</a:t>
            </a:r>
            <a:r>
              <a:rPr kumimoji="0" lang="en-US" sz="1600" b="0" u="none" strike="noStrike" kern="1200" cap="none" spc="0" normalizeH="0" baseline="0" noProof="0">
                <a:ln>
                  <a:noFill/>
                </a:ln>
                <a:solidFill>
                  <a:srgbClr val="282828"/>
                </a:solidFill>
                <a:effectLst/>
                <a:uLnTx/>
                <a:uFillTx/>
                <a:latin typeface="Segoe UI"/>
                <a:ea typeface="+mn-ea"/>
                <a:cs typeface="+mn-cs"/>
              </a:rPr>
              <a:t>).</a:t>
            </a:r>
          </a:p>
          <a:p>
            <a:pPr marL="274320" marR="0" lvl="0" indent="-274320" algn="l" defTabSz="914400" rtl="0" eaLnBrk="1" fontAlgn="auto" latinLnBrk="0" hangingPunct="1">
              <a:spcBef>
                <a:spcPts val="0"/>
              </a:spcBef>
              <a:spcAft>
                <a:spcPts val="1800"/>
              </a:spcAft>
              <a:buClrTx/>
              <a:buSzTx/>
              <a:buFont typeface="Arial" panose="020B0604020202020204" pitchFamily="34" charset="0"/>
              <a:buChar char="•"/>
              <a:tabLst/>
              <a:defRPr/>
            </a:pPr>
            <a:r>
              <a:rPr lang="en-US" sz="1600">
                <a:solidFill>
                  <a:srgbClr val="282828"/>
                </a:solidFill>
                <a:latin typeface="Segoe UI"/>
                <a:hlinkClick r:id="rId7"/>
              </a:rPr>
              <a:t>Migration to upload via Microsoft Admin Center</a:t>
            </a:r>
            <a:r>
              <a:rPr lang="en-US" sz="1600">
                <a:solidFill>
                  <a:srgbClr val="282828"/>
                </a:solidFill>
                <a:latin typeface="Segoe UI"/>
              </a:rPr>
              <a:t> (MAC)</a:t>
            </a:r>
          </a:p>
        </p:txBody>
      </p:sp>
      <p:pic>
        <p:nvPicPr>
          <p:cNvPr id="10" name="Picture 9" descr="Screenshot showing step 1 to prepare and upload ">
            <a:extLst>
              <a:ext uri="{FF2B5EF4-FFF2-40B4-BE49-F238E27FC236}">
                <a16:creationId xmlns:a16="http://schemas.microsoft.com/office/drawing/2014/main" id="{5E868AA6-BF46-E100-0E9C-EAFD25CB2512}"/>
              </a:ext>
            </a:extLst>
          </p:cNvPr>
          <p:cNvPicPr>
            <a:picLocks noChangeAspect="1"/>
          </p:cNvPicPr>
          <p:nvPr/>
        </p:nvPicPr>
        <p:blipFill>
          <a:blip r:embed="rId8"/>
          <a:stretch>
            <a:fillRect/>
          </a:stretch>
        </p:blipFill>
        <p:spPr>
          <a:xfrm>
            <a:off x="6897555" y="1025748"/>
            <a:ext cx="4875345" cy="2263552"/>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pic>
        <p:nvPicPr>
          <p:cNvPr id="8" name="Picture 7" descr="Screenshot showing step 2 that is mapping">
            <a:extLst>
              <a:ext uri="{FF2B5EF4-FFF2-40B4-BE49-F238E27FC236}">
                <a16:creationId xmlns:a16="http://schemas.microsoft.com/office/drawing/2014/main" id="{5836B3B2-D8E0-E974-C3E4-A3538701AD75}"/>
              </a:ext>
            </a:extLst>
          </p:cNvPr>
          <p:cNvPicPr>
            <a:picLocks noChangeAspect="1"/>
          </p:cNvPicPr>
          <p:nvPr/>
        </p:nvPicPr>
        <p:blipFill>
          <a:blip r:embed="rId9"/>
          <a:stretch>
            <a:fillRect/>
          </a:stretch>
        </p:blipFill>
        <p:spPr>
          <a:xfrm>
            <a:off x="6897555" y="3624683"/>
            <a:ext cx="4875345" cy="2564432"/>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2354993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72B829-06E9-E79B-A4A9-C7C445AF50CA}"/>
              </a:ext>
            </a:extLst>
          </p:cNvPr>
          <p:cNvSpPr>
            <a:spLocks noGrp="1"/>
          </p:cNvSpPr>
          <p:nvPr>
            <p:ph type="title"/>
          </p:nvPr>
        </p:nvSpPr>
        <p:spPr>
          <a:xfrm>
            <a:off x="588263" y="3152001"/>
            <a:ext cx="4853532" cy="553998"/>
          </a:xfrm>
        </p:spPr>
        <p:txBody>
          <a:bodyPr/>
          <a:lstStyle/>
          <a:p>
            <a:r>
              <a:rPr lang="en-GB"/>
              <a:t>Queries</a:t>
            </a:r>
          </a:p>
        </p:txBody>
      </p:sp>
    </p:spTree>
    <p:extLst>
      <p:ext uri="{BB962C8B-B14F-4D97-AF65-F5344CB8AC3E}">
        <p14:creationId xmlns:p14="http://schemas.microsoft.com/office/powerpoint/2010/main" val="326842864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DE7F22F3-B2F3-FC54-560C-9DEF13DFED9A}"/>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Viva Insights queries</a:t>
            </a:r>
          </a:p>
        </p:txBody>
      </p:sp>
      <p:sp>
        <p:nvSpPr>
          <p:cNvPr id="3" name="Title 2">
            <a:extLst>
              <a:ext uri="{FF2B5EF4-FFF2-40B4-BE49-F238E27FC236}">
                <a16:creationId xmlns:a16="http://schemas.microsoft.com/office/drawing/2014/main" id="{667E34AC-9955-FD04-08AE-EAFEDC2F5A60}"/>
              </a:ext>
            </a:extLst>
          </p:cNvPr>
          <p:cNvSpPr>
            <a:spLocks noGrp="1"/>
          </p:cNvSpPr>
          <p:nvPr>
            <p:ph type="title"/>
          </p:nvPr>
        </p:nvSpPr>
        <p:spPr>
          <a:xfrm>
            <a:off x="409575" y="450397"/>
            <a:ext cx="11352213" cy="338554"/>
          </a:xfrm>
        </p:spPr>
        <p:txBody>
          <a:bodyPr/>
          <a:lstStyle/>
          <a:p>
            <a:r>
              <a:rPr lang="en-GB" sz="2200"/>
              <a:t>There are over 20 query templates on the Viva Insights analyst portal (… and growing!)</a:t>
            </a:r>
          </a:p>
        </p:txBody>
      </p:sp>
      <p:sp>
        <p:nvSpPr>
          <p:cNvPr id="2" name="TextBox 1">
            <a:extLst>
              <a:ext uri="{FF2B5EF4-FFF2-40B4-BE49-F238E27FC236}">
                <a16:creationId xmlns:a16="http://schemas.microsoft.com/office/drawing/2014/main" id="{F73EFF60-145C-8FC5-0C11-D95E8869F95A}"/>
              </a:ext>
            </a:extLst>
          </p:cNvPr>
          <p:cNvSpPr txBox="1"/>
          <p:nvPr/>
        </p:nvSpPr>
        <p:spPr>
          <a:xfrm>
            <a:off x="419803" y="1084840"/>
            <a:ext cx="3246343" cy="4657459"/>
          </a:xfrm>
          <a:prstGeom prst="rect">
            <a:avLst/>
          </a:prstGeom>
          <a:noFill/>
        </p:spPr>
        <p:txBody>
          <a:bodyPr wrap="square" lIns="0" tIns="0" rIns="0" bIns="0" rtlCol="0">
            <a:noAutofit/>
          </a:bodyPr>
          <a:lstStyle/>
          <a:p>
            <a:pPr algn="l"/>
            <a:r>
              <a:rPr lang="en-GB" sz="1400">
                <a:cs typeface="Segoe UI Light" panose="020B0502040204020203" pitchFamily="34" charset="0"/>
              </a:rPr>
              <a:t>You have the option to:</a:t>
            </a:r>
            <a:br>
              <a:rPr lang="en-GB" sz="1400">
                <a:cs typeface="Segoe UI Light" panose="020B0502040204020203" pitchFamily="34" charset="0"/>
              </a:rPr>
            </a:br>
            <a:endParaRPr lang="en-GB" sz="1400">
              <a:cs typeface="Segoe UI Light" panose="020B0502040204020203" pitchFamily="34" charset="0"/>
            </a:endParaRPr>
          </a:p>
          <a:p>
            <a:pPr marL="285750" indent="-285750" algn="l">
              <a:buFont typeface="Arial" panose="020B0604020202020204" pitchFamily="34" charset="0"/>
              <a:buChar char="•"/>
            </a:pPr>
            <a:r>
              <a:rPr lang="en-GB" sz="1400">
                <a:cs typeface="Segoe UI Light" panose="020B0502040204020203" pitchFamily="34" charset="0"/>
              </a:rPr>
              <a:t>run a template query which exports directly to a Power BI,</a:t>
            </a:r>
            <a:br>
              <a:rPr lang="en-GB" sz="1400">
                <a:cs typeface="Segoe UI Light" panose="020B0502040204020203" pitchFamily="34" charset="0"/>
              </a:rPr>
            </a:br>
            <a:endParaRPr lang="en-GB" sz="1400">
              <a:cs typeface="Segoe UI Light" panose="020B0502040204020203" pitchFamily="34" charset="0"/>
            </a:endParaRPr>
          </a:p>
          <a:p>
            <a:pPr marL="285750" indent="-285750" algn="l">
              <a:buFont typeface="Arial" panose="020B0604020202020204" pitchFamily="34" charset="0"/>
              <a:buChar char="•"/>
            </a:pPr>
            <a:r>
              <a:rPr lang="en-GB" sz="1400">
                <a:cs typeface="Segoe UI Light" panose="020B0502040204020203" pitchFamily="34" charset="0"/>
              </a:rPr>
              <a:t>Or run a custom query which you can download as a .csv or export to Azure through the </a:t>
            </a:r>
            <a:r>
              <a:rPr lang="en-GB" sz="1400">
                <a:cs typeface="Segoe UI Light" panose="020B0502040204020203" pitchFamily="34" charset="0"/>
                <a:hlinkClick r:id="rId2"/>
              </a:rPr>
              <a:t>Microsoft Graph Data Connect service</a:t>
            </a:r>
            <a:endParaRPr lang="en-GB" sz="1400">
              <a:cs typeface="Segoe UI Light" panose="020B0502040204020203" pitchFamily="34" charset="0"/>
            </a:endParaRPr>
          </a:p>
          <a:p>
            <a:pPr algn="l"/>
            <a:endParaRPr lang="en-GB" sz="1400">
              <a:cs typeface="Segoe UI Light" panose="020B0502040204020203" pitchFamily="34" charset="0"/>
            </a:endParaRPr>
          </a:p>
          <a:p>
            <a:pPr algn="l"/>
            <a:r>
              <a:rPr lang="en-GB" sz="1400">
                <a:cs typeface="Segoe UI Light" panose="020B0502040204020203" pitchFamily="34" charset="0"/>
              </a:rPr>
              <a:t>We recommend using a template query and running the analysis in Power BI if </a:t>
            </a:r>
            <a:r>
              <a:rPr lang="en-GB" sz="1400" b="1">
                <a:latin typeface="+mj-lt"/>
                <a:cs typeface="Segoe UI Light" panose="020B0502040204020203" pitchFamily="34" charset="0"/>
              </a:rPr>
              <a:t>you are new to Viva Insights and are unsure of what to look for.</a:t>
            </a:r>
          </a:p>
          <a:p>
            <a:pPr marL="285750" indent="-285750" algn="l">
              <a:buFont typeface="Arial" panose="020B0604020202020204" pitchFamily="34" charset="0"/>
              <a:buChar char="•"/>
            </a:pPr>
            <a:endParaRPr lang="en-GB" sz="1400">
              <a:cs typeface="Segoe UI Light" panose="020B0502040204020203" pitchFamily="34" charset="0"/>
            </a:endParaRPr>
          </a:p>
          <a:p>
            <a:pPr algn="l"/>
            <a:r>
              <a:rPr lang="en-GB" sz="1400">
                <a:cs typeface="Segoe UI Light" panose="020B0502040204020203" pitchFamily="34" charset="0"/>
              </a:rPr>
              <a:t>On the other hand, a custom query can offer great flexibility for more experienced or advanced analysts. With a custom query, you can choose to mix and match the required Viva Insights metrics to build an analysis that suits your needs. </a:t>
            </a:r>
          </a:p>
        </p:txBody>
      </p:sp>
      <p:pic>
        <p:nvPicPr>
          <p:cNvPr id="7" name="Picture 6" descr="Screenshot showcasing over 20 query templates on the Viva Insights analyst portal ">
            <a:extLst>
              <a:ext uri="{FF2B5EF4-FFF2-40B4-BE49-F238E27FC236}">
                <a16:creationId xmlns:a16="http://schemas.microsoft.com/office/drawing/2014/main" id="{31941CF7-B8A0-3AD9-24B8-D5B16DEFCFAF}"/>
              </a:ext>
            </a:extLst>
          </p:cNvPr>
          <p:cNvPicPr>
            <a:picLocks noChangeAspect="1"/>
          </p:cNvPicPr>
          <p:nvPr/>
        </p:nvPicPr>
        <p:blipFill>
          <a:blip r:embed="rId3"/>
          <a:stretch>
            <a:fillRect/>
          </a:stretch>
        </p:blipFill>
        <p:spPr>
          <a:xfrm>
            <a:off x="4031170" y="1063037"/>
            <a:ext cx="7464117" cy="5270947"/>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17366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D1BF4-2597-0AE9-C8F1-9DF162EE44F0}"/>
              </a:ext>
            </a:extLst>
          </p:cNvPr>
          <p:cNvSpPr>
            <a:spLocks noGrp="1"/>
          </p:cNvSpPr>
          <p:nvPr>
            <p:ph type="title"/>
          </p:nvPr>
        </p:nvSpPr>
        <p:spPr>
          <a:xfrm>
            <a:off x="588263" y="2875002"/>
            <a:ext cx="4853532" cy="1107996"/>
          </a:xfrm>
        </p:spPr>
        <p:txBody>
          <a:bodyPr/>
          <a:lstStyle/>
          <a:p>
            <a:r>
              <a:rPr lang="en-GB"/>
              <a:t>Planning a measurement program</a:t>
            </a:r>
          </a:p>
        </p:txBody>
      </p:sp>
    </p:spTree>
    <p:extLst>
      <p:ext uri="{BB962C8B-B14F-4D97-AF65-F5344CB8AC3E}">
        <p14:creationId xmlns:p14="http://schemas.microsoft.com/office/powerpoint/2010/main" val="422117168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E0DBCD9C-0FF5-C7A9-4906-DFB67E5C48B5}"/>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Viva Insights queries</a:t>
            </a:r>
          </a:p>
        </p:txBody>
      </p:sp>
      <p:sp>
        <p:nvSpPr>
          <p:cNvPr id="2" name="Title 1">
            <a:extLst>
              <a:ext uri="{FF2B5EF4-FFF2-40B4-BE49-F238E27FC236}">
                <a16:creationId xmlns:a16="http://schemas.microsoft.com/office/drawing/2014/main" id="{BF176CAF-1433-DF0D-76E6-3CF14E47A7C4}"/>
              </a:ext>
            </a:extLst>
          </p:cNvPr>
          <p:cNvSpPr>
            <a:spLocks noGrp="1"/>
          </p:cNvSpPr>
          <p:nvPr>
            <p:ph type="title"/>
          </p:nvPr>
        </p:nvSpPr>
        <p:spPr>
          <a:xfrm>
            <a:off x="409136" y="428085"/>
            <a:ext cx="11352392" cy="430887"/>
          </a:xfrm>
        </p:spPr>
        <p:txBody>
          <a:bodyPr/>
          <a:lstStyle/>
          <a:p>
            <a:r>
              <a:rPr lang="en-GB"/>
              <a:t>For custom analysis, there are 5 base templates: </a:t>
            </a:r>
          </a:p>
        </p:txBody>
      </p:sp>
      <p:pic>
        <p:nvPicPr>
          <p:cNvPr id="4" name="Picture 3" descr="Screenshot showcasing 5 base templates available for custom analysis">
            <a:extLst>
              <a:ext uri="{FF2B5EF4-FFF2-40B4-BE49-F238E27FC236}">
                <a16:creationId xmlns:a16="http://schemas.microsoft.com/office/drawing/2014/main" id="{03B0BD0A-D1B4-41A8-D823-4EC2B6A9F7C2}"/>
              </a:ext>
            </a:extLst>
          </p:cNvPr>
          <p:cNvPicPr>
            <a:picLocks noChangeAspect="1"/>
          </p:cNvPicPr>
          <p:nvPr/>
        </p:nvPicPr>
        <p:blipFill>
          <a:blip r:embed="rId3"/>
          <a:stretch>
            <a:fillRect/>
          </a:stretch>
        </p:blipFill>
        <p:spPr>
          <a:xfrm>
            <a:off x="549625" y="1407369"/>
            <a:ext cx="11092750" cy="4170260"/>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713566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64B23874-CC1D-9A81-17B9-398F5C5ED441}"/>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Viva Insights queries</a:t>
            </a:r>
          </a:p>
        </p:txBody>
      </p:sp>
      <p:sp>
        <p:nvSpPr>
          <p:cNvPr id="2" name="Title 1">
            <a:extLst>
              <a:ext uri="{FF2B5EF4-FFF2-40B4-BE49-F238E27FC236}">
                <a16:creationId xmlns:a16="http://schemas.microsoft.com/office/drawing/2014/main" id="{B34BFC89-5FB2-A76E-5E6B-B9A753132212}"/>
              </a:ext>
            </a:extLst>
          </p:cNvPr>
          <p:cNvSpPr>
            <a:spLocks noGrp="1"/>
          </p:cNvSpPr>
          <p:nvPr>
            <p:ph type="title"/>
          </p:nvPr>
        </p:nvSpPr>
        <p:spPr>
          <a:xfrm>
            <a:off x="409575" y="450397"/>
            <a:ext cx="11352392" cy="553998"/>
          </a:xfrm>
        </p:spPr>
        <p:txBody>
          <a:bodyPr/>
          <a:lstStyle/>
          <a:p>
            <a:r>
              <a:rPr lang="en-GB" sz="1800"/>
              <a:t>The Person query is the main query to use for custom analysis, as it is currently the only query that contains Copilot metrics. The other queries can support additional deep dives on collaboration and networks</a:t>
            </a:r>
          </a:p>
        </p:txBody>
      </p:sp>
      <p:graphicFrame>
        <p:nvGraphicFramePr>
          <p:cNvPr id="3" name="Table 2">
            <a:extLst>
              <a:ext uri="{FF2B5EF4-FFF2-40B4-BE49-F238E27FC236}">
                <a16:creationId xmlns:a16="http://schemas.microsoft.com/office/drawing/2014/main" id="{D513970A-78F1-D91E-6DAA-B4D47AA88A27}"/>
              </a:ext>
            </a:extLst>
          </p:cNvPr>
          <p:cNvGraphicFramePr>
            <a:graphicFrameLocks noGrp="1"/>
          </p:cNvGraphicFramePr>
          <p:nvPr>
            <p:extLst>
              <p:ext uri="{D42A27DB-BD31-4B8C-83A1-F6EECF244321}">
                <p14:modId xmlns:p14="http://schemas.microsoft.com/office/powerpoint/2010/main" val="3838406246"/>
              </p:ext>
            </p:extLst>
          </p:nvPr>
        </p:nvGraphicFramePr>
        <p:xfrm>
          <a:off x="409136" y="1125194"/>
          <a:ext cx="11352392" cy="5275200"/>
        </p:xfrm>
        <a:graphic>
          <a:graphicData uri="http://schemas.openxmlformats.org/drawingml/2006/table">
            <a:tbl>
              <a:tblPr firstRow="1">
                <a:tableStyleId>{69012ECD-51FC-41F1-AA8D-1B2483CD663E}</a:tableStyleId>
              </a:tblPr>
              <a:tblGrid>
                <a:gridCol w="2805558">
                  <a:extLst>
                    <a:ext uri="{9D8B030D-6E8A-4147-A177-3AD203B41FA5}">
                      <a16:colId xmlns:a16="http://schemas.microsoft.com/office/drawing/2014/main" val="1277966124"/>
                    </a:ext>
                  </a:extLst>
                </a:gridCol>
                <a:gridCol w="899493">
                  <a:extLst>
                    <a:ext uri="{9D8B030D-6E8A-4147-A177-3AD203B41FA5}">
                      <a16:colId xmlns:a16="http://schemas.microsoft.com/office/drawing/2014/main" val="3927068964"/>
                    </a:ext>
                  </a:extLst>
                </a:gridCol>
                <a:gridCol w="4138298">
                  <a:extLst>
                    <a:ext uri="{9D8B030D-6E8A-4147-A177-3AD203B41FA5}">
                      <a16:colId xmlns:a16="http://schemas.microsoft.com/office/drawing/2014/main" val="745361593"/>
                    </a:ext>
                  </a:extLst>
                </a:gridCol>
                <a:gridCol w="3509043">
                  <a:extLst>
                    <a:ext uri="{9D8B030D-6E8A-4147-A177-3AD203B41FA5}">
                      <a16:colId xmlns:a16="http://schemas.microsoft.com/office/drawing/2014/main" val="3770601079"/>
                    </a:ext>
                  </a:extLst>
                </a:gridCol>
              </a:tblGrid>
              <a:tr h="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Query type</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4DFF5"/>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Type</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4DFF5"/>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Each row uniquely identifies…</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4DFF5"/>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Key columns</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rgbClr val="F4DFF5"/>
                    </a:solidFill>
                  </a:tcPr>
                </a:tc>
                <a:extLst>
                  <a:ext uri="{0D108BD9-81ED-4DB2-BD59-A6C34878D82A}">
                    <a16:rowId xmlns:a16="http://schemas.microsoft.com/office/drawing/2014/main" val="4256207418"/>
                  </a:ext>
                </a:extLst>
              </a:tr>
              <a:tr h="180516">
                <a:tc>
                  <a:txBody>
                    <a:bodyPr/>
                    <a:lstStyle/>
                    <a:p>
                      <a:pPr algn="l" fontAlgn="b"/>
                      <a:r>
                        <a:rPr lang="en-GB" sz="1000" b="0" u="none" strike="noStrike">
                          <a:solidFill>
                            <a:srgbClr val="000000"/>
                          </a:solidFill>
                          <a:effectLst/>
                          <a:latin typeface="+mj-lt"/>
                          <a:cs typeface="Segoe UI Light" panose="020B0502040204020203" pitchFamily="34" charset="0"/>
                          <a:hlinkClick r:id="rId2"/>
                        </a:rPr>
                        <a:t>Person query</a:t>
                      </a:r>
                      <a:endParaRPr lang="en-GB" sz="1000" b="0" i="0" u="none" strike="noStrike">
                        <a:solidFill>
                          <a:srgbClr val="000000"/>
                        </a:solidFill>
                        <a:effectLst/>
                        <a:latin typeface="+mj-lt"/>
                        <a:cs typeface="Segoe UI Light" panose="020B0502040204020203" pitchFamily="34" charset="0"/>
                      </a:endParaRP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l" fontAlgn="b"/>
                      <a:r>
                        <a:rPr lang="en-GB" sz="1000" b="0" i="0" u="none" strike="noStrike">
                          <a:solidFill>
                            <a:srgbClr val="000000"/>
                          </a:solidFill>
                          <a:effectLst/>
                          <a:latin typeface="+mn-lt"/>
                          <a:cs typeface="Segoe UI Light" panose="020B0502040204020203" pitchFamily="34" charset="0"/>
                        </a:rPr>
                        <a:t>Person-week</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l" fontAlgn="b"/>
                      <a:r>
                        <a:rPr lang="en-GB" sz="1000" b="0" i="0" u="none" strike="noStrike">
                          <a:solidFill>
                            <a:srgbClr val="000000"/>
                          </a:solidFill>
                          <a:effectLst/>
                          <a:latin typeface="+mn-lt"/>
                          <a:cs typeface="Segoe UI Light" panose="020B0502040204020203" pitchFamily="34" charset="0"/>
                        </a:rPr>
                        <a:t>Person-week (options to aggregate instead as day or month)</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PersonId</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MetricDate</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Total Copilot actions taken</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Organization</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3720668"/>
                  </a:ext>
                </a:extLst>
              </a:tr>
              <a:tr h="180516">
                <a:tc>
                  <a:txBody>
                    <a:bodyPr/>
                    <a:lstStyle/>
                    <a:p>
                      <a:pPr algn="l" fontAlgn="b"/>
                      <a:r>
                        <a:rPr lang="en-GB" sz="1000" b="0" u="none" strike="noStrike">
                          <a:solidFill>
                            <a:srgbClr val="000000"/>
                          </a:solidFill>
                          <a:effectLst/>
                          <a:latin typeface="+mj-lt"/>
                          <a:cs typeface="Segoe UI Light" panose="020B0502040204020203" pitchFamily="34" charset="0"/>
                          <a:hlinkClick r:id="rId3"/>
                        </a:rPr>
                        <a:t>Meeting query</a:t>
                      </a:r>
                      <a:endParaRPr lang="en-GB" sz="1000" b="0" i="0" u="none" strike="noStrike">
                        <a:solidFill>
                          <a:srgbClr val="000000"/>
                        </a:solidFill>
                        <a:effectLst/>
                        <a:latin typeface="+mj-lt"/>
                        <a:cs typeface="Segoe UI Light" panose="020B0502040204020203" pitchFamily="34" charset="0"/>
                      </a:endParaRP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l" fontAlgn="b"/>
                      <a:r>
                        <a:rPr lang="en-GB" sz="1000" b="0" i="0" u="none" strike="noStrike">
                          <a:solidFill>
                            <a:srgbClr val="000000"/>
                          </a:solidFill>
                          <a:effectLst/>
                          <a:latin typeface="+mn-lt"/>
                          <a:cs typeface="Segoe UI Light" panose="020B0502040204020203" pitchFamily="34" charset="0"/>
                        </a:rPr>
                        <a:t>Meeting</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l" fontAlgn="b"/>
                      <a:r>
                        <a:rPr lang="en-GB" sz="1000" b="0" i="0" u="none" strike="noStrike">
                          <a:solidFill>
                            <a:srgbClr val="000000"/>
                          </a:solidFill>
                          <a:effectLst/>
                          <a:latin typeface="+mn-lt"/>
                          <a:cs typeface="Segoe UI Light" panose="020B0502040204020203" pitchFamily="34" charset="0"/>
                        </a:rPr>
                        <a:t>Meeting item</a:t>
                      </a:r>
                      <a:br>
                        <a:rPr lang="en-GB" sz="1000" b="0" i="0" u="none" strike="noStrike">
                          <a:solidFill>
                            <a:srgbClr val="000000"/>
                          </a:solidFill>
                          <a:effectLst/>
                          <a:latin typeface="+mn-lt"/>
                          <a:cs typeface="Segoe UI Light" panose="020B0502040204020203" pitchFamily="34" charset="0"/>
                        </a:rPr>
                      </a:br>
                      <a:r>
                        <a:rPr lang="en-GB" sz="1000" b="0" i="0" u="none" strike="noStrike">
                          <a:solidFill>
                            <a:srgbClr val="000000"/>
                          </a:solidFill>
                          <a:effectLst/>
                          <a:latin typeface="+mn-lt"/>
                          <a:cs typeface="Segoe UI Light" panose="020B0502040204020203" pitchFamily="34" charset="0"/>
                        </a:rPr>
                        <a:t>(not repeated across attendees)</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ActivityId</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Attendee meeting hours</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Number of attendees</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Number of attendees multitasking</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39966004"/>
                  </a:ext>
                </a:extLst>
              </a:tr>
              <a:tr h="180516">
                <a:tc>
                  <a:txBody>
                    <a:bodyPr/>
                    <a:lstStyle/>
                    <a:p>
                      <a:pPr algn="l" fontAlgn="b"/>
                      <a:r>
                        <a:rPr lang="en-GB" sz="1000" b="0" u="none" strike="noStrike">
                          <a:solidFill>
                            <a:srgbClr val="000000"/>
                          </a:solidFill>
                          <a:effectLst/>
                          <a:latin typeface="+mj-lt"/>
                          <a:cs typeface="Segoe UI Light" panose="020B0502040204020203" pitchFamily="34" charset="0"/>
                          <a:hlinkClick r:id="rId4"/>
                        </a:rPr>
                        <a:t>Cross-collaboration query (Group-to-group)</a:t>
                      </a:r>
                      <a:endParaRPr lang="en-GB" sz="1000" b="0" i="0" u="none" strike="noStrike">
                        <a:solidFill>
                          <a:srgbClr val="000000"/>
                        </a:solidFill>
                        <a:effectLst/>
                        <a:latin typeface="+mj-lt"/>
                        <a:cs typeface="Segoe UI Light" panose="020B0502040204020203" pitchFamily="34" charset="0"/>
                      </a:endParaRP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rowSpan="4">
                  <a:txBody>
                    <a:bodyPr/>
                    <a:lstStyle/>
                    <a:p>
                      <a:pPr algn="l" fontAlgn="b"/>
                      <a:r>
                        <a:rPr lang="en-GB" sz="1000" b="0" i="0" u="none" strike="noStrike">
                          <a:solidFill>
                            <a:srgbClr val="000000"/>
                          </a:solidFill>
                          <a:effectLst/>
                          <a:latin typeface="+mn-lt"/>
                          <a:cs typeface="Segoe UI Light" panose="020B0502040204020203" pitchFamily="34" charset="0"/>
                        </a:rPr>
                        <a:t>Edge list</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l" fontAlgn="b"/>
                      <a:r>
                        <a:rPr lang="en-GB" sz="1000" b="0" i="0" u="none" strike="noStrike">
                          <a:solidFill>
                            <a:srgbClr val="000000"/>
                          </a:solidFill>
                          <a:effectLst/>
                          <a:latin typeface="+mn-lt"/>
                          <a:cs typeface="Segoe UI Light" panose="020B0502040204020203" pitchFamily="34" charset="0"/>
                        </a:rPr>
                        <a:t>An edge / link between two groups as identified by organizational attribute (e.g. Organization, Level)</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PrimaryCollaborator_Organization</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SecondaryCollaborator_Organization</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MetricDate</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Group Meeting Time Invested</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0117675"/>
                  </a:ext>
                </a:extLst>
              </a:tr>
              <a:tr h="199120">
                <a:tc>
                  <a:txBody>
                    <a:bodyPr/>
                    <a:lstStyle/>
                    <a:p>
                      <a:pPr algn="l" fontAlgn="b"/>
                      <a:r>
                        <a:rPr lang="en-GB" sz="1000" b="0" u="none" strike="noStrike">
                          <a:solidFill>
                            <a:srgbClr val="000000"/>
                          </a:solidFill>
                          <a:effectLst/>
                          <a:latin typeface="+mj-lt"/>
                          <a:cs typeface="Segoe UI Light" panose="020B0502040204020203" pitchFamily="34" charset="0"/>
                          <a:hlinkClick r:id="rId5"/>
                        </a:rPr>
                        <a:t>Cross-collaboration query (Person-to-person)</a:t>
                      </a:r>
                      <a:endParaRPr lang="en-GB" sz="1000" b="0" i="0" u="none" strike="noStrike">
                        <a:solidFill>
                          <a:srgbClr val="000000"/>
                        </a:solidFill>
                        <a:effectLst/>
                        <a:latin typeface="+mj-lt"/>
                        <a:cs typeface="Segoe UI Light" panose="020B0502040204020203" pitchFamily="34" charset="0"/>
                      </a:endParaRP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fontAlgn="b"/>
                      <a:endParaRPr lang="en-GB" sz="900" b="0" i="0" u="none" strike="noStrike">
                        <a:solidFill>
                          <a:srgbClr val="000000"/>
                        </a:solidFill>
                        <a:effectLst/>
                        <a:latin typeface="Segoe UI Light" panose="020B0502040204020203" pitchFamily="34" charset="0"/>
                        <a:cs typeface="Segoe UI Light" panose="020B0502040204020203" pitchFamily="34" charset="0"/>
                      </a:endParaRPr>
                    </a:p>
                  </a:txBody>
                  <a:tcPr marT="91440" marB="91440" anchor="ctr"/>
                </a:tc>
                <a:tc>
                  <a:txBody>
                    <a:bodyPr/>
                    <a:lstStyle/>
                    <a:p>
                      <a:pPr algn="l" fontAlgn="b"/>
                      <a:r>
                        <a:rPr lang="en-GB" sz="1000" b="0" i="0" u="none" strike="noStrike">
                          <a:solidFill>
                            <a:srgbClr val="000000"/>
                          </a:solidFill>
                          <a:effectLst/>
                          <a:latin typeface="+mn-lt"/>
                          <a:cs typeface="Segoe UI Light" panose="020B0502040204020203" pitchFamily="34" charset="0"/>
                        </a:rPr>
                        <a:t>An edge / link between two persons if a reciprocal tie exists between them</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PrimaryCollaborator_PersonId</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SecondaryCollaborator_PersonId</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MetricDate</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Diverse tie score</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Strong tie score</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6986089"/>
                  </a:ext>
                </a:extLst>
              </a:tr>
              <a:tr h="180516">
                <a:tc>
                  <a:txBody>
                    <a:bodyPr/>
                    <a:lstStyle/>
                    <a:p>
                      <a:pPr algn="l" fontAlgn="b"/>
                      <a:r>
                        <a:rPr lang="en-GB" sz="1000" b="0" u="none" strike="noStrike">
                          <a:solidFill>
                            <a:srgbClr val="000000"/>
                          </a:solidFill>
                          <a:effectLst/>
                          <a:latin typeface="+mj-lt"/>
                          <a:cs typeface="Segoe UI Light" panose="020B0502040204020203" pitchFamily="34" charset="0"/>
                          <a:hlinkClick r:id="rId6"/>
                        </a:rPr>
                        <a:t>Cross-collaboration query (Person-to-group)</a:t>
                      </a:r>
                      <a:endParaRPr lang="en-GB" sz="1000" b="0" i="0" u="none" strike="noStrike">
                        <a:solidFill>
                          <a:srgbClr val="000000"/>
                        </a:solidFill>
                        <a:effectLst/>
                        <a:latin typeface="+mj-lt"/>
                        <a:cs typeface="Segoe UI Light" panose="020B0502040204020203" pitchFamily="34" charset="0"/>
                      </a:endParaRP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fontAlgn="b"/>
                      <a:endParaRPr lang="en-GB" sz="900" b="0" i="0" u="none" strike="noStrike">
                        <a:solidFill>
                          <a:srgbClr val="000000"/>
                        </a:solidFill>
                        <a:effectLst/>
                        <a:latin typeface="Segoe UI Light" panose="020B0502040204020203" pitchFamily="34" charset="0"/>
                        <a:cs typeface="Segoe UI Light" panose="020B0502040204020203" pitchFamily="34" charset="0"/>
                      </a:endParaRPr>
                    </a:p>
                  </a:txBody>
                  <a:tcPr marT="91440" marB="91440" anchor="ctr"/>
                </a:tc>
                <a:tc>
                  <a:txBody>
                    <a:bodyPr/>
                    <a:lstStyle/>
                    <a:p>
                      <a:pPr algn="l" fontAlgn="b"/>
                      <a:r>
                        <a:rPr lang="en-GB" sz="1000" b="0" i="0" u="none" strike="noStrike">
                          <a:solidFill>
                            <a:srgbClr val="000000"/>
                          </a:solidFill>
                          <a:effectLst/>
                          <a:latin typeface="+mn-lt"/>
                          <a:cs typeface="Segoe UI Light" panose="020B0502040204020203" pitchFamily="34" charset="0"/>
                        </a:rPr>
                        <a:t>An edge / link between a person and a group</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PrimaryCollaborator_PersonId</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SecondaryCollaborator_FunctionType</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MetricDate</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Meeting Count</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64369781"/>
                  </a:ext>
                </a:extLst>
              </a:tr>
              <a:tr h="235160">
                <a:tc>
                  <a:txBody>
                    <a:bodyPr/>
                    <a:lstStyle/>
                    <a:p>
                      <a:pPr algn="l" fontAlgn="b"/>
                      <a:r>
                        <a:rPr lang="en-GB" sz="1000" b="0" u="none" strike="noStrike">
                          <a:solidFill>
                            <a:srgbClr val="000000"/>
                          </a:solidFill>
                          <a:effectLst/>
                          <a:latin typeface="+mj-lt"/>
                          <a:cs typeface="Segoe UI Light" panose="020B0502040204020203" pitchFamily="34" charset="0"/>
                          <a:hlinkClick r:id="rId7"/>
                        </a:rPr>
                        <a:t>External collaboration query</a:t>
                      </a:r>
                      <a:endParaRPr lang="en-GB" sz="1000" b="0" i="0" u="none" strike="noStrike">
                        <a:solidFill>
                          <a:srgbClr val="000000"/>
                        </a:solidFill>
                        <a:effectLst/>
                        <a:latin typeface="+mj-lt"/>
                        <a:cs typeface="Segoe UI Light" panose="020B0502040204020203" pitchFamily="34" charset="0"/>
                      </a:endParaRP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vMerge="1">
                  <a:txBody>
                    <a:bodyPr/>
                    <a:lstStyle/>
                    <a:p>
                      <a:pPr algn="l" fontAlgn="b"/>
                      <a:endParaRPr lang="en-GB" sz="900" b="0" i="0" u="none" strike="noStrike">
                        <a:solidFill>
                          <a:srgbClr val="000000"/>
                        </a:solidFill>
                        <a:effectLst/>
                        <a:latin typeface="Segoe UI Light" panose="020B0502040204020203" pitchFamily="34" charset="0"/>
                        <a:cs typeface="Segoe UI Light" panose="020B0502040204020203" pitchFamily="34" charset="0"/>
                      </a:endParaRPr>
                    </a:p>
                  </a:txBody>
                  <a:tcPr marT="91440" marB="91440" anchor="ctr"/>
                </a:tc>
                <a:tc>
                  <a:txBody>
                    <a:bodyPr/>
                    <a:lstStyle/>
                    <a:p>
                      <a:pPr algn="l" fontAlgn="b"/>
                      <a:r>
                        <a:rPr lang="en-GB" sz="1000" b="0" i="0" u="none" strike="noStrike">
                          <a:solidFill>
                            <a:srgbClr val="000000"/>
                          </a:solidFill>
                          <a:effectLst/>
                          <a:latin typeface="+mn-lt"/>
                          <a:cs typeface="Segoe UI Light" panose="020B0502040204020203" pitchFamily="34" charset="0"/>
                        </a:rPr>
                        <a:t>An edge / link between an internal person and an external contact (as identified by domain address)</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PrimaryCollaborator_PersonId</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PrimaryCollaborator_Organization</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SecondaryCollaborator_Email</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MetricDate</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Meeting Hours with External Collaborators</a:t>
                      </a:r>
                    </a:p>
                    <a:p>
                      <a:pPr marL="171450" indent="-171450" algn="l" fontAlgn="b">
                        <a:buFont typeface="Arial" panose="020B0604020202020204" pitchFamily="34" charset="0"/>
                        <a:buChar char="•"/>
                      </a:pPr>
                      <a:r>
                        <a:rPr lang="en-GB" sz="1000" b="0" i="0" u="none" strike="noStrike">
                          <a:solidFill>
                            <a:srgbClr val="000000"/>
                          </a:solidFill>
                          <a:effectLst/>
                          <a:latin typeface="+mn-lt"/>
                          <a:cs typeface="Courier New" panose="02070309020205020404" pitchFamily="49" charset="0"/>
                        </a:rPr>
                        <a:t>Mails Sent to External Collaborator</a:t>
                      </a:r>
                    </a:p>
                  </a:txBody>
                  <a:tcPr marL="72000" marR="72000" marT="72000" marB="72000"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31827172"/>
                  </a:ext>
                </a:extLst>
              </a:tr>
            </a:tbl>
          </a:graphicData>
        </a:graphic>
      </p:graphicFrame>
    </p:spTree>
    <p:extLst>
      <p:ext uri="{BB962C8B-B14F-4D97-AF65-F5344CB8AC3E}">
        <p14:creationId xmlns:p14="http://schemas.microsoft.com/office/powerpoint/2010/main" val="238617008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7">
            <a:extLst>
              <a:ext uri="{FF2B5EF4-FFF2-40B4-BE49-F238E27FC236}">
                <a16:creationId xmlns:a16="http://schemas.microsoft.com/office/drawing/2014/main" id="{1979BD60-89DE-0A08-33BB-CF7EBEA9CCD7}"/>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Viva Insights queries</a:t>
            </a:r>
          </a:p>
        </p:txBody>
      </p:sp>
      <p:sp>
        <p:nvSpPr>
          <p:cNvPr id="2" name="Title 1">
            <a:extLst>
              <a:ext uri="{FF2B5EF4-FFF2-40B4-BE49-F238E27FC236}">
                <a16:creationId xmlns:a16="http://schemas.microsoft.com/office/drawing/2014/main" id="{E889C1C4-CCAD-3D13-2C51-E27E5A8FEB10}"/>
              </a:ext>
            </a:extLst>
          </p:cNvPr>
          <p:cNvSpPr>
            <a:spLocks noGrp="1"/>
          </p:cNvSpPr>
          <p:nvPr>
            <p:ph type="title"/>
          </p:nvPr>
        </p:nvSpPr>
        <p:spPr>
          <a:xfrm>
            <a:off x="409575" y="428625"/>
            <a:ext cx="11352213" cy="430213"/>
          </a:xfrm>
        </p:spPr>
        <p:txBody>
          <a:bodyPr/>
          <a:lstStyle/>
          <a:p>
            <a:r>
              <a:rPr lang="en-GB"/>
              <a:t>Example view of a Person Query</a:t>
            </a:r>
          </a:p>
        </p:txBody>
      </p:sp>
      <p:pic>
        <p:nvPicPr>
          <p:cNvPr id="4" name="Picture 3" descr="Screenshot showing simulated data example view of a person query ">
            <a:extLst>
              <a:ext uri="{FF2B5EF4-FFF2-40B4-BE49-F238E27FC236}">
                <a16:creationId xmlns:a16="http://schemas.microsoft.com/office/drawing/2014/main" id="{BF4DD2E4-0929-2C74-C08A-C854BDB73162}"/>
              </a:ext>
            </a:extLst>
          </p:cNvPr>
          <p:cNvPicPr>
            <a:picLocks noChangeAspect="1"/>
          </p:cNvPicPr>
          <p:nvPr/>
        </p:nvPicPr>
        <p:blipFill>
          <a:blip r:embed="rId3"/>
          <a:srcRect l="341" t="16783" r="154"/>
          <a:stretch>
            <a:fillRect/>
          </a:stretch>
        </p:blipFill>
        <p:spPr>
          <a:xfrm>
            <a:off x="447981" y="1111242"/>
            <a:ext cx="11296039" cy="2134001"/>
          </a:xfrm>
          <a:prstGeom prst="roundRect">
            <a:avLst>
              <a:gd name="adj" fmla="val 368"/>
            </a:avLst>
          </a:prstGeom>
          <a:ln w="76200">
            <a:solidFill>
              <a:schemeClr val="bg1"/>
            </a:solid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80AF54B6-335C-60AA-01B7-8F60DC828B21}"/>
              </a:ext>
            </a:extLst>
          </p:cNvPr>
          <p:cNvSpPr txBox="1"/>
          <p:nvPr/>
        </p:nvSpPr>
        <p:spPr>
          <a:xfrm>
            <a:off x="8245383" y="697255"/>
            <a:ext cx="3516405" cy="161583"/>
          </a:xfrm>
          <a:prstGeom prst="rect">
            <a:avLst/>
          </a:prstGeom>
          <a:noFill/>
        </p:spPr>
        <p:txBody>
          <a:bodyPr wrap="square" lIns="0" tIns="0" rIns="0" bIns="0" rtlCol="0">
            <a:spAutoFit/>
          </a:bodyPr>
          <a:lstStyle/>
          <a:p>
            <a:pPr algn="r"/>
            <a:r>
              <a:rPr lang="en-GB" sz="1050" i="1"/>
              <a:t>Based on simulated data – values may not be realistic</a:t>
            </a:r>
          </a:p>
        </p:txBody>
      </p:sp>
      <p:sp>
        <p:nvSpPr>
          <p:cNvPr id="13" name="TextBox 12">
            <a:extLst>
              <a:ext uri="{FF2B5EF4-FFF2-40B4-BE49-F238E27FC236}">
                <a16:creationId xmlns:a16="http://schemas.microsoft.com/office/drawing/2014/main" id="{164FB486-57E2-E625-64B1-D89623C58F02}"/>
              </a:ext>
            </a:extLst>
          </p:cNvPr>
          <p:cNvSpPr txBox="1">
            <a:spLocks/>
          </p:cNvSpPr>
          <p:nvPr/>
        </p:nvSpPr>
        <p:spPr>
          <a:xfrm>
            <a:off x="409575" y="3495030"/>
            <a:ext cx="11352213" cy="215444"/>
          </a:xfrm>
          <a:prstGeom prst="rect">
            <a:avLst/>
          </a:prstGeom>
          <a:noFill/>
        </p:spPr>
        <p:txBody>
          <a:bodyPr wrap="square" lIns="0" tIns="0" rIns="0" bIns="0" rtlCol="0">
            <a:spAutoFit/>
          </a:bodyPr>
          <a:lstStyle/>
          <a:p>
            <a:pPr>
              <a:spcAft>
                <a:spcPts val="600"/>
              </a:spcAft>
              <a:defRPr/>
            </a:pPr>
            <a:r>
              <a:rPr lang="en-GB" sz="1400">
                <a:gradFill>
                  <a:gsLst>
                    <a:gs pos="58000">
                      <a:srgbClr val="8661C5"/>
                    </a:gs>
                    <a:gs pos="100000">
                      <a:srgbClr val="C73ECC"/>
                    </a:gs>
                    <a:gs pos="0">
                      <a:srgbClr val="0078D4">
                        <a:lumMod val="75000"/>
                      </a:srgbClr>
                    </a:gs>
                  </a:gsLst>
                  <a:lin ang="0" scaled="0"/>
                </a:gradFill>
                <a:latin typeface="Segoe UI Semibold"/>
                <a:cs typeface="Segoe UI"/>
              </a:rPr>
              <a:t>Key column groups in a Person Query</a:t>
            </a:r>
          </a:p>
        </p:txBody>
      </p:sp>
      <p:sp>
        <p:nvSpPr>
          <p:cNvPr id="5" name="Rectangle: Rounded Corners 4">
            <a:extLst>
              <a:ext uri="{FF2B5EF4-FFF2-40B4-BE49-F238E27FC236}">
                <a16:creationId xmlns:a16="http://schemas.microsoft.com/office/drawing/2014/main" id="{BEDD38E4-CAEA-15A7-F2C0-53C717160C85}"/>
              </a:ext>
            </a:extLst>
          </p:cNvPr>
          <p:cNvSpPr>
            <a:spLocks/>
          </p:cNvSpPr>
          <p:nvPr/>
        </p:nvSpPr>
        <p:spPr bwMode="auto">
          <a:xfrm>
            <a:off x="416524" y="3879200"/>
            <a:ext cx="1389833" cy="476480"/>
          </a:xfrm>
          <a:prstGeom prst="roundRect">
            <a:avLst>
              <a:gd name="adj" fmla="val 14257"/>
            </a:avLst>
          </a:prstGeom>
          <a:solidFill>
            <a:schemeClr val="bg1"/>
          </a:solid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80000" rIns="72000" bIns="180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1200" err="1">
                <a:solidFill>
                  <a:schemeClr val="tx1"/>
                </a:solidFill>
                <a:ea typeface="Segoe UI" pitchFamily="34" charset="0"/>
                <a:cs typeface="Segoe UI" pitchFamily="34" charset="0"/>
              </a:rPr>
              <a:t>PersonId</a:t>
            </a:r>
            <a:endParaRPr lang="en-GB" sz="1200">
              <a:solidFill>
                <a:schemeClr val="tx1"/>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782FE69D-8923-5F71-C9C5-A1ECAEC0C5D4}"/>
              </a:ext>
            </a:extLst>
          </p:cNvPr>
          <p:cNvSpPr txBox="1">
            <a:spLocks/>
          </p:cNvSpPr>
          <p:nvPr/>
        </p:nvSpPr>
        <p:spPr>
          <a:xfrm>
            <a:off x="416524" y="4473881"/>
            <a:ext cx="1389833" cy="415498"/>
          </a:xfrm>
          <a:prstGeom prst="rect">
            <a:avLst/>
          </a:prstGeom>
          <a:noFill/>
        </p:spPr>
        <p:txBody>
          <a:bodyPr wrap="square" lIns="0" tIns="0" rIns="0" bIns="0" rtlCol="0">
            <a:spAutoFit/>
          </a:bodyPr>
          <a:lstStyle/>
          <a:p>
            <a:pPr algn="ctr"/>
            <a:r>
              <a:rPr lang="en-GB" sz="900" i="1"/>
              <a:t>Identifier for each person – a hash ID providing pseudonym</a:t>
            </a:r>
          </a:p>
        </p:txBody>
      </p:sp>
      <p:sp>
        <p:nvSpPr>
          <p:cNvPr id="6" name="Rectangle: Rounded Corners 5">
            <a:extLst>
              <a:ext uri="{FF2B5EF4-FFF2-40B4-BE49-F238E27FC236}">
                <a16:creationId xmlns:a16="http://schemas.microsoft.com/office/drawing/2014/main" id="{1A9598F5-0A52-8D54-1613-085AD001997F}"/>
              </a:ext>
            </a:extLst>
          </p:cNvPr>
          <p:cNvSpPr>
            <a:spLocks/>
          </p:cNvSpPr>
          <p:nvPr/>
        </p:nvSpPr>
        <p:spPr bwMode="auto">
          <a:xfrm>
            <a:off x="2074604" y="3879203"/>
            <a:ext cx="1389833" cy="476480"/>
          </a:xfrm>
          <a:prstGeom prst="roundRect">
            <a:avLst>
              <a:gd name="adj" fmla="val 14257"/>
            </a:avLst>
          </a:prstGeom>
          <a:solidFill>
            <a:schemeClr val="bg1"/>
          </a:solid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80000" rIns="72000" bIns="180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1200" err="1">
                <a:solidFill>
                  <a:schemeClr val="tx1"/>
                </a:solidFill>
                <a:ea typeface="Segoe UI" pitchFamily="34" charset="0"/>
                <a:cs typeface="Segoe UI" pitchFamily="34" charset="0"/>
              </a:rPr>
              <a:t>MetricDate</a:t>
            </a:r>
            <a:endParaRPr lang="en-GB" sz="1200">
              <a:solidFill>
                <a:schemeClr val="tx1"/>
              </a:solidFill>
              <a:ea typeface="Segoe UI" pitchFamily="34" charset="0"/>
              <a:cs typeface="Segoe UI" pitchFamily="34" charset="0"/>
            </a:endParaRPr>
          </a:p>
        </p:txBody>
      </p:sp>
      <p:sp>
        <p:nvSpPr>
          <p:cNvPr id="15" name="TextBox 14">
            <a:extLst>
              <a:ext uri="{FF2B5EF4-FFF2-40B4-BE49-F238E27FC236}">
                <a16:creationId xmlns:a16="http://schemas.microsoft.com/office/drawing/2014/main" id="{940F094A-8EEB-EC59-4AE1-07FD6A5B1FE8}"/>
              </a:ext>
            </a:extLst>
          </p:cNvPr>
          <p:cNvSpPr txBox="1">
            <a:spLocks/>
          </p:cNvSpPr>
          <p:nvPr/>
        </p:nvSpPr>
        <p:spPr>
          <a:xfrm>
            <a:off x="2074604" y="4473881"/>
            <a:ext cx="1389833" cy="276999"/>
          </a:xfrm>
          <a:prstGeom prst="rect">
            <a:avLst/>
          </a:prstGeom>
          <a:noFill/>
        </p:spPr>
        <p:txBody>
          <a:bodyPr wrap="square" lIns="0" tIns="0" rIns="0" bIns="0" rtlCol="0">
            <a:spAutoFit/>
          </a:bodyPr>
          <a:lstStyle/>
          <a:p>
            <a:pPr algn="ctr"/>
            <a:r>
              <a:rPr lang="en-GB" sz="900" i="1"/>
              <a:t>Date variable indicating week (always a Sunday)</a:t>
            </a:r>
          </a:p>
        </p:txBody>
      </p:sp>
      <p:sp>
        <p:nvSpPr>
          <p:cNvPr id="7" name="Rectangle: Rounded Corners 6">
            <a:extLst>
              <a:ext uri="{FF2B5EF4-FFF2-40B4-BE49-F238E27FC236}">
                <a16:creationId xmlns:a16="http://schemas.microsoft.com/office/drawing/2014/main" id="{3794B6BB-946A-B869-A946-FE6C4A68C8DD}"/>
              </a:ext>
            </a:extLst>
          </p:cNvPr>
          <p:cNvSpPr>
            <a:spLocks/>
          </p:cNvSpPr>
          <p:nvPr/>
        </p:nvSpPr>
        <p:spPr bwMode="auto">
          <a:xfrm>
            <a:off x="3732684" y="3879203"/>
            <a:ext cx="1389833" cy="476480"/>
          </a:xfrm>
          <a:prstGeom prst="roundRect">
            <a:avLst>
              <a:gd name="adj" fmla="val 14257"/>
            </a:avLst>
          </a:prstGeom>
          <a:solidFill>
            <a:schemeClr val="bg1"/>
          </a:solid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80000" rIns="72000" bIns="180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1200">
                <a:solidFill>
                  <a:schemeClr val="tx1"/>
                </a:solidFill>
                <a:ea typeface="Segoe UI" pitchFamily="34" charset="0"/>
                <a:cs typeface="Segoe UI" pitchFamily="34" charset="0"/>
              </a:rPr>
              <a:t>Collaboration metrics</a:t>
            </a:r>
          </a:p>
        </p:txBody>
      </p:sp>
      <p:sp>
        <p:nvSpPr>
          <p:cNvPr id="16" name="TextBox 15">
            <a:extLst>
              <a:ext uri="{FF2B5EF4-FFF2-40B4-BE49-F238E27FC236}">
                <a16:creationId xmlns:a16="http://schemas.microsoft.com/office/drawing/2014/main" id="{35774755-F0D6-CE83-358C-8512284BE473}"/>
              </a:ext>
            </a:extLst>
          </p:cNvPr>
          <p:cNvSpPr txBox="1">
            <a:spLocks/>
          </p:cNvSpPr>
          <p:nvPr/>
        </p:nvSpPr>
        <p:spPr>
          <a:xfrm>
            <a:off x="3732684" y="4473881"/>
            <a:ext cx="1389833" cy="553998"/>
          </a:xfrm>
          <a:prstGeom prst="rect">
            <a:avLst/>
          </a:prstGeom>
          <a:noFill/>
        </p:spPr>
        <p:txBody>
          <a:bodyPr wrap="square" lIns="0" tIns="0" rIns="0" bIns="0" rtlCol="0">
            <a:spAutoFit/>
          </a:bodyPr>
          <a:lstStyle/>
          <a:p>
            <a:pPr algn="ctr"/>
            <a:r>
              <a:rPr lang="en-GB" sz="900" i="1"/>
              <a:t>Metrics measuring collaboration, e.g. email hours, meeting hours, internal network size</a:t>
            </a:r>
          </a:p>
        </p:txBody>
      </p:sp>
      <p:sp>
        <p:nvSpPr>
          <p:cNvPr id="8" name="Rectangle: Rounded Corners 7">
            <a:extLst>
              <a:ext uri="{FF2B5EF4-FFF2-40B4-BE49-F238E27FC236}">
                <a16:creationId xmlns:a16="http://schemas.microsoft.com/office/drawing/2014/main" id="{D9F34093-2FDF-FBFC-5011-E4F522C1A8E6}"/>
              </a:ext>
            </a:extLst>
          </p:cNvPr>
          <p:cNvSpPr>
            <a:spLocks/>
          </p:cNvSpPr>
          <p:nvPr/>
        </p:nvSpPr>
        <p:spPr bwMode="auto">
          <a:xfrm>
            <a:off x="5390764" y="3879202"/>
            <a:ext cx="1389833" cy="476480"/>
          </a:xfrm>
          <a:prstGeom prst="roundRect">
            <a:avLst>
              <a:gd name="adj" fmla="val 14257"/>
            </a:avLst>
          </a:prstGeom>
          <a:solidFill>
            <a:schemeClr val="bg1"/>
          </a:solidFill>
          <a:ln w="1905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80000" rIns="72000" bIns="180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1200">
                <a:solidFill>
                  <a:schemeClr val="tx1"/>
                </a:solidFill>
                <a:ea typeface="Segoe UI" pitchFamily="34" charset="0"/>
                <a:cs typeface="Segoe UI" pitchFamily="34" charset="0"/>
              </a:rPr>
              <a:t>Copilot metrics</a:t>
            </a:r>
          </a:p>
        </p:txBody>
      </p:sp>
      <p:sp>
        <p:nvSpPr>
          <p:cNvPr id="17" name="TextBox 16">
            <a:extLst>
              <a:ext uri="{FF2B5EF4-FFF2-40B4-BE49-F238E27FC236}">
                <a16:creationId xmlns:a16="http://schemas.microsoft.com/office/drawing/2014/main" id="{BE61A084-2656-22CA-69F3-DDE2A65925EC}"/>
              </a:ext>
            </a:extLst>
          </p:cNvPr>
          <p:cNvSpPr txBox="1">
            <a:spLocks/>
          </p:cNvSpPr>
          <p:nvPr/>
        </p:nvSpPr>
        <p:spPr>
          <a:xfrm>
            <a:off x="5390764" y="4473881"/>
            <a:ext cx="1389833" cy="553998"/>
          </a:xfrm>
          <a:prstGeom prst="rect">
            <a:avLst/>
          </a:prstGeom>
          <a:noFill/>
        </p:spPr>
        <p:txBody>
          <a:bodyPr wrap="square" lIns="0" tIns="0" rIns="0" bIns="0" rtlCol="0">
            <a:spAutoFit/>
          </a:bodyPr>
          <a:lstStyle/>
          <a:p>
            <a:pPr algn="ctr"/>
            <a:r>
              <a:rPr lang="en-GB" sz="900" i="1"/>
              <a:t>Metrics measuring M365 Copilot usage, e.g. number of prompts submitted via [app]</a:t>
            </a:r>
          </a:p>
        </p:txBody>
      </p:sp>
      <p:sp>
        <p:nvSpPr>
          <p:cNvPr id="21" name="Rectangle: Rounded Corners 20">
            <a:extLst>
              <a:ext uri="{FF2B5EF4-FFF2-40B4-BE49-F238E27FC236}">
                <a16:creationId xmlns:a16="http://schemas.microsoft.com/office/drawing/2014/main" id="{FB23CCF6-9495-3217-2CB1-50F27B49E1F8}"/>
              </a:ext>
            </a:extLst>
          </p:cNvPr>
          <p:cNvSpPr>
            <a:spLocks/>
          </p:cNvSpPr>
          <p:nvPr/>
        </p:nvSpPr>
        <p:spPr bwMode="auto">
          <a:xfrm>
            <a:off x="5390764" y="5146078"/>
            <a:ext cx="1389833" cy="476480"/>
          </a:xfrm>
          <a:prstGeom prst="roundRect">
            <a:avLst>
              <a:gd name="adj" fmla="val 14257"/>
            </a:avLst>
          </a:prstGeom>
          <a:solidFill>
            <a:schemeClr val="bg1"/>
          </a:solidFill>
          <a:ln w="19050">
            <a:solidFill>
              <a:schemeClr val="bg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80000" rIns="72000" bIns="180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1200">
                <a:solidFill>
                  <a:schemeClr val="tx1"/>
                </a:solidFill>
                <a:ea typeface="Segoe UI" pitchFamily="34" charset="0"/>
                <a:cs typeface="Segoe UI" pitchFamily="34" charset="0"/>
              </a:rPr>
              <a:t>Synthetic metrics</a:t>
            </a:r>
          </a:p>
        </p:txBody>
      </p:sp>
      <p:sp>
        <p:nvSpPr>
          <p:cNvPr id="22" name="TextBox 21">
            <a:extLst>
              <a:ext uri="{FF2B5EF4-FFF2-40B4-BE49-F238E27FC236}">
                <a16:creationId xmlns:a16="http://schemas.microsoft.com/office/drawing/2014/main" id="{48609238-E589-44AC-E2AF-9CA15FA8FA19}"/>
              </a:ext>
            </a:extLst>
          </p:cNvPr>
          <p:cNvSpPr txBox="1">
            <a:spLocks/>
          </p:cNvSpPr>
          <p:nvPr/>
        </p:nvSpPr>
        <p:spPr>
          <a:xfrm>
            <a:off x="5390764" y="5740757"/>
            <a:ext cx="1389833" cy="499949"/>
          </a:xfrm>
          <a:prstGeom prst="rect">
            <a:avLst/>
          </a:prstGeom>
          <a:noFill/>
        </p:spPr>
        <p:txBody>
          <a:bodyPr wrap="square" lIns="0" tIns="0" rIns="0" bIns="0" rtlCol="0">
            <a:noAutofit/>
          </a:bodyPr>
          <a:lstStyle/>
          <a:p>
            <a:pPr algn="ctr"/>
            <a:r>
              <a:rPr lang="en-GB" sz="900" i="1"/>
              <a:t>These are additional metrics that can be created from the above, such as segments, custom KPIs or ratios</a:t>
            </a:r>
          </a:p>
        </p:txBody>
      </p:sp>
      <p:sp>
        <p:nvSpPr>
          <p:cNvPr id="9" name="Rectangle: Rounded Corners 8">
            <a:extLst>
              <a:ext uri="{FF2B5EF4-FFF2-40B4-BE49-F238E27FC236}">
                <a16:creationId xmlns:a16="http://schemas.microsoft.com/office/drawing/2014/main" id="{5DB55CFC-991B-8A2B-EFAA-D06BEE43CD8E}"/>
              </a:ext>
            </a:extLst>
          </p:cNvPr>
          <p:cNvSpPr>
            <a:spLocks/>
          </p:cNvSpPr>
          <p:nvPr/>
        </p:nvSpPr>
        <p:spPr bwMode="auto">
          <a:xfrm>
            <a:off x="7048844" y="3879202"/>
            <a:ext cx="1389833" cy="476480"/>
          </a:xfrm>
          <a:prstGeom prst="roundRect">
            <a:avLst>
              <a:gd name="adj" fmla="val 14257"/>
            </a:avLst>
          </a:prstGeom>
          <a:solidFill>
            <a:schemeClr val="bg1"/>
          </a:solid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80000" rIns="72000" bIns="180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1200">
                <a:solidFill>
                  <a:schemeClr val="tx1"/>
                </a:solidFill>
                <a:ea typeface="Segoe UI" pitchFamily="34" charset="0"/>
                <a:cs typeface="Segoe UI" pitchFamily="34" charset="0"/>
              </a:rPr>
              <a:t>Organizational </a:t>
            </a:r>
          </a:p>
          <a:p>
            <a:pPr algn="ctr" defTabSz="932472" fontAlgn="base">
              <a:spcBef>
                <a:spcPct val="0"/>
              </a:spcBef>
              <a:spcAft>
                <a:spcPct val="0"/>
              </a:spcAft>
            </a:pPr>
            <a:r>
              <a:rPr lang="en-GB" sz="1200">
                <a:solidFill>
                  <a:schemeClr val="tx1"/>
                </a:solidFill>
                <a:ea typeface="Segoe UI" pitchFamily="34" charset="0"/>
                <a:cs typeface="Segoe UI" pitchFamily="34" charset="0"/>
              </a:rPr>
              <a:t>attributes</a:t>
            </a:r>
          </a:p>
        </p:txBody>
      </p:sp>
      <p:sp>
        <p:nvSpPr>
          <p:cNvPr id="18" name="TextBox 17">
            <a:extLst>
              <a:ext uri="{FF2B5EF4-FFF2-40B4-BE49-F238E27FC236}">
                <a16:creationId xmlns:a16="http://schemas.microsoft.com/office/drawing/2014/main" id="{99757149-845E-2BE3-EAEC-E252288B41B7}"/>
              </a:ext>
            </a:extLst>
          </p:cNvPr>
          <p:cNvSpPr txBox="1">
            <a:spLocks/>
          </p:cNvSpPr>
          <p:nvPr/>
        </p:nvSpPr>
        <p:spPr>
          <a:xfrm>
            <a:off x="7048844" y="4473881"/>
            <a:ext cx="1389833" cy="415498"/>
          </a:xfrm>
          <a:prstGeom prst="rect">
            <a:avLst/>
          </a:prstGeom>
          <a:noFill/>
        </p:spPr>
        <p:txBody>
          <a:bodyPr wrap="square" lIns="0" tIns="0" rIns="0" bIns="0" rtlCol="0">
            <a:spAutoFit/>
          </a:bodyPr>
          <a:lstStyle/>
          <a:p>
            <a:pPr algn="ctr"/>
            <a:r>
              <a:rPr lang="en-GB" sz="900" i="1"/>
              <a:t>Organization, Function, Level, Supervisor Indicator, Area, Country, Tenure, etc.</a:t>
            </a:r>
          </a:p>
        </p:txBody>
      </p:sp>
      <p:sp>
        <p:nvSpPr>
          <p:cNvPr id="10" name="Rectangle: Rounded Corners 9">
            <a:extLst>
              <a:ext uri="{FF2B5EF4-FFF2-40B4-BE49-F238E27FC236}">
                <a16:creationId xmlns:a16="http://schemas.microsoft.com/office/drawing/2014/main" id="{907CCBD3-6E96-785D-25F6-C615ADF24BAE}"/>
              </a:ext>
            </a:extLst>
          </p:cNvPr>
          <p:cNvSpPr>
            <a:spLocks/>
          </p:cNvSpPr>
          <p:nvPr/>
        </p:nvSpPr>
        <p:spPr bwMode="auto">
          <a:xfrm>
            <a:off x="8706924" y="3879201"/>
            <a:ext cx="1389833" cy="476480"/>
          </a:xfrm>
          <a:prstGeom prst="roundRect">
            <a:avLst>
              <a:gd name="adj" fmla="val 14257"/>
            </a:avLst>
          </a:prstGeom>
          <a:solidFill>
            <a:schemeClr val="bg1"/>
          </a:solid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80000" rIns="72000" bIns="180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1200">
                <a:solidFill>
                  <a:schemeClr val="tx1"/>
                </a:solidFill>
                <a:ea typeface="Segoe UI" pitchFamily="34" charset="0"/>
                <a:cs typeface="Segoe UI" pitchFamily="34" charset="0"/>
              </a:rPr>
              <a:t>Business outcomes</a:t>
            </a:r>
          </a:p>
        </p:txBody>
      </p:sp>
      <p:sp>
        <p:nvSpPr>
          <p:cNvPr id="19" name="TextBox 18">
            <a:extLst>
              <a:ext uri="{FF2B5EF4-FFF2-40B4-BE49-F238E27FC236}">
                <a16:creationId xmlns:a16="http://schemas.microsoft.com/office/drawing/2014/main" id="{CAA64DE3-5CF1-9D5A-8F2C-2E06E8C11FF3}"/>
              </a:ext>
            </a:extLst>
          </p:cNvPr>
          <p:cNvSpPr txBox="1">
            <a:spLocks/>
          </p:cNvSpPr>
          <p:nvPr/>
        </p:nvSpPr>
        <p:spPr>
          <a:xfrm>
            <a:off x="8706924" y="4473881"/>
            <a:ext cx="1389833" cy="415498"/>
          </a:xfrm>
          <a:prstGeom prst="rect">
            <a:avLst/>
          </a:prstGeom>
          <a:noFill/>
        </p:spPr>
        <p:txBody>
          <a:bodyPr wrap="square" lIns="0" tIns="0" rIns="0" bIns="0" rtlCol="0">
            <a:spAutoFit/>
          </a:bodyPr>
          <a:lstStyle/>
          <a:p>
            <a:pPr algn="ctr"/>
            <a:r>
              <a:rPr lang="en-GB" sz="900" i="1"/>
              <a:t>Deal size, Deals closed, Win rate, NPS, Tickets closed, etc.</a:t>
            </a:r>
          </a:p>
        </p:txBody>
      </p:sp>
      <p:sp>
        <p:nvSpPr>
          <p:cNvPr id="11" name="Rectangle: Rounded Corners 10">
            <a:extLst>
              <a:ext uri="{FF2B5EF4-FFF2-40B4-BE49-F238E27FC236}">
                <a16:creationId xmlns:a16="http://schemas.microsoft.com/office/drawing/2014/main" id="{000A8D21-E5B7-7CE1-5901-885B8F74FF41}"/>
              </a:ext>
            </a:extLst>
          </p:cNvPr>
          <p:cNvSpPr>
            <a:spLocks/>
          </p:cNvSpPr>
          <p:nvPr/>
        </p:nvSpPr>
        <p:spPr bwMode="auto">
          <a:xfrm>
            <a:off x="10365006" y="3879200"/>
            <a:ext cx="1389833" cy="476480"/>
          </a:xfrm>
          <a:prstGeom prst="roundRect">
            <a:avLst>
              <a:gd name="adj" fmla="val 14257"/>
            </a:avLst>
          </a:prstGeom>
          <a:solidFill>
            <a:schemeClr val="bg1"/>
          </a:solid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180000" rIns="72000" bIns="180000" numCol="1" spcCol="0" rtlCol="0" fromWordArt="0" anchor="ctr" anchorCtr="0" forceAA="0" compatLnSpc="1">
            <a:prstTxWarp prst="textNoShape">
              <a:avLst/>
            </a:prstTxWarp>
            <a:noAutofit/>
          </a:bodyPr>
          <a:lstStyle/>
          <a:p>
            <a:pPr algn="ctr" defTabSz="932472" fontAlgn="base">
              <a:spcBef>
                <a:spcPct val="0"/>
              </a:spcBef>
              <a:spcAft>
                <a:spcPct val="0"/>
              </a:spcAft>
            </a:pPr>
            <a:r>
              <a:rPr lang="en-GB" sz="1200">
                <a:solidFill>
                  <a:schemeClr val="tx1"/>
                </a:solidFill>
                <a:ea typeface="Segoe UI" pitchFamily="34" charset="0"/>
                <a:cs typeface="Segoe UI" pitchFamily="34" charset="0"/>
              </a:rPr>
              <a:t>Survey responses</a:t>
            </a:r>
          </a:p>
        </p:txBody>
      </p:sp>
      <p:sp>
        <p:nvSpPr>
          <p:cNvPr id="20" name="TextBox 19">
            <a:extLst>
              <a:ext uri="{FF2B5EF4-FFF2-40B4-BE49-F238E27FC236}">
                <a16:creationId xmlns:a16="http://schemas.microsoft.com/office/drawing/2014/main" id="{A31300E2-71BD-1B8E-D48B-A246DB0B5534}"/>
              </a:ext>
            </a:extLst>
          </p:cNvPr>
          <p:cNvSpPr txBox="1">
            <a:spLocks/>
          </p:cNvSpPr>
          <p:nvPr/>
        </p:nvSpPr>
        <p:spPr>
          <a:xfrm>
            <a:off x="10365006" y="4473881"/>
            <a:ext cx="1389833" cy="415498"/>
          </a:xfrm>
          <a:prstGeom prst="rect">
            <a:avLst/>
          </a:prstGeom>
          <a:noFill/>
        </p:spPr>
        <p:txBody>
          <a:bodyPr wrap="square" lIns="0" tIns="0" rIns="0" bIns="0" rtlCol="0">
            <a:spAutoFit/>
          </a:bodyPr>
          <a:lstStyle/>
          <a:p>
            <a:pPr algn="ctr"/>
            <a:r>
              <a:rPr lang="en-GB" sz="900" i="1"/>
              <a:t>Columns representing survey items uploaded, e.g. Q5_Copilot_SAT</a:t>
            </a:r>
          </a:p>
        </p:txBody>
      </p:sp>
      <p:sp>
        <p:nvSpPr>
          <p:cNvPr id="3" name="Rectangle: Rounded Corners 2">
            <a:extLst>
              <a:ext uri="{FF2B5EF4-FFF2-40B4-BE49-F238E27FC236}">
                <a16:creationId xmlns:a16="http://schemas.microsoft.com/office/drawing/2014/main" id="{27673807-1222-C1D6-4687-F7A08E88C0E5}"/>
              </a:ext>
              <a:ext uri="{C183D7F6-B498-43B3-948B-1728B52AA6E4}">
                <adec:decorative xmlns:adec="http://schemas.microsoft.com/office/drawing/2017/decorative" val="1"/>
              </a:ext>
            </a:extLst>
          </p:cNvPr>
          <p:cNvSpPr/>
          <p:nvPr/>
        </p:nvSpPr>
        <p:spPr bwMode="auto">
          <a:xfrm>
            <a:off x="419804" y="5881435"/>
            <a:ext cx="3312880" cy="457200"/>
          </a:xfrm>
          <a:prstGeom prst="roundRect">
            <a:avLst>
              <a:gd name="adj" fmla="val 8835"/>
            </a:avLst>
          </a:prstGeom>
          <a:gradFill>
            <a:gsLst>
              <a:gs pos="100000">
                <a:srgbClr val="EFC6F0"/>
              </a:gs>
              <a:gs pos="0">
                <a:srgbClr val="D5EDFF"/>
              </a:gs>
            </a:gsLst>
            <a:lin ang="0" scaled="0"/>
          </a:gradFill>
          <a:effectLst>
            <a:outerShdw blurRad="50800" dist="38100" dir="2700000" algn="tl" rotWithShape="0">
              <a:prstClr val="black">
                <a:alpha val="40000"/>
              </a:prstClr>
            </a:outerShdw>
          </a:effectLst>
        </p:spPr>
        <p:txBody>
          <a:bodyPr wrap="square" lIns="114300" tIns="114300" rIns="114300" bIns="114300">
            <a:noAutofit/>
          </a:bodyPr>
          <a:lstStyle/>
          <a:p>
            <a:pPr algn="ctr" defTabSz="914314">
              <a:spcAft>
                <a:spcPts val="1200"/>
              </a:spcAft>
            </a:pPr>
            <a:endParaRPr lang="en-GB" sz="1600">
              <a:solidFill>
                <a:srgbClr val="282828"/>
              </a:solidFill>
              <a:ea typeface="Calibri" panose="020F0502020204030204" pitchFamily="34" charset="0"/>
            </a:endParaRPr>
          </a:p>
        </p:txBody>
      </p:sp>
      <p:sp>
        <p:nvSpPr>
          <p:cNvPr id="23" name="Freeform: Shape 17">
            <a:extLst>
              <a:ext uri="{FF2B5EF4-FFF2-40B4-BE49-F238E27FC236}">
                <a16:creationId xmlns:a16="http://schemas.microsoft.com/office/drawing/2014/main" id="{59545752-D8A0-40DD-6F9C-D652E22352B9}"/>
              </a:ext>
              <a:ext uri="{C183D7F6-B498-43B3-948B-1728B52AA6E4}">
                <adec:decorative xmlns:adec="http://schemas.microsoft.com/office/drawing/2017/decorative" val="1"/>
              </a:ext>
            </a:extLst>
          </p:cNvPr>
          <p:cNvSpPr>
            <a:spLocks noChangeAspect="1"/>
          </p:cNvSpPr>
          <p:nvPr/>
        </p:nvSpPr>
        <p:spPr>
          <a:xfrm>
            <a:off x="547804" y="5971536"/>
            <a:ext cx="221411" cy="276999"/>
          </a:xfrm>
          <a:custGeom>
            <a:avLst/>
            <a:gdLst>
              <a:gd name="connsiteX0" fmla="*/ 338695 w 748675"/>
              <a:gd name="connsiteY0" fmla="*/ 671059 h 936641"/>
              <a:gd name="connsiteX1" fmla="*/ 338658 w 748675"/>
              <a:gd name="connsiteY1" fmla="*/ 750050 h 936641"/>
              <a:gd name="connsiteX2" fmla="*/ 549807 w 748675"/>
              <a:gd name="connsiteY2" fmla="*/ 750050 h 936641"/>
              <a:gd name="connsiteX3" fmla="*/ 589507 w 748675"/>
              <a:gd name="connsiteY3" fmla="*/ 710350 h 936641"/>
              <a:gd name="connsiteX4" fmla="*/ 589507 w 748675"/>
              <a:gd name="connsiteY4" fmla="*/ 671059 h 936641"/>
              <a:gd name="connsiteX5" fmla="*/ 160587 w 748675"/>
              <a:gd name="connsiteY5" fmla="*/ 671059 h 936641"/>
              <a:gd name="connsiteX6" fmla="*/ 160550 w 748675"/>
              <a:gd name="connsiteY6" fmla="*/ 710350 h 936641"/>
              <a:gd name="connsiteX7" fmla="*/ 160584 w 748675"/>
              <a:gd name="connsiteY7" fmla="*/ 710350 h 936641"/>
              <a:gd name="connsiteX8" fmla="*/ 200247 w 748675"/>
              <a:gd name="connsiteY8" fmla="*/ 750050 h 936641"/>
              <a:gd name="connsiteX9" fmla="*/ 291070 w 748675"/>
              <a:gd name="connsiteY9" fmla="*/ 750013 h 936641"/>
              <a:gd name="connsiteX10" fmla="*/ 291070 w 748675"/>
              <a:gd name="connsiteY10" fmla="*/ 671059 h 936641"/>
              <a:gd name="connsiteX11" fmla="*/ 338696 w 748675"/>
              <a:gd name="connsiteY11" fmla="*/ 544520 h 936641"/>
              <a:gd name="connsiteX12" fmla="*/ 338696 w 748675"/>
              <a:gd name="connsiteY12" fmla="*/ 623474 h 936641"/>
              <a:gd name="connsiteX13" fmla="*/ 589508 w 748675"/>
              <a:gd name="connsiteY13" fmla="*/ 623474 h 936641"/>
              <a:gd name="connsiteX14" fmla="*/ 589508 w 748675"/>
              <a:gd name="connsiteY14" fmla="*/ 544520 h 936641"/>
              <a:gd name="connsiteX15" fmla="*/ 160588 w 748675"/>
              <a:gd name="connsiteY15" fmla="*/ 544520 h 936641"/>
              <a:gd name="connsiteX16" fmla="*/ 160588 w 748675"/>
              <a:gd name="connsiteY16" fmla="*/ 623474 h 936641"/>
              <a:gd name="connsiteX17" fmla="*/ 291071 w 748675"/>
              <a:gd name="connsiteY17" fmla="*/ 623474 h 936641"/>
              <a:gd name="connsiteX18" fmla="*/ 291071 w 748675"/>
              <a:gd name="connsiteY18" fmla="*/ 544520 h 936641"/>
              <a:gd name="connsiteX19" fmla="*/ 338696 w 748675"/>
              <a:gd name="connsiteY19" fmla="*/ 417904 h 936641"/>
              <a:gd name="connsiteX20" fmla="*/ 338696 w 748675"/>
              <a:gd name="connsiteY20" fmla="*/ 496895 h 936641"/>
              <a:gd name="connsiteX21" fmla="*/ 589508 w 748675"/>
              <a:gd name="connsiteY21" fmla="*/ 496895 h 936641"/>
              <a:gd name="connsiteX22" fmla="*/ 589508 w 748675"/>
              <a:gd name="connsiteY22" fmla="*/ 457604 h 936641"/>
              <a:gd name="connsiteX23" fmla="*/ 589509 w 748675"/>
              <a:gd name="connsiteY23" fmla="*/ 457604 h 936641"/>
              <a:gd name="connsiteX24" fmla="*/ 549809 w 748675"/>
              <a:gd name="connsiteY24" fmla="*/ 417904 h 936641"/>
              <a:gd name="connsiteX25" fmla="*/ 200253 w 748675"/>
              <a:gd name="connsiteY25" fmla="*/ 417904 h 936641"/>
              <a:gd name="connsiteX26" fmla="*/ 160590 w 748675"/>
              <a:gd name="connsiteY26" fmla="*/ 457604 h 936641"/>
              <a:gd name="connsiteX27" fmla="*/ 160590 w 748675"/>
              <a:gd name="connsiteY27" fmla="*/ 496895 h 936641"/>
              <a:gd name="connsiteX28" fmla="*/ 291073 w 748675"/>
              <a:gd name="connsiteY28" fmla="*/ 496895 h 936641"/>
              <a:gd name="connsiteX29" fmla="*/ 291073 w 748675"/>
              <a:gd name="connsiteY29" fmla="*/ 417904 h 936641"/>
              <a:gd name="connsiteX30" fmla="*/ 200250 w 748675"/>
              <a:gd name="connsiteY30" fmla="*/ 370279 h 936641"/>
              <a:gd name="connsiteX31" fmla="*/ 549808 w 748675"/>
              <a:gd name="connsiteY31" fmla="*/ 370279 h 936641"/>
              <a:gd name="connsiteX32" fmla="*/ 637133 w 748675"/>
              <a:gd name="connsiteY32" fmla="*/ 457604 h 936641"/>
              <a:gd name="connsiteX33" fmla="*/ 637133 w 748675"/>
              <a:gd name="connsiteY33" fmla="*/ 710350 h 936641"/>
              <a:gd name="connsiteX34" fmla="*/ 549808 w 748675"/>
              <a:gd name="connsiteY34" fmla="*/ 797675 h 936641"/>
              <a:gd name="connsiteX35" fmla="*/ 200250 w 748675"/>
              <a:gd name="connsiteY35" fmla="*/ 797675 h 936641"/>
              <a:gd name="connsiteX36" fmla="*/ 112962 w 748675"/>
              <a:gd name="connsiteY36" fmla="*/ 710350 h 936641"/>
              <a:gd name="connsiteX37" fmla="*/ 112962 w 748675"/>
              <a:gd name="connsiteY37" fmla="*/ 457604 h 936641"/>
              <a:gd name="connsiteX38" fmla="*/ 200250 w 748675"/>
              <a:gd name="connsiteY38" fmla="*/ 370279 h 936641"/>
              <a:gd name="connsiteX39" fmla="*/ 136777 w 748675"/>
              <a:gd name="connsiteY39" fmla="*/ 224460 h 936641"/>
              <a:gd name="connsiteX40" fmla="*/ 298959 w 748675"/>
              <a:gd name="connsiteY40" fmla="*/ 224460 h 936641"/>
              <a:gd name="connsiteX41" fmla="*/ 322771 w 748675"/>
              <a:gd name="connsiteY41" fmla="*/ 248273 h 936641"/>
              <a:gd name="connsiteX42" fmla="*/ 298959 w 748675"/>
              <a:gd name="connsiteY42" fmla="*/ 272085 h 936641"/>
              <a:gd name="connsiteX43" fmla="*/ 136777 w 748675"/>
              <a:gd name="connsiteY43" fmla="*/ 272085 h 936641"/>
              <a:gd name="connsiteX44" fmla="*/ 112964 w 748675"/>
              <a:gd name="connsiteY44" fmla="*/ 248273 h 936641"/>
              <a:gd name="connsiteX45" fmla="*/ 136777 w 748675"/>
              <a:gd name="connsiteY45" fmla="*/ 224460 h 936641"/>
              <a:gd name="connsiteX46" fmla="*/ 136776 w 748675"/>
              <a:gd name="connsiteY46" fmla="*/ 120095 h 936641"/>
              <a:gd name="connsiteX47" fmla="*/ 374339 w 748675"/>
              <a:gd name="connsiteY47" fmla="*/ 120095 h 936641"/>
              <a:gd name="connsiteX48" fmla="*/ 398151 w 748675"/>
              <a:gd name="connsiteY48" fmla="*/ 143908 h 936641"/>
              <a:gd name="connsiteX49" fmla="*/ 374339 w 748675"/>
              <a:gd name="connsiteY49" fmla="*/ 167720 h 936641"/>
              <a:gd name="connsiteX50" fmla="*/ 136776 w 748675"/>
              <a:gd name="connsiteY50" fmla="*/ 167720 h 936641"/>
              <a:gd name="connsiteX51" fmla="*/ 112963 w 748675"/>
              <a:gd name="connsiteY51" fmla="*/ 143908 h 936641"/>
              <a:gd name="connsiteX52" fmla="*/ 136776 w 748675"/>
              <a:gd name="connsiteY52" fmla="*/ 120095 h 936641"/>
              <a:gd name="connsiteX53" fmla="*/ 526738 w 748675"/>
              <a:gd name="connsiteY53" fmla="*/ 83043 h 936641"/>
              <a:gd name="connsiteX54" fmla="*/ 526624 w 748675"/>
              <a:gd name="connsiteY54" fmla="*/ 191609 h 936641"/>
              <a:gd name="connsiteX55" fmla="*/ 566324 w 748675"/>
              <a:gd name="connsiteY55" fmla="*/ 231309 h 936641"/>
              <a:gd name="connsiteX56" fmla="*/ 669051 w 748675"/>
              <a:gd name="connsiteY56" fmla="*/ 231309 h 936641"/>
              <a:gd name="connsiteX57" fmla="*/ 150832 w 748675"/>
              <a:gd name="connsiteY57" fmla="*/ 47619 h 936641"/>
              <a:gd name="connsiteX58" fmla="*/ 47619 w 748675"/>
              <a:gd name="connsiteY58" fmla="*/ 150832 h 936641"/>
              <a:gd name="connsiteX59" fmla="*/ 47619 w 748675"/>
              <a:gd name="connsiteY59" fmla="*/ 785807 h 936641"/>
              <a:gd name="connsiteX60" fmla="*/ 150832 w 748675"/>
              <a:gd name="connsiteY60" fmla="*/ 889020 h 936641"/>
              <a:gd name="connsiteX61" fmla="*/ 597840 w 748675"/>
              <a:gd name="connsiteY61" fmla="*/ 889020 h 936641"/>
              <a:gd name="connsiteX62" fmla="*/ 701053 w 748675"/>
              <a:gd name="connsiteY62" fmla="*/ 785807 h 936641"/>
              <a:gd name="connsiteX63" fmla="*/ 701053 w 748675"/>
              <a:gd name="connsiteY63" fmla="*/ 278934 h 936641"/>
              <a:gd name="connsiteX64" fmla="*/ 566437 w 748675"/>
              <a:gd name="connsiteY64" fmla="*/ 278934 h 936641"/>
              <a:gd name="connsiteX65" fmla="*/ 479111 w 748675"/>
              <a:gd name="connsiteY65" fmla="*/ 191609 h 936641"/>
              <a:gd name="connsiteX66" fmla="*/ 479111 w 748675"/>
              <a:gd name="connsiteY66" fmla="*/ 47619 h 936641"/>
              <a:gd name="connsiteX67" fmla="*/ 150833 w 748675"/>
              <a:gd name="connsiteY67" fmla="*/ 0 h 936641"/>
              <a:gd name="connsiteX68" fmla="*/ 502810 w 748675"/>
              <a:gd name="connsiteY68" fmla="*/ 0 h 936641"/>
              <a:gd name="connsiteX69" fmla="*/ 512112 w 748675"/>
              <a:gd name="connsiteY69" fmla="*/ 1935 h 936641"/>
              <a:gd name="connsiteX70" fmla="*/ 512670 w 748675"/>
              <a:gd name="connsiteY70" fmla="*/ 2381 h 936641"/>
              <a:gd name="connsiteX71" fmla="*/ 519776 w 748675"/>
              <a:gd name="connsiteY71" fmla="*/ 7330 h 936641"/>
              <a:gd name="connsiteX72" fmla="*/ 520000 w 748675"/>
              <a:gd name="connsiteY72" fmla="*/ 7330 h 936641"/>
              <a:gd name="connsiteX73" fmla="*/ 742018 w 748675"/>
              <a:gd name="connsiteY73" fmla="*/ 238644 h 936641"/>
              <a:gd name="connsiteX74" fmla="*/ 744623 w 748675"/>
              <a:gd name="connsiteY74" fmla="*/ 242663 h 936641"/>
              <a:gd name="connsiteX75" fmla="*/ 744619 w 748675"/>
              <a:gd name="connsiteY75" fmla="*/ 242658 h 936641"/>
              <a:gd name="connsiteX76" fmla="*/ 746814 w 748675"/>
              <a:gd name="connsiteY76" fmla="*/ 246081 h 936641"/>
              <a:gd name="connsiteX77" fmla="*/ 748675 w 748675"/>
              <a:gd name="connsiteY77" fmla="*/ 255122 h 936641"/>
              <a:gd name="connsiteX78" fmla="*/ 748675 w 748675"/>
              <a:gd name="connsiteY78" fmla="*/ 785808 h 936641"/>
              <a:gd name="connsiteX79" fmla="*/ 704436 w 748675"/>
              <a:gd name="connsiteY79" fmla="*/ 892402 h 936641"/>
              <a:gd name="connsiteX80" fmla="*/ 597841 w 748675"/>
              <a:gd name="connsiteY80" fmla="*/ 936641 h 936641"/>
              <a:gd name="connsiteX81" fmla="*/ 150833 w 748675"/>
              <a:gd name="connsiteY81" fmla="*/ 936641 h 936641"/>
              <a:gd name="connsiteX82" fmla="*/ 44239 w 748675"/>
              <a:gd name="connsiteY82" fmla="*/ 892402 h 936641"/>
              <a:gd name="connsiteX83" fmla="*/ 0 w 748675"/>
              <a:gd name="connsiteY83" fmla="*/ 785808 h 936641"/>
              <a:gd name="connsiteX84" fmla="*/ 0 w 748675"/>
              <a:gd name="connsiteY84" fmla="*/ 150833 h 936641"/>
              <a:gd name="connsiteX85" fmla="*/ 44239 w 748675"/>
              <a:gd name="connsiteY85" fmla="*/ 44239 h 936641"/>
              <a:gd name="connsiteX86" fmla="*/ 150833 w 748675"/>
              <a:gd name="connsiteY86" fmla="*/ 0 h 93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48675" h="936641">
                <a:moveTo>
                  <a:pt x="338695" y="671059"/>
                </a:moveTo>
                <a:lnTo>
                  <a:pt x="338658" y="750050"/>
                </a:lnTo>
                <a:lnTo>
                  <a:pt x="549807" y="750050"/>
                </a:lnTo>
                <a:cubicBezTo>
                  <a:pt x="571722" y="750013"/>
                  <a:pt x="589470" y="732265"/>
                  <a:pt x="589507" y="710350"/>
                </a:cubicBezTo>
                <a:lnTo>
                  <a:pt x="589507" y="671059"/>
                </a:lnTo>
                <a:close/>
                <a:moveTo>
                  <a:pt x="160587" y="671059"/>
                </a:moveTo>
                <a:lnTo>
                  <a:pt x="160550" y="710350"/>
                </a:lnTo>
                <a:lnTo>
                  <a:pt x="160584" y="710350"/>
                </a:lnTo>
                <a:cubicBezTo>
                  <a:pt x="160584" y="732265"/>
                  <a:pt x="178332" y="750013"/>
                  <a:pt x="200247" y="750050"/>
                </a:cubicBezTo>
                <a:lnTo>
                  <a:pt x="291070" y="750013"/>
                </a:lnTo>
                <a:lnTo>
                  <a:pt x="291070" y="671059"/>
                </a:lnTo>
                <a:close/>
                <a:moveTo>
                  <a:pt x="338696" y="544520"/>
                </a:moveTo>
                <a:lnTo>
                  <a:pt x="338696" y="623474"/>
                </a:lnTo>
                <a:lnTo>
                  <a:pt x="589508" y="623474"/>
                </a:lnTo>
                <a:lnTo>
                  <a:pt x="589508" y="544520"/>
                </a:lnTo>
                <a:close/>
                <a:moveTo>
                  <a:pt x="160588" y="544520"/>
                </a:moveTo>
                <a:lnTo>
                  <a:pt x="160588" y="623474"/>
                </a:lnTo>
                <a:lnTo>
                  <a:pt x="291071" y="623474"/>
                </a:lnTo>
                <a:lnTo>
                  <a:pt x="291071" y="544520"/>
                </a:lnTo>
                <a:close/>
                <a:moveTo>
                  <a:pt x="338696" y="417904"/>
                </a:moveTo>
                <a:lnTo>
                  <a:pt x="338696" y="496895"/>
                </a:lnTo>
                <a:lnTo>
                  <a:pt x="589508" y="496895"/>
                </a:lnTo>
                <a:lnTo>
                  <a:pt x="589508" y="457604"/>
                </a:lnTo>
                <a:lnTo>
                  <a:pt x="589509" y="457604"/>
                </a:lnTo>
                <a:cubicBezTo>
                  <a:pt x="589472" y="435689"/>
                  <a:pt x="571724" y="417941"/>
                  <a:pt x="549809" y="417904"/>
                </a:cubicBezTo>
                <a:close/>
                <a:moveTo>
                  <a:pt x="200253" y="417904"/>
                </a:moveTo>
                <a:cubicBezTo>
                  <a:pt x="178338" y="417904"/>
                  <a:pt x="160590" y="435689"/>
                  <a:pt x="160590" y="457604"/>
                </a:cubicBezTo>
                <a:lnTo>
                  <a:pt x="160590" y="496895"/>
                </a:lnTo>
                <a:lnTo>
                  <a:pt x="291073" y="496895"/>
                </a:lnTo>
                <a:lnTo>
                  <a:pt x="291073" y="417904"/>
                </a:lnTo>
                <a:close/>
                <a:moveTo>
                  <a:pt x="200250" y="370279"/>
                </a:moveTo>
                <a:lnTo>
                  <a:pt x="549808" y="370279"/>
                </a:lnTo>
                <a:cubicBezTo>
                  <a:pt x="598028" y="370353"/>
                  <a:pt x="637059" y="409384"/>
                  <a:pt x="637133" y="457604"/>
                </a:cubicBezTo>
                <a:lnTo>
                  <a:pt x="637133" y="710350"/>
                </a:lnTo>
                <a:cubicBezTo>
                  <a:pt x="637059" y="758533"/>
                  <a:pt x="598028" y="797601"/>
                  <a:pt x="549808" y="797675"/>
                </a:cubicBezTo>
                <a:lnTo>
                  <a:pt x="200250" y="797675"/>
                </a:lnTo>
                <a:cubicBezTo>
                  <a:pt x="152067" y="797601"/>
                  <a:pt x="112999" y="758533"/>
                  <a:pt x="112962" y="710350"/>
                </a:cubicBezTo>
                <a:lnTo>
                  <a:pt x="112962" y="457604"/>
                </a:lnTo>
                <a:cubicBezTo>
                  <a:pt x="112999" y="409384"/>
                  <a:pt x="152067" y="370316"/>
                  <a:pt x="200250" y="370279"/>
                </a:cubicBezTo>
                <a:close/>
                <a:moveTo>
                  <a:pt x="136777" y="224460"/>
                </a:moveTo>
                <a:lnTo>
                  <a:pt x="298959" y="224460"/>
                </a:lnTo>
                <a:cubicBezTo>
                  <a:pt x="312130" y="224460"/>
                  <a:pt x="322771" y="235101"/>
                  <a:pt x="322771" y="248273"/>
                </a:cubicBezTo>
                <a:cubicBezTo>
                  <a:pt x="322771" y="261407"/>
                  <a:pt x="312130" y="272085"/>
                  <a:pt x="298959" y="272085"/>
                </a:cubicBezTo>
                <a:lnTo>
                  <a:pt x="136777" y="272085"/>
                </a:lnTo>
                <a:cubicBezTo>
                  <a:pt x="123605" y="272085"/>
                  <a:pt x="112964" y="261407"/>
                  <a:pt x="112964" y="248273"/>
                </a:cubicBezTo>
                <a:cubicBezTo>
                  <a:pt x="112964" y="235101"/>
                  <a:pt x="123605" y="224460"/>
                  <a:pt x="136777" y="224460"/>
                </a:cubicBezTo>
                <a:close/>
                <a:moveTo>
                  <a:pt x="136776" y="120095"/>
                </a:moveTo>
                <a:lnTo>
                  <a:pt x="374339" y="120095"/>
                </a:lnTo>
                <a:cubicBezTo>
                  <a:pt x="387473" y="120095"/>
                  <a:pt x="398151" y="130736"/>
                  <a:pt x="398151" y="143908"/>
                </a:cubicBezTo>
                <a:cubicBezTo>
                  <a:pt x="398151" y="157042"/>
                  <a:pt x="387473" y="167720"/>
                  <a:pt x="374339" y="167720"/>
                </a:cubicBezTo>
                <a:lnTo>
                  <a:pt x="136776" y="167720"/>
                </a:lnTo>
                <a:cubicBezTo>
                  <a:pt x="123604" y="167720"/>
                  <a:pt x="112963" y="157042"/>
                  <a:pt x="112963" y="143908"/>
                </a:cubicBezTo>
                <a:cubicBezTo>
                  <a:pt x="112963" y="130736"/>
                  <a:pt x="123604" y="120095"/>
                  <a:pt x="136776" y="120095"/>
                </a:cubicBezTo>
                <a:close/>
                <a:moveTo>
                  <a:pt x="526738" y="83043"/>
                </a:moveTo>
                <a:lnTo>
                  <a:pt x="526624" y="191609"/>
                </a:lnTo>
                <a:cubicBezTo>
                  <a:pt x="526624" y="213524"/>
                  <a:pt x="544409" y="231309"/>
                  <a:pt x="566324" y="231309"/>
                </a:cubicBezTo>
                <a:lnTo>
                  <a:pt x="669051" y="231309"/>
                </a:lnTo>
                <a:close/>
                <a:moveTo>
                  <a:pt x="150832" y="47619"/>
                </a:moveTo>
                <a:cubicBezTo>
                  <a:pt x="93868" y="47696"/>
                  <a:pt x="47694" y="93868"/>
                  <a:pt x="47619" y="150832"/>
                </a:cubicBezTo>
                <a:lnTo>
                  <a:pt x="47619" y="785807"/>
                </a:lnTo>
                <a:cubicBezTo>
                  <a:pt x="47695" y="842771"/>
                  <a:pt x="93868" y="888945"/>
                  <a:pt x="150832" y="889020"/>
                </a:cubicBezTo>
                <a:lnTo>
                  <a:pt x="597840" y="889020"/>
                </a:lnTo>
                <a:cubicBezTo>
                  <a:pt x="654805" y="888944"/>
                  <a:pt x="700979" y="842771"/>
                  <a:pt x="701053" y="785807"/>
                </a:cubicBezTo>
                <a:lnTo>
                  <a:pt x="701053" y="278934"/>
                </a:lnTo>
                <a:lnTo>
                  <a:pt x="566437" y="278934"/>
                </a:lnTo>
                <a:cubicBezTo>
                  <a:pt x="518216" y="278860"/>
                  <a:pt x="479148" y="239829"/>
                  <a:pt x="479111" y="191609"/>
                </a:cubicBezTo>
                <a:lnTo>
                  <a:pt x="479111" y="47619"/>
                </a:lnTo>
                <a:close/>
                <a:moveTo>
                  <a:pt x="150833" y="0"/>
                </a:moveTo>
                <a:lnTo>
                  <a:pt x="502810" y="0"/>
                </a:lnTo>
                <a:cubicBezTo>
                  <a:pt x="506010" y="0"/>
                  <a:pt x="509172" y="670"/>
                  <a:pt x="512112" y="1935"/>
                </a:cubicBezTo>
                <a:lnTo>
                  <a:pt x="512670" y="2381"/>
                </a:lnTo>
                <a:cubicBezTo>
                  <a:pt x="515312" y="3609"/>
                  <a:pt x="517730" y="5246"/>
                  <a:pt x="519776" y="7330"/>
                </a:cubicBezTo>
                <a:lnTo>
                  <a:pt x="520000" y="7330"/>
                </a:lnTo>
                <a:lnTo>
                  <a:pt x="742018" y="238644"/>
                </a:lnTo>
                <a:cubicBezTo>
                  <a:pt x="743060" y="239872"/>
                  <a:pt x="743916" y="241212"/>
                  <a:pt x="744623" y="242663"/>
                </a:cubicBezTo>
                <a:lnTo>
                  <a:pt x="744619" y="242658"/>
                </a:lnTo>
                <a:cubicBezTo>
                  <a:pt x="745474" y="243700"/>
                  <a:pt x="746219" y="244854"/>
                  <a:pt x="746814" y="246081"/>
                </a:cubicBezTo>
                <a:cubicBezTo>
                  <a:pt x="748042" y="248946"/>
                  <a:pt x="748637" y="251997"/>
                  <a:pt x="748675" y="255122"/>
                </a:cubicBezTo>
                <a:lnTo>
                  <a:pt x="748675" y="785808"/>
                </a:lnTo>
                <a:cubicBezTo>
                  <a:pt x="748600" y="825801"/>
                  <a:pt x="732709" y="864125"/>
                  <a:pt x="704436" y="892402"/>
                </a:cubicBezTo>
                <a:cubicBezTo>
                  <a:pt x="676163" y="920679"/>
                  <a:pt x="637839" y="936567"/>
                  <a:pt x="597841" y="936641"/>
                </a:cubicBezTo>
                <a:lnTo>
                  <a:pt x="150833" y="936641"/>
                </a:lnTo>
                <a:cubicBezTo>
                  <a:pt x="110840" y="936567"/>
                  <a:pt x="72516" y="920675"/>
                  <a:pt x="44239" y="892402"/>
                </a:cubicBezTo>
                <a:cubicBezTo>
                  <a:pt x="15962" y="864129"/>
                  <a:pt x="74" y="825805"/>
                  <a:pt x="0" y="785808"/>
                </a:cubicBezTo>
                <a:lnTo>
                  <a:pt x="0" y="150833"/>
                </a:lnTo>
                <a:cubicBezTo>
                  <a:pt x="74" y="110840"/>
                  <a:pt x="15966" y="72516"/>
                  <a:pt x="44239" y="44239"/>
                </a:cubicBezTo>
                <a:cubicBezTo>
                  <a:pt x="72512" y="15962"/>
                  <a:pt x="110836" y="74"/>
                  <a:pt x="150833" y="0"/>
                </a:cubicBezTo>
                <a:close/>
              </a:path>
            </a:pathLst>
          </a:custGeom>
          <a:gradFill>
            <a:gsLst>
              <a:gs pos="58000">
                <a:srgbClr val="8661C5"/>
              </a:gs>
              <a:gs pos="100000">
                <a:srgbClr val="C73ECC"/>
              </a:gs>
              <a:gs pos="0">
                <a:srgbClr val="0078D4">
                  <a:lumMod val="75000"/>
                </a:srgbClr>
              </a:gs>
            </a:gsLst>
            <a:lin ang="8100000" scaled="1"/>
          </a:gradFill>
          <a:ln w="9525"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E5500B14-611B-1AC2-A850-D65F90CB70C1}"/>
              </a:ext>
            </a:extLst>
          </p:cNvPr>
          <p:cNvSpPr txBox="1"/>
          <p:nvPr/>
        </p:nvSpPr>
        <p:spPr>
          <a:xfrm>
            <a:off x="897215" y="5947006"/>
            <a:ext cx="2835469" cy="307777"/>
          </a:xfrm>
          <a:prstGeom prst="rect">
            <a:avLst/>
          </a:prstGeom>
          <a:noFill/>
        </p:spPr>
        <p:txBody>
          <a:bodyPr wrap="square">
            <a:spAutoFit/>
          </a:bodyPr>
          <a:lstStyle/>
          <a:p>
            <a:r>
              <a:rPr lang="en-US" sz="1400">
                <a:latin typeface="+mj-lt"/>
                <a:hlinkClick r:id="rId4"/>
              </a:rPr>
              <a:t>Viva Insights metric descriptions</a:t>
            </a:r>
            <a:endParaRPr lang="en-US" sz="1400">
              <a:latin typeface="+mj-lt"/>
            </a:endParaRPr>
          </a:p>
        </p:txBody>
      </p:sp>
    </p:spTree>
    <p:extLst>
      <p:ext uri="{BB962C8B-B14F-4D97-AF65-F5344CB8AC3E}">
        <p14:creationId xmlns:p14="http://schemas.microsoft.com/office/powerpoint/2010/main" val="174823626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CF719CB4-FC73-1A22-E82B-3CFBCB4918AD}"/>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Viva Insights queries</a:t>
            </a:r>
          </a:p>
        </p:txBody>
      </p:sp>
      <p:sp>
        <p:nvSpPr>
          <p:cNvPr id="2" name="Title 1">
            <a:extLst>
              <a:ext uri="{FF2B5EF4-FFF2-40B4-BE49-F238E27FC236}">
                <a16:creationId xmlns:a16="http://schemas.microsoft.com/office/drawing/2014/main" id="{8000091D-CB71-61D1-EE9A-C9E7F44FC5C6}"/>
              </a:ext>
            </a:extLst>
          </p:cNvPr>
          <p:cNvSpPr>
            <a:spLocks noGrp="1"/>
          </p:cNvSpPr>
          <p:nvPr>
            <p:ph type="title"/>
          </p:nvPr>
        </p:nvSpPr>
        <p:spPr>
          <a:xfrm>
            <a:off x="409575" y="428625"/>
            <a:ext cx="11352213" cy="430213"/>
          </a:xfrm>
        </p:spPr>
        <p:txBody>
          <a:bodyPr/>
          <a:lstStyle/>
          <a:p>
            <a:r>
              <a:rPr lang="en-GB"/>
              <a:t>What happens after I download my query?</a:t>
            </a:r>
          </a:p>
        </p:txBody>
      </p:sp>
      <p:sp>
        <p:nvSpPr>
          <p:cNvPr id="8" name="Rectangle: Rounded Corners 7">
            <a:extLst>
              <a:ext uri="{FF2B5EF4-FFF2-40B4-BE49-F238E27FC236}">
                <a16:creationId xmlns:a16="http://schemas.microsoft.com/office/drawing/2014/main" id="{80793436-3E15-6B32-3DA5-93E6CE86C9A8}"/>
              </a:ext>
              <a:ext uri="{C183D7F6-B498-43B3-948B-1728B52AA6E4}">
                <adec:decorative xmlns:adec="http://schemas.microsoft.com/office/drawing/2017/decorative" val="1"/>
              </a:ext>
            </a:extLst>
          </p:cNvPr>
          <p:cNvSpPr>
            <a:spLocks/>
          </p:cNvSpPr>
          <p:nvPr/>
        </p:nvSpPr>
        <p:spPr>
          <a:xfrm>
            <a:off x="409575" y="1110033"/>
            <a:ext cx="5570120" cy="5185524"/>
          </a:xfrm>
          <a:prstGeom prst="roundRect">
            <a:avLst>
              <a:gd name="adj" fmla="val 2004"/>
            </a:avLst>
          </a:prstGeom>
          <a:solidFill>
            <a:schemeClr val="bg1"/>
          </a:solidFill>
          <a:effectLst>
            <a:outerShdw blurRad="50800" dist="38100" dir="2700000" algn="tl" rotWithShape="0">
              <a:prstClr val="black">
                <a:alpha val="40000"/>
              </a:prstClr>
            </a:outerShdw>
          </a:effectLst>
        </p:spPr>
        <p:txBody>
          <a:bodyPr wrap="square" lIns="114300" tIns="114300" rIns="114300" bIns="114300">
            <a:noAutofit/>
          </a:bodyPr>
          <a:lstStyle/>
          <a:p>
            <a:pPr marR="0" lvl="0" algn="ctr" defTabSz="914314" rtl="0" eaLnBrk="1" fontAlgn="auto" latinLnBrk="0" hangingPunct="1">
              <a:lnSpc>
                <a:spcPct val="100000"/>
              </a:lnSpc>
              <a:spcBef>
                <a:spcPts val="0"/>
              </a:spcBef>
              <a:spcAft>
                <a:spcPts val="1200"/>
              </a:spcAft>
              <a:buClrTx/>
              <a:buSzTx/>
              <a:tabLst/>
              <a:defRPr/>
            </a:pPr>
            <a:endParaRPr kumimoji="0" lang="en-US" sz="1600" b="0" i="0" u="none" strike="noStrike" kern="1200" cap="none" normalizeH="0" noProof="0">
              <a:ln>
                <a:noFill/>
              </a:ln>
              <a:solidFill>
                <a:srgbClr val="282828"/>
              </a:solidFill>
              <a:effectLst/>
              <a:uLnTx/>
              <a:uFillTx/>
              <a:ea typeface="Calibri" panose="020F0502020204030204" pitchFamily="34" charset="0"/>
              <a:cs typeface="+mn-cs"/>
            </a:endParaRPr>
          </a:p>
        </p:txBody>
      </p:sp>
      <p:sp>
        <p:nvSpPr>
          <p:cNvPr id="15" name="TextBox 14">
            <a:extLst>
              <a:ext uri="{FF2B5EF4-FFF2-40B4-BE49-F238E27FC236}">
                <a16:creationId xmlns:a16="http://schemas.microsoft.com/office/drawing/2014/main" id="{8B6B37E8-F880-F6B6-D283-B86EA829F641}"/>
              </a:ext>
            </a:extLst>
          </p:cNvPr>
          <p:cNvSpPr txBox="1">
            <a:spLocks/>
          </p:cNvSpPr>
          <p:nvPr/>
        </p:nvSpPr>
        <p:spPr>
          <a:xfrm>
            <a:off x="675118" y="1388452"/>
            <a:ext cx="5039033" cy="4308872"/>
          </a:xfrm>
          <a:prstGeom prst="rect">
            <a:avLst/>
          </a:prstGeom>
          <a:noFill/>
        </p:spPr>
        <p:txBody>
          <a:bodyPr wrap="square" lIns="0" tIns="0" rIns="0" bIns="0" rtlCol="0">
            <a:spAutoFit/>
          </a:bodyPr>
          <a:lstStyle/>
          <a:p>
            <a:pPr marR="0" lvl="0" defTabSz="914400" rtl="0" eaLnBrk="1" fontAlgn="auto" latinLnBrk="0" hangingPunct="1">
              <a:spcBef>
                <a:spcPts val="0"/>
              </a:spcBef>
              <a:spcAft>
                <a:spcPts val="1200"/>
              </a:spcAft>
              <a:buClrTx/>
              <a:buSzTx/>
              <a:tabLst/>
              <a:defRPr/>
            </a:pPr>
            <a:r>
              <a:rPr kumimoji="0" lang="en-US" sz="1600" b="0" i="0" u="none" strike="noStrike" kern="1200" cap="none" normalizeH="0" baseline="0" noProof="0">
                <a:ln>
                  <a:noFill/>
                </a:ln>
                <a:solidFill>
                  <a:srgbClr val="000000"/>
                </a:solidFill>
                <a:effectLst/>
                <a:uLnTx/>
                <a:uFillTx/>
                <a:ea typeface="+mn-ea"/>
                <a:cs typeface="+mn-cs"/>
              </a:rPr>
              <a:t>After running and downloading a person query in .csv, the next step is to import the data into your analysis software of choice.  </a:t>
            </a:r>
          </a:p>
          <a:p>
            <a:pPr marR="0" lvl="0" defTabSz="914400" rtl="0" eaLnBrk="1" fontAlgn="auto" latinLnBrk="0" hangingPunct="1">
              <a:spcBef>
                <a:spcPts val="0"/>
              </a:spcBef>
              <a:spcAft>
                <a:spcPts val="1200"/>
              </a:spcAft>
              <a:buClrTx/>
              <a:buSzTx/>
              <a:tabLst/>
              <a:defRPr/>
            </a:pPr>
            <a:r>
              <a:rPr kumimoji="0" lang="en-US" sz="1600" b="0" i="0" u="none" strike="noStrike" kern="1200" cap="none" normalizeH="0" baseline="0" noProof="0">
                <a:ln>
                  <a:noFill/>
                </a:ln>
                <a:solidFill>
                  <a:srgbClr val="000000"/>
                </a:solidFill>
                <a:effectLst/>
                <a:uLnTx/>
                <a:uFillTx/>
                <a:ea typeface="+mn-ea"/>
                <a:cs typeface="+mn-cs"/>
              </a:rPr>
              <a:t>We recommend either R or Python as these are mature, powerful, and flexible programming languages used by many for data analysis and data science. We also have designated libraries which cater for users of these two languages (see next section), making things easier as users will not have to write analysis code from scratch.</a:t>
            </a:r>
          </a:p>
          <a:p>
            <a:pPr marR="0" lvl="0" defTabSz="914400" rtl="0" eaLnBrk="1" fontAlgn="auto" latinLnBrk="0" hangingPunct="1">
              <a:spcBef>
                <a:spcPts val="0"/>
              </a:spcBef>
              <a:spcAft>
                <a:spcPts val="1000"/>
              </a:spcAft>
              <a:buClrTx/>
              <a:buSzTx/>
              <a:tabLst/>
              <a:defRPr/>
            </a:pPr>
            <a:r>
              <a:rPr kumimoji="0" lang="en-US" sz="1600" b="0" i="0" u="none" strike="noStrike" kern="1200" cap="none" normalizeH="0" baseline="0" noProof="0">
                <a:ln>
                  <a:noFill/>
                </a:ln>
                <a:solidFill>
                  <a:srgbClr val="000000"/>
                </a:solidFill>
                <a:effectLst/>
                <a:uLnTx/>
                <a:uFillTx/>
                <a:ea typeface="+mn-ea"/>
                <a:cs typeface="+mn-cs"/>
              </a:rPr>
              <a:t>Before diving straight into the analysis, we always recommend analysts to do two things as a best practice: </a:t>
            </a:r>
          </a:p>
          <a:p>
            <a:pPr marL="285750" marR="0" lvl="0" indent="-285750" defTabSz="914400" rtl="0" eaLnBrk="1" fontAlgn="auto" latinLnBrk="0" hangingPunct="1">
              <a:spcBef>
                <a:spcPts val="0"/>
              </a:spcBef>
              <a:spcAft>
                <a:spcPts val="10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Run a </a:t>
            </a:r>
            <a:r>
              <a:rPr kumimoji="0" lang="en-US" sz="1600" b="0" i="0" u="none" strike="noStrike" kern="1200" cap="none" normalizeH="0" baseline="0" noProof="0">
                <a:ln>
                  <a:noFill/>
                </a:ln>
                <a:solidFill>
                  <a:srgbClr val="000000"/>
                </a:solidFill>
                <a:effectLst/>
                <a:uLnTx/>
                <a:uFillTx/>
                <a:latin typeface="+mj-lt"/>
                <a:ea typeface="+mn-ea"/>
                <a:cs typeface="+mn-cs"/>
              </a:rPr>
              <a:t>data validation </a:t>
            </a:r>
            <a:r>
              <a:rPr kumimoji="0" lang="en-US" sz="1600" b="0" i="0" u="none" strike="noStrike" kern="1200" cap="none" normalizeH="0" baseline="0" noProof="0">
                <a:ln>
                  <a:noFill/>
                </a:ln>
                <a:solidFill>
                  <a:srgbClr val="000000"/>
                </a:solidFill>
                <a:effectLst/>
                <a:uLnTx/>
                <a:uFillTx/>
                <a:ea typeface="+mn-ea"/>
                <a:cs typeface="+mn-cs"/>
              </a:rPr>
              <a:t>exercise to understand the context of the data.</a:t>
            </a:r>
          </a:p>
          <a:p>
            <a:pPr marL="285750" marR="0" lvl="0" indent="-285750" defTabSz="914400" rtl="0" eaLnBrk="1" fontAlgn="auto" latinLnBrk="0" hangingPunct="1">
              <a:spcBef>
                <a:spcPts val="0"/>
              </a:spcBef>
              <a:spcAft>
                <a:spcPts val="1000"/>
              </a:spcAft>
              <a:buClrTx/>
              <a:buSzTx/>
              <a:buFont typeface="Arial" panose="020B0604020202020204" pitchFamily="34" charset="0"/>
              <a:buChar char="•"/>
              <a:tabLst/>
              <a:defRPr/>
            </a:pPr>
            <a:r>
              <a:rPr kumimoji="0" lang="en-US" sz="1600" b="0" i="0" u="none" strike="noStrike" kern="1200" cap="none" normalizeH="0" baseline="0" noProof="0">
                <a:ln>
                  <a:noFill/>
                </a:ln>
                <a:solidFill>
                  <a:srgbClr val="000000"/>
                </a:solidFill>
                <a:effectLst/>
                <a:uLnTx/>
                <a:uFillTx/>
                <a:ea typeface="+mn-ea"/>
                <a:cs typeface="+mn-cs"/>
              </a:rPr>
              <a:t>Create an </a:t>
            </a:r>
            <a:r>
              <a:rPr kumimoji="0" lang="en-US" sz="1600" b="0" i="0" u="none" strike="noStrike" kern="1200" cap="none" normalizeH="0" baseline="0" noProof="0">
                <a:ln>
                  <a:noFill/>
                </a:ln>
                <a:solidFill>
                  <a:srgbClr val="000000"/>
                </a:solidFill>
                <a:effectLst/>
                <a:uLnTx/>
                <a:uFillTx/>
                <a:latin typeface="+mj-lt"/>
                <a:ea typeface="+mn-ea"/>
                <a:cs typeface="+mn-cs"/>
              </a:rPr>
              <a:t>analysis plan </a:t>
            </a:r>
            <a:r>
              <a:rPr kumimoji="0" lang="en-US" sz="1600" b="0" i="0" u="none" strike="noStrike" kern="1200" cap="none" normalizeH="0" baseline="0" noProof="0">
                <a:ln>
                  <a:noFill/>
                </a:ln>
                <a:solidFill>
                  <a:srgbClr val="000000"/>
                </a:solidFill>
                <a:effectLst/>
                <a:uLnTx/>
                <a:uFillTx/>
                <a:ea typeface="+mn-ea"/>
                <a:cs typeface="+mn-cs"/>
              </a:rPr>
              <a:t>to ensure that the analysis is targeted to address the core business questions.</a:t>
            </a:r>
          </a:p>
        </p:txBody>
      </p:sp>
      <p:sp>
        <p:nvSpPr>
          <p:cNvPr id="19" name="Rectangle: Rounded Corners 18">
            <a:extLst>
              <a:ext uri="{FF2B5EF4-FFF2-40B4-BE49-F238E27FC236}">
                <a16:creationId xmlns:a16="http://schemas.microsoft.com/office/drawing/2014/main" id="{7C47B489-690B-76D7-08A0-EBC504C53737}"/>
              </a:ext>
            </a:extLst>
          </p:cNvPr>
          <p:cNvSpPr>
            <a:spLocks/>
          </p:cNvSpPr>
          <p:nvPr/>
        </p:nvSpPr>
        <p:spPr bwMode="auto">
          <a:xfrm>
            <a:off x="6504532" y="1247734"/>
            <a:ext cx="2366209" cy="667982"/>
          </a:xfrm>
          <a:prstGeom prst="roundRect">
            <a:avLst/>
          </a:prstGeom>
          <a:gradFill flip="none" rotWithShape="1">
            <a:gsLst>
              <a:gs pos="100000">
                <a:srgbClr val="F4DFF5"/>
              </a:gs>
              <a:gs pos="0">
                <a:srgbClr val="D5EDFF"/>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US" sz="1600">
                <a:solidFill>
                  <a:schemeClr val="tx1"/>
                </a:solidFill>
                <a:latin typeface="+mj-lt"/>
              </a:rPr>
              <a:t>Set up and run query</a:t>
            </a:r>
          </a:p>
        </p:txBody>
      </p:sp>
      <p:sp>
        <p:nvSpPr>
          <p:cNvPr id="26" name="Rectangle: Rounded Corners 25">
            <a:extLst>
              <a:ext uri="{FF2B5EF4-FFF2-40B4-BE49-F238E27FC236}">
                <a16:creationId xmlns:a16="http://schemas.microsoft.com/office/drawing/2014/main" id="{CC2643F2-83EB-4C8C-0813-7668FD343AEE}"/>
              </a:ext>
            </a:extLst>
          </p:cNvPr>
          <p:cNvSpPr>
            <a:spLocks/>
          </p:cNvSpPr>
          <p:nvPr/>
        </p:nvSpPr>
        <p:spPr bwMode="auto">
          <a:xfrm>
            <a:off x="6504532" y="2308269"/>
            <a:ext cx="2366209" cy="667982"/>
          </a:xfrm>
          <a:prstGeom prst="roundRect">
            <a:avLst/>
          </a:prstGeom>
          <a:gradFill flip="none" rotWithShape="1">
            <a:gsLst>
              <a:gs pos="100000">
                <a:srgbClr val="F4DFF5"/>
              </a:gs>
              <a:gs pos="0">
                <a:srgbClr val="D5EDFF"/>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US" sz="1600">
                <a:solidFill>
                  <a:schemeClr val="tx1"/>
                </a:solidFill>
                <a:latin typeface="+mj-lt"/>
              </a:rPr>
              <a:t>CSV downloaded </a:t>
            </a:r>
          </a:p>
        </p:txBody>
      </p:sp>
      <p:sp>
        <p:nvSpPr>
          <p:cNvPr id="27" name="Rectangle: Rounded Corners 26">
            <a:extLst>
              <a:ext uri="{FF2B5EF4-FFF2-40B4-BE49-F238E27FC236}">
                <a16:creationId xmlns:a16="http://schemas.microsoft.com/office/drawing/2014/main" id="{29DBB271-9761-F178-2248-5D9834DC8121}"/>
              </a:ext>
            </a:extLst>
          </p:cNvPr>
          <p:cNvSpPr>
            <a:spLocks/>
          </p:cNvSpPr>
          <p:nvPr/>
        </p:nvSpPr>
        <p:spPr bwMode="auto">
          <a:xfrm>
            <a:off x="6504532" y="3368804"/>
            <a:ext cx="2366209" cy="667982"/>
          </a:xfrm>
          <a:prstGeom prst="roundRect">
            <a:avLst/>
          </a:prstGeom>
          <a:gradFill flip="none" rotWithShape="1">
            <a:gsLst>
              <a:gs pos="100000">
                <a:srgbClr val="F4DFF5"/>
              </a:gs>
              <a:gs pos="0">
                <a:srgbClr val="D5EDFF"/>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US" sz="1600">
                <a:solidFill>
                  <a:schemeClr val="tx1"/>
                </a:solidFill>
                <a:latin typeface="+mj-lt"/>
              </a:rPr>
              <a:t>Load in R/Python</a:t>
            </a:r>
          </a:p>
        </p:txBody>
      </p:sp>
      <p:sp>
        <p:nvSpPr>
          <p:cNvPr id="28" name="Rectangle: Rounded Corners 27">
            <a:extLst>
              <a:ext uri="{FF2B5EF4-FFF2-40B4-BE49-F238E27FC236}">
                <a16:creationId xmlns:a16="http://schemas.microsoft.com/office/drawing/2014/main" id="{B5B6F736-8AE2-131A-63A0-AA9832B8D5C5}"/>
              </a:ext>
            </a:extLst>
          </p:cNvPr>
          <p:cNvSpPr>
            <a:spLocks/>
          </p:cNvSpPr>
          <p:nvPr/>
        </p:nvSpPr>
        <p:spPr bwMode="auto">
          <a:xfrm>
            <a:off x="6504532" y="4429339"/>
            <a:ext cx="2366209" cy="667982"/>
          </a:xfrm>
          <a:prstGeom prst="roundRect">
            <a:avLst/>
          </a:prstGeom>
          <a:gradFill flip="none" rotWithShape="1">
            <a:gsLst>
              <a:gs pos="100000">
                <a:srgbClr val="F4DFF5"/>
              </a:gs>
              <a:gs pos="0">
                <a:srgbClr val="D5EDFF"/>
              </a:gs>
            </a:gsLst>
            <a:lin ang="8100000" scaled="1"/>
            <a:tileRect/>
          </a:gradFill>
          <a:ln w="285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US" sz="1600">
                <a:solidFill>
                  <a:schemeClr val="tx1"/>
                </a:solidFill>
                <a:latin typeface="+mj-lt"/>
              </a:rPr>
              <a:t>Data validation</a:t>
            </a:r>
          </a:p>
        </p:txBody>
      </p:sp>
      <p:sp>
        <p:nvSpPr>
          <p:cNvPr id="52" name="Rectangle: Rounded Corners 51">
            <a:extLst>
              <a:ext uri="{FF2B5EF4-FFF2-40B4-BE49-F238E27FC236}">
                <a16:creationId xmlns:a16="http://schemas.microsoft.com/office/drawing/2014/main" id="{264E4C6F-1B51-47B3-2AD4-9400A51FA286}"/>
              </a:ext>
            </a:extLst>
          </p:cNvPr>
          <p:cNvSpPr>
            <a:spLocks/>
          </p:cNvSpPr>
          <p:nvPr/>
        </p:nvSpPr>
        <p:spPr bwMode="auto">
          <a:xfrm>
            <a:off x="9656136" y="2735765"/>
            <a:ext cx="1845094" cy="946265"/>
          </a:xfrm>
          <a:prstGeom prst="roundRect">
            <a:avLst/>
          </a:prstGeom>
          <a:solidFill>
            <a:schemeClr val="bg1"/>
          </a:solidFill>
          <a:ln w="9525">
            <a:solidFill>
              <a:schemeClr val="bg1">
                <a:lumMod val="50000"/>
              </a:schemeClr>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US" sz="1600">
                <a:solidFill>
                  <a:schemeClr val="tx1"/>
                </a:solidFill>
              </a:rPr>
              <a:t>Adjustments if necessary</a:t>
            </a:r>
          </a:p>
        </p:txBody>
      </p:sp>
      <p:sp>
        <p:nvSpPr>
          <p:cNvPr id="29" name="Rectangle: Rounded Corners 28">
            <a:extLst>
              <a:ext uri="{FF2B5EF4-FFF2-40B4-BE49-F238E27FC236}">
                <a16:creationId xmlns:a16="http://schemas.microsoft.com/office/drawing/2014/main" id="{A8A0512E-B893-421F-6DDE-DC8B89105574}"/>
              </a:ext>
            </a:extLst>
          </p:cNvPr>
          <p:cNvSpPr>
            <a:spLocks/>
          </p:cNvSpPr>
          <p:nvPr/>
        </p:nvSpPr>
        <p:spPr bwMode="auto">
          <a:xfrm>
            <a:off x="6504532" y="5489874"/>
            <a:ext cx="2366209" cy="667982"/>
          </a:xfrm>
          <a:prstGeom prst="roundRect">
            <a:avLst/>
          </a:prstGeom>
          <a:gradFill flip="none" rotWithShape="1">
            <a:gsLst>
              <a:gs pos="100000">
                <a:srgbClr val="F4DFF5"/>
              </a:gs>
              <a:gs pos="0">
                <a:srgbClr val="D5EDFF"/>
              </a:gs>
            </a:gsLst>
            <a:lin ang="81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US" sz="1600">
                <a:solidFill>
                  <a:schemeClr val="tx1"/>
                </a:solidFill>
                <a:latin typeface="+mj-lt"/>
              </a:rPr>
              <a:t>Analysis</a:t>
            </a:r>
          </a:p>
        </p:txBody>
      </p:sp>
      <p:sp>
        <p:nvSpPr>
          <p:cNvPr id="22" name="Rectangle: Rounded Corners 21">
            <a:extLst>
              <a:ext uri="{FF2B5EF4-FFF2-40B4-BE49-F238E27FC236}">
                <a16:creationId xmlns:a16="http://schemas.microsoft.com/office/drawing/2014/main" id="{FCAC6AAE-50A5-AE08-BD98-4F343F9DEFF2}"/>
              </a:ext>
            </a:extLst>
          </p:cNvPr>
          <p:cNvSpPr>
            <a:spLocks/>
          </p:cNvSpPr>
          <p:nvPr/>
        </p:nvSpPr>
        <p:spPr bwMode="auto">
          <a:xfrm>
            <a:off x="9395579" y="5489874"/>
            <a:ext cx="2366209" cy="667982"/>
          </a:xfrm>
          <a:prstGeom prst="roundRect">
            <a:avLst/>
          </a:prstGeom>
          <a:gradFill flip="none" rotWithShape="1">
            <a:gsLst>
              <a:gs pos="100000">
                <a:srgbClr val="F4DFF5"/>
              </a:gs>
              <a:gs pos="0">
                <a:srgbClr val="D5EDFF"/>
              </a:gs>
            </a:gsLst>
            <a:lin ang="8100000" scaled="1"/>
            <a:tileRect/>
          </a:gradFill>
          <a:ln w="28575">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0" algn="ctr"/>
            <a:r>
              <a:rPr lang="en-US" sz="1600">
                <a:solidFill>
                  <a:schemeClr val="tx1"/>
                </a:solidFill>
                <a:latin typeface="+mj-lt"/>
              </a:rPr>
              <a:t>Analysis plan</a:t>
            </a:r>
          </a:p>
        </p:txBody>
      </p:sp>
      <p:cxnSp>
        <p:nvCxnSpPr>
          <p:cNvPr id="31" name="Straight Arrow Connector 30">
            <a:extLst>
              <a:ext uri="{FF2B5EF4-FFF2-40B4-BE49-F238E27FC236}">
                <a16:creationId xmlns:a16="http://schemas.microsoft.com/office/drawing/2014/main" id="{1A0F6524-D0BC-DDE8-9FE3-86DC8B8B4C64}"/>
              </a:ext>
              <a:ext uri="{C183D7F6-B498-43B3-948B-1728B52AA6E4}">
                <adec:decorative xmlns:adec="http://schemas.microsoft.com/office/drawing/2017/decorative" val="1"/>
              </a:ext>
            </a:extLst>
          </p:cNvPr>
          <p:cNvCxnSpPr>
            <a:cxnSpLocks/>
            <a:stCxn id="19" idx="2"/>
            <a:endCxn id="26" idx="0"/>
          </p:cNvCxnSpPr>
          <p:nvPr/>
        </p:nvCxnSpPr>
        <p:spPr>
          <a:xfrm>
            <a:off x="7687637" y="1915716"/>
            <a:ext cx="0" cy="392553"/>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E1D0CF1-538C-F99E-802B-B957C78020F1}"/>
              </a:ext>
              <a:ext uri="{C183D7F6-B498-43B3-948B-1728B52AA6E4}">
                <adec:decorative xmlns:adec="http://schemas.microsoft.com/office/drawing/2017/decorative" val="1"/>
              </a:ext>
            </a:extLst>
          </p:cNvPr>
          <p:cNvCxnSpPr>
            <a:cxnSpLocks/>
            <a:stCxn id="26" idx="2"/>
            <a:endCxn id="27" idx="0"/>
          </p:cNvCxnSpPr>
          <p:nvPr/>
        </p:nvCxnSpPr>
        <p:spPr>
          <a:xfrm>
            <a:off x="7687637" y="2976251"/>
            <a:ext cx="0" cy="392553"/>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23B5F14-E0A4-F349-B45C-F12FEE034166}"/>
              </a:ext>
              <a:ext uri="{C183D7F6-B498-43B3-948B-1728B52AA6E4}">
                <adec:decorative xmlns:adec="http://schemas.microsoft.com/office/drawing/2017/decorative" val="1"/>
              </a:ext>
            </a:extLst>
          </p:cNvPr>
          <p:cNvCxnSpPr>
            <a:cxnSpLocks/>
            <a:stCxn id="27" idx="2"/>
            <a:endCxn id="28" idx="0"/>
          </p:cNvCxnSpPr>
          <p:nvPr/>
        </p:nvCxnSpPr>
        <p:spPr>
          <a:xfrm>
            <a:off x="7687637" y="4036786"/>
            <a:ext cx="0" cy="392553"/>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1024E7B-71CD-4392-8437-8D6EBC6A85F5}"/>
              </a:ext>
              <a:ext uri="{C183D7F6-B498-43B3-948B-1728B52AA6E4}">
                <adec:decorative xmlns:adec="http://schemas.microsoft.com/office/drawing/2017/decorative" val="1"/>
              </a:ext>
            </a:extLst>
          </p:cNvPr>
          <p:cNvCxnSpPr>
            <a:cxnSpLocks/>
            <a:stCxn id="28" idx="2"/>
            <a:endCxn id="29" idx="0"/>
          </p:cNvCxnSpPr>
          <p:nvPr/>
        </p:nvCxnSpPr>
        <p:spPr>
          <a:xfrm>
            <a:off x="7687637" y="5097321"/>
            <a:ext cx="0" cy="392553"/>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71EF95D-079C-5F9C-E050-BFAEB31816E6}"/>
              </a:ext>
              <a:ext uri="{C183D7F6-B498-43B3-948B-1728B52AA6E4}">
                <adec:decorative xmlns:adec="http://schemas.microsoft.com/office/drawing/2017/decorative" val="1"/>
              </a:ext>
            </a:extLst>
          </p:cNvPr>
          <p:cNvCxnSpPr>
            <a:cxnSpLocks/>
            <a:stCxn id="22" idx="1"/>
            <a:endCxn id="29" idx="3"/>
          </p:cNvCxnSpPr>
          <p:nvPr/>
        </p:nvCxnSpPr>
        <p:spPr>
          <a:xfrm flipH="1">
            <a:off x="8870741" y="5823865"/>
            <a:ext cx="524838" cy="0"/>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65DB01B-D7F5-708B-2F67-6104DCBF3144}"/>
              </a:ext>
              <a:ext uri="{C183D7F6-B498-43B3-948B-1728B52AA6E4}">
                <adec:decorative xmlns:adec="http://schemas.microsoft.com/office/drawing/2017/decorative" val="1"/>
              </a:ext>
            </a:extLst>
          </p:cNvPr>
          <p:cNvCxnSpPr>
            <a:cxnSpLocks/>
            <a:stCxn id="28" idx="3"/>
            <a:endCxn id="52" idx="2"/>
          </p:cNvCxnSpPr>
          <p:nvPr/>
        </p:nvCxnSpPr>
        <p:spPr>
          <a:xfrm flipV="1">
            <a:off x="8870741" y="3682030"/>
            <a:ext cx="1707942" cy="1081300"/>
          </a:xfrm>
          <a:prstGeom prst="bentConnector2">
            <a:avLst/>
          </a:prstGeom>
          <a:ln w="9525">
            <a:solidFill>
              <a:schemeClr val="bg1">
                <a:lumMod val="50000"/>
              </a:schemeClr>
            </a:solidFill>
            <a:prstDash val="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46">
            <a:extLst>
              <a:ext uri="{FF2B5EF4-FFF2-40B4-BE49-F238E27FC236}">
                <a16:creationId xmlns:a16="http://schemas.microsoft.com/office/drawing/2014/main" id="{A205A1F5-96A9-8BA9-685D-289E57DED084}"/>
              </a:ext>
              <a:ext uri="{C183D7F6-B498-43B3-948B-1728B52AA6E4}">
                <adec:decorative xmlns:adec="http://schemas.microsoft.com/office/drawing/2017/decorative" val="1"/>
              </a:ext>
            </a:extLst>
          </p:cNvPr>
          <p:cNvCxnSpPr>
            <a:cxnSpLocks/>
            <a:stCxn id="52" idx="0"/>
            <a:endCxn id="19" idx="3"/>
          </p:cNvCxnSpPr>
          <p:nvPr/>
        </p:nvCxnSpPr>
        <p:spPr>
          <a:xfrm rot="16200000" flipV="1">
            <a:off x="9147692" y="1304774"/>
            <a:ext cx="1154040" cy="1707942"/>
          </a:xfrm>
          <a:prstGeom prst="bentConnector2">
            <a:avLst/>
          </a:prstGeom>
          <a:ln w="9525">
            <a:solidFill>
              <a:schemeClr val="bg1">
                <a:lumMod val="50000"/>
              </a:schemeClr>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57415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8ACC7963-7DB4-73BA-F01E-F7F20E1936BC}"/>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Viva Insights queries</a:t>
            </a:r>
          </a:p>
        </p:txBody>
      </p:sp>
      <p:sp>
        <p:nvSpPr>
          <p:cNvPr id="2" name="Title 1">
            <a:extLst>
              <a:ext uri="{FF2B5EF4-FFF2-40B4-BE49-F238E27FC236}">
                <a16:creationId xmlns:a16="http://schemas.microsoft.com/office/drawing/2014/main" id="{A9B22E8D-875E-C3D1-5373-94C8350F217E}"/>
              </a:ext>
            </a:extLst>
          </p:cNvPr>
          <p:cNvSpPr>
            <a:spLocks noGrp="1"/>
          </p:cNvSpPr>
          <p:nvPr>
            <p:ph type="title"/>
          </p:nvPr>
        </p:nvSpPr>
        <p:spPr>
          <a:xfrm>
            <a:off x="409575" y="428625"/>
            <a:ext cx="11352213" cy="430213"/>
          </a:xfrm>
        </p:spPr>
        <p:txBody>
          <a:bodyPr/>
          <a:lstStyle/>
          <a:p>
            <a:r>
              <a:rPr lang="en-GB"/>
              <a:t>Validating your data</a:t>
            </a:r>
          </a:p>
        </p:txBody>
      </p:sp>
      <p:sp>
        <p:nvSpPr>
          <p:cNvPr id="7" name="Rectangle: Rounded Corners 6">
            <a:extLst>
              <a:ext uri="{FF2B5EF4-FFF2-40B4-BE49-F238E27FC236}">
                <a16:creationId xmlns:a16="http://schemas.microsoft.com/office/drawing/2014/main" id="{A5695EE4-61DD-A546-A1C0-91F847CCB041}"/>
              </a:ext>
              <a:ext uri="{C183D7F6-B498-43B3-948B-1728B52AA6E4}">
                <adec:decorative xmlns:adec="http://schemas.microsoft.com/office/drawing/2017/decorative" val="1"/>
              </a:ext>
            </a:extLst>
          </p:cNvPr>
          <p:cNvSpPr>
            <a:spLocks/>
          </p:cNvSpPr>
          <p:nvPr/>
        </p:nvSpPr>
        <p:spPr>
          <a:xfrm>
            <a:off x="409575" y="1110033"/>
            <a:ext cx="4017145" cy="5185524"/>
          </a:xfrm>
          <a:prstGeom prst="roundRect">
            <a:avLst>
              <a:gd name="adj" fmla="val 2004"/>
            </a:avLst>
          </a:prstGeom>
          <a:solidFill>
            <a:schemeClr val="bg1"/>
          </a:solidFill>
          <a:effectLst>
            <a:outerShdw blurRad="50800" dist="38100" dir="2700000" algn="tl" rotWithShape="0">
              <a:prstClr val="black">
                <a:alpha val="40000"/>
              </a:prstClr>
            </a:outerShdw>
          </a:effectLst>
        </p:spPr>
        <p:txBody>
          <a:bodyPr wrap="square" lIns="114300" tIns="114300" rIns="114300" bIns="114300">
            <a:noAutofit/>
          </a:bodyPr>
          <a:lstStyle/>
          <a:p>
            <a:pPr marR="0" lvl="0" algn="ctr" defTabSz="914314" rtl="0" eaLnBrk="1" fontAlgn="auto" latinLnBrk="0" hangingPunct="1">
              <a:lnSpc>
                <a:spcPct val="100000"/>
              </a:lnSpc>
              <a:spcBef>
                <a:spcPts val="0"/>
              </a:spcBef>
              <a:spcAft>
                <a:spcPts val="1200"/>
              </a:spcAft>
              <a:buClrTx/>
              <a:buSzTx/>
              <a:tabLst/>
              <a:defRPr/>
            </a:pPr>
            <a:endParaRPr kumimoji="0" lang="en-US" sz="1600" b="0" i="0" u="none" strike="noStrike" kern="1200" cap="none" normalizeH="0" noProof="0">
              <a:ln>
                <a:noFill/>
              </a:ln>
              <a:solidFill>
                <a:srgbClr val="282828"/>
              </a:solidFill>
              <a:effectLst/>
              <a:uLnTx/>
              <a:uFillTx/>
              <a:ea typeface="Calibri" panose="020F0502020204030204" pitchFamily="34" charset="0"/>
              <a:cs typeface="+mn-cs"/>
            </a:endParaRPr>
          </a:p>
        </p:txBody>
      </p:sp>
      <p:sp>
        <p:nvSpPr>
          <p:cNvPr id="8" name="TextBox 7">
            <a:extLst>
              <a:ext uri="{FF2B5EF4-FFF2-40B4-BE49-F238E27FC236}">
                <a16:creationId xmlns:a16="http://schemas.microsoft.com/office/drawing/2014/main" id="{EB3918A0-83CC-8758-1C08-F140D67D0D09}"/>
              </a:ext>
            </a:extLst>
          </p:cNvPr>
          <p:cNvSpPr txBox="1">
            <a:spLocks/>
          </p:cNvSpPr>
          <p:nvPr/>
        </p:nvSpPr>
        <p:spPr>
          <a:xfrm>
            <a:off x="675119" y="1340324"/>
            <a:ext cx="3527913" cy="4770537"/>
          </a:xfrm>
          <a:prstGeom prst="rect">
            <a:avLst/>
          </a:prstGeom>
          <a:noFill/>
        </p:spPr>
        <p:txBody>
          <a:bodyPr wrap="square" lIns="0" tIns="0" rIns="0" bIns="0" rtlCol="0">
            <a:spAutoFit/>
          </a:bodyPr>
          <a:lstStyle/>
          <a:p>
            <a:pPr marR="0" lvl="0" defTabSz="914400" rtl="0" eaLnBrk="1" fontAlgn="auto" latinLnBrk="0" hangingPunct="1">
              <a:spcBef>
                <a:spcPts val="0"/>
              </a:spcBef>
              <a:spcAft>
                <a:spcPts val="1200"/>
              </a:spcAft>
              <a:buClrTx/>
              <a:buSzTx/>
              <a:tabLst/>
              <a:defRPr/>
            </a:pPr>
            <a:r>
              <a:rPr kumimoji="0" lang="en-US" sz="1400" b="0" i="0" u="none" strike="noStrike" kern="1200" cap="none" normalizeH="0" baseline="0" noProof="0">
                <a:ln>
                  <a:noFill/>
                </a:ln>
                <a:solidFill>
                  <a:srgbClr val="000000"/>
                </a:solidFill>
                <a:effectLst/>
                <a:uLnTx/>
                <a:uFillTx/>
                <a:latin typeface="+mj-lt"/>
                <a:ea typeface="+mn-ea"/>
                <a:cs typeface="+mn-cs"/>
              </a:rPr>
              <a:t>Data validation</a:t>
            </a:r>
            <a:r>
              <a:rPr kumimoji="0" lang="en-US" sz="1400" b="0" i="0" u="none" strike="noStrike" kern="1200" cap="none" normalizeH="0" baseline="0" noProof="0">
                <a:ln>
                  <a:noFill/>
                </a:ln>
                <a:solidFill>
                  <a:srgbClr val="000000"/>
                </a:solidFill>
                <a:effectLst/>
                <a:uLnTx/>
                <a:uFillTx/>
                <a:ea typeface="+mn-ea"/>
                <a:cs typeface="+mn-cs"/>
              </a:rPr>
              <a:t> is a process of observing your data for issues, such as missing values in your organizational data and outliers in Insights metrics. These issues may be normal or require correction, depending on the cause. </a:t>
            </a:r>
          </a:p>
          <a:p>
            <a:pPr marR="0" lvl="0" defTabSz="914400" rtl="0" eaLnBrk="1" fontAlgn="auto" latinLnBrk="0" hangingPunct="1">
              <a:spcBef>
                <a:spcPts val="0"/>
              </a:spcBef>
              <a:spcAft>
                <a:spcPts val="1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For instance, organizational data can have unintended blanks or “NA” values which may require populating, or spelling errors could result in the same value appearing as multiple values. </a:t>
            </a:r>
          </a:p>
          <a:p>
            <a:pPr marR="0" lvl="0" defTabSz="914400" rtl="0" eaLnBrk="1" fontAlgn="auto" latinLnBrk="0" hangingPunct="1">
              <a:spcBef>
                <a:spcPts val="0"/>
              </a:spcBef>
              <a:spcAft>
                <a:spcPts val="1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Another example is licenses assigned to non-information workers or extended time-off could result in unusually low collaboration or Copilot metrics, which will indicate that a filter should be applied in the analysis. </a:t>
            </a:r>
          </a:p>
          <a:p>
            <a:pPr marR="0" lvl="0" defTabSz="914400" rtl="0" eaLnBrk="1" fontAlgn="auto" latinLnBrk="0" hangingPunct="1">
              <a:spcBef>
                <a:spcPts val="0"/>
              </a:spcBef>
              <a:spcAft>
                <a:spcPts val="1200"/>
              </a:spcAft>
              <a:buClrTx/>
              <a:buSzTx/>
              <a:tabLst/>
              <a:defRPr/>
            </a:pPr>
            <a:r>
              <a:rPr kumimoji="0" lang="en-US" sz="1400" b="0" i="0" u="none" strike="noStrike" kern="1200" cap="none" normalizeH="0" baseline="0" noProof="0">
                <a:ln>
                  <a:noFill/>
                </a:ln>
                <a:solidFill>
                  <a:srgbClr val="000000"/>
                </a:solidFill>
                <a:effectLst/>
                <a:uLnTx/>
                <a:uFillTx/>
                <a:ea typeface="+mn-ea"/>
                <a:cs typeface="+mn-cs"/>
              </a:rPr>
              <a:t>The next section covers some data validation functions that come in our R and Python libraries. </a:t>
            </a:r>
          </a:p>
        </p:txBody>
      </p:sp>
      <p:sp>
        <p:nvSpPr>
          <p:cNvPr id="10" name="Title 7">
            <a:extLst>
              <a:ext uri="{FF2B5EF4-FFF2-40B4-BE49-F238E27FC236}">
                <a16:creationId xmlns:a16="http://schemas.microsoft.com/office/drawing/2014/main" id="{5886C051-C13F-C9FE-0997-DCC25097CE6F}"/>
              </a:ext>
            </a:extLst>
          </p:cNvPr>
          <p:cNvSpPr txBox="1">
            <a:spLocks/>
          </p:cNvSpPr>
          <p:nvPr/>
        </p:nvSpPr>
        <p:spPr>
          <a:xfrm>
            <a:off x="4761913" y="1307666"/>
            <a:ext cx="6930227" cy="215444"/>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Common data validations:</a:t>
            </a:r>
          </a:p>
        </p:txBody>
      </p:sp>
      <p:graphicFrame>
        <p:nvGraphicFramePr>
          <p:cNvPr id="5" name="Table 4">
            <a:extLst>
              <a:ext uri="{FF2B5EF4-FFF2-40B4-BE49-F238E27FC236}">
                <a16:creationId xmlns:a16="http://schemas.microsoft.com/office/drawing/2014/main" id="{CBCA445C-D5A1-5D4D-D1B6-DA302B661A2D}"/>
              </a:ext>
            </a:extLst>
          </p:cNvPr>
          <p:cNvGraphicFramePr>
            <a:graphicFrameLocks noGrp="1"/>
          </p:cNvGraphicFramePr>
          <p:nvPr>
            <p:extLst>
              <p:ext uri="{D42A27DB-BD31-4B8C-83A1-F6EECF244321}">
                <p14:modId xmlns:p14="http://schemas.microsoft.com/office/powerpoint/2010/main" val="1338073946"/>
              </p:ext>
            </p:extLst>
          </p:nvPr>
        </p:nvGraphicFramePr>
        <p:xfrm>
          <a:off x="4761913" y="1774159"/>
          <a:ext cx="6930228" cy="4332726"/>
        </p:xfrm>
        <a:graphic>
          <a:graphicData uri="http://schemas.openxmlformats.org/drawingml/2006/table">
            <a:tbl>
              <a:tblPr firstRow="1" bandRow="1">
                <a:tableStyleId>{5C22544A-7EE6-4342-B048-85BDC9FD1C3A}</a:tableStyleId>
              </a:tblPr>
              <a:tblGrid>
                <a:gridCol w="2240466">
                  <a:extLst>
                    <a:ext uri="{9D8B030D-6E8A-4147-A177-3AD203B41FA5}">
                      <a16:colId xmlns:a16="http://schemas.microsoft.com/office/drawing/2014/main" val="183653963"/>
                    </a:ext>
                  </a:extLst>
                </a:gridCol>
                <a:gridCol w="2379686">
                  <a:extLst>
                    <a:ext uri="{9D8B030D-6E8A-4147-A177-3AD203B41FA5}">
                      <a16:colId xmlns:a16="http://schemas.microsoft.com/office/drawing/2014/main" val="2565365527"/>
                    </a:ext>
                  </a:extLst>
                </a:gridCol>
                <a:gridCol w="2310076">
                  <a:extLst>
                    <a:ext uri="{9D8B030D-6E8A-4147-A177-3AD203B41FA5}">
                      <a16:colId xmlns:a16="http://schemas.microsoft.com/office/drawing/2014/main" val="2350453595"/>
                    </a:ext>
                  </a:extLst>
                </a:gridCol>
              </a:tblGrid>
              <a:tr h="493803">
                <a:tc>
                  <a:txBody>
                    <a:bodyPr/>
                    <a:lstStyle/>
                    <a:p>
                      <a:r>
                        <a:rPr lang="en-GB" sz="1300">
                          <a:solidFill>
                            <a:schemeClr val="tx1"/>
                          </a:solidFill>
                          <a:latin typeface="+mj-lt"/>
                          <a:cs typeface="Segoe UI Light" panose="020B0502040204020203" pitchFamily="34" charset="0"/>
                        </a:rPr>
                        <a:t>Observation</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4DFF5"/>
                    </a:solidFill>
                  </a:tcPr>
                </a:tc>
                <a:tc>
                  <a:txBody>
                    <a:bodyPr/>
                    <a:lstStyle/>
                    <a:p>
                      <a:r>
                        <a:rPr lang="en-GB" sz="1300">
                          <a:solidFill>
                            <a:schemeClr val="tx1"/>
                          </a:solidFill>
                          <a:latin typeface="+mj-lt"/>
                          <a:cs typeface="Segoe UI Light" panose="020B0502040204020203" pitchFamily="34" charset="0"/>
                        </a:rPr>
                        <a:t>Possible reason(s)</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4DFF5"/>
                    </a:solidFill>
                  </a:tcPr>
                </a:tc>
                <a:tc>
                  <a:txBody>
                    <a:bodyPr/>
                    <a:lstStyle/>
                    <a:p>
                      <a:r>
                        <a:rPr lang="en-GB" sz="1300">
                          <a:solidFill>
                            <a:schemeClr val="tx1"/>
                          </a:solidFill>
                          <a:latin typeface="+mj-lt"/>
                          <a:cs typeface="Segoe UI Light" panose="020B0502040204020203" pitchFamily="34" charset="0"/>
                        </a:rPr>
                        <a:t>Action(s) required</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rgbClr val="F4DFF5"/>
                    </a:solidFill>
                  </a:tcPr>
                </a:tc>
                <a:extLst>
                  <a:ext uri="{0D108BD9-81ED-4DB2-BD59-A6C34878D82A}">
                    <a16:rowId xmlns:a16="http://schemas.microsoft.com/office/drawing/2014/main" val="1285792401"/>
                  </a:ext>
                </a:extLst>
              </a:tr>
              <a:tr h="700882">
                <a:tc>
                  <a:txBody>
                    <a:bodyPr/>
                    <a:lstStyle/>
                    <a:p>
                      <a:r>
                        <a:rPr lang="en-GB" sz="1300">
                          <a:solidFill>
                            <a:schemeClr val="tx1"/>
                          </a:solidFill>
                          <a:latin typeface="+mn-lt"/>
                          <a:cs typeface="Segoe UI Light" panose="020B0502040204020203" pitchFamily="34" charset="0"/>
                        </a:rPr>
                        <a:t>Blanks or “NA”s in organizational data.</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300">
                          <a:solidFill>
                            <a:schemeClr val="tx1"/>
                          </a:solidFill>
                          <a:latin typeface="+mn-lt"/>
                          <a:cs typeface="Segoe UI Light" panose="020B0502040204020203" pitchFamily="34" charset="0"/>
                        </a:rPr>
                        <a:t>Omission or gaps in organizational data upload.</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300">
                          <a:solidFill>
                            <a:schemeClr val="tx1"/>
                          </a:solidFill>
                          <a:latin typeface="+mn-lt"/>
                          <a:cs typeface="Segoe UI Light" panose="020B0502040204020203" pitchFamily="34" charset="0"/>
                        </a:rPr>
                        <a:t>Refresh upload required.</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263180"/>
                  </a:ext>
                </a:extLst>
              </a:tr>
              <a:tr h="1115040">
                <a:tc>
                  <a:txBody>
                    <a:bodyPr/>
                    <a:lstStyle/>
                    <a:p>
                      <a:r>
                        <a:rPr lang="en-GB" sz="1300">
                          <a:solidFill>
                            <a:schemeClr val="tx1"/>
                          </a:solidFill>
                          <a:latin typeface="+mn-lt"/>
                          <a:cs typeface="Segoe UI Light" panose="020B0502040204020203" pitchFamily="34" charset="0"/>
                        </a:rPr>
                        <a:t>Similar values in organizational data, e.g. “Customer service”, and “CS”.</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300">
                          <a:solidFill>
                            <a:schemeClr val="tx1"/>
                          </a:solidFill>
                          <a:latin typeface="+mn-lt"/>
                          <a:cs typeface="Segoe UI Light" panose="020B0502040204020203" pitchFamily="34" charset="0"/>
                        </a:rPr>
                        <a:t>Inconsistent naming conventions in the organizational data.</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300">
                          <a:solidFill>
                            <a:schemeClr val="tx1"/>
                          </a:solidFill>
                          <a:latin typeface="+mn-lt"/>
                          <a:cs typeface="Segoe UI Light" panose="020B0502040204020203" pitchFamily="34" charset="0"/>
                        </a:rPr>
                        <a:t>Correction and refresh upload required.</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49425506"/>
                  </a:ext>
                </a:extLst>
              </a:tr>
              <a:tr h="1115040">
                <a:tc>
                  <a:txBody>
                    <a:bodyPr/>
                    <a:lstStyle/>
                    <a:p>
                      <a:r>
                        <a:rPr lang="en-GB" sz="1300">
                          <a:solidFill>
                            <a:schemeClr val="tx1"/>
                          </a:solidFill>
                          <a:latin typeface="+mn-lt"/>
                          <a:cs typeface="Segoe UI Light" panose="020B0502040204020203" pitchFamily="34" charset="0"/>
                        </a:rPr>
                        <a:t>Very low outliers in collaboration or Copilot metrics.</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300">
                          <a:solidFill>
                            <a:schemeClr val="tx1"/>
                          </a:solidFill>
                          <a:latin typeface="+mn-lt"/>
                          <a:cs typeface="Segoe UI Light" panose="020B0502040204020203" pitchFamily="34" charset="0"/>
                        </a:rPr>
                        <a:t>User is non-information worker or is on leave.</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300">
                          <a:solidFill>
                            <a:schemeClr val="tx1"/>
                          </a:solidFill>
                          <a:latin typeface="+mn-lt"/>
                          <a:cs typeface="Segoe UI Light" panose="020B0502040204020203" pitchFamily="34" charset="0"/>
                        </a:rPr>
                        <a:t>The individual or the specific person-weeks should be filtered out, depending on the scenario.</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072665"/>
                  </a:ext>
                </a:extLst>
              </a:tr>
              <a:tr h="907961">
                <a:tc>
                  <a:txBody>
                    <a:bodyPr/>
                    <a:lstStyle/>
                    <a:p>
                      <a:r>
                        <a:rPr lang="en-GB" sz="1300">
                          <a:solidFill>
                            <a:schemeClr val="tx1"/>
                          </a:solidFill>
                          <a:latin typeface="+mn-lt"/>
                          <a:cs typeface="Segoe UI Light" panose="020B0502040204020203" pitchFamily="34" charset="0"/>
                        </a:rPr>
                        <a:t>After-hours collaboration is unusually high for some groups.</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300">
                          <a:solidFill>
                            <a:schemeClr val="tx1"/>
                          </a:solidFill>
                          <a:latin typeface="+mn-lt"/>
                          <a:cs typeface="Segoe UI Light" panose="020B0502040204020203" pitchFamily="34" charset="0"/>
                        </a:rPr>
                        <a:t>This may be due to odd Outlook settings being set for the individuals.</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r>
                        <a:rPr lang="en-GB" sz="1300">
                          <a:solidFill>
                            <a:schemeClr val="tx1"/>
                          </a:solidFill>
                          <a:latin typeface="+mn-lt"/>
                          <a:cs typeface="Segoe UI Light" panose="020B0502040204020203" pitchFamily="34" charset="0"/>
                        </a:rPr>
                        <a:t>Data to be imputed or filtered depending on the situation.</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5617361"/>
                  </a:ext>
                </a:extLst>
              </a:tr>
            </a:tbl>
          </a:graphicData>
        </a:graphic>
      </p:graphicFrame>
      <p:sp>
        <p:nvSpPr>
          <p:cNvPr id="11" name="Oval 1091_1">
            <a:extLst>
              <a:ext uri="{FF2B5EF4-FFF2-40B4-BE49-F238E27FC236}">
                <a16:creationId xmlns:a16="http://schemas.microsoft.com/office/drawing/2014/main" id="{0C65D9A1-7DBD-199C-C4F4-C5B7B08AE21D}"/>
              </a:ext>
              <a:ext uri="{C183D7F6-B498-43B3-948B-1728B52AA6E4}">
                <adec:decorative xmlns:adec="http://schemas.microsoft.com/office/drawing/2017/decorative" val="1"/>
              </a:ext>
            </a:extLst>
          </p:cNvPr>
          <p:cNvSpPr>
            <a:spLocks/>
          </p:cNvSpPr>
          <p:nvPr/>
        </p:nvSpPr>
        <p:spPr bwMode="auto">
          <a:xfrm rot="10800000" flipV="1">
            <a:off x="4761913" y="1597483"/>
            <a:ext cx="6930227" cy="2580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400"/>
          </a:p>
        </p:txBody>
      </p:sp>
    </p:spTree>
    <p:extLst>
      <p:ext uri="{BB962C8B-B14F-4D97-AF65-F5344CB8AC3E}">
        <p14:creationId xmlns:p14="http://schemas.microsoft.com/office/powerpoint/2010/main" val="322207682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D76157F5-00A5-2E89-B66B-AE171D2B7EE9}"/>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Viva Insights queries</a:t>
            </a:r>
          </a:p>
        </p:txBody>
      </p:sp>
      <p:sp>
        <p:nvSpPr>
          <p:cNvPr id="2" name="Title 1">
            <a:extLst>
              <a:ext uri="{FF2B5EF4-FFF2-40B4-BE49-F238E27FC236}">
                <a16:creationId xmlns:a16="http://schemas.microsoft.com/office/drawing/2014/main" id="{962AB348-1963-5E05-FE1D-39D85EFFEEBC}"/>
              </a:ext>
            </a:extLst>
          </p:cNvPr>
          <p:cNvSpPr>
            <a:spLocks noGrp="1"/>
          </p:cNvSpPr>
          <p:nvPr>
            <p:ph type="title"/>
          </p:nvPr>
        </p:nvSpPr>
        <p:spPr>
          <a:xfrm>
            <a:off x="409575" y="428625"/>
            <a:ext cx="11352213" cy="430213"/>
          </a:xfrm>
        </p:spPr>
        <p:txBody>
          <a:bodyPr/>
          <a:lstStyle/>
          <a:p>
            <a:r>
              <a:rPr lang="en-GB"/>
              <a:t>Putting together an analysis plan</a:t>
            </a:r>
          </a:p>
        </p:txBody>
      </p:sp>
      <p:sp>
        <p:nvSpPr>
          <p:cNvPr id="5" name="TextBox 4">
            <a:extLst>
              <a:ext uri="{FF2B5EF4-FFF2-40B4-BE49-F238E27FC236}">
                <a16:creationId xmlns:a16="http://schemas.microsoft.com/office/drawing/2014/main" id="{67A3C2F9-BCF1-12A7-3898-371FF8BEA3A5}"/>
              </a:ext>
            </a:extLst>
          </p:cNvPr>
          <p:cNvSpPr txBox="1">
            <a:spLocks/>
          </p:cNvSpPr>
          <p:nvPr/>
        </p:nvSpPr>
        <p:spPr>
          <a:xfrm>
            <a:off x="409575" y="983224"/>
            <a:ext cx="11352213" cy="369332"/>
          </a:xfrm>
          <a:prstGeom prst="rect">
            <a:avLst/>
          </a:prstGeom>
          <a:noFill/>
        </p:spPr>
        <p:txBody>
          <a:bodyPr wrap="square" lIns="0" tIns="0" rIns="0" bIns="0" rtlCol="0">
            <a:spAutoFit/>
          </a:bodyPr>
          <a:lstStyle/>
          <a:p>
            <a:pPr marR="0" lvl="0" defTabSz="914400" rtl="0" eaLnBrk="1" fontAlgn="auto" latinLnBrk="0" hangingPunct="1">
              <a:spcBef>
                <a:spcPts val="0"/>
              </a:spcBef>
              <a:spcAft>
                <a:spcPts val="600"/>
              </a:spcAft>
              <a:buClrTx/>
              <a:buSzTx/>
              <a:tabLst/>
              <a:defRPr/>
            </a:pPr>
            <a:r>
              <a:rPr kumimoji="0" lang="en-US" sz="1200" b="0" i="0" u="none" strike="noStrike" kern="1200" cap="none" normalizeH="0" baseline="0" noProof="0">
                <a:ln>
                  <a:noFill/>
                </a:ln>
                <a:solidFill>
                  <a:srgbClr val="000000"/>
                </a:solidFill>
                <a:effectLst/>
                <a:uLnTx/>
                <a:uFillTx/>
                <a:ea typeface="+mn-ea"/>
                <a:cs typeface="+mn-cs"/>
              </a:rPr>
              <a:t>When working with Viva Insights data, creating a targeted analysis plan is essential to ensure your findings are relevant, actionable, and aligned with organizational goals. Viva Insights provides rich behavioral and collaboration metrics, so a structured approach helps you extract meaningful insights while avoiding common pitfalls. </a:t>
            </a:r>
          </a:p>
        </p:txBody>
      </p:sp>
      <p:sp>
        <p:nvSpPr>
          <p:cNvPr id="7" name="Title 7">
            <a:extLst>
              <a:ext uri="{FF2B5EF4-FFF2-40B4-BE49-F238E27FC236}">
                <a16:creationId xmlns:a16="http://schemas.microsoft.com/office/drawing/2014/main" id="{E6F90B36-CF17-83F1-160E-37553C15E1BC}"/>
              </a:ext>
            </a:extLst>
          </p:cNvPr>
          <p:cNvSpPr txBox="1">
            <a:spLocks/>
          </p:cNvSpPr>
          <p:nvPr/>
        </p:nvSpPr>
        <p:spPr>
          <a:xfrm>
            <a:off x="409575" y="1590646"/>
            <a:ext cx="11352213"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a:rPr>
              <a:t>Here are the key steps:</a:t>
            </a:r>
          </a:p>
        </p:txBody>
      </p:sp>
      <p:cxnSp>
        <p:nvCxnSpPr>
          <p:cNvPr id="14" name="Straight Connector 13">
            <a:extLst>
              <a:ext uri="{FF2B5EF4-FFF2-40B4-BE49-F238E27FC236}">
                <a16:creationId xmlns:a16="http://schemas.microsoft.com/office/drawing/2014/main" id="{E372D0F9-6245-744F-21FF-6550868245E9}"/>
              </a:ext>
              <a:ext uri="{C183D7F6-B498-43B3-948B-1728B52AA6E4}">
                <adec:decorative xmlns:adec="http://schemas.microsoft.com/office/drawing/2017/decorative" val="1"/>
              </a:ext>
            </a:extLst>
          </p:cNvPr>
          <p:cNvCxnSpPr/>
          <p:nvPr/>
        </p:nvCxnSpPr>
        <p:spPr>
          <a:xfrm>
            <a:off x="409575" y="1825087"/>
            <a:ext cx="11352213" cy="0"/>
          </a:xfrm>
          <a:prstGeom prst="line">
            <a:avLst/>
          </a:prstGeom>
          <a:ln w="952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F132650-0BC2-2936-B9C3-1FD034EC39B8}"/>
              </a:ext>
              <a:ext uri="{C183D7F6-B498-43B3-948B-1728B52AA6E4}">
                <adec:decorative xmlns:adec="http://schemas.microsoft.com/office/drawing/2017/decorative" val="1"/>
              </a:ext>
            </a:extLst>
          </p:cNvPr>
          <p:cNvCxnSpPr>
            <a:cxnSpLocks/>
          </p:cNvCxnSpPr>
          <p:nvPr/>
        </p:nvCxnSpPr>
        <p:spPr>
          <a:xfrm flipH="1">
            <a:off x="409575" y="2616495"/>
            <a:ext cx="11352213"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E22C48-4148-908F-99AA-C993C5F81FA1}"/>
              </a:ext>
              <a:ext uri="{C183D7F6-B498-43B3-948B-1728B52AA6E4}">
                <adec:decorative xmlns:adec="http://schemas.microsoft.com/office/drawing/2017/decorative" val="1"/>
              </a:ext>
            </a:extLst>
          </p:cNvPr>
          <p:cNvCxnSpPr>
            <a:cxnSpLocks/>
          </p:cNvCxnSpPr>
          <p:nvPr/>
        </p:nvCxnSpPr>
        <p:spPr>
          <a:xfrm flipH="1">
            <a:off x="409575" y="3394665"/>
            <a:ext cx="11352213"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BBC31E-F33C-3BA9-EE60-FEB450B57182}"/>
              </a:ext>
              <a:ext uri="{C183D7F6-B498-43B3-948B-1728B52AA6E4}">
                <adec:decorative xmlns:adec="http://schemas.microsoft.com/office/drawing/2017/decorative" val="1"/>
              </a:ext>
            </a:extLst>
          </p:cNvPr>
          <p:cNvCxnSpPr>
            <a:cxnSpLocks/>
          </p:cNvCxnSpPr>
          <p:nvPr/>
        </p:nvCxnSpPr>
        <p:spPr>
          <a:xfrm flipH="1">
            <a:off x="409575" y="4172837"/>
            <a:ext cx="11352213"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A45C92E-1884-315E-0D44-0695C9712A7F}"/>
              </a:ext>
              <a:ext uri="{C183D7F6-B498-43B3-948B-1728B52AA6E4}">
                <adec:decorative xmlns:adec="http://schemas.microsoft.com/office/drawing/2017/decorative" val="1"/>
              </a:ext>
            </a:extLst>
          </p:cNvPr>
          <p:cNvCxnSpPr>
            <a:cxnSpLocks/>
          </p:cNvCxnSpPr>
          <p:nvPr/>
        </p:nvCxnSpPr>
        <p:spPr>
          <a:xfrm flipH="1">
            <a:off x="409575" y="4731993"/>
            <a:ext cx="11352213"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66C8E86-423F-FFAE-C331-982A988EDF6B}"/>
              </a:ext>
              <a:ext uri="{C183D7F6-B498-43B3-948B-1728B52AA6E4}">
                <adec:decorative xmlns:adec="http://schemas.microsoft.com/office/drawing/2017/decorative" val="1"/>
              </a:ext>
            </a:extLst>
          </p:cNvPr>
          <p:cNvCxnSpPr>
            <a:cxnSpLocks/>
          </p:cNvCxnSpPr>
          <p:nvPr/>
        </p:nvCxnSpPr>
        <p:spPr>
          <a:xfrm flipH="1">
            <a:off x="409575" y="5291149"/>
            <a:ext cx="11352213"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99C468B-CDB8-E786-6087-2166D7212427}"/>
              </a:ext>
              <a:ext uri="{C183D7F6-B498-43B3-948B-1728B52AA6E4}">
                <adec:decorative xmlns:adec="http://schemas.microsoft.com/office/drawing/2017/decorative" val="1"/>
              </a:ext>
            </a:extLst>
          </p:cNvPr>
          <p:cNvCxnSpPr>
            <a:cxnSpLocks/>
          </p:cNvCxnSpPr>
          <p:nvPr/>
        </p:nvCxnSpPr>
        <p:spPr>
          <a:xfrm flipH="1">
            <a:off x="409575" y="5850305"/>
            <a:ext cx="11352213"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 name="Title 7">
            <a:extLst>
              <a:ext uri="{FF2B5EF4-FFF2-40B4-BE49-F238E27FC236}">
                <a16:creationId xmlns:a16="http://schemas.microsoft.com/office/drawing/2014/main" id="{4FBF5984-B95C-5B26-0D46-C643BE12647E}"/>
              </a:ext>
            </a:extLst>
          </p:cNvPr>
          <p:cNvSpPr txBox="1">
            <a:spLocks/>
          </p:cNvSpPr>
          <p:nvPr/>
        </p:nvSpPr>
        <p:spPr>
          <a:xfrm>
            <a:off x="979089" y="2142772"/>
            <a:ext cx="1639197" cy="16927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Clarify the business scenario</a:t>
            </a:r>
          </a:p>
        </p:txBody>
      </p:sp>
      <p:sp>
        <p:nvSpPr>
          <p:cNvPr id="11" name="TextBox 10">
            <a:extLst>
              <a:ext uri="{FF2B5EF4-FFF2-40B4-BE49-F238E27FC236}">
                <a16:creationId xmlns:a16="http://schemas.microsoft.com/office/drawing/2014/main" id="{4038DF97-B1E3-9BE3-6CC3-74D9A3D7D1FC}"/>
              </a:ext>
            </a:extLst>
          </p:cNvPr>
          <p:cNvSpPr txBox="1">
            <a:spLocks/>
          </p:cNvSpPr>
          <p:nvPr/>
        </p:nvSpPr>
        <p:spPr>
          <a:xfrm>
            <a:off x="3150847" y="1935023"/>
            <a:ext cx="8610941" cy="584775"/>
          </a:xfrm>
          <a:prstGeom prst="rect">
            <a:avLst/>
          </a:prstGeom>
          <a:noFill/>
        </p:spPr>
        <p:txBody>
          <a:bodyPr wrap="square" lIns="0" tIns="0" rIns="0" bIns="0" rtlCol="0" anchor="t">
            <a:spAutoFit/>
          </a:bodyPr>
          <a:lstStyle/>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Begin by identifying the specific business challenge or opportunity you're addressing. Viva Insights is most powerful when used to support scenarios like improving focus time, reducing burnout risk, or enhancing cross-functional collaboration.</a:t>
            </a:r>
          </a:p>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Example: “Assess how meeting overload affects focus time for frontline managers in Sales.”</a:t>
            </a:r>
          </a:p>
        </p:txBody>
      </p:sp>
      <p:sp>
        <p:nvSpPr>
          <p:cNvPr id="10" name="Oval 1091_1">
            <a:extLst>
              <a:ext uri="{FF2B5EF4-FFF2-40B4-BE49-F238E27FC236}">
                <a16:creationId xmlns:a16="http://schemas.microsoft.com/office/drawing/2014/main" id="{D2D480D6-DF17-F094-32F9-6A56684DA7DC}"/>
              </a:ext>
              <a:ext uri="{C183D7F6-B498-43B3-948B-1728B52AA6E4}">
                <adec:decorative xmlns:adec="http://schemas.microsoft.com/office/drawing/2017/decorative" val="1"/>
              </a:ext>
            </a:extLst>
          </p:cNvPr>
          <p:cNvSpPr>
            <a:spLocks/>
          </p:cNvSpPr>
          <p:nvPr/>
        </p:nvSpPr>
        <p:spPr bwMode="auto">
          <a:xfrm rot="10800000" flipV="1">
            <a:off x="2906320" y="1935022"/>
            <a:ext cx="29521" cy="584775"/>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100"/>
          </a:p>
        </p:txBody>
      </p:sp>
      <p:sp>
        <p:nvSpPr>
          <p:cNvPr id="63" name="Freeform: Shape 62">
            <a:extLst>
              <a:ext uri="{FF2B5EF4-FFF2-40B4-BE49-F238E27FC236}">
                <a16:creationId xmlns:a16="http://schemas.microsoft.com/office/drawing/2014/main" id="{4258E8B0-9E81-C2E5-D12D-30820269836E}"/>
              </a:ext>
              <a:ext uri="{C183D7F6-B498-43B3-948B-1728B52AA6E4}">
                <adec:decorative xmlns:adec="http://schemas.microsoft.com/office/drawing/2017/decorative" val="1"/>
              </a:ext>
            </a:extLst>
          </p:cNvPr>
          <p:cNvSpPr>
            <a:spLocks noChangeAspect="1"/>
          </p:cNvSpPr>
          <p:nvPr/>
        </p:nvSpPr>
        <p:spPr>
          <a:xfrm>
            <a:off x="431347" y="2060856"/>
            <a:ext cx="378047" cy="333109"/>
          </a:xfrm>
          <a:custGeom>
            <a:avLst/>
            <a:gdLst>
              <a:gd name="connsiteX0" fmla="*/ 100965 w 927496"/>
              <a:gd name="connsiteY0" fmla="*/ 694373 h 817245"/>
              <a:gd name="connsiteX1" fmla="*/ 124778 w 927496"/>
              <a:gd name="connsiteY1" fmla="*/ 670560 h 817245"/>
              <a:gd name="connsiteX2" fmla="*/ 449580 w 927496"/>
              <a:gd name="connsiteY2" fmla="*/ 670560 h 817245"/>
              <a:gd name="connsiteX3" fmla="*/ 473393 w 927496"/>
              <a:gd name="connsiteY3" fmla="*/ 694373 h 817245"/>
              <a:gd name="connsiteX4" fmla="*/ 449580 w 927496"/>
              <a:gd name="connsiteY4" fmla="*/ 718185 h 817245"/>
              <a:gd name="connsiteX5" fmla="*/ 124778 w 927496"/>
              <a:gd name="connsiteY5" fmla="*/ 718185 h 817245"/>
              <a:gd name="connsiteX6" fmla="*/ 100965 w 927496"/>
              <a:gd name="connsiteY6" fmla="*/ 694373 h 817245"/>
              <a:gd name="connsiteX7" fmla="*/ 101918 w 927496"/>
              <a:gd name="connsiteY7" fmla="*/ 817245 h 817245"/>
              <a:gd name="connsiteX8" fmla="*/ 549593 w 927496"/>
              <a:gd name="connsiteY8" fmla="*/ 817245 h 817245"/>
              <a:gd name="connsiteX9" fmla="*/ 650558 w 927496"/>
              <a:gd name="connsiteY9" fmla="*/ 716280 h 817245"/>
              <a:gd name="connsiteX10" fmla="*/ 650558 w 927496"/>
              <a:gd name="connsiteY10" fmla="*/ 661988 h 817245"/>
              <a:gd name="connsiteX11" fmla="*/ 602933 w 927496"/>
              <a:gd name="connsiteY11" fmla="*/ 678180 h 817245"/>
              <a:gd name="connsiteX12" fmla="*/ 602933 w 927496"/>
              <a:gd name="connsiteY12" fmla="*/ 716280 h 817245"/>
              <a:gd name="connsiteX13" fmla="*/ 549593 w 927496"/>
              <a:gd name="connsiteY13" fmla="*/ 769620 h 817245"/>
              <a:gd name="connsiteX14" fmla="*/ 101918 w 927496"/>
              <a:gd name="connsiteY14" fmla="*/ 769620 h 817245"/>
              <a:gd name="connsiteX15" fmla="*/ 48578 w 927496"/>
              <a:gd name="connsiteY15" fmla="*/ 716280 h 817245"/>
              <a:gd name="connsiteX16" fmla="*/ 48578 w 927496"/>
              <a:gd name="connsiteY16" fmla="*/ 225743 h 817245"/>
              <a:gd name="connsiteX17" fmla="*/ 133350 w 927496"/>
              <a:gd name="connsiteY17" fmla="*/ 225743 h 817245"/>
              <a:gd name="connsiteX18" fmla="*/ 234315 w 927496"/>
              <a:gd name="connsiteY18" fmla="*/ 124778 h 817245"/>
              <a:gd name="connsiteX19" fmla="*/ 234315 w 927496"/>
              <a:gd name="connsiteY19" fmla="*/ 47625 h 817245"/>
              <a:gd name="connsiteX20" fmla="*/ 549593 w 927496"/>
              <a:gd name="connsiteY20" fmla="*/ 47625 h 817245"/>
              <a:gd name="connsiteX21" fmla="*/ 602933 w 927496"/>
              <a:gd name="connsiteY21" fmla="*/ 100965 h 817245"/>
              <a:gd name="connsiteX22" fmla="*/ 602933 w 927496"/>
              <a:gd name="connsiteY22" fmla="*/ 155258 h 817245"/>
              <a:gd name="connsiteX23" fmla="*/ 650558 w 927496"/>
              <a:gd name="connsiteY23" fmla="*/ 171450 h 817245"/>
              <a:gd name="connsiteX24" fmla="*/ 650558 w 927496"/>
              <a:gd name="connsiteY24" fmla="*/ 100965 h 817245"/>
              <a:gd name="connsiteX25" fmla="*/ 549593 w 927496"/>
              <a:gd name="connsiteY25" fmla="*/ 0 h 817245"/>
              <a:gd name="connsiteX26" fmla="*/ 219075 w 927496"/>
              <a:gd name="connsiteY26" fmla="*/ 0 h 817245"/>
              <a:gd name="connsiteX27" fmla="*/ 201930 w 927496"/>
              <a:gd name="connsiteY27" fmla="*/ 2858 h 817245"/>
              <a:gd name="connsiteX28" fmla="*/ 187643 w 927496"/>
              <a:gd name="connsiteY28" fmla="*/ 12382 h 817245"/>
              <a:gd name="connsiteX29" fmla="*/ 14288 w 927496"/>
              <a:gd name="connsiteY29" fmla="*/ 179070 h 817245"/>
              <a:gd name="connsiteX30" fmla="*/ 3810 w 927496"/>
              <a:gd name="connsiteY30" fmla="*/ 194310 h 817245"/>
              <a:gd name="connsiteX31" fmla="*/ 0 w 927496"/>
              <a:gd name="connsiteY31" fmla="*/ 212408 h 817245"/>
              <a:gd name="connsiteX32" fmla="*/ 0 w 927496"/>
              <a:gd name="connsiteY32" fmla="*/ 717233 h 817245"/>
              <a:gd name="connsiteX33" fmla="*/ 101918 w 927496"/>
              <a:gd name="connsiteY33" fmla="*/ 817245 h 817245"/>
              <a:gd name="connsiteX34" fmla="*/ 338138 w 927496"/>
              <a:gd name="connsiteY34" fmla="*/ 241935 h 817245"/>
              <a:gd name="connsiteX35" fmla="*/ 352425 w 927496"/>
              <a:gd name="connsiteY35" fmla="*/ 226695 h 817245"/>
              <a:gd name="connsiteX36" fmla="*/ 391478 w 927496"/>
              <a:gd name="connsiteY36" fmla="*/ 194310 h 817245"/>
              <a:gd name="connsiteX37" fmla="*/ 304800 w 927496"/>
              <a:gd name="connsiteY37" fmla="*/ 194310 h 817245"/>
              <a:gd name="connsiteX38" fmla="*/ 280988 w 927496"/>
              <a:gd name="connsiteY38" fmla="*/ 218123 h 817245"/>
              <a:gd name="connsiteX39" fmla="*/ 304800 w 927496"/>
              <a:gd name="connsiteY39" fmla="*/ 241935 h 817245"/>
              <a:gd name="connsiteX40" fmla="*/ 338138 w 927496"/>
              <a:gd name="connsiteY40" fmla="*/ 241935 h 817245"/>
              <a:gd name="connsiteX41" fmla="*/ 126683 w 927496"/>
              <a:gd name="connsiteY41" fmla="*/ 622935 h 817245"/>
              <a:gd name="connsiteX42" fmla="*/ 369570 w 927496"/>
              <a:gd name="connsiteY42" fmla="*/ 622935 h 817245"/>
              <a:gd name="connsiteX43" fmla="*/ 351473 w 927496"/>
              <a:gd name="connsiteY43" fmla="*/ 606743 h 817245"/>
              <a:gd name="connsiteX44" fmla="*/ 324803 w 927496"/>
              <a:gd name="connsiteY44" fmla="*/ 575310 h 817245"/>
              <a:gd name="connsiteX45" fmla="*/ 126683 w 927496"/>
              <a:gd name="connsiteY45" fmla="*/ 575310 h 817245"/>
              <a:gd name="connsiteX46" fmla="*/ 102870 w 927496"/>
              <a:gd name="connsiteY46" fmla="*/ 599123 h 817245"/>
              <a:gd name="connsiteX47" fmla="*/ 126683 w 927496"/>
              <a:gd name="connsiteY47" fmla="*/ 622935 h 817245"/>
              <a:gd name="connsiteX48" fmla="*/ 102870 w 927496"/>
              <a:gd name="connsiteY48" fmla="*/ 503873 h 817245"/>
              <a:gd name="connsiteX49" fmla="*/ 126683 w 927496"/>
              <a:gd name="connsiteY49" fmla="*/ 527685 h 817245"/>
              <a:gd name="connsiteX50" fmla="*/ 297180 w 927496"/>
              <a:gd name="connsiteY50" fmla="*/ 527685 h 817245"/>
              <a:gd name="connsiteX51" fmla="*/ 280988 w 927496"/>
              <a:gd name="connsiteY51" fmla="*/ 480060 h 817245"/>
              <a:gd name="connsiteX52" fmla="*/ 126683 w 927496"/>
              <a:gd name="connsiteY52" fmla="*/ 480060 h 817245"/>
              <a:gd name="connsiteX53" fmla="*/ 102870 w 927496"/>
              <a:gd name="connsiteY53" fmla="*/ 503873 h 817245"/>
              <a:gd name="connsiteX54" fmla="*/ 102870 w 927496"/>
              <a:gd name="connsiteY54" fmla="*/ 503873 h 817245"/>
              <a:gd name="connsiteX55" fmla="*/ 126683 w 927496"/>
              <a:gd name="connsiteY55" fmla="*/ 432435 h 817245"/>
              <a:gd name="connsiteX56" fmla="*/ 273368 w 927496"/>
              <a:gd name="connsiteY56" fmla="*/ 432435 h 817245"/>
              <a:gd name="connsiteX57" fmla="*/ 272415 w 927496"/>
              <a:gd name="connsiteY57" fmla="*/ 416243 h 817245"/>
              <a:gd name="connsiteX58" fmla="*/ 274320 w 927496"/>
              <a:gd name="connsiteY58" fmla="*/ 384810 h 817245"/>
              <a:gd name="connsiteX59" fmla="*/ 126683 w 927496"/>
              <a:gd name="connsiteY59" fmla="*/ 384810 h 817245"/>
              <a:gd name="connsiteX60" fmla="*/ 102870 w 927496"/>
              <a:gd name="connsiteY60" fmla="*/ 408623 h 817245"/>
              <a:gd name="connsiteX61" fmla="*/ 126683 w 927496"/>
              <a:gd name="connsiteY61" fmla="*/ 432435 h 817245"/>
              <a:gd name="connsiteX62" fmla="*/ 102870 w 927496"/>
              <a:gd name="connsiteY62" fmla="*/ 313373 h 817245"/>
              <a:gd name="connsiteX63" fmla="*/ 126683 w 927496"/>
              <a:gd name="connsiteY63" fmla="*/ 337185 h 817245"/>
              <a:gd name="connsiteX64" fmla="*/ 284798 w 927496"/>
              <a:gd name="connsiteY64" fmla="*/ 337185 h 817245"/>
              <a:gd name="connsiteX65" fmla="*/ 304800 w 927496"/>
              <a:gd name="connsiteY65" fmla="*/ 289560 h 817245"/>
              <a:gd name="connsiteX66" fmla="*/ 126683 w 927496"/>
              <a:gd name="connsiteY66" fmla="*/ 289560 h 817245"/>
              <a:gd name="connsiteX67" fmla="*/ 102870 w 927496"/>
              <a:gd name="connsiteY67" fmla="*/ 313373 h 817245"/>
              <a:gd name="connsiteX68" fmla="*/ 541973 w 927496"/>
              <a:gd name="connsiteY68" fmla="*/ 196215 h 817245"/>
              <a:gd name="connsiteX69" fmla="*/ 698183 w 927496"/>
              <a:gd name="connsiteY69" fmla="*/ 260985 h 817245"/>
              <a:gd name="connsiteX70" fmla="*/ 718185 w 927496"/>
              <a:gd name="connsiteY70" fmla="*/ 550545 h 817245"/>
              <a:gd name="connsiteX71" fmla="*/ 741998 w 927496"/>
              <a:gd name="connsiteY71" fmla="*/ 574358 h 817245"/>
              <a:gd name="connsiteX72" fmla="*/ 750570 w 927496"/>
              <a:gd name="connsiteY72" fmla="*/ 565785 h 817245"/>
              <a:gd name="connsiteX73" fmla="*/ 915353 w 927496"/>
              <a:gd name="connsiteY73" fmla="*/ 730568 h 817245"/>
              <a:gd name="connsiteX74" fmla="*/ 915353 w 927496"/>
              <a:gd name="connsiteY74" fmla="*/ 789623 h 817245"/>
              <a:gd name="connsiteX75" fmla="*/ 885825 w 927496"/>
              <a:gd name="connsiteY75" fmla="*/ 802005 h 817245"/>
              <a:gd name="connsiteX76" fmla="*/ 856298 w 927496"/>
              <a:gd name="connsiteY76" fmla="*/ 789623 h 817245"/>
              <a:gd name="connsiteX77" fmla="*/ 690563 w 927496"/>
              <a:gd name="connsiteY77" fmla="*/ 624840 h 817245"/>
              <a:gd name="connsiteX78" fmla="*/ 699135 w 927496"/>
              <a:gd name="connsiteY78" fmla="*/ 616268 h 817245"/>
              <a:gd name="connsiteX79" fmla="*/ 675323 w 927496"/>
              <a:gd name="connsiteY79" fmla="*/ 592455 h 817245"/>
              <a:gd name="connsiteX80" fmla="*/ 541973 w 927496"/>
              <a:gd name="connsiteY80" fmla="*/ 637223 h 817245"/>
              <a:gd name="connsiteX81" fmla="*/ 385763 w 927496"/>
              <a:gd name="connsiteY81" fmla="*/ 572453 h 817245"/>
              <a:gd name="connsiteX82" fmla="*/ 385763 w 927496"/>
              <a:gd name="connsiteY82" fmla="*/ 260033 h 817245"/>
              <a:gd name="connsiteX83" fmla="*/ 541973 w 927496"/>
              <a:gd name="connsiteY83" fmla="*/ 196215 h 817245"/>
              <a:gd name="connsiteX84" fmla="*/ 541973 w 927496"/>
              <a:gd name="connsiteY84" fmla="*/ 253365 h 817245"/>
              <a:gd name="connsiteX85" fmla="*/ 426720 w 927496"/>
              <a:gd name="connsiteY85" fmla="*/ 300990 h 817245"/>
              <a:gd name="connsiteX86" fmla="*/ 426720 w 927496"/>
              <a:gd name="connsiteY86" fmla="*/ 531495 h 817245"/>
              <a:gd name="connsiteX87" fmla="*/ 541973 w 927496"/>
              <a:gd name="connsiteY87" fmla="*/ 579120 h 817245"/>
              <a:gd name="connsiteX88" fmla="*/ 657225 w 927496"/>
              <a:gd name="connsiteY88" fmla="*/ 531495 h 817245"/>
              <a:gd name="connsiteX89" fmla="*/ 657225 w 927496"/>
              <a:gd name="connsiteY89" fmla="*/ 300990 h 817245"/>
              <a:gd name="connsiteX90" fmla="*/ 541973 w 927496"/>
              <a:gd name="connsiteY90" fmla="*/ 253365 h 817245"/>
              <a:gd name="connsiteX91" fmla="*/ 479108 w 927496"/>
              <a:gd name="connsiteY91" fmla="*/ 471488 h 817245"/>
              <a:gd name="connsiteX92" fmla="*/ 491490 w 927496"/>
              <a:gd name="connsiteY92" fmla="*/ 483870 h 817245"/>
              <a:gd name="connsiteX93" fmla="*/ 495300 w 927496"/>
              <a:gd name="connsiteY93" fmla="*/ 487680 h 817245"/>
              <a:gd name="connsiteX94" fmla="*/ 528638 w 927496"/>
              <a:gd name="connsiteY94" fmla="*/ 487680 h 817245"/>
              <a:gd name="connsiteX95" fmla="*/ 638175 w 927496"/>
              <a:gd name="connsiteY95" fmla="*/ 378143 h 817245"/>
              <a:gd name="connsiteX96" fmla="*/ 638175 w 927496"/>
              <a:gd name="connsiteY96" fmla="*/ 344805 h 817245"/>
              <a:gd name="connsiteX97" fmla="*/ 604838 w 927496"/>
              <a:gd name="connsiteY97" fmla="*/ 344805 h 817245"/>
              <a:gd name="connsiteX98" fmla="*/ 513398 w 927496"/>
              <a:gd name="connsiteY98" fmla="*/ 437198 h 817245"/>
              <a:gd name="connsiteX99" fmla="*/ 478155 w 927496"/>
              <a:gd name="connsiteY99" fmla="*/ 401955 h 817245"/>
              <a:gd name="connsiteX100" fmla="*/ 444818 w 927496"/>
              <a:gd name="connsiteY100" fmla="*/ 401955 h 817245"/>
              <a:gd name="connsiteX101" fmla="*/ 444818 w 927496"/>
              <a:gd name="connsiteY101" fmla="*/ 435293 h 817245"/>
              <a:gd name="connsiteX102" fmla="*/ 479108 w 927496"/>
              <a:gd name="connsiteY102" fmla="*/ 471488 h 81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27496" h="817245">
                <a:moveTo>
                  <a:pt x="100965" y="694373"/>
                </a:moveTo>
                <a:cubicBezTo>
                  <a:pt x="100965" y="681038"/>
                  <a:pt x="111443" y="670560"/>
                  <a:pt x="124778" y="670560"/>
                </a:cubicBezTo>
                <a:lnTo>
                  <a:pt x="449580" y="670560"/>
                </a:lnTo>
                <a:cubicBezTo>
                  <a:pt x="462915" y="670560"/>
                  <a:pt x="473393" y="681038"/>
                  <a:pt x="473393" y="694373"/>
                </a:cubicBezTo>
                <a:cubicBezTo>
                  <a:pt x="473393" y="707708"/>
                  <a:pt x="462915" y="718185"/>
                  <a:pt x="449580" y="718185"/>
                </a:cubicBezTo>
                <a:lnTo>
                  <a:pt x="124778" y="718185"/>
                </a:lnTo>
                <a:cubicBezTo>
                  <a:pt x="112395" y="718185"/>
                  <a:pt x="100965" y="707708"/>
                  <a:pt x="100965" y="694373"/>
                </a:cubicBezTo>
                <a:close/>
                <a:moveTo>
                  <a:pt x="101918" y="817245"/>
                </a:moveTo>
                <a:lnTo>
                  <a:pt x="549593" y="817245"/>
                </a:lnTo>
                <a:cubicBezTo>
                  <a:pt x="605790" y="817245"/>
                  <a:pt x="650558" y="772478"/>
                  <a:pt x="650558" y="716280"/>
                </a:cubicBezTo>
                <a:lnTo>
                  <a:pt x="650558" y="661988"/>
                </a:lnTo>
                <a:cubicBezTo>
                  <a:pt x="635318" y="668655"/>
                  <a:pt x="619125" y="674370"/>
                  <a:pt x="602933" y="678180"/>
                </a:cubicBezTo>
                <a:lnTo>
                  <a:pt x="602933" y="716280"/>
                </a:lnTo>
                <a:cubicBezTo>
                  <a:pt x="602933" y="745808"/>
                  <a:pt x="579120" y="769620"/>
                  <a:pt x="549593" y="769620"/>
                </a:cubicBezTo>
                <a:lnTo>
                  <a:pt x="101918" y="769620"/>
                </a:lnTo>
                <a:cubicBezTo>
                  <a:pt x="72390" y="769620"/>
                  <a:pt x="48578" y="745808"/>
                  <a:pt x="48578" y="716280"/>
                </a:cubicBezTo>
                <a:lnTo>
                  <a:pt x="48578" y="225743"/>
                </a:lnTo>
                <a:lnTo>
                  <a:pt x="133350" y="225743"/>
                </a:lnTo>
                <a:cubicBezTo>
                  <a:pt x="188595" y="225743"/>
                  <a:pt x="234315" y="180023"/>
                  <a:pt x="234315" y="124778"/>
                </a:cubicBezTo>
                <a:lnTo>
                  <a:pt x="234315" y="47625"/>
                </a:lnTo>
                <a:lnTo>
                  <a:pt x="549593" y="47625"/>
                </a:lnTo>
                <a:cubicBezTo>
                  <a:pt x="579120" y="47625"/>
                  <a:pt x="602933" y="71438"/>
                  <a:pt x="602933" y="100965"/>
                </a:cubicBezTo>
                <a:lnTo>
                  <a:pt x="602933" y="155258"/>
                </a:lnTo>
                <a:cubicBezTo>
                  <a:pt x="619125" y="159068"/>
                  <a:pt x="635318" y="164783"/>
                  <a:pt x="650558" y="171450"/>
                </a:cubicBezTo>
                <a:lnTo>
                  <a:pt x="650558" y="100965"/>
                </a:lnTo>
                <a:cubicBezTo>
                  <a:pt x="650558" y="44768"/>
                  <a:pt x="605790" y="0"/>
                  <a:pt x="549593" y="0"/>
                </a:cubicBezTo>
                <a:lnTo>
                  <a:pt x="219075" y="0"/>
                </a:lnTo>
                <a:cubicBezTo>
                  <a:pt x="213360" y="0"/>
                  <a:pt x="207645" y="952"/>
                  <a:pt x="201930" y="2858"/>
                </a:cubicBezTo>
                <a:cubicBezTo>
                  <a:pt x="196215" y="4763"/>
                  <a:pt x="191453" y="8573"/>
                  <a:pt x="187643" y="12382"/>
                </a:cubicBezTo>
                <a:lnTo>
                  <a:pt x="14288" y="179070"/>
                </a:lnTo>
                <a:cubicBezTo>
                  <a:pt x="9525" y="182880"/>
                  <a:pt x="6668" y="188595"/>
                  <a:pt x="3810" y="194310"/>
                </a:cubicBezTo>
                <a:cubicBezTo>
                  <a:pt x="953" y="200025"/>
                  <a:pt x="0" y="205740"/>
                  <a:pt x="0" y="212408"/>
                </a:cubicBezTo>
                <a:lnTo>
                  <a:pt x="0" y="717233"/>
                </a:lnTo>
                <a:cubicBezTo>
                  <a:pt x="953" y="771525"/>
                  <a:pt x="45720" y="817245"/>
                  <a:pt x="101918" y="817245"/>
                </a:cubicBezTo>
                <a:close/>
                <a:moveTo>
                  <a:pt x="338138" y="241935"/>
                </a:moveTo>
                <a:cubicBezTo>
                  <a:pt x="342900" y="237173"/>
                  <a:pt x="347663" y="231458"/>
                  <a:pt x="352425" y="226695"/>
                </a:cubicBezTo>
                <a:cubicBezTo>
                  <a:pt x="364808" y="214313"/>
                  <a:pt x="378143" y="203835"/>
                  <a:pt x="391478" y="194310"/>
                </a:cubicBezTo>
                <a:lnTo>
                  <a:pt x="304800" y="194310"/>
                </a:lnTo>
                <a:cubicBezTo>
                  <a:pt x="291465" y="194310"/>
                  <a:pt x="280988" y="204788"/>
                  <a:pt x="280988" y="218123"/>
                </a:cubicBezTo>
                <a:cubicBezTo>
                  <a:pt x="280988" y="231458"/>
                  <a:pt x="291465" y="241935"/>
                  <a:pt x="304800" y="241935"/>
                </a:cubicBezTo>
                <a:lnTo>
                  <a:pt x="338138" y="241935"/>
                </a:lnTo>
                <a:close/>
                <a:moveTo>
                  <a:pt x="126683" y="622935"/>
                </a:moveTo>
                <a:lnTo>
                  <a:pt x="369570" y="622935"/>
                </a:lnTo>
                <a:cubicBezTo>
                  <a:pt x="362903" y="618173"/>
                  <a:pt x="357188" y="612458"/>
                  <a:pt x="351473" y="606743"/>
                </a:cubicBezTo>
                <a:cubicBezTo>
                  <a:pt x="341948" y="597218"/>
                  <a:pt x="332423" y="586740"/>
                  <a:pt x="324803" y="575310"/>
                </a:cubicBezTo>
                <a:lnTo>
                  <a:pt x="126683" y="575310"/>
                </a:lnTo>
                <a:cubicBezTo>
                  <a:pt x="113348" y="575310"/>
                  <a:pt x="102870" y="585788"/>
                  <a:pt x="102870" y="599123"/>
                </a:cubicBezTo>
                <a:cubicBezTo>
                  <a:pt x="102870" y="612458"/>
                  <a:pt x="114300" y="622935"/>
                  <a:pt x="126683" y="622935"/>
                </a:cubicBezTo>
                <a:close/>
                <a:moveTo>
                  <a:pt x="102870" y="503873"/>
                </a:moveTo>
                <a:cubicBezTo>
                  <a:pt x="102870" y="517208"/>
                  <a:pt x="113348" y="527685"/>
                  <a:pt x="126683" y="527685"/>
                </a:cubicBezTo>
                <a:lnTo>
                  <a:pt x="297180" y="527685"/>
                </a:lnTo>
                <a:cubicBezTo>
                  <a:pt x="290513" y="512445"/>
                  <a:pt x="284798" y="496253"/>
                  <a:pt x="280988" y="480060"/>
                </a:cubicBezTo>
                <a:lnTo>
                  <a:pt x="126683" y="480060"/>
                </a:lnTo>
                <a:cubicBezTo>
                  <a:pt x="114300" y="480060"/>
                  <a:pt x="102870" y="490538"/>
                  <a:pt x="102870" y="503873"/>
                </a:cubicBezTo>
                <a:lnTo>
                  <a:pt x="102870" y="503873"/>
                </a:lnTo>
                <a:close/>
                <a:moveTo>
                  <a:pt x="126683" y="432435"/>
                </a:moveTo>
                <a:lnTo>
                  <a:pt x="273368" y="432435"/>
                </a:lnTo>
                <a:cubicBezTo>
                  <a:pt x="273368" y="426720"/>
                  <a:pt x="272415" y="421958"/>
                  <a:pt x="272415" y="416243"/>
                </a:cubicBezTo>
                <a:cubicBezTo>
                  <a:pt x="272415" y="405765"/>
                  <a:pt x="273368" y="395288"/>
                  <a:pt x="274320" y="384810"/>
                </a:cubicBezTo>
                <a:lnTo>
                  <a:pt x="126683" y="384810"/>
                </a:lnTo>
                <a:cubicBezTo>
                  <a:pt x="113348" y="384810"/>
                  <a:pt x="102870" y="395288"/>
                  <a:pt x="102870" y="408623"/>
                </a:cubicBezTo>
                <a:cubicBezTo>
                  <a:pt x="102870" y="421958"/>
                  <a:pt x="114300" y="432435"/>
                  <a:pt x="126683" y="432435"/>
                </a:cubicBezTo>
                <a:close/>
                <a:moveTo>
                  <a:pt x="102870" y="313373"/>
                </a:moveTo>
                <a:cubicBezTo>
                  <a:pt x="102870" y="326708"/>
                  <a:pt x="113348" y="337185"/>
                  <a:pt x="126683" y="337185"/>
                </a:cubicBezTo>
                <a:lnTo>
                  <a:pt x="284798" y="337185"/>
                </a:lnTo>
                <a:cubicBezTo>
                  <a:pt x="289560" y="320993"/>
                  <a:pt x="296228" y="304800"/>
                  <a:pt x="304800" y="289560"/>
                </a:cubicBezTo>
                <a:lnTo>
                  <a:pt x="126683" y="289560"/>
                </a:lnTo>
                <a:cubicBezTo>
                  <a:pt x="114300" y="289560"/>
                  <a:pt x="102870" y="300038"/>
                  <a:pt x="102870" y="313373"/>
                </a:cubicBezTo>
                <a:close/>
                <a:moveTo>
                  <a:pt x="541973" y="196215"/>
                </a:moveTo>
                <a:cubicBezTo>
                  <a:pt x="598170" y="196215"/>
                  <a:pt x="655320" y="218123"/>
                  <a:pt x="698183" y="260985"/>
                </a:cubicBezTo>
                <a:cubicBezTo>
                  <a:pt x="777240" y="340043"/>
                  <a:pt x="783908" y="463868"/>
                  <a:pt x="718185" y="550545"/>
                </a:cubicBezTo>
                <a:lnTo>
                  <a:pt x="741998" y="574358"/>
                </a:lnTo>
                <a:lnTo>
                  <a:pt x="750570" y="565785"/>
                </a:lnTo>
                <a:lnTo>
                  <a:pt x="915353" y="730568"/>
                </a:lnTo>
                <a:cubicBezTo>
                  <a:pt x="931545" y="746760"/>
                  <a:pt x="931545" y="773430"/>
                  <a:pt x="915353" y="789623"/>
                </a:cubicBezTo>
                <a:cubicBezTo>
                  <a:pt x="906780" y="798195"/>
                  <a:pt x="896303" y="802005"/>
                  <a:pt x="885825" y="802005"/>
                </a:cubicBezTo>
                <a:cubicBezTo>
                  <a:pt x="875348" y="802005"/>
                  <a:pt x="864870" y="798195"/>
                  <a:pt x="856298" y="789623"/>
                </a:cubicBezTo>
                <a:lnTo>
                  <a:pt x="690563" y="624840"/>
                </a:lnTo>
                <a:lnTo>
                  <a:pt x="699135" y="616268"/>
                </a:lnTo>
                <a:lnTo>
                  <a:pt x="675323" y="592455"/>
                </a:lnTo>
                <a:cubicBezTo>
                  <a:pt x="636270" y="621983"/>
                  <a:pt x="588645" y="637223"/>
                  <a:pt x="541973" y="637223"/>
                </a:cubicBezTo>
                <a:cubicBezTo>
                  <a:pt x="485775" y="637223"/>
                  <a:pt x="428625" y="615315"/>
                  <a:pt x="385763" y="572453"/>
                </a:cubicBezTo>
                <a:cubicBezTo>
                  <a:pt x="299085" y="485775"/>
                  <a:pt x="299085" y="346710"/>
                  <a:pt x="385763" y="260033"/>
                </a:cubicBezTo>
                <a:cubicBezTo>
                  <a:pt x="428625" y="217170"/>
                  <a:pt x="484823" y="196215"/>
                  <a:pt x="541973" y="196215"/>
                </a:cubicBezTo>
                <a:close/>
                <a:moveTo>
                  <a:pt x="541973" y="253365"/>
                </a:moveTo>
                <a:cubicBezTo>
                  <a:pt x="500063" y="253365"/>
                  <a:pt x="458153" y="269558"/>
                  <a:pt x="426720" y="300990"/>
                </a:cubicBezTo>
                <a:cubicBezTo>
                  <a:pt x="362903" y="364808"/>
                  <a:pt x="362903" y="467678"/>
                  <a:pt x="426720" y="531495"/>
                </a:cubicBezTo>
                <a:cubicBezTo>
                  <a:pt x="458153" y="562928"/>
                  <a:pt x="500063" y="579120"/>
                  <a:pt x="541973" y="579120"/>
                </a:cubicBezTo>
                <a:cubicBezTo>
                  <a:pt x="583883" y="579120"/>
                  <a:pt x="625793" y="562928"/>
                  <a:pt x="657225" y="531495"/>
                </a:cubicBezTo>
                <a:cubicBezTo>
                  <a:pt x="721043" y="467678"/>
                  <a:pt x="721043" y="364808"/>
                  <a:pt x="657225" y="300990"/>
                </a:cubicBezTo>
                <a:cubicBezTo>
                  <a:pt x="624840" y="269558"/>
                  <a:pt x="583883" y="253365"/>
                  <a:pt x="541973" y="253365"/>
                </a:cubicBezTo>
                <a:close/>
                <a:moveTo>
                  <a:pt x="479108" y="471488"/>
                </a:moveTo>
                <a:lnTo>
                  <a:pt x="491490" y="483870"/>
                </a:lnTo>
                <a:lnTo>
                  <a:pt x="495300" y="487680"/>
                </a:lnTo>
                <a:cubicBezTo>
                  <a:pt x="504825" y="497205"/>
                  <a:pt x="520065" y="497205"/>
                  <a:pt x="528638" y="487680"/>
                </a:cubicBezTo>
                <a:lnTo>
                  <a:pt x="638175" y="378143"/>
                </a:lnTo>
                <a:cubicBezTo>
                  <a:pt x="647700" y="368618"/>
                  <a:pt x="647700" y="353378"/>
                  <a:pt x="638175" y="344805"/>
                </a:cubicBezTo>
                <a:cubicBezTo>
                  <a:pt x="628650" y="335280"/>
                  <a:pt x="613410" y="335280"/>
                  <a:pt x="604838" y="344805"/>
                </a:cubicBezTo>
                <a:lnTo>
                  <a:pt x="513398" y="437198"/>
                </a:lnTo>
                <a:lnTo>
                  <a:pt x="478155" y="401955"/>
                </a:lnTo>
                <a:cubicBezTo>
                  <a:pt x="468630" y="392430"/>
                  <a:pt x="453390" y="392430"/>
                  <a:pt x="444818" y="401955"/>
                </a:cubicBezTo>
                <a:cubicBezTo>
                  <a:pt x="435293" y="411480"/>
                  <a:pt x="435293" y="426720"/>
                  <a:pt x="444818" y="435293"/>
                </a:cubicBezTo>
                <a:lnTo>
                  <a:pt x="479108" y="471488"/>
                </a:ln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15" name="Title 7">
            <a:extLst>
              <a:ext uri="{FF2B5EF4-FFF2-40B4-BE49-F238E27FC236}">
                <a16:creationId xmlns:a16="http://schemas.microsoft.com/office/drawing/2014/main" id="{8D0DB05E-954C-9BF3-82D7-79B27F003BE6}"/>
              </a:ext>
            </a:extLst>
          </p:cNvPr>
          <p:cNvSpPr txBox="1">
            <a:spLocks/>
          </p:cNvSpPr>
          <p:nvPr/>
        </p:nvSpPr>
        <p:spPr>
          <a:xfrm>
            <a:off x="979089" y="2836303"/>
            <a:ext cx="1639197" cy="33855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Map metrics to business questions</a:t>
            </a:r>
          </a:p>
        </p:txBody>
      </p:sp>
      <p:sp>
        <p:nvSpPr>
          <p:cNvPr id="17" name="TextBox 16">
            <a:extLst>
              <a:ext uri="{FF2B5EF4-FFF2-40B4-BE49-F238E27FC236}">
                <a16:creationId xmlns:a16="http://schemas.microsoft.com/office/drawing/2014/main" id="{9A1EA83A-5435-F37F-0EE3-6D7BBFB7930E}"/>
              </a:ext>
            </a:extLst>
          </p:cNvPr>
          <p:cNvSpPr txBox="1">
            <a:spLocks/>
          </p:cNvSpPr>
          <p:nvPr/>
        </p:nvSpPr>
        <p:spPr>
          <a:xfrm>
            <a:off x="3150847" y="2713193"/>
            <a:ext cx="8610941" cy="584775"/>
          </a:xfrm>
          <a:prstGeom prst="rect">
            <a:avLst/>
          </a:prstGeom>
          <a:noFill/>
        </p:spPr>
        <p:txBody>
          <a:bodyPr wrap="square" lIns="0" tIns="0" rIns="0" bIns="0" rtlCol="0" anchor="t">
            <a:spAutoFit/>
          </a:bodyPr>
          <a:lstStyle/>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Select Viva Insights metrics that directly relate to your scenario. For example, use Meeting hours, Focus hours, or After-hours collaboration to explore productivity and wellbeing.</a:t>
            </a:r>
          </a:p>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Consider combining metrics to create derived indicators (e.g., ratio of focus time to collaboration time).</a:t>
            </a:r>
          </a:p>
        </p:txBody>
      </p:sp>
      <p:sp>
        <p:nvSpPr>
          <p:cNvPr id="16" name="Oval 1091_1">
            <a:extLst>
              <a:ext uri="{FF2B5EF4-FFF2-40B4-BE49-F238E27FC236}">
                <a16:creationId xmlns:a16="http://schemas.microsoft.com/office/drawing/2014/main" id="{6B9B7A5E-338A-B099-2F33-FB1F2B2FC9FF}"/>
              </a:ext>
              <a:ext uri="{C183D7F6-B498-43B3-948B-1728B52AA6E4}">
                <adec:decorative xmlns:adec="http://schemas.microsoft.com/office/drawing/2017/decorative" val="1"/>
              </a:ext>
            </a:extLst>
          </p:cNvPr>
          <p:cNvSpPr>
            <a:spLocks/>
          </p:cNvSpPr>
          <p:nvPr/>
        </p:nvSpPr>
        <p:spPr bwMode="auto">
          <a:xfrm rot="10800000" flipV="1">
            <a:off x="2906320" y="2713192"/>
            <a:ext cx="29521" cy="584775"/>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100"/>
          </a:p>
        </p:txBody>
      </p:sp>
      <p:sp>
        <p:nvSpPr>
          <p:cNvPr id="69" name="Freeform: Shape 68">
            <a:extLst>
              <a:ext uri="{FF2B5EF4-FFF2-40B4-BE49-F238E27FC236}">
                <a16:creationId xmlns:a16="http://schemas.microsoft.com/office/drawing/2014/main" id="{9CAE563B-7643-E3BE-3813-D8D51189E2CB}"/>
              </a:ext>
              <a:ext uri="{C183D7F6-B498-43B3-948B-1728B52AA6E4}">
                <adec:decorative xmlns:adec="http://schemas.microsoft.com/office/drawing/2017/decorative" val="1"/>
              </a:ext>
            </a:extLst>
          </p:cNvPr>
          <p:cNvSpPr>
            <a:spLocks noChangeAspect="1"/>
          </p:cNvSpPr>
          <p:nvPr/>
        </p:nvSpPr>
        <p:spPr>
          <a:xfrm>
            <a:off x="431347" y="2816557"/>
            <a:ext cx="378047" cy="378047"/>
          </a:xfrm>
          <a:custGeom>
            <a:avLst/>
            <a:gdLst>
              <a:gd name="connsiteX0" fmla="*/ 762407 w 812003"/>
              <a:gd name="connsiteY0" fmla="*/ 296055 h 812002"/>
              <a:gd name="connsiteX1" fmla="*/ 715861 w 812003"/>
              <a:gd name="connsiteY1" fmla="*/ 296055 h 812002"/>
              <a:gd name="connsiteX2" fmla="*/ 706634 w 812003"/>
              <a:gd name="connsiteY2" fmla="*/ 289916 h 812002"/>
              <a:gd name="connsiteX3" fmla="*/ 700569 w 812003"/>
              <a:gd name="connsiteY3" fmla="*/ 275517 h 812002"/>
              <a:gd name="connsiteX4" fmla="*/ 702764 w 812003"/>
              <a:gd name="connsiteY4" fmla="*/ 264727 h 812002"/>
              <a:gd name="connsiteX5" fmla="*/ 735692 w 812003"/>
              <a:gd name="connsiteY5" fmla="*/ 231687 h 812002"/>
              <a:gd name="connsiteX6" fmla="*/ 750277 w 812003"/>
              <a:gd name="connsiteY6" fmla="*/ 196638 h 812002"/>
              <a:gd name="connsiteX7" fmla="*/ 735804 w 812003"/>
              <a:gd name="connsiteY7" fmla="*/ 161515 h 812002"/>
              <a:gd name="connsiteX8" fmla="*/ 650488 w 812003"/>
              <a:gd name="connsiteY8" fmla="*/ 76199 h 812002"/>
              <a:gd name="connsiteX9" fmla="*/ 580316 w 812003"/>
              <a:gd name="connsiteY9" fmla="*/ 76199 h 812002"/>
              <a:gd name="connsiteX10" fmla="*/ 547275 w 812003"/>
              <a:gd name="connsiteY10" fmla="*/ 109239 h 812002"/>
              <a:gd name="connsiteX11" fmla="*/ 536485 w 812003"/>
              <a:gd name="connsiteY11" fmla="*/ 111434 h 812002"/>
              <a:gd name="connsiteX12" fmla="*/ 522012 w 812003"/>
              <a:gd name="connsiteY12" fmla="*/ 105369 h 812002"/>
              <a:gd name="connsiteX13" fmla="*/ 521975 w 812003"/>
              <a:gd name="connsiteY13" fmla="*/ 105369 h 812002"/>
              <a:gd name="connsiteX14" fmla="*/ 515948 w 812003"/>
              <a:gd name="connsiteY14" fmla="*/ 96254 h 812002"/>
              <a:gd name="connsiteX15" fmla="*/ 515948 w 812003"/>
              <a:gd name="connsiteY15" fmla="*/ 49597 h 812002"/>
              <a:gd name="connsiteX16" fmla="*/ 501400 w 812003"/>
              <a:gd name="connsiteY16" fmla="*/ 14548 h 812002"/>
              <a:gd name="connsiteX17" fmla="*/ 466314 w 812003"/>
              <a:gd name="connsiteY17" fmla="*/ 0 h 812002"/>
              <a:gd name="connsiteX18" fmla="*/ 345689 w 812003"/>
              <a:gd name="connsiteY18" fmla="*/ 0 h 812002"/>
              <a:gd name="connsiteX19" fmla="*/ 296055 w 812003"/>
              <a:gd name="connsiteY19" fmla="*/ 49597 h 812002"/>
              <a:gd name="connsiteX20" fmla="*/ 296055 w 812003"/>
              <a:gd name="connsiteY20" fmla="*/ 96143 h 812002"/>
              <a:gd name="connsiteX21" fmla="*/ 290028 w 812003"/>
              <a:gd name="connsiteY21" fmla="*/ 105369 h 812002"/>
              <a:gd name="connsiteX22" fmla="*/ 275555 w 812003"/>
              <a:gd name="connsiteY22" fmla="*/ 111323 h 812002"/>
              <a:gd name="connsiteX23" fmla="*/ 275518 w 812003"/>
              <a:gd name="connsiteY23" fmla="*/ 111323 h 812002"/>
              <a:gd name="connsiteX24" fmla="*/ 264728 w 812003"/>
              <a:gd name="connsiteY24" fmla="*/ 109239 h 812002"/>
              <a:gd name="connsiteX25" fmla="*/ 231687 w 812003"/>
              <a:gd name="connsiteY25" fmla="*/ 76199 h 812002"/>
              <a:gd name="connsiteX26" fmla="*/ 161515 w 812003"/>
              <a:gd name="connsiteY26" fmla="*/ 76199 h 812002"/>
              <a:gd name="connsiteX27" fmla="*/ 76199 w 812003"/>
              <a:gd name="connsiteY27" fmla="*/ 161515 h 812002"/>
              <a:gd name="connsiteX28" fmla="*/ 76199 w 812003"/>
              <a:gd name="connsiteY28" fmla="*/ 231687 h 812002"/>
              <a:gd name="connsiteX29" fmla="*/ 109240 w 812003"/>
              <a:gd name="connsiteY29" fmla="*/ 264727 h 812002"/>
              <a:gd name="connsiteX30" fmla="*/ 111434 w 812003"/>
              <a:gd name="connsiteY30" fmla="*/ 275517 h 812002"/>
              <a:gd name="connsiteX31" fmla="*/ 105370 w 812003"/>
              <a:gd name="connsiteY31" fmla="*/ 289916 h 812002"/>
              <a:gd name="connsiteX32" fmla="*/ 96143 w 812003"/>
              <a:gd name="connsiteY32" fmla="*/ 296055 h 812002"/>
              <a:gd name="connsiteX33" fmla="*/ 49597 w 812003"/>
              <a:gd name="connsiteY33" fmla="*/ 296055 h 812002"/>
              <a:gd name="connsiteX34" fmla="*/ 0 w 812003"/>
              <a:gd name="connsiteY34" fmla="*/ 345689 h 812002"/>
              <a:gd name="connsiteX35" fmla="*/ 0 w 812003"/>
              <a:gd name="connsiteY35" fmla="*/ 466314 h 812002"/>
              <a:gd name="connsiteX36" fmla="*/ 14548 w 812003"/>
              <a:gd name="connsiteY36" fmla="*/ 501400 h 812002"/>
              <a:gd name="connsiteX37" fmla="*/ 49597 w 812003"/>
              <a:gd name="connsiteY37" fmla="*/ 515947 h 812002"/>
              <a:gd name="connsiteX38" fmla="*/ 96143 w 812003"/>
              <a:gd name="connsiteY38" fmla="*/ 515947 h 812002"/>
              <a:gd name="connsiteX39" fmla="*/ 105370 w 812003"/>
              <a:gd name="connsiteY39" fmla="*/ 522087 h 812002"/>
              <a:gd name="connsiteX40" fmla="*/ 111434 w 812003"/>
              <a:gd name="connsiteY40" fmla="*/ 536486 h 812002"/>
              <a:gd name="connsiteX41" fmla="*/ 109240 w 812003"/>
              <a:gd name="connsiteY41" fmla="*/ 547275 h 812002"/>
              <a:gd name="connsiteX42" fmla="*/ 76312 w 812003"/>
              <a:gd name="connsiteY42" fmla="*/ 580316 h 812002"/>
              <a:gd name="connsiteX43" fmla="*/ 61727 w 812003"/>
              <a:gd name="connsiteY43" fmla="*/ 615365 h 812002"/>
              <a:gd name="connsiteX44" fmla="*/ 76200 w 812003"/>
              <a:gd name="connsiteY44" fmla="*/ 650488 h 812002"/>
              <a:gd name="connsiteX45" fmla="*/ 161516 w 812003"/>
              <a:gd name="connsiteY45" fmla="*/ 735804 h 812002"/>
              <a:gd name="connsiteX46" fmla="*/ 231688 w 812003"/>
              <a:gd name="connsiteY46" fmla="*/ 735804 h 812002"/>
              <a:gd name="connsiteX47" fmla="*/ 264729 w 812003"/>
              <a:gd name="connsiteY47" fmla="*/ 702764 h 812002"/>
              <a:gd name="connsiteX48" fmla="*/ 275519 w 812003"/>
              <a:gd name="connsiteY48" fmla="*/ 700569 h 812002"/>
              <a:gd name="connsiteX49" fmla="*/ 289992 w 812003"/>
              <a:gd name="connsiteY49" fmla="*/ 706633 h 812002"/>
              <a:gd name="connsiteX50" fmla="*/ 290029 w 812003"/>
              <a:gd name="connsiteY50" fmla="*/ 706633 h 812002"/>
              <a:gd name="connsiteX51" fmla="*/ 296056 w 812003"/>
              <a:gd name="connsiteY51" fmla="*/ 715861 h 812002"/>
              <a:gd name="connsiteX52" fmla="*/ 296056 w 812003"/>
              <a:gd name="connsiteY52" fmla="*/ 762406 h 812002"/>
              <a:gd name="connsiteX53" fmla="*/ 310604 w 812003"/>
              <a:gd name="connsiteY53" fmla="*/ 797456 h 812002"/>
              <a:gd name="connsiteX54" fmla="*/ 345690 w 812003"/>
              <a:gd name="connsiteY54" fmla="*/ 812003 h 812002"/>
              <a:gd name="connsiteX55" fmla="*/ 466315 w 812003"/>
              <a:gd name="connsiteY55" fmla="*/ 812003 h 812002"/>
              <a:gd name="connsiteX56" fmla="*/ 501401 w 812003"/>
              <a:gd name="connsiteY56" fmla="*/ 797456 h 812002"/>
              <a:gd name="connsiteX57" fmla="*/ 515949 w 812003"/>
              <a:gd name="connsiteY57" fmla="*/ 762406 h 812002"/>
              <a:gd name="connsiteX58" fmla="*/ 515949 w 812003"/>
              <a:gd name="connsiteY58" fmla="*/ 715861 h 812002"/>
              <a:gd name="connsiteX59" fmla="*/ 521976 w 812003"/>
              <a:gd name="connsiteY59" fmla="*/ 706633 h 812002"/>
              <a:gd name="connsiteX60" fmla="*/ 536449 w 812003"/>
              <a:gd name="connsiteY60" fmla="*/ 700680 h 812002"/>
              <a:gd name="connsiteX61" fmla="*/ 536486 w 812003"/>
              <a:gd name="connsiteY61" fmla="*/ 700680 h 812002"/>
              <a:gd name="connsiteX62" fmla="*/ 547276 w 812003"/>
              <a:gd name="connsiteY62" fmla="*/ 702764 h 812002"/>
              <a:gd name="connsiteX63" fmla="*/ 580317 w 812003"/>
              <a:gd name="connsiteY63" fmla="*/ 735804 h 812002"/>
              <a:gd name="connsiteX64" fmla="*/ 650489 w 812003"/>
              <a:gd name="connsiteY64" fmla="*/ 735804 h 812002"/>
              <a:gd name="connsiteX65" fmla="*/ 735805 w 812003"/>
              <a:gd name="connsiteY65" fmla="*/ 650488 h 812002"/>
              <a:gd name="connsiteX66" fmla="*/ 735805 w 812003"/>
              <a:gd name="connsiteY66" fmla="*/ 580316 h 812002"/>
              <a:gd name="connsiteX67" fmla="*/ 702764 w 812003"/>
              <a:gd name="connsiteY67" fmla="*/ 547275 h 812002"/>
              <a:gd name="connsiteX68" fmla="*/ 700569 w 812003"/>
              <a:gd name="connsiteY68" fmla="*/ 536486 h 812002"/>
              <a:gd name="connsiteX69" fmla="*/ 706634 w 812003"/>
              <a:gd name="connsiteY69" fmla="*/ 522087 h 812002"/>
              <a:gd name="connsiteX70" fmla="*/ 715861 w 812003"/>
              <a:gd name="connsiteY70" fmla="*/ 515947 h 812002"/>
              <a:gd name="connsiteX71" fmla="*/ 762407 w 812003"/>
              <a:gd name="connsiteY71" fmla="*/ 515947 h 812002"/>
              <a:gd name="connsiteX72" fmla="*/ 797456 w 812003"/>
              <a:gd name="connsiteY72" fmla="*/ 501400 h 812002"/>
              <a:gd name="connsiteX73" fmla="*/ 812004 w 812003"/>
              <a:gd name="connsiteY73" fmla="*/ 466314 h 812002"/>
              <a:gd name="connsiteX74" fmla="*/ 812004 w 812003"/>
              <a:gd name="connsiteY74" fmla="*/ 345689 h 812002"/>
              <a:gd name="connsiteX75" fmla="*/ 797456 w 812003"/>
              <a:gd name="connsiteY75" fmla="*/ 310603 h 812002"/>
              <a:gd name="connsiteX76" fmla="*/ 762407 w 812003"/>
              <a:gd name="connsiteY76" fmla="*/ 296055 h 812002"/>
              <a:gd name="connsiteX77" fmla="*/ 772342 w 812003"/>
              <a:gd name="connsiteY77" fmla="*/ 466315 h 812002"/>
              <a:gd name="connsiteX78" fmla="*/ 772304 w 812003"/>
              <a:gd name="connsiteY78" fmla="*/ 466315 h 812002"/>
              <a:gd name="connsiteX79" fmla="*/ 769402 w 812003"/>
              <a:gd name="connsiteY79" fmla="*/ 473347 h 812002"/>
              <a:gd name="connsiteX80" fmla="*/ 762407 w 812003"/>
              <a:gd name="connsiteY80" fmla="*/ 476249 h 812002"/>
              <a:gd name="connsiteX81" fmla="*/ 715861 w 812003"/>
              <a:gd name="connsiteY81" fmla="*/ 476249 h 812002"/>
              <a:gd name="connsiteX82" fmla="*/ 670022 w 812003"/>
              <a:gd name="connsiteY82" fmla="*/ 506796 h 812002"/>
              <a:gd name="connsiteX83" fmla="*/ 663958 w 812003"/>
              <a:gd name="connsiteY83" fmla="*/ 521195 h 812002"/>
              <a:gd name="connsiteX84" fmla="*/ 674673 w 812003"/>
              <a:gd name="connsiteY84" fmla="*/ 575368 h 812002"/>
              <a:gd name="connsiteX85" fmla="*/ 707714 w 812003"/>
              <a:gd name="connsiteY85" fmla="*/ 608409 h 812002"/>
              <a:gd name="connsiteX86" fmla="*/ 707714 w 812003"/>
              <a:gd name="connsiteY86" fmla="*/ 622399 h 812002"/>
              <a:gd name="connsiteX87" fmla="*/ 622398 w 812003"/>
              <a:gd name="connsiteY87" fmla="*/ 707714 h 812002"/>
              <a:gd name="connsiteX88" fmla="*/ 608408 w 812003"/>
              <a:gd name="connsiteY88" fmla="*/ 707714 h 812002"/>
              <a:gd name="connsiteX89" fmla="*/ 575368 w 812003"/>
              <a:gd name="connsiteY89" fmla="*/ 674674 h 812002"/>
              <a:gd name="connsiteX90" fmla="*/ 521194 w 812003"/>
              <a:gd name="connsiteY90" fmla="*/ 663958 h 812002"/>
              <a:gd name="connsiteX91" fmla="*/ 506795 w 812003"/>
              <a:gd name="connsiteY91" fmla="*/ 670023 h 812002"/>
              <a:gd name="connsiteX92" fmla="*/ 476248 w 812003"/>
              <a:gd name="connsiteY92" fmla="*/ 715862 h 812002"/>
              <a:gd name="connsiteX93" fmla="*/ 476248 w 812003"/>
              <a:gd name="connsiteY93" fmla="*/ 762408 h 812002"/>
              <a:gd name="connsiteX94" fmla="*/ 473346 w 812003"/>
              <a:gd name="connsiteY94" fmla="*/ 769403 h 812002"/>
              <a:gd name="connsiteX95" fmla="*/ 466314 w 812003"/>
              <a:gd name="connsiteY95" fmla="*/ 772305 h 812002"/>
              <a:gd name="connsiteX96" fmla="*/ 345689 w 812003"/>
              <a:gd name="connsiteY96" fmla="*/ 772305 h 812002"/>
              <a:gd name="connsiteX97" fmla="*/ 335755 w 812003"/>
              <a:gd name="connsiteY97" fmla="*/ 762408 h 812002"/>
              <a:gd name="connsiteX98" fmla="*/ 335755 w 812003"/>
              <a:gd name="connsiteY98" fmla="*/ 715862 h 812002"/>
              <a:gd name="connsiteX99" fmla="*/ 305208 w 812003"/>
              <a:gd name="connsiteY99" fmla="*/ 670023 h 812002"/>
              <a:gd name="connsiteX100" fmla="*/ 290809 w 812003"/>
              <a:gd name="connsiteY100" fmla="*/ 663957 h 812002"/>
              <a:gd name="connsiteX101" fmla="*/ 271648 w 812003"/>
              <a:gd name="connsiteY101" fmla="*/ 660200 h 812002"/>
              <a:gd name="connsiteX102" fmla="*/ 236636 w 812003"/>
              <a:gd name="connsiteY102" fmla="*/ 674673 h 812002"/>
              <a:gd name="connsiteX103" fmla="*/ 203595 w 812003"/>
              <a:gd name="connsiteY103" fmla="*/ 707713 h 812002"/>
              <a:gd name="connsiteX104" fmla="*/ 189605 w 812003"/>
              <a:gd name="connsiteY104" fmla="*/ 707713 h 812002"/>
              <a:gd name="connsiteX105" fmla="*/ 104290 w 812003"/>
              <a:gd name="connsiteY105" fmla="*/ 622398 h 812002"/>
              <a:gd name="connsiteX106" fmla="*/ 104290 w 812003"/>
              <a:gd name="connsiteY106" fmla="*/ 608408 h 812002"/>
              <a:gd name="connsiteX107" fmla="*/ 137330 w 812003"/>
              <a:gd name="connsiteY107" fmla="*/ 575367 h 812002"/>
              <a:gd name="connsiteX108" fmla="*/ 148045 w 812003"/>
              <a:gd name="connsiteY108" fmla="*/ 521194 h 812002"/>
              <a:gd name="connsiteX109" fmla="*/ 141981 w 812003"/>
              <a:gd name="connsiteY109" fmla="*/ 506795 h 812002"/>
              <a:gd name="connsiteX110" fmla="*/ 96142 w 812003"/>
              <a:gd name="connsiteY110" fmla="*/ 476248 h 812002"/>
              <a:gd name="connsiteX111" fmla="*/ 49596 w 812003"/>
              <a:gd name="connsiteY111" fmla="*/ 476248 h 812002"/>
              <a:gd name="connsiteX112" fmla="*/ 39699 w 812003"/>
              <a:gd name="connsiteY112" fmla="*/ 466314 h 812002"/>
              <a:gd name="connsiteX113" fmla="*/ 39699 w 812003"/>
              <a:gd name="connsiteY113" fmla="*/ 345689 h 812002"/>
              <a:gd name="connsiteX114" fmla="*/ 49596 w 812003"/>
              <a:gd name="connsiteY114" fmla="*/ 335754 h 812002"/>
              <a:gd name="connsiteX115" fmla="*/ 96142 w 812003"/>
              <a:gd name="connsiteY115" fmla="*/ 335754 h 812002"/>
              <a:gd name="connsiteX116" fmla="*/ 141981 w 812003"/>
              <a:gd name="connsiteY116" fmla="*/ 305208 h 812002"/>
              <a:gd name="connsiteX117" fmla="*/ 148045 w 812003"/>
              <a:gd name="connsiteY117" fmla="*/ 290809 h 812002"/>
              <a:gd name="connsiteX118" fmla="*/ 137330 w 812003"/>
              <a:gd name="connsiteY118" fmla="*/ 236635 h 812002"/>
              <a:gd name="connsiteX119" fmla="*/ 104290 w 812003"/>
              <a:gd name="connsiteY119" fmla="*/ 203595 h 812002"/>
              <a:gd name="connsiteX120" fmla="*/ 104290 w 812003"/>
              <a:gd name="connsiteY120" fmla="*/ 189605 h 812002"/>
              <a:gd name="connsiteX121" fmla="*/ 189605 w 812003"/>
              <a:gd name="connsiteY121" fmla="*/ 104289 h 812002"/>
              <a:gd name="connsiteX122" fmla="*/ 203595 w 812003"/>
              <a:gd name="connsiteY122" fmla="*/ 104289 h 812002"/>
              <a:gd name="connsiteX123" fmla="*/ 236636 w 812003"/>
              <a:gd name="connsiteY123" fmla="*/ 137330 h 812002"/>
              <a:gd name="connsiteX124" fmla="*/ 290809 w 812003"/>
              <a:gd name="connsiteY124" fmla="*/ 148045 h 812002"/>
              <a:gd name="connsiteX125" fmla="*/ 305208 w 812003"/>
              <a:gd name="connsiteY125" fmla="*/ 141981 h 812002"/>
              <a:gd name="connsiteX126" fmla="*/ 335755 w 812003"/>
              <a:gd name="connsiteY126" fmla="*/ 96142 h 812002"/>
              <a:gd name="connsiteX127" fmla="*/ 335755 w 812003"/>
              <a:gd name="connsiteY127" fmla="*/ 49596 h 812002"/>
              <a:gd name="connsiteX128" fmla="*/ 345689 w 812003"/>
              <a:gd name="connsiteY128" fmla="*/ 39698 h 812002"/>
              <a:gd name="connsiteX129" fmla="*/ 466314 w 812003"/>
              <a:gd name="connsiteY129" fmla="*/ 39698 h 812002"/>
              <a:gd name="connsiteX130" fmla="*/ 473346 w 812003"/>
              <a:gd name="connsiteY130" fmla="*/ 42601 h 812002"/>
              <a:gd name="connsiteX131" fmla="*/ 476248 w 812003"/>
              <a:gd name="connsiteY131" fmla="*/ 49596 h 812002"/>
              <a:gd name="connsiteX132" fmla="*/ 476248 w 812003"/>
              <a:gd name="connsiteY132" fmla="*/ 96253 h 812002"/>
              <a:gd name="connsiteX133" fmla="*/ 506795 w 812003"/>
              <a:gd name="connsiteY133" fmla="*/ 141981 h 812002"/>
              <a:gd name="connsiteX134" fmla="*/ 521194 w 812003"/>
              <a:gd name="connsiteY134" fmla="*/ 148045 h 812002"/>
              <a:gd name="connsiteX135" fmla="*/ 575368 w 812003"/>
              <a:gd name="connsiteY135" fmla="*/ 137330 h 812002"/>
              <a:gd name="connsiteX136" fmla="*/ 608408 w 812003"/>
              <a:gd name="connsiteY136" fmla="*/ 104289 h 812002"/>
              <a:gd name="connsiteX137" fmla="*/ 622398 w 812003"/>
              <a:gd name="connsiteY137" fmla="*/ 104289 h 812002"/>
              <a:gd name="connsiteX138" fmla="*/ 707714 w 812003"/>
              <a:gd name="connsiteY138" fmla="*/ 189605 h 812002"/>
              <a:gd name="connsiteX139" fmla="*/ 707714 w 812003"/>
              <a:gd name="connsiteY139" fmla="*/ 203595 h 812002"/>
              <a:gd name="connsiteX140" fmla="*/ 674673 w 812003"/>
              <a:gd name="connsiteY140" fmla="*/ 236635 h 812002"/>
              <a:gd name="connsiteX141" fmla="*/ 663958 w 812003"/>
              <a:gd name="connsiteY141" fmla="*/ 290809 h 812002"/>
              <a:gd name="connsiteX142" fmla="*/ 670022 w 812003"/>
              <a:gd name="connsiteY142" fmla="*/ 305208 h 812002"/>
              <a:gd name="connsiteX143" fmla="*/ 715861 w 812003"/>
              <a:gd name="connsiteY143" fmla="*/ 335754 h 812002"/>
              <a:gd name="connsiteX144" fmla="*/ 762407 w 812003"/>
              <a:gd name="connsiteY144" fmla="*/ 335754 h 812002"/>
              <a:gd name="connsiteX145" fmla="*/ 769402 w 812003"/>
              <a:gd name="connsiteY145" fmla="*/ 338657 h 812002"/>
              <a:gd name="connsiteX146" fmla="*/ 772304 w 812003"/>
              <a:gd name="connsiteY146" fmla="*/ 345689 h 812002"/>
              <a:gd name="connsiteX147" fmla="*/ 406001 w 812003"/>
              <a:gd name="connsiteY147" fmla="*/ 190613 h 812002"/>
              <a:gd name="connsiteX148" fmla="*/ 253677 w 812003"/>
              <a:gd name="connsiteY148" fmla="*/ 253679 h 812002"/>
              <a:gd name="connsiteX149" fmla="*/ 190611 w 812003"/>
              <a:gd name="connsiteY149" fmla="*/ 406003 h 812002"/>
              <a:gd name="connsiteX150" fmla="*/ 253677 w 812003"/>
              <a:gd name="connsiteY150" fmla="*/ 558327 h 812002"/>
              <a:gd name="connsiteX151" fmla="*/ 406001 w 812003"/>
              <a:gd name="connsiteY151" fmla="*/ 621393 h 812002"/>
              <a:gd name="connsiteX152" fmla="*/ 558324 w 812003"/>
              <a:gd name="connsiteY152" fmla="*/ 558327 h 812002"/>
              <a:gd name="connsiteX153" fmla="*/ 621390 w 812003"/>
              <a:gd name="connsiteY153" fmla="*/ 406003 h 812002"/>
              <a:gd name="connsiteX154" fmla="*/ 558213 w 812003"/>
              <a:gd name="connsiteY154" fmla="*/ 253794 h 812002"/>
              <a:gd name="connsiteX155" fmla="*/ 406003 w 812003"/>
              <a:gd name="connsiteY155" fmla="*/ 190616 h 812002"/>
              <a:gd name="connsiteX156" fmla="*/ 406001 w 812003"/>
              <a:gd name="connsiteY156" fmla="*/ 581729 h 812002"/>
              <a:gd name="connsiteX157" fmla="*/ 281766 w 812003"/>
              <a:gd name="connsiteY157" fmla="*/ 530235 h 812002"/>
              <a:gd name="connsiteX158" fmla="*/ 230272 w 812003"/>
              <a:gd name="connsiteY158" fmla="*/ 406000 h 812002"/>
              <a:gd name="connsiteX159" fmla="*/ 281766 w 812003"/>
              <a:gd name="connsiteY159" fmla="*/ 281766 h 812002"/>
              <a:gd name="connsiteX160" fmla="*/ 406001 w 812003"/>
              <a:gd name="connsiteY160" fmla="*/ 230272 h 812002"/>
              <a:gd name="connsiteX161" fmla="*/ 530235 w 812003"/>
              <a:gd name="connsiteY161" fmla="*/ 281766 h 812002"/>
              <a:gd name="connsiteX162" fmla="*/ 581729 w 812003"/>
              <a:gd name="connsiteY162" fmla="*/ 406000 h 812002"/>
              <a:gd name="connsiteX163" fmla="*/ 530235 w 812003"/>
              <a:gd name="connsiteY163" fmla="*/ 530235 h 812002"/>
              <a:gd name="connsiteX164" fmla="*/ 406001 w 812003"/>
              <a:gd name="connsiteY164" fmla="*/ 581729 h 812002"/>
              <a:gd name="connsiteX165" fmla="*/ 471782 w 812003"/>
              <a:gd name="connsiteY165" fmla="*/ 353539 h 812002"/>
              <a:gd name="connsiteX166" fmla="*/ 471782 w 812003"/>
              <a:gd name="connsiteY166" fmla="*/ 353501 h 812002"/>
              <a:gd name="connsiteX167" fmla="*/ 441235 w 812003"/>
              <a:gd name="connsiteY167" fmla="*/ 409164 h 812002"/>
              <a:gd name="connsiteX168" fmla="*/ 425832 w 812003"/>
              <a:gd name="connsiteY168" fmla="*/ 434464 h 812002"/>
              <a:gd name="connsiteX169" fmla="*/ 425832 w 812003"/>
              <a:gd name="connsiteY169" fmla="*/ 438557 h 812002"/>
              <a:gd name="connsiteX170" fmla="*/ 406001 w 812003"/>
              <a:gd name="connsiteY170" fmla="*/ 458388 h 812002"/>
              <a:gd name="connsiteX171" fmla="*/ 386170 w 812003"/>
              <a:gd name="connsiteY171" fmla="*/ 438557 h 812002"/>
              <a:gd name="connsiteX172" fmla="*/ 386170 w 812003"/>
              <a:gd name="connsiteY172" fmla="*/ 434464 h 812002"/>
              <a:gd name="connsiteX173" fmla="*/ 419991 w 812003"/>
              <a:gd name="connsiteY173" fmla="*/ 376235 h 812002"/>
              <a:gd name="connsiteX174" fmla="*/ 432083 w 812003"/>
              <a:gd name="connsiteY174" fmla="*/ 354097 h 812002"/>
              <a:gd name="connsiteX175" fmla="*/ 406001 w 812003"/>
              <a:gd name="connsiteY175" fmla="*/ 327606 h 812002"/>
              <a:gd name="connsiteX176" fmla="*/ 379918 w 812003"/>
              <a:gd name="connsiteY176" fmla="*/ 353725 h 812002"/>
              <a:gd name="connsiteX177" fmla="*/ 360050 w 812003"/>
              <a:gd name="connsiteY177" fmla="*/ 373556 h 812002"/>
              <a:gd name="connsiteX178" fmla="*/ 340219 w 812003"/>
              <a:gd name="connsiteY178" fmla="*/ 353725 h 812002"/>
              <a:gd name="connsiteX179" fmla="*/ 406001 w 812003"/>
              <a:gd name="connsiteY179" fmla="*/ 287944 h 812002"/>
              <a:gd name="connsiteX180" fmla="*/ 471782 w 812003"/>
              <a:gd name="connsiteY180" fmla="*/ 353725 h 812002"/>
              <a:gd name="connsiteX181" fmla="*/ 429329 w 812003"/>
              <a:gd name="connsiteY181" fmla="*/ 500767 h 812002"/>
              <a:gd name="connsiteX182" fmla="*/ 414930 w 812003"/>
              <a:gd name="connsiteY182" fmla="*/ 522309 h 812002"/>
              <a:gd name="connsiteX183" fmla="*/ 389518 w 812003"/>
              <a:gd name="connsiteY183" fmla="*/ 517250 h 812002"/>
              <a:gd name="connsiteX184" fmla="*/ 384458 w 812003"/>
              <a:gd name="connsiteY184" fmla="*/ 491837 h 812002"/>
              <a:gd name="connsiteX185" fmla="*/ 406001 w 812003"/>
              <a:gd name="connsiteY185" fmla="*/ 477437 h 812002"/>
              <a:gd name="connsiteX186" fmla="*/ 429329 w 812003"/>
              <a:gd name="connsiteY186" fmla="*/ 500767 h 81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12003" h="812002">
                <a:moveTo>
                  <a:pt x="762407" y="296055"/>
                </a:moveTo>
                <a:lnTo>
                  <a:pt x="715861" y="296055"/>
                </a:lnTo>
                <a:cubicBezTo>
                  <a:pt x="711805" y="296092"/>
                  <a:pt x="708159" y="293637"/>
                  <a:pt x="706634" y="289916"/>
                </a:cubicBezTo>
                <a:lnTo>
                  <a:pt x="700569" y="275517"/>
                </a:lnTo>
                <a:cubicBezTo>
                  <a:pt x="699044" y="271834"/>
                  <a:pt x="699899" y="267555"/>
                  <a:pt x="702764" y="264727"/>
                </a:cubicBezTo>
                <a:lnTo>
                  <a:pt x="735692" y="231687"/>
                </a:lnTo>
                <a:cubicBezTo>
                  <a:pt x="745069" y="222422"/>
                  <a:pt x="750315" y="209809"/>
                  <a:pt x="750277" y="196638"/>
                </a:cubicBezTo>
                <a:cubicBezTo>
                  <a:pt x="750314" y="183467"/>
                  <a:pt x="745105" y="170854"/>
                  <a:pt x="735804" y="161515"/>
                </a:cubicBezTo>
                <a:lnTo>
                  <a:pt x="650488" y="76199"/>
                </a:lnTo>
                <a:cubicBezTo>
                  <a:pt x="631103" y="56814"/>
                  <a:pt x="599701" y="56814"/>
                  <a:pt x="580316" y="76199"/>
                </a:cubicBezTo>
                <a:lnTo>
                  <a:pt x="547275" y="109239"/>
                </a:lnTo>
                <a:cubicBezTo>
                  <a:pt x="544447" y="112105"/>
                  <a:pt x="540169" y="112960"/>
                  <a:pt x="536485" y="111434"/>
                </a:cubicBezTo>
                <a:lnTo>
                  <a:pt x="522012" y="105369"/>
                </a:lnTo>
                <a:lnTo>
                  <a:pt x="521975" y="105369"/>
                </a:lnTo>
                <a:cubicBezTo>
                  <a:pt x="518329" y="103807"/>
                  <a:pt x="515948" y="100235"/>
                  <a:pt x="515948" y="96254"/>
                </a:cubicBezTo>
                <a:lnTo>
                  <a:pt x="515948" y="49597"/>
                </a:lnTo>
                <a:cubicBezTo>
                  <a:pt x="515948" y="36463"/>
                  <a:pt x="510701" y="23850"/>
                  <a:pt x="501400" y="14548"/>
                </a:cubicBezTo>
                <a:cubicBezTo>
                  <a:pt x="492098" y="5209"/>
                  <a:pt x="479485" y="0"/>
                  <a:pt x="466314" y="0"/>
                </a:cubicBezTo>
                <a:lnTo>
                  <a:pt x="345689" y="0"/>
                </a:lnTo>
                <a:cubicBezTo>
                  <a:pt x="318268" y="0"/>
                  <a:pt x="296055" y="22212"/>
                  <a:pt x="296055" y="49597"/>
                </a:cubicBezTo>
                <a:lnTo>
                  <a:pt x="296055" y="96143"/>
                </a:lnTo>
                <a:cubicBezTo>
                  <a:pt x="296093" y="100161"/>
                  <a:pt x="293711" y="103807"/>
                  <a:pt x="290028" y="105369"/>
                </a:cubicBezTo>
                <a:lnTo>
                  <a:pt x="275555" y="111323"/>
                </a:lnTo>
                <a:lnTo>
                  <a:pt x="275518" y="111323"/>
                </a:lnTo>
                <a:cubicBezTo>
                  <a:pt x="271833" y="112886"/>
                  <a:pt x="267555" y="112067"/>
                  <a:pt x="264728" y="109239"/>
                </a:cubicBezTo>
                <a:lnTo>
                  <a:pt x="231687" y="76199"/>
                </a:lnTo>
                <a:cubicBezTo>
                  <a:pt x="212302" y="56814"/>
                  <a:pt x="180900" y="56814"/>
                  <a:pt x="161515" y="76199"/>
                </a:cubicBezTo>
                <a:lnTo>
                  <a:pt x="76199" y="161515"/>
                </a:lnTo>
                <a:cubicBezTo>
                  <a:pt x="56814" y="180900"/>
                  <a:pt x="56814" y="212302"/>
                  <a:pt x="76199" y="231687"/>
                </a:cubicBezTo>
                <a:lnTo>
                  <a:pt x="109240" y="264727"/>
                </a:lnTo>
                <a:cubicBezTo>
                  <a:pt x="112104" y="267555"/>
                  <a:pt x="112960" y="271834"/>
                  <a:pt x="111434" y="275517"/>
                </a:cubicBezTo>
                <a:lnTo>
                  <a:pt x="105370" y="289916"/>
                </a:lnTo>
                <a:cubicBezTo>
                  <a:pt x="103845" y="293637"/>
                  <a:pt x="100198" y="296092"/>
                  <a:pt x="96143" y="296055"/>
                </a:cubicBezTo>
                <a:lnTo>
                  <a:pt x="49597" y="296055"/>
                </a:lnTo>
                <a:cubicBezTo>
                  <a:pt x="22212" y="296055"/>
                  <a:pt x="0" y="318268"/>
                  <a:pt x="0" y="345689"/>
                </a:cubicBezTo>
                <a:lnTo>
                  <a:pt x="0" y="466314"/>
                </a:lnTo>
                <a:cubicBezTo>
                  <a:pt x="0" y="479485"/>
                  <a:pt x="5209" y="492098"/>
                  <a:pt x="14548" y="501400"/>
                </a:cubicBezTo>
                <a:cubicBezTo>
                  <a:pt x="23849" y="510702"/>
                  <a:pt x="36463" y="515947"/>
                  <a:pt x="49597" y="515947"/>
                </a:cubicBezTo>
                <a:lnTo>
                  <a:pt x="96143" y="515947"/>
                </a:lnTo>
                <a:cubicBezTo>
                  <a:pt x="100198" y="515910"/>
                  <a:pt x="103845" y="518366"/>
                  <a:pt x="105370" y="522087"/>
                </a:cubicBezTo>
                <a:lnTo>
                  <a:pt x="111434" y="536486"/>
                </a:lnTo>
                <a:cubicBezTo>
                  <a:pt x="112960" y="540170"/>
                  <a:pt x="112104" y="544448"/>
                  <a:pt x="109240" y="547275"/>
                </a:cubicBezTo>
                <a:lnTo>
                  <a:pt x="76312" y="580316"/>
                </a:lnTo>
                <a:cubicBezTo>
                  <a:pt x="66935" y="589580"/>
                  <a:pt x="61689" y="602194"/>
                  <a:pt x="61727" y="615365"/>
                </a:cubicBezTo>
                <a:cubicBezTo>
                  <a:pt x="61690" y="628537"/>
                  <a:pt x="66898" y="641149"/>
                  <a:pt x="76200" y="650488"/>
                </a:cubicBezTo>
                <a:lnTo>
                  <a:pt x="161516" y="735804"/>
                </a:lnTo>
                <a:cubicBezTo>
                  <a:pt x="180901" y="755189"/>
                  <a:pt x="212303" y="755189"/>
                  <a:pt x="231688" y="735804"/>
                </a:cubicBezTo>
                <a:lnTo>
                  <a:pt x="264729" y="702764"/>
                </a:lnTo>
                <a:cubicBezTo>
                  <a:pt x="267556" y="699899"/>
                  <a:pt x="271835" y="699043"/>
                  <a:pt x="275519" y="700569"/>
                </a:cubicBezTo>
                <a:lnTo>
                  <a:pt x="289992" y="706633"/>
                </a:lnTo>
                <a:lnTo>
                  <a:pt x="290029" y="706633"/>
                </a:lnTo>
                <a:cubicBezTo>
                  <a:pt x="293712" y="708196"/>
                  <a:pt x="296094" y="711842"/>
                  <a:pt x="296056" y="715861"/>
                </a:cubicBezTo>
                <a:lnTo>
                  <a:pt x="296056" y="762406"/>
                </a:lnTo>
                <a:cubicBezTo>
                  <a:pt x="296056" y="775541"/>
                  <a:pt x="301303" y="788153"/>
                  <a:pt x="310604" y="797456"/>
                </a:cubicBezTo>
                <a:cubicBezTo>
                  <a:pt x="319905" y="806794"/>
                  <a:pt x="332519" y="812003"/>
                  <a:pt x="345690" y="812003"/>
                </a:cubicBezTo>
                <a:lnTo>
                  <a:pt x="466315" y="812003"/>
                </a:lnTo>
                <a:cubicBezTo>
                  <a:pt x="479486" y="812003"/>
                  <a:pt x="492099" y="806794"/>
                  <a:pt x="501401" y="797456"/>
                </a:cubicBezTo>
                <a:cubicBezTo>
                  <a:pt x="510702" y="788154"/>
                  <a:pt x="515949" y="775541"/>
                  <a:pt x="515949" y="762406"/>
                </a:cubicBezTo>
                <a:lnTo>
                  <a:pt x="515949" y="715861"/>
                </a:lnTo>
                <a:cubicBezTo>
                  <a:pt x="515911" y="711842"/>
                  <a:pt x="518293" y="708196"/>
                  <a:pt x="521976" y="706633"/>
                </a:cubicBezTo>
                <a:lnTo>
                  <a:pt x="536449" y="700680"/>
                </a:lnTo>
                <a:lnTo>
                  <a:pt x="536486" y="700680"/>
                </a:lnTo>
                <a:cubicBezTo>
                  <a:pt x="540170" y="699117"/>
                  <a:pt x="544448" y="699936"/>
                  <a:pt x="547276" y="702764"/>
                </a:cubicBezTo>
                <a:lnTo>
                  <a:pt x="580317" y="735804"/>
                </a:lnTo>
                <a:cubicBezTo>
                  <a:pt x="599702" y="755189"/>
                  <a:pt x="631104" y="755189"/>
                  <a:pt x="650489" y="735804"/>
                </a:cubicBezTo>
                <a:lnTo>
                  <a:pt x="735805" y="650488"/>
                </a:lnTo>
                <a:cubicBezTo>
                  <a:pt x="755190" y="631104"/>
                  <a:pt x="755190" y="599702"/>
                  <a:pt x="735805" y="580316"/>
                </a:cubicBezTo>
                <a:lnTo>
                  <a:pt x="702764" y="547275"/>
                </a:lnTo>
                <a:cubicBezTo>
                  <a:pt x="699899" y="544448"/>
                  <a:pt x="699044" y="540170"/>
                  <a:pt x="700569" y="536486"/>
                </a:cubicBezTo>
                <a:lnTo>
                  <a:pt x="706634" y="522087"/>
                </a:lnTo>
                <a:cubicBezTo>
                  <a:pt x="708159" y="518366"/>
                  <a:pt x="711805" y="515910"/>
                  <a:pt x="715861" y="515947"/>
                </a:cubicBezTo>
                <a:lnTo>
                  <a:pt x="762407" y="515947"/>
                </a:lnTo>
                <a:cubicBezTo>
                  <a:pt x="775541" y="515947"/>
                  <a:pt x="788154" y="510701"/>
                  <a:pt x="797456" y="501400"/>
                </a:cubicBezTo>
                <a:cubicBezTo>
                  <a:pt x="806795" y="492099"/>
                  <a:pt x="812004" y="479485"/>
                  <a:pt x="812004" y="466314"/>
                </a:cubicBezTo>
                <a:lnTo>
                  <a:pt x="812004" y="345689"/>
                </a:lnTo>
                <a:cubicBezTo>
                  <a:pt x="812004" y="332518"/>
                  <a:pt x="806795" y="319905"/>
                  <a:pt x="797456" y="310603"/>
                </a:cubicBezTo>
                <a:cubicBezTo>
                  <a:pt x="788154" y="301302"/>
                  <a:pt x="775541" y="296055"/>
                  <a:pt x="762407" y="296055"/>
                </a:cubicBezTo>
                <a:close/>
                <a:moveTo>
                  <a:pt x="772342" y="466315"/>
                </a:moveTo>
                <a:lnTo>
                  <a:pt x="772304" y="466315"/>
                </a:lnTo>
                <a:cubicBezTo>
                  <a:pt x="772304" y="468956"/>
                  <a:pt x="771262" y="471487"/>
                  <a:pt x="769402" y="473347"/>
                </a:cubicBezTo>
                <a:cubicBezTo>
                  <a:pt x="767542" y="475207"/>
                  <a:pt x="765012" y="476249"/>
                  <a:pt x="762407" y="476249"/>
                </a:cubicBezTo>
                <a:lnTo>
                  <a:pt x="715861" y="476249"/>
                </a:lnTo>
                <a:cubicBezTo>
                  <a:pt x="695806" y="476249"/>
                  <a:pt x="677724" y="488304"/>
                  <a:pt x="670022" y="506796"/>
                </a:cubicBezTo>
                <a:lnTo>
                  <a:pt x="663958" y="521195"/>
                </a:lnTo>
                <a:cubicBezTo>
                  <a:pt x="656219" y="539761"/>
                  <a:pt x="660460" y="561155"/>
                  <a:pt x="674673" y="575368"/>
                </a:cubicBezTo>
                <a:lnTo>
                  <a:pt x="707714" y="608409"/>
                </a:lnTo>
                <a:cubicBezTo>
                  <a:pt x="711584" y="612278"/>
                  <a:pt x="711584" y="618529"/>
                  <a:pt x="707714" y="622399"/>
                </a:cubicBezTo>
                <a:lnTo>
                  <a:pt x="622398" y="707714"/>
                </a:lnTo>
                <a:cubicBezTo>
                  <a:pt x="618529" y="711583"/>
                  <a:pt x="612278" y="711583"/>
                  <a:pt x="608408" y="707714"/>
                </a:cubicBezTo>
                <a:lnTo>
                  <a:pt x="575368" y="674674"/>
                </a:lnTo>
                <a:cubicBezTo>
                  <a:pt x="561154" y="660461"/>
                  <a:pt x="539760" y="656219"/>
                  <a:pt x="521194" y="663958"/>
                </a:cubicBezTo>
                <a:lnTo>
                  <a:pt x="506795" y="670023"/>
                </a:lnTo>
                <a:cubicBezTo>
                  <a:pt x="488303" y="677725"/>
                  <a:pt x="476248" y="695807"/>
                  <a:pt x="476248" y="715862"/>
                </a:cubicBezTo>
                <a:lnTo>
                  <a:pt x="476248" y="762408"/>
                </a:lnTo>
                <a:cubicBezTo>
                  <a:pt x="476248" y="765012"/>
                  <a:pt x="475206" y="767542"/>
                  <a:pt x="473346" y="769403"/>
                </a:cubicBezTo>
                <a:cubicBezTo>
                  <a:pt x="471486" y="771263"/>
                  <a:pt x="468956" y="772305"/>
                  <a:pt x="466314" y="772305"/>
                </a:cubicBezTo>
                <a:lnTo>
                  <a:pt x="345689" y="772305"/>
                </a:lnTo>
                <a:cubicBezTo>
                  <a:pt x="340183" y="772305"/>
                  <a:pt x="335755" y="767877"/>
                  <a:pt x="335755" y="762408"/>
                </a:cubicBezTo>
                <a:lnTo>
                  <a:pt x="335755" y="715862"/>
                </a:lnTo>
                <a:cubicBezTo>
                  <a:pt x="335755" y="695807"/>
                  <a:pt x="323700" y="677725"/>
                  <a:pt x="305208" y="670023"/>
                </a:cubicBezTo>
                <a:lnTo>
                  <a:pt x="290809" y="663957"/>
                </a:lnTo>
                <a:cubicBezTo>
                  <a:pt x="284744" y="661465"/>
                  <a:pt x="278233" y="660163"/>
                  <a:pt x="271648" y="660200"/>
                </a:cubicBezTo>
                <a:cubicBezTo>
                  <a:pt x="258514" y="660200"/>
                  <a:pt x="245938" y="665409"/>
                  <a:pt x="236636" y="674673"/>
                </a:cubicBezTo>
                <a:lnTo>
                  <a:pt x="203595" y="707713"/>
                </a:lnTo>
                <a:cubicBezTo>
                  <a:pt x="199726" y="711583"/>
                  <a:pt x="193475" y="711583"/>
                  <a:pt x="189605" y="707713"/>
                </a:cubicBezTo>
                <a:lnTo>
                  <a:pt x="104290" y="622398"/>
                </a:lnTo>
                <a:cubicBezTo>
                  <a:pt x="100420" y="618529"/>
                  <a:pt x="100420" y="612278"/>
                  <a:pt x="104290" y="608408"/>
                </a:cubicBezTo>
                <a:lnTo>
                  <a:pt x="137330" y="575367"/>
                </a:lnTo>
                <a:cubicBezTo>
                  <a:pt x="151543" y="561154"/>
                  <a:pt x="155785" y="539760"/>
                  <a:pt x="148045" y="521194"/>
                </a:cubicBezTo>
                <a:lnTo>
                  <a:pt x="141981" y="506795"/>
                </a:lnTo>
                <a:cubicBezTo>
                  <a:pt x="134279" y="488303"/>
                  <a:pt x="116197" y="476248"/>
                  <a:pt x="96142" y="476248"/>
                </a:cubicBezTo>
                <a:lnTo>
                  <a:pt x="49596" y="476248"/>
                </a:lnTo>
                <a:cubicBezTo>
                  <a:pt x="44127" y="476248"/>
                  <a:pt x="39699" y="471821"/>
                  <a:pt x="39699" y="466314"/>
                </a:cubicBezTo>
                <a:lnTo>
                  <a:pt x="39699" y="345689"/>
                </a:lnTo>
                <a:cubicBezTo>
                  <a:pt x="39699" y="340183"/>
                  <a:pt x="44127" y="335754"/>
                  <a:pt x="49596" y="335754"/>
                </a:cubicBezTo>
                <a:lnTo>
                  <a:pt x="96142" y="335754"/>
                </a:lnTo>
                <a:cubicBezTo>
                  <a:pt x="116197" y="335754"/>
                  <a:pt x="134279" y="323700"/>
                  <a:pt x="141981" y="305208"/>
                </a:cubicBezTo>
                <a:lnTo>
                  <a:pt x="148045" y="290809"/>
                </a:lnTo>
                <a:cubicBezTo>
                  <a:pt x="155785" y="272243"/>
                  <a:pt x="151543" y="250849"/>
                  <a:pt x="137330" y="236635"/>
                </a:cubicBezTo>
                <a:lnTo>
                  <a:pt x="104290" y="203595"/>
                </a:lnTo>
                <a:cubicBezTo>
                  <a:pt x="100420" y="199726"/>
                  <a:pt x="100420" y="193475"/>
                  <a:pt x="104290" y="189605"/>
                </a:cubicBezTo>
                <a:lnTo>
                  <a:pt x="189605" y="104289"/>
                </a:lnTo>
                <a:cubicBezTo>
                  <a:pt x="193475" y="100420"/>
                  <a:pt x="199725" y="100420"/>
                  <a:pt x="203595" y="104289"/>
                </a:cubicBezTo>
                <a:lnTo>
                  <a:pt x="236636" y="137330"/>
                </a:lnTo>
                <a:cubicBezTo>
                  <a:pt x="250849" y="151543"/>
                  <a:pt x="272243" y="155784"/>
                  <a:pt x="290809" y="148045"/>
                </a:cubicBezTo>
                <a:lnTo>
                  <a:pt x="305208" y="141981"/>
                </a:lnTo>
                <a:cubicBezTo>
                  <a:pt x="323700" y="134279"/>
                  <a:pt x="335755" y="116197"/>
                  <a:pt x="335755" y="96142"/>
                </a:cubicBezTo>
                <a:lnTo>
                  <a:pt x="335755" y="49596"/>
                </a:lnTo>
                <a:cubicBezTo>
                  <a:pt x="335755" y="44127"/>
                  <a:pt x="340183" y="39698"/>
                  <a:pt x="345689" y="39698"/>
                </a:cubicBezTo>
                <a:lnTo>
                  <a:pt x="466314" y="39698"/>
                </a:lnTo>
                <a:cubicBezTo>
                  <a:pt x="468956" y="39698"/>
                  <a:pt x="471486" y="40740"/>
                  <a:pt x="473346" y="42601"/>
                </a:cubicBezTo>
                <a:cubicBezTo>
                  <a:pt x="475206" y="44461"/>
                  <a:pt x="476248" y="46991"/>
                  <a:pt x="476248" y="49596"/>
                </a:cubicBezTo>
                <a:lnTo>
                  <a:pt x="476248" y="96253"/>
                </a:lnTo>
                <a:cubicBezTo>
                  <a:pt x="476286" y="116271"/>
                  <a:pt x="488340" y="134279"/>
                  <a:pt x="506795" y="141981"/>
                </a:cubicBezTo>
                <a:lnTo>
                  <a:pt x="521194" y="148045"/>
                </a:lnTo>
                <a:cubicBezTo>
                  <a:pt x="539760" y="155784"/>
                  <a:pt x="561154" y="151543"/>
                  <a:pt x="575368" y="137330"/>
                </a:cubicBezTo>
                <a:lnTo>
                  <a:pt x="608408" y="104289"/>
                </a:lnTo>
                <a:cubicBezTo>
                  <a:pt x="612278" y="100419"/>
                  <a:pt x="618528" y="100419"/>
                  <a:pt x="622398" y="104289"/>
                </a:cubicBezTo>
                <a:lnTo>
                  <a:pt x="707714" y="189605"/>
                </a:lnTo>
                <a:cubicBezTo>
                  <a:pt x="711584" y="193474"/>
                  <a:pt x="711584" y="199725"/>
                  <a:pt x="707714" y="203595"/>
                </a:cubicBezTo>
                <a:lnTo>
                  <a:pt x="674673" y="236635"/>
                </a:lnTo>
                <a:cubicBezTo>
                  <a:pt x="660460" y="250849"/>
                  <a:pt x="656219" y="272243"/>
                  <a:pt x="663958" y="290809"/>
                </a:cubicBezTo>
                <a:lnTo>
                  <a:pt x="670022" y="305208"/>
                </a:lnTo>
                <a:cubicBezTo>
                  <a:pt x="677724" y="323700"/>
                  <a:pt x="695806" y="335754"/>
                  <a:pt x="715861" y="335754"/>
                </a:cubicBezTo>
                <a:lnTo>
                  <a:pt x="762407" y="335754"/>
                </a:lnTo>
                <a:cubicBezTo>
                  <a:pt x="765012" y="335754"/>
                  <a:pt x="767542" y="336796"/>
                  <a:pt x="769402" y="338657"/>
                </a:cubicBezTo>
                <a:cubicBezTo>
                  <a:pt x="771262" y="340517"/>
                  <a:pt x="772304" y="343047"/>
                  <a:pt x="772304" y="345689"/>
                </a:cubicBezTo>
                <a:close/>
                <a:moveTo>
                  <a:pt x="406001" y="190613"/>
                </a:moveTo>
                <a:cubicBezTo>
                  <a:pt x="348888" y="190613"/>
                  <a:pt x="294082" y="213310"/>
                  <a:pt x="253677" y="253679"/>
                </a:cubicBezTo>
                <a:cubicBezTo>
                  <a:pt x="213307" y="294086"/>
                  <a:pt x="190611" y="348892"/>
                  <a:pt x="190611" y="406003"/>
                </a:cubicBezTo>
                <a:cubicBezTo>
                  <a:pt x="190611" y="463114"/>
                  <a:pt x="213307" y="517922"/>
                  <a:pt x="253677" y="558327"/>
                </a:cubicBezTo>
                <a:cubicBezTo>
                  <a:pt x="294084" y="598697"/>
                  <a:pt x="348890" y="621393"/>
                  <a:pt x="406001" y="621393"/>
                </a:cubicBezTo>
                <a:cubicBezTo>
                  <a:pt x="463112" y="621393"/>
                  <a:pt x="517919" y="598697"/>
                  <a:pt x="558324" y="558327"/>
                </a:cubicBezTo>
                <a:cubicBezTo>
                  <a:pt x="598694" y="517920"/>
                  <a:pt x="621390" y="463114"/>
                  <a:pt x="621390" y="406003"/>
                </a:cubicBezTo>
                <a:cubicBezTo>
                  <a:pt x="621316" y="348890"/>
                  <a:pt x="598620" y="294161"/>
                  <a:pt x="558213" y="253794"/>
                </a:cubicBezTo>
                <a:cubicBezTo>
                  <a:pt x="517843" y="213387"/>
                  <a:pt x="463112" y="190691"/>
                  <a:pt x="406003" y="190616"/>
                </a:cubicBezTo>
                <a:close/>
                <a:moveTo>
                  <a:pt x="406001" y="581729"/>
                </a:moveTo>
                <a:cubicBezTo>
                  <a:pt x="359380" y="581729"/>
                  <a:pt x="314695" y="563200"/>
                  <a:pt x="281766" y="530235"/>
                </a:cubicBezTo>
                <a:cubicBezTo>
                  <a:pt x="248801" y="497307"/>
                  <a:pt x="230272" y="452621"/>
                  <a:pt x="230272" y="406000"/>
                </a:cubicBezTo>
                <a:cubicBezTo>
                  <a:pt x="230272" y="359379"/>
                  <a:pt x="248801" y="314695"/>
                  <a:pt x="281766" y="281766"/>
                </a:cubicBezTo>
                <a:cubicBezTo>
                  <a:pt x="314694" y="248801"/>
                  <a:pt x="359380" y="230272"/>
                  <a:pt x="406001" y="230272"/>
                </a:cubicBezTo>
                <a:cubicBezTo>
                  <a:pt x="452622" y="230272"/>
                  <a:pt x="497306" y="248801"/>
                  <a:pt x="530235" y="281766"/>
                </a:cubicBezTo>
                <a:cubicBezTo>
                  <a:pt x="563200" y="314694"/>
                  <a:pt x="581729" y="359379"/>
                  <a:pt x="581729" y="406000"/>
                </a:cubicBezTo>
                <a:cubicBezTo>
                  <a:pt x="581692" y="452583"/>
                  <a:pt x="563163" y="497269"/>
                  <a:pt x="530235" y="530235"/>
                </a:cubicBezTo>
                <a:cubicBezTo>
                  <a:pt x="497270" y="563163"/>
                  <a:pt x="452584" y="581692"/>
                  <a:pt x="406001" y="581729"/>
                </a:cubicBezTo>
                <a:close/>
                <a:moveTo>
                  <a:pt x="471782" y="353539"/>
                </a:moveTo>
                <a:lnTo>
                  <a:pt x="471782" y="353501"/>
                </a:lnTo>
                <a:cubicBezTo>
                  <a:pt x="471856" y="376086"/>
                  <a:pt x="460323" y="397108"/>
                  <a:pt x="441235" y="409164"/>
                </a:cubicBezTo>
                <a:cubicBezTo>
                  <a:pt x="431970" y="414299"/>
                  <a:pt x="426130" y="423898"/>
                  <a:pt x="425832" y="434464"/>
                </a:cubicBezTo>
                <a:lnTo>
                  <a:pt x="425832" y="438557"/>
                </a:lnTo>
                <a:cubicBezTo>
                  <a:pt x="425832" y="449495"/>
                  <a:pt x="416976" y="458388"/>
                  <a:pt x="406001" y="458388"/>
                </a:cubicBezTo>
                <a:cubicBezTo>
                  <a:pt x="395025" y="458388"/>
                  <a:pt x="386170" y="449495"/>
                  <a:pt x="386170" y="438557"/>
                </a:cubicBezTo>
                <a:lnTo>
                  <a:pt x="386170" y="434464"/>
                </a:lnTo>
                <a:cubicBezTo>
                  <a:pt x="386653" y="410540"/>
                  <a:pt x="399415" y="388513"/>
                  <a:pt x="419991" y="376235"/>
                </a:cubicBezTo>
                <a:cubicBezTo>
                  <a:pt x="427544" y="371398"/>
                  <a:pt x="432120" y="363064"/>
                  <a:pt x="432083" y="354097"/>
                </a:cubicBezTo>
                <a:cubicBezTo>
                  <a:pt x="431934" y="339698"/>
                  <a:pt x="420400" y="327977"/>
                  <a:pt x="406001" y="327606"/>
                </a:cubicBezTo>
                <a:cubicBezTo>
                  <a:pt x="391602" y="327606"/>
                  <a:pt x="379918" y="339289"/>
                  <a:pt x="379918" y="353725"/>
                </a:cubicBezTo>
                <a:cubicBezTo>
                  <a:pt x="379918" y="364664"/>
                  <a:pt x="371026" y="373556"/>
                  <a:pt x="360050" y="373556"/>
                </a:cubicBezTo>
                <a:cubicBezTo>
                  <a:pt x="349112" y="373556"/>
                  <a:pt x="340219" y="364664"/>
                  <a:pt x="340219" y="353725"/>
                </a:cubicBezTo>
                <a:cubicBezTo>
                  <a:pt x="340256" y="317411"/>
                  <a:pt x="369687" y="287981"/>
                  <a:pt x="406001" y="287944"/>
                </a:cubicBezTo>
                <a:cubicBezTo>
                  <a:pt x="442129" y="288428"/>
                  <a:pt x="471299" y="317598"/>
                  <a:pt x="471782" y="353725"/>
                </a:cubicBezTo>
                <a:close/>
                <a:moveTo>
                  <a:pt x="429329" y="500767"/>
                </a:moveTo>
                <a:cubicBezTo>
                  <a:pt x="429329" y="510180"/>
                  <a:pt x="423636" y="518700"/>
                  <a:pt x="414930" y="522309"/>
                </a:cubicBezTo>
                <a:cubicBezTo>
                  <a:pt x="406223" y="525918"/>
                  <a:pt x="396177" y="523909"/>
                  <a:pt x="389518" y="517250"/>
                </a:cubicBezTo>
                <a:cubicBezTo>
                  <a:pt x="382858" y="510589"/>
                  <a:pt x="380848" y="500543"/>
                  <a:pt x="384458" y="491837"/>
                </a:cubicBezTo>
                <a:cubicBezTo>
                  <a:pt x="388067" y="483130"/>
                  <a:pt x="396587" y="477437"/>
                  <a:pt x="406001" y="477437"/>
                </a:cubicBezTo>
                <a:cubicBezTo>
                  <a:pt x="418836" y="477475"/>
                  <a:pt x="429254" y="487893"/>
                  <a:pt x="429329" y="500767"/>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19" name="Title 7">
            <a:extLst>
              <a:ext uri="{FF2B5EF4-FFF2-40B4-BE49-F238E27FC236}">
                <a16:creationId xmlns:a16="http://schemas.microsoft.com/office/drawing/2014/main" id="{F4554B24-774E-BD50-97BD-BF1C64C31948}"/>
              </a:ext>
            </a:extLst>
          </p:cNvPr>
          <p:cNvSpPr txBox="1">
            <a:spLocks/>
          </p:cNvSpPr>
          <p:nvPr/>
        </p:nvSpPr>
        <p:spPr>
          <a:xfrm>
            <a:off x="979089" y="3699113"/>
            <a:ext cx="1639197" cy="16927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Segment the population</a:t>
            </a:r>
          </a:p>
        </p:txBody>
      </p:sp>
      <p:sp>
        <p:nvSpPr>
          <p:cNvPr id="21" name="TextBox 20">
            <a:extLst>
              <a:ext uri="{FF2B5EF4-FFF2-40B4-BE49-F238E27FC236}">
                <a16:creationId xmlns:a16="http://schemas.microsoft.com/office/drawing/2014/main" id="{5B22CBB4-DCCC-22AB-7377-DF15386AFE88}"/>
              </a:ext>
            </a:extLst>
          </p:cNvPr>
          <p:cNvSpPr txBox="1">
            <a:spLocks/>
          </p:cNvSpPr>
          <p:nvPr/>
        </p:nvSpPr>
        <p:spPr>
          <a:xfrm>
            <a:off x="3150847" y="3491364"/>
            <a:ext cx="8610941" cy="584775"/>
          </a:xfrm>
          <a:prstGeom prst="rect">
            <a:avLst/>
          </a:prstGeom>
          <a:noFill/>
        </p:spPr>
        <p:txBody>
          <a:bodyPr wrap="square" lIns="0" tIns="0" rIns="0" bIns="0" rtlCol="0" anchor="t">
            <a:spAutoFit/>
          </a:bodyPr>
          <a:lstStyle/>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Decide which organizational attributes (e.g., function, level, region) are relevant for your analysis. This helps uncover patterns that may be masked in aggregate data. </a:t>
            </a:r>
          </a:p>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Example: Compare collaboration patterns between high-performing and low-performing teams.</a:t>
            </a:r>
          </a:p>
        </p:txBody>
      </p:sp>
      <p:sp>
        <p:nvSpPr>
          <p:cNvPr id="23" name="Title 7">
            <a:extLst>
              <a:ext uri="{FF2B5EF4-FFF2-40B4-BE49-F238E27FC236}">
                <a16:creationId xmlns:a16="http://schemas.microsoft.com/office/drawing/2014/main" id="{247E1715-CC32-FBDF-F014-7E6AEE2FD8EF}"/>
              </a:ext>
            </a:extLst>
          </p:cNvPr>
          <p:cNvSpPr txBox="1">
            <a:spLocks/>
          </p:cNvSpPr>
          <p:nvPr/>
        </p:nvSpPr>
        <p:spPr>
          <a:xfrm>
            <a:off x="979089" y="4283138"/>
            <a:ext cx="1639197" cy="33855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Apply filters based on context</a:t>
            </a:r>
          </a:p>
        </p:txBody>
      </p:sp>
      <p:sp>
        <p:nvSpPr>
          <p:cNvPr id="25" name="TextBox 24">
            <a:extLst>
              <a:ext uri="{FF2B5EF4-FFF2-40B4-BE49-F238E27FC236}">
                <a16:creationId xmlns:a16="http://schemas.microsoft.com/office/drawing/2014/main" id="{46ABD436-EDF7-9255-3899-40F48F35D822}"/>
              </a:ext>
            </a:extLst>
          </p:cNvPr>
          <p:cNvSpPr txBox="1">
            <a:spLocks/>
          </p:cNvSpPr>
          <p:nvPr/>
        </p:nvSpPr>
        <p:spPr>
          <a:xfrm>
            <a:off x="3150847" y="4283138"/>
            <a:ext cx="8610941" cy="338554"/>
          </a:xfrm>
          <a:prstGeom prst="rect">
            <a:avLst/>
          </a:prstGeom>
          <a:noFill/>
        </p:spPr>
        <p:txBody>
          <a:bodyPr wrap="square" lIns="0" tIns="0" rIns="0" bIns="0" rtlCol="0" anchor="t">
            <a:spAutoFit/>
          </a:bodyPr>
          <a:lstStyle/>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Use filters to exclude records that may distort the analysis, such as employees on extended leave, contractors, or those without active licenses. This ensures your insights reflect typical working patterns.</a:t>
            </a:r>
          </a:p>
        </p:txBody>
      </p:sp>
      <p:sp>
        <p:nvSpPr>
          <p:cNvPr id="27" name="Title 7">
            <a:extLst>
              <a:ext uri="{FF2B5EF4-FFF2-40B4-BE49-F238E27FC236}">
                <a16:creationId xmlns:a16="http://schemas.microsoft.com/office/drawing/2014/main" id="{6A3BEE7F-7B4E-1A75-9D11-4D724F56DEE7}"/>
              </a:ext>
            </a:extLst>
          </p:cNvPr>
          <p:cNvSpPr txBox="1">
            <a:spLocks/>
          </p:cNvSpPr>
          <p:nvPr/>
        </p:nvSpPr>
        <p:spPr>
          <a:xfrm>
            <a:off x="979089" y="4842294"/>
            <a:ext cx="1639197" cy="33855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Plan for longitudinal or comparative analysis</a:t>
            </a:r>
          </a:p>
        </p:txBody>
      </p:sp>
      <p:sp>
        <p:nvSpPr>
          <p:cNvPr id="29" name="TextBox 28">
            <a:extLst>
              <a:ext uri="{FF2B5EF4-FFF2-40B4-BE49-F238E27FC236}">
                <a16:creationId xmlns:a16="http://schemas.microsoft.com/office/drawing/2014/main" id="{0CB58643-DCC2-3BC4-2B40-C38979646713}"/>
              </a:ext>
            </a:extLst>
          </p:cNvPr>
          <p:cNvSpPr txBox="1">
            <a:spLocks/>
          </p:cNvSpPr>
          <p:nvPr/>
        </p:nvSpPr>
        <p:spPr>
          <a:xfrm>
            <a:off x="3150847" y="4842294"/>
            <a:ext cx="8610941" cy="338554"/>
          </a:xfrm>
          <a:prstGeom prst="rect">
            <a:avLst/>
          </a:prstGeom>
          <a:noFill/>
        </p:spPr>
        <p:txBody>
          <a:bodyPr wrap="square" lIns="0" tIns="0" rIns="0" bIns="0" rtlCol="0" anchor="t">
            <a:spAutoFit/>
          </a:bodyPr>
          <a:lstStyle/>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Determine whether your analysis will look at trends over time, compare groups, or evaluate the impact of an intervention. Viva Insights supports time-based analysis, which is useful for tracking changes post-policy or initiative.</a:t>
            </a:r>
          </a:p>
        </p:txBody>
      </p:sp>
      <p:sp>
        <p:nvSpPr>
          <p:cNvPr id="28" name="Oval 1091_1">
            <a:extLst>
              <a:ext uri="{FF2B5EF4-FFF2-40B4-BE49-F238E27FC236}">
                <a16:creationId xmlns:a16="http://schemas.microsoft.com/office/drawing/2014/main" id="{3DA42B89-8091-F019-6474-B952CDF75666}"/>
              </a:ext>
              <a:ext uri="{C183D7F6-B498-43B3-948B-1728B52AA6E4}">
                <adec:decorative xmlns:adec="http://schemas.microsoft.com/office/drawing/2017/decorative" val="1"/>
              </a:ext>
            </a:extLst>
          </p:cNvPr>
          <p:cNvSpPr>
            <a:spLocks/>
          </p:cNvSpPr>
          <p:nvPr/>
        </p:nvSpPr>
        <p:spPr bwMode="auto">
          <a:xfrm rot="10800000" flipV="1">
            <a:off x="2906320" y="4828691"/>
            <a:ext cx="29521" cy="36576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100"/>
          </a:p>
        </p:txBody>
      </p:sp>
      <p:sp>
        <p:nvSpPr>
          <p:cNvPr id="87" name="Freeform: Shape 86">
            <a:extLst>
              <a:ext uri="{FF2B5EF4-FFF2-40B4-BE49-F238E27FC236}">
                <a16:creationId xmlns:a16="http://schemas.microsoft.com/office/drawing/2014/main" id="{747D5C21-B193-E121-5BFB-6142E49106AF}"/>
              </a:ext>
              <a:ext uri="{C183D7F6-B498-43B3-948B-1728B52AA6E4}">
                <adec:decorative xmlns:adec="http://schemas.microsoft.com/office/drawing/2017/decorative" val="1"/>
              </a:ext>
            </a:extLst>
          </p:cNvPr>
          <p:cNvSpPr>
            <a:spLocks noChangeAspect="1"/>
          </p:cNvSpPr>
          <p:nvPr/>
        </p:nvSpPr>
        <p:spPr>
          <a:xfrm>
            <a:off x="431347" y="4854574"/>
            <a:ext cx="378047" cy="313995"/>
          </a:xfrm>
          <a:custGeom>
            <a:avLst/>
            <a:gdLst>
              <a:gd name="connsiteX0" fmla="*/ 548612 w 838189"/>
              <a:gd name="connsiteY0" fmla="*/ 305204 h 696176"/>
              <a:gd name="connsiteX1" fmla="*/ 447190 w 838189"/>
              <a:gd name="connsiteY1" fmla="*/ 406626 h 696176"/>
              <a:gd name="connsiteX2" fmla="*/ 548612 w 838189"/>
              <a:gd name="connsiteY2" fmla="*/ 508048 h 696176"/>
              <a:gd name="connsiteX3" fmla="*/ 650034 w 838189"/>
              <a:gd name="connsiteY3" fmla="*/ 406626 h 696176"/>
              <a:gd name="connsiteX4" fmla="*/ 548612 w 838189"/>
              <a:gd name="connsiteY4" fmla="*/ 305204 h 696176"/>
              <a:gd name="connsiteX5" fmla="*/ 548612 w 838189"/>
              <a:gd name="connsiteY5" fmla="*/ 479149 h 696176"/>
              <a:gd name="connsiteX6" fmla="*/ 476095 w 838189"/>
              <a:gd name="connsiteY6" fmla="*/ 406633 h 696176"/>
              <a:gd name="connsiteX7" fmla="*/ 548612 w 838189"/>
              <a:gd name="connsiteY7" fmla="*/ 334116 h 696176"/>
              <a:gd name="connsiteX8" fmla="*/ 621129 w 838189"/>
              <a:gd name="connsiteY8" fmla="*/ 406633 h 696176"/>
              <a:gd name="connsiteX9" fmla="*/ 548612 w 838189"/>
              <a:gd name="connsiteY9" fmla="*/ 479149 h 696176"/>
              <a:gd name="connsiteX10" fmla="*/ 826552 w 838189"/>
              <a:gd name="connsiteY10" fmla="*/ 606508 h 696176"/>
              <a:gd name="connsiteX11" fmla="*/ 742724 w 838189"/>
              <a:gd name="connsiteY11" fmla="*/ 522681 h 696176"/>
              <a:gd name="connsiteX12" fmla="*/ 738110 w 838189"/>
              <a:gd name="connsiteY12" fmla="*/ 484803 h 696176"/>
              <a:gd name="connsiteX13" fmla="*/ 719507 w 838189"/>
              <a:gd name="connsiteY13" fmla="*/ 466200 h 696176"/>
              <a:gd name="connsiteX14" fmla="*/ 701015 w 838189"/>
              <a:gd name="connsiteY14" fmla="*/ 457419 h 696176"/>
              <a:gd name="connsiteX15" fmla="*/ 709386 w 838189"/>
              <a:gd name="connsiteY15" fmla="*/ 406632 h 696176"/>
              <a:gd name="connsiteX16" fmla="*/ 690783 w 838189"/>
              <a:gd name="connsiteY16" fmla="*/ 331808 h 696176"/>
              <a:gd name="connsiteX17" fmla="*/ 690783 w 838189"/>
              <a:gd name="connsiteY17" fmla="*/ 14473 h 696176"/>
              <a:gd name="connsiteX18" fmla="*/ 676347 w 838189"/>
              <a:gd name="connsiteY18" fmla="*/ 37 h 696176"/>
              <a:gd name="connsiteX19" fmla="*/ 14436 w 838189"/>
              <a:gd name="connsiteY19" fmla="*/ 0 h 696176"/>
              <a:gd name="connsiteX20" fmla="*/ 0 w 838189"/>
              <a:gd name="connsiteY20" fmla="*/ 14473 h 696176"/>
              <a:gd name="connsiteX21" fmla="*/ 0 w 838189"/>
              <a:gd name="connsiteY21" fmla="*/ 510773 h 696176"/>
              <a:gd name="connsiteX22" fmla="*/ 14436 w 838189"/>
              <a:gd name="connsiteY22" fmla="*/ 525209 h 696176"/>
              <a:gd name="connsiteX23" fmla="*/ 440460 w 838189"/>
              <a:gd name="connsiteY23" fmla="*/ 525209 h 696176"/>
              <a:gd name="connsiteX24" fmla="*/ 548617 w 838189"/>
              <a:gd name="connsiteY24" fmla="*/ 567402 h 696176"/>
              <a:gd name="connsiteX25" fmla="*/ 599441 w 838189"/>
              <a:gd name="connsiteY25" fmla="*/ 559031 h 696176"/>
              <a:gd name="connsiteX26" fmla="*/ 608185 w 838189"/>
              <a:gd name="connsiteY26" fmla="*/ 577523 h 696176"/>
              <a:gd name="connsiteX27" fmla="*/ 626788 w 838189"/>
              <a:gd name="connsiteY27" fmla="*/ 596126 h 696176"/>
              <a:gd name="connsiteX28" fmla="*/ 648778 w 838189"/>
              <a:gd name="connsiteY28" fmla="*/ 605204 h 696176"/>
              <a:gd name="connsiteX29" fmla="*/ 664703 w 838189"/>
              <a:gd name="connsiteY29" fmla="*/ 600703 h 696176"/>
              <a:gd name="connsiteX30" fmla="*/ 748530 w 838189"/>
              <a:gd name="connsiteY30" fmla="*/ 684530 h 696176"/>
              <a:gd name="connsiteX31" fmla="*/ 776659 w 838189"/>
              <a:gd name="connsiteY31" fmla="*/ 696177 h 696176"/>
              <a:gd name="connsiteX32" fmla="*/ 804787 w 838189"/>
              <a:gd name="connsiteY32" fmla="*/ 684530 h 696176"/>
              <a:gd name="connsiteX33" fmla="*/ 826553 w 838189"/>
              <a:gd name="connsiteY33" fmla="*/ 662764 h 696176"/>
              <a:gd name="connsiteX34" fmla="*/ 826553 w 838189"/>
              <a:gd name="connsiteY34" fmla="*/ 606507 h 696176"/>
              <a:gd name="connsiteX35" fmla="*/ 28909 w 838189"/>
              <a:gd name="connsiteY35" fmla="*/ 28903 h 696176"/>
              <a:gd name="connsiteX36" fmla="*/ 661874 w 838189"/>
              <a:gd name="connsiteY36" fmla="*/ 28903 h 696176"/>
              <a:gd name="connsiteX37" fmla="*/ 661874 w 838189"/>
              <a:gd name="connsiteY37" fmla="*/ 292698 h 696176"/>
              <a:gd name="connsiteX38" fmla="*/ 548612 w 838189"/>
              <a:gd name="connsiteY38" fmla="*/ 245891 h 696176"/>
              <a:gd name="connsiteX39" fmla="*/ 387878 w 838189"/>
              <a:gd name="connsiteY39" fmla="*/ 406625 h 696176"/>
              <a:gd name="connsiteX40" fmla="*/ 415262 w 838189"/>
              <a:gd name="connsiteY40" fmla="*/ 496294 h 696176"/>
              <a:gd name="connsiteX41" fmla="*/ 28909 w 838189"/>
              <a:gd name="connsiteY41" fmla="*/ 496294 h 696176"/>
              <a:gd name="connsiteX42" fmla="*/ 416796 w 838189"/>
              <a:gd name="connsiteY42" fmla="*/ 406626 h 696176"/>
              <a:gd name="connsiteX43" fmla="*/ 548660 w 838189"/>
              <a:gd name="connsiteY43" fmla="*/ 274762 h 696176"/>
              <a:gd name="connsiteX44" fmla="*/ 680524 w 838189"/>
              <a:gd name="connsiteY44" fmla="*/ 406626 h 696176"/>
              <a:gd name="connsiteX45" fmla="*/ 548660 w 838189"/>
              <a:gd name="connsiteY45" fmla="*/ 538490 h 696176"/>
              <a:gd name="connsiteX46" fmla="*/ 416796 w 838189"/>
              <a:gd name="connsiteY46" fmla="*/ 406626 h 696176"/>
              <a:gd name="connsiteX47" fmla="*/ 647215 w 838189"/>
              <a:gd name="connsiteY47" fmla="*/ 575657 h 696176"/>
              <a:gd name="connsiteX48" fmla="*/ 628612 w 838189"/>
              <a:gd name="connsiteY48" fmla="*/ 557053 h 696176"/>
              <a:gd name="connsiteX49" fmla="*/ 628612 w 838189"/>
              <a:gd name="connsiteY49" fmla="*/ 553965 h 696176"/>
              <a:gd name="connsiteX50" fmla="*/ 695956 w 838189"/>
              <a:gd name="connsiteY50" fmla="*/ 486621 h 696176"/>
              <a:gd name="connsiteX51" fmla="*/ 697519 w 838189"/>
              <a:gd name="connsiteY51" fmla="*/ 485988 h 696176"/>
              <a:gd name="connsiteX52" fmla="*/ 699081 w 838189"/>
              <a:gd name="connsiteY52" fmla="*/ 486621 h 696176"/>
              <a:gd name="connsiteX53" fmla="*/ 717685 w 838189"/>
              <a:gd name="connsiteY53" fmla="*/ 505224 h 696176"/>
              <a:gd name="connsiteX54" fmla="*/ 717685 w 838189"/>
              <a:gd name="connsiteY54" fmla="*/ 508312 h 696176"/>
              <a:gd name="connsiteX55" fmla="*/ 650340 w 838189"/>
              <a:gd name="connsiteY55" fmla="*/ 575657 h 696176"/>
              <a:gd name="connsiteX56" fmla="*/ 647215 w 838189"/>
              <a:gd name="connsiteY56" fmla="*/ 575657 h 696176"/>
              <a:gd name="connsiteX57" fmla="*/ 806130 w 838189"/>
              <a:gd name="connsiteY57" fmla="*/ 642369 h 696176"/>
              <a:gd name="connsiteX58" fmla="*/ 784363 w 838189"/>
              <a:gd name="connsiteY58" fmla="*/ 664135 h 696176"/>
              <a:gd name="connsiteX59" fmla="*/ 768960 w 838189"/>
              <a:gd name="connsiteY59" fmla="*/ 664135 h 696176"/>
              <a:gd name="connsiteX60" fmla="*/ 685839 w 838189"/>
              <a:gd name="connsiteY60" fmla="*/ 581052 h 696176"/>
              <a:gd name="connsiteX61" fmla="*/ 723008 w 838189"/>
              <a:gd name="connsiteY61" fmla="*/ 543882 h 696176"/>
              <a:gd name="connsiteX62" fmla="*/ 806129 w 838189"/>
              <a:gd name="connsiteY62" fmla="*/ 626966 h 696176"/>
              <a:gd name="connsiteX63" fmla="*/ 809328 w 838189"/>
              <a:gd name="connsiteY63" fmla="*/ 634668 h 696176"/>
              <a:gd name="connsiteX64" fmla="*/ 806129 w 838189"/>
              <a:gd name="connsiteY64" fmla="*/ 642370 h 696176"/>
              <a:gd name="connsiteX65" fmla="*/ 359865 w 838189"/>
              <a:gd name="connsiteY65" fmla="*/ 428761 h 696176"/>
              <a:gd name="connsiteX66" fmla="*/ 345429 w 838189"/>
              <a:gd name="connsiteY66" fmla="*/ 443197 h 696176"/>
              <a:gd name="connsiteX67" fmla="*/ 81815 w 838189"/>
              <a:gd name="connsiteY67" fmla="*/ 443234 h 696176"/>
              <a:gd name="connsiteX68" fmla="*/ 67379 w 838189"/>
              <a:gd name="connsiteY68" fmla="*/ 428798 h 696176"/>
              <a:gd name="connsiteX69" fmla="*/ 81815 w 838189"/>
              <a:gd name="connsiteY69" fmla="*/ 414362 h 696176"/>
              <a:gd name="connsiteX70" fmla="*/ 92605 w 838189"/>
              <a:gd name="connsiteY70" fmla="*/ 414362 h 696176"/>
              <a:gd name="connsiteX71" fmla="*/ 92605 w 838189"/>
              <a:gd name="connsiteY71" fmla="*/ 222967 h 696176"/>
              <a:gd name="connsiteX72" fmla="*/ 107041 w 838189"/>
              <a:gd name="connsiteY72" fmla="*/ 208531 h 696176"/>
              <a:gd name="connsiteX73" fmla="*/ 121477 w 838189"/>
              <a:gd name="connsiteY73" fmla="*/ 222967 h 696176"/>
              <a:gd name="connsiteX74" fmla="*/ 121477 w 838189"/>
              <a:gd name="connsiteY74" fmla="*/ 414362 h 696176"/>
              <a:gd name="connsiteX75" fmla="*/ 159204 w 838189"/>
              <a:gd name="connsiteY75" fmla="*/ 414362 h 696176"/>
              <a:gd name="connsiteX76" fmla="*/ 159241 w 838189"/>
              <a:gd name="connsiteY76" fmla="*/ 290052 h 696176"/>
              <a:gd name="connsiteX77" fmla="*/ 173678 w 838189"/>
              <a:gd name="connsiteY77" fmla="*/ 275615 h 696176"/>
              <a:gd name="connsiteX78" fmla="*/ 188114 w 838189"/>
              <a:gd name="connsiteY78" fmla="*/ 290052 h 696176"/>
              <a:gd name="connsiteX79" fmla="*/ 188114 w 838189"/>
              <a:gd name="connsiteY79" fmla="*/ 414324 h 696176"/>
              <a:gd name="connsiteX80" fmla="*/ 225878 w 838189"/>
              <a:gd name="connsiteY80" fmla="*/ 414324 h 696176"/>
              <a:gd name="connsiteX81" fmla="*/ 225878 w 838189"/>
              <a:gd name="connsiteY81" fmla="*/ 222929 h 696176"/>
              <a:gd name="connsiteX82" fmla="*/ 240314 w 838189"/>
              <a:gd name="connsiteY82" fmla="*/ 208493 h 696176"/>
              <a:gd name="connsiteX83" fmla="*/ 254751 w 838189"/>
              <a:gd name="connsiteY83" fmla="*/ 222929 h 696176"/>
              <a:gd name="connsiteX84" fmla="*/ 254751 w 838189"/>
              <a:gd name="connsiteY84" fmla="*/ 414324 h 696176"/>
              <a:gd name="connsiteX85" fmla="*/ 292515 w 838189"/>
              <a:gd name="connsiteY85" fmla="*/ 414324 h 696176"/>
              <a:gd name="connsiteX86" fmla="*/ 292552 w 838189"/>
              <a:gd name="connsiteY86" fmla="*/ 309768 h 696176"/>
              <a:gd name="connsiteX87" fmla="*/ 306988 w 838189"/>
              <a:gd name="connsiteY87" fmla="*/ 295332 h 696176"/>
              <a:gd name="connsiteX88" fmla="*/ 321425 w 838189"/>
              <a:gd name="connsiteY88" fmla="*/ 309768 h 696176"/>
              <a:gd name="connsiteX89" fmla="*/ 321425 w 838189"/>
              <a:gd name="connsiteY89" fmla="*/ 414324 h 696176"/>
              <a:gd name="connsiteX90" fmla="*/ 345349 w 838189"/>
              <a:gd name="connsiteY90" fmla="*/ 414324 h 696176"/>
              <a:gd name="connsiteX91" fmla="*/ 359859 w 838189"/>
              <a:gd name="connsiteY91" fmla="*/ 428760 h 696176"/>
              <a:gd name="connsiteX92" fmla="*/ 96032 w 838189"/>
              <a:gd name="connsiteY92" fmla="*/ 129800 h 696176"/>
              <a:gd name="connsiteX93" fmla="*/ 97706 w 838189"/>
              <a:gd name="connsiteY93" fmla="*/ 109411 h 696176"/>
              <a:gd name="connsiteX94" fmla="*/ 118095 w 838189"/>
              <a:gd name="connsiteY94" fmla="*/ 111085 h 696176"/>
              <a:gd name="connsiteX95" fmla="*/ 174687 w 838189"/>
              <a:gd name="connsiteY95" fmla="*/ 177723 h 696176"/>
              <a:gd name="connsiteX96" fmla="*/ 230274 w 838189"/>
              <a:gd name="connsiteY96" fmla="*/ 123177 h 696176"/>
              <a:gd name="connsiteX97" fmla="*/ 241101 w 838189"/>
              <a:gd name="connsiteY97" fmla="*/ 119047 h 696176"/>
              <a:gd name="connsiteX98" fmla="*/ 251482 w 838189"/>
              <a:gd name="connsiteY98" fmla="*/ 124219 h 696176"/>
              <a:gd name="connsiteX99" fmla="*/ 318157 w 838189"/>
              <a:gd name="connsiteY99" fmla="*/ 203880 h 696176"/>
              <a:gd name="connsiteX100" fmla="*/ 316333 w 838189"/>
              <a:gd name="connsiteY100" fmla="*/ 224232 h 696176"/>
              <a:gd name="connsiteX101" fmla="*/ 307069 w 838189"/>
              <a:gd name="connsiteY101" fmla="*/ 227580 h 696176"/>
              <a:gd name="connsiteX102" fmla="*/ 295980 w 838189"/>
              <a:gd name="connsiteY102" fmla="*/ 222409 h 696176"/>
              <a:gd name="connsiteX103" fmla="*/ 239351 w 838189"/>
              <a:gd name="connsiteY103" fmla="*/ 154728 h 696176"/>
              <a:gd name="connsiteX104" fmla="*/ 183876 w 838189"/>
              <a:gd name="connsiteY104" fmla="*/ 209161 h 696176"/>
              <a:gd name="connsiteX105" fmla="*/ 173086 w 838189"/>
              <a:gd name="connsiteY105" fmla="*/ 213291 h 696176"/>
              <a:gd name="connsiteX106" fmla="*/ 162743 w 838189"/>
              <a:gd name="connsiteY106" fmla="*/ 208195 h 696176"/>
              <a:gd name="connsiteX107" fmla="*/ 402318 w 838189"/>
              <a:gd name="connsiteY107" fmla="*/ 220734 h 696176"/>
              <a:gd name="connsiteX108" fmla="*/ 377910 w 838189"/>
              <a:gd name="connsiteY108" fmla="*/ 220734 h 696176"/>
              <a:gd name="connsiteX109" fmla="*/ 363474 w 838189"/>
              <a:gd name="connsiteY109" fmla="*/ 206298 h 696176"/>
              <a:gd name="connsiteX110" fmla="*/ 377910 w 838189"/>
              <a:gd name="connsiteY110" fmla="*/ 191862 h 696176"/>
              <a:gd name="connsiteX111" fmla="*/ 402318 w 838189"/>
              <a:gd name="connsiteY111" fmla="*/ 191862 h 696176"/>
              <a:gd name="connsiteX112" fmla="*/ 416754 w 838189"/>
              <a:gd name="connsiteY112" fmla="*/ 206298 h 696176"/>
              <a:gd name="connsiteX113" fmla="*/ 402318 w 838189"/>
              <a:gd name="connsiteY113" fmla="*/ 220734 h 696176"/>
              <a:gd name="connsiteX114" fmla="*/ 447189 w 838189"/>
              <a:gd name="connsiteY114" fmla="*/ 206261 h 696176"/>
              <a:gd name="connsiteX115" fmla="*/ 461625 w 838189"/>
              <a:gd name="connsiteY115" fmla="*/ 191825 h 696176"/>
              <a:gd name="connsiteX116" fmla="*/ 608558 w 838189"/>
              <a:gd name="connsiteY116" fmla="*/ 191825 h 696176"/>
              <a:gd name="connsiteX117" fmla="*/ 622994 w 838189"/>
              <a:gd name="connsiteY117" fmla="*/ 206261 h 696176"/>
              <a:gd name="connsiteX118" fmla="*/ 608558 w 838189"/>
              <a:gd name="connsiteY118" fmla="*/ 220697 h 696176"/>
              <a:gd name="connsiteX119" fmla="*/ 461663 w 838189"/>
              <a:gd name="connsiteY119" fmla="*/ 220734 h 696176"/>
              <a:gd name="connsiteX120" fmla="*/ 447190 w 838189"/>
              <a:gd name="connsiteY120" fmla="*/ 206261 h 696176"/>
              <a:gd name="connsiteX121" fmla="*/ 363473 w 838189"/>
              <a:gd name="connsiteY121" fmla="*/ 147362 h 696176"/>
              <a:gd name="connsiteX122" fmla="*/ 377909 w 838189"/>
              <a:gd name="connsiteY122" fmla="*/ 132926 h 696176"/>
              <a:gd name="connsiteX123" fmla="*/ 402317 w 838189"/>
              <a:gd name="connsiteY123" fmla="*/ 132926 h 696176"/>
              <a:gd name="connsiteX124" fmla="*/ 416753 w 838189"/>
              <a:gd name="connsiteY124" fmla="*/ 147362 h 696176"/>
              <a:gd name="connsiteX125" fmla="*/ 402317 w 838189"/>
              <a:gd name="connsiteY125" fmla="*/ 161798 h 696176"/>
              <a:gd name="connsiteX126" fmla="*/ 377909 w 838189"/>
              <a:gd name="connsiteY126" fmla="*/ 161798 h 696176"/>
              <a:gd name="connsiteX127" fmla="*/ 363473 w 838189"/>
              <a:gd name="connsiteY127" fmla="*/ 147362 h 696176"/>
              <a:gd name="connsiteX128" fmla="*/ 447189 w 838189"/>
              <a:gd name="connsiteY128" fmla="*/ 147362 h 696176"/>
              <a:gd name="connsiteX129" fmla="*/ 461625 w 838189"/>
              <a:gd name="connsiteY129" fmla="*/ 132926 h 696176"/>
              <a:gd name="connsiteX130" fmla="*/ 608558 w 838189"/>
              <a:gd name="connsiteY130" fmla="*/ 132926 h 696176"/>
              <a:gd name="connsiteX131" fmla="*/ 622994 w 838189"/>
              <a:gd name="connsiteY131" fmla="*/ 147362 h 696176"/>
              <a:gd name="connsiteX132" fmla="*/ 608558 w 838189"/>
              <a:gd name="connsiteY132" fmla="*/ 161798 h 696176"/>
              <a:gd name="connsiteX133" fmla="*/ 461663 w 838189"/>
              <a:gd name="connsiteY133" fmla="*/ 161798 h 696176"/>
              <a:gd name="connsiteX134" fmla="*/ 447190 w 838189"/>
              <a:gd name="connsiteY134" fmla="*/ 147362 h 696176"/>
              <a:gd name="connsiteX135" fmla="*/ 363473 w 838189"/>
              <a:gd name="connsiteY135" fmla="*/ 88426 h 696176"/>
              <a:gd name="connsiteX136" fmla="*/ 377909 w 838189"/>
              <a:gd name="connsiteY136" fmla="*/ 73990 h 696176"/>
              <a:gd name="connsiteX137" fmla="*/ 402317 w 838189"/>
              <a:gd name="connsiteY137" fmla="*/ 73990 h 696176"/>
              <a:gd name="connsiteX138" fmla="*/ 416753 w 838189"/>
              <a:gd name="connsiteY138" fmla="*/ 88426 h 696176"/>
              <a:gd name="connsiteX139" fmla="*/ 402317 w 838189"/>
              <a:gd name="connsiteY139" fmla="*/ 102862 h 696176"/>
              <a:gd name="connsiteX140" fmla="*/ 377909 w 838189"/>
              <a:gd name="connsiteY140" fmla="*/ 102862 h 696176"/>
              <a:gd name="connsiteX141" fmla="*/ 363473 w 838189"/>
              <a:gd name="connsiteY141" fmla="*/ 88426 h 696176"/>
              <a:gd name="connsiteX142" fmla="*/ 447189 w 838189"/>
              <a:gd name="connsiteY142" fmla="*/ 88426 h 696176"/>
              <a:gd name="connsiteX143" fmla="*/ 461625 w 838189"/>
              <a:gd name="connsiteY143" fmla="*/ 73990 h 696176"/>
              <a:gd name="connsiteX144" fmla="*/ 608558 w 838189"/>
              <a:gd name="connsiteY144" fmla="*/ 73990 h 696176"/>
              <a:gd name="connsiteX145" fmla="*/ 622994 w 838189"/>
              <a:gd name="connsiteY145" fmla="*/ 88426 h 696176"/>
              <a:gd name="connsiteX146" fmla="*/ 608558 w 838189"/>
              <a:gd name="connsiteY146" fmla="*/ 102862 h 696176"/>
              <a:gd name="connsiteX147" fmla="*/ 461663 w 838189"/>
              <a:gd name="connsiteY147" fmla="*/ 102862 h 696176"/>
              <a:gd name="connsiteX148" fmla="*/ 447190 w 838189"/>
              <a:gd name="connsiteY148" fmla="*/ 88426 h 69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838189" h="696176">
                <a:moveTo>
                  <a:pt x="548612" y="305204"/>
                </a:moveTo>
                <a:cubicBezTo>
                  <a:pt x="492690" y="305204"/>
                  <a:pt x="447190" y="350708"/>
                  <a:pt x="447190" y="406626"/>
                </a:cubicBezTo>
                <a:cubicBezTo>
                  <a:pt x="447190" y="462548"/>
                  <a:pt x="492694" y="508048"/>
                  <a:pt x="548612" y="508048"/>
                </a:cubicBezTo>
                <a:cubicBezTo>
                  <a:pt x="604530" y="508048"/>
                  <a:pt x="650034" y="462545"/>
                  <a:pt x="650034" y="406626"/>
                </a:cubicBezTo>
                <a:cubicBezTo>
                  <a:pt x="650034" y="350704"/>
                  <a:pt x="604530" y="305204"/>
                  <a:pt x="548612" y="305204"/>
                </a:cubicBezTo>
                <a:close/>
                <a:moveTo>
                  <a:pt x="548612" y="479149"/>
                </a:moveTo>
                <a:cubicBezTo>
                  <a:pt x="508615" y="479149"/>
                  <a:pt x="476095" y="446630"/>
                  <a:pt x="476095" y="406633"/>
                </a:cubicBezTo>
                <a:cubicBezTo>
                  <a:pt x="476095" y="366635"/>
                  <a:pt x="508615" y="334116"/>
                  <a:pt x="548612" y="334116"/>
                </a:cubicBezTo>
                <a:cubicBezTo>
                  <a:pt x="588609" y="334116"/>
                  <a:pt x="621129" y="366635"/>
                  <a:pt x="621129" y="406633"/>
                </a:cubicBezTo>
                <a:cubicBezTo>
                  <a:pt x="621129" y="446630"/>
                  <a:pt x="588609" y="479149"/>
                  <a:pt x="548612" y="479149"/>
                </a:cubicBezTo>
                <a:close/>
                <a:moveTo>
                  <a:pt x="826552" y="606508"/>
                </a:moveTo>
                <a:lnTo>
                  <a:pt x="742724" y="522681"/>
                </a:lnTo>
                <a:cubicBezTo>
                  <a:pt x="749868" y="510737"/>
                  <a:pt x="748380" y="495073"/>
                  <a:pt x="738110" y="484803"/>
                </a:cubicBezTo>
                <a:lnTo>
                  <a:pt x="719507" y="466200"/>
                </a:lnTo>
                <a:cubicBezTo>
                  <a:pt x="714336" y="461028"/>
                  <a:pt x="707786" y="458201"/>
                  <a:pt x="701015" y="457419"/>
                </a:cubicBezTo>
                <a:cubicBezTo>
                  <a:pt x="706373" y="441420"/>
                  <a:pt x="709386" y="424379"/>
                  <a:pt x="709386" y="406632"/>
                </a:cubicBezTo>
                <a:cubicBezTo>
                  <a:pt x="709386" y="379620"/>
                  <a:pt x="702615" y="354170"/>
                  <a:pt x="690783" y="331808"/>
                </a:cubicBezTo>
                <a:lnTo>
                  <a:pt x="690783" y="14473"/>
                </a:lnTo>
                <a:cubicBezTo>
                  <a:pt x="690783" y="6474"/>
                  <a:pt x="684310" y="37"/>
                  <a:pt x="676347" y="37"/>
                </a:cubicBezTo>
                <a:lnTo>
                  <a:pt x="14436" y="0"/>
                </a:lnTo>
                <a:cubicBezTo>
                  <a:pt x="6474" y="0"/>
                  <a:pt x="0" y="6474"/>
                  <a:pt x="0" y="14473"/>
                </a:cubicBezTo>
                <a:lnTo>
                  <a:pt x="0" y="510773"/>
                </a:lnTo>
                <a:cubicBezTo>
                  <a:pt x="0" y="518773"/>
                  <a:pt x="6474" y="525209"/>
                  <a:pt x="14436" y="525209"/>
                </a:cubicBezTo>
                <a:lnTo>
                  <a:pt x="440460" y="525209"/>
                </a:lnTo>
                <a:cubicBezTo>
                  <a:pt x="469035" y="551329"/>
                  <a:pt x="506950" y="567402"/>
                  <a:pt x="548617" y="567402"/>
                </a:cubicBezTo>
                <a:cubicBezTo>
                  <a:pt x="566402" y="567402"/>
                  <a:pt x="583442" y="564389"/>
                  <a:pt x="599441" y="559031"/>
                </a:cubicBezTo>
                <a:cubicBezTo>
                  <a:pt x="600186" y="565802"/>
                  <a:pt x="603013" y="572351"/>
                  <a:pt x="608185" y="577523"/>
                </a:cubicBezTo>
                <a:lnTo>
                  <a:pt x="626788" y="596126"/>
                </a:lnTo>
                <a:cubicBezTo>
                  <a:pt x="632853" y="602191"/>
                  <a:pt x="640816" y="605204"/>
                  <a:pt x="648778" y="605204"/>
                </a:cubicBezTo>
                <a:cubicBezTo>
                  <a:pt x="654321" y="605204"/>
                  <a:pt x="659791" y="603642"/>
                  <a:pt x="664703" y="600703"/>
                </a:cubicBezTo>
                <a:lnTo>
                  <a:pt x="748530" y="684530"/>
                </a:lnTo>
                <a:cubicBezTo>
                  <a:pt x="756047" y="692046"/>
                  <a:pt x="766054" y="696177"/>
                  <a:pt x="776659" y="696177"/>
                </a:cubicBezTo>
                <a:cubicBezTo>
                  <a:pt x="787300" y="696177"/>
                  <a:pt x="797272" y="692047"/>
                  <a:pt x="804787" y="684530"/>
                </a:cubicBezTo>
                <a:lnTo>
                  <a:pt x="826553" y="662764"/>
                </a:lnTo>
                <a:cubicBezTo>
                  <a:pt x="842069" y="647286"/>
                  <a:pt x="842069" y="622023"/>
                  <a:pt x="826553" y="606507"/>
                </a:cubicBezTo>
                <a:close/>
                <a:moveTo>
                  <a:pt x="28909" y="28903"/>
                </a:moveTo>
                <a:lnTo>
                  <a:pt x="661874" y="28903"/>
                </a:lnTo>
                <a:lnTo>
                  <a:pt x="661874" y="292698"/>
                </a:lnTo>
                <a:cubicBezTo>
                  <a:pt x="632778" y="263787"/>
                  <a:pt x="592743" y="245891"/>
                  <a:pt x="548612" y="245891"/>
                </a:cubicBezTo>
                <a:cubicBezTo>
                  <a:pt x="459985" y="245891"/>
                  <a:pt x="387878" y="317998"/>
                  <a:pt x="387878" y="406625"/>
                </a:cubicBezTo>
                <a:cubicBezTo>
                  <a:pt x="387878" y="439814"/>
                  <a:pt x="397998" y="470659"/>
                  <a:pt x="415262" y="496294"/>
                </a:cubicBezTo>
                <a:lnTo>
                  <a:pt x="28909" y="496294"/>
                </a:lnTo>
                <a:close/>
                <a:moveTo>
                  <a:pt x="416796" y="406626"/>
                </a:moveTo>
                <a:cubicBezTo>
                  <a:pt x="416796" y="333924"/>
                  <a:pt x="475954" y="274762"/>
                  <a:pt x="548660" y="274762"/>
                </a:cubicBezTo>
                <a:cubicBezTo>
                  <a:pt x="621362" y="274762"/>
                  <a:pt x="680524" y="333921"/>
                  <a:pt x="680524" y="406626"/>
                </a:cubicBezTo>
                <a:cubicBezTo>
                  <a:pt x="680524" y="479328"/>
                  <a:pt x="621365" y="538490"/>
                  <a:pt x="548660" y="538490"/>
                </a:cubicBezTo>
                <a:cubicBezTo>
                  <a:pt x="475920" y="538490"/>
                  <a:pt x="416796" y="479331"/>
                  <a:pt x="416796" y="406626"/>
                </a:cubicBezTo>
                <a:close/>
                <a:moveTo>
                  <a:pt x="647215" y="575657"/>
                </a:moveTo>
                <a:lnTo>
                  <a:pt x="628612" y="557053"/>
                </a:lnTo>
                <a:cubicBezTo>
                  <a:pt x="627756" y="556198"/>
                  <a:pt x="627756" y="554784"/>
                  <a:pt x="628612" y="553965"/>
                </a:cubicBezTo>
                <a:lnTo>
                  <a:pt x="695956" y="486621"/>
                </a:lnTo>
                <a:cubicBezTo>
                  <a:pt x="696403" y="486174"/>
                  <a:pt x="696961" y="485988"/>
                  <a:pt x="697519" y="485988"/>
                </a:cubicBezTo>
                <a:cubicBezTo>
                  <a:pt x="698077" y="485988"/>
                  <a:pt x="698635" y="486211"/>
                  <a:pt x="699081" y="486621"/>
                </a:cubicBezTo>
                <a:lnTo>
                  <a:pt x="717685" y="505224"/>
                </a:lnTo>
                <a:cubicBezTo>
                  <a:pt x="718541" y="506079"/>
                  <a:pt x="718541" y="507494"/>
                  <a:pt x="717685" y="508312"/>
                </a:cubicBezTo>
                <a:lnTo>
                  <a:pt x="650340" y="575657"/>
                </a:lnTo>
                <a:cubicBezTo>
                  <a:pt x="649485" y="576512"/>
                  <a:pt x="648107" y="576512"/>
                  <a:pt x="647215" y="575657"/>
                </a:cubicBezTo>
                <a:close/>
                <a:moveTo>
                  <a:pt x="806130" y="642369"/>
                </a:moveTo>
                <a:lnTo>
                  <a:pt x="784363" y="664135"/>
                </a:lnTo>
                <a:cubicBezTo>
                  <a:pt x="780270" y="668265"/>
                  <a:pt x="773090" y="668265"/>
                  <a:pt x="768960" y="664135"/>
                </a:cubicBezTo>
                <a:lnTo>
                  <a:pt x="685839" y="581052"/>
                </a:lnTo>
                <a:lnTo>
                  <a:pt x="723008" y="543882"/>
                </a:lnTo>
                <a:lnTo>
                  <a:pt x="806129" y="626966"/>
                </a:lnTo>
                <a:cubicBezTo>
                  <a:pt x="808175" y="629012"/>
                  <a:pt x="809328" y="631766"/>
                  <a:pt x="809328" y="634668"/>
                </a:cubicBezTo>
                <a:cubicBezTo>
                  <a:pt x="809328" y="637570"/>
                  <a:pt x="808175" y="640286"/>
                  <a:pt x="806129" y="642370"/>
                </a:cubicBezTo>
                <a:close/>
                <a:moveTo>
                  <a:pt x="359865" y="428761"/>
                </a:moveTo>
                <a:cubicBezTo>
                  <a:pt x="359865" y="436760"/>
                  <a:pt x="353390" y="443197"/>
                  <a:pt x="345429" y="443197"/>
                </a:cubicBezTo>
                <a:lnTo>
                  <a:pt x="81815" y="443234"/>
                </a:lnTo>
                <a:cubicBezTo>
                  <a:pt x="73816" y="443234"/>
                  <a:pt x="67379" y="436760"/>
                  <a:pt x="67379" y="428798"/>
                </a:cubicBezTo>
                <a:cubicBezTo>
                  <a:pt x="67379" y="420799"/>
                  <a:pt x="73853" y="414362"/>
                  <a:pt x="81815" y="414362"/>
                </a:cubicBezTo>
                <a:lnTo>
                  <a:pt x="92605" y="414362"/>
                </a:lnTo>
                <a:lnTo>
                  <a:pt x="92605" y="222967"/>
                </a:lnTo>
                <a:cubicBezTo>
                  <a:pt x="92605" y="214968"/>
                  <a:pt x="99079" y="208531"/>
                  <a:pt x="107041" y="208531"/>
                </a:cubicBezTo>
                <a:cubicBezTo>
                  <a:pt x="115040" y="208531"/>
                  <a:pt x="121477" y="215005"/>
                  <a:pt x="121477" y="222967"/>
                </a:cubicBezTo>
                <a:lnTo>
                  <a:pt x="121477" y="414362"/>
                </a:lnTo>
                <a:lnTo>
                  <a:pt x="159204" y="414362"/>
                </a:lnTo>
                <a:lnTo>
                  <a:pt x="159241" y="290052"/>
                </a:lnTo>
                <a:cubicBezTo>
                  <a:pt x="159241" y="282052"/>
                  <a:pt x="165716" y="275615"/>
                  <a:pt x="173678" y="275615"/>
                </a:cubicBezTo>
                <a:cubicBezTo>
                  <a:pt x="181677" y="275615"/>
                  <a:pt x="188114" y="282090"/>
                  <a:pt x="188114" y="290052"/>
                </a:cubicBezTo>
                <a:lnTo>
                  <a:pt x="188114" y="414324"/>
                </a:lnTo>
                <a:lnTo>
                  <a:pt x="225878" y="414324"/>
                </a:lnTo>
                <a:lnTo>
                  <a:pt x="225878" y="222929"/>
                </a:lnTo>
                <a:cubicBezTo>
                  <a:pt x="225878" y="214930"/>
                  <a:pt x="232352" y="208493"/>
                  <a:pt x="240314" y="208493"/>
                </a:cubicBezTo>
                <a:cubicBezTo>
                  <a:pt x="248314" y="208493"/>
                  <a:pt x="254751" y="214967"/>
                  <a:pt x="254751" y="222929"/>
                </a:cubicBezTo>
                <a:lnTo>
                  <a:pt x="254751" y="414324"/>
                </a:lnTo>
                <a:lnTo>
                  <a:pt x="292515" y="414324"/>
                </a:lnTo>
                <a:lnTo>
                  <a:pt x="292552" y="309768"/>
                </a:lnTo>
                <a:cubicBezTo>
                  <a:pt x="292552" y="301769"/>
                  <a:pt x="299027" y="295332"/>
                  <a:pt x="306988" y="295332"/>
                </a:cubicBezTo>
                <a:cubicBezTo>
                  <a:pt x="314989" y="295332"/>
                  <a:pt x="321425" y="301806"/>
                  <a:pt x="321425" y="309768"/>
                </a:cubicBezTo>
                <a:lnTo>
                  <a:pt x="321425" y="414324"/>
                </a:lnTo>
                <a:lnTo>
                  <a:pt x="345349" y="414324"/>
                </a:lnTo>
                <a:cubicBezTo>
                  <a:pt x="353386" y="414324"/>
                  <a:pt x="359859" y="420798"/>
                  <a:pt x="359859" y="428760"/>
                </a:cubicBezTo>
                <a:close/>
                <a:moveTo>
                  <a:pt x="96032" y="129800"/>
                </a:moveTo>
                <a:cubicBezTo>
                  <a:pt x="90860" y="123735"/>
                  <a:pt x="91604" y="114582"/>
                  <a:pt x="97706" y="109411"/>
                </a:cubicBezTo>
                <a:cubicBezTo>
                  <a:pt x="103771" y="104239"/>
                  <a:pt x="112924" y="104984"/>
                  <a:pt x="118095" y="111085"/>
                </a:cubicBezTo>
                <a:lnTo>
                  <a:pt x="174687" y="177723"/>
                </a:lnTo>
                <a:lnTo>
                  <a:pt x="230274" y="123177"/>
                </a:lnTo>
                <a:cubicBezTo>
                  <a:pt x="233139" y="120349"/>
                  <a:pt x="237045" y="119010"/>
                  <a:pt x="241101" y="119047"/>
                </a:cubicBezTo>
                <a:cubicBezTo>
                  <a:pt x="245120" y="119270"/>
                  <a:pt x="248877" y="121130"/>
                  <a:pt x="251482" y="124219"/>
                </a:cubicBezTo>
                <a:lnTo>
                  <a:pt x="318157" y="203880"/>
                </a:lnTo>
                <a:cubicBezTo>
                  <a:pt x="323291" y="209982"/>
                  <a:pt x="322472" y="219098"/>
                  <a:pt x="316333" y="224232"/>
                </a:cubicBezTo>
                <a:cubicBezTo>
                  <a:pt x="313617" y="226501"/>
                  <a:pt x="310343" y="227580"/>
                  <a:pt x="307069" y="227580"/>
                </a:cubicBezTo>
                <a:cubicBezTo>
                  <a:pt x="302938" y="227580"/>
                  <a:pt x="298846" y="225831"/>
                  <a:pt x="295980" y="222409"/>
                </a:cubicBezTo>
                <a:lnTo>
                  <a:pt x="239351" y="154728"/>
                </a:lnTo>
                <a:lnTo>
                  <a:pt x="183876" y="209161"/>
                </a:lnTo>
                <a:cubicBezTo>
                  <a:pt x="181011" y="211989"/>
                  <a:pt x="177216" y="213478"/>
                  <a:pt x="173086" y="213291"/>
                </a:cubicBezTo>
                <a:cubicBezTo>
                  <a:pt x="169067" y="213106"/>
                  <a:pt x="165310" y="211283"/>
                  <a:pt x="162743" y="208195"/>
                </a:cubicBezTo>
                <a:close/>
                <a:moveTo>
                  <a:pt x="402318" y="220734"/>
                </a:moveTo>
                <a:lnTo>
                  <a:pt x="377910" y="220734"/>
                </a:lnTo>
                <a:cubicBezTo>
                  <a:pt x="369911" y="220734"/>
                  <a:pt x="363474" y="214260"/>
                  <a:pt x="363474" y="206298"/>
                </a:cubicBezTo>
                <a:cubicBezTo>
                  <a:pt x="363474" y="198299"/>
                  <a:pt x="369948" y="191862"/>
                  <a:pt x="377910" y="191862"/>
                </a:cubicBezTo>
                <a:lnTo>
                  <a:pt x="402318" y="191862"/>
                </a:lnTo>
                <a:cubicBezTo>
                  <a:pt x="410317" y="191862"/>
                  <a:pt x="416754" y="198336"/>
                  <a:pt x="416754" y="206298"/>
                </a:cubicBezTo>
                <a:cubicBezTo>
                  <a:pt x="416791" y="214260"/>
                  <a:pt x="410317" y="220734"/>
                  <a:pt x="402318" y="220734"/>
                </a:cubicBezTo>
                <a:close/>
                <a:moveTo>
                  <a:pt x="447189" y="206261"/>
                </a:moveTo>
                <a:cubicBezTo>
                  <a:pt x="447189" y="198262"/>
                  <a:pt x="453663" y="191825"/>
                  <a:pt x="461625" y="191825"/>
                </a:cubicBezTo>
                <a:lnTo>
                  <a:pt x="608558" y="191825"/>
                </a:lnTo>
                <a:cubicBezTo>
                  <a:pt x="616557" y="191825"/>
                  <a:pt x="622994" y="198299"/>
                  <a:pt x="622994" y="206261"/>
                </a:cubicBezTo>
                <a:cubicBezTo>
                  <a:pt x="622994" y="214260"/>
                  <a:pt x="616520" y="220697"/>
                  <a:pt x="608558" y="220697"/>
                </a:cubicBezTo>
                <a:lnTo>
                  <a:pt x="461663" y="220734"/>
                </a:lnTo>
                <a:cubicBezTo>
                  <a:pt x="453664" y="220734"/>
                  <a:pt x="447190" y="214260"/>
                  <a:pt x="447190" y="206261"/>
                </a:cubicBezTo>
                <a:close/>
                <a:moveTo>
                  <a:pt x="363473" y="147362"/>
                </a:moveTo>
                <a:cubicBezTo>
                  <a:pt x="363473" y="139363"/>
                  <a:pt x="369947" y="132926"/>
                  <a:pt x="377909" y="132926"/>
                </a:cubicBezTo>
                <a:lnTo>
                  <a:pt x="402317" y="132926"/>
                </a:lnTo>
                <a:cubicBezTo>
                  <a:pt x="410316" y="132926"/>
                  <a:pt x="416753" y="139400"/>
                  <a:pt x="416753" y="147362"/>
                </a:cubicBezTo>
                <a:cubicBezTo>
                  <a:pt x="416753" y="155361"/>
                  <a:pt x="410279" y="161798"/>
                  <a:pt x="402317" y="161798"/>
                </a:cubicBezTo>
                <a:lnTo>
                  <a:pt x="377909" y="161798"/>
                </a:lnTo>
                <a:cubicBezTo>
                  <a:pt x="369947" y="161798"/>
                  <a:pt x="363473" y="155324"/>
                  <a:pt x="363473" y="147362"/>
                </a:cubicBezTo>
                <a:close/>
                <a:moveTo>
                  <a:pt x="447189" y="147362"/>
                </a:moveTo>
                <a:cubicBezTo>
                  <a:pt x="447189" y="139363"/>
                  <a:pt x="453663" y="132926"/>
                  <a:pt x="461625" y="132926"/>
                </a:cubicBezTo>
                <a:lnTo>
                  <a:pt x="608558" y="132926"/>
                </a:lnTo>
                <a:cubicBezTo>
                  <a:pt x="616557" y="132926"/>
                  <a:pt x="622994" y="139400"/>
                  <a:pt x="622994" y="147362"/>
                </a:cubicBezTo>
                <a:cubicBezTo>
                  <a:pt x="622994" y="155361"/>
                  <a:pt x="616520" y="161798"/>
                  <a:pt x="608558" y="161798"/>
                </a:cubicBezTo>
                <a:lnTo>
                  <a:pt x="461663" y="161798"/>
                </a:lnTo>
                <a:cubicBezTo>
                  <a:pt x="453664" y="161798"/>
                  <a:pt x="447190" y="155324"/>
                  <a:pt x="447190" y="147362"/>
                </a:cubicBezTo>
                <a:close/>
                <a:moveTo>
                  <a:pt x="363473" y="88426"/>
                </a:moveTo>
                <a:cubicBezTo>
                  <a:pt x="363473" y="80427"/>
                  <a:pt x="369947" y="73990"/>
                  <a:pt x="377909" y="73990"/>
                </a:cubicBezTo>
                <a:lnTo>
                  <a:pt x="402317" y="73990"/>
                </a:lnTo>
                <a:cubicBezTo>
                  <a:pt x="410316" y="73990"/>
                  <a:pt x="416753" y="80464"/>
                  <a:pt x="416753" y="88426"/>
                </a:cubicBezTo>
                <a:cubicBezTo>
                  <a:pt x="416753" y="96425"/>
                  <a:pt x="410279" y="102862"/>
                  <a:pt x="402317" y="102862"/>
                </a:cubicBezTo>
                <a:lnTo>
                  <a:pt x="377909" y="102862"/>
                </a:lnTo>
                <a:cubicBezTo>
                  <a:pt x="369947" y="102862"/>
                  <a:pt x="363473" y="96388"/>
                  <a:pt x="363473" y="88426"/>
                </a:cubicBezTo>
                <a:close/>
                <a:moveTo>
                  <a:pt x="447189" y="88426"/>
                </a:moveTo>
                <a:cubicBezTo>
                  <a:pt x="447189" y="80427"/>
                  <a:pt x="453663" y="73990"/>
                  <a:pt x="461625" y="73990"/>
                </a:cubicBezTo>
                <a:lnTo>
                  <a:pt x="608558" y="73990"/>
                </a:lnTo>
                <a:cubicBezTo>
                  <a:pt x="616557" y="73990"/>
                  <a:pt x="622994" y="80464"/>
                  <a:pt x="622994" y="88426"/>
                </a:cubicBezTo>
                <a:cubicBezTo>
                  <a:pt x="622994" y="96425"/>
                  <a:pt x="616520" y="102862"/>
                  <a:pt x="608558" y="102862"/>
                </a:cubicBezTo>
                <a:lnTo>
                  <a:pt x="461663" y="102862"/>
                </a:lnTo>
                <a:cubicBezTo>
                  <a:pt x="453664" y="102862"/>
                  <a:pt x="447190" y="96388"/>
                  <a:pt x="447190" y="88426"/>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36" name="Oval 1091_1">
            <a:extLst>
              <a:ext uri="{FF2B5EF4-FFF2-40B4-BE49-F238E27FC236}">
                <a16:creationId xmlns:a16="http://schemas.microsoft.com/office/drawing/2014/main" id="{15EB283C-EEDA-88FB-8C45-1C2CEC1DC5B1}"/>
              </a:ext>
              <a:ext uri="{C183D7F6-B498-43B3-948B-1728B52AA6E4}">
                <adec:decorative xmlns:adec="http://schemas.microsoft.com/office/drawing/2017/decorative" val="1"/>
              </a:ext>
            </a:extLst>
          </p:cNvPr>
          <p:cNvSpPr>
            <a:spLocks/>
          </p:cNvSpPr>
          <p:nvPr/>
        </p:nvSpPr>
        <p:spPr bwMode="auto">
          <a:xfrm rot="10800000" flipV="1">
            <a:off x="2906320" y="5947000"/>
            <a:ext cx="29521" cy="36576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100"/>
          </a:p>
        </p:txBody>
      </p:sp>
      <p:sp>
        <p:nvSpPr>
          <p:cNvPr id="38" name="Freeform: Shape 37">
            <a:extLst>
              <a:ext uri="{FF2B5EF4-FFF2-40B4-BE49-F238E27FC236}">
                <a16:creationId xmlns:a16="http://schemas.microsoft.com/office/drawing/2014/main" id="{7AF1379F-8AD1-B85A-3F04-0D9292565EA7}"/>
              </a:ext>
              <a:ext uri="{C183D7F6-B498-43B3-948B-1728B52AA6E4}">
                <adec:decorative xmlns:adec="http://schemas.microsoft.com/office/drawing/2017/decorative" val="1"/>
              </a:ext>
            </a:extLst>
          </p:cNvPr>
          <p:cNvSpPr>
            <a:spLocks noChangeAspect="1"/>
          </p:cNvSpPr>
          <p:nvPr/>
        </p:nvSpPr>
        <p:spPr>
          <a:xfrm>
            <a:off x="431347" y="5957845"/>
            <a:ext cx="283346" cy="344070"/>
          </a:xfrm>
          <a:custGeom>
            <a:avLst/>
            <a:gdLst>
              <a:gd name="connsiteX0" fmla="*/ 366569 w 380162"/>
              <a:gd name="connsiteY0" fmla="*/ 0 h 461633"/>
              <a:gd name="connsiteX1" fmla="*/ 13575 w 380162"/>
              <a:gd name="connsiteY1" fmla="*/ 0 h 461633"/>
              <a:gd name="connsiteX2" fmla="*/ 0 w 380162"/>
              <a:gd name="connsiteY2" fmla="*/ 13575 h 461633"/>
              <a:gd name="connsiteX3" fmla="*/ 0 w 380162"/>
              <a:gd name="connsiteY3" fmla="*/ 448058 h 461633"/>
              <a:gd name="connsiteX4" fmla="*/ 13575 w 380162"/>
              <a:gd name="connsiteY4" fmla="*/ 461633 h 461633"/>
              <a:gd name="connsiteX5" fmla="*/ 257966 w 380162"/>
              <a:gd name="connsiteY5" fmla="*/ 461633 h 461633"/>
              <a:gd name="connsiteX6" fmla="*/ 380162 w 380162"/>
              <a:gd name="connsiteY6" fmla="*/ 339438 h 461633"/>
              <a:gd name="connsiteX7" fmla="*/ 380162 w 380162"/>
              <a:gd name="connsiteY7" fmla="*/ 13576 h 461633"/>
              <a:gd name="connsiteX8" fmla="*/ 366587 w 380162"/>
              <a:gd name="connsiteY8" fmla="*/ 1 h 461633"/>
              <a:gd name="connsiteX9" fmla="*/ 27153 w 380162"/>
              <a:gd name="connsiteY9" fmla="*/ 27150 h 461633"/>
              <a:gd name="connsiteX10" fmla="*/ 353015 w 380162"/>
              <a:gd name="connsiteY10" fmla="*/ 27150 h 461633"/>
              <a:gd name="connsiteX11" fmla="*/ 353015 w 380162"/>
              <a:gd name="connsiteY11" fmla="*/ 325840 h 461633"/>
              <a:gd name="connsiteX12" fmla="*/ 257971 w 380162"/>
              <a:gd name="connsiteY12" fmla="*/ 325840 h 461633"/>
              <a:gd name="connsiteX13" fmla="*/ 244396 w 380162"/>
              <a:gd name="connsiteY13" fmla="*/ 339415 h 461633"/>
              <a:gd name="connsiteX14" fmla="*/ 244396 w 380162"/>
              <a:gd name="connsiteY14" fmla="*/ 434459 h 461633"/>
              <a:gd name="connsiteX15" fmla="*/ 27157 w 380162"/>
              <a:gd name="connsiteY15" fmla="*/ 434478 h 461633"/>
              <a:gd name="connsiteX16" fmla="*/ 348660 w 380162"/>
              <a:gd name="connsiteY16" fmla="*/ 367944 h 461633"/>
              <a:gd name="connsiteX17" fmla="*/ 348393 w 380162"/>
              <a:gd name="connsiteY17" fmla="*/ 368765 h 461633"/>
              <a:gd name="connsiteX18" fmla="*/ 343505 w 380162"/>
              <a:gd name="connsiteY18" fmla="*/ 380851 h 461633"/>
              <a:gd name="connsiteX19" fmla="*/ 342417 w 380162"/>
              <a:gd name="connsiteY19" fmla="*/ 383161 h 461633"/>
              <a:gd name="connsiteX20" fmla="*/ 335620 w 380162"/>
              <a:gd name="connsiteY20" fmla="*/ 394292 h 461633"/>
              <a:gd name="connsiteX21" fmla="*/ 333996 w 380162"/>
              <a:gd name="connsiteY21" fmla="*/ 396469 h 461633"/>
              <a:gd name="connsiteX22" fmla="*/ 325309 w 380162"/>
              <a:gd name="connsiteY22" fmla="*/ 406645 h 461633"/>
              <a:gd name="connsiteX23" fmla="*/ 315133 w 380162"/>
              <a:gd name="connsiteY23" fmla="*/ 415332 h 461633"/>
              <a:gd name="connsiteX24" fmla="*/ 312956 w 380162"/>
              <a:gd name="connsiteY24" fmla="*/ 416956 h 461633"/>
              <a:gd name="connsiteX25" fmla="*/ 301825 w 380162"/>
              <a:gd name="connsiteY25" fmla="*/ 423753 h 461633"/>
              <a:gd name="connsiteX26" fmla="*/ 299649 w 380162"/>
              <a:gd name="connsiteY26" fmla="*/ 424841 h 461633"/>
              <a:gd name="connsiteX27" fmla="*/ 287563 w 380162"/>
              <a:gd name="connsiteY27" fmla="*/ 429862 h 461633"/>
              <a:gd name="connsiteX28" fmla="*/ 286741 w 380162"/>
              <a:gd name="connsiteY28" fmla="*/ 430129 h 461633"/>
              <a:gd name="connsiteX29" fmla="*/ 273300 w 380162"/>
              <a:gd name="connsiteY29" fmla="*/ 433260 h 461633"/>
              <a:gd name="connsiteX30" fmla="*/ 271811 w 380162"/>
              <a:gd name="connsiteY30" fmla="*/ 433528 h 461633"/>
              <a:gd name="connsiteX31" fmla="*/ 271811 w 380162"/>
              <a:gd name="connsiteY31" fmla="*/ 353148 h 461633"/>
              <a:gd name="connsiteX32" fmla="*/ 352191 w 380162"/>
              <a:gd name="connsiteY32" fmla="*/ 353148 h 461633"/>
              <a:gd name="connsiteX33" fmla="*/ 351924 w 380162"/>
              <a:gd name="connsiteY33" fmla="*/ 354637 h 461633"/>
              <a:gd name="connsiteX34" fmla="*/ 348792 w 380162"/>
              <a:gd name="connsiteY34" fmla="*/ 368078 h 461633"/>
              <a:gd name="connsiteX35" fmla="*/ 67879 w 380162"/>
              <a:gd name="connsiteY35" fmla="*/ 95047 h 461633"/>
              <a:gd name="connsiteX36" fmla="*/ 81454 w 380162"/>
              <a:gd name="connsiteY36" fmla="*/ 81472 h 461633"/>
              <a:gd name="connsiteX37" fmla="*/ 298693 w 380162"/>
              <a:gd name="connsiteY37" fmla="*/ 81472 h 461633"/>
              <a:gd name="connsiteX38" fmla="*/ 312268 w 380162"/>
              <a:gd name="connsiteY38" fmla="*/ 95047 h 461633"/>
              <a:gd name="connsiteX39" fmla="*/ 298693 w 380162"/>
              <a:gd name="connsiteY39" fmla="*/ 108622 h 461633"/>
              <a:gd name="connsiteX40" fmla="*/ 81454 w 380162"/>
              <a:gd name="connsiteY40" fmla="*/ 108622 h 461633"/>
              <a:gd name="connsiteX41" fmla="*/ 67879 w 380162"/>
              <a:gd name="connsiteY41" fmla="*/ 95047 h 461633"/>
              <a:gd name="connsiteX42" fmla="*/ 67879 w 380162"/>
              <a:gd name="connsiteY42" fmla="*/ 176517 h 461633"/>
              <a:gd name="connsiteX43" fmla="*/ 81454 w 380162"/>
              <a:gd name="connsiteY43" fmla="*/ 162942 h 461633"/>
              <a:gd name="connsiteX44" fmla="*/ 298693 w 380162"/>
              <a:gd name="connsiteY44" fmla="*/ 162942 h 461633"/>
              <a:gd name="connsiteX45" fmla="*/ 312268 w 380162"/>
              <a:gd name="connsiteY45" fmla="*/ 176517 h 461633"/>
              <a:gd name="connsiteX46" fmla="*/ 298693 w 380162"/>
              <a:gd name="connsiteY46" fmla="*/ 190092 h 461633"/>
              <a:gd name="connsiteX47" fmla="*/ 81454 w 380162"/>
              <a:gd name="connsiteY47" fmla="*/ 190092 h 461633"/>
              <a:gd name="connsiteX48" fmla="*/ 67879 w 380162"/>
              <a:gd name="connsiteY48" fmla="*/ 176517 h 461633"/>
              <a:gd name="connsiteX49" fmla="*/ 81454 w 380162"/>
              <a:gd name="connsiteY49" fmla="*/ 271542 h 461633"/>
              <a:gd name="connsiteX50" fmla="*/ 67879 w 380162"/>
              <a:gd name="connsiteY50" fmla="*/ 257967 h 461633"/>
              <a:gd name="connsiteX51" fmla="*/ 81454 w 380162"/>
              <a:gd name="connsiteY51" fmla="*/ 244392 h 461633"/>
              <a:gd name="connsiteX52" fmla="*/ 298693 w 380162"/>
              <a:gd name="connsiteY52" fmla="*/ 244392 h 461633"/>
              <a:gd name="connsiteX53" fmla="*/ 312268 w 380162"/>
              <a:gd name="connsiteY53" fmla="*/ 257967 h 461633"/>
              <a:gd name="connsiteX54" fmla="*/ 298693 w 380162"/>
              <a:gd name="connsiteY54" fmla="*/ 271542 h 461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80162" h="461633">
                <a:moveTo>
                  <a:pt x="366569" y="0"/>
                </a:moveTo>
                <a:lnTo>
                  <a:pt x="13575" y="0"/>
                </a:lnTo>
                <a:cubicBezTo>
                  <a:pt x="6110" y="0"/>
                  <a:pt x="0" y="6110"/>
                  <a:pt x="0" y="13575"/>
                </a:cubicBezTo>
                <a:lnTo>
                  <a:pt x="0" y="448058"/>
                </a:lnTo>
                <a:cubicBezTo>
                  <a:pt x="0" y="455524"/>
                  <a:pt x="6110" y="461633"/>
                  <a:pt x="13575" y="461633"/>
                </a:cubicBezTo>
                <a:lnTo>
                  <a:pt x="257966" y="461633"/>
                </a:lnTo>
                <a:cubicBezTo>
                  <a:pt x="325306" y="461633"/>
                  <a:pt x="380162" y="406777"/>
                  <a:pt x="380162" y="339438"/>
                </a:cubicBezTo>
                <a:lnTo>
                  <a:pt x="380162" y="13576"/>
                </a:lnTo>
                <a:cubicBezTo>
                  <a:pt x="380162" y="6111"/>
                  <a:pt x="374052" y="1"/>
                  <a:pt x="366587" y="1"/>
                </a:cubicBezTo>
                <a:close/>
                <a:moveTo>
                  <a:pt x="27153" y="27150"/>
                </a:moveTo>
                <a:lnTo>
                  <a:pt x="353015" y="27150"/>
                </a:lnTo>
                <a:lnTo>
                  <a:pt x="353015" y="325840"/>
                </a:lnTo>
                <a:lnTo>
                  <a:pt x="257971" y="325840"/>
                </a:lnTo>
                <a:cubicBezTo>
                  <a:pt x="250506" y="325840"/>
                  <a:pt x="244396" y="331950"/>
                  <a:pt x="244396" y="339415"/>
                </a:cubicBezTo>
                <a:lnTo>
                  <a:pt x="244396" y="434459"/>
                </a:lnTo>
                <a:lnTo>
                  <a:pt x="27157" y="434478"/>
                </a:lnTo>
                <a:close/>
                <a:moveTo>
                  <a:pt x="348660" y="367944"/>
                </a:moveTo>
                <a:cubicBezTo>
                  <a:pt x="348660" y="367944"/>
                  <a:pt x="348527" y="368479"/>
                  <a:pt x="348393" y="368765"/>
                </a:cubicBezTo>
                <a:cubicBezTo>
                  <a:pt x="347037" y="372966"/>
                  <a:pt x="345414" y="376918"/>
                  <a:pt x="343505" y="380851"/>
                </a:cubicBezTo>
                <a:cubicBezTo>
                  <a:pt x="343104" y="381672"/>
                  <a:pt x="342818" y="382341"/>
                  <a:pt x="342417" y="383161"/>
                </a:cubicBezTo>
                <a:cubicBezTo>
                  <a:pt x="340374" y="387095"/>
                  <a:pt x="338063" y="390760"/>
                  <a:pt x="335620" y="394292"/>
                </a:cubicBezTo>
                <a:cubicBezTo>
                  <a:pt x="335085" y="394980"/>
                  <a:pt x="334531" y="395648"/>
                  <a:pt x="333996" y="396469"/>
                </a:cubicBezTo>
                <a:cubicBezTo>
                  <a:pt x="331285" y="400001"/>
                  <a:pt x="328421" y="403533"/>
                  <a:pt x="325309" y="406645"/>
                </a:cubicBezTo>
                <a:cubicBezTo>
                  <a:pt x="322178" y="409777"/>
                  <a:pt x="318665" y="412622"/>
                  <a:pt x="315133" y="415332"/>
                </a:cubicBezTo>
                <a:cubicBezTo>
                  <a:pt x="314446" y="415867"/>
                  <a:pt x="313778" y="416421"/>
                  <a:pt x="312956" y="416956"/>
                </a:cubicBezTo>
                <a:cubicBezTo>
                  <a:pt x="309424" y="419533"/>
                  <a:pt x="305625" y="421710"/>
                  <a:pt x="301825" y="423753"/>
                </a:cubicBezTo>
                <a:cubicBezTo>
                  <a:pt x="301138" y="424154"/>
                  <a:pt x="300336" y="424440"/>
                  <a:pt x="299649" y="424841"/>
                </a:cubicBezTo>
                <a:cubicBezTo>
                  <a:pt x="295716" y="426750"/>
                  <a:pt x="291782" y="428373"/>
                  <a:pt x="287563" y="429862"/>
                </a:cubicBezTo>
                <a:cubicBezTo>
                  <a:pt x="287295" y="429862"/>
                  <a:pt x="287028" y="430129"/>
                  <a:pt x="286741" y="430129"/>
                </a:cubicBezTo>
                <a:cubicBezTo>
                  <a:pt x="282388" y="431485"/>
                  <a:pt x="277920" y="432440"/>
                  <a:pt x="273300" y="433260"/>
                </a:cubicBezTo>
                <a:cubicBezTo>
                  <a:pt x="272766" y="433260"/>
                  <a:pt x="272212" y="433394"/>
                  <a:pt x="271811" y="433528"/>
                </a:cubicBezTo>
                <a:lnTo>
                  <a:pt x="271811" y="353148"/>
                </a:lnTo>
                <a:lnTo>
                  <a:pt x="352191" y="353148"/>
                </a:lnTo>
                <a:cubicBezTo>
                  <a:pt x="352191" y="353148"/>
                  <a:pt x="352057" y="354236"/>
                  <a:pt x="351924" y="354637"/>
                </a:cubicBezTo>
                <a:cubicBezTo>
                  <a:pt x="351236" y="359257"/>
                  <a:pt x="350167" y="363725"/>
                  <a:pt x="348792" y="368078"/>
                </a:cubicBezTo>
                <a:close/>
                <a:moveTo>
                  <a:pt x="67879" y="95047"/>
                </a:moveTo>
                <a:cubicBezTo>
                  <a:pt x="67879" y="87582"/>
                  <a:pt x="73989" y="81472"/>
                  <a:pt x="81454" y="81472"/>
                </a:cubicBezTo>
                <a:lnTo>
                  <a:pt x="298693" y="81472"/>
                </a:lnTo>
                <a:cubicBezTo>
                  <a:pt x="306158" y="81472"/>
                  <a:pt x="312268" y="87582"/>
                  <a:pt x="312268" y="95047"/>
                </a:cubicBezTo>
                <a:cubicBezTo>
                  <a:pt x="312268" y="102512"/>
                  <a:pt x="306158" y="108622"/>
                  <a:pt x="298693" y="108622"/>
                </a:cubicBezTo>
                <a:lnTo>
                  <a:pt x="81454" y="108622"/>
                </a:lnTo>
                <a:cubicBezTo>
                  <a:pt x="73989" y="108622"/>
                  <a:pt x="67879" y="102512"/>
                  <a:pt x="67879" y="95047"/>
                </a:cubicBezTo>
                <a:close/>
                <a:moveTo>
                  <a:pt x="67879" y="176517"/>
                </a:moveTo>
                <a:cubicBezTo>
                  <a:pt x="67879" y="169052"/>
                  <a:pt x="73989" y="162942"/>
                  <a:pt x="81454" y="162942"/>
                </a:cubicBezTo>
                <a:lnTo>
                  <a:pt x="298693" y="162942"/>
                </a:lnTo>
                <a:cubicBezTo>
                  <a:pt x="306158" y="162942"/>
                  <a:pt x="312268" y="169052"/>
                  <a:pt x="312268" y="176517"/>
                </a:cubicBezTo>
                <a:cubicBezTo>
                  <a:pt x="312268" y="183983"/>
                  <a:pt x="306158" y="190092"/>
                  <a:pt x="298693" y="190092"/>
                </a:cubicBezTo>
                <a:lnTo>
                  <a:pt x="81454" y="190092"/>
                </a:lnTo>
                <a:cubicBezTo>
                  <a:pt x="73989" y="190092"/>
                  <a:pt x="67879" y="183983"/>
                  <a:pt x="67879" y="176517"/>
                </a:cubicBezTo>
                <a:close/>
                <a:moveTo>
                  <a:pt x="81454" y="271542"/>
                </a:moveTo>
                <a:cubicBezTo>
                  <a:pt x="73989" y="271542"/>
                  <a:pt x="67879" y="265432"/>
                  <a:pt x="67879" y="257967"/>
                </a:cubicBezTo>
                <a:cubicBezTo>
                  <a:pt x="67879" y="250501"/>
                  <a:pt x="73989" y="244392"/>
                  <a:pt x="81454" y="244392"/>
                </a:cubicBezTo>
                <a:lnTo>
                  <a:pt x="298693" y="244392"/>
                </a:lnTo>
                <a:cubicBezTo>
                  <a:pt x="306158" y="244392"/>
                  <a:pt x="312268" y="250501"/>
                  <a:pt x="312268" y="257967"/>
                </a:cubicBezTo>
                <a:cubicBezTo>
                  <a:pt x="312268" y="265432"/>
                  <a:pt x="306158" y="271542"/>
                  <a:pt x="298693" y="271542"/>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sz="1100"/>
          </a:p>
        </p:txBody>
      </p:sp>
      <p:sp>
        <p:nvSpPr>
          <p:cNvPr id="31" name="Title 7">
            <a:extLst>
              <a:ext uri="{FF2B5EF4-FFF2-40B4-BE49-F238E27FC236}">
                <a16:creationId xmlns:a16="http://schemas.microsoft.com/office/drawing/2014/main" id="{11CC6205-8A27-6CDB-9281-2F44A2641FC8}"/>
              </a:ext>
            </a:extLst>
          </p:cNvPr>
          <p:cNvSpPr txBox="1">
            <a:spLocks/>
          </p:cNvSpPr>
          <p:nvPr/>
        </p:nvSpPr>
        <p:spPr>
          <a:xfrm>
            <a:off x="979089" y="5401450"/>
            <a:ext cx="1639197" cy="33855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Define success criteria and outputs</a:t>
            </a:r>
          </a:p>
        </p:txBody>
      </p:sp>
      <p:sp>
        <p:nvSpPr>
          <p:cNvPr id="33" name="TextBox 32">
            <a:extLst>
              <a:ext uri="{FF2B5EF4-FFF2-40B4-BE49-F238E27FC236}">
                <a16:creationId xmlns:a16="http://schemas.microsoft.com/office/drawing/2014/main" id="{2D56AD1E-A689-5F3D-5157-31C6D207872B}"/>
              </a:ext>
            </a:extLst>
          </p:cNvPr>
          <p:cNvSpPr txBox="1">
            <a:spLocks/>
          </p:cNvSpPr>
          <p:nvPr/>
        </p:nvSpPr>
        <p:spPr>
          <a:xfrm>
            <a:off x="3150847" y="5401450"/>
            <a:ext cx="8610941" cy="338554"/>
          </a:xfrm>
          <a:prstGeom prst="rect">
            <a:avLst/>
          </a:prstGeom>
          <a:noFill/>
        </p:spPr>
        <p:txBody>
          <a:bodyPr wrap="square" lIns="0" tIns="0" rIns="0" bIns="0" rtlCol="0" anchor="t">
            <a:spAutoFit/>
          </a:bodyPr>
          <a:lstStyle/>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Establish what a successful analysis looks like — whether it's identifying a risk area, validating a hypothesis, or generating recommendations. Also decide on the format of outputs (e.g., dashboards, reports, presentations).</a:t>
            </a:r>
          </a:p>
        </p:txBody>
      </p:sp>
      <p:sp>
        <p:nvSpPr>
          <p:cNvPr id="35" name="Title 7">
            <a:extLst>
              <a:ext uri="{FF2B5EF4-FFF2-40B4-BE49-F238E27FC236}">
                <a16:creationId xmlns:a16="http://schemas.microsoft.com/office/drawing/2014/main" id="{427377C7-0F96-6991-3855-A2FC20388E0D}"/>
              </a:ext>
            </a:extLst>
          </p:cNvPr>
          <p:cNvSpPr txBox="1">
            <a:spLocks/>
          </p:cNvSpPr>
          <p:nvPr/>
        </p:nvSpPr>
        <p:spPr>
          <a:xfrm>
            <a:off x="979089" y="5960603"/>
            <a:ext cx="1639197" cy="338554"/>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Document assumptions and limitations</a:t>
            </a:r>
          </a:p>
        </p:txBody>
      </p:sp>
      <p:sp>
        <p:nvSpPr>
          <p:cNvPr id="37" name="TextBox 36">
            <a:extLst>
              <a:ext uri="{FF2B5EF4-FFF2-40B4-BE49-F238E27FC236}">
                <a16:creationId xmlns:a16="http://schemas.microsoft.com/office/drawing/2014/main" id="{6F0052FD-0429-CA35-1487-9DF5BB0AF302}"/>
              </a:ext>
            </a:extLst>
          </p:cNvPr>
          <p:cNvSpPr txBox="1">
            <a:spLocks/>
          </p:cNvSpPr>
          <p:nvPr/>
        </p:nvSpPr>
        <p:spPr>
          <a:xfrm>
            <a:off x="3150847" y="5960603"/>
            <a:ext cx="8610941" cy="338554"/>
          </a:xfrm>
          <a:prstGeom prst="rect">
            <a:avLst/>
          </a:prstGeom>
          <a:noFill/>
        </p:spPr>
        <p:txBody>
          <a:bodyPr wrap="square" lIns="0" tIns="0" rIns="0" bIns="0" rtlCol="0" anchor="t">
            <a:spAutoFit/>
          </a:bodyPr>
          <a:lstStyle/>
          <a:p>
            <a:pPr marR="0" lvl="0" algn="l" defTabSz="914400" rtl="0" eaLnBrk="1" fontAlgn="auto" latinLnBrk="0" hangingPunct="1">
              <a:spcBef>
                <a:spcPts val="0"/>
              </a:spcBef>
              <a:spcAft>
                <a:spcPts val="600"/>
              </a:spcAft>
              <a:buClrTx/>
              <a:buSzTx/>
              <a:tabLst/>
              <a:defRPr/>
            </a:pPr>
            <a:r>
              <a:rPr kumimoji="0" lang="en-US" sz="1100" b="0" i="0" u="none" strike="noStrike" kern="1200" cap="none" normalizeH="0" baseline="0" noProof="0">
                <a:ln>
                  <a:noFill/>
                </a:ln>
                <a:solidFill>
                  <a:srgbClr val="000000"/>
                </a:solidFill>
                <a:effectLst/>
                <a:uLnTx/>
                <a:uFillTx/>
                <a:ea typeface="+mn-ea"/>
                <a:cs typeface="+mn-cs"/>
              </a:rPr>
              <a:t>Note any assumptions (e.g., completeness of organizational data) and limitations (e.g., lack of sentiment data or external context) to ensure transparency and guide interpretation.</a:t>
            </a:r>
          </a:p>
        </p:txBody>
      </p:sp>
      <p:sp>
        <p:nvSpPr>
          <p:cNvPr id="32" name="Oval 1091_1">
            <a:extLst>
              <a:ext uri="{FF2B5EF4-FFF2-40B4-BE49-F238E27FC236}">
                <a16:creationId xmlns:a16="http://schemas.microsoft.com/office/drawing/2014/main" id="{70D2F2CB-994F-2B47-8284-DFD47E92A986}"/>
              </a:ext>
              <a:ext uri="{C183D7F6-B498-43B3-948B-1728B52AA6E4}">
                <adec:decorative xmlns:adec="http://schemas.microsoft.com/office/drawing/2017/decorative" val="1"/>
              </a:ext>
            </a:extLst>
          </p:cNvPr>
          <p:cNvSpPr>
            <a:spLocks/>
          </p:cNvSpPr>
          <p:nvPr/>
        </p:nvSpPr>
        <p:spPr bwMode="auto">
          <a:xfrm rot="10800000" flipV="1">
            <a:off x="2906320" y="5387847"/>
            <a:ext cx="29521" cy="36576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100"/>
          </a:p>
        </p:txBody>
      </p:sp>
      <p:sp>
        <p:nvSpPr>
          <p:cNvPr id="99" name="Freeform: Shape 98">
            <a:extLst>
              <a:ext uri="{FF2B5EF4-FFF2-40B4-BE49-F238E27FC236}">
                <a16:creationId xmlns:a16="http://schemas.microsoft.com/office/drawing/2014/main" id="{42F4225B-BB1B-547C-9E9E-8BBA993611CE}"/>
              </a:ext>
              <a:ext uri="{C183D7F6-B498-43B3-948B-1728B52AA6E4}">
                <adec:decorative xmlns:adec="http://schemas.microsoft.com/office/drawing/2017/decorative" val="1"/>
              </a:ext>
            </a:extLst>
          </p:cNvPr>
          <p:cNvSpPr>
            <a:spLocks noChangeAspect="1"/>
          </p:cNvSpPr>
          <p:nvPr/>
        </p:nvSpPr>
        <p:spPr>
          <a:xfrm>
            <a:off x="431347" y="5393213"/>
            <a:ext cx="378047" cy="355028"/>
          </a:xfrm>
          <a:custGeom>
            <a:avLst/>
            <a:gdLst>
              <a:gd name="connsiteX0" fmla="*/ 116158 w 952490"/>
              <a:gd name="connsiteY0" fmla="*/ 187384 h 894495"/>
              <a:gd name="connsiteX1" fmla="*/ 135692 w 952490"/>
              <a:gd name="connsiteY1" fmla="*/ 167850 h 894495"/>
              <a:gd name="connsiteX2" fmla="*/ 525846 w 952490"/>
              <a:gd name="connsiteY2" fmla="*/ 167850 h 894495"/>
              <a:gd name="connsiteX3" fmla="*/ 545380 w 952490"/>
              <a:gd name="connsiteY3" fmla="*/ 187384 h 894495"/>
              <a:gd name="connsiteX4" fmla="*/ 525846 w 952490"/>
              <a:gd name="connsiteY4" fmla="*/ 206917 h 894495"/>
              <a:gd name="connsiteX5" fmla="*/ 135692 w 952490"/>
              <a:gd name="connsiteY5" fmla="*/ 206955 h 894495"/>
              <a:gd name="connsiteX6" fmla="*/ 116158 w 952490"/>
              <a:gd name="connsiteY6" fmla="*/ 187384 h 894495"/>
              <a:gd name="connsiteX7" fmla="*/ 918078 w 952490"/>
              <a:gd name="connsiteY7" fmla="*/ 376988 h 894495"/>
              <a:gd name="connsiteX8" fmla="*/ 785661 w 952490"/>
              <a:gd name="connsiteY8" fmla="*/ 509405 h 894495"/>
              <a:gd name="connsiteX9" fmla="*/ 800395 w 952490"/>
              <a:gd name="connsiteY9" fmla="*/ 601269 h 894495"/>
              <a:gd name="connsiteX10" fmla="*/ 507206 w 952490"/>
              <a:gd name="connsiteY10" fmla="*/ 894496 h 894495"/>
              <a:gd name="connsiteX11" fmla="*/ 299999 w 952490"/>
              <a:gd name="connsiteY11" fmla="*/ 808548 h 894495"/>
              <a:gd name="connsiteX12" fmla="*/ 101203 w 952490"/>
              <a:gd name="connsiteY12" fmla="*/ 808511 h 894495"/>
              <a:gd name="connsiteX13" fmla="*/ 0 w 952490"/>
              <a:gd name="connsiteY13" fmla="*/ 707346 h 894495"/>
              <a:gd name="connsiteX14" fmla="*/ 0 w 952490"/>
              <a:gd name="connsiteY14" fmla="*/ 101203 h 894495"/>
              <a:gd name="connsiteX15" fmla="*/ 101203 w 952490"/>
              <a:gd name="connsiteY15" fmla="*/ 0 h 894495"/>
              <a:gd name="connsiteX16" fmla="*/ 560337 w 952490"/>
              <a:gd name="connsiteY16" fmla="*/ 0 h 894495"/>
              <a:gd name="connsiteX17" fmla="*/ 661540 w 952490"/>
              <a:gd name="connsiteY17" fmla="*/ 101203 h 894495"/>
              <a:gd name="connsiteX18" fmla="*/ 661540 w 952490"/>
              <a:gd name="connsiteY18" fmla="*/ 260337 h 894495"/>
              <a:gd name="connsiteX19" fmla="*/ 731490 w 952490"/>
              <a:gd name="connsiteY19" fmla="*/ 190388 h 894495"/>
              <a:gd name="connsiteX20" fmla="*/ 814685 w 952490"/>
              <a:gd name="connsiteY20" fmla="*/ 156045 h 894495"/>
              <a:gd name="connsiteX21" fmla="*/ 897880 w 952490"/>
              <a:gd name="connsiteY21" fmla="*/ 190388 h 894495"/>
              <a:gd name="connsiteX22" fmla="*/ 918083 w 952490"/>
              <a:gd name="connsiteY22" fmla="*/ 210591 h 894495"/>
              <a:gd name="connsiteX23" fmla="*/ 918083 w 952490"/>
              <a:gd name="connsiteY23" fmla="*/ 376983 h 894495"/>
              <a:gd name="connsiteX24" fmla="*/ 585893 w 952490"/>
              <a:gd name="connsiteY24" fmla="*/ 391201 h 894495"/>
              <a:gd name="connsiteX25" fmla="*/ 620794 w 952490"/>
              <a:gd name="connsiteY25" fmla="*/ 460072 h 894495"/>
              <a:gd name="connsiteX26" fmla="*/ 748267 w 952490"/>
              <a:gd name="connsiteY26" fmla="*/ 332599 h 894495"/>
              <a:gd name="connsiteX27" fmla="*/ 709534 w 952490"/>
              <a:gd name="connsiteY27" fmla="*/ 267598 h 894495"/>
              <a:gd name="connsiteX28" fmla="*/ 488338 w 952490"/>
              <a:gd name="connsiteY28" fmla="*/ 596208 h 894495"/>
              <a:gd name="connsiteX29" fmla="*/ 521824 w 952490"/>
              <a:gd name="connsiteY29" fmla="*/ 471307 h 894495"/>
              <a:gd name="connsiteX30" fmla="*/ 507240 w 952490"/>
              <a:gd name="connsiteY30" fmla="*/ 470488 h 894495"/>
              <a:gd name="connsiteX31" fmla="*/ 376461 w 952490"/>
              <a:gd name="connsiteY31" fmla="*/ 601267 h 894495"/>
              <a:gd name="connsiteX32" fmla="*/ 507240 w 952490"/>
              <a:gd name="connsiteY32" fmla="*/ 732045 h 894495"/>
              <a:gd name="connsiteX33" fmla="*/ 638018 w 952490"/>
              <a:gd name="connsiteY33" fmla="*/ 601267 h 894495"/>
              <a:gd name="connsiteX34" fmla="*/ 637200 w 952490"/>
              <a:gd name="connsiteY34" fmla="*/ 586644 h 894495"/>
              <a:gd name="connsiteX35" fmla="*/ 512298 w 952490"/>
              <a:gd name="connsiteY35" fmla="*/ 620130 h 894495"/>
              <a:gd name="connsiteX36" fmla="*/ 507238 w 952490"/>
              <a:gd name="connsiteY36" fmla="*/ 620800 h 894495"/>
              <a:gd name="connsiteX37" fmla="*/ 493434 w 952490"/>
              <a:gd name="connsiteY37" fmla="*/ 615069 h 894495"/>
              <a:gd name="connsiteX38" fmla="*/ 488337 w 952490"/>
              <a:gd name="connsiteY38" fmla="*/ 596205 h 894495"/>
              <a:gd name="connsiteX39" fmla="*/ 656997 w 952490"/>
              <a:gd name="connsiteY39" fmla="*/ 540881 h 894495"/>
              <a:gd name="connsiteX40" fmla="*/ 606396 w 952490"/>
              <a:gd name="connsiteY40" fmla="*/ 502074 h 894495"/>
              <a:gd name="connsiteX41" fmla="*/ 567589 w 952490"/>
              <a:gd name="connsiteY41" fmla="*/ 451436 h 894495"/>
              <a:gd name="connsiteX42" fmla="*/ 534847 w 952490"/>
              <a:gd name="connsiteY42" fmla="*/ 573584 h 894495"/>
              <a:gd name="connsiteX43" fmla="*/ 267177 w 952490"/>
              <a:gd name="connsiteY43" fmla="*/ 769443 h 894495"/>
              <a:gd name="connsiteX44" fmla="*/ 216650 w 952490"/>
              <a:gd name="connsiteY44" fmla="*/ 640636 h 894495"/>
              <a:gd name="connsiteX45" fmla="*/ 135687 w 952490"/>
              <a:gd name="connsiteY45" fmla="*/ 640636 h 894495"/>
              <a:gd name="connsiteX46" fmla="*/ 116154 w 952490"/>
              <a:gd name="connsiteY46" fmla="*/ 621103 h 894495"/>
              <a:gd name="connsiteX47" fmla="*/ 135687 w 952490"/>
              <a:gd name="connsiteY47" fmla="*/ 601569 h 894495"/>
              <a:gd name="connsiteX48" fmla="*/ 214009 w 952490"/>
              <a:gd name="connsiteY48" fmla="*/ 601569 h 894495"/>
              <a:gd name="connsiteX49" fmla="*/ 214009 w 952490"/>
              <a:gd name="connsiteY49" fmla="*/ 601233 h 894495"/>
              <a:gd name="connsiteX50" fmla="*/ 273987 w 952490"/>
              <a:gd name="connsiteY50" fmla="*/ 423754 h 894495"/>
              <a:gd name="connsiteX51" fmla="*/ 135684 w 952490"/>
              <a:gd name="connsiteY51" fmla="*/ 423791 h 894495"/>
              <a:gd name="connsiteX52" fmla="*/ 116150 w 952490"/>
              <a:gd name="connsiteY52" fmla="*/ 404257 h 894495"/>
              <a:gd name="connsiteX53" fmla="*/ 135684 w 952490"/>
              <a:gd name="connsiteY53" fmla="*/ 384723 h 894495"/>
              <a:gd name="connsiteX54" fmla="*/ 309734 w 952490"/>
              <a:gd name="connsiteY54" fmla="*/ 384723 h 894495"/>
              <a:gd name="connsiteX55" fmla="*/ 507225 w 952490"/>
              <a:gd name="connsiteY55" fmla="*/ 308040 h 894495"/>
              <a:gd name="connsiteX56" fmla="*/ 599052 w 952490"/>
              <a:gd name="connsiteY56" fmla="*/ 322775 h 894495"/>
              <a:gd name="connsiteX57" fmla="*/ 622455 w 952490"/>
              <a:gd name="connsiteY57" fmla="*/ 299371 h 894495"/>
              <a:gd name="connsiteX58" fmla="*/ 622455 w 952490"/>
              <a:gd name="connsiteY58" fmla="*/ 101204 h 894495"/>
              <a:gd name="connsiteX59" fmla="*/ 560320 w 952490"/>
              <a:gd name="connsiteY59" fmla="*/ 39068 h 894495"/>
              <a:gd name="connsiteX60" fmla="*/ 101186 w 952490"/>
              <a:gd name="connsiteY60" fmla="*/ 39068 h 894495"/>
              <a:gd name="connsiteX61" fmla="*/ 39051 w 952490"/>
              <a:gd name="connsiteY61" fmla="*/ 101204 h 894495"/>
              <a:gd name="connsiteX62" fmla="*/ 39051 w 952490"/>
              <a:gd name="connsiteY62" fmla="*/ 707347 h 894495"/>
              <a:gd name="connsiteX63" fmla="*/ 101186 w 952490"/>
              <a:gd name="connsiteY63" fmla="*/ 769481 h 894495"/>
              <a:gd name="connsiteX64" fmla="*/ 761363 w 952490"/>
              <a:gd name="connsiteY64" fmla="*/ 601270 h 894495"/>
              <a:gd name="connsiteX65" fmla="*/ 754108 w 952490"/>
              <a:gd name="connsiteY65" fmla="*/ 540994 h 894495"/>
              <a:gd name="connsiteX66" fmla="*/ 738220 w 952490"/>
              <a:gd name="connsiteY66" fmla="*/ 556882 h 894495"/>
              <a:gd name="connsiteX67" fmla="*/ 729476 w 952490"/>
              <a:gd name="connsiteY67" fmla="*/ 561943 h 894495"/>
              <a:gd name="connsiteX68" fmla="*/ 675265 w 952490"/>
              <a:gd name="connsiteY68" fmla="*/ 576453 h 894495"/>
              <a:gd name="connsiteX69" fmla="*/ 677088 w 952490"/>
              <a:gd name="connsiteY69" fmla="*/ 601271 h 894495"/>
              <a:gd name="connsiteX70" fmla="*/ 507239 w 952490"/>
              <a:gd name="connsiteY70" fmla="*/ 771119 h 894495"/>
              <a:gd name="connsiteX71" fmla="*/ 337389 w 952490"/>
              <a:gd name="connsiteY71" fmla="*/ 601271 h 894495"/>
              <a:gd name="connsiteX72" fmla="*/ 507239 w 952490"/>
              <a:gd name="connsiteY72" fmla="*/ 431420 h 894495"/>
              <a:gd name="connsiteX73" fmla="*/ 532056 w 952490"/>
              <a:gd name="connsiteY73" fmla="*/ 433244 h 894495"/>
              <a:gd name="connsiteX74" fmla="*/ 546566 w 952490"/>
              <a:gd name="connsiteY74" fmla="*/ 379033 h 894495"/>
              <a:gd name="connsiteX75" fmla="*/ 551627 w 952490"/>
              <a:gd name="connsiteY75" fmla="*/ 370289 h 894495"/>
              <a:gd name="connsiteX76" fmla="*/ 567515 w 952490"/>
              <a:gd name="connsiteY76" fmla="*/ 354402 h 894495"/>
              <a:gd name="connsiteX77" fmla="*/ 507240 w 952490"/>
              <a:gd name="connsiteY77" fmla="*/ 347146 h 894495"/>
              <a:gd name="connsiteX78" fmla="*/ 253075 w 952490"/>
              <a:gd name="connsiteY78" fmla="*/ 601311 h 894495"/>
              <a:gd name="connsiteX79" fmla="*/ 507240 w 952490"/>
              <a:gd name="connsiteY79" fmla="*/ 855477 h 894495"/>
              <a:gd name="connsiteX80" fmla="*/ 761367 w 952490"/>
              <a:gd name="connsiteY80" fmla="*/ 601273 h 894495"/>
              <a:gd name="connsiteX81" fmla="*/ 840875 w 952490"/>
              <a:gd name="connsiteY81" fmla="*/ 398978 h 894495"/>
              <a:gd name="connsiteX82" fmla="*/ 775874 w 952490"/>
              <a:gd name="connsiteY82" fmla="*/ 360245 h 894495"/>
              <a:gd name="connsiteX83" fmla="*/ 648439 w 952490"/>
              <a:gd name="connsiteY83" fmla="*/ 487680 h 894495"/>
              <a:gd name="connsiteX84" fmla="*/ 717347 w 952490"/>
              <a:gd name="connsiteY84" fmla="*/ 522544 h 894495"/>
              <a:gd name="connsiteX85" fmla="*/ 890471 w 952490"/>
              <a:gd name="connsiteY85" fmla="*/ 238205 h 894495"/>
              <a:gd name="connsiteX86" fmla="*/ 870268 w 952490"/>
              <a:gd name="connsiteY86" fmla="*/ 218002 h 894495"/>
              <a:gd name="connsiteX87" fmla="*/ 814681 w 952490"/>
              <a:gd name="connsiteY87" fmla="*/ 195083 h 894495"/>
              <a:gd name="connsiteX88" fmla="*/ 759094 w 952490"/>
              <a:gd name="connsiteY88" fmla="*/ 218002 h 894495"/>
              <a:gd name="connsiteX89" fmla="*/ 741086 w 952490"/>
              <a:gd name="connsiteY89" fmla="*/ 236010 h 894495"/>
              <a:gd name="connsiteX90" fmla="*/ 789158 w 952490"/>
              <a:gd name="connsiteY90" fmla="*/ 319316 h 894495"/>
              <a:gd name="connsiteX91" fmla="*/ 872464 w 952490"/>
              <a:gd name="connsiteY91" fmla="*/ 367388 h 894495"/>
              <a:gd name="connsiteX92" fmla="*/ 890472 w 952490"/>
              <a:gd name="connsiteY92" fmla="*/ 349380 h 894495"/>
              <a:gd name="connsiteX93" fmla="*/ 890472 w 952490"/>
              <a:gd name="connsiteY93" fmla="*/ 238204 h 89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952490" h="894495">
                <a:moveTo>
                  <a:pt x="116158" y="187384"/>
                </a:moveTo>
                <a:cubicBezTo>
                  <a:pt x="116158" y="176594"/>
                  <a:pt x="124902" y="167850"/>
                  <a:pt x="135692" y="167850"/>
                </a:cubicBezTo>
                <a:lnTo>
                  <a:pt x="525846" y="167850"/>
                </a:lnTo>
                <a:cubicBezTo>
                  <a:pt x="536636" y="167850"/>
                  <a:pt x="545380" y="176594"/>
                  <a:pt x="545380" y="187384"/>
                </a:cubicBezTo>
                <a:cubicBezTo>
                  <a:pt x="545380" y="198173"/>
                  <a:pt x="536636" y="206917"/>
                  <a:pt x="525846" y="206917"/>
                </a:cubicBezTo>
                <a:lnTo>
                  <a:pt x="135692" y="206955"/>
                </a:lnTo>
                <a:cubicBezTo>
                  <a:pt x="124902" y="206917"/>
                  <a:pt x="116158" y="198173"/>
                  <a:pt x="116158" y="187384"/>
                </a:cubicBezTo>
                <a:close/>
                <a:moveTo>
                  <a:pt x="918078" y="376988"/>
                </a:moveTo>
                <a:lnTo>
                  <a:pt x="785661" y="509405"/>
                </a:lnTo>
                <a:cubicBezTo>
                  <a:pt x="795223" y="538315"/>
                  <a:pt x="800395" y="569196"/>
                  <a:pt x="800395" y="601269"/>
                </a:cubicBezTo>
                <a:cubicBezTo>
                  <a:pt x="800395" y="762936"/>
                  <a:pt x="668865" y="894496"/>
                  <a:pt x="507206" y="894496"/>
                </a:cubicBezTo>
                <a:cubicBezTo>
                  <a:pt x="426392" y="894496"/>
                  <a:pt x="353092" y="861642"/>
                  <a:pt x="299999" y="808548"/>
                </a:cubicBezTo>
                <a:lnTo>
                  <a:pt x="101203" y="808511"/>
                </a:lnTo>
                <a:cubicBezTo>
                  <a:pt x="45392" y="808511"/>
                  <a:pt x="0" y="763118"/>
                  <a:pt x="0" y="707346"/>
                </a:cubicBezTo>
                <a:lnTo>
                  <a:pt x="0" y="101203"/>
                </a:lnTo>
                <a:cubicBezTo>
                  <a:pt x="0" y="45392"/>
                  <a:pt x="45392" y="0"/>
                  <a:pt x="101203" y="0"/>
                </a:cubicBezTo>
                <a:lnTo>
                  <a:pt x="560337" y="0"/>
                </a:lnTo>
                <a:cubicBezTo>
                  <a:pt x="616148" y="0"/>
                  <a:pt x="661540" y="45392"/>
                  <a:pt x="661540" y="101203"/>
                </a:cubicBezTo>
                <a:lnTo>
                  <a:pt x="661540" y="260337"/>
                </a:lnTo>
                <a:lnTo>
                  <a:pt x="731490" y="190388"/>
                </a:lnTo>
                <a:cubicBezTo>
                  <a:pt x="753665" y="168250"/>
                  <a:pt x="783207" y="156045"/>
                  <a:pt x="814685" y="156045"/>
                </a:cubicBezTo>
                <a:cubicBezTo>
                  <a:pt x="846199" y="156045"/>
                  <a:pt x="875742" y="168249"/>
                  <a:pt x="897880" y="190388"/>
                </a:cubicBezTo>
                <a:lnTo>
                  <a:pt x="918083" y="210591"/>
                </a:lnTo>
                <a:cubicBezTo>
                  <a:pt x="963960" y="256430"/>
                  <a:pt x="963960" y="331101"/>
                  <a:pt x="918083" y="376983"/>
                </a:cubicBezTo>
                <a:close/>
                <a:moveTo>
                  <a:pt x="585893" y="391201"/>
                </a:moveTo>
                <a:cubicBezTo>
                  <a:pt x="588163" y="403629"/>
                  <a:pt x="595715" y="430045"/>
                  <a:pt x="620794" y="460072"/>
                </a:cubicBezTo>
                <a:lnTo>
                  <a:pt x="748267" y="332599"/>
                </a:lnTo>
                <a:cubicBezTo>
                  <a:pt x="727691" y="308601"/>
                  <a:pt x="716046" y="285718"/>
                  <a:pt x="709534" y="267598"/>
                </a:cubicBezTo>
                <a:close/>
                <a:moveTo>
                  <a:pt x="488338" y="596208"/>
                </a:moveTo>
                <a:lnTo>
                  <a:pt x="521824" y="471307"/>
                </a:lnTo>
                <a:cubicBezTo>
                  <a:pt x="517025" y="470786"/>
                  <a:pt x="512151" y="470488"/>
                  <a:pt x="507240" y="470488"/>
                </a:cubicBezTo>
                <a:cubicBezTo>
                  <a:pt x="435133" y="470488"/>
                  <a:pt x="376461" y="529164"/>
                  <a:pt x="376461" y="601267"/>
                </a:cubicBezTo>
                <a:cubicBezTo>
                  <a:pt x="376461" y="673369"/>
                  <a:pt x="435137" y="732045"/>
                  <a:pt x="507240" y="732045"/>
                </a:cubicBezTo>
                <a:cubicBezTo>
                  <a:pt x="579347" y="732045"/>
                  <a:pt x="638018" y="673369"/>
                  <a:pt x="638018" y="601267"/>
                </a:cubicBezTo>
                <a:cubicBezTo>
                  <a:pt x="638018" y="596318"/>
                  <a:pt x="637720" y="591445"/>
                  <a:pt x="637200" y="586644"/>
                </a:cubicBezTo>
                <a:lnTo>
                  <a:pt x="512298" y="620130"/>
                </a:lnTo>
                <a:cubicBezTo>
                  <a:pt x="510624" y="620576"/>
                  <a:pt x="508912" y="620800"/>
                  <a:pt x="507238" y="620800"/>
                </a:cubicBezTo>
                <a:cubicBezTo>
                  <a:pt x="502141" y="620800"/>
                  <a:pt x="497117" y="618790"/>
                  <a:pt x="493434" y="615069"/>
                </a:cubicBezTo>
                <a:cubicBezTo>
                  <a:pt x="488486" y="610121"/>
                  <a:pt x="486551" y="602940"/>
                  <a:pt x="488337" y="596205"/>
                </a:cubicBezTo>
                <a:close/>
                <a:moveTo>
                  <a:pt x="656997" y="540881"/>
                </a:moveTo>
                <a:cubicBezTo>
                  <a:pt x="641222" y="532026"/>
                  <a:pt x="623920" y="519636"/>
                  <a:pt x="606396" y="502074"/>
                </a:cubicBezTo>
                <a:cubicBezTo>
                  <a:pt x="588872" y="484550"/>
                  <a:pt x="576444" y="467211"/>
                  <a:pt x="567589" y="451436"/>
                </a:cubicBezTo>
                <a:lnTo>
                  <a:pt x="534847" y="573584"/>
                </a:lnTo>
                <a:close/>
                <a:moveTo>
                  <a:pt x="267177" y="769443"/>
                </a:moveTo>
                <a:cubicBezTo>
                  <a:pt x="240835" y="731975"/>
                  <a:pt x="223050" y="688108"/>
                  <a:pt x="216650" y="640636"/>
                </a:cubicBezTo>
                <a:lnTo>
                  <a:pt x="135687" y="640636"/>
                </a:lnTo>
                <a:cubicBezTo>
                  <a:pt x="124898" y="640636"/>
                  <a:pt x="116154" y="631892"/>
                  <a:pt x="116154" y="621103"/>
                </a:cubicBezTo>
                <a:cubicBezTo>
                  <a:pt x="116154" y="610313"/>
                  <a:pt x="124898" y="601569"/>
                  <a:pt x="135687" y="601569"/>
                </a:cubicBezTo>
                <a:lnTo>
                  <a:pt x="214009" y="601569"/>
                </a:lnTo>
                <a:lnTo>
                  <a:pt x="214009" y="601233"/>
                </a:lnTo>
                <a:cubicBezTo>
                  <a:pt x="214009" y="534596"/>
                  <a:pt x="236371" y="473055"/>
                  <a:pt x="273987" y="423754"/>
                </a:cubicBezTo>
                <a:lnTo>
                  <a:pt x="135684" y="423791"/>
                </a:lnTo>
                <a:cubicBezTo>
                  <a:pt x="124894" y="423791"/>
                  <a:pt x="116150" y="415048"/>
                  <a:pt x="116150" y="404257"/>
                </a:cubicBezTo>
                <a:cubicBezTo>
                  <a:pt x="116150" y="393467"/>
                  <a:pt x="124894" y="384723"/>
                  <a:pt x="135684" y="384723"/>
                </a:cubicBezTo>
                <a:lnTo>
                  <a:pt x="309734" y="384723"/>
                </a:lnTo>
                <a:cubicBezTo>
                  <a:pt x="361899" y="337098"/>
                  <a:pt x="431216" y="308040"/>
                  <a:pt x="507225" y="308040"/>
                </a:cubicBezTo>
                <a:cubicBezTo>
                  <a:pt x="539298" y="308040"/>
                  <a:pt x="570180" y="313249"/>
                  <a:pt x="599052" y="322775"/>
                </a:cubicBezTo>
                <a:lnTo>
                  <a:pt x="622455" y="299371"/>
                </a:lnTo>
                <a:lnTo>
                  <a:pt x="622455" y="101204"/>
                </a:lnTo>
                <a:cubicBezTo>
                  <a:pt x="622455" y="66936"/>
                  <a:pt x="594587" y="39068"/>
                  <a:pt x="560320" y="39068"/>
                </a:cubicBezTo>
                <a:lnTo>
                  <a:pt x="101186" y="39068"/>
                </a:lnTo>
                <a:cubicBezTo>
                  <a:pt x="66918" y="39068"/>
                  <a:pt x="39051" y="66937"/>
                  <a:pt x="39051" y="101204"/>
                </a:cubicBezTo>
                <a:lnTo>
                  <a:pt x="39051" y="707347"/>
                </a:lnTo>
                <a:cubicBezTo>
                  <a:pt x="39051" y="741615"/>
                  <a:pt x="66919" y="769481"/>
                  <a:pt x="101186" y="769481"/>
                </a:cubicBezTo>
                <a:close/>
                <a:moveTo>
                  <a:pt x="761363" y="601270"/>
                </a:moveTo>
                <a:cubicBezTo>
                  <a:pt x="761363" y="580508"/>
                  <a:pt x="758833" y="560304"/>
                  <a:pt x="754108" y="540994"/>
                </a:cubicBezTo>
                <a:lnTo>
                  <a:pt x="738220" y="556882"/>
                </a:lnTo>
                <a:cubicBezTo>
                  <a:pt x="735839" y="559263"/>
                  <a:pt x="732714" y="561086"/>
                  <a:pt x="729476" y="561943"/>
                </a:cubicBezTo>
                <a:lnTo>
                  <a:pt x="675265" y="576453"/>
                </a:lnTo>
                <a:cubicBezTo>
                  <a:pt x="676456" y="584564"/>
                  <a:pt x="677088" y="592825"/>
                  <a:pt x="677088" y="601271"/>
                </a:cubicBezTo>
                <a:cubicBezTo>
                  <a:pt x="677088" y="694919"/>
                  <a:pt x="600888" y="771119"/>
                  <a:pt x="507239" y="771119"/>
                </a:cubicBezTo>
                <a:cubicBezTo>
                  <a:pt x="413589" y="771119"/>
                  <a:pt x="337389" y="694919"/>
                  <a:pt x="337389" y="601271"/>
                </a:cubicBezTo>
                <a:cubicBezTo>
                  <a:pt x="337389" y="507620"/>
                  <a:pt x="413589" y="431420"/>
                  <a:pt x="507239" y="431420"/>
                </a:cubicBezTo>
                <a:cubicBezTo>
                  <a:pt x="515647" y="431420"/>
                  <a:pt x="523945" y="432053"/>
                  <a:pt x="532056" y="433244"/>
                </a:cubicBezTo>
                <a:lnTo>
                  <a:pt x="546566" y="379033"/>
                </a:lnTo>
                <a:cubicBezTo>
                  <a:pt x="547460" y="375758"/>
                  <a:pt x="549209" y="372670"/>
                  <a:pt x="551627" y="370289"/>
                </a:cubicBezTo>
                <a:lnTo>
                  <a:pt x="567515" y="354402"/>
                </a:lnTo>
                <a:cubicBezTo>
                  <a:pt x="548168" y="349676"/>
                  <a:pt x="528001" y="347146"/>
                  <a:pt x="507240" y="347146"/>
                </a:cubicBezTo>
                <a:cubicBezTo>
                  <a:pt x="367117" y="347146"/>
                  <a:pt x="253075" y="461151"/>
                  <a:pt x="253075" y="601311"/>
                </a:cubicBezTo>
                <a:cubicBezTo>
                  <a:pt x="253075" y="741434"/>
                  <a:pt x="367079" y="855477"/>
                  <a:pt x="507240" y="855477"/>
                </a:cubicBezTo>
                <a:cubicBezTo>
                  <a:pt x="647362" y="855402"/>
                  <a:pt x="761367" y="741396"/>
                  <a:pt x="761367" y="601273"/>
                </a:cubicBezTo>
                <a:close/>
                <a:moveTo>
                  <a:pt x="840875" y="398978"/>
                </a:moveTo>
                <a:cubicBezTo>
                  <a:pt x="822755" y="392429"/>
                  <a:pt x="799872" y="380821"/>
                  <a:pt x="775874" y="360245"/>
                </a:cubicBezTo>
                <a:lnTo>
                  <a:pt x="648439" y="487680"/>
                </a:lnTo>
                <a:cubicBezTo>
                  <a:pt x="678279" y="512535"/>
                  <a:pt x="704882" y="520199"/>
                  <a:pt x="717347" y="522544"/>
                </a:cubicBezTo>
                <a:close/>
                <a:moveTo>
                  <a:pt x="890471" y="238205"/>
                </a:moveTo>
                <a:lnTo>
                  <a:pt x="870268" y="218002"/>
                </a:lnTo>
                <a:cubicBezTo>
                  <a:pt x="855497" y="203230"/>
                  <a:pt x="835740" y="195083"/>
                  <a:pt x="814681" y="195083"/>
                </a:cubicBezTo>
                <a:cubicBezTo>
                  <a:pt x="793622" y="195083"/>
                  <a:pt x="773864" y="203231"/>
                  <a:pt x="759094" y="218002"/>
                </a:cubicBezTo>
                <a:lnTo>
                  <a:pt x="741086" y="236010"/>
                </a:lnTo>
                <a:cubicBezTo>
                  <a:pt x="743727" y="250483"/>
                  <a:pt x="753402" y="283560"/>
                  <a:pt x="789158" y="319316"/>
                </a:cubicBezTo>
                <a:cubicBezTo>
                  <a:pt x="824914" y="355072"/>
                  <a:pt x="857991" y="364783"/>
                  <a:pt x="872464" y="367388"/>
                </a:cubicBezTo>
                <a:lnTo>
                  <a:pt x="890472" y="349380"/>
                </a:lnTo>
                <a:cubicBezTo>
                  <a:pt x="921093" y="318721"/>
                  <a:pt x="921093" y="268864"/>
                  <a:pt x="890472" y="238204"/>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20" name="Oval 1091_1">
            <a:extLst>
              <a:ext uri="{FF2B5EF4-FFF2-40B4-BE49-F238E27FC236}">
                <a16:creationId xmlns:a16="http://schemas.microsoft.com/office/drawing/2014/main" id="{B752022A-8614-8696-2CED-2F7EAF4B7D69}"/>
              </a:ext>
              <a:ext uri="{C183D7F6-B498-43B3-948B-1728B52AA6E4}">
                <adec:decorative xmlns:adec="http://schemas.microsoft.com/office/drawing/2017/decorative" val="1"/>
              </a:ext>
            </a:extLst>
          </p:cNvPr>
          <p:cNvSpPr>
            <a:spLocks/>
          </p:cNvSpPr>
          <p:nvPr/>
        </p:nvSpPr>
        <p:spPr bwMode="auto">
          <a:xfrm rot="10800000" flipV="1">
            <a:off x="2906320" y="3491363"/>
            <a:ext cx="29521" cy="584775"/>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100"/>
          </a:p>
        </p:txBody>
      </p:sp>
      <p:sp>
        <p:nvSpPr>
          <p:cNvPr id="112" name="Freeform: Shape 111">
            <a:extLst>
              <a:ext uri="{FF2B5EF4-FFF2-40B4-BE49-F238E27FC236}">
                <a16:creationId xmlns:a16="http://schemas.microsoft.com/office/drawing/2014/main" id="{35D5A901-736C-D728-A68D-55554928D5CD}"/>
              </a:ext>
              <a:ext uri="{C183D7F6-B498-43B3-948B-1728B52AA6E4}">
                <adec:decorative xmlns:adec="http://schemas.microsoft.com/office/drawing/2017/decorative" val="1"/>
              </a:ext>
            </a:extLst>
          </p:cNvPr>
          <p:cNvSpPr>
            <a:spLocks noChangeAspect="1"/>
          </p:cNvSpPr>
          <p:nvPr/>
        </p:nvSpPr>
        <p:spPr>
          <a:xfrm>
            <a:off x="431347" y="3594729"/>
            <a:ext cx="378047" cy="378045"/>
          </a:xfrm>
          <a:custGeom>
            <a:avLst/>
            <a:gdLst>
              <a:gd name="connsiteX0" fmla="*/ 818554 w 952499"/>
              <a:gd name="connsiteY0" fmla="*/ 833438 h 952494"/>
              <a:gd name="connsiteX1" fmla="*/ 715418 w 952499"/>
              <a:gd name="connsiteY1" fmla="*/ 922735 h 952494"/>
              <a:gd name="connsiteX2" fmla="*/ 921691 w 952499"/>
              <a:gd name="connsiteY2" fmla="*/ 922735 h 952494"/>
              <a:gd name="connsiteX3" fmla="*/ 818554 w 952499"/>
              <a:gd name="connsiteY3" fmla="*/ 833438 h 952494"/>
              <a:gd name="connsiteX4" fmla="*/ 476244 w 952499"/>
              <a:gd name="connsiteY4" fmla="*/ 833438 h 952494"/>
              <a:gd name="connsiteX5" fmla="*/ 373108 w 952499"/>
              <a:gd name="connsiteY5" fmla="*/ 922735 h 952494"/>
              <a:gd name="connsiteX6" fmla="*/ 579381 w 952499"/>
              <a:gd name="connsiteY6" fmla="*/ 922735 h 952494"/>
              <a:gd name="connsiteX7" fmla="*/ 476244 w 952499"/>
              <a:gd name="connsiteY7" fmla="*/ 833438 h 952494"/>
              <a:gd name="connsiteX8" fmla="*/ 133944 w 952499"/>
              <a:gd name="connsiteY8" fmla="*/ 833438 h 952494"/>
              <a:gd name="connsiteX9" fmla="*/ 30808 w 952499"/>
              <a:gd name="connsiteY9" fmla="*/ 922735 h 952494"/>
              <a:gd name="connsiteX10" fmla="*/ 237081 w 952499"/>
              <a:gd name="connsiteY10" fmla="*/ 922735 h 952494"/>
              <a:gd name="connsiteX11" fmla="*/ 133944 w 952499"/>
              <a:gd name="connsiteY11" fmla="*/ 833438 h 952494"/>
              <a:gd name="connsiteX12" fmla="*/ 818555 w 952499"/>
              <a:gd name="connsiteY12" fmla="*/ 714371 h 952494"/>
              <a:gd name="connsiteX13" fmla="*/ 773907 w 952499"/>
              <a:gd name="connsiteY13" fmla="*/ 759019 h 952494"/>
              <a:gd name="connsiteX14" fmla="*/ 818555 w 952499"/>
              <a:gd name="connsiteY14" fmla="*/ 803668 h 952494"/>
              <a:gd name="connsiteX15" fmla="*/ 863204 w 952499"/>
              <a:gd name="connsiteY15" fmla="*/ 759019 h 952494"/>
              <a:gd name="connsiteX16" fmla="*/ 818555 w 952499"/>
              <a:gd name="connsiteY16" fmla="*/ 714371 h 952494"/>
              <a:gd name="connsiteX17" fmla="*/ 476245 w 952499"/>
              <a:gd name="connsiteY17" fmla="*/ 714371 h 952494"/>
              <a:gd name="connsiteX18" fmla="*/ 431597 w 952499"/>
              <a:gd name="connsiteY18" fmla="*/ 759019 h 952494"/>
              <a:gd name="connsiteX19" fmla="*/ 476245 w 952499"/>
              <a:gd name="connsiteY19" fmla="*/ 803668 h 952494"/>
              <a:gd name="connsiteX20" fmla="*/ 520894 w 952499"/>
              <a:gd name="connsiteY20" fmla="*/ 759019 h 952494"/>
              <a:gd name="connsiteX21" fmla="*/ 476245 w 952499"/>
              <a:gd name="connsiteY21" fmla="*/ 714371 h 952494"/>
              <a:gd name="connsiteX22" fmla="*/ 133945 w 952499"/>
              <a:gd name="connsiteY22" fmla="*/ 714371 h 952494"/>
              <a:gd name="connsiteX23" fmla="*/ 89297 w 952499"/>
              <a:gd name="connsiteY23" fmla="*/ 759019 h 952494"/>
              <a:gd name="connsiteX24" fmla="*/ 133945 w 952499"/>
              <a:gd name="connsiteY24" fmla="*/ 803668 h 952494"/>
              <a:gd name="connsiteX25" fmla="*/ 178594 w 952499"/>
              <a:gd name="connsiteY25" fmla="*/ 759019 h 952494"/>
              <a:gd name="connsiteX26" fmla="*/ 133945 w 952499"/>
              <a:gd name="connsiteY26" fmla="*/ 714371 h 952494"/>
              <a:gd name="connsiteX27" fmla="*/ 818555 w 952499"/>
              <a:gd name="connsiteY27" fmla="*/ 684605 h 952494"/>
              <a:gd name="connsiteX28" fmla="*/ 892969 w 952499"/>
              <a:gd name="connsiteY28" fmla="*/ 759019 h 952494"/>
              <a:gd name="connsiteX29" fmla="*/ 868860 w 952499"/>
              <a:gd name="connsiteY29" fmla="*/ 813491 h 952494"/>
              <a:gd name="connsiteX30" fmla="*/ 952499 w 952499"/>
              <a:gd name="connsiteY30" fmla="*/ 937611 h 952494"/>
              <a:gd name="connsiteX31" fmla="*/ 937618 w 952499"/>
              <a:gd name="connsiteY31" fmla="*/ 952494 h 952494"/>
              <a:gd name="connsiteX32" fmla="*/ 699493 w 952499"/>
              <a:gd name="connsiteY32" fmla="*/ 952494 h 952494"/>
              <a:gd name="connsiteX33" fmla="*/ 684610 w 952499"/>
              <a:gd name="connsiteY33" fmla="*/ 937611 h 952494"/>
              <a:gd name="connsiteX34" fmla="*/ 768251 w 952499"/>
              <a:gd name="connsiteY34" fmla="*/ 813491 h 952494"/>
              <a:gd name="connsiteX35" fmla="*/ 744141 w 952499"/>
              <a:gd name="connsiteY35" fmla="*/ 759019 h 952494"/>
              <a:gd name="connsiteX36" fmla="*/ 818555 w 952499"/>
              <a:gd name="connsiteY36" fmla="*/ 684605 h 952494"/>
              <a:gd name="connsiteX37" fmla="*/ 476245 w 952499"/>
              <a:gd name="connsiteY37" fmla="*/ 684605 h 952494"/>
              <a:gd name="connsiteX38" fmla="*/ 550659 w 952499"/>
              <a:gd name="connsiteY38" fmla="*/ 759019 h 952494"/>
              <a:gd name="connsiteX39" fmla="*/ 526550 w 952499"/>
              <a:gd name="connsiteY39" fmla="*/ 813491 h 952494"/>
              <a:gd name="connsiteX40" fmla="*/ 610191 w 952499"/>
              <a:gd name="connsiteY40" fmla="*/ 937611 h 952494"/>
              <a:gd name="connsiteX41" fmla="*/ 595308 w 952499"/>
              <a:gd name="connsiteY41" fmla="*/ 952494 h 952494"/>
              <a:gd name="connsiteX42" fmla="*/ 357183 w 952499"/>
              <a:gd name="connsiteY42" fmla="*/ 952494 h 952494"/>
              <a:gd name="connsiteX43" fmla="*/ 342300 w 952499"/>
              <a:gd name="connsiteY43" fmla="*/ 937611 h 952494"/>
              <a:gd name="connsiteX44" fmla="*/ 425941 w 952499"/>
              <a:gd name="connsiteY44" fmla="*/ 813491 h 952494"/>
              <a:gd name="connsiteX45" fmla="*/ 401831 w 952499"/>
              <a:gd name="connsiteY45" fmla="*/ 759019 h 952494"/>
              <a:gd name="connsiteX46" fmla="*/ 476245 w 952499"/>
              <a:gd name="connsiteY46" fmla="*/ 684605 h 952494"/>
              <a:gd name="connsiteX47" fmla="*/ 133945 w 952499"/>
              <a:gd name="connsiteY47" fmla="*/ 684605 h 952494"/>
              <a:gd name="connsiteX48" fmla="*/ 208359 w 952499"/>
              <a:gd name="connsiteY48" fmla="*/ 759019 h 952494"/>
              <a:gd name="connsiteX49" fmla="*/ 184250 w 952499"/>
              <a:gd name="connsiteY49" fmla="*/ 813491 h 952494"/>
              <a:gd name="connsiteX50" fmla="*/ 267891 w 952499"/>
              <a:gd name="connsiteY50" fmla="*/ 937611 h 952494"/>
              <a:gd name="connsiteX51" fmla="*/ 253008 w 952499"/>
              <a:gd name="connsiteY51" fmla="*/ 952494 h 952494"/>
              <a:gd name="connsiteX52" fmla="*/ 14883 w 952499"/>
              <a:gd name="connsiteY52" fmla="*/ 952494 h 952494"/>
              <a:gd name="connsiteX53" fmla="*/ 0 w 952499"/>
              <a:gd name="connsiteY53" fmla="*/ 937611 h 952494"/>
              <a:gd name="connsiteX54" fmla="*/ 83641 w 952499"/>
              <a:gd name="connsiteY54" fmla="*/ 813491 h 952494"/>
              <a:gd name="connsiteX55" fmla="*/ 59531 w 952499"/>
              <a:gd name="connsiteY55" fmla="*/ 759019 h 952494"/>
              <a:gd name="connsiteX56" fmla="*/ 133945 w 952499"/>
              <a:gd name="connsiteY56" fmla="*/ 684605 h 952494"/>
              <a:gd name="connsiteX57" fmla="*/ 476244 w 952499"/>
              <a:gd name="connsiteY57" fmla="*/ 297650 h 952494"/>
              <a:gd name="connsiteX58" fmla="*/ 491126 w 952499"/>
              <a:gd name="connsiteY58" fmla="*/ 312533 h 952494"/>
              <a:gd name="connsiteX59" fmla="*/ 491126 w 952499"/>
              <a:gd name="connsiteY59" fmla="*/ 461361 h 952494"/>
              <a:gd name="connsiteX60" fmla="*/ 759017 w 952499"/>
              <a:gd name="connsiteY60" fmla="*/ 461361 h 952494"/>
              <a:gd name="connsiteX61" fmla="*/ 833431 w 952499"/>
              <a:gd name="connsiteY61" fmla="*/ 535775 h 952494"/>
              <a:gd name="connsiteX62" fmla="*/ 833431 w 952499"/>
              <a:gd name="connsiteY62" fmla="*/ 639959 h 952494"/>
              <a:gd name="connsiteX63" fmla="*/ 818548 w 952499"/>
              <a:gd name="connsiteY63" fmla="*/ 654842 h 952494"/>
              <a:gd name="connsiteX64" fmla="*/ 803665 w 952499"/>
              <a:gd name="connsiteY64" fmla="*/ 639959 h 952494"/>
              <a:gd name="connsiteX65" fmla="*/ 803665 w 952499"/>
              <a:gd name="connsiteY65" fmla="*/ 535775 h 952494"/>
              <a:gd name="connsiteX66" fmla="*/ 759017 w 952499"/>
              <a:gd name="connsiteY66" fmla="*/ 491127 h 952494"/>
              <a:gd name="connsiteX67" fmla="*/ 491126 w 952499"/>
              <a:gd name="connsiteY67" fmla="*/ 491127 h 952494"/>
              <a:gd name="connsiteX68" fmla="*/ 491126 w 952499"/>
              <a:gd name="connsiteY68" fmla="*/ 639955 h 952494"/>
              <a:gd name="connsiteX69" fmla="*/ 476244 w 952499"/>
              <a:gd name="connsiteY69" fmla="*/ 654837 h 952494"/>
              <a:gd name="connsiteX70" fmla="*/ 461361 w 952499"/>
              <a:gd name="connsiteY70" fmla="*/ 639955 h 952494"/>
              <a:gd name="connsiteX71" fmla="*/ 461361 w 952499"/>
              <a:gd name="connsiteY71" fmla="*/ 491127 h 952494"/>
              <a:gd name="connsiteX72" fmla="*/ 193470 w 952499"/>
              <a:gd name="connsiteY72" fmla="*/ 491127 h 952494"/>
              <a:gd name="connsiteX73" fmla="*/ 148822 w 952499"/>
              <a:gd name="connsiteY73" fmla="*/ 535775 h 952494"/>
              <a:gd name="connsiteX74" fmla="*/ 148822 w 952499"/>
              <a:gd name="connsiteY74" fmla="*/ 639959 h 952494"/>
              <a:gd name="connsiteX75" fmla="*/ 133939 w 952499"/>
              <a:gd name="connsiteY75" fmla="*/ 654842 h 952494"/>
              <a:gd name="connsiteX76" fmla="*/ 119056 w 952499"/>
              <a:gd name="connsiteY76" fmla="*/ 639959 h 952494"/>
              <a:gd name="connsiteX77" fmla="*/ 119056 w 952499"/>
              <a:gd name="connsiteY77" fmla="*/ 535775 h 952494"/>
              <a:gd name="connsiteX78" fmla="*/ 193470 w 952499"/>
              <a:gd name="connsiteY78" fmla="*/ 461361 h 952494"/>
              <a:gd name="connsiteX79" fmla="*/ 461361 w 952499"/>
              <a:gd name="connsiteY79" fmla="*/ 461361 h 952494"/>
              <a:gd name="connsiteX80" fmla="*/ 461361 w 952499"/>
              <a:gd name="connsiteY80" fmla="*/ 312533 h 952494"/>
              <a:gd name="connsiteX81" fmla="*/ 476244 w 952499"/>
              <a:gd name="connsiteY81" fmla="*/ 297650 h 952494"/>
              <a:gd name="connsiteX82" fmla="*/ 476248 w 952499"/>
              <a:gd name="connsiteY82" fmla="*/ 148831 h 952494"/>
              <a:gd name="connsiteX83" fmla="*/ 373112 w 952499"/>
              <a:gd name="connsiteY83" fmla="*/ 238128 h 952494"/>
              <a:gd name="connsiteX84" fmla="*/ 579385 w 952499"/>
              <a:gd name="connsiteY84" fmla="*/ 238128 h 952494"/>
              <a:gd name="connsiteX85" fmla="*/ 476248 w 952499"/>
              <a:gd name="connsiteY85" fmla="*/ 148831 h 952494"/>
              <a:gd name="connsiteX86" fmla="*/ 476248 w 952499"/>
              <a:gd name="connsiteY86" fmla="*/ 29768 h 952494"/>
              <a:gd name="connsiteX87" fmla="*/ 431600 w 952499"/>
              <a:gd name="connsiteY87" fmla="*/ 74417 h 952494"/>
              <a:gd name="connsiteX88" fmla="*/ 476248 w 952499"/>
              <a:gd name="connsiteY88" fmla="*/ 119065 h 952494"/>
              <a:gd name="connsiteX89" fmla="*/ 520897 w 952499"/>
              <a:gd name="connsiteY89" fmla="*/ 74417 h 952494"/>
              <a:gd name="connsiteX90" fmla="*/ 476248 w 952499"/>
              <a:gd name="connsiteY90" fmla="*/ 29768 h 952494"/>
              <a:gd name="connsiteX91" fmla="*/ 476248 w 952499"/>
              <a:gd name="connsiteY91" fmla="*/ 0 h 952494"/>
              <a:gd name="connsiteX92" fmla="*/ 550662 w 952499"/>
              <a:gd name="connsiteY92" fmla="*/ 74414 h 952494"/>
              <a:gd name="connsiteX93" fmla="*/ 526553 w 952499"/>
              <a:gd name="connsiteY93" fmla="*/ 128886 h 952494"/>
              <a:gd name="connsiteX94" fmla="*/ 610194 w 952499"/>
              <a:gd name="connsiteY94" fmla="*/ 253006 h 952494"/>
              <a:gd name="connsiteX95" fmla="*/ 595311 w 952499"/>
              <a:gd name="connsiteY95" fmla="*/ 267889 h 952494"/>
              <a:gd name="connsiteX96" fmla="*/ 357186 w 952499"/>
              <a:gd name="connsiteY96" fmla="*/ 267889 h 952494"/>
              <a:gd name="connsiteX97" fmla="*/ 342303 w 952499"/>
              <a:gd name="connsiteY97" fmla="*/ 253006 h 952494"/>
              <a:gd name="connsiteX98" fmla="*/ 425944 w 952499"/>
              <a:gd name="connsiteY98" fmla="*/ 128886 h 952494"/>
              <a:gd name="connsiteX99" fmla="*/ 401834 w 952499"/>
              <a:gd name="connsiteY99" fmla="*/ 74414 h 952494"/>
              <a:gd name="connsiteX100" fmla="*/ 476248 w 952499"/>
              <a:gd name="connsiteY100" fmla="*/ 0 h 95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952499" h="952494">
                <a:moveTo>
                  <a:pt x="818554" y="833438"/>
                </a:moveTo>
                <a:cubicBezTo>
                  <a:pt x="766168" y="833438"/>
                  <a:pt x="722710" y="872282"/>
                  <a:pt x="715418" y="922735"/>
                </a:cubicBezTo>
                <a:lnTo>
                  <a:pt x="921691" y="922735"/>
                </a:lnTo>
                <a:cubicBezTo>
                  <a:pt x="914395" y="872282"/>
                  <a:pt x="870941" y="833438"/>
                  <a:pt x="818554" y="833438"/>
                </a:cubicBezTo>
                <a:close/>
                <a:moveTo>
                  <a:pt x="476244" y="833438"/>
                </a:moveTo>
                <a:cubicBezTo>
                  <a:pt x="423858" y="833438"/>
                  <a:pt x="380400" y="872282"/>
                  <a:pt x="373108" y="922735"/>
                </a:cubicBezTo>
                <a:lnTo>
                  <a:pt x="579381" y="922735"/>
                </a:lnTo>
                <a:cubicBezTo>
                  <a:pt x="572085" y="872282"/>
                  <a:pt x="528631" y="833438"/>
                  <a:pt x="476244" y="833438"/>
                </a:cubicBezTo>
                <a:close/>
                <a:moveTo>
                  <a:pt x="133944" y="833438"/>
                </a:moveTo>
                <a:cubicBezTo>
                  <a:pt x="81558" y="833438"/>
                  <a:pt x="38100" y="872282"/>
                  <a:pt x="30808" y="922735"/>
                </a:cubicBezTo>
                <a:lnTo>
                  <a:pt x="237081" y="922735"/>
                </a:lnTo>
                <a:cubicBezTo>
                  <a:pt x="229785" y="872282"/>
                  <a:pt x="186331" y="833438"/>
                  <a:pt x="133944" y="833438"/>
                </a:cubicBezTo>
                <a:close/>
                <a:moveTo>
                  <a:pt x="818555" y="714371"/>
                </a:moveTo>
                <a:cubicBezTo>
                  <a:pt x="793999" y="714371"/>
                  <a:pt x="773907" y="734463"/>
                  <a:pt x="773907" y="759019"/>
                </a:cubicBezTo>
                <a:cubicBezTo>
                  <a:pt x="773907" y="783575"/>
                  <a:pt x="793999" y="803668"/>
                  <a:pt x="818555" y="803668"/>
                </a:cubicBezTo>
                <a:cubicBezTo>
                  <a:pt x="843112" y="803668"/>
                  <a:pt x="863204" y="783575"/>
                  <a:pt x="863204" y="759019"/>
                </a:cubicBezTo>
                <a:cubicBezTo>
                  <a:pt x="863204" y="734463"/>
                  <a:pt x="843112" y="714371"/>
                  <a:pt x="818555" y="714371"/>
                </a:cubicBezTo>
                <a:close/>
                <a:moveTo>
                  <a:pt x="476245" y="714371"/>
                </a:moveTo>
                <a:cubicBezTo>
                  <a:pt x="451689" y="714371"/>
                  <a:pt x="431597" y="734463"/>
                  <a:pt x="431597" y="759019"/>
                </a:cubicBezTo>
                <a:cubicBezTo>
                  <a:pt x="431597" y="783575"/>
                  <a:pt x="451689" y="803668"/>
                  <a:pt x="476245" y="803668"/>
                </a:cubicBezTo>
                <a:cubicBezTo>
                  <a:pt x="500802" y="803668"/>
                  <a:pt x="520894" y="783575"/>
                  <a:pt x="520894" y="759019"/>
                </a:cubicBezTo>
                <a:cubicBezTo>
                  <a:pt x="520894" y="734463"/>
                  <a:pt x="500802" y="714371"/>
                  <a:pt x="476245" y="714371"/>
                </a:cubicBezTo>
                <a:close/>
                <a:moveTo>
                  <a:pt x="133945" y="714371"/>
                </a:moveTo>
                <a:cubicBezTo>
                  <a:pt x="109389" y="714371"/>
                  <a:pt x="89297" y="734463"/>
                  <a:pt x="89297" y="759019"/>
                </a:cubicBezTo>
                <a:cubicBezTo>
                  <a:pt x="89297" y="783575"/>
                  <a:pt x="109389" y="803668"/>
                  <a:pt x="133945" y="803668"/>
                </a:cubicBezTo>
                <a:cubicBezTo>
                  <a:pt x="158502" y="803668"/>
                  <a:pt x="178594" y="783575"/>
                  <a:pt x="178594" y="759019"/>
                </a:cubicBezTo>
                <a:cubicBezTo>
                  <a:pt x="178594" y="734463"/>
                  <a:pt x="158502" y="714371"/>
                  <a:pt x="133945" y="714371"/>
                </a:cubicBezTo>
                <a:close/>
                <a:moveTo>
                  <a:pt x="818555" y="684605"/>
                </a:moveTo>
                <a:cubicBezTo>
                  <a:pt x="859632" y="684605"/>
                  <a:pt x="892969" y="717943"/>
                  <a:pt x="892969" y="759019"/>
                </a:cubicBezTo>
                <a:cubicBezTo>
                  <a:pt x="892969" y="780600"/>
                  <a:pt x="883594" y="799947"/>
                  <a:pt x="868860" y="813491"/>
                </a:cubicBezTo>
                <a:cubicBezTo>
                  <a:pt x="917824" y="833426"/>
                  <a:pt x="952499" y="881503"/>
                  <a:pt x="952499" y="937611"/>
                </a:cubicBezTo>
                <a:cubicBezTo>
                  <a:pt x="952499" y="945797"/>
                  <a:pt x="945804" y="952494"/>
                  <a:pt x="937618" y="952494"/>
                </a:cubicBezTo>
                <a:lnTo>
                  <a:pt x="699493" y="952494"/>
                </a:lnTo>
                <a:cubicBezTo>
                  <a:pt x="691307" y="952494"/>
                  <a:pt x="684610" y="945797"/>
                  <a:pt x="684610" y="937611"/>
                </a:cubicBezTo>
                <a:cubicBezTo>
                  <a:pt x="684610" y="881505"/>
                  <a:pt x="719287" y="833434"/>
                  <a:pt x="768251" y="813491"/>
                </a:cubicBezTo>
                <a:cubicBezTo>
                  <a:pt x="753518" y="799947"/>
                  <a:pt x="744141" y="780599"/>
                  <a:pt x="744141" y="759019"/>
                </a:cubicBezTo>
                <a:cubicBezTo>
                  <a:pt x="744141" y="717943"/>
                  <a:pt x="777479" y="684605"/>
                  <a:pt x="818555" y="684605"/>
                </a:cubicBezTo>
                <a:close/>
                <a:moveTo>
                  <a:pt x="476245" y="684605"/>
                </a:moveTo>
                <a:cubicBezTo>
                  <a:pt x="517322" y="684605"/>
                  <a:pt x="550659" y="717943"/>
                  <a:pt x="550659" y="759019"/>
                </a:cubicBezTo>
                <a:cubicBezTo>
                  <a:pt x="550659" y="780600"/>
                  <a:pt x="541284" y="799947"/>
                  <a:pt x="526550" y="813491"/>
                </a:cubicBezTo>
                <a:cubicBezTo>
                  <a:pt x="575514" y="833426"/>
                  <a:pt x="610191" y="881503"/>
                  <a:pt x="610191" y="937611"/>
                </a:cubicBezTo>
                <a:cubicBezTo>
                  <a:pt x="610191" y="945797"/>
                  <a:pt x="603494" y="952494"/>
                  <a:pt x="595308" y="952494"/>
                </a:cubicBezTo>
                <a:lnTo>
                  <a:pt x="357183" y="952494"/>
                </a:lnTo>
                <a:cubicBezTo>
                  <a:pt x="348997" y="952494"/>
                  <a:pt x="342300" y="945797"/>
                  <a:pt x="342300" y="937611"/>
                </a:cubicBezTo>
                <a:cubicBezTo>
                  <a:pt x="342300" y="881505"/>
                  <a:pt x="376977" y="833434"/>
                  <a:pt x="425941" y="813491"/>
                </a:cubicBezTo>
                <a:cubicBezTo>
                  <a:pt x="411208" y="799947"/>
                  <a:pt x="401831" y="780599"/>
                  <a:pt x="401831" y="759019"/>
                </a:cubicBezTo>
                <a:cubicBezTo>
                  <a:pt x="401831" y="717943"/>
                  <a:pt x="435169" y="684605"/>
                  <a:pt x="476245" y="684605"/>
                </a:cubicBezTo>
                <a:close/>
                <a:moveTo>
                  <a:pt x="133945" y="684605"/>
                </a:moveTo>
                <a:cubicBezTo>
                  <a:pt x="175022" y="684605"/>
                  <a:pt x="208359" y="717943"/>
                  <a:pt x="208359" y="759019"/>
                </a:cubicBezTo>
                <a:cubicBezTo>
                  <a:pt x="208359" y="780600"/>
                  <a:pt x="198984" y="799947"/>
                  <a:pt x="184250" y="813491"/>
                </a:cubicBezTo>
                <a:cubicBezTo>
                  <a:pt x="233214" y="833426"/>
                  <a:pt x="267891" y="881503"/>
                  <a:pt x="267891" y="937611"/>
                </a:cubicBezTo>
                <a:cubicBezTo>
                  <a:pt x="267891" y="945797"/>
                  <a:pt x="261194" y="952494"/>
                  <a:pt x="253008" y="952494"/>
                </a:cubicBezTo>
                <a:lnTo>
                  <a:pt x="14883" y="952494"/>
                </a:lnTo>
                <a:cubicBezTo>
                  <a:pt x="6697" y="952494"/>
                  <a:pt x="0" y="945797"/>
                  <a:pt x="0" y="937611"/>
                </a:cubicBezTo>
                <a:cubicBezTo>
                  <a:pt x="0" y="881505"/>
                  <a:pt x="34677" y="833434"/>
                  <a:pt x="83641" y="813491"/>
                </a:cubicBezTo>
                <a:cubicBezTo>
                  <a:pt x="68907" y="799947"/>
                  <a:pt x="59531" y="780599"/>
                  <a:pt x="59531" y="759019"/>
                </a:cubicBezTo>
                <a:cubicBezTo>
                  <a:pt x="59531" y="717943"/>
                  <a:pt x="92869" y="684605"/>
                  <a:pt x="133945" y="684605"/>
                </a:cubicBezTo>
                <a:close/>
                <a:moveTo>
                  <a:pt x="476244" y="297650"/>
                </a:moveTo>
                <a:cubicBezTo>
                  <a:pt x="484429" y="297650"/>
                  <a:pt x="491126" y="304347"/>
                  <a:pt x="491126" y="312533"/>
                </a:cubicBezTo>
                <a:lnTo>
                  <a:pt x="491126" y="461361"/>
                </a:lnTo>
                <a:lnTo>
                  <a:pt x="759017" y="461361"/>
                </a:lnTo>
                <a:cubicBezTo>
                  <a:pt x="800093" y="461361"/>
                  <a:pt x="833431" y="494698"/>
                  <a:pt x="833431" y="535775"/>
                </a:cubicBezTo>
                <a:lnTo>
                  <a:pt x="833431" y="639959"/>
                </a:lnTo>
                <a:cubicBezTo>
                  <a:pt x="833431" y="648145"/>
                  <a:pt x="826734" y="654842"/>
                  <a:pt x="818548" y="654842"/>
                </a:cubicBezTo>
                <a:cubicBezTo>
                  <a:pt x="810362" y="654842"/>
                  <a:pt x="803665" y="648145"/>
                  <a:pt x="803665" y="639959"/>
                </a:cubicBezTo>
                <a:lnTo>
                  <a:pt x="803665" y="535775"/>
                </a:lnTo>
                <a:cubicBezTo>
                  <a:pt x="803665" y="511219"/>
                  <a:pt x="783573" y="491127"/>
                  <a:pt x="759017" y="491127"/>
                </a:cubicBezTo>
                <a:lnTo>
                  <a:pt x="491126" y="491127"/>
                </a:lnTo>
                <a:lnTo>
                  <a:pt x="491126" y="639955"/>
                </a:lnTo>
                <a:cubicBezTo>
                  <a:pt x="491126" y="648141"/>
                  <a:pt x="484429" y="654837"/>
                  <a:pt x="476244" y="654837"/>
                </a:cubicBezTo>
                <a:cubicBezTo>
                  <a:pt x="468058" y="654837"/>
                  <a:pt x="461361" y="648141"/>
                  <a:pt x="461361" y="639955"/>
                </a:cubicBezTo>
                <a:lnTo>
                  <a:pt x="461361" y="491127"/>
                </a:lnTo>
                <a:lnTo>
                  <a:pt x="193470" y="491127"/>
                </a:lnTo>
                <a:cubicBezTo>
                  <a:pt x="168914" y="491127"/>
                  <a:pt x="148822" y="511219"/>
                  <a:pt x="148822" y="535775"/>
                </a:cubicBezTo>
                <a:lnTo>
                  <a:pt x="148822" y="639959"/>
                </a:lnTo>
                <a:cubicBezTo>
                  <a:pt x="148822" y="648145"/>
                  <a:pt x="142125" y="654842"/>
                  <a:pt x="133939" y="654842"/>
                </a:cubicBezTo>
                <a:cubicBezTo>
                  <a:pt x="125753" y="654842"/>
                  <a:pt x="119056" y="648145"/>
                  <a:pt x="119056" y="639959"/>
                </a:cubicBezTo>
                <a:lnTo>
                  <a:pt x="119056" y="535775"/>
                </a:lnTo>
                <a:cubicBezTo>
                  <a:pt x="119056" y="494698"/>
                  <a:pt x="152394" y="461361"/>
                  <a:pt x="193470" y="461361"/>
                </a:cubicBezTo>
                <a:lnTo>
                  <a:pt x="461361" y="461361"/>
                </a:lnTo>
                <a:lnTo>
                  <a:pt x="461361" y="312533"/>
                </a:lnTo>
                <a:cubicBezTo>
                  <a:pt x="461361" y="304347"/>
                  <a:pt x="468058" y="297650"/>
                  <a:pt x="476244" y="297650"/>
                </a:cubicBezTo>
                <a:close/>
                <a:moveTo>
                  <a:pt x="476248" y="148831"/>
                </a:moveTo>
                <a:cubicBezTo>
                  <a:pt x="423862" y="148831"/>
                  <a:pt x="380404" y="187675"/>
                  <a:pt x="373112" y="238128"/>
                </a:cubicBezTo>
                <a:lnTo>
                  <a:pt x="579385" y="238128"/>
                </a:lnTo>
                <a:cubicBezTo>
                  <a:pt x="572089" y="187675"/>
                  <a:pt x="528636" y="148831"/>
                  <a:pt x="476248" y="148831"/>
                </a:cubicBezTo>
                <a:close/>
                <a:moveTo>
                  <a:pt x="476248" y="29768"/>
                </a:moveTo>
                <a:cubicBezTo>
                  <a:pt x="451692" y="29768"/>
                  <a:pt x="431600" y="49861"/>
                  <a:pt x="431600" y="74417"/>
                </a:cubicBezTo>
                <a:cubicBezTo>
                  <a:pt x="431600" y="98973"/>
                  <a:pt x="451692" y="119065"/>
                  <a:pt x="476248" y="119065"/>
                </a:cubicBezTo>
                <a:cubicBezTo>
                  <a:pt x="500805" y="119065"/>
                  <a:pt x="520897" y="98973"/>
                  <a:pt x="520897" y="74417"/>
                </a:cubicBezTo>
                <a:cubicBezTo>
                  <a:pt x="520897" y="49861"/>
                  <a:pt x="500805" y="29768"/>
                  <a:pt x="476248" y="29768"/>
                </a:cubicBezTo>
                <a:close/>
                <a:moveTo>
                  <a:pt x="476248" y="0"/>
                </a:moveTo>
                <a:cubicBezTo>
                  <a:pt x="517325" y="0"/>
                  <a:pt x="550662" y="33338"/>
                  <a:pt x="550662" y="74414"/>
                </a:cubicBezTo>
                <a:cubicBezTo>
                  <a:pt x="550662" y="95995"/>
                  <a:pt x="541287" y="115342"/>
                  <a:pt x="526553" y="128886"/>
                </a:cubicBezTo>
                <a:cubicBezTo>
                  <a:pt x="575517" y="148821"/>
                  <a:pt x="610194" y="196898"/>
                  <a:pt x="610194" y="253006"/>
                </a:cubicBezTo>
                <a:cubicBezTo>
                  <a:pt x="610194" y="261192"/>
                  <a:pt x="603497" y="267889"/>
                  <a:pt x="595311" y="267889"/>
                </a:cubicBezTo>
                <a:lnTo>
                  <a:pt x="357186" y="267889"/>
                </a:lnTo>
                <a:cubicBezTo>
                  <a:pt x="349000" y="267889"/>
                  <a:pt x="342303" y="261192"/>
                  <a:pt x="342303" y="253006"/>
                </a:cubicBezTo>
                <a:cubicBezTo>
                  <a:pt x="342303" y="196900"/>
                  <a:pt x="376980" y="148829"/>
                  <a:pt x="425944" y="128886"/>
                </a:cubicBezTo>
                <a:cubicBezTo>
                  <a:pt x="411211" y="115342"/>
                  <a:pt x="401834" y="95994"/>
                  <a:pt x="401834" y="74414"/>
                </a:cubicBezTo>
                <a:cubicBezTo>
                  <a:pt x="401834" y="33338"/>
                  <a:pt x="435172" y="0"/>
                  <a:pt x="476248" y="0"/>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24" name="Oval 1091_1">
            <a:extLst>
              <a:ext uri="{FF2B5EF4-FFF2-40B4-BE49-F238E27FC236}">
                <a16:creationId xmlns:a16="http://schemas.microsoft.com/office/drawing/2014/main" id="{65C68729-BBFC-1FDC-5AD0-CEC781360F14}"/>
              </a:ext>
              <a:ext uri="{C183D7F6-B498-43B3-948B-1728B52AA6E4}">
                <adec:decorative xmlns:adec="http://schemas.microsoft.com/office/drawing/2017/decorative" val="1"/>
              </a:ext>
            </a:extLst>
          </p:cNvPr>
          <p:cNvSpPr>
            <a:spLocks/>
          </p:cNvSpPr>
          <p:nvPr/>
        </p:nvSpPr>
        <p:spPr bwMode="auto">
          <a:xfrm rot="10800000" flipV="1">
            <a:off x="2906320" y="4269535"/>
            <a:ext cx="29521" cy="36576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100"/>
          </a:p>
        </p:txBody>
      </p:sp>
      <p:sp>
        <p:nvSpPr>
          <p:cNvPr id="116" name="Freeform: Shape 115">
            <a:extLst>
              <a:ext uri="{FF2B5EF4-FFF2-40B4-BE49-F238E27FC236}">
                <a16:creationId xmlns:a16="http://schemas.microsoft.com/office/drawing/2014/main" id="{6DE2F601-69C7-2224-455C-D7125ACE6532}"/>
              </a:ext>
              <a:ext uri="{C183D7F6-B498-43B3-948B-1728B52AA6E4}">
                <adec:decorative xmlns:adec="http://schemas.microsoft.com/office/drawing/2017/decorative" val="1"/>
              </a:ext>
            </a:extLst>
          </p:cNvPr>
          <p:cNvSpPr>
            <a:spLocks noChangeAspect="1"/>
          </p:cNvSpPr>
          <p:nvPr/>
        </p:nvSpPr>
        <p:spPr>
          <a:xfrm>
            <a:off x="431347" y="4331400"/>
            <a:ext cx="296206" cy="242030"/>
          </a:xfrm>
          <a:custGeom>
            <a:avLst/>
            <a:gdLst>
              <a:gd name="connsiteX0" fmla="*/ 23815 w 904915"/>
              <a:gd name="connsiteY0" fmla="*/ 132085 h 739412"/>
              <a:gd name="connsiteX1" fmla="*/ 3 w 904915"/>
              <a:gd name="connsiteY1" fmla="*/ 108273 h 739412"/>
              <a:gd name="connsiteX2" fmla="*/ 23815 w 904915"/>
              <a:gd name="connsiteY2" fmla="*/ 84460 h 739412"/>
              <a:gd name="connsiteX3" fmla="*/ 130267 w 904915"/>
              <a:gd name="connsiteY3" fmla="*/ 84460 h 739412"/>
              <a:gd name="connsiteX4" fmla="*/ 130267 w 904915"/>
              <a:gd name="connsiteY4" fmla="*/ 71326 h 739412"/>
              <a:gd name="connsiteX5" fmla="*/ 151214 w 904915"/>
              <a:gd name="connsiteY5" fmla="*/ 20947 h 739412"/>
              <a:gd name="connsiteX6" fmla="*/ 201593 w 904915"/>
              <a:gd name="connsiteY6" fmla="*/ 0 h 739412"/>
              <a:gd name="connsiteX7" fmla="*/ 275523 w 904915"/>
              <a:gd name="connsiteY7" fmla="*/ 0 h 739412"/>
              <a:gd name="connsiteX8" fmla="*/ 325902 w 904915"/>
              <a:gd name="connsiteY8" fmla="*/ 20947 h 739412"/>
              <a:gd name="connsiteX9" fmla="*/ 346849 w 904915"/>
              <a:gd name="connsiteY9" fmla="*/ 71326 h 739412"/>
              <a:gd name="connsiteX10" fmla="*/ 346849 w 904915"/>
              <a:gd name="connsiteY10" fmla="*/ 84460 h 739412"/>
              <a:gd name="connsiteX11" fmla="*/ 881068 w 904915"/>
              <a:gd name="connsiteY11" fmla="*/ 84460 h 739412"/>
              <a:gd name="connsiteX12" fmla="*/ 904881 w 904915"/>
              <a:gd name="connsiteY12" fmla="*/ 108273 h 739412"/>
              <a:gd name="connsiteX13" fmla="*/ 881068 w 904915"/>
              <a:gd name="connsiteY13" fmla="*/ 132085 h 739412"/>
              <a:gd name="connsiteX14" fmla="*/ 346849 w 904915"/>
              <a:gd name="connsiteY14" fmla="*/ 132085 h 739412"/>
              <a:gd name="connsiteX15" fmla="*/ 346849 w 904915"/>
              <a:gd name="connsiteY15" fmla="*/ 145219 h 739412"/>
              <a:gd name="connsiteX16" fmla="*/ 325902 w 904915"/>
              <a:gd name="connsiteY16" fmla="*/ 195523 h 739412"/>
              <a:gd name="connsiteX17" fmla="*/ 325827 w 904915"/>
              <a:gd name="connsiteY17" fmla="*/ 195597 h 739412"/>
              <a:gd name="connsiteX18" fmla="*/ 275524 w 904915"/>
              <a:gd name="connsiteY18" fmla="*/ 216544 h 739412"/>
              <a:gd name="connsiteX19" fmla="*/ 201594 w 904915"/>
              <a:gd name="connsiteY19" fmla="*/ 216544 h 739412"/>
              <a:gd name="connsiteX20" fmla="*/ 151215 w 904915"/>
              <a:gd name="connsiteY20" fmla="*/ 195597 h 739412"/>
              <a:gd name="connsiteX21" fmla="*/ 130268 w 904915"/>
              <a:gd name="connsiteY21" fmla="*/ 145218 h 739412"/>
              <a:gd name="connsiteX22" fmla="*/ 130268 w 904915"/>
              <a:gd name="connsiteY22" fmla="*/ 132084 h 739412"/>
              <a:gd name="connsiteX23" fmla="*/ 415493 w 904915"/>
              <a:gd name="connsiteY23" fmla="*/ 522867 h 739412"/>
              <a:gd name="connsiteX24" fmla="*/ 489423 w 904915"/>
              <a:gd name="connsiteY24" fmla="*/ 522867 h 739412"/>
              <a:gd name="connsiteX25" fmla="*/ 539802 w 904915"/>
              <a:gd name="connsiteY25" fmla="*/ 543815 h 739412"/>
              <a:gd name="connsiteX26" fmla="*/ 560749 w 904915"/>
              <a:gd name="connsiteY26" fmla="*/ 594193 h 739412"/>
              <a:gd name="connsiteX27" fmla="*/ 560749 w 904915"/>
              <a:gd name="connsiteY27" fmla="*/ 607327 h 739412"/>
              <a:gd name="connsiteX28" fmla="*/ 881103 w 904915"/>
              <a:gd name="connsiteY28" fmla="*/ 607327 h 739412"/>
              <a:gd name="connsiteX29" fmla="*/ 904916 w 904915"/>
              <a:gd name="connsiteY29" fmla="*/ 631140 h 739412"/>
              <a:gd name="connsiteX30" fmla="*/ 881103 w 904915"/>
              <a:gd name="connsiteY30" fmla="*/ 654952 h 739412"/>
              <a:gd name="connsiteX31" fmla="*/ 560749 w 904915"/>
              <a:gd name="connsiteY31" fmla="*/ 654952 h 739412"/>
              <a:gd name="connsiteX32" fmla="*/ 560749 w 904915"/>
              <a:gd name="connsiteY32" fmla="*/ 668086 h 739412"/>
              <a:gd name="connsiteX33" fmla="*/ 539802 w 904915"/>
              <a:gd name="connsiteY33" fmla="*/ 718465 h 739412"/>
              <a:gd name="connsiteX34" fmla="*/ 489423 w 904915"/>
              <a:gd name="connsiteY34" fmla="*/ 739412 h 739412"/>
              <a:gd name="connsiteX35" fmla="*/ 415493 w 904915"/>
              <a:gd name="connsiteY35" fmla="*/ 739412 h 739412"/>
              <a:gd name="connsiteX36" fmla="*/ 365114 w 904915"/>
              <a:gd name="connsiteY36" fmla="*/ 718465 h 739412"/>
              <a:gd name="connsiteX37" fmla="*/ 344167 w 904915"/>
              <a:gd name="connsiteY37" fmla="*/ 668086 h 739412"/>
              <a:gd name="connsiteX38" fmla="*/ 344167 w 904915"/>
              <a:gd name="connsiteY38" fmla="*/ 654952 h 739412"/>
              <a:gd name="connsiteX39" fmla="*/ 23851 w 904915"/>
              <a:gd name="connsiteY39" fmla="*/ 654952 h 739412"/>
              <a:gd name="connsiteX40" fmla="*/ 38 w 904915"/>
              <a:gd name="connsiteY40" fmla="*/ 631140 h 739412"/>
              <a:gd name="connsiteX41" fmla="*/ 23851 w 904915"/>
              <a:gd name="connsiteY41" fmla="*/ 607327 h 739412"/>
              <a:gd name="connsiteX42" fmla="*/ 344167 w 904915"/>
              <a:gd name="connsiteY42" fmla="*/ 607327 h 739412"/>
              <a:gd name="connsiteX43" fmla="*/ 344167 w 904915"/>
              <a:gd name="connsiteY43" fmla="*/ 594193 h 739412"/>
              <a:gd name="connsiteX44" fmla="*/ 365114 w 904915"/>
              <a:gd name="connsiteY44" fmla="*/ 543890 h 739412"/>
              <a:gd name="connsiteX45" fmla="*/ 365189 w 904915"/>
              <a:gd name="connsiteY45" fmla="*/ 543816 h 739412"/>
              <a:gd name="connsiteX46" fmla="*/ 415492 w 904915"/>
              <a:gd name="connsiteY46" fmla="*/ 522868 h 739412"/>
              <a:gd name="connsiteX47" fmla="*/ 489423 w 904915"/>
              <a:gd name="connsiteY47" fmla="*/ 570492 h 739412"/>
              <a:gd name="connsiteX48" fmla="*/ 415493 w 904915"/>
              <a:gd name="connsiteY48" fmla="*/ 570492 h 739412"/>
              <a:gd name="connsiteX49" fmla="*/ 398787 w 904915"/>
              <a:gd name="connsiteY49" fmla="*/ 577376 h 739412"/>
              <a:gd name="connsiteX50" fmla="*/ 398713 w 904915"/>
              <a:gd name="connsiteY50" fmla="*/ 577450 h 739412"/>
              <a:gd name="connsiteX51" fmla="*/ 391829 w 904915"/>
              <a:gd name="connsiteY51" fmla="*/ 594156 h 739412"/>
              <a:gd name="connsiteX52" fmla="*/ 391829 w 904915"/>
              <a:gd name="connsiteY52" fmla="*/ 668049 h 739412"/>
              <a:gd name="connsiteX53" fmla="*/ 398787 w 904915"/>
              <a:gd name="connsiteY53" fmla="*/ 684755 h 739412"/>
              <a:gd name="connsiteX54" fmla="*/ 415493 w 904915"/>
              <a:gd name="connsiteY54" fmla="*/ 691712 h 739412"/>
              <a:gd name="connsiteX55" fmla="*/ 489423 w 904915"/>
              <a:gd name="connsiteY55" fmla="*/ 691712 h 739412"/>
              <a:gd name="connsiteX56" fmla="*/ 506129 w 904915"/>
              <a:gd name="connsiteY56" fmla="*/ 684755 h 739412"/>
              <a:gd name="connsiteX57" fmla="*/ 513087 w 904915"/>
              <a:gd name="connsiteY57" fmla="*/ 668049 h 739412"/>
              <a:gd name="connsiteX58" fmla="*/ 513087 w 904915"/>
              <a:gd name="connsiteY58" fmla="*/ 594156 h 739412"/>
              <a:gd name="connsiteX59" fmla="*/ 506129 w 904915"/>
              <a:gd name="connsiteY59" fmla="*/ 577450 h 739412"/>
              <a:gd name="connsiteX60" fmla="*/ 489423 w 904915"/>
              <a:gd name="connsiteY60" fmla="*/ 570492 h 739412"/>
              <a:gd name="connsiteX61" fmla="*/ 703326 w 904915"/>
              <a:gd name="connsiteY61" fmla="*/ 309041 h 739412"/>
              <a:gd name="connsiteX62" fmla="*/ 629396 w 904915"/>
              <a:gd name="connsiteY62" fmla="*/ 309041 h 739412"/>
              <a:gd name="connsiteX63" fmla="*/ 612690 w 904915"/>
              <a:gd name="connsiteY63" fmla="*/ 315999 h 739412"/>
              <a:gd name="connsiteX64" fmla="*/ 605732 w 904915"/>
              <a:gd name="connsiteY64" fmla="*/ 332704 h 739412"/>
              <a:gd name="connsiteX65" fmla="*/ 605732 w 904915"/>
              <a:gd name="connsiteY65" fmla="*/ 406598 h 739412"/>
              <a:gd name="connsiteX66" fmla="*/ 612690 w 904915"/>
              <a:gd name="connsiteY66" fmla="*/ 423303 h 739412"/>
              <a:gd name="connsiteX67" fmla="*/ 629396 w 904915"/>
              <a:gd name="connsiteY67" fmla="*/ 430260 h 739412"/>
              <a:gd name="connsiteX68" fmla="*/ 703326 w 904915"/>
              <a:gd name="connsiteY68" fmla="*/ 430260 h 739412"/>
              <a:gd name="connsiteX69" fmla="*/ 720032 w 904915"/>
              <a:gd name="connsiteY69" fmla="*/ 423378 h 739412"/>
              <a:gd name="connsiteX70" fmla="*/ 720106 w 904915"/>
              <a:gd name="connsiteY70" fmla="*/ 423303 h 739412"/>
              <a:gd name="connsiteX71" fmla="*/ 726990 w 904915"/>
              <a:gd name="connsiteY71" fmla="*/ 406598 h 739412"/>
              <a:gd name="connsiteX72" fmla="*/ 726990 w 904915"/>
              <a:gd name="connsiteY72" fmla="*/ 332704 h 739412"/>
              <a:gd name="connsiteX73" fmla="*/ 720106 w 904915"/>
              <a:gd name="connsiteY73" fmla="*/ 315999 h 739412"/>
              <a:gd name="connsiteX74" fmla="*/ 720032 w 904915"/>
              <a:gd name="connsiteY74" fmla="*/ 315924 h 739412"/>
              <a:gd name="connsiteX75" fmla="*/ 703326 w 904915"/>
              <a:gd name="connsiteY75" fmla="*/ 309041 h 739412"/>
              <a:gd name="connsiteX76" fmla="*/ 629396 w 904915"/>
              <a:gd name="connsiteY76" fmla="*/ 261416 h 739412"/>
              <a:gd name="connsiteX77" fmla="*/ 703326 w 904915"/>
              <a:gd name="connsiteY77" fmla="*/ 261416 h 739412"/>
              <a:gd name="connsiteX78" fmla="*/ 753555 w 904915"/>
              <a:gd name="connsiteY78" fmla="*/ 282326 h 739412"/>
              <a:gd name="connsiteX79" fmla="*/ 753629 w 904915"/>
              <a:gd name="connsiteY79" fmla="*/ 282400 h 739412"/>
              <a:gd name="connsiteX80" fmla="*/ 774614 w 904915"/>
              <a:gd name="connsiteY80" fmla="*/ 332742 h 739412"/>
              <a:gd name="connsiteX81" fmla="*/ 774614 w 904915"/>
              <a:gd name="connsiteY81" fmla="*/ 345876 h 739412"/>
              <a:gd name="connsiteX82" fmla="*/ 881065 w 904915"/>
              <a:gd name="connsiteY82" fmla="*/ 345876 h 739412"/>
              <a:gd name="connsiteX83" fmla="*/ 904878 w 904915"/>
              <a:gd name="connsiteY83" fmla="*/ 369688 h 739412"/>
              <a:gd name="connsiteX84" fmla="*/ 881065 w 904915"/>
              <a:gd name="connsiteY84" fmla="*/ 393501 h 739412"/>
              <a:gd name="connsiteX85" fmla="*/ 774614 w 904915"/>
              <a:gd name="connsiteY85" fmla="*/ 393501 h 739412"/>
              <a:gd name="connsiteX86" fmla="*/ 774614 w 904915"/>
              <a:gd name="connsiteY86" fmla="*/ 406635 h 739412"/>
              <a:gd name="connsiteX87" fmla="*/ 753704 w 904915"/>
              <a:gd name="connsiteY87" fmla="*/ 456864 h 739412"/>
              <a:gd name="connsiteX88" fmla="*/ 753629 w 904915"/>
              <a:gd name="connsiteY88" fmla="*/ 456938 h 739412"/>
              <a:gd name="connsiteX89" fmla="*/ 703288 w 904915"/>
              <a:gd name="connsiteY89" fmla="*/ 477923 h 739412"/>
              <a:gd name="connsiteX90" fmla="*/ 629358 w 904915"/>
              <a:gd name="connsiteY90" fmla="*/ 477923 h 739412"/>
              <a:gd name="connsiteX91" fmla="*/ 578979 w 904915"/>
              <a:gd name="connsiteY91" fmla="*/ 456975 h 739412"/>
              <a:gd name="connsiteX92" fmla="*/ 558032 w 904915"/>
              <a:gd name="connsiteY92" fmla="*/ 406597 h 739412"/>
              <a:gd name="connsiteX93" fmla="*/ 558032 w 904915"/>
              <a:gd name="connsiteY93" fmla="*/ 393463 h 739412"/>
              <a:gd name="connsiteX94" fmla="*/ 23813 w 904915"/>
              <a:gd name="connsiteY94" fmla="*/ 393463 h 739412"/>
              <a:gd name="connsiteX95" fmla="*/ 0 w 904915"/>
              <a:gd name="connsiteY95" fmla="*/ 369650 h 739412"/>
              <a:gd name="connsiteX96" fmla="*/ 23813 w 904915"/>
              <a:gd name="connsiteY96" fmla="*/ 345838 h 739412"/>
              <a:gd name="connsiteX97" fmla="*/ 558032 w 904915"/>
              <a:gd name="connsiteY97" fmla="*/ 345838 h 739412"/>
              <a:gd name="connsiteX98" fmla="*/ 558032 w 904915"/>
              <a:gd name="connsiteY98" fmla="*/ 332704 h 739412"/>
              <a:gd name="connsiteX99" fmla="*/ 578979 w 904915"/>
              <a:gd name="connsiteY99" fmla="*/ 282325 h 739412"/>
              <a:gd name="connsiteX100" fmla="*/ 629358 w 904915"/>
              <a:gd name="connsiteY100" fmla="*/ 261377 h 739412"/>
              <a:gd name="connsiteX101" fmla="*/ 275523 w 904915"/>
              <a:gd name="connsiteY101" fmla="*/ 47627 h 739412"/>
              <a:gd name="connsiteX102" fmla="*/ 201593 w 904915"/>
              <a:gd name="connsiteY102" fmla="*/ 47627 h 739412"/>
              <a:gd name="connsiteX103" fmla="*/ 184887 w 904915"/>
              <a:gd name="connsiteY103" fmla="*/ 54585 h 739412"/>
              <a:gd name="connsiteX104" fmla="*/ 177929 w 904915"/>
              <a:gd name="connsiteY104" fmla="*/ 71291 h 739412"/>
              <a:gd name="connsiteX105" fmla="*/ 177929 w 904915"/>
              <a:gd name="connsiteY105" fmla="*/ 145184 h 739412"/>
              <a:gd name="connsiteX106" fmla="*/ 184887 w 904915"/>
              <a:gd name="connsiteY106" fmla="*/ 161890 h 739412"/>
              <a:gd name="connsiteX107" fmla="*/ 201593 w 904915"/>
              <a:gd name="connsiteY107" fmla="*/ 168847 h 739412"/>
              <a:gd name="connsiteX108" fmla="*/ 275523 w 904915"/>
              <a:gd name="connsiteY108" fmla="*/ 168847 h 739412"/>
              <a:gd name="connsiteX109" fmla="*/ 292229 w 904915"/>
              <a:gd name="connsiteY109" fmla="*/ 161964 h 739412"/>
              <a:gd name="connsiteX110" fmla="*/ 292303 w 904915"/>
              <a:gd name="connsiteY110" fmla="*/ 161890 h 739412"/>
              <a:gd name="connsiteX111" fmla="*/ 299187 w 904915"/>
              <a:gd name="connsiteY111" fmla="*/ 145184 h 739412"/>
              <a:gd name="connsiteX112" fmla="*/ 299187 w 904915"/>
              <a:gd name="connsiteY112" fmla="*/ 71291 h 739412"/>
              <a:gd name="connsiteX113" fmla="*/ 292229 w 904915"/>
              <a:gd name="connsiteY113" fmla="*/ 54585 h 739412"/>
              <a:gd name="connsiteX114" fmla="*/ 275523 w 904915"/>
              <a:gd name="connsiteY114" fmla="*/ 47627 h 73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904915" h="739412">
                <a:moveTo>
                  <a:pt x="23815" y="132085"/>
                </a:moveTo>
                <a:cubicBezTo>
                  <a:pt x="10681" y="132085"/>
                  <a:pt x="3" y="121407"/>
                  <a:pt x="3" y="108273"/>
                </a:cubicBezTo>
                <a:cubicBezTo>
                  <a:pt x="3" y="95139"/>
                  <a:pt x="10681" y="84460"/>
                  <a:pt x="23815" y="84460"/>
                </a:cubicBezTo>
                <a:lnTo>
                  <a:pt x="130267" y="84460"/>
                </a:lnTo>
                <a:lnTo>
                  <a:pt x="130267" y="71326"/>
                </a:lnTo>
                <a:cubicBezTo>
                  <a:pt x="130267" y="51718"/>
                  <a:pt x="138304" y="33859"/>
                  <a:pt x="151214" y="20947"/>
                </a:cubicBezTo>
                <a:cubicBezTo>
                  <a:pt x="164125" y="8036"/>
                  <a:pt x="181985" y="0"/>
                  <a:pt x="201593" y="0"/>
                </a:cubicBezTo>
                <a:lnTo>
                  <a:pt x="275523" y="0"/>
                </a:lnTo>
                <a:cubicBezTo>
                  <a:pt x="295131" y="0"/>
                  <a:pt x="312991" y="8036"/>
                  <a:pt x="325902" y="20947"/>
                </a:cubicBezTo>
                <a:cubicBezTo>
                  <a:pt x="338813" y="33859"/>
                  <a:pt x="346849" y="51718"/>
                  <a:pt x="346849" y="71326"/>
                </a:cubicBezTo>
                <a:lnTo>
                  <a:pt x="346849" y="84460"/>
                </a:lnTo>
                <a:lnTo>
                  <a:pt x="881068" y="84460"/>
                </a:lnTo>
                <a:cubicBezTo>
                  <a:pt x="894202" y="84460"/>
                  <a:pt x="904881" y="95139"/>
                  <a:pt x="904881" y="108273"/>
                </a:cubicBezTo>
                <a:cubicBezTo>
                  <a:pt x="904881" y="121407"/>
                  <a:pt x="894202" y="132085"/>
                  <a:pt x="881068" y="132085"/>
                </a:cubicBezTo>
                <a:lnTo>
                  <a:pt x="346849" y="132085"/>
                </a:lnTo>
                <a:lnTo>
                  <a:pt x="346849" y="145219"/>
                </a:lnTo>
                <a:cubicBezTo>
                  <a:pt x="346849" y="164716"/>
                  <a:pt x="338812" y="182575"/>
                  <a:pt x="325902" y="195523"/>
                </a:cubicBezTo>
                <a:lnTo>
                  <a:pt x="325827" y="195597"/>
                </a:lnTo>
                <a:cubicBezTo>
                  <a:pt x="312842" y="208545"/>
                  <a:pt x="295020" y="216544"/>
                  <a:pt x="275524" y="216544"/>
                </a:cubicBezTo>
                <a:lnTo>
                  <a:pt x="201594" y="216544"/>
                </a:lnTo>
                <a:cubicBezTo>
                  <a:pt x="181986" y="216544"/>
                  <a:pt x="164126" y="208508"/>
                  <a:pt x="151215" y="195597"/>
                </a:cubicBezTo>
                <a:cubicBezTo>
                  <a:pt x="138304" y="182687"/>
                  <a:pt x="130268" y="164826"/>
                  <a:pt x="130268" y="145218"/>
                </a:cubicBezTo>
                <a:lnTo>
                  <a:pt x="130268" y="132084"/>
                </a:lnTo>
                <a:close/>
                <a:moveTo>
                  <a:pt x="415493" y="522867"/>
                </a:moveTo>
                <a:lnTo>
                  <a:pt x="489423" y="522867"/>
                </a:lnTo>
                <a:cubicBezTo>
                  <a:pt x="509031" y="522867"/>
                  <a:pt x="526891" y="530904"/>
                  <a:pt x="539802" y="543815"/>
                </a:cubicBezTo>
                <a:cubicBezTo>
                  <a:pt x="552713" y="556726"/>
                  <a:pt x="560749" y="574585"/>
                  <a:pt x="560749" y="594193"/>
                </a:cubicBezTo>
                <a:lnTo>
                  <a:pt x="560749" y="607327"/>
                </a:lnTo>
                <a:lnTo>
                  <a:pt x="881103" y="607327"/>
                </a:lnTo>
                <a:cubicBezTo>
                  <a:pt x="894237" y="607327"/>
                  <a:pt x="904916" y="618006"/>
                  <a:pt x="904916" y="631140"/>
                </a:cubicBezTo>
                <a:cubicBezTo>
                  <a:pt x="904916" y="644274"/>
                  <a:pt x="894237" y="654952"/>
                  <a:pt x="881103" y="654952"/>
                </a:cubicBezTo>
                <a:lnTo>
                  <a:pt x="560749" y="654952"/>
                </a:lnTo>
                <a:lnTo>
                  <a:pt x="560749" y="668086"/>
                </a:lnTo>
                <a:cubicBezTo>
                  <a:pt x="560749" y="687695"/>
                  <a:pt x="552712" y="705554"/>
                  <a:pt x="539802" y="718465"/>
                </a:cubicBezTo>
                <a:cubicBezTo>
                  <a:pt x="526891" y="731376"/>
                  <a:pt x="509031" y="739412"/>
                  <a:pt x="489423" y="739412"/>
                </a:cubicBezTo>
                <a:lnTo>
                  <a:pt x="415493" y="739412"/>
                </a:lnTo>
                <a:cubicBezTo>
                  <a:pt x="395885" y="739412"/>
                  <a:pt x="378025" y="731376"/>
                  <a:pt x="365114" y="718465"/>
                </a:cubicBezTo>
                <a:cubicBezTo>
                  <a:pt x="352203" y="705555"/>
                  <a:pt x="344167" y="687695"/>
                  <a:pt x="344167" y="668086"/>
                </a:cubicBezTo>
                <a:lnTo>
                  <a:pt x="344167" y="654952"/>
                </a:lnTo>
                <a:lnTo>
                  <a:pt x="23851" y="654952"/>
                </a:lnTo>
                <a:cubicBezTo>
                  <a:pt x="10717" y="654952"/>
                  <a:pt x="38" y="644274"/>
                  <a:pt x="38" y="631140"/>
                </a:cubicBezTo>
                <a:cubicBezTo>
                  <a:pt x="38" y="618006"/>
                  <a:pt x="10717" y="607327"/>
                  <a:pt x="23851" y="607327"/>
                </a:cubicBezTo>
                <a:lnTo>
                  <a:pt x="344167" y="607327"/>
                </a:lnTo>
                <a:lnTo>
                  <a:pt x="344167" y="594193"/>
                </a:lnTo>
                <a:cubicBezTo>
                  <a:pt x="344167" y="574697"/>
                  <a:pt x="352204" y="556837"/>
                  <a:pt x="365114" y="543890"/>
                </a:cubicBezTo>
                <a:lnTo>
                  <a:pt x="365189" y="543816"/>
                </a:lnTo>
                <a:cubicBezTo>
                  <a:pt x="378174" y="530867"/>
                  <a:pt x="395996" y="522868"/>
                  <a:pt x="415492" y="522868"/>
                </a:cubicBezTo>
                <a:close/>
                <a:moveTo>
                  <a:pt x="489423" y="570492"/>
                </a:moveTo>
                <a:lnTo>
                  <a:pt x="415493" y="570492"/>
                </a:lnTo>
                <a:cubicBezTo>
                  <a:pt x="408944" y="570492"/>
                  <a:pt x="403028" y="573134"/>
                  <a:pt x="398787" y="577376"/>
                </a:cubicBezTo>
                <a:lnTo>
                  <a:pt x="398713" y="577450"/>
                </a:lnTo>
                <a:cubicBezTo>
                  <a:pt x="394471" y="581692"/>
                  <a:pt x="391829" y="587608"/>
                  <a:pt x="391829" y="594156"/>
                </a:cubicBezTo>
                <a:lnTo>
                  <a:pt x="391829" y="668049"/>
                </a:lnTo>
                <a:cubicBezTo>
                  <a:pt x="391829" y="674523"/>
                  <a:pt x="394508" y="680477"/>
                  <a:pt x="398787" y="684755"/>
                </a:cubicBezTo>
                <a:cubicBezTo>
                  <a:pt x="403066" y="689034"/>
                  <a:pt x="409019" y="691712"/>
                  <a:pt x="415493" y="691712"/>
                </a:cubicBezTo>
                <a:lnTo>
                  <a:pt x="489423" y="691712"/>
                </a:lnTo>
                <a:cubicBezTo>
                  <a:pt x="495897" y="691712"/>
                  <a:pt x="501850" y="689034"/>
                  <a:pt x="506129" y="684755"/>
                </a:cubicBezTo>
                <a:cubicBezTo>
                  <a:pt x="510408" y="680477"/>
                  <a:pt x="513087" y="674523"/>
                  <a:pt x="513087" y="668049"/>
                </a:cubicBezTo>
                <a:lnTo>
                  <a:pt x="513087" y="594156"/>
                </a:lnTo>
                <a:cubicBezTo>
                  <a:pt x="513087" y="587682"/>
                  <a:pt x="510408" y="581729"/>
                  <a:pt x="506129" y="577450"/>
                </a:cubicBezTo>
                <a:cubicBezTo>
                  <a:pt x="501813" y="573135"/>
                  <a:pt x="495897" y="570492"/>
                  <a:pt x="489423" y="570492"/>
                </a:cubicBezTo>
                <a:close/>
                <a:moveTo>
                  <a:pt x="703326" y="309041"/>
                </a:moveTo>
                <a:lnTo>
                  <a:pt x="629396" y="309041"/>
                </a:lnTo>
                <a:cubicBezTo>
                  <a:pt x="622922" y="309041"/>
                  <a:pt x="616969" y="311720"/>
                  <a:pt x="612690" y="315999"/>
                </a:cubicBezTo>
                <a:cubicBezTo>
                  <a:pt x="608411" y="320277"/>
                  <a:pt x="605732" y="326230"/>
                  <a:pt x="605732" y="332704"/>
                </a:cubicBezTo>
                <a:lnTo>
                  <a:pt x="605732" y="406598"/>
                </a:lnTo>
                <a:cubicBezTo>
                  <a:pt x="605732" y="413072"/>
                  <a:pt x="608411" y="419025"/>
                  <a:pt x="612690" y="423303"/>
                </a:cubicBezTo>
                <a:cubicBezTo>
                  <a:pt x="617006" y="427619"/>
                  <a:pt x="622922" y="430260"/>
                  <a:pt x="629396" y="430260"/>
                </a:cubicBezTo>
                <a:lnTo>
                  <a:pt x="703326" y="430260"/>
                </a:lnTo>
                <a:cubicBezTo>
                  <a:pt x="709874" y="430260"/>
                  <a:pt x="715790" y="427619"/>
                  <a:pt x="720032" y="423378"/>
                </a:cubicBezTo>
                <a:lnTo>
                  <a:pt x="720106" y="423303"/>
                </a:lnTo>
                <a:cubicBezTo>
                  <a:pt x="724348" y="419062"/>
                  <a:pt x="726990" y="413146"/>
                  <a:pt x="726990" y="406598"/>
                </a:cubicBezTo>
                <a:lnTo>
                  <a:pt x="726990" y="332704"/>
                </a:lnTo>
                <a:cubicBezTo>
                  <a:pt x="726990" y="326156"/>
                  <a:pt x="724348" y="320240"/>
                  <a:pt x="720106" y="315999"/>
                </a:cubicBezTo>
                <a:lnTo>
                  <a:pt x="720032" y="315924"/>
                </a:lnTo>
                <a:cubicBezTo>
                  <a:pt x="715790" y="311682"/>
                  <a:pt x="709874" y="309041"/>
                  <a:pt x="703326" y="309041"/>
                </a:cubicBezTo>
                <a:close/>
                <a:moveTo>
                  <a:pt x="629396" y="261416"/>
                </a:moveTo>
                <a:lnTo>
                  <a:pt x="703326" y="261416"/>
                </a:lnTo>
                <a:cubicBezTo>
                  <a:pt x="722823" y="261416"/>
                  <a:pt x="740608" y="269415"/>
                  <a:pt x="753555" y="282326"/>
                </a:cubicBezTo>
                <a:lnTo>
                  <a:pt x="753629" y="282400"/>
                </a:lnTo>
                <a:cubicBezTo>
                  <a:pt x="766615" y="295386"/>
                  <a:pt x="774614" y="313208"/>
                  <a:pt x="774614" y="332742"/>
                </a:cubicBezTo>
                <a:lnTo>
                  <a:pt x="774614" y="345876"/>
                </a:lnTo>
                <a:lnTo>
                  <a:pt x="881065" y="345876"/>
                </a:lnTo>
                <a:cubicBezTo>
                  <a:pt x="894199" y="345876"/>
                  <a:pt x="904878" y="356554"/>
                  <a:pt x="904878" y="369688"/>
                </a:cubicBezTo>
                <a:cubicBezTo>
                  <a:pt x="904878" y="382822"/>
                  <a:pt x="894199" y="393501"/>
                  <a:pt x="881065" y="393501"/>
                </a:cubicBezTo>
                <a:lnTo>
                  <a:pt x="774614" y="393501"/>
                </a:lnTo>
                <a:lnTo>
                  <a:pt x="774614" y="406635"/>
                </a:lnTo>
                <a:cubicBezTo>
                  <a:pt x="774614" y="426131"/>
                  <a:pt x="766615" y="443916"/>
                  <a:pt x="753704" y="456864"/>
                </a:cubicBezTo>
                <a:lnTo>
                  <a:pt x="753629" y="456938"/>
                </a:lnTo>
                <a:cubicBezTo>
                  <a:pt x="740644" y="469924"/>
                  <a:pt x="722822" y="477923"/>
                  <a:pt x="703288" y="477923"/>
                </a:cubicBezTo>
                <a:lnTo>
                  <a:pt x="629358" y="477923"/>
                </a:lnTo>
                <a:cubicBezTo>
                  <a:pt x="609750" y="477923"/>
                  <a:pt x="591890" y="469886"/>
                  <a:pt x="578979" y="456975"/>
                </a:cubicBezTo>
                <a:cubicBezTo>
                  <a:pt x="566068" y="444064"/>
                  <a:pt x="558032" y="426205"/>
                  <a:pt x="558032" y="406597"/>
                </a:cubicBezTo>
                <a:lnTo>
                  <a:pt x="558032" y="393463"/>
                </a:lnTo>
                <a:lnTo>
                  <a:pt x="23813" y="393463"/>
                </a:lnTo>
                <a:cubicBezTo>
                  <a:pt x="10678" y="393463"/>
                  <a:pt x="0" y="382784"/>
                  <a:pt x="0" y="369650"/>
                </a:cubicBezTo>
                <a:cubicBezTo>
                  <a:pt x="0" y="356516"/>
                  <a:pt x="10678" y="345838"/>
                  <a:pt x="23813" y="345838"/>
                </a:cubicBezTo>
                <a:lnTo>
                  <a:pt x="558032" y="345838"/>
                </a:lnTo>
                <a:lnTo>
                  <a:pt x="558032" y="332704"/>
                </a:lnTo>
                <a:cubicBezTo>
                  <a:pt x="558032" y="313095"/>
                  <a:pt x="566069" y="295236"/>
                  <a:pt x="578979" y="282325"/>
                </a:cubicBezTo>
                <a:cubicBezTo>
                  <a:pt x="591890" y="269414"/>
                  <a:pt x="609750" y="261377"/>
                  <a:pt x="629358" y="261377"/>
                </a:cubicBezTo>
                <a:close/>
                <a:moveTo>
                  <a:pt x="275523" y="47627"/>
                </a:moveTo>
                <a:lnTo>
                  <a:pt x="201593" y="47627"/>
                </a:lnTo>
                <a:cubicBezTo>
                  <a:pt x="195119" y="47627"/>
                  <a:pt x="189166" y="50306"/>
                  <a:pt x="184887" y="54585"/>
                </a:cubicBezTo>
                <a:cubicBezTo>
                  <a:pt x="180608" y="58864"/>
                  <a:pt x="177929" y="64817"/>
                  <a:pt x="177929" y="71291"/>
                </a:cubicBezTo>
                <a:lnTo>
                  <a:pt x="177929" y="145184"/>
                </a:lnTo>
                <a:cubicBezTo>
                  <a:pt x="177929" y="151658"/>
                  <a:pt x="180608" y="157611"/>
                  <a:pt x="184887" y="161890"/>
                </a:cubicBezTo>
                <a:cubicBezTo>
                  <a:pt x="189203" y="166206"/>
                  <a:pt x="195119" y="168847"/>
                  <a:pt x="201593" y="168847"/>
                </a:cubicBezTo>
                <a:lnTo>
                  <a:pt x="275523" y="168847"/>
                </a:lnTo>
                <a:cubicBezTo>
                  <a:pt x="282071" y="168847"/>
                  <a:pt x="288025" y="166206"/>
                  <a:pt x="292229" y="161964"/>
                </a:cubicBezTo>
                <a:lnTo>
                  <a:pt x="292303" y="161890"/>
                </a:lnTo>
                <a:cubicBezTo>
                  <a:pt x="296545" y="157648"/>
                  <a:pt x="299187" y="151732"/>
                  <a:pt x="299187" y="145184"/>
                </a:cubicBezTo>
                <a:lnTo>
                  <a:pt x="299187" y="71291"/>
                </a:lnTo>
                <a:cubicBezTo>
                  <a:pt x="299187" y="64817"/>
                  <a:pt x="296508" y="58864"/>
                  <a:pt x="292229" y="54585"/>
                </a:cubicBezTo>
                <a:cubicBezTo>
                  <a:pt x="287950" y="50305"/>
                  <a:pt x="281997" y="47627"/>
                  <a:pt x="275523" y="47627"/>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5010155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31F7472-01B9-342A-5B7A-7437DB277890}"/>
              </a:ext>
              <a:ext uri="{C183D7F6-B498-43B3-948B-1728B52AA6E4}">
                <adec:decorative xmlns:adec="http://schemas.microsoft.com/office/drawing/2017/decorative" val="1"/>
              </a:ext>
            </a:extLst>
          </p:cNvPr>
          <p:cNvSpPr/>
          <p:nvPr/>
        </p:nvSpPr>
        <p:spPr bwMode="auto">
          <a:xfrm>
            <a:off x="7956550" y="234948"/>
            <a:ext cx="3805238" cy="596900"/>
          </a:xfrm>
          <a:prstGeom prst="roundRect">
            <a:avLst>
              <a:gd name="adj" fmla="val 13475"/>
            </a:avLst>
          </a:prstGeom>
          <a:gradFill>
            <a:gsLst>
              <a:gs pos="100000">
                <a:srgbClr val="EFC6F0"/>
              </a:gs>
              <a:gs pos="0">
                <a:srgbClr val="D5EDFF"/>
              </a:gs>
            </a:gsLst>
            <a:lin ang="0" scaled="0"/>
          </a:gradFill>
          <a:effectLst>
            <a:outerShdw blurRad="50800" dist="38100" dir="2700000" algn="tl" rotWithShape="0">
              <a:prstClr val="black">
                <a:alpha val="40000"/>
              </a:prstClr>
            </a:outerShdw>
          </a:effectLst>
        </p:spPr>
        <p:txBody>
          <a:bodyPr wrap="square" lIns="114300" tIns="114300" rIns="114300" bIns="114300">
            <a:noAutofit/>
          </a:bodyPr>
          <a:lstStyle/>
          <a:p>
            <a:pPr algn="ctr" defTabSz="914314">
              <a:spcAft>
                <a:spcPts val="1200"/>
              </a:spcAft>
            </a:pPr>
            <a:endParaRPr lang="en-GB" sz="1600">
              <a:solidFill>
                <a:srgbClr val="282828"/>
              </a:solidFill>
              <a:ea typeface="Calibri" panose="020F0502020204030204" pitchFamily="34" charset="0"/>
            </a:endParaRPr>
          </a:p>
        </p:txBody>
      </p:sp>
      <p:sp>
        <p:nvSpPr>
          <p:cNvPr id="3" name="Title 7">
            <a:extLst>
              <a:ext uri="{FF2B5EF4-FFF2-40B4-BE49-F238E27FC236}">
                <a16:creationId xmlns:a16="http://schemas.microsoft.com/office/drawing/2014/main" id="{1DC9372B-4B01-10F8-5F8C-4AF1768D35C7}"/>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Viva Insights queries</a:t>
            </a:r>
          </a:p>
        </p:txBody>
      </p:sp>
      <p:sp>
        <p:nvSpPr>
          <p:cNvPr id="2" name="Title 1">
            <a:extLst>
              <a:ext uri="{FF2B5EF4-FFF2-40B4-BE49-F238E27FC236}">
                <a16:creationId xmlns:a16="http://schemas.microsoft.com/office/drawing/2014/main" id="{2E170028-DD3E-2D11-1D30-489B56BE7D4C}"/>
              </a:ext>
            </a:extLst>
          </p:cNvPr>
          <p:cNvSpPr>
            <a:spLocks noGrp="1"/>
          </p:cNvSpPr>
          <p:nvPr>
            <p:ph type="title"/>
          </p:nvPr>
        </p:nvSpPr>
        <p:spPr>
          <a:xfrm>
            <a:off x="409575" y="428625"/>
            <a:ext cx="11352213" cy="430213"/>
          </a:xfrm>
        </p:spPr>
        <p:txBody>
          <a:bodyPr/>
          <a:lstStyle/>
          <a:p>
            <a:r>
              <a:rPr lang="en-GB"/>
              <a:t>Example analysis plan – Copilot adoption</a:t>
            </a:r>
          </a:p>
        </p:txBody>
      </p:sp>
      <p:graphicFrame>
        <p:nvGraphicFramePr>
          <p:cNvPr id="5" name="Table 4">
            <a:extLst>
              <a:ext uri="{FF2B5EF4-FFF2-40B4-BE49-F238E27FC236}">
                <a16:creationId xmlns:a16="http://schemas.microsoft.com/office/drawing/2014/main" id="{C1BF8B51-64EE-5AA0-5DCC-B9F8CD1B202B}"/>
              </a:ext>
            </a:extLst>
          </p:cNvPr>
          <p:cNvGraphicFramePr>
            <a:graphicFrameLocks noGrp="1"/>
          </p:cNvGraphicFramePr>
          <p:nvPr>
            <p:extLst>
              <p:ext uri="{D42A27DB-BD31-4B8C-83A1-F6EECF244321}">
                <p14:modId xmlns:p14="http://schemas.microsoft.com/office/powerpoint/2010/main" val="3559834256"/>
              </p:ext>
            </p:extLst>
          </p:nvPr>
        </p:nvGraphicFramePr>
        <p:xfrm>
          <a:off x="409575" y="987838"/>
          <a:ext cx="11352214" cy="5425440"/>
        </p:xfrm>
        <a:graphic>
          <a:graphicData uri="http://schemas.openxmlformats.org/drawingml/2006/table">
            <a:tbl>
              <a:tblPr firstRow="1">
                <a:tableStyleId>{B301B821-A1FF-4177-AEE7-76D212191A09}</a:tableStyleId>
              </a:tblPr>
              <a:tblGrid>
                <a:gridCol w="945201">
                  <a:extLst>
                    <a:ext uri="{9D8B030D-6E8A-4147-A177-3AD203B41FA5}">
                      <a16:colId xmlns:a16="http://schemas.microsoft.com/office/drawing/2014/main" val="4244536556"/>
                    </a:ext>
                  </a:extLst>
                </a:gridCol>
                <a:gridCol w="481703">
                  <a:extLst>
                    <a:ext uri="{9D8B030D-6E8A-4147-A177-3AD203B41FA5}">
                      <a16:colId xmlns:a16="http://schemas.microsoft.com/office/drawing/2014/main" val="3013913176"/>
                    </a:ext>
                  </a:extLst>
                </a:gridCol>
                <a:gridCol w="2195667">
                  <a:extLst>
                    <a:ext uri="{9D8B030D-6E8A-4147-A177-3AD203B41FA5}">
                      <a16:colId xmlns:a16="http://schemas.microsoft.com/office/drawing/2014/main" val="3387766459"/>
                    </a:ext>
                  </a:extLst>
                </a:gridCol>
                <a:gridCol w="1976768">
                  <a:extLst>
                    <a:ext uri="{9D8B030D-6E8A-4147-A177-3AD203B41FA5}">
                      <a16:colId xmlns:a16="http://schemas.microsoft.com/office/drawing/2014/main" val="3127461260"/>
                    </a:ext>
                  </a:extLst>
                </a:gridCol>
                <a:gridCol w="1105020">
                  <a:extLst>
                    <a:ext uri="{9D8B030D-6E8A-4147-A177-3AD203B41FA5}">
                      <a16:colId xmlns:a16="http://schemas.microsoft.com/office/drawing/2014/main" val="2388142604"/>
                    </a:ext>
                  </a:extLst>
                </a:gridCol>
                <a:gridCol w="1244523">
                  <a:extLst>
                    <a:ext uri="{9D8B030D-6E8A-4147-A177-3AD203B41FA5}">
                      <a16:colId xmlns:a16="http://schemas.microsoft.com/office/drawing/2014/main" val="2522988627"/>
                    </a:ext>
                  </a:extLst>
                </a:gridCol>
                <a:gridCol w="1734176">
                  <a:extLst>
                    <a:ext uri="{9D8B030D-6E8A-4147-A177-3AD203B41FA5}">
                      <a16:colId xmlns:a16="http://schemas.microsoft.com/office/drawing/2014/main" val="3140553374"/>
                    </a:ext>
                  </a:extLst>
                </a:gridCol>
                <a:gridCol w="744833">
                  <a:extLst>
                    <a:ext uri="{9D8B030D-6E8A-4147-A177-3AD203B41FA5}">
                      <a16:colId xmlns:a16="http://schemas.microsoft.com/office/drawing/2014/main" val="2535181275"/>
                    </a:ext>
                  </a:extLst>
                </a:gridCol>
                <a:gridCol w="924323">
                  <a:extLst>
                    <a:ext uri="{9D8B030D-6E8A-4147-A177-3AD203B41FA5}">
                      <a16:colId xmlns:a16="http://schemas.microsoft.com/office/drawing/2014/main" val="2787125526"/>
                    </a:ext>
                  </a:extLst>
                </a:gridCol>
              </a:tblGrid>
              <a:tr h="0">
                <a:tc>
                  <a:txBody>
                    <a:bodyPr/>
                    <a:lstStyle/>
                    <a:p>
                      <a:pPr algn="l" fontAlgn="b"/>
                      <a:r>
                        <a:rPr lang="en-GB" sz="900" b="1" u="none" strike="noStrike">
                          <a:solidFill>
                            <a:schemeClr val="tx1"/>
                          </a:solidFill>
                          <a:effectLst/>
                          <a:latin typeface="+mj-lt"/>
                        </a:rPr>
                        <a:t>Category</a:t>
                      </a:r>
                      <a:endParaRPr lang="en-GB" sz="900" b="1" i="0" u="none" strike="noStrike">
                        <a:solidFill>
                          <a:schemeClr val="tx1"/>
                        </a:solidFill>
                        <a:effectLst/>
                        <a:latin typeface="+mj-lt"/>
                      </a:endParaRPr>
                    </a:p>
                  </a:txBody>
                  <a:tcPr marL="73152" marR="73152" anchor="b">
                    <a:lnL w="635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ctr" fontAlgn="b"/>
                      <a:r>
                        <a:rPr lang="en-GB" sz="900" b="1" u="none" strike="noStrike">
                          <a:solidFill>
                            <a:schemeClr val="tx1"/>
                          </a:solidFill>
                          <a:effectLst/>
                          <a:latin typeface="+mj-lt"/>
                        </a:rPr>
                        <a:t>Page</a:t>
                      </a:r>
                      <a:endParaRPr lang="en-GB" sz="900" b="1" i="0" u="none" strike="noStrike">
                        <a:solidFill>
                          <a:schemeClr val="tx1"/>
                        </a:solidFill>
                        <a:effectLst/>
                        <a:latin typeface="+mj-lt"/>
                      </a:endParaRPr>
                    </a:p>
                  </a:txBody>
                  <a:tcPr marL="73152" marR="7315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b"/>
                      <a:r>
                        <a:rPr lang="en-GB" sz="900" b="1" u="none" strike="noStrike">
                          <a:solidFill>
                            <a:schemeClr val="tx1"/>
                          </a:solidFill>
                          <a:effectLst/>
                          <a:latin typeface="+mj-lt"/>
                        </a:rPr>
                        <a:t>Business question</a:t>
                      </a:r>
                      <a:endParaRPr lang="en-GB" sz="900" b="1" i="0" u="none" strike="noStrike">
                        <a:solidFill>
                          <a:schemeClr val="tx1"/>
                        </a:solidFill>
                        <a:effectLst/>
                        <a:latin typeface="+mj-lt"/>
                      </a:endParaRPr>
                    </a:p>
                  </a:txBody>
                  <a:tcPr marL="73152" marR="7315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b"/>
                      <a:r>
                        <a:rPr lang="en-GB" sz="900" b="1" u="none" strike="noStrike">
                          <a:solidFill>
                            <a:schemeClr val="tx1"/>
                          </a:solidFill>
                          <a:effectLst/>
                          <a:latin typeface="+mj-lt"/>
                        </a:rPr>
                        <a:t>Chart title</a:t>
                      </a:r>
                      <a:endParaRPr lang="en-GB" sz="900" b="1" i="0" u="none" strike="noStrike">
                        <a:solidFill>
                          <a:schemeClr val="tx1"/>
                        </a:solidFill>
                        <a:effectLst/>
                        <a:latin typeface="+mj-lt"/>
                      </a:endParaRPr>
                    </a:p>
                  </a:txBody>
                  <a:tcPr marL="73152" marR="7315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b"/>
                      <a:r>
                        <a:rPr lang="en-GB" sz="900" b="1" u="none" strike="noStrike">
                          <a:solidFill>
                            <a:schemeClr val="tx1"/>
                          </a:solidFill>
                          <a:effectLst/>
                          <a:latin typeface="+mj-lt"/>
                        </a:rPr>
                        <a:t>Visual</a:t>
                      </a:r>
                      <a:endParaRPr lang="en-GB" sz="900" b="1" i="0" u="none" strike="noStrike">
                        <a:solidFill>
                          <a:schemeClr val="tx1"/>
                        </a:solidFill>
                        <a:effectLst/>
                        <a:latin typeface="+mj-lt"/>
                      </a:endParaRPr>
                    </a:p>
                  </a:txBody>
                  <a:tcPr marL="73152" marR="7315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b"/>
                      <a:r>
                        <a:rPr lang="en-GB" sz="900" b="1" u="none" strike="noStrike">
                          <a:solidFill>
                            <a:schemeClr val="tx1"/>
                          </a:solidFill>
                          <a:effectLst/>
                          <a:latin typeface="+mj-lt"/>
                        </a:rPr>
                        <a:t>Vertical Axis</a:t>
                      </a:r>
                      <a:endParaRPr lang="en-GB" sz="900" b="1" i="0" u="none" strike="noStrike">
                        <a:solidFill>
                          <a:schemeClr val="tx1"/>
                        </a:solidFill>
                        <a:effectLst/>
                        <a:latin typeface="+mj-lt"/>
                      </a:endParaRPr>
                    </a:p>
                  </a:txBody>
                  <a:tcPr marL="73152" marR="7315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b"/>
                      <a:r>
                        <a:rPr lang="en-GB" sz="900" b="1" u="none" strike="noStrike">
                          <a:solidFill>
                            <a:schemeClr val="tx1"/>
                          </a:solidFill>
                          <a:effectLst/>
                          <a:latin typeface="+mj-lt"/>
                        </a:rPr>
                        <a:t>Horizontal Axis</a:t>
                      </a:r>
                      <a:endParaRPr lang="en-GB" sz="900" b="1" i="0" u="none" strike="noStrike">
                        <a:solidFill>
                          <a:schemeClr val="tx1"/>
                        </a:solidFill>
                        <a:effectLst/>
                        <a:latin typeface="+mj-lt"/>
                      </a:endParaRPr>
                    </a:p>
                  </a:txBody>
                  <a:tcPr marL="73152" marR="7315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b"/>
                      <a:r>
                        <a:rPr lang="en-GB" sz="900" b="1" u="none" strike="noStrike">
                          <a:solidFill>
                            <a:schemeClr val="tx1"/>
                          </a:solidFill>
                          <a:effectLst/>
                          <a:latin typeface="+mj-lt"/>
                        </a:rPr>
                        <a:t>Population (filter)</a:t>
                      </a:r>
                      <a:endParaRPr lang="en-GB" sz="900" b="1" i="0" u="none" strike="noStrike">
                        <a:solidFill>
                          <a:schemeClr val="tx1"/>
                        </a:solidFill>
                        <a:effectLst/>
                        <a:latin typeface="+mj-lt"/>
                      </a:endParaRPr>
                    </a:p>
                  </a:txBody>
                  <a:tcPr marL="73152" marR="73152" anchor="b">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b"/>
                      <a:r>
                        <a:rPr lang="en-GB" sz="900" b="1" u="none" strike="noStrike">
                          <a:solidFill>
                            <a:schemeClr val="tx1"/>
                          </a:solidFill>
                          <a:effectLst/>
                          <a:latin typeface="+mj-lt"/>
                        </a:rPr>
                        <a:t>Logic</a:t>
                      </a:r>
                      <a:endParaRPr lang="en-GB" sz="900" b="1" i="0" u="none" strike="noStrike">
                        <a:solidFill>
                          <a:schemeClr val="tx1"/>
                        </a:solidFill>
                        <a:effectLst/>
                        <a:latin typeface="+mj-lt"/>
                      </a:endParaRPr>
                    </a:p>
                  </a:txBody>
                  <a:tcPr marL="73152" marR="73152" anchor="b">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extLst>
                  <a:ext uri="{0D108BD9-81ED-4DB2-BD59-A6C34878D82A}">
                    <a16:rowId xmlns:a16="http://schemas.microsoft.com/office/drawing/2014/main" val="914259779"/>
                  </a:ext>
                </a:extLst>
              </a:tr>
              <a:tr h="0">
                <a:tc rowSpan="7">
                  <a:txBody>
                    <a:bodyPr/>
                    <a:lstStyle/>
                    <a:p>
                      <a:pPr algn="l" fontAlgn="b"/>
                      <a:r>
                        <a:rPr lang="en-GB" sz="800" b="0" u="none" strike="noStrike">
                          <a:gradFill>
                            <a:gsLst>
                              <a:gs pos="58000">
                                <a:srgbClr val="8661C5"/>
                              </a:gs>
                              <a:gs pos="100000">
                                <a:srgbClr val="C73ECC"/>
                              </a:gs>
                              <a:gs pos="0">
                                <a:srgbClr val="0078D4">
                                  <a:lumMod val="75000"/>
                                </a:srgbClr>
                              </a:gs>
                            </a:gsLst>
                            <a:lin ang="0" scaled="0"/>
                          </a:gradFill>
                          <a:effectLst/>
                          <a:latin typeface="+mj-lt"/>
                        </a:rPr>
                        <a:t>Overview</a:t>
                      </a: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n-GB" sz="800" b="0" u="none" strike="noStrike">
                          <a:solidFill>
                            <a:srgbClr val="000000"/>
                          </a:solidFill>
                          <a:effectLst/>
                          <a:latin typeface="+mn-lt"/>
                        </a:rPr>
                        <a:t>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many people are using Copilot?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Number of Copilot enabled users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Box</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 </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332525271"/>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many people are using Copilot?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Number of Copilot active users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Box</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 </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927223644"/>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many people are using Copilot?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 of Active Users over Enabled Users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Box</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 </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15175000"/>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many people are using Copilot?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 population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Box</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 </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633502250"/>
                  </a:ext>
                </a:extLst>
              </a:tr>
              <a:tr h="133318">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many people are using Copilot?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Number of Enabled and Active by [Attribute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Horizontal stacked bar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n - Enabled Users, Active Users, Non-Users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distinct count of </a:t>
                      </a:r>
                      <a:r>
                        <a:rPr lang="en-GB" sz="800" b="0" u="none" strike="noStrike" err="1">
                          <a:solidFill>
                            <a:srgbClr val="000000"/>
                          </a:solidFill>
                          <a:effectLst/>
                          <a:latin typeface="+mn-lt"/>
                        </a:rPr>
                        <a:t>PersonId</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271664526"/>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What groups am I looking at?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 (n)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Horizontal bar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count distinct </a:t>
                      </a:r>
                      <a:r>
                        <a:rPr lang="en-GB" sz="800" b="0" u="none" strike="noStrike" err="1">
                          <a:solidFill>
                            <a:srgbClr val="000000"/>
                          </a:solidFill>
                          <a:effectLst/>
                          <a:latin typeface="+mn-lt"/>
                        </a:rPr>
                        <a:t>PersonId</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40777971"/>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What does collaboration look like overall?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Collaboration hours by time</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Line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Collaboration hours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MetricDate</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2947950226"/>
                  </a:ext>
                </a:extLst>
              </a:tr>
              <a:tr h="0">
                <a:tc rowSpan="3">
                  <a:txBody>
                    <a:bodyPr/>
                    <a:lstStyle/>
                    <a:p>
                      <a:pPr algn="l" fontAlgn="b"/>
                      <a:r>
                        <a:rPr lang="en-GB" sz="800" b="0" u="none" strike="noStrike">
                          <a:gradFill>
                            <a:gsLst>
                              <a:gs pos="58000">
                                <a:srgbClr val="8661C5"/>
                              </a:gs>
                              <a:gs pos="100000">
                                <a:srgbClr val="C73ECC"/>
                              </a:gs>
                              <a:gs pos="0">
                                <a:srgbClr val="0078D4">
                                  <a:lumMod val="75000"/>
                                </a:srgbClr>
                              </a:gs>
                            </a:gsLst>
                            <a:lin ang="0" scaled="0"/>
                          </a:gradFill>
                          <a:effectLst/>
                          <a:latin typeface="+mj-lt"/>
                        </a:rPr>
                        <a:t>Collaboration</a:t>
                      </a: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n-GB" sz="800" b="0" u="none" strike="noStrike">
                          <a:solidFill>
                            <a:srgbClr val="000000"/>
                          </a:solidFill>
                          <a:effectLst/>
                          <a:latin typeface="+mn-lt"/>
                        </a:rPr>
                        <a:t>2</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What does the baseline look like for collaboration?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Collaboration hours by [Attribute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Horizontal bar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collaboration hours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951820926"/>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2</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What does the baseline look like for collaboration?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After hours collaboration hours by [Attribute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Horizontal bar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after hours collaboration hours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682115925"/>
                  </a:ext>
                </a:extLst>
              </a:tr>
              <a:tr h="133318">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3</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What does the baseline look like for collaboration?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Key metrics by [Attribute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Heatmap</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of key collaboration metrics (see definition)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1047669332"/>
                  </a:ext>
                </a:extLst>
              </a:tr>
              <a:tr h="0">
                <a:tc rowSpan="2">
                  <a:txBody>
                    <a:bodyPr/>
                    <a:lstStyle/>
                    <a:p>
                      <a:pPr algn="l" fontAlgn="b"/>
                      <a:r>
                        <a:rPr lang="en-GB" sz="800" b="0" u="none" strike="noStrike">
                          <a:gradFill>
                            <a:gsLst>
                              <a:gs pos="58000">
                                <a:srgbClr val="8661C5"/>
                              </a:gs>
                              <a:gs pos="100000">
                                <a:srgbClr val="C73ECC"/>
                              </a:gs>
                              <a:gs pos="0">
                                <a:srgbClr val="0078D4">
                                  <a:lumMod val="75000"/>
                                </a:srgbClr>
                              </a:gs>
                            </a:gsLst>
                            <a:lin ang="0" scaled="0"/>
                          </a:gradFill>
                          <a:effectLst/>
                          <a:latin typeface="+mj-lt"/>
                        </a:rPr>
                        <a:t>Wellbeing</a:t>
                      </a: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n-GB" sz="800" b="0" u="none" strike="noStrike">
                          <a:solidFill>
                            <a:srgbClr val="000000"/>
                          </a:solidFill>
                          <a:effectLst/>
                          <a:latin typeface="+mn-lt"/>
                        </a:rPr>
                        <a:t>4</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Are people at risk of collaboration overload?</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Weekend collaboration hours by [Attribute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Horizontal bar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weekend collaboration hours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356771068"/>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4</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Are people at risk of collaboration overload?</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After hours collaboration hours by [Attribute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Horizontal bar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after hours collaboration hours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580025787"/>
                  </a:ext>
                </a:extLst>
              </a:tr>
              <a:tr h="170351">
                <a:tc>
                  <a:txBody>
                    <a:bodyPr/>
                    <a:lstStyle/>
                    <a:p>
                      <a:pPr algn="l" fontAlgn="b"/>
                      <a:r>
                        <a:rPr lang="en-GB" sz="800" b="0" u="none" strike="noStrike">
                          <a:gradFill>
                            <a:gsLst>
                              <a:gs pos="58000">
                                <a:srgbClr val="8661C5"/>
                              </a:gs>
                              <a:gs pos="100000">
                                <a:srgbClr val="C73ECC"/>
                              </a:gs>
                              <a:gs pos="0">
                                <a:srgbClr val="0078D4">
                                  <a:lumMod val="75000"/>
                                </a:srgbClr>
                              </a:gs>
                            </a:gsLst>
                            <a:lin ang="0" scaled="0"/>
                          </a:gradFill>
                          <a:effectLst/>
                          <a:latin typeface="+mj-lt"/>
                        </a:rPr>
                        <a:t>Meeting quality</a:t>
                      </a:r>
                      <a:endParaRPr lang="en-GB" sz="800" b="0" i="0" u="none" strike="noStrike">
                        <a:gradFill>
                          <a:gsLst>
                            <a:gs pos="58000">
                              <a:srgbClr val="8661C5"/>
                            </a:gs>
                            <a:gs pos="100000">
                              <a:srgbClr val="C73ECC"/>
                            </a:gs>
                            <a:gs pos="0">
                              <a:srgbClr val="0078D4">
                                <a:lumMod val="75000"/>
                              </a:srgbClr>
                            </a:gs>
                          </a:gsLst>
                          <a:lin ang="0" scaled="0"/>
                        </a:gradFill>
                        <a:effectLst/>
                        <a:latin typeface="+mj-lt"/>
                      </a:endParaRP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n-GB" sz="800" b="0" u="none" strike="noStrike">
                          <a:solidFill>
                            <a:srgbClr val="000000"/>
                          </a:solidFill>
                          <a:effectLst/>
                          <a:latin typeface="+mn-lt"/>
                        </a:rPr>
                        <a:t>5</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Are people having good quality collaboration?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Key meeting quality metrics by [Attribute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Heatmap</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of key meeting quality metrics (see definition)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2148872012"/>
                  </a:ext>
                </a:extLst>
              </a:tr>
              <a:tr h="0">
                <a:tc rowSpan="3">
                  <a:txBody>
                    <a:bodyPr/>
                    <a:lstStyle/>
                    <a:p>
                      <a:pPr algn="l" fontAlgn="b"/>
                      <a:r>
                        <a:rPr lang="en-GB" sz="800" b="0" u="none" strike="noStrike">
                          <a:gradFill>
                            <a:gsLst>
                              <a:gs pos="58000">
                                <a:srgbClr val="8661C5"/>
                              </a:gs>
                              <a:gs pos="100000">
                                <a:srgbClr val="C73ECC"/>
                              </a:gs>
                              <a:gs pos="0">
                                <a:srgbClr val="0078D4">
                                  <a:lumMod val="75000"/>
                                </a:srgbClr>
                              </a:gs>
                            </a:gsLst>
                            <a:lin ang="0" scaled="0"/>
                          </a:gradFill>
                          <a:effectLst/>
                          <a:latin typeface="+mj-lt"/>
                        </a:rPr>
                        <a:t>Overview - Copilot</a:t>
                      </a: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n-GB" sz="800" b="0" u="none" strike="noStrike">
                          <a:solidFill>
                            <a:srgbClr val="000000"/>
                          </a:solidFill>
                          <a:effectLst/>
                          <a:latin typeface="+mn-lt"/>
                        </a:rPr>
                        <a:t>6</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does Copilot usage look like overall?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Copilot actions by [Attribute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Horizontal bar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Total Copilot actions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526532022"/>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6</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does Copilot usage look like overall?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Copilot actions over time</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Line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 Copilot actions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MetricDate</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334995529"/>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tcPr>
                </a:tc>
                <a:tc>
                  <a:txBody>
                    <a:bodyPr/>
                    <a:lstStyle/>
                    <a:p>
                      <a:pPr algn="ctr" fontAlgn="b"/>
                      <a:r>
                        <a:rPr lang="en-GB" sz="800" b="0" u="none" strike="noStrike">
                          <a:solidFill>
                            <a:srgbClr val="000000"/>
                          </a:solidFill>
                          <a:effectLst/>
                          <a:latin typeface="+mn-lt"/>
                        </a:rPr>
                        <a:t>7</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does Copilot usage look like overall?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Average Copilot actions across apps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Heatmap</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App surfaces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[Attribute 1]</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 Total Copilot actions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tcPr>
                </a:tc>
                <a:extLst>
                  <a:ext uri="{0D108BD9-81ED-4DB2-BD59-A6C34878D82A}">
                    <a16:rowId xmlns:a16="http://schemas.microsoft.com/office/drawing/2014/main" val="3210415459"/>
                  </a:ext>
                </a:extLst>
              </a:tr>
              <a:tr h="0">
                <a:tc rowSpan="2">
                  <a:txBody>
                    <a:bodyPr/>
                    <a:lstStyle/>
                    <a:p>
                      <a:pPr algn="l" fontAlgn="b"/>
                      <a:r>
                        <a:rPr lang="en-GB" sz="800" b="0" u="none" strike="noStrike">
                          <a:gradFill>
                            <a:gsLst>
                              <a:gs pos="58000">
                                <a:srgbClr val="8661C5"/>
                              </a:gs>
                              <a:gs pos="100000">
                                <a:srgbClr val="C73ECC"/>
                              </a:gs>
                              <a:gs pos="0">
                                <a:srgbClr val="0078D4">
                                  <a:lumMod val="75000"/>
                                </a:srgbClr>
                              </a:gs>
                            </a:gsLst>
                            <a:lin ang="0" scaled="0"/>
                          </a:gradFill>
                          <a:effectLst/>
                          <a:latin typeface="+mj-lt"/>
                        </a:rPr>
                        <a:t>Copilot Segments</a:t>
                      </a:r>
                    </a:p>
                  </a:txBody>
                  <a:tcPr marL="73152" marR="73152"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b"/>
                      <a:r>
                        <a:rPr lang="en-GB" sz="800" b="0" u="none" strike="noStrike">
                          <a:solidFill>
                            <a:srgbClr val="000000"/>
                          </a:solidFill>
                          <a:effectLst/>
                          <a:latin typeface="+mn-lt"/>
                        </a:rPr>
                        <a:t>8</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does Copilot usage vary?</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Copilot Usage Segments (n)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Horizontal bar plot</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Copilot Usage Segments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count distinct PersonId</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631187669"/>
                  </a:ext>
                </a:extLst>
              </a:tr>
              <a:tr h="0">
                <a:tc vMerge="1">
                  <a:txBody>
                    <a:bodyPr/>
                    <a:lstStyle/>
                    <a:p>
                      <a:endParaRPr/>
                    </a:p>
                  </a:txBody>
                  <a:tcPr marT="36576" marB="36576">
                    <a:lnR w="6350" cap="flat" cmpd="sng" algn="ctr">
                      <a:solidFill>
                        <a:schemeClr val="tx1">
                          <a:lumMod val="65000"/>
                          <a:lumOff val="35000"/>
                        </a:schemeClr>
                      </a:solidFill>
                      <a:prstDash val="solid"/>
                      <a:round/>
                      <a:headEnd type="none" w="med" len="med"/>
                      <a:tailEnd type="none" w="med" len="med"/>
                    </a:lnR>
                    <a:lnT w="6350" cap="flat" cmpd="sng" algn="ctr">
                      <a:solidFill>
                        <a:schemeClr val="tx1">
                          <a:lumMod val="65000"/>
                          <a:lumOff val="35000"/>
                        </a:schemeClr>
                      </a:solidFill>
                      <a:prstDash val="solid"/>
                      <a:round/>
                      <a:headEnd type="none" w="med" len="med"/>
                      <a:tailEnd type="none" w="med" len="med"/>
                    </a:lnT>
                  </a:tcPr>
                </a:tc>
                <a:tc>
                  <a:txBody>
                    <a:bodyPr/>
                    <a:lstStyle/>
                    <a:p>
                      <a:pPr algn="ctr" fontAlgn="b"/>
                      <a:r>
                        <a:rPr lang="en-GB" sz="800" b="0" u="none" strike="noStrike">
                          <a:solidFill>
                            <a:srgbClr val="000000"/>
                          </a:solidFill>
                          <a:effectLst/>
                          <a:latin typeface="+mn-lt"/>
                        </a:rPr>
                        <a:t>8</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How does Copilot usage vary across users?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Activities by Copilot Usage Segments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Table</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Copilot actions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Copilot Usage Segments</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Total</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l" fontAlgn="b"/>
                      <a:r>
                        <a:rPr lang="en-GB" sz="800" b="0" u="none" strike="noStrike">
                          <a:solidFill>
                            <a:srgbClr val="000000"/>
                          </a:solidFill>
                          <a:effectLst/>
                          <a:latin typeface="+mn-lt"/>
                        </a:rPr>
                        <a:t>mean</a:t>
                      </a:r>
                      <a:endParaRPr lang="en-GB" sz="800" b="0" i="0" u="none" strike="noStrike">
                        <a:solidFill>
                          <a:srgbClr val="000000"/>
                        </a:solidFill>
                        <a:effectLst/>
                        <a:latin typeface="+mn-lt"/>
                      </a:endParaRPr>
                    </a:p>
                  </a:txBody>
                  <a:tcPr marL="73152" marR="73152"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554493842"/>
                  </a:ext>
                </a:extLst>
              </a:tr>
            </a:tbl>
          </a:graphicData>
        </a:graphic>
      </p:graphicFrame>
      <p:sp>
        <p:nvSpPr>
          <p:cNvPr id="6" name="TextBox 5">
            <a:extLst>
              <a:ext uri="{FF2B5EF4-FFF2-40B4-BE49-F238E27FC236}">
                <a16:creationId xmlns:a16="http://schemas.microsoft.com/office/drawing/2014/main" id="{B6A8833A-CE4D-38D4-8988-51953F258E78}"/>
              </a:ext>
            </a:extLst>
          </p:cNvPr>
          <p:cNvSpPr txBox="1"/>
          <p:nvPr/>
        </p:nvSpPr>
        <p:spPr>
          <a:xfrm>
            <a:off x="8616950" y="317955"/>
            <a:ext cx="3008993" cy="430887"/>
          </a:xfrm>
          <a:prstGeom prst="rect">
            <a:avLst/>
          </a:prstGeom>
          <a:noFill/>
        </p:spPr>
        <p:txBody>
          <a:bodyPr wrap="square">
            <a:spAutoFit/>
          </a:bodyPr>
          <a:lstStyle/>
          <a:p>
            <a:pPr algn="l">
              <a:spcAft>
                <a:spcPts val="2400"/>
              </a:spcAft>
            </a:pPr>
            <a:r>
              <a:rPr lang="en-GB" sz="1100"/>
              <a:t>For detailed guidance on creating an analysis plan, see our </a:t>
            </a:r>
            <a:r>
              <a:rPr lang="en-GB" sz="1100">
                <a:hlinkClick r:id="rId3"/>
              </a:rPr>
              <a:t>advanced analysis playbook</a:t>
            </a:r>
            <a:endParaRPr lang="en-GB" sz="1100"/>
          </a:p>
        </p:txBody>
      </p:sp>
      <p:grpSp>
        <p:nvGrpSpPr>
          <p:cNvPr id="8" name="Graphic 51">
            <a:extLst>
              <a:ext uri="{FF2B5EF4-FFF2-40B4-BE49-F238E27FC236}">
                <a16:creationId xmlns:a16="http://schemas.microsoft.com/office/drawing/2014/main" id="{A483CC65-6CB8-3501-41BB-7BEFC49392AA}"/>
              </a:ext>
              <a:ext uri="{C183D7F6-B498-43B3-948B-1728B52AA6E4}">
                <adec:decorative xmlns:adec="http://schemas.microsoft.com/office/drawing/2017/decorative" val="1"/>
              </a:ext>
            </a:extLst>
          </p:cNvPr>
          <p:cNvGrpSpPr/>
          <p:nvPr/>
        </p:nvGrpSpPr>
        <p:grpSpPr>
          <a:xfrm>
            <a:off x="8106310" y="363998"/>
            <a:ext cx="366178" cy="338801"/>
            <a:chOff x="11406721" y="1256527"/>
            <a:chExt cx="366178" cy="338801"/>
          </a:xfrm>
          <a:solidFill>
            <a:srgbClr val="000000"/>
          </a:solidFill>
        </p:grpSpPr>
        <p:sp>
          <p:nvSpPr>
            <p:cNvPr id="9" name="Freeform: Shape 29">
              <a:extLst>
                <a:ext uri="{FF2B5EF4-FFF2-40B4-BE49-F238E27FC236}">
                  <a16:creationId xmlns:a16="http://schemas.microsoft.com/office/drawing/2014/main" id="{D31A2303-C95F-684C-4678-6B3F7BB52855}"/>
                </a:ext>
              </a:extLst>
            </p:cNvPr>
            <p:cNvSpPr/>
            <p:nvPr/>
          </p:nvSpPr>
          <p:spPr>
            <a:xfrm>
              <a:off x="11469865" y="1293255"/>
              <a:ext cx="239888" cy="201705"/>
            </a:xfrm>
            <a:custGeom>
              <a:avLst/>
              <a:gdLst>
                <a:gd name="connsiteX0" fmla="*/ 181546 w 239888"/>
                <a:gd name="connsiteY0" fmla="*/ 283 h 201705"/>
                <a:gd name="connsiteX1" fmla="*/ 119944 w 239888"/>
                <a:gd name="connsiteY1" fmla="*/ 15175 h 201705"/>
                <a:gd name="connsiteX2" fmla="*/ 58343 w 239888"/>
                <a:gd name="connsiteY2" fmla="*/ 283 h 201705"/>
                <a:gd name="connsiteX3" fmla="*/ 665 w 239888"/>
                <a:gd name="connsiteY3" fmla="*/ 25037 h 201705"/>
                <a:gd name="connsiteX4" fmla="*/ 0 w 239888"/>
                <a:gd name="connsiteY4" fmla="*/ 26887 h 201705"/>
                <a:gd name="connsiteX5" fmla="*/ 0 w 239888"/>
                <a:gd name="connsiteY5" fmla="*/ 188064 h 201705"/>
                <a:gd name="connsiteX6" fmla="*/ 2906 w 239888"/>
                <a:gd name="connsiteY6" fmla="*/ 190971 h 201705"/>
                <a:gd name="connsiteX7" fmla="*/ 93994 w 239888"/>
                <a:gd name="connsiteY7" fmla="*/ 190971 h 201705"/>
                <a:gd name="connsiteX8" fmla="*/ 100533 w 239888"/>
                <a:gd name="connsiteY8" fmla="*/ 193849 h 201705"/>
                <a:gd name="connsiteX9" fmla="*/ 119944 w 239888"/>
                <a:gd name="connsiteY9" fmla="*/ 201705 h 201705"/>
                <a:gd name="connsiteX10" fmla="*/ 139355 w 239888"/>
                <a:gd name="connsiteY10" fmla="*/ 193849 h 201705"/>
                <a:gd name="connsiteX11" fmla="*/ 145895 w 239888"/>
                <a:gd name="connsiteY11" fmla="*/ 190971 h 201705"/>
                <a:gd name="connsiteX12" fmla="*/ 236983 w 239888"/>
                <a:gd name="connsiteY12" fmla="*/ 190971 h 201705"/>
                <a:gd name="connsiteX13" fmla="*/ 239889 w 239888"/>
                <a:gd name="connsiteY13" fmla="*/ 188064 h 201705"/>
                <a:gd name="connsiteX14" fmla="*/ 239889 w 239888"/>
                <a:gd name="connsiteY14" fmla="*/ 26889 h 201705"/>
                <a:gd name="connsiteX15" fmla="*/ 239224 w 239888"/>
                <a:gd name="connsiteY15" fmla="*/ 25039 h 201705"/>
                <a:gd name="connsiteX16" fmla="*/ 181546 w 239888"/>
                <a:gd name="connsiteY16" fmla="*/ 283 h 201705"/>
                <a:gd name="connsiteX17" fmla="*/ 12291 w 239888"/>
                <a:gd name="connsiteY17" fmla="*/ 179374 h 201705"/>
                <a:gd name="connsiteX18" fmla="*/ 5812 w 239888"/>
                <a:gd name="connsiteY18" fmla="*/ 182885 h 201705"/>
                <a:gd name="connsiteX19" fmla="*/ 5812 w 239888"/>
                <a:gd name="connsiteY19" fmla="*/ 28005 h 201705"/>
                <a:gd name="connsiteX20" fmla="*/ 12291 w 239888"/>
                <a:gd name="connsiteY20" fmla="*/ 22338 h 201705"/>
                <a:gd name="connsiteX21" fmla="*/ 12291 w 239888"/>
                <a:gd name="connsiteY21" fmla="*/ 179374 h 201705"/>
                <a:gd name="connsiteX22" fmla="*/ 104765 w 239888"/>
                <a:gd name="connsiteY22" fmla="*/ 189867 h 201705"/>
                <a:gd name="connsiteX23" fmla="*/ 93994 w 239888"/>
                <a:gd name="connsiteY23" fmla="*/ 185160 h 201705"/>
                <a:gd name="connsiteX24" fmla="*/ 13876 w 239888"/>
                <a:gd name="connsiteY24" fmla="*/ 185160 h 201705"/>
                <a:gd name="connsiteX25" fmla="*/ 79384 w 239888"/>
                <a:gd name="connsiteY25" fmla="*/ 170069 h 201705"/>
                <a:gd name="connsiteX26" fmla="*/ 116659 w 239888"/>
                <a:gd name="connsiteY26" fmla="*/ 195684 h 201705"/>
                <a:gd name="connsiteX27" fmla="*/ 104765 w 239888"/>
                <a:gd name="connsiteY27" fmla="*/ 189867 h 201705"/>
                <a:gd name="connsiteX28" fmla="*/ 117038 w 239888"/>
                <a:gd name="connsiteY28" fmla="*/ 182296 h 201705"/>
                <a:gd name="connsiteX29" fmla="*/ 79896 w 239888"/>
                <a:gd name="connsiteY29" fmla="*/ 164279 h 201705"/>
                <a:gd name="connsiteX30" fmla="*/ 18103 w 239888"/>
                <a:gd name="connsiteY30" fmla="*/ 176563 h 201705"/>
                <a:gd name="connsiteX31" fmla="*/ 18103 w 239888"/>
                <a:gd name="connsiteY31" fmla="*/ 168412 h 201705"/>
                <a:gd name="connsiteX32" fmla="*/ 67571 w 239888"/>
                <a:gd name="connsiteY32" fmla="*/ 154961 h 201705"/>
                <a:gd name="connsiteX33" fmla="*/ 117038 w 239888"/>
                <a:gd name="connsiteY33" fmla="*/ 168412 h 201705"/>
                <a:gd name="connsiteX34" fmla="*/ 117038 w 239888"/>
                <a:gd name="connsiteY34" fmla="*/ 182296 h 201705"/>
                <a:gd name="connsiteX35" fmla="*/ 117038 w 239888"/>
                <a:gd name="connsiteY35" fmla="*/ 161666 h 201705"/>
                <a:gd name="connsiteX36" fmla="*/ 67571 w 239888"/>
                <a:gd name="connsiteY36" fmla="*/ 149148 h 201705"/>
                <a:gd name="connsiteX37" fmla="*/ 18103 w 239888"/>
                <a:gd name="connsiteY37" fmla="*/ 161667 h 201705"/>
                <a:gd name="connsiteX38" fmla="*/ 18103 w 239888"/>
                <a:gd name="connsiteY38" fmla="*/ 18406 h 201705"/>
                <a:gd name="connsiteX39" fmla="*/ 58750 w 239888"/>
                <a:gd name="connsiteY39" fmla="*/ 6081 h 201705"/>
                <a:gd name="connsiteX40" fmla="*/ 117038 w 239888"/>
                <a:gd name="connsiteY40" fmla="*/ 20248 h 201705"/>
                <a:gd name="connsiteX41" fmla="*/ 117038 w 239888"/>
                <a:gd name="connsiteY41" fmla="*/ 161666 h 201705"/>
                <a:gd name="connsiteX42" fmla="*/ 122851 w 239888"/>
                <a:gd name="connsiteY42" fmla="*/ 20249 h 201705"/>
                <a:gd name="connsiteX43" fmla="*/ 181139 w 239888"/>
                <a:gd name="connsiteY43" fmla="*/ 6082 h 201705"/>
                <a:gd name="connsiteX44" fmla="*/ 221785 w 239888"/>
                <a:gd name="connsiteY44" fmla="*/ 18443 h 201705"/>
                <a:gd name="connsiteX45" fmla="*/ 221785 w 239888"/>
                <a:gd name="connsiteY45" fmla="*/ 161668 h 201705"/>
                <a:gd name="connsiteX46" fmla="*/ 172318 w 239888"/>
                <a:gd name="connsiteY46" fmla="*/ 149149 h 201705"/>
                <a:gd name="connsiteX47" fmla="*/ 122851 w 239888"/>
                <a:gd name="connsiteY47" fmla="*/ 161667 h 201705"/>
                <a:gd name="connsiteX48" fmla="*/ 122851 w 239888"/>
                <a:gd name="connsiteY48" fmla="*/ 20249 h 201705"/>
                <a:gd name="connsiteX49" fmla="*/ 122851 w 239888"/>
                <a:gd name="connsiteY49" fmla="*/ 168409 h 201705"/>
                <a:gd name="connsiteX50" fmla="*/ 172318 w 239888"/>
                <a:gd name="connsiteY50" fmla="*/ 154962 h 201705"/>
                <a:gd name="connsiteX51" fmla="*/ 221785 w 239888"/>
                <a:gd name="connsiteY51" fmla="*/ 168413 h 201705"/>
                <a:gd name="connsiteX52" fmla="*/ 221785 w 239888"/>
                <a:gd name="connsiteY52" fmla="*/ 176565 h 201705"/>
                <a:gd name="connsiteX53" fmla="*/ 159993 w 239888"/>
                <a:gd name="connsiteY53" fmla="*/ 164280 h 201705"/>
                <a:gd name="connsiteX54" fmla="*/ 122851 w 239888"/>
                <a:gd name="connsiteY54" fmla="*/ 182297 h 201705"/>
                <a:gd name="connsiteX55" fmla="*/ 122851 w 239888"/>
                <a:gd name="connsiteY55" fmla="*/ 168409 h 201705"/>
                <a:gd name="connsiteX56" fmla="*/ 145895 w 239888"/>
                <a:gd name="connsiteY56" fmla="*/ 185160 h 201705"/>
                <a:gd name="connsiteX57" fmla="*/ 135123 w 239888"/>
                <a:gd name="connsiteY57" fmla="*/ 189867 h 201705"/>
                <a:gd name="connsiteX58" fmla="*/ 123265 w 239888"/>
                <a:gd name="connsiteY58" fmla="*/ 195679 h 201705"/>
                <a:gd name="connsiteX59" fmla="*/ 160504 w 239888"/>
                <a:gd name="connsiteY59" fmla="*/ 170069 h 201705"/>
                <a:gd name="connsiteX60" fmla="*/ 226015 w 239888"/>
                <a:gd name="connsiteY60" fmla="*/ 185160 h 201705"/>
                <a:gd name="connsiteX61" fmla="*/ 145895 w 239888"/>
                <a:gd name="connsiteY61" fmla="*/ 185160 h 201705"/>
                <a:gd name="connsiteX62" fmla="*/ 234076 w 239888"/>
                <a:gd name="connsiteY62" fmla="*/ 182885 h 201705"/>
                <a:gd name="connsiteX63" fmla="*/ 227598 w 239888"/>
                <a:gd name="connsiteY63" fmla="*/ 179375 h 201705"/>
                <a:gd name="connsiteX64" fmla="*/ 227598 w 239888"/>
                <a:gd name="connsiteY64" fmla="*/ 22369 h 201705"/>
                <a:gd name="connsiteX65" fmla="*/ 234076 w 239888"/>
                <a:gd name="connsiteY65" fmla="*/ 28012 h 201705"/>
                <a:gd name="connsiteX66" fmla="*/ 234076 w 239888"/>
                <a:gd name="connsiteY66" fmla="*/ 182885 h 20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39888" h="201705">
                  <a:moveTo>
                    <a:pt x="181546" y="283"/>
                  </a:moveTo>
                  <a:cubicBezTo>
                    <a:pt x="148078" y="-2070"/>
                    <a:pt x="126196" y="10887"/>
                    <a:pt x="119944" y="15175"/>
                  </a:cubicBezTo>
                  <a:cubicBezTo>
                    <a:pt x="113693" y="10887"/>
                    <a:pt x="91801" y="-2062"/>
                    <a:pt x="58343" y="283"/>
                  </a:cubicBezTo>
                  <a:cubicBezTo>
                    <a:pt x="19261" y="3025"/>
                    <a:pt x="1407" y="24140"/>
                    <a:pt x="665" y="25037"/>
                  </a:cubicBezTo>
                  <a:cubicBezTo>
                    <a:pt x="235" y="25558"/>
                    <a:pt x="0" y="26212"/>
                    <a:pt x="0" y="26887"/>
                  </a:cubicBezTo>
                  <a:lnTo>
                    <a:pt x="0" y="188064"/>
                  </a:lnTo>
                  <a:cubicBezTo>
                    <a:pt x="0" y="189669"/>
                    <a:pt x="1301" y="190971"/>
                    <a:pt x="2906" y="190971"/>
                  </a:cubicBezTo>
                  <a:lnTo>
                    <a:pt x="93994" y="190971"/>
                  </a:lnTo>
                  <a:cubicBezTo>
                    <a:pt x="96428" y="190971"/>
                    <a:pt x="98811" y="192020"/>
                    <a:pt x="100533" y="193849"/>
                  </a:cubicBezTo>
                  <a:cubicBezTo>
                    <a:pt x="103907" y="197433"/>
                    <a:pt x="110013" y="201705"/>
                    <a:pt x="119944" y="201705"/>
                  </a:cubicBezTo>
                  <a:cubicBezTo>
                    <a:pt x="129876" y="201705"/>
                    <a:pt x="135982" y="197433"/>
                    <a:pt x="139355" y="193849"/>
                  </a:cubicBezTo>
                  <a:cubicBezTo>
                    <a:pt x="141078" y="192020"/>
                    <a:pt x="143461" y="190971"/>
                    <a:pt x="145895" y="190971"/>
                  </a:cubicBezTo>
                  <a:lnTo>
                    <a:pt x="236983" y="190971"/>
                  </a:lnTo>
                  <a:cubicBezTo>
                    <a:pt x="238587" y="190971"/>
                    <a:pt x="239889" y="189669"/>
                    <a:pt x="239889" y="188064"/>
                  </a:cubicBezTo>
                  <a:lnTo>
                    <a:pt x="239889" y="26889"/>
                  </a:lnTo>
                  <a:cubicBezTo>
                    <a:pt x="239889" y="26214"/>
                    <a:pt x="239654" y="25559"/>
                    <a:pt x="239224" y="25039"/>
                  </a:cubicBezTo>
                  <a:cubicBezTo>
                    <a:pt x="238482" y="24141"/>
                    <a:pt x="220627" y="3025"/>
                    <a:pt x="181546" y="283"/>
                  </a:cubicBezTo>
                  <a:close/>
                  <a:moveTo>
                    <a:pt x="12291" y="179374"/>
                  </a:moveTo>
                  <a:cubicBezTo>
                    <a:pt x="9717" y="180686"/>
                    <a:pt x="7538" y="181889"/>
                    <a:pt x="5812" y="182885"/>
                  </a:cubicBezTo>
                  <a:lnTo>
                    <a:pt x="5812" y="28005"/>
                  </a:lnTo>
                  <a:cubicBezTo>
                    <a:pt x="6814" y="26947"/>
                    <a:pt x="8961" y="24843"/>
                    <a:pt x="12291" y="22338"/>
                  </a:cubicBezTo>
                  <a:lnTo>
                    <a:pt x="12291" y="179374"/>
                  </a:lnTo>
                  <a:close/>
                  <a:moveTo>
                    <a:pt x="104765" y="189867"/>
                  </a:moveTo>
                  <a:cubicBezTo>
                    <a:pt x="101949" y="186875"/>
                    <a:pt x="98023" y="185160"/>
                    <a:pt x="93994" y="185160"/>
                  </a:cubicBezTo>
                  <a:lnTo>
                    <a:pt x="13876" y="185160"/>
                  </a:lnTo>
                  <a:cubicBezTo>
                    <a:pt x="27084" y="178351"/>
                    <a:pt x="52587" y="167705"/>
                    <a:pt x="79384" y="170069"/>
                  </a:cubicBezTo>
                  <a:cubicBezTo>
                    <a:pt x="108908" y="172674"/>
                    <a:pt x="115283" y="188770"/>
                    <a:pt x="116659" y="195684"/>
                  </a:cubicBezTo>
                  <a:cubicBezTo>
                    <a:pt x="110739" y="194927"/>
                    <a:pt x="106970" y="192209"/>
                    <a:pt x="104765" y="189867"/>
                  </a:cubicBezTo>
                  <a:close/>
                  <a:moveTo>
                    <a:pt x="117038" y="182296"/>
                  </a:moveTo>
                  <a:cubicBezTo>
                    <a:pt x="111979" y="175035"/>
                    <a:pt x="101460" y="166182"/>
                    <a:pt x="79896" y="164279"/>
                  </a:cubicBezTo>
                  <a:cubicBezTo>
                    <a:pt x="55598" y="162135"/>
                    <a:pt x="32828" y="169814"/>
                    <a:pt x="18103" y="176563"/>
                  </a:cubicBezTo>
                  <a:lnTo>
                    <a:pt x="18103" y="168412"/>
                  </a:lnTo>
                  <a:cubicBezTo>
                    <a:pt x="22967" y="165422"/>
                    <a:pt x="41823" y="154961"/>
                    <a:pt x="67571" y="154961"/>
                  </a:cubicBezTo>
                  <a:cubicBezTo>
                    <a:pt x="93322" y="154961"/>
                    <a:pt x="112179" y="165424"/>
                    <a:pt x="117038" y="168412"/>
                  </a:cubicBezTo>
                  <a:lnTo>
                    <a:pt x="117038" y="182296"/>
                  </a:lnTo>
                  <a:close/>
                  <a:moveTo>
                    <a:pt x="117038" y="161666"/>
                  </a:moveTo>
                  <a:cubicBezTo>
                    <a:pt x="109056" y="157248"/>
                    <a:pt x="91202" y="149148"/>
                    <a:pt x="67571" y="149148"/>
                  </a:cubicBezTo>
                  <a:cubicBezTo>
                    <a:pt x="43936" y="149148"/>
                    <a:pt x="26083" y="157249"/>
                    <a:pt x="18103" y="161667"/>
                  </a:cubicBezTo>
                  <a:lnTo>
                    <a:pt x="18103" y="18406"/>
                  </a:lnTo>
                  <a:cubicBezTo>
                    <a:pt x="26903" y="13056"/>
                    <a:pt x="40316" y="7375"/>
                    <a:pt x="58750" y="6081"/>
                  </a:cubicBezTo>
                  <a:cubicBezTo>
                    <a:pt x="90931" y="3821"/>
                    <a:pt x="112122" y="16858"/>
                    <a:pt x="117038" y="20248"/>
                  </a:cubicBezTo>
                  <a:lnTo>
                    <a:pt x="117038" y="161666"/>
                  </a:lnTo>
                  <a:close/>
                  <a:moveTo>
                    <a:pt x="122851" y="20249"/>
                  </a:moveTo>
                  <a:cubicBezTo>
                    <a:pt x="127773" y="16854"/>
                    <a:pt x="148958" y="3824"/>
                    <a:pt x="181139" y="6082"/>
                  </a:cubicBezTo>
                  <a:cubicBezTo>
                    <a:pt x="199533" y="7372"/>
                    <a:pt x="212965" y="13079"/>
                    <a:pt x="221785" y="18443"/>
                  </a:cubicBezTo>
                  <a:lnTo>
                    <a:pt x="221785" y="161668"/>
                  </a:lnTo>
                  <a:cubicBezTo>
                    <a:pt x="213806" y="157250"/>
                    <a:pt x="195953" y="149149"/>
                    <a:pt x="172318" y="149149"/>
                  </a:cubicBezTo>
                  <a:cubicBezTo>
                    <a:pt x="148687" y="149149"/>
                    <a:pt x="130832" y="157249"/>
                    <a:pt x="122851" y="161667"/>
                  </a:cubicBezTo>
                  <a:lnTo>
                    <a:pt x="122851" y="20249"/>
                  </a:lnTo>
                  <a:close/>
                  <a:moveTo>
                    <a:pt x="122851" y="168409"/>
                  </a:moveTo>
                  <a:cubicBezTo>
                    <a:pt x="127699" y="165417"/>
                    <a:pt x="146489" y="154962"/>
                    <a:pt x="172318" y="154962"/>
                  </a:cubicBezTo>
                  <a:cubicBezTo>
                    <a:pt x="198064" y="154962"/>
                    <a:pt x="216920" y="165421"/>
                    <a:pt x="221785" y="168413"/>
                  </a:cubicBezTo>
                  <a:lnTo>
                    <a:pt x="221785" y="176565"/>
                  </a:lnTo>
                  <a:cubicBezTo>
                    <a:pt x="207058" y="169815"/>
                    <a:pt x="184286" y="162134"/>
                    <a:pt x="159993" y="164280"/>
                  </a:cubicBezTo>
                  <a:cubicBezTo>
                    <a:pt x="138428" y="166183"/>
                    <a:pt x="127909" y="175036"/>
                    <a:pt x="122851" y="182297"/>
                  </a:cubicBezTo>
                  <a:lnTo>
                    <a:pt x="122851" y="168409"/>
                  </a:lnTo>
                  <a:close/>
                  <a:moveTo>
                    <a:pt x="145895" y="185160"/>
                  </a:moveTo>
                  <a:cubicBezTo>
                    <a:pt x="141866" y="185160"/>
                    <a:pt x="137940" y="186875"/>
                    <a:pt x="135123" y="189867"/>
                  </a:cubicBezTo>
                  <a:cubicBezTo>
                    <a:pt x="132923" y="192204"/>
                    <a:pt x="129165" y="194916"/>
                    <a:pt x="123265" y="195679"/>
                  </a:cubicBezTo>
                  <a:cubicBezTo>
                    <a:pt x="124715" y="188781"/>
                    <a:pt x="131233" y="172652"/>
                    <a:pt x="160504" y="170069"/>
                  </a:cubicBezTo>
                  <a:cubicBezTo>
                    <a:pt x="187307" y="167702"/>
                    <a:pt x="212809" y="178350"/>
                    <a:pt x="226015" y="185160"/>
                  </a:cubicBezTo>
                  <a:lnTo>
                    <a:pt x="145895" y="185160"/>
                  </a:lnTo>
                  <a:close/>
                  <a:moveTo>
                    <a:pt x="234076" y="182885"/>
                  </a:moveTo>
                  <a:cubicBezTo>
                    <a:pt x="232351" y="181889"/>
                    <a:pt x="230172" y="180686"/>
                    <a:pt x="227598" y="179375"/>
                  </a:cubicBezTo>
                  <a:lnTo>
                    <a:pt x="227598" y="22369"/>
                  </a:lnTo>
                  <a:cubicBezTo>
                    <a:pt x="230924" y="24866"/>
                    <a:pt x="233074" y="26961"/>
                    <a:pt x="234076" y="28012"/>
                  </a:cubicBezTo>
                  <a:lnTo>
                    <a:pt x="234076" y="182885"/>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300">
                <a:solidFill>
                  <a:srgbClr val="000000"/>
                </a:solidFill>
                <a:latin typeface="Segoe UI Semibold"/>
              </a:endParaRPr>
            </a:p>
          </p:txBody>
        </p:sp>
        <p:sp>
          <p:nvSpPr>
            <p:cNvPr id="10" name="Freeform: Shape 45">
              <a:extLst>
                <a:ext uri="{FF2B5EF4-FFF2-40B4-BE49-F238E27FC236}">
                  <a16:creationId xmlns:a16="http://schemas.microsoft.com/office/drawing/2014/main" id="{FEBB711A-A309-D173-CC54-8AB16776B484}"/>
                </a:ext>
              </a:extLst>
            </p:cNvPr>
            <p:cNvSpPr/>
            <p:nvPr/>
          </p:nvSpPr>
          <p:spPr>
            <a:xfrm>
              <a:off x="11406721" y="1256527"/>
              <a:ext cx="366178" cy="338801"/>
            </a:xfrm>
            <a:custGeom>
              <a:avLst/>
              <a:gdLst>
                <a:gd name="connsiteX0" fmla="*/ 331350 w 366178"/>
                <a:gd name="connsiteY0" fmla="*/ 0 h 338801"/>
                <a:gd name="connsiteX1" fmla="*/ 34828 w 366178"/>
                <a:gd name="connsiteY1" fmla="*/ 0 h 338801"/>
                <a:gd name="connsiteX2" fmla="*/ 0 w 366178"/>
                <a:gd name="connsiteY2" fmla="*/ 34828 h 338801"/>
                <a:gd name="connsiteX3" fmla="*/ 0 w 366178"/>
                <a:gd name="connsiteY3" fmla="*/ 228196 h 338801"/>
                <a:gd name="connsiteX4" fmla="*/ 34828 w 366178"/>
                <a:gd name="connsiteY4" fmla="*/ 263024 h 338801"/>
                <a:gd name="connsiteX5" fmla="*/ 89217 w 366178"/>
                <a:gd name="connsiteY5" fmla="*/ 263024 h 338801"/>
                <a:gd name="connsiteX6" fmla="*/ 89217 w 366178"/>
                <a:gd name="connsiteY6" fmla="*/ 335895 h 338801"/>
                <a:gd name="connsiteX7" fmla="*/ 91394 w 366178"/>
                <a:gd name="connsiteY7" fmla="*/ 338708 h 338801"/>
                <a:gd name="connsiteX8" fmla="*/ 92123 w 366178"/>
                <a:gd name="connsiteY8" fmla="*/ 338801 h 338801"/>
                <a:gd name="connsiteX9" fmla="*/ 94664 w 366178"/>
                <a:gd name="connsiteY9" fmla="*/ 337305 h 338801"/>
                <a:gd name="connsiteX10" fmla="*/ 135907 w 366178"/>
                <a:gd name="connsiteY10" fmla="*/ 263023 h 338801"/>
                <a:gd name="connsiteX11" fmla="*/ 331350 w 366178"/>
                <a:gd name="connsiteY11" fmla="*/ 263023 h 338801"/>
                <a:gd name="connsiteX12" fmla="*/ 366179 w 366178"/>
                <a:gd name="connsiteY12" fmla="*/ 228195 h 338801"/>
                <a:gd name="connsiteX13" fmla="*/ 366179 w 366178"/>
                <a:gd name="connsiteY13" fmla="*/ 34828 h 338801"/>
                <a:gd name="connsiteX14" fmla="*/ 331350 w 366178"/>
                <a:gd name="connsiteY14" fmla="*/ 0 h 338801"/>
                <a:gd name="connsiteX15" fmla="*/ 360366 w 366178"/>
                <a:gd name="connsiteY15" fmla="*/ 228196 h 338801"/>
                <a:gd name="connsiteX16" fmla="*/ 331350 w 366178"/>
                <a:gd name="connsiteY16" fmla="*/ 257212 h 338801"/>
                <a:gd name="connsiteX17" fmla="*/ 134196 w 366178"/>
                <a:gd name="connsiteY17" fmla="*/ 257212 h 338801"/>
                <a:gd name="connsiteX18" fmla="*/ 131656 w 366178"/>
                <a:gd name="connsiteY18" fmla="*/ 258707 h 338801"/>
                <a:gd name="connsiteX19" fmla="*/ 95029 w 366178"/>
                <a:gd name="connsiteY19" fmla="*/ 324674 h 338801"/>
                <a:gd name="connsiteX20" fmla="*/ 95029 w 366178"/>
                <a:gd name="connsiteY20" fmla="*/ 260118 h 338801"/>
                <a:gd name="connsiteX21" fmla="*/ 92123 w 366178"/>
                <a:gd name="connsiteY21" fmla="*/ 257212 h 338801"/>
                <a:gd name="connsiteX22" fmla="*/ 34828 w 366178"/>
                <a:gd name="connsiteY22" fmla="*/ 257212 h 338801"/>
                <a:gd name="connsiteX23" fmla="*/ 5812 w 366178"/>
                <a:gd name="connsiteY23" fmla="*/ 228196 h 338801"/>
                <a:gd name="connsiteX24" fmla="*/ 5812 w 366178"/>
                <a:gd name="connsiteY24" fmla="*/ 34828 h 338801"/>
                <a:gd name="connsiteX25" fmla="*/ 34828 w 366178"/>
                <a:gd name="connsiteY25" fmla="*/ 5812 h 338801"/>
                <a:gd name="connsiteX26" fmla="*/ 331350 w 366178"/>
                <a:gd name="connsiteY26" fmla="*/ 5812 h 338801"/>
                <a:gd name="connsiteX27" fmla="*/ 360366 w 366178"/>
                <a:gd name="connsiteY27" fmla="*/ 34828 h 338801"/>
                <a:gd name="connsiteX28" fmla="*/ 360366 w 366178"/>
                <a:gd name="connsiteY28" fmla="*/ 228196 h 33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6178" h="338801">
                  <a:moveTo>
                    <a:pt x="331350" y="0"/>
                  </a:moveTo>
                  <a:lnTo>
                    <a:pt x="34828" y="0"/>
                  </a:lnTo>
                  <a:cubicBezTo>
                    <a:pt x="15624" y="0"/>
                    <a:pt x="0" y="15624"/>
                    <a:pt x="0" y="34828"/>
                  </a:cubicBezTo>
                  <a:lnTo>
                    <a:pt x="0" y="228196"/>
                  </a:lnTo>
                  <a:cubicBezTo>
                    <a:pt x="0" y="247401"/>
                    <a:pt x="15624" y="263024"/>
                    <a:pt x="34828" y="263024"/>
                  </a:cubicBezTo>
                  <a:lnTo>
                    <a:pt x="89217" y="263024"/>
                  </a:lnTo>
                  <a:lnTo>
                    <a:pt x="89217" y="335895"/>
                  </a:lnTo>
                  <a:cubicBezTo>
                    <a:pt x="89217" y="337219"/>
                    <a:pt x="90112" y="338376"/>
                    <a:pt x="91394" y="338708"/>
                  </a:cubicBezTo>
                  <a:cubicBezTo>
                    <a:pt x="91637" y="338771"/>
                    <a:pt x="91882" y="338801"/>
                    <a:pt x="92123" y="338801"/>
                  </a:cubicBezTo>
                  <a:cubicBezTo>
                    <a:pt x="93160" y="338801"/>
                    <a:pt x="94142" y="338244"/>
                    <a:pt x="94664" y="337305"/>
                  </a:cubicBezTo>
                  <a:lnTo>
                    <a:pt x="135907" y="263023"/>
                  </a:lnTo>
                  <a:lnTo>
                    <a:pt x="331350" y="263023"/>
                  </a:lnTo>
                  <a:cubicBezTo>
                    <a:pt x="350555" y="263023"/>
                    <a:pt x="366179" y="247400"/>
                    <a:pt x="366179" y="228195"/>
                  </a:cubicBezTo>
                  <a:lnTo>
                    <a:pt x="366179" y="34828"/>
                  </a:lnTo>
                  <a:cubicBezTo>
                    <a:pt x="366178" y="15624"/>
                    <a:pt x="350554" y="0"/>
                    <a:pt x="331350" y="0"/>
                  </a:cubicBezTo>
                  <a:close/>
                  <a:moveTo>
                    <a:pt x="360366" y="228196"/>
                  </a:moveTo>
                  <a:cubicBezTo>
                    <a:pt x="360366" y="244195"/>
                    <a:pt x="347350" y="257212"/>
                    <a:pt x="331350" y="257212"/>
                  </a:cubicBezTo>
                  <a:lnTo>
                    <a:pt x="134196" y="257212"/>
                  </a:lnTo>
                  <a:cubicBezTo>
                    <a:pt x="133141" y="257212"/>
                    <a:pt x="132168" y="257784"/>
                    <a:pt x="131656" y="258707"/>
                  </a:cubicBezTo>
                  <a:lnTo>
                    <a:pt x="95029" y="324674"/>
                  </a:lnTo>
                  <a:lnTo>
                    <a:pt x="95029" y="260118"/>
                  </a:lnTo>
                  <a:cubicBezTo>
                    <a:pt x="95029" y="258513"/>
                    <a:pt x="93728" y="257212"/>
                    <a:pt x="92123" y="257212"/>
                  </a:cubicBezTo>
                  <a:lnTo>
                    <a:pt x="34828" y="257212"/>
                  </a:lnTo>
                  <a:cubicBezTo>
                    <a:pt x="18828" y="257212"/>
                    <a:pt x="5812" y="244195"/>
                    <a:pt x="5812" y="228196"/>
                  </a:cubicBezTo>
                  <a:lnTo>
                    <a:pt x="5812" y="34828"/>
                  </a:lnTo>
                  <a:cubicBezTo>
                    <a:pt x="5812" y="18829"/>
                    <a:pt x="18828" y="5812"/>
                    <a:pt x="34828" y="5812"/>
                  </a:cubicBezTo>
                  <a:lnTo>
                    <a:pt x="331350" y="5812"/>
                  </a:lnTo>
                  <a:cubicBezTo>
                    <a:pt x="347350" y="5812"/>
                    <a:pt x="360366" y="18829"/>
                    <a:pt x="360366" y="34828"/>
                  </a:cubicBezTo>
                  <a:lnTo>
                    <a:pt x="360366" y="228196"/>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300">
                <a:solidFill>
                  <a:srgbClr val="000000"/>
                </a:solidFill>
                <a:latin typeface="Segoe UI Semibold"/>
              </a:endParaRPr>
            </a:p>
          </p:txBody>
        </p:sp>
      </p:grpSp>
    </p:spTree>
    <p:extLst>
      <p:ext uri="{BB962C8B-B14F-4D97-AF65-F5344CB8AC3E}">
        <p14:creationId xmlns:p14="http://schemas.microsoft.com/office/powerpoint/2010/main" val="194688398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DBDCF-4B60-78E2-EF1A-1E2C126B88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6E706C-DADA-9B06-626F-182A22CDC35B}"/>
              </a:ext>
            </a:extLst>
          </p:cNvPr>
          <p:cNvSpPr>
            <a:spLocks noGrp="1"/>
          </p:cNvSpPr>
          <p:nvPr>
            <p:ph type="title"/>
          </p:nvPr>
        </p:nvSpPr>
        <p:spPr>
          <a:xfrm>
            <a:off x="588263" y="2875002"/>
            <a:ext cx="4853532" cy="1107996"/>
          </a:xfrm>
        </p:spPr>
        <p:txBody>
          <a:bodyPr/>
          <a:lstStyle/>
          <a:p>
            <a:r>
              <a:rPr lang="en-GB"/>
              <a:t>R and Python for Copilot Analytics</a:t>
            </a:r>
          </a:p>
        </p:txBody>
      </p:sp>
    </p:spTree>
    <p:extLst>
      <p:ext uri="{BB962C8B-B14F-4D97-AF65-F5344CB8AC3E}">
        <p14:creationId xmlns:p14="http://schemas.microsoft.com/office/powerpoint/2010/main" val="407268440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833F00A-18BD-1B85-C608-5F8BC3ACE150}"/>
              </a:ext>
              <a:ext uri="{C183D7F6-B498-43B3-948B-1728B52AA6E4}">
                <adec:decorative xmlns:adec="http://schemas.microsoft.com/office/drawing/2017/decorative" val="1"/>
              </a:ext>
            </a:extLst>
          </p:cNvPr>
          <p:cNvSpPr>
            <a:spLocks/>
          </p:cNvSpPr>
          <p:nvPr/>
        </p:nvSpPr>
        <p:spPr bwMode="auto">
          <a:xfrm>
            <a:off x="419100" y="1027502"/>
            <a:ext cx="11353800" cy="5394960"/>
          </a:xfrm>
          <a:prstGeom prst="roundRect">
            <a:avLst>
              <a:gd name="adj" fmla="val 722"/>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300">
              <a:solidFill>
                <a:srgbClr val="FFFFFF"/>
              </a:solidFill>
              <a:latin typeface="Segoe UI"/>
              <a:cs typeface="Segoe UI" pitchFamily="34" charset="0"/>
            </a:endParaRPr>
          </a:p>
        </p:txBody>
      </p:sp>
      <p:sp>
        <p:nvSpPr>
          <p:cNvPr id="5" name="Title 7">
            <a:extLst>
              <a:ext uri="{FF2B5EF4-FFF2-40B4-BE49-F238E27FC236}">
                <a16:creationId xmlns:a16="http://schemas.microsoft.com/office/drawing/2014/main" id="{4342F668-EF12-8BDA-31F3-6DA74245371E}"/>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a:t>
            </a:r>
          </a:p>
        </p:txBody>
      </p:sp>
      <p:sp>
        <p:nvSpPr>
          <p:cNvPr id="3" name="Title 2">
            <a:extLst>
              <a:ext uri="{FF2B5EF4-FFF2-40B4-BE49-F238E27FC236}">
                <a16:creationId xmlns:a16="http://schemas.microsoft.com/office/drawing/2014/main" id="{4A7359BF-5371-C2E9-BF87-AB78B72A0A86}"/>
              </a:ext>
            </a:extLst>
          </p:cNvPr>
          <p:cNvSpPr>
            <a:spLocks noGrp="1"/>
          </p:cNvSpPr>
          <p:nvPr>
            <p:ph type="title"/>
          </p:nvPr>
        </p:nvSpPr>
        <p:spPr>
          <a:xfrm>
            <a:off x="419100" y="411163"/>
            <a:ext cx="11353800" cy="431800"/>
          </a:xfrm>
        </p:spPr>
        <p:txBody>
          <a:bodyPr/>
          <a:lstStyle/>
          <a:p>
            <a:r>
              <a:rPr lang="en-GB"/>
              <a:t>Extending the power of Copilot Analytics with R and Python</a:t>
            </a:r>
          </a:p>
        </p:txBody>
      </p:sp>
      <p:cxnSp>
        <p:nvCxnSpPr>
          <p:cNvPr id="10" name="Straight Arrow Connector 9">
            <a:extLst>
              <a:ext uri="{FF2B5EF4-FFF2-40B4-BE49-F238E27FC236}">
                <a16:creationId xmlns:a16="http://schemas.microsoft.com/office/drawing/2014/main" id="{4B56D2E0-2FAF-C00C-8C89-2A74C7AFE888}"/>
              </a:ext>
              <a:ext uri="{C183D7F6-B498-43B3-948B-1728B52AA6E4}">
                <adec:decorative xmlns:adec="http://schemas.microsoft.com/office/drawing/2017/decorative" val="1"/>
              </a:ext>
            </a:extLst>
          </p:cNvPr>
          <p:cNvCxnSpPr>
            <a:cxnSpLocks/>
          </p:cNvCxnSpPr>
          <p:nvPr/>
        </p:nvCxnSpPr>
        <p:spPr>
          <a:xfrm>
            <a:off x="967735" y="1637663"/>
            <a:ext cx="0" cy="4480560"/>
          </a:xfrm>
          <a:prstGeom prst="straightConnector1">
            <a:avLst/>
          </a:prstGeom>
          <a:ln w="28575">
            <a:solidFill>
              <a:schemeClr val="accent4"/>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2" name="Title 7">
            <a:extLst>
              <a:ext uri="{FF2B5EF4-FFF2-40B4-BE49-F238E27FC236}">
                <a16:creationId xmlns:a16="http://schemas.microsoft.com/office/drawing/2014/main" id="{66BF4971-BF50-F0FC-EC7C-4D10C0F092A2}"/>
              </a:ext>
            </a:extLst>
          </p:cNvPr>
          <p:cNvSpPr txBox="1">
            <a:spLocks/>
          </p:cNvSpPr>
          <p:nvPr/>
        </p:nvSpPr>
        <p:spPr>
          <a:xfrm>
            <a:off x="647694" y="1198813"/>
            <a:ext cx="3474720" cy="215444"/>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Viva Insights integration</a:t>
            </a:r>
          </a:p>
        </p:txBody>
      </p:sp>
      <p:sp>
        <p:nvSpPr>
          <p:cNvPr id="25" name="Rectangle 24">
            <a:extLst>
              <a:ext uri="{FF2B5EF4-FFF2-40B4-BE49-F238E27FC236}">
                <a16:creationId xmlns:a16="http://schemas.microsoft.com/office/drawing/2014/main" id="{3E66C162-BB2D-80E1-1FC4-D720B5E92140}"/>
              </a:ext>
            </a:extLst>
          </p:cNvPr>
          <p:cNvSpPr/>
          <p:nvPr/>
        </p:nvSpPr>
        <p:spPr bwMode="auto">
          <a:xfrm>
            <a:off x="1321419" y="1790061"/>
            <a:ext cx="2501592"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gradFill>
                  <a:gsLst>
                    <a:gs pos="58000">
                      <a:srgbClr val="8661C5"/>
                    </a:gs>
                    <a:gs pos="100000">
                      <a:srgbClr val="C73ECC"/>
                    </a:gs>
                    <a:gs pos="0">
                      <a:srgbClr val="0078D4">
                        <a:lumMod val="75000"/>
                      </a:srgbClr>
                    </a:gs>
                  </a:gsLst>
                  <a:lin ang="0" scaled="0"/>
                </a:gradFill>
                <a:latin typeface="+mj-lt"/>
                <a:ea typeface="Segoe UI" pitchFamily="34" charset="0"/>
                <a:cs typeface="Segoe UI" pitchFamily="34" charset="0"/>
              </a:rPr>
              <a:t>Viva Insights</a:t>
            </a:r>
          </a:p>
        </p:txBody>
      </p:sp>
      <p:sp>
        <p:nvSpPr>
          <p:cNvPr id="23" name="Oval 1091_1">
            <a:extLst>
              <a:ext uri="{FF2B5EF4-FFF2-40B4-BE49-F238E27FC236}">
                <a16:creationId xmlns:a16="http://schemas.microsoft.com/office/drawing/2014/main" id="{167B2DE9-43EA-B25D-6612-622A2B7E4C3C}"/>
              </a:ext>
              <a:ext uri="{C183D7F6-B498-43B3-948B-1728B52AA6E4}">
                <adec:decorative xmlns:adec="http://schemas.microsoft.com/office/drawing/2017/decorative" val="1"/>
              </a:ext>
            </a:extLst>
          </p:cNvPr>
          <p:cNvSpPr>
            <a:spLocks/>
          </p:cNvSpPr>
          <p:nvPr/>
        </p:nvSpPr>
        <p:spPr bwMode="auto">
          <a:xfrm rot="10800000" flipV="1">
            <a:off x="647694" y="1470968"/>
            <a:ext cx="3474720" cy="274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26" name="Rectangle 25">
            <a:extLst>
              <a:ext uri="{FF2B5EF4-FFF2-40B4-BE49-F238E27FC236}">
                <a16:creationId xmlns:a16="http://schemas.microsoft.com/office/drawing/2014/main" id="{20D066F5-50C6-2ECE-9F54-DB8C5D7C7EF0}"/>
              </a:ext>
            </a:extLst>
          </p:cNvPr>
          <p:cNvSpPr/>
          <p:nvPr/>
        </p:nvSpPr>
        <p:spPr bwMode="auto">
          <a:xfrm>
            <a:off x="1321419" y="2728725"/>
            <a:ext cx="2501592" cy="630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gradFill>
                  <a:gsLst>
                    <a:gs pos="58000">
                      <a:srgbClr val="8661C5"/>
                    </a:gs>
                    <a:gs pos="100000">
                      <a:srgbClr val="C73ECC"/>
                    </a:gs>
                    <a:gs pos="0">
                      <a:srgbClr val="0078D4">
                        <a:lumMod val="75000"/>
                      </a:srgbClr>
                    </a:gs>
                  </a:gsLst>
                  <a:lin ang="0" scaled="0"/>
                </a:gradFill>
                <a:latin typeface="+mj-lt"/>
                <a:ea typeface="Segoe UI" pitchFamily="34" charset="0"/>
                <a:cs typeface="Segoe UI" pitchFamily="34" charset="0"/>
              </a:rPr>
              <a:t>Data export capability</a:t>
            </a:r>
          </a:p>
          <a:p>
            <a:pPr algn="l" defTabSz="932472" fontAlgn="base">
              <a:spcBef>
                <a:spcPct val="0"/>
              </a:spcBef>
              <a:spcAft>
                <a:spcPts val="600"/>
              </a:spcAft>
            </a:pPr>
            <a:r>
              <a:rPr lang="en-US" sz="1200">
                <a:solidFill>
                  <a:schemeClr val="tx1"/>
                </a:solidFill>
                <a:ea typeface="Segoe UI" pitchFamily="34" charset="0"/>
                <a:cs typeface="Segoe UI" pitchFamily="34" charset="0"/>
              </a:rPr>
              <a:t>Viva Insights allows export of Copilot metrics as .csv via the Analyst Portal.</a:t>
            </a:r>
          </a:p>
        </p:txBody>
      </p:sp>
      <p:sp>
        <p:nvSpPr>
          <p:cNvPr id="11" name="Oval 1091_1">
            <a:extLst>
              <a:ext uri="{FF2B5EF4-FFF2-40B4-BE49-F238E27FC236}">
                <a16:creationId xmlns:a16="http://schemas.microsoft.com/office/drawing/2014/main" id="{0DB73245-442C-65C6-E86B-BA9E6168BE16}"/>
              </a:ext>
              <a:ext uri="{C183D7F6-B498-43B3-948B-1728B52AA6E4}">
                <adec:decorative xmlns:adec="http://schemas.microsoft.com/office/drawing/2017/decorative" val="1"/>
              </a:ext>
            </a:extLst>
          </p:cNvPr>
          <p:cNvSpPr>
            <a:spLocks noChangeAspect="1"/>
          </p:cNvSpPr>
          <p:nvPr/>
        </p:nvSpPr>
        <p:spPr bwMode="auto">
          <a:xfrm rot="10800000" flipV="1">
            <a:off x="725730" y="3814321"/>
            <a:ext cx="484010" cy="48401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sp>
        <p:nvSpPr>
          <p:cNvPr id="27" name="Rectangle 26">
            <a:extLst>
              <a:ext uri="{FF2B5EF4-FFF2-40B4-BE49-F238E27FC236}">
                <a16:creationId xmlns:a16="http://schemas.microsoft.com/office/drawing/2014/main" id="{7FCCD63F-7CE6-F109-1BFC-FD69EEC9AE61}"/>
              </a:ext>
            </a:extLst>
          </p:cNvPr>
          <p:cNvSpPr/>
          <p:nvPr/>
        </p:nvSpPr>
        <p:spPr bwMode="auto">
          <a:xfrm>
            <a:off x="1321419" y="3966719"/>
            <a:ext cx="2501592" cy="630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gradFill>
                  <a:gsLst>
                    <a:gs pos="58000">
                      <a:srgbClr val="8661C5"/>
                    </a:gs>
                    <a:gs pos="100000">
                      <a:srgbClr val="C73ECC"/>
                    </a:gs>
                    <a:gs pos="0">
                      <a:srgbClr val="0078D4">
                        <a:lumMod val="75000"/>
                      </a:srgbClr>
                    </a:gs>
                  </a:gsLst>
                  <a:lin ang="0" scaled="0"/>
                </a:gradFill>
                <a:latin typeface="+mj-lt"/>
                <a:ea typeface="Segoe UI" pitchFamily="34" charset="0"/>
                <a:cs typeface="Segoe UI" pitchFamily="34" charset="0"/>
              </a:rPr>
              <a:t>Flexible tooling</a:t>
            </a:r>
          </a:p>
          <a:p>
            <a:pPr algn="l" defTabSz="932472" fontAlgn="base">
              <a:spcBef>
                <a:spcPct val="0"/>
              </a:spcBef>
              <a:spcAft>
                <a:spcPts val="600"/>
              </a:spcAft>
            </a:pPr>
            <a:r>
              <a:rPr lang="en-US" sz="1200">
                <a:solidFill>
                  <a:schemeClr val="tx1"/>
                </a:solidFill>
                <a:ea typeface="Segoe UI" pitchFamily="34" charset="0"/>
                <a:cs typeface="Segoe UI" pitchFamily="34" charset="0"/>
              </a:rPr>
              <a:t>Analysts can load data into R or Python, depending on preference.</a:t>
            </a:r>
          </a:p>
        </p:txBody>
      </p:sp>
      <p:sp>
        <p:nvSpPr>
          <p:cNvPr id="19" name="Oval 1091_1">
            <a:extLst>
              <a:ext uri="{FF2B5EF4-FFF2-40B4-BE49-F238E27FC236}">
                <a16:creationId xmlns:a16="http://schemas.microsoft.com/office/drawing/2014/main" id="{05CDC137-65E9-9C18-73D5-FBB579AC8587}"/>
              </a:ext>
              <a:ext uri="{C183D7F6-B498-43B3-948B-1728B52AA6E4}">
                <adec:decorative xmlns:adec="http://schemas.microsoft.com/office/drawing/2017/decorative" val="1"/>
              </a:ext>
            </a:extLst>
          </p:cNvPr>
          <p:cNvSpPr>
            <a:spLocks noChangeAspect="1"/>
          </p:cNvSpPr>
          <p:nvPr/>
        </p:nvSpPr>
        <p:spPr bwMode="auto">
          <a:xfrm rot="10800000" flipV="1">
            <a:off x="725730" y="5052316"/>
            <a:ext cx="484010" cy="48401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sp>
        <p:nvSpPr>
          <p:cNvPr id="28" name="Rectangle 27">
            <a:extLst>
              <a:ext uri="{FF2B5EF4-FFF2-40B4-BE49-F238E27FC236}">
                <a16:creationId xmlns:a16="http://schemas.microsoft.com/office/drawing/2014/main" id="{836F02D8-16DE-5860-4D32-6F779748571C}"/>
              </a:ext>
            </a:extLst>
          </p:cNvPr>
          <p:cNvSpPr/>
          <p:nvPr/>
        </p:nvSpPr>
        <p:spPr bwMode="auto">
          <a:xfrm>
            <a:off x="1321419" y="5204714"/>
            <a:ext cx="2501592" cy="630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gradFill>
                  <a:gsLst>
                    <a:gs pos="58000">
                      <a:srgbClr val="8661C5"/>
                    </a:gs>
                    <a:gs pos="100000">
                      <a:srgbClr val="C73ECC"/>
                    </a:gs>
                    <a:gs pos="0">
                      <a:srgbClr val="0078D4">
                        <a:lumMod val="75000"/>
                      </a:srgbClr>
                    </a:gs>
                  </a:gsLst>
                  <a:lin ang="0" scaled="0"/>
                </a:gradFill>
                <a:latin typeface="+mj-lt"/>
                <a:ea typeface="Segoe UI" pitchFamily="34" charset="0"/>
                <a:cs typeface="Segoe UI" pitchFamily="34" charset="0"/>
              </a:rPr>
              <a:t>Seamless workflow integration</a:t>
            </a:r>
          </a:p>
          <a:p>
            <a:pPr algn="l" defTabSz="932472" fontAlgn="base">
              <a:spcBef>
                <a:spcPct val="0"/>
              </a:spcBef>
              <a:spcAft>
                <a:spcPts val="600"/>
              </a:spcAft>
            </a:pPr>
            <a:r>
              <a:rPr lang="en-US" sz="1200">
                <a:solidFill>
                  <a:schemeClr val="tx1"/>
                </a:solidFill>
                <a:ea typeface="Segoe UI" pitchFamily="34" charset="0"/>
                <a:cs typeface="Segoe UI" pitchFamily="34" charset="0"/>
              </a:rPr>
              <a:t>Ideal for embedding into existing data science pipelines</a:t>
            </a:r>
          </a:p>
        </p:txBody>
      </p:sp>
      <p:grpSp>
        <p:nvGrpSpPr>
          <p:cNvPr id="33" name="Group 32">
            <a:extLst>
              <a:ext uri="{FF2B5EF4-FFF2-40B4-BE49-F238E27FC236}">
                <a16:creationId xmlns:a16="http://schemas.microsoft.com/office/drawing/2014/main" id="{657F0861-45C5-1D27-3DA5-E9583F03EA99}"/>
              </a:ext>
              <a:ext uri="{C183D7F6-B498-43B3-948B-1728B52AA6E4}">
                <adec:decorative xmlns:adec="http://schemas.microsoft.com/office/drawing/2017/decorative" val="1"/>
              </a:ext>
            </a:extLst>
          </p:cNvPr>
          <p:cNvGrpSpPr/>
          <p:nvPr/>
        </p:nvGrpSpPr>
        <p:grpSpPr>
          <a:xfrm>
            <a:off x="725730" y="1637663"/>
            <a:ext cx="484010" cy="484010"/>
            <a:chOff x="497135" y="1306447"/>
            <a:chExt cx="484010" cy="484010"/>
          </a:xfrm>
        </p:grpSpPr>
        <p:sp>
          <p:nvSpPr>
            <p:cNvPr id="4" name="Oval 1091_1">
              <a:extLst>
                <a:ext uri="{FF2B5EF4-FFF2-40B4-BE49-F238E27FC236}">
                  <a16:creationId xmlns:a16="http://schemas.microsoft.com/office/drawing/2014/main" id="{2C59C0FD-1936-BF97-2243-E46F2FEA6708}"/>
                </a:ext>
                <a:ext uri="{C183D7F6-B498-43B3-948B-1728B52AA6E4}">
                  <adec:decorative xmlns:adec="http://schemas.microsoft.com/office/drawing/2017/decorative" val="1"/>
                </a:ext>
              </a:extLst>
            </p:cNvPr>
            <p:cNvSpPr>
              <a:spLocks noChangeAspect="1"/>
            </p:cNvSpPr>
            <p:nvPr/>
          </p:nvSpPr>
          <p:spPr bwMode="auto">
            <a:xfrm rot="10800000" flipV="1">
              <a:off x="497135" y="1306447"/>
              <a:ext cx="484010" cy="48401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pic>
          <p:nvPicPr>
            <p:cNvPr id="32" name="Picture 31" descr="A white logo with black background&#10;&#10;AI-generated content may be incorrect.">
              <a:extLst>
                <a:ext uri="{FF2B5EF4-FFF2-40B4-BE49-F238E27FC236}">
                  <a16:creationId xmlns:a16="http://schemas.microsoft.com/office/drawing/2014/main" id="{D0EFEA5A-35A3-7D69-F69B-D6EB3B42B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09" y="1383621"/>
              <a:ext cx="329662" cy="329662"/>
            </a:xfrm>
            <a:prstGeom prst="rect">
              <a:avLst/>
            </a:prstGeom>
          </p:spPr>
        </p:pic>
      </p:grpSp>
      <p:grpSp>
        <p:nvGrpSpPr>
          <p:cNvPr id="48" name="Group 47">
            <a:extLst>
              <a:ext uri="{FF2B5EF4-FFF2-40B4-BE49-F238E27FC236}">
                <a16:creationId xmlns:a16="http://schemas.microsoft.com/office/drawing/2014/main" id="{FA0FDD37-4538-960D-BFC0-33005A4EF122}"/>
              </a:ext>
              <a:ext uri="{C183D7F6-B498-43B3-948B-1728B52AA6E4}">
                <adec:decorative xmlns:adec="http://schemas.microsoft.com/office/drawing/2017/decorative" val="1"/>
              </a:ext>
            </a:extLst>
          </p:cNvPr>
          <p:cNvGrpSpPr/>
          <p:nvPr/>
        </p:nvGrpSpPr>
        <p:grpSpPr>
          <a:xfrm>
            <a:off x="725730" y="2576327"/>
            <a:ext cx="484010" cy="484010"/>
            <a:chOff x="497135" y="2568796"/>
            <a:chExt cx="484010" cy="484010"/>
          </a:xfrm>
        </p:grpSpPr>
        <p:sp>
          <p:nvSpPr>
            <p:cNvPr id="9" name="Oval 1091_1">
              <a:extLst>
                <a:ext uri="{FF2B5EF4-FFF2-40B4-BE49-F238E27FC236}">
                  <a16:creationId xmlns:a16="http://schemas.microsoft.com/office/drawing/2014/main" id="{1AA57227-2C53-2CA5-BE00-377840CDC448}"/>
                </a:ext>
                <a:ext uri="{C183D7F6-B498-43B3-948B-1728B52AA6E4}">
                  <adec:decorative xmlns:adec="http://schemas.microsoft.com/office/drawing/2017/decorative" val="1"/>
                </a:ext>
              </a:extLst>
            </p:cNvPr>
            <p:cNvSpPr>
              <a:spLocks noChangeAspect="1"/>
            </p:cNvSpPr>
            <p:nvPr/>
          </p:nvSpPr>
          <p:spPr bwMode="auto">
            <a:xfrm rot="10800000" flipV="1">
              <a:off x="497135" y="2568796"/>
              <a:ext cx="484010" cy="48401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sp>
          <p:nvSpPr>
            <p:cNvPr id="47" name="Freeform: Shape 46">
              <a:extLst>
                <a:ext uri="{FF2B5EF4-FFF2-40B4-BE49-F238E27FC236}">
                  <a16:creationId xmlns:a16="http://schemas.microsoft.com/office/drawing/2014/main" id="{6FAE64D8-B889-4E0F-F3BD-2A166392279A}"/>
                </a:ext>
              </a:extLst>
            </p:cNvPr>
            <p:cNvSpPr/>
            <p:nvPr/>
          </p:nvSpPr>
          <p:spPr>
            <a:xfrm>
              <a:off x="609600" y="2666867"/>
              <a:ext cx="259080" cy="287868"/>
            </a:xfrm>
            <a:custGeom>
              <a:avLst/>
              <a:gdLst>
                <a:gd name="connsiteX0" fmla="*/ 171450 w 342900"/>
                <a:gd name="connsiteY0" fmla="*/ 295275 h 381000"/>
                <a:gd name="connsiteX1" fmla="*/ 171450 w 342900"/>
                <a:gd name="connsiteY1" fmla="*/ 323850 h 381000"/>
                <a:gd name="connsiteX2" fmla="*/ 285750 w 342900"/>
                <a:gd name="connsiteY2" fmla="*/ 323850 h 381000"/>
                <a:gd name="connsiteX3" fmla="*/ 285750 w 342900"/>
                <a:gd name="connsiteY3" fmla="*/ 295275 h 381000"/>
                <a:gd name="connsiteX4" fmla="*/ 95250 w 342900"/>
                <a:gd name="connsiteY4" fmla="*/ 295275 h 381000"/>
                <a:gd name="connsiteX5" fmla="*/ 95250 w 342900"/>
                <a:gd name="connsiteY5" fmla="*/ 323850 h 381000"/>
                <a:gd name="connsiteX6" fmla="*/ 152400 w 342900"/>
                <a:gd name="connsiteY6" fmla="*/ 323850 h 381000"/>
                <a:gd name="connsiteX7" fmla="*/ 152400 w 342900"/>
                <a:gd name="connsiteY7" fmla="*/ 295275 h 381000"/>
                <a:gd name="connsiteX8" fmla="*/ 171450 w 342900"/>
                <a:gd name="connsiteY8" fmla="*/ 247650 h 381000"/>
                <a:gd name="connsiteX9" fmla="*/ 171450 w 342900"/>
                <a:gd name="connsiteY9" fmla="*/ 276225 h 381000"/>
                <a:gd name="connsiteX10" fmla="*/ 285750 w 342900"/>
                <a:gd name="connsiteY10" fmla="*/ 276225 h 381000"/>
                <a:gd name="connsiteX11" fmla="*/ 285750 w 342900"/>
                <a:gd name="connsiteY11" fmla="*/ 247650 h 381000"/>
                <a:gd name="connsiteX12" fmla="*/ 95250 w 342900"/>
                <a:gd name="connsiteY12" fmla="*/ 247650 h 381000"/>
                <a:gd name="connsiteX13" fmla="*/ 95250 w 342900"/>
                <a:gd name="connsiteY13" fmla="*/ 276225 h 381000"/>
                <a:gd name="connsiteX14" fmla="*/ 152400 w 342900"/>
                <a:gd name="connsiteY14" fmla="*/ 276225 h 381000"/>
                <a:gd name="connsiteX15" fmla="*/ 152400 w 342900"/>
                <a:gd name="connsiteY15" fmla="*/ 247650 h 381000"/>
                <a:gd name="connsiteX16" fmla="*/ 171450 w 342900"/>
                <a:gd name="connsiteY16" fmla="*/ 180975 h 381000"/>
                <a:gd name="connsiteX17" fmla="*/ 171450 w 342900"/>
                <a:gd name="connsiteY17" fmla="*/ 228600 h 381000"/>
                <a:gd name="connsiteX18" fmla="*/ 285750 w 342900"/>
                <a:gd name="connsiteY18" fmla="*/ 228600 h 381000"/>
                <a:gd name="connsiteX19" fmla="*/ 285750 w 342900"/>
                <a:gd name="connsiteY19" fmla="*/ 180975 h 381000"/>
                <a:gd name="connsiteX20" fmla="*/ 95250 w 342900"/>
                <a:gd name="connsiteY20" fmla="*/ 180975 h 381000"/>
                <a:gd name="connsiteX21" fmla="*/ 95250 w 342900"/>
                <a:gd name="connsiteY21" fmla="*/ 228600 h 381000"/>
                <a:gd name="connsiteX22" fmla="*/ 152400 w 342900"/>
                <a:gd name="connsiteY22" fmla="*/ 228600 h 381000"/>
                <a:gd name="connsiteX23" fmla="*/ 152400 w 342900"/>
                <a:gd name="connsiteY23" fmla="*/ 180975 h 381000"/>
                <a:gd name="connsiteX24" fmla="*/ 85725 w 342900"/>
                <a:gd name="connsiteY24" fmla="*/ 161925 h 381000"/>
                <a:gd name="connsiteX25" fmla="*/ 295275 w 342900"/>
                <a:gd name="connsiteY25" fmla="*/ 161925 h 381000"/>
                <a:gd name="connsiteX26" fmla="*/ 304800 w 342900"/>
                <a:gd name="connsiteY26" fmla="*/ 171450 h 381000"/>
                <a:gd name="connsiteX27" fmla="*/ 304800 w 342900"/>
                <a:gd name="connsiteY27" fmla="*/ 333375 h 381000"/>
                <a:gd name="connsiteX28" fmla="*/ 295275 w 342900"/>
                <a:gd name="connsiteY28" fmla="*/ 342900 h 381000"/>
                <a:gd name="connsiteX29" fmla="*/ 85725 w 342900"/>
                <a:gd name="connsiteY29" fmla="*/ 342900 h 381000"/>
                <a:gd name="connsiteX30" fmla="*/ 76200 w 342900"/>
                <a:gd name="connsiteY30" fmla="*/ 333375 h 381000"/>
                <a:gd name="connsiteX31" fmla="*/ 76200 w 342900"/>
                <a:gd name="connsiteY31" fmla="*/ 171450 h 381000"/>
                <a:gd name="connsiteX32" fmla="*/ 85725 w 342900"/>
                <a:gd name="connsiteY32" fmla="*/ 161925 h 381000"/>
                <a:gd name="connsiteX33" fmla="*/ 19050 w 342900"/>
                <a:gd name="connsiteY33" fmla="*/ 76200 h 381000"/>
                <a:gd name="connsiteX34" fmla="*/ 19050 w 342900"/>
                <a:gd name="connsiteY34" fmla="*/ 123825 h 381000"/>
                <a:gd name="connsiteX35" fmla="*/ 180975 w 342900"/>
                <a:gd name="connsiteY35" fmla="*/ 123825 h 381000"/>
                <a:gd name="connsiteX36" fmla="*/ 180975 w 342900"/>
                <a:gd name="connsiteY36" fmla="*/ 76200 h 381000"/>
                <a:gd name="connsiteX37" fmla="*/ 257175 w 342900"/>
                <a:gd name="connsiteY37" fmla="*/ 32518 h 381000"/>
                <a:gd name="connsiteX38" fmla="*/ 257175 w 342900"/>
                <a:gd name="connsiteY38" fmla="*/ 85725 h 381000"/>
                <a:gd name="connsiteX39" fmla="*/ 310382 w 342900"/>
                <a:gd name="connsiteY39" fmla="*/ 85725 h 381000"/>
                <a:gd name="connsiteX40" fmla="*/ 57150 w 342900"/>
                <a:gd name="connsiteY40" fmla="*/ 19050 h 381000"/>
                <a:gd name="connsiteX41" fmla="*/ 57150 w 342900"/>
                <a:gd name="connsiteY41" fmla="*/ 57150 h 381000"/>
                <a:gd name="connsiteX42" fmla="*/ 190500 w 342900"/>
                <a:gd name="connsiteY42" fmla="*/ 57150 h 381000"/>
                <a:gd name="connsiteX43" fmla="*/ 200025 w 342900"/>
                <a:gd name="connsiteY43" fmla="*/ 66675 h 381000"/>
                <a:gd name="connsiteX44" fmla="*/ 200025 w 342900"/>
                <a:gd name="connsiteY44" fmla="*/ 133350 h 381000"/>
                <a:gd name="connsiteX45" fmla="*/ 190500 w 342900"/>
                <a:gd name="connsiteY45" fmla="*/ 142875 h 381000"/>
                <a:gd name="connsiteX46" fmla="*/ 57150 w 342900"/>
                <a:gd name="connsiteY46" fmla="*/ 142875 h 381000"/>
                <a:gd name="connsiteX47" fmla="*/ 57150 w 342900"/>
                <a:gd name="connsiteY47" fmla="*/ 361950 h 381000"/>
                <a:gd name="connsiteX48" fmla="*/ 323850 w 342900"/>
                <a:gd name="connsiteY48" fmla="*/ 361950 h 381000"/>
                <a:gd name="connsiteX49" fmla="*/ 323850 w 342900"/>
                <a:gd name="connsiteY49" fmla="*/ 104775 h 381000"/>
                <a:gd name="connsiteX50" fmla="*/ 247650 w 342900"/>
                <a:gd name="connsiteY50" fmla="*/ 104775 h 381000"/>
                <a:gd name="connsiteX51" fmla="*/ 238125 w 342900"/>
                <a:gd name="connsiteY51" fmla="*/ 95250 h 381000"/>
                <a:gd name="connsiteX52" fmla="*/ 238125 w 342900"/>
                <a:gd name="connsiteY52" fmla="*/ 19050 h 381000"/>
                <a:gd name="connsiteX53" fmla="*/ 47625 w 342900"/>
                <a:gd name="connsiteY53" fmla="*/ 0 h 381000"/>
                <a:gd name="connsiteX54" fmla="*/ 247650 w 342900"/>
                <a:gd name="connsiteY54" fmla="*/ 0 h 381000"/>
                <a:gd name="connsiteX55" fmla="*/ 254384 w 342900"/>
                <a:gd name="connsiteY55" fmla="*/ 2791 h 381000"/>
                <a:gd name="connsiteX56" fmla="*/ 340109 w 342900"/>
                <a:gd name="connsiteY56" fmla="*/ 88516 h 381000"/>
                <a:gd name="connsiteX57" fmla="*/ 342900 w 342900"/>
                <a:gd name="connsiteY57" fmla="*/ 95250 h 381000"/>
                <a:gd name="connsiteX58" fmla="*/ 342900 w 342900"/>
                <a:gd name="connsiteY58" fmla="*/ 371475 h 381000"/>
                <a:gd name="connsiteX59" fmla="*/ 333375 w 342900"/>
                <a:gd name="connsiteY59" fmla="*/ 381000 h 381000"/>
                <a:gd name="connsiteX60" fmla="*/ 47625 w 342900"/>
                <a:gd name="connsiteY60" fmla="*/ 381000 h 381000"/>
                <a:gd name="connsiteX61" fmla="*/ 38100 w 342900"/>
                <a:gd name="connsiteY61" fmla="*/ 371475 h 381000"/>
                <a:gd name="connsiteX62" fmla="*/ 38100 w 342900"/>
                <a:gd name="connsiteY62" fmla="*/ 142875 h 381000"/>
                <a:gd name="connsiteX63" fmla="*/ 9525 w 342900"/>
                <a:gd name="connsiteY63" fmla="*/ 142875 h 381000"/>
                <a:gd name="connsiteX64" fmla="*/ 0 w 342900"/>
                <a:gd name="connsiteY64" fmla="*/ 133350 h 381000"/>
                <a:gd name="connsiteX65" fmla="*/ 0 w 342900"/>
                <a:gd name="connsiteY65" fmla="*/ 66675 h 381000"/>
                <a:gd name="connsiteX66" fmla="*/ 9525 w 342900"/>
                <a:gd name="connsiteY66" fmla="*/ 57150 h 381000"/>
                <a:gd name="connsiteX67" fmla="*/ 38100 w 342900"/>
                <a:gd name="connsiteY67" fmla="*/ 57150 h 381000"/>
                <a:gd name="connsiteX68" fmla="*/ 38100 w 342900"/>
                <a:gd name="connsiteY68" fmla="*/ 9525 h 381000"/>
                <a:gd name="connsiteX69" fmla="*/ 47625 w 342900"/>
                <a:gd name="connsiteY69"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42900" h="381000">
                  <a:moveTo>
                    <a:pt x="171450" y="295275"/>
                  </a:moveTo>
                  <a:lnTo>
                    <a:pt x="171450" y="323850"/>
                  </a:lnTo>
                  <a:lnTo>
                    <a:pt x="285750" y="323850"/>
                  </a:lnTo>
                  <a:lnTo>
                    <a:pt x="285750" y="295275"/>
                  </a:lnTo>
                  <a:close/>
                  <a:moveTo>
                    <a:pt x="95250" y="295275"/>
                  </a:moveTo>
                  <a:lnTo>
                    <a:pt x="95250" y="323850"/>
                  </a:lnTo>
                  <a:lnTo>
                    <a:pt x="152400" y="323850"/>
                  </a:lnTo>
                  <a:lnTo>
                    <a:pt x="152400" y="295275"/>
                  </a:lnTo>
                  <a:close/>
                  <a:moveTo>
                    <a:pt x="171450" y="247650"/>
                  </a:moveTo>
                  <a:lnTo>
                    <a:pt x="171450" y="276225"/>
                  </a:lnTo>
                  <a:lnTo>
                    <a:pt x="285750" y="276225"/>
                  </a:lnTo>
                  <a:lnTo>
                    <a:pt x="285750" y="247650"/>
                  </a:lnTo>
                  <a:close/>
                  <a:moveTo>
                    <a:pt x="95250" y="247650"/>
                  </a:moveTo>
                  <a:lnTo>
                    <a:pt x="95250" y="276225"/>
                  </a:lnTo>
                  <a:lnTo>
                    <a:pt x="152400" y="276225"/>
                  </a:lnTo>
                  <a:lnTo>
                    <a:pt x="152400" y="247650"/>
                  </a:lnTo>
                  <a:close/>
                  <a:moveTo>
                    <a:pt x="171450" y="180975"/>
                  </a:moveTo>
                  <a:lnTo>
                    <a:pt x="171450" y="228600"/>
                  </a:lnTo>
                  <a:lnTo>
                    <a:pt x="285750" y="228600"/>
                  </a:lnTo>
                  <a:lnTo>
                    <a:pt x="285750" y="180975"/>
                  </a:lnTo>
                  <a:close/>
                  <a:moveTo>
                    <a:pt x="95250" y="180975"/>
                  </a:moveTo>
                  <a:lnTo>
                    <a:pt x="95250" y="228600"/>
                  </a:lnTo>
                  <a:lnTo>
                    <a:pt x="152400" y="228600"/>
                  </a:lnTo>
                  <a:lnTo>
                    <a:pt x="152400" y="180975"/>
                  </a:lnTo>
                  <a:close/>
                  <a:moveTo>
                    <a:pt x="85725" y="161925"/>
                  </a:moveTo>
                  <a:lnTo>
                    <a:pt x="295275" y="161925"/>
                  </a:lnTo>
                  <a:cubicBezTo>
                    <a:pt x="300533" y="161925"/>
                    <a:pt x="304800" y="166192"/>
                    <a:pt x="304800" y="171450"/>
                  </a:cubicBezTo>
                  <a:lnTo>
                    <a:pt x="304800" y="333375"/>
                  </a:lnTo>
                  <a:cubicBezTo>
                    <a:pt x="304800" y="338633"/>
                    <a:pt x="300533" y="342900"/>
                    <a:pt x="295275" y="342900"/>
                  </a:cubicBezTo>
                  <a:lnTo>
                    <a:pt x="85725" y="342900"/>
                  </a:lnTo>
                  <a:cubicBezTo>
                    <a:pt x="80467" y="342900"/>
                    <a:pt x="76200" y="338633"/>
                    <a:pt x="76200" y="333375"/>
                  </a:cubicBezTo>
                  <a:lnTo>
                    <a:pt x="76200" y="171450"/>
                  </a:lnTo>
                  <a:cubicBezTo>
                    <a:pt x="76200" y="166192"/>
                    <a:pt x="80467" y="161925"/>
                    <a:pt x="85725" y="161925"/>
                  </a:cubicBezTo>
                  <a:close/>
                  <a:moveTo>
                    <a:pt x="19050" y="76200"/>
                  </a:moveTo>
                  <a:lnTo>
                    <a:pt x="19050" y="123825"/>
                  </a:lnTo>
                  <a:lnTo>
                    <a:pt x="180975" y="123825"/>
                  </a:lnTo>
                  <a:lnTo>
                    <a:pt x="180975" y="76200"/>
                  </a:lnTo>
                  <a:close/>
                  <a:moveTo>
                    <a:pt x="257175" y="32518"/>
                  </a:moveTo>
                  <a:lnTo>
                    <a:pt x="257175" y="85725"/>
                  </a:lnTo>
                  <a:lnTo>
                    <a:pt x="310382" y="85725"/>
                  </a:lnTo>
                  <a:close/>
                  <a:moveTo>
                    <a:pt x="57150" y="19050"/>
                  </a:moveTo>
                  <a:lnTo>
                    <a:pt x="57150" y="57150"/>
                  </a:lnTo>
                  <a:lnTo>
                    <a:pt x="190500" y="57150"/>
                  </a:lnTo>
                  <a:cubicBezTo>
                    <a:pt x="195758" y="57150"/>
                    <a:pt x="200025" y="61417"/>
                    <a:pt x="200025" y="66675"/>
                  </a:cubicBezTo>
                  <a:lnTo>
                    <a:pt x="200025" y="133350"/>
                  </a:lnTo>
                  <a:cubicBezTo>
                    <a:pt x="200025" y="138608"/>
                    <a:pt x="195758" y="142875"/>
                    <a:pt x="190500" y="142875"/>
                  </a:cubicBezTo>
                  <a:lnTo>
                    <a:pt x="57150" y="142875"/>
                  </a:lnTo>
                  <a:lnTo>
                    <a:pt x="57150" y="361950"/>
                  </a:lnTo>
                  <a:lnTo>
                    <a:pt x="323850" y="361950"/>
                  </a:lnTo>
                  <a:lnTo>
                    <a:pt x="323850" y="104775"/>
                  </a:lnTo>
                  <a:lnTo>
                    <a:pt x="247650" y="104775"/>
                  </a:lnTo>
                  <a:cubicBezTo>
                    <a:pt x="242392" y="104775"/>
                    <a:pt x="238125" y="100508"/>
                    <a:pt x="238125" y="95250"/>
                  </a:cubicBezTo>
                  <a:lnTo>
                    <a:pt x="238125" y="19050"/>
                  </a:lnTo>
                  <a:close/>
                  <a:moveTo>
                    <a:pt x="47625" y="0"/>
                  </a:moveTo>
                  <a:lnTo>
                    <a:pt x="247650" y="0"/>
                  </a:lnTo>
                  <a:cubicBezTo>
                    <a:pt x="250174" y="0"/>
                    <a:pt x="252594" y="1000"/>
                    <a:pt x="254384" y="2791"/>
                  </a:cubicBezTo>
                  <a:lnTo>
                    <a:pt x="340109" y="88516"/>
                  </a:lnTo>
                  <a:cubicBezTo>
                    <a:pt x="341900" y="90297"/>
                    <a:pt x="342900" y="92726"/>
                    <a:pt x="342900" y="95250"/>
                  </a:cubicBezTo>
                  <a:lnTo>
                    <a:pt x="342900" y="371475"/>
                  </a:lnTo>
                  <a:cubicBezTo>
                    <a:pt x="342900" y="376733"/>
                    <a:pt x="338633" y="381000"/>
                    <a:pt x="333375" y="381000"/>
                  </a:cubicBezTo>
                  <a:lnTo>
                    <a:pt x="47625" y="381000"/>
                  </a:lnTo>
                  <a:cubicBezTo>
                    <a:pt x="42367" y="381000"/>
                    <a:pt x="38100" y="376733"/>
                    <a:pt x="38100" y="371475"/>
                  </a:cubicBezTo>
                  <a:lnTo>
                    <a:pt x="38100" y="142875"/>
                  </a:lnTo>
                  <a:lnTo>
                    <a:pt x="9525" y="142875"/>
                  </a:lnTo>
                  <a:cubicBezTo>
                    <a:pt x="4267" y="142875"/>
                    <a:pt x="0" y="138608"/>
                    <a:pt x="0" y="133350"/>
                  </a:cubicBezTo>
                  <a:lnTo>
                    <a:pt x="0" y="66675"/>
                  </a:lnTo>
                  <a:cubicBezTo>
                    <a:pt x="0" y="61417"/>
                    <a:pt x="4267" y="57150"/>
                    <a:pt x="9525" y="57150"/>
                  </a:cubicBezTo>
                  <a:lnTo>
                    <a:pt x="38100" y="57150"/>
                  </a:lnTo>
                  <a:lnTo>
                    <a:pt x="38100" y="9525"/>
                  </a:lnTo>
                  <a:cubicBezTo>
                    <a:pt x="38100" y="4267"/>
                    <a:pt x="42367" y="0"/>
                    <a:pt x="47625" y="0"/>
                  </a:cubicBezTo>
                  <a:close/>
                </a:path>
              </a:pathLst>
            </a:custGeom>
            <a:solidFill>
              <a:schemeClr val="bg1"/>
            </a:solidFill>
            <a:ln w="9525" cap="rnd">
              <a:noFill/>
              <a:prstDash val="solid"/>
              <a:round/>
            </a:ln>
          </p:spPr>
          <p:txBody>
            <a:bodyPr rtlCol="0" anchor="ctr"/>
            <a:lstStyle/>
            <a:p>
              <a:endParaRPr lang="en-US"/>
            </a:p>
          </p:txBody>
        </p:sp>
      </p:grpSp>
      <p:sp>
        <p:nvSpPr>
          <p:cNvPr id="65" name="Freeform: Shape 64">
            <a:extLst>
              <a:ext uri="{FF2B5EF4-FFF2-40B4-BE49-F238E27FC236}">
                <a16:creationId xmlns:a16="http://schemas.microsoft.com/office/drawing/2014/main" id="{10EBF38C-190D-75A3-60AF-AD7D7FD56065}"/>
              </a:ext>
              <a:ext uri="{C183D7F6-B498-43B3-948B-1728B52AA6E4}">
                <adec:decorative xmlns:adec="http://schemas.microsoft.com/office/drawing/2017/decorative" val="1"/>
              </a:ext>
            </a:extLst>
          </p:cNvPr>
          <p:cNvSpPr/>
          <p:nvPr/>
        </p:nvSpPr>
        <p:spPr>
          <a:xfrm>
            <a:off x="824943" y="5143173"/>
            <a:ext cx="285584" cy="302296"/>
          </a:xfrm>
          <a:custGeom>
            <a:avLst/>
            <a:gdLst>
              <a:gd name="connsiteX0" fmla="*/ 440928 w 881955"/>
              <a:gd name="connsiteY0" fmla="*/ 575262 h 933566"/>
              <a:gd name="connsiteX1" fmla="*/ 555190 w 881955"/>
              <a:gd name="connsiteY1" fmla="*/ 530837 h 933566"/>
              <a:gd name="connsiteX2" fmla="*/ 555265 w 881955"/>
              <a:gd name="connsiteY2" fmla="*/ 530762 h 933566"/>
              <a:gd name="connsiteX3" fmla="*/ 560548 w 881955"/>
              <a:gd name="connsiteY3" fmla="*/ 525665 h 933566"/>
              <a:gd name="connsiteX4" fmla="*/ 610108 w 881955"/>
              <a:gd name="connsiteY4" fmla="*/ 406040 h 933566"/>
              <a:gd name="connsiteX5" fmla="*/ 560548 w 881955"/>
              <a:gd name="connsiteY5" fmla="*/ 286416 h 933566"/>
              <a:gd name="connsiteX6" fmla="*/ 440924 w 881955"/>
              <a:gd name="connsiteY6" fmla="*/ 236856 h 933566"/>
              <a:gd name="connsiteX7" fmla="*/ 321299 w 881955"/>
              <a:gd name="connsiteY7" fmla="*/ 286416 h 933566"/>
              <a:gd name="connsiteX8" fmla="*/ 271740 w 881955"/>
              <a:gd name="connsiteY8" fmla="*/ 406040 h 933566"/>
              <a:gd name="connsiteX9" fmla="*/ 321299 w 881955"/>
              <a:gd name="connsiteY9" fmla="*/ 525665 h 933566"/>
              <a:gd name="connsiteX10" fmla="*/ 326583 w 881955"/>
              <a:gd name="connsiteY10" fmla="*/ 530762 h 933566"/>
              <a:gd name="connsiteX11" fmla="*/ 326657 w 881955"/>
              <a:gd name="connsiteY11" fmla="*/ 530837 h 933566"/>
              <a:gd name="connsiteX12" fmla="*/ 440919 w 881955"/>
              <a:gd name="connsiteY12" fmla="*/ 575262 h 933566"/>
              <a:gd name="connsiteX13" fmla="*/ 107220 w 881955"/>
              <a:gd name="connsiteY13" fmla="*/ 630142 h 933566"/>
              <a:gd name="connsiteX14" fmla="*/ 62273 w 881955"/>
              <a:gd name="connsiteY14" fmla="*/ 648783 h 933566"/>
              <a:gd name="connsiteX15" fmla="*/ 43670 w 881955"/>
              <a:gd name="connsiteY15" fmla="*/ 693729 h 933566"/>
              <a:gd name="connsiteX16" fmla="*/ 62273 w 881955"/>
              <a:gd name="connsiteY16" fmla="*/ 738638 h 933566"/>
              <a:gd name="connsiteX17" fmla="*/ 107220 w 881955"/>
              <a:gd name="connsiteY17" fmla="*/ 757278 h 933566"/>
              <a:gd name="connsiteX18" fmla="*/ 152167 w 881955"/>
              <a:gd name="connsiteY18" fmla="*/ 738638 h 933566"/>
              <a:gd name="connsiteX19" fmla="*/ 170807 w 881955"/>
              <a:gd name="connsiteY19" fmla="*/ 693729 h 933566"/>
              <a:gd name="connsiteX20" fmla="*/ 152167 w 881955"/>
              <a:gd name="connsiteY20" fmla="*/ 648783 h 933566"/>
              <a:gd name="connsiteX21" fmla="*/ 107220 w 881955"/>
              <a:gd name="connsiteY21" fmla="*/ 630142 h 933566"/>
              <a:gd name="connsiteX22" fmla="*/ 31355 w 881955"/>
              <a:gd name="connsiteY22" fmla="*/ 617827 h 933566"/>
              <a:gd name="connsiteX23" fmla="*/ 107220 w 881955"/>
              <a:gd name="connsiteY23" fmla="*/ 586387 h 933566"/>
              <a:gd name="connsiteX24" fmla="*/ 183123 w 881955"/>
              <a:gd name="connsiteY24" fmla="*/ 617827 h 933566"/>
              <a:gd name="connsiteX25" fmla="*/ 211325 w 881955"/>
              <a:gd name="connsiteY25" fmla="*/ 667498 h 933566"/>
              <a:gd name="connsiteX26" fmla="*/ 254114 w 881955"/>
              <a:gd name="connsiteY26" fmla="*/ 658494 h 933566"/>
              <a:gd name="connsiteX27" fmla="*/ 280085 w 881955"/>
              <a:gd name="connsiteY27" fmla="*/ 642793 h 933566"/>
              <a:gd name="connsiteX28" fmla="*/ 290019 w 881955"/>
              <a:gd name="connsiteY28" fmla="*/ 614143 h 933566"/>
              <a:gd name="connsiteX29" fmla="*/ 290019 w 881955"/>
              <a:gd name="connsiteY29" fmla="*/ 556324 h 933566"/>
              <a:gd name="connsiteX30" fmla="*/ 227995 w 881955"/>
              <a:gd name="connsiteY30" fmla="*/ 406114 h 933566"/>
              <a:gd name="connsiteX31" fmla="*/ 290354 w 881955"/>
              <a:gd name="connsiteY31" fmla="*/ 255534 h 933566"/>
              <a:gd name="connsiteX32" fmla="*/ 440935 w 881955"/>
              <a:gd name="connsiteY32" fmla="*/ 193174 h 933566"/>
              <a:gd name="connsiteX33" fmla="*/ 591516 w 881955"/>
              <a:gd name="connsiteY33" fmla="*/ 255534 h 933566"/>
              <a:gd name="connsiteX34" fmla="*/ 653875 w 881955"/>
              <a:gd name="connsiteY34" fmla="*/ 406114 h 933566"/>
              <a:gd name="connsiteX35" fmla="*/ 591851 w 881955"/>
              <a:gd name="connsiteY35" fmla="*/ 556324 h 933566"/>
              <a:gd name="connsiteX36" fmla="*/ 591851 w 881955"/>
              <a:gd name="connsiteY36" fmla="*/ 614143 h 933566"/>
              <a:gd name="connsiteX37" fmla="*/ 601786 w 881955"/>
              <a:gd name="connsiteY37" fmla="*/ 642793 h 933566"/>
              <a:gd name="connsiteX38" fmla="*/ 627757 w 881955"/>
              <a:gd name="connsiteY38" fmla="*/ 658494 h 933566"/>
              <a:gd name="connsiteX39" fmla="*/ 670545 w 881955"/>
              <a:gd name="connsiteY39" fmla="*/ 667498 h 933566"/>
              <a:gd name="connsiteX40" fmla="*/ 698747 w 881955"/>
              <a:gd name="connsiteY40" fmla="*/ 617827 h 933566"/>
              <a:gd name="connsiteX41" fmla="*/ 774650 w 881955"/>
              <a:gd name="connsiteY41" fmla="*/ 586387 h 933566"/>
              <a:gd name="connsiteX42" fmla="*/ 850515 w 881955"/>
              <a:gd name="connsiteY42" fmla="*/ 617827 h 933566"/>
              <a:gd name="connsiteX43" fmla="*/ 881955 w 881955"/>
              <a:gd name="connsiteY43" fmla="*/ 693729 h 933566"/>
              <a:gd name="connsiteX44" fmla="*/ 850515 w 881955"/>
              <a:gd name="connsiteY44" fmla="*/ 769594 h 933566"/>
              <a:gd name="connsiteX45" fmla="*/ 774650 w 881955"/>
              <a:gd name="connsiteY45" fmla="*/ 801034 h 933566"/>
              <a:gd name="connsiteX46" fmla="*/ 698747 w 881955"/>
              <a:gd name="connsiteY46" fmla="*/ 769594 h 933566"/>
              <a:gd name="connsiteX47" fmla="*/ 668833 w 881955"/>
              <a:gd name="connsiteY47" fmla="*/ 711737 h 933566"/>
              <a:gd name="connsiteX48" fmla="*/ 618901 w 881955"/>
              <a:gd name="connsiteY48" fmla="*/ 701245 h 933566"/>
              <a:gd name="connsiteX49" fmla="*/ 567964 w 881955"/>
              <a:gd name="connsiteY49" fmla="*/ 670363 h 933566"/>
              <a:gd name="connsiteX50" fmla="*/ 548133 w 881955"/>
              <a:gd name="connsiteY50" fmla="*/ 614180 h 933566"/>
              <a:gd name="connsiteX51" fmla="*/ 548133 w 881955"/>
              <a:gd name="connsiteY51" fmla="*/ 590182 h 933566"/>
              <a:gd name="connsiteX52" fmla="*/ 462855 w 881955"/>
              <a:gd name="connsiteY52" fmla="*/ 617976 h 933566"/>
              <a:gd name="connsiteX53" fmla="*/ 462855 w 881955"/>
              <a:gd name="connsiteY53" fmla="*/ 721151 h 933566"/>
              <a:gd name="connsiteX54" fmla="*/ 516843 w 881955"/>
              <a:gd name="connsiteY54" fmla="*/ 750358 h 933566"/>
              <a:gd name="connsiteX55" fmla="*/ 548283 w 881955"/>
              <a:gd name="connsiteY55" fmla="*/ 826223 h 933566"/>
              <a:gd name="connsiteX56" fmla="*/ 516843 w 881955"/>
              <a:gd name="connsiteY56" fmla="*/ 902126 h 933566"/>
              <a:gd name="connsiteX57" fmla="*/ 440978 w 881955"/>
              <a:gd name="connsiteY57" fmla="*/ 933566 h 933566"/>
              <a:gd name="connsiteX58" fmla="*/ 365075 w 881955"/>
              <a:gd name="connsiteY58" fmla="*/ 902126 h 933566"/>
              <a:gd name="connsiteX59" fmla="*/ 333635 w 881955"/>
              <a:gd name="connsiteY59" fmla="*/ 826223 h 933566"/>
              <a:gd name="connsiteX60" fmla="*/ 365075 w 881955"/>
              <a:gd name="connsiteY60" fmla="*/ 750358 h 933566"/>
              <a:gd name="connsiteX61" fmla="*/ 419100 w 881955"/>
              <a:gd name="connsiteY61" fmla="*/ 721151 h 933566"/>
              <a:gd name="connsiteX62" fmla="*/ 419100 w 881955"/>
              <a:gd name="connsiteY62" fmla="*/ 617976 h 933566"/>
              <a:gd name="connsiteX63" fmla="*/ 333822 w 881955"/>
              <a:gd name="connsiteY63" fmla="*/ 590182 h 933566"/>
              <a:gd name="connsiteX64" fmla="*/ 333822 w 881955"/>
              <a:gd name="connsiteY64" fmla="*/ 614180 h 933566"/>
              <a:gd name="connsiteX65" fmla="*/ 313991 w 881955"/>
              <a:gd name="connsiteY65" fmla="*/ 670363 h 933566"/>
              <a:gd name="connsiteX66" fmla="*/ 263054 w 881955"/>
              <a:gd name="connsiteY66" fmla="*/ 701245 h 933566"/>
              <a:gd name="connsiteX67" fmla="*/ 213122 w 881955"/>
              <a:gd name="connsiteY67" fmla="*/ 711737 h 933566"/>
              <a:gd name="connsiteX68" fmla="*/ 183208 w 881955"/>
              <a:gd name="connsiteY68" fmla="*/ 769594 h 933566"/>
              <a:gd name="connsiteX69" fmla="*/ 107305 w 881955"/>
              <a:gd name="connsiteY69" fmla="*/ 801034 h 933566"/>
              <a:gd name="connsiteX70" fmla="*/ 31440 w 881955"/>
              <a:gd name="connsiteY70" fmla="*/ 769594 h 933566"/>
              <a:gd name="connsiteX71" fmla="*/ 0 w 881955"/>
              <a:gd name="connsiteY71" fmla="*/ 693729 h 933566"/>
              <a:gd name="connsiteX72" fmla="*/ 31440 w 881955"/>
              <a:gd name="connsiteY72" fmla="*/ 617827 h 933566"/>
              <a:gd name="connsiteX73" fmla="*/ 440930 w 881955"/>
              <a:gd name="connsiteY73" fmla="*/ 762597 h 933566"/>
              <a:gd name="connsiteX74" fmla="*/ 395984 w 881955"/>
              <a:gd name="connsiteY74" fmla="*/ 781200 h 933566"/>
              <a:gd name="connsiteX75" fmla="*/ 377381 w 881955"/>
              <a:gd name="connsiteY75" fmla="*/ 826147 h 933566"/>
              <a:gd name="connsiteX76" fmla="*/ 395984 w 881955"/>
              <a:gd name="connsiteY76" fmla="*/ 871094 h 933566"/>
              <a:gd name="connsiteX77" fmla="*/ 440930 w 881955"/>
              <a:gd name="connsiteY77" fmla="*/ 889697 h 933566"/>
              <a:gd name="connsiteX78" fmla="*/ 485877 w 881955"/>
              <a:gd name="connsiteY78" fmla="*/ 871094 h 933566"/>
              <a:gd name="connsiteX79" fmla="*/ 504480 w 881955"/>
              <a:gd name="connsiteY79" fmla="*/ 826147 h 933566"/>
              <a:gd name="connsiteX80" fmla="*/ 485877 w 881955"/>
              <a:gd name="connsiteY80" fmla="*/ 781200 h 933566"/>
              <a:gd name="connsiteX81" fmla="*/ 440930 w 881955"/>
              <a:gd name="connsiteY81" fmla="*/ 762597 h 933566"/>
              <a:gd name="connsiteX82" fmla="*/ 774639 w 881955"/>
              <a:gd name="connsiteY82" fmla="*/ 630142 h 933566"/>
              <a:gd name="connsiteX83" fmla="*/ 729692 w 881955"/>
              <a:gd name="connsiteY83" fmla="*/ 648783 h 933566"/>
              <a:gd name="connsiteX84" fmla="*/ 711052 w 881955"/>
              <a:gd name="connsiteY84" fmla="*/ 693729 h 933566"/>
              <a:gd name="connsiteX85" fmla="*/ 729692 w 881955"/>
              <a:gd name="connsiteY85" fmla="*/ 738638 h 933566"/>
              <a:gd name="connsiteX86" fmla="*/ 774639 w 881955"/>
              <a:gd name="connsiteY86" fmla="*/ 757278 h 933566"/>
              <a:gd name="connsiteX87" fmla="*/ 819547 w 881955"/>
              <a:gd name="connsiteY87" fmla="*/ 738638 h 933566"/>
              <a:gd name="connsiteX88" fmla="*/ 838188 w 881955"/>
              <a:gd name="connsiteY88" fmla="*/ 693729 h 933566"/>
              <a:gd name="connsiteX89" fmla="*/ 819547 w 881955"/>
              <a:gd name="connsiteY89" fmla="*/ 648783 h 933566"/>
              <a:gd name="connsiteX90" fmla="*/ 774639 w 881955"/>
              <a:gd name="connsiteY90" fmla="*/ 630142 h 933566"/>
              <a:gd name="connsiteX91" fmla="*/ 178879 w 881955"/>
              <a:gd name="connsiteY91" fmla="*/ 515471 h 933566"/>
              <a:gd name="connsiteX92" fmla="*/ 167084 w 881955"/>
              <a:gd name="connsiteY92" fmla="*/ 544009 h 933566"/>
              <a:gd name="connsiteX93" fmla="*/ 138546 w 881955"/>
              <a:gd name="connsiteY93" fmla="*/ 532214 h 933566"/>
              <a:gd name="connsiteX94" fmla="*/ 129542 w 881955"/>
              <a:gd name="connsiteY94" fmla="*/ 507955 h 933566"/>
              <a:gd name="connsiteX95" fmla="*/ 126677 w 881955"/>
              <a:gd name="connsiteY95" fmla="*/ 498765 h 933566"/>
              <a:gd name="connsiteX96" fmla="*/ 55425 w 881955"/>
              <a:gd name="connsiteY96" fmla="*/ 494040 h 933566"/>
              <a:gd name="connsiteX97" fmla="*/ 34962 w 881955"/>
              <a:gd name="connsiteY97" fmla="*/ 472236 h 933566"/>
              <a:gd name="connsiteX98" fmla="*/ 34887 w 881955"/>
              <a:gd name="connsiteY98" fmla="*/ 472236 h 933566"/>
              <a:gd name="connsiteX99" fmla="*/ 34887 w 881955"/>
              <a:gd name="connsiteY99" fmla="*/ 339886 h 933566"/>
              <a:gd name="connsiteX100" fmla="*/ 56691 w 881955"/>
              <a:gd name="connsiteY100" fmla="*/ 318008 h 933566"/>
              <a:gd name="connsiteX101" fmla="*/ 126641 w 881955"/>
              <a:gd name="connsiteY101" fmla="*/ 313394 h 933566"/>
              <a:gd name="connsiteX102" fmla="*/ 138174 w 881955"/>
              <a:gd name="connsiteY102" fmla="*/ 280689 h 933566"/>
              <a:gd name="connsiteX103" fmla="*/ 153169 w 881955"/>
              <a:gd name="connsiteY103" fmla="*/ 249361 h 933566"/>
              <a:gd name="connsiteX104" fmla="*/ 106065 w 881955"/>
              <a:gd name="connsiteY104" fmla="*/ 195597 h 933566"/>
              <a:gd name="connsiteX105" fmla="*/ 107070 w 881955"/>
              <a:gd name="connsiteY105" fmla="*/ 165831 h 933566"/>
              <a:gd name="connsiteX106" fmla="*/ 106995 w 881955"/>
              <a:gd name="connsiteY106" fmla="*/ 165757 h 933566"/>
              <a:gd name="connsiteX107" fmla="*/ 200608 w 881955"/>
              <a:gd name="connsiteY107" fmla="*/ 72144 h 933566"/>
              <a:gd name="connsiteX108" fmla="*/ 231564 w 881955"/>
              <a:gd name="connsiteY108" fmla="*/ 72144 h 933566"/>
              <a:gd name="connsiteX109" fmla="*/ 231750 w 881955"/>
              <a:gd name="connsiteY109" fmla="*/ 72367 h 933566"/>
              <a:gd name="connsiteX110" fmla="*/ 284212 w 881955"/>
              <a:gd name="connsiteY110" fmla="*/ 118355 h 933566"/>
              <a:gd name="connsiteX111" fmla="*/ 315578 w 881955"/>
              <a:gd name="connsiteY111" fmla="*/ 103360 h 933566"/>
              <a:gd name="connsiteX112" fmla="*/ 348283 w 881955"/>
              <a:gd name="connsiteY112" fmla="*/ 91827 h 933566"/>
              <a:gd name="connsiteX113" fmla="*/ 353008 w 881955"/>
              <a:gd name="connsiteY113" fmla="*/ 20538 h 933566"/>
              <a:gd name="connsiteX114" fmla="*/ 374812 w 881955"/>
              <a:gd name="connsiteY114" fmla="*/ 74 h 933566"/>
              <a:gd name="connsiteX115" fmla="*/ 374812 w 881955"/>
              <a:gd name="connsiteY115" fmla="*/ 0 h 933566"/>
              <a:gd name="connsiteX116" fmla="*/ 507162 w 881955"/>
              <a:gd name="connsiteY116" fmla="*/ 0 h 933566"/>
              <a:gd name="connsiteX117" fmla="*/ 529039 w 881955"/>
              <a:gd name="connsiteY117" fmla="*/ 21804 h 933566"/>
              <a:gd name="connsiteX118" fmla="*/ 533653 w 881955"/>
              <a:gd name="connsiteY118" fmla="*/ 91828 h 933566"/>
              <a:gd name="connsiteX119" fmla="*/ 566358 w 881955"/>
              <a:gd name="connsiteY119" fmla="*/ 103361 h 933566"/>
              <a:gd name="connsiteX120" fmla="*/ 597687 w 881955"/>
              <a:gd name="connsiteY120" fmla="*/ 118356 h 933566"/>
              <a:gd name="connsiteX121" fmla="*/ 651488 w 881955"/>
              <a:gd name="connsiteY121" fmla="*/ 71215 h 933566"/>
              <a:gd name="connsiteX122" fmla="*/ 681254 w 881955"/>
              <a:gd name="connsiteY122" fmla="*/ 72219 h 933566"/>
              <a:gd name="connsiteX123" fmla="*/ 681328 w 881955"/>
              <a:gd name="connsiteY123" fmla="*/ 72145 h 933566"/>
              <a:gd name="connsiteX124" fmla="*/ 774941 w 881955"/>
              <a:gd name="connsiteY124" fmla="*/ 165758 h 933566"/>
              <a:gd name="connsiteX125" fmla="*/ 774941 w 881955"/>
              <a:gd name="connsiteY125" fmla="*/ 196714 h 933566"/>
              <a:gd name="connsiteX126" fmla="*/ 774717 w 881955"/>
              <a:gd name="connsiteY126" fmla="*/ 196900 h 933566"/>
              <a:gd name="connsiteX127" fmla="*/ 728766 w 881955"/>
              <a:gd name="connsiteY127" fmla="*/ 249324 h 933566"/>
              <a:gd name="connsiteX128" fmla="*/ 743761 w 881955"/>
              <a:gd name="connsiteY128" fmla="*/ 280690 h 933566"/>
              <a:gd name="connsiteX129" fmla="*/ 755294 w 881955"/>
              <a:gd name="connsiteY129" fmla="*/ 313395 h 933566"/>
              <a:gd name="connsiteX130" fmla="*/ 826546 w 881955"/>
              <a:gd name="connsiteY130" fmla="*/ 318121 h 933566"/>
              <a:gd name="connsiteX131" fmla="*/ 847010 w 881955"/>
              <a:gd name="connsiteY131" fmla="*/ 339924 h 933566"/>
              <a:gd name="connsiteX132" fmla="*/ 847084 w 881955"/>
              <a:gd name="connsiteY132" fmla="*/ 339924 h 933566"/>
              <a:gd name="connsiteX133" fmla="*/ 847084 w 881955"/>
              <a:gd name="connsiteY133" fmla="*/ 472274 h 933566"/>
              <a:gd name="connsiteX134" fmla="*/ 825280 w 881955"/>
              <a:gd name="connsiteY134" fmla="*/ 494152 h 933566"/>
              <a:gd name="connsiteX135" fmla="*/ 755331 w 881955"/>
              <a:gd name="connsiteY135" fmla="*/ 498766 h 933566"/>
              <a:gd name="connsiteX136" fmla="*/ 752466 w 881955"/>
              <a:gd name="connsiteY136" fmla="*/ 507956 h 933566"/>
              <a:gd name="connsiteX137" fmla="*/ 743462 w 881955"/>
              <a:gd name="connsiteY137" fmla="*/ 532178 h 933566"/>
              <a:gd name="connsiteX138" fmla="*/ 714925 w 881955"/>
              <a:gd name="connsiteY138" fmla="*/ 543973 h 933566"/>
              <a:gd name="connsiteX139" fmla="*/ 703130 w 881955"/>
              <a:gd name="connsiteY139" fmla="*/ 515435 h 933566"/>
              <a:gd name="connsiteX140" fmla="*/ 710943 w 881955"/>
              <a:gd name="connsiteY140" fmla="*/ 494450 h 933566"/>
              <a:gd name="connsiteX141" fmla="*/ 716822 w 881955"/>
              <a:gd name="connsiteY141" fmla="*/ 473987 h 933566"/>
              <a:gd name="connsiteX142" fmla="*/ 736951 w 881955"/>
              <a:gd name="connsiteY142" fmla="*/ 456202 h 933566"/>
              <a:gd name="connsiteX143" fmla="*/ 803366 w 881955"/>
              <a:gd name="connsiteY143" fmla="*/ 451812 h 933566"/>
              <a:gd name="connsiteX144" fmla="*/ 803366 w 881955"/>
              <a:gd name="connsiteY144" fmla="*/ 360319 h 933566"/>
              <a:gd name="connsiteX145" fmla="*/ 736951 w 881955"/>
              <a:gd name="connsiteY145" fmla="*/ 355928 h 933566"/>
              <a:gd name="connsiteX146" fmla="*/ 736951 w 881955"/>
              <a:gd name="connsiteY146" fmla="*/ 355854 h 933566"/>
              <a:gd name="connsiteX147" fmla="*/ 717120 w 881955"/>
              <a:gd name="connsiteY147" fmla="*/ 339148 h 933566"/>
              <a:gd name="connsiteX148" fmla="*/ 703465 w 881955"/>
              <a:gd name="connsiteY148" fmla="*/ 297402 h 933566"/>
              <a:gd name="connsiteX149" fmla="*/ 683447 w 881955"/>
              <a:gd name="connsiteY149" fmla="*/ 258074 h 933566"/>
              <a:gd name="connsiteX150" fmla="*/ 685679 w 881955"/>
              <a:gd name="connsiteY150" fmla="*/ 232364 h 933566"/>
              <a:gd name="connsiteX151" fmla="*/ 729584 w 881955"/>
              <a:gd name="connsiteY151" fmla="*/ 182209 h 933566"/>
              <a:gd name="connsiteX152" fmla="*/ 664843 w 881955"/>
              <a:gd name="connsiteY152" fmla="*/ 117469 h 933566"/>
              <a:gd name="connsiteX153" fmla="*/ 615469 w 881955"/>
              <a:gd name="connsiteY153" fmla="*/ 160741 h 933566"/>
              <a:gd name="connsiteX154" fmla="*/ 588978 w 881955"/>
              <a:gd name="connsiteY154" fmla="*/ 163643 h 933566"/>
              <a:gd name="connsiteX155" fmla="*/ 549651 w 881955"/>
              <a:gd name="connsiteY155" fmla="*/ 143625 h 933566"/>
              <a:gd name="connsiteX156" fmla="*/ 508946 w 881955"/>
              <a:gd name="connsiteY156" fmla="*/ 130269 h 933566"/>
              <a:gd name="connsiteX157" fmla="*/ 491161 w 881955"/>
              <a:gd name="connsiteY157" fmla="*/ 110139 h 933566"/>
              <a:gd name="connsiteX158" fmla="*/ 486771 w 881955"/>
              <a:gd name="connsiteY158" fmla="*/ 43724 h 933566"/>
              <a:gd name="connsiteX159" fmla="*/ 395279 w 881955"/>
              <a:gd name="connsiteY159" fmla="*/ 43724 h 933566"/>
              <a:gd name="connsiteX160" fmla="*/ 390888 w 881955"/>
              <a:gd name="connsiteY160" fmla="*/ 110139 h 933566"/>
              <a:gd name="connsiteX161" fmla="*/ 390814 w 881955"/>
              <a:gd name="connsiteY161" fmla="*/ 110139 h 933566"/>
              <a:gd name="connsiteX162" fmla="*/ 374108 w 881955"/>
              <a:gd name="connsiteY162" fmla="*/ 129970 h 933566"/>
              <a:gd name="connsiteX163" fmla="*/ 332399 w 881955"/>
              <a:gd name="connsiteY163" fmla="*/ 143625 h 933566"/>
              <a:gd name="connsiteX164" fmla="*/ 293071 w 881955"/>
              <a:gd name="connsiteY164" fmla="*/ 163643 h 933566"/>
              <a:gd name="connsiteX165" fmla="*/ 267361 w 881955"/>
              <a:gd name="connsiteY165" fmla="*/ 161411 h 933566"/>
              <a:gd name="connsiteX166" fmla="*/ 217206 w 881955"/>
              <a:gd name="connsiteY166" fmla="*/ 117469 h 933566"/>
              <a:gd name="connsiteX167" fmla="*/ 152466 w 881955"/>
              <a:gd name="connsiteY167" fmla="*/ 182209 h 933566"/>
              <a:gd name="connsiteX168" fmla="*/ 195738 w 881955"/>
              <a:gd name="connsiteY168" fmla="*/ 231583 h 933566"/>
              <a:gd name="connsiteX169" fmla="*/ 198640 w 881955"/>
              <a:gd name="connsiteY169" fmla="*/ 258112 h 933566"/>
              <a:gd name="connsiteX170" fmla="*/ 178622 w 881955"/>
              <a:gd name="connsiteY170" fmla="*/ 297440 h 933566"/>
              <a:gd name="connsiteX171" fmla="*/ 165265 w 881955"/>
              <a:gd name="connsiteY171" fmla="*/ 338144 h 933566"/>
              <a:gd name="connsiteX172" fmla="*/ 145136 w 881955"/>
              <a:gd name="connsiteY172" fmla="*/ 355929 h 933566"/>
              <a:gd name="connsiteX173" fmla="*/ 78721 w 881955"/>
              <a:gd name="connsiteY173" fmla="*/ 360320 h 933566"/>
              <a:gd name="connsiteX174" fmla="*/ 78721 w 881955"/>
              <a:gd name="connsiteY174" fmla="*/ 451813 h 933566"/>
              <a:gd name="connsiteX175" fmla="*/ 145136 w 881955"/>
              <a:gd name="connsiteY175" fmla="*/ 456203 h 933566"/>
              <a:gd name="connsiteX176" fmla="*/ 145136 w 881955"/>
              <a:gd name="connsiteY176" fmla="*/ 456240 h 933566"/>
              <a:gd name="connsiteX177" fmla="*/ 164967 w 881955"/>
              <a:gd name="connsiteY177" fmla="*/ 472871 h 933566"/>
              <a:gd name="connsiteX178" fmla="*/ 171107 w 881955"/>
              <a:gd name="connsiteY178" fmla="*/ 494488 h 933566"/>
              <a:gd name="connsiteX179" fmla="*/ 178920 w 881955"/>
              <a:gd name="connsiteY179" fmla="*/ 515473 h 933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881955" h="933566">
                <a:moveTo>
                  <a:pt x="440928" y="575262"/>
                </a:moveTo>
                <a:cubicBezTo>
                  <a:pt x="484982" y="575262"/>
                  <a:pt x="525128" y="558445"/>
                  <a:pt x="555190" y="530837"/>
                </a:cubicBezTo>
                <a:lnTo>
                  <a:pt x="555265" y="530762"/>
                </a:lnTo>
                <a:cubicBezTo>
                  <a:pt x="557051" y="529088"/>
                  <a:pt x="558837" y="527413"/>
                  <a:pt x="560548" y="525665"/>
                </a:cubicBezTo>
                <a:cubicBezTo>
                  <a:pt x="591169" y="495044"/>
                  <a:pt x="610108" y="452776"/>
                  <a:pt x="610108" y="406040"/>
                </a:cubicBezTo>
                <a:cubicBezTo>
                  <a:pt x="610108" y="359304"/>
                  <a:pt x="591169" y="317040"/>
                  <a:pt x="560548" y="286416"/>
                </a:cubicBezTo>
                <a:cubicBezTo>
                  <a:pt x="529927" y="255791"/>
                  <a:pt x="487623" y="236856"/>
                  <a:pt x="440924" y="236856"/>
                </a:cubicBezTo>
                <a:cubicBezTo>
                  <a:pt x="394192" y="236856"/>
                  <a:pt x="351924" y="255795"/>
                  <a:pt x="321299" y="286416"/>
                </a:cubicBezTo>
                <a:cubicBezTo>
                  <a:pt x="290674" y="317037"/>
                  <a:pt x="271740" y="359304"/>
                  <a:pt x="271740" y="406040"/>
                </a:cubicBezTo>
                <a:cubicBezTo>
                  <a:pt x="271740" y="452776"/>
                  <a:pt x="290678" y="495040"/>
                  <a:pt x="321299" y="525665"/>
                </a:cubicBezTo>
                <a:cubicBezTo>
                  <a:pt x="323048" y="527413"/>
                  <a:pt x="324797" y="529088"/>
                  <a:pt x="326583" y="530762"/>
                </a:cubicBezTo>
                <a:lnTo>
                  <a:pt x="326657" y="530837"/>
                </a:lnTo>
                <a:cubicBezTo>
                  <a:pt x="356758" y="558407"/>
                  <a:pt x="396867" y="575262"/>
                  <a:pt x="440919" y="575262"/>
                </a:cubicBezTo>
                <a:close/>
                <a:moveTo>
                  <a:pt x="107220" y="630142"/>
                </a:moveTo>
                <a:cubicBezTo>
                  <a:pt x="89658" y="630142"/>
                  <a:pt x="73771" y="637249"/>
                  <a:pt x="62273" y="648783"/>
                </a:cubicBezTo>
                <a:cubicBezTo>
                  <a:pt x="50777" y="660280"/>
                  <a:pt x="43670" y="676167"/>
                  <a:pt x="43670" y="693729"/>
                </a:cubicBezTo>
                <a:cubicBezTo>
                  <a:pt x="43670" y="711292"/>
                  <a:pt x="50777" y="727178"/>
                  <a:pt x="62273" y="738638"/>
                </a:cubicBezTo>
                <a:cubicBezTo>
                  <a:pt x="73770" y="750135"/>
                  <a:pt x="89695" y="757278"/>
                  <a:pt x="107220" y="757278"/>
                </a:cubicBezTo>
                <a:cubicBezTo>
                  <a:pt x="124782" y="757278"/>
                  <a:pt x="140669" y="750172"/>
                  <a:pt x="152167" y="738638"/>
                </a:cubicBezTo>
                <a:cubicBezTo>
                  <a:pt x="163663" y="727141"/>
                  <a:pt x="170807" y="711254"/>
                  <a:pt x="170807" y="693729"/>
                </a:cubicBezTo>
                <a:cubicBezTo>
                  <a:pt x="170807" y="676167"/>
                  <a:pt x="163700" y="660281"/>
                  <a:pt x="152167" y="648783"/>
                </a:cubicBezTo>
                <a:cubicBezTo>
                  <a:pt x="140670" y="637286"/>
                  <a:pt x="124745" y="630142"/>
                  <a:pt x="107220" y="630142"/>
                </a:cubicBezTo>
                <a:close/>
                <a:moveTo>
                  <a:pt x="31355" y="617827"/>
                </a:moveTo>
                <a:cubicBezTo>
                  <a:pt x="50778" y="598404"/>
                  <a:pt x="77604" y="586387"/>
                  <a:pt x="107220" y="586387"/>
                </a:cubicBezTo>
                <a:cubicBezTo>
                  <a:pt x="136836" y="586387"/>
                  <a:pt x="163700" y="598404"/>
                  <a:pt x="183123" y="617827"/>
                </a:cubicBezTo>
                <a:cubicBezTo>
                  <a:pt x="196592" y="631296"/>
                  <a:pt x="206526" y="648410"/>
                  <a:pt x="211325" y="667498"/>
                </a:cubicBezTo>
                <a:lnTo>
                  <a:pt x="254114" y="658494"/>
                </a:lnTo>
                <a:cubicBezTo>
                  <a:pt x="264755" y="656261"/>
                  <a:pt x="273759" y="650606"/>
                  <a:pt x="280085" y="642793"/>
                </a:cubicBezTo>
                <a:cubicBezTo>
                  <a:pt x="286373" y="635091"/>
                  <a:pt x="290019" y="625082"/>
                  <a:pt x="290019" y="614143"/>
                </a:cubicBezTo>
                <a:lnTo>
                  <a:pt x="290019" y="556324"/>
                </a:lnTo>
                <a:cubicBezTo>
                  <a:pt x="251696" y="517814"/>
                  <a:pt x="227995" y="464757"/>
                  <a:pt x="227995" y="406114"/>
                </a:cubicBezTo>
                <a:cubicBezTo>
                  <a:pt x="227995" y="347327"/>
                  <a:pt x="251845" y="294081"/>
                  <a:pt x="290354" y="255534"/>
                </a:cubicBezTo>
                <a:cubicBezTo>
                  <a:pt x="328864" y="217024"/>
                  <a:pt x="382107" y="193174"/>
                  <a:pt x="440935" y="193174"/>
                </a:cubicBezTo>
                <a:cubicBezTo>
                  <a:pt x="499722" y="193174"/>
                  <a:pt x="552968" y="217024"/>
                  <a:pt x="591516" y="255534"/>
                </a:cubicBezTo>
                <a:cubicBezTo>
                  <a:pt x="630025" y="294043"/>
                  <a:pt x="653875" y="347286"/>
                  <a:pt x="653875" y="406114"/>
                </a:cubicBezTo>
                <a:cubicBezTo>
                  <a:pt x="653875" y="464715"/>
                  <a:pt x="630174" y="517814"/>
                  <a:pt x="591851" y="556324"/>
                </a:cubicBezTo>
                <a:lnTo>
                  <a:pt x="591851" y="614143"/>
                </a:lnTo>
                <a:cubicBezTo>
                  <a:pt x="591851" y="625082"/>
                  <a:pt x="595497" y="635091"/>
                  <a:pt x="601786" y="642793"/>
                </a:cubicBezTo>
                <a:cubicBezTo>
                  <a:pt x="608111" y="650606"/>
                  <a:pt x="617115" y="656262"/>
                  <a:pt x="627757" y="658494"/>
                </a:cubicBezTo>
                <a:lnTo>
                  <a:pt x="670545" y="667498"/>
                </a:lnTo>
                <a:cubicBezTo>
                  <a:pt x="675344" y="648410"/>
                  <a:pt x="685279" y="631332"/>
                  <a:pt x="698747" y="617827"/>
                </a:cubicBezTo>
                <a:cubicBezTo>
                  <a:pt x="718170" y="598404"/>
                  <a:pt x="744996" y="586387"/>
                  <a:pt x="774650" y="586387"/>
                </a:cubicBezTo>
                <a:cubicBezTo>
                  <a:pt x="804267" y="586387"/>
                  <a:pt x="831131" y="598404"/>
                  <a:pt x="850515" y="617827"/>
                </a:cubicBezTo>
                <a:cubicBezTo>
                  <a:pt x="869937" y="637249"/>
                  <a:pt x="881955" y="664075"/>
                  <a:pt x="881955" y="693729"/>
                </a:cubicBezTo>
                <a:cubicBezTo>
                  <a:pt x="881955" y="723346"/>
                  <a:pt x="869937" y="750210"/>
                  <a:pt x="850515" y="769594"/>
                </a:cubicBezTo>
                <a:cubicBezTo>
                  <a:pt x="831092" y="789017"/>
                  <a:pt x="804266" y="801034"/>
                  <a:pt x="774650" y="801034"/>
                </a:cubicBezTo>
                <a:cubicBezTo>
                  <a:pt x="745034" y="801034"/>
                  <a:pt x="718170" y="789017"/>
                  <a:pt x="698747" y="769594"/>
                </a:cubicBezTo>
                <a:cubicBezTo>
                  <a:pt x="683344" y="754190"/>
                  <a:pt x="672591" y="734135"/>
                  <a:pt x="668833" y="711737"/>
                </a:cubicBezTo>
                <a:lnTo>
                  <a:pt x="618901" y="701245"/>
                </a:lnTo>
                <a:cubicBezTo>
                  <a:pt x="598140" y="696855"/>
                  <a:pt x="580466" y="685729"/>
                  <a:pt x="567964" y="670363"/>
                </a:cubicBezTo>
                <a:cubicBezTo>
                  <a:pt x="555426" y="654922"/>
                  <a:pt x="548133" y="635314"/>
                  <a:pt x="548133" y="614180"/>
                </a:cubicBezTo>
                <a:lnTo>
                  <a:pt x="548133" y="590182"/>
                </a:lnTo>
                <a:cubicBezTo>
                  <a:pt x="522609" y="605065"/>
                  <a:pt x="493700" y="614813"/>
                  <a:pt x="462855" y="617976"/>
                </a:cubicBezTo>
                <a:lnTo>
                  <a:pt x="462855" y="721151"/>
                </a:lnTo>
                <a:cubicBezTo>
                  <a:pt x="483728" y="725504"/>
                  <a:pt x="502331" y="735848"/>
                  <a:pt x="516843" y="750358"/>
                </a:cubicBezTo>
                <a:cubicBezTo>
                  <a:pt x="536265" y="769781"/>
                  <a:pt x="548283" y="796607"/>
                  <a:pt x="548283" y="826223"/>
                </a:cubicBezTo>
                <a:cubicBezTo>
                  <a:pt x="548283" y="855839"/>
                  <a:pt x="536265" y="882704"/>
                  <a:pt x="516843" y="902126"/>
                </a:cubicBezTo>
                <a:cubicBezTo>
                  <a:pt x="497420" y="921548"/>
                  <a:pt x="470594" y="933566"/>
                  <a:pt x="440978" y="933566"/>
                </a:cubicBezTo>
                <a:cubicBezTo>
                  <a:pt x="411362" y="933566"/>
                  <a:pt x="384498" y="921548"/>
                  <a:pt x="365075" y="902126"/>
                </a:cubicBezTo>
                <a:cubicBezTo>
                  <a:pt x="345653" y="882704"/>
                  <a:pt x="333635" y="855877"/>
                  <a:pt x="333635" y="826223"/>
                </a:cubicBezTo>
                <a:cubicBezTo>
                  <a:pt x="333635" y="796606"/>
                  <a:pt x="345653" y="769743"/>
                  <a:pt x="365075" y="750358"/>
                </a:cubicBezTo>
                <a:cubicBezTo>
                  <a:pt x="379586" y="735848"/>
                  <a:pt x="398227" y="725467"/>
                  <a:pt x="419100" y="721151"/>
                </a:cubicBezTo>
                <a:lnTo>
                  <a:pt x="419100" y="617976"/>
                </a:lnTo>
                <a:cubicBezTo>
                  <a:pt x="388255" y="614851"/>
                  <a:pt x="359346" y="605102"/>
                  <a:pt x="333822" y="590182"/>
                </a:cubicBezTo>
                <a:lnTo>
                  <a:pt x="333822" y="614180"/>
                </a:lnTo>
                <a:cubicBezTo>
                  <a:pt x="333822" y="635315"/>
                  <a:pt x="326492" y="654922"/>
                  <a:pt x="313991" y="670363"/>
                </a:cubicBezTo>
                <a:cubicBezTo>
                  <a:pt x="301489" y="685767"/>
                  <a:pt x="283815" y="696892"/>
                  <a:pt x="263054" y="701245"/>
                </a:cubicBezTo>
                <a:lnTo>
                  <a:pt x="213122" y="711737"/>
                </a:lnTo>
                <a:cubicBezTo>
                  <a:pt x="209327" y="734136"/>
                  <a:pt x="198574" y="754190"/>
                  <a:pt x="183208" y="769594"/>
                </a:cubicBezTo>
                <a:cubicBezTo>
                  <a:pt x="163785" y="789017"/>
                  <a:pt x="136959" y="801034"/>
                  <a:pt x="107305" y="801034"/>
                </a:cubicBezTo>
                <a:cubicBezTo>
                  <a:pt x="77688" y="801034"/>
                  <a:pt x="50824" y="789017"/>
                  <a:pt x="31440" y="769594"/>
                </a:cubicBezTo>
                <a:cubicBezTo>
                  <a:pt x="12018" y="750172"/>
                  <a:pt x="0" y="723346"/>
                  <a:pt x="0" y="693729"/>
                </a:cubicBezTo>
                <a:cubicBezTo>
                  <a:pt x="0" y="664113"/>
                  <a:pt x="12018" y="637249"/>
                  <a:pt x="31440" y="617827"/>
                </a:cubicBezTo>
                <a:close/>
                <a:moveTo>
                  <a:pt x="440930" y="762597"/>
                </a:moveTo>
                <a:cubicBezTo>
                  <a:pt x="423368" y="762597"/>
                  <a:pt x="407481" y="769704"/>
                  <a:pt x="395984" y="781200"/>
                </a:cubicBezTo>
                <a:cubicBezTo>
                  <a:pt x="384486" y="792697"/>
                  <a:pt x="377381" y="808622"/>
                  <a:pt x="377381" y="826147"/>
                </a:cubicBezTo>
                <a:cubicBezTo>
                  <a:pt x="377381" y="843709"/>
                  <a:pt x="384487" y="859596"/>
                  <a:pt x="395984" y="871094"/>
                </a:cubicBezTo>
                <a:cubicBezTo>
                  <a:pt x="407480" y="882591"/>
                  <a:pt x="423405" y="889697"/>
                  <a:pt x="440930" y="889697"/>
                </a:cubicBezTo>
                <a:cubicBezTo>
                  <a:pt x="458493" y="889697"/>
                  <a:pt x="474379" y="882590"/>
                  <a:pt x="485877" y="871094"/>
                </a:cubicBezTo>
                <a:cubicBezTo>
                  <a:pt x="497375" y="859597"/>
                  <a:pt x="504480" y="843672"/>
                  <a:pt x="504480" y="826147"/>
                </a:cubicBezTo>
                <a:cubicBezTo>
                  <a:pt x="504480" y="808585"/>
                  <a:pt x="497374" y="792698"/>
                  <a:pt x="485877" y="781200"/>
                </a:cubicBezTo>
                <a:cubicBezTo>
                  <a:pt x="474380" y="769703"/>
                  <a:pt x="458455" y="762597"/>
                  <a:pt x="440930" y="762597"/>
                </a:cubicBezTo>
                <a:close/>
                <a:moveTo>
                  <a:pt x="774639" y="630142"/>
                </a:moveTo>
                <a:cubicBezTo>
                  <a:pt x="757077" y="630142"/>
                  <a:pt x="741190" y="637249"/>
                  <a:pt x="729692" y="648783"/>
                </a:cubicBezTo>
                <a:cubicBezTo>
                  <a:pt x="718195" y="660280"/>
                  <a:pt x="711052" y="676167"/>
                  <a:pt x="711052" y="693729"/>
                </a:cubicBezTo>
                <a:cubicBezTo>
                  <a:pt x="711052" y="711292"/>
                  <a:pt x="718158" y="727178"/>
                  <a:pt x="729692" y="738638"/>
                </a:cubicBezTo>
                <a:cubicBezTo>
                  <a:pt x="741189" y="750135"/>
                  <a:pt x="757114" y="757278"/>
                  <a:pt x="774639" y="757278"/>
                </a:cubicBezTo>
                <a:cubicBezTo>
                  <a:pt x="792201" y="757278"/>
                  <a:pt x="808088" y="750172"/>
                  <a:pt x="819547" y="738638"/>
                </a:cubicBezTo>
                <a:cubicBezTo>
                  <a:pt x="831081" y="727141"/>
                  <a:pt x="838188" y="711254"/>
                  <a:pt x="838188" y="693729"/>
                </a:cubicBezTo>
                <a:cubicBezTo>
                  <a:pt x="838188" y="676167"/>
                  <a:pt x="831081" y="660281"/>
                  <a:pt x="819547" y="648783"/>
                </a:cubicBezTo>
                <a:cubicBezTo>
                  <a:pt x="808051" y="637286"/>
                  <a:pt x="792163" y="630142"/>
                  <a:pt x="774639" y="630142"/>
                </a:cubicBezTo>
                <a:close/>
                <a:moveTo>
                  <a:pt x="178879" y="515471"/>
                </a:moveTo>
                <a:cubicBezTo>
                  <a:pt x="183492" y="526633"/>
                  <a:pt x="178209" y="539395"/>
                  <a:pt x="167084" y="544009"/>
                </a:cubicBezTo>
                <a:cubicBezTo>
                  <a:pt x="155921" y="548623"/>
                  <a:pt x="143160" y="543339"/>
                  <a:pt x="138546" y="532214"/>
                </a:cubicBezTo>
                <a:cubicBezTo>
                  <a:pt x="135271" y="524326"/>
                  <a:pt x="132220" y="516252"/>
                  <a:pt x="129542" y="507955"/>
                </a:cubicBezTo>
                <a:cubicBezTo>
                  <a:pt x="128574" y="504941"/>
                  <a:pt x="127607" y="501853"/>
                  <a:pt x="126677" y="498765"/>
                </a:cubicBezTo>
                <a:lnTo>
                  <a:pt x="55425" y="494040"/>
                </a:lnTo>
                <a:cubicBezTo>
                  <a:pt x="43854" y="493295"/>
                  <a:pt x="34924" y="483697"/>
                  <a:pt x="34962" y="472236"/>
                </a:cubicBezTo>
                <a:lnTo>
                  <a:pt x="34887" y="472236"/>
                </a:lnTo>
                <a:lnTo>
                  <a:pt x="34887" y="339886"/>
                </a:lnTo>
                <a:cubicBezTo>
                  <a:pt x="34887" y="327831"/>
                  <a:pt x="44635" y="318045"/>
                  <a:pt x="56691" y="318008"/>
                </a:cubicBezTo>
                <a:lnTo>
                  <a:pt x="126641" y="313394"/>
                </a:lnTo>
                <a:cubicBezTo>
                  <a:pt x="129914" y="302158"/>
                  <a:pt x="133784" y="291293"/>
                  <a:pt x="138174" y="280689"/>
                </a:cubicBezTo>
                <a:cubicBezTo>
                  <a:pt x="142639" y="269974"/>
                  <a:pt x="147625" y="259518"/>
                  <a:pt x="153169" y="249361"/>
                </a:cubicBezTo>
                <a:lnTo>
                  <a:pt x="106065" y="195597"/>
                </a:lnTo>
                <a:cubicBezTo>
                  <a:pt x="98474" y="186927"/>
                  <a:pt x="98995" y="173868"/>
                  <a:pt x="107070" y="165831"/>
                </a:cubicBezTo>
                <a:lnTo>
                  <a:pt x="106995" y="165757"/>
                </a:lnTo>
                <a:lnTo>
                  <a:pt x="200608" y="72144"/>
                </a:lnTo>
                <a:cubicBezTo>
                  <a:pt x="209165" y="63586"/>
                  <a:pt x="223007" y="63586"/>
                  <a:pt x="231564" y="72144"/>
                </a:cubicBezTo>
                <a:lnTo>
                  <a:pt x="231750" y="72367"/>
                </a:lnTo>
                <a:lnTo>
                  <a:pt x="284212" y="118355"/>
                </a:lnTo>
                <a:cubicBezTo>
                  <a:pt x="294369" y="112811"/>
                  <a:pt x="304862" y="107788"/>
                  <a:pt x="315578" y="103360"/>
                </a:cubicBezTo>
                <a:cubicBezTo>
                  <a:pt x="326107" y="99007"/>
                  <a:pt x="336972" y="95175"/>
                  <a:pt x="348283" y="91827"/>
                </a:cubicBezTo>
                <a:lnTo>
                  <a:pt x="353008" y="20538"/>
                </a:lnTo>
                <a:cubicBezTo>
                  <a:pt x="353715" y="8967"/>
                  <a:pt x="363351" y="37"/>
                  <a:pt x="374812" y="74"/>
                </a:cubicBezTo>
                <a:lnTo>
                  <a:pt x="374812" y="0"/>
                </a:lnTo>
                <a:lnTo>
                  <a:pt x="507162" y="0"/>
                </a:lnTo>
                <a:cubicBezTo>
                  <a:pt x="519216" y="0"/>
                  <a:pt x="529002" y="9748"/>
                  <a:pt x="529039" y="21804"/>
                </a:cubicBezTo>
                <a:lnTo>
                  <a:pt x="533653" y="91828"/>
                </a:lnTo>
                <a:cubicBezTo>
                  <a:pt x="544890" y="95102"/>
                  <a:pt x="555754" y="98971"/>
                  <a:pt x="566358" y="103361"/>
                </a:cubicBezTo>
                <a:cubicBezTo>
                  <a:pt x="577074" y="107827"/>
                  <a:pt x="587530" y="112812"/>
                  <a:pt x="597687" y="118356"/>
                </a:cubicBezTo>
                <a:lnTo>
                  <a:pt x="651488" y="71215"/>
                </a:lnTo>
                <a:cubicBezTo>
                  <a:pt x="660157" y="63624"/>
                  <a:pt x="673217" y="64145"/>
                  <a:pt x="681254" y="72219"/>
                </a:cubicBezTo>
                <a:lnTo>
                  <a:pt x="681328" y="72145"/>
                </a:lnTo>
                <a:lnTo>
                  <a:pt x="774941" y="165758"/>
                </a:lnTo>
                <a:cubicBezTo>
                  <a:pt x="783498" y="174315"/>
                  <a:pt x="783498" y="188120"/>
                  <a:pt x="774941" y="196714"/>
                </a:cubicBezTo>
                <a:lnTo>
                  <a:pt x="774717" y="196900"/>
                </a:lnTo>
                <a:lnTo>
                  <a:pt x="728766" y="249324"/>
                </a:lnTo>
                <a:cubicBezTo>
                  <a:pt x="734311" y="259482"/>
                  <a:pt x="739333" y="269975"/>
                  <a:pt x="743761" y="280690"/>
                </a:cubicBezTo>
                <a:cubicBezTo>
                  <a:pt x="748152" y="291220"/>
                  <a:pt x="751946" y="302121"/>
                  <a:pt x="755294" y="313395"/>
                </a:cubicBezTo>
                <a:lnTo>
                  <a:pt x="826546" y="318121"/>
                </a:lnTo>
                <a:cubicBezTo>
                  <a:pt x="838117" y="318827"/>
                  <a:pt x="847047" y="328464"/>
                  <a:pt x="847010" y="339924"/>
                </a:cubicBezTo>
                <a:lnTo>
                  <a:pt x="847084" y="339924"/>
                </a:lnTo>
                <a:lnTo>
                  <a:pt x="847084" y="472274"/>
                </a:lnTo>
                <a:cubicBezTo>
                  <a:pt x="847084" y="484329"/>
                  <a:pt x="837336" y="494115"/>
                  <a:pt x="825280" y="494152"/>
                </a:cubicBezTo>
                <a:lnTo>
                  <a:pt x="755331" y="498766"/>
                </a:lnTo>
                <a:cubicBezTo>
                  <a:pt x="754401" y="501891"/>
                  <a:pt x="753470" y="504979"/>
                  <a:pt x="752466" y="507956"/>
                </a:cubicBezTo>
                <a:cubicBezTo>
                  <a:pt x="749787" y="516216"/>
                  <a:pt x="746736" y="524289"/>
                  <a:pt x="743462" y="532178"/>
                </a:cubicBezTo>
                <a:cubicBezTo>
                  <a:pt x="738849" y="543340"/>
                  <a:pt x="726050" y="548587"/>
                  <a:pt x="714925" y="543973"/>
                </a:cubicBezTo>
                <a:cubicBezTo>
                  <a:pt x="703762" y="539359"/>
                  <a:pt x="698516" y="526560"/>
                  <a:pt x="703130" y="515435"/>
                </a:cubicBezTo>
                <a:cubicBezTo>
                  <a:pt x="706031" y="508515"/>
                  <a:pt x="708599" y="501520"/>
                  <a:pt x="710943" y="494450"/>
                </a:cubicBezTo>
                <a:cubicBezTo>
                  <a:pt x="713212" y="487492"/>
                  <a:pt x="715185" y="480684"/>
                  <a:pt x="716822" y="473987"/>
                </a:cubicBezTo>
                <a:cubicBezTo>
                  <a:pt x="718608" y="464387"/>
                  <a:pt x="726719" y="456834"/>
                  <a:pt x="736951" y="456202"/>
                </a:cubicBezTo>
                <a:lnTo>
                  <a:pt x="803366" y="451812"/>
                </a:lnTo>
                <a:lnTo>
                  <a:pt x="803366" y="360319"/>
                </a:lnTo>
                <a:lnTo>
                  <a:pt x="736951" y="355928"/>
                </a:lnTo>
                <a:lnTo>
                  <a:pt x="736951" y="355854"/>
                </a:lnTo>
                <a:cubicBezTo>
                  <a:pt x="727649" y="355296"/>
                  <a:pt x="719389" y="348710"/>
                  <a:pt x="717120" y="339148"/>
                </a:cubicBezTo>
                <a:cubicBezTo>
                  <a:pt x="713734" y="325009"/>
                  <a:pt x="709120" y="311057"/>
                  <a:pt x="703465" y="297402"/>
                </a:cubicBezTo>
                <a:cubicBezTo>
                  <a:pt x="697772" y="283672"/>
                  <a:pt x="691075" y="270501"/>
                  <a:pt x="683447" y="258074"/>
                </a:cubicBezTo>
                <a:cubicBezTo>
                  <a:pt x="678610" y="250112"/>
                  <a:pt x="679242" y="239694"/>
                  <a:pt x="685679" y="232364"/>
                </a:cubicBezTo>
                <a:lnTo>
                  <a:pt x="729584" y="182209"/>
                </a:lnTo>
                <a:lnTo>
                  <a:pt x="664843" y="117469"/>
                </a:lnTo>
                <a:lnTo>
                  <a:pt x="615469" y="160741"/>
                </a:lnTo>
                <a:cubicBezTo>
                  <a:pt x="608512" y="167438"/>
                  <a:pt x="597647" y="168927"/>
                  <a:pt x="588978" y="163643"/>
                </a:cubicBezTo>
                <a:cubicBezTo>
                  <a:pt x="576551" y="156053"/>
                  <a:pt x="563417" y="149319"/>
                  <a:pt x="549651" y="143625"/>
                </a:cubicBezTo>
                <a:cubicBezTo>
                  <a:pt x="536442" y="138156"/>
                  <a:pt x="522862" y="133691"/>
                  <a:pt x="508946" y="130269"/>
                </a:cubicBezTo>
                <a:cubicBezTo>
                  <a:pt x="499310" y="128483"/>
                  <a:pt x="491757" y="120371"/>
                  <a:pt x="491161" y="110139"/>
                </a:cubicBezTo>
                <a:lnTo>
                  <a:pt x="486771" y="43724"/>
                </a:lnTo>
                <a:lnTo>
                  <a:pt x="395279" y="43724"/>
                </a:lnTo>
                <a:lnTo>
                  <a:pt x="390888" y="110139"/>
                </a:lnTo>
                <a:lnTo>
                  <a:pt x="390814" y="110139"/>
                </a:lnTo>
                <a:cubicBezTo>
                  <a:pt x="390255" y="119441"/>
                  <a:pt x="383670" y="127702"/>
                  <a:pt x="374108" y="129970"/>
                </a:cubicBezTo>
                <a:cubicBezTo>
                  <a:pt x="360006" y="133357"/>
                  <a:pt x="346017" y="137969"/>
                  <a:pt x="332399" y="143625"/>
                </a:cubicBezTo>
                <a:cubicBezTo>
                  <a:pt x="318669" y="149319"/>
                  <a:pt x="305498" y="156016"/>
                  <a:pt x="293071" y="163643"/>
                </a:cubicBezTo>
                <a:cubicBezTo>
                  <a:pt x="285146" y="168480"/>
                  <a:pt x="274691" y="167848"/>
                  <a:pt x="267361" y="161411"/>
                </a:cubicBezTo>
                <a:lnTo>
                  <a:pt x="217206" y="117469"/>
                </a:lnTo>
                <a:lnTo>
                  <a:pt x="152466" y="182209"/>
                </a:lnTo>
                <a:lnTo>
                  <a:pt x="195738" y="231583"/>
                </a:lnTo>
                <a:cubicBezTo>
                  <a:pt x="202436" y="238541"/>
                  <a:pt x="203924" y="249442"/>
                  <a:pt x="198640" y="258112"/>
                </a:cubicBezTo>
                <a:cubicBezTo>
                  <a:pt x="191050" y="270539"/>
                  <a:pt x="184315" y="283673"/>
                  <a:pt x="178622" y="297440"/>
                </a:cubicBezTo>
                <a:cubicBezTo>
                  <a:pt x="173153" y="310648"/>
                  <a:pt x="168651" y="324229"/>
                  <a:pt x="165265" y="338144"/>
                </a:cubicBezTo>
                <a:cubicBezTo>
                  <a:pt x="163479" y="347743"/>
                  <a:pt x="155368" y="355334"/>
                  <a:pt x="145136" y="355929"/>
                </a:cubicBezTo>
                <a:lnTo>
                  <a:pt x="78721" y="360320"/>
                </a:lnTo>
                <a:lnTo>
                  <a:pt x="78721" y="451813"/>
                </a:lnTo>
                <a:lnTo>
                  <a:pt x="145136" y="456203"/>
                </a:lnTo>
                <a:lnTo>
                  <a:pt x="145136" y="456240"/>
                </a:lnTo>
                <a:cubicBezTo>
                  <a:pt x="154438" y="456798"/>
                  <a:pt x="162660" y="463346"/>
                  <a:pt x="164967" y="472871"/>
                </a:cubicBezTo>
                <a:cubicBezTo>
                  <a:pt x="166642" y="479904"/>
                  <a:pt x="168726" y="487085"/>
                  <a:pt x="171107" y="494488"/>
                </a:cubicBezTo>
                <a:cubicBezTo>
                  <a:pt x="173413" y="501558"/>
                  <a:pt x="176018" y="508590"/>
                  <a:pt x="178920" y="515473"/>
                </a:cubicBezTo>
                <a:close/>
              </a:path>
            </a:pathLst>
          </a:custGeom>
          <a:solidFill>
            <a:schemeClr val="bg1"/>
          </a:solidFill>
          <a:ln w="9525" cap="flat">
            <a:noFill/>
            <a:prstDash val="solid"/>
            <a:miter/>
          </a:ln>
        </p:spPr>
        <p:txBody>
          <a:bodyPr rtlCol="0" anchor="ctr"/>
          <a:lstStyle/>
          <a:p>
            <a:endParaRPr lang="en-US"/>
          </a:p>
        </p:txBody>
      </p:sp>
      <p:grpSp>
        <p:nvGrpSpPr>
          <p:cNvPr id="72" name="Group 71">
            <a:extLst>
              <a:ext uri="{FF2B5EF4-FFF2-40B4-BE49-F238E27FC236}">
                <a16:creationId xmlns:a16="http://schemas.microsoft.com/office/drawing/2014/main" id="{95A4AB15-AAC4-ADCC-DDB5-53B95465253C}"/>
              </a:ext>
              <a:ext uri="{C183D7F6-B498-43B3-948B-1728B52AA6E4}">
                <adec:decorative xmlns:adec="http://schemas.microsoft.com/office/drawing/2017/decorative" val="1"/>
              </a:ext>
            </a:extLst>
          </p:cNvPr>
          <p:cNvGrpSpPr/>
          <p:nvPr/>
        </p:nvGrpSpPr>
        <p:grpSpPr>
          <a:xfrm>
            <a:off x="780456" y="3979462"/>
            <a:ext cx="374556" cy="153728"/>
            <a:chOff x="565532" y="3904344"/>
            <a:chExt cx="374556" cy="153728"/>
          </a:xfrm>
        </p:grpSpPr>
        <p:pic>
          <p:nvPicPr>
            <p:cNvPr id="68" name="Picture 67">
              <a:extLst>
                <a:ext uri="{FF2B5EF4-FFF2-40B4-BE49-F238E27FC236}">
                  <a16:creationId xmlns:a16="http://schemas.microsoft.com/office/drawing/2014/main" id="{D6C48252-0A60-5C12-52B2-937ED7187DFA}"/>
                </a:ext>
              </a:extLst>
            </p:cNvPr>
            <p:cNvPicPr>
              <a:picLocks noChangeAspect="1"/>
            </p:cNvPicPr>
            <p:nvPr/>
          </p:nvPicPr>
          <p:blipFill>
            <a:blip r:embed="rId3"/>
            <a:stretch>
              <a:fillRect/>
            </a:stretch>
          </p:blipFill>
          <p:spPr>
            <a:xfrm>
              <a:off x="565532" y="3904344"/>
              <a:ext cx="269024" cy="153728"/>
            </a:xfrm>
            <a:prstGeom prst="rect">
              <a:avLst/>
            </a:prstGeom>
          </p:spPr>
        </p:pic>
        <p:pic>
          <p:nvPicPr>
            <p:cNvPr id="69" name="Picture 68">
              <a:extLst>
                <a:ext uri="{FF2B5EF4-FFF2-40B4-BE49-F238E27FC236}">
                  <a16:creationId xmlns:a16="http://schemas.microsoft.com/office/drawing/2014/main" id="{BF4F4107-5A36-2EF9-6C72-F2841E422940}"/>
                </a:ext>
              </a:extLst>
            </p:cNvPr>
            <p:cNvPicPr>
              <a:picLocks noChangeAspect="1"/>
            </p:cNvPicPr>
            <p:nvPr/>
          </p:nvPicPr>
          <p:blipFill>
            <a:blip r:embed="rId4"/>
            <a:stretch>
              <a:fillRect/>
            </a:stretch>
          </p:blipFill>
          <p:spPr>
            <a:xfrm>
              <a:off x="786360" y="3904344"/>
              <a:ext cx="153728" cy="153728"/>
            </a:xfrm>
            <a:prstGeom prst="rect">
              <a:avLst/>
            </a:prstGeom>
          </p:spPr>
        </p:pic>
      </p:grpSp>
      <p:sp>
        <p:nvSpPr>
          <p:cNvPr id="73" name="Title 7">
            <a:extLst>
              <a:ext uri="{FF2B5EF4-FFF2-40B4-BE49-F238E27FC236}">
                <a16:creationId xmlns:a16="http://schemas.microsoft.com/office/drawing/2014/main" id="{88908A16-F022-10E0-38EA-E641FC92204D}"/>
              </a:ext>
            </a:extLst>
          </p:cNvPr>
          <p:cNvSpPr txBox="1">
            <a:spLocks/>
          </p:cNvSpPr>
          <p:nvPr/>
        </p:nvSpPr>
        <p:spPr>
          <a:xfrm>
            <a:off x="4561095" y="1198813"/>
            <a:ext cx="6983211" cy="215444"/>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Why R and Python?</a:t>
            </a:r>
          </a:p>
        </p:txBody>
      </p:sp>
      <p:sp>
        <p:nvSpPr>
          <p:cNvPr id="74" name="Oval 1091_1">
            <a:extLst>
              <a:ext uri="{FF2B5EF4-FFF2-40B4-BE49-F238E27FC236}">
                <a16:creationId xmlns:a16="http://schemas.microsoft.com/office/drawing/2014/main" id="{CC4A1657-81E5-BE25-8507-231DC6AFCC67}"/>
              </a:ext>
              <a:ext uri="{C183D7F6-B498-43B3-948B-1728B52AA6E4}">
                <adec:decorative xmlns:adec="http://schemas.microsoft.com/office/drawing/2017/decorative" val="1"/>
              </a:ext>
            </a:extLst>
          </p:cNvPr>
          <p:cNvSpPr>
            <a:spLocks/>
          </p:cNvSpPr>
          <p:nvPr/>
        </p:nvSpPr>
        <p:spPr bwMode="auto">
          <a:xfrm rot="10800000" flipV="1">
            <a:off x="4561095" y="1470968"/>
            <a:ext cx="6983211" cy="274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cxnSp>
        <p:nvCxnSpPr>
          <p:cNvPr id="92" name="Straight Connector 91">
            <a:extLst>
              <a:ext uri="{FF2B5EF4-FFF2-40B4-BE49-F238E27FC236}">
                <a16:creationId xmlns:a16="http://schemas.microsoft.com/office/drawing/2014/main" id="{C6254916-4E49-5382-E739-2056CE638C0D}"/>
              </a:ext>
              <a:ext uri="{C183D7F6-B498-43B3-948B-1728B52AA6E4}">
                <adec:decorative xmlns:adec="http://schemas.microsoft.com/office/drawing/2017/decorative" val="1"/>
              </a:ext>
            </a:extLst>
          </p:cNvPr>
          <p:cNvCxnSpPr>
            <a:cxnSpLocks/>
          </p:cNvCxnSpPr>
          <p:nvPr/>
        </p:nvCxnSpPr>
        <p:spPr>
          <a:xfrm flipH="1">
            <a:off x="4561094" y="2225200"/>
            <a:ext cx="6983211"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CCA64F0-BB2F-FA51-640E-23A9F75FC2BD}"/>
              </a:ext>
              <a:ext uri="{C183D7F6-B498-43B3-948B-1728B52AA6E4}">
                <adec:decorative xmlns:adec="http://schemas.microsoft.com/office/drawing/2017/decorative" val="1"/>
              </a:ext>
            </a:extLst>
          </p:cNvPr>
          <p:cNvCxnSpPr>
            <a:cxnSpLocks/>
          </p:cNvCxnSpPr>
          <p:nvPr/>
        </p:nvCxnSpPr>
        <p:spPr>
          <a:xfrm flipH="1">
            <a:off x="4561094" y="2953998"/>
            <a:ext cx="6983211"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0B84DC2C-2C44-BD37-0228-2E730B77B8C9}"/>
              </a:ext>
              <a:ext uri="{C183D7F6-B498-43B3-948B-1728B52AA6E4}">
                <adec:decorative xmlns:adec="http://schemas.microsoft.com/office/drawing/2017/decorative" val="1"/>
              </a:ext>
            </a:extLst>
          </p:cNvPr>
          <p:cNvCxnSpPr>
            <a:cxnSpLocks/>
          </p:cNvCxnSpPr>
          <p:nvPr/>
        </p:nvCxnSpPr>
        <p:spPr>
          <a:xfrm flipH="1">
            <a:off x="4561094" y="3682796"/>
            <a:ext cx="6983211"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2BF9B22-4BD6-44B3-63AA-429634A665B8}"/>
              </a:ext>
              <a:ext uri="{C183D7F6-B498-43B3-948B-1728B52AA6E4}">
                <adec:decorative xmlns:adec="http://schemas.microsoft.com/office/drawing/2017/decorative" val="1"/>
              </a:ext>
            </a:extLst>
          </p:cNvPr>
          <p:cNvCxnSpPr>
            <a:cxnSpLocks/>
          </p:cNvCxnSpPr>
          <p:nvPr/>
        </p:nvCxnSpPr>
        <p:spPr>
          <a:xfrm flipH="1">
            <a:off x="4561094" y="4411594"/>
            <a:ext cx="6983211"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A298757-A9AF-A69B-78DF-DE9F9083B73B}"/>
              </a:ext>
              <a:ext uri="{C183D7F6-B498-43B3-948B-1728B52AA6E4}">
                <adec:decorative xmlns:adec="http://schemas.microsoft.com/office/drawing/2017/decorative" val="1"/>
              </a:ext>
            </a:extLst>
          </p:cNvPr>
          <p:cNvCxnSpPr>
            <a:cxnSpLocks/>
          </p:cNvCxnSpPr>
          <p:nvPr/>
        </p:nvCxnSpPr>
        <p:spPr>
          <a:xfrm flipH="1">
            <a:off x="4561094" y="5140392"/>
            <a:ext cx="6983211"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6" name="Freeform: Shape 155">
            <a:extLst>
              <a:ext uri="{FF2B5EF4-FFF2-40B4-BE49-F238E27FC236}">
                <a16:creationId xmlns:a16="http://schemas.microsoft.com/office/drawing/2014/main" id="{44A45CB8-9510-5887-329F-7BD66441B716}"/>
              </a:ext>
              <a:ext uri="{C183D7F6-B498-43B3-948B-1728B52AA6E4}">
                <adec:decorative xmlns:adec="http://schemas.microsoft.com/office/drawing/2017/decorative" val="1"/>
              </a:ext>
            </a:extLst>
          </p:cNvPr>
          <p:cNvSpPr>
            <a:spLocks noChangeAspect="1"/>
          </p:cNvSpPr>
          <p:nvPr/>
        </p:nvSpPr>
        <p:spPr>
          <a:xfrm>
            <a:off x="4701757" y="1648494"/>
            <a:ext cx="468796" cy="424615"/>
          </a:xfrm>
          <a:custGeom>
            <a:avLst/>
            <a:gdLst>
              <a:gd name="connsiteX0" fmla="*/ 424365 w 572500"/>
              <a:gd name="connsiteY0" fmla="*/ 313031 h 518548"/>
              <a:gd name="connsiteX1" fmla="*/ 399095 w 572500"/>
              <a:gd name="connsiteY1" fmla="*/ 313031 h 518548"/>
              <a:gd name="connsiteX2" fmla="*/ 399095 w 572500"/>
              <a:gd name="connsiteY2" fmla="*/ 204678 h 518548"/>
              <a:gd name="connsiteX3" fmla="*/ 399039 w 572500"/>
              <a:gd name="connsiteY3" fmla="*/ 203700 h 518548"/>
              <a:gd name="connsiteX4" fmla="*/ 399039 w 572500"/>
              <a:gd name="connsiteY4" fmla="*/ 203644 h 518548"/>
              <a:gd name="connsiteX5" fmla="*/ 398843 w 572500"/>
              <a:gd name="connsiteY5" fmla="*/ 202777 h 518548"/>
              <a:gd name="connsiteX6" fmla="*/ 398787 w 572500"/>
              <a:gd name="connsiteY6" fmla="*/ 202553 h 518548"/>
              <a:gd name="connsiteX7" fmla="*/ 398536 w 572500"/>
              <a:gd name="connsiteY7" fmla="*/ 201827 h 518548"/>
              <a:gd name="connsiteX8" fmla="*/ 398452 w 572500"/>
              <a:gd name="connsiteY8" fmla="*/ 201603 h 518548"/>
              <a:gd name="connsiteX9" fmla="*/ 398033 w 572500"/>
              <a:gd name="connsiteY9" fmla="*/ 200764 h 518548"/>
              <a:gd name="connsiteX10" fmla="*/ 397529 w 572500"/>
              <a:gd name="connsiteY10" fmla="*/ 199981 h 518548"/>
              <a:gd name="connsiteX11" fmla="*/ 397361 w 572500"/>
              <a:gd name="connsiteY11" fmla="*/ 199786 h 518548"/>
              <a:gd name="connsiteX12" fmla="*/ 396886 w 572500"/>
              <a:gd name="connsiteY12" fmla="*/ 199227 h 518548"/>
              <a:gd name="connsiteX13" fmla="*/ 396719 w 572500"/>
              <a:gd name="connsiteY13" fmla="*/ 199059 h 518548"/>
              <a:gd name="connsiteX14" fmla="*/ 396047 w 572500"/>
              <a:gd name="connsiteY14" fmla="*/ 198472 h 518548"/>
              <a:gd name="connsiteX15" fmla="*/ 395992 w 572500"/>
              <a:gd name="connsiteY15" fmla="*/ 198444 h 518548"/>
              <a:gd name="connsiteX16" fmla="*/ 395992 w 572500"/>
              <a:gd name="connsiteY16" fmla="*/ 198416 h 518548"/>
              <a:gd name="connsiteX17" fmla="*/ 395181 w 572500"/>
              <a:gd name="connsiteY17" fmla="*/ 197885 h 518548"/>
              <a:gd name="connsiteX18" fmla="*/ 395125 w 572500"/>
              <a:gd name="connsiteY18" fmla="*/ 197857 h 518548"/>
              <a:gd name="connsiteX19" fmla="*/ 305307 w 572500"/>
              <a:gd name="connsiteY19" fmla="*/ 146002 h 518548"/>
              <a:gd name="connsiteX20" fmla="*/ 235980 w 572500"/>
              <a:gd name="connsiteY20" fmla="*/ 101499 h 518548"/>
              <a:gd name="connsiteX21" fmla="*/ 166626 w 572500"/>
              <a:gd name="connsiteY21" fmla="*/ 146002 h 518548"/>
              <a:gd name="connsiteX22" fmla="*/ 76779 w 572500"/>
              <a:gd name="connsiteY22" fmla="*/ 197885 h 518548"/>
              <a:gd name="connsiteX23" fmla="*/ 76723 w 572500"/>
              <a:gd name="connsiteY23" fmla="*/ 197913 h 518548"/>
              <a:gd name="connsiteX24" fmla="*/ 75912 w 572500"/>
              <a:gd name="connsiteY24" fmla="*/ 198472 h 518548"/>
              <a:gd name="connsiteX25" fmla="*/ 75856 w 572500"/>
              <a:gd name="connsiteY25" fmla="*/ 198500 h 518548"/>
              <a:gd name="connsiteX26" fmla="*/ 75186 w 572500"/>
              <a:gd name="connsiteY26" fmla="*/ 199087 h 518548"/>
              <a:gd name="connsiteX27" fmla="*/ 75018 w 572500"/>
              <a:gd name="connsiteY27" fmla="*/ 199255 h 518548"/>
              <a:gd name="connsiteX28" fmla="*/ 74543 w 572500"/>
              <a:gd name="connsiteY28" fmla="*/ 199814 h 518548"/>
              <a:gd name="connsiteX29" fmla="*/ 74403 w 572500"/>
              <a:gd name="connsiteY29" fmla="*/ 200009 h 518548"/>
              <a:gd name="connsiteX30" fmla="*/ 73872 w 572500"/>
              <a:gd name="connsiteY30" fmla="*/ 200792 h 518548"/>
              <a:gd name="connsiteX31" fmla="*/ 73453 w 572500"/>
              <a:gd name="connsiteY31" fmla="*/ 201631 h 518548"/>
              <a:gd name="connsiteX32" fmla="*/ 73369 w 572500"/>
              <a:gd name="connsiteY32" fmla="*/ 201855 h 518548"/>
              <a:gd name="connsiteX33" fmla="*/ 73145 w 572500"/>
              <a:gd name="connsiteY33" fmla="*/ 202581 h 518548"/>
              <a:gd name="connsiteX34" fmla="*/ 73089 w 572500"/>
              <a:gd name="connsiteY34" fmla="*/ 202805 h 518548"/>
              <a:gd name="connsiteX35" fmla="*/ 72922 w 572500"/>
              <a:gd name="connsiteY35" fmla="*/ 203672 h 518548"/>
              <a:gd name="connsiteX36" fmla="*/ 72922 w 572500"/>
              <a:gd name="connsiteY36" fmla="*/ 203755 h 518548"/>
              <a:gd name="connsiteX37" fmla="*/ 72893 w 572500"/>
              <a:gd name="connsiteY37" fmla="*/ 203727 h 518548"/>
              <a:gd name="connsiteX38" fmla="*/ 72837 w 572500"/>
              <a:gd name="connsiteY38" fmla="*/ 204706 h 518548"/>
              <a:gd name="connsiteX39" fmla="*/ 72837 w 572500"/>
              <a:gd name="connsiteY39" fmla="*/ 317166 h 518548"/>
              <a:gd name="connsiteX40" fmla="*/ 62103 w 572500"/>
              <a:gd name="connsiteY40" fmla="*/ 327901 h 518548"/>
              <a:gd name="connsiteX41" fmla="*/ 61376 w 572500"/>
              <a:gd name="connsiteY41" fmla="*/ 338328 h 518548"/>
              <a:gd name="connsiteX42" fmla="*/ 70461 w 572500"/>
              <a:gd name="connsiteY42" fmla="*/ 350320 h 518548"/>
              <a:gd name="connsiteX43" fmla="*/ 65569 w 572500"/>
              <a:gd name="connsiteY43" fmla="*/ 362144 h 518548"/>
              <a:gd name="connsiteX44" fmla="*/ 50642 w 572500"/>
              <a:gd name="connsiteY44" fmla="*/ 364185 h 518548"/>
              <a:gd name="connsiteX45" fmla="*/ 43794 w 572500"/>
              <a:gd name="connsiteY45" fmla="*/ 372069 h 518548"/>
              <a:gd name="connsiteX46" fmla="*/ 43794 w 572500"/>
              <a:gd name="connsiteY46" fmla="*/ 394516 h 518548"/>
              <a:gd name="connsiteX47" fmla="*/ 50642 w 572500"/>
              <a:gd name="connsiteY47" fmla="*/ 402399 h 518548"/>
              <a:gd name="connsiteX48" fmla="*/ 65569 w 572500"/>
              <a:gd name="connsiteY48" fmla="*/ 404439 h 518548"/>
              <a:gd name="connsiteX49" fmla="*/ 70461 w 572500"/>
              <a:gd name="connsiteY49" fmla="*/ 416264 h 518548"/>
              <a:gd name="connsiteX50" fmla="*/ 61376 w 572500"/>
              <a:gd name="connsiteY50" fmla="*/ 428256 h 518548"/>
              <a:gd name="connsiteX51" fmla="*/ 62103 w 572500"/>
              <a:gd name="connsiteY51" fmla="*/ 438683 h 518548"/>
              <a:gd name="connsiteX52" fmla="*/ 77981 w 572500"/>
              <a:gd name="connsiteY52" fmla="*/ 454645 h 518548"/>
              <a:gd name="connsiteX53" fmla="*/ 88408 w 572500"/>
              <a:gd name="connsiteY53" fmla="*/ 455344 h 518548"/>
              <a:gd name="connsiteX54" fmla="*/ 100400 w 572500"/>
              <a:gd name="connsiteY54" fmla="*/ 446259 h 518548"/>
              <a:gd name="connsiteX55" fmla="*/ 112225 w 572500"/>
              <a:gd name="connsiteY55" fmla="*/ 451151 h 518548"/>
              <a:gd name="connsiteX56" fmla="*/ 114266 w 572500"/>
              <a:gd name="connsiteY56" fmla="*/ 466050 h 518548"/>
              <a:gd name="connsiteX57" fmla="*/ 114294 w 572500"/>
              <a:gd name="connsiteY57" fmla="*/ 466078 h 518548"/>
              <a:gd name="connsiteX58" fmla="*/ 122149 w 572500"/>
              <a:gd name="connsiteY58" fmla="*/ 472927 h 518548"/>
              <a:gd name="connsiteX59" fmla="*/ 144652 w 572500"/>
              <a:gd name="connsiteY59" fmla="*/ 472927 h 518548"/>
              <a:gd name="connsiteX60" fmla="*/ 152535 w 572500"/>
              <a:gd name="connsiteY60" fmla="*/ 466078 h 518548"/>
              <a:gd name="connsiteX61" fmla="*/ 154576 w 572500"/>
              <a:gd name="connsiteY61" fmla="*/ 451179 h 518548"/>
              <a:gd name="connsiteX62" fmla="*/ 154576 w 572500"/>
              <a:gd name="connsiteY62" fmla="*/ 451151 h 518548"/>
              <a:gd name="connsiteX63" fmla="*/ 166401 w 572500"/>
              <a:gd name="connsiteY63" fmla="*/ 446259 h 518548"/>
              <a:gd name="connsiteX64" fmla="*/ 178393 w 572500"/>
              <a:gd name="connsiteY64" fmla="*/ 455344 h 518548"/>
              <a:gd name="connsiteX65" fmla="*/ 188177 w 572500"/>
              <a:gd name="connsiteY65" fmla="*/ 455176 h 518548"/>
              <a:gd name="connsiteX66" fmla="*/ 231953 w 572500"/>
              <a:gd name="connsiteY66" fmla="*/ 480446 h 518548"/>
              <a:gd name="connsiteX67" fmla="*/ 232037 w 572500"/>
              <a:gd name="connsiteY67" fmla="*/ 480446 h 518548"/>
              <a:gd name="connsiteX68" fmla="*/ 232904 w 572500"/>
              <a:gd name="connsiteY68" fmla="*/ 480893 h 518548"/>
              <a:gd name="connsiteX69" fmla="*/ 232960 w 572500"/>
              <a:gd name="connsiteY69" fmla="*/ 480893 h 518548"/>
              <a:gd name="connsiteX70" fmla="*/ 233798 w 572500"/>
              <a:gd name="connsiteY70" fmla="*/ 481173 h 518548"/>
              <a:gd name="connsiteX71" fmla="*/ 234022 w 572500"/>
              <a:gd name="connsiteY71" fmla="*/ 481229 h 518548"/>
              <a:gd name="connsiteX72" fmla="*/ 234749 w 572500"/>
              <a:gd name="connsiteY72" fmla="*/ 481368 h 518548"/>
              <a:gd name="connsiteX73" fmla="*/ 235000 w 572500"/>
              <a:gd name="connsiteY73" fmla="*/ 481425 h 518548"/>
              <a:gd name="connsiteX74" fmla="*/ 235922 w 572500"/>
              <a:gd name="connsiteY74" fmla="*/ 481481 h 518548"/>
              <a:gd name="connsiteX75" fmla="*/ 236873 w 572500"/>
              <a:gd name="connsiteY75" fmla="*/ 481425 h 518548"/>
              <a:gd name="connsiteX76" fmla="*/ 237125 w 572500"/>
              <a:gd name="connsiteY76" fmla="*/ 481368 h 518548"/>
              <a:gd name="connsiteX77" fmla="*/ 237852 w 572500"/>
              <a:gd name="connsiteY77" fmla="*/ 481229 h 518548"/>
              <a:gd name="connsiteX78" fmla="*/ 238075 w 572500"/>
              <a:gd name="connsiteY78" fmla="*/ 481173 h 518548"/>
              <a:gd name="connsiteX79" fmla="*/ 238914 w 572500"/>
              <a:gd name="connsiteY79" fmla="*/ 480893 h 518548"/>
              <a:gd name="connsiteX80" fmla="*/ 238969 w 572500"/>
              <a:gd name="connsiteY80" fmla="*/ 480893 h 518548"/>
              <a:gd name="connsiteX81" fmla="*/ 239836 w 572500"/>
              <a:gd name="connsiteY81" fmla="*/ 480446 h 518548"/>
              <a:gd name="connsiteX82" fmla="*/ 239892 w 572500"/>
              <a:gd name="connsiteY82" fmla="*/ 480446 h 518548"/>
              <a:gd name="connsiteX83" fmla="*/ 297337 w 572500"/>
              <a:gd name="connsiteY83" fmla="*/ 447265 h 518548"/>
              <a:gd name="connsiteX84" fmla="*/ 424361 w 572500"/>
              <a:gd name="connsiteY84" fmla="*/ 447292 h 518548"/>
              <a:gd name="connsiteX85" fmla="*/ 432300 w 572500"/>
              <a:gd name="connsiteY85" fmla="*/ 439325 h 518548"/>
              <a:gd name="connsiteX86" fmla="*/ 432300 w 572500"/>
              <a:gd name="connsiteY86" fmla="*/ 320968 h 518548"/>
              <a:gd name="connsiteX87" fmla="*/ 429980 w 572500"/>
              <a:gd name="connsiteY87" fmla="*/ 315349 h 518548"/>
              <a:gd name="connsiteX88" fmla="*/ 424362 w 572500"/>
              <a:gd name="connsiteY88" fmla="*/ 313029 h 518548"/>
              <a:gd name="connsiteX89" fmla="*/ 193267 w 572500"/>
              <a:gd name="connsiteY89" fmla="*/ 135105 h 518548"/>
              <a:gd name="connsiteX90" fmla="*/ 247554 w 572500"/>
              <a:gd name="connsiteY90" fmla="*/ 118556 h 518548"/>
              <a:gd name="connsiteX91" fmla="*/ 291582 w 572500"/>
              <a:gd name="connsiteY91" fmla="*/ 154365 h 518548"/>
              <a:gd name="connsiteX92" fmla="*/ 291777 w 572500"/>
              <a:gd name="connsiteY92" fmla="*/ 154840 h 518548"/>
              <a:gd name="connsiteX93" fmla="*/ 291806 w 572500"/>
              <a:gd name="connsiteY93" fmla="*/ 154812 h 518548"/>
              <a:gd name="connsiteX94" fmla="*/ 282553 w 572500"/>
              <a:gd name="connsiteY94" fmla="*/ 216172 h 518548"/>
              <a:gd name="connsiteX95" fmla="*/ 224099 w 572500"/>
              <a:gd name="connsiteY95" fmla="*/ 236998 h 518548"/>
              <a:gd name="connsiteX96" fmla="*/ 178170 w 572500"/>
              <a:gd name="connsiteY96" fmla="*/ 195290 h 518548"/>
              <a:gd name="connsiteX97" fmla="*/ 193267 w 572500"/>
              <a:gd name="connsiteY97" fmla="*/ 135105 h 518548"/>
              <a:gd name="connsiteX98" fmla="*/ 182030 w 572500"/>
              <a:gd name="connsiteY98" fmla="*/ 231714 h 518548"/>
              <a:gd name="connsiteX99" fmla="*/ 182002 w 572500"/>
              <a:gd name="connsiteY99" fmla="*/ 231714 h 518548"/>
              <a:gd name="connsiteX100" fmla="*/ 265108 w 572500"/>
              <a:gd name="connsiteY100" fmla="*/ 248235 h 518548"/>
              <a:gd name="connsiteX101" fmla="*/ 312210 w 572500"/>
              <a:gd name="connsiteY101" fmla="*/ 177762 h 518548"/>
              <a:gd name="connsiteX102" fmla="*/ 311568 w 572500"/>
              <a:gd name="connsiteY102" fmla="*/ 167978 h 518548"/>
              <a:gd name="connsiteX103" fmla="*/ 375247 w 572500"/>
              <a:gd name="connsiteY103" fmla="*/ 204738 h 518548"/>
              <a:gd name="connsiteX104" fmla="*/ 235950 w 572500"/>
              <a:gd name="connsiteY104" fmla="*/ 285160 h 518548"/>
              <a:gd name="connsiteX105" fmla="*/ 96653 w 572500"/>
              <a:gd name="connsiteY105" fmla="*/ 204767 h 518548"/>
              <a:gd name="connsiteX106" fmla="*/ 160333 w 572500"/>
              <a:gd name="connsiteY106" fmla="*/ 167979 h 518548"/>
              <a:gd name="connsiteX107" fmla="*/ 181996 w 572500"/>
              <a:gd name="connsiteY107" fmla="*/ 231714 h 518548"/>
              <a:gd name="connsiteX108" fmla="*/ 205483 w 572500"/>
              <a:gd name="connsiteY108" fmla="*/ 428318 h 518548"/>
              <a:gd name="connsiteX109" fmla="*/ 196370 w 572500"/>
              <a:gd name="connsiteY109" fmla="*/ 416298 h 518548"/>
              <a:gd name="connsiteX110" fmla="*/ 201262 w 572500"/>
              <a:gd name="connsiteY110" fmla="*/ 404474 h 518548"/>
              <a:gd name="connsiteX111" fmla="*/ 216162 w 572500"/>
              <a:gd name="connsiteY111" fmla="*/ 402405 h 518548"/>
              <a:gd name="connsiteX112" fmla="*/ 223038 w 572500"/>
              <a:gd name="connsiteY112" fmla="*/ 394521 h 518548"/>
              <a:gd name="connsiteX113" fmla="*/ 223038 w 572500"/>
              <a:gd name="connsiteY113" fmla="*/ 372046 h 518548"/>
              <a:gd name="connsiteX114" fmla="*/ 216162 w 572500"/>
              <a:gd name="connsiteY114" fmla="*/ 364191 h 518548"/>
              <a:gd name="connsiteX115" fmla="*/ 201262 w 572500"/>
              <a:gd name="connsiteY115" fmla="*/ 362151 h 518548"/>
              <a:gd name="connsiteX116" fmla="*/ 201262 w 572500"/>
              <a:gd name="connsiteY116" fmla="*/ 362123 h 518548"/>
              <a:gd name="connsiteX117" fmla="*/ 196370 w 572500"/>
              <a:gd name="connsiteY117" fmla="*/ 350299 h 518548"/>
              <a:gd name="connsiteX118" fmla="*/ 205455 w 572500"/>
              <a:gd name="connsiteY118" fmla="*/ 338306 h 518548"/>
              <a:gd name="connsiteX119" fmla="*/ 204728 w 572500"/>
              <a:gd name="connsiteY119" fmla="*/ 327879 h 518548"/>
              <a:gd name="connsiteX120" fmla="*/ 188822 w 572500"/>
              <a:gd name="connsiteY120" fmla="*/ 311973 h 518548"/>
              <a:gd name="connsiteX121" fmla="*/ 178395 w 572500"/>
              <a:gd name="connsiteY121" fmla="*/ 311274 h 518548"/>
              <a:gd name="connsiteX122" fmla="*/ 166403 w 572500"/>
              <a:gd name="connsiteY122" fmla="*/ 320359 h 518548"/>
              <a:gd name="connsiteX123" fmla="*/ 154578 w 572500"/>
              <a:gd name="connsiteY123" fmla="*/ 315467 h 518548"/>
              <a:gd name="connsiteX124" fmla="*/ 152538 w 572500"/>
              <a:gd name="connsiteY124" fmla="*/ 300540 h 518548"/>
              <a:gd name="connsiteX125" fmla="*/ 152510 w 572500"/>
              <a:gd name="connsiteY125" fmla="*/ 300540 h 518548"/>
              <a:gd name="connsiteX126" fmla="*/ 144655 w 572500"/>
              <a:gd name="connsiteY126" fmla="*/ 293691 h 518548"/>
              <a:gd name="connsiteX127" fmla="*/ 122152 w 572500"/>
              <a:gd name="connsiteY127" fmla="*/ 293691 h 518548"/>
              <a:gd name="connsiteX128" fmla="*/ 114296 w 572500"/>
              <a:gd name="connsiteY128" fmla="*/ 300540 h 518548"/>
              <a:gd name="connsiteX129" fmla="*/ 112255 w 572500"/>
              <a:gd name="connsiteY129" fmla="*/ 315467 h 518548"/>
              <a:gd name="connsiteX130" fmla="*/ 112228 w 572500"/>
              <a:gd name="connsiteY130" fmla="*/ 315467 h 518548"/>
              <a:gd name="connsiteX131" fmla="*/ 100403 w 572500"/>
              <a:gd name="connsiteY131" fmla="*/ 320359 h 518548"/>
              <a:gd name="connsiteX132" fmla="*/ 88718 w 572500"/>
              <a:gd name="connsiteY132" fmla="*/ 311469 h 518548"/>
              <a:gd name="connsiteX133" fmla="*/ 88718 w 572500"/>
              <a:gd name="connsiteY133" fmla="*/ 218524 h 518548"/>
              <a:gd name="connsiteX134" fmla="*/ 227987 w 572500"/>
              <a:gd name="connsiteY134" fmla="*/ 298946 h 518548"/>
              <a:gd name="connsiteX135" fmla="*/ 227987 w 572500"/>
              <a:gd name="connsiteY135" fmla="*/ 459797 h 518548"/>
              <a:gd name="connsiteX136" fmla="*/ 199893 w 572500"/>
              <a:gd name="connsiteY136" fmla="*/ 443584 h 518548"/>
              <a:gd name="connsiteX137" fmla="*/ 204729 w 572500"/>
              <a:gd name="connsiteY137" fmla="*/ 438748 h 518548"/>
              <a:gd name="connsiteX138" fmla="*/ 204729 w 572500"/>
              <a:gd name="connsiteY138" fmla="*/ 438720 h 518548"/>
              <a:gd name="connsiteX139" fmla="*/ 205455 w 572500"/>
              <a:gd name="connsiteY139" fmla="*/ 428293 h 518548"/>
              <a:gd name="connsiteX140" fmla="*/ 171854 w 572500"/>
              <a:gd name="connsiteY140" fmla="*/ 430415 h 518548"/>
              <a:gd name="connsiteX141" fmla="*/ 171826 w 572500"/>
              <a:gd name="connsiteY141" fmla="*/ 430387 h 518548"/>
              <a:gd name="connsiteX142" fmla="*/ 162769 w 572500"/>
              <a:gd name="connsiteY142" fmla="*/ 430024 h 518548"/>
              <a:gd name="connsiteX143" fmla="*/ 145690 w 572500"/>
              <a:gd name="connsiteY143" fmla="*/ 437096 h 518548"/>
              <a:gd name="connsiteX144" fmla="*/ 139567 w 572500"/>
              <a:gd name="connsiteY144" fmla="*/ 443777 h 518548"/>
              <a:gd name="connsiteX145" fmla="*/ 137750 w 572500"/>
              <a:gd name="connsiteY145" fmla="*/ 457055 h 518548"/>
              <a:gd name="connsiteX146" fmla="*/ 129085 w 572500"/>
              <a:gd name="connsiteY146" fmla="*/ 457027 h 518548"/>
              <a:gd name="connsiteX147" fmla="*/ 127268 w 572500"/>
              <a:gd name="connsiteY147" fmla="*/ 443749 h 518548"/>
              <a:gd name="connsiteX148" fmla="*/ 127268 w 572500"/>
              <a:gd name="connsiteY148" fmla="*/ 443777 h 518548"/>
              <a:gd name="connsiteX149" fmla="*/ 121146 w 572500"/>
              <a:gd name="connsiteY149" fmla="*/ 437096 h 518548"/>
              <a:gd name="connsiteX150" fmla="*/ 104038 w 572500"/>
              <a:gd name="connsiteY150" fmla="*/ 430024 h 518548"/>
              <a:gd name="connsiteX151" fmla="*/ 95009 w 572500"/>
              <a:gd name="connsiteY151" fmla="*/ 430387 h 518548"/>
              <a:gd name="connsiteX152" fmla="*/ 84330 w 572500"/>
              <a:gd name="connsiteY152" fmla="*/ 438494 h 518548"/>
              <a:gd name="connsiteX153" fmla="*/ 78237 w 572500"/>
              <a:gd name="connsiteY153" fmla="*/ 432372 h 518548"/>
              <a:gd name="connsiteX154" fmla="*/ 86315 w 572500"/>
              <a:gd name="connsiteY154" fmla="*/ 421693 h 518548"/>
              <a:gd name="connsiteX155" fmla="*/ 86315 w 572500"/>
              <a:gd name="connsiteY155" fmla="*/ 421721 h 518548"/>
              <a:gd name="connsiteX156" fmla="*/ 86707 w 572500"/>
              <a:gd name="connsiteY156" fmla="*/ 412664 h 518548"/>
              <a:gd name="connsiteX157" fmla="*/ 79606 w 572500"/>
              <a:gd name="connsiteY157" fmla="*/ 395584 h 518548"/>
              <a:gd name="connsiteX158" fmla="*/ 72953 w 572500"/>
              <a:gd name="connsiteY158" fmla="*/ 389462 h 518548"/>
              <a:gd name="connsiteX159" fmla="*/ 59703 w 572500"/>
              <a:gd name="connsiteY159" fmla="*/ 387645 h 518548"/>
              <a:gd name="connsiteX160" fmla="*/ 59675 w 572500"/>
              <a:gd name="connsiteY160" fmla="*/ 378979 h 518548"/>
              <a:gd name="connsiteX161" fmla="*/ 72925 w 572500"/>
              <a:gd name="connsiteY161" fmla="*/ 377162 h 518548"/>
              <a:gd name="connsiteX162" fmla="*/ 72953 w 572500"/>
              <a:gd name="connsiteY162" fmla="*/ 377162 h 518548"/>
              <a:gd name="connsiteX163" fmla="*/ 79606 w 572500"/>
              <a:gd name="connsiteY163" fmla="*/ 371040 h 518548"/>
              <a:gd name="connsiteX164" fmla="*/ 86707 w 572500"/>
              <a:gd name="connsiteY164" fmla="*/ 353933 h 518548"/>
              <a:gd name="connsiteX165" fmla="*/ 86315 w 572500"/>
              <a:gd name="connsiteY165" fmla="*/ 344903 h 518548"/>
              <a:gd name="connsiteX166" fmla="*/ 78237 w 572500"/>
              <a:gd name="connsiteY166" fmla="*/ 334225 h 518548"/>
              <a:gd name="connsiteX167" fmla="*/ 84330 w 572500"/>
              <a:gd name="connsiteY167" fmla="*/ 328131 h 518548"/>
              <a:gd name="connsiteX168" fmla="*/ 95009 w 572500"/>
              <a:gd name="connsiteY168" fmla="*/ 336210 h 518548"/>
              <a:gd name="connsiteX169" fmla="*/ 104038 w 572500"/>
              <a:gd name="connsiteY169" fmla="*/ 336601 h 518548"/>
              <a:gd name="connsiteX170" fmla="*/ 121146 w 572500"/>
              <a:gd name="connsiteY170" fmla="*/ 329501 h 518548"/>
              <a:gd name="connsiteX171" fmla="*/ 127268 w 572500"/>
              <a:gd name="connsiteY171" fmla="*/ 322848 h 518548"/>
              <a:gd name="connsiteX172" fmla="*/ 129085 w 572500"/>
              <a:gd name="connsiteY172" fmla="*/ 309597 h 518548"/>
              <a:gd name="connsiteX173" fmla="*/ 137722 w 572500"/>
              <a:gd name="connsiteY173" fmla="*/ 309597 h 518548"/>
              <a:gd name="connsiteX174" fmla="*/ 139539 w 572500"/>
              <a:gd name="connsiteY174" fmla="*/ 322848 h 518548"/>
              <a:gd name="connsiteX175" fmla="*/ 139567 w 572500"/>
              <a:gd name="connsiteY175" fmla="*/ 322848 h 518548"/>
              <a:gd name="connsiteX176" fmla="*/ 145662 w 572500"/>
              <a:gd name="connsiteY176" fmla="*/ 329501 h 518548"/>
              <a:gd name="connsiteX177" fmla="*/ 162769 w 572500"/>
              <a:gd name="connsiteY177" fmla="*/ 336601 h 518548"/>
              <a:gd name="connsiteX178" fmla="*/ 171826 w 572500"/>
              <a:gd name="connsiteY178" fmla="*/ 336210 h 518548"/>
              <a:gd name="connsiteX179" fmla="*/ 182477 w 572500"/>
              <a:gd name="connsiteY179" fmla="*/ 328131 h 518548"/>
              <a:gd name="connsiteX180" fmla="*/ 188599 w 572500"/>
              <a:gd name="connsiteY180" fmla="*/ 334225 h 518548"/>
              <a:gd name="connsiteX181" fmla="*/ 180493 w 572500"/>
              <a:gd name="connsiteY181" fmla="*/ 344903 h 518548"/>
              <a:gd name="connsiteX182" fmla="*/ 180101 w 572500"/>
              <a:gd name="connsiteY182" fmla="*/ 353933 h 518548"/>
              <a:gd name="connsiteX183" fmla="*/ 187202 w 572500"/>
              <a:gd name="connsiteY183" fmla="*/ 371040 h 518548"/>
              <a:gd name="connsiteX184" fmla="*/ 193855 w 572500"/>
              <a:gd name="connsiteY184" fmla="*/ 377162 h 518548"/>
              <a:gd name="connsiteX185" fmla="*/ 207133 w 572500"/>
              <a:gd name="connsiteY185" fmla="*/ 378979 h 518548"/>
              <a:gd name="connsiteX186" fmla="*/ 207133 w 572500"/>
              <a:gd name="connsiteY186" fmla="*/ 387617 h 518548"/>
              <a:gd name="connsiteX187" fmla="*/ 193855 w 572500"/>
              <a:gd name="connsiteY187" fmla="*/ 389434 h 518548"/>
              <a:gd name="connsiteX188" fmla="*/ 193855 w 572500"/>
              <a:gd name="connsiteY188" fmla="*/ 389462 h 518548"/>
              <a:gd name="connsiteX189" fmla="*/ 187202 w 572500"/>
              <a:gd name="connsiteY189" fmla="*/ 395584 h 518548"/>
              <a:gd name="connsiteX190" fmla="*/ 180101 w 572500"/>
              <a:gd name="connsiteY190" fmla="*/ 412664 h 518548"/>
              <a:gd name="connsiteX191" fmla="*/ 180493 w 572500"/>
              <a:gd name="connsiteY191" fmla="*/ 421721 h 518548"/>
              <a:gd name="connsiteX192" fmla="*/ 188599 w 572500"/>
              <a:gd name="connsiteY192" fmla="*/ 432400 h 518548"/>
              <a:gd name="connsiteX193" fmla="*/ 182477 w 572500"/>
              <a:gd name="connsiteY193" fmla="*/ 438522 h 518548"/>
              <a:gd name="connsiteX194" fmla="*/ 243889 w 572500"/>
              <a:gd name="connsiteY194" fmla="*/ 459795 h 518548"/>
              <a:gd name="connsiteX195" fmla="*/ 243889 w 572500"/>
              <a:gd name="connsiteY195" fmla="*/ 298944 h 518548"/>
              <a:gd name="connsiteX196" fmla="*/ 383186 w 572500"/>
              <a:gd name="connsiteY196" fmla="*/ 218522 h 518548"/>
              <a:gd name="connsiteX197" fmla="*/ 383186 w 572500"/>
              <a:gd name="connsiteY197" fmla="*/ 312977 h 518548"/>
              <a:gd name="connsiteX198" fmla="*/ 263347 w 572500"/>
              <a:gd name="connsiteY198" fmla="*/ 312977 h 518548"/>
              <a:gd name="connsiteX199" fmla="*/ 257728 w 572500"/>
              <a:gd name="connsiteY199" fmla="*/ 315325 h 518548"/>
              <a:gd name="connsiteX200" fmla="*/ 255380 w 572500"/>
              <a:gd name="connsiteY200" fmla="*/ 320944 h 518548"/>
              <a:gd name="connsiteX201" fmla="*/ 255380 w 572500"/>
              <a:gd name="connsiteY201" fmla="*/ 439330 h 518548"/>
              <a:gd name="connsiteX202" fmla="*/ 257728 w 572500"/>
              <a:gd name="connsiteY202" fmla="*/ 444949 h 518548"/>
              <a:gd name="connsiteX203" fmla="*/ 263347 w 572500"/>
              <a:gd name="connsiteY203" fmla="*/ 447269 h 518548"/>
              <a:gd name="connsiteX204" fmla="*/ 265612 w 572500"/>
              <a:gd name="connsiteY204" fmla="*/ 447269 h 518548"/>
              <a:gd name="connsiteX205" fmla="*/ 416370 w 572500"/>
              <a:gd name="connsiteY205" fmla="*/ 431365 h 518548"/>
              <a:gd name="connsiteX206" fmla="*/ 271262 w 572500"/>
              <a:gd name="connsiteY206" fmla="*/ 431365 h 518548"/>
              <a:gd name="connsiteX207" fmla="*/ 271262 w 572500"/>
              <a:gd name="connsiteY207" fmla="*/ 328916 h 518548"/>
              <a:gd name="connsiteX208" fmla="*/ 416370 w 572500"/>
              <a:gd name="connsiteY208" fmla="*/ 328916 h 518548"/>
              <a:gd name="connsiteX209" fmla="*/ 396578 w 572500"/>
              <a:gd name="connsiteY209" fmla="*/ 378924 h 518548"/>
              <a:gd name="connsiteX210" fmla="*/ 396578 w 572500"/>
              <a:gd name="connsiteY210" fmla="*/ 398743 h 518548"/>
              <a:gd name="connsiteX211" fmla="*/ 400017 w 572500"/>
              <a:gd name="connsiteY211" fmla="*/ 398743 h 518548"/>
              <a:gd name="connsiteX212" fmla="*/ 407984 w 572500"/>
              <a:gd name="connsiteY212" fmla="*/ 406710 h 518548"/>
              <a:gd name="connsiteX213" fmla="*/ 400017 w 572500"/>
              <a:gd name="connsiteY213" fmla="*/ 414649 h 518548"/>
              <a:gd name="connsiteX214" fmla="*/ 287585 w 572500"/>
              <a:gd name="connsiteY214" fmla="*/ 414649 h 518548"/>
              <a:gd name="connsiteX215" fmla="*/ 279618 w 572500"/>
              <a:gd name="connsiteY215" fmla="*/ 406710 h 518548"/>
              <a:gd name="connsiteX216" fmla="*/ 287585 w 572500"/>
              <a:gd name="connsiteY216" fmla="*/ 398743 h 518548"/>
              <a:gd name="connsiteX217" fmla="*/ 291051 w 572500"/>
              <a:gd name="connsiteY217" fmla="*/ 398743 h 518548"/>
              <a:gd name="connsiteX218" fmla="*/ 291051 w 572500"/>
              <a:gd name="connsiteY218" fmla="*/ 388539 h 518548"/>
              <a:gd name="connsiteX219" fmla="*/ 299018 w 572500"/>
              <a:gd name="connsiteY219" fmla="*/ 380600 h 518548"/>
              <a:gd name="connsiteX220" fmla="*/ 306957 w 572500"/>
              <a:gd name="connsiteY220" fmla="*/ 388539 h 518548"/>
              <a:gd name="connsiteX221" fmla="*/ 306957 w 572500"/>
              <a:gd name="connsiteY221" fmla="*/ 398743 h 518548"/>
              <a:gd name="connsiteX222" fmla="*/ 313443 w 572500"/>
              <a:gd name="connsiteY222" fmla="*/ 398743 h 518548"/>
              <a:gd name="connsiteX223" fmla="*/ 313443 w 572500"/>
              <a:gd name="connsiteY223" fmla="*/ 370621 h 518548"/>
              <a:gd name="connsiteX224" fmla="*/ 321382 w 572500"/>
              <a:gd name="connsiteY224" fmla="*/ 362682 h 518548"/>
              <a:gd name="connsiteX225" fmla="*/ 329349 w 572500"/>
              <a:gd name="connsiteY225" fmla="*/ 370621 h 518548"/>
              <a:gd name="connsiteX226" fmla="*/ 329349 w 572500"/>
              <a:gd name="connsiteY226" fmla="*/ 398743 h 518548"/>
              <a:gd name="connsiteX227" fmla="*/ 335862 w 572500"/>
              <a:gd name="connsiteY227" fmla="*/ 398743 h 518548"/>
              <a:gd name="connsiteX228" fmla="*/ 335835 w 572500"/>
              <a:gd name="connsiteY228" fmla="*/ 381383 h 518548"/>
              <a:gd name="connsiteX229" fmla="*/ 343802 w 572500"/>
              <a:gd name="connsiteY229" fmla="*/ 373444 h 518548"/>
              <a:gd name="connsiteX230" fmla="*/ 351741 w 572500"/>
              <a:gd name="connsiteY230" fmla="*/ 381383 h 518548"/>
              <a:gd name="connsiteX231" fmla="*/ 351741 w 572500"/>
              <a:gd name="connsiteY231" fmla="*/ 398743 h 518548"/>
              <a:gd name="connsiteX232" fmla="*/ 358226 w 572500"/>
              <a:gd name="connsiteY232" fmla="*/ 398743 h 518548"/>
              <a:gd name="connsiteX233" fmla="*/ 358254 w 572500"/>
              <a:gd name="connsiteY233" fmla="*/ 353597 h 518548"/>
              <a:gd name="connsiteX234" fmla="*/ 366193 w 572500"/>
              <a:gd name="connsiteY234" fmla="*/ 345882 h 518548"/>
              <a:gd name="connsiteX235" fmla="*/ 374160 w 572500"/>
              <a:gd name="connsiteY235" fmla="*/ 353597 h 518548"/>
              <a:gd name="connsiteX236" fmla="*/ 374160 w 572500"/>
              <a:gd name="connsiteY236" fmla="*/ 398743 h 518548"/>
              <a:gd name="connsiteX237" fmla="*/ 380702 w 572500"/>
              <a:gd name="connsiteY237" fmla="*/ 398743 h 518548"/>
              <a:gd name="connsiteX238" fmla="*/ 380702 w 572500"/>
              <a:gd name="connsiteY238" fmla="*/ 378924 h 518548"/>
              <a:gd name="connsiteX239" fmla="*/ 388669 w 572500"/>
              <a:gd name="connsiteY239" fmla="*/ 371208 h 518548"/>
              <a:gd name="connsiteX240" fmla="*/ 396608 w 572500"/>
              <a:gd name="connsiteY240" fmla="*/ 378924 h 518548"/>
              <a:gd name="connsiteX241" fmla="*/ 133421 w 572500"/>
              <a:gd name="connsiteY241" fmla="*/ 346441 h 518548"/>
              <a:gd name="connsiteX242" fmla="*/ 99373 w 572500"/>
              <a:gd name="connsiteY242" fmla="*/ 369223 h 518548"/>
              <a:gd name="connsiteX243" fmla="*/ 107368 w 572500"/>
              <a:gd name="connsiteY243" fmla="*/ 409394 h 518548"/>
              <a:gd name="connsiteX244" fmla="*/ 147566 w 572500"/>
              <a:gd name="connsiteY244" fmla="*/ 417389 h 518548"/>
              <a:gd name="connsiteX245" fmla="*/ 170321 w 572500"/>
              <a:gd name="connsiteY245" fmla="*/ 383313 h 518548"/>
              <a:gd name="connsiteX246" fmla="*/ 133422 w 572500"/>
              <a:gd name="connsiteY246" fmla="*/ 346441 h 518548"/>
              <a:gd name="connsiteX247" fmla="*/ 133421 w 572500"/>
              <a:gd name="connsiteY247" fmla="*/ 404278 h 518548"/>
              <a:gd name="connsiteX248" fmla="*/ 114021 w 572500"/>
              <a:gd name="connsiteY248" fmla="*/ 391335 h 518548"/>
              <a:gd name="connsiteX249" fmla="*/ 118577 w 572500"/>
              <a:gd name="connsiteY249" fmla="*/ 368468 h 518548"/>
              <a:gd name="connsiteX250" fmla="*/ 141444 w 572500"/>
              <a:gd name="connsiteY250" fmla="*/ 363940 h 518548"/>
              <a:gd name="connsiteX251" fmla="*/ 154387 w 572500"/>
              <a:gd name="connsiteY251" fmla="*/ 383312 h 518548"/>
              <a:gd name="connsiteX252" fmla="*/ 133421 w 572500"/>
              <a:gd name="connsiteY252" fmla="*/ 404278 h 518548"/>
              <a:gd name="connsiteX253" fmla="*/ 192991 w 572500"/>
              <a:gd name="connsiteY253" fmla="*/ 193082 h 518548"/>
              <a:gd name="connsiteX254" fmla="*/ 214740 w 572500"/>
              <a:gd name="connsiteY254" fmla="*/ 214830 h 518548"/>
              <a:gd name="connsiteX255" fmla="*/ 239144 w 572500"/>
              <a:gd name="connsiteY255" fmla="*/ 214830 h 518548"/>
              <a:gd name="connsiteX256" fmla="*/ 278923 w 572500"/>
              <a:gd name="connsiteY256" fmla="*/ 175052 h 518548"/>
              <a:gd name="connsiteX257" fmla="*/ 278895 w 572500"/>
              <a:gd name="connsiteY257" fmla="*/ 175080 h 518548"/>
              <a:gd name="connsiteX258" fmla="*/ 278671 w 572500"/>
              <a:gd name="connsiteY258" fmla="*/ 150899 h 518548"/>
              <a:gd name="connsiteX259" fmla="*/ 254491 w 572500"/>
              <a:gd name="connsiteY259" fmla="*/ 150647 h 518548"/>
              <a:gd name="connsiteX260" fmla="*/ 226928 w 572500"/>
              <a:gd name="connsiteY260" fmla="*/ 178210 h 518548"/>
              <a:gd name="connsiteX261" fmla="*/ 217395 w 572500"/>
              <a:gd name="connsiteY261" fmla="*/ 168650 h 518548"/>
              <a:gd name="connsiteX262" fmla="*/ 217395 w 572500"/>
              <a:gd name="connsiteY262" fmla="*/ 168678 h 518548"/>
              <a:gd name="connsiteX263" fmla="*/ 193076 w 572500"/>
              <a:gd name="connsiteY263" fmla="*/ 168762 h 518548"/>
              <a:gd name="connsiteX264" fmla="*/ 192992 w 572500"/>
              <a:gd name="connsiteY264" fmla="*/ 193110 h 518548"/>
              <a:gd name="connsiteX265" fmla="*/ 204229 w 572500"/>
              <a:gd name="connsiteY265" fmla="*/ 179916 h 518548"/>
              <a:gd name="connsiteX266" fmla="*/ 204229 w 572500"/>
              <a:gd name="connsiteY266" fmla="*/ 179944 h 518548"/>
              <a:gd name="connsiteX267" fmla="*/ 205179 w 572500"/>
              <a:gd name="connsiteY267" fmla="*/ 179552 h 518548"/>
              <a:gd name="connsiteX268" fmla="*/ 206129 w 572500"/>
              <a:gd name="connsiteY268" fmla="*/ 179944 h 518548"/>
              <a:gd name="connsiteX269" fmla="*/ 221308 w 572500"/>
              <a:gd name="connsiteY269" fmla="*/ 195095 h 518548"/>
              <a:gd name="connsiteX270" fmla="*/ 232546 w 572500"/>
              <a:gd name="connsiteY270" fmla="*/ 195095 h 518548"/>
              <a:gd name="connsiteX271" fmla="*/ 265727 w 572500"/>
              <a:gd name="connsiteY271" fmla="*/ 161913 h 518548"/>
              <a:gd name="connsiteX272" fmla="*/ 265755 w 572500"/>
              <a:gd name="connsiteY272" fmla="*/ 161913 h 518548"/>
              <a:gd name="connsiteX273" fmla="*/ 267656 w 572500"/>
              <a:gd name="connsiteY273" fmla="*/ 163814 h 518548"/>
              <a:gd name="connsiteX274" fmla="*/ 227877 w 572500"/>
              <a:gd name="connsiteY274" fmla="*/ 203593 h 518548"/>
              <a:gd name="connsiteX275" fmla="*/ 225977 w 572500"/>
              <a:gd name="connsiteY275" fmla="*/ 203593 h 518548"/>
              <a:gd name="connsiteX276" fmla="*/ 204228 w 572500"/>
              <a:gd name="connsiteY276" fmla="*/ 181844 h 518548"/>
              <a:gd name="connsiteX277" fmla="*/ 204228 w 572500"/>
              <a:gd name="connsiteY277" fmla="*/ 179944 h 518548"/>
              <a:gd name="connsiteX278" fmla="*/ 564561 w 572500"/>
              <a:gd name="connsiteY278" fmla="*/ 0 h 518548"/>
              <a:gd name="connsiteX279" fmla="*/ 7939 w 572500"/>
              <a:gd name="connsiteY279" fmla="*/ 0 h 518548"/>
              <a:gd name="connsiteX280" fmla="*/ 0 w 572500"/>
              <a:gd name="connsiteY280" fmla="*/ 7939 h 518548"/>
              <a:gd name="connsiteX281" fmla="*/ 0 w 572500"/>
              <a:gd name="connsiteY281" fmla="*/ 510610 h 518548"/>
              <a:gd name="connsiteX282" fmla="*/ 7939 w 572500"/>
              <a:gd name="connsiteY282" fmla="*/ 518549 h 518548"/>
              <a:gd name="connsiteX283" fmla="*/ 564561 w 572500"/>
              <a:gd name="connsiteY283" fmla="*/ 518549 h 518548"/>
              <a:gd name="connsiteX284" fmla="*/ 572500 w 572500"/>
              <a:gd name="connsiteY284" fmla="*/ 510610 h 518548"/>
              <a:gd name="connsiteX285" fmla="*/ 572500 w 572500"/>
              <a:gd name="connsiteY285" fmla="*/ 7939 h 518548"/>
              <a:gd name="connsiteX286" fmla="*/ 564561 w 572500"/>
              <a:gd name="connsiteY286" fmla="*/ 0 h 518548"/>
              <a:gd name="connsiteX287" fmla="*/ 556622 w 572500"/>
              <a:gd name="connsiteY287" fmla="*/ 15906 h 518548"/>
              <a:gd name="connsiteX288" fmla="*/ 556622 w 572500"/>
              <a:gd name="connsiteY288" fmla="*/ 67929 h 518548"/>
              <a:gd name="connsiteX289" fmla="*/ 15901 w 572500"/>
              <a:gd name="connsiteY289" fmla="*/ 67929 h 518548"/>
              <a:gd name="connsiteX290" fmla="*/ 15901 w 572500"/>
              <a:gd name="connsiteY290" fmla="*/ 15906 h 518548"/>
              <a:gd name="connsiteX291" fmla="*/ 15901 w 572500"/>
              <a:gd name="connsiteY291" fmla="*/ 502647 h 518548"/>
              <a:gd name="connsiteX292" fmla="*/ 15901 w 572500"/>
              <a:gd name="connsiteY292" fmla="*/ 83841 h 518548"/>
              <a:gd name="connsiteX293" fmla="*/ 556593 w 572500"/>
              <a:gd name="connsiteY293" fmla="*/ 83841 h 518548"/>
              <a:gd name="connsiteX294" fmla="*/ 556593 w 572500"/>
              <a:gd name="connsiteY294" fmla="*/ 502647 h 518548"/>
              <a:gd name="connsiteX295" fmla="*/ 40725 w 572500"/>
              <a:gd name="connsiteY295" fmla="*/ 41905 h 518548"/>
              <a:gd name="connsiteX296" fmla="*/ 48664 w 572500"/>
              <a:gd name="connsiteY296" fmla="*/ 33966 h 518548"/>
              <a:gd name="connsiteX297" fmla="*/ 63704 w 572500"/>
              <a:gd name="connsiteY297" fmla="*/ 33966 h 518548"/>
              <a:gd name="connsiteX298" fmla="*/ 63676 w 572500"/>
              <a:gd name="connsiteY298" fmla="*/ 33966 h 518548"/>
              <a:gd name="connsiteX299" fmla="*/ 71643 w 572500"/>
              <a:gd name="connsiteY299" fmla="*/ 41905 h 518548"/>
              <a:gd name="connsiteX300" fmla="*/ 63676 w 572500"/>
              <a:gd name="connsiteY300" fmla="*/ 49872 h 518548"/>
              <a:gd name="connsiteX301" fmla="*/ 48664 w 572500"/>
              <a:gd name="connsiteY301" fmla="*/ 49872 h 518548"/>
              <a:gd name="connsiteX302" fmla="*/ 40725 w 572500"/>
              <a:gd name="connsiteY302" fmla="*/ 41905 h 518548"/>
              <a:gd name="connsiteX303" fmla="*/ 96019 w 572500"/>
              <a:gd name="connsiteY303" fmla="*/ 41905 h 518548"/>
              <a:gd name="connsiteX304" fmla="*/ 103958 w 572500"/>
              <a:gd name="connsiteY304" fmla="*/ 33966 h 518548"/>
              <a:gd name="connsiteX305" fmla="*/ 118997 w 572500"/>
              <a:gd name="connsiteY305" fmla="*/ 33966 h 518548"/>
              <a:gd name="connsiteX306" fmla="*/ 126937 w 572500"/>
              <a:gd name="connsiteY306" fmla="*/ 41905 h 518548"/>
              <a:gd name="connsiteX307" fmla="*/ 118997 w 572500"/>
              <a:gd name="connsiteY307" fmla="*/ 49872 h 518548"/>
              <a:gd name="connsiteX308" fmla="*/ 103958 w 572500"/>
              <a:gd name="connsiteY308" fmla="*/ 49872 h 518548"/>
              <a:gd name="connsiteX309" fmla="*/ 96019 w 572500"/>
              <a:gd name="connsiteY309" fmla="*/ 41905 h 518548"/>
              <a:gd name="connsiteX310" fmla="*/ 151312 w 572500"/>
              <a:gd name="connsiteY310" fmla="*/ 41905 h 518548"/>
              <a:gd name="connsiteX311" fmla="*/ 151284 w 572500"/>
              <a:gd name="connsiteY311" fmla="*/ 41905 h 518548"/>
              <a:gd name="connsiteX312" fmla="*/ 153632 w 572500"/>
              <a:gd name="connsiteY312" fmla="*/ 36286 h 518548"/>
              <a:gd name="connsiteX313" fmla="*/ 159251 w 572500"/>
              <a:gd name="connsiteY313" fmla="*/ 33966 h 518548"/>
              <a:gd name="connsiteX314" fmla="*/ 271769 w 572500"/>
              <a:gd name="connsiteY314" fmla="*/ 33966 h 518548"/>
              <a:gd name="connsiteX315" fmla="*/ 279737 w 572500"/>
              <a:gd name="connsiteY315" fmla="*/ 41905 h 518548"/>
              <a:gd name="connsiteX316" fmla="*/ 271769 w 572500"/>
              <a:gd name="connsiteY316" fmla="*/ 49872 h 518548"/>
              <a:gd name="connsiteX317" fmla="*/ 159251 w 572500"/>
              <a:gd name="connsiteY317" fmla="*/ 49872 h 518548"/>
              <a:gd name="connsiteX318" fmla="*/ 153632 w 572500"/>
              <a:gd name="connsiteY318" fmla="*/ 47524 h 518548"/>
              <a:gd name="connsiteX319" fmla="*/ 151284 w 572500"/>
              <a:gd name="connsiteY319" fmla="*/ 41905 h 518548"/>
              <a:gd name="connsiteX320" fmla="*/ 528892 w 572500"/>
              <a:gd name="connsiteY320" fmla="*/ 125097 h 518548"/>
              <a:gd name="connsiteX321" fmla="*/ 475750 w 572500"/>
              <a:gd name="connsiteY321" fmla="*/ 125097 h 518548"/>
              <a:gd name="connsiteX322" fmla="*/ 470103 w 572500"/>
              <a:gd name="connsiteY322" fmla="*/ 127417 h 518548"/>
              <a:gd name="connsiteX323" fmla="*/ 467783 w 572500"/>
              <a:gd name="connsiteY323" fmla="*/ 133064 h 518548"/>
              <a:gd name="connsiteX324" fmla="*/ 467783 w 572500"/>
              <a:gd name="connsiteY324" fmla="*/ 186232 h 518548"/>
              <a:gd name="connsiteX325" fmla="*/ 467783 w 572500"/>
              <a:gd name="connsiteY325" fmla="*/ 186204 h 518548"/>
              <a:gd name="connsiteX326" fmla="*/ 475750 w 572500"/>
              <a:gd name="connsiteY326" fmla="*/ 194143 h 518548"/>
              <a:gd name="connsiteX327" fmla="*/ 528919 w 572500"/>
              <a:gd name="connsiteY327" fmla="*/ 194143 h 518548"/>
              <a:gd name="connsiteX328" fmla="*/ 528892 w 572500"/>
              <a:gd name="connsiteY328" fmla="*/ 194143 h 518548"/>
              <a:gd name="connsiteX329" fmla="*/ 536859 w 572500"/>
              <a:gd name="connsiteY329" fmla="*/ 186204 h 518548"/>
              <a:gd name="connsiteX330" fmla="*/ 536859 w 572500"/>
              <a:gd name="connsiteY330" fmla="*/ 133063 h 518548"/>
              <a:gd name="connsiteX331" fmla="*/ 534511 w 572500"/>
              <a:gd name="connsiteY331" fmla="*/ 127417 h 518548"/>
              <a:gd name="connsiteX332" fmla="*/ 528892 w 572500"/>
              <a:gd name="connsiteY332" fmla="*/ 125097 h 518548"/>
              <a:gd name="connsiteX333" fmla="*/ 520980 w 572500"/>
              <a:gd name="connsiteY333" fmla="*/ 178265 h 518548"/>
              <a:gd name="connsiteX334" fmla="*/ 483690 w 572500"/>
              <a:gd name="connsiteY334" fmla="*/ 178265 h 518548"/>
              <a:gd name="connsiteX335" fmla="*/ 483690 w 572500"/>
              <a:gd name="connsiteY335" fmla="*/ 141003 h 518548"/>
              <a:gd name="connsiteX336" fmla="*/ 520980 w 572500"/>
              <a:gd name="connsiteY336" fmla="*/ 141003 h 518548"/>
              <a:gd name="connsiteX337" fmla="*/ 528919 w 572500"/>
              <a:gd name="connsiteY337" fmla="*/ 213013 h 518548"/>
              <a:gd name="connsiteX338" fmla="*/ 475750 w 572500"/>
              <a:gd name="connsiteY338" fmla="*/ 213013 h 518548"/>
              <a:gd name="connsiteX339" fmla="*/ 470103 w 572500"/>
              <a:gd name="connsiteY339" fmla="*/ 215361 h 518548"/>
              <a:gd name="connsiteX340" fmla="*/ 467783 w 572500"/>
              <a:gd name="connsiteY340" fmla="*/ 220979 h 518548"/>
              <a:gd name="connsiteX341" fmla="*/ 467783 w 572500"/>
              <a:gd name="connsiteY341" fmla="*/ 274149 h 518548"/>
              <a:gd name="connsiteX342" fmla="*/ 467783 w 572500"/>
              <a:gd name="connsiteY342" fmla="*/ 274120 h 518548"/>
              <a:gd name="connsiteX343" fmla="*/ 470103 w 572500"/>
              <a:gd name="connsiteY343" fmla="*/ 279767 h 518548"/>
              <a:gd name="connsiteX344" fmla="*/ 475750 w 572500"/>
              <a:gd name="connsiteY344" fmla="*/ 282087 h 518548"/>
              <a:gd name="connsiteX345" fmla="*/ 528919 w 572500"/>
              <a:gd name="connsiteY345" fmla="*/ 282087 h 518548"/>
              <a:gd name="connsiteX346" fmla="*/ 528892 w 572500"/>
              <a:gd name="connsiteY346" fmla="*/ 282087 h 518548"/>
              <a:gd name="connsiteX347" fmla="*/ 534511 w 572500"/>
              <a:gd name="connsiteY347" fmla="*/ 279767 h 518548"/>
              <a:gd name="connsiteX348" fmla="*/ 536859 w 572500"/>
              <a:gd name="connsiteY348" fmla="*/ 274120 h 518548"/>
              <a:gd name="connsiteX349" fmla="*/ 536859 w 572500"/>
              <a:gd name="connsiteY349" fmla="*/ 220979 h 518548"/>
              <a:gd name="connsiteX350" fmla="*/ 534511 w 572500"/>
              <a:gd name="connsiteY350" fmla="*/ 215361 h 518548"/>
              <a:gd name="connsiteX351" fmla="*/ 528892 w 572500"/>
              <a:gd name="connsiteY351" fmla="*/ 213013 h 518548"/>
              <a:gd name="connsiteX352" fmla="*/ 520980 w 572500"/>
              <a:gd name="connsiteY352" fmla="*/ 266182 h 518548"/>
              <a:gd name="connsiteX353" fmla="*/ 483690 w 572500"/>
              <a:gd name="connsiteY353" fmla="*/ 266182 h 518548"/>
              <a:gd name="connsiteX354" fmla="*/ 483690 w 572500"/>
              <a:gd name="connsiteY354" fmla="*/ 228919 h 518548"/>
              <a:gd name="connsiteX355" fmla="*/ 520980 w 572500"/>
              <a:gd name="connsiteY355" fmla="*/ 228919 h 518548"/>
              <a:gd name="connsiteX356" fmla="*/ 528919 w 572500"/>
              <a:gd name="connsiteY356" fmla="*/ 300929 h 518548"/>
              <a:gd name="connsiteX357" fmla="*/ 475750 w 572500"/>
              <a:gd name="connsiteY357" fmla="*/ 300929 h 518548"/>
              <a:gd name="connsiteX358" fmla="*/ 467783 w 572500"/>
              <a:gd name="connsiteY358" fmla="*/ 308896 h 518548"/>
              <a:gd name="connsiteX359" fmla="*/ 467783 w 572500"/>
              <a:gd name="connsiteY359" fmla="*/ 362065 h 518548"/>
              <a:gd name="connsiteX360" fmla="*/ 470103 w 572500"/>
              <a:gd name="connsiteY360" fmla="*/ 367683 h 518548"/>
              <a:gd name="connsiteX361" fmla="*/ 475750 w 572500"/>
              <a:gd name="connsiteY361" fmla="*/ 370004 h 518548"/>
              <a:gd name="connsiteX362" fmla="*/ 528919 w 572500"/>
              <a:gd name="connsiteY362" fmla="*/ 370004 h 518548"/>
              <a:gd name="connsiteX363" fmla="*/ 528892 w 572500"/>
              <a:gd name="connsiteY363" fmla="*/ 370004 h 518548"/>
              <a:gd name="connsiteX364" fmla="*/ 534510 w 572500"/>
              <a:gd name="connsiteY364" fmla="*/ 367683 h 518548"/>
              <a:gd name="connsiteX365" fmla="*/ 536859 w 572500"/>
              <a:gd name="connsiteY365" fmla="*/ 362065 h 518548"/>
              <a:gd name="connsiteX366" fmla="*/ 536859 w 572500"/>
              <a:gd name="connsiteY366" fmla="*/ 308896 h 518548"/>
              <a:gd name="connsiteX367" fmla="*/ 534510 w 572500"/>
              <a:gd name="connsiteY367" fmla="*/ 303277 h 518548"/>
              <a:gd name="connsiteX368" fmla="*/ 528892 w 572500"/>
              <a:gd name="connsiteY368" fmla="*/ 300929 h 518548"/>
              <a:gd name="connsiteX369" fmla="*/ 520980 w 572500"/>
              <a:gd name="connsiteY369" fmla="*/ 354098 h 518548"/>
              <a:gd name="connsiteX370" fmla="*/ 483690 w 572500"/>
              <a:gd name="connsiteY370" fmla="*/ 354098 h 518548"/>
              <a:gd name="connsiteX371" fmla="*/ 483690 w 572500"/>
              <a:gd name="connsiteY371" fmla="*/ 316863 h 518548"/>
              <a:gd name="connsiteX372" fmla="*/ 520980 w 572500"/>
              <a:gd name="connsiteY372" fmla="*/ 316863 h 518548"/>
              <a:gd name="connsiteX373" fmla="*/ 528919 w 572500"/>
              <a:gd name="connsiteY373" fmla="*/ 388845 h 518548"/>
              <a:gd name="connsiteX374" fmla="*/ 475750 w 572500"/>
              <a:gd name="connsiteY374" fmla="*/ 388873 h 518548"/>
              <a:gd name="connsiteX375" fmla="*/ 467783 w 572500"/>
              <a:gd name="connsiteY375" fmla="*/ 396812 h 518548"/>
              <a:gd name="connsiteX376" fmla="*/ 467783 w 572500"/>
              <a:gd name="connsiteY376" fmla="*/ 449981 h 518548"/>
              <a:gd name="connsiteX377" fmla="*/ 475750 w 572500"/>
              <a:gd name="connsiteY377" fmla="*/ 457920 h 518548"/>
              <a:gd name="connsiteX378" fmla="*/ 528919 w 572500"/>
              <a:gd name="connsiteY378" fmla="*/ 457920 h 518548"/>
              <a:gd name="connsiteX379" fmla="*/ 528892 w 572500"/>
              <a:gd name="connsiteY379" fmla="*/ 457920 h 518548"/>
              <a:gd name="connsiteX380" fmla="*/ 536859 w 572500"/>
              <a:gd name="connsiteY380" fmla="*/ 449981 h 518548"/>
              <a:gd name="connsiteX381" fmla="*/ 536859 w 572500"/>
              <a:gd name="connsiteY381" fmla="*/ 396812 h 518548"/>
              <a:gd name="connsiteX382" fmla="*/ 528892 w 572500"/>
              <a:gd name="connsiteY382" fmla="*/ 388873 h 518548"/>
              <a:gd name="connsiteX383" fmla="*/ 520980 w 572500"/>
              <a:gd name="connsiteY383" fmla="*/ 442014 h 518548"/>
              <a:gd name="connsiteX384" fmla="*/ 483690 w 572500"/>
              <a:gd name="connsiteY384" fmla="*/ 442014 h 518548"/>
              <a:gd name="connsiteX385" fmla="*/ 483690 w 572500"/>
              <a:gd name="connsiteY385" fmla="*/ 404751 h 518548"/>
              <a:gd name="connsiteX386" fmla="*/ 520980 w 572500"/>
              <a:gd name="connsiteY386" fmla="*/ 404751 h 5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Lst>
            <a:rect l="l" t="t" r="r" b="b"/>
            <a:pathLst>
              <a:path w="572500" h="518548">
                <a:moveTo>
                  <a:pt x="424365" y="313031"/>
                </a:moveTo>
                <a:lnTo>
                  <a:pt x="399095" y="313031"/>
                </a:lnTo>
                <a:lnTo>
                  <a:pt x="399095" y="204678"/>
                </a:lnTo>
                <a:cubicBezTo>
                  <a:pt x="399095" y="204342"/>
                  <a:pt x="399067" y="204035"/>
                  <a:pt x="399039" y="203700"/>
                </a:cubicBezTo>
                <a:lnTo>
                  <a:pt x="399039" y="203644"/>
                </a:lnTo>
                <a:cubicBezTo>
                  <a:pt x="398983" y="203364"/>
                  <a:pt x="398927" y="203056"/>
                  <a:pt x="398843" y="202777"/>
                </a:cubicBezTo>
                <a:lnTo>
                  <a:pt x="398787" y="202553"/>
                </a:lnTo>
                <a:cubicBezTo>
                  <a:pt x="398731" y="202302"/>
                  <a:pt x="398647" y="202050"/>
                  <a:pt x="398536" y="201827"/>
                </a:cubicBezTo>
                <a:lnTo>
                  <a:pt x="398452" y="201603"/>
                </a:lnTo>
                <a:cubicBezTo>
                  <a:pt x="398340" y="201295"/>
                  <a:pt x="398200" y="201016"/>
                  <a:pt x="398033" y="200764"/>
                </a:cubicBezTo>
                <a:cubicBezTo>
                  <a:pt x="397892" y="200485"/>
                  <a:pt x="397697" y="200233"/>
                  <a:pt x="397529" y="199981"/>
                </a:cubicBezTo>
                <a:lnTo>
                  <a:pt x="397361" y="199786"/>
                </a:lnTo>
                <a:cubicBezTo>
                  <a:pt x="397194" y="199590"/>
                  <a:pt x="397054" y="199394"/>
                  <a:pt x="396886" y="199227"/>
                </a:cubicBezTo>
                <a:lnTo>
                  <a:pt x="396719" y="199059"/>
                </a:lnTo>
                <a:cubicBezTo>
                  <a:pt x="396495" y="198835"/>
                  <a:pt x="396271" y="198639"/>
                  <a:pt x="396047" y="198472"/>
                </a:cubicBezTo>
                <a:lnTo>
                  <a:pt x="395992" y="198444"/>
                </a:lnTo>
                <a:lnTo>
                  <a:pt x="395992" y="198416"/>
                </a:lnTo>
                <a:cubicBezTo>
                  <a:pt x="395740" y="198221"/>
                  <a:pt x="395461" y="198053"/>
                  <a:pt x="395181" y="197885"/>
                </a:cubicBezTo>
                <a:lnTo>
                  <a:pt x="395125" y="197857"/>
                </a:lnTo>
                <a:lnTo>
                  <a:pt x="305307" y="146002"/>
                </a:lnTo>
                <a:cubicBezTo>
                  <a:pt x="292895" y="118886"/>
                  <a:pt x="265808" y="101499"/>
                  <a:pt x="235980" y="101499"/>
                </a:cubicBezTo>
                <a:cubicBezTo>
                  <a:pt x="206153" y="101499"/>
                  <a:pt x="179066" y="118886"/>
                  <a:pt x="166626" y="146002"/>
                </a:cubicBezTo>
                <a:lnTo>
                  <a:pt x="76779" y="197885"/>
                </a:lnTo>
                <a:lnTo>
                  <a:pt x="76723" y="197913"/>
                </a:lnTo>
                <a:cubicBezTo>
                  <a:pt x="76443" y="198080"/>
                  <a:pt x="76164" y="198249"/>
                  <a:pt x="75912" y="198472"/>
                </a:cubicBezTo>
                <a:lnTo>
                  <a:pt x="75856" y="198500"/>
                </a:lnTo>
                <a:cubicBezTo>
                  <a:pt x="75633" y="198667"/>
                  <a:pt x="75409" y="198863"/>
                  <a:pt x="75186" y="199087"/>
                </a:cubicBezTo>
                <a:lnTo>
                  <a:pt x="75018" y="199255"/>
                </a:lnTo>
                <a:cubicBezTo>
                  <a:pt x="74850" y="199422"/>
                  <a:pt x="74682" y="199618"/>
                  <a:pt x="74543" y="199814"/>
                </a:cubicBezTo>
                <a:lnTo>
                  <a:pt x="74403" y="200009"/>
                </a:lnTo>
                <a:cubicBezTo>
                  <a:pt x="74207" y="200261"/>
                  <a:pt x="74040" y="200513"/>
                  <a:pt x="73872" y="200792"/>
                </a:cubicBezTo>
                <a:cubicBezTo>
                  <a:pt x="73704" y="201044"/>
                  <a:pt x="73564" y="201352"/>
                  <a:pt x="73453" y="201631"/>
                </a:cubicBezTo>
                <a:lnTo>
                  <a:pt x="73369" y="201855"/>
                </a:lnTo>
                <a:cubicBezTo>
                  <a:pt x="73285" y="202078"/>
                  <a:pt x="73201" y="202302"/>
                  <a:pt x="73145" y="202581"/>
                </a:cubicBezTo>
                <a:lnTo>
                  <a:pt x="73089" y="202805"/>
                </a:lnTo>
                <a:cubicBezTo>
                  <a:pt x="73005" y="203084"/>
                  <a:pt x="72950" y="203364"/>
                  <a:pt x="72922" y="203672"/>
                </a:cubicBezTo>
                <a:lnTo>
                  <a:pt x="72922" y="203755"/>
                </a:lnTo>
                <a:lnTo>
                  <a:pt x="72893" y="203727"/>
                </a:lnTo>
                <a:cubicBezTo>
                  <a:pt x="72837" y="204063"/>
                  <a:pt x="72837" y="204370"/>
                  <a:pt x="72837" y="204706"/>
                </a:cubicBezTo>
                <a:lnTo>
                  <a:pt x="72837" y="317166"/>
                </a:lnTo>
                <a:lnTo>
                  <a:pt x="62103" y="327901"/>
                </a:lnTo>
                <a:cubicBezTo>
                  <a:pt x="59280" y="330696"/>
                  <a:pt x="58972" y="335169"/>
                  <a:pt x="61376" y="338328"/>
                </a:cubicBezTo>
                <a:lnTo>
                  <a:pt x="70461" y="350320"/>
                </a:lnTo>
                <a:cubicBezTo>
                  <a:pt x="68476" y="354094"/>
                  <a:pt x="66827" y="358063"/>
                  <a:pt x="65569" y="362144"/>
                </a:cubicBezTo>
                <a:lnTo>
                  <a:pt x="50642" y="364185"/>
                </a:lnTo>
                <a:cubicBezTo>
                  <a:pt x="46728" y="364744"/>
                  <a:pt x="43794" y="368098"/>
                  <a:pt x="43794" y="372069"/>
                </a:cubicBezTo>
                <a:lnTo>
                  <a:pt x="43794" y="394516"/>
                </a:lnTo>
                <a:cubicBezTo>
                  <a:pt x="43794" y="398485"/>
                  <a:pt x="46728" y="401867"/>
                  <a:pt x="50642" y="402399"/>
                </a:cubicBezTo>
                <a:lnTo>
                  <a:pt x="65569" y="404439"/>
                </a:lnTo>
                <a:cubicBezTo>
                  <a:pt x="66827" y="408521"/>
                  <a:pt x="68476" y="412490"/>
                  <a:pt x="70461" y="416264"/>
                </a:cubicBezTo>
                <a:lnTo>
                  <a:pt x="61376" y="428256"/>
                </a:lnTo>
                <a:cubicBezTo>
                  <a:pt x="58972" y="431443"/>
                  <a:pt x="59280" y="435888"/>
                  <a:pt x="62103" y="438683"/>
                </a:cubicBezTo>
                <a:lnTo>
                  <a:pt x="77981" y="454645"/>
                </a:lnTo>
                <a:cubicBezTo>
                  <a:pt x="80805" y="457440"/>
                  <a:pt x="85249" y="457748"/>
                  <a:pt x="88408" y="455344"/>
                </a:cubicBezTo>
                <a:lnTo>
                  <a:pt x="100400" y="446259"/>
                </a:lnTo>
                <a:cubicBezTo>
                  <a:pt x="104202" y="448244"/>
                  <a:pt x="108143" y="449893"/>
                  <a:pt x="112225" y="451151"/>
                </a:cubicBezTo>
                <a:lnTo>
                  <a:pt x="114266" y="466050"/>
                </a:lnTo>
                <a:lnTo>
                  <a:pt x="114294" y="466078"/>
                </a:lnTo>
                <a:cubicBezTo>
                  <a:pt x="114825" y="469991"/>
                  <a:pt x="118179" y="472927"/>
                  <a:pt x="122149" y="472927"/>
                </a:cubicBezTo>
                <a:lnTo>
                  <a:pt x="144652" y="472927"/>
                </a:lnTo>
                <a:cubicBezTo>
                  <a:pt x="148621" y="472927"/>
                  <a:pt x="151976" y="469991"/>
                  <a:pt x="152535" y="466078"/>
                </a:cubicBezTo>
                <a:lnTo>
                  <a:pt x="154576" y="451179"/>
                </a:lnTo>
                <a:lnTo>
                  <a:pt x="154576" y="451151"/>
                </a:lnTo>
                <a:cubicBezTo>
                  <a:pt x="158657" y="449893"/>
                  <a:pt x="162627" y="448244"/>
                  <a:pt x="166401" y="446259"/>
                </a:cubicBezTo>
                <a:lnTo>
                  <a:pt x="178393" y="455344"/>
                </a:lnTo>
                <a:cubicBezTo>
                  <a:pt x="181300" y="457552"/>
                  <a:pt x="185353" y="457469"/>
                  <a:pt x="188177" y="455176"/>
                </a:cubicBezTo>
                <a:lnTo>
                  <a:pt x="231953" y="480446"/>
                </a:lnTo>
                <a:lnTo>
                  <a:pt x="232037" y="480446"/>
                </a:lnTo>
                <a:cubicBezTo>
                  <a:pt x="232316" y="480614"/>
                  <a:pt x="232596" y="480754"/>
                  <a:pt x="232904" y="480893"/>
                </a:cubicBezTo>
                <a:lnTo>
                  <a:pt x="232960" y="480893"/>
                </a:lnTo>
                <a:cubicBezTo>
                  <a:pt x="233211" y="481006"/>
                  <a:pt x="233518" y="481089"/>
                  <a:pt x="233798" y="481173"/>
                </a:cubicBezTo>
                <a:lnTo>
                  <a:pt x="234022" y="481229"/>
                </a:lnTo>
                <a:cubicBezTo>
                  <a:pt x="234246" y="481285"/>
                  <a:pt x="234497" y="481341"/>
                  <a:pt x="234749" y="481368"/>
                </a:cubicBezTo>
                <a:lnTo>
                  <a:pt x="235000" y="481425"/>
                </a:lnTo>
                <a:cubicBezTo>
                  <a:pt x="235308" y="481453"/>
                  <a:pt x="235615" y="481481"/>
                  <a:pt x="235922" y="481481"/>
                </a:cubicBezTo>
                <a:cubicBezTo>
                  <a:pt x="236258" y="481481"/>
                  <a:pt x="236566" y="481453"/>
                  <a:pt x="236873" y="481425"/>
                </a:cubicBezTo>
                <a:lnTo>
                  <a:pt x="237125" y="481368"/>
                </a:lnTo>
                <a:cubicBezTo>
                  <a:pt x="237376" y="481368"/>
                  <a:pt x="237600" y="481285"/>
                  <a:pt x="237852" y="481229"/>
                </a:cubicBezTo>
                <a:lnTo>
                  <a:pt x="238075" y="481173"/>
                </a:lnTo>
                <a:cubicBezTo>
                  <a:pt x="238355" y="481089"/>
                  <a:pt x="238635" y="481006"/>
                  <a:pt x="238914" y="480893"/>
                </a:cubicBezTo>
                <a:lnTo>
                  <a:pt x="238969" y="480893"/>
                </a:lnTo>
                <a:cubicBezTo>
                  <a:pt x="239249" y="480754"/>
                  <a:pt x="239557" y="480614"/>
                  <a:pt x="239836" y="480446"/>
                </a:cubicBezTo>
                <a:lnTo>
                  <a:pt x="239892" y="480446"/>
                </a:lnTo>
                <a:lnTo>
                  <a:pt x="297337" y="447265"/>
                </a:lnTo>
                <a:lnTo>
                  <a:pt x="424361" y="447292"/>
                </a:lnTo>
                <a:cubicBezTo>
                  <a:pt x="428750" y="447292"/>
                  <a:pt x="432300" y="443714"/>
                  <a:pt x="432300" y="439325"/>
                </a:cubicBezTo>
                <a:lnTo>
                  <a:pt x="432300" y="320968"/>
                </a:lnTo>
                <a:cubicBezTo>
                  <a:pt x="432300" y="318844"/>
                  <a:pt x="431462" y="316831"/>
                  <a:pt x="429980" y="315349"/>
                </a:cubicBezTo>
                <a:cubicBezTo>
                  <a:pt x="428499" y="313840"/>
                  <a:pt x="426458" y="313002"/>
                  <a:pt x="424362" y="313029"/>
                </a:cubicBezTo>
                <a:close/>
                <a:moveTo>
                  <a:pt x="193267" y="135105"/>
                </a:moveTo>
                <a:cubicBezTo>
                  <a:pt x="207468" y="120904"/>
                  <a:pt x="227819" y="114698"/>
                  <a:pt x="247554" y="118556"/>
                </a:cubicBezTo>
                <a:cubicBezTo>
                  <a:pt x="267262" y="122414"/>
                  <a:pt x="283783" y="135832"/>
                  <a:pt x="291582" y="154365"/>
                </a:cubicBezTo>
                <a:cubicBezTo>
                  <a:pt x="291637" y="154532"/>
                  <a:pt x="291721" y="154673"/>
                  <a:pt x="291777" y="154840"/>
                </a:cubicBezTo>
                <a:lnTo>
                  <a:pt x="291806" y="154812"/>
                </a:lnTo>
                <a:cubicBezTo>
                  <a:pt x="300247" y="175414"/>
                  <a:pt x="296697" y="198980"/>
                  <a:pt x="282553" y="216172"/>
                </a:cubicBezTo>
                <a:cubicBezTo>
                  <a:pt x="268379" y="233363"/>
                  <a:pt x="245932" y="241358"/>
                  <a:pt x="224099" y="236998"/>
                </a:cubicBezTo>
                <a:cubicBezTo>
                  <a:pt x="202268" y="232609"/>
                  <a:pt x="184628" y="216591"/>
                  <a:pt x="178170" y="195290"/>
                </a:cubicBezTo>
                <a:cubicBezTo>
                  <a:pt x="171713" y="173961"/>
                  <a:pt x="177500" y="150843"/>
                  <a:pt x="193267" y="135105"/>
                </a:cubicBezTo>
                <a:close/>
                <a:moveTo>
                  <a:pt x="182030" y="231714"/>
                </a:moveTo>
                <a:lnTo>
                  <a:pt x="182002" y="231714"/>
                </a:lnTo>
                <a:cubicBezTo>
                  <a:pt x="203834" y="253519"/>
                  <a:pt x="236624" y="260032"/>
                  <a:pt x="265108" y="248235"/>
                </a:cubicBezTo>
                <a:cubicBezTo>
                  <a:pt x="293621" y="236439"/>
                  <a:pt x="312182" y="208624"/>
                  <a:pt x="312210" y="177762"/>
                </a:cubicBezTo>
                <a:cubicBezTo>
                  <a:pt x="312182" y="174492"/>
                  <a:pt x="311986" y="171249"/>
                  <a:pt x="311568" y="167978"/>
                </a:cubicBezTo>
                <a:lnTo>
                  <a:pt x="375247" y="204738"/>
                </a:lnTo>
                <a:lnTo>
                  <a:pt x="235950" y="285160"/>
                </a:lnTo>
                <a:lnTo>
                  <a:pt x="96653" y="204767"/>
                </a:lnTo>
                <a:lnTo>
                  <a:pt x="160333" y="167979"/>
                </a:lnTo>
                <a:cubicBezTo>
                  <a:pt x="157258" y="191432"/>
                  <a:pt x="165281" y="214970"/>
                  <a:pt x="181996" y="231714"/>
                </a:cubicBezTo>
                <a:close/>
                <a:moveTo>
                  <a:pt x="205483" y="428318"/>
                </a:moveTo>
                <a:lnTo>
                  <a:pt x="196370" y="416298"/>
                </a:lnTo>
                <a:cubicBezTo>
                  <a:pt x="198355" y="412524"/>
                  <a:pt x="199976" y="408555"/>
                  <a:pt x="201262" y="404474"/>
                </a:cubicBezTo>
                <a:lnTo>
                  <a:pt x="216162" y="402405"/>
                </a:lnTo>
                <a:cubicBezTo>
                  <a:pt x="220103" y="401874"/>
                  <a:pt x="223038" y="398492"/>
                  <a:pt x="223038" y="394521"/>
                </a:cubicBezTo>
                <a:lnTo>
                  <a:pt x="223038" y="372046"/>
                </a:lnTo>
                <a:cubicBezTo>
                  <a:pt x="223038" y="368077"/>
                  <a:pt x="220103" y="364723"/>
                  <a:pt x="216162" y="364191"/>
                </a:cubicBezTo>
                <a:lnTo>
                  <a:pt x="201262" y="362151"/>
                </a:lnTo>
                <a:lnTo>
                  <a:pt x="201262" y="362123"/>
                </a:lnTo>
                <a:cubicBezTo>
                  <a:pt x="199976" y="358042"/>
                  <a:pt x="198355" y="354100"/>
                  <a:pt x="196370" y="350299"/>
                </a:cubicBezTo>
                <a:lnTo>
                  <a:pt x="205455" y="338306"/>
                </a:lnTo>
                <a:cubicBezTo>
                  <a:pt x="207859" y="335147"/>
                  <a:pt x="207552" y="330703"/>
                  <a:pt x="204728" y="327879"/>
                </a:cubicBezTo>
                <a:lnTo>
                  <a:pt x="188822" y="311973"/>
                </a:lnTo>
                <a:cubicBezTo>
                  <a:pt x="186027" y="309178"/>
                  <a:pt x="181582" y="308870"/>
                  <a:pt x="178395" y="311274"/>
                </a:cubicBezTo>
                <a:lnTo>
                  <a:pt x="166403" y="320359"/>
                </a:lnTo>
                <a:cubicBezTo>
                  <a:pt x="162629" y="318374"/>
                  <a:pt x="158660" y="316725"/>
                  <a:pt x="154578" y="315467"/>
                </a:cubicBezTo>
                <a:lnTo>
                  <a:pt x="152538" y="300540"/>
                </a:lnTo>
                <a:lnTo>
                  <a:pt x="152510" y="300540"/>
                </a:lnTo>
                <a:cubicBezTo>
                  <a:pt x="151979" y="296598"/>
                  <a:pt x="148624" y="293691"/>
                  <a:pt x="144655" y="293691"/>
                </a:cubicBezTo>
                <a:lnTo>
                  <a:pt x="122152" y="293691"/>
                </a:lnTo>
                <a:cubicBezTo>
                  <a:pt x="118182" y="293691"/>
                  <a:pt x="114828" y="296598"/>
                  <a:pt x="114296" y="300540"/>
                </a:cubicBezTo>
                <a:lnTo>
                  <a:pt x="112255" y="315467"/>
                </a:lnTo>
                <a:lnTo>
                  <a:pt x="112228" y="315467"/>
                </a:lnTo>
                <a:cubicBezTo>
                  <a:pt x="108146" y="316725"/>
                  <a:pt x="104205" y="318374"/>
                  <a:pt x="100403" y="320359"/>
                </a:cubicBezTo>
                <a:lnTo>
                  <a:pt x="88718" y="311469"/>
                </a:lnTo>
                <a:lnTo>
                  <a:pt x="88718" y="218524"/>
                </a:lnTo>
                <a:lnTo>
                  <a:pt x="227987" y="298946"/>
                </a:lnTo>
                <a:lnTo>
                  <a:pt x="227987" y="459797"/>
                </a:lnTo>
                <a:lnTo>
                  <a:pt x="199893" y="443584"/>
                </a:lnTo>
                <a:lnTo>
                  <a:pt x="204729" y="438748"/>
                </a:lnTo>
                <a:lnTo>
                  <a:pt x="204729" y="438720"/>
                </a:lnTo>
                <a:cubicBezTo>
                  <a:pt x="207552" y="435925"/>
                  <a:pt x="207860" y="431480"/>
                  <a:pt x="205455" y="428293"/>
                </a:cubicBezTo>
                <a:close/>
                <a:moveTo>
                  <a:pt x="171854" y="430415"/>
                </a:moveTo>
                <a:lnTo>
                  <a:pt x="171826" y="430387"/>
                </a:lnTo>
                <a:cubicBezTo>
                  <a:pt x="169171" y="428402"/>
                  <a:pt x="165565" y="428235"/>
                  <a:pt x="162769" y="430024"/>
                </a:cubicBezTo>
                <a:cubicBezTo>
                  <a:pt x="157514" y="433322"/>
                  <a:pt x="151727" y="435727"/>
                  <a:pt x="145690" y="437096"/>
                </a:cubicBezTo>
                <a:cubicBezTo>
                  <a:pt x="142447" y="437823"/>
                  <a:pt x="140015" y="440478"/>
                  <a:pt x="139567" y="443777"/>
                </a:cubicBezTo>
                <a:lnTo>
                  <a:pt x="137750" y="457055"/>
                </a:lnTo>
                <a:lnTo>
                  <a:pt x="129085" y="457027"/>
                </a:lnTo>
                <a:lnTo>
                  <a:pt x="127268" y="443749"/>
                </a:lnTo>
                <a:lnTo>
                  <a:pt x="127268" y="443777"/>
                </a:lnTo>
                <a:cubicBezTo>
                  <a:pt x="126821" y="440478"/>
                  <a:pt x="124389" y="437823"/>
                  <a:pt x="121146" y="437096"/>
                </a:cubicBezTo>
                <a:cubicBezTo>
                  <a:pt x="115080" y="435727"/>
                  <a:pt x="109293" y="433322"/>
                  <a:pt x="104038" y="430024"/>
                </a:cubicBezTo>
                <a:cubicBezTo>
                  <a:pt x="101243" y="428235"/>
                  <a:pt x="97637" y="428402"/>
                  <a:pt x="95009" y="430387"/>
                </a:cubicBezTo>
                <a:lnTo>
                  <a:pt x="84330" y="438494"/>
                </a:lnTo>
                <a:lnTo>
                  <a:pt x="78237" y="432372"/>
                </a:lnTo>
                <a:lnTo>
                  <a:pt x="86315" y="421693"/>
                </a:lnTo>
                <a:lnTo>
                  <a:pt x="86315" y="421721"/>
                </a:lnTo>
                <a:cubicBezTo>
                  <a:pt x="88300" y="419065"/>
                  <a:pt x="88468" y="415459"/>
                  <a:pt x="86707" y="412664"/>
                </a:cubicBezTo>
                <a:cubicBezTo>
                  <a:pt x="83380" y="407408"/>
                  <a:pt x="81004" y="401622"/>
                  <a:pt x="79606" y="395584"/>
                </a:cubicBezTo>
                <a:cubicBezTo>
                  <a:pt x="78879" y="392342"/>
                  <a:pt x="76224" y="389909"/>
                  <a:pt x="72953" y="389462"/>
                </a:cubicBezTo>
                <a:lnTo>
                  <a:pt x="59703" y="387645"/>
                </a:lnTo>
                <a:lnTo>
                  <a:pt x="59675" y="378979"/>
                </a:lnTo>
                <a:lnTo>
                  <a:pt x="72925" y="377162"/>
                </a:lnTo>
                <a:lnTo>
                  <a:pt x="72953" y="377162"/>
                </a:lnTo>
                <a:cubicBezTo>
                  <a:pt x="76224" y="376715"/>
                  <a:pt x="78879" y="374283"/>
                  <a:pt x="79606" y="371040"/>
                </a:cubicBezTo>
                <a:cubicBezTo>
                  <a:pt x="81004" y="364975"/>
                  <a:pt x="83380" y="359188"/>
                  <a:pt x="86707" y="353933"/>
                </a:cubicBezTo>
                <a:cubicBezTo>
                  <a:pt x="88468" y="351137"/>
                  <a:pt x="88300" y="347531"/>
                  <a:pt x="86315" y="344903"/>
                </a:cubicBezTo>
                <a:lnTo>
                  <a:pt x="78237" y="334225"/>
                </a:lnTo>
                <a:lnTo>
                  <a:pt x="84330" y="328131"/>
                </a:lnTo>
                <a:lnTo>
                  <a:pt x="95009" y="336210"/>
                </a:lnTo>
                <a:cubicBezTo>
                  <a:pt x="97637" y="338222"/>
                  <a:pt x="101243" y="338363"/>
                  <a:pt x="104038" y="336601"/>
                </a:cubicBezTo>
                <a:cubicBezTo>
                  <a:pt x="109293" y="333275"/>
                  <a:pt x="115080" y="330899"/>
                  <a:pt x="121146" y="329501"/>
                </a:cubicBezTo>
                <a:cubicBezTo>
                  <a:pt x="124389" y="328774"/>
                  <a:pt x="126821" y="326118"/>
                  <a:pt x="127268" y="322848"/>
                </a:cubicBezTo>
                <a:lnTo>
                  <a:pt x="129085" y="309597"/>
                </a:lnTo>
                <a:lnTo>
                  <a:pt x="137722" y="309597"/>
                </a:lnTo>
                <a:lnTo>
                  <a:pt x="139539" y="322848"/>
                </a:lnTo>
                <a:lnTo>
                  <a:pt x="139567" y="322848"/>
                </a:lnTo>
                <a:cubicBezTo>
                  <a:pt x="140015" y="326118"/>
                  <a:pt x="142447" y="328774"/>
                  <a:pt x="145662" y="329501"/>
                </a:cubicBezTo>
                <a:cubicBezTo>
                  <a:pt x="151728" y="330899"/>
                  <a:pt x="157514" y="333275"/>
                  <a:pt x="162769" y="336601"/>
                </a:cubicBezTo>
                <a:cubicBezTo>
                  <a:pt x="165565" y="338363"/>
                  <a:pt x="169171" y="338222"/>
                  <a:pt x="171826" y="336210"/>
                </a:cubicBezTo>
                <a:lnTo>
                  <a:pt x="182477" y="328131"/>
                </a:lnTo>
                <a:lnTo>
                  <a:pt x="188599" y="334225"/>
                </a:lnTo>
                <a:lnTo>
                  <a:pt x="180493" y="344903"/>
                </a:lnTo>
                <a:cubicBezTo>
                  <a:pt x="178508" y="347531"/>
                  <a:pt x="178340" y="351137"/>
                  <a:pt x="180101" y="353933"/>
                </a:cubicBezTo>
                <a:cubicBezTo>
                  <a:pt x="183427" y="359188"/>
                  <a:pt x="185832" y="364975"/>
                  <a:pt x="187202" y="371040"/>
                </a:cubicBezTo>
                <a:cubicBezTo>
                  <a:pt x="187928" y="374283"/>
                  <a:pt x="190584" y="376715"/>
                  <a:pt x="193855" y="377162"/>
                </a:cubicBezTo>
                <a:lnTo>
                  <a:pt x="207133" y="378979"/>
                </a:lnTo>
                <a:lnTo>
                  <a:pt x="207133" y="387617"/>
                </a:lnTo>
                <a:lnTo>
                  <a:pt x="193855" y="389434"/>
                </a:lnTo>
                <a:lnTo>
                  <a:pt x="193855" y="389462"/>
                </a:lnTo>
                <a:cubicBezTo>
                  <a:pt x="190584" y="389909"/>
                  <a:pt x="187928" y="392342"/>
                  <a:pt x="187202" y="395584"/>
                </a:cubicBezTo>
                <a:cubicBezTo>
                  <a:pt x="185832" y="401623"/>
                  <a:pt x="183427" y="407408"/>
                  <a:pt x="180101" y="412664"/>
                </a:cubicBezTo>
                <a:cubicBezTo>
                  <a:pt x="178340" y="415459"/>
                  <a:pt x="178508" y="419065"/>
                  <a:pt x="180493" y="421721"/>
                </a:cubicBezTo>
                <a:lnTo>
                  <a:pt x="188599" y="432400"/>
                </a:lnTo>
                <a:lnTo>
                  <a:pt x="182477" y="438522"/>
                </a:lnTo>
                <a:close/>
                <a:moveTo>
                  <a:pt x="243889" y="459795"/>
                </a:moveTo>
                <a:lnTo>
                  <a:pt x="243889" y="298944"/>
                </a:lnTo>
                <a:lnTo>
                  <a:pt x="383186" y="218522"/>
                </a:lnTo>
                <a:lnTo>
                  <a:pt x="383186" y="312977"/>
                </a:lnTo>
                <a:lnTo>
                  <a:pt x="263347" y="312977"/>
                </a:lnTo>
                <a:cubicBezTo>
                  <a:pt x="261223" y="312977"/>
                  <a:pt x="259210" y="313816"/>
                  <a:pt x="257728" y="315325"/>
                </a:cubicBezTo>
                <a:cubicBezTo>
                  <a:pt x="256219" y="316807"/>
                  <a:pt x="255380" y="318820"/>
                  <a:pt x="255380" y="320944"/>
                </a:cubicBezTo>
                <a:lnTo>
                  <a:pt x="255380" y="439330"/>
                </a:lnTo>
                <a:cubicBezTo>
                  <a:pt x="255380" y="441426"/>
                  <a:pt x="256219" y="443467"/>
                  <a:pt x="257728" y="444949"/>
                </a:cubicBezTo>
                <a:cubicBezTo>
                  <a:pt x="259210" y="446430"/>
                  <a:pt x="261223" y="447269"/>
                  <a:pt x="263347" y="447269"/>
                </a:cubicBezTo>
                <a:lnTo>
                  <a:pt x="265612" y="447269"/>
                </a:lnTo>
                <a:close/>
                <a:moveTo>
                  <a:pt x="416370" y="431365"/>
                </a:moveTo>
                <a:lnTo>
                  <a:pt x="271262" y="431365"/>
                </a:lnTo>
                <a:lnTo>
                  <a:pt x="271262" y="328916"/>
                </a:lnTo>
                <a:lnTo>
                  <a:pt x="416370" y="328916"/>
                </a:lnTo>
                <a:close/>
                <a:moveTo>
                  <a:pt x="396578" y="378924"/>
                </a:moveTo>
                <a:lnTo>
                  <a:pt x="396578" y="398743"/>
                </a:lnTo>
                <a:lnTo>
                  <a:pt x="400017" y="398743"/>
                </a:lnTo>
                <a:cubicBezTo>
                  <a:pt x="404405" y="398743"/>
                  <a:pt x="407984" y="402321"/>
                  <a:pt x="407984" y="406710"/>
                </a:cubicBezTo>
                <a:cubicBezTo>
                  <a:pt x="407984" y="411099"/>
                  <a:pt x="404406" y="414649"/>
                  <a:pt x="400017" y="414649"/>
                </a:cubicBezTo>
                <a:lnTo>
                  <a:pt x="287585" y="414649"/>
                </a:lnTo>
                <a:cubicBezTo>
                  <a:pt x="283196" y="414649"/>
                  <a:pt x="279618" y="411099"/>
                  <a:pt x="279618" y="406710"/>
                </a:cubicBezTo>
                <a:cubicBezTo>
                  <a:pt x="279618" y="402321"/>
                  <a:pt x="283196" y="398743"/>
                  <a:pt x="287585" y="398743"/>
                </a:cubicBezTo>
                <a:lnTo>
                  <a:pt x="291051" y="398743"/>
                </a:lnTo>
                <a:lnTo>
                  <a:pt x="291051" y="388539"/>
                </a:lnTo>
                <a:cubicBezTo>
                  <a:pt x="291051" y="384151"/>
                  <a:pt x="294629" y="380600"/>
                  <a:pt x="299018" y="380600"/>
                </a:cubicBezTo>
                <a:cubicBezTo>
                  <a:pt x="303407" y="380600"/>
                  <a:pt x="306957" y="384151"/>
                  <a:pt x="306957" y="388539"/>
                </a:cubicBezTo>
                <a:lnTo>
                  <a:pt x="306957" y="398743"/>
                </a:lnTo>
                <a:lnTo>
                  <a:pt x="313443" y="398743"/>
                </a:lnTo>
                <a:lnTo>
                  <a:pt x="313443" y="370621"/>
                </a:lnTo>
                <a:cubicBezTo>
                  <a:pt x="313443" y="366232"/>
                  <a:pt x="316993" y="362682"/>
                  <a:pt x="321382" y="362682"/>
                </a:cubicBezTo>
                <a:cubicBezTo>
                  <a:pt x="325771" y="362682"/>
                  <a:pt x="329349" y="366232"/>
                  <a:pt x="329349" y="370621"/>
                </a:cubicBezTo>
                <a:lnTo>
                  <a:pt x="329349" y="398743"/>
                </a:lnTo>
                <a:lnTo>
                  <a:pt x="335862" y="398743"/>
                </a:lnTo>
                <a:lnTo>
                  <a:pt x="335835" y="381383"/>
                </a:lnTo>
                <a:cubicBezTo>
                  <a:pt x="335835" y="376994"/>
                  <a:pt x="339413" y="373444"/>
                  <a:pt x="343802" y="373444"/>
                </a:cubicBezTo>
                <a:cubicBezTo>
                  <a:pt x="348191" y="373444"/>
                  <a:pt x="351741" y="376994"/>
                  <a:pt x="351741" y="381383"/>
                </a:cubicBezTo>
                <a:lnTo>
                  <a:pt x="351741" y="398743"/>
                </a:lnTo>
                <a:lnTo>
                  <a:pt x="358226" y="398743"/>
                </a:lnTo>
                <a:lnTo>
                  <a:pt x="358254" y="353597"/>
                </a:lnTo>
                <a:cubicBezTo>
                  <a:pt x="358365" y="349292"/>
                  <a:pt x="361888" y="345882"/>
                  <a:pt x="366193" y="345882"/>
                </a:cubicBezTo>
                <a:cubicBezTo>
                  <a:pt x="370498" y="345882"/>
                  <a:pt x="374020" y="349292"/>
                  <a:pt x="374160" y="353597"/>
                </a:cubicBezTo>
                <a:lnTo>
                  <a:pt x="374160" y="398743"/>
                </a:lnTo>
                <a:lnTo>
                  <a:pt x="380702" y="398743"/>
                </a:lnTo>
                <a:lnTo>
                  <a:pt x="380702" y="378924"/>
                </a:lnTo>
                <a:cubicBezTo>
                  <a:pt x="380841" y="374618"/>
                  <a:pt x="384363" y="371208"/>
                  <a:pt x="388669" y="371208"/>
                </a:cubicBezTo>
                <a:cubicBezTo>
                  <a:pt x="392974" y="371208"/>
                  <a:pt x="396496" y="374618"/>
                  <a:pt x="396608" y="378924"/>
                </a:cubicBezTo>
                <a:close/>
                <a:moveTo>
                  <a:pt x="133421" y="346441"/>
                </a:moveTo>
                <a:cubicBezTo>
                  <a:pt x="118494" y="346441"/>
                  <a:pt x="105048" y="355442"/>
                  <a:pt x="99373" y="369223"/>
                </a:cubicBezTo>
                <a:cubicBezTo>
                  <a:pt x="93670" y="383005"/>
                  <a:pt x="96829" y="398855"/>
                  <a:pt x="107368" y="409394"/>
                </a:cubicBezTo>
                <a:cubicBezTo>
                  <a:pt x="117935" y="419933"/>
                  <a:pt x="133784" y="423091"/>
                  <a:pt x="147566" y="417389"/>
                </a:cubicBezTo>
                <a:cubicBezTo>
                  <a:pt x="161347" y="411658"/>
                  <a:pt x="170321" y="398212"/>
                  <a:pt x="170321" y="383313"/>
                </a:cubicBezTo>
                <a:cubicBezTo>
                  <a:pt x="170293" y="362934"/>
                  <a:pt x="153772" y="346441"/>
                  <a:pt x="133422" y="346441"/>
                </a:cubicBezTo>
                <a:close/>
                <a:moveTo>
                  <a:pt x="133421" y="404278"/>
                </a:moveTo>
                <a:cubicBezTo>
                  <a:pt x="124923" y="404278"/>
                  <a:pt x="117291" y="399162"/>
                  <a:pt x="114021" y="391335"/>
                </a:cubicBezTo>
                <a:cubicBezTo>
                  <a:pt x="110778" y="383479"/>
                  <a:pt x="112567" y="374478"/>
                  <a:pt x="118577" y="368468"/>
                </a:cubicBezTo>
                <a:cubicBezTo>
                  <a:pt x="124588" y="362486"/>
                  <a:pt x="133589" y="360669"/>
                  <a:pt x="141444" y="363940"/>
                </a:cubicBezTo>
                <a:cubicBezTo>
                  <a:pt x="149271" y="367182"/>
                  <a:pt x="154387" y="374814"/>
                  <a:pt x="154387" y="383312"/>
                </a:cubicBezTo>
                <a:cubicBezTo>
                  <a:pt x="154387" y="394885"/>
                  <a:pt x="144994" y="404278"/>
                  <a:pt x="133421" y="404278"/>
                </a:cubicBezTo>
                <a:close/>
                <a:moveTo>
                  <a:pt x="192991" y="193082"/>
                </a:moveTo>
                <a:lnTo>
                  <a:pt x="214740" y="214830"/>
                </a:lnTo>
                <a:cubicBezTo>
                  <a:pt x="221477" y="221567"/>
                  <a:pt x="232379" y="221567"/>
                  <a:pt x="239144" y="214830"/>
                </a:cubicBezTo>
                <a:lnTo>
                  <a:pt x="278923" y="175052"/>
                </a:lnTo>
                <a:lnTo>
                  <a:pt x="278895" y="175080"/>
                </a:lnTo>
                <a:cubicBezTo>
                  <a:pt x="285437" y="168287"/>
                  <a:pt x="285324" y="157552"/>
                  <a:pt x="278671" y="150899"/>
                </a:cubicBezTo>
                <a:cubicBezTo>
                  <a:pt x="272046" y="144246"/>
                  <a:pt x="261283" y="144134"/>
                  <a:pt x="254491" y="150647"/>
                </a:cubicBezTo>
                <a:lnTo>
                  <a:pt x="226928" y="178210"/>
                </a:lnTo>
                <a:lnTo>
                  <a:pt x="217395" y="168650"/>
                </a:lnTo>
                <a:lnTo>
                  <a:pt x="217395" y="168678"/>
                </a:lnTo>
                <a:cubicBezTo>
                  <a:pt x="210631" y="162025"/>
                  <a:pt x="199785" y="162053"/>
                  <a:pt x="193076" y="168762"/>
                </a:cubicBezTo>
                <a:cubicBezTo>
                  <a:pt x="186367" y="175471"/>
                  <a:pt x="186311" y="186345"/>
                  <a:pt x="192992" y="193110"/>
                </a:cubicBezTo>
                <a:close/>
                <a:moveTo>
                  <a:pt x="204229" y="179916"/>
                </a:moveTo>
                <a:lnTo>
                  <a:pt x="204229" y="179944"/>
                </a:lnTo>
                <a:cubicBezTo>
                  <a:pt x="204480" y="179692"/>
                  <a:pt x="204815" y="179552"/>
                  <a:pt x="205179" y="179552"/>
                </a:cubicBezTo>
                <a:cubicBezTo>
                  <a:pt x="205542" y="179552"/>
                  <a:pt x="205878" y="179692"/>
                  <a:pt x="206129" y="179944"/>
                </a:cubicBezTo>
                <a:lnTo>
                  <a:pt x="221308" y="195095"/>
                </a:lnTo>
                <a:cubicBezTo>
                  <a:pt x="224411" y="198198"/>
                  <a:pt x="229443" y="198198"/>
                  <a:pt x="232546" y="195095"/>
                </a:cubicBezTo>
                <a:lnTo>
                  <a:pt x="265727" y="161913"/>
                </a:lnTo>
                <a:lnTo>
                  <a:pt x="265755" y="161913"/>
                </a:lnTo>
                <a:cubicBezTo>
                  <a:pt x="267013" y="160795"/>
                  <a:pt x="268775" y="162556"/>
                  <a:pt x="267656" y="163814"/>
                </a:cubicBezTo>
                <a:lnTo>
                  <a:pt x="227877" y="203593"/>
                </a:lnTo>
                <a:cubicBezTo>
                  <a:pt x="227346" y="204096"/>
                  <a:pt x="226507" y="204096"/>
                  <a:pt x="225977" y="203593"/>
                </a:cubicBezTo>
                <a:lnTo>
                  <a:pt x="204228" y="181844"/>
                </a:lnTo>
                <a:cubicBezTo>
                  <a:pt x="203725" y="181313"/>
                  <a:pt x="203725" y="180475"/>
                  <a:pt x="204228" y="179944"/>
                </a:cubicBezTo>
                <a:close/>
                <a:moveTo>
                  <a:pt x="564561" y="0"/>
                </a:moveTo>
                <a:lnTo>
                  <a:pt x="7939" y="0"/>
                </a:lnTo>
                <a:cubicBezTo>
                  <a:pt x="3550" y="0"/>
                  <a:pt x="0" y="3550"/>
                  <a:pt x="0" y="7939"/>
                </a:cubicBezTo>
                <a:lnTo>
                  <a:pt x="0" y="510610"/>
                </a:lnTo>
                <a:cubicBezTo>
                  <a:pt x="0" y="514999"/>
                  <a:pt x="3550" y="518549"/>
                  <a:pt x="7939" y="518549"/>
                </a:cubicBezTo>
                <a:lnTo>
                  <a:pt x="564561" y="518549"/>
                </a:lnTo>
                <a:cubicBezTo>
                  <a:pt x="568950" y="518549"/>
                  <a:pt x="572500" y="514999"/>
                  <a:pt x="572500" y="510610"/>
                </a:cubicBezTo>
                <a:lnTo>
                  <a:pt x="572500" y="7939"/>
                </a:lnTo>
                <a:cubicBezTo>
                  <a:pt x="572500" y="3550"/>
                  <a:pt x="568950" y="0"/>
                  <a:pt x="564561" y="0"/>
                </a:cubicBezTo>
                <a:close/>
                <a:moveTo>
                  <a:pt x="556622" y="15906"/>
                </a:moveTo>
                <a:lnTo>
                  <a:pt x="556622" y="67929"/>
                </a:lnTo>
                <a:lnTo>
                  <a:pt x="15901" y="67929"/>
                </a:lnTo>
                <a:lnTo>
                  <a:pt x="15901" y="15906"/>
                </a:lnTo>
                <a:close/>
                <a:moveTo>
                  <a:pt x="15901" y="502647"/>
                </a:moveTo>
                <a:lnTo>
                  <a:pt x="15901" y="83841"/>
                </a:lnTo>
                <a:lnTo>
                  <a:pt x="556593" y="83841"/>
                </a:lnTo>
                <a:lnTo>
                  <a:pt x="556593" y="502647"/>
                </a:lnTo>
                <a:close/>
                <a:moveTo>
                  <a:pt x="40725" y="41905"/>
                </a:moveTo>
                <a:cubicBezTo>
                  <a:pt x="40725" y="37516"/>
                  <a:pt x="44275" y="33966"/>
                  <a:pt x="48664" y="33966"/>
                </a:cubicBezTo>
                <a:lnTo>
                  <a:pt x="63704" y="33966"/>
                </a:lnTo>
                <a:lnTo>
                  <a:pt x="63676" y="33966"/>
                </a:lnTo>
                <a:cubicBezTo>
                  <a:pt x="68065" y="33966"/>
                  <a:pt x="71643" y="37516"/>
                  <a:pt x="71643" y="41905"/>
                </a:cubicBezTo>
                <a:cubicBezTo>
                  <a:pt x="71643" y="46294"/>
                  <a:pt x="68065" y="49872"/>
                  <a:pt x="63676" y="49872"/>
                </a:cubicBezTo>
                <a:lnTo>
                  <a:pt x="48664" y="49872"/>
                </a:lnTo>
                <a:cubicBezTo>
                  <a:pt x="44275" y="49844"/>
                  <a:pt x="40725" y="46294"/>
                  <a:pt x="40725" y="41905"/>
                </a:cubicBezTo>
                <a:close/>
                <a:moveTo>
                  <a:pt x="96019" y="41905"/>
                </a:moveTo>
                <a:cubicBezTo>
                  <a:pt x="96019" y="37516"/>
                  <a:pt x="99569" y="33966"/>
                  <a:pt x="103958" y="33966"/>
                </a:cubicBezTo>
                <a:lnTo>
                  <a:pt x="118997" y="33966"/>
                </a:lnTo>
                <a:cubicBezTo>
                  <a:pt x="123386" y="33966"/>
                  <a:pt x="126937" y="37516"/>
                  <a:pt x="126937" y="41905"/>
                </a:cubicBezTo>
                <a:cubicBezTo>
                  <a:pt x="126937" y="46294"/>
                  <a:pt x="123386" y="49872"/>
                  <a:pt x="118997" y="49872"/>
                </a:cubicBezTo>
                <a:lnTo>
                  <a:pt x="103958" y="49872"/>
                </a:lnTo>
                <a:cubicBezTo>
                  <a:pt x="99569" y="49872"/>
                  <a:pt x="96019" y="46294"/>
                  <a:pt x="96019" y="41905"/>
                </a:cubicBezTo>
                <a:close/>
                <a:moveTo>
                  <a:pt x="151312" y="41905"/>
                </a:moveTo>
                <a:lnTo>
                  <a:pt x="151284" y="41905"/>
                </a:lnTo>
                <a:cubicBezTo>
                  <a:pt x="151284" y="39808"/>
                  <a:pt x="152123" y="37767"/>
                  <a:pt x="153632" y="36286"/>
                </a:cubicBezTo>
                <a:cubicBezTo>
                  <a:pt x="155114" y="34805"/>
                  <a:pt x="157127" y="33966"/>
                  <a:pt x="159251" y="33966"/>
                </a:cubicBezTo>
                <a:lnTo>
                  <a:pt x="271769" y="33966"/>
                </a:lnTo>
                <a:cubicBezTo>
                  <a:pt x="276158" y="33966"/>
                  <a:pt x="279737" y="37516"/>
                  <a:pt x="279737" y="41905"/>
                </a:cubicBezTo>
                <a:cubicBezTo>
                  <a:pt x="279737" y="46294"/>
                  <a:pt x="276158" y="49872"/>
                  <a:pt x="271769" y="49872"/>
                </a:cubicBezTo>
                <a:lnTo>
                  <a:pt x="159251" y="49872"/>
                </a:lnTo>
                <a:cubicBezTo>
                  <a:pt x="157127" y="49872"/>
                  <a:pt x="155114" y="49033"/>
                  <a:pt x="153632" y="47524"/>
                </a:cubicBezTo>
                <a:cubicBezTo>
                  <a:pt x="152123" y="46042"/>
                  <a:pt x="151284" y="44030"/>
                  <a:pt x="151284" y="41905"/>
                </a:cubicBezTo>
                <a:close/>
                <a:moveTo>
                  <a:pt x="528892" y="125097"/>
                </a:moveTo>
                <a:lnTo>
                  <a:pt x="475750" y="125097"/>
                </a:lnTo>
                <a:cubicBezTo>
                  <a:pt x="473626" y="125097"/>
                  <a:pt x="471613" y="125935"/>
                  <a:pt x="470103" y="127417"/>
                </a:cubicBezTo>
                <a:cubicBezTo>
                  <a:pt x="468622" y="128926"/>
                  <a:pt x="467783" y="130939"/>
                  <a:pt x="467783" y="133064"/>
                </a:cubicBezTo>
                <a:lnTo>
                  <a:pt x="467783" y="186232"/>
                </a:lnTo>
                <a:lnTo>
                  <a:pt x="467783" y="186204"/>
                </a:lnTo>
                <a:cubicBezTo>
                  <a:pt x="467783" y="190593"/>
                  <a:pt x="471362" y="194143"/>
                  <a:pt x="475750" y="194143"/>
                </a:cubicBezTo>
                <a:lnTo>
                  <a:pt x="528919" y="194143"/>
                </a:lnTo>
                <a:lnTo>
                  <a:pt x="528892" y="194143"/>
                </a:lnTo>
                <a:cubicBezTo>
                  <a:pt x="533280" y="194143"/>
                  <a:pt x="536859" y="190594"/>
                  <a:pt x="536859" y="186204"/>
                </a:cubicBezTo>
                <a:lnTo>
                  <a:pt x="536859" y="133063"/>
                </a:lnTo>
                <a:cubicBezTo>
                  <a:pt x="536859" y="130939"/>
                  <a:pt x="536020" y="128926"/>
                  <a:pt x="534511" y="127417"/>
                </a:cubicBezTo>
                <a:cubicBezTo>
                  <a:pt x="533029" y="125935"/>
                  <a:pt x="531016" y="125097"/>
                  <a:pt x="528892" y="125097"/>
                </a:cubicBezTo>
                <a:close/>
                <a:moveTo>
                  <a:pt x="520980" y="178265"/>
                </a:moveTo>
                <a:lnTo>
                  <a:pt x="483690" y="178265"/>
                </a:lnTo>
                <a:lnTo>
                  <a:pt x="483690" y="141003"/>
                </a:lnTo>
                <a:lnTo>
                  <a:pt x="520980" y="141003"/>
                </a:lnTo>
                <a:close/>
                <a:moveTo>
                  <a:pt x="528919" y="213013"/>
                </a:moveTo>
                <a:lnTo>
                  <a:pt x="475750" y="213013"/>
                </a:lnTo>
                <a:cubicBezTo>
                  <a:pt x="473626" y="213013"/>
                  <a:pt x="471613" y="213851"/>
                  <a:pt x="470103" y="215361"/>
                </a:cubicBezTo>
                <a:cubicBezTo>
                  <a:pt x="468622" y="216842"/>
                  <a:pt x="467783" y="218855"/>
                  <a:pt x="467783" y="220979"/>
                </a:cubicBezTo>
                <a:lnTo>
                  <a:pt x="467783" y="274149"/>
                </a:lnTo>
                <a:lnTo>
                  <a:pt x="467783" y="274120"/>
                </a:lnTo>
                <a:cubicBezTo>
                  <a:pt x="467783" y="276245"/>
                  <a:pt x="468622" y="278258"/>
                  <a:pt x="470103" y="279767"/>
                </a:cubicBezTo>
                <a:cubicBezTo>
                  <a:pt x="471613" y="281248"/>
                  <a:pt x="473626" y="282087"/>
                  <a:pt x="475750" y="282087"/>
                </a:cubicBezTo>
                <a:lnTo>
                  <a:pt x="528919" y="282087"/>
                </a:lnTo>
                <a:lnTo>
                  <a:pt x="528892" y="282087"/>
                </a:lnTo>
                <a:cubicBezTo>
                  <a:pt x="531016" y="282087"/>
                  <a:pt x="533029" y="281248"/>
                  <a:pt x="534511" y="279767"/>
                </a:cubicBezTo>
                <a:cubicBezTo>
                  <a:pt x="536020" y="278258"/>
                  <a:pt x="536859" y="276245"/>
                  <a:pt x="536859" y="274120"/>
                </a:cubicBezTo>
                <a:lnTo>
                  <a:pt x="536859" y="220979"/>
                </a:lnTo>
                <a:cubicBezTo>
                  <a:pt x="536859" y="218855"/>
                  <a:pt x="536020" y="216842"/>
                  <a:pt x="534511" y="215361"/>
                </a:cubicBezTo>
                <a:cubicBezTo>
                  <a:pt x="533029" y="213851"/>
                  <a:pt x="531016" y="213013"/>
                  <a:pt x="528892" y="213013"/>
                </a:cubicBezTo>
                <a:close/>
                <a:moveTo>
                  <a:pt x="520980" y="266182"/>
                </a:moveTo>
                <a:lnTo>
                  <a:pt x="483690" y="266182"/>
                </a:lnTo>
                <a:lnTo>
                  <a:pt x="483690" y="228919"/>
                </a:lnTo>
                <a:lnTo>
                  <a:pt x="520980" y="228919"/>
                </a:lnTo>
                <a:close/>
                <a:moveTo>
                  <a:pt x="528919" y="300929"/>
                </a:moveTo>
                <a:lnTo>
                  <a:pt x="475750" y="300929"/>
                </a:lnTo>
                <a:cubicBezTo>
                  <a:pt x="471362" y="300929"/>
                  <a:pt x="467783" y="304507"/>
                  <a:pt x="467783" y="308896"/>
                </a:cubicBezTo>
                <a:lnTo>
                  <a:pt x="467783" y="362065"/>
                </a:lnTo>
                <a:cubicBezTo>
                  <a:pt x="467783" y="364161"/>
                  <a:pt x="468622" y="366202"/>
                  <a:pt x="470103" y="367683"/>
                </a:cubicBezTo>
                <a:cubicBezTo>
                  <a:pt x="471613" y="369165"/>
                  <a:pt x="473626" y="370004"/>
                  <a:pt x="475750" y="370004"/>
                </a:cubicBezTo>
                <a:lnTo>
                  <a:pt x="528919" y="370004"/>
                </a:lnTo>
                <a:lnTo>
                  <a:pt x="528892" y="370004"/>
                </a:lnTo>
                <a:cubicBezTo>
                  <a:pt x="531016" y="370004"/>
                  <a:pt x="533029" y="369165"/>
                  <a:pt x="534510" y="367683"/>
                </a:cubicBezTo>
                <a:cubicBezTo>
                  <a:pt x="536020" y="366202"/>
                  <a:pt x="536859" y="364161"/>
                  <a:pt x="536859" y="362065"/>
                </a:cubicBezTo>
                <a:lnTo>
                  <a:pt x="536859" y="308896"/>
                </a:lnTo>
                <a:cubicBezTo>
                  <a:pt x="536859" y="306771"/>
                  <a:pt x="536020" y="304758"/>
                  <a:pt x="534510" y="303277"/>
                </a:cubicBezTo>
                <a:cubicBezTo>
                  <a:pt x="533029" y="301768"/>
                  <a:pt x="531016" y="300929"/>
                  <a:pt x="528892" y="300929"/>
                </a:cubicBezTo>
                <a:close/>
                <a:moveTo>
                  <a:pt x="520980" y="354098"/>
                </a:moveTo>
                <a:lnTo>
                  <a:pt x="483690" y="354098"/>
                </a:lnTo>
                <a:lnTo>
                  <a:pt x="483690" y="316863"/>
                </a:lnTo>
                <a:lnTo>
                  <a:pt x="520980" y="316863"/>
                </a:lnTo>
                <a:close/>
                <a:moveTo>
                  <a:pt x="528919" y="388845"/>
                </a:moveTo>
                <a:lnTo>
                  <a:pt x="475750" y="388873"/>
                </a:lnTo>
                <a:cubicBezTo>
                  <a:pt x="471362" y="388873"/>
                  <a:pt x="467783" y="392423"/>
                  <a:pt x="467783" y="396812"/>
                </a:cubicBezTo>
                <a:lnTo>
                  <a:pt x="467783" y="449981"/>
                </a:lnTo>
                <a:cubicBezTo>
                  <a:pt x="467783" y="454370"/>
                  <a:pt x="471362" y="457920"/>
                  <a:pt x="475750" y="457920"/>
                </a:cubicBezTo>
                <a:lnTo>
                  <a:pt x="528919" y="457920"/>
                </a:lnTo>
                <a:lnTo>
                  <a:pt x="528892" y="457920"/>
                </a:lnTo>
                <a:cubicBezTo>
                  <a:pt x="533280" y="457920"/>
                  <a:pt x="536859" y="454370"/>
                  <a:pt x="536859" y="449981"/>
                </a:cubicBezTo>
                <a:lnTo>
                  <a:pt x="536859" y="396812"/>
                </a:lnTo>
                <a:cubicBezTo>
                  <a:pt x="536859" y="392423"/>
                  <a:pt x="533280" y="388873"/>
                  <a:pt x="528892" y="388873"/>
                </a:cubicBezTo>
                <a:close/>
                <a:moveTo>
                  <a:pt x="520980" y="442014"/>
                </a:moveTo>
                <a:lnTo>
                  <a:pt x="483690" y="442014"/>
                </a:lnTo>
                <a:lnTo>
                  <a:pt x="483690" y="404751"/>
                </a:lnTo>
                <a:lnTo>
                  <a:pt x="520980" y="404751"/>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latin typeface="+mj-lt"/>
            </a:endParaRPr>
          </a:p>
        </p:txBody>
      </p:sp>
      <p:sp>
        <p:nvSpPr>
          <p:cNvPr id="29" name="Freeform: Shape 28">
            <a:extLst>
              <a:ext uri="{FF2B5EF4-FFF2-40B4-BE49-F238E27FC236}">
                <a16:creationId xmlns:a16="http://schemas.microsoft.com/office/drawing/2014/main" id="{BA72B2F2-EE91-5684-CECB-D05E6DF55B8C}"/>
              </a:ext>
              <a:ext uri="{C183D7F6-B498-43B3-948B-1728B52AA6E4}">
                <adec:decorative xmlns:adec="http://schemas.microsoft.com/office/drawing/2017/decorative" val="1"/>
              </a:ext>
            </a:extLst>
          </p:cNvPr>
          <p:cNvSpPr/>
          <p:nvPr/>
        </p:nvSpPr>
        <p:spPr>
          <a:xfrm>
            <a:off x="4707206" y="2360637"/>
            <a:ext cx="457880" cy="457899"/>
          </a:xfrm>
          <a:custGeom>
            <a:avLst/>
            <a:gdLst>
              <a:gd name="connsiteX0" fmla="*/ 422107 w 457880"/>
              <a:gd name="connsiteY0" fmla="*/ 350593 h 457899"/>
              <a:gd name="connsiteX1" fmla="*/ 429254 w 457880"/>
              <a:gd name="connsiteY1" fmla="*/ 357740 h 457899"/>
              <a:gd name="connsiteX2" fmla="*/ 429254 w 457880"/>
              <a:gd name="connsiteY2" fmla="*/ 390826 h 457899"/>
              <a:gd name="connsiteX3" fmla="*/ 390808 w 457880"/>
              <a:gd name="connsiteY3" fmla="*/ 429272 h 457899"/>
              <a:gd name="connsiteX4" fmla="*/ 145447 w 457880"/>
              <a:gd name="connsiteY4" fmla="*/ 429272 h 457899"/>
              <a:gd name="connsiteX5" fmla="*/ 161171 w 457880"/>
              <a:gd name="connsiteY5" fmla="*/ 445813 h 457899"/>
              <a:gd name="connsiteX6" fmla="*/ 160920 w 457880"/>
              <a:gd name="connsiteY6" fmla="*/ 455920 h 457899"/>
              <a:gd name="connsiteX7" fmla="*/ 155983 w 457880"/>
              <a:gd name="connsiteY7" fmla="*/ 457899 h 457899"/>
              <a:gd name="connsiteX8" fmla="*/ 150795 w 457880"/>
              <a:gd name="connsiteY8" fmla="*/ 455670 h 457899"/>
              <a:gd name="connsiteX9" fmla="*/ 123589 w 457880"/>
              <a:gd name="connsiteY9" fmla="*/ 427061 h 457899"/>
              <a:gd name="connsiteX10" fmla="*/ 123589 w 457880"/>
              <a:gd name="connsiteY10" fmla="*/ 424084 h 457899"/>
              <a:gd name="connsiteX11" fmla="*/ 121629 w 457880"/>
              <a:gd name="connsiteY11" fmla="*/ 422125 h 457899"/>
              <a:gd name="connsiteX12" fmla="*/ 123589 w 457880"/>
              <a:gd name="connsiteY12" fmla="*/ 420165 h 457899"/>
              <a:gd name="connsiteX13" fmla="*/ 123589 w 457880"/>
              <a:gd name="connsiteY13" fmla="*/ 417205 h 457899"/>
              <a:gd name="connsiteX14" fmla="*/ 150795 w 457880"/>
              <a:gd name="connsiteY14" fmla="*/ 388596 h 457899"/>
              <a:gd name="connsiteX15" fmla="*/ 160901 w 457880"/>
              <a:gd name="connsiteY15" fmla="*/ 388346 h 457899"/>
              <a:gd name="connsiteX16" fmla="*/ 161152 w 457880"/>
              <a:gd name="connsiteY16" fmla="*/ 398453 h 457899"/>
              <a:gd name="connsiteX17" fmla="*/ 145444 w 457880"/>
              <a:gd name="connsiteY17" fmla="*/ 414978 h 457899"/>
              <a:gd name="connsiteX18" fmla="*/ 390808 w 457880"/>
              <a:gd name="connsiteY18" fmla="*/ 414978 h 457899"/>
              <a:gd name="connsiteX19" fmla="*/ 414960 w 457880"/>
              <a:gd name="connsiteY19" fmla="*/ 390826 h 457899"/>
              <a:gd name="connsiteX20" fmla="*/ 414960 w 457880"/>
              <a:gd name="connsiteY20" fmla="*/ 357740 h 457899"/>
              <a:gd name="connsiteX21" fmla="*/ 422107 w 457880"/>
              <a:gd name="connsiteY21" fmla="*/ 350593 h 457899"/>
              <a:gd name="connsiteX22" fmla="*/ 228949 w 457880"/>
              <a:gd name="connsiteY22" fmla="*/ 250417 h 457899"/>
              <a:gd name="connsiteX23" fmla="*/ 186027 w 457880"/>
              <a:gd name="connsiteY23" fmla="*/ 293340 h 457899"/>
              <a:gd name="connsiteX24" fmla="*/ 228949 w 457880"/>
              <a:gd name="connsiteY24" fmla="*/ 336263 h 457899"/>
              <a:gd name="connsiteX25" fmla="*/ 271873 w 457880"/>
              <a:gd name="connsiteY25" fmla="*/ 293340 h 457899"/>
              <a:gd name="connsiteX26" fmla="*/ 228949 w 457880"/>
              <a:gd name="connsiteY26" fmla="*/ 250417 h 457899"/>
              <a:gd name="connsiteX27" fmla="*/ 228949 w 457880"/>
              <a:gd name="connsiteY27" fmla="*/ 236099 h 457899"/>
              <a:gd name="connsiteX28" fmla="*/ 286188 w 457880"/>
              <a:gd name="connsiteY28" fmla="*/ 293337 h 457899"/>
              <a:gd name="connsiteX29" fmla="*/ 228949 w 457880"/>
              <a:gd name="connsiteY29" fmla="*/ 350576 h 457899"/>
              <a:gd name="connsiteX30" fmla="*/ 171711 w 457880"/>
              <a:gd name="connsiteY30" fmla="*/ 293337 h 457899"/>
              <a:gd name="connsiteX31" fmla="*/ 228949 w 457880"/>
              <a:gd name="connsiteY31" fmla="*/ 236099 h 457899"/>
              <a:gd name="connsiteX32" fmla="*/ 221781 w 457880"/>
              <a:gd name="connsiteY32" fmla="*/ 207489 h 457899"/>
              <a:gd name="connsiteX33" fmla="*/ 221781 w 457880"/>
              <a:gd name="connsiteY33" fmla="*/ 215943 h 457899"/>
              <a:gd name="connsiteX34" fmla="*/ 215922 w 457880"/>
              <a:gd name="connsiteY34" fmla="*/ 222975 h 457899"/>
              <a:gd name="connsiteX35" fmla="*/ 188388 w 457880"/>
              <a:gd name="connsiteY35" fmla="*/ 234388 h 457899"/>
              <a:gd name="connsiteX36" fmla="*/ 179261 w 457880"/>
              <a:gd name="connsiteY36" fmla="*/ 233562 h 457899"/>
              <a:gd name="connsiteX37" fmla="*/ 173266 w 457880"/>
              <a:gd name="connsiteY37" fmla="*/ 227567 h 457899"/>
              <a:gd name="connsiteX38" fmla="*/ 168235 w 457880"/>
              <a:gd name="connsiteY38" fmla="*/ 232599 h 457899"/>
              <a:gd name="connsiteX39" fmla="*/ 168235 w 457880"/>
              <a:gd name="connsiteY39" fmla="*/ 232661 h 457899"/>
              <a:gd name="connsiteX40" fmla="*/ 168129 w 457880"/>
              <a:gd name="connsiteY40" fmla="*/ 232705 h 457899"/>
              <a:gd name="connsiteX41" fmla="*/ 163160 w 457880"/>
              <a:gd name="connsiteY41" fmla="*/ 237673 h 457899"/>
              <a:gd name="connsiteX42" fmla="*/ 169155 w 457880"/>
              <a:gd name="connsiteY42" fmla="*/ 243669 h 457899"/>
              <a:gd name="connsiteX43" fmla="*/ 169981 w 457880"/>
              <a:gd name="connsiteY43" fmla="*/ 252795 h 457899"/>
              <a:gd name="connsiteX44" fmla="*/ 158568 w 457880"/>
              <a:gd name="connsiteY44" fmla="*/ 280328 h 457899"/>
              <a:gd name="connsiteX45" fmla="*/ 151536 w 457880"/>
              <a:gd name="connsiteY45" fmla="*/ 286188 h 457899"/>
              <a:gd name="connsiteX46" fmla="*/ 143102 w 457880"/>
              <a:gd name="connsiteY46" fmla="*/ 286188 h 457899"/>
              <a:gd name="connsiteX47" fmla="*/ 143102 w 457880"/>
              <a:gd name="connsiteY47" fmla="*/ 300503 h 457899"/>
              <a:gd name="connsiteX48" fmla="*/ 151556 w 457880"/>
              <a:gd name="connsiteY48" fmla="*/ 300503 h 457899"/>
              <a:gd name="connsiteX49" fmla="*/ 158588 w 457880"/>
              <a:gd name="connsiteY49" fmla="*/ 306362 h 457899"/>
              <a:gd name="connsiteX50" fmla="*/ 170001 w 457880"/>
              <a:gd name="connsiteY50" fmla="*/ 333895 h 457899"/>
              <a:gd name="connsiteX51" fmla="*/ 169175 w 457880"/>
              <a:gd name="connsiteY51" fmla="*/ 343022 h 457899"/>
              <a:gd name="connsiteX52" fmla="*/ 163180 w 457880"/>
              <a:gd name="connsiteY52" fmla="*/ 349017 h 457899"/>
              <a:gd name="connsiteX53" fmla="*/ 173286 w 457880"/>
              <a:gd name="connsiteY53" fmla="*/ 359124 h 457899"/>
              <a:gd name="connsiteX54" fmla="*/ 179281 w 457880"/>
              <a:gd name="connsiteY54" fmla="*/ 353128 h 457899"/>
              <a:gd name="connsiteX55" fmla="*/ 188408 w 457880"/>
              <a:gd name="connsiteY55" fmla="*/ 352302 h 457899"/>
              <a:gd name="connsiteX56" fmla="*/ 215941 w 457880"/>
              <a:gd name="connsiteY56" fmla="*/ 363715 h 457899"/>
              <a:gd name="connsiteX57" fmla="*/ 221801 w 457880"/>
              <a:gd name="connsiteY57" fmla="*/ 370747 h 457899"/>
              <a:gd name="connsiteX58" fmla="*/ 221801 w 457880"/>
              <a:gd name="connsiteY58" fmla="*/ 379202 h 457899"/>
              <a:gd name="connsiteX59" fmla="*/ 236115 w 457880"/>
              <a:gd name="connsiteY59" fmla="*/ 379202 h 457899"/>
              <a:gd name="connsiteX60" fmla="*/ 236115 w 457880"/>
              <a:gd name="connsiteY60" fmla="*/ 370747 h 457899"/>
              <a:gd name="connsiteX61" fmla="*/ 241975 w 457880"/>
              <a:gd name="connsiteY61" fmla="*/ 363715 h 457899"/>
              <a:gd name="connsiteX62" fmla="*/ 269509 w 457880"/>
              <a:gd name="connsiteY62" fmla="*/ 352302 h 457899"/>
              <a:gd name="connsiteX63" fmla="*/ 278635 w 457880"/>
              <a:gd name="connsiteY63" fmla="*/ 353128 h 457899"/>
              <a:gd name="connsiteX64" fmla="*/ 284630 w 457880"/>
              <a:gd name="connsiteY64" fmla="*/ 359124 h 457899"/>
              <a:gd name="connsiteX65" fmla="*/ 294736 w 457880"/>
              <a:gd name="connsiteY65" fmla="*/ 349017 h 457899"/>
              <a:gd name="connsiteX66" fmla="*/ 288742 w 457880"/>
              <a:gd name="connsiteY66" fmla="*/ 343022 h 457899"/>
              <a:gd name="connsiteX67" fmla="*/ 287915 w 457880"/>
              <a:gd name="connsiteY67" fmla="*/ 333895 h 457899"/>
              <a:gd name="connsiteX68" fmla="*/ 299328 w 457880"/>
              <a:gd name="connsiteY68" fmla="*/ 306362 h 457899"/>
              <a:gd name="connsiteX69" fmla="*/ 306361 w 457880"/>
              <a:gd name="connsiteY69" fmla="*/ 300503 h 457899"/>
              <a:gd name="connsiteX70" fmla="*/ 314795 w 457880"/>
              <a:gd name="connsiteY70" fmla="*/ 300503 h 457899"/>
              <a:gd name="connsiteX71" fmla="*/ 314795 w 457880"/>
              <a:gd name="connsiteY71" fmla="*/ 286188 h 457899"/>
              <a:gd name="connsiteX72" fmla="*/ 306341 w 457880"/>
              <a:gd name="connsiteY72" fmla="*/ 286188 h 457899"/>
              <a:gd name="connsiteX73" fmla="*/ 299308 w 457880"/>
              <a:gd name="connsiteY73" fmla="*/ 280328 h 457899"/>
              <a:gd name="connsiteX74" fmla="*/ 287896 w 457880"/>
              <a:gd name="connsiteY74" fmla="*/ 252795 h 457899"/>
              <a:gd name="connsiteX75" fmla="*/ 288722 w 457880"/>
              <a:gd name="connsiteY75" fmla="*/ 243669 h 457899"/>
              <a:gd name="connsiteX76" fmla="*/ 294717 w 457880"/>
              <a:gd name="connsiteY76" fmla="*/ 237673 h 457899"/>
              <a:gd name="connsiteX77" fmla="*/ 289701 w 457880"/>
              <a:gd name="connsiteY77" fmla="*/ 232658 h 457899"/>
              <a:gd name="connsiteX78" fmla="*/ 289663 w 457880"/>
              <a:gd name="connsiteY78" fmla="*/ 232642 h 457899"/>
              <a:gd name="connsiteX79" fmla="*/ 289663 w 457880"/>
              <a:gd name="connsiteY79" fmla="*/ 232620 h 457899"/>
              <a:gd name="connsiteX80" fmla="*/ 284610 w 457880"/>
              <a:gd name="connsiteY80" fmla="*/ 227567 h 457899"/>
              <a:gd name="connsiteX81" fmla="*/ 278616 w 457880"/>
              <a:gd name="connsiteY81" fmla="*/ 233562 h 457899"/>
              <a:gd name="connsiteX82" fmla="*/ 269489 w 457880"/>
              <a:gd name="connsiteY82" fmla="*/ 234388 h 457899"/>
              <a:gd name="connsiteX83" fmla="*/ 241956 w 457880"/>
              <a:gd name="connsiteY83" fmla="*/ 222975 h 457899"/>
              <a:gd name="connsiteX84" fmla="*/ 236096 w 457880"/>
              <a:gd name="connsiteY84" fmla="*/ 215943 h 457899"/>
              <a:gd name="connsiteX85" fmla="*/ 236096 w 457880"/>
              <a:gd name="connsiteY85" fmla="*/ 207489 h 457899"/>
              <a:gd name="connsiteX86" fmla="*/ 228953 w 457880"/>
              <a:gd name="connsiteY86" fmla="*/ 207489 h 457899"/>
              <a:gd name="connsiteX87" fmla="*/ 228950 w 457880"/>
              <a:gd name="connsiteY87" fmla="*/ 207493 h 457899"/>
              <a:gd name="connsiteX88" fmla="*/ 228946 w 457880"/>
              <a:gd name="connsiteY88" fmla="*/ 207489 h 457899"/>
              <a:gd name="connsiteX89" fmla="*/ 321961 w 457880"/>
              <a:gd name="connsiteY89" fmla="*/ 128791 h 457899"/>
              <a:gd name="connsiteX90" fmla="*/ 307647 w 457880"/>
              <a:gd name="connsiteY90" fmla="*/ 143105 h 457899"/>
              <a:gd name="connsiteX91" fmla="*/ 321961 w 457880"/>
              <a:gd name="connsiteY91" fmla="*/ 157419 h 457899"/>
              <a:gd name="connsiteX92" fmla="*/ 336275 w 457880"/>
              <a:gd name="connsiteY92" fmla="*/ 143105 h 457899"/>
              <a:gd name="connsiteX93" fmla="*/ 321961 w 457880"/>
              <a:gd name="connsiteY93" fmla="*/ 128791 h 457899"/>
              <a:gd name="connsiteX94" fmla="*/ 135937 w 457880"/>
              <a:gd name="connsiteY94" fmla="*/ 128791 h 457899"/>
              <a:gd name="connsiteX95" fmla="*/ 121623 w 457880"/>
              <a:gd name="connsiteY95" fmla="*/ 143105 h 457899"/>
              <a:gd name="connsiteX96" fmla="*/ 135937 w 457880"/>
              <a:gd name="connsiteY96" fmla="*/ 157419 h 457899"/>
              <a:gd name="connsiteX97" fmla="*/ 150251 w 457880"/>
              <a:gd name="connsiteY97" fmla="*/ 143105 h 457899"/>
              <a:gd name="connsiteX98" fmla="*/ 135937 w 457880"/>
              <a:gd name="connsiteY98" fmla="*/ 128791 h 457899"/>
              <a:gd name="connsiteX99" fmla="*/ 35760 w 457880"/>
              <a:gd name="connsiteY99" fmla="*/ 123051 h 457899"/>
              <a:gd name="connsiteX100" fmla="*/ 37734 w 457880"/>
              <a:gd name="connsiteY100" fmla="*/ 125025 h 457899"/>
              <a:gd name="connsiteX101" fmla="*/ 40689 w 457880"/>
              <a:gd name="connsiteY101" fmla="*/ 125025 h 457899"/>
              <a:gd name="connsiteX102" fmla="*/ 69298 w 457880"/>
              <a:gd name="connsiteY102" fmla="*/ 152232 h 457899"/>
              <a:gd name="connsiteX103" fmla="*/ 69548 w 457880"/>
              <a:gd name="connsiteY103" fmla="*/ 162338 h 457899"/>
              <a:gd name="connsiteX104" fmla="*/ 64399 w 457880"/>
              <a:gd name="connsiteY104" fmla="*/ 164567 h 457899"/>
              <a:gd name="connsiteX105" fmla="*/ 59480 w 457880"/>
              <a:gd name="connsiteY105" fmla="*/ 162608 h 457899"/>
              <a:gd name="connsiteX106" fmla="*/ 42908 w 457880"/>
              <a:gd name="connsiteY106" fmla="*/ 146855 h 457899"/>
              <a:gd name="connsiteX107" fmla="*/ 42926 w 457880"/>
              <a:gd name="connsiteY107" fmla="*/ 390828 h 457899"/>
              <a:gd name="connsiteX108" fmla="*/ 67078 w 457880"/>
              <a:gd name="connsiteY108" fmla="*/ 414980 h 457899"/>
              <a:gd name="connsiteX109" fmla="*/ 100163 w 457880"/>
              <a:gd name="connsiteY109" fmla="*/ 414980 h 457899"/>
              <a:gd name="connsiteX110" fmla="*/ 107311 w 457880"/>
              <a:gd name="connsiteY110" fmla="*/ 422127 h 457899"/>
              <a:gd name="connsiteX111" fmla="*/ 100144 w 457880"/>
              <a:gd name="connsiteY111" fmla="*/ 429274 h 457899"/>
              <a:gd name="connsiteX112" fmla="*/ 67059 w 457880"/>
              <a:gd name="connsiteY112" fmla="*/ 429274 h 457899"/>
              <a:gd name="connsiteX113" fmla="*/ 28613 w 457880"/>
              <a:gd name="connsiteY113" fmla="*/ 390828 h 457899"/>
              <a:gd name="connsiteX114" fmla="*/ 28613 w 457880"/>
              <a:gd name="connsiteY114" fmla="*/ 146873 h 457899"/>
              <a:gd name="connsiteX115" fmla="*/ 12080 w 457880"/>
              <a:gd name="connsiteY115" fmla="*/ 162588 h 457899"/>
              <a:gd name="connsiteX116" fmla="*/ 1974 w 457880"/>
              <a:gd name="connsiteY116" fmla="*/ 162338 h 457899"/>
              <a:gd name="connsiteX117" fmla="*/ 2224 w 457880"/>
              <a:gd name="connsiteY117" fmla="*/ 152232 h 457899"/>
              <a:gd name="connsiteX118" fmla="*/ 30833 w 457880"/>
              <a:gd name="connsiteY118" fmla="*/ 125025 h 457899"/>
              <a:gd name="connsiteX119" fmla="*/ 33786 w 457880"/>
              <a:gd name="connsiteY119" fmla="*/ 125025 h 457899"/>
              <a:gd name="connsiteX120" fmla="*/ 228949 w 457880"/>
              <a:gd name="connsiteY120" fmla="*/ 93017 h 457899"/>
              <a:gd name="connsiteX121" fmla="*/ 214635 w 457880"/>
              <a:gd name="connsiteY121" fmla="*/ 107332 h 457899"/>
              <a:gd name="connsiteX122" fmla="*/ 228949 w 457880"/>
              <a:gd name="connsiteY122" fmla="*/ 121646 h 457899"/>
              <a:gd name="connsiteX123" fmla="*/ 243263 w 457880"/>
              <a:gd name="connsiteY123" fmla="*/ 107332 h 457899"/>
              <a:gd name="connsiteX124" fmla="*/ 228949 w 457880"/>
              <a:gd name="connsiteY124" fmla="*/ 93017 h 457899"/>
              <a:gd name="connsiteX125" fmla="*/ 228949 w 457880"/>
              <a:gd name="connsiteY125" fmla="*/ 78723 h 457899"/>
              <a:gd name="connsiteX126" fmla="*/ 257558 w 457880"/>
              <a:gd name="connsiteY126" fmla="*/ 107332 h 457899"/>
              <a:gd name="connsiteX127" fmla="*/ 249169 w 457880"/>
              <a:gd name="connsiteY127" fmla="*/ 127551 h 457899"/>
              <a:gd name="connsiteX128" fmla="*/ 236097 w 457880"/>
              <a:gd name="connsiteY128" fmla="*/ 132975 h 457899"/>
              <a:gd name="connsiteX129" fmla="*/ 236097 w 457880"/>
              <a:gd name="connsiteY129" fmla="*/ 193196 h 457899"/>
              <a:gd name="connsiteX130" fmla="*/ 243243 w 457880"/>
              <a:gd name="connsiteY130" fmla="*/ 193196 h 457899"/>
              <a:gd name="connsiteX131" fmla="*/ 250391 w 457880"/>
              <a:gd name="connsiteY131" fmla="*/ 200343 h 457899"/>
              <a:gd name="connsiteX132" fmla="*/ 250391 w 457880"/>
              <a:gd name="connsiteY132" fmla="*/ 210200 h 457899"/>
              <a:gd name="connsiteX133" fmla="*/ 272544 w 457880"/>
              <a:gd name="connsiteY133" fmla="*/ 219384 h 457899"/>
              <a:gd name="connsiteX134" fmla="*/ 279519 w 457880"/>
              <a:gd name="connsiteY134" fmla="*/ 212409 h 457899"/>
              <a:gd name="connsiteX135" fmla="*/ 289644 w 457880"/>
              <a:gd name="connsiteY135" fmla="*/ 212409 h 457899"/>
              <a:gd name="connsiteX136" fmla="*/ 294706 w 457880"/>
              <a:gd name="connsiteY136" fmla="*/ 217470 h 457899"/>
              <a:gd name="connsiteX137" fmla="*/ 314795 w 457880"/>
              <a:gd name="connsiteY137" fmla="*/ 197366 h 457899"/>
              <a:gd name="connsiteX138" fmla="*/ 314795 w 457880"/>
              <a:gd name="connsiteY138" fmla="*/ 168740 h 457899"/>
              <a:gd name="connsiteX139" fmla="*/ 301742 w 457880"/>
              <a:gd name="connsiteY139" fmla="*/ 163324 h 457899"/>
              <a:gd name="connsiteX140" fmla="*/ 293352 w 457880"/>
              <a:gd name="connsiteY140" fmla="*/ 143105 h 457899"/>
              <a:gd name="connsiteX141" fmla="*/ 321961 w 457880"/>
              <a:gd name="connsiteY141" fmla="*/ 114496 h 457899"/>
              <a:gd name="connsiteX142" fmla="*/ 350570 w 457880"/>
              <a:gd name="connsiteY142" fmla="*/ 143105 h 457899"/>
              <a:gd name="connsiteX143" fmla="*/ 342181 w 457880"/>
              <a:gd name="connsiteY143" fmla="*/ 163324 h 457899"/>
              <a:gd name="connsiteX144" fmla="*/ 329090 w 457880"/>
              <a:gd name="connsiteY144" fmla="*/ 168755 h 457899"/>
              <a:gd name="connsiteX145" fmla="*/ 329090 w 457880"/>
              <a:gd name="connsiteY145" fmla="*/ 200344 h 457899"/>
              <a:gd name="connsiteX146" fmla="*/ 326996 w 457880"/>
              <a:gd name="connsiteY146" fmla="*/ 205397 h 457899"/>
              <a:gd name="connsiteX147" fmla="*/ 304814 w 457880"/>
              <a:gd name="connsiteY147" fmla="*/ 227578 h 457899"/>
              <a:gd name="connsiteX148" fmla="*/ 309876 w 457880"/>
              <a:gd name="connsiteY148" fmla="*/ 232641 h 457899"/>
              <a:gd name="connsiteX149" fmla="*/ 309876 w 457880"/>
              <a:gd name="connsiteY149" fmla="*/ 242767 h 457899"/>
              <a:gd name="connsiteX150" fmla="*/ 302902 w 457880"/>
              <a:gd name="connsiteY150" fmla="*/ 249741 h 457899"/>
              <a:gd name="connsiteX151" fmla="*/ 312086 w 457880"/>
              <a:gd name="connsiteY151" fmla="*/ 271894 h 457899"/>
              <a:gd name="connsiteX152" fmla="*/ 321962 w 457880"/>
              <a:gd name="connsiteY152" fmla="*/ 271875 h 457899"/>
              <a:gd name="connsiteX153" fmla="*/ 329109 w 457880"/>
              <a:gd name="connsiteY153" fmla="*/ 279022 h 457899"/>
              <a:gd name="connsiteX154" fmla="*/ 329109 w 457880"/>
              <a:gd name="connsiteY154" fmla="*/ 307632 h 457899"/>
              <a:gd name="connsiteX155" fmla="*/ 321962 w 457880"/>
              <a:gd name="connsiteY155" fmla="*/ 314779 h 457899"/>
              <a:gd name="connsiteX156" fmla="*/ 312105 w 457880"/>
              <a:gd name="connsiteY156" fmla="*/ 314779 h 457899"/>
              <a:gd name="connsiteX157" fmla="*/ 302921 w 457880"/>
              <a:gd name="connsiteY157" fmla="*/ 336932 h 457899"/>
              <a:gd name="connsiteX158" fmla="*/ 309895 w 457880"/>
              <a:gd name="connsiteY158" fmla="*/ 343907 h 457899"/>
              <a:gd name="connsiteX159" fmla="*/ 309895 w 457880"/>
              <a:gd name="connsiteY159" fmla="*/ 354032 h 457899"/>
              <a:gd name="connsiteX160" fmla="*/ 289663 w 457880"/>
              <a:gd name="connsiteY160" fmla="*/ 374264 h 457899"/>
              <a:gd name="connsiteX161" fmla="*/ 279538 w 457880"/>
              <a:gd name="connsiteY161" fmla="*/ 374264 h 457899"/>
              <a:gd name="connsiteX162" fmla="*/ 272564 w 457880"/>
              <a:gd name="connsiteY162" fmla="*/ 367290 h 457899"/>
              <a:gd name="connsiteX163" fmla="*/ 250410 w 457880"/>
              <a:gd name="connsiteY163" fmla="*/ 376474 h 457899"/>
              <a:gd name="connsiteX164" fmla="*/ 250410 w 457880"/>
              <a:gd name="connsiteY164" fmla="*/ 386349 h 457899"/>
              <a:gd name="connsiteX165" fmla="*/ 243262 w 457880"/>
              <a:gd name="connsiteY165" fmla="*/ 393496 h 457899"/>
              <a:gd name="connsiteX166" fmla="*/ 214653 w 457880"/>
              <a:gd name="connsiteY166" fmla="*/ 393496 h 457899"/>
              <a:gd name="connsiteX167" fmla="*/ 207506 w 457880"/>
              <a:gd name="connsiteY167" fmla="*/ 386349 h 457899"/>
              <a:gd name="connsiteX168" fmla="*/ 207506 w 457880"/>
              <a:gd name="connsiteY168" fmla="*/ 376492 h 457899"/>
              <a:gd name="connsiteX169" fmla="*/ 185353 w 457880"/>
              <a:gd name="connsiteY169" fmla="*/ 367308 h 457899"/>
              <a:gd name="connsiteX170" fmla="*/ 178379 w 457880"/>
              <a:gd name="connsiteY170" fmla="*/ 374282 h 457899"/>
              <a:gd name="connsiteX171" fmla="*/ 168253 w 457880"/>
              <a:gd name="connsiteY171" fmla="*/ 374282 h 457899"/>
              <a:gd name="connsiteX172" fmla="*/ 148020 w 457880"/>
              <a:gd name="connsiteY172" fmla="*/ 354051 h 457899"/>
              <a:gd name="connsiteX173" fmla="*/ 145926 w 457880"/>
              <a:gd name="connsiteY173" fmla="*/ 348998 h 457899"/>
              <a:gd name="connsiteX174" fmla="*/ 148020 w 457880"/>
              <a:gd name="connsiteY174" fmla="*/ 343945 h 457899"/>
              <a:gd name="connsiteX175" fmla="*/ 154996 w 457880"/>
              <a:gd name="connsiteY175" fmla="*/ 336970 h 457899"/>
              <a:gd name="connsiteX176" fmla="*/ 145812 w 457880"/>
              <a:gd name="connsiteY176" fmla="*/ 314817 h 457899"/>
              <a:gd name="connsiteX177" fmla="*/ 135936 w 457880"/>
              <a:gd name="connsiteY177" fmla="*/ 314798 h 457899"/>
              <a:gd name="connsiteX178" fmla="*/ 128788 w 457880"/>
              <a:gd name="connsiteY178" fmla="*/ 307651 h 457899"/>
              <a:gd name="connsiteX179" fmla="*/ 128788 w 457880"/>
              <a:gd name="connsiteY179" fmla="*/ 279042 h 457899"/>
              <a:gd name="connsiteX180" fmla="*/ 135936 w 457880"/>
              <a:gd name="connsiteY180" fmla="*/ 271894 h 457899"/>
              <a:gd name="connsiteX181" fmla="*/ 145792 w 457880"/>
              <a:gd name="connsiteY181" fmla="*/ 271894 h 457899"/>
              <a:gd name="connsiteX182" fmla="*/ 154976 w 457880"/>
              <a:gd name="connsiteY182" fmla="*/ 249741 h 457899"/>
              <a:gd name="connsiteX183" fmla="*/ 148001 w 457880"/>
              <a:gd name="connsiteY183" fmla="*/ 242767 h 457899"/>
              <a:gd name="connsiteX184" fmla="*/ 148001 w 457880"/>
              <a:gd name="connsiteY184" fmla="*/ 232641 h 457899"/>
              <a:gd name="connsiteX185" fmla="*/ 153065 w 457880"/>
              <a:gd name="connsiteY185" fmla="*/ 227577 h 457899"/>
              <a:gd name="connsiteX186" fmla="*/ 130883 w 457880"/>
              <a:gd name="connsiteY186" fmla="*/ 205397 h 457899"/>
              <a:gd name="connsiteX187" fmla="*/ 128789 w 457880"/>
              <a:gd name="connsiteY187" fmla="*/ 200344 h 457899"/>
              <a:gd name="connsiteX188" fmla="*/ 128789 w 457880"/>
              <a:gd name="connsiteY188" fmla="*/ 168748 h 457899"/>
              <a:gd name="connsiteX189" fmla="*/ 115718 w 457880"/>
              <a:gd name="connsiteY189" fmla="*/ 163324 h 457899"/>
              <a:gd name="connsiteX190" fmla="*/ 107328 w 457880"/>
              <a:gd name="connsiteY190" fmla="*/ 143105 h 457899"/>
              <a:gd name="connsiteX191" fmla="*/ 135937 w 457880"/>
              <a:gd name="connsiteY191" fmla="*/ 114496 h 457899"/>
              <a:gd name="connsiteX192" fmla="*/ 164546 w 457880"/>
              <a:gd name="connsiteY192" fmla="*/ 143105 h 457899"/>
              <a:gd name="connsiteX193" fmla="*/ 156171 w 457880"/>
              <a:gd name="connsiteY193" fmla="*/ 163324 h 457899"/>
              <a:gd name="connsiteX194" fmla="*/ 143084 w 457880"/>
              <a:gd name="connsiteY194" fmla="*/ 168750 h 457899"/>
              <a:gd name="connsiteX195" fmla="*/ 143084 w 457880"/>
              <a:gd name="connsiteY195" fmla="*/ 197385 h 457899"/>
              <a:gd name="connsiteX196" fmla="*/ 163171 w 457880"/>
              <a:gd name="connsiteY196" fmla="*/ 217472 h 457899"/>
              <a:gd name="connsiteX197" fmla="*/ 168234 w 457880"/>
              <a:gd name="connsiteY197" fmla="*/ 212409 h 457899"/>
              <a:gd name="connsiteX198" fmla="*/ 178359 w 457880"/>
              <a:gd name="connsiteY198" fmla="*/ 212409 h 457899"/>
              <a:gd name="connsiteX199" fmla="*/ 185334 w 457880"/>
              <a:gd name="connsiteY199" fmla="*/ 219384 h 457899"/>
              <a:gd name="connsiteX200" fmla="*/ 207487 w 457880"/>
              <a:gd name="connsiteY200" fmla="*/ 210200 h 457899"/>
              <a:gd name="connsiteX201" fmla="*/ 207487 w 457880"/>
              <a:gd name="connsiteY201" fmla="*/ 200343 h 457899"/>
              <a:gd name="connsiteX202" fmla="*/ 214634 w 457880"/>
              <a:gd name="connsiteY202" fmla="*/ 193196 h 457899"/>
              <a:gd name="connsiteX203" fmla="*/ 221802 w 457880"/>
              <a:gd name="connsiteY203" fmla="*/ 193196 h 457899"/>
              <a:gd name="connsiteX204" fmla="*/ 221802 w 457880"/>
              <a:gd name="connsiteY204" fmla="*/ 132975 h 457899"/>
              <a:gd name="connsiteX205" fmla="*/ 208730 w 457880"/>
              <a:gd name="connsiteY205" fmla="*/ 127551 h 457899"/>
              <a:gd name="connsiteX206" fmla="*/ 200340 w 457880"/>
              <a:gd name="connsiteY206" fmla="*/ 107332 h 457899"/>
              <a:gd name="connsiteX207" fmla="*/ 228949 w 457880"/>
              <a:gd name="connsiteY207" fmla="*/ 78723 h 457899"/>
              <a:gd name="connsiteX208" fmla="*/ 357694 w 457880"/>
              <a:gd name="connsiteY208" fmla="*/ 28625 h 457899"/>
              <a:gd name="connsiteX209" fmla="*/ 390779 w 457880"/>
              <a:gd name="connsiteY209" fmla="*/ 28625 h 457899"/>
              <a:gd name="connsiteX210" fmla="*/ 429225 w 457880"/>
              <a:gd name="connsiteY210" fmla="*/ 67071 h 457899"/>
              <a:gd name="connsiteX211" fmla="*/ 429225 w 457880"/>
              <a:gd name="connsiteY211" fmla="*/ 311064 h 457899"/>
              <a:gd name="connsiteX212" fmla="*/ 445800 w 457880"/>
              <a:gd name="connsiteY212" fmla="*/ 295309 h 457899"/>
              <a:gd name="connsiteX213" fmla="*/ 455907 w 457880"/>
              <a:gd name="connsiteY213" fmla="*/ 295559 h 457899"/>
              <a:gd name="connsiteX214" fmla="*/ 455656 w 457880"/>
              <a:gd name="connsiteY214" fmla="*/ 305665 h 457899"/>
              <a:gd name="connsiteX215" fmla="*/ 427047 w 457880"/>
              <a:gd name="connsiteY215" fmla="*/ 332872 h 457899"/>
              <a:gd name="connsiteX216" fmla="*/ 422110 w 457880"/>
              <a:gd name="connsiteY216" fmla="*/ 334850 h 457899"/>
              <a:gd name="connsiteX217" fmla="*/ 422099 w 457880"/>
              <a:gd name="connsiteY217" fmla="*/ 334846 h 457899"/>
              <a:gd name="connsiteX218" fmla="*/ 422097 w 457880"/>
              <a:gd name="connsiteY218" fmla="*/ 334847 h 457899"/>
              <a:gd name="connsiteX219" fmla="*/ 422094 w 457880"/>
              <a:gd name="connsiteY219" fmla="*/ 334844 h 457899"/>
              <a:gd name="connsiteX220" fmla="*/ 417172 w 457880"/>
              <a:gd name="connsiteY220" fmla="*/ 332891 h 457899"/>
              <a:gd name="connsiteX221" fmla="*/ 388563 w 457880"/>
              <a:gd name="connsiteY221" fmla="*/ 305685 h 457899"/>
              <a:gd name="connsiteX222" fmla="*/ 388314 w 457880"/>
              <a:gd name="connsiteY222" fmla="*/ 295578 h 457899"/>
              <a:gd name="connsiteX223" fmla="*/ 398420 w 457880"/>
              <a:gd name="connsiteY223" fmla="*/ 295329 h 457899"/>
              <a:gd name="connsiteX224" fmla="*/ 414949 w 457880"/>
              <a:gd name="connsiteY224" fmla="*/ 311026 h 457899"/>
              <a:gd name="connsiteX225" fmla="*/ 414931 w 457880"/>
              <a:gd name="connsiteY225" fmla="*/ 67071 h 457899"/>
              <a:gd name="connsiteX226" fmla="*/ 390779 w 457880"/>
              <a:gd name="connsiteY226" fmla="*/ 42919 h 457899"/>
              <a:gd name="connsiteX227" fmla="*/ 357694 w 457880"/>
              <a:gd name="connsiteY227" fmla="*/ 42919 h 457899"/>
              <a:gd name="connsiteX228" fmla="*/ 350546 w 457880"/>
              <a:gd name="connsiteY228" fmla="*/ 35772 h 457899"/>
              <a:gd name="connsiteX229" fmla="*/ 357694 w 457880"/>
              <a:gd name="connsiteY229" fmla="*/ 28625 h 457899"/>
              <a:gd name="connsiteX230" fmla="*/ 288375 w 457880"/>
              <a:gd name="connsiteY230" fmla="*/ 1973 h 457899"/>
              <a:gd name="connsiteX231" fmla="*/ 298482 w 457880"/>
              <a:gd name="connsiteY231" fmla="*/ 2223 h 457899"/>
              <a:gd name="connsiteX232" fmla="*/ 325688 w 457880"/>
              <a:gd name="connsiteY232" fmla="*/ 30831 h 457899"/>
              <a:gd name="connsiteX233" fmla="*/ 325688 w 457880"/>
              <a:gd name="connsiteY233" fmla="*/ 33773 h 457899"/>
              <a:gd name="connsiteX234" fmla="*/ 327674 w 457880"/>
              <a:gd name="connsiteY234" fmla="*/ 35759 h 457899"/>
              <a:gd name="connsiteX235" fmla="*/ 325688 w 457880"/>
              <a:gd name="connsiteY235" fmla="*/ 37746 h 457899"/>
              <a:gd name="connsiteX236" fmla="*/ 325688 w 457880"/>
              <a:gd name="connsiteY236" fmla="*/ 40687 h 457899"/>
              <a:gd name="connsiteX237" fmla="*/ 298482 w 457880"/>
              <a:gd name="connsiteY237" fmla="*/ 69296 h 457899"/>
              <a:gd name="connsiteX238" fmla="*/ 293313 w 457880"/>
              <a:gd name="connsiteY238" fmla="*/ 71544 h 457899"/>
              <a:gd name="connsiteX239" fmla="*/ 288375 w 457880"/>
              <a:gd name="connsiteY239" fmla="*/ 69585 h 457899"/>
              <a:gd name="connsiteX240" fmla="*/ 288126 w 457880"/>
              <a:gd name="connsiteY240" fmla="*/ 59478 h 457899"/>
              <a:gd name="connsiteX241" fmla="*/ 303864 w 457880"/>
              <a:gd name="connsiteY241" fmla="*/ 42908 h 457899"/>
              <a:gd name="connsiteX242" fmla="*/ 67063 w 457880"/>
              <a:gd name="connsiteY242" fmla="*/ 42926 h 457899"/>
              <a:gd name="connsiteX243" fmla="*/ 42911 w 457880"/>
              <a:gd name="connsiteY243" fmla="*/ 67077 h 457899"/>
              <a:gd name="connsiteX244" fmla="*/ 42911 w 457880"/>
              <a:gd name="connsiteY244" fmla="*/ 100163 h 457899"/>
              <a:gd name="connsiteX245" fmla="*/ 35764 w 457880"/>
              <a:gd name="connsiteY245" fmla="*/ 107310 h 457899"/>
              <a:gd name="connsiteX246" fmla="*/ 28617 w 457880"/>
              <a:gd name="connsiteY246" fmla="*/ 100163 h 457899"/>
              <a:gd name="connsiteX247" fmla="*/ 28617 w 457880"/>
              <a:gd name="connsiteY247" fmla="*/ 67058 h 457899"/>
              <a:gd name="connsiteX248" fmla="*/ 67063 w 457880"/>
              <a:gd name="connsiteY248" fmla="*/ 28612 h 457899"/>
              <a:gd name="connsiteX249" fmla="*/ 303841 w 457880"/>
              <a:gd name="connsiteY249" fmla="*/ 28612 h 457899"/>
              <a:gd name="connsiteX250" fmla="*/ 288126 w 457880"/>
              <a:gd name="connsiteY250" fmla="*/ 12079 h 457899"/>
              <a:gd name="connsiteX251" fmla="*/ 288375 w 457880"/>
              <a:gd name="connsiteY251" fmla="*/ 1973 h 45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457880" h="457899">
                <a:moveTo>
                  <a:pt x="422107" y="350593"/>
                </a:moveTo>
                <a:cubicBezTo>
                  <a:pt x="426066" y="350593"/>
                  <a:pt x="429254" y="353802"/>
                  <a:pt x="429254" y="357740"/>
                </a:cubicBezTo>
                <a:lnTo>
                  <a:pt x="429254" y="390826"/>
                </a:lnTo>
                <a:cubicBezTo>
                  <a:pt x="429254" y="412019"/>
                  <a:pt x="412001" y="429272"/>
                  <a:pt x="390808" y="429272"/>
                </a:cubicBezTo>
                <a:lnTo>
                  <a:pt x="145447" y="429272"/>
                </a:lnTo>
                <a:lnTo>
                  <a:pt x="161171" y="445813"/>
                </a:lnTo>
                <a:cubicBezTo>
                  <a:pt x="163899" y="448677"/>
                  <a:pt x="163783" y="453211"/>
                  <a:pt x="160920" y="455920"/>
                </a:cubicBezTo>
                <a:cubicBezTo>
                  <a:pt x="159517" y="457245"/>
                  <a:pt x="157750" y="457899"/>
                  <a:pt x="155983" y="457899"/>
                </a:cubicBezTo>
                <a:cubicBezTo>
                  <a:pt x="154100" y="457899"/>
                  <a:pt x="152198" y="457150"/>
                  <a:pt x="150795" y="455670"/>
                </a:cubicBezTo>
                <a:lnTo>
                  <a:pt x="123589" y="427061"/>
                </a:lnTo>
                <a:lnTo>
                  <a:pt x="123589" y="424084"/>
                </a:lnTo>
                <a:lnTo>
                  <a:pt x="121629" y="422125"/>
                </a:lnTo>
                <a:lnTo>
                  <a:pt x="123589" y="420165"/>
                </a:lnTo>
                <a:lnTo>
                  <a:pt x="123589" y="417205"/>
                </a:lnTo>
                <a:lnTo>
                  <a:pt x="150795" y="388596"/>
                </a:lnTo>
                <a:cubicBezTo>
                  <a:pt x="153524" y="385733"/>
                  <a:pt x="158039" y="385618"/>
                  <a:pt x="160901" y="388346"/>
                </a:cubicBezTo>
                <a:cubicBezTo>
                  <a:pt x="163764" y="391074"/>
                  <a:pt x="163879" y="395589"/>
                  <a:pt x="161152" y="398453"/>
                </a:cubicBezTo>
                <a:lnTo>
                  <a:pt x="145444" y="414978"/>
                </a:lnTo>
                <a:lnTo>
                  <a:pt x="390808" y="414978"/>
                </a:lnTo>
                <a:cubicBezTo>
                  <a:pt x="404123" y="414978"/>
                  <a:pt x="414960" y="404141"/>
                  <a:pt x="414960" y="390826"/>
                </a:cubicBezTo>
                <a:lnTo>
                  <a:pt x="414960" y="357740"/>
                </a:lnTo>
                <a:cubicBezTo>
                  <a:pt x="414960" y="353783"/>
                  <a:pt x="418168" y="350593"/>
                  <a:pt x="422107" y="350593"/>
                </a:cubicBezTo>
                <a:close/>
                <a:moveTo>
                  <a:pt x="228949" y="250417"/>
                </a:moveTo>
                <a:cubicBezTo>
                  <a:pt x="205279" y="250417"/>
                  <a:pt x="186027" y="269669"/>
                  <a:pt x="186027" y="293340"/>
                </a:cubicBezTo>
                <a:cubicBezTo>
                  <a:pt x="186027" y="317011"/>
                  <a:pt x="205279" y="336263"/>
                  <a:pt x="228949" y="336263"/>
                </a:cubicBezTo>
                <a:cubicBezTo>
                  <a:pt x="252621" y="336263"/>
                  <a:pt x="271873" y="317011"/>
                  <a:pt x="271873" y="293340"/>
                </a:cubicBezTo>
                <a:cubicBezTo>
                  <a:pt x="271873" y="269669"/>
                  <a:pt x="252621" y="250417"/>
                  <a:pt x="228949" y="250417"/>
                </a:cubicBezTo>
                <a:close/>
                <a:moveTo>
                  <a:pt x="228949" y="236099"/>
                </a:moveTo>
                <a:cubicBezTo>
                  <a:pt x="260518" y="236099"/>
                  <a:pt x="286188" y="261768"/>
                  <a:pt x="286188" y="293337"/>
                </a:cubicBezTo>
                <a:cubicBezTo>
                  <a:pt x="286188" y="324905"/>
                  <a:pt x="260518" y="350576"/>
                  <a:pt x="228949" y="350576"/>
                </a:cubicBezTo>
                <a:cubicBezTo>
                  <a:pt x="197382" y="350576"/>
                  <a:pt x="171711" y="324906"/>
                  <a:pt x="171711" y="293337"/>
                </a:cubicBezTo>
                <a:cubicBezTo>
                  <a:pt x="171711" y="261770"/>
                  <a:pt x="197380" y="236099"/>
                  <a:pt x="228949" y="236099"/>
                </a:cubicBezTo>
                <a:close/>
                <a:moveTo>
                  <a:pt x="221781" y="207489"/>
                </a:moveTo>
                <a:lnTo>
                  <a:pt x="221781" y="215943"/>
                </a:lnTo>
                <a:cubicBezTo>
                  <a:pt x="221781" y="219402"/>
                  <a:pt x="219322" y="222360"/>
                  <a:pt x="215922" y="222975"/>
                </a:cubicBezTo>
                <a:cubicBezTo>
                  <a:pt x="205988" y="224801"/>
                  <a:pt x="196727" y="228643"/>
                  <a:pt x="188388" y="234388"/>
                </a:cubicBezTo>
                <a:cubicBezTo>
                  <a:pt x="185544" y="236348"/>
                  <a:pt x="181701" y="236002"/>
                  <a:pt x="179261" y="233562"/>
                </a:cubicBezTo>
                <a:lnTo>
                  <a:pt x="173266" y="227567"/>
                </a:lnTo>
                <a:lnTo>
                  <a:pt x="168235" y="232599"/>
                </a:lnTo>
                <a:lnTo>
                  <a:pt x="168235" y="232661"/>
                </a:lnTo>
                <a:lnTo>
                  <a:pt x="168129" y="232705"/>
                </a:lnTo>
                <a:lnTo>
                  <a:pt x="163160" y="237673"/>
                </a:lnTo>
                <a:lnTo>
                  <a:pt x="169155" y="243669"/>
                </a:lnTo>
                <a:cubicBezTo>
                  <a:pt x="171595" y="246109"/>
                  <a:pt x="171941" y="249951"/>
                  <a:pt x="169981" y="252795"/>
                </a:cubicBezTo>
                <a:cubicBezTo>
                  <a:pt x="164236" y="261133"/>
                  <a:pt x="160394" y="270394"/>
                  <a:pt x="158568" y="280328"/>
                </a:cubicBezTo>
                <a:cubicBezTo>
                  <a:pt x="157954" y="283729"/>
                  <a:pt x="154976" y="286188"/>
                  <a:pt x="151536" y="286188"/>
                </a:cubicBezTo>
                <a:lnTo>
                  <a:pt x="143102" y="286188"/>
                </a:lnTo>
                <a:lnTo>
                  <a:pt x="143102" y="300503"/>
                </a:lnTo>
                <a:lnTo>
                  <a:pt x="151556" y="300503"/>
                </a:lnTo>
                <a:cubicBezTo>
                  <a:pt x="155014" y="300503"/>
                  <a:pt x="157973" y="302962"/>
                  <a:pt x="158588" y="306362"/>
                </a:cubicBezTo>
                <a:cubicBezTo>
                  <a:pt x="160413" y="316296"/>
                  <a:pt x="164256" y="325556"/>
                  <a:pt x="170001" y="333895"/>
                </a:cubicBezTo>
                <a:cubicBezTo>
                  <a:pt x="171961" y="336739"/>
                  <a:pt x="171615" y="340582"/>
                  <a:pt x="169175" y="343022"/>
                </a:cubicBezTo>
                <a:lnTo>
                  <a:pt x="163180" y="349017"/>
                </a:lnTo>
                <a:lnTo>
                  <a:pt x="173286" y="359124"/>
                </a:lnTo>
                <a:lnTo>
                  <a:pt x="179281" y="353128"/>
                </a:lnTo>
                <a:cubicBezTo>
                  <a:pt x="181721" y="350688"/>
                  <a:pt x="185563" y="350343"/>
                  <a:pt x="188408" y="352302"/>
                </a:cubicBezTo>
                <a:cubicBezTo>
                  <a:pt x="196746" y="358048"/>
                  <a:pt x="206007" y="361890"/>
                  <a:pt x="215941" y="363715"/>
                </a:cubicBezTo>
                <a:cubicBezTo>
                  <a:pt x="219341" y="364330"/>
                  <a:pt x="221801" y="367308"/>
                  <a:pt x="221801" y="370747"/>
                </a:cubicBezTo>
                <a:lnTo>
                  <a:pt x="221801" y="379202"/>
                </a:lnTo>
                <a:lnTo>
                  <a:pt x="236115" y="379202"/>
                </a:lnTo>
                <a:lnTo>
                  <a:pt x="236115" y="370747"/>
                </a:lnTo>
                <a:cubicBezTo>
                  <a:pt x="236115" y="367289"/>
                  <a:pt x="238574" y="364330"/>
                  <a:pt x="241975" y="363715"/>
                </a:cubicBezTo>
                <a:cubicBezTo>
                  <a:pt x="251908" y="361890"/>
                  <a:pt x="261170" y="358048"/>
                  <a:pt x="269509" y="352302"/>
                </a:cubicBezTo>
                <a:cubicBezTo>
                  <a:pt x="272352" y="350343"/>
                  <a:pt x="276195" y="350688"/>
                  <a:pt x="278635" y="353128"/>
                </a:cubicBezTo>
                <a:lnTo>
                  <a:pt x="284630" y="359124"/>
                </a:lnTo>
                <a:lnTo>
                  <a:pt x="294736" y="349017"/>
                </a:lnTo>
                <a:lnTo>
                  <a:pt x="288742" y="343022"/>
                </a:lnTo>
                <a:cubicBezTo>
                  <a:pt x="286302" y="340582"/>
                  <a:pt x="285956" y="336740"/>
                  <a:pt x="287915" y="333895"/>
                </a:cubicBezTo>
                <a:cubicBezTo>
                  <a:pt x="293660" y="325557"/>
                  <a:pt x="297503" y="316297"/>
                  <a:pt x="299328" y="306362"/>
                </a:cubicBezTo>
                <a:cubicBezTo>
                  <a:pt x="299943" y="302962"/>
                  <a:pt x="302921" y="300503"/>
                  <a:pt x="306361" y="300503"/>
                </a:cubicBezTo>
                <a:lnTo>
                  <a:pt x="314795" y="300503"/>
                </a:lnTo>
                <a:lnTo>
                  <a:pt x="314795" y="286188"/>
                </a:lnTo>
                <a:lnTo>
                  <a:pt x="306341" y="286188"/>
                </a:lnTo>
                <a:cubicBezTo>
                  <a:pt x="302883" y="286188"/>
                  <a:pt x="299924" y="283729"/>
                  <a:pt x="299308" y="280328"/>
                </a:cubicBezTo>
                <a:cubicBezTo>
                  <a:pt x="297483" y="270395"/>
                  <a:pt x="293640" y="261134"/>
                  <a:pt x="287896" y="252795"/>
                </a:cubicBezTo>
                <a:cubicBezTo>
                  <a:pt x="285936" y="249951"/>
                  <a:pt x="286282" y="246109"/>
                  <a:pt x="288722" y="243669"/>
                </a:cubicBezTo>
                <a:lnTo>
                  <a:pt x="294717" y="237673"/>
                </a:lnTo>
                <a:lnTo>
                  <a:pt x="289701" y="232658"/>
                </a:lnTo>
                <a:lnTo>
                  <a:pt x="289663" y="232642"/>
                </a:lnTo>
                <a:lnTo>
                  <a:pt x="289663" y="232620"/>
                </a:lnTo>
                <a:lnTo>
                  <a:pt x="284610" y="227567"/>
                </a:lnTo>
                <a:lnTo>
                  <a:pt x="278616" y="233562"/>
                </a:lnTo>
                <a:cubicBezTo>
                  <a:pt x="276175" y="236002"/>
                  <a:pt x="272333" y="236348"/>
                  <a:pt x="269489" y="234388"/>
                </a:cubicBezTo>
                <a:cubicBezTo>
                  <a:pt x="261151" y="228643"/>
                  <a:pt x="251889" y="224801"/>
                  <a:pt x="241956" y="222975"/>
                </a:cubicBezTo>
                <a:cubicBezTo>
                  <a:pt x="238555" y="222360"/>
                  <a:pt x="236096" y="219383"/>
                  <a:pt x="236096" y="215943"/>
                </a:cubicBezTo>
                <a:lnTo>
                  <a:pt x="236096" y="207489"/>
                </a:lnTo>
                <a:lnTo>
                  <a:pt x="228953" y="207489"/>
                </a:lnTo>
                <a:lnTo>
                  <a:pt x="228950" y="207493"/>
                </a:lnTo>
                <a:lnTo>
                  <a:pt x="228946" y="207489"/>
                </a:lnTo>
                <a:close/>
                <a:moveTo>
                  <a:pt x="321961" y="128791"/>
                </a:moveTo>
                <a:cubicBezTo>
                  <a:pt x="314064" y="128791"/>
                  <a:pt x="307647" y="135208"/>
                  <a:pt x="307647" y="143105"/>
                </a:cubicBezTo>
                <a:cubicBezTo>
                  <a:pt x="307647" y="151002"/>
                  <a:pt x="314064" y="157419"/>
                  <a:pt x="321961" y="157419"/>
                </a:cubicBezTo>
                <a:cubicBezTo>
                  <a:pt x="329858" y="157419"/>
                  <a:pt x="336275" y="151002"/>
                  <a:pt x="336275" y="143105"/>
                </a:cubicBezTo>
                <a:cubicBezTo>
                  <a:pt x="336256" y="135208"/>
                  <a:pt x="329839" y="128791"/>
                  <a:pt x="321961" y="128791"/>
                </a:cubicBezTo>
                <a:close/>
                <a:moveTo>
                  <a:pt x="135937" y="128791"/>
                </a:moveTo>
                <a:cubicBezTo>
                  <a:pt x="128040" y="128791"/>
                  <a:pt x="121623" y="135208"/>
                  <a:pt x="121623" y="143105"/>
                </a:cubicBezTo>
                <a:cubicBezTo>
                  <a:pt x="121623" y="151002"/>
                  <a:pt x="128040" y="157419"/>
                  <a:pt x="135937" y="157419"/>
                </a:cubicBezTo>
                <a:cubicBezTo>
                  <a:pt x="143834" y="157419"/>
                  <a:pt x="150251" y="151002"/>
                  <a:pt x="150251" y="143105"/>
                </a:cubicBezTo>
                <a:cubicBezTo>
                  <a:pt x="150251" y="135208"/>
                  <a:pt x="143834" y="128791"/>
                  <a:pt x="135937" y="128791"/>
                </a:cubicBezTo>
                <a:close/>
                <a:moveTo>
                  <a:pt x="35760" y="123051"/>
                </a:moveTo>
                <a:lnTo>
                  <a:pt x="37734" y="125025"/>
                </a:lnTo>
                <a:lnTo>
                  <a:pt x="40689" y="125025"/>
                </a:lnTo>
                <a:lnTo>
                  <a:pt x="69298" y="152232"/>
                </a:lnTo>
                <a:cubicBezTo>
                  <a:pt x="72160" y="154960"/>
                  <a:pt x="72276" y="159476"/>
                  <a:pt x="69548" y="162338"/>
                </a:cubicBezTo>
                <a:cubicBezTo>
                  <a:pt x="68164" y="163818"/>
                  <a:pt x="66281" y="164567"/>
                  <a:pt x="64399" y="164567"/>
                </a:cubicBezTo>
                <a:cubicBezTo>
                  <a:pt x="62630" y="164567"/>
                  <a:pt x="60863" y="163913"/>
                  <a:pt x="59480" y="162608"/>
                </a:cubicBezTo>
                <a:lnTo>
                  <a:pt x="42908" y="146855"/>
                </a:lnTo>
                <a:lnTo>
                  <a:pt x="42926" y="390828"/>
                </a:lnTo>
                <a:cubicBezTo>
                  <a:pt x="42926" y="404143"/>
                  <a:pt x="53763" y="414980"/>
                  <a:pt x="67078" y="414980"/>
                </a:cubicBezTo>
                <a:lnTo>
                  <a:pt x="100163" y="414980"/>
                </a:lnTo>
                <a:cubicBezTo>
                  <a:pt x="104122" y="414980"/>
                  <a:pt x="107311" y="418188"/>
                  <a:pt x="107311" y="422127"/>
                </a:cubicBezTo>
                <a:cubicBezTo>
                  <a:pt x="107311" y="426066"/>
                  <a:pt x="104102" y="429274"/>
                  <a:pt x="100144" y="429274"/>
                </a:cubicBezTo>
                <a:lnTo>
                  <a:pt x="67059" y="429274"/>
                </a:lnTo>
                <a:cubicBezTo>
                  <a:pt x="45847" y="429274"/>
                  <a:pt x="28613" y="412021"/>
                  <a:pt x="28613" y="390828"/>
                </a:cubicBezTo>
                <a:lnTo>
                  <a:pt x="28613" y="146873"/>
                </a:lnTo>
                <a:lnTo>
                  <a:pt x="12080" y="162588"/>
                </a:lnTo>
                <a:cubicBezTo>
                  <a:pt x="9217" y="165316"/>
                  <a:pt x="4683" y="165201"/>
                  <a:pt x="1974" y="162338"/>
                </a:cubicBezTo>
                <a:cubicBezTo>
                  <a:pt x="-755" y="159475"/>
                  <a:pt x="-639" y="154941"/>
                  <a:pt x="2224" y="152232"/>
                </a:cubicBezTo>
                <a:lnTo>
                  <a:pt x="30833" y="125025"/>
                </a:lnTo>
                <a:lnTo>
                  <a:pt x="33786" y="125025"/>
                </a:lnTo>
                <a:close/>
                <a:moveTo>
                  <a:pt x="228949" y="93017"/>
                </a:moveTo>
                <a:cubicBezTo>
                  <a:pt x="221052" y="93017"/>
                  <a:pt x="214635" y="99434"/>
                  <a:pt x="214635" y="107332"/>
                </a:cubicBezTo>
                <a:cubicBezTo>
                  <a:pt x="214635" y="115229"/>
                  <a:pt x="221052" y="121646"/>
                  <a:pt x="228949" y="121646"/>
                </a:cubicBezTo>
                <a:cubicBezTo>
                  <a:pt x="236846" y="121646"/>
                  <a:pt x="243263" y="115229"/>
                  <a:pt x="243263" y="107332"/>
                </a:cubicBezTo>
                <a:cubicBezTo>
                  <a:pt x="243263" y="99434"/>
                  <a:pt x="236846" y="93017"/>
                  <a:pt x="228949" y="93017"/>
                </a:cubicBezTo>
                <a:close/>
                <a:moveTo>
                  <a:pt x="228949" y="78723"/>
                </a:moveTo>
                <a:cubicBezTo>
                  <a:pt x="244723" y="78723"/>
                  <a:pt x="257558" y="91558"/>
                  <a:pt x="257558" y="107332"/>
                </a:cubicBezTo>
                <a:cubicBezTo>
                  <a:pt x="257558" y="115219"/>
                  <a:pt x="254350" y="122371"/>
                  <a:pt x="249169" y="127551"/>
                </a:cubicBezTo>
                <a:lnTo>
                  <a:pt x="236097" y="132975"/>
                </a:lnTo>
                <a:lnTo>
                  <a:pt x="236097" y="193196"/>
                </a:lnTo>
                <a:lnTo>
                  <a:pt x="243243" y="193196"/>
                </a:lnTo>
                <a:cubicBezTo>
                  <a:pt x="247201" y="193196"/>
                  <a:pt x="250391" y="196405"/>
                  <a:pt x="250391" y="200343"/>
                </a:cubicBezTo>
                <a:lnTo>
                  <a:pt x="250391" y="210200"/>
                </a:lnTo>
                <a:cubicBezTo>
                  <a:pt x="258192" y="212198"/>
                  <a:pt x="265608" y="215272"/>
                  <a:pt x="272544" y="219384"/>
                </a:cubicBezTo>
                <a:lnTo>
                  <a:pt x="279519" y="212409"/>
                </a:lnTo>
                <a:cubicBezTo>
                  <a:pt x="282324" y="209623"/>
                  <a:pt x="286839" y="209623"/>
                  <a:pt x="289644" y="212409"/>
                </a:cubicBezTo>
                <a:lnTo>
                  <a:pt x="294706" y="217470"/>
                </a:lnTo>
                <a:lnTo>
                  <a:pt x="314795" y="197366"/>
                </a:lnTo>
                <a:lnTo>
                  <a:pt x="314795" y="168740"/>
                </a:lnTo>
                <a:lnTo>
                  <a:pt x="301742" y="163324"/>
                </a:lnTo>
                <a:cubicBezTo>
                  <a:pt x="296561" y="158144"/>
                  <a:pt x="293352" y="150992"/>
                  <a:pt x="293352" y="143105"/>
                </a:cubicBezTo>
                <a:cubicBezTo>
                  <a:pt x="293352" y="127331"/>
                  <a:pt x="306187" y="114496"/>
                  <a:pt x="321961" y="114496"/>
                </a:cubicBezTo>
                <a:cubicBezTo>
                  <a:pt x="337735" y="114496"/>
                  <a:pt x="350570" y="127331"/>
                  <a:pt x="350570" y="143105"/>
                </a:cubicBezTo>
                <a:cubicBezTo>
                  <a:pt x="350570" y="150992"/>
                  <a:pt x="347362" y="158144"/>
                  <a:pt x="342181" y="163324"/>
                </a:cubicBezTo>
                <a:lnTo>
                  <a:pt x="329090" y="168755"/>
                </a:lnTo>
                <a:lnTo>
                  <a:pt x="329090" y="200344"/>
                </a:lnTo>
                <a:cubicBezTo>
                  <a:pt x="329090" y="202246"/>
                  <a:pt x="328341" y="204052"/>
                  <a:pt x="326996" y="205397"/>
                </a:cubicBezTo>
                <a:lnTo>
                  <a:pt x="304814" y="227578"/>
                </a:lnTo>
                <a:lnTo>
                  <a:pt x="309876" y="232641"/>
                </a:lnTo>
                <a:cubicBezTo>
                  <a:pt x="312662" y="235427"/>
                  <a:pt x="312662" y="239962"/>
                  <a:pt x="309876" y="242767"/>
                </a:cubicBezTo>
                <a:lnTo>
                  <a:pt x="302902" y="249741"/>
                </a:lnTo>
                <a:cubicBezTo>
                  <a:pt x="307013" y="256677"/>
                  <a:pt x="310087" y="264094"/>
                  <a:pt x="312086" y="271894"/>
                </a:cubicBezTo>
                <a:lnTo>
                  <a:pt x="321962" y="271875"/>
                </a:lnTo>
                <a:cubicBezTo>
                  <a:pt x="325920" y="271875"/>
                  <a:pt x="329109" y="275084"/>
                  <a:pt x="329109" y="279022"/>
                </a:cubicBezTo>
                <a:lnTo>
                  <a:pt x="329109" y="307632"/>
                </a:lnTo>
                <a:cubicBezTo>
                  <a:pt x="329109" y="311589"/>
                  <a:pt x="325901" y="314779"/>
                  <a:pt x="321962" y="314779"/>
                </a:cubicBezTo>
                <a:lnTo>
                  <a:pt x="312105" y="314779"/>
                </a:lnTo>
                <a:cubicBezTo>
                  <a:pt x="310106" y="322579"/>
                  <a:pt x="307033" y="329996"/>
                  <a:pt x="302921" y="336932"/>
                </a:cubicBezTo>
                <a:lnTo>
                  <a:pt x="309895" y="343907"/>
                </a:lnTo>
                <a:cubicBezTo>
                  <a:pt x="312681" y="346693"/>
                  <a:pt x="312681" y="351227"/>
                  <a:pt x="309895" y="354032"/>
                </a:cubicBezTo>
                <a:lnTo>
                  <a:pt x="289663" y="374264"/>
                </a:lnTo>
                <a:cubicBezTo>
                  <a:pt x="286877" y="377050"/>
                  <a:pt x="282343" y="377050"/>
                  <a:pt x="279538" y="374264"/>
                </a:cubicBezTo>
                <a:lnTo>
                  <a:pt x="272564" y="367290"/>
                </a:lnTo>
                <a:cubicBezTo>
                  <a:pt x="265627" y="371401"/>
                  <a:pt x="258211" y="374475"/>
                  <a:pt x="250410" y="376474"/>
                </a:cubicBezTo>
                <a:lnTo>
                  <a:pt x="250410" y="386349"/>
                </a:lnTo>
                <a:cubicBezTo>
                  <a:pt x="250410" y="390308"/>
                  <a:pt x="247201" y="393496"/>
                  <a:pt x="243262" y="393496"/>
                </a:cubicBezTo>
                <a:lnTo>
                  <a:pt x="214653" y="393496"/>
                </a:lnTo>
                <a:cubicBezTo>
                  <a:pt x="210695" y="393496"/>
                  <a:pt x="207506" y="390288"/>
                  <a:pt x="207506" y="386349"/>
                </a:cubicBezTo>
                <a:lnTo>
                  <a:pt x="207506" y="376492"/>
                </a:lnTo>
                <a:cubicBezTo>
                  <a:pt x="199706" y="374494"/>
                  <a:pt x="192289" y="371420"/>
                  <a:pt x="185353" y="367308"/>
                </a:cubicBezTo>
                <a:lnTo>
                  <a:pt x="178379" y="374282"/>
                </a:lnTo>
                <a:cubicBezTo>
                  <a:pt x="175593" y="377068"/>
                  <a:pt x="171057" y="377068"/>
                  <a:pt x="168253" y="374282"/>
                </a:cubicBezTo>
                <a:lnTo>
                  <a:pt x="148020" y="354051"/>
                </a:lnTo>
                <a:cubicBezTo>
                  <a:pt x="146676" y="352706"/>
                  <a:pt x="145926" y="350881"/>
                  <a:pt x="145926" y="348998"/>
                </a:cubicBezTo>
                <a:cubicBezTo>
                  <a:pt x="145926" y="347096"/>
                  <a:pt x="146676" y="345290"/>
                  <a:pt x="148020" y="343945"/>
                </a:cubicBezTo>
                <a:lnTo>
                  <a:pt x="154996" y="336970"/>
                </a:lnTo>
                <a:cubicBezTo>
                  <a:pt x="150884" y="330034"/>
                  <a:pt x="147810" y="322618"/>
                  <a:pt x="145812" y="314817"/>
                </a:cubicBezTo>
                <a:lnTo>
                  <a:pt x="135936" y="314798"/>
                </a:lnTo>
                <a:cubicBezTo>
                  <a:pt x="131978" y="314798"/>
                  <a:pt x="128788" y="311589"/>
                  <a:pt x="128788" y="307651"/>
                </a:cubicBezTo>
                <a:lnTo>
                  <a:pt x="128788" y="279042"/>
                </a:lnTo>
                <a:cubicBezTo>
                  <a:pt x="128788" y="275084"/>
                  <a:pt x="131997" y="271894"/>
                  <a:pt x="135936" y="271894"/>
                </a:cubicBezTo>
                <a:lnTo>
                  <a:pt x="145792" y="271894"/>
                </a:lnTo>
                <a:cubicBezTo>
                  <a:pt x="147791" y="264094"/>
                  <a:pt x="150864" y="256677"/>
                  <a:pt x="154976" y="249741"/>
                </a:cubicBezTo>
                <a:lnTo>
                  <a:pt x="148001" y="242767"/>
                </a:lnTo>
                <a:cubicBezTo>
                  <a:pt x="145215" y="239981"/>
                  <a:pt x="145215" y="235446"/>
                  <a:pt x="148001" y="232641"/>
                </a:cubicBezTo>
                <a:lnTo>
                  <a:pt x="153065" y="227577"/>
                </a:lnTo>
                <a:lnTo>
                  <a:pt x="130883" y="205397"/>
                </a:lnTo>
                <a:cubicBezTo>
                  <a:pt x="129539" y="204052"/>
                  <a:pt x="128789" y="202227"/>
                  <a:pt x="128789" y="200344"/>
                </a:cubicBezTo>
                <a:lnTo>
                  <a:pt x="128789" y="168748"/>
                </a:lnTo>
                <a:lnTo>
                  <a:pt x="115718" y="163324"/>
                </a:lnTo>
                <a:cubicBezTo>
                  <a:pt x="110537" y="158144"/>
                  <a:pt x="107328" y="150992"/>
                  <a:pt x="107328" y="143105"/>
                </a:cubicBezTo>
                <a:cubicBezTo>
                  <a:pt x="107328" y="127331"/>
                  <a:pt x="120163" y="114496"/>
                  <a:pt x="135937" y="114496"/>
                </a:cubicBezTo>
                <a:cubicBezTo>
                  <a:pt x="151711" y="114496"/>
                  <a:pt x="164546" y="127331"/>
                  <a:pt x="164546" y="143105"/>
                </a:cubicBezTo>
                <a:cubicBezTo>
                  <a:pt x="164556" y="150992"/>
                  <a:pt x="161352" y="158144"/>
                  <a:pt x="156171" y="163324"/>
                </a:cubicBezTo>
                <a:lnTo>
                  <a:pt x="143084" y="168750"/>
                </a:lnTo>
                <a:lnTo>
                  <a:pt x="143084" y="197385"/>
                </a:lnTo>
                <a:lnTo>
                  <a:pt x="163171" y="217472"/>
                </a:lnTo>
                <a:lnTo>
                  <a:pt x="168234" y="212409"/>
                </a:lnTo>
                <a:cubicBezTo>
                  <a:pt x="171019" y="209623"/>
                  <a:pt x="175554" y="209623"/>
                  <a:pt x="178359" y="212409"/>
                </a:cubicBezTo>
                <a:lnTo>
                  <a:pt x="185334" y="219384"/>
                </a:lnTo>
                <a:cubicBezTo>
                  <a:pt x="192270" y="215273"/>
                  <a:pt x="199687" y="212199"/>
                  <a:pt x="207487" y="210200"/>
                </a:cubicBezTo>
                <a:lnTo>
                  <a:pt x="207487" y="200343"/>
                </a:lnTo>
                <a:cubicBezTo>
                  <a:pt x="207487" y="196386"/>
                  <a:pt x="210695" y="193196"/>
                  <a:pt x="214634" y="193196"/>
                </a:cubicBezTo>
                <a:lnTo>
                  <a:pt x="221802" y="193196"/>
                </a:lnTo>
                <a:lnTo>
                  <a:pt x="221802" y="132975"/>
                </a:lnTo>
                <a:lnTo>
                  <a:pt x="208730" y="127551"/>
                </a:lnTo>
                <a:cubicBezTo>
                  <a:pt x="203549" y="122371"/>
                  <a:pt x="200340" y="115219"/>
                  <a:pt x="200340" y="107332"/>
                </a:cubicBezTo>
                <a:cubicBezTo>
                  <a:pt x="200340" y="91558"/>
                  <a:pt x="213175" y="78723"/>
                  <a:pt x="228949" y="78723"/>
                </a:cubicBezTo>
                <a:close/>
                <a:moveTo>
                  <a:pt x="357694" y="28625"/>
                </a:moveTo>
                <a:lnTo>
                  <a:pt x="390779" y="28625"/>
                </a:lnTo>
                <a:cubicBezTo>
                  <a:pt x="411991" y="28625"/>
                  <a:pt x="429225" y="45878"/>
                  <a:pt x="429225" y="67071"/>
                </a:cubicBezTo>
                <a:lnTo>
                  <a:pt x="429225" y="311064"/>
                </a:lnTo>
                <a:lnTo>
                  <a:pt x="445800" y="295309"/>
                </a:lnTo>
                <a:cubicBezTo>
                  <a:pt x="448663" y="292581"/>
                  <a:pt x="453197" y="292696"/>
                  <a:pt x="455907" y="295559"/>
                </a:cubicBezTo>
                <a:cubicBezTo>
                  <a:pt x="458635" y="298422"/>
                  <a:pt x="458520" y="302957"/>
                  <a:pt x="455656" y="305665"/>
                </a:cubicBezTo>
                <a:lnTo>
                  <a:pt x="427047" y="332872"/>
                </a:lnTo>
                <a:cubicBezTo>
                  <a:pt x="425664" y="334197"/>
                  <a:pt x="423878" y="334850"/>
                  <a:pt x="422110" y="334850"/>
                </a:cubicBezTo>
                <a:lnTo>
                  <a:pt x="422099" y="334846"/>
                </a:lnTo>
                <a:lnTo>
                  <a:pt x="422097" y="334847"/>
                </a:lnTo>
                <a:lnTo>
                  <a:pt x="422094" y="334844"/>
                </a:lnTo>
                <a:lnTo>
                  <a:pt x="417172" y="332891"/>
                </a:lnTo>
                <a:lnTo>
                  <a:pt x="388563" y="305685"/>
                </a:lnTo>
                <a:cubicBezTo>
                  <a:pt x="385701" y="302957"/>
                  <a:pt x="385585" y="298441"/>
                  <a:pt x="388314" y="295578"/>
                </a:cubicBezTo>
                <a:cubicBezTo>
                  <a:pt x="391041" y="292716"/>
                  <a:pt x="395557" y="292600"/>
                  <a:pt x="398420" y="295329"/>
                </a:cubicBezTo>
                <a:lnTo>
                  <a:pt x="414949" y="311026"/>
                </a:lnTo>
                <a:lnTo>
                  <a:pt x="414931" y="67071"/>
                </a:lnTo>
                <a:cubicBezTo>
                  <a:pt x="414931" y="53756"/>
                  <a:pt x="404095" y="42919"/>
                  <a:pt x="390779" y="42919"/>
                </a:cubicBezTo>
                <a:lnTo>
                  <a:pt x="357694" y="42919"/>
                </a:lnTo>
                <a:cubicBezTo>
                  <a:pt x="353736" y="42919"/>
                  <a:pt x="350546" y="39711"/>
                  <a:pt x="350546" y="35772"/>
                </a:cubicBezTo>
                <a:cubicBezTo>
                  <a:pt x="350546" y="31814"/>
                  <a:pt x="353755" y="28625"/>
                  <a:pt x="357694" y="28625"/>
                </a:cubicBezTo>
                <a:close/>
                <a:moveTo>
                  <a:pt x="288375" y="1973"/>
                </a:moveTo>
                <a:cubicBezTo>
                  <a:pt x="291238" y="-755"/>
                  <a:pt x="295772" y="-640"/>
                  <a:pt x="298482" y="2223"/>
                </a:cubicBezTo>
                <a:lnTo>
                  <a:pt x="325688" y="30831"/>
                </a:lnTo>
                <a:lnTo>
                  <a:pt x="325688" y="33773"/>
                </a:lnTo>
                <a:lnTo>
                  <a:pt x="327674" y="35759"/>
                </a:lnTo>
                <a:lnTo>
                  <a:pt x="325688" y="37746"/>
                </a:lnTo>
                <a:lnTo>
                  <a:pt x="325688" y="40687"/>
                </a:lnTo>
                <a:lnTo>
                  <a:pt x="298482" y="69296"/>
                </a:lnTo>
                <a:cubicBezTo>
                  <a:pt x="297098" y="70795"/>
                  <a:pt x="295215" y="71544"/>
                  <a:pt x="293313" y="71544"/>
                </a:cubicBezTo>
                <a:cubicBezTo>
                  <a:pt x="291545" y="71544"/>
                  <a:pt x="289778" y="70891"/>
                  <a:pt x="288375" y="69585"/>
                </a:cubicBezTo>
                <a:cubicBezTo>
                  <a:pt x="285513" y="66856"/>
                  <a:pt x="285397" y="62341"/>
                  <a:pt x="288126" y="59478"/>
                </a:cubicBezTo>
                <a:lnTo>
                  <a:pt x="303864" y="42908"/>
                </a:lnTo>
                <a:lnTo>
                  <a:pt x="67063" y="42926"/>
                </a:lnTo>
                <a:cubicBezTo>
                  <a:pt x="53748" y="42926"/>
                  <a:pt x="42911" y="53762"/>
                  <a:pt x="42911" y="67077"/>
                </a:cubicBezTo>
                <a:lnTo>
                  <a:pt x="42911" y="100163"/>
                </a:lnTo>
                <a:cubicBezTo>
                  <a:pt x="42930" y="104101"/>
                  <a:pt x="39722" y="107310"/>
                  <a:pt x="35764" y="107310"/>
                </a:cubicBezTo>
                <a:cubicBezTo>
                  <a:pt x="31806" y="107310"/>
                  <a:pt x="28617" y="104101"/>
                  <a:pt x="28617" y="100163"/>
                </a:cubicBezTo>
                <a:lnTo>
                  <a:pt x="28617" y="67058"/>
                </a:lnTo>
                <a:cubicBezTo>
                  <a:pt x="28617" y="45846"/>
                  <a:pt x="45870" y="28612"/>
                  <a:pt x="67063" y="28612"/>
                </a:cubicBezTo>
                <a:lnTo>
                  <a:pt x="303841" y="28612"/>
                </a:lnTo>
                <a:lnTo>
                  <a:pt x="288126" y="12079"/>
                </a:lnTo>
                <a:cubicBezTo>
                  <a:pt x="285397" y="9216"/>
                  <a:pt x="285513" y="4682"/>
                  <a:pt x="288375" y="1973"/>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wrap="square" rtlCol="0" anchor="b">
            <a:noAutofit/>
          </a:bodyPr>
          <a:lstStyle/>
          <a:p>
            <a:endParaRPr lang="en-IN" sz="1600">
              <a:latin typeface="+mj-lt"/>
            </a:endParaRPr>
          </a:p>
        </p:txBody>
      </p:sp>
      <p:sp>
        <p:nvSpPr>
          <p:cNvPr id="174" name="Freeform: Shape 173">
            <a:extLst>
              <a:ext uri="{FF2B5EF4-FFF2-40B4-BE49-F238E27FC236}">
                <a16:creationId xmlns:a16="http://schemas.microsoft.com/office/drawing/2014/main" id="{DF253094-C86B-9360-716C-C3B7FF0FAB94}"/>
              </a:ext>
              <a:ext uri="{C183D7F6-B498-43B3-948B-1728B52AA6E4}">
                <adec:decorative xmlns:adec="http://schemas.microsoft.com/office/drawing/2017/decorative" val="1"/>
              </a:ext>
            </a:extLst>
          </p:cNvPr>
          <p:cNvSpPr>
            <a:spLocks noChangeAspect="1"/>
          </p:cNvSpPr>
          <p:nvPr/>
        </p:nvSpPr>
        <p:spPr>
          <a:xfrm>
            <a:off x="4707213" y="3096108"/>
            <a:ext cx="457885" cy="444578"/>
          </a:xfrm>
          <a:custGeom>
            <a:avLst/>
            <a:gdLst>
              <a:gd name="connsiteX0" fmla="*/ 449782 w 473373"/>
              <a:gd name="connsiteY0" fmla="*/ 276342 h 417832"/>
              <a:gd name="connsiteX1" fmla="*/ 437066 w 473373"/>
              <a:gd name="connsiteY1" fmla="*/ 280065 h 417832"/>
              <a:gd name="connsiteX2" fmla="*/ 413372 w 473373"/>
              <a:gd name="connsiteY2" fmla="*/ 253831 h 417832"/>
              <a:gd name="connsiteX3" fmla="*/ 413372 w 473373"/>
              <a:gd name="connsiteY3" fmla="*/ 253812 h 417832"/>
              <a:gd name="connsiteX4" fmla="*/ 420073 w 473373"/>
              <a:gd name="connsiteY4" fmla="*/ 223415 h 417832"/>
              <a:gd name="connsiteX5" fmla="*/ 400904 w 473373"/>
              <a:gd name="connsiteY5" fmla="*/ 198881 h 417832"/>
              <a:gd name="connsiteX6" fmla="*/ 369782 w 473373"/>
              <a:gd name="connsiteY6" fmla="*/ 198041 h 417832"/>
              <a:gd name="connsiteX7" fmla="*/ 349314 w 473373"/>
              <a:gd name="connsiteY7" fmla="*/ 221506 h 417832"/>
              <a:gd name="connsiteX8" fmla="*/ 254173 w 473373"/>
              <a:gd name="connsiteY8" fmla="*/ 212074 h 417832"/>
              <a:gd name="connsiteX9" fmla="*/ 233075 w 473373"/>
              <a:gd name="connsiteY9" fmla="*/ 165334 h 417832"/>
              <a:gd name="connsiteX10" fmla="*/ 302457 w 473373"/>
              <a:gd name="connsiteY10" fmla="*/ 69430 h 417832"/>
              <a:gd name="connsiteX11" fmla="*/ 330448 w 473373"/>
              <a:gd name="connsiteY11" fmla="*/ 70996 h 417832"/>
              <a:gd name="connsiteX12" fmla="*/ 351298 w 473373"/>
              <a:gd name="connsiteY12" fmla="*/ 52247 h 417832"/>
              <a:gd name="connsiteX13" fmla="*/ 391336 w 473373"/>
              <a:gd name="connsiteY13" fmla="*/ 63225 h 417832"/>
              <a:gd name="connsiteX14" fmla="*/ 391355 w 473373"/>
              <a:gd name="connsiteY14" fmla="*/ 63225 h 417832"/>
              <a:gd name="connsiteX15" fmla="*/ 411899 w 473373"/>
              <a:gd name="connsiteY15" fmla="*/ 86404 h 417832"/>
              <a:gd name="connsiteX16" fmla="*/ 437693 w 473373"/>
              <a:gd name="connsiteY16" fmla="*/ 69259 h 417832"/>
              <a:gd name="connsiteX17" fmla="*/ 424252 w 473373"/>
              <a:gd name="connsiteY17" fmla="*/ 41345 h 417832"/>
              <a:gd name="connsiteX18" fmla="*/ 394753 w 473373"/>
              <a:gd name="connsiteY18" fmla="*/ 50796 h 417832"/>
              <a:gd name="connsiteX19" fmla="*/ 354715 w 473373"/>
              <a:gd name="connsiteY19" fmla="*/ 39817 h 417832"/>
              <a:gd name="connsiteX20" fmla="*/ 354868 w 473373"/>
              <a:gd name="connsiteY20" fmla="*/ 36515 h 417832"/>
              <a:gd name="connsiteX21" fmla="*/ 338772 w 473373"/>
              <a:gd name="connsiteY21" fmla="*/ 6252 h 417832"/>
              <a:gd name="connsiteX22" fmla="*/ 304672 w 473373"/>
              <a:gd name="connsiteY22" fmla="*/ 2644 h 417832"/>
              <a:gd name="connsiteX23" fmla="*/ 282619 w 473373"/>
              <a:gd name="connsiteY23" fmla="*/ 28897 h 417832"/>
              <a:gd name="connsiteX24" fmla="*/ 292032 w 473373"/>
              <a:gd name="connsiteY24" fmla="*/ 61870 h 417832"/>
              <a:gd name="connsiteX25" fmla="*/ 222669 w 473373"/>
              <a:gd name="connsiteY25" fmla="*/ 157774 h 417832"/>
              <a:gd name="connsiteX26" fmla="*/ 169206 w 473373"/>
              <a:gd name="connsiteY26" fmla="*/ 153306 h 417832"/>
              <a:gd name="connsiteX27" fmla="*/ 146122 w 473373"/>
              <a:gd name="connsiteY27" fmla="*/ 106567 h 417832"/>
              <a:gd name="connsiteX28" fmla="*/ 160786 w 473373"/>
              <a:gd name="connsiteY28" fmla="*/ 74089 h 417832"/>
              <a:gd name="connsiteX29" fmla="*/ 140834 w 473373"/>
              <a:gd name="connsiteY29" fmla="*/ 44590 h 417832"/>
              <a:gd name="connsiteX30" fmla="*/ 105244 w 473373"/>
              <a:gd name="connsiteY30" fmla="*/ 46099 h 417832"/>
              <a:gd name="connsiteX31" fmla="*/ 87851 w 473373"/>
              <a:gd name="connsiteY31" fmla="*/ 77182 h 417832"/>
              <a:gd name="connsiteX32" fmla="*/ 88003 w 473373"/>
              <a:gd name="connsiteY32" fmla="*/ 80467 h 417832"/>
              <a:gd name="connsiteX33" fmla="*/ 43764 w 473373"/>
              <a:gd name="connsiteY33" fmla="*/ 92591 h 417832"/>
              <a:gd name="connsiteX34" fmla="*/ 14285 w 473373"/>
              <a:gd name="connsiteY34" fmla="*/ 83121 h 417832"/>
              <a:gd name="connsiteX35" fmla="*/ 843 w 473373"/>
              <a:gd name="connsiteY35" fmla="*/ 111035 h 417832"/>
              <a:gd name="connsiteX36" fmla="*/ 26619 w 473373"/>
              <a:gd name="connsiteY36" fmla="*/ 128199 h 417832"/>
              <a:gd name="connsiteX37" fmla="*/ 47182 w 473373"/>
              <a:gd name="connsiteY37" fmla="*/ 105020 h 417832"/>
              <a:gd name="connsiteX38" fmla="*/ 91421 w 473373"/>
              <a:gd name="connsiteY38" fmla="*/ 92915 h 417832"/>
              <a:gd name="connsiteX39" fmla="*/ 134590 w 473373"/>
              <a:gd name="connsiteY39" fmla="*/ 112314 h 417832"/>
              <a:gd name="connsiteX40" fmla="*/ 157693 w 473373"/>
              <a:gd name="connsiteY40" fmla="*/ 159053 h 417832"/>
              <a:gd name="connsiteX41" fmla="*/ 157693 w 473373"/>
              <a:gd name="connsiteY41" fmla="*/ 159034 h 417832"/>
              <a:gd name="connsiteX42" fmla="*/ 131783 w 473373"/>
              <a:gd name="connsiteY42" fmla="*/ 233134 h 417832"/>
              <a:gd name="connsiteX43" fmla="*/ 76526 w 473373"/>
              <a:gd name="connsiteY43" fmla="*/ 259100 h 417832"/>
              <a:gd name="connsiteX44" fmla="*/ 59133 w 473373"/>
              <a:gd name="connsiteY44" fmla="*/ 245869 h 417832"/>
              <a:gd name="connsiteX45" fmla="*/ 64097 w 473373"/>
              <a:gd name="connsiteY45" fmla="*/ 216867 h 417832"/>
              <a:gd name="connsiteX46" fmla="*/ 85137 w 473373"/>
              <a:gd name="connsiteY46" fmla="*/ 194127 h 417832"/>
              <a:gd name="connsiteX47" fmla="*/ 65529 w 473373"/>
              <a:gd name="connsiteY47" fmla="*/ 170146 h 417832"/>
              <a:gd name="connsiteX48" fmla="*/ 39085 w 473373"/>
              <a:gd name="connsiteY48" fmla="*/ 186261 h 417832"/>
              <a:gd name="connsiteX49" fmla="*/ 51380 w 473373"/>
              <a:gd name="connsiteY49" fmla="*/ 214691 h 417832"/>
              <a:gd name="connsiteX50" fmla="*/ 46416 w 473373"/>
              <a:gd name="connsiteY50" fmla="*/ 243693 h 417832"/>
              <a:gd name="connsiteX51" fmla="*/ 46435 w 473373"/>
              <a:gd name="connsiteY51" fmla="*/ 243693 h 417832"/>
              <a:gd name="connsiteX52" fmla="*/ 12011 w 473373"/>
              <a:gd name="connsiteY52" fmla="*/ 268724 h 417832"/>
              <a:gd name="connsiteX53" fmla="*/ 24574 w 473373"/>
              <a:gd name="connsiteY53" fmla="*/ 309373 h 417832"/>
              <a:gd name="connsiteX54" fmla="*/ 67113 w 473373"/>
              <a:gd name="connsiteY54" fmla="*/ 310614 h 417832"/>
              <a:gd name="connsiteX55" fmla="*/ 82025 w 473373"/>
              <a:gd name="connsiteY55" fmla="*/ 270767 h 417832"/>
              <a:gd name="connsiteX56" fmla="*/ 137262 w 473373"/>
              <a:gd name="connsiteY56" fmla="*/ 244801 h 417832"/>
              <a:gd name="connsiteX57" fmla="*/ 137243 w 473373"/>
              <a:gd name="connsiteY57" fmla="*/ 244801 h 417832"/>
              <a:gd name="connsiteX58" fmla="*/ 177778 w 473373"/>
              <a:gd name="connsiteY58" fmla="*/ 273860 h 417832"/>
              <a:gd name="connsiteX59" fmla="*/ 226695 w 473373"/>
              <a:gd name="connsiteY59" fmla="*/ 264295 h 417832"/>
              <a:gd name="connsiteX60" fmla="*/ 305834 w 473373"/>
              <a:gd name="connsiteY60" fmla="*/ 357926 h 417832"/>
              <a:gd name="connsiteX61" fmla="*/ 305853 w 473373"/>
              <a:gd name="connsiteY61" fmla="*/ 357945 h 417832"/>
              <a:gd name="connsiteX62" fmla="*/ 297777 w 473373"/>
              <a:gd name="connsiteY62" fmla="*/ 376255 h 417832"/>
              <a:gd name="connsiteX63" fmla="*/ 274101 w 473373"/>
              <a:gd name="connsiteY63" fmla="*/ 377210 h 417832"/>
              <a:gd name="connsiteX64" fmla="*/ 274101 w 473373"/>
              <a:gd name="connsiteY64" fmla="*/ 377191 h 417832"/>
              <a:gd name="connsiteX65" fmla="*/ 247524 w 473373"/>
              <a:gd name="connsiteY65" fmla="*/ 361324 h 417832"/>
              <a:gd name="connsiteX66" fmla="*/ 228144 w 473373"/>
              <a:gd name="connsiteY66" fmla="*/ 385477 h 417832"/>
              <a:gd name="connsiteX67" fmla="*/ 249395 w 473373"/>
              <a:gd name="connsiteY67" fmla="*/ 408007 h 417832"/>
              <a:gd name="connsiteX68" fmla="*/ 274617 w 473373"/>
              <a:gd name="connsiteY68" fmla="*/ 390059 h 417832"/>
              <a:gd name="connsiteX69" fmla="*/ 298293 w 473373"/>
              <a:gd name="connsiteY69" fmla="*/ 389105 h 417832"/>
              <a:gd name="connsiteX70" fmla="*/ 330408 w 473373"/>
              <a:gd name="connsiteY70" fmla="*/ 417649 h 417832"/>
              <a:gd name="connsiteX71" fmla="*/ 367505 w 473373"/>
              <a:gd name="connsiteY71" fmla="*/ 395997 h 417832"/>
              <a:gd name="connsiteX72" fmla="*/ 358436 w 473373"/>
              <a:gd name="connsiteY72" fmla="*/ 353992 h 417832"/>
              <a:gd name="connsiteX73" fmla="*/ 315686 w 473373"/>
              <a:gd name="connsiteY73" fmla="*/ 349601 h 417832"/>
              <a:gd name="connsiteX74" fmla="*/ 236528 w 473373"/>
              <a:gd name="connsiteY74" fmla="*/ 255970 h 417832"/>
              <a:gd name="connsiteX75" fmla="*/ 236528 w 473373"/>
              <a:gd name="connsiteY75" fmla="*/ 255950 h 417832"/>
              <a:gd name="connsiteX76" fmla="*/ 252910 w 473373"/>
              <a:gd name="connsiteY76" fmla="*/ 224905 h 417832"/>
              <a:gd name="connsiteX77" fmla="*/ 348032 w 473373"/>
              <a:gd name="connsiteY77" fmla="*/ 234356 h 417832"/>
              <a:gd name="connsiteX78" fmla="*/ 368003 w 473373"/>
              <a:gd name="connsiteY78" fmla="*/ 264122 h 417832"/>
              <a:gd name="connsiteX79" fmla="*/ 403803 w 473373"/>
              <a:gd name="connsiteY79" fmla="*/ 262480 h 417832"/>
              <a:gd name="connsiteX80" fmla="*/ 428490 w 473373"/>
              <a:gd name="connsiteY80" fmla="*/ 289745 h 417832"/>
              <a:gd name="connsiteX81" fmla="*/ 428509 w 473373"/>
              <a:gd name="connsiteY81" fmla="*/ 289764 h 417832"/>
              <a:gd name="connsiteX82" fmla="*/ 434122 w 473373"/>
              <a:gd name="connsiteY82" fmla="*/ 317544 h 417832"/>
              <a:gd name="connsiteX83" fmla="*/ 462380 w 473373"/>
              <a:gd name="connsiteY83" fmla="*/ 319855 h 417832"/>
              <a:gd name="connsiteX84" fmla="*/ 472442 w 473373"/>
              <a:gd name="connsiteY84" fmla="*/ 293353 h 417832"/>
              <a:gd name="connsiteX85" fmla="*/ 449798 w 473373"/>
              <a:gd name="connsiteY85" fmla="*/ 276322 h 417832"/>
              <a:gd name="connsiteX86" fmla="*/ 414938 w 473373"/>
              <a:gd name="connsiteY86" fmla="*/ 52323 h 417832"/>
              <a:gd name="connsiteX87" fmla="*/ 424809 w 473373"/>
              <a:gd name="connsiteY87" fmla="*/ 58929 h 417832"/>
              <a:gd name="connsiteX88" fmla="*/ 422498 w 473373"/>
              <a:gd name="connsiteY88" fmla="*/ 70576 h 417832"/>
              <a:gd name="connsiteX89" fmla="*/ 410832 w 473373"/>
              <a:gd name="connsiteY89" fmla="*/ 72906 h 417832"/>
              <a:gd name="connsiteX90" fmla="*/ 404245 w 473373"/>
              <a:gd name="connsiteY90" fmla="*/ 63016 h 417832"/>
              <a:gd name="connsiteX91" fmla="*/ 414937 w 473373"/>
              <a:gd name="connsiteY91" fmla="*/ 52323 h 417832"/>
              <a:gd name="connsiteX92" fmla="*/ 318325 w 473373"/>
              <a:gd name="connsiteY92" fmla="*/ 12839 h 417832"/>
              <a:gd name="connsiteX93" fmla="*/ 340187 w 473373"/>
              <a:gd name="connsiteY93" fmla="*/ 27445 h 417832"/>
              <a:gd name="connsiteX94" fmla="*/ 335050 w 473373"/>
              <a:gd name="connsiteY94" fmla="*/ 53239 h 417832"/>
              <a:gd name="connsiteX95" fmla="*/ 309256 w 473373"/>
              <a:gd name="connsiteY95" fmla="*/ 58376 h 417832"/>
              <a:gd name="connsiteX96" fmla="*/ 294650 w 473373"/>
              <a:gd name="connsiteY96" fmla="*/ 36514 h 417832"/>
              <a:gd name="connsiteX97" fmla="*/ 318325 w 473373"/>
              <a:gd name="connsiteY97" fmla="*/ 12838 h 417832"/>
              <a:gd name="connsiteX98" fmla="*/ 23584 w 473373"/>
              <a:gd name="connsiteY98" fmla="*/ 115483 h 417832"/>
              <a:gd name="connsiteX99" fmla="*/ 13713 w 473373"/>
              <a:gd name="connsiteY99" fmla="*/ 108877 h 417832"/>
              <a:gd name="connsiteX100" fmla="*/ 16023 w 473373"/>
              <a:gd name="connsiteY100" fmla="*/ 97211 h 417832"/>
              <a:gd name="connsiteX101" fmla="*/ 27689 w 473373"/>
              <a:gd name="connsiteY101" fmla="*/ 94900 h 417832"/>
              <a:gd name="connsiteX102" fmla="*/ 34295 w 473373"/>
              <a:gd name="connsiteY102" fmla="*/ 104771 h 417832"/>
              <a:gd name="connsiteX103" fmla="*/ 23584 w 473373"/>
              <a:gd name="connsiteY103" fmla="*/ 115482 h 417832"/>
              <a:gd name="connsiteX104" fmla="*/ 100719 w 473373"/>
              <a:gd name="connsiteY104" fmla="*/ 77182 h 417832"/>
              <a:gd name="connsiteX105" fmla="*/ 100738 w 473373"/>
              <a:gd name="connsiteY105" fmla="*/ 77182 h 417832"/>
              <a:gd name="connsiteX106" fmla="*/ 115344 w 473373"/>
              <a:gd name="connsiteY106" fmla="*/ 55321 h 417832"/>
              <a:gd name="connsiteX107" fmla="*/ 141139 w 473373"/>
              <a:gd name="connsiteY107" fmla="*/ 60438 h 417832"/>
              <a:gd name="connsiteX108" fmla="*/ 146256 w 473373"/>
              <a:gd name="connsiteY108" fmla="*/ 86232 h 417832"/>
              <a:gd name="connsiteX109" fmla="*/ 124394 w 473373"/>
              <a:gd name="connsiteY109" fmla="*/ 100839 h 417832"/>
              <a:gd name="connsiteX110" fmla="*/ 107668 w 473373"/>
              <a:gd name="connsiteY110" fmla="*/ 93908 h 417832"/>
              <a:gd name="connsiteX111" fmla="*/ 100737 w 473373"/>
              <a:gd name="connsiteY111" fmla="*/ 77182 h 417832"/>
              <a:gd name="connsiteX112" fmla="*/ 61559 w 473373"/>
              <a:gd name="connsiteY112" fmla="*/ 182730 h 417832"/>
              <a:gd name="connsiteX113" fmla="*/ 71449 w 473373"/>
              <a:gd name="connsiteY113" fmla="*/ 189317 h 417832"/>
              <a:gd name="connsiteX114" fmla="*/ 69138 w 473373"/>
              <a:gd name="connsiteY114" fmla="*/ 200983 h 417832"/>
              <a:gd name="connsiteX115" fmla="*/ 57473 w 473373"/>
              <a:gd name="connsiteY115" fmla="*/ 203313 h 417832"/>
              <a:gd name="connsiteX116" fmla="*/ 50866 w 473373"/>
              <a:gd name="connsiteY116" fmla="*/ 193442 h 417832"/>
              <a:gd name="connsiteX117" fmla="*/ 53998 w 473373"/>
              <a:gd name="connsiteY117" fmla="*/ 185862 h 417832"/>
              <a:gd name="connsiteX118" fmla="*/ 61559 w 473373"/>
              <a:gd name="connsiteY118" fmla="*/ 182730 h 417832"/>
              <a:gd name="connsiteX119" fmla="*/ 46723 w 473373"/>
              <a:gd name="connsiteY119" fmla="*/ 303914 h 417832"/>
              <a:gd name="connsiteX120" fmla="*/ 24862 w 473373"/>
              <a:gd name="connsiteY120" fmla="*/ 289308 h 417832"/>
              <a:gd name="connsiteX121" fmla="*/ 29998 w 473373"/>
              <a:gd name="connsiteY121" fmla="*/ 263513 h 417832"/>
              <a:gd name="connsiteX122" fmla="*/ 55792 w 473373"/>
              <a:gd name="connsiteY122" fmla="*/ 258377 h 417832"/>
              <a:gd name="connsiteX123" fmla="*/ 70399 w 473373"/>
              <a:gd name="connsiteY123" fmla="*/ 280239 h 417832"/>
              <a:gd name="connsiteX124" fmla="*/ 63468 w 473373"/>
              <a:gd name="connsiteY124" fmla="*/ 296983 h 417832"/>
              <a:gd name="connsiteX125" fmla="*/ 46723 w 473373"/>
              <a:gd name="connsiteY125" fmla="*/ 303914 h 417832"/>
              <a:gd name="connsiteX126" fmla="*/ 251690 w 473373"/>
              <a:gd name="connsiteY126" fmla="*/ 395238 h 417832"/>
              <a:gd name="connsiteX127" fmla="*/ 241799 w 473373"/>
              <a:gd name="connsiteY127" fmla="*/ 388632 h 417832"/>
              <a:gd name="connsiteX128" fmla="*/ 244110 w 473373"/>
              <a:gd name="connsiteY128" fmla="*/ 376966 h 417832"/>
              <a:gd name="connsiteX129" fmla="*/ 255776 w 473373"/>
              <a:gd name="connsiteY129" fmla="*/ 374655 h 417832"/>
              <a:gd name="connsiteX130" fmla="*/ 262382 w 473373"/>
              <a:gd name="connsiteY130" fmla="*/ 384526 h 417832"/>
              <a:gd name="connsiteX131" fmla="*/ 251690 w 473373"/>
              <a:gd name="connsiteY131" fmla="*/ 395237 h 417832"/>
              <a:gd name="connsiteX132" fmla="*/ 357638 w 473373"/>
              <a:gd name="connsiteY132" fmla="*/ 381224 h 417832"/>
              <a:gd name="connsiteX133" fmla="*/ 343032 w 473373"/>
              <a:gd name="connsiteY133" fmla="*/ 403104 h 417832"/>
              <a:gd name="connsiteX134" fmla="*/ 317237 w 473373"/>
              <a:gd name="connsiteY134" fmla="*/ 397968 h 417832"/>
              <a:gd name="connsiteX135" fmla="*/ 312120 w 473373"/>
              <a:gd name="connsiteY135" fmla="*/ 372174 h 417832"/>
              <a:gd name="connsiteX136" fmla="*/ 333982 w 473373"/>
              <a:gd name="connsiteY136" fmla="*/ 357567 h 417832"/>
              <a:gd name="connsiteX137" fmla="*/ 357638 w 473373"/>
              <a:gd name="connsiteY137" fmla="*/ 381224 h 417832"/>
              <a:gd name="connsiteX138" fmla="*/ 191203 w 473373"/>
              <a:gd name="connsiteY138" fmla="*/ 262406 h 417832"/>
              <a:gd name="connsiteX139" fmla="*/ 144921 w 473373"/>
              <a:gd name="connsiteY139" fmla="*/ 231456 h 417832"/>
              <a:gd name="connsiteX140" fmla="*/ 155804 w 473373"/>
              <a:gd name="connsiteY140" fmla="*/ 176869 h 417832"/>
              <a:gd name="connsiteX141" fmla="*/ 210391 w 473373"/>
              <a:gd name="connsiteY141" fmla="*/ 166024 h 417832"/>
              <a:gd name="connsiteX142" fmla="*/ 241322 w 473373"/>
              <a:gd name="connsiteY142" fmla="*/ 212305 h 417832"/>
              <a:gd name="connsiteX143" fmla="*/ 191202 w 473373"/>
              <a:gd name="connsiteY143" fmla="*/ 262406 h 417832"/>
              <a:gd name="connsiteX144" fmla="*/ 360805 w 473373"/>
              <a:gd name="connsiteY144" fmla="*/ 231513 h 417832"/>
              <a:gd name="connsiteX145" fmla="*/ 375431 w 473373"/>
              <a:gd name="connsiteY145" fmla="*/ 209632 h 417832"/>
              <a:gd name="connsiteX146" fmla="*/ 401206 w 473373"/>
              <a:gd name="connsiteY146" fmla="*/ 214768 h 417832"/>
              <a:gd name="connsiteX147" fmla="*/ 406342 w 473373"/>
              <a:gd name="connsiteY147" fmla="*/ 240563 h 417832"/>
              <a:gd name="connsiteX148" fmla="*/ 384481 w 473373"/>
              <a:gd name="connsiteY148" fmla="*/ 255169 h 417832"/>
              <a:gd name="connsiteX149" fmla="*/ 360805 w 473373"/>
              <a:gd name="connsiteY149" fmla="*/ 231513 h 417832"/>
              <a:gd name="connsiteX150" fmla="*/ 449759 w 473373"/>
              <a:gd name="connsiteY150" fmla="*/ 310637 h 417832"/>
              <a:gd name="connsiteX151" fmla="*/ 449778 w 473373"/>
              <a:gd name="connsiteY151" fmla="*/ 310618 h 417832"/>
              <a:gd name="connsiteX152" fmla="*/ 439888 w 473373"/>
              <a:gd name="connsiteY152" fmla="*/ 304031 h 417832"/>
              <a:gd name="connsiteX153" fmla="*/ 442198 w 473373"/>
              <a:gd name="connsiteY153" fmla="*/ 292365 h 417832"/>
              <a:gd name="connsiteX154" fmla="*/ 453864 w 473373"/>
              <a:gd name="connsiteY154" fmla="*/ 290054 h 417832"/>
              <a:gd name="connsiteX155" fmla="*/ 460452 w 473373"/>
              <a:gd name="connsiteY155" fmla="*/ 299944 h 417832"/>
              <a:gd name="connsiteX156" fmla="*/ 449778 w 473373"/>
              <a:gd name="connsiteY156" fmla="*/ 310617 h 41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3373" h="417832">
                <a:moveTo>
                  <a:pt x="449782" y="276342"/>
                </a:moveTo>
                <a:cubicBezTo>
                  <a:pt x="445276" y="276323"/>
                  <a:pt x="440866" y="277621"/>
                  <a:pt x="437066" y="280065"/>
                </a:cubicBezTo>
                <a:lnTo>
                  <a:pt x="413372" y="253831"/>
                </a:lnTo>
                <a:lnTo>
                  <a:pt x="413372" y="253812"/>
                </a:lnTo>
                <a:cubicBezTo>
                  <a:pt x="420035" y="245201"/>
                  <a:pt x="422479" y="234050"/>
                  <a:pt x="420073" y="223415"/>
                </a:cubicBezTo>
                <a:cubicBezTo>
                  <a:pt x="417667" y="212799"/>
                  <a:pt x="410641" y="203788"/>
                  <a:pt x="400904" y="198881"/>
                </a:cubicBezTo>
                <a:cubicBezTo>
                  <a:pt x="391166" y="193974"/>
                  <a:pt x="379768" y="193669"/>
                  <a:pt x="369782" y="198041"/>
                </a:cubicBezTo>
                <a:cubicBezTo>
                  <a:pt x="359796" y="202413"/>
                  <a:pt x="352293" y="211024"/>
                  <a:pt x="349314" y="221506"/>
                </a:cubicBezTo>
                <a:lnTo>
                  <a:pt x="254173" y="212074"/>
                </a:lnTo>
                <a:cubicBezTo>
                  <a:pt x="254115" y="194203"/>
                  <a:pt x="246440" y="177210"/>
                  <a:pt x="233075" y="165334"/>
                </a:cubicBezTo>
                <a:lnTo>
                  <a:pt x="302457" y="69430"/>
                </a:lnTo>
                <a:cubicBezTo>
                  <a:pt x="311202" y="73650"/>
                  <a:pt x="321283" y="74223"/>
                  <a:pt x="330448" y="70996"/>
                </a:cubicBezTo>
                <a:cubicBezTo>
                  <a:pt x="339613" y="67769"/>
                  <a:pt x="347117" y="61010"/>
                  <a:pt x="351298" y="52247"/>
                </a:cubicBezTo>
                <a:lnTo>
                  <a:pt x="391336" y="63225"/>
                </a:lnTo>
                <a:lnTo>
                  <a:pt x="391355" y="63225"/>
                </a:lnTo>
                <a:cubicBezTo>
                  <a:pt x="391450" y="75006"/>
                  <a:pt x="400214" y="84896"/>
                  <a:pt x="411899" y="86404"/>
                </a:cubicBezTo>
                <a:cubicBezTo>
                  <a:pt x="423565" y="87932"/>
                  <a:pt x="434562" y="80619"/>
                  <a:pt x="437693" y="69259"/>
                </a:cubicBezTo>
                <a:cubicBezTo>
                  <a:pt x="440805" y="57899"/>
                  <a:pt x="435077" y="46004"/>
                  <a:pt x="424252" y="41345"/>
                </a:cubicBezTo>
                <a:cubicBezTo>
                  <a:pt x="413445" y="36686"/>
                  <a:pt x="400863" y="40734"/>
                  <a:pt x="394753" y="50796"/>
                </a:cubicBezTo>
                <a:lnTo>
                  <a:pt x="354715" y="39817"/>
                </a:lnTo>
                <a:cubicBezTo>
                  <a:pt x="354810" y="38729"/>
                  <a:pt x="354868" y="37622"/>
                  <a:pt x="354868" y="36515"/>
                </a:cubicBezTo>
                <a:cubicBezTo>
                  <a:pt x="354868" y="24371"/>
                  <a:pt x="348834" y="13030"/>
                  <a:pt x="338772" y="6252"/>
                </a:cubicBezTo>
                <a:cubicBezTo>
                  <a:pt x="328710" y="-545"/>
                  <a:pt x="315937" y="-1882"/>
                  <a:pt x="304672" y="2644"/>
                </a:cubicBezTo>
                <a:cubicBezTo>
                  <a:pt x="293407" y="7188"/>
                  <a:pt x="285139" y="17021"/>
                  <a:pt x="282619" y="28897"/>
                </a:cubicBezTo>
                <a:cubicBezTo>
                  <a:pt x="280079" y="40773"/>
                  <a:pt x="283612" y="53126"/>
                  <a:pt x="292032" y="61870"/>
                </a:cubicBezTo>
                <a:lnTo>
                  <a:pt x="222669" y="157774"/>
                </a:lnTo>
                <a:cubicBezTo>
                  <a:pt x="206421" y="148361"/>
                  <a:pt x="186793" y="146720"/>
                  <a:pt x="169206" y="153306"/>
                </a:cubicBezTo>
                <a:lnTo>
                  <a:pt x="146122" y="106567"/>
                </a:lnTo>
                <a:cubicBezTo>
                  <a:pt x="156318" y="99025"/>
                  <a:pt x="161874" y="86729"/>
                  <a:pt x="160786" y="74089"/>
                </a:cubicBezTo>
                <a:cubicBezTo>
                  <a:pt x="159716" y="61469"/>
                  <a:pt x="152156" y="50299"/>
                  <a:pt x="140834" y="44590"/>
                </a:cubicBezTo>
                <a:cubicBezTo>
                  <a:pt x="129511" y="38881"/>
                  <a:pt x="116051" y="39454"/>
                  <a:pt x="105244" y="46099"/>
                </a:cubicBezTo>
                <a:cubicBezTo>
                  <a:pt x="94457" y="52724"/>
                  <a:pt x="87870" y="64504"/>
                  <a:pt x="87851" y="77182"/>
                </a:cubicBezTo>
                <a:cubicBezTo>
                  <a:pt x="87851" y="78290"/>
                  <a:pt x="87908" y="79378"/>
                  <a:pt x="88003" y="80467"/>
                </a:cubicBezTo>
                <a:lnTo>
                  <a:pt x="43764" y="92591"/>
                </a:lnTo>
                <a:cubicBezTo>
                  <a:pt x="37674" y="82510"/>
                  <a:pt x="25091" y="78481"/>
                  <a:pt x="14285" y="83121"/>
                </a:cubicBezTo>
                <a:cubicBezTo>
                  <a:pt x="3459" y="87779"/>
                  <a:pt x="-2269" y="99674"/>
                  <a:pt x="843" y="111035"/>
                </a:cubicBezTo>
                <a:cubicBezTo>
                  <a:pt x="3936" y="122395"/>
                  <a:pt x="14953" y="129707"/>
                  <a:pt x="26619" y="128199"/>
                </a:cubicBezTo>
                <a:cubicBezTo>
                  <a:pt x="38304" y="126691"/>
                  <a:pt x="47067" y="116801"/>
                  <a:pt x="47182" y="105020"/>
                </a:cubicBezTo>
                <a:lnTo>
                  <a:pt x="91421" y="92915"/>
                </a:lnTo>
                <a:cubicBezTo>
                  <a:pt x="99115" y="109087"/>
                  <a:pt x="117387" y="117297"/>
                  <a:pt x="134590" y="112314"/>
                </a:cubicBezTo>
                <a:lnTo>
                  <a:pt x="157693" y="159053"/>
                </a:lnTo>
                <a:lnTo>
                  <a:pt x="157693" y="159034"/>
                </a:lnTo>
                <a:cubicBezTo>
                  <a:pt x="132815" y="174652"/>
                  <a:pt x="122046" y="205412"/>
                  <a:pt x="131783" y="233134"/>
                </a:cubicBezTo>
                <a:lnTo>
                  <a:pt x="76526" y="259100"/>
                </a:lnTo>
                <a:cubicBezTo>
                  <a:pt x="72211" y="253029"/>
                  <a:pt x="66140" y="248408"/>
                  <a:pt x="59133" y="245869"/>
                </a:cubicBezTo>
                <a:lnTo>
                  <a:pt x="64097" y="216867"/>
                </a:lnTo>
                <a:cubicBezTo>
                  <a:pt x="75801" y="215607"/>
                  <a:pt x="84775" y="205907"/>
                  <a:pt x="85137" y="194127"/>
                </a:cubicBezTo>
                <a:cubicBezTo>
                  <a:pt x="85500" y="182366"/>
                  <a:pt x="77137" y="172132"/>
                  <a:pt x="65529" y="170146"/>
                </a:cubicBezTo>
                <a:cubicBezTo>
                  <a:pt x="53939" y="168180"/>
                  <a:pt x="42636" y="175053"/>
                  <a:pt x="39085" y="186261"/>
                </a:cubicBezTo>
                <a:cubicBezTo>
                  <a:pt x="35514" y="197488"/>
                  <a:pt x="40765" y="209612"/>
                  <a:pt x="51380" y="214691"/>
                </a:cubicBezTo>
                <a:lnTo>
                  <a:pt x="46416" y="243693"/>
                </a:lnTo>
                <a:lnTo>
                  <a:pt x="46435" y="243693"/>
                </a:lnTo>
                <a:cubicBezTo>
                  <a:pt x="30779" y="243826"/>
                  <a:pt x="16956" y="253869"/>
                  <a:pt x="12011" y="268724"/>
                </a:cubicBezTo>
                <a:cubicBezTo>
                  <a:pt x="7066" y="283560"/>
                  <a:pt x="12125" y="299903"/>
                  <a:pt x="24574" y="309373"/>
                </a:cubicBezTo>
                <a:cubicBezTo>
                  <a:pt x="37022" y="318843"/>
                  <a:pt x="54130" y="319359"/>
                  <a:pt x="67113" y="310614"/>
                </a:cubicBezTo>
                <a:cubicBezTo>
                  <a:pt x="80096" y="301888"/>
                  <a:pt x="86091" y="285870"/>
                  <a:pt x="82025" y="270767"/>
                </a:cubicBezTo>
                <a:lnTo>
                  <a:pt x="137262" y="244801"/>
                </a:lnTo>
                <a:lnTo>
                  <a:pt x="137243" y="244801"/>
                </a:lnTo>
                <a:cubicBezTo>
                  <a:pt x="146178" y="259655"/>
                  <a:pt x="160842" y="270156"/>
                  <a:pt x="177778" y="273860"/>
                </a:cubicBezTo>
                <a:cubicBezTo>
                  <a:pt x="194694" y="277545"/>
                  <a:pt x="212412" y="274089"/>
                  <a:pt x="226695" y="264295"/>
                </a:cubicBezTo>
                <a:lnTo>
                  <a:pt x="305834" y="357926"/>
                </a:lnTo>
                <a:lnTo>
                  <a:pt x="305853" y="357945"/>
                </a:lnTo>
                <a:cubicBezTo>
                  <a:pt x="301500" y="363176"/>
                  <a:pt x="298712" y="369515"/>
                  <a:pt x="297777" y="376255"/>
                </a:cubicBezTo>
                <a:lnTo>
                  <a:pt x="274101" y="377210"/>
                </a:lnTo>
                <a:lnTo>
                  <a:pt x="274101" y="377191"/>
                </a:lnTo>
                <a:cubicBezTo>
                  <a:pt x="270454" y="366021"/>
                  <a:pt x="259094" y="359243"/>
                  <a:pt x="247524" y="361324"/>
                </a:cubicBezTo>
                <a:cubicBezTo>
                  <a:pt x="235934" y="363425"/>
                  <a:pt x="227667" y="373716"/>
                  <a:pt x="228144" y="385477"/>
                </a:cubicBezTo>
                <a:cubicBezTo>
                  <a:pt x="228603" y="397238"/>
                  <a:pt x="237672" y="406842"/>
                  <a:pt x="249395" y="408007"/>
                </a:cubicBezTo>
                <a:cubicBezTo>
                  <a:pt x="261099" y="409153"/>
                  <a:pt x="271868" y="401496"/>
                  <a:pt x="274617" y="390059"/>
                </a:cubicBezTo>
                <a:lnTo>
                  <a:pt x="298293" y="389105"/>
                </a:lnTo>
                <a:cubicBezTo>
                  <a:pt x="301691" y="404570"/>
                  <a:pt x="314656" y="416083"/>
                  <a:pt x="330408" y="417649"/>
                </a:cubicBezTo>
                <a:cubicBezTo>
                  <a:pt x="346159" y="419233"/>
                  <a:pt x="361128" y="410469"/>
                  <a:pt x="367505" y="395997"/>
                </a:cubicBezTo>
                <a:cubicBezTo>
                  <a:pt x="373882" y="381506"/>
                  <a:pt x="370216" y="364551"/>
                  <a:pt x="358436" y="353992"/>
                </a:cubicBezTo>
                <a:cubicBezTo>
                  <a:pt x="346636" y="343433"/>
                  <a:pt x="329376" y="341658"/>
                  <a:pt x="315686" y="349601"/>
                </a:cubicBezTo>
                <a:lnTo>
                  <a:pt x="236528" y="255970"/>
                </a:lnTo>
                <a:lnTo>
                  <a:pt x="236528" y="255950"/>
                </a:lnTo>
                <a:cubicBezTo>
                  <a:pt x="244833" y="247377"/>
                  <a:pt x="250504" y="236610"/>
                  <a:pt x="252910" y="224905"/>
                </a:cubicBezTo>
                <a:lnTo>
                  <a:pt x="348032" y="234356"/>
                </a:lnTo>
                <a:cubicBezTo>
                  <a:pt x="349025" y="247091"/>
                  <a:pt x="356605" y="258375"/>
                  <a:pt x="368003" y="264122"/>
                </a:cubicBezTo>
                <a:cubicBezTo>
                  <a:pt x="379402" y="269869"/>
                  <a:pt x="392977" y="269258"/>
                  <a:pt x="403803" y="262480"/>
                </a:cubicBezTo>
                <a:lnTo>
                  <a:pt x="428490" y="289745"/>
                </a:lnTo>
                <a:lnTo>
                  <a:pt x="428509" y="289764"/>
                </a:lnTo>
                <a:cubicBezTo>
                  <a:pt x="423984" y="299234"/>
                  <a:pt x="426275" y="310556"/>
                  <a:pt x="434122" y="317544"/>
                </a:cubicBezTo>
                <a:cubicBezTo>
                  <a:pt x="441989" y="324513"/>
                  <a:pt x="453502" y="325449"/>
                  <a:pt x="462380" y="319855"/>
                </a:cubicBezTo>
                <a:cubicBezTo>
                  <a:pt x="471258" y="314241"/>
                  <a:pt x="475363" y="303434"/>
                  <a:pt x="472442" y="293353"/>
                </a:cubicBezTo>
                <a:cubicBezTo>
                  <a:pt x="469521" y="283253"/>
                  <a:pt x="460299" y="276322"/>
                  <a:pt x="449798" y="276322"/>
                </a:cubicBezTo>
                <a:close/>
                <a:moveTo>
                  <a:pt x="414938" y="52323"/>
                </a:moveTo>
                <a:cubicBezTo>
                  <a:pt x="419253" y="52323"/>
                  <a:pt x="423167" y="54919"/>
                  <a:pt x="424809" y="58929"/>
                </a:cubicBezTo>
                <a:cubicBezTo>
                  <a:pt x="426469" y="62920"/>
                  <a:pt x="425553" y="67521"/>
                  <a:pt x="422498" y="70576"/>
                </a:cubicBezTo>
                <a:cubicBezTo>
                  <a:pt x="419443" y="73650"/>
                  <a:pt x="414842" y="74566"/>
                  <a:pt x="410832" y="72906"/>
                </a:cubicBezTo>
                <a:cubicBezTo>
                  <a:pt x="406842" y="71244"/>
                  <a:pt x="404245" y="67350"/>
                  <a:pt x="404245" y="63016"/>
                </a:cubicBezTo>
                <a:cubicBezTo>
                  <a:pt x="404245" y="57116"/>
                  <a:pt x="409037" y="52323"/>
                  <a:pt x="414937" y="52323"/>
                </a:cubicBezTo>
                <a:close/>
                <a:moveTo>
                  <a:pt x="318325" y="12839"/>
                </a:moveTo>
                <a:cubicBezTo>
                  <a:pt x="327890" y="12839"/>
                  <a:pt x="336521" y="18605"/>
                  <a:pt x="340187" y="27445"/>
                </a:cubicBezTo>
                <a:cubicBezTo>
                  <a:pt x="343852" y="36285"/>
                  <a:pt x="341828" y="46481"/>
                  <a:pt x="335050" y="53239"/>
                </a:cubicBezTo>
                <a:cubicBezTo>
                  <a:pt x="328292" y="60017"/>
                  <a:pt x="318115" y="62041"/>
                  <a:pt x="309256" y="58376"/>
                </a:cubicBezTo>
                <a:cubicBezTo>
                  <a:pt x="300416" y="54710"/>
                  <a:pt x="294650" y="46080"/>
                  <a:pt x="294650" y="36514"/>
                </a:cubicBezTo>
                <a:cubicBezTo>
                  <a:pt x="294650" y="23435"/>
                  <a:pt x="305246" y="12838"/>
                  <a:pt x="318325" y="12838"/>
                </a:cubicBezTo>
                <a:close/>
                <a:moveTo>
                  <a:pt x="23584" y="115483"/>
                </a:moveTo>
                <a:cubicBezTo>
                  <a:pt x="19269" y="115483"/>
                  <a:pt x="15374" y="112867"/>
                  <a:pt x="13713" y="108877"/>
                </a:cubicBezTo>
                <a:cubicBezTo>
                  <a:pt x="12052" y="104867"/>
                  <a:pt x="12968" y="100266"/>
                  <a:pt x="16023" y="97211"/>
                </a:cubicBezTo>
                <a:cubicBezTo>
                  <a:pt x="19097" y="94156"/>
                  <a:pt x="23699" y="93239"/>
                  <a:pt x="27689" y="94900"/>
                </a:cubicBezTo>
                <a:cubicBezTo>
                  <a:pt x="31679" y="96543"/>
                  <a:pt x="34295" y="100456"/>
                  <a:pt x="34295" y="104771"/>
                </a:cubicBezTo>
                <a:cubicBezTo>
                  <a:pt x="34276" y="110690"/>
                  <a:pt x="29503" y="115463"/>
                  <a:pt x="23584" y="115482"/>
                </a:cubicBezTo>
                <a:close/>
                <a:moveTo>
                  <a:pt x="100719" y="77182"/>
                </a:moveTo>
                <a:lnTo>
                  <a:pt x="100738" y="77182"/>
                </a:lnTo>
                <a:cubicBezTo>
                  <a:pt x="100738" y="67598"/>
                  <a:pt x="106504" y="58967"/>
                  <a:pt x="115344" y="55321"/>
                </a:cubicBezTo>
                <a:cubicBezTo>
                  <a:pt x="124184" y="51655"/>
                  <a:pt x="134361" y="53679"/>
                  <a:pt x="141139" y="60438"/>
                </a:cubicBezTo>
                <a:cubicBezTo>
                  <a:pt x="147897" y="67216"/>
                  <a:pt x="149922" y="77393"/>
                  <a:pt x="146256" y="86232"/>
                </a:cubicBezTo>
                <a:cubicBezTo>
                  <a:pt x="142609" y="95072"/>
                  <a:pt x="133979" y="100839"/>
                  <a:pt x="124394" y="100839"/>
                </a:cubicBezTo>
                <a:cubicBezTo>
                  <a:pt x="118132" y="100839"/>
                  <a:pt x="112098" y="98356"/>
                  <a:pt x="107668" y="93908"/>
                </a:cubicBezTo>
                <a:cubicBezTo>
                  <a:pt x="103219" y="89478"/>
                  <a:pt x="100737" y="83464"/>
                  <a:pt x="100737" y="77182"/>
                </a:cubicBezTo>
                <a:close/>
                <a:moveTo>
                  <a:pt x="61559" y="182730"/>
                </a:moveTo>
                <a:cubicBezTo>
                  <a:pt x="65893" y="182730"/>
                  <a:pt x="69788" y="185326"/>
                  <a:pt x="71449" y="189317"/>
                </a:cubicBezTo>
                <a:cubicBezTo>
                  <a:pt x="73091" y="193308"/>
                  <a:pt x="72193" y="197909"/>
                  <a:pt x="69138" y="200983"/>
                </a:cubicBezTo>
                <a:cubicBezTo>
                  <a:pt x="66084" y="204038"/>
                  <a:pt x="61482" y="204955"/>
                  <a:pt x="57473" y="203313"/>
                </a:cubicBezTo>
                <a:cubicBezTo>
                  <a:pt x="53482" y="201651"/>
                  <a:pt x="50866" y="197757"/>
                  <a:pt x="50866" y="193442"/>
                </a:cubicBezTo>
                <a:cubicBezTo>
                  <a:pt x="50866" y="190597"/>
                  <a:pt x="51993" y="187867"/>
                  <a:pt x="53998" y="185862"/>
                </a:cubicBezTo>
                <a:cubicBezTo>
                  <a:pt x="56002" y="183857"/>
                  <a:pt x="58714" y="182730"/>
                  <a:pt x="61559" y="182730"/>
                </a:cubicBezTo>
                <a:close/>
                <a:moveTo>
                  <a:pt x="46723" y="303914"/>
                </a:moveTo>
                <a:cubicBezTo>
                  <a:pt x="37158" y="303914"/>
                  <a:pt x="28527" y="298148"/>
                  <a:pt x="24862" y="289308"/>
                </a:cubicBezTo>
                <a:cubicBezTo>
                  <a:pt x="21196" y="280448"/>
                  <a:pt x="23220" y="270272"/>
                  <a:pt x="29998" y="263513"/>
                </a:cubicBezTo>
                <a:cubicBezTo>
                  <a:pt x="36757" y="256735"/>
                  <a:pt x="46933" y="254711"/>
                  <a:pt x="55792" y="258377"/>
                </a:cubicBezTo>
                <a:cubicBezTo>
                  <a:pt x="64632" y="262043"/>
                  <a:pt x="70399" y="270673"/>
                  <a:pt x="70399" y="280239"/>
                </a:cubicBezTo>
                <a:cubicBezTo>
                  <a:pt x="70399" y="286521"/>
                  <a:pt x="67897" y="292535"/>
                  <a:pt x="63468" y="296983"/>
                </a:cubicBezTo>
                <a:cubicBezTo>
                  <a:pt x="59019" y="301413"/>
                  <a:pt x="53005" y="303914"/>
                  <a:pt x="46723" y="303914"/>
                </a:cubicBezTo>
                <a:close/>
                <a:moveTo>
                  <a:pt x="251690" y="395238"/>
                </a:moveTo>
                <a:cubicBezTo>
                  <a:pt x="247355" y="395238"/>
                  <a:pt x="243460" y="392622"/>
                  <a:pt x="241799" y="388632"/>
                </a:cubicBezTo>
                <a:cubicBezTo>
                  <a:pt x="240139" y="384641"/>
                  <a:pt x="241055" y="380040"/>
                  <a:pt x="244110" y="376966"/>
                </a:cubicBezTo>
                <a:cubicBezTo>
                  <a:pt x="247165" y="373911"/>
                  <a:pt x="251766" y="372994"/>
                  <a:pt x="255776" y="374655"/>
                </a:cubicBezTo>
                <a:cubicBezTo>
                  <a:pt x="259766" y="376298"/>
                  <a:pt x="262382" y="380211"/>
                  <a:pt x="262382" y="384526"/>
                </a:cubicBezTo>
                <a:cubicBezTo>
                  <a:pt x="262363" y="390426"/>
                  <a:pt x="257590" y="395218"/>
                  <a:pt x="251690" y="395237"/>
                </a:cubicBezTo>
                <a:close/>
                <a:moveTo>
                  <a:pt x="357638" y="381224"/>
                </a:moveTo>
                <a:cubicBezTo>
                  <a:pt x="357638" y="390808"/>
                  <a:pt x="351872" y="399439"/>
                  <a:pt x="343032" y="403104"/>
                </a:cubicBezTo>
                <a:cubicBezTo>
                  <a:pt x="334192" y="406751"/>
                  <a:pt x="324015" y="404727"/>
                  <a:pt x="317237" y="397968"/>
                </a:cubicBezTo>
                <a:cubicBezTo>
                  <a:pt x="310478" y="391190"/>
                  <a:pt x="308454" y="381013"/>
                  <a:pt x="312120" y="372174"/>
                </a:cubicBezTo>
                <a:cubicBezTo>
                  <a:pt x="315767" y="363334"/>
                  <a:pt x="324397" y="357567"/>
                  <a:pt x="333982" y="357567"/>
                </a:cubicBezTo>
                <a:cubicBezTo>
                  <a:pt x="347042" y="357567"/>
                  <a:pt x="357638" y="368164"/>
                  <a:pt x="357638" y="381224"/>
                </a:cubicBezTo>
                <a:close/>
                <a:moveTo>
                  <a:pt x="191203" y="262406"/>
                </a:moveTo>
                <a:cubicBezTo>
                  <a:pt x="170926" y="262386"/>
                  <a:pt x="152673" y="250186"/>
                  <a:pt x="144921" y="231456"/>
                </a:cubicBezTo>
                <a:cubicBezTo>
                  <a:pt x="137169" y="212745"/>
                  <a:pt x="141465" y="191188"/>
                  <a:pt x="155804" y="176869"/>
                </a:cubicBezTo>
                <a:cubicBezTo>
                  <a:pt x="170124" y="162549"/>
                  <a:pt x="191680" y="158272"/>
                  <a:pt x="210391" y="166024"/>
                </a:cubicBezTo>
                <a:cubicBezTo>
                  <a:pt x="229103" y="173775"/>
                  <a:pt x="241322" y="192047"/>
                  <a:pt x="241322" y="212305"/>
                </a:cubicBezTo>
                <a:cubicBezTo>
                  <a:pt x="241284" y="239971"/>
                  <a:pt x="218849" y="262386"/>
                  <a:pt x="191202" y="262406"/>
                </a:cubicBezTo>
                <a:close/>
                <a:moveTo>
                  <a:pt x="360805" y="231513"/>
                </a:moveTo>
                <a:cubicBezTo>
                  <a:pt x="360805" y="221928"/>
                  <a:pt x="366572" y="213298"/>
                  <a:pt x="375431" y="209632"/>
                </a:cubicBezTo>
                <a:cubicBezTo>
                  <a:pt x="384271" y="205985"/>
                  <a:pt x="394447" y="208009"/>
                  <a:pt x="401206" y="214768"/>
                </a:cubicBezTo>
                <a:cubicBezTo>
                  <a:pt x="407984" y="221546"/>
                  <a:pt x="410008" y="231723"/>
                  <a:pt x="406342" y="240563"/>
                </a:cubicBezTo>
                <a:cubicBezTo>
                  <a:pt x="402676" y="249402"/>
                  <a:pt x="394047" y="255169"/>
                  <a:pt x="384481" y="255169"/>
                </a:cubicBezTo>
                <a:cubicBezTo>
                  <a:pt x="371402" y="255169"/>
                  <a:pt x="360805" y="244572"/>
                  <a:pt x="360805" y="231513"/>
                </a:cubicBezTo>
                <a:close/>
                <a:moveTo>
                  <a:pt x="449759" y="310637"/>
                </a:moveTo>
                <a:lnTo>
                  <a:pt x="449778" y="310618"/>
                </a:lnTo>
                <a:cubicBezTo>
                  <a:pt x="445444" y="310618"/>
                  <a:pt x="441530" y="308021"/>
                  <a:pt x="439888" y="304031"/>
                </a:cubicBezTo>
                <a:cubicBezTo>
                  <a:pt x="438227" y="300021"/>
                  <a:pt x="439144" y="295420"/>
                  <a:pt x="442198" y="292365"/>
                </a:cubicBezTo>
                <a:cubicBezTo>
                  <a:pt x="445272" y="289310"/>
                  <a:pt x="449874" y="288394"/>
                  <a:pt x="453864" y="290054"/>
                </a:cubicBezTo>
                <a:cubicBezTo>
                  <a:pt x="457855" y="291716"/>
                  <a:pt x="460471" y="295610"/>
                  <a:pt x="460452" y="299944"/>
                </a:cubicBezTo>
                <a:cubicBezTo>
                  <a:pt x="460452" y="305844"/>
                  <a:pt x="455659" y="310617"/>
                  <a:pt x="449778" y="310617"/>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latin typeface="+mj-lt"/>
            </a:endParaRPr>
          </a:p>
        </p:txBody>
      </p:sp>
      <p:sp>
        <p:nvSpPr>
          <p:cNvPr id="175" name="Freeform: Shape 174">
            <a:extLst>
              <a:ext uri="{FF2B5EF4-FFF2-40B4-BE49-F238E27FC236}">
                <a16:creationId xmlns:a16="http://schemas.microsoft.com/office/drawing/2014/main" id="{A1901418-B198-0A7A-BB28-66ABF0691E79}"/>
              </a:ext>
              <a:ext uri="{C183D7F6-B498-43B3-948B-1728B52AA6E4}">
                <adec:decorative xmlns:adec="http://schemas.microsoft.com/office/drawing/2017/decorative" val="1"/>
              </a:ext>
            </a:extLst>
          </p:cNvPr>
          <p:cNvSpPr>
            <a:spLocks noChangeAspect="1"/>
          </p:cNvSpPr>
          <p:nvPr/>
        </p:nvSpPr>
        <p:spPr>
          <a:xfrm>
            <a:off x="4691725" y="3857086"/>
            <a:ext cx="488861" cy="380217"/>
          </a:xfrm>
          <a:custGeom>
            <a:avLst/>
            <a:gdLst>
              <a:gd name="connsiteX0" fmla="*/ 68768 w 616312"/>
              <a:gd name="connsiteY0" fmla="*/ 45265 h 479343"/>
              <a:gd name="connsiteX1" fmla="*/ 410187 w 616312"/>
              <a:gd name="connsiteY1" fmla="*/ 45265 h 479343"/>
              <a:gd name="connsiteX2" fmla="*/ 410187 w 616312"/>
              <a:gd name="connsiteY2" fmla="*/ 25265 h 479343"/>
              <a:gd name="connsiteX3" fmla="*/ 399361 w 616312"/>
              <a:gd name="connsiteY3" fmla="*/ 14439 h 479343"/>
              <a:gd name="connsiteX4" fmla="*/ 25257 w 616312"/>
              <a:gd name="connsiteY4" fmla="*/ 14439 h 479343"/>
              <a:gd name="connsiteX5" fmla="*/ 14431 w 616312"/>
              <a:gd name="connsiteY5" fmla="*/ 25265 h 479343"/>
              <a:gd name="connsiteX6" fmla="*/ 14431 w 616312"/>
              <a:gd name="connsiteY6" fmla="*/ 399368 h 479343"/>
              <a:gd name="connsiteX7" fmla="*/ 25257 w 616312"/>
              <a:gd name="connsiteY7" fmla="*/ 410220 h 479343"/>
              <a:gd name="connsiteX8" fmla="*/ 43503 w 616312"/>
              <a:gd name="connsiteY8" fmla="*/ 410220 h 479343"/>
              <a:gd name="connsiteX9" fmla="*/ 43503 w 616312"/>
              <a:gd name="connsiteY9" fmla="*/ 70551 h 479343"/>
              <a:gd name="connsiteX10" fmla="*/ 68764 w 616312"/>
              <a:gd name="connsiteY10" fmla="*/ 45265 h 479343"/>
              <a:gd name="connsiteX11" fmla="*/ 352683 w 616312"/>
              <a:gd name="connsiteY11" fmla="*/ 83486 h 479343"/>
              <a:gd name="connsiteX12" fmla="*/ 347422 w 616312"/>
              <a:gd name="connsiteY12" fmla="*/ 81453 h 479343"/>
              <a:gd name="connsiteX13" fmla="*/ 345237 w 616312"/>
              <a:gd name="connsiteY13" fmla="*/ 76268 h 479343"/>
              <a:gd name="connsiteX14" fmla="*/ 347422 w 616312"/>
              <a:gd name="connsiteY14" fmla="*/ 71084 h 479343"/>
              <a:gd name="connsiteX15" fmla="*/ 352683 w 616312"/>
              <a:gd name="connsiteY15" fmla="*/ 69051 h 479343"/>
              <a:gd name="connsiteX16" fmla="*/ 393293 w 616312"/>
              <a:gd name="connsiteY16" fmla="*/ 69051 h 479343"/>
              <a:gd name="connsiteX17" fmla="*/ 393267 w 616312"/>
              <a:gd name="connsiteY17" fmla="*/ 69051 h 479343"/>
              <a:gd name="connsiteX18" fmla="*/ 398528 w 616312"/>
              <a:gd name="connsiteY18" fmla="*/ 71084 h 479343"/>
              <a:gd name="connsiteX19" fmla="*/ 400713 w 616312"/>
              <a:gd name="connsiteY19" fmla="*/ 76268 h 479343"/>
              <a:gd name="connsiteX20" fmla="*/ 398528 w 616312"/>
              <a:gd name="connsiteY20" fmla="*/ 81453 h 479343"/>
              <a:gd name="connsiteX21" fmla="*/ 393267 w 616312"/>
              <a:gd name="connsiteY21" fmla="*/ 83486 h 479343"/>
              <a:gd name="connsiteX22" fmla="*/ 295580 w 616312"/>
              <a:gd name="connsiteY22" fmla="*/ 84528 h 479343"/>
              <a:gd name="connsiteX23" fmla="*/ 295555 w 616312"/>
              <a:gd name="connsiteY23" fmla="*/ 84553 h 479343"/>
              <a:gd name="connsiteX24" fmla="*/ 290320 w 616312"/>
              <a:gd name="connsiteY24" fmla="*/ 82495 h 479343"/>
              <a:gd name="connsiteX25" fmla="*/ 288109 w 616312"/>
              <a:gd name="connsiteY25" fmla="*/ 77310 h 479343"/>
              <a:gd name="connsiteX26" fmla="*/ 290320 w 616312"/>
              <a:gd name="connsiteY26" fmla="*/ 72126 h 479343"/>
              <a:gd name="connsiteX27" fmla="*/ 295555 w 616312"/>
              <a:gd name="connsiteY27" fmla="*/ 70093 h 479343"/>
              <a:gd name="connsiteX28" fmla="*/ 320104 w 616312"/>
              <a:gd name="connsiteY28" fmla="*/ 70093 h 479343"/>
              <a:gd name="connsiteX29" fmla="*/ 326685 w 616312"/>
              <a:gd name="connsiteY29" fmla="*/ 74311 h 479343"/>
              <a:gd name="connsiteX30" fmla="*/ 334716 w 616312"/>
              <a:gd name="connsiteY30" fmla="*/ 88212 h 479343"/>
              <a:gd name="connsiteX31" fmla="*/ 404477 w 616312"/>
              <a:gd name="connsiteY31" fmla="*/ 88212 h 479343"/>
              <a:gd name="connsiteX32" fmla="*/ 411694 w 616312"/>
              <a:gd name="connsiteY32" fmla="*/ 95429 h 479343"/>
              <a:gd name="connsiteX33" fmla="*/ 404477 w 616312"/>
              <a:gd name="connsiteY33" fmla="*/ 102672 h 479343"/>
              <a:gd name="connsiteX34" fmla="*/ 330578 w 616312"/>
              <a:gd name="connsiteY34" fmla="*/ 102672 h 479343"/>
              <a:gd name="connsiteX35" fmla="*/ 324327 w 616312"/>
              <a:gd name="connsiteY35" fmla="*/ 99064 h 479343"/>
              <a:gd name="connsiteX36" fmla="*/ 315966 w 616312"/>
              <a:gd name="connsiteY36" fmla="*/ 84579 h 479343"/>
              <a:gd name="connsiteX37" fmla="*/ 151564 w 616312"/>
              <a:gd name="connsiteY37" fmla="*/ 64503 h 479343"/>
              <a:gd name="connsiteX38" fmla="*/ 170394 w 616312"/>
              <a:gd name="connsiteY38" fmla="*/ 79928 h 479343"/>
              <a:gd name="connsiteX39" fmla="*/ 158933 w 616312"/>
              <a:gd name="connsiteY39" fmla="*/ 101402 h 479343"/>
              <a:gd name="connsiteX40" fmla="*/ 135630 w 616312"/>
              <a:gd name="connsiteY40" fmla="*/ 94338 h 479343"/>
              <a:gd name="connsiteX41" fmla="*/ 138019 w 616312"/>
              <a:gd name="connsiteY41" fmla="*/ 70119 h 479343"/>
              <a:gd name="connsiteX42" fmla="*/ 151564 w 616312"/>
              <a:gd name="connsiteY42" fmla="*/ 64503 h 479343"/>
              <a:gd name="connsiteX43" fmla="*/ 154893 w 616312"/>
              <a:gd name="connsiteY43" fmla="*/ 80335 h 479343"/>
              <a:gd name="connsiteX44" fmla="*/ 155503 w 616312"/>
              <a:gd name="connsiteY44" fmla="*/ 86281 h 479343"/>
              <a:gd name="connsiteX45" fmla="*/ 149785 w 616312"/>
              <a:gd name="connsiteY45" fmla="*/ 88035 h 479343"/>
              <a:gd name="connsiteX46" fmla="*/ 146964 w 616312"/>
              <a:gd name="connsiteY46" fmla="*/ 82775 h 479343"/>
              <a:gd name="connsiteX47" fmla="*/ 151564 w 616312"/>
              <a:gd name="connsiteY47" fmla="*/ 78962 h 479343"/>
              <a:gd name="connsiteX48" fmla="*/ 154893 w 616312"/>
              <a:gd name="connsiteY48" fmla="*/ 80335 h 479343"/>
              <a:gd name="connsiteX49" fmla="*/ 107955 w 616312"/>
              <a:gd name="connsiteY49" fmla="*/ 64503 h 479343"/>
              <a:gd name="connsiteX50" fmla="*/ 126786 w 616312"/>
              <a:gd name="connsiteY50" fmla="*/ 79928 h 479343"/>
              <a:gd name="connsiteX51" fmla="*/ 115325 w 616312"/>
              <a:gd name="connsiteY51" fmla="*/ 101402 h 479343"/>
              <a:gd name="connsiteX52" fmla="*/ 92021 w 616312"/>
              <a:gd name="connsiteY52" fmla="*/ 94338 h 479343"/>
              <a:gd name="connsiteX53" fmla="*/ 94410 w 616312"/>
              <a:gd name="connsiteY53" fmla="*/ 70119 h 479343"/>
              <a:gd name="connsiteX54" fmla="*/ 107955 w 616312"/>
              <a:gd name="connsiteY54" fmla="*/ 64503 h 479343"/>
              <a:gd name="connsiteX55" fmla="*/ 111284 w 616312"/>
              <a:gd name="connsiteY55" fmla="*/ 80335 h 479343"/>
              <a:gd name="connsiteX56" fmla="*/ 111894 w 616312"/>
              <a:gd name="connsiteY56" fmla="*/ 86281 h 479343"/>
              <a:gd name="connsiteX57" fmla="*/ 106202 w 616312"/>
              <a:gd name="connsiteY57" fmla="*/ 88035 h 479343"/>
              <a:gd name="connsiteX58" fmla="*/ 103356 w 616312"/>
              <a:gd name="connsiteY58" fmla="*/ 82775 h 479343"/>
              <a:gd name="connsiteX59" fmla="*/ 107955 w 616312"/>
              <a:gd name="connsiteY59" fmla="*/ 78962 h 479343"/>
              <a:gd name="connsiteX60" fmla="*/ 111284 w 616312"/>
              <a:gd name="connsiteY60" fmla="*/ 80335 h 479343"/>
              <a:gd name="connsiteX61" fmla="*/ 514586 w 616312"/>
              <a:gd name="connsiteY61" fmla="*/ 25443 h 479343"/>
              <a:gd name="connsiteX62" fmla="*/ 541803 w 616312"/>
              <a:gd name="connsiteY62" fmla="*/ 49281 h 479343"/>
              <a:gd name="connsiteX63" fmla="*/ 521828 w 616312"/>
              <a:gd name="connsiteY63" fmla="*/ 79446 h 479343"/>
              <a:gd name="connsiteX64" fmla="*/ 521828 w 616312"/>
              <a:gd name="connsiteY64" fmla="*/ 188416 h 479343"/>
              <a:gd name="connsiteX65" fmla="*/ 518652 w 616312"/>
              <a:gd name="connsiteY65" fmla="*/ 196065 h 479343"/>
              <a:gd name="connsiteX66" fmla="*/ 511003 w 616312"/>
              <a:gd name="connsiteY66" fmla="*/ 199268 h 479343"/>
              <a:gd name="connsiteX67" fmla="*/ 468157 w 616312"/>
              <a:gd name="connsiteY67" fmla="*/ 199268 h 479343"/>
              <a:gd name="connsiteX68" fmla="*/ 468157 w 616312"/>
              <a:gd name="connsiteY68" fmla="*/ 237082 h 479343"/>
              <a:gd name="connsiteX69" fmla="*/ 514383 w 616312"/>
              <a:gd name="connsiteY69" fmla="*/ 237082 h 479343"/>
              <a:gd name="connsiteX70" fmla="*/ 564955 w 616312"/>
              <a:gd name="connsiteY70" fmla="*/ 186484 h 479343"/>
              <a:gd name="connsiteX71" fmla="*/ 572121 w 616312"/>
              <a:gd name="connsiteY71" fmla="*/ 151009 h 479343"/>
              <a:gd name="connsiteX72" fmla="*/ 608259 w 616312"/>
              <a:gd name="connsiteY72" fmla="*/ 153397 h 479343"/>
              <a:gd name="connsiteX73" fmla="*/ 610672 w 616312"/>
              <a:gd name="connsiteY73" fmla="*/ 189534 h 479343"/>
              <a:gd name="connsiteX74" fmla="*/ 575171 w 616312"/>
              <a:gd name="connsiteY74" fmla="*/ 196701 h 479343"/>
              <a:gd name="connsiteX75" fmla="*/ 523558 w 616312"/>
              <a:gd name="connsiteY75" fmla="*/ 248340 h 479343"/>
              <a:gd name="connsiteX76" fmla="*/ 515882 w 616312"/>
              <a:gd name="connsiteY76" fmla="*/ 251491 h 479343"/>
              <a:gd name="connsiteX77" fmla="*/ 468158 w 616312"/>
              <a:gd name="connsiteY77" fmla="*/ 251491 h 479343"/>
              <a:gd name="connsiteX78" fmla="*/ 468158 w 616312"/>
              <a:gd name="connsiteY78" fmla="*/ 283004 h 479343"/>
              <a:gd name="connsiteX79" fmla="*/ 526836 w 616312"/>
              <a:gd name="connsiteY79" fmla="*/ 283004 h 479343"/>
              <a:gd name="connsiteX80" fmla="*/ 556975 w 616312"/>
              <a:gd name="connsiteY80" fmla="*/ 263004 h 479343"/>
              <a:gd name="connsiteX81" fmla="*/ 580787 w 616312"/>
              <a:gd name="connsiteY81" fmla="*/ 290221 h 479343"/>
              <a:gd name="connsiteX82" fmla="*/ 556975 w 616312"/>
              <a:gd name="connsiteY82" fmla="*/ 317438 h 479343"/>
              <a:gd name="connsiteX83" fmla="*/ 526836 w 616312"/>
              <a:gd name="connsiteY83" fmla="*/ 297438 h 479343"/>
              <a:gd name="connsiteX84" fmla="*/ 468158 w 616312"/>
              <a:gd name="connsiteY84" fmla="*/ 297438 h 479343"/>
              <a:gd name="connsiteX85" fmla="*/ 468158 w 616312"/>
              <a:gd name="connsiteY85" fmla="*/ 327019 h 479343"/>
              <a:gd name="connsiteX86" fmla="*/ 501778 w 616312"/>
              <a:gd name="connsiteY86" fmla="*/ 327019 h 479343"/>
              <a:gd name="connsiteX87" fmla="*/ 501778 w 616312"/>
              <a:gd name="connsiteY87" fmla="*/ 327045 h 479343"/>
              <a:gd name="connsiteX88" fmla="*/ 512605 w 616312"/>
              <a:gd name="connsiteY88" fmla="*/ 337871 h 479343"/>
              <a:gd name="connsiteX89" fmla="*/ 512605 w 616312"/>
              <a:gd name="connsiteY89" fmla="*/ 425392 h 479343"/>
              <a:gd name="connsiteX90" fmla="*/ 532605 w 616312"/>
              <a:gd name="connsiteY90" fmla="*/ 455531 h 479343"/>
              <a:gd name="connsiteX91" fmla="*/ 505388 w 616312"/>
              <a:gd name="connsiteY91" fmla="*/ 479344 h 479343"/>
              <a:gd name="connsiteX92" fmla="*/ 478171 w 616312"/>
              <a:gd name="connsiteY92" fmla="*/ 455531 h 479343"/>
              <a:gd name="connsiteX93" fmla="*/ 498170 w 616312"/>
              <a:gd name="connsiteY93" fmla="*/ 425392 h 479343"/>
              <a:gd name="connsiteX94" fmla="*/ 498170 w 616312"/>
              <a:gd name="connsiteY94" fmla="*/ 341501 h 479343"/>
              <a:gd name="connsiteX95" fmla="*/ 468158 w 616312"/>
              <a:gd name="connsiteY95" fmla="*/ 341501 h 479343"/>
              <a:gd name="connsiteX96" fmla="*/ 468158 w 616312"/>
              <a:gd name="connsiteY96" fmla="*/ 444675 h 479343"/>
              <a:gd name="connsiteX97" fmla="*/ 442897 w 616312"/>
              <a:gd name="connsiteY97" fmla="*/ 469935 h 479343"/>
              <a:gd name="connsiteX98" fmla="*/ 68767 w 616312"/>
              <a:gd name="connsiteY98" fmla="*/ 469935 h 479343"/>
              <a:gd name="connsiteX99" fmla="*/ 43507 w 616312"/>
              <a:gd name="connsiteY99" fmla="*/ 444675 h 479343"/>
              <a:gd name="connsiteX100" fmla="*/ 43507 w 616312"/>
              <a:gd name="connsiteY100" fmla="*/ 424650 h 479343"/>
              <a:gd name="connsiteX101" fmla="*/ 25260 w 616312"/>
              <a:gd name="connsiteY101" fmla="*/ 424650 h 479343"/>
              <a:gd name="connsiteX102" fmla="*/ 0 w 616312"/>
              <a:gd name="connsiteY102" fmla="*/ 399364 h 479343"/>
              <a:gd name="connsiteX103" fmla="*/ 0 w 616312"/>
              <a:gd name="connsiteY103" fmla="*/ 25260 h 479343"/>
              <a:gd name="connsiteX104" fmla="*/ 25260 w 616312"/>
              <a:gd name="connsiteY104" fmla="*/ 0 h 479343"/>
              <a:gd name="connsiteX105" fmla="*/ 399390 w 616312"/>
              <a:gd name="connsiteY105" fmla="*/ 0 h 479343"/>
              <a:gd name="connsiteX106" fmla="*/ 424676 w 616312"/>
              <a:gd name="connsiteY106" fmla="*/ 25286 h 479343"/>
              <a:gd name="connsiteX107" fmla="*/ 424676 w 616312"/>
              <a:gd name="connsiteY107" fmla="*/ 45285 h 479343"/>
              <a:gd name="connsiteX108" fmla="*/ 442897 w 616312"/>
              <a:gd name="connsiteY108" fmla="*/ 45285 h 479343"/>
              <a:gd name="connsiteX109" fmla="*/ 442897 w 616312"/>
              <a:gd name="connsiteY109" fmla="*/ 45311 h 479343"/>
              <a:gd name="connsiteX110" fmla="*/ 468158 w 616312"/>
              <a:gd name="connsiteY110" fmla="*/ 70546 h 479343"/>
              <a:gd name="connsiteX111" fmla="*/ 468158 w 616312"/>
              <a:gd name="connsiteY111" fmla="*/ 184799 h 479343"/>
              <a:gd name="connsiteX112" fmla="*/ 507343 w 616312"/>
              <a:gd name="connsiteY112" fmla="*/ 184799 h 479343"/>
              <a:gd name="connsiteX113" fmla="*/ 507369 w 616312"/>
              <a:gd name="connsiteY113" fmla="*/ 79439 h 479343"/>
              <a:gd name="connsiteX114" fmla="*/ 487344 w 616312"/>
              <a:gd name="connsiteY114" fmla="*/ 49274 h 479343"/>
              <a:gd name="connsiteX115" fmla="*/ 514587 w 616312"/>
              <a:gd name="connsiteY115" fmla="*/ 25411 h 479343"/>
              <a:gd name="connsiteX116" fmla="*/ 523811 w 616312"/>
              <a:gd name="connsiteY116" fmla="*/ 43715 h 479343"/>
              <a:gd name="connsiteX117" fmla="*/ 507394 w 616312"/>
              <a:gd name="connsiteY117" fmla="*/ 42114 h 479343"/>
              <a:gd name="connsiteX118" fmla="*/ 502592 w 616312"/>
              <a:gd name="connsiteY118" fmla="*/ 57895 h 479343"/>
              <a:gd name="connsiteX119" fmla="*/ 517153 w 616312"/>
              <a:gd name="connsiteY119" fmla="*/ 65697 h 479343"/>
              <a:gd name="connsiteX120" fmla="*/ 527624 w 616312"/>
              <a:gd name="connsiteY120" fmla="*/ 52940 h 479343"/>
              <a:gd name="connsiteX121" fmla="*/ 523811 w 616312"/>
              <a:gd name="connsiteY121" fmla="*/ 43715 h 479343"/>
              <a:gd name="connsiteX122" fmla="*/ 514611 w 616312"/>
              <a:gd name="connsiteY122" fmla="*/ 442696 h 479343"/>
              <a:gd name="connsiteX123" fmla="*/ 498194 w 616312"/>
              <a:gd name="connsiteY123" fmla="*/ 441095 h 479343"/>
              <a:gd name="connsiteX124" fmla="*/ 493392 w 616312"/>
              <a:gd name="connsiteY124" fmla="*/ 456877 h 479343"/>
              <a:gd name="connsiteX125" fmla="*/ 507954 w 616312"/>
              <a:gd name="connsiteY125" fmla="*/ 464679 h 479343"/>
              <a:gd name="connsiteX126" fmla="*/ 518424 w 616312"/>
              <a:gd name="connsiteY126" fmla="*/ 451921 h 479343"/>
              <a:gd name="connsiteX127" fmla="*/ 514612 w 616312"/>
              <a:gd name="connsiteY127" fmla="*/ 442696 h 479343"/>
              <a:gd name="connsiteX128" fmla="*/ 562591 w 616312"/>
              <a:gd name="connsiteY128" fmla="*/ 281017 h 479343"/>
              <a:gd name="connsiteX129" fmla="*/ 546174 w 616312"/>
              <a:gd name="connsiteY129" fmla="*/ 279416 h 479343"/>
              <a:gd name="connsiteX130" fmla="*/ 541372 w 616312"/>
              <a:gd name="connsiteY130" fmla="*/ 295197 h 479343"/>
              <a:gd name="connsiteX131" fmla="*/ 555933 w 616312"/>
              <a:gd name="connsiteY131" fmla="*/ 302999 h 479343"/>
              <a:gd name="connsiteX132" fmla="*/ 566403 w 616312"/>
              <a:gd name="connsiteY132" fmla="*/ 290242 h 479343"/>
              <a:gd name="connsiteX133" fmla="*/ 562591 w 616312"/>
              <a:gd name="connsiteY133" fmla="*/ 281017 h 479343"/>
              <a:gd name="connsiteX134" fmla="*/ 598067 w 616312"/>
              <a:gd name="connsiteY134" fmla="*/ 163609 h 479343"/>
              <a:gd name="connsiteX135" fmla="*/ 581625 w 616312"/>
              <a:gd name="connsiteY135" fmla="*/ 162007 h 479343"/>
              <a:gd name="connsiteX136" fmla="*/ 576848 w 616312"/>
              <a:gd name="connsiteY136" fmla="*/ 177814 h 479343"/>
              <a:gd name="connsiteX137" fmla="*/ 591409 w 616312"/>
              <a:gd name="connsiteY137" fmla="*/ 185591 h 479343"/>
              <a:gd name="connsiteX138" fmla="*/ 601880 w 616312"/>
              <a:gd name="connsiteY138" fmla="*/ 172834 h 479343"/>
              <a:gd name="connsiteX139" fmla="*/ 598067 w 616312"/>
              <a:gd name="connsiteY139" fmla="*/ 163609 h 479343"/>
              <a:gd name="connsiteX140" fmla="*/ 87519 w 616312"/>
              <a:gd name="connsiteY140" fmla="*/ 271967 h 479343"/>
              <a:gd name="connsiteX141" fmla="*/ 82258 w 616312"/>
              <a:gd name="connsiteY141" fmla="*/ 269934 h 479343"/>
              <a:gd name="connsiteX142" fmla="*/ 80073 w 616312"/>
              <a:gd name="connsiteY142" fmla="*/ 264750 h 479343"/>
              <a:gd name="connsiteX143" fmla="*/ 82258 w 616312"/>
              <a:gd name="connsiteY143" fmla="*/ 259566 h 479343"/>
              <a:gd name="connsiteX144" fmla="*/ 87519 w 616312"/>
              <a:gd name="connsiteY144" fmla="*/ 257507 h 479343"/>
              <a:gd name="connsiteX145" fmla="*/ 173745 w 616312"/>
              <a:gd name="connsiteY145" fmla="*/ 257507 h 479343"/>
              <a:gd name="connsiteX146" fmla="*/ 180759 w 616312"/>
              <a:gd name="connsiteY146" fmla="*/ 264750 h 479343"/>
              <a:gd name="connsiteX147" fmla="*/ 173745 w 616312"/>
              <a:gd name="connsiteY147" fmla="*/ 271967 h 479343"/>
              <a:gd name="connsiteX148" fmla="*/ 87519 w 616312"/>
              <a:gd name="connsiteY148" fmla="*/ 244649 h 479343"/>
              <a:gd name="connsiteX149" fmla="*/ 87519 w 616312"/>
              <a:gd name="connsiteY149" fmla="*/ 244623 h 479343"/>
              <a:gd name="connsiteX150" fmla="*/ 82258 w 616312"/>
              <a:gd name="connsiteY150" fmla="*/ 242590 h 479343"/>
              <a:gd name="connsiteX151" fmla="*/ 80073 w 616312"/>
              <a:gd name="connsiteY151" fmla="*/ 237406 h 479343"/>
              <a:gd name="connsiteX152" fmla="*/ 82258 w 616312"/>
              <a:gd name="connsiteY152" fmla="*/ 232221 h 479343"/>
              <a:gd name="connsiteX153" fmla="*/ 87519 w 616312"/>
              <a:gd name="connsiteY153" fmla="*/ 230188 h 479343"/>
              <a:gd name="connsiteX154" fmla="*/ 173745 w 616312"/>
              <a:gd name="connsiteY154" fmla="*/ 230188 h 479343"/>
              <a:gd name="connsiteX155" fmla="*/ 180759 w 616312"/>
              <a:gd name="connsiteY155" fmla="*/ 237406 h 479343"/>
              <a:gd name="connsiteX156" fmla="*/ 173745 w 616312"/>
              <a:gd name="connsiteY156" fmla="*/ 244623 h 479343"/>
              <a:gd name="connsiteX157" fmla="*/ 87519 w 616312"/>
              <a:gd name="connsiteY157" fmla="*/ 217330 h 479343"/>
              <a:gd name="connsiteX158" fmla="*/ 87519 w 616312"/>
              <a:gd name="connsiteY158" fmla="*/ 217305 h 479343"/>
              <a:gd name="connsiteX159" fmla="*/ 80276 w 616312"/>
              <a:gd name="connsiteY159" fmla="*/ 210087 h 479343"/>
              <a:gd name="connsiteX160" fmla="*/ 87519 w 616312"/>
              <a:gd name="connsiteY160" fmla="*/ 202844 h 479343"/>
              <a:gd name="connsiteX161" fmla="*/ 173745 w 616312"/>
              <a:gd name="connsiteY161" fmla="*/ 202844 h 479343"/>
              <a:gd name="connsiteX162" fmla="*/ 180988 w 616312"/>
              <a:gd name="connsiteY162" fmla="*/ 210087 h 479343"/>
              <a:gd name="connsiteX163" fmla="*/ 173745 w 616312"/>
              <a:gd name="connsiteY163" fmla="*/ 217305 h 479343"/>
              <a:gd name="connsiteX164" fmla="*/ 87519 w 616312"/>
              <a:gd name="connsiteY164" fmla="*/ 190011 h 479343"/>
              <a:gd name="connsiteX165" fmla="*/ 87519 w 616312"/>
              <a:gd name="connsiteY165" fmla="*/ 189960 h 479343"/>
              <a:gd name="connsiteX166" fmla="*/ 80276 w 616312"/>
              <a:gd name="connsiteY166" fmla="*/ 182742 h 479343"/>
              <a:gd name="connsiteX167" fmla="*/ 87519 w 616312"/>
              <a:gd name="connsiteY167" fmla="*/ 175525 h 479343"/>
              <a:gd name="connsiteX168" fmla="*/ 173745 w 616312"/>
              <a:gd name="connsiteY168" fmla="*/ 175525 h 479343"/>
              <a:gd name="connsiteX169" fmla="*/ 180988 w 616312"/>
              <a:gd name="connsiteY169" fmla="*/ 182742 h 479343"/>
              <a:gd name="connsiteX170" fmla="*/ 173745 w 616312"/>
              <a:gd name="connsiteY170" fmla="*/ 189960 h 479343"/>
              <a:gd name="connsiteX171" fmla="*/ 252731 w 616312"/>
              <a:gd name="connsiteY171" fmla="*/ 430110 h 479343"/>
              <a:gd name="connsiteX172" fmla="*/ 421268 w 616312"/>
              <a:gd name="connsiteY172" fmla="*/ 430110 h 479343"/>
              <a:gd name="connsiteX173" fmla="*/ 426528 w 616312"/>
              <a:gd name="connsiteY173" fmla="*/ 428077 h 479343"/>
              <a:gd name="connsiteX174" fmla="*/ 428714 w 616312"/>
              <a:gd name="connsiteY174" fmla="*/ 422893 h 479343"/>
              <a:gd name="connsiteX175" fmla="*/ 426528 w 616312"/>
              <a:gd name="connsiteY175" fmla="*/ 417709 h 479343"/>
              <a:gd name="connsiteX176" fmla="*/ 421268 w 616312"/>
              <a:gd name="connsiteY176" fmla="*/ 415676 h 479343"/>
              <a:gd name="connsiteX177" fmla="*/ 252731 w 616312"/>
              <a:gd name="connsiteY177" fmla="*/ 415676 h 479343"/>
              <a:gd name="connsiteX178" fmla="*/ 245743 w 616312"/>
              <a:gd name="connsiteY178" fmla="*/ 422893 h 479343"/>
              <a:gd name="connsiteX179" fmla="*/ 252731 w 616312"/>
              <a:gd name="connsiteY179" fmla="*/ 430110 h 479343"/>
              <a:gd name="connsiteX180" fmla="*/ 252731 w 616312"/>
              <a:gd name="connsiteY180" fmla="*/ 392550 h 479343"/>
              <a:gd name="connsiteX181" fmla="*/ 245743 w 616312"/>
              <a:gd name="connsiteY181" fmla="*/ 385333 h 479343"/>
              <a:gd name="connsiteX182" fmla="*/ 252731 w 616312"/>
              <a:gd name="connsiteY182" fmla="*/ 378116 h 479343"/>
              <a:gd name="connsiteX183" fmla="*/ 421268 w 616312"/>
              <a:gd name="connsiteY183" fmla="*/ 378116 h 479343"/>
              <a:gd name="connsiteX184" fmla="*/ 426528 w 616312"/>
              <a:gd name="connsiteY184" fmla="*/ 380149 h 479343"/>
              <a:gd name="connsiteX185" fmla="*/ 428714 w 616312"/>
              <a:gd name="connsiteY185" fmla="*/ 385332 h 479343"/>
              <a:gd name="connsiteX186" fmla="*/ 426528 w 616312"/>
              <a:gd name="connsiteY186" fmla="*/ 390517 h 479343"/>
              <a:gd name="connsiteX187" fmla="*/ 421268 w 616312"/>
              <a:gd name="connsiteY187" fmla="*/ 392550 h 479343"/>
              <a:gd name="connsiteX188" fmla="*/ 252731 w 616312"/>
              <a:gd name="connsiteY188" fmla="*/ 355016 h 479343"/>
              <a:gd name="connsiteX189" fmla="*/ 245514 w 616312"/>
              <a:gd name="connsiteY189" fmla="*/ 347798 h 479343"/>
              <a:gd name="connsiteX190" fmla="*/ 252731 w 616312"/>
              <a:gd name="connsiteY190" fmla="*/ 340581 h 479343"/>
              <a:gd name="connsiteX191" fmla="*/ 421268 w 616312"/>
              <a:gd name="connsiteY191" fmla="*/ 340581 h 479343"/>
              <a:gd name="connsiteX192" fmla="*/ 428511 w 616312"/>
              <a:gd name="connsiteY192" fmla="*/ 347798 h 479343"/>
              <a:gd name="connsiteX193" fmla="*/ 421268 w 616312"/>
              <a:gd name="connsiteY193" fmla="*/ 355016 h 479343"/>
              <a:gd name="connsiteX194" fmla="*/ 142668 w 616312"/>
              <a:gd name="connsiteY194" fmla="*/ 374355 h 479343"/>
              <a:gd name="connsiteX195" fmla="*/ 157839 w 616312"/>
              <a:gd name="connsiteY195" fmla="*/ 431000 h 479343"/>
              <a:gd name="connsiteX196" fmla="*/ 157839 w 616312"/>
              <a:gd name="connsiteY196" fmla="*/ 430975 h 479343"/>
              <a:gd name="connsiteX197" fmla="*/ 116949 w 616312"/>
              <a:gd name="connsiteY197" fmla="*/ 423224 h 479343"/>
              <a:gd name="connsiteX198" fmla="*/ 87598 w 616312"/>
              <a:gd name="connsiteY198" fmla="*/ 385155 h 479343"/>
              <a:gd name="connsiteX199" fmla="*/ 87420 w 616312"/>
              <a:gd name="connsiteY199" fmla="*/ 384469 h 479343"/>
              <a:gd name="connsiteX200" fmla="*/ 86048 w 616312"/>
              <a:gd name="connsiteY200" fmla="*/ 359133 h 479343"/>
              <a:gd name="connsiteX201" fmla="*/ 142693 w 616312"/>
              <a:gd name="connsiteY201" fmla="*/ 374304 h 479343"/>
              <a:gd name="connsiteX202" fmla="*/ 89758 w 616312"/>
              <a:gd name="connsiteY202" fmla="*/ 345232 h 479343"/>
              <a:gd name="connsiteX203" fmla="*/ 93799 w 616312"/>
              <a:gd name="connsiteY203" fmla="*/ 336845 h 479343"/>
              <a:gd name="connsiteX204" fmla="*/ 94002 w 616312"/>
              <a:gd name="connsiteY204" fmla="*/ 336464 h 479343"/>
              <a:gd name="connsiteX205" fmla="*/ 94002 w 616312"/>
              <a:gd name="connsiteY205" fmla="*/ 336490 h 479343"/>
              <a:gd name="connsiteX206" fmla="*/ 131868 w 616312"/>
              <a:gd name="connsiteY206" fmla="*/ 307494 h 479343"/>
              <a:gd name="connsiteX207" fmla="*/ 132554 w 616312"/>
              <a:gd name="connsiteY207" fmla="*/ 307315 h 479343"/>
              <a:gd name="connsiteX208" fmla="*/ 207369 w 616312"/>
              <a:gd name="connsiteY208" fmla="*/ 345231 h 479343"/>
              <a:gd name="connsiteX209" fmla="*/ 148563 w 616312"/>
              <a:gd name="connsiteY209" fmla="*/ 360987 h 479343"/>
              <a:gd name="connsiteX210" fmla="*/ 211102 w 616312"/>
              <a:gd name="connsiteY210" fmla="*/ 359158 h 479343"/>
              <a:gd name="connsiteX211" fmla="*/ 203326 w 616312"/>
              <a:gd name="connsiteY211" fmla="*/ 400073 h 479343"/>
              <a:gd name="connsiteX212" fmla="*/ 171789 w 616312"/>
              <a:gd name="connsiteY212" fmla="*/ 427265 h 479343"/>
              <a:gd name="connsiteX213" fmla="*/ 157405 w 616312"/>
              <a:gd name="connsiteY213" fmla="*/ 373567 h 479343"/>
              <a:gd name="connsiteX214" fmla="*/ 211102 w 616312"/>
              <a:gd name="connsiteY214" fmla="*/ 359184 h 479343"/>
              <a:gd name="connsiteX215" fmla="*/ 223555 w 616312"/>
              <a:gd name="connsiteY215" fmla="*/ 348357 h 479343"/>
              <a:gd name="connsiteX216" fmla="*/ 215779 w 616312"/>
              <a:gd name="connsiteY216" fmla="*/ 407264 h 479343"/>
              <a:gd name="connsiteX217" fmla="*/ 168663 w 616312"/>
              <a:gd name="connsiteY217" fmla="*/ 443427 h 479343"/>
              <a:gd name="connsiteX218" fmla="*/ 109756 w 616312"/>
              <a:gd name="connsiteY218" fmla="*/ 435676 h 479343"/>
              <a:gd name="connsiteX219" fmla="*/ 73593 w 616312"/>
              <a:gd name="connsiteY219" fmla="*/ 388535 h 479343"/>
              <a:gd name="connsiteX220" fmla="*/ 81370 w 616312"/>
              <a:gd name="connsiteY220" fmla="*/ 329653 h 479343"/>
              <a:gd name="connsiteX221" fmla="*/ 81624 w 616312"/>
              <a:gd name="connsiteY221" fmla="*/ 329247 h 479343"/>
              <a:gd name="connsiteX222" fmla="*/ 128511 w 616312"/>
              <a:gd name="connsiteY222" fmla="*/ 293465 h 479343"/>
              <a:gd name="connsiteX223" fmla="*/ 223552 w 616312"/>
              <a:gd name="connsiteY223" fmla="*/ 348383 h 479343"/>
              <a:gd name="connsiteX224" fmla="*/ 397635 w 616312"/>
              <a:gd name="connsiteY224" fmla="*/ 161449 h 479343"/>
              <a:gd name="connsiteX225" fmla="*/ 432145 w 616312"/>
              <a:gd name="connsiteY225" fmla="*/ 161449 h 479343"/>
              <a:gd name="connsiteX226" fmla="*/ 439363 w 616312"/>
              <a:gd name="connsiteY226" fmla="*/ 168666 h 479343"/>
              <a:gd name="connsiteX227" fmla="*/ 439363 w 616312"/>
              <a:gd name="connsiteY227" fmla="*/ 310393 h 479343"/>
              <a:gd name="connsiteX228" fmla="*/ 432145 w 616312"/>
              <a:gd name="connsiteY228" fmla="*/ 317610 h 479343"/>
              <a:gd name="connsiteX229" fmla="*/ 397635 w 616312"/>
              <a:gd name="connsiteY229" fmla="*/ 317610 h 479343"/>
              <a:gd name="connsiteX230" fmla="*/ 390392 w 616312"/>
              <a:gd name="connsiteY230" fmla="*/ 310393 h 479343"/>
              <a:gd name="connsiteX231" fmla="*/ 390392 w 616312"/>
              <a:gd name="connsiteY231" fmla="*/ 168666 h 479343"/>
              <a:gd name="connsiteX232" fmla="*/ 397635 w 616312"/>
              <a:gd name="connsiteY232" fmla="*/ 161449 h 479343"/>
              <a:gd name="connsiteX233" fmla="*/ 424928 w 616312"/>
              <a:gd name="connsiteY233" fmla="*/ 175909 h 479343"/>
              <a:gd name="connsiteX234" fmla="*/ 424928 w 616312"/>
              <a:gd name="connsiteY234" fmla="*/ 303154 h 479343"/>
              <a:gd name="connsiteX235" fmla="*/ 404852 w 616312"/>
              <a:gd name="connsiteY235" fmla="*/ 303154 h 479343"/>
              <a:gd name="connsiteX236" fmla="*/ 404852 w 616312"/>
              <a:gd name="connsiteY236" fmla="*/ 175909 h 479343"/>
              <a:gd name="connsiteX237" fmla="*/ 343834 w 616312"/>
              <a:gd name="connsiteY237" fmla="*/ 208945 h 479343"/>
              <a:gd name="connsiteX238" fmla="*/ 378371 w 616312"/>
              <a:gd name="connsiteY238" fmla="*/ 208945 h 479343"/>
              <a:gd name="connsiteX239" fmla="*/ 383479 w 616312"/>
              <a:gd name="connsiteY239" fmla="*/ 211055 h 479343"/>
              <a:gd name="connsiteX240" fmla="*/ 385588 w 616312"/>
              <a:gd name="connsiteY240" fmla="*/ 216162 h 479343"/>
              <a:gd name="connsiteX241" fmla="*/ 385588 w 616312"/>
              <a:gd name="connsiteY241" fmla="*/ 310391 h 479343"/>
              <a:gd name="connsiteX242" fmla="*/ 378371 w 616312"/>
              <a:gd name="connsiteY242" fmla="*/ 317608 h 479343"/>
              <a:gd name="connsiteX243" fmla="*/ 343834 w 616312"/>
              <a:gd name="connsiteY243" fmla="*/ 317608 h 479343"/>
              <a:gd name="connsiteX244" fmla="*/ 336617 w 616312"/>
              <a:gd name="connsiteY244" fmla="*/ 310391 h 479343"/>
              <a:gd name="connsiteX245" fmla="*/ 336617 w 616312"/>
              <a:gd name="connsiteY245" fmla="*/ 216162 h 479343"/>
              <a:gd name="connsiteX246" fmla="*/ 338726 w 616312"/>
              <a:gd name="connsiteY246" fmla="*/ 211055 h 479343"/>
              <a:gd name="connsiteX247" fmla="*/ 343834 w 616312"/>
              <a:gd name="connsiteY247" fmla="*/ 208945 h 479343"/>
              <a:gd name="connsiteX248" fmla="*/ 371153 w 616312"/>
              <a:gd name="connsiteY248" fmla="*/ 223380 h 479343"/>
              <a:gd name="connsiteX249" fmla="*/ 371153 w 616312"/>
              <a:gd name="connsiteY249" fmla="*/ 303153 h 479343"/>
              <a:gd name="connsiteX250" fmla="*/ 351077 w 616312"/>
              <a:gd name="connsiteY250" fmla="*/ 303153 h 479343"/>
              <a:gd name="connsiteX251" fmla="*/ 351077 w 616312"/>
              <a:gd name="connsiteY251" fmla="*/ 223380 h 479343"/>
              <a:gd name="connsiteX252" fmla="*/ 290060 w 616312"/>
              <a:gd name="connsiteY252" fmla="*/ 184346 h 479343"/>
              <a:gd name="connsiteX253" fmla="*/ 324596 w 616312"/>
              <a:gd name="connsiteY253" fmla="*/ 184346 h 479343"/>
              <a:gd name="connsiteX254" fmla="*/ 331813 w 616312"/>
              <a:gd name="connsiteY254" fmla="*/ 191589 h 479343"/>
              <a:gd name="connsiteX255" fmla="*/ 331813 w 616312"/>
              <a:gd name="connsiteY255" fmla="*/ 310396 h 479343"/>
              <a:gd name="connsiteX256" fmla="*/ 324596 w 616312"/>
              <a:gd name="connsiteY256" fmla="*/ 317613 h 479343"/>
              <a:gd name="connsiteX257" fmla="*/ 290060 w 616312"/>
              <a:gd name="connsiteY257" fmla="*/ 317613 h 479343"/>
              <a:gd name="connsiteX258" fmla="*/ 284952 w 616312"/>
              <a:gd name="connsiteY258" fmla="*/ 315504 h 479343"/>
              <a:gd name="connsiteX259" fmla="*/ 282817 w 616312"/>
              <a:gd name="connsiteY259" fmla="*/ 310396 h 479343"/>
              <a:gd name="connsiteX260" fmla="*/ 282817 w 616312"/>
              <a:gd name="connsiteY260" fmla="*/ 191615 h 479343"/>
              <a:gd name="connsiteX261" fmla="*/ 290035 w 616312"/>
              <a:gd name="connsiteY261" fmla="*/ 184372 h 479343"/>
              <a:gd name="connsiteX262" fmla="*/ 317353 w 616312"/>
              <a:gd name="connsiteY262" fmla="*/ 198806 h 479343"/>
              <a:gd name="connsiteX263" fmla="*/ 317378 w 616312"/>
              <a:gd name="connsiteY263" fmla="*/ 303151 h 479343"/>
              <a:gd name="connsiteX264" fmla="*/ 297277 w 616312"/>
              <a:gd name="connsiteY264" fmla="*/ 303151 h 479343"/>
              <a:gd name="connsiteX265" fmla="*/ 297277 w 616312"/>
              <a:gd name="connsiteY265" fmla="*/ 198832 h 479343"/>
              <a:gd name="connsiteX266" fmla="*/ 236285 w 616312"/>
              <a:gd name="connsiteY266" fmla="*/ 250649 h 479343"/>
              <a:gd name="connsiteX267" fmla="*/ 270796 w 616312"/>
              <a:gd name="connsiteY267" fmla="*/ 250649 h 479343"/>
              <a:gd name="connsiteX268" fmla="*/ 275904 w 616312"/>
              <a:gd name="connsiteY268" fmla="*/ 252758 h 479343"/>
              <a:gd name="connsiteX269" fmla="*/ 278014 w 616312"/>
              <a:gd name="connsiteY269" fmla="*/ 257866 h 479343"/>
              <a:gd name="connsiteX270" fmla="*/ 278014 w 616312"/>
              <a:gd name="connsiteY270" fmla="*/ 310394 h 479343"/>
              <a:gd name="connsiteX271" fmla="*/ 270796 w 616312"/>
              <a:gd name="connsiteY271" fmla="*/ 317611 h 479343"/>
              <a:gd name="connsiteX272" fmla="*/ 236285 w 616312"/>
              <a:gd name="connsiteY272" fmla="*/ 317611 h 479343"/>
              <a:gd name="connsiteX273" fmla="*/ 229068 w 616312"/>
              <a:gd name="connsiteY273" fmla="*/ 310394 h 479343"/>
              <a:gd name="connsiteX274" fmla="*/ 229068 w 616312"/>
              <a:gd name="connsiteY274" fmla="*/ 257866 h 479343"/>
              <a:gd name="connsiteX275" fmla="*/ 231177 w 616312"/>
              <a:gd name="connsiteY275" fmla="*/ 252758 h 479343"/>
              <a:gd name="connsiteX276" fmla="*/ 236285 w 616312"/>
              <a:gd name="connsiteY276" fmla="*/ 250649 h 479343"/>
              <a:gd name="connsiteX277" fmla="*/ 263579 w 616312"/>
              <a:gd name="connsiteY277" fmla="*/ 265084 h 479343"/>
              <a:gd name="connsiteX278" fmla="*/ 263579 w 616312"/>
              <a:gd name="connsiteY278" fmla="*/ 303152 h 479343"/>
              <a:gd name="connsiteX279" fmla="*/ 243503 w 616312"/>
              <a:gd name="connsiteY279" fmla="*/ 303152 h 479343"/>
              <a:gd name="connsiteX280" fmla="*/ 243503 w 616312"/>
              <a:gd name="connsiteY280" fmla="*/ 265109 h 479343"/>
              <a:gd name="connsiteX281" fmla="*/ 207823 w 616312"/>
              <a:gd name="connsiteY281" fmla="*/ 59699 h 479343"/>
              <a:gd name="connsiteX282" fmla="*/ 442893 w 616312"/>
              <a:gd name="connsiteY282" fmla="*/ 59724 h 479343"/>
              <a:gd name="connsiteX283" fmla="*/ 453720 w 616312"/>
              <a:gd name="connsiteY283" fmla="*/ 70550 h 479343"/>
              <a:gd name="connsiteX284" fmla="*/ 453720 w 616312"/>
              <a:gd name="connsiteY284" fmla="*/ 107602 h 479343"/>
              <a:gd name="connsiteX285" fmla="*/ 235499 w 616312"/>
              <a:gd name="connsiteY285" fmla="*/ 107602 h 479343"/>
              <a:gd name="connsiteX286" fmla="*/ 207850 w 616312"/>
              <a:gd name="connsiteY286" fmla="*/ 59699 h 479343"/>
              <a:gd name="connsiteX287" fmla="*/ 218827 w 616312"/>
              <a:gd name="connsiteY287" fmla="*/ 107602 h 479343"/>
              <a:gd name="connsiteX288" fmla="*/ 57889 w 616312"/>
              <a:gd name="connsiteY288" fmla="*/ 107602 h 479343"/>
              <a:gd name="connsiteX289" fmla="*/ 57914 w 616312"/>
              <a:gd name="connsiteY289" fmla="*/ 70550 h 479343"/>
              <a:gd name="connsiteX290" fmla="*/ 68740 w 616312"/>
              <a:gd name="connsiteY290" fmla="*/ 59724 h 479343"/>
              <a:gd name="connsiteX291" fmla="*/ 191204 w 616312"/>
              <a:gd name="connsiteY291" fmla="*/ 59724 h 479343"/>
              <a:gd name="connsiteX292" fmla="*/ 218853 w 616312"/>
              <a:gd name="connsiteY292" fmla="*/ 107628 h 479343"/>
              <a:gd name="connsiteX293" fmla="*/ 57889 w 616312"/>
              <a:gd name="connsiteY293" fmla="*/ 127958 h 479343"/>
              <a:gd name="connsiteX294" fmla="*/ 57889 w 616312"/>
              <a:gd name="connsiteY294" fmla="*/ 122036 h 479343"/>
              <a:gd name="connsiteX295" fmla="*/ 453722 w 616312"/>
              <a:gd name="connsiteY295" fmla="*/ 122062 h 479343"/>
              <a:gd name="connsiteX296" fmla="*/ 453722 w 616312"/>
              <a:gd name="connsiteY296" fmla="*/ 127983 h 479343"/>
              <a:gd name="connsiteX297" fmla="*/ 453722 w 616312"/>
              <a:gd name="connsiteY297" fmla="*/ 142444 h 479343"/>
              <a:gd name="connsiteX298" fmla="*/ 453722 w 616312"/>
              <a:gd name="connsiteY298" fmla="*/ 444679 h 479343"/>
              <a:gd name="connsiteX299" fmla="*/ 442895 w 616312"/>
              <a:gd name="connsiteY299" fmla="*/ 455505 h 479343"/>
              <a:gd name="connsiteX300" fmla="*/ 68766 w 616312"/>
              <a:gd name="connsiteY300" fmla="*/ 455505 h 479343"/>
              <a:gd name="connsiteX301" fmla="*/ 57939 w 616312"/>
              <a:gd name="connsiteY301" fmla="*/ 444679 h 479343"/>
              <a:gd name="connsiteX302" fmla="*/ 57939 w 616312"/>
              <a:gd name="connsiteY302" fmla="*/ 142444 h 4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16312" h="479343">
                <a:moveTo>
                  <a:pt x="68768" y="45265"/>
                </a:moveTo>
                <a:lnTo>
                  <a:pt x="410187" y="45265"/>
                </a:lnTo>
                <a:lnTo>
                  <a:pt x="410187" y="25265"/>
                </a:lnTo>
                <a:cubicBezTo>
                  <a:pt x="410187" y="19293"/>
                  <a:pt x="405333" y="14439"/>
                  <a:pt x="399361" y="14439"/>
                </a:cubicBezTo>
                <a:lnTo>
                  <a:pt x="25257" y="14439"/>
                </a:lnTo>
                <a:cubicBezTo>
                  <a:pt x="19285" y="14439"/>
                  <a:pt x="14456" y="19293"/>
                  <a:pt x="14431" y="25265"/>
                </a:cubicBezTo>
                <a:lnTo>
                  <a:pt x="14431" y="399368"/>
                </a:lnTo>
                <a:cubicBezTo>
                  <a:pt x="14456" y="405341"/>
                  <a:pt x="19284" y="410195"/>
                  <a:pt x="25257" y="410220"/>
                </a:cubicBezTo>
                <a:lnTo>
                  <a:pt x="43503" y="410220"/>
                </a:lnTo>
                <a:lnTo>
                  <a:pt x="43503" y="70551"/>
                </a:lnTo>
                <a:cubicBezTo>
                  <a:pt x="43529" y="56600"/>
                  <a:pt x="54812" y="45291"/>
                  <a:pt x="68764" y="45265"/>
                </a:cubicBezTo>
                <a:close/>
                <a:moveTo>
                  <a:pt x="352683" y="83486"/>
                </a:moveTo>
                <a:cubicBezTo>
                  <a:pt x="350726" y="83536"/>
                  <a:pt x="348820" y="82825"/>
                  <a:pt x="347422" y="81453"/>
                </a:cubicBezTo>
                <a:cubicBezTo>
                  <a:pt x="346025" y="80081"/>
                  <a:pt x="345237" y="78225"/>
                  <a:pt x="345237" y="76268"/>
                </a:cubicBezTo>
                <a:cubicBezTo>
                  <a:pt x="345237" y="74311"/>
                  <a:pt x="346025" y="72431"/>
                  <a:pt x="347422" y="71084"/>
                </a:cubicBezTo>
                <a:cubicBezTo>
                  <a:pt x="348820" y="69712"/>
                  <a:pt x="350726" y="68975"/>
                  <a:pt x="352683" y="69051"/>
                </a:cubicBezTo>
                <a:lnTo>
                  <a:pt x="393293" y="69051"/>
                </a:lnTo>
                <a:lnTo>
                  <a:pt x="393267" y="69051"/>
                </a:lnTo>
                <a:cubicBezTo>
                  <a:pt x="395224" y="68975"/>
                  <a:pt x="397130" y="69712"/>
                  <a:pt x="398528" y="71084"/>
                </a:cubicBezTo>
                <a:cubicBezTo>
                  <a:pt x="399925" y="72431"/>
                  <a:pt x="400713" y="74311"/>
                  <a:pt x="400713" y="76268"/>
                </a:cubicBezTo>
                <a:cubicBezTo>
                  <a:pt x="400713" y="78225"/>
                  <a:pt x="399925" y="80081"/>
                  <a:pt x="398528" y="81453"/>
                </a:cubicBezTo>
                <a:cubicBezTo>
                  <a:pt x="397130" y="82825"/>
                  <a:pt x="395224" y="83536"/>
                  <a:pt x="393267" y="83486"/>
                </a:cubicBezTo>
                <a:close/>
                <a:moveTo>
                  <a:pt x="295580" y="84528"/>
                </a:moveTo>
                <a:lnTo>
                  <a:pt x="295555" y="84553"/>
                </a:lnTo>
                <a:cubicBezTo>
                  <a:pt x="293598" y="84604"/>
                  <a:pt x="291718" y="83867"/>
                  <a:pt x="290320" y="82495"/>
                </a:cubicBezTo>
                <a:cubicBezTo>
                  <a:pt x="288897" y="81147"/>
                  <a:pt x="288109" y="79267"/>
                  <a:pt x="288109" y="77310"/>
                </a:cubicBezTo>
                <a:cubicBezTo>
                  <a:pt x="288109" y="75354"/>
                  <a:pt x="288897" y="73498"/>
                  <a:pt x="290320" y="72126"/>
                </a:cubicBezTo>
                <a:cubicBezTo>
                  <a:pt x="291717" y="70779"/>
                  <a:pt x="293598" y="70042"/>
                  <a:pt x="295555" y="70093"/>
                </a:cubicBezTo>
                <a:lnTo>
                  <a:pt x="320104" y="70093"/>
                </a:lnTo>
                <a:cubicBezTo>
                  <a:pt x="322924" y="70093"/>
                  <a:pt x="325491" y="71745"/>
                  <a:pt x="326685" y="74311"/>
                </a:cubicBezTo>
                <a:lnTo>
                  <a:pt x="334716" y="88212"/>
                </a:lnTo>
                <a:lnTo>
                  <a:pt x="404477" y="88212"/>
                </a:lnTo>
                <a:cubicBezTo>
                  <a:pt x="408467" y="88212"/>
                  <a:pt x="411694" y="91440"/>
                  <a:pt x="411694" y="95429"/>
                </a:cubicBezTo>
                <a:cubicBezTo>
                  <a:pt x="411694" y="99420"/>
                  <a:pt x="408467" y="102672"/>
                  <a:pt x="404477" y="102672"/>
                </a:cubicBezTo>
                <a:lnTo>
                  <a:pt x="330578" y="102672"/>
                </a:lnTo>
                <a:cubicBezTo>
                  <a:pt x="327987" y="102672"/>
                  <a:pt x="325623" y="101275"/>
                  <a:pt x="324327" y="99064"/>
                </a:cubicBezTo>
                <a:lnTo>
                  <a:pt x="315966" y="84579"/>
                </a:lnTo>
                <a:close/>
                <a:moveTo>
                  <a:pt x="151564" y="64503"/>
                </a:moveTo>
                <a:cubicBezTo>
                  <a:pt x="160712" y="64503"/>
                  <a:pt x="168590" y="70958"/>
                  <a:pt x="170394" y="79928"/>
                </a:cubicBezTo>
                <a:cubicBezTo>
                  <a:pt x="172173" y="88899"/>
                  <a:pt x="167371" y="97895"/>
                  <a:pt x="158933" y="101402"/>
                </a:cubicBezTo>
                <a:cubicBezTo>
                  <a:pt x="150471" y="104909"/>
                  <a:pt x="140712" y="101936"/>
                  <a:pt x="135630" y="94338"/>
                </a:cubicBezTo>
                <a:cubicBezTo>
                  <a:pt x="130548" y="86739"/>
                  <a:pt x="131564" y="76599"/>
                  <a:pt x="138019" y="70119"/>
                </a:cubicBezTo>
                <a:cubicBezTo>
                  <a:pt x="141602" y="66536"/>
                  <a:pt x="146481" y="64503"/>
                  <a:pt x="151564" y="64503"/>
                </a:cubicBezTo>
                <a:close/>
                <a:moveTo>
                  <a:pt x="154893" y="80335"/>
                </a:moveTo>
                <a:cubicBezTo>
                  <a:pt x="156494" y="81910"/>
                  <a:pt x="156748" y="84401"/>
                  <a:pt x="155503" y="86281"/>
                </a:cubicBezTo>
                <a:cubicBezTo>
                  <a:pt x="154258" y="88162"/>
                  <a:pt x="151869" y="88899"/>
                  <a:pt x="149785" y="88035"/>
                </a:cubicBezTo>
                <a:cubicBezTo>
                  <a:pt x="147726" y="87170"/>
                  <a:pt x="146532" y="84985"/>
                  <a:pt x="146964" y="82775"/>
                </a:cubicBezTo>
                <a:cubicBezTo>
                  <a:pt x="147396" y="80563"/>
                  <a:pt x="149328" y="78962"/>
                  <a:pt x="151564" y="78962"/>
                </a:cubicBezTo>
                <a:cubicBezTo>
                  <a:pt x="152809" y="78962"/>
                  <a:pt x="154029" y="79445"/>
                  <a:pt x="154893" y="80335"/>
                </a:cubicBezTo>
                <a:close/>
                <a:moveTo>
                  <a:pt x="107955" y="64503"/>
                </a:moveTo>
                <a:cubicBezTo>
                  <a:pt x="117104" y="64503"/>
                  <a:pt x="124982" y="70958"/>
                  <a:pt x="126786" y="79928"/>
                </a:cubicBezTo>
                <a:cubicBezTo>
                  <a:pt x="128565" y="88899"/>
                  <a:pt x="123762" y="97895"/>
                  <a:pt x="115325" y="101402"/>
                </a:cubicBezTo>
                <a:cubicBezTo>
                  <a:pt x="106862" y="104909"/>
                  <a:pt x="97104" y="101936"/>
                  <a:pt x="92021" y="94338"/>
                </a:cubicBezTo>
                <a:cubicBezTo>
                  <a:pt x="86939" y="86739"/>
                  <a:pt x="87955" y="76599"/>
                  <a:pt x="94410" y="70119"/>
                </a:cubicBezTo>
                <a:cubicBezTo>
                  <a:pt x="97994" y="66536"/>
                  <a:pt x="102873" y="64503"/>
                  <a:pt x="107955" y="64503"/>
                </a:cubicBezTo>
                <a:close/>
                <a:moveTo>
                  <a:pt x="111284" y="80335"/>
                </a:moveTo>
                <a:cubicBezTo>
                  <a:pt x="112885" y="81910"/>
                  <a:pt x="113140" y="84401"/>
                  <a:pt x="111894" y="86281"/>
                </a:cubicBezTo>
                <a:cubicBezTo>
                  <a:pt x="110649" y="88137"/>
                  <a:pt x="108260" y="88874"/>
                  <a:pt x="106202" y="88035"/>
                </a:cubicBezTo>
                <a:cubicBezTo>
                  <a:pt x="104118" y="87170"/>
                  <a:pt x="102924" y="84960"/>
                  <a:pt x="103356" y="82775"/>
                </a:cubicBezTo>
                <a:cubicBezTo>
                  <a:pt x="103788" y="80563"/>
                  <a:pt x="105719" y="78962"/>
                  <a:pt x="107955" y="78962"/>
                </a:cubicBezTo>
                <a:cubicBezTo>
                  <a:pt x="109200" y="78962"/>
                  <a:pt x="110420" y="79445"/>
                  <a:pt x="111284" y="80335"/>
                </a:cubicBezTo>
                <a:close/>
                <a:moveTo>
                  <a:pt x="514586" y="25443"/>
                </a:moveTo>
                <a:cubicBezTo>
                  <a:pt x="528334" y="25469"/>
                  <a:pt x="539973" y="35659"/>
                  <a:pt x="541803" y="49281"/>
                </a:cubicBezTo>
                <a:cubicBezTo>
                  <a:pt x="543633" y="62928"/>
                  <a:pt x="535094" y="75812"/>
                  <a:pt x="521828" y="79446"/>
                </a:cubicBezTo>
                <a:lnTo>
                  <a:pt x="521828" y="188416"/>
                </a:lnTo>
                <a:cubicBezTo>
                  <a:pt x="521828" y="191288"/>
                  <a:pt x="520685" y="194032"/>
                  <a:pt x="518652" y="196065"/>
                </a:cubicBezTo>
                <a:cubicBezTo>
                  <a:pt x="516619" y="198098"/>
                  <a:pt x="513875" y="199241"/>
                  <a:pt x="511003" y="199268"/>
                </a:cubicBezTo>
                <a:lnTo>
                  <a:pt x="468157" y="199268"/>
                </a:lnTo>
                <a:lnTo>
                  <a:pt x="468157" y="237082"/>
                </a:lnTo>
                <a:lnTo>
                  <a:pt x="514383" y="237082"/>
                </a:lnTo>
                <a:lnTo>
                  <a:pt x="564955" y="186484"/>
                </a:lnTo>
                <a:cubicBezTo>
                  <a:pt x="558118" y="174541"/>
                  <a:pt x="561168" y="159369"/>
                  <a:pt x="572121" y="151009"/>
                </a:cubicBezTo>
                <a:cubicBezTo>
                  <a:pt x="583074" y="142647"/>
                  <a:pt x="598500" y="143665"/>
                  <a:pt x="608259" y="153397"/>
                </a:cubicBezTo>
                <a:cubicBezTo>
                  <a:pt x="617992" y="163130"/>
                  <a:pt x="619033" y="178581"/>
                  <a:pt x="610672" y="189534"/>
                </a:cubicBezTo>
                <a:cubicBezTo>
                  <a:pt x="602312" y="200462"/>
                  <a:pt x="587140" y="203537"/>
                  <a:pt x="575171" y="196701"/>
                </a:cubicBezTo>
                <a:lnTo>
                  <a:pt x="523558" y="248340"/>
                </a:lnTo>
                <a:cubicBezTo>
                  <a:pt x="521525" y="250348"/>
                  <a:pt x="518754" y="251491"/>
                  <a:pt x="515882" y="251491"/>
                </a:cubicBezTo>
                <a:lnTo>
                  <a:pt x="468158" y="251491"/>
                </a:lnTo>
                <a:lnTo>
                  <a:pt x="468158" y="283004"/>
                </a:lnTo>
                <a:lnTo>
                  <a:pt x="526836" y="283004"/>
                </a:lnTo>
                <a:cubicBezTo>
                  <a:pt x="530469" y="269738"/>
                  <a:pt x="543329" y="261199"/>
                  <a:pt x="556975" y="263004"/>
                </a:cubicBezTo>
                <a:cubicBezTo>
                  <a:pt x="570597" y="264834"/>
                  <a:pt x="580787" y="276473"/>
                  <a:pt x="580787" y="290221"/>
                </a:cubicBezTo>
                <a:cubicBezTo>
                  <a:pt x="580787" y="303970"/>
                  <a:pt x="570597" y="315608"/>
                  <a:pt x="556975" y="317438"/>
                </a:cubicBezTo>
                <a:cubicBezTo>
                  <a:pt x="543328" y="319268"/>
                  <a:pt x="530470" y="310730"/>
                  <a:pt x="526836" y="297438"/>
                </a:cubicBezTo>
                <a:lnTo>
                  <a:pt x="468158" y="297438"/>
                </a:lnTo>
                <a:lnTo>
                  <a:pt x="468158" y="327019"/>
                </a:lnTo>
                <a:lnTo>
                  <a:pt x="501778" y="327019"/>
                </a:lnTo>
                <a:lnTo>
                  <a:pt x="501778" y="327045"/>
                </a:lnTo>
                <a:cubicBezTo>
                  <a:pt x="507776" y="327045"/>
                  <a:pt x="512605" y="331899"/>
                  <a:pt x="512605" y="337871"/>
                </a:cubicBezTo>
                <a:lnTo>
                  <a:pt x="512605" y="425392"/>
                </a:lnTo>
                <a:cubicBezTo>
                  <a:pt x="525896" y="429001"/>
                  <a:pt x="534435" y="441885"/>
                  <a:pt x="532605" y="455531"/>
                </a:cubicBezTo>
                <a:cubicBezTo>
                  <a:pt x="530775" y="469153"/>
                  <a:pt x="519136" y="479344"/>
                  <a:pt x="505388" y="479344"/>
                </a:cubicBezTo>
                <a:cubicBezTo>
                  <a:pt x="491639" y="479344"/>
                  <a:pt x="480000" y="469153"/>
                  <a:pt x="478171" y="455531"/>
                </a:cubicBezTo>
                <a:cubicBezTo>
                  <a:pt x="476366" y="441884"/>
                  <a:pt x="484905" y="429001"/>
                  <a:pt x="498170" y="425392"/>
                </a:cubicBezTo>
                <a:lnTo>
                  <a:pt x="498170" y="341501"/>
                </a:lnTo>
                <a:lnTo>
                  <a:pt x="468158" y="341501"/>
                </a:lnTo>
                <a:lnTo>
                  <a:pt x="468158" y="444675"/>
                </a:lnTo>
                <a:cubicBezTo>
                  <a:pt x="468132" y="458601"/>
                  <a:pt x="456823" y="469910"/>
                  <a:pt x="442897" y="469935"/>
                </a:cubicBezTo>
                <a:lnTo>
                  <a:pt x="68767" y="469935"/>
                </a:lnTo>
                <a:cubicBezTo>
                  <a:pt x="54841" y="469910"/>
                  <a:pt x="43532" y="458601"/>
                  <a:pt x="43507" y="444675"/>
                </a:cubicBezTo>
                <a:lnTo>
                  <a:pt x="43507" y="424650"/>
                </a:lnTo>
                <a:lnTo>
                  <a:pt x="25260" y="424650"/>
                </a:lnTo>
                <a:cubicBezTo>
                  <a:pt x="11334" y="424624"/>
                  <a:pt x="25" y="413315"/>
                  <a:pt x="0" y="399364"/>
                </a:cubicBezTo>
                <a:lnTo>
                  <a:pt x="0" y="25260"/>
                </a:lnTo>
                <a:cubicBezTo>
                  <a:pt x="51" y="11334"/>
                  <a:pt x="11334" y="51"/>
                  <a:pt x="25260" y="0"/>
                </a:cubicBezTo>
                <a:lnTo>
                  <a:pt x="399390" y="0"/>
                </a:lnTo>
                <a:cubicBezTo>
                  <a:pt x="413342" y="51"/>
                  <a:pt x="424625" y="11334"/>
                  <a:pt x="424676" y="25286"/>
                </a:cubicBezTo>
                <a:lnTo>
                  <a:pt x="424676" y="45285"/>
                </a:lnTo>
                <a:lnTo>
                  <a:pt x="442897" y="45285"/>
                </a:lnTo>
                <a:lnTo>
                  <a:pt x="442897" y="45311"/>
                </a:lnTo>
                <a:cubicBezTo>
                  <a:pt x="456823" y="45336"/>
                  <a:pt x="468107" y="56620"/>
                  <a:pt x="468158" y="70546"/>
                </a:cubicBezTo>
                <a:lnTo>
                  <a:pt x="468158" y="184799"/>
                </a:lnTo>
                <a:lnTo>
                  <a:pt x="507343" y="184799"/>
                </a:lnTo>
                <a:lnTo>
                  <a:pt x="507369" y="79439"/>
                </a:lnTo>
                <a:cubicBezTo>
                  <a:pt x="494078" y="75830"/>
                  <a:pt x="485514" y="62920"/>
                  <a:pt x="487344" y="49274"/>
                </a:cubicBezTo>
                <a:cubicBezTo>
                  <a:pt x="489148" y="35627"/>
                  <a:pt x="500813" y="25411"/>
                  <a:pt x="514587" y="25411"/>
                </a:cubicBezTo>
                <a:close/>
                <a:moveTo>
                  <a:pt x="523811" y="43715"/>
                </a:moveTo>
                <a:cubicBezTo>
                  <a:pt x="519415" y="39318"/>
                  <a:pt x="512553" y="38658"/>
                  <a:pt x="507394" y="42114"/>
                </a:cubicBezTo>
                <a:cubicBezTo>
                  <a:pt x="502236" y="45570"/>
                  <a:pt x="500228" y="52178"/>
                  <a:pt x="502592" y="57895"/>
                </a:cubicBezTo>
                <a:cubicBezTo>
                  <a:pt x="504981" y="63639"/>
                  <a:pt x="511080" y="66892"/>
                  <a:pt x="517153" y="65697"/>
                </a:cubicBezTo>
                <a:cubicBezTo>
                  <a:pt x="523226" y="64477"/>
                  <a:pt x="527624" y="59141"/>
                  <a:pt x="527624" y="52940"/>
                </a:cubicBezTo>
                <a:cubicBezTo>
                  <a:pt x="527649" y="49484"/>
                  <a:pt x="526251" y="46155"/>
                  <a:pt x="523811" y="43715"/>
                </a:cubicBezTo>
                <a:close/>
                <a:moveTo>
                  <a:pt x="514611" y="442696"/>
                </a:moveTo>
                <a:cubicBezTo>
                  <a:pt x="510215" y="438325"/>
                  <a:pt x="503353" y="437639"/>
                  <a:pt x="498194" y="441095"/>
                </a:cubicBezTo>
                <a:cubicBezTo>
                  <a:pt x="493036" y="444551"/>
                  <a:pt x="491028" y="451159"/>
                  <a:pt x="493392" y="456877"/>
                </a:cubicBezTo>
                <a:cubicBezTo>
                  <a:pt x="495781" y="462620"/>
                  <a:pt x="501880" y="465873"/>
                  <a:pt x="507954" y="464679"/>
                </a:cubicBezTo>
                <a:cubicBezTo>
                  <a:pt x="514053" y="463459"/>
                  <a:pt x="518424" y="458122"/>
                  <a:pt x="518424" y="451921"/>
                </a:cubicBezTo>
                <a:cubicBezTo>
                  <a:pt x="518449" y="448465"/>
                  <a:pt x="517051" y="445136"/>
                  <a:pt x="514612" y="442696"/>
                </a:cubicBezTo>
                <a:close/>
                <a:moveTo>
                  <a:pt x="562591" y="281017"/>
                </a:moveTo>
                <a:cubicBezTo>
                  <a:pt x="558195" y="276646"/>
                  <a:pt x="551332" y="275959"/>
                  <a:pt x="546174" y="279416"/>
                </a:cubicBezTo>
                <a:cubicBezTo>
                  <a:pt x="541016" y="282872"/>
                  <a:pt x="539007" y="289479"/>
                  <a:pt x="541372" y="295197"/>
                </a:cubicBezTo>
                <a:cubicBezTo>
                  <a:pt x="543760" y="300941"/>
                  <a:pt x="549860" y="304193"/>
                  <a:pt x="555933" y="302999"/>
                </a:cubicBezTo>
                <a:cubicBezTo>
                  <a:pt x="562032" y="301779"/>
                  <a:pt x="566403" y="296442"/>
                  <a:pt x="566403" y="290242"/>
                </a:cubicBezTo>
                <a:cubicBezTo>
                  <a:pt x="566429" y="286785"/>
                  <a:pt x="565031" y="283456"/>
                  <a:pt x="562591" y="281017"/>
                </a:cubicBezTo>
                <a:close/>
                <a:moveTo>
                  <a:pt x="598067" y="163609"/>
                </a:moveTo>
                <a:cubicBezTo>
                  <a:pt x="593671" y="159237"/>
                  <a:pt x="586783" y="158551"/>
                  <a:pt x="581625" y="162007"/>
                </a:cubicBezTo>
                <a:cubicBezTo>
                  <a:pt x="576467" y="165463"/>
                  <a:pt x="574484" y="172071"/>
                  <a:pt x="576848" y="177814"/>
                </a:cubicBezTo>
                <a:cubicBezTo>
                  <a:pt x="579211" y="183532"/>
                  <a:pt x="585310" y="186785"/>
                  <a:pt x="591409" y="185591"/>
                </a:cubicBezTo>
                <a:cubicBezTo>
                  <a:pt x="597483" y="184371"/>
                  <a:pt x="601880" y="179034"/>
                  <a:pt x="601880" y="172834"/>
                </a:cubicBezTo>
                <a:cubicBezTo>
                  <a:pt x="601880" y="169377"/>
                  <a:pt x="600507" y="166048"/>
                  <a:pt x="598067" y="163609"/>
                </a:cubicBezTo>
                <a:close/>
                <a:moveTo>
                  <a:pt x="87519" y="271967"/>
                </a:moveTo>
                <a:cubicBezTo>
                  <a:pt x="85563" y="272018"/>
                  <a:pt x="83656" y="271281"/>
                  <a:pt x="82258" y="269934"/>
                </a:cubicBezTo>
                <a:cubicBezTo>
                  <a:pt x="80861" y="268562"/>
                  <a:pt x="80073" y="266707"/>
                  <a:pt x="80073" y="264750"/>
                </a:cubicBezTo>
                <a:cubicBezTo>
                  <a:pt x="80073" y="262793"/>
                  <a:pt x="80861" y="260912"/>
                  <a:pt x="82258" y="259566"/>
                </a:cubicBezTo>
                <a:cubicBezTo>
                  <a:pt x="83656" y="258194"/>
                  <a:pt x="85563" y="257456"/>
                  <a:pt x="87519" y="257507"/>
                </a:cubicBezTo>
                <a:lnTo>
                  <a:pt x="173745" y="257507"/>
                </a:lnTo>
                <a:cubicBezTo>
                  <a:pt x="177659" y="257634"/>
                  <a:pt x="180759" y="260836"/>
                  <a:pt x="180759" y="264750"/>
                </a:cubicBezTo>
                <a:cubicBezTo>
                  <a:pt x="180759" y="268638"/>
                  <a:pt x="177659" y="271840"/>
                  <a:pt x="173745" y="271967"/>
                </a:cubicBezTo>
                <a:close/>
                <a:moveTo>
                  <a:pt x="87519" y="244649"/>
                </a:moveTo>
                <a:lnTo>
                  <a:pt x="87519" y="244623"/>
                </a:lnTo>
                <a:cubicBezTo>
                  <a:pt x="85563" y="244699"/>
                  <a:pt x="83656" y="243962"/>
                  <a:pt x="82258" y="242590"/>
                </a:cubicBezTo>
                <a:cubicBezTo>
                  <a:pt x="80861" y="241243"/>
                  <a:pt x="80073" y="239363"/>
                  <a:pt x="80073" y="237406"/>
                </a:cubicBezTo>
                <a:cubicBezTo>
                  <a:pt x="80073" y="235449"/>
                  <a:pt x="80861" y="233594"/>
                  <a:pt x="82258" y="232221"/>
                </a:cubicBezTo>
                <a:cubicBezTo>
                  <a:pt x="83656" y="230849"/>
                  <a:pt x="85563" y="230138"/>
                  <a:pt x="87519" y="230188"/>
                </a:cubicBezTo>
                <a:lnTo>
                  <a:pt x="173745" y="230188"/>
                </a:lnTo>
                <a:cubicBezTo>
                  <a:pt x="177659" y="230315"/>
                  <a:pt x="180759" y="233517"/>
                  <a:pt x="180759" y="237406"/>
                </a:cubicBezTo>
                <a:cubicBezTo>
                  <a:pt x="180759" y="241320"/>
                  <a:pt x="177659" y="244522"/>
                  <a:pt x="173745" y="244623"/>
                </a:cubicBezTo>
                <a:close/>
                <a:moveTo>
                  <a:pt x="87519" y="217330"/>
                </a:moveTo>
                <a:lnTo>
                  <a:pt x="87519" y="217305"/>
                </a:lnTo>
                <a:cubicBezTo>
                  <a:pt x="83530" y="217305"/>
                  <a:pt x="80276" y="214077"/>
                  <a:pt x="80276" y="210087"/>
                </a:cubicBezTo>
                <a:cubicBezTo>
                  <a:pt x="80276" y="206097"/>
                  <a:pt x="83529" y="202844"/>
                  <a:pt x="87519" y="202844"/>
                </a:cubicBezTo>
                <a:lnTo>
                  <a:pt x="173745" y="202844"/>
                </a:lnTo>
                <a:cubicBezTo>
                  <a:pt x="177735" y="202844"/>
                  <a:pt x="180988" y="206097"/>
                  <a:pt x="180988" y="210087"/>
                </a:cubicBezTo>
                <a:cubicBezTo>
                  <a:pt x="180988" y="214077"/>
                  <a:pt x="177735" y="217305"/>
                  <a:pt x="173745" y="217305"/>
                </a:cubicBezTo>
                <a:close/>
                <a:moveTo>
                  <a:pt x="87519" y="190011"/>
                </a:moveTo>
                <a:lnTo>
                  <a:pt x="87519" y="189960"/>
                </a:lnTo>
                <a:cubicBezTo>
                  <a:pt x="83530" y="189960"/>
                  <a:pt x="80276" y="186733"/>
                  <a:pt x="80276" y="182742"/>
                </a:cubicBezTo>
                <a:cubicBezTo>
                  <a:pt x="80276" y="178753"/>
                  <a:pt x="83529" y="175525"/>
                  <a:pt x="87519" y="175525"/>
                </a:cubicBezTo>
                <a:lnTo>
                  <a:pt x="173745" y="175525"/>
                </a:lnTo>
                <a:cubicBezTo>
                  <a:pt x="177735" y="175525"/>
                  <a:pt x="180988" y="178752"/>
                  <a:pt x="180988" y="182742"/>
                </a:cubicBezTo>
                <a:cubicBezTo>
                  <a:pt x="180988" y="186732"/>
                  <a:pt x="177735" y="189960"/>
                  <a:pt x="173745" y="189960"/>
                </a:cubicBezTo>
                <a:close/>
                <a:moveTo>
                  <a:pt x="252731" y="430110"/>
                </a:moveTo>
                <a:lnTo>
                  <a:pt x="421268" y="430110"/>
                </a:lnTo>
                <a:cubicBezTo>
                  <a:pt x="423225" y="430161"/>
                  <a:pt x="425131" y="429424"/>
                  <a:pt x="426528" y="428077"/>
                </a:cubicBezTo>
                <a:cubicBezTo>
                  <a:pt x="427926" y="426705"/>
                  <a:pt x="428714" y="424850"/>
                  <a:pt x="428714" y="422893"/>
                </a:cubicBezTo>
                <a:cubicBezTo>
                  <a:pt x="428714" y="420936"/>
                  <a:pt x="427926" y="419055"/>
                  <a:pt x="426528" y="417709"/>
                </a:cubicBezTo>
                <a:cubicBezTo>
                  <a:pt x="425131" y="416337"/>
                  <a:pt x="423225" y="415599"/>
                  <a:pt x="421268" y="415676"/>
                </a:cubicBezTo>
                <a:lnTo>
                  <a:pt x="252731" y="415676"/>
                </a:lnTo>
                <a:cubicBezTo>
                  <a:pt x="248843" y="415777"/>
                  <a:pt x="245743" y="418979"/>
                  <a:pt x="245743" y="422893"/>
                </a:cubicBezTo>
                <a:cubicBezTo>
                  <a:pt x="245743" y="426782"/>
                  <a:pt x="248843" y="429983"/>
                  <a:pt x="252731" y="430110"/>
                </a:cubicBezTo>
                <a:close/>
                <a:moveTo>
                  <a:pt x="252731" y="392550"/>
                </a:moveTo>
                <a:cubicBezTo>
                  <a:pt x="248843" y="392448"/>
                  <a:pt x="245743" y="389247"/>
                  <a:pt x="245743" y="385333"/>
                </a:cubicBezTo>
                <a:cubicBezTo>
                  <a:pt x="245743" y="381445"/>
                  <a:pt x="248843" y="378243"/>
                  <a:pt x="252731" y="378116"/>
                </a:cubicBezTo>
                <a:lnTo>
                  <a:pt x="421268" y="378116"/>
                </a:lnTo>
                <a:cubicBezTo>
                  <a:pt x="423225" y="378065"/>
                  <a:pt x="425131" y="378801"/>
                  <a:pt x="426528" y="380149"/>
                </a:cubicBezTo>
                <a:cubicBezTo>
                  <a:pt x="427926" y="381521"/>
                  <a:pt x="428714" y="383376"/>
                  <a:pt x="428714" y="385332"/>
                </a:cubicBezTo>
                <a:cubicBezTo>
                  <a:pt x="428714" y="387289"/>
                  <a:pt x="427926" y="389170"/>
                  <a:pt x="426528" y="390517"/>
                </a:cubicBezTo>
                <a:cubicBezTo>
                  <a:pt x="425131" y="391890"/>
                  <a:pt x="423225" y="392626"/>
                  <a:pt x="421268" y="392550"/>
                </a:cubicBezTo>
                <a:close/>
                <a:moveTo>
                  <a:pt x="252731" y="355016"/>
                </a:moveTo>
                <a:cubicBezTo>
                  <a:pt x="248742" y="355016"/>
                  <a:pt x="245514" y="351788"/>
                  <a:pt x="245514" y="347798"/>
                </a:cubicBezTo>
                <a:cubicBezTo>
                  <a:pt x="245514" y="343809"/>
                  <a:pt x="248741" y="340581"/>
                  <a:pt x="252731" y="340581"/>
                </a:cubicBezTo>
                <a:lnTo>
                  <a:pt x="421268" y="340581"/>
                </a:lnTo>
                <a:cubicBezTo>
                  <a:pt x="425258" y="340581"/>
                  <a:pt x="428511" y="343808"/>
                  <a:pt x="428511" y="347798"/>
                </a:cubicBezTo>
                <a:cubicBezTo>
                  <a:pt x="428511" y="351788"/>
                  <a:pt x="425258" y="355016"/>
                  <a:pt x="421268" y="355016"/>
                </a:cubicBezTo>
                <a:close/>
                <a:moveTo>
                  <a:pt x="142668" y="374355"/>
                </a:moveTo>
                <a:lnTo>
                  <a:pt x="157839" y="431000"/>
                </a:lnTo>
                <a:lnTo>
                  <a:pt x="157839" y="430975"/>
                </a:lnTo>
                <a:cubicBezTo>
                  <a:pt x="143735" y="433110"/>
                  <a:pt x="129300" y="430365"/>
                  <a:pt x="116949" y="423224"/>
                </a:cubicBezTo>
                <a:cubicBezTo>
                  <a:pt x="102515" y="414914"/>
                  <a:pt x="91969" y="401242"/>
                  <a:pt x="87598" y="385155"/>
                </a:cubicBezTo>
                <a:cubicBezTo>
                  <a:pt x="87547" y="384926"/>
                  <a:pt x="87471" y="384697"/>
                  <a:pt x="87420" y="384469"/>
                </a:cubicBezTo>
                <a:cubicBezTo>
                  <a:pt x="85235" y="376210"/>
                  <a:pt x="84777" y="367595"/>
                  <a:pt x="86048" y="359133"/>
                </a:cubicBezTo>
                <a:lnTo>
                  <a:pt x="142693" y="374304"/>
                </a:lnTo>
                <a:close/>
                <a:moveTo>
                  <a:pt x="89758" y="345232"/>
                </a:moveTo>
                <a:cubicBezTo>
                  <a:pt x="90902" y="342334"/>
                  <a:pt x="92249" y="339539"/>
                  <a:pt x="93799" y="336845"/>
                </a:cubicBezTo>
                <a:cubicBezTo>
                  <a:pt x="93875" y="336718"/>
                  <a:pt x="93926" y="336591"/>
                  <a:pt x="94002" y="336464"/>
                </a:cubicBezTo>
                <a:lnTo>
                  <a:pt x="94002" y="336490"/>
                </a:lnTo>
                <a:cubicBezTo>
                  <a:pt x="102338" y="322233"/>
                  <a:pt x="115934" y="311813"/>
                  <a:pt x="131868" y="307494"/>
                </a:cubicBezTo>
                <a:cubicBezTo>
                  <a:pt x="132096" y="307443"/>
                  <a:pt x="132325" y="307392"/>
                  <a:pt x="132554" y="307315"/>
                </a:cubicBezTo>
                <a:cubicBezTo>
                  <a:pt x="163481" y="299183"/>
                  <a:pt x="195628" y="315473"/>
                  <a:pt x="207369" y="345231"/>
                </a:cubicBezTo>
                <a:lnTo>
                  <a:pt x="148563" y="360987"/>
                </a:lnTo>
                <a:close/>
                <a:moveTo>
                  <a:pt x="211102" y="359158"/>
                </a:moveTo>
                <a:cubicBezTo>
                  <a:pt x="213212" y="373288"/>
                  <a:pt x="210468" y="387697"/>
                  <a:pt x="203326" y="400073"/>
                </a:cubicBezTo>
                <a:cubicBezTo>
                  <a:pt x="196210" y="412449"/>
                  <a:pt x="185080" y="422030"/>
                  <a:pt x="171789" y="427265"/>
                </a:cubicBezTo>
                <a:lnTo>
                  <a:pt x="157405" y="373567"/>
                </a:lnTo>
                <a:lnTo>
                  <a:pt x="211102" y="359184"/>
                </a:lnTo>
                <a:close/>
                <a:moveTo>
                  <a:pt x="223555" y="348357"/>
                </a:moveTo>
                <a:cubicBezTo>
                  <a:pt x="228918" y="368256"/>
                  <a:pt x="226122" y="389450"/>
                  <a:pt x="215779" y="407264"/>
                </a:cubicBezTo>
                <a:cubicBezTo>
                  <a:pt x="205512" y="425104"/>
                  <a:pt x="188562" y="438116"/>
                  <a:pt x="168663" y="443427"/>
                </a:cubicBezTo>
                <a:cubicBezTo>
                  <a:pt x="148790" y="448764"/>
                  <a:pt x="127596" y="445968"/>
                  <a:pt x="109756" y="435676"/>
                </a:cubicBezTo>
                <a:cubicBezTo>
                  <a:pt x="91916" y="425409"/>
                  <a:pt x="78905" y="408434"/>
                  <a:pt x="73593" y="388535"/>
                </a:cubicBezTo>
                <a:cubicBezTo>
                  <a:pt x="68257" y="368662"/>
                  <a:pt x="71052" y="347468"/>
                  <a:pt x="81370" y="329653"/>
                </a:cubicBezTo>
                <a:cubicBezTo>
                  <a:pt x="81446" y="329526"/>
                  <a:pt x="81523" y="329374"/>
                  <a:pt x="81624" y="329247"/>
                </a:cubicBezTo>
                <a:cubicBezTo>
                  <a:pt x="91916" y="311610"/>
                  <a:pt x="108765" y="298751"/>
                  <a:pt x="128511" y="293465"/>
                </a:cubicBezTo>
                <a:cubicBezTo>
                  <a:pt x="169908" y="282436"/>
                  <a:pt x="212447" y="307010"/>
                  <a:pt x="223552" y="348383"/>
                </a:cubicBezTo>
                <a:close/>
                <a:moveTo>
                  <a:pt x="397635" y="161449"/>
                </a:moveTo>
                <a:lnTo>
                  <a:pt x="432145" y="161449"/>
                </a:lnTo>
                <a:cubicBezTo>
                  <a:pt x="436135" y="161449"/>
                  <a:pt x="439363" y="164675"/>
                  <a:pt x="439363" y="168666"/>
                </a:cubicBezTo>
                <a:lnTo>
                  <a:pt x="439363" y="310393"/>
                </a:lnTo>
                <a:cubicBezTo>
                  <a:pt x="439363" y="314382"/>
                  <a:pt x="436136" y="317610"/>
                  <a:pt x="432145" y="317610"/>
                </a:cubicBezTo>
                <a:lnTo>
                  <a:pt x="397635" y="317610"/>
                </a:lnTo>
                <a:cubicBezTo>
                  <a:pt x="393645" y="317610"/>
                  <a:pt x="390392" y="314383"/>
                  <a:pt x="390392" y="310393"/>
                </a:cubicBezTo>
                <a:lnTo>
                  <a:pt x="390392" y="168666"/>
                </a:lnTo>
                <a:cubicBezTo>
                  <a:pt x="390392" y="164676"/>
                  <a:pt x="393645" y="161449"/>
                  <a:pt x="397635" y="161449"/>
                </a:cubicBezTo>
                <a:close/>
                <a:moveTo>
                  <a:pt x="424928" y="175909"/>
                </a:moveTo>
                <a:lnTo>
                  <a:pt x="424928" y="303154"/>
                </a:lnTo>
                <a:lnTo>
                  <a:pt x="404852" y="303154"/>
                </a:lnTo>
                <a:lnTo>
                  <a:pt x="404852" y="175909"/>
                </a:lnTo>
                <a:close/>
                <a:moveTo>
                  <a:pt x="343834" y="208945"/>
                </a:moveTo>
                <a:lnTo>
                  <a:pt x="378371" y="208945"/>
                </a:lnTo>
                <a:cubicBezTo>
                  <a:pt x="380277" y="208945"/>
                  <a:pt x="382107" y="209708"/>
                  <a:pt x="383479" y="211055"/>
                </a:cubicBezTo>
                <a:cubicBezTo>
                  <a:pt x="384825" y="212401"/>
                  <a:pt x="385588" y="214257"/>
                  <a:pt x="385588" y="216162"/>
                </a:cubicBezTo>
                <a:lnTo>
                  <a:pt x="385588" y="310391"/>
                </a:lnTo>
                <a:cubicBezTo>
                  <a:pt x="385588" y="314381"/>
                  <a:pt x="382360" y="317608"/>
                  <a:pt x="378371" y="317608"/>
                </a:cubicBezTo>
                <a:lnTo>
                  <a:pt x="343834" y="317608"/>
                </a:lnTo>
                <a:cubicBezTo>
                  <a:pt x="339844" y="317608"/>
                  <a:pt x="336617" y="314381"/>
                  <a:pt x="336617" y="310391"/>
                </a:cubicBezTo>
                <a:lnTo>
                  <a:pt x="336617" y="216162"/>
                </a:lnTo>
                <a:cubicBezTo>
                  <a:pt x="336617" y="214257"/>
                  <a:pt x="337379" y="212401"/>
                  <a:pt x="338726" y="211055"/>
                </a:cubicBezTo>
                <a:cubicBezTo>
                  <a:pt x="340099" y="209708"/>
                  <a:pt x="341928" y="208945"/>
                  <a:pt x="343834" y="208945"/>
                </a:cubicBezTo>
                <a:close/>
                <a:moveTo>
                  <a:pt x="371153" y="223380"/>
                </a:moveTo>
                <a:lnTo>
                  <a:pt x="371153" y="303153"/>
                </a:lnTo>
                <a:lnTo>
                  <a:pt x="351077" y="303153"/>
                </a:lnTo>
                <a:lnTo>
                  <a:pt x="351077" y="223380"/>
                </a:lnTo>
                <a:close/>
                <a:moveTo>
                  <a:pt x="290060" y="184346"/>
                </a:moveTo>
                <a:lnTo>
                  <a:pt x="324596" y="184346"/>
                </a:lnTo>
                <a:cubicBezTo>
                  <a:pt x="328586" y="184346"/>
                  <a:pt x="331813" y="187599"/>
                  <a:pt x="331813" y="191589"/>
                </a:cubicBezTo>
                <a:lnTo>
                  <a:pt x="331813" y="310396"/>
                </a:lnTo>
                <a:cubicBezTo>
                  <a:pt x="331813" y="314385"/>
                  <a:pt x="328586" y="317613"/>
                  <a:pt x="324596" y="317613"/>
                </a:cubicBezTo>
                <a:lnTo>
                  <a:pt x="290060" y="317613"/>
                </a:lnTo>
                <a:cubicBezTo>
                  <a:pt x="288154" y="317613"/>
                  <a:pt x="286299" y="316851"/>
                  <a:pt x="284952" y="315504"/>
                </a:cubicBezTo>
                <a:cubicBezTo>
                  <a:pt x="283579" y="314131"/>
                  <a:pt x="282817" y="312301"/>
                  <a:pt x="282817" y="310396"/>
                </a:cubicBezTo>
                <a:lnTo>
                  <a:pt x="282817" y="191615"/>
                </a:lnTo>
                <a:cubicBezTo>
                  <a:pt x="282817" y="187625"/>
                  <a:pt x="286044" y="184372"/>
                  <a:pt x="290035" y="184372"/>
                </a:cubicBezTo>
                <a:close/>
                <a:moveTo>
                  <a:pt x="317353" y="198806"/>
                </a:moveTo>
                <a:lnTo>
                  <a:pt x="317378" y="303151"/>
                </a:lnTo>
                <a:lnTo>
                  <a:pt x="297277" y="303151"/>
                </a:lnTo>
                <a:lnTo>
                  <a:pt x="297277" y="198832"/>
                </a:lnTo>
                <a:close/>
                <a:moveTo>
                  <a:pt x="236285" y="250649"/>
                </a:moveTo>
                <a:lnTo>
                  <a:pt x="270796" y="250649"/>
                </a:lnTo>
                <a:cubicBezTo>
                  <a:pt x="272702" y="250649"/>
                  <a:pt x="274558" y="251411"/>
                  <a:pt x="275904" y="252758"/>
                </a:cubicBezTo>
                <a:cubicBezTo>
                  <a:pt x="277251" y="254130"/>
                  <a:pt x="278014" y="255960"/>
                  <a:pt x="278014" y="257866"/>
                </a:cubicBezTo>
                <a:lnTo>
                  <a:pt x="278014" y="310394"/>
                </a:lnTo>
                <a:cubicBezTo>
                  <a:pt x="278014" y="314384"/>
                  <a:pt x="274786" y="317611"/>
                  <a:pt x="270796" y="317611"/>
                </a:cubicBezTo>
                <a:lnTo>
                  <a:pt x="236285" y="317611"/>
                </a:lnTo>
                <a:cubicBezTo>
                  <a:pt x="232295" y="317611"/>
                  <a:pt x="229068" y="314385"/>
                  <a:pt x="229068" y="310394"/>
                </a:cubicBezTo>
                <a:lnTo>
                  <a:pt x="229068" y="257866"/>
                </a:lnTo>
                <a:cubicBezTo>
                  <a:pt x="229068" y="255960"/>
                  <a:pt x="229805" y="254130"/>
                  <a:pt x="231177" y="252758"/>
                </a:cubicBezTo>
                <a:cubicBezTo>
                  <a:pt x="232524" y="251411"/>
                  <a:pt x="234354" y="250649"/>
                  <a:pt x="236285" y="250649"/>
                </a:cubicBezTo>
                <a:close/>
                <a:moveTo>
                  <a:pt x="263579" y="265084"/>
                </a:moveTo>
                <a:lnTo>
                  <a:pt x="263579" y="303152"/>
                </a:lnTo>
                <a:lnTo>
                  <a:pt x="243503" y="303152"/>
                </a:lnTo>
                <a:lnTo>
                  <a:pt x="243503" y="265109"/>
                </a:lnTo>
                <a:close/>
                <a:moveTo>
                  <a:pt x="207823" y="59699"/>
                </a:moveTo>
                <a:lnTo>
                  <a:pt x="442893" y="59724"/>
                </a:lnTo>
                <a:cubicBezTo>
                  <a:pt x="448866" y="59724"/>
                  <a:pt x="453694" y="64578"/>
                  <a:pt x="453720" y="70550"/>
                </a:cubicBezTo>
                <a:lnTo>
                  <a:pt x="453720" y="107602"/>
                </a:lnTo>
                <a:lnTo>
                  <a:pt x="235499" y="107602"/>
                </a:lnTo>
                <a:lnTo>
                  <a:pt x="207850" y="59699"/>
                </a:lnTo>
                <a:close/>
                <a:moveTo>
                  <a:pt x="218827" y="107602"/>
                </a:moveTo>
                <a:lnTo>
                  <a:pt x="57889" y="107602"/>
                </a:lnTo>
                <a:lnTo>
                  <a:pt x="57914" y="70550"/>
                </a:lnTo>
                <a:cubicBezTo>
                  <a:pt x="57940" y="64578"/>
                  <a:pt x="62768" y="59724"/>
                  <a:pt x="68740" y="59724"/>
                </a:cubicBezTo>
                <a:lnTo>
                  <a:pt x="191204" y="59724"/>
                </a:lnTo>
                <a:lnTo>
                  <a:pt x="218853" y="107628"/>
                </a:lnTo>
                <a:close/>
                <a:moveTo>
                  <a:pt x="57889" y="127958"/>
                </a:moveTo>
                <a:lnTo>
                  <a:pt x="57889" y="122036"/>
                </a:lnTo>
                <a:lnTo>
                  <a:pt x="453722" y="122062"/>
                </a:lnTo>
                <a:lnTo>
                  <a:pt x="453722" y="127983"/>
                </a:lnTo>
                <a:close/>
                <a:moveTo>
                  <a:pt x="453722" y="142444"/>
                </a:moveTo>
                <a:lnTo>
                  <a:pt x="453722" y="444679"/>
                </a:lnTo>
                <a:cubicBezTo>
                  <a:pt x="453696" y="450650"/>
                  <a:pt x="448868" y="455479"/>
                  <a:pt x="442895" y="455505"/>
                </a:cubicBezTo>
                <a:lnTo>
                  <a:pt x="68766" y="455505"/>
                </a:lnTo>
                <a:cubicBezTo>
                  <a:pt x="62794" y="455479"/>
                  <a:pt x="57965" y="450651"/>
                  <a:pt x="57939" y="444679"/>
                </a:cubicBezTo>
                <a:lnTo>
                  <a:pt x="57939" y="142444"/>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latin typeface="+mj-lt"/>
            </a:endParaRPr>
          </a:p>
        </p:txBody>
      </p:sp>
      <p:sp>
        <p:nvSpPr>
          <p:cNvPr id="176" name="Freeform: Shape 175">
            <a:extLst>
              <a:ext uri="{FF2B5EF4-FFF2-40B4-BE49-F238E27FC236}">
                <a16:creationId xmlns:a16="http://schemas.microsoft.com/office/drawing/2014/main" id="{3C6DF0DD-174C-23C5-23DA-FBB61C76C2E2}"/>
              </a:ext>
              <a:ext uri="{C183D7F6-B498-43B3-948B-1728B52AA6E4}">
                <adec:decorative xmlns:adec="http://schemas.microsoft.com/office/drawing/2017/decorative" val="1"/>
              </a:ext>
            </a:extLst>
          </p:cNvPr>
          <p:cNvSpPr>
            <a:spLocks noChangeAspect="1"/>
          </p:cNvSpPr>
          <p:nvPr/>
        </p:nvSpPr>
        <p:spPr>
          <a:xfrm>
            <a:off x="4707213" y="4547048"/>
            <a:ext cx="457885" cy="457890"/>
          </a:xfrm>
          <a:custGeom>
            <a:avLst/>
            <a:gdLst>
              <a:gd name="connsiteX0" fmla="*/ 701612 w 892956"/>
              <a:gd name="connsiteY0" fmla="*/ 191354 h 892965"/>
              <a:gd name="connsiteX1" fmla="*/ 754037 w 892956"/>
              <a:gd name="connsiteY1" fmla="*/ 213008 h 892965"/>
              <a:gd name="connsiteX2" fmla="*/ 806462 w 892956"/>
              <a:gd name="connsiteY2" fmla="*/ 191354 h 892965"/>
              <a:gd name="connsiteX3" fmla="*/ 806462 w 892956"/>
              <a:gd name="connsiteY3" fmla="*/ 86541 h 892965"/>
              <a:gd name="connsiteX4" fmla="*/ 754037 w 892956"/>
              <a:gd name="connsiteY4" fmla="*/ 64850 h 892965"/>
              <a:gd name="connsiteX5" fmla="*/ 701612 w 892956"/>
              <a:gd name="connsiteY5" fmla="*/ 86541 h 892965"/>
              <a:gd name="connsiteX6" fmla="*/ 701612 w 892956"/>
              <a:gd name="connsiteY6" fmla="*/ 191354 h 892965"/>
              <a:gd name="connsiteX7" fmla="*/ 718021 w 892956"/>
              <a:gd name="connsiteY7" fmla="*/ 102951 h 892965"/>
              <a:gd name="connsiteX8" fmla="*/ 754037 w 892956"/>
              <a:gd name="connsiteY8" fmla="*/ 88031 h 892965"/>
              <a:gd name="connsiteX9" fmla="*/ 790053 w 892956"/>
              <a:gd name="connsiteY9" fmla="*/ 102951 h 892965"/>
              <a:gd name="connsiteX10" fmla="*/ 790053 w 892956"/>
              <a:gd name="connsiteY10" fmla="*/ 174947 h 892965"/>
              <a:gd name="connsiteX11" fmla="*/ 718057 w 892956"/>
              <a:gd name="connsiteY11" fmla="*/ 174947 h 892965"/>
              <a:gd name="connsiteX12" fmla="*/ 718020 w 892956"/>
              <a:gd name="connsiteY12" fmla="*/ 102951 h 892965"/>
              <a:gd name="connsiteX13" fmla="*/ 191355 w 892956"/>
              <a:gd name="connsiteY13" fmla="*/ 701616 h 892965"/>
              <a:gd name="connsiteX14" fmla="*/ 86542 w 892956"/>
              <a:gd name="connsiteY14" fmla="*/ 701616 h 892965"/>
              <a:gd name="connsiteX15" fmla="*/ 64851 w 892956"/>
              <a:gd name="connsiteY15" fmla="*/ 754004 h 892965"/>
              <a:gd name="connsiteX16" fmla="*/ 86542 w 892956"/>
              <a:gd name="connsiteY16" fmla="*/ 806428 h 892965"/>
              <a:gd name="connsiteX17" fmla="*/ 138967 w 892956"/>
              <a:gd name="connsiteY17" fmla="*/ 828082 h 892965"/>
              <a:gd name="connsiteX18" fmla="*/ 191391 w 892956"/>
              <a:gd name="connsiteY18" fmla="*/ 806428 h 892965"/>
              <a:gd name="connsiteX19" fmla="*/ 191354 w 892956"/>
              <a:gd name="connsiteY19" fmla="*/ 701615 h 892965"/>
              <a:gd name="connsiteX20" fmla="*/ 174947 w 892956"/>
              <a:gd name="connsiteY20" fmla="*/ 790020 h 892965"/>
              <a:gd name="connsiteX21" fmla="*/ 102951 w 892956"/>
              <a:gd name="connsiteY21" fmla="*/ 790020 h 892965"/>
              <a:gd name="connsiteX22" fmla="*/ 88031 w 892956"/>
              <a:gd name="connsiteY22" fmla="*/ 754004 h 892965"/>
              <a:gd name="connsiteX23" fmla="*/ 102951 w 892956"/>
              <a:gd name="connsiteY23" fmla="*/ 717988 h 892965"/>
              <a:gd name="connsiteX24" fmla="*/ 174947 w 892956"/>
              <a:gd name="connsiteY24" fmla="*/ 717988 h 892965"/>
              <a:gd name="connsiteX25" fmla="*/ 174947 w 892956"/>
              <a:gd name="connsiteY25" fmla="*/ 790021 h 892965"/>
              <a:gd name="connsiteX26" fmla="*/ 740455 w 892956"/>
              <a:gd name="connsiteY26" fmla="*/ 601415 h 892965"/>
              <a:gd name="connsiteX27" fmla="*/ 724791 w 892956"/>
              <a:gd name="connsiteY27" fmla="*/ 606252 h 892965"/>
              <a:gd name="connsiteX28" fmla="*/ 719955 w 892956"/>
              <a:gd name="connsiteY28" fmla="*/ 590588 h 892965"/>
              <a:gd name="connsiteX29" fmla="*/ 665000 w 892956"/>
              <a:gd name="connsiteY29" fmla="*/ 227971 h 892965"/>
              <a:gd name="connsiteX30" fmla="*/ 446487 w 892956"/>
              <a:gd name="connsiteY30" fmla="*/ 137447 h 892965"/>
              <a:gd name="connsiteX31" fmla="*/ 227974 w 892956"/>
              <a:gd name="connsiteY31" fmla="*/ 227971 h 892965"/>
              <a:gd name="connsiteX32" fmla="*/ 137449 w 892956"/>
              <a:gd name="connsiteY32" fmla="*/ 446484 h 892965"/>
              <a:gd name="connsiteX33" fmla="*/ 227974 w 892956"/>
              <a:gd name="connsiteY33" fmla="*/ 664997 h 892965"/>
              <a:gd name="connsiteX34" fmla="*/ 590591 w 892956"/>
              <a:gd name="connsiteY34" fmla="*/ 719952 h 892965"/>
              <a:gd name="connsiteX35" fmla="*/ 606255 w 892956"/>
              <a:gd name="connsiteY35" fmla="*/ 724789 h 892965"/>
              <a:gd name="connsiteX36" fmla="*/ 601418 w 892956"/>
              <a:gd name="connsiteY36" fmla="*/ 740453 h 892965"/>
              <a:gd name="connsiteX37" fmla="*/ 445932 w 892956"/>
              <a:gd name="connsiteY37" fmla="*/ 778627 h 892965"/>
              <a:gd name="connsiteX38" fmla="*/ 399013 w 892956"/>
              <a:gd name="connsiteY38" fmla="*/ 775278 h 892965"/>
              <a:gd name="connsiteX39" fmla="*/ 211561 w 892956"/>
              <a:gd name="connsiteY39" fmla="*/ 681368 h 892965"/>
              <a:gd name="connsiteX40" fmla="*/ 114264 w 892956"/>
              <a:gd name="connsiteY40" fmla="*/ 446481 h 892965"/>
              <a:gd name="connsiteX41" fmla="*/ 211561 w 892956"/>
              <a:gd name="connsiteY41" fmla="*/ 211556 h 892965"/>
              <a:gd name="connsiteX42" fmla="*/ 446486 w 892956"/>
              <a:gd name="connsiteY42" fmla="*/ 114259 h 892965"/>
              <a:gd name="connsiteX43" fmla="*/ 681411 w 892956"/>
              <a:gd name="connsiteY43" fmla="*/ 211556 h 892965"/>
              <a:gd name="connsiteX44" fmla="*/ 775321 w 892956"/>
              <a:gd name="connsiteY44" fmla="*/ 399008 h 892965"/>
              <a:gd name="connsiteX45" fmla="*/ 740458 w 892956"/>
              <a:gd name="connsiteY45" fmla="*/ 601415 h 892965"/>
              <a:gd name="connsiteX46" fmla="*/ 673185 w 892956"/>
              <a:gd name="connsiteY46" fmla="*/ 747300 h 892965"/>
              <a:gd name="connsiteX47" fmla="*/ 747301 w 892956"/>
              <a:gd name="connsiteY47" fmla="*/ 673184 h 892965"/>
              <a:gd name="connsiteX48" fmla="*/ 673185 w 892956"/>
              <a:gd name="connsiteY48" fmla="*/ 599068 h 892965"/>
              <a:gd name="connsiteX49" fmla="*/ 599069 w 892956"/>
              <a:gd name="connsiteY49" fmla="*/ 673184 h 892965"/>
              <a:gd name="connsiteX50" fmla="*/ 673185 w 892956"/>
              <a:gd name="connsiteY50" fmla="*/ 747300 h 892965"/>
              <a:gd name="connsiteX51" fmla="*/ 673185 w 892956"/>
              <a:gd name="connsiteY51" fmla="*/ 622284 h 892965"/>
              <a:gd name="connsiteX52" fmla="*/ 724122 w 892956"/>
              <a:gd name="connsiteY52" fmla="*/ 673221 h 892965"/>
              <a:gd name="connsiteX53" fmla="*/ 673185 w 892956"/>
              <a:gd name="connsiteY53" fmla="*/ 724158 h 892965"/>
              <a:gd name="connsiteX54" fmla="*/ 622248 w 892956"/>
              <a:gd name="connsiteY54" fmla="*/ 673221 h 892965"/>
              <a:gd name="connsiteX55" fmla="*/ 673185 w 892956"/>
              <a:gd name="connsiteY55" fmla="*/ 622284 h 892965"/>
              <a:gd name="connsiteX56" fmla="*/ 890545 w 892956"/>
              <a:gd name="connsiteY56" fmla="*/ 493173 h 892965"/>
              <a:gd name="connsiteX57" fmla="*/ 762177 w 892956"/>
              <a:gd name="connsiteY57" fmla="*/ 762216 h 892965"/>
              <a:gd name="connsiteX58" fmla="*/ 493134 w 892956"/>
              <a:gd name="connsiteY58" fmla="*/ 890585 h 892965"/>
              <a:gd name="connsiteX59" fmla="*/ 446848 w 892956"/>
              <a:gd name="connsiteY59" fmla="*/ 892966 h 892965"/>
              <a:gd name="connsiteX60" fmla="*/ 207571 w 892956"/>
              <a:gd name="connsiteY60" fmla="*/ 823835 h 892965"/>
              <a:gd name="connsiteX61" fmla="*/ 203999 w 892956"/>
              <a:gd name="connsiteY61" fmla="*/ 807836 h 892965"/>
              <a:gd name="connsiteX62" fmla="*/ 219998 w 892956"/>
              <a:gd name="connsiteY62" fmla="*/ 804264 h 892965"/>
              <a:gd name="connsiteX63" fmla="*/ 445321 w 892956"/>
              <a:gd name="connsiteY63" fmla="*/ 869228 h 892965"/>
              <a:gd name="connsiteX64" fmla="*/ 745768 w 892956"/>
              <a:gd name="connsiteY64" fmla="*/ 745850 h 892965"/>
              <a:gd name="connsiteX65" fmla="*/ 804183 w 892956"/>
              <a:gd name="connsiteY65" fmla="*/ 220080 h 892965"/>
              <a:gd name="connsiteX66" fmla="*/ 807755 w 892956"/>
              <a:gd name="connsiteY66" fmla="*/ 204081 h 892965"/>
              <a:gd name="connsiteX67" fmla="*/ 823754 w 892956"/>
              <a:gd name="connsiteY67" fmla="*/ 207653 h 892965"/>
              <a:gd name="connsiteX68" fmla="*/ 890541 w 892956"/>
              <a:gd name="connsiteY68" fmla="*/ 493183 h 892965"/>
              <a:gd name="connsiteX69" fmla="*/ 69129 w 892956"/>
              <a:gd name="connsiteY69" fmla="*/ 685349 h 892965"/>
              <a:gd name="connsiteX70" fmla="*/ 2416 w 892956"/>
              <a:gd name="connsiteY70" fmla="*/ 399790 h 892965"/>
              <a:gd name="connsiteX71" fmla="*/ 130785 w 892956"/>
              <a:gd name="connsiteY71" fmla="*/ 130747 h 892965"/>
              <a:gd name="connsiteX72" fmla="*/ 399790 w 892956"/>
              <a:gd name="connsiteY72" fmla="*/ 2416 h 892965"/>
              <a:gd name="connsiteX73" fmla="*/ 685349 w 892956"/>
              <a:gd name="connsiteY73" fmla="*/ 69129 h 892965"/>
              <a:gd name="connsiteX74" fmla="*/ 688921 w 892956"/>
              <a:gd name="connsiteY74" fmla="*/ 85128 h 892965"/>
              <a:gd name="connsiteX75" fmla="*/ 672922 w 892956"/>
              <a:gd name="connsiteY75" fmla="*/ 88700 h 892965"/>
              <a:gd name="connsiteX76" fmla="*/ 147152 w 892956"/>
              <a:gd name="connsiteY76" fmla="*/ 147114 h 892965"/>
              <a:gd name="connsiteX77" fmla="*/ 88737 w 892956"/>
              <a:gd name="connsiteY77" fmla="*/ 672923 h 892965"/>
              <a:gd name="connsiteX78" fmla="*/ 85165 w 892956"/>
              <a:gd name="connsiteY78" fmla="*/ 688922 h 892965"/>
              <a:gd name="connsiteX79" fmla="*/ 78951 w 892956"/>
              <a:gd name="connsiteY79" fmla="*/ 690745 h 892965"/>
              <a:gd name="connsiteX80" fmla="*/ 69129 w 892956"/>
              <a:gd name="connsiteY80" fmla="*/ 685350 h 892965"/>
              <a:gd name="connsiteX81" fmla="*/ 270125 w 892956"/>
              <a:gd name="connsiteY81" fmla="*/ 600145 h 892965"/>
              <a:gd name="connsiteX82" fmla="*/ 309751 w 892956"/>
              <a:gd name="connsiteY82" fmla="*/ 639733 h 892965"/>
              <a:gd name="connsiteX83" fmla="*/ 323592 w 892956"/>
              <a:gd name="connsiteY83" fmla="*/ 641668 h 892965"/>
              <a:gd name="connsiteX84" fmla="*/ 362697 w 892956"/>
              <a:gd name="connsiteY84" fmla="*/ 619940 h 892965"/>
              <a:gd name="connsiteX85" fmla="*/ 395066 w 892956"/>
              <a:gd name="connsiteY85" fmla="*/ 633372 h 892965"/>
              <a:gd name="connsiteX86" fmla="*/ 407345 w 892956"/>
              <a:gd name="connsiteY86" fmla="*/ 676383 h 892965"/>
              <a:gd name="connsiteX87" fmla="*/ 418507 w 892956"/>
              <a:gd name="connsiteY87" fmla="*/ 684792 h 892965"/>
              <a:gd name="connsiteX88" fmla="*/ 474504 w 892956"/>
              <a:gd name="connsiteY88" fmla="*/ 684792 h 892965"/>
              <a:gd name="connsiteX89" fmla="*/ 485666 w 892956"/>
              <a:gd name="connsiteY89" fmla="*/ 676383 h 892965"/>
              <a:gd name="connsiteX90" fmla="*/ 497945 w 892956"/>
              <a:gd name="connsiteY90" fmla="*/ 633372 h 892965"/>
              <a:gd name="connsiteX91" fmla="*/ 530315 w 892956"/>
              <a:gd name="connsiteY91" fmla="*/ 619940 h 892965"/>
              <a:gd name="connsiteX92" fmla="*/ 569420 w 892956"/>
              <a:gd name="connsiteY92" fmla="*/ 641668 h 892965"/>
              <a:gd name="connsiteX93" fmla="*/ 583260 w 892956"/>
              <a:gd name="connsiteY93" fmla="*/ 639733 h 892965"/>
              <a:gd name="connsiteX94" fmla="*/ 622886 w 892956"/>
              <a:gd name="connsiteY94" fmla="*/ 600107 h 892965"/>
              <a:gd name="connsiteX95" fmla="*/ 624821 w 892956"/>
              <a:gd name="connsiteY95" fmla="*/ 586267 h 892965"/>
              <a:gd name="connsiteX96" fmla="*/ 603093 w 892956"/>
              <a:gd name="connsiteY96" fmla="*/ 547162 h 892965"/>
              <a:gd name="connsiteX97" fmla="*/ 616525 w 892956"/>
              <a:gd name="connsiteY97" fmla="*/ 514792 h 892965"/>
              <a:gd name="connsiteX98" fmla="*/ 659536 w 892956"/>
              <a:gd name="connsiteY98" fmla="*/ 502513 h 892965"/>
              <a:gd name="connsiteX99" fmla="*/ 667945 w 892956"/>
              <a:gd name="connsiteY99" fmla="*/ 491351 h 892965"/>
              <a:gd name="connsiteX100" fmla="*/ 667945 w 892956"/>
              <a:gd name="connsiteY100" fmla="*/ 463334 h 892965"/>
              <a:gd name="connsiteX101" fmla="*/ 656336 w 892956"/>
              <a:gd name="connsiteY101" fmla="*/ 451725 h 892965"/>
              <a:gd name="connsiteX102" fmla="*/ 567374 w 892956"/>
              <a:gd name="connsiteY102" fmla="*/ 451725 h 892965"/>
              <a:gd name="connsiteX103" fmla="*/ 555765 w 892956"/>
              <a:gd name="connsiteY103" fmla="*/ 463334 h 892965"/>
              <a:gd name="connsiteX104" fmla="*/ 446561 w 892956"/>
              <a:gd name="connsiteY104" fmla="*/ 572538 h 892965"/>
              <a:gd name="connsiteX105" fmla="*/ 337357 w 892956"/>
              <a:gd name="connsiteY105" fmla="*/ 463334 h 892965"/>
              <a:gd name="connsiteX106" fmla="*/ 325748 w 892956"/>
              <a:gd name="connsiteY106" fmla="*/ 451725 h 892965"/>
              <a:gd name="connsiteX107" fmla="*/ 236786 w 892956"/>
              <a:gd name="connsiteY107" fmla="*/ 451725 h 892965"/>
              <a:gd name="connsiteX108" fmla="*/ 225177 w 892956"/>
              <a:gd name="connsiteY108" fmla="*/ 463334 h 892965"/>
              <a:gd name="connsiteX109" fmla="*/ 225177 w 892956"/>
              <a:gd name="connsiteY109" fmla="*/ 491351 h 892965"/>
              <a:gd name="connsiteX110" fmla="*/ 233586 w 892956"/>
              <a:gd name="connsiteY110" fmla="*/ 502513 h 892965"/>
              <a:gd name="connsiteX111" fmla="*/ 276597 w 892956"/>
              <a:gd name="connsiteY111" fmla="*/ 514792 h 892965"/>
              <a:gd name="connsiteX112" fmla="*/ 290029 w 892956"/>
              <a:gd name="connsiteY112" fmla="*/ 547162 h 892965"/>
              <a:gd name="connsiteX113" fmla="*/ 268300 w 892956"/>
              <a:gd name="connsiteY113" fmla="*/ 586267 h 892965"/>
              <a:gd name="connsiteX114" fmla="*/ 270124 w 892956"/>
              <a:gd name="connsiteY114" fmla="*/ 600144 h 892965"/>
              <a:gd name="connsiteX115" fmla="*/ 289101 w 892956"/>
              <a:gd name="connsiteY115" fmla="*/ 494332 h 892965"/>
              <a:gd name="connsiteX116" fmla="*/ 248284 w 892956"/>
              <a:gd name="connsiteY116" fmla="*/ 482686 h 892965"/>
              <a:gd name="connsiteX117" fmla="*/ 248284 w 892956"/>
              <a:gd name="connsiteY117" fmla="*/ 475021 h 892965"/>
              <a:gd name="connsiteX118" fmla="*/ 314624 w 892956"/>
              <a:gd name="connsiteY118" fmla="*/ 475021 h 892965"/>
              <a:gd name="connsiteX119" fmla="*/ 446488 w 892956"/>
              <a:gd name="connsiteY119" fmla="*/ 595836 h 892965"/>
              <a:gd name="connsiteX120" fmla="*/ 578352 w 892956"/>
              <a:gd name="connsiteY120" fmla="*/ 475021 h 892965"/>
              <a:gd name="connsiteX121" fmla="*/ 644692 w 892956"/>
              <a:gd name="connsiteY121" fmla="*/ 475021 h 892965"/>
              <a:gd name="connsiteX122" fmla="*/ 644692 w 892956"/>
              <a:gd name="connsiteY122" fmla="*/ 482686 h 892965"/>
              <a:gd name="connsiteX123" fmla="*/ 603875 w 892956"/>
              <a:gd name="connsiteY123" fmla="*/ 494332 h 892965"/>
              <a:gd name="connsiteX124" fmla="*/ 595839 w 892956"/>
              <a:gd name="connsiteY124" fmla="*/ 502555 h 892965"/>
              <a:gd name="connsiteX125" fmla="*/ 579765 w 892956"/>
              <a:gd name="connsiteY125" fmla="*/ 541325 h 892965"/>
              <a:gd name="connsiteX126" fmla="*/ 579654 w 892956"/>
              <a:gd name="connsiteY126" fmla="*/ 552821 h 892965"/>
              <a:gd name="connsiteX127" fmla="*/ 600267 w 892956"/>
              <a:gd name="connsiteY127" fmla="*/ 589953 h 892965"/>
              <a:gd name="connsiteX128" fmla="*/ 573031 w 892956"/>
              <a:gd name="connsiteY128" fmla="*/ 617189 h 892965"/>
              <a:gd name="connsiteX129" fmla="*/ 535899 w 892956"/>
              <a:gd name="connsiteY129" fmla="*/ 596576 h 892965"/>
              <a:gd name="connsiteX130" fmla="*/ 524402 w 892956"/>
              <a:gd name="connsiteY130" fmla="*/ 596688 h 892965"/>
              <a:gd name="connsiteX131" fmla="*/ 485632 w 892956"/>
              <a:gd name="connsiteY131" fmla="*/ 612761 h 892965"/>
              <a:gd name="connsiteX132" fmla="*/ 477410 w 892956"/>
              <a:gd name="connsiteY132" fmla="*/ 620798 h 892965"/>
              <a:gd name="connsiteX133" fmla="*/ 465763 w 892956"/>
              <a:gd name="connsiteY133" fmla="*/ 661615 h 892965"/>
              <a:gd name="connsiteX134" fmla="*/ 427254 w 892956"/>
              <a:gd name="connsiteY134" fmla="*/ 661615 h 892965"/>
              <a:gd name="connsiteX135" fmla="*/ 415608 w 892956"/>
              <a:gd name="connsiteY135" fmla="*/ 620798 h 892965"/>
              <a:gd name="connsiteX136" fmla="*/ 407385 w 892956"/>
              <a:gd name="connsiteY136" fmla="*/ 612761 h 892965"/>
              <a:gd name="connsiteX137" fmla="*/ 368615 w 892956"/>
              <a:gd name="connsiteY137" fmla="*/ 596688 h 892965"/>
              <a:gd name="connsiteX138" fmla="*/ 357119 w 892956"/>
              <a:gd name="connsiteY138" fmla="*/ 596576 h 892965"/>
              <a:gd name="connsiteX139" fmla="*/ 319986 w 892956"/>
              <a:gd name="connsiteY139" fmla="*/ 617189 h 892965"/>
              <a:gd name="connsiteX140" fmla="*/ 292751 w 892956"/>
              <a:gd name="connsiteY140" fmla="*/ 589953 h 892965"/>
              <a:gd name="connsiteX141" fmla="*/ 313364 w 892956"/>
              <a:gd name="connsiteY141" fmla="*/ 552821 h 892965"/>
              <a:gd name="connsiteX142" fmla="*/ 313252 w 892956"/>
              <a:gd name="connsiteY142" fmla="*/ 541325 h 892965"/>
              <a:gd name="connsiteX143" fmla="*/ 297179 w 892956"/>
              <a:gd name="connsiteY143" fmla="*/ 502555 h 892965"/>
              <a:gd name="connsiteX144" fmla="*/ 289105 w 892956"/>
              <a:gd name="connsiteY144" fmla="*/ 494332 h 892965"/>
              <a:gd name="connsiteX145" fmla="*/ 236267 w 892956"/>
              <a:gd name="connsiteY145" fmla="*/ 441609 h 892965"/>
              <a:gd name="connsiteX146" fmla="*/ 390524 w 892956"/>
              <a:gd name="connsiteY146" fmla="*/ 441609 h 892965"/>
              <a:gd name="connsiteX147" fmla="*/ 446520 w 892956"/>
              <a:gd name="connsiteY147" fmla="*/ 487188 h 892965"/>
              <a:gd name="connsiteX148" fmla="*/ 502517 w 892956"/>
              <a:gd name="connsiteY148" fmla="*/ 441609 h 892965"/>
              <a:gd name="connsiteX149" fmla="*/ 656774 w 892956"/>
              <a:gd name="connsiteY149" fmla="*/ 441609 h 892965"/>
              <a:gd name="connsiteX150" fmla="*/ 668383 w 892956"/>
              <a:gd name="connsiteY150" fmla="*/ 430000 h 892965"/>
              <a:gd name="connsiteX151" fmla="*/ 604164 w 892956"/>
              <a:gd name="connsiteY151" fmla="*/ 274067 h 892965"/>
              <a:gd name="connsiteX152" fmla="*/ 603420 w 892956"/>
              <a:gd name="connsiteY152" fmla="*/ 273136 h 892965"/>
              <a:gd name="connsiteX153" fmla="*/ 602490 w 892956"/>
              <a:gd name="connsiteY153" fmla="*/ 272392 h 892965"/>
              <a:gd name="connsiteX154" fmla="*/ 446556 w 892956"/>
              <a:gd name="connsiteY154" fmla="*/ 208173 h 892965"/>
              <a:gd name="connsiteX155" fmla="*/ 290622 w 892956"/>
              <a:gd name="connsiteY155" fmla="*/ 272392 h 892965"/>
              <a:gd name="connsiteX156" fmla="*/ 289692 w 892956"/>
              <a:gd name="connsiteY156" fmla="*/ 273136 h 892965"/>
              <a:gd name="connsiteX157" fmla="*/ 288948 w 892956"/>
              <a:gd name="connsiteY157" fmla="*/ 274067 h 892965"/>
              <a:gd name="connsiteX158" fmla="*/ 224728 w 892956"/>
              <a:gd name="connsiteY158" fmla="*/ 430000 h 892965"/>
              <a:gd name="connsiteX159" fmla="*/ 236262 w 892956"/>
              <a:gd name="connsiteY159" fmla="*/ 441609 h 892965"/>
              <a:gd name="connsiteX160" fmla="*/ 298142 w 892956"/>
              <a:gd name="connsiteY160" fmla="*/ 298068 h 892965"/>
              <a:gd name="connsiteX161" fmla="*/ 303388 w 892956"/>
              <a:gd name="connsiteY161" fmla="*/ 303314 h 892965"/>
              <a:gd name="connsiteX162" fmla="*/ 311611 w 892956"/>
              <a:gd name="connsiteY162" fmla="*/ 306700 h 892965"/>
              <a:gd name="connsiteX163" fmla="*/ 319834 w 892956"/>
              <a:gd name="connsiteY163" fmla="*/ 303314 h 892965"/>
              <a:gd name="connsiteX164" fmla="*/ 319834 w 892956"/>
              <a:gd name="connsiteY164" fmla="*/ 286905 h 892965"/>
              <a:gd name="connsiteX165" fmla="*/ 314587 w 892956"/>
              <a:gd name="connsiteY165" fmla="*/ 281659 h 892965"/>
              <a:gd name="connsiteX166" fmla="*/ 434955 w 892956"/>
              <a:gd name="connsiteY166" fmla="*/ 231727 h 892965"/>
              <a:gd name="connsiteX167" fmla="*/ 434955 w 892956"/>
              <a:gd name="connsiteY167" fmla="*/ 239243 h 892965"/>
              <a:gd name="connsiteX168" fmla="*/ 446564 w 892956"/>
              <a:gd name="connsiteY168" fmla="*/ 250852 h 892965"/>
              <a:gd name="connsiteX169" fmla="*/ 458173 w 892956"/>
              <a:gd name="connsiteY169" fmla="*/ 239243 h 892965"/>
              <a:gd name="connsiteX170" fmla="*/ 458173 w 892956"/>
              <a:gd name="connsiteY170" fmla="*/ 231727 h 892965"/>
              <a:gd name="connsiteX171" fmla="*/ 578540 w 892956"/>
              <a:gd name="connsiteY171" fmla="*/ 281659 h 892965"/>
              <a:gd name="connsiteX172" fmla="*/ 573294 w 892956"/>
              <a:gd name="connsiteY172" fmla="*/ 286905 h 892965"/>
              <a:gd name="connsiteX173" fmla="*/ 573294 w 892956"/>
              <a:gd name="connsiteY173" fmla="*/ 303314 h 892965"/>
              <a:gd name="connsiteX174" fmla="*/ 581517 w 892956"/>
              <a:gd name="connsiteY174" fmla="*/ 306700 h 892965"/>
              <a:gd name="connsiteX175" fmla="*/ 589740 w 892956"/>
              <a:gd name="connsiteY175" fmla="*/ 303314 h 892965"/>
              <a:gd name="connsiteX176" fmla="*/ 594986 w 892956"/>
              <a:gd name="connsiteY176" fmla="*/ 298068 h 892965"/>
              <a:gd name="connsiteX177" fmla="*/ 644918 w 892956"/>
              <a:gd name="connsiteY177" fmla="*/ 418435 h 892965"/>
              <a:gd name="connsiteX178" fmla="*/ 502491 w 892956"/>
              <a:gd name="connsiteY178" fmla="*/ 418435 h 892965"/>
              <a:gd name="connsiteX179" fmla="*/ 494268 w 892956"/>
              <a:gd name="connsiteY179" fmla="*/ 398678 h 892965"/>
              <a:gd name="connsiteX180" fmla="*/ 548627 w 892956"/>
              <a:gd name="connsiteY180" fmla="*/ 344319 h 892965"/>
              <a:gd name="connsiteX181" fmla="*/ 548627 w 892956"/>
              <a:gd name="connsiteY181" fmla="*/ 327910 h 892965"/>
              <a:gd name="connsiteX182" fmla="*/ 532218 w 892956"/>
              <a:gd name="connsiteY182" fmla="*/ 327910 h 892965"/>
              <a:gd name="connsiteX183" fmla="*/ 477859 w 892956"/>
              <a:gd name="connsiteY183" fmla="*/ 382270 h 892965"/>
              <a:gd name="connsiteX184" fmla="*/ 446493 w 892956"/>
              <a:gd name="connsiteY184" fmla="*/ 372856 h 892965"/>
              <a:gd name="connsiteX185" fmla="*/ 390497 w 892956"/>
              <a:gd name="connsiteY185" fmla="*/ 418435 h 892965"/>
              <a:gd name="connsiteX186" fmla="*/ 248184 w 892956"/>
              <a:gd name="connsiteY186" fmla="*/ 418435 h 892965"/>
              <a:gd name="connsiteX187" fmla="*/ 298153 w 892956"/>
              <a:gd name="connsiteY187" fmla="*/ 298068 h 892965"/>
              <a:gd name="connsiteX188" fmla="*/ 446484 w 892956"/>
              <a:gd name="connsiteY188" fmla="*/ 463974 h 892965"/>
              <a:gd name="connsiteX189" fmla="*/ 412514 w 892956"/>
              <a:gd name="connsiteY189" fmla="*/ 430004 h 892965"/>
              <a:gd name="connsiteX190" fmla="*/ 446484 w 892956"/>
              <a:gd name="connsiteY190" fmla="*/ 396034 h 892965"/>
              <a:gd name="connsiteX191" fmla="*/ 480454 w 892956"/>
              <a:gd name="connsiteY191" fmla="*/ 430004 h 892965"/>
              <a:gd name="connsiteX192" fmla="*/ 446484 w 892956"/>
              <a:gd name="connsiteY192" fmla="*/ 463974 h 89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892956" h="892965">
                <a:moveTo>
                  <a:pt x="701612" y="191354"/>
                </a:moveTo>
                <a:cubicBezTo>
                  <a:pt x="716048" y="205790"/>
                  <a:pt x="735024" y="213008"/>
                  <a:pt x="754037" y="213008"/>
                </a:cubicBezTo>
                <a:cubicBezTo>
                  <a:pt x="773013" y="213008"/>
                  <a:pt x="791988" y="205790"/>
                  <a:pt x="806462" y="191354"/>
                </a:cubicBezTo>
                <a:cubicBezTo>
                  <a:pt x="835372" y="162444"/>
                  <a:pt x="835372" y="115451"/>
                  <a:pt x="806462" y="86541"/>
                </a:cubicBezTo>
                <a:cubicBezTo>
                  <a:pt x="792471" y="72551"/>
                  <a:pt x="773831" y="64850"/>
                  <a:pt x="754037" y="64850"/>
                </a:cubicBezTo>
                <a:cubicBezTo>
                  <a:pt x="734243" y="64850"/>
                  <a:pt x="715640" y="72552"/>
                  <a:pt x="701612" y="86541"/>
                </a:cubicBezTo>
                <a:cubicBezTo>
                  <a:pt x="672702" y="115451"/>
                  <a:pt x="672702" y="162444"/>
                  <a:pt x="701612" y="191354"/>
                </a:cubicBezTo>
                <a:close/>
                <a:moveTo>
                  <a:pt x="718021" y="102951"/>
                </a:moveTo>
                <a:cubicBezTo>
                  <a:pt x="727620" y="93352"/>
                  <a:pt x="740420" y="88031"/>
                  <a:pt x="754037" y="88031"/>
                </a:cubicBezTo>
                <a:cubicBezTo>
                  <a:pt x="767655" y="88031"/>
                  <a:pt x="780417" y="93314"/>
                  <a:pt x="790053" y="102951"/>
                </a:cubicBezTo>
                <a:cubicBezTo>
                  <a:pt x="809921" y="122819"/>
                  <a:pt x="809921" y="155115"/>
                  <a:pt x="790053" y="174947"/>
                </a:cubicBezTo>
                <a:cubicBezTo>
                  <a:pt x="770185" y="194815"/>
                  <a:pt x="737888" y="194815"/>
                  <a:pt x="718057" y="174947"/>
                </a:cubicBezTo>
                <a:cubicBezTo>
                  <a:pt x="698152" y="155115"/>
                  <a:pt x="698152" y="122819"/>
                  <a:pt x="718020" y="102951"/>
                </a:cubicBezTo>
                <a:close/>
                <a:moveTo>
                  <a:pt x="191355" y="701616"/>
                </a:moveTo>
                <a:cubicBezTo>
                  <a:pt x="162445" y="672706"/>
                  <a:pt x="115452" y="672706"/>
                  <a:pt x="86542" y="701616"/>
                </a:cubicBezTo>
                <a:cubicBezTo>
                  <a:pt x="72552" y="715607"/>
                  <a:pt x="64851" y="734210"/>
                  <a:pt x="64851" y="754004"/>
                </a:cubicBezTo>
                <a:cubicBezTo>
                  <a:pt x="64851" y="773798"/>
                  <a:pt x="72553" y="792401"/>
                  <a:pt x="86542" y="806428"/>
                </a:cubicBezTo>
                <a:cubicBezTo>
                  <a:pt x="100978" y="820864"/>
                  <a:pt x="119954" y="828082"/>
                  <a:pt x="138967" y="828082"/>
                </a:cubicBezTo>
                <a:cubicBezTo>
                  <a:pt x="157942" y="828082"/>
                  <a:pt x="176918" y="820864"/>
                  <a:pt x="191391" y="806428"/>
                </a:cubicBezTo>
                <a:cubicBezTo>
                  <a:pt x="220264" y="777518"/>
                  <a:pt x="220264" y="730488"/>
                  <a:pt x="191354" y="701615"/>
                </a:cubicBezTo>
                <a:close/>
                <a:moveTo>
                  <a:pt x="174947" y="790020"/>
                </a:moveTo>
                <a:cubicBezTo>
                  <a:pt x="155078" y="809888"/>
                  <a:pt x="122782" y="809888"/>
                  <a:pt x="102951" y="790020"/>
                </a:cubicBezTo>
                <a:cubicBezTo>
                  <a:pt x="93352" y="780420"/>
                  <a:pt x="88031" y="767621"/>
                  <a:pt x="88031" y="754004"/>
                </a:cubicBezTo>
                <a:cubicBezTo>
                  <a:pt x="88031" y="740386"/>
                  <a:pt x="93314" y="727624"/>
                  <a:pt x="102951" y="717988"/>
                </a:cubicBezTo>
                <a:cubicBezTo>
                  <a:pt x="122819" y="698120"/>
                  <a:pt x="155115" y="698120"/>
                  <a:pt x="174947" y="717988"/>
                </a:cubicBezTo>
                <a:cubicBezTo>
                  <a:pt x="194815" y="737856"/>
                  <a:pt x="194815" y="770152"/>
                  <a:pt x="174947" y="790021"/>
                </a:cubicBezTo>
                <a:close/>
                <a:moveTo>
                  <a:pt x="740455" y="601415"/>
                </a:moveTo>
                <a:cubicBezTo>
                  <a:pt x="737479" y="607071"/>
                  <a:pt x="730446" y="609266"/>
                  <a:pt x="724791" y="606252"/>
                </a:cubicBezTo>
                <a:cubicBezTo>
                  <a:pt x="719136" y="603275"/>
                  <a:pt x="716941" y="596243"/>
                  <a:pt x="719955" y="590588"/>
                </a:cubicBezTo>
                <a:cubicBezTo>
                  <a:pt x="783504" y="470116"/>
                  <a:pt x="761404" y="324374"/>
                  <a:pt x="665000" y="227971"/>
                </a:cubicBezTo>
                <a:cubicBezTo>
                  <a:pt x="606622" y="169594"/>
                  <a:pt x="529012" y="137447"/>
                  <a:pt x="446487" y="137447"/>
                </a:cubicBezTo>
                <a:cubicBezTo>
                  <a:pt x="363962" y="137447"/>
                  <a:pt x="286353" y="169594"/>
                  <a:pt x="227974" y="227971"/>
                </a:cubicBezTo>
                <a:cubicBezTo>
                  <a:pt x="169596" y="286312"/>
                  <a:pt x="137449" y="363922"/>
                  <a:pt x="137449" y="446484"/>
                </a:cubicBezTo>
                <a:cubicBezTo>
                  <a:pt x="137449" y="529010"/>
                  <a:pt x="169596" y="606619"/>
                  <a:pt x="227974" y="664997"/>
                </a:cubicBezTo>
                <a:cubicBezTo>
                  <a:pt x="324377" y="761400"/>
                  <a:pt x="470119" y="783498"/>
                  <a:pt x="590591" y="719952"/>
                </a:cubicBezTo>
                <a:cubicBezTo>
                  <a:pt x="596246" y="716938"/>
                  <a:pt x="603278" y="719133"/>
                  <a:pt x="606255" y="724789"/>
                </a:cubicBezTo>
                <a:cubicBezTo>
                  <a:pt x="609231" y="730444"/>
                  <a:pt x="607073" y="737476"/>
                  <a:pt x="601418" y="740453"/>
                </a:cubicBezTo>
                <a:cubicBezTo>
                  <a:pt x="553830" y="765567"/>
                  <a:pt x="499957" y="778627"/>
                  <a:pt x="445932" y="778627"/>
                </a:cubicBezTo>
                <a:cubicBezTo>
                  <a:pt x="430268" y="778627"/>
                  <a:pt x="414566" y="777511"/>
                  <a:pt x="399013" y="775278"/>
                </a:cubicBezTo>
                <a:cubicBezTo>
                  <a:pt x="327539" y="765009"/>
                  <a:pt x="262720" y="732527"/>
                  <a:pt x="211561" y="681368"/>
                </a:cubicBezTo>
                <a:cubicBezTo>
                  <a:pt x="148831" y="618637"/>
                  <a:pt x="114264" y="535216"/>
                  <a:pt x="114264" y="446481"/>
                </a:cubicBezTo>
                <a:cubicBezTo>
                  <a:pt x="114264" y="357746"/>
                  <a:pt x="148829" y="274326"/>
                  <a:pt x="211561" y="211556"/>
                </a:cubicBezTo>
                <a:cubicBezTo>
                  <a:pt x="274292" y="148826"/>
                  <a:pt x="357751" y="114259"/>
                  <a:pt x="446486" y="114259"/>
                </a:cubicBezTo>
                <a:cubicBezTo>
                  <a:pt x="535221" y="114259"/>
                  <a:pt x="618641" y="148824"/>
                  <a:pt x="681411" y="211556"/>
                </a:cubicBezTo>
                <a:cubicBezTo>
                  <a:pt x="732607" y="262753"/>
                  <a:pt x="765090" y="327571"/>
                  <a:pt x="775321" y="399008"/>
                </a:cubicBezTo>
                <a:cubicBezTo>
                  <a:pt x="785256" y="468139"/>
                  <a:pt x="772866" y="539988"/>
                  <a:pt x="740458" y="601415"/>
                </a:cubicBezTo>
                <a:close/>
                <a:moveTo>
                  <a:pt x="673185" y="747300"/>
                </a:moveTo>
                <a:cubicBezTo>
                  <a:pt x="714039" y="747300"/>
                  <a:pt x="747301" y="714037"/>
                  <a:pt x="747301" y="673184"/>
                </a:cubicBezTo>
                <a:cubicBezTo>
                  <a:pt x="747301" y="632330"/>
                  <a:pt x="714038" y="599068"/>
                  <a:pt x="673185" y="599068"/>
                </a:cubicBezTo>
                <a:cubicBezTo>
                  <a:pt x="632331" y="599068"/>
                  <a:pt x="599069" y="632331"/>
                  <a:pt x="599069" y="673184"/>
                </a:cubicBezTo>
                <a:cubicBezTo>
                  <a:pt x="599106" y="714075"/>
                  <a:pt x="632332" y="747300"/>
                  <a:pt x="673185" y="747300"/>
                </a:cubicBezTo>
                <a:close/>
                <a:moveTo>
                  <a:pt x="673185" y="622284"/>
                </a:moveTo>
                <a:cubicBezTo>
                  <a:pt x="701276" y="622284"/>
                  <a:pt x="724122" y="645129"/>
                  <a:pt x="724122" y="673221"/>
                </a:cubicBezTo>
                <a:cubicBezTo>
                  <a:pt x="724122" y="701312"/>
                  <a:pt x="701277" y="724158"/>
                  <a:pt x="673185" y="724158"/>
                </a:cubicBezTo>
                <a:cubicBezTo>
                  <a:pt x="645093" y="724158"/>
                  <a:pt x="622248" y="701313"/>
                  <a:pt x="622248" y="673221"/>
                </a:cubicBezTo>
                <a:cubicBezTo>
                  <a:pt x="622285" y="645130"/>
                  <a:pt x="645130" y="622284"/>
                  <a:pt x="673185" y="622284"/>
                </a:cubicBezTo>
                <a:close/>
                <a:moveTo>
                  <a:pt x="890545" y="493173"/>
                </a:moveTo>
                <a:cubicBezTo>
                  <a:pt x="879941" y="594490"/>
                  <a:pt x="834363" y="690036"/>
                  <a:pt x="762177" y="762216"/>
                </a:cubicBezTo>
                <a:cubicBezTo>
                  <a:pt x="689996" y="834398"/>
                  <a:pt x="594451" y="879974"/>
                  <a:pt x="493134" y="890585"/>
                </a:cubicBezTo>
                <a:cubicBezTo>
                  <a:pt x="477767" y="892184"/>
                  <a:pt x="462289" y="892966"/>
                  <a:pt x="446848" y="892966"/>
                </a:cubicBezTo>
                <a:cubicBezTo>
                  <a:pt x="362388" y="892966"/>
                  <a:pt x="278856" y="869042"/>
                  <a:pt x="207571" y="823835"/>
                </a:cubicBezTo>
                <a:cubicBezTo>
                  <a:pt x="202176" y="820412"/>
                  <a:pt x="200538" y="813231"/>
                  <a:pt x="203999" y="807836"/>
                </a:cubicBezTo>
                <a:cubicBezTo>
                  <a:pt x="207422" y="802441"/>
                  <a:pt x="214603" y="800804"/>
                  <a:pt x="219998" y="804264"/>
                </a:cubicBezTo>
                <a:cubicBezTo>
                  <a:pt x="288831" y="847908"/>
                  <a:pt x="367226" y="869190"/>
                  <a:pt x="445321" y="869228"/>
                </a:cubicBezTo>
                <a:cubicBezTo>
                  <a:pt x="555230" y="869228"/>
                  <a:pt x="664549" y="827072"/>
                  <a:pt x="745768" y="745850"/>
                </a:cubicBezTo>
                <a:cubicBezTo>
                  <a:pt x="884738" y="606881"/>
                  <a:pt x="909294" y="385758"/>
                  <a:pt x="804183" y="220080"/>
                </a:cubicBezTo>
                <a:cubicBezTo>
                  <a:pt x="800760" y="214685"/>
                  <a:pt x="802360" y="207504"/>
                  <a:pt x="807755" y="204081"/>
                </a:cubicBezTo>
                <a:cubicBezTo>
                  <a:pt x="813150" y="200658"/>
                  <a:pt x="820331" y="202257"/>
                  <a:pt x="823754" y="207653"/>
                </a:cubicBezTo>
                <a:cubicBezTo>
                  <a:pt x="877295" y="291890"/>
                  <a:pt x="900996" y="393314"/>
                  <a:pt x="890541" y="493183"/>
                </a:cubicBezTo>
                <a:close/>
                <a:moveTo>
                  <a:pt x="69129" y="685349"/>
                </a:moveTo>
                <a:cubicBezTo>
                  <a:pt x="15662" y="601075"/>
                  <a:pt x="-8039" y="499650"/>
                  <a:pt x="2416" y="399790"/>
                </a:cubicBezTo>
                <a:cubicBezTo>
                  <a:pt x="13021" y="298472"/>
                  <a:pt x="58599" y="202927"/>
                  <a:pt x="130785" y="130747"/>
                </a:cubicBezTo>
                <a:cubicBezTo>
                  <a:pt x="202929" y="58565"/>
                  <a:pt x="298472" y="12989"/>
                  <a:pt x="399790" y="2416"/>
                </a:cubicBezTo>
                <a:cubicBezTo>
                  <a:pt x="499650" y="-8039"/>
                  <a:pt x="601082" y="15662"/>
                  <a:pt x="685349" y="69129"/>
                </a:cubicBezTo>
                <a:cubicBezTo>
                  <a:pt x="690744" y="72552"/>
                  <a:pt x="692382" y="79733"/>
                  <a:pt x="688921" y="85128"/>
                </a:cubicBezTo>
                <a:cubicBezTo>
                  <a:pt x="685498" y="90523"/>
                  <a:pt x="678317" y="92160"/>
                  <a:pt x="672922" y="88700"/>
                </a:cubicBezTo>
                <a:cubicBezTo>
                  <a:pt x="507235" y="-16409"/>
                  <a:pt x="286121" y="8184"/>
                  <a:pt x="147152" y="147114"/>
                </a:cubicBezTo>
                <a:cubicBezTo>
                  <a:pt x="8182" y="286122"/>
                  <a:pt x="-16374" y="507245"/>
                  <a:pt x="88737" y="672923"/>
                </a:cubicBezTo>
                <a:cubicBezTo>
                  <a:pt x="92160" y="678318"/>
                  <a:pt x="90560" y="685499"/>
                  <a:pt x="85165" y="688922"/>
                </a:cubicBezTo>
                <a:cubicBezTo>
                  <a:pt x="83230" y="690150"/>
                  <a:pt x="81072" y="690745"/>
                  <a:pt x="78951" y="690745"/>
                </a:cubicBezTo>
                <a:cubicBezTo>
                  <a:pt x="75082" y="690745"/>
                  <a:pt x="71361" y="688848"/>
                  <a:pt x="69129" y="685350"/>
                </a:cubicBezTo>
                <a:close/>
                <a:moveTo>
                  <a:pt x="270125" y="600145"/>
                </a:moveTo>
                <a:lnTo>
                  <a:pt x="309751" y="639733"/>
                </a:lnTo>
                <a:cubicBezTo>
                  <a:pt x="313397" y="643379"/>
                  <a:pt x="319053" y="644198"/>
                  <a:pt x="323592" y="641668"/>
                </a:cubicBezTo>
                <a:lnTo>
                  <a:pt x="362697" y="619940"/>
                </a:lnTo>
                <a:cubicBezTo>
                  <a:pt x="373040" y="625483"/>
                  <a:pt x="383868" y="629986"/>
                  <a:pt x="395066" y="633372"/>
                </a:cubicBezTo>
                <a:lnTo>
                  <a:pt x="407345" y="676383"/>
                </a:lnTo>
                <a:cubicBezTo>
                  <a:pt x="408759" y="681369"/>
                  <a:pt x="413335" y="684792"/>
                  <a:pt x="418507" y="684792"/>
                </a:cubicBezTo>
                <a:lnTo>
                  <a:pt x="474504" y="684792"/>
                </a:lnTo>
                <a:cubicBezTo>
                  <a:pt x="479676" y="684792"/>
                  <a:pt x="484252" y="681368"/>
                  <a:pt x="485666" y="676383"/>
                </a:cubicBezTo>
                <a:lnTo>
                  <a:pt x="497945" y="633372"/>
                </a:lnTo>
                <a:cubicBezTo>
                  <a:pt x="509144" y="629986"/>
                  <a:pt x="519972" y="625484"/>
                  <a:pt x="530315" y="619940"/>
                </a:cubicBezTo>
                <a:lnTo>
                  <a:pt x="569420" y="641668"/>
                </a:lnTo>
                <a:cubicBezTo>
                  <a:pt x="573959" y="644161"/>
                  <a:pt x="579577" y="643380"/>
                  <a:pt x="583260" y="639733"/>
                </a:cubicBezTo>
                <a:lnTo>
                  <a:pt x="622886" y="600107"/>
                </a:lnTo>
                <a:cubicBezTo>
                  <a:pt x="626533" y="596461"/>
                  <a:pt x="627351" y="590806"/>
                  <a:pt x="624821" y="586267"/>
                </a:cubicBezTo>
                <a:lnTo>
                  <a:pt x="603093" y="547162"/>
                </a:lnTo>
                <a:cubicBezTo>
                  <a:pt x="608636" y="536818"/>
                  <a:pt x="613139" y="525990"/>
                  <a:pt x="616525" y="514792"/>
                </a:cubicBezTo>
                <a:lnTo>
                  <a:pt x="659536" y="502513"/>
                </a:lnTo>
                <a:cubicBezTo>
                  <a:pt x="664522" y="501099"/>
                  <a:pt x="667945" y="496523"/>
                  <a:pt x="667945" y="491351"/>
                </a:cubicBezTo>
                <a:lnTo>
                  <a:pt x="667945" y="463334"/>
                </a:lnTo>
                <a:cubicBezTo>
                  <a:pt x="667945" y="456934"/>
                  <a:pt x="662773" y="451725"/>
                  <a:pt x="656336" y="451725"/>
                </a:cubicBezTo>
                <a:lnTo>
                  <a:pt x="567374" y="451725"/>
                </a:lnTo>
                <a:cubicBezTo>
                  <a:pt x="560974" y="451725"/>
                  <a:pt x="555765" y="456897"/>
                  <a:pt x="555765" y="463334"/>
                </a:cubicBezTo>
                <a:cubicBezTo>
                  <a:pt x="555765" y="523535"/>
                  <a:pt x="506764" y="572538"/>
                  <a:pt x="446561" y="572538"/>
                </a:cubicBezTo>
                <a:cubicBezTo>
                  <a:pt x="386323" y="572538"/>
                  <a:pt x="337357" y="523537"/>
                  <a:pt x="337357" y="463334"/>
                </a:cubicBezTo>
                <a:cubicBezTo>
                  <a:pt x="337357" y="456934"/>
                  <a:pt x="332185" y="451725"/>
                  <a:pt x="325748" y="451725"/>
                </a:cubicBezTo>
                <a:lnTo>
                  <a:pt x="236786" y="451725"/>
                </a:lnTo>
                <a:cubicBezTo>
                  <a:pt x="230386" y="451725"/>
                  <a:pt x="225177" y="456897"/>
                  <a:pt x="225177" y="463334"/>
                </a:cubicBezTo>
                <a:lnTo>
                  <a:pt x="225177" y="491351"/>
                </a:lnTo>
                <a:cubicBezTo>
                  <a:pt x="225177" y="496523"/>
                  <a:pt x="228600" y="501099"/>
                  <a:pt x="233586" y="502513"/>
                </a:cubicBezTo>
                <a:lnTo>
                  <a:pt x="276597" y="514792"/>
                </a:lnTo>
                <a:cubicBezTo>
                  <a:pt x="279983" y="525991"/>
                  <a:pt x="284485" y="536818"/>
                  <a:pt x="290029" y="547162"/>
                </a:cubicBezTo>
                <a:lnTo>
                  <a:pt x="268300" y="586267"/>
                </a:lnTo>
                <a:cubicBezTo>
                  <a:pt x="265696" y="590843"/>
                  <a:pt x="266477" y="596498"/>
                  <a:pt x="270124" y="600144"/>
                </a:cubicBezTo>
                <a:close/>
                <a:moveTo>
                  <a:pt x="289101" y="494332"/>
                </a:moveTo>
                <a:lnTo>
                  <a:pt x="248284" y="482686"/>
                </a:lnTo>
                <a:lnTo>
                  <a:pt x="248284" y="475021"/>
                </a:lnTo>
                <a:lnTo>
                  <a:pt x="314624" y="475021"/>
                </a:lnTo>
                <a:cubicBezTo>
                  <a:pt x="320503" y="542590"/>
                  <a:pt x="377392" y="595836"/>
                  <a:pt x="446488" y="595836"/>
                </a:cubicBezTo>
                <a:cubicBezTo>
                  <a:pt x="515584" y="595836"/>
                  <a:pt x="572475" y="542631"/>
                  <a:pt x="578352" y="475021"/>
                </a:cubicBezTo>
                <a:lnTo>
                  <a:pt x="644692" y="475021"/>
                </a:lnTo>
                <a:lnTo>
                  <a:pt x="644692" y="482686"/>
                </a:lnTo>
                <a:lnTo>
                  <a:pt x="603875" y="494332"/>
                </a:lnTo>
                <a:cubicBezTo>
                  <a:pt x="599931" y="495448"/>
                  <a:pt x="596880" y="498574"/>
                  <a:pt x="595839" y="502555"/>
                </a:cubicBezTo>
                <a:cubicBezTo>
                  <a:pt x="592304" y="516136"/>
                  <a:pt x="586872" y="529158"/>
                  <a:pt x="579765" y="541325"/>
                </a:cubicBezTo>
                <a:cubicBezTo>
                  <a:pt x="577682" y="544859"/>
                  <a:pt x="577644" y="549250"/>
                  <a:pt x="579654" y="552821"/>
                </a:cubicBezTo>
                <a:lnTo>
                  <a:pt x="600267" y="589953"/>
                </a:lnTo>
                <a:lnTo>
                  <a:pt x="573031" y="617189"/>
                </a:lnTo>
                <a:lnTo>
                  <a:pt x="535899" y="596576"/>
                </a:lnTo>
                <a:cubicBezTo>
                  <a:pt x="532327" y="594567"/>
                  <a:pt x="527936" y="594642"/>
                  <a:pt x="524402" y="596688"/>
                </a:cubicBezTo>
                <a:cubicBezTo>
                  <a:pt x="512273" y="603794"/>
                  <a:pt x="499213" y="609227"/>
                  <a:pt x="485632" y="612761"/>
                </a:cubicBezTo>
                <a:cubicBezTo>
                  <a:pt x="481651" y="613803"/>
                  <a:pt x="478526" y="616854"/>
                  <a:pt x="477410" y="620798"/>
                </a:cubicBezTo>
                <a:lnTo>
                  <a:pt x="465763" y="661615"/>
                </a:lnTo>
                <a:lnTo>
                  <a:pt x="427254" y="661615"/>
                </a:lnTo>
                <a:lnTo>
                  <a:pt x="415608" y="620798"/>
                </a:lnTo>
                <a:cubicBezTo>
                  <a:pt x="414491" y="616854"/>
                  <a:pt x="411366" y="613803"/>
                  <a:pt x="407385" y="612761"/>
                </a:cubicBezTo>
                <a:cubicBezTo>
                  <a:pt x="393804" y="609227"/>
                  <a:pt x="380782" y="603794"/>
                  <a:pt x="368615" y="596688"/>
                </a:cubicBezTo>
                <a:cubicBezTo>
                  <a:pt x="365081" y="594604"/>
                  <a:pt x="360690" y="594567"/>
                  <a:pt x="357119" y="596576"/>
                </a:cubicBezTo>
                <a:lnTo>
                  <a:pt x="319986" y="617189"/>
                </a:lnTo>
                <a:lnTo>
                  <a:pt x="292751" y="589953"/>
                </a:lnTo>
                <a:lnTo>
                  <a:pt x="313364" y="552821"/>
                </a:lnTo>
                <a:cubicBezTo>
                  <a:pt x="315373" y="549249"/>
                  <a:pt x="315298" y="544859"/>
                  <a:pt x="313252" y="541325"/>
                </a:cubicBezTo>
                <a:cubicBezTo>
                  <a:pt x="306145" y="529158"/>
                  <a:pt x="300713" y="516136"/>
                  <a:pt x="297179" y="502555"/>
                </a:cubicBezTo>
                <a:cubicBezTo>
                  <a:pt x="296099" y="498574"/>
                  <a:pt x="293049" y="495448"/>
                  <a:pt x="289105" y="494332"/>
                </a:cubicBezTo>
                <a:close/>
                <a:moveTo>
                  <a:pt x="236267" y="441609"/>
                </a:moveTo>
                <a:lnTo>
                  <a:pt x="390524" y="441609"/>
                </a:lnTo>
                <a:cubicBezTo>
                  <a:pt x="395919" y="467580"/>
                  <a:pt x="418950" y="487188"/>
                  <a:pt x="446520" y="487188"/>
                </a:cubicBezTo>
                <a:cubicBezTo>
                  <a:pt x="474091" y="487188"/>
                  <a:pt x="497122" y="467580"/>
                  <a:pt x="502517" y="441609"/>
                </a:cubicBezTo>
                <a:lnTo>
                  <a:pt x="656774" y="441609"/>
                </a:lnTo>
                <a:cubicBezTo>
                  <a:pt x="663174" y="441609"/>
                  <a:pt x="668383" y="436438"/>
                  <a:pt x="668383" y="430000"/>
                </a:cubicBezTo>
                <a:cubicBezTo>
                  <a:pt x="668383" y="369241"/>
                  <a:pt x="643827" y="314138"/>
                  <a:pt x="604164" y="274067"/>
                </a:cubicBezTo>
                <a:cubicBezTo>
                  <a:pt x="603904" y="273769"/>
                  <a:pt x="603680" y="273434"/>
                  <a:pt x="603420" y="273136"/>
                </a:cubicBezTo>
                <a:cubicBezTo>
                  <a:pt x="603159" y="272839"/>
                  <a:pt x="602825" y="272653"/>
                  <a:pt x="602490" y="272392"/>
                </a:cubicBezTo>
                <a:cubicBezTo>
                  <a:pt x="562381" y="232692"/>
                  <a:pt x="507277" y="208173"/>
                  <a:pt x="446556" y="208173"/>
                </a:cubicBezTo>
                <a:cubicBezTo>
                  <a:pt x="385797" y="208173"/>
                  <a:pt x="330694" y="232729"/>
                  <a:pt x="290622" y="272392"/>
                </a:cubicBezTo>
                <a:cubicBezTo>
                  <a:pt x="290324" y="272653"/>
                  <a:pt x="289990" y="272839"/>
                  <a:pt x="289692" y="273136"/>
                </a:cubicBezTo>
                <a:cubicBezTo>
                  <a:pt x="289394" y="273434"/>
                  <a:pt x="289208" y="273732"/>
                  <a:pt x="288948" y="274067"/>
                </a:cubicBezTo>
                <a:cubicBezTo>
                  <a:pt x="249248" y="314175"/>
                  <a:pt x="224728" y="369279"/>
                  <a:pt x="224728" y="430000"/>
                </a:cubicBezTo>
                <a:cubicBezTo>
                  <a:pt x="224654" y="436400"/>
                  <a:pt x="229826" y="441609"/>
                  <a:pt x="236262" y="441609"/>
                </a:cubicBezTo>
                <a:close/>
                <a:moveTo>
                  <a:pt x="298142" y="298068"/>
                </a:moveTo>
                <a:lnTo>
                  <a:pt x="303388" y="303314"/>
                </a:lnTo>
                <a:cubicBezTo>
                  <a:pt x="305658" y="305583"/>
                  <a:pt x="308634" y="306700"/>
                  <a:pt x="311611" y="306700"/>
                </a:cubicBezTo>
                <a:cubicBezTo>
                  <a:pt x="314587" y="306700"/>
                  <a:pt x="317527" y="305583"/>
                  <a:pt x="319834" y="303314"/>
                </a:cubicBezTo>
                <a:cubicBezTo>
                  <a:pt x="324373" y="298775"/>
                  <a:pt x="324373" y="291445"/>
                  <a:pt x="319834" y="286905"/>
                </a:cubicBezTo>
                <a:lnTo>
                  <a:pt x="314587" y="281659"/>
                </a:lnTo>
                <a:cubicBezTo>
                  <a:pt x="346994" y="252787"/>
                  <a:pt x="388890" y="234369"/>
                  <a:pt x="434955" y="231727"/>
                </a:cubicBezTo>
                <a:lnTo>
                  <a:pt x="434955" y="239243"/>
                </a:lnTo>
                <a:cubicBezTo>
                  <a:pt x="434955" y="245642"/>
                  <a:pt x="440127" y="250852"/>
                  <a:pt x="446564" y="250852"/>
                </a:cubicBezTo>
                <a:cubicBezTo>
                  <a:pt x="452964" y="250852"/>
                  <a:pt x="458173" y="245680"/>
                  <a:pt x="458173" y="239243"/>
                </a:cubicBezTo>
                <a:lnTo>
                  <a:pt x="458173" y="231727"/>
                </a:lnTo>
                <a:cubicBezTo>
                  <a:pt x="504235" y="234406"/>
                  <a:pt x="546094" y="252823"/>
                  <a:pt x="578540" y="281659"/>
                </a:cubicBezTo>
                <a:lnTo>
                  <a:pt x="573294" y="286905"/>
                </a:lnTo>
                <a:cubicBezTo>
                  <a:pt x="568755" y="291444"/>
                  <a:pt x="568755" y="298774"/>
                  <a:pt x="573294" y="303314"/>
                </a:cubicBezTo>
                <a:cubicBezTo>
                  <a:pt x="575564" y="305583"/>
                  <a:pt x="578540" y="306700"/>
                  <a:pt x="581517" y="306700"/>
                </a:cubicBezTo>
                <a:cubicBezTo>
                  <a:pt x="584494" y="306700"/>
                  <a:pt x="587433" y="305583"/>
                  <a:pt x="589740" y="303314"/>
                </a:cubicBezTo>
                <a:lnTo>
                  <a:pt x="594986" y="298068"/>
                </a:lnTo>
                <a:cubicBezTo>
                  <a:pt x="623858" y="330475"/>
                  <a:pt x="642276" y="372370"/>
                  <a:pt x="644918" y="418435"/>
                </a:cubicBezTo>
                <a:lnTo>
                  <a:pt x="502491" y="418435"/>
                </a:lnTo>
                <a:cubicBezTo>
                  <a:pt x="501002" y="411254"/>
                  <a:pt x="498175" y="404594"/>
                  <a:pt x="494268" y="398678"/>
                </a:cubicBezTo>
                <a:lnTo>
                  <a:pt x="548627" y="344319"/>
                </a:lnTo>
                <a:cubicBezTo>
                  <a:pt x="553166" y="339780"/>
                  <a:pt x="553166" y="332450"/>
                  <a:pt x="548627" y="327910"/>
                </a:cubicBezTo>
                <a:cubicBezTo>
                  <a:pt x="544088" y="323371"/>
                  <a:pt x="536758" y="323371"/>
                  <a:pt x="532218" y="327910"/>
                </a:cubicBezTo>
                <a:lnTo>
                  <a:pt x="477859" y="382270"/>
                </a:lnTo>
                <a:cubicBezTo>
                  <a:pt x="468855" y="376316"/>
                  <a:pt x="458065" y="372856"/>
                  <a:pt x="446493" y="372856"/>
                </a:cubicBezTo>
                <a:cubicBezTo>
                  <a:pt x="418923" y="372856"/>
                  <a:pt x="395855" y="392464"/>
                  <a:pt x="390497" y="418435"/>
                </a:cubicBezTo>
                <a:lnTo>
                  <a:pt x="248184" y="418435"/>
                </a:lnTo>
                <a:cubicBezTo>
                  <a:pt x="250863" y="372373"/>
                  <a:pt x="269280" y="330478"/>
                  <a:pt x="298153" y="298068"/>
                </a:cubicBezTo>
                <a:close/>
                <a:moveTo>
                  <a:pt x="446484" y="463974"/>
                </a:moveTo>
                <a:cubicBezTo>
                  <a:pt x="427731" y="463974"/>
                  <a:pt x="412514" y="448719"/>
                  <a:pt x="412514" y="430004"/>
                </a:cubicBezTo>
                <a:cubicBezTo>
                  <a:pt x="412514" y="411251"/>
                  <a:pt x="427770" y="396034"/>
                  <a:pt x="446484" y="396034"/>
                </a:cubicBezTo>
                <a:cubicBezTo>
                  <a:pt x="465237" y="396034"/>
                  <a:pt x="480454" y="411289"/>
                  <a:pt x="480454" y="430004"/>
                </a:cubicBezTo>
                <a:cubicBezTo>
                  <a:pt x="480454" y="448757"/>
                  <a:pt x="465199" y="463974"/>
                  <a:pt x="446484" y="463974"/>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latin typeface="+mj-lt"/>
            </a:endParaRPr>
          </a:p>
        </p:txBody>
      </p:sp>
      <p:sp>
        <p:nvSpPr>
          <p:cNvPr id="177" name="Freeform: Shape 176">
            <a:extLst>
              <a:ext uri="{FF2B5EF4-FFF2-40B4-BE49-F238E27FC236}">
                <a16:creationId xmlns:a16="http://schemas.microsoft.com/office/drawing/2014/main" id="{474AA3C2-3327-9B62-8CB9-AF542AE620FC}"/>
              </a:ext>
              <a:ext uri="{C183D7F6-B498-43B3-948B-1728B52AA6E4}">
                <adec:decorative xmlns:adec="http://schemas.microsoft.com/office/drawing/2017/decorative" val="1"/>
              </a:ext>
            </a:extLst>
          </p:cNvPr>
          <p:cNvSpPr>
            <a:spLocks noChangeAspect="1"/>
          </p:cNvSpPr>
          <p:nvPr/>
        </p:nvSpPr>
        <p:spPr>
          <a:xfrm>
            <a:off x="4707213" y="5281656"/>
            <a:ext cx="457885" cy="437528"/>
          </a:xfrm>
          <a:custGeom>
            <a:avLst/>
            <a:gdLst>
              <a:gd name="connsiteX0" fmla="*/ 843372 w 892968"/>
              <a:gd name="connsiteY0" fmla="*/ 0 h 853268"/>
              <a:gd name="connsiteX1" fmla="*/ 585416 w 892968"/>
              <a:gd name="connsiteY1" fmla="*/ 0 h 853268"/>
              <a:gd name="connsiteX2" fmla="*/ 545716 w 892968"/>
              <a:gd name="connsiteY2" fmla="*/ 20166 h 853268"/>
              <a:gd name="connsiteX3" fmla="*/ 506016 w 892968"/>
              <a:gd name="connsiteY3" fmla="*/ 0 h 853268"/>
              <a:gd name="connsiteX4" fmla="*/ 49597 w 892968"/>
              <a:gd name="connsiteY4" fmla="*/ 0 h 853268"/>
              <a:gd name="connsiteX5" fmla="*/ 0 w 892968"/>
              <a:gd name="connsiteY5" fmla="*/ 49597 h 853268"/>
              <a:gd name="connsiteX6" fmla="*/ 0 w 892968"/>
              <a:gd name="connsiteY6" fmla="*/ 803672 h 853268"/>
              <a:gd name="connsiteX7" fmla="*/ 49597 w 892968"/>
              <a:gd name="connsiteY7" fmla="*/ 853269 h 853268"/>
              <a:gd name="connsiteX8" fmla="*/ 506016 w 892968"/>
              <a:gd name="connsiteY8" fmla="*/ 853269 h 853268"/>
              <a:gd name="connsiteX9" fmla="*/ 545716 w 892968"/>
              <a:gd name="connsiteY9" fmla="*/ 833102 h 853268"/>
              <a:gd name="connsiteX10" fmla="*/ 585416 w 892968"/>
              <a:gd name="connsiteY10" fmla="*/ 853269 h 853268"/>
              <a:gd name="connsiteX11" fmla="*/ 843372 w 892968"/>
              <a:gd name="connsiteY11" fmla="*/ 853269 h 853268"/>
              <a:gd name="connsiteX12" fmla="*/ 892969 w 892968"/>
              <a:gd name="connsiteY12" fmla="*/ 803672 h 853268"/>
              <a:gd name="connsiteX13" fmla="*/ 892969 w 892968"/>
              <a:gd name="connsiteY13" fmla="*/ 49635 h 853268"/>
              <a:gd name="connsiteX14" fmla="*/ 843372 w 892968"/>
              <a:gd name="connsiteY14" fmla="*/ 38 h 853268"/>
              <a:gd name="connsiteX15" fmla="*/ 506016 w 892968"/>
              <a:gd name="connsiteY15" fmla="*/ 833438 h 853268"/>
              <a:gd name="connsiteX16" fmla="*/ 49597 w 892968"/>
              <a:gd name="connsiteY16" fmla="*/ 833438 h 853268"/>
              <a:gd name="connsiteX17" fmla="*/ 19831 w 892968"/>
              <a:gd name="connsiteY17" fmla="*/ 803672 h 853268"/>
              <a:gd name="connsiteX18" fmla="*/ 19831 w 892968"/>
              <a:gd name="connsiteY18" fmla="*/ 49635 h 853268"/>
              <a:gd name="connsiteX19" fmla="*/ 49597 w 892968"/>
              <a:gd name="connsiteY19" fmla="*/ 19869 h 853268"/>
              <a:gd name="connsiteX20" fmla="*/ 506016 w 892968"/>
              <a:gd name="connsiteY20" fmla="*/ 19869 h 853268"/>
              <a:gd name="connsiteX21" fmla="*/ 535781 w 892968"/>
              <a:gd name="connsiteY21" fmla="*/ 49635 h 853268"/>
              <a:gd name="connsiteX22" fmla="*/ 535781 w 892968"/>
              <a:gd name="connsiteY22" fmla="*/ 128997 h 853268"/>
              <a:gd name="connsiteX23" fmla="*/ 515950 w 892968"/>
              <a:gd name="connsiteY23" fmla="*/ 128997 h 853268"/>
              <a:gd name="connsiteX24" fmla="*/ 476250 w 892968"/>
              <a:gd name="connsiteY24" fmla="*/ 168697 h 853268"/>
              <a:gd name="connsiteX25" fmla="*/ 515950 w 892968"/>
              <a:gd name="connsiteY25" fmla="*/ 208397 h 853268"/>
              <a:gd name="connsiteX26" fmla="*/ 535781 w 892968"/>
              <a:gd name="connsiteY26" fmla="*/ 208397 h 853268"/>
              <a:gd name="connsiteX27" fmla="*/ 535781 w 892968"/>
              <a:gd name="connsiteY27" fmla="*/ 257994 h 853268"/>
              <a:gd name="connsiteX28" fmla="*/ 515950 w 892968"/>
              <a:gd name="connsiteY28" fmla="*/ 257994 h 853268"/>
              <a:gd name="connsiteX29" fmla="*/ 476250 w 892968"/>
              <a:gd name="connsiteY29" fmla="*/ 297694 h 853268"/>
              <a:gd name="connsiteX30" fmla="*/ 515950 w 892968"/>
              <a:gd name="connsiteY30" fmla="*/ 337395 h 853268"/>
              <a:gd name="connsiteX31" fmla="*/ 535781 w 892968"/>
              <a:gd name="connsiteY31" fmla="*/ 337395 h 853268"/>
              <a:gd name="connsiteX32" fmla="*/ 535781 w 892968"/>
              <a:gd name="connsiteY32" fmla="*/ 386991 h 853268"/>
              <a:gd name="connsiteX33" fmla="*/ 515950 w 892968"/>
              <a:gd name="connsiteY33" fmla="*/ 386991 h 853268"/>
              <a:gd name="connsiteX34" fmla="*/ 476250 w 892968"/>
              <a:gd name="connsiteY34" fmla="*/ 426691 h 853268"/>
              <a:gd name="connsiteX35" fmla="*/ 515950 w 892968"/>
              <a:gd name="connsiteY35" fmla="*/ 466392 h 853268"/>
              <a:gd name="connsiteX36" fmla="*/ 535781 w 892968"/>
              <a:gd name="connsiteY36" fmla="*/ 466392 h 853268"/>
              <a:gd name="connsiteX37" fmla="*/ 535781 w 892968"/>
              <a:gd name="connsiteY37" fmla="*/ 515988 h 853268"/>
              <a:gd name="connsiteX38" fmla="*/ 515950 w 892968"/>
              <a:gd name="connsiteY38" fmla="*/ 515988 h 853268"/>
              <a:gd name="connsiteX39" fmla="*/ 476250 w 892968"/>
              <a:gd name="connsiteY39" fmla="*/ 555689 h 853268"/>
              <a:gd name="connsiteX40" fmla="*/ 515950 w 892968"/>
              <a:gd name="connsiteY40" fmla="*/ 595389 h 853268"/>
              <a:gd name="connsiteX41" fmla="*/ 535781 w 892968"/>
              <a:gd name="connsiteY41" fmla="*/ 595389 h 853268"/>
              <a:gd name="connsiteX42" fmla="*/ 535781 w 892968"/>
              <a:gd name="connsiteY42" fmla="*/ 644985 h 853268"/>
              <a:gd name="connsiteX43" fmla="*/ 515950 w 892968"/>
              <a:gd name="connsiteY43" fmla="*/ 644985 h 853268"/>
              <a:gd name="connsiteX44" fmla="*/ 476250 w 892968"/>
              <a:gd name="connsiteY44" fmla="*/ 684686 h 853268"/>
              <a:gd name="connsiteX45" fmla="*/ 515950 w 892968"/>
              <a:gd name="connsiteY45" fmla="*/ 724386 h 853268"/>
              <a:gd name="connsiteX46" fmla="*/ 535781 w 892968"/>
              <a:gd name="connsiteY46" fmla="*/ 724386 h 853268"/>
              <a:gd name="connsiteX47" fmla="*/ 535781 w 892968"/>
              <a:gd name="connsiteY47" fmla="*/ 803748 h 853268"/>
              <a:gd name="connsiteX48" fmla="*/ 506016 w 892968"/>
              <a:gd name="connsiteY48" fmla="*/ 833514 h 853268"/>
              <a:gd name="connsiteX49" fmla="*/ 515950 w 892968"/>
              <a:gd name="connsiteY49" fmla="*/ 188528 h 853268"/>
              <a:gd name="connsiteX50" fmla="*/ 496119 w 892968"/>
              <a:gd name="connsiteY50" fmla="*/ 168697 h 853268"/>
              <a:gd name="connsiteX51" fmla="*/ 515950 w 892968"/>
              <a:gd name="connsiteY51" fmla="*/ 148866 h 853268"/>
              <a:gd name="connsiteX52" fmla="*/ 575481 w 892968"/>
              <a:gd name="connsiteY52" fmla="*/ 148866 h 853268"/>
              <a:gd name="connsiteX53" fmla="*/ 595313 w 892968"/>
              <a:gd name="connsiteY53" fmla="*/ 168697 h 853268"/>
              <a:gd name="connsiteX54" fmla="*/ 575481 w 892968"/>
              <a:gd name="connsiteY54" fmla="*/ 188528 h 853268"/>
              <a:gd name="connsiteX55" fmla="*/ 515950 w 892968"/>
              <a:gd name="connsiteY55" fmla="*/ 317525 h 853268"/>
              <a:gd name="connsiteX56" fmla="*/ 496119 w 892968"/>
              <a:gd name="connsiteY56" fmla="*/ 297694 h 853268"/>
              <a:gd name="connsiteX57" fmla="*/ 515950 w 892968"/>
              <a:gd name="connsiteY57" fmla="*/ 277863 h 853268"/>
              <a:gd name="connsiteX58" fmla="*/ 575481 w 892968"/>
              <a:gd name="connsiteY58" fmla="*/ 277863 h 853268"/>
              <a:gd name="connsiteX59" fmla="*/ 595313 w 892968"/>
              <a:gd name="connsiteY59" fmla="*/ 297694 h 853268"/>
              <a:gd name="connsiteX60" fmla="*/ 575481 w 892968"/>
              <a:gd name="connsiteY60" fmla="*/ 317525 h 853268"/>
              <a:gd name="connsiteX61" fmla="*/ 515950 w 892968"/>
              <a:gd name="connsiteY61" fmla="*/ 446522 h 853268"/>
              <a:gd name="connsiteX62" fmla="*/ 496119 w 892968"/>
              <a:gd name="connsiteY62" fmla="*/ 426691 h 853268"/>
              <a:gd name="connsiteX63" fmla="*/ 515950 w 892968"/>
              <a:gd name="connsiteY63" fmla="*/ 406860 h 853268"/>
              <a:gd name="connsiteX64" fmla="*/ 575481 w 892968"/>
              <a:gd name="connsiteY64" fmla="*/ 406860 h 853268"/>
              <a:gd name="connsiteX65" fmla="*/ 595313 w 892968"/>
              <a:gd name="connsiteY65" fmla="*/ 426691 h 853268"/>
              <a:gd name="connsiteX66" fmla="*/ 575481 w 892968"/>
              <a:gd name="connsiteY66" fmla="*/ 446522 h 853268"/>
              <a:gd name="connsiteX67" fmla="*/ 515950 w 892968"/>
              <a:gd name="connsiteY67" fmla="*/ 575520 h 853268"/>
              <a:gd name="connsiteX68" fmla="*/ 496119 w 892968"/>
              <a:gd name="connsiteY68" fmla="*/ 555689 h 853268"/>
              <a:gd name="connsiteX69" fmla="*/ 515950 w 892968"/>
              <a:gd name="connsiteY69" fmla="*/ 535857 h 853268"/>
              <a:gd name="connsiteX70" fmla="*/ 575481 w 892968"/>
              <a:gd name="connsiteY70" fmla="*/ 535857 h 853268"/>
              <a:gd name="connsiteX71" fmla="*/ 595313 w 892968"/>
              <a:gd name="connsiteY71" fmla="*/ 555689 h 853268"/>
              <a:gd name="connsiteX72" fmla="*/ 575481 w 892968"/>
              <a:gd name="connsiteY72" fmla="*/ 575520 h 853268"/>
              <a:gd name="connsiteX73" fmla="*/ 515950 w 892968"/>
              <a:gd name="connsiteY73" fmla="*/ 704517 h 853268"/>
              <a:gd name="connsiteX74" fmla="*/ 496119 w 892968"/>
              <a:gd name="connsiteY74" fmla="*/ 684686 h 853268"/>
              <a:gd name="connsiteX75" fmla="*/ 515950 w 892968"/>
              <a:gd name="connsiteY75" fmla="*/ 664855 h 853268"/>
              <a:gd name="connsiteX76" fmla="*/ 575481 w 892968"/>
              <a:gd name="connsiteY76" fmla="*/ 664855 h 853268"/>
              <a:gd name="connsiteX77" fmla="*/ 595313 w 892968"/>
              <a:gd name="connsiteY77" fmla="*/ 684686 h 853268"/>
              <a:gd name="connsiteX78" fmla="*/ 575481 w 892968"/>
              <a:gd name="connsiteY78" fmla="*/ 704517 h 853268"/>
              <a:gd name="connsiteX79" fmla="*/ 873138 w 892968"/>
              <a:gd name="connsiteY79" fmla="*/ 803748 h 853268"/>
              <a:gd name="connsiteX80" fmla="*/ 843372 w 892968"/>
              <a:gd name="connsiteY80" fmla="*/ 833514 h 853268"/>
              <a:gd name="connsiteX81" fmla="*/ 585416 w 892968"/>
              <a:gd name="connsiteY81" fmla="*/ 833514 h 853268"/>
              <a:gd name="connsiteX82" fmla="*/ 555650 w 892968"/>
              <a:gd name="connsiteY82" fmla="*/ 803748 h 853268"/>
              <a:gd name="connsiteX83" fmla="*/ 555650 w 892968"/>
              <a:gd name="connsiteY83" fmla="*/ 724386 h 853268"/>
              <a:gd name="connsiteX84" fmla="*/ 575481 w 892968"/>
              <a:gd name="connsiteY84" fmla="*/ 724386 h 853268"/>
              <a:gd name="connsiteX85" fmla="*/ 615182 w 892968"/>
              <a:gd name="connsiteY85" fmla="*/ 684686 h 853268"/>
              <a:gd name="connsiteX86" fmla="*/ 575481 w 892968"/>
              <a:gd name="connsiteY86" fmla="*/ 644985 h 853268"/>
              <a:gd name="connsiteX87" fmla="*/ 555650 w 892968"/>
              <a:gd name="connsiteY87" fmla="*/ 644985 h 853268"/>
              <a:gd name="connsiteX88" fmla="*/ 555650 w 892968"/>
              <a:gd name="connsiteY88" fmla="*/ 595389 h 853268"/>
              <a:gd name="connsiteX89" fmla="*/ 575481 w 892968"/>
              <a:gd name="connsiteY89" fmla="*/ 595389 h 853268"/>
              <a:gd name="connsiteX90" fmla="*/ 615182 w 892968"/>
              <a:gd name="connsiteY90" fmla="*/ 555689 h 853268"/>
              <a:gd name="connsiteX91" fmla="*/ 575481 w 892968"/>
              <a:gd name="connsiteY91" fmla="*/ 515988 h 853268"/>
              <a:gd name="connsiteX92" fmla="*/ 555650 w 892968"/>
              <a:gd name="connsiteY92" fmla="*/ 515988 h 853268"/>
              <a:gd name="connsiteX93" fmla="*/ 555650 w 892968"/>
              <a:gd name="connsiteY93" fmla="*/ 466392 h 853268"/>
              <a:gd name="connsiteX94" fmla="*/ 575481 w 892968"/>
              <a:gd name="connsiteY94" fmla="*/ 466392 h 853268"/>
              <a:gd name="connsiteX95" fmla="*/ 615182 w 892968"/>
              <a:gd name="connsiteY95" fmla="*/ 426691 h 853268"/>
              <a:gd name="connsiteX96" fmla="*/ 575481 w 892968"/>
              <a:gd name="connsiteY96" fmla="*/ 386991 h 853268"/>
              <a:gd name="connsiteX97" fmla="*/ 555650 w 892968"/>
              <a:gd name="connsiteY97" fmla="*/ 386991 h 853268"/>
              <a:gd name="connsiteX98" fmla="*/ 555650 w 892968"/>
              <a:gd name="connsiteY98" fmla="*/ 337395 h 853268"/>
              <a:gd name="connsiteX99" fmla="*/ 575481 w 892968"/>
              <a:gd name="connsiteY99" fmla="*/ 337395 h 853268"/>
              <a:gd name="connsiteX100" fmla="*/ 615182 w 892968"/>
              <a:gd name="connsiteY100" fmla="*/ 297694 h 853268"/>
              <a:gd name="connsiteX101" fmla="*/ 575481 w 892968"/>
              <a:gd name="connsiteY101" fmla="*/ 257994 h 853268"/>
              <a:gd name="connsiteX102" fmla="*/ 555650 w 892968"/>
              <a:gd name="connsiteY102" fmla="*/ 257994 h 853268"/>
              <a:gd name="connsiteX103" fmla="*/ 555650 w 892968"/>
              <a:gd name="connsiteY103" fmla="*/ 208397 h 853268"/>
              <a:gd name="connsiteX104" fmla="*/ 575481 w 892968"/>
              <a:gd name="connsiteY104" fmla="*/ 208397 h 853268"/>
              <a:gd name="connsiteX105" fmla="*/ 615182 w 892968"/>
              <a:gd name="connsiteY105" fmla="*/ 168697 h 853268"/>
              <a:gd name="connsiteX106" fmla="*/ 575481 w 892968"/>
              <a:gd name="connsiteY106" fmla="*/ 128997 h 853268"/>
              <a:gd name="connsiteX107" fmla="*/ 555650 w 892968"/>
              <a:gd name="connsiteY107" fmla="*/ 128997 h 853268"/>
              <a:gd name="connsiteX108" fmla="*/ 555650 w 892968"/>
              <a:gd name="connsiteY108" fmla="*/ 49635 h 853268"/>
              <a:gd name="connsiteX109" fmla="*/ 585416 w 892968"/>
              <a:gd name="connsiteY109" fmla="*/ 19869 h 853268"/>
              <a:gd name="connsiteX110" fmla="*/ 843372 w 892968"/>
              <a:gd name="connsiteY110" fmla="*/ 19869 h 853268"/>
              <a:gd name="connsiteX111" fmla="*/ 873138 w 892968"/>
              <a:gd name="connsiteY111" fmla="*/ 49635 h 853268"/>
              <a:gd name="connsiteX112" fmla="*/ 175689 w 892968"/>
              <a:gd name="connsiteY112" fmla="*/ 135360 h 853268"/>
              <a:gd name="connsiteX113" fmla="*/ 175689 w 892968"/>
              <a:gd name="connsiteY113" fmla="*/ 149387 h 853268"/>
              <a:gd name="connsiteX114" fmla="*/ 123078 w 892968"/>
              <a:gd name="connsiteY114" fmla="*/ 201998 h 853268"/>
              <a:gd name="connsiteX115" fmla="*/ 116046 w 892968"/>
              <a:gd name="connsiteY115" fmla="*/ 204900 h 853268"/>
              <a:gd name="connsiteX116" fmla="*/ 109014 w 892968"/>
              <a:gd name="connsiteY116" fmla="*/ 201998 h 853268"/>
              <a:gd name="connsiteX117" fmla="*/ 78951 w 892968"/>
              <a:gd name="connsiteY117" fmla="*/ 171935 h 853268"/>
              <a:gd name="connsiteX118" fmla="*/ 78951 w 892968"/>
              <a:gd name="connsiteY118" fmla="*/ 157907 h 853268"/>
              <a:gd name="connsiteX119" fmla="*/ 92979 w 892968"/>
              <a:gd name="connsiteY119" fmla="*/ 157907 h 853268"/>
              <a:gd name="connsiteX120" fmla="*/ 116047 w 892968"/>
              <a:gd name="connsiteY120" fmla="*/ 180976 h 853268"/>
              <a:gd name="connsiteX121" fmla="*/ 161663 w 892968"/>
              <a:gd name="connsiteY121" fmla="*/ 135360 h 853268"/>
              <a:gd name="connsiteX122" fmla="*/ 175691 w 892968"/>
              <a:gd name="connsiteY122" fmla="*/ 135360 h 853268"/>
              <a:gd name="connsiteX123" fmla="*/ 416719 w 892968"/>
              <a:gd name="connsiteY123" fmla="*/ 168697 h 853268"/>
              <a:gd name="connsiteX124" fmla="*/ 406784 w 892968"/>
              <a:gd name="connsiteY124" fmla="*/ 178632 h 853268"/>
              <a:gd name="connsiteX125" fmla="*/ 218256 w 892968"/>
              <a:gd name="connsiteY125" fmla="*/ 178632 h 853268"/>
              <a:gd name="connsiteX126" fmla="*/ 208321 w 892968"/>
              <a:gd name="connsiteY126" fmla="*/ 168697 h 853268"/>
              <a:gd name="connsiteX127" fmla="*/ 218256 w 892968"/>
              <a:gd name="connsiteY127" fmla="*/ 158763 h 853268"/>
              <a:gd name="connsiteX128" fmla="*/ 406784 w 892968"/>
              <a:gd name="connsiteY128" fmla="*/ 158763 h 853268"/>
              <a:gd name="connsiteX129" fmla="*/ 416719 w 892968"/>
              <a:gd name="connsiteY129" fmla="*/ 168697 h 853268"/>
              <a:gd name="connsiteX130" fmla="*/ 175689 w 892968"/>
              <a:gd name="connsiteY130" fmla="*/ 264357 h 853268"/>
              <a:gd name="connsiteX131" fmla="*/ 175689 w 892968"/>
              <a:gd name="connsiteY131" fmla="*/ 278384 h 853268"/>
              <a:gd name="connsiteX132" fmla="*/ 123078 w 892968"/>
              <a:gd name="connsiteY132" fmla="*/ 330995 h 853268"/>
              <a:gd name="connsiteX133" fmla="*/ 116046 w 892968"/>
              <a:gd name="connsiteY133" fmla="*/ 333897 h 853268"/>
              <a:gd name="connsiteX134" fmla="*/ 109014 w 892968"/>
              <a:gd name="connsiteY134" fmla="*/ 330995 h 853268"/>
              <a:gd name="connsiteX135" fmla="*/ 78951 w 892968"/>
              <a:gd name="connsiteY135" fmla="*/ 300932 h 853268"/>
              <a:gd name="connsiteX136" fmla="*/ 78951 w 892968"/>
              <a:gd name="connsiteY136" fmla="*/ 286904 h 853268"/>
              <a:gd name="connsiteX137" fmla="*/ 92979 w 892968"/>
              <a:gd name="connsiteY137" fmla="*/ 286904 h 853268"/>
              <a:gd name="connsiteX138" fmla="*/ 116047 w 892968"/>
              <a:gd name="connsiteY138" fmla="*/ 309973 h 853268"/>
              <a:gd name="connsiteX139" fmla="*/ 161663 w 892968"/>
              <a:gd name="connsiteY139" fmla="*/ 264357 h 853268"/>
              <a:gd name="connsiteX140" fmla="*/ 175691 w 892968"/>
              <a:gd name="connsiteY140" fmla="*/ 264357 h 853268"/>
              <a:gd name="connsiteX141" fmla="*/ 416719 w 892968"/>
              <a:gd name="connsiteY141" fmla="*/ 297694 h 853268"/>
              <a:gd name="connsiteX142" fmla="*/ 406784 w 892968"/>
              <a:gd name="connsiteY142" fmla="*/ 307629 h 853268"/>
              <a:gd name="connsiteX143" fmla="*/ 218256 w 892968"/>
              <a:gd name="connsiteY143" fmla="*/ 307629 h 853268"/>
              <a:gd name="connsiteX144" fmla="*/ 208321 w 892968"/>
              <a:gd name="connsiteY144" fmla="*/ 297694 h 853268"/>
              <a:gd name="connsiteX145" fmla="*/ 218256 w 892968"/>
              <a:gd name="connsiteY145" fmla="*/ 287760 h 853268"/>
              <a:gd name="connsiteX146" fmla="*/ 406784 w 892968"/>
              <a:gd name="connsiteY146" fmla="*/ 287760 h 853268"/>
              <a:gd name="connsiteX147" fmla="*/ 416719 w 892968"/>
              <a:gd name="connsiteY147" fmla="*/ 297694 h 853268"/>
              <a:gd name="connsiteX148" fmla="*/ 175689 w 892968"/>
              <a:gd name="connsiteY148" fmla="*/ 393354 h 853268"/>
              <a:gd name="connsiteX149" fmla="*/ 175689 w 892968"/>
              <a:gd name="connsiteY149" fmla="*/ 407381 h 853268"/>
              <a:gd name="connsiteX150" fmla="*/ 123078 w 892968"/>
              <a:gd name="connsiteY150" fmla="*/ 459992 h 853268"/>
              <a:gd name="connsiteX151" fmla="*/ 116046 w 892968"/>
              <a:gd name="connsiteY151" fmla="*/ 462894 h 853268"/>
              <a:gd name="connsiteX152" fmla="*/ 109014 w 892968"/>
              <a:gd name="connsiteY152" fmla="*/ 459992 h 853268"/>
              <a:gd name="connsiteX153" fmla="*/ 78951 w 892968"/>
              <a:gd name="connsiteY153" fmla="*/ 429929 h 853268"/>
              <a:gd name="connsiteX154" fmla="*/ 78951 w 892968"/>
              <a:gd name="connsiteY154" fmla="*/ 415902 h 853268"/>
              <a:gd name="connsiteX155" fmla="*/ 92979 w 892968"/>
              <a:gd name="connsiteY155" fmla="*/ 415902 h 853268"/>
              <a:gd name="connsiteX156" fmla="*/ 116047 w 892968"/>
              <a:gd name="connsiteY156" fmla="*/ 438970 h 853268"/>
              <a:gd name="connsiteX157" fmla="*/ 161663 w 892968"/>
              <a:gd name="connsiteY157" fmla="*/ 393354 h 853268"/>
              <a:gd name="connsiteX158" fmla="*/ 175691 w 892968"/>
              <a:gd name="connsiteY158" fmla="*/ 393354 h 853268"/>
              <a:gd name="connsiteX159" fmla="*/ 416719 w 892968"/>
              <a:gd name="connsiteY159" fmla="*/ 426691 h 853268"/>
              <a:gd name="connsiteX160" fmla="*/ 406784 w 892968"/>
              <a:gd name="connsiteY160" fmla="*/ 436626 h 853268"/>
              <a:gd name="connsiteX161" fmla="*/ 218256 w 892968"/>
              <a:gd name="connsiteY161" fmla="*/ 436626 h 853268"/>
              <a:gd name="connsiteX162" fmla="*/ 208321 w 892968"/>
              <a:gd name="connsiteY162" fmla="*/ 426691 h 853268"/>
              <a:gd name="connsiteX163" fmla="*/ 218256 w 892968"/>
              <a:gd name="connsiteY163" fmla="*/ 416757 h 853268"/>
              <a:gd name="connsiteX164" fmla="*/ 406784 w 892968"/>
              <a:gd name="connsiteY164" fmla="*/ 416757 h 853268"/>
              <a:gd name="connsiteX165" fmla="*/ 416719 w 892968"/>
              <a:gd name="connsiteY165" fmla="*/ 426691 h 853268"/>
              <a:gd name="connsiteX166" fmla="*/ 175689 w 892968"/>
              <a:gd name="connsiteY166" fmla="*/ 522351 h 853268"/>
              <a:gd name="connsiteX167" fmla="*/ 175689 w 892968"/>
              <a:gd name="connsiteY167" fmla="*/ 536378 h 853268"/>
              <a:gd name="connsiteX168" fmla="*/ 123078 w 892968"/>
              <a:gd name="connsiteY168" fmla="*/ 588989 h 853268"/>
              <a:gd name="connsiteX169" fmla="*/ 116046 w 892968"/>
              <a:gd name="connsiteY169" fmla="*/ 591891 h 853268"/>
              <a:gd name="connsiteX170" fmla="*/ 109014 w 892968"/>
              <a:gd name="connsiteY170" fmla="*/ 588989 h 853268"/>
              <a:gd name="connsiteX171" fmla="*/ 78951 w 892968"/>
              <a:gd name="connsiteY171" fmla="*/ 558926 h 853268"/>
              <a:gd name="connsiteX172" fmla="*/ 78951 w 892968"/>
              <a:gd name="connsiteY172" fmla="*/ 544899 h 853268"/>
              <a:gd name="connsiteX173" fmla="*/ 92979 w 892968"/>
              <a:gd name="connsiteY173" fmla="*/ 544899 h 853268"/>
              <a:gd name="connsiteX174" fmla="*/ 116047 w 892968"/>
              <a:gd name="connsiteY174" fmla="*/ 567967 h 853268"/>
              <a:gd name="connsiteX175" fmla="*/ 161663 w 892968"/>
              <a:gd name="connsiteY175" fmla="*/ 522351 h 853268"/>
              <a:gd name="connsiteX176" fmla="*/ 175691 w 892968"/>
              <a:gd name="connsiteY176" fmla="*/ 522351 h 853268"/>
              <a:gd name="connsiteX177" fmla="*/ 416719 w 892968"/>
              <a:gd name="connsiteY177" fmla="*/ 555689 h 853268"/>
              <a:gd name="connsiteX178" fmla="*/ 406784 w 892968"/>
              <a:gd name="connsiteY178" fmla="*/ 565623 h 853268"/>
              <a:gd name="connsiteX179" fmla="*/ 218256 w 892968"/>
              <a:gd name="connsiteY179" fmla="*/ 565623 h 853268"/>
              <a:gd name="connsiteX180" fmla="*/ 208321 w 892968"/>
              <a:gd name="connsiteY180" fmla="*/ 555689 h 853268"/>
              <a:gd name="connsiteX181" fmla="*/ 218256 w 892968"/>
              <a:gd name="connsiteY181" fmla="*/ 545754 h 853268"/>
              <a:gd name="connsiteX182" fmla="*/ 406784 w 892968"/>
              <a:gd name="connsiteY182" fmla="*/ 545754 h 853268"/>
              <a:gd name="connsiteX183" fmla="*/ 416719 w 892968"/>
              <a:gd name="connsiteY183" fmla="*/ 555689 h 853268"/>
              <a:gd name="connsiteX184" fmla="*/ 175689 w 892968"/>
              <a:gd name="connsiteY184" fmla="*/ 651348 h 853268"/>
              <a:gd name="connsiteX185" fmla="*/ 175689 w 892968"/>
              <a:gd name="connsiteY185" fmla="*/ 665376 h 853268"/>
              <a:gd name="connsiteX186" fmla="*/ 123078 w 892968"/>
              <a:gd name="connsiteY186" fmla="*/ 717986 h 853268"/>
              <a:gd name="connsiteX187" fmla="*/ 116046 w 892968"/>
              <a:gd name="connsiteY187" fmla="*/ 720888 h 853268"/>
              <a:gd name="connsiteX188" fmla="*/ 109014 w 892968"/>
              <a:gd name="connsiteY188" fmla="*/ 717986 h 853268"/>
              <a:gd name="connsiteX189" fmla="*/ 78951 w 892968"/>
              <a:gd name="connsiteY189" fmla="*/ 687923 h 853268"/>
              <a:gd name="connsiteX190" fmla="*/ 78951 w 892968"/>
              <a:gd name="connsiteY190" fmla="*/ 673896 h 853268"/>
              <a:gd name="connsiteX191" fmla="*/ 92979 w 892968"/>
              <a:gd name="connsiteY191" fmla="*/ 673896 h 853268"/>
              <a:gd name="connsiteX192" fmla="*/ 116047 w 892968"/>
              <a:gd name="connsiteY192" fmla="*/ 696964 h 853268"/>
              <a:gd name="connsiteX193" fmla="*/ 161663 w 892968"/>
              <a:gd name="connsiteY193" fmla="*/ 651348 h 853268"/>
              <a:gd name="connsiteX194" fmla="*/ 175691 w 892968"/>
              <a:gd name="connsiteY194" fmla="*/ 651348 h 853268"/>
              <a:gd name="connsiteX195" fmla="*/ 416719 w 892968"/>
              <a:gd name="connsiteY195" fmla="*/ 684686 h 853268"/>
              <a:gd name="connsiteX196" fmla="*/ 406784 w 892968"/>
              <a:gd name="connsiteY196" fmla="*/ 694620 h 853268"/>
              <a:gd name="connsiteX197" fmla="*/ 218256 w 892968"/>
              <a:gd name="connsiteY197" fmla="*/ 694620 h 853268"/>
              <a:gd name="connsiteX198" fmla="*/ 208321 w 892968"/>
              <a:gd name="connsiteY198" fmla="*/ 684686 h 853268"/>
              <a:gd name="connsiteX199" fmla="*/ 218256 w 892968"/>
              <a:gd name="connsiteY199" fmla="*/ 674751 h 853268"/>
              <a:gd name="connsiteX200" fmla="*/ 406784 w 892968"/>
              <a:gd name="connsiteY200" fmla="*/ 674751 h 853268"/>
              <a:gd name="connsiteX201" fmla="*/ 416719 w 892968"/>
              <a:gd name="connsiteY201" fmla="*/ 684686 h 853268"/>
              <a:gd name="connsiteX202" fmla="*/ 813606 w 892968"/>
              <a:gd name="connsiteY202" fmla="*/ 168735 h 853268"/>
              <a:gd name="connsiteX203" fmla="*/ 803672 w 892968"/>
              <a:gd name="connsiteY203" fmla="*/ 178670 h 853268"/>
              <a:gd name="connsiteX204" fmla="*/ 684609 w 892968"/>
              <a:gd name="connsiteY204" fmla="*/ 178670 h 853268"/>
              <a:gd name="connsiteX205" fmla="*/ 674675 w 892968"/>
              <a:gd name="connsiteY205" fmla="*/ 168735 h 853268"/>
              <a:gd name="connsiteX206" fmla="*/ 684609 w 892968"/>
              <a:gd name="connsiteY206" fmla="*/ 158801 h 853268"/>
              <a:gd name="connsiteX207" fmla="*/ 803672 w 892968"/>
              <a:gd name="connsiteY207" fmla="*/ 158801 h 853268"/>
              <a:gd name="connsiteX208" fmla="*/ 813606 w 892968"/>
              <a:gd name="connsiteY208" fmla="*/ 168735 h 853268"/>
              <a:gd name="connsiteX209" fmla="*/ 813606 w 892968"/>
              <a:gd name="connsiteY209" fmla="*/ 297732 h 853268"/>
              <a:gd name="connsiteX210" fmla="*/ 803672 w 892968"/>
              <a:gd name="connsiteY210" fmla="*/ 307667 h 853268"/>
              <a:gd name="connsiteX211" fmla="*/ 684609 w 892968"/>
              <a:gd name="connsiteY211" fmla="*/ 307667 h 853268"/>
              <a:gd name="connsiteX212" fmla="*/ 674675 w 892968"/>
              <a:gd name="connsiteY212" fmla="*/ 297732 h 853268"/>
              <a:gd name="connsiteX213" fmla="*/ 684609 w 892968"/>
              <a:gd name="connsiteY213" fmla="*/ 287798 h 853268"/>
              <a:gd name="connsiteX214" fmla="*/ 803672 w 892968"/>
              <a:gd name="connsiteY214" fmla="*/ 287798 h 853268"/>
              <a:gd name="connsiteX215" fmla="*/ 813606 w 892968"/>
              <a:gd name="connsiteY215" fmla="*/ 297732 h 853268"/>
              <a:gd name="connsiteX216" fmla="*/ 813606 w 892968"/>
              <a:gd name="connsiteY216" fmla="*/ 426730 h 853268"/>
              <a:gd name="connsiteX217" fmla="*/ 803672 w 892968"/>
              <a:gd name="connsiteY217" fmla="*/ 436664 h 853268"/>
              <a:gd name="connsiteX218" fmla="*/ 684609 w 892968"/>
              <a:gd name="connsiteY218" fmla="*/ 436664 h 853268"/>
              <a:gd name="connsiteX219" fmla="*/ 674675 w 892968"/>
              <a:gd name="connsiteY219" fmla="*/ 426730 h 853268"/>
              <a:gd name="connsiteX220" fmla="*/ 684609 w 892968"/>
              <a:gd name="connsiteY220" fmla="*/ 416795 h 853268"/>
              <a:gd name="connsiteX221" fmla="*/ 803672 w 892968"/>
              <a:gd name="connsiteY221" fmla="*/ 416795 h 853268"/>
              <a:gd name="connsiteX222" fmla="*/ 813606 w 892968"/>
              <a:gd name="connsiteY222" fmla="*/ 426730 h 853268"/>
              <a:gd name="connsiteX223" fmla="*/ 813606 w 892968"/>
              <a:gd name="connsiteY223" fmla="*/ 555727 h 853268"/>
              <a:gd name="connsiteX224" fmla="*/ 803672 w 892968"/>
              <a:gd name="connsiteY224" fmla="*/ 565661 h 853268"/>
              <a:gd name="connsiteX225" fmla="*/ 684609 w 892968"/>
              <a:gd name="connsiteY225" fmla="*/ 565661 h 853268"/>
              <a:gd name="connsiteX226" fmla="*/ 674675 w 892968"/>
              <a:gd name="connsiteY226" fmla="*/ 555727 h 853268"/>
              <a:gd name="connsiteX227" fmla="*/ 684609 w 892968"/>
              <a:gd name="connsiteY227" fmla="*/ 545792 h 853268"/>
              <a:gd name="connsiteX228" fmla="*/ 803672 w 892968"/>
              <a:gd name="connsiteY228" fmla="*/ 545792 h 853268"/>
              <a:gd name="connsiteX229" fmla="*/ 813606 w 892968"/>
              <a:gd name="connsiteY229" fmla="*/ 555727 h 853268"/>
              <a:gd name="connsiteX230" fmla="*/ 813606 w 892968"/>
              <a:gd name="connsiteY230" fmla="*/ 684724 h 853268"/>
              <a:gd name="connsiteX231" fmla="*/ 803672 w 892968"/>
              <a:gd name="connsiteY231" fmla="*/ 694658 h 853268"/>
              <a:gd name="connsiteX232" fmla="*/ 684609 w 892968"/>
              <a:gd name="connsiteY232" fmla="*/ 694658 h 853268"/>
              <a:gd name="connsiteX233" fmla="*/ 674675 w 892968"/>
              <a:gd name="connsiteY233" fmla="*/ 684724 h 853268"/>
              <a:gd name="connsiteX234" fmla="*/ 684609 w 892968"/>
              <a:gd name="connsiteY234" fmla="*/ 674789 h 853268"/>
              <a:gd name="connsiteX235" fmla="*/ 803672 w 892968"/>
              <a:gd name="connsiteY235" fmla="*/ 674789 h 853268"/>
              <a:gd name="connsiteX236" fmla="*/ 813606 w 892968"/>
              <a:gd name="connsiteY236" fmla="*/ 684724 h 85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892968" h="853268">
                <a:moveTo>
                  <a:pt x="843372" y="0"/>
                </a:moveTo>
                <a:lnTo>
                  <a:pt x="585416" y="0"/>
                </a:lnTo>
                <a:cubicBezTo>
                  <a:pt x="569120" y="0"/>
                  <a:pt x="554795" y="7999"/>
                  <a:pt x="545716" y="20166"/>
                </a:cubicBezTo>
                <a:cubicBezTo>
                  <a:pt x="536675" y="8000"/>
                  <a:pt x="522313" y="0"/>
                  <a:pt x="506016" y="0"/>
                </a:cubicBezTo>
                <a:lnTo>
                  <a:pt x="49597" y="0"/>
                </a:lnTo>
                <a:cubicBezTo>
                  <a:pt x="22249" y="0"/>
                  <a:pt x="0" y="22249"/>
                  <a:pt x="0" y="49597"/>
                </a:cubicBezTo>
                <a:lnTo>
                  <a:pt x="0" y="803672"/>
                </a:lnTo>
                <a:cubicBezTo>
                  <a:pt x="0" y="831019"/>
                  <a:pt x="22249" y="853269"/>
                  <a:pt x="49597" y="853269"/>
                </a:cubicBezTo>
                <a:lnTo>
                  <a:pt x="506016" y="853269"/>
                </a:lnTo>
                <a:cubicBezTo>
                  <a:pt x="522312" y="853269"/>
                  <a:pt x="536637" y="845269"/>
                  <a:pt x="545716" y="833102"/>
                </a:cubicBezTo>
                <a:cubicBezTo>
                  <a:pt x="554757" y="845269"/>
                  <a:pt x="569119" y="853269"/>
                  <a:pt x="585416" y="853269"/>
                </a:cubicBezTo>
                <a:lnTo>
                  <a:pt x="843372" y="853269"/>
                </a:lnTo>
                <a:cubicBezTo>
                  <a:pt x="870719" y="853269"/>
                  <a:pt x="892969" y="831019"/>
                  <a:pt x="892969" y="803672"/>
                </a:cubicBezTo>
                <a:lnTo>
                  <a:pt x="892969" y="49635"/>
                </a:lnTo>
                <a:cubicBezTo>
                  <a:pt x="892969" y="22288"/>
                  <a:pt x="870719" y="38"/>
                  <a:pt x="843372" y="38"/>
                </a:cubicBezTo>
                <a:close/>
                <a:moveTo>
                  <a:pt x="506016" y="833438"/>
                </a:moveTo>
                <a:lnTo>
                  <a:pt x="49597" y="833438"/>
                </a:lnTo>
                <a:cubicBezTo>
                  <a:pt x="33188" y="833438"/>
                  <a:pt x="19831" y="820081"/>
                  <a:pt x="19831" y="803672"/>
                </a:cubicBezTo>
                <a:lnTo>
                  <a:pt x="19831" y="49635"/>
                </a:lnTo>
                <a:cubicBezTo>
                  <a:pt x="19831" y="33226"/>
                  <a:pt x="33188" y="19869"/>
                  <a:pt x="49597" y="19869"/>
                </a:cubicBezTo>
                <a:lnTo>
                  <a:pt x="506016" y="19869"/>
                </a:lnTo>
                <a:cubicBezTo>
                  <a:pt x="522424" y="19869"/>
                  <a:pt x="535781" y="33226"/>
                  <a:pt x="535781" y="49635"/>
                </a:cubicBezTo>
                <a:lnTo>
                  <a:pt x="535781" y="128997"/>
                </a:lnTo>
                <a:lnTo>
                  <a:pt x="515950" y="128997"/>
                </a:lnTo>
                <a:cubicBezTo>
                  <a:pt x="494072" y="128997"/>
                  <a:pt x="476250" y="146782"/>
                  <a:pt x="476250" y="168697"/>
                </a:cubicBezTo>
                <a:cubicBezTo>
                  <a:pt x="476250" y="190575"/>
                  <a:pt x="494035" y="208397"/>
                  <a:pt x="515950" y="208397"/>
                </a:cubicBezTo>
                <a:lnTo>
                  <a:pt x="535781" y="208397"/>
                </a:lnTo>
                <a:lnTo>
                  <a:pt x="535781" y="257994"/>
                </a:lnTo>
                <a:lnTo>
                  <a:pt x="515950" y="257994"/>
                </a:lnTo>
                <a:cubicBezTo>
                  <a:pt x="494072" y="257994"/>
                  <a:pt x="476250" y="275779"/>
                  <a:pt x="476250" y="297694"/>
                </a:cubicBezTo>
                <a:cubicBezTo>
                  <a:pt x="476250" y="319572"/>
                  <a:pt x="494035" y="337395"/>
                  <a:pt x="515950" y="337395"/>
                </a:cubicBezTo>
                <a:lnTo>
                  <a:pt x="535781" y="337395"/>
                </a:lnTo>
                <a:lnTo>
                  <a:pt x="535781" y="386991"/>
                </a:lnTo>
                <a:lnTo>
                  <a:pt x="515950" y="386991"/>
                </a:lnTo>
                <a:cubicBezTo>
                  <a:pt x="494072" y="386991"/>
                  <a:pt x="476250" y="404776"/>
                  <a:pt x="476250" y="426691"/>
                </a:cubicBezTo>
                <a:cubicBezTo>
                  <a:pt x="476250" y="448569"/>
                  <a:pt x="494035" y="466392"/>
                  <a:pt x="515950" y="466392"/>
                </a:cubicBezTo>
                <a:lnTo>
                  <a:pt x="535781" y="466392"/>
                </a:lnTo>
                <a:lnTo>
                  <a:pt x="535781" y="515988"/>
                </a:lnTo>
                <a:lnTo>
                  <a:pt x="515950" y="515988"/>
                </a:lnTo>
                <a:cubicBezTo>
                  <a:pt x="494072" y="515988"/>
                  <a:pt x="476250" y="533773"/>
                  <a:pt x="476250" y="555689"/>
                </a:cubicBezTo>
                <a:cubicBezTo>
                  <a:pt x="476250" y="577567"/>
                  <a:pt x="494035" y="595389"/>
                  <a:pt x="515950" y="595389"/>
                </a:cubicBezTo>
                <a:lnTo>
                  <a:pt x="535781" y="595389"/>
                </a:lnTo>
                <a:lnTo>
                  <a:pt x="535781" y="644985"/>
                </a:lnTo>
                <a:lnTo>
                  <a:pt x="515950" y="644985"/>
                </a:lnTo>
                <a:cubicBezTo>
                  <a:pt x="494072" y="644985"/>
                  <a:pt x="476250" y="662770"/>
                  <a:pt x="476250" y="684686"/>
                </a:cubicBezTo>
                <a:cubicBezTo>
                  <a:pt x="476250" y="706564"/>
                  <a:pt x="494035" y="724386"/>
                  <a:pt x="515950" y="724386"/>
                </a:cubicBezTo>
                <a:lnTo>
                  <a:pt x="535781" y="724386"/>
                </a:lnTo>
                <a:lnTo>
                  <a:pt x="535781" y="803748"/>
                </a:lnTo>
                <a:cubicBezTo>
                  <a:pt x="535781" y="820157"/>
                  <a:pt x="522424" y="833514"/>
                  <a:pt x="506016" y="833514"/>
                </a:cubicBezTo>
                <a:close/>
                <a:moveTo>
                  <a:pt x="515950" y="188528"/>
                </a:moveTo>
                <a:cubicBezTo>
                  <a:pt x="505012" y="188528"/>
                  <a:pt x="496119" y="179636"/>
                  <a:pt x="496119" y="168697"/>
                </a:cubicBezTo>
                <a:cubicBezTo>
                  <a:pt x="496119" y="157759"/>
                  <a:pt x="505012" y="148866"/>
                  <a:pt x="515950" y="148866"/>
                </a:cubicBezTo>
                <a:lnTo>
                  <a:pt x="575481" y="148866"/>
                </a:lnTo>
                <a:cubicBezTo>
                  <a:pt x="586420" y="148866"/>
                  <a:pt x="595313" y="157759"/>
                  <a:pt x="595313" y="168697"/>
                </a:cubicBezTo>
                <a:cubicBezTo>
                  <a:pt x="595313" y="179636"/>
                  <a:pt x="586420" y="188528"/>
                  <a:pt x="575481" y="188528"/>
                </a:cubicBezTo>
                <a:close/>
                <a:moveTo>
                  <a:pt x="515950" y="317525"/>
                </a:moveTo>
                <a:cubicBezTo>
                  <a:pt x="505012" y="317525"/>
                  <a:pt x="496119" y="308633"/>
                  <a:pt x="496119" y="297694"/>
                </a:cubicBezTo>
                <a:cubicBezTo>
                  <a:pt x="496119" y="286756"/>
                  <a:pt x="505012" y="277863"/>
                  <a:pt x="515950" y="277863"/>
                </a:cubicBezTo>
                <a:lnTo>
                  <a:pt x="575481" y="277863"/>
                </a:lnTo>
                <a:cubicBezTo>
                  <a:pt x="586420" y="277863"/>
                  <a:pt x="595313" y="286756"/>
                  <a:pt x="595313" y="297694"/>
                </a:cubicBezTo>
                <a:cubicBezTo>
                  <a:pt x="595313" y="308633"/>
                  <a:pt x="586420" y="317525"/>
                  <a:pt x="575481" y="317525"/>
                </a:cubicBezTo>
                <a:close/>
                <a:moveTo>
                  <a:pt x="515950" y="446522"/>
                </a:moveTo>
                <a:cubicBezTo>
                  <a:pt x="505012" y="446522"/>
                  <a:pt x="496119" y="437630"/>
                  <a:pt x="496119" y="426691"/>
                </a:cubicBezTo>
                <a:cubicBezTo>
                  <a:pt x="496119" y="415753"/>
                  <a:pt x="505012" y="406860"/>
                  <a:pt x="515950" y="406860"/>
                </a:cubicBezTo>
                <a:lnTo>
                  <a:pt x="575481" y="406860"/>
                </a:lnTo>
                <a:cubicBezTo>
                  <a:pt x="586420" y="406860"/>
                  <a:pt x="595313" y="415753"/>
                  <a:pt x="595313" y="426691"/>
                </a:cubicBezTo>
                <a:cubicBezTo>
                  <a:pt x="595313" y="437630"/>
                  <a:pt x="586420" y="446522"/>
                  <a:pt x="575481" y="446522"/>
                </a:cubicBezTo>
                <a:close/>
                <a:moveTo>
                  <a:pt x="515950" y="575520"/>
                </a:moveTo>
                <a:cubicBezTo>
                  <a:pt x="505012" y="575520"/>
                  <a:pt x="496119" y="566627"/>
                  <a:pt x="496119" y="555689"/>
                </a:cubicBezTo>
                <a:cubicBezTo>
                  <a:pt x="496119" y="544750"/>
                  <a:pt x="505012" y="535857"/>
                  <a:pt x="515950" y="535857"/>
                </a:cubicBezTo>
                <a:lnTo>
                  <a:pt x="575481" y="535857"/>
                </a:lnTo>
                <a:cubicBezTo>
                  <a:pt x="586420" y="535857"/>
                  <a:pt x="595313" y="544750"/>
                  <a:pt x="595313" y="555689"/>
                </a:cubicBezTo>
                <a:cubicBezTo>
                  <a:pt x="595313" y="566627"/>
                  <a:pt x="586420" y="575520"/>
                  <a:pt x="575481" y="575520"/>
                </a:cubicBezTo>
                <a:close/>
                <a:moveTo>
                  <a:pt x="515950" y="704517"/>
                </a:moveTo>
                <a:cubicBezTo>
                  <a:pt x="505012" y="704517"/>
                  <a:pt x="496119" y="695624"/>
                  <a:pt x="496119" y="684686"/>
                </a:cubicBezTo>
                <a:cubicBezTo>
                  <a:pt x="496119" y="673747"/>
                  <a:pt x="505012" y="664855"/>
                  <a:pt x="515950" y="664855"/>
                </a:cubicBezTo>
                <a:lnTo>
                  <a:pt x="575481" y="664855"/>
                </a:lnTo>
                <a:cubicBezTo>
                  <a:pt x="586420" y="664855"/>
                  <a:pt x="595313" y="673747"/>
                  <a:pt x="595313" y="684686"/>
                </a:cubicBezTo>
                <a:cubicBezTo>
                  <a:pt x="595313" y="695624"/>
                  <a:pt x="586420" y="704517"/>
                  <a:pt x="575481" y="704517"/>
                </a:cubicBezTo>
                <a:close/>
                <a:moveTo>
                  <a:pt x="873138" y="803748"/>
                </a:moveTo>
                <a:cubicBezTo>
                  <a:pt x="873138" y="820157"/>
                  <a:pt x="859781" y="833514"/>
                  <a:pt x="843372" y="833514"/>
                </a:cubicBezTo>
                <a:lnTo>
                  <a:pt x="585416" y="833514"/>
                </a:lnTo>
                <a:cubicBezTo>
                  <a:pt x="569007" y="833514"/>
                  <a:pt x="555650" y="820157"/>
                  <a:pt x="555650" y="803748"/>
                </a:cubicBezTo>
                <a:lnTo>
                  <a:pt x="555650" y="724386"/>
                </a:lnTo>
                <a:lnTo>
                  <a:pt x="575481" y="724386"/>
                </a:lnTo>
                <a:cubicBezTo>
                  <a:pt x="597359" y="724386"/>
                  <a:pt x="615182" y="706601"/>
                  <a:pt x="615182" y="684686"/>
                </a:cubicBezTo>
                <a:cubicBezTo>
                  <a:pt x="615182" y="662808"/>
                  <a:pt x="597397" y="644985"/>
                  <a:pt x="575481" y="644985"/>
                </a:cubicBezTo>
                <a:lnTo>
                  <a:pt x="555650" y="644985"/>
                </a:lnTo>
                <a:lnTo>
                  <a:pt x="555650" y="595389"/>
                </a:lnTo>
                <a:lnTo>
                  <a:pt x="575481" y="595389"/>
                </a:lnTo>
                <a:cubicBezTo>
                  <a:pt x="597359" y="595389"/>
                  <a:pt x="615182" y="577604"/>
                  <a:pt x="615182" y="555689"/>
                </a:cubicBezTo>
                <a:cubicBezTo>
                  <a:pt x="615182" y="533811"/>
                  <a:pt x="597397" y="515988"/>
                  <a:pt x="575481" y="515988"/>
                </a:cubicBezTo>
                <a:lnTo>
                  <a:pt x="555650" y="515988"/>
                </a:lnTo>
                <a:lnTo>
                  <a:pt x="555650" y="466392"/>
                </a:lnTo>
                <a:lnTo>
                  <a:pt x="575481" y="466392"/>
                </a:lnTo>
                <a:cubicBezTo>
                  <a:pt x="597359" y="466392"/>
                  <a:pt x="615182" y="448607"/>
                  <a:pt x="615182" y="426691"/>
                </a:cubicBezTo>
                <a:cubicBezTo>
                  <a:pt x="615182" y="404813"/>
                  <a:pt x="597397" y="386991"/>
                  <a:pt x="575481" y="386991"/>
                </a:cubicBezTo>
                <a:lnTo>
                  <a:pt x="555650" y="386991"/>
                </a:lnTo>
                <a:lnTo>
                  <a:pt x="555650" y="337395"/>
                </a:lnTo>
                <a:lnTo>
                  <a:pt x="575481" y="337395"/>
                </a:lnTo>
                <a:cubicBezTo>
                  <a:pt x="597359" y="337395"/>
                  <a:pt x="615182" y="319609"/>
                  <a:pt x="615182" y="297694"/>
                </a:cubicBezTo>
                <a:cubicBezTo>
                  <a:pt x="615182" y="275816"/>
                  <a:pt x="597397" y="257994"/>
                  <a:pt x="575481" y="257994"/>
                </a:cubicBezTo>
                <a:lnTo>
                  <a:pt x="555650" y="257994"/>
                </a:lnTo>
                <a:lnTo>
                  <a:pt x="555650" y="208397"/>
                </a:lnTo>
                <a:lnTo>
                  <a:pt x="575481" y="208397"/>
                </a:lnTo>
                <a:cubicBezTo>
                  <a:pt x="597359" y="208397"/>
                  <a:pt x="615182" y="190612"/>
                  <a:pt x="615182" y="168697"/>
                </a:cubicBezTo>
                <a:cubicBezTo>
                  <a:pt x="615182" y="146819"/>
                  <a:pt x="597397" y="128997"/>
                  <a:pt x="575481" y="128997"/>
                </a:cubicBezTo>
                <a:lnTo>
                  <a:pt x="555650" y="128997"/>
                </a:lnTo>
                <a:lnTo>
                  <a:pt x="555650" y="49635"/>
                </a:lnTo>
                <a:cubicBezTo>
                  <a:pt x="555650" y="33226"/>
                  <a:pt x="569007" y="19869"/>
                  <a:pt x="585416" y="19869"/>
                </a:cubicBezTo>
                <a:lnTo>
                  <a:pt x="843372" y="19869"/>
                </a:lnTo>
                <a:cubicBezTo>
                  <a:pt x="859781" y="19869"/>
                  <a:pt x="873138" y="33226"/>
                  <a:pt x="873138" y="49635"/>
                </a:cubicBezTo>
                <a:close/>
                <a:moveTo>
                  <a:pt x="175689" y="135360"/>
                </a:moveTo>
                <a:cubicBezTo>
                  <a:pt x="179558" y="139229"/>
                  <a:pt x="179558" y="145517"/>
                  <a:pt x="175689" y="149387"/>
                </a:cubicBezTo>
                <a:lnTo>
                  <a:pt x="123078" y="201998"/>
                </a:lnTo>
                <a:cubicBezTo>
                  <a:pt x="121144" y="203932"/>
                  <a:pt x="118613" y="204900"/>
                  <a:pt x="116046" y="204900"/>
                </a:cubicBezTo>
                <a:cubicBezTo>
                  <a:pt x="113516" y="204900"/>
                  <a:pt x="110986" y="203932"/>
                  <a:pt x="109014" y="201998"/>
                </a:cubicBezTo>
                <a:lnTo>
                  <a:pt x="78951" y="171935"/>
                </a:lnTo>
                <a:cubicBezTo>
                  <a:pt x="75082" y="168065"/>
                  <a:pt x="75082" y="161777"/>
                  <a:pt x="78951" y="157907"/>
                </a:cubicBezTo>
                <a:cubicBezTo>
                  <a:pt x="82821" y="154037"/>
                  <a:pt x="89109" y="154038"/>
                  <a:pt x="92979" y="157907"/>
                </a:cubicBezTo>
                <a:lnTo>
                  <a:pt x="116047" y="180976"/>
                </a:lnTo>
                <a:lnTo>
                  <a:pt x="161663" y="135360"/>
                </a:lnTo>
                <a:cubicBezTo>
                  <a:pt x="165533" y="131490"/>
                  <a:pt x="171821" y="131490"/>
                  <a:pt x="175691" y="135360"/>
                </a:cubicBezTo>
                <a:close/>
                <a:moveTo>
                  <a:pt x="416719" y="168697"/>
                </a:moveTo>
                <a:cubicBezTo>
                  <a:pt x="416719" y="174167"/>
                  <a:pt x="412291" y="178632"/>
                  <a:pt x="406784" y="178632"/>
                </a:cubicBezTo>
                <a:lnTo>
                  <a:pt x="218256" y="178632"/>
                </a:lnTo>
                <a:cubicBezTo>
                  <a:pt x="212786" y="178632"/>
                  <a:pt x="208321" y="174204"/>
                  <a:pt x="208321" y="168697"/>
                </a:cubicBezTo>
                <a:cubicBezTo>
                  <a:pt x="208321" y="163228"/>
                  <a:pt x="212749" y="158763"/>
                  <a:pt x="218256" y="158763"/>
                </a:cubicBezTo>
                <a:lnTo>
                  <a:pt x="406784" y="158763"/>
                </a:lnTo>
                <a:cubicBezTo>
                  <a:pt x="412254" y="158763"/>
                  <a:pt x="416719" y="163190"/>
                  <a:pt x="416719" y="168697"/>
                </a:cubicBezTo>
                <a:close/>
                <a:moveTo>
                  <a:pt x="175689" y="264357"/>
                </a:moveTo>
                <a:cubicBezTo>
                  <a:pt x="179558" y="268226"/>
                  <a:pt x="179558" y="274514"/>
                  <a:pt x="175689" y="278384"/>
                </a:cubicBezTo>
                <a:lnTo>
                  <a:pt x="123078" y="330995"/>
                </a:lnTo>
                <a:cubicBezTo>
                  <a:pt x="121144" y="332929"/>
                  <a:pt x="118613" y="333897"/>
                  <a:pt x="116046" y="333897"/>
                </a:cubicBezTo>
                <a:cubicBezTo>
                  <a:pt x="113516" y="333897"/>
                  <a:pt x="110986" y="332930"/>
                  <a:pt x="109014" y="330995"/>
                </a:cubicBezTo>
                <a:lnTo>
                  <a:pt x="78951" y="300932"/>
                </a:lnTo>
                <a:cubicBezTo>
                  <a:pt x="75082" y="297062"/>
                  <a:pt x="75082" y="290774"/>
                  <a:pt x="78951" y="286904"/>
                </a:cubicBezTo>
                <a:cubicBezTo>
                  <a:pt x="82821" y="283034"/>
                  <a:pt x="89109" y="283035"/>
                  <a:pt x="92979" y="286904"/>
                </a:cubicBezTo>
                <a:lnTo>
                  <a:pt x="116047" y="309973"/>
                </a:lnTo>
                <a:lnTo>
                  <a:pt x="161663" y="264357"/>
                </a:lnTo>
                <a:cubicBezTo>
                  <a:pt x="165533" y="260487"/>
                  <a:pt x="171821" y="260487"/>
                  <a:pt x="175691" y="264357"/>
                </a:cubicBezTo>
                <a:close/>
                <a:moveTo>
                  <a:pt x="416719" y="297694"/>
                </a:moveTo>
                <a:cubicBezTo>
                  <a:pt x="416719" y="303164"/>
                  <a:pt x="412291" y="307629"/>
                  <a:pt x="406784" y="307629"/>
                </a:cubicBezTo>
                <a:lnTo>
                  <a:pt x="218256" y="307629"/>
                </a:lnTo>
                <a:cubicBezTo>
                  <a:pt x="212786" y="307629"/>
                  <a:pt x="208321" y="303201"/>
                  <a:pt x="208321" y="297694"/>
                </a:cubicBezTo>
                <a:cubicBezTo>
                  <a:pt x="208321" y="292225"/>
                  <a:pt x="212749" y="287760"/>
                  <a:pt x="218256" y="287760"/>
                </a:cubicBezTo>
                <a:lnTo>
                  <a:pt x="406784" y="287760"/>
                </a:lnTo>
                <a:cubicBezTo>
                  <a:pt x="412254" y="287760"/>
                  <a:pt x="416719" y="292187"/>
                  <a:pt x="416719" y="297694"/>
                </a:cubicBezTo>
                <a:close/>
                <a:moveTo>
                  <a:pt x="175689" y="393354"/>
                </a:moveTo>
                <a:cubicBezTo>
                  <a:pt x="179558" y="397223"/>
                  <a:pt x="179558" y="403511"/>
                  <a:pt x="175689" y="407381"/>
                </a:cubicBezTo>
                <a:lnTo>
                  <a:pt x="123078" y="459992"/>
                </a:lnTo>
                <a:cubicBezTo>
                  <a:pt x="121144" y="461927"/>
                  <a:pt x="118613" y="462894"/>
                  <a:pt x="116046" y="462894"/>
                </a:cubicBezTo>
                <a:cubicBezTo>
                  <a:pt x="113516" y="462894"/>
                  <a:pt x="110986" y="461927"/>
                  <a:pt x="109014" y="459992"/>
                </a:cubicBezTo>
                <a:lnTo>
                  <a:pt x="78951" y="429929"/>
                </a:lnTo>
                <a:cubicBezTo>
                  <a:pt x="75082" y="426059"/>
                  <a:pt x="75082" y="419772"/>
                  <a:pt x="78951" y="415902"/>
                </a:cubicBezTo>
                <a:cubicBezTo>
                  <a:pt x="82821" y="412032"/>
                  <a:pt x="89109" y="412032"/>
                  <a:pt x="92979" y="415902"/>
                </a:cubicBezTo>
                <a:lnTo>
                  <a:pt x="116047" y="438970"/>
                </a:lnTo>
                <a:lnTo>
                  <a:pt x="161663" y="393354"/>
                </a:lnTo>
                <a:cubicBezTo>
                  <a:pt x="165533" y="389484"/>
                  <a:pt x="171821" y="389484"/>
                  <a:pt x="175691" y="393354"/>
                </a:cubicBezTo>
                <a:close/>
                <a:moveTo>
                  <a:pt x="416719" y="426691"/>
                </a:moveTo>
                <a:cubicBezTo>
                  <a:pt x="416719" y="432161"/>
                  <a:pt x="412291" y="436626"/>
                  <a:pt x="406784" y="436626"/>
                </a:cubicBezTo>
                <a:lnTo>
                  <a:pt x="218256" y="436626"/>
                </a:lnTo>
                <a:cubicBezTo>
                  <a:pt x="212786" y="436626"/>
                  <a:pt x="208321" y="432198"/>
                  <a:pt x="208321" y="426691"/>
                </a:cubicBezTo>
                <a:cubicBezTo>
                  <a:pt x="208321" y="421222"/>
                  <a:pt x="212749" y="416757"/>
                  <a:pt x="218256" y="416757"/>
                </a:cubicBezTo>
                <a:lnTo>
                  <a:pt x="406784" y="416757"/>
                </a:lnTo>
                <a:cubicBezTo>
                  <a:pt x="412254" y="416757"/>
                  <a:pt x="416719" y="421184"/>
                  <a:pt x="416719" y="426691"/>
                </a:cubicBezTo>
                <a:close/>
                <a:moveTo>
                  <a:pt x="175689" y="522351"/>
                </a:moveTo>
                <a:cubicBezTo>
                  <a:pt x="179558" y="526221"/>
                  <a:pt x="179558" y="532508"/>
                  <a:pt x="175689" y="536378"/>
                </a:cubicBezTo>
                <a:lnTo>
                  <a:pt x="123078" y="588989"/>
                </a:lnTo>
                <a:cubicBezTo>
                  <a:pt x="121144" y="590924"/>
                  <a:pt x="118613" y="591891"/>
                  <a:pt x="116046" y="591891"/>
                </a:cubicBezTo>
                <a:cubicBezTo>
                  <a:pt x="113516" y="591891"/>
                  <a:pt x="110986" y="590924"/>
                  <a:pt x="109014" y="588989"/>
                </a:cubicBezTo>
                <a:lnTo>
                  <a:pt x="78951" y="558926"/>
                </a:lnTo>
                <a:cubicBezTo>
                  <a:pt x="75082" y="555057"/>
                  <a:pt x="75082" y="548769"/>
                  <a:pt x="78951" y="544899"/>
                </a:cubicBezTo>
                <a:cubicBezTo>
                  <a:pt x="82821" y="541029"/>
                  <a:pt x="89109" y="541029"/>
                  <a:pt x="92979" y="544899"/>
                </a:cubicBezTo>
                <a:lnTo>
                  <a:pt x="116047" y="567967"/>
                </a:lnTo>
                <a:lnTo>
                  <a:pt x="161663" y="522351"/>
                </a:lnTo>
                <a:cubicBezTo>
                  <a:pt x="165533" y="518481"/>
                  <a:pt x="171821" y="518481"/>
                  <a:pt x="175691" y="522351"/>
                </a:cubicBezTo>
                <a:close/>
                <a:moveTo>
                  <a:pt x="416719" y="555689"/>
                </a:moveTo>
                <a:cubicBezTo>
                  <a:pt x="416719" y="561158"/>
                  <a:pt x="412291" y="565623"/>
                  <a:pt x="406784" y="565623"/>
                </a:cubicBezTo>
                <a:lnTo>
                  <a:pt x="218256" y="565623"/>
                </a:lnTo>
                <a:cubicBezTo>
                  <a:pt x="212786" y="565623"/>
                  <a:pt x="208321" y="561196"/>
                  <a:pt x="208321" y="555689"/>
                </a:cubicBezTo>
                <a:cubicBezTo>
                  <a:pt x="208321" y="550219"/>
                  <a:pt x="212749" y="545754"/>
                  <a:pt x="218256" y="545754"/>
                </a:cubicBezTo>
                <a:lnTo>
                  <a:pt x="406784" y="545754"/>
                </a:lnTo>
                <a:cubicBezTo>
                  <a:pt x="412254" y="545754"/>
                  <a:pt x="416719" y="550182"/>
                  <a:pt x="416719" y="555689"/>
                </a:cubicBezTo>
                <a:close/>
                <a:moveTo>
                  <a:pt x="175689" y="651348"/>
                </a:moveTo>
                <a:cubicBezTo>
                  <a:pt x="179558" y="655218"/>
                  <a:pt x="179558" y="661506"/>
                  <a:pt x="175689" y="665376"/>
                </a:cubicBezTo>
                <a:lnTo>
                  <a:pt x="123078" y="717986"/>
                </a:lnTo>
                <a:cubicBezTo>
                  <a:pt x="121144" y="719921"/>
                  <a:pt x="118613" y="720888"/>
                  <a:pt x="116046" y="720888"/>
                </a:cubicBezTo>
                <a:cubicBezTo>
                  <a:pt x="113516" y="720888"/>
                  <a:pt x="110986" y="719921"/>
                  <a:pt x="109014" y="717986"/>
                </a:cubicBezTo>
                <a:lnTo>
                  <a:pt x="78951" y="687923"/>
                </a:lnTo>
                <a:cubicBezTo>
                  <a:pt x="75082" y="684054"/>
                  <a:pt x="75082" y="677766"/>
                  <a:pt x="78951" y="673896"/>
                </a:cubicBezTo>
                <a:cubicBezTo>
                  <a:pt x="82821" y="670026"/>
                  <a:pt x="89109" y="670026"/>
                  <a:pt x="92979" y="673896"/>
                </a:cubicBezTo>
                <a:lnTo>
                  <a:pt x="116047" y="696964"/>
                </a:lnTo>
                <a:lnTo>
                  <a:pt x="161663" y="651348"/>
                </a:lnTo>
                <a:cubicBezTo>
                  <a:pt x="165533" y="647479"/>
                  <a:pt x="171821" y="647479"/>
                  <a:pt x="175691" y="651348"/>
                </a:cubicBezTo>
                <a:close/>
                <a:moveTo>
                  <a:pt x="416719" y="684686"/>
                </a:moveTo>
                <a:cubicBezTo>
                  <a:pt x="416719" y="690155"/>
                  <a:pt x="412291" y="694620"/>
                  <a:pt x="406784" y="694620"/>
                </a:cubicBezTo>
                <a:lnTo>
                  <a:pt x="218256" y="694620"/>
                </a:lnTo>
                <a:cubicBezTo>
                  <a:pt x="212786" y="694620"/>
                  <a:pt x="208321" y="690193"/>
                  <a:pt x="208321" y="684686"/>
                </a:cubicBezTo>
                <a:cubicBezTo>
                  <a:pt x="208321" y="679216"/>
                  <a:pt x="212749" y="674751"/>
                  <a:pt x="218256" y="674751"/>
                </a:cubicBezTo>
                <a:lnTo>
                  <a:pt x="406784" y="674751"/>
                </a:lnTo>
                <a:cubicBezTo>
                  <a:pt x="412254" y="674751"/>
                  <a:pt x="416719" y="679179"/>
                  <a:pt x="416719" y="684686"/>
                </a:cubicBezTo>
                <a:close/>
                <a:moveTo>
                  <a:pt x="813606" y="168735"/>
                </a:moveTo>
                <a:cubicBezTo>
                  <a:pt x="813606" y="174205"/>
                  <a:pt x="809179" y="178670"/>
                  <a:pt x="803672" y="178670"/>
                </a:cubicBezTo>
                <a:lnTo>
                  <a:pt x="684609" y="178670"/>
                </a:lnTo>
                <a:cubicBezTo>
                  <a:pt x="679140" y="178670"/>
                  <a:pt x="674675" y="174242"/>
                  <a:pt x="674675" y="168735"/>
                </a:cubicBezTo>
                <a:cubicBezTo>
                  <a:pt x="674675" y="163266"/>
                  <a:pt x="679102" y="158801"/>
                  <a:pt x="684609" y="158801"/>
                </a:cubicBezTo>
                <a:lnTo>
                  <a:pt x="803672" y="158801"/>
                </a:lnTo>
                <a:cubicBezTo>
                  <a:pt x="809141" y="158801"/>
                  <a:pt x="813606" y="163228"/>
                  <a:pt x="813606" y="168735"/>
                </a:cubicBezTo>
                <a:close/>
                <a:moveTo>
                  <a:pt x="813606" y="297732"/>
                </a:moveTo>
                <a:cubicBezTo>
                  <a:pt x="813606" y="303202"/>
                  <a:pt x="809179" y="307667"/>
                  <a:pt x="803672" y="307667"/>
                </a:cubicBezTo>
                <a:lnTo>
                  <a:pt x="684609" y="307667"/>
                </a:lnTo>
                <a:cubicBezTo>
                  <a:pt x="679140" y="307667"/>
                  <a:pt x="674675" y="303239"/>
                  <a:pt x="674675" y="297732"/>
                </a:cubicBezTo>
                <a:cubicBezTo>
                  <a:pt x="674675" y="292263"/>
                  <a:pt x="679102" y="287798"/>
                  <a:pt x="684609" y="287798"/>
                </a:cubicBezTo>
                <a:lnTo>
                  <a:pt x="803672" y="287798"/>
                </a:lnTo>
                <a:cubicBezTo>
                  <a:pt x="809141" y="287798"/>
                  <a:pt x="813606" y="292226"/>
                  <a:pt x="813606" y="297732"/>
                </a:cubicBezTo>
                <a:close/>
                <a:moveTo>
                  <a:pt x="813606" y="426730"/>
                </a:moveTo>
                <a:cubicBezTo>
                  <a:pt x="813606" y="432199"/>
                  <a:pt x="809179" y="436664"/>
                  <a:pt x="803672" y="436664"/>
                </a:cubicBezTo>
                <a:lnTo>
                  <a:pt x="684609" y="436664"/>
                </a:lnTo>
                <a:cubicBezTo>
                  <a:pt x="679140" y="436664"/>
                  <a:pt x="674675" y="432237"/>
                  <a:pt x="674675" y="426730"/>
                </a:cubicBezTo>
                <a:cubicBezTo>
                  <a:pt x="674675" y="421260"/>
                  <a:pt x="679102" y="416795"/>
                  <a:pt x="684609" y="416795"/>
                </a:cubicBezTo>
                <a:lnTo>
                  <a:pt x="803672" y="416795"/>
                </a:lnTo>
                <a:cubicBezTo>
                  <a:pt x="809141" y="416795"/>
                  <a:pt x="813606" y="421223"/>
                  <a:pt x="813606" y="426730"/>
                </a:cubicBezTo>
                <a:close/>
                <a:moveTo>
                  <a:pt x="813606" y="555727"/>
                </a:moveTo>
                <a:cubicBezTo>
                  <a:pt x="813606" y="561196"/>
                  <a:pt x="809179" y="565661"/>
                  <a:pt x="803672" y="565661"/>
                </a:cubicBezTo>
                <a:lnTo>
                  <a:pt x="684609" y="565661"/>
                </a:lnTo>
                <a:cubicBezTo>
                  <a:pt x="679140" y="565661"/>
                  <a:pt x="674675" y="561234"/>
                  <a:pt x="674675" y="555727"/>
                </a:cubicBezTo>
                <a:cubicBezTo>
                  <a:pt x="674675" y="550257"/>
                  <a:pt x="679102" y="545792"/>
                  <a:pt x="684609" y="545792"/>
                </a:cubicBezTo>
                <a:lnTo>
                  <a:pt x="803672" y="545792"/>
                </a:lnTo>
                <a:cubicBezTo>
                  <a:pt x="809141" y="545792"/>
                  <a:pt x="813606" y="550220"/>
                  <a:pt x="813606" y="555727"/>
                </a:cubicBezTo>
                <a:close/>
                <a:moveTo>
                  <a:pt x="813606" y="684724"/>
                </a:moveTo>
                <a:cubicBezTo>
                  <a:pt x="813606" y="690193"/>
                  <a:pt x="809179" y="694658"/>
                  <a:pt x="803672" y="694658"/>
                </a:cubicBezTo>
                <a:lnTo>
                  <a:pt x="684609" y="694658"/>
                </a:lnTo>
                <a:cubicBezTo>
                  <a:pt x="679140" y="694658"/>
                  <a:pt x="674675" y="690231"/>
                  <a:pt x="674675" y="684724"/>
                </a:cubicBezTo>
                <a:cubicBezTo>
                  <a:pt x="674675" y="679254"/>
                  <a:pt x="679102" y="674789"/>
                  <a:pt x="684609" y="674789"/>
                </a:cubicBezTo>
                <a:lnTo>
                  <a:pt x="803672" y="674789"/>
                </a:lnTo>
                <a:cubicBezTo>
                  <a:pt x="809141" y="674789"/>
                  <a:pt x="813606" y="679217"/>
                  <a:pt x="813606" y="684724"/>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latin typeface="+mj-lt"/>
            </a:endParaRPr>
          </a:p>
        </p:txBody>
      </p:sp>
      <p:sp>
        <p:nvSpPr>
          <p:cNvPr id="82" name="Rectangle 81">
            <a:extLst>
              <a:ext uri="{FF2B5EF4-FFF2-40B4-BE49-F238E27FC236}">
                <a16:creationId xmlns:a16="http://schemas.microsoft.com/office/drawing/2014/main" id="{FE6CA47A-C9A9-3BEE-8425-E08B1620B5FA}"/>
              </a:ext>
            </a:extLst>
          </p:cNvPr>
          <p:cNvSpPr>
            <a:spLocks/>
          </p:cNvSpPr>
          <p:nvPr/>
        </p:nvSpPr>
        <p:spPr bwMode="auto">
          <a:xfrm>
            <a:off x="5332958" y="1637663"/>
            <a:ext cx="6211345" cy="4462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solidFill>
                  <a:schemeClr val="tx1"/>
                </a:solidFill>
                <a:latin typeface="+mj-lt"/>
                <a:ea typeface="Segoe UI" pitchFamily="34" charset="0"/>
                <a:cs typeface="Segoe UI" pitchFamily="34" charset="0"/>
              </a:rPr>
              <a:t>Advanced Analytics &amp; Modeling</a:t>
            </a:r>
          </a:p>
          <a:p>
            <a:pPr marL="171450" indent="-171450" algn="l" defTabSz="932472" fontAlgn="base">
              <a:spcBef>
                <a:spcPct val="0"/>
              </a:spcBef>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Run</a:t>
            </a:r>
            <a:r>
              <a:rPr lang="en-US" sz="1200">
                <a:solidFill>
                  <a:schemeClr val="tx1"/>
                </a:solidFill>
                <a:latin typeface="+mj-lt"/>
                <a:ea typeface="Segoe UI" pitchFamily="34" charset="0"/>
                <a:cs typeface="Segoe UI" pitchFamily="34" charset="0"/>
              </a:rPr>
              <a:t> machine learning, causal inference, </a:t>
            </a:r>
            <a:r>
              <a:rPr lang="en-US" sz="1200">
                <a:solidFill>
                  <a:schemeClr val="tx1"/>
                </a:solidFill>
                <a:ea typeface="Segoe UI" pitchFamily="34" charset="0"/>
                <a:cs typeface="Segoe UI" pitchFamily="34" charset="0"/>
              </a:rPr>
              <a:t>and</a:t>
            </a:r>
            <a:r>
              <a:rPr lang="en-US" sz="1200">
                <a:solidFill>
                  <a:schemeClr val="tx1"/>
                </a:solidFill>
                <a:latin typeface="+mj-lt"/>
                <a:ea typeface="Segoe UI" pitchFamily="34" charset="0"/>
                <a:cs typeface="Segoe UI" pitchFamily="34" charset="0"/>
              </a:rPr>
              <a:t> predictive models.</a:t>
            </a:r>
          </a:p>
        </p:txBody>
      </p:sp>
      <p:sp>
        <p:nvSpPr>
          <p:cNvPr id="83" name="Rectangle 82">
            <a:extLst>
              <a:ext uri="{FF2B5EF4-FFF2-40B4-BE49-F238E27FC236}">
                <a16:creationId xmlns:a16="http://schemas.microsoft.com/office/drawing/2014/main" id="{C7D1E780-0436-EFBD-11F7-A5DA4497FD28}"/>
              </a:ext>
            </a:extLst>
          </p:cNvPr>
          <p:cNvSpPr/>
          <p:nvPr/>
        </p:nvSpPr>
        <p:spPr bwMode="auto">
          <a:xfrm>
            <a:off x="5332958" y="2366461"/>
            <a:ext cx="6211345" cy="4462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solidFill>
                  <a:schemeClr val="tx1"/>
                </a:solidFill>
                <a:latin typeface="+mj-lt"/>
                <a:ea typeface="Segoe UI" pitchFamily="34" charset="0"/>
                <a:cs typeface="Segoe UI" pitchFamily="34" charset="0"/>
              </a:rPr>
              <a:t>Automated Workflows</a:t>
            </a:r>
          </a:p>
          <a:p>
            <a:pPr marL="171450" indent="-171450" algn="l" defTabSz="932472" fontAlgn="base">
              <a:spcBef>
                <a:spcPct val="0"/>
              </a:spcBef>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Build</a:t>
            </a:r>
            <a:r>
              <a:rPr lang="en-US" sz="1200">
                <a:solidFill>
                  <a:schemeClr val="tx1"/>
                </a:solidFill>
                <a:latin typeface="+mj-lt"/>
                <a:ea typeface="Segoe UI" pitchFamily="34" charset="0"/>
                <a:cs typeface="Segoe UI" pitchFamily="34" charset="0"/>
              </a:rPr>
              <a:t> repeatable pipelines </a:t>
            </a:r>
            <a:r>
              <a:rPr lang="en-US" sz="1200">
                <a:solidFill>
                  <a:schemeClr val="tx1"/>
                </a:solidFill>
                <a:ea typeface="Segoe UI" pitchFamily="34" charset="0"/>
                <a:cs typeface="Segoe UI" pitchFamily="34" charset="0"/>
              </a:rPr>
              <a:t>for reporting and analysis.</a:t>
            </a:r>
          </a:p>
        </p:txBody>
      </p:sp>
      <p:sp>
        <p:nvSpPr>
          <p:cNvPr id="85" name="Rectangle 84">
            <a:extLst>
              <a:ext uri="{FF2B5EF4-FFF2-40B4-BE49-F238E27FC236}">
                <a16:creationId xmlns:a16="http://schemas.microsoft.com/office/drawing/2014/main" id="{EDB68E4E-6D2D-7C13-1214-6C73A70A19AD}"/>
              </a:ext>
            </a:extLst>
          </p:cNvPr>
          <p:cNvSpPr/>
          <p:nvPr/>
        </p:nvSpPr>
        <p:spPr bwMode="auto">
          <a:xfrm>
            <a:off x="5332958" y="3095259"/>
            <a:ext cx="6211345" cy="4462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solidFill>
                  <a:schemeClr val="tx1"/>
                </a:solidFill>
                <a:latin typeface="+mj-lt"/>
                <a:ea typeface="Segoe UI" pitchFamily="34" charset="0"/>
                <a:cs typeface="Segoe UI" pitchFamily="34" charset="0"/>
              </a:rPr>
              <a:t>Organizational Network Analysis (ONA)</a:t>
            </a:r>
          </a:p>
          <a:p>
            <a:pPr marL="171450" indent="-171450" algn="l" defTabSz="932472" fontAlgn="base">
              <a:spcBef>
                <a:spcPct val="0"/>
              </a:spcBef>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Perform</a:t>
            </a:r>
            <a:r>
              <a:rPr lang="en-US" sz="1200">
                <a:solidFill>
                  <a:schemeClr val="tx1"/>
                </a:solidFill>
                <a:latin typeface="+mj-lt"/>
                <a:ea typeface="Segoe UI" pitchFamily="34" charset="0"/>
                <a:cs typeface="Segoe UI" pitchFamily="34" charset="0"/>
              </a:rPr>
              <a:t> deep ONA </a:t>
            </a:r>
            <a:r>
              <a:rPr lang="en-US" sz="1200">
                <a:solidFill>
                  <a:schemeClr val="tx1"/>
                </a:solidFill>
                <a:ea typeface="Segoe UI" pitchFamily="34" charset="0"/>
                <a:cs typeface="Segoe UI" pitchFamily="34" charset="0"/>
              </a:rPr>
              <a:t>using graph-based libraries.</a:t>
            </a:r>
          </a:p>
        </p:txBody>
      </p:sp>
      <p:sp>
        <p:nvSpPr>
          <p:cNvPr id="86" name="Rectangle 85">
            <a:extLst>
              <a:ext uri="{FF2B5EF4-FFF2-40B4-BE49-F238E27FC236}">
                <a16:creationId xmlns:a16="http://schemas.microsoft.com/office/drawing/2014/main" id="{6C7D80D7-19C2-81A2-F4CE-576383C27C2B}"/>
              </a:ext>
            </a:extLst>
          </p:cNvPr>
          <p:cNvSpPr/>
          <p:nvPr/>
        </p:nvSpPr>
        <p:spPr bwMode="auto">
          <a:xfrm>
            <a:off x="5332958" y="3824057"/>
            <a:ext cx="6211345" cy="4462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solidFill>
                  <a:schemeClr val="tx1"/>
                </a:solidFill>
                <a:latin typeface="+mj-lt"/>
                <a:ea typeface="Segoe UI" pitchFamily="34" charset="0"/>
                <a:cs typeface="Segoe UI" pitchFamily="34" charset="0"/>
              </a:rPr>
              <a:t>Powerful Visualization</a:t>
            </a:r>
          </a:p>
          <a:p>
            <a:pPr marL="171450" indent="-171450" algn="l" defTabSz="932472" fontAlgn="base">
              <a:spcBef>
                <a:spcPct val="0"/>
              </a:spcBef>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Create</a:t>
            </a:r>
            <a:r>
              <a:rPr lang="en-US" sz="1200">
                <a:solidFill>
                  <a:schemeClr val="tx1"/>
                </a:solidFill>
                <a:latin typeface="+mj-lt"/>
                <a:ea typeface="Segoe UI" pitchFamily="34" charset="0"/>
                <a:cs typeface="Segoe UI" pitchFamily="34" charset="0"/>
              </a:rPr>
              <a:t> custom dashboards </a:t>
            </a:r>
            <a:r>
              <a:rPr lang="en-US" sz="1200">
                <a:solidFill>
                  <a:schemeClr val="tx1"/>
                </a:solidFill>
                <a:ea typeface="Segoe UI" pitchFamily="34" charset="0"/>
                <a:cs typeface="Segoe UI" pitchFamily="34" charset="0"/>
              </a:rPr>
              <a:t>and</a:t>
            </a:r>
            <a:r>
              <a:rPr lang="en-US" sz="1200">
                <a:solidFill>
                  <a:schemeClr val="tx1"/>
                </a:solidFill>
                <a:latin typeface="+mj-lt"/>
                <a:ea typeface="Segoe UI" pitchFamily="34" charset="0"/>
                <a:cs typeface="Segoe UI" pitchFamily="34" charset="0"/>
              </a:rPr>
              <a:t> interactive plots.</a:t>
            </a:r>
          </a:p>
        </p:txBody>
      </p:sp>
      <p:sp>
        <p:nvSpPr>
          <p:cNvPr id="87" name="Rectangle 86">
            <a:extLst>
              <a:ext uri="{FF2B5EF4-FFF2-40B4-BE49-F238E27FC236}">
                <a16:creationId xmlns:a16="http://schemas.microsoft.com/office/drawing/2014/main" id="{43F21445-DB4D-D4A0-A2DF-CB6BFA9098D2}"/>
              </a:ext>
            </a:extLst>
          </p:cNvPr>
          <p:cNvSpPr/>
          <p:nvPr/>
        </p:nvSpPr>
        <p:spPr bwMode="auto">
          <a:xfrm>
            <a:off x="5332958" y="4552855"/>
            <a:ext cx="6211345" cy="4462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solidFill>
                  <a:schemeClr val="tx1"/>
                </a:solidFill>
                <a:latin typeface="+mj-lt"/>
                <a:ea typeface="Segoe UI" pitchFamily="34" charset="0"/>
                <a:cs typeface="Segoe UI" pitchFamily="34" charset="0"/>
              </a:rPr>
              <a:t>Scalability &amp; Performance</a:t>
            </a:r>
          </a:p>
          <a:p>
            <a:pPr marL="171450" indent="-171450" algn="l" defTabSz="932472" fontAlgn="base">
              <a:spcBef>
                <a:spcPct val="0"/>
              </a:spcBef>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Handle</a:t>
            </a:r>
            <a:r>
              <a:rPr lang="en-US" sz="1200">
                <a:solidFill>
                  <a:schemeClr val="tx1"/>
                </a:solidFill>
                <a:latin typeface="+mj-lt"/>
                <a:ea typeface="Segoe UI" pitchFamily="34" charset="0"/>
                <a:cs typeface="Segoe UI" pitchFamily="34" charset="0"/>
              </a:rPr>
              <a:t> large datasets</a:t>
            </a:r>
            <a:r>
              <a:rPr lang="en-US" sz="1200">
                <a:solidFill>
                  <a:schemeClr val="tx1"/>
                </a:solidFill>
                <a:ea typeface="Segoe UI" pitchFamily="34" charset="0"/>
                <a:cs typeface="Segoe UI" pitchFamily="34" charset="0"/>
              </a:rPr>
              <a:t> efficiently.</a:t>
            </a:r>
          </a:p>
        </p:txBody>
      </p:sp>
      <p:sp>
        <p:nvSpPr>
          <p:cNvPr id="89" name="Rectangle 88">
            <a:extLst>
              <a:ext uri="{FF2B5EF4-FFF2-40B4-BE49-F238E27FC236}">
                <a16:creationId xmlns:a16="http://schemas.microsoft.com/office/drawing/2014/main" id="{C31BB8B3-2011-7797-8AB6-DF64A9EB1940}"/>
              </a:ext>
            </a:extLst>
          </p:cNvPr>
          <p:cNvSpPr/>
          <p:nvPr/>
        </p:nvSpPr>
        <p:spPr bwMode="auto">
          <a:xfrm>
            <a:off x="5332958" y="5281656"/>
            <a:ext cx="6211345" cy="9694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ct val="0"/>
              </a:spcBef>
              <a:spcAft>
                <a:spcPts val="600"/>
              </a:spcAft>
            </a:pPr>
            <a:r>
              <a:rPr lang="en-US" sz="1200">
                <a:solidFill>
                  <a:schemeClr val="tx1"/>
                </a:solidFill>
                <a:latin typeface="+mj-lt"/>
                <a:ea typeface="Segoe UI" pitchFamily="34" charset="0"/>
                <a:cs typeface="Segoe UI" pitchFamily="34" charset="0"/>
              </a:rPr>
              <a:t>Tailored Libraries: </a:t>
            </a:r>
            <a:r>
              <a:rPr lang="en-US" sz="1200" err="1">
                <a:solidFill>
                  <a:schemeClr val="tx1"/>
                </a:solidFill>
                <a:latin typeface="+mj-lt"/>
                <a:ea typeface="Segoe UI" pitchFamily="34" charset="0"/>
                <a:cs typeface="Segoe UI" pitchFamily="34" charset="0"/>
              </a:rPr>
              <a:t>vivainsights</a:t>
            </a:r>
            <a:r>
              <a:rPr lang="en-US" sz="1200">
                <a:solidFill>
                  <a:schemeClr val="tx1"/>
                </a:solidFill>
                <a:latin typeface="+mj-lt"/>
                <a:ea typeface="Segoe UI" pitchFamily="34" charset="0"/>
                <a:cs typeface="Segoe UI" pitchFamily="34" charset="0"/>
              </a:rPr>
              <a:t>  </a:t>
            </a:r>
          </a:p>
          <a:p>
            <a:pPr algn="l" defTabSz="932472" fontAlgn="base">
              <a:spcBef>
                <a:spcPct val="0"/>
              </a:spcBef>
              <a:spcAft>
                <a:spcPts val="600"/>
              </a:spcAft>
            </a:pPr>
            <a:r>
              <a:rPr lang="en-US" sz="1200">
                <a:solidFill>
                  <a:schemeClr val="tx1"/>
                </a:solidFill>
                <a:ea typeface="Segoe UI" pitchFamily="34" charset="0"/>
                <a:cs typeface="Segoe UI" pitchFamily="34" charset="0"/>
              </a:rPr>
              <a:t>Available in both R and Python. Includes functions for:</a:t>
            </a:r>
          </a:p>
          <a:p>
            <a:pPr marL="171450" indent="-171450" algn="l" defTabSz="932472" fontAlgn="base">
              <a:spcBef>
                <a:spcPct val="0"/>
              </a:spcBef>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Data validation</a:t>
            </a:r>
          </a:p>
          <a:p>
            <a:pPr marL="171450" indent="-171450" algn="l" defTabSz="932472" fontAlgn="base">
              <a:spcBef>
                <a:spcPct val="0"/>
              </a:spcBef>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Exploratory analysis</a:t>
            </a:r>
          </a:p>
        </p:txBody>
      </p:sp>
      <p:sp>
        <p:nvSpPr>
          <p:cNvPr id="2" name="Rectangle 1">
            <a:extLst>
              <a:ext uri="{FF2B5EF4-FFF2-40B4-BE49-F238E27FC236}">
                <a16:creationId xmlns:a16="http://schemas.microsoft.com/office/drawing/2014/main" id="{AC1E76D4-AC5A-D92C-1556-F6EBD8D130F5}"/>
              </a:ext>
            </a:extLst>
          </p:cNvPr>
          <p:cNvSpPr/>
          <p:nvPr/>
        </p:nvSpPr>
        <p:spPr bwMode="auto">
          <a:xfrm>
            <a:off x="8239936" y="5281656"/>
            <a:ext cx="3304370" cy="9694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1450" indent="-171450" algn="l" defTabSz="932472" fontAlgn="base">
              <a:spcBef>
                <a:spcPct val="0"/>
              </a:spcBef>
              <a:spcAft>
                <a:spcPts val="600"/>
              </a:spcAft>
              <a:buFont typeface="Arial" panose="020B0604020202020204" pitchFamily="34" charset="0"/>
              <a:buChar char="•"/>
            </a:pPr>
            <a:endParaRPr lang="en-US" sz="1200">
              <a:solidFill>
                <a:schemeClr val="tx1"/>
              </a:solidFill>
              <a:ea typeface="Segoe UI" pitchFamily="34" charset="0"/>
              <a:cs typeface="Segoe UI" pitchFamily="34" charset="0"/>
            </a:endParaRPr>
          </a:p>
          <a:p>
            <a:pPr marL="171450" indent="-171450" algn="l" defTabSz="932472" fontAlgn="base">
              <a:spcBef>
                <a:spcPct val="0"/>
              </a:spcBef>
              <a:spcAft>
                <a:spcPts val="600"/>
              </a:spcAft>
              <a:buFont typeface="Arial" panose="020B0604020202020204" pitchFamily="34" charset="0"/>
              <a:buChar char="•"/>
            </a:pPr>
            <a:endParaRPr lang="en-US" sz="1200">
              <a:solidFill>
                <a:schemeClr val="tx1"/>
              </a:solidFill>
              <a:ea typeface="Segoe UI" pitchFamily="34" charset="0"/>
              <a:cs typeface="Segoe UI" pitchFamily="34" charset="0"/>
            </a:endParaRPr>
          </a:p>
          <a:p>
            <a:pPr marL="171450" indent="-171450" algn="l" defTabSz="932472" fontAlgn="base">
              <a:spcBef>
                <a:spcPct val="0"/>
              </a:spcBef>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ONA</a:t>
            </a:r>
          </a:p>
          <a:p>
            <a:pPr marL="171450" indent="-171450" algn="l" defTabSz="932472" fontAlgn="base">
              <a:spcBef>
                <a:spcPct val="0"/>
              </a:spcBef>
              <a:spcAft>
                <a:spcPts val="600"/>
              </a:spcAft>
              <a:buFont typeface="Arial" panose="020B0604020202020204" pitchFamily="34" charset="0"/>
              <a:buChar char="•"/>
            </a:pPr>
            <a:r>
              <a:rPr lang="en-US" sz="1200">
                <a:solidFill>
                  <a:schemeClr val="tx1"/>
                </a:solidFill>
                <a:ea typeface="Segoe UI" pitchFamily="34" charset="0"/>
                <a:cs typeface="Segoe UI" pitchFamily="34" charset="0"/>
              </a:rPr>
              <a:t>Visualization</a:t>
            </a:r>
          </a:p>
        </p:txBody>
      </p:sp>
      <p:cxnSp>
        <p:nvCxnSpPr>
          <p:cNvPr id="37" name="Straight Connector 36">
            <a:extLst>
              <a:ext uri="{FF2B5EF4-FFF2-40B4-BE49-F238E27FC236}">
                <a16:creationId xmlns:a16="http://schemas.microsoft.com/office/drawing/2014/main" id="{0F51C0B5-528D-93AC-532F-6D527030CB60}"/>
              </a:ext>
              <a:ext uri="{C183D7F6-B498-43B3-948B-1728B52AA6E4}">
                <adec:decorative xmlns:adec="http://schemas.microsoft.com/office/drawing/2017/decorative" val="1"/>
              </a:ext>
            </a:extLst>
          </p:cNvPr>
          <p:cNvCxnSpPr/>
          <p:nvPr/>
        </p:nvCxnSpPr>
        <p:spPr>
          <a:xfrm>
            <a:off x="4341754" y="1196348"/>
            <a:ext cx="0" cy="5095593"/>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07ADBEB6-56D6-19E9-8E80-EEC4560AD6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728402" y="411163"/>
            <a:ext cx="471948" cy="365760"/>
          </a:xfrm>
          <a:prstGeom prst="rect">
            <a:avLst/>
          </a:prstGeom>
        </p:spPr>
      </p:pic>
      <p:pic>
        <p:nvPicPr>
          <p:cNvPr id="6" name="Picture 5">
            <a:extLst>
              <a:ext uri="{FF2B5EF4-FFF2-40B4-BE49-F238E27FC236}">
                <a16:creationId xmlns:a16="http://schemas.microsoft.com/office/drawing/2014/main" id="{540EE28E-AA1D-A233-46E2-74E3BB968E8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379460" y="411163"/>
            <a:ext cx="393440" cy="431800"/>
          </a:xfrm>
          <a:prstGeom prst="rect">
            <a:avLst/>
          </a:prstGeom>
        </p:spPr>
      </p:pic>
    </p:spTree>
    <p:extLst>
      <p:ext uri="{BB962C8B-B14F-4D97-AF65-F5344CB8AC3E}">
        <p14:creationId xmlns:p14="http://schemas.microsoft.com/office/powerpoint/2010/main" val="31840675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03B8A71-A35E-0978-FBC7-7BE5D3B95A0A}"/>
              </a:ext>
              <a:ext uri="{C183D7F6-B498-43B3-948B-1728B52AA6E4}">
                <adec:decorative xmlns:adec="http://schemas.microsoft.com/office/drawing/2017/decorative" val="1"/>
              </a:ext>
            </a:extLst>
          </p:cNvPr>
          <p:cNvSpPr>
            <a:spLocks/>
          </p:cNvSpPr>
          <p:nvPr/>
        </p:nvSpPr>
        <p:spPr bwMode="auto">
          <a:xfrm>
            <a:off x="419804" y="1183834"/>
            <a:ext cx="5513639" cy="5082296"/>
          </a:xfrm>
          <a:prstGeom prst="roundRect">
            <a:avLst>
              <a:gd name="adj" fmla="val 3089"/>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300">
              <a:solidFill>
                <a:srgbClr val="FFFFFF"/>
              </a:solidFill>
              <a:latin typeface="Segoe UI"/>
              <a:cs typeface="Segoe UI" pitchFamily="34" charset="0"/>
            </a:endParaRPr>
          </a:p>
        </p:txBody>
      </p:sp>
      <p:sp>
        <p:nvSpPr>
          <p:cNvPr id="12" name="Rectangle: Rounded Corners 11">
            <a:extLst>
              <a:ext uri="{FF2B5EF4-FFF2-40B4-BE49-F238E27FC236}">
                <a16:creationId xmlns:a16="http://schemas.microsoft.com/office/drawing/2014/main" id="{5305565B-05BD-8663-D944-C57B84F7EAE6}"/>
              </a:ext>
              <a:ext uri="{C183D7F6-B498-43B3-948B-1728B52AA6E4}">
                <adec:decorative xmlns:adec="http://schemas.microsoft.com/office/drawing/2017/decorative" val="1"/>
              </a:ext>
            </a:extLst>
          </p:cNvPr>
          <p:cNvSpPr>
            <a:spLocks/>
          </p:cNvSpPr>
          <p:nvPr/>
        </p:nvSpPr>
        <p:spPr bwMode="auto">
          <a:xfrm>
            <a:off x="6258557" y="1183834"/>
            <a:ext cx="5513639" cy="5082296"/>
          </a:xfrm>
          <a:prstGeom prst="roundRect">
            <a:avLst>
              <a:gd name="adj" fmla="val 3089"/>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300">
              <a:solidFill>
                <a:srgbClr val="FFFFFF"/>
              </a:solidFill>
              <a:latin typeface="Segoe UI"/>
              <a:cs typeface="Segoe UI" pitchFamily="34" charset="0"/>
            </a:endParaRPr>
          </a:p>
        </p:txBody>
      </p:sp>
      <p:sp>
        <p:nvSpPr>
          <p:cNvPr id="10" name="Title 7">
            <a:extLst>
              <a:ext uri="{FF2B5EF4-FFF2-40B4-BE49-F238E27FC236}">
                <a16:creationId xmlns:a16="http://schemas.microsoft.com/office/drawing/2014/main" id="{9B569FDF-DFF6-943A-8050-05E3F8D26EC8}"/>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a:t>
            </a:r>
          </a:p>
        </p:txBody>
      </p:sp>
      <p:sp>
        <p:nvSpPr>
          <p:cNvPr id="4" name="Title 3">
            <a:extLst>
              <a:ext uri="{FF2B5EF4-FFF2-40B4-BE49-F238E27FC236}">
                <a16:creationId xmlns:a16="http://schemas.microsoft.com/office/drawing/2014/main" id="{B1D36552-4187-5835-C643-9C00A10907E2}"/>
              </a:ext>
            </a:extLst>
          </p:cNvPr>
          <p:cNvSpPr>
            <a:spLocks noGrp="1"/>
          </p:cNvSpPr>
          <p:nvPr>
            <p:ph type="title"/>
          </p:nvPr>
        </p:nvSpPr>
        <p:spPr>
          <a:xfrm>
            <a:off x="419804" y="411480"/>
            <a:ext cx="11352392" cy="430887"/>
          </a:xfrm>
        </p:spPr>
        <p:txBody>
          <a:bodyPr/>
          <a:lstStyle/>
          <a:p>
            <a:r>
              <a:rPr lang="en-US"/>
              <a:t>Open-source tools for Viva Insights</a:t>
            </a:r>
          </a:p>
        </p:txBody>
      </p:sp>
      <p:pic>
        <p:nvPicPr>
          <p:cNvPr id="7" name="Picture 4" descr="Viva Insights R library logo">
            <a:extLst>
              <a:ext uri="{FF2B5EF4-FFF2-40B4-BE49-F238E27FC236}">
                <a16:creationId xmlns:a16="http://schemas.microsoft.com/office/drawing/2014/main" id="{1BA27DFF-606D-9372-76C9-83B5EB435D7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95" y="1876020"/>
            <a:ext cx="1601435" cy="18489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D33184-578D-7147-916A-636CCD2132C9}"/>
              </a:ext>
            </a:extLst>
          </p:cNvPr>
          <p:cNvSpPr txBox="1">
            <a:spLocks/>
          </p:cNvSpPr>
          <p:nvPr/>
        </p:nvSpPr>
        <p:spPr>
          <a:xfrm>
            <a:off x="2705181" y="2446558"/>
            <a:ext cx="2863370" cy="7078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err="1">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vivainsights</a:t>
            </a:r>
            <a:r>
              <a:rPr kumimoji="0" lang="en-GB" sz="18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 R library</a:t>
            </a:r>
            <a:endParaRPr kumimoji="0" lang="en-GB" sz="18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a:ln>
                  <a:noFill/>
                </a:ln>
                <a:effectLst/>
                <a:uLnTx/>
                <a:uFillTx/>
                <a:latin typeface="Segoe UI"/>
                <a:ea typeface="+mn-ea"/>
                <a:cs typeface="+mn-cs"/>
              </a:rPr>
              <a:t>aka.ms/</a:t>
            </a:r>
            <a:r>
              <a:rPr kumimoji="0" lang="en-GB" sz="1800" b="0" i="0" u="none" strike="noStrike" kern="1200" cap="none" spc="0" normalizeH="0" baseline="0" noProof="0" err="1">
                <a:ln>
                  <a:noFill/>
                </a:ln>
                <a:effectLst/>
                <a:uLnTx/>
                <a:uFillTx/>
                <a:latin typeface="Segoe UI"/>
                <a:ea typeface="+mn-ea"/>
                <a:cs typeface="+mn-cs"/>
              </a:rPr>
              <a:t>VivaInsightsR</a:t>
            </a:r>
            <a:endParaRPr kumimoji="0" lang="en-GB" sz="1800" b="0" i="0" u="none" strike="noStrike" kern="1200" cap="none" spc="0" normalizeH="0" baseline="0" noProof="0">
              <a:ln>
                <a:noFill/>
              </a:ln>
              <a:effectLst/>
              <a:uLnTx/>
              <a:uFillTx/>
              <a:latin typeface="Segoe UI"/>
              <a:ea typeface="+mn-ea"/>
              <a:cs typeface="+mn-cs"/>
            </a:endParaRPr>
          </a:p>
        </p:txBody>
      </p:sp>
      <p:sp>
        <p:nvSpPr>
          <p:cNvPr id="23" name="TextBox 22">
            <a:extLst>
              <a:ext uri="{FF2B5EF4-FFF2-40B4-BE49-F238E27FC236}">
                <a16:creationId xmlns:a16="http://schemas.microsoft.com/office/drawing/2014/main" id="{FB5C53BE-9837-1A72-BB70-9E2F43AAB279}"/>
              </a:ext>
            </a:extLst>
          </p:cNvPr>
          <p:cNvSpPr txBox="1">
            <a:spLocks/>
          </p:cNvSpPr>
          <p:nvPr/>
        </p:nvSpPr>
        <p:spPr>
          <a:xfrm>
            <a:off x="662682" y="4730951"/>
            <a:ext cx="5027881"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Install from CRAN</a:t>
            </a:r>
          </a:p>
        </p:txBody>
      </p:sp>
      <p:sp>
        <p:nvSpPr>
          <p:cNvPr id="3" name="TextBox 2">
            <a:extLst>
              <a:ext uri="{FF2B5EF4-FFF2-40B4-BE49-F238E27FC236}">
                <a16:creationId xmlns:a16="http://schemas.microsoft.com/office/drawing/2014/main" id="{C4D9B9B9-37AB-856C-52BA-A3F17A2DE1C8}"/>
              </a:ext>
            </a:extLst>
          </p:cNvPr>
          <p:cNvSpPr txBox="1">
            <a:spLocks/>
          </p:cNvSpPr>
          <p:nvPr/>
        </p:nvSpPr>
        <p:spPr>
          <a:xfrm>
            <a:off x="923318" y="5200800"/>
            <a:ext cx="4506608" cy="400110"/>
          </a:xfrm>
          <a:prstGeom prst="rect">
            <a:avLst/>
          </a:prstGeom>
          <a:solidFill>
            <a:schemeClr val="tx1">
              <a:lumMod val="75000"/>
              <a:lumOff val="25000"/>
            </a:schemeClr>
          </a:solidFill>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400" i="0" u="none" strike="noStrike" kern="1200" cap="none" spc="0" normalizeH="0" baseline="0" noProof="0" err="1">
                <a:ln>
                  <a:noFill/>
                </a:ln>
                <a:solidFill>
                  <a:schemeClr val="bg1"/>
                </a:solidFill>
                <a:effectLst/>
                <a:uLnTx/>
                <a:uFillTx/>
                <a:latin typeface="Consolas" panose="020B0609020204030204" pitchFamily="49" charset="0"/>
                <a:cs typeface="Courier New" panose="02070309020205020404" pitchFamily="49" charset="0"/>
              </a:rPr>
              <a:t>install.packages</a:t>
            </a:r>
            <a:r>
              <a:rPr kumimoji="0" lang="en-GB" sz="1400" i="0" u="none" strike="noStrike" kern="1200" cap="none" spc="0" normalizeH="0" baseline="0" noProof="0">
                <a:ln>
                  <a:noFill/>
                </a:ln>
                <a:solidFill>
                  <a:schemeClr val="bg1"/>
                </a:solidFill>
                <a:effectLst/>
                <a:uLnTx/>
                <a:uFillTx/>
                <a:latin typeface="Consolas" panose="020B0609020204030204" pitchFamily="49" charset="0"/>
                <a:cs typeface="Courier New" panose="02070309020205020404" pitchFamily="49" charset="0"/>
              </a:rPr>
              <a:t>("</a:t>
            </a:r>
            <a:r>
              <a:rPr kumimoji="0" lang="en-GB" sz="1400" i="0" u="none" strike="noStrike" kern="1200" cap="none" spc="0" normalizeH="0" baseline="0" noProof="0" err="1">
                <a:ln>
                  <a:noFill/>
                </a:ln>
                <a:solidFill>
                  <a:schemeClr val="bg1"/>
                </a:solidFill>
                <a:effectLst/>
                <a:uLnTx/>
                <a:uFillTx/>
                <a:latin typeface="Consolas" panose="020B0609020204030204" pitchFamily="49" charset="0"/>
                <a:cs typeface="Courier New" panose="02070309020205020404" pitchFamily="49" charset="0"/>
              </a:rPr>
              <a:t>vivainsights</a:t>
            </a:r>
            <a:r>
              <a:rPr kumimoji="0" lang="en-GB" sz="1400" i="0" u="none" strike="noStrike" kern="1200" cap="none" spc="0" normalizeH="0" baseline="0" noProof="0">
                <a:ln>
                  <a:noFill/>
                </a:ln>
                <a:solidFill>
                  <a:schemeClr val="bg1"/>
                </a:solidFill>
                <a:effectLst/>
                <a:uLnTx/>
                <a:uFillTx/>
                <a:latin typeface="Consolas" panose="020B0609020204030204" pitchFamily="49" charset="0"/>
                <a:cs typeface="Courier New" panose="02070309020205020404" pitchFamily="49" charset="0"/>
              </a:rPr>
              <a:t>")</a:t>
            </a:r>
          </a:p>
        </p:txBody>
      </p:sp>
      <p:pic>
        <p:nvPicPr>
          <p:cNvPr id="6" name="Picture 2" descr="Viva Insights Python Library Logo">
            <a:extLst>
              <a:ext uri="{FF2B5EF4-FFF2-40B4-BE49-F238E27FC236}">
                <a16:creationId xmlns:a16="http://schemas.microsoft.com/office/drawing/2014/main" id="{E644A7B6-7E11-7900-2F73-773AA078E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3448" y="1876020"/>
            <a:ext cx="1595372" cy="184896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DDC252-92F4-1779-2A88-39AAFD4E4ED2}"/>
              </a:ext>
            </a:extLst>
          </p:cNvPr>
          <p:cNvSpPr txBox="1">
            <a:spLocks/>
          </p:cNvSpPr>
          <p:nvPr/>
        </p:nvSpPr>
        <p:spPr>
          <a:xfrm>
            <a:off x="8543934" y="2446558"/>
            <a:ext cx="2863370" cy="7078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vivainsights Python library</a:t>
            </a:r>
            <a:endParaRPr kumimoji="0" lang="en-GB" sz="18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a:ln>
                  <a:noFill/>
                </a:ln>
                <a:effectLst/>
                <a:uLnTx/>
                <a:uFillTx/>
                <a:latin typeface="Segoe UI"/>
                <a:ea typeface="+mn-ea"/>
                <a:cs typeface="+mn-cs"/>
              </a:rPr>
              <a:t>aka.ms/</a:t>
            </a:r>
            <a:r>
              <a:rPr kumimoji="0" lang="en-GB" sz="1800" b="0" i="0" u="none" strike="noStrike" kern="1200" cap="none" spc="0" normalizeH="0" baseline="0" noProof="0" err="1">
                <a:ln>
                  <a:noFill/>
                </a:ln>
                <a:effectLst/>
                <a:uLnTx/>
                <a:uFillTx/>
                <a:latin typeface="Segoe UI"/>
                <a:ea typeface="+mn-ea"/>
                <a:cs typeface="+mn-cs"/>
              </a:rPr>
              <a:t>VivaInsightsPy</a:t>
            </a:r>
            <a:endParaRPr kumimoji="0" lang="en-GB" sz="1800" b="0" i="0" u="none" strike="noStrike" kern="1200" cap="none" spc="0" normalizeH="0" baseline="0" noProof="0">
              <a:ln>
                <a:noFill/>
              </a:ln>
              <a:effectLst/>
              <a:uLnTx/>
              <a:uFillTx/>
              <a:latin typeface="Segoe UI"/>
              <a:ea typeface="+mn-ea"/>
              <a:cs typeface="+mn-cs"/>
            </a:endParaRPr>
          </a:p>
        </p:txBody>
      </p:sp>
      <p:cxnSp>
        <p:nvCxnSpPr>
          <p:cNvPr id="20" name="Straight Connector 19">
            <a:extLst>
              <a:ext uri="{FF2B5EF4-FFF2-40B4-BE49-F238E27FC236}">
                <a16:creationId xmlns:a16="http://schemas.microsoft.com/office/drawing/2014/main" id="{3C79CDBF-356A-A893-9378-192211EB3C0A}"/>
              </a:ext>
              <a:ext uri="{C183D7F6-B498-43B3-948B-1728B52AA6E4}">
                <adec:decorative xmlns:adec="http://schemas.microsoft.com/office/drawing/2017/decorative" val="1"/>
              </a:ext>
            </a:extLst>
          </p:cNvPr>
          <p:cNvCxnSpPr>
            <a:cxnSpLocks/>
          </p:cNvCxnSpPr>
          <p:nvPr/>
        </p:nvCxnSpPr>
        <p:spPr>
          <a:xfrm>
            <a:off x="8623300" y="5479851"/>
            <a:ext cx="0" cy="707886"/>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Oval 1091_1">
            <a:extLst>
              <a:ext uri="{FF2B5EF4-FFF2-40B4-BE49-F238E27FC236}">
                <a16:creationId xmlns:a16="http://schemas.microsoft.com/office/drawing/2014/main" id="{C0A07A9A-4B82-763A-DD17-770858118F9B}"/>
              </a:ext>
              <a:ext uri="{C183D7F6-B498-43B3-948B-1728B52AA6E4}">
                <adec:decorative xmlns:adec="http://schemas.microsoft.com/office/drawing/2017/decorative" val="1"/>
              </a:ext>
            </a:extLst>
          </p:cNvPr>
          <p:cNvSpPr>
            <a:spLocks/>
          </p:cNvSpPr>
          <p:nvPr/>
        </p:nvSpPr>
        <p:spPr bwMode="auto">
          <a:xfrm rot="10800000" flipV="1">
            <a:off x="662683" y="4214250"/>
            <a:ext cx="5027881" cy="274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22" name="Oval 1091_1">
            <a:extLst>
              <a:ext uri="{FF2B5EF4-FFF2-40B4-BE49-F238E27FC236}">
                <a16:creationId xmlns:a16="http://schemas.microsoft.com/office/drawing/2014/main" id="{B8A7843E-D736-EE58-7C5C-8BA1A014F010}"/>
              </a:ext>
              <a:ext uri="{C183D7F6-B498-43B3-948B-1728B52AA6E4}">
                <adec:decorative xmlns:adec="http://schemas.microsoft.com/office/drawing/2017/decorative" val="1"/>
              </a:ext>
            </a:extLst>
          </p:cNvPr>
          <p:cNvSpPr>
            <a:spLocks/>
          </p:cNvSpPr>
          <p:nvPr/>
        </p:nvSpPr>
        <p:spPr bwMode="auto">
          <a:xfrm rot="10800000" flipV="1">
            <a:off x="6501436" y="4214250"/>
            <a:ext cx="5027881" cy="274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2" name="TextBox 1">
            <a:extLst>
              <a:ext uri="{FF2B5EF4-FFF2-40B4-BE49-F238E27FC236}">
                <a16:creationId xmlns:a16="http://schemas.microsoft.com/office/drawing/2014/main" id="{D4EAF7F9-55C9-27FA-A9CB-B4AB1974C109}"/>
              </a:ext>
            </a:extLst>
          </p:cNvPr>
          <p:cNvSpPr txBox="1">
            <a:spLocks/>
          </p:cNvSpPr>
          <p:nvPr/>
        </p:nvSpPr>
        <p:spPr>
          <a:xfrm>
            <a:off x="6501436" y="4730951"/>
            <a:ext cx="5027881"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Install from Python Package Index (</a:t>
            </a:r>
            <a:r>
              <a:rPr kumimoji="0" lang="en-US" sz="1800" b="1" i="0" u="none" strike="noStrike" kern="1200" cap="none" spc="0" normalizeH="0" baseline="0" noProof="0" err="1">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PyPI</a:t>
            </a:r>
            <a:r>
              <a:rPr kumimoji="0" lang="en-US" sz="18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a:t>
            </a:r>
            <a:endParaRPr lang="en-US" b="1">
              <a:gradFill>
                <a:gsLst>
                  <a:gs pos="58000">
                    <a:srgbClr val="8661C5"/>
                  </a:gs>
                  <a:gs pos="100000">
                    <a:srgbClr val="C73ECC"/>
                  </a:gs>
                  <a:gs pos="0">
                    <a:srgbClr val="0078D4">
                      <a:lumMod val="75000"/>
                    </a:srgbClr>
                  </a:gs>
                </a:gsLst>
                <a:lin ang="0" scaled="0"/>
              </a:gradFill>
              <a:latin typeface="Segoe UI Semibold"/>
            </a:endParaRPr>
          </a:p>
        </p:txBody>
      </p:sp>
      <p:sp>
        <p:nvSpPr>
          <p:cNvPr id="11" name="TextBox 10">
            <a:extLst>
              <a:ext uri="{FF2B5EF4-FFF2-40B4-BE49-F238E27FC236}">
                <a16:creationId xmlns:a16="http://schemas.microsoft.com/office/drawing/2014/main" id="{495364E6-0DBB-8652-E5D1-82D8CFC69C06}"/>
              </a:ext>
            </a:extLst>
          </p:cNvPr>
          <p:cNvSpPr txBox="1">
            <a:spLocks/>
          </p:cNvSpPr>
          <p:nvPr/>
        </p:nvSpPr>
        <p:spPr>
          <a:xfrm>
            <a:off x="6762072" y="5200800"/>
            <a:ext cx="4506608" cy="400110"/>
          </a:xfrm>
          <a:prstGeom prst="rect">
            <a:avLst/>
          </a:prstGeom>
          <a:solidFill>
            <a:schemeClr val="tx1">
              <a:lumMod val="75000"/>
              <a:lumOff val="25000"/>
            </a:schemeClr>
          </a:solidFill>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400" i="0" u="none" strike="noStrike" kern="1200" cap="none" spc="0" normalizeH="0" baseline="0" noProof="0">
                <a:ln>
                  <a:noFill/>
                </a:ln>
                <a:solidFill>
                  <a:schemeClr val="bg1"/>
                </a:solidFill>
                <a:effectLst/>
                <a:uLnTx/>
                <a:uFillTx/>
                <a:latin typeface="Consolas" panose="020B0609020204030204" pitchFamily="49" charset="0"/>
                <a:cs typeface="Courier New" panose="02070309020205020404" pitchFamily="49" charset="0"/>
              </a:rPr>
              <a:t>pip install </a:t>
            </a:r>
            <a:r>
              <a:rPr kumimoji="0" lang="en-US" sz="1400" i="0" u="none" strike="noStrike" kern="1200" cap="none" spc="0" normalizeH="0" baseline="0" noProof="0" err="1">
                <a:ln>
                  <a:noFill/>
                </a:ln>
                <a:solidFill>
                  <a:schemeClr val="bg1"/>
                </a:solidFill>
                <a:effectLst/>
                <a:uLnTx/>
                <a:uFillTx/>
                <a:latin typeface="Consolas" panose="020B0609020204030204" pitchFamily="49" charset="0"/>
                <a:cs typeface="Courier New" panose="02070309020205020404" pitchFamily="49" charset="0"/>
              </a:rPr>
              <a:t>vivainsights</a:t>
            </a:r>
            <a:endParaRPr kumimoji="0" lang="en-US" sz="1400" i="0" u="none" strike="noStrike" kern="1200" cap="none" spc="0" normalizeH="0" baseline="0" noProof="0">
              <a:ln>
                <a:noFill/>
              </a:ln>
              <a:solidFill>
                <a:schemeClr val="bg1"/>
              </a:solidFill>
              <a:effectLst/>
              <a:uLnTx/>
              <a:uFillTx/>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32473572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8F512-9F89-6383-3132-56B46789B9BC}"/>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FB0287C-AF7B-58CE-8462-09C052A02691}"/>
              </a:ext>
              <a:ext uri="{C183D7F6-B498-43B3-948B-1728B52AA6E4}">
                <adec:decorative xmlns:adec="http://schemas.microsoft.com/office/drawing/2017/decorative" val="1"/>
              </a:ext>
            </a:extLst>
          </p:cNvPr>
          <p:cNvSpPr>
            <a:spLocks/>
          </p:cNvSpPr>
          <p:nvPr/>
        </p:nvSpPr>
        <p:spPr bwMode="auto">
          <a:xfrm>
            <a:off x="419100" y="1377841"/>
            <a:ext cx="11353800" cy="4980770"/>
          </a:xfrm>
          <a:prstGeom prst="roundRect">
            <a:avLst>
              <a:gd name="adj" fmla="val 722"/>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1" name="Title 7">
            <a:extLst>
              <a:ext uri="{FF2B5EF4-FFF2-40B4-BE49-F238E27FC236}">
                <a16:creationId xmlns:a16="http://schemas.microsoft.com/office/drawing/2014/main" id="{4CADA2A5-0F9C-F6B0-50A0-621AE3145232}"/>
              </a:ext>
            </a:extLst>
          </p:cNvPr>
          <p:cNvSpPr txBox="1">
            <a:spLocks/>
          </p:cNvSpPr>
          <p:nvPr/>
        </p:nvSpPr>
        <p:spPr>
          <a:xfrm>
            <a:off x="419100" y="226497"/>
            <a:ext cx="2940957"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Planning a measurement program</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2" name="Title 1">
            <a:extLst>
              <a:ext uri="{FF2B5EF4-FFF2-40B4-BE49-F238E27FC236}">
                <a16:creationId xmlns:a16="http://schemas.microsoft.com/office/drawing/2014/main" id="{1403E8A5-1626-25D2-C2E5-A30075F0E491}"/>
              </a:ext>
            </a:extLst>
          </p:cNvPr>
          <p:cNvSpPr>
            <a:spLocks noGrp="1"/>
          </p:cNvSpPr>
          <p:nvPr>
            <p:ph type="title"/>
          </p:nvPr>
        </p:nvSpPr>
        <p:spPr>
          <a:xfrm>
            <a:off x="419100" y="411163"/>
            <a:ext cx="11353800" cy="431800"/>
          </a:xfrm>
        </p:spPr>
        <p:txBody>
          <a:bodyPr/>
          <a:lstStyle/>
          <a:p>
            <a:r>
              <a:rPr lang="en-GB"/>
              <a:t>Checklist before embarking on a measurement program</a:t>
            </a:r>
          </a:p>
        </p:txBody>
      </p:sp>
      <p:sp>
        <p:nvSpPr>
          <p:cNvPr id="7" name="TextBox 6">
            <a:extLst>
              <a:ext uri="{FF2B5EF4-FFF2-40B4-BE49-F238E27FC236}">
                <a16:creationId xmlns:a16="http://schemas.microsoft.com/office/drawing/2014/main" id="{57EF08C9-775C-B51E-2A74-BAC45D9C71A2}"/>
              </a:ext>
            </a:extLst>
          </p:cNvPr>
          <p:cNvSpPr txBox="1">
            <a:spLocks/>
          </p:cNvSpPr>
          <p:nvPr/>
        </p:nvSpPr>
        <p:spPr>
          <a:xfrm>
            <a:off x="419100" y="973455"/>
            <a:ext cx="11353800" cy="215444"/>
          </a:xfrm>
          <a:prstGeom prst="rect">
            <a:avLst/>
          </a:prstGeom>
          <a:noFill/>
        </p:spPr>
        <p:txBody>
          <a:bodyPr wrap="square" lIns="0" tIns="0" rIns="0" bIns="0" rtlCol="0">
            <a:spAutoFit/>
          </a:bodyPr>
          <a:lstStyle/>
          <a:p>
            <a:pPr algn="l">
              <a:spcAft>
                <a:spcPts val="600"/>
              </a:spcAft>
            </a:pPr>
            <a:r>
              <a:rPr lang="en-US" sz="1400"/>
              <a:t>Before launching your custom analysis journey, ensure the following are in place to effectively measure business value:</a:t>
            </a:r>
          </a:p>
        </p:txBody>
      </p:sp>
      <p:sp>
        <p:nvSpPr>
          <p:cNvPr id="3" name="TextBox 2">
            <a:extLst>
              <a:ext uri="{FF2B5EF4-FFF2-40B4-BE49-F238E27FC236}">
                <a16:creationId xmlns:a16="http://schemas.microsoft.com/office/drawing/2014/main" id="{14B93BDB-DE49-FF42-9E1E-1D3DF6280C61}"/>
              </a:ext>
            </a:extLst>
          </p:cNvPr>
          <p:cNvSpPr txBox="1">
            <a:spLocks/>
          </p:cNvSpPr>
          <p:nvPr/>
        </p:nvSpPr>
        <p:spPr>
          <a:xfrm>
            <a:off x="571290" y="1554956"/>
            <a:ext cx="3490118" cy="457200"/>
          </a:xfrm>
          <a:prstGeom prst="flowChartAlternateProcess">
            <a:avLst/>
          </a:prstGeom>
          <a:solidFill>
            <a:srgbClr val="F4DFF5"/>
          </a:solidFill>
        </p:spPr>
        <p:txBody>
          <a:bodyPr wrap="square" lIns="137160" tIns="137160" rIns="137160" bIns="137160" rtlCol="0" anchor="ctr">
            <a:noAutofit/>
          </a:bodyPr>
          <a:lstStyle/>
          <a:p>
            <a:pPr algn="ctr"/>
            <a:r>
              <a:rPr lang="en-GB" sz="1400">
                <a:gradFill>
                  <a:gsLst>
                    <a:gs pos="58000">
                      <a:srgbClr val="8661C5"/>
                    </a:gs>
                    <a:gs pos="100000">
                      <a:srgbClr val="C73ECC"/>
                    </a:gs>
                    <a:gs pos="0">
                      <a:srgbClr val="0078D4">
                        <a:lumMod val="75000"/>
                      </a:srgbClr>
                    </a:gs>
                  </a:gsLst>
                  <a:lin ang="0" scaled="0"/>
                </a:gradFill>
                <a:latin typeface="+mj-lt"/>
              </a:rPr>
              <a:t>Strategy and alignment</a:t>
            </a:r>
          </a:p>
        </p:txBody>
      </p:sp>
      <p:sp>
        <p:nvSpPr>
          <p:cNvPr id="29" name="TextBox 28">
            <a:extLst>
              <a:ext uri="{FF2B5EF4-FFF2-40B4-BE49-F238E27FC236}">
                <a16:creationId xmlns:a16="http://schemas.microsoft.com/office/drawing/2014/main" id="{CABD429D-3D7B-FF48-0395-309E99A90399}"/>
              </a:ext>
            </a:extLst>
          </p:cNvPr>
          <p:cNvSpPr txBox="1">
            <a:spLocks/>
          </p:cNvSpPr>
          <p:nvPr/>
        </p:nvSpPr>
        <p:spPr>
          <a:xfrm>
            <a:off x="655611" y="2122370"/>
            <a:ext cx="3306077" cy="338554"/>
          </a:xfrm>
          <a:prstGeom prst="rect">
            <a:avLst/>
          </a:prstGeom>
          <a:noFill/>
        </p:spPr>
        <p:txBody>
          <a:bodyPr wrap="square" lIns="0" tIns="0" rIns="0" bIns="0" rtlCol="0">
            <a:spAutoFit/>
          </a:bodyPr>
          <a:lstStyle/>
          <a:p>
            <a:pPr algn="l">
              <a:spcAft>
                <a:spcPts val="600"/>
              </a:spcAft>
            </a:pPr>
            <a:r>
              <a:rPr lang="en-US" sz="1100"/>
              <a:t>These steps ensure clarity of purpose and stakeholder alignment before diving into execution.</a:t>
            </a:r>
          </a:p>
        </p:txBody>
      </p:sp>
      <p:sp>
        <p:nvSpPr>
          <p:cNvPr id="12" name="TextBox 11">
            <a:extLst>
              <a:ext uri="{FF2B5EF4-FFF2-40B4-BE49-F238E27FC236}">
                <a16:creationId xmlns:a16="http://schemas.microsoft.com/office/drawing/2014/main" id="{F163DDCA-C7BF-42FD-8978-B7881B959A17}"/>
              </a:ext>
            </a:extLst>
          </p:cNvPr>
          <p:cNvSpPr txBox="1">
            <a:spLocks/>
          </p:cNvSpPr>
          <p:nvPr/>
        </p:nvSpPr>
        <p:spPr>
          <a:xfrm>
            <a:off x="1030046" y="2636836"/>
            <a:ext cx="2931642" cy="715581"/>
          </a:xfrm>
          <a:prstGeom prst="rect">
            <a:avLst/>
          </a:prstGeom>
          <a:noFill/>
        </p:spPr>
        <p:txBody>
          <a:bodyPr wrap="square" lIns="0" tIns="0" rIns="0" bIns="0" rtlCol="0">
            <a:spAutoFit/>
          </a:bodyPr>
          <a:lstStyle/>
          <a:p>
            <a:pPr algn="l">
              <a:spcAft>
                <a:spcPts val="300"/>
              </a:spcAft>
            </a:pPr>
            <a:r>
              <a:rPr lang="en-US" sz="1100">
                <a:latin typeface="+mj-lt"/>
              </a:rPr>
              <a:t>Define the goals of the measurement program</a:t>
            </a:r>
          </a:p>
          <a:p>
            <a:pPr algn="l">
              <a:spcAft>
                <a:spcPts val="300"/>
              </a:spcAft>
            </a:pPr>
            <a:r>
              <a:rPr lang="en-US" sz="1100"/>
              <a:t>Clarify what success looks like and how it aligns with your AI transformation objectives.</a:t>
            </a:r>
          </a:p>
        </p:txBody>
      </p:sp>
      <p:sp>
        <p:nvSpPr>
          <p:cNvPr id="14" name="TextBox 13">
            <a:extLst>
              <a:ext uri="{FF2B5EF4-FFF2-40B4-BE49-F238E27FC236}">
                <a16:creationId xmlns:a16="http://schemas.microsoft.com/office/drawing/2014/main" id="{5F63726A-5A9E-7FF9-C312-C0FDA49F9842}"/>
              </a:ext>
            </a:extLst>
          </p:cNvPr>
          <p:cNvSpPr txBox="1">
            <a:spLocks/>
          </p:cNvSpPr>
          <p:nvPr/>
        </p:nvSpPr>
        <p:spPr>
          <a:xfrm>
            <a:off x="1030046" y="3559353"/>
            <a:ext cx="2931642" cy="715581"/>
          </a:xfrm>
          <a:prstGeom prst="rect">
            <a:avLst/>
          </a:prstGeom>
          <a:noFill/>
        </p:spPr>
        <p:txBody>
          <a:bodyPr wrap="square" lIns="0" tIns="0" rIns="0" bIns="0" rtlCol="0">
            <a:spAutoFit/>
          </a:bodyPr>
          <a:lstStyle/>
          <a:p>
            <a:pPr algn="l">
              <a:spcAft>
                <a:spcPts val="300"/>
              </a:spcAft>
            </a:pPr>
            <a:r>
              <a:rPr lang="en-US" sz="1100">
                <a:latin typeface="+mj-lt"/>
              </a:rPr>
              <a:t>Identify key stakeholders</a:t>
            </a:r>
          </a:p>
          <a:p>
            <a:pPr algn="l">
              <a:spcAft>
                <a:spcPts val="300"/>
              </a:spcAft>
            </a:pPr>
            <a:r>
              <a:rPr lang="en-US" sz="1100"/>
              <a:t>Include business leaders, data owners, IT, and transformation leads to ensure alignment across functions.</a:t>
            </a:r>
          </a:p>
        </p:txBody>
      </p:sp>
      <p:sp>
        <p:nvSpPr>
          <p:cNvPr id="15" name="TextBox 14">
            <a:extLst>
              <a:ext uri="{FF2B5EF4-FFF2-40B4-BE49-F238E27FC236}">
                <a16:creationId xmlns:a16="http://schemas.microsoft.com/office/drawing/2014/main" id="{EC1A623B-308E-AF9B-FF2A-B15FDD2CF56F}"/>
              </a:ext>
            </a:extLst>
          </p:cNvPr>
          <p:cNvSpPr txBox="1">
            <a:spLocks/>
          </p:cNvSpPr>
          <p:nvPr/>
        </p:nvSpPr>
        <p:spPr>
          <a:xfrm>
            <a:off x="1030046" y="4481870"/>
            <a:ext cx="2931642" cy="715581"/>
          </a:xfrm>
          <a:prstGeom prst="rect">
            <a:avLst/>
          </a:prstGeom>
          <a:noFill/>
        </p:spPr>
        <p:txBody>
          <a:bodyPr wrap="square" lIns="0" tIns="0" rIns="0" bIns="0" rtlCol="0">
            <a:spAutoFit/>
          </a:bodyPr>
          <a:lstStyle/>
          <a:p>
            <a:pPr algn="l">
              <a:spcAft>
                <a:spcPts val="300"/>
              </a:spcAft>
            </a:pPr>
            <a:r>
              <a:rPr lang="en-US" sz="1100">
                <a:latin typeface="+mj-lt"/>
              </a:rPr>
              <a:t>Select the business use case and target population</a:t>
            </a:r>
          </a:p>
          <a:p>
            <a:pPr algn="l">
              <a:spcAft>
                <a:spcPts val="300"/>
              </a:spcAft>
            </a:pPr>
            <a:r>
              <a:rPr lang="en-US" sz="1100"/>
              <a:t>Focus on high-impact scenarios and groups where Copilot can drive meaningful outcomes.</a:t>
            </a:r>
          </a:p>
        </p:txBody>
      </p:sp>
      <p:sp>
        <p:nvSpPr>
          <p:cNvPr id="17" name="TextBox 16">
            <a:extLst>
              <a:ext uri="{FF2B5EF4-FFF2-40B4-BE49-F238E27FC236}">
                <a16:creationId xmlns:a16="http://schemas.microsoft.com/office/drawing/2014/main" id="{EE159D92-0FF5-6D52-4177-C5A71DD034EE}"/>
              </a:ext>
            </a:extLst>
          </p:cNvPr>
          <p:cNvSpPr txBox="1">
            <a:spLocks/>
          </p:cNvSpPr>
          <p:nvPr/>
        </p:nvSpPr>
        <p:spPr>
          <a:xfrm>
            <a:off x="1030046" y="5404388"/>
            <a:ext cx="2931642" cy="715581"/>
          </a:xfrm>
          <a:prstGeom prst="rect">
            <a:avLst/>
          </a:prstGeom>
          <a:noFill/>
        </p:spPr>
        <p:txBody>
          <a:bodyPr wrap="square" lIns="0" tIns="0" rIns="0" bIns="0" rtlCol="0">
            <a:spAutoFit/>
          </a:bodyPr>
          <a:lstStyle/>
          <a:p>
            <a:pPr algn="l">
              <a:spcAft>
                <a:spcPts val="300"/>
              </a:spcAft>
            </a:pPr>
            <a:r>
              <a:rPr lang="en-US" sz="1100">
                <a:latin typeface="+mj-lt"/>
              </a:rPr>
              <a:t>Assess budget and scope</a:t>
            </a:r>
          </a:p>
          <a:p>
            <a:pPr algn="l">
              <a:spcAft>
                <a:spcPts val="300"/>
              </a:spcAft>
            </a:pPr>
            <a:r>
              <a:rPr lang="en-US" sz="1100"/>
              <a:t>Determine available budget (time, personnel, tools) and the program's scope to ensure alignment with goals.</a:t>
            </a:r>
          </a:p>
        </p:txBody>
      </p:sp>
      <p:sp>
        <p:nvSpPr>
          <p:cNvPr id="5" name="TextBox 4">
            <a:extLst>
              <a:ext uri="{FF2B5EF4-FFF2-40B4-BE49-F238E27FC236}">
                <a16:creationId xmlns:a16="http://schemas.microsoft.com/office/drawing/2014/main" id="{68C0AEBF-3DF7-B515-4BA1-3FD709F607DC}"/>
              </a:ext>
            </a:extLst>
          </p:cNvPr>
          <p:cNvSpPr txBox="1">
            <a:spLocks/>
          </p:cNvSpPr>
          <p:nvPr/>
        </p:nvSpPr>
        <p:spPr>
          <a:xfrm>
            <a:off x="4213596" y="1554956"/>
            <a:ext cx="3490119" cy="457200"/>
          </a:xfrm>
          <a:prstGeom prst="flowChartAlternateProcess">
            <a:avLst/>
          </a:prstGeom>
          <a:solidFill>
            <a:srgbClr val="F4DFF5"/>
          </a:solidFill>
        </p:spPr>
        <p:txBody>
          <a:bodyPr wrap="square" lIns="137160" tIns="137160" rIns="0" bIns="137160" rtlCol="0" anchor="ctr">
            <a:noAutofit/>
          </a:bodyPr>
          <a:lstStyle/>
          <a:p>
            <a:pPr algn="ctr"/>
            <a:r>
              <a:rPr lang="en-GB" sz="1400">
                <a:gradFill>
                  <a:gsLst>
                    <a:gs pos="58000">
                      <a:srgbClr val="8661C5"/>
                    </a:gs>
                    <a:gs pos="100000">
                      <a:srgbClr val="C73ECC"/>
                    </a:gs>
                    <a:gs pos="0">
                      <a:srgbClr val="0078D4">
                        <a:lumMod val="75000"/>
                      </a:srgbClr>
                    </a:gs>
                  </a:gsLst>
                  <a:lin ang="0" scaled="0"/>
                </a:gradFill>
                <a:latin typeface="+mj-lt"/>
              </a:rPr>
              <a:t>Governance and implementation</a:t>
            </a:r>
          </a:p>
        </p:txBody>
      </p:sp>
      <p:sp>
        <p:nvSpPr>
          <p:cNvPr id="18" name="TextBox 17">
            <a:extLst>
              <a:ext uri="{FF2B5EF4-FFF2-40B4-BE49-F238E27FC236}">
                <a16:creationId xmlns:a16="http://schemas.microsoft.com/office/drawing/2014/main" id="{F4CE7815-9EFE-A263-29E2-4229A7B3F801}"/>
              </a:ext>
            </a:extLst>
          </p:cNvPr>
          <p:cNvSpPr txBox="1">
            <a:spLocks/>
          </p:cNvSpPr>
          <p:nvPr/>
        </p:nvSpPr>
        <p:spPr>
          <a:xfrm>
            <a:off x="4355873" y="2122370"/>
            <a:ext cx="3306077" cy="338554"/>
          </a:xfrm>
          <a:prstGeom prst="rect">
            <a:avLst/>
          </a:prstGeom>
          <a:noFill/>
        </p:spPr>
        <p:txBody>
          <a:bodyPr wrap="square" lIns="0" tIns="0" rIns="0" bIns="0" rtlCol="0">
            <a:spAutoFit/>
          </a:bodyPr>
          <a:lstStyle/>
          <a:p>
            <a:pPr algn="l">
              <a:spcAft>
                <a:spcPts val="600"/>
              </a:spcAft>
            </a:pPr>
            <a:r>
              <a:rPr lang="en-US" sz="1100"/>
              <a:t>This phase sets up the operational foundation for the program.</a:t>
            </a:r>
          </a:p>
        </p:txBody>
      </p:sp>
      <p:sp>
        <p:nvSpPr>
          <p:cNvPr id="28" name="TextBox 27">
            <a:extLst>
              <a:ext uri="{FF2B5EF4-FFF2-40B4-BE49-F238E27FC236}">
                <a16:creationId xmlns:a16="http://schemas.microsoft.com/office/drawing/2014/main" id="{41359730-ABF0-D25B-C131-EAD764545566}"/>
              </a:ext>
            </a:extLst>
          </p:cNvPr>
          <p:cNvSpPr txBox="1">
            <a:spLocks/>
          </p:cNvSpPr>
          <p:nvPr/>
        </p:nvSpPr>
        <p:spPr>
          <a:xfrm>
            <a:off x="4730308" y="2636836"/>
            <a:ext cx="2931642" cy="715581"/>
          </a:xfrm>
          <a:prstGeom prst="rect">
            <a:avLst/>
          </a:prstGeom>
          <a:noFill/>
        </p:spPr>
        <p:txBody>
          <a:bodyPr wrap="square" lIns="0" tIns="0" rIns="0" bIns="0" rtlCol="0">
            <a:spAutoFit/>
          </a:bodyPr>
          <a:lstStyle/>
          <a:p>
            <a:pPr algn="l">
              <a:spcAft>
                <a:spcPts val="300"/>
              </a:spcAft>
            </a:pPr>
            <a:r>
              <a:rPr lang="en-US" sz="1100">
                <a:latin typeface="+mj-lt"/>
              </a:rPr>
              <a:t>Establish a governance model</a:t>
            </a:r>
          </a:p>
          <a:p>
            <a:pPr algn="l">
              <a:spcAft>
                <a:spcPts val="300"/>
              </a:spcAft>
            </a:pPr>
            <a:r>
              <a:rPr lang="en-US" sz="1100"/>
              <a:t>Define roles, responsibilities, and decision-making processes for managing the measurement program.</a:t>
            </a:r>
          </a:p>
        </p:txBody>
      </p:sp>
      <p:sp>
        <p:nvSpPr>
          <p:cNvPr id="34" name="TextBox 33">
            <a:extLst>
              <a:ext uri="{FF2B5EF4-FFF2-40B4-BE49-F238E27FC236}">
                <a16:creationId xmlns:a16="http://schemas.microsoft.com/office/drawing/2014/main" id="{E4C89FB8-8D08-3890-5D4D-C07D0764212E}"/>
              </a:ext>
            </a:extLst>
          </p:cNvPr>
          <p:cNvSpPr txBox="1">
            <a:spLocks/>
          </p:cNvSpPr>
          <p:nvPr/>
        </p:nvSpPr>
        <p:spPr>
          <a:xfrm>
            <a:off x="4730308" y="3559353"/>
            <a:ext cx="2931642" cy="715581"/>
          </a:xfrm>
          <a:prstGeom prst="rect">
            <a:avLst/>
          </a:prstGeom>
          <a:noFill/>
        </p:spPr>
        <p:txBody>
          <a:bodyPr wrap="square" lIns="0" tIns="0" rIns="0" bIns="0" rtlCol="0">
            <a:spAutoFit/>
          </a:bodyPr>
          <a:lstStyle/>
          <a:p>
            <a:pPr algn="l">
              <a:spcAft>
                <a:spcPts val="300"/>
              </a:spcAft>
            </a:pPr>
            <a:r>
              <a:rPr lang="en-US" sz="1100">
                <a:latin typeface="+mj-lt"/>
              </a:rPr>
              <a:t>Plan for data availability and integration</a:t>
            </a:r>
          </a:p>
          <a:p>
            <a:pPr algn="l">
              <a:spcAft>
                <a:spcPts val="300"/>
              </a:spcAft>
            </a:pPr>
            <a:r>
              <a:rPr lang="en-US" sz="1100"/>
              <a:t>Ensure access to relevant data sources, integrate securely, and employ feedback sources.</a:t>
            </a:r>
          </a:p>
        </p:txBody>
      </p:sp>
      <p:sp>
        <p:nvSpPr>
          <p:cNvPr id="36" name="TextBox 35">
            <a:extLst>
              <a:ext uri="{FF2B5EF4-FFF2-40B4-BE49-F238E27FC236}">
                <a16:creationId xmlns:a16="http://schemas.microsoft.com/office/drawing/2014/main" id="{8422E245-51FF-F91A-01D6-96FE6915630A}"/>
              </a:ext>
            </a:extLst>
          </p:cNvPr>
          <p:cNvSpPr txBox="1">
            <a:spLocks/>
          </p:cNvSpPr>
          <p:nvPr/>
        </p:nvSpPr>
        <p:spPr>
          <a:xfrm>
            <a:off x="4676545" y="4540963"/>
            <a:ext cx="2931642" cy="715581"/>
          </a:xfrm>
          <a:prstGeom prst="rect">
            <a:avLst/>
          </a:prstGeom>
          <a:noFill/>
        </p:spPr>
        <p:txBody>
          <a:bodyPr wrap="square" lIns="0" tIns="0" rIns="0" bIns="0" rtlCol="0">
            <a:spAutoFit/>
          </a:bodyPr>
          <a:lstStyle/>
          <a:p>
            <a:pPr algn="l">
              <a:spcAft>
                <a:spcPts val="300"/>
              </a:spcAft>
            </a:pPr>
            <a:r>
              <a:rPr lang="en-US" sz="1100">
                <a:latin typeface="+mj-lt"/>
              </a:rPr>
              <a:t>Select the right tools for insight generation</a:t>
            </a:r>
          </a:p>
          <a:p>
            <a:pPr algn="l">
              <a:spcAft>
                <a:spcPts val="300"/>
              </a:spcAft>
            </a:pPr>
            <a:r>
              <a:rPr lang="en-US" sz="1100"/>
              <a:t>Confirm fit with Viva Insights, Viva Glint, or Power BI for deeper insights into metrics that matter most.</a:t>
            </a:r>
          </a:p>
        </p:txBody>
      </p:sp>
      <p:sp>
        <p:nvSpPr>
          <p:cNvPr id="8" name="TextBox 7">
            <a:extLst>
              <a:ext uri="{FF2B5EF4-FFF2-40B4-BE49-F238E27FC236}">
                <a16:creationId xmlns:a16="http://schemas.microsoft.com/office/drawing/2014/main" id="{CE411B53-8E3C-0C13-8AD3-25C4FE7B37BF}"/>
              </a:ext>
            </a:extLst>
          </p:cNvPr>
          <p:cNvSpPr txBox="1">
            <a:spLocks/>
          </p:cNvSpPr>
          <p:nvPr/>
        </p:nvSpPr>
        <p:spPr>
          <a:xfrm>
            <a:off x="7855904" y="1554956"/>
            <a:ext cx="3764807" cy="457200"/>
          </a:xfrm>
          <a:prstGeom prst="flowChartAlternateProcess">
            <a:avLst/>
          </a:prstGeom>
          <a:solidFill>
            <a:srgbClr val="F4DFF5"/>
          </a:solidFill>
        </p:spPr>
        <p:txBody>
          <a:bodyPr wrap="square" lIns="137160" tIns="137160" rIns="0" bIns="137160" rtlCol="0" anchor="ctr">
            <a:noAutofit/>
          </a:bodyPr>
          <a:lstStyle/>
          <a:p>
            <a:pPr algn="ctr"/>
            <a:r>
              <a:rPr lang="en-GB" sz="1400">
                <a:gradFill>
                  <a:gsLst>
                    <a:gs pos="58000">
                      <a:srgbClr val="8661C5"/>
                    </a:gs>
                    <a:gs pos="100000">
                      <a:srgbClr val="C73ECC"/>
                    </a:gs>
                    <a:gs pos="0">
                      <a:srgbClr val="0078D4">
                        <a:lumMod val="75000"/>
                      </a:srgbClr>
                    </a:gs>
                  </a:gsLst>
                  <a:lin ang="0" scaled="0"/>
                </a:gradFill>
                <a:latin typeface="+mj-lt"/>
              </a:rPr>
              <a:t>Measurement and execution</a:t>
            </a:r>
          </a:p>
        </p:txBody>
      </p:sp>
      <p:sp>
        <p:nvSpPr>
          <p:cNvPr id="19" name="TextBox 18">
            <a:extLst>
              <a:ext uri="{FF2B5EF4-FFF2-40B4-BE49-F238E27FC236}">
                <a16:creationId xmlns:a16="http://schemas.microsoft.com/office/drawing/2014/main" id="{F98B62C3-0D5F-F9CA-8CAC-69D9934B9CF2}"/>
              </a:ext>
            </a:extLst>
          </p:cNvPr>
          <p:cNvSpPr txBox="1">
            <a:spLocks/>
          </p:cNvSpPr>
          <p:nvPr/>
        </p:nvSpPr>
        <p:spPr>
          <a:xfrm>
            <a:off x="7998181" y="2122370"/>
            <a:ext cx="3306077" cy="338554"/>
          </a:xfrm>
          <a:prstGeom prst="rect">
            <a:avLst/>
          </a:prstGeom>
          <a:noFill/>
        </p:spPr>
        <p:txBody>
          <a:bodyPr wrap="square" lIns="0" tIns="0" rIns="0" bIns="0" rtlCol="0">
            <a:spAutoFit/>
          </a:bodyPr>
          <a:lstStyle/>
          <a:p>
            <a:pPr algn="l">
              <a:spcAft>
                <a:spcPts val="600"/>
              </a:spcAft>
            </a:pPr>
            <a:r>
              <a:rPr lang="en-US" sz="1100"/>
              <a:t>These steps focus on implementation, tracking, and communication.</a:t>
            </a:r>
          </a:p>
        </p:txBody>
      </p:sp>
      <p:sp>
        <p:nvSpPr>
          <p:cNvPr id="51" name="TextBox 50">
            <a:extLst>
              <a:ext uri="{FF2B5EF4-FFF2-40B4-BE49-F238E27FC236}">
                <a16:creationId xmlns:a16="http://schemas.microsoft.com/office/drawing/2014/main" id="{9C904E70-8F39-B199-20F4-624195CAAB3F}"/>
              </a:ext>
            </a:extLst>
          </p:cNvPr>
          <p:cNvSpPr txBox="1">
            <a:spLocks/>
          </p:cNvSpPr>
          <p:nvPr/>
        </p:nvSpPr>
        <p:spPr>
          <a:xfrm>
            <a:off x="8372616" y="2601500"/>
            <a:ext cx="2931642" cy="546303"/>
          </a:xfrm>
          <a:prstGeom prst="rect">
            <a:avLst/>
          </a:prstGeom>
          <a:noFill/>
        </p:spPr>
        <p:txBody>
          <a:bodyPr wrap="square" lIns="0" tIns="0" rIns="0" bIns="0" rtlCol="0">
            <a:spAutoFit/>
          </a:bodyPr>
          <a:lstStyle/>
          <a:p>
            <a:pPr algn="l">
              <a:spcAft>
                <a:spcPts val="300"/>
              </a:spcAft>
            </a:pPr>
            <a:r>
              <a:rPr lang="en-US" sz="1100">
                <a:latin typeface="+mj-lt"/>
              </a:rPr>
              <a:t>Define success metrics and KPIs</a:t>
            </a:r>
          </a:p>
          <a:p>
            <a:pPr algn="l">
              <a:spcAft>
                <a:spcPts val="300"/>
              </a:spcAft>
            </a:pPr>
            <a:r>
              <a:rPr lang="en-US" sz="1100"/>
              <a:t>Document how success will be measured based on the aligned goals.</a:t>
            </a:r>
          </a:p>
        </p:txBody>
      </p:sp>
      <p:sp>
        <p:nvSpPr>
          <p:cNvPr id="53" name="TextBox 52">
            <a:extLst>
              <a:ext uri="{FF2B5EF4-FFF2-40B4-BE49-F238E27FC236}">
                <a16:creationId xmlns:a16="http://schemas.microsoft.com/office/drawing/2014/main" id="{E493E3AD-2834-B362-A86E-CA346027099C}"/>
              </a:ext>
            </a:extLst>
          </p:cNvPr>
          <p:cNvSpPr txBox="1">
            <a:spLocks/>
          </p:cNvSpPr>
          <p:nvPr/>
        </p:nvSpPr>
        <p:spPr>
          <a:xfrm>
            <a:off x="8372616" y="3413744"/>
            <a:ext cx="2931642" cy="884858"/>
          </a:xfrm>
          <a:prstGeom prst="rect">
            <a:avLst/>
          </a:prstGeom>
          <a:noFill/>
        </p:spPr>
        <p:txBody>
          <a:bodyPr wrap="square" lIns="0" tIns="0" rIns="0" bIns="0" rtlCol="0">
            <a:spAutoFit/>
          </a:bodyPr>
          <a:lstStyle/>
          <a:p>
            <a:pPr algn="l">
              <a:spcAft>
                <a:spcPts val="300"/>
              </a:spcAft>
            </a:pPr>
            <a:r>
              <a:rPr lang="en-US" sz="1100">
                <a:latin typeface="+mj-lt"/>
              </a:rPr>
              <a:t>Prepare for change management and communication</a:t>
            </a:r>
          </a:p>
          <a:p>
            <a:pPr algn="l">
              <a:spcAft>
                <a:spcPts val="300"/>
              </a:spcAft>
            </a:pPr>
            <a:r>
              <a:rPr lang="en-US" sz="1100"/>
              <a:t>Address potential barriers by ensuring awareness of program benefits through clear communication plans.</a:t>
            </a:r>
          </a:p>
        </p:txBody>
      </p:sp>
      <p:sp>
        <p:nvSpPr>
          <p:cNvPr id="47" name="TextBox 46">
            <a:extLst>
              <a:ext uri="{FF2B5EF4-FFF2-40B4-BE49-F238E27FC236}">
                <a16:creationId xmlns:a16="http://schemas.microsoft.com/office/drawing/2014/main" id="{B4AFCD07-1DF0-E5F9-909A-ED1E81AECC65}"/>
              </a:ext>
            </a:extLst>
          </p:cNvPr>
          <p:cNvSpPr txBox="1">
            <a:spLocks/>
          </p:cNvSpPr>
          <p:nvPr/>
        </p:nvSpPr>
        <p:spPr>
          <a:xfrm>
            <a:off x="8372616" y="4576691"/>
            <a:ext cx="2931642" cy="715581"/>
          </a:xfrm>
          <a:prstGeom prst="rect">
            <a:avLst/>
          </a:prstGeom>
          <a:noFill/>
        </p:spPr>
        <p:txBody>
          <a:bodyPr wrap="square" lIns="0" tIns="0" rIns="0" bIns="0" rtlCol="0">
            <a:spAutoFit/>
          </a:bodyPr>
          <a:lstStyle/>
          <a:p>
            <a:pPr algn="l">
              <a:spcAft>
                <a:spcPts val="300"/>
              </a:spcAft>
            </a:pPr>
            <a:r>
              <a:rPr lang="en-US" sz="1100">
                <a:latin typeface="+mj-lt"/>
              </a:rPr>
              <a:t>Design a timeline for interventions and measurement</a:t>
            </a:r>
          </a:p>
          <a:p>
            <a:pPr algn="l">
              <a:spcAft>
                <a:spcPts val="300"/>
              </a:spcAft>
            </a:pPr>
            <a:r>
              <a:rPr lang="en-US" sz="1100"/>
              <a:t>Align training interventions and reporting intervals with your business needs.</a:t>
            </a:r>
          </a:p>
        </p:txBody>
      </p:sp>
      <p:cxnSp>
        <p:nvCxnSpPr>
          <p:cNvPr id="4" name="Straight Connector 3">
            <a:extLst>
              <a:ext uri="{FF2B5EF4-FFF2-40B4-BE49-F238E27FC236}">
                <a16:creationId xmlns:a16="http://schemas.microsoft.com/office/drawing/2014/main" id="{3D0E8E36-400E-1C56-664D-316832096576}"/>
              </a:ext>
              <a:ext uri="{C183D7F6-B498-43B3-948B-1728B52AA6E4}">
                <adec:decorative xmlns:adec="http://schemas.microsoft.com/office/drawing/2017/decorative" val="1"/>
              </a:ext>
            </a:extLst>
          </p:cNvPr>
          <p:cNvCxnSpPr>
            <a:cxnSpLocks/>
          </p:cNvCxnSpPr>
          <p:nvPr/>
        </p:nvCxnSpPr>
        <p:spPr>
          <a:xfrm>
            <a:off x="4176872" y="2122370"/>
            <a:ext cx="0" cy="408845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415568-F964-07E0-08F7-D44EE9AA1272}"/>
              </a:ext>
              <a:ext uri="{C183D7F6-B498-43B3-948B-1728B52AA6E4}">
                <adec:decorative xmlns:adec="http://schemas.microsoft.com/office/drawing/2017/decorative" val="1"/>
              </a:ext>
            </a:extLst>
          </p:cNvPr>
          <p:cNvCxnSpPr>
            <a:cxnSpLocks/>
          </p:cNvCxnSpPr>
          <p:nvPr/>
        </p:nvCxnSpPr>
        <p:spPr>
          <a:xfrm>
            <a:off x="7819179" y="2122370"/>
            <a:ext cx="0" cy="4088457"/>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6AFE08-E392-4CB7-6B99-94C51A63C6B3}"/>
              </a:ext>
              <a:ext uri="{C183D7F6-B498-43B3-948B-1728B52AA6E4}">
                <adec:decorative xmlns:adec="http://schemas.microsoft.com/office/drawing/2017/decorative" val="1"/>
              </a:ext>
            </a:extLst>
          </p:cNvPr>
          <p:cNvCxnSpPr>
            <a:cxnSpLocks/>
          </p:cNvCxnSpPr>
          <p:nvPr/>
        </p:nvCxnSpPr>
        <p:spPr>
          <a:xfrm>
            <a:off x="655611" y="3439556"/>
            <a:ext cx="3306077"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FFAE86-156D-F64D-7A50-6719121CCD37}"/>
              </a:ext>
              <a:ext uri="{C183D7F6-B498-43B3-948B-1728B52AA6E4}">
                <adec:decorative xmlns:adec="http://schemas.microsoft.com/office/drawing/2017/decorative" val="1"/>
              </a:ext>
            </a:extLst>
          </p:cNvPr>
          <p:cNvCxnSpPr>
            <a:cxnSpLocks/>
          </p:cNvCxnSpPr>
          <p:nvPr/>
        </p:nvCxnSpPr>
        <p:spPr>
          <a:xfrm>
            <a:off x="655611" y="4362073"/>
            <a:ext cx="3306077"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DC0166-8EAE-58B9-2CA7-6F3DBDA7941C}"/>
              </a:ext>
              <a:ext uri="{C183D7F6-B498-43B3-948B-1728B52AA6E4}">
                <adec:decorative xmlns:adec="http://schemas.microsoft.com/office/drawing/2017/decorative" val="1"/>
              </a:ext>
            </a:extLst>
          </p:cNvPr>
          <p:cNvCxnSpPr>
            <a:cxnSpLocks/>
          </p:cNvCxnSpPr>
          <p:nvPr/>
        </p:nvCxnSpPr>
        <p:spPr>
          <a:xfrm>
            <a:off x="655611" y="5284590"/>
            <a:ext cx="3306077"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69BF25B-FB9C-699A-2F9C-430B8119707C}"/>
              </a:ext>
              <a:ext uri="{C183D7F6-B498-43B3-948B-1728B52AA6E4}">
                <adec:decorative xmlns:adec="http://schemas.microsoft.com/office/drawing/2017/decorative" val="1"/>
              </a:ext>
            </a:extLst>
          </p:cNvPr>
          <p:cNvCxnSpPr>
            <a:cxnSpLocks/>
          </p:cNvCxnSpPr>
          <p:nvPr/>
        </p:nvCxnSpPr>
        <p:spPr>
          <a:xfrm>
            <a:off x="4355873" y="3439556"/>
            <a:ext cx="3306077"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230935-FE69-E2F8-620C-BF165BBA4184}"/>
              </a:ext>
              <a:ext uri="{C183D7F6-B498-43B3-948B-1728B52AA6E4}">
                <adec:decorative xmlns:adec="http://schemas.microsoft.com/office/drawing/2017/decorative" val="1"/>
              </a:ext>
            </a:extLst>
          </p:cNvPr>
          <p:cNvCxnSpPr>
            <a:cxnSpLocks/>
          </p:cNvCxnSpPr>
          <p:nvPr/>
        </p:nvCxnSpPr>
        <p:spPr>
          <a:xfrm>
            <a:off x="7998181" y="4426945"/>
            <a:ext cx="3306077"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2F1575-432F-E832-60EE-DF7D554E0A47}"/>
              </a:ext>
              <a:ext uri="{C183D7F6-B498-43B3-948B-1728B52AA6E4}">
                <adec:decorative xmlns:adec="http://schemas.microsoft.com/office/drawing/2017/decorative" val="1"/>
              </a:ext>
            </a:extLst>
          </p:cNvPr>
          <p:cNvCxnSpPr>
            <a:cxnSpLocks/>
          </p:cNvCxnSpPr>
          <p:nvPr/>
        </p:nvCxnSpPr>
        <p:spPr>
          <a:xfrm>
            <a:off x="4302111" y="4370957"/>
            <a:ext cx="3306077"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C7624EA-B551-ADE8-153F-6C84F72F4E82}"/>
              </a:ext>
              <a:ext uri="{C183D7F6-B498-43B3-948B-1728B52AA6E4}">
                <adec:decorative xmlns:adec="http://schemas.microsoft.com/office/drawing/2017/decorative" val="1"/>
              </a:ext>
            </a:extLst>
          </p:cNvPr>
          <p:cNvCxnSpPr>
            <a:cxnSpLocks/>
          </p:cNvCxnSpPr>
          <p:nvPr/>
        </p:nvCxnSpPr>
        <p:spPr>
          <a:xfrm>
            <a:off x="7998181" y="3296395"/>
            <a:ext cx="3306077"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Freeform: Shape 12">
            <a:extLst>
              <a:ext uri="{FF2B5EF4-FFF2-40B4-BE49-F238E27FC236}">
                <a16:creationId xmlns:a16="http://schemas.microsoft.com/office/drawing/2014/main" id="{0B554168-B850-AFE9-D752-CB1E8D83869B}"/>
              </a:ext>
              <a:ext uri="{C183D7F6-B498-43B3-948B-1728B52AA6E4}">
                <adec:decorative xmlns:adec="http://schemas.microsoft.com/office/drawing/2017/decorative" val="1"/>
              </a:ext>
            </a:extLst>
          </p:cNvPr>
          <p:cNvSpPr/>
          <p:nvPr/>
        </p:nvSpPr>
        <p:spPr>
          <a:xfrm>
            <a:off x="663384" y="2635451"/>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2">
            <a:extLst>
              <a:ext uri="{FF2B5EF4-FFF2-40B4-BE49-F238E27FC236}">
                <a16:creationId xmlns:a16="http://schemas.microsoft.com/office/drawing/2014/main" id="{C8C3E9FB-A9D4-48F6-F412-6BDC4E51B478}"/>
              </a:ext>
              <a:ext uri="{C183D7F6-B498-43B3-948B-1728B52AA6E4}">
                <adec:decorative xmlns:adec="http://schemas.microsoft.com/office/drawing/2017/decorative" val="1"/>
              </a:ext>
            </a:extLst>
          </p:cNvPr>
          <p:cNvSpPr/>
          <p:nvPr/>
        </p:nvSpPr>
        <p:spPr>
          <a:xfrm>
            <a:off x="663384" y="3559923"/>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12">
            <a:extLst>
              <a:ext uri="{FF2B5EF4-FFF2-40B4-BE49-F238E27FC236}">
                <a16:creationId xmlns:a16="http://schemas.microsoft.com/office/drawing/2014/main" id="{F83B2A4F-3268-EF65-6834-81D1725EC204}"/>
              </a:ext>
              <a:ext uri="{C183D7F6-B498-43B3-948B-1728B52AA6E4}">
                <adec:decorative xmlns:adec="http://schemas.microsoft.com/office/drawing/2017/decorative" val="1"/>
              </a:ext>
            </a:extLst>
          </p:cNvPr>
          <p:cNvSpPr/>
          <p:nvPr/>
        </p:nvSpPr>
        <p:spPr>
          <a:xfrm>
            <a:off x="663384" y="4482439"/>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12">
            <a:extLst>
              <a:ext uri="{FF2B5EF4-FFF2-40B4-BE49-F238E27FC236}">
                <a16:creationId xmlns:a16="http://schemas.microsoft.com/office/drawing/2014/main" id="{F4110932-B888-2A2E-ECA7-2B3393EFE578}"/>
              </a:ext>
              <a:ext uri="{C183D7F6-B498-43B3-948B-1728B52AA6E4}">
                <adec:decorative xmlns:adec="http://schemas.microsoft.com/office/drawing/2017/decorative" val="1"/>
              </a:ext>
            </a:extLst>
          </p:cNvPr>
          <p:cNvSpPr/>
          <p:nvPr/>
        </p:nvSpPr>
        <p:spPr>
          <a:xfrm>
            <a:off x="663384" y="5442756"/>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12">
            <a:extLst>
              <a:ext uri="{FF2B5EF4-FFF2-40B4-BE49-F238E27FC236}">
                <a16:creationId xmlns:a16="http://schemas.microsoft.com/office/drawing/2014/main" id="{048C64D3-33C8-8D2B-99F0-59D2F2C9BC88}"/>
              </a:ext>
              <a:ext uri="{C183D7F6-B498-43B3-948B-1728B52AA6E4}">
                <adec:decorative xmlns:adec="http://schemas.microsoft.com/office/drawing/2017/decorative" val="1"/>
              </a:ext>
            </a:extLst>
          </p:cNvPr>
          <p:cNvSpPr/>
          <p:nvPr/>
        </p:nvSpPr>
        <p:spPr>
          <a:xfrm>
            <a:off x="4355873" y="2635451"/>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12">
            <a:extLst>
              <a:ext uri="{FF2B5EF4-FFF2-40B4-BE49-F238E27FC236}">
                <a16:creationId xmlns:a16="http://schemas.microsoft.com/office/drawing/2014/main" id="{3139A5EB-0735-1617-C7E2-8AEC0A83CFBF}"/>
              </a:ext>
              <a:ext uri="{C183D7F6-B498-43B3-948B-1728B52AA6E4}">
                <adec:decorative xmlns:adec="http://schemas.microsoft.com/office/drawing/2017/decorative" val="1"/>
              </a:ext>
            </a:extLst>
          </p:cNvPr>
          <p:cNvSpPr/>
          <p:nvPr/>
        </p:nvSpPr>
        <p:spPr>
          <a:xfrm>
            <a:off x="4355873" y="3557584"/>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12">
            <a:extLst>
              <a:ext uri="{FF2B5EF4-FFF2-40B4-BE49-F238E27FC236}">
                <a16:creationId xmlns:a16="http://schemas.microsoft.com/office/drawing/2014/main" id="{A15F4D52-2438-5461-36E8-10B759234070}"/>
              </a:ext>
              <a:ext uri="{C183D7F6-B498-43B3-948B-1728B52AA6E4}">
                <adec:decorative xmlns:adec="http://schemas.microsoft.com/office/drawing/2017/decorative" val="1"/>
              </a:ext>
            </a:extLst>
          </p:cNvPr>
          <p:cNvSpPr/>
          <p:nvPr/>
        </p:nvSpPr>
        <p:spPr>
          <a:xfrm>
            <a:off x="7998181" y="4608906"/>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12">
            <a:extLst>
              <a:ext uri="{FF2B5EF4-FFF2-40B4-BE49-F238E27FC236}">
                <a16:creationId xmlns:a16="http://schemas.microsoft.com/office/drawing/2014/main" id="{1457E340-8FF7-3FD2-EDC1-758629110548}"/>
              </a:ext>
              <a:ext uri="{C183D7F6-B498-43B3-948B-1728B52AA6E4}">
                <adec:decorative xmlns:adec="http://schemas.microsoft.com/office/drawing/2017/decorative" val="1"/>
              </a:ext>
            </a:extLst>
          </p:cNvPr>
          <p:cNvSpPr/>
          <p:nvPr/>
        </p:nvSpPr>
        <p:spPr>
          <a:xfrm>
            <a:off x="7999512" y="2613169"/>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Shape 12">
            <a:extLst>
              <a:ext uri="{FF2B5EF4-FFF2-40B4-BE49-F238E27FC236}">
                <a16:creationId xmlns:a16="http://schemas.microsoft.com/office/drawing/2014/main" id="{894328A1-26DD-6070-CBA1-294606D28130}"/>
              </a:ext>
              <a:ext uri="{C183D7F6-B498-43B3-948B-1728B52AA6E4}">
                <adec:decorative xmlns:adec="http://schemas.microsoft.com/office/drawing/2017/decorative" val="1"/>
              </a:ext>
            </a:extLst>
          </p:cNvPr>
          <p:cNvSpPr/>
          <p:nvPr/>
        </p:nvSpPr>
        <p:spPr>
          <a:xfrm>
            <a:off x="4303442" y="4545184"/>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Shape 12">
            <a:extLst>
              <a:ext uri="{FF2B5EF4-FFF2-40B4-BE49-F238E27FC236}">
                <a16:creationId xmlns:a16="http://schemas.microsoft.com/office/drawing/2014/main" id="{06E4E49A-D7DF-A8DF-3B39-EA4513798D0C}"/>
              </a:ext>
              <a:ext uri="{C183D7F6-B498-43B3-948B-1728B52AA6E4}">
                <adec:decorative xmlns:adec="http://schemas.microsoft.com/office/drawing/2017/decorative" val="1"/>
              </a:ext>
            </a:extLst>
          </p:cNvPr>
          <p:cNvSpPr/>
          <p:nvPr/>
        </p:nvSpPr>
        <p:spPr>
          <a:xfrm>
            <a:off x="7999513" y="3413744"/>
            <a:ext cx="255389" cy="220441"/>
          </a:xfrm>
          <a:custGeom>
            <a:avLst/>
            <a:gdLst>
              <a:gd name="connsiteX0" fmla="*/ 390525 w 452438"/>
              <a:gd name="connsiteY0" fmla="*/ 195263 h 390525"/>
              <a:gd name="connsiteX1" fmla="*/ 390525 w 452438"/>
              <a:gd name="connsiteY1" fmla="*/ 300038 h 390525"/>
              <a:gd name="connsiteX2" fmla="*/ 300038 w 452438"/>
              <a:gd name="connsiteY2" fmla="*/ 390525 h 390525"/>
              <a:gd name="connsiteX3" fmla="*/ 90488 w 452438"/>
              <a:gd name="connsiteY3" fmla="*/ 390525 h 390525"/>
              <a:gd name="connsiteX4" fmla="*/ 0 w 452438"/>
              <a:gd name="connsiteY4" fmla="*/ 300038 h 390525"/>
              <a:gd name="connsiteX5" fmla="*/ 0 w 452438"/>
              <a:gd name="connsiteY5" fmla="*/ 90488 h 390525"/>
              <a:gd name="connsiteX6" fmla="*/ 90488 w 452438"/>
              <a:gd name="connsiteY6" fmla="*/ 0 h 390525"/>
              <a:gd name="connsiteX7" fmla="*/ 323564 w 452438"/>
              <a:gd name="connsiteY7" fmla="*/ 0 h 390525"/>
              <a:gd name="connsiteX8" fmla="*/ 337852 w 452438"/>
              <a:gd name="connsiteY8" fmla="*/ 14288 h 390525"/>
              <a:gd name="connsiteX9" fmla="*/ 323564 w 452438"/>
              <a:gd name="connsiteY9" fmla="*/ 28575 h 390525"/>
              <a:gd name="connsiteX10" fmla="*/ 119063 w 452438"/>
              <a:gd name="connsiteY10" fmla="*/ 28575 h 390525"/>
              <a:gd name="connsiteX11" fmla="*/ 57150 w 452438"/>
              <a:gd name="connsiteY11" fmla="*/ 90488 h 390525"/>
              <a:gd name="connsiteX12" fmla="*/ 57150 w 452438"/>
              <a:gd name="connsiteY12" fmla="*/ 300038 h 390525"/>
              <a:gd name="connsiteX13" fmla="*/ 119063 w 452438"/>
              <a:gd name="connsiteY13" fmla="*/ 361950 h 390525"/>
              <a:gd name="connsiteX14" fmla="*/ 300038 w 452438"/>
              <a:gd name="connsiteY14" fmla="*/ 361950 h 390525"/>
              <a:gd name="connsiteX15" fmla="*/ 361950 w 452438"/>
              <a:gd name="connsiteY15" fmla="*/ 300038 h 390525"/>
              <a:gd name="connsiteX16" fmla="*/ 361950 w 452438"/>
              <a:gd name="connsiteY16" fmla="*/ 195263 h 390525"/>
              <a:gd name="connsiteX17" fmla="*/ 376238 w 452438"/>
              <a:gd name="connsiteY17" fmla="*/ 180975 h 390525"/>
              <a:gd name="connsiteX18" fmla="*/ 390525 w 452438"/>
              <a:gd name="connsiteY18" fmla="*/ 195263 h 390525"/>
              <a:gd name="connsiteX19" fmla="*/ 448456 w 452438"/>
              <a:gd name="connsiteY19" fmla="*/ 18679 h 390525"/>
              <a:gd name="connsiteX20" fmla="*/ 428255 w 452438"/>
              <a:gd name="connsiteY20" fmla="*/ 18268 h 390525"/>
              <a:gd name="connsiteX21" fmla="*/ 428254 w 452438"/>
              <a:gd name="connsiteY21" fmla="*/ 18269 h 390525"/>
              <a:gd name="connsiteX22" fmla="*/ 203225 w 452438"/>
              <a:gd name="connsiteY22" fmla="*/ 234315 h 390525"/>
              <a:gd name="connsiteX23" fmla="*/ 145694 w 452438"/>
              <a:gd name="connsiteY23" fmla="*/ 135684 h 390525"/>
              <a:gd name="connsiteX24" fmla="*/ 126149 w 452438"/>
              <a:gd name="connsiteY24" fmla="*/ 130540 h 390525"/>
              <a:gd name="connsiteX25" fmla="*/ 121006 w 452438"/>
              <a:gd name="connsiteY25" fmla="*/ 150085 h 390525"/>
              <a:gd name="connsiteX26" fmla="*/ 187681 w 452438"/>
              <a:gd name="connsiteY26" fmla="*/ 264385 h 390525"/>
              <a:gd name="connsiteX27" fmla="*/ 198044 w 452438"/>
              <a:gd name="connsiteY27" fmla="*/ 271329 h 390525"/>
              <a:gd name="connsiteX28" fmla="*/ 200025 w 452438"/>
              <a:gd name="connsiteY28" fmla="*/ 271463 h 390525"/>
              <a:gd name="connsiteX29" fmla="*/ 209921 w 452438"/>
              <a:gd name="connsiteY29" fmla="*/ 267481 h 390525"/>
              <a:gd name="connsiteX30" fmla="*/ 448047 w 452438"/>
              <a:gd name="connsiteY30" fmla="*/ 38881 h 390525"/>
              <a:gd name="connsiteX31" fmla="*/ 448457 w 452438"/>
              <a:gd name="connsiteY31" fmla="*/ 18679 h 390525"/>
              <a:gd name="connsiteX32" fmla="*/ 448456 w 452438"/>
              <a:gd name="connsiteY32" fmla="*/ 18679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2438" h="390525">
                <a:moveTo>
                  <a:pt x="390525" y="195263"/>
                </a:moveTo>
                <a:lnTo>
                  <a:pt x="390525" y="300038"/>
                </a:lnTo>
                <a:cubicBezTo>
                  <a:pt x="390467" y="349989"/>
                  <a:pt x="349989" y="390467"/>
                  <a:pt x="300038" y="390525"/>
                </a:cubicBezTo>
                <a:lnTo>
                  <a:pt x="90488" y="390525"/>
                </a:lnTo>
                <a:cubicBezTo>
                  <a:pt x="40536" y="390467"/>
                  <a:pt x="58" y="349989"/>
                  <a:pt x="0" y="300038"/>
                </a:cubicBezTo>
                <a:lnTo>
                  <a:pt x="0" y="90488"/>
                </a:lnTo>
                <a:cubicBezTo>
                  <a:pt x="58" y="40536"/>
                  <a:pt x="40536" y="58"/>
                  <a:pt x="90488" y="0"/>
                </a:cubicBezTo>
                <a:lnTo>
                  <a:pt x="323564" y="0"/>
                </a:lnTo>
                <a:cubicBezTo>
                  <a:pt x="331455" y="0"/>
                  <a:pt x="337852" y="6397"/>
                  <a:pt x="337852" y="14288"/>
                </a:cubicBezTo>
                <a:cubicBezTo>
                  <a:pt x="337852" y="22178"/>
                  <a:pt x="331455" y="28575"/>
                  <a:pt x="323564" y="28575"/>
                </a:cubicBezTo>
                <a:lnTo>
                  <a:pt x="119063" y="28575"/>
                </a:lnTo>
                <a:cubicBezTo>
                  <a:pt x="84887" y="28617"/>
                  <a:pt x="57192" y="56312"/>
                  <a:pt x="57150" y="90488"/>
                </a:cubicBezTo>
                <a:lnTo>
                  <a:pt x="57150" y="300038"/>
                </a:lnTo>
                <a:cubicBezTo>
                  <a:pt x="57192" y="334213"/>
                  <a:pt x="84887" y="361908"/>
                  <a:pt x="119063" y="361950"/>
                </a:cubicBezTo>
                <a:lnTo>
                  <a:pt x="300038" y="361950"/>
                </a:lnTo>
                <a:cubicBezTo>
                  <a:pt x="334213" y="361908"/>
                  <a:pt x="361908" y="334213"/>
                  <a:pt x="361950" y="300038"/>
                </a:cubicBezTo>
                <a:lnTo>
                  <a:pt x="361950" y="195263"/>
                </a:lnTo>
                <a:cubicBezTo>
                  <a:pt x="361950" y="187372"/>
                  <a:pt x="368347" y="180975"/>
                  <a:pt x="376238" y="180975"/>
                </a:cubicBezTo>
                <a:cubicBezTo>
                  <a:pt x="384128" y="180975"/>
                  <a:pt x="390525" y="187372"/>
                  <a:pt x="390525" y="195263"/>
                </a:cubicBezTo>
                <a:close/>
                <a:moveTo>
                  <a:pt x="448456" y="18679"/>
                </a:moveTo>
                <a:cubicBezTo>
                  <a:pt x="442991" y="12986"/>
                  <a:pt x="433947" y="12803"/>
                  <a:pt x="428255" y="18268"/>
                </a:cubicBezTo>
                <a:cubicBezTo>
                  <a:pt x="428255" y="18268"/>
                  <a:pt x="428254" y="18269"/>
                  <a:pt x="428254" y="18269"/>
                </a:cubicBezTo>
                <a:lnTo>
                  <a:pt x="203225" y="234315"/>
                </a:lnTo>
                <a:lnTo>
                  <a:pt x="145694" y="135684"/>
                </a:lnTo>
                <a:cubicBezTo>
                  <a:pt x="141718" y="128866"/>
                  <a:pt x="132967" y="126563"/>
                  <a:pt x="126149" y="130540"/>
                </a:cubicBezTo>
                <a:cubicBezTo>
                  <a:pt x="119331" y="134517"/>
                  <a:pt x="117029" y="143267"/>
                  <a:pt x="121006" y="150085"/>
                </a:cubicBezTo>
                <a:lnTo>
                  <a:pt x="187681" y="264385"/>
                </a:lnTo>
                <a:cubicBezTo>
                  <a:pt x="189889" y="268166"/>
                  <a:pt x="193708" y="270724"/>
                  <a:pt x="198044" y="271329"/>
                </a:cubicBezTo>
                <a:cubicBezTo>
                  <a:pt x="198700" y="271421"/>
                  <a:pt x="199362" y="271465"/>
                  <a:pt x="200025" y="271463"/>
                </a:cubicBezTo>
                <a:cubicBezTo>
                  <a:pt x="203714" y="271463"/>
                  <a:pt x="207260" y="270036"/>
                  <a:pt x="209921" y="267481"/>
                </a:cubicBezTo>
                <a:lnTo>
                  <a:pt x="448047" y="38881"/>
                </a:lnTo>
                <a:cubicBezTo>
                  <a:pt x="453739" y="33416"/>
                  <a:pt x="453922" y="24372"/>
                  <a:pt x="448457" y="18679"/>
                </a:cubicBezTo>
                <a:cubicBezTo>
                  <a:pt x="448457" y="18679"/>
                  <a:pt x="448456" y="18679"/>
                  <a:pt x="448456" y="18679"/>
                </a:cubicBezTo>
                <a:close/>
              </a:path>
            </a:pathLst>
          </a:custGeom>
          <a:gradFill>
            <a:gsLst>
              <a:gs pos="58000">
                <a:srgbClr val="8661C5"/>
              </a:gs>
              <a:gs pos="100000">
                <a:srgbClr val="C73ECC"/>
              </a:gs>
              <a:gs pos="0">
                <a:srgbClr val="0078D4">
                  <a:lumMod val="75000"/>
                </a:srgbClr>
              </a:gs>
            </a:gsLst>
            <a:lin ang="0" scaled="0"/>
          </a:gradFill>
          <a:ln w="37358"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18380750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EC9B9C7-A428-41FE-7DA9-C94584C62456}"/>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a:t>
            </a:r>
          </a:p>
        </p:txBody>
      </p:sp>
      <p:sp>
        <p:nvSpPr>
          <p:cNvPr id="21" name="Title 4">
            <a:extLst>
              <a:ext uri="{FF2B5EF4-FFF2-40B4-BE49-F238E27FC236}">
                <a16:creationId xmlns:a16="http://schemas.microsoft.com/office/drawing/2014/main" id="{604FB5D1-FF44-F6BE-F422-1CC18F6B9F61}"/>
              </a:ext>
            </a:extLst>
          </p:cNvPr>
          <p:cNvSpPr txBox="1">
            <a:spLocks noGrp="1"/>
          </p:cNvSpPr>
          <p:nvPr>
            <p:ph type="title" idx="4294967295"/>
          </p:nvPr>
        </p:nvSpPr>
        <p:spPr>
          <a:xfrm>
            <a:off x="4901642" y="2518881"/>
            <a:ext cx="2436438" cy="67710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600"/>
              </a:spcAft>
              <a:buClrTx/>
              <a:buSzTx/>
              <a:buFontTx/>
              <a:buNone/>
              <a:tabLst/>
              <a:defRPr/>
            </a:pPr>
            <a:r>
              <a:rPr kumimoji="0" lang="en-US" sz="2200" b="0" i="0" u="none" strike="noStrike" kern="1200" cap="none" spc="-50" normalizeH="0" baseline="0" noProof="0">
                <a:ln w="3175">
                  <a:noFill/>
                </a:ln>
                <a:solidFill>
                  <a:schemeClr val="tx1"/>
                </a:solidFill>
                <a:effectLst/>
                <a:uLnTx/>
                <a:uFillTx/>
                <a:latin typeface="Segoe UI Semibold"/>
                <a:ea typeface="+mn-ea"/>
                <a:cs typeface="Segoe UI" pitchFamily="34" charset="0"/>
              </a:rPr>
              <a:t>Open-source tools for Viva Insights</a:t>
            </a:r>
          </a:p>
        </p:txBody>
      </p:sp>
      <p:pic>
        <p:nvPicPr>
          <p:cNvPr id="19" name="Picture 2" descr="Viva Insights Python Library Logo">
            <a:extLst>
              <a:ext uri="{FF2B5EF4-FFF2-40B4-BE49-F238E27FC236}">
                <a16:creationId xmlns:a16="http://schemas.microsoft.com/office/drawing/2014/main" id="{DF3881B0-53EE-F480-769A-4ED1AB9D127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9694" y="3487303"/>
            <a:ext cx="1089664" cy="12628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Viva Insights R Library Logo">
            <a:extLst>
              <a:ext uri="{FF2B5EF4-FFF2-40B4-BE49-F238E27FC236}">
                <a16:creationId xmlns:a16="http://schemas.microsoft.com/office/drawing/2014/main" id="{7B4D802F-E3EA-4B1E-F8A4-B833F76D82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0364" y="3487303"/>
            <a:ext cx="1089664" cy="1262867"/>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Shape 23">
            <a:extLst>
              <a:ext uri="{FF2B5EF4-FFF2-40B4-BE49-F238E27FC236}">
                <a16:creationId xmlns:a16="http://schemas.microsoft.com/office/drawing/2014/main" id="{6C827C03-861E-AE0D-317D-AA8B68FA13E4}"/>
              </a:ext>
              <a:ext uri="{C183D7F6-B498-43B3-948B-1728B52AA6E4}">
                <adec:decorative xmlns:adec="http://schemas.microsoft.com/office/drawing/2017/decorative" val="1"/>
              </a:ext>
            </a:extLst>
          </p:cNvPr>
          <p:cNvSpPr/>
          <p:nvPr/>
        </p:nvSpPr>
        <p:spPr bwMode="auto">
          <a:xfrm rot="5400000">
            <a:off x="3975644" y="1911194"/>
            <a:ext cx="4288434" cy="3446662"/>
          </a:xfrm>
          <a:custGeom>
            <a:avLst/>
            <a:gdLst>
              <a:gd name="connsiteX0" fmla="*/ 0 w 4418379"/>
              <a:gd name="connsiteY0" fmla="*/ 1895664 h 3791328"/>
              <a:gd name="connsiteX1" fmla="*/ 921551 w 4418379"/>
              <a:gd name="connsiteY1" fmla="*/ 0 h 3791328"/>
              <a:gd name="connsiteX2" fmla="*/ 3496830 w 4418379"/>
              <a:gd name="connsiteY2" fmla="*/ 0 h 3791328"/>
              <a:gd name="connsiteX3" fmla="*/ 4418379 w 4418379"/>
              <a:gd name="connsiteY3" fmla="*/ 1895664 h 3791328"/>
              <a:gd name="connsiteX4" fmla="*/ 3496830 w 4418379"/>
              <a:gd name="connsiteY4" fmla="*/ 3791328 h 3791328"/>
              <a:gd name="connsiteX5" fmla="*/ 921551 w 4418379"/>
              <a:gd name="connsiteY5" fmla="*/ 3791328 h 3791328"/>
              <a:gd name="connsiteX6" fmla="*/ 0 w 4418379"/>
              <a:gd name="connsiteY6" fmla="*/ 1895664 h 379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379" h="3791328">
                <a:moveTo>
                  <a:pt x="0" y="1895664"/>
                </a:moveTo>
                <a:lnTo>
                  <a:pt x="921551" y="0"/>
                </a:lnTo>
                <a:lnTo>
                  <a:pt x="3496830" y="0"/>
                </a:lnTo>
                <a:lnTo>
                  <a:pt x="4418379" y="1895664"/>
                </a:lnTo>
                <a:lnTo>
                  <a:pt x="3496830" y="3791328"/>
                </a:lnTo>
                <a:lnTo>
                  <a:pt x="921551" y="3791328"/>
                </a:lnTo>
                <a:lnTo>
                  <a:pt x="0" y="1895664"/>
                </a:lnTo>
                <a:close/>
              </a:path>
            </a:pathLst>
          </a:custGeom>
          <a:ln w="19050">
            <a:gradFill>
              <a:gsLst>
                <a:gs pos="0">
                  <a:srgbClr val="0178D4"/>
                </a:gs>
                <a:gs pos="74000">
                  <a:srgbClr val="C16BF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effectLst/>
              <a:uLnTx/>
              <a:uFillTx/>
              <a:latin typeface="Segoe UI"/>
              <a:ea typeface="Segoe UI" pitchFamily="34" charset="0"/>
              <a:cs typeface="Segoe UI" pitchFamily="34" charset="0"/>
            </a:endParaRPr>
          </a:p>
        </p:txBody>
      </p:sp>
      <p:grpSp>
        <p:nvGrpSpPr>
          <p:cNvPr id="347" name="Group 346">
            <a:extLst>
              <a:ext uri="{FF2B5EF4-FFF2-40B4-BE49-F238E27FC236}">
                <a16:creationId xmlns:a16="http://schemas.microsoft.com/office/drawing/2014/main" id="{9B19D062-5C9C-DDA6-1E7D-5A62DCEB2BC4}"/>
              </a:ext>
              <a:ext uri="{C183D7F6-B498-43B3-948B-1728B52AA6E4}">
                <adec:decorative xmlns:adec="http://schemas.microsoft.com/office/drawing/2017/decorative" val="1"/>
              </a:ext>
            </a:extLst>
          </p:cNvPr>
          <p:cNvGrpSpPr/>
          <p:nvPr/>
        </p:nvGrpSpPr>
        <p:grpSpPr>
          <a:xfrm>
            <a:off x="3027329" y="1134985"/>
            <a:ext cx="3092532" cy="4999080"/>
            <a:chOff x="3027329" y="1134985"/>
            <a:chExt cx="3092532" cy="4999080"/>
          </a:xfrm>
        </p:grpSpPr>
        <p:cxnSp>
          <p:nvCxnSpPr>
            <p:cNvPr id="10" name="Straight Connector 9">
              <a:extLst>
                <a:ext uri="{FF2B5EF4-FFF2-40B4-BE49-F238E27FC236}">
                  <a16:creationId xmlns:a16="http://schemas.microsoft.com/office/drawing/2014/main" id="{6C5E6DC3-E3A9-E082-54EB-29A5DC316367}"/>
                </a:ext>
              </a:extLst>
            </p:cNvPr>
            <p:cNvCxnSpPr>
              <a:cxnSpLocks/>
            </p:cNvCxnSpPr>
            <p:nvPr/>
          </p:nvCxnSpPr>
          <p:spPr>
            <a:xfrm flipH="1">
              <a:off x="3027329" y="1134985"/>
              <a:ext cx="2407932" cy="0"/>
            </a:xfrm>
            <a:prstGeom prst="line">
              <a:avLst/>
            </a:prstGeom>
            <a:ln w="19050">
              <a:gradFill>
                <a:gsLst>
                  <a:gs pos="0">
                    <a:srgbClr val="0178D4"/>
                  </a:gs>
                  <a:gs pos="74000">
                    <a:srgbClr val="C16BF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0BA1A11-AB46-E7A9-CA00-85AF283E3220}"/>
                </a:ext>
              </a:extLst>
            </p:cNvPr>
            <p:cNvCxnSpPr>
              <a:cxnSpLocks/>
            </p:cNvCxnSpPr>
            <p:nvPr/>
          </p:nvCxnSpPr>
          <p:spPr>
            <a:xfrm flipH="1">
              <a:off x="3027329" y="6134065"/>
              <a:ext cx="2407932" cy="0"/>
            </a:xfrm>
            <a:prstGeom prst="line">
              <a:avLst/>
            </a:prstGeom>
            <a:ln w="19050">
              <a:gradFill>
                <a:gsLst>
                  <a:gs pos="0">
                    <a:srgbClr val="0178D4"/>
                  </a:gs>
                  <a:gs pos="74000">
                    <a:srgbClr val="C16BF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A6F01D5-AE51-A78C-541F-55F427ED5D24}"/>
                </a:ext>
              </a:extLst>
            </p:cNvPr>
            <p:cNvCxnSpPr>
              <a:cxnSpLocks/>
            </p:cNvCxnSpPr>
            <p:nvPr/>
          </p:nvCxnSpPr>
          <p:spPr>
            <a:xfrm>
              <a:off x="5435261" y="1134985"/>
              <a:ext cx="684600" cy="355322"/>
            </a:xfrm>
            <a:prstGeom prst="line">
              <a:avLst/>
            </a:prstGeom>
            <a:ln w="19050">
              <a:gradFill>
                <a:gsLst>
                  <a:gs pos="0">
                    <a:srgbClr val="0178D4"/>
                  </a:gs>
                  <a:gs pos="74000">
                    <a:srgbClr val="C16BF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912CDC4-C78A-F546-A521-764CDA415F67}"/>
                </a:ext>
              </a:extLst>
            </p:cNvPr>
            <p:cNvCxnSpPr>
              <a:cxnSpLocks/>
            </p:cNvCxnSpPr>
            <p:nvPr/>
          </p:nvCxnSpPr>
          <p:spPr>
            <a:xfrm flipH="1">
              <a:off x="5435261" y="5778742"/>
              <a:ext cx="684600" cy="355323"/>
            </a:xfrm>
            <a:prstGeom prst="line">
              <a:avLst/>
            </a:prstGeom>
            <a:ln w="19050">
              <a:gradFill>
                <a:gsLst>
                  <a:gs pos="0">
                    <a:srgbClr val="0178D4"/>
                  </a:gs>
                  <a:gs pos="74000">
                    <a:srgbClr val="C16BF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F42C4119-20A9-55A7-B3A8-3D5E48F459D5}"/>
              </a:ext>
              <a:ext uri="{C183D7F6-B498-43B3-948B-1728B52AA6E4}">
                <adec:decorative xmlns:adec="http://schemas.microsoft.com/office/drawing/2017/decorative" val="1"/>
              </a:ext>
            </a:extLst>
          </p:cNvPr>
          <p:cNvGrpSpPr/>
          <p:nvPr/>
        </p:nvGrpSpPr>
        <p:grpSpPr>
          <a:xfrm>
            <a:off x="6119861" y="1134985"/>
            <a:ext cx="3092532" cy="4999080"/>
            <a:chOff x="6119861" y="1134985"/>
            <a:chExt cx="3092532" cy="4999080"/>
          </a:xfrm>
        </p:grpSpPr>
        <p:cxnSp>
          <p:nvCxnSpPr>
            <p:cNvPr id="14" name="Straight Connector 13">
              <a:extLst>
                <a:ext uri="{FF2B5EF4-FFF2-40B4-BE49-F238E27FC236}">
                  <a16:creationId xmlns:a16="http://schemas.microsoft.com/office/drawing/2014/main" id="{9FFC341E-0F1E-6245-B924-2AC2EAA9C7BC}"/>
                </a:ext>
              </a:extLst>
            </p:cNvPr>
            <p:cNvCxnSpPr>
              <a:cxnSpLocks/>
            </p:cNvCxnSpPr>
            <p:nvPr/>
          </p:nvCxnSpPr>
          <p:spPr>
            <a:xfrm flipH="1">
              <a:off x="6804461" y="1134985"/>
              <a:ext cx="2407932" cy="0"/>
            </a:xfrm>
            <a:prstGeom prst="line">
              <a:avLst/>
            </a:prstGeom>
            <a:ln w="19050">
              <a:gradFill>
                <a:gsLst>
                  <a:gs pos="0">
                    <a:srgbClr val="0178D4"/>
                  </a:gs>
                  <a:gs pos="74000">
                    <a:srgbClr val="C16BF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E17C43-27F8-6A23-75CA-915FE501BB63}"/>
                </a:ext>
              </a:extLst>
            </p:cNvPr>
            <p:cNvCxnSpPr>
              <a:cxnSpLocks/>
            </p:cNvCxnSpPr>
            <p:nvPr/>
          </p:nvCxnSpPr>
          <p:spPr>
            <a:xfrm flipH="1">
              <a:off x="6804461" y="6134065"/>
              <a:ext cx="2407932" cy="0"/>
            </a:xfrm>
            <a:prstGeom prst="line">
              <a:avLst/>
            </a:prstGeom>
            <a:ln w="19050">
              <a:gradFill>
                <a:gsLst>
                  <a:gs pos="0">
                    <a:srgbClr val="0178D4"/>
                  </a:gs>
                  <a:gs pos="74000">
                    <a:srgbClr val="C16BF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A4E09B-DE37-179F-A353-36457A782823}"/>
                </a:ext>
              </a:extLst>
            </p:cNvPr>
            <p:cNvCxnSpPr>
              <a:cxnSpLocks/>
            </p:cNvCxnSpPr>
            <p:nvPr/>
          </p:nvCxnSpPr>
          <p:spPr>
            <a:xfrm flipH="1" flipV="1">
              <a:off x="6119861" y="5778742"/>
              <a:ext cx="684600" cy="355323"/>
            </a:xfrm>
            <a:prstGeom prst="line">
              <a:avLst/>
            </a:prstGeom>
            <a:ln w="19050">
              <a:gradFill>
                <a:gsLst>
                  <a:gs pos="0">
                    <a:srgbClr val="0178D4"/>
                  </a:gs>
                  <a:gs pos="74000">
                    <a:srgbClr val="C16BF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9A224E2-5E7A-7BBC-0265-D2C8AA3439E1}"/>
                </a:ext>
              </a:extLst>
            </p:cNvPr>
            <p:cNvCxnSpPr>
              <a:cxnSpLocks/>
            </p:cNvCxnSpPr>
            <p:nvPr/>
          </p:nvCxnSpPr>
          <p:spPr>
            <a:xfrm flipH="1">
              <a:off x="6119861" y="1134985"/>
              <a:ext cx="684600" cy="355322"/>
            </a:xfrm>
            <a:prstGeom prst="line">
              <a:avLst/>
            </a:prstGeom>
            <a:ln w="19050">
              <a:gradFill>
                <a:gsLst>
                  <a:gs pos="0">
                    <a:srgbClr val="0178D4"/>
                  </a:gs>
                  <a:gs pos="74000">
                    <a:srgbClr val="C16BFF"/>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id="{D1461215-7BAD-3567-77A1-F3E9D20344DA}"/>
              </a:ext>
            </a:extLst>
          </p:cNvPr>
          <p:cNvSpPr>
            <a:spLocks/>
          </p:cNvSpPr>
          <p:nvPr/>
        </p:nvSpPr>
        <p:spPr>
          <a:xfrm>
            <a:off x="3027329" y="723935"/>
            <a:ext cx="2397318" cy="276999"/>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5"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panose="020B0502040204020203" pitchFamily="34" charset="0"/>
              </a:rPr>
              <a:t>Essentials</a:t>
            </a:r>
          </a:p>
        </p:txBody>
      </p:sp>
      <p:sp>
        <p:nvSpPr>
          <p:cNvPr id="97" name="Rectangle 96">
            <a:extLst>
              <a:ext uri="{FF2B5EF4-FFF2-40B4-BE49-F238E27FC236}">
                <a16:creationId xmlns:a16="http://schemas.microsoft.com/office/drawing/2014/main" id="{8B0FB0DD-3D87-5B37-756C-D9E82A3895F4}"/>
              </a:ext>
            </a:extLst>
          </p:cNvPr>
          <p:cNvSpPr>
            <a:spLocks/>
          </p:cNvSpPr>
          <p:nvPr/>
        </p:nvSpPr>
        <p:spPr>
          <a:xfrm>
            <a:off x="431582" y="1387243"/>
            <a:ext cx="2348229" cy="24622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a:ln>
                  <a:noFill/>
                </a:ln>
                <a:solidFill>
                  <a:schemeClr val="tx1"/>
                </a:solidFill>
                <a:effectLst/>
                <a:uLnTx/>
                <a:uFillTx/>
                <a:latin typeface="Segoe UI Semibold"/>
                <a:ea typeface="+mn-ea"/>
                <a:cs typeface="Segoe UI" panose="020B0502040204020203" pitchFamily="34" charset="0"/>
              </a:rPr>
              <a:t>Data Import / Export</a:t>
            </a:r>
          </a:p>
        </p:txBody>
      </p:sp>
      <p:sp>
        <p:nvSpPr>
          <p:cNvPr id="98" name="Rectangle 97">
            <a:extLst>
              <a:ext uri="{FF2B5EF4-FFF2-40B4-BE49-F238E27FC236}">
                <a16:creationId xmlns:a16="http://schemas.microsoft.com/office/drawing/2014/main" id="{D7F749CE-BCE5-D2B2-209A-BD6C8A7D6667}"/>
              </a:ext>
            </a:extLst>
          </p:cNvPr>
          <p:cNvSpPr>
            <a:spLocks/>
          </p:cNvSpPr>
          <p:nvPr/>
        </p:nvSpPr>
        <p:spPr>
          <a:xfrm>
            <a:off x="431582" y="1684314"/>
            <a:ext cx="2348229" cy="55399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1" u="none" strike="noStrike" kern="1200" cap="none" spc="-5" normalizeH="0" baseline="0" noProof="0">
                <a:ln>
                  <a:noFill/>
                </a:ln>
                <a:solidFill>
                  <a:schemeClr val="tx1"/>
                </a:solidFill>
                <a:effectLst/>
                <a:uLnTx/>
                <a:uFillTx/>
                <a:latin typeface="Segoe UI"/>
                <a:ea typeface="+mn-ea"/>
                <a:cs typeface="Segoe UI" panose="020B0502040204020203" pitchFamily="34" charset="0"/>
              </a:rPr>
              <a:t>Import CSV from flexible queries and export plots and output analysis in a wide range of formats.</a:t>
            </a:r>
          </a:p>
        </p:txBody>
      </p:sp>
      <p:sp>
        <p:nvSpPr>
          <p:cNvPr id="84" name="Rectangle 83">
            <a:extLst>
              <a:ext uri="{FF2B5EF4-FFF2-40B4-BE49-F238E27FC236}">
                <a16:creationId xmlns:a16="http://schemas.microsoft.com/office/drawing/2014/main" id="{2526E0DD-444D-4503-7D70-F9CDE6109D8B}"/>
              </a:ext>
            </a:extLst>
          </p:cNvPr>
          <p:cNvSpPr>
            <a:spLocks/>
          </p:cNvSpPr>
          <p:nvPr/>
        </p:nvSpPr>
        <p:spPr>
          <a:xfrm>
            <a:off x="431582" y="2847962"/>
            <a:ext cx="2348229" cy="24622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a:ln>
                  <a:noFill/>
                </a:ln>
                <a:solidFill>
                  <a:schemeClr val="tx1"/>
                </a:solidFill>
                <a:effectLst/>
                <a:uLnTx/>
                <a:uFillTx/>
                <a:latin typeface="Segoe UI Semibold"/>
                <a:ea typeface="+mn-ea"/>
                <a:cs typeface="Segoe UI" panose="020B0502040204020203" pitchFamily="34" charset="0"/>
              </a:rPr>
              <a:t>Data Validation</a:t>
            </a:r>
          </a:p>
        </p:txBody>
      </p:sp>
      <p:sp>
        <p:nvSpPr>
          <p:cNvPr id="85" name="Rectangle 84">
            <a:extLst>
              <a:ext uri="{FF2B5EF4-FFF2-40B4-BE49-F238E27FC236}">
                <a16:creationId xmlns:a16="http://schemas.microsoft.com/office/drawing/2014/main" id="{4E4DDE6B-99AF-770D-5CE2-26722491E432}"/>
              </a:ext>
            </a:extLst>
          </p:cNvPr>
          <p:cNvSpPr>
            <a:spLocks/>
          </p:cNvSpPr>
          <p:nvPr/>
        </p:nvSpPr>
        <p:spPr>
          <a:xfrm>
            <a:off x="431582" y="3145033"/>
            <a:ext cx="2348229"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1" u="none" strike="noStrike" kern="1200" cap="none" spc="-5" normalizeH="0" baseline="0" noProof="0">
                <a:ln>
                  <a:noFill/>
                </a:ln>
                <a:solidFill>
                  <a:schemeClr val="tx1"/>
                </a:solidFill>
                <a:effectLst/>
                <a:uLnTx/>
                <a:uFillTx/>
                <a:latin typeface="Segoe UI"/>
                <a:ea typeface="+mn-ea"/>
                <a:cs typeface="Segoe UI" panose="020B0502040204020203" pitchFamily="34" charset="0"/>
              </a:rPr>
              <a:t>Automated data validation report for Viva Insights data.</a:t>
            </a:r>
          </a:p>
        </p:txBody>
      </p:sp>
      <p:sp>
        <p:nvSpPr>
          <p:cNvPr id="138" name="Rectangle 137">
            <a:extLst>
              <a:ext uri="{FF2B5EF4-FFF2-40B4-BE49-F238E27FC236}">
                <a16:creationId xmlns:a16="http://schemas.microsoft.com/office/drawing/2014/main" id="{BD9B8802-6A72-64D2-B3D1-BCAEE9638F6C}"/>
              </a:ext>
            </a:extLst>
          </p:cNvPr>
          <p:cNvSpPr>
            <a:spLocks/>
          </p:cNvSpPr>
          <p:nvPr/>
        </p:nvSpPr>
        <p:spPr>
          <a:xfrm>
            <a:off x="431582" y="4124015"/>
            <a:ext cx="2348229" cy="24622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a:ln>
                  <a:noFill/>
                </a:ln>
                <a:solidFill>
                  <a:schemeClr val="tx1"/>
                </a:solidFill>
                <a:effectLst/>
                <a:uLnTx/>
                <a:uFillTx/>
                <a:latin typeface="Segoe UI Semibold"/>
                <a:ea typeface="+mn-ea"/>
                <a:cs typeface="Segoe UI" panose="020B0502040204020203" pitchFamily="34" charset="0"/>
              </a:rPr>
              <a:t>Plotting / Data Viz</a:t>
            </a:r>
          </a:p>
        </p:txBody>
      </p:sp>
      <p:sp>
        <p:nvSpPr>
          <p:cNvPr id="139" name="Rectangle 138">
            <a:extLst>
              <a:ext uri="{FF2B5EF4-FFF2-40B4-BE49-F238E27FC236}">
                <a16:creationId xmlns:a16="http://schemas.microsoft.com/office/drawing/2014/main" id="{9B2BBD0D-10CA-1537-F431-C1720F0D1385}"/>
              </a:ext>
            </a:extLst>
          </p:cNvPr>
          <p:cNvSpPr>
            <a:spLocks/>
          </p:cNvSpPr>
          <p:nvPr/>
        </p:nvSpPr>
        <p:spPr>
          <a:xfrm>
            <a:off x="431582" y="4421086"/>
            <a:ext cx="2348229" cy="18466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1" u="none" strike="noStrike" kern="1200" cap="none" spc="-5" normalizeH="0" baseline="0" noProof="0">
                <a:ln>
                  <a:noFill/>
                </a:ln>
                <a:solidFill>
                  <a:schemeClr val="tx1"/>
                </a:solidFill>
                <a:effectLst/>
                <a:uLnTx/>
                <a:uFillTx/>
                <a:latin typeface="Segoe UI"/>
                <a:ea typeface="+mn-ea"/>
                <a:cs typeface="Segoe UI" panose="020B0502040204020203" pitchFamily="34" charset="0"/>
              </a:rPr>
              <a:t>60+ pre-built visuals.</a:t>
            </a:r>
          </a:p>
        </p:txBody>
      </p:sp>
      <p:sp>
        <p:nvSpPr>
          <p:cNvPr id="107" name="Rectangle 106">
            <a:extLst>
              <a:ext uri="{FF2B5EF4-FFF2-40B4-BE49-F238E27FC236}">
                <a16:creationId xmlns:a16="http://schemas.microsoft.com/office/drawing/2014/main" id="{201B5AD3-85A6-B079-B480-439C0767774A}"/>
              </a:ext>
            </a:extLst>
          </p:cNvPr>
          <p:cNvSpPr>
            <a:spLocks/>
          </p:cNvSpPr>
          <p:nvPr/>
        </p:nvSpPr>
        <p:spPr>
          <a:xfrm>
            <a:off x="431582" y="5215402"/>
            <a:ext cx="2348229" cy="24622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err="1">
                <a:ln>
                  <a:noFill/>
                </a:ln>
                <a:solidFill>
                  <a:schemeClr val="tx1"/>
                </a:solidFill>
                <a:effectLst/>
                <a:uLnTx/>
                <a:uFillTx/>
                <a:latin typeface="Segoe UI Semibold"/>
                <a:ea typeface="+mn-ea"/>
                <a:cs typeface="Segoe UI" panose="020B0502040204020203" pitchFamily="34" charset="0"/>
              </a:rPr>
              <a:t>Quickstart</a:t>
            </a:r>
            <a:r>
              <a:rPr kumimoji="0" lang="en-US" sz="1600" b="1" i="0" u="none" strike="noStrike" kern="1200" cap="none" spc="-5" normalizeH="0" baseline="0" noProof="0">
                <a:ln>
                  <a:noFill/>
                </a:ln>
                <a:solidFill>
                  <a:schemeClr val="tx1"/>
                </a:solidFill>
                <a:effectLst/>
                <a:uLnTx/>
                <a:uFillTx/>
                <a:latin typeface="Segoe UI Semibold"/>
                <a:ea typeface="+mn-ea"/>
                <a:cs typeface="Segoe UI" panose="020B0502040204020203" pitchFamily="34" charset="0"/>
              </a:rPr>
              <a:t> Reports</a:t>
            </a:r>
          </a:p>
        </p:txBody>
      </p:sp>
      <p:sp>
        <p:nvSpPr>
          <p:cNvPr id="108" name="Rectangle 107">
            <a:extLst>
              <a:ext uri="{FF2B5EF4-FFF2-40B4-BE49-F238E27FC236}">
                <a16:creationId xmlns:a16="http://schemas.microsoft.com/office/drawing/2014/main" id="{62449EE3-9C1D-964F-394C-6B23058BAF30}"/>
              </a:ext>
            </a:extLst>
          </p:cNvPr>
          <p:cNvSpPr>
            <a:spLocks/>
          </p:cNvSpPr>
          <p:nvPr/>
        </p:nvSpPr>
        <p:spPr>
          <a:xfrm>
            <a:off x="431582" y="5512475"/>
            <a:ext cx="2348229"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200" b="0" i="1" u="none" strike="noStrike" kern="1200" cap="none" spc="-5" normalizeH="0" baseline="0" noProof="0">
                <a:ln>
                  <a:noFill/>
                </a:ln>
                <a:solidFill>
                  <a:schemeClr val="tx1"/>
                </a:solidFill>
                <a:effectLst/>
                <a:uLnTx/>
                <a:uFillTx/>
                <a:latin typeface="Segoe UI"/>
                <a:ea typeface="+mn-ea"/>
                <a:cs typeface="Segoe UI" panose="020B0502040204020203" pitchFamily="34" charset="0"/>
              </a:rPr>
              <a:t>Automated reports to establish baselines quickly.</a:t>
            </a:r>
          </a:p>
        </p:txBody>
      </p:sp>
      <p:sp>
        <p:nvSpPr>
          <p:cNvPr id="37" name="Freeform: Shape 36">
            <a:extLst>
              <a:ext uri="{FF2B5EF4-FFF2-40B4-BE49-F238E27FC236}">
                <a16:creationId xmlns:a16="http://schemas.microsoft.com/office/drawing/2014/main" id="{B2EC245E-31F0-DDC8-3036-67DB74987E6A}"/>
              </a:ext>
              <a:ext uri="{C183D7F6-B498-43B3-948B-1728B52AA6E4}">
                <adec:decorative xmlns:adec="http://schemas.microsoft.com/office/drawing/2017/decorative" val="1"/>
              </a:ext>
            </a:extLst>
          </p:cNvPr>
          <p:cNvSpPr>
            <a:spLocks noChangeAspect="1"/>
          </p:cNvSpPr>
          <p:nvPr/>
        </p:nvSpPr>
        <p:spPr>
          <a:xfrm>
            <a:off x="3027330" y="1387243"/>
            <a:ext cx="448785" cy="457200"/>
          </a:xfrm>
          <a:custGeom>
            <a:avLst/>
            <a:gdLst>
              <a:gd name="connsiteX0" fmla="*/ 19050 w 762000"/>
              <a:gd name="connsiteY0" fmla="*/ 452438 h 776288"/>
              <a:gd name="connsiteX1" fmla="*/ 76200 w 762000"/>
              <a:gd name="connsiteY1" fmla="*/ 452438 h 776288"/>
              <a:gd name="connsiteX2" fmla="*/ 95250 w 762000"/>
              <a:gd name="connsiteY2" fmla="*/ 471488 h 776288"/>
              <a:gd name="connsiteX3" fmla="*/ 76200 w 762000"/>
              <a:gd name="connsiteY3" fmla="*/ 490538 h 776288"/>
              <a:gd name="connsiteX4" fmla="*/ 38100 w 762000"/>
              <a:gd name="connsiteY4" fmla="*/ 490538 h 776288"/>
              <a:gd name="connsiteX5" fmla="*/ 38100 w 762000"/>
              <a:gd name="connsiteY5" fmla="*/ 738188 h 776288"/>
              <a:gd name="connsiteX6" fmla="*/ 723900 w 762000"/>
              <a:gd name="connsiteY6" fmla="*/ 738188 h 776288"/>
              <a:gd name="connsiteX7" fmla="*/ 723900 w 762000"/>
              <a:gd name="connsiteY7" fmla="*/ 490538 h 776288"/>
              <a:gd name="connsiteX8" fmla="*/ 685800 w 762000"/>
              <a:gd name="connsiteY8" fmla="*/ 490538 h 776288"/>
              <a:gd name="connsiteX9" fmla="*/ 666750 w 762000"/>
              <a:gd name="connsiteY9" fmla="*/ 471488 h 776288"/>
              <a:gd name="connsiteX10" fmla="*/ 685800 w 762000"/>
              <a:gd name="connsiteY10" fmla="*/ 452438 h 776288"/>
              <a:gd name="connsiteX11" fmla="*/ 742950 w 762000"/>
              <a:gd name="connsiteY11" fmla="*/ 452438 h 776288"/>
              <a:gd name="connsiteX12" fmla="*/ 762000 w 762000"/>
              <a:gd name="connsiteY12" fmla="*/ 466726 h 776288"/>
              <a:gd name="connsiteX13" fmla="*/ 762000 w 762000"/>
              <a:gd name="connsiteY13" fmla="*/ 752476 h 776288"/>
              <a:gd name="connsiteX14" fmla="*/ 742950 w 762000"/>
              <a:gd name="connsiteY14" fmla="*/ 776288 h 776288"/>
              <a:gd name="connsiteX15" fmla="*/ 19050 w 762000"/>
              <a:gd name="connsiteY15" fmla="*/ 776288 h 776288"/>
              <a:gd name="connsiteX16" fmla="*/ 0 w 762000"/>
              <a:gd name="connsiteY16" fmla="*/ 752476 h 776288"/>
              <a:gd name="connsiteX17" fmla="*/ 0 w 762000"/>
              <a:gd name="connsiteY17" fmla="*/ 466726 h 776288"/>
              <a:gd name="connsiteX18" fmla="*/ 19050 w 762000"/>
              <a:gd name="connsiteY18" fmla="*/ 452438 h 776288"/>
              <a:gd name="connsiteX19" fmla="*/ 495301 w 762000"/>
              <a:gd name="connsiteY19" fmla="*/ 4763 h 776288"/>
              <a:gd name="connsiteX20" fmla="*/ 514351 w 762000"/>
              <a:gd name="connsiteY20" fmla="*/ 23813 h 776288"/>
              <a:gd name="connsiteX21" fmla="*/ 514351 w 762000"/>
              <a:gd name="connsiteY21" fmla="*/ 501968 h 776288"/>
              <a:gd name="connsiteX22" fmla="*/ 648653 w 762000"/>
              <a:gd name="connsiteY22" fmla="*/ 367666 h 776288"/>
              <a:gd name="connsiteX23" fmla="*/ 675323 w 762000"/>
              <a:gd name="connsiteY23" fmla="*/ 367666 h 776288"/>
              <a:gd name="connsiteX24" fmla="*/ 675323 w 762000"/>
              <a:gd name="connsiteY24" fmla="*/ 394336 h 776288"/>
              <a:gd name="connsiteX25" fmla="*/ 513398 w 762000"/>
              <a:gd name="connsiteY25" fmla="*/ 556261 h 776288"/>
              <a:gd name="connsiteX26" fmla="*/ 500063 w 762000"/>
              <a:gd name="connsiteY26" fmla="*/ 561976 h 776288"/>
              <a:gd name="connsiteX27" fmla="*/ 486728 w 762000"/>
              <a:gd name="connsiteY27" fmla="*/ 556261 h 776288"/>
              <a:gd name="connsiteX28" fmla="*/ 482918 w 762000"/>
              <a:gd name="connsiteY28" fmla="*/ 552451 h 776288"/>
              <a:gd name="connsiteX29" fmla="*/ 481013 w 762000"/>
              <a:gd name="connsiteY29" fmla="*/ 550546 h 776288"/>
              <a:gd name="connsiteX30" fmla="*/ 324803 w 762000"/>
              <a:gd name="connsiteY30" fmla="*/ 394336 h 776288"/>
              <a:gd name="connsiteX31" fmla="*/ 324803 w 762000"/>
              <a:gd name="connsiteY31" fmla="*/ 367666 h 776288"/>
              <a:gd name="connsiteX32" fmla="*/ 351473 w 762000"/>
              <a:gd name="connsiteY32" fmla="*/ 367666 h 776288"/>
              <a:gd name="connsiteX33" fmla="*/ 476251 w 762000"/>
              <a:gd name="connsiteY33" fmla="*/ 492443 h 776288"/>
              <a:gd name="connsiteX34" fmla="*/ 476251 w 762000"/>
              <a:gd name="connsiteY34" fmla="*/ 23813 h 776288"/>
              <a:gd name="connsiteX35" fmla="*/ 495301 w 762000"/>
              <a:gd name="connsiteY35" fmla="*/ 4763 h 776288"/>
              <a:gd name="connsiteX36" fmla="*/ 219076 w 762000"/>
              <a:gd name="connsiteY36" fmla="*/ 0 h 776288"/>
              <a:gd name="connsiteX37" fmla="*/ 232411 w 762000"/>
              <a:gd name="connsiteY37" fmla="*/ 5715 h 776288"/>
              <a:gd name="connsiteX38" fmla="*/ 394336 w 762000"/>
              <a:gd name="connsiteY38" fmla="*/ 167640 h 776288"/>
              <a:gd name="connsiteX39" fmla="*/ 394336 w 762000"/>
              <a:gd name="connsiteY39" fmla="*/ 194310 h 776288"/>
              <a:gd name="connsiteX40" fmla="*/ 381001 w 762000"/>
              <a:gd name="connsiteY40" fmla="*/ 200025 h 776288"/>
              <a:gd name="connsiteX41" fmla="*/ 367666 w 762000"/>
              <a:gd name="connsiteY41" fmla="*/ 194310 h 776288"/>
              <a:gd name="connsiteX42" fmla="*/ 238126 w 762000"/>
              <a:gd name="connsiteY42" fmla="*/ 64770 h 776288"/>
              <a:gd name="connsiteX43" fmla="*/ 238126 w 762000"/>
              <a:gd name="connsiteY43" fmla="*/ 538163 h 776288"/>
              <a:gd name="connsiteX44" fmla="*/ 219076 w 762000"/>
              <a:gd name="connsiteY44" fmla="*/ 557213 h 776288"/>
              <a:gd name="connsiteX45" fmla="*/ 200026 w 762000"/>
              <a:gd name="connsiteY45" fmla="*/ 538163 h 776288"/>
              <a:gd name="connsiteX46" fmla="*/ 200026 w 762000"/>
              <a:gd name="connsiteY46" fmla="*/ 64770 h 776288"/>
              <a:gd name="connsiteX47" fmla="*/ 70486 w 762000"/>
              <a:gd name="connsiteY47" fmla="*/ 194310 h 776288"/>
              <a:gd name="connsiteX48" fmla="*/ 43816 w 762000"/>
              <a:gd name="connsiteY48" fmla="*/ 194310 h 776288"/>
              <a:gd name="connsiteX49" fmla="*/ 43816 w 762000"/>
              <a:gd name="connsiteY49" fmla="*/ 167640 h 776288"/>
              <a:gd name="connsiteX50" fmla="*/ 205741 w 762000"/>
              <a:gd name="connsiteY50" fmla="*/ 5715 h 776288"/>
              <a:gd name="connsiteX51" fmla="*/ 219076 w 762000"/>
              <a:gd name="connsiteY51" fmla="*/ 0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62000" h="776288">
                <a:moveTo>
                  <a:pt x="19050" y="452438"/>
                </a:moveTo>
                <a:lnTo>
                  <a:pt x="76200" y="452438"/>
                </a:lnTo>
                <a:cubicBezTo>
                  <a:pt x="86678" y="452438"/>
                  <a:pt x="95250" y="461011"/>
                  <a:pt x="95250" y="471488"/>
                </a:cubicBezTo>
                <a:cubicBezTo>
                  <a:pt x="95250" y="481965"/>
                  <a:pt x="86678" y="490538"/>
                  <a:pt x="76200" y="490538"/>
                </a:cubicBezTo>
                <a:lnTo>
                  <a:pt x="38100" y="490538"/>
                </a:lnTo>
                <a:lnTo>
                  <a:pt x="38100" y="738188"/>
                </a:lnTo>
                <a:lnTo>
                  <a:pt x="723900" y="738188"/>
                </a:lnTo>
                <a:lnTo>
                  <a:pt x="723900" y="490538"/>
                </a:lnTo>
                <a:lnTo>
                  <a:pt x="685800" y="490538"/>
                </a:lnTo>
                <a:cubicBezTo>
                  <a:pt x="675323" y="490538"/>
                  <a:pt x="666750" y="481965"/>
                  <a:pt x="666750" y="471488"/>
                </a:cubicBezTo>
                <a:cubicBezTo>
                  <a:pt x="666750" y="461011"/>
                  <a:pt x="675323" y="452438"/>
                  <a:pt x="685800" y="452438"/>
                </a:cubicBezTo>
                <a:lnTo>
                  <a:pt x="742950" y="452438"/>
                </a:lnTo>
                <a:cubicBezTo>
                  <a:pt x="753428" y="452438"/>
                  <a:pt x="762000" y="456248"/>
                  <a:pt x="762000" y="466726"/>
                </a:cubicBezTo>
                <a:lnTo>
                  <a:pt x="762000" y="752476"/>
                </a:lnTo>
                <a:cubicBezTo>
                  <a:pt x="762000" y="762953"/>
                  <a:pt x="753428" y="776288"/>
                  <a:pt x="742950" y="776288"/>
                </a:cubicBezTo>
                <a:lnTo>
                  <a:pt x="19050" y="776288"/>
                </a:lnTo>
                <a:cubicBezTo>
                  <a:pt x="8572" y="776288"/>
                  <a:pt x="0" y="762953"/>
                  <a:pt x="0" y="752476"/>
                </a:cubicBezTo>
                <a:lnTo>
                  <a:pt x="0" y="466726"/>
                </a:lnTo>
                <a:cubicBezTo>
                  <a:pt x="0" y="456248"/>
                  <a:pt x="8572" y="452438"/>
                  <a:pt x="19050" y="452438"/>
                </a:cubicBezTo>
                <a:close/>
                <a:moveTo>
                  <a:pt x="495301" y="4763"/>
                </a:moveTo>
                <a:cubicBezTo>
                  <a:pt x="505778" y="4763"/>
                  <a:pt x="514351" y="13335"/>
                  <a:pt x="514351" y="23813"/>
                </a:cubicBezTo>
                <a:lnTo>
                  <a:pt x="514351" y="501968"/>
                </a:lnTo>
                <a:lnTo>
                  <a:pt x="648653" y="367666"/>
                </a:lnTo>
                <a:cubicBezTo>
                  <a:pt x="656273" y="360046"/>
                  <a:pt x="667703" y="360046"/>
                  <a:pt x="675323" y="367666"/>
                </a:cubicBezTo>
                <a:cubicBezTo>
                  <a:pt x="682943" y="375286"/>
                  <a:pt x="682943" y="386716"/>
                  <a:pt x="675323" y="394336"/>
                </a:cubicBezTo>
                <a:lnTo>
                  <a:pt x="513398" y="556261"/>
                </a:lnTo>
                <a:cubicBezTo>
                  <a:pt x="509588" y="560071"/>
                  <a:pt x="504826" y="561976"/>
                  <a:pt x="500063" y="561976"/>
                </a:cubicBezTo>
                <a:cubicBezTo>
                  <a:pt x="495301" y="561976"/>
                  <a:pt x="490538" y="560071"/>
                  <a:pt x="486728" y="556261"/>
                </a:cubicBezTo>
                <a:lnTo>
                  <a:pt x="482918" y="552451"/>
                </a:lnTo>
                <a:cubicBezTo>
                  <a:pt x="481966" y="551498"/>
                  <a:pt x="481013" y="551498"/>
                  <a:pt x="481013" y="550546"/>
                </a:cubicBezTo>
                <a:lnTo>
                  <a:pt x="324803" y="394336"/>
                </a:lnTo>
                <a:cubicBezTo>
                  <a:pt x="317183" y="386716"/>
                  <a:pt x="317183" y="375286"/>
                  <a:pt x="324803" y="367666"/>
                </a:cubicBezTo>
                <a:cubicBezTo>
                  <a:pt x="332423" y="360046"/>
                  <a:pt x="343853" y="360046"/>
                  <a:pt x="351473" y="367666"/>
                </a:cubicBezTo>
                <a:lnTo>
                  <a:pt x="476251" y="492443"/>
                </a:lnTo>
                <a:lnTo>
                  <a:pt x="476251" y="23813"/>
                </a:lnTo>
                <a:cubicBezTo>
                  <a:pt x="476251" y="13335"/>
                  <a:pt x="484823" y="4763"/>
                  <a:pt x="495301" y="4763"/>
                </a:cubicBezTo>
                <a:close/>
                <a:moveTo>
                  <a:pt x="219076" y="0"/>
                </a:moveTo>
                <a:cubicBezTo>
                  <a:pt x="223839" y="0"/>
                  <a:pt x="228601" y="1905"/>
                  <a:pt x="232411" y="5715"/>
                </a:cubicBezTo>
                <a:lnTo>
                  <a:pt x="394336" y="167640"/>
                </a:lnTo>
                <a:cubicBezTo>
                  <a:pt x="401956" y="175260"/>
                  <a:pt x="401956" y="186690"/>
                  <a:pt x="394336" y="194310"/>
                </a:cubicBezTo>
                <a:cubicBezTo>
                  <a:pt x="390526" y="198120"/>
                  <a:pt x="385764" y="200025"/>
                  <a:pt x="381001" y="200025"/>
                </a:cubicBezTo>
                <a:cubicBezTo>
                  <a:pt x="376239" y="200025"/>
                  <a:pt x="371476" y="198120"/>
                  <a:pt x="367666" y="194310"/>
                </a:cubicBezTo>
                <a:lnTo>
                  <a:pt x="238126" y="64770"/>
                </a:lnTo>
                <a:lnTo>
                  <a:pt x="238126" y="538163"/>
                </a:lnTo>
                <a:cubicBezTo>
                  <a:pt x="238126" y="548640"/>
                  <a:pt x="229553" y="557213"/>
                  <a:pt x="219076" y="557213"/>
                </a:cubicBezTo>
                <a:cubicBezTo>
                  <a:pt x="208599" y="557213"/>
                  <a:pt x="200026" y="548640"/>
                  <a:pt x="200026" y="538163"/>
                </a:cubicBezTo>
                <a:lnTo>
                  <a:pt x="200026" y="64770"/>
                </a:lnTo>
                <a:lnTo>
                  <a:pt x="70486" y="194310"/>
                </a:lnTo>
                <a:cubicBezTo>
                  <a:pt x="63818" y="201930"/>
                  <a:pt x="51436" y="201930"/>
                  <a:pt x="43816" y="194310"/>
                </a:cubicBezTo>
                <a:cubicBezTo>
                  <a:pt x="36196" y="186690"/>
                  <a:pt x="36196" y="175260"/>
                  <a:pt x="43816" y="167640"/>
                </a:cubicBezTo>
                <a:lnTo>
                  <a:pt x="205741" y="5715"/>
                </a:lnTo>
                <a:cubicBezTo>
                  <a:pt x="209551" y="1905"/>
                  <a:pt x="214314" y="0"/>
                  <a:pt x="219076" y="0"/>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C367EA5-D1C7-1190-2FBA-952F807A753A}"/>
              </a:ext>
              <a:ext uri="{C183D7F6-B498-43B3-948B-1728B52AA6E4}">
                <adec:decorative xmlns:adec="http://schemas.microsoft.com/office/drawing/2017/decorative" val="1"/>
              </a:ext>
            </a:extLst>
          </p:cNvPr>
          <p:cNvSpPr>
            <a:spLocks noChangeAspect="1"/>
          </p:cNvSpPr>
          <p:nvPr/>
        </p:nvSpPr>
        <p:spPr>
          <a:xfrm>
            <a:off x="3027329" y="2847962"/>
            <a:ext cx="519618" cy="457200"/>
          </a:xfrm>
          <a:custGeom>
            <a:avLst/>
            <a:gdLst>
              <a:gd name="connsiteX0" fmla="*/ 55217 w 857350"/>
              <a:gd name="connsiteY0" fmla="*/ 394500 h 754362"/>
              <a:gd name="connsiteX1" fmla="*/ 85652 w 857350"/>
              <a:gd name="connsiteY1" fmla="*/ 404285 h 754362"/>
              <a:gd name="connsiteX2" fmla="*/ 85652 w 857350"/>
              <a:gd name="connsiteY2" fmla="*/ 435725 h 754362"/>
              <a:gd name="connsiteX3" fmla="*/ 55217 w 857350"/>
              <a:gd name="connsiteY3" fmla="*/ 426349 h 754362"/>
              <a:gd name="connsiteX4" fmla="*/ 116050 w 857350"/>
              <a:gd name="connsiteY4" fmla="*/ 412471 h 754362"/>
              <a:gd name="connsiteX5" fmla="*/ 116050 w 857350"/>
              <a:gd name="connsiteY5" fmla="*/ 443501 h 754362"/>
              <a:gd name="connsiteX6" fmla="*/ 135435 w 857350"/>
              <a:gd name="connsiteY6" fmla="*/ 447780 h 754362"/>
              <a:gd name="connsiteX7" fmla="*/ 146448 w 857350"/>
              <a:gd name="connsiteY7" fmla="*/ 450012 h 754362"/>
              <a:gd name="connsiteX8" fmla="*/ 146448 w 857350"/>
              <a:gd name="connsiteY8" fmla="*/ 419391 h 754362"/>
              <a:gd name="connsiteX9" fmla="*/ 141537 w 857350"/>
              <a:gd name="connsiteY9" fmla="*/ 418387 h 754362"/>
              <a:gd name="connsiteX10" fmla="*/ 116050 w 857350"/>
              <a:gd name="connsiteY10" fmla="*/ 412471 h 754362"/>
              <a:gd name="connsiteX11" fmla="*/ 176697 w 857350"/>
              <a:gd name="connsiteY11" fmla="*/ 455370 h 754362"/>
              <a:gd name="connsiteX12" fmla="*/ 207096 w 857350"/>
              <a:gd name="connsiteY12" fmla="*/ 459463 h 754362"/>
              <a:gd name="connsiteX13" fmla="*/ 207096 w 857350"/>
              <a:gd name="connsiteY13" fmla="*/ 429028 h 754362"/>
              <a:gd name="connsiteX14" fmla="*/ 176697 w 857350"/>
              <a:gd name="connsiteY14" fmla="*/ 424935 h 754362"/>
              <a:gd name="connsiteX15" fmla="*/ 116050 w 857350"/>
              <a:gd name="connsiteY15" fmla="*/ 630316 h 754362"/>
              <a:gd name="connsiteX16" fmla="*/ 116050 w 857350"/>
              <a:gd name="connsiteY16" fmla="*/ 661347 h 754362"/>
              <a:gd name="connsiteX17" fmla="*/ 135435 w 857350"/>
              <a:gd name="connsiteY17" fmla="*/ 665625 h 754362"/>
              <a:gd name="connsiteX18" fmla="*/ 146448 w 857350"/>
              <a:gd name="connsiteY18" fmla="*/ 667895 h 754362"/>
              <a:gd name="connsiteX19" fmla="*/ 146448 w 857350"/>
              <a:gd name="connsiteY19" fmla="*/ 637087 h 754362"/>
              <a:gd name="connsiteX20" fmla="*/ 141537 w 857350"/>
              <a:gd name="connsiteY20" fmla="*/ 636082 h 754362"/>
              <a:gd name="connsiteX21" fmla="*/ 116050 w 857350"/>
              <a:gd name="connsiteY21" fmla="*/ 630316 h 754362"/>
              <a:gd name="connsiteX22" fmla="*/ 176697 w 857350"/>
              <a:gd name="connsiteY22" fmla="*/ 673178 h 754362"/>
              <a:gd name="connsiteX23" fmla="*/ 207096 w 857350"/>
              <a:gd name="connsiteY23" fmla="*/ 677271 h 754362"/>
              <a:gd name="connsiteX24" fmla="*/ 207096 w 857350"/>
              <a:gd name="connsiteY24" fmla="*/ 646873 h 754362"/>
              <a:gd name="connsiteX25" fmla="*/ 176697 w 857350"/>
              <a:gd name="connsiteY25" fmla="*/ 642595 h 754362"/>
              <a:gd name="connsiteX26" fmla="*/ 55216 w 857350"/>
              <a:gd name="connsiteY26" fmla="*/ 644194 h 754362"/>
              <a:gd name="connsiteX27" fmla="*/ 85651 w 857350"/>
              <a:gd name="connsiteY27" fmla="*/ 653384 h 754362"/>
              <a:gd name="connsiteX28" fmla="*/ 85651 w 857350"/>
              <a:gd name="connsiteY28" fmla="*/ 622167 h 754362"/>
              <a:gd name="connsiteX29" fmla="*/ 55216 w 857350"/>
              <a:gd name="connsiteY29" fmla="*/ 612158 h 754362"/>
              <a:gd name="connsiteX30" fmla="*/ 116049 w 857350"/>
              <a:gd name="connsiteY30" fmla="*/ 193204 h 754362"/>
              <a:gd name="connsiteX31" fmla="*/ 116049 w 857350"/>
              <a:gd name="connsiteY31" fmla="*/ 224235 h 754362"/>
              <a:gd name="connsiteX32" fmla="*/ 135434 w 857350"/>
              <a:gd name="connsiteY32" fmla="*/ 228513 h 754362"/>
              <a:gd name="connsiteX33" fmla="*/ 146447 w 857350"/>
              <a:gd name="connsiteY33" fmla="*/ 230560 h 754362"/>
              <a:gd name="connsiteX34" fmla="*/ 146447 w 857350"/>
              <a:gd name="connsiteY34" fmla="*/ 199939 h 754362"/>
              <a:gd name="connsiteX35" fmla="*/ 141536 w 857350"/>
              <a:gd name="connsiteY35" fmla="*/ 198934 h 754362"/>
              <a:gd name="connsiteX36" fmla="*/ 116049 w 857350"/>
              <a:gd name="connsiteY36" fmla="*/ 193204 h 754362"/>
              <a:gd name="connsiteX37" fmla="*/ 176696 w 857350"/>
              <a:gd name="connsiteY37" fmla="*/ 235881 h 754362"/>
              <a:gd name="connsiteX38" fmla="*/ 207095 w 857350"/>
              <a:gd name="connsiteY38" fmla="*/ 240160 h 754362"/>
              <a:gd name="connsiteX39" fmla="*/ 207095 w 857350"/>
              <a:gd name="connsiteY39" fmla="*/ 209724 h 754362"/>
              <a:gd name="connsiteX40" fmla="*/ 176696 w 857350"/>
              <a:gd name="connsiteY40" fmla="*/ 205446 h 754362"/>
              <a:gd name="connsiteX41" fmla="*/ 55215 w 857350"/>
              <a:gd name="connsiteY41" fmla="*/ 206896 h 754362"/>
              <a:gd name="connsiteX42" fmla="*/ 85650 w 857350"/>
              <a:gd name="connsiteY42" fmla="*/ 216273 h 754362"/>
              <a:gd name="connsiteX43" fmla="*/ 85650 w 857350"/>
              <a:gd name="connsiteY43" fmla="*/ 184833 h 754362"/>
              <a:gd name="connsiteX44" fmla="*/ 55215 w 857350"/>
              <a:gd name="connsiteY44" fmla="*/ 175048 h 754362"/>
              <a:gd name="connsiteX45" fmla="*/ 796974 w 857350"/>
              <a:gd name="connsiteY45" fmla="*/ 530042 h 754362"/>
              <a:gd name="connsiteX46" fmla="*/ 841958 w 857350"/>
              <a:gd name="connsiteY46" fmla="*/ 607916 h 754362"/>
              <a:gd name="connsiteX47" fmla="*/ 824656 w 857350"/>
              <a:gd name="connsiteY47" fmla="*/ 672470 h 754362"/>
              <a:gd name="connsiteX48" fmla="*/ 801216 w 857350"/>
              <a:gd name="connsiteY48" fmla="*/ 678758 h 754362"/>
              <a:gd name="connsiteX49" fmla="*/ 760288 w 857350"/>
              <a:gd name="connsiteY49" fmla="*/ 655169 h 754362"/>
              <a:gd name="connsiteX50" fmla="*/ 715193 w 857350"/>
              <a:gd name="connsiteY50" fmla="*/ 577145 h 754362"/>
              <a:gd name="connsiteX51" fmla="*/ 660722 w 857350"/>
              <a:gd name="connsiteY51" fmla="*/ 584996 h 754362"/>
              <a:gd name="connsiteX52" fmla="*/ 630435 w 857350"/>
              <a:gd name="connsiteY52" fmla="*/ 582540 h 754362"/>
              <a:gd name="connsiteX53" fmla="*/ 630435 w 857350"/>
              <a:gd name="connsiteY53" fmla="*/ 665437 h 754362"/>
              <a:gd name="connsiteX54" fmla="*/ 603906 w 857350"/>
              <a:gd name="connsiteY54" fmla="*/ 704431 h 754362"/>
              <a:gd name="connsiteX55" fmla="*/ 315327 w 857350"/>
              <a:gd name="connsiteY55" fmla="*/ 754363 h 754362"/>
              <a:gd name="connsiteX56" fmla="*/ 26491 w 857350"/>
              <a:gd name="connsiteY56" fmla="*/ 704394 h 754362"/>
              <a:gd name="connsiteX57" fmla="*/ 37 w 857350"/>
              <a:gd name="connsiteY57" fmla="*/ 665438 h 754362"/>
              <a:gd name="connsiteX58" fmla="*/ 0 w 857350"/>
              <a:gd name="connsiteY58" fmla="*/ 521078 h 754362"/>
              <a:gd name="connsiteX59" fmla="*/ 24296 w 857350"/>
              <a:gd name="connsiteY59" fmla="*/ 485694 h 754362"/>
              <a:gd name="connsiteX60" fmla="*/ 0 w 857350"/>
              <a:gd name="connsiteY60" fmla="*/ 447780 h 754362"/>
              <a:gd name="connsiteX61" fmla="*/ 0 w 857350"/>
              <a:gd name="connsiteY61" fmla="*/ 303457 h 754362"/>
              <a:gd name="connsiteX62" fmla="*/ 25710 w 857350"/>
              <a:gd name="connsiteY62" fmla="*/ 266920 h 754362"/>
              <a:gd name="connsiteX63" fmla="*/ 0 w 857350"/>
              <a:gd name="connsiteY63" fmla="*/ 228336 h 754362"/>
              <a:gd name="connsiteX64" fmla="*/ 0 w 857350"/>
              <a:gd name="connsiteY64" fmla="*/ 84013 h 754362"/>
              <a:gd name="connsiteX65" fmla="*/ 315325 w 857350"/>
              <a:gd name="connsiteY65" fmla="*/ 0 h 754362"/>
              <a:gd name="connsiteX66" fmla="*/ 630469 w 857350"/>
              <a:gd name="connsiteY66" fmla="*/ 84013 h 754362"/>
              <a:gd name="connsiteX67" fmla="*/ 630469 w 857350"/>
              <a:gd name="connsiteY67" fmla="*/ 194141 h 754362"/>
              <a:gd name="connsiteX68" fmla="*/ 660458 w 857350"/>
              <a:gd name="connsiteY68" fmla="*/ 191723 h 754362"/>
              <a:gd name="connsiteX69" fmla="*/ 830936 w 857350"/>
              <a:gd name="connsiteY69" fmla="*/ 290059 h 754362"/>
              <a:gd name="connsiteX70" fmla="*/ 850545 w 857350"/>
              <a:gd name="connsiteY70" fmla="*/ 439411 h 754362"/>
              <a:gd name="connsiteX71" fmla="*/ 796966 w 857350"/>
              <a:gd name="connsiteY71" fmla="*/ 530047 h 754362"/>
              <a:gd name="connsiteX72" fmla="*/ 602864 w 857350"/>
              <a:gd name="connsiteY72" fmla="*/ 200496 h 754362"/>
              <a:gd name="connsiteX73" fmla="*/ 602864 w 857350"/>
              <a:gd name="connsiteY73" fmla="*/ 121654 h 754362"/>
              <a:gd name="connsiteX74" fmla="*/ 315295 w 857350"/>
              <a:gd name="connsiteY74" fmla="*/ 168200 h 754362"/>
              <a:gd name="connsiteX75" fmla="*/ 27535 w 857350"/>
              <a:gd name="connsiteY75" fmla="*/ 121617 h 754362"/>
              <a:gd name="connsiteX76" fmla="*/ 27535 w 857350"/>
              <a:gd name="connsiteY76" fmla="*/ 228326 h 754362"/>
              <a:gd name="connsiteX77" fmla="*/ 36576 w 857350"/>
              <a:gd name="connsiteY77" fmla="*/ 241645 h 754362"/>
              <a:gd name="connsiteX78" fmla="*/ 64667 w 857350"/>
              <a:gd name="connsiteY78" fmla="*/ 251840 h 754362"/>
              <a:gd name="connsiteX79" fmla="*/ 67644 w 857350"/>
              <a:gd name="connsiteY79" fmla="*/ 252845 h 754362"/>
              <a:gd name="connsiteX80" fmla="*/ 315294 w 857350"/>
              <a:gd name="connsiteY80" fmla="*/ 289680 h 754362"/>
              <a:gd name="connsiteX81" fmla="*/ 504451 w 857350"/>
              <a:gd name="connsiteY81" fmla="*/ 269030 h 754362"/>
              <a:gd name="connsiteX82" fmla="*/ 562382 w 857350"/>
              <a:gd name="connsiteY82" fmla="*/ 218019 h 754362"/>
              <a:gd name="connsiteX83" fmla="*/ 602863 w 857350"/>
              <a:gd name="connsiteY83" fmla="*/ 200495 h 754362"/>
              <a:gd name="connsiteX84" fmla="*/ 27535 w 857350"/>
              <a:gd name="connsiteY84" fmla="*/ 521069 h 754362"/>
              <a:gd name="connsiteX85" fmla="*/ 315295 w 857350"/>
              <a:gd name="connsiteY85" fmla="*/ 577735 h 754362"/>
              <a:gd name="connsiteX86" fmla="*/ 550181 w 857350"/>
              <a:gd name="connsiteY86" fmla="*/ 550909 h 754362"/>
              <a:gd name="connsiteX87" fmla="*/ 510481 w 857350"/>
              <a:gd name="connsiteY87" fmla="*/ 515190 h 754362"/>
              <a:gd name="connsiteX88" fmla="*/ 315295 w 857350"/>
              <a:gd name="connsiteY88" fmla="*/ 536733 h 754362"/>
              <a:gd name="connsiteX89" fmla="*/ 59501 w 857350"/>
              <a:gd name="connsiteY89" fmla="*/ 498670 h 754362"/>
              <a:gd name="connsiteX90" fmla="*/ 27540 w 857350"/>
              <a:gd name="connsiteY90" fmla="*/ 521069 h 754362"/>
              <a:gd name="connsiteX91" fmla="*/ 492993 w 857350"/>
              <a:gd name="connsiteY91" fmla="*/ 490894 h 754362"/>
              <a:gd name="connsiteX92" fmla="*/ 490426 w 857350"/>
              <a:gd name="connsiteY92" fmla="*/ 486727 h 754362"/>
              <a:gd name="connsiteX93" fmla="*/ 464530 w 857350"/>
              <a:gd name="connsiteY93" fmla="*/ 378456 h 754362"/>
              <a:gd name="connsiteX94" fmla="*/ 315330 w 857350"/>
              <a:gd name="connsiteY94" fmla="*/ 387460 h 754362"/>
              <a:gd name="connsiteX95" fmla="*/ 27570 w 857350"/>
              <a:gd name="connsiteY95" fmla="*/ 340988 h 754362"/>
              <a:gd name="connsiteX96" fmla="*/ 27570 w 857350"/>
              <a:gd name="connsiteY96" fmla="*/ 447773 h 754362"/>
              <a:gd name="connsiteX97" fmla="*/ 36611 w 857350"/>
              <a:gd name="connsiteY97" fmla="*/ 461093 h 754362"/>
              <a:gd name="connsiteX98" fmla="*/ 62321 w 857350"/>
              <a:gd name="connsiteY98" fmla="*/ 470469 h 754362"/>
              <a:gd name="connsiteX99" fmla="*/ 65186 w 857350"/>
              <a:gd name="connsiteY99" fmla="*/ 471437 h 754362"/>
              <a:gd name="connsiteX100" fmla="*/ 315332 w 857350"/>
              <a:gd name="connsiteY100" fmla="*/ 509089 h 754362"/>
              <a:gd name="connsiteX101" fmla="*/ 492992 w 857350"/>
              <a:gd name="connsiteY101" fmla="*/ 490896 h 754362"/>
              <a:gd name="connsiteX102" fmla="*/ 484473 w 857350"/>
              <a:gd name="connsiteY102" fmla="*/ 301394 h 754362"/>
              <a:gd name="connsiteX103" fmla="*/ 315290 w 857350"/>
              <a:gd name="connsiteY103" fmla="*/ 317207 h 754362"/>
              <a:gd name="connsiteX104" fmla="*/ 61906 w 857350"/>
              <a:gd name="connsiteY104" fmla="*/ 279888 h 754362"/>
              <a:gd name="connsiteX105" fmla="*/ 27526 w 857350"/>
              <a:gd name="connsiteY105" fmla="*/ 303404 h 754362"/>
              <a:gd name="connsiteX106" fmla="*/ 315286 w 857350"/>
              <a:gd name="connsiteY106" fmla="*/ 359847 h 754362"/>
              <a:gd name="connsiteX107" fmla="*/ 467981 w 857350"/>
              <a:gd name="connsiteY107" fmla="*/ 350099 h 754362"/>
              <a:gd name="connsiteX108" fmla="*/ 484464 w 857350"/>
              <a:gd name="connsiteY108" fmla="*/ 301395 h 754362"/>
              <a:gd name="connsiteX109" fmla="*/ 27530 w 857350"/>
              <a:gd name="connsiteY109" fmla="*/ 83995 h 754362"/>
              <a:gd name="connsiteX110" fmla="*/ 315290 w 857350"/>
              <a:gd name="connsiteY110" fmla="*/ 140624 h 754362"/>
              <a:gd name="connsiteX111" fmla="*/ 602859 w 857350"/>
              <a:gd name="connsiteY111" fmla="*/ 83995 h 754362"/>
              <a:gd name="connsiteX112" fmla="*/ 315290 w 857350"/>
              <a:gd name="connsiteY112" fmla="*/ 27515 h 754362"/>
              <a:gd name="connsiteX113" fmla="*/ 27530 w 857350"/>
              <a:gd name="connsiteY113" fmla="*/ 83995 h 754362"/>
              <a:gd name="connsiteX114" fmla="*/ 602859 w 857350"/>
              <a:gd name="connsiteY114" fmla="*/ 576171 h 754362"/>
              <a:gd name="connsiteX115" fmla="*/ 582507 w 857350"/>
              <a:gd name="connsiteY115" fmla="*/ 568692 h 754362"/>
              <a:gd name="connsiteX116" fmla="*/ 315283 w 857350"/>
              <a:gd name="connsiteY116" fmla="*/ 605341 h 754362"/>
              <a:gd name="connsiteX117" fmla="*/ 27523 w 857350"/>
              <a:gd name="connsiteY117" fmla="*/ 558758 h 754362"/>
              <a:gd name="connsiteX118" fmla="*/ 27523 w 857350"/>
              <a:gd name="connsiteY118" fmla="*/ 665467 h 754362"/>
              <a:gd name="connsiteX119" fmla="*/ 36565 w 857350"/>
              <a:gd name="connsiteY119" fmla="*/ 678787 h 754362"/>
              <a:gd name="connsiteX120" fmla="*/ 315285 w 857350"/>
              <a:gd name="connsiteY120" fmla="*/ 726821 h 754362"/>
              <a:gd name="connsiteX121" fmla="*/ 593815 w 857350"/>
              <a:gd name="connsiteY121" fmla="*/ 678787 h 754362"/>
              <a:gd name="connsiteX122" fmla="*/ 602856 w 857350"/>
              <a:gd name="connsiteY122" fmla="*/ 665467 h 754362"/>
              <a:gd name="connsiteX123" fmla="*/ 660716 w 857350"/>
              <a:gd name="connsiteY123" fmla="*/ 557456 h 754362"/>
              <a:gd name="connsiteX124" fmla="*/ 745102 w 857350"/>
              <a:gd name="connsiteY124" fmla="*/ 534686 h 754362"/>
              <a:gd name="connsiteX125" fmla="*/ 823869 w 857350"/>
              <a:gd name="connsiteY125" fmla="*/ 432216 h 754362"/>
              <a:gd name="connsiteX126" fmla="*/ 807014 w 857350"/>
              <a:gd name="connsiteY126" fmla="*/ 303819 h 754362"/>
              <a:gd name="connsiteX127" fmla="*/ 660415 w 857350"/>
              <a:gd name="connsiteY127" fmla="*/ 219285 h 754362"/>
              <a:gd name="connsiteX128" fmla="*/ 576178 w 857350"/>
              <a:gd name="connsiteY128" fmla="*/ 241906 h 754362"/>
              <a:gd name="connsiteX129" fmla="*/ 514265 w 857350"/>
              <a:gd name="connsiteY129" fmla="*/ 473002 h 754362"/>
              <a:gd name="connsiteX130" fmla="*/ 526432 w 857350"/>
              <a:gd name="connsiteY130" fmla="*/ 491197 h 754362"/>
              <a:gd name="connsiteX131" fmla="*/ 527101 w 857350"/>
              <a:gd name="connsiteY131" fmla="*/ 492052 h 754362"/>
              <a:gd name="connsiteX132" fmla="*/ 660708 w 857350"/>
              <a:gd name="connsiteY132" fmla="*/ 557462 h 754362"/>
              <a:gd name="connsiteX133" fmla="*/ 775464 w 857350"/>
              <a:gd name="connsiteY133" fmla="*/ 547894 h 754362"/>
              <a:gd name="connsiteX134" fmla="*/ 758869 w 857350"/>
              <a:gd name="connsiteY134" fmla="*/ 558573 h 754362"/>
              <a:gd name="connsiteX135" fmla="*/ 741382 w 857350"/>
              <a:gd name="connsiteY135" fmla="*/ 567465 h 754362"/>
              <a:gd name="connsiteX136" fmla="*/ 784133 w 857350"/>
              <a:gd name="connsiteY136" fmla="*/ 641433 h 754362"/>
              <a:gd name="connsiteX137" fmla="*/ 810848 w 857350"/>
              <a:gd name="connsiteY137" fmla="*/ 648651 h 754362"/>
              <a:gd name="connsiteX138" fmla="*/ 818066 w 857350"/>
              <a:gd name="connsiteY138" fmla="*/ 621750 h 754362"/>
              <a:gd name="connsiteX139" fmla="*/ 733457 w 857350"/>
              <a:gd name="connsiteY139" fmla="*/ 323123 h 754362"/>
              <a:gd name="connsiteX140" fmla="*/ 714147 w 857350"/>
              <a:gd name="connsiteY140" fmla="*/ 325690 h 754362"/>
              <a:gd name="connsiteX141" fmla="*/ 638840 w 857350"/>
              <a:gd name="connsiteY141" fmla="*/ 424141 h 754362"/>
              <a:gd name="connsiteX142" fmla="*/ 603828 w 857350"/>
              <a:gd name="connsiteY142" fmla="*/ 401146 h 754362"/>
              <a:gd name="connsiteX143" fmla="*/ 584741 w 857350"/>
              <a:gd name="connsiteY143" fmla="*/ 405091 h 754362"/>
              <a:gd name="connsiteX144" fmla="*/ 588684 w 857350"/>
              <a:gd name="connsiteY144" fmla="*/ 424178 h 754362"/>
              <a:gd name="connsiteX145" fmla="*/ 634412 w 857350"/>
              <a:gd name="connsiteY145" fmla="*/ 454203 h 754362"/>
              <a:gd name="connsiteX146" fmla="*/ 641965 w 857350"/>
              <a:gd name="connsiteY146" fmla="*/ 456473 h 754362"/>
              <a:gd name="connsiteX147" fmla="*/ 652904 w 857350"/>
              <a:gd name="connsiteY147" fmla="*/ 451078 h 754362"/>
              <a:gd name="connsiteX148" fmla="*/ 735987 w 857350"/>
              <a:gd name="connsiteY148" fmla="*/ 342474 h 754362"/>
              <a:gd name="connsiteX149" fmla="*/ 733457 w 857350"/>
              <a:gd name="connsiteY149" fmla="*/ 323127 h 75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857350" h="754362">
                <a:moveTo>
                  <a:pt x="55217" y="394500"/>
                </a:moveTo>
                <a:cubicBezTo>
                  <a:pt x="65002" y="397960"/>
                  <a:pt x="75234" y="401234"/>
                  <a:pt x="85652" y="404285"/>
                </a:cubicBezTo>
                <a:lnTo>
                  <a:pt x="85652" y="435725"/>
                </a:lnTo>
                <a:cubicBezTo>
                  <a:pt x="75233" y="432860"/>
                  <a:pt x="65039" y="429586"/>
                  <a:pt x="55217" y="426349"/>
                </a:cubicBezTo>
                <a:close/>
                <a:moveTo>
                  <a:pt x="116050" y="412471"/>
                </a:moveTo>
                <a:lnTo>
                  <a:pt x="116050" y="443501"/>
                </a:lnTo>
                <a:cubicBezTo>
                  <a:pt x="122375" y="445138"/>
                  <a:pt x="128924" y="446552"/>
                  <a:pt x="135435" y="447780"/>
                </a:cubicBezTo>
                <a:cubicBezTo>
                  <a:pt x="139118" y="448599"/>
                  <a:pt x="142765" y="449417"/>
                  <a:pt x="146448" y="450012"/>
                </a:cubicBezTo>
                <a:lnTo>
                  <a:pt x="146448" y="419391"/>
                </a:lnTo>
                <a:cubicBezTo>
                  <a:pt x="144811" y="418982"/>
                  <a:pt x="143173" y="418796"/>
                  <a:pt x="141537" y="418387"/>
                </a:cubicBezTo>
                <a:cubicBezTo>
                  <a:pt x="132793" y="416563"/>
                  <a:pt x="124421" y="414740"/>
                  <a:pt x="116050" y="412471"/>
                </a:cubicBezTo>
                <a:close/>
                <a:moveTo>
                  <a:pt x="176697" y="455370"/>
                </a:moveTo>
                <a:cubicBezTo>
                  <a:pt x="186706" y="457008"/>
                  <a:pt x="196901" y="458235"/>
                  <a:pt x="207096" y="459463"/>
                </a:cubicBezTo>
                <a:lnTo>
                  <a:pt x="207096" y="429028"/>
                </a:lnTo>
                <a:cubicBezTo>
                  <a:pt x="196901" y="427800"/>
                  <a:pt x="186669" y="426386"/>
                  <a:pt x="176697" y="424935"/>
                </a:cubicBezTo>
                <a:close/>
                <a:moveTo>
                  <a:pt x="116050" y="630316"/>
                </a:moveTo>
                <a:lnTo>
                  <a:pt x="116050" y="661347"/>
                </a:lnTo>
                <a:cubicBezTo>
                  <a:pt x="122375" y="662760"/>
                  <a:pt x="128924" y="664212"/>
                  <a:pt x="135435" y="665625"/>
                </a:cubicBezTo>
                <a:cubicBezTo>
                  <a:pt x="139118" y="666444"/>
                  <a:pt x="142765" y="667040"/>
                  <a:pt x="146448" y="667895"/>
                </a:cubicBezTo>
                <a:lnTo>
                  <a:pt x="146448" y="637087"/>
                </a:lnTo>
                <a:cubicBezTo>
                  <a:pt x="144811" y="636864"/>
                  <a:pt x="143173" y="636455"/>
                  <a:pt x="141537" y="636082"/>
                </a:cubicBezTo>
                <a:cubicBezTo>
                  <a:pt x="132793" y="634408"/>
                  <a:pt x="124421" y="632362"/>
                  <a:pt x="116050" y="630316"/>
                </a:cubicBezTo>
                <a:close/>
                <a:moveTo>
                  <a:pt x="176697" y="673178"/>
                </a:moveTo>
                <a:cubicBezTo>
                  <a:pt x="186706" y="674592"/>
                  <a:pt x="196901" y="676044"/>
                  <a:pt x="207096" y="677271"/>
                </a:cubicBezTo>
                <a:lnTo>
                  <a:pt x="207096" y="646873"/>
                </a:lnTo>
                <a:cubicBezTo>
                  <a:pt x="196901" y="645645"/>
                  <a:pt x="186669" y="644232"/>
                  <a:pt x="176697" y="642595"/>
                </a:cubicBezTo>
                <a:close/>
                <a:moveTo>
                  <a:pt x="55216" y="644194"/>
                </a:moveTo>
                <a:cubicBezTo>
                  <a:pt x="65001" y="647468"/>
                  <a:pt x="75233" y="650519"/>
                  <a:pt x="85651" y="653384"/>
                </a:cubicBezTo>
                <a:lnTo>
                  <a:pt x="85651" y="622167"/>
                </a:lnTo>
                <a:cubicBezTo>
                  <a:pt x="75232" y="619116"/>
                  <a:pt x="65038" y="615619"/>
                  <a:pt x="55216" y="612158"/>
                </a:cubicBezTo>
                <a:close/>
                <a:moveTo>
                  <a:pt x="116049" y="193204"/>
                </a:moveTo>
                <a:lnTo>
                  <a:pt x="116049" y="224235"/>
                </a:lnTo>
                <a:cubicBezTo>
                  <a:pt x="122374" y="225648"/>
                  <a:pt x="128923" y="227100"/>
                  <a:pt x="135434" y="228513"/>
                </a:cubicBezTo>
                <a:cubicBezTo>
                  <a:pt x="139117" y="229109"/>
                  <a:pt x="142764" y="229928"/>
                  <a:pt x="146447" y="230560"/>
                </a:cubicBezTo>
                <a:lnTo>
                  <a:pt x="146447" y="199939"/>
                </a:lnTo>
                <a:cubicBezTo>
                  <a:pt x="144810" y="199530"/>
                  <a:pt x="143173" y="199344"/>
                  <a:pt x="141536" y="198934"/>
                </a:cubicBezTo>
                <a:cubicBezTo>
                  <a:pt x="132792" y="197074"/>
                  <a:pt x="124420" y="195251"/>
                  <a:pt x="116049" y="193204"/>
                </a:cubicBezTo>
                <a:close/>
                <a:moveTo>
                  <a:pt x="176696" y="235881"/>
                </a:moveTo>
                <a:cubicBezTo>
                  <a:pt x="186705" y="237518"/>
                  <a:pt x="196900" y="238932"/>
                  <a:pt x="207095" y="240160"/>
                </a:cubicBezTo>
                <a:lnTo>
                  <a:pt x="207095" y="209724"/>
                </a:lnTo>
                <a:cubicBezTo>
                  <a:pt x="196900" y="208497"/>
                  <a:pt x="186668" y="207083"/>
                  <a:pt x="176696" y="205446"/>
                </a:cubicBezTo>
                <a:close/>
                <a:moveTo>
                  <a:pt x="55215" y="206896"/>
                </a:moveTo>
                <a:cubicBezTo>
                  <a:pt x="65000" y="210170"/>
                  <a:pt x="75232" y="213445"/>
                  <a:pt x="85650" y="216273"/>
                </a:cubicBezTo>
                <a:lnTo>
                  <a:pt x="85650" y="184833"/>
                </a:lnTo>
                <a:cubicBezTo>
                  <a:pt x="75231" y="181782"/>
                  <a:pt x="65037" y="178507"/>
                  <a:pt x="55215" y="175048"/>
                </a:cubicBezTo>
                <a:close/>
                <a:moveTo>
                  <a:pt x="796974" y="530042"/>
                </a:moveTo>
                <a:lnTo>
                  <a:pt x="841958" y="607916"/>
                </a:lnTo>
                <a:cubicBezTo>
                  <a:pt x="854980" y="630501"/>
                  <a:pt x="847204" y="659448"/>
                  <a:pt x="824656" y="672470"/>
                </a:cubicBezTo>
                <a:cubicBezTo>
                  <a:pt x="817290" y="676748"/>
                  <a:pt x="809178" y="678758"/>
                  <a:pt x="801216" y="678758"/>
                </a:cubicBezTo>
                <a:cubicBezTo>
                  <a:pt x="784920" y="678758"/>
                  <a:pt x="769032" y="670311"/>
                  <a:pt x="760288" y="655169"/>
                </a:cubicBezTo>
                <a:lnTo>
                  <a:pt x="715193" y="577145"/>
                </a:lnTo>
                <a:cubicBezTo>
                  <a:pt x="697520" y="582279"/>
                  <a:pt x="679177" y="584996"/>
                  <a:pt x="660722" y="584996"/>
                </a:cubicBezTo>
                <a:cubicBezTo>
                  <a:pt x="650490" y="584996"/>
                  <a:pt x="640370" y="584103"/>
                  <a:pt x="630435" y="582540"/>
                </a:cubicBezTo>
                <a:lnTo>
                  <a:pt x="630435" y="665437"/>
                </a:lnTo>
                <a:cubicBezTo>
                  <a:pt x="630435" y="683111"/>
                  <a:pt x="620278" y="698031"/>
                  <a:pt x="603906" y="704431"/>
                </a:cubicBezTo>
                <a:cubicBezTo>
                  <a:pt x="522534" y="736615"/>
                  <a:pt x="420026" y="754363"/>
                  <a:pt x="315327" y="754363"/>
                </a:cubicBezTo>
                <a:cubicBezTo>
                  <a:pt x="210476" y="754363"/>
                  <a:pt x="107901" y="736615"/>
                  <a:pt x="26491" y="704394"/>
                </a:cubicBezTo>
                <a:cubicBezTo>
                  <a:pt x="10418" y="698031"/>
                  <a:pt x="37" y="682740"/>
                  <a:pt x="37" y="665438"/>
                </a:cubicBezTo>
                <a:lnTo>
                  <a:pt x="0" y="521078"/>
                </a:lnTo>
                <a:cubicBezTo>
                  <a:pt x="0" y="507981"/>
                  <a:pt x="8186" y="496149"/>
                  <a:pt x="24296" y="485694"/>
                </a:cubicBezTo>
                <a:cubicBezTo>
                  <a:pt x="9488" y="478847"/>
                  <a:pt x="0" y="464263"/>
                  <a:pt x="0" y="447780"/>
                </a:cubicBezTo>
                <a:lnTo>
                  <a:pt x="0" y="303457"/>
                </a:lnTo>
                <a:cubicBezTo>
                  <a:pt x="0" y="289653"/>
                  <a:pt x="8520" y="277599"/>
                  <a:pt x="25710" y="266920"/>
                </a:cubicBezTo>
                <a:cubicBezTo>
                  <a:pt x="10046" y="260372"/>
                  <a:pt x="0" y="245340"/>
                  <a:pt x="0" y="228336"/>
                </a:cubicBezTo>
                <a:lnTo>
                  <a:pt x="0" y="84013"/>
                </a:lnTo>
                <a:cubicBezTo>
                  <a:pt x="0" y="17561"/>
                  <a:pt x="206235" y="0"/>
                  <a:pt x="315325" y="0"/>
                </a:cubicBezTo>
                <a:cubicBezTo>
                  <a:pt x="424301" y="0"/>
                  <a:pt x="630469" y="17562"/>
                  <a:pt x="630469" y="84013"/>
                </a:cubicBezTo>
                <a:lnTo>
                  <a:pt x="630469" y="194141"/>
                </a:lnTo>
                <a:cubicBezTo>
                  <a:pt x="640367" y="192578"/>
                  <a:pt x="650413" y="191723"/>
                  <a:pt x="660458" y="191723"/>
                </a:cubicBezTo>
                <a:cubicBezTo>
                  <a:pt x="730593" y="191723"/>
                  <a:pt x="795932" y="229413"/>
                  <a:pt x="830936" y="290059"/>
                </a:cubicBezTo>
                <a:cubicBezTo>
                  <a:pt x="857204" y="335600"/>
                  <a:pt x="864162" y="388624"/>
                  <a:pt x="850545" y="439411"/>
                </a:cubicBezTo>
                <a:cubicBezTo>
                  <a:pt x="841094" y="474460"/>
                  <a:pt x="822565" y="505528"/>
                  <a:pt x="796966" y="530047"/>
                </a:cubicBezTo>
                <a:close/>
                <a:moveTo>
                  <a:pt x="602864" y="200496"/>
                </a:moveTo>
                <a:lnTo>
                  <a:pt x="602864" y="121654"/>
                </a:lnTo>
                <a:cubicBezTo>
                  <a:pt x="543073" y="157596"/>
                  <a:pt x="399934" y="168200"/>
                  <a:pt x="315295" y="168200"/>
                </a:cubicBezTo>
                <a:cubicBezTo>
                  <a:pt x="230612" y="168200"/>
                  <a:pt x="87323" y="157559"/>
                  <a:pt x="27535" y="121617"/>
                </a:cubicBezTo>
                <a:lnTo>
                  <a:pt x="27535" y="228326"/>
                </a:lnTo>
                <a:cubicBezTo>
                  <a:pt x="27535" y="234427"/>
                  <a:pt x="30921" y="239377"/>
                  <a:pt x="36576" y="241645"/>
                </a:cubicBezTo>
                <a:cubicBezTo>
                  <a:pt x="45655" y="245254"/>
                  <a:pt x="55068" y="248641"/>
                  <a:pt x="64667" y="251840"/>
                </a:cubicBezTo>
                <a:cubicBezTo>
                  <a:pt x="65709" y="252063"/>
                  <a:pt x="66677" y="252398"/>
                  <a:pt x="67644" y="252845"/>
                </a:cubicBezTo>
                <a:cubicBezTo>
                  <a:pt x="140235" y="276695"/>
                  <a:pt x="226816" y="289680"/>
                  <a:pt x="315294" y="289680"/>
                </a:cubicBezTo>
                <a:cubicBezTo>
                  <a:pt x="381336" y="289680"/>
                  <a:pt x="444920" y="282685"/>
                  <a:pt x="504451" y="269030"/>
                </a:cubicBezTo>
                <a:cubicBezTo>
                  <a:pt x="519743" y="248938"/>
                  <a:pt x="539165" y="231451"/>
                  <a:pt x="562382" y="218019"/>
                </a:cubicBezTo>
                <a:cubicBezTo>
                  <a:pt x="575219" y="210614"/>
                  <a:pt x="588836" y="204810"/>
                  <a:pt x="602863" y="200495"/>
                </a:cubicBezTo>
                <a:close/>
                <a:moveTo>
                  <a:pt x="27535" y="521069"/>
                </a:moveTo>
                <a:cubicBezTo>
                  <a:pt x="27535" y="540305"/>
                  <a:pt x="129110" y="577735"/>
                  <a:pt x="315295" y="577735"/>
                </a:cubicBezTo>
                <a:cubicBezTo>
                  <a:pt x="409206" y="577735"/>
                  <a:pt x="495298" y="567652"/>
                  <a:pt x="550181" y="550909"/>
                </a:cubicBezTo>
                <a:cubicBezTo>
                  <a:pt x="535447" y="540937"/>
                  <a:pt x="522127" y="528919"/>
                  <a:pt x="510481" y="515190"/>
                </a:cubicBezTo>
                <a:cubicBezTo>
                  <a:pt x="448904" y="529403"/>
                  <a:pt x="383341" y="536733"/>
                  <a:pt x="315295" y="536733"/>
                </a:cubicBezTo>
                <a:cubicBezTo>
                  <a:pt x="224175" y="536733"/>
                  <a:pt x="134806" y="523301"/>
                  <a:pt x="59501" y="498670"/>
                </a:cubicBezTo>
                <a:cubicBezTo>
                  <a:pt x="33456" y="509163"/>
                  <a:pt x="27540" y="518315"/>
                  <a:pt x="27540" y="521069"/>
                </a:cubicBezTo>
                <a:close/>
                <a:moveTo>
                  <a:pt x="492993" y="490894"/>
                </a:moveTo>
                <a:cubicBezTo>
                  <a:pt x="492138" y="489517"/>
                  <a:pt x="491207" y="488177"/>
                  <a:pt x="490426" y="486727"/>
                </a:cubicBezTo>
                <a:cubicBezTo>
                  <a:pt x="470818" y="452645"/>
                  <a:pt x="462595" y="415103"/>
                  <a:pt x="464530" y="378456"/>
                </a:cubicBezTo>
                <a:cubicBezTo>
                  <a:pt x="419212" y="384335"/>
                  <a:pt x="368051" y="387460"/>
                  <a:pt x="315330" y="387460"/>
                </a:cubicBezTo>
                <a:cubicBezTo>
                  <a:pt x="230647" y="387460"/>
                  <a:pt x="87359" y="376856"/>
                  <a:pt x="27570" y="340988"/>
                </a:cubicBezTo>
                <a:lnTo>
                  <a:pt x="27570" y="447773"/>
                </a:lnTo>
                <a:cubicBezTo>
                  <a:pt x="27570" y="453801"/>
                  <a:pt x="31030" y="458898"/>
                  <a:pt x="36611" y="461093"/>
                </a:cubicBezTo>
                <a:cubicBezTo>
                  <a:pt x="44946" y="464405"/>
                  <a:pt x="53540" y="467493"/>
                  <a:pt x="62321" y="470469"/>
                </a:cubicBezTo>
                <a:cubicBezTo>
                  <a:pt x="63326" y="470692"/>
                  <a:pt x="64256" y="471027"/>
                  <a:pt x="65186" y="471437"/>
                </a:cubicBezTo>
                <a:cubicBezTo>
                  <a:pt x="138298" y="495845"/>
                  <a:pt x="225806" y="509089"/>
                  <a:pt x="315332" y="509089"/>
                </a:cubicBezTo>
                <a:cubicBezTo>
                  <a:pt x="377096" y="509127"/>
                  <a:pt x="436738" y="502988"/>
                  <a:pt x="492992" y="490896"/>
                </a:cubicBezTo>
                <a:close/>
                <a:moveTo>
                  <a:pt x="484473" y="301394"/>
                </a:moveTo>
                <a:cubicBezTo>
                  <a:pt x="430598" y="311849"/>
                  <a:pt x="373859" y="317207"/>
                  <a:pt x="315290" y="317207"/>
                </a:cubicBezTo>
                <a:cubicBezTo>
                  <a:pt x="225138" y="317207"/>
                  <a:pt x="136696" y="304073"/>
                  <a:pt x="61906" y="279888"/>
                </a:cubicBezTo>
                <a:cubicBezTo>
                  <a:pt x="34857" y="290381"/>
                  <a:pt x="27526" y="299757"/>
                  <a:pt x="27526" y="303404"/>
                </a:cubicBezTo>
                <a:cubicBezTo>
                  <a:pt x="27526" y="322565"/>
                  <a:pt x="129101" y="359847"/>
                  <a:pt x="315286" y="359847"/>
                </a:cubicBezTo>
                <a:cubicBezTo>
                  <a:pt x="369645" y="359847"/>
                  <a:pt x="422147" y="356461"/>
                  <a:pt x="467981" y="350099"/>
                </a:cubicBezTo>
                <a:cubicBezTo>
                  <a:pt x="471367" y="333282"/>
                  <a:pt x="476874" y="316873"/>
                  <a:pt x="484464" y="301395"/>
                </a:cubicBezTo>
                <a:close/>
                <a:moveTo>
                  <a:pt x="27530" y="83995"/>
                </a:moveTo>
                <a:cubicBezTo>
                  <a:pt x="27530" y="103231"/>
                  <a:pt x="129105" y="140624"/>
                  <a:pt x="315290" y="140624"/>
                </a:cubicBezTo>
                <a:cubicBezTo>
                  <a:pt x="501361" y="140624"/>
                  <a:pt x="602859" y="103194"/>
                  <a:pt x="602859" y="83995"/>
                </a:cubicBezTo>
                <a:cubicBezTo>
                  <a:pt x="602859" y="64834"/>
                  <a:pt x="501361" y="27515"/>
                  <a:pt x="315290" y="27515"/>
                </a:cubicBezTo>
                <a:cubicBezTo>
                  <a:pt x="129105" y="27515"/>
                  <a:pt x="27530" y="64834"/>
                  <a:pt x="27530" y="83995"/>
                </a:cubicBezTo>
                <a:close/>
                <a:moveTo>
                  <a:pt x="602859" y="576171"/>
                </a:moveTo>
                <a:cubicBezTo>
                  <a:pt x="595938" y="574050"/>
                  <a:pt x="589130" y="571557"/>
                  <a:pt x="582507" y="568692"/>
                </a:cubicBezTo>
                <a:cubicBezTo>
                  <a:pt x="527329" y="591351"/>
                  <a:pt x="426050" y="605341"/>
                  <a:pt x="315283" y="605341"/>
                </a:cubicBezTo>
                <a:cubicBezTo>
                  <a:pt x="230600" y="605341"/>
                  <a:pt x="87312" y="594700"/>
                  <a:pt x="27523" y="558758"/>
                </a:cubicBezTo>
                <a:lnTo>
                  <a:pt x="27523" y="665467"/>
                </a:lnTo>
                <a:cubicBezTo>
                  <a:pt x="27523" y="671570"/>
                  <a:pt x="30909" y="676555"/>
                  <a:pt x="36565" y="678787"/>
                </a:cubicBezTo>
                <a:cubicBezTo>
                  <a:pt x="114811" y="709780"/>
                  <a:pt x="213777" y="726821"/>
                  <a:pt x="315285" y="726821"/>
                </a:cubicBezTo>
                <a:cubicBezTo>
                  <a:pt x="416603" y="726821"/>
                  <a:pt x="515529" y="709780"/>
                  <a:pt x="593815" y="678787"/>
                </a:cubicBezTo>
                <a:cubicBezTo>
                  <a:pt x="599583" y="676555"/>
                  <a:pt x="602856" y="671717"/>
                  <a:pt x="602856" y="665467"/>
                </a:cubicBezTo>
                <a:close/>
                <a:moveTo>
                  <a:pt x="660716" y="557456"/>
                </a:moveTo>
                <a:cubicBezTo>
                  <a:pt x="690222" y="557456"/>
                  <a:pt x="719392" y="549606"/>
                  <a:pt x="745102" y="534686"/>
                </a:cubicBezTo>
                <a:cubicBezTo>
                  <a:pt x="784207" y="512175"/>
                  <a:pt x="812186" y="475787"/>
                  <a:pt x="823869" y="432216"/>
                </a:cubicBezTo>
                <a:cubicBezTo>
                  <a:pt x="835589" y="388572"/>
                  <a:pt x="829598" y="342993"/>
                  <a:pt x="807014" y="303819"/>
                </a:cubicBezTo>
                <a:cubicBezTo>
                  <a:pt x="776913" y="251654"/>
                  <a:pt x="720731" y="219285"/>
                  <a:pt x="660415" y="219285"/>
                </a:cubicBezTo>
                <a:cubicBezTo>
                  <a:pt x="630947" y="219285"/>
                  <a:pt x="601814" y="227098"/>
                  <a:pt x="576178" y="241906"/>
                </a:cubicBezTo>
                <a:cubicBezTo>
                  <a:pt x="495513" y="288527"/>
                  <a:pt x="467717" y="392182"/>
                  <a:pt x="514265" y="473002"/>
                </a:cubicBezTo>
                <a:cubicBezTo>
                  <a:pt x="517949" y="479365"/>
                  <a:pt x="522004" y="485429"/>
                  <a:pt x="526432" y="491197"/>
                </a:cubicBezTo>
                <a:cubicBezTo>
                  <a:pt x="526655" y="491457"/>
                  <a:pt x="526877" y="491755"/>
                  <a:pt x="527101" y="492052"/>
                </a:cubicBezTo>
                <a:cubicBezTo>
                  <a:pt x="558801" y="532830"/>
                  <a:pt x="608175" y="557462"/>
                  <a:pt x="660708" y="557462"/>
                </a:cubicBezTo>
                <a:close/>
                <a:moveTo>
                  <a:pt x="775464" y="547894"/>
                </a:moveTo>
                <a:cubicBezTo>
                  <a:pt x="770143" y="551689"/>
                  <a:pt x="764637" y="555261"/>
                  <a:pt x="758869" y="558573"/>
                </a:cubicBezTo>
                <a:cubicBezTo>
                  <a:pt x="753213" y="561885"/>
                  <a:pt x="747335" y="564749"/>
                  <a:pt x="741382" y="567465"/>
                </a:cubicBezTo>
                <a:lnTo>
                  <a:pt x="784133" y="641433"/>
                </a:lnTo>
                <a:cubicBezTo>
                  <a:pt x="789528" y="650772"/>
                  <a:pt x="801509" y="654008"/>
                  <a:pt x="810848" y="648651"/>
                </a:cubicBezTo>
                <a:cubicBezTo>
                  <a:pt x="820224" y="643218"/>
                  <a:pt x="823461" y="631164"/>
                  <a:pt x="818066" y="621750"/>
                </a:cubicBezTo>
                <a:close/>
                <a:moveTo>
                  <a:pt x="733457" y="323123"/>
                </a:moveTo>
                <a:cubicBezTo>
                  <a:pt x="727391" y="318509"/>
                  <a:pt x="718759" y="319663"/>
                  <a:pt x="714147" y="325690"/>
                </a:cubicBezTo>
                <a:lnTo>
                  <a:pt x="638840" y="424141"/>
                </a:lnTo>
                <a:lnTo>
                  <a:pt x="603828" y="401146"/>
                </a:lnTo>
                <a:cubicBezTo>
                  <a:pt x="597465" y="396979"/>
                  <a:pt x="588908" y="398728"/>
                  <a:pt x="584741" y="405091"/>
                </a:cubicBezTo>
                <a:cubicBezTo>
                  <a:pt x="580574" y="411453"/>
                  <a:pt x="582322" y="420011"/>
                  <a:pt x="588684" y="424178"/>
                </a:cubicBezTo>
                <a:lnTo>
                  <a:pt x="634412" y="454203"/>
                </a:lnTo>
                <a:cubicBezTo>
                  <a:pt x="636719" y="455728"/>
                  <a:pt x="639361" y="456473"/>
                  <a:pt x="641965" y="456473"/>
                </a:cubicBezTo>
                <a:cubicBezTo>
                  <a:pt x="646132" y="456473"/>
                  <a:pt x="650225" y="454613"/>
                  <a:pt x="652904" y="451078"/>
                </a:cubicBezTo>
                <a:lnTo>
                  <a:pt x="735987" y="342474"/>
                </a:lnTo>
                <a:cubicBezTo>
                  <a:pt x="740638" y="336409"/>
                  <a:pt x="739485" y="327740"/>
                  <a:pt x="733457" y="323127"/>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F9BC5AE9-7E84-31D2-3B22-CED88E5B368E}"/>
              </a:ext>
              <a:ext uri="{C183D7F6-B498-43B3-948B-1728B52AA6E4}">
                <adec:decorative xmlns:adec="http://schemas.microsoft.com/office/drawing/2017/decorative" val="1"/>
              </a:ext>
            </a:extLst>
          </p:cNvPr>
          <p:cNvSpPr>
            <a:spLocks noChangeAspect="1"/>
          </p:cNvSpPr>
          <p:nvPr/>
        </p:nvSpPr>
        <p:spPr>
          <a:xfrm>
            <a:off x="3027330" y="4124015"/>
            <a:ext cx="474303" cy="457200"/>
          </a:xfrm>
          <a:custGeom>
            <a:avLst/>
            <a:gdLst>
              <a:gd name="connsiteX0" fmla="*/ 457203 w 792507"/>
              <a:gd name="connsiteY0" fmla="*/ 382928 h 763929"/>
              <a:gd name="connsiteX1" fmla="*/ 457240 w 792507"/>
              <a:gd name="connsiteY1" fmla="*/ 733415 h 763929"/>
              <a:gd name="connsiteX2" fmla="*/ 502968 w 792507"/>
              <a:gd name="connsiteY2" fmla="*/ 733415 h 763929"/>
              <a:gd name="connsiteX3" fmla="*/ 502931 w 792507"/>
              <a:gd name="connsiteY3" fmla="*/ 382928 h 763929"/>
              <a:gd name="connsiteX4" fmla="*/ 121932 w 792507"/>
              <a:gd name="connsiteY4" fmla="*/ 382928 h 763929"/>
              <a:gd name="connsiteX5" fmla="*/ 121969 w 792507"/>
              <a:gd name="connsiteY5" fmla="*/ 733415 h 763929"/>
              <a:gd name="connsiteX6" fmla="*/ 167697 w 792507"/>
              <a:gd name="connsiteY6" fmla="*/ 733415 h 763929"/>
              <a:gd name="connsiteX7" fmla="*/ 167660 w 792507"/>
              <a:gd name="connsiteY7" fmla="*/ 382928 h 763929"/>
              <a:gd name="connsiteX8" fmla="*/ 624851 w 792507"/>
              <a:gd name="connsiteY8" fmla="*/ 249578 h 763929"/>
              <a:gd name="connsiteX9" fmla="*/ 624851 w 792507"/>
              <a:gd name="connsiteY9" fmla="*/ 733415 h 763929"/>
              <a:gd name="connsiteX10" fmla="*/ 670579 w 792507"/>
              <a:gd name="connsiteY10" fmla="*/ 733415 h 763929"/>
              <a:gd name="connsiteX11" fmla="*/ 670579 w 792507"/>
              <a:gd name="connsiteY11" fmla="*/ 249578 h 763929"/>
              <a:gd name="connsiteX12" fmla="*/ 289581 w 792507"/>
              <a:gd name="connsiteY12" fmla="*/ 249578 h 763929"/>
              <a:gd name="connsiteX13" fmla="*/ 289581 w 792507"/>
              <a:gd name="connsiteY13" fmla="*/ 733415 h 763929"/>
              <a:gd name="connsiteX14" fmla="*/ 335309 w 792507"/>
              <a:gd name="connsiteY14" fmla="*/ 733415 h 763929"/>
              <a:gd name="connsiteX15" fmla="*/ 335309 w 792507"/>
              <a:gd name="connsiteY15" fmla="*/ 249578 h 763929"/>
              <a:gd name="connsiteX16" fmla="*/ 480085 w 792507"/>
              <a:gd name="connsiteY16" fmla="*/ 221004 h 763929"/>
              <a:gd name="connsiteX17" fmla="*/ 450171 w 792507"/>
              <a:gd name="connsiteY17" fmla="*/ 240985 h 763929"/>
              <a:gd name="connsiteX18" fmla="*/ 457166 w 792507"/>
              <a:gd name="connsiteY18" fmla="*/ 276257 h 763929"/>
              <a:gd name="connsiteX19" fmla="*/ 492475 w 792507"/>
              <a:gd name="connsiteY19" fmla="*/ 283289 h 763929"/>
              <a:gd name="connsiteX20" fmla="*/ 512456 w 792507"/>
              <a:gd name="connsiteY20" fmla="*/ 253375 h 763929"/>
              <a:gd name="connsiteX21" fmla="*/ 480086 w 792507"/>
              <a:gd name="connsiteY21" fmla="*/ 221005 h 763929"/>
              <a:gd name="connsiteX22" fmla="*/ 144814 w 792507"/>
              <a:gd name="connsiteY22" fmla="*/ 221004 h 763929"/>
              <a:gd name="connsiteX23" fmla="*/ 114863 w 792507"/>
              <a:gd name="connsiteY23" fmla="*/ 240985 h 763929"/>
              <a:gd name="connsiteX24" fmla="*/ 121895 w 792507"/>
              <a:gd name="connsiteY24" fmla="*/ 276257 h 763929"/>
              <a:gd name="connsiteX25" fmla="*/ 157204 w 792507"/>
              <a:gd name="connsiteY25" fmla="*/ 283289 h 763929"/>
              <a:gd name="connsiteX26" fmla="*/ 177185 w 792507"/>
              <a:gd name="connsiteY26" fmla="*/ 253375 h 763929"/>
              <a:gd name="connsiteX27" fmla="*/ 144815 w 792507"/>
              <a:gd name="connsiteY27" fmla="*/ 221005 h 763929"/>
              <a:gd name="connsiteX28" fmla="*/ 15255 w 792507"/>
              <a:gd name="connsiteY28" fmla="*/ 133344 h 763929"/>
              <a:gd name="connsiteX29" fmla="*/ 30510 w 792507"/>
              <a:gd name="connsiteY29" fmla="*/ 148599 h 763929"/>
              <a:gd name="connsiteX30" fmla="*/ 30510 w 792507"/>
              <a:gd name="connsiteY30" fmla="*/ 733415 h 763929"/>
              <a:gd name="connsiteX31" fmla="*/ 91459 w 792507"/>
              <a:gd name="connsiteY31" fmla="*/ 733415 h 763929"/>
              <a:gd name="connsiteX32" fmla="*/ 91459 w 792507"/>
              <a:gd name="connsiteY32" fmla="*/ 367674 h 763929"/>
              <a:gd name="connsiteX33" fmla="*/ 106714 w 792507"/>
              <a:gd name="connsiteY33" fmla="*/ 352419 h 763929"/>
              <a:gd name="connsiteX34" fmla="*/ 182914 w 792507"/>
              <a:gd name="connsiteY34" fmla="*/ 352419 h 763929"/>
              <a:gd name="connsiteX35" fmla="*/ 193667 w 792507"/>
              <a:gd name="connsiteY35" fmla="*/ 356883 h 763929"/>
              <a:gd name="connsiteX36" fmla="*/ 198131 w 792507"/>
              <a:gd name="connsiteY36" fmla="*/ 367674 h 763929"/>
              <a:gd name="connsiteX37" fmla="*/ 198131 w 792507"/>
              <a:gd name="connsiteY37" fmla="*/ 733415 h 763929"/>
              <a:gd name="connsiteX38" fmla="*/ 259108 w 792507"/>
              <a:gd name="connsiteY38" fmla="*/ 733415 h 763929"/>
              <a:gd name="connsiteX39" fmla="*/ 259108 w 792507"/>
              <a:gd name="connsiteY39" fmla="*/ 234324 h 763929"/>
              <a:gd name="connsiteX40" fmla="*/ 274326 w 792507"/>
              <a:gd name="connsiteY40" fmla="*/ 219069 h 763929"/>
              <a:gd name="connsiteX41" fmla="*/ 350526 w 792507"/>
              <a:gd name="connsiteY41" fmla="*/ 219069 h 763929"/>
              <a:gd name="connsiteX42" fmla="*/ 361316 w 792507"/>
              <a:gd name="connsiteY42" fmla="*/ 223533 h 763929"/>
              <a:gd name="connsiteX43" fmla="*/ 365780 w 792507"/>
              <a:gd name="connsiteY43" fmla="*/ 234324 h 763929"/>
              <a:gd name="connsiteX44" fmla="*/ 365780 w 792507"/>
              <a:gd name="connsiteY44" fmla="*/ 733415 h 763929"/>
              <a:gd name="connsiteX45" fmla="*/ 426730 w 792507"/>
              <a:gd name="connsiteY45" fmla="*/ 733415 h 763929"/>
              <a:gd name="connsiteX46" fmla="*/ 426730 w 792507"/>
              <a:gd name="connsiteY46" fmla="*/ 367674 h 763929"/>
              <a:gd name="connsiteX47" fmla="*/ 441985 w 792507"/>
              <a:gd name="connsiteY47" fmla="*/ 352419 h 763929"/>
              <a:gd name="connsiteX48" fmla="*/ 518185 w 792507"/>
              <a:gd name="connsiteY48" fmla="*/ 352419 h 763929"/>
              <a:gd name="connsiteX49" fmla="*/ 528938 w 792507"/>
              <a:gd name="connsiteY49" fmla="*/ 356883 h 763929"/>
              <a:gd name="connsiteX50" fmla="*/ 533403 w 792507"/>
              <a:gd name="connsiteY50" fmla="*/ 367674 h 763929"/>
              <a:gd name="connsiteX51" fmla="*/ 533403 w 792507"/>
              <a:gd name="connsiteY51" fmla="*/ 733415 h 763929"/>
              <a:gd name="connsiteX52" fmla="*/ 594378 w 792507"/>
              <a:gd name="connsiteY52" fmla="*/ 733415 h 763929"/>
              <a:gd name="connsiteX53" fmla="*/ 594378 w 792507"/>
              <a:gd name="connsiteY53" fmla="*/ 234324 h 763929"/>
              <a:gd name="connsiteX54" fmla="*/ 609596 w 792507"/>
              <a:gd name="connsiteY54" fmla="*/ 219069 h 763929"/>
              <a:gd name="connsiteX55" fmla="*/ 685796 w 792507"/>
              <a:gd name="connsiteY55" fmla="*/ 219069 h 763929"/>
              <a:gd name="connsiteX56" fmla="*/ 696586 w 792507"/>
              <a:gd name="connsiteY56" fmla="*/ 223533 h 763929"/>
              <a:gd name="connsiteX57" fmla="*/ 701050 w 792507"/>
              <a:gd name="connsiteY57" fmla="*/ 234324 h 763929"/>
              <a:gd name="connsiteX58" fmla="*/ 701050 w 792507"/>
              <a:gd name="connsiteY58" fmla="*/ 733415 h 763929"/>
              <a:gd name="connsiteX59" fmla="*/ 777251 w 792507"/>
              <a:gd name="connsiteY59" fmla="*/ 733415 h 763929"/>
              <a:gd name="connsiteX60" fmla="*/ 792507 w 792507"/>
              <a:gd name="connsiteY60" fmla="*/ 748670 h 763929"/>
              <a:gd name="connsiteX61" fmla="*/ 777251 w 792507"/>
              <a:gd name="connsiteY61" fmla="*/ 763926 h 763929"/>
              <a:gd name="connsiteX62" fmla="*/ 777255 w 792507"/>
              <a:gd name="connsiteY62" fmla="*/ 763929 h 763929"/>
              <a:gd name="connsiteX63" fmla="*/ 685796 w 792507"/>
              <a:gd name="connsiteY63" fmla="*/ 763929 h 763929"/>
              <a:gd name="connsiteX64" fmla="*/ 609596 w 792507"/>
              <a:gd name="connsiteY64" fmla="*/ 763929 h 763929"/>
              <a:gd name="connsiteX65" fmla="*/ 518185 w 792507"/>
              <a:gd name="connsiteY65" fmla="*/ 763929 h 763929"/>
              <a:gd name="connsiteX66" fmla="*/ 441985 w 792507"/>
              <a:gd name="connsiteY66" fmla="*/ 763929 h 763929"/>
              <a:gd name="connsiteX67" fmla="*/ 350526 w 792507"/>
              <a:gd name="connsiteY67" fmla="*/ 763929 h 763929"/>
              <a:gd name="connsiteX68" fmla="*/ 274326 w 792507"/>
              <a:gd name="connsiteY68" fmla="*/ 763929 h 763929"/>
              <a:gd name="connsiteX69" fmla="*/ 182914 w 792507"/>
              <a:gd name="connsiteY69" fmla="*/ 763929 h 763929"/>
              <a:gd name="connsiteX70" fmla="*/ 106714 w 792507"/>
              <a:gd name="connsiteY70" fmla="*/ 763929 h 763929"/>
              <a:gd name="connsiteX71" fmla="*/ 15255 w 792507"/>
              <a:gd name="connsiteY71" fmla="*/ 763929 h 763929"/>
              <a:gd name="connsiteX72" fmla="*/ 0 w 792507"/>
              <a:gd name="connsiteY72" fmla="*/ 748674 h 763929"/>
              <a:gd name="connsiteX73" fmla="*/ 0 w 792507"/>
              <a:gd name="connsiteY73" fmla="*/ 148599 h 763929"/>
              <a:gd name="connsiteX74" fmla="*/ 15255 w 792507"/>
              <a:gd name="connsiteY74" fmla="*/ 133344 h 763929"/>
              <a:gd name="connsiteX75" fmla="*/ 647696 w 792507"/>
              <a:gd name="connsiteY75" fmla="*/ 30504 h 763929"/>
              <a:gd name="connsiteX76" fmla="*/ 617782 w 792507"/>
              <a:gd name="connsiteY76" fmla="*/ 50485 h 763929"/>
              <a:gd name="connsiteX77" fmla="*/ 624814 w 792507"/>
              <a:gd name="connsiteY77" fmla="*/ 85757 h 763929"/>
              <a:gd name="connsiteX78" fmla="*/ 660086 w 792507"/>
              <a:gd name="connsiteY78" fmla="*/ 92789 h 763929"/>
              <a:gd name="connsiteX79" fmla="*/ 680104 w 792507"/>
              <a:gd name="connsiteY79" fmla="*/ 62875 h 763929"/>
              <a:gd name="connsiteX80" fmla="*/ 647697 w 792507"/>
              <a:gd name="connsiteY80" fmla="*/ 30505 h 763929"/>
              <a:gd name="connsiteX81" fmla="*/ 312426 w 792507"/>
              <a:gd name="connsiteY81" fmla="*/ 30504 h 763929"/>
              <a:gd name="connsiteX82" fmla="*/ 282511 w 792507"/>
              <a:gd name="connsiteY82" fmla="*/ 50485 h 763929"/>
              <a:gd name="connsiteX83" fmla="*/ 289544 w 792507"/>
              <a:gd name="connsiteY83" fmla="*/ 85757 h 763929"/>
              <a:gd name="connsiteX84" fmla="*/ 324816 w 792507"/>
              <a:gd name="connsiteY84" fmla="*/ 92789 h 763929"/>
              <a:gd name="connsiteX85" fmla="*/ 344833 w 792507"/>
              <a:gd name="connsiteY85" fmla="*/ 62875 h 763929"/>
              <a:gd name="connsiteX86" fmla="*/ 312427 w 792507"/>
              <a:gd name="connsiteY86" fmla="*/ 30505 h 763929"/>
              <a:gd name="connsiteX87" fmla="*/ 300166 w 792507"/>
              <a:gd name="connsiteY87" fmla="*/ 1209 h 763929"/>
              <a:gd name="connsiteX88" fmla="*/ 336498 w 792507"/>
              <a:gd name="connsiteY88" fmla="*/ 4795 h 763929"/>
              <a:gd name="connsiteX89" fmla="*/ 375305 w 792507"/>
              <a:gd name="connsiteY89" fmla="*/ 62875 h 763929"/>
              <a:gd name="connsiteX90" fmla="*/ 370346 w 792507"/>
              <a:gd name="connsiteY90" fmla="*/ 87335 h 763929"/>
              <a:gd name="connsiteX91" fmla="*/ 363336 w 792507"/>
              <a:gd name="connsiteY91" fmla="*/ 97722 h 763929"/>
              <a:gd name="connsiteX92" fmla="*/ 453046 w 792507"/>
              <a:gd name="connsiteY92" fmla="*/ 199599 h 763929"/>
              <a:gd name="connsiteX93" fmla="*/ 467806 w 792507"/>
              <a:gd name="connsiteY93" fmla="*/ 191709 h 763929"/>
              <a:gd name="connsiteX94" fmla="*/ 504121 w 792507"/>
              <a:gd name="connsiteY94" fmla="*/ 195295 h 763929"/>
              <a:gd name="connsiteX95" fmla="*/ 508043 w 792507"/>
              <a:gd name="connsiteY95" fmla="*/ 198515 h 763929"/>
              <a:gd name="connsiteX96" fmla="*/ 597660 w 792507"/>
              <a:gd name="connsiteY96" fmla="*/ 96742 h 763929"/>
              <a:gd name="connsiteX97" fmla="*/ 589616 w 792507"/>
              <a:gd name="connsiteY97" fmla="*/ 86948 h 763929"/>
              <a:gd name="connsiteX98" fmla="*/ 603271 w 792507"/>
              <a:gd name="connsiteY98" fmla="*/ 18412 h 763929"/>
              <a:gd name="connsiteX99" fmla="*/ 635455 w 792507"/>
              <a:gd name="connsiteY99" fmla="*/ 1209 h 763929"/>
              <a:gd name="connsiteX100" fmla="*/ 671769 w 792507"/>
              <a:gd name="connsiteY100" fmla="*/ 4795 h 763929"/>
              <a:gd name="connsiteX101" fmla="*/ 710576 w 792507"/>
              <a:gd name="connsiteY101" fmla="*/ 62875 h 763929"/>
              <a:gd name="connsiteX102" fmla="*/ 647695 w 792507"/>
              <a:gd name="connsiteY102" fmla="*/ 125755 h 763929"/>
              <a:gd name="connsiteX103" fmla="*/ 647696 w 792507"/>
              <a:gd name="connsiteY103" fmla="*/ 125754 h 763929"/>
              <a:gd name="connsiteX104" fmla="*/ 620097 w 792507"/>
              <a:gd name="connsiteY104" fmla="*/ 117376 h 763929"/>
              <a:gd name="connsiteX105" fmla="*/ 531596 w 792507"/>
              <a:gd name="connsiteY105" fmla="*/ 217848 h 763929"/>
              <a:gd name="connsiteX106" fmla="*/ 532342 w 792507"/>
              <a:gd name="connsiteY106" fmla="*/ 218460 h 763929"/>
              <a:gd name="connsiteX107" fmla="*/ 542927 w 792507"/>
              <a:gd name="connsiteY107" fmla="*/ 253375 h 763929"/>
              <a:gd name="connsiteX108" fmla="*/ 480084 w 792507"/>
              <a:gd name="connsiteY108" fmla="*/ 316255 h 763929"/>
              <a:gd name="connsiteX109" fmla="*/ 480085 w 792507"/>
              <a:gd name="connsiteY109" fmla="*/ 316254 h 763929"/>
              <a:gd name="connsiteX110" fmla="*/ 422005 w 792507"/>
              <a:gd name="connsiteY110" fmla="*/ 277448 h 763929"/>
              <a:gd name="connsiteX111" fmla="*/ 418419 w 792507"/>
              <a:gd name="connsiteY111" fmla="*/ 241101 h 763929"/>
              <a:gd name="connsiteX112" fmla="*/ 429990 w 792507"/>
              <a:gd name="connsiteY112" fmla="*/ 219451 h 763929"/>
              <a:gd name="connsiteX113" fmla="*/ 340789 w 792507"/>
              <a:gd name="connsiteY113" fmla="*/ 118151 h 763929"/>
              <a:gd name="connsiteX114" fmla="*/ 336890 w 792507"/>
              <a:gd name="connsiteY114" fmla="*/ 120781 h 763929"/>
              <a:gd name="connsiteX115" fmla="*/ 312425 w 792507"/>
              <a:gd name="connsiteY115" fmla="*/ 125755 h 763929"/>
              <a:gd name="connsiteX116" fmla="*/ 312426 w 792507"/>
              <a:gd name="connsiteY116" fmla="*/ 125754 h 763929"/>
              <a:gd name="connsiteX117" fmla="*/ 284817 w 792507"/>
              <a:gd name="connsiteY117" fmla="*/ 117373 h 763929"/>
              <a:gd name="connsiteX118" fmla="*/ 196319 w 792507"/>
              <a:gd name="connsiteY118" fmla="*/ 217843 h 763929"/>
              <a:gd name="connsiteX119" fmla="*/ 197071 w 792507"/>
              <a:gd name="connsiteY119" fmla="*/ 218460 h 763929"/>
              <a:gd name="connsiteX120" fmla="*/ 207656 w 792507"/>
              <a:gd name="connsiteY120" fmla="*/ 253375 h 763929"/>
              <a:gd name="connsiteX121" fmla="*/ 144813 w 792507"/>
              <a:gd name="connsiteY121" fmla="*/ 316255 h 763929"/>
              <a:gd name="connsiteX122" fmla="*/ 144814 w 792507"/>
              <a:gd name="connsiteY122" fmla="*/ 316254 h 763929"/>
              <a:gd name="connsiteX123" fmla="*/ 86734 w 792507"/>
              <a:gd name="connsiteY123" fmla="*/ 277448 h 763929"/>
              <a:gd name="connsiteX124" fmla="*/ 100351 w 792507"/>
              <a:gd name="connsiteY124" fmla="*/ 208912 h 763929"/>
              <a:gd name="connsiteX125" fmla="*/ 132535 w 792507"/>
              <a:gd name="connsiteY125" fmla="*/ 191709 h 763929"/>
              <a:gd name="connsiteX126" fmla="*/ 168850 w 792507"/>
              <a:gd name="connsiteY126" fmla="*/ 195295 h 763929"/>
              <a:gd name="connsiteX127" fmla="*/ 172766 w 792507"/>
              <a:gd name="connsiteY127" fmla="*/ 198510 h 763929"/>
              <a:gd name="connsiteX128" fmla="*/ 262384 w 792507"/>
              <a:gd name="connsiteY128" fmla="*/ 96736 h 763929"/>
              <a:gd name="connsiteX129" fmla="*/ 254345 w 792507"/>
              <a:gd name="connsiteY129" fmla="*/ 86948 h 763929"/>
              <a:gd name="connsiteX130" fmla="*/ 267963 w 792507"/>
              <a:gd name="connsiteY130" fmla="*/ 18412 h 763929"/>
              <a:gd name="connsiteX131" fmla="*/ 300166 w 792507"/>
              <a:gd name="connsiteY131" fmla="*/ 1209 h 76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792507" h="763929">
                <a:moveTo>
                  <a:pt x="457203" y="382928"/>
                </a:moveTo>
                <a:lnTo>
                  <a:pt x="457240" y="733415"/>
                </a:lnTo>
                <a:lnTo>
                  <a:pt x="502968" y="733415"/>
                </a:lnTo>
                <a:lnTo>
                  <a:pt x="502931" y="382928"/>
                </a:lnTo>
                <a:close/>
                <a:moveTo>
                  <a:pt x="121932" y="382928"/>
                </a:moveTo>
                <a:lnTo>
                  <a:pt x="121969" y="733415"/>
                </a:lnTo>
                <a:lnTo>
                  <a:pt x="167697" y="733415"/>
                </a:lnTo>
                <a:lnTo>
                  <a:pt x="167660" y="382928"/>
                </a:lnTo>
                <a:close/>
                <a:moveTo>
                  <a:pt x="624851" y="249578"/>
                </a:moveTo>
                <a:lnTo>
                  <a:pt x="624851" y="733415"/>
                </a:lnTo>
                <a:lnTo>
                  <a:pt x="670579" y="733415"/>
                </a:lnTo>
                <a:lnTo>
                  <a:pt x="670579" y="249578"/>
                </a:lnTo>
                <a:close/>
                <a:moveTo>
                  <a:pt x="289581" y="249578"/>
                </a:moveTo>
                <a:lnTo>
                  <a:pt x="289581" y="733415"/>
                </a:lnTo>
                <a:lnTo>
                  <a:pt x="335309" y="733415"/>
                </a:lnTo>
                <a:lnTo>
                  <a:pt x="335309" y="249578"/>
                </a:lnTo>
                <a:close/>
                <a:moveTo>
                  <a:pt x="480085" y="221004"/>
                </a:moveTo>
                <a:cubicBezTo>
                  <a:pt x="466988" y="221004"/>
                  <a:pt x="455156" y="228892"/>
                  <a:pt x="450171" y="240985"/>
                </a:cubicBezTo>
                <a:cubicBezTo>
                  <a:pt x="445148" y="253077"/>
                  <a:pt x="447901" y="267030"/>
                  <a:pt x="457166" y="276257"/>
                </a:cubicBezTo>
                <a:cubicBezTo>
                  <a:pt x="466430" y="285522"/>
                  <a:pt x="480383" y="288312"/>
                  <a:pt x="492475" y="283289"/>
                </a:cubicBezTo>
                <a:cubicBezTo>
                  <a:pt x="504567" y="278266"/>
                  <a:pt x="512456" y="266472"/>
                  <a:pt x="512456" y="253375"/>
                </a:cubicBezTo>
                <a:cubicBezTo>
                  <a:pt x="512456" y="235479"/>
                  <a:pt x="497983" y="221005"/>
                  <a:pt x="480086" y="221005"/>
                </a:cubicBezTo>
                <a:close/>
                <a:moveTo>
                  <a:pt x="144814" y="221004"/>
                </a:moveTo>
                <a:cubicBezTo>
                  <a:pt x="131717" y="221004"/>
                  <a:pt x="119885" y="228892"/>
                  <a:pt x="114863" y="240985"/>
                </a:cubicBezTo>
                <a:cubicBezTo>
                  <a:pt x="109877" y="253077"/>
                  <a:pt x="112630" y="267030"/>
                  <a:pt x="121895" y="276257"/>
                </a:cubicBezTo>
                <a:cubicBezTo>
                  <a:pt x="131159" y="285522"/>
                  <a:pt x="145075" y="288312"/>
                  <a:pt x="157204" y="283289"/>
                </a:cubicBezTo>
                <a:cubicBezTo>
                  <a:pt x="169296" y="278266"/>
                  <a:pt x="177185" y="266472"/>
                  <a:pt x="177185" y="253375"/>
                </a:cubicBezTo>
                <a:cubicBezTo>
                  <a:pt x="177185" y="235479"/>
                  <a:pt x="162674" y="221005"/>
                  <a:pt x="144815" y="221005"/>
                </a:cubicBezTo>
                <a:close/>
                <a:moveTo>
                  <a:pt x="15255" y="133344"/>
                </a:moveTo>
                <a:cubicBezTo>
                  <a:pt x="23664" y="133344"/>
                  <a:pt x="30510" y="140190"/>
                  <a:pt x="30510" y="148599"/>
                </a:cubicBezTo>
                <a:lnTo>
                  <a:pt x="30510" y="733415"/>
                </a:lnTo>
                <a:lnTo>
                  <a:pt x="91459" y="733415"/>
                </a:lnTo>
                <a:lnTo>
                  <a:pt x="91459" y="367674"/>
                </a:lnTo>
                <a:cubicBezTo>
                  <a:pt x="91459" y="359266"/>
                  <a:pt x="98267" y="352419"/>
                  <a:pt x="106714" y="352419"/>
                </a:cubicBezTo>
                <a:lnTo>
                  <a:pt x="182914" y="352419"/>
                </a:lnTo>
                <a:cubicBezTo>
                  <a:pt x="186933" y="352419"/>
                  <a:pt x="190802" y="354056"/>
                  <a:pt x="193667" y="356883"/>
                </a:cubicBezTo>
                <a:cubicBezTo>
                  <a:pt x="196532" y="359748"/>
                  <a:pt x="198131" y="363618"/>
                  <a:pt x="198131" y="367674"/>
                </a:cubicBezTo>
                <a:lnTo>
                  <a:pt x="198131" y="733415"/>
                </a:lnTo>
                <a:lnTo>
                  <a:pt x="259108" y="733415"/>
                </a:lnTo>
                <a:lnTo>
                  <a:pt x="259108" y="234324"/>
                </a:lnTo>
                <a:cubicBezTo>
                  <a:pt x="259108" y="225916"/>
                  <a:pt x="265916" y="219069"/>
                  <a:pt x="274326" y="219069"/>
                </a:cubicBezTo>
                <a:lnTo>
                  <a:pt x="350526" y="219069"/>
                </a:lnTo>
                <a:cubicBezTo>
                  <a:pt x="354582" y="219069"/>
                  <a:pt x="358451" y="220706"/>
                  <a:pt x="361316" y="223533"/>
                </a:cubicBezTo>
                <a:cubicBezTo>
                  <a:pt x="364181" y="226398"/>
                  <a:pt x="365780" y="230268"/>
                  <a:pt x="365780" y="234324"/>
                </a:cubicBezTo>
                <a:lnTo>
                  <a:pt x="365780" y="733415"/>
                </a:lnTo>
                <a:lnTo>
                  <a:pt x="426730" y="733415"/>
                </a:lnTo>
                <a:lnTo>
                  <a:pt x="426730" y="367674"/>
                </a:lnTo>
                <a:cubicBezTo>
                  <a:pt x="426730" y="359266"/>
                  <a:pt x="433577" y="352419"/>
                  <a:pt x="441985" y="352419"/>
                </a:cubicBezTo>
                <a:lnTo>
                  <a:pt x="518185" y="352419"/>
                </a:lnTo>
                <a:cubicBezTo>
                  <a:pt x="522204" y="352419"/>
                  <a:pt x="526110" y="354056"/>
                  <a:pt x="528938" y="356883"/>
                </a:cubicBezTo>
                <a:cubicBezTo>
                  <a:pt x="531803" y="359748"/>
                  <a:pt x="533403" y="363618"/>
                  <a:pt x="533403" y="367674"/>
                </a:cubicBezTo>
                <a:lnTo>
                  <a:pt x="533403" y="733415"/>
                </a:lnTo>
                <a:lnTo>
                  <a:pt x="594378" y="733415"/>
                </a:lnTo>
                <a:lnTo>
                  <a:pt x="594378" y="234324"/>
                </a:lnTo>
                <a:cubicBezTo>
                  <a:pt x="594378" y="225916"/>
                  <a:pt x="601186" y="219069"/>
                  <a:pt x="609596" y="219069"/>
                </a:cubicBezTo>
                <a:lnTo>
                  <a:pt x="685796" y="219069"/>
                </a:lnTo>
                <a:cubicBezTo>
                  <a:pt x="689852" y="219069"/>
                  <a:pt x="693721" y="220706"/>
                  <a:pt x="696586" y="223533"/>
                </a:cubicBezTo>
                <a:cubicBezTo>
                  <a:pt x="699451" y="226398"/>
                  <a:pt x="701050" y="230268"/>
                  <a:pt x="701050" y="234324"/>
                </a:cubicBezTo>
                <a:lnTo>
                  <a:pt x="701050" y="733415"/>
                </a:lnTo>
                <a:lnTo>
                  <a:pt x="777251" y="733415"/>
                </a:lnTo>
                <a:cubicBezTo>
                  <a:pt x="785660" y="733415"/>
                  <a:pt x="792507" y="740261"/>
                  <a:pt x="792507" y="748670"/>
                </a:cubicBezTo>
                <a:cubicBezTo>
                  <a:pt x="792507" y="757080"/>
                  <a:pt x="785660" y="763926"/>
                  <a:pt x="777251" y="763926"/>
                </a:cubicBezTo>
                <a:lnTo>
                  <a:pt x="777255" y="763929"/>
                </a:lnTo>
                <a:lnTo>
                  <a:pt x="685796" y="763929"/>
                </a:lnTo>
                <a:lnTo>
                  <a:pt x="609596" y="763929"/>
                </a:lnTo>
                <a:lnTo>
                  <a:pt x="518185" y="763929"/>
                </a:lnTo>
                <a:lnTo>
                  <a:pt x="441985" y="763929"/>
                </a:lnTo>
                <a:lnTo>
                  <a:pt x="350526" y="763929"/>
                </a:lnTo>
                <a:lnTo>
                  <a:pt x="274326" y="763929"/>
                </a:lnTo>
                <a:lnTo>
                  <a:pt x="182914" y="763929"/>
                </a:lnTo>
                <a:lnTo>
                  <a:pt x="106714" y="763929"/>
                </a:lnTo>
                <a:lnTo>
                  <a:pt x="15255" y="763929"/>
                </a:lnTo>
                <a:cubicBezTo>
                  <a:pt x="6846" y="763929"/>
                  <a:pt x="0" y="757083"/>
                  <a:pt x="0" y="748674"/>
                </a:cubicBezTo>
                <a:lnTo>
                  <a:pt x="0" y="148599"/>
                </a:lnTo>
                <a:cubicBezTo>
                  <a:pt x="0" y="140191"/>
                  <a:pt x="6846" y="133344"/>
                  <a:pt x="15255" y="133344"/>
                </a:cubicBezTo>
                <a:close/>
                <a:moveTo>
                  <a:pt x="647696" y="30504"/>
                </a:moveTo>
                <a:cubicBezTo>
                  <a:pt x="634599" y="30504"/>
                  <a:pt x="622805" y="38392"/>
                  <a:pt x="617782" y="50485"/>
                </a:cubicBezTo>
                <a:cubicBezTo>
                  <a:pt x="612797" y="62577"/>
                  <a:pt x="615549" y="76530"/>
                  <a:pt x="624814" y="85757"/>
                </a:cubicBezTo>
                <a:cubicBezTo>
                  <a:pt x="634078" y="95022"/>
                  <a:pt x="647994" y="97812"/>
                  <a:pt x="660086" y="92789"/>
                </a:cubicBezTo>
                <a:cubicBezTo>
                  <a:pt x="672216" y="87766"/>
                  <a:pt x="680104" y="75972"/>
                  <a:pt x="680104" y="62875"/>
                </a:cubicBezTo>
                <a:cubicBezTo>
                  <a:pt x="680104" y="44979"/>
                  <a:pt x="665594" y="30505"/>
                  <a:pt x="647697" y="30505"/>
                </a:cubicBezTo>
                <a:close/>
                <a:moveTo>
                  <a:pt x="312426" y="30504"/>
                </a:moveTo>
                <a:cubicBezTo>
                  <a:pt x="299329" y="30504"/>
                  <a:pt x="287534" y="38392"/>
                  <a:pt x="282511" y="50485"/>
                </a:cubicBezTo>
                <a:cubicBezTo>
                  <a:pt x="277489" y="62578"/>
                  <a:pt x="280279" y="76530"/>
                  <a:pt x="289544" y="85757"/>
                </a:cubicBezTo>
                <a:cubicBezTo>
                  <a:pt x="298808" y="95022"/>
                  <a:pt x="312724" y="97812"/>
                  <a:pt x="324816" y="92789"/>
                </a:cubicBezTo>
                <a:cubicBezTo>
                  <a:pt x="336945" y="87766"/>
                  <a:pt x="344833" y="75972"/>
                  <a:pt x="344833" y="62875"/>
                </a:cubicBezTo>
                <a:cubicBezTo>
                  <a:pt x="344833" y="44979"/>
                  <a:pt x="330323" y="30505"/>
                  <a:pt x="312427" y="30505"/>
                </a:cubicBezTo>
                <a:close/>
                <a:moveTo>
                  <a:pt x="300166" y="1209"/>
                </a:moveTo>
                <a:cubicBezTo>
                  <a:pt x="312109" y="-1167"/>
                  <a:pt x="324741" y="-79"/>
                  <a:pt x="336498" y="4795"/>
                </a:cubicBezTo>
                <a:cubicBezTo>
                  <a:pt x="359975" y="14542"/>
                  <a:pt x="375305" y="37462"/>
                  <a:pt x="375305" y="62875"/>
                </a:cubicBezTo>
                <a:cubicBezTo>
                  <a:pt x="375296" y="71553"/>
                  <a:pt x="373531" y="79818"/>
                  <a:pt x="370346" y="87335"/>
                </a:cubicBezTo>
                <a:lnTo>
                  <a:pt x="363336" y="97722"/>
                </a:lnTo>
                <a:lnTo>
                  <a:pt x="453046" y="199599"/>
                </a:lnTo>
                <a:lnTo>
                  <a:pt x="467806" y="191709"/>
                </a:lnTo>
                <a:cubicBezTo>
                  <a:pt x="479750" y="189333"/>
                  <a:pt x="492382" y="190421"/>
                  <a:pt x="504121" y="195295"/>
                </a:cubicBezTo>
                <a:lnTo>
                  <a:pt x="508043" y="198515"/>
                </a:lnTo>
                <a:lnTo>
                  <a:pt x="597660" y="96742"/>
                </a:lnTo>
                <a:lnTo>
                  <a:pt x="589616" y="86948"/>
                </a:lnTo>
                <a:cubicBezTo>
                  <a:pt x="579905" y="63432"/>
                  <a:pt x="585263" y="36383"/>
                  <a:pt x="603271" y="18412"/>
                </a:cubicBezTo>
                <a:cubicBezTo>
                  <a:pt x="612257" y="9427"/>
                  <a:pt x="623512" y="3586"/>
                  <a:pt x="635455" y="1209"/>
                </a:cubicBezTo>
                <a:cubicBezTo>
                  <a:pt x="647399" y="-1167"/>
                  <a:pt x="660031" y="-79"/>
                  <a:pt x="671769" y="4795"/>
                </a:cubicBezTo>
                <a:cubicBezTo>
                  <a:pt x="695246" y="14542"/>
                  <a:pt x="710576" y="37462"/>
                  <a:pt x="710576" y="62875"/>
                </a:cubicBezTo>
                <a:cubicBezTo>
                  <a:pt x="710538" y="97589"/>
                  <a:pt x="682410" y="125681"/>
                  <a:pt x="647695" y="125755"/>
                </a:cubicBezTo>
                <a:lnTo>
                  <a:pt x="647696" y="125754"/>
                </a:lnTo>
                <a:lnTo>
                  <a:pt x="620097" y="117376"/>
                </a:lnTo>
                <a:lnTo>
                  <a:pt x="531596" y="217848"/>
                </a:lnTo>
                <a:lnTo>
                  <a:pt x="532342" y="218460"/>
                </a:lnTo>
                <a:cubicBezTo>
                  <a:pt x="539104" y="228585"/>
                  <a:pt x="542927" y="240669"/>
                  <a:pt x="542927" y="253375"/>
                </a:cubicBezTo>
                <a:cubicBezTo>
                  <a:pt x="542890" y="288089"/>
                  <a:pt x="514762" y="316181"/>
                  <a:pt x="480084" y="316255"/>
                </a:cubicBezTo>
                <a:lnTo>
                  <a:pt x="480085" y="316254"/>
                </a:lnTo>
                <a:cubicBezTo>
                  <a:pt x="454635" y="316254"/>
                  <a:pt x="431716" y="300925"/>
                  <a:pt x="422005" y="277448"/>
                </a:cubicBezTo>
                <a:cubicBezTo>
                  <a:pt x="417131" y="265690"/>
                  <a:pt x="416043" y="253049"/>
                  <a:pt x="418419" y="241101"/>
                </a:cubicBezTo>
                <a:lnTo>
                  <a:pt x="429990" y="219451"/>
                </a:lnTo>
                <a:lnTo>
                  <a:pt x="340789" y="118151"/>
                </a:lnTo>
                <a:lnTo>
                  <a:pt x="336890" y="120781"/>
                </a:lnTo>
                <a:cubicBezTo>
                  <a:pt x="329370" y="123967"/>
                  <a:pt x="321104" y="125737"/>
                  <a:pt x="312425" y="125755"/>
                </a:cubicBezTo>
                <a:lnTo>
                  <a:pt x="312426" y="125754"/>
                </a:lnTo>
                <a:lnTo>
                  <a:pt x="284817" y="117373"/>
                </a:lnTo>
                <a:lnTo>
                  <a:pt x="196319" y="217843"/>
                </a:lnTo>
                <a:lnTo>
                  <a:pt x="197071" y="218460"/>
                </a:lnTo>
                <a:cubicBezTo>
                  <a:pt x="203833" y="228585"/>
                  <a:pt x="207656" y="240669"/>
                  <a:pt x="207656" y="253375"/>
                </a:cubicBezTo>
                <a:cubicBezTo>
                  <a:pt x="207619" y="288089"/>
                  <a:pt x="179491" y="316181"/>
                  <a:pt x="144813" y="316255"/>
                </a:cubicBezTo>
                <a:lnTo>
                  <a:pt x="144814" y="316254"/>
                </a:lnTo>
                <a:cubicBezTo>
                  <a:pt x="119364" y="316254"/>
                  <a:pt x="96445" y="300925"/>
                  <a:pt x="86734" y="277448"/>
                </a:cubicBezTo>
                <a:cubicBezTo>
                  <a:pt x="76986" y="253932"/>
                  <a:pt x="82381" y="226883"/>
                  <a:pt x="100351" y="208912"/>
                </a:cubicBezTo>
                <a:cubicBezTo>
                  <a:pt x="109337" y="199927"/>
                  <a:pt x="120592" y="194086"/>
                  <a:pt x="132535" y="191709"/>
                </a:cubicBezTo>
                <a:cubicBezTo>
                  <a:pt x="144479" y="189333"/>
                  <a:pt x="157111" y="190421"/>
                  <a:pt x="168850" y="195295"/>
                </a:cubicBezTo>
                <a:lnTo>
                  <a:pt x="172766" y="198510"/>
                </a:lnTo>
                <a:lnTo>
                  <a:pt x="262384" y="96736"/>
                </a:lnTo>
                <a:lnTo>
                  <a:pt x="254345" y="86948"/>
                </a:lnTo>
                <a:cubicBezTo>
                  <a:pt x="244634" y="63432"/>
                  <a:pt x="249992" y="36383"/>
                  <a:pt x="267963" y="18412"/>
                </a:cubicBezTo>
                <a:cubicBezTo>
                  <a:pt x="276967" y="9427"/>
                  <a:pt x="288222" y="3586"/>
                  <a:pt x="300166" y="1209"/>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BDBC0BC1-1CE5-2620-0B06-6FC2F829D4E8}"/>
              </a:ext>
              <a:ext uri="{C183D7F6-B498-43B3-948B-1728B52AA6E4}">
                <adec:decorative xmlns:adec="http://schemas.microsoft.com/office/drawing/2017/decorative" val="1"/>
              </a:ext>
            </a:extLst>
          </p:cNvPr>
          <p:cNvSpPr>
            <a:spLocks noChangeAspect="1"/>
          </p:cNvSpPr>
          <p:nvPr/>
        </p:nvSpPr>
        <p:spPr>
          <a:xfrm>
            <a:off x="3027329" y="5215402"/>
            <a:ext cx="457956" cy="457200"/>
          </a:xfrm>
          <a:custGeom>
            <a:avLst/>
            <a:gdLst>
              <a:gd name="connsiteX0" fmla="*/ 803205 w 952491"/>
              <a:gd name="connsiteY0" fmla="*/ 746141 h 950919"/>
              <a:gd name="connsiteX1" fmla="*/ 803205 w 952491"/>
              <a:gd name="connsiteY1" fmla="*/ 857364 h 950919"/>
              <a:gd name="connsiteX2" fmla="*/ 858793 w 952491"/>
              <a:gd name="connsiteY2" fmla="*/ 912819 h 950919"/>
              <a:gd name="connsiteX3" fmla="*/ 914400 w 952491"/>
              <a:gd name="connsiteY3" fmla="*/ 857364 h 950919"/>
              <a:gd name="connsiteX4" fmla="*/ 914400 w 952491"/>
              <a:gd name="connsiteY4" fmla="*/ 746141 h 950919"/>
              <a:gd name="connsiteX5" fmla="*/ 378056 w 952491"/>
              <a:gd name="connsiteY5" fmla="*/ 738435 h 950919"/>
              <a:gd name="connsiteX6" fmla="*/ 574442 w 952491"/>
              <a:gd name="connsiteY6" fmla="*/ 738435 h 950919"/>
              <a:gd name="connsiteX7" fmla="*/ 593483 w 952491"/>
              <a:gd name="connsiteY7" fmla="*/ 757485 h 950919"/>
              <a:gd name="connsiteX8" fmla="*/ 574433 w 952491"/>
              <a:gd name="connsiteY8" fmla="*/ 776535 h 950919"/>
              <a:gd name="connsiteX9" fmla="*/ 378056 w 952491"/>
              <a:gd name="connsiteY9" fmla="*/ 776535 h 950919"/>
              <a:gd name="connsiteX10" fmla="*/ 359006 w 952491"/>
              <a:gd name="connsiteY10" fmla="*/ 757485 h 950919"/>
              <a:gd name="connsiteX11" fmla="*/ 378056 w 952491"/>
              <a:gd name="connsiteY11" fmla="*/ 738435 h 950919"/>
              <a:gd name="connsiteX12" fmla="*/ 323173 w 952491"/>
              <a:gd name="connsiteY12" fmla="*/ 631336 h 950919"/>
              <a:gd name="connsiteX13" fmla="*/ 629307 w 952491"/>
              <a:gd name="connsiteY13" fmla="*/ 631336 h 950919"/>
              <a:gd name="connsiteX14" fmla="*/ 648357 w 952491"/>
              <a:gd name="connsiteY14" fmla="*/ 650386 h 950919"/>
              <a:gd name="connsiteX15" fmla="*/ 629307 w 952491"/>
              <a:gd name="connsiteY15" fmla="*/ 669436 h 950919"/>
              <a:gd name="connsiteX16" fmla="*/ 323173 w 952491"/>
              <a:gd name="connsiteY16" fmla="*/ 669436 h 950919"/>
              <a:gd name="connsiteX17" fmla="*/ 304123 w 952491"/>
              <a:gd name="connsiteY17" fmla="*/ 650386 h 950919"/>
              <a:gd name="connsiteX18" fmla="*/ 323173 w 952491"/>
              <a:gd name="connsiteY18" fmla="*/ 631336 h 950919"/>
              <a:gd name="connsiteX19" fmla="*/ 279873 w 952491"/>
              <a:gd name="connsiteY19" fmla="*/ 524266 h 950919"/>
              <a:gd name="connsiteX20" fmla="*/ 672608 w 952491"/>
              <a:gd name="connsiteY20" fmla="*/ 524266 h 950919"/>
              <a:gd name="connsiteX21" fmla="*/ 691658 w 952491"/>
              <a:gd name="connsiteY21" fmla="*/ 543316 h 950919"/>
              <a:gd name="connsiteX22" fmla="*/ 672608 w 952491"/>
              <a:gd name="connsiteY22" fmla="*/ 562366 h 950919"/>
              <a:gd name="connsiteX23" fmla="*/ 279873 w 952491"/>
              <a:gd name="connsiteY23" fmla="*/ 562366 h 950919"/>
              <a:gd name="connsiteX24" fmla="*/ 260823 w 952491"/>
              <a:gd name="connsiteY24" fmla="*/ 543316 h 950919"/>
              <a:gd name="connsiteX25" fmla="*/ 279873 w 952491"/>
              <a:gd name="connsiteY25" fmla="*/ 524266 h 950919"/>
              <a:gd name="connsiteX26" fmla="*/ 476249 w 952491"/>
              <a:gd name="connsiteY26" fmla="*/ 156153 h 950919"/>
              <a:gd name="connsiteX27" fmla="*/ 495299 w 952491"/>
              <a:gd name="connsiteY27" fmla="*/ 175203 h 950919"/>
              <a:gd name="connsiteX28" fmla="*/ 495299 w 952491"/>
              <a:gd name="connsiteY28" fmla="*/ 267719 h 950919"/>
              <a:gd name="connsiteX29" fmla="*/ 495204 w 952491"/>
              <a:gd name="connsiteY29" fmla="*/ 268672 h 950919"/>
              <a:gd name="connsiteX30" fmla="*/ 495004 w 952491"/>
              <a:gd name="connsiteY30" fmla="*/ 270701 h 950919"/>
              <a:gd name="connsiteX31" fmla="*/ 494642 w 952491"/>
              <a:gd name="connsiteY31" fmla="*/ 272463 h 950919"/>
              <a:gd name="connsiteX32" fmla="*/ 494089 w 952491"/>
              <a:gd name="connsiteY32" fmla="*/ 274215 h 950919"/>
              <a:gd name="connsiteX33" fmla="*/ 493375 w 952491"/>
              <a:gd name="connsiteY33" fmla="*/ 275930 h 950919"/>
              <a:gd name="connsiteX34" fmla="*/ 492499 w 952491"/>
              <a:gd name="connsiteY34" fmla="*/ 277540 h 950919"/>
              <a:gd name="connsiteX35" fmla="*/ 491508 w 952491"/>
              <a:gd name="connsiteY35" fmla="*/ 279035 h 950919"/>
              <a:gd name="connsiteX36" fmla="*/ 490317 w 952491"/>
              <a:gd name="connsiteY36" fmla="*/ 280483 h 950919"/>
              <a:gd name="connsiteX37" fmla="*/ 489032 w 952491"/>
              <a:gd name="connsiteY37" fmla="*/ 281769 h 950919"/>
              <a:gd name="connsiteX38" fmla="*/ 487631 w 952491"/>
              <a:gd name="connsiteY38" fmla="*/ 282921 h 950919"/>
              <a:gd name="connsiteX39" fmla="*/ 485936 w 952491"/>
              <a:gd name="connsiteY39" fmla="*/ 284045 h 950919"/>
              <a:gd name="connsiteX40" fmla="*/ 485155 w 952491"/>
              <a:gd name="connsiteY40" fmla="*/ 284569 h 950919"/>
              <a:gd name="connsiteX41" fmla="*/ 422290 w 952491"/>
              <a:gd name="connsiteY41" fmla="*/ 317783 h 950919"/>
              <a:gd name="connsiteX42" fmla="*/ 413403 w 952491"/>
              <a:gd name="connsiteY42" fmla="*/ 319993 h 950919"/>
              <a:gd name="connsiteX43" fmla="*/ 396553 w 952491"/>
              <a:gd name="connsiteY43" fmla="*/ 309839 h 950919"/>
              <a:gd name="connsiteX44" fmla="*/ 404488 w 952491"/>
              <a:gd name="connsiteY44" fmla="*/ 284093 h 950919"/>
              <a:gd name="connsiteX45" fmla="*/ 457199 w 952491"/>
              <a:gd name="connsiteY45" fmla="*/ 256242 h 950919"/>
              <a:gd name="connsiteX46" fmla="*/ 457199 w 952491"/>
              <a:gd name="connsiteY46" fmla="*/ 175203 h 950919"/>
              <a:gd name="connsiteX47" fmla="*/ 476249 w 952491"/>
              <a:gd name="connsiteY47" fmla="*/ 156153 h 950919"/>
              <a:gd name="connsiteX48" fmla="*/ 476240 w 952491"/>
              <a:gd name="connsiteY48" fmla="*/ 133979 h 950919"/>
              <a:gd name="connsiteX49" fmla="*/ 342233 w 952491"/>
              <a:gd name="connsiteY49" fmla="*/ 267729 h 950919"/>
              <a:gd name="connsiteX50" fmla="*/ 476240 w 952491"/>
              <a:gd name="connsiteY50" fmla="*/ 401470 h 950919"/>
              <a:gd name="connsiteX51" fmla="*/ 610257 w 952491"/>
              <a:gd name="connsiteY51" fmla="*/ 267729 h 950919"/>
              <a:gd name="connsiteX52" fmla="*/ 476240 w 952491"/>
              <a:gd name="connsiteY52" fmla="*/ 133979 h 950919"/>
              <a:gd name="connsiteX53" fmla="*/ 476240 w 952491"/>
              <a:gd name="connsiteY53" fmla="*/ 95879 h 950919"/>
              <a:gd name="connsiteX54" fmla="*/ 648357 w 952491"/>
              <a:gd name="connsiteY54" fmla="*/ 267729 h 950919"/>
              <a:gd name="connsiteX55" fmla="*/ 476240 w 952491"/>
              <a:gd name="connsiteY55" fmla="*/ 439570 h 950919"/>
              <a:gd name="connsiteX56" fmla="*/ 304133 w 952491"/>
              <a:gd name="connsiteY56" fmla="*/ 267729 h 950919"/>
              <a:gd name="connsiteX57" fmla="*/ 476240 w 952491"/>
              <a:gd name="connsiteY57" fmla="*/ 95879 h 950919"/>
              <a:gd name="connsiteX58" fmla="*/ 168993 w 952491"/>
              <a:gd name="connsiteY58" fmla="*/ 38100 h 950919"/>
              <a:gd name="connsiteX59" fmla="*/ 187404 w 952491"/>
              <a:gd name="connsiteY59" fmla="*/ 93555 h 950919"/>
              <a:gd name="connsiteX60" fmla="*/ 187404 w 952491"/>
              <a:gd name="connsiteY60" fmla="*/ 126140 h 950919"/>
              <a:gd name="connsiteX61" fmla="*/ 187404 w 952491"/>
              <a:gd name="connsiteY61" fmla="*/ 223818 h 950919"/>
              <a:gd name="connsiteX62" fmla="*/ 187404 w 952491"/>
              <a:gd name="connsiteY62" fmla="*/ 727043 h 950919"/>
              <a:gd name="connsiteX63" fmla="*/ 187404 w 952491"/>
              <a:gd name="connsiteY63" fmla="*/ 727091 h 950919"/>
              <a:gd name="connsiteX64" fmla="*/ 187404 w 952491"/>
              <a:gd name="connsiteY64" fmla="*/ 857364 h 950919"/>
              <a:gd name="connsiteX65" fmla="*/ 243011 w 952491"/>
              <a:gd name="connsiteY65" fmla="*/ 912819 h 950919"/>
              <a:gd name="connsiteX66" fmla="*/ 783527 w 952491"/>
              <a:gd name="connsiteY66" fmla="*/ 912819 h 950919"/>
              <a:gd name="connsiteX67" fmla="*/ 765867 w 952491"/>
              <a:gd name="connsiteY67" fmla="*/ 868651 h 950919"/>
              <a:gd name="connsiteX68" fmla="*/ 765105 w 952491"/>
              <a:gd name="connsiteY68" fmla="*/ 863613 h 950919"/>
              <a:gd name="connsiteX69" fmla="*/ 765105 w 952491"/>
              <a:gd name="connsiteY69" fmla="*/ 223818 h 950919"/>
              <a:gd name="connsiteX70" fmla="*/ 765105 w 952491"/>
              <a:gd name="connsiteY70" fmla="*/ 126140 h 950919"/>
              <a:gd name="connsiteX71" fmla="*/ 765105 w 952491"/>
              <a:gd name="connsiteY71" fmla="*/ 93555 h 950919"/>
              <a:gd name="connsiteX72" fmla="*/ 709489 w 952491"/>
              <a:gd name="connsiteY72" fmla="*/ 38100 h 950919"/>
              <a:gd name="connsiteX73" fmla="*/ 93697 w 952491"/>
              <a:gd name="connsiteY73" fmla="*/ 38100 h 950919"/>
              <a:gd name="connsiteX74" fmla="*/ 38100 w 952491"/>
              <a:gd name="connsiteY74" fmla="*/ 93555 h 950919"/>
              <a:gd name="connsiteX75" fmla="*/ 38100 w 952491"/>
              <a:gd name="connsiteY75" fmla="*/ 204768 h 950919"/>
              <a:gd name="connsiteX76" fmla="*/ 149295 w 952491"/>
              <a:gd name="connsiteY76" fmla="*/ 204768 h 950919"/>
              <a:gd name="connsiteX77" fmla="*/ 149295 w 952491"/>
              <a:gd name="connsiteY77" fmla="*/ 126140 h 950919"/>
              <a:gd name="connsiteX78" fmla="*/ 149295 w 952491"/>
              <a:gd name="connsiteY78" fmla="*/ 93555 h 950919"/>
              <a:gd name="connsiteX79" fmla="*/ 93697 w 952491"/>
              <a:gd name="connsiteY79" fmla="*/ 38100 h 950919"/>
              <a:gd name="connsiteX80" fmla="*/ 93697 w 952491"/>
              <a:gd name="connsiteY80" fmla="*/ 0 h 950919"/>
              <a:gd name="connsiteX81" fmla="*/ 709479 w 952491"/>
              <a:gd name="connsiteY81" fmla="*/ 0 h 950919"/>
              <a:gd name="connsiteX82" fmla="*/ 803196 w 952491"/>
              <a:gd name="connsiteY82" fmla="*/ 93555 h 950919"/>
              <a:gd name="connsiteX83" fmla="*/ 803196 w 952491"/>
              <a:gd name="connsiteY83" fmla="*/ 126140 h 950919"/>
              <a:gd name="connsiteX84" fmla="*/ 803196 w 952491"/>
              <a:gd name="connsiteY84" fmla="*/ 223818 h 950919"/>
              <a:gd name="connsiteX85" fmla="*/ 803196 w 952491"/>
              <a:gd name="connsiteY85" fmla="*/ 708041 h 950919"/>
              <a:gd name="connsiteX86" fmla="*/ 933450 w 952491"/>
              <a:gd name="connsiteY86" fmla="*/ 708041 h 950919"/>
              <a:gd name="connsiteX87" fmla="*/ 952491 w 952491"/>
              <a:gd name="connsiteY87" fmla="*/ 727091 h 950919"/>
              <a:gd name="connsiteX88" fmla="*/ 952491 w 952491"/>
              <a:gd name="connsiteY88" fmla="*/ 857364 h 950919"/>
              <a:gd name="connsiteX89" fmla="*/ 858784 w 952491"/>
              <a:gd name="connsiteY89" fmla="*/ 950919 h 950919"/>
              <a:gd name="connsiteX90" fmla="*/ 243002 w 952491"/>
              <a:gd name="connsiteY90" fmla="*/ 950919 h 950919"/>
              <a:gd name="connsiteX91" fmla="*/ 150047 w 952491"/>
              <a:gd name="connsiteY91" fmla="*/ 868623 h 950919"/>
              <a:gd name="connsiteX92" fmla="*/ 149295 w 952491"/>
              <a:gd name="connsiteY92" fmla="*/ 863613 h 950919"/>
              <a:gd name="connsiteX93" fmla="*/ 149295 w 952491"/>
              <a:gd name="connsiteY93" fmla="*/ 242868 h 950919"/>
              <a:gd name="connsiteX94" fmla="*/ 19050 w 952491"/>
              <a:gd name="connsiteY94" fmla="*/ 242868 h 950919"/>
              <a:gd name="connsiteX95" fmla="*/ 0 w 952491"/>
              <a:gd name="connsiteY95" fmla="*/ 223818 h 950919"/>
              <a:gd name="connsiteX96" fmla="*/ 0 w 952491"/>
              <a:gd name="connsiteY96" fmla="*/ 93555 h 950919"/>
              <a:gd name="connsiteX97" fmla="*/ 93697 w 952491"/>
              <a:gd name="connsiteY97" fmla="*/ 0 h 950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952491" h="950919">
                <a:moveTo>
                  <a:pt x="803205" y="746141"/>
                </a:moveTo>
                <a:lnTo>
                  <a:pt x="803205" y="857364"/>
                </a:lnTo>
                <a:cubicBezTo>
                  <a:pt x="803205" y="887940"/>
                  <a:pt x="828142" y="912819"/>
                  <a:pt x="858793" y="912819"/>
                </a:cubicBezTo>
                <a:cubicBezTo>
                  <a:pt x="889454" y="912819"/>
                  <a:pt x="914400" y="887940"/>
                  <a:pt x="914400" y="857364"/>
                </a:cubicBezTo>
                <a:lnTo>
                  <a:pt x="914400" y="746141"/>
                </a:lnTo>
                <a:close/>
                <a:moveTo>
                  <a:pt x="378056" y="738435"/>
                </a:moveTo>
                <a:lnTo>
                  <a:pt x="574442" y="738435"/>
                </a:lnTo>
                <a:cubicBezTo>
                  <a:pt x="584958" y="738435"/>
                  <a:pt x="593483" y="746969"/>
                  <a:pt x="593483" y="757485"/>
                </a:cubicBezTo>
                <a:cubicBezTo>
                  <a:pt x="593483" y="768001"/>
                  <a:pt x="584949" y="776535"/>
                  <a:pt x="574433" y="776535"/>
                </a:cubicBezTo>
                <a:lnTo>
                  <a:pt x="378056" y="776535"/>
                </a:lnTo>
                <a:cubicBezTo>
                  <a:pt x="367540" y="776535"/>
                  <a:pt x="359006" y="768001"/>
                  <a:pt x="359006" y="757485"/>
                </a:cubicBezTo>
                <a:cubicBezTo>
                  <a:pt x="359006" y="746969"/>
                  <a:pt x="367540" y="738435"/>
                  <a:pt x="378056" y="738435"/>
                </a:cubicBezTo>
                <a:close/>
                <a:moveTo>
                  <a:pt x="323173" y="631336"/>
                </a:moveTo>
                <a:lnTo>
                  <a:pt x="629307" y="631336"/>
                </a:lnTo>
                <a:cubicBezTo>
                  <a:pt x="639832" y="631336"/>
                  <a:pt x="648357" y="639870"/>
                  <a:pt x="648357" y="650386"/>
                </a:cubicBezTo>
                <a:cubicBezTo>
                  <a:pt x="648357" y="660902"/>
                  <a:pt x="639822" y="669436"/>
                  <a:pt x="629307" y="669436"/>
                </a:cubicBezTo>
                <a:lnTo>
                  <a:pt x="323173" y="669436"/>
                </a:lnTo>
                <a:cubicBezTo>
                  <a:pt x="312657" y="669436"/>
                  <a:pt x="304123" y="660902"/>
                  <a:pt x="304123" y="650386"/>
                </a:cubicBezTo>
                <a:cubicBezTo>
                  <a:pt x="304123" y="639870"/>
                  <a:pt x="312657" y="631336"/>
                  <a:pt x="323173" y="631336"/>
                </a:cubicBezTo>
                <a:close/>
                <a:moveTo>
                  <a:pt x="279873" y="524266"/>
                </a:moveTo>
                <a:lnTo>
                  <a:pt x="672608" y="524266"/>
                </a:lnTo>
                <a:cubicBezTo>
                  <a:pt x="683123" y="524266"/>
                  <a:pt x="691658" y="532800"/>
                  <a:pt x="691658" y="543316"/>
                </a:cubicBezTo>
                <a:cubicBezTo>
                  <a:pt x="691658" y="553832"/>
                  <a:pt x="683123" y="562366"/>
                  <a:pt x="672608" y="562366"/>
                </a:cubicBezTo>
                <a:lnTo>
                  <a:pt x="279873" y="562366"/>
                </a:lnTo>
                <a:cubicBezTo>
                  <a:pt x="269357" y="562366"/>
                  <a:pt x="260823" y="553832"/>
                  <a:pt x="260823" y="543316"/>
                </a:cubicBezTo>
                <a:cubicBezTo>
                  <a:pt x="260823" y="532800"/>
                  <a:pt x="269357" y="524266"/>
                  <a:pt x="279873" y="524266"/>
                </a:cubicBezTo>
                <a:close/>
                <a:moveTo>
                  <a:pt x="476249" y="156153"/>
                </a:moveTo>
                <a:cubicBezTo>
                  <a:pt x="486765" y="156153"/>
                  <a:pt x="495299" y="164687"/>
                  <a:pt x="495299" y="175203"/>
                </a:cubicBezTo>
                <a:lnTo>
                  <a:pt x="495299" y="267719"/>
                </a:lnTo>
                <a:cubicBezTo>
                  <a:pt x="495299" y="268043"/>
                  <a:pt x="495223" y="268348"/>
                  <a:pt x="495204" y="268672"/>
                </a:cubicBezTo>
                <a:cubicBezTo>
                  <a:pt x="495175" y="269358"/>
                  <a:pt x="495109" y="270024"/>
                  <a:pt x="495004" y="270701"/>
                </a:cubicBezTo>
                <a:cubicBezTo>
                  <a:pt x="494909" y="271301"/>
                  <a:pt x="494794" y="271882"/>
                  <a:pt x="494642" y="272463"/>
                </a:cubicBezTo>
                <a:cubicBezTo>
                  <a:pt x="494480" y="273053"/>
                  <a:pt x="494299" y="273634"/>
                  <a:pt x="494089" y="274215"/>
                </a:cubicBezTo>
                <a:cubicBezTo>
                  <a:pt x="493880" y="274806"/>
                  <a:pt x="493642" y="275377"/>
                  <a:pt x="493375" y="275930"/>
                </a:cubicBezTo>
                <a:cubicBezTo>
                  <a:pt x="493108" y="276482"/>
                  <a:pt x="492823" y="277016"/>
                  <a:pt x="492499" y="277540"/>
                </a:cubicBezTo>
                <a:cubicBezTo>
                  <a:pt x="492194" y="278054"/>
                  <a:pt x="491870" y="278549"/>
                  <a:pt x="491508" y="279035"/>
                </a:cubicBezTo>
                <a:cubicBezTo>
                  <a:pt x="491137" y="279530"/>
                  <a:pt x="490737" y="280016"/>
                  <a:pt x="490317" y="280483"/>
                </a:cubicBezTo>
                <a:cubicBezTo>
                  <a:pt x="489908" y="280931"/>
                  <a:pt x="489479" y="281359"/>
                  <a:pt x="489032" y="281769"/>
                </a:cubicBezTo>
                <a:cubicBezTo>
                  <a:pt x="488593" y="282169"/>
                  <a:pt x="488127" y="282550"/>
                  <a:pt x="487631" y="282921"/>
                </a:cubicBezTo>
                <a:cubicBezTo>
                  <a:pt x="487088" y="283331"/>
                  <a:pt x="486526" y="283693"/>
                  <a:pt x="485936" y="284045"/>
                </a:cubicBezTo>
                <a:cubicBezTo>
                  <a:pt x="485669" y="284207"/>
                  <a:pt x="485441" y="284417"/>
                  <a:pt x="485155" y="284569"/>
                </a:cubicBezTo>
                <a:lnTo>
                  <a:pt x="422290" y="317783"/>
                </a:lnTo>
                <a:cubicBezTo>
                  <a:pt x="419451" y="319278"/>
                  <a:pt x="416403" y="319993"/>
                  <a:pt x="413403" y="319993"/>
                </a:cubicBezTo>
                <a:cubicBezTo>
                  <a:pt x="406574" y="319993"/>
                  <a:pt x="399963" y="316306"/>
                  <a:pt x="396553" y="309839"/>
                </a:cubicBezTo>
                <a:cubicBezTo>
                  <a:pt x="391629" y="300533"/>
                  <a:pt x="395182" y="289008"/>
                  <a:pt x="404488" y="284093"/>
                </a:cubicBezTo>
                <a:lnTo>
                  <a:pt x="457199" y="256242"/>
                </a:lnTo>
                <a:lnTo>
                  <a:pt x="457199" y="175203"/>
                </a:lnTo>
                <a:cubicBezTo>
                  <a:pt x="457199" y="164687"/>
                  <a:pt x="465733" y="156153"/>
                  <a:pt x="476249" y="156153"/>
                </a:cubicBezTo>
                <a:close/>
                <a:moveTo>
                  <a:pt x="476240" y="133979"/>
                </a:moveTo>
                <a:cubicBezTo>
                  <a:pt x="402345" y="133979"/>
                  <a:pt x="342233" y="193986"/>
                  <a:pt x="342233" y="267729"/>
                </a:cubicBezTo>
                <a:cubicBezTo>
                  <a:pt x="342233" y="341472"/>
                  <a:pt x="402345" y="401470"/>
                  <a:pt x="476240" y="401470"/>
                </a:cubicBezTo>
                <a:cubicBezTo>
                  <a:pt x="550135" y="401470"/>
                  <a:pt x="610257" y="341472"/>
                  <a:pt x="610257" y="267729"/>
                </a:cubicBezTo>
                <a:cubicBezTo>
                  <a:pt x="610257" y="193977"/>
                  <a:pt x="550145" y="133979"/>
                  <a:pt x="476240" y="133979"/>
                </a:cubicBezTo>
                <a:close/>
                <a:moveTo>
                  <a:pt x="476240" y="95879"/>
                </a:moveTo>
                <a:cubicBezTo>
                  <a:pt x="571147" y="95879"/>
                  <a:pt x="648357" y="172974"/>
                  <a:pt x="648357" y="267729"/>
                </a:cubicBezTo>
                <a:cubicBezTo>
                  <a:pt x="648357" y="362484"/>
                  <a:pt x="571147" y="439570"/>
                  <a:pt x="476240" y="439570"/>
                </a:cubicBezTo>
                <a:cubicBezTo>
                  <a:pt x="381343" y="439570"/>
                  <a:pt x="304133" y="362484"/>
                  <a:pt x="304133" y="267729"/>
                </a:cubicBezTo>
                <a:cubicBezTo>
                  <a:pt x="304133" y="172974"/>
                  <a:pt x="381343" y="95879"/>
                  <a:pt x="476240" y="95879"/>
                </a:cubicBezTo>
                <a:close/>
                <a:moveTo>
                  <a:pt x="168993" y="38100"/>
                </a:moveTo>
                <a:cubicBezTo>
                  <a:pt x="180508" y="53635"/>
                  <a:pt x="187404" y="72781"/>
                  <a:pt x="187404" y="93555"/>
                </a:cubicBezTo>
                <a:lnTo>
                  <a:pt x="187404" y="126140"/>
                </a:lnTo>
                <a:lnTo>
                  <a:pt x="187404" y="223818"/>
                </a:lnTo>
                <a:lnTo>
                  <a:pt x="187404" y="727043"/>
                </a:lnTo>
                <a:cubicBezTo>
                  <a:pt x="187404" y="727062"/>
                  <a:pt x="187404" y="727072"/>
                  <a:pt x="187404" y="727091"/>
                </a:cubicBezTo>
                <a:lnTo>
                  <a:pt x="187404" y="857364"/>
                </a:lnTo>
                <a:cubicBezTo>
                  <a:pt x="187404" y="887940"/>
                  <a:pt x="212341" y="912819"/>
                  <a:pt x="243011" y="912819"/>
                </a:cubicBezTo>
                <a:lnTo>
                  <a:pt x="783527" y="912819"/>
                </a:lnTo>
                <a:cubicBezTo>
                  <a:pt x="774135" y="900141"/>
                  <a:pt x="767858" y="885073"/>
                  <a:pt x="765867" y="868651"/>
                </a:cubicBezTo>
                <a:cubicBezTo>
                  <a:pt x="765420" y="867042"/>
                  <a:pt x="765105" y="865375"/>
                  <a:pt x="765105" y="863613"/>
                </a:cubicBezTo>
                <a:lnTo>
                  <a:pt x="765105" y="223818"/>
                </a:lnTo>
                <a:lnTo>
                  <a:pt x="765105" y="126140"/>
                </a:lnTo>
                <a:lnTo>
                  <a:pt x="765105" y="93555"/>
                </a:lnTo>
                <a:cubicBezTo>
                  <a:pt x="765105" y="62979"/>
                  <a:pt x="740159" y="38100"/>
                  <a:pt x="709489" y="38100"/>
                </a:cubicBezTo>
                <a:close/>
                <a:moveTo>
                  <a:pt x="93697" y="38100"/>
                </a:moveTo>
                <a:cubicBezTo>
                  <a:pt x="63046" y="38100"/>
                  <a:pt x="38100" y="62979"/>
                  <a:pt x="38100" y="93555"/>
                </a:cubicBezTo>
                <a:lnTo>
                  <a:pt x="38100" y="204768"/>
                </a:lnTo>
                <a:lnTo>
                  <a:pt x="149295" y="204768"/>
                </a:lnTo>
                <a:lnTo>
                  <a:pt x="149295" y="126140"/>
                </a:lnTo>
                <a:lnTo>
                  <a:pt x="149295" y="93555"/>
                </a:lnTo>
                <a:cubicBezTo>
                  <a:pt x="149295" y="62979"/>
                  <a:pt x="124349" y="38100"/>
                  <a:pt x="93697" y="38100"/>
                </a:cubicBezTo>
                <a:close/>
                <a:moveTo>
                  <a:pt x="93697" y="0"/>
                </a:moveTo>
                <a:lnTo>
                  <a:pt x="709479" y="0"/>
                </a:lnTo>
                <a:cubicBezTo>
                  <a:pt x="761152" y="0"/>
                  <a:pt x="803196" y="41967"/>
                  <a:pt x="803196" y="93555"/>
                </a:cubicBezTo>
                <a:lnTo>
                  <a:pt x="803196" y="126140"/>
                </a:lnTo>
                <a:lnTo>
                  <a:pt x="803196" y="223818"/>
                </a:lnTo>
                <a:lnTo>
                  <a:pt x="803196" y="708041"/>
                </a:lnTo>
                <a:lnTo>
                  <a:pt x="933450" y="708041"/>
                </a:lnTo>
                <a:cubicBezTo>
                  <a:pt x="943966" y="708041"/>
                  <a:pt x="952500" y="716566"/>
                  <a:pt x="952491" y="727091"/>
                </a:cubicBezTo>
                <a:lnTo>
                  <a:pt x="952491" y="857364"/>
                </a:lnTo>
                <a:cubicBezTo>
                  <a:pt x="952491" y="908952"/>
                  <a:pt x="910457" y="950919"/>
                  <a:pt x="858784" y="950919"/>
                </a:cubicBezTo>
                <a:lnTo>
                  <a:pt x="243002" y="950919"/>
                </a:lnTo>
                <a:cubicBezTo>
                  <a:pt x="195158" y="950919"/>
                  <a:pt x="155648" y="914905"/>
                  <a:pt x="150047" y="868623"/>
                </a:cubicBezTo>
                <a:cubicBezTo>
                  <a:pt x="149609" y="867013"/>
                  <a:pt x="149295" y="865365"/>
                  <a:pt x="149295" y="863613"/>
                </a:cubicBezTo>
                <a:lnTo>
                  <a:pt x="149295" y="242868"/>
                </a:lnTo>
                <a:lnTo>
                  <a:pt x="19050" y="242868"/>
                </a:lnTo>
                <a:cubicBezTo>
                  <a:pt x="8534" y="242868"/>
                  <a:pt x="0" y="234334"/>
                  <a:pt x="0" y="223818"/>
                </a:cubicBezTo>
                <a:lnTo>
                  <a:pt x="0" y="93555"/>
                </a:lnTo>
                <a:cubicBezTo>
                  <a:pt x="0" y="41967"/>
                  <a:pt x="42034" y="0"/>
                  <a:pt x="93697" y="0"/>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663488ED-AEF3-953A-6875-02CE41497186}"/>
              </a:ext>
              <a:ext uri="{C183D7F6-B498-43B3-948B-1728B52AA6E4}">
                <adec:decorative xmlns:adec="http://schemas.microsoft.com/office/drawing/2017/decorative" val="1"/>
              </a:ext>
            </a:extLst>
          </p:cNvPr>
          <p:cNvSpPr>
            <a:spLocks noChangeAspect="1"/>
          </p:cNvSpPr>
          <p:nvPr/>
        </p:nvSpPr>
        <p:spPr>
          <a:xfrm>
            <a:off x="8755194" y="1387243"/>
            <a:ext cx="457199" cy="457200"/>
          </a:xfrm>
          <a:custGeom>
            <a:avLst/>
            <a:gdLst>
              <a:gd name="connsiteX0" fmla="*/ 431599 w 863205"/>
              <a:gd name="connsiteY0" fmla="*/ 744147 h 863207"/>
              <a:gd name="connsiteX1" fmla="*/ 386951 w 863205"/>
              <a:gd name="connsiteY1" fmla="*/ 788795 h 863207"/>
              <a:gd name="connsiteX2" fmla="*/ 431599 w 863205"/>
              <a:gd name="connsiteY2" fmla="*/ 833444 h 863207"/>
              <a:gd name="connsiteX3" fmla="*/ 476248 w 863205"/>
              <a:gd name="connsiteY3" fmla="*/ 788795 h 863207"/>
              <a:gd name="connsiteX4" fmla="*/ 431599 w 863205"/>
              <a:gd name="connsiteY4" fmla="*/ 744147 h 863207"/>
              <a:gd name="connsiteX5" fmla="*/ 431599 w 863205"/>
              <a:gd name="connsiteY5" fmla="*/ 669731 h 863207"/>
              <a:gd name="connsiteX6" fmla="*/ 446482 w 863205"/>
              <a:gd name="connsiteY6" fmla="*/ 684614 h 863207"/>
              <a:gd name="connsiteX7" fmla="*/ 446482 w 863205"/>
              <a:gd name="connsiteY7" fmla="*/ 715867 h 863207"/>
              <a:gd name="connsiteX8" fmla="*/ 506013 w 863205"/>
              <a:gd name="connsiteY8" fmla="*/ 788793 h 863207"/>
              <a:gd name="connsiteX9" fmla="*/ 431599 w 863205"/>
              <a:gd name="connsiteY9" fmla="*/ 863207 h 863207"/>
              <a:gd name="connsiteX10" fmla="*/ 357185 w 863205"/>
              <a:gd name="connsiteY10" fmla="*/ 788793 h 863207"/>
              <a:gd name="connsiteX11" fmla="*/ 416716 w 863205"/>
              <a:gd name="connsiteY11" fmla="*/ 715867 h 863207"/>
              <a:gd name="connsiteX12" fmla="*/ 416716 w 863205"/>
              <a:gd name="connsiteY12" fmla="*/ 684614 h 863207"/>
              <a:gd name="connsiteX13" fmla="*/ 431599 w 863205"/>
              <a:gd name="connsiteY13" fmla="*/ 669731 h 863207"/>
              <a:gd name="connsiteX14" fmla="*/ 684168 w 863205"/>
              <a:gd name="connsiteY14" fmla="*/ 639515 h 863207"/>
              <a:gd name="connsiteX15" fmla="*/ 652617 w 863205"/>
              <a:gd name="connsiteY15" fmla="*/ 652612 h 863207"/>
              <a:gd name="connsiteX16" fmla="*/ 639520 w 863205"/>
              <a:gd name="connsiteY16" fmla="*/ 684164 h 863207"/>
              <a:gd name="connsiteX17" fmla="*/ 652617 w 863205"/>
              <a:gd name="connsiteY17" fmla="*/ 715715 h 863207"/>
              <a:gd name="connsiteX18" fmla="*/ 715720 w 863205"/>
              <a:gd name="connsiteY18" fmla="*/ 715715 h 863207"/>
              <a:gd name="connsiteX19" fmla="*/ 728817 w 863205"/>
              <a:gd name="connsiteY19" fmla="*/ 684164 h 863207"/>
              <a:gd name="connsiteX20" fmla="*/ 715720 w 863205"/>
              <a:gd name="connsiteY20" fmla="*/ 652612 h 863207"/>
              <a:gd name="connsiteX21" fmla="*/ 684168 w 863205"/>
              <a:gd name="connsiteY21" fmla="*/ 639515 h 863207"/>
              <a:gd name="connsiteX22" fmla="*/ 179039 w 863205"/>
              <a:gd name="connsiteY22" fmla="*/ 639515 h 863207"/>
              <a:gd name="connsiteX23" fmla="*/ 147487 w 863205"/>
              <a:gd name="connsiteY23" fmla="*/ 652612 h 863207"/>
              <a:gd name="connsiteX24" fmla="*/ 134390 w 863205"/>
              <a:gd name="connsiteY24" fmla="*/ 684163 h 863207"/>
              <a:gd name="connsiteX25" fmla="*/ 147487 w 863205"/>
              <a:gd name="connsiteY25" fmla="*/ 715715 h 863207"/>
              <a:gd name="connsiteX26" fmla="*/ 210590 w 863205"/>
              <a:gd name="connsiteY26" fmla="*/ 715715 h 863207"/>
              <a:gd name="connsiteX27" fmla="*/ 223687 w 863205"/>
              <a:gd name="connsiteY27" fmla="*/ 684163 h 863207"/>
              <a:gd name="connsiteX28" fmla="*/ 210590 w 863205"/>
              <a:gd name="connsiteY28" fmla="*/ 652612 h 863207"/>
              <a:gd name="connsiteX29" fmla="*/ 179039 w 863205"/>
              <a:gd name="connsiteY29" fmla="*/ 639515 h 863207"/>
              <a:gd name="connsiteX30" fmla="*/ 252633 w 863205"/>
              <a:gd name="connsiteY30" fmla="*/ 595575 h 863207"/>
              <a:gd name="connsiteX31" fmla="*/ 263125 w 863205"/>
              <a:gd name="connsiteY31" fmla="*/ 599928 h 863207"/>
              <a:gd name="connsiteX32" fmla="*/ 263125 w 863205"/>
              <a:gd name="connsiteY32" fmla="*/ 620913 h 863207"/>
              <a:gd name="connsiteX33" fmla="*/ 240950 w 863205"/>
              <a:gd name="connsiteY33" fmla="*/ 643088 h 863207"/>
              <a:gd name="connsiteX34" fmla="*/ 253303 w 863205"/>
              <a:gd name="connsiteY34" fmla="*/ 684164 h 863207"/>
              <a:gd name="connsiteX35" fmla="*/ 231575 w 863205"/>
              <a:gd name="connsiteY35" fmla="*/ 736849 h 863207"/>
              <a:gd name="connsiteX36" fmla="*/ 178890 w 863205"/>
              <a:gd name="connsiteY36" fmla="*/ 758577 h 863207"/>
              <a:gd name="connsiteX37" fmla="*/ 126205 w 863205"/>
              <a:gd name="connsiteY37" fmla="*/ 736849 h 863207"/>
              <a:gd name="connsiteX38" fmla="*/ 104477 w 863205"/>
              <a:gd name="connsiteY38" fmla="*/ 684164 h 863207"/>
              <a:gd name="connsiteX39" fmla="*/ 126205 w 863205"/>
              <a:gd name="connsiteY39" fmla="*/ 631480 h 863207"/>
              <a:gd name="connsiteX40" fmla="*/ 178890 w 863205"/>
              <a:gd name="connsiteY40" fmla="*/ 609751 h 863207"/>
              <a:gd name="connsiteX41" fmla="*/ 219967 w 863205"/>
              <a:gd name="connsiteY41" fmla="*/ 622104 h 863207"/>
              <a:gd name="connsiteX42" fmla="*/ 242142 w 863205"/>
              <a:gd name="connsiteY42" fmla="*/ 599929 h 863207"/>
              <a:gd name="connsiteX43" fmla="*/ 242141 w 863205"/>
              <a:gd name="connsiteY43" fmla="*/ 599928 h 863207"/>
              <a:gd name="connsiteX44" fmla="*/ 252633 w 863205"/>
              <a:gd name="connsiteY44" fmla="*/ 595575 h 863207"/>
              <a:gd name="connsiteX45" fmla="*/ 610424 w 863205"/>
              <a:gd name="connsiteY45" fmla="*/ 595574 h 863207"/>
              <a:gd name="connsiteX46" fmla="*/ 620917 w 863205"/>
              <a:gd name="connsiteY46" fmla="*/ 599927 h 863207"/>
              <a:gd name="connsiteX47" fmla="*/ 643092 w 863205"/>
              <a:gd name="connsiteY47" fmla="*/ 622103 h 863207"/>
              <a:gd name="connsiteX48" fmla="*/ 684168 w 863205"/>
              <a:gd name="connsiteY48" fmla="*/ 609750 h 863207"/>
              <a:gd name="connsiteX49" fmla="*/ 684167 w 863205"/>
              <a:gd name="connsiteY49" fmla="*/ 609751 h 863207"/>
              <a:gd name="connsiteX50" fmla="*/ 736852 w 863205"/>
              <a:gd name="connsiteY50" fmla="*/ 631479 h 863207"/>
              <a:gd name="connsiteX51" fmla="*/ 758580 w 863205"/>
              <a:gd name="connsiteY51" fmla="*/ 684164 h 863207"/>
              <a:gd name="connsiteX52" fmla="*/ 736852 w 863205"/>
              <a:gd name="connsiteY52" fmla="*/ 736848 h 863207"/>
              <a:gd name="connsiteX53" fmla="*/ 684167 w 863205"/>
              <a:gd name="connsiteY53" fmla="*/ 758577 h 863207"/>
              <a:gd name="connsiteX54" fmla="*/ 631483 w 863205"/>
              <a:gd name="connsiteY54" fmla="*/ 736848 h 863207"/>
              <a:gd name="connsiteX55" fmla="*/ 609754 w 863205"/>
              <a:gd name="connsiteY55" fmla="*/ 684164 h 863207"/>
              <a:gd name="connsiteX56" fmla="*/ 622107 w 863205"/>
              <a:gd name="connsiteY56" fmla="*/ 643087 h 863207"/>
              <a:gd name="connsiteX57" fmla="*/ 599932 w 863205"/>
              <a:gd name="connsiteY57" fmla="*/ 620912 h 863207"/>
              <a:gd name="connsiteX58" fmla="*/ 599932 w 863205"/>
              <a:gd name="connsiteY58" fmla="*/ 599927 h 863207"/>
              <a:gd name="connsiteX59" fmla="*/ 610424 w 863205"/>
              <a:gd name="connsiteY59" fmla="*/ 595574 h 863207"/>
              <a:gd name="connsiteX60" fmla="*/ 788791 w 863205"/>
              <a:gd name="connsiteY60" fmla="*/ 386960 h 863207"/>
              <a:gd name="connsiteX61" fmla="*/ 744142 w 863205"/>
              <a:gd name="connsiteY61" fmla="*/ 431608 h 863207"/>
              <a:gd name="connsiteX62" fmla="*/ 788791 w 863205"/>
              <a:gd name="connsiteY62" fmla="*/ 476257 h 863207"/>
              <a:gd name="connsiteX63" fmla="*/ 833439 w 863205"/>
              <a:gd name="connsiteY63" fmla="*/ 431608 h 863207"/>
              <a:gd name="connsiteX64" fmla="*/ 788791 w 863205"/>
              <a:gd name="connsiteY64" fmla="*/ 386960 h 863207"/>
              <a:gd name="connsiteX65" fmla="*/ 74414 w 863205"/>
              <a:gd name="connsiteY65" fmla="*/ 386951 h 863207"/>
              <a:gd name="connsiteX66" fmla="*/ 29766 w 863205"/>
              <a:gd name="connsiteY66" fmla="*/ 431599 h 863207"/>
              <a:gd name="connsiteX67" fmla="*/ 74414 w 863205"/>
              <a:gd name="connsiteY67" fmla="*/ 476248 h 863207"/>
              <a:gd name="connsiteX68" fmla="*/ 119062 w 863205"/>
              <a:gd name="connsiteY68" fmla="*/ 431599 h 863207"/>
              <a:gd name="connsiteX69" fmla="*/ 74414 w 863205"/>
              <a:gd name="connsiteY69" fmla="*/ 386951 h 863207"/>
              <a:gd name="connsiteX70" fmla="*/ 788791 w 863205"/>
              <a:gd name="connsiteY70" fmla="*/ 357194 h 863207"/>
              <a:gd name="connsiteX71" fmla="*/ 863205 w 863205"/>
              <a:gd name="connsiteY71" fmla="*/ 431608 h 863207"/>
              <a:gd name="connsiteX72" fmla="*/ 788791 w 863205"/>
              <a:gd name="connsiteY72" fmla="*/ 506022 h 863207"/>
              <a:gd name="connsiteX73" fmla="*/ 715865 w 863205"/>
              <a:gd name="connsiteY73" fmla="*/ 446491 h 863207"/>
              <a:gd name="connsiteX74" fmla="*/ 684612 w 863205"/>
              <a:gd name="connsiteY74" fmla="*/ 446491 h 863207"/>
              <a:gd name="connsiteX75" fmla="*/ 669729 w 863205"/>
              <a:gd name="connsiteY75" fmla="*/ 431608 h 863207"/>
              <a:gd name="connsiteX76" fmla="*/ 684612 w 863205"/>
              <a:gd name="connsiteY76" fmla="*/ 416725 h 863207"/>
              <a:gd name="connsiteX77" fmla="*/ 715865 w 863205"/>
              <a:gd name="connsiteY77" fmla="*/ 416725 h 863207"/>
              <a:gd name="connsiteX78" fmla="*/ 788791 w 863205"/>
              <a:gd name="connsiteY78" fmla="*/ 357194 h 863207"/>
              <a:gd name="connsiteX79" fmla="*/ 74414 w 863205"/>
              <a:gd name="connsiteY79" fmla="*/ 357185 h 863207"/>
              <a:gd name="connsiteX80" fmla="*/ 147339 w 863205"/>
              <a:gd name="connsiteY80" fmla="*/ 416716 h 863207"/>
              <a:gd name="connsiteX81" fmla="*/ 178593 w 863205"/>
              <a:gd name="connsiteY81" fmla="*/ 416716 h 863207"/>
              <a:gd name="connsiteX82" fmla="*/ 193476 w 863205"/>
              <a:gd name="connsiteY82" fmla="*/ 431599 h 863207"/>
              <a:gd name="connsiteX83" fmla="*/ 178593 w 863205"/>
              <a:gd name="connsiteY83" fmla="*/ 446482 h 863207"/>
              <a:gd name="connsiteX84" fmla="*/ 147339 w 863205"/>
              <a:gd name="connsiteY84" fmla="*/ 446482 h 863207"/>
              <a:gd name="connsiteX85" fmla="*/ 74414 w 863205"/>
              <a:gd name="connsiteY85" fmla="*/ 506013 h 863207"/>
              <a:gd name="connsiteX86" fmla="*/ 0 w 863205"/>
              <a:gd name="connsiteY86" fmla="*/ 431599 h 863207"/>
              <a:gd name="connsiteX87" fmla="*/ 74414 w 863205"/>
              <a:gd name="connsiteY87" fmla="*/ 357185 h 863207"/>
              <a:gd name="connsiteX88" fmla="*/ 431603 w 863205"/>
              <a:gd name="connsiteY88" fmla="*/ 342307 h 863207"/>
              <a:gd name="connsiteX89" fmla="*/ 372072 w 863205"/>
              <a:gd name="connsiteY89" fmla="*/ 401838 h 863207"/>
              <a:gd name="connsiteX90" fmla="*/ 431603 w 863205"/>
              <a:gd name="connsiteY90" fmla="*/ 461370 h 863207"/>
              <a:gd name="connsiteX91" fmla="*/ 491135 w 863205"/>
              <a:gd name="connsiteY91" fmla="*/ 401838 h 863207"/>
              <a:gd name="connsiteX92" fmla="*/ 431603 w 863205"/>
              <a:gd name="connsiteY92" fmla="*/ 342307 h 863207"/>
              <a:gd name="connsiteX93" fmla="*/ 431456 w 863205"/>
              <a:gd name="connsiteY93" fmla="*/ 312690 h 863207"/>
              <a:gd name="connsiteX94" fmla="*/ 520753 w 863205"/>
              <a:gd name="connsiteY94" fmla="*/ 401987 h 863207"/>
              <a:gd name="connsiteX95" fmla="*/ 496047 w 863205"/>
              <a:gd name="connsiteY95" fmla="*/ 463602 h 863207"/>
              <a:gd name="connsiteX96" fmla="*/ 553792 w 863205"/>
              <a:gd name="connsiteY96" fmla="*/ 496493 h 863207"/>
              <a:gd name="connsiteX97" fmla="*/ 552601 w 863205"/>
              <a:gd name="connsiteY97" fmla="*/ 517478 h 863207"/>
              <a:gd name="connsiteX98" fmla="*/ 542779 w 863205"/>
              <a:gd name="connsiteY98" fmla="*/ 521198 h 863207"/>
              <a:gd name="connsiteX99" fmla="*/ 531617 w 863205"/>
              <a:gd name="connsiteY99" fmla="*/ 516138 h 863207"/>
              <a:gd name="connsiteX100" fmla="*/ 476253 w 863205"/>
              <a:gd name="connsiteY100" fmla="*/ 491284 h 863207"/>
              <a:gd name="connsiteX101" fmla="*/ 386956 w 863205"/>
              <a:gd name="connsiteY101" fmla="*/ 491284 h 863207"/>
              <a:gd name="connsiteX102" fmla="*/ 331592 w 863205"/>
              <a:gd name="connsiteY102" fmla="*/ 516138 h 863207"/>
              <a:gd name="connsiteX103" fmla="*/ 310607 w 863205"/>
              <a:gd name="connsiteY103" fmla="*/ 517329 h 863207"/>
              <a:gd name="connsiteX104" fmla="*/ 310310 w 863205"/>
              <a:gd name="connsiteY104" fmla="*/ 517478 h 863207"/>
              <a:gd name="connsiteX105" fmla="*/ 309119 w 863205"/>
              <a:gd name="connsiteY105" fmla="*/ 496493 h 863207"/>
              <a:gd name="connsiteX106" fmla="*/ 366865 w 863205"/>
              <a:gd name="connsiteY106" fmla="*/ 463602 h 863207"/>
              <a:gd name="connsiteX107" fmla="*/ 342159 w 863205"/>
              <a:gd name="connsiteY107" fmla="*/ 401987 h 863207"/>
              <a:gd name="connsiteX108" fmla="*/ 431456 w 863205"/>
              <a:gd name="connsiteY108" fmla="*/ 312690 h 863207"/>
              <a:gd name="connsiteX109" fmla="*/ 610567 w 863205"/>
              <a:gd name="connsiteY109" fmla="*/ 267562 h 863207"/>
              <a:gd name="connsiteX110" fmla="*/ 610643 w 863205"/>
              <a:gd name="connsiteY110" fmla="*/ 267593 h 863207"/>
              <a:gd name="connsiteX111" fmla="*/ 610493 w 863205"/>
              <a:gd name="connsiteY111" fmla="*/ 267592 h 863207"/>
              <a:gd name="connsiteX112" fmla="*/ 179100 w 863205"/>
              <a:gd name="connsiteY112" fmla="*/ 253439 h 863207"/>
              <a:gd name="connsiteX113" fmla="*/ 179189 w 863205"/>
              <a:gd name="connsiteY113" fmla="*/ 253456 h 863207"/>
              <a:gd name="connsiteX114" fmla="*/ 179039 w 863205"/>
              <a:gd name="connsiteY114" fmla="*/ 253457 h 863207"/>
              <a:gd name="connsiteX115" fmla="*/ 431606 w 863205"/>
              <a:gd name="connsiteY115" fmla="*/ 223242 h 863207"/>
              <a:gd name="connsiteX116" fmla="*/ 639966 w 863205"/>
              <a:gd name="connsiteY116" fmla="*/ 431601 h 863207"/>
              <a:gd name="connsiteX117" fmla="*/ 431606 w 863205"/>
              <a:gd name="connsiteY117" fmla="*/ 639961 h 863207"/>
              <a:gd name="connsiteX118" fmla="*/ 223247 w 863205"/>
              <a:gd name="connsiteY118" fmla="*/ 431601 h 863207"/>
              <a:gd name="connsiteX119" fmla="*/ 266853 w 863205"/>
              <a:gd name="connsiteY119" fmla="*/ 304205 h 863207"/>
              <a:gd name="connsiteX120" fmla="*/ 287689 w 863205"/>
              <a:gd name="connsiteY120" fmla="*/ 301525 h 863207"/>
              <a:gd name="connsiteX121" fmla="*/ 290369 w 863205"/>
              <a:gd name="connsiteY121" fmla="*/ 322361 h 863207"/>
              <a:gd name="connsiteX122" fmla="*/ 253013 w 863205"/>
              <a:gd name="connsiteY122" fmla="*/ 431603 h 863207"/>
              <a:gd name="connsiteX123" fmla="*/ 431606 w 863205"/>
              <a:gd name="connsiteY123" fmla="*/ 610197 h 863207"/>
              <a:gd name="connsiteX124" fmla="*/ 610200 w 863205"/>
              <a:gd name="connsiteY124" fmla="*/ 431603 h 863207"/>
              <a:gd name="connsiteX125" fmla="*/ 431606 w 863205"/>
              <a:gd name="connsiteY125" fmla="*/ 253010 h 863207"/>
              <a:gd name="connsiteX126" fmla="*/ 330403 w 863205"/>
              <a:gd name="connsiteY126" fmla="*/ 284561 h 863207"/>
              <a:gd name="connsiteX127" fmla="*/ 309716 w 863205"/>
              <a:gd name="connsiteY127" fmla="*/ 280841 h 863207"/>
              <a:gd name="connsiteX128" fmla="*/ 313436 w 863205"/>
              <a:gd name="connsiteY128" fmla="*/ 260153 h 863207"/>
              <a:gd name="connsiteX129" fmla="*/ 431604 w 863205"/>
              <a:gd name="connsiteY129" fmla="*/ 223244 h 863207"/>
              <a:gd name="connsiteX130" fmla="*/ 684163 w 863205"/>
              <a:gd name="connsiteY130" fmla="*/ 134395 h 863207"/>
              <a:gd name="connsiteX131" fmla="*/ 652612 w 863205"/>
              <a:gd name="connsiteY131" fmla="*/ 147491 h 863207"/>
              <a:gd name="connsiteX132" fmla="*/ 639515 w 863205"/>
              <a:gd name="connsiteY132" fmla="*/ 179043 h 863207"/>
              <a:gd name="connsiteX133" fmla="*/ 652612 w 863205"/>
              <a:gd name="connsiteY133" fmla="*/ 210595 h 863207"/>
              <a:gd name="connsiteX134" fmla="*/ 715715 w 863205"/>
              <a:gd name="connsiteY134" fmla="*/ 210595 h 863207"/>
              <a:gd name="connsiteX135" fmla="*/ 728812 w 863205"/>
              <a:gd name="connsiteY135" fmla="*/ 179043 h 863207"/>
              <a:gd name="connsiteX136" fmla="*/ 715715 w 863205"/>
              <a:gd name="connsiteY136" fmla="*/ 147491 h 863207"/>
              <a:gd name="connsiteX137" fmla="*/ 684163 w 863205"/>
              <a:gd name="connsiteY137" fmla="*/ 134395 h 863207"/>
              <a:gd name="connsiteX138" fmla="*/ 179039 w 863205"/>
              <a:gd name="connsiteY138" fmla="*/ 134395 h 863207"/>
              <a:gd name="connsiteX139" fmla="*/ 147487 w 863205"/>
              <a:gd name="connsiteY139" fmla="*/ 147492 h 863207"/>
              <a:gd name="connsiteX140" fmla="*/ 134390 w 863205"/>
              <a:gd name="connsiteY140" fmla="*/ 179043 h 863207"/>
              <a:gd name="connsiteX141" fmla="*/ 147487 w 863205"/>
              <a:gd name="connsiteY141" fmla="*/ 210595 h 863207"/>
              <a:gd name="connsiteX142" fmla="*/ 210590 w 863205"/>
              <a:gd name="connsiteY142" fmla="*/ 210595 h 863207"/>
              <a:gd name="connsiteX143" fmla="*/ 223687 w 863205"/>
              <a:gd name="connsiteY143" fmla="*/ 179043 h 863207"/>
              <a:gd name="connsiteX144" fmla="*/ 210590 w 863205"/>
              <a:gd name="connsiteY144" fmla="*/ 147492 h 863207"/>
              <a:gd name="connsiteX145" fmla="*/ 179039 w 863205"/>
              <a:gd name="connsiteY145" fmla="*/ 134395 h 863207"/>
              <a:gd name="connsiteX146" fmla="*/ 179189 w 863205"/>
              <a:gd name="connsiteY146" fmla="*/ 104630 h 863207"/>
              <a:gd name="connsiteX147" fmla="*/ 231874 w 863205"/>
              <a:gd name="connsiteY147" fmla="*/ 126358 h 863207"/>
              <a:gd name="connsiteX148" fmla="*/ 253602 w 863205"/>
              <a:gd name="connsiteY148" fmla="*/ 179043 h 863207"/>
              <a:gd name="connsiteX149" fmla="*/ 241249 w 863205"/>
              <a:gd name="connsiteY149" fmla="*/ 220120 h 863207"/>
              <a:gd name="connsiteX150" fmla="*/ 263424 w 863205"/>
              <a:gd name="connsiteY150" fmla="*/ 242295 h 863207"/>
              <a:gd name="connsiteX151" fmla="*/ 263424 w 863205"/>
              <a:gd name="connsiteY151" fmla="*/ 263279 h 863207"/>
              <a:gd name="connsiteX152" fmla="*/ 252857 w 863205"/>
              <a:gd name="connsiteY152" fmla="*/ 267595 h 863207"/>
              <a:gd name="connsiteX153" fmla="*/ 242290 w 863205"/>
              <a:gd name="connsiteY153" fmla="*/ 263279 h 863207"/>
              <a:gd name="connsiteX154" fmla="*/ 220115 w 863205"/>
              <a:gd name="connsiteY154" fmla="*/ 241104 h 863207"/>
              <a:gd name="connsiteX155" fmla="*/ 179100 w 863205"/>
              <a:gd name="connsiteY155" fmla="*/ 253439 h 863207"/>
              <a:gd name="connsiteX156" fmla="*/ 150615 w 863205"/>
              <a:gd name="connsiteY156" fmla="*/ 247838 h 863207"/>
              <a:gd name="connsiteX157" fmla="*/ 126504 w 863205"/>
              <a:gd name="connsiteY157" fmla="*/ 231728 h 863207"/>
              <a:gd name="connsiteX158" fmla="*/ 104776 w 863205"/>
              <a:gd name="connsiteY158" fmla="*/ 179043 h 863207"/>
              <a:gd name="connsiteX159" fmla="*/ 126504 w 863205"/>
              <a:gd name="connsiteY159" fmla="*/ 126358 h 863207"/>
              <a:gd name="connsiteX160" fmla="*/ 179189 w 863205"/>
              <a:gd name="connsiteY160" fmla="*/ 104630 h 863207"/>
              <a:gd name="connsiteX161" fmla="*/ 684312 w 863205"/>
              <a:gd name="connsiteY161" fmla="*/ 104628 h 863207"/>
              <a:gd name="connsiteX162" fmla="*/ 736996 w 863205"/>
              <a:gd name="connsiteY162" fmla="*/ 126356 h 863207"/>
              <a:gd name="connsiteX163" fmla="*/ 758725 w 863205"/>
              <a:gd name="connsiteY163" fmla="*/ 179041 h 863207"/>
              <a:gd name="connsiteX164" fmla="*/ 736996 w 863205"/>
              <a:gd name="connsiteY164" fmla="*/ 231726 h 863207"/>
              <a:gd name="connsiteX165" fmla="*/ 684312 w 863205"/>
              <a:gd name="connsiteY165" fmla="*/ 253454 h 863207"/>
              <a:gd name="connsiteX166" fmla="*/ 643235 w 863205"/>
              <a:gd name="connsiteY166" fmla="*/ 241101 h 863207"/>
              <a:gd name="connsiteX167" fmla="*/ 621060 w 863205"/>
              <a:gd name="connsiteY167" fmla="*/ 263276 h 863207"/>
              <a:gd name="connsiteX168" fmla="*/ 610567 w 863205"/>
              <a:gd name="connsiteY168" fmla="*/ 267562 h 863207"/>
              <a:gd name="connsiteX169" fmla="*/ 600076 w 863205"/>
              <a:gd name="connsiteY169" fmla="*/ 263277 h 863207"/>
              <a:gd name="connsiteX170" fmla="*/ 600076 w 863205"/>
              <a:gd name="connsiteY170" fmla="*/ 242293 h 863207"/>
              <a:gd name="connsiteX171" fmla="*/ 622252 w 863205"/>
              <a:gd name="connsiteY171" fmla="*/ 220118 h 863207"/>
              <a:gd name="connsiteX172" fmla="*/ 609899 w 863205"/>
              <a:gd name="connsiteY172" fmla="*/ 179041 h 863207"/>
              <a:gd name="connsiteX173" fmla="*/ 631627 w 863205"/>
              <a:gd name="connsiteY173" fmla="*/ 126356 h 863207"/>
              <a:gd name="connsiteX174" fmla="*/ 684312 w 863205"/>
              <a:gd name="connsiteY174" fmla="*/ 104628 h 863207"/>
              <a:gd name="connsiteX175" fmla="*/ 431608 w 863205"/>
              <a:gd name="connsiteY175" fmla="*/ 29763 h 863207"/>
              <a:gd name="connsiteX176" fmla="*/ 386960 w 863205"/>
              <a:gd name="connsiteY176" fmla="*/ 74411 h 863207"/>
              <a:gd name="connsiteX177" fmla="*/ 431608 w 863205"/>
              <a:gd name="connsiteY177" fmla="*/ 119060 h 863207"/>
              <a:gd name="connsiteX178" fmla="*/ 476257 w 863205"/>
              <a:gd name="connsiteY178" fmla="*/ 74411 h 863207"/>
              <a:gd name="connsiteX179" fmla="*/ 431608 w 863205"/>
              <a:gd name="connsiteY179" fmla="*/ 29763 h 863207"/>
              <a:gd name="connsiteX180" fmla="*/ 431608 w 863205"/>
              <a:gd name="connsiteY180" fmla="*/ 0 h 863207"/>
              <a:gd name="connsiteX181" fmla="*/ 506022 w 863205"/>
              <a:gd name="connsiteY181" fmla="*/ 74414 h 863207"/>
              <a:gd name="connsiteX182" fmla="*/ 446491 w 863205"/>
              <a:gd name="connsiteY182" fmla="*/ 147339 h 863207"/>
              <a:gd name="connsiteX183" fmla="*/ 446491 w 863205"/>
              <a:gd name="connsiteY183" fmla="*/ 178593 h 863207"/>
              <a:gd name="connsiteX184" fmla="*/ 431608 w 863205"/>
              <a:gd name="connsiteY184" fmla="*/ 193476 h 863207"/>
              <a:gd name="connsiteX185" fmla="*/ 416725 w 863205"/>
              <a:gd name="connsiteY185" fmla="*/ 178593 h 863207"/>
              <a:gd name="connsiteX186" fmla="*/ 416725 w 863205"/>
              <a:gd name="connsiteY186" fmla="*/ 147339 h 863207"/>
              <a:gd name="connsiteX187" fmla="*/ 357194 w 863205"/>
              <a:gd name="connsiteY187" fmla="*/ 74414 h 863207"/>
              <a:gd name="connsiteX188" fmla="*/ 431608 w 863205"/>
              <a:gd name="connsiteY188" fmla="*/ 0 h 86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863205" h="863207">
                <a:moveTo>
                  <a:pt x="431599" y="744147"/>
                </a:moveTo>
                <a:cubicBezTo>
                  <a:pt x="407043" y="744147"/>
                  <a:pt x="386951" y="764239"/>
                  <a:pt x="386951" y="788795"/>
                </a:cubicBezTo>
                <a:cubicBezTo>
                  <a:pt x="386951" y="813352"/>
                  <a:pt x="407043" y="833444"/>
                  <a:pt x="431599" y="833444"/>
                </a:cubicBezTo>
                <a:cubicBezTo>
                  <a:pt x="456155" y="833444"/>
                  <a:pt x="476248" y="813352"/>
                  <a:pt x="476248" y="788795"/>
                </a:cubicBezTo>
                <a:cubicBezTo>
                  <a:pt x="476248" y="764239"/>
                  <a:pt x="456155" y="744147"/>
                  <a:pt x="431599" y="744147"/>
                </a:cubicBezTo>
                <a:close/>
                <a:moveTo>
                  <a:pt x="431599" y="669731"/>
                </a:moveTo>
                <a:cubicBezTo>
                  <a:pt x="439785" y="669731"/>
                  <a:pt x="446482" y="676428"/>
                  <a:pt x="446482" y="684614"/>
                </a:cubicBezTo>
                <a:lnTo>
                  <a:pt x="446482" y="715867"/>
                </a:lnTo>
                <a:cubicBezTo>
                  <a:pt x="480415" y="722861"/>
                  <a:pt x="506013" y="752925"/>
                  <a:pt x="506013" y="788793"/>
                </a:cubicBezTo>
                <a:cubicBezTo>
                  <a:pt x="506013" y="829869"/>
                  <a:pt x="472676" y="863207"/>
                  <a:pt x="431599" y="863207"/>
                </a:cubicBezTo>
                <a:cubicBezTo>
                  <a:pt x="390523" y="863207"/>
                  <a:pt x="357185" y="829869"/>
                  <a:pt x="357185" y="788793"/>
                </a:cubicBezTo>
                <a:cubicBezTo>
                  <a:pt x="357185" y="752777"/>
                  <a:pt x="382783" y="722714"/>
                  <a:pt x="416716" y="715867"/>
                </a:cubicBezTo>
                <a:lnTo>
                  <a:pt x="416716" y="684614"/>
                </a:lnTo>
                <a:cubicBezTo>
                  <a:pt x="416716" y="676428"/>
                  <a:pt x="423413" y="669731"/>
                  <a:pt x="431599" y="669731"/>
                </a:cubicBezTo>
                <a:close/>
                <a:moveTo>
                  <a:pt x="684168" y="639515"/>
                </a:moveTo>
                <a:cubicBezTo>
                  <a:pt x="672262" y="639515"/>
                  <a:pt x="661100" y="644129"/>
                  <a:pt x="652617" y="652612"/>
                </a:cubicBezTo>
                <a:cubicBezTo>
                  <a:pt x="644134" y="661095"/>
                  <a:pt x="639520" y="672257"/>
                  <a:pt x="639520" y="684164"/>
                </a:cubicBezTo>
                <a:cubicBezTo>
                  <a:pt x="639520" y="696070"/>
                  <a:pt x="644134" y="707232"/>
                  <a:pt x="652617" y="715715"/>
                </a:cubicBezTo>
                <a:cubicBezTo>
                  <a:pt x="669434" y="732533"/>
                  <a:pt x="698902" y="732533"/>
                  <a:pt x="715720" y="715715"/>
                </a:cubicBezTo>
                <a:cubicBezTo>
                  <a:pt x="724203" y="707232"/>
                  <a:pt x="728817" y="696070"/>
                  <a:pt x="728817" y="684164"/>
                </a:cubicBezTo>
                <a:cubicBezTo>
                  <a:pt x="728817" y="672257"/>
                  <a:pt x="724203" y="661095"/>
                  <a:pt x="715720" y="652612"/>
                </a:cubicBezTo>
                <a:cubicBezTo>
                  <a:pt x="707237" y="644129"/>
                  <a:pt x="696075" y="639515"/>
                  <a:pt x="684168" y="639515"/>
                </a:cubicBezTo>
                <a:close/>
                <a:moveTo>
                  <a:pt x="179039" y="639515"/>
                </a:moveTo>
                <a:cubicBezTo>
                  <a:pt x="167132" y="639515"/>
                  <a:pt x="155970" y="644129"/>
                  <a:pt x="147487" y="652612"/>
                </a:cubicBezTo>
                <a:cubicBezTo>
                  <a:pt x="139004" y="661095"/>
                  <a:pt x="134390" y="672257"/>
                  <a:pt x="134390" y="684163"/>
                </a:cubicBezTo>
                <a:cubicBezTo>
                  <a:pt x="134390" y="696070"/>
                  <a:pt x="139004" y="707232"/>
                  <a:pt x="147487" y="715715"/>
                </a:cubicBezTo>
                <a:cubicBezTo>
                  <a:pt x="164304" y="732532"/>
                  <a:pt x="193773" y="732532"/>
                  <a:pt x="210590" y="715715"/>
                </a:cubicBezTo>
                <a:cubicBezTo>
                  <a:pt x="219073" y="707232"/>
                  <a:pt x="223687" y="696070"/>
                  <a:pt x="223687" y="684163"/>
                </a:cubicBezTo>
                <a:cubicBezTo>
                  <a:pt x="223687" y="672257"/>
                  <a:pt x="219073" y="661095"/>
                  <a:pt x="210590" y="652612"/>
                </a:cubicBezTo>
                <a:cubicBezTo>
                  <a:pt x="202107" y="644129"/>
                  <a:pt x="190945" y="639515"/>
                  <a:pt x="179039" y="639515"/>
                </a:cubicBezTo>
                <a:close/>
                <a:moveTo>
                  <a:pt x="252633" y="595575"/>
                </a:moveTo>
                <a:cubicBezTo>
                  <a:pt x="256428" y="595575"/>
                  <a:pt x="260223" y="597026"/>
                  <a:pt x="263125" y="599928"/>
                </a:cubicBezTo>
                <a:cubicBezTo>
                  <a:pt x="268930" y="605732"/>
                  <a:pt x="268930" y="615108"/>
                  <a:pt x="263125" y="620913"/>
                </a:cubicBezTo>
                <a:lnTo>
                  <a:pt x="240950" y="643088"/>
                </a:lnTo>
                <a:cubicBezTo>
                  <a:pt x="248987" y="655143"/>
                  <a:pt x="253303" y="669282"/>
                  <a:pt x="253303" y="684164"/>
                </a:cubicBezTo>
                <a:cubicBezTo>
                  <a:pt x="253303" y="704107"/>
                  <a:pt x="245565" y="722859"/>
                  <a:pt x="231575" y="736849"/>
                </a:cubicBezTo>
                <a:cubicBezTo>
                  <a:pt x="217437" y="750838"/>
                  <a:pt x="198833" y="758577"/>
                  <a:pt x="178890" y="758577"/>
                </a:cubicBezTo>
                <a:cubicBezTo>
                  <a:pt x="158948" y="758577"/>
                  <a:pt x="140196" y="750839"/>
                  <a:pt x="126205" y="736849"/>
                </a:cubicBezTo>
                <a:cubicBezTo>
                  <a:pt x="112216" y="722711"/>
                  <a:pt x="104477" y="704107"/>
                  <a:pt x="104477" y="684164"/>
                </a:cubicBezTo>
                <a:cubicBezTo>
                  <a:pt x="104477" y="664222"/>
                  <a:pt x="112067" y="645469"/>
                  <a:pt x="126205" y="631480"/>
                </a:cubicBezTo>
                <a:cubicBezTo>
                  <a:pt x="140343" y="617490"/>
                  <a:pt x="158947" y="609751"/>
                  <a:pt x="178890" y="609751"/>
                </a:cubicBezTo>
                <a:cubicBezTo>
                  <a:pt x="193773" y="609751"/>
                  <a:pt x="207912" y="614067"/>
                  <a:pt x="219967" y="622104"/>
                </a:cubicBezTo>
                <a:lnTo>
                  <a:pt x="242142" y="599929"/>
                </a:lnTo>
                <a:lnTo>
                  <a:pt x="242141" y="599928"/>
                </a:lnTo>
                <a:cubicBezTo>
                  <a:pt x="245043" y="597026"/>
                  <a:pt x="248838" y="595575"/>
                  <a:pt x="252633" y="595575"/>
                </a:cubicBezTo>
                <a:close/>
                <a:moveTo>
                  <a:pt x="610424" y="595574"/>
                </a:moveTo>
                <a:cubicBezTo>
                  <a:pt x="614219" y="595574"/>
                  <a:pt x="618015" y="597025"/>
                  <a:pt x="620917" y="599927"/>
                </a:cubicBezTo>
                <a:lnTo>
                  <a:pt x="643092" y="622103"/>
                </a:lnTo>
                <a:cubicBezTo>
                  <a:pt x="655147" y="614065"/>
                  <a:pt x="669285" y="609750"/>
                  <a:pt x="684168" y="609750"/>
                </a:cubicBezTo>
                <a:lnTo>
                  <a:pt x="684167" y="609751"/>
                </a:lnTo>
                <a:cubicBezTo>
                  <a:pt x="704110" y="609751"/>
                  <a:pt x="722862" y="617489"/>
                  <a:pt x="736852" y="631479"/>
                </a:cubicBezTo>
                <a:cubicBezTo>
                  <a:pt x="750841" y="645617"/>
                  <a:pt x="758580" y="664221"/>
                  <a:pt x="758580" y="684164"/>
                </a:cubicBezTo>
                <a:cubicBezTo>
                  <a:pt x="758580" y="704106"/>
                  <a:pt x="750842" y="722858"/>
                  <a:pt x="736852" y="736848"/>
                </a:cubicBezTo>
                <a:cubicBezTo>
                  <a:pt x="722714" y="750838"/>
                  <a:pt x="704110" y="758577"/>
                  <a:pt x="684167" y="758577"/>
                </a:cubicBezTo>
                <a:cubicBezTo>
                  <a:pt x="664225" y="758577"/>
                  <a:pt x="645472" y="750986"/>
                  <a:pt x="631483" y="736848"/>
                </a:cubicBezTo>
                <a:cubicBezTo>
                  <a:pt x="617493" y="722710"/>
                  <a:pt x="609754" y="704107"/>
                  <a:pt x="609754" y="684164"/>
                </a:cubicBezTo>
                <a:cubicBezTo>
                  <a:pt x="609754" y="669281"/>
                  <a:pt x="614070" y="655142"/>
                  <a:pt x="622107" y="643087"/>
                </a:cubicBezTo>
                <a:lnTo>
                  <a:pt x="599932" y="620912"/>
                </a:lnTo>
                <a:cubicBezTo>
                  <a:pt x="594127" y="615108"/>
                  <a:pt x="594128" y="605732"/>
                  <a:pt x="599932" y="599927"/>
                </a:cubicBezTo>
                <a:cubicBezTo>
                  <a:pt x="602834" y="597025"/>
                  <a:pt x="606629" y="595574"/>
                  <a:pt x="610424" y="595574"/>
                </a:cubicBezTo>
                <a:close/>
                <a:moveTo>
                  <a:pt x="788791" y="386960"/>
                </a:moveTo>
                <a:cubicBezTo>
                  <a:pt x="764234" y="386960"/>
                  <a:pt x="744142" y="407052"/>
                  <a:pt x="744142" y="431608"/>
                </a:cubicBezTo>
                <a:cubicBezTo>
                  <a:pt x="744142" y="456164"/>
                  <a:pt x="764234" y="476257"/>
                  <a:pt x="788791" y="476257"/>
                </a:cubicBezTo>
                <a:cubicBezTo>
                  <a:pt x="813347" y="476257"/>
                  <a:pt x="833439" y="456164"/>
                  <a:pt x="833439" y="431608"/>
                </a:cubicBezTo>
                <a:cubicBezTo>
                  <a:pt x="833439" y="407052"/>
                  <a:pt x="813347" y="386960"/>
                  <a:pt x="788791" y="386960"/>
                </a:cubicBezTo>
                <a:close/>
                <a:moveTo>
                  <a:pt x="74414" y="386951"/>
                </a:moveTo>
                <a:cubicBezTo>
                  <a:pt x="49858" y="386951"/>
                  <a:pt x="29766" y="407043"/>
                  <a:pt x="29766" y="431599"/>
                </a:cubicBezTo>
                <a:cubicBezTo>
                  <a:pt x="29766" y="456155"/>
                  <a:pt x="49858" y="476248"/>
                  <a:pt x="74414" y="476248"/>
                </a:cubicBezTo>
                <a:cubicBezTo>
                  <a:pt x="98970" y="476248"/>
                  <a:pt x="119062" y="456155"/>
                  <a:pt x="119062" y="431599"/>
                </a:cubicBezTo>
                <a:cubicBezTo>
                  <a:pt x="119062" y="407043"/>
                  <a:pt x="98970" y="386951"/>
                  <a:pt x="74414" y="386951"/>
                </a:cubicBezTo>
                <a:close/>
                <a:moveTo>
                  <a:pt x="788791" y="357194"/>
                </a:moveTo>
                <a:cubicBezTo>
                  <a:pt x="829867" y="357194"/>
                  <a:pt x="863205" y="390532"/>
                  <a:pt x="863205" y="431608"/>
                </a:cubicBezTo>
                <a:cubicBezTo>
                  <a:pt x="863205" y="472685"/>
                  <a:pt x="829867" y="506022"/>
                  <a:pt x="788791" y="506022"/>
                </a:cubicBezTo>
                <a:cubicBezTo>
                  <a:pt x="752775" y="506022"/>
                  <a:pt x="722712" y="480424"/>
                  <a:pt x="715865" y="446491"/>
                </a:cubicBezTo>
                <a:lnTo>
                  <a:pt x="684612" y="446491"/>
                </a:lnTo>
                <a:cubicBezTo>
                  <a:pt x="676426" y="446491"/>
                  <a:pt x="669729" y="439794"/>
                  <a:pt x="669729" y="431608"/>
                </a:cubicBezTo>
                <a:cubicBezTo>
                  <a:pt x="669729" y="423422"/>
                  <a:pt x="676426" y="416725"/>
                  <a:pt x="684612" y="416725"/>
                </a:cubicBezTo>
                <a:lnTo>
                  <a:pt x="715865" y="416725"/>
                </a:lnTo>
                <a:cubicBezTo>
                  <a:pt x="722859" y="382792"/>
                  <a:pt x="752923" y="357194"/>
                  <a:pt x="788791" y="357194"/>
                </a:cubicBezTo>
                <a:close/>
                <a:moveTo>
                  <a:pt x="74414" y="357185"/>
                </a:moveTo>
                <a:cubicBezTo>
                  <a:pt x="110430" y="357185"/>
                  <a:pt x="140494" y="382783"/>
                  <a:pt x="147339" y="416716"/>
                </a:cubicBezTo>
                <a:lnTo>
                  <a:pt x="178593" y="416716"/>
                </a:lnTo>
                <a:cubicBezTo>
                  <a:pt x="186779" y="416716"/>
                  <a:pt x="193476" y="423413"/>
                  <a:pt x="193476" y="431599"/>
                </a:cubicBezTo>
                <a:cubicBezTo>
                  <a:pt x="193476" y="439785"/>
                  <a:pt x="186779" y="446482"/>
                  <a:pt x="178593" y="446482"/>
                </a:cubicBezTo>
                <a:lnTo>
                  <a:pt x="147339" y="446482"/>
                </a:lnTo>
                <a:cubicBezTo>
                  <a:pt x="140345" y="480415"/>
                  <a:pt x="110281" y="506013"/>
                  <a:pt x="74414" y="506013"/>
                </a:cubicBezTo>
                <a:cubicBezTo>
                  <a:pt x="33337" y="506013"/>
                  <a:pt x="0" y="472676"/>
                  <a:pt x="0" y="431599"/>
                </a:cubicBezTo>
                <a:cubicBezTo>
                  <a:pt x="0" y="390523"/>
                  <a:pt x="33337" y="357185"/>
                  <a:pt x="74414" y="357185"/>
                </a:cubicBezTo>
                <a:close/>
                <a:moveTo>
                  <a:pt x="431603" y="342307"/>
                </a:moveTo>
                <a:cubicBezTo>
                  <a:pt x="398713" y="342307"/>
                  <a:pt x="372072" y="368948"/>
                  <a:pt x="372072" y="401838"/>
                </a:cubicBezTo>
                <a:cubicBezTo>
                  <a:pt x="372072" y="434729"/>
                  <a:pt x="398713" y="461370"/>
                  <a:pt x="431603" y="461370"/>
                </a:cubicBezTo>
                <a:cubicBezTo>
                  <a:pt x="464494" y="461370"/>
                  <a:pt x="491135" y="434729"/>
                  <a:pt x="491135" y="401838"/>
                </a:cubicBezTo>
                <a:cubicBezTo>
                  <a:pt x="491135" y="368948"/>
                  <a:pt x="464494" y="342307"/>
                  <a:pt x="431603" y="342307"/>
                </a:cubicBezTo>
                <a:close/>
                <a:moveTo>
                  <a:pt x="431456" y="312690"/>
                </a:moveTo>
                <a:cubicBezTo>
                  <a:pt x="480718" y="312690"/>
                  <a:pt x="520753" y="352725"/>
                  <a:pt x="520753" y="401987"/>
                </a:cubicBezTo>
                <a:cubicBezTo>
                  <a:pt x="520753" y="425949"/>
                  <a:pt x="511376" y="447529"/>
                  <a:pt x="496047" y="463602"/>
                </a:cubicBezTo>
                <a:cubicBezTo>
                  <a:pt x="518222" y="467918"/>
                  <a:pt x="538611" y="479378"/>
                  <a:pt x="553792" y="496493"/>
                </a:cubicBezTo>
                <a:cubicBezTo>
                  <a:pt x="559298" y="502595"/>
                  <a:pt x="558703" y="511971"/>
                  <a:pt x="552601" y="517478"/>
                </a:cubicBezTo>
                <a:cubicBezTo>
                  <a:pt x="549774" y="520007"/>
                  <a:pt x="546351" y="521198"/>
                  <a:pt x="542779" y="521198"/>
                </a:cubicBezTo>
                <a:cubicBezTo>
                  <a:pt x="538612" y="521198"/>
                  <a:pt x="534593" y="519413"/>
                  <a:pt x="531617" y="516138"/>
                </a:cubicBezTo>
                <a:cubicBezTo>
                  <a:pt x="517627" y="500362"/>
                  <a:pt x="497387" y="491284"/>
                  <a:pt x="476253" y="491284"/>
                </a:cubicBezTo>
                <a:lnTo>
                  <a:pt x="386956" y="491284"/>
                </a:lnTo>
                <a:cubicBezTo>
                  <a:pt x="365823" y="491284"/>
                  <a:pt x="345582" y="500363"/>
                  <a:pt x="331592" y="516138"/>
                </a:cubicBezTo>
                <a:cubicBezTo>
                  <a:pt x="326085" y="522240"/>
                  <a:pt x="316709" y="522835"/>
                  <a:pt x="310607" y="517329"/>
                </a:cubicBezTo>
                <a:lnTo>
                  <a:pt x="310310" y="517478"/>
                </a:lnTo>
                <a:cubicBezTo>
                  <a:pt x="304208" y="511971"/>
                  <a:pt x="303613" y="502596"/>
                  <a:pt x="309119" y="496493"/>
                </a:cubicBezTo>
                <a:cubicBezTo>
                  <a:pt x="324299" y="479378"/>
                  <a:pt x="344690" y="467918"/>
                  <a:pt x="366865" y="463602"/>
                </a:cubicBezTo>
                <a:cubicBezTo>
                  <a:pt x="351684" y="447528"/>
                  <a:pt x="342159" y="425799"/>
                  <a:pt x="342159" y="401987"/>
                </a:cubicBezTo>
                <a:cubicBezTo>
                  <a:pt x="342159" y="352725"/>
                  <a:pt x="382193" y="312690"/>
                  <a:pt x="431456" y="312690"/>
                </a:cubicBezTo>
                <a:close/>
                <a:moveTo>
                  <a:pt x="610567" y="267562"/>
                </a:moveTo>
                <a:lnTo>
                  <a:pt x="610643" y="267593"/>
                </a:lnTo>
                <a:lnTo>
                  <a:pt x="610493" y="267592"/>
                </a:lnTo>
                <a:close/>
                <a:moveTo>
                  <a:pt x="179100" y="253439"/>
                </a:moveTo>
                <a:lnTo>
                  <a:pt x="179189" y="253456"/>
                </a:lnTo>
                <a:lnTo>
                  <a:pt x="179039" y="253457"/>
                </a:lnTo>
                <a:close/>
                <a:moveTo>
                  <a:pt x="431606" y="223242"/>
                </a:moveTo>
                <a:cubicBezTo>
                  <a:pt x="546502" y="223242"/>
                  <a:pt x="639966" y="316706"/>
                  <a:pt x="639966" y="431601"/>
                </a:cubicBezTo>
                <a:cubicBezTo>
                  <a:pt x="639966" y="546497"/>
                  <a:pt x="546502" y="639961"/>
                  <a:pt x="431606" y="639961"/>
                </a:cubicBezTo>
                <a:cubicBezTo>
                  <a:pt x="316711" y="639961"/>
                  <a:pt x="223247" y="546492"/>
                  <a:pt x="223247" y="431601"/>
                </a:cubicBezTo>
                <a:cubicBezTo>
                  <a:pt x="223247" y="385167"/>
                  <a:pt x="238278" y="341114"/>
                  <a:pt x="266853" y="304205"/>
                </a:cubicBezTo>
                <a:cubicBezTo>
                  <a:pt x="271765" y="297656"/>
                  <a:pt x="281141" y="296464"/>
                  <a:pt x="287689" y="301525"/>
                </a:cubicBezTo>
                <a:cubicBezTo>
                  <a:pt x="294238" y="306586"/>
                  <a:pt x="295428" y="315813"/>
                  <a:pt x="290369" y="322361"/>
                </a:cubicBezTo>
                <a:cubicBezTo>
                  <a:pt x="265961" y="354064"/>
                  <a:pt x="253013" y="391866"/>
                  <a:pt x="253013" y="431603"/>
                </a:cubicBezTo>
                <a:cubicBezTo>
                  <a:pt x="253013" y="530128"/>
                  <a:pt x="333082" y="610197"/>
                  <a:pt x="431606" y="610197"/>
                </a:cubicBezTo>
                <a:cubicBezTo>
                  <a:pt x="530131" y="610197"/>
                  <a:pt x="610200" y="530128"/>
                  <a:pt x="610200" y="431603"/>
                </a:cubicBezTo>
                <a:cubicBezTo>
                  <a:pt x="610200" y="333079"/>
                  <a:pt x="530133" y="253010"/>
                  <a:pt x="431606" y="253010"/>
                </a:cubicBezTo>
                <a:cubicBezTo>
                  <a:pt x="395144" y="253010"/>
                  <a:pt x="360169" y="263874"/>
                  <a:pt x="330403" y="284561"/>
                </a:cubicBezTo>
                <a:cubicBezTo>
                  <a:pt x="323706" y="289324"/>
                  <a:pt x="314330" y="287538"/>
                  <a:pt x="309716" y="280841"/>
                </a:cubicBezTo>
                <a:cubicBezTo>
                  <a:pt x="304953" y="274144"/>
                  <a:pt x="306739" y="264767"/>
                  <a:pt x="313436" y="260153"/>
                </a:cubicBezTo>
                <a:cubicBezTo>
                  <a:pt x="348260" y="236044"/>
                  <a:pt x="389038" y="223244"/>
                  <a:pt x="431604" y="223244"/>
                </a:cubicBezTo>
                <a:close/>
                <a:moveTo>
                  <a:pt x="684163" y="134395"/>
                </a:moveTo>
                <a:cubicBezTo>
                  <a:pt x="672257" y="134395"/>
                  <a:pt x="661094" y="139008"/>
                  <a:pt x="652612" y="147491"/>
                </a:cubicBezTo>
                <a:cubicBezTo>
                  <a:pt x="644129" y="155974"/>
                  <a:pt x="639515" y="167137"/>
                  <a:pt x="639515" y="179043"/>
                </a:cubicBezTo>
                <a:cubicBezTo>
                  <a:pt x="639515" y="190949"/>
                  <a:pt x="644129" y="202112"/>
                  <a:pt x="652612" y="210595"/>
                </a:cubicBezTo>
                <a:cubicBezTo>
                  <a:pt x="669429" y="227412"/>
                  <a:pt x="698897" y="227412"/>
                  <a:pt x="715715" y="210595"/>
                </a:cubicBezTo>
                <a:cubicBezTo>
                  <a:pt x="724198" y="202112"/>
                  <a:pt x="728812" y="190949"/>
                  <a:pt x="728812" y="179043"/>
                </a:cubicBezTo>
                <a:cubicBezTo>
                  <a:pt x="728812" y="167137"/>
                  <a:pt x="724198" y="155974"/>
                  <a:pt x="715715" y="147491"/>
                </a:cubicBezTo>
                <a:cubicBezTo>
                  <a:pt x="707232" y="139008"/>
                  <a:pt x="696069" y="134395"/>
                  <a:pt x="684163" y="134395"/>
                </a:cubicBezTo>
                <a:close/>
                <a:moveTo>
                  <a:pt x="179039" y="134395"/>
                </a:moveTo>
                <a:cubicBezTo>
                  <a:pt x="167132" y="134395"/>
                  <a:pt x="155970" y="139009"/>
                  <a:pt x="147487" y="147492"/>
                </a:cubicBezTo>
                <a:cubicBezTo>
                  <a:pt x="139004" y="155975"/>
                  <a:pt x="134390" y="167137"/>
                  <a:pt x="134390" y="179043"/>
                </a:cubicBezTo>
                <a:cubicBezTo>
                  <a:pt x="134390" y="190949"/>
                  <a:pt x="139004" y="202112"/>
                  <a:pt x="147487" y="210595"/>
                </a:cubicBezTo>
                <a:cubicBezTo>
                  <a:pt x="164304" y="227412"/>
                  <a:pt x="193773" y="227412"/>
                  <a:pt x="210590" y="210595"/>
                </a:cubicBezTo>
                <a:cubicBezTo>
                  <a:pt x="219073" y="202112"/>
                  <a:pt x="223687" y="190949"/>
                  <a:pt x="223687" y="179043"/>
                </a:cubicBezTo>
                <a:cubicBezTo>
                  <a:pt x="223687" y="167137"/>
                  <a:pt x="219073" y="155975"/>
                  <a:pt x="210590" y="147492"/>
                </a:cubicBezTo>
                <a:cubicBezTo>
                  <a:pt x="202107" y="139009"/>
                  <a:pt x="190945" y="134395"/>
                  <a:pt x="179039" y="134395"/>
                </a:cubicBezTo>
                <a:close/>
                <a:moveTo>
                  <a:pt x="179189" y="104630"/>
                </a:moveTo>
                <a:cubicBezTo>
                  <a:pt x="199132" y="104630"/>
                  <a:pt x="217884" y="112220"/>
                  <a:pt x="231874" y="126358"/>
                </a:cubicBezTo>
                <a:cubicBezTo>
                  <a:pt x="245863" y="140496"/>
                  <a:pt x="253602" y="159100"/>
                  <a:pt x="253602" y="179043"/>
                </a:cubicBezTo>
                <a:cubicBezTo>
                  <a:pt x="253602" y="193926"/>
                  <a:pt x="249286" y="208065"/>
                  <a:pt x="241249" y="220120"/>
                </a:cubicBezTo>
                <a:lnTo>
                  <a:pt x="263424" y="242295"/>
                </a:lnTo>
                <a:cubicBezTo>
                  <a:pt x="269229" y="248098"/>
                  <a:pt x="269229" y="257475"/>
                  <a:pt x="263424" y="263279"/>
                </a:cubicBezTo>
                <a:cubicBezTo>
                  <a:pt x="260448" y="266107"/>
                  <a:pt x="256727" y="267595"/>
                  <a:pt x="252857" y="267595"/>
                </a:cubicBezTo>
                <a:cubicBezTo>
                  <a:pt x="248987" y="267595"/>
                  <a:pt x="245267" y="266256"/>
                  <a:pt x="242290" y="263279"/>
                </a:cubicBezTo>
                <a:lnTo>
                  <a:pt x="220115" y="241104"/>
                </a:lnTo>
                <a:lnTo>
                  <a:pt x="179100" y="253439"/>
                </a:lnTo>
                <a:lnTo>
                  <a:pt x="150615" y="247838"/>
                </a:lnTo>
                <a:cubicBezTo>
                  <a:pt x="141685" y="244155"/>
                  <a:pt x="133499" y="238723"/>
                  <a:pt x="126504" y="231728"/>
                </a:cubicBezTo>
                <a:cubicBezTo>
                  <a:pt x="112515" y="217590"/>
                  <a:pt x="104776" y="198986"/>
                  <a:pt x="104776" y="179043"/>
                </a:cubicBezTo>
                <a:cubicBezTo>
                  <a:pt x="104776" y="159101"/>
                  <a:pt x="112514" y="140349"/>
                  <a:pt x="126504" y="126358"/>
                </a:cubicBezTo>
                <a:cubicBezTo>
                  <a:pt x="140642" y="112369"/>
                  <a:pt x="159247" y="104630"/>
                  <a:pt x="179189" y="104630"/>
                </a:cubicBezTo>
                <a:close/>
                <a:moveTo>
                  <a:pt x="684312" y="104628"/>
                </a:moveTo>
                <a:cubicBezTo>
                  <a:pt x="704254" y="104628"/>
                  <a:pt x="723006" y="112366"/>
                  <a:pt x="736996" y="126356"/>
                </a:cubicBezTo>
                <a:cubicBezTo>
                  <a:pt x="750986" y="140494"/>
                  <a:pt x="758725" y="159099"/>
                  <a:pt x="758725" y="179041"/>
                </a:cubicBezTo>
                <a:cubicBezTo>
                  <a:pt x="758725" y="198984"/>
                  <a:pt x="751134" y="217736"/>
                  <a:pt x="736996" y="231726"/>
                </a:cubicBezTo>
                <a:cubicBezTo>
                  <a:pt x="722858" y="245715"/>
                  <a:pt x="704255" y="253454"/>
                  <a:pt x="684312" y="253454"/>
                </a:cubicBezTo>
                <a:cubicBezTo>
                  <a:pt x="669429" y="253454"/>
                  <a:pt x="655290" y="249138"/>
                  <a:pt x="643235" y="241101"/>
                </a:cubicBezTo>
                <a:lnTo>
                  <a:pt x="621060" y="263276"/>
                </a:lnTo>
                <a:lnTo>
                  <a:pt x="610567" y="267562"/>
                </a:lnTo>
                <a:lnTo>
                  <a:pt x="600076" y="263277"/>
                </a:lnTo>
                <a:cubicBezTo>
                  <a:pt x="594272" y="257474"/>
                  <a:pt x="594272" y="248097"/>
                  <a:pt x="600076" y="242293"/>
                </a:cubicBezTo>
                <a:lnTo>
                  <a:pt x="622252" y="220118"/>
                </a:lnTo>
                <a:cubicBezTo>
                  <a:pt x="614214" y="208063"/>
                  <a:pt x="609899" y="193924"/>
                  <a:pt x="609899" y="179041"/>
                </a:cubicBezTo>
                <a:cubicBezTo>
                  <a:pt x="609899" y="159099"/>
                  <a:pt x="617637" y="140347"/>
                  <a:pt x="631627" y="126356"/>
                </a:cubicBezTo>
                <a:cubicBezTo>
                  <a:pt x="645765" y="112367"/>
                  <a:pt x="664369" y="104628"/>
                  <a:pt x="684312" y="104628"/>
                </a:cubicBezTo>
                <a:close/>
                <a:moveTo>
                  <a:pt x="431608" y="29763"/>
                </a:moveTo>
                <a:cubicBezTo>
                  <a:pt x="407052" y="29763"/>
                  <a:pt x="386960" y="49855"/>
                  <a:pt x="386960" y="74411"/>
                </a:cubicBezTo>
                <a:cubicBezTo>
                  <a:pt x="386960" y="98968"/>
                  <a:pt x="407052" y="119060"/>
                  <a:pt x="431608" y="119060"/>
                </a:cubicBezTo>
                <a:cubicBezTo>
                  <a:pt x="456164" y="119060"/>
                  <a:pt x="476257" y="98968"/>
                  <a:pt x="476257" y="74411"/>
                </a:cubicBezTo>
                <a:cubicBezTo>
                  <a:pt x="476257" y="49855"/>
                  <a:pt x="456164" y="29763"/>
                  <a:pt x="431608" y="29763"/>
                </a:cubicBezTo>
                <a:close/>
                <a:moveTo>
                  <a:pt x="431608" y="0"/>
                </a:moveTo>
                <a:cubicBezTo>
                  <a:pt x="472685" y="0"/>
                  <a:pt x="506022" y="33337"/>
                  <a:pt x="506022" y="74414"/>
                </a:cubicBezTo>
                <a:cubicBezTo>
                  <a:pt x="506022" y="110430"/>
                  <a:pt x="480424" y="140494"/>
                  <a:pt x="446491" y="147339"/>
                </a:cubicBezTo>
                <a:lnTo>
                  <a:pt x="446491" y="178593"/>
                </a:lnTo>
                <a:cubicBezTo>
                  <a:pt x="446491" y="186779"/>
                  <a:pt x="439794" y="193476"/>
                  <a:pt x="431608" y="193476"/>
                </a:cubicBezTo>
                <a:cubicBezTo>
                  <a:pt x="423422" y="193476"/>
                  <a:pt x="416725" y="186779"/>
                  <a:pt x="416725" y="178593"/>
                </a:cubicBezTo>
                <a:lnTo>
                  <a:pt x="416725" y="147339"/>
                </a:lnTo>
                <a:cubicBezTo>
                  <a:pt x="382792" y="140345"/>
                  <a:pt x="357194" y="110281"/>
                  <a:pt x="357194" y="74414"/>
                </a:cubicBezTo>
                <a:cubicBezTo>
                  <a:pt x="357194" y="33337"/>
                  <a:pt x="390532" y="0"/>
                  <a:pt x="431608" y="0"/>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82" name="Rectangle 81">
            <a:extLst>
              <a:ext uri="{FF2B5EF4-FFF2-40B4-BE49-F238E27FC236}">
                <a16:creationId xmlns:a16="http://schemas.microsoft.com/office/drawing/2014/main" id="{55E888FC-9F1A-E7E1-754B-D15349C1E7BA}"/>
              </a:ext>
            </a:extLst>
          </p:cNvPr>
          <p:cNvSpPr>
            <a:spLocks/>
          </p:cNvSpPr>
          <p:nvPr/>
        </p:nvSpPr>
        <p:spPr>
          <a:xfrm>
            <a:off x="6962840" y="723935"/>
            <a:ext cx="2249553" cy="276999"/>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marL="12700" marR="0" lvl="0" indent="0" algn="r" defTabSz="914400" rtl="0" eaLnBrk="1" fontAlgn="auto" latinLnBrk="0" hangingPunct="1">
              <a:lnSpc>
                <a:spcPct val="100000"/>
              </a:lnSpc>
              <a:spcBef>
                <a:spcPts val="100"/>
              </a:spcBef>
              <a:spcAft>
                <a:spcPts val="0"/>
              </a:spcAft>
              <a:buClrTx/>
              <a:buSzTx/>
              <a:buFontTx/>
              <a:buNone/>
              <a:tabLst/>
              <a:defRPr/>
            </a:pPr>
            <a:r>
              <a:rPr kumimoji="0" lang="en-US" sz="1800" b="1" i="0" u="none" strike="noStrike" kern="1200" cap="none" spc="-5"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panose="020B0502040204020203" pitchFamily="34" charset="0"/>
              </a:rPr>
              <a:t>Advanced</a:t>
            </a:r>
          </a:p>
        </p:txBody>
      </p:sp>
      <p:sp>
        <p:nvSpPr>
          <p:cNvPr id="187" name="Rectangle 186">
            <a:extLst>
              <a:ext uri="{FF2B5EF4-FFF2-40B4-BE49-F238E27FC236}">
                <a16:creationId xmlns:a16="http://schemas.microsoft.com/office/drawing/2014/main" id="{15149350-38F3-960E-0BD0-99F7CB8F1533}"/>
              </a:ext>
            </a:extLst>
          </p:cNvPr>
          <p:cNvSpPr>
            <a:spLocks/>
          </p:cNvSpPr>
          <p:nvPr/>
        </p:nvSpPr>
        <p:spPr>
          <a:xfrm>
            <a:off x="9412189" y="1387243"/>
            <a:ext cx="2348229" cy="24622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a:ln>
                  <a:noFill/>
                </a:ln>
                <a:solidFill>
                  <a:schemeClr val="tx1"/>
                </a:solidFill>
                <a:effectLst/>
                <a:uLnTx/>
                <a:uFillTx/>
                <a:latin typeface="Segoe UI Semibold"/>
                <a:ea typeface="+mn-ea"/>
                <a:cs typeface="Segoe UI" panose="020B0502040204020203" pitchFamily="34" charset="0"/>
              </a:rPr>
              <a:t>Network analysis</a:t>
            </a:r>
          </a:p>
        </p:txBody>
      </p:sp>
      <p:sp>
        <p:nvSpPr>
          <p:cNvPr id="207" name="Rectangle 206">
            <a:extLst>
              <a:ext uri="{FF2B5EF4-FFF2-40B4-BE49-F238E27FC236}">
                <a16:creationId xmlns:a16="http://schemas.microsoft.com/office/drawing/2014/main" id="{3CA7ECDD-2B9B-D28E-0054-0F69E7B682E0}"/>
              </a:ext>
            </a:extLst>
          </p:cNvPr>
          <p:cNvSpPr>
            <a:spLocks/>
          </p:cNvSpPr>
          <p:nvPr/>
        </p:nvSpPr>
        <p:spPr>
          <a:xfrm>
            <a:off x="9412189" y="1684314"/>
            <a:ext cx="2348229"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0" i="1" u="none" strike="noStrike" kern="1200" cap="none" spc="-5" normalizeH="0" baseline="0" noProof="0">
                <a:ln>
                  <a:noFill/>
                </a:ln>
                <a:solidFill>
                  <a:schemeClr val="tx1"/>
                </a:solidFill>
                <a:effectLst/>
                <a:uLnTx/>
                <a:uFillTx/>
                <a:latin typeface="Segoe UI"/>
                <a:ea typeface="+mn-ea"/>
                <a:cs typeface="Segoe UI" panose="020B0502040204020203" pitchFamily="34" charset="0"/>
              </a:rPr>
              <a:t>Network visualization based on group / person collaboration.</a:t>
            </a:r>
          </a:p>
        </p:txBody>
      </p:sp>
      <p:sp>
        <p:nvSpPr>
          <p:cNvPr id="157" name="Rectangle 156">
            <a:extLst>
              <a:ext uri="{FF2B5EF4-FFF2-40B4-BE49-F238E27FC236}">
                <a16:creationId xmlns:a16="http://schemas.microsoft.com/office/drawing/2014/main" id="{E24AF230-07E9-417B-82E4-0AF38376518A}"/>
              </a:ext>
            </a:extLst>
          </p:cNvPr>
          <p:cNvSpPr>
            <a:spLocks/>
          </p:cNvSpPr>
          <p:nvPr/>
        </p:nvSpPr>
        <p:spPr>
          <a:xfrm>
            <a:off x="9412189" y="2723360"/>
            <a:ext cx="2348229" cy="24622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a:ln>
                  <a:noFill/>
                </a:ln>
                <a:solidFill>
                  <a:schemeClr val="tx1"/>
                </a:solidFill>
                <a:effectLst/>
                <a:uLnTx/>
                <a:uFillTx/>
                <a:latin typeface="Segoe UI Semibold"/>
                <a:ea typeface="+mn-ea"/>
                <a:cs typeface="Segoe UI" panose="020B0502040204020203" pitchFamily="34" charset="0"/>
              </a:rPr>
              <a:t>Text mining</a:t>
            </a:r>
          </a:p>
        </p:txBody>
      </p:sp>
      <p:sp>
        <p:nvSpPr>
          <p:cNvPr id="158" name="Rectangle 157">
            <a:extLst>
              <a:ext uri="{FF2B5EF4-FFF2-40B4-BE49-F238E27FC236}">
                <a16:creationId xmlns:a16="http://schemas.microsoft.com/office/drawing/2014/main" id="{D20F6BAF-9E4E-DD9A-F5E9-D5FC3E32DEBF}"/>
              </a:ext>
            </a:extLst>
          </p:cNvPr>
          <p:cNvSpPr>
            <a:spLocks/>
          </p:cNvSpPr>
          <p:nvPr/>
        </p:nvSpPr>
        <p:spPr>
          <a:xfrm>
            <a:off x="9412189" y="3020431"/>
            <a:ext cx="2348229" cy="18466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0" i="1" u="none" strike="noStrike" kern="1200" cap="none" spc="-5" normalizeH="0" baseline="0" noProof="0">
                <a:ln>
                  <a:noFill/>
                </a:ln>
                <a:solidFill>
                  <a:schemeClr val="tx1"/>
                </a:solidFill>
                <a:effectLst/>
                <a:uLnTx/>
                <a:uFillTx/>
                <a:latin typeface="Segoe UI"/>
                <a:ea typeface="+mn-ea"/>
                <a:cs typeface="Segoe UI" panose="020B0502040204020203" pitchFamily="34" charset="0"/>
              </a:rPr>
              <a:t>Text mining meeting subject lines.</a:t>
            </a:r>
          </a:p>
        </p:txBody>
      </p:sp>
      <p:sp>
        <p:nvSpPr>
          <p:cNvPr id="194" name="Freeform: Shape 193">
            <a:extLst>
              <a:ext uri="{FF2B5EF4-FFF2-40B4-BE49-F238E27FC236}">
                <a16:creationId xmlns:a16="http://schemas.microsoft.com/office/drawing/2014/main" id="{F829D74B-F8B1-5F10-618D-FF74C9A9A1E5}"/>
              </a:ext>
              <a:ext uri="{C183D7F6-B498-43B3-948B-1728B52AA6E4}">
                <adec:decorative xmlns:adec="http://schemas.microsoft.com/office/drawing/2017/decorative" val="1"/>
              </a:ext>
            </a:extLst>
          </p:cNvPr>
          <p:cNvSpPr>
            <a:spLocks noChangeAspect="1"/>
          </p:cNvSpPr>
          <p:nvPr/>
        </p:nvSpPr>
        <p:spPr>
          <a:xfrm>
            <a:off x="8755193" y="2723360"/>
            <a:ext cx="457200" cy="486213"/>
          </a:xfrm>
          <a:custGeom>
            <a:avLst/>
            <a:gdLst>
              <a:gd name="connsiteX0" fmla="*/ 657667 w 797477"/>
              <a:gd name="connsiteY0" fmla="*/ 742091 h 848083"/>
              <a:gd name="connsiteX1" fmla="*/ 671140 w 797477"/>
              <a:gd name="connsiteY1" fmla="*/ 742096 h 848083"/>
              <a:gd name="connsiteX2" fmla="*/ 721927 w 797477"/>
              <a:gd name="connsiteY2" fmla="*/ 792893 h 848083"/>
              <a:gd name="connsiteX3" fmla="*/ 722161 w 797477"/>
              <a:gd name="connsiteY3" fmla="*/ 793127 h 848083"/>
              <a:gd name="connsiteX4" fmla="*/ 721927 w 797477"/>
              <a:gd name="connsiteY4" fmla="*/ 806595 h 848083"/>
              <a:gd name="connsiteX5" fmla="*/ 708459 w 797477"/>
              <a:gd name="connsiteY5" fmla="*/ 806361 h 848083"/>
              <a:gd name="connsiteX6" fmla="*/ 657662 w 797477"/>
              <a:gd name="connsiteY6" fmla="*/ 755564 h 848083"/>
              <a:gd name="connsiteX7" fmla="*/ 657667 w 797477"/>
              <a:gd name="connsiteY7" fmla="*/ 742091 h 848083"/>
              <a:gd name="connsiteX8" fmla="*/ 624448 w 797477"/>
              <a:gd name="connsiteY8" fmla="*/ 708882 h 848083"/>
              <a:gd name="connsiteX9" fmla="*/ 637916 w 797477"/>
              <a:gd name="connsiteY9" fmla="*/ 708882 h 848083"/>
              <a:gd name="connsiteX10" fmla="*/ 650994 w 797477"/>
              <a:gd name="connsiteY10" fmla="*/ 721960 h 848083"/>
              <a:gd name="connsiteX11" fmla="*/ 650989 w 797477"/>
              <a:gd name="connsiteY11" fmla="*/ 735433 h 848083"/>
              <a:gd name="connsiteX12" fmla="*/ 637516 w 797477"/>
              <a:gd name="connsiteY12" fmla="*/ 735428 h 848083"/>
              <a:gd name="connsiteX13" fmla="*/ 624448 w 797477"/>
              <a:gd name="connsiteY13" fmla="*/ 722350 h 848083"/>
              <a:gd name="connsiteX14" fmla="*/ 624448 w 797477"/>
              <a:gd name="connsiteY14" fmla="*/ 708882 h 848083"/>
              <a:gd name="connsiteX15" fmla="*/ 107755 w 797477"/>
              <a:gd name="connsiteY15" fmla="*/ 679755 h 848083"/>
              <a:gd name="connsiteX16" fmla="*/ 87000 w 797477"/>
              <a:gd name="connsiteY16" fmla="*/ 700510 h 848083"/>
              <a:gd name="connsiteX17" fmla="*/ 107755 w 797477"/>
              <a:gd name="connsiteY17" fmla="*/ 721265 h 848083"/>
              <a:gd name="connsiteX18" fmla="*/ 128510 w 797477"/>
              <a:gd name="connsiteY18" fmla="*/ 700519 h 848083"/>
              <a:gd name="connsiteX19" fmla="*/ 128510 w 797477"/>
              <a:gd name="connsiteY19" fmla="*/ 700510 h 848083"/>
              <a:gd name="connsiteX20" fmla="*/ 107755 w 797477"/>
              <a:gd name="connsiteY20" fmla="*/ 679755 h 848083"/>
              <a:gd name="connsiteX21" fmla="*/ 660270 w 797477"/>
              <a:gd name="connsiteY21" fmla="*/ 649515 h 848083"/>
              <a:gd name="connsiteX22" fmla="*/ 649613 w 797477"/>
              <a:gd name="connsiteY22" fmla="*/ 653942 h 848083"/>
              <a:gd name="connsiteX23" fmla="*/ 603369 w 797477"/>
              <a:gd name="connsiteY23" fmla="*/ 700177 h 848083"/>
              <a:gd name="connsiteX24" fmla="*/ 603369 w 797477"/>
              <a:gd name="connsiteY24" fmla="*/ 721532 h 848083"/>
              <a:gd name="connsiteX25" fmla="*/ 696352 w 797477"/>
              <a:gd name="connsiteY25" fmla="*/ 814619 h 848083"/>
              <a:gd name="connsiteX26" fmla="*/ 763980 w 797477"/>
              <a:gd name="connsiteY26" fmla="*/ 814619 h 848083"/>
              <a:gd name="connsiteX27" fmla="*/ 763980 w 797477"/>
              <a:gd name="connsiteY27" fmla="*/ 746992 h 848083"/>
              <a:gd name="connsiteX28" fmla="*/ 670920 w 797477"/>
              <a:gd name="connsiteY28" fmla="*/ 653942 h 848083"/>
              <a:gd name="connsiteX29" fmla="*/ 670958 w 797477"/>
              <a:gd name="connsiteY29" fmla="*/ 653942 h 848083"/>
              <a:gd name="connsiteX30" fmla="*/ 670936 w 797477"/>
              <a:gd name="connsiteY30" fmla="*/ 653920 h 848083"/>
              <a:gd name="connsiteX31" fmla="*/ 660270 w 797477"/>
              <a:gd name="connsiteY31" fmla="*/ 649515 h 848083"/>
              <a:gd name="connsiteX32" fmla="*/ 276662 w 797477"/>
              <a:gd name="connsiteY32" fmla="*/ 642922 h 848083"/>
              <a:gd name="connsiteX33" fmla="*/ 289273 w 797477"/>
              <a:gd name="connsiteY33" fmla="*/ 642944 h 848083"/>
              <a:gd name="connsiteX34" fmla="*/ 290082 w 797477"/>
              <a:gd name="connsiteY34" fmla="*/ 656390 h 848083"/>
              <a:gd name="connsiteX35" fmla="*/ 239228 w 797477"/>
              <a:gd name="connsiteY35" fmla="*/ 707254 h 848083"/>
              <a:gd name="connsiteX36" fmla="*/ 232494 w 797477"/>
              <a:gd name="connsiteY36" fmla="*/ 710044 h 848083"/>
              <a:gd name="connsiteX37" fmla="*/ 146274 w 797477"/>
              <a:gd name="connsiteY37" fmla="*/ 710044 h 848083"/>
              <a:gd name="connsiteX38" fmla="*/ 107496 w 797477"/>
              <a:gd name="connsiteY38" fmla="*/ 740324 h 848083"/>
              <a:gd name="connsiteX39" fmla="*/ 67820 w 797477"/>
              <a:gd name="connsiteY39" fmla="*/ 700390 h 848083"/>
              <a:gd name="connsiteX40" fmla="*/ 107755 w 797477"/>
              <a:gd name="connsiteY40" fmla="*/ 660714 h 848083"/>
              <a:gd name="connsiteX41" fmla="*/ 146274 w 797477"/>
              <a:gd name="connsiteY41" fmla="*/ 690994 h 848083"/>
              <a:gd name="connsiteX42" fmla="*/ 228589 w 797477"/>
              <a:gd name="connsiteY42" fmla="*/ 690994 h 848083"/>
              <a:gd name="connsiteX43" fmla="*/ 581595 w 797477"/>
              <a:gd name="connsiteY43" fmla="*/ 590963 h 848083"/>
              <a:gd name="connsiteX44" fmla="*/ 538732 w 797477"/>
              <a:gd name="connsiteY44" fmla="*/ 630654 h 848083"/>
              <a:gd name="connsiteX45" fmla="*/ 592320 w 797477"/>
              <a:gd name="connsiteY45" fmla="*/ 684241 h 848083"/>
              <a:gd name="connsiteX46" fmla="*/ 633620 w 797477"/>
              <a:gd name="connsiteY46" fmla="*/ 642941 h 848083"/>
              <a:gd name="connsiteX47" fmla="*/ 39937 w 797477"/>
              <a:gd name="connsiteY47" fmla="*/ 507791 h 848083"/>
              <a:gd name="connsiteX48" fmla="*/ 19182 w 797477"/>
              <a:gd name="connsiteY48" fmla="*/ 528546 h 848083"/>
              <a:gd name="connsiteX49" fmla="*/ 39937 w 797477"/>
              <a:gd name="connsiteY49" fmla="*/ 549301 h 848083"/>
              <a:gd name="connsiteX50" fmla="*/ 60692 w 797477"/>
              <a:gd name="connsiteY50" fmla="*/ 528546 h 848083"/>
              <a:gd name="connsiteX51" fmla="*/ 39937 w 797477"/>
              <a:gd name="connsiteY51" fmla="*/ 507791 h 848083"/>
              <a:gd name="connsiteX52" fmla="*/ 39937 w 797477"/>
              <a:gd name="connsiteY52" fmla="*/ 488750 h 848083"/>
              <a:gd name="connsiteX53" fmla="*/ 78456 w 797477"/>
              <a:gd name="connsiteY53" fmla="*/ 519021 h 848083"/>
              <a:gd name="connsiteX54" fmla="*/ 167124 w 797477"/>
              <a:gd name="connsiteY54" fmla="*/ 519021 h 848083"/>
              <a:gd name="connsiteX55" fmla="*/ 176649 w 797477"/>
              <a:gd name="connsiteY55" fmla="*/ 528546 h 848083"/>
              <a:gd name="connsiteX56" fmla="*/ 167124 w 797477"/>
              <a:gd name="connsiteY56" fmla="*/ 538071 h 848083"/>
              <a:gd name="connsiteX57" fmla="*/ 78456 w 797477"/>
              <a:gd name="connsiteY57" fmla="*/ 538071 h 848083"/>
              <a:gd name="connsiteX58" fmla="*/ 39673 w 797477"/>
              <a:gd name="connsiteY58" fmla="*/ 568360 h 848083"/>
              <a:gd name="connsiteX59" fmla="*/ 0 w 797477"/>
              <a:gd name="connsiteY59" fmla="*/ 528423 h 848083"/>
              <a:gd name="connsiteX60" fmla="*/ 39937 w 797477"/>
              <a:gd name="connsiteY60" fmla="*/ 488750 h 848083"/>
              <a:gd name="connsiteX61" fmla="*/ 445321 w 797477"/>
              <a:gd name="connsiteY61" fmla="*/ 333216 h 848083"/>
              <a:gd name="connsiteX62" fmla="*/ 292235 w 797477"/>
              <a:gd name="connsiteY62" fmla="*/ 486283 h 848083"/>
              <a:gd name="connsiteX63" fmla="*/ 445302 w 797477"/>
              <a:gd name="connsiteY63" fmla="*/ 639369 h 848083"/>
              <a:gd name="connsiteX64" fmla="*/ 598387 w 797477"/>
              <a:gd name="connsiteY64" fmla="*/ 486293 h 848083"/>
              <a:gd name="connsiteX65" fmla="*/ 445321 w 797477"/>
              <a:gd name="connsiteY65" fmla="*/ 333216 h 848083"/>
              <a:gd name="connsiteX66" fmla="*/ 445302 w 797477"/>
              <a:gd name="connsiteY66" fmla="*/ 314166 h 848083"/>
              <a:gd name="connsiteX67" fmla="*/ 534694 w 797477"/>
              <a:gd name="connsiteY67" fmla="*/ 339035 h 848083"/>
              <a:gd name="connsiteX68" fmla="*/ 592568 w 797477"/>
              <a:gd name="connsiteY68" fmla="*/ 574951 h 848083"/>
              <a:gd name="connsiteX69" fmla="*/ 650042 w 797477"/>
              <a:gd name="connsiteY69" fmla="*/ 632425 h 848083"/>
              <a:gd name="connsiteX70" fmla="*/ 684389 w 797477"/>
              <a:gd name="connsiteY70" fmla="*/ 640464 h 848083"/>
              <a:gd name="connsiteX71" fmla="*/ 777448 w 797477"/>
              <a:gd name="connsiteY71" fmla="*/ 733524 h 848083"/>
              <a:gd name="connsiteX72" fmla="*/ 778349 w 797477"/>
              <a:gd name="connsiteY72" fmla="*/ 734425 h 848083"/>
              <a:gd name="connsiteX73" fmla="*/ 777443 w 797477"/>
              <a:gd name="connsiteY73" fmla="*/ 828956 h 848083"/>
              <a:gd name="connsiteX74" fmla="*/ 682912 w 797477"/>
              <a:gd name="connsiteY74" fmla="*/ 828050 h 848083"/>
              <a:gd name="connsiteX75" fmla="*/ 589863 w 797477"/>
              <a:gd name="connsiteY75" fmla="*/ 735000 h 848083"/>
              <a:gd name="connsiteX76" fmla="*/ 581633 w 797477"/>
              <a:gd name="connsiteY76" fmla="*/ 700491 h 848083"/>
              <a:gd name="connsiteX77" fmla="*/ 521530 w 797477"/>
              <a:gd name="connsiteY77" fmla="*/ 640388 h 848083"/>
              <a:gd name="connsiteX78" fmla="*/ 307730 w 797477"/>
              <a:gd name="connsiteY78" fmla="*/ 590289 h 848083"/>
              <a:gd name="connsiteX79" fmla="*/ 341127 w 797477"/>
              <a:gd name="connsiteY79" fmla="*/ 349561 h 848083"/>
              <a:gd name="connsiteX80" fmla="*/ 264279 w 797477"/>
              <a:gd name="connsiteY80" fmla="*/ 349561 h 848083"/>
              <a:gd name="connsiteX81" fmla="*/ 254754 w 797477"/>
              <a:gd name="connsiteY81" fmla="*/ 340036 h 848083"/>
              <a:gd name="connsiteX82" fmla="*/ 264279 w 797477"/>
              <a:gd name="connsiteY82" fmla="*/ 330511 h 848083"/>
              <a:gd name="connsiteX83" fmla="*/ 372550 w 797477"/>
              <a:gd name="connsiteY83" fmla="*/ 330511 h 848083"/>
              <a:gd name="connsiteX84" fmla="*/ 445302 w 797477"/>
              <a:gd name="connsiteY84" fmla="*/ 314166 h 848083"/>
              <a:gd name="connsiteX85" fmla="*/ 264279 w 797477"/>
              <a:gd name="connsiteY85" fmla="*/ 268751 h 848083"/>
              <a:gd name="connsiteX86" fmla="*/ 509814 w 797477"/>
              <a:gd name="connsiteY86" fmla="*/ 268751 h 848083"/>
              <a:gd name="connsiteX87" fmla="*/ 519339 w 797477"/>
              <a:gd name="connsiteY87" fmla="*/ 278276 h 848083"/>
              <a:gd name="connsiteX88" fmla="*/ 509814 w 797477"/>
              <a:gd name="connsiteY88" fmla="*/ 287801 h 848083"/>
              <a:gd name="connsiteX89" fmla="*/ 264279 w 797477"/>
              <a:gd name="connsiteY89" fmla="*/ 287801 h 848083"/>
              <a:gd name="connsiteX90" fmla="*/ 254754 w 797477"/>
              <a:gd name="connsiteY90" fmla="*/ 278276 h 848083"/>
              <a:gd name="connsiteX91" fmla="*/ 264279 w 797477"/>
              <a:gd name="connsiteY91" fmla="*/ 268751 h 848083"/>
              <a:gd name="connsiteX92" fmla="*/ 725375 w 797477"/>
              <a:gd name="connsiteY92" fmla="*/ 265598 h 848083"/>
              <a:gd name="connsiteX93" fmla="*/ 704620 w 797477"/>
              <a:gd name="connsiteY93" fmla="*/ 286353 h 848083"/>
              <a:gd name="connsiteX94" fmla="*/ 725375 w 797477"/>
              <a:gd name="connsiteY94" fmla="*/ 307108 h 848083"/>
              <a:gd name="connsiteX95" fmla="*/ 746130 w 797477"/>
              <a:gd name="connsiteY95" fmla="*/ 286353 h 848083"/>
              <a:gd name="connsiteX96" fmla="*/ 725375 w 797477"/>
              <a:gd name="connsiteY96" fmla="*/ 265598 h 848083"/>
              <a:gd name="connsiteX97" fmla="*/ 715970 w 797477"/>
              <a:gd name="connsiteY97" fmla="*/ 247705 h 848083"/>
              <a:gd name="connsiteX98" fmla="*/ 764144 w 797477"/>
              <a:gd name="connsiteY98" fmla="*/ 276828 h 848083"/>
              <a:gd name="connsiteX99" fmla="*/ 735020 w 797477"/>
              <a:gd name="connsiteY99" fmla="*/ 325002 h 848083"/>
              <a:gd name="connsiteX100" fmla="*/ 686846 w 797477"/>
              <a:gd name="connsiteY100" fmla="*/ 295878 h 848083"/>
              <a:gd name="connsiteX101" fmla="*/ 599826 w 797477"/>
              <a:gd name="connsiteY101" fmla="*/ 295878 h 848083"/>
              <a:gd name="connsiteX102" fmla="*/ 590301 w 797477"/>
              <a:gd name="connsiteY102" fmla="*/ 286353 h 848083"/>
              <a:gd name="connsiteX103" fmla="*/ 599826 w 797477"/>
              <a:gd name="connsiteY103" fmla="*/ 276828 h 848083"/>
              <a:gd name="connsiteX104" fmla="*/ 686846 w 797477"/>
              <a:gd name="connsiteY104" fmla="*/ 276828 h 848083"/>
              <a:gd name="connsiteX105" fmla="*/ 715970 w 797477"/>
              <a:gd name="connsiteY105" fmla="*/ 247705 h 848083"/>
              <a:gd name="connsiteX106" fmla="*/ 280881 w 797477"/>
              <a:gd name="connsiteY106" fmla="*/ 162071 h 848083"/>
              <a:gd name="connsiteX107" fmla="*/ 260469 w 797477"/>
              <a:gd name="connsiteY107" fmla="*/ 182464 h 848083"/>
              <a:gd name="connsiteX108" fmla="*/ 227379 w 797477"/>
              <a:gd name="connsiteY108" fmla="*/ 215592 h 848083"/>
              <a:gd name="connsiteX109" fmla="*/ 280881 w 797477"/>
              <a:gd name="connsiteY109" fmla="*/ 215592 h 848083"/>
              <a:gd name="connsiteX110" fmla="*/ 290492 w 797477"/>
              <a:gd name="connsiteY110" fmla="*/ 129543 h 848083"/>
              <a:gd name="connsiteX111" fmla="*/ 569746 w 797477"/>
              <a:gd name="connsiteY111" fmla="*/ 129543 h 848083"/>
              <a:gd name="connsiteX112" fmla="*/ 579271 w 797477"/>
              <a:gd name="connsiteY112" fmla="*/ 139068 h 848083"/>
              <a:gd name="connsiteX113" fmla="*/ 579271 w 797477"/>
              <a:gd name="connsiteY113" fmla="*/ 328901 h 848083"/>
              <a:gd name="connsiteX114" fmla="*/ 569746 w 797477"/>
              <a:gd name="connsiteY114" fmla="*/ 338426 h 848083"/>
              <a:gd name="connsiteX115" fmla="*/ 560221 w 797477"/>
              <a:gd name="connsiteY115" fmla="*/ 328901 h 848083"/>
              <a:gd name="connsiteX116" fmla="*/ 560221 w 797477"/>
              <a:gd name="connsiteY116" fmla="*/ 148593 h 848083"/>
              <a:gd name="connsiteX117" fmla="*/ 299969 w 797477"/>
              <a:gd name="connsiteY117" fmla="*/ 148593 h 848083"/>
              <a:gd name="connsiteX118" fmla="*/ 299969 w 797477"/>
              <a:gd name="connsiteY118" fmla="*/ 225117 h 848083"/>
              <a:gd name="connsiteX119" fmla="*/ 290444 w 797477"/>
              <a:gd name="connsiteY119" fmla="*/ 234642 h 848083"/>
              <a:gd name="connsiteX120" fmla="*/ 213892 w 797477"/>
              <a:gd name="connsiteY120" fmla="*/ 234642 h 848083"/>
              <a:gd name="connsiteX121" fmla="*/ 213892 w 797477"/>
              <a:gd name="connsiteY121" fmla="*/ 603698 h 848083"/>
              <a:gd name="connsiteX122" fmla="*/ 289873 w 797477"/>
              <a:gd name="connsiteY122" fmla="*/ 603698 h 848083"/>
              <a:gd name="connsiteX123" fmla="*/ 299398 w 797477"/>
              <a:gd name="connsiteY123" fmla="*/ 613223 h 848083"/>
              <a:gd name="connsiteX124" fmla="*/ 289873 w 797477"/>
              <a:gd name="connsiteY124" fmla="*/ 622748 h 848083"/>
              <a:gd name="connsiteX125" fmla="*/ 204338 w 797477"/>
              <a:gd name="connsiteY125" fmla="*/ 622748 h 848083"/>
              <a:gd name="connsiteX126" fmla="*/ 194813 w 797477"/>
              <a:gd name="connsiteY126" fmla="*/ 613223 h 848083"/>
              <a:gd name="connsiteX127" fmla="*/ 194813 w 797477"/>
              <a:gd name="connsiteY127" fmla="*/ 225079 h 848083"/>
              <a:gd name="connsiteX128" fmla="*/ 194956 w 797477"/>
              <a:gd name="connsiteY128" fmla="*/ 224345 h 848083"/>
              <a:gd name="connsiteX129" fmla="*/ 195375 w 797477"/>
              <a:gd name="connsiteY129" fmla="*/ 222240 h 848083"/>
              <a:gd name="connsiteX130" fmla="*/ 195804 w 797477"/>
              <a:gd name="connsiteY130" fmla="*/ 221031 h 848083"/>
              <a:gd name="connsiteX131" fmla="*/ 197175 w 797477"/>
              <a:gd name="connsiteY131" fmla="*/ 218983 h 848083"/>
              <a:gd name="connsiteX132" fmla="*/ 197604 w 797477"/>
              <a:gd name="connsiteY132" fmla="*/ 218345 h 848083"/>
              <a:gd name="connsiteX133" fmla="*/ 249239 w 797477"/>
              <a:gd name="connsiteY133" fmla="*/ 166748 h 848083"/>
              <a:gd name="connsiteX134" fmla="*/ 283653 w 797477"/>
              <a:gd name="connsiteY134" fmla="*/ 132343 h 848083"/>
              <a:gd name="connsiteX135" fmla="*/ 286510 w 797477"/>
              <a:gd name="connsiteY135" fmla="*/ 130438 h 848083"/>
              <a:gd name="connsiteX136" fmla="*/ 287463 w 797477"/>
              <a:gd name="connsiteY136" fmla="*/ 130114 h 848083"/>
              <a:gd name="connsiteX137" fmla="*/ 289834 w 797477"/>
              <a:gd name="connsiteY137" fmla="*/ 129648 h 848083"/>
              <a:gd name="connsiteX138" fmla="*/ 290492 w 797477"/>
              <a:gd name="connsiteY138" fmla="*/ 129543 h 848083"/>
              <a:gd name="connsiteX139" fmla="*/ 121890 w 797477"/>
              <a:gd name="connsiteY139" fmla="*/ 110989 h 848083"/>
              <a:gd name="connsiteX140" fmla="*/ 101135 w 797477"/>
              <a:gd name="connsiteY140" fmla="*/ 131744 h 848083"/>
              <a:gd name="connsiteX141" fmla="*/ 121880 w 797477"/>
              <a:gd name="connsiteY141" fmla="*/ 152499 h 848083"/>
              <a:gd name="connsiteX142" fmla="*/ 121890 w 797477"/>
              <a:gd name="connsiteY142" fmla="*/ 152499 h 848083"/>
              <a:gd name="connsiteX143" fmla="*/ 142645 w 797477"/>
              <a:gd name="connsiteY143" fmla="*/ 131744 h 848083"/>
              <a:gd name="connsiteX144" fmla="*/ 121890 w 797477"/>
              <a:gd name="connsiteY144" fmla="*/ 110989 h 848083"/>
              <a:gd name="connsiteX145" fmla="*/ 122010 w 797477"/>
              <a:gd name="connsiteY145" fmla="*/ 91809 h 848083"/>
              <a:gd name="connsiteX146" fmla="*/ 161685 w 797477"/>
              <a:gd name="connsiteY146" fmla="*/ 131744 h 848083"/>
              <a:gd name="connsiteX147" fmla="*/ 131405 w 797477"/>
              <a:gd name="connsiteY147" fmla="*/ 170263 h 848083"/>
              <a:gd name="connsiteX148" fmla="*/ 131405 w 797477"/>
              <a:gd name="connsiteY148" fmla="*/ 429343 h 848083"/>
              <a:gd name="connsiteX149" fmla="*/ 173791 w 797477"/>
              <a:gd name="connsiteY149" fmla="*/ 471767 h 848083"/>
              <a:gd name="connsiteX150" fmla="*/ 173814 w 797477"/>
              <a:gd name="connsiteY150" fmla="*/ 484558 h 848083"/>
              <a:gd name="connsiteX151" fmla="*/ 160361 w 797477"/>
              <a:gd name="connsiteY151" fmla="*/ 485245 h 848083"/>
              <a:gd name="connsiteX152" fmla="*/ 115146 w 797477"/>
              <a:gd name="connsiteY152" fmla="*/ 440030 h 848083"/>
              <a:gd name="connsiteX153" fmla="*/ 112355 w 797477"/>
              <a:gd name="connsiteY153" fmla="*/ 433296 h 848083"/>
              <a:gd name="connsiteX154" fmla="*/ 112355 w 797477"/>
              <a:gd name="connsiteY154" fmla="*/ 170263 h 848083"/>
              <a:gd name="connsiteX155" fmla="*/ 82075 w 797477"/>
              <a:gd name="connsiteY155" fmla="*/ 131485 h 848083"/>
              <a:gd name="connsiteX156" fmla="*/ 122010 w 797477"/>
              <a:gd name="connsiteY156" fmla="*/ 91809 h 848083"/>
              <a:gd name="connsiteX157" fmla="*/ 645926 w 797477"/>
              <a:gd name="connsiteY157" fmla="*/ 18967 h 848083"/>
              <a:gd name="connsiteX158" fmla="*/ 625181 w 797477"/>
              <a:gd name="connsiteY158" fmla="*/ 39713 h 848083"/>
              <a:gd name="connsiteX159" fmla="*/ 645926 w 797477"/>
              <a:gd name="connsiteY159" fmla="*/ 60458 h 848083"/>
              <a:gd name="connsiteX160" fmla="*/ 666672 w 797477"/>
              <a:gd name="connsiteY160" fmla="*/ 39713 h 848083"/>
              <a:gd name="connsiteX161" fmla="*/ 645926 w 797477"/>
              <a:gd name="connsiteY161" fmla="*/ 18967 h 848083"/>
              <a:gd name="connsiteX162" fmla="*/ 635819 w 797477"/>
              <a:gd name="connsiteY162" fmla="*/ 1291 h 848083"/>
              <a:gd name="connsiteX163" fmla="*/ 684234 w 797477"/>
              <a:gd name="connsiteY163" fmla="*/ 29693 h 848083"/>
              <a:gd name="connsiteX164" fmla="*/ 655832 w 797477"/>
              <a:gd name="connsiteY164" fmla="*/ 78108 h 848083"/>
              <a:gd name="connsiteX165" fmla="*/ 655832 w 797477"/>
              <a:gd name="connsiteY165" fmla="*/ 172053 h 848083"/>
              <a:gd name="connsiteX166" fmla="*/ 653042 w 797477"/>
              <a:gd name="connsiteY166" fmla="*/ 178787 h 848083"/>
              <a:gd name="connsiteX167" fmla="*/ 606560 w 797477"/>
              <a:gd name="connsiteY167" fmla="*/ 225269 h 848083"/>
              <a:gd name="connsiteX168" fmla="*/ 606325 w 797477"/>
              <a:gd name="connsiteY168" fmla="*/ 225503 h 848083"/>
              <a:gd name="connsiteX169" fmla="*/ 592857 w 797477"/>
              <a:gd name="connsiteY169" fmla="*/ 225269 h 848083"/>
              <a:gd name="connsiteX170" fmla="*/ 593091 w 797477"/>
              <a:gd name="connsiteY170" fmla="*/ 211801 h 848083"/>
              <a:gd name="connsiteX171" fmla="*/ 636782 w 797477"/>
              <a:gd name="connsiteY171" fmla="*/ 168110 h 848083"/>
              <a:gd name="connsiteX172" fmla="*/ 636782 w 797477"/>
              <a:gd name="connsiteY172" fmla="*/ 78346 h 848083"/>
              <a:gd name="connsiteX173" fmla="*/ 607417 w 797477"/>
              <a:gd name="connsiteY173" fmla="*/ 49706 h 848083"/>
              <a:gd name="connsiteX174" fmla="*/ 635819 w 797477"/>
              <a:gd name="connsiteY174" fmla="*/ 1291 h 84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797477" h="848083">
                <a:moveTo>
                  <a:pt x="657667" y="742091"/>
                </a:moveTo>
                <a:cubicBezTo>
                  <a:pt x="661388" y="738371"/>
                  <a:pt x="667420" y="738374"/>
                  <a:pt x="671140" y="742096"/>
                </a:cubicBezTo>
                <a:lnTo>
                  <a:pt x="721927" y="792893"/>
                </a:lnTo>
                <a:cubicBezTo>
                  <a:pt x="722006" y="792969"/>
                  <a:pt x="722084" y="793047"/>
                  <a:pt x="722161" y="793127"/>
                </a:cubicBezTo>
                <a:cubicBezTo>
                  <a:pt x="725816" y="796910"/>
                  <a:pt x="725711" y="802940"/>
                  <a:pt x="721927" y="806595"/>
                </a:cubicBezTo>
                <a:cubicBezTo>
                  <a:pt x="718143" y="810250"/>
                  <a:pt x="712114" y="810145"/>
                  <a:pt x="708459" y="806361"/>
                </a:cubicBezTo>
                <a:lnTo>
                  <a:pt x="657662" y="755564"/>
                </a:lnTo>
                <a:cubicBezTo>
                  <a:pt x="653942" y="751843"/>
                  <a:pt x="653945" y="745810"/>
                  <a:pt x="657667" y="742091"/>
                </a:cubicBezTo>
                <a:close/>
                <a:moveTo>
                  <a:pt x="624448" y="708882"/>
                </a:moveTo>
                <a:cubicBezTo>
                  <a:pt x="628167" y="705163"/>
                  <a:pt x="634197" y="705163"/>
                  <a:pt x="637916" y="708882"/>
                </a:cubicBezTo>
                <a:lnTo>
                  <a:pt x="650994" y="721960"/>
                </a:lnTo>
                <a:cubicBezTo>
                  <a:pt x="654714" y="725681"/>
                  <a:pt x="654711" y="731713"/>
                  <a:pt x="650989" y="735433"/>
                </a:cubicBezTo>
                <a:cubicBezTo>
                  <a:pt x="647268" y="739152"/>
                  <a:pt x="641236" y="739150"/>
                  <a:pt x="637516" y="735428"/>
                </a:cubicBezTo>
                <a:lnTo>
                  <a:pt x="624448" y="722350"/>
                </a:lnTo>
                <a:cubicBezTo>
                  <a:pt x="620729" y="718631"/>
                  <a:pt x="620729" y="712601"/>
                  <a:pt x="624448" y="708882"/>
                </a:cubicBezTo>
                <a:close/>
                <a:moveTo>
                  <a:pt x="107755" y="679755"/>
                </a:moveTo>
                <a:cubicBezTo>
                  <a:pt x="96292" y="679755"/>
                  <a:pt x="87000" y="689048"/>
                  <a:pt x="87000" y="700510"/>
                </a:cubicBezTo>
                <a:cubicBezTo>
                  <a:pt x="87000" y="711972"/>
                  <a:pt x="96292" y="721265"/>
                  <a:pt x="107755" y="721265"/>
                </a:cubicBezTo>
                <a:cubicBezTo>
                  <a:pt x="119211" y="721260"/>
                  <a:pt x="128499" y="711976"/>
                  <a:pt x="128510" y="700519"/>
                </a:cubicBezTo>
                <a:cubicBezTo>
                  <a:pt x="128510" y="700517"/>
                  <a:pt x="128510" y="700513"/>
                  <a:pt x="128510" y="700510"/>
                </a:cubicBezTo>
                <a:cubicBezTo>
                  <a:pt x="128510" y="689048"/>
                  <a:pt x="119217" y="679755"/>
                  <a:pt x="107755" y="679755"/>
                </a:cubicBezTo>
                <a:close/>
                <a:moveTo>
                  <a:pt x="660270" y="649515"/>
                </a:moveTo>
                <a:cubicBezTo>
                  <a:pt x="656412" y="649519"/>
                  <a:pt x="652554" y="650995"/>
                  <a:pt x="649613" y="653942"/>
                </a:cubicBezTo>
                <a:lnTo>
                  <a:pt x="603369" y="700177"/>
                </a:lnTo>
                <a:cubicBezTo>
                  <a:pt x="597481" y="706077"/>
                  <a:pt x="597481" y="715631"/>
                  <a:pt x="603369" y="721532"/>
                </a:cubicBezTo>
                <a:lnTo>
                  <a:pt x="696352" y="814619"/>
                </a:lnTo>
                <a:cubicBezTo>
                  <a:pt x="715027" y="833294"/>
                  <a:pt x="745305" y="833294"/>
                  <a:pt x="763980" y="814619"/>
                </a:cubicBezTo>
                <a:cubicBezTo>
                  <a:pt x="782654" y="795945"/>
                  <a:pt x="782654" y="765667"/>
                  <a:pt x="763980" y="746992"/>
                </a:cubicBezTo>
                <a:lnTo>
                  <a:pt x="670920" y="653942"/>
                </a:lnTo>
                <a:lnTo>
                  <a:pt x="670958" y="653942"/>
                </a:lnTo>
                <a:cubicBezTo>
                  <a:pt x="670951" y="653935"/>
                  <a:pt x="670944" y="653928"/>
                  <a:pt x="670936" y="653920"/>
                </a:cubicBezTo>
                <a:cubicBezTo>
                  <a:pt x="667989" y="650979"/>
                  <a:pt x="664129" y="649511"/>
                  <a:pt x="660270" y="649515"/>
                </a:cubicBezTo>
                <a:close/>
                <a:moveTo>
                  <a:pt x="276662" y="642922"/>
                </a:moveTo>
                <a:cubicBezTo>
                  <a:pt x="280269" y="639747"/>
                  <a:pt x="285676" y="639757"/>
                  <a:pt x="289273" y="642944"/>
                </a:cubicBezTo>
                <a:cubicBezTo>
                  <a:pt x="293209" y="646434"/>
                  <a:pt x="293571" y="652453"/>
                  <a:pt x="290082" y="656390"/>
                </a:cubicBezTo>
                <a:lnTo>
                  <a:pt x="239228" y="707254"/>
                </a:lnTo>
                <a:cubicBezTo>
                  <a:pt x="237442" y="709040"/>
                  <a:pt x="235020" y="710043"/>
                  <a:pt x="232494" y="710044"/>
                </a:cubicBezTo>
                <a:lnTo>
                  <a:pt x="146274" y="710044"/>
                </a:lnTo>
                <a:cubicBezTo>
                  <a:pt x="141880" y="727874"/>
                  <a:pt x="125859" y="740383"/>
                  <a:pt x="107496" y="740324"/>
                </a:cubicBezTo>
                <a:cubicBezTo>
                  <a:pt x="85512" y="740252"/>
                  <a:pt x="67749" y="722374"/>
                  <a:pt x="67820" y="700390"/>
                </a:cubicBezTo>
                <a:cubicBezTo>
                  <a:pt x="67892" y="678406"/>
                  <a:pt x="85771" y="660643"/>
                  <a:pt x="107755" y="660714"/>
                </a:cubicBezTo>
                <a:cubicBezTo>
                  <a:pt x="126024" y="660767"/>
                  <a:pt x="141909" y="673254"/>
                  <a:pt x="146274" y="690994"/>
                </a:cubicBezTo>
                <a:lnTo>
                  <a:pt x="228589" y="690994"/>
                </a:lnTo>
                <a:close/>
                <a:moveTo>
                  <a:pt x="581595" y="590963"/>
                </a:moveTo>
                <a:cubicBezTo>
                  <a:pt x="569655" y="606523"/>
                  <a:pt x="555162" y="619944"/>
                  <a:pt x="538732" y="630654"/>
                </a:cubicBezTo>
                <a:lnTo>
                  <a:pt x="592320" y="684241"/>
                </a:lnTo>
                <a:lnTo>
                  <a:pt x="633620" y="642941"/>
                </a:lnTo>
                <a:close/>
                <a:moveTo>
                  <a:pt x="39937" y="507791"/>
                </a:moveTo>
                <a:cubicBezTo>
                  <a:pt x="28474" y="507791"/>
                  <a:pt x="19182" y="517083"/>
                  <a:pt x="19182" y="528546"/>
                </a:cubicBezTo>
                <a:cubicBezTo>
                  <a:pt x="19182" y="540008"/>
                  <a:pt x="28474" y="549301"/>
                  <a:pt x="39937" y="549301"/>
                </a:cubicBezTo>
                <a:cubicBezTo>
                  <a:pt x="51395" y="549290"/>
                  <a:pt x="60681" y="540004"/>
                  <a:pt x="60692" y="528546"/>
                </a:cubicBezTo>
                <a:cubicBezTo>
                  <a:pt x="60692" y="517083"/>
                  <a:pt x="51399" y="507791"/>
                  <a:pt x="39937" y="507791"/>
                </a:cubicBezTo>
                <a:close/>
                <a:moveTo>
                  <a:pt x="39937" y="488750"/>
                </a:moveTo>
                <a:cubicBezTo>
                  <a:pt x="58203" y="488802"/>
                  <a:pt x="74088" y="501284"/>
                  <a:pt x="78456" y="519021"/>
                </a:cubicBezTo>
                <a:lnTo>
                  <a:pt x="167124" y="519021"/>
                </a:lnTo>
                <a:cubicBezTo>
                  <a:pt x="172385" y="519021"/>
                  <a:pt x="176649" y="523285"/>
                  <a:pt x="176649" y="528546"/>
                </a:cubicBezTo>
                <a:cubicBezTo>
                  <a:pt x="176649" y="533806"/>
                  <a:pt x="172385" y="538071"/>
                  <a:pt x="167124" y="538071"/>
                </a:cubicBezTo>
                <a:lnTo>
                  <a:pt x="78456" y="538071"/>
                </a:lnTo>
                <a:cubicBezTo>
                  <a:pt x="74065" y="555905"/>
                  <a:pt x="58041" y="568420"/>
                  <a:pt x="39673" y="568360"/>
                </a:cubicBezTo>
                <a:cubicBezTo>
                  <a:pt x="17690" y="568287"/>
                  <a:pt x="-73" y="550407"/>
                  <a:pt x="0" y="528423"/>
                </a:cubicBezTo>
                <a:cubicBezTo>
                  <a:pt x="73" y="506440"/>
                  <a:pt x="17953" y="488678"/>
                  <a:pt x="39937" y="488750"/>
                </a:cubicBezTo>
                <a:close/>
                <a:moveTo>
                  <a:pt x="445321" y="333216"/>
                </a:moveTo>
                <a:cubicBezTo>
                  <a:pt x="360779" y="333212"/>
                  <a:pt x="292241" y="401741"/>
                  <a:pt x="292235" y="486283"/>
                </a:cubicBezTo>
                <a:cubicBezTo>
                  <a:pt x="292229" y="570825"/>
                  <a:pt x="360760" y="639364"/>
                  <a:pt x="445302" y="639369"/>
                </a:cubicBezTo>
                <a:cubicBezTo>
                  <a:pt x="529806" y="639275"/>
                  <a:pt x="598287" y="570797"/>
                  <a:pt x="598387" y="486293"/>
                </a:cubicBezTo>
                <a:cubicBezTo>
                  <a:pt x="598387" y="401754"/>
                  <a:pt x="529859" y="333222"/>
                  <a:pt x="445321" y="333216"/>
                </a:cubicBezTo>
                <a:close/>
                <a:moveTo>
                  <a:pt x="445302" y="314166"/>
                </a:moveTo>
                <a:cubicBezTo>
                  <a:pt x="476816" y="314099"/>
                  <a:pt x="507742" y="322702"/>
                  <a:pt x="534694" y="339035"/>
                </a:cubicBezTo>
                <a:cubicBezTo>
                  <a:pt x="615821" y="388200"/>
                  <a:pt x="641733" y="493823"/>
                  <a:pt x="592568" y="574951"/>
                </a:cubicBezTo>
                <a:lnTo>
                  <a:pt x="650042" y="632425"/>
                </a:lnTo>
                <a:cubicBezTo>
                  <a:pt x="662101" y="628677"/>
                  <a:pt x="675246" y="631753"/>
                  <a:pt x="684389" y="640464"/>
                </a:cubicBezTo>
                <a:lnTo>
                  <a:pt x="777448" y="733524"/>
                </a:lnTo>
                <a:cubicBezTo>
                  <a:pt x="777751" y="733821"/>
                  <a:pt x="778052" y="734122"/>
                  <a:pt x="778349" y="734425"/>
                </a:cubicBezTo>
                <a:cubicBezTo>
                  <a:pt x="804203" y="760778"/>
                  <a:pt x="803797" y="803102"/>
                  <a:pt x="777443" y="828956"/>
                </a:cubicBezTo>
                <a:cubicBezTo>
                  <a:pt x="751089" y="854809"/>
                  <a:pt x="708766" y="854403"/>
                  <a:pt x="682912" y="828050"/>
                </a:cubicBezTo>
                <a:lnTo>
                  <a:pt x="589863" y="735000"/>
                </a:lnTo>
                <a:cubicBezTo>
                  <a:pt x="580871" y="725947"/>
                  <a:pt x="577694" y="712628"/>
                  <a:pt x="581633" y="700491"/>
                </a:cubicBezTo>
                <a:lnTo>
                  <a:pt x="521530" y="640388"/>
                </a:lnTo>
                <a:cubicBezTo>
                  <a:pt x="447496" y="677336"/>
                  <a:pt x="357643" y="656281"/>
                  <a:pt x="307730" y="590289"/>
                </a:cubicBezTo>
                <a:cubicBezTo>
                  <a:pt x="250477" y="514591"/>
                  <a:pt x="265430" y="406814"/>
                  <a:pt x="341127" y="349561"/>
                </a:cubicBezTo>
                <a:lnTo>
                  <a:pt x="264279" y="349561"/>
                </a:lnTo>
                <a:cubicBezTo>
                  <a:pt x="259018" y="349561"/>
                  <a:pt x="254754" y="345297"/>
                  <a:pt x="254754" y="340036"/>
                </a:cubicBezTo>
                <a:cubicBezTo>
                  <a:pt x="254754" y="334776"/>
                  <a:pt x="259018" y="330511"/>
                  <a:pt x="264279" y="330511"/>
                </a:cubicBezTo>
                <a:lnTo>
                  <a:pt x="372550" y="330511"/>
                </a:lnTo>
                <a:cubicBezTo>
                  <a:pt x="395302" y="319776"/>
                  <a:pt x="420143" y="314194"/>
                  <a:pt x="445302" y="314166"/>
                </a:cubicBezTo>
                <a:close/>
                <a:moveTo>
                  <a:pt x="264279" y="268751"/>
                </a:moveTo>
                <a:lnTo>
                  <a:pt x="509814" y="268751"/>
                </a:lnTo>
                <a:cubicBezTo>
                  <a:pt x="515075" y="268751"/>
                  <a:pt x="519339" y="273015"/>
                  <a:pt x="519339" y="278276"/>
                </a:cubicBezTo>
                <a:cubicBezTo>
                  <a:pt x="519339" y="283537"/>
                  <a:pt x="515075" y="287801"/>
                  <a:pt x="509814" y="287801"/>
                </a:cubicBezTo>
                <a:lnTo>
                  <a:pt x="264279" y="287801"/>
                </a:lnTo>
                <a:cubicBezTo>
                  <a:pt x="259018" y="287801"/>
                  <a:pt x="254754" y="283537"/>
                  <a:pt x="254754" y="278276"/>
                </a:cubicBezTo>
                <a:cubicBezTo>
                  <a:pt x="254754" y="273015"/>
                  <a:pt x="259018" y="268751"/>
                  <a:pt x="264279" y="268751"/>
                </a:cubicBezTo>
                <a:close/>
                <a:moveTo>
                  <a:pt x="725375" y="265598"/>
                </a:moveTo>
                <a:cubicBezTo>
                  <a:pt x="713916" y="265609"/>
                  <a:pt x="704631" y="274895"/>
                  <a:pt x="704620" y="286353"/>
                </a:cubicBezTo>
                <a:cubicBezTo>
                  <a:pt x="704620" y="297816"/>
                  <a:pt x="713913" y="307108"/>
                  <a:pt x="725375" y="307108"/>
                </a:cubicBezTo>
                <a:cubicBezTo>
                  <a:pt x="736837" y="307108"/>
                  <a:pt x="746130" y="297816"/>
                  <a:pt x="746130" y="286353"/>
                </a:cubicBezTo>
                <a:cubicBezTo>
                  <a:pt x="746130" y="274891"/>
                  <a:pt x="736837" y="265598"/>
                  <a:pt x="725375" y="265598"/>
                </a:cubicBezTo>
                <a:close/>
                <a:moveTo>
                  <a:pt x="715970" y="247705"/>
                </a:moveTo>
                <a:cubicBezTo>
                  <a:pt x="737315" y="242444"/>
                  <a:pt x="758883" y="255484"/>
                  <a:pt x="764144" y="276828"/>
                </a:cubicBezTo>
                <a:cubicBezTo>
                  <a:pt x="769404" y="298173"/>
                  <a:pt x="756365" y="319741"/>
                  <a:pt x="735020" y="325002"/>
                </a:cubicBezTo>
                <a:cubicBezTo>
                  <a:pt x="713675" y="330263"/>
                  <a:pt x="692107" y="317223"/>
                  <a:pt x="686846" y="295878"/>
                </a:cubicBezTo>
                <a:lnTo>
                  <a:pt x="599826" y="295878"/>
                </a:lnTo>
                <a:cubicBezTo>
                  <a:pt x="594565" y="295878"/>
                  <a:pt x="590301" y="291614"/>
                  <a:pt x="590301" y="286353"/>
                </a:cubicBezTo>
                <a:cubicBezTo>
                  <a:pt x="590301" y="281093"/>
                  <a:pt x="594565" y="276828"/>
                  <a:pt x="599826" y="276828"/>
                </a:cubicBezTo>
                <a:lnTo>
                  <a:pt x="686846" y="276828"/>
                </a:lnTo>
                <a:cubicBezTo>
                  <a:pt x="690387" y="262462"/>
                  <a:pt x="701604" y="251245"/>
                  <a:pt x="715970" y="247705"/>
                </a:cubicBezTo>
                <a:close/>
                <a:moveTo>
                  <a:pt x="280881" y="162071"/>
                </a:moveTo>
                <a:lnTo>
                  <a:pt x="260469" y="182464"/>
                </a:lnTo>
                <a:lnTo>
                  <a:pt x="227379" y="215592"/>
                </a:lnTo>
                <a:lnTo>
                  <a:pt x="280881" y="215592"/>
                </a:lnTo>
                <a:close/>
                <a:moveTo>
                  <a:pt x="290492" y="129543"/>
                </a:moveTo>
                <a:lnTo>
                  <a:pt x="569746" y="129543"/>
                </a:lnTo>
                <a:cubicBezTo>
                  <a:pt x="575006" y="129543"/>
                  <a:pt x="579271" y="133807"/>
                  <a:pt x="579271" y="139068"/>
                </a:cubicBezTo>
                <a:lnTo>
                  <a:pt x="579271" y="328901"/>
                </a:lnTo>
                <a:cubicBezTo>
                  <a:pt x="579271" y="334162"/>
                  <a:pt x="575006" y="338426"/>
                  <a:pt x="569746" y="338426"/>
                </a:cubicBezTo>
                <a:cubicBezTo>
                  <a:pt x="564485" y="338426"/>
                  <a:pt x="560221" y="334162"/>
                  <a:pt x="560221" y="328901"/>
                </a:cubicBezTo>
                <a:lnTo>
                  <a:pt x="560221" y="148593"/>
                </a:lnTo>
                <a:lnTo>
                  <a:pt x="299969" y="148593"/>
                </a:lnTo>
                <a:lnTo>
                  <a:pt x="299969" y="225117"/>
                </a:lnTo>
                <a:cubicBezTo>
                  <a:pt x="299969" y="230378"/>
                  <a:pt x="295705" y="234642"/>
                  <a:pt x="290444" y="234642"/>
                </a:cubicBezTo>
                <a:lnTo>
                  <a:pt x="213892" y="234642"/>
                </a:lnTo>
                <a:lnTo>
                  <a:pt x="213892" y="603698"/>
                </a:lnTo>
                <a:lnTo>
                  <a:pt x="289873" y="603698"/>
                </a:lnTo>
                <a:cubicBezTo>
                  <a:pt x="295133" y="603698"/>
                  <a:pt x="299398" y="607962"/>
                  <a:pt x="299398" y="613223"/>
                </a:cubicBezTo>
                <a:cubicBezTo>
                  <a:pt x="299398" y="618483"/>
                  <a:pt x="295133" y="622748"/>
                  <a:pt x="289873" y="622748"/>
                </a:cubicBezTo>
                <a:lnTo>
                  <a:pt x="204338" y="622748"/>
                </a:lnTo>
                <a:cubicBezTo>
                  <a:pt x="199077" y="622748"/>
                  <a:pt x="194813" y="618483"/>
                  <a:pt x="194813" y="613223"/>
                </a:cubicBezTo>
                <a:lnTo>
                  <a:pt x="194813" y="225079"/>
                </a:lnTo>
                <a:cubicBezTo>
                  <a:pt x="194813" y="224822"/>
                  <a:pt x="194956" y="224593"/>
                  <a:pt x="194956" y="224345"/>
                </a:cubicBezTo>
                <a:cubicBezTo>
                  <a:pt x="195018" y="223630"/>
                  <a:pt x="195159" y="222924"/>
                  <a:pt x="195375" y="222240"/>
                </a:cubicBezTo>
                <a:cubicBezTo>
                  <a:pt x="195492" y="221829"/>
                  <a:pt x="195635" y="221424"/>
                  <a:pt x="195804" y="221031"/>
                </a:cubicBezTo>
                <a:cubicBezTo>
                  <a:pt x="196168" y="220291"/>
                  <a:pt x="196630" y="219602"/>
                  <a:pt x="197175" y="218983"/>
                </a:cubicBezTo>
                <a:cubicBezTo>
                  <a:pt x="197347" y="218783"/>
                  <a:pt x="197423" y="218526"/>
                  <a:pt x="197604" y="218345"/>
                </a:cubicBezTo>
                <a:lnTo>
                  <a:pt x="249239" y="166748"/>
                </a:lnTo>
                <a:lnTo>
                  <a:pt x="283653" y="132343"/>
                </a:lnTo>
                <a:cubicBezTo>
                  <a:pt x="284481" y="131539"/>
                  <a:pt x="285449" y="130894"/>
                  <a:pt x="286510" y="130438"/>
                </a:cubicBezTo>
                <a:cubicBezTo>
                  <a:pt x="286853" y="130305"/>
                  <a:pt x="287148" y="130219"/>
                  <a:pt x="287463" y="130114"/>
                </a:cubicBezTo>
                <a:cubicBezTo>
                  <a:pt x="288230" y="129859"/>
                  <a:pt x="289028" y="129702"/>
                  <a:pt x="289834" y="129648"/>
                </a:cubicBezTo>
                <a:cubicBezTo>
                  <a:pt x="290063" y="129638"/>
                  <a:pt x="290273" y="129543"/>
                  <a:pt x="290492" y="129543"/>
                </a:cubicBezTo>
                <a:close/>
                <a:moveTo>
                  <a:pt x="121890" y="110989"/>
                </a:moveTo>
                <a:cubicBezTo>
                  <a:pt x="110427" y="110989"/>
                  <a:pt x="101135" y="120281"/>
                  <a:pt x="101135" y="131744"/>
                </a:cubicBezTo>
                <a:cubicBezTo>
                  <a:pt x="101140" y="143200"/>
                  <a:pt x="110424" y="152488"/>
                  <a:pt x="121880" y="152499"/>
                </a:cubicBezTo>
                <a:cubicBezTo>
                  <a:pt x="121883" y="152499"/>
                  <a:pt x="121887" y="152499"/>
                  <a:pt x="121890" y="152499"/>
                </a:cubicBezTo>
                <a:cubicBezTo>
                  <a:pt x="133352" y="152499"/>
                  <a:pt x="142645" y="143206"/>
                  <a:pt x="142645" y="131744"/>
                </a:cubicBezTo>
                <a:cubicBezTo>
                  <a:pt x="142645" y="120281"/>
                  <a:pt x="133352" y="110989"/>
                  <a:pt x="121890" y="110989"/>
                </a:cubicBezTo>
                <a:close/>
                <a:moveTo>
                  <a:pt x="122010" y="91809"/>
                </a:moveTo>
                <a:cubicBezTo>
                  <a:pt x="143993" y="91881"/>
                  <a:pt x="161757" y="109760"/>
                  <a:pt x="161685" y="131744"/>
                </a:cubicBezTo>
                <a:cubicBezTo>
                  <a:pt x="161639" y="150015"/>
                  <a:pt x="149149" y="165904"/>
                  <a:pt x="131405" y="170263"/>
                </a:cubicBezTo>
                <a:lnTo>
                  <a:pt x="131405" y="429343"/>
                </a:lnTo>
                <a:lnTo>
                  <a:pt x="173791" y="471767"/>
                </a:lnTo>
                <a:cubicBezTo>
                  <a:pt x="177087" y="475390"/>
                  <a:pt x="177097" y="480924"/>
                  <a:pt x="173814" y="484558"/>
                </a:cubicBezTo>
                <a:cubicBezTo>
                  <a:pt x="170289" y="488464"/>
                  <a:pt x="164265" y="488770"/>
                  <a:pt x="160361" y="485245"/>
                </a:cubicBezTo>
                <a:lnTo>
                  <a:pt x="115146" y="440030"/>
                </a:lnTo>
                <a:cubicBezTo>
                  <a:pt x="113360" y="438244"/>
                  <a:pt x="112356" y="435822"/>
                  <a:pt x="112355" y="433296"/>
                </a:cubicBezTo>
                <a:lnTo>
                  <a:pt x="112355" y="170263"/>
                </a:lnTo>
                <a:cubicBezTo>
                  <a:pt x="94525" y="165869"/>
                  <a:pt x="82016" y="149848"/>
                  <a:pt x="82075" y="131485"/>
                </a:cubicBezTo>
                <a:cubicBezTo>
                  <a:pt x="82147" y="109501"/>
                  <a:pt x="100026" y="91738"/>
                  <a:pt x="122010" y="91809"/>
                </a:cubicBezTo>
                <a:close/>
                <a:moveTo>
                  <a:pt x="645926" y="18967"/>
                </a:moveTo>
                <a:cubicBezTo>
                  <a:pt x="634469" y="18967"/>
                  <a:pt x="625181" y="28255"/>
                  <a:pt x="625181" y="39713"/>
                </a:cubicBezTo>
                <a:cubicBezTo>
                  <a:pt x="625197" y="51164"/>
                  <a:pt x="634475" y="60442"/>
                  <a:pt x="645926" y="60458"/>
                </a:cubicBezTo>
                <a:cubicBezTo>
                  <a:pt x="657384" y="60458"/>
                  <a:pt x="666672" y="51170"/>
                  <a:pt x="666672" y="39713"/>
                </a:cubicBezTo>
                <a:cubicBezTo>
                  <a:pt x="666672" y="28255"/>
                  <a:pt x="657384" y="18967"/>
                  <a:pt x="645926" y="18967"/>
                </a:cubicBezTo>
                <a:close/>
                <a:moveTo>
                  <a:pt x="635819" y="1291"/>
                </a:moveTo>
                <a:cubicBezTo>
                  <a:pt x="657032" y="-4236"/>
                  <a:pt x="678708" y="8480"/>
                  <a:pt x="684234" y="29693"/>
                </a:cubicBezTo>
                <a:cubicBezTo>
                  <a:pt x="689760" y="50905"/>
                  <a:pt x="677045" y="72582"/>
                  <a:pt x="655832" y="78108"/>
                </a:cubicBezTo>
                <a:lnTo>
                  <a:pt x="655832" y="172053"/>
                </a:lnTo>
                <a:cubicBezTo>
                  <a:pt x="655831" y="174579"/>
                  <a:pt x="654827" y="177001"/>
                  <a:pt x="653042" y="178787"/>
                </a:cubicBezTo>
                <a:lnTo>
                  <a:pt x="606560" y="225269"/>
                </a:lnTo>
                <a:cubicBezTo>
                  <a:pt x="606483" y="225348"/>
                  <a:pt x="606405" y="225426"/>
                  <a:pt x="606325" y="225503"/>
                </a:cubicBezTo>
                <a:cubicBezTo>
                  <a:pt x="602542" y="229158"/>
                  <a:pt x="596512" y="229053"/>
                  <a:pt x="592857" y="225269"/>
                </a:cubicBezTo>
                <a:cubicBezTo>
                  <a:pt x="589202" y="221485"/>
                  <a:pt x="589307" y="215456"/>
                  <a:pt x="593091" y="211801"/>
                </a:cubicBezTo>
                <a:lnTo>
                  <a:pt x="636782" y="168110"/>
                </a:lnTo>
                <a:lnTo>
                  <a:pt x="636782" y="78346"/>
                </a:lnTo>
                <a:cubicBezTo>
                  <a:pt x="622437" y="74989"/>
                  <a:pt x="611132" y="63962"/>
                  <a:pt x="607417" y="49706"/>
                </a:cubicBezTo>
                <a:cubicBezTo>
                  <a:pt x="601890" y="28494"/>
                  <a:pt x="614607" y="6817"/>
                  <a:pt x="635819" y="1291"/>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sp>
        <p:nvSpPr>
          <p:cNvPr id="306" name="Rectangle 305">
            <a:extLst>
              <a:ext uri="{FF2B5EF4-FFF2-40B4-BE49-F238E27FC236}">
                <a16:creationId xmlns:a16="http://schemas.microsoft.com/office/drawing/2014/main" id="{4EF237E5-0A39-7A26-81EE-2BDA4DCCDF17}"/>
              </a:ext>
            </a:extLst>
          </p:cNvPr>
          <p:cNvSpPr>
            <a:spLocks/>
          </p:cNvSpPr>
          <p:nvPr/>
        </p:nvSpPr>
        <p:spPr>
          <a:xfrm>
            <a:off x="9412189" y="3879287"/>
            <a:ext cx="2348229" cy="24622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a:ln>
                  <a:noFill/>
                </a:ln>
                <a:solidFill>
                  <a:schemeClr val="tx1"/>
                </a:solidFill>
                <a:effectLst/>
                <a:uLnTx/>
                <a:uFillTx/>
                <a:latin typeface="Segoe UI Semibold"/>
                <a:ea typeface="+mn-ea"/>
                <a:cs typeface="Segoe UI" panose="020B0502040204020203" pitchFamily="34" charset="0"/>
              </a:rPr>
              <a:t>Community Detection</a:t>
            </a:r>
          </a:p>
        </p:txBody>
      </p:sp>
      <p:sp>
        <p:nvSpPr>
          <p:cNvPr id="307" name="Rectangle 306">
            <a:extLst>
              <a:ext uri="{FF2B5EF4-FFF2-40B4-BE49-F238E27FC236}">
                <a16:creationId xmlns:a16="http://schemas.microsoft.com/office/drawing/2014/main" id="{30EAAEC5-8EC2-6698-48E9-3AA9C22028C7}"/>
              </a:ext>
            </a:extLst>
          </p:cNvPr>
          <p:cNvSpPr>
            <a:spLocks/>
          </p:cNvSpPr>
          <p:nvPr/>
        </p:nvSpPr>
        <p:spPr>
          <a:xfrm>
            <a:off x="9412189" y="4176358"/>
            <a:ext cx="2348229"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0" i="1" u="none" strike="noStrike" kern="1200" cap="none" spc="-5" normalizeH="0" baseline="0" noProof="0">
                <a:ln>
                  <a:noFill/>
                </a:ln>
                <a:solidFill>
                  <a:schemeClr val="tx1"/>
                </a:solidFill>
                <a:effectLst/>
                <a:uLnTx/>
                <a:uFillTx/>
                <a:latin typeface="Segoe UI"/>
                <a:ea typeface="+mn-ea"/>
                <a:cs typeface="Segoe UI" panose="020B0502040204020203" pitchFamily="34" charset="0"/>
              </a:rPr>
              <a:t>Understand structure of your organization.</a:t>
            </a:r>
          </a:p>
        </p:txBody>
      </p:sp>
      <p:sp>
        <p:nvSpPr>
          <p:cNvPr id="229" name="Rectangle 228">
            <a:extLst>
              <a:ext uri="{FF2B5EF4-FFF2-40B4-BE49-F238E27FC236}">
                <a16:creationId xmlns:a16="http://schemas.microsoft.com/office/drawing/2014/main" id="{97D5C22C-C9FC-6046-B51F-9E71B962A36D}"/>
              </a:ext>
            </a:extLst>
          </p:cNvPr>
          <p:cNvSpPr>
            <a:spLocks/>
          </p:cNvSpPr>
          <p:nvPr/>
        </p:nvSpPr>
        <p:spPr>
          <a:xfrm>
            <a:off x="9412189" y="5215402"/>
            <a:ext cx="2348229" cy="24622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a:ln>
                  <a:noFill/>
                </a:ln>
                <a:solidFill>
                  <a:schemeClr val="tx1"/>
                </a:solidFill>
                <a:effectLst/>
                <a:uLnTx/>
                <a:uFillTx/>
                <a:latin typeface="Segoe UI Semibold"/>
                <a:ea typeface="+mn-ea"/>
                <a:cs typeface="Segoe UI" panose="020B0502040204020203" pitchFamily="34" charset="0"/>
              </a:rPr>
              <a:t>Information Value</a:t>
            </a:r>
          </a:p>
        </p:txBody>
      </p:sp>
      <p:sp>
        <p:nvSpPr>
          <p:cNvPr id="243" name="Rectangle 242">
            <a:extLst>
              <a:ext uri="{FF2B5EF4-FFF2-40B4-BE49-F238E27FC236}">
                <a16:creationId xmlns:a16="http://schemas.microsoft.com/office/drawing/2014/main" id="{B4A40C55-AA9E-30CB-45BB-D0FD23856EF7}"/>
              </a:ext>
            </a:extLst>
          </p:cNvPr>
          <p:cNvSpPr>
            <a:spLocks/>
          </p:cNvSpPr>
          <p:nvPr/>
        </p:nvSpPr>
        <p:spPr>
          <a:xfrm>
            <a:off x="9412189" y="5512475"/>
            <a:ext cx="2348229"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200" b="0" i="1" u="none" strike="noStrike" kern="1200" cap="none" spc="-5" normalizeH="0" baseline="0" noProof="0">
                <a:ln>
                  <a:noFill/>
                </a:ln>
                <a:solidFill>
                  <a:schemeClr val="tx1"/>
                </a:solidFill>
                <a:effectLst/>
                <a:uLnTx/>
                <a:uFillTx/>
                <a:latin typeface="Segoe UI"/>
                <a:ea typeface="+mn-ea"/>
                <a:cs typeface="Segoe UI" panose="020B0502040204020203" pitchFamily="34" charset="0"/>
              </a:rPr>
              <a:t>Calculate feature importance with employee sentiment data.</a:t>
            </a:r>
          </a:p>
        </p:txBody>
      </p:sp>
      <p:sp>
        <p:nvSpPr>
          <p:cNvPr id="5" name="Freeform: Shape 4">
            <a:extLst>
              <a:ext uri="{FF2B5EF4-FFF2-40B4-BE49-F238E27FC236}">
                <a16:creationId xmlns:a16="http://schemas.microsoft.com/office/drawing/2014/main" id="{CC5809CE-FEED-B137-0F1F-765D8DB2EAA5}"/>
              </a:ext>
              <a:ext uri="{C183D7F6-B498-43B3-948B-1728B52AA6E4}">
                <adec:decorative xmlns:adec="http://schemas.microsoft.com/office/drawing/2017/decorative" val="1"/>
              </a:ext>
            </a:extLst>
          </p:cNvPr>
          <p:cNvSpPr>
            <a:spLocks noChangeAspect="1"/>
          </p:cNvSpPr>
          <p:nvPr/>
        </p:nvSpPr>
        <p:spPr>
          <a:xfrm>
            <a:off x="8755193" y="3879287"/>
            <a:ext cx="457200" cy="486618"/>
          </a:xfrm>
          <a:custGeom>
            <a:avLst/>
            <a:gdLst>
              <a:gd name="connsiteX0" fmla="*/ 732280 w 823318"/>
              <a:gd name="connsiteY0" fmla="*/ 544327 h 876293"/>
              <a:gd name="connsiteX1" fmla="*/ 592348 w 823318"/>
              <a:gd name="connsiteY1" fmla="*/ 409939 h 876293"/>
              <a:gd name="connsiteX2" fmla="*/ 480915 w 823318"/>
              <a:gd name="connsiteY2" fmla="*/ 463665 h 876293"/>
              <a:gd name="connsiteX3" fmla="*/ 411673 w 823318"/>
              <a:gd name="connsiteY3" fmla="*/ 448150 h 876293"/>
              <a:gd name="connsiteX4" fmla="*/ 342431 w 823318"/>
              <a:gd name="connsiteY4" fmla="*/ 463665 h 876293"/>
              <a:gd name="connsiteX5" fmla="*/ 230998 w 823318"/>
              <a:gd name="connsiteY5" fmla="*/ 409939 h 876293"/>
              <a:gd name="connsiteX6" fmla="*/ 91067 w 823318"/>
              <a:gd name="connsiteY6" fmla="*/ 544327 h 876293"/>
              <a:gd name="connsiteX7" fmla="*/ 102303 w 823318"/>
              <a:gd name="connsiteY7" fmla="*/ 571488 h 876293"/>
              <a:gd name="connsiteX8" fmla="*/ 231005 w 823318"/>
              <a:gd name="connsiteY8" fmla="*/ 617290 h 876293"/>
              <a:gd name="connsiteX9" fmla="*/ 269849 w 823318"/>
              <a:gd name="connsiteY9" fmla="*/ 613272 h 876293"/>
              <a:gd name="connsiteX10" fmla="*/ 275095 w 823318"/>
              <a:gd name="connsiteY10" fmla="*/ 619002 h 876293"/>
              <a:gd name="connsiteX11" fmla="*/ 411684 w 823318"/>
              <a:gd name="connsiteY11" fmla="*/ 667669 h 876293"/>
              <a:gd name="connsiteX12" fmla="*/ 548272 w 823318"/>
              <a:gd name="connsiteY12" fmla="*/ 619002 h 876293"/>
              <a:gd name="connsiteX13" fmla="*/ 553519 w 823318"/>
              <a:gd name="connsiteY13" fmla="*/ 613272 h 876293"/>
              <a:gd name="connsiteX14" fmla="*/ 592363 w 823318"/>
              <a:gd name="connsiteY14" fmla="*/ 617290 h 876293"/>
              <a:gd name="connsiteX15" fmla="*/ 721064 w 823318"/>
              <a:gd name="connsiteY15" fmla="*/ 571488 h 876293"/>
              <a:gd name="connsiteX16" fmla="*/ 732301 w 823318"/>
              <a:gd name="connsiteY16" fmla="*/ 544327 h 876293"/>
              <a:gd name="connsiteX17" fmla="*/ 230989 w 823318"/>
              <a:gd name="connsiteY17" fmla="*/ 599393 h 876293"/>
              <a:gd name="connsiteX18" fmla="*/ 114012 w 823318"/>
              <a:gd name="connsiteY18" fmla="*/ 557944 h 876293"/>
              <a:gd name="connsiteX19" fmla="*/ 108877 w 823318"/>
              <a:gd name="connsiteY19" fmla="*/ 545479 h 876293"/>
              <a:gd name="connsiteX20" fmla="*/ 230988 w 823318"/>
              <a:gd name="connsiteY20" fmla="*/ 427760 h 876293"/>
              <a:gd name="connsiteX21" fmla="*/ 326905 w 823318"/>
              <a:gd name="connsiteY21" fmla="*/ 472631 h 876293"/>
              <a:gd name="connsiteX22" fmla="*/ 263355 w 823318"/>
              <a:gd name="connsiteY22" fmla="*/ 590541 h 876293"/>
              <a:gd name="connsiteX23" fmla="*/ 263653 w 823318"/>
              <a:gd name="connsiteY23" fmla="*/ 596159 h 876293"/>
              <a:gd name="connsiteX24" fmla="*/ 230985 w 823318"/>
              <a:gd name="connsiteY24" fmla="*/ 599397 h 876293"/>
              <a:gd name="connsiteX25" fmla="*/ 536456 w 823318"/>
              <a:gd name="connsiteY25" fmla="*/ 605495 h 876293"/>
              <a:gd name="connsiteX26" fmla="*/ 411659 w 823318"/>
              <a:gd name="connsiteY26" fmla="*/ 649696 h 876293"/>
              <a:gd name="connsiteX27" fmla="*/ 286863 w 823318"/>
              <a:gd name="connsiteY27" fmla="*/ 605495 h 876293"/>
              <a:gd name="connsiteX28" fmla="*/ 281132 w 823318"/>
              <a:gd name="connsiteY28" fmla="*/ 591765 h 876293"/>
              <a:gd name="connsiteX29" fmla="*/ 411615 w 823318"/>
              <a:gd name="connsiteY29" fmla="*/ 465930 h 876293"/>
              <a:gd name="connsiteX30" fmla="*/ 542098 w 823318"/>
              <a:gd name="connsiteY30" fmla="*/ 591765 h 876293"/>
              <a:gd name="connsiteX31" fmla="*/ 536443 w 823318"/>
              <a:gd name="connsiteY31" fmla="*/ 605495 h 876293"/>
              <a:gd name="connsiteX32" fmla="*/ 709315 w 823318"/>
              <a:gd name="connsiteY32" fmla="*/ 557944 h 876293"/>
              <a:gd name="connsiteX33" fmla="*/ 592339 w 823318"/>
              <a:gd name="connsiteY33" fmla="*/ 599393 h 876293"/>
              <a:gd name="connsiteX34" fmla="*/ 559745 w 823318"/>
              <a:gd name="connsiteY34" fmla="*/ 596268 h 876293"/>
              <a:gd name="connsiteX35" fmla="*/ 560042 w 823318"/>
              <a:gd name="connsiteY35" fmla="*/ 590650 h 876293"/>
              <a:gd name="connsiteX36" fmla="*/ 496493 w 823318"/>
              <a:gd name="connsiteY36" fmla="*/ 472740 h 876293"/>
              <a:gd name="connsiteX37" fmla="*/ 592409 w 823318"/>
              <a:gd name="connsiteY37" fmla="*/ 427868 h 876293"/>
              <a:gd name="connsiteX38" fmla="*/ 714520 w 823318"/>
              <a:gd name="connsiteY38" fmla="*/ 545587 h 876293"/>
              <a:gd name="connsiteX39" fmla="*/ 709312 w 823318"/>
              <a:gd name="connsiteY39" fmla="*/ 557941 h 876293"/>
              <a:gd name="connsiteX40" fmla="*/ 592339 w 823318"/>
              <a:gd name="connsiteY40" fmla="*/ 400038 h 876293"/>
              <a:gd name="connsiteX41" fmla="*/ 661507 w 823318"/>
              <a:gd name="connsiteY41" fmla="*/ 330871 h 876293"/>
              <a:gd name="connsiteX42" fmla="*/ 592339 w 823318"/>
              <a:gd name="connsiteY42" fmla="*/ 261703 h 876293"/>
              <a:gd name="connsiteX43" fmla="*/ 523171 w 823318"/>
              <a:gd name="connsiteY43" fmla="*/ 330871 h 876293"/>
              <a:gd name="connsiteX44" fmla="*/ 592339 w 823318"/>
              <a:gd name="connsiteY44" fmla="*/ 400038 h 876293"/>
              <a:gd name="connsiteX45" fmla="*/ 592339 w 823318"/>
              <a:gd name="connsiteY45" fmla="*/ 279566 h 876293"/>
              <a:gd name="connsiteX46" fmla="*/ 643684 w 823318"/>
              <a:gd name="connsiteY46" fmla="*/ 330912 h 876293"/>
              <a:gd name="connsiteX47" fmla="*/ 592339 w 823318"/>
              <a:gd name="connsiteY47" fmla="*/ 382257 h 876293"/>
              <a:gd name="connsiteX48" fmla="*/ 540993 w 823318"/>
              <a:gd name="connsiteY48" fmla="*/ 330912 h 876293"/>
              <a:gd name="connsiteX49" fmla="*/ 592339 w 823318"/>
              <a:gd name="connsiteY49" fmla="*/ 279566 h 876293"/>
              <a:gd name="connsiteX50" fmla="*/ 230979 w 823318"/>
              <a:gd name="connsiteY50" fmla="*/ 400038 h 876293"/>
              <a:gd name="connsiteX51" fmla="*/ 300147 w 823318"/>
              <a:gd name="connsiteY51" fmla="*/ 330871 h 876293"/>
              <a:gd name="connsiteX52" fmla="*/ 230979 w 823318"/>
              <a:gd name="connsiteY52" fmla="*/ 261703 h 876293"/>
              <a:gd name="connsiteX53" fmla="*/ 161812 w 823318"/>
              <a:gd name="connsiteY53" fmla="*/ 330871 h 876293"/>
              <a:gd name="connsiteX54" fmla="*/ 230979 w 823318"/>
              <a:gd name="connsiteY54" fmla="*/ 400038 h 876293"/>
              <a:gd name="connsiteX55" fmla="*/ 230979 w 823318"/>
              <a:gd name="connsiteY55" fmla="*/ 279566 h 876293"/>
              <a:gd name="connsiteX56" fmla="*/ 282325 w 823318"/>
              <a:gd name="connsiteY56" fmla="*/ 330912 h 876293"/>
              <a:gd name="connsiteX57" fmla="*/ 230979 w 823318"/>
              <a:gd name="connsiteY57" fmla="*/ 382257 h 876293"/>
              <a:gd name="connsiteX58" fmla="*/ 179634 w 823318"/>
              <a:gd name="connsiteY58" fmla="*/ 330912 h 876293"/>
              <a:gd name="connsiteX59" fmla="*/ 230979 w 823318"/>
              <a:gd name="connsiteY59" fmla="*/ 279566 h 876293"/>
              <a:gd name="connsiteX60" fmla="*/ 411659 w 823318"/>
              <a:gd name="connsiteY60" fmla="*/ 436433 h 876293"/>
              <a:gd name="connsiteX61" fmla="*/ 484734 w 823318"/>
              <a:gd name="connsiteY61" fmla="*/ 363359 h 876293"/>
              <a:gd name="connsiteX62" fmla="*/ 411659 w 823318"/>
              <a:gd name="connsiteY62" fmla="*/ 290284 h 876293"/>
              <a:gd name="connsiteX63" fmla="*/ 338584 w 823318"/>
              <a:gd name="connsiteY63" fmla="*/ 363359 h 876293"/>
              <a:gd name="connsiteX64" fmla="*/ 411659 w 823318"/>
              <a:gd name="connsiteY64" fmla="*/ 436433 h 876293"/>
              <a:gd name="connsiteX65" fmla="*/ 411659 w 823318"/>
              <a:gd name="connsiteY65" fmla="*/ 308141 h 876293"/>
              <a:gd name="connsiteX66" fmla="*/ 466800 w 823318"/>
              <a:gd name="connsiteY66" fmla="*/ 363282 h 876293"/>
              <a:gd name="connsiteX67" fmla="*/ 411659 w 823318"/>
              <a:gd name="connsiteY67" fmla="*/ 418424 h 876293"/>
              <a:gd name="connsiteX68" fmla="*/ 356518 w 823318"/>
              <a:gd name="connsiteY68" fmla="*/ 363282 h 876293"/>
              <a:gd name="connsiteX69" fmla="*/ 411659 w 823318"/>
              <a:gd name="connsiteY69" fmla="*/ 308141 h 876293"/>
              <a:gd name="connsiteX70" fmla="*/ 795040 w 823318"/>
              <a:gd name="connsiteY70" fmla="*/ 614656 h 876293"/>
              <a:gd name="connsiteX71" fmla="*/ 823318 w 823318"/>
              <a:gd name="connsiteY71" fmla="*/ 464637 h 876293"/>
              <a:gd name="connsiteX72" fmla="*/ 720181 w 823318"/>
              <a:gd name="connsiteY72" fmla="*/ 192022 h 876293"/>
              <a:gd name="connsiteX73" fmla="*/ 473274 w 823318"/>
              <a:gd name="connsiteY73" fmla="*/ 57634 h 876293"/>
              <a:gd name="connsiteX74" fmla="*/ 411659 w 823318"/>
              <a:gd name="connsiteY74" fmla="*/ 0 h 876293"/>
              <a:gd name="connsiteX75" fmla="*/ 350044 w 823318"/>
              <a:gd name="connsiteY75" fmla="*/ 57634 h 876293"/>
              <a:gd name="connsiteX76" fmla="*/ 103137 w 823318"/>
              <a:gd name="connsiteY76" fmla="*/ 192022 h 876293"/>
              <a:gd name="connsiteX77" fmla="*/ 0 w 823318"/>
              <a:gd name="connsiteY77" fmla="*/ 464637 h 876293"/>
              <a:gd name="connsiteX78" fmla="*/ 28278 w 823318"/>
              <a:gd name="connsiteY78" fmla="*/ 614656 h 876293"/>
              <a:gd name="connsiteX79" fmla="*/ 931 w 823318"/>
              <a:gd name="connsiteY79" fmla="*/ 666001 h 876293"/>
              <a:gd name="connsiteX80" fmla="*/ 62843 w 823318"/>
              <a:gd name="connsiteY80" fmla="*/ 727914 h 876293"/>
              <a:gd name="connsiteX81" fmla="*/ 90079 w 823318"/>
              <a:gd name="connsiteY81" fmla="*/ 721514 h 876293"/>
              <a:gd name="connsiteX82" fmla="*/ 226782 w 823318"/>
              <a:gd name="connsiteY82" fmla="*/ 832575 h 876293"/>
              <a:gd name="connsiteX83" fmla="*/ 411662 w 823318"/>
              <a:gd name="connsiteY83" fmla="*/ 876293 h 876293"/>
              <a:gd name="connsiteX84" fmla="*/ 596542 w 823318"/>
              <a:gd name="connsiteY84" fmla="*/ 832575 h 876293"/>
              <a:gd name="connsiteX85" fmla="*/ 733245 w 823318"/>
              <a:gd name="connsiteY85" fmla="*/ 721514 h 876293"/>
              <a:gd name="connsiteX86" fmla="*/ 760481 w 823318"/>
              <a:gd name="connsiteY86" fmla="*/ 727914 h 876293"/>
              <a:gd name="connsiteX87" fmla="*/ 822393 w 823318"/>
              <a:gd name="connsiteY87" fmla="*/ 666001 h 876293"/>
              <a:gd name="connsiteX88" fmla="*/ 795046 w 823318"/>
              <a:gd name="connsiteY88" fmla="*/ 614656 h 876293"/>
              <a:gd name="connsiteX89" fmla="*/ 411659 w 823318"/>
              <a:gd name="connsiteY89" fmla="*/ 17896 h 876293"/>
              <a:gd name="connsiteX90" fmla="*/ 455675 w 823318"/>
              <a:gd name="connsiteY90" fmla="*/ 61911 h 876293"/>
              <a:gd name="connsiteX91" fmla="*/ 411659 w 823318"/>
              <a:gd name="connsiteY91" fmla="*/ 105927 h 876293"/>
              <a:gd name="connsiteX92" fmla="*/ 367643 w 823318"/>
              <a:gd name="connsiteY92" fmla="*/ 61911 h 876293"/>
              <a:gd name="connsiteX93" fmla="*/ 411659 w 823318"/>
              <a:gd name="connsiteY93" fmla="*/ 17896 h 876293"/>
              <a:gd name="connsiteX94" fmla="*/ 18867 w 823318"/>
              <a:gd name="connsiteY94" fmla="*/ 666005 h 876293"/>
              <a:gd name="connsiteX95" fmla="*/ 62883 w 823318"/>
              <a:gd name="connsiteY95" fmla="*/ 621989 h 876293"/>
              <a:gd name="connsiteX96" fmla="*/ 106899 w 823318"/>
              <a:gd name="connsiteY96" fmla="*/ 666005 h 876293"/>
              <a:gd name="connsiteX97" fmla="*/ 62883 w 823318"/>
              <a:gd name="connsiteY97" fmla="*/ 710021 h 876293"/>
              <a:gd name="connsiteX98" fmla="*/ 18867 w 823318"/>
              <a:gd name="connsiteY98" fmla="*/ 666005 h 876293"/>
              <a:gd name="connsiteX99" fmla="*/ 411659 w 823318"/>
              <a:gd name="connsiteY99" fmla="*/ 858400 h 876293"/>
              <a:gd name="connsiteX100" fmla="*/ 104849 w 823318"/>
              <a:gd name="connsiteY100" fmla="*/ 711325 h 876293"/>
              <a:gd name="connsiteX101" fmla="*/ 124755 w 823318"/>
              <a:gd name="connsiteY101" fmla="*/ 665970 h 876293"/>
              <a:gd name="connsiteX102" fmla="*/ 62842 w 823318"/>
              <a:gd name="connsiteY102" fmla="*/ 604057 h 876293"/>
              <a:gd name="connsiteX103" fmla="*/ 44462 w 823318"/>
              <a:gd name="connsiteY103" fmla="*/ 606811 h 876293"/>
              <a:gd name="connsiteX104" fmla="*/ 17896 w 823318"/>
              <a:gd name="connsiteY104" fmla="*/ 464498 h 876293"/>
              <a:gd name="connsiteX105" fmla="*/ 351385 w 823318"/>
              <a:gd name="connsiteY105" fmla="*/ 75383 h 876293"/>
              <a:gd name="connsiteX106" fmla="*/ 411660 w 823318"/>
              <a:gd name="connsiteY106" fmla="*/ 123677 h 876293"/>
              <a:gd name="connsiteX107" fmla="*/ 471935 w 823318"/>
              <a:gd name="connsiteY107" fmla="*/ 75383 h 876293"/>
              <a:gd name="connsiteX108" fmla="*/ 805425 w 823318"/>
              <a:gd name="connsiteY108" fmla="*/ 464498 h 876293"/>
              <a:gd name="connsiteX109" fmla="*/ 778858 w 823318"/>
              <a:gd name="connsiteY109" fmla="*/ 606811 h 876293"/>
              <a:gd name="connsiteX110" fmla="*/ 760478 w 823318"/>
              <a:gd name="connsiteY110" fmla="*/ 604057 h 876293"/>
              <a:gd name="connsiteX111" fmla="*/ 698565 w 823318"/>
              <a:gd name="connsiteY111" fmla="*/ 665970 h 876293"/>
              <a:gd name="connsiteX112" fmla="*/ 718471 w 823318"/>
              <a:gd name="connsiteY112" fmla="*/ 711325 h 876293"/>
              <a:gd name="connsiteX113" fmla="*/ 411661 w 823318"/>
              <a:gd name="connsiteY113" fmla="*/ 858400 h 876293"/>
              <a:gd name="connsiteX114" fmla="*/ 760474 w 823318"/>
              <a:gd name="connsiteY114" fmla="*/ 709982 h 876293"/>
              <a:gd name="connsiteX115" fmla="*/ 716458 w 823318"/>
              <a:gd name="connsiteY115" fmla="*/ 665966 h 876293"/>
              <a:gd name="connsiteX116" fmla="*/ 760474 w 823318"/>
              <a:gd name="connsiteY116" fmla="*/ 621950 h 876293"/>
              <a:gd name="connsiteX117" fmla="*/ 804490 w 823318"/>
              <a:gd name="connsiteY117" fmla="*/ 665966 h 876293"/>
              <a:gd name="connsiteX118" fmla="*/ 760474 w 823318"/>
              <a:gd name="connsiteY118" fmla="*/ 709982 h 87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823318" h="876293">
                <a:moveTo>
                  <a:pt x="732280" y="544327"/>
                </a:moveTo>
                <a:cubicBezTo>
                  <a:pt x="726959" y="463923"/>
                  <a:pt x="670740" y="409939"/>
                  <a:pt x="592348" y="409939"/>
                </a:cubicBezTo>
                <a:cubicBezTo>
                  <a:pt x="545579" y="409939"/>
                  <a:pt x="506438" y="429100"/>
                  <a:pt x="480915" y="463665"/>
                </a:cubicBezTo>
                <a:cubicBezTo>
                  <a:pt x="460638" y="453657"/>
                  <a:pt x="437309" y="448150"/>
                  <a:pt x="411673" y="448150"/>
                </a:cubicBezTo>
                <a:cubicBezTo>
                  <a:pt x="386038" y="448150"/>
                  <a:pt x="362635" y="453657"/>
                  <a:pt x="342431" y="463665"/>
                </a:cubicBezTo>
                <a:cubicBezTo>
                  <a:pt x="316907" y="429100"/>
                  <a:pt x="277840" y="409939"/>
                  <a:pt x="230998" y="409939"/>
                </a:cubicBezTo>
                <a:cubicBezTo>
                  <a:pt x="152603" y="409939"/>
                  <a:pt x="96420" y="463964"/>
                  <a:pt x="91067" y="544327"/>
                </a:cubicBezTo>
                <a:cubicBezTo>
                  <a:pt x="90397" y="554894"/>
                  <a:pt x="94416" y="564530"/>
                  <a:pt x="102303" y="571488"/>
                </a:cubicBezTo>
                <a:cubicBezTo>
                  <a:pt x="134115" y="599320"/>
                  <a:pt x="184605" y="617290"/>
                  <a:pt x="231005" y="617290"/>
                </a:cubicBezTo>
                <a:cubicBezTo>
                  <a:pt x="243581" y="617290"/>
                  <a:pt x="256641" y="615877"/>
                  <a:pt x="269849" y="613272"/>
                </a:cubicBezTo>
                <a:cubicBezTo>
                  <a:pt x="271375" y="615356"/>
                  <a:pt x="273086" y="617290"/>
                  <a:pt x="275095" y="619002"/>
                </a:cubicBezTo>
                <a:cubicBezTo>
                  <a:pt x="308805" y="648545"/>
                  <a:pt x="362458" y="667669"/>
                  <a:pt x="411684" y="667669"/>
                </a:cubicBezTo>
                <a:cubicBezTo>
                  <a:pt x="460946" y="667669"/>
                  <a:pt x="514563" y="648619"/>
                  <a:pt x="548272" y="619002"/>
                </a:cubicBezTo>
                <a:cubicBezTo>
                  <a:pt x="550281" y="617290"/>
                  <a:pt x="551993" y="615281"/>
                  <a:pt x="553519" y="613272"/>
                </a:cubicBezTo>
                <a:cubicBezTo>
                  <a:pt x="566764" y="615951"/>
                  <a:pt x="579824" y="617290"/>
                  <a:pt x="592363" y="617290"/>
                </a:cubicBezTo>
                <a:cubicBezTo>
                  <a:pt x="638760" y="617290"/>
                  <a:pt x="689251" y="599282"/>
                  <a:pt x="721064" y="571488"/>
                </a:cubicBezTo>
                <a:cubicBezTo>
                  <a:pt x="729064" y="564456"/>
                  <a:pt x="733045" y="554820"/>
                  <a:pt x="732301" y="544327"/>
                </a:cubicBezTo>
                <a:close/>
                <a:moveTo>
                  <a:pt x="230989" y="599393"/>
                </a:moveTo>
                <a:cubicBezTo>
                  <a:pt x="189354" y="599393"/>
                  <a:pt x="142324" y="582724"/>
                  <a:pt x="114012" y="557944"/>
                </a:cubicBezTo>
                <a:cubicBezTo>
                  <a:pt x="110292" y="554595"/>
                  <a:pt x="108506" y="550428"/>
                  <a:pt x="108877" y="545479"/>
                </a:cubicBezTo>
                <a:cubicBezTo>
                  <a:pt x="113528" y="475084"/>
                  <a:pt x="162604" y="427760"/>
                  <a:pt x="230988" y="427760"/>
                </a:cubicBezTo>
                <a:cubicBezTo>
                  <a:pt x="271172" y="427760"/>
                  <a:pt x="304807" y="443759"/>
                  <a:pt x="326905" y="472631"/>
                </a:cubicBezTo>
                <a:cubicBezTo>
                  <a:pt x="290331" y="497188"/>
                  <a:pt x="266815" y="538637"/>
                  <a:pt x="263355" y="590541"/>
                </a:cubicBezTo>
                <a:cubicBezTo>
                  <a:pt x="263243" y="592439"/>
                  <a:pt x="263467" y="594336"/>
                  <a:pt x="263653" y="596159"/>
                </a:cubicBezTo>
                <a:cubicBezTo>
                  <a:pt x="252491" y="598243"/>
                  <a:pt x="241552" y="599397"/>
                  <a:pt x="230985" y="599397"/>
                </a:cubicBezTo>
                <a:close/>
                <a:moveTo>
                  <a:pt x="536456" y="605495"/>
                </a:moveTo>
                <a:cubicBezTo>
                  <a:pt x="506243" y="631985"/>
                  <a:pt x="456051" y="649696"/>
                  <a:pt x="411659" y="649696"/>
                </a:cubicBezTo>
                <a:cubicBezTo>
                  <a:pt x="367159" y="649696"/>
                  <a:pt x="317079" y="631985"/>
                  <a:pt x="286863" y="605495"/>
                </a:cubicBezTo>
                <a:cubicBezTo>
                  <a:pt x="282770" y="601886"/>
                  <a:pt x="280761" y="597197"/>
                  <a:pt x="281132" y="591765"/>
                </a:cubicBezTo>
                <a:cubicBezTo>
                  <a:pt x="286081" y="516533"/>
                  <a:pt x="338579" y="465930"/>
                  <a:pt x="411615" y="465930"/>
                </a:cubicBezTo>
                <a:cubicBezTo>
                  <a:pt x="484690" y="465930"/>
                  <a:pt x="537155" y="516495"/>
                  <a:pt x="542098" y="591765"/>
                </a:cubicBezTo>
                <a:cubicBezTo>
                  <a:pt x="542508" y="597309"/>
                  <a:pt x="540610" y="601886"/>
                  <a:pt x="536443" y="605495"/>
                </a:cubicBezTo>
                <a:close/>
                <a:moveTo>
                  <a:pt x="709315" y="557944"/>
                </a:moveTo>
                <a:cubicBezTo>
                  <a:pt x="681038" y="582724"/>
                  <a:pt x="634083" y="599393"/>
                  <a:pt x="592339" y="599393"/>
                </a:cubicBezTo>
                <a:cubicBezTo>
                  <a:pt x="581772" y="599393"/>
                  <a:pt x="570796" y="598351"/>
                  <a:pt x="559745" y="596268"/>
                </a:cubicBezTo>
                <a:cubicBezTo>
                  <a:pt x="559931" y="594370"/>
                  <a:pt x="560118" y="592547"/>
                  <a:pt x="560042" y="590650"/>
                </a:cubicBezTo>
                <a:cubicBezTo>
                  <a:pt x="556620" y="538745"/>
                  <a:pt x="533105" y="497296"/>
                  <a:pt x="496493" y="472740"/>
                </a:cubicBezTo>
                <a:cubicBezTo>
                  <a:pt x="518593" y="443792"/>
                  <a:pt x="552229" y="427868"/>
                  <a:pt x="592409" y="427868"/>
                </a:cubicBezTo>
                <a:cubicBezTo>
                  <a:pt x="660797" y="427868"/>
                  <a:pt x="709834" y="475195"/>
                  <a:pt x="714520" y="545587"/>
                </a:cubicBezTo>
                <a:cubicBezTo>
                  <a:pt x="714744" y="550536"/>
                  <a:pt x="713032" y="554703"/>
                  <a:pt x="709312" y="557941"/>
                </a:cubicBezTo>
                <a:close/>
                <a:moveTo>
                  <a:pt x="592339" y="400038"/>
                </a:moveTo>
                <a:cubicBezTo>
                  <a:pt x="630550" y="400038"/>
                  <a:pt x="661507" y="368971"/>
                  <a:pt x="661507" y="330871"/>
                </a:cubicBezTo>
                <a:cubicBezTo>
                  <a:pt x="661507" y="292771"/>
                  <a:pt x="630439" y="261703"/>
                  <a:pt x="592339" y="261703"/>
                </a:cubicBezTo>
                <a:cubicBezTo>
                  <a:pt x="554127" y="261703"/>
                  <a:pt x="523171" y="292771"/>
                  <a:pt x="523171" y="330871"/>
                </a:cubicBezTo>
                <a:cubicBezTo>
                  <a:pt x="523208" y="368971"/>
                  <a:pt x="554165" y="400038"/>
                  <a:pt x="592339" y="400038"/>
                </a:cubicBezTo>
                <a:close/>
                <a:moveTo>
                  <a:pt x="592339" y="279566"/>
                </a:moveTo>
                <a:cubicBezTo>
                  <a:pt x="620617" y="279566"/>
                  <a:pt x="643684" y="302635"/>
                  <a:pt x="643684" y="330912"/>
                </a:cubicBezTo>
                <a:cubicBezTo>
                  <a:pt x="643684" y="359189"/>
                  <a:pt x="620616" y="382257"/>
                  <a:pt x="592339" y="382257"/>
                </a:cubicBezTo>
                <a:cubicBezTo>
                  <a:pt x="564062" y="382257"/>
                  <a:pt x="540993" y="359189"/>
                  <a:pt x="540993" y="330912"/>
                </a:cubicBezTo>
                <a:cubicBezTo>
                  <a:pt x="540993" y="302597"/>
                  <a:pt x="564062" y="279566"/>
                  <a:pt x="592339" y="279566"/>
                </a:cubicBezTo>
                <a:close/>
                <a:moveTo>
                  <a:pt x="230979" y="400038"/>
                </a:moveTo>
                <a:cubicBezTo>
                  <a:pt x="269191" y="400038"/>
                  <a:pt x="300147" y="368971"/>
                  <a:pt x="300147" y="330871"/>
                </a:cubicBezTo>
                <a:cubicBezTo>
                  <a:pt x="300147" y="292771"/>
                  <a:pt x="269079" y="261703"/>
                  <a:pt x="230979" y="261703"/>
                </a:cubicBezTo>
                <a:cubicBezTo>
                  <a:pt x="192768" y="261703"/>
                  <a:pt x="161812" y="292771"/>
                  <a:pt x="161812" y="330871"/>
                </a:cubicBezTo>
                <a:cubicBezTo>
                  <a:pt x="161812" y="368971"/>
                  <a:pt x="192768" y="400038"/>
                  <a:pt x="230979" y="400038"/>
                </a:cubicBezTo>
                <a:close/>
                <a:moveTo>
                  <a:pt x="230979" y="279566"/>
                </a:moveTo>
                <a:cubicBezTo>
                  <a:pt x="259257" y="279566"/>
                  <a:pt x="282325" y="302635"/>
                  <a:pt x="282325" y="330912"/>
                </a:cubicBezTo>
                <a:cubicBezTo>
                  <a:pt x="282325" y="359189"/>
                  <a:pt x="259256" y="382257"/>
                  <a:pt x="230979" y="382257"/>
                </a:cubicBezTo>
                <a:cubicBezTo>
                  <a:pt x="202702" y="382257"/>
                  <a:pt x="179634" y="359189"/>
                  <a:pt x="179634" y="330912"/>
                </a:cubicBezTo>
                <a:cubicBezTo>
                  <a:pt x="179634" y="302597"/>
                  <a:pt x="202665" y="279566"/>
                  <a:pt x="230979" y="279566"/>
                </a:cubicBezTo>
                <a:close/>
                <a:moveTo>
                  <a:pt x="411659" y="436433"/>
                </a:moveTo>
                <a:cubicBezTo>
                  <a:pt x="451955" y="436433"/>
                  <a:pt x="484734" y="403654"/>
                  <a:pt x="484734" y="363359"/>
                </a:cubicBezTo>
                <a:cubicBezTo>
                  <a:pt x="484734" y="323063"/>
                  <a:pt x="451955" y="290284"/>
                  <a:pt x="411659" y="290284"/>
                </a:cubicBezTo>
                <a:cubicBezTo>
                  <a:pt x="371364" y="290284"/>
                  <a:pt x="338584" y="323063"/>
                  <a:pt x="338584" y="363359"/>
                </a:cubicBezTo>
                <a:cubicBezTo>
                  <a:pt x="338584" y="403654"/>
                  <a:pt x="371364" y="436433"/>
                  <a:pt x="411659" y="436433"/>
                </a:cubicBezTo>
                <a:close/>
                <a:moveTo>
                  <a:pt x="411659" y="308141"/>
                </a:moveTo>
                <a:cubicBezTo>
                  <a:pt x="442057" y="308141"/>
                  <a:pt x="466800" y="332921"/>
                  <a:pt x="466800" y="363282"/>
                </a:cubicBezTo>
                <a:cubicBezTo>
                  <a:pt x="466800" y="393680"/>
                  <a:pt x="442020" y="418424"/>
                  <a:pt x="411659" y="418424"/>
                </a:cubicBezTo>
                <a:cubicBezTo>
                  <a:pt x="381261" y="418424"/>
                  <a:pt x="356518" y="393643"/>
                  <a:pt x="356518" y="363282"/>
                </a:cubicBezTo>
                <a:cubicBezTo>
                  <a:pt x="356518" y="332884"/>
                  <a:pt x="381261" y="308141"/>
                  <a:pt x="411659" y="308141"/>
                </a:cubicBezTo>
                <a:close/>
                <a:moveTo>
                  <a:pt x="795040" y="614656"/>
                </a:moveTo>
                <a:cubicBezTo>
                  <a:pt x="813793" y="566845"/>
                  <a:pt x="823318" y="516462"/>
                  <a:pt x="823318" y="464637"/>
                </a:cubicBezTo>
                <a:cubicBezTo>
                  <a:pt x="823318" y="364139"/>
                  <a:pt x="786632" y="267288"/>
                  <a:pt x="720181" y="192022"/>
                </a:cubicBezTo>
                <a:cubicBezTo>
                  <a:pt x="655999" y="119431"/>
                  <a:pt x="568524" y="71921"/>
                  <a:pt x="473274" y="57634"/>
                </a:cubicBezTo>
                <a:cubicBezTo>
                  <a:pt x="471079" y="25524"/>
                  <a:pt x="444327" y="0"/>
                  <a:pt x="411659" y="0"/>
                </a:cubicBezTo>
                <a:cubicBezTo>
                  <a:pt x="378991" y="0"/>
                  <a:pt x="352239" y="25524"/>
                  <a:pt x="350044" y="57634"/>
                </a:cubicBezTo>
                <a:cubicBezTo>
                  <a:pt x="254794" y="71921"/>
                  <a:pt x="167354" y="119435"/>
                  <a:pt x="103137" y="192022"/>
                </a:cubicBezTo>
                <a:cubicBezTo>
                  <a:pt x="36647" y="267254"/>
                  <a:pt x="0" y="364034"/>
                  <a:pt x="0" y="464637"/>
                </a:cubicBezTo>
                <a:cubicBezTo>
                  <a:pt x="0" y="516466"/>
                  <a:pt x="9636" y="566916"/>
                  <a:pt x="28278" y="614656"/>
                </a:cubicBezTo>
                <a:cubicBezTo>
                  <a:pt x="11795" y="625818"/>
                  <a:pt x="931" y="644644"/>
                  <a:pt x="931" y="666001"/>
                </a:cubicBezTo>
                <a:cubicBezTo>
                  <a:pt x="931" y="700083"/>
                  <a:pt x="28650" y="727914"/>
                  <a:pt x="62843" y="727914"/>
                </a:cubicBezTo>
                <a:cubicBezTo>
                  <a:pt x="72665" y="727914"/>
                  <a:pt x="81782" y="725532"/>
                  <a:pt x="90079" y="721514"/>
                </a:cubicBezTo>
                <a:cubicBezTo>
                  <a:pt x="127025" y="767725"/>
                  <a:pt x="174092" y="806085"/>
                  <a:pt x="226782" y="832575"/>
                </a:cubicBezTo>
                <a:cubicBezTo>
                  <a:pt x="284490" y="861523"/>
                  <a:pt x="346701" y="876293"/>
                  <a:pt x="411662" y="876293"/>
                </a:cubicBezTo>
                <a:cubicBezTo>
                  <a:pt x="476700" y="876293"/>
                  <a:pt x="538906" y="861522"/>
                  <a:pt x="596542" y="832575"/>
                </a:cubicBezTo>
                <a:cubicBezTo>
                  <a:pt x="649227" y="806084"/>
                  <a:pt x="696259" y="767723"/>
                  <a:pt x="733245" y="721514"/>
                </a:cubicBezTo>
                <a:cubicBezTo>
                  <a:pt x="741431" y="725607"/>
                  <a:pt x="750658" y="727914"/>
                  <a:pt x="760481" y="727914"/>
                </a:cubicBezTo>
                <a:cubicBezTo>
                  <a:pt x="794562" y="727914"/>
                  <a:pt x="822393" y="700194"/>
                  <a:pt x="822393" y="666001"/>
                </a:cubicBezTo>
                <a:cubicBezTo>
                  <a:pt x="822282" y="644644"/>
                  <a:pt x="811529" y="625780"/>
                  <a:pt x="795046" y="614656"/>
                </a:cubicBezTo>
                <a:close/>
                <a:moveTo>
                  <a:pt x="411659" y="17896"/>
                </a:moveTo>
                <a:cubicBezTo>
                  <a:pt x="435955" y="17896"/>
                  <a:pt x="455675" y="37615"/>
                  <a:pt x="455675" y="61911"/>
                </a:cubicBezTo>
                <a:cubicBezTo>
                  <a:pt x="455675" y="86208"/>
                  <a:pt x="435955" y="105927"/>
                  <a:pt x="411659" y="105927"/>
                </a:cubicBezTo>
                <a:cubicBezTo>
                  <a:pt x="387363" y="105927"/>
                  <a:pt x="367643" y="86208"/>
                  <a:pt x="367643" y="61911"/>
                </a:cubicBezTo>
                <a:cubicBezTo>
                  <a:pt x="367643" y="37615"/>
                  <a:pt x="387363" y="17896"/>
                  <a:pt x="411659" y="17896"/>
                </a:cubicBezTo>
                <a:close/>
                <a:moveTo>
                  <a:pt x="18867" y="666005"/>
                </a:moveTo>
                <a:cubicBezTo>
                  <a:pt x="18867" y="641709"/>
                  <a:pt x="38587" y="621989"/>
                  <a:pt x="62883" y="621989"/>
                </a:cubicBezTo>
                <a:cubicBezTo>
                  <a:pt x="87179" y="621989"/>
                  <a:pt x="106899" y="641709"/>
                  <a:pt x="106899" y="666005"/>
                </a:cubicBezTo>
                <a:cubicBezTo>
                  <a:pt x="106899" y="690301"/>
                  <a:pt x="87179" y="710021"/>
                  <a:pt x="62883" y="710021"/>
                </a:cubicBezTo>
                <a:cubicBezTo>
                  <a:pt x="38661" y="709984"/>
                  <a:pt x="18867" y="690264"/>
                  <a:pt x="18867" y="666005"/>
                </a:cubicBezTo>
                <a:close/>
                <a:moveTo>
                  <a:pt x="411659" y="858400"/>
                </a:moveTo>
                <a:cubicBezTo>
                  <a:pt x="291368" y="858400"/>
                  <a:pt x="180116" y="804860"/>
                  <a:pt x="104849" y="711325"/>
                </a:cubicBezTo>
                <a:cubicBezTo>
                  <a:pt x="117053" y="699977"/>
                  <a:pt x="124755" y="683903"/>
                  <a:pt x="124755" y="665970"/>
                </a:cubicBezTo>
                <a:cubicBezTo>
                  <a:pt x="124755" y="631888"/>
                  <a:pt x="97035" y="604057"/>
                  <a:pt x="62842" y="604057"/>
                </a:cubicBezTo>
                <a:cubicBezTo>
                  <a:pt x="56442" y="604057"/>
                  <a:pt x="50266" y="605025"/>
                  <a:pt x="44462" y="606811"/>
                </a:cubicBezTo>
                <a:cubicBezTo>
                  <a:pt x="26825" y="561456"/>
                  <a:pt x="17896" y="513645"/>
                  <a:pt x="17896" y="464498"/>
                </a:cubicBezTo>
                <a:cubicBezTo>
                  <a:pt x="17896" y="270388"/>
                  <a:pt x="160656" y="104739"/>
                  <a:pt x="351385" y="75383"/>
                </a:cubicBezTo>
                <a:cubicBezTo>
                  <a:pt x="357561" y="102916"/>
                  <a:pt x="382230" y="123677"/>
                  <a:pt x="411660" y="123677"/>
                </a:cubicBezTo>
                <a:cubicBezTo>
                  <a:pt x="441090" y="123677"/>
                  <a:pt x="465759" y="102990"/>
                  <a:pt x="471935" y="75383"/>
                </a:cubicBezTo>
                <a:cubicBezTo>
                  <a:pt x="662626" y="104701"/>
                  <a:pt x="805425" y="270350"/>
                  <a:pt x="805425" y="464498"/>
                </a:cubicBezTo>
                <a:cubicBezTo>
                  <a:pt x="805425" y="513649"/>
                  <a:pt x="796383" y="561462"/>
                  <a:pt x="778858" y="606811"/>
                </a:cubicBezTo>
                <a:cubicBezTo>
                  <a:pt x="773054" y="604988"/>
                  <a:pt x="766841" y="604057"/>
                  <a:pt x="760478" y="604057"/>
                </a:cubicBezTo>
                <a:cubicBezTo>
                  <a:pt x="726397" y="604057"/>
                  <a:pt x="698565" y="631777"/>
                  <a:pt x="698565" y="665970"/>
                </a:cubicBezTo>
                <a:cubicBezTo>
                  <a:pt x="698565" y="683866"/>
                  <a:pt x="706267" y="699977"/>
                  <a:pt x="718471" y="711325"/>
                </a:cubicBezTo>
                <a:cubicBezTo>
                  <a:pt x="643201" y="804863"/>
                  <a:pt x="531952" y="858400"/>
                  <a:pt x="411661" y="858400"/>
                </a:cubicBezTo>
                <a:close/>
                <a:moveTo>
                  <a:pt x="760474" y="709982"/>
                </a:moveTo>
                <a:cubicBezTo>
                  <a:pt x="736178" y="709982"/>
                  <a:pt x="716458" y="690262"/>
                  <a:pt x="716458" y="665966"/>
                </a:cubicBezTo>
                <a:cubicBezTo>
                  <a:pt x="716458" y="641670"/>
                  <a:pt x="736178" y="621950"/>
                  <a:pt x="760474" y="621950"/>
                </a:cubicBezTo>
                <a:cubicBezTo>
                  <a:pt x="784770" y="621950"/>
                  <a:pt x="804490" y="641670"/>
                  <a:pt x="804490" y="665966"/>
                </a:cubicBezTo>
                <a:cubicBezTo>
                  <a:pt x="804453" y="690262"/>
                  <a:pt x="784659" y="709982"/>
                  <a:pt x="760474" y="709982"/>
                </a:cubicBezTo>
                <a:close/>
              </a:path>
            </a:pathLst>
          </a:custGeom>
          <a:gradFill>
            <a:gsLst>
              <a:gs pos="58000">
                <a:srgbClr val="8661C5"/>
              </a:gs>
              <a:gs pos="100000">
                <a:srgbClr val="C73ECC"/>
              </a:gs>
              <a:gs pos="0">
                <a:srgbClr val="0078D4">
                  <a:lumMod val="75000"/>
                </a:srgbClr>
              </a:gs>
            </a:gsLst>
            <a:lin ang="0" scaled="0"/>
          </a:gradFill>
          <a:ln w="317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AA939CA-942C-15FE-3A92-5EF1E905E2C4}"/>
              </a:ext>
              <a:ext uri="{C183D7F6-B498-43B3-948B-1728B52AA6E4}">
                <adec:decorative xmlns:adec="http://schemas.microsoft.com/office/drawing/2017/decorative" val="1"/>
              </a:ext>
            </a:extLst>
          </p:cNvPr>
          <p:cNvSpPr>
            <a:spLocks noChangeAspect="1"/>
          </p:cNvSpPr>
          <p:nvPr/>
        </p:nvSpPr>
        <p:spPr>
          <a:xfrm>
            <a:off x="8714651" y="5215402"/>
            <a:ext cx="497742" cy="457200"/>
          </a:xfrm>
          <a:custGeom>
            <a:avLst/>
            <a:gdLst>
              <a:gd name="connsiteX0" fmla="*/ 825257 w 866766"/>
              <a:gd name="connsiteY0" fmla="*/ 10 h 796166"/>
              <a:gd name="connsiteX1" fmla="*/ 439466 w 866766"/>
              <a:gd name="connsiteY1" fmla="*/ 10 h 796166"/>
              <a:gd name="connsiteX2" fmla="*/ 397889 w 866766"/>
              <a:gd name="connsiteY2" fmla="*/ 41586 h 796166"/>
              <a:gd name="connsiteX3" fmla="*/ 397889 w 866766"/>
              <a:gd name="connsiteY3" fmla="*/ 161696 h 796166"/>
              <a:gd name="connsiteX4" fmla="*/ 308754 w 866766"/>
              <a:gd name="connsiteY4" fmla="*/ 250803 h 796166"/>
              <a:gd name="connsiteX5" fmla="*/ 308049 w 866766"/>
              <a:gd name="connsiteY5" fmla="*/ 251584 h 796166"/>
              <a:gd name="connsiteX6" fmla="*/ 307954 w 866766"/>
              <a:gd name="connsiteY6" fmla="*/ 251717 h 796166"/>
              <a:gd name="connsiteX7" fmla="*/ 307440 w 866766"/>
              <a:gd name="connsiteY7" fmla="*/ 252413 h 796166"/>
              <a:gd name="connsiteX8" fmla="*/ 307354 w 866766"/>
              <a:gd name="connsiteY8" fmla="*/ 252555 h 796166"/>
              <a:gd name="connsiteX9" fmla="*/ 306906 w 866766"/>
              <a:gd name="connsiteY9" fmla="*/ 253298 h 796166"/>
              <a:gd name="connsiteX10" fmla="*/ 306859 w 866766"/>
              <a:gd name="connsiteY10" fmla="*/ 253394 h 796166"/>
              <a:gd name="connsiteX11" fmla="*/ 306459 w 866766"/>
              <a:gd name="connsiteY11" fmla="*/ 254232 h 796166"/>
              <a:gd name="connsiteX12" fmla="*/ 306430 w 866766"/>
              <a:gd name="connsiteY12" fmla="*/ 254308 h 796166"/>
              <a:gd name="connsiteX13" fmla="*/ 306106 w 866766"/>
              <a:gd name="connsiteY13" fmla="*/ 255203 h 796166"/>
              <a:gd name="connsiteX14" fmla="*/ 306087 w 866766"/>
              <a:gd name="connsiteY14" fmla="*/ 255289 h 796166"/>
              <a:gd name="connsiteX15" fmla="*/ 305859 w 866766"/>
              <a:gd name="connsiteY15" fmla="*/ 256203 h 796166"/>
              <a:gd name="connsiteX16" fmla="*/ 305821 w 866766"/>
              <a:gd name="connsiteY16" fmla="*/ 256423 h 796166"/>
              <a:gd name="connsiteX17" fmla="*/ 305697 w 866766"/>
              <a:gd name="connsiteY17" fmla="*/ 257223 h 796166"/>
              <a:gd name="connsiteX18" fmla="*/ 305640 w 866766"/>
              <a:gd name="connsiteY18" fmla="*/ 258280 h 796166"/>
              <a:gd name="connsiteX19" fmla="*/ 305640 w 866766"/>
              <a:gd name="connsiteY19" fmla="*/ 298790 h 796166"/>
              <a:gd name="connsiteX20" fmla="*/ 193416 w 866766"/>
              <a:gd name="connsiteY20" fmla="*/ 350491 h 796166"/>
              <a:gd name="connsiteX21" fmla="*/ 141181 w 866766"/>
              <a:gd name="connsiteY21" fmla="*/ 476621 h 796166"/>
              <a:gd name="connsiteX22" fmla="*/ 160983 w 866766"/>
              <a:gd name="connsiteY22" fmla="*/ 558479 h 796166"/>
              <a:gd name="connsiteX23" fmla="*/ 29224 w 866766"/>
              <a:gd name="connsiteY23" fmla="*/ 669608 h 796166"/>
              <a:gd name="connsiteX24" fmla="*/ 68 w 866766"/>
              <a:gd name="connsiteY24" fmla="*/ 728234 h 796166"/>
              <a:gd name="connsiteX25" fmla="*/ 18175 w 866766"/>
              <a:gd name="connsiteY25" fmla="*/ 777993 h 796166"/>
              <a:gd name="connsiteX26" fmla="*/ 64733 w 866766"/>
              <a:gd name="connsiteY26" fmla="*/ 796166 h 796166"/>
              <a:gd name="connsiteX27" fmla="*/ 67934 w 866766"/>
              <a:gd name="connsiteY27" fmla="*/ 796100 h 796166"/>
              <a:gd name="connsiteX28" fmla="*/ 126560 w 866766"/>
              <a:gd name="connsiteY28" fmla="*/ 766953 h 796166"/>
              <a:gd name="connsiteX29" fmla="*/ 237688 w 866766"/>
              <a:gd name="connsiteY29" fmla="*/ 635194 h 796166"/>
              <a:gd name="connsiteX30" fmla="*/ 305640 w 866766"/>
              <a:gd name="connsiteY30" fmla="*/ 654463 h 796166"/>
              <a:gd name="connsiteX31" fmla="*/ 305640 w 866766"/>
              <a:gd name="connsiteY31" fmla="*/ 686686 h 796166"/>
              <a:gd name="connsiteX32" fmla="*/ 347216 w 866766"/>
              <a:gd name="connsiteY32" fmla="*/ 728262 h 796166"/>
              <a:gd name="connsiteX33" fmla="*/ 733007 w 866766"/>
              <a:gd name="connsiteY33" fmla="*/ 728262 h 796166"/>
              <a:gd name="connsiteX34" fmla="*/ 774584 w 866766"/>
              <a:gd name="connsiteY34" fmla="*/ 686686 h 796166"/>
              <a:gd name="connsiteX35" fmla="*/ 774584 w 866766"/>
              <a:gd name="connsiteY35" fmla="*/ 632222 h 796166"/>
              <a:gd name="connsiteX36" fmla="*/ 825247 w 866766"/>
              <a:gd name="connsiteY36" fmla="*/ 632222 h 796166"/>
              <a:gd name="connsiteX37" fmla="*/ 866767 w 866766"/>
              <a:gd name="connsiteY37" fmla="*/ 590645 h 796166"/>
              <a:gd name="connsiteX38" fmla="*/ 866767 w 866766"/>
              <a:gd name="connsiteY38" fmla="*/ 41577 h 796166"/>
              <a:gd name="connsiteX39" fmla="*/ 825247 w 866766"/>
              <a:gd name="connsiteY39" fmla="*/ 0 h 796166"/>
              <a:gd name="connsiteX40" fmla="*/ 457325 w 866766"/>
              <a:gd name="connsiteY40" fmla="*/ 132150 h 796166"/>
              <a:gd name="connsiteX41" fmla="*/ 457325 w 866766"/>
              <a:gd name="connsiteY41" fmla="*/ 240497 h 796166"/>
              <a:gd name="connsiteX42" fmla="*/ 450105 w 866766"/>
              <a:gd name="connsiteY42" fmla="*/ 247717 h 796166"/>
              <a:gd name="connsiteX43" fmla="*/ 341720 w 866766"/>
              <a:gd name="connsiteY43" fmla="*/ 247717 h 796166"/>
              <a:gd name="connsiteX44" fmla="*/ 457325 w 866766"/>
              <a:gd name="connsiteY44" fmla="*/ 132150 h 796166"/>
              <a:gd name="connsiteX45" fmla="*/ 208370 w 866766"/>
              <a:gd name="connsiteY45" fmla="*/ 365427 h 796166"/>
              <a:gd name="connsiteX46" fmla="*/ 319565 w 866766"/>
              <a:gd name="connsiteY46" fmla="*/ 319383 h 796166"/>
              <a:gd name="connsiteX47" fmla="*/ 430751 w 866766"/>
              <a:gd name="connsiteY47" fmla="*/ 365427 h 796166"/>
              <a:gd name="connsiteX48" fmla="*/ 476794 w 866766"/>
              <a:gd name="connsiteY48" fmla="*/ 476612 h 796166"/>
              <a:gd name="connsiteX49" fmla="*/ 430751 w 866766"/>
              <a:gd name="connsiteY49" fmla="*/ 587797 h 796166"/>
              <a:gd name="connsiteX50" fmla="*/ 319565 w 866766"/>
              <a:gd name="connsiteY50" fmla="*/ 633841 h 796166"/>
              <a:gd name="connsiteX51" fmla="*/ 208370 w 866766"/>
              <a:gd name="connsiteY51" fmla="*/ 587797 h 796166"/>
              <a:gd name="connsiteX52" fmla="*/ 162326 w 866766"/>
              <a:gd name="connsiteY52" fmla="*/ 476612 h 796166"/>
              <a:gd name="connsiteX53" fmla="*/ 208370 w 866766"/>
              <a:gd name="connsiteY53" fmla="*/ 365427 h 796166"/>
              <a:gd name="connsiteX54" fmla="*/ 110425 w 866766"/>
              <a:gd name="connsiteY54" fmla="*/ 753313 h 796166"/>
              <a:gd name="connsiteX55" fmla="*/ 67057 w 866766"/>
              <a:gd name="connsiteY55" fmla="*/ 774973 h 796166"/>
              <a:gd name="connsiteX56" fmla="*/ 33129 w 866766"/>
              <a:gd name="connsiteY56" fmla="*/ 763038 h 796166"/>
              <a:gd name="connsiteX57" fmla="*/ 21195 w 866766"/>
              <a:gd name="connsiteY57" fmla="*/ 729110 h 796166"/>
              <a:gd name="connsiteX58" fmla="*/ 42854 w 866766"/>
              <a:gd name="connsiteY58" fmla="*/ 685743 h 796166"/>
              <a:gd name="connsiteX59" fmla="*/ 171966 w 866766"/>
              <a:gd name="connsiteY59" fmla="*/ 576853 h 796166"/>
              <a:gd name="connsiteX60" fmla="*/ 193426 w 866766"/>
              <a:gd name="connsiteY60" fmla="*/ 602742 h 796166"/>
              <a:gd name="connsiteX61" fmla="*/ 219315 w 866766"/>
              <a:gd name="connsiteY61" fmla="*/ 624202 h 796166"/>
              <a:gd name="connsiteX62" fmla="*/ 110425 w 866766"/>
              <a:gd name="connsiteY62" fmla="*/ 753323 h 796166"/>
              <a:gd name="connsiteX63" fmla="*/ 753467 w 866766"/>
              <a:gd name="connsiteY63" fmla="*/ 686657 h 796166"/>
              <a:gd name="connsiteX64" fmla="*/ 733017 w 866766"/>
              <a:gd name="connsiteY64" fmla="*/ 707107 h 796166"/>
              <a:gd name="connsiteX65" fmla="*/ 347226 w 866766"/>
              <a:gd name="connsiteY65" fmla="*/ 707107 h 796166"/>
              <a:gd name="connsiteX66" fmla="*/ 326776 w 866766"/>
              <a:gd name="connsiteY66" fmla="*/ 686657 h 796166"/>
              <a:gd name="connsiteX67" fmla="*/ 326776 w 866766"/>
              <a:gd name="connsiteY67" fmla="*/ 654815 h 796166"/>
              <a:gd name="connsiteX68" fmla="*/ 445686 w 866766"/>
              <a:gd name="connsiteY68" fmla="*/ 602733 h 796166"/>
              <a:gd name="connsiteX69" fmla="*/ 445686 w 866766"/>
              <a:gd name="connsiteY69" fmla="*/ 350482 h 796166"/>
              <a:gd name="connsiteX70" fmla="*/ 326776 w 866766"/>
              <a:gd name="connsiteY70" fmla="*/ 298399 h 796166"/>
              <a:gd name="connsiteX71" fmla="*/ 326776 w 866766"/>
              <a:gd name="connsiteY71" fmla="*/ 268834 h 796166"/>
              <a:gd name="connsiteX72" fmla="*/ 450105 w 866766"/>
              <a:gd name="connsiteY72" fmla="*/ 268834 h 796166"/>
              <a:gd name="connsiteX73" fmla="*/ 478442 w 866766"/>
              <a:gd name="connsiteY73" fmla="*/ 240497 h 796166"/>
              <a:gd name="connsiteX74" fmla="*/ 478442 w 866766"/>
              <a:gd name="connsiteY74" fmla="*/ 117215 h 796166"/>
              <a:gd name="connsiteX75" fmla="*/ 733017 w 866766"/>
              <a:gd name="connsiteY75" fmla="*/ 117215 h 796166"/>
              <a:gd name="connsiteX76" fmla="*/ 753467 w 866766"/>
              <a:gd name="connsiteY76" fmla="*/ 137617 h 796166"/>
              <a:gd name="connsiteX77" fmla="*/ 753467 w 866766"/>
              <a:gd name="connsiteY77" fmla="*/ 686657 h 796166"/>
              <a:gd name="connsiteX78" fmla="*/ 845660 w 866766"/>
              <a:gd name="connsiteY78" fmla="*/ 590626 h 796166"/>
              <a:gd name="connsiteX79" fmla="*/ 825257 w 866766"/>
              <a:gd name="connsiteY79" fmla="*/ 611076 h 796166"/>
              <a:gd name="connsiteX80" fmla="*/ 774594 w 866766"/>
              <a:gd name="connsiteY80" fmla="*/ 611076 h 796166"/>
              <a:gd name="connsiteX81" fmla="*/ 774594 w 866766"/>
              <a:gd name="connsiteY81" fmla="*/ 137617 h 796166"/>
              <a:gd name="connsiteX82" fmla="*/ 733017 w 866766"/>
              <a:gd name="connsiteY82" fmla="*/ 96088 h 796166"/>
              <a:gd name="connsiteX83" fmla="*/ 467888 w 866766"/>
              <a:gd name="connsiteY83" fmla="*/ 96088 h 796166"/>
              <a:gd name="connsiteX84" fmla="*/ 466831 w 866766"/>
              <a:gd name="connsiteY84" fmla="*/ 96145 h 796166"/>
              <a:gd name="connsiteX85" fmla="*/ 466069 w 866766"/>
              <a:gd name="connsiteY85" fmla="*/ 96260 h 796166"/>
              <a:gd name="connsiteX86" fmla="*/ 465803 w 866766"/>
              <a:gd name="connsiteY86" fmla="*/ 96298 h 796166"/>
              <a:gd name="connsiteX87" fmla="*/ 464898 w 866766"/>
              <a:gd name="connsiteY87" fmla="*/ 96526 h 796166"/>
              <a:gd name="connsiteX88" fmla="*/ 464802 w 866766"/>
              <a:gd name="connsiteY88" fmla="*/ 96555 h 796166"/>
              <a:gd name="connsiteX89" fmla="*/ 463926 w 866766"/>
              <a:gd name="connsiteY89" fmla="*/ 96869 h 796166"/>
              <a:gd name="connsiteX90" fmla="*/ 463840 w 866766"/>
              <a:gd name="connsiteY90" fmla="*/ 96898 h 796166"/>
              <a:gd name="connsiteX91" fmla="*/ 463040 w 866766"/>
              <a:gd name="connsiteY91" fmla="*/ 97279 h 796166"/>
              <a:gd name="connsiteX92" fmla="*/ 462907 w 866766"/>
              <a:gd name="connsiteY92" fmla="*/ 97346 h 796166"/>
              <a:gd name="connsiteX93" fmla="*/ 462202 w 866766"/>
              <a:gd name="connsiteY93" fmla="*/ 97765 h 796166"/>
              <a:gd name="connsiteX94" fmla="*/ 462021 w 866766"/>
              <a:gd name="connsiteY94" fmla="*/ 97879 h 796166"/>
              <a:gd name="connsiteX95" fmla="*/ 461392 w 866766"/>
              <a:gd name="connsiteY95" fmla="*/ 98346 h 796166"/>
              <a:gd name="connsiteX96" fmla="*/ 461192 w 866766"/>
              <a:gd name="connsiteY96" fmla="*/ 98498 h 796166"/>
              <a:gd name="connsiteX97" fmla="*/ 460449 w 866766"/>
              <a:gd name="connsiteY97" fmla="*/ 99174 h 796166"/>
              <a:gd name="connsiteX98" fmla="*/ 460430 w 866766"/>
              <a:gd name="connsiteY98" fmla="*/ 99193 h 796166"/>
              <a:gd name="connsiteX99" fmla="*/ 460430 w 866766"/>
              <a:gd name="connsiteY99" fmla="*/ 99193 h 796166"/>
              <a:gd name="connsiteX100" fmla="*/ 460430 w 866766"/>
              <a:gd name="connsiteY100" fmla="*/ 99193 h 796166"/>
              <a:gd name="connsiteX101" fmla="*/ 419035 w 866766"/>
              <a:gd name="connsiteY101" fmla="*/ 140579 h 796166"/>
              <a:gd name="connsiteX102" fmla="*/ 419035 w 866766"/>
              <a:gd name="connsiteY102" fmla="*/ 41577 h 796166"/>
              <a:gd name="connsiteX103" fmla="*/ 439485 w 866766"/>
              <a:gd name="connsiteY103" fmla="*/ 21126 h 796166"/>
              <a:gd name="connsiteX104" fmla="*/ 825276 w 866766"/>
              <a:gd name="connsiteY104" fmla="*/ 21126 h 796166"/>
              <a:gd name="connsiteX105" fmla="*/ 845679 w 866766"/>
              <a:gd name="connsiteY105" fmla="*/ 41577 h 796166"/>
              <a:gd name="connsiteX106" fmla="*/ 845679 w 866766"/>
              <a:gd name="connsiteY106" fmla="*/ 590617 h 796166"/>
              <a:gd name="connsiteX107" fmla="*/ 529582 w 866766"/>
              <a:gd name="connsiteY107" fmla="*/ 252479 h 796166"/>
              <a:gd name="connsiteX108" fmla="*/ 540145 w 866766"/>
              <a:gd name="connsiteY108" fmla="*/ 241916 h 796166"/>
              <a:gd name="connsiteX109" fmla="*/ 656703 w 866766"/>
              <a:gd name="connsiteY109" fmla="*/ 241916 h 796166"/>
              <a:gd name="connsiteX110" fmla="*/ 667266 w 866766"/>
              <a:gd name="connsiteY110" fmla="*/ 252479 h 796166"/>
              <a:gd name="connsiteX111" fmla="*/ 656703 w 866766"/>
              <a:gd name="connsiteY111" fmla="*/ 263042 h 796166"/>
              <a:gd name="connsiteX112" fmla="*/ 540145 w 866766"/>
              <a:gd name="connsiteY112" fmla="*/ 263042 h 796166"/>
              <a:gd name="connsiteX113" fmla="*/ 529582 w 866766"/>
              <a:gd name="connsiteY113" fmla="*/ 252479 h 796166"/>
              <a:gd name="connsiteX114" fmla="*/ 693088 w 866766"/>
              <a:gd name="connsiteY114" fmla="*/ 332337 h 796166"/>
              <a:gd name="connsiteX115" fmla="*/ 682525 w 866766"/>
              <a:gd name="connsiteY115" fmla="*/ 342900 h 796166"/>
              <a:gd name="connsiteX116" fmla="*/ 487358 w 866766"/>
              <a:gd name="connsiteY116" fmla="*/ 342900 h 796166"/>
              <a:gd name="connsiteX117" fmla="*/ 476794 w 866766"/>
              <a:gd name="connsiteY117" fmla="*/ 332337 h 796166"/>
              <a:gd name="connsiteX118" fmla="*/ 487358 w 866766"/>
              <a:gd name="connsiteY118" fmla="*/ 321774 h 796166"/>
              <a:gd name="connsiteX119" fmla="*/ 682525 w 866766"/>
              <a:gd name="connsiteY119" fmla="*/ 321774 h 796166"/>
              <a:gd name="connsiteX120" fmla="*/ 693088 w 866766"/>
              <a:gd name="connsiteY120" fmla="*/ 332337 h 796166"/>
              <a:gd name="connsiteX121" fmla="*/ 693088 w 866766"/>
              <a:gd name="connsiteY121" fmla="*/ 412137 h 796166"/>
              <a:gd name="connsiteX122" fmla="*/ 682525 w 866766"/>
              <a:gd name="connsiteY122" fmla="*/ 422700 h 796166"/>
              <a:gd name="connsiteX123" fmla="*/ 528458 w 866766"/>
              <a:gd name="connsiteY123" fmla="*/ 422700 h 796166"/>
              <a:gd name="connsiteX124" fmla="*/ 517895 w 866766"/>
              <a:gd name="connsiteY124" fmla="*/ 412137 h 796166"/>
              <a:gd name="connsiteX125" fmla="*/ 528458 w 866766"/>
              <a:gd name="connsiteY125" fmla="*/ 401574 h 796166"/>
              <a:gd name="connsiteX126" fmla="*/ 682525 w 866766"/>
              <a:gd name="connsiteY126" fmla="*/ 401574 h 796166"/>
              <a:gd name="connsiteX127" fmla="*/ 693088 w 866766"/>
              <a:gd name="connsiteY127" fmla="*/ 412137 h 796166"/>
              <a:gd name="connsiteX128" fmla="*/ 693088 w 866766"/>
              <a:gd name="connsiteY128" fmla="*/ 491995 h 796166"/>
              <a:gd name="connsiteX129" fmla="*/ 682525 w 866766"/>
              <a:gd name="connsiteY129" fmla="*/ 502558 h 796166"/>
              <a:gd name="connsiteX130" fmla="*/ 524362 w 866766"/>
              <a:gd name="connsiteY130" fmla="*/ 502558 h 796166"/>
              <a:gd name="connsiteX131" fmla="*/ 513799 w 866766"/>
              <a:gd name="connsiteY131" fmla="*/ 491995 h 796166"/>
              <a:gd name="connsiteX132" fmla="*/ 524362 w 866766"/>
              <a:gd name="connsiteY132" fmla="*/ 481432 h 796166"/>
              <a:gd name="connsiteX133" fmla="*/ 682525 w 866766"/>
              <a:gd name="connsiteY133" fmla="*/ 481432 h 796166"/>
              <a:gd name="connsiteX134" fmla="*/ 693088 w 866766"/>
              <a:gd name="connsiteY134" fmla="*/ 491995 h 796166"/>
              <a:gd name="connsiteX135" fmla="*/ 693088 w 866766"/>
              <a:gd name="connsiteY135" fmla="*/ 571795 h 796166"/>
              <a:gd name="connsiteX136" fmla="*/ 682525 w 866766"/>
              <a:gd name="connsiteY136" fmla="*/ 582359 h 796166"/>
              <a:gd name="connsiteX137" fmla="*/ 503093 w 866766"/>
              <a:gd name="connsiteY137" fmla="*/ 582359 h 796166"/>
              <a:gd name="connsiteX138" fmla="*/ 492530 w 866766"/>
              <a:gd name="connsiteY138" fmla="*/ 571795 h 796166"/>
              <a:gd name="connsiteX139" fmla="*/ 503093 w 866766"/>
              <a:gd name="connsiteY139" fmla="*/ 561232 h 796166"/>
              <a:gd name="connsiteX140" fmla="*/ 682525 w 866766"/>
              <a:gd name="connsiteY140" fmla="*/ 561232 h 796166"/>
              <a:gd name="connsiteX141" fmla="*/ 693088 w 866766"/>
              <a:gd name="connsiteY141" fmla="*/ 571795 h 796166"/>
              <a:gd name="connsiteX142" fmla="*/ 319565 w 866766"/>
              <a:gd name="connsiteY142" fmla="*/ 592045 h 796166"/>
              <a:gd name="connsiteX143" fmla="*/ 353646 w 866766"/>
              <a:gd name="connsiteY143" fmla="*/ 558013 h 796166"/>
              <a:gd name="connsiteX144" fmla="*/ 353646 w 866766"/>
              <a:gd name="connsiteY144" fmla="*/ 482851 h 796166"/>
              <a:gd name="connsiteX145" fmla="*/ 319565 w 866766"/>
              <a:gd name="connsiteY145" fmla="*/ 448818 h 796166"/>
              <a:gd name="connsiteX146" fmla="*/ 285532 w 866766"/>
              <a:gd name="connsiteY146" fmla="*/ 482851 h 796166"/>
              <a:gd name="connsiteX147" fmla="*/ 285532 w 866766"/>
              <a:gd name="connsiteY147" fmla="*/ 558013 h 796166"/>
              <a:gd name="connsiteX148" fmla="*/ 319565 w 866766"/>
              <a:gd name="connsiteY148" fmla="*/ 592045 h 796166"/>
              <a:gd name="connsiteX149" fmla="*/ 306659 w 866766"/>
              <a:gd name="connsiteY149" fmla="*/ 482851 h 796166"/>
              <a:gd name="connsiteX150" fmla="*/ 319565 w 866766"/>
              <a:gd name="connsiteY150" fmla="*/ 469944 h 796166"/>
              <a:gd name="connsiteX151" fmla="*/ 332519 w 866766"/>
              <a:gd name="connsiteY151" fmla="*/ 482851 h 796166"/>
              <a:gd name="connsiteX152" fmla="*/ 332519 w 866766"/>
              <a:gd name="connsiteY152" fmla="*/ 558013 h 796166"/>
              <a:gd name="connsiteX153" fmla="*/ 319565 w 866766"/>
              <a:gd name="connsiteY153" fmla="*/ 570919 h 796166"/>
              <a:gd name="connsiteX154" fmla="*/ 306659 w 866766"/>
              <a:gd name="connsiteY154" fmla="*/ 558013 h 796166"/>
              <a:gd name="connsiteX155" fmla="*/ 306659 w 866766"/>
              <a:gd name="connsiteY155" fmla="*/ 482851 h 796166"/>
              <a:gd name="connsiteX156" fmla="*/ 319565 w 866766"/>
              <a:gd name="connsiteY156" fmla="*/ 429292 h 796166"/>
              <a:gd name="connsiteX157" fmla="*/ 353646 w 866766"/>
              <a:gd name="connsiteY157" fmla="*/ 395211 h 796166"/>
              <a:gd name="connsiteX158" fmla="*/ 319565 w 866766"/>
              <a:gd name="connsiteY158" fmla="*/ 361178 h 796166"/>
              <a:gd name="connsiteX159" fmla="*/ 285532 w 866766"/>
              <a:gd name="connsiteY159" fmla="*/ 395211 h 796166"/>
              <a:gd name="connsiteX160" fmla="*/ 319565 w 866766"/>
              <a:gd name="connsiteY160" fmla="*/ 429292 h 796166"/>
              <a:gd name="connsiteX161" fmla="*/ 319565 w 866766"/>
              <a:gd name="connsiteY161" fmla="*/ 382295 h 796166"/>
              <a:gd name="connsiteX162" fmla="*/ 332519 w 866766"/>
              <a:gd name="connsiteY162" fmla="*/ 395202 h 796166"/>
              <a:gd name="connsiteX163" fmla="*/ 319565 w 866766"/>
              <a:gd name="connsiteY163" fmla="*/ 408165 h 796166"/>
              <a:gd name="connsiteX164" fmla="*/ 306659 w 866766"/>
              <a:gd name="connsiteY164" fmla="*/ 395202 h 796166"/>
              <a:gd name="connsiteX165" fmla="*/ 319565 w 866766"/>
              <a:gd name="connsiteY165" fmla="*/ 382295 h 79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66766" h="796166">
                <a:moveTo>
                  <a:pt x="825257" y="10"/>
                </a:moveTo>
                <a:lnTo>
                  <a:pt x="439466" y="10"/>
                </a:lnTo>
                <a:cubicBezTo>
                  <a:pt x="416539" y="10"/>
                  <a:pt x="397889" y="18659"/>
                  <a:pt x="397889" y="41586"/>
                </a:cubicBezTo>
                <a:lnTo>
                  <a:pt x="397889" y="161696"/>
                </a:lnTo>
                <a:lnTo>
                  <a:pt x="308754" y="250803"/>
                </a:lnTo>
                <a:cubicBezTo>
                  <a:pt x="308507" y="251050"/>
                  <a:pt x="308269" y="251308"/>
                  <a:pt x="308049" y="251584"/>
                </a:cubicBezTo>
                <a:cubicBezTo>
                  <a:pt x="308011" y="251622"/>
                  <a:pt x="307983" y="251670"/>
                  <a:pt x="307954" y="251717"/>
                </a:cubicBezTo>
                <a:cubicBezTo>
                  <a:pt x="307773" y="251946"/>
                  <a:pt x="307602" y="252174"/>
                  <a:pt x="307440" y="252413"/>
                </a:cubicBezTo>
                <a:cubicBezTo>
                  <a:pt x="307411" y="252460"/>
                  <a:pt x="307383" y="252508"/>
                  <a:pt x="307354" y="252555"/>
                </a:cubicBezTo>
                <a:cubicBezTo>
                  <a:pt x="307192" y="252803"/>
                  <a:pt x="307040" y="253051"/>
                  <a:pt x="306906" y="253298"/>
                </a:cubicBezTo>
                <a:cubicBezTo>
                  <a:pt x="306887" y="253327"/>
                  <a:pt x="306878" y="253365"/>
                  <a:pt x="306859" y="253394"/>
                </a:cubicBezTo>
                <a:cubicBezTo>
                  <a:pt x="306716" y="253670"/>
                  <a:pt x="306583" y="253946"/>
                  <a:pt x="306459" y="254232"/>
                </a:cubicBezTo>
                <a:cubicBezTo>
                  <a:pt x="306449" y="254260"/>
                  <a:pt x="306440" y="254279"/>
                  <a:pt x="306430" y="254308"/>
                </a:cubicBezTo>
                <a:cubicBezTo>
                  <a:pt x="306316" y="254603"/>
                  <a:pt x="306202" y="254899"/>
                  <a:pt x="306106" y="255203"/>
                </a:cubicBezTo>
                <a:cubicBezTo>
                  <a:pt x="306106" y="255232"/>
                  <a:pt x="306087" y="255260"/>
                  <a:pt x="306087" y="255289"/>
                </a:cubicBezTo>
                <a:cubicBezTo>
                  <a:pt x="306002" y="255584"/>
                  <a:pt x="305916" y="255889"/>
                  <a:pt x="305859" y="256203"/>
                </a:cubicBezTo>
                <a:cubicBezTo>
                  <a:pt x="305840" y="256280"/>
                  <a:pt x="305840" y="256356"/>
                  <a:pt x="305821" y="256423"/>
                </a:cubicBezTo>
                <a:cubicBezTo>
                  <a:pt x="305773" y="256689"/>
                  <a:pt x="305725" y="256956"/>
                  <a:pt x="305697" y="257223"/>
                </a:cubicBezTo>
                <a:cubicBezTo>
                  <a:pt x="305659" y="257575"/>
                  <a:pt x="305640" y="257927"/>
                  <a:pt x="305640" y="258280"/>
                </a:cubicBezTo>
                <a:lnTo>
                  <a:pt x="305640" y="298790"/>
                </a:lnTo>
                <a:cubicBezTo>
                  <a:pt x="263234" y="302038"/>
                  <a:pt x="223801" y="320107"/>
                  <a:pt x="193416" y="350491"/>
                </a:cubicBezTo>
                <a:cubicBezTo>
                  <a:pt x="159736" y="384172"/>
                  <a:pt x="141181" y="428968"/>
                  <a:pt x="141181" y="476621"/>
                </a:cubicBezTo>
                <a:cubicBezTo>
                  <a:pt x="141181" y="505587"/>
                  <a:pt x="148049" y="533486"/>
                  <a:pt x="160983" y="558479"/>
                </a:cubicBezTo>
                <a:lnTo>
                  <a:pt x="29224" y="669608"/>
                </a:lnTo>
                <a:cubicBezTo>
                  <a:pt x="11651" y="684428"/>
                  <a:pt x="1021" y="705793"/>
                  <a:pt x="68" y="728234"/>
                </a:cubicBezTo>
                <a:cubicBezTo>
                  <a:pt x="-751" y="747532"/>
                  <a:pt x="5850" y="765667"/>
                  <a:pt x="18175" y="777993"/>
                </a:cubicBezTo>
                <a:cubicBezTo>
                  <a:pt x="29815" y="789632"/>
                  <a:pt x="46636" y="796166"/>
                  <a:pt x="64733" y="796166"/>
                </a:cubicBezTo>
                <a:cubicBezTo>
                  <a:pt x="65791" y="796166"/>
                  <a:pt x="66867" y="796147"/>
                  <a:pt x="67934" y="796100"/>
                </a:cubicBezTo>
                <a:cubicBezTo>
                  <a:pt x="90365" y="795147"/>
                  <a:pt x="111739" y="784527"/>
                  <a:pt x="126560" y="766953"/>
                </a:cubicBezTo>
                <a:lnTo>
                  <a:pt x="237688" y="635194"/>
                </a:lnTo>
                <a:cubicBezTo>
                  <a:pt x="258662" y="646052"/>
                  <a:pt x="281675" y="652624"/>
                  <a:pt x="305640" y="654463"/>
                </a:cubicBezTo>
                <a:lnTo>
                  <a:pt x="305640" y="686686"/>
                </a:lnTo>
                <a:cubicBezTo>
                  <a:pt x="305640" y="709613"/>
                  <a:pt x="324290" y="728262"/>
                  <a:pt x="347216" y="728262"/>
                </a:cubicBezTo>
                <a:lnTo>
                  <a:pt x="733007" y="728262"/>
                </a:lnTo>
                <a:cubicBezTo>
                  <a:pt x="755934" y="728262"/>
                  <a:pt x="774584" y="709613"/>
                  <a:pt x="774584" y="686686"/>
                </a:cubicBezTo>
                <a:lnTo>
                  <a:pt x="774584" y="632222"/>
                </a:lnTo>
                <a:lnTo>
                  <a:pt x="825247" y="632222"/>
                </a:lnTo>
                <a:cubicBezTo>
                  <a:pt x="848146" y="632222"/>
                  <a:pt x="866767" y="613572"/>
                  <a:pt x="866767" y="590645"/>
                </a:cubicBezTo>
                <a:lnTo>
                  <a:pt x="866767" y="41577"/>
                </a:lnTo>
                <a:cubicBezTo>
                  <a:pt x="866767" y="18650"/>
                  <a:pt x="848136" y="0"/>
                  <a:pt x="825247" y="0"/>
                </a:cubicBezTo>
                <a:close/>
                <a:moveTo>
                  <a:pt x="457325" y="132150"/>
                </a:moveTo>
                <a:lnTo>
                  <a:pt x="457325" y="240497"/>
                </a:lnTo>
                <a:cubicBezTo>
                  <a:pt x="457325" y="244478"/>
                  <a:pt x="454087" y="247717"/>
                  <a:pt x="450105" y="247717"/>
                </a:cubicBezTo>
                <a:lnTo>
                  <a:pt x="341720" y="247717"/>
                </a:lnTo>
                <a:lnTo>
                  <a:pt x="457325" y="132150"/>
                </a:lnTo>
                <a:close/>
                <a:moveTo>
                  <a:pt x="208370" y="365427"/>
                </a:moveTo>
                <a:cubicBezTo>
                  <a:pt x="238060" y="335737"/>
                  <a:pt x="277550" y="319383"/>
                  <a:pt x="319565" y="319383"/>
                </a:cubicBezTo>
                <a:cubicBezTo>
                  <a:pt x="361580" y="319383"/>
                  <a:pt x="401061" y="335737"/>
                  <a:pt x="430751" y="365427"/>
                </a:cubicBezTo>
                <a:cubicBezTo>
                  <a:pt x="460440" y="395116"/>
                  <a:pt x="476794" y="434607"/>
                  <a:pt x="476794" y="476612"/>
                </a:cubicBezTo>
                <a:cubicBezTo>
                  <a:pt x="476794" y="518617"/>
                  <a:pt x="460440" y="558108"/>
                  <a:pt x="430751" y="587797"/>
                </a:cubicBezTo>
                <a:cubicBezTo>
                  <a:pt x="401061" y="617496"/>
                  <a:pt x="361570" y="633841"/>
                  <a:pt x="319565" y="633841"/>
                </a:cubicBezTo>
                <a:cubicBezTo>
                  <a:pt x="277560" y="633841"/>
                  <a:pt x="238069" y="617487"/>
                  <a:pt x="208370" y="587797"/>
                </a:cubicBezTo>
                <a:cubicBezTo>
                  <a:pt x="178681" y="558108"/>
                  <a:pt x="162326" y="518617"/>
                  <a:pt x="162326" y="476612"/>
                </a:cubicBezTo>
                <a:cubicBezTo>
                  <a:pt x="162326" y="434607"/>
                  <a:pt x="178681" y="395116"/>
                  <a:pt x="208370" y="365427"/>
                </a:cubicBezTo>
                <a:close/>
                <a:moveTo>
                  <a:pt x="110425" y="753313"/>
                </a:moveTo>
                <a:cubicBezTo>
                  <a:pt x="99404" y="766382"/>
                  <a:pt x="83593" y="774278"/>
                  <a:pt x="67057" y="774973"/>
                </a:cubicBezTo>
                <a:cubicBezTo>
                  <a:pt x="53646" y="775535"/>
                  <a:pt x="41283" y="771192"/>
                  <a:pt x="33129" y="763038"/>
                </a:cubicBezTo>
                <a:cubicBezTo>
                  <a:pt x="24976" y="754885"/>
                  <a:pt x="20623" y="742521"/>
                  <a:pt x="21195" y="729110"/>
                </a:cubicBezTo>
                <a:cubicBezTo>
                  <a:pt x="21899" y="712565"/>
                  <a:pt x="29796" y="696763"/>
                  <a:pt x="42854" y="685743"/>
                </a:cubicBezTo>
                <a:lnTo>
                  <a:pt x="171966" y="576853"/>
                </a:lnTo>
                <a:cubicBezTo>
                  <a:pt x="178233" y="586035"/>
                  <a:pt x="185396" y="594703"/>
                  <a:pt x="193426" y="602742"/>
                </a:cubicBezTo>
                <a:cubicBezTo>
                  <a:pt x="201455" y="610772"/>
                  <a:pt x="210132" y="617934"/>
                  <a:pt x="219315" y="624202"/>
                </a:cubicBezTo>
                <a:lnTo>
                  <a:pt x="110425" y="753323"/>
                </a:lnTo>
                <a:close/>
                <a:moveTo>
                  <a:pt x="753467" y="686657"/>
                </a:moveTo>
                <a:cubicBezTo>
                  <a:pt x="753467" y="697935"/>
                  <a:pt x="744294" y="707107"/>
                  <a:pt x="733017" y="707107"/>
                </a:cubicBezTo>
                <a:lnTo>
                  <a:pt x="347226" y="707107"/>
                </a:lnTo>
                <a:cubicBezTo>
                  <a:pt x="335948" y="707107"/>
                  <a:pt x="326776" y="697935"/>
                  <a:pt x="326776" y="686657"/>
                </a:cubicBezTo>
                <a:lnTo>
                  <a:pt x="326776" y="654815"/>
                </a:lnTo>
                <a:cubicBezTo>
                  <a:pt x="371715" y="653044"/>
                  <a:pt x="413710" y="634717"/>
                  <a:pt x="445686" y="602733"/>
                </a:cubicBezTo>
                <a:cubicBezTo>
                  <a:pt x="515228" y="533190"/>
                  <a:pt x="515228" y="420024"/>
                  <a:pt x="445686" y="350482"/>
                </a:cubicBezTo>
                <a:cubicBezTo>
                  <a:pt x="413710" y="318506"/>
                  <a:pt x="371715" y="300180"/>
                  <a:pt x="326776" y="298399"/>
                </a:cubicBezTo>
                <a:lnTo>
                  <a:pt x="326776" y="268834"/>
                </a:lnTo>
                <a:lnTo>
                  <a:pt x="450105" y="268834"/>
                </a:lnTo>
                <a:cubicBezTo>
                  <a:pt x="465736" y="268834"/>
                  <a:pt x="478442" y="256118"/>
                  <a:pt x="478442" y="240497"/>
                </a:cubicBezTo>
                <a:lnTo>
                  <a:pt x="478442" y="117215"/>
                </a:lnTo>
                <a:lnTo>
                  <a:pt x="733017" y="117215"/>
                </a:lnTo>
                <a:cubicBezTo>
                  <a:pt x="744294" y="117215"/>
                  <a:pt x="753467" y="126368"/>
                  <a:pt x="753467" y="137617"/>
                </a:cubicBezTo>
                <a:lnTo>
                  <a:pt x="753467" y="686657"/>
                </a:lnTo>
                <a:close/>
                <a:moveTo>
                  <a:pt x="845660" y="590626"/>
                </a:moveTo>
                <a:cubicBezTo>
                  <a:pt x="845660" y="601904"/>
                  <a:pt x="836506" y="611076"/>
                  <a:pt x="825257" y="611076"/>
                </a:cubicBezTo>
                <a:lnTo>
                  <a:pt x="774594" y="611076"/>
                </a:lnTo>
                <a:lnTo>
                  <a:pt x="774594" y="137617"/>
                </a:lnTo>
                <a:cubicBezTo>
                  <a:pt x="774594" y="114719"/>
                  <a:pt x="755944" y="96088"/>
                  <a:pt x="733017" y="96088"/>
                </a:cubicBezTo>
                <a:lnTo>
                  <a:pt x="467888" y="96088"/>
                </a:lnTo>
                <a:cubicBezTo>
                  <a:pt x="467536" y="96088"/>
                  <a:pt x="467184" y="96107"/>
                  <a:pt x="466831" y="96145"/>
                </a:cubicBezTo>
                <a:cubicBezTo>
                  <a:pt x="466574" y="96174"/>
                  <a:pt x="466326" y="96212"/>
                  <a:pt x="466069" y="96260"/>
                </a:cubicBezTo>
                <a:cubicBezTo>
                  <a:pt x="465984" y="96279"/>
                  <a:pt x="465888" y="96279"/>
                  <a:pt x="465803" y="96298"/>
                </a:cubicBezTo>
                <a:cubicBezTo>
                  <a:pt x="465498" y="96355"/>
                  <a:pt x="465193" y="96441"/>
                  <a:pt x="464898" y="96526"/>
                </a:cubicBezTo>
                <a:cubicBezTo>
                  <a:pt x="464869" y="96526"/>
                  <a:pt x="464831" y="96545"/>
                  <a:pt x="464802" y="96555"/>
                </a:cubicBezTo>
                <a:cubicBezTo>
                  <a:pt x="464498" y="96650"/>
                  <a:pt x="464212" y="96755"/>
                  <a:pt x="463926" y="96869"/>
                </a:cubicBezTo>
                <a:cubicBezTo>
                  <a:pt x="463898" y="96879"/>
                  <a:pt x="463869" y="96888"/>
                  <a:pt x="463840" y="96898"/>
                </a:cubicBezTo>
                <a:cubicBezTo>
                  <a:pt x="463564" y="97012"/>
                  <a:pt x="463307" y="97136"/>
                  <a:pt x="463040" y="97279"/>
                </a:cubicBezTo>
                <a:cubicBezTo>
                  <a:pt x="462993" y="97298"/>
                  <a:pt x="462945" y="97317"/>
                  <a:pt x="462907" y="97346"/>
                </a:cubicBezTo>
                <a:cubicBezTo>
                  <a:pt x="462669" y="97479"/>
                  <a:pt x="462431" y="97622"/>
                  <a:pt x="462202" y="97765"/>
                </a:cubicBezTo>
                <a:cubicBezTo>
                  <a:pt x="462145" y="97803"/>
                  <a:pt x="462078" y="97841"/>
                  <a:pt x="462021" y="97879"/>
                </a:cubicBezTo>
                <a:cubicBezTo>
                  <a:pt x="461802" y="98022"/>
                  <a:pt x="461602" y="98184"/>
                  <a:pt x="461392" y="98346"/>
                </a:cubicBezTo>
                <a:cubicBezTo>
                  <a:pt x="461326" y="98393"/>
                  <a:pt x="461259" y="98441"/>
                  <a:pt x="461192" y="98498"/>
                </a:cubicBezTo>
                <a:cubicBezTo>
                  <a:pt x="460935" y="98708"/>
                  <a:pt x="460688" y="98936"/>
                  <a:pt x="460449" y="99174"/>
                </a:cubicBezTo>
                <a:cubicBezTo>
                  <a:pt x="460449" y="99174"/>
                  <a:pt x="460440" y="99184"/>
                  <a:pt x="460430" y="99193"/>
                </a:cubicBezTo>
                <a:lnTo>
                  <a:pt x="460430" y="99193"/>
                </a:lnTo>
                <a:cubicBezTo>
                  <a:pt x="460430" y="99193"/>
                  <a:pt x="460430" y="99193"/>
                  <a:pt x="460430" y="99193"/>
                </a:cubicBezTo>
                <a:lnTo>
                  <a:pt x="419035" y="140579"/>
                </a:lnTo>
                <a:lnTo>
                  <a:pt x="419035" y="41577"/>
                </a:lnTo>
                <a:cubicBezTo>
                  <a:pt x="419035" y="30299"/>
                  <a:pt x="428207" y="21126"/>
                  <a:pt x="439485" y="21126"/>
                </a:cubicBezTo>
                <a:lnTo>
                  <a:pt x="825276" y="21126"/>
                </a:lnTo>
                <a:cubicBezTo>
                  <a:pt x="836525" y="21126"/>
                  <a:pt x="845679" y="30299"/>
                  <a:pt x="845679" y="41577"/>
                </a:cubicBezTo>
                <a:lnTo>
                  <a:pt x="845679" y="590617"/>
                </a:lnTo>
                <a:close/>
                <a:moveTo>
                  <a:pt x="529582" y="252479"/>
                </a:moveTo>
                <a:cubicBezTo>
                  <a:pt x="529582" y="246650"/>
                  <a:pt x="534306" y="241916"/>
                  <a:pt x="540145" y="241916"/>
                </a:cubicBezTo>
                <a:lnTo>
                  <a:pt x="656703" y="241916"/>
                </a:lnTo>
                <a:cubicBezTo>
                  <a:pt x="662541" y="241916"/>
                  <a:pt x="667266" y="246640"/>
                  <a:pt x="667266" y="252479"/>
                </a:cubicBezTo>
                <a:cubicBezTo>
                  <a:pt x="667266" y="258318"/>
                  <a:pt x="662541" y="263042"/>
                  <a:pt x="656703" y="263042"/>
                </a:cubicBezTo>
                <a:lnTo>
                  <a:pt x="540145" y="263042"/>
                </a:lnTo>
                <a:cubicBezTo>
                  <a:pt x="534306" y="263042"/>
                  <a:pt x="529582" y="258318"/>
                  <a:pt x="529582" y="252479"/>
                </a:cubicBezTo>
                <a:close/>
                <a:moveTo>
                  <a:pt x="693088" y="332337"/>
                </a:moveTo>
                <a:cubicBezTo>
                  <a:pt x="693088" y="338166"/>
                  <a:pt x="688364" y="342900"/>
                  <a:pt x="682525" y="342900"/>
                </a:cubicBezTo>
                <a:lnTo>
                  <a:pt x="487358" y="342900"/>
                </a:lnTo>
                <a:cubicBezTo>
                  <a:pt x="481519" y="342900"/>
                  <a:pt x="476794" y="338176"/>
                  <a:pt x="476794" y="332337"/>
                </a:cubicBezTo>
                <a:cubicBezTo>
                  <a:pt x="476794" y="326498"/>
                  <a:pt x="481519" y="321774"/>
                  <a:pt x="487358" y="321774"/>
                </a:cubicBezTo>
                <a:lnTo>
                  <a:pt x="682525" y="321774"/>
                </a:lnTo>
                <a:cubicBezTo>
                  <a:pt x="688364" y="321774"/>
                  <a:pt x="693088" y="326498"/>
                  <a:pt x="693088" y="332337"/>
                </a:cubicBezTo>
                <a:close/>
                <a:moveTo>
                  <a:pt x="693088" y="412137"/>
                </a:moveTo>
                <a:cubicBezTo>
                  <a:pt x="693088" y="417967"/>
                  <a:pt x="688364" y="422700"/>
                  <a:pt x="682525" y="422700"/>
                </a:cubicBezTo>
                <a:lnTo>
                  <a:pt x="528458" y="422700"/>
                </a:lnTo>
                <a:cubicBezTo>
                  <a:pt x="522619" y="422700"/>
                  <a:pt x="517895" y="417976"/>
                  <a:pt x="517895" y="412137"/>
                </a:cubicBezTo>
                <a:cubicBezTo>
                  <a:pt x="517895" y="406298"/>
                  <a:pt x="522619" y="401574"/>
                  <a:pt x="528458" y="401574"/>
                </a:cubicBezTo>
                <a:lnTo>
                  <a:pt x="682525" y="401574"/>
                </a:lnTo>
                <a:cubicBezTo>
                  <a:pt x="688364" y="401574"/>
                  <a:pt x="693088" y="406298"/>
                  <a:pt x="693088" y="412137"/>
                </a:cubicBezTo>
                <a:close/>
                <a:moveTo>
                  <a:pt x="693088" y="491995"/>
                </a:moveTo>
                <a:cubicBezTo>
                  <a:pt x="693088" y="497824"/>
                  <a:pt x="688364" y="502558"/>
                  <a:pt x="682525" y="502558"/>
                </a:cubicBezTo>
                <a:lnTo>
                  <a:pt x="524362" y="502558"/>
                </a:lnTo>
                <a:cubicBezTo>
                  <a:pt x="518523" y="502558"/>
                  <a:pt x="513799" y="497834"/>
                  <a:pt x="513799" y="491995"/>
                </a:cubicBezTo>
                <a:cubicBezTo>
                  <a:pt x="513799" y="486156"/>
                  <a:pt x="518523" y="481432"/>
                  <a:pt x="524362" y="481432"/>
                </a:cubicBezTo>
                <a:lnTo>
                  <a:pt x="682525" y="481432"/>
                </a:lnTo>
                <a:cubicBezTo>
                  <a:pt x="688364" y="481432"/>
                  <a:pt x="693088" y="486156"/>
                  <a:pt x="693088" y="491995"/>
                </a:cubicBezTo>
                <a:close/>
                <a:moveTo>
                  <a:pt x="693088" y="571795"/>
                </a:moveTo>
                <a:cubicBezTo>
                  <a:pt x="693088" y="577625"/>
                  <a:pt x="688364" y="582359"/>
                  <a:pt x="682525" y="582359"/>
                </a:cubicBezTo>
                <a:lnTo>
                  <a:pt x="503093" y="582359"/>
                </a:lnTo>
                <a:cubicBezTo>
                  <a:pt x="497254" y="582359"/>
                  <a:pt x="492530" y="577634"/>
                  <a:pt x="492530" y="571795"/>
                </a:cubicBezTo>
                <a:cubicBezTo>
                  <a:pt x="492530" y="565956"/>
                  <a:pt x="497254" y="561232"/>
                  <a:pt x="503093" y="561232"/>
                </a:cubicBezTo>
                <a:lnTo>
                  <a:pt x="682525" y="561232"/>
                </a:lnTo>
                <a:cubicBezTo>
                  <a:pt x="688364" y="561232"/>
                  <a:pt x="693088" y="565956"/>
                  <a:pt x="693088" y="571795"/>
                </a:cubicBezTo>
                <a:close/>
                <a:moveTo>
                  <a:pt x="319565" y="592045"/>
                </a:moveTo>
                <a:cubicBezTo>
                  <a:pt x="338358" y="592045"/>
                  <a:pt x="353646" y="576777"/>
                  <a:pt x="353646" y="558013"/>
                </a:cubicBezTo>
                <a:lnTo>
                  <a:pt x="353646" y="482851"/>
                </a:lnTo>
                <a:cubicBezTo>
                  <a:pt x="353646" y="464087"/>
                  <a:pt x="338358" y="448818"/>
                  <a:pt x="319565" y="448818"/>
                </a:cubicBezTo>
                <a:cubicBezTo>
                  <a:pt x="300772" y="448818"/>
                  <a:pt x="285532" y="464087"/>
                  <a:pt x="285532" y="482851"/>
                </a:cubicBezTo>
                <a:lnTo>
                  <a:pt x="285532" y="558013"/>
                </a:lnTo>
                <a:cubicBezTo>
                  <a:pt x="285532" y="576777"/>
                  <a:pt x="300801" y="592045"/>
                  <a:pt x="319565" y="592045"/>
                </a:cubicBezTo>
                <a:close/>
                <a:moveTo>
                  <a:pt x="306659" y="482851"/>
                </a:moveTo>
                <a:cubicBezTo>
                  <a:pt x="306659" y="475736"/>
                  <a:pt x="312450" y="469944"/>
                  <a:pt x="319565" y="469944"/>
                </a:cubicBezTo>
                <a:cubicBezTo>
                  <a:pt x="326680" y="469944"/>
                  <a:pt x="332519" y="475736"/>
                  <a:pt x="332519" y="482851"/>
                </a:cubicBezTo>
                <a:lnTo>
                  <a:pt x="332519" y="558013"/>
                </a:lnTo>
                <a:cubicBezTo>
                  <a:pt x="332519" y="565128"/>
                  <a:pt x="326709" y="570919"/>
                  <a:pt x="319565" y="570919"/>
                </a:cubicBezTo>
                <a:cubicBezTo>
                  <a:pt x="312421" y="570919"/>
                  <a:pt x="306659" y="565128"/>
                  <a:pt x="306659" y="558013"/>
                </a:cubicBezTo>
                <a:lnTo>
                  <a:pt x="306659" y="482851"/>
                </a:lnTo>
                <a:close/>
                <a:moveTo>
                  <a:pt x="319565" y="429292"/>
                </a:moveTo>
                <a:cubicBezTo>
                  <a:pt x="338358" y="429292"/>
                  <a:pt x="353646" y="414004"/>
                  <a:pt x="353646" y="395211"/>
                </a:cubicBezTo>
                <a:cubicBezTo>
                  <a:pt x="353646" y="376419"/>
                  <a:pt x="338358" y="361178"/>
                  <a:pt x="319565" y="361178"/>
                </a:cubicBezTo>
                <a:cubicBezTo>
                  <a:pt x="300772" y="361178"/>
                  <a:pt x="285532" y="376447"/>
                  <a:pt x="285532" y="395211"/>
                </a:cubicBezTo>
                <a:cubicBezTo>
                  <a:pt x="285532" y="413976"/>
                  <a:pt x="300801" y="429292"/>
                  <a:pt x="319565" y="429292"/>
                </a:cubicBezTo>
                <a:close/>
                <a:moveTo>
                  <a:pt x="319565" y="382295"/>
                </a:moveTo>
                <a:cubicBezTo>
                  <a:pt x="326709" y="382295"/>
                  <a:pt x="332519" y="388087"/>
                  <a:pt x="332519" y="395202"/>
                </a:cubicBezTo>
                <a:cubicBezTo>
                  <a:pt x="332519" y="402317"/>
                  <a:pt x="326709" y="408165"/>
                  <a:pt x="319565" y="408165"/>
                </a:cubicBezTo>
                <a:cubicBezTo>
                  <a:pt x="312421" y="408165"/>
                  <a:pt x="306659" y="402355"/>
                  <a:pt x="306659" y="395202"/>
                </a:cubicBezTo>
                <a:cubicBezTo>
                  <a:pt x="306659" y="388049"/>
                  <a:pt x="312450" y="382295"/>
                  <a:pt x="319565" y="382295"/>
                </a:cubicBezTo>
                <a:close/>
              </a:path>
            </a:pathLst>
          </a:custGeom>
          <a:gradFill>
            <a:gsLst>
              <a:gs pos="58000">
                <a:srgbClr val="8661C5"/>
              </a:gs>
              <a:gs pos="100000">
                <a:srgbClr val="C73ECC"/>
              </a:gs>
              <a:gs pos="0">
                <a:srgbClr val="0078D4">
                  <a:lumMod val="75000"/>
                </a:srgbClr>
              </a:gs>
            </a:gsLst>
            <a:lin ang="0" scaled="0"/>
          </a:gra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DA919EF7-D53E-4E9C-E625-BD75EDF5449A}"/>
              </a:ext>
              <a:ext uri="{C183D7F6-B498-43B3-948B-1728B52AA6E4}">
                <adec:decorative xmlns:adec="http://schemas.microsoft.com/office/drawing/2017/decorative" val="1"/>
              </a:ext>
            </a:extLst>
          </p:cNvPr>
          <p:cNvCxnSpPr>
            <a:cxnSpLocks/>
          </p:cNvCxnSpPr>
          <p:nvPr/>
        </p:nvCxnSpPr>
        <p:spPr>
          <a:xfrm flipH="1">
            <a:off x="431582" y="2543137"/>
            <a:ext cx="3163087"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5A9E4A-A5F9-DCE0-731D-7B0F9327084A}"/>
              </a:ext>
              <a:ext uri="{C183D7F6-B498-43B3-948B-1728B52AA6E4}">
                <adec:decorative xmlns:adec="http://schemas.microsoft.com/office/drawing/2017/decorative" val="1"/>
              </a:ext>
            </a:extLst>
          </p:cNvPr>
          <p:cNvCxnSpPr>
            <a:cxnSpLocks/>
          </p:cNvCxnSpPr>
          <p:nvPr/>
        </p:nvCxnSpPr>
        <p:spPr>
          <a:xfrm flipH="1">
            <a:off x="431582" y="3819190"/>
            <a:ext cx="3163087"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B359BCD-4154-1D8C-4E56-D0CEF42B4C38}"/>
              </a:ext>
              <a:ext uri="{C183D7F6-B498-43B3-948B-1728B52AA6E4}">
                <adec:decorative xmlns:adec="http://schemas.microsoft.com/office/drawing/2017/decorative" val="1"/>
              </a:ext>
            </a:extLst>
          </p:cNvPr>
          <p:cNvCxnSpPr>
            <a:cxnSpLocks/>
          </p:cNvCxnSpPr>
          <p:nvPr/>
        </p:nvCxnSpPr>
        <p:spPr>
          <a:xfrm flipH="1">
            <a:off x="431582" y="4910577"/>
            <a:ext cx="3163087"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05FB8CB-64B5-5C1D-01C9-E4805E57884E}"/>
              </a:ext>
              <a:ext uri="{C183D7F6-B498-43B3-948B-1728B52AA6E4}">
                <adec:decorative xmlns:adec="http://schemas.microsoft.com/office/drawing/2017/decorative" val="1"/>
              </a:ext>
            </a:extLst>
          </p:cNvPr>
          <p:cNvCxnSpPr>
            <a:cxnSpLocks/>
          </p:cNvCxnSpPr>
          <p:nvPr/>
        </p:nvCxnSpPr>
        <p:spPr>
          <a:xfrm flipH="1">
            <a:off x="8645053" y="2388503"/>
            <a:ext cx="3115365"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3C1DD1A-CF31-8810-7C17-C807E5E3F41B}"/>
              </a:ext>
              <a:ext uri="{C183D7F6-B498-43B3-948B-1728B52AA6E4}">
                <adec:decorative xmlns:adec="http://schemas.microsoft.com/office/drawing/2017/decorative" val="1"/>
              </a:ext>
            </a:extLst>
          </p:cNvPr>
          <p:cNvCxnSpPr>
            <a:cxnSpLocks/>
          </p:cNvCxnSpPr>
          <p:nvPr/>
        </p:nvCxnSpPr>
        <p:spPr>
          <a:xfrm flipH="1">
            <a:off x="8645053" y="3544430"/>
            <a:ext cx="3115365"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0B36388-6FB2-1292-5DAC-6DFE7DF38C61}"/>
              </a:ext>
              <a:ext uri="{C183D7F6-B498-43B3-948B-1728B52AA6E4}">
                <adec:decorative xmlns:adec="http://schemas.microsoft.com/office/drawing/2017/decorative" val="1"/>
              </a:ext>
            </a:extLst>
          </p:cNvPr>
          <p:cNvCxnSpPr>
            <a:cxnSpLocks/>
          </p:cNvCxnSpPr>
          <p:nvPr/>
        </p:nvCxnSpPr>
        <p:spPr>
          <a:xfrm flipH="1">
            <a:off x="8645053" y="4880547"/>
            <a:ext cx="3115365"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01433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F1FA7E49-7522-42CC-AA4B-8D833BEF9426}"/>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a:t>
            </a:r>
          </a:p>
        </p:txBody>
      </p:sp>
      <p:sp>
        <p:nvSpPr>
          <p:cNvPr id="2" name="Title 1">
            <a:extLst>
              <a:ext uri="{FF2B5EF4-FFF2-40B4-BE49-F238E27FC236}">
                <a16:creationId xmlns:a16="http://schemas.microsoft.com/office/drawing/2014/main" id="{3F92AD6A-A500-0667-20FD-BE7A0007F280}"/>
              </a:ext>
            </a:extLst>
          </p:cNvPr>
          <p:cNvSpPr>
            <a:spLocks noGrp="1"/>
          </p:cNvSpPr>
          <p:nvPr>
            <p:ph type="title"/>
          </p:nvPr>
        </p:nvSpPr>
        <p:spPr>
          <a:xfrm>
            <a:off x="419100" y="411163"/>
            <a:ext cx="11353800" cy="431800"/>
          </a:xfrm>
        </p:spPr>
        <p:txBody>
          <a:bodyPr/>
          <a:lstStyle/>
          <a:p>
            <a:r>
              <a:rPr lang="en-GB"/>
              <a:t>How does it work?</a:t>
            </a:r>
          </a:p>
        </p:txBody>
      </p:sp>
      <p:sp>
        <p:nvSpPr>
          <p:cNvPr id="18" name="TextBox 17">
            <a:extLst>
              <a:ext uri="{FF2B5EF4-FFF2-40B4-BE49-F238E27FC236}">
                <a16:creationId xmlns:a16="http://schemas.microsoft.com/office/drawing/2014/main" id="{56F8EFCC-88B3-637F-2372-876EDAB353AE}"/>
              </a:ext>
            </a:extLst>
          </p:cNvPr>
          <p:cNvSpPr txBox="1">
            <a:spLocks/>
          </p:cNvSpPr>
          <p:nvPr/>
        </p:nvSpPr>
        <p:spPr>
          <a:xfrm>
            <a:off x="419100" y="983224"/>
            <a:ext cx="11353800"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Segoe UI"/>
                <a:ea typeface="+mn-ea"/>
                <a:cs typeface="+mn-cs"/>
              </a:rPr>
              <a:t>Generating analysis with the R/Python libraries is a simple three-step process.</a:t>
            </a:r>
          </a:p>
        </p:txBody>
      </p:sp>
      <p:sp>
        <p:nvSpPr>
          <p:cNvPr id="33" name="Rectangle: Rounded Corners 32">
            <a:extLst>
              <a:ext uri="{FF2B5EF4-FFF2-40B4-BE49-F238E27FC236}">
                <a16:creationId xmlns:a16="http://schemas.microsoft.com/office/drawing/2014/main" id="{968E9EB4-0F19-E590-1181-711200BC0561}"/>
              </a:ext>
              <a:ext uri="{C183D7F6-B498-43B3-948B-1728B52AA6E4}">
                <adec:decorative xmlns:adec="http://schemas.microsoft.com/office/drawing/2017/decorative" val="1"/>
              </a:ext>
            </a:extLst>
          </p:cNvPr>
          <p:cNvSpPr/>
          <p:nvPr/>
        </p:nvSpPr>
        <p:spPr bwMode="auto">
          <a:xfrm>
            <a:off x="419100" y="2097139"/>
            <a:ext cx="329067" cy="52355"/>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34" name="Rectangle 33">
            <a:extLst>
              <a:ext uri="{FF2B5EF4-FFF2-40B4-BE49-F238E27FC236}">
                <a16:creationId xmlns:a16="http://schemas.microsoft.com/office/drawing/2014/main" id="{090B4F9D-F34D-0A2B-3DAB-32D95DB9E357}"/>
              </a:ext>
            </a:extLst>
          </p:cNvPr>
          <p:cNvSpPr>
            <a:spLocks/>
          </p:cNvSpPr>
          <p:nvPr/>
        </p:nvSpPr>
        <p:spPr>
          <a:xfrm>
            <a:off x="419100" y="1542504"/>
            <a:ext cx="313079" cy="49244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marR="0" lvl="0" indent="0" fontAlgn="auto">
              <a:lnSpc>
                <a:spcPct val="100000"/>
              </a:lnSpc>
              <a:spcBef>
                <a:spcPts val="100"/>
              </a:spcBef>
              <a:spcAft>
                <a:spcPts val="600"/>
              </a:spcAft>
              <a:buClrTx/>
              <a:buSzTx/>
              <a:buFontTx/>
              <a:buNone/>
              <a:tabLst/>
              <a:defRPr/>
            </a:pPr>
            <a:r>
              <a:rPr lang="en-US" sz="3200">
                <a:gradFill>
                  <a:gsLst>
                    <a:gs pos="58000">
                      <a:srgbClr val="8661C5"/>
                    </a:gs>
                    <a:gs pos="100000">
                      <a:srgbClr val="C73ECC"/>
                    </a:gs>
                    <a:gs pos="0">
                      <a:srgbClr val="0078D4">
                        <a:lumMod val="75000"/>
                      </a:srgbClr>
                    </a:gs>
                  </a:gsLst>
                  <a:lin ang="0" scaled="0"/>
                </a:gradFill>
                <a:latin typeface="Segoe UI Semibold"/>
                <a:cs typeface="Segoe UI"/>
              </a:rPr>
              <a:t>1</a:t>
            </a:r>
          </a:p>
        </p:txBody>
      </p:sp>
      <p:sp>
        <p:nvSpPr>
          <p:cNvPr id="12" name="TextBox 11">
            <a:extLst>
              <a:ext uri="{FF2B5EF4-FFF2-40B4-BE49-F238E27FC236}">
                <a16:creationId xmlns:a16="http://schemas.microsoft.com/office/drawing/2014/main" id="{C90EDD63-9B39-5991-2497-AD0D25EA96B4}"/>
              </a:ext>
            </a:extLst>
          </p:cNvPr>
          <p:cNvSpPr txBox="1">
            <a:spLocks/>
          </p:cNvSpPr>
          <p:nvPr/>
        </p:nvSpPr>
        <p:spPr>
          <a:xfrm>
            <a:off x="419100" y="2306583"/>
            <a:ext cx="3267769"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effectLst/>
                <a:uLnTx/>
                <a:uFillTx/>
                <a:latin typeface="Segoe UI"/>
                <a:ea typeface="+mn-ea"/>
                <a:cs typeface="+mn-cs"/>
              </a:rPr>
              <a:t>Run query in Analyst Experience and export data as CSV.</a:t>
            </a:r>
          </a:p>
        </p:txBody>
      </p:sp>
      <p:pic>
        <p:nvPicPr>
          <p:cNvPr id="9" name="Picture 8" descr="Screenshot of customised queries ">
            <a:extLst>
              <a:ext uri="{FF2B5EF4-FFF2-40B4-BE49-F238E27FC236}">
                <a16:creationId xmlns:a16="http://schemas.microsoft.com/office/drawing/2014/main" id="{7C44E928-187A-BA16-C2B3-35CDFF790094}"/>
              </a:ext>
            </a:extLst>
          </p:cNvPr>
          <p:cNvPicPr>
            <a:picLocks/>
          </p:cNvPicPr>
          <p:nvPr/>
        </p:nvPicPr>
        <p:blipFill rotWithShape="1">
          <a:blip r:embed="rId3"/>
          <a:srcRect r="4110"/>
          <a:stretch/>
        </p:blipFill>
        <p:spPr>
          <a:xfrm>
            <a:off x="419100" y="3197752"/>
            <a:ext cx="3267769" cy="670720"/>
          </a:xfrm>
          <a:prstGeom prst="roundRect">
            <a:avLst>
              <a:gd name="adj" fmla="val 3154"/>
            </a:avLst>
          </a:prstGeom>
          <a:solidFill>
            <a:schemeClr val="bg1"/>
          </a:solidFill>
          <a:ln w="111125">
            <a:solidFill>
              <a:schemeClr val="bg1"/>
            </a:solidFill>
          </a:ln>
          <a:effectLst>
            <a:outerShdw blurRad="50800" dist="38100" dir="2700000" algn="tl" rotWithShape="0">
              <a:prstClr val="black">
                <a:alpha val="40000"/>
              </a:prstClr>
            </a:outerShdw>
          </a:effectLst>
        </p:spPr>
      </p:pic>
      <p:pic>
        <p:nvPicPr>
          <p:cNvPr id="11" name="Picture 10" descr="Screenshot of data export option ">
            <a:extLst>
              <a:ext uri="{FF2B5EF4-FFF2-40B4-BE49-F238E27FC236}">
                <a16:creationId xmlns:a16="http://schemas.microsoft.com/office/drawing/2014/main" id="{8BAB841B-2D01-BA3E-9106-60510E72E743}"/>
              </a:ext>
            </a:extLst>
          </p:cNvPr>
          <p:cNvPicPr>
            <a:picLocks/>
          </p:cNvPicPr>
          <p:nvPr/>
        </p:nvPicPr>
        <p:blipFill>
          <a:blip r:embed="rId4"/>
          <a:stretch>
            <a:fillRect/>
          </a:stretch>
        </p:blipFill>
        <p:spPr>
          <a:xfrm>
            <a:off x="419100" y="4518689"/>
            <a:ext cx="3267769" cy="883348"/>
          </a:xfrm>
          <a:prstGeom prst="roundRect">
            <a:avLst>
              <a:gd name="adj" fmla="val 3154"/>
            </a:avLst>
          </a:prstGeom>
          <a:solidFill>
            <a:schemeClr val="bg1"/>
          </a:solidFill>
          <a:ln w="111125">
            <a:solidFill>
              <a:schemeClr val="bg1"/>
            </a:solidFill>
          </a:ln>
          <a:effectLst>
            <a:outerShdw blurRad="50800" dist="38100" dir="2700000" algn="tl" rotWithShape="0">
              <a:prstClr val="black">
                <a:alpha val="40000"/>
              </a:prstClr>
            </a:outerShdw>
          </a:effectLst>
        </p:spPr>
      </p:pic>
      <p:sp>
        <p:nvSpPr>
          <p:cNvPr id="37" name="Rectangle: Rounded Corners 36">
            <a:extLst>
              <a:ext uri="{FF2B5EF4-FFF2-40B4-BE49-F238E27FC236}">
                <a16:creationId xmlns:a16="http://schemas.microsoft.com/office/drawing/2014/main" id="{F70061DC-3118-D6E0-D350-C20B79C59FA3}"/>
              </a:ext>
              <a:ext uri="{C183D7F6-B498-43B3-948B-1728B52AA6E4}">
                <adec:decorative xmlns:adec="http://schemas.microsoft.com/office/drawing/2017/decorative" val="1"/>
              </a:ext>
            </a:extLst>
          </p:cNvPr>
          <p:cNvSpPr/>
          <p:nvPr/>
        </p:nvSpPr>
        <p:spPr bwMode="auto">
          <a:xfrm>
            <a:off x="4724245" y="2097139"/>
            <a:ext cx="329067" cy="52355"/>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38" name="Rectangle 37">
            <a:extLst>
              <a:ext uri="{FF2B5EF4-FFF2-40B4-BE49-F238E27FC236}">
                <a16:creationId xmlns:a16="http://schemas.microsoft.com/office/drawing/2014/main" id="{F7237C74-251A-B79E-B264-DC6E813AED4D}"/>
              </a:ext>
            </a:extLst>
          </p:cNvPr>
          <p:cNvSpPr>
            <a:spLocks/>
          </p:cNvSpPr>
          <p:nvPr/>
        </p:nvSpPr>
        <p:spPr>
          <a:xfrm>
            <a:off x="4724245" y="1542504"/>
            <a:ext cx="313079" cy="49244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marR="0" lvl="0" indent="0" fontAlgn="auto">
              <a:lnSpc>
                <a:spcPct val="100000"/>
              </a:lnSpc>
              <a:spcBef>
                <a:spcPts val="100"/>
              </a:spcBef>
              <a:spcAft>
                <a:spcPts val="600"/>
              </a:spcAft>
              <a:buClrTx/>
              <a:buSzTx/>
              <a:buFontTx/>
              <a:buNone/>
              <a:tabLst/>
              <a:defRPr/>
            </a:pPr>
            <a:r>
              <a:rPr lang="en-US" sz="3200">
                <a:gradFill>
                  <a:gsLst>
                    <a:gs pos="58000">
                      <a:srgbClr val="8661C5"/>
                    </a:gs>
                    <a:gs pos="100000">
                      <a:srgbClr val="C73ECC"/>
                    </a:gs>
                    <a:gs pos="0">
                      <a:srgbClr val="0078D4">
                        <a:lumMod val="75000"/>
                      </a:srgbClr>
                    </a:gs>
                  </a:gsLst>
                  <a:lin ang="0" scaled="0"/>
                </a:gradFill>
                <a:latin typeface="Segoe UI Semibold"/>
                <a:cs typeface="Segoe UI"/>
              </a:rPr>
              <a:t>2</a:t>
            </a:r>
          </a:p>
        </p:txBody>
      </p:sp>
      <p:sp>
        <p:nvSpPr>
          <p:cNvPr id="15" name="TextBox 14">
            <a:extLst>
              <a:ext uri="{FF2B5EF4-FFF2-40B4-BE49-F238E27FC236}">
                <a16:creationId xmlns:a16="http://schemas.microsoft.com/office/drawing/2014/main" id="{4C6152E1-C7A5-09E8-09BA-D9A959D1552E}"/>
              </a:ext>
            </a:extLst>
          </p:cNvPr>
          <p:cNvSpPr txBox="1">
            <a:spLocks/>
          </p:cNvSpPr>
          <p:nvPr/>
        </p:nvSpPr>
        <p:spPr>
          <a:xfrm>
            <a:off x="4724245" y="2306583"/>
            <a:ext cx="289937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effectLst/>
                <a:uLnTx/>
                <a:uFillTx/>
                <a:latin typeface="Segoe UI"/>
                <a:ea typeface="+mn-ea"/>
                <a:cs typeface="+mn-cs"/>
              </a:rPr>
              <a:t>Load data into R or Python, using the </a:t>
            </a:r>
            <a:r>
              <a:rPr kumimoji="0" lang="en-GB" sz="1600" b="1" i="0" u="none" strike="noStrike" kern="1200" cap="none" spc="0" normalizeH="0" baseline="0" noProof="0" err="1">
                <a:ln>
                  <a:noFill/>
                </a:ln>
                <a:effectLst/>
                <a:uLnTx/>
                <a:uFillTx/>
                <a:latin typeface="Segoe UI Semibold"/>
                <a:ea typeface="+mn-ea"/>
                <a:cs typeface="+mn-cs"/>
              </a:rPr>
              <a:t>vivainsights</a:t>
            </a:r>
            <a:r>
              <a:rPr kumimoji="0" lang="en-GB" sz="1600" b="0" i="0" u="none" strike="noStrike" kern="1200" cap="none" spc="0" normalizeH="0" baseline="0" noProof="0">
                <a:ln>
                  <a:noFill/>
                </a:ln>
                <a:effectLst/>
                <a:uLnTx/>
                <a:uFillTx/>
                <a:latin typeface="Segoe UI Semibold"/>
                <a:ea typeface="+mn-ea"/>
                <a:cs typeface="+mn-cs"/>
              </a:rPr>
              <a:t> </a:t>
            </a:r>
            <a:r>
              <a:rPr kumimoji="0" lang="en-GB" sz="1600" b="0" i="0" u="none" strike="noStrike" kern="1200" cap="none" spc="0" normalizeH="0" baseline="0" noProof="0">
                <a:ln>
                  <a:noFill/>
                </a:ln>
                <a:effectLst/>
                <a:uLnTx/>
                <a:uFillTx/>
                <a:latin typeface="Segoe UI"/>
                <a:ea typeface="+mn-ea"/>
                <a:cs typeface="+mn-cs"/>
              </a:rPr>
              <a:t>package.</a:t>
            </a:r>
          </a:p>
        </p:txBody>
      </p:sp>
      <p:pic>
        <p:nvPicPr>
          <p:cNvPr id="54" name="Picture 4" descr="Viva Insight R Library logo ">
            <a:extLst>
              <a:ext uri="{FF2B5EF4-FFF2-40B4-BE49-F238E27FC236}">
                <a16:creationId xmlns:a16="http://schemas.microsoft.com/office/drawing/2014/main" id="{1B147652-A71B-1407-128D-C6341A1C7ADE}"/>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245" y="3142774"/>
            <a:ext cx="676595" cy="78414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E98A56E-0D65-DDC9-51DF-C419E95E52EA}"/>
              </a:ext>
            </a:extLst>
          </p:cNvPr>
          <p:cNvSpPr txBox="1">
            <a:spLocks/>
          </p:cNvSpPr>
          <p:nvPr/>
        </p:nvSpPr>
        <p:spPr>
          <a:xfrm>
            <a:off x="4724245" y="4021561"/>
            <a:ext cx="2899370"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Courier New" panose="02070309020205020404" pitchFamily="49" charset="0"/>
                <a:ea typeface="+mn-ea"/>
                <a:cs typeface="Courier New" panose="02070309020205020404" pitchFamily="49" charset="0"/>
              </a:rPr>
              <a:t>library(</a:t>
            </a:r>
            <a:r>
              <a:rPr kumimoji="0" lang="en-GB" sz="1200" b="0" i="0" u="none" strike="noStrike" kern="1200" cap="none" spc="0" normalizeH="0" baseline="0" noProof="0" err="1">
                <a:ln>
                  <a:noFill/>
                </a:ln>
                <a:effectLst/>
                <a:uLnTx/>
                <a:uFillTx/>
                <a:latin typeface="Courier New" panose="02070309020205020404" pitchFamily="49" charset="0"/>
                <a:ea typeface="+mn-ea"/>
                <a:cs typeface="Courier New" panose="02070309020205020404" pitchFamily="49" charset="0"/>
              </a:rPr>
              <a:t>vivainsights</a:t>
            </a:r>
            <a:r>
              <a:rPr kumimoji="0" lang="en-GB" sz="1200" b="0" i="0" u="none" strike="noStrike" kern="1200" cap="none" spc="0" normalizeH="0" baseline="0" noProof="0">
                <a:ln>
                  <a:noFill/>
                </a:ln>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effectLst/>
                <a:uLnTx/>
                <a:uFillTx/>
                <a:latin typeface="Courier New" panose="02070309020205020404" pitchFamily="49" charset="0"/>
                <a:ea typeface="+mn-ea"/>
                <a:cs typeface="Courier New" panose="02070309020205020404" pitchFamily="49" charset="0"/>
              </a:rPr>
              <a:t>pq_df</a:t>
            </a:r>
            <a:r>
              <a:rPr kumimoji="0" lang="en-GB" sz="1200" b="0" i="0" u="none" strike="noStrike" kern="1200" cap="none" spc="0" normalizeH="0" baseline="0" noProof="0">
                <a:ln>
                  <a:noFill/>
                </a:ln>
                <a:effectLst/>
                <a:uLnTx/>
                <a:uFillTx/>
                <a:latin typeface="Courier New" panose="02070309020205020404" pitchFamily="49" charset="0"/>
                <a:ea typeface="+mn-ea"/>
                <a:cs typeface="Courier New" panose="02070309020205020404" pitchFamily="49" charset="0"/>
              </a:rPr>
              <a:t> &lt;- </a:t>
            </a:r>
            <a:r>
              <a:rPr kumimoji="0" lang="en-GB" sz="1200" b="0" i="0" u="none" strike="noStrike" kern="1200" cap="none" spc="0" normalizeH="0" baseline="0" noProof="0" err="1">
                <a:ln>
                  <a:noFill/>
                </a:ln>
                <a:effectLst/>
                <a:uLnTx/>
                <a:uFillTx/>
                <a:latin typeface="Courier New" panose="02070309020205020404" pitchFamily="49" charset="0"/>
                <a:ea typeface="+mn-ea"/>
                <a:cs typeface="Courier New" panose="02070309020205020404" pitchFamily="49" charset="0"/>
              </a:rPr>
              <a:t>import_query</a:t>
            </a:r>
            <a:r>
              <a:rPr kumimoji="0" lang="en-GB" sz="1200" b="0" i="0" u="none" strike="noStrike" kern="1200" cap="none" spc="0" normalizeH="0" baseline="0" noProof="0">
                <a:ln>
                  <a:noFill/>
                </a:ln>
                <a:effectLst/>
                <a:uLnTx/>
                <a:uFillTx/>
                <a:latin typeface="Courier New" panose="02070309020205020404" pitchFamily="49" charset="0"/>
                <a:ea typeface="+mn-ea"/>
                <a:cs typeface="Courier New" panose="02070309020205020404" pitchFamily="49" charset="0"/>
              </a:rPr>
              <a:t>(“pq.csv”)</a:t>
            </a:r>
          </a:p>
        </p:txBody>
      </p:sp>
      <p:pic>
        <p:nvPicPr>
          <p:cNvPr id="53" name="Picture 2" descr="Viva Insights Python Library Logo">
            <a:extLst>
              <a:ext uri="{FF2B5EF4-FFF2-40B4-BE49-F238E27FC236}">
                <a16:creationId xmlns:a16="http://schemas.microsoft.com/office/drawing/2014/main" id="{AD7A8AC0-EB0F-0FE8-51D3-A41638322320}"/>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245" y="4924082"/>
            <a:ext cx="676595" cy="7841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7D57B04-6811-6FE5-7B83-AF4EFDB7C313}"/>
              </a:ext>
            </a:extLst>
          </p:cNvPr>
          <p:cNvSpPr txBox="1">
            <a:spLocks/>
          </p:cNvSpPr>
          <p:nvPr/>
        </p:nvSpPr>
        <p:spPr>
          <a:xfrm>
            <a:off x="4724245" y="5802868"/>
            <a:ext cx="2899370" cy="3693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Courier New" panose="02070309020205020404" pitchFamily="49" charset="0"/>
                <a:ea typeface="+mn-ea"/>
                <a:cs typeface="Courier New" panose="02070309020205020404" pitchFamily="49" charset="0"/>
              </a:rPr>
              <a:t>import </a:t>
            </a:r>
            <a:r>
              <a:rPr kumimoji="0" lang="en-GB" sz="1200" b="0" i="0" u="none" strike="noStrike" kern="1200" cap="none" spc="0" normalizeH="0" baseline="0" noProof="0" err="1">
                <a:ln>
                  <a:noFill/>
                </a:ln>
                <a:effectLst/>
                <a:uLnTx/>
                <a:uFillTx/>
                <a:latin typeface="Courier New" panose="02070309020205020404" pitchFamily="49" charset="0"/>
                <a:ea typeface="+mn-ea"/>
                <a:cs typeface="Courier New" panose="02070309020205020404" pitchFamily="49" charset="0"/>
              </a:rPr>
              <a:t>vivainsights</a:t>
            </a:r>
            <a:r>
              <a:rPr kumimoji="0" lang="en-GB" sz="1200" b="0" i="0" u="none" strike="noStrike" kern="1200" cap="none" spc="0" normalizeH="0" baseline="0" noProof="0">
                <a:ln>
                  <a:noFill/>
                </a:ln>
                <a:effectLst/>
                <a:uLnTx/>
                <a:uFillTx/>
                <a:latin typeface="Courier New" panose="02070309020205020404" pitchFamily="49" charset="0"/>
                <a:ea typeface="+mn-ea"/>
                <a:cs typeface="Courier New" panose="02070309020205020404" pitchFamily="49" charset="0"/>
              </a:rPr>
              <a:t> as vi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effectLst/>
                <a:uLnTx/>
                <a:uFillTx/>
                <a:latin typeface="Courier New" panose="02070309020205020404" pitchFamily="49" charset="0"/>
                <a:ea typeface="+mn-ea"/>
                <a:cs typeface="Courier New" panose="02070309020205020404" pitchFamily="49" charset="0"/>
              </a:rPr>
              <a:t>pq_df</a:t>
            </a:r>
            <a:r>
              <a:rPr kumimoji="0" lang="en-GB" sz="1200" b="0" i="0" u="none" strike="noStrike" kern="1200" cap="none" spc="0" normalizeH="0" baseline="0" noProof="0">
                <a:ln>
                  <a:noFill/>
                </a:ln>
                <a:effectLst/>
                <a:uLnTx/>
                <a:uFillTx/>
                <a:latin typeface="Courier New" panose="02070309020205020404" pitchFamily="49" charset="0"/>
                <a:ea typeface="+mn-ea"/>
                <a:cs typeface="Courier New" panose="02070309020205020404" pitchFamily="49" charset="0"/>
              </a:rPr>
              <a:t> = </a:t>
            </a:r>
            <a:r>
              <a:rPr kumimoji="0" lang="en-GB" sz="1200" b="0" i="0" u="none" strike="noStrike" kern="1200" cap="none" spc="0" normalizeH="0" baseline="0" noProof="0" err="1">
                <a:ln>
                  <a:noFill/>
                </a:ln>
                <a:effectLst/>
                <a:uLnTx/>
                <a:uFillTx/>
                <a:latin typeface="Courier New" panose="02070309020205020404" pitchFamily="49" charset="0"/>
                <a:ea typeface="+mn-ea"/>
                <a:cs typeface="Courier New" panose="02070309020205020404" pitchFamily="49" charset="0"/>
              </a:rPr>
              <a:t>import_query</a:t>
            </a:r>
            <a:r>
              <a:rPr kumimoji="0" lang="en-GB" sz="1200" b="0" i="0" u="none" strike="noStrike" kern="1200" cap="none" spc="0" normalizeH="0" baseline="0" noProof="0">
                <a:ln>
                  <a:noFill/>
                </a:ln>
                <a:effectLst/>
                <a:uLnTx/>
                <a:uFillTx/>
                <a:latin typeface="Courier New" panose="02070309020205020404" pitchFamily="49" charset="0"/>
                <a:ea typeface="+mn-ea"/>
                <a:cs typeface="Courier New" panose="02070309020205020404" pitchFamily="49" charset="0"/>
              </a:rPr>
              <a:t>(“pq.csv”)</a:t>
            </a:r>
          </a:p>
        </p:txBody>
      </p:sp>
      <p:sp>
        <p:nvSpPr>
          <p:cNvPr id="40" name="Rectangle: Rounded Corners 39">
            <a:extLst>
              <a:ext uri="{FF2B5EF4-FFF2-40B4-BE49-F238E27FC236}">
                <a16:creationId xmlns:a16="http://schemas.microsoft.com/office/drawing/2014/main" id="{2B07B75B-DCA9-F666-320E-3E3D771A900F}"/>
              </a:ext>
              <a:ext uri="{C183D7F6-B498-43B3-948B-1728B52AA6E4}">
                <adec:decorative xmlns:adec="http://schemas.microsoft.com/office/drawing/2017/decorative" val="1"/>
              </a:ext>
            </a:extLst>
          </p:cNvPr>
          <p:cNvSpPr/>
          <p:nvPr/>
        </p:nvSpPr>
        <p:spPr bwMode="auto">
          <a:xfrm>
            <a:off x="8660989" y="2097139"/>
            <a:ext cx="329067" cy="52355"/>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41" name="Rectangle 40">
            <a:extLst>
              <a:ext uri="{FF2B5EF4-FFF2-40B4-BE49-F238E27FC236}">
                <a16:creationId xmlns:a16="http://schemas.microsoft.com/office/drawing/2014/main" id="{28DF832D-703B-F784-AD2C-003ABF38777B}"/>
              </a:ext>
            </a:extLst>
          </p:cNvPr>
          <p:cNvSpPr>
            <a:spLocks/>
          </p:cNvSpPr>
          <p:nvPr/>
        </p:nvSpPr>
        <p:spPr>
          <a:xfrm>
            <a:off x="8660989" y="1542504"/>
            <a:ext cx="313079" cy="49244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marR="0" lvl="0" indent="0" fontAlgn="auto">
              <a:lnSpc>
                <a:spcPct val="100000"/>
              </a:lnSpc>
              <a:spcBef>
                <a:spcPts val="100"/>
              </a:spcBef>
              <a:spcAft>
                <a:spcPts val="600"/>
              </a:spcAft>
              <a:buClrTx/>
              <a:buSzTx/>
              <a:buFontTx/>
              <a:buNone/>
              <a:tabLst/>
              <a:defRPr/>
            </a:pPr>
            <a:r>
              <a:rPr lang="en-US" sz="3200">
                <a:gradFill>
                  <a:gsLst>
                    <a:gs pos="58000">
                      <a:srgbClr val="8661C5"/>
                    </a:gs>
                    <a:gs pos="100000">
                      <a:srgbClr val="C73ECC"/>
                    </a:gs>
                    <a:gs pos="0">
                      <a:srgbClr val="0078D4">
                        <a:lumMod val="75000"/>
                      </a:srgbClr>
                    </a:gs>
                  </a:gsLst>
                  <a:lin ang="0" scaled="0"/>
                </a:gradFill>
                <a:latin typeface="Segoe UI Semibold"/>
                <a:cs typeface="Segoe UI"/>
              </a:rPr>
              <a:t>3</a:t>
            </a:r>
          </a:p>
        </p:txBody>
      </p:sp>
      <p:sp>
        <p:nvSpPr>
          <p:cNvPr id="21" name="TextBox 20">
            <a:extLst>
              <a:ext uri="{FF2B5EF4-FFF2-40B4-BE49-F238E27FC236}">
                <a16:creationId xmlns:a16="http://schemas.microsoft.com/office/drawing/2014/main" id="{AC455409-B29F-CFE9-8A36-3AF8F5D0A6E5}"/>
              </a:ext>
            </a:extLst>
          </p:cNvPr>
          <p:cNvSpPr txBox="1">
            <a:spLocks/>
          </p:cNvSpPr>
          <p:nvPr/>
        </p:nvSpPr>
        <p:spPr>
          <a:xfrm>
            <a:off x="8660989" y="2306583"/>
            <a:ext cx="3111911"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effectLst/>
                <a:uLnTx/>
                <a:uFillTx/>
                <a:latin typeface="Segoe UI"/>
                <a:ea typeface="+mn-ea"/>
                <a:cs typeface="+mn-cs"/>
              </a:rPr>
              <a:t>Run code and generate analyses/ visualization.</a:t>
            </a:r>
          </a:p>
        </p:txBody>
      </p:sp>
      <p:grpSp>
        <p:nvGrpSpPr>
          <p:cNvPr id="66" name="Group 65" descr="Screenshot of generated analysis or visualization ">
            <a:extLst>
              <a:ext uri="{FF2B5EF4-FFF2-40B4-BE49-F238E27FC236}">
                <a16:creationId xmlns:a16="http://schemas.microsoft.com/office/drawing/2014/main" id="{4345F77F-40E8-38FE-5A75-93BD9DC5541E}"/>
              </a:ext>
            </a:extLst>
          </p:cNvPr>
          <p:cNvGrpSpPr>
            <a:grpSpLocks/>
          </p:cNvGrpSpPr>
          <p:nvPr/>
        </p:nvGrpSpPr>
        <p:grpSpPr>
          <a:xfrm>
            <a:off x="8660989" y="3197752"/>
            <a:ext cx="3111911" cy="2068299"/>
            <a:chOff x="8981990" y="3514692"/>
            <a:chExt cx="2829010" cy="1880272"/>
          </a:xfrm>
        </p:grpSpPr>
        <p:sp>
          <p:nvSpPr>
            <p:cNvPr id="65" name="Rectangle: Rounded Corners 64">
              <a:extLst>
                <a:ext uri="{FF2B5EF4-FFF2-40B4-BE49-F238E27FC236}">
                  <a16:creationId xmlns:a16="http://schemas.microsoft.com/office/drawing/2014/main" id="{F051EB16-7FBA-0D9A-050C-E56F61385F1D}"/>
                </a:ext>
              </a:extLst>
            </p:cNvPr>
            <p:cNvSpPr>
              <a:spLocks/>
            </p:cNvSpPr>
            <p:nvPr/>
          </p:nvSpPr>
          <p:spPr>
            <a:xfrm>
              <a:off x="8981990" y="3514692"/>
              <a:ext cx="2829010" cy="1880272"/>
            </a:xfrm>
            <a:prstGeom prst="roundRect">
              <a:avLst>
                <a:gd name="adj" fmla="val 0"/>
              </a:avLst>
            </a:prstGeom>
            <a:solidFill>
              <a:schemeClr val="bg1"/>
            </a:solidFill>
            <a:ln w="11112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chemeClr val="tx1"/>
                </a:solidFill>
                <a:effectLst/>
                <a:uLnTx/>
                <a:uFillTx/>
                <a:latin typeface="Segoe UI"/>
                <a:ea typeface="+mn-ea"/>
                <a:cs typeface="+mn-cs"/>
              </a:endParaRPr>
            </a:p>
          </p:txBody>
        </p:sp>
        <p:pic>
          <p:nvPicPr>
            <p:cNvPr id="19" name="Graphic 18">
              <a:extLst>
                <a:ext uri="{FF2B5EF4-FFF2-40B4-BE49-F238E27FC236}">
                  <a16:creationId xmlns:a16="http://schemas.microsoft.com/office/drawing/2014/main" id="{8193E724-7BA0-0E0B-1F7C-F8775E4532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21265" y="3552667"/>
              <a:ext cx="2769378" cy="1827550"/>
            </a:xfrm>
            <a:prstGeom prst="rect">
              <a:avLst/>
            </a:prstGeom>
          </p:spPr>
        </p:pic>
      </p:grpSp>
      <p:sp>
        <p:nvSpPr>
          <p:cNvPr id="22" name="Arrow: Chevron 21">
            <a:extLst>
              <a:ext uri="{FF2B5EF4-FFF2-40B4-BE49-F238E27FC236}">
                <a16:creationId xmlns:a16="http://schemas.microsoft.com/office/drawing/2014/main" id="{1DD48160-0181-457E-9A88-196CD083D597}"/>
              </a:ext>
              <a:ext uri="{C183D7F6-B498-43B3-948B-1728B52AA6E4}">
                <adec:decorative xmlns:adec="http://schemas.microsoft.com/office/drawing/2017/decorative" val="1"/>
              </a:ext>
            </a:extLst>
          </p:cNvPr>
          <p:cNvSpPr/>
          <p:nvPr/>
        </p:nvSpPr>
        <p:spPr>
          <a:xfrm>
            <a:off x="4110459" y="1638427"/>
            <a:ext cx="190196" cy="300597"/>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
        <p:nvSpPr>
          <p:cNvPr id="24" name="Arrow: Chevron 23">
            <a:extLst>
              <a:ext uri="{FF2B5EF4-FFF2-40B4-BE49-F238E27FC236}">
                <a16:creationId xmlns:a16="http://schemas.microsoft.com/office/drawing/2014/main" id="{BB924133-81B3-A43C-6C89-073E7195E754}"/>
              </a:ext>
              <a:ext uri="{C183D7F6-B498-43B3-948B-1728B52AA6E4}">
                <adec:decorative xmlns:adec="http://schemas.microsoft.com/office/drawing/2017/decorative" val="1"/>
              </a:ext>
            </a:extLst>
          </p:cNvPr>
          <p:cNvSpPr/>
          <p:nvPr/>
        </p:nvSpPr>
        <p:spPr>
          <a:xfrm>
            <a:off x="8047204" y="1638427"/>
            <a:ext cx="190196" cy="300597"/>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cxnSp>
        <p:nvCxnSpPr>
          <p:cNvPr id="23" name="Straight Connector 22">
            <a:extLst>
              <a:ext uri="{FF2B5EF4-FFF2-40B4-BE49-F238E27FC236}">
                <a16:creationId xmlns:a16="http://schemas.microsoft.com/office/drawing/2014/main" id="{760A7521-CC1B-AF5B-55C9-AF008D0E3006}"/>
              </a:ext>
              <a:ext uri="{C183D7F6-B498-43B3-948B-1728B52AA6E4}">
                <adec:decorative xmlns:adec="http://schemas.microsoft.com/office/drawing/2017/decorative" val="1"/>
              </a:ext>
            </a:extLst>
          </p:cNvPr>
          <p:cNvCxnSpPr>
            <a:cxnSpLocks/>
          </p:cNvCxnSpPr>
          <p:nvPr/>
        </p:nvCxnSpPr>
        <p:spPr>
          <a:xfrm>
            <a:off x="4172899" y="2067790"/>
            <a:ext cx="0" cy="4099752"/>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3D70453-90C3-8379-436B-118DD996AEB6}"/>
              </a:ext>
              <a:ext uri="{C183D7F6-B498-43B3-948B-1728B52AA6E4}">
                <adec:decorative xmlns:adec="http://schemas.microsoft.com/office/drawing/2017/decorative" val="1"/>
              </a:ext>
            </a:extLst>
          </p:cNvPr>
          <p:cNvCxnSpPr>
            <a:cxnSpLocks/>
          </p:cNvCxnSpPr>
          <p:nvPr/>
        </p:nvCxnSpPr>
        <p:spPr>
          <a:xfrm>
            <a:off x="8109644" y="2067790"/>
            <a:ext cx="0" cy="4099752"/>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4555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30767066-B53E-2C45-BC16-CFC52E4E4109}"/>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a:t>
            </a:r>
          </a:p>
        </p:txBody>
      </p:sp>
      <p:sp>
        <p:nvSpPr>
          <p:cNvPr id="2" name="Title 1">
            <a:extLst>
              <a:ext uri="{FF2B5EF4-FFF2-40B4-BE49-F238E27FC236}">
                <a16:creationId xmlns:a16="http://schemas.microsoft.com/office/drawing/2014/main" id="{ABC127E6-AE75-C6F8-4676-236E09ED1C66}"/>
              </a:ext>
            </a:extLst>
          </p:cNvPr>
          <p:cNvSpPr>
            <a:spLocks noGrp="1"/>
          </p:cNvSpPr>
          <p:nvPr>
            <p:ph type="title"/>
          </p:nvPr>
        </p:nvSpPr>
        <p:spPr>
          <a:xfrm>
            <a:off x="419804" y="411480"/>
            <a:ext cx="11352392" cy="430887"/>
          </a:xfrm>
          <a:noFill/>
        </p:spPr>
        <p:txBody>
          <a:bodyPr/>
          <a:lstStyle/>
          <a:p>
            <a:r>
              <a:rPr lang="en-US"/>
              <a:t>Guide: From Queries to Use Cases</a:t>
            </a:r>
            <a:endParaRPr lang="en-GB"/>
          </a:p>
        </p:txBody>
      </p:sp>
      <p:sp>
        <p:nvSpPr>
          <p:cNvPr id="30" name="TextBox 29">
            <a:extLst>
              <a:ext uri="{FF2B5EF4-FFF2-40B4-BE49-F238E27FC236}">
                <a16:creationId xmlns:a16="http://schemas.microsoft.com/office/drawing/2014/main" id="{9B8D1FD2-5E64-ED88-6FC5-76E8668A7C1E}"/>
              </a:ext>
            </a:extLst>
          </p:cNvPr>
          <p:cNvSpPr txBox="1"/>
          <p:nvPr/>
        </p:nvSpPr>
        <p:spPr>
          <a:xfrm>
            <a:off x="419100" y="1398798"/>
            <a:ext cx="2896082" cy="246221"/>
          </a:xfrm>
          <a:prstGeom prst="rect">
            <a:avLst/>
          </a:prstGeom>
          <a:noFill/>
        </p:spPr>
        <p:txBody>
          <a:bodyPr wrap="square" lIns="0" tIns="0" rIns="0" bIns="0" rtlCol="0" anchor="b" anchorCtr="0">
            <a:spAutoFit/>
          </a:bodyPr>
          <a:lstStyle/>
          <a:p>
            <a:pPr marR="0" lvl="0" indent="0" fontAlgn="auto">
              <a:lnSpc>
                <a:spcPct val="100000"/>
              </a:lnSpc>
              <a:spcBef>
                <a:spcPts val="0"/>
              </a:spcBef>
              <a:spcAft>
                <a:spcPts val="600"/>
              </a:spcAft>
              <a:buClrTx/>
              <a:buSzTx/>
              <a:buFontTx/>
              <a:buNone/>
              <a:tabLst/>
              <a:defRPr/>
            </a:pPr>
            <a:r>
              <a:rPr lang="en-GB" sz="1600">
                <a:gradFill>
                  <a:gsLst>
                    <a:gs pos="58000">
                      <a:srgbClr val="8661C5"/>
                    </a:gs>
                    <a:gs pos="100000">
                      <a:srgbClr val="C73ECC"/>
                    </a:gs>
                    <a:gs pos="0">
                      <a:srgbClr val="0078D4">
                        <a:lumMod val="75000"/>
                      </a:srgbClr>
                    </a:gs>
                  </a:gsLst>
                  <a:lin ang="0" scaled="0"/>
                </a:gradFill>
                <a:latin typeface="Segoe UI Semibold"/>
                <a:cs typeface="Segoe UI"/>
              </a:rPr>
              <a:t>Query type</a:t>
            </a:r>
          </a:p>
        </p:txBody>
      </p:sp>
      <p:grpSp>
        <p:nvGrpSpPr>
          <p:cNvPr id="79" name="Group 78">
            <a:extLst>
              <a:ext uri="{FF2B5EF4-FFF2-40B4-BE49-F238E27FC236}">
                <a16:creationId xmlns:a16="http://schemas.microsoft.com/office/drawing/2014/main" id="{7C5CB399-85C7-4D70-879F-4E70419DD43B}"/>
              </a:ext>
              <a:ext uri="{C183D7F6-B498-43B3-948B-1728B52AA6E4}">
                <adec:decorative xmlns:adec="http://schemas.microsoft.com/office/drawing/2017/decorative" val="1"/>
              </a:ext>
            </a:extLst>
          </p:cNvPr>
          <p:cNvGrpSpPr/>
          <p:nvPr/>
        </p:nvGrpSpPr>
        <p:grpSpPr>
          <a:xfrm>
            <a:off x="6145356" y="1204632"/>
            <a:ext cx="916646" cy="474663"/>
            <a:chOff x="5949171" y="428020"/>
            <a:chExt cx="1289093" cy="667528"/>
          </a:xfrm>
        </p:grpSpPr>
        <p:pic>
          <p:nvPicPr>
            <p:cNvPr id="28" name="Picture 27" descr="A blue hexagon with white text&#10;&#10;Description automatically generated">
              <a:extLst>
                <a:ext uri="{FF2B5EF4-FFF2-40B4-BE49-F238E27FC236}">
                  <a16:creationId xmlns:a16="http://schemas.microsoft.com/office/drawing/2014/main" id="{44052C07-ECD1-6ABE-732F-1B2B0EC9B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171" y="429254"/>
              <a:ext cx="576000" cy="665060"/>
            </a:xfrm>
            <a:prstGeom prst="rect">
              <a:avLst/>
            </a:prstGeom>
          </p:spPr>
        </p:pic>
        <p:pic>
          <p:nvPicPr>
            <p:cNvPr id="29" name="Picture 28" descr="A blue and yellow hexagon with a logo&#10;&#10;Description automatically generated">
              <a:extLst>
                <a:ext uri="{FF2B5EF4-FFF2-40B4-BE49-F238E27FC236}">
                  <a16:creationId xmlns:a16="http://schemas.microsoft.com/office/drawing/2014/main" id="{D54156EB-6BD1-D9F7-ED29-4EEFABE53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2264" y="428020"/>
              <a:ext cx="576000" cy="667528"/>
            </a:xfrm>
            <a:prstGeom prst="rect">
              <a:avLst/>
            </a:prstGeom>
          </p:spPr>
        </p:pic>
      </p:grpSp>
      <p:sp>
        <p:nvSpPr>
          <p:cNvPr id="26" name="TextBox 25">
            <a:extLst>
              <a:ext uri="{FF2B5EF4-FFF2-40B4-BE49-F238E27FC236}">
                <a16:creationId xmlns:a16="http://schemas.microsoft.com/office/drawing/2014/main" id="{14C85238-EA5E-52EF-AEA3-1E71F0FC7265}"/>
              </a:ext>
            </a:extLst>
          </p:cNvPr>
          <p:cNvSpPr txBox="1">
            <a:spLocks/>
          </p:cNvSpPr>
          <p:nvPr/>
        </p:nvSpPr>
        <p:spPr>
          <a:xfrm>
            <a:off x="4436394" y="1398798"/>
            <a:ext cx="2710094" cy="246221"/>
          </a:xfrm>
          <a:prstGeom prst="rect">
            <a:avLst/>
          </a:prstGeom>
          <a:noFill/>
        </p:spPr>
        <p:txBody>
          <a:bodyPr wrap="square" lIns="0" tIns="0" rIns="0" bIns="0" rtlCol="0" anchor="b" anchorCtr="0">
            <a:spAutoFit/>
          </a:bodyPr>
          <a:lstStyle/>
          <a:p>
            <a:pPr>
              <a:spcAft>
                <a:spcPts val="600"/>
              </a:spcAft>
              <a:defRPr/>
            </a:pPr>
            <a:r>
              <a:rPr lang="en-GB" sz="1600">
                <a:gradFill>
                  <a:gsLst>
                    <a:gs pos="58000">
                      <a:srgbClr val="8661C5"/>
                    </a:gs>
                    <a:gs pos="100000">
                      <a:srgbClr val="C73ECC"/>
                    </a:gs>
                    <a:gs pos="0">
                      <a:srgbClr val="0078D4">
                        <a:lumMod val="75000"/>
                      </a:srgbClr>
                    </a:gs>
                  </a:gsLst>
                  <a:lin ang="0" scaled="0"/>
                </a:gradFill>
                <a:latin typeface="Segoe UI Semibold"/>
                <a:cs typeface="Segoe UI"/>
              </a:rPr>
              <a:t>Analysis options</a:t>
            </a:r>
          </a:p>
        </p:txBody>
      </p:sp>
      <p:sp>
        <p:nvSpPr>
          <p:cNvPr id="27" name="TextBox 26">
            <a:extLst>
              <a:ext uri="{FF2B5EF4-FFF2-40B4-BE49-F238E27FC236}">
                <a16:creationId xmlns:a16="http://schemas.microsoft.com/office/drawing/2014/main" id="{71F4FD75-AD26-B0F5-4E37-F98BF5B155EC}"/>
              </a:ext>
            </a:extLst>
          </p:cNvPr>
          <p:cNvSpPr txBox="1">
            <a:spLocks/>
          </p:cNvSpPr>
          <p:nvPr/>
        </p:nvSpPr>
        <p:spPr>
          <a:xfrm>
            <a:off x="8255000" y="1398798"/>
            <a:ext cx="3632200" cy="246221"/>
          </a:xfrm>
          <a:prstGeom prst="rect">
            <a:avLst/>
          </a:prstGeom>
          <a:noFill/>
        </p:spPr>
        <p:txBody>
          <a:bodyPr wrap="square" lIns="0" tIns="0" rIns="0" bIns="0" rtlCol="0" anchor="b" anchorCtr="0">
            <a:spAutoFit/>
          </a:bodyPr>
          <a:lstStyle/>
          <a:p>
            <a:pPr>
              <a:spcAft>
                <a:spcPts val="600"/>
              </a:spcAft>
              <a:defRPr/>
            </a:pPr>
            <a:r>
              <a:rPr lang="en-GB" sz="1600">
                <a:gradFill>
                  <a:gsLst>
                    <a:gs pos="58000">
                      <a:srgbClr val="8661C5"/>
                    </a:gs>
                    <a:gs pos="100000">
                      <a:srgbClr val="C73ECC"/>
                    </a:gs>
                    <a:gs pos="0">
                      <a:srgbClr val="0078D4">
                        <a:lumMod val="75000"/>
                      </a:srgbClr>
                    </a:gs>
                  </a:gsLst>
                  <a:lin ang="0" scaled="0"/>
                </a:gradFill>
                <a:latin typeface="Segoe UI Semibold"/>
                <a:cs typeface="Segoe UI"/>
              </a:rPr>
              <a:t>Use cases</a:t>
            </a:r>
          </a:p>
        </p:txBody>
      </p:sp>
      <p:pic>
        <p:nvPicPr>
          <p:cNvPr id="6" name="Picture 5" descr="Screenshot showcasing Person Query">
            <a:extLst>
              <a:ext uri="{FF2B5EF4-FFF2-40B4-BE49-F238E27FC236}">
                <a16:creationId xmlns:a16="http://schemas.microsoft.com/office/drawing/2014/main" id="{AA302984-AEBE-6BBD-A950-1A757F48A52C}"/>
              </a:ext>
            </a:extLst>
          </p:cNvPr>
          <p:cNvPicPr>
            <a:picLocks/>
          </p:cNvPicPr>
          <p:nvPr/>
        </p:nvPicPr>
        <p:blipFill rotWithShape="1">
          <a:blip r:embed="rId5"/>
          <a:srcRect l="636" t="18900" r="68922" b="13891"/>
          <a:stretch/>
        </p:blipFill>
        <p:spPr>
          <a:xfrm>
            <a:off x="506447" y="1973089"/>
            <a:ext cx="2821435" cy="1231106"/>
          </a:xfrm>
          <a:prstGeom prst="roundRect">
            <a:avLst>
              <a:gd name="adj" fmla="val 3154"/>
            </a:avLst>
          </a:prstGeom>
          <a:solidFill>
            <a:schemeClr val="bg1"/>
          </a:solidFill>
          <a:ln w="111125">
            <a:solidFill>
              <a:schemeClr val="bg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911EF0BF-1EC9-A100-2DF9-8ACE35B34235}"/>
              </a:ext>
            </a:extLst>
          </p:cNvPr>
          <p:cNvSpPr txBox="1">
            <a:spLocks/>
          </p:cNvSpPr>
          <p:nvPr/>
        </p:nvSpPr>
        <p:spPr>
          <a:xfrm>
            <a:off x="4436394" y="1973089"/>
            <a:ext cx="2710094" cy="1231106"/>
          </a:xfrm>
          <a:prstGeom prst="rect">
            <a:avLst/>
          </a:prstGeom>
          <a:noFill/>
        </p:spPr>
        <p:txBody>
          <a:bodyPr wrap="square" lIns="0" tIns="0" rIns="0" bIns="0" rtlCol="0" anchor="t">
            <a:spAutoFit/>
          </a:bodyPr>
          <a:lstStyle/>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Data validation</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Exploratory data analysis</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General data visualization</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Survey correlations</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Time-series analysis</a:t>
            </a:r>
          </a:p>
        </p:txBody>
      </p:sp>
      <p:sp>
        <p:nvSpPr>
          <p:cNvPr id="23" name="TextBox 22">
            <a:extLst>
              <a:ext uri="{FF2B5EF4-FFF2-40B4-BE49-F238E27FC236}">
                <a16:creationId xmlns:a16="http://schemas.microsoft.com/office/drawing/2014/main" id="{5A63F039-770B-F9EA-0669-AAAEF54C763E}"/>
              </a:ext>
            </a:extLst>
          </p:cNvPr>
          <p:cNvSpPr txBox="1">
            <a:spLocks noChangeAspect="1"/>
          </p:cNvSpPr>
          <p:nvPr/>
        </p:nvSpPr>
        <p:spPr>
          <a:xfrm>
            <a:off x="8255000" y="1973089"/>
            <a:ext cx="3632200" cy="1231106"/>
          </a:xfrm>
          <a:prstGeom prst="rect">
            <a:avLst/>
          </a:prstGeom>
          <a:noFill/>
        </p:spPr>
        <p:txBody>
          <a:bodyPr wrap="square" lIns="0" tIns="0" rIns="0" bIns="0" rtlCol="0" anchor="t">
            <a:spAutoFit/>
          </a:bodyPr>
          <a:lstStyle/>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Identify and address wellbeing challenges</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Drive productive behaviour </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Improve focus and innovation</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Understand drivers of churn and engagement</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Improve collaboration practices… and more</a:t>
            </a:r>
          </a:p>
        </p:txBody>
      </p:sp>
      <p:pic>
        <p:nvPicPr>
          <p:cNvPr id="7" name="Picture 6" descr="Screenshot showcasing Meeting query ">
            <a:extLst>
              <a:ext uri="{FF2B5EF4-FFF2-40B4-BE49-F238E27FC236}">
                <a16:creationId xmlns:a16="http://schemas.microsoft.com/office/drawing/2014/main" id="{D4EA4E3A-85E3-DC88-677D-2BAFB154B8A3}"/>
              </a:ext>
            </a:extLst>
          </p:cNvPr>
          <p:cNvPicPr>
            <a:picLocks/>
          </p:cNvPicPr>
          <p:nvPr/>
        </p:nvPicPr>
        <p:blipFill rotWithShape="1">
          <a:blip r:embed="rId5"/>
          <a:srcRect l="33438" t="24721" r="36120" b="16472"/>
          <a:stretch>
            <a:fillRect/>
          </a:stretch>
        </p:blipFill>
        <p:spPr>
          <a:xfrm>
            <a:off x="506447" y="3576647"/>
            <a:ext cx="2821435" cy="1077222"/>
          </a:xfrm>
          <a:prstGeom prst="roundRect">
            <a:avLst>
              <a:gd name="adj" fmla="val 3154"/>
            </a:avLst>
          </a:prstGeom>
          <a:solidFill>
            <a:schemeClr val="bg1"/>
          </a:solidFill>
          <a:ln w="111125">
            <a:solidFill>
              <a:schemeClr val="bg1"/>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D6EB361D-7357-0B45-9CDC-6626D9AC0D3A}"/>
              </a:ext>
            </a:extLst>
          </p:cNvPr>
          <p:cNvSpPr txBox="1">
            <a:spLocks/>
          </p:cNvSpPr>
          <p:nvPr/>
        </p:nvSpPr>
        <p:spPr>
          <a:xfrm>
            <a:off x="4436394" y="3576647"/>
            <a:ext cx="2710094" cy="446276"/>
          </a:xfrm>
          <a:prstGeom prst="rect">
            <a:avLst/>
          </a:prstGeom>
          <a:noFill/>
        </p:spPr>
        <p:txBody>
          <a:bodyPr wrap="square" lIns="0" tIns="0" rIns="0" bIns="0" rtlCol="0" anchor="t">
            <a:spAutoFit/>
          </a:bodyPr>
          <a:lstStyle/>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Data validation</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Text mining</a:t>
            </a:r>
          </a:p>
        </p:txBody>
      </p:sp>
      <p:sp>
        <p:nvSpPr>
          <p:cNvPr id="24" name="TextBox 23">
            <a:extLst>
              <a:ext uri="{FF2B5EF4-FFF2-40B4-BE49-F238E27FC236}">
                <a16:creationId xmlns:a16="http://schemas.microsoft.com/office/drawing/2014/main" id="{8C158FA3-F463-CC3C-2FBF-FEBD39EDD9FF}"/>
              </a:ext>
            </a:extLst>
          </p:cNvPr>
          <p:cNvSpPr txBox="1"/>
          <p:nvPr/>
        </p:nvSpPr>
        <p:spPr>
          <a:xfrm>
            <a:off x="8255000" y="3576647"/>
            <a:ext cx="3632200" cy="446276"/>
          </a:xfrm>
          <a:prstGeom prst="rect">
            <a:avLst/>
          </a:prstGeom>
          <a:noFill/>
        </p:spPr>
        <p:txBody>
          <a:bodyPr wrap="square" lIns="0" tIns="0" rIns="0" bIns="0" rtlCol="0" anchor="t">
            <a:spAutoFit/>
          </a:bodyPr>
          <a:lstStyle/>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Improve meeting effectiveness</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Enhance operational effectiveness</a:t>
            </a:r>
          </a:p>
        </p:txBody>
      </p:sp>
      <p:pic>
        <p:nvPicPr>
          <p:cNvPr id="8" name="Picture 7" descr="Screenshot showcasing cross-collaboration query ">
            <a:extLst>
              <a:ext uri="{FF2B5EF4-FFF2-40B4-BE49-F238E27FC236}">
                <a16:creationId xmlns:a16="http://schemas.microsoft.com/office/drawing/2014/main" id="{F70A1904-F835-471E-37D1-D325C863BEE8}"/>
              </a:ext>
            </a:extLst>
          </p:cNvPr>
          <p:cNvPicPr>
            <a:picLocks noChangeAspect="1"/>
          </p:cNvPicPr>
          <p:nvPr/>
        </p:nvPicPr>
        <p:blipFill rotWithShape="1">
          <a:blip r:embed="rId5"/>
          <a:srcRect l="65705" t="20195" r="3853" b="12597"/>
          <a:stretch/>
        </p:blipFill>
        <p:spPr>
          <a:xfrm>
            <a:off x="506447" y="5026321"/>
            <a:ext cx="2821435" cy="1231106"/>
          </a:xfrm>
          <a:prstGeom prst="roundRect">
            <a:avLst>
              <a:gd name="adj" fmla="val 3154"/>
            </a:avLst>
          </a:prstGeom>
          <a:solidFill>
            <a:schemeClr val="bg1"/>
          </a:solidFill>
          <a:ln w="111125">
            <a:solidFill>
              <a:schemeClr val="bg1"/>
            </a:solidFill>
          </a:ln>
          <a:effectLst>
            <a:outerShdw blurRad="50800" dist="38100" dir="2700000" algn="tl" rotWithShape="0">
              <a:prstClr val="black">
                <a:alpha val="40000"/>
              </a:prstClr>
            </a:outerShdw>
          </a:effectLst>
        </p:spPr>
      </p:pic>
      <p:cxnSp>
        <p:nvCxnSpPr>
          <p:cNvPr id="19" name="Straight Connector 18">
            <a:extLst>
              <a:ext uri="{FF2B5EF4-FFF2-40B4-BE49-F238E27FC236}">
                <a16:creationId xmlns:a16="http://schemas.microsoft.com/office/drawing/2014/main" id="{CD8B8107-336B-7C60-A346-28E7304FD99E}"/>
              </a:ext>
              <a:ext uri="{C183D7F6-B498-43B3-948B-1728B52AA6E4}">
                <adec:decorative xmlns:adec="http://schemas.microsoft.com/office/drawing/2017/decorative" val="1"/>
              </a:ext>
            </a:extLst>
          </p:cNvPr>
          <p:cNvCxnSpPr>
            <a:cxnSpLocks/>
          </p:cNvCxnSpPr>
          <p:nvPr/>
        </p:nvCxnSpPr>
        <p:spPr>
          <a:xfrm flipH="1">
            <a:off x="419100" y="3390421"/>
            <a:ext cx="11353800"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C8BA38-58DB-D14B-45E2-3664C7F25159}"/>
              </a:ext>
              <a:ext uri="{C183D7F6-B498-43B3-948B-1728B52AA6E4}">
                <adec:decorative xmlns:adec="http://schemas.microsoft.com/office/drawing/2017/decorative" val="1"/>
              </a:ext>
            </a:extLst>
          </p:cNvPr>
          <p:cNvCxnSpPr>
            <a:cxnSpLocks/>
          </p:cNvCxnSpPr>
          <p:nvPr/>
        </p:nvCxnSpPr>
        <p:spPr>
          <a:xfrm flipH="1">
            <a:off x="419100" y="4840095"/>
            <a:ext cx="11353800"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60" name="Picture 59">
            <a:extLst>
              <a:ext uri="{FF2B5EF4-FFF2-40B4-BE49-F238E27FC236}">
                <a16:creationId xmlns:a16="http://schemas.microsoft.com/office/drawing/2014/main" id="{EA44C61E-25FA-C43D-1570-E2A797092A33}"/>
              </a:ext>
              <a:ext uri="{C183D7F6-B498-43B3-948B-1728B52AA6E4}">
                <adec:decorative xmlns:adec="http://schemas.microsoft.com/office/drawing/2017/decorative" val="1"/>
              </a:ext>
            </a:extLst>
          </p:cNvPr>
          <p:cNvPicPr>
            <a:picLocks noChangeAspect="1"/>
          </p:cNvPicPr>
          <p:nvPr/>
        </p:nvPicPr>
        <p:blipFill rotWithShape="1">
          <a:blip r:embed="rId6"/>
          <a:srcRect l="686" r="349" b="-259"/>
          <a:stretch>
            <a:fillRect/>
          </a:stretch>
        </p:blipFill>
        <p:spPr>
          <a:xfrm>
            <a:off x="8255000" y="349237"/>
            <a:ext cx="3517900" cy="698513"/>
          </a:xfrm>
          <a:prstGeom prst="roundRect">
            <a:avLst>
              <a:gd name="adj" fmla="val 3154"/>
            </a:avLst>
          </a:prstGeom>
          <a:solidFill>
            <a:schemeClr val="bg1"/>
          </a:solidFill>
          <a:ln w="111125">
            <a:solidFill>
              <a:schemeClr val="bg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5E4EEEEE-EF8F-DF6A-D0B4-188CE4C3C350}"/>
              </a:ext>
            </a:extLst>
          </p:cNvPr>
          <p:cNvSpPr txBox="1">
            <a:spLocks/>
          </p:cNvSpPr>
          <p:nvPr/>
        </p:nvSpPr>
        <p:spPr>
          <a:xfrm>
            <a:off x="4436394" y="5026321"/>
            <a:ext cx="2710094" cy="96949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effectLst/>
                <a:uLnTx/>
                <a:uFillTx/>
                <a:latin typeface="Segoe UI"/>
                <a:ea typeface="+mn-ea"/>
                <a:cs typeface="+mn-cs"/>
              </a:rPr>
              <a:t>Organization Network Analysis</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Community detection</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Network viz</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Centrality calculations</a:t>
            </a:r>
          </a:p>
        </p:txBody>
      </p:sp>
      <p:sp>
        <p:nvSpPr>
          <p:cNvPr id="9" name="TextBox 8">
            <a:extLst>
              <a:ext uri="{FF2B5EF4-FFF2-40B4-BE49-F238E27FC236}">
                <a16:creationId xmlns:a16="http://schemas.microsoft.com/office/drawing/2014/main" id="{B47D3B31-D57D-8A64-D26C-98287D5D4C8C}"/>
              </a:ext>
            </a:extLst>
          </p:cNvPr>
          <p:cNvSpPr txBox="1">
            <a:spLocks noChangeAspect="1"/>
          </p:cNvSpPr>
          <p:nvPr/>
        </p:nvSpPr>
        <p:spPr>
          <a:xfrm>
            <a:off x="8255000" y="5026321"/>
            <a:ext cx="3632200" cy="1231106"/>
          </a:xfrm>
          <a:prstGeom prst="rect">
            <a:avLst/>
          </a:prstGeom>
          <a:noFill/>
        </p:spPr>
        <p:txBody>
          <a:bodyPr wrap="square" lIns="0" tIns="0" rIns="0" bIns="0" rtlCol="0" anchor="t">
            <a:spAutoFit/>
          </a:bodyPr>
          <a:lstStyle/>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Improve manager effectiveness</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Identify silos</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Improve information flow</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Optimize initiative rollout with influencers</a:t>
            </a:r>
          </a:p>
          <a:p>
            <a:pPr marL="177800" marR="0" lvl="0" indent="-1778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effectLst/>
                <a:uLnTx/>
                <a:uFillTx/>
                <a:latin typeface="Segoe UI"/>
                <a:ea typeface="+mn-ea"/>
                <a:cs typeface="+mn-cs"/>
              </a:rPr>
              <a:t>Workspace planning</a:t>
            </a:r>
          </a:p>
        </p:txBody>
      </p:sp>
      <p:sp>
        <p:nvSpPr>
          <p:cNvPr id="10" name="Rectangle: Rounded Corners 9">
            <a:extLst>
              <a:ext uri="{FF2B5EF4-FFF2-40B4-BE49-F238E27FC236}">
                <a16:creationId xmlns:a16="http://schemas.microsoft.com/office/drawing/2014/main" id="{8AFD0A94-26CB-474E-5FC8-540BCC9A96B6}"/>
              </a:ext>
              <a:ext uri="{C183D7F6-B498-43B3-948B-1728B52AA6E4}">
                <adec:decorative xmlns:adec="http://schemas.microsoft.com/office/drawing/2017/decorative" val="1"/>
              </a:ext>
            </a:extLst>
          </p:cNvPr>
          <p:cNvSpPr>
            <a:spLocks/>
          </p:cNvSpPr>
          <p:nvPr/>
        </p:nvSpPr>
        <p:spPr bwMode="auto">
          <a:xfrm>
            <a:off x="419100" y="1761593"/>
            <a:ext cx="1135380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54" name="Arrow: Chevron 53">
            <a:extLst>
              <a:ext uri="{FF2B5EF4-FFF2-40B4-BE49-F238E27FC236}">
                <a16:creationId xmlns:a16="http://schemas.microsoft.com/office/drawing/2014/main" id="{D1099ED2-741A-B72E-92F7-382352626262}"/>
              </a:ext>
              <a:ext uri="{C183D7F6-B498-43B3-948B-1728B52AA6E4}">
                <adec:decorative xmlns:adec="http://schemas.microsoft.com/office/drawing/2017/decorative" val="1"/>
              </a:ext>
            </a:extLst>
          </p:cNvPr>
          <p:cNvSpPr/>
          <p:nvPr/>
        </p:nvSpPr>
        <p:spPr>
          <a:xfrm>
            <a:off x="3780180" y="1648388"/>
            <a:ext cx="203916" cy="258919"/>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
        <p:nvSpPr>
          <p:cNvPr id="55" name="Arrow: Chevron 54">
            <a:extLst>
              <a:ext uri="{FF2B5EF4-FFF2-40B4-BE49-F238E27FC236}">
                <a16:creationId xmlns:a16="http://schemas.microsoft.com/office/drawing/2014/main" id="{1EBE5708-A647-5953-A284-2BF48552D55B}"/>
              </a:ext>
              <a:ext uri="{C183D7F6-B498-43B3-948B-1728B52AA6E4}">
                <adec:decorative xmlns:adec="http://schemas.microsoft.com/office/drawing/2017/decorative" val="1"/>
              </a:ext>
            </a:extLst>
          </p:cNvPr>
          <p:cNvSpPr/>
          <p:nvPr/>
        </p:nvSpPr>
        <p:spPr>
          <a:xfrm>
            <a:off x="7598786" y="1648388"/>
            <a:ext cx="203916" cy="258919"/>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Tree>
    <p:extLst>
      <p:ext uri="{BB962C8B-B14F-4D97-AF65-F5344CB8AC3E}">
        <p14:creationId xmlns:p14="http://schemas.microsoft.com/office/powerpoint/2010/main" val="244742629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8F1AA31C-5D36-CE4C-FC80-97D49338310D}"/>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a:t>
            </a:r>
          </a:p>
        </p:txBody>
      </p:sp>
      <p:sp>
        <p:nvSpPr>
          <p:cNvPr id="3" name="Title 2">
            <a:extLst>
              <a:ext uri="{FF2B5EF4-FFF2-40B4-BE49-F238E27FC236}">
                <a16:creationId xmlns:a16="http://schemas.microsoft.com/office/drawing/2014/main" id="{2459F57F-921B-9686-FC8C-AB3590C64309}"/>
              </a:ext>
            </a:extLst>
          </p:cNvPr>
          <p:cNvSpPr>
            <a:spLocks noGrp="1"/>
          </p:cNvSpPr>
          <p:nvPr>
            <p:ph type="title" idx="4294967295"/>
          </p:nvPr>
        </p:nvSpPr>
        <p:spPr>
          <a:xfrm>
            <a:off x="468016" y="2679211"/>
            <a:ext cx="2211684" cy="1499578"/>
          </a:xfrm>
          <a:prstGeom prst="rect">
            <a:avLst/>
          </a:prstGeom>
          <a:no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3"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a:ln w="0">
                  <a:noFill/>
                </a:ln>
                <a:solidFill>
                  <a:schemeClr val="tx1"/>
                </a:solidFill>
                <a:effectLst/>
                <a:uLnTx/>
                <a:uFillTx/>
                <a:latin typeface="Segoe UI Semibold"/>
                <a:ea typeface="+mn-ea"/>
                <a:cs typeface="Segoe UI Semibold" panose="020B0702040204020203" pitchFamily="34" charset="0"/>
              </a:rPr>
              <a:t>Example of generating a network visualization using the R library –  RStudio</a:t>
            </a:r>
          </a:p>
        </p:txBody>
      </p:sp>
      <p:pic>
        <p:nvPicPr>
          <p:cNvPr id="5" name="Picture 4" descr="A screenshot of a computer">
            <a:extLst>
              <a:ext uri="{FF2B5EF4-FFF2-40B4-BE49-F238E27FC236}">
                <a16:creationId xmlns:a16="http://schemas.microsoft.com/office/drawing/2014/main" id="{7CB24FA5-C680-881A-1E95-EE297B574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384" y="1374827"/>
            <a:ext cx="8229600" cy="4108347"/>
          </a:xfrm>
          <a:prstGeom prst="roundRect">
            <a:avLst>
              <a:gd name="adj" fmla="val 3154"/>
            </a:avLst>
          </a:prstGeom>
          <a:solidFill>
            <a:schemeClr val="bg1"/>
          </a:solidFill>
          <a:ln w="139700">
            <a:solidFill>
              <a:schemeClr val="bg1"/>
            </a:solidFill>
          </a:ln>
        </p:spPr>
      </p:pic>
      <p:sp>
        <p:nvSpPr>
          <p:cNvPr id="8" name="Arrow: Chevron 7">
            <a:extLst>
              <a:ext uri="{FF2B5EF4-FFF2-40B4-BE49-F238E27FC236}">
                <a16:creationId xmlns:a16="http://schemas.microsoft.com/office/drawing/2014/main" id="{4BC30181-F0B8-B2D8-8EE0-BBE339CC10E6}"/>
              </a:ext>
              <a:ext uri="{C183D7F6-B498-43B3-948B-1728B52AA6E4}">
                <adec:decorative xmlns:adec="http://schemas.microsoft.com/office/drawing/2017/decorative" val="1"/>
              </a:ext>
            </a:extLst>
          </p:cNvPr>
          <p:cNvSpPr/>
          <p:nvPr/>
        </p:nvSpPr>
        <p:spPr>
          <a:xfrm>
            <a:off x="2910040" y="3278702"/>
            <a:ext cx="190196" cy="300597"/>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Tree>
    <p:extLst>
      <p:ext uri="{BB962C8B-B14F-4D97-AF65-F5344CB8AC3E}">
        <p14:creationId xmlns:p14="http://schemas.microsoft.com/office/powerpoint/2010/main" val="242573309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E954F6E6-F0CA-DBB1-3763-CCF8F305EB52}"/>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a:t>
            </a:r>
          </a:p>
        </p:txBody>
      </p:sp>
      <p:sp>
        <p:nvSpPr>
          <p:cNvPr id="4" name="Title 3">
            <a:extLst>
              <a:ext uri="{FF2B5EF4-FFF2-40B4-BE49-F238E27FC236}">
                <a16:creationId xmlns:a16="http://schemas.microsoft.com/office/drawing/2014/main" id="{1EE47464-BC80-4F0B-6D1F-FEE7CD24EE80}"/>
              </a:ext>
            </a:extLst>
          </p:cNvPr>
          <p:cNvSpPr>
            <a:spLocks noGrp="1"/>
          </p:cNvSpPr>
          <p:nvPr>
            <p:ph type="title" idx="4294967295"/>
          </p:nvPr>
        </p:nvSpPr>
        <p:spPr>
          <a:xfrm>
            <a:off x="468016" y="2679211"/>
            <a:ext cx="2096632" cy="1499578"/>
          </a:xfrm>
          <a:prstGeom prst="rect">
            <a:avLst/>
          </a:prstGeom>
          <a:noFill/>
          <a:ln w="10795"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63" rtl="0" eaLnBrk="1" fontAlgn="auto" latinLnBrk="0" hangingPunct="1">
              <a:lnSpc>
                <a:spcPct val="110000"/>
              </a:lnSpc>
              <a:spcBef>
                <a:spcPts val="0"/>
              </a:spcBef>
              <a:spcAft>
                <a:spcPts val="600"/>
              </a:spcAft>
              <a:buClrTx/>
              <a:buSzTx/>
              <a:buFontTx/>
              <a:buNone/>
              <a:tabLst/>
              <a:defRPr/>
            </a:pPr>
            <a:r>
              <a:rPr kumimoji="0" lang="en-US" sz="1800" b="0" i="0" u="none" strike="noStrike" kern="1200" cap="none" spc="0" normalizeH="0" baseline="0" noProof="0">
                <a:ln w="0">
                  <a:noFill/>
                </a:ln>
                <a:solidFill>
                  <a:schemeClr val="tx1"/>
                </a:solidFill>
                <a:effectLst/>
                <a:uLnTx/>
                <a:uFillTx/>
                <a:latin typeface="Segoe UI Semibold"/>
                <a:ea typeface="+mn-ea"/>
                <a:cs typeface="Segoe UI Semibold" panose="020B0702040204020203" pitchFamily="34" charset="0"/>
              </a:rPr>
              <a:t>Example of generating a visualization using the Python library – Visual Studio Code</a:t>
            </a:r>
          </a:p>
        </p:txBody>
      </p:sp>
      <p:pic>
        <p:nvPicPr>
          <p:cNvPr id="5" name="Picture 4" descr="A screenshot of a computer">
            <a:extLst>
              <a:ext uri="{FF2B5EF4-FFF2-40B4-BE49-F238E27FC236}">
                <a16:creationId xmlns:a16="http://schemas.microsoft.com/office/drawing/2014/main" id="{3DE01067-E0A4-CDCF-6F47-CF86F2581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384" y="1129094"/>
            <a:ext cx="8229600" cy="4599813"/>
          </a:xfrm>
          <a:prstGeom prst="roundRect">
            <a:avLst>
              <a:gd name="adj" fmla="val 3154"/>
            </a:avLst>
          </a:prstGeom>
          <a:solidFill>
            <a:schemeClr val="bg1"/>
          </a:solidFill>
          <a:ln w="139700">
            <a:solidFill>
              <a:schemeClr val="bg1"/>
            </a:solidFill>
          </a:ln>
        </p:spPr>
      </p:pic>
      <p:sp>
        <p:nvSpPr>
          <p:cNvPr id="9" name="Arrow: Chevron 8">
            <a:extLst>
              <a:ext uri="{FF2B5EF4-FFF2-40B4-BE49-F238E27FC236}">
                <a16:creationId xmlns:a16="http://schemas.microsoft.com/office/drawing/2014/main" id="{21B3503C-F673-5073-DD81-ED0F2F5EF9B5}"/>
              </a:ext>
              <a:ext uri="{C183D7F6-B498-43B3-948B-1728B52AA6E4}">
                <adec:decorative xmlns:adec="http://schemas.microsoft.com/office/drawing/2017/decorative" val="1"/>
              </a:ext>
            </a:extLst>
          </p:cNvPr>
          <p:cNvSpPr/>
          <p:nvPr/>
        </p:nvSpPr>
        <p:spPr>
          <a:xfrm>
            <a:off x="2910040" y="3278702"/>
            <a:ext cx="190196" cy="300597"/>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Tree>
    <p:extLst>
      <p:ext uri="{BB962C8B-B14F-4D97-AF65-F5344CB8AC3E}">
        <p14:creationId xmlns:p14="http://schemas.microsoft.com/office/powerpoint/2010/main" val="20757344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CB6B3805-B7C2-FE7F-C6A6-9039F3C53989}"/>
              </a:ext>
              <a:ext uri="{C183D7F6-B498-43B3-948B-1728B52AA6E4}">
                <adec:decorative xmlns:adec="http://schemas.microsoft.com/office/drawing/2017/decorative" val="1"/>
              </a:ext>
            </a:extLst>
          </p:cNvPr>
          <p:cNvSpPr>
            <a:spLocks/>
          </p:cNvSpPr>
          <p:nvPr/>
        </p:nvSpPr>
        <p:spPr bwMode="auto">
          <a:xfrm>
            <a:off x="5231313" y="1871586"/>
            <a:ext cx="45719" cy="311482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10" name="Rectangle 9">
            <a:extLst>
              <a:ext uri="{FF2B5EF4-FFF2-40B4-BE49-F238E27FC236}">
                <a16:creationId xmlns:a16="http://schemas.microsoft.com/office/drawing/2014/main" id="{C1311926-E1F5-5DA4-5970-56CE5FE80043}"/>
              </a:ext>
              <a:ext uri="{C183D7F6-B498-43B3-948B-1728B52AA6E4}">
                <adec:decorative xmlns:adec="http://schemas.microsoft.com/office/drawing/2017/decorative" val="1"/>
              </a:ext>
            </a:extLst>
          </p:cNvPr>
          <p:cNvSpPr/>
          <p:nvPr/>
        </p:nvSpPr>
        <p:spPr bwMode="auto">
          <a:xfrm>
            <a:off x="5013860" y="3015227"/>
            <a:ext cx="639417" cy="8166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 name="Title 3">
            <a:extLst>
              <a:ext uri="{FF2B5EF4-FFF2-40B4-BE49-F238E27FC236}">
                <a16:creationId xmlns:a16="http://schemas.microsoft.com/office/drawing/2014/main" id="{9A978E51-E338-1462-7FFD-C0FCBAA5A1E0}"/>
              </a:ext>
            </a:extLst>
          </p:cNvPr>
          <p:cNvSpPr txBox="1">
            <a:spLocks noGrp="1"/>
          </p:cNvSpPr>
          <p:nvPr>
            <p:ph type="title" idx="4294967295"/>
          </p:nvPr>
        </p:nvSpPr>
        <p:spPr>
          <a:xfrm>
            <a:off x="1430813" y="3082752"/>
            <a:ext cx="2814183" cy="6924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100"/>
              </a:spcBef>
              <a:spcAft>
                <a:spcPts val="600"/>
              </a:spcAft>
              <a:buClrTx/>
              <a:buSzTx/>
              <a:buFontTx/>
              <a:buNone/>
              <a:tabLst/>
              <a:defRPr/>
            </a:pPr>
            <a:r>
              <a:rPr kumimoji="0" lang="en-GB" sz="4800" b="0" i="0" u="none" strike="noStrike" kern="1200" cap="none" spc="-5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Use cases</a:t>
            </a:r>
          </a:p>
        </p:txBody>
      </p:sp>
      <p:sp>
        <p:nvSpPr>
          <p:cNvPr id="7" name="TextBox 6">
            <a:extLst>
              <a:ext uri="{FF2B5EF4-FFF2-40B4-BE49-F238E27FC236}">
                <a16:creationId xmlns:a16="http://schemas.microsoft.com/office/drawing/2014/main" id="{3D725038-BEB6-4204-C49E-0061963EDF33}"/>
              </a:ext>
            </a:extLst>
          </p:cNvPr>
          <p:cNvSpPr txBox="1"/>
          <p:nvPr/>
        </p:nvSpPr>
        <p:spPr>
          <a:xfrm>
            <a:off x="6485413" y="2197894"/>
            <a:ext cx="4275774" cy="246221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a:ln>
                  <a:noFill/>
                </a:ln>
                <a:effectLst/>
                <a:uLnTx/>
                <a:uFillTx/>
                <a:latin typeface="Segoe UI"/>
                <a:ea typeface="+mn-ea"/>
                <a:cs typeface="+mn-cs"/>
              </a:rPr>
              <a:t>Data validation</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28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a:ln>
                  <a:noFill/>
                </a:ln>
                <a:effectLst/>
                <a:uLnTx/>
                <a:uFillTx/>
                <a:latin typeface="Segoe UI"/>
                <a:ea typeface="+mn-ea"/>
                <a:cs typeface="+mn-cs"/>
              </a:rPr>
              <a:t>Exploratory data analysis</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sz="2800">
              <a:latin typeface="Segoe UI"/>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800" b="0" i="0" u="none" strike="noStrike" kern="1200" cap="none" spc="0" normalizeH="0" baseline="0" noProof="0">
                <a:ln>
                  <a:noFill/>
                </a:ln>
                <a:effectLst/>
                <a:uLnTx/>
                <a:uFillTx/>
                <a:latin typeface="Segoe UI"/>
                <a:ea typeface="+mn-ea"/>
                <a:cs typeface="+mn-cs"/>
              </a:rPr>
              <a:t>Usage segments</a:t>
            </a:r>
          </a:p>
        </p:txBody>
      </p:sp>
      <p:sp>
        <p:nvSpPr>
          <p:cNvPr id="8" name="Arrow: Chevron 7">
            <a:extLst>
              <a:ext uri="{FF2B5EF4-FFF2-40B4-BE49-F238E27FC236}">
                <a16:creationId xmlns:a16="http://schemas.microsoft.com/office/drawing/2014/main" id="{F9FFA995-67B5-4642-96A9-D8F0FE5F0BF5}"/>
              </a:ext>
              <a:ext uri="{C183D7F6-B498-43B3-948B-1728B52AA6E4}">
                <adec:decorative xmlns:adec="http://schemas.microsoft.com/office/drawing/2017/decorative" val="1"/>
              </a:ext>
            </a:extLst>
          </p:cNvPr>
          <p:cNvSpPr/>
          <p:nvPr/>
        </p:nvSpPr>
        <p:spPr>
          <a:xfrm>
            <a:off x="5128154" y="3162736"/>
            <a:ext cx="336945" cy="532528"/>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Tree>
    <p:extLst>
      <p:ext uri="{BB962C8B-B14F-4D97-AF65-F5344CB8AC3E}">
        <p14:creationId xmlns:p14="http://schemas.microsoft.com/office/powerpoint/2010/main" val="24746881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E73A025E-9EA9-B4BE-8553-4D041F923767}"/>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2" name="Title 1">
            <a:extLst>
              <a:ext uri="{FF2B5EF4-FFF2-40B4-BE49-F238E27FC236}">
                <a16:creationId xmlns:a16="http://schemas.microsoft.com/office/drawing/2014/main" id="{C5BD6D83-57FB-9C21-DBFD-75359305F7CE}"/>
              </a:ext>
            </a:extLst>
          </p:cNvPr>
          <p:cNvSpPr>
            <a:spLocks noGrp="1"/>
          </p:cNvSpPr>
          <p:nvPr>
            <p:ph type="title"/>
          </p:nvPr>
        </p:nvSpPr>
        <p:spPr>
          <a:xfrm>
            <a:off x="419100" y="411163"/>
            <a:ext cx="11353800" cy="431800"/>
          </a:xfrm>
        </p:spPr>
        <p:txBody>
          <a:bodyPr/>
          <a:lstStyle/>
          <a:p>
            <a:r>
              <a:rPr lang="en-GB"/>
              <a:t>Data Validation</a:t>
            </a:r>
            <a:endParaRPr lang="en-IN"/>
          </a:p>
        </p:txBody>
      </p:sp>
      <p:sp>
        <p:nvSpPr>
          <p:cNvPr id="10" name="Rectangle 9">
            <a:extLst>
              <a:ext uri="{FF2B5EF4-FFF2-40B4-BE49-F238E27FC236}">
                <a16:creationId xmlns:a16="http://schemas.microsoft.com/office/drawing/2014/main" id="{C031BCEA-08A2-3662-85B6-926F91457555}"/>
              </a:ext>
            </a:extLst>
          </p:cNvPr>
          <p:cNvSpPr>
            <a:spLocks/>
          </p:cNvSpPr>
          <p:nvPr/>
        </p:nvSpPr>
        <p:spPr>
          <a:xfrm>
            <a:off x="419100" y="983224"/>
            <a:ext cx="11385271" cy="492443"/>
          </a:xfrm>
          <a:prstGeom prst="rect">
            <a:avLst/>
          </a:prstGeom>
          <a:noFill/>
        </p:spPr>
        <p:txBody>
          <a:bodyPr wrap="square" lIns="0" tIns="0" rIns="0" bIns="0" rtlCol="0">
            <a:spAutoFit/>
          </a:bodyPr>
          <a:lstStyle/>
          <a:p>
            <a:r>
              <a:rPr lang="en-US" sz="1600" i="1">
                <a:solidFill>
                  <a:schemeClr val="tx1"/>
                </a:solidFill>
                <a:latin typeface="Segoe UI"/>
              </a:rPr>
              <a:t>Starting a piece of analysis by gaining a good understanding of the structure and the nature of the data is critical. Data validation helps analysts avoid </a:t>
            </a:r>
            <a:r>
              <a:rPr lang="en-US" sz="1600" i="1" err="1">
                <a:solidFill>
                  <a:schemeClr val="tx1"/>
                </a:solidFill>
                <a:latin typeface="Segoe UI"/>
              </a:rPr>
              <a:t>blindspots</a:t>
            </a:r>
            <a:r>
              <a:rPr lang="en-US" sz="1600" i="1">
                <a:solidFill>
                  <a:schemeClr val="tx1"/>
                </a:solidFill>
                <a:latin typeface="Segoe UI"/>
              </a:rPr>
              <a:t> and making errors in inferring conclusions from the data.</a:t>
            </a:r>
          </a:p>
        </p:txBody>
      </p:sp>
      <p:sp>
        <p:nvSpPr>
          <p:cNvPr id="24" name="Rectangle: Rounded Corners 23">
            <a:extLst>
              <a:ext uri="{FF2B5EF4-FFF2-40B4-BE49-F238E27FC236}">
                <a16:creationId xmlns:a16="http://schemas.microsoft.com/office/drawing/2014/main" id="{BE487DEB-5BCC-81E6-925D-BE02DC6F739A}"/>
              </a:ext>
              <a:ext uri="{C183D7F6-B498-43B3-948B-1728B52AA6E4}">
                <adec:decorative xmlns:adec="http://schemas.microsoft.com/office/drawing/2017/decorative" val="1"/>
              </a:ext>
            </a:extLst>
          </p:cNvPr>
          <p:cNvSpPr>
            <a:spLocks/>
          </p:cNvSpPr>
          <p:nvPr/>
        </p:nvSpPr>
        <p:spPr bwMode="auto">
          <a:xfrm>
            <a:off x="419100" y="4587832"/>
            <a:ext cx="333655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5" name="Rectangle 4">
            <a:extLst>
              <a:ext uri="{FF2B5EF4-FFF2-40B4-BE49-F238E27FC236}">
                <a16:creationId xmlns:a16="http://schemas.microsoft.com/office/drawing/2014/main" id="{D49C17A3-896B-04E7-6583-AB43A4C3BAA0}"/>
              </a:ext>
            </a:extLst>
          </p:cNvPr>
          <p:cNvSpPr>
            <a:spLocks/>
          </p:cNvSpPr>
          <p:nvPr/>
        </p:nvSpPr>
        <p:spPr>
          <a:xfrm>
            <a:off x="419100" y="1823932"/>
            <a:ext cx="3336550" cy="2308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500">
                <a:gradFill>
                  <a:gsLst>
                    <a:gs pos="58000">
                      <a:srgbClr val="8661C5"/>
                    </a:gs>
                    <a:gs pos="100000">
                      <a:srgbClr val="C73ECC"/>
                    </a:gs>
                    <a:gs pos="0">
                      <a:srgbClr val="0078D4">
                        <a:lumMod val="75000"/>
                      </a:srgbClr>
                    </a:gs>
                  </a:gsLst>
                  <a:lin ang="0" scaled="0"/>
                </a:gradFill>
                <a:latin typeface="Segoe UI Semibold"/>
                <a:cs typeface="Segoe UI"/>
              </a:rPr>
              <a:t>Scenario</a:t>
            </a:r>
          </a:p>
        </p:txBody>
      </p:sp>
      <p:sp>
        <p:nvSpPr>
          <p:cNvPr id="7" name="Rectangle 6">
            <a:extLst>
              <a:ext uri="{FF2B5EF4-FFF2-40B4-BE49-F238E27FC236}">
                <a16:creationId xmlns:a16="http://schemas.microsoft.com/office/drawing/2014/main" id="{B9ED6DFC-0058-6149-2373-EDB8BDD07B2E}"/>
              </a:ext>
            </a:extLst>
          </p:cNvPr>
          <p:cNvSpPr>
            <a:spLocks/>
          </p:cNvSpPr>
          <p:nvPr/>
        </p:nvSpPr>
        <p:spPr>
          <a:xfrm>
            <a:off x="419100" y="2257620"/>
            <a:ext cx="3336550" cy="152349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363"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There may be scenarios where the data can be inconsistent with the analysis goal. For instance, </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a:ln w="0">
                  <a:noFill/>
                </a:ln>
                <a:solidFill>
                  <a:schemeClr val="tx1"/>
                </a:solidFill>
                <a:effectLst/>
                <a:uLnTx/>
                <a:uFillTx/>
                <a:latin typeface="+mj-lt"/>
                <a:ea typeface="+mn-ea"/>
                <a:cs typeface="Segoe UI Semibold" panose="020B0702040204020203" pitchFamily="34" charset="0"/>
              </a:rPr>
              <a:t>Inactive individuals</a:t>
            </a:r>
            <a:r>
              <a:rPr kumimoji="0" lang="en-US" sz="1200" b="0" i="0" u="none" strike="noStrike" kern="1200" cap="none" spc="0" normalizeH="0" baseline="0" noProof="0">
                <a:ln w="0">
                  <a:noFill/>
                </a:ln>
                <a:solidFill>
                  <a:schemeClr val="tx1"/>
                </a:solidFill>
                <a:effectLst/>
                <a:uLnTx/>
                <a:uFillTx/>
                <a:latin typeface="+mj-lt"/>
                <a:ea typeface="+mn-ea"/>
                <a:cs typeface="Segoe UI Semibold" panose="020B0702040204020203" pitchFamily="34" charset="0"/>
              </a:rPr>
              <a:t>,</a:t>
            </a:r>
            <a:r>
              <a:rPr kumimoji="0" lang="en-US" sz="1200" b="1" i="0" u="none" strike="noStrike" kern="1200" cap="none" spc="0" normalizeH="0" baseline="0" noProof="0">
                <a:ln w="0">
                  <a:noFill/>
                </a:ln>
                <a:solidFill>
                  <a:schemeClr val="tx1"/>
                </a:solidFill>
                <a:effectLst/>
                <a:uLnTx/>
                <a:uFillTx/>
                <a:latin typeface="+mj-lt"/>
                <a:ea typeface="+mn-ea"/>
                <a:cs typeface="Segoe UI Semibold" panose="020B0702040204020203" pitchFamily="34" charset="0"/>
              </a:rPr>
              <a:t> public holidays</a:t>
            </a:r>
            <a:r>
              <a:rPr kumimoji="0" lang="en-US" sz="1200" b="1"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 </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or non-knowledge workers.</a:t>
            </a:r>
            <a:endParaRPr kumimoji="0" lang="en-US" sz="1200" b="1"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endParaRP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1" i="0" u="none" strike="noStrike" kern="1200" cap="none" spc="0" normalizeH="0" baseline="0" noProof="0">
                <a:ln w="0">
                  <a:noFill/>
                </a:ln>
                <a:solidFill>
                  <a:schemeClr val="tx1"/>
                </a:solidFill>
                <a:effectLst/>
                <a:uLnTx/>
                <a:uFillTx/>
                <a:latin typeface="+mj-lt"/>
                <a:ea typeface="+mn-ea"/>
                <a:cs typeface="Segoe UI Semibold" panose="020B0702040204020203" pitchFamily="34" charset="0"/>
              </a:rPr>
              <a:t>Outliers</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 in collaboration behavior.</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Organizational data may be </a:t>
            </a:r>
            <a:r>
              <a:rPr kumimoji="0" lang="en-US" sz="1200" b="1" i="0" u="none" strike="noStrike" kern="1200" cap="none" spc="0" normalizeH="0" baseline="0" noProof="0">
                <a:ln w="0">
                  <a:noFill/>
                </a:ln>
                <a:solidFill>
                  <a:schemeClr val="tx1"/>
                </a:solidFill>
                <a:effectLst/>
                <a:uLnTx/>
                <a:uFillTx/>
                <a:latin typeface="+mj-lt"/>
                <a:ea typeface="+mn-ea"/>
                <a:cs typeface="Segoe UI Semibold" panose="020B0702040204020203" pitchFamily="34" charset="0"/>
              </a:rPr>
              <a:t>overly granular</a:t>
            </a:r>
            <a:r>
              <a:rPr kumimoji="0" lang="en-US" sz="1200" b="0" i="0" u="none" strike="noStrike" kern="1200" cap="none" spc="0" normalizeH="0" baseline="0" noProof="0">
                <a:ln w="0">
                  <a:noFill/>
                </a:ln>
                <a:solidFill>
                  <a:schemeClr val="tx1"/>
                </a:solidFill>
                <a:effectLst/>
                <a:uLnTx/>
                <a:uFillTx/>
                <a:latin typeface="+mj-lt"/>
                <a:ea typeface="+mn-ea"/>
                <a:cs typeface="Segoe UI Semibold" panose="020B0702040204020203" pitchFamily="34" charset="0"/>
              </a:rPr>
              <a:t> </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(small groups) or </a:t>
            </a:r>
            <a:r>
              <a:rPr kumimoji="0" lang="en-US" sz="1200" b="1" i="0" u="none" strike="noStrike" kern="1200" cap="none" spc="0" normalizeH="0" baseline="0" noProof="0">
                <a:ln w="0">
                  <a:noFill/>
                </a:ln>
                <a:solidFill>
                  <a:schemeClr val="tx1"/>
                </a:solidFill>
                <a:effectLst/>
                <a:uLnTx/>
                <a:uFillTx/>
                <a:latin typeface="+mj-lt"/>
                <a:ea typeface="+mn-ea"/>
                <a:cs typeface="Segoe UI Semibold" panose="020B0702040204020203" pitchFamily="34" charset="0"/>
              </a:rPr>
              <a:t>static</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 (same over time).</a:t>
            </a:r>
          </a:p>
        </p:txBody>
      </p:sp>
      <p:sp>
        <p:nvSpPr>
          <p:cNvPr id="25" name="Rectangle 24">
            <a:extLst>
              <a:ext uri="{FF2B5EF4-FFF2-40B4-BE49-F238E27FC236}">
                <a16:creationId xmlns:a16="http://schemas.microsoft.com/office/drawing/2014/main" id="{FA55266F-7A60-9C05-B115-4F37AB8E1145}"/>
              </a:ext>
            </a:extLst>
          </p:cNvPr>
          <p:cNvSpPr>
            <a:spLocks/>
          </p:cNvSpPr>
          <p:nvPr/>
        </p:nvSpPr>
        <p:spPr>
          <a:xfrm>
            <a:off x="419100" y="4279678"/>
            <a:ext cx="3336550" cy="2308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500">
                <a:gradFill>
                  <a:gsLst>
                    <a:gs pos="58000">
                      <a:srgbClr val="8661C5"/>
                    </a:gs>
                    <a:gs pos="100000">
                      <a:srgbClr val="C73ECC"/>
                    </a:gs>
                    <a:gs pos="0">
                      <a:srgbClr val="0078D4">
                        <a:lumMod val="75000"/>
                      </a:srgbClr>
                    </a:gs>
                  </a:gsLst>
                  <a:lin ang="0" scaled="0"/>
                </a:gradFill>
                <a:latin typeface="Segoe UI Semibold"/>
                <a:cs typeface="Segoe UI"/>
              </a:rPr>
              <a:t>Function examples</a:t>
            </a:r>
          </a:p>
        </p:txBody>
      </p:sp>
      <p:sp>
        <p:nvSpPr>
          <p:cNvPr id="23" name="Rectangle 22">
            <a:extLst>
              <a:ext uri="{FF2B5EF4-FFF2-40B4-BE49-F238E27FC236}">
                <a16:creationId xmlns:a16="http://schemas.microsoft.com/office/drawing/2014/main" id="{AE1BC7A4-4600-5C80-6F19-15044CDC2382}"/>
              </a:ext>
            </a:extLst>
          </p:cNvPr>
          <p:cNvSpPr>
            <a:spLocks/>
          </p:cNvSpPr>
          <p:nvPr/>
        </p:nvSpPr>
        <p:spPr>
          <a:xfrm>
            <a:off x="419100" y="4713366"/>
            <a:ext cx="3336550" cy="149271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identify_holidayweeks</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identify_inactiveweeks</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identify_nkw</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identify_outlier</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identify_tenure</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validation_report</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p>
        </p:txBody>
      </p:sp>
      <p:cxnSp>
        <p:nvCxnSpPr>
          <p:cNvPr id="27" name="Straight Connector 26">
            <a:extLst>
              <a:ext uri="{FF2B5EF4-FFF2-40B4-BE49-F238E27FC236}">
                <a16:creationId xmlns:a16="http://schemas.microsoft.com/office/drawing/2014/main" id="{03B5821C-C6D9-8412-E314-F850DE197A67}"/>
              </a:ext>
              <a:ext uri="{C183D7F6-B498-43B3-948B-1728B52AA6E4}">
                <adec:decorative xmlns:adec="http://schemas.microsoft.com/office/drawing/2017/decorative" val="1"/>
              </a:ext>
            </a:extLst>
          </p:cNvPr>
          <p:cNvCxnSpPr>
            <a:cxnSpLocks/>
          </p:cNvCxnSpPr>
          <p:nvPr/>
        </p:nvCxnSpPr>
        <p:spPr>
          <a:xfrm>
            <a:off x="4086981" y="1808543"/>
            <a:ext cx="0" cy="4562895"/>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357EA99-8285-DA55-B60B-BD6A0B47E70C}"/>
              </a:ext>
              <a:ext uri="{C183D7F6-B498-43B3-948B-1728B52AA6E4}">
                <adec:decorative xmlns:adec="http://schemas.microsoft.com/office/drawing/2017/decorative" val="1"/>
              </a:ext>
            </a:extLst>
          </p:cNvPr>
          <p:cNvCxnSpPr>
            <a:cxnSpLocks/>
          </p:cNvCxnSpPr>
          <p:nvPr/>
        </p:nvCxnSpPr>
        <p:spPr>
          <a:xfrm>
            <a:off x="8954030" y="1808543"/>
            <a:ext cx="0" cy="4562895"/>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0681222-892C-69F8-3A0E-09CA2F82A810}"/>
              </a:ext>
            </a:extLst>
          </p:cNvPr>
          <p:cNvSpPr>
            <a:spLocks/>
          </p:cNvSpPr>
          <p:nvPr/>
        </p:nvSpPr>
        <p:spPr>
          <a:xfrm>
            <a:off x="4418312" y="1823932"/>
            <a:ext cx="4204386" cy="2308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500">
                <a:gradFill>
                  <a:gsLst>
                    <a:gs pos="58000">
                      <a:srgbClr val="8661C5"/>
                    </a:gs>
                    <a:gs pos="100000">
                      <a:srgbClr val="C73ECC"/>
                    </a:gs>
                    <a:gs pos="0">
                      <a:srgbClr val="0078D4">
                        <a:lumMod val="75000"/>
                      </a:srgbClr>
                    </a:gs>
                  </a:gsLst>
                  <a:lin ang="0" scaled="0"/>
                </a:gradFill>
                <a:latin typeface="Segoe UI Semibold"/>
                <a:cs typeface="Segoe UI"/>
              </a:rPr>
              <a:t>Example code</a:t>
            </a:r>
          </a:p>
        </p:txBody>
      </p:sp>
      <p:sp>
        <p:nvSpPr>
          <p:cNvPr id="35" name="Rectangle 34">
            <a:extLst>
              <a:ext uri="{FF2B5EF4-FFF2-40B4-BE49-F238E27FC236}">
                <a16:creationId xmlns:a16="http://schemas.microsoft.com/office/drawing/2014/main" id="{99EFB2B0-FB6B-06F3-C179-4F3508601EF4}"/>
              </a:ext>
            </a:extLst>
          </p:cNvPr>
          <p:cNvSpPr>
            <a:spLocks/>
          </p:cNvSpPr>
          <p:nvPr/>
        </p:nvSpPr>
        <p:spPr>
          <a:xfrm>
            <a:off x="4418312" y="2257620"/>
            <a:ext cx="4204386" cy="3693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363"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identify_outlier</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(data, </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group_var</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 = "</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MetricDate</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 metric = "</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Collaboration_hours</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p>
        </p:txBody>
      </p:sp>
      <p:grpSp>
        <p:nvGrpSpPr>
          <p:cNvPr id="16" name="Group 15" descr="Example code using R">
            <a:extLst>
              <a:ext uri="{FF2B5EF4-FFF2-40B4-BE49-F238E27FC236}">
                <a16:creationId xmlns:a16="http://schemas.microsoft.com/office/drawing/2014/main" id="{61AA4680-6C41-8C47-159D-B2543B68776E}"/>
              </a:ext>
            </a:extLst>
          </p:cNvPr>
          <p:cNvGrpSpPr/>
          <p:nvPr/>
        </p:nvGrpSpPr>
        <p:grpSpPr>
          <a:xfrm>
            <a:off x="4418313" y="2836466"/>
            <a:ext cx="4204386" cy="1667386"/>
            <a:chOff x="4418313" y="2836466"/>
            <a:chExt cx="4204386" cy="1667386"/>
          </a:xfrm>
        </p:grpSpPr>
        <p:sp>
          <p:nvSpPr>
            <p:cNvPr id="44" name="TextBox 43">
              <a:extLst>
                <a:ext uri="{FF2B5EF4-FFF2-40B4-BE49-F238E27FC236}">
                  <a16:creationId xmlns:a16="http://schemas.microsoft.com/office/drawing/2014/main" id="{D2BF0E23-47F3-A1C0-343E-48237C2AD53A}"/>
                </a:ext>
              </a:extLst>
            </p:cNvPr>
            <p:cNvSpPr txBox="1">
              <a:spLocks/>
            </p:cNvSpPr>
            <p:nvPr/>
          </p:nvSpPr>
          <p:spPr>
            <a:xfrm>
              <a:off x="4418313" y="3205800"/>
              <a:ext cx="4204386" cy="1298052"/>
            </a:xfrm>
            <a:prstGeom prst="rect">
              <a:avLst/>
            </a:prstGeom>
            <a:solidFill>
              <a:schemeClr val="tx1">
                <a:lumMod val="75000"/>
                <a:lumOff val="25000"/>
              </a:schemeClr>
            </a:solidFill>
          </p:spPr>
          <p:txBody>
            <a:bodyPr wrap="square" lIns="72000" tIns="72000" rIns="72000" bIns="7200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library(</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vivainsights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bg2">
                      <a:lumMod val="90000"/>
                    </a:schemeClr>
                  </a:solidFill>
                  <a:effectLst/>
                  <a:uLnTx/>
                  <a:uFillTx/>
                  <a:latin typeface="Courier New" panose="02070309020205020404" pitchFamily="49" charset="0"/>
                  <a:ea typeface="+mn-ea"/>
                  <a:cs typeface="Courier New" panose="02070309020205020404" pitchFamily="49" charset="0"/>
                </a:rPr>
                <a:t>identify_outlier</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data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pq_data</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group_var</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MetricDate</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metric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Collaboration_hours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endParaRPr kumimoji="0" lang="en-GB"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endParaRPr>
            </a:p>
          </p:txBody>
        </p:sp>
        <p:sp>
          <p:nvSpPr>
            <p:cNvPr id="45" name="TextBox 44">
              <a:extLst>
                <a:ext uri="{FF2B5EF4-FFF2-40B4-BE49-F238E27FC236}">
                  <a16:creationId xmlns:a16="http://schemas.microsoft.com/office/drawing/2014/main" id="{63995BFB-1C03-68F2-1E07-BBE67384BE1F}"/>
                </a:ext>
              </a:extLst>
            </p:cNvPr>
            <p:cNvSpPr txBox="1">
              <a:spLocks/>
            </p:cNvSpPr>
            <p:nvPr/>
          </p:nvSpPr>
          <p:spPr>
            <a:xfrm>
              <a:off x="4418313" y="2836466"/>
              <a:ext cx="4204386" cy="369333"/>
            </a:xfrm>
            <a:prstGeom prst="rect">
              <a:avLst/>
            </a:prstGeom>
            <a:solidFill>
              <a:srgbClr val="E4E4E4"/>
            </a:solidFill>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Segoe UI"/>
                  <a:ea typeface="+mn-ea"/>
                  <a:cs typeface="Courier New" panose="02070309020205020404" pitchFamily="49" charset="0"/>
                </a:rPr>
                <a:t>R</a:t>
              </a:r>
            </a:p>
          </p:txBody>
        </p:sp>
        <p:pic>
          <p:nvPicPr>
            <p:cNvPr id="70" name="Picture 69">
              <a:extLst>
                <a:ext uri="{FF2B5EF4-FFF2-40B4-BE49-F238E27FC236}">
                  <a16:creationId xmlns:a16="http://schemas.microsoft.com/office/drawing/2014/main" id="{F58F02FB-EAB3-8D69-EC56-8BABAEABC6A1}"/>
                </a:ext>
              </a:extLst>
            </p:cNvPr>
            <p:cNvPicPr>
              <a:picLocks noChangeAspect="1"/>
            </p:cNvPicPr>
            <p:nvPr/>
          </p:nvPicPr>
          <p:blipFill>
            <a:blip r:embed="rId3"/>
            <a:stretch>
              <a:fillRect/>
            </a:stretch>
          </p:blipFill>
          <p:spPr>
            <a:xfrm>
              <a:off x="8268643" y="2917290"/>
              <a:ext cx="267868" cy="207684"/>
            </a:xfrm>
            <a:prstGeom prst="rect">
              <a:avLst/>
            </a:prstGeom>
          </p:spPr>
        </p:pic>
      </p:grpSp>
      <p:grpSp>
        <p:nvGrpSpPr>
          <p:cNvPr id="17" name="Group 16" descr="Example code using Python ">
            <a:extLst>
              <a:ext uri="{FF2B5EF4-FFF2-40B4-BE49-F238E27FC236}">
                <a16:creationId xmlns:a16="http://schemas.microsoft.com/office/drawing/2014/main" id="{9D5781AE-AE2B-924E-B95B-A4B89BCDE441}"/>
              </a:ext>
            </a:extLst>
          </p:cNvPr>
          <p:cNvGrpSpPr/>
          <p:nvPr/>
        </p:nvGrpSpPr>
        <p:grpSpPr>
          <a:xfrm>
            <a:off x="4418313" y="4713366"/>
            <a:ext cx="4204386" cy="1658072"/>
            <a:chOff x="4418313" y="4713366"/>
            <a:chExt cx="4204386" cy="1658072"/>
          </a:xfrm>
        </p:grpSpPr>
        <p:sp>
          <p:nvSpPr>
            <p:cNvPr id="55" name="TextBox 54">
              <a:extLst>
                <a:ext uri="{FF2B5EF4-FFF2-40B4-BE49-F238E27FC236}">
                  <a16:creationId xmlns:a16="http://schemas.microsoft.com/office/drawing/2014/main" id="{88E26D0F-57A8-9A08-2F39-C0E6F8C62439}"/>
                </a:ext>
              </a:extLst>
            </p:cNvPr>
            <p:cNvSpPr txBox="1">
              <a:spLocks/>
            </p:cNvSpPr>
            <p:nvPr/>
          </p:nvSpPr>
          <p:spPr>
            <a:xfrm>
              <a:off x="4418313" y="5082699"/>
              <a:ext cx="4204386" cy="1288739"/>
            </a:xfrm>
            <a:prstGeom prst="rect">
              <a:avLst/>
            </a:prstGeom>
            <a:solidFill>
              <a:schemeClr val="tx1">
                <a:lumMod val="75000"/>
                <a:lumOff val="25000"/>
              </a:schemeClr>
            </a:solidFill>
          </p:spPr>
          <p:txBody>
            <a:bodyPr wrap="square" lIns="72000" tIns="72000" rIns="72000" bIns="7200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import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vivainsights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as vi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vi.</a:t>
              </a:r>
              <a:r>
                <a:rPr kumimoji="0" lang="en-US" sz="1000" b="0" i="0" u="none" strike="noStrike" kern="1200" cap="none" spc="0" normalizeH="0" baseline="0" noProof="0" err="1">
                  <a:ln>
                    <a:noFill/>
                  </a:ln>
                  <a:solidFill>
                    <a:schemeClr val="bg2">
                      <a:lumMod val="90000"/>
                    </a:schemeClr>
                  </a:solidFill>
                  <a:effectLst/>
                  <a:uLnTx/>
                  <a:uFillTx/>
                  <a:latin typeface="Courier New" panose="02070309020205020404" pitchFamily="49" charset="0"/>
                  <a:ea typeface="+mn-ea"/>
                  <a:cs typeface="Courier New" panose="02070309020205020404" pitchFamily="49" charset="0"/>
                </a:rPr>
                <a:t>identify_outlier</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data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pq_data</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group_var</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MetricDate</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metric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Collaboration_hours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endParaRPr kumimoji="0" lang="en-GB"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endParaRPr>
            </a:p>
          </p:txBody>
        </p:sp>
        <p:sp>
          <p:nvSpPr>
            <p:cNvPr id="56" name="TextBox 55">
              <a:extLst>
                <a:ext uri="{FF2B5EF4-FFF2-40B4-BE49-F238E27FC236}">
                  <a16:creationId xmlns:a16="http://schemas.microsoft.com/office/drawing/2014/main" id="{98621ED2-028B-01D7-9656-225981D7E4B1}"/>
                </a:ext>
              </a:extLst>
            </p:cNvPr>
            <p:cNvSpPr txBox="1">
              <a:spLocks/>
            </p:cNvSpPr>
            <p:nvPr/>
          </p:nvSpPr>
          <p:spPr>
            <a:xfrm>
              <a:off x="4418313" y="4713366"/>
              <a:ext cx="4204386" cy="369333"/>
            </a:xfrm>
            <a:prstGeom prst="rect">
              <a:avLst/>
            </a:prstGeom>
            <a:solidFill>
              <a:srgbClr val="E4E4E4"/>
            </a:solidFill>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Segoe UI"/>
                  <a:ea typeface="+mn-ea"/>
                  <a:cs typeface="Courier New" panose="02070309020205020404" pitchFamily="49" charset="0"/>
                </a:rPr>
                <a:t>Python</a:t>
              </a:r>
            </a:p>
          </p:txBody>
        </p:sp>
        <p:pic>
          <p:nvPicPr>
            <p:cNvPr id="1026" name="Picture 2" descr="How to Install Python on Windows - Liquid Web">
              <a:extLst>
                <a:ext uri="{FF2B5EF4-FFF2-40B4-BE49-F238E27FC236}">
                  <a16:creationId xmlns:a16="http://schemas.microsoft.com/office/drawing/2014/main" id="{F0F9BFE1-E257-1A5A-3187-73C41C34F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652" y="4787107"/>
              <a:ext cx="221851" cy="22185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 name="Rectangle: Rounded Corners 2">
            <a:extLst>
              <a:ext uri="{FF2B5EF4-FFF2-40B4-BE49-F238E27FC236}">
                <a16:creationId xmlns:a16="http://schemas.microsoft.com/office/drawing/2014/main" id="{0260C3F1-564F-BCE2-4F6A-C5F5490DB4E4}"/>
              </a:ext>
              <a:ext uri="{C183D7F6-B498-43B3-948B-1728B52AA6E4}">
                <adec:decorative xmlns:adec="http://schemas.microsoft.com/office/drawing/2017/decorative" val="1"/>
              </a:ext>
            </a:extLst>
          </p:cNvPr>
          <p:cNvSpPr>
            <a:spLocks/>
          </p:cNvSpPr>
          <p:nvPr/>
        </p:nvSpPr>
        <p:spPr bwMode="auto">
          <a:xfrm>
            <a:off x="419100" y="2132086"/>
            <a:ext cx="333655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36" name="Rectangle: Rounded Corners 35">
            <a:extLst>
              <a:ext uri="{FF2B5EF4-FFF2-40B4-BE49-F238E27FC236}">
                <a16:creationId xmlns:a16="http://schemas.microsoft.com/office/drawing/2014/main" id="{AF4EAC96-2725-8285-C085-3211AB071500}"/>
              </a:ext>
              <a:ext uri="{C183D7F6-B498-43B3-948B-1728B52AA6E4}">
                <adec:decorative xmlns:adec="http://schemas.microsoft.com/office/drawing/2017/decorative" val="1"/>
              </a:ext>
            </a:extLst>
          </p:cNvPr>
          <p:cNvSpPr>
            <a:spLocks/>
          </p:cNvSpPr>
          <p:nvPr/>
        </p:nvSpPr>
        <p:spPr bwMode="auto">
          <a:xfrm>
            <a:off x="4418312" y="2132086"/>
            <a:ext cx="4204386"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47" name="Rectangle: Rounded Corners 46">
            <a:extLst>
              <a:ext uri="{FF2B5EF4-FFF2-40B4-BE49-F238E27FC236}">
                <a16:creationId xmlns:a16="http://schemas.microsoft.com/office/drawing/2014/main" id="{5B16C416-D9D5-5D40-1E91-CA230B354A21}"/>
              </a:ext>
              <a:ext uri="{C183D7F6-B498-43B3-948B-1728B52AA6E4}">
                <adec:decorative xmlns:adec="http://schemas.microsoft.com/office/drawing/2017/decorative" val="1"/>
              </a:ext>
            </a:extLst>
          </p:cNvPr>
          <p:cNvSpPr>
            <a:spLocks/>
          </p:cNvSpPr>
          <p:nvPr/>
        </p:nvSpPr>
        <p:spPr bwMode="auto">
          <a:xfrm>
            <a:off x="9285363" y="2132086"/>
            <a:ext cx="2519008"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48" name="Rectangle 47">
            <a:extLst>
              <a:ext uri="{FF2B5EF4-FFF2-40B4-BE49-F238E27FC236}">
                <a16:creationId xmlns:a16="http://schemas.microsoft.com/office/drawing/2014/main" id="{B3C769B7-9B96-966D-707E-72B200D0358B}"/>
              </a:ext>
            </a:extLst>
          </p:cNvPr>
          <p:cNvSpPr>
            <a:spLocks/>
          </p:cNvSpPr>
          <p:nvPr/>
        </p:nvSpPr>
        <p:spPr>
          <a:xfrm>
            <a:off x="9285363" y="1823932"/>
            <a:ext cx="2519008" cy="2308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500">
                <a:gradFill>
                  <a:gsLst>
                    <a:gs pos="58000">
                      <a:srgbClr val="8661C5"/>
                    </a:gs>
                    <a:gs pos="100000">
                      <a:srgbClr val="C73ECC"/>
                    </a:gs>
                    <a:gs pos="0">
                      <a:srgbClr val="0078D4">
                        <a:lumMod val="75000"/>
                      </a:srgbClr>
                    </a:gs>
                  </a:gsLst>
                  <a:lin ang="0" scaled="0"/>
                </a:gradFill>
                <a:latin typeface="Segoe UI Semibold"/>
                <a:cs typeface="Segoe UI"/>
              </a:rPr>
              <a:t>Example outputs</a:t>
            </a:r>
          </a:p>
        </p:txBody>
      </p:sp>
      <mc:AlternateContent xmlns:mc="http://schemas.openxmlformats.org/markup-compatibility/2006" xmlns:pslz="http://schemas.microsoft.com/office/powerpoint/2016/slidezoom">
        <mc:Choice Requires="pslz">
          <p:graphicFrame>
            <p:nvGraphicFramePr>
              <p:cNvPr id="73" name="Slide Zoom 72" descr="Screenshot of Example output">
                <a:extLst>
                  <a:ext uri="{FF2B5EF4-FFF2-40B4-BE49-F238E27FC236}">
                    <a16:creationId xmlns:a16="http://schemas.microsoft.com/office/drawing/2014/main" id="{65CD992C-14A3-1BB5-01CA-D03C9463148A}"/>
                  </a:ext>
                </a:extLst>
              </p:cNvPr>
              <p:cNvGraphicFramePr>
                <a:graphicFrameLocks/>
              </p:cNvGraphicFramePr>
              <p:nvPr>
                <p:extLst>
                  <p:ext uri="{D42A27DB-BD31-4B8C-83A1-F6EECF244321}">
                    <p14:modId xmlns:p14="http://schemas.microsoft.com/office/powerpoint/2010/main" val="2657344833"/>
                  </p:ext>
                </p:extLst>
              </p:nvPr>
            </p:nvGraphicFramePr>
            <p:xfrm>
              <a:off x="9285363" y="2305912"/>
              <a:ext cx="2519008" cy="1416942"/>
            </p:xfrm>
            <a:graphic>
              <a:graphicData uri="http://schemas.microsoft.com/office/powerpoint/2016/slidezoom">
                <pslz:sldZm>
                  <pslz:sldZmObj sldId="2134806749" cId="2713563641">
                    <pslz:zmPr id="{A5F3C4B5-5B93-4ED8-AE25-85A9B19ACC86}" returnToParent="0" transitionDur="1000">
                      <p166:blipFill xmlns:p166="http://schemas.microsoft.com/office/powerpoint/2016/6/main">
                        <a:blip r:embed="rId5"/>
                        <a:stretch>
                          <a:fillRect/>
                        </a:stretch>
                      </p166:blipFill>
                      <p166:spPr xmlns:p166="http://schemas.microsoft.com/office/powerpoint/2016/6/main">
                        <a:xfrm>
                          <a:off x="0" y="0"/>
                          <a:ext cx="2519008" cy="1416942"/>
                        </a:xfrm>
                        <a:prstGeom prst="rect">
                          <a:avLst/>
                        </a:prstGeom>
                        <a:ln w="3175">
                          <a:noFill/>
                        </a:ln>
                        <a:effectLst>
                          <a:outerShdw blurRad="50800" dist="38100" dir="2700000" algn="tl" rotWithShape="0">
                            <a:prstClr val="black">
                              <a:alpha val="40000"/>
                            </a:prstClr>
                          </a:outerShdw>
                        </a:effectLst>
                      </p166:spPr>
                    </pslz:zmPr>
                  </pslz:sldZmObj>
                </pslz:sldZm>
              </a:graphicData>
            </a:graphic>
          </p:graphicFrame>
        </mc:Choice>
        <mc:Fallback xmlns="">
          <p:pic>
            <p:nvPicPr>
              <p:cNvPr id="73" name="Slide Zoom 72" descr="Screenshot of Example output">
                <a:hlinkClick r:id="rId6" action="ppaction://hlinksldjump"/>
                <a:extLst>
                  <a:ext uri="{FF2B5EF4-FFF2-40B4-BE49-F238E27FC236}">
                    <a16:creationId xmlns:a16="http://schemas.microsoft.com/office/drawing/2014/main" id="{65CD992C-14A3-1BB5-01CA-D03C9463148A}"/>
                  </a:ext>
                </a:extLst>
              </p:cNvPr>
              <p:cNvPicPr>
                <a:picLocks noGrp="1" noRot="1" noChangeAspect="1" noMove="1" noResize="1" noEditPoints="1" noAdjustHandles="1" noChangeArrowheads="1" noChangeShapeType="1"/>
              </p:cNvPicPr>
              <p:nvPr/>
            </p:nvPicPr>
            <p:blipFill>
              <a:blip r:embed="rId7"/>
              <a:stretch>
                <a:fillRect/>
              </a:stretch>
            </p:blipFill>
            <p:spPr>
              <a:xfrm>
                <a:off x="9285363" y="2305912"/>
                <a:ext cx="2519008" cy="1416942"/>
              </a:xfrm>
              <a:prstGeom prst="rect">
                <a:avLst/>
              </a:prstGeom>
              <a:ln w="3175">
                <a:noFill/>
              </a:ln>
              <a:effectLst>
                <a:outerShdw blurRad="50800" dist="381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6" name="Slide Zoom 5" descr="Screenshot of Example output">
                <a:extLst>
                  <a:ext uri="{FF2B5EF4-FFF2-40B4-BE49-F238E27FC236}">
                    <a16:creationId xmlns:a16="http://schemas.microsoft.com/office/drawing/2014/main" id="{4994CBF2-7F02-581F-572C-BB4616E81F3C}"/>
                  </a:ext>
                </a:extLst>
              </p:cNvPr>
              <p:cNvGraphicFramePr>
                <a:graphicFrameLocks/>
              </p:cNvGraphicFramePr>
              <p:nvPr>
                <p:extLst>
                  <p:ext uri="{D42A27DB-BD31-4B8C-83A1-F6EECF244321}">
                    <p14:modId xmlns:p14="http://schemas.microsoft.com/office/powerpoint/2010/main" val="94898722"/>
                  </p:ext>
                </p:extLst>
              </p:nvPr>
            </p:nvGraphicFramePr>
            <p:xfrm>
              <a:off x="9285363" y="3964976"/>
              <a:ext cx="2519008" cy="1416942"/>
            </p:xfrm>
            <a:graphic>
              <a:graphicData uri="http://schemas.microsoft.com/office/powerpoint/2016/slidezoom">
                <pslz:sldZm>
                  <pslz:sldZmObj sldId="2134806735" cId="128480274">
                    <pslz:zmPr id="{AB5BA141-E47E-4197-AF16-13879C8F3B76}" returnToParent="0" transitionDur="1000">
                      <p166:blipFill xmlns:p166="http://schemas.microsoft.com/office/powerpoint/2016/6/main">
                        <a:blip r:embed="rId8"/>
                        <a:stretch>
                          <a:fillRect/>
                        </a:stretch>
                      </p166:blipFill>
                      <p166:spPr xmlns:p166="http://schemas.microsoft.com/office/powerpoint/2016/6/main">
                        <a:xfrm>
                          <a:off x="0" y="0"/>
                          <a:ext cx="2519008" cy="1416942"/>
                        </a:xfrm>
                        <a:prstGeom prst="rect">
                          <a:avLst/>
                        </a:prstGeom>
                        <a:ln w="3175">
                          <a:noFill/>
                        </a:ln>
                        <a:effectLst>
                          <a:outerShdw blurRad="50800" dist="38100" dir="2700000" algn="tl" rotWithShape="0">
                            <a:prstClr val="black">
                              <a:alpha val="40000"/>
                            </a:prstClr>
                          </a:outerShdw>
                        </a:effectLst>
                      </p166:spPr>
                    </pslz:zmPr>
                  </pslz:sldZmObj>
                </pslz:sldZm>
              </a:graphicData>
            </a:graphic>
          </p:graphicFrame>
        </mc:Choice>
        <mc:Fallback xmlns="">
          <p:pic>
            <p:nvPicPr>
              <p:cNvPr id="6" name="Slide Zoom 5" descr="Screenshot of Example output">
                <a:hlinkClick r:id="rId9" action="ppaction://hlinksldjump"/>
                <a:extLst>
                  <a:ext uri="{FF2B5EF4-FFF2-40B4-BE49-F238E27FC236}">
                    <a16:creationId xmlns:a16="http://schemas.microsoft.com/office/drawing/2014/main" id="{4994CBF2-7F02-581F-572C-BB4616E81F3C}"/>
                  </a:ext>
                </a:extLst>
              </p:cNvPr>
              <p:cNvPicPr>
                <a:picLocks noGrp="1" noRot="1" noChangeAspect="1" noMove="1" noResize="1" noEditPoints="1" noAdjustHandles="1" noChangeArrowheads="1" noChangeShapeType="1"/>
              </p:cNvPicPr>
              <p:nvPr/>
            </p:nvPicPr>
            <p:blipFill>
              <a:blip r:embed="rId10"/>
              <a:stretch>
                <a:fillRect/>
              </a:stretch>
            </p:blipFill>
            <p:spPr>
              <a:xfrm>
                <a:off x="9285363" y="3964976"/>
                <a:ext cx="2519008" cy="1416942"/>
              </a:xfrm>
              <a:prstGeom prst="rect">
                <a:avLst/>
              </a:prstGeom>
              <a:ln w="3175">
                <a:noFill/>
              </a:ln>
              <a:effectLst>
                <a:outerShdw blurRad="50800" dist="38100" dir="2700000" algn="tl" rotWithShape="0">
                  <a:prstClr val="black">
                    <a:alpha val="40000"/>
                  </a:prstClr>
                </a:outerShdw>
              </a:effectLst>
            </p:spPr>
          </p:pic>
        </mc:Fallback>
      </mc:AlternateContent>
    </p:spTree>
    <p:extLst>
      <p:ext uri="{BB962C8B-B14F-4D97-AF65-F5344CB8AC3E}">
        <p14:creationId xmlns:p14="http://schemas.microsoft.com/office/powerpoint/2010/main" val="111561405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B459344-0694-3945-FD89-158712D64A20}"/>
              </a:ext>
              <a:ext uri="{C183D7F6-B498-43B3-948B-1728B52AA6E4}">
                <adec:decorative xmlns:adec="http://schemas.microsoft.com/office/drawing/2017/decorative" val="1"/>
              </a:ext>
            </a:extLst>
          </p:cNvPr>
          <p:cNvSpPr>
            <a:spLocks/>
          </p:cNvSpPr>
          <p:nvPr/>
        </p:nvSpPr>
        <p:spPr bwMode="auto">
          <a:xfrm>
            <a:off x="419100" y="5924321"/>
            <a:ext cx="11353800" cy="457200"/>
          </a:xfrm>
          <a:prstGeom prst="roundRect">
            <a:avLst>
              <a:gd name="adj" fmla="val 8835"/>
            </a:avLst>
          </a:prstGeom>
          <a:gradFill>
            <a:gsLst>
              <a:gs pos="100000">
                <a:srgbClr val="EFC6F0"/>
              </a:gs>
              <a:gs pos="0">
                <a:srgbClr val="D5EDFF"/>
              </a:gs>
            </a:gsLst>
            <a:lin ang="0" scaled="0"/>
          </a:gradFill>
          <a:effectLst>
            <a:outerShdw blurRad="50800" dist="38100" dir="2700000" algn="tl" rotWithShape="0">
              <a:prstClr val="black">
                <a:alpha val="40000"/>
              </a:prstClr>
            </a:outerShdw>
          </a:effectLst>
        </p:spPr>
        <p:txBody>
          <a:bodyPr wrap="square" lIns="114300" tIns="114300" rIns="114300" bIns="114300">
            <a:noAutofit/>
          </a:bodyPr>
          <a:lstStyle/>
          <a:p>
            <a:pPr algn="ctr" defTabSz="914314">
              <a:spcAft>
                <a:spcPts val="1200"/>
              </a:spcAft>
            </a:pPr>
            <a:endParaRPr lang="en-GB" sz="1600">
              <a:solidFill>
                <a:srgbClr val="282828"/>
              </a:solidFill>
              <a:ea typeface="Calibri" panose="020F0502020204030204" pitchFamily="34" charset="0"/>
            </a:endParaRPr>
          </a:p>
        </p:txBody>
      </p:sp>
      <p:graphicFrame>
        <p:nvGraphicFramePr>
          <p:cNvPr id="5" name="Object 4" hidden="1">
            <a:extLst>
              <a:ext uri="{FF2B5EF4-FFF2-40B4-BE49-F238E27FC236}">
                <a16:creationId xmlns:a16="http://schemas.microsoft.com/office/drawing/2014/main" id="{55E1EFF0-1C35-4609-BEAB-8F7079BAE21C}"/>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333237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40" imgH="541" progId="TCLayout.ActiveDocument.1">
                  <p:embed/>
                </p:oleObj>
              </mc:Choice>
              <mc:Fallback>
                <p:oleObj name="think-cell Slide" r:id="rId5" imgW="540" imgH="541" progId="TCLayout.ActiveDocument.1">
                  <p:embed/>
                  <p:pic>
                    <p:nvPicPr>
                      <p:cNvPr id="5" name="Object 4" hidden="1">
                        <a:extLst>
                          <a:ext uri="{FF2B5EF4-FFF2-40B4-BE49-F238E27FC236}">
                            <a16:creationId xmlns:a16="http://schemas.microsoft.com/office/drawing/2014/main" id="{55E1EFF0-1C35-4609-BEAB-8F7079BAE21C}"/>
                          </a:ext>
                          <a:ext uri="{C183D7F6-B498-43B3-948B-1728B52AA6E4}">
                            <adec:decorative xmlns:adec="http://schemas.microsoft.com/office/drawing/2017/decorative" val="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ED4C79D-2E47-4D89-88AD-AEB24BECFCE8}"/>
              </a:ext>
              <a:ext uri="{C183D7F6-B498-43B3-948B-1728B52AA6E4}">
                <adec:decorative xmlns:adec="http://schemas.microsoft.com/office/drawing/2017/decorative" val="1"/>
              </a:ext>
            </a:extLst>
          </p:cNvPr>
          <p:cNvSpPr/>
          <p:nvPr>
            <p:custDataLst>
              <p:tags r:id="rId2"/>
            </p:custDataLst>
          </p:nvPr>
        </p:nvSpPr>
        <p:spPr>
          <a:xfrm>
            <a:off x="0" y="0"/>
            <a:ext cx="158750" cy="158750"/>
          </a:xfrm>
          <a:prstGeom prst="rect">
            <a:avLst/>
          </a:prstGeom>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1A1A1A"/>
              </a:solidFill>
              <a:effectLst/>
              <a:uLnTx/>
              <a:uFillTx/>
              <a:latin typeface="Segoe UI Semibold" panose="020B0702040204020203" pitchFamily="34" charset="0"/>
              <a:ea typeface="ＭＳ Ｐゴシック" panose="020B0600070205080204" pitchFamily="34" charset="-128"/>
              <a:cs typeface="Segoe UI Semibold" panose="020B0702040204020203" pitchFamily="34" charset="0"/>
              <a:sym typeface="Segoe UI Semibold" panose="020B0702040204020203" pitchFamily="34" charset="0"/>
            </a:endParaRPr>
          </a:p>
        </p:txBody>
      </p:sp>
      <p:sp>
        <p:nvSpPr>
          <p:cNvPr id="3" name="Title 7">
            <a:extLst>
              <a:ext uri="{FF2B5EF4-FFF2-40B4-BE49-F238E27FC236}">
                <a16:creationId xmlns:a16="http://schemas.microsoft.com/office/drawing/2014/main" id="{DC3269EC-8771-22C3-6DD4-D7D6FBEAF57E}"/>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7" name="Title 6">
            <a:extLst>
              <a:ext uri="{FF2B5EF4-FFF2-40B4-BE49-F238E27FC236}">
                <a16:creationId xmlns:a16="http://schemas.microsoft.com/office/drawing/2014/main" id="{431B15B3-118E-0D83-AB9B-FC0C23E41C4B}"/>
              </a:ext>
            </a:extLst>
          </p:cNvPr>
          <p:cNvSpPr>
            <a:spLocks noGrp="1"/>
          </p:cNvSpPr>
          <p:nvPr>
            <p:ph type="title"/>
          </p:nvPr>
        </p:nvSpPr>
        <p:spPr>
          <a:xfrm>
            <a:off x="419100" y="411163"/>
            <a:ext cx="11353800" cy="431800"/>
          </a:xfrm>
        </p:spPr>
        <p:txBody>
          <a:bodyPr/>
          <a:lstStyle/>
          <a:p>
            <a:pPr lvl="0"/>
            <a:r>
              <a:rPr lang="en-US"/>
              <a:t>Data Validation Report</a:t>
            </a:r>
          </a:p>
        </p:txBody>
      </p:sp>
      <p:sp>
        <p:nvSpPr>
          <p:cNvPr id="9" name="TextBox 8">
            <a:extLst>
              <a:ext uri="{FF2B5EF4-FFF2-40B4-BE49-F238E27FC236}">
                <a16:creationId xmlns:a16="http://schemas.microsoft.com/office/drawing/2014/main" id="{23DCA6B6-7332-459D-9E53-A0082811CA9E}"/>
              </a:ext>
            </a:extLst>
          </p:cNvPr>
          <p:cNvSpPr txBox="1">
            <a:spLocks/>
          </p:cNvSpPr>
          <p:nvPr/>
        </p:nvSpPr>
        <p:spPr>
          <a:xfrm>
            <a:off x="419100" y="983224"/>
            <a:ext cx="1135380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effectLst/>
                <a:uLnTx/>
                <a:uFillTx/>
                <a:latin typeface="Segoe UI"/>
                <a:ea typeface="+mn-ea"/>
                <a:cs typeface="+mn-cs"/>
              </a:rPr>
              <a:t>Self-serve report providing guidance and recommendations to the user by leveraging 15+ data validation functions.</a:t>
            </a:r>
          </a:p>
        </p:txBody>
      </p:sp>
      <p:sp>
        <p:nvSpPr>
          <p:cNvPr id="22" name="Arrow: Chevron 21">
            <a:extLst>
              <a:ext uri="{FF2B5EF4-FFF2-40B4-BE49-F238E27FC236}">
                <a16:creationId xmlns:a16="http://schemas.microsoft.com/office/drawing/2014/main" id="{B99CBC76-B110-39E2-E458-08EF24D5B78A}"/>
              </a:ext>
              <a:ext uri="{C183D7F6-B498-43B3-948B-1728B52AA6E4}">
                <adec:decorative xmlns:adec="http://schemas.microsoft.com/office/drawing/2017/decorative" val="1"/>
              </a:ext>
            </a:extLst>
          </p:cNvPr>
          <p:cNvSpPr/>
          <p:nvPr/>
        </p:nvSpPr>
        <p:spPr>
          <a:xfrm>
            <a:off x="7997833" y="1669504"/>
            <a:ext cx="190196" cy="300597"/>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
        <p:nvSpPr>
          <p:cNvPr id="12" name="Arrow: Chevron 11">
            <a:extLst>
              <a:ext uri="{FF2B5EF4-FFF2-40B4-BE49-F238E27FC236}">
                <a16:creationId xmlns:a16="http://schemas.microsoft.com/office/drawing/2014/main" id="{C78CBA55-F79B-9A74-12FC-9548BD839F7B}"/>
              </a:ext>
              <a:ext uri="{C183D7F6-B498-43B3-948B-1728B52AA6E4}">
                <adec:decorative xmlns:adec="http://schemas.microsoft.com/office/drawing/2017/decorative" val="1"/>
              </a:ext>
            </a:extLst>
          </p:cNvPr>
          <p:cNvSpPr/>
          <p:nvPr/>
        </p:nvSpPr>
        <p:spPr>
          <a:xfrm>
            <a:off x="4003972" y="1669504"/>
            <a:ext cx="190196" cy="300597"/>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cxnSp>
        <p:nvCxnSpPr>
          <p:cNvPr id="23" name="Straight Connector 22">
            <a:extLst>
              <a:ext uri="{FF2B5EF4-FFF2-40B4-BE49-F238E27FC236}">
                <a16:creationId xmlns:a16="http://schemas.microsoft.com/office/drawing/2014/main" id="{1EE6B6FF-C5A0-37A9-21F0-BD94EDECBF00}"/>
              </a:ext>
              <a:ext uri="{C183D7F6-B498-43B3-948B-1728B52AA6E4}">
                <adec:decorative xmlns:adec="http://schemas.microsoft.com/office/drawing/2017/decorative" val="1"/>
              </a:ext>
            </a:extLst>
          </p:cNvPr>
          <p:cNvCxnSpPr>
            <a:cxnSpLocks/>
          </p:cNvCxnSpPr>
          <p:nvPr/>
        </p:nvCxnSpPr>
        <p:spPr>
          <a:xfrm flipH="1">
            <a:off x="8060272" y="2051988"/>
            <a:ext cx="0" cy="3638296"/>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3DF3E6-AF51-C1DA-1234-D796841509DB}"/>
              </a:ext>
              <a:ext uri="{C183D7F6-B498-43B3-948B-1728B52AA6E4}">
                <adec:decorative xmlns:adec="http://schemas.microsoft.com/office/drawing/2017/decorative" val="1"/>
              </a:ext>
            </a:extLst>
          </p:cNvPr>
          <p:cNvCxnSpPr>
            <a:cxnSpLocks/>
          </p:cNvCxnSpPr>
          <p:nvPr/>
        </p:nvCxnSpPr>
        <p:spPr>
          <a:xfrm>
            <a:off x="4066412" y="2051988"/>
            <a:ext cx="0" cy="3638296"/>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D52E048-C0B0-3EC7-1234-454ABE0E2DDE}"/>
              </a:ext>
            </a:extLst>
          </p:cNvPr>
          <p:cNvSpPr>
            <a:spLocks/>
          </p:cNvSpPr>
          <p:nvPr/>
        </p:nvSpPr>
        <p:spPr>
          <a:xfrm>
            <a:off x="419100" y="1573581"/>
            <a:ext cx="313079" cy="49244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3200">
                <a:gradFill>
                  <a:gsLst>
                    <a:gs pos="58000">
                      <a:srgbClr val="8661C5"/>
                    </a:gs>
                    <a:gs pos="100000">
                      <a:srgbClr val="C73ECC"/>
                    </a:gs>
                    <a:gs pos="0">
                      <a:srgbClr val="0078D4">
                        <a:lumMod val="75000"/>
                      </a:srgbClr>
                    </a:gs>
                  </a:gsLst>
                  <a:lin ang="0" scaled="0"/>
                </a:gradFill>
                <a:latin typeface="Segoe UI Semibold"/>
                <a:cs typeface="Segoe UI"/>
              </a:rPr>
              <a:t>1</a:t>
            </a:r>
          </a:p>
        </p:txBody>
      </p:sp>
      <p:sp>
        <p:nvSpPr>
          <p:cNvPr id="8" name="TextBox 7">
            <a:extLst>
              <a:ext uri="{FF2B5EF4-FFF2-40B4-BE49-F238E27FC236}">
                <a16:creationId xmlns:a16="http://schemas.microsoft.com/office/drawing/2014/main" id="{AD897F24-5378-CCCF-E27A-4F9A3664AFB7}"/>
              </a:ext>
            </a:extLst>
          </p:cNvPr>
          <p:cNvSpPr txBox="1">
            <a:spLocks/>
          </p:cNvSpPr>
          <p:nvPr/>
        </p:nvSpPr>
        <p:spPr>
          <a:xfrm>
            <a:off x="419100" y="2367101"/>
            <a:ext cx="3366079" cy="246221"/>
          </a:xfrm>
          <a:prstGeom prst="rect">
            <a:avLst/>
          </a:prstGeom>
          <a:noFill/>
        </p:spPr>
        <p:txBody>
          <a:bodyPr wrap="square" lIns="0" tIns="0" rIns="0" bIns="0" rtlCol="0">
            <a:spAutoFit/>
          </a:bodyPr>
          <a:lstStyle/>
          <a:p>
            <a:pPr marR="0" lvl="0" indent="0" fontAlgn="auto">
              <a:lnSpc>
                <a:spcPct val="100000"/>
              </a:lnSpc>
              <a:spcBef>
                <a:spcPts val="0"/>
              </a:spcBef>
              <a:spcAft>
                <a:spcPts val="600"/>
              </a:spcAft>
              <a:buClrTx/>
              <a:buSzTx/>
              <a:buFontTx/>
              <a:buNone/>
              <a:tabLst/>
              <a:defRPr/>
            </a:pPr>
            <a:r>
              <a:rPr lang="en-GB" sz="1600">
                <a:gradFill>
                  <a:gsLst>
                    <a:gs pos="58000">
                      <a:srgbClr val="8661C5"/>
                    </a:gs>
                    <a:gs pos="100000">
                      <a:srgbClr val="C73ECC"/>
                    </a:gs>
                    <a:gs pos="0">
                      <a:srgbClr val="0078D4">
                        <a:lumMod val="75000"/>
                      </a:srgbClr>
                    </a:gs>
                  </a:gsLst>
                  <a:lin ang="0" scaled="0"/>
                </a:gradFill>
                <a:latin typeface="Segoe UI Semibold"/>
                <a:cs typeface="Segoe UI"/>
              </a:rPr>
              <a:t>Review settings</a:t>
            </a:r>
          </a:p>
        </p:txBody>
      </p:sp>
      <p:sp>
        <p:nvSpPr>
          <p:cNvPr id="13" name="Rectangle: Rounded Corners 12">
            <a:extLst>
              <a:ext uri="{FF2B5EF4-FFF2-40B4-BE49-F238E27FC236}">
                <a16:creationId xmlns:a16="http://schemas.microsoft.com/office/drawing/2014/main" id="{2FF73D67-DA9C-4A4B-1A97-B0EDB2DB9D63}"/>
              </a:ext>
              <a:ext uri="{C183D7F6-B498-43B3-948B-1728B52AA6E4}">
                <adec:decorative xmlns:adec="http://schemas.microsoft.com/office/drawing/2017/decorative" val="1"/>
              </a:ext>
            </a:extLst>
          </p:cNvPr>
          <p:cNvSpPr/>
          <p:nvPr/>
        </p:nvSpPr>
        <p:spPr bwMode="auto">
          <a:xfrm>
            <a:off x="419100" y="2133423"/>
            <a:ext cx="329067" cy="52355"/>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25" name="TextBox 24">
            <a:extLst>
              <a:ext uri="{FF2B5EF4-FFF2-40B4-BE49-F238E27FC236}">
                <a16:creationId xmlns:a16="http://schemas.microsoft.com/office/drawing/2014/main" id="{B6C15E92-DC1F-77CD-1697-971AEC561B0A}"/>
              </a:ext>
            </a:extLst>
          </p:cNvPr>
          <p:cNvSpPr txBox="1">
            <a:spLocks/>
          </p:cNvSpPr>
          <p:nvPr/>
        </p:nvSpPr>
        <p:spPr>
          <a:xfrm>
            <a:off x="419100" y="2750454"/>
            <a:ext cx="3366079" cy="1154162"/>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Review distribution of Outlook Settings and impact on after-hours calculation.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Review meeting exclusion rules and identify if common exclusion terms remain in the data.</a:t>
            </a:r>
          </a:p>
        </p:txBody>
      </p:sp>
      <p:sp>
        <p:nvSpPr>
          <p:cNvPr id="19" name="Rectangle 18">
            <a:extLst>
              <a:ext uri="{FF2B5EF4-FFF2-40B4-BE49-F238E27FC236}">
                <a16:creationId xmlns:a16="http://schemas.microsoft.com/office/drawing/2014/main" id="{1AD15263-C48A-B5AF-CD25-CB717E221185}"/>
              </a:ext>
            </a:extLst>
          </p:cNvPr>
          <p:cNvSpPr>
            <a:spLocks/>
          </p:cNvSpPr>
          <p:nvPr/>
        </p:nvSpPr>
        <p:spPr>
          <a:xfrm>
            <a:off x="4412961" y="1573581"/>
            <a:ext cx="313079" cy="49244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marR="0" lvl="0" indent="0" fontAlgn="auto">
              <a:lnSpc>
                <a:spcPct val="100000"/>
              </a:lnSpc>
              <a:spcBef>
                <a:spcPts val="100"/>
              </a:spcBef>
              <a:spcAft>
                <a:spcPts val="600"/>
              </a:spcAft>
              <a:buClrTx/>
              <a:buSzTx/>
              <a:buFontTx/>
              <a:buNone/>
              <a:tabLst/>
              <a:defRPr/>
            </a:pPr>
            <a:r>
              <a:rPr lang="en-US" sz="3200">
                <a:gradFill>
                  <a:gsLst>
                    <a:gs pos="58000">
                      <a:srgbClr val="8661C5"/>
                    </a:gs>
                    <a:gs pos="100000">
                      <a:srgbClr val="C73ECC"/>
                    </a:gs>
                    <a:gs pos="0">
                      <a:srgbClr val="0078D4">
                        <a:lumMod val="75000"/>
                      </a:srgbClr>
                    </a:gs>
                  </a:gsLst>
                  <a:lin ang="0" scaled="0"/>
                </a:gradFill>
                <a:latin typeface="Segoe UI Semibold"/>
                <a:cs typeface="Segoe UI"/>
              </a:rPr>
              <a:t>2</a:t>
            </a:r>
          </a:p>
        </p:txBody>
      </p:sp>
      <p:sp>
        <p:nvSpPr>
          <p:cNvPr id="15" name="TextBox 14">
            <a:extLst>
              <a:ext uri="{FF2B5EF4-FFF2-40B4-BE49-F238E27FC236}">
                <a16:creationId xmlns:a16="http://schemas.microsoft.com/office/drawing/2014/main" id="{B0019C81-F544-1E8C-D005-A446BBF5AB5D}"/>
              </a:ext>
            </a:extLst>
          </p:cNvPr>
          <p:cNvSpPr txBox="1">
            <a:spLocks/>
          </p:cNvSpPr>
          <p:nvPr/>
        </p:nvSpPr>
        <p:spPr>
          <a:xfrm>
            <a:off x="4412961" y="2367101"/>
            <a:ext cx="3366079" cy="246221"/>
          </a:xfrm>
          <a:prstGeom prst="rect">
            <a:avLst/>
          </a:prstGeom>
          <a:noFill/>
        </p:spPr>
        <p:txBody>
          <a:bodyPr wrap="square" lIns="0" tIns="0" rIns="0" bIns="0" rtlCol="0">
            <a:spAutoFit/>
          </a:bodyPr>
          <a:lstStyle/>
          <a:p>
            <a:pPr>
              <a:spcAft>
                <a:spcPts val="600"/>
              </a:spcAft>
              <a:defRPr/>
            </a:pPr>
            <a:r>
              <a:rPr lang="en-GB" sz="1600">
                <a:gradFill>
                  <a:gsLst>
                    <a:gs pos="58000">
                      <a:srgbClr val="8661C5"/>
                    </a:gs>
                    <a:gs pos="100000">
                      <a:srgbClr val="C73ECC"/>
                    </a:gs>
                    <a:gs pos="0">
                      <a:srgbClr val="0078D4">
                        <a:lumMod val="75000"/>
                      </a:srgbClr>
                    </a:gs>
                  </a:gsLst>
                  <a:lin ang="0" scaled="0"/>
                </a:gradFill>
                <a:latin typeface="Segoe UI Semibold"/>
                <a:cs typeface="Segoe UI"/>
              </a:rPr>
              <a:t>Assess Organizational Data Quality</a:t>
            </a:r>
          </a:p>
        </p:txBody>
      </p:sp>
      <p:sp>
        <p:nvSpPr>
          <p:cNvPr id="27" name="TextBox 26">
            <a:extLst>
              <a:ext uri="{FF2B5EF4-FFF2-40B4-BE49-F238E27FC236}">
                <a16:creationId xmlns:a16="http://schemas.microsoft.com/office/drawing/2014/main" id="{384B9789-27AE-3DEA-CFD7-10ACDCA6BFE6}"/>
              </a:ext>
            </a:extLst>
          </p:cNvPr>
          <p:cNvSpPr txBox="1">
            <a:spLocks/>
          </p:cNvSpPr>
          <p:nvPr/>
        </p:nvSpPr>
        <p:spPr>
          <a:xfrm>
            <a:off x="4412961" y="2750454"/>
            <a:ext cx="3366079" cy="2893100"/>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Review attributes available, excess of unique values and missing values.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Identify groups under privacy threshold/required to be excluded from reports.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Explore distribution of employees in key org. attributes.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Check if the organization data has been updated during the period of analysis.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Review quality of hire date/ </a:t>
            </a:r>
            <a:br>
              <a:rPr kumimoji="0" lang="en-US" sz="1400" b="0" i="0" u="none" strike="noStrike" kern="1200" cap="none" spc="0" normalizeH="0" baseline="0" noProof="0">
                <a:ln>
                  <a:noFill/>
                </a:ln>
                <a:effectLst/>
                <a:uLnTx/>
                <a:uFillTx/>
                <a:latin typeface="Segoe UI"/>
                <a:ea typeface="+mn-ea"/>
                <a:cs typeface="+mn-cs"/>
              </a:rPr>
            </a:br>
            <a:r>
              <a:rPr kumimoji="0" lang="en-US" sz="1400" b="0" i="0" u="none" strike="noStrike" kern="1200" cap="none" spc="0" normalizeH="0" baseline="0" noProof="0">
                <a:ln>
                  <a:noFill/>
                </a:ln>
                <a:effectLst/>
                <a:uLnTx/>
                <a:uFillTx/>
                <a:latin typeface="Segoe UI"/>
                <a:ea typeface="+mn-ea"/>
                <a:cs typeface="+mn-cs"/>
              </a:rPr>
              <a:t>tenure data.</a:t>
            </a:r>
          </a:p>
        </p:txBody>
      </p:sp>
      <p:sp>
        <p:nvSpPr>
          <p:cNvPr id="20" name="Rectangle: Rounded Corners 19">
            <a:extLst>
              <a:ext uri="{FF2B5EF4-FFF2-40B4-BE49-F238E27FC236}">
                <a16:creationId xmlns:a16="http://schemas.microsoft.com/office/drawing/2014/main" id="{118998CA-FC23-54A2-AAA3-27597B88E1C2}"/>
              </a:ext>
              <a:ext uri="{C183D7F6-B498-43B3-948B-1728B52AA6E4}">
                <adec:decorative xmlns:adec="http://schemas.microsoft.com/office/drawing/2017/decorative" val="1"/>
              </a:ext>
            </a:extLst>
          </p:cNvPr>
          <p:cNvSpPr/>
          <p:nvPr/>
        </p:nvSpPr>
        <p:spPr bwMode="auto">
          <a:xfrm>
            <a:off x="8406821" y="2133423"/>
            <a:ext cx="329067" cy="52355"/>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21" name="Rectangle 20">
            <a:extLst>
              <a:ext uri="{FF2B5EF4-FFF2-40B4-BE49-F238E27FC236}">
                <a16:creationId xmlns:a16="http://schemas.microsoft.com/office/drawing/2014/main" id="{5BC4C867-B759-4A65-CDB4-AF86C8163AA0}"/>
              </a:ext>
            </a:extLst>
          </p:cNvPr>
          <p:cNvSpPr>
            <a:spLocks/>
          </p:cNvSpPr>
          <p:nvPr/>
        </p:nvSpPr>
        <p:spPr>
          <a:xfrm>
            <a:off x="8406821" y="1573581"/>
            <a:ext cx="313079" cy="49244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marR="0" lvl="0" indent="0" fontAlgn="auto">
              <a:lnSpc>
                <a:spcPct val="100000"/>
              </a:lnSpc>
              <a:spcBef>
                <a:spcPts val="100"/>
              </a:spcBef>
              <a:spcAft>
                <a:spcPts val="600"/>
              </a:spcAft>
              <a:buClrTx/>
              <a:buSzTx/>
              <a:buFontTx/>
              <a:buNone/>
              <a:tabLst/>
              <a:defRPr/>
            </a:pPr>
            <a:r>
              <a:rPr lang="en-US" sz="3200">
                <a:gradFill>
                  <a:gsLst>
                    <a:gs pos="58000">
                      <a:srgbClr val="8661C5"/>
                    </a:gs>
                    <a:gs pos="100000">
                      <a:srgbClr val="C73ECC"/>
                    </a:gs>
                    <a:gs pos="0">
                      <a:srgbClr val="0078D4">
                        <a:lumMod val="75000"/>
                      </a:srgbClr>
                    </a:gs>
                  </a:gsLst>
                  <a:lin ang="0" scaled="0"/>
                </a:gradFill>
                <a:latin typeface="Segoe UI Semibold"/>
                <a:cs typeface="Segoe UI"/>
              </a:rPr>
              <a:t>3</a:t>
            </a:r>
          </a:p>
        </p:txBody>
      </p:sp>
      <p:sp>
        <p:nvSpPr>
          <p:cNvPr id="11" name="TextBox 10">
            <a:extLst>
              <a:ext uri="{FF2B5EF4-FFF2-40B4-BE49-F238E27FC236}">
                <a16:creationId xmlns:a16="http://schemas.microsoft.com/office/drawing/2014/main" id="{8FD54FA2-DC47-C6A2-CA4B-A6A8D451A364}"/>
              </a:ext>
            </a:extLst>
          </p:cNvPr>
          <p:cNvSpPr txBox="1">
            <a:spLocks/>
          </p:cNvSpPr>
          <p:nvPr/>
        </p:nvSpPr>
        <p:spPr>
          <a:xfrm>
            <a:off x="8406821" y="2367101"/>
            <a:ext cx="3366079" cy="246221"/>
          </a:xfrm>
          <a:prstGeom prst="rect">
            <a:avLst/>
          </a:prstGeom>
          <a:noFill/>
        </p:spPr>
        <p:txBody>
          <a:bodyPr wrap="square" lIns="0" tIns="0" rIns="0" bIns="0" rtlCol="0">
            <a:spAutoFit/>
          </a:bodyPr>
          <a:lstStyle/>
          <a:p>
            <a:pPr>
              <a:spcAft>
                <a:spcPts val="600"/>
              </a:spcAft>
              <a:defRPr/>
            </a:pPr>
            <a:r>
              <a:rPr lang="en-GB" sz="1600">
                <a:gradFill>
                  <a:gsLst>
                    <a:gs pos="58000">
                      <a:srgbClr val="8661C5"/>
                    </a:gs>
                    <a:gs pos="100000">
                      <a:srgbClr val="C73ECC"/>
                    </a:gs>
                    <a:gs pos="0">
                      <a:srgbClr val="0078D4">
                        <a:lumMod val="75000"/>
                      </a:srgbClr>
                    </a:gs>
                  </a:gsLst>
                  <a:lin ang="0" scaled="0"/>
                </a:gradFill>
                <a:latin typeface="Segoe UI Semibold"/>
                <a:cs typeface="Segoe UI"/>
              </a:rPr>
              <a:t>Assess M365 Data Quality</a:t>
            </a:r>
          </a:p>
        </p:txBody>
      </p:sp>
      <p:sp>
        <p:nvSpPr>
          <p:cNvPr id="26" name="TextBox 25">
            <a:extLst>
              <a:ext uri="{FF2B5EF4-FFF2-40B4-BE49-F238E27FC236}">
                <a16:creationId xmlns:a16="http://schemas.microsoft.com/office/drawing/2014/main" id="{6FB1E148-20F2-1E58-938D-F06CB873F165}"/>
              </a:ext>
            </a:extLst>
          </p:cNvPr>
          <p:cNvSpPr txBox="1">
            <a:spLocks/>
          </p:cNvSpPr>
          <p:nvPr/>
        </p:nvSpPr>
        <p:spPr>
          <a:xfrm>
            <a:off x="8406821" y="2750454"/>
            <a:ext cx="3366079" cy="2677656"/>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Review measured population over time.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Identify possible non-knowledge workers (persistent low collaboration activity).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Identify company wide holiday weeks (global fall in collaboration activity).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Identify individual inactive weeks (individual fall in collaboration activity).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effectLst/>
                <a:uLnTx/>
                <a:uFillTx/>
                <a:latin typeface="Segoe UI"/>
                <a:ea typeface="+mn-ea"/>
                <a:cs typeface="+mn-cs"/>
              </a:rPr>
              <a:t>Review extreme values for key metrics (high collaboration outliers).</a:t>
            </a:r>
          </a:p>
        </p:txBody>
      </p:sp>
      <p:sp>
        <p:nvSpPr>
          <p:cNvPr id="16" name="Rectangle: Rounded Corners 15">
            <a:extLst>
              <a:ext uri="{FF2B5EF4-FFF2-40B4-BE49-F238E27FC236}">
                <a16:creationId xmlns:a16="http://schemas.microsoft.com/office/drawing/2014/main" id="{D32E439F-5066-120F-75F0-EEFB09E2C56D}"/>
              </a:ext>
              <a:ext uri="{C183D7F6-B498-43B3-948B-1728B52AA6E4}">
                <adec:decorative xmlns:adec="http://schemas.microsoft.com/office/drawing/2017/decorative" val="1"/>
              </a:ext>
            </a:extLst>
          </p:cNvPr>
          <p:cNvSpPr/>
          <p:nvPr/>
        </p:nvSpPr>
        <p:spPr bwMode="auto">
          <a:xfrm>
            <a:off x="4412961" y="2133423"/>
            <a:ext cx="329067" cy="52355"/>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32" name="Rectangle: Rounded Corners 31">
            <a:extLst>
              <a:ext uri="{FF2B5EF4-FFF2-40B4-BE49-F238E27FC236}">
                <a16:creationId xmlns:a16="http://schemas.microsoft.com/office/drawing/2014/main" id="{71C978E3-4FE5-93F6-0C52-29ADB0F982DE}"/>
              </a:ext>
            </a:extLst>
          </p:cNvPr>
          <p:cNvSpPr>
            <a:spLocks/>
          </p:cNvSpPr>
          <p:nvPr/>
        </p:nvSpPr>
        <p:spPr>
          <a:xfrm>
            <a:off x="583633" y="6023322"/>
            <a:ext cx="4652680" cy="259199"/>
          </a:xfrm>
          <a:prstGeom prst="roundRect">
            <a:avLst>
              <a:gd name="adj" fmla="val 29620"/>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Demo link: </a:t>
            </a:r>
            <a:r>
              <a:rPr kumimoji="0" lang="en-US" sz="1400" b="0" i="0" u="none" strike="noStrike" kern="1200" cap="none" spc="0" normalizeH="0" baseline="0" noProof="0">
                <a:ln>
                  <a:noFill/>
                </a:ln>
                <a:solidFill>
                  <a:schemeClr val="accent4"/>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Data Validation Report (microsoft.github.io)</a:t>
            </a:r>
            <a:endParaRPr kumimoji="0" lang="en-US" sz="1400" b="0" i="0" u="none" strike="noStrike" kern="1200" cap="none" spc="0" normalizeH="0" baseline="0" noProof="0">
              <a:ln>
                <a:noFill/>
              </a:ln>
              <a:solidFill>
                <a:schemeClr val="accent4"/>
              </a:solidFill>
              <a:effectLst/>
              <a:uLnTx/>
              <a:uFillTx/>
              <a:latin typeface="Segoe UI"/>
              <a:ea typeface="+mn-ea"/>
              <a:cs typeface="+mn-cs"/>
            </a:endParaRPr>
          </a:p>
        </p:txBody>
      </p:sp>
      <p:sp>
        <p:nvSpPr>
          <p:cNvPr id="2" name="TextBox 1">
            <a:extLst>
              <a:ext uri="{FF2B5EF4-FFF2-40B4-BE49-F238E27FC236}">
                <a16:creationId xmlns:a16="http://schemas.microsoft.com/office/drawing/2014/main" id="{F471F9B7-A77C-76DF-AF69-BCE41F4213B2}"/>
              </a:ext>
            </a:extLst>
          </p:cNvPr>
          <p:cNvSpPr txBox="1">
            <a:spLocks/>
          </p:cNvSpPr>
          <p:nvPr/>
        </p:nvSpPr>
        <p:spPr>
          <a:xfrm>
            <a:off x="7818453" y="6045199"/>
            <a:ext cx="3789914" cy="215444"/>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0" i="1" u="none" strike="noStrike" kern="1200" cap="none" spc="0" normalizeH="0" baseline="0" noProof="0">
                <a:ln>
                  <a:noFill/>
                </a:ln>
                <a:effectLst/>
                <a:uLnTx/>
                <a:uFillTx/>
                <a:latin typeface="Segoe UI"/>
                <a:ea typeface="+mn-ea"/>
                <a:cs typeface="+mn-cs"/>
              </a:rPr>
              <a:t>Note: currently only available in the R package</a:t>
            </a:r>
          </a:p>
        </p:txBody>
      </p:sp>
      <p:sp>
        <p:nvSpPr>
          <p:cNvPr id="34" name="TextBox 33">
            <a:extLst>
              <a:ext uri="{FF2B5EF4-FFF2-40B4-BE49-F238E27FC236}">
                <a16:creationId xmlns:a16="http://schemas.microsoft.com/office/drawing/2014/main" id="{A89E4B7A-4875-3659-3233-B086D83779EB}"/>
              </a:ext>
              <a:ext uri="{C183D7F6-B498-43B3-948B-1728B52AA6E4}">
                <adec:decorative xmlns:adec="http://schemas.microsoft.com/office/drawing/2017/decorative" val="1"/>
              </a:ext>
            </a:extLst>
          </p:cNvPr>
          <p:cNvSpPr txBox="1">
            <a:spLocks/>
          </p:cNvSpPr>
          <p:nvPr/>
        </p:nvSpPr>
        <p:spPr>
          <a:xfrm>
            <a:off x="6408626" y="6045199"/>
            <a:ext cx="23751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u="none" strike="noStrike" kern="1200" cap="none" spc="0" normalizeH="0" baseline="0" noProof="0">
                <a:ln>
                  <a:noFill/>
                </a:ln>
                <a:effectLst/>
                <a:uLnTx/>
                <a:uFillTx/>
                <a:latin typeface="Segoe UI"/>
                <a:ea typeface="+mn-ea"/>
                <a:cs typeface="+mn-cs"/>
              </a:rPr>
              <a:t>|</a:t>
            </a:r>
          </a:p>
        </p:txBody>
      </p:sp>
    </p:spTree>
    <p:extLst>
      <p:ext uri="{BB962C8B-B14F-4D97-AF65-F5344CB8AC3E}">
        <p14:creationId xmlns:p14="http://schemas.microsoft.com/office/powerpoint/2010/main" val="395970038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8C4702D-2864-E3E7-368D-258A1BE24B81}"/>
              </a:ext>
              <a:ext uri="{C183D7F6-B498-43B3-948B-1728B52AA6E4}">
                <adec:decorative xmlns:adec="http://schemas.microsoft.com/office/drawing/2017/decorative" val="1"/>
              </a:ext>
            </a:extLst>
          </p:cNvPr>
          <p:cNvSpPr>
            <a:spLocks/>
          </p:cNvSpPr>
          <p:nvPr/>
        </p:nvSpPr>
        <p:spPr>
          <a:xfrm>
            <a:off x="419100" y="1407501"/>
            <a:ext cx="5422195" cy="4921003"/>
          </a:xfrm>
          <a:prstGeom prst="roundRect">
            <a:avLst>
              <a:gd name="adj" fmla="val 947"/>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sp>
        <p:nvSpPr>
          <p:cNvPr id="13" name="Rectangle: Rounded Corners 12">
            <a:extLst>
              <a:ext uri="{FF2B5EF4-FFF2-40B4-BE49-F238E27FC236}">
                <a16:creationId xmlns:a16="http://schemas.microsoft.com/office/drawing/2014/main" id="{722E48F9-595C-37AF-5449-06B20B6D2A49}"/>
              </a:ext>
              <a:ext uri="{C183D7F6-B498-43B3-948B-1728B52AA6E4}">
                <adec:decorative xmlns:adec="http://schemas.microsoft.com/office/drawing/2017/decorative" val="1"/>
              </a:ext>
            </a:extLst>
          </p:cNvPr>
          <p:cNvSpPr>
            <a:spLocks/>
          </p:cNvSpPr>
          <p:nvPr/>
        </p:nvSpPr>
        <p:spPr>
          <a:xfrm>
            <a:off x="6349295" y="1407501"/>
            <a:ext cx="5422195" cy="4921003"/>
          </a:xfrm>
          <a:prstGeom prst="roundRect">
            <a:avLst>
              <a:gd name="adj" fmla="val 947"/>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sp>
        <p:nvSpPr>
          <p:cNvPr id="5" name="Oval 1091_1">
            <a:extLst>
              <a:ext uri="{FF2B5EF4-FFF2-40B4-BE49-F238E27FC236}">
                <a16:creationId xmlns:a16="http://schemas.microsoft.com/office/drawing/2014/main" id="{5D6392F0-88E1-9DF2-086C-184A69D16B62}"/>
              </a:ext>
              <a:ext uri="{C183D7F6-B498-43B3-948B-1728B52AA6E4}">
                <adec:decorative xmlns:adec="http://schemas.microsoft.com/office/drawing/2017/decorative" val="1"/>
              </a:ext>
            </a:extLst>
          </p:cNvPr>
          <p:cNvSpPr>
            <a:spLocks/>
          </p:cNvSpPr>
          <p:nvPr/>
        </p:nvSpPr>
        <p:spPr bwMode="auto">
          <a:xfrm rot="10800000" flipV="1">
            <a:off x="601508" y="2204246"/>
            <a:ext cx="5057379" cy="274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2" name="Title 7">
            <a:extLst>
              <a:ext uri="{FF2B5EF4-FFF2-40B4-BE49-F238E27FC236}">
                <a16:creationId xmlns:a16="http://schemas.microsoft.com/office/drawing/2014/main" id="{1350DD50-2245-1884-A04C-412219AD6813}"/>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3" name="Title 6">
            <a:extLst>
              <a:ext uri="{FF2B5EF4-FFF2-40B4-BE49-F238E27FC236}">
                <a16:creationId xmlns:a16="http://schemas.microsoft.com/office/drawing/2014/main" id="{AAD88CE0-D4BA-EEE0-B648-5CFACA3CB8AE}"/>
              </a:ext>
            </a:extLst>
          </p:cNvPr>
          <p:cNvSpPr txBox="1">
            <a:spLocks noGrp="1"/>
          </p:cNvSpPr>
          <p:nvPr>
            <p:ph type="title" idx="4294967295"/>
          </p:nvPr>
        </p:nvSpPr>
        <p:spPr>
          <a:xfrm>
            <a:off x="409575" y="450397"/>
            <a:ext cx="11353800"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GB" sz="2200" b="0" i="0" u="none" strike="noStrike" kern="1200" cap="none" spc="-50" normalizeH="0" baseline="0" noProof="0">
                <a:ln w="3175">
                  <a:noFill/>
                </a:ln>
                <a:solidFill>
                  <a:schemeClr val="tx1"/>
                </a:solidFill>
                <a:effectLst/>
                <a:uLnTx/>
                <a:uFillTx/>
                <a:latin typeface="+mj-lt"/>
                <a:ea typeface="+mn-ea"/>
                <a:cs typeface="Segoe Sans Display" pitchFamily="2" charset="0"/>
              </a:rPr>
              <a:t>Examining holiday weeks and organizational data values are decision points for the analyst – it may or may not make sense to adjustments, depending on the analysis context</a:t>
            </a:r>
          </a:p>
        </p:txBody>
      </p:sp>
      <p:sp>
        <p:nvSpPr>
          <p:cNvPr id="7" name="TextBox 6">
            <a:extLst>
              <a:ext uri="{FF2B5EF4-FFF2-40B4-BE49-F238E27FC236}">
                <a16:creationId xmlns:a16="http://schemas.microsoft.com/office/drawing/2014/main" id="{C79D49E5-9222-79B8-5DD1-56F0E7485E79}"/>
              </a:ext>
            </a:extLst>
          </p:cNvPr>
          <p:cNvSpPr txBox="1">
            <a:spLocks/>
          </p:cNvSpPr>
          <p:nvPr/>
        </p:nvSpPr>
        <p:spPr>
          <a:xfrm>
            <a:off x="601508" y="1596969"/>
            <a:ext cx="5057379" cy="2769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Holiday Weeks </a:t>
            </a:r>
          </a:p>
        </p:txBody>
      </p:sp>
      <p:sp>
        <p:nvSpPr>
          <p:cNvPr id="14" name="TextBox 13">
            <a:extLst>
              <a:ext uri="{FF2B5EF4-FFF2-40B4-BE49-F238E27FC236}">
                <a16:creationId xmlns:a16="http://schemas.microsoft.com/office/drawing/2014/main" id="{AEA0457A-8143-1016-E9F9-D0638FC98F45}"/>
              </a:ext>
            </a:extLst>
          </p:cNvPr>
          <p:cNvSpPr txBox="1">
            <a:spLocks/>
          </p:cNvSpPr>
          <p:nvPr/>
        </p:nvSpPr>
        <p:spPr>
          <a:xfrm>
            <a:off x="601508" y="1919688"/>
            <a:ext cx="5057379" cy="215444"/>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GB" sz="1400" i="0" u="none" strike="noStrike" kern="1200" cap="none" spc="0" normalizeH="0" baseline="0" noProof="0">
                <a:ln>
                  <a:noFill/>
                </a:ln>
                <a:effectLst/>
                <a:uLnTx/>
                <a:uFillTx/>
                <a:ea typeface="+mn-ea"/>
                <a:cs typeface="+mn-cs"/>
              </a:rPr>
              <a:t>Showing average collaboration hours over time </a:t>
            </a:r>
          </a:p>
        </p:txBody>
      </p:sp>
      <p:grpSp>
        <p:nvGrpSpPr>
          <p:cNvPr id="24" name="Group 23" descr="Chart showing average collaboration hours over time &#10;">
            <a:extLst>
              <a:ext uri="{FF2B5EF4-FFF2-40B4-BE49-F238E27FC236}">
                <a16:creationId xmlns:a16="http://schemas.microsoft.com/office/drawing/2014/main" id="{42EE4F78-2C57-D0E6-4E78-1CC190B61413}"/>
              </a:ext>
            </a:extLst>
          </p:cNvPr>
          <p:cNvGrpSpPr/>
          <p:nvPr/>
        </p:nvGrpSpPr>
        <p:grpSpPr>
          <a:xfrm>
            <a:off x="615843" y="2531284"/>
            <a:ext cx="5028708" cy="3523152"/>
            <a:chOff x="616548" y="1836188"/>
            <a:chExt cx="5028708" cy="3523152"/>
          </a:xfrm>
        </p:grpSpPr>
        <p:pic>
          <p:nvPicPr>
            <p:cNvPr id="8" name="Picture 7" descr="A graph showing a line&#10;&#10;Description automatically generated with medium confidence">
              <a:extLst>
                <a:ext uri="{FF2B5EF4-FFF2-40B4-BE49-F238E27FC236}">
                  <a16:creationId xmlns:a16="http://schemas.microsoft.com/office/drawing/2014/main" id="{91DC0164-2B6D-7AE1-1394-941688AB5FE4}"/>
                </a:ext>
              </a:extLst>
            </p:cNvPr>
            <p:cNvPicPr>
              <a:picLocks/>
            </p:cNvPicPr>
            <p:nvPr/>
          </p:nvPicPr>
          <p:blipFill rotWithShape="1">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129" t="6410" r="-25" b="33"/>
            <a:stretch>
              <a:fillRect/>
            </a:stretch>
          </p:blipFill>
          <p:spPr>
            <a:xfrm>
              <a:off x="616548" y="1836188"/>
              <a:ext cx="5028708" cy="3523152"/>
            </a:xfrm>
            <a:prstGeom prst="rect">
              <a:avLst/>
            </a:prstGeom>
            <a:solidFill>
              <a:schemeClr val="bg1"/>
            </a:solidFill>
          </p:spPr>
        </p:pic>
        <p:pic>
          <p:nvPicPr>
            <p:cNvPr id="23" name="Picture 22" descr="A graph showing a line&#10;&#10;Description automatically generated with medium confidence">
              <a:extLst>
                <a:ext uri="{FF2B5EF4-FFF2-40B4-BE49-F238E27FC236}">
                  <a16:creationId xmlns:a16="http://schemas.microsoft.com/office/drawing/2014/main" id="{B677BCE5-AAC8-CFDE-E06C-95FE20786088}"/>
                </a:ext>
              </a:extLst>
            </p:cNvPr>
            <p:cNvPicPr>
              <a:picLocks/>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l="5651" t="6410" r="3898" b="5886"/>
            <a:stretch>
              <a:fillRect/>
            </a:stretch>
          </p:blipFill>
          <p:spPr>
            <a:xfrm>
              <a:off x="906780" y="1836188"/>
              <a:ext cx="4541520" cy="3302738"/>
            </a:xfrm>
            <a:prstGeom prst="rect">
              <a:avLst/>
            </a:prstGeom>
            <a:solidFill>
              <a:schemeClr val="bg1"/>
            </a:solidFill>
          </p:spPr>
        </p:pic>
      </p:grpSp>
      <p:sp>
        <p:nvSpPr>
          <p:cNvPr id="9" name="Oval 1091_1">
            <a:extLst>
              <a:ext uri="{FF2B5EF4-FFF2-40B4-BE49-F238E27FC236}">
                <a16:creationId xmlns:a16="http://schemas.microsoft.com/office/drawing/2014/main" id="{86275B9F-B0D3-97DA-D8A7-3C03E0A8DE2B}"/>
              </a:ext>
              <a:ext uri="{C183D7F6-B498-43B3-948B-1728B52AA6E4}">
                <adec:decorative xmlns:adec="http://schemas.microsoft.com/office/drawing/2017/decorative" val="1"/>
              </a:ext>
            </a:extLst>
          </p:cNvPr>
          <p:cNvSpPr>
            <a:spLocks/>
          </p:cNvSpPr>
          <p:nvPr/>
        </p:nvSpPr>
        <p:spPr bwMode="auto">
          <a:xfrm rot="10800000" flipV="1">
            <a:off x="6531703" y="2204246"/>
            <a:ext cx="5057379" cy="274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10" name="TextBox 9">
            <a:extLst>
              <a:ext uri="{FF2B5EF4-FFF2-40B4-BE49-F238E27FC236}">
                <a16:creationId xmlns:a16="http://schemas.microsoft.com/office/drawing/2014/main" id="{D8EC2081-E637-F7BB-2427-7BA3C1CC4686}"/>
              </a:ext>
            </a:extLst>
          </p:cNvPr>
          <p:cNvSpPr txBox="1">
            <a:spLocks/>
          </p:cNvSpPr>
          <p:nvPr/>
        </p:nvSpPr>
        <p:spPr>
          <a:xfrm>
            <a:off x="6531703" y="1596969"/>
            <a:ext cx="5057379" cy="276999"/>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People by Organization </a:t>
            </a:r>
          </a:p>
        </p:txBody>
      </p:sp>
      <p:sp>
        <p:nvSpPr>
          <p:cNvPr id="15" name="TextBox 14">
            <a:extLst>
              <a:ext uri="{FF2B5EF4-FFF2-40B4-BE49-F238E27FC236}">
                <a16:creationId xmlns:a16="http://schemas.microsoft.com/office/drawing/2014/main" id="{1E3934F9-A9C5-7710-2114-C3246AD5EACE}"/>
              </a:ext>
            </a:extLst>
          </p:cNvPr>
          <p:cNvSpPr txBox="1">
            <a:spLocks/>
          </p:cNvSpPr>
          <p:nvPr/>
        </p:nvSpPr>
        <p:spPr>
          <a:xfrm>
            <a:off x="6531703" y="1919688"/>
            <a:ext cx="5057379" cy="215444"/>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GB" sz="1400" i="0" u="none" strike="noStrike" kern="1200" cap="none" spc="0" normalizeH="0" baseline="0" noProof="0">
                <a:ln>
                  <a:noFill/>
                </a:ln>
                <a:effectLst/>
                <a:uLnTx/>
                <a:uFillTx/>
                <a:ea typeface="+mn-ea"/>
                <a:cs typeface="+mn-cs"/>
              </a:rPr>
              <a:t>Number of employees </a:t>
            </a:r>
          </a:p>
        </p:txBody>
      </p:sp>
      <p:grpSp>
        <p:nvGrpSpPr>
          <p:cNvPr id="26" name="Group 25" descr="Chart showing number of employees by organization &#10;">
            <a:extLst>
              <a:ext uri="{FF2B5EF4-FFF2-40B4-BE49-F238E27FC236}">
                <a16:creationId xmlns:a16="http://schemas.microsoft.com/office/drawing/2014/main" id="{3BFFB5C3-25DE-CB82-CBFA-3EC58D875564}"/>
              </a:ext>
            </a:extLst>
          </p:cNvPr>
          <p:cNvGrpSpPr/>
          <p:nvPr/>
        </p:nvGrpSpPr>
        <p:grpSpPr>
          <a:xfrm>
            <a:off x="6622100" y="2531284"/>
            <a:ext cx="4876584" cy="3580911"/>
            <a:chOff x="6717947" y="2065536"/>
            <a:chExt cx="4686301" cy="3441184"/>
          </a:xfrm>
        </p:grpSpPr>
        <p:pic>
          <p:nvPicPr>
            <p:cNvPr id="12" name="Picture 11" descr="A graph of blue squares with white text&#10;&#10;Description automatically generated">
              <a:extLst>
                <a:ext uri="{FF2B5EF4-FFF2-40B4-BE49-F238E27FC236}">
                  <a16:creationId xmlns:a16="http://schemas.microsoft.com/office/drawing/2014/main" id="{A419CB0B-903C-9EF3-2833-79A265ACA770}"/>
                </a:ext>
              </a:extLst>
            </p:cNvPr>
            <p:cNvPicPr>
              <a:picLocks/>
            </p:cNvPicPr>
            <p:nvPr/>
          </p:nvPicPr>
          <p:blipFill rotWithShape="1">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l="115" t="3578" r="572" b="-815"/>
            <a:stretch>
              <a:fillRect/>
            </a:stretch>
          </p:blipFill>
          <p:spPr>
            <a:xfrm>
              <a:off x="6717947" y="2065536"/>
              <a:ext cx="4686301" cy="3441184"/>
            </a:xfrm>
            <a:prstGeom prst="rect">
              <a:avLst/>
            </a:prstGeom>
            <a:solidFill>
              <a:schemeClr val="bg1"/>
            </a:solidFill>
          </p:spPr>
        </p:pic>
        <p:pic>
          <p:nvPicPr>
            <p:cNvPr id="25" name="Picture 24" descr="A graph of blue squares with white text&#10;&#10;Description automatically generated">
              <a:extLst>
                <a:ext uri="{FF2B5EF4-FFF2-40B4-BE49-F238E27FC236}">
                  <a16:creationId xmlns:a16="http://schemas.microsoft.com/office/drawing/2014/main" id="{FA2FF1EB-8782-978A-A760-D0B4F36212DA}"/>
                </a:ext>
              </a:extLst>
            </p:cNvPr>
            <p:cNvPicPr>
              <a:picLocks/>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4698" t="3779" r="572" b="18492"/>
            <a:stretch>
              <a:fillRect/>
            </a:stretch>
          </p:blipFill>
          <p:spPr>
            <a:xfrm>
              <a:off x="6934200" y="2072640"/>
              <a:ext cx="4470048" cy="2750820"/>
            </a:xfrm>
            <a:prstGeom prst="rect">
              <a:avLst/>
            </a:prstGeom>
          </p:spPr>
        </p:pic>
      </p:grpSp>
    </p:spTree>
    <p:extLst>
      <p:ext uri="{BB962C8B-B14F-4D97-AF65-F5344CB8AC3E}">
        <p14:creationId xmlns:p14="http://schemas.microsoft.com/office/powerpoint/2010/main" val="271356364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02F532-1E33-E7AB-A40B-1134C1B088ED}"/>
              </a:ext>
            </a:extLst>
          </p:cNvPr>
          <p:cNvSpPr>
            <a:spLocks noGrp="1"/>
          </p:cNvSpPr>
          <p:nvPr>
            <p:ph type="title" idx="4294967295"/>
          </p:nvPr>
        </p:nvSpPr>
        <p:spPr>
          <a:xfrm>
            <a:off x="576072" y="-430887"/>
            <a:ext cx="11018520" cy="430887"/>
          </a:xfrm>
        </p:spPr>
        <p:txBody>
          <a:bodyPr vert="horz" wrap="square" lIns="0" tIns="0" rIns="0" bIns="0" rtlCol="0" anchor="b">
            <a:spAutoFit/>
          </a:bodyPr>
          <a:lstStyle/>
          <a:p>
            <a:r>
              <a:rPr lang="en-US"/>
              <a:t>R and Python – use cases – Sankey plot </a:t>
            </a:r>
          </a:p>
        </p:txBody>
      </p:sp>
      <p:sp>
        <p:nvSpPr>
          <p:cNvPr id="2" name="TextBox 1">
            <a:extLst>
              <a:ext uri="{FF2B5EF4-FFF2-40B4-BE49-F238E27FC236}">
                <a16:creationId xmlns:a16="http://schemas.microsoft.com/office/drawing/2014/main" id="{31E6042A-CEBD-284B-5CF5-8E4AD75510F9}"/>
              </a:ext>
            </a:extLst>
          </p:cNvPr>
          <p:cNvSpPr txBox="1"/>
          <p:nvPr/>
        </p:nvSpPr>
        <p:spPr>
          <a:xfrm>
            <a:off x="708971" y="2091064"/>
            <a:ext cx="2431007" cy="2769989"/>
          </a:xfrm>
          <a:prstGeom prst="rect">
            <a:avLst/>
          </a:prstGeom>
          <a:noFill/>
        </p:spPr>
        <p:txBody>
          <a:bodyPr wrap="square" lIns="0" tIns="0" rIns="0" bIns="0" rtlCol="0" anchor="ctr">
            <a:spAutoFit/>
          </a:bodyPr>
          <a:lstStyle/>
          <a:p>
            <a:pPr algn="l"/>
            <a:r>
              <a:rPr lang="en-GB" sz="1600"/>
              <a:t>The </a:t>
            </a:r>
            <a:r>
              <a:rPr lang="en-GB" sz="1600">
                <a:latin typeface="+mj-lt"/>
              </a:rPr>
              <a:t>Sankey plot </a:t>
            </a:r>
            <a:r>
              <a:rPr lang="en-GB" sz="1600"/>
              <a:t>is an effective visualization for showing changes in the population between two time periods. </a:t>
            </a:r>
          </a:p>
          <a:p>
            <a:pPr algn="l"/>
            <a:endParaRPr lang="en-GB" sz="1600"/>
          </a:p>
          <a:p>
            <a:pPr algn="l"/>
            <a:r>
              <a:rPr lang="en-GB" sz="1600"/>
              <a:t>This can be particularly useful for showing organizational changes. </a:t>
            </a:r>
          </a:p>
          <a:p>
            <a:pPr algn="l"/>
            <a:endParaRPr lang="en-GB" sz="1600"/>
          </a:p>
          <a:p>
            <a:pPr algn="l"/>
            <a:r>
              <a:rPr lang="en-GB" sz="1400" err="1">
                <a:latin typeface="Courier New" panose="02070309020205020404" pitchFamily="49" charset="0"/>
                <a:cs typeface="Courier New" panose="02070309020205020404" pitchFamily="49" charset="0"/>
              </a:rPr>
              <a:t>create_sankey</a:t>
            </a:r>
            <a:r>
              <a:rPr lang="en-GB" sz="1400">
                <a:latin typeface="Courier New" panose="02070309020205020404" pitchFamily="49" charset="0"/>
                <a:cs typeface="Courier New" panose="02070309020205020404" pitchFamily="49" charset="0"/>
              </a:rPr>
              <a:t>()</a:t>
            </a:r>
          </a:p>
        </p:txBody>
      </p:sp>
      <p:grpSp>
        <p:nvGrpSpPr>
          <p:cNvPr id="21" name="Group 20" descr="Sankey chart visualization screenshot  ">
            <a:extLst>
              <a:ext uri="{FF2B5EF4-FFF2-40B4-BE49-F238E27FC236}">
                <a16:creationId xmlns:a16="http://schemas.microsoft.com/office/drawing/2014/main" id="{98E2A3D9-7CDB-E7DC-6872-9E9BAAA5B380}"/>
              </a:ext>
            </a:extLst>
          </p:cNvPr>
          <p:cNvGrpSpPr>
            <a:grpSpLocks/>
          </p:cNvGrpSpPr>
          <p:nvPr/>
        </p:nvGrpSpPr>
        <p:grpSpPr>
          <a:xfrm>
            <a:off x="5150344" y="747486"/>
            <a:ext cx="6332686" cy="5457142"/>
            <a:chOff x="5035979" y="2076278"/>
            <a:chExt cx="2120040" cy="2595429"/>
          </a:xfrm>
        </p:grpSpPr>
        <p:pic>
          <p:nvPicPr>
            <p:cNvPr id="12" name="Picture 11" descr="A diagram of a diagram&#10;&#10;Description automatically generated with medium confidence">
              <a:extLst>
                <a:ext uri="{FF2B5EF4-FFF2-40B4-BE49-F238E27FC236}">
                  <a16:creationId xmlns:a16="http://schemas.microsoft.com/office/drawing/2014/main" id="{60C2B3C9-ED85-1AF9-CA62-AE924FF7D2D6}"/>
                </a:ext>
              </a:extLst>
            </p:cNvPr>
            <p:cNvPicPr>
              <a:picLocks/>
            </p:cNvPicPr>
            <p:nvPr/>
          </p:nvPicPr>
          <p:blipFill rotWithShape="1">
            <a:blip r:embed="rId4">
              <a:extLst>
                <a:ext uri="{28A0092B-C50C-407E-A947-70E740481C1C}">
                  <a14:useLocalDpi xmlns:a14="http://schemas.microsoft.com/office/drawing/2010/main" val="0"/>
                </a:ext>
              </a:extLst>
            </a:blip>
            <a:srcRect l="-15140" r="-15140"/>
            <a:stretch/>
          </p:blipFill>
          <p:spPr>
            <a:xfrm>
              <a:off x="5064523" y="2113622"/>
              <a:ext cx="2062952" cy="2558085"/>
            </a:xfrm>
            <a:prstGeom prst="rect">
              <a:avLst/>
            </a:prstGeom>
            <a:solidFill>
              <a:schemeClr val="bg1"/>
            </a:solidFill>
          </p:spPr>
        </p:pic>
        <p:sp>
          <p:nvSpPr>
            <p:cNvPr id="20" name="Rectangle: Rounded Corners 19">
              <a:extLst>
                <a:ext uri="{FF2B5EF4-FFF2-40B4-BE49-F238E27FC236}">
                  <a16:creationId xmlns:a16="http://schemas.microsoft.com/office/drawing/2014/main" id="{2067EC2A-759C-D5A8-5621-947A000B218C}"/>
                </a:ext>
              </a:extLst>
            </p:cNvPr>
            <p:cNvSpPr>
              <a:spLocks/>
            </p:cNvSpPr>
            <p:nvPr/>
          </p:nvSpPr>
          <p:spPr>
            <a:xfrm>
              <a:off x="5035979" y="2076278"/>
              <a:ext cx="2120040" cy="2591956"/>
            </a:xfrm>
            <a:prstGeom prst="roundRect">
              <a:avLst>
                <a:gd name="adj" fmla="val 947"/>
              </a:avLst>
            </a:prstGeom>
            <a:noFill/>
            <a:ln w="190500">
              <a:solidFill>
                <a:schemeClr val="bg1">
                  <a:alpha val="5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EFFFE"/>
                </a:solidFill>
                <a:effectLst/>
                <a:uLnTx/>
                <a:uFillTx/>
                <a:latin typeface="Segoe UI"/>
                <a:ea typeface="+mn-ea"/>
                <a:cs typeface="+mn-cs"/>
              </a:endParaRPr>
            </a:p>
          </p:txBody>
        </p:sp>
      </p:grpSp>
      <p:sp>
        <p:nvSpPr>
          <p:cNvPr id="3" name="Rectangle: Rounded Corners 2">
            <a:extLst>
              <a:ext uri="{FF2B5EF4-FFF2-40B4-BE49-F238E27FC236}">
                <a16:creationId xmlns:a16="http://schemas.microsoft.com/office/drawing/2014/main" id="{3FAC29B8-0E85-E194-CA63-D52819DDC612}"/>
              </a:ext>
              <a:ext uri="{C183D7F6-B498-43B3-948B-1728B52AA6E4}">
                <adec:decorative xmlns:adec="http://schemas.microsoft.com/office/drawing/2017/decorative" val="1"/>
              </a:ext>
            </a:extLst>
          </p:cNvPr>
          <p:cNvSpPr>
            <a:spLocks/>
          </p:cNvSpPr>
          <p:nvPr/>
        </p:nvSpPr>
        <p:spPr bwMode="auto">
          <a:xfrm>
            <a:off x="4111484" y="747486"/>
            <a:ext cx="45719" cy="5457142"/>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4" name="Rectangle 3">
            <a:extLst>
              <a:ext uri="{FF2B5EF4-FFF2-40B4-BE49-F238E27FC236}">
                <a16:creationId xmlns:a16="http://schemas.microsoft.com/office/drawing/2014/main" id="{CF2AE96F-7ADC-9D10-CFD8-209CD916B8AA}"/>
              </a:ext>
              <a:ext uri="{C183D7F6-B498-43B3-948B-1728B52AA6E4}">
                <adec:decorative xmlns:adec="http://schemas.microsoft.com/office/drawing/2017/decorative" val="1"/>
              </a:ext>
            </a:extLst>
          </p:cNvPr>
          <p:cNvSpPr/>
          <p:nvPr/>
        </p:nvSpPr>
        <p:spPr bwMode="auto">
          <a:xfrm>
            <a:off x="3894031" y="3067727"/>
            <a:ext cx="639417" cy="8166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 name="Arrow: Chevron 4">
            <a:extLst>
              <a:ext uri="{FF2B5EF4-FFF2-40B4-BE49-F238E27FC236}">
                <a16:creationId xmlns:a16="http://schemas.microsoft.com/office/drawing/2014/main" id="{660EBAE5-CBC1-A3DD-135F-48AB771B001E}"/>
              </a:ext>
              <a:ext uri="{C183D7F6-B498-43B3-948B-1728B52AA6E4}">
                <adec:decorative xmlns:adec="http://schemas.microsoft.com/office/drawing/2017/decorative" val="1"/>
              </a:ext>
            </a:extLst>
          </p:cNvPr>
          <p:cNvSpPr/>
          <p:nvPr/>
        </p:nvSpPr>
        <p:spPr>
          <a:xfrm>
            <a:off x="4008325" y="3209793"/>
            <a:ext cx="336945" cy="532528"/>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
        <p:nvSpPr>
          <p:cNvPr id="6" name="Title 7">
            <a:extLst>
              <a:ext uri="{FF2B5EF4-FFF2-40B4-BE49-F238E27FC236}">
                <a16:creationId xmlns:a16="http://schemas.microsoft.com/office/drawing/2014/main" id="{9A112109-F404-7259-3A1B-B3BA2AE3DDAB}"/>
              </a:ext>
              <a:ext uri="{C183D7F6-B498-43B3-948B-1728B52AA6E4}">
                <adec:decorative xmlns:adec="http://schemas.microsoft.com/office/drawing/2017/decorative" val="1"/>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Tree>
    <p:custDataLst>
      <p:tags r:id="rId1"/>
    </p:custDataLst>
    <p:extLst>
      <p:ext uri="{BB962C8B-B14F-4D97-AF65-F5344CB8AC3E}">
        <p14:creationId xmlns:p14="http://schemas.microsoft.com/office/powerpoint/2010/main" val="1284802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05921-DF7D-937B-602E-883E6CE5264B}"/>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3D97E71-01D4-F3F5-DA0C-6CB9CDF34D56}"/>
              </a:ext>
              <a:ext uri="{C183D7F6-B498-43B3-948B-1728B52AA6E4}">
                <adec:decorative xmlns:adec="http://schemas.microsoft.com/office/drawing/2017/decorative" val="1"/>
              </a:ext>
            </a:extLst>
          </p:cNvPr>
          <p:cNvSpPr>
            <a:spLocks/>
          </p:cNvSpPr>
          <p:nvPr/>
        </p:nvSpPr>
        <p:spPr bwMode="auto">
          <a:xfrm>
            <a:off x="419100" y="2428249"/>
            <a:ext cx="11353800" cy="3995928"/>
          </a:xfrm>
          <a:prstGeom prst="roundRect">
            <a:avLst>
              <a:gd name="adj" fmla="val 722"/>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2" name="Rectangle: Rounded Corners 121">
            <a:extLst>
              <a:ext uri="{FF2B5EF4-FFF2-40B4-BE49-F238E27FC236}">
                <a16:creationId xmlns:a16="http://schemas.microsoft.com/office/drawing/2014/main" id="{5DEF5BBE-A87F-58E5-36BE-9DE0C372E183}"/>
              </a:ext>
              <a:ext uri="{C183D7F6-B498-43B3-948B-1728B52AA6E4}">
                <adec:decorative xmlns:adec="http://schemas.microsoft.com/office/drawing/2017/decorative" val="1"/>
              </a:ext>
            </a:extLst>
          </p:cNvPr>
          <p:cNvSpPr>
            <a:spLocks/>
          </p:cNvSpPr>
          <p:nvPr/>
        </p:nvSpPr>
        <p:spPr bwMode="auto">
          <a:xfrm>
            <a:off x="419100" y="2428249"/>
            <a:ext cx="11353800" cy="352411"/>
          </a:xfrm>
          <a:prstGeom prst="roundRect">
            <a:avLst>
              <a:gd name="adj" fmla="val 722"/>
            </a:avLst>
          </a:prstGeom>
          <a:solidFill>
            <a:srgbClr val="F4DFF5"/>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7">
            <a:extLst>
              <a:ext uri="{FF2B5EF4-FFF2-40B4-BE49-F238E27FC236}">
                <a16:creationId xmlns:a16="http://schemas.microsoft.com/office/drawing/2014/main" id="{70054630-F75B-3DD4-05EF-6A129EFFB6C6}"/>
              </a:ext>
            </a:extLst>
          </p:cNvPr>
          <p:cNvSpPr txBox="1">
            <a:spLocks/>
          </p:cNvSpPr>
          <p:nvPr/>
        </p:nvSpPr>
        <p:spPr>
          <a:xfrm>
            <a:off x="419100" y="226497"/>
            <a:ext cx="2940957"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Planning a measurement program</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2" name="Title 1">
            <a:extLst>
              <a:ext uri="{FF2B5EF4-FFF2-40B4-BE49-F238E27FC236}">
                <a16:creationId xmlns:a16="http://schemas.microsoft.com/office/drawing/2014/main" id="{150DCF7F-5338-4F23-5212-A198C87E378F}"/>
              </a:ext>
            </a:extLst>
          </p:cNvPr>
          <p:cNvSpPr>
            <a:spLocks noGrp="1"/>
          </p:cNvSpPr>
          <p:nvPr>
            <p:ph type="title"/>
          </p:nvPr>
        </p:nvSpPr>
        <p:spPr>
          <a:xfrm>
            <a:off x="419100" y="411163"/>
            <a:ext cx="11353800" cy="431800"/>
          </a:xfrm>
        </p:spPr>
        <p:txBody>
          <a:bodyPr/>
          <a:lstStyle/>
          <a:p>
            <a:r>
              <a:rPr lang="en-GB"/>
              <a:t>Example 1 – extensive AI transformation project plan</a:t>
            </a:r>
          </a:p>
        </p:txBody>
      </p:sp>
      <p:sp>
        <p:nvSpPr>
          <p:cNvPr id="31" name="TextBox 30">
            <a:extLst>
              <a:ext uri="{FF2B5EF4-FFF2-40B4-BE49-F238E27FC236}">
                <a16:creationId xmlns:a16="http://schemas.microsoft.com/office/drawing/2014/main" id="{1FCCD85C-E3EB-C40D-4967-2EAA1D50146C}"/>
              </a:ext>
            </a:extLst>
          </p:cNvPr>
          <p:cNvSpPr txBox="1"/>
          <p:nvPr/>
        </p:nvSpPr>
        <p:spPr>
          <a:xfrm>
            <a:off x="419100" y="988556"/>
            <a:ext cx="11353800" cy="323165"/>
          </a:xfrm>
          <a:prstGeom prst="rect">
            <a:avLst/>
          </a:prstGeom>
          <a:noFill/>
        </p:spPr>
        <p:txBody>
          <a:bodyPr wrap="square" lIns="0" tIns="0" rIns="0" bIns="0" rtlCol="0">
            <a:spAutoFit/>
          </a:bodyPr>
          <a:lstStyle/>
          <a:p>
            <a:pPr algn="l">
              <a:spcAft>
                <a:spcPts val="600"/>
              </a:spcAft>
            </a:pPr>
            <a:r>
              <a:rPr lang="en-US" sz="1050"/>
              <a:t>This project plan outlines a structured approach to implementing and measuring AI transformation within an organization. It is designed to align Copilot deployment with business goals, ensure stakeholder engagement, and track progress through meaningful metrics. </a:t>
            </a:r>
          </a:p>
        </p:txBody>
      </p:sp>
      <p:sp>
        <p:nvSpPr>
          <p:cNvPr id="39" name="TextBox 38">
            <a:extLst>
              <a:ext uri="{FF2B5EF4-FFF2-40B4-BE49-F238E27FC236}">
                <a16:creationId xmlns:a16="http://schemas.microsoft.com/office/drawing/2014/main" id="{FC00F0AA-461C-6587-7B52-25AB6C2B216D}"/>
              </a:ext>
            </a:extLst>
          </p:cNvPr>
          <p:cNvSpPr txBox="1"/>
          <p:nvPr/>
        </p:nvSpPr>
        <p:spPr>
          <a:xfrm>
            <a:off x="419099" y="1764423"/>
            <a:ext cx="1366157" cy="323165"/>
          </a:xfrm>
          <a:prstGeom prst="rect">
            <a:avLst/>
          </a:prstGeom>
          <a:noFill/>
        </p:spPr>
        <p:txBody>
          <a:bodyPr wrap="square" lIns="0" tIns="0" rIns="0" bIns="0" rtlCol="0">
            <a:spAutoFit/>
          </a:bodyPr>
          <a:lstStyle/>
          <a:p>
            <a:pPr algn="l">
              <a:spcAft>
                <a:spcPts val="600"/>
              </a:spcAft>
            </a:pPr>
            <a:r>
              <a:rPr lang="en-US" sz="1050"/>
              <a:t>The plan is divided into three key phases:</a:t>
            </a:r>
          </a:p>
        </p:txBody>
      </p:sp>
      <p:sp>
        <p:nvSpPr>
          <p:cNvPr id="38" name="TextBox 37">
            <a:extLst>
              <a:ext uri="{FF2B5EF4-FFF2-40B4-BE49-F238E27FC236}">
                <a16:creationId xmlns:a16="http://schemas.microsoft.com/office/drawing/2014/main" id="{556EB856-2BCD-5EF2-B7E2-BAD39FBD27B1}"/>
              </a:ext>
            </a:extLst>
          </p:cNvPr>
          <p:cNvSpPr txBox="1"/>
          <p:nvPr/>
        </p:nvSpPr>
        <p:spPr>
          <a:xfrm>
            <a:off x="2117114" y="1525896"/>
            <a:ext cx="9688806" cy="800219"/>
          </a:xfrm>
          <a:prstGeom prst="rect">
            <a:avLst/>
          </a:prstGeom>
          <a:noFill/>
        </p:spPr>
        <p:txBody>
          <a:bodyPr wrap="square" lIns="0" tIns="0" rIns="0" bIns="0" rtlCol="0">
            <a:spAutoFit/>
          </a:bodyPr>
          <a:lstStyle/>
          <a:p>
            <a:pPr algn="l">
              <a:spcAft>
                <a:spcPts val="600"/>
              </a:spcAft>
            </a:pPr>
            <a:r>
              <a:rPr lang="en-US" sz="1050">
                <a:latin typeface="+mj-lt"/>
              </a:rPr>
              <a:t>Strategy and alignment: </a:t>
            </a:r>
            <a:r>
              <a:rPr lang="en-US" sz="1050"/>
              <a:t>Foundational workshops with key stakeholders to identify high-impact use cases, assess readiness, and define a roadmap for AI integration.</a:t>
            </a:r>
          </a:p>
          <a:p>
            <a:pPr algn="l">
              <a:spcAft>
                <a:spcPts val="600"/>
              </a:spcAft>
            </a:pPr>
            <a:r>
              <a:rPr lang="en-US" sz="1050">
                <a:latin typeface="+mj-lt"/>
              </a:rPr>
              <a:t>Governance and implementation: </a:t>
            </a:r>
            <a:r>
              <a:rPr lang="en-US" sz="1050"/>
              <a:t>A phased rollout of Copilot licenses, supported by targeted interventions to drive adoption and maximize value.</a:t>
            </a:r>
          </a:p>
          <a:p>
            <a:pPr algn="l">
              <a:spcAft>
                <a:spcPts val="600"/>
              </a:spcAft>
            </a:pPr>
            <a:r>
              <a:rPr lang="en-US" sz="1050">
                <a:latin typeface="+mj-lt"/>
              </a:rPr>
              <a:t>Measurement and execution: </a:t>
            </a:r>
            <a:r>
              <a:rPr lang="en-US" sz="1050"/>
              <a:t>A comprehensive measurement strategy using surveys, focus groups, and analytics tools to assess readiness, monitor adoption, and evaluate the effectiveness of interventions.</a:t>
            </a:r>
          </a:p>
        </p:txBody>
      </p:sp>
      <p:sp>
        <p:nvSpPr>
          <p:cNvPr id="35" name="TextBox 34">
            <a:extLst>
              <a:ext uri="{FF2B5EF4-FFF2-40B4-BE49-F238E27FC236}">
                <a16:creationId xmlns:a16="http://schemas.microsoft.com/office/drawing/2014/main" id="{4B7A3A53-E7CA-1E4C-5142-7385A99C581A}"/>
              </a:ext>
            </a:extLst>
          </p:cNvPr>
          <p:cNvSpPr txBox="1"/>
          <p:nvPr/>
        </p:nvSpPr>
        <p:spPr>
          <a:xfrm>
            <a:off x="586057" y="2523663"/>
            <a:ext cx="11019886" cy="161583"/>
          </a:xfrm>
          <a:prstGeom prst="rect">
            <a:avLst/>
          </a:prstGeom>
          <a:noFill/>
        </p:spPr>
        <p:txBody>
          <a:bodyPr wrap="square" lIns="0" tIns="0" rIns="0" bIns="0" rtlCol="0">
            <a:spAutoFit/>
          </a:bodyPr>
          <a:lstStyle/>
          <a:p>
            <a:pPr algn="l">
              <a:spcAft>
                <a:spcPts val="600"/>
              </a:spcAft>
            </a:pPr>
            <a:r>
              <a:rPr lang="en-US" sz="1050">
                <a:latin typeface="+mj-lt"/>
              </a:rPr>
              <a:t>This timeline provides a practical framework for organizations to manage change, surface insights, and demonstrate the business value of AI transformation.</a:t>
            </a:r>
          </a:p>
        </p:txBody>
      </p:sp>
      <p:sp>
        <p:nvSpPr>
          <p:cNvPr id="68" name="Oval 1091_1">
            <a:extLst>
              <a:ext uri="{FF2B5EF4-FFF2-40B4-BE49-F238E27FC236}">
                <a16:creationId xmlns:a16="http://schemas.microsoft.com/office/drawing/2014/main" id="{EBF659DF-C118-AF5D-4FC6-F773BFB36D42}"/>
              </a:ext>
              <a:ext uri="{C183D7F6-B498-43B3-948B-1728B52AA6E4}">
                <adec:decorative xmlns:adec="http://schemas.microsoft.com/office/drawing/2017/decorative" val="1"/>
              </a:ext>
            </a:extLst>
          </p:cNvPr>
          <p:cNvSpPr>
            <a:spLocks/>
          </p:cNvSpPr>
          <p:nvPr/>
        </p:nvSpPr>
        <p:spPr bwMode="auto">
          <a:xfrm rot="10800000" flipV="1">
            <a:off x="1637070" y="3311089"/>
            <a:ext cx="18331" cy="861774"/>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Segoe UI"/>
              <a:ea typeface="+mn-ea"/>
              <a:cs typeface="+mn-cs"/>
            </a:endParaRPr>
          </a:p>
        </p:txBody>
      </p:sp>
      <p:cxnSp>
        <p:nvCxnSpPr>
          <p:cNvPr id="27" name="Straight Arrow Connector 26">
            <a:extLst>
              <a:ext uri="{FF2B5EF4-FFF2-40B4-BE49-F238E27FC236}">
                <a16:creationId xmlns:a16="http://schemas.microsoft.com/office/drawing/2014/main" id="{88503432-957A-DD02-4B8B-9EC2D75A54BA}"/>
              </a:ext>
              <a:ext uri="{C183D7F6-B498-43B3-948B-1728B52AA6E4}">
                <adec:decorative xmlns:adec="http://schemas.microsoft.com/office/drawing/2017/decorative" val="1"/>
              </a:ext>
            </a:extLst>
          </p:cNvPr>
          <p:cNvCxnSpPr>
            <a:cxnSpLocks/>
          </p:cNvCxnSpPr>
          <p:nvPr/>
        </p:nvCxnSpPr>
        <p:spPr>
          <a:xfrm>
            <a:off x="1883454" y="3161558"/>
            <a:ext cx="9681397" cy="0"/>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9E878E-FF77-8AEF-559A-9823C1796146}"/>
              </a:ext>
            </a:extLst>
          </p:cNvPr>
          <p:cNvSpPr txBox="1">
            <a:spLocks/>
          </p:cNvSpPr>
          <p:nvPr/>
        </p:nvSpPr>
        <p:spPr>
          <a:xfrm>
            <a:off x="2183840" y="2905053"/>
            <a:ext cx="822751"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Month 1</a:t>
            </a:r>
          </a:p>
        </p:txBody>
      </p:sp>
      <p:sp>
        <p:nvSpPr>
          <p:cNvPr id="28" name="Oval 27">
            <a:extLst>
              <a:ext uri="{FF2B5EF4-FFF2-40B4-BE49-F238E27FC236}">
                <a16:creationId xmlns:a16="http://schemas.microsoft.com/office/drawing/2014/main" id="{17729533-94D7-D096-6297-CD35BBE94F3B}"/>
              </a:ext>
              <a:ext uri="{C183D7F6-B498-43B3-948B-1728B52AA6E4}">
                <adec:decorative xmlns:adec="http://schemas.microsoft.com/office/drawing/2017/decorative" val="1"/>
              </a:ext>
            </a:extLst>
          </p:cNvPr>
          <p:cNvSpPr/>
          <p:nvPr/>
        </p:nvSpPr>
        <p:spPr bwMode="auto">
          <a:xfrm>
            <a:off x="2525015"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41979CDD-94A2-EA11-3860-AD8155794576}"/>
              </a:ext>
            </a:extLst>
          </p:cNvPr>
          <p:cNvSpPr txBox="1">
            <a:spLocks/>
          </p:cNvSpPr>
          <p:nvPr/>
        </p:nvSpPr>
        <p:spPr>
          <a:xfrm>
            <a:off x="3835415" y="2905053"/>
            <a:ext cx="822751"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Month 2</a:t>
            </a:r>
          </a:p>
        </p:txBody>
      </p:sp>
      <p:sp>
        <p:nvSpPr>
          <p:cNvPr id="29" name="Oval 28">
            <a:extLst>
              <a:ext uri="{FF2B5EF4-FFF2-40B4-BE49-F238E27FC236}">
                <a16:creationId xmlns:a16="http://schemas.microsoft.com/office/drawing/2014/main" id="{5FF6BC4A-0C74-F3F3-B35B-BDD0B712F788}"/>
              </a:ext>
              <a:ext uri="{C183D7F6-B498-43B3-948B-1728B52AA6E4}">
                <adec:decorative xmlns:adec="http://schemas.microsoft.com/office/drawing/2017/decorative" val="1"/>
              </a:ext>
            </a:extLst>
          </p:cNvPr>
          <p:cNvSpPr/>
          <p:nvPr/>
        </p:nvSpPr>
        <p:spPr bwMode="auto">
          <a:xfrm>
            <a:off x="4176590"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B6B88475-65E0-0758-BB4A-5961ADDD1192}"/>
              </a:ext>
            </a:extLst>
          </p:cNvPr>
          <p:cNvSpPr txBox="1">
            <a:spLocks/>
          </p:cNvSpPr>
          <p:nvPr/>
        </p:nvSpPr>
        <p:spPr>
          <a:xfrm>
            <a:off x="5486990" y="2905053"/>
            <a:ext cx="822751"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Month 3</a:t>
            </a:r>
          </a:p>
        </p:txBody>
      </p:sp>
      <p:sp>
        <p:nvSpPr>
          <p:cNvPr id="30" name="Oval 29">
            <a:extLst>
              <a:ext uri="{FF2B5EF4-FFF2-40B4-BE49-F238E27FC236}">
                <a16:creationId xmlns:a16="http://schemas.microsoft.com/office/drawing/2014/main" id="{143DD929-AB36-2886-04DE-D30B7FA92851}"/>
              </a:ext>
              <a:ext uri="{C183D7F6-B498-43B3-948B-1728B52AA6E4}">
                <adec:decorative xmlns:adec="http://schemas.microsoft.com/office/drawing/2017/decorative" val="1"/>
              </a:ext>
            </a:extLst>
          </p:cNvPr>
          <p:cNvSpPr/>
          <p:nvPr/>
        </p:nvSpPr>
        <p:spPr bwMode="auto">
          <a:xfrm>
            <a:off x="5828165"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5A568568-F595-8D40-9620-55BE8C889290}"/>
              </a:ext>
            </a:extLst>
          </p:cNvPr>
          <p:cNvSpPr txBox="1">
            <a:spLocks/>
          </p:cNvSpPr>
          <p:nvPr/>
        </p:nvSpPr>
        <p:spPr>
          <a:xfrm>
            <a:off x="7138565" y="2905053"/>
            <a:ext cx="822751"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Month 4</a:t>
            </a:r>
          </a:p>
        </p:txBody>
      </p:sp>
      <p:sp>
        <p:nvSpPr>
          <p:cNvPr id="45" name="Oval 44">
            <a:extLst>
              <a:ext uri="{FF2B5EF4-FFF2-40B4-BE49-F238E27FC236}">
                <a16:creationId xmlns:a16="http://schemas.microsoft.com/office/drawing/2014/main" id="{F5A81AF5-31A1-A0DF-AFE7-9A676AE0C742}"/>
              </a:ext>
              <a:ext uri="{C183D7F6-B498-43B3-948B-1728B52AA6E4}">
                <adec:decorative xmlns:adec="http://schemas.microsoft.com/office/drawing/2017/decorative" val="1"/>
              </a:ext>
            </a:extLst>
          </p:cNvPr>
          <p:cNvSpPr/>
          <p:nvPr/>
        </p:nvSpPr>
        <p:spPr bwMode="auto">
          <a:xfrm>
            <a:off x="7479740"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17125803-8D5F-BA00-A1F3-CC1D3E00D1BE}"/>
              </a:ext>
            </a:extLst>
          </p:cNvPr>
          <p:cNvSpPr txBox="1">
            <a:spLocks/>
          </p:cNvSpPr>
          <p:nvPr/>
        </p:nvSpPr>
        <p:spPr>
          <a:xfrm>
            <a:off x="8790140" y="2905053"/>
            <a:ext cx="822751"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Month 5</a:t>
            </a:r>
          </a:p>
        </p:txBody>
      </p:sp>
      <p:sp>
        <p:nvSpPr>
          <p:cNvPr id="46" name="Oval 45">
            <a:extLst>
              <a:ext uri="{FF2B5EF4-FFF2-40B4-BE49-F238E27FC236}">
                <a16:creationId xmlns:a16="http://schemas.microsoft.com/office/drawing/2014/main" id="{AF7E827C-659C-9104-BD24-2FA5478ABC62}"/>
              </a:ext>
              <a:ext uri="{C183D7F6-B498-43B3-948B-1728B52AA6E4}">
                <adec:decorative xmlns:adec="http://schemas.microsoft.com/office/drawing/2017/decorative" val="1"/>
              </a:ext>
            </a:extLst>
          </p:cNvPr>
          <p:cNvSpPr/>
          <p:nvPr/>
        </p:nvSpPr>
        <p:spPr bwMode="auto">
          <a:xfrm>
            <a:off x="9131315"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CB098029-75E7-A615-37B9-81D45CD21C6E}"/>
              </a:ext>
            </a:extLst>
          </p:cNvPr>
          <p:cNvSpPr txBox="1">
            <a:spLocks/>
          </p:cNvSpPr>
          <p:nvPr/>
        </p:nvSpPr>
        <p:spPr>
          <a:xfrm>
            <a:off x="10441715" y="2905052"/>
            <a:ext cx="822751"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Month 6+</a:t>
            </a:r>
          </a:p>
        </p:txBody>
      </p:sp>
      <p:sp>
        <p:nvSpPr>
          <p:cNvPr id="47" name="Oval 46">
            <a:extLst>
              <a:ext uri="{FF2B5EF4-FFF2-40B4-BE49-F238E27FC236}">
                <a16:creationId xmlns:a16="http://schemas.microsoft.com/office/drawing/2014/main" id="{74C8C9E6-8E08-2106-22A8-2AD13379179E}"/>
              </a:ext>
              <a:ext uri="{C183D7F6-B498-43B3-948B-1728B52AA6E4}">
                <adec:decorative xmlns:adec="http://schemas.microsoft.com/office/drawing/2017/decorative" val="1"/>
              </a:ext>
            </a:extLst>
          </p:cNvPr>
          <p:cNvSpPr/>
          <p:nvPr/>
        </p:nvSpPr>
        <p:spPr bwMode="auto">
          <a:xfrm>
            <a:off x="10782890"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41" name="Straight Connector 40">
            <a:extLst>
              <a:ext uri="{FF2B5EF4-FFF2-40B4-BE49-F238E27FC236}">
                <a16:creationId xmlns:a16="http://schemas.microsoft.com/office/drawing/2014/main" id="{64054463-AA49-2833-ABDF-D628A3779D6F}"/>
              </a:ext>
              <a:ext uri="{C183D7F6-B498-43B3-948B-1728B52AA6E4}">
                <adec:decorative xmlns:adec="http://schemas.microsoft.com/office/drawing/2017/decorative" val="1"/>
              </a:ext>
            </a:extLst>
          </p:cNvPr>
          <p:cNvCxnSpPr>
            <a:cxnSpLocks/>
          </p:cNvCxnSpPr>
          <p:nvPr/>
        </p:nvCxnSpPr>
        <p:spPr>
          <a:xfrm>
            <a:off x="419100" y="1426503"/>
            <a:ext cx="11353800"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Oval 1091_1">
            <a:extLst>
              <a:ext uri="{FF2B5EF4-FFF2-40B4-BE49-F238E27FC236}">
                <a16:creationId xmlns:a16="http://schemas.microsoft.com/office/drawing/2014/main" id="{102200A3-2986-FD81-1F3A-5E566E243F5B}"/>
              </a:ext>
              <a:ext uri="{C183D7F6-B498-43B3-948B-1728B52AA6E4}">
                <adec:decorative xmlns:adec="http://schemas.microsoft.com/office/drawing/2017/decorative" val="1"/>
              </a:ext>
            </a:extLst>
          </p:cNvPr>
          <p:cNvSpPr>
            <a:spLocks/>
          </p:cNvSpPr>
          <p:nvPr/>
        </p:nvSpPr>
        <p:spPr bwMode="auto">
          <a:xfrm rot="10800000" flipV="1">
            <a:off x="1985991" y="1510507"/>
            <a:ext cx="29521" cy="830997"/>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050"/>
          </a:p>
        </p:txBody>
      </p:sp>
      <p:cxnSp>
        <p:nvCxnSpPr>
          <p:cNvPr id="74" name="Straight Connector 73">
            <a:extLst>
              <a:ext uri="{FF2B5EF4-FFF2-40B4-BE49-F238E27FC236}">
                <a16:creationId xmlns:a16="http://schemas.microsoft.com/office/drawing/2014/main" id="{F50CE795-DAB1-A5CB-D6A5-A49E1414D05C}"/>
              </a:ext>
              <a:ext uri="{C183D7F6-B498-43B3-948B-1728B52AA6E4}">
                <adec:decorative xmlns:adec="http://schemas.microsoft.com/office/drawing/2017/decorative" val="1"/>
              </a:ext>
            </a:extLst>
          </p:cNvPr>
          <p:cNvCxnSpPr>
            <a:cxnSpLocks/>
          </p:cNvCxnSpPr>
          <p:nvPr/>
        </p:nvCxnSpPr>
        <p:spPr>
          <a:xfrm>
            <a:off x="586057" y="4278579"/>
            <a:ext cx="11019886"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F8E0E39-9B02-68A1-6056-C27627DDC8C7}"/>
              </a:ext>
              <a:ext uri="{C183D7F6-B498-43B3-948B-1728B52AA6E4}">
                <adec:decorative xmlns:adec="http://schemas.microsoft.com/office/drawing/2017/decorative" val="1"/>
              </a:ext>
            </a:extLst>
          </p:cNvPr>
          <p:cNvCxnSpPr>
            <a:cxnSpLocks/>
          </p:cNvCxnSpPr>
          <p:nvPr/>
        </p:nvCxnSpPr>
        <p:spPr>
          <a:xfrm>
            <a:off x="586057" y="4990673"/>
            <a:ext cx="11019886"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0607B51-F7F6-D595-C68B-5E691663EBF0}"/>
              </a:ext>
              <a:ext uri="{C183D7F6-B498-43B3-948B-1728B52AA6E4}">
                <adec:decorative xmlns:adec="http://schemas.microsoft.com/office/drawing/2017/decorative" val="1"/>
              </a:ext>
            </a:extLst>
          </p:cNvPr>
          <p:cNvCxnSpPr>
            <a:cxnSpLocks/>
          </p:cNvCxnSpPr>
          <p:nvPr/>
        </p:nvCxnSpPr>
        <p:spPr>
          <a:xfrm>
            <a:off x="5072579" y="5138921"/>
            <a:ext cx="0" cy="109728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itle 7">
            <a:extLst>
              <a:ext uri="{FF2B5EF4-FFF2-40B4-BE49-F238E27FC236}">
                <a16:creationId xmlns:a16="http://schemas.microsoft.com/office/drawing/2014/main" id="{DDC5921E-2A10-D34C-533E-FF07A4D18886}"/>
              </a:ext>
            </a:extLst>
          </p:cNvPr>
          <p:cNvSpPr txBox="1">
            <a:spLocks/>
          </p:cNvSpPr>
          <p:nvPr/>
        </p:nvSpPr>
        <p:spPr>
          <a:xfrm>
            <a:off x="586057" y="3611172"/>
            <a:ext cx="822960" cy="261610"/>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5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Strategy and alignment</a:t>
            </a:r>
          </a:p>
        </p:txBody>
      </p:sp>
      <p:sp>
        <p:nvSpPr>
          <p:cNvPr id="13" name="TextBox 12">
            <a:extLst>
              <a:ext uri="{FF2B5EF4-FFF2-40B4-BE49-F238E27FC236}">
                <a16:creationId xmlns:a16="http://schemas.microsoft.com/office/drawing/2014/main" id="{1A633CD9-AE46-D962-DD79-AF4EEB8C1566}"/>
              </a:ext>
            </a:extLst>
          </p:cNvPr>
          <p:cNvSpPr txBox="1">
            <a:spLocks/>
          </p:cNvSpPr>
          <p:nvPr/>
        </p:nvSpPr>
        <p:spPr>
          <a:xfrm>
            <a:off x="1883454" y="3311089"/>
            <a:ext cx="3075097" cy="861774"/>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1" i="0" u="none" strike="noStrike" kern="1200" cap="none" spc="0" normalizeH="0" baseline="0" noProof="0">
                <a:ln>
                  <a:noFill/>
                </a:ln>
                <a:solidFill>
                  <a:srgbClr val="000000"/>
                </a:solidFill>
                <a:effectLst/>
                <a:uLnTx/>
                <a:uFillTx/>
                <a:latin typeface="+mj-lt"/>
                <a:ea typeface="Calibri" panose="020F0502020204030204" pitchFamily="34" charset="0"/>
                <a:cs typeface="+mn-cs"/>
              </a:rPr>
              <a:t>AI transformation workshop – Initial set up</a:t>
            </a: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Identify key populations – typically based on business need</a:t>
            </a: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Identify business outcomes to measure success of implementation (</a:t>
            </a:r>
            <a:r>
              <a:rPr kumimoji="0" lang="en-US" sz="850" b="0" i="1" u="none" strike="noStrike" kern="1200" cap="none" spc="0" normalizeH="0" baseline="0" noProof="0">
                <a:ln>
                  <a:noFill/>
                </a:ln>
                <a:solidFill>
                  <a:srgbClr val="000000"/>
                </a:solidFill>
                <a:effectLst/>
                <a:uLnTx/>
                <a:uFillTx/>
                <a:latin typeface="Segoe UI"/>
                <a:ea typeface="Calibri" panose="020F0502020204030204" pitchFamily="34" charset="0"/>
                <a:cs typeface="+mn-cs"/>
              </a:rPr>
              <a:t>What does success look like?)</a:t>
            </a: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Identify requirements and feasibility of implementing surveys.</a:t>
            </a:r>
            <a:endPar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18" name="TextBox 17">
            <a:extLst>
              <a:ext uri="{FF2B5EF4-FFF2-40B4-BE49-F238E27FC236}">
                <a16:creationId xmlns:a16="http://schemas.microsoft.com/office/drawing/2014/main" id="{712DB8E0-1CA1-C3ED-2289-31BEA6DBB1D5}"/>
              </a:ext>
            </a:extLst>
          </p:cNvPr>
          <p:cNvSpPr txBox="1">
            <a:spLocks/>
          </p:cNvSpPr>
          <p:nvPr/>
        </p:nvSpPr>
        <p:spPr>
          <a:xfrm>
            <a:off x="6838179" y="3311089"/>
            <a:ext cx="1423522" cy="705321"/>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1" i="0" u="none" strike="noStrike" kern="1200" cap="none" spc="0" normalizeH="0" baseline="0" noProof="0">
                <a:ln>
                  <a:noFill/>
                </a:ln>
                <a:solidFill>
                  <a:srgbClr val="000000"/>
                </a:solidFill>
                <a:effectLst/>
                <a:uLnTx/>
                <a:uFillTx/>
                <a:latin typeface="+mj-lt"/>
                <a:ea typeface="Calibri" panose="020F0502020204030204" pitchFamily="34" charset="0"/>
                <a:cs typeface="+mn-cs"/>
              </a:rPr>
              <a:t>AI transformation </a:t>
            </a:r>
            <a:br>
              <a:rPr kumimoji="0" lang="en-US" sz="850" b="1" i="0" u="none" strike="noStrike" kern="1200" cap="none" spc="0" normalizeH="0" baseline="0" noProof="0">
                <a:ln>
                  <a:noFill/>
                </a:ln>
                <a:solidFill>
                  <a:srgbClr val="000000"/>
                </a:solidFill>
                <a:effectLst/>
                <a:uLnTx/>
                <a:uFillTx/>
                <a:latin typeface="+mj-lt"/>
                <a:ea typeface="Calibri" panose="020F0502020204030204" pitchFamily="34" charset="0"/>
                <a:cs typeface="+mn-cs"/>
              </a:rPr>
            </a:br>
            <a:r>
              <a:rPr kumimoji="0" lang="en-US" sz="850" b="1" i="0" u="none" strike="noStrike" kern="1200" cap="none" spc="0" normalizeH="0" baseline="0" noProof="0">
                <a:ln>
                  <a:noFill/>
                </a:ln>
                <a:solidFill>
                  <a:srgbClr val="000000"/>
                </a:solidFill>
                <a:effectLst/>
                <a:uLnTx/>
                <a:uFillTx/>
                <a:latin typeface="+mj-lt"/>
                <a:ea typeface="Calibri" panose="020F0502020204030204" pitchFamily="34" charset="0"/>
                <a:cs typeface="+mn-cs"/>
              </a:rPr>
              <a:t>workshop </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 Interim review</a:t>
            </a:r>
          </a:p>
          <a:p>
            <a:pPr marL="174625" marR="0" lvl="0" indent="-174625" algn="l" defTabSz="914314"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Evaluate progress of adoption</a:t>
            </a:r>
          </a:p>
          <a:p>
            <a:pPr marL="174625" marR="0" lvl="0" indent="-174625" algn="l" defTabSz="914314"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Determine interventions.</a:t>
            </a:r>
            <a:endPar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21" name="TextBox 20">
            <a:extLst>
              <a:ext uri="{FF2B5EF4-FFF2-40B4-BE49-F238E27FC236}">
                <a16:creationId xmlns:a16="http://schemas.microsoft.com/office/drawing/2014/main" id="{48F5C63B-0FCC-8C47-B394-8E015481B64E}"/>
              </a:ext>
            </a:extLst>
          </p:cNvPr>
          <p:cNvSpPr txBox="1">
            <a:spLocks/>
          </p:cNvSpPr>
          <p:nvPr/>
        </p:nvSpPr>
        <p:spPr>
          <a:xfrm>
            <a:off x="10141329" y="3311089"/>
            <a:ext cx="1423522" cy="261610"/>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1" i="0" u="none" strike="noStrike" kern="1200" cap="none" spc="0" normalizeH="0" baseline="0" noProof="0">
                <a:ln>
                  <a:noFill/>
                </a:ln>
                <a:solidFill>
                  <a:srgbClr val="000000"/>
                </a:solidFill>
                <a:effectLst/>
                <a:uLnTx/>
                <a:uFillTx/>
                <a:latin typeface="+mj-lt"/>
                <a:ea typeface="Calibri" panose="020F0502020204030204" pitchFamily="34" charset="0"/>
                <a:cs typeface="+mn-cs"/>
              </a:rPr>
              <a:t>AI transformation </a:t>
            </a:r>
            <a:br>
              <a:rPr kumimoji="0" lang="en-US" sz="850" b="1" i="0" u="none" strike="noStrike" kern="1200" cap="none" spc="0" normalizeH="0" baseline="0" noProof="0">
                <a:ln>
                  <a:noFill/>
                </a:ln>
                <a:solidFill>
                  <a:srgbClr val="000000"/>
                </a:solidFill>
                <a:effectLst/>
                <a:uLnTx/>
                <a:uFillTx/>
                <a:latin typeface="+mj-lt"/>
                <a:ea typeface="Calibri" panose="020F0502020204030204" pitchFamily="34" charset="0"/>
                <a:cs typeface="+mn-cs"/>
              </a:rPr>
            </a:br>
            <a:r>
              <a:rPr kumimoji="0" lang="en-US" sz="850" b="1" i="0" u="none" strike="noStrike" kern="1200" cap="none" spc="0" normalizeH="0" baseline="0" noProof="0">
                <a:ln>
                  <a:noFill/>
                </a:ln>
                <a:solidFill>
                  <a:srgbClr val="000000"/>
                </a:solidFill>
                <a:effectLst/>
                <a:uLnTx/>
                <a:uFillTx/>
                <a:latin typeface="+mj-lt"/>
                <a:ea typeface="Calibri" panose="020F0502020204030204" pitchFamily="34" charset="0"/>
                <a:cs typeface="+mn-cs"/>
              </a:rPr>
              <a:t>workshop </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 Final review</a:t>
            </a:r>
            <a:endPar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37" name="Oval 1091_1">
            <a:extLst>
              <a:ext uri="{FF2B5EF4-FFF2-40B4-BE49-F238E27FC236}">
                <a16:creationId xmlns:a16="http://schemas.microsoft.com/office/drawing/2014/main" id="{64D141A3-1911-10C1-CACC-1513A48B9DC2}"/>
              </a:ext>
              <a:ext uri="{C183D7F6-B498-43B3-948B-1728B52AA6E4}">
                <adec:decorative xmlns:adec="http://schemas.microsoft.com/office/drawing/2017/decorative" val="1"/>
              </a:ext>
            </a:extLst>
          </p:cNvPr>
          <p:cNvSpPr>
            <a:spLocks/>
          </p:cNvSpPr>
          <p:nvPr/>
        </p:nvSpPr>
        <p:spPr bwMode="auto">
          <a:xfrm rot="10800000" flipV="1">
            <a:off x="1637070" y="5096388"/>
            <a:ext cx="18331" cy="1194243"/>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Segoe UI"/>
              <a:ea typeface="+mn-ea"/>
              <a:cs typeface="+mn-cs"/>
            </a:endParaRPr>
          </a:p>
        </p:txBody>
      </p:sp>
      <p:cxnSp>
        <p:nvCxnSpPr>
          <p:cNvPr id="102" name="Straight Connector 101">
            <a:extLst>
              <a:ext uri="{FF2B5EF4-FFF2-40B4-BE49-F238E27FC236}">
                <a16:creationId xmlns:a16="http://schemas.microsoft.com/office/drawing/2014/main" id="{A6AE0975-0B6A-4822-4494-2403BF4231DA}"/>
              </a:ext>
              <a:ext uri="{C183D7F6-B498-43B3-948B-1728B52AA6E4}">
                <adec:decorative xmlns:adec="http://schemas.microsoft.com/office/drawing/2017/decorative" val="1"/>
              </a:ext>
            </a:extLst>
          </p:cNvPr>
          <p:cNvCxnSpPr>
            <a:cxnSpLocks/>
          </p:cNvCxnSpPr>
          <p:nvPr/>
        </p:nvCxnSpPr>
        <p:spPr>
          <a:xfrm>
            <a:off x="3421003" y="5096388"/>
            <a:ext cx="0" cy="1194243"/>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687E0B-153D-760E-9DFC-7510BF1C7F12}"/>
              </a:ext>
              <a:ext uri="{C183D7F6-B498-43B3-948B-1728B52AA6E4}">
                <adec:decorative xmlns:adec="http://schemas.microsoft.com/office/drawing/2017/decorative" val="1"/>
              </a:ext>
            </a:extLst>
          </p:cNvPr>
          <p:cNvCxnSpPr>
            <a:cxnSpLocks/>
          </p:cNvCxnSpPr>
          <p:nvPr/>
        </p:nvCxnSpPr>
        <p:spPr>
          <a:xfrm>
            <a:off x="8375731" y="5096388"/>
            <a:ext cx="0" cy="1194243"/>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9B5B5F-CE25-B155-5EA4-422E8767146B}"/>
              </a:ext>
              <a:ext uri="{C183D7F6-B498-43B3-948B-1728B52AA6E4}">
                <adec:decorative xmlns:adec="http://schemas.microsoft.com/office/drawing/2017/decorative" val="1"/>
              </a:ext>
            </a:extLst>
          </p:cNvPr>
          <p:cNvCxnSpPr>
            <a:cxnSpLocks/>
          </p:cNvCxnSpPr>
          <p:nvPr/>
        </p:nvCxnSpPr>
        <p:spPr>
          <a:xfrm>
            <a:off x="10027307" y="5096388"/>
            <a:ext cx="0" cy="1194243"/>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itle 7">
            <a:extLst>
              <a:ext uri="{FF2B5EF4-FFF2-40B4-BE49-F238E27FC236}">
                <a16:creationId xmlns:a16="http://schemas.microsoft.com/office/drawing/2014/main" id="{FBAF600C-DD64-932D-EE32-6DA26A939A72}"/>
              </a:ext>
            </a:extLst>
          </p:cNvPr>
          <p:cNvSpPr txBox="1">
            <a:spLocks/>
          </p:cNvSpPr>
          <p:nvPr/>
        </p:nvSpPr>
        <p:spPr>
          <a:xfrm>
            <a:off x="586057" y="4503821"/>
            <a:ext cx="822960" cy="261610"/>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5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Governance and implementation</a:t>
            </a:r>
          </a:p>
        </p:txBody>
      </p:sp>
      <p:sp>
        <p:nvSpPr>
          <p:cNvPr id="10" name="TextBox 9">
            <a:extLst>
              <a:ext uri="{FF2B5EF4-FFF2-40B4-BE49-F238E27FC236}">
                <a16:creationId xmlns:a16="http://schemas.microsoft.com/office/drawing/2014/main" id="{41E9F8FE-8DEA-96FA-1E5E-D9D00CE0E108}"/>
              </a:ext>
            </a:extLst>
          </p:cNvPr>
          <p:cNvSpPr txBox="1">
            <a:spLocks/>
          </p:cNvSpPr>
          <p:nvPr/>
        </p:nvSpPr>
        <p:spPr>
          <a:xfrm>
            <a:off x="1883454" y="4384295"/>
            <a:ext cx="2293136" cy="130805"/>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Acquire and assign M365 Copilot licenses.</a:t>
            </a:r>
          </a:p>
        </p:txBody>
      </p:sp>
      <p:sp>
        <p:nvSpPr>
          <p:cNvPr id="11" name="TextBox 10">
            <a:extLst>
              <a:ext uri="{FF2B5EF4-FFF2-40B4-BE49-F238E27FC236}">
                <a16:creationId xmlns:a16="http://schemas.microsoft.com/office/drawing/2014/main" id="{8E074653-3012-7DAB-E82B-60319645A320}"/>
              </a:ext>
            </a:extLst>
          </p:cNvPr>
          <p:cNvSpPr txBox="1">
            <a:spLocks/>
          </p:cNvSpPr>
          <p:nvPr/>
        </p:nvSpPr>
        <p:spPr>
          <a:xfrm>
            <a:off x="1883454" y="4588180"/>
            <a:ext cx="3075098" cy="261610"/>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Set up Viva Insights, e.g., assign roles, upload organizational data and outcomes</a:t>
            </a:r>
            <a:endPar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12" name="TextBox 11">
            <a:extLst>
              <a:ext uri="{FF2B5EF4-FFF2-40B4-BE49-F238E27FC236}">
                <a16:creationId xmlns:a16="http://schemas.microsoft.com/office/drawing/2014/main" id="{53F0D3A5-909D-6091-2FAF-B9BD48145B38}"/>
              </a:ext>
            </a:extLst>
          </p:cNvPr>
          <p:cNvSpPr txBox="1">
            <a:spLocks/>
          </p:cNvSpPr>
          <p:nvPr/>
        </p:nvSpPr>
        <p:spPr>
          <a:xfrm>
            <a:off x="6838182" y="4384295"/>
            <a:ext cx="1423522" cy="392415"/>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Implement intervention program, e.g., training (</a:t>
            </a:r>
            <a:r>
              <a:rPr kumimoji="0" lang="en-US" sz="850" b="0" i="1" u="none" strike="noStrike" kern="1200" cap="none" spc="0" normalizeH="0" baseline="0" noProof="0">
                <a:ln>
                  <a:noFill/>
                </a:ln>
                <a:solidFill>
                  <a:srgbClr val="000000"/>
                </a:solidFill>
                <a:effectLst/>
                <a:uLnTx/>
                <a:uFillTx/>
                <a:latin typeface="Segoe UI"/>
                <a:ea typeface="Calibri" panose="020F0502020204030204" pitchFamily="34" charset="0"/>
                <a:cs typeface="+mn-cs"/>
              </a:rPr>
              <a:t>optional</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a:t>
            </a:r>
          </a:p>
        </p:txBody>
      </p:sp>
      <p:sp>
        <p:nvSpPr>
          <p:cNvPr id="34" name="Title 7">
            <a:extLst>
              <a:ext uri="{FF2B5EF4-FFF2-40B4-BE49-F238E27FC236}">
                <a16:creationId xmlns:a16="http://schemas.microsoft.com/office/drawing/2014/main" id="{4CCD040D-17E6-94B3-A180-7047FD7C9B93}"/>
              </a:ext>
            </a:extLst>
          </p:cNvPr>
          <p:cNvSpPr txBox="1">
            <a:spLocks/>
          </p:cNvSpPr>
          <p:nvPr/>
        </p:nvSpPr>
        <p:spPr>
          <a:xfrm>
            <a:off x="586057" y="5562704"/>
            <a:ext cx="822960" cy="261610"/>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5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Measurement and execution</a:t>
            </a:r>
          </a:p>
        </p:txBody>
      </p:sp>
      <p:sp>
        <p:nvSpPr>
          <p:cNvPr id="14" name="TextBox 13">
            <a:extLst>
              <a:ext uri="{FF2B5EF4-FFF2-40B4-BE49-F238E27FC236}">
                <a16:creationId xmlns:a16="http://schemas.microsoft.com/office/drawing/2014/main" id="{BF1AB258-6CDE-105F-0691-03978A0D38FC}"/>
              </a:ext>
            </a:extLst>
          </p:cNvPr>
          <p:cNvSpPr txBox="1">
            <a:spLocks/>
          </p:cNvSpPr>
          <p:nvPr/>
        </p:nvSpPr>
        <p:spPr>
          <a:xfrm>
            <a:off x="3535029" y="5096388"/>
            <a:ext cx="1423522" cy="261610"/>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Design and launch Copilot readiness survey.</a:t>
            </a:r>
            <a:endPar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16" name="TextBox 15">
            <a:extLst>
              <a:ext uri="{FF2B5EF4-FFF2-40B4-BE49-F238E27FC236}">
                <a16:creationId xmlns:a16="http://schemas.microsoft.com/office/drawing/2014/main" id="{1AF30156-3A70-4600-CF85-E0A2912B7F0C}"/>
              </a:ext>
            </a:extLst>
          </p:cNvPr>
          <p:cNvSpPr txBox="1">
            <a:spLocks/>
          </p:cNvSpPr>
          <p:nvPr/>
        </p:nvSpPr>
        <p:spPr>
          <a:xfrm>
            <a:off x="5186603" y="5096388"/>
            <a:ext cx="2981077" cy="130805"/>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Design and launch Copilot adoption survey.</a:t>
            </a:r>
            <a:endPar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15" name="TextBox 14">
            <a:extLst>
              <a:ext uri="{FF2B5EF4-FFF2-40B4-BE49-F238E27FC236}">
                <a16:creationId xmlns:a16="http://schemas.microsoft.com/office/drawing/2014/main" id="{334451EB-0FD7-F324-D018-1F6EE866973C}"/>
              </a:ext>
            </a:extLst>
          </p:cNvPr>
          <p:cNvSpPr txBox="1">
            <a:spLocks/>
          </p:cNvSpPr>
          <p:nvPr/>
        </p:nvSpPr>
        <p:spPr>
          <a:xfrm>
            <a:off x="5186603" y="5348779"/>
            <a:ext cx="2981077" cy="887422"/>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Evaluate Copilot usage &amp; impact</a:t>
            </a: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hlinkClick r:id="rId3"/>
              </a:rPr>
              <a:t>Microsoft Admin Center</a:t>
            </a:r>
            <a:endPar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hlinkClick r:id="rId4"/>
              </a:rPr>
              <a:t>Microsoft Copilot Dashboard</a:t>
            </a:r>
            <a:endPar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hlinkClick r:id="rId5"/>
              </a:rPr>
              <a:t>Copilot Adoption report</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 </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hlinkClick r:id="rId6"/>
              </a:rPr>
              <a:t>Copilot Impact report</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 </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hlinkClick r:id="rId7"/>
              </a:rPr>
              <a:t>Copilot business </a:t>
            </a:r>
            <a:r>
              <a:rPr lang="en-US" sz="850" err="1">
                <a:solidFill>
                  <a:srgbClr val="000000"/>
                </a:solidFill>
                <a:latin typeface="Segoe UI"/>
                <a:ea typeface="Calibri" panose="020F0502020204030204" pitchFamily="34" charset="0"/>
                <a:hlinkClick r:id="rId7"/>
              </a:rPr>
              <a:t>i</a:t>
            </a:r>
            <a:r>
              <a:rPr kumimoji="0" lang="en-US" sz="850" b="0" i="0" u="none" strike="noStrike" kern="1200" cap="none" spc="0" normalizeH="0" baseline="0" noProof="0" err="1">
                <a:ln>
                  <a:noFill/>
                </a:ln>
                <a:solidFill>
                  <a:srgbClr val="000000"/>
                </a:solidFill>
                <a:effectLst/>
                <a:uLnTx/>
                <a:uFillTx/>
                <a:latin typeface="Segoe UI"/>
                <a:ea typeface="Calibri" panose="020F0502020204030204" pitchFamily="34" charset="0"/>
                <a:hlinkClick r:id="rId7"/>
              </a:rPr>
              <a:t>mpact</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hlinkClick r:id="rId7"/>
              </a:rPr>
              <a:t> report</a:t>
            </a:r>
            <a:endPar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endParaRP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lang="en-US" sz="850">
                <a:solidFill>
                  <a:srgbClr val="000000"/>
                </a:solidFill>
                <a:latin typeface="Segoe UI"/>
                <a:ea typeface="Calibri" panose="020F0502020204030204" pitchFamily="34" charset="0"/>
                <a:cs typeface="+mn-cs"/>
              </a:rPr>
              <a:t>Review of readiness survey.</a:t>
            </a:r>
            <a:endPar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19" name="TextBox 18">
            <a:extLst>
              <a:ext uri="{FF2B5EF4-FFF2-40B4-BE49-F238E27FC236}">
                <a16:creationId xmlns:a16="http://schemas.microsoft.com/office/drawing/2014/main" id="{B0F43B8D-9C68-C0FC-F8EE-78137AE17FCC}"/>
              </a:ext>
            </a:extLst>
          </p:cNvPr>
          <p:cNvSpPr txBox="1">
            <a:spLocks/>
          </p:cNvSpPr>
          <p:nvPr/>
        </p:nvSpPr>
        <p:spPr>
          <a:xfrm>
            <a:off x="8489758" y="5096388"/>
            <a:ext cx="1423522" cy="392415"/>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Design and launch Copilot impact survey (</a:t>
            </a:r>
            <a:r>
              <a:rPr kumimoji="0" lang="en-US" sz="850" b="0" i="1" u="none" strike="noStrike" kern="1200" cap="none" spc="0" normalizeH="0" baseline="0" noProof="0">
                <a:ln>
                  <a:noFill/>
                </a:ln>
                <a:solidFill>
                  <a:srgbClr val="000000"/>
                </a:solidFill>
                <a:effectLst/>
                <a:uLnTx/>
                <a:uFillTx/>
                <a:latin typeface="Segoe UI"/>
                <a:ea typeface="Calibri" panose="020F0502020204030204" pitchFamily="34" charset="0"/>
                <a:cs typeface="+mn-cs"/>
              </a:rPr>
              <a:t>allow 12 weeks from license assigned</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a:t>
            </a:r>
            <a:endPar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20" name="TextBox 19">
            <a:extLst>
              <a:ext uri="{FF2B5EF4-FFF2-40B4-BE49-F238E27FC236}">
                <a16:creationId xmlns:a16="http://schemas.microsoft.com/office/drawing/2014/main" id="{8576946E-F7C0-0E66-0265-7D011F9AD26E}"/>
              </a:ext>
            </a:extLst>
          </p:cNvPr>
          <p:cNvSpPr txBox="1">
            <a:spLocks/>
          </p:cNvSpPr>
          <p:nvPr/>
        </p:nvSpPr>
        <p:spPr>
          <a:xfrm>
            <a:off x="10141329" y="5096388"/>
            <a:ext cx="1423522" cy="966931"/>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Measure effectiveness of interventions (</a:t>
            </a:r>
            <a:r>
              <a:rPr kumimoji="0" lang="en-US" sz="850" b="0" i="1" u="none" strike="noStrike" kern="1200" cap="none" spc="0" normalizeH="0" baseline="0" noProof="0">
                <a:ln>
                  <a:noFill/>
                </a:ln>
                <a:solidFill>
                  <a:srgbClr val="000000"/>
                </a:solidFill>
                <a:effectLst/>
                <a:uLnTx/>
                <a:uFillTx/>
                <a:latin typeface="Segoe UI"/>
                <a:ea typeface="Calibri" panose="020F0502020204030204" pitchFamily="34" charset="0"/>
                <a:cs typeface="+mn-cs"/>
              </a:rPr>
              <a:t>allow 12 weeks from implementation of intervention</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a:t>
            </a:r>
          </a:p>
          <a:p>
            <a:pPr marL="0" marR="0" lvl="0" indent="0" algn="l" defTabSz="914314" rtl="0" eaLnBrk="1" fontAlgn="auto" latinLnBrk="0" hangingPunct="1">
              <a:lnSpc>
                <a:spcPct val="100000"/>
              </a:lnSpc>
              <a:spcBef>
                <a:spcPts val="0"/>
              </a:spcBef>
              <a:spcAft>
                <a:spcPts val="200"/>
              </a:spcAft>
              <a:buClrTx/>
              <a:buSzTx/>
              <a:buFontTx/>
              <a:buNone/>
              <a:tabLst/>
              <a:defRPr/>
            </a:pPr>
            <a:endParaRPr lang="en-US" sz="850">
              <a:solidFill>
                <a:srgbClr val="000000"/>
              </a:solidFill>
              <a:latin typeface="Segoe UI"/>
              <a:ea typeface="Calibri" panose="020F0502020204030204" pitchFamily="34" charset="0"/>
            </a:endParaRPr>
          </a:p>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Review of adoption &amp; readiness surveys.</a:t>
            </a:r>
          </a:p>
        </p:txBody>
      </p:sp>
      <p:sp>
        <p:nvSpPr>
          <p:cNvPr id="33" name="Oval 1091_1">
            <a:extLst>
              <a:ext uri="{FF2B5EF4-FFF2-40B4-BE49-F238E27FC236}">
                <a16:creationId xmlns:a16="http://schemas.microsoft.com/office/drawing/2014/main" id="{DD12CB1D-ED9C-2993-FA06-BF1841E26BA2}"/>
              </a:ext>
              <a:ext uri="{C183D7F6-B498-43B3-948B-1728B52AA6E4}">
                <adec:decorative xmlns:adec="http://schemas.microsoft.com/office/drawing/2017/decorative" val="1"/>
              </a:ext>
            </a:extLst>
          </p:cNvPr>
          <p:cNvSpPr>
            <a:spLocks/>
          </p:cNvSpPr>
          <p:nvPr/>
        </p:nvSpPr>
        <p:spPr bwMode="auto">
          <a:xfrm rot="10800000" flipV="1">
            <a:off x="1637070" y="4384295"/>
            <a:ext cx="18331" cy="500663"/>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Segoe UI"/>
              <a:ea typeface="+mn-ea"/>
              <a:cs typeface="+mn-cs"/>
            </a:endParaRPr>
          </a:p>
        </p:txBody>
      </p:sp>
      <p:cxnSp>
        <p:nvCxnSpPr>
          <p:cNvPr id="110" name="Straight Connector 109">
            <a:extLst>
              <a:ext uri="{FF2B5EF4-FFF2-40B4-BE49-F238E27FC236}">
                <a16:creationId xmlns:a16="http://schemas.microsoft.com/office/drawing/2014/main" id="{1EC2AD96-BBC9-5859-CFF4-CBED536004B2}"/>
              </a:ext>
              <a:ext uri="{C183D7F6-B498-43B3-948B-1728B52AA6E4}">
                <adec:decorative xmlns:adec="http://schemas.microsoft.com/office/drawing/2017/decorative" val="1"/>
              </a:ext>
            </a:extLst>
          </p:cNvPr>
          <p:cNvCxnSpPr>
            <a:cxnSpLocks/>
          </p:cNvCxnSpPr>
          <p:nvPr/>
        </p:nvCxnSpPr>
        <p:spPr>
          <a:xfrm>
            <a:off x="5072579" y="4384295"/>
            <a:ext cx="0" cy="500663"/>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A589ED9-9E3E-3DC4-8C13-637AB83FDE8E}"/>
              </a:ext>
              <a:ext uri="{C183D7F6-B498-43B3-948B-1728B52AA6E4}">
                <adec:decorative xmlns:adec="http://schemas.microsoft.com/office/drawing/2017/decorative" val="1"/>
              </a:ext>
            </a:extLst>
          </p:cNvPr>
          <p:cNvCxnSpPr>
            <a:cxnSpLocks/>
          </p:cNvCxnSpPr>
          <p:nvPr/>
        </p:nvCxnSpPr>
        <p:spPr>
          <a:xfrm>
            <a:off x="6724155" y="4384295"/>
            <a:ext cx="0" cy="500663"/>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4A6D48D-69BF-2E3B-D3C5-72887C87CED2}"/>
              </a:ext>
              <a:ext uri="{C183D7F6-B498-43B3-948B-1728B52AA6E4}">
                <adec:decorative xmlns:adec="http://schemas.microsoft.com/office/drawing/2017/decorative" val="1"/>
              </a:ext>
            </a:extLst>
          </p:cNvPr>
          <p:cNvCxnSpPr>
            <a:cxnSpLocks/>
          </p:cNvCxnSpPr>
          <p:nvPr/>
        </p:nvCxnSpPr>
        <p:spPr>
          <a:xfrm>
            <a:off x="8375731" y="4384295"/>
            <a:ext cx="0" cy="500663"/>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FE49FB6-3953-1B42-04C9-DDECAB5D7656}"/>
              </a:ext>
              <a:ext uri="{C183D7F6-B498-43B3-948B-1728B52AA6E4}">
                <adec:decorative xmlns:adec="http://schemas.microsoft.com/office/drawing/2017/decorative" val="1"/>
              </a:ext>
            </a:extLst>
          </p:cNvPr>
          <p:cNvCxnSpPr>
            <a:cxnSpLocks/>
          </p:cNvCxnSpPr>
          <p:nvPr/>
        </p:nvCxnSpPr>
        <p:spPr>
          <a:xfrm>
            <a:off x="10027307" y="4384295"/>
            <a:ext cx="0" cy="500663"/>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21E4ACC-292F-A9E8-0075-16F0E67C595D}"/>
              </a:ext>
              <a:ext uri="{C183D7F6-B498-43B3-948B-1728B52AA6E4}">
                <adec:decorative xmlns:adec="http://schemas.microsoft.com/office/drawing/2017/decorative" val="1"/>
              </a:ext>
            </a:extLst>
          </p:cNvPr>
          <p:cNvCxnSpPr>
            <a:cxnSpLocks/>
          </p:cNvCxnSpPr>
          <p:nvPr/>
        </p:nvCxnSpPr>
        <p:spPr>
          <a:xfrm>
            <a:off x="5072579" y="3311089"/>
            <a:ext cx="0" cy="861774"/>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8554608-0EF1-B010-8DED-D5A43D6ACD7D}"/>
              </a:ext>
              <a:ext uri="{C183D7F6-B498-43B3-948B-1728B52AA6E4}">
                <adec:decorative xmlns:adec="http://schemas.microsoft.com/office/drawing/2017/decorative" val="1"/>
              </a:ext>
            </a:extLst>
          </p:cNvPr>
          <p:cNvCxnSpPr>
            <a:cxnSpLocks/>
          </p:cNvCxnSpPr>
          <p:nvPr/>
        </p:nvCxnSpPr>
        <p:spPr>
          <a:xfrm>
            <a:off x="6724155" y="3311089"/>
            <a:ext cx="0" cy="861774"/>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5CD6F97-397E-7F92-22A5-3417E09145E9}"/>
              </a:ext>
              <a:ext uri="{C183D7F6-B498-43B3-948B-1728B52AA6E4}">
                <adec:decorative xmlns:adec="http://schemas.microsoft.com/office/drawing/2017/decorative" val="1"/>
              </a:ext>
            </a:extLst>
          </p:cNvPr>
          <p:cNvCxnSpPr>
            <a:cxnSpLocks/>
          </p:cNvCxnSpPr>
          <p:nvPr/>
        </p:nvCxnSpPr>
        <p:spPr>
          <a:xfrm>
            <a:off x="8375731" y="3311089"/>
            <a:ext cx="0" cy="861774"/>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1D110B9-CF30-6761-8E46-7E0A6E35223D}"/>
              </a:ext>
              <a:ext uri="{C183D7F6-B498-43B3-948B-1728B52AA6E4}">
                <adec:decorative xmlns:adec="http://schemas.microsoft.com/office/drawing/2017/decorative" val="1"/>
              </a:ext>
            </a:extLst>
          </p:cNvPr>
          <p:cNvCxnSpPr>
            <a:cxnSpLocks/>
          </p:cNvCxnSpPr>
          <p:nvPr/>
        </p:nvCxnSpPr>
        <p:spPr>
          <a:xfrm>
            <a:off x="10027307" y="3311089"/>
            <a:ext cx="0" cy="861774"/>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433261"/>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AD4E15B9-2580-4081-2AC2-BC04D32DEBF2}"/>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2" name="Title 1">
            <a:extLst>
              <a:ext uri="{FF2B5EF4-FFF2-40B4-BE49-F238E27FC236}">
                <a16:creationId xmlns:a16="http://schemas.microsoft.com/office/drawing/2014/main" id="{48629905-C6AB-741E-9865-FF9F1F182104}"/>
              </a:ext>
            </a:extLst>
          </p:cNvPr>
          <p:cNvSpPr>
            <a:spLocks noGrp="1"/>
          </p:cNvSpPr>
          <p:nvPr>
            <p:ph type="title"/>
          </p:nvPr>
        </p:nvSpPr>
        <p:spPr>
          <a:xfrm>
            <a:off x="419804" y="411480"/>
            <a:ext cx="11352392" cy="430887"/>
          </a:xfrm>
        </p:spPr>
        <p:txBody>
          <a:bodyPr/>
          <a:lstStyle/>
          <a:p>
            <a:r>
              <a:rPr lang="en-US"/>
              <a:t>Exploratory Data Analysis</a:t>
            </a:r>
          </a:p>
        </p:txBody>
      </p:sp>
      <p:sp>
        <p:nvSpPr>
          <p:cNvPr id="6" name="Rectangle 5">
            <a:extLst>
              <a:ext uri="{FF2B5EF4-FFF2-40B4-BE49-F238E27FC236}">
                <a16:creationId xmlns:a16="http://schemas.microsoft.com/office/drawing/2014/main" id="{A8176123-E604-16DC-9357-D2C5A5175324}"/>
              </a:ext>
            </a:extLst>
          </p:cNvPr>
          <p:cNvSpPr>
            <a:spLocks/>
          </p:cNvSpPr>
          <p:nvPr/>
        </p:nvSpPr>
        <p:spPr>
          <a:xfrm>
            <a:off x="419100" y="983224"/>
            <a:ext cx="11385271" cy="492443"/>
          </a:xfrm>
          <a:prstGeom prst="rect">
            <a:avLst/>
          </a:prstGeom>
          <a:noFill/>
        </p:spPr>
        <p:txBody>
          <a:bodyPr wrap="square" lIns="0" tIns="0" rIns="0" bIns="0" rtlCol="0">
            <a:spAutoFit/>
          </a:bodyPr>
          <a:lstStyle/>
          <a:p>
            <a:r>
              <a:rPr lang="en-US" sz="1600" i="1">
                <a:solidFill>
                  <a:schemeClr val="tx1"/>
                </a:solidFill>
                <a:latin typeface="Segoe UI"/>
              </a:rPr>
              <a:t>Exploratory analysis helps analysts </a:t>
            </a:r>
            <a:r>
              <a:rPr lang="en-US" sz="1600" i="1">
                <a:solidFill>
                  <a:schemeClr val="tx1"/>
                </a:solidFill>
                <a:latin typeface="+mj-lt"/>
              </a:rPr>
              <a:t>surface the initial hypotheses </a:t>
            </a:r>
            <a:r>
              <a:rPr lang="en-US" sz="1600" i="1">
                <a:solidFill>
                  <a:schemeClr val="tx1"/>
                </a:solidFill>
                <a:latin typeface="Segoe UI"/>
              </a:rPr>
              <a:t>around Copilot adoption and impact. This helps save time as it helps analysts to identify the key relevant hypotheses to test when addressing business questions.</a:t>
            </a:r>
          </a:p>
        </p:txBody>
      </p:sp>
      <p:sp>
        <p:nvSpPr>
          <p:cNvPr id="11" name="Rectangle: Rounded Corners 10">
            <a:extLst>
              <a:ext uri="{FF2B5EF4-FFF2-40B4-BE49-F238E27FC236}">
                <a16:creationId xmlns:a16="http://schemas.microsoft.com/office/drawing/2014/main" id="{F6B7419C-7D8B-9873-96BF-6A894254D650}"/>
              </a:ext>
              <a:ext uri="{C183D7F6-B498-43B3-948B-1728B52AA6E4}">
                <adec:decorative xmlns:adec="http://schemas.microsoft.com/office/drawing/2017/decorative" val="1"/>
              </a:ext>
            </a:extLst>
          </p:cNvPr>
          <p:cNvSpPr>
            <a:spLocks/>
          </p:cNvSpPr>
          <p:nvPr/>
        </p:nvSpPr>
        <p:spPr bwMode="auto">
          <a:xfrm>
            <a:off x="419100" y="4587832"/>
            <a:ext cx="333655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33" name="Rectangle 32">
            <a:extLst>
              <a:ext uri="{FF2B5EF4-FFF2-40B4-BE49-F238E27FC236}">
                <a16:creationId xmlns:a16="http://schemas.microsoft.com/office/drawing/2014/main" id="{685104F0-51BF-A4FE-17F5-5F8998C0F5F0}"/>
              </a:ext>
            </a:extLst>
          </p:cNvPr>
          <p:cNvSpPr>
            <a:spLocks/>
          </p:cNvSpPr>
          <p:nvPr/>
        </p:nvSpPr>
        <p:spPr>
          <a:xfrm>
            <a:off x="419100" y="1823932"/>
            <a:ext cx="3336550" cy="2308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500">
                <a:gradFill>
                  <a:gsLst>
                    <a:gs pos="58000">
                      <a:srgbClr val="8661C5"/>
                    </a:gs>
                    <a:gs pos="100000">
                      <a:srgbClr val="C73ECC"/>
                    </a:gs>
                    <a:gs pos="0">
                      <a:srgbClr val="0078D4">
                        <a:lumMod val="75000"/>
                      </a:srgbClr>
                    </a:gs>
                  </a:gsLst>
                  <a:lin ang="0" scaled="0"/>
                </a:gradFill>
                <a:latin typeface="Segoe UI Semibold"/>
                <a:cs typeface="Segoe UI"/>
              </a:rPr>
              <a:t>Scenario</a:t>
            </a:r>
          </a:p>
        </p:txBody>
      </p:sp>
      <p:sp>
        <p:nvSpPr>
          <p:cNvPr id="34" name="Rectangle 33">
            <a:extLst>
              <a:ext uri="{FF2B5EF4-FFF2-40B4-BE49-F238E27FC236}">
                <a16:creationId xmlns:a16="http://schemas.microsoft.com/office/drawing/2014/main" id="{7E35535F-2113-B6C2-5139-965A3A250B98}"/>
              </a:ext>
            </a:extLst>
          </p:cNvPr>
          <p:cNvSpPr>
            <a:spLocks/>
          </p:cNvSpPr>
          <p:nvPr/>
        </p:nvSpPr>
        <p:spPr>
          <a:xfrm>
            <a:off x="419100" y="2257620"/>
            <a:ext cx="3336550" cy="100027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spc="0" normalizeH="0" baseline="0" noProof="0">
                <a:ln w="0">
                  <a:noFill/>
                </a:ln>
                <a:solidFill>
                  <a:schemeClr val="tx1"/>
                </a:solidFill>
                <a:effectLst/>
                <a:uLnTx/>
                <a:uFillTx/>
                <a:ea typeface="+mn-ea"/>
                <a:cs typeface="Segoe UI Semibold" panose="020B0702040204020203" pitchFamily="34" charset="0"/>
              </a:rPr>
              <a:t>Exploring the query, the population, or an organizational attribute for the first time.</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spc="0" normalizeH="0" baseline="0" noProof="0">
                <a:ln w="0">
                  <a:noFill/>
                </a:ln>
                <a:solidFill>
                  <a:schemeClr val="tx1"/>
                </a:solidFill>
                <a:effectLst/>
                <a:uLnTx/>
                <a:uFillTx/>
                <a:ea typeface="+mn-ea"/>
                <a:cs typeface="Segoe UI Semibold" panose="020B0702040204020203" pitchFamily="34" charset="0"/>
              </a:rPr>
              <a:t>Evaluating a segmentation or classification (e.g., top performers, Power Users of Copilot, top engagement).</a:t>
            </a:r>
          </a:p>
        </p:txBody>
      </p:sp>
      <p:sp>
        <p:nvSpPr>
          <p:cNvPr id="12" name="Rectangle 11">
            <a:extLst>
              <a:ext uri="{FF2B5EF4-FFF2-40B4-BE49-F238E27FC236}">
                <a16:creationId xmlns:a16="http://schemas.microsoft.com/office/drawing/2014/main" id="{B5A8133D-749C-CFC5-6EA6-7F82B5636CB3}"/>
              </a:ext>
            </a:extLst>
          </p:cNvPr>
          <p:cNvSpPr>
            <a:spLocks/>
          </p:cNvSpPr>
          <p:nvPr/>
        </p:nvSpPr>
        <p:spPr>
          <a:xfrm>
            <a:off x="419100" y="4279678"/>
            <a:ext cx="3336550" cy="2308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500">
                <a:gradFill>
                  <a:gsLst>
                    <a:gs pos="58000">
                      <a:srgbClr val="8661C5"/>
                    </a:gs>
                    <a:gs pos="100000">
                      <a:srgbClr val="C73ECC"/>
                    </a:gs>
                    <a:gs pos="0">
                      <a:srgbClr val="0078D4">
                        <a:lumMod val="75000"/>
                      </a:srgbClr>
                    </a:gs>
                  </a:gsLst>
                  <a:lin ang="0" scaled="0"/>
                </a:gradFill>
                <a:latin typeface="Segoe UI Semibold"/>
                <a:cs typeface="Segoe UI"/>
              </a:rPr>
              <a:t>Function examples</a:t>
            </a:r>
          </a:p>
        </p:txBody>
      </p:sp>
      <p:sp>
        <p:nvSpPr>
          <p:cNvPr id="16" name="Rectangle 15">
            <a:extLst>
              <a:ext uri="{FF2B5EF4-FFF2-40B4-BE49-F238E27FC236}">
                <a16:creationId xmlns:a16="http://schemas.microsoft.com/office/drawing/2014/main" id="{E36581B7-AEAD-822F-0D66-7BB05B47D8E1}"/>
              </a:ext>
            </a:extLst>
          </p:cNvPr>
          <p:cNvSpPr>
            <a:spLocks/>
          </p:cNvSpPr>
          <p:nvPr/>
        </p:nvSpPr>
        <p:spPr>
          <a:xfrm>
            <a:off x="419100" y="4713366"/>
            <a:ext cx="3336550" cy="81560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create_rank</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 – rank all possible groups in the dataset by their averages of a VI metric.</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`keymetrics_scan()` – view averages of the key VI metric across an org attribute dimension.</a:t>
            </a:r>
          </a:p>
        </p:txBody>
      </p:sp>
      <p:cxnSp>
        <p:nvCxnSpPr>
          <p:cNvPr id="17" name="Straight Connector 16">
            <a:extLst>
              <a:ext uri="{FF2B5EF4-FFF2-40B4-BE49-F238E27FC236}">
                <a16:creationId xmlns:a16="http://schemas.microsoft.com/office/drawing/2014/main" id="{599B1C26-98D4-F7F4-B576-05C7B917BBC0}"/>
              </a:ext>
              <a:ext uri="{C183D7F6-B498-43B3-948B-1728B52AA6E4}">
                <adec:decorative xmlns:adec="http://schemas.microsoft.com/office/drawing/2017/decorative" val="1"/>
              </a:ext>
            </a:extLst>
          </p:cNvPr>
          <p:cNvCxnSpPr>
            <a:cxnSpLocks/>
          </p:cNvCxnSpPr>
          <p:nvPr/>
        </p:nvCxnSpPr>
        <p:spPr>
          <a:xfrm>
            <a:off x="4086981" y="1808543"/>
            <a:ext cx="0" cy="4562895"/>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A47457-8A9F-613C-ACF2-70E7D9C91CFE}"/>
              </a:ext>
              <a:ext uri="{C183D7F6-B498-43B3-948B-1728B52AA6E4}">
                <adec:decorative xmlns:adec="http://schemas.microsoft.com/office/drawing/2017/decorative" val="1"/>
              </a:ext>
            </a:extLst>
          </p:cNvPr>
          <p:cNvCxnSpPr>
            <a:cxnSpLocks/>
          </p:cNvCxnSpPr>
          <p:nvPr/>
        </p:nvCxnSpPr>
        <p:spPr>
          <a:xfrm>
            <a:off x="8954030" y="1808543"/>
            <a:ext cx="0" cy="4562895"/>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98FFB5E-FE4A-D85C-838B-5B738F410604}"/>
              </a:ext>
            </a:extLst>
          </p:cNvPr>
          <p:cNvSpPr>
            <a:spLocks/>
          </p:cNvSpPr>
          <p:nvPr/>
        </p:nvSpPr>
        <p:spPr>
          <a:xfrm>
            <a:off x="4418312" y="1823932"/>
            <a:ext cx="4204386" cy="2308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500">
                <a:gradFill>
                  <a:gsLst>
                    <a:gs pos="58000">
                      <a:srgbClr val="8661C5"/>
                    </a:gs>
                    <a:gs pos="100000">
                      <a:srgbClr val="C73ECC"/>
                    </a:gs>
                    <a:gs pos="0">
                      <a:srgbClr val="0078D4">
                        <a:lumMod val="75000"/>
                      </a:srgbClr>
                    </a:gs>
                  </a:gsLst>
                  <a:lin ang="0" scaled="0"/>
                </a:gradFill>
                <a:latin typeface="Segoe UI Semibold"/>
                <a:cs typeface="Segoe UI"/>
              </a:rPr>
              <a:t>Example code</a:t>
            </a:r>
          </a:p>
        </p:txBody>
      </p:sp>
      <p:sp>
        <p:nvSpPr>
          <p:cNvPr id="39" name="Rectangle 38">
            <a:extLst>
              <a:ext uri="{FF2B5EF4-FFF2-40B4-BE49-F238E27FC236}">
                <a16:creationId xmlns:a16="http://schemas.microsoft.com/office/drawing/2014/main" id="{ED1FC570-A5BF-F8A5-CE8E-B1B1B7AA5C2E}"/>
              </a:ext>
            </a:extLst>
          </p:cNvPr>
          <p:cNvSpPr>
            <a:spLocks/>
          </p:cNvSpPr>
          <p:nvPr/>
        </p:nvSpPr>
        <p:spPr>
          <a:xfrm>
            <a:off x="4418312" y="2257620"/>
            <a:ext cx="4204386" cy="18466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363"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create_rank</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p>
        </p:txBody>
      </p:sp>
      <p:grpSp>
        <p:nvGrpSpPr>
          <p:cNvPr id="19" name="Group 18" descr="Example code using R ">
            <a:extLst>
              <a:ext uri="{FF2B5EF4-FFF2-40B4-BE49-F238E27FC236}">
                <a16:creationId xmlns:a16="http://schemas.microsoft.com/office/drawing/2014/main" id="{4ACA9162-D8F4-B640-765E-9B685C872BC4}"/>
              </a:ext>
            </a:extLst>
          </p:cNvPr>
          <p:cNvGrpSpPr/>
          <p:nvPr/>
        </p:nvGrpSpPr>
        <p:grpSpPr>
          <a:xfrm>
            <a:off x="4418313" y="2574489"/>
            <a:ext cx="4204386" cy="1832374"/>
            <a:chOff x="4418313" y="2836466"/>
            <a:chExt cx="4204386" cy="1832374"/>
          </a:xfrm>
        </p:grpSpPr>
        <p:sp>
          <p:nvSpPr>
            <p:cNvPr id="21" name="TextBox 20">
              <a:extLst>
                <a:ext uri="{FF2B5EF4-FFF2-40B4-BE49-F238E27FC236}">
                  <a16:creationId xmlns:a16="http://schemas.microsoft.com/office/drawing/2014/main" id="{22252FA7-5B9E-6234-482D-C19D3753446F}"/>
                </a:ext>
              </a:extLst>
            </p:cNvPr>
            <p:cNvSpPr txBox="1">
              <a:spLocks/>
            </p:cNvSpPr>
            <p:nvPr/>
          </p:nvSpPr>
          <p:spPr>
            <a:xfrm>
              <a:off x="4418313" y="3205800"/>
              <a:ext cx="4204386" cy="1463040"/>
            </a:xfrm>
            <a:prstGeom prst="rect">
              <a:avLst/>
            </a:prstGeom>
            <a:solidFill>
              <a:schemeClr val="tx1">
                <a:lumMod val="75000"/>
                <a:lumOff val="25000"/>
              </a:schemeClr>
            </a:solidFill>
          </p:spPr>
          <p:txBody>
            <a:bodyPr wrap="square" lIns="72000" tIns="72000" rIns="72000" bIns="7200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library(</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vivainsights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bg2">
                      <a:lumMod val="90000"/>
                    </a:schemeClr>
                  </a:solidFill>
                  <a:effectLst/>
                  <a:uLnTx/>
                  <a:uFillTx/>
                  <a:latin typeface="Courier New" panose="02070309020205020404" pitchFamily="49" charset="0"/>
                  <a:ea typeface="+mn-ea"/>
                  <a:cs typeface="Courier New" panose="02070309020205020404" pitchFamily="49" charset="0"/>
                </a:rPr>
                <a:t>create_rank</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data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pq_data</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hrvar</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 c("</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FunctionType</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LevelDesignation</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metric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Total_Copilot_actions_taken</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return = "table"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p>
          </p:txBody>
        </p:sp>
        <p:sp>
          <p:nvSpPr>
            <p:cNvPr id="22" name="TextBox 21">
              <a:extLst>
                <a:ext uri="{FF2B5EF4-FFF2-40B4-BE49-F238E27FC236}">
                  <a16:creationId xmlns:a16="http://schemas.microsoft.com/office/drawing/2014/main" id="{4D3DA241-554F-E92D-684B-0B6B82A52B40}"/>
                </a:ext>
              </a:extLst>
            </p:cNvPr>
            <p:cNvSpPr txBox="1">
              <a:spLocks/>
            </p:cNvSpPr>
            <p:nvPr/>
          </p:nvSpPr>
          <p:spPr>
            <a:xfrm>
              <a:off x="4418313" y="2836466"/>
              <a:ext cx="4204386" cy="369333"/>
            </a:xfrm>
            <a:prstGeom prst="rect">
              <a:avLst/>
            </a:prstGeom>
            <a:solidFill>
              <a:srgbClr val="E4E4E4"/>
            </a:solidFill>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Segoe UI"/>
                  <a:ea typeface="+mn-ea"/>
                  <a:cs typeface="Courier New" panose="02070309020205020404" pitchFamily="49" charset="0"/>
                </a:rPr>
                <a:t>R</a:t>
              </a:r>
            </a:p>
          </p:txBody>
        </p:sp>
        <p:pic>
          <p:nvPicPr>
            <p:cNvPr id="26" name="Picture 25">
              <a:extLst>
                <a:ext uri="{FF2B5EF4-FFF2-40B4-BE49-F238E27FC236}">
                  <a16:creationId xmlns:a16="http://schemas.microsoft.com/office/drawing/2014/main" id="{513BADFE-277B-195E-0D59-4EE5650476FB}"/>
                </a:ext>
              </a:extLst>
            </p:cNvPr>
            <p:cNvPicPr>
              <a:picLocks noChangeAspect="1"/>
            </p:cNvPicPr>
            <p:nvPr/>
          </p:nvPicPr>
          <p:blipFill>
            <a:blip r:embed="rId3"/>
            <a:stretch>
              <a:fillRect/>
            </a:stretch>
          </p:blipFill>
          <p:spPr>
            <a:xfrm>
              <a:off x="8268643" y="2917290"/>
              <a:ext cx="267868" cy="207684"/>
            </a:xfrm>
            <a:prstGeom prst="rect">
              <a:avLst/>
            </a:prstGeom>
          </p:spPr>
        </p:pic>
      </p:grpSp>
      <p:grpSp>
        <p:nvGrpSpPr>
          <p:cNvPr id="28" name="Group 27" descr="Example code using Python ">
            <a:extLst>
              <a:ext uri="{FF2B5EF4-FFF2-40B4-BE49-F238E27FC236}">
                <a16:creationId xmlns:a16="http://schemas.microsoft.com/office/drawing/2014/main" id="{66B1142A-593B-8871-7F3C-1923FAF81B27}"/>
              </a:ext>
            </a:extLst>
          </p:cNvPr>
          <p:cNvGrpSpPr/>
          <p:nvPr/>
        </p:nvGrpSpPr>
        <p:grpSpPr>
          <a:xfrm>
            <a:off x="4418313" y="4539066"/>
            <a:ext cx="4204386" cy="1832372"/>
            <a:chOff x="4418313" y="4713366"/>
            <a:chExt cx="4204386" cy="1832372"/>
          </a:xfrm>
        </p:grpSpPr>
        <p:sp>
          <p:nvSpPr>
            <p:cNvPr id="29" name="TextBox 28">
              <a:extLst>
                <a:ext uri="{FF2B5EF4-FFF2-40B4-BE49-F238E27FC236}">
                  <a16:creationId xmlns:a16="http://schemas.microsoft.com/office/drawing/2014/main" id="{2C62AD8B-C528-1FCD-1AFB-22113FCF343B}"/>
                </a:ext>
              </a:extLst>
            </p:cNvPr>
            <p:cNvSpPr txBox="1">
              <a:spLocks/>
            </p:cNvSpPr>
            <p:nvPr/>
          </p:nvSpPr>
          <p:spPr>
            <a:xfrm>
              <a:off x="4418313" y="5082698"/>
              <a:ext cx="4204386" cy="1463040"/>
            </a:xfrm>
            <a:prstGeom prst="rect">
              <a:avLst/>
            </a:prstGeom>
            <a:solidFill>
              <a:schemeClr val="tx1">
                <a:lumMod val="75000"/>
                <a:lumOff val="25000"/>
              </a:schemeClr>
            </a:solidFill>
          </p:spPr>
          <p:txBody>
            <a:bodyPr wrap="square" lIns="72000" tIns="72000" rIns="72000" bIns="7200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import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vivainsights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as vi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vi.</a:t>
              </a:r>
              <a:r>
                <a:rPr kumimoji="0" lang="en-US" sz="1000" b="0" i="0" u="none" strike="noStrike" kern="1200" cap="none" spc="0" normalizeH="0" baseline="0" noProof="0" err="1">
                  <a:ln>
                    <a:noFill/>
                  </a:ln>
                  <a:solidFill>
                    <a:schemeClr val="bg2">
                      <a:lumMod val="90000"/>
                    </a:schemeClr>
                  </a:solidFill>
                  <a:effectLst/>
                  <a:uLnTx/>
                  <a:uFillTx/>
                  <a:latin typeface="Courier New" panose="02070309020205020404" pitchFamily="49" charset="0"/>
                  <a:ea typeface="+mn-ea"/>
                  <a:cs typeface="Courier New" panose="02070309020205020404" pitchFamily="49" charset="0"/>
                </a:rPr>
                <a:t>create_rank</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data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pq_data</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hrvar</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FunctionType</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LevelDesignation</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metric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Total_Copilot_actions_taken</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return_type</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 "table"</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p>
          </p:txBody>
        </p:sp>
        <p:sp>
          <p:nvSpPr>
            <p:cNvPr id="30" name="TextBox 29">
              <a:extLst>
                <a:ext uri="{FF2B5EF4-FFF2-40B4-BE49-F238E27FC236}">
                  <a16:creationId xmlns:a16="http://schemas.microsoft.com/office/drawing/2014/main" id="{23759A14-6A0D-4492-8C7B-8CEB19686230}"/>
                </a:ext>
              </a:extLst>
            </p:cNvPr>
            <p:cNvSpPr txBox="1">
              <a:spLocks/>
            </p:cNvSpPr>
            <p:nvPr/>
          </p:nvSpPr>
          <p:spPr>
            <a:xfrm>
              <a:off x="4418313" y="4713366"/>
              <a:ext cx="4204386" cy="369333"/>
            </a:xfrm>
            <a:prstGeom prst="rect">
              <a:avLst/>
            </a:prstGeom>
            <a:solidFill>
              <a:srgbClr val="E4E4E4"/>
            </a:solidFill>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Segoe UI"/>
                  <a:ea typeface="+mn-ea"/>
                  <a:cs typeface="Courier New" panose="02070309020205020404" pitchFamily="49" charset="0"/>
                </a:rPr>
                <a:t>Python</a:t>
              </a:r>
            </a:p>
          </p:txBody>
        </p:sp>
        <p:pic>
          <p:nvPicPr>
            <p:cNvPr id="31" name="Picture 2" descr="How to Install Python on Windows - Liquid Web">
              <a:extLst>
                <a:ext uri="{FF2B5EF4-FFF2-40B4-BE49-F238E27FC236}">
                  <a16:creationId xmlns:a16="http://schemas.microsoft.com/office/drawing/2014/main" id="{4B92024F-17CF-D4E9-B7DA-F78CAFAF9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652" y="4787107"/>
              <a:ext cx="221851" cy="22185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2" name="Rectangle: Rounded Corners 31">
            <a:extLst>
              <a:ext uri="{FF2B5EF4-FFF2-40B4-BE49-F238E27FC236}">
                <a16:creationId xmlns:a16="http://schemas.microsoft.com/office/drawing/2014/main" id="{AC4D1D5B-E040-278B-241F-5E08D7E65950}"/>
              </a:ext>
              <a:ext uri="{C183D7F6-B498-43B3-948B-1728B52AA6E4}">
                <adec:decorative xmlns:adec="http://schemas.microsoft.com/office/drawing/2017/decorative" val="1"/>
              </a:ext>
            </a:extLst>
          </p:cNvPr>
          <p:cNvSpPr>
            <a:spLocks/>
          </p:cNvSpPr>
          <p:nvPr/>
        </p:nvSpPr>
        <p:spPr bwMode="auto">
          <a:xfrm>
            <a:off x="419100" y="2132086"/>
            <a:ext cx="333655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37" name="Rectangle: Rounded Corners 36">
            <a:extLst>
              <a:ext uri="{FF2B5EF4-FFF2-40B4-BE49-F238E27FC236}">
                <a16:creationId xmlns:a16="http://schemas.microsoft.com/office/drawing/2014/main" id="{8F39879A-C47C-7DE3-4135-A4EEFC17BBF1}"/>
              </a:ext>
              <a:ext uri="{C183D7F6-B498-43B3-948B-1728B52AA6E4}">
                <adec:decorative xmlns:adec="http://schemas.microsoft.com/office/drawing/2017/decorative" val="1"/>
              </a:ext>
            </a:extLst>
          </p:cNvPr>
          <p:cNvSpPr>
            <a:spLocks/>
          </p:cNvSpPr>
          <p:nvPr/>
        </p:nvSpPr>
        <p:spPr bwMode="auto">
          <a:xfrm>
            <a:off x="4418312" y="2132086"/>
            <a:ext cx="4204386"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41" name="Rectangle: Rounded Corners 40">
            <a:extLst>
              <a:ext uri="{FF2B5EF4-FFF2-40B4-BE49-F238E27FC236}">
                <a16:creationId xmlns:a16="http://schemas.microsoft.com/office/drawing/2014/main" id="{4B394B5F-9283-1B9E-035A-53AD892DA412}"/>
              </a:ext>
              <a:ext uri="{C183D7F6-B498-43B3-948B-1728B52AA6E4}">
                <adec:decorative xmlns:adec="http://schemas.microsoft.com/office/drawing/2017/decorative" val="1"/>
              </a:ext>
            </a:extLst>
          </p:cNvPr>
          <p:cNvSpPr>
            <a:spLocks/>
          </p:cNvSpPr>
          <p:nvPr/>
        </p:nvSpPr>
        <p:spPr bwMode="auto">
          <a:xfrm>
            <a:off x="9285363" y="2132086"/>
            <a:ext cx="2519008"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42" name="Rectangle 41">
            <a:extLst>
              <a:ext uri="{FF2B5EF4-FFF2-40B4-BE49-F238E27FC236}">
                <a16:creationId xmlns:a16="http://schemas.microsoft.com/office/drawing/2014/main" id="{387BB72A-479B-86FB-EB7C-61609726D1B9}"/>
              </a:ext>
            </a:extLst>
          </p:cNvPr>
          <p:cNvSpPr>
            <a:spLocks/>
          </p:cNvSpPr>
          <p:nvPr/>
        </p:nvSpPr>
        <p:spPr>
          <a:xfrm>
            <a:off x="9285363" y="1823932"/>
            <a:ext cx="2519008" cy="230832"/>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500">
                <a:gradFill>
                  <a:gsLst>
                    <a:gs pos="58000">
                      <a:srgbClr val="8661C5"/>
                    </a:gs>
                    <a:gs pos="100000">
                      <a:srgbClr val="C73ECC"/>
                    </a:gs>
                    <a:gs pos="0">
                      <a:srgbClr val="0078D4">
                        <a:lumMod val="75000"/>
                      </a:srgbClr>
                    </a:gs>
                  </a:gsLst>
                  <a:lin ang="0" scaled="0"/>
                </a:gradFill>
                <a:latin typeface="Segoe UI Semibold"/>
                <a:cs typeface="Segoe UI"/>
              </a:rPr>
              <a:t>Example outputs</a:t>
            </a:r>
          </a:p>
        </p:txBody>
      </p:sp>
      <mc:AlternateContent xmlns:mc="http://schemas.openxmlformats.org/markup-compatibility/2006" xmlns:pslz="http://schemas.microsoft.com/office/powerpoint/2016/slidezoom">
        <mc:Choice Requires="pslz">
          <p:graphicFrame>
            <p:nvGraphicFramePr>
              <p:cNvPr id="51" name="Slide Zoom 50" descr="Screenshot of Example output">
                <a:extLst>
                  <a:ext uri="{FF2B5EF4-FFF2-40B4-BE49-F238E27FC236}">
                    <a16:creationId xmlns:a16="http://schemas.microsoft.com/office/drawing/2014/main" id="{D75386FA-54F2-C11E-F0FA-237427C477F8}"/>
                  </a:ext>
                </a:extLst>
              </p:cNvPr>
              <p:cNvGraphicFramePr>
                <a:graphicFrameLocks noChangeAspect="1"/>
              </p:cNvGraphicFramePr>
              <p:nvPr>
                <p:extLst>
                  <p:ext uri="{D42A27DB-BD31-4B8C-83A1-F6EECF244321}">
                    <p14:modId xmlns:p14="http://schemas.microsoft.com/office/powerpoint/2010/main" val="3947644900"/>
                  </p:ext>
                </p:extLst>
              </p:nvPr>
            </p:nvGraphicFramePr>
            <p:xfrm>
              <a:off x="9285363" y="2305912"/>
              <a:ext cx="2519008" cy="1416942"/>
            </p:xfrm>
            <a:graphic>
              <a:graphicData uri="http://schemas.microsoft.com/office/powerpoint/2016/slidezoom">
                <pslz:sldZm>
                  <pslz:sldZmObj sldId="2145706350" cId="1685804888">
                    <pslz:zmPr id="{EACD5D23-8126-431A-A405-D8AEBF16304A}" returnToParent="0" transitionDur="1000">
                      <p166:blipFill xmlns:p166="http://schemas.microsoft.com/office/powerpoint/2016/6/main">
                        <a:blip r:embed="rId5"/>
                        <a:stretch>
                          <a:fillRect/>
                        </a:stretch>
                      </p166:blipFill>
                      <p166:spPr xmlns:p166="http://schemas.microsoft.com/office/powerpoint/2016/6/main">
                        <a:xfrm>
                          <a:off x="0" y="0"/>
                          <a:ext cx="2519008" cy="1416942"/>
                        </a:xfrm>
                        <a:prstGeom prst="rect">
                          <a:avLst/>
                        </a:prstGeom>
                        <a:effectLst>
                          <a:outerShdw blurRad="50800" dist="38100" dir="2700000" algn="tl" rotWithShape="0">
                            <a:prstClr val="black">
                              <a:alpha val="40000"/>
                            </a:prstClr>
                          </a:outerShdw>
                        </a:effectLst>
                      </p166:spPr>
                    </pslz:zmPr>
                  </pslz:sldZmObj>
                </pslz:sldZm>
              </a:graphicData>
            </a:graphic>
          </p:graphicFrame>
        </mc:Choice>
        <mc:Fallback xmlns="">
          <p:pic>
            <p:nvPicPr>
              <p:cNvPr id="51" name="Slide Zoom 50" descr="Screenshot of Example output">
                <a:hlinkClick r:id="rId6" action="ppaction://hlinksldjump"/>
                <a:extLst>
                  <a:ext uri="{FF2B5EF4-FFF2-40B4-BE49-F238E27FC236}">
                    <a16:creationId xmlns:a16="http://schemas.microsoft.com/office/drawing/2014/main" id="{D75386FA-54F2-C11E-F0FA-237427C477F8}"/>
                  </a:ext>
                </a:extLst>
              </p:cNvPr>
              <p:cNvPicPr>
                <a:picLocks noGrp="1" noRot="1" noChangeAspect="1" noMove="1" noResize="1" noEditPoints="1" noAdjustHandles="1" noChangeArrowheads="1" noChangeShapeType="1"/>
              </p:cNvPicPr>
              <p:nvPr/>
            </p:nvPicPr>
            <p:blipFill>
              <a:blip r:embed="rId7"/>
              <a:stretch>
                <a:fillRect/>
              </a:stretch>
            </p:blipFill>
            <p:spPr>
              <a:xfrm>
                <a:off x="9285363" y="2305912"/>
                <a:ext cx="2519008" cy="1416942"/>
              </a:xfrm>
              <a:prstGeom prst="rect">
                <a:avLst/>
              </a:prstGeom>
              <a:effectLst>
                <a:outerShdw blurRad="50800" dist="381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53" name="Slide Zoom 52" descr="Screenshot of Example output">
                <a:extLst>
                  <a:ext uri="{FF2B5EF4-FFF2-40B4-BE49-F238E27FC236}">
                    <a16:creationId xmlns:a16="http://schemas.microsoft.com/office/drawing/2014/main" id="{E47F0C88-C295-E550-ACE1-9F1848C3DF3A}"/>
                  </a:ext>
                </a:extLst>
              </p:cNvPr>
              <p:cNvGraphicFramePr>
                <a:graphicFrameLocks noChangeAspect="1"/>
              </p:cNvGraphicFramePr>
              <p:nvPr>
                <p:extLst>
                  <p:ext uri="{D42A27DB-BD31-4B8C-83A1-F6EECF244321}">
                    <p14:modId xmlns:p14="http://schemas.microsoft.com/office/powerpoint/2010/main" val="812146757"/>
                  </p:ext>
                </p:extLst>
              </p:nvPr>
            </p:nvGraphicFramePr>
            <p:xfrm>
              <a:off x="9285363" y="3964976"/>
              <a:ext cx="2519008" cy="1416942"/>
            </p:xfrm>
            <a:graphic>
              <a:graphicData uri="http://schemas.microsoft.com/office/powerpoint/2016/slidezoom">
                <pslz:sldZm>
                  <pslz:sldZmObj sldId="2145706348" cId="4060744372">
                    <pslz:zmPr id="{C6F234F6-7196-4383-BB67-6AF1C49D4FD2}" returnToParent="0" transitionDur="1000">
                      <p166:blipFill xmlns:p166="http://schemas.microsoft.com/office/powerpoint/2016/6/main">
                        <a:blip r:embed="rId8"/>
                        <a:stretch>
                          <a:fillRect/>
                        </a:stretch>
                      </p166:blipFill>
                      <p166:spPr xmlns:p166="http://schemas.microsoft.com/office/powerpoint/2016/6/main">
                        <a:xfrm>
                          <a:off x="0" y="0"/>
                          <a:ext cx="2519008" cy="1416942"/>
                        </a:xfrm>
                        <a:prstGeom prst="rect">
                          <a:avLst/>
                        </a:prstGeom>
                        <a:effectLst>
                          <a:outerShdw blurRad="50800" dist="38100" dir="2700000" algn="tl" rotWithShape="0">
                            <a:prstClr val="black">
                              <a:alpha val="40000"/>
                            </a:prstClr>
                          </a:outerShdw>
                        </a:effectLst>
                      </p166:spPr>
                    </pslz:zmPr>
                  </pslz:sldZmObj>
                </pslz:sldZm>
              </a:graphicData>
            </a:graphic>
          </p:graphicFrame>
        </mc:Choice>
        <mc:Fallback xmlns="">
          <p:pic>
            <p:nvPicPr>
              <p:cNvPr id="53" name="Slide Zoom 52" descr="Screenshot of Example output">
                <a:hlinkClick r:id="rId9" action="ppaction://hlinksldjump"/>
                <a:extLst>
                  <a:ext uri="{FF2B5EF4-FFF2-40B4-BE49-F238E27FC236}">
                    <a16:creationId xmlns:a16="http://schemas.microsoft.com/office/drawing/2014/main" id="{E47F0C88-C295-E550-ACE1-9F1848C3DF3A}"/>
                  </a:ext>
                </a:extLst>
              </p:cNvPr>
              <p:cNvPicPr>
                <a:picLocks noGrp="1" noRot="1" noChangeAspect="1" noMove="1" noResize="1" noEditPoints="1" noAdjustHandles="1" noChangeArrowheads="1" noChangeShapeType="1"/>
              </p:cNvPicPr>
              <p:nvPr/>
            </p:nvPicPr>
            <p:blipFill>
              <a:blip r:embed="rId10"/>
              <a:stretch>
                <a:fillRect/>
              </a:stretch>
            </p:blipFill>
            <p:spPr>
              <a:xfrm>
                <a:off x="9285363" y="3964976"/>
                <a:ext cx="2519008" cy="1416942"/>
              </a:xfrm>
              <a:prstGeom prst="rect">
                <a:avLst/>
              </a:prstGeom>
              <a:effectLst>
                <a:outerShdw blurRad="50800" dist="38100" dir="2700000" algn="tl" rotWithShape="0">
                  <a:prstClr val="black">
                    <a:alpha val="40000"/>
                  </a:prstClr>
                </a:outerShdw>
              </a:effectLst>
            </p:spPr>
          </p:pic>
        </mc:Fallback>
      </mc:AlternateContent>
    </p:spTree>
    <p:extLst>
      <p:ext uri="{BB962C8B-B14F-4D97-AF65-F5344CB8AC3E}">
        <p14:creationId xmlns:p14="http://schemas.microsoft.com/office/powerpoint/2010/main" val="121583788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a:extLst>
              <a:ext uri="{FF2B5EF4-FFF2-40B4-BE49-F238E27FC236}">
                <a16:creationId xmlns:a16="http://schemas.microsoft.com/office/drawing/2014/main" id="{2E6C718C-8EB1-EEC9-0FC2-799C59B8102E}"/>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10" name="Title 3">
            <a:extLst>
              <a:ext uri="{FF2B5EF4-FFF2-40B4-BE49-F238E27FC236}">
                <a16:creationId xmlns:a16="http://schemas.microsoft.com/office/drawing/2014/main" id="{63B08971-DEFA-A3F4-1CF9-5E0C679AFCEB}"/>
              </a:ext>
            </a:extLst>
          </p:cNvPr>
          <p:cNvSpPr txBox="1">
            <a:spLocks noGrp="1"/>
          </p:cNvSpPr>
          <p:nvPr>
            <p:ph type="title" idx="4294967295"/>
          </p:nvPr>
        </p:nvSpPr>
        <p:spPr>
          <a:xfrm>
            <a:off x="409575" y="450397"/>
            <a:ext cx="11352392"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defRPr b="1" i="0">
                <a:latin typeface="Segoe UI Semibold" charset="0"/>
                <a:ea typeface="+mj-ea"/>
                <a:cs typeface="Segoe UI Semibold"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w="3175">
                  <a:noFill/>
                </a:ln>
                <a:solidFill>
                  <a:schemeClr val="tx1"/>
                </a:solidFill>
                <a:effectLst/>
                <a:uLnTx/>
                <a:uFillTx/>
                <a:latin typeface="Segoe UI Semibold"/>
                <a:ea typeface="+mj-ea"/>
                <a:cs typeface="Segoe UI" pitchFamily="34" charset="0"/>
              </a:rPr>
              <a:t>Automatic exploratory </a:t>
            </a:r>
            <a:r>
              <a:rPr kumimoji="0" lang="en-US" sz="2400" b="0" i="0" u="none" strike="noStrike" kern="1200" cap="none" spc="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UI Semibold"/>
                <a:ea typeface="+mj-ea"/>
                <a:cs typeface="Segoe UI" pitchFamily="34" charset="0"/>
              </a:rPr>
              <a:t>analysis accelerates hypothesis </a:t>
            </a:r>
            <a:r>
              <a:rPr kumimoji="0" lang="en-US" sz="2400" b="0" i="0" u="none" strike="noStrike" kern="1200" cap="none" spc="0" normalizeH="0" baseline="0" noProof="0">
                <a:ln w="3175">
                  <a:noFill/>
                </a:ln>
                <a:solidFill>
                  <a:schemeClr val="tx1"/>
                </a:solidFill>
                <a:effectLst/>
                <a:uLnTx/>
                <a:uFillTx/>
                <a:latin typeface="Segoe UI Semibold"/>
                <a:ea typeface="+mj-ea"/>
                <a:cs typeface="Segoe UI" pitchFamily="34" charset="0"/>
              </a:rPr>
              <a:t>generation and </a:t>
            </a:r>
            <a:r>
              <a:rPr kumimoji="0" lang="en-US" sz="2400" b="0" i="0" u="none" strike="noStrike" kern="1200" cap="none" spc="0" normalizeH="0" baseline="0" noProof="0">
                <a:ln w="3175">
                  <a:noFill/>
                </a:ln>
                <a:gradFill>
                  <a:gsLst>
                    <a:gs pos="18000">
                      <a:srgbClr val="8661C5"/>
                    </a:gs>
                    <a:gs pos="100000">
                      <a:srgbClr val="C73ECC"/>
                    </a:gs>
                    <a:gs pos="0">
                      <a:srgbClr val="0078D4">
                        <a:lumMod val="75000"/>
                      </a:srgbClr>
                    </a:gs>
                  </a:gsLst>
                  <a:lin ang="0" scaled="0"/>
                </a:gradFill>
                <a:effectLst/>
                <a:uLnTx/>
                <a:uFillTx/>
                <a:latin typeface="Segoe UI Semibold"/>
                <a:ea typeface="+mj-ea"/>
                <a:cs typeface="Segoe UI" pitchFamily="34" charset="0"/>
              </a:rPr>
              <a:t>reduces blind spots </a:t>
            </a:r>
            <a:r>
              <a:rPr kumimoji="0" lang="en-US" sz="2400" b="0" i="0" u="none" strike="noStrike" kern="1200" cap="none" spc="0" normalizeH="0" baseline="0" noProof="0">
                <a:ln w="3175">
                  <a:noFill/>
                </a:ln>
                <a:solidFill>
                  <a:schemeClr val="tx1"/>
                </a:solidFill>
                <a:effectLst/>
                <a:uLnTx/>
                <a:uFillTx/>
                <a:latin typeface="Segoe UI Semibold"/>
                <a:ea typeface="+mj-ea"/>
                <a:cs typeface="Segoe UI" panose="020B0502040204020203" pitchFamily="34" charset="0"/>
              </a:rPr>
              <a:t>when seeking to target an organizational challenge</a:t>
            </a:r>
          </a:p>
        </p:txBody>
      </p:sp>
      <p:sp>
        <p:nvSpPr>
          <p:cNvPr id="11" name="Rectangle: Rounded Corners 10">
            <a:extLst>
              <a:ext uri="{FF2B5EF4-FFF2-40B4-BE49-F238E27FC236}">
                <a16:creationId xmlns:a16="http://schemas.microsoft.com/office/drawing/2014/main" id="{89BF1012-0E88-88DC-F3E3-ADF75A87C063}"/>
              </a:ext>
              <a:ext uri="{C183D7F6-B498-43B3-948B-1728B52AA6E4}">
                <adec:decorative xmlns:adec="http://schemas.microsoft.com/office/drawing/2017/decorative" val="1"/>
              </a:ext>
            </a:extLst>
          </p:cNvPr>
          <p:cNvSpPr>
            <a:spLocks/>
          </p:cNvSpPr>
          <p:nvPr/>
        </p:nvSpPr>
        <p:spPr bwMode="auto">
          <a:xfrm>
            <a:off x="4937161" y="1391563"/>
            <a:ext cx="6835035" cy="5029200"/>
          </a:xfrm>
          <a:prstGeom prst="roundRect">
            <a:avLst>
              <a:gd name="adj" fmla="val 1893"/>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300">
              <a:solidFill>
                <a:srgbClr val="FFFFFF"/>
              </a:solidFill>
              <a:latin typeface="Segoe UI"/>
              <a:cs typeface="Segoe UI" pitchFamily="34" charset="0"/>
            </a:endParaRPr>
          </a:p>
        </p:txBody>
      </p:sp>
      <p:sp>
        <p:nvSpPr>
          <p:cNvPr id="4" name="Rectangle: Rounded Corners 3">
            <a:extLst>
              <a:ext uri="{FF2B5EF4-FFF2-40B4-BE49-F238E27FC236}">
                <a16:creationId xmlns:a16="http://schemas.microsoft.com/office/drawing/2014/main" id="{6BF3EF5B-3B48-12C2-705B-28B64655D1E9}"/>
              </a:ext>
              <a:ext uri="{C183D7F6-B498-43B3-948B-1728B52AA6E4}">
                <adec:decorative xmlns:adec="http://schemas.microsoft.com/office/drawing/2017/decorative" val="1"/>
              </a:ext>
            </a:extLst>
          </p:cNvPr>
          <p:cNvSpPr>
            <a:spLocks/>
          </p:cNvSpPr>
          <p:nvPr/>
        </p:nvSpPr>
        <p:spPr bwMode="auto">
          <a:xfrm>
            <a:off x="342902" y="1391563"/>
            <a:ext cx="4389120" cy="5029200"/>
          </a:xfrm>
          <a:prstGeom prst="roundRect">
            <a:avLst>
              <a:gd name="adj" fmla="val 3089"/>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300">
              <a:solidFill>
                <a:srgbClr val="FFFFFF"/>
              </a:solidFill>
              <a:latin typeface="Segoe UI"/>
              <a:cs typeface="Segoe UI" pitchFamily="34" charset="0"/>
            </a:endParaRPr>
          </a:p>
        </p:txBody>
      </p:sp>
      <p:sp>
        <p:nvSpPr>
          <p:cNvPr id="19" name="Rectangle 18">
            <a:extLst>
              <a:ext uri="{FF2B5EF4-FFF2-40B4-BE49-F238E27FC236}">
                <a16:creationId xmlns:a16="http://schemas.microsoft.com/office/drawing/2014/main" id="{74572583-A096-FCC5-1C97-CB9F3788DE3C}"/>
              </a:ext>
            </a:extLst>
          </p:cNvPr>
          <p:cNvSpPr>
            <a:spLocks/>
          </p:cNvSpPr>
          <p:nvPr/>
        </p:nvSpPr>
        <p:spPr>
          <a:xfrm>
            <a:off x="525782" y="1649304"/>
            <a:ext cx="4023360" cy="24622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0" i="0" u="none" strike="noStrike" kern="1200" cap="none" spc="-5"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panose="020B0502040204020203" pitchFamily="34" charset="0"/>
              </a:rPr>
              <a:t>Pinpointing the challenge</a:t>
            </a:r>
          </a:p>
        </p:txBody>
      </p:sp>
      <p:sp>
        <p:nvSpPr>
          <p:cNvPr id="20" name="Rectangle 19">
            <a:extLst>
              <a:ext uri="{FF2B5EF4-FFF2-40B4-BE49-F238E27FC236}">
                <a16:creationId xmlns:a16="http://schemas.microsoft.com/office/drawing/2014/main" id="{495DC988-DBFC-7F24-2442-A78EBCE31D94}"/>
              </a:ext>
            </a:extLst>
          </p:cNvPr>
          <p:cNvSpPr>
            <a:spLocks/>
          </p:cNvSpPr>
          <p:nvPr/>
        </p:nvSpPr>
        <p:spPr>
          <a:xfrm>
            <a:off x="525782" y="2123781"/>
            <a:ext cx="4023360" cy="4134465"/>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363"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In a complex organization with </a:t>
            </a:r>
            <a:r>
              <a:rPr kumimoji="0" lang="en-US" sz="1400" b="0" i="0" u="none" strike="noStrike" kern="1200" cap="none" spc="0" normalizeH="0" baseline="0" noProof="0">
                <a:ln w="0">
                  <a:noFill/>
                </a:ln>
                <a:solidFill>
                  <a:schemeClr val="tx1"/>
                </a:solidFill>
                <a:effectLst/>
                <a:uLnTx/>
                <a:uFillTx/>
                <a:latin typeface="Segoe UI Semibold"/>
                <a:ea typeface="+mn-ea"/>
                <a:cs typeface="Segoe UI Semibold" panose="020B0702040204020203" pitchFamily="34" charset="0"/>
              </a:rPr>
              <a:t>multiple ways of delineating groups, </a:t>
            </a:r>
            <a:r>
              <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it is not often easy to pinpoint the source of an </a:t>
            </a:r>
            <a:r>
              <a:rPr kumimoji="0" lang="en-US" sz="1400" b="0" i="1"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organizational challenge.</a:t>
            </a:r>
            <a:endPar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endParaRPr>
          </a:p>
          <a:p>
            <a:pPr marL="0" marR="0" lvl="0" indent="0" algn="l" defTabSz="914363" rtl="0" eaLnBrk="1" fontAlgn="auto" latinLnBrk="0" hangingPunct="1">
              <a:lnSpc>
                <a:spcPct val="100000"/>
              </a:lnSpc>
              <a:spcBef>
                <a:spcPts val="600"/>
              </a:spcBef>
              <a:spcAft>
                <a:spcPts val="800"/>
              </a:spcAft>
              <a:buClrTx/>
              <a:buSzTx/>
              <a:buFontTx/>
              <a:buNone/>
              <a:tabLst/>
              <a:defRPr/>
            </a:pPr>
            <a:r>
              <a:rPr kumimoji="0" lang="en-US" sz="1400" b="0" i="0" u="none" strike="noStrike" kern="1200" cap="none" spc="0" normalizeH="0" baseline="0" noProof="0">
                <a:ln w="0">
                  <a:noFill/>
                </a:ln>
                <a:solidFill>
                  <a:schemeClr val="tx1"/>
                </a:solidFill>
                <a:effectLst/>
                <a:uLnTx/>
                <a:uFillTx/>
                <a:latin typeface="Segoe UI Semibold"/>
                <a:ea typeface="+mn-ea"/>
                <a:cs typeface="Segoe UI Semibold" panose="020B0702040204020203" pitchFamily="34" charset="0"/>
              </a:rPr>
              <a:t>A challenge could be:</a:t>
            </a:r>
          </a:p>
          <a:p>
            <a:pPr marL="228600" marR="0" lvl="0" indent="-228600" algn="l" defTabSz="91436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High collaboration overload.</a:t>
            </a:r>
          </a:p>
          <a:p>
            <a:pPr marL="228600" marR="0" lvl="0" indent="-228600" algn="l" defTabSz="91436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Inefficient meeting practices.</a:t>
            </a:r>
          </a:p>
          <a:p>
            <a:pPr marL="228600" marR="0" lvl="0" indent="-228600" algn="l" defTabSz="914363"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Low network connections.</a:t>
            </a:r>
          </a:p>
          <a:p>
            <a:pPr marL="0" marR="0" lvl="0" indent="0" algn="l" defTabSz="914363" rtl="0" eaLnBrk="1" fontAlgn="auto" latinLnBrk="0" hangingPunct="1">
              <a:lnSpc>
                <a:spcPct val="100000"/>
              </a:lnSpc>
              <a:spcBef>
                <a:spcPts val="600"/>
              </a:spcBef>
              <a:spcAft>
                <a:spcPts val="800"/>
              </a:spcAft>
              <a:buClrTx/>
              <a:buSzTx/>
              <a:buFontTx/>
              <a:buNone/>
              <a:tabLst/>
              <a:defRPr/>
            </a:pPr>
            <a:r>
              <a:rPr kumimoji="0" lang="en-US" sz="1400" b="0" i="0" u="none" strike="noStrike" kern="1200" cap="none" spc="0" normalizeH="0" baseline="0" noProof="0">
                <a:ln w="0">
                  <a:noFill/>
                </a:ln>
                <a:solidFill>
                  <a:schemeClr val="tx1"/>
                </a:solidFill>
                <a:effectLst/>
                <a:uLnTx/>
                <a:uFillTx/>
                <a:latin typeface="Segoe UI Semibold"/>
                <a:ea typeface="+mn-ea"/>
                <a:cs typeface="Segoe UI Semibold" panose="020B0702040204020203" pitchFamily="34" charset="0"/>
              </a:rPr>
              <a:t>Analysts have to confirm whether the challenge is localized to: </a:t>
            </a:r>
          </a:p>
          <a:p>
            <a:pPr marL="228600" marR="0" lvl="0" indent="-228600" algn="l" defTabSz="91436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Organizations.</a:t>
            </a:r>
          </a:p>
          <a:p>
            <a:pPr marL="228600" marR="0" lvl="0" indent="-228600" algn="l" defTabSz="91436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Regions.</a:t>
            </a:r>
          </a:p>
          <a:p>
            <a:pPr marL="228600" marR="0" lvl="0" indent="-228600" algn="l" defTabSz="91436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Job roles.</a:t>
            </a:r>
          </a:p>
          <a:p>
            <a:pPr marL="228600" marR="0" lvl="0" indent="-228600" algn="l" defTabSz="91436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 or a mixture of the above.</a:t>
            </a:r>
          </a:p>
        </p:txBody>
      </p:sp>
      <p:sp>
        <p:nvSpPr>
          <p:cNvPr id="21" name="Rectangle 20">
            <a:extLst>
              <a:ext uri="{FF2B5EF4-FFF2-40B4-BE49-F238E27FC236}">
                <a16:creationId xmlns:a16="http://schemas.microsoft.com/office/drawing/2014/main" id="{8EA95F6C-28E7-4156-146B-D824010793E1}"/>
              </a:ext>
            </a:extLst>
          </p:cNvPr>
          <p:cNvSpPr>
            <a:spLocks/>
          </p:cNvSpPr>
          <p:nvPr/>
        </p:nvSpPr>
        <p:spPr>
          <a:xfrm>
            <a:off x="5091658" y="1560012"/>
            <a:ext cx="6526040" cy="75405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5" normalizeH="0" baseline="0" noProof="0">
                <a:ln>
                  <a:noFill/>
                </a:ln>
                <a:gradFill>
                  <a:gsLst>
                    <a:gs pos="58000">
                      <a:srgbClr val="8661C5"/>
                    </a:gs>
                    <a:gs pos="100000">
                      <a:srgbClr val="C73ECC"/>
                    </a:gs>
                    <a:gs pos="0">
                      <a:srgbClr val="0078D4">
                        <a:lumMod val="75000"/>
                      </a:srgbClr>
                    </a:gs>
                  </a:gsLst>
                  <a:lin ang="2700000" scaled="1"/>
                </a:gradFill>
                <a:effectLst/>
                <a:uLnTx/>
                <a:uFillTx/>
                <a:latin typeface="Segoe UI Semibold"/>
                <a:ea typeface="+mn-ea"/>
                <a:cs typeface="Segoe UI" panose="020B0502040204020203" pitchFamily="34" charset="0"/>
              </a:rPr>
              <a:t>`</a:t>
            </a:r>
            <a:r>
              <a:rPr kumimoji="0" lang="en-US" sz="1600" b="1" i="0" u="none" strike="noStrike" kern="1200" cap="none" spc="-5" normalizeH="0" baseline="0" noProof="0" err="1">
                <a:ln>
                  <a:noFill/>
                </a:ln>
                <a:gradFill>
                  <a:gsLst>
                    <a:gs pos="58000">
                      <a:srgbClr val="8661C5"/>
                    </a:gs>
                    <a:gs pos="100000">
                      <a:srgbClr val="C73ECC"/>
                    </a:gs>
                    <a:gs pos="0">
                      <a:srgbClr val="0078D4">
                        <a:lumMod val="75000"/>
                      </a:srgbClr>
                    </a:gs>
                  </a:gsLst>
                  <a:lin ang="2700000" scaled="1"/>
                </a:gradFill>
                <a:effectLst/>
                <a:uLnTx/>
                <a:uFillTx/>
                <a:latin typeface="Segoe UI Semibold"/>
                <a:ea typeface="+mn-ea"/>
                <a:cs typeface="Segoe UI" panose="020B0502040204020203" pitchFamily="34" charset="0"/>
              </a:rPr>
              <a:t>create_rank</a:t>
            </a:r>
            <a:r>
              <a:rPr kumimoji="0" lang="en-US" sz="1600" b="1" i="0" u="none" strike="noStrike" kern="1200" cap="none" spc="-5" normalizeH="0" baseline="0" noProof="0">
                <a:ln>
                  <a:noFill/>
                </a:ln>
                <a:gradFill>
                  <a:gsLst>
                    <a:gs pos="58000">
                      <a:srgbClr val="8661C5"/>
                    </a:gs>
                    <a:gs pos="100000">
                      <a:srgbClr val="C73ECC"/>
                    </a:gs>
                    <a:gs pos="0">
                      <a:srgbClr val="0078D4">
                        <a:lumMod val="75000"/>
                      </a:srgbClr>
                    </a:gs>
                  </a:gsLst>
                  <a:lin ang="2700000" scaled="1"/>
                </a:gradFill>
                <a:effectLst/>
                <a:uLnTx/>
                <a:uFillTx/>
                <a:latin typeface="Segoe UI Semibold"/>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5" normalizeH="0" baseline="0" noProof="0">
                <a:ln>
                  <a:noFill/>
                </a:ln>
                <a:solidFill>
                  <a:schemeClr val="tx1"/>
                </a:solidFill>
                <a:effectLst/>
                <a:uLnTx/>
                <a:uFillTx/>
                <a:latin typeface="Segoe UI"/>
                <a:ea typeface="+mn-ea"/>
                <a:cs typeface="Segoe UI" panose="020B0502040204020203" pitchFamily="34" charset="0"/>
              </a:rPr>
              <a:t>is an automatic exploratory function loops through the </a:t>
            </a:r>
            <a:r>
              <a:rPr kumimoji="0" lang="en-US" sz="1400" b="0" i="0" u="none" strike="noStrike" kern="1200" cap="none" spc="-5" normalizeH="0" baseline="0" noProof="0">
                <a:ln>
                  <a:noFill/>
                </a:ln>
                <a:solidFill>
                  <a:schemeClr val="tx1"/>
                </a:solidFill>
                <a:effectLst/>
                <a:uLnTx/>
                <a:uFillTx/>
                <a:latin typeface="Segoe UI Semibold"/>
                <a:ea typeface="+mn-ea"/>
                <a:cs typeface="Segoe UI" panose="020B0502040204020203" pitchFamily="34" charset="0"/>
              </a:rPr>
              <a:t>different combinations of HR attributes in your data and ranks them from top to bottom for a given metric.</a:t>
            </a:r>
            <a:endParaRPr kumimoji="0" lang="en-US" sz="1400" b="0" i="0" u="none" strike="noStrike" kern="1200" cap="none" spc="-5" normalizeH="0" baseline="0" noProof="0">
              <a:ln>
                <a:noFill/>
              </a:ln>
              <a:solidFill>
                <a:schemeClr val="tx1"/>
              </a:solidFill>
              <a:effectLst/>
              <a:uLnTx/>
              <a:uFillTx/>
              <a:latin typeface="Segoe UI"/>
              <a:ea typeface="+mn-ea"/>
              <a:cs typeface="Segoe UI" panose="020B0502040204020203" pitchFamily="34" charset="0"/>
            </a:endParaRPr>
          </a:p>
        </p:txBody>
      </p:sp>
      <p:sp>
        <p:nvSpPr>
          <p:cNvPr id="7" name="Rectangle: Rounded Corners 6">
            <a:extLst>
              <a:ext uri="{FF2B5EF4-FFF2-40B4-BE49-F238E27FC236}">
                <a16:creationId xmlns:a16="http://schemas.microsoft.com/office/drawing/2014/main" id="{64E3DA0E-2195-E88D-EBE0-1FEEB875D6DD}"/>
              </a:ext>
              <a:ext uri="{C183D7F6-B498-43B3-948B-1728B52AA6E4}">
                <adec:decorative xmlns:adec="http://schemas.microsoft.com/office/drawing/2017/decorative" val="1"/>
              </a:ext>
            </a:extLst>
          </p:cNvPr>
          <p:cNvSpPr>
            <a:spLocks/>
          </p:cNvSpPr>
          <p:nvPr/>
        </p:nvSpPr>
        <p:spPr bwMode="auto">
          <a:xfrm>
            <a:off x="5059028" y="2664392"/>
            <a:ext cx="292100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24" name="Arrow: Chevron 23">
            <a:extLst>
              <a:ext uri="{FF2B5EF4-FFF2-40B4-BE49-F238E27FC236}">
                <a16:creationId xmlns:a16="http://schemas.microsoft.com/office/drawing/2014/main" id="{2EC654B5-1291-9661-17ED-4F191B61F95C}"/>
              </a:ext>
              <a:ext uri="{C183D7F6-B498-43B3-948B-1728B52AA6E4}">
                <adec:decorative xmlns:adec="http://schemas.microsoft.com/office/drawing/2017/decorative" val="1"/>
              </a:ext>
            </a:extLst>
          </p:cNvPr>
          <p:cNvSpPr/>
          <p:nvPr/>
        </p:nvSpPr>
        <p:spPr>
          <a:xfrm rot="5400000">
            <a:off x="8252721" y="2534933"/>
            <a:ext cx="203916" cy="258919"/>
          </a:xfrm>
          <a:prstGeom prst="chevron">
            <a:avLst>
              <a:gd name="adj" fmla="val 55599"/>
            </a:avLst>
          </a:prstGeom>
          <a:gradFill>
            <a:gsLst>
              <a:gs pos="58000">
                <a:srgbClr val="8661C5"/>
              </a:gs>
              <a:gs pos="100000">
                <a:srgbClr val="C73ECC"/>
              </a:gs>
              <a:gs pos="0">
                <a:srgbClr val="0078D4">
                  <a:lumMod val="75000"/>
                </a:srgb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Segoe UI"/>
              <a:ea typeface="+mn-ea"/>
              <a:cs typeface="+mn-cs"/>
            </a:endParaRPr>
          </a:p>
        </p:txBody>
      </p:sp>
      <p:sp>
        <p:nvSpPr>
          <p:cNvPr id="8" name="Rectangle: Rounded Corners 7">
            <a:extLst>
              <a:ext uri="{FF2B5EF4-FFF2-40B4-BE49-F238E27FC236}">
                <a16:creationId xmlns:a16="http://schemas.microsoft.com/office/drawing/2014/main" id="{7ADE7B4D-0D89-285F-DE89-F321268FB6E7}"/>
              </a:ext>
              <a:ext uri="{C183D7F6-B498-43B3-948B-1728B52AA6E4}">
                <adec:decorative xmlns:adec="http://schemas.microsoft.com/office/drawing/2017/decorative" val="1"/>
              </a:ext>
            </a:extLst>
          </p:cNvPr>
          <p:cNvSpPr>
            <a:spLocks/>
          </p:cNvSpPr>
          <p:nvPr/>
        </p:nvSpPr>
        <p:spPr bwMode="auto">
          <a:xfrm>
            <a:off x="8729328" y="2664392"/>
            <a:ext cx="292100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27" name="Rectangle 26">
            <a:extLst>
              <a:ext uri="{FF2B5EF4-FFF2-40B4-BE49-F238E27FC236}">
                <a16:creationId xmlns:a16="http://schemas.microsoft.com/office/drawing/2014/main" id="{B8926EB2-F1C6-78ED-A29A-E9D4614272F7}"/>
              </a:ext>
            </a:extLst>
          </p:cNvPr>
          <p:cNvSpPr>
            <a:spLocks/>
          </p:cNvSpPr>
          <p:nvPr/>
        </p:nvSpPr>
        <p:spPr>
          <a:xfrm>
            <a:off x="6727704" y="2869230"/>
            <a:ext cx="4922624" cy="18466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1" u="none" strike="noStrike" kern="1200" cap="none" spc="-5" normalizeH="0" baseline="0" noProof="0">
                <a:ln>
                  <a:noFill/>
                </a:ln>
                <a:solidFill>
                  <a:schemeClr val="tx1"/>
                </a:solidFill>
                <a:effectLst/>
                <a:uLnTx/>
                <a:uFillTx/>
                <a:latin typeface="Segoe UI"/>
                <a:ea typeface="+mn-ea"/>
                <a:cs typeface="Segoe UI" panose="020B0502040204020203" pitchFamily="34" charset="0"/>
              </a:rPr>
              <a:t>Example output</a:t>
            </a:r>
          </a:p>
        </p:txBody>
      </p:sp>
      <p:sp>
        <p:nvSpPr>
          <p:cNvPr id="28" name="Rectangle 27">
            <a:extLst>
              <a:ext uri="{FF2B5EF4-FFF2-40B4-BE49-F238E27FC236}">
                <a16:creationId xmlns:a16="http://schemas.microsoft.com/office/drawing/2014/main" id="{830DFD29-76AF-DCCB-0A61-C6D409C7F18C}"/>
              </a:ext>
            </a:extLst>
          </p:cNvPr>
          <p:cNvSpPr>
            <a:spLocks/>
          </p:cNvSpPr>
          <p:nvPr/>
        </p:nvSpPr>
        <p:spPr>
          <a:xfrm>
            <a:off x="5091658" y="3798002"/>
            <a:ext cx="875253" cy="64633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5" normalizeH="0" baseline="0" noProof="0">
                <a:ln>
                  <a:noFill/>
                </a:ln>
                <a:solidFill>
                  <a:schemeClr val="tx1"/>
                </a:solidFill>
                <a:effectLst/>
                <a:uLnTx/>
                <a:uFillTx/>
                <a:latin typeface="Segoe UI"/>
                <a:ea typeface="+mn-ea"/>
                <a:cs typeface="Segoe UI" panose="020B0502040204020203" pitchFamily="34" charset="0"/>
              </a:rPr>
              <a:t>Top 5 affected groups</a:t>
            </a:r>
          </a:p>
        </p:txBody>
      </p:sp>
      <p:sp>
        <p:nvSpPr>
          <p:cNvPr id="29" name="Rectangle 28">
            <a:extLst>
              <a:ext uri="{FF2B5EF4-FFF2-40B4-BE49-F238E27FC236}">
                <a16:creationId xmlns:a16="http://schemas.microsoft.com/office/drawing/2014/main" id="{64AD8373-0F42-95C7-87B3-6FCE89E9C8E1}"/>
              </a:ext>
            </a:extLst>
          </p:cNvPr>
          <p:cNvSpPr>
            <a:spLocks/>
          </p:cNvSpPr>
          <p:nvPr/>
        </p:nvSpPr>
        <p:spPr>
          <a:xfrm>
            <a:off x="5091658" y="5277750"/>
            <a:ext cx="875253" cy="64633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5" normalizeH="0" baseline="0" noProof="0">
                <a:ln>
                  <a:noFill/>
                </a:ln>
                <a:solidFill>
                  <a:schemeClr val="tx1"/>
                </a:solidFill>
                <a:effectLst/>
                <a:uLnTx/>
                <a:uFillTx/>
                <a:latin typeface="Segoe UI"/>
                <a:ea typeface="+mn-ea"/>
                <a:cs typeface="Segoe UI" panose="020B0502040204020203" pitchFamily="34" charset="0"/>
              </a:rPr>
              <a:t>Bottom 5 affected groups</a:t>
            </a:r>
          </a:p>
        </p:txBody>
      </p:sp>
      <p:sp>
        <p:nvSpPr>
          <p:cNvPr id="30" name="Left Brace 29">
            <a:extLst>
              <a:ext uri="{FF2B5EF4-FFF2-40B4-BE49-F238E27FC236}">
                <a16:creationId xmlns:a16="http://schemas.microsoft.com/office/drawing/2014/main" id="{7B47E61F-0FA2-35AC-6821-E2D6E635E043}"/>
              </a:ext>
              <a:ext uri="{C183D7F6-B498-43B3-948B-1728B52AA6E4}">
                <adec:decorative xmlns:adec="http://schemas.microsoft.com/office/drawing/2017/decorative" val="1"/>
              </a:ext>
            </a:extLst>
          </p:cNvPr>
          <p:cNvSpPr/>
          <p:nvPr/>
        </p:nvSpPr>
        <p:spPr>
          <a:xfrm>
            <a:off x="6157001" y="3540734"/>
            <a:ext cx="406172" cy="1160866"/>
          </a:xfrm>
          <a:prstGeom prst="leftBrace">
            <a:avLst>
              <a:gd name="adj1" fmla="val 16886"/>
              <a:gd name="adj2" fmla="val 50000"/>
            </a:avLst>
          </a:prstGeom>
          <a:noFill/>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31" name="Left Brace 30">
            <a:extLst>
              <a:ext uri="{FF2B5EF4-FFF2-40B4-BE49-F238E27FC236}">
                <a16:creationId xmlns:a16="http://schemas.microsoft.com/office/drawing/2014/main" id="{F3944511-2023-0967-41B7-BBD9E083B7AF}"/>
              </a:ext>
              <a:ext uri="{C183D7F6-B498-43B3-948B-1728B52AA6E4}">
                <adec:decorative xmlns:adec="http://schemas.microsoft.com/office/drawing/2017/decorative" val="1"/>
              </a:ext>
            </a:extLst>
          </p:cNvPr>
          <p:cNvSpPr/>
          <p:nvPr/>
        </p:nvSpPr>
        <p:spPr>
          <a:xfrm>
            <a:off x="6175203" y="5020482"/>
            <a:ext cx="406172" cy="1160866"/>
          </a:xfrm>
          <a:prstGeom prst="leftBrace">
            <a:avLst>
              <a:gd name="adj1" fmla="val 16886"/>
              <a:gd name="adj2" fmla="val 50000"/>
            </a:avLst>
          </a:prstGeom>
          <a:noFill/>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graphicFrame>
        <p:nvGraphicFramePr>
          <p:cNvPr id="2" name="Table 1">
            <a:extLst>
              <a:ext uri="{FF2B5EF4-FFF2-40B4-BE49-F238E27FC236}">
                <a16:creationId xmlns:a16="http://schemas.microsoft.com/office/drawing/2014/main" id="{F123530D-E40D-4E55-1411-E463A3A03BD6}"/>
              </a:ext>
            </a:extLst>
          </p:cNvPr>
          <p:cNvGraphicFramePr>
            <a:graphicFrameLocks noGrp="1"/>
          </p:cNvGraphicFramePr>
          <p:nvPr>
            <p:extLst>
              <p:ext uri="{D42A27DB-BD31-4B8C-83A1-F6EECF244321}">
                <p14:modId xmlns:p14="http://schemas.microsoft.com/office/powerpoint/2010/main" val="3328462296"/>
              </p:ext>
            </p:extLst>
          </p:nvPr>
        </p:nvGraphicFramePr>
        <p:xfrm>
          <a:off x="6727704" y="3175521"/>
          <a:ext cx="4922624" cy="3072790"/>
        </p:xfrm>
        <a:graphic>
          <a:graphicData uri="http://schemas.openxmlformats.org/drawingml/2006/table">
            <a:tbl>
              <a:tblPr firstRow="1"/>
              <a:tblGrid>
                <a:gridCol w="1123190">
                  <a:extLst>
                    <a:ext uri="{9D8B030D-6E8A-4147-A177-3AD203B41FA5}">
                      <a16:colId xmlns:a16="http://schemas.microsoft.com/office/drawing/2014/main" val="2518478847"/>
                    </a:ext>
                  </a:extLst>
                </a:gridCol>
                <a:gridCol w="1414388">
                  <a:extLst>
                    <a:ext uri="{9D8B030D-6E8A-4147-A177-3AD203B41FA5}">
                      <a16:colId xmlns:a16="http://schemas.microsoft.com/office/drawing/2014/main" val="3075291028"/>
                    </a:ext>
                  </a:extLst>
                </a:gridCol>
                <a:gridCol w="1719452">
                  <a:extLst>
                    <a:ext uri="{9D8B030D-6E8A-4147-A177-3AD203B41FA5}">
                      <a16:colId xmlns:a16="http://schemas.microsoft.com/office/drawing/2014/main" val="74603962"/>
                    </a:ext>
                  </a:extLst>
                </a:gridCol>
                <a:gridCol w="665594">
                  <a:extLst>
                    <a:ext uri="{9D8B030D-6E8A-4147-A177-3AD203B41FA5}">
                      <a16:colId xmlns:a16="http://schemas.microsoft.com/office/drawing/2014/main" val="836964797"/>
                    </a:ext>
                  </a:extLst>
                </a:gridCol>
              </a:tblGrid>
              <a:tr h="280660">
                <a:tc>
                  <a:txBody>
                    <a:bodyPr/>
                    <a:lstStyle/>
                    <a:p>
                      <a:pPr algn="l" fontAlgn="ctr">
                        <a:buNone/>
                      </a:pPr>
                      <a:r>
                        <a:rPr lang="en-GB" sz="800" b="0" i="0" u="none" strike="noStrike">
                          <a:solidFill>
                            <a:schemeClr val="tx1"/>
                          </a:solidFill>
                          <a:effectLst/>
                          <a:latin typeface="+mj-lt"/>
                        </a:rPr>
                        <a:t>Delineation</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gradFill>
                      <a:gsLst>
                        <a:gs pos="100000">
                          <a:srgbClr val="F4DFF5"/>
                        </a:gs>
                        <a:gs pos="0">
                          <a:srgbClr val="D5EDFF"/>
                        </a:gs>
                      </a:gsLst>
                      <a:lin ang="8100000" scaled="1"/>
                    </a:gradFill>
                  </a:tcPr>
                </a:tc>
                <a:tc>
                  <a:txBody>
                    <a:bodyPr/>
                    <a:lstStyle/>
                    <a:p>
                      <a:pPr algn="l" fontAlgn="ctr">
                        <a:buNone/>
                      </a:pPr>
                      <a:r>
                        <a:rPr lang="en-GB" sz="800" b="0" i="0" u="none" strike="noStrike">
                          <a:solidFill>
                            <a:schemeClr val="tx1"/>
                          </a:solidFill>
                          <a:effectLst/>
                          <a:latin typeface="+mj-lt"/>
                        </a:rPr>
                        <a:t>Group</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gradFill>
                      <a:gsLst>
                        <a:gs pos="100000">
                          <a:srgbClr val="F4DFF5"/>
                        </a:gs>
                        <a:gs pos="0">
                          <a:srgbClr val="D5EDFF"/>
                        </a:gs>
                      </a:gsLst>
                      <a:lin ang="8100000" scaled="1"/>
                    </a:gradFill>
                  </a:tcPr>
                </a:tc>
                <a:tc>
                  <a:txBody>
                    <a:bodyPr/>
                    <a:lstStyle/>
                    <a:p>
                      <a:pPr algn="ctr" fontAlgn="ctr">
                        <a:buNone/>
                      </a:pPr>
                      <a:r>
                        <a:rPr lang="en-GB" sz="800" b="0" i="0" u="none" strike="noStrike">
                          <a:solidFill>
                            <a:schemeClr val="tx1"/>
                          </a:solidFill>
                          <a:effectLst/>
                          <a:latin typeface="+mj-lt"/>
                        </a:rPr>
                        <a:t>Total Copilot actions taken</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gradFill>
                      <a:gsLst>
                        <a:gs pos="100000">
                          <a:srgbClr val="F4DFF5"/>
                        </a:gs>
                        <a:gs pos="0">
                          <a:srgbClr val="D5EDFF"/>
                        </a:gs>
                      </a:gsLst>
                      <a:lin ang="8100000" scaled="1"/>
                    </a:gradFill>
                  </a:tcPr>
                </a:tc>
                <a:tc>
                  <a:txBody>
                    <a:bodyPr/>
                    <a:lstStyle/>
                    <a:p>
                      <a:pPr algn="ctr" fontAlgn="ctr">
                        <a:buNone/>
                      </a:pPr>
                      <a:r>
                        <a:rPr lang="en-GB" sz="800" b="0" i="0" u="none" strike="noStrike">
                          <a:solidFill>
                            <a:schemeClr val="tx1"/>
                          </a:solidFill>
                          <a:effectLst/>
                          <a:latin typeface="+mj-lt"/>
                        </a:rPr>
                        <a:t>n</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gradFill>
                      <a:gsLst>
                        <a:gs pos="100000">
                          <a:srgbClr val="F4DFF5"/>
                        </a:gs>
                        <a:gs pos="0">
                          <a:srgbClr val="D5EDFF"/>
                        </a:gs>
                      </a:gsLst>
                      <a:lin ang="8100000" scaled="1"/>
                    </a:gradFill>
                  </a:tcPr>
                </a:tc>
                <a:extLst>
                  <a:ext uri="{0D108BD9-81ED-4DB2-BD59-A6C34878D82A}">
                    <a16:rowId xmlns:a16="http://schemas.microsoft.com/office/drawing/2014/main" val="219159830"/>
                  </a:ext>
                </a:extLst>
              </a:tr>
              <a:tr h="253830">
                <a:tc>
                  <a:txBody>
                    <a:bodyPr/>
                    <a:lstStyle/>
                    <a:p>
                      <a:pPr algn="l" fontAlgn="ctr">
                        <a:buNone/>
                      </a:pPr>
                      <a:r>
                        <a:rPr lang="en-GB" sz="800" b="0" i="0" u="none" strike="noStrike">
                          <a:solidFill>
                            <a:srgbClr val="000000"/>
                          </a:solidFill>
                          <a:effectLst/>
                          <a:latin typeface="+mn-lt"/>
                        </a:rPr>
                        <a:t>Organization</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APAC</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17.8</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91</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82391009"/>
                  </a:ext>
                </a:extLst>
              </a:tr>
              <a:tr h="253830">
                <a:tc>
                  <a:txBody>
                    <a:bodyPr/>
                    <a:lstStyle/>
                    <a:p>
                      <a:pPr algn="l" fontAlgn="ctr">
                        <a:buNone/>
                      </a:pPr>
                      <a:r>
                        <a:rPr lang="en-GB" sz="800" b="0" i="0" u="none" strike="noStrike">
                          <a:solidFill>
                            <a:srgbClr val="000000"/>
                          </a:solidFill>
                          <a:effectLst/>
                          <a:latin typeface="+mn-lt"/>
                        </a:rPr>
                        <a:t>FunctionType</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Communications</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11.2</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62</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55910235"/>
                  </a:ext>
                </a:extLst>
              </a:tr>
              <a:tr h="253830">
                <a:tc>
                  <a:txBody>
                    <a:bodyPr/>
                    <a:lstStyle/>
                    <a:p>
                      <a:pPr algn="l" fontAlgn="ctr">
                        <a:buNone/>
                      </a:pPr>
                      <a:r>
                        <a:rPr lang="en-GB" sz="800" b="0" i="0" u="none" strike="noStrike">
                          <a:solidFill>
                            <a:srgbClr val="000000"/>
                          </a:solidFill>
                          <a:effectLst/>
                          <a:latin typeface="+mn-lt"/>
                        </a:rPr>
                        <a:t>LevelDesignation</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L2</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9.8</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119</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28734374"/>
                  </a:ext>
                </a:extLst>
              </a:tr>
              <a:tr h="253830">
                <a:tc>
                  <a:txBody>
                    <a:bodyPr/>
                    <a:lstStyle/>
                    <a:p>
                      <a:pPr algn="l" fontAlgn="ctr">
                        <a:buNone/>
                      </a:pPr>
                      <a:r>
                        <a:rPr lang="en-GB" sz="800" b="0" i="0" u="none" strike="noStrike">
                          <a:solidFill>
                            <a:srgbClr val="000000"/>
                          </a:solidFill>
                          <a:effectLst/>
                          <a:latin typeface="+mn-lt"/>
                        </a:rPr>
                        <a:t>LevelDesignation</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L1</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9.0</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290</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4050610"/>
                  </a:ext>
                </a:extLst>
              </a:tr>
              <a:tr h="253830">
                <a:tc>
                  <a:txBody>
                    <a:bodyPr/>
                    <a:lstStyle/>
                    <a:p>
                      <a:pPr algn="l" fontAlgn="ctr">
                        <a:buNone/>
                      </a:pPr>
                      <a:r>
                        <a:rPr lang="en-GB" sz="800" b="0" i="0" u="none" strike="noStrike">
                          <a:solidFill>
                            <a:srgbClr val="000000"/>
                          </a:solidFill>
                          <a:effectLst/>
                          <a:latin typeface="+mn-lt"/>
                        </a:rPr>
                        <a:t>Organization</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Finance</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8.6</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87</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15598346"/>
                  </a:ext>
                </a:extLst>
              </a:tr>
              <a:tr h="253830">
                <a:tc gridSpan="4">
                  <a:txBody>
                    <a:bodyPr/>
                    <a:lstStyle/>
                    <a:p>
                      <a:pPr algn="ctr" fontAlgn="ctr">
                        <a:buNone/>
                      </a:pPr>
                      <a:r>
                        <a:rPr lang="en-GB" sz="800" b="0" i="0" u="none" strike="noStrike">
                          <a:solidFill>
                            <a:srgbClr val="000000"/>
                          </a:solidFill>
                          <a:effectLst/>
                          <a:latin typeface="+mn-lt"/>
                        </a:rPr>
                        <a:t>...</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48075272"/>
                  </a:ext>
                </a:extLst>
              </a:tr>
              <a:tr h="253830">
                <a:tc>
                  <a:txBody>
                    <a:bodyPr/>
                    <a:lstStyle/>
                    <a:p>
                      <a:pPr algn="l" fontAlgn="ctr">
                        <a:buNone/>
                      </a:pPr>
                      <a:r>
                        <a:rPr lang="en-GB" sz="800" b="0" i="0" u="none" strike="noStrike">
                          <a:solidFill>
                            <a:srgbClr val="000000"/>
                          </a:solidFill>
                          <a:effectLst/>
                          <a:latin typeface="+mn-lt"/>
                        </a:rPr>
                        <a:t>Organization</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Finance</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2.7</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204</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4522349"/>
                  </a:ext>
                </a:extLst>
              </a:tr>
              <a:tr h="253830">
                <a:tc>
                  <a:txBody>
                    <a:bodyPr/>
                    <a:lstStyle/>
                    <a:p>
                      <a:pPr algn="l" fontAlgn="ctr">
                        <a:buNone/>
                      </a:pPr>
                      <a:r>
                        <a:rPr lang="en-GB" sz="800" b="0" i="0" u="none" strike="noStrike">
                          <a:solidFill>
                            <a:srgbClr val="000000"/>
                          </a:solidFill>
                          <a:effectLst/>
                          <a:latin typeface="+mn-lt"/>
                        </a:rPr>
                        <a:t>Organization</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Marketing</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2.3</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150</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7186292"/>
                  </a:ext>
                </a:extLst>
              </a:tr>
              <a:tr h="253830">
                <a:tc>
                  <a:txBody>
                    <a:bodyPr/>
                    <a:lstStyle/>
                    <a:p>
                      <a:pPr algn="l" fontAlgn="ctr">
                        <a:buNone/>
                      </a:pPr>
                      <a:r>
                        <a:rPr lang="en-GB" sz="800" b="0" i="0" u="none" strike="noStrike">
                          <a:solidFill>
                            <a:srgbClr val="000000"/>
                          </a:solidFill>
                          <a:effectLst/>
                          <a:latin typeface="+mn-lt"/>
                        </a:rPr>
                        <a:t>FunctionType</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Operations</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2.2</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99</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5280128"/>
                  </a:ext>
                </a:extLst>
              </a:tr>
              <a:tr h="253830">
                <a:tc>
                  <a:txBody>
                    <a:bodyPr/>
                    <a:lstStyle/>
                    <a:p>
                      <a:pPr algn="l" fontAlgn="ctr">
                        <a:buNone/>
                      </a:pPr>
                      <a:r>
                        <a:rPr lang="en-GB" sz="800" b="0" i="0" u="none" strike="noStrike">
                          <a:solidFill>
                            <a:srgbClr val="000000"/>
                          </a:solidFill>
                          <a:effectLst/>
                          <a:latin typeface="+mn-lt"/>
                        </a:rPr>
                        <a:t>Organization</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Product Development</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2.2</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113</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21133594"/>
                  </a:ext>
                </a:extLst>
              </a:tr>
              <a:tr h="253830">
                <a:tc>
                  <a:txBody>
                    <a:bodyPr/>
                    <a:lstStyle/>
                    <a:p>
                      <a:pPr algn="l" fontAlgn="ctr">
                        <a:buNone/>
                      </a:pPr>
                      <a:r>
                        <a:rPr lang="en-GB" sz="800" b="0" i="0" u="none" strike="noStrike">
                          <a:solidFill>
                            <a:srgbClr val="000000"/>
                          </a:solidFill>
                          <a:effectLst/>
                          <a:latin typeface="+mn-lt"/>
                        </a:rPr>
                        <a:t>FunctionType</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buNone/>
                      </a:pPr>
                      <a:r>
                        <a:rPr lang="en-GB" sz="800" b="0" i="0" u="none" strike="noStrike">
                          <a:solidFill>
                            <a:srgbClr val="000000"/>
                          </a:solidFill>
                          <a:effectLst/>
                          <a:latin typeface="+mn-lt"/>
                        </a:rPr>
                        <a:t>Supply Chain</a:t>
                      </a:r>
                    </a:p>
                  </a:txBody>
                  <a:tcPr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1.5</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buNone/>
                      </a:pPr>
                      <a:r>
                        <a:rPr lang="en-GB" sz="800" b="0" i="0" u="none" strike="noStrike">
                          <a:solidFill>
                            <a:srgbClr val="000000"/>
                          </a:solidFill>
                          <a:effectLst/>
                          <a:latin typeface="+mn-lt"/>
                        </a:rPr>
                        <a:t>83</a:t>
                      </a:r>
                    </a:p>
                  </a:txBody>
                  <a:tcPr marL="3084" marR="3084" marT="3084"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94230904"/>
                  </a:ext>
                </a:extLst>
              </a:tr>
            </a:tbl>
          </a:graphicData>
        </a:graphic>
      </p:graphicFrame>
      <p:sp>
        <p:nvSpPr>
          <p:cNvPr id="5" name="Rectangle: Rounded Corners 4">
            <a:extLst>
              <a:ext uri="{FF2B5EF4-FFF2-40B4-BE49-F238E27FC236}">
                <a16:creationId xmlns:a16="http://schemas.microsoft.com/office/drawing/2014/main" id="{D65A1048-D67E-ED2F-98C2-E45B95E1F9B0}"/>
              </a:ext>
              <a:ext uri="{C183D7F6-B498-43B3-948B-1728B52AA6E4}">
                <adec:decorative xmlns:adec="http://schemas.microsoft.com/office/drawing/2017/decorative" val="1"/>
              </a:ext>
            </a:extLst>
          </p:cNvPr>
          <p:cNvSpPr>
            <a:spLocks/>
          </p:cNvSpPr>
          <p:nvPr/>
        </p:nvSpPr>
        <p:spPr bwMode="auto">
          <a:xfrm>
            <a:off x="525782" y="1993399"/>
            <a:ext cx="402336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Tree>
    <p:extLst>
      <p:ext uri="{BB962C8B-B14F-4D97-AF65-F5344CB8AC3E}">
        <p14:creationId xmlns:p14="http://schemas.microsoft.com/office/powerpoint/2010/main" val="263308328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936633B-4237-17FD-67B9-000B466EF39F}"/>
              </a:ext>
              <a:ext uri="{C183D7F6-B498-43B3-948B-1728B52AA6E4}">
                <adec:decorative xmlns:adec="http://schemas.microsoft.com/office/drawing/2017/decorative" val="1"/>
              </a:ext>
            </a:extLst>
          </p:cNvPr>
          <p:cNvSpPr>
            <a:spLocks/>
          </p:cNvSpPr>
          <p:nvPr/>
        </p:nvSpPr>
        <p:spPr>
          <a:xfrm>
            <a:off x="4363336" y="485878"/>
            <a:ext cx="7381386" cy="5886244"/>
          </a:xfrm>
          <a:prstGeom prst="roundRect">
            <a:avLst>
              <a:gd name="adj" fmla="val 947"/>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sp>
        <p:nvSpPr>
          <p:cNvPr id="12" name="Title 11">
            <a:extLst>
              <a:ext uri="{FF2B5EF4-FFF2-40B4-BE49-F238E27FC236}">
                <a16:creationId xmlns:a16="http://schemas.microsoft.com/office/drawing/2014/main" id="{AC7D343E-0EB3-6B17-A425-94C5193C480C}"/>
              </a:ext>
            </a:extLst>
          </p:cNvPr>
          <p:cNvSpPr>
            <a:spLocks noGrp="1"/>
          </p:cNvSpPr>
          <p:nvPr>
            <p:ph type="title" idx="4294967295"/>
          </p:nvPr>
        </p:nvSpPr>
        <p:spPr>
          <a:xfrm>
            <a:off x="576072" y="-430887"/>
            <a:ext cx="11018520" cy="430887"/>
          </a:xfrm>
        </p:spPr>
        <p:txBody>
          <a:bodyPr vert="horz" wrap="square" lIns="0" tIns="0" rIns="0" bIns="0" rtlCol="0" anchor="b">
            <a:spAutoFit/>
          </a:bodyPr>
          <a:lstStyle/>
          <a:p>
            <a:r>
              <a:rPr lang="en-US"/>
              <a:t>R and Python – use cases – Rank Plot </a:t>
            </a:r>
          </a:p>
        </p:txBody>
      </p:sp>
      <p:sp>
        <p:nvSpPr>
          <p:cNvPr id="4" name="TextBox 3">
            <a:extLst>
              <a:ext uri="{FF2B5EF4-FFF2-40B4-BE49-F238E27FC236}">
                <a16:creationId xmlns:a16="http://schemas.microsoft.com/office/drawing/2014/main" id="{C2C9B666-4F1B-9739-500A-39C765159493}"/>
              </a:ext>
            </a:extLst>
          </p:cNvPr>
          <p:cNvSpPr txBox="1"/>
          <p:nvPr/>
        </p:nvSpPr>
        <p:spPr>
          <a:xfrm>
            <a:off x="419100" y="1843951"/>
            <a:ext cx="2431007" cy="3170099"/>
          </a:xfrm>
          <a:prstGeom prst="rect">
            <a:avLst/>
          </a:prstGeom>
          <a:noFill/>
        </p:spPr>
        <p:txBody>
          <a:bodyPr wrap="square" lIns="0" tIns="0" rIns="0" bIns="0" rtlCol="0" anchor="ctr">
            <a:spAutoFit/>
          </a:bodyPr>
          <a:lstStyle/>
          <a:p>
            <a:pPr algn="l"/>
            <a:r>
              <a:rPr lang="en-GB" sz="1600"/>
              <a:t>The </a:t>
            </a:r>
            <a:r>
              <a:rPr lang="en-GB" sz="1600">
                <a:latin typeface="+mj-lt"/>
              </a:rPr>
              <a:t>rank plot </a:t>
            </a:r>
            <a:r>
              <a:rPr lang="en-GB" sz="1600"/>
              <a:t>(a variation on the dumbbell plot) shows at a glance the top or bottom performers for a metric under each organizational attribute. </a:t>
            </a:r>
          </a:p>
          <a:p>
            <a:pPr algn="l"/>
            <a:endParaRPr lang="en-GB" sz="1600"/>
          </a:p>
          <a:p>
            <a:pPr algn="l"/>
            <a:r>
              <a:rPr lang="en-GB" sz="1600"/>
              <a:t>For Copilot actions, the plot makes it easy to see which teams are ahead or below of the average.</a:t>
            </a:r>
          </a:p>
          <a:p>
            <a:pPr algn="l"/>
            <a:endParaRPr lang="en-GB" sz="1600"/>
          </a:p>
          <a:p>
            <a:pPr algn="l"/>
            <a:r>
              <a:rPr lang="en-GB" sz="1600" err="1">
                <a:latin typeface="Courier New" panose="02070309020205020404" pitchFamily="49" charset="0"/>
                <a:cs typeface="Courier New" panose="02070309020205020404" pitchFamily="49" charset="0"/>
              </a:rPr>
              <a:t>create_rank</a:t>
            </a:r>
            <a:r>
              <a:rPr lang="en-GB" sz="1600">
                <a:latin typeface="Courier New" panose="02070309020205020404" pitchFamily="49" charset="0"/>
                <a:cs typeface="Courier New" panose="02070309020205020404" pitchFamily="49" charset="0"/>
              </a:rPr>
              <a:t>()</a:t>
            </a:r>
          </a:p>
        </p:txBody>
      </p:sp>
      <p:sp>
        <p:nvSpPr>
          <p:cNvPr id="5" name="Oval 1091_1">
            <a:extLst>
              <a:ext uri="{FF2B5EF4-FFF2-40B4-BE49-F238E27FC236}">
                <a16:creationId xmlns:a16="http://schemas.microsoft.com/office/drawing/2014/main" id="{F51EA32C-3BD5-19E6-6068-46887755F99E}"/>
              </a:ext>
              <a:ext uri="{C183D7F6-B498-43B3-948B-1728B52AA6E4}">
                <adec:decorative xmlns:adec="http://schemas.microsoft.com/office/drawing/2017/decorative" val="1"/>
              </a:ext>
            </a:extLst>
          </p:cNvPr>
          <p:cNvSpPr>
            <a:spLocks/>
          </p:cNvSpPr>
          <p:nvPr/>
        </p:nvSpPr>
        <p:spPr bwMode="auto">
          <a:xfrm rot="10800000" flipV="1">
            <a:off x="4625029" y="1150951"/>
            <a:ext cx="6858000" cy="274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6" name="TextBox 5">
            <a:extLst>
              <a:ext uri="{FF2B5EF4-FFF2-40B4-BE49-F238E27FC236}">
                <a16:creationId xmlns:a16="http://schemas.microsoft.com/office/drawing/2014/main" id="{FCC493B6-05C1-45E8-40A2-E848FAB091FC}"/>
              </a:ext>
            </a:extLst>
          </p:cNvPr>
          <p:cNvSpPr txBox="1">
            <a:spLocks/>
          </p:cNvSpPr>
          <p:nvPr/>
        </p:nvSpPr>
        <p:spPr>
          <a:xfrm>
            <a:off x="4625029" y="652532"/>
            <a:ext cx="6858000" cy="215444"/>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GB" sz="14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Total Copilot actions</a:t>
            </a:r>
          </a:p>
        </p:txBody>
      </p:sp>
      <p:sp>
        <p:nvSpPr>
          <p:cNvPr id="8" name="TextBox 7">
            <a:extLst>
              <a:ext uri="{FF2B5EF4-FFF2-40B4-BE49-F238E27FC236}">
                <a16:creationId xmlns:a16="http://schemas.microsoft.com/office/drawing/2014/main" id="{36CDDC72-3561-E347-97D8-C309253AFA09}"/>
              </a:ext>
            </a:extLst>
          </p:cNvPr>
          <p:cNvSpPr txBox="1">
            <a:spLocks/>
          </p:cNvSpPr>
          <p:nvPr/>
        </p:nvSpPr>
        <p:spPr>
          <a:xfrm>
            <a:off x="4625029" y="917131"/>
            <a:ext cx="6858000" cy="184666"/>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GB" sz="1200" i="0" u="none" strike="noStrike" kern="1200" cap="none" spc="0" normalizeH="0" baseline="0" noProof="0">
                <a:ln>
                  <a:noFill/>
                </a:ln>
                <a:effectLst/>
                <a:uLnTx/>
                <a:uFillTx/>
                <a:ea typeface="+mn-ea"/>
                <a:cs typeface="+mn-cs"/>
              </a:rPr>
              <a:t>Group averages by organizational attribute</a:t>
            </a:r>
          </a:p>
        </p:txBody>
      </p:sp>
      <p:pic>
        <p:nvPicPr>
          <p:cNvPr id="7" name="Picture 6" descr="A screenshot of a computer">
            <a:extLst>
              <a:ext uri="{FF2B5EF4-FFF2-40B4-BE49-F238E27FC236}">
                <a16:creationId xmlns:a16="http://schemas.microsoft.com/office/drawing/2014/main" id="{510A0814-B41A-F9D5-7EE0-488C33473FBF}"/>
              </a:ext>
            </a:extLst>
          </p:cNvPr>
          <p:cNvPicPr>
            <a:picLocks noChangeAspect="1"/>
          </p:cNvPicPr>
          <p:nvPr/>
        </p:nvPicPr>
        <p:blipFill>
          <a:blip r:embed="rId2">
            <a:extLst>
              <a:ext uri="{28A0092B-C50C-407E-A947-70E740481C1C}">
                <a14:useLocalDpi xmlns:a14="http://schemas.microsoft.com/office/drawing/2010/main" val="0"/>
              </a:ext>
            </a:extLst>
          </a:blip>
          <a:srcRect t="5645"/>
          <a:stretch>
            <a:fillRect/>
          </a:stretch>
        </p:blipFill>
        <p:spPr>
          <a:xfrm>
            <a:off x="4625029" y="1352326"/>
            <a:ext cx="6858000" cy="4853142"/>
          </a:xfrm>
          <a:prstGeom prst="rect">
            <a:avLst/>
          </a:prstGeom>
        </p:spPr>
      </p:pic>
      <p:sp>
        <p:nvSpPr>
          <p:cNvPr id="3" name="Title 7">
            <a:extLst>
              <a:ext uri="{FF2B5EF4-FFF2-40B4-BE49-F238E27FC236}">
                <a16:creationId xmlns:a16="http://schemas.microsoft.com/office/drawing/2014/main" id="{E18D8C79-B639-D660-B914-1DBD4F4F0AF3}"/>
              </a:ext>
              <a:ext uri="{C183D7F6-B498-43B3-948B-1728B52AA6E4}">
                <adec:decorative xmlns:adec="http://schemas.microsoft.com/office/drawing/2017/decorative" val="1"/>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9" name="Rectangle: Rounded Corners 8">
            <a:extLst>
              <a:ext uri="{FF2B5EF4-FFF2-40B4-BE49-F238E27FC236}">
                <a16:creationId xmlns:a16="http://schemas.microsoft.com/office/drawing/2014/main" id="{B84F6969-7E5D-0D4B-F392-9E0BD10D041E}"/>
              </a:ext>
              <a:ext uri="{C183D7F6-B498-43B3-948B-1728B52AA6E4}">
                <adec:decorative xmlns:adec="http://schemas.microsoft.com/office/drawing/2017/decorative" val="1"/>
              </a:ext>
            </a:extLst>
          </p:cNvPr>
          <p:cNvSpPr>
            <a:spLocks/>
          </p:cNvSpPr>
          <p:nvPr/>
        </p:nvSpPr>
        <p:spPr bwMode="auto">
          <a:xfrm>
            <a:off x="3577262" y="485878"/>
            <a:ext cx="45719" cy="5886244"/>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10" name="Rectangle 9">
            <a:extLst>
              <a:ext uri="{FF2B5EF4-FFF2-40B4-BE49-F238E27FC236}">
                <a16:creationId xmlns:a16="http://schemas.microsoft.com/office/drawing/2014/main" id="{40728FB3-4A51-C28F-801B-FF4ADD6201A7}"/>
              </a:ext>
              <a:ext uri="{C183D7F6-B498-43B3-948B-1728B52AA6E4}">
                <adec:decorative xmlns:adec="http://schemas.microsoft.com/office/drawing/2017/decorative" val="1"/>
              </a:ext>
            </a:extLst>
          </p:cNvPr>
          <p:cNvSpPr/>
          <p:nvPr/>
        </p:nvSpPr>
        <p:spPr bwMode="auto">
          <a:xfrm>
            <a:off x="3303272" y="3020670"/>
            <a:ext cx="639417" cy="8166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 name="Arrow: Chevron 10">
            <a:extLst>
              <a:ext uri="{FF2B5EF4-FFF2-40B4-BE49-F238E27FC236}">
                <a16:creationId xmlns:a16="http://schemas.microsoft.com/office/drawing/2014/main" id="{18B413F3-7801-A9F3-4A5C-4531BF0AE442}"/>
              </a:ext>
              <a:ext uri="{C183D7F6-B498-43B3-948B-1728B52AA6E4}">
                <adec:decorative xmlns:adec="http://schemas.microsoft.com/office/drawing/2017/decorative" val="1"/>
              </a:ext>
            </a:extLst>
          </p:cNvPr>
          <p:cNvSpPr/>
          <p:nvPr/>
        </p:nvSpPr>
        <p:spPr>
          <a:xfrm>
            <a:off x="3474103" y="3162736"/>
            <a:ext cx="336945" cy="532528"/>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Tree>
    <p:extLst>
      <p:ext uri="{BB962C8B-B14F-4D97-AF65-F5344CB8AC3E}">
        <p14:creationId xmlns:p14="http://schemas.microsoft.com/office/powerpoint/2010/main" val="1685804888"/>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4B7FA-FACB-05BF-A20B-0DED3D21550C}"/>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3E74AC8-111C-5DC9-7D5C-78C71A4A1F1B}"/>
              </a:ext>
              <a:ext uri="{C183D7F6-B498-43B3-948B-1728B52AA6E4}">
                <adec:decorative xmlns:adec="http://schemas.microsoft.com/office/drawing/2017/decorative" val="1"/>
              </a:ext>
            </a:extLst>
          </p:cNvPr>
          <p:cNvSpPr>
            <a:spLocks/>
          </p:cNvSpPr>
          <p:nvPr/>
        </p:nvSpPr>
        <p:spPr>
          <a:xfrm>
            <a:off x="4363336" y="485878"/>
            <a:ext cx="7381386" cy="5886244"/>
          </a:xfrm>
          <a:prstGeom prst="roundRect">
            <a:avLst>
              <a:gd name="adj" fmla="val 947"/>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sp>
        <p:nvSpPr>
          <p:cNvPr id="11" name="Oval 1091_1">
            <a:extLst>
              <a:ext uri="{FF2B5EF4-FFF2-40B4-BE49-F238E27FC236}">
                <a16:creationId xmlns:a16="http://schemas.microsoft.com/office/drawing/2014/main" id="{8EDB4FCA-02EA-3C8F-CA7C-51A96EE42E96}"/>
              </a:ext>
              <a:ext uri="{C183D7F6-B498-43B3-948B-1728B52AA6E4}">
                <adec:decorative xmlns:adec="http://schemas.microsoft.com/office/drawing/2017/decorative" val="1"/>
              </a:ext>
            </a:extLst>
          </p:cNvPr>
          <p:cNvSpPr>
            <a:spLocks/>
          </p:cNvSpPr>
          <p:nvPr/>
        </p:nvSpPr>
        <p:spPr bwMode="auto">
          <a:xfrm rot="10800000" flipV="1">
            <a:off x="4625029" y="1150951"/>
            <a:ext cx="6858000" cy="274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p>
        </p:txBody>
      </p:sp>
      <p:sp>
        <p:nvSpPr>
          <p:cNvPr id="2" name="Title 1">
            <a:extLst>
              <a:ext uri="{FF2B5EF4-FFF2-40B4-BE49-F238E27FC236}">
                <a16:creationId xmlns:a16="http://schemas.microsoft.com/office/drawing/2014/main" id="{EC79A68B-3DEB-4580-B4C6-C098DD446A11}"/>
              </a:ext>
            </a:extLst>
          </p:cNvPr>
          <p:cNvSpPr>
            <a:spLocks noGrp="1"/>
          </p:cNvSpPr>
          <p:nvPr>
            <p:ph type="title" idx="4294967295"/>
          </p:nvPr>
        </p:nvSpPr>
        <p:spPr>
          <a:xfrm>
            <a:off x="576072" y="-430887"/>
            <a:ext cx="11018520" cy="430887"/>
          </a:xfrm>
        </p:spPr>
        <p:txBody>
          <a:bodyPr vert="horz" wrap="square" lIns="0" tIns="0" rIns="0" bIns="0" rtlCol="0" anchor="b">
            <a:spAutoFit/>
          </a:bodyPr>
          <a:lstStyle/>
          <a:p>
            <a:r>
              <a:rPr lang="en-US"/>
              <a:t>R and Python – use cases – Heatmap Plot </a:t>
            </a:r>
          </a:p>
        </p:txBody>
      </p:sp>
      <p:sp>
        <p:nvSpPr>
          <p:cNvPr id="9" name="TextBox 8">
            <a:extLst>
              <a:ext uri="{FF2B5EF4-FFF2-40B4-BE49-F238E27FC236}">
                <a16:creationId xmlns:a16="http://schemas.microsoft.com/office/drawing/2014/main" id="{359FDB18-1D20-5538-66AE-3A57555FE5C4}"/>
              </a:ext>
            </a:extLst>
          </p:cNvPr>
          <p:cNvSpPr txBox="1"/>
          <p:nvPr/>
        </p:nvSpPr>
        <p:spPr>
          <a:xfrm>
            <a:off x="419100" y="1843950"/>
            <a:ext cx="2431007" cy="3170099"/>
          </a:xfrm>
          <a:prstGeom prst="rect">
            <a:avLst/>
          </a:prstGeom>
          <a:noFill/>
        </p:spPr>
        <p:txBody>
          <a:bodyPr wrap="square" lIns="0" tIns="0" rIns="0" bIns="0" rtlCol="0" anchor="ctr">
            <a:spAutoFit/>
          </a:bodyPr>
          <a:lstStyle/>
          <a:p>
            <a:pPr algn="l"/>
            <a:r>
              <a:rPr lang="en-GB" sz="1600"/>
              <a:t>The </a:t>
            </a:r>
            <a:r>
              <a:rPr lang="en-GB" sz="1600">
                <a:latin typeface="+mj-lt"/>
              </a:rPr>
              <a:t>heatmap plot </a:t>
            </a:r>
            <a:r>
              <a:rPr lang="en-GB" sz="1600"/>
              <a:t>displays the averages of multiple metrics across several groups. </a:t>
            </a:r>
          </a:p>
          <a:p>
            <a:pPr algn="l"/>
            <a:endParaRPr lang="en-GB" sz="1600"/>
          </a:p>
          <a:p>
            <a:pPr algn="l"/>
            <a:r>
              <a:rPr lang="en-GB" sz="1600"/>
              <a:t>This is a quick way to explore whether certain groups over or under perform on multiple metrics, such as different Copilot surfaces.</a:t>
            </a:r>
          </a:p>
          <a:p>
            <a:pPr algn="l"/>
            <a:endParaRPr lang="en-GB" sz="1600"/>
          </a:p>
          <a:p>
            <a:pPr algn="l"/>
            <a:r>
              <a:rPr lang="en-GB" sz="1600">
                <a:latin typeface="Courier New" panose="02070309020205020404" pitchFamily="49" charset="0"/>
                <a:cs typeface="Courier New" panose="02070309020205020404" pitchFamily="49" charset="0"/>
              </a:rPr>
              <a:t>keymetrics_scan()</a:t>
            </a:r>
          </a:p>
        </p:txBody>
      </p:sp>
      <p:sp>
        <p:nvSpPr>
          <p:cNvPr id="12" name="TextBox 11">
            <a:extLst>
              <a:ext uri="{FF2B5EF4-FFF2-40B4-BE49-F238E27FC236}">
                <a16:creationId xmlns:a16="http://schemas.microsoft.com/office/drawing/2014/main" id="{1485B5A1-E7B0-8925-0122-9DE17087A5C0}"/>
              </a:ext>
            </a:extLst>
          </p:cNvPr>
          <p:cNvSpPr txBox="1">
            <a:spLocks/>
          </p:cNvSpPr>
          <p:nvPr/>
        </p:nvSpPr>
        <p:spPr>
          <a:xfrm>
            <a:off x="4625029" y="652532"/>
            <a:ext cx="6858000" cy="215444"/>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GB" sz="1400" b="1"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mn-cs"/>
              </a:rPr>
              <a:t>Key metrics</a:t>
            </a:r>
          </a:p>
        </p:txBody>
      </p:sp>
      <p:sp>
        <p:nvSpPr>
          <p:cNvPr id="13" name="TextBox 12">
            <a:extLst>
              <a:ext uri="{FF2B5EF4-FFF2-40B4-BE49-F238E27FC236}">
                <a16:creationId xmlns:a16="http://schemas.microsoft.com/office/drawing/2014/main" id="{27CDBEAF-3DB3-F09C-76A6-8C235930F301}"/>
              </a:ext>
            </a:extLst>
          </p:cNvPr>
          <p:cNvSpPr txBox="1">
            <a:spLocks/>
          </p:cNvSpPr>
          <p:nvPr/>
        </p:nvSpPr>
        <p:spPr>
          <a:xfrm>
            <a:off x="4625029" y="917131"/>
            <a:ext cx="6858000" cy="184666"/>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GB" sz="1200" i="0" u="none" strike="noStrike" kern="1200" cap="none" spc="0" normalizeH="0" baseline="0" noProof="0">
                <a:ln>
                  <a:noFill/>
                </a:ln>
                <a:effectLst/>
                <a:uLnTx/>
                <a:uFillTx/>
                <a:ea typeface="+mn-ea"/>
                <a:cs typeface="+mn-cs"/>
              </a:rPr>
              <a:t>Weekly average by Region</a:t>
            </a:r>
          </a:p>
        </p:txBody>
      </p:sp>
      <p:pic>
        <p:nvPicPr>
          <p:cNvPr id="4" name="Picture 3" descr="heatmap plot illustrating the averages of multiple metrics across several groups. &#10;">
            <a:extLst>
              <a:ext uri="{FF2B5EF4-FFF2-40B4-BE49-F238E27FC236}">
                <a16:creationId xmlns:a16="http://schemas.microsoft.com/office/drawing/2014/main" id="{9B4849CA-E321-458E-3EC3-57739405113A}"/>
              </a:ext>
            </a:extLst>
          </p:cNvPr>
          <p:cNvPicPr>
            <a:picLocks/>
          </p:cNvPicPr>
          <p:nvPr/>
        </p:nvPicPr>
        <p:blipFill>
          <a:blip r:embed="rId3">
            <a:extLst>
              <a:ext uri="{28A0092B-C50C-407E-A947-70E740481C1C}">
                <a14:useLocalDpi xmlns:a14="http://schemas.microsoft.com/office/drawing/2010/main" val="0"/>
              </a:ext>
            </a:extLst>
          </a:blip>
          <a:srcRect t="7546" b="3178"/>
          <a:stretch>
            <a:fillRect/>
          </a:stretch>
        </p:blipFill>
        <p:spPr>
          <a:xfrm>
            <a:off x="4469702" y="1601305"/>
            <a:ext cx="7168654" cy="3599963"/>
          </a:xfrm>
          <a:prstGeom prst="rect">
            <a:avLst/>
          </a:prstGeom>
        </p:spPr>
      </p:pic>
      <p:sp>
        <p:nvSpPr>
          <p:cNvPr id="8" name="TextBox 7">
            <a:extLst>
              <a:ext uri="{FF2B5EF4-FFF2-40B4-BE49-F238E27FC236}">
                <a16:creationId xmlns:a16="http://schemas.microsoft.com/office/drawing/2014/main" id="{3E338676-1085-FB2F-A0CD-8DAAA0E46519}"/>
              </a:ext>
            </a:extLst>
          </p:cNvPr>
          <p:cNvSpPr txBox="1">
            <a:spLocks/>
          </p:cNvSpPr>
          <p:nvPr/>
        </p:nvSpPr>
        <p:spPr>
          <a:xfrm>
            <a:off x="4625029" y="6051580"/>
            <a:ext cx="6858000" cy="153888"/>
          </a:xfrm>
          <a:prstGeom prst="rect">
            <a:avLst/>
          </a:prstGeom>
          <a:noFill/>
        </p:spPr>
        <p:txBody>
          <a:bodyPr wrap="square" lIns="0" tIns="0" rIns="0" bIns="0" rtlCol="0" anchor="t">
            <a:spAutoFit/>
          </a:bodyPr>
          <a:lstStyle/>
          <a:p>
            <a:pPr>
              <a:spcAft>
                <a:spcPts val="1200"/>
              </a:spcAft>
            </a:pPr>
            <a:r>
              <a:rPr lang="en-US" sz="1000"/>
              <a:t>Data from week of 2023-10-15 to week of 2025-06-08</a:t>
            </a:r>
            <a:endParaRPr lang="en-GB" sz="1000"/>
          </a:p>
        </p:txBody>
      </p:sp>
      <p:sp>
        <p:nvSpPr>
          <p:cNvPr id="7" name="Title 7">
            <a:extLst>
              <a:ext uri="{FF2B5EF4-FFF2-40B4-BE49-F238E27FC236}">
                <a16:creationId xmlns:a16="http://schemas.microsoft.com/office/drawing/2014/main" id="{D734BE36-2E31-896D-ABC8-50D210FF69A6}"/>
              </a:ext>
              <a:ext uri="{C183D7F6-B498-43B3-948B-1728B52AA6E4}">
                <adec:decorative xmlns:adec="http://schemas.microsoft.com/office/drawing/2017/decorative" val="1"/>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14" name="Rectangle: Rounded Corners 13">
            <a:extLst>
              <a:ext uri="{FF2B5EF4-FFF2-40B4-BE49-F238E27FC236}">
                <a16:creationId xmlns:a16="http://schemas.microsoft.com/office/drawing/2014/main" id="{5F808EAB-0F9C-9F1E-FFAE-B44C89B61714}"/>
              </a:ext>
              <a:ext uri="{C183D7F6-B498-43B3-948B-1728B52AA6E4}">
                <adec:decorative xmlns:adec="http://schemas.microsoft.com/office/drawing/2017/decorative" val="1"/>
              </a:ext>
            </a:extLst>
          </p:cNvPr>
          <p:cNvSpPr>
            <a:spLocks/>
          </p:cNvSpPr>
          <p:nvPr/>
        </p:nvSpPr>
        <p:spPr bwMode="auto">
          <a:xfrm>
            <a:off x="3577262" y="485878"/>
            <a:ext cx="45719" cy="5886244"/>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15" name="Rectangle 14">
            <a:extLst>
              <a:ext uri="{FF2B5EF4-FFF2-40B4-BE49-F238E27FC236}">
                <a16:creationId xmlns:a16="http://schemas.microsoft.com/office/drawing/2014/main" id="{5B746B3B-8FF3-BF4B-7397-8F80FE22440F}"/>
              </a:ext>
              <a:ext uri="{C183D7F6-B498-43B3-948B-1728B52AA6E4}">
                <adec:decorative xmlns:adec="http://schemas.microsoft.com/office/drawing/2017/decorative" val="1"/>
              </a:ext>
            </a:extLst>
          </p:cNvPr>
          <p:cNvSpPr/>
          <p:nvPr/>
        </p:nvSpPr>
        <p:spPr bwMode="auto">
          <a:xfrm>
            <a:off x="3303272" y="3020670"/>
            <a:ext cx="639417" cy="81666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6" name="Arrow: Chevron 15">
            <a:extLst>
              <a:ext uri="{FF2B5EF4-FFF2-40B4-BE49-F238E27FC236}">
                <a16:creationId xmlns:a16="http://schemas.microsoft.com/office/drawing/2014/main" id="{CA99CA74-D2C2-C2CB-D3DC-CA20276115C8}"/>
              </a:ext>
              <a:ext uri="{C183D7F6-B498-43B3-948B-1728B52AA6E4}">
                <adec:decorative xmlns:adec="http://schemas.microsoft.com/office/drawing/2017/decorative" val="1"/>
              </a:ext>
            </a:extLst>
          </p:cNvPr>
          <p:cNvSpPr/>
          <p:nvPr/>
        </p:nvSpPr>
        <p:spPr>
          <a:xfrm>
            <a:off x="3474103" y="3162736"/>
            <a:ext cx="336945" cy="532528"/>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Tree>
    <p:extLst>
      <p:ext uri="{BB962C8B-B14F-4D97-AF65-F5344CB8AC3E}">
        <p14:creationId xmlns:p14="http://schemas.microsoft.com/office/powerpoint/2010/main" val="406074437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4F546145-D115-AD51-525D-40BF1C6C5BBF}"/>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14" name="Title 13">
            <a:extLst>
              <a:ext uri="{FF2B5EF4-FFF2-40B4-BE49-F238E27FC236}">
                <a16:creationId xmlns:a16="http://schemas.microsoft.com/office/drawing/2014/main" id="{8EA306C9-1587-0C5B-A8B0-CA7A5B38C957}"/>
              </a:ext>
            </a:extLst>
          </p:cNvPr>
          <p:cNvSpPr>
            <a:spLocks noGrp="1"/>
          </p:cNvSpPr>
          <p:nvPr>
            <p:ph type="title"/>
          </p:nvPr>
        </p:nvSpPr>
        <p:spPr>
          <a:xfrm>
            <a:off x="419804" y="411480"/>
            <a:ext cx="11352392" cy="430887"/>
          </a:xfrm>
        </p:spPr>
        <p:txBody>
          <a:bodyPr/>
          <a:lstStyle/>
          <a:p>
            <a:r>
              <a:rPr lang="en-US"/>
              <a:t>Copilot Usage Segments</a:t>
            </a:r>
          </a:p>
        </p:txBody>
      </p:sp>
      <p:sp>
        <p:nvSpPr>
          <p:cNvPr id="15" name="Rectangle 14">
            <a:extLst>
              <a:ext uri="{FF2B5EF4-FFF2-40B4-BE49-F238E27FC236}">
                <a16:creationId xmlns:a16="http://schemas.microsoft.com/office/drawing/2014/main" id="{3A0D7525-BC1F-D268-FB3D-AECB8CB686F2}"/>
              </a:ext>
            </a:extLst>
          </p:cNvPr>
          <p:cNvSpPr>
            <a:spLocks/>
          </p:cNvSpPr>
          <p:nvPr/>
        </p:nvSpPr>
        <p:spPr>
          <a:xfrm>
            <a:off x="419100" y="983224"/>
            <a:ext cx="11385271" cy="492443"/>
          </a:xfrm>
          <a:prstGeom prst="rect">
            <a:avLst/>
          </a:prstGeom>
          <a:noFill/>
        </p:spPr>
        <p:txBody>
          <a:bodyPr wrap="square" lIns="0" tIns="0" rIns="0" bIns="0" rtlCol="0">
            <a:spAutoFit/>
          </a:bodyPr>
          <a:lstStyle/>
          <a:p>
            <a:r>
              <a:rPr lang="en-US" sz="1600" i="1">
                <a:solidFill>
                  <a:schemeClr val="tx1"/>
                </a:solidFill>
                <a:latin typeface="Segoe UI"/>
              </a:rPr>
              <a:t>An actionable segmentation framework identifying groups that have achieved consistent adoption of Copilot (Power Users, Habitual Users) as well as segments like Novice Users which indicate an opportunity to target interventions. </a:t>
            </a:r>
          </a:p>
        </p:txBody>
      </p:sp>
      <p:sp>
        <p:nvSpPr>
          <p:cNvPr id="19" name="Rectangle: Rounded Corners 18">
            <a:extLst>
              <a:ext uri="{FF2B5EF4-FFF2-40B4-BE49-F238E27FC236}">
                <a16:creationId xmlns:a16="http://schemas.microsoft.com/office/drawing/2014/main" id="{8BBD91FD-782E-483F-1B18-399B92003E1B}"/>
              </a:ext>
              <a:ext uri="{C183D7F6-B498-43B3-948B-1728B52AA6E4}">
                <adec:decorative xmlns:adec="http://schemas.microsoft.com/office/drawing/2017/decorative" val="1"/>
              </a:ext>
            </a:extLst>
          </p:cNvPr>
          <p:cNvSpPr>
            <a:spLocks/>
          </p:cNvSpPr>
          <p:nvPr/>
        </p:nvSpPr>
        <p:spPr bwMode="auto">
          <a:xfrm>
            <a:off x="419100" y="5144360"/>
            <a:ext cx="333655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err="1"/>
          </a:p>
        </p:txBody>
      </p:sp>
      <p:sp>
        <p:nvSpPr>
          <p:cNvPr id="49" name="Rectangle 48">
            <a:extLst>
              <a:ext uri="{FF2B5EF4-FFF2-40B4-BE49-F238E27FC236}">
                <a16:creationId xmlns:a16="http://schemas.microsoft.com/office/drawing/2014/main" id="{059AA967-200A-55B2-D3B8-738AB9A55C94}"/>
              </a:ext>
            </a:extLst>
          </p:cNvPr>
          <p:cNvSpPr>
            <a:spLocks/>
          </p:cNvSpPr>
          <p:nvPr/>
        </p:nvSpPr>
        <p:spPr>
          <a:xfrm>
            <a:off x="419100" y="1688751"/>
            <a:ext cx="3336550" cy="21544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400">
                <a:gradFill>
                  <a:gsLst>
                    <a:gs pos="58000">
                      <a:srgbClr val="8661C5"/>
                    </a:gs>
                    <a:gs pos="100000">
                      <a:srgbClr val="C73ECC"/>
                    </a:gs>
                    <a:gs pos="0">
                      <a:srgbClr val="0078D4">
                        <a:lumMod val="75000"/>
                      </a:srgbClr>
                    </a:gs>
                  </a:gsLst>
                  <a:lin ang="0" scaled="0"/>
                </a:gradFill>
                <a:latin typeface="Segoe UI Semibold"/>
                <a:cs typeface="Segoe UI"/>
              </a:rPr>
              <a:t>Scenario</a:t>
            </a:r>
          </a:p>
        </p:txBody>
      </p:sp>
      <p:sp>
        <p:nvSpPr>
          <p:cNvPr id="50" name="Rectangle 49">
            <a:extLst>
              <a:ext uri="{FF2B5EF4-FFF2-40B4-BE49-F238E27FC236}">
                <a16:creationId xmlns:a16="http://schemas.microsoft.com/office/drawing/2014/main" id="{21B82B69-BE42-2E25-919B-3D018014828E}"/>
              </a:ext>
            </a:extLst>
          </p:cNvPr>
          <p:cNvSpPr>
            <a:spLocks/>
          </p:cNvSpPr>
          <p:nvPr/>
        </p:nvSpPr>
        <p:spPr>
          <a:xfrm>
            <a:off x="419100" y="2107051"/>
            <a:ext cx="3336550" cy="118494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spc="0" normalizeH="0" baseline="0" noProof="0">
                <a:ln w="0">
                  <a:noFill/>
                </a:ln>
                <a:solidFill>
                  <a:schemeClr val="tx1"/>
                </a:solidFill>
                <a:effectLst/>
                <a:uLnTx/>
                <a:uFillTx/>
                <a:ea typeface="+mn-ea"/>
                <a:cs typeface="Segoe UI Semibold" panose="020B0702040204020203" pitchFamily="34" charset="0"/>
              </a:rPr>
              <a:t>Measure and benchmark the progress of Copilot adoption.</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i="0" u="none" strike="noStrike" kern="1200" cap="none" spc="0" normalizeH="0" baseline="0" noProof="0">
                <a:ln w="0">
                  <a:noFill/>
                </a:ln>
                <a:solidFill>
                  <a:schemeClr val="tx1"/>
                </a:solidFill>
                <a:effectLst/>
                <a:uLnTx/>
                <a:uFillTx/>
                <a:ea typeface="+mn-ea"/>
                <a:cs typeface="Segoe UI Semibold" panose="020B0702040204020203" pitchFamily="34" charset="0"/>
              </a:rPr>
              <a:t>Going beyond average usage volume to understand how different users are adopting Copilot, as the adoption distribution can be very skewed.</a:t>
            </a:r>
          </a:p>
        </p:txBody>
      </p:sp>
      <mc:AlternateContent xmlns:mc="http://schemas.openxmlformats.org/markup-compatibility/2006" xmlns:pslz="http://schemas.microsoft.com/office/powerpoint/2016/slidezoom">
        <mc:Choice Requires="pslz">
          <p:graphicFrame>
            <p:nvGraphicFramePr>
              <p:cNvPr id="59" name="Slide Zoom 58" descr="Screenshot of methodolgy of the habits based usage segments ">
                <a:extLst>
                  <a:ext uri="{FF2B5EF4-FFF2-40B4-BE49-F238E27FC236}">
                    <a16:creationId xmlns:a16="http://schemas.microsoft.com/office/drawing/2014/main" id="{7C500523-DBF8-57C9-BAF8-DEECD1C264E2}"/>
                  </a:ext>
                </a:extLst>
              </p:cNvPr>
              <p:cNvGraphicFramePr>
                <a:graphicFrameLocks noChangeAspect="1"/>
              </p:cNvGraphicFramePr>
              <p:nvPr>
                <p:extLst>
                  <p:ext uri="{D42A27DB-BD31-4B8C-83A1-F6EECF244321}">
                    <p14:modId xmlns:p14="http://schemas.microsoft.com/office/powerpoint/2010/main" val="3659049725"/>
                  </p:ext>
                </p:extLst>
              </p:nvPr>
            </p:nvGraphicFramePr>
            <p:xfrm>
              <a:off x="587543" y="3380061"/>
              <a:ext cx="2194560" cy="1234440"/>
            </p:xfrm>
            <a:graphic>
              <a:graphicData uri="http://schemas.microsoft.com/office/powerpoint/2016/slidezoom">
                <pslz:sldZm>
                  <pslz:sldZmObj sldId="271" cId="473816122">
                    <pslz:zmPr id="{80DCEA9A-FDDB-42FD-BB5B-0F253457ED9D}" returnToParent="0" transitionDur="1000">
                      <p166:blipFill xmlns:p166="http://schemas.microsoft.com/office/powerpoint/2016/6/main">
                        <a:blip r:embed="rId2"/>
                        <a:stretch>
                          <a:fillRect/>
                        </a:stretch>
                      </p166:blipFill>
                      <p166:spPr xmlns:p166="http://schemas.microsoft.com/office/powerpoint/2016/6/main">
                        <a:xfrm>
                          <a:off x="0" y="0"/>
                          <a:ext cx="2194560" cy="1234440"/>
                        </a:xfrm>
                        <a:prstGeom prst="rect">
                          <a:avLst/>
                        </a:prstGeom>
                        <a:ln w="3175">
                          <a:solidFill>
                            <a:prstClr val="ltGray"/>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59" name="Slide Zoom 58" descr="Screenshot of methodolgy of the habits based usage segments ">
                <a:hlinkClick r:id="rId3" action="ppaction://hlinksldjump"/>
                <a:extLst>
                  <a:ext uri="{FF2B5EF4-FFF2-40B4-BE49-F238E27FC236}">
                    <a16:creationId xmlns:a16="http://schemas.microsoft.com/office/drawing/2014/main" id="{7C500523-DBF8-57C9-BAF8-DEECD1C264E2}"/>
                  </a:ext>
                </a:extLst>
              </p:cNvPr>
              <p:cNvPicPr>
                <a:picLocks noGrp="1" noRot="1" noChangeAspect="1" noMove="1" noResize="1" noEditPoints="1" noAdjustHandles="1" noChangeArrowheads="1" noChangeShapeType="1"/>
              </p:cNvPicPr>
              <p:nvPr/>
            </p:nvPicPr>
            <p:blipFill>
              <a:blip r:embed="rId4"/>
              <a:stretch>
                <a:fillRect/>
              </a:stretch>
            </p:blipFill>
            <p:spPr>
              <a:xfrm>
                <a:off x="587543" y="3380061"/>
                <a:ext cx="2194560" cy="1234440"/>
              </a:xfrm>
              <a:prstGeom prst="rect">
                <a:avLst/>
              </a:prstGeom>
              <a:ln w="3175">
                <a:solidFill>
                  <a:prstClr val="ltGray"/>
                </a:solidFill>
              </a:ln>
              <a:effectLst>
                <a:outerShdw blurRad="50800" dist="38100" dir="2700000" algn="tl" rotWithShape="0">
                  <a:prstClr val="black">
                    <a:alpha val="40000"/>
                  </a:prstClr>
                </a:outerShdw>
              </a:effectLst>
            </p:spPr>
          </p:pic>
        </mc:Fallback>
      </mc:AlternateContent>
      <p:sp>
        <p:nvSpPr>
          <p:cNvPr id="30" name="Rectangle 29">
            <a:extLst>
              <a:ext uri="{FF2B5EF4-FFF2-40B4-BE49-F238E27FC236}">
                <a16:creationId xmlns:a16="http://schemas.microsoft.com/office/drawing/2014/main" id="{15F014B2-631A-37C1-2847-D175DD0CB761}"/>
              </a:ext>
            </a:extLst>
          </p:cNvPr>
          <p:cNvSpPr>
            <a:spLocks/>
          </p:cNvSpPr>
          <p:nvPr/>
        </p:nvSpPr>
        <p:spPr>
          <a:xfrm>
            <a:off x="419100" y="4851594"/>
            <a:ext cx="3336550" cy="21544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400">
                <a:gradFill>
                  <a:gsLst>
                    <a:gs pos="58000">
                      <a:srgbClr val="8661C5"/>
                    </a:gs>
                    <a:gs pos="100000">
                      <a:srgbClr val="C73ECC"/>
                    </a:gs>
                    <a:gs pos="0">
                      <a:srgbClr val="0078D4">
                        <a:lumMod val="75000"/>
                      </a:srgbClr>
                    </a:gs>
                  </a:gsLst>
                  <a:lin ang="0" scaled="0"/>
                </a:gradFill>
                <a:latin typeface="Segoe UI Semibold"/>
                <a:cs typeface="Segoe UI"/>
              </a:rPr>
              <a:t>Function examples</a:t>
            </a:r>
          </a:p>
        </p:txBody>
      </p:sp>
      <p:sp>
        <p:nvSpPr>
          <p:cNvPr id="34" name="Rectangle 33">
            <a:extLst>
              <a:ext uri="{FF2B5EF4-FFF2-40B4-BE49-F238E27FC236}">
                <a16:creationId xmlns:a16="http://schemas.microsoft.com/office/drawing/2014/main" id="{64D686FF-B7AB-7570-3297-04E07C56F3ED}"/>
              </a:ext>
            </a:extLst>
          </p:cNvPr>
          <p:cNvSpPr>
            <a:spLocks/>
          </p:cNvSpPr>
          <p:nvPr/>
        </p:nvSpPr>
        <p:spPr>
          <a:xfrm>
            <a:off x="419100" y="5269894"/>
            <a:ext cx="3336550" cy="100027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identify_habit</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 - identifies whether a user has formed a habit over a given interval of time.</a:t>
            </a:r>
          </a:p>
          <a:p>
            <a:pPr marL="171450" marR="0" lvl="0" indent="-171450" algn="l" defTabSz="914363"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identify_usage_segments</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 - classifies segments based on a given metric – </a:t>
            </a:r>
            <a:r>
              <a:rPr kumimoji="0" lang="en-US" sz="1200" b="0" i="0" u="none" strike="noStrike" kern="1200" cap="none" spc="0" normalizeH="0" baseline="0" noProof="0">
                <a:ln w="0">
                  <a:noFill/>
                </a:ln>
                <a:solidFill>
                  <a:schemeClr val="tx1"/>
                </a:solidFill>
                <a:effectLst/>
                <a:uLnTx/>
                <a:uFillTx/>
                <a:latin typeface="+mj-lt"/>
                <a:ea typeface="+mn-ea"/>
                <a:cs typeface="Segoe UI Semibold" panose="020B0702040204020203" pitchFamily="34" charset="0"/>
              </a:rPr>
              <a:t>Total Copilot actions taken.</a:t>
            </a:r>
          </a:p>
        </p:txBody>
      </p:sp>
      <p:cxnSp>
        <p:nvCxnSpPr>
          <p:cNvPr id="37" name="Straight Connector 36">
            <a:extLst>
              <a:ext uri="{FF2B5EF4-FFF2-40B4-BE49-F238E27FC236}">
                <a16:creationId xmlns:a16="http://schemas.microsoft.com/office/drawing/2014/main" id="{538CBC94-5034-FC11-B59E-1C44592C8AD8}"/>
              </a:ext>
              <a:ext uri="{C183D7F6-B498-43B3-948B-1728B52AA6E4}">
                <adec:decorative xmlns:adec="http://schemas.microsoft.com/office/drawing/2017/decorative" val="1"/>
              </a:ext>
            </a:extLst>
          </p:cNvPr>
          <p:cNvCxnSpPr>
            <a:cxnSpLocks/>
          </p:cNvCxnSpPr>
          <p:nvPr/>
        </p:nvCxnSpPr>
        <p:spPr>
          <a:xfrm>
            <a:off x="4086981" y="1616559"/>
            <a:ext cx="0" cy="475488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ABCE1B-B0FC-6627-DBD4-449FE2212889}"/>
              </a:ext>
              <a:ext uri="{C183D7F6-B498-43B3-948B-1728B52AA6E4}">
                <adec:decorative xmlns:adec="http://schemas.microsoft.com/office/drawing/2017/decorative" val="1"/>
              </a:ext>
            </a:extLst>
          </p:cNvPr>
          <p:cNvCxnSpPr>
            <a:cxnSpLocks/>
          </p:cNvCxnSpPr>
          <p:nvPr/>
        </p:nvCxnSpPr>
        <p:spPr>
          <a:xfrm>
            <a:off x="8954030" y="1616559"/>
            <a:ext cx="0" cy="475488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719994DE-325E-3AEE-8D23-47B68BB8BCE0}"/>
              </a:ext>
            </a:extLst>
          </p:cNvPr>
          <p:cNvSpPr>
            <a:spLocks/>
          </p:cNvSpPr>
          <p:nvPr/>
        </p:nvSpPr>
        <p:spPr>
          <a:xfrm>
            <a:off x="4418312" y="1688751"/>
            <a:ext cx="4204386" cy="21544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400">
                <a:gradFill>
                  <a:gsLst>
                    <a:gs pos="58000">
                      <a:srgbClr val="8661C5"/>
                    </a:gs>
                    <a:gs pos="100000">
                      <a:srgbClr val="C73ECC"/>
                    </a:gs>
                    <a:gs pos="0">
                      <a:srgbClr val="0078D4">
                        <a:lumMod val="75000"/>
                      </a:srgbClr>
                    </a:gs>
                  </a:gsLst>
                  <a:lin ang="0" scaled="0"/>
                </a:gradFill>
                <a:latin typeface="Segoe UI Semibold"/>
                <a:cs typeface="Segoe UI"/>
              </a:rPr>
              <a:t>Example code</a:t>
            </a:r>
          </a:p>
        </p:txBody>
      </p:sp>
      <p:sp>
        <p:nvSpPr>
          <p:cNvPr id="53" name="Rectangle 52">
            <a:extLst>
              <a:ext uri="{FF2B5EF4-FFF2-40B4-BE49-F238E27FC236}">
                <a16:creationId xmlns:a16="http://schemas.microsoft.com/office/drawing/2014/main" id="{943D2976-1BA9-0202-39AF-45140CE49CB1}"/>
              </a:ext>
            </a:extLst>
          </p:cNvPr>
          <p:cNvSpPr>
            <a:spLocks/>
          </p:cNvSpPr>
          <p:nvPr/>
        </p:nvSpPr>
        <p:spPr>
          <a:xfrm>
            <a:off x="4418312" y="2107051"/>
            <a:ext cx="4204386" cy="18466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363"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err="1">
                <a:ln w="0">
                  <a:noFill/>
                </a:ln>
                <a:solidFill>
                  <a:schemeClr val="tx1"/>
                </a:solidFill>
                <a:effectLst/>
                <a:uLnTx/>
                <a:uFillTx/>
                <a:latin typeface="Segoe UI"/>
                <a:ea typeface="+mn-ea"/>
                <a:cs typeface="Segoe UI Semibold" panose="020B0702040204020203" pitchFamily="34" charset="0"/>
              </a:rPr>
              <a:t>create_rank</a:t>
            </a:r>
            <a:r>
              <a:rPr kumimoji="0" lang="en-US" sz="1200" b="0" i="0" u="none" strike="noStrike" kern="1200" cap="none" spc="0" normalizeH="0" baseline="0" noProof="0">
                <a:ln w="0">
                  <a:noFill/>
                </a:ln>
                <a:solidFill>
                  <a:schemeClr val="tx1"/>
                </a:solidFill>
                <a:effectLst/>
                <a:uLnTx/>
                <a:uFillTx/>
                <a:latin typeface="Segoe UI"/>
                <a:ea typeface="+mn-ea"/>
                <a:cs typeface="Segoe UI Semibold" panose="020B0702040204020203" pitchFamily="34" charset="0"/>
              </a:rPr>
              <a:t>()</a:t>
            </a:r>
          </a:p>
        </p:txBody>
      </p:sp>
      <p:grpSp>
        <p:nvGrpSpPr>
          <p:cNvPr id="40" name="Group 39" descr="Example code using R">
            <a:extLst>
              <a:ext uri="{FF2B5EF4-FFF2-40B4-BE49-F238E27FC236}">
                <a16:creationId xmlns:a16="http://schemas.microsoft.com/office/drawing/2014/main" id="{C55BCD5C-FE4F-BD71-81EA-BB236DEFE221}"/>
              </a:ext>
            </a:extLst>
          </p:cNvPr>
          <p:cNvGrpSpPr/>
          <p:nvPr/>
        </p:nvGrpSpPr>
        <p:grpSpPr>
          <a:xfrm>
            <a:off x="4418313" y="2502297"/>
            <a:ext cx="4204386" cy="1832374"/>
            <a:chOff x="4418313" y="2836466"/>
            <a:chExt cx="4204386" cy="1832374"/>
          </a:xfrm>
        </p:grpSpPr>
        <p:sp>
          <p:nvSpPr>
            <p:cNvPr id="41" name="TextBox 40">
              <a:extLst>
                <a:ext uri="{FF2B5EF4-FFF2-40B4-BE49-F238E27FC236}">
                  <a16:creationId xmlns:a16="http://schemas.microsoft.com/office/drawing/2014/main" id="{495964B6-FA67-8068-DC86-3CCE319B4220}"/>
                </a:ext>
              </a:extLst>
            </p:cNvPr>
            <p:cNvSpPr txBox="1">
              <a:spLocks/>
            </p:cNvSpPr>
            <p:nvPr/>
          </p:nvSpPr>
          <p:spPr>
            <a:xfrm>
              <a:off x="4418313" y="3205800"/>
              <a:ext cx="4204386" cy="1463040"/>
            </a:xfrm>
            <a:prstGeom prst="rect">
              <a:avLst/>
            </a:prstGeom>
            <a:solidFill>
              <a:schemeClr val="tx1">
                <a:lumMod val="75000"/>
                <a:lumOff val="25000"/>
              </a:schemeClr>
            </a:solidFill>
          </p:spPr>
          <p:txBody>
            <a:bodyPr wrap="square" lIns="72000" tIns="72000" rIns="72000" bIns="7200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library(</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vivainsights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bg2">
                      <a:lumMod val="90000"/>
                    </a:schemeClr>
                  </a:solidFill>
                  <a:effectLst/>
                  <a:uLnTx/>
                  <a:uFillTx/>
                  <a:latin typeface="Courier New" panose="02070309020205020404" pitchFamily="49" charset="0"/>
                  <a:ea typeface="+mn-ea"/>
                  <a:cs typeface="Courier New" panose="02070309020205020404" pitchFamily="49" charset="0"/>
                </a:rPr>
                <a:t>identify_usage_segments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data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pq_data</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metric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Total_Copilot_actions_taken</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return = “plot"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p>
          </p:txBody>
        </p:sp>
        <p:sp>
          <p:nvSpPr>
            <p:cNvPr id="42" name="TextBox 41">
              <a:extLst>
                <a:ext uri="{FF2B5EF4-FFF2-40B4-BE49-F238E27FC236}">
                  <a16:creationId xmlns:a16="http://schemas.microsoft.com/office/drawing/2014/main" id="{5BE6E65D-CF11-164C-96C2-BE70A9C61464}"/>
                </a:ext>
              </a:extLst>
            </p:cNvPr>
            <p:cNvSpPr txBox="1">
              <a:spLocks/>
            </p:cNvSpPr>
            <p:nvPr/>
          </p:nvSpPr>
          <p:spPr>
            <a:xfrm>
              <a:off x="4418313" y="2836466"/>
              <a:ext cx="4204386" cy="369333"/>
            </a:xfrm>
            <a:prstGeom prst="rect">
              <a:avLst/>
            </a:prstGeom>
            <a:solidFill>
              <a:srgbClr val="E4E4E4"/>
            </a:solidFill>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Segoe UI"/>
                  <a:ea typeface="+mn-ea"/>
                  <a:cs typeface="Courier New" panose="02070309020205020404" pitchFamily="49" charset="0"/>
                </a:rPr>
                <a:t>R</a:t>
              </a:r>
            </a:p>
          </p:txBody>
        </p:sp>
        <p:pic>
          <p:nvPicPr>
            <p:cNvPr id="43" name="Picture 42">
              <a:extLst>
                <a:ext uri="{FF2B5EF4-FFF2-40B4-BE49-F238E27FC236}">
                  <a16:creationId xmlns:a16="http://schemas.microsoft.com/office/drawing/2014/main" id="{3C65A083-898F-8358-9EF1-29FCB8B2B17D}"/>
                </a:ext>
              </a:extLst>
            </p:cNvPr>
            <p:cNvPicPr>
              <a:picLocks noChangeAspect="1"/>
            </p:cNvPicPr>
            <p:nvPr/>
          </p:nvPicPr>
          <p:blipFill>
            <a:blip r:embed="rId5"/>
            <a:stretch>
              <a:fillRect/>
            </a:stretch>
          </p:blipFill>
          <p:spPr>
            <a:xfrm>
              <a:off x="8268643" y="2917290"/>
              <a:ext cx="267868" cy="207684"/>
            </a:xfrm>
            <a:prstGeom prst="rect">
              <a:avLst/>
            </a:prstGeom>
          </p:spPr>
        </p:pic>
      </p:grpSp>
      <p:grpSp>
        <p:nvGrpSpPr>
          <p:cNvPr id="44" name="Group 43" descr="Example code using Python ">
            <a:extLst>
              <a:ext uri="{FF2B5EF4-FFF2-40B4-BE49-F238E27FC236}">
                <a16:creationId xmlns:a16="http://schemas.microsoft.com/office/drawing/2014/main" id="{9A680567-F84A-4748-2668-34EE08D39E7A}"/>
              </a:ext>
            </a:extLst>
          </p:cNvPr>
          <p:cNvGrpSpPr/>
          <p:nvPr/>
        </p:nvGrpSpPr>
        <p:grpSpPr>
          <a:xfrm>
            <a:off x="4418313" y="4466874"/>
            <a:ext cx="4204386" cy="1832372"/>
            <a:chOff x="4418313" y="4713366"/>
            <a:chExt cx="4204386" cy="1832372"/>
          </a:xfrm>
        </p:grpSpPr>
        <p:sp>
          <p:nvSpPr>
            <p:cNvPr id="45" name="TextBox 44">
              <a:extLst>
                <a:ext uri="{FF2B5EF4-FFF2-40B4-BE49-F238E27FC236}">
                  <a16:creationId xmlns:a16="http://schemas.microsoft.com/office/drawing/2014/main" id="{CFC60E5D-C968-3070-9A89-18FB702B3E4A}"/>
                </a:ext>
              </a:extLst>
            </p:cNvPr>
            <p:cNvSpPr txBox="1">
              <a:spLocks/>
            </p:cNvSpPr>
            <p:nvPr/>
          </p:nvSpPr>
          <p:spPr>
            <a:xfrm>
              <a:off x="4418313" y="5082698"/>
              <a:ext cx="4204386" cy="1463040"/>
            </a:xfrm>
            <a:prstGeom prst="rect">
              <a:avLst/>
            </a:prstGeom>
            <a:solidFill>
              <a:schemeClr val="tx1">
                <a:lumMod val="75000"/>
                <a:lumOff val="25000"/>
              </a:schemeClr>
            </a:solidFill>
          </p:spPr>
          <p:txBody>
            <a:bodyPr wrap="square" lIns="72000" tIns="72000" rIns="72000" bIns="7200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import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vivainsights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as vi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vi.</a:t>
              </a:r>
              <a:r>
                <a:rPr kumimoji="0" lang="en-US" sz="1000" b="0" i="0" u="none" strike="noStrike" kern="1200" cap="none" spc="0" normalizeH="0" baseline="0" noProof="0" err="1">
                  <a:ln>
                    <a:noFill/>
                  </a:ln>
                  <a:solidFill>
                    <a:schemeClr val="bg2">
                      <a:lumMod val="90000"/>
                    </a:schemeClr>
                  </a:solidFill>
                  <a:effectLst/>
                  <a:uLnTx/>
                  <a:uFillTx/>
                  <a:latin typeface="Courier New" panose="02070309020205020404" pitchFamily="49" charset="0"/>
                  <a:ea typeface="+mn-ea"/>
                  <a:cs typeface="Courier New" panose="02070309020205020404" pitchFamily="49" charset="0"/>
                </a:rPr>
                <a:t>identify_usage_segments</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data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pq_data</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metric =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Total_Copilot_actions_taken</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r>
                <a:rPr kumimoji="0" lang="en-US" sz="1000" b="0" i="0" u="none" strike="noStrike" kern="1200" cap="none" spc="0" normalizeH="0" baseline="0" noProof="0" err="1">
                  <a:ln>
                    <a:noFill/>
                  </a:ln>
                  <a:solidFill>
                    <a:schemeClr val="bg1"/>
                  </a:solidFill>
                  <a:effectLst/>
                  <a:uLnTx/>
                  <a:uFillTx/>
                  <a:latin typeface="Courier New" panose="02070309020205020404" pitchFamily="49" charset="0"/>
                  <a:ea typeface="+mn-ea"/>
                  <a:cs typeface="Courier New" panose="02070309020205020404" pitchFamily="49" charset="0"/>
                </a:rPr>
                <a:t>return_type</a:t>
              </a: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 “data"</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Courier New" panose="02070309020205020404" pitchFamily="49" charset="0"/>
                  <a:ea typeface="+mn-ea"/>
                  <a:cs typeface="Courier New" panose="02070309020205020404" pitchFamily="49" charset="0"/>
                </a:rPr>
                <a:t> )</a:t>
              </a:r>
            </a:p>
          </p:txBody>
        </p:sp>
        <p:sp>
          <p:nvSpPr>
            <p:cNvPr id="46" name="TextBox 45">
              <a:extLst>
                <a:ext uri="{FF2B5EF4-FFF2-40B4-BE49-F238E27FC236}">
                  <a16:creationId xmlns:a16="http://schemas.microsoft.com/office/drawing/2014/main" id="{FEF0397B-5DB3-0BE0-187F-1D634C52C6E4}"/>
                </a:ext>
              </a:extLst>
            </p:cNvPr>
            <p:cNvSpPr txBox="1">
              <a:spLocks/>
            </p:cNvSpPr>
            <p:nvPr/>
          </p:nvSpPr>
          <p:spPr>
            <a:xfrm>
              <a:off x="4418313" y="4713366"/>
              <a:ext cx="4204386" cy="369333"/>
            </a:xfrm>
            <a:prstGeom prst="rect">
              <a:avLst/>
            </a:prstGeom>
            <a:solidFill>
              <a:srgbClr val="E4E4E4"/>
            </a:solidFill>
          </p:spPr>
          <p:txBody>
            <a:bodyPr wrap="square" lIns="72000" tIns="72000" rIns="72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effectLst/>
                  <a:uLnTx/>
                  <a:uFillTx/>
                  <a:latin typeface="Segoe UI"/>
                  <a:ea typeface="+mn-ea"/>
                  <a:cs typeface="Courier New" panose="02070309020205020404" pitchFamily="49" charset="0"/>
                </a:rPr>
                <a:t>Python</a:t>
              </a:r>
            </a:p>
          </p:txBody>
        </p:sp>
        <p:pic>
          <p:nvPicPr>
            <p:cNvPr id="47" name="Picture 2" descr="How to Install Python on Windows - Liquid Web">
              <a:extLst>
                <a:ext uri="{FF2B5EF4-FFF2-40B4-BE49-F238E27FC236}">
                  <a16:creationId xmlns:a16="http://schemas.microsoft.com/office/drawing/2014/main" id="{294490A1-F567-BA84-7261-62E80E542A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91652" y="4787107"/>
              <a:ext cx="221851" cy="22185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48" name="Rectangle: Rounded Corners 47">
            <a:extLst>
              <a:ext uri="{FF2B5EF4-FFF2-40B4-BE49-F238E27FC236}">
                <a16:creationId xmlns:a16="http://schemas.microsoft.com/office/drawing/2014/main" id="{699E4A3B-ED1F-1380-B061-52E724FF2AB7}"/>
              </a:ext>
              <a:ext uri="{C183D7F6-B498-43B3-948B-1728B52AA6E4}">
                <adec:decorative xmlns:adec="http://schemas.microsoft.com/office/drawing/2017/decorative" val="1"/>
              </a:ext>
            </a:extLst>
          </p:cNvPr>
          <p:cNvSpPr>
            <a:spLocks/>
          </p:cNvSpPr>
          <p:nvPr/>
        </p:nvSpPr>
        <p:spPr bwMode="auto">
          <a:xfrm>
            <a:off x="419100" y="1981517"/>
            <a:ext cx="3336550"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err="1"/>
          </a:p>
        </p:txBody>
      </p:sp>
      <p:sp>
        <p:nvSpPr>
          <p:cNvPr id="51" name="Rectangle: Rounded Corners 50">
            <a:extLst>
              <a:ext uri="{FF2B5EF4-FFF2-40B4-BE49-F238E27FC236}">
                <a16:creationId xmlns:a16="http://schemas.microsoft.com/office/drawing/2014/main" id="{DA9A277B-1159-A691-72F8-93755D914AFE}"/>
              </a:ext>
              <a:ext uri="{C183D7F6-B498-43B3-948B-1728B52AA6E4}">
                <adec:decorative xmlns:adec="http://schemas.microsoft.com/office/drawing/2017/decorative" val="1"/>
              </a:ext>
            </a:extLst>
          </p:cNvPr>
          <p:cNvSpPr>
            <a:spLocks/>
          </p:cNvSpPr>
          <p:nvPr/>
        </p:nvSpPr>
        <p:spPr bwMode="auto">
          <a:xfrm>
            <a:off x="4418312" y="1981517"/>
            <a:ext cx="4204386"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err="1"/>
          </a:p>
        </p:txBody>
      </p:sp>
      <p:sp>
        <p:nvSpPr>
          <p:cNvPr id="54" name="Rectangle: Rounded Corners 53">
            <a:extLst>
              <a:ext uri="{FF2B5EF4-FFF2-40B4-BE49-F238E27FC236}">
                <a16:creationId xmlns:a16="http://schemas.microsoft.com/office/drawing/2014/main" id="{4F7066EF-1E84-B6BE-16F1-4870314556A6}"/>
              </a:ext>
              <a:ext uri="{C183D7F6-B498-43B3-948B-1728B52AA6E4}">
                <adec:decorative xmlns:adec="http://schemas.microsoft.com/office/drawing/2017/decorative" val="1"/>
              </a:ext>
            </a:extLst>
          </p:cNvPr>
          <p:cNvSpPr>
            <a:spLocks/>
          </p:cNvSpPr>
          <p:nvPr/>
        </p:nvSpPr>
        <p:spPr bwMode="auto">
          <a:xfrm>
            <a:off x="9285363" y="1981517"/>
            <a:ext cx="2519008"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err="1"/>
          </a:p>
        </p:txBody>
      </p:sp>
      <p:sp>
        <p:nvSpPr>
          <p:cNvPr id="55" name="Rectangle 54">
            <a:extLst>
              <a:ext uri="{FF2B5EF4-FFF2-40B4-BE49-F238E27FC236}">
                <a16:creationId xmlns:a16="http://schemas.microsoft.com/office/drawing/2014/main" id="{788FAF4C-D663-F271-9738-BB3B5057A527}"/>
              </a:ext>
            </a:extLst>
          </p:cNvPr>
          <p:cNvSpPr>
            <a:spLocks/>
          </p:cNvSpPr>
          <p:nvPr/>
        </p:nvSpPr>
        <p:spPr>
          <a:xfrm>
            <a:off x="9285363" y="1688751"/>
            <a:ext cx="2519008" cy="215444"/>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b">
            <a:spAutoFit/>
          </a:bodyPr>
          <a:lstStyle/>
          <a:p>
            <a:pPr>
              <a:spcAft>
                <a:spcPts val="600"/>
              </a:spcAft>
              <a:defRPr/>
            </a:pPr>
            <a:r>
              <a:rPr lang="en-US" sz="1400">
                <a:gradFill>
                  <a:gsLst>
                    <a:gs pos="58000">
                      <a:srgbClr val="8661C5"/>
                    </a:gs>
                    <a:gs pos="100000">
                      <a:srgbClr val="C73ECC"/>
                    </a:gs>
                    <a:gs pos="0">
                      <a:srgbClr val="0078D4">
                        <a:lumMod val="75000"/>
                      </a:srgbClr>
                    </a:gs>
                  </a:gsLst>
                  <a:lin ang="0" scaled="0"/>
                </a:gradFill>
                <a:latin typeface="Segoe UI Semibold"/>
                <a:cs typeface="Segoe UI"/>
              </a:rPr>
              <a:t>Example outputs</a:t>
            </a:r>
          </a:p>
        </p:txBody>
      </p:sp>
      <mc:AlternateContent xmlns:mc="http://schemas.openxmlformats.org/markup-compatibility/2006" xmlns:pslz="http://schemas.microsoft.com/office/powerpoint/2016/slidezoom">
        <mc:Choice Requires="pslz">
          <p:graphicFrame>
            <p:nvGraphicFramePr>
              <p:cNvPr id="61" name="Slide Zoom 60" descr="Screenshot of Example output">
                <a:extLst>
                  <a:ext uri="{FF2B5EF4-FFF2-40B4-BE49-F238E27FC236}">
                    <a16:creationId xmlns:a16="http://schemas.microsoft.com/office/drawing/2014/main" id="{F209ED31-5865-5552-3E45-59031D9827B3}"/>
                  </a:ext>
                </a:extLst>
              </p:cNvPr>
              <p:cNvGraphicFramePr>
                <a:graphicFrameLocks noChangeAspect="1"/>
              </p:cNvGraphicFramePr>
              <p:nvPr>
                <p:extLst>
                  <p:ext uri="{D42A27DB-BD31-4B8C-83A1-F6EECF244321}">
                    <p14:modId xmlns:p14="http://schemas.microsoft.com/office/powerpoint/2010/main" val="915224908"/>
                  </p:ext>
                </p:extLst>
              </p:nvPr>
            </p:nvGraphicFramePr>
            <p:xfrm>
              <a:off x="9285363" y="2107051"/>
              <a:ext cx="2519008" cy="1416942"/>
            </p:xfrm>
            <a:graphic>
              <a:graphicData uri="http://schemas.microsoft.com/office/powerpoint/2016/slidezoom">
                <pslz:sldZm>
                  <pslz:sldZmObj sldId="2147483573" cId="2965056562">
                    <pslz:zmPr id="{4D5D9082-B7A3-4E10-8E82-A9DB597FDD16}" returnToParent="0" transitionDur="1000">
                      <p166:blipFill xmlns:p166="http://schemas.microsoft.com/office/powerpoint/2016/6/main">
                        <a:blip r:embed="rId7"/>
                        <a:stretch>
                          <a:fillRect/>
                        </a:stretch>
                      </p166:blipFill>
                      <p166:spPr xmlns:p166="http://schemas.microsoft.com/office/powerpoint/2016/6/main">
                        <a:xfrm>
                          <a:off x="0" y="0"/>
                          <a:ext cx="2519008" cy="1416942"/>
                        </a:xfrm>
                        <a:prstGeom prst="rect">
                          <a:avLst/>
                        </a:prstGeom>
                        <a:ln w="3175">
                          <a:solidFill>
                            <a:prstClr val="ltGray"/>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61" name="Slide Zoom 60" descr="Screenshot of Example output">
                <a:hlinkClick r:id="rId8" action="ppaction://hlinksldjump"/>
                <a:extLst>
                  <a:ext uri="{FF2B5EF4-FFF2-40B4-BE49-F238E27FC236}">
                    <a16:creationId xmlns:a16="http://schemas.microsoft.com/office/drawing/2014/main" id="{F209ED31-5865-5552-3E45-59031D9827B3}"/>
                  </a:ext>
                </a:extLst>
              </p:cNvPr>
              <p:cNvPicPr>
                <a:picLocks noGrp="1" noRot="1" noChangeAspect="1" noMove="1" noResize="1" noEditPoints="1" noAdjustHandles="1" noChangeArrowheads="1" noChangeShapeType="1"/>
              </p:cNvPicPr>
              <p:nvPr/>
            </p:nvPicPr>
            <p:blipFill>
              <a:blip r:embed="rId9"/>
              <a:stretch>
                <a:fillRect/>
              </a:stretch>
            </p:blipFill>
            <p:spPr>
              <a:xfrm>
                <a:off x="9285363" y="2107051"/>
                <a:ext cx="2519008" cy="1416942"/>
              </a:xfrm>
              <a:prstGeom prst="rect">
                <a:avLst/>
              </a:prstGeom>
              <a:ln w="3175">
                <a:solidFill>
                  <a:prstClr val="ltGray"/>
                </a:solidFill>
              </a:ln>
              <a:effectLst>
                <a:outerShdw blurRad="50800" dist="381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63" name="Slide Zoom 62" descr="Screenshot of Example output">
                <a:extLst>
                  <a:ext uri="{FF2B5EF4-FFF2-40B4-BE49-F238E27FC236}">
                    <a16:creationId xmlns:a16="http://schemas.microsoft.com/office/drawing/2014/main" id="{A5E21062-BD11-74BD-5850-25EDB7B9950C}"/>
                  </a:ext>
                </a:extLst>
              </p:cNvPr>
              <p:cNvGraphicFramePr>
                <a:graphicFrameLocks noChangeAspect="1"/>
              </p:cNvGraphicFramePr>
              <p:nvPr>
                <p:extLst>
                  <p:ext uri="{D42A27DB-BD31-4B8C-83A1-F6EECF244321}">
                    <p14:modId xmlns:p14="http://schemas.microsoft.com/office/powerpoint/2010/main" val="3882316052"/>
                  </p:ext>
                </p:extLst>
              </p:nvPr>
            </p:nvGraphicFramePr>
            <p:xfrm>
              <a:off x="9285363" y="3772469"/>
              <a:ext cx="2519008" cy="1416942"/>
            </p:xfrm>
            <a:graphic>
              <a:graphicData uri="http://schemas.microsoft.com/office/powerpoint/2016/slidezoom">
                <pslz:sldZm>
                  <pslz:sldZmObj sldId="2145706349" cId="1079630117">
                    <pslz:zmPr id="{A438F146-983D-4123-B346-C0731ADF3FCA}" returnToParent="0" transitionDur="1000">
                      <p166:blipFill xmlns:p166="http://schemas.microsoft.com/office/powerpoint/2016/6/main">
                        <a:blip r:embed="rId10"/>
                        <a:stretch>
                          <a:fillRect/>
                        </a:stretch>
                      </p166:blipFill>
                      <p166:spPr xmlns:p166="http://schemas.microsoft.com/office/powerpoint/2016/6/main">
                        <a:xfrm>
                          <a:off x="0" y="0"/>
                          <a:ext cx="2519008" cy="1416942"/>
                        </a:xfrm>
                        <a:prstGeom prst="rect">
                          <a:avLst/>
                        </a:prstGeom>
                        <a:ln w="3175">
                          <a:solidFill>
                            <a:prstClr val="ltGray"/>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63" name="Slide Zoom 62" descr="Screenshot of Example output">
                <a:hlinkClick r:id="rId11" action="ppaction://hlinksldjump"/>
                <a:extLst>
                  <a:ext uri="{FF2B5EF4-FFF2-40B4-BE49-F238E27FC236}">
                    <a16:creationId xmlns:a16="http://schemas.microsoft.com/office/drawing/2014/main" id="{A5E21062-BD11-74BD-5850-25EDB7B9950C}"/>
                  </a:ext>
                </a:extLst>
              </p:cNvPr>
              <p:cNvPicPr>
                <a:picLocks noGrp="1" noRot="1" noChangeAspect="1" noMove="1" noResize="1" noEditPoints="1" noAdjustHandles="1" noChangeArrowheads="1" noChangeShapeType="1"/>
              </p:cNvPicPr>
              <p:nvPr/>
            </p:nvPicPr>
            <p:blipFill>
              <a:blip r:embed="rId12"/>
              <a:stretch>
                <a:fillRect/>
              </a:stretch>
            </p:blipFill>
            <p:spPr>
              <a:xfrm>
                <a:off x="9285363" y="3772469"/>
                <a:ext cx="2519008" cy="1416942"/>
              </a:xfrm>
              <a:prstGeom prst="rect">
                <a:avLst/>
              </a:prstGeom>
              <a:ln w="3175">
                <a:solidFill>
                  <a:prstClr val="ltGray"/>
                </a:solidFill>
              </a:ln>
              <a:effectLst>
                <a:outerShdw blurRad="50800" dist="38100" dir="2700000" algn="tl" rotWithShape="0">
                  <a:prstClr val="black">
                    <a:alpha val="40000"/>
                  </a:prstClr>
                </a:outerShdw>
              </a:effectLst>
            </p:spPr>
          </p:pic>
        </mc:Fallback>
      </mc:AlternateContent>
    </p:spTree>
    <p:extLst>
      <p:ext uri="{BB962C8B-B14F-4D97-AF65-F5344CB8AC3E}">
        <p14:creationId xmlns:p14="http://schemas.microsoft.com/office/powerpoint/2010/main" val="104443308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3615A-CA7C-F611-0ADE-0744473345A9}"/>
            </a:ext>
          </a:extLst>
        </p:cNvPr>
        <p:cNvGrpSpPr/>
        <p:nvPr/>
      </p:nvGrpSpPr>
      <p:grpSpPr>
        <a:xfrm>
          <a:off x="0" y="0"/>
          <a:ext cx="0" cy="0"/>
          <a:chOff x="0" y="0"/>
          <a:chExt cx="0" cy="0"/>
        </a:xfrm>
      </p:grpSpPr>
      <p:sp>
        <p:nvSpPr>
          <p:cNvPr id="6" name="Oval 1091_1">
            <a:extLst>
              <a:ext uri="{FF2B5EF4-FFF2-40B4-BE49-F238E27FC236}">
                <a16:creationId xmlns:a16="http://schemas.microsoft.com/office/drawing/2014/main" id="{0DB921CE-ABC6-0CF2-DEE9-F267E1FA2082}"/>
              </a:ext>
              <a:ext uri="{C183D7F6-B498-43B3-948B-1728B52AA6E4}">
                <adec:decorative xmlns:adec="http://schemas.microsoft.com/office/drawing/2017/decorative" val="1"/>
              </a:ext>
            </a:extLst>
          </p:cNvPr>
          <p:cNvSpPr>
            <a:spLocks/>
          </p:cNvSpPr>
          <p:nvPr/>
        </p:nvSpPr>
        <p:spPr bwMode="auto">
          <a:xfrm>
            <a:off x="419100" y="1730130"/>
            <a:ext cx="11385271" cy="4595168"/>
          </a:xfrm>
          <a:prstGeom prst="roundRect">
            <a:avLst>
              <a:gd name="adj" fmla="val 2527"/>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Title 7">
            <a:extLst>
              <a:ext uri="{FF2B5EF4-FFF2-40B4-BE49-F238E27FC236}">
                <a16:creationId xmlns:a16="http://schemas.microsoft.com/office/drawing/2014/main" id="{5126D3B3-D01A-5128-C32C-0E3301F39671}"/>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3" name="Title 2">
            <a:extLst>
              <a:ext uri="{FF2B5EF4-FFF2-40B4-BE49-F238E27FC236}">
                <a16:creationId xmlns:a16="http://schemas.microsoft.com/office/drawing/2014/main" id="{EB5AD0CA-66EC-18DE-F50C-3CA0C3ABAB40}"/>
              </a:ext>
            </a:extLst>
          </p:cNvPr>
          <p:cNvSpPr>
            <a:spLocks noGrp="1"/>
          </p:cNvSpPr>
          <p:nvPr>
            <p:ph type="title"/>
          </p:nvPr>
        </p:nvSpPr>
        <p:spPr>
          <a:xfrm>
            <a:off x="419804" y="411480"/>
            <a:ext cx="11352392" cy="430887"/>
          </a:xfrm>
        </p:spPr>
        <p:txBody>
          <a:bodyPr/>
          <a:lstStyle/>
          <a:p>
            <a:r>
              <a:rPr lang="en-US"/>
              <a:t>Methodology of the habits-based usage segments</a:t>
            </a:r>
          </a:p>
        </p:txBody>
      </p:sp>
      <p:sp>
        <p:nvSpPr>
          <p:cNvPr id="2" name="Rectangle 1">
            <a:extLst>
              <a:ext uri="{FF2B5EF4-FFF2-40B4-BE49-F238E27FC236}">
                <a16:creationId xmlns:a16="http://schemas.microsoft.com/office/drawing/2014/main" id="{BB8DBDCE-B8C4-7814-195F-64A040D5F466}"/>
              </a:ext>
            </a:extLst>
          </p:cNvPr>
          <p:cNvSpPr>
            <a:spLocks/>
          </p:cNvSpPr>
          <p:nvPr/>
        </p:nvSpPr>
        <p:spPr>
          <a:xfrm>
            <a:off x="419100" y="983224"/>
            <a:ext cx="11385271" cy="492443"/>
          </a:xfrm>
          <a:prstGeom prst="rect">
            <a:avLst/>
          </a:prstGeom>
          <a:noFill/>
        </p:spPr>
        <p:txBody>
          <a:bodyPr wrap="square" lIns="0" tIns="0" rIns="0" bIns="0" rtlCol="0">
            <a:spAutoFit/>
          </a:bodyPr>
          <a:lstStyle/>
          <a:p>
            <a:r>
              <a:rPr lang="en-US" sz="1600">
                <a:solidFill>
                  <a:schemeClr val="tx1"/>
                </a:solidFill>
                <a:latin typeface="Segoe UI"/>
              </a:rPr>
              <a:t>Users of Copilot can be segmented based on their usage patterns, specifically focusing on volume (weekly Copilot actions) and consistency (% of weeks with any Copilot usage). The segmentation identifies five groups of users:</a:t>
            </a:r>
          </a:p>
        </p:txBody>
      </p:sp>
      <p:sp>
        <p:nvSpPr>
          <p:cNvPr id="7" name="Oval 1091_1">
            <a:extLst>
              <a:ext uri="{FF2B5EF4-FFF2-40B4-BE49-F238E27FC236}">
                <a16:creationId xmlns:a16="http://schemas.microsoft.com/office/drawing/2014/main" id="{AE3E13A5-BFAD-7282-56AB-3A9A2F5B7664}"/>
              </a:ext>
              <a:ext uri="{C183D7F6-B498-43B3-948B-1728B52AA6E4}">
                <adec:decorative xmlns:adec="http://schemas.microsoft.com/office/drawing/2017/decorative" val="1"/>
              </a:ext>
            </a:extLst>
          </p:cNvPr>
          <p:cNvSpPr>
            <a:spLocks/>
          </p:cNvSpPr>
          <p:nvPr/>
        </p:nvSpPr>
        <p:spPr bwMode="auto">
          <a:xfrm>
            <a:off x="741014" y="2618614"/>
            <a:ext cx="1828800" cy="19389"/>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8" name="Title 7">
            <a:extLst>
              <a:ext uri="{FF2B5EF4-FFF2-40B4-BE49-F238E27FC236}">
                <a16:creationId xmlns:a16="http://schemas.microsoft.com/office/drawing/2014/main" id="{C58D7DE8-B1BD-F5A7-B45B-16A141D1453B}"/>
              </a:ext>
            </a:extLst>
          </p:cNvPr>
          <p:cNvSpPr txBox="1">
            <a:spLocks/>
          </p:cNvSpPr>
          <p:nvPr/>
        </p:nvSpPr>
        <p:spPr>
          <a:xfrm>
            <a:off x="741014" y="2068717"/>
            <a:ext cx="1828800" cy="430887"/>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1</a:t>
            </a:r>
          </a:p>
        </p:txBody>
      </p:sp>
      <p:sp>
        <p:nvSpPr>
          <p:cNvPr id="12" name="Title 7">
            <a:extLst>
              <a:ext uri="{FF2B5EF4-FFF2-40B4-BE49-F238E27FC236}">
                <a16:creationId xmlns:a16="http://schemas.microsoft.com/office/drawing/2014/main" id="{B1092D9B-483F-9042-DC12-8E00DACA550F}"/>
              </a:ext>
            </a:extLst>
          </p:cNvPr>
          <p:cNvSpPr txBox="1">
            <a:spLocks/>
          </p:cNvSpPr>
          <p:nvPr/>
        </p:nvSpPr>
        <p:spPr>
          <a:xfrm>
            <a:off x="741014" y="2766956"/>
            <a:ext cx="182880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Power Users</a:t>
            </a:r>
          </a:p>
        </p:txBody>
      </p:sp>
      <p:sp>
        <p:nvSpPr>
          <p:cNvPr id="14" name="TextBox 19">
            <a:extLst>
              <a:ext uri="{FF2B5EF4-FFF2-40B4-BE49-F238E27FC236}">
                <a16:creationId xmlns:a16="http://schemas.microsoft.com/office/drawing/2014/main" id="{210C176E-EAC4-DE78-EB07-F3D784F44634}"/>
              </a:ext>
            </a:extLst>
          </p:cNvPr>
          <p:cNvSpPr txBox="1">
            <a:spLocks/>
          </p:cNvSpPr>
          <p:nvPr/>
        </p:nvSpPr>
        <p:spPr>
          <a:xfrm>
            <a:off x="741014" y="3172908"/>
            <a:ext cx="1828800" cy="200054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sym typeface="Wingdings" pitchFamily="2" charset="2"/>
              </a:rPr>
              <a:t>Power Users represent the ideal user who maximizes the potential of Copilot and are both consistent and high-volume users. </a:t>
            </a:r>
          </a:p>
          <a:p>
            <a:pPr marL="0" marR="0" lvl="0" indent="0" algn="ctr" defTabSz="914400" rtl="0" eaLnBrk="1" fontAlgn="auto" latinLnBrk="0" hangingPunct="1">
              <a:lnSpc>
                <a:spcPct val="100000"/>
              </a:lnSpc>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sym typeface="Wingdings" pitchFamily="2" charset="2"/>
              </a:rPr>
              <a:t>This group is likely to be a minority of users but can be seen as aspirational group for deploying an AI adoption strategy.</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Oval 1091_1">
            <a:extLst>
              <a:ext uri="{FF2B5EF4-FFF2-40B4-BE49-F238E27FC236}">
                <a16:creationId xmlns:a16="http://schemas.microsoft.com/office/drawing/2014/main" id="{2DB3D579-5E31-35EF-28F6-14F775A27E6F}"/>
              </a:ext>
              <a:ext uri="{C183D7F6-B498-43B3-948B-1728B52AA6E4}">
                <adec:decorative xmlns:adec="http://schemas.microsoft.com/office/drawing/2017/decorative" val="1"/>
              </a:ext>
            </a:extLst>
          </p:cNvPr>
          <p:cNvSpPr>
            <a:spLocks/>
          </p:cNvSpPr>
          <p:nvPr/>
        </p:nvSpPr>
        <p:spPr bwMode="auto">
          <a:xfrm>
            <a:off x="2978186" y="2618614"/>
            <a:ext cx="1828800" cy="19389"/>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5" name="Title 7">
            <a:extLst>
              <a:ext uri="{FF2B5EF4-FFF2-40B4-BE49-F238E27FC236}">
                <a16:creationId xmlns:a16="http://schemas.microsoft.com/office/drawing/2014/main" id="{F519BCA2-5EFA-6CC1-4B40-C0CCB865B009}"/>
              </a:ext>
            </a:extLst>
          </p:cNvPr>
          <p:cNvSpPr txBox="1">
            <a:spLocks/>
          </p:cNvSpPr>
          <p:nvPr/>
        </p:nvSpPr>
        <p:spPr>
          <a:xfrm>
            <a:off x="2978186" y="2068717"/>
            <a:ext cx="1828800" cy="430887"/>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2</a:t>
            </a:r>
          </a:p>
        </p:txBody>
      </p:sp>
      <p:sp>
        <p:nvSpPr>
          <p:cNvPr id="44" name="Title 7">
            <a:extLst>
              <a:ext uri="{FF2B5EF4-FFF2-40B4-BE49-F238E27FC236}">
                <a16:creationId xmlns:a16="http://schemas.microsoft.com/office/drawing/2014/main" id="{51EABD23-5055-36E8-F0FA-1530C746C9B9}"/>
              </a:ext>
            </a:extLst>
          </p:cNvPr>
          <p:cNvSpPr txBox="1">
            <a:spLocks/>
          </p:cNvSpPr>
          <p:nvPr/>
        </p:nvSpPr>
        <p:spPr>
          <a:xfrm>
            <a:off x="2978186" y="2766956"/>
            <a:ext cx="182880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Habitual Users</a:t>
            </a:r>
          </a:p>
        </p:txBody>
      </p:sp>
      <p:sp>
        <p:nvSpPr>
          <p:cNvPr id="42" name="TextBox 19">
            <a:extLst>
              <a:ext uri="{FF2B5EF4-FFF2-40B4-BE49-F238E27FC236}">
                <a16:creationId xmlns:a16="http://schemas.microsoft.com/office/drawing/2014/main" id="{126A538A-1F56-B2E0-B5AE-ED75B50B33D2}"/>
              </a:ext>
            </a:extLst>
          </p:cNvPr>
          <p:cNvSpPr txBox="1">
            <a:spLocks/>
          </p:cNvSpPr>
          <p:nvPr/>
        </p:nvSpPr>
        <p:spPr>
          <a:xfrm>
            <a:off x="2978186" y="3172908"/>
            <a:ext cx="1828800" cy="1631216"/>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sym typeface="Wingdings" pitchFamily="2" charset="2"/>
              </a:rPr>
              <a:t>Habitual Users are consistent users of Copilot, with lower volume than Power Users.</a:t>
            </a:r>
            <a:endParaRPr lang="en-US" sz="1200">
              <a:solidFill>
                <a:srgbClr val="000000"/>
              </a:solidFill>
              <a:latin typeface="Segoe UI"/>
              <a:sym typeface="Wingdings" pitchFamily="2" charset="2"/>
            </a:endParaRPr>
          </a:p>
          <a:p>
            <a:pPr marL="0" marR="0" lvl="0" indent="0" algn="ctr" defTabSz="914400" rtl="0" eaLnBrk="1" fontAlgn="auto" latinLnBrk="0" hangingPunct="1">
              <a:lnSpc>
                <a:spcPct val="100000"/>
              </a:lnSpc>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sym typeface="Wingdings" pitchFamily="2" charset="2"/>
              </a:rPr>
              <a:t> </a:t>
            </a:r>
            <a:r>
              <a:rPr kumimoji="0" lang="en-GB" sz="1200" b="0" i="0" u="none" strike="noStrike" kern="1200" cap="none" spc="0" normalizeH="0" baseline="0" noProof="0">
                <a:ln>
                  <a:noFill/>
                </a:ln>
                <a:solidFill>
                  <a:srgbClr val="000000"/>
                </a:solidFill>
                <a:effectLst/>
                <a:uLnTx/>
                <a:uFillTx/>
                <a:latin typeface="Segoe UI"/>
                <a:ea typeface="+mn-ea"/>
                <a:cs typeface="+mn-cs"/>
                <a:sym typeface="Wingdings" pitchFamily="2" charset="2"/>
              </a:rPr>
              <a:t>They represent ‘everyday’ users who have successfully adopted Copilot into their routine. </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49" name="Oval 1091_1">
            <a:extLst>
              <a:ext uri="{FF2B5EF4-FFF2-40B4-BE49-F238E27FC236}">
                <a16:creationId xmlns:a16="http://schemas.microsoft.com/office/drawing/2014/main" id="{A44994BC-05DE-364A-9E5E-83689B057E41}"/>
              </a:ext>
              <a:ext uri="{C183D7F6-B498-43B3-948B-1728B52AA6E4}">
                <adec:decorative xmlns:adec="http://schemas.microsoft.com/office/drawing/2017/decorative" val="1"/>
              </a:ext>
            </a:extLst>
          </p:cNvPr>
          <p:cNvSpPr>
            <a:spLocks/>
          </p:cNvSpPr>
          <p:nvPr/>
        </p:nvSpPr>
        <p:spPr bwMode="auto">
          <a:xfrm>
            <a:off x="5215358" y="2618614"/>
            <a:ext cx="1828800" cy="19389"/>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1" name="Title 7">
            <a:extLst>
              <a:ext uri="{FF2B5EF4-FFF2-40B4-BE49-F238E27FC236}">
                <a16:creationId xmlns:a16="http://schemas.microsoft.com/office/drawing/2014/main" id="{8FBC4583-DAF2-7A6F-7E5A-A01484646C0E}"/>
              </a:ext>
            </a:extLst>
          </p:cNvPr>
          <p:cNvSpPr txBox="1">
            <a:spLocks/>
          </p:cNvSpPr>
          <p:nvPr/>
        </p:nvSpPr>
        <p:spPr>
          <a:xfrm>
            <a:off x="5215358" y="2068717"/>
            <a:ext cx="1828800" cy="430887"/>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3</a:t>
            </a:r>
          </a:p>
        </p:txBody>
      </p:sp>
      <p:sp>
        <p:nvSpPr>
          <p:cNvPr id="50" name="Title 7">
            <a:extLst>
              <a:ext uri="{FF2B5EF4-FFF2-40B4-BE49-F238E27FC236}">
                <a16:creationId xmlns:a16="http://schemas.microsoft.com/office/drawing/2014/main" id="{6DB68414-770B-9E4A-A84F-E53664847736}"/>
              </a:ext>
            </a:extLst>
          </p:cNvPr>
          <p:cNvSpPr txBox="1">
            <a:spLocks/>
          </p:cNvSpPr>
          <p:nvPr/>
        </p:nvSpPr>
        <p:spPr>
          <a:xfrm>
            <a:off x="5215358" y="2766956"/>
            <a:ext cx="182880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Novice Users</a:t>
            </a:r>
          </a:p>
        </p:txBody>
      </p:sp>
      <p:sp>
        <p:nvSpPr>
          <p:cNvPr id="48" name="TextBox 19">
            <a:extLst>
              <a:ext uri="{FF2B5EF4-FFF2-40B4-BE49-F238E27FC236}">
                <a16:creationId xmlns:a16="http://schemas.microsoft.com/office/drawing/2014/main" id="{434CDC39-F6A8-F6EE-3A46-4637A27926A4}"/>
              </a:ext>
            </a:extLst>
          </p:cNvPr>
          <p:cNvSpPr txBox="1">
            <a:spLocks/>
          </p:cNvSpPr>
          <p:nvPr/>
        </p:nvSpPr>
        <p:spPr>
          <a:xfrm>
            <a:off x="5215358" y="3172908"/>
            <a:ext cx="1828800" cy="1107996"/>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sym typeface="Wingdings" pitchFamily="2" charset="2"/>
              </a:rPr>
              <a:t>Novice Users are users with potential to become Habitual Users, but who may need additional support to avoid lapsing into lower usage.</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55" name="Oval 1091_1">
            <a:extLst>
              <a:ext uri="{FF2B5EF4-FFF2-40B4-BE49-F238E27FC236}">
                <a16:creationId xmlns:a16="http://schemas.microsoft.com/office/drawing/2014/main" id="{F5F21373-0BF2-A223-41E5-200546DA155C}"/>
              </a:ext>
              <a:ext uri="{C183D7F6-B498-43B3-948B-1728B52AA6E4}">
                <adec:decorative xmlns:adec="http://schemas.microsoft.com/office/drawing/2017/decorative" val="1"/>
              </a:ext>
            </a:extLst>
          </p:cNvPr>
          <p:cNvSpPr>
            <a:spLocks/>
          </p:cNvSpPr>
          <p:nvPr/>
        </p:nvSpPr>
        <p:spPr bwMode="auto">
          <a:xfrm>
            <a:off x="7452530" y="2618614"/>
            <a:ext cx="1828800" cy="19389"/>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Title 7">
            <a:extLst>
              <a:ext uri="{FF2B5EF4-FFF2-40B4-BE49-F238E27FC236}">
                <a16:creationId xmlns:a16="http://schemas.microsoft.com/office/drawing/2014/main" id="{F0E0D52D-1F30-D48D-173F-4EC580692C9E}"/>
              </a:ext>
            </a:extLst>
          </p:cNvPr>
          <p:cNvSpPr txBox="1">
            <a:spLocks/>
          </p:cNvSpPr>
          <p:nvPr/>
        </p:nvSpPr>
        <p:spPr>
          <a:xfrm>
            <a:off x="7452530" y="2068717"/>
            <a:ext cx="1828800" cy="430887"/>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4</a:t>
            </a:r>
          </a:p>
        </p:txBody>
      </p:sp>
      <p:sp>
        <p:nvSpPr>
          <p:cNvPr id="56" name="Title 7">
            <a:extLst>
              <a:ext uri="{FF2B5EF4-FFF2-40B4-BE49-F238E27FC236}">
                <a16:creationId xmlns:a16="http://schemas.microsoft.com/office/drawing/2014/main" id="{662C59F6-AF82-5AD0-03A8-EFB2B913D58D}"/>
              </a:ext>
            </a:extLst>
          </p:cNvPr>
          <p:cNvSpPr txBox="1">
            <a:spLocks/>
          </p:cNvSpPr>
          <p:nvPr/>
        </p:nvSpPr>
        <p:spPr>
          <a:xfrm>
            <a:off x="7452530" y="2766956"/>
            <a:ext cx="182880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Low Users</a:t>
            </a:r>
          </a:p>
        </p:txBody>
      </p:sp>
      <p:sp>
        <p:nvSpPr>
          <p:cNvPr id="54" name="TextBox 19">
            <a:extLst>
              <a:ext uri="{FF2B5EF4-FFF2-40B4-BE49-F238E27FC236}">
                <a16:creationId xmlns:a16="http://schemas.microsoft.com/office/drawing/2014/main" id="{F36F2DFA-0104-65FE-014E-0685F5E70870}"/>
              </a:ext>
            </a:extLst>
          </p:cNvPr>
          <p:cNvSpPr txBox="1">
            <a:spLocks/>
          </p:cNvSpPr>
          <p:nvPr/>
        </p:nvSpPr>
        <p:spPr>
          <a:xfrm>
            <a:off x="7452530" y="3172908"/>
            <a:ext cx="1828800" cy="923330"/>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sym typeface="Wingdings" pitchFamily="2" charset="2"/>
              </a:rPr>
              <a:t>Low Users are either early in their adoption journey or require significant assistance with onboarding and utilizing Copilot.</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cxnSp>
        <p:nvCxnSpPr>
          <p:cNvPr id="5" name="Straight Connector 4">
            <a:extLst>
              <a:ext uri="{FF2B5EF4-FFF2-40B4-BE49-F238E27FC236}">
                <a16:creationId xmlns:a16="http://schemas.microsoft.com/office/drawing/2014/main" id="{3E00C971-B15D-B663-372E-60BE36DA9C13}"/>
              </a:ext>
              <a:ext uri="{C183D7F6-B498-43B3-948B-1728B52AA6E4}">
                <adec:decorative xmlns:adec="http://schemas.microsoft.com/office/drawing/2017/decorative" val="1"/>
              </a:ext>
            </a:extLst>
          </p:cNvPr>
          <p:cNvCxnSpPr>
            <a:cxnSpLocks/>
          </p:cNvCxnSpPr>
          <p:nvPr/>
        </p:nvCxnSpPr>
        <p:spPr>
          <a:xfrm>
            <a:off x="2774000" y="2068717"/>
            <a:ext cx="0" cy="316116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C6C5DD-26D9-55C7-43BC-4935F783574D}"/>
              </a:ext>
              <a:ext uri="{C183D7F6-B498-43B3-948B-1728B52AA6E4}">
                <adec:decorative xmlns:adec="http://schemas.microsoft.com/office/drawing/2017/decorative" val="1"/>
              </a:ext>
            </a:extLst>
          </p:cNvPr>
          <p:cNvCxnSpPr>
            <a:cxnSpLocks/>
          </p:cNvCxnSpPr>
          <p:nvPr/>
        </p:nvCxnSpPr>
        <p:spPr>
          <a:xfrm>
            <a:off x="5011172" y="2068716"/>
            <a:ext cx="0" cy="3462751"/>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7EE0367-6175-65FD-A4A8-CBA28884C1AE}"/>
              </a:ext>
              <a:ext uri="{C183D7F6-B498-43B3-948B-1728B52AA6E4}">
                <adec:decorative xmlns:adec="http://schemas.microsoft.com/office/drawing/2017/decorative" val="1"/>
              </a:ext>
            </a:extLst>
          </p:cNvPr>
          <p:cNvCxnSpPr>
            <a:cxnSpLocks/>
          </p:cNvCxnSpPr>
          <p:nvPr/>
        </p:nvCxnSpPr>
        <p:spPr>
          <a:xfrm>
            <a:off x="7248344" y="2068716"/>
            <a:ext cx="0" cy="3462751"/>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A8036C6-BF15-2E2A-6DA7-A431C88B0CDF}"/>
              </a:ext>
              <a:ext uri="{C183D7F6-B498-43B3-948B-1728B52AA6E4}">
                <adec:decorative xmlns:adec="http://schemas.microsoft.com/office/drawing/2017/decorative" val="1"/>
              </a:ext>
            </a:extLst>
          </p:cNvPr>
          <p:cNvCxnSpPr>
            <a:cxnSpLocks/>
          </p:cNvCxnSpPr>
          <p:nvPr/>
        </p:nvCxnSpPr>
        <p:spPr>
          <a:xfrm>
            <a:off x="9485516" y="2068716"/>
            <a:ext cx="0" cy="3462751"/>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Oval 1091_1">
            <a:extLst>
              <a:ext uri="{FF2B5EF4-FFF2-40B4-BE49-F238E27FC236}">
                <a16:creationId xmlns:a16="http://schemas.microsoft.com/office/drawing/2014/main" id="{A33FD624-A0B5-6F43-FFED-D8B605194E59}"/>
              </a:ext>
              <a:ext uri="{C183D7F6-B498-43B3-948B-1728B52AA6E4}">
                <adec:decorative xmlns:adec="http://schemas.microsoft.com/office/drawing/2017/decorative" val="1"/>
              </a:ext>
            </a:extLst>
          </p:cNvPr>
          <p:cNvSpPr>
            <a:spLocks/>
          </p:cNvSpPr>
          <p:nvPr/>
        </p:nvSpPr>
        <p:spPr bwMode="auto">
          <a:xfrm>
            <a:off x="9689703" y="2618614"/>
            <a:ext cx="1828800" cy="19389"/>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3" name="Title 7">
            <a:extLst>
              <a:ext uri="{FF2B5EF4-FFF2-40B4-BE49-F238E27FC236}">
                <a16:creationId xmlns:a16="http://schemas.microsoft.com/office/drawing/2014/main" id="{1A1132F8-481C-8A73-000F-74E6F6CD9196}"/>
              </a:ext>
            </a:extLst>
          </p:cNvPr>
          <p:cNvSpPr txBox="1">
            <a:spLocks/>
          </p:cNvSpPr>
          <p:nvPr/>
        </p:nvSpPr>
        <p:spPr>
          <a:xfrm>
            <a:off x="9689703" y="2068717"/>
            <a:ext cx="1828800" cy="430887"/>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5</a:t>
            </a:r>
          </a:p>
        </p:txBody>
      </p:sp>
      <p:sp>
        <p:nvSpPr>
          <p:cNvPr id="62" name="Title 7">
            <a:extLst>
              <a:ext uri="{FF2B5EF4-FFF2-40B4-BE49-F238E27FC236}">
                <a16:creationId xmlns:a16="http://schemas.microsoft.com/office/drawing/2014/main" id="{02D468CF-E3BD-4322-0DF9-85C8DC34A241}"/>
              </a:ext>
            </a:extLst>
          </p:cNvPr>
          <p:cNvSpPr txBox="1">
            <a:spLocks/>
          </p:cNvSpPr>
          <p:nvPr/>
        </p:nvSpPr>
        <p:spPr>
          <a:xfrm>
            <a:off x="9689703" y="2766956"/>
            <a:ext cx="182880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Non-users</a:t>
            </a:r>
          </a:p>
        </p:txBody>
      </p:sp>
      <p:sp>
        <p:nvSpPr>
          <p:cNvPr id="60" name="TextBox 19">
            <a:extLst>
              <a:ext uri="{FF2B5EF4-FFF2-40B4-BE49-F238E27FC236}">
                <a16:creationId xmlns:a16="http://schemas.microsoft.com/office/drawing/2014/main" id="{3E9E5195-79E9-DCAD-5067-8D4CB5C8DBD2}"/>
              </a:ext>
            </a:extLst>
          </p:cNvPr>
          <p:cNvSpPr txBox="1">
            <a:spLocks/>
          </p:cNvSpPr>
          <p:nvPr/>
        </p:nvSpPr>
        <p:spPr>
          <a:xfrm>
            <a:off x="9689703" y="3172908"/>
            <a:ext cx="1828800" cy="55399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Aft>
                <a:spcPts val="12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mn-ea"/>
                <a:cs typeface="+mn-cs"/>
                <a:sym typeface="Wingdings" pitchFamily="2" charset="2"/>
              </a:rPr>
              <a:t>Non-users are individuals who are enabled on Copilot, but do not use it.</a:t>
            </a:r>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
        <p:nvSpPr>
          <p:cNvPr id="8" name="TextBox 7">
            <a:extLst>
              <a:ext uri="{FF2B5EF4-FFF2-40B4-BE49-F238E27FC236}">
                <a16:creationId xmlns:a16="http://schemas.microsoft.com/office/drawing/2014/main" id="{F5F403B4-BDBD-648E-1D00-3FD558B0DAE1}"/>
              </a:ext>
              <a:ext uri="{C183D7F6-B498-43B3-948B-1728B52AA6E4}">
                <adec:decorative xmlns:adec="http://schemas.microsoft.com/office/drawing/2017/decorative" val="1"/>
              </a:ext>
            </a:extLst>
          </p:cNvPr>
          <p:cNvSpPr txBox="1"/>
          <p:nvPr/>
        </p:nvSpPr>
        <p:spPr>
          <a:xfrm>
            <a:off x="1892852" y="5743717"/>
            <a:ext cx="1762297"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accent4"/>
                </a:solidFill>
                <a:effectLst/>
                <a:uLnTx/>
                <a:uFillTx/>
                <a:latin typeface="Segoe UI Semibold"/>
                <a:ea typeface="+mn-ea"/>
                <a:cs typeface="+mn-cs"/>
              </a:rPr>
              <a:t>Success measures</a:t>
            </a:r>
          </a:p>
        </p:txBody>
      </p:sp>
      <p:sp>
        <p:nvSpPr>
          <p:cNvPr id="13" name="TextBox 12">
            <a:extLst>
              <a:ext uri="{FF2B5EF4-FFF2-40B4-BE49-F238E27FC236}">
                <a16:creationId xmlns:a16="http://schemas.microsoft.com/office/drawing/2014/main" id="{187F6508-8905-6665-5055-E152C586BF0E}"/>
              </a:ext>
              <a:ext uri="{C183D7F6-B498-43B3-948B-1728B52AA6E4}">
                <adec:decorative xmlns:adec="http://schemas.microsoft.com/office/drawing/2017/decorative" val="1"/>
              </a:ext>
            </a:extLst>
          </p:cNvPr>
          <p:cNvSpPr txBox="1"/>
          <p:nvPr/>
        </p:nvSpPr>
        <p:spPr>
          <a:xfrm>
            <a:off x="5215358" y="5743717"/>
            <a:ext cx="182880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chemeClr val="accent4"/>
                </a:solidFill>
                <a:effectLst/>
                <a:uLnTx/>
                <a:uFillTx/>
                <a:latin typeface="Segoe UI Semibold"/>
                <a:ea typeface="+mn-ea"/>
                <a:cs typeface="+mn-cs"/>
              </a:rPr>
              <a:t>Opportunity segment</a:t>
            </a:r>
            <a:br>
              <a:rPr kumimoji="0" lang="en-GB" sz="1200" b="0" i="0" u="none" strike="noStrike" kern="1200" cap="none" spc="0" normalizeH="0" baseline="0" noProof="0">
                <a:ln>
                  <a:noFill/>
                </a:ln>
                <a:solidFill>
                  <a:schemeClr val="accent4"/>
                </a:solidFill>
                <a:effectLst/>
                <a:uLnTx/>
                <a:uFillTx/>
                <a:latin typeface="Segoe UI Semibold"/>
                <a:ea typeface="+mn-ea"/>
                <a:cs typeface="+mn-cs"/>
              </a:rPr>
            </a:br>
            <a:r>
              <a:rPr kumimoji="0" lang="en-GB" sz="1200" b="0" i="0" u="none" strike="noStrike" kern="1200" cap="none" spc="0" normalizeH="0" baseline="0" noProof="0">
                <a:ln>
                  <a:noFill/>
                </a:ln>
                <a:solidFill>
                  <a:schemeClr val="accent4"/>
                </a:solidFill>
                <a:effectLst/>
                <a:uLnTx/>
                <a:uFillTx/>
                <a:latin typeface="Segoe UI Semibold"/>
                <a:ea typeface="+mn-ea"/>
                <a:cs typeface="+mn-cs"/>
              </a:rPr>
              <a:t>(intervention)</a:t>
            </a:r>
          </a:p>
        </p:txBody>
      </p:sp>
      <p:sp>
        <p:nvSpPr>
          <p:cNvPr id="22" name="Right Brace 21">
            <a:extLst>
              <a:ext uri="{FF2B5EF4-FFF2-40B4-BE49-F238E27FC236}">
                <a16:creationId xmlns:a16="http://schemas.microsoft.com/office/drawing/2014/main" id="{1F951FFB-A0EC-8C29-77A4-13A5511430C3}"/>
              </a:ext>
              <a:ext uri="{C183D7F6-B498-43B3-948B-1728B52AA6E4}">
                <adec:decorative xmlns:adec="http://schemas.microsoft.com/office/drawing/2017/decorative" val="1"/>
              </a:ext>
            </a:extLst>
          </p:cNvPr>
          <p:cNvSpPr/>
          <p:nvPr/>
        </p:nvSpPr>
        <p:spPr>
          <a:xfrm rot="5400000" flipV="1">
            <a:off x="2636840" y="3484910"/>
            <a:ext cx="274320" cy="4069080"/>
          </a:xfrm>
          <a:prstGeom prst="rightBrace">
            <a:avLst>
              <a:gd name="adj1" fmla="val 43253"/>
              <a:gd name="adj2" fmla="val 50000"/>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ight Brace 23">
            <a:extLst>
              <a:ext uri="{FF2B5EF4-FFF2-40B4-BE49-F238E27FC236}">
                <a16:creationId xmlns:a16="http://schemas.microsoft.com/office/drawing/2014/main" id="{7FF76E90-E9E9-51FA-8FC1-171303BAA955}"/>
              </a:ext>
              <a:ext uri="{C183D7F6-B498-43B3-948B-1728B52AA6E4}">
                <adec:decorative xmlns:adec="http://schemas.microsoft.com/office/drawing/2017/decorative" val="1"/>
              </a:ext>
            </a:extLst>
          </p:cNvPr>
          <p:cNvSpPr/>
          <p:nvPr/>
        </p:nvSpPr>
        <p:spPr>
          <a:xfrm rot="5400000" flipV="1">
            <a:off x="5992598" y="4605050"/>
            <a:ext cx="274320" cy="1828800"/>
          </a:xfrm>
          <a:prstGeom prst="rightBrace">
            <a:avLst>
              <a:gd name="adj1" fmla="val 43253"/>
              <a:gd name="adj2" fmla="val 50000"/>
            </a:avLst>
          </a:prstGeom>
          <a:ln>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73816122"/>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23A5A37-719B-99AD-C5B6-1EFD8757A82E}"/>
              </a:ext>
              <a:ext uri="{C183D7F6-B498-43B3-948B-1728B52AA6E4}">
                <adec:decorative xmlns:adec="http://schemas.microsoft.com/office/drawing/2017/decorative" val="1"/>
              </a:ext>
            </a:extLst>
          </p:cNvPr>
          <p:cNvSpPr>
            <a:spLocks/>
          </p:cNvSpPr>
          <p:nvPr/>
        </p:nvSpPr>
        <p:spPr>
          <a:xfrm>
            <a:off x="419804" y="544601"/>
            <a:ext cx="11352392" cy="5768799"/>
          </a:xfrm>
          <a:prstGeom prst="roundRect">
            <a:avLst>
              <a:gd name="adj" fmla="val 947"/>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sp>
        <p:nvSpPr>
          <p:cNvPr id="2" name="Title 7">
            <a:extLst>
              <a:ext uri="{FF2B5EF4-FFF2-40B4-BE49-F238E27FC236}">
                <a16:creationId xmlns:a16="http://schemas.microsoft.com/office/drawing/2014/main" id="{93D183E1-3B2A-F032-E431-CBEB5F0CA572}"/>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3" name="Title 2">
            <a:extLst>
              <a:ext uri="{FF2B5EF4-FFF2-40B4-BE49-F238E27FC236}">
                <a16:creationId xmlns:a16="http://schemas.microsoft.com/office/drawing/2014/main" id="{8D48F3EF-7A68-E7EF-0977-BCBCDEFBEFFD}"/>
              </a:ext>
            </a:extLst>
          </p:cNvPr>
          <p:cNvSpPr txBox="1">
            <a:spLocks noGrp="1"/>
          </p:cNvSpPr>
          <p:nvPr>
            <p:ph type="title" idx="4294967295"/>
          </p:nvPr>
        </p:nvSpPr>
        <p:spPr>
          <a:xfrm>
            <a:off x="694591" y="680418"/>
            <a:ext cx="10801412" cy="24622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a:rPr>
              <a:t>Usage Segments for Total Copilot actions – 12 Weeks</a:t>
            </a:r>
            <a:endParaRPr kumimoji="0" lang="en-GB"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a:endParaRPr>
          </a:p>
        </p:txBody>
      </p:sp>
      <p:sp>
        <p:nvSpPr>
          <p:cNvPr id="5" name="Oval 1091_1">
            <a:extLst>
              <a:ext uri="{FF2B5EF4-FFF2-40B4-BE49-F238E27FC236}">
                <a16:creationId xmlns:a16="http://schemas.microsoft.com/office/drawing/2014/main" id="{952E81DE-92DE-7281-C4D4-FDCE9C7099FD}"/>
              </a:ext>
              <a:ext uri="{C183D7F6-B498-43B3-948B-1728B52AA6E4}">
                <adec:decorative xmlns:adec="http://schemas.microsoft.com/office/drawing/2017/decorative" val="1"/>
              </a:ext>
            </a:extLst>
          </p:cNvPr>
          <p:cNvSpPr>
            <a:spLocks/>
          </p:cNvSpPr>
          <p:nvPr/>
        </p:nvSpPr>
        <p:spPr bwMode="auto">
          <a:xfrm>
            <a:off x="694591" y="1299405"/>
            <a:ext cx="10801412" cy="19389"/>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D7E4C17C-3643-2EE4-E118-8DAF6DC2DFE9}"/>
              </a:ext>
            </a:extLst>
          </p:cNvPr>
          <p:cNvSpPr txBox="1">
            <a:spLocks/>
          </p:cNvSpPr>
          <p:nvPr/>
        </p:nvSpPr>
        <p:spPr>
          <a:xfrm>
            <a:off x="694591" y="980855"/>
            <a:ext cx="10801412" cy="215444"/>
          </a:xfrm>
          <a:prstGeom prst="rect">
            <a:avLst/>
          </a:prstGeom>
          <a:noFill/>
        </p:spPr>
        <p:txBody>
          <a:bodyPr wrap="square" lIns="0" tIns="0" rIns="0" bIns="0" rtlCol="0" anchor="b">
            <a:spAutoFit/>
          </a:bodyPr>
          <a:lstStyle/>
          <a:p>
            <a:pPr algn="l">
              <a:spcAft>
                <a:spcPts val="1200"/>
              </a:spcAft>
            </a:pPr>
            <a:r>
              <a:rPr lang="en-US" sz="1400"/>
              <a:t>Proportion of users in each segment based on 12-week rolling average</a:t>
            </a:r>
            <a:endParaRPr lang="en-GB" sz="1400"/>
          </a:p>
        </p:txBody>
      </p:sp>
      <p:grpSp>
        <p:nvGrpSpPr>
          <p:cNvPr id="152" name="Group 151" descr="Chart illustarting Proportion of users in each segment based on 12-week rolling average">
            <a:extLst>
              <a:ext uri="{FF2B5EF4-FFF2-40B4-BE49-F238E27FC236}">
                <a16:creationId xmlns:a16="http://schemas.microsoft.com/office/drawing/2014/main" id="{6125DA1A-99A4-92DF-728F-6CEAD76B1724}"/>
              </a:ext>
            </a:extLst>
          </p:cNvPr>
          <p:cNvGrpSpPr/>
          <p:nvPr/>
        </p:nvGrpSpPr>
        <p:grpSpPr>
          <a:xfrm>
            <a:off x="1007764" y="1566516"/>
            <a:ext cx="6261798" cy="3657600"/>
            <a:chOff x="1007764" y="1566516"/>
            <a:chExt cx="6261798" cy="3657600"/>
          </a:xfrm>
        </p:grpSpPr>
        <p:pic>
          <p:nvPicPr>
            <p:cNvPr id="27" name="Picture 26" descr="A screenshot of a computer screen&#10;&#10;AI-generated content may be incorrect.">
              <a:extLst>
                <a:ext uri="{FF2B5EF4-FFF2-40B4-BE49-F238E27FC236}">
                  <a16:creationId xmlns:a16="http://schemas.microsoft.com/office/drawing/2014/main" id="{70249FA5-2302-B4F7-4407-A96D84EF7FAE}"/>
                </a:ext>
              </a:extLst>
            </p:cNvPr>
            <p:cNvPicPr>
              <a:picLocks noChangeAspect="1"/>
            </p:cNvPicPr>
            <p:nvPr/>
          </p:nvPicPr>
          <p:blipFill>
            <a:blip r:embed="rId4">
              <a:extLst>
                <a:ext uri="{28A0092B-C50C-407E-A947-70E740481C1C}">
                  <a14:useLocalDpi xmlns:a14="http://schemas.microsoft.com/office/drawing/2010/main" val="0"/>
                </a:ext>
              </a:extLst>
            </a:blip>
            <a:srcRect t="5763" b="16354"/>
            <a:stretch>
              <a:fillRect/>
            </a:stretch>
          </p:blipFill>
          <p:spPr>
            <a:xfrm>
              <a:off x="1007764" y="1566516"/>
              <a:ext cx="6261798" cy="3657600"/>
            </a:xfrm>
            <a:prstGeom prst="rect">
              <a:avLst/>
            </a:prstGeom>
          </p:spPr>
        </p:pic>
        <p:sp>
          <p:nvSpPr>
            <p:cNvPr id="150" name="Rectangle 149">
              <a:extLst>
                <a:ext uri="{FF2B5EF4-FFF2-40B4-BE49-F238E27FC236}">
                  <a16:creationId xmlns:a16="http://schemas.microsoft.com/office/drawing/2014/main" id="{5C622787-04A6-6749-5733-7B17DA65ECD2}"/>
                </a:ext>
              </a:extLst>
            </p:cNvPr>
            <p:cNvSpPr>
              <a:spLocks/>
            </p:cNvSpPr>
            <p:nvPr/>
          </p:nvSpPr>
          <p:spPr bwMode="auto">
            <a:xfrm>
              <a:off x="1517462" y="1643134"/>
              <a:ext cx="5557647" cy="328617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grpSp>
          <p:nvGrpSpPr>
            <p:cNvPr id="151" name="Group 150">
              <a:extLst>
                <a:ext uri="{FF2B5EF4-FFF2-40B4-BE49-F238E27FC236}">
                  <a16:creationId xmlns:a16="http://schemas.microsoft.com/office/drawing/2014/main" id="{E4379B0C-42F6-2D68-A6CF-E9CFBEFECFC0}"/>
                </a:ext>
              </a:extLst>
            </p:cNvPr>
            <p:cNvGrpSpPr>
              <a:grpSpLocks/>
            </p:cNvGrpSpPr>
            <p:nvPr/>
          </p:nvGrpSpPr>
          <p:grpSpPr>
            <a:xfrm>
              <a:off x="1625890" y="1738358"/>
              <a:ext cx="5340790" cy="3095726"/>
              <a:chOff x="1625890" y="1738358"/>
              <a:chExt cx="5340790" cy="3095726"/>
            </a:xfrm>
          </p:grpSpPr>
          <p:sp>
            <p:nvSpPr>
              <p:cNvPr id="91" name="Rectangle 90">
                <a:extLst>
                  <a:ext uri="{FF2B5EF4-FFF2-40B4-BE49-F238E27FC236}">
                    <a16:creationId xmlns:a16="http://schemas.microsoft.com/office/drawing/2014/main" id="{B83257B8-FF92-5FEA-2603-849D327C58FF}"/>
                  </a:ext>
                </a:extLst>
              </p:cNvPr>
              <p:cNvSpPr/>
              <p:nvPr/>
            </p:nvSpPr>
            <p:spPr bwMode="auto">
              <a:xfrm>
                <a:off x="1625890" y="3624263"/>
                <a:ext cx="177081" cy="1209820"/>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0" name="Rectangle 119">
                <a:extLst>
                  <a:ext uri="{FF2B5EF4-FFF2-40B4-BE49-F238E27FC236}">
                    <a16:creationId xmlns:a16="http://schemas.microsoft.com/office/drawing/2014/main" id="{34E01DAD-9EDD-F4A9-E50E-43411945EA76}"/>
                  </a:ext>
                </a:extLst>
              </p:cNvPr>
              <p:cNvSpPr>
                <a:spLocks/>
              </p:cNvSpPr>
              <p:nvPr/>
            </p:nvSpPr>
            <p:spPr bwMode="auto">
              <a:xfrm>
                <a:off x="1817138" y="4064000"/>
                <a:ext cx="177081" cy="770083"/>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1" name="Rectangle 120">
                <a:extLst>
                  <a:ext uri="{FF2B5EF4-FFF2-40B4-BE49-F238E27FC236}">
                    <a16:creationId xmlns:a16="http://schemas.microsoft.com/office/drawing/2014/main" id="{F8D74B79-146C-06B0-5049-54EF6EFD603E}"/>
                  </a:ext>
                </a:extLst>
              </p:cNvPr>
              <p:cNvSpPr>
                <a:spLocks/>
              </p:cNvSpPr>
              <p:nvPr/>
            </p:nvSpPr>
            <p:spPr bwMode="auto">
              <a:xfrm>
                <a:off x="2964626" y="4548035"/>
                <a:ext cx="177081" cy="286048"/>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2" name="Rectangle 121">
                <a:extLst>
                  <a:ext uri="{FF2B5EF4-FFF2-40B4-BE49-F238E27FC236}">
                    <a16:creationId xmlns:a16="http://schemas.microsoft.com/office/drawing/2014/main" id="{EE7E872F-0A31-5A5F-8B1E-AA991FB7E523}"/>
                  </a:ext>
                </a:extLst>
              </p:cNvPr>
              <p:cNvSpPr>
                <a:spLocks/>
              </p:cNvSpPr>
              <p:nvPr/>
            </p:nvSpPr>
            <p:spPr bwMode="auto">
              <a:xfrm>
                <a:off x="3155874" y="4598342"/>
                <a:ext cx="177081" cy="235741"/>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3" name="Rectangle 122">
                <a:extLst>
                  <a:ext uri="{FF2B5EF4-FFF2-40B4-BE49-F238E27FC236}">
                    <a16:creationId xmlns:a16="http://schemas.microsoft.com/office/drawing/2014/main" id="{18D2CE52-628C-59A5-C1DD-9B4A4B1F6F02}"/>
                  </a:ext>
                </a:extLst>
              </p:cNvPr>
              <p:cNvSpPr>
                <a:spLocks/>
              </p:cNvSpPr>
              <p:nvPr/>
            </p:nvSpPr>
            <p:spPr bwMode="auto">
              <a:xfrm>
                <a:off x="3347122" y="4626913"/>
                <a:ext cx="177081" cy="207169"/>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4" name="Rectangle 123">
                <a:extLst>
                  <a:ext uri="{FF2B5EF4-FFF2-40B4-BE49-F238E27FC236}">
                    <a16:creationId xmlns:a16="http://schemas.microsoft.com/office/drawing/2014/main" id="{935C84F1-82FD-7753-C494-258D37641EDE}"/>
                  </a:ext>
                </a:extLst>
              </p:cNvPr>
              <p:cNvSpPr>
                <a:spLocks/>
              </p:cNvSpPr>
              <p:nvPr/>
            </p:nvSpPr>
            <p:spPr bwMode="auto">
              <a:xfrm>
                <a:off x="3538370" y="4662628"/>
                <a:ext cx="177081" cy="171455"/>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5" name="Rectangle 124">
                <a:extLst>
                  <a:ext uri="{FF2B5EF4-FFF2-40B4-BE49-F238E27FC236}">
                    <a16:creationId xmlns:a16="http://schemas.microsoft.com/office/drawing/2014/main" id="{AF1D57B3-C371-8F48-3D34-B2761F0AEA6E}"/>
                  </a:ext>
                </a:extLst>
              </p:cNvPr>
              <p:cNvSpPr>
                <a:spLocks/>
              </p:cNvSpPr>
              <p:nvPr/>
            </p:nvSpPr>
            <p:spPr bwMode="auto">
              <a:xfrm>
                <a:off x="3729618" y="4662628"/>
                <a:ext cx="177081" cy="171455"/>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6" name="Rectangle 125">
                <a:extLst>
                  <a:ext uri="{FF2B5EF4-FFF2-40B4-BE49-F238E27FC236}">
                    <a16:creationId xmlns:a16="http://schemas.microsoft.com/office/drawing/2014/main" id="{4B6E5DA2-042E-83DF-5099-981B2FC291B6}"/>
                  </a:ext>
                </a:extLst>
              </p:cNvPr>
              <p:cNvSpPr>
                <a:spLocks/>
              </p:cNvSpPr>
              <p:nvPr/>
            </p:nvSpPr>
            <p:spPr bwMode="auto">
              <a:xfrm>
                <a:off x="3920866" y="4672013"/>
                <a:ext cx="177081" cy="162070"/>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7" name="Rectangle 126">
                <a:extLst>
                  <a:ext uri="{FF2B5EF4-FFF2-40B4-BE49-F238E27FC236}">
                    <a16:creationId xmlns:a16="http://schemas.microsoft.com/office/drawing/2014/main" id="{D071CC39-76FF-71AD-3AE1-61FE1FED4D40}"/>
                  </a:ext>
                </a:extLst>
              </p:cNvPr>
              <p:cNvSpPr>
                <a:spLocks/>
              </p:cNvSpPr>
              <p:nvPr/>
            </p:nvSpPr>
            <p:spPr bwMode="auto">
              <a:xfrm>
                <a:off x="4112114" y="4662628"/>
                <a:ext cx="177081" cy="171455"/>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8" name="Rectangle 127">
                <a:extLst>
                  <a:ext uri="{FF2B5EF4-FFF2-40B4-BE49-F238E27FC236}">
                    <a16:creationId xmlns:a16="http://schemas.microsoft.com/office/drawing/2014/main" id="{798D52FF-1605-5CE9-B1AF-A28A89A2C403}"/>
                  </a:ext>
                </a:extLst>
              </p:cNvPr>
              <p:cNvSpPr>
                <a:spLocks/>
              </p:cNvSpPr>
              <p:nvPr/>
            </p:nvSpPr>
            <p:spPr bwMode="auto">
              <a:xfrm>
                <a:off x="4303362" y="4662628"/>
                <a:ext cx="177081" cy="171455"/>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9" name="Rectangle 128">
                <a:extLst>
                  <a:ext uri="{FF2B5EF4-FFF2-40B4-BE49-F238E27FC236}">
                    <a16:creationId xmlns:a16="http://schemas.microsoft.com/office/drawing/2014/main" id="{E86F2695-0C26-6AB2-9B52-C4B68A2DB4B5}"/>
                  </a:ext>
                </a:extLst>
              </p:cNvPr>
              <p:cNvSpPr>
                <a:spLocks/>
              </p:cNvSpPr>
              <p:nvPr/>
            </p:nvSpPr>
            <p:spPr bwMode="auto">
              <a:xfrm>
                <a:off x="4494610" y="4650841"/>
                <a:ext cx="177081" cy="183242"/>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0" name="Rectangle 129">
                <a:extLst>
                  <a:ext uri="{FF2B5EF4-FFF2-40B4-BE49-F238E27FC236}">
                    <a16:creationId xmlns:a16="http://schemas.microsoft.com/office/drawing/2014/main" id="{77720902-2B4B-8CA7-B2AE-ED53CB576841}"/>
                  </a:ext>
                </a:extLst>
              </p:cNvPr>
              <p:cNvSpPr>
                <a:spLocks/>
              </p:cNvSpPr>
              <p:nvPr/>
            </p:nvSpPr>
            <p:spPr bwMode="auto">
              <a:xfrm>
                <a:off x="4685858" y="4635002"/>
                <a:ext cx="177081" cy="199081"/>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1" name="Rectangle 130">
                <a:extLst>
                  <a:ext uri="{FF2B5EF4-FFF2-40B4-BE49-F238E27FC236}">
                    <a16:creationId xmlns:a16="http://schemas.microsoft.com/office/drawing/2014/main" id="{8FAB29DF-4EA2-AED3-6B0E-11C85A70F07F}"/>
                  </a:ext>
                </a:extLst>
              </p:cNvPr>
              <p:cNvSpPr>
                <a:spLocks/>
              </p:cNvSpPr>
              <p:nvPr/>
            </p:nvSpPr>
            <p:spPr bwMode="auto">
              <a:xfrm>
                <a:off x="4877106" y="4626914"/>
                <a:ext cx="177081" cy="207169"/>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2" name="Rectangle 131">
                <a:extLst>
                  <a:ext uri="{FF2B5EF4-FFF2-40B4-BE49-F238E27FC236}">
                    <a16:creationId xmlns:a16="http://schemas.microsoft.com/office/drawing/2014/main" id="{E81081C6-9C21-3E38-2916-03D5C6FF1AD9}"/>
                  </a:ext>
                </a:extLst>
              </p:cNvPr>
              <p:cNvSpPr>
                <a:spLocks/>
              </p:cNvSpPr>
              <p:nvPr/>
            </p:nvSpPr>
            <p:spPr bwMode="auto">
              <a:xfrm>
                <a:off x="5068354" y="4643437"/>
                <a:ext cx="177081" cy="190646"/>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3" name="Rectangle 132">
                <a:extLst>
                  <a:ext uri="{FF2B5EF4-FFF2-40B4-BE49-F238E27FC236}">
                    <a16:creationId xmlns:a16="http://schemas.microsoft.com/office/drawing/2014/main" id="{22500E73-8D28-D683-2D13-76D96395F3A1}"/>
                  </a:ext>
                </a:extLst>
              </p:cNvPr>
              <p:cNvSpPr>
                <a:spLocks/>
              </p:cNvSpPr>
              <p:nvPr/>
            </p:nvSpPr>
            <p:spPr bwMode="auto">
              <a:xfrm>
                <a:off x="5259602" y="4643437"/>
                <a:ext cx="177081" cy="190646"/>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4" name="Rectangle 133">
                <a:extLst>
                  <a:ext uri="{FF2B5EF4-FFF2-40B4-BE49-F238E27FC236}">
                    <a16:creationId xmlns:a16="http://schemas.microsoft.com/office/drawing/2014/main" id="{2D786EA6-1DF2-35AF-AA94-27C6A59FD9AE}"/>
                  </a:ext>
                </a:extLst>
              </p:cNvPr>
              <p:cNvSpPr>
                <a:spLocks/>
              </p:cNvSpPr>
              <p:nvPr/>
            </p:nvSpPr>
            <p:spPr bwMode="auto">
              <a:xfrm>
                <a:off x="5450850" y="4672013"/>
                <a:ext cx="177081" cy="162070"/>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5" name="Rectangle 134">
                <a:extLst>
                  <a:ext uri="{FF2B5EF4-FFF2-40B4-BE49-F238E27FC236}">
                    <a16:creationId xmlns:a16="http://schemas.microsoft.com/office/drawing/2014/main" id="{8167D7E4-33EC-A456-9C71-544ECAEF6049}"/>
                  </a:ext>
                </a:extLst>
              </p:cNvPr>
              <p:cNvSpPr>
                <a:spLocks/>
              </p:cNvSpPr>
              <p:nvPr/>
            </p:nvSpPr>
            <p:spPr bwMode="auto">
              <a:xfrm>
                <a:off x="5642098" y="4635002"/>
                <a:ext cx="177081" cy="199081"/>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6" name="Rectangle 135">
                <a:extLst>
                  <a:ext uri="{FF2B5EF4-FFF2-40B4-BE49-F238E27FC236}">
                    <a16:creationId xmlns:a16="http://schemas.microsoft.com/office/drawing/2014/main" id="{95026971-014D-411F-AC58-0D92994D9324}"/>
                  </a:ext>
                </a:extLst>
              </p:cNvPr>
              <p:cNvSpPr>
                <a:spLocks/>
              </p:cNvSpPr>
              <p:nvPr/>
            </p:nvSpPr>
            <p:spPr bwMode="auto">
              <a:xfrm>
                <a:off x="5833346" y="4606429"/>
                <a:ext cx="177081" cy="227654"/>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7" name="Rectangle 136">
                <a:extLst>
                  <a:ext uri="{FF2B5EF4-FFF2-40B4-BE49-F238E27FC236}">
                    <a16:creationId xmlns:a16="http://schemas.microsoft.com/office/drawing/2014/main" id="{30E70513-6B4F-CC3D-8C9C-EDEB8149694C}"/>
                  </a:ext>
                </a:extLst>
              </p:cNvPr>
              <p:cNvSpPr>
                <a:spLocks/>
              </p:cNvSpPr>
              <p:nvPr/>
            </p:nvSpPr>
            <p:spPr bwMode="auto">
              <a:xfrm>
                <a:off x="6024594" y="4606429"/>
                <a:ext cx="177081" cy="227654"/>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8" name="Rectangle 137">
                <a:extLst>
                  <a:ext uri="{FF2B5EF4-FFF2-40B4-BE49-F238E27FC236}">
                    <a16:creationId xmlns:a16="http://schemas.microsoft.com/office/drawing/2014/main" id="{99B3E231-EAB6-3E8D-4730-358C67ABF709}"/>
                  </a:ext>
                </a:extLst>
              </p:cNvPr>
              <p:cNvSpPr>
                <a:spLocks/>
              </p:cNvSpPr>
              <p:nvPr/>
            </p:nvSpPr>
            <p:spPr bwMode="auto">
              <a:xfrm>
                <a:off x="6215842" y="4598342"/>
                <a:ext cx="177081" cy="235741"/>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9" name="Rectangle 138">
                <a:extLst>
                  <a:ext uri="{FF2B5EF4-FFF2-40B4-BE49-F238E27FC236}">
                    <a16:creationId xmlns:a16="http://schemas.microsoft.com/office/drawing/2014/main" id="{D0756569-4684-89B0-6424-428FD1673A6E}"/>
                  </a:ext>
                </a:extLst>
              </p:cNvPr>
              <p:cNvSpPr>
                <a:spLocks/>
              </p:cNvSpPr>
              <p:nvPr/>
            </p:nvSpPr>
            <p:spPr bwMode="auto">
              <a:xfrm>
                <a:off x="6407090" y="4579143"/>
                <a:ext cx="177081" cy="254940"/>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40" name="Rectangle 139">
                <a:extLst>
                  <a:ext uri="{FF2B5EF4-FFF2-40B4-BE49-F238E27FC236}">
                    <a16:creationId xmlns:a16="http://schemas.microsoft.com/office/drawing/2014/main" id="{6B5BD1F1-A1BF-2BDD-5162-E1BD4B240688}"/>
                  </a:ext>
                </a:extLst>
              </p:cNvPr>
              <p:cNvSpPr>
                <a:spLocks/>
              </p:cNvSpPr>
              <p:nvPr/>
            </p:nvSpPr>
            <p:spPr bwMode="auto">
              <a:xfrm>
                <a:off x="6598338" y="4571231"/>
                <a:ext cx="177081" cy="262852"/>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41" name="Rectangle 140">
                <a:extLst>
                  <a:ext uri="{FF2B5EF4-FFF2-40B4-BE49-F238E27FC236}">
                    <a16:creationId xmlns:a16="http://schemas.microsoft.com/office/drawing/2014/main" id="{35F245BF-964B-F1A6-4425-94B4669247CA}"/>
                  </a:ext>
                </a:extLst>
              </p:cNvPr>
              <p:cNvSpPr>
                <a:spLocks/>
              </p:cNvSpPr>
              <p:nvPr/>
            </p:nvSpPr>
            <p:spPr bwMode="auto">
              <a:xfrm>
                <a:off x="6789599" y="4579143"/>
                <a:ext cx="177081" cy="254940"/>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42" name="Rectangle 141">
                <a:extLst>
                  <a:ext uri="{FF2B5EF4-FFF2-40B4-BE49-F238E27FC236}">
                    <a16:creationId xmlns:a16="http://schemas.microsoft.com/office/drawing/2014/main" id="{9B9EE788-BD68-6D18-982E-2EC8147789C9}"/>
                  </a:ext>
                </a:extLst>
              </p:cNvPr>
              <p:cNvSpPr>
                <a:spLocks/>
              </p:cNvSpPr>
              <p:nvPr/>
            </p:nvSpPr>
            <p:spPr bwMode="auto">
              <a:xfrm>
                <a:off x="2008386" y="4288176"/>
                <a:ext cx="177081" cy="545907"/>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43" name="Rectangle 142">
                <a:extLst>
                  <a:ext uri="{FF2B5EF4-FFF2-40B4-BE49-F238E27FC236}">
                    <a16:creationId xmlns:a16="http://schemas.microsoft.com/office/drawing/2014/main" id="{D0B433C4-ED16-13B6-583D-F7DF5169017D}"/>
                  </a:ext>
                </a:extLst>
              </p:cNvPr>
              <p:cNvSpPr>
                <a:spLocks/>
              </p:cNvSpPr>
              <p:nvPr/>
            </p:nvSpPr>
            <p:spPr bwMode="auto">
              <a:xfrm>
                <a:off x="2199634" y="4243550"/>
                <a:ext cx="177081" cy="590534"/>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44" name="Rectangle 143">
                <a:extLst>
                  <a:ext uri="{FF2B5EF4-FFF2-40B4-BE49-F238E27FC236}">
                    <a16:creationId xmlns:a16="http://schemas.microsoft.com/office/drawing/2014/main" id="{050472C3-68A0-E821-16BB-6EFA406388D5}"/>
                  </a:ext>
                </a:extLst>
              </p:cNvPr>
              <p:cNvSpPr>
                <a:spLocks/>
              </p:cNvSpPr>
              <p:nvPr/>
            </p:nvSpPr>
            <p:spPr bwMode="auto">
              <a:xfrm>
                <a:off x="2390882" y="4332332"/>
                <a:ext cx="177081" cy="501752"/>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45" name="Rectangle 144">
                <a:extLst>
                  <a:ext uri="{FF2B5EF4-FFF2-40B4-BE49-F238E27FC236}">
                    <a16:creationId xmlns:a16="http://schemas.microsoft.com/office/drawing/2014/main" id="{36380456-4E7C-DA2E-7557-6FE01C2793D2}"/>
                  </a:ext>
                </a:extLst>
              </p:cNvPr>
              <p:cNvSpPr>
                <a:spLocks/>
              </p:cNvSpPr>
              <p:nvPr/>
            </p:nvSpPr>
            <p:spPr bwMode="auto">
              <a:xfrm>
                <a:off x="2582130" y="4429126"/>
                <a:ext cx="177081" cy="404958"/>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46" name="Rectangle 145">
                <a:extLst>
                  <a:ext uri="{FF2B5EF4-FFF2-40B4-BE49-F238E27FC236}">
                    <a16:creationId xmlns:a16="http://schemas.microsoft.com/office/drawing/2014/main" id="{0731541A-3027-F8E0-90F0-0CDCA3DAB7EB}"/>
                  </a:ext>
                </a:extLst>
              </p:cNvPr>
              <p:cNvSpPr>
                <a:spLocks/>
              </p:cNvSpPr>
              <p:nvPr/>
            </p:nvSpPr>
            <p:spPr bwMode="auto">
              <a:xfrm>
                <a:off x="2773378" y="4470400"/>
                <a:ext cx="177081" cy="363683"/>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7" name="Rectangle 56">
                <a:extLst>
                  <a:ext uri="{FF2B5EF4-FFF2-40B4-BE49-F238E27FC236}">
                    <a16:creationId xmlns:a16="http://schemas.microsoft.com/office/drawing/2014/main" id="{C82438A3-6600-B618-8BAC-2E1CBEFB38A1}"/>
                  </a:ext>
                </a:extLst>
              </p:cNvPr>
              <p:cNvSpPr/>
              <p:nvPr/>
            </p:nvSpPr>
            <p:spPr bwMode="auto">
              <a:xfrm>
                <a:off x="4303362" y="2107407"/>
                <a:ext cx="177081" cy="9495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99" name="Rectangle 98">
                <a:extLst>
                  <a:ext uri="{FF2B5EF4-FFF2-40B4-BE49-F238E27FC236}">
                    <a16:creationId xmlns:a16="http://schemas.microsoft.com/office/drawing/2014/main" id="{58A3FB1D-1A28-9583-E4EC-4F1CB037D8A2}"/>
                  </a:ext>
                </a:extLst>
              </p:cNvPr>
              <p:cNvSpPr/>
              <p:nvPr/>
            </p:nvSpPr>
            <p:spPr bwMode="auto">
              <a:xfrm>
                <a:off x="2964626" y="3583371"/>
                <a:ext cx="177081" cy="964664"/>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0" name="Rectangle 99">
                <a:extLst>
                  <a:ext uri="{FF2B5EF4-FFF2-40B4-BE49-F238E27FC236}">
                    <a16:creationId xmlns:a16="http://schemas.microsoft.com/office/drawing/2014/main" id="{FB27A8BB-1A02-AA47-3BE6-E21648E532D7}"/>
                  </a:ext>
                </a:extLst>
              </p:cNvPr>
              <p:cNvSpPr/>
              <p:nvPr/>
            </p:nvSpPr>
            <p:spPr bwMode="auto">
              <a:xfrm>
                <a:off x="3155874" y="3648075"/>
                <a:ext cx="177081" cy="950267"/>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1" name="Rectangle 100">
                <a:extLst>
                  <a:ext uri="{FF2B5EF4-FFF2-40B4-BE49-F238E27FC236}">
                    <a16:creationId xmlns:a16="http://schemas.microsoft.com/office/drawing/2014/main" id="{CFB4F040-7B2C-38B0-7ABF-E0A788F5B6C4}"/>
                  </a:ext>
                </a:extLst>
              </p:cNvPr>
              <p:cNvSpPr>
                <a:spLocks/>
              </p:cNvSpPr>
              <p:nvPr/>
            </p:nvSpPr>
            <p:spPr bwMode="auto">
              <a:xfrm>
                <a:off x="3347122" y="3667795"/>
                <a:ext cx="177081" cy="959119"/>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2" name="Rectangle 101">
                <a:extLst>
                  <a:ext uri="{FF2B5EF4-FFF2-40B4-BE49-F238E27FC236}">
                    <a16:creationId xmlns:a16="http://schemas.microsoft.com/office/drawing/2014/main" id="{24B19874-1F36-0627-1334-C738E5F00D92}"/>
                  </a:ext>
                </a:extLst>
              </p:cNvPr>
              <p:cNvSpPr>
                <a:spLocks/>
              </p:cNvSpPr>
              <p:nvPr/>
            </p:nvSpPr>
            <p:spPr bwMode="auto">
              <a:xfrm>
                <a:off x="3538370" y="3771900"/>
                <a:ext cx="177081" cy="893110"/>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3" name="Rectangle 102">
                <a:extLst>
                  <a:ext uri="{FF2B5EF4-FFF2-40B4-BE49-F238E27FC236}">
                    <a16:creationId xmlns:a16="http://schemas.microsoft.com/office/drawing/2014/main" id="{4B6C4BD9-F8CC-5C6E-5473-B6A50306FC51}"/>
                  </a:ext>
                </a:extLst>
              </p:cNvPr>
              <p:cNvSpPr>
                <a:spLocks/>
              </p:cNvSpPr>
              <p:nvPr/>
            </p:nvSpPr>
            <p:spPr bwMode="auto">
              <a:xfrm>
                <a:off x="3729618" y="3748554"/>
                <a:ext cx="177081" cy="916456"/>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4" name="Rectangle 103">
                <a:extLst>
                  <a:ext uri="{FF2B5EF4-FFF2-40B4-BE49-F238E27FC236}">
                    <a16:creationId xmlns:a16="http://schemas.microsoft.com/office/drawing/2014/main" id="{06B99A15-9919-FF5E-EE2B-4EC675B92717}"/>
                  </a:ext>
                </a:extLst>
              </p:cNvPr>
              <p:cNvSpPr>
                <a:spLocks/>
              </p:cNvSpPr>
              <p:nvPr/>
            </p:nvSpPr>
            <p:spPr bwMode="auto">
              <a:xfrm>
                <a:off x="3920866" y="3929873"/>
                <a:ext cx="177081" cy="747041"/>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5" name="Rectangle 104">
                <a:extLst>
                  <a:ext uri="{FF2B5EF4-FFF2-40B4-BE49-F238E27FC236}">
                    <a16:creationId xmlns:a16="http://schemas.microsoft.com/office/drawing/2014/main" id="{0FB0D98C-D17F-7DF7-A7A7-F8879C839DAC}"/>
                  </a:ext>
                </a:extLst>
              </p:cNvPr>
              <p:cNvSpPr>
                <a:spLocks/>
              </p:cNvSpPr>
              <p:nvPr/>
            </p:nvSpPr>
            <p:spPr bwMode="auto">
              <a:xfrm>
                <a:off x="4112114" y="4016430"/>
                <a:ext cx="177081" cy="650960"/>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6" name="Rectangle 105">
                <a:extLst>
                  <a:ext uri="{FF2B5EF4-FFF2-40B4-BE49-F238E27FC236}">
                    <a16:creationId xmlns:a16="http://schemas.microsoft.com/office/drawing/2014/main" id="{CF37A438-4F5C-D0D4-25C6-88C7960FF3A3}"/>
                  </a:ext>
                </a:extLst>
              </p:cNvPr>
              <p:cNvSpPr>
                <a:spLocks/>
              </p:cNvSpPr>
              <p:nvPr/>
            </p:nvSpPr>
            <p:spPr bwMode="auto">
              <a:xfrm>
                <a:off x="4303362" y="4094176"/>
                <a:ext cx="177081" cy="568452"/>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7" name="Rectangle 106">
                <a:extLst>
                  <a:ext uri="{FF2B5EF4-FFF2-40B4-BE49-F238E27FC236}">
                    <a16:creationId xmlns:a16="http://schemas.microsoft.com/office/drawing/2014/main" id="{08C48154-1015-79CF-9AC3-5596AFFAD46B}"/>
                  </a:ext>
                </a:extLst>
              </p:cNvPr>
              <p:cNvSpPr>
                <a:spLocks/>
              </p:cNvSpPr>
              <p:nvPr/>
            </p:nvSpPr>
            <p:spPr bwMode="auto">
              <a:xfrm>
                <a:off x="4494610" y="4150887"/>
                <a:ext cx="177081" cy="504598"/>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8" name="Rectangle 107">
                <a:extLst>
                  <a:ext uri="{FF2B5EF4-FFF2-40B4-BE49-F238E27FC236}">
                    <a16:creationId xmlns:a16="http://schemas.microsoft.com/office/drawing/2014/main" id="{043CC5B6-3B6E-CF9D-9259-862F746EE992}"/>
                  </a:ext>
                </a:extLst>
              </p:cNvPr>
              <p:cNvSpPr>
                <a:spLocks/>
              </p:cNvSpPr>
              <p:nvPr/>
            </p:nvSpPr>
            <p:spPr bwMode="auto">
              <a:xfrm>
                <a:off x="4685858" y="4204805"/>
                <a:ext cx="177081" cy="434776"/>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09" name="Rectangle 108">
                <a:extLst>
                  <a:ext uri="{FF2B5EF4-FFF2-40B4-BE49-F238E27FC236}">
                    <a16:creationId xmlns:a16="http://schemas.microsoft.com/office/drawing/2014/main" id="{5432EFD0-7243-EDB8-D70E-188CA0410FFC}"/>
                  </a:ext>
                </a:extLst>
              </p:cNvPr>
              <p:cNvSpPr>
                <a:spLocks/>
              </p:cNvSpPr>
              <p:nvPr/>
            </p:nvSpPr>
            <p:spPr bwMode="auto">
              <a:xfrm>
                <a:off x="4877106" y="4237081"/>
                <a:ext cx="177081" cy="394450"/>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0" name="Rectangle 109">
                <a:extLst>
                  <a:ext uri="{FF2B5EF4-FFF2-40B4-BE49-F238E27FC236}">
                    <a16:creationId xmlns:a16="http://schemas.microsoft.com/office/drawing/2014/main" id="{0CB6BCF4-9D46-FD89-7A97-B983A4428550}"/>
                  </a:ext>
                </a:extLst>
              </p:cNvPr>
              <p:cNvSpPr>
                <a:spLocks/>
              </p:cNvSpPr>
              <p:nvPr/>
            </p:nvSpPr>
            <p:spPr bwMode="auto">
              <a:xfrm>
                <a:off x="5068354" y="4246604"/>
                <a:ext cx="177081" cy="396833"/>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1" name="Rectangle 110">
                <a:extLst>
                  <a:ext uri="{FF2B5EF4-FFF2-40B4-BE49-F238E27FC236}">
                    <a16:creationId xmlns:a16="http://schemas.microsoft.com/office/drawing/2014/main" id="{8BE21C26-4340-19D6-3F13-A6602A10D491}"/>
                  </a:ext>
                </a:extLst>
              </p:cNvPr>
              <p:cNvSpPr>
                <a:spLocks/>
              </p:cNvSpPr>
              <p:nvPr/>
            </p:nvSpPr>
            <p:spPr bwMode="auto">
              <a:xfrm>
                <a:off x="5259602" y="4272799"/>
                <a:ext cx="177081" cy="375400"/>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2" name="Rectangle 111">
                <a:extLst>
                  <a:ext uri="{FF2B5EF4-FFF2-40B4-BE49-F238E27FC236}">
                    <a16:creationId xmlns:a16="http://schemas.microsoft.com/office/drawing/2014/main" id="{07DF15C1-4DC1-BF70-7EDF-E36E3665E7FB}"/>
                  </a:ext>
                </a:extLst>
              </p:cNvPr>
              <p:cNvSpPr>
                <a:spLocks/>
              </p:cNvSpPr>
              <p:nvPr/>
            </p:nvSpPr>
            <p:spPr bwMode="auto">
              <a:xfrm>
                <a:off x="5450850" y="4332331"/>
                <a:ext cx="177081" cy="339682"/>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3" name="Rectangle 112">
                <a:extLst>
                  <a:ext uri="{FF2B5EF4-FFF2-40B4-BE49-F238E27FC236}">
                    <a16:creationId xmlns:a16="http://schemas.microsoft.com/office/drawing/2014/main" id="{73B4431A-F515-11B7-27F2-59BB8538210D}"/>
                  </a:ext>
                </a:extLst>
              </p:cNvPr>
              <p:cNvSpPr>
                <a:spLocks/>
              </p:cNvSpPr>
              <p:nvPr/>
            </p:nvSpPr>
            <p:spPr bwMode="auto">
              <a:xfrm>
                <a:off x="5642098" y="4313910"/>
                <a:ext cx="177081" cy="321092"/>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4" name="Rectangle 113">
                <a:extLst>
                  <a:ext uri="{FF2B5EF4-FFF2-40B4-BE49-F238E27FC236}">
                    <a16:creationId xmlns:a16="http://schemas.microsoft.com/office/drawing/2014/main" id="{7F42B5AB-1B38-C898-C572-DEE73A24B372}"/>
                  </a:ext>
                </a:extLst>
              </p:cNvPr>
              <p:cNvSpPr>
                <a:spLocks/>
              </p:cNvSpPr>
              <p:nvPr/>
            </p:nvSpPr>
            <p:spPr bwMode="auto">
              <a:xfrm>
                <a:off x="5833346" y="4288176"/>
                <a:ext cx="177081" cy="318253"/>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5" name="Rectangle 114">
                <a:extLst>
                  <a:ext uri="{FF2B5EF4-FFF2-40B4-BE49-F238E27FC236}">
                    <a16:creationId xmlns:a16="http://schemas.microsoft.com/office/drawing/2014/main" id="{8BEAC318-A0CE-43E8-CBB6-B1A0CC7191A7}"/>
                  </a:ext>
                </a:extLst>
              </p:cNvPr>
              <p:cNvSpPr>
                <a:spLocks/>
              </p:cNvSpPr>
              <p:nvPr/>
            </p:nvSpPr>
            <p:spPr bwMode="auto">
              <a:xfrm>
                <a:off x="6024594" y="4322026"/>
                <a:ext cx="177081" cy="289165"/>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6" name="Rectangle 115">
                <a:extLst>
                  <a:ext uri="{FF2B5EF4-FFF2-40B4-BE49-F238E27FC236}">
                    <a16:creationId xmlns:a16="http://schemas.microsoft.com/office/drawing/2014/main" id="{38305597-97FA-A638-034B-D80C190A53D7}"/>
                  </a:ext>
                </a:extLst>
              </p:cNvPr>
              <p:cNvSpPr>
                <a:spLocks/>
              </p:cNvSpPr>
              <p:nvPr/>
            </p:nvSpPr>
            <p:spPr bwMode="auto">
              <a:xfrm>
                <a:off x="6215842" y="4313910"/>
                <a:ext cx="177081" cy="285376"/>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7" name="Rectangle 116">
                <a:extLst>
                  <a:ext uri="{FF2B5EF4-FFF2-40B4-BE49-F238E27FC236}">
                    <a16:creationId xmlns:a16="http://schemas.microsoft.com/office/drawing/2014/main" id="{1D112233-B4BA-CA56-0F36-2271D36925D2}"/>
                  </a:ext>
                </a:extLst>
              </p:cNvPr>
              <p:cNvSpPr>
                <a:spLocks/>
              </p:cNvSpPr>
              <p:nvPr/>
            </p:nvSpPr>
            <p:spPr bwMode="auto">
              <a:xfrm>
                <a:off x="6407090" y="4316291"/>
                <a:ext cx="177081" cy="262852"/>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8" name="Rectangle 117">
                <a:extLst>
                  <a:ext uri="{FF2B5EF4-FFF2-40B4-BE49-F238E27FC236}">
                    <a16:creationId xmlns:a16="http://schemas.microsoft.com/office/drawing/2014/main" id="{9CA081AC-B4C1-6222-7F3F-9E1C0F555799}"/>
                  </a:ext>
                </a:extLst>
              </p:cNvPr>
              <p:cNvSpPr>
                <a:spLocks/>
              </p:cNvSpPr>
              <p:nvPr/>
            </p:nvSpPr>
            <p:spPr bwMode="auto">
              <a:xfrm>
                <a:off x="6598338" y="4297979"/>
                <a:ext cx="177081" cy="274021"/>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19" name="Rectangle 118">
                <a:extLst>
                  <a:ext uri="{FF2B5EF4-FFF2-40B4-BE49-F238E27FC236}">
                    <a16:creationId xmlns:a16="http://schemas.microsoft.com/office/drawing/2014/main" id="{C223C26C-99CF-8FEF-7C2D-98F1E519BCE1}"/>
                  </a:ext>
                </a:extLst>
              </p:cNvPr>
              <p:cNvSpPr>
                <a:spLocks/>
              </p:cNvSpPr>
              <p:nvPr/>
            </p:nvSpPr>
            <p:spPr bwMode="auto">
              <a:xfrm>
                <a:off x="6789599" y="4297980"/>
                <a:ext cx="177081" cy="281164"/>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93" name="Rectangle 92">
                <a:extLst>
                  <a:ext uri="{FF2B5EF4-FFF2-40B4-BE49-F238E27FC236}">
                    <a16:creationId xmlns:a16="http://schemas.microsoft.com/office/drawing/2014/main" id="{74FAD598-B7AB-BF9A-6C1B-73E2EAABED04}"/>
                  </a:ext>
                </a:extLst>
              </p:cNvPr>
              <p:cNvSpPr/>
              <p:nvPr/>
            </p:nvSpPr>
            <p:spPr bwMode="auto">
              <a:xfrm>
                <a:off x="2008386" y="3683001"/>
                <a:ext cx="177081" cy="605176"/>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94" name="Rectangle 93">
                <a:extLst>
                  <a:ext uri="{FF2B5EF4-FFF2-40B4-BE49-F238E27FC236}">
                    <a16:creationId xmlns:a16="http://schemas.microsoft.com/office/drawing/2014/main" id="{CCDF1834-D1A1-56E6-2AFA-D45DC3AFBB7E}"/>
                  </a:ext>
                </a:extLst>
              </p:cNvPr>
              <p:cNvSpPr/>
              <p:nvPr/>
            </p:nvSpPr>
            <p:spPr bwMode="auto">
              <a:xfrm>
                <a:off x="2199634" y="3467099"/>
                <a:ext cx="177081" cy="788147"/>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95" name="Rectangle 94">
                <a:extLst>
                  <a:ext uri="{FF2B5EF4-FFF2-40B4-BE49-F238E27FC236}">
                    <a16:creationId xmlns:a16="http://schemas.microsoft.com/office/drawing/2014/main" id="{195B647C-D8CB-A758-F35E-C76B6CC0EBA8}"/>
                  </a:ext>
                </a:extLst>
              </p:cNvPr>
              <p:cNvSpPr/>
              <p:nvPr/>
            </p:nvSpPr>
            <p:spPr bwMode="auto">
              <a:xfrm>
                <a:off x="2390882" y="3429000"/>
                <a:ext cx="177081" cy="910625"/>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97" name="Rectangle 96">
                <a:extLst>
                  <a:ext uri="{FF2B5EF4-FFF2-40B4-BE49-F238E27FC236}">
                    <a16:creationId xmlns:a16="http://schemas.microsoft.com/office/drawing/2014/main" id="{14E4F46D-103C-2902-2342-CF4A37185336}"/>
                  </a:ext>
                </a:extLst>
              </p:cNvPr>
              <p:cNvSpPr/>
              <p:nvPr/>
            </p:nvSpPr>
            <p:spPr bwMode="auto">
              <a:xfrm>
                <a:off x="2582130" y="3525713"/>
                <a:ext cx="177081" cy="910120"/>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98" name="Rectangle 97">
                <a:extLst>
                  <a:ext uri="{FF2B5EF4-FFF2-40B4-BE49-F238E27FC236}">
                    <a16:creationId xmlns:a16="http://schemas.microsoft.com/office/drawing/2014/main" id="{D0322B5F-792A-1BAA-4266-674250B3B714}"/>
                  </a:ext>
                </a:extLst>
              </p:cNvPr>
              <p:cNvSpPr/>
              <p:nvPr/>
            </p:nvSpPr>
            <p:spPr bwMode="auto">
              <a:xfrm>
                <a:off x="2773378" y="3552631"/>
                <a:ext cx="177081" cy="933389"/>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7" name="Rectangle 76">
                <a:extLst>
                  <a:ext uri="{FF2B5EF4-FFF2-40B4-BE49-F238E27FC236}">
                    <a16:creationId xmlns:a16="http://schemas.microsoft.com/office/drawing/2014/main" id="{0A0C2AB9-0636-77BC-A37D-71BC7620AC30}"/>
                  </a:ext>
                </a:extLst>
              </p:cNvPr>
              <p:cNvSpPr/>
              <p:nvPr/>
            </p:nvSpPr>
            <p:spPr bwMode="auto">
              <a:xfrm>
                <a:off x="4303362" y="3055059"/>
                <a:ext cx="177081" cy="1039117"/>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8" name="Rectangle 57">
                <a:extLst>
                  <a:ext uri="{FF2B5EF4-FFF2-40B4-BE49-F238E27FC236}">
                    <a16:creationId xmlns:a16="http://schemas.microsoft.com/office/drawing/2014/main" id="{8B52EF7B-8970-E38E-239E-60D054C84354}"/>
                  </a:ext>
                </a:extLst>
              </p:cNvPr>
              <p:cNvSpPr/>
              <p:nvPr/>
            </p:nvSpPr>
            <p:spPr bwMode="auto">
              <a:xfrm>
                <a:off x="4494610" y="2152650"/>
                <a:ext cx="177081" cy="103911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F9C93B23-704B-3FE7-B6EB-9577367303EE}"/>
                  </a:ext>
                </a:extLst>
              </p:cNvPr>
              <p:cNvSpPr/>
              <p:nvPr/>
            </p:nvSpPr>
            <p:spPr bwMode="auto">
              <a:xfrm>
                <a:off x="4685858" y="2181225"/>
                <a:ext cx="177081" cy="111346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0" name="Rectangle 59">
                <a:extLst>
                  <a:ext uri="{FF2B5EF4-FFF2-40B4-BE49-F238E27FC236}">
                    <a16:creationId xmlns:a16="http://schemas.microsoft.com/office/drawing/2014/main" id="{50AD3768-2F5E-EA73-13DF-F227160C52B7}"/>
                  </a:ext>
                </a:extLst>
              </p:cNvPr>
              <p:cNvSpPr/>
              <p:nvPr/>
            </p:nvSpPr>
            <p:spPr bwMode="auto">
              <a:xfrm>
                <a:off x="4877106" y="2181224"/>
                <a:ext cx="177081" cy="116522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1" name="Rectangle 60">
                <a:extLst>
                  <a:ext uri="{FF2B5EF4-FFF2-40B4-BE49-F238E27FC236}">
                    <a16:creationId xmlns:a16="http://schemas.microsoft.com/office/drawing/2014/main" id="{53495B84-9DC0-1A65-E86A-F34841D3E3FC}"/>
                  </a:ext>
                </a:extLst>
              </p:cNvPr>
              <p:cNvSpPr/>
              <p:nvPr/>
            </p:nvSpPr>
            <p:spPr bwMode="auto">
              <a:xfrm>
                <a:off x="5068354" y="2181224"/>
                <a:ext cx="177081" cy="121602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2" name="Rectangle 61">
                <a:extLst>
                  <a:ext uri="{FF2B5EF4-FFF2-40B4-BE49-F238E27FC236}">
                    <a16:creationId xmlns:a16="http://schemas.microsoft.com/office/drawing/2014/main" id="{CF93A4FF-6F57-0700-D040-113D54328DA9}"/>
                  </a:ext>
                </a:extLst>
              </p:cNvPr>
              <p:cNvSpPr/>
              <p:nvPr/>
            </p:nvSpPr>
            <p:spPr bwMode="auto">
              <a:xfrm>
                <a:off x="5259602" y="2209801"/>
                <a:ext cx="177081" cy="1292311"/>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3" name="Rectangle 62">
                <a:extLst>
                  <a:ext uri="{FF2B5EF4-FFF2-40B4-BE49-F238E27FC236}">
                    <a16:creationId xmlns:a16="http://schemas.microsoft.com/office/drawing/2014/main" id="{41FBE20E-E119-AB47-64DC-3E21AD3D64B1}"/>
                  </a:ext>
                </a:extLst>
              </p:cNvPr>
              <p:cNvSpPr/>
              <p:nvPr/>
            </p:nvSpPr>
            <p:spPr bwMode="auto">
              <a:xfrm>
                <a:off x="5450850" y="2168525"/>
                <a:ext cx="177081" cy="134311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4" name="Rectangle 63">
                <a:extLst>
                  <a:ext uri="{FF2B5EF4-FFF2-40B4-BE49-F238E27FC236}">
                    <a16:creationId xmlns:a16="http://schemas.microsoft.com/office/drawing/2014/main" id="{AF14D577-9DD2-25EC-7020-CBEA1E840D1C}"/>
                  </a:ext>
                </a:extLst>
              </p:cNvPr>
              <p:cNvSpPr/>
              <p:nvPr/>
            </p:nvSpPr>
            <p:spPr bwMode="auto">
              <a:xfrm>
                <a:off x="5642098" y="2271712"/>
                <a:ext cx="177081" cy="126612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5" name="Rectangle 64">
                <a:extLst>
                  <a:ext uri="{FF2B5EF4-FFF2-40B4-BE49-F238E27FC236}">
                    <a16:creationId xmlns:a16="http://schemas.microsoft.com/office/drawing/2014/main" id="{9E3867D2-0E23-07EA-2AC5-3675FEEC9B12}"/>
                  </a:ext>
                </a:extLst>
              </p:cNvPr>
              <p:cNvSpPr/>
              <p:nvPr/>
            </p:nvSpPr>
            <p:spPr bwMode="auto">
              <a:xfrm>
                <a:off x="5833346" y="2222500"/>
                <a:ext cx="177081" cy="1286717"/>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6" name="Rectangle 65">
                <a:extLst>
                  <a:ext uri="{FF2B5EF4-FFF2-40B4-BE49-F238E27FC236}">
                    <a16:creationId xmlns:a16="http://schemas.microsoft.com/office/drawing/2014/main" id="{18036110-AB2D-B2D3-823E-188CF139E9B8}"/>
                  </a:ext>
                </a:extLst>
              </p:cNvPr>
              <p:cNvSpPr/>
              <p:nvPr/>
            </p:nvSpPr>
            <p:spPr bwMode="auto">
              <a:xfrm>
                <a:off x="6024594" y="2244726"/>
                <a:ext cx="177081" cy="134483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7" name="Rectangle 66">
                <a:extLst>
                  <a:ext uri="{FF2B5EF4-FFF2-40B4-BE49-F238E27FC236}">
                    <a16:creationId xmlns:a16="http://schemas.microsoft.com/office/drawing/2014/main" id="{D43A53A0-98D5-FF29-8CC1-D1F088DA815C}"/>
                  </a:ext>
                </a:extLst>
              </p:cNvPr>
              <p:cNvSpPr/>
              <p:nvPr/>
            </p:nvSpPr>
            <p:spPr bwMode="auto">
              <a:xfrm>
                <a:off x="6215842" y="2212975"/>
                <a:ext cx="177081" cy="137524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8" name="Rectangle 67">
                <a:extLst>
                  <a:ext uri="{FF2B5EF4-FFF2-40B4-BE49-F238E27FC236}">
                    <a16:creationId xmlns:a16="http://schemas.microsoft.com/office/drawing/2014/main" id="{F88E57DE-CBC6-EC16-70D6-92CDB86457DE}"/>
                  </a:ext>
                </a:extLst>
              </p:cNvPr>
              <p:cNvSpPr/>
              <p:nvPr/>
            </p:nvSpPr>
            <p:spPr bwMode="auto">
              <a:xfrm>
                <a:off x="6407090" y="2247902"/>
                <a:ext cx="177081" cy="125817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69" name="Rectangle 68">
                <a:extLst>
                  <a:ext uri="{FF2B5EF4-FFF2-40B4-BE49-F238E27FC236}">
                    <a16:creationId xmlns:a16="http://schemas.microsoft.com/office/drawing/2014/main" id="{B42584EE-34DB-0C2E-6AA1-CF0F038A8007}"/>
                  </a:ext>
                </a:extLst>
              </p:cNvPr>
              <p:cNvSpPr/>
              <p:nvPr/>
            </p:nvSpPr>
            <p:spPr bwMode="auto">
              <a:xfrm>
                <a:off x="6598338" y="2206625"/>
                <a:ext cx="177081" cy="1334383"/>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0" name="Rectangle 69">
                <a:extLst>
                  <a:ext uri="{FF2B5EF4-FFF2-40B4-BE49-F238E27FC236}">
                    <a16:creationId xmlns:a16="http://schemas.microsoft.com/office/drawing/2014/main" id="{89F6818B-6FC9-46A0-EF9E-DE31624849F9}"/>
                  </a:ext>
                </a:extLst>
              </p:cNvPr>
              <p:cNvSpPr/>
              <p:nvPr/>
            </p:nvSpPr>
            <p:spPr bwMode="auto">
              <a:xfrm>
                <a:off x="6789599" y="2247902"/>
                <a:ext cx="177081" cy="130472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8" name="Rectangle 77">
                <a:extLst>
                  <a:ext uri="{FF2B5EF4-FFF2-40B4-BE49-F238E27FC236}">
                    <a16:creationId xmlns:a16="http://schemas.microsoft.com/office/drawing/2014/main" id="{73421C16-FE84-7E39-C80F-3742856BD0A0}"/>
                  </a:ext>
                </a:extLst>
              </p:cNvPr>
              <p:cNvSpPr/>
              <p:nvPr/>
            </p:nvSpPr>
            <p:spPr bwMode="auto">
              <a:xfrm>
                <a:off x="4494610" y="3191767"/>
                <a:ext cx="177081" cy="959120"/>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9" name="Rectangle 78">
                <a:extLst>
                  <a:ext uri="{FF2B5EF4-FFF2-40B4-BE49-F238E27FC236}">
                    <a16:creationId xmlns:a16="http://schemas.microsoft.com/office/drawing/2014/main" id="{B8CF1837-3F93-1B62-2AA0-5EC96F9FEC99}"/>
                  </a:ext>
                </a:extLst>
              </p:cNvPr>
              <p:cNvSpPr/>
              <p:nvPr/>
            </p:nvSpPr>
            <p:spPr bwMode="auto">
              <a:xfrm>
                <a:off x="4685858" y="3294685"/>
                <a:ext cx="177081" cy="910120"/>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0" name="Rectangle 79">
                <a:extLst>
                  <a:ext uri="{FF2B5EF4-FFF2-40B4-BE49-F238E27FC236}">
                    <a16:creationId xmlns:a16="http://schemas.microsoft.com/office/drawing/2014/main" id="{84934063-F201-1786-F81D-1898B99368F7}"/>
                  </a:ext>
                </a:extLst>
              </p:cNvPr>
              <p:cNvSpPr/>
              <p:nvPr/>
            </p:nvSpPr>
            <p:spPr bwMode="auto">
              <a:xfrm>
                <a:off x="4877106" y="3346449"/>
                <a:ext cx="177081" cy="889000"/>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1" name="Rectangle 80">
                <a:extLst>
                  <a:ext uri="{FF2B5EF4-FFF2-40B4-BE49-F238E27FC236}">
                    <a16:creationId xmlns:a16="http://schemas.microsoft.com/office/drawing/2014/main" id="{10804898-F5E2-D6B0-DF8B-C83C064EDA66}"/>
                  </a:ext>
                </a:extLst>
              </p:cNvPr>
              <p:cNvSpPr/>
              <p:nvPr/>
            </p:nvSpPr>
            <p:spPr bwMode="auto">
              <a:xfrm>
                <a:off x="5068354" y="3397249"/>
                <a:ext cx="177081" cy="846300"/>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2" name="Rectangle 81">
                <a:extLst>
                  <a:ext uri="{FF2B5EF4-FFF2-40B4-BE49-F238E27FC236}">
                    <a16:creationId xmlns:a16="http://schemas.microsoft.com/office/drawing/2014/main" id="{FBAC7C00-DFC9-8C1C-C673-74D406B734ED}"/>
                  </a:ext>
                </a:extLst>
              </p:cNvPr>
              <p:cNvSpPr/>
              <p:nvPr/>
            </p:nvSpPr>
            <p:spPr bwMode="auto">
              <a:xfrm>
                <a:off x="5259602" y="3502112"/>
                <a:ext cx="177081" cy="770687"/>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3" name="Rectangle 82">
                <a:extLst>
                  <a:ext uri="{FF2B5EF4-FFF2-40B4-BE49-F238E27FC236}">
                    <a16:creationId xmlns:a16="http://schemas.microsoft.com/office/drawing/2014/main" id="{490A730F-78A4-D9FF-6179-BCD51BD54F59}"/>
                  </a:ext>
                </a:extLst>
              </p:cNvPr>
              <p:cNvSpPr/>
              <p:nvPr/>
            </p:nvSpPr>
            <p:spPr bwMode="auto">
              <a:xfrm>
                <a:off x="5450850" y="3509217"/>
                <a:ext cx="177081" cy="823114"/>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4" name="Rectangle 83">
                <a:extLst>
                  <a:ext uri="{FF2B5EF4-FFF2-40B4-BE49-F238E27FC236}">
                    <a16:creationId xmlns:a16="http://schemas.microsoft.com/office/drawing/2014/main" id="{ECE23E71-FA6A-F8F1-A752-E5DEAA70997C}"/>
                  </a:ext>
                </a:extLst>
              </p:cNvPr>
              <p:cNvSpPr/>
              <p:nvPr/>
            </p:nvSpPr>
            <p:spPr bwMode="auto">
              <a:xfrm>
                <a:off x="5642098" y="3537831"/>
                <a:ext cx="177081" cy="776079"/>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5" name="Rectangle 84">
                <a:extLst>
                  <a:ext uri="{FF2B5EF4-FFF2-40B4-BE49-F238E27FC236}">
                    <a16:creationId xmlns:a16="http://schemas.microsoft.com/office/drawing/2014/main" id="{BB5AE7EF-E5D6-380F-63B6-5FC57B1A6515}"/>
                  </a:ext>
                </a:extLst>
              </p:cNvPr>
              <p:cNvSpPr/>
              <p:nvPr/>
            </p:nvSpPr>
            <p:spPr bwMode="auto">
              <a:xfrm>
                <a:off x="5833346" y="3509217"/>
                <a:ext cx="177081" cy="778960"/>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6" name="Rectangle 85">
                <a:extLst>
                  <a:ext uri="{FF2B5EF4-FFF2-40B4-BE49-F238E27FC236}">
                    <a16:creationId xmlns:a16="http://schemas.microsoft.com/office/drawing/2014/main" id="{1F8D2A0C-6F3B-8503-C7AC-DE3096F314B9}"/>
                  </a:ext>
                </a:extLst>
              </p:cNvPr>
              <p:cNvSpPr/>
              <p:nvPr/>
            </p:nvSpPr>
            <p:spPr bwMode="auto">
              <a:xfrm>
                <a:off x="6024594" y="3588215"/>
                <a:ext cx="177081" cy="733811"/>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7" name="Rectangle 86">
                <a:extLst>
                  <a:ext uri="{FF2B5EF4-FFF2-40B4-BE49-F238E27FC236}">
                    <a16:creationId xmlns:a16="http://schemas.microsoft.com/office/drawing/2014/main" id="{D0E0AE77-F921-1921-F23F-B4A89A637C16}"/>
                  </a:ext>
                </a:extLst>
              </p:cNvPr>
              <p:cNvSpPr/>
              <p:nvPr/>
            </p:nvSpPr>
            <p:spPr bwMode="auto">
              <a:xfrm>
                <a:off x="6215842" y="3583371"/>
                <a:ext cx="177081" cy="733812"/>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8" name="Rectangle 87">
                <a:extLst>
                  <a:ext uri="{FF2B5EF4-FFF2-40B4-BE49-F238E27FC236}">
                    <a16:creationId xmlns:a16="http://schemas.microsoft.com/office/drawing/2014/main" id="{C2FE95A8-64AA-DD1A-B1BD-E440DF1D57BF}"/>
                  </a:ext>
                </a:extLst>
              </p:cNvPr>
              <p:cNvSpPr/>
              <p:nvPr/>
            </p:nvSpPr>
            <p:spPr bwMode="auto">
              <a:xfrm>
                <a:off x="6407090" y="3502112"/>
                <a:ext cx="177081" cy="814382"/>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9" name="Rectangle 88">
                <a:extLst>
                  <a:ext uri="{FF2B5EF4-FFF2-40B4-BE49-F238E27FC236}">
                    <a16:creationId xmlns:a16="http://schemas.microsoft.com/office/drawing/2014/main" id="{6C937268-30F6-4C6A-7AA7-0E6E02EF64A9}"/>
                  </a:ext>
                </a:extLst>
              </p:cNvPr>
              <p:cNvSpPr/>
              <p:nvPr/>
            </p:nvSpPr>
            <p:spPr bwMode="auto">
              <a:xfrm>
                <a:off x="6598338" y="3537831"/>
                <a:ext cx="177081" cy="764632"/>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90" name="Rectangle 89">
                <a:extLst>
                  <a:ext uri="{FF2B5EF4-FFF2-40B4-BE49-F238E27FC236}">
                    <a16:creationId xmlns:a16="http://schemas.microsoft.com/office/drawing/2014/main" id="{758CDDCF-323A-E989-E8CB-57677C9E7D4A}"/>
                  </a:ext>
                </a:extLst>
              </p:cNvPr>
              <p:cNvSpPr/>
              <p:nvPr/>
            </p:nvSpPr>
            <p:spPr bwMode="auto">
              <a:xfrm>
                <a:off x="6789599" y="3552631"/>
                <a:ext cx="177081" cy="745348"/>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3" name="Rectangle 42">
                <a:extLst>
                  <a:ext uri="{FF2B5EF4-FFF2-40B4-BE49-F238E27FC236}">
                    <a16:creationId xmlns:a16="http://schemas.microsoft.com/office/drawing/2014/main" id="{BFBD3B86-918B-2270-DFCC-8B6C6FAA84E9}"/>
                  </a:ext>
                </a:extLst>
              </p:cNvPr>
              <p:cNvSpPr/>
              <p:nvPr/>
            </p:nvSpPr>
            <p:spPr bwMode="auto">
              <a:xfrm>
                <a:off x="1625890" y="1738358"/>
                <a:ext cx="177081" cy="1885905"/>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4" name="Rectangle 43">
                <a:extLst>
                  <a:ext uri="{FF2B5EF4-FFF2-40B4-BE49-F238E27FC236}">
                    <a16:creationId xmlns:a16="http://schemas.microsoft.com/office/drawing/2014/main" id="{C82100A7-7984-08EA-BF5C-4DD945C06462}"/>
                  </a:ext>
                </a:extLst>
              </p:cNvPr>
              <p:cNvSpPr/>
              <p:nvPr/>
            </p:nvSpPr>
            <p:spPr bwMode="auto">
              <a:xfrm>
                <a:off x="1817138" y="1738359"/>
                <a:ext cx="177081" cy="1957341"/>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5" name="Rectangle 44">
                <a:extLst>
                  <a:ext uri="{FF2B5EF4-FFF2-40B4-BE49-F238E27FC236}">
                    <a16:creationId xmlns:a16="http://schemas.microsoft.com/office/drawing/2014/main" id="{3D110720-CD73-D142-A892-7A2D8FD9BE86}"/>
                  </a:ext>
                </a:extLst>
              </p:cNvPr>
              <p:cNvSpPr/>
              <p:nvPr/>
            </p:nvSpPr>
            <p:spPr bwMode="auto">
              <a:xfrm>
                <a:off x="2008386" y="1738358"/>
                <a:ext cx="177081" cy="1944642"/>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6" name="Rectangle 45">
                <a:extLst>
                  <a:ext uri="{FF2B5EF4-FFF2-40B4-BE49-F238E27FC236}">
                    <a16:creationId xmlns:a16="http://schemas.microsoft.com/office/drawing/2014/main" id="{43E934DC-AE91-7323-C8F9-4014891CB947}"/>
                  </a:ext>
                </a:extLst>
              </p:cNvPr>
              <p:cNvSpPr/>
              <p:nvPr/>
            </p:nvSpPr>
            <p:spPr bwMode="auto">
              <a:xfrm>
                <a:off x="2199634" y="1738358"/>
                <a:ext cx="177081" cy="1728741"/>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7" name="Rectangle 46">
                <a:extLst>
                  <a:ext uri="{FF2B5EF4-FFF2-40B4-BE49-F238E27FC236}">
                    <a16:creationId xmlns:a16="http://schemas.microsoft.com/office/drawing/2014/main" id="{E703A2CC-1FE7-D614-FCFD-1EE8A57F1224}"/>
                  </a:ext>
                </a:extLst>
              </p:cNvPr>
              <p:cNvSpPr/>
              <p:nvPr/>
            </p:nvSpPr>
            <p:spPr bwMode="auto">
              <a:xfrm>
                <a:off x="2390882" y="1738359"/>
                <a:ext cx="177081" cy="1690641"/>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8" name="Rectangle 47">
                <a:extLst>
                  <a:ext uri="{FF2B5EF4-FFF2-40B4-BE49-F238E27FC236}">
                    <a16:creationId xmlns:a16="http://schemas.microsoft.com/office/drawing/2014/main" id="{84BC4CDA-8DBA-0F6F-4C06-4278D8F558E1}"/>
                  </a:ext>
                </a:extLst>
              </p:cNvPr>
              <p:cNvSpPr/>
              <p:nvPr/>
            </p:nvSpPr>
            <p:spPr bwMode="auto">
              <a:xfrm>
                <a:off x="2582130" y="1738359"/>
                <a:ext cx="177081" cy="1788567"/>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4" name="Rectangle 53">
                <a:extLst>
                  <a:ext uri="{FF2B5EF4-FFF2-40B4-BE49-F238E27FC236}">
                    <a16:creationId xmlns:a16="http://schemas.microsoft.com/office/drawing/2014/main" id="{8429795D-F03E-C8E8-409D-6A43BC52E113}"/>
                  </a:ext>
                </a:extLst>
              </p:cNvPr>
              <p:cNvSpPr/>
              <p:nvPr/>
            </p:nvSpPr>
            <p:spPr bwMode="auto">
              <a:xfrm>
                <a:off x="3729618" y="1966913"/>
                <a:ext cx="177081" cy="7908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2" name="Rectangle 71">
                <a:extLst>
                  <a:ext uri="{FF2B5EF4-FFF2-40B4-BE49-F238E27FC236}">
                    <a16:creationId xmlns:a16="http://schemas.microsoft.com/office/drawing/2014/main" id="{D64132E1-701E-C3B7-1FB3-5BC07D3B6175}"/>
                  </a:ext>
                </a:extLst>
              </p:cNvPr>
              <p:cNvSpPr/>
              <p:nvPr/>
            </p:nvSpPr>
            <p:spPr bwMode="auto">
              <a:xfrm>
                <a:off x="3347122" y="2137832"/>
                <a:ext cx="177081" cy="1534970"/>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3" name="Rectangle 52">
                <a:extLst>
                  <a:ext uri="{FF2B5EF4-FFF2-40B4-BE49-F238E27FC236}">
                    <a16:creationId xmlns:a16="http://schemas.microsoft.com/office/drawing/2014/main" id="{DAC45D58-E1A4-64CE-2FA1-9201D4E9ECA4}"/>
                  </a:ext>
                </a:extLst>
              </p:cNvPr>
              <p:cNvSpPr/>
              <p:nvPr/>
            </p:nvSpPr>
            <p:spPr bwMode="auto">
              <a:xfrm>
                <a:off x="3538370" y="1960191"/>
                <a:ext cx="177081" cy="48384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9" name="Rectangle 48">
                <a:extLst>
                  <a:ext uri="{FF2B5EF4-FFF2-40B4-BE49-F238E27FC236}">
                    <a16:creationId xmlns:a16="http://schemas.microsoft.com/office/drawing/2014/main" id="{D404E1AB-315A-C1F1-5A71-4DEBBA41DF60}"/>
                  </a:ext>
                </a:extLst>
              </p:cNvPr>
              <p:cNvSpPr/>
              <p:nvPr/>
            </p:nvSpPr>
            <p:spPr bwMode="auto">
              <a:xfrm>
                <a:off x="2773378" y="1738359"/>
                <a:ext cx="177081" cy="1814272"/>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0" name="Rectangle 49">
                <a:extLst>
                  <a:ext uri="{FF2B5EF4-FFF2-40B4-BE49-F238E27FC236}">
                    <a16:creationId xmlns:a16="http://schemas.microsoft.com/office/drawing/2014/main" id="{FAF3B4AA-6A4E-DB73-DB50-AF37938F1801}"/>
                  </a:ext>
                </a:extLst>
              </p:cNvPr>
              <p:cNvSpPr/>
              <p:nvPr/>
            </p:nvSpPr>
            <p:spPr bwMode="auto">
              <a:xfrm>
                <a:off x="2964626" y="1738359"/>
                <a:ext cx="177081" cy="1849856"/>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1" name="Rectangle 70">
                <a:extLst>
                  <a:ext uri="{FF2B5EF4-FFF2-40B4-BE49-F238E27FC236}">
                    <a16:creationId xmlns:a16="http://schemas.microsoft.com/office/drawing/2014/main" id="{5202F29E-AE6E-C2FD-305C-C4B2A28A709E}"/>
                  </a:ext>
                </a:extLst>
              </p:cNvPr>
              <p:cNvSpPr/>
              <p:nvPr/>
            </p:nvSpPr>
            <p:spPr bwMode="auto">
              <a:xfrm>
                <a:off x="3155874" y="1864565"/>
                <a:ext cx="177081" cy="1783510"/>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3AF910AF-DCAE-CB7E-362D-61813410E967}"/>
                  </a:ext>
                </a:extLst>
              </p:cNvPr>
              <p:cNvSpPr/>
              <p:nvPr/>
            </p:nvSpPr>
            <p:spPr bwMode="auto">
              <a:xfrm>
                <a:off x="3347122" y="1738359"/>
                <a:ext cx="177081" cy="145210"/>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8" name="Rectangle 7">
                <a:extLst>
                  <a:ext uri="{FF2B5EF4-FFF2-40B4-BE49-F238E27FC236}">
                    <a16:creationId xmlns:a16="http://schemas.microsoft.com/office/drawing/2014/main" id="{09B48E6C-E833-E6FA-506C-3E839D025D4E}"/>
                  </a:ext>
                </a:extLst>
              </p:cNvPr>
              <p:cNvSpPr/>
              <p:nvPr/>
            </p:nvSpPr>
            <p:spPr bwMode="auto">
              <a:xfrm>
                <a:off x="3538370" y="1738359"/>
                <a:ext cx="177081" cy="221832"/>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2" name="Rectangle 51">
                <a:extLst>
                  <a:ext uri="{FF2B5EF4-FFF2-40B4-BE49-F238E27FC236}">
                    <a16:creationId xmlns:a16="http://schemas.microsoft.com/office/drawing/2014/main" id="{8F26CD94-5A40-9546-158D-282708F9B9EA}"/>
                  </a:ext>
                </a:extLst>
              </p:cNvPr>
              <p:cNvSpPr/>
              <p:nvPr/>
            </p:nvSpPr>
            <p:spPr bwMode="auto">
              <a:xfrm>
                <a:off x="3347122" y="1883569"/>
                <a:ext cx="177081" cy="25426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64D9212F-C142-6367-72ED-182FF5E9F426}"/>
                  </a:ext>
                </a:extLst>
              </p:cNvPr>
              <p:cNvSpPr/>
              <p:nvPr/>
            </p:nvSpPr>
            <p:spPr bwMode="auto">
              <a:xfrm>
                <a:off x="3155874" y="1793826"/>
                <a:ext cx="177081" cy="7139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3FB188AF-CBDF-A4BA-46E2-073FF73B078D}"/>
                  </a:ext>
                </a:extLst>
              </p:cNvPr>
              <p:cNvSpPr/>
              <p:nvPr/>
            </p:nvSpPr>
            <p:spPr bwMode="auto">
              <a:xfrm>
                <a:off x="3155874" y="1738359"/>
                <a:ext cx="177081" cy="54745"/>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92" name="Rectangle 91">
                <a:extLst>
                  <a:ext uri="{FF2B5EF4-FFF2-40B4-BE49-F238E27FC236}">
                    <a16:creationId xmlns:a16="http://schemas.microsoft.com/office/drawing/2014/main" id="{ACBE52C0-D9AD-6BA3-EE38-BF998ED4EA95}"/>
                  </a:ext>
                </a:extLst>
              </p:cNvPr>
              <p:cNvSpPr/>
              <p:nvPr/>
            </p:nvSpPr>
            <p:spPr bwMode="auto">
              <a:xfrm>
                <a:off x="1817138" y="3695699"/>
                <a:ext cx="177081" cy="382631"/>
              </a:xfrm>
              <a:prstGeom prst="rect">
                <a:avLst/>
              </a:prstGeom>
              <a:solidFill>
                <a:schemeClr val="accent4">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6" name="Rectangle 75">
                <a:extLst>
                  <a:ext uri="{FF2B5EF4-FFF2-40B4-BE49-F238E27FC236}">
                    <a16:creationId xmlns:a16="http://schemas.microsoft.com/office/drawing/2014/main" id="{C6544F68-2F05-AE33-E76B-B1C331D0F26D}"/>
                  </a:ext>
                </a:extLst>
              </p:cNvPr>
              <p:cNvSpPr/>
              <p:nvPr/>
            </p:nvSpPr>
            <p:spPr bwMode="auto">
              <a:xfrm>
                <a:off x="4112114" y="2967541"/>
                <a:ext cx="177081" cy="1053149"/>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5" name="Rectangle 74">
                <a:extLst>
                  <a:ext uri="{FF2B5EF4-FFF2-40B4-BE49-F238E27FC236}">
                    <a16:creationId xmlns:a16="http://schemas.microsoft.com/office/drawing/2014/main" id="{858811C0-DFEA-BB1B-05B6-A3EECE54D4B4}"/>
                  </a:ext>
                </a:extLst>
              </p:cNvPr>
              <p:cNvSpPr/>
              <p:nvPr/>
            </p:nvSpPr>
            <p:spPr bwMode="auto">
              <a:xfrm>
                <a:off x="3920866" y="2890758"/>
                <a:ext cx="177081" cy="1039116"/>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3" name="Rectangle 72">
                <a:extLst>
                  <a:ext uri="{FF2B5EF4-FFF2-40B4-BE49-F238E27FC236}">
                    <a16:creationId xmlns:a16="http://schemas.microsoft.com/office/drawing/2014/main" id="{A9EE6892-4DC1-E800-96C4-187189102E48}"/>
                  </a:ext>
                </a:extLst>
              </p:cNvPr>
              <p:cNvSpPr/>
              <p:nvPr/>
            </p:nvSpPr>
            <p:spPr bwMode="auto">
              <a:xfrm>
                <a:off x="3538370" y="2441112"/>
                <a:ext cx="177081" cy="1330788"/>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4" name="Rectangle 73">
                <a:extLst>
                  <a:ext uri="{FF2B5EF4-FFF2-40B4-BE49-F238E27FC236}">
                    <a16:creationId xmlns:a16="http://schemas.microsoft.com/office/drawing/2014/main" id="{F8399BF0-4CF7-C222-19DA-813FD783B53A}"/>
                  </a:ext>
                </a:extLst>
              </p:cNvPr>
              <p:cNvSpPr/>
              <p:nvPr/>
            </p:nvSpPr>
            <p:spPr bwMode="auto">
              <a:xfrm>
                <a:off x="3729618" y="2757745"/>
                <a:ext cx="177081" cy="990809"/>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29" name="Rectangle 28">
                <a:extLst>
                  <a:ext uri="{FF2B5EF4-FFF2-40B4-BE49-F238E27FC236}">
                    <a16:creationId xmlns:a16="http://schemas.microsoft.com/office/drawing/2014/main" id="{532D2D4B-319C-BB28-F56D-35BE9BD5EC7D}"/>
                  </a:ext>
                </a:extLst>
              </p:cNvPr>
              <p:cNvSpPr/>
              <p:nvPr/>
            </p:nvSpPr>
            <p:spPr bwMode="auto">
              <a:xfrm>
                <a:off x="4303362" y="1738359"/>
                <a:ext cx="177081" cy="369047"/>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0" name="Rectangle 29">
                <a:extLst>
                  <a:ext uri="{FF2B5EF4-FFF2-40B4-BE49-F238E27FC236}">
                    <a16:creationId xmlns:a16="http://schemas.microsoft.com/office/drawing/2014/main" id="{D5A0D968-EF25-2907-B9A3-439FCDAD1914}"/>
                  </a:ext>
                </a:extLst>
              </p:cNvPr>
              <p:cNvSpPr/>
              <p:nvPr/>
            </p:nvSpPr>
            <p:spPr bwMode="auto">
              <a:xfrm>
                <a:off x="4494610" y="1738359"/>
                <a:ext cx="177081" cy="414291"/>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44D56907-68BA-8574-9AA7-6D148EF17191}"/>
                  </a:ext>
                </a:extLst>
              </p:cNvPr>
              <p:cNvSpPr/>
              <p:nvPr/>
            </p:nvSpPr>
            <p:spPr bwMode="auto">
              <a:xfrm>
                <a:off x="4685858" y="1738359"/>
                <a:ext cx="177081" cy="442866"/>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1E21AB94-4D4D-18DF-5803-BC31CB7A8BE7}"/>
                  </a:ext>
                </a:extLst>
              </p:cNvPr>
              <p:cNvSpPr/>
              <p:nvPr/>
            </p:nvSpPr>
            <p:spPr bwMode="auto">
              <a:xfrm>
                <a:off x="4877106" y="1738359"/>
                <a:ext cx="177081" cy="442866"/>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3B342A4D-7CAA-5EE5-9DC9-A5B08EFAD597}"/>
                  </a:ext>
                </a:extLst>
              </p:cNvPr>
              <p:cNvSpPr/>
              <p:nvPr/>
            </p:nvSpPr>
            <p:spPr bwMode="auto">
              <a:xfrm>
                <a:off x="5068354" y="1738359"/>
                <a:ext cx="177081" cy="442866"/>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C420612A-6EF5-B621-39DA-3795FAB890A1}"/>
                  </a:ext>
                </a:extLst>
              </p:cNvPr>
              <p:cNvSpPr/>
              <p:nvPr/>
            </p:nvSpPr>
            <p:spPr bwMode="auto">
              <a:xfrm>
                <a:off x="5259602" y="1738359"/>
                <a:ext cx="177081" cy="471442"/>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76ACCC25-5543-3EEE-04ED-39ED712113EF}"/>
                  </a:ext>
                </a:extLst>
              </p:cNvPr>
              <p:cNvSpPr/>
              <p:nvPr/>
            </p:nvSpPr>
            <p:spPr bwMode="auto">
              <a:xfrm>
                <a:off x="5450850" y="1738359"/>
                <a:ext cx="177081" cy="500015"/>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6" name="Rectangle 35">
                <a:extLst>
                  <a:ext uri="{FF2B5EF4-FFF2-40B4-BE49-F238E27FC236}">
                    <a16:creationId xmlns:a16="http://schemas.microsoft.com/office/drawing/2014/main" id="{AA2588E2-AFF5-23FC-166C-60469DCD0DD9}"/>
                  </a:ext>
                </a:extLst>
              </p:cNvPr>
              <p:cNvSpPr/>
              <p:nvPr/>
            </p:nvSpPr>
            <p:spPr bwMode="auto">
              <a:xfrm>
                <a:off x="5642098" y="1738359"/>
                <a:ext cx="177081" cy="533353"/>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7" name="Rectangle 36">
                <a:extLst>
                  <a:ext uri="{FF2B5EF4-FFF2-40B4-BE49-F238E27FC236}">
                    <a16:creationId xmlns:a16="http://schemas.microsoft.com/office/drawing/2014/main" id="{0E1A3EBF-D57C-9889-5B62-3417AE3B33D1}"/>
                  </a:ext>
                </a:extLst>
              </p:cNvPr>
              <p:cNvSpPr/>
              <p:nvPr/>
            </p:nvSpPr>
            <p:spPr bwMode="auto">
              <a:xfrm>
                <a:off x="5833346" y="1738359"/>
                <a:ext cx="177081" cy="514305"/>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8" name="Rectangle 37">
                <a:extLst>
                  <a:ext uri="{FF2B5EF4-FFF2-40B4-BE49-F238E27FC236}">
                    <a16:creationId xmlns:a16="http://schemas.microsoft.com/office/drawing/2014/main" id="{070F76D7-D007-46EE-035E-5E0CA860ADF8}"/>
                  </a:ext>
                </a:extLst>
              </p:cNvPr>
              <p:cNvSpPr/>
              <p:nvPr/>
            </p:nvSpPr>
            <p:spPr bwMode="auto">
              <a:xfrm>
                <a:off x="6024594" y="1738359"/>
                <a:ext cx="177081" cy="543497"/>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9" name="Rectangle 38">
                <a:extLst>
                  <a:ext uri="{FF2B5EF4-FFF2-40B4-BE49-F238E27FC236}">
                    <a16:creationId xmlns:a16="http://schemas.microsoft.com/office/drawing/2014/main" id="{1C4127BF-8ACD-6B28-CED8-2D2A762C9735}"/>
                  </a:ext>
                </a:extLst>
              </p:cNvPr>
              <p:cNvSpPr/>
              <p:nvPr/>
            </p:nvSpPr>
            <p:spPr bwMode="auto">
              <a:xfrm>
                <a:off x="6215842" y="1738359"/>
                <a:ext cx="177081" cy="519068"/>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0" name="Rectangle 39">
                <a:extLst>
                  <a:ext uri="{FF2B5EF4-FFF2-40B4-BE49-F238E27FC236}">
                    <a16:creationId xmlns:a16="http://schemas.microsoft.com/office/drawing/2014/main" id="{0101589E-19DB-29A5-0CE6-4E8F675EB9CC}"/>
                  </a:ext>
                </a:extLst>
              </p:cNvPr>
              <p:cNvSpPr/>
              <p:nvPr/>
            </p:nvSpPr>
            <p:spPr bwMode="auto">
              <a:xfrm>
                <a:off x="6407090" y="1738359"/>
                <a:ext cx="177081" cy="514638"/>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1" name="Rectangle 40">
                <a:extLst>
                  <a:ext uri="{FF2B5EF4-FFF2-40B4-BE49-F238E27FC236}">
                    <a16:creationId xmlns:a16="http://schemas.microsoft.com/office/drawing/2014/main" id="{12F1C85E-3372-CD9C-D085-68CCF7C5A034}"/>
                  </a:ext>
                </a:extLst>
              </p:cNvPr>
              <p:cNvSpPr/>
              <p:nvPr/>
            </p:nvSpPr>
            <p:spPr bwMode="auto">
              <a:xfrm>
                <a:off x="6598338" y="1738359"/>
                <a:ext cx="177081" cy="518645"/>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2" name="Rectangle 41">
                <a:extLst>
                  <a:ext uri="{FF2B5EF4-FFF2-40B4-BE49-F238E27FC236}">
                    <a16:creationId xmlns:a16="http://schemas.microsoft.com/office/drawing/2014/main" id="{3682B5BF-DB97-93A5-13D6-573A4F805287}"/>
                  </a:ext>
                </a:extLst>
              </p:cNvPr>
              <p:cNvSpPr/>
              <p:nvPr/>
            </p:nvSpPr>
            <p:spPr bwMode="auto">
              <a:xfrm>
                <a:off x="6789599" y="1738359"/>
                <a:ext cx="177081" cy="509543"/>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CD9BDAAC-669F-F275-2FEF-FD154AC89204}"/>
                  </a:ext>
                </a:extLst>
              </p:cNvPr>
              <p:cNvSpPr/>
              <p:nvPr/>
            </p:nvSpPr>
            <p:spPr bwMode="auto">
              <a:xfrm>
                <a:off x="3729618" y="1738359"/>
                <a:ext cx="177081" cy="228554"/>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0EB8307D-18EF-0597-F31D-C096238F8417}"/>
                  </a:ext>
                </a:extLst>
              </p:cNvPr>
              <p:cNvSpPr/>
              <p:nvPr/>
            </p:nvSpPr>
            <p:spPr bwMode="auto">
              <a:xfrm>
                <a:off x="3920866" y="1738359"/>
                <a:ext cx="177081" cy="288085"/>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BD0E180F-2A8E-1DE4-FEDB-987083DE38D5}"/>
                  </a:ext>
                </a:extLst>
              </p:cNvPr>
              <p:cNvSpPr/>
              <p:nvPr/>
            </p:nvSpPr>
            <p:spPr bwMode="auto">
              <a:xfrm>
                <a:off x="4112114" y="1738358"/>
                <a:ext cx="177081" cy="392155"/>
              </a:xfrm>
              <a:prstGeom prst="rect">
                <a:avLst/>
              </a:prstGeom>
              <a:solidFill>
                <a:schemeClr val="accent4">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6" name="Rectangle 55">
                <a:extLst>
                  <a:ext uri="{FF2B5EF4-FFF2-40B4-BE49-F238E27FC236}">
                    <a16:creationId xmlns:a16="http://schemas.microsoft.com/office/drawing/2014/main" id="{D7ACD040-BA58-5870-18C5-E9A3491CF7E3}"/>
                  </a:ext>
                </a:extLst>
              </p:cNvPr>
              <p:cNvSpPr/>
              <p:nvPr/>
            </p:nvSpPr>
            <p:spPr bwMode="auto">
              <a:xfrm>
                <a:off x="4112114" y="2090345"/>
                <a:ext cx="177081" cy="88145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55" name="Rectangle 54">
                <a:extLst>
                  <a:ext uri="{FF2B5EF4-FFF2-40B4-BE49-F238E27FC236}">
                    <a16:creationId xmlns:a16="http://schemas.microsoft.com/office/drawing/2014/main" id="{CCD00823-1FFD-AEDC-2AEA-88E08DE1D465}"/>
                  </a:ext>
                </a:extLst>
              </p:cNvPr>
              <p:cNvSpPr/>
              <p:nvPr/>
            </p:nvSpPr>
            <p:spPr bwMode="auto">
              <a:xfrm>
                <a:off x="3920866" y="2026444"/>
                <a:ext cx="177081" cy="880105"/>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grpSp>
      </p:grpSp>
      <p:cxnSp>
        <p:nvCxnSpPr>
          <p:cNvPr id="10" name="Straight Connector 9">
            <a:extLst>
              <a:ext uri="{FF2B5EF4-FFF2-40B4-BE49-F238E27FC236}">
                <a16:creationId xmlns:a16="http://schemas.microsoft.com/office/drawing/2014/main" id="{962F8C1C-031C-E921-885E-4C03E60933CB}"/>
              </a:ext>
              <a:ext uri="{C183D7F6-B498-43B3-948B-1728B52AA6E4}">
                <adec:decorative xmlns:adec="http://schemas.microsoft.com/office/drawing/2017/decorative" val="1"/>
              </a:ext>
            </a:extLst>
          </p:cNvPr>
          <p:cNvCxnSpPr>
            <a:cxnSpLocks/>
          </p:cNvCxnSpPr>
          <p:nvPr/>
        </p:nvCxnSpPr>
        <p:spPr>
          <a:xfrm>
            <a:off x="8335586" y="1520518"/>
            <a:ext cx="0" cy="435776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0185935-41A4-5A89-451C-456A6CCA5A50}"/>
              </a:ext>
              <a:ext uri="{C183D7F6-B498-43B3-948B-1728B52AA6E4}">
                <adec:decorative xmlns:adec="http://schemas.microsoft.com/office/drawing/2017/decorative" val="1"/>
              </a:ext>
            </a:extLst>
          </p:cNvPr>
          <p:cNvGrpSpPr/>
          <p:nvPr/>
        </p:nvGrpSpPr>
        <p:grpSpPr>
          <a:xfrm>
            <a:off x="694591" y="5471838"/>
            <a:ext cx="7254738" cy="228796"/>
            <a:chOff x="643794" y="5471838"/>
            <a:chExt cx="7254738" cy="228796"/>
          </a:xfrm>
        </p:grpSpPr>
        <p:sp>
          <p:nvSpPr>
            <p:cNvPr id="11" name="Oval 1091_1">
              <a:extLst>
                <a:ext uri="{FF2B5EF4-FFF2-40B4-BE49-F238E27FC236}">
                  <a16:creationId xmlns:a16="http://schemas.microsoft.com/office/drawing/2014/main" id="{4B92F669-507F-8A33-D35B-3E31A623FCE3}"/>
                </a:ext>
                <a:ext uri="{C183D7F6-B498-43B3-948B-1728B52AA6E4}">
                  <adec:decorative xmlns:adec="http://schemas.microsoft.com/office/drawing/2017/decorative" val="1"/>
                </a:ext>
              </a:extLst>
            </p:cNvPr>
            <p:cNvSpPr>
              <a:spLocks/>
            </p:cNvSpPr>
            <p:nvPr/>
          </p:nvSpPr>
          <p:spPr bwMode="auto">
            <a:xfrm>
              <a:off x="1915640" y="5471838"/>
              <a:ext cx="231515" cy="228796"/>
            </a:xfrm>
            <a:prstGeom prst="rect">
              <a:avLst/>
            </a:prstGeom>
            <a:solidFill>
              <a:schemeClr val="accent4">
                <a:lumMod val="50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2" name="TextBox 11">
              <a:extLst>
                <a:ext uri="{FF2B5EF4-FFF2-40B4-BE49-F238E27FC236}">
                  <a16:creationId xmlns:a16="http://schemas.microsoft.com/office/drawing/2014/main" id="{A2A640AB-A895-AABA-730B-13BBA5F9CA3E}"/>
                </a:ext>
              </a:extLst>
            </p:cNvPr>
            <p:cNvSpPr txBox="1">
              <a:spLocks/>
            </p:cNvSpPr>
            <p:nvPr/>
          </p:nvSpPr>
          <p:spPr>
            <a:xfrm>
              <a:off x="2262253" y="5493903"/>
              <a:ext cx="759760" cy="184666"/>
            </a:xfrm>
            <a:prstGeom prst="rect">
              <a:avLst/>
            </a:prstGeom>
            <a:noFill/>
          </p:spPr>
          <p:txBody>
            <a:bodyPr wrap="none" lIns="0" tIns="0" rIns="0" bIns="0" rtlCol="0" anchor="b">
              <a:spAutoFit/>
            </a:bodyPr>
            <a:lstStyle/>
            <a:p>
              <a:pPr>
                <a:spcAft>
                  <a:spcPts val="1200"/>
                </a:spcAft>
              </a:pPr>
              <a:r>
                <a:rPr lang="en-US" sz="1200"/>
                <a:t>Power User</a:t>
              </a:r>
              <a:endParaRPr lang="en-GB" sz="1200"/>
            </a:p>
          </p:txBody>
        </p:sp>
        <p:sp>
          <p:nvSpPr>
            <p:cNvPr id="13" name="TextBox 12">
              <a:extLst>
                <a:ext uri="{FF2B5EF4-FFF2-40B4-BE49-F238E27FC236}">
                  <a16:creationId xmlns:a16="http://schemas.microsoft.com/office/drawing/2014/main" id="{EE87350B-DAE3-7B77-9858-389A0D68EEC1}"/>
                </a:ext>
              </a:extLst>
            </p:cNvPr>
            <p:cNvSpPr txBox="1">
              <a:spLocks/>
            </p:cNvSpPr>
            <p:nvPr/>
          </p:nvSpPr>
          <p:spPr>
            <a:xfrm>
              <a:off x="3483724" y="5493903"/>
              <a:ext cx="915315" cy="184666"/>
            </a:xfrm>
            <a:prstGeom prst="rect">
              <a:avLst/>
            </a:prstGeom>
            <a:noFill/>
          </p:spPr>
          <p:txBody>
            <a:bodyPr wrap="none" lIns="0" tIns="0" rIns="0" bIns="0" rtlCol="0" anchor="b">
              <a:spAutoFit/>
            </a:bodyPr>
            <a:lstStyle/>
            <a:p>
              <a:pPr>
                <a:spcAft>
                  <a:spcPts val="1200"/>
                </a:spcAft>
              </a:pPr>
              <a:r>
                <a:rPr lang="en-US" sz="1200"/>
                <a:t>Habitual User</a:t>
              </a:r>
              <a:endParaRPr lang="en-GB" sz="1200"/>
            </a:p>
          </p:txBody>
        </p:sp>
        <p:sp>
          <p:nvSpPr>
            <p:cNvPr id="14" name="TextBox 13">
              <a:extLst>
                <a:ext uri="{FF2B5EF4-FFF2-40B4-BE49-F238E27FC236}">
                  <a16:creationId xmlns:a16="http://schemas.microsoft.com/office/drawing/2014/main" id="{1C5C356B-CC8C-0896-4251-FCC0BBB93F14}"/>
                </a:ext>
              </a:extLst>
            </p:cNvPr>
            <p:cNvSpPr txBox="1">
              <a:spLocks/>
            </p:cNvSpPr>
            <p:nvPr/>
          </p:nvSpPr>
          <p:spPr>
            <a:xfrm>
              <a:off x="4860750" y="5493903"/>
              <a:ext cx="812723" cy="184666"/>
            </a:xfrm>
            <a:prstGeom prst="rect">
              <a:avLst/>
            </a:prstGeom>
            <a:noFill/>
          </p:spPr>
          <p:txBody>
            <a:bodyPr wrap="none" lIns="0" tIns="0" rIns="0" bIns="0" rtlCol="0" anchor="b">
              <a:spAutoFit/>
            </a:bodyPr>
            <a:lstStyle/>
            <a:p>
              <a:pPr>
                <a:spcAft>
                  <a:spcPts val="1200"/>
                </a:spcAft>
              </a:pPr>
              <a:r>
                <a:rPr lang="en-US" sz="1200"/>
                <a:t>Novice User</a:t>
              </a:r>
              <a:endParaRPr lang="en-GB" sz="1200"/>
            </a:p>
          </p:txBody>
        </p:sp>
        <p:sp>
          <p:nvSpPr>
            <p:cNvPr id="15" name="TextBox 14">
              <a:extLst>
                <a:ext uri="{FF2B5EF4-FFF2-40B4-BE49-F238E27FC236}">
                  <a16:creationId xmlns:a16="http://schemas.microsoft.com/office/drawing/2014/main" id="{E54E9B37-7BD3-CAED-56D7-525E81D8BCBC}"/>
                </a:ext>
              </a:extLst>
            </p:cNvPr>
            <p:cNvSpPr txBox="1">
              <a:spLocks/>
            </p:cNvSpPr>
            <p:nvPr/>
          </p:nvSpPr>
          <p:spPr>
            <a:xfrm>
              <a:off x="6135184" y="5493903"/>
              <a:ext cx="618759" cy="184666"/>
            </a:xfrm>
            <a:prstGeom prst="rect">
              <a:avLst/>
            </a:prstGeom>
            <a:noFill/>
          </p:spPr>
          <p:txBody>
            <a:bodyPr wrap="none" lIns="0" tIns="0" rIns="0" bIns="0" rtlCol="0" anchor="b">
              <a:spAutoFit/>
            </a:bodyPr>
            <a:lstStyle/>
            <a:p>
              <a:pPr>
                <a:spcAft>
                  <a:spcPts val="1200"/>
                </a:spcAft>
              </a:pPr>
              <a:r>
                <a:rPr lang="en-US" sz="1200"/>
                <a:t>Low User</a:t>
              </a:r>
              <a:endParaRPr lang="en-GB" sz="1200"/>
            </a:p>
          </p:txBody>
        </p:sp>
        <p:sp>
          <p:nvSpPr>
            <p:cNvPr id="16" name="TextBox 15">
              <a:extLst>
                <a:ext uri="{FF2B5EF4-FFF2-40B4-BE49-F238E27FC236}">
                  <a16:creationId xmlns:a16="http://schemas.microsoft.com/office/drawing/2014/main" id="{AC2F221A-2039-8916-9AA5-2357BF519878}"/>
                </a:ext>
              </a:extLst>
            </p:cNvPr>
            <p:cNvSpPr txBox="1">
              <a:spLocks/>
            </p:cNvSpPr>
            <p:nvPr/>
          </p:nvSpPr>
          <p:spPr>
            <a:xfrm>
              <a:off x="7215653" y="5493903"/>
              <a:ext cx="682879" cy="184666"/>
            </a:xfrm>
            <a:prstGeom prst="rect">
              <a:avLst/>
            </a:prstGeom>
            <a:noFill/>
          </p:spPr>
          <p:txBody>
            <a:bodyPr wrap="none" lIns="0" tIns="0" rIns="0" bIns="0" rtlCol="0" anchor="b">
              <a:spAutoFit/>
            </a:bodyPr>
            <a:lstStyle/>
            <a:p>
              <a:pPr>
                <a:spcAft>
                  <a:spcPts val="1200"/>
                </a:spcAft>
              </a:pPr>
              <a:r>
                <a:rPr lang="en-US" sz="1200"/>
                <a:t>Non−user</a:t>
              </a:r>
              <a:endParaRPr lang="en-GB" sz="1200"/>
            </a:p>
          </p:txBody>
        </p:sp>
        <p:sp>
          <p:nvSpPr>
            <p:cNvPr id="17" name="Oval 1091_1">
              <a:extLst>
                <a:ext uri="{FF2B5EF4-FFF2-40B4-BE49-F238E27FC236}">
                  <a16:creationId xmlns:a16="http://schemas.microsoft.com/office/drawing/2014/main" id="{5F663547-6E61-8F50-F655-56948D8597FD}"/>
                </a:ext>
                <a:ext uri="{C183D7F6-B498-43B3-948B-1728B52AA6E4}">
                  <adec:decorative xmlns:adec="http://schemas.microsoft.com/office/drawing/2017/decorative" val="1"/>
                </a:ext>
              </a:extLst>
            </p:cNvPr>
            <p:cNvSpPr>
              <a:spLocks/>
            </p:cNvSpPr>
            <p:nvPr/>
          </p:nvSpPr>
          <p:spPr bwMode="auto">
            <a:xfrm>
              <a:off x="3137111" y="5471838"/>
              <a:ext cx="231515" cy="228796"/>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8" name="Oval 1091_1">
              <a:extLst>
                <a:ext uri="{FF2B5EF4-FFF2-40B4-BE49-F238E27FC236}">
                  <a16:creationId xmlns:a16="http://schemas.microsoft.com/office/drawing/2014/main" id="{7F6DE27A-86D8-0030-EA56-869E2409331E}"/>
                </a:ext>
                <a:ext uri="{C183D7F6-B498-43B3-948B-1728B52AA6E4}">
                  <adec:decorative xmlns:adec="http://schemas.microsoft.com/office/drawing/2017/decorative" val="1"/>
                </a:ext>
              </a:extLst>
            </p:cNvPr>
            <p:cNvSpPr>
              <a:spLocks/>
            </p:cNvSpPr>
            <p:nvPr/>
          </p:nvSpPr>
          <p:spPr bwMode="auto">
            <a:xfrm>
              <a:off x="4514137" y="5471838"/>
              <a:ext cx="231515" cy="228796"/>
            </a:xfrm>
            <a:prstGeom prst="rect">
              <a:avLst/>
            </a:prstGeom>
            <a:solidFill>
              <a:schemeClr val="accent4">
                <a:lumMod val="60000"/>
                <a:lumOff val="40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Oval 1091_1">
              <a:extLst>
                <a:ext uri="{FF2B5EF4-FFF2-40B4-BE49-F238E27FC236}">
                  <a16:creationId xmlns:a16="http://schemas.microsoft.com/office/drawing/2014/main" id="{4F6BCE85-EE96-2B32-80F1-062B6128D712}"/>
                </a:ext>
                <a:ext uri="{C183D7F6-B498-43B3-948B-1728B52AA6E4}">
                  <adec:decorative xmlns:adec="http://schemas.microsoft.com/office/drawing/2017/decorative" val="1"/>
                </a:ext>
              </a:extLst>
            </p:cNvPr>
            <p:cNvSpPr>
              <a:spLocks/>
            </p:cNvSpPr>
            <p:nvPr/>
          </p:nvSpPr>
          <p:spPr bwMode="auto">
            <a:xfrm>
              <a:off x="5788571" y="5471838"/>
              <a:ext cx="231515" cy="228796"/>
            </a:xfrm>
            <a:prstGeom prst="rect">
              <a:avLst/>
            </a:prstGeom>
            <a:solidFill>
              <a:schemeClr val="accent4">
                <a:lumMod val="20000"/>
                <a:lumOff val="80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0" name="Oval 1091_1">
              <a:extLst>
                <a:ext uri="{FF2B5EF4-FFF2-40B4-BE49-F238E27FC236}">
                  <a16:creationId xmlns:a16="http://schemas.microsoft.com/office/drawing/2014/main" id="{5AA91BC3-9031-611C-882F-644C2D357261}"/>
                </a:ext>
                <a:ext uri="{C183D7F6-B498-43B3-948B-1728B52AA6E4}">
                  <adec:decorative xmlns:adec="http://schemas.microsoft.com/office/drawing/2017/decorative" val="1"/>
                </a:ext>
              </a:extLst>
            </p:cNvPr>
            <p:cNvSpPr>
              <a:spLocks/>
            </p:cNvSpPr>
            <p:nvPr/>
          </p:nvSpPr>
          <p:spPr bwMode="auto">
            <a:xfrm>
              <a:off x="6869041" y="5471838"/>
              <a:ext cx="231515" cy="228796"/>
            </a:xfrm>
            <a:prstGeom prst="rect">
              <a:avLst/>
            </a:prstGeom>
            <a:solidFill>
              <a:srgbClr val="E5E5E5"/>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1" name="TextBox 20">
              <a:extLst>
                <a:ext uri="{FF2B5EF4-FFF2-40B4-BE49-F238E27FC236}">
                  <a16:creationId xmlns:a16="http://schemas.microsoft.com/office/drawing/2014/main" id="{BD02CECE-1868-2439-D189-5E5D737BB09F}"/>
                </a:ext>
              </a:extLst>
            </p:cNvPr>
            <p:cNvSpPr txBox="1">
              <a:spLocks/>
            </p:cNvSpPr>
            <p:nvPr/>
          </p:nvSpPr>
          <p:spPr>
            <a:xfrm>
              <a:off x="643794" y="5493903"/>
              <a:ext cx="1130118" cy="184666"/>
            </a:xfrm>
            <a:prstGeom prst="rect">
              <a:avLst/>
            </a:prstGeom>
            <a:noFill/>
          </p:spPr>
          <p:txBody>
            <a:bodyPr wrap="none" lIns="0" tIns="0" rIns="0" bIns="0" rtlCol="0" anchor="b">
              <a:spAutoFit/>
            </a:bodyPr>
            <a:lstStyle/>
            <a:p>
              <a:pPr>
                <a:spcAft>
                  <a:spcPts val="1200"/>
                </a:spcAft>
              </a:pPr>
              <a:r>
                <a:rPr lang="en-US" sz="1200">
                  <a:latin typeface="+mj-lt"/>
                </a:rPr>
                <a:t>Usage Segment:</a:t>
              </a:r>
              <a:endParaRPr lang="en-GB" sz="1200">
                <a:latin typeface="+mj-lt"/>
              </a:endParaRPr>
            </a:p>
          </p:txBody>
        </p:sp>
      </p:grpSp>
      <p:sp>
        <p:nvSpPr>
          <p:cNvPr id="23" name="TextBox 22">
            <a:extLst>
              <a:ext uri="{FF2B5EF4-FFF2-40B4-BE49-F238E27FC236}">
                <a16:creationId xmlns:a16="http://schemas.microsoft.com/office/drawing/2014/main" id="{89459504-15E4-C6B2-EF68-38CB82FD8B39}"/>
              </a:ext>
            </a:extLst>
          </p:cNvPr>
          <p:cNvSpPr txBox="1">
            <a:spLocks/>
          </p:cNvSpPr>
          <p:nvPr/>
        </p:nvSpPr>
        <p:spPr>
          <a:xfrm>
            <a:off x="694591" y="6035836"/>
            <a:ext cx="10801412" cy="153888"/>
          </a:xfrm>
          <a:prstGeom prst="rect">
            <a:avLst/>
          </a:prstGeom>
          <a:noFill/>
        </p:spPr>
        <p:txBody>
          <a:bodyPr wrap="square" lIns="0" tIns="0" rIns="0" bIns="0" rtlCol="0" anchor="t">
            <a:spAutoFit/>
          </a:bodyPr>
          <a:lstStyle/>
          <a:p>
            <a:pPr>
              <a:spcAft>
                <a:spcPts val="1200"/>
              </a:spcAft>
            </a:pPr>
            <a:r>
              <a:rPr lang="en-US" sz="1000"/>
              <a:t>Data from week of 2024-12-01 to week of 2025-06-08 </a:t>
            </a:r>
          </a:p>
        </p:txBody>
      </p:sp>
      <p:sp>
        <p:nvSpPr>
          <p:cNvPr id="96" name="TextBox 95">
            <a:extLst>
              <a:ext uri="{FF2B5EF4-FFF2-40B4-BE49-F238E27FC236}">
                <a16:creationId xmlns:a16="http://schemas.microsoft.com/office/drawing/2014/main" id="{BC442C39-CE3D-B2FE-092F-5F6B36959B02}"/>
              </a:ext>
            </a:extLst>
          </p:cNvPr>
          <p:cNvSpPr txBox="1">
            <a:spLocks/>
          </p:cNvSpPr>
          <p:nvPr/>
        </p:nvSpPr>
        <p:spPr>
          <a:xfrm>
            <a:off x="8612399" y="1520518"/>
            <a:ext cx="2883604" cy="1292662"/>
          </a:xfrm>
          <a:prstGeom prst="rect">
            <a:avLst/>
          </a:prstGeom>
          <a:noFill/>
        </p:spPr>
        <p:txBody>
          <a:bodyPr wrap="square" lIns="0" tIns="0" rIns="0" bIns="0" rtlCol="0" anchor="ctr">
            <a:spAutoFit/>
          </a:bodyPr>
          <a:lstStyle/>
          <a:p>
            <a:pPr algn="l"/>
            <a:r>
              <a:rPr lang="en-GB" sz="1400">
                <a:cs typeface="Courier New" panose="02070309020205020404" pitchFamily="49" charset="0"/>
              </a:rPr>
              <a:t>This visual provides a way of tracking Copilot adoption over time for an entire organization. A common KPI is to check for the growth in the incidence of </a:t>
            </a:r>
            <a:r>
              <a:rPr lang="en-GB" sz="1400">
                <a:latin typeface="+mj-lt"/>
                <a:cs typeface="Courier New" panose="02070309020205020404" pitchFamily="49" charset="0"/>
              </a:rPr>
              <a:t>Power Users </a:t>
            </a:r>
            <a:r>
              <a:rPr lang="en-GB" sz="1400">
                <a:cs typeface="Courier New" panose="02070309020205020404" pitchFamily="49" charset="0"/>
              </a:rPr>
              <a:t>over time. </a:t>
            </a:r>
          </a:p>
        </p:txBody>
      </p:sp>
      <p:sp>
        <p:nvSpPr>
          <p:cNvPr id="9" name="TextBox 8">
            <a:extLst>
              <a:ext uri="{FF2B5EF4-FFF2-40B4-BE49-F238E27FC236}">
                <a16:creationId xmlns:a16="http://schemas.microsoft.com/office/drawing/2014/main" id="{7A3E8448-BBA9-C5CD-086D-309F6A564844}"/>
              </a:ext>
            </a:extLst>
          </p:cNvPr>
          <p:cNvSpPr txBox="1">
            <a:spLocks/>
          </p:cNvSpPr>
          <p:nvPr/>
        </p:nvSpPr>
        <p:spPr>
          <a:xfrm>
            <a:off x="8612399" y="3108297"/>
            <a:ext cx="2883604" cy="2769989"/>
          </a:xfrm>
          <a:prstGeom prst="rect">
            <a:avLst/>
          </a:prstGeom>
          <a:noFill/>
        </p:spPr>
        <p:txBody>
          <a:bodyPr wrap="square" lIns="0" tIns="0" rIns="0" bIns="0" rtlCol="0" anchor="t">
            <a:spAutoFit/>
          </a:bodyPr>
          <a:lstStyle/>
          <a:p>
            <a:pPr algn="l">
              <a:spcAft>
                <a:spcPts val="1200"/>
              </a:spcAft>
            </a:pPr>
            <a:r>
              <a:rPr lang="en-US" sz="1400">
                <a:latin typeface="+mj-lt"/>
              </a:rPr>
              <a:t>Usage Segments – Definition:</a:t>
            </a:r>
          </a:p>
          <a:p>
            <a:pPr>
              <a:spcAft>
                <a:spcPts val="1200"/>
              </a:spcAft>
            </a:pPr>
            <a:r>
              <a:rPr lang="en-US" sz="1400"/>
              <a:t>Power User: 15+ average weekly actions and any actions in at least 9 out of past 12 weeks.</a:t>
            </a:r>
          </a:p>
          <a:p>
            <a:pPr algn="l">
              <a:spcAft>
                <a:spcPts val="1200"/>
              </a:spcAft>
            </a:pPr>
            <a:r>
              <a:rPr lang="en-US" sz="1400"/>
              <a:t>Habitual User: Any action in at least 9 out of past 12 weeks.</a:t>
            </a:r>
          </a:p>
          <a:p>
            <a:pPr algn="l">
              <a:spcAft>
                <a:spcPts val="1200"/>
              </a:spcAft>
            </a:pPr>
            <a:r>
              <a:rPr lang="en-US" sz="1400"/>
              <a:t>Novice User: Average of at least one action over the last 12 weeks.</a:t>
            </a:r>
          </a:p>
          <a:p>
            <a:pPr algn="l">
              <a:spcAft>
                <a:spcPts val="1200"/>
              </a:spcAft>
            </a:pPr>
            <a:r>
              <a:rPr lang="en-US" sz="1400"/>
              <a:t>Low User: Any action in the past 12 weeks.</a:t>
            </a:r>
          </a:p>
        </p:txBody>
      </p:sp>
      <p:cxnSp>
        <p:nvCxnSpPr>
          <p:cNvPr id="148" name="Straight Connector 147">
            <a:extLst>
              <a:ext uri="{FF2B5EF4-FFF2-40B4-BE49-F238E27FC236}">
                <a16:creationId xmlns:a16="http://schemas.microsoft.com/office/drawing/2014/main" id="{6FBB9CB5-EEF1-44C9-11BF-BD739C7A9B39}"/>
              </a:ext>
              <a:ext uri="{C183D7F6-B498-43B3-948B-1728B52AA6E4}">
                <adec:decorative xmlns:adec="http://schemas.microsoft.com/office/drawing/2017/decorative" val="1"/>
              </a:ext>
            </a:extLst>
          </p:cNvPr>
          <p:cNvCxnSpPr>
            <a:cxnSpLocks/>
          </p:cNvCxnSpPr>
          <p:nvPr/>
        </p:nvCxnSpPr>
        <p:spPr>
          <a:xfrm flipH="1">
            <a:off x="8612399" y="2960738"/>
            <a:ext cx="2883604" cy="0"/>
          </a:xfrm>
          <a:prstGeom prst="line">
            <a:avLst/>
          </a:prstGeom>
          <a:ln w="6350">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6505656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129F8-301A-E46F-99BF-4145241565B0}"/>
            </a:ext>
          </a:extLst>
        </p:cNvPr>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F20C8FB3-4A75-44BC-8AB7-93650BA49235}"/>
              </a:ext>
              <a:ext uri="{C183D7F6-B498-43B3-948B-1728B52AA6E4}">
                <adec:decorative xmlns:adec="http://schemas.microsoft.com/office/drawing/2017/decorative" val="1"/>
              </a:ext>
            </a:extLst>
          </p:cNvPr>
          <p:cNvSpPr>
            <a:spLocks/>
          </p:cNvSpPr>
          <p:nvPr/>
        </p:nvSpPr>
        <p:spPr>
          <a:xfrm>
            <a:off x="419804" y="544601"/>
            <a:ext cx="11352392" cy="5768799"/>
          </a:xfrm>
          <a:prstGeom prst="roundRect">
            <a:avLst>
              <a:gd name="adj" fmla="val 947"/>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sp>
        <p:nvSpPr>
          <p:cNvPr id="40" name="Title 7">
            <a:extLst>
              <a:ext uri="{FF2B5EF4-FFF2-40B4-BE49-F238E27FC236}">
                <a16:creationId xmlns:a16="http://schemas.microsoft.com/office/drawing/2014/main" id="{01C621AE-1FFD-3213-E292-56641320B3C3}"/>
              </a:ext>
            </a:extLst>
          </p:cNvPr>
          <p:cNvSpPr txBox="1">
            <a:spLocks/>
          </p:cNvSpPr>
          <p:nvPr/>
        </p:nvSpPr>
        <p:spPr>
          <a:xfrm>
            <a:off x="419100" y="226497"/>
            <a:ext cx="2013549"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R and Python – use cases</a:t>
            </a:r>
          </a:p>
        </p:txBody>
      </p:sp>
      <p:sp>
        <p:nvSpPr>
          <p:cNvPr id="5" name="Title 4">
            <a:extLst>
              <a:ext uri="{FF2B5EF4-FFF2-40B4-BE49-F238E27FC236}">
                <a16:creationId xmlns:a16="http://schemas.microsoft.com/office/drawing/2014/main" id="{637036C0-EC96-CDD2-6730-9FEDA61D1346}"/>
              </a:ext>
            </a:extLst>
          </p:cNvPr>
          <p:cNvSpPr txBox="1">
            <a:spLocks noGrp="1"/>
          </p:cNvSpPr>
          <p:nvPr>
            <p:ph type="title" idx="4294967295"/>
          </p:nvPr>
        </p:nvSpPr>
        <p:spPr>
          <a:xfrm>
            <a:off x="694591" y="680418"/>
            <a:ext cx="10801412" cy="24622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a:rPr>
              <a:t>Habitual Behavior – Total Copilot actions</a:t>
            </a:r>
            <a:endParaRPr kumimoji="0" lang="en-GB"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mj-lt"/>
              <a:ea typeface="+mn-ea"/>
              <a:cs typeface="Segoe UI"/>
            </a:endParaRPr>
          </a:p>
        </p:txBody>
      </p:sp>
      <p:sp>
        <p:nvSpPr>
          <p:cNvPr id="7" name="TextBox 6">
            <a:extLst>
              <a:ext uri="{FF2B5EF4-FFF2-40B4-BE49-F238E27FC236}">
                <a16:creationId xmlns:a16="http://schemas.microsoft.com/office/drawing/2014/main" id="{A21965B3-C7A5-1F3E-16C9-6454A92463D1}"/>
              </a:ext>
            </a:extLst>
          </p:cNvPr>
          <p:cNvSpPr txBox="1">
            <a:spLocks/>
          </p:cNvSpPr>
          <p:nvPr/>
        </p:nvSpPr>
        <p:spPr>
          <a:xfrm>
            <a:off x="694591" y="980855"/>
            <a:ext cx="10801412" cy="215444"/>
          </a:xfrm>
          <a:prstGeom prst="rect">
            <a:avLst/>
          </a:prstGeom>
          <a:noFill/>
        </p:spPr>
        <p:txBody>
          <a:bodyPr wrap="square" lIns="0" tIns="0" rIns="0" bIns="0" rtlCol="0" anchor="b">
            <a:spAutoFit/>
          </a:bodyPr>
          <a:lstStyle/>
          <a:p>
            <a:pPr algn="l">
              <a:spcAft>
                <a:spcPts val="1200"/>
              </a:spcAft>
            </a:pPr>
            <a:r>
              <a:rPr lang="en-US" sz="1400"/>
              <a:t>% with habitual behavior by time period</a:t>
            </a:r>
            <a:endParaRPr lang="en-GB" sz="1400"/>
          </a:p>
        </p:txBody>
      </p:sp>
      <p:grpSp>
        <p:nvGrpSpPr>
          <p:cNvPr id="39" name="Group 38" descr="Chart illustrating % with habitual behavior by time period&#10;">
            <a:extLst>
              <a:ext uri="{FF2B5EF4-FFF2-40B4-BE49-F238E27FC236}">
                <a16:creationId xmlns:a16="http://schemas.microsoft.com/office/drawing/2014/main" id="{31D6BEB7-5494-0693-B6F1-2BCB01ACD7AA}"/>
              </a:ext>
            </a:extLst>
          </p:cNvPr>
          <p:cNvGrpSpPr/>
          <p:nvPr/>
        </p:nvGrpSpPr>
        <p:grpSpPr>
          <a:xfrm>
            <a:off x="1007762" y="1567677"/>
            <a:ext cx="5998484" cy="3749040"/>
            <a:chOff x="1007762" y="1567677"/>
            <a:chExt cx="5998484" cy="3749040"/>
          </a:xfrm>
        </p:grpSpPr>
        <p:pic>
          <p:nvPicPr>
            <p:cNvPr id="25" name="Picture 24">
              <a:extLst>
                <a:ext uri="{FF2B5EF4-FFF2-40B4-BE49-F238E27FC236}">
                  <a16:creationId xmlns:a16="http://schemas.microsoft.com/office/drawing/2014/main" id="{B79B930E-7C0A-94C2-332E-8EFAE529E325}"/>
                </a:ext>
              </a:extLst>
            </p:cNvPr>
            <p:cNvPicPr>
              <a:picLocks noChangeAspect="1"/>
            </p:cNvPicPr>
            <p:nvPr/>
          </p:nvPicPr>
          <p:blipFill>
            <a:blip r:embed="rId4">
              <a:extLst>
                <a:ext uri="{28A0092B-C50C-407E-A947-70E740481C1C}">
                  <a14:useLocalDpi xmlns:a14="http://schemas.microsoft.com/office/drawing/2010/main" val="0"/>
                </a:ext>
              </a:extLst>
            </a:blip>
            <a:srcRect t="6569" b="10099"/>
            <a:stretch>
              <a:fillRect/>
            </a:stretch>
          </p:blipFill>
          <p:spPr>
            <a:xfrm>
              <a:off x="1007762" y="1567677"/>
              <a:ext cx="5998484" cy="3749040"/>
            </a:xfrm>
            <a:prstGeom prst="rect">
              <a:avLst/>
            </a:prstGeom>
          </p:spPr>
        </p:pic>
        <p:grpSp>
          <p:nvGrpSpPr>
            <p:cNvPr id="38" name="Group 37">
              <a:extLst>
                <a:ext uri="{FF2B5EF4-FFF2-40B4-BE49-F238E27FC236}">
                  <a16:creationId xmlns:a16="http://schemas.microsoft.com/office/drawing/2014/main" id="{798836FF-187C-6D28-4F60-A4A4FBC93635}"/>
                </a:ext>
              </a:extLst>
            </p:cNvPr>
            <p:cNvGrpSpPr/>
            <p:nvPr/>
          </p:nvGrpSpPr>
          <p:grpSpPr>
            <a:xfrm>
              <a:off x="3072319" y="2993200"/>
              <a:ext cx="3642452" cy="1909001"/>
              <a:chOff x="3072319" y="2993200"/>
              <a:chExt cx="3642452" cy="1909001"/>
            </a:xfrm>
          </p:grpSpPr>
          <p:sp>
            <p:nvSpPr>
              <p:cNvPr id="2" name="Rectangle 1">
                <a:extLst>
                  <a:ext uri="{FF2B5EF4-FFF2-40B4-BE49-F238E27FC236}">
                    <a16:creationId xmlns:a16="http://schemas.microsoft.com/office/drawing/2014/main" id="{CAA9C591-A8DD-8C9B-8ED8-827C8D0BFC60}"/>
                  </a:ext>
                </a:extLst>
              </p:cNvPr>
              <p:cNvSpPr/>
              <p:nvPr/>
            </p:nvSpPr>
            <p:spPr bwMode="auto">
              <a:xfrm>
                <a:off x="6544600" y="3035300"/>
                <a:ext cx="170171" cy="18669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8A30D00F-361F-BB18-7B4C-6803356E7684}"/>
                  </a:ext>
                </a:extLst>
              </p:cNvPr>
              <p:cNvSpPr/>
              <p:nvPr/>
            </p:nvSpPr>
            <p:spPr bwMode="auto">
              <a:xfrm>
                <a:off x="6361855" y="3040494"/>
                <a:ext cx="170171" cy="186170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 name="Rectangle 3">
                <a:extLst>
                  <a:ext uri="{FF2B5EF4-FFF2-40B4-BE49-F238E27FC236}">
                    <a16:creationId xmlns:a16="http://schemas.microsoft.com/office/drawing/2014/main" id="{8B6CF048-1955-66A3-04D5-722E206428E2}"/>
                  </a:ext>
                </a:extLst>
              </p:cNvPr>
              <p:cNvSpPr/>
              <p:nvPr/>
            </p:nvSpPr>
            <p:spPr bwMode="auto">
              <a:xfrm>
                <a:off x="6179103" y="3088450"/>
                <a:ext cx="170171" cy="18137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6C8430CA-D6B6-674D-B78A-B3A3B20304D3}"/>
                  </a:ext>
                </a:extLst>
              </p:cNvPr>
              <p:cNvSpPr/>
              <p:nvPr/>
            </p:nvSpPr>
            <p:spPr bwMode="auto">
              <a:xfrm>
                <a:off x="5996351" y="2999550"/>
                <a:ext cx="170171" cy="19026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A1D32ABF-3E7F-4F74-6AEA-58E382F4C3E4}"/>
                  </a:ext>
                </a:extLst>
              </p:cNvPr>
              <p:cNvSpPr/>
              <p:nvPr/>
            </p:nvSpPr>
            <p:spPr bwMode="auto">
              <a:xfrm>
                <a:off x="5630847" y="3082100"/>
                <a:ext cx="170171" cy="18201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5F9F34BD-94F3-E6BE-8110-DFBADDA5776C}"/>
                  </a:ext>
                </a:extLst>
              </p:cNvPr>
              <p:cNvSpPr/>
              <p:nvPr/>
            </p:nvSpPr>
            <p:spPr bwMode="auto">
              <a:xfrm>
                <a:off x="5448095" y="3048000"/>
                <a:ext cx="170171" cy="18542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E4DC6265-3F56-8585-E046-F494EF405311}"/>
                  </a:ext>
                </a:extLst>
              </p:cNvPr>
              <p:cNvSpPr/>
              <p:nvPr/>
            </p:nvSpPr>
            <p:spPr bwMode="auto">
              <a:xfrm>
                <a:off x="5265343" y="3075750"/>
                <a:ext cx="170171" cy="18264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59103E3F-AF06-F9A3-D971-1A96F66522A0}"/>
                  </a:ext>
                </a:extLst>
              </p:cNvPr>
              <p:cNvSpPr/>
              <p:nvPr/>
            </p:nvSpPr>
            <p:spPr bwMode="auto">
              <a:xfrm>
                <a:off x="5082591" y="3088450"/>
                <a:ext cx="170171" cy="18137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24E75A0A-4C45-93E9-7E3F-9541A3A80E5E}"/>
                  </a:ext>
                </a:extLst>
              </p:cNvPr>
              <p:cNvSpPr/>
              <p:nvPr/>
            </p:nvSpPr>
            <p:spPr bwMode="auto">
              <a:xfrm>
                <a:off x="4899839" y="3186946"/>
                <a:ext cx="170171" cy="171525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6E7FF050-A931-6886-3365-07C9BE72F0C8}"/>
                  </a:ext>
                </a:extLst>
              </p:cNvPr>
              <p:cNvSpPr/>
              <p:nvPr/>
            </p:nvSpPr>
            <p:spPr bwMode="auto">
              <a:xfrm>
                <a:off x="4717087" y="3244097"/>
                <a:ext cx="170171" cy="1658104"/>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22" name="Rectangle 21">
                <a:extLst>
                  <a:ext uri="{FF2B5EF4-FFF2-40B4-BE49-F238E27FC236}">
                    <a16:creationId xmlns:a16="http://schemas.microsoft.com/office/drawing/2014/main" id="{F3F8D69C-595C-178C-E20D-31853B62A156}"/>
                  </a:ext>
                </a:extLst>
              </p:cNvPr>
              <p:cNvSpPr/>
              <p:nvPr/>
            </p:nvSpPr>
            <p:spPr bwMode="auto">
              <a:xfrm>
                <a:off x="4534335" y="3293209"/>
                <a:ext cx="170171" cy="160899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1D26A022-A951-DFAB-6103-EE4C7D2C7C78}"/>
                  </a:ext>
                </a:extLst>
              </p:cNvPr>
              <p:cNvSpPr/>
              <p:nvPr/>
            </p:nvSpPr>
            <p:spPr bwMode="auto">
              <a:xfrm>
                <a:off x="4351583" y="3403600"/>
                <a:ext cx="170171" cy="1498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F3F85E8F-8E70-644C-004D-F2FFFFA3BFED}"/>
                  </a:ext>
                </a:extLst>
              </p:cNvPr>
              <p:cNvSpPr/>
              <p:nvPr/>
            </p:nvSpPr>
            <p:spPr bwMode="auto">
              <a:xfrm>
                <a:off x="4168831" y="3536950"/>
                <a:ext cx="170171" cy="13652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7DFEA8A5-A506-4EB2-3E59-62A8D41BFE72}"/>
                  </a:ext>
                </a:extLst>
              </p:cNvPr>
              <p:cNvSpPr/>
              <p:nvPr/>
            </p:nvSpPr>
            <p:spPr bwMode="auto">
              <a:xfrm>
                <a:off x="3986079" y="3632200"/>
                <a:ext cx="170171" cy="1270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2" name="Rectangle 31">
                <a:extLst>
                  <a:ext uri="{FF2B5EF4-FFF2-40B4-BE49-F238E27FC236}">
                    <a16:creationId xmlns:a16="http://schemas.microsoft.com/office/drawing/2014/main" id="{F1875EE2-2A39-BB22-038A-3827735F84F1}"/>
                  </a:ext>
                </a:extLst>
              </p:cNvPr>
              <p:cNvSpPr/>
              <p:nvPr/>
            </p:nvSpPr>
            <p:spPr bwMode="auto">
              <a:xfrm>
                <a:off x="3803327" y="3689350"/>
                <a:ext cx="170171" cy="12128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F4DFA092-112E-2DAE-7753-DA72B6828A89}"/>
                  </a:ext>
                </a:extLst>
              </p:cNvPr>
              <p:cNvSpPr/>
              <p:nvPr/>
            </p:nvSpPr>
            <p:spPr bwMode="auto">
              <a:xfrm>
                <a:off x="3620575" y="3854450"/>
                <a:ext cx="170171" cy="10477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2C3F984F-7EEC-EDFC-E295-66C6686E33AF}"/>
                  </a:ext>
                </a:extLst>
              </p:cNvPr>
              <p:cNvSpPr/>
              <p:nvPr/>
            </p:nvSpPr>
            <p:spPr bwMode="auto">
              <a:xfrm>
                <a:off x="3437823" y="4171950"/>
                <a:ext cx="170171" cy="7302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0F3E3A21-BF7F-9AC7-E28E-0DFF0DB5FEA8}"/>
                  </a:ext>
                </a:extLst>
              </p:cNvPr>
              <p:cNvSpPr/>
              <p:nvPr/>
            </p:nvSpPr>
            <p:spPr bwMode="auto">
              <a:xfrm>
                <a:off x="3255071" y="4489450"/>
                <a:ext cx="170171" cy="4127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6" name="Rectangle 35">
                <a:extLst>
                  <a:ext uri="{FF2B5EF4-FFF2-40B4-BE49-F238E27FC236}">
                    <a16:creationId xmlns:a16="http://schemas.microsoft.com/office/drawing/2014/main" id="{2948A613-5F13-9AB3-CED2-C161FAFB2458}"/>
                  </a:ext>
                </a:extLst>
              </p:cNvPr>
              <p:cNvSpPr/>
              <p:nvPr/>
            </p:nvSpPr>
            <p:spPr bwMode="auto">
              <a:xfrm>
                <a:off x="3072319" y="4768850"/>
                <a:ext cx="170171" cy="13335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37" name="Rectangle 36">
                <a:extLst>
                  <a:ext uri="{FF2B5EF4-FFF2-40B4-BE49-F238E27FC236}">
                    <a16:creationId xmlns:a16="http://schemas.microsoft.com/office/drawing/2014/main" id="{7F7C4059-BBB4-AA75-1148-621F1667B0AD}"/>
                  </a:ext>
                </a:extLst>
              </p:cNvPr>
              <p:cNvSpPr/>
              <p:nvPr/>
            </p:nvSpPr>
            <p:spPr bwMode="auto">
              <a:xfrm>
                <a:off x="5813599" y="2993200"/>
                <a:ext cx="170171" cy="19090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grpSp>
      </p:grpSp>
      <p:sp>
        <p:nvSpPr>
          <p:cNvPr id="30" name="TextBox 29">
            <a:extLst>
              <a:ext uri="{FF2B5EF4-FFF2-40B4-BE49-F238E27FC236}">
                <a16:creationId xmlns:a16="http://schemas.microsoft.com/office/drawing/2014/main" id="{6CBD3BCF-EE16-8DB1-C3DF-7F8DE908EC00}"/>
              </a:ext>
            </a:extLst>
          </p:cNvPr>
          <p:cNvSpPr txBox="1">
            <a:spLocks/>
          </p:cNvSpPr>
          <p:nvPr/>
        </p:nvSpPr>
        <p:spPr>
          <a:xfrm>
            <a:off x="694591" y="6035836"/>
            <a:ext cx="10801412" cy="153888"/>
          </a:xfrm>
          <a:prstGeom prst="rect">
            <a:avLst/>
          </a:prstGeom>
          <a:noFill/>
        </p:spPr>
        <p:txBody>
          <a:bodyPr wrap="square" lIns="0" tIns="0" rIns="0" bIns="0" rtlCol="0" anchor="t">
            <a:spAutoFit/>
          </a:bodyPr>
          <a:lstStyle/>
          <a:p>
            <a:pPr>
              <a:spcAft>
                <a:spcPts val="1200"/>
              </a:spcAft>
            </a:pPr>
            <a:r>
              <a:rPr lang="en-US" sz="1000"/>
              <a:t>Data from week of 2024-12-01 to week of 2025-06-08 </a:t>
            </a:r>
          </a:p>
        </p:txBody>
      </p:sp>
      <p:sp>
        <p:nvSpPr>
          <p:cNvPr id="6" name="Oval 1091_1">
            <a:extLst>
              <a:ext uri="{FF2B5EF4-FFF2-40B4-BE49-F238E27FC236}">
                <a16:creationId xmlns:a16="http://schemas.microsoft.com/office/drawing/2014/main" id="{7A82A163-C9CE-66E5-ABA9-85ECAD541511}"/>
              </a:ext>
              <a:ext uri="{C183D7F6-B498-43B3-948B-1728B52AA6E4}">
                <adec:decorative xmlns:adec="http://schemas.microsoft.com/office/drawing/2017/decorative" val="1"/>
              </a:ext>
            </a:extLst>
          </p:cNvPr>
          <p:cNvSpPr>
            <a:spLocks/>
          </p:cNvSpPr>
          <p:nvPr/>
        </p:nvSpPr>
        <p:spPr bwMode="auto">
          <a:xfrm>
            <a:off x="694591" y="1299405"/>
            <a:ext cx="10801412" cy="19389"/>
          </a:xfrm>
          <a:prstGeom prst="round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91FDC652-F344-EDAD-2E15-0755D8065C19}"/>
              </a:ext>
            </a:extLst>
          </p:cNvPr>
          <p:cNvSpPr txBox="1">
            <a:spLocks/>
          </p:cNvSpPr>
          <p:nvPr/>
        </p:nvSpPr>
        <p:spPr>
          <a:xfrm>
            <a:off x="8099361" y="2412128"/>
            <a:ext cx="3164463" cy="2462213"/>
          </a:xfrm>
          <a:prstGeom prst="rect">
            <a:avLst/>
          </a:prstGeom>
          <a:noFill/>
        </p:spPr>
        <p:txBody>
          <a:bodyPr wrap="square" lIns="0" tIns="0" rIns="0" bIns="0" rtlCol="0" anchor="t">
            <a:spAutoFit/>
          </a:bodyPr>
          <a:lstStyle/>
          <a:p>
            <a:pPr>
              <a:spcAft>
                <a:spcPts val="1200"/>
              </a:spcAft>
            </a:pPr>
            <a:r>
              <a:rPr lang="en-US" sz="1400">
                <a:latin typeface="+mj-lt"/>
              </a:rPr>
              <a:t>Habituality</a:t>
            </a:r>
            <a:r>
              <a:rPr lang="en-US" sz="1400"/>
              <a:t> is defined as active usage in 9 periods with at least 1 counts per period, within a maximum of 12 periods. </a:t>
            </a:r>
          </a:p>
          <a:p>
            <a:pPr>
              <a:spcAft>
                <a:spcPts val="1200"/>
              </a:spcAft>
            </a:pPr>
            <a:r>
              <a:rPr lang="en-US" sz="1400"/>
              <a:t>This definition is informed by habit research. Those who have attained </a:t>
            </a:r>
            <a:r>
              <a:rPr lang="en-US" sz="1400" i="1"/>
              <a:t>habitual</a:t>
            </a:r>
            <a:r>
              <a:rPr lang="en-US" sz="1400"/>
              <a:t> status are less likely to revert to a non-user after a year. </a:t>
            </a:r>
          </a:p>
          <a:p>
            <a:pPr>
              <a:spcAft>
                <a:spcPts val="1200"/>
              </a:spcAft>
            </a:pPr>
            <a:r>
              <a:rPr lang="en-GB" sz="1400"/>
              <a:t>Habituality provides a useful measure for AI transformation at the organizational level.</a:t>
            </a:r>
            <a:endParaRPr lang="en-US" sz="1400"/>
          </a:p>
        </p:txBody>
      </p:sp>
      <p:cxnSp>
        <p:nvCxnSpPr>
          <p:cNvPr id="9" name="Straight Connector 8">
            <a:extLst>
              <a:ext uri="{FF2B5EF4-FFF2-40B4-BE49-F238E27FC236}">
                <a16:creationId xmlns:a16="http://schemas.microsoft.com/office/drawing/2014/main" id="{B2D06319-AA89-0663-903D-DF69CC8544FD}"/>
              </a:ext>
              <a:ext uri="{C183D7F6-B498-43B3-948B-1728B52AA6E4}">
                <adec:decorative xmlns:adec="http://schemas.microsoft.com/office/drawing/2017/decorative" val="1"/>
              </a:ext>
            </a:extLst>
          </p:cNvPr>
          <p:cNvCxnSpPr>
            <a:cxnSpLocks/>
          </p:cNvCxnSpPr>
          <p:nvPr/>
        </p:nvCxnSpPr>
        <p:spPr>
          <a:xfrm>
            <a:off x="7464729" y="1585834"/>
            <a:ext cx="0" cy="411480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4D10ADE-6618-E792-7A78-F8519701F155}"/>
              </a:ext>
              <a:ext uri="{C183D7F6-B498-43B3-948B-1728B52AA6E4}">
                <adec:decorative xmlns:adec="http://schemas.microsoft.com/office/drawing/2017/decorative" val="1"/>
              </a:ext>
            </a:extLst>
          </p:cNvPr>
          <p:cNvGrpSpPr/>
          <p:nvPr/>
        </p:nvGrpSpPr>
        <p:grpSpPr>
          <a:xfrm>
            <a:off x="2644817" y="5460805"/>
            <a:ext cx="2587168" cy="228796"/>
            <a:chOff x="1182916" y="5460805"/>
            <a:chExt cx="2587168" cy="228796"/>
          </a:xfrm>
        </p:grpSpPr>
        <p:grpSp>
          <p:nvGrpSpPr>
            <p:cNvPr id="26" name="Group 25">
              <a:extLst>
                <a:ext uri="{FF2B5EF4-FFF2-40B4-BE49-F238E27FC236}">
                  <a16:creationId xmlns:a16="http://schemas.microsoft.com/office/drawing/2014/main" id="{687E61C3-792C-08D5-D301-6A7FC12B8734}"/>
                </a:ext>
              </a:extLst>
            </p:cNvPr>
            <p:cNvGrpSpPr/>
            <p:nvPr/>
          </p:nvGrpSpPr>
          <p:grpSpPr>
            <a:xfrm>
              <a:off x="2107382" y="5460805"/>
              <a:ext cx="677537" cy="228796"/>
              <a:chOff x="1915640" y="5471838"/>
              <a:chExt cx="677537" cy="228796"/>
            </a:xfrm>
          </p:grpSpPr>
          <p:sp>
            <p:nvSpPr>
              <p:cNvPr id="10" name="Oval 1091_1">
                <a:extLst>
                  <a:ext uri="{FF2B5EF4-FFF2-40B4-BE49-F238E27FC236}">
                    <a16:creationId xmlns:a16="http://schemas.microsoft.com/office/drawing/2014/main" id="{2CCE2E55-C3D3-B280-0C56-76B7DFE799F2}"/>
                  </a:ext>
                  <a:ext uri="{C183D7F6-B498-43B3-948B-1728B52AA6E4}">
                    <adec:decorative xmlns:adec="http://schemas.microsoft.com/office/drawing/2017/decorative" val="1"/>
                  </a:ext>
                </a:extLst>
              </p:cNvPr>
              <p:cNvSpPr>
                <a:spLocks/>
              </p:cNvSpPr>
              <p:nvPr/>
            </p:nvSpPr>
            <p:spPr bwMode="auto">
              <a:xfrm>
                <a:off x="1915640" y="5471838"/>
                <a:ext cx="231515" cy="228796"/>
              </a:xfrm>
              <a:prstGeom prst="rect">
                <a:avLst/>
              </a:prstGeom>
              <a:solidFill>
                <a:srgbClr val="E5E5E5"/>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TextBox 10">
                <a:extLst>
                  <a:ext uri="{FF2B5EF4-FFF2-40B4-BE49-F238E27FC236}">
                    <a16:creationId xmlns:a16="http://schemas.microsoft.com/office/drawing/2014/main" id="{F183C97F-213A-918C-D905-AF8EEE516A1E}"/>
                  </a:ext>
                </a:extLst>
              </p:cNvPr>
              <p:cNvSpPr txBox="1">
                <a:spLocks/>
              </p:cNvSpPr>
              <p:nvPr/>
            </p:nvSpPr>
            <p:spPr>
              <a:xfrm>
                <a:off x="2262253" y="5493903"/>
                <a:ext cx="330924" cy="184666"/>
              </a:xfrm>
              <a:prstGeom prst="rect">
                <a:avLst/>
              </a:prstGeom>
              <a:noFill/>
            </p:spPr>
            <p:txBody>
              <a:bodyPr wrap="none" lIns="0" tIns="0" rIns="0" bIns="0" rtlCol="0" anchor="b">
                <a:spAutoFit/>
              </a:bodyPr>
              <a:lstStyle/>
              <a:p>
                <a:pPr>
                  <a:spcAft>
                    <a:spcPts val="1200"/>
                  </a:spcAft>
                </a:pPr>
                <a:r>
                  <a:rPr lang="en-US" sz="1200"/>
                  <a:t>False</a:t>
                </a:r>
                <a:endParaRPr lang="en-GB" sz="1200"/>
              </a:p>
            </p:txBody>
          </p:sp>
        </p:grpSp>
        <p:grpSp>
          <p:nvGrpSpPr>
            <p:cNvPr id="27" name="Group 26">
              <a:extLst>
                <a:ext uri="{FF2B5EF4-FFF2-40B4-BE49-F238E27FC236}">
                  <a16:creationId xmlns:a16="http://schemas.microsoft.com/office/drawing/2014/main" id="{311F1541-CB47-70F4-B08E-C25B7D2DFBD6}"/>
                </a:ext>
              </a:extLst>
            </p:cNvPr>
            <p:cNvGrpSpPr/>
            <p:nvPr/>
          </p:nvGrpSpPr>
          <p:grpSpPr>
            <a:xfrm>
              <a:off x="3137111" y="5460805"/>
              <a:ext cx="632973" cy="228796"/>
              <a:chOff x="3137111" y="5471838"/>
              <a:chExt cx="632973" cy="228796"/>
            </a:xfrm>
          </p:grpSpPr>
          <p:sp>
            <p:nvSpPr>
              <p:cNvPr id="12" name="TextBox 11">
                <a:extLst>
                  <a:ext uri="{FF2B5EF4-FFF2-40B4-BE49-F238E27FC236}">
                    <a16:creationId xmlns:a16="http://schemas.microsoft.com/office/drawing/2014/main" id="{5DA26F6D-C3C2-9403-542E-9AF5251FD088}"/>
                  </a:ext>
                </a:extLst>
              </p:cNvPr>
              <p:cNvSpPr txBox="1">
                <a:spLocks/>
              </p:cNvSpPr>
              <p:nvPr/>
            </p:nvSpPr>
            <p:spPr>
              <a:xfrm>
                <a:off x="3483724" y="5493903"/>
                <a:ext cx="286360" cy="184666"/>
              </a:xfrm>
              <a:prstGeom prst="rect">
                <a:avLst/>
              </a:prstGeom>
              <a:noFill/>
            </p:spPr>
            <p:txBody>
              <a:bodyPr wrap="none" lIns="0" tIns="0" rIns="0" bIns="0" rtlCol="0" anchor="b">
                <a:spAutoFit/>
              </a:bodyPr>
              <a:lstStyle/>
              <a:p>
                <a:pPr>
                  <a:spcAft>
                    <a:spcPts val="1200"/>
                  </a:spcAft>
                </a:pPr>
                <a:r>
                  <a:rPr lang="en-US" sz="1200"/>
                  <a:t>True</a:t>
                </a:r>
                <a:endParaRPr lang="en-GB" sz="1200"/>
              </a:p>
            </p:txBody>
          </p:sp>
          <p:sp>
            <p:nvSpPr>
              <p:cNvPr id="16" name="Oval 1091_1">
                <a:extLst>
                  <a:ext uri="{FF2B5EF4-FFF2-40B4-BE49-F238E27FC236}">
                    <a16:creationId xmlns:a16="http://schemas.microsoft.com/office/drawing/2014/main" id="{F8A4E7CB-1F03-6792-C3AE-8D8B19F9E313}"/>
                  </a:ext>
                  <a:ext uri="{C183D7F6-B498-43B3-948B-1728B52AA6E4}">
                    <adec:decorative xmlns:adec="http://schemas.microsoft.com/office/drawing/2017/decorative" val="1"/>
                  </a:ext>
                </a:extLst>
              </p:cNvPr>
              <p:cNvSpPr>
                <a:spLocks/>
              </p:cNvSpPr>
              <p:nvPr/>
            </p:nvSpPr>
            <p:spPr bwMode="auto">
              <a:xfrm>
                <a:off x="3137111" y="5471838"/>
                <a:ext cx="231515" cy="228796"/>
              </a:xfrm>
              <a:prstGeom prst="rect">
                <a:avLst/>
              </a:prstGeom>
              <a:solidFill>
                <a:schemeClr val="accent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20" name="TextBox 19">
              <a:extLst>
                <a:ext uri="{FF2B5EF4-FFF2-40B4-BE49-F238E27FC236}">
                  <a16:creationId xmlns:a16="http://schemas.microsoft.com/office/drawing/2014/main" id="{9FBFAC2D-810B-EC87-DC78-5B471B322865}"/>
                </a:ext>
              </a:extLst>
            </p:cNvPr>
            <p:cNvSpPr txBox="1">
              <a:spLocks/>
            </p:cNvSpPr>
            <p:nvPr/>
          </p:nvSpPr>
          <p:spPr>
            <a:xfrm>
              <a:off x="1182916" y="5482870"/>
              <a:ext cx="572273" cy="184666"/>
            </a:xfrm>
            <a:prstGeom prst="rect">
              <a:avLst/>
            </a:prstGeom>
            <a:noFill/>
          </p:spPr>
          <p:txBody>
            <a:bodyPr wrap="none" lIns="0" tIns="0" rIns="0" bIns="0" rtlCol="0" anchor="b">
              <a:spAutoFit/>
            </a:bodyPr>
            <a:lstStyle/>
            <a:p>
              <a:pPr>
                <a:spcAft>
                  <a:spcPts val="1200"/>
                </a:spcAft>
              </a:pPr>
              <a:r>
                <a:rPr lang="en-US" sz="1200">
                  <a:latin typeface="+mj-lt"/>
                </a:rPr>
                <a:t>Is Habit:</a:t>
              </a:r>
              <a:endParaRPr lang="en-GB" sz="1200">
                <a:latin typeface="+mj-lt"/>
              </a:endParaRPr>
            </a:p>
          </p:txBody>
        </p:sp>
      </p:grpSp>
    </p:spTree>
    <p:custDataLst>
      <p:tags r:id="rId1"/>
    </p:custDataLst>
    <p:extLst>
      <p:ext uri="{BB962C8B-B14F-4D97-AF65-F5344CB8AC3E}">
        <p14:creationId xmlns:p14="http://schemas.microsoft.com/office/powerpoint/2010/main" val="107963011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737294-761B-402F-B05B-714A815D754C}"/>
              </a:ext>
            </a:extLst>
          </p:cNvPr>
          <p:cNvSpPr>
            <a:spLocks noGrp="1"/>
          </p:cNvSpPr>
          <p:nvPr>
            <p:ph type="title"/>
          </p:nvPr>
        </p:nvSpPr>
        <p:spPr>
          <a:xfrm>
            <a:off x="419804" y="411480"/>
            <a:ext cx="11352392" cy="430887"/>
          </a:xfrm>
        </p:spPr>
        <p:txBody>
          <a:bodyPr/>
          <a:lstStyle/>
          <a:p>
            <a:r>
              <a:rPr lang="en-GB"/>
              <a:t>Get involved in our Viva Insights open-source community!</a:t>
            </a:r>
          </a:p>
        </p:txBody>
      </p:sp>
      <p:sp>
        <p:nvSpPr>
          <p:cNvPr id="4" name="TextBox 3">
            <a:extLst>
              <a:ext uri="{FF2B5EF4-FFF2-40B4-BE49-F238E27FC236}">
                <a16:creationId xmlns:a16="http://schemas.microsoft.com/office/drawing/2014/main" id="{0AD28F0B-40B1-4848-9F04-615D50E99949}"/>
              </a:ext>
            </a:extLst>
          </p:cNvPr>
          <p:cNvSpPr txBox="1"/>
          <p:nvPr/>
        </p:nvSpPr>
        <p:spPr>
          <a:xfrm>
            <a:off x="419100" y="2290459"/>
            <a:ext cx="3566160"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effectLst/>
                <a:uLnTx/>
                <a:uFillTx/>
                <a:latin typeface="Segoe UI"/>
                <a:ea typeface="ＭＳ Ｐゴシック"/>
                <a:cs typeface="+mn-cs"/>
              </a:rPr>
              <a:t>Submit</a:t>
            </a:r>
            <a:r>
              <a:rPr kumimoji="0" lang="en-GB" sz="1800" b="0" i="0" u="none" strike="noStrike" kern="1200" cap="none" spc="0" normalizeH="0" baseline="0" noProof="0">
                <a:ln>
                  <a:noFill/>
                </a:ln>
                <a:effectLst/>
                <a:uLnTx/>
                <a:uFillTx/>
                <a:latin typeface="Segoe UI Semibold"/>
                <a:ea typeface="ＭＳ Ｐゴシック"/>
                <a:cs typeface="+mn-cs"/>
              </a:rPr>
              <a:t> feature requests </a:t>
            </a:r>
            <a:br>
              <a:rPr kumimoji="0" lang="en-GB" sz="1800" b="0" i="0" u="none" strike="noStrike" kern="1200" cap="none" spc="0" normalizeH="0" baseline="0" noProof="0">
                <a:ln>
                  <a:noFill/>
                </a:ln>
                <a:effectLst/>
                <a:uLnTx/>
                <a:uFillTx/>
                <a:latin typeface="Segoe UI Semibold"/>
                <a:ea typeface="ＭＳ Ｐゴシック"/>
                <a:cs typeface="+mn-cs"/>
              </a:rPr>
            </a:br>
            <a:r>
              <a:rPr kumimoji="0" lang="en-GB" sz="1800" b="0" i="0" u="none" strike="noStrike" kern="1200" cap="none" spc="0" normalizeH="0" baseline="0" noProof="0">
                <a:ln>
                  <a:noFill/>
                </a:ln>
                <a:effectLst/>
                <a:uLnTx/>
                <a:uFillTx/>
                <a:latin typeface="Segoe UI"/>
                <a:ea typeface="ＭＳ Ｐゴシック"/>
                <a:cs typeface="+mn-cs"/>
              </a:rPr>
              <a:t>or</a:t>
            </a:r>
            <a:r>
              <a:rPr kumimoji="0" lang="en-GB" sz="1800" b="0" i="0" u="none" strike="noStrike" kern="1200" cap="none" spc="0" normalizeH="0" baseline="0" noProof="0">
                <a:ln>
                  <a:noFill/>
                </a:ln>
                <a:effectLst/>
                <a:uLnTx/>
                <a:uFillTx/>
                <a:latin typeface="Segoe UI Semibold"/>
                <a:ea typeface="ＭＳ Ｐゴシック"/>
                <a:cs typeface="+mn-cs"/>
              </a:rPr>
              <a:t> bug reports.</a:t>
            </a:r>
          </a:p>
        </p:txBody>
      </p:sp>
      <p:sp>
        <p:nvSpPr>
          <p:cNvPr id="24" name="TextBox 23">
            <a:extLst>
              <a:ext uri="{FF2B5EF4-FFF2-40B4-BE49-F238E27FC236}">
                <a16:creationId xmlns:a16="http://schemas.microsoft.com/office/drawing/2014/main" id="{E7AF9165-F8BD-48AF-B3EF-577254A8602B}"/>
              </a:ext>
            </a:extLst>
          </p:cNvPr>
          <p:cNvSpPr txBox="1"/>
          <p:nvPr/>
        </p:nvSpPr>
        <p:spPr>
          <a:xfrm>
            <a:off x="419100" y="3022817"/>
            <a:ext cx="3566160" cy="446276"/>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chemeClr val="accent4"/>
                </a:solidFill>
                <a:effectLst/>
                <a:uLnTx/>
                <a:uFillTx/>
                <a:latin typeface="Segoe UI"/>
                <a:ea typeface="ＭＳ Ｐゴシック"/>
                <a:cs typeface="+mn-cs"/>
                <a:hlinkClick r:id="rId3">
                  <a:extLst>
                    <a:ext uri="{A12FA001-AC4F-418D-AE19-62706E023703}">
                      <ahyp:hlinkClr xmlns:ahyp="http://schemas.microsoft.com/office/drawing/2018/hyperlinkcolor" val="tx"/>
                    </a:ext>
                  </a:extLst>
                </a:hlinkClick>
              </a:rPr>
              <a:t>https://github.com/microsoft/vivainsights/issues/</a:t>
            </a:r>
            <a:endParaRPr kumimoji="0" lang="en-GB" sz="1200" b="0" i="0" u="none" strike="noStrike" kern="1200" cap="none" spc="0" normalizeH="0" baseline="0" noProof="0">
              <a:ln>
                <a:noFill/>
              </a:ln>
              <a:solidFill>
                <a:schemeClr val="accent4"/>
              </a:solidFill>
              <a:effectLst/>
              <a:uLnTx/>
              <a:uFillTx/>
              <a:latin typeface="Segoe UI"/>
              <a:ea typeface="ＭＳ Ｐゴシック"/>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chemeClr val="accent4"/>
                </a:solidFill>
                <a:effectLst/>
                <a:uLnTx/>
                <a:uFillTx/>
                <a:latin typeface="Segoe UI"/>
                <a:ea typeface="ＭＳ Ｐゴシック"/>
                <a:cs typeface="+mn-cs"/>
                <a:hlinkClick r:id="rId4">
                  <a:extLst>
                    <a:ext uri="{A12FA001-AC4F-418D-AE19-62706E023703}">
                      <ahyp:hlinkClr xmlns:ahyp="http://schemas.microsoft.com/office/drawing/2018/hyperlinkcolor" val="tx"/>
                    </a:ext>
                  </a:extLst>
                </a:hlinkClick>
              </a:rPr>
              <a:t>https://github.com/microsoft/vivainsights-py/issues/</a:t>
            </a:r>
            <a:r>
              <a:rPr kumimoji="0" lang="en-GB" sz="1200" b="0" i="0" u="none" strike="noStrike" kern="1200" cap="none" spc="0" normalizeH="0" baseline="0" noProof="0">
                <a:ln>
                  <a:noFill/>
                </a:ln>
                <a:solidFill>
                  <a:schemeClr val="accent4"/>
                </a:solidFill>
                <a:effectLst/>
                <a:uLnTx/>
                <a:uFillTx/>
                <a:latin typeface="Segoe UI"/>
                <a:ea typeface="ＭＳ Ｐゴシック"/>
                <a:cs typeface="+mn-cs"/>
              </a:rPr>
              <a:t> </a:t>
            </a:r>
          </a:p>
        </p:txBody>
      </p:sp>
      <p:sp>
        <p:nvSpPr>
          <p:cNvPr id="19" name="Oval 1091_1">
            <a:extLst>
              <a:ext uri="{FF2B5EF4-FFF2-40B4-BE49-F238E27FC236}">
                <a16:creationId xmlns:a16="http://schemas.microsoft.com/office/drawing/2014/main" id="{1ACD9080-B01B-1180-B4CF-75993B5C039C}"/>
              </a:ext>
              <a:ext uri="{C183D7F6-B498-43B3-948B-1728B52AA6E4}">
                <adec:decorative xmlns:adec="http://schemas.microsoft.com/office/drawing/2017/decorative" val="1"/>
              </a:ext>
            </a:extLst>
          </p:cNvPr>
          <p:cNvSpPr>
            <a:spLocks noChangeAspect="1"/>
          </p:cNvSpPr>
          <p:nvPr/>
        </p:nvSpPr>
        <p:spPr bwMode="auto">
          <a:xfrm rot="10800000" flipV="1">
            <a:off x="419100" y="1446185"/>
            <a:ext cx="731520" cy="73152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grpSp>
        <p:nvGrpSpPr>
          <p:cNvPr id="97" name="Group 96">
            <a:extLst>
              <a:ext uri="{FF2B5EF4-FFF2-40B4-BE49-F238E27FC236}">
                <a16:creationId xmlns:a16="http://schemas.microsoft.com/office/drawing/2014/main" id="{735CC738-F1A7-4359-DE61-6F3FA5426359}"/>
              </a:ext>
              <a:ext uri="{C183D7F6-B498-43B3-948B-1728B52AA6E4}">
                <adec:decorative xmlns:adec="http://schemas.microsoft.com/office/drawing/2017/decorative" val="1"/>
              </a:ext>
            </a:extLst>
          </p:cNvPr>
          <p:cNvGrpSpPr/>
          <p:nvPr/>
        </p:nvGrpSpPr>
        <p:grpSpPr>
          <a:xfrm>
            <a:off x="545849" y="1585623"/>
            <a:ext cx="478023" cy="452637"/>
            <a:chOff x="324052" y="1674757"/>
            <a:chExt cx="604556" cy="572452"/>
          </a:xfrm>
          <a:solidFill>
            <a:schemeClr val="bg1"/>
          </a:solidFill>
        </p:grpSpPr>
        <p:sp>
          <p:nvSpPr>
            <p:cNvPr id="77" name="Graphic 47" descr="Bug outline">
              <a:extLst>
                <a:ext uri="{FF2B5EF4-FFF2-40B4-BE49-F238E27FC236}">
                  <a16:creationId xmlns:a16="http://schemas.microsoft.com/office/drawing/2014/main" id="{2F9FF2A7-F35B-C00E-C656-D2822B87384C}"/>
                </a:ext>
              </a:extLst>
            </p:cNvPr>
            <p:cNvSpPr/>
            <p:nvPr/>
          </p:nvSpPr>
          <p:spPr>
            <a:xfrm>
              <a:off x="324052" y="1772025"/>
              <a:ext cx="367822" cy="390706"/>
            </a:xfrm>
            <a:custGeom>
              <a:avLst/>
              <a:gdLst>
                <a:gd name="connsiteX0" fmla="*/ 366419 w 367822"/>
                <a:gd name="connsiteY0" fmla="*/ 290932 h 390706"/>
                <a:gd name="connsiteX1" fmla="*/ 311263 w 367822"/>
                <a:gd name="connsiteY1" fmla="*/ 235776 h 390706"/>
                <a:gd name="connsiteX2" fmla="*/ 308013 w 367822"/>
                <a:gd name="connsiteY2" fmla="*/ 234424 h 390706"/>
                <a:gd name="connsiteX3" fmla="*/ 273673 w 367822"/>
                <a:gd name="connsiteY3" fmla="*/ 234424 h 390706"/>
                <a:gd name="connsiteX4" fmla="*/ 266443 w 367822"/>
                <a:gd name="connsiteY4" fmla="*/ 195318 h 390706"/>
                <a:gd name="connsiteX5" fmla="*/ 313115 w 367822"/>
                <a:gd name="connsiteY5" fmla="*/ 185450 h 390706"/>
                <a:gd name="connsiteX6" fmla="*/ 316645 w 367822"/>
                <a:gd name="connsiteY6" fmla="*/ 181984 h 390706"/>
                <a:gd name="connsiteX7" fmla="*/ 335908 w 367822"/>
                <a:gd name="connsiteY7" fmla="*/ 98137 h 390706"/>
                <a:gd name="connsiteX8" fmla="*/ 332461 w 367822"/>
                <a:gd name="connsiteY8" fmla="*/ 92626 h 390706"/>
                <a:gd name="connsiteX9" fmla="*/ 326950 w 367822"/>
                <a:gd name="connsiteY9" fmla="*/ 96074 h 390706"/>
                <a:gd name="connsiteX10" fmla="*/ 308339 w 367822"/>
                <a:gd name="connsiteY10" fmla="*/ 177062 h 390706"/>
                <a:gd name="connsiteX11" fmla="*/ 264085 w 367822"/>
                <a:gd name="connsiteY11" fmla="*/ 186420 h 390706"/>
                <a:gd name="connsiteX12" fmla="*/ 259540 w 367822"/>
                <a:gd name="connsiteY12" fmla="*/ 171050 h 390706"/>
                <a:gd name="connsiteX13" fmla="*/ 240446 w 367822"/>
                <a:gd name="connsiteY13" fmla="*/ 147792 h 390706"/>
                <a:gd name="connsiteX14" fmla="*/ 249713 w 367822"/>
                <a:gd name="connsiteY14" fmla="*/ 135497 h 390706"/>
                <a:gd name="connsiteX15" fmla="*/ 252176 w 367822"/>
                <a:gd name="connsiteY15" fmla="*/ 105073 h 390706"/>
                <a:gd name="connsiteX16" fmla="*/ 219023 w 367822"/>
                <a:gd name="connsiteY16" fmla="*/ 55695 h 390706"/>
                <a:gd name="connsiteX17" fmla="*/ 255100 w 367822"/>
                <a:gd name="connsiteY17" fmla="*/ 8628 h 390706"/>
                <a:gd name="connsiteX18" fmla="*/ 256921 w 367822"/>
                <a:gd name="connsiteY18" fmla="*/ 2388 h 390706"/>
                <a:gd name="connsiteX19" fmla="*/ 250681 w 367822"/>
                <a:gd name="connsiteY19" fmla="*/ 567 h 390706"/>
                <a:gd name="connsiteX20" fmla="*/ 250641 w 367822"/>
                <a:gd name="connsiteY20" fmla="*/ 589 h 390706"/>
                <a:gd name="connsiteX21" fmla="*/ 210676 w 367822"/>
                <a:gd name="connsiteY21" fmla="*/ 51461 h 390706"/>
                <a:gd name="connsiteX22" fmla="*/ 191371 w 367822"/>
                <a:gd name="connsiteY22" fmla="*/ 46369 h 390706"/>
                <a:gd name="connsiteX23" fmla="*/ 157151 w 367822"/>
                <a:gd name="connsiteY23" fmla="*/ 51383 h 390706"/>
                <a:gd name="connsiteX24" fmla="*/ 117209 w 367822"/>
                <a:gd name="connsiteY24" fmla="*/ 589 h 390706"/>
                <a:gd name="connsiteX25" fmla="*/ 110951 w 367822"/>
                <a:gd name="connsiteY25" fmla="*/ 2348 h 390706"/>
                <a:gd name="connsiteX26" fmla="*/ 112710 w 367822"/>
                <a:gd name="connsiteY26" fmla="*/ 8606 h 390706"/>
                <a:gd name="connsiteX27" fmla="*/ 112750 w 367822"/>
                <a:gd name="connsiteY27" fmla="*/ 8628 h 390706"/>
                <a:gd name="connsiteX28" fmla="*/ 148799 w 367822"/>
                <a:gd name="connsiteY28" fmla="*/ 55603 h 390706"/>
                <a:gd name="connsiteX29" fmla="*/ 114966 w 367822"/>
                <a:gd name="connsiteY29" fmla="*/ 114919 h 390706"/>
                <a:gd name="connsiteX30" fmla="*/ 118146 w 367822"/>
                <a:gd name="connsiteY30" fmla="*/ 135566 h 390706"/>
                <a:gd name="connsiteX31" fmla="*/ 127380 w 367822"/>
                <a:gd name="connsiteY31" fmla="*/ 147792 h 390706"/>
                <a:gd name="connsiteX32" fmla="*/ 108282 w 367822"/>
                <a:gd name="connsiteY32" fmla="*/ 171050 h 390706"/>
                <a:gd name="connsiteX33" fmla="*/ 103737 w 367822"/>
                <a:gd name="connsiteY33" fmla="*/ 186420 h 390706"/>
                <a:gd name="connsiteX34" fmla="*/ 59483 w 367822"/>
                <a:gd name="connsiteY34" fmla="*/ 177062 h 390706"/>
                <a:gd name="connsiteX35" fmla="*/ 40872 w 367822"/>
                <a:gd name="connsiteY35" fmla="*/ 96074 h 390706"/>
                <a:gd name="connsiteX36" fmla="*/ 35409 w 367822"/>
                <a:gd name="connsiteY36" fmla="*/ 92551 h 390706"/>
                <a:gd name="connsiteX37" fmla="*/ 31887 w 367822"/>
                <a:gd name="connsiteY37" fmla="*/ 98015 h 390706"/>
                <a:gd name="connsiteX38" fmla="*/ 31914 w 367822"/>
                <a:gd name="connsiteY38" fmla="*/ 98133 h 390706"/>
                <a:gd name="connsiteX39" fmla="*/ 51177 w 367822"/>
                <a:gd name="connsiteY39" fmla="*/ 181980 h 390706"/>
                <a:gd name="connsiteX40" fmla="*/ 54707 w 367822"/>
                <a:gd name="connsiteY40" fmla="*/ 185445 h 390706"/>
                <a:gd name="connsiteX41" fmla="*/ 101379 w 367822"/>
                <a:gd name="connsiteY41" fmla="*/ 195318 h 390706"/>
                <a:gd name="connsiteX42" fmla="*/ 94149 w 367822"/>
                <a:gd name="connsiteY42" fmla="*/ 234424 h 390706"/>
                <a:gd name="connsiteX43" fmla="*/ 59809 w 367822"/>
                <a:gd name="connsiteY43" fmla="*/ 234424 h 390706"/>
                <a:gd name="connsiteX44" fmla="*/ 56560 w 367822"/>
                <a:gd name="connsiteY44" fmla="*/ 235771 h 390706"/>
                <a:gd name="connsiteX45" fmla="*/ 1403 w 367822"/>
                <a:gd name="connsiteY45" fmla="*/ 290927 h 390706"/>
                <a:gd name="connsiteX46" fmla="*/ 1290 w 367822"/>
                <a:gd name="connsiteY46" fmla="*/ 297427 h 390706"/>
                <a:gd name="connsiteX47" fmla="*/ 7789 w 367822"/>
                <a:gd name="connsiteY47" fmla="*/ 297540 h 390706"/>
                <a:gd name="connsiteX48" fmla="*/ 7902 w 367822"/>
                <a:gd name="connsiteY48" fmla="*/ 297427 h 390706"/>
                <a:gd name="connsiteX49" fmla="*/ 61712 w 367822"/>
                <a:gd name="connsiteY49" fmla="*/ 243617 h 390706"/>
                <a:gd name="connsiteX50" fmla="*/ 93114 w 367822"/>
                <a:gd name="connsiteY50" fmla="*/ 243617 h 390706"/>
                <a:gd name="connsiteX51" fmla="*/ 91984 w 367822"/>
                <a:gd name="connsiteY51" fmla="*/ 266599 h 390706"/>
                <a:gd name="connsiteX52" fmla="*/ 95937 w 367822"/>
                <a:gd name="connsiteY52" fmla="*/ 293175 h 390706"/>
                <a:gd name="connsiteX53" fmla="*/ 58577 w 367822"/>
                <a:gd name="connsiteY53" fmla="*/ 303535 h 390706"/>
                <a:gd name="connsiteX54" fmla="*/ 55475 w 367822"/>
                <a:gd name="connsiteY54" fmla="*/ 306436 h 390706"/>
                <a:gd name="connsiteX55" fmla="*/ 27897 w 367822"/>
                <a:gd name="connsiteY55" fmla="*/ 384574 h 390706"/>
                <a:gd name="connsiteX56" fmla="*/ 30700 w 367822"/>
                <a:gd name="connsiteY56" fmla="*/ 390439 h 390706"/>
                <a:gd name="connsiteX57" fmla="*/ 36565 w 367822"/>
                <a:gd name="connsiteY57" fmla="*/ 387635 h 390706"/>
                <a:gd name="connsiteX58" fmla="*/ 63348 w 367822"/>
                <a:gd name="connsiteY58" fmla="*/ 311758 h 390706"/>
                <a:gd name="connsiteX59" fmla="*/ 99039 w 367822"/>
                <a:gd name="connsiteY59" fmla="*/ 301858 h 390706"/>
                <a:gd name="connsiteX60" fmla="*/ 219122 w 367822"/>
                <a:gd name="connsiteY60" fmla="*/ 351519 h 390706"/>
                <a:gd name="connsiteX61" fmla="*/ 268783 w 367822"/>
                <a:gd name="connsiteY61" fmla="*/ 301858 h 390706"/>
                <a:gd name="connsiteX62" fmla="*/ 304474 w 367822"/>
                <a:gd name="connsiteY62" fmla="*/ 311758 h 390706"/>
                <a:gd name="connsiteX63" fmla="*/ 331257 w 367822"/>
                <a:gd name="connsiteY63" fmla="*/ 387639 h 390706"/>
                <a:gd name="connsiteX64" fmla="*/ 337122 w 367822"/>
                <a:gd name="connsiteY64" fmla="*/ 390443 h 390706"/>
                <a:gd name="connsiteX65" fmla="*/ 339925 w 367822"/>
                <a:gd name="connsiteY65" fmla="*/ 384578 h 390706"/>
                <a:gd name="connsiteX66" fmla="*/ 312347 w 367822"/>
                <a:gd name="connsiteY66" fmla="*/ 306440 h 390706"/>
                <a:gd name="connsiteX67" fmla="*/ 309245 w 367822"/>
                <a:gd name="connsiteY67" fmla="*/ 303540 h 390706"/>
                <a:gd name="connsiteX68" fmla="*/ 271885 w 367822"/>
                <a:gd name="connsiteY68" fmla="*/ 293180 h 390706"/>
                <a:gd name="connsiteX69" fmla="*/ 275838 w 367822"/>
                <a:gd name="connsiteY69" fmla="*/ 266599 h 390706"/>
                <a:gd name="connsiteX70" fmla="*/ 274708 w 367822"/>
                <a:gd name="connsiteY70" fmla="*/ 243617 h 390706"/>
                <a:gd name="connsiteX71" fmla="*/ 306110 w 367822"/>
                <a:gd name="connsiteY71" fmla="*/ 243617 h 390706"/>
                <a:gd name="connsiteX72" fmla="*/ 359920 w 367822"/>
                <a:gd name="connsiteY72" fmla="*/ 297431 h 390706"/>
                <a:gd name="connsiteX73" fmla="*/ 366419 w 367822"/>
                <a:gd name="connsiteY73" fmla="*/ 297544 h 390706"/>
                <a:gd name="connsiteX74" fmla="*/ 366532 w 367822"/>
                <a:gd name="connsiteY74" fmla="*/ 291045 h 390706"/>
                <a:gd name="connsiteX75" fmla="*/ 366419 w 367822"/>
                <a:gd name="connsiteY75" fmla="*/ 290932 h 390706"/>
                <a:gd name="connsiteX76" fmla="*/ 140121 w 367822"/>
                <a:gd name="connsiteY76" fmla="*/ 142497 h 390706"/>
                <a:gd name="connsiteX77" fmla="*/ 126916 w 367822"/>
                <a:gd name="connsiteY77" fmla="*/ 132794 h 390706"/>
                <a:gd name="connsiteX78" fmla="*/ 124158 w 367822"/>
                <a:gd name="connsiteY78" fmla="*/ 114919 h 390706"/>
                <a:gd name="connsiteX79" fmla="*/ 143946 w 367822"/>
                <a:gd name="connsiteY79" fmla="*/ 70500 h 390706"/>
                <a:gd name="connsiteX80" fmla="*/ 183838 w 367822"/>
                <a:gd name="connsiteY80" fmla="*/ 55166 h 390706"/>
                <a:gd name="connsiteX81" fmla="*/ 190397 w 367822"/>
                <a:gd name="connsiteY81" fmla="*/ 55511 h 390706"/>
                <a:gd name="connsiteX82" fmla="*/ 243057 w 367822"/>
                <a:gd name="connsiteY82" fmla="*/ 106356 h 390706"/>
                <a:gd name="connsiteX83" fmla="*/ 240924 w 367822"/>
                <a:gd name="connsiteY83" fmla="*/ 132734 h 390706"/>
                <a:gd name="connsiteX84" fmla="*/ 227701 w 367822"/>
                <a:gd name="connsiteY84" fmla="*/ 142497 h 390706"/>
                <a:gd name="connsiteX85" fmla="*/ 140121 w 367822"/>
                <a:gd name="connsiteY85" fmla="*/ 142497 h 390706"/>
                <a:gd name="connsiteX86" fmla="*/ 188507 w 367822"/>
                <a:gd name="connsiteY86" fmla="*/ 349104 h 390706"/>
                <a:gd name="connsiteX87" fmla="*/ 188507 w 367822"/>
                <a:gd name="connsiteY87" fmla="*/ 248213 h 390706"/>
                <a:gd name="connsiteX88" fmla="*/ 183911 w 367822"/>
                <a:gd name="connsiteY88" fmla="*/ 243617 h 390706"/>
                <a:gd name="connsiteX89" fmla="*/ 179315 w 367822"/>
                <a:gd name="connsiteY89" fmla="*/ 248213 h 390706"/>
                <a:gd name="connsiteX90" fmla="*/ 179315 w 367822"/>
                <a:gd name="connsiteY90" fmla="*/ 349104 h 390706"/>
                <a:gd name="connsiteX91" fmla="*/ 101176 w 367822"/>
                <a:gd name="connsiteY91" fmla="*/ 266599 h 390706"/>
                <a:gd name="connsiteX92" fmla="*/ 117025 w 367822"/>
                <a:gd name="connsiteY92" fmla="*/ 173890 h 390706"/>
                <a:gd name="connsiteX93" fmla="*/ 147637 w 367822"/>
                <a:gd name="connsiteY93" fmla="*/ 151690 h 390706"/>
                <a:gd name="connsiteX94" fmla="*/ 220186 w 367822"/>
                <a:gd name="connsiteY94" fmla="*/ 151690 h 390706"/>
                <a:gd name="connsiteX95" fmla="*/ 250797 w 367822"/>
                <a:gd name="connsiteY95" fmla="*/ 173890 h 390706"/>
                <a:gd name="connsiteX96" fmla="*/ 266646 w 367822"/>
                <a:gd name="connsiteY96" fmla="*/ 266599 h 390706"/>
                <a:gd name="connsiteX97" fmla="*/ 188507 w 367822"/>
                <a:gd name="connsiteY97" fmla="*/ 349104 h 3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7822" h="390706">
                  <a:moveTo>
                    <a:pt x="366419" y="290932"/>
                  </a:moveTo>
                  <a:lnTo>
                    <a:pt x="311263" y="235776"/>
                  </a:lnTo>
                  <a:cubicBezTo>
                    <a:pt x="310402" y="234912"/>
                    <a:pt x="309232" y="234426"/>
                    <a:pt x="308013" y="234424"/>
                  </a:cubicBezTo>
                  <a:lnTo>
                    <a:pt x="273673" y="234424"/>
                  </a:lnTo>
                  <a:cubicBezTo>
                    <a:pt x="272024" y="221260"/>
                    <a:pt x="269610" y="208202"/>
                    <a:pt x="266443" y="195318"/>
                  </a:cubicBezTo>
                  <a:lnTo>
                    <a:pt x="313115" y="185450"/>
                  </a:lnTo>
                  <a:cubicBezTo>
                    <a:pt x="314866" y="185080"/>
                    <a:pt x="316243" y="183728"/>
                    <a:pt x="316645" y="181984"/>
                  </a:cubicBezTo>
                  <a:lnTo>
                    <a:pt x="335908" y="98137"/>
                  </a:lnTo>
                  <a:cubicBezTo>
                    <a:pt x="336478" y="95664"/>
                    <a:pt x="334935" y="93196"/>
                    <a:pt x="332461" y="92626"/>
                  </a:cubicBezTo>
                  <a:cubicBezTo>
                    <a:pt x="329987" y="92056"/>
                    <a:pt x="327520" y="93600"/>
                    <a:pt x="326950" y="96074"/>
                  </a:cubicBezTo>
                  <a:lnTo>
                    <a:pt x="308339" y="177062"/>
                  </a:lnTo>
                  <a:lnTo>
                    <a:pt x="264085" y="186420"/>
                  </a:lnTo>
                  <a:cubicBezTo>
                    <a:pt x="262674" y="181249"/>
                    <a:pt x="261185" y="176106"/>
                    <a:pt x="259540" y="171050"/>
                  </a:cubicBezTo>
                  <a:cubicBezTo>
                    <a:pt x="256337" y="161166"/>
                    <a:pt x="249517" y="152858"/>
                    <a:pt x="240446" y="147792"/>
                  </a:cubicBezTo>
                  <a:cubicBezTo>
                    <a:pt x="244849" y="144872"/>
                    <a:pt x="248119" y="140533"/>
                    <a:pt x="249713" y="135497"/>
                  </a:cubicBezTo>
                  <a:cubicBezTo>
                    <a:pt x="252806" y="125669"/>
                    <a:pt x="253648" y="115271"/>
                    <a:pt x="252176" y="105073"/>
                  </a:cubicBezTo>
                  <a:cubicBezTo>
                    <a:pt x="249102" y="84470"/>
                    <a:pt x="236929" y="66340"/>
                    <a:pt x="219023" y="55695"/>
                  </a:cubicBezTo>
                  <a:cubicBezTo>
                    <a:pt x="225917" y="31977"/>
                    <a:pt x="235634" y="19425"/>
                    <a:pt x="255100" y="8628"/>
                  </a:cubicBezTo>
                  <a:cubicBezTo>
                    <a:pt x="257326" y="7408"/>
                    <a:pt x="258141" y="4614"/>
                    <a:pt x="256921" y="2388"/>
                  </a:cubicBezTo>
                  <a:cubicBezTo>
                    <a:pt x="255701" y="162"/>
                    <a:pt x="252907" y="-654"/>
                    <a:pt x="250681" y="567"/>
                  </a:cubicBezTo>
                  <a:cubicBezTo>
                    <a:pt x="250668" y="574"/>
                    <a:pt x="250654" y="581"/>
                    <a:pt x="250641" y="589"/>
                  </a:cubicBezTo>
                  <a:cubicBezTo>
                    <a:pt x="229470" y="12328"/>
                    <a:pt x="218269" y="26411"/>
                    <a:pt x="210676" y="51461"/>
                  </a:cubicBezTo>
                  <a:cubicBezTo>
                    <a:pt x="204532" y="48807"/>
                    <a:pt x="198025" y="47091"/>
                    <a:pt x="191371" y="46369"/>
                  </a:cubicBezTo>
                  <a:cubicBezTo>
                    <a:pt x="179724" y="45108"/>
                    <a:pt x="167947" y="46834"/>
                    <a:pt x="157151" y="51383"/>
                  </a:cubicBezTo>
                  <a:cubicBezTo>
                    <a:pt x="149553" y="26384"/>
                    <a:pt x="138357" y="12314"/>
                    <a:pt x="117209" y="589"/>
                  </a:cubicBezTo>
                  <a:cubicBezTo>
                    <a:pt x="114995" y="-653"/>
                    <a:pt x="112193" y="134"/>
                    <a:pt x="110951" y="2348"/>
                  </a:cubicBezTo>
                  <a:cubicBezTo>
                    <a:pt x="109709" y="4562"/>
                    <a:pt x="110497" y="7363"/>
                    <a:pt x="112710" y="8606"/>
                  </a:cubicBezTo>
                  <a:cubicBezTo>
                    <a:pt x="112723" y="8613"/>
                    <a:pt x="112737" y="8621"/>
                    <a:pt x="112750" y="8628"/>
                  </a:cubicBezTo>
                  <a:cubicBezTo>
                    <a:pt x="132188" y="19411"/>
                    <a:pt x="141896" y="31945"/>
                    <a:pt x="148799" y="55603"/>
                  </a:cubicBezTo>
                  <a:cubicBezTo>
                    <a:pt x="127826" y="68001"/>
                    <a:pt x="114961" y="90555"/>
                    <a:pt x="114966" y="114919"/>
                  </a:cubicBezTo>
                  <a:cubicBezTo>
                    <a:pt x="114961" y="121923"/>
                    <a:pt x="116034" y="128887"/>
                    <a:pt x="118146" y="135566"/>
                  </a:cubicBezTo>
                  <a:cubicBezTo>
                    <a:pt x="119739" y="140575"/>
                    <a:pt x="122998" y="144889"/>
                    <a:pt x="127380" y="147792"/>
                  </a:cubicBezTo>
                  <a:cubicBezTo>
                    <a:pt x="118308" y="152857"/>
                    <a:pt x="111485" y="161165"/>
                    <a:pt x="108282" y="171050"/>
                  </a:cubicBezTo>
                  <a:cubicBezTo>
                    <a:pt x="106637" y="176106"/>
                    <a:pt x="105148" y="181249"/>
                    <a:pt x="103737" y="186420"/>
                  </a:cubicBezTo>
                  <a:lnTo>
                    <a:pt x="59483" y="177062"/>
                  </a:lnTo>
                  <a:lnTo>
                    <a:pt x="40872" y="96074"/>
                  </a:lnTo>
                  <a:cubicBezTo>
                    <a:pt x="40336" y="93593"/>
                    <a:pt x="37890" y="92016"/>
                    <a:pt x="35409" y="92551"/>
                  </a:cubicBezTo>
                  <a:cubicBezTo>
                    <a:pt x="32928" y="93087"/>
                    <a:pt x="31351" y="95534"/>
                    <a:pt x="31887" y="98015"/>
                  </a:cubicBezTo>
                  <a:cubicBezTo>
                    <a:pt x="31895" y="98054"/>
                    <a:pt x="31904" y="98094"/>
                    <a:pt x="31914" y="98133"/>
                  </a:cubicBezTo>
                  <a:lnTo>
                    <a:pt x="51177" y="181980"/>
                  </a:lnTo>
                  <a:cubicBezTo>
                    <a:pt x="51579" y="183724"/>
                    <a:pt x="52956" y="185076"/>
                    <a:pt x="54707" y="185445"/>
                  </a:cubicBezTo>
                  <a:lnTo>
                    <a:pt x="101379" y="195318"/>
                  </a:lnTo>
                  <a:cubicBezTo>
                    <a:pt x="98212" y="208202"/>
                    <a:pt x="95798" y="221260"/>
                    <a:pt x="94149" y="234424"/>
                  </a:cubicBezTo>
                  <a:lnTo>
                    <a:pt x="59809" y="234424"/>
                  </a:lnTo>
                  <a:cubicBezTo>
                    <a:pt x="58590" y="234425"/>
                    <a:pt x="57421" y="234909"/>
                    <a:pt x="56560" y="235771"/>
                  </a:cubicBezTo>
                  <a:lnTo>
                    <a:pt x="1403" y="290927"/>
                  </a:lnTo>
                  <a:cubicBezTo>
                    <a:pt x="-423" y="292691"/>
                    <a:pt x="-473" y="295601"/>
                    <a:pt x="1290" y="297427"/>
                  </a:cubicBezTo>
                  <a:cubicBezTo>
                    <a:pt x="3054" y="299253"/>
                    <a:pt x="5964" y="299303"/>
                    <a:pt x="7789" y="297540"/>
                  </a:cubicBezTo>
                  <a:cubicBezTo>
                    <a:pt x="7828" y="297502"/>
                    <a:pt x="7865" y="297465"/>
                    <a:pt x="7902" y="297427"/>
                  </a:cubicBezTo>
                  <a:lnTo>
                    <a:pt x="61712" y="243617"/>
                  </a:lnTo>
                  <a:lnTo>
                    <a:pt x="93114" y="243617"/>
                  </a:lnTo>
                  <a:cubicBezTo>
                    <a:pt x="92374" y="251569"/>
                    <a:pt x="91984" y="259281"/>
                    <a:pt x="91984" y="266599"/>
                  </a:cubicBezTo>
                  <a:cubicBezTo>
                    <a:pt x="91986" y="275604"/>
                    <a:pt x="93318" y="284559"/>
                    <a:pt x="95937" y="293175"/>
                  </a:cubicBezTo>
                  <a:lnTo>
                    <a:pt x="58577" y="303535"/>
                  </a:lnTo>
                  <a:cubicBezTo>
                    <a:pt x="57132" y="303937"/>
                    <a:pt x="55974" y="305020"/>
                    <a:pt x="55475" y="306436"/>
                  </a:cubicBezTo>
                  <a:lnTo>
                    <a:pt x="27897" y="384574"/>
                  </a:lnTo>
                  <a:cubicBezTo>
                    <a:pt x="27051" y="386967"/>
                    <a:pt x="28307" y="389593"/>
                    <a:pt x="30700" y="390439"/>
                  </a:cubicBezTo>
                  <a:cubicBezTo>
                    <a:pt x="33094" y="391284"/>
                    <a:pt x="35720" y="390029"/>
                    <a:pt x="36565" y="387635"/>
                  </a:cubicBezTo>
                  <a:lnTo>
                    <a:pt x="63348" y="311758"/>
                  </a:lnTo>
                  <a:lnTo>
                    <a:pt x="99039" y="301858"/>
                  </a:lnTo>
                  <a:cubicBezTo>
                    <a:pt x="118485" y="348731"/>
                    <a:pt x="172248" y="370965"/>
                    <a:pt x="219122" y="351519"/>
                  </a:cubicBezTo>
                  <a:cubicBezTo>
                    <a:pt x="241598" y="342194"/>
                    <a:pt x="259458" y="324334"/>
                    <a:pt x="268783" y="301858"/>
                  </a:cubicBezTo>
                  <a:lnTo>
                    <a:pt x="304474" y="311758"/>
                  </a:lnTo>
                  <a:lnTo>
                    <a:pt x="331257" y="387639"/>
                  </a:lnTo>
                  <a:cubicBezTo>
                    <a:pt x="332102" y="390033"/>
                    <a:pt x="334728" y="391289"/>
                    <a:pt x="337122" y="390443"/>
                  </a:cubicBezTo>
                  <a:cubicBezTo>
                    <a:pt x="339515" y="389598"/>
                    <a:pt x="340771" y="386972"/>
                    <a:pt x="339925" y="384578"/>
                  </a:cubicBezTo>
                  <a:lnTo>
                    <a:pt x="312347" y="306440"/>
                  </a:lnTo>
                  <a:cubicBezTo>
                    <a:pt x="311849" y="305025"/>
                    <a:pt x="310690" y="303942"/>
                    <a:pt x="309245" y="303540"/>
                  </a:cubicBezTo>
                  <a:lnTo>
                    <a:pt x="271885" y="293180"/>
                  </a:lnTo>
                  <a:cubicBezTo>
                    <a:pt x="274505" y="284562"/>
                    <a:pt x="275837" y="275605"/>
                    <a:pt x="275838" y="266599"/>
                  </a:cubicBezTo>
                  <a:cubicBezTo>
                    <a:pt x="275838" y="259277"/>
                    <a:pt x="275448" y="251564"/>
                    <a:pt x="274708" y="243617"/>
                  </a:cubicBezTo>
                  <a:lnTo>
                    <a:pt x="306110" y="243617"/>
                  </a:lnTo>
                  <a:lnTo>
                    <a:pt x="359920" y="297431"/>
                  </a:lnTo>
                  <a:cubicBezTo>
                    <a:pt x="361683" y="299257"/>
                    <a:pt x="364593" y="299308"/>
                    <a:pt x="366419" y="297544"/>
                  </a:cubicBezTo>
                  <a:cubicBezTo>
                    <a:pt x="368245" y="295781"/>
                    <a:pt x="368296" y="292871"/>
                    <a:pt x="366532" y="291045"/>
                  </a:cubicBezTo>
                  <a:cubicBezTo>
                    <a:pt x="366495" y="291006"/>
                    <a:pt x="366457" y="290969"/>
                    <a:pt x="366419" y="290932"/>
                  </a:cubicBezTo>
                  <a:close/>
                  <a:moveTo>
                    <a:pt x="140121" y="142497"/>
                  </a:moveTo>
                  <a:cubicBezTo>
                    <a:pt x="134071" y="142501"/>
                    <a:pt x="128721" y="138569"/>
                    <a:pt x="126916" y="132794"/>
                  </a:cubicBezTo>
                  <a:cubicBezTo>
                    <a:pt x="125085" y="127012"/>
                    <a:pt x="124156" y="120983"/>
                    <a:pt x="124158" y="114919"/>
                  </a:cubicBezTo>
                  <a:cubicBezTo>
                    <a:pt x="124171" y="97979"/>
                    <a:pt x="131361" y="81839"/>
                    <a:pt x="143946" y="70500"/>
                  </a:cubicBezTo>
                  <a:cubicBezTo>
                    <a:pt x="154863" y="60589"/>
                    <a:pt x="169092" y="55120"/>
                    <a:pt x="183838" y="55166"/>
                  </a:cubicBezTo>
                  <a:cubicBezTo>
                    <a:pt x="186028" y="55167"/>
                    <a:pt x="188218" y="55282"/>
                    <a:pt x="190397" y="55511"/>
                  </a:cubicBezTo>
                  <a:cubicBezTo>
                    <a:pt x="217432" y="58593"/>
                    <a:pt x="239029" y="79445"/>
                    <a:pt x="243057" y="106356"/>
                  </a:cubicBezTo>
                  <a:cubicBezTo>
                    <a:pt x="244341" y="115197"/>
                    <a:pt x="243612" y="124214"/>
                    <a:pt x="240924" y="132734"/>
                  </a:cubicBezTo>
                  <a:cubicBezTo>
                    <a:pt x="239135" y="138537"/>
                    <a:pt x="233773" y="142496"/>
                    <a:pt x="227701" y="142497"/>
                  </a:cubicBezTo>
                  <a:lnTo>
                    <a:pt x="140121" y="142497"/>
                  </a:lnTo>
                  <a:close/>
                  <a:moveTo>
                    <a:pt x="188507" y="349104"/>
                  </a:moveTo>
                  <a:lnTo>
                    <a:pt x="188507" y="248213"/>
                  </a:lnTo>
                  <a:cubicBezTo>
                    <a:pt x="188507" y="245675"/>
                    <a:pt x="186450" y="243617"/>
                    <a:pt x="183911" y="243617"/>
                  </a:cubicBezTo>
                  <a:cubicBezTo>
                    <a:pt x="181372" y="243617"/>
                    <a:pt x="179315" y="245675"/>
                    <a:pt x="179315" y="248213"/>
                  </a:cubicBezTo>
                  <a:lnTo>
                    <a:pt x="179315" y="349104"/>
                  </a:lnTo>
                  <a:cubicBezTo>
                    <a:pt x="135522" y="346651"/>
                    <a:pt x="101247" y="310460"/>
                    <a:pt x="101176" y="266599"/>
                  </a:cubicBezTo>
                  <a:cubicBezTo>
                    <a:pt x="101786" y="235076"/>
                    <a:pt x="107129" y="203825"/>
                    <a:pt x="117025" y="173890"/>
                  </a:cubicBezTo>
                  <a:cubicBezTo>
                    <a:pt x="121321" y="160625"/>
                    <a:pt x="133693" y="151652"/>
                    <a:pt x="147637" y="151690"/>
                  </a:cubicBezTo>
                  <a:lnTo>
                    <a:pt x="220186" y="151690"/>
                  </a:lnTo>
                  <a:cubicBezTo>
                    <a:pt x="234129" y="151652"/>
                    <a:pt x="246501" y="160625"/>
                    <a:pt x="250797" y="173890"/>
                  </a:cubicBezTo>
                  <a:cubicBezTo>
                    <a:pt x="260693" y="203825"/>
                    <a:pt x="266036" y="235076"/>
                    <a:pt x="266646" y="266599"/>
                  </a:cubicBezTo>
                  <a:cubicBezTo>
                    <a:pt x="266575" y="310460"/>
                    <a:pt x="232300" y="346651"/>
                    <a:pt x="188507" y="349104"/>
                  </a:cubicBezTo>
                  <a:close/>
                </a:path>
              </a:pathLst>
            </a:custGeom>
            <a:grpFill/>
            <a:ln w="9525" cap="flat">
              <a:noFill/>
              <a:prstDash val="solid"/>
              <a:miter/>
            </a:ln>
          </p:spPr>
          <p:txBody>
            <a:bodyPr rtlCol="0" anchor="ctr"/>
            <a:lstStyle/>
            <a:p>
              <a:endParaRPr lang="en-US"/>
            </a:p>
          </p:txBody>
        </p:sp>
        <p:sp>
          <p:nvSpPr>
            <p:cNvPr id="51" name="Freeform: Shape 50" descr="Paper outline">
              <a:extLst>
                <a:ext uri="{FF2B5EF4-FFF2-40B4-BE49-F238E27FC236}">
                  <a16:creationId xmlns:a16="http://schemas.microsoft.com/office/drawing/2014/main" id="{84854D7E-E466-0734-7B1A-B9771CD0E39F}"/>
                </a:ext>
              </a:extLst>
            </p:cNvPr>
            <p:cNvSpPr/>
            <p:nvPr/>
          </p:nvSpPr>
          <p:spPr>
            <a:xfrm>
              <a:off x="499269" y="1674757"/>
              <a:ext cx="429339" cy="572452"/>
            </a:xfrm>
            <a:custGeom>
              <a:avLst/>
              <a:gdLst>
                <a:gd name="connsiteX0" fmla="*/ 371571 w 571500"/>
                <a:gd name="connsiteY0" fmla="*/ 32653 h 762000"/>
                <a:gd name="connsiteX1" fmla="*/ 371475 w 571500"/>
                <a:gd name="connsiteY1" fmla="*/ 32747 h 762000"/>
                <a:gd name="connsiteX2" fmla="*/ 371475 w 571500"/>
                <a:gd name="connsiteY2" fmla="*/ 200025 h 762000"/>
                <a:gd name="connsiteX3" fmla="*/ 538753 w 571500"/>
                <a:gd name="connsiteY3" fmla="*/ 200025 h 762000"/>
                <a:gd name="connsiteX4" fmla="*/ 538819 w 571500"/>
                <a:gd name="connsiteY4" fmla="*/ 199997 h 762000"/>
                <a:gd name="connsiteX5" fmla="*/ 538820 w 571500"/>
                <a:gd name="connsiteY5" fmla="*/ 199863 h 762000"/>
                <a:gd name="connsiteX6" fmla="*/ 371637 w 571500"/>
                <a:gd name="connsiteY6" fmla="*/ 32680 h 762000"/>
                <a:gd name="connsiteX7" fmla="*/ 371571 w 571500"/>
                <a:gd name="connsiteY7" fmla="*/ 32653 h 762000"/>
                <a:gd name="connsiteX8" fmla="*/ 0 w 571500"/>
                <a:gd name="connsiteY8" fmla="*/ 0 h 762000"/>
                <a:gd name="connsiteX9" fmla="*/ 365893 w 571500"/>
                <a:gd name="connsiteY9" fmla="*/ 0 h 762000"/>
                <a:gd name="connsiteX10" fmla="*/ 571500 w 571500"/>
                <a:gd name="connsiteY10" fmla="*/ 205607 h 762000"/>
                <a:gd name="connsiteX11" fmla="*/ 571500 w 571500"/>
                <a:gd name="connsiteY11" fmla="*/ 762000 h 762000"/>
                <a:gd name="connsiteX12" fmla="*/ 0 w 571500"/>
                <a:gd name="connsiteY12" fmla="*/ 762000 h 762000"/>
                <a:gd name="connsiteX13" fmla="*/ 0 w 571500"/>
                <a:gd name="connsiteY13" fmla="*/ 630141 h 762000"/>
                <a:gd name="connsiteX14" fmla="*/ 19050 w 571500"/>
                <a:gd name="connsiteY14" fmla="*/ 630141 h 762000"/>
                <a:gd name="connsiteX15" fmla="*/ 19050 w 571500"/>
                <a:gd name="connsiteY15" fmla="*/ 742950 h 762000"/>
                <a:gd name="connsiteX16" fmla="*/ 552450 w 571500"/>
                <a:gd name="connsiteY16" fmla="*/ 742950 h 762000"/>
                <a:gd name="connsiteX17" fmla="*/ 552450 w 571500"/>
                <a:gd name="connsiteY17" fmla="*/ 219075 h 762000"/>
                <a:gd name="connsiteX18" fmla="*/ 352425 w 571500"/>
                <a:gd name="connsiteY18" fmla="*/ 219075 h 762000"/>
                <a:gd name="connsiteX19" fmla="*/ 352425 w 571500"/>
                <a:gd name="connsiteY19" fmla="*/ 19050 h 762000"/>
                <a:gd name="connsiteX20" fmla="*/ 19050 w 571500"/>
                <a:gd name="connsiteY20" fmla="*/ 19050 h 762000"/>
                <a:gd name="connsiteX21" fmla="*/ 19050 w 571500"/>
                <a:gd name="connsiteY21" fmla="*/ 171012 h 762000"/>
                <a:gd name="connsiteX22" fmla="*/ 0 w 571500"/>
                <a:gd name="connsiteY22" fmla="*/ 171012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500" h="762000">
                  <a:moveTo>
                    <a:pt x="371571" y="32653"/>
                  </a:moveTo>
                  <a:cubicBezTo>
                    <a:pt x="371519" y="32653"/>
                    <a:pt x="371476" y="32695"/>
                    <a:pt x="371475" y="32747"/>
                  </a:cubicBezTo>
                  <a:lnTo>
                    <a:pt x="371475" y="200025"/>
                  </a:lnTo>
                  <a:lnTo>
                    <a:pt x="538753" y="200025"/>
                  </a:lnTo>
                  <a:cubicBezTo>
                    <a:pt x="538778" y="200025"/>
                    <a:pt x="538801" y="200015"/>
                    <a:pt x="538819" y="199997"/>
                  </a:cubicBezTo>
                  <a:cubicBezTo>
                    <a:pt x="538856" y="199961"/>
                    <a:pt x="538857" y="199900"/>
                    <a:pt x="538820" y="199863"/>
                  </a:cubicBezTo>
                  <a:lnTo>
                    <a:pt x="371637" y="32680"/>
                  </a:lnTo>
                  <a:cubicBezTo>
                    <a:pt x="371620" y="32663"/>
                    <a:pt x="371596" y="32654"/>
                    <a:pt x="371571" y="32653"/>
                  </a:cubicBezTo>
                  <a:close/>
                  <a:moveTo>
                    <a:pt x="0" y="0"/>
                  </a:moveTo>
                  <a:lnTo>
                    <a:pt x="365893" y="0"/>
                  </a:lnTo>
                  <a:lnTo>
                    <a:pt x="571500" y="205607"/>
                  </a:lnTo>
                  <a:lnTo>
                    <a:pt x="571500" y="762000"/>
                  </a:lnTo>
                  <a:lnTo>
                    <a:pt x="0" y="762000"/>
                  </a:lnTo>
                  <a:lnTo>
                    <a:pt x="0" y="630141"/>
                  </a:lnTo>
                  <a:lnTo>
                    <a:pt x="19050" y="630141"/>
                  </a:lnTo>
                  <a:lnTo>
                    <a:pt x="19050" y="742950"/>
                  </a:lnTo>
                  <a:lnTo>
                    <a:pt x="552450" y="742950"/>
                  </a:lnTo>
                  <a:lnTo>
                    <a:pt x="552450" y="219075"/>
                  </a:lnTo>
                  <a:lnTo>
                    <a:pt x="352425" y="219075"/>
                  </a:lnTo>
                  <a:lnTo>
                    <a:pt x="352425" y="19050"/>
                  </a:lnTo>
                  <a:lnTo>
                    <a:pt x="19050" y="19050"/>
                  </a:lnTo>
                  <a:lnTo>
                    <a:pt x="19050" y="171012"/>
                  </a:lnTo>
                  <a:lnTo>
                    <a:pt x="0" y="171012"/>
                  </a:lnTo>
                  <a:close/>
                </a:path>
              </a:pathLst>
            </a:custGeom>
            <a:grpFill/>
            <a:ln w="9525"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5AAB59E9-09BB-43EA-A99E-97C109CB56FA}"/>
              </a:ext>
            </a:extLst>
          </p:cNvPr>
          <p:cNvSpPr txBox="1"/>
          <p:nvPr/>
        </p:nvSpPr>
        <p:spPr>
          <a:xfrm>
            <a:off x="4865891" y="2290459"/>
            <a:ext cx="3200400"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effectLst/>
                <a:uLnTx/>
                <a:uFillTx/>
                <a:latin typeface="Segoe UI"/>
                <a:ea typeface="ＭＳ Ｐゴシック"/>
                <a:cs typeface="+mn-cs"/>
              </a:rPr>
              <a:t>Contribute</a:t>
            </a:r>
            <a:r>
              <a:rPr kumimoji="0" lang="en-GB" sz="1800" b="0" i="0" u="none" strike="noStrike" kern="1200" cap="none" spc="0" normalizeH="0" baseline="0" noProof="0">
                <a:ln>
                  <a:noFill/>
                </a:ln>
                <a:effectLst/>
                <a:uLnTx/>
                <a:uFillTx/>
                <a:latin typeface="Segoe UI Semibold"/>
                <a:ea typeface="ＭＳ Ｐゴシック"/>
                <a:cs typeface="+mn-cs"/>
              </a:rPr>
              <a:t> sample </a:t>
            </a:r>
            <a:br>
              <a:rPr kumimoji="0" lang="en-GB" sz="1800" b="0" i="0" u="none" strike="noStrike" kern="1200" cap="none" spc="0" normalizeH="0" baseline="0" noProof="0">
                <a:ln>
                  <a:noFill/>
                </a:ln>
                <a:effectLst/>
                <a:uLnTx/>
                <a:uFillTx/>
                <a:latin typeface="Segoe UI Semibold"/>
                <a:ea typeface="ＭＳ Ｐゴシック"/>
                <a:cs typeface="+mn-cs"/>
              </a:rPr>
            </a:br>
            <a:r>
              <a:rPr kumimoji="0" lang="en-GB" sz="1800" b="0" i="0" u="none" strike="noStrike" kern="1200" cap="none" spc="0" normalizeH="0" baseline="0" noProof="0">
                <a:ln>
                  <a:noFill/>
                </a:ln>
                <a:effectLst/>
                <a:uLnTx/>
                <a:uFillTx/>
                <a:latin typeface="Segoe UI Semibold"/>
                <a:ea typeface="ＭＳ Ｐゴシック"/>
                <a:cs typeface="+mn-cs"/>
              </a:rPr>
              <a:t>code snippets.</a:t>
            </a:r>
          </a:p>
        </p:txBody>
      </p:sp>
      <p:sp>
        <p:nvSpPr>
          <p:cNvPr id="23" name="TextBox 22">
            <a:extLst>
              <a:ext uri="{FF2B5EF4-FFF2-40B4-BE49-F238E27FC236}">
                <a16:creationId xmlns:a16="http://schemas.microsoft.com/office/drawing/2014/main" id="{B2969AE9-1A37-4138-A3B1-093255B376AF}"/>
              </a:ext>
            </a:extLst>
          </p:cNvPr>
          <p:cNvSpPr txBox="1"/>
          <p:nvPr/>
        </p:nvSpPr>
        <p:spPr>
          <a:xfrm>
            <a:off x="4865891" y="3022817"/>
            <a:ext cx="3200400" cy="369332"/>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rgbClr val="603BA1"/>
                </a:solidFill>
                <a:effectLst/>
                <a:uLnTx/>
                <a:uFillTx/>
                <a:latin typeface="Segoe UI"/>
                <a:ea typeface="ＭＳ Ｐゴシック"/>
                <a:cs typeface="+mn-cs"/>
                <a:hlinkClick r:id="rId5">
                  <a:extLst>
                    <a:ext uri="{A12FA001-AC4F-418D-AE19-62706E023703}">
                      <ahyp:hlinkClr xmlns:ahyp="http://schemas.microsoft.com/office/drawing/2018/hyperlinkcolor" val="tx"/>
                    </a:ext>
                  </a:extLst>
                </a:hlinkClick>
              </a:rPr>
              <a:t>https://github.com/microsoft/viva-insights-sample-code</a:t>
            </a:r>
            <a:r>
              <a:rPr kumimoji="0" lang="en-GB" sz="1200" b="0" i="0" u="none" strike="noStrike" kern="1200" cap="none" spc="0" normalizeH="0" baseline="0" noProof="0">
                <a:ln>
                  <a:noFill/>
                </a:ln>
                <a:solidFill>
                  <a:schemeClr val="accent4"/>
                </a:solidFill>
                <a:effectLst/>
                <a:uLnTx/>
                <a:uFillTx/>
                <a:latin typeface="Segoe UI"/>
                <a:ea typeface="ＭＳ Ｐゴシック"/>
                <a:cs typeface="+mn-cs"/>
                <a:hlinkClick r:id="rId5">
                  <a:extLst>
                    <a:ext uri="{A12FA001-AC4F-418D-AE19-62706E023703}">
                      <ahyp:hlinkClr xmlns:ahyp="http://schemas.microsoft.com/office/drawing/2018/hyperlinkcolor" val="tx"/>
                    </a:ext>
                  </a:extLst>
                </a:hlinkClick>
              </a:rPr>
              <a:t>/</a:t>
            </a:r>
            <a:r>
              <a:rPr kumimoji="0" lang="en-GB" sz="1200" b="0" i="0" u="none" strike="noStrike" kern="1200" cap="none" spc="0" normalizeH="0" baseline="0" noProof="0">
                <a:ln>
                  <a:noFill/>
                </a:ln>
                <a:solidFill>
                  <a:schemeClr val="accent4"/>
                </a:solidFill>
                <a:effectLst/>
                <a:uLnTx/>
                <a:uFillTx/>
                <a:latin typeface="Segoe UI"/>
                <a:ea typeface="ＭＳ Ｐゴシック"/>
                <a:cs typeface="+mn-cs"/>
              </a:rPr>
              <a:t> </a:t>
            </a:r>
          </a:p>
        </p:txBody>
      </p:sp>
      <p:sp>
        <p:nvSpPr>
          <p:cNvPr id="8" name="TextBox 7">
            <a:extLst>
              <a:ext uri="{FF2B5EF4-FFF2-40B4-BE49-F238E27FC236}">
                <a16:creationId xmlns:a16="http://schemas.microsoft.com/office/drawing/2014/main" id="{05E98ECA-DF0B-4997-94EF-F81A3AD68225}"/>
              </a:ext>
            </a:extLst>
          </p:cNvPr>
          <p:cNvSpPr txBox="1"/>
          <p:nvPr/>
        </p:nvSpPr>
        <p:spPr>
          <a:xfrm>
            <a:off x="8946923" y="2290459"/>
            <a:ext cx="2825977"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effectLst/>
                <a:uLnTx/>
                <a:uFillTx/>
                <a:latin typeface="Segoe UI"/>
                <a:ea typeface="ＭＳ Ｐゴシック"/>
                <a:cs typeface="+mn-cs"/>
              </a:rPr>
              <a:t>Contribute an </a:t>
            </a:r>
            <a:br>
              <a:rPr kumimoji="0" lang="en-GB" sz="1800" b="0" i="0" u="none" strike="noStrike" kern="1200" cap="none" spc="0" normalizeH="0" baseline="0" noProof="0">
                <a:ln>
                  <a:noFill/>
                </a:ln>
                <a:effectLst/>
                <a:uLnTx/>
                <a:uFillTx/>
                <a:latin typeface="Segoe UI Semibold"/>
                <a:ea typeface="ＭＳ Ｐゴシック"/>
                <a:cs typeface="+mn-cs"/>
              </a:rPr>
            </a:br>
            <a:r>
              <a:rPr kumimoji="0" lang="en-GB" sz="1800" b="0" i="0" u="none" strike="noStrike" kern="1200" cap="none" spc="0" normalizeH="0" baseline="0" noProof="0">
                <a:ln>
                  <a:noFill/>
                </a:ln>
                <a:effectLst/>
                <a:uLnTx/>
                <a:uFillTx/>
                <a:latin typeface="Segoe UI Semibold"/>
                <a:ea typeface="ＭＳ Ｐゴシック"/>
                <a:cs typeface="+mn-cs"/>
              </a:rPr>
              <a:t>article.</a:t>
            </a:r>
          </a:p>
        </p:txBody>
      </p:sp>
      <p:sp>
        <p:nvSpPr>
          <p:cNvPr id="25" name="TextBox 24">
            <a:extLst>
              <a:ext uri="{FF2B5EF4-FFF2-40B4-BE49-F238E27FC236}">
                <a16:creationId xmlns:a16="http://schemas.microsoft.com/office/drawing/2014/main" id="{8F42A6CC-020B-4675-83B0-98532B94016C}"/>
              </a:ext>
            </a:extLst>
          </p:cNvPr>
          <p:cNvSpPr txBox="1"/>
          <p:nvPr/>
        </p:nvSpPr>
        <p:spPr>
          <a:xfrm>
            <a:off x="8946923" y="3022817"/>
            <a:ext cx="2825977" cy="184666"/>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effectLst/>
                <a:uLnTx/>
                <a:uFillTx/>
                <a:latin typeface="Segoe UI"/>
                <a:ea typeface="ＭＳ Ｐゴシック"/>
                <a:cs typeface="+mn-cs"/>
              </a:rPr>
              <a:t>Email: </a:t>
            </a:r>
            <a:r>
              <a:rPr kumimoji="0" lang="en-GB" sz="1200" b="0" i="0" u="none" strike="noStrike" kern="1200" cap="none" spc="0" normalizeH="0" baseline="0" noProof="0">
                <a:ln>
                  <a:noFill/>
                </a:ln>
                <a:solidFill>
                  <a:schemeClr val="accent4"/>
                </a:solidFill>
                <a:effectLst/>
                <a:uLnTx/>
                <a:uFillTx/>
                <a:latin typeface="Segoe UI"/>
                <a:ea typeface="ＭＳ Ｐゴシック"/>
                <a:cs typeface="+mn-cs"/>
                <a:hlinkClick r:id="rId6"/>
              </a:rPr>
              <a:t>martin.chan@microsoft.com</a:t>
            </a:r>
            <a:r>
              <a:rPr kumimoji="0" lang="en-GB" sz="1200" b="0" i="0" u="none" strike="noStrike" kern="1200" cap="none" spc="0" normalizeH="0" baseline="0" noProof="0">
                <a:ln>
                  <a:noFill/>
                </a:ln>
                <a:solidFill>
                  <a:schemeClr val="accent4"/>
                </a:solidFill>
                <a:effectLst/>
                <a:uLnTx/>
                <a:uFillTx/>
                <a:latin typeface="Segoe UI"/>
                <a:ea typeface="ＭＳ Ｐゴシック"/>
                <a:cs typeface="+mn-cs"/>
              </a:rPr>
              <a:t> </a:t>
            </a:r>
          </a:p>
        </p:txBody>
      </p:sp>
      <p:sp>
        <p:nvSpPr>
          <p:cNvPr id="6" name="TextBox 5">
            <a:extLst>
              <a:ext uri="{FF2B5EF4-FFF2-40B4-BE49-F238E27FC236}">
                <a16:creationId xmlns:a16="http://schemas.microsoft.com/office/drawing/2014/main" id="{93B9D0A1-3F46-42C2-A731-85D2D76C9217}"/>
              </a:ext>
            </a:extLst>
          </p:cNvPr>
          <p:cNvSpPr txBox="1"/>
          <p:nvPr/>
        </p:nvSpPr>
        <p:spPr>
          <a:xfrm>
            <a:off x="419100" y="5159531"/>
            <a:ext cx="3566160"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effectLst/>
                <a:uLnTx/>
                <a:uFillTx/>
                <a:latin typeface="Segoe UI"/>
                <a:ea typeface="ＭＳ Ｐゴシック"/>
                <a:cs typeface="+mn-cs"/>
              </a:rPr>
              <a:t>Request a demo for your </a:t>
            </a:r>
            <a:br>
              <a:rPr kumimoji="0" lang="en-GB" sz="1800" b="0" i="0" u="none" strike="noStrike" kern="1200" cap="none" spc="0" normalizeH="0" baseline="0" noProof="0">
                <a:ln>
                  <a:noFill/>
                </a:ln>
                <a:effectLst/>
                <a:uLnTx/>
                <a:uFillTx/>
                <a:latin typeface="Segoe UI"/>
                <a:ea typeface="ＭＳ Ｐゴシック"/>
                <a:cs typeface="+mn-cs"/>
              </a:rPr>
            </a:br>
            <a:r>
              <a:rPr kumimoji="0" lang="en-GB" sz="1800" b="0" i="0" u="none" strike="noStrike" kern="1200" cap="none" spc="0" normalizeH="0" baseline="0" noProof="0">
                <a:ln>
                  <a:noFill/>
                </a:ln>
                <a:effectLst/>
                <a:uLnTx/>
                <a:uFillTx/>
                <a:latin typeface="Segoe UI Semibold"/>
                <a:ea typeface="ＭＳ Ｐゴシック"/>
                <a:cs typeface="+mn-cs"/>
              </a:rPr>
              <a:t>Analyst Team.</a:t>
            </a:r>
          </a:p>
        </p:txBody>
      </p:sp>
      <p:sp>
        <p:nvSpPr>
          <p:cNvPr id="31" name="Oval 1091_1">
            <a:extLst>
              <a:ext uri="{FF2B5EF4-FFF2-40B4-BE49-F238E27FC236}">
                <a16:creationId xmlns:a16="http://schemas.microsoft.com/office/drawing/2014/main" id="{D861E468-94CD-9389-A1D1-8E268EF75791}"/>
              </a:ext>
              <a:ext uri="{C183D7F6-B498-43B3-948B-1728B52AA6E4}">
                <adec:decorative xmlns:adec="http://schemas.microsoft.com/office/drawing/2017/decorative" val="1"/>
              </a:ext>
            </a:extLst>
          </p:cNvPr>
          <p:cNvSpPr>
            <a:spLocks noChangeAspect="1"/>
          </p:cNvSpPr>
          <p:nvPr/>
        </p:nvSpPr>
        <p:spPr bwMode="auto">
          <a:xfrm rot="10800000" flipV="1">
            <a:off x="419100" y="4330692"/>
            <a:ext cx="731520" cy="73152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grpSp>
        <p:nvGrpSpPr>
          <p:cNvPr id="101" name="Graphic 58">
            <a:extLst>
              <a:ext uri="{FF2B5EF4-FFF2-40B4-BE49-F238E27FC236}">
                <a16:creationId xmlns:a16="http://schemas.microsoft.com/office/drawing/2014/main" id="{752310C7-19F2-9217-AE23-7725367A057C}"/>
              </a:ext>
              <a:ext uri="{C183D7F6-B498-43B3-948B-1728B52AA6E4}">
                <adec:decorative xmlns:adec="http://schemas.microsoft.com/office/drawing/2017/decorative" val="1"/>
              </a:ext>
            </a:extLst>
          </p:cNvPr>
          <p:cNvGrpSpPr/>
          <p:nvPr/>
        </p:nvGrpSpPr>
        <p:grpSpPr>
          <a:xfrm>
            <a:off x="539431" y="4529603"/>
            <a:ext cx="490856" cy="333721"/>
            <a:chOff x="317717" y="4579988"/>
            <a:chExt cx="620786" cy="422056"/>
          </a:xfrm>
          <a:solidFill>
            <a:schemeClr val="bg1"/>
          </a:solidFill>
        </p:grpSpPr>
        <p:sp>
          <p:nvSpPr>
            <p:cNvPr id="102" name="Freeform: Shape 101">
              <a:extLst>
                <a:ext uri="{FF2B5EF4-FFF2-40B4-BE49-F238E27FC236}">
                  <a16:creationId xmlns:a16="http://schemas.microsoft.com/office/drawing/2014/main" id="{3082DE61-D527-A96A-9EB9-9014D7AE60F2}"/>
                </a:ext>
              </a:extLst>
            </p:cNvPr>
            <p:cNvSpPr/>
            <p:nvPr/>
          </p:nvSpPr>
          <p:spPr>
            <a:xfrm>
              <a:off x="437607" y="4579988"/>
              <a:ext cx="500896" cy="343472"/>
            </a:xfrm>
            <a:custGeom>
              <a:avLst/>
              <a:gdLst>
                <a:gd name="connsiteX0" fmla="*/ 465118 w 500896"/>
                <a:gd name="connsiteY0" fmla="*/ 0 h 343472"/>
                <a:gd name="connsiteX1" fmla="*/ 35778 w 500896"/>
                <a:gd name="connsiteY1" fmla="*/ 0 h 343472"/>
                <a:gd name="connsiteX2" fmla="*/ 0 w 500896"/>
                <a:gd name="connsiteY2" fmla="*/ 35778 h 343472"/>
                <a:gd name="connsiteX3" fmla="*/ 0 w 500896"/>
                <a:gd name="connsiteY3" fmla="*/ 138197 h 343472"/>
                <a:gd name="connsiteX4" fmla="*/ 14311 w 500896"/>
                <a:gd name="connsiteY4" fmla="*/ 136137 h 343472"/>
                <a:gd name="connsiteX5" fmla="*/ 14311 w 500896"/>
                <a:gd name="connsiteY5" fmla="*/ 35778 h 343472"/>
                <a:gd name="connsiteX6" fmla="*/ 35778 w 500896"/>
                <a:gd name="connsiteY6" fmla="*/ 14311 h 343472"/>
                <a:gd name="connsiteX7" fmla="*/ 465118 w 500896"/>
                <a:gd name="connsiteY7" fmla="*/ 14311 h 343472"/>
                <a:gd name="connsiteX8" fmla="*/ 486585 w 500896"/>
                <a:gd name="connsiteY8" fmla="*/ 35778 h 343472"/>
                <a:gd name="connsiteX9" fmla="*/ 486585 w 500896"/>
                <a:gd name="connsiteY9" fmla="*/ 307694 h 343472"/>
                <a:gd name="connsiteX10" fmla="*/ 465118 w 500896"/>
                <a:gd name="connsiteY10" fmla="*/ 329161 h 343472"/>
                <a:gd name="connsiteX11" fmla="*/ 188459 w 500896"/>
                <a:gd name="connsiteY11" fmla="*/ 329161 h 343472"/>
                <a:gd name="connsiteX12" fmla="*/ 175106 w 500896"/>
                <a:gd name="connsiteY12" fmla="*/ 343472 h 343472"/>
                <a:gd name="connsiteX13" fmla="*/ 465118 w 500896"/>
                <a:gd name="connsiteY13" fmla="*/ 343472 h 343472"/>
                <a:gd name="connsiteX14" fmla="*/ 500897 w 500896"/>
                <a:gd name="connsiteY14" fmla="*/ 307694 h 343472"/>
                <a:gd name="connsiteX15" fmla="*/ 500897 w 500896"/>
                <a:gd name="connsiteY15" fmla="*/ 35778 h 343472"/>
                <a:gd name="connsiteX16" fmla="*/ 465118 w 500896"/>
                <a:gd name="connsiteY16" fmla="*/ 0 h 343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0896" h="343472">
                  <a:moveTo>
                    <a:pt x="465118" y="0"/>
                  </a:moveTo>
                  <a:lnTo>
                    <a:pt x="35778" y="0"/>
                  </a:lnTo>
                  <a:cubicBezTo>
                    <a:pt x="16028" y="24"/>
                    <a:pt x="24" y="16028"/>
                    <a:pt x="0" y="35778"/>
                  </a:cubicBezTo>
                  <a:lnTo>
                    <a:pt x="0" y="138197"/>
                  </a:lnTo>
                  <a:cubicBezTo>
                    <a:pt x="4693" y="137054"/>
                    <a:pt x="9486" y="136363"/>
                    <a:pt x="14311" y="136137"/>
                  </a:cubicBezTo>
                  <a:lnTo>
                    <a:pt x="14311" y="35778"/>
                  </a:lnTo>
                  <a:cubicBezTo>
                    <a:pt x="14311" y="23922"/>
                    <a:pt x="23922" y="14311"/>
                    <a:pt x="35778" y="14311"/>
                  </a:cubicBezTo>
                  <a:lnTo>
                    <a:pt x="465118" y="14311"/>
                  </a:lnTo>
                  <a:cubicBezTo>
                    <a:pt x="476975" y="14311"/>
                    <a:pt x="486585" y="23922"/>
                    <a:pt x="486585" y="35778"/>
                  </a:cubicBezTo>
                  <a:lnTo>
                    <a:pt x="486585" y="307694"/>
                  </a:lnTo>
                  <a:cubicBezTo>
                    <a:pt x="486585" y="319550"/>
                    <a:pt x="476975" y="329161"/>
                    <a:pt x="465118" y="329161"/>
                  </a:cubicBezTo>
                  <a:lnTo>
                    <a:pt x="188459" y="329161"/>
                  </a:lnTo>
                  <a:lnTo>
                    <a:pt x="175106" y="343472"/>
                  </a:lnTo>
                  <a:lnTo>
                    <a:pt x="465118" y="343472"/>
                  </a:lnTo>
                  <a:cubicBezTo>
                    <a:pt x="484869" y="343448"/>
                    <a:pt x="500873" y="327444"/>
                    <a:pt x="500897" y="307694"/>
                  </a:cubicBezTo>
                  <a:lnTo>
                    <a:pt x="500897" y="35778"/>
                  </a:lnTo>
                  <a:cubicBezTo>
                    <a:pt x="500873" y="16028"/>
                    <a:pt x="484869" y="24"/>
                    <a:pt x="465118" y="0"/>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2AD06AE-DCFF-893D-8398-D0B9D38BF901}"/>
                </a:ext>
              </a:extLst>
            </p:cNvPr>
            <p:cNvSpPr/>
            <p:nvPr/>
          </p:nvSpPr>
          <p:spPr>
            <a:xfrm>
              <a:off x="317717" y="4766441"/>
              <a:ext cx="377516" cy="235603"/>
            </a:xfrm>
            <a:custGeom>
              <a:avLst/>
              <a:gdLst>
                <a:gd name="connsiteX0" fmla="*/ 377494 w 377516"/>
                <a:gd name="connsiteY0" fmla="*/ 33004 h 235603"/>
                <a:gd name="connsiteX1" fmla="*/ 342153 w 377516"/>
                <a:gd name="connsiteY1" fmla="*/ 21 h 235603"/>
                <a:gd name="connsiteX2" fmla="*/ 318331 w 377516"/>
                <a:gd name="connsiteY2" fmla="*/ 10872 h 235603"/>
                <a:gd name="connsiteX3" fmla="*/ 218001 w 377516"/>
                <a:gd name="connsiteY3" fmla="*/ 118922 h 235603"/>
                <a:gd name="connsiteX4" fmla="*/ 138366 w 377516"/>
                <a:gd name="connsiteY4" fmla="*/ 99874 h 235603"/>
                <a:gd name="connsiteX5" fmla="*/ 137800 w 377516"/>
                <a:gd name="connsiteY5" fmla="*/ 99759 h 235603"/>
                <a:gd name="connsiteX6" fmla="*/ 136205 w 377516"/>
                <a:gd name="connsiteY6" fmla="*/ 99817 h 235603"/>
                <a:gd name="connsiteX7" fmla="*/ 134223 w 377516"/>
                <a:gd name="connsiteY7" fmla="*/ 99759 h 235603"/>
                <a:gd name="connsiteX8" fmla="*/ 133507 w 377516"/>
                <a:gd name="connsiteY8" fmla="*/ 99910 h 235603"/>
                <a:gd name="connsiteX9" fmla="*/ 38544 w 377516"/>
                <a:gd name="connsiteY9" fmla="*/ 127817 h 235603"/>
                <a:gd name="connsiteX10" fmla="*/ 17077 w 377516"/>
                <a:gd name="connsiteY10" fmla="*/ 157219 h 235603"/>
                <a:gd name="connsiteX11" fmla="*/ 247 w 377516"/>
                <a:gd name="connsiteY11" fmla="*/ 219559 h 235603"/>
                <a:gd name="connsiteX12" fmla="*/ 5292 w 377516"/>
                <a:gd name="connsiteY12" fmla="*/ 228325 h 235603"/>
                <a:gd name="connsiteX13" fmla="*/ 7167 w 377516"/>
                <a:gd name="connsiteY13" fmla="*/ 228576 h 235603"/>
                <a:gd name="connsiteX14" fmla="*/ 14072 w 377516"/>
                <a:gd name="connsiteY14" fmla="*/ 223280 h 235603"/>
                <a:gd name="connsiteX15" fmla="*/ 30873 w 377516"/>
                <a:gd name="connsiteY15" fmla="*/ 160969 h 235603"/>
                <a:gd name="connsiteX16" fmla="*/ 46330 w 377516"/>
                <a:gd name="connsiteY16" fmla="*/ 139845 h 235603"/>
                <a:gd name="connsiteX17" fmla="*/ 136126 w 377516"/>
                <a:gd name="connsiteY17" fmla="*/ 114164 h 235603"/>
                <a:gd name="connsiteX18" fmla="*/ 216069 w 377516"/>
                <a:gd name="connsiteY18" fmla="*/ 134121 h 235603"/>
                <a:gd name="connsiteX19" fmla="*/ 224742 w 377516"/>
                <a:gd name="connsiteY19" fmla="*/ 132690 h 235603"/>
                <a:gd name="connsiteX20" fmla="*/ 328778 w 377516"/>
                <a:gd name="connsiteY20" fmla="*/ 20618 h 235603"/>
                <a:gd name="connsiteX21" fmla="*/ 356868 w 377516"/>
                <a:gd name="connsiteY21" fmla="*/ 19655 h 235603"/>
                <a:gd name="connsiteX22" fmla="*/ 357830 w 377516"/>
                <a:gd name="connsiteY22" fmla="*/ 47745 h 235603"/>
                <a:gd name="connsiteX23" fmla="*/ 193722 w 377516"/>
                <a:gd name="connsiteY23" fmla="*/ 223567 h 235603"/>
                <a:gd name="connsiteX24" fmla="*/ 194076 w 377516"/>
                <a:gd name="connsiteY24" fmla="*/ 233681 h 235603"/>
                <a:gd name="connsiteX25" fmla="*/ 204191 w 377516"/>
                <a:gd name="connsiteY25" fmla="*/ 233327 h 235603"/>
                <a:gd name="connsiteX26" fmla="*/ 368299 w 377516"/>
                <a:gd name="connsiteY26" fmla="*/ 57505 h 235603"/>
                <a:gd name="connsiteX27" fmla="*/ 377494 w 377516"/>
                <a:gd name="connsiteY27" fmla="*/ 33004 h 23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7516" h="235603">
                  <a:moveTo>
                    <a:pt x="377494" y="33004"/>
                  </a:moveTo>
                  <a:cubicBezTo>
                    <a:pt x="376843" y="14137"/>
                    <a:pt x="361020" y="-630"/>
                    <a:pt x="342153" y="21"/>
                  </a:cubicBezTo>
                  <a:cubicBezTo>
                    <a:pt x="333087" y="333"/>
                    <a:pt x="324517" y="4237"/>
                    <a:pt x="318331" y="10872"/>
                  </a:cubicBezTo>
                  <a:lnTo>
                    <a:pt x="218001" y="118922"/>
                  </a:lnTo>
                  <a:cubicBezTo>
                    <a:pt x="193202" y="106732"/>
                    <a:pt x="165997" y="100226"/>
                    <a:pt x="138366" y="99874"/>
                  </a:cubicBezTo>
                  <a:cubicBezTo>
                    <a:pt x="138173" y="99874"/>
                    <a:pt x="138001" y="99759"/>
                    <a:pt x="137800" y="99759"/>
                  </a:cubicBezTo>
                  <a:cubicBezTo>
                    <a:pt x="137264" y="99759"/>
                    <a:pt x="136741" y="99809"/>
                    <a:pt x="136205" y="99817"/>
                  </a:cubicBezTo>
                  <a:cubicBezTo>
                    <a:pt x="135539" y="99817"/>
                    <a:pt x="134888" y="99759"/>
                    <a:pt x="134223" y="99759"/>
                  </a:cubicBezTo>
                  <a:cubicBezTo>
                    <a:pt x="133981" y="99796"/>
                    <a:pt x="133742" y="99846"/>
                    <a:pt x="133507" y="99910"/>
                  </a:cubicBezTo>
                  <a:cubicBezTo>
                    <a:pt x="99885" y="100278"/>
                    <a:pt x="67019" y="109936"/>
                    <a:pt x="38544" y="127817"/>
                  </a:cubicBezTo>
                  <a:cubicBezTo>
                    <a:pt x="28011" y="134639"/>
                    <a:pt x="20367" y="145109"/>
                    <a:pt x="17077" y="157219"/>
                  </a:cubicBezTo>
                  <a:lnTo>
                    <a:pt x="247" y="219559"/>
                  </a:lnTo>
                  <a:cubicBezTo>
                    <a:pt x="-778" y="223373"/>
                    <a:pt x="1480" y="227295"/>
                    <a:pt x="5292" y="228325"/>
                  </a:cubicBezTo>
                  <a:cubicBezTo>
                    <a:pt x="5903" y="228492"/>
                    <a:pt x="6533" y="228576"/>
                    <a:pt x="7167" y="228576"/>
                  </a:cubicBezTo>
                  <a:cubicBezTo>
                    <a:pt x="10400" y="228573"/>
                    <a:pt x="13231" y="226403"/>
                    <a:pt x="14072" y="223280"/>
                  </a:cubicBezTo>
                  <a:lnTo>
                    <a:pt x="30873" y="160969"/>
                  </a:lnTo>
                  <a:cubicBezTo>
                    <a:pt x="33246" y="152263"/>
                    <a:pt x="38750" y="144741"/>
                    <a:pt x="46330" y="139845"/>
                  </a:cubicBezTo>
                  <a:cubicBezTo>
                    <a:pt x="73243" y="122994"/>
                    <a:pt x="104372" y="114091"/>
                    <a:pt x="136126" y="114164"/>
                  </a:cubicBezTo>
                  <a:cubicBezTo>
                    <a:pt x="164004" y="114187"/>
                    <a:pt x="191452" y="121038"/>
                    <a:pt x="216069" y="134121"/>
                  </a:cubicBezTo>
                  <a:cubicBezTo>
                    <a:pt x="218947" y="135685"/>
                    <a:pt x="222519" y="135095"/>
                    <a:pt x="224742" y="132690"/>
                  </a:cubicBezTo>
                  <a:lnTo>
                    <a:pt x="328778" y="20618"/>
                  </a:lnTo>
                  <a:cubicBezTo>
                    <a:pt x="336269" y="12595"/>
                    <a:pt x="348845" y="12164"/>
                    <a:pt x="356868" y="19655"/>
                  </a:cubicBezTo>
                  <a:cubicBezTo>
                    <a:pt x="364890" y="27146"/>
                    <a:pt x="365321" y="39723"/>
                    <a:pt x="357830" y="47745"/>
                  </a:cubicBezTo>
                  <a:lnTo>
                    <a:pt x="193722" y="223567"/>
                  </a:lnTo>
                  <a:cubicBezTo>
                    <a:pt x="191026" y="226458"/>
                    <a:pt x="191185" y="230986"/>
                    <a:pt x="194076" y="233681"/>
                  </a:cubicBezTo>
                  <a:cubicBezTo>
                    <a:pt x="196967" y="236377"/>
                    <a:pt x="201495" y="236218"/>
                    <a:pt x="204191" y="233327"/>
                  </a:cubicBezTo>
                  <a:lnTo>
                    <a:pt x="368299" y="57505"/>
                  </a:lnTo>
                  <a:cubicBezTo>
                    <a:pt x="374513" y="50894"/>
                    <a:pt x="377824" y="42071"/>
                    <a:pt x="377494" y="33004"/>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1F777022-68F7-7A28-B77D-052B84F9ACF9}"/>
                </a:ext>
              </a:extLst>
            </p:cNvPr>
            <p:cNvSpPr/>
            <p:nvPr/>
          </p:nvSpPr>
          <p:spPr>
            <a:xfrm>
              <a:off x="394673" y="4730257"/>
              <a:ext cx="121646" cy="121646"/>
            </a:xfrm>
            <a:custGeom>
              <a:avLst/>
              <a:gdLst>
                <a:gd name="connsiteX0" fmla="*/ 60823 w 121646"/>
                <a:gd name="connsiteY0" fmla="*/ 121646 h 121646"/>
                <a:gd name="connsiteX1" fmla="*/ 121646 w 121646"/>
                <a:gd name="connsiteY1" fmla="*/ 60823 h 121646"/>
                <a:gd name="connsiteX2" fmla="*/ 60823 w 121646"/>
                <a:gd name="connsiteY2" fmla="*/ 0 h 121646"/>
                <a:gd name="connsiteX3" fmla="*/ 0 w 121646"/>
                <a:gd name="connsiteY3" fmla="*/ 60823 h 121646"/>
                <a:gd name="connsiteX4" fmla="*/ 60823 w 121646"/>
                <a:gd name="connsiteY4" fmla="*/ 121646 h 121646"/>
                <a:gd name="connsiteX5" fmla="*/ 60823 w 121646"/>
                <a:gd name="connsiteY5" fmla="*/ 14311 h 121646"/>
                <a:gd name="connsiteX6" fmla="*/ 107335 w 121646"/>
                <a:gd name="connsiteY6" fmla="*/ 60823 h 121646"/>
                <a:gd name="connsiteX7" fmla="*/ 60823 w 121646"/>
                <a:gd name="connsiteY7" fmla="*/ 107335 h 121646"/>
                <a:gd name="connsiteX8" fmla="*/ 14311 w 121646"/>
                <a:gd name="connsiteY8" fmla="*/ 60823 h 121646"/>
                <a:gd name="connsiteX9" fmla="*/ 60823 w 121646"/>
                <a:gd name="connsiteY9" fmla="*/ 14311 h 12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6" h="121646">
                  <a:moveTo>
                    <a:pt x="60823" y="121646"/>
                  </a:moveTo>
                  <a:cubicBezTo>
                    <a:pt x="94415" y="121646"/>
                    <a:pt x="121646" y="94415"/>
                    <a:pt x="121646" y="60823"/>
                  </a:cubicBezTo>
                  <a:cubicBezTo>
                    <a:pt x="121646" y="27232"/>
                    <a:pt x="94415" y="0"/>
                    <a:pt x="60823" y="0"/>
                  </a:cubicBezTo>
                  <a:cubicBezTo>
                    <a:pt x="27232" y="0"/>
                    <a:pt x="0" y="27232"/>
                    <a:pt x="0" y="60823"/>
                  </a:cubicBezTo>
                  <a:cubicBezTo>
                    <a:pt x="39" y="94398"/>
                    <a:pt x="27248" y="121607"/>
                    <a:pt x="60823" y="121646"/>
                  </a:cubicBezTo>
                  <a:close/>
                  <a:moveTo>
                    <a:pt x="60823" y="14311"/>
                  </a:moveTo>
                  <a:cubicBezTo>
                    <a:pt x="86511" y="14311"/>
                    <a:pt x="107335" y="35135"/>
                    <a:pt x="107335" y="60823"/>
                  </a:cubicBezTo>
                  <a:cubicBezTo>
                    <a:pt x="107335" y="86511"/>
                    <a:pt x="86511" y="107335"/>
                    <a:pt x="60823" y="107335"/>
                  </a:cubicBezTo>
                  <a:cubicBezTo>
                    <a:pt x="35135" y="107335"/>
                    <a:pt x="14311" y="86511"/>
                    <a:pt x="14311" y="60823"/>
                  </a:cubicBezTo>
                  <a:cubicBezTo>
                    <a:pt x="14343" y="35149"/>
                    <a:pt x="35149" y="14343"/>
                    <a:pt x="60823" y="14311"/>
                  </a:cubicBezTo>
                  <a:close/>
                </a:path>
              </a:pathLst>
            </a:custGeom>
            <a:grpFill/>
            <a:ln w="9525" cap="flat">
              <a:noFill/>
              <a:prstDash val="solid"/>
              <a:miter/>
            </a:ln>
          </p:spPr>
          <p:txBody>
            <a:bodyPr rtlCol="0" anchor="ctr"/>
            <a:lstStyle/>
            <a:p>
              <a:endParaRPr lang="en-US"/>
            </a:p>
          </p:txBody>
        </p:sp>
      </p:grpSp>
      <p:sp>
        <p:nvSpPr>
          <p:cNvPr id="20" name="Oval 1091_1">
            <a:extLst>
              <a:ext uri="{FF2B5EF4-FFF2-40B4-BE49-F238E27FC236}">
                <a16:creationId xmlns:a16="http://schemas.microsoft.com/office/drawing/2014/main" id="{B4066A72-CB23-CD5A-E5E0-DB3B14C54415}"/>
              </a:ext>
              <a:ext uri="{C183D7F6-B498-43B3-948B-1728B52AA6E4}">
                <adec:decorative xmlns:adec="http://schemas.microsoft.com/office/drawing/2017/decorative" val="1"/>
              </a:ext>
            </a:extLst>
          </p:cNvPr>
          <p:cNvSpPr>
            <a:spLocks noChangeAspect="1"/>
          </p:cNvSpPr>
          <p:nvPr/>
        </p:nvSpPr>
        <p:spPr bwMode="auto">
          <a:xfrm rot="10800000" flipV="1">
            <a:off x="4865891" y="1446185"/>
            <a:ext cx="731520" cy="73152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grpSp>
        <p:nvGrpSpPr>
          <p:cNvPr id="78" name="Graphic 54">
            <a:extLst>
              <a:ext uri="{FF2B5EF4-FFF2-40B4-BE49-F238E27FC236}">
                <a16:creationId xmlns:a16="http://schemas.microsoft.com/office/drawing/2014/main" id="{15FD6925-FE7C-261C-E0E4-475EA6887AE1}"/>
              </a:ext>
              <a:ext uri="{C183D7F6-B498-43B3-948B-1728B52AA6E4}">
                <adec:decorative xmlns:adec="http://schemas.microsoft.com/office/drawing/2017/decorative" val="1"/>
              </a:ext>
            </a:extLst>
          </p:cNvPr>
          <p:cNvGrpSpPr/>
          <p:nvPr/>
        </p:nvGrpSpPr>
        <p:grpSpPr>
          <a:xfrm>
            <a:off x="5005340" y="1636535"/>
            <a:ext cx="452640" cy="350792"/>
            <a:chOff x="4923137" y="1739157"/>
            <a:chExt cx="572453" cy="443651"/>
          </a:xfrm>
          <a:solidFill>
            <a:schemeClr val="bg1"/>
          </a:solidFill>
        </p:grpSpPr>
        <p:sp>
          <p:nvSpPr>
            <p:cNvPr id="79" name="Freeform: Shape 78">
              <a:extLst>
                <a:ext uri="{FF2B5EF4-FFF2-40B4-BE49-F238E27FC236}">
                  <a16:creationId xmlns:a16="http://schemas.microsoft.com/office/drawing/2014/main" id="{35851C33-EA4F-C67E-1717-C9CA778F3530}"/>
                </a:ext>
              </a:extLst>
            </p:cNvPr>
            <p:cNvSpPr/>
            <p:nvPr/>
          </p:nvSpPr>
          <p:spPr>
            <a:xfrm>
              <a:off x="5041821" y="1920145"/>
              <a:ext cx="86733" cy="153231"/>
            </a:xfrm>
            <a:custGeom>
              <a:avLst/>
              <a:gdLst>
                <a:gd name="connsiteX0" fmla="*/ 76616 w 86733"/>
                <a:gd name="connsiteY0" fmla="*/ 0 h 153231"/>
                <a:gd name="connsiteX1" fmla="*/ 0 w 86733"/>
                <a:gd name="connsiteY1" fmla="*/ 76616 h 153231"/>
                <a:gd name="connsiteX2" fmla="*/ 76616 w 86733"/>
                <a:gd name="connsiteY2" fmla="*/ 153231 h 153231"/>
                <a:gd name="connsiteX3" fmla="*/ 86734 w 86733"/>
                <a:gd name="connsiteY3" fmla="*/ 143113 h 153231"/>
                <a:gd name="connsiteX4" fmla="*/ 20236 w 86733"/>
                <a:gd name="connsiteY4" fmla="*/ 76616 h 153231"/>
                <a:gd name="connsiteX5" fmla="*/ 86734 w 86733"/>
                <a:gd name="connsiteY5" fmla="*/ 10118 h 153231"/>
                <a:gd name="connsiteX6" fmla="*/ 76616 w 86733"/>
                <a:gd name="connsiteY6" fmla="*/ 0 h 15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33" h="153231">
                  <a:moveTo>
                    <a:pt x="76616" y="0"/>
                  </a:moveTo>
                  <a:lnTo>
                    <a:pt x="0" y="76616"/>
                  </a:lnTo>
                  <a:lnTo>
                    <a:pt x="76616" y="153231"/>
                  </a:lnTo>
                  <a:lnTo>
                    <a:pt x="86734" y="143113"/>
                  </a:lnTo>
                  <a:lnTo>
                    <a:pt x="20236" y="76616"/>
                  </a:lnTo>
                  <a:lnTo>
                    <a:pt x="86734" y="10118"/>
                  </a:lnTo>
                  <a:lnTo>
                    <a:pt x="76616" y="0"/>
                  </a:ln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3F66726-7A48-C68B-ECCE-5BEC76D47A2C}"/>
                </a:ext>
              </a:extLst>
            </p:cNvPr>
            <p:cNvSpPr/>
            <p:nvPr/>
          </p:nvSpPr>
          <p:spPr>
            <a:xfrm>
              <a:off x="5290172" y="1920145"/>
              <a:ext cx="86733" cy="153231"/>
            </a:xfrm>
            <a:custGeom>
              <a:avLst/>
              <a:gdLst>
                <a:gd name="connsiteX0" fmla="*/ 0 w 86733"/>
                <a:gd name="connsiteY0" fmla="*/ 10118 h 153231"/>
                <a:gd name="connsiteX1" fmla="*/ 66498 w 86733"/>
                <a:gd name="connsiteY1" fmla="*/ 76616 h 153231"/>
                <a:gd name="connsiteX2" fmla="*/ 0 w 86733"/>
                <a:gd name="connsiteY2" fmla="*/ 143113 h 153231"/>
                <a:gd name="connsiteX3" fmla="*/ 10118 w 86733"/>
                <a:gd name="connsiteY3" fmla="*/ 153231 h 153231"/>
                <a:gd name="connsiteX4" fmla="*/ 86734 w 86733"/>
                <a:gd name="connsiteY4" fmla="*/ 76616 h 153231"/>
                <a:gd name="connsiteX5" fmla="*/ 10118 w 86733"/>
                <a:gd name="connsiteY5" fmla="*/ 0 h 153231"/>
                <a:gd name="connsiteX6" fmla="*/ 0 w 86733"/>
                <a:gd name="connsiteY6" fmla="*/ 10118 h 15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33" h="153231">
                  <a:moveTo>
                    <a:pt x="0" y="10118"/>
                  </a:moveTo>
                  <a:lnTo>
                    <a:pt x="66498" y="76616"/>
                  </a:lnTo>
                  <a:lnTo>
                    <a:pt x="0" y="143113"/>
                  </a:lnTo>
                  <a:lnTo>
                    <a:pt x="10118" y="153231"/>
                  </a:lnTo>
                  <a:lnTo>
                    <a:pt x="86734" y="76616"/>
                  </a:lnTo>
                  <a:lnTo>
                    <a:pt x="10118" y="0"/>
                  </a:lnTo>
                  <a:lnTo>
                    <a:pt x="0" y="10118"/>
                  </a:ln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9CF93E39-1BE7-BE2B-419A-C856E5EDD4E3}"/>
                </a:ext>
              </a:extLst>
            </p:cNvPr>
            <p:cNvSpPr/>
            <p:nvPr/>
          </p:nvSpPr>
          <p:spPr>
            <a:xfrm rot="-3990120">
              <a:off x="5119631" y="1993182"/>
              <a:ext cx="179464" cy="14311"/>
            </a:xfrm>
            <a:custGeom>
              <a:avLst/>
              <a:gdLst>
                <a:gd name="connsiteX0" fmla="*/ 0 w 179464"/>
                <a:gd name="connsiteY0" fmla="*/ 0 h 14311"/>
                <a:gd name="connsiteX1" fmla="*/ 179464 w 179464"/>
                <a:gd name="connsiteY1" fmla="*/ 0 h 14311"/>
                <a:gd name="connsiteX2" fmla="*/ 179464 w 179464"/>
                <a:gd name="connsiteY2" fmla="*/ 14311 h 14311"/>
                <a:gd name="connsiteX3" fmla="*/ 0 w 179464"/>
                <a:gd name="connsiteY3" fmla="*/ 14311 h 14311"/>
              </a:gdLst>
              <a:ahLst/>
              <a:cxnLst>
                <a:cxn ang="0">
                  <a:pos x="connsiteX0" y="connsiteY0"/>
                </a:cxn>
                <a:cxn ang="0">
                  <a:pos x="connsiteX1" y="connsiteY1"/>
                </a:cxn>
                <a:cxn ang="0">
                  <a:pos x="connsiteX2" y="connsiteY2"/>
                </a:cxn>
                <a:cxn ang="0">
                  <a:pos x="connsiteX3" y="connsiteY3"/>
                </a:cxn>
              </a:cxnLst>
              <a:rect l="l" t="t" r="r" b="b"/>
              <a:pathLst>
                <a:path w="179464" h="14311">
                  <a:moveTo>
                    <a:pt x="0" y="0"/>
                  </a:moveTo>
                  <a:lnTo>
                    <a:pt x="179464" y="0"/>
                  </a:lnTo>
                  <a:lnTo>
                    <a:pt x="179464" y="14311"/>
                  </a:lnTo>
                  <a:lnTo>
                    <a:pt x="0" y="14311"/>
                  </a:ln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6E48688-8C3A-8980-7E8B-83F9719424D8}"/>
                </a:ext>
              </a:extLst>
            </p:cNvPr>
            <p:cNvSpPr/>
            <p:nvPr/>
          </p:nvSpPr>
          <p:spPr>
            <a:xfrm>
              <a:off x="4923137" y="1739157"/>
              <a:ext cx="572453" cy="443651"/>
            </a:xfrm>
            <a:custGeom>
              <a:avLst/>
              <a:gdLst>
                <a:gd name="connsiteX0" fmla="*/ 0 w 572453"/>
                <a:gd name="connsiteY0" fmla="*/ 443651 h 443651"/>
                <a:gd name="connsiteX1" fmla="*/ 572453 w 572453"/>
                <a:gd name="connsiteY1" fmla="*/ 443651 h 443651"/>
                <a:gd name="connsiteX2" fmla="*/ 572453 w 572453"/>
                <a:gd name="connsiteY2" fmla="*/ 0 h 443651"/>
                <a:gd name="connsiteX3" fmla="*/ 0 w 572453"/>
                <a:gd name="connsiteY3" fmla="*/ 0 h 443651"/>
                <a:gd name="connsiteX4" fmla="*/ 14311 w 572453"/>
                <a:gd name="connsiteY4" fmla="*/ 429340 h 443651"/>
                <a:gd name="connsiteX5" fmla="*/ 14311 w 572453"/>
                <a:gd name="connsiteY5" fmla="*/ 114491 h 443651"/>
                <a:gd name="connsiteX6" fmla="*/ 558142 w 572453"/>
                <a:gd name="connsiteY6" fmla="*/ 114491 h 443651"/>
                <a:gd name="connsiteX7" fmla="*/ 558142 w 572453"/>
                <a:gd name="connsiteY7" fmla="*/ 429340 h 443651"/>
                <a:gd name="connsiteX8" fmla="*/ 558142 w 572453"/>
                <a:gd name="connsiteY8" fmla="*/ 14311 h 443651"/>
                <a:gd name="connsiteX9" fmla="*/ 558142 w 572453"/>
                <a:gd name="connsiteY9" fmla="*/ 100179 h 443651"/>
                <a:gd name="connsiteX10" fmla="*/ 14311 w 572453"/>
                <a:gd name="connsiteY10" fmla="*/ 100179 h 443651"/>
                <a:gd name="connsiteX11" fmla="*/ 14311 w 572453"/>
                <a:gd name="connsiteY11" fmla="*/ 14311 h 44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453" h="443651">
                  <a:moveTo>
                    <a:pt x="0" y="443651"/>
                  </a:moveTo>
                  <a:lnTo>
                    <a:pt x="572453" y="443651"/>
                  </a:lnTo>
                  <a:lnTo>
                    <a:pt x="572453" y="0"/>
                  </a:lnTo>
                  <a:lnTo>
                    <a:pt x="0" y="0"/>
                  </a:lnTo>
                  <a:close/>
                  <a:moveTo>
                    <a:pt x="14311" y="429340"/>
                  </a:moveTo>
                  <a:lnTo>
                    <a:pt x="14311" y="114491"/>
                  </a:lnTo>
                  <a:lnTo>
                    <a:pt x="558142" y="114491"/>
                  </a:lnTo>
                  <a:lnTo>
                    <a:pt x="558142" y="429340"/>
                  </a:lnTo>
                  <a:close/>
                  <a:moveTo>
                    <a:pt x="558142" y="14311"/>
                  </a:moveTo>
                  <a:lnTo>
                    <a:pt x="558142" y="100179"/>
                  </a:lnTo>
                  <a:lnTo>
                    <a:pt x="14311" y="100179"/>
                  </a:lnTo>
                  <a:lnTo>
                    <a:pt x="14311" y="14311"/>
                  </a:ln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319A873-D937-B0BD-1AF6-67985CCDC14E}"/>
                </a:ext>
              </a:extLst>
            </p:cNvPr>
            <p:cNvSpPr/>
            <p:nvPr/>
          </p:nvSpPr>
          <p:spPr>
            <a:xfrm>
              <a:off x="5302387" y="1782091"/>
              <a:ext cx="28622" cy="28622"/>
            </a:xfrm>
            <a:custGeom>
              <a:avLst/>
              <a:gdLst>
                <a:gd name="connsiteX0" fmla="*/ 28623 w 28622"/>
                <a:gd name="connsiteY0" fmla="*/ 14311 h 28622"/>
                <a:gd name="connsiteX1" fmla="*/ 14311 w 28622"/>
                <a:gd name="connsiteY1" fmla="*/ 28623 h 28622"/>
                <a:gd name="connsiteX2" fmla="*/ 0 w 28622"/>
                <a:gd name="connsiteY2" fmla="*/ 14311 h 28622"/>
                <a:gd name="connsiteX3" fmla="*/ 14311 w 28622"/>
                <a:gd name="connsiteY3" fmla="*/ 0 h 28622"/>
                <a:gd name="connsiteX4" fmla="*/ 28623 w 28622"/>
                <a:gd name="connsiteY4" fmla="*/ 14311 h 2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2" h="28622">
                  <a:moveTo>
                    <a:pt x="28623" y="14311"/>
                  </a:moveTo>
                  <a:cubicBezTo>
                    <a:pt x="28623" y="22215"/>
                    <a:pt x="22215" y="28623"/>
                    <a:pt x="14311" y="28623"/>
                  </a:cubicBezTo>
                  <a:cubicBezTo>
                    <a:pt x="6407" y="28623"/>
                    <a:pt x="0" y="22215"/>
                    <a:pt x="0" y="14311"/>
                  </a:cubicBezTo>
                  <a:cubicBezTo>
                    <a:pt x="0" y="6407"/>
                    <a:pt x="6407" y="0"/>
                    <a:pt x="14311" y="0"/>
                  </a:cubicBezTo>
                  <a:cubicBezTo>
                    <a:pt x="22215" y="0"/>
                    <a:pt x="28623" y="6407"/>
                    <a:pt x="28623" y="14311"/>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CCAD6552-1A1D-82E9-96F9-A28E87F503A9}"/>
                </a:ext>
              </a:extLst>
            </p:cNvPr>
            <p:cNvSpPr/>
            <p:nvPr/>
          </p:nvSpPr>
          <p:spPr>
            <a:xfrm>
              <a:off x="5352477" y="1782091"/>
              <a:ext cx="28622" cy="28622"/>
            </a:xfrm>
            <a:custGeom>
              <a:avLst/>
              <a:gdLst>
                <a:gd name="connsiteX0" fmla="*/ 28623 w 28622"/>
                <a:gd name="connsiteY0" fmla="*/ 14311 h 28622"/>
                <a:gd name="connsiteX1" fmla="*/ 14311 w 28622"/>
                <a:gd name="connsiteY1" fmla="*/ 28623 h 28622"/>
                <a:gd name="connsiteX2" fmla="*/ 0 w 28622"/>
                <a:gd name="connsiteY2" fmla="*/ 14311 h 28622"/>
                <a:gd name="connsiteX3" fmla="*/ 14311 w 28622"/>
                <a:gd name="connsiteY3" fmla="*/ 0 h 28622"/>
                <a:gd name="connsiteX4" fmla="*/ 28623 w 28622"/>
                <a:gd name="connsiteY4" fmla="*/ 14311 h 2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2" h="28622">
                  <a:moveTo>
                    <a:pt x="28623" y="14311"/>
                  </a:moveTo>
                  <a:cubicBezTo>
                    <a:pt x="28623" y="22215"/>
                    <a:pt x="22215" y="28623"/>
                    <a:pt x="14311" y="28623"/>
                  </a:cubicBezTo>
                  <a:cubicBezTo>
                    <a:pt x="6407" y="28623"/>
                    <a:pt x="0" y="22215"/>
                    <a:pt x="0" y="14311"/>
                  </a:cubicBezTo>
                  <a:cubicBezTo>
                    <a:pt x="0" y="6407"/>
                    <a:pt x="6407" y="0"/>
                    <a:pt x="14311" y="0"/>
                  </a:cubicBezTo>
                  <a:cubicBezTo>
                    <a:pt x="22215" y="0"/>
                    <a:pt x="28623" y="6407"/>
                    <a:pt x="28623" y="1431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0531AA7-AE06-A1E8-4211-C0328179EA67}"/>
                </a:ext>
              </a:extLst>
            </p:cNvPr>
            <p:cNvSpPr/>
            <p:nvPr/>
          </p:nvSpPr>
          <p:spPr>
            <a:xfrm>
              <a:off x="5402567" y="1782091"/>
              <a:ext cx="28622" cy="28622"/>
            </a:xfrm>
            <a:custGeom>
              <a:avLst/>
              <a:gdLst>
                <a:gd name="connsiteX0" fmla="*/ 28623 w 28622"/>
                <a:gd name="connsiteY0" fmla="*/ 14311 h 28622"/>
                <a:gd name="connsiteX1" fmla="*/ 14311 w 28622"/>
                <a:gd name="connsiteY1" fmla="*/ 28623 h 28622"/>
                <a:gd name="connsiteX2" fmla="*/ 0 w 28622"/>
                <a:gd name="connsiteY2" fmla="*/ 14311 h 28622"/>
                <a:gd name="connsiteX3" fmla="*/ 14311 w 28622"/>
                <a:gd name="connsiteY3" fmla="*/ 0 h 28622"/>
                <a:gd name="connsiteX4" fmla="*/ 28623 w 28622"/>
                <a:gd name="connsiteY4" fmla="*/ 14311 h 2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2" h="28622">
                  <a:moveTo>
                    <a:pt x="28623" y="14311"/>
                  </a:moveTo>
                  <a:cubicBezTo>
                    <a:pt x="28623" y="22215"/>
                    <a:pt x="22215" y="28623"/>
                    <a:pt x="14311" y="28623"/>
                  </a:cubicBezTo>
                  <a:cubicBezTo>
                    <a:pt x="6407" y="28623"/>
                    <a:pt x="0" y="22215"/>
                    <a:pt x="0" y="14311"/>
                  </a:cubicBezTo>
                  <a:cubicBezTo>
                    <a:pt x="0" y="6407"/>
                    <a:pt x="6407" y="0"/>
                    <a:pt x="14311" y="0"/>
                  </a:cubicBezTo>
                  <a:cubicBezTo>
                    <a:pt x="22215" y="0"/>
                    <a:pt x="28623" y="6407"/>
                    <a:pt x="28623" y="14311"/>
                  </a:cubicBezTo>
                  <a:close/>
                </a:path>
              </a:pathLst>
            </a:custGeom>
            <a:grpFill/>
            <a:ln w="9525" cap="flat">
              <a:noFill/>
              <a:prstDash val="solid"/>
              <a:miter/>
            </a:ln>
          </p:spPr>
          <p:txBody>
            <a:bodyPr rtlCol="0" anchor="ctr"/>
            <a:lstStyle/>
            <a:p>
              <a:endParaRPr lang="en-US"/>
            </a:p>
          </p:txBody>
        </p:sp>
      </p:grpSp>
      <p:sp>
        <p:nvSpPr>
          <p:cNvPr id="7" name="TextBox 6">
            <a:extLst>
              <a:ext uri="{FF2B5EF4-FFF2-40B4-BE49-F238E27FC236}">
                <a16:creationId xmlns:a16="http://schemas.microsoft.com/office/drawing/2014/main" id="{B841BEC3-D6F4-47A9-BE31-EF951C514272}"/>
              </a:ext>
            </a:extLst>
          </p:cNvPr>
          <p:cNvSpPr txBox="1"/>
          <p:nvPr/>
        </p:nvSpPr>
        <p:spPr>
          <a:xfrm>
            <a:off x="4865890" y="5159531"/>
            <a:ext cx="3340851" cy="2769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effectLst/>
                <a:uLnTx/>
                <a:uFillTx/>
                <a:latin typeface="Segoe UI Semibold"/>
                <a:ea typeface="ＭＳ Ｐゴシック"/>
                <a:cs typeface="+mn-cs"/>
              </a:rPr>
              <a:t>Fork and submit a pull request.</a:t>
            </a:r>
          </a:p>
        </p:txBody>
      </p:sp>
      <p:sp>
        <p:nvSpPr>
          <p:cNvPr id="28" name="TextBox 27">
            <a:extLst>
              <a:ext uri="{FF2B5EF4-FFF2-40B4-BE49-F238E27FC236}">
                <a16:creationId xmlns:a16="http://schemas.microsoft.com/office/drawing/2014/main" id="{989437C2-6C94-4DDC-BD3D-8EAF123D1207}"/>
              </a:ext>
            </a:extLst>
          </p:cNvPr>
          <p:cNvSpPr txBox="1"/>
          <p:nvPr/>
        </p:nvSpPr>
        <p:spPr>
          <a:xfrm>
            <a:off x="4865891" y="5630166"/>
            <a:ext cx="3200400" cy="446276"/>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chemeClr val="accent4"/>
                </a:solidFill>
                <a:effectLst/>
                <a:uLnTx/>
                <a:uFillTx/>
                <a:latin typeface="Segoe UI"/>
                <a:ea typeface="ＭＳ Ｐゴシック"/>
                <a:cs typeface="+mn-cs"/>
              </a:rPr>
              <a:t>Aka.ms/</a:t>
            </a:r>
            <a:r>
              <a:rPr kumimoji="0" lang="en-GB" sz="1200" b="0" i="0" u="none" strike="noStrike" kern="1200" cap="none" spc="0" normalizeH="0" baseline="0" noProof="0" err="1">
                <a:ln>
                  <a:noFill/>
                </a:ln>
                <a:solidFill>
                  <a:schemeClr val="accent4"/>
                </a:solidFill>
                <a:effectLst/>
                <a:uLnTx/>
                <a:uFillTx/>
                <a:latin typeface="Segoe UI"/>
                <a:ea typeface="ＭＳ Ｐゴシック"/>
                <a:cs typeface="+mn-cs"/>
              </a:rPr>
              <a:t>VivaInsightsR</a:t>
            </a:r>
            <a:endParaRPr kumimoji="0" lang="en-GB" sz="1200" b="0" i="0" u="none" strike="noStrike" kern="1200" cap="none" spc="0" normalizeH="0" baseline="0" noProof="0">
              <a:ln>
                <a:noFill/>
              </a:ln>
              <a:solidFill>
                <a:schemeClr val="accent4"/>
              </a:solidFill>
              <a:effectLst/>
              <a:uLnTx/>
              <a:uFillTx/>
              <a:latin typeface="Segoe UI"/>
              <a:ea typeface="ＭＳ Ｐゴシック"/>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solidFill>
                  <a:schemeClr val="accent4"/>
                </a:solidFill>
                <a:effectLst/>
                <a:uLnTx/>
                <a:uFillTx/>
                <a:latin typeface="Segoe UI"/>
                <a:ea typeface="ＭＳ Ｐゴシック"/>
                <a:cs typeface="+mn-cs"/>
              </a:rPr>
              <a:t>Aka.ms/</a:t>
            </a:r>
            <a:r>
              <a:rPr kumimoji="0" lang="en-GB" sz="1200" b="0" i="0" u="none" strike="noStrike" kern="1200" cap="none" spc="0" normalizeH="0" baseline="0" noProof="0" err="1">
                <a:ln>
                  <a:noFill/>
                </a:ln>
                <a:solidFill>
                  <a:schemeClr val="accent4"/>
                </a:solidFill>
                <a:effectLst/>
                <a:uLnTx/>
                <a:uFillTx/>
                <a:latin typeface="Segoe UI"/>
                <a:ea typeface="ＭＳ Ｐゴシック"/>
                <a:cs typeface="+mn-cs"/>
              </a:rPr>
              <a:t>VivaInsightsPy</a:t>
            </a:r>
            <a:endParaRPr kumimoji="0" lang="en-GB" sz="1200" b="0" i="0" u="none" strike="noStrike" kern="1200" cap="none" spc="0" normalizeH="0" baseline="0" noProof="0">
              <a:ln>
                <a:noFill/>
              </a:ln>
              <a:solidFill>
                <a:schemeClr val="accent4"/>
              </a:solidFill>
              <a:effectLst/>
              <a:uLnTx/>
              <a:uFillTx/>
              <a:latin typeface="Segoe UI"/>
              <a:ea typeface="ＭＳ Ｐゴシック"/>
              <a:cs typeface="+mn-cs"/>
            </a:endParaRPr>
          </a:p>
        </p:txBody>
      </p:sp>
      <p:sp>
        <p:nvSpPr>
          <p:cNvPr id="32" name="Oval 1091_1">
            <a:extLst>
              <a:ext uri="{FF2B5EF4-FFF2-40B4-BE49-F238E27FC236}">
                <a16:creationId xmlns:a16="http://schemas.microsoft.com/office/drawing/2014/main" id="{2AB1E5F3-1FD3-6FB1-C9CC-0A081D83064C}"/>
              </a:ext>
              <a:ext uri="{C183D7F6-B498-43B3-948B-1728B52AA6E4}">
                <adec:decorative xmlns:adec="http://schemas.microsoft.com/office/drawing/2017/decorative" val="1"/>
              </a:ext>
            </a:extLst>
          </p:cNvPr>
          <p:cNvSpPr>
            <a:spLocks noChangeAspect="1"/>
          </p:cNvSpPr>
          <p:nvPr/>
        </p:nvSpPr>
        <p:spPr bwMode="auto">
          <a:xfrm rot="10800000" flipV="1">
            <a:off x="4865891" y="4330692"/>
            <a:ext cx="731520" cy="73152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grpSp>
        <p:nvGrpSpPr>
          <p:cNvPr id="13" name="Group 12">
            <a:extLst>
              <a:ext uri="{FF2B5EF4-FFF2-40B4-BE49-F238E27FC236}">
                <a16:creationId xmlns:a16="http://schemas.microsoft.com/office/drawing/2014/main" id="{BF74C544-A327-0CCE-982D-A2A41FF64324}"/>
              </a:ext>
              <a:ext uri="{C183D7F6-B498-43B3-948B-1728B52AA6E4}">
                <adec:decorative xmlns:adec="http://schemas.microsoft.com/office/drawing/2017/decorative" val="1"/>
              </a:ext>
            </a:extLst>
          </p:cNvPr>
          <p:cNvGrpSpPr/>
          <p:nvPr/>
        </p:nvGrpSpPr>
        <p:grpSpPr>
          <a:xfrm>
            <a:off x="4971631" y="4504028"/>
            <a:ext cx="520038" cy="384827"/>
            <a:chOff x="4884942" y="4667705"/>
            <a:chExt cx="657693" cy="486692"/>
          </a:xfrm>
          <a:solidFill>
            <a:schemeClr val="bg1"/>
          </a:solidFill>
        </p:grpSpPr>
        <p:grpSp>
          <p:nvGrpSpPr>
            <p:cNvPr id="10" name="Graphic 60" descr="Transfer outline">
              <a:extLst>
                <a:ext uri="{FF2B5EF4-FFF2-40B4-BE49-F238E27FC236}">
                  <a16:creationId xmlns:a16="http://schemas.microsoft.com/office/drawing/2014/main" id="{8E89CBFB-6543-3082-A313-E684A6BAD0B5}"/>
                </a:ext>
              </a:extLst>
            </p:cNvPr>
            <p:cNvGrpSpPr/>
            <p:nvPr/>
          </p:nvGrpSpPr>
          <p:grpSpPr>
            <a:xfrm>
              <a:off x="5243776" y="4753954"/>
              <a:ext cx="298859" cy="227787"/>
              <a:chOff x="5243776" y="4753954"/>
              <a:chExt cx="298859" cy="227787"/>
            </a:xfrm>
            <a:grpFill/>
          </p:grpSpPr>
          <p:sp>
            <p:nvSpPr>
              <p:cNvPr id="11" name="Freeform: Shape 10">
                <a:extLst>
                  <a:ext uri="{FF2B5EF4-FFF2-40B4-BE49-F238E27FC236}">
                    <a16:creationId xmlns:a16="http://schemas.microsoft.com/office/drawing/2014/main" id="{100CB389-8859-2F47-0CE1-FF349AAE224A}"/>
                  </a:ext>
                </a:extLst>
              </p:cNvPr>
              <p:cNvSpPr/>
              <p:nvPr/>
            </p:nvSpPr>
            <p:spPr>
              <a:xfrm>
                <a:off x="5243776" y="4753954"/>
                <a:ext cx="298859" cy="113937"/>
              </a:xfrm>
              <a:custGeom>
                <a:avLst/>
                <a:gdLst>
                  <a:gd name="connsiteX0" fmla="*/ 295301 w 298859"/>
                  <a:gd name="connsiteY0" fmla="*/ 53411 h 113937"/>
                  <a:gd name="connsiteX1" fmla="*/ 12231 w 298859"/>
                  <a:gd name="connsiteY1" fmla="*/ 53411 h 113937"/>
                  <a:gd name="connsiteX2" fmla="*/ 12206 w 298859"/>
                  <a:gd name="connsiteY2" fmla="*/ 53351 h 113937"/>
                  <a:gd name="connsiteX3" fmla="*/ 59440 w 298859"/>
                  <a:gd name="connsiteY3" fmla="*/ 6117 h 113937"/>
                  <a:gd name="connsiteX4" fmla="*/ 59527 w 298859"/>
                  <a:gd name="connsiteY4" fmla="*/ 1086 h 113937"/>
                  <a:gd name="connsiteX5" fmla="*/ 54496 w 298859"/>
                  <a:gd name="connsiteY5" fmla="*/ 999 h 113937"/>
                  <a:gd name="connsiteX6" fmla="*/ 54409 w 298859"/>
                  <a:gd name="connsiteY6" fmla="*/ 1086 h 113937"/>
                  <a:gd name="connsiteX7" fmla="*/ 1042 w 298859"/>
                  <a:gd name="connsiteY7" fmla="*/ 54453 h 113937"/>
                  <a:gd name="connsiteX8" fmla="*/ 1042 w 298859"/>
                  <a:gd name="connsiteY8" fmla="*/ 59484 h 113937"/>
                  <a:gd name="connsiteX9" fmla="*/ 54409 w 298859"/>
                  <a:gd name="connsiteY9" fmla="*/ 112851 h 113937"/>
                  <a:gd name="connsiteX10" fmla="*/ 59440 w 298859"/>
                  <a:gd name="connsiteY10" fmla="*/ 112939 h 113937"/>
                  <a:gd name="connsiteX11" fmla="*/ 59527 w 298859"/>
                  <a:gd name="connsiteY11" fmla="*/ 107908 h 113937"/>
                  <a:gd name="connsiteX12" fmla="*/ 59440 w 298859"/>
                  <a:gd name="connsiteY12" fmla="*/ 107821 h 113937"/>
                  <a:gd name="connsiteX13" fmla="*/ 12206 w 298859"/>
                  <a:gd name="connsiteY13" fmla="*/ 60587 h 113937"/>
                  <a:gd name="connsiteX14" fmla="*/ 12231 w 298859"/>
                  <a:gd name="connsiteY14" fmla="*/ 60527 h 113937"/>
                  <a:gd name="connsiteX15" fmla="*/ 295301 w 298859"/>
                  <a:gd name="connsiteY15" fmla="*/ 60527 h 113937"/>
                  <a:gd name="connsiteX16" fmla="*/ 298859 w 298859"/>
                  <a:gd name="connsiteY16" fmla="*/ 56969 h 113937"/>
                  <a:gd name="connsiteX17" fmla="*/ 295301 w 298859"/>
                  <a:gd name="connsiteY17" fmla="*/ 53411 h 1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859" h="113937">
                    <a:moveTo>
                      <a:pt x="295301" y="53411"/>
                    </a:moveTo>
                    <a:lnTo>
                      <a:pt x="12231" y="53411"/>
                    </a:lnTo>
                    <a:cubicBezTo>
                      <a:pt x="12185" y="53411"/>
                      <a:pt x="12174" y="53383"/>
                      <a:pt x="12206" y="53351"/>
                    </a:cubicBezTo>
                    <a:lnTo>
                      <a:pt x="59440" y="6117"/>
                    </a:lnTo>
                    <a:cubicBezTo>
                      <a:pt x="60853" y="4752"/>
                      <a:pt x="60892" y="2500"/>
                      <a:pt x="59527" y="1086"/>
                    </a:cubicBezTo>
                    <a:cubicBezTo>
                      <a:pt x="58162" y="-327"/>
                      <a:pt x="55910" y="-366"/>
                      <a:pt x="54496" y="999"/>
                    </a:cubicBezTo>
                    <a:cubicBezTo>
                      <a:pt x="54467" y="1028"/>
                      <a:pt x="54437" y="1057"/>
                      <a:pt x="54409" y="1086"/>
                    </a:cubicBezTo>
                    <a:lnTo>
                      <a:pt x="1042" y="54453"/>
                    </a:lnTo>
                    <a:cubicBezTo>
                      <a:pt x="-347" y="55843"/>
                      <a:pt x="-347" y="58095"/>
                      <a:pt x="1042" y="59484"/>
                    </a:cubicBezTo>
                    <a:lnTo>
                      <a:pt x="54409" y="112851"/>
                    </a:lnTo>
                    <a:cubicBezTo>
                      <a:pt x="55774" y="114265"/>
                      <a:pt x="58026" y="114304"/>
                      <a:pt x="59440" y="112939"/>
                    </a:cubicBezTo>
                    <a:cubicBezTo>
                      <a:pt x="60853" y="111574"/>
                      <a:pt x="60892" y="109321"/>
                      <a:pt x="59527" y="107908"/>
                    </a:cubicBezTo>
                    <a:cubicBezTo>
                      <a:pt x="59498" y="107878"/>
                      <a:pt x="59469" y="107849"/>
                      <a:pt x="59440" y="107821"/>
                    </a:cubicBezTo>
                    <a:lnTo>
                      <a:pt x="12206" y="60587"/>
                    </a:lnTo>
                    <a:cubicBezTo>
                      <a:pt x="12174" y="60555"/>
                      <a:pt x="12185" y="60527"/>
                      <a:pt x="12231" y="60527"/>
                    </a:cubicBezTo>
                    <a:lnTo>
                      <a:pt x="295301" y="60527"/>
                    </a:lnTo>
                    <a:cubicBezTo>
                      <a:pt x="297266" y="60527"/>
                      <a:pt x="298859" y="58934"/>
                      <a:pt x="298859" y="56969"/>
                    </a:cubicBezTo>
                    <a:cubicBezTo>
                      <a:pt x="298859" y="55004"/>
                      <a:pt x="297266" y="53411"/>
                      <a:pt x="295301" y="53411"/>
                    </a:cubicBezTo>
                    <a:close/>
                  </a:path>
                </a:pathLst>
              </a:custGeom>
              <a:grpFill/>
              <a:ln w="9525"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85A8BA2A-109D-7E07-0C85-88ACBC01844A}"/>
                  </a:ext>
                </a:extLst>
              </p:cNvPr>
              <p:cNvSpPr/>
              <p:nvPr/>
            </p:nvSpPr>
            <p:spPr>
              <a:xfrm>
                <a:off x="5243778" y="4867804"/>
                <a:ext cx="298851" cy="113937"/>
              </a:xfrm>
              <a:custGeom>
                <a:avLst/>
                <a:gdLst>
                  <a:gd name="connsiteX0" fmla="*/ 297810 w 298851"/>
                  <a:gd name="connsiteY0" fmla="*/ 54453 h 113937"/>
                  <a:gd name="connsiteX1" fmla="*/ 244443 w 298851"/>
                  <a:gd name="connsiteY1" fmla="*/ 1086 h 113937"/>
                  <a:gd name="connsiteX2" fmla="*/ 239412 w 298851"/>
                  <a:gd name="connsiteY2" fmla="*/ 999 h 113937"/>
                  <a:gd name="connsiteX3" fmla="*/ 239325 w 298851"/>
                  <a:gd name="connsiteY3" fmla="*/ 6030 h 113937"/>
                  <a:gd name="connsiteX4" fmla="*/ 239412 w 298851"/>
                  <a:gd name="connsiteY4" fmla="*/ 6117 h 113937"/>
                  <a:gd name="connsiteX5" fmla="*/ 286646 w 298851"/>
                  <a:gd name="connsiteY5" fmla="*/ 53351 h 113937"/>
                  <a:gd name="connsiteX6" fmla="*/ 286621 w 298851"/>
                  <a:gd name="connsiteY6" fmla="*/ 53411 h 113937"/>
                  <a:gd name="connsiteX7" fmla="*/ 3558 w 298851"/>
                  <a:gd name="connsiteY7" fmla="*/ 53411 h 113937"/>
                  <a:gd name="connsiteX8" fmla="*/ 0 w 298851"/>
                  <a:gd name="connsiteY8" fmla="*/ 56969 h 113937"/>
                  <a:gd name="connsiteX9" fmla="*/ 3558 w 298851"/>
                  <a:gd name="connsiteY9" fmla="*/ 60527 h 113937"/>
                  <a:gd name="connsiteX10" fmla="*/ 286621 w 298851"/>
                  <a:gd name="connsiteY10" fmla="*/ 60527 h 113937"/>
                  <a:gd name="connsiteX11" fmla="*/ 286646 w 298851"/>
                  <a:gd name="connsiteY11" fmla="*/ 60587 h 113937"/>
                  <a:gd name="connsiteX12" fmla="*/ 239412 w 298851"/>
                  <a:gd name="connsiteY12" fmla="*/ 107821 h 113937"/>
                  <a:gd name="connsiteX13" fmla="*/ 239325 w 298851"/>
                  <a:gd name="connsiteY13" fmla="*/ 112851 h 113937"/>
                  <a:gd name="connsiteX14" fmla="*/ 244356 w 298851"/>
                  <a:gd name="connsiteY14" fmla="*/ 112939 h 113937"/>
                  <a:gd name="connsiteX15" fmla="*/ 244443 w 298851"/>
                  <a:gd name="connsiteY15" fmla="*/ 112851 h 113937"/>
                  <a:gd name="connsiteX16" fmla="*/ 297810 w 298851"/>
                  <a:gd name="connsiteY16" fmla="*/ 59484 h 113937"/>
                  <a:gd name="connsiteX17" fmla="*/ 297810 w 298851"/>
                  <a:gd name="connsiteY17" fmla="*/ 54453 h 11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8851" h="113937">
                    <a:moveTo>
                      <a:pt x="297810" y="54453"/>
                    </a:moveTo>
                    <a:lnTo>
                      <a:pt x="244443" y="1086"/>
                    </a:lnTo>
                    <a:cubicBezTo>
                      <a:pt x="243078" y="-327"/>
                      <a:pt x="240826" y="-366"/>
                      <a:pt x="239412" y="999"/>
                    </a:cubicBezTo>
                    <a:cubicBezTo>
                      <a:pt x="237999" y="2364"/>
                      <a:pt x="237960" y="4616"/>
                      <a:pt x="239325" y="6030"/>
                    </a:cubicBezTo>
                    <a:cubicBezTo>
                      <a:pt x="239354" y="6059"/>
                      <a:pt x="239383" y="6089"/>
                      <a:pt x="239412" y="6117"/>
                    </a:cubicBezTo>
                    <a:lnTo>
                      <a:pt x="286646" y="53351"/>
                    </a:lnTo>
                    <a:cubicBezTo>
                      <a:pt x="286678" y="53386"/>
                      <a:pt x="286667" y="53411"/>
                      <a:pt x="286621" y="53411"/>
                    </a:cubicBezTo>
                    <a:lnTo>
                      <a:pt x="3558" y="53411"/>
                    </a:lnTo>
                    <a:cubicBezTo>
                      <a:pt x="1593" y="53411"/>
                      <a:pt x="0" y="55004"/>
                      <a:pt x="0" y="56969"/>
                    </a:cubicBezTo>
                    <a:cubicBezTo>
                      <a:pt x="0" y="58934"/>
                      <a:pt x="1593" y="60527"/>
                      <a:pt x="3558" y="60527"/>
                    </a:cubicBezTo>
                    <a:lnTo>
                      <a:pt x="286621" y="60527"/>
                    </a:lnTo>
                    <a:cubicBezTo>
                      <a:pt x="286667" y="60527"/>
                      <a:pt x="286678" y="60555"/>
                      <a:pt x="286646" y="60587"/>
                    </a:cubicBezTo>
                    <a:lnTo>
                      <a:pt x="239412" y="107821"/>
                    </a:lnTo>
                    <a:cubicBezTo>
                      <a:pt x="237999" y="109186"/>
                      <a:pt x="237960" y="111438"/>
                      <a:pt x="239325" y="112851"/>
                    </a:cubicBezTo>
                    <a:cubicBezTo>
                      <a:pt x="240690" y="114265"/>
                      <a:pt x="242942" y="114304"/>
                      <a:pt x="244356" y="112939"/>
                    </a:cubicBezTo>
                    <a:cubicBezTo>
                      <a:pt x="244385" y="112910"/>
                      <a:pt x="244415" y="112881"/>
                      <a:pt x="244443" y="112851"/>
                    </a:cubicBezTo>
                    <a:lnTo>
                      <a:pt x="297810" y="59484"/>
                    </a:lnTo>
                    <a:cubicBezTo>
                      <a:pt x="299199" y="58095"/>
                      <a:pt x="299199" y="55843"/>
                      <a:pt x="297810" y="54453"/>
                    </a:cubicBezTo>
                    <a:close/>
                  </a:path>
                </a:pathLst>
              </a:custGeom>
              <a:grpFill/>
              <a:ln w="9525" cap="flat">
                <a:noFill/>
                <a:prstDash val="solid"/>
                <a:miter/>
              </a:ln>
            </p:spPr>
            <p:txBody>
              <a:bodyPr rtlCol="0" anchor="ctr"/>
              <a:lstStyle/>
              <a:p>
                <a:endParaRPr lang="en-IN"/>
              </a:p>
            </p:txBody>
          </p:sp>
        </p:grpSp>
        <p:sp>
          <p:nvSpPr>
            <p:cNvPr id="70" name="Freeform: Shape 69">
              <a:extLst>
                <a:ext uri="{FF2B5EF4-FFF2-40B4-BE49-F238E27FC236}">
                  <a16:creationId xmlns:a16="http://schemas.microsoft.com/office/drawing/2014/main" id="{09508045-F6FC-BC51-3D4E-832B2FCEE027}"/>
                </a:ext>
              </a:extLst>
            </p:cNvPr>
            <p:cNvSpPr/>
            <p:nvPr/>
          </p:nvSpPr>
          <p:spPr>
            <a:xfrm>
              <a:off x="4884942" y="4667705"/>
              <a:ext cx="572453" cy="486692"/>
            </a:xfrm>
            <a:custGeom>
              <a:avLst/>
              <a:gdLst>
                <a:gd name="connsiteX0" fmla="*/ 333375 w 762000"/>
                <a:gd name="connsiteY0" fmla="*/ 533581 h 647843"/>
                <a:gd name="connsiteX1" fmla="*/ 333375 w 762000"/>
                <a:gd name="connsiteY1" fmla="*/ 628831 h 647843"/>
                <a:gd name="connsiteX2" fmla="*/ 428625 w 762000"/>
                <a:gd name="connsiteY2" fmla="*/ 628831 h 647843"/>
                <a:gd name="connsiteX3" fmla="*/ 428625 w 762000"/>
                <a:gd name="connsiteY3" fmla="*/ 533581 h 647843"/>
                <a:gd name="connsiteX4" fmla="*/ 38100 w 762000"/>
                <a:gd name="connsiteY4" fmla="*/ 0 h 647843"/>
                <a:gd name="connsiteX5" fmla="*/ 723900 w 762000"/>
                <a:gd name="connsiteY5" fmla="*/ 0 h 647843"/>
                <a:gd name="connsiteX6" fmla="*/ 762000 w 762000"/>
                <a:gd name="connsiteY6" fmla="*/ 38100 h 647843"/>
                <a:gd name="connsiteX7" fmla="*/ 762000 w 762000"/>
                <a:gd name="connsiteY7" fmla="*/ 124106 h 647843"/>
                <a:gd name="connsiteX8" fmla="*/ 742950 w 762000"/>
                <a:gd name="connsiteY8" fmla="*/ 124106 h 647843"/>
                <a:gd name="connsiteX9" fmla="*/ 742950 w 762000"/>
                <a:gd name="connsiteY9" fmla="*/ 38100 h 647843"/>
                <a:gd name="connsiteX10" fmla="*/ 723900 w 762000"/>
                <a:gd name="connsiteY10" fmla="*/ 19050 h 647843"/>
                <a:gd name="connsiteX11" fmla="*/ 38100 w 762000"/>
                <a:gd name="connsiteY11" fmla="*/ 19050 h 647843"/>
                <a:gd name="connsiteX12" fmla="*/ 19050 w 762000"/>
                <a:gd name="connsiteY12" fmla="*/ 38100 h 647843"/>
                <a:gd name="connsiteX13" fmla="*/ 19050 w 762000"/>
                <a:gd name="connsiteY13" fmla="*/ 495481 h 647843"/>
                <a:gd name="connsiteX14" fmla="*/ 38100 w 762000"/>
                <a:gd name="connsiteY14" fmla="*/ 514531 h 647843"/>
                <a:gd name="connsiteX15" fmla="*/ 723900 w 762000"/>
                <a:gd name="connsiteY15" fmla="*/ 514531 h 647843"/>
                <a:gd name="connsiteX16" fmla="*/ 742950 w 762000"/>
                <a:gd name="connsiteY16" fmla="*/ 495481 h 647843"/>
                <a:gd name="connsiteX17" fmla="*/ 742950 w 762000"/>
                <a:gd name="connsiteY17" fmla="*/ 409426 h 647843"/>
                <a:gd name="connsiteX18" fmla="*/ 762000 w 762000"/>
                <a:gd name="connsiteY18" fmla="*/ 409426 h 647843"/>
                <a:gd name="connsiteX19" fmla="*/ 762000 w 762000"/>
                <a:gd name="connsiteY19" fmla="*/ 495443 h 647843"/>
                <a:gd name="connsiteX20" fmla="*/ 723900 w 762000"/>
                <a:gd name="connsiteY20" fmla="*/ 533543 h 647843"/>
                <a:gd name="connsiteX21" fmla="*/ 447675 w 762000"/>
                <a:gd name="connsiteY21" fmla="*/ 533543 h 647843"/>
                <a:gd name="connsiteX22" fmla="*/ 447675 w 762000"/>
                <a:gd name="connsiteY22" fmla="*/ 628793 h 647843"/>
                <a:gd name="connsiteX23" fmla="*/ 552450 w 762000"/>
                <a:gd name="connsiteY23" fmla="*/ 628793 h 647843"/>
                <a:gd name="connsiteX24" fmla="*/ 552450 w 762000"/>
                <a:gd name="connsiteY24" fmla="*/ 647843 h 647843"/>
                <a:gd name="connsiteX25" fmla="*/ 209550 w 762000"/>
                <a:gd name="connsiteY25" fmla="*/ 647843 h 647843"/>
                <a:gd name="connsiteX26" fmla="*/ 209550 w 762000"/>
                <a:gd name="connsiteY26" fmla="*/ 628793 h 647843"/>
                <a:gd name="connsiteX27" fmla="*/ 314325 w 762000"/>
                <a:gd name="connsiteY27" fmla="*/ 628793 h 647843"/>
                <a:gd name="connsiteX28" fmla="*/ 314325 w 762000"/>
                <a:gd name="connsiteY28" fmla="*/ 533543 h 647843"/>
                <a:gd name="connsiteX29" fmla="*/ 38100 w 762000"/>
                <a:gd name="connsiteY29" fmla="*/ 533543 h 647843"/>
                <a:gd name="connsiteX30" fmla="*/ 0 w 762000"/>
                <a:gd name="connsiteY30" fmla="*/ 495443 h 647843"/>
                <a:gd name="connsiteX31" fmla="*/ 0 w 762000"/>
                <a:gd name="connsiteY31" fmla="*/ 38100 h 647843"/>
                <a:gd name="connsiteX32" fmla="*/ 38100 w 762000"/>
                <a:gd name="connsiteY32" fmla="*/ 0 h 64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62000" h="647843">
                  <a:moveTo>
                    <a:pt x="333375" y="533581"/>
                  </a:moveTo>
                  <a:lnTo>
                    <a:pt x="333375" y="628831"/>
                  </a:lnTo>
                  <a:lnTo>
                    <a:pt x="428625" y="628831"/>
                  </a:lnTo>
                  <a:lnTo>
                    <a:pt x="428625" y="533581"/>
                  </a:lnTo>
                  <a:close/>
                  <a:moveTo>
                    <a:pt x="38100" y="0"/>
                  </a:moveTo>
                  <a:lnTo>
                    <a:pt x="723900" y="0"/>
                  </a:lnTo>
                  <a:cubicBezTo>
                    <a:pt x="744916" y="63"/>
                    <a:pt x="761937" y="17084"/>
                    <a:pt x="762000" y="38100"/>
                  </a:cubicBezTo>
                  <a:lnTo>
                    <a:pt x="762000" y="124106"/>
                  </a:lnTo>
                  <a:lnTo>
                    <a:pt x="742950" y="124106"/>
                  </a:lnTo>
                  <a:lnTo>
                    <a:pt x="742950" y="38100"/>
                  </a:lnTo>
                  <a:cubicBezTo>
                    <a:pt x="742950" y="27579"/>
                    <a:pt x="734421" y="19050"/>
                    <a:pt x="723900" y="19050"/>
                  </a:cubicBezTo>
                  <a:lnTo>
                    <a:pt x="38100" y="19050"/>
                  </a:lnTo>
                  <a:cubicBezTo>
                    <a:pt x="27579" y="19050"/>
                    <a:pt x="19050" y="27579"/>
                    <a:pt x="19050" y="38100"/>
                  </a:cubicBezTo>
                  <a:lnTo>
                    <a:pt x="19050" y="495481"/>
                  </a:lnTo>
                  <a:cubicBezTo>
                    <a:pt x="19050" y="506002"/>
                    <a:pt x="27579" y="514531"/>
                    <a:pt x="38100" y="514531"/>
                  </a:cubicBezTo>
                  <a:lnTo>
                    <a:pt x="723900" y="514531"/>
                  </a:lnTo>
                  <a:cubicBezTo>
                    <a:pt x="734421" y="514531"/>
                    <a:pt x="742950" y="506002"/>
                    <a:pt x="742950" y="495481"/>
                  </a:cubicBezTo>
                  <a:lnTo>
                    <a:pt x="742950" y="409426"/>
                  </a:lnTo>
                  <a:lnTo>
                    <a:pt x="762000" y="409426"/>
                  </a:lnTo>
                  <a:lnTo>
                    <a:pt x="762000" y="495443"/>
                  </a:lnTo>
                  <a:cubicBezTo>
                    <a:pt x="761932" y="516457"/>
                    <a:pt x="744914" y="533475"/>
                    <a:pt x="723900" y="533543"/>
                  </a:cubicBezTo>
                  <a:lnTo>
                    <a:pt x="447675" y="533543"/>
                  </a:lnTo>
                  <a:lnTo>
                    <a:pt x="447675" y="628793"/>
                  </a:lnTo>
                  <a:lnTo>
                    <a:pt x="552450" y="628793"/>
                  </a:lnTo>
                  <a:lnTo>
                    <a:pt x="552450" y="647843"/>
                  </a:lnTo>
                  <a:lnTo>
                    <a:pt x="209550" y="647843"/>
                  </a:lnTo>
                  <a:lnTo>
                    <a:pt x="209550" y="628793"/>
                  </a:lnTo>
                  <a:lnTo>
                    <a:pt x="314325" y="628793"/>
                  </a:lnTo>
                  <a:lnTo>
                    <a:pt x="314325" y="533543"/>
                  </a:lnTo>
                  <a:lnTo>
                    <a:pt x="38100" y="533543"/>
                  </a:lnTo>
                  <a:cubicBezTo>
                    <a:pt x="17086" y="533475"/>
                    <a:pt x="68" y="516457"/>
                    <a:pt x="0" y="495443"/>
                  </a:cubicBezTo>
                  <a:lnTo>
                    <a:pt x="0" y="38100"/>
                  </a:lnTo>
                  <a:cubicBezTo>
                    <a:pt x="63" y="17084"/>
                    <a:pt x="17084" y="63"/>
                    <a:pt x="3810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sp>
          <p:nvSpPr>
            <p:cNvPr id="69" name="Freeform: Shape 68">
              <a:extLst>
                <a:ext uri="{FF2B5EF4-FFF2-40B4-BE49-F238E27FC236}">
                  <a16:creationId xmlns:a16="http://schemas.microsoft.com/office/drawing/2014/main" id="{6FA57124-3A00-412C-5A07-FFC971C0BA91}"/>
                </a:ext>
              </a:extLst>
            </p:cNvPr>
            <p:cNvSpPr/>
            <p:nvPr/>
          </p:nvSpPr>
          <p:spPr>
            <a:xfrm>
              <a:off x="4920720" y="4703483"/>
              <a:ext cx="500896" cy="329260"/>
            </a:xfrm>
            <a:custGeom>
              <a:avLst/>
              <a:gdLst>
                <a:gd name="connsiteX0" fmla="*/ 0 w 666750"/>
                <a:gd name="connsiteY0" fmla="*/ 0 h 438283"/>
                <a:gd name="connsiteX1" fmla="*/ 19050 w 666750"/>
                <a:gd name="connsiteY1" fmla="*/ 0 h 438283"/>
                <a:gd name="connsiteX2" fmla="*/ 666750 w 666750"/>
                <a:gd name="connsiteY2" fmla="*/ 0 h 438283"/>
                <a:gd name="connsiteX3" fmla="*/ 666750 w 666750"/>
                <a:gd name="connsiteY3" fmla="*/ 76481 h 438283"/>
                <a:gd name="connsiteX4" fmla="*/ 647700 w 666750"/>
                <a:gd name="connsiteY4" fmla="*/ 76481 h 438283"/>
                <a:gd name="connsiteX5" fmla="*/ 647700 w 666750"/>
                <a:gd name="connsiteY5" fmla="*/ 19050 h 438283"/>
                <a:gd name="connsiteX6" fmla="*/ 19050 w 666750"/>
                <a:gd name="connsiteY6" fmla="*/ 19050 h 438283"/>
                <a:gd name="connsiteX7" fmla="*/ 19050 w 666750"/>
                <a:gd name="connsiteY7" fmla="*/ 419233 h 438283"/>
                <a:gd name="connsiteX8" fmla="*/ 647700 w 666750"/>
                <a:gd name="connsiteY8" fmla="*/ 419233 h 438283"/>
                <a:gd name="connsiteX9" fmla="*/ 647700 w 666750"/>
                <a:gd name="connsiteY9" fmla="*/ 361801 h 438283"/>
                <a:gd name="connsiteX10" fmla="*/ 666750 w 666750"/>
                <a:gd name="connsiteY10" fmla="*/ 361801 h 438283"/>
                <a:gd name="connsiteX11" fmla="*/ 666750 w 666750"/>
                <a:gd name="connsiteY11" fmla="*/ 438283 h 438283"/>
                <a:gd name="connsiteX12" fmla="*/ 0 w 666750"/>
                <a:gd name="connsiteY12" fmla="*/ 438283 h 43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6750" h="438283">
                  <a:moveTo>
                    <a:pt x="0" y="0"/>
                  </a:moveTo>
                  <a:lnTo>
                    <a:pt x="19050" y="0"/>
                  </a:lnTo>
                  <a:lnTo>
                    <a:pt x="666750" y="0"/>
                  </a:lnTo>
                  <a:lnTo>
                    <a:pt x="666750" y="76481"/>
                  </a:lnTo>
                  <a:lnTo>
                    <a:pt x="647700" y="76481"/>
                  </a:lnTo>
                  <a:lnTo>
                    <a:pt x="647700" y="19050"/>
                  </a:lnTo>
                  <a:lnTo>
                    <a:pt x="19050" y="19050"/>
                  </a:lnTo>
                  <a:lnTo>
                    <a:pt x="19050" y="419233"/>
                  </a:lnTo>
                  <a:lnTo>
                    <a:pt x="647700" y="419233"/>
                  </a:lnTo>
                  <a:lnTo>
                    <a:pt x="647700" y="361801"/>
                  </a:lnTo>
                  <a:lnTo>
                    <a:pt x="666750" y="361801"/>
                  </a:lnTo>
                  <a:lnTo>
                    <a:pt x="666750" y="438283"/>
                  </a:lnTo>
                  <a:lnTo>
                    <a:pt x="0" y="4382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Segoe UI"/>
                <a:ea typeface="+mn-ea"/>
                <a:cs typeface="+mn-cs"/>
              </a:endParaRPr>
            </a:p>
          </p:txBody>
        </p:sp>
      </p:grpSp>
      <p:sp>
        <p:nvSpPr>
          <p:cNvPr id="30" name="Oval 1091_1">
            <a:extLst>
              <a:ext uri="{FF2B5EF4-FFF2-40B4-BE49-F238E27FC236}">
                <a16:creationId xmlns:a16="http://schemas.microsoft.com/office/drawing/2014/main" id="{5AD853CA-5F6A-0304-7F3A-4CFF51566FDE}"/>
              </a:ext>
              <a:ext uri="{C183D7F6-B498-43B3-948B-1728B52AA6E4}">
                <adec:decorative xmlns:adec="http://schemas.microsoft.com/office/drawing/2017/decorative" val="1"/>
              </a:ext>
            </a:extLst>
          </p:cNvPr>
          <p:cNvSpPr>
            <a:spLocks noChangeAspect="1"/>
          </p:cNvSpPr>
          <p:nvPr/>
        </p:nvSpPr>
        <p:spPr bwMode="auto">
          <a:xfrm rot="10800000" flipV="1">
            <a:off x="8946923" y="1446185"/>
            <a:ext cx="731520" cy="73152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grpSp>
        <p:nvGrpSpPr>
          <p:cNvPr id="96" name="Group 95">
            <a:extLst>
              <a:ext uri="{FF2B5EF4-FFF2-40B4-BE49-F238E27FC236}">
                <a16:creationId xmlns:a16="http://schemas.microsoft.com/office/drawing/2014/main" id="{0024E044-1E14-FD9B-7B09-32BD4E016990}"/>
              </a:ext>
              <a:ext uri="{C183D7F6-B498-43B3-948B-1728B52AA6E4}">
                <adec:decorative xmlns:adec="http://schemas.microsoft.com/office/drawing/2017/decorative" val="1"/>
              </a:ext>
            </a:extLst>
          </p:cNvPr>
          <p:cNvGrpSpPr/>
          <p:nvPr/>
        </p:nvGrpSpPr>
        <p:grpSpPr>
          <a:xfrm>
            <a:off x="9131647" y="1628062"/>
            <a:ext cx="362112" cy="367769"/>
            <a:chOff x="8818109" y="1732001"/>
            <a:chExt cx="457962" cy="465118"/>
          </a:xfrm>
          <a:solidFill>
            <a:schemeClr val="bg1"/>
          </a:solidFill>
        </p:grpSpPr>
        <p:sp>
          <p:nvSpPr>
            <p:cNvPr id="87" name="Freeform: Shape 86">
              <a:extLst>
                <a:ext uri="{FF2B5EF4-FFF2-40B4-BE49-F238E27FC236}">
                  <a16:creationId xmlns:a16="http://schemas.microsoft.com/office/drawing/2014/main" id="{EE8EF8DA-77F7-904F-17B2-C9F575A5F038}"/>
                </a:ext>
              </a:extLst>
            </p:cNvPr>
            <p:cNvSpPr/>
            <p:nvPr/>
          </p:nvSpPr>
          <p:spPr>
            <a:xfrm>
              <a:off x="8875354" y="1860803"/>
              <a:ext cx="121646" cy="85868"/>
            </a:xfrm>
            <a:custGeom>
              <a:avLst/>
              <a:gdLst>
                <a:gd name="connsiteX0" fmla="*/ 121646 w 121646"/>
                <a:gd name="connsiteY0" fmla="*/ 0 h 85868"/>
                <a:gd name="connsiteX1" fmla="*/ 0 w 121646"/>
                <a:gd name="connsiteY1" fmla="*/ 0 h 85868"/>
                <a:gd name="connsiteX2" fmla="*/ 0 w 121646"/>
                <a:gd name="connsiteY2" fmla="*/ 85868 h 85868"/>
                <a:gd name="connsiteX3" fmla="*/ 121646 w 121646"/>
                <a:gd name="connsiteY3" fmla="*/ 85868 h 85868"/>
                <a:gd name="connsiteX4" fmla="*/ 107335 w 121646"/>
                <a:gd name="connsiteY4" fmla="*/ 71557 h 85868"/>
                <a:gd name="connsiteX5" fmla="*/ 14311 w 121646"/>
                <a:gd name="connsiteY5" fmla="*/ 71557 h 85868"/>
                <a:gd name="connsiteX6" fmla="*/ 14311 w 121646"/>
                <a:gd name="connsiteY6" fmla="*/ 14311 h 85868"/>
                <a:gd name="connsiteX7" fmla="*/ 107335 w 121646"/>
                <a:gd name="connsiteY7" fmla="*/ 14311 h 8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646" h="85868">
                  <a:moveTo>
                    <a:pt x="121646" y="0"/>
                  </a:moveTo>
                  <a:lnTo>
                    <a:pt x="0" y="0"/>
                  </a:lnTo>
                  <a:lnTo>
                    <a:pt x="0" y="85868"/>
                  </a:lnTo>
                  <a:lnTo>
                    <a:pt x="121646" y="85868"/>
                  </a:lnTo>
                  <a:close/>
                  <a:moveTo>
                    <a:pt x="107335" y="71557"/>
                  </a:moveTo>
                  <a:lnTo>
                    <a:pt x="14311" y="71557"/>
                  </a:lnTo>
                  <a:lnTo>
                    <a:pt x="14311" y="14311"/>
                  </a:lnTo>
                  <a:lnTo>
                    <a:pt x="107335" y="14311"/>
                  </a:ln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0342D54-878D-A00C-2FA7-3190D10460A2}"/>
                </a:ext>
              </a:extLst>
            </p:cNvPr>
            <p:cNvSpPr/>
            <p:nvPr/>
          </p:nvSpPr>
          <p:spPr>
            <a:xfrm>
              <a:off x="9025623" y="2032539"/>
              <a:ext cx="121646" cy="85868"/>
            </a:xfrm>
            <a:custGeom>
              <a:avLst/>
              <a:gdLst>
                <a:gd name="connsiteX0" fmla="*/ 0 w 121646"/>
                <a:gd name="connsiteY0" fmla="*/ 85868 h 85868"/>
                <a:gd name="connsiteX1" fmla="*/ 121646 w 121646"/>
                <a:gd name="connsiteY1" fmla="*/ 85868 h 85868"/>
                <a:gd name="connsiteX2" fmla="*/ 121646 w 121646"/>
                <a:gd name="connsiteY2" fmla="*/ 0 h 85868"/>
                <a:gd name="connsiteX3" fmla="*/ 0 w 121646"/>
                <a:gd name="connsiteY3" fmla="*/ 0 h 85868"/>
                <a:gd name="connsiteX4" fmla="*/ 14311 w 121646"/>
                <a:gd name="connsiteY4" fmla="*/ 14311 h 85868"/>
                <a:gd name="connsiteX5" fmla="*/ 107335 w 121646"/>
                <a:gd name="connsiteY5" fmla="*/ 14311 h 85868"/>
                <a:gd name="connsiteX6" fmla="*/ 107335 w 121646"/>
                <a:gd name="connsiteY6" fmla="*/ 71557 h 85868"/>
                <a:gd name="connsiteX7" fmla="*/ 14311 w 121646"/>
                <a:gd name="connsiteY7" fmla="*/ 71557 h 8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646" h="85868">
                  <a:moveTo>
                    <a:pt x="0" y="85868"/>
                  </a:moveTo>
                  <a:lnTo>
                    <a:pt x="121646" y="85868"/>
                  </a:lnTo>
                  <a:lnTo>
                    <a:pt x="121646" y="0"/>
                  </a:lnTo>
                  <a:lnTo>
                    <a:pt x="0" y="0"/>
                  </a:lnTo>
                  <a:close/>
                  <a:moveTo>
                    <a:pt x="14311" y="14311"/>
                  </a:moveTo>
                  <a:lnTo>
                    <a:pt x="107335" y="14311"/>
                  </a:lnTo>
                  <a:lnTo>
                    <a:pt x="107335" y="71557"/>
                  </a:lnTo>
                  <a:lnTo>
                    <a:pt x="14311" y="71557"/>
                  </a:ln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74BAFC6-B423-C443-2D81-BFD92B5314AB}"/>
                </a:ext>
              </a:extLst>
            </p:cNvPr>
            <p:cNvSpPr/>
            <p:nvPr/>
          </p:nvSpPr>
          <p:spPr>
            <a:xfrm>
              <a:off x="8875354" y="1810714"/>
              <a:ext cx="271915" cy="14311"/>
            </a:xfrm>
            <a:custGeom>
              <a:avLst/>
              <a:gdLst>
                <a:gd name="connsiteX0" fmla="*/ 0 w 271915"/>
                <a:gd name="connsiteY0" fmla="*/ 0 h 14311"/>
                <a:gd name="connsiteX1" fmla="*/ 271915 w 271915"/>
                <a:gd name="connsiteY1" fmla="*/ 0 h 14311"/>
                <a:gd name="connsiteX2" fmla="*/ 271915 w 271915"/>
                <a:gd name="connsiteY2" fmla="*/ 14311 h 14311"/>
                <a:gd name="connsiteX3" fmla="*/ 0 w 271915"/>
                <a:gd name="connsiteY3" fmla="*/ 14311 h 14311"/>
              </a:gdLst>
              <a:ahLst/>
              <a:cxnLst>
                <a:cxn ang="0">
                  <a:pos x="connsiteX0" y="connsiteY0"/>
                </a:cxn>
                <a:cxn ang="0">
                  <a:pos x="connsiteX1" y="connsiteY1"/>
                </a:cxn>
                <a:cxn ang="0">
                  <a:pos x="connsiteX2" y="connsiteY2"/>
                </a:cxn>
                <a:cxn ang="0">
                  <a:pos x="connsiteX3" y="connsiteY3"/>
                </a:cxn>
              </a:cxnLst>
              <a:rect l="l" t="t" r="r" b="b"/>
              <a:pathLst>
                <a:path w="271915" h="14311">
                  <a:moveTo>
                    <a:pt x="0" y="0"/>
                  </a:moveTo>
                  <a:lnTo>
                    <a:pt x="271915" y="0"/>
                  </a:lnTo>
                  <a:lnTo>
                    <a:pt x="271915" y="14311"/>
                  </a:lnTo>
                  <a:lnTo>
                    <a:pt x="0" y="14311"/>
                  </a:ln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C225E66-FA13-99ED-9D3E-B4A5B8813636}"/>
                </a:ext>
              </a:extLst>
            </p:cNvPr>
            <p:cNvSpPr/>
            <p:nvPr/>
          </p:nvSpPr>
          <p:spPr>
            <a:xfrm>
              <a:off x="8875354" y="1982450"/>
              <a:ext cx="271915" cy="14311"/>
            </a:xfrm>
            <a:custGeom>
              <a:avLst/>
              <a:gdLst>
                <a:gd name="connsiteX0" fmla="*/ 0 w 271915"/>
                <a:gd name="connsiteY0" fmla="*/ 0 h 14311"/>
                <a:gd name="connsiteX1" fmla="*/ 271915 w 271915"/>
                <a:gd name="connsiteY1" fmla="*/ 0 h 14311"/>
                <a:gd name="connsiteX2" fmla="*/ 271915 w 271915"/>
                <a:gd name="connsiteY2" fmla="*/ 14311 h 14311"/>
                <a:gd name="connsiteX3" fmla="*/ 0 w 271915"/>
                <a:gd name="connsiteY3" fmla="*/ 14311 h 14311"/>
              </a:gdLst>
              <a:ahLst/>
              <a:cxnLst>
                <a:cxn ang="0">
                  <a:pos x="connsiteX0" y="connsiteY0"/>
                </a:cxn>
                <a:cxn ang="0">
                  <a:pos x="connsiteX1" y="connsiteY1"/>
                </a:cxn>
                <a:cxn ang="0">
                  <a:pos x="connsiteX2" y="connsiteY2"/>
                </a:cxn>
                <a:cxn ang="0">
                  <a:pos x="connsiteX3" y="connsiteY3"/>
                </a:cxn>
              </a:cxnLst>
              <a:rect l="l" t="t" r="r" b="b"/>
              <a:pathLst>
                <a:path w="271915" h="14311">
                  <a:moveTo>
                    <a:pt x="0" y="0"/>
                  </a:moveTo>
                  <a:lnTo>
                    <a:pt x="271915" y="0"/>
                  </a:lnTo>
                  <a:lnTo>
                    <a:pt x="271915" y="14311"/>
                  </a:lnTo>
                  <a:lnTo>
                    <a:pt x="0" y="14311"/>
                  </a:ln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DB62C86-D964-1892-E8A3-916E856BCC99}"/>
                </a:ext>
              </a:extLst>
            </p:cNvPr>
            <p:cNvSpPr/>
            <p:nvPr/>
          </p:nvSpPr>
          <p:spPr>
            <a:xfrm>
              <a:off x="9025623" y="1867959"/>
              <a:ext cx="121646" cy="14311"/>
            </a:xfrm>
            <a:custGeom>
              <a:avLst/>
              <a:gdLst>
                <a:gd name="connsiteX0" fmla="*/ 0 w 121646"/>
                <a:gd name="connsiteY0" fmla="*/ 0 h 14311"/>
                <a:gd name="connsiteX1" fmla="*/ 121646 w 121646"/>
                <a:gd name="connsiteY1" fmla="*/ 0 h 14311"/>
                <a:gd name="connsiteX2" fmla="*/ 121646 w 121646"/>
                <a:gd name="connsiteY2" fmla="*/ 14311 h 14311"/>
                <a:gd name="connsiteX3" fmla="*/ 0 w 121646"/>
                <a:gd name="connsiteY3" fmla="*/ 14311 h 14311"/>
              </a:gdLst>
              <a:ahLst/>
              <a:cxnLst>
                <a:cxn ang="0">
                  <a:pos x="connsiteX0" y="connsiteY0"/>
                </a:cxn>
                <a:cxn ang="0">
                  <a:pos x="connsiteX1" y="connsiteY1"/>
                </a:cxn>
                <a:cxn ang="0">
                  <a:pos x="connsiteX2" y="connsiteY2"/>
                </a:cxn>
                <a:cxn ang="0">
                  <a:pos x="connsiteX3" y="connsiteY3"/>
                </a:cxn>
              </a:cxnLst>
              <a:rect l="l" t="t" r="r" b="b"/>
              <a:pathLst>
                <a:path w="121646" h="14311">
                  <a:moveTo>
                    <a:pt x="0" y="0"/>
                  </a:moveTo>
                  <a:lnTo>
                    <a:pt x="121646" y="0"/>
                  </a:lnTo>
                  <a:lnTo>
                    <a:pt x="121646" y="14311"/>
                  </a:lnTo>
                  <a:lnTo>
                    <a:pt x="0" y="14311"/>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BB8A8CB1-1664-1A32-8E4E-2F16972F01E2}"/>
                </a:ext>
              </a:extLst>
            </p:cNvPr>
            <p:cNvSpPr/>
            <p:nvPr/>
          </p:nvSpPr>
          <p:spPr>
            <a:xfrm>
              <a:off x="9025623" y="1925204"/>
              <a:ext cx="121646" cy="14311"/>
            </a:xfrm>
            <a:custGeom>
              <a:avLst/>
              <a:gdLst>
                <a:gd name="connsiteX0" fmla="*/ 0 w 121646"/>
                <a:gd name="connsiteY0" fmla="*/ 0 h 14311"/>
                <a:gd name="connsiteX1" fmla="*/ 121646 w 121646"/>
                <a:gd name="connsiteY1" fmla="*/ 0 h 14311"/>
                <a:gd name="connsiteX2" fmla="*/ 121646 w 121646"/>
                <a:gd name="connsiteY2" fmla="*/ 14311 h 14311"/>
                <a:gd name="connsiteX3" fmla="*/ 0 w 121646"/>
                <a:gd name="connsiteY3" fmla="*/ 14311 h 14311"/>
              </a:gdLst>
              <a:ahLst/>
              <a:cxnLst>
                <a:cxn ang="0">
                  <a:pos x="connsiteX0" y="connsiteY0"/>
                </a:cxn>
                <a:cxn ang="0">
                  <a:pos x="connsiteX1" y="connsiteY1"/>
                </a:cxn>
                <a:cxn ang="0">
                  <a:pos x="connsiteX2" y="connsiteY2"/>
                </a:cxn>
                <a:cxn ang="0">
                  <a:pos x="connsiteX3" y="connsiteY3"/>
                </a:cxn>
              </a:cxnLst>
              <a:rect l="l" t="t" r="r" b="b"/>
              <a:pathLst>
                <a:path w="121646" h="14311">
                  <a:moveTo>
                    <a:pt x="0" y="0"/>
                  </a:moveTo>
                  <a:lnTo>
                    <a:pt x="121646" y="0"/>
                  </a:lnTo>
                  <a:lnTo>
                    <a:pt x="121646" y="14311"/>
                  </a:lnTo>
                  <a:lnTo>
                    <a:pt x="0" y="14311"/>
                  </a:ln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5F4DC439-E714-1DEB-D05B-5BAB9EB39AF8}"/>
                </a:ext>
              </a:extLst>
            </p:cNvPr>
            <p:cNvSpPr/>
            <p:nvPr/>
          </p:nvSpPr>
          <p:spPr>
            <a:xfrm>
              <a:off x="8875354" y="2039695"/>
              <a:ext cx="121646" cy="14311"/>
            </a:xfrm>
            <a:custGeom>
              <a:avLst/>
              <a:gdLst>
                <a:gd name="connsiteX0" fmla="*/ 0 w 121646"/>
                <a:gd name="connsiteY0" fmla="*/ 0 h 14311"/>
                <a:gd name="connsiteX1" fmla="*/ 121646 w 121646"/>
                <a:gd name="connsiteY1" fmla="*/ 0 h 14311"/>
                <a:gd name="connsiteX2" fmla="*/ 121646 w 121646"/>
                <a:gd name="connsiteY2" fmla="*/ 14311 h 14311"/>
                <a:gd name="connsiteX3" fmla="*/ 0 w 121646"/>
                <a:gd name="connsiteY3" fmla="*/ 14311 h 14311"/>
              </a:gdLst>
              <a:ahLst/>
              <a:cxnLst>
                <a:cxn ang="0">
                  <a:pos x="connsiteX0" y="connsiteY0"/>
                </a:cxn>
                <a:cxn ang="0">
                  <a:pos x="connsiteX1" y="connsiteY1"/>
                </a:cxn>
                <a:cxn ang="0">
                  <a:pos x="connsiteX2" y="connsiteY2"/>
                </a:cxn>
                <a:cxn ang="0">
                  <a:pos x="connsiteX3" y="connsiteY3"/>
                </a:cxn>
              </a:cxnLst>
              <a:rect l="l" t="t" r="r" b="b"/>
              <a:pathLst>
                <a:path w="121646" h="14311">
                  <a:moveTo>
                    <a:pt x="0" y="0"/>
                  </a:moveTo>
                  <a:lnTo>
                    <a:pt x="121646" y="0"/>
                  </a:lnTo>
                  <a:lnTo>
                    <a:pt x="121646" y="14311"/>
                  </a:lnTo>
                  <a:lnTo>
                    <a:pt x="0" y="14311"/>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F2C833B9-BB71-1D10-3602-2D17CBC4E355}"/>
                </a:ext>
              </a:extLst>
            </p:cNvPr>
            <p:cNvSpPr/>
            <p:nvPr/>
          </p:nvSpPr>
          <p:spPr>
            <a:xfrm>
              <a:off x="8875354" y="2096940"/>
              <a:ext cx="121646" cy="14311"/>
            </a:xfrm>
            <a:custGeom>
              <a:avLst/>
              <a:gdLst>
                <a:gd name="connsiteX0" fmla="*/ 0 w 121646"/>
                <a:gd name="connsiteY0" fmla="*/ 0 h 14311"/>
                <a:gd name="connsiteX1" fmla="*/ 121646 w 121646"/>
                <a:gd name="connsiteY1" fmla="*/ 0 h 14311"/>
                <a:gd name="connsiteX2" fmla="*/ 121646 w 121646"/>
                <a:gd name="connsiteY2" fmla="*/ 14311 h 14311"/>
                <a:gd name="connsiteX3" fmla="*/ 0 w 121646"/>
                <a:gd name="connsiteY3" fmla="*/ 14311 h 14311"/>
              </a:gdLst>
              <a:ahLst/>
              <a:cxnLst>
                <a:cxn ang="0">
                  <a:pos x="connsiteX0" y="connsiteY0"/>
                </a:cxn>
                <a:cxn ang="0">
                  <a:pos x="connsiteX1" y="connsiteY1"/>
                </a:cxn>
                <a:cxn ang="0">
                  <a:pos x="connsiteX2" y="connsiteY2"/>
                </a:cxn>
                <a:cxn ang="0">
                  <a:pos x="connsiteX3" y="connsiteY3"/>
                </a:cxn>
              </a:cxnLst>
              <a:rect l="l" t="t" r="r" b="b"/>
              <a:pathLst>
                <a:path w="121646" h="14311">
                  <a:moveTo>
                    <a:pt x="0" y="0"/>
                  </a:moveTo>
                  <a:lnTo>
                    <a:pt x="121646" y="0"/>
                  </a:lnTo>
                  <a:lnTo>
                    <a:pt x="121646" y="14311"/>
                  </a:lnTo>
                  <a:lnTo>
                    <a:pt x="0" y="14311"/>
                  </a:ln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8FFBAC14-9704-5CE3-A998-2B3072E6998A}"/>
                </a:ext>
              </a:extLst>
            </p:cNvPr>
            <p:cNvSpPr/>
            <p:nvPr/>
          </p:nvSpPr>
          <p:spPr>
            <a:xfrm>
              <a:off x="8818109" y="1732001"/>
              <a:ext cx="457962" cy="465118"/>
            </a:xfrm>
            <a:custGeom>
              <a:avLst/>
              <a:gdLst>
                <a:gd name="connsiteX0" fmla="*/ 386406 w 457962"/>
                <a:gd name="connsiteY0" fmla="*/ 42934 h 465118"/>
                <a:gd name="connsiteX1" fmla="*/ 386406 w 457962"/>
                <a:gd name="connsiteY1" fmla="*/ 0 h 465118"/>
                <a:gd name="connsiteX2" fmla="*/ 0 w 457962"/>
                <a:gd name="connsiteY2" fmla="*/ 0 h 465118"/>
                <a:gd name="connsiteX3" fmla="*/ 0 w 457962"/>
                <a:gd name="connsiteY3" fmla="*/ 415029 h 465118"/>
                <a:gd name="connsiteX4" fmla="*/ 50090 w 457962"/>
                <a:gd name="connsiteY4" fmla="*/ 465118 h 465118"/>
                <a:gd name="connsiteX5" fmla="*/ 415029 w 457962"/>
                <a:gd name="connsiteY5" fmla="*/ 465118 h 465118"/>
                <a:gd name="connsiteX6" fmla="*/ 457963 w 457962"/>
                <a:gd name="connsiteY6" fmla="*/ 422184 h 465118"/>
                <a:gd name="connsiteX7" fmla="*/ 457963 w 457962"/>
                <a:gd name="connsiteY7" fmla="*/ 42934 h 465118"/>
                <a:gd name="connsiteX8" fmla="*/ 14311 w 457962"/>
                <a:gd name="connsiteY8" fmla="*/ 415029 h 465118"/>
                <a:gd name="connsiteX9" fmla="*/ 14311 w 457962"/>
                <a:gd name="connsiteY9" fmla="*/ 14311 h 465118"/>
                <a:gd name="connsiteX10" fmla="*/ 372095 w 457962"/>
                <a:gd name="connsiteY10" fmla="*/ 14311 h 465118"/>
                <a:gd name="connsiteX11" fmla="*/ 372095 w 457962"/>
                <a:gd name="connsiteY11" fmla="*/ 422184 h 465118"/>
                <a:gd name="connsiteX12" fmla="*/ 383114 w 457962"/>
                <a:gd name="connsiteY12" fmla="*/ 450807 h 465118"/>
                <a:gd name="connsiteX13" fmla="*/ 50090 w 457962"/>
                <a:gd name="connsiteY13" fmla="*/ 450807 h 465118"/>
                <a:gd name="connsiteX14" fmla="*/ 14311 w 457962"/>
                <a:gd name="connsiteY14" fmla="*/ 415029 h 465118"/>
                <a:gd name="connsiteX15" fmla="*/ 443651 w 457962"/>
                <a:gd name="connsiteY15" fmla="*/ 422184 h 465118"/>
                <a:gd name="connsiteX16" fmla="*/ 415029 w 457962"/>
                <a:gd name="connsiteY16" fmla="*/ 450807 h 465118"/>
                <a:gd name="connsiteX17" fmla="*/ 386406 w 457962"/>
                <a:gd name="connsiteY17" fmla="*/ 422184 h 465118"/>
                <a:gd name="connsiteX18" fmla="*/ 386406 w 457962"/>
                <a:gd name="connsiteY18" fmla="*/ 57245 h 465118"/>
                <a:gd name="connsiteX19" fmla="*/ 443651 w 457962"/>
                <a:gd name="connsiteY19" fmla="*/ 57245 h 46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962" h="465118">
                  <a:moveTo>
                    <a:pt x="386406" y="42934"/>
                  </a:moveTo>
                  <a:lnTo>
                    <a:pt x="386406" y="0"/>
                  </a:lnTo>
                  <a:lnTo>
                    <a:pt x="0" y="0"/>
                  </a:lnTo>
                  <a:lnTo>
                    <a:pt x="0" y="415029"/>
                  </a:lnTo>
                  <a:cubicBezTo>
                    <a:pt x="31" y="442680"/>
                    <a:pt x="22439" y="465087"/>
                    <a:pt x="50090" y="465118"/>
                  </a:cubicBezTo>
                  <a:lnTo>
                    <a:pt x="415029" y="465118"/>
                  </a:lnTo>
                  <a:cubicBezTo>
                    <a:pt x="438729" y="465090"/>
                    <a:pt x="457935" y="445885"/>
                    <a:pt x="457963" y="422184"/>
                  </a:cubicBezTo>
                  <a:lnTo>
                    <a:pt x="457963" y="42934"/>
                  </a:lnTo>
                  <a:close/>
                  <a:moveTo>
                    <a:pt x="14311" y="415029"/>
                  </a:moveTo>
                  <a:lnTo>
                    <a:pt x="14311" y="14311"/>
                  </a:lnTo>
                  <a:lnTo>
                    <a:pt x="372095" y="14311"/>
                  </a:lnTo>
                  <a:lnTo>
                    <a:pt x="372095" y="422184"/>
                  </a:lnTo>
                  <a:cubicBezTo>
                    <a:pt x="372098" y="432760"/>
                    <a:pt x="376024" y="442959"/>
                    <a:pt x="383114" y="450807"/>
                  </a:cubicBezTo>
                  <a:lnTo>
                    <a:pt x="50090" y="450807"/>
                  </a:lnTo>
                  <a:cubicBezTo>
                    <a:pt x="30339" y="450783"/>
                    <a:pt x="14335" y="434779"/>
                    <a:pt x="14311" y="415029"/>
                  </a:cubicBezTo>
                  <a:close/>
                  <a:moveTo>
                    <a:pt x="443651" y="422184"/>
                  </a:moveTo>
                  <a:cubicBezTo>
                    <a:pt x="443651" y="437992"/>
                    <a:pt x="430836" y="450807"/>
                    <a:pt x="415029" y="450807"/>
                  </a:cubicBezTo>
                  <a:cubicBezTo>
                    <a:pt x="399221" y="450807"/>
                    <a:pt x="386406" y="437992"/>
                    <a:pt x="386406" y="422184"/>
                  </a:cubicBezTo>
                  <a:lnTo>
                    <a:pt x="386406" y="57245"/>
                  </a:lnTo>
                  <a:lnTo>
                    <a:pt x="443651" y="57245"/>
                  </a:lnTo>
                  <a:close/>
                </a:path>
              </a:pathLst>
            </a:custGeom>
            <a:grpFill/>
            <a:ln w="9525"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D6B9D45D-CB4E-49BF-8E44-D0EBE47C21D1}"/>
              </a:ext>
            </a:extLst>
          </p:cNvPr>
          <p:cNvSpPr txBox="1"/>
          <p:nvPr/>
        </p:nvSpPr>
        <p:spPr>
          <a:xfrm>
            <a:off x="8946923" y="5159531"/>
            <a:ext cx="2825977" cy="276999"/>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800" b="0" i="0" u="none" strike="noStrike" kern="1200" cap="none" spc="0" normalizeH="0" baseline="0" noProof="0">
                <a:ln>
                  <a:noFill/>
                </a:ln>
                <a:effectLst/>
                <a:uLnTx/>
                <a:uFillTx/>
                <a:latin typeface="Segoe UI Semibold"/>
                <a:ea typeface="ＭＳ Ｐゴシック"/>
                <a:cs typeface="+mn-cs"/>
              </a:rPr>
              <a:t>Get in touch!</a:t>
            </a:r>
          </a:p>
        </p:txBody>
      </p:sp>
      <p:sp>
        <p:nvSpPr>
          <p:cNvPr id="26" name="TextBox 25">
            <a:extLst>
              <a:ext uri="{FF2B5EF4-FFF2-40B4-BE49-F238E27FC236}">
                <a16:creationId xmlns:a16="http://schemas.microsoft.com/office/drawing/2014/main" id="{64E0BB11-5BF3-4447-BD2C-F37912FC2B24}"/>
              </a:ext>
            </a:extLst>
          </p:cNvPr>
          <p:cNvSpPr txBox="1"/>
          <p:nvPr/>
        </p:nvSpPr>
        <p:spPr>
          <a:xfrm>
            <a:off x="8946923" y="5630166"/>
            <a:ext cx="2825977" cy="184666"/>
          </a:xfrm>
          <a:prstGeom prst="rect">
            <a:avLst/>
          </a:prstGeom>
          <a:noFill/>
        </p:spPr>
        <p:txBody>
          <a:bodyPr wrap="square" lIns="0" tIns="0" rIns="0" bIns="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00" b="0" i="0" u="none" strike="noStrike" kern="1200" cap="none" spc="0" normalizeH="0" baseline="0" noProof="0">
                <a:ln>
                  <a:noFill/>
                </a:ln>
                <a:effectLst/>
                <a:uLnTx/>
                <a:uFillTx/>
                <a:latin typeface="Segoe UI"/>
                <a:ea typeface="ＭＳ Ｐゴシック"/>
                <a:cs typeface="+mn-cs"/>
              </a:rPr>
              <a:t>Email: </a:t>
            </a:r>
            <a:r>
              <a:rPr kumimoji="0" lang="en-GB" sz="1200" b="0" i="0" u="none" strike="noStrike" kern="1200" cap="none" spc="0" normalizeH="0" baseline="0" noProof="0">
                <a:ln>
                  <a:noFill/>
                </a:ln>
                <a:effectLst/>
                <a:uLnTx/>
                <a:uFillTx/>
                <a:latin typeface="Segoe UI"/>
                <a:ea typeface="ＭＳ Ｐゴシック"/>
                <a:cs typeface="+mn-cs"/>
                <a:hlinkClick r:id="rId6"/>
              </a:rPr>
              <a:t>martin.chan@microsoft.com</a:t>
            </a:r>
            <a:r>
              <a:rPr kumimoji="0" lang="en-GB" sz="1200" b="0" i="0" u="none" strike="noStrike" kern="1200" cap="none" spc="0" normalizeH="0" baseline="0" noProof="0">
                <a:ln>
                  <a:noFill/>
                </a:ln>
                <a:effectLst/>
                <a:uLnTx/>
                <a:uFillTx/>
                <a:latin typeface="Segoe UI"/>
                <a:ea typeface="ＭＳ Ｐゴシック"/>
                <a:cs typeface="+mn-cs"/>
              </a:rPr>
              <a:t> </a:t>
            </a:r>
          </a:p>
        </p:txBody>
      </p:sp>
      <p:sp>
        <p:nvSpPr>
          <p:cNvPr id="33" name="Oval 1091_1">
            <a:extLst>
              <a:ext uri="{FF2B5EF4-FFF2-40B4-BE49-F238E27FC236}">
                <a16:creationId xmlns:a16="http://schemas.microsoft.com/office/drawing/2014/main" id="{03BEB341-5B0A-7C1B-B693-4F12E4BEC22A}"/>
              </a:ext>
              <a:ext uri="{C183D7F6-B498-43B3-948B-1728B52AA6E4}">
                <adec:decorative xmlns:adec="http://schemas.microsoft.com/office/drawing/2017/decorative" val="1"/>
              </a:ext>
            </a:extLst>
          </p:cNvPr>
          <p:cNvSpPr>
            <a:spLocks noChangeAspect="1"/>
          </p:cNvSpPr>
          <p:nvPr/>
        </p:nvSpPr>
        <p:spPr bwMode="auto">
          <a:xfrm rot="10800000" flipV="1">
            <a:off x="8946923" y="4330692"/>
            <a:ext cx="731520" cy="73152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US" sz="1600">
              <a:latin typeface="+mj-lt"/>
            </a:endParaRPr>
          </a:p>
        </p:txBody>
      </p:sp>
      <p:grpSp>
        <p:nvGrpSpPr>
          <p:cNvPr id="117" name="Group 116">
            <a:extLst>
              <a:ext uri="{FF2B5EF4-FFF2-40B4-BE49-F238E27FC236}">
                <a16:creationId xmlns:a16="http://schemas.microsoft.com/office/drawing/2014/main" id="{F4F2A415-ACCC-1723-B237-AAAD805F5BF1}"/>
              </a:ext>
              <a:ext uri="{C183D7F6-B498-43B3-948B-1728B52AA6E4}">
                <adec:decorative xmlns:adec="http://schemas.microsoft.com/office/drawing/2017/decorative" val="1"/>
              </a:ext>
            </a:extLst>
          </p:cNvPr>
          <p:cNvGrpSpPr>
            <a:grpSpLocks noChangeAspect="1"/>
          </p:cNvGrpSpPr>
          <p:nvPr/>
        </p:nvGrpSpPr>
        <p:grpSpPr>
          <a:xfrm>
            <a:off x="9128314" y="4489522"/>
            <a:ext cx="368739" cy="413860"/>
            <a:chOff x="5734050" y="3016567"/>
            <a:chExt cx="723900" cy="812482"/>
          </a:xfrm>
          <a:solidFill>
            <a:schemeClr val="bg1"/>
          </a:solidFill>
        </p:grpSpPr>
        <p:sp>
          <p:nvSpPr>
            <p:cNvPr id="112" name="Freeform: Shape 111">
              <a:extLst>
                <a:ext uri="{FF2B5EF4-FFF2-40B4-BE49-F238E27FC236}">
                  <a16:creationId xmlns:a16="http://schemas.microsoft.com/office/drawing/2014/main" id="{CE38AC17-C4E7-E596-9C1B-F50E8046B45D}"/>
                </a:ext>
              </a:extLst>
            </p:cNvPr>
            <p:cNvSpPr/>
            <p:nvPr/>
          </p:nvSpPr>
          <p:spPr>
            <a:xfrm>
              <a:off x="5734050" y="3016567"/>
              <a:ext cx="723900" cy="812482"/>
            </a:xfrm>
            <a:custGeom>
              <a:avLst/>
              <a:gdLst>
                <a:gd name="connsiteX0" fmla="*/ 600075 w 723900"/>
                <a:gd name="connsiteY0" fmla="*/ 200749 h 812482"/>
                <a:gd name="connsiteX1" fmla="*/ 600075 w 723900"/>
                <a:gd name="connsiteY1" fmla="*/ 107633 h 812482"/>
                <a:gd name="connsiteX2" fmla="*/ 490471 w 723900"/>
                <a:gd name="connsiteY2" fmla="*/ 107633 h 812482"/>
                <a:gd name="connsiteX3" fmla="*/ 361950 w 723900"/>
                <a:gd name="connsiteY3" fmla="*/ 0 h 812482"/>
                <a:gd name="connsiteX4" fmla="*/ 233429 w 723900"/>
                <a:gd name="connsiteY4" fmla="*/ 107633 h 812482"/>
                <a:gd name="connsiteX5" fmla="*/ 123825 w 723900"/>
                <a:gd name="connsiteY5" fmla="*/ 107633 h 812482"/>
                <a:gd name="connsiteX6" fmla="*/ 123825 w 723900"/>
                <a:gd name="connsiteY6" fmla="*/ 200749 h 812482"/>
                <a:gd name="connsiteX7" fmla="*/ 0 w 723900"/>
                <a:gd name="connsiteY7" fmla="*/ 303171 h 812482"/>
                <a:gd name="connsiteX8" fmla="*/ 0 w 723900"/>
                <a:gd name="connsiteY8" fmla="*/ 812483 h 812482"/>
                <a:gd name="connsiteX9" fmla="*/ 723900 w 723900"/>
                <a:gd name="connsiteY9" fmla="*/ 812483 h 812482"/>
                <a:gd name="connsiteX10" fmla="*/ 723900 w 723900"/>
                <a:gd name="connsiteY10" fmla="*/ 303171 h 812482"/>
                <a:gd name="connsiteX11" fmla="*/ 600075 w 723900"/>
                <a:gd name="connsiteY11" fmla="*/ 225514 h 812482"/>
                <a:gd name="connsiteX12" fmla="*/ 700240 w 723900"/>
                <a:gd name="connsiteY12" fmla="*/ 308381 h 812482"/>
                <a:gd name="connsiteX13" fmla="*/ 600075 w 723900"/>
                <a:gd name="connsiteY13" fmla="*/ 408489 h 812482"/>
                <a:gd name="connsiteX14" fmla="*/ 361950 w 723900"/>
                <a:gd name="connsiteY14" fmla="*/ 24813 h 812482"/>
                <a:gd name="connsiteX15" fmla="*/ 460800 w 723900"/>
                <a:gd name="connsiteY15" fmla="*/ 107633 h 812482"/>
                <a:gd name="connsiteX16" fmla="*/ 263100 w 723900"/>
                <a:gd name="connsiteY16" fmla="*/ 107633 h 812482"/>
                <a:gd name="connsiteX17" fmla="*/ 142875 w 723900"/>
                <a:gd name="connsiteY17" fmla="*/ 126683 h 812482"/>
                <a:gd name="connsiteX18" fmla="*/ 581025 w 723900"/>
                <a:gd name="connsiteY18" fmla="*/ 126683 h 812482"/>
                <a:gd name="connsiteX19" fmla="*/ 581025 w 723900"/>
                <a:gd name="connsiteY19" fmla="*/ 427539 h 812482"/>
                <a:gd name="connsiteX20" fmla="*/ 466249 w 723900"/>
                <a:gd name="connsiteY20" fmla="*/ 542315 h 812482"/>
                <a:gd name="connsiteX21" fmla="*/ 257651 w 723900"/>
                <a:gd name="connsiteY21" fmla="*/ 542315 h 812482"/>
                <a:gd name="connsiteX22" fmla="*/ 142875 w 723900"/>
                <a:gd name="connsiteY22" fmla="*/ 427539 h 812482"/>
                <a:gd name="connsiteX23" fmla="*/ 123825 w 723900"/>
                <a:gd name="connsiteY23" fmla="*/ 225476 h 812482"/>
                <a:gd name="connsiteX24" fmla="*/ 123825 w 723900"/>
                <a:gd name="connsiteY24" fmla="*/ 408489 h 812482"/>
                <a:gd name="connsiteX25" fmla="*/ 23660 w 723900"/>
                <a:gd name="connsiteY25" fmla="*/ 308324 h 812482"/>
                <a:gd name="connsiteX26" fmla="*/ 19212 w 723900"/>
                <a:gd name="connsiteY26" fmla="*/ 330813 h 812482"/>
                <a:gd name="connsiteX27" fmla="*/ 243707 w 723900"/>
                <a:gd name="connsiteY27" fmla="*/ 555308 h 812482"/>
                <a:gd name="connsiteX28" fmla="*/ 19212 w 723900"/>
                <a:gd name="connsiteY28" fmla="*/ 779802 h 812482"/>
                <a:gd name="connsiteX29" fmla="*/ 19078 w 723900"/>
                <a:gd name="connsiteY29" fmla="*/ 779801 h 812482"/>
                <a:gd name="connsiteX30" fmla="*/ 19050 w 723900"/>
                <a:gd name="connsiteY30" fmla="*/ 779736 h 812482"/>
                <a:gd name="connsiteX31" fmla="*/ 19050 w 723900"/>
                <a:gd name="connsiteY31" fmla="*/ 330879 h 812482"/>
                <a:gd name="connsiteX32" fmla="*/ 19146 w 723900"/>
                <a:gd name="connsiteY32" fmla="*/ 330785 h 812482"/>
                <a:gd name="connsiteX33" fmla="*/ 19212 w 723900"/>
                <a:gd name="connsiteY33" fmla="*/ 330813 h 812482"/>
                <a:gd name="connsiteX34" fmla="*/ 32680 w 723900"/>
                <a:gd name="connsiteY34" fmla="*/ 793271 h 812482"/>
                <a:gd name="connsiteX35" fmla="*/ 257851 w 723900"/>
                <a:gd name="connsiteY35" fmla="*/ 568100 h 812482"/>
                <a:gd name="connsiteX36" fmla="*/ 358140 w 723900"/>
                <a:gd name="connsiteY36" fmla="*/ 523237 h 812482"/>
                <a:gd name="connsiteX37" fmla="*/ 463020 w 723900"/>
                <a:gd name="connsiteY37" fmla="*/ 565033 h 812482"/>
                <a:gd name="connsiteX38" fmla="*/ 691220 w 723900"/>
                <a:gd name="connsiteY38" fmla="*/ 793271 h 812482"/>
                <a:gd name="connsiteX39" fmla="*/ 691219 w 723900"/>
                <a:gd name="connsiteY39" fmla="*/ 793405 h 812482"/>
                <a:gd name="connsiteX40" fmla="*/ 691153 w 723900"/>
                <a:gd name="connsiteY40" fmla="*/ 793433 h 812482"/>
                <a:gd name="connsiteX41" fmla="*/ 32747 w 723900"/>
                <a:gd name="connsiteY41" fmla="*/ 793433 h 812482"/>
                <a:gd name="connsiteX42" fmla="*/ 32653 w 723900"/>
                <a:gd name="connsiteY42" fmla="*/ 793336 h 812482"/>
                <a:gd name="connsiteX43" fmla="*/ 32680 w 723900"/>
                <a:gd name="connsiteY43" fmla="*/ 793271 h 812482"/>
                <a:gd name="connsiteX44" fmla="*/ 704688 w 723900"/>
                <a:gd name="connsiteY44" fmla="*/ 779802 h 812482"/>
                <a:gd name="connsiteX45" fmla="*/ 480193 w 723900"/>
                <a:gd name="connsiteY45" fmla="*/ 555308 h 812482"/>
                <a:gd name="connsiteX46" fmla="*/ 704688 w 723900"/>
                <a:gd name="connsiteY46" fmla="*/ 330813 h 812482"/>
                <a:gd name="connsiteX47" fmla="*/ 704822 w 723900"/>
                <a:gd name="connsiteY47" fmla="*/ 330814 h 812482"/>
                <a:gd name="connsiteX48" fmla="*/ 704850 w 723900"/>
                <a:gd name="connsiteY48" fmla="*/ 330879 h 812482"/>
                <a:gd name="connsiteX49" fmla="*/ 704850 w 723900"/>
                <a:gd name="connsiteY49" fmla="*/ 779736 h 812482"/>
                <a:gd name="connsiteX50" fmla="*/ 704754 w 723900"/>
                <a:gd name="connsiteY50" fmla="*/ 779830 h 812482"/>
                <a:gd name="connsiteX51" fmla="*/ 704688 w 723900"/>
                <a:gd name="connsiteY51" fmla="*/ 779802 h 81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3900" h="812482">
                  <a:moveTo>
                    <a:pt x="600075" y="200749"/>
                  </a:moveTo>
                  <a:lnTo>
                    <a:pt x="600075" y="107633"/>
                  </a:lnTo>
                  <a:lnTo>
                    <a:pt x="490471" y="107633"/>
                  </a:lnTo>
                  <a:lnTo>
                    <a:pt x="361950" y="0"/>
                  </a:lnTo>
                  <a:lnTo>
                    <a:pt x="233429" y="107633"/>
                  </a:lnTo>
                  <a:lnTo>
                    <a:pt x="123825" y="107633"/>
                  </a:lnTo>
                  <a:lnTo>
                    <a:pt x="123825" y="200749"/>
                  </a:lnTo>
                  <a:lnTo>
                    <a:pt x="0" y="303171"/>
                  </a:lnTo>
                  <a:lnTo>
                    <a:pt x="0" y="812483"/>
                  </a:lnTo>
                  <a:lnTo>
                    <a:pt x="723900" y="812483"/>
                  </a:lnTo>
                  <a:lnTo>
                    <a:pt x="723900" y="303171"/>
                  </a:lnTo>
                  <a:close/>
                  <a:moveTo>
                    <a:pt x="600075" y="225514"/>
                  </a:moveTo>
                  <a:lnTo>
                    <a:pt x="700240" y="308381"/>
                  </a:lnTo>
                  <a:lnTo>
                    <a:pt x="600075" y="408489"/>
                  </a:lnTo>
                  <a:close/>
                  <a:moveTo>
                    <a:pt x="361950" y="24813"/>
                  </a:moveTo>
                  <a:lnTo>
                    <a:pt x="460800" y="107633"/>
                  </a:lnTo>
                  <a:lnTo>
                    <a:pt x="263100" y="107633"/>
                  </a:lnTo>
                  <a:close/>
                  <a:moveTo>
                    <a:pt x="142875" y="126683"/>
                  </a:moveTo>
                  <a:lnTo>
                    <a:pt x="581025" y="126683"/>
                  </a:lnTo>
                  <a:lnTo>
                    <a:pt x="581025" y="427539"/>
                  </a:lnTo>
                  <a:lnTo>
                    <a:pt x="466249" y="542315"/>
                  </a:lnTo>
                  <a:cubicBezTo>
                    <a:pt x="406036" y="491402"/>
                    <a:pt x="317864" y="491402"/>
                    <a:pt x="257651" y="542315"/>
                  </a:cubicBezTo>
                  <a:lnTo>
                    <a:pt x="142875" y="427539"/>
                  </a:lnTo>
                  <a:close/>
                  <a:moveTo>
                    <a:pt x="123825" y="225476"/>
                  </a:moveTo>
                  <a:lnTo>
                    <a:pt x="123825" y="408489"/>
                  </a:lnTo>
                  <a:lnTo>
                    <a:pt x="23660" y="308324"/>
                  </a:lnTo>
                  <a:close/>
                  <a:moveTo>
                    <a:pt x="19212" y="330813"/>
                  </a:moveTo>
                  <a:lnTo>
                    <a:pt x="243707" y="555308"/>
                  </a:lnTo>
                  <a:lnTo>
                    <a:pt x="19212" y="779802"/>
                  </a:lnTo>
                  <a:cubicBezTo>
                    <a:pt x="19175" y="779839"/>
                    <a:pt x="19114" y="779838"/>
                    <a:pt x="19078" y="779801"/>
                  </a:cubicBezTo>
                  <a:cubicBezTo>
                    <a:pt x="19060" y="779783"/>
                    <a:pt x="19050" y="779760"/>
                    <a:pt x="19050" y="779736"/>
                  </a:cubicBezTo>
                  <a:lnTo>
                    <a:pt x="19050" y="330879"/>
                  </a:lnTo>
                  <a:cubicBezTo>
                    <a:pt x="19051" y="330827"/>
                    <a:pt x="19094" y="330785"/>
                    <a:pt x="19146" y="330785"/>
                  </a:cubicBezTo>
                  <a:cubicBezTo>
                    <a:pt x="19171" y="330786"/>
                    <a:pt x="19195" y="330796"/>
                    <a:pt x="19212" y="330813"/>
                  </a:cubicBezTo>
                  <a:close/>
                  <a:moveTo>
                    <a:pt x="32680" y="793271"/>
                  </a:moveTo>
                  <a:lnTo>
                    <a:pt x="257851" y="568100"/>
                  </a:lnTo>
                  <a:cubicBezTo>
                    <a:pt x="284321" y="540882"/>
                    <a:pt x="320207" y="524829"/>
                    <a:pt x="358140" y="523237"/>
                  </a:cubicBezTo>
                  <a:cubicBezTo>
                    <a:pt x="397374" y="522071"/>
                    <a:pt x="435341" y="537201"/>
                    <a:pt x="463020" y="565033"/>
                  </a:cubicBezTo>
                  <a:lnTo>
                    <a:pt x="691220" y="793271"/>
                  </a:lnTo>
                  <a:cubicBezTo>
                    <a:pt x="691257" y="793308"/>
                    <a:pt x="691256" y="793369"/>
                    <a:pt x="691219" y="793405"/>
                  </a:cubicBezTo>
                  <a:cubicBezTo>
                    <a:pt x="691201" y="793422"/>
                    <a:pt x="691178" y="793433"/>
                    <a:pt x="691153" y="793433"/>
                  </a:cubicBezTo>
                  <a:lnTo>
                    <a:pt x="32747" y="793433"/>
                  </a:lnTo>
                  <a:cubicBezTo>
                    <a:pt x="32695" y="793432"/>
                    <a:pt x="32653" y="793389"/>
                    <a:pt x="32653" y="793336"/>
                  </a:cubicBezTo>
                  <a:cubicBezTo>
                    <a:pt x="32654" y="793312"/>
                    <a:pt x="32663" y="793288"/>
                    <a:pt x="32680" y="793271"/>
                  </a:cubicBezTo>
                  <a:close/>
                  <a:moveTo>
                    <a:pt x="704688" y="779802"/>
                  </a:moveTo>
                  <a:lnTo>
                    <a:pt x="480193" y="555308"/>
                  </a:lnTo>
                  <a:lnTo>
                    <a:pt x="704688" y="330813"/>
                  </a:lnTo>
                  <a:cubicBezTo>
                    <a:pt x="704725" y="330776"/>
                    <a:pt x="704786" y="330777"/>
                    <a:pt x="704822" y="330814"/>
                  </a:cubicBezTo>
                  <a:cubicBezTo>
                    <a:pt x="704840" y="330832"/>
                    <a:pt x="704850" y="330855"/>
                    <a:pt x="704850" y="330879"/>
                  </a:cubicBezTo>
                  <a:lnTo>
                    <a:pt x="704850" y="779736"/>
                  </a:lnTo>
                  <a:cubicBezTo>
                    <a:pt x="704849" y="779788"/>
                    <a:pt x="704806" y="779830"/>
                    <a:pt x="704754" y="779830"/>
                  </a:cubicBezTo>
                  <a:cubicBezTo>
                    <a:pt x="704729" y="779829"/>
                    <a:pt x="704705" y="779819"/>
                    <a:pt x="704688" y="779802"/>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606AA59-7837-2911-738B-4A64459DBEFF}"/>
                </a:ext>
              </a:extLst>
            </p:cNvPr>
            <p:cNvSpPr/>
            <p:nvPr/>
          </p:nvSpPr>
          <p:spPr>
            <a:xfrm>
              <a:off x="5953125" y="3228975"/>
              <a:ext cx="285750" cy="19050"/>
            </a:xfrm>
            <a:custGeom>
              <a:avLst/>
              <a:gdLst>
                <a:gd name="connsiteX0" fmla="*/ 0 w 285750"/>
                <a:gd name="connsiteY0" fmla="*/ 0 h 19050"/>
                <a:gd name="connsiteX1" fmla="*/ 285750 w 285750"/>
                <a:gd name="connsiteY1" fmla="*/ 0 h 19050"/>
                <a:gd name="connsiteX2" fmla="*/ 285750 w 285750"/>
                <a:gd name="connsiteY2" fmla="*/ 19050 h 19050"/>
                <a:gd name="connsiteX3" fmla="*/ 0 w 2857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85750" h="19050">
                  <a:moveTo>
                    <a:pt x="0" y="0"/>
                  </a:moveTo>
                  <a:lnTo>
                    <a:pt x="285750" y="0"/>
                  </a:lnTo>
                  <a:lnTo>
                    <a:pt x="285750" y="19050"/>
                  </a:lnTo>
                  <a:lnTo>
                    <a:pt x="0" y="19050"/>
                  </a:ln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ED7BA9A-6325-87E2-B9CB-B14C6275906D}"/>
                </a:ext>
              </a:extLst>
            </p:cNvPr>
            <p:cNvSpPr/>
            <p:nvPr/>
          </p:nvSpPr>
          <p:spPr>
            <a:xfrm>
              <a:off x="5953125" y="3286125"/>
              <a:ext cx="285750" cy="19050"/>
            </a:xfrm>
            <a:custGeom>
              <a:avLst/>
              <a:gdLst>
                <a:gd name="connsiteX0" fmla="*/ 0 w 285750"/>
                <a:gd name="connsiteY0" fmla="*/ 0 h 19050"/>
                <a:gd name="connsiteX1" fmla="*/ 285750 w 285750"/>
                <a:gd name="connsiteY1" fmla="*/ 0 h 19050"/>
                <a:gd name="connsiteX2" fmla="*/ 285750 w 285750"/>
                <a:gd name="connsiteY2" fmla="*/ 19050 h 19050"/>
                <a:gd name="connsiteX3" fmla="*/ 0 w 2857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85750" h="19050">
                  <a:moveTo>
                    <a:pt x="0" y="0"/>
                  </a:moveTo>
                  <a:lnTo>
                    <a:pt x="285750" y="0"/>
                  </a:lnTo>
                  <a:lnTo>
                    <a:pt x="285750" y="19050"/>
                  </a:lnTo>
                  <a:lnTo>
                    <a:pt x="0" y="19050"/>
                  </a:ln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6A7F5833-8822-E9DD-E925-B3C289AB62D8}"/>
                </a:ext>
              </a:extLst>
            </p:cNvPr>
            <p:cNvSpPr/>
            <p:nvPr/>
          </p:nvSpPr>
          <p:spPr>
            <a:xfrm>
              <a:off x="5953125" y="3343275"/>
              <a:ext cx="285750" cy="19050"/>
            </a:xfrm>
            <a:custGeom>
              <a:avLst/>
              <a:gdLst>
                <a:gd name="connsiteX0" fmla="*/ 0 w 285750"/>
                <a:gd name="connsiteY0" fmla="*/ 0 h 19050"/>
                <a:gd name="connsiteX1" fmla="*/ 285750 w 285750"/>
                <a:gd name="connsiteY1" fmla="*/ 0 h 19050"/>
                <a:gd name="connsiteX2" fmla="*/ 285750 w 285750"/>
                <a:gd name="connsiteY2" fmla="*/ 19050 h 19050"/>
                <a:gd name="connsiteX3" fmla="*/ 0 w 2857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85750" h="19050">
                  <a:moveTo>
                    <a:pt x="0" y="0"/>
                  </a:moveTo>
                  <a:lnTo>
                    <a:pt x="285750" y="0"/>
                  </a:lnTo>
                  <a:lnTo>
                    <a:pt x="285750" y="19050"/>
                  </a:lnTo>
                  <a:lnTo>
                    <a:pt x="0" y="19050"/>
                  </a:ln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D534EB4F-A76B-C9DE-18C2-1BC9847A8869}"/>
                </a:ext>
              </a:extLst>
            </p:cNvPr>
            <p:cNvSpPr/>
            <p:nvPr/>
          </p:nvSpPr>
          <p:spPr>
            <a:xfrm>
              <a:off x="5953125" y="3400425"/>
              <a:ext cx="285750" cy="19050"/>
            </a:xfrm>
            <a:custGeom>
              <a:avLst/>
              <a:gdLst>
                <a:gd name="connsiteX0" fmla="*/ 0 w 285750"/>
                <a:gd name="connsiteY0" fmla="*/ 0 h 19050"/>
                <a:gd name="connsiteX1" fmla="*/ 285750 w 285750"/>
                <a:gd name="connsiteY1" fmla="*/ 0 h 19050"/>
                <a:gd name="connsiteX2" fmla="*/ 285750 w 285750"/>
                <a:gd name="connsiteY2" fmla="*/ 19050 h 19050"/>
                <a:gd name="connsiteX3" fmla="*/ 0 w 2857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285750" h="19050">
                  <a:moveTo>
                    <a:pt x="0" y="0"/>
                  </a:moveTo>
                  <a:lnTo>
                    <a:pt x="285750" y="0"/>
                  </a:lnTo>
                  <a:lnTo>
                    <a:pt x="285750" y="19050"/>
                  </a:lnTo>
                  <a:lnTo>
                    <a:pt x="0" y="1905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19615733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92811D-D0C9-0C93-A949-0F0D48F392F2}"/>
              </a:ext>
            </a:extLst>
          </p:cNvPr>
          <p:cNvSpPr>
            <a:spLocks noGrp="1"/>
          </p:cNvSpPr>
          <p:nvPr>
            <p:ph type="title"/>
          </p:nvPr>
        </p:nvSpPr>
        <p:spPr>
          <a:xfrm>
            <a:off x="419804" y="411480"/>
            <a:ext cx="11352392" cy="430887"/>
          </a:xfrm>
        </p:spPr>
        <p:txBody>
          <a:bodyPr/>
          <a:lstStyle/>
          <a:p>
            <a:r>
              <a:rPr lang="en-GB"/>
              <a:t>Thank you for reading!</a:t>
            </a:r>
          </a:p>
        </p:txBody>
      </p:sp>
      <p:sp>
        <p:nvSpPr>
          <p:cNvPr id="4" name="TextBox 3">
            <a:extLst>
              <a:ext uri="{FF2B5EF4-FFF2-40B4-BE49-F238E27FC236}">
                <a16:creationId xmlns:a16="http://schemas.microsoft.com/office/drawing/2014/main" id="{FFBAF795-125E-FA17-8627-996D3361930D}"/>
              </a:ext>
            </a:extLst>
          </p:cNvPr>
          <p:cNvSpPr txBox="1"/>
          <p:nvPr/>
        </p:nvSpPr>
        <p:spPr>
          <a:xfrm>
            <a:off x="419101" y="1209101"/>
            <a:ext cx="5156200" cy="5001369"/>
          </a:xfrm>
          <a:prstGeom prst="rect">
            <a:avLst/>
          </a:prstGeom>
          <a:noFill/>
        </p:spPr>
        <p:txBody>
          <a:bodyPr wrap="square" lIns="0" tIns="0" rIns="0" bIns="0" rtlCol="0">
            <a:spAutoFit/>
          </a:bodyPr>
          <a:lstStyle/>
          <a:p>
            <a:pPr algn="l">
              <a:spcAft>
                <a:spcPts val="1200"/>
              </a:spcAft>
            </a:pPr>
            <a:r>
              <a:rPr lang="en-GB" sz="1500">
                <a:cs typeface="Segoe UI Light" panose="020B0502040204020203" pitchFamily="34" charset="0"/>
              </a:rPr>
              <a:t>In this playbook, you should have learnt how to:</a:t>
            </a:r>
          </a:p>
          <a:p>
            <a:pPr marL="342900" indent="-342900" algn="l">
              <a:spcAft>
                <a:spcPts val="1200"/>
              </a:spcAft>
              <a:buFont typeface="Arial" panose="020B0604020202020204" pitchFamily="34" charset="0"/>
              <a:buChar char="•"/>
            </a:pPr>
            <a:r>
              <a:rPr lang="en-GB" sz="1500">
                <a:cs typeface="Segoe UI Light" panose="020B0502040204020203" pitchFamily="34" charset="0"/>
              </a:rPr>
              <a:t>Plan a Copilot Analytics measurement program. </a:t>
            </a:r>
          </a:p>
          <a:p>
            <a:pPr marL="342900" indent="-342900" algn="l">
              <a:spcAft>
                <a:spcPts val="1200"/>
              </a:spcAft>
              <a:buFont typeface="Arial" panose="020B0604020202020204" pitchFamily="34" charset="0"/>
              <a:buChar char="•"/>
            </a:pPr>
            <a:r>
              <a:rPr lang="en-GB" sz="1500">
                <a:cs typeface="Segoe UI Light" panose="020B0502040204020203" pitchFamily="34" charset="0"/>
              </a:rPr>
              <a:t>Choose amongst the out-of-the-box tools before setting up a custom measurement program.</a:t>
            </a:r>
          </a:p>
          <a:p>
            <a:pPr marL="342900" indent="-342900" algn="l">
              <a:spcAft>
                <a:spcPts val="1200"/>
              </a:spcAft>
              <a:buFont typeface="Arial" panose="020B0604020202020204" pitchFamily="34" charset="0"/>
              <a:buChar char="•"/>
            </a:pPr>
            <a:r>
              <a:rPr lang="en-GB" sz="1500">
                <a:cs typeface="Segoe UI Light" panose="020B0502040204020203" pitchFamily="34" charset="0"/>
              </a:rPr>
              <a:t>Set up Viva Insights to access custom analysis capabilities for Copilot Analytics, including steps such as assigning roles and preparing organizational data (including survey and business outcome data).</a:t>
            </a:r>
          </a:p>
          <a:p>
            <a:pPr marL="342900" indent="-342900" algn="l">
              <a:spcAft>
                <a:spcPts val="1200"/>
              </a:spcAft>
              <a:buFont typeface="Arial" panose="020B0604020202020204" pitchFamily="34" charset="0"/>
              <a:buChar char="•"/>
            </a:pPr>
            <a:r>
              <a:rPr lang="en-GB" sz="1500">
                <a:cs typeface="Segoe UI Light" panose="020B0502040204020203" pitchFamily="34" charset="0"/>
              </a:rPr>
              <a:t>Run queries.</a:t>
            </a:r>
          </a:p>
          <a:p>
            <a:pPr marL="342900" indent="-342900" algn="l">
              <a:spcAft>
                <a:spcPts val="3000"/>
              </a:spcAft>
              <a:buFont typeface="Arial" panose="020B0604020202020204" pitchFamily="34" charset="0"/>
              <a:buChar char="•"/>
            </a:pPr>
            <a:r>
              <a:rPr lang="en-GB" sz="1500">
                <a:cs typeface="Segoe UI Light" panose="020B0502040204020203" pitchFamily="34" charset="0"/>
              </a:rPr>
              <a:t>Putting together an analysis plan and </a:t>
            </a:r>
            <a:r>
              <a:rPr lang="en-GB" sz="1500" err="1">
                <a:cs typeface="Segoe UI Light" panose="020B0502040204020203" pitchFamily="34" charset="0"/>
              </a:rPr>
              <a:t>analyzing</a:t>
            </a:r>
            <a:r>
              <a:rPr lang="en-GB" sz="1500">
                <a:cs typeface="Segoe UI Light" panose="020B0502040204020203" pitchFamily="34" charset="0"/>
              </a:rPr>
              <a:t> them in R or Python. </a:t>
            </a:r>
          </a:p>
          <a:p>
            <a:pPr algn="l">
              <a:spcAft>
                <a:spcPts val="3000"/>
              </a:spcAft>
            </a:pPr>
            <a:r>
              <a:rPr lang="en-GB" sz="1500">
                <a:cs typeface="Segoe UI Light" panose="020B0502040204020203" pitchFamily="34" charset="0"/>
              </a:rPr>
              <a:t>If you have further questions, you can find more from our </a:t>
            </a:r>
            <a:r>
              <a:rPr lang="en-GB" sz="1500">
                <a:cs typeface="Segoe UI Light" panose="020B0502040204020203" pitchFamily="34" charset="0"/>
                <a:hlinkClick r:id="rId2"/>
              </a:rPr>
              <a:t>MS Learn documentation</a:t>
            </a:r>
            <a:r>
              <a:rPr lang="en-GB" sz="1500">
                <a:cs typeface="Segoe UI Light" panose="020B0502040204020203" pitchFamily="34" charset="0"/>
              </a:rPr>
              <a:t>. </a:t>
            </a:r>
          </a:p>
          <a:p>
            <a:pPr algn="l">
              <a:spcAft>
                <a:spcPts val="1200"/>
              </a:spcAft>
            </a:pPr>
            <a:r>
              <a:rPr lang="en-GB" sz="1500">
                <a:cs typeface="Segoe UI Light" panose="020B0502040204020203" pitchFamily="34" charset="0"/>
              </a:rPr>
              <a:t>In the next several pages, you will find links to more resources to help you on your journey of Copilot adoption. </a:t>
            </a:r>
          </a:p>
        </p:txBody>
      </p:sp>
      <p:grpSp>
        <p:nvGrpSpPr>
          <p:cNvPr id="22" name="Group 21">
            <a:extLst>
              <a:ext uri="{FF2B5EF4-FFF2-40B4-BE49-F238E27FC236}">
                <a16:creationId xmlns:a16="http://schemas.microsoft.com/office/drawing/2014/main" id="{F9FC2674-5309-0579-198C-537EB7E42802}"/>
              </a:ext>
              <a:ext uri="{C183D7F6-B498-43B3-948B-1728B52AA6E4}">
                <adec:decorative xmlns:adec="http://schemas.microsoft.com/office/drawing/2017/decorative" val="1"/>
              </a:ext>
            </a:extLst>
          </p:cNvPr>
          <p:cNvGrpSpPr/>
          <p:nvPr/>
        </p:nvGrpSpPr>
        <p:grpSpPr>
          <a:xfrm>
            <a:off x="6096001" y="994767"/>
            <a:ext cx="5676196" cy="5199204"/>
            <a:chOff x="6096001" y="994767"/>
            <a:chExt cx="5676196" cy="5199204"/>
          </a:xfrm>
        </p:grpSpPr>
        <p:sp>
          <p:nvSpPr>
            <p:cNvPr id="6" name="Rectangle: Rounded Corners 5">
              <a:extLst>
                <a:ext uri="{FF2B5EF4-FFF2-40B4-BE49-F238E27FC236}">
                  <a16:creationId xmlns:a16="http://schemas.microsoft.com/office/drawing/2014/main" id="{F11104A6-A5B4-AD8C-4C24-AB12B776A697}"/>
                </a:ext>
              </a:extLst>
            </p:cNvPr>
            <p:cNvSpPr>
              <a:spLocks/>
            </p:cNvSpPr>
            <p:nvPr/>
          </p:nvSpPr>
          <p:spPr>
            <a:xfrm>
              <a:off x="6096001" y="994767"/>
              <a:ext cx="5676196" cy="5199204"/>
            </a:xfrm>
            <a:prstGeom prst="roundRect">
              <a:avLst>
                <a:gd name="adj" fmla="val 2413"/>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pic>
          <p:nvPicPr>
            <p:cNvPr id="21" name="Picture 20">
              <a:extLst>
                <a:ext uri="{FF2B5EF4-FFF2-40B4-BE49-F238E27FC236}">
                  <a16:creationId xmlns:a16="http://schemas.microsoft.com/office/drawing/2014/main" id="{67240AF3-50DB-F5A6-CFC1-FD4144E304EF}"/>
                </a:ext>
              </a:extLst>
            </p:cNvPr>
            <p:cNvPicPr>
              <a:picLocks noChangeAspect="1"/>
            </p:cNvPicPr>
            <p:nvPr/>
          </p:nvPicPr>
          <p:blipFill>
            <a:blip r:embed="rId3"/>
            <a:stretch>
              <a:fillRect/>
            </a:stretch>
          </p:blipFill>
          <p:spPr>
            <a:xfrm>
              <a:off x="6333930" y="1262447"/>
              <a:ext cx="5200339" cy="4663844"/>
            </a:xfrm>
            <a:prstGeom prst="rect">
              <a:avLst/>
            </a:prstGeom>
          </p:spPr>
        </p:pic>
      </p:grpSp>
    </p:spTree>
    <p:extLst>
      <p:ext uri="{BB962C8B-B14F-4D97-AF65-F5344CB8AC3E}">
        <p14:creationId xmlns:p14="http://schemas.microsoft.com/office/powerpoint/2010/main" val="245115578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F3F50-5473-97C9-88F7-624BE6C9D394}"/>
            </a:ext>
          </a:extLst>
        </p:cNvPr>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7B7A31F2-62A8-9216-FE7D-10CE0DAAC28A}"/>
              </a:ext>
              <a:ext uri="{C183D7F6-B498-43B3-948B-1728B52AA6E4}">
                <adec:decorative xmlns:adec="http://schemas.microsoft.com/office/drawing/2017/decorative" val="1"/>
              </a:ext>
            </a:extLst>
          </p:cNvPr>
          <p:cNvSpPr>
            <a:spLocks/>
          </p:cNvSpPr>
          <p:nvPr/>
        </p:nvSpPr>
        <p:spPr bwMode="auto">
          <a:xfrm>
            <a:off x="419100" y="2428249"/>
            <a:ext cx="11353800" cy="3995928"/>
          </a:xfrm>
          <a:prstGeom prst="roundRect">
            <a:avLst>
              <a:gd name="adj" fmla="val 722"/>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2" name="Rectangle: Rounded Corners 121">
            <a:extLst>
              <a:ext uri="{FF2B5EF4-FFF2-40B4-BE49-F238E27FC236}">
                <a16:creationId xmlns:a16="http://schemas.microsoft.com/office/drawing/2014/main" id="{2B9D1D15-90ED-9F04-12A8-1625646B243D}"/>
              </a:ext>
              <a:ext uri="{C183D7F6-B498-43B3-948B-1728B52AA6E4}">
                <adec:decorative xmlns:adec="http://schemas.microsoft.com/office/drawing/2017/decorative" val="1"/>
              </a:ext>
            </a:extLst>
          </p:cNvPr>
          <p:cNvSpPr>
            <a:spLocks/>
          </p:cNvSpPr>
          <p:nvPr/>
        </p:nvSpPr>
        <p:spPr bwMode="auto">
          <a:xfrm>
            <a:off x="419100" y="2428249"/>
            <a:ext cx="11353800" cy="352411"/>
          </a:xfrm>
          <a:prstGeom prst="roundRect">
            <a:avLst>
              <a:gd name="adj" fmla="val 722"/>
            </a:avLst>
          </a:prstGeom>
          <a:solidFill>
            <a:srgbClr val="F4DFF5"/>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7">
            <a:extLst>
              <a:ext uri="{FF2B5EF4-FFF2-40B4-BE49-F238E27FC236}">
                <a16:creationId xmlns:a16="http://schemas.microsoft.com/office/drawing/2014/main" id="{5AE9C46A-284F-A47B-41BC-94A1C0277D6E}"/>
              </a:ext>
            </a:extLst>
          </p:cNvPr>
          <p:cNvSpPr txBox="1">
            <a:spLocks/>
          </p:cNvSpPr>
          <p:nvPr/>
        </p:nvSpPr>
        <p:spPr>
          <a:xfrm>
            <a:off x="419100" y="226497"/>
            <a:ext cx="2940957"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Planning a measurement program</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2" name="Title 1">
            <a:extLst>
              <a:ext uri="{FF2B5EF4-FFF2-40B4-BE49-F238E27FC236}">
                <a16:creationId xmlns:a16="http://schemas.microsoft.com/office/drawing/2014/main" id="{1C441C73-3D7F-35F5-FAA8-2ADF5A8C03EF}"/>
              </a:ext>
            </a:extLst>
          </p:cNvPr>
          <p:cNvSpPr>
            <a:spLocks noGrp="1"/>
          </p:cNvSpPr>
          <p:nvPr>
            <p:ph type="title"/>
          </p:nvPr>
        </p:nvSpPr>
        <p:spPr>
          <a:xfrm>
            <a:off x="419100" y="411163"/>
            <a:ext cx="11353800" cy="431800"/>
          </a:xfrm>
        </p:spPr>
        <p:txBody>
          <a:bodyPr/>
          <a:lstStyle/>
          <a:p>
            <a:r>
              <a:rPr lang="fr-FR"/>
              <a:t>Example 2 </a:t>
            </a:r>
            <a:r>
              <a:rPr lang="en-GB"/>
              <a:t>–</a:t>
            </a:r>
            <a:r>
              <a:rPr lang="fr-FR"/>
              <a:t> agile AI transformation </a:t>
            </a:r>
            <a:r>
              <a:rPr lang="fr-FR" err="1"/>
              <a:t>project</a:t>
            </a:r>
            <a:r>
              <a:rPr lang="fr-FR"/>
              <a:t> plan (8 – 12 </a:t>
            </a:r>
            <a:r>
              <a:rPr lang="fr-FR" err="1"/>
              <a:t>weeks</a:t>
            </a:r>
            <a:r>
              <a:rPr lang="fr-FR"/>
              <a:t>)</a:t>
            </a:r>
            <a:endParaRPr lang="en-GB"/>
          </a:p>
        </p:txBody>
      </p:sp>
      <p:sp>
        <p:nvSpPr>
          <p:cNvPr id="31" name="TextBox 30">
            <a:extLst>
              <a:ext uri="{FF2B5EF4-FFF2-40B4-BE49-F238E27FC236}">
                <a16:creationId xmlns:a16="http://schemas.microsoft.com/office/drawing/2014/main" id="{76272F51-D6EF-45B9-8322-4B7F830C8DFC}"/>
              </a:ext>
            </a:extLst>
          </p:cNvPr>
          <p:cNvSpPr txBox="1">
            <a:spLocks/>
          </p:cNvSpPr>
          <p:nvPr/>
        </p:nvSpPr>
        <p:spPr>
          <a:xfrm>
            <a:off x="419100" y="1146367"/>
            <a:ext cx="6532440" cy="961802"/>
          </a:xfrm>
          <a:prstGeom prst="rect">
            <a:avLst/>
          </a:prstGeom>
          <a:noFill/>
        </p:spPr>
        <p:txBody>
          <a:bodyPr wrap="square" lIns="0" tIns="0" rIns="0" bIns="0" rtlCol="0">
            <a:spAutoFit/>
          </a:bodyPr>
          <a:lstStyle/>
          <a:p>
            <a:pPr algn="l">
              <a:spcAft>
                <a:spcPts val="600"/>
              </a:spcAft>
            </a:pPr>
            <a:r>
              <a:rPr lang="en-GB" sz="1050"/>
              <a:t>This agile project plan is ideal for organizations with </a:t>
            </a:r>
            <a:r>
              <a:rPr lang="en-GB" sz="1050" b="1">
                <a:latin typeface="+mj-lt"/>
              </a:rPr>
              <a:t>limited timeframes</a:t>
            </a:r>
            <a:r>
              <a:rPr lang="en-GB" sz="1050">
                <a:latin typeface="+mj-lt"/>
              </a:rPr>
              <a:t> </a:t>
            </a:r>
            <a:r>
              <a:rPr lang="en-GB" sz="1050" b="1">
                <a:latin typeface="+mj-lt"/>
              </a:rPr>
              <a:t>and resources</a:t>
            </a:r>
            <a:r>
              <a:rPr lang="en-GB" sz="1050">
                <a:latin typeface="+mj-lt"/>
              </a:rPr>
              <a:t> </a:t>
            </a:r>
            <a:r>
              <a:rPr lang="en-GB" sz="1050"/>
              <a:t>to demonstrate value.</a:t>
            </a:r>
            <a:endParaRPr lang="en-US" sz="1050"/>
          </a:p>
          <a:p>
            <a:pPr algn="l">
              <a:spcAft>
                <a:spcPts val="600"/>
              </a:spcAft>
            </a:pPr>
            <a:r>
              <a:rPr lang="en-US" sz="1050"/>
              <a:t>Where possible, weekly check-ins and review of the dashboard and Copilot reports support </a:t>
            </a:r>
            <a:r>
              <a:rPr lang="en-GB" sz="1050"/>
              <a:t>tracking progress, identifying early wins, and quickly addressing any challenges or roadblocks. </a:t>
            </a:r>
          </a:p>
          <a:p>
            <a:pPr algn="l">
              <a:spcAft>
                <a:spcPts val="600"/>
              </a:spcAft>
            </a:pPr>
            <a:r>
              <a:rPr lang="en-GB" sz="1050"/>
              <a:t>This iterative approach helps keep the project aligned with business goals and ensures value is delivered throughout each phase of the transformation.</a:t>
            </a:r>
            <a:endParaRPr lang="en-US" sz="1050"/>
          </a:p>
        </p:txBody>
      </p:sp>
      <p:sp>
        <p:nvSpPr>
          <p:cNvPr id="15" name="Rectangle 14">
            <a:extLst>
              <a:ext uri="{FF2B5EF4-FFF2-40B4-BE49-F238E27FC236}">
                <a16:creationId xmlns:a16="http://schemas.microsoft.com/office/drawing/2014/main" id="{0944F068-06B3-131D-4413-890B6B7254FD}"/>
              </a:ext>
            </a:extLst>
          </p:cNvPr>
          <p:cNvSpPr>
            <a:spLocks/>
          </p:cNvSpPr>
          <p:nvPr/>
        </p:nvSpPr>
        <p:spPr bwMode="auto">
          <a:xfrm>
            <a:off x="7322951" y="1146367"/>
            <a:ext cx="4449950" cy="961802"/>
          </a:xfrm>
          <a:prstGeom prst="rect">
            <a:avLst/>
          </a:prstGeom>
          <a:solidFill>
            <a:srgbClr val="FFFFFF"/>
          </a:solidFill>
          <a:effectLst>
            <a:outerShdw blurRad="50800" dist="38100" dir="2700000" algn="tl" rotWithShape="0">
              <a:prstClr val="black">
                <a:alpha val="40000"/>
              </a:prstClr>
            </a:outerShdw>
          </a:effectLst>
        </p:spPr>
        <p:txBody>
          <a:bodyPr wrap="square" lIns="548640" tIns="91440" rIns="91440" bIns="91440" anchor="ctr">
            <a:noAutofit/>
          </a:bodyPr>
          <a:lstStyle/>
          <a:p>
            <a:pPr marL="174625">
              <a:spcAft>
                <a:spcPts val="600"/>
              </a:spcAft>
            </a:pPr>
            <a:r>
              <a:rPr lang="en-GB" sz="1050"/>
              <a:t>It is important to select a project plan that fits your organization’s needs. For organizations piloting with larger populations or engaging a broader set of stakeholders, a more extensive project plan may be more appropriate.</a:t>
            </a:r>
            <a:endParaRPr kumimoji="0" lang="en-US" sz="1050" b="0" i="0" u="none" strike="noStrike" kern="1200" cap="none" spc="0" normalizeH="0" noProof="0">
              <a:ln>
                <a:noFill/>
              </a:ln>
              <a:solidFill>
                <a:srgbClr val="000000"/>
              </a:solidFill>
              <a:effectLst/>
              <a:uLnTx/>
              <a:uFillTx/>
              <a:ea typeface="Calibri" panose="020F0502020204030204" pitchFamily="34" charset="0"/>
              <a:cs typeface="+mn-cs"/>
            </a:endParaRPr>
          </a:p>
        </p:txBody>
      </p:sp>
      <p:sp>
        <p:nvSpPr>
          <p:cNvPr id="35" name="TextBox 34">
            <a:extLst>
              <a:ext uri="{FF2B5EF4-FFF2-40B4-BE49-F238E27FC236}">
                <a16:creationId xmlns:a16="http://schemas.microsoft.com/office/drawing/2014/main" id="{A4CFCEF4-BCCA-DF14-CB4E-FA83DE1AFABE}"/>
              </a:ext>
            </a:extLst>
          </p:cNvPr>
          <p:cNvSpPr txBox="1"/>
          <p:nvPr/>
        </p:nvSpPr>
        <p:spPr>
          <a:xfrm>
            <a:off x="586057" y="2523663"/>
            <a:ext cx="11019886" cy="161583"/>
          </a:xfrm>
          <a:prstGeom prst="rect">
            <a:avLst/>
          </a:prstGeom>
          <a:noFill/>
        </p:spPr>
        <p:txBody>
          <a:bodyPr wrap="square" lIns="0" tIns="0" rIns="0" bIns="0" rtlCol="0">
            <a:spAutoFit/>
          </a:bodyPr>
          <a:lstStyle/>
          <a:p>
            <a:pPr algn="l">
              <a:spcAft>
                <a:spcPts val="600"/>
              </a:spcAft>
            </a:pPr>
            <a:r>
              <a:rPr lang="en-US" sz="1050">
                <a:latin typeface="+mj-lt"/>
              </a:rPr>
              <a:t>This timeline provides a practical framework for organizations to manage change, surface insights, and demonstrate the business value of AI transformation.</a:t>
            </a:r>
          </a:p>
        </p:txBody>
      </p:sp>
      <p:sp>
        <p:nvSpPr>
          <p:cNvPr id="68" name="Oval 1091_1">
            <a:extLst>
              <a:ext uri="{FF2B5EF4-FFF2-40B4-BE49-F238E27FC236}">
                <a16:creationId xmlns:a16="http://schemas.microsoft.com/office/drawing/2014/main" id="{E9CF61FD-0D10-F2A0-D65D-512A1C3F2F87}"/>
              </a:ext>
              <a:ext uri="{C183D7F6-B498-43B3-948B-1728B52AA6E4}">
                <adec:decorative xmlns:adec="http://schemas.microsoft.com/office/drawing/2017/decorative" val="1"/>
              </a:ext>
            </a:extLst>
          </p:cNvPr>
          <p:cNvSpPr>
            <a:spLocks/>
          </p:cNvSpPr>
          <p:nvPr/>
        </p:nvSpPr>
        <p:spPr bwMode="auto">
          <a:xfrm rot="10800000" flipV="1">
            <a:off x="1637070" y="3311089"/>
            <a:ext cx="18331" cy="1069524"/>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Segoe UI"/>
              <a:ea typeface="+mn-ea"/>
              <a:cs typeface="+mn-cs"/>
            </a:endParaRPr>
          </a:p>
        </p:txBody>
      </p:sp>
      <p:cxnSp>
        <p:nvCxnSpPr>
          <p:cNvPr id="27" name="Straight Arrow Connector 26">
            <a:extLst>
              <a:ext uri="{FF2B5EF4-FFF2-40B4-BE49-F238E27FC236}">
                <a16:creationId xmlns:a16="http://schemas.microsoft.com/office/drawing/2014/main" id="{36804D3D-8EC0-1D2F-339F-8152F1ECE823}"/>
              </a:ext>
              <a:ext uri="{C183D7F6-B498-43B3-948B-1728B52AA6E4}">
                <adec:decorative xmlns:adec="http://schemas.microsoft.com/office/drawing/2017/decorative" val="1"/>
              </a:ext>
            </a:extLst>
          </p:cNvPr>
          <p:cNvCxnSpPr>
            <a:cxnSpLocks/>
          </p:cNvCxnSpPr>
          <p:nvPr/>
        </p:nvCxnSpPr>
        <p:spPr>
          <a:xfrm>
            <a:off x="1883454" y="3161558"/>
            <a:ext cx="9681397" cy="0"/>
          </a:xfrm>
          <a:prstGeom prst="straightConnector1">
            <a:avLst/>
          </a:prstGeom>
          <a:ln w="19050">
            <a:gradFill flip="none" rotWithShape="1">
              <a:gsLst>
                <a:gs pos="0">
                  <a:schemeClr val="accent1"/>
                </a:gs>
                <a:gs pos="58000">
                  <a:schemeClr val="accent2"/>
                </a:gs>
                <a:gs pos="100000">
                  <a:schemeClr val="accent4"/>
                </a:gs>
              </a:gsLst>
              <a:lin ang="0" scaled="1"/>
              <a:tileRect/>
            </a:gradFill>
            <a:headEnd type="none" w="lg" len="lg"/>
            <a:tailEnd type="triangle" w="lg"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8440C2-CD54-52E5-44D0-132CC3B4B34A}"/>
              </a:ext>
            </a:extLst>
          </p:cNvPr>
          <p:cNvSpPr txBox="1">
            <a:spLocks/>
          </p:cNvSpPr>
          <p:nvPr/>
        </p:nvSpPr>
        <p:spPr>
          <a:xfrm>
            <a:off x="1883454" y="2905053"/>
            <a:ext cx="1763640"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Week 1</a:t>
            </a:r>
          </a:p>
        </p:txBody>
      </p:sp>
      <p:sp>
        <p:nvSpPr>
          <p:cNvPr id="28" name="Oval 27">
            <a:extLst>
              <a:ext uri="{FF2B5EF4-FFF2-40B4-BE49-F238E27FC236}">
                <a16:creationId xmlns:a16="http://schemas.microsoft.com/office/drawing/2014/main" id="{8B569072-9E6B-FF56-CF26-3241518FF349}"/>
              </a:ext>
              <a:ext uri="{C183D7F6-B498-43B3-948B-1728B52AA6E4}">
                <adec:decorative xmlns:adec="http://schemas.microsoft.com/office/drawing/2017/decorative" val="1"/>
              </a:ext>
            </a:extLst>
          </p:cNvPr>
          <p:cNvSpPr/>
          <p:nvPr/>
        </p:nvSpPr>
        <p:spPr bwMode="auto">
          <a:xfrm>
            <a:off x="2695074"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3A9C9561-0A77-41FA-3196-8143F593BB1F}"/>
              </a:ext>
            </a:extLst>
          </p:cNvPr>
          <p:cNvSpPr txBox="1">
            <a:spLocks/>
          </p:cNvSpPr>
          <p:nvPr/>
        </p:nvSpPr>
        <p:spPr>
          <a:xfrm>
            <a:off x="3862894" y="2905053"/>
            <a:ext cx="1763640"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Week 2-3</a:t>
            </a:r>
          </a:p>
        </p:txBody>
      </p:sp>
      <p:sp>
        <p:nvSpPr>
          <p:cNvPr id="29" name="Oval 28">
            <a:extLst>
              <a:ext uri="{FF2B5EF4-FFF2-40B4-BE49-F238E27FC236}">
                <a16:creationId xmlns:a16="http://schemas.microsoft.com/office/drawing/2014/main" id="{9B4B11E4-3D73-ED10-6A5A-5655ECB088FA}"/>
              </a:ext>
              <a:ext uri="{C183D7F6-B498-43B3-948B-1728B52AA6E4}">
                <adec:decorative xmlns:adec="http://schemas.microsoft.com/office/drawing/2017/decorative" val="1"/>
              </a:ext>
            </a:extLst>
          </p:cNvPr>
          <p:cNvSpPr/>
          <p:nvPr/>
        </p:nvSpPr>
        <p:spPr bwMode="auto">
          <a:xfrm>
            <a:off x="4674514"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A7B68B44-A37A-6BE2-3517-D5FC3F963A2C}"/>
              </a:ext>
            </a:extLst>
          </p:cNvPr>
          <p:cNvSpPr txBox="1">
            <a:spLocks/>
          </p:cNvSpPr>
          <p:nvPr/>
        </p:nvSpPr>
        <p:spPr>
          <a:xfrm>
            <a:off x="5842334" y="2905053"/>
            <a:ext cx="1763640"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Week 3-4</a:t>
            </a:r>
          </a:p>
        </p:txBody>
      </p:sp>
      <p:sp>
        <p:nvSpPr>
          <p:cNvPr id="30" name="Oval 29">
            <a:extLst>
              <a:ext uri="{FF2B5EF4-FFF2-40B4-BE49-F238E27FC236}">
                <a16:creationId xmlns:a16="http://schemas.microsoft.com/office/drawing/2014/main" id="{7609CCEA-0425-C381-F677-21A9C98C5708}"/>
              </a:ext>
              <a:ext uri="{C183D7F6-B498-43B3-948B-1728B52AA6E4}">
                <adec:decorative xmlns:adec="http://schemas.microsoft.com/office/drawing/2017/decorative" val="1"/>
              </a:ext>
            </a:extLst>
          </p:cNvPr>
          <p:cNvSpPr/>
          <p:nvPr/>
        </p:nvSpPr>
        <p:spPr bwMode="auto">
          <a:xfrm>
            <a:off x="6653954"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B767BEFE-1F7F-D9C8-AF5E-E6D082D55487}"/>
              </a:ext>
            </a:extLst>
          </p:cNvPr>
          <p:cNvSpPr txBox="1">
            <a:spLocks/>
          </p:cNvSpPr>
          <p:nvPr/>
        </p:nvSpPr>
        <p:spPr>
          <a:xfrm>
            <a:off x="7821774" y="2905053"/>
            <a:ext cx="1763640"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Week 4-8</a:t>
            </a:r>
          </a:p>
        </p:txBody>
      </p:sp>
      <p:sp>
        <p:nvSpPr>
          <p:cNvPr id="45" name="Oval 44">
            <a:extLst>
              <a:ext uri="{FF2B5EF4-FFF2-40B4-BE49-F238E27FC236}">
                <a16:creationId xmlns:a16="http://schemas.microsoft.com/office/drawing/2014/main" id="{B4CA7E4A-C336-4953-A8C9-8016A1170EDF}"/>
              </a:ext>
              <a:ext uri="{C183D7F6-B498-43B3-948B-1728B52AA6E4}">
                <adec:decorative xmlns:adec="http://schemas.microsoft.com/office/drawing/2017/decorative" val="1"/>
              </a:ext>
            </a:extLst>
          </p:cNvPr>
          <p:cNvSpPr/>
          <p:nvPr/>
        </p:nvSpPr>
        <p:spPr bwMode="auto">
          <a:xfrm>
            <a:off x="8633394"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BB660717-83EA-5619-48CA-A6E15F3E23A5}"/>
              </a:ext>
            </a:extLst>
          </p:cNvPr>
          <p:cNvSpPr txBox="1">
            <a:spLocks/>
          </p:cNvSpPr>
          <p:nvPr/>
        </p:nvSpPr>
        <p:spPr>
          <a:xfrm>
            <a:off x="9801211" y="2905053"/>
            <a:ext cx="1763640" cy="13080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50" b="0" i="0" u="none" strike="noStrike" kern="1200" cap="none" spc="0" normalizeH="0" baseline="0" noProof="0">
                <a:ln>
                  <a:noFill/>
                </a:ln>
                <a:solidFill>
                  <a:srgbClr val="000000"/>
                </a:solidFill>
                <a:effectLst/>
                <a:uLnTx/>
                <a:uFillTx/>
                <a:latin typeface="+mj-lt"/>
                <a:ea typeface="+mn-ea"/>
                <a:cs typeface="+mn-cs"/>
              </a:rPr>
              <a:t>Week 8+</a:t>
            </a:r>
          </a:p>
        </p:txBody>
      </p:sp>
      <p:sp>
        <p:nvSpPr>
          <p:cNvPr id="46" name="Oval 45">
            <a:extLst>
              <a:ext uri="{FF2B5EF4-FFF2-40B4-BE49-F238E27FC236}">
                <a16:creationId xmlns:a16="http://schemas.microsoft.com/office/drawing/2014/main" id="{51046D6B-39C9-C995-6E0E-A50D582F6B1B}"/>
              </a:ext>
              <a:ext uri="{C183D7F6-B498-43B3-948B-1728B52AA6E4}">
                <adec:decorative xmlns:adec="http://schemas.microsoft.com/office/drawing/2017/decorative" val="1"/>
              </a:ext>
            </a:extLst>
          </p:cNvPr>
          <p:cNvSpPr/>
          <p:nvPr/>
        </p:nvSpPr>
        <p:spPr bwMode="auto">
          <a:xfrm>
            <a:off x="10612831" y="3092978"/>
            <a:ext cx="140400" cy="137160"/>
          </a:xfrm>
          <a:prstGeom prst="ellipse">
            <a:avLst/>
          </a:prstGeom>
          <a:solidFill>
            <a:srgbClr val="FFF8F3"/>
          </a:solidFill>
          <a:ln w="19050">
            <a:gradFill flip="none" rotWithShape="1">
              <a:gsLst>
                <a:gs pos="0">
                  <a:schemeClr val="accent1"/>
                </a:gs>
                <a:gs pos="58000">
                  <a:schemeClr val="accent2"/>
                </a:gs>
                <a:gs pos="100000">
                  <a:schemeClr val="accent4"/>
                </a:gs>
              </a:gsLst>
              <a:lin ang="2700000" scaled="1"/>
              <a:tileRect/>
            </a:gradFill>
            <a:headEnd type="none" w="lg" len="med"/>
            <a:tailEnd type="triangl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85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41" name="Straight Connector 40">
            <a:extLst>
              <a:ext uri="{FF2B5EF4-FFF2-40B4-BE49-F238E27FC236}">
                <a16:creationId xmlns:a16="http://schemas.microsoft.com/office/drawing/2014/main" id="{9C8EB969-60DF-672B-FCEE-34379FB3A975}"/>
              </a:ext>
              <a:ext uri="{C183D7F6-B498-43B3-948B-1728B52AA6E4}">
                <adec:decorative xmlns:adec="http://schemas.microsoft.com/office/drawing/2017/decorative" val="1"/>
              </a:ext>
            </a:extLst>
          </p:cNvPr>
          <p:cNvCxnSpPr>
            <a:cxnSpLocks/>
          </p:cNvCxnSpPr>
          <p:nvPr/>
        </p:nvCxnSpPr>
        <p:spPr>
          <a:xfrm>
            <a:off x="419100" y="2268209"/>
            <a:ext cx="11353800"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D88C02C-3C61-72AB-5130-BD05A17C2626}"/>
              </a:ext>
              <a:ext uri="{C183D7F6-B498-43B3-948B-1728B52AA6E4}">
                <adec:decorative xmlns:adec="http://schemas.microsoft.com/office/drawing/2017/decorative" val="1"/>
              </a:ext>
            </a:extLst>
          </p:cNvPr>
          <p:cNvCxnSpPr>
            <a:cxnSpLocks/>
          </p:cNvCxnSpPr>
          <p:nvPr/>
        </p:nvCxnSpPr>
        <p:spPr>
          <a:xfrm>
            <a:off x="586057" y="4489427"/>
            <a:ext cx="11019886"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A94A23-93A4-6835-D734-26AB4E31927C}"/>
              </a:ext>
              <a:ext uri="{C183D7F6-B498-43B3-948B-1728B52AA6E4}">
                <adec:decorative xmlns:adec="http://schemas.microsoft.com/office/drawing/2017/decorative" val="1"/>
              </a:ext>
            </a:extLst>
          </p:cNvPr>
          <p:cNvCxnSpPr>
            <a:cxnSpLocks/>
          </p:cNvCxnSpPr>
          <p:nvPr/>
        </p:nvCxnSpPr>
        <p:spPr>
          <a:xfrm>
            <a:off x="586057" y="5268747"/>
            <a:ext cx="11019886"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9808CA1B-CCA6-6C25-3795-EBCA067D44B6}"/>
              </a:ext>
              <a:ext uri="{C183D7F6-B498-43B3-948B-1728B52AA6E4}">
                <adec:decorative xmlns:adec="http://schemas.microsoft.com/office/drawing/2017/decorative" val="1"/>
              </a:ext>
            </a:extLst>
          </p:cNvPr>
          <p:cNvCxnSpPr>
            <a:cxnSpLocks/>
          </p:cNvCxnSpPr>
          <p:nvPr/>
        </p:nvCxnSpPr>
        <p:spPr>
          <a:xfrm>
            <a:off x="3754994" y="3311089"/>
            <a:ext cx="0" cy="1069524"/>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3DB542E-1E9C-BF39-1F52-7030E86A4B0E}"/>
              </a:ext>
              <a:ext uri="{C183D7F6-B498-43B3-948B-1728B52AA6E4}">
                <adec:decorative xmlns:adec="http://schemas.microsoft.com/office/drawing/2017/decorative" val="1"/>
              </a:ext>
            </a:extLst>
          </p:cNvPr>
          <p:cNvCxnSpPr>
            <a:cxnSpLocks/>
          </p:cNvCxnSpPr>
          <p:nvPr/>
        </p:nvCxnSpPr>
        <p:spPr>
          <a:xfrm>
            <a:off x="5734434" y="3311089"/>
            <a:ext cx="0" cy="1069524"/>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22BBF95-B575-82C0-EC54-ED5AAF96D10B}"/>
              </a:ext>
              <a:ext uri="{C183D7F6-B498-43B3-948B-1728B52AA6E4}">
                <adec:decorative xmlns:adec="http://schemas.microsoft.com/office/drawing/2017/decorative" val="1"/>
              </a:ext>
            </a:extLst>
          </p:cNvPr>
          <p:cNvCxnSpPr>
            <a:cxnSpLocks/>
          </p:cNvCxnSpPr>
          <p:nvPr/>
        </p:nvCxnSpPr>
        <p:spPr>
          <a:xfrm>
            <a:off x="7713874" y="3311089"/>
            <a:ext cx="0" cy="1069524"/>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CA1FA4D-9EDC-97AA-A3B2-9747C60EDCDC}"/>
              </a:ext>
              <a:ext uri="{C183D7F6-B498-43B3-948B-1728B52AA6E4}">
                <adec:decorative xmlns:adec="http://schemas.microsoft.com/office/drawing/2017/decorative" val="1"/>
              </a:ext>
            </a:extLst>
          </p:cNvPr>
          <p:cNvCxnSpPr>
            <a:cxnSpLocks/>
          </p:cNvCxnSpPr>
          <p:nvPr/>
        </p:nvCxnSpPr>
        <p:spPr>
          <a:xfrm>
            <a:off x="9693314" y="3311089"/>
            <a:ext cx="0" cy="1069524"/>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Title 7">
            <a:extLst>
              <a:ext uri="{FF2B5EF4-FFF2-40B4-BE49-F238E27FC236}">
                <a16:creationId xmlns:a16="http://schemas.microsoft.com/office/drawing/2014/main" id="{2F8B3EB8-43BE-8484-6C1C-5445CB409A17}"/>
              </a:ext>
            </a:extLst>
          </p:cNvPr>
          <p:cNvSpPr txBox="1">
            <a:spLocks/>
          </p:cNvSpPr>
          <p:nvPr/>
        </p:nvSpPr>
        <p:spPr>
          <a:xfrm>
            <a:off x="586057" y="3715046"/>
            <a:ext cx="822960" cy="261610"/>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5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Strategy and alignment</a:t>
            </a:r>
          </a:p>
        </p:txBody>
      </p:sp>
      <p:sp>
        <p:nvSpPr>
          <p:cNvPr id="10" name="TextBox 9">
            <a:extLst>
              <a:ext uri="{FF2B5EF4-FFF2-40B4-BE49-F238E27FC236}">
                <a16:creationId xmlns:a16="http://schemas.microsoft.com/office/drawing/2014/main" id="{28578F86-CDBB-AFBE-3C5C-27BB4F3E225A}"/>
              </a:ext>
            </a:extLst>
          </p:cNvPr>
          <p:cNvSpPr txBox="1">
            <a:spLocks/>
          </p:cNvSpPr>
          <p:nvPr/>
        </p:nvSpPr>
        <p:spPr>
          <a:xfrm>
            <a:off x="1847649" y="3311089"/>
            <a:ext cx="1535744" cy="548868"/>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1" i="0" u="none" strike="noStrike" kern="1200" cap="none" spc="0" normalizeH="0" baseline="0" noProof="0">
                <a:ln>
                  <a:noFill/>
                </a:ln>
                <a:solidFill>
                  <a:srgbClr val="000000"/>
                </a:solidFill>
                <a:effectLst/>
                <a:uLnTx/>
                <a:uFillTx/>
                <a:latin typeface="+mj-lt"/>
                <a:ea typeface="Calibri" panose="020F0502020204030204" pitchFamily="34" charset="0"/>
                <a:cs typeface="+mn-cs"/>
              </a:rPr>
              <a:t>Initial set up meeting</a:t>
            </a:r>
          </a:p>
          <a:p>
            <a:pPr marR="0" lvl="0" algn="l" defTabSz="914314" rtl="0" eaLnBrk="1" fontAlgn="auto" latinLnBrk="0" hangingPunct="1">
              <a:lnSpc>
                <a:spcPct val="100000"/>
              </a:lnSpc>
              <a:spcBef>
                <a:spcPts val="0"/>
              </a:spcBef>
              <a:spcAft>
                <a:spcPts val="200"/>
              </a:spcAft>
              <a:buClrTx/>
              <a:buSzTx/>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Identify key populations – typically based on business need.</a:t>
            </a:r>
          </a:p>
        </p:txBody>
      </p:sp>
      <p:sp>
        <p:nvSpPr>
          <p:cNvPr id="56" name="TextBox 55">
            <a:extLst>
              <a:ext uri="{FF2B5EF4-FFF2-40B4-BE49-F238E27FC236}">
                <a16:creationId xmlns:a16="http://schemas.microsoft.com/office/drawing/2014/main" id="{FFF6FEE9-1497-D95D-4940-5ABF6B6BFD1E}"/>
              </a:ext>
            </a:extLst>
          </p:cNvPr>
          <p:cNvSpPr txBox="1">
            <a:spLocks/>
          </p:cNvSpPr>
          <p:nvPr/>
        </p:nvSpPr>
        <p:spPr>
          <a:xfrm>
            <a:off x="5799179" y="3311089"/>
            <a:ext cx="1835251" cy="1069524"/>
          </a:xfrm>
          <a:prstGeom prst="rect">
            <a:avLst/>
          </a:prstGeom>
          <a:noFill/>
        </p:spPr>
        <p:txBody>
          <a:bodyPr wrap="square" lIns="0" tIns="0" rIns="0" bIns="0" rtlCol="0">
            <a:spAutoFit/>
          </a:bodyPr>
          <a:lstStyle/>
          <a:p>
            <a:pPr marR="0" lvl="0" algn="l" defTabSz="914314" rtl="0" eaLnBrk="1" fontAlgn="auto" latinLnBrk="0" hangingPunct="1">
              <a:lnSpc>
                <a:spcPct val="100000"/>
              </a:lnSpc>
              <a:spcBef>
                <a:spcPts val="0"/>
              </a:spcBef>
              <a:spcAft>
                <a:spcPts val="300"/>
              </a:spcAft>
              <a:buClrTx/>
              <a:buSzTx/>
              <a:tabLst/>
              <a:defRPr/>
            </a:pPr>
            <a:r>
              <a:rPr lang="en-US" sz="850">
                <a:solidFill>
                  <a:srgbClr val="000000"/>
                </a:solidFill>
                <a:latin typeface="+mj-lt"/>
                <a:ea typeface="Calibri" panose="020F0502020204030204" pitchFamily="34" charset="0"/>
              </a:rPr>
              <a:t>Check-in</a:t>
            </a:r>
            <a:endParaRPr kumimoji="0" lang="en-US" sz="850" i="0" u="none" strike="noStrike" kern="1200" cap="none" spc="0" normalizeH="0" baseline="0" noProof="0">
              <a:ln>
                <a:noFill/>
              </a:ln>
              <a:solidFill>
                <a:srgbClr val="000000"/>
              </a:solidFill>
              <a:effectLst/>
              <a:uLnTx/>
              <a:uFillTx/>
              <a:latin typeface="+mj-lt"/>
              <a:ea typeface="Calibri" panose="020F0502020204030204" pitchFamily="34" charset="0"/>
              <a:cs typeface="+mn-cs"/>
            </a:endParaRPr>
          </a:p>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Explore hypotheses on what is driving adoption. </a:t>
            </a:r>
          </a:p>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Design initiatives, e.g., training. </a:t>
            </a:r>
          </a:p>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Gain stakeholder buy-in. </a:t>
            </a:r>
          </a:p>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Propose KPIs and tracking measures. </a:t>
            </a:r>
          </a:p>
        </p:txBody>
      </p:sp>
      <p:sp>
        <p:nvSpPr>
          <p:cNvPr id="17" name="TextBox 16">
            <a:extLst>
              <a:ext uri="{FF2B5EF4-FFF2-40B4-BE49-F238E27FC236}">
                <a16:creationId xmlns:a16="http://schemas.microsoft.com/office/drawing/2014/main" id="{00E1204F-9110-75F2-16D6-E465279C8593}"/>
              </a:ext>
            </a:extLst>
          </p:cNvPr>
          <p:cNvSpPr txBox="1">
            <a:spLocks/>
          </p:cNvSpPr>
          <p:nvPr/>
        </p:nvSpPr>
        <p:spPr>
          <a:xfrm>
            <a:off x="9765406" y="3311089"/>
            <a:ext cx="1835251" cy="430887"/>
          </a:xfrm>
          <a:prstGeom prst="rect">
            <a:avLst/>
          </a:prstGeom>
          <a:noFill/>
        </p:spPr>
        <p:txBody>
          <a:bodyPr wrap="square" lIns="0" tIns="0" rIns="0" bIns="0" rtlCol="0">
            <a:spAutoFit/>
          </a:bodyPr>
          <a:lstStyle/>
          <a:p>
            <a:pPr marR="0" lvl="0" algn="l" defTabSz="914314" rtl="0" eaLnBrk="1" fontAlgn="auto" latinLnBrk="0" hangingPunct="1">
              <a:lnSpc>
                <a:spcPct val="100000"/>
              </a:lnSpc>
              <a:spcBef>
                <a:spcPts val="0"/>
              </a:spcBef>
              <a:spcAft>
                <a:spcPts val="300"/>
              </a:spcAft>
              <a:buClrTx/>
              <a:buSzTx/>
              <a:tabLst/>
              <a:defRPr/>
            </a:pPr>
            <a:r>
              <a:rPr kumimoji="0" lang="en-GB" sz="850" i="0" u="none" strike="noStrike" kern="1200" cap="none" spc="0" normalizeH="0" baseline="0" noProof="0">
                <a:ln>
                  <a:noFill/>
                </a:ln>
                <a:solidFill>
                  <a:srgbClr val="000000"/>
                </a:solidFill>
                <a:effectLst/>
                <a:uLnTx/>
                <a:uFillTx/>
                <a:latin typeface="+mj-lt"/>
                <a:ea typeface="Calibri" panose="020F0502020204030204" pitchFamily="34" charset="0"/>
                <a:cs typeface="+mn-cs"/>
              </a:rPr>
              <a:t>Check-in</a:t>
            </a:r>
          </a:p>
          <a:p>
            <a:pPr marL="171450" marR="0" lvl="0" indent="-171450"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GB" sz="850">
                <a:solidFill>
                  <a:srgbClr val="000000"/>
                </a:solidFill>
                <a:ea typeface="Calibri" panose="020F0502020204030204" pitchFamily="34" charset="0"/>
              </a:rPr>
              <a:t>Iterate measurement strategy with ongoing organizational needs.</a:t>
            </a:r>
            <a:endParaRPr kumimoji="0" lang="en-GB" sz="850" i="0" u="none" strike="noStrike" kern="1200" cap="none" spc="0" normalizeH="0" baseline="0" noProof="0">
              <a:ln>
                <a:noFill/>
              </a:ln>
              <a:solidFill>
                <a:srgbClr val="000000"/>
              </a:solidFill>
              <a:effectLst/>
              <a:uLnTx/>
              <a:uFillTx/>
              <a:ea typeface="Calibri" panose="020F0502020204030204" pitchFamily="34" charset="0"/>
              <a:cs typeface="+mn-cs"/>
            </a:endParaRPr>
          </a:p>
        </p:txBody>
      </p:sp>
      <p:sp>
        <p:nvSpPr>
          <p:cNvPr id="37" name="Oval 1091_1">
            <a:extLst>
              <a:ext uri="{FF2B5EF4-FFF2-40B4-BE49-F238E27FC236}">
                <a16:creationId xmlns:a16="http://schemas.microsoft.com/office/drawing/2014/main" id="{1E492353-B788-CBDE-28BC-C6BAF8BB0CFC}"/>
              </a:ext>
              <a:ext uri="{C183D7F6-B498-43B3-948B-1728B52AA6E4}">
                <adec:decorative xmlns:adec="http://schemas.microsoft.com/office/drawing/2017/decorative" val="1"/>
              </a:ext>
            </a:extLst>
          </p:cNvPr>
          <p:cNvSpPr>
            <a:spLocks/>
          </p:cNvSpPr>
          <p:nvPr/>
        </p:nvSpPr>
        <p:spPr bwMode="auto">
          <a:xfrm rot="10800000" flipV="1">
            <a:off x="1637070" y="5377561"/>
            <a:ext cx="18331" cy="913070"/>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Segoe UI"/>
              <a:ea typeface="+mn-ea"/>
              <a:cs typeface="+mn-cs"/>
            </a:endParaRPr>
          </a:p>
        </p:txBody>
      </p:sp>
      <p:cxnSp>
        <p:nvCxnSpPr>
          <p:cNvPr id="51" name="Straight Connector 50">
            <a:extLst>
              <a:ext uri="{FF2B5EF4-FFF2-40B4-BE49-F238E27FC236}">
                <a16:creationId xmlns:a16="http://schemas.microsoft.com/office/drawing/2014/main" id="{DE52933C-3961-B50F-2280-BDB921F0E2A3}"/>
              </a:ext>
              <a:ext uri="{C183D7F6-B498-43B3-948B-1728B52AA6E4}">
                <adec:decorative xmlns:adec="http://schemas.microsoft.com/office/drawing/2017/decorative" val="1"/>
              </a:ext>
            </a:extLst>
          </p:cNvPr>
          <p:cNvCxnSpPr>
            <a:cxnSpLocks/>
          </p:cNvCxnSpPr>
          <p:nvPr/>
        </p:nvCxnSpPr>
        <p:spPr>
          <a:xfrm>
            <a:off x="3754994" y="5377561"/>
            <a:ext cx="0" cy="91307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9BBFCE-96BA-BA81-04E2-E070A6AB6723}"/>
              </a:ext>
              <a:ext uri="{C183D7F6-B498-43B3-948B-1728B52AA6E4}">
                <adec:decorative xmlns:adec="http://schemas.microsoft.com/office/drawing/2017/decorative" val="1"/>
              </a:ext>
            </a:extLst>
          </p:cNvPr>
          <p:cNvCxnSpPr>
            <a:cxnSpLocks/>
          </p:cNvCxnSpPr>
          <p:nvPr/>
        </p:nvCxnSpPr>
        <p:spPr>
          <a:xfrm>
            <a:off x="5734434" y="5377561"/>
            <a:ext cx="0" cy="91307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34E6DD9-0211-3324-2C62-0A3C8ED6FC5D}"/>
              </a:ext>
              <a:ext uri="{C183D7F6-B498-43B3-948B-1728B52AA6E4}">
                <adec:decorative xmlns:adec="http://schemas.microsoft.com/office/drawing/2017/decorative" val="1"/>
              </a:ext>
            </a:extLst>
          </p:cNvPr>
          <p:cNvCxnSpPr>
            <a:cxnSpLocks/>
          </p:cNvCxnSpPr>
          <p:nvPr/>
        </p:nvCxnSpPr>
        <p:spPr>
          <a:xfrm>
            <a:off x="7713874" y="5377561"/>
            <a:ext cx="0" cy="91307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E77251B-7098-A1BF-0009-17D16681E574}"/>
              </a:ext>
              <a:ext uri="{C183D7F6-B498-43B3-948B-1728B52AA6E4}">
                <adec:decorative xmlns:adec="http://schemas.microsoft.com/office/drawing/2017/decorative" val="1"/>
              </a:ext>
            </a:extLst>
          </p:cNvPr>
          <p:cNvCxnSpPr>
            <a:cxnSpLocks/>
          </p:cNvCxnSpPr>
          <p:nvPr/>
        </p:nvCxnSpPr>
        <p:spPr>
          <a:xfrm>
            <a:off x="9693314" y="5377561"/>
            <a:ext cx="0" cy="91307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Title 7">
            <a:extLst>
              <a:ext uri="{FF2B5EF4-FFF2-40B4-BE49-F238E27FC236}">
                <a16:creationId xmlns:a16="http://schemas.microsoft.com/office/drawing/2014/main" id="{01CAB9CA-5B06-D7E1-F6B4-AF93ABA7A22A}"/>
              </a:ext>
            </a:extLst>
          </p:cNvPr>
          <p:cNvSpPr txBox="1">
            <a:spLocks/>
          </p:cNvSpPr>
          <p:nvPr/>
        </p:nvSpPr>
        <p:spPr>
          <a:xfrm>
            <a:off x="586057" y="4748282"/>
            <a:ext cx="822960" cy="261610"/>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5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Governance and implementation</a:t>
            </a:r>
          </a:p>
        </p:txBody>
      </p:sp>
      <p:sp>
        <p:nvSpPr>
          <p:cNvPr id="13" name="TextBox 12">
            <a:extLst>
              <a:ext uri="{FF2B5EF4-FFF2-40B4-BE49-F238E27FC236}">
                <a16:creationId xmlns:a16="http://schemas.microsoft.com/office/drawing/2014/main" id="{737BDC93-FA05-3B40-C5A8-F53A463CF9DB}"/>
              </a:ext>
            </a:extLst>
          </p:cNvPr>
          <p:cNvSpPr txBox="1">
            <a:spLocks/>
          </p:cNvSpPr>
          <p:nvPr/>
        </p:nvSpPr>
        <p:spPr>
          <a:xfrm>
            <a:off x="1847649" y="4598241"/>
            <a:ext cx="1835251" cy="261610"/>
          </a:xfrm>
          <a:prstGeom prst="rect">
            <a:avLst/>
          </a:prstGeom>
          <a:noFill/>
        </p:spPr>
        <p:txBody>
          <a:bodyPr wrap="square" lIns="0" tIns="0" rIns="0" bIns="0" rtlCol="0">
            <a:spAutoFit/>
          </a:bodyPr>
          <a:lstStyle/>
          <a:p>
            <a:pPr marR="0" lvl="0" algn="l" defTabSz="914314" rtl="0" eaLnBrk="1" fontAlgn="auto" latinLnBrk="0" hangingPunct="1">
              <a:lnSpc>
                <a:spcPct val="100000"/>
              </a:lnSpc>
              <a:spcBef>
                <a:spcPts val="0"/>
              </a:spcBef>
              <a:spcAft>
                <a:spcPts val="300"/>
              </a:spcAft>
              <a:buClrTx/>
              <a:buSzTx/>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Assign Copilot licenses to pilot population.</a:t>
            </a:r>
            <a:endParaRPr kumimoji="0" lang="en-GB" sz="850" i="0" u="none" strike="noStrike" kern="1200" cap="none" spc="0" normalizeH="0" baseline="0" noProof="0">
              <a:ln>
                <a:noFill/>
              </a:ln>
              <a:solidFill>
                <a:srgbClr val="000000"/>
              </a:solidFill>
              <a:effectLst/>
              <a:uLnTx/>
              <a:uFillTx/>
              <a:ea typeface="Calibri" panose="020F0502020204030204" pitchFamily="34" charset="0"/>
              <a:cs typeface="+mn-cs"/>
            </a:endParaRPr>
          </a:p>
        </p:txBody>
      </p:sp>
      <p:sp>
        <p:nvSpPr>
          <p:cNvPr id="11" name="TextBox 10">
            <a:extLst>
              <a:ext uri="{FF2B5EF4-FFF2-40B4-BE49-F238E27FC236}">
                <a16:creationId xmlns:a16="http://schemas.microsoft.com/office/drawing/2014/main" id="{A18A940C-E9D9-DACD-55A6-00A9ADFC3402}"/>
              </a:ext>
            </a:extLst>
          </p:cNvPr>
          <p:cNvSpPr txBox="1">
            <a:spLocks/>
          </p:cNvSpPr>
          <p:nvPr/>
        </p:nvSpPr>
        <p:spPr>
          <a:xfrm>
            <a:off x="5805065" y="4598241"/>
            <a:ext cx="1823480" cy="392415"/>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Set up Viva Insights, e.g., assign roles, prepare and upload organizational data and outcomes.</a:t>
            </a:r>
            <a:endParaRPr kumimoji="0" lang="en-GB"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endParaRPr>
          </a:p>
        </p:txBody>
      </p:sp>
      <p:sp>
        <p:nvSpPr>
          <p:cNvPr id="57" name="TextBox 56">
            <a:extLst>
              <a:ext uri="{FF2B5EF4-FFF2-40B4-BE49-F238E27FC236}">
                <a16:creationId xmlns:a16="http://schemas.microsoft.com/office/drawing/2014/main" id="{EE393182-2A2C-64B1-5CE0-E05230E63675}"/>
              </a:ext>
            </a:extLst>
          </p:cNvPr>
          <p:cNvSpPr txBox="1">
            <a:spLocks/>
          </p:cNvSpPr>
          <p:nvPr/>
        </p:nvSpPr>
        <p:spPr>
          <a:xfrm>
            <a:off x="7785966" y="4598241"/>
            <a:ext cx="1835251" cy="561692"/>
          </a:xfrm>
          <a:prstGeom prst="rect">
            <a:avLst/>
          </a:prstGeom>
          <a:noFill/>
        </p:spPr>
        <p:txBody>
          <a:bodyPr wrap="square" lIns="0" tIns="0" rIns="0" bIns="0" rtlCol="0">
            <a:spAutoFit/>
          </a:bodyPr>
          <a:lstStyle/>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Roll out </a:t>
            </a:r>
            <a:r>
              <a:rPr kumimoji="0" lang="en-US" sz="850" i="0" u="none" strike="noStrike" kern="1200" cap="none" normalizeH="0" noProof="0">
                <a:ln>
                  <a:noFill/>
                </a:ln>
                <a:solidFill>
                  <a:srgbClr val="000000"/>
                </a:solidFill>
                <a:effectLst/>
                <a:uLnTx/>
                <a:uFillTx/>
                <a:ea typeface="Calibri" panose="020F0502020204030204" pitchFamily="34" charset="0"/>
                <a:cs typeface="+mn-cs"/>
              </a:rPr>
              <a:t>interventions and build custom Copilot Analytics to support. </a:t>
            </a:r>
          </a:p>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Review </a:t>
            </a:r>
            <a:r>
              <a:rPr kumimoji="0" lang="en-US" sz="850" i="0" u="none" strike="noStrike" kern="1200" cap="none" spc="-20" normalizeH="0" noProof="0">
                <a:ln>
                  <a:noFill/>
                </a:ln>
                <a:solidFill>
                  <a:srgbClr val="000000"/>
                </a:solidFill>
                <a:effectLst/>
                <a:uLnTx/>
                <a:uFillTx/>
                <a:ea typeface="Calibri" panose="020F0502020204030204" pitchFamily="34" charset="0"/>
                <a:cs typeface="+mn-cs"/>
              </a:rPr>
              <a:t>progress with stakeholders. </a:t>
            </a:r>
            <a:endParaRPr kumimoji="0" lang="en-GB" sz="850" i="0" u="none" strike="noStrike" kern="1200" cap="none" spc="-20" normalizeH="0" noProof="0">
              <a:ln>
                <a:noFill/>
              </a:ln>
              <a:solidFill>
                <a:srgbClr val="000000"/>
              </a:solidFill>
              <a:effectLst/>
              <a:uLnTx/>
              <a:uFillTx/>
              <a:ea typeface="Calibri" panose="020F0502020204030204" pitchFamily="34" charset="0"/>
              <a:cs typeface="+mn-cs"/>
            </a:endParaRPr>
          </a:p>
        </p:txBody>
      </p:sp>
      <p:sp>
        <p:nvSpPr>
          <p:cNvPr id="34" name="Title 7">
            <a:extLst>
              <a:ext uri="{FF2B5EF4-FFF2-40B4-BE49-F238E27FC236}">
                <a16:creationId xmlns:a16="http://schemas.microsoft.com/office/drawing/2014/main" id="{400FC5F2-F3A9-FC01-C5B4-936A452D7C01}"/>
              </a:ext>
            </a:extLst>
          </p:cNvPr>
          <p:cNvSpPr txBox="1">
            <a:spLocks/>
          </p:cNvSpPr>
          <p:nvPr/>
        </p:nvSpPr>
        <p:spPr>
          <a:xfrm>
            <a:off x="586057" y="5703291"/>
            <a:ext cx="822960" cy="261610"/>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5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Measurement and execution</a:t>
            </a:r>
          </a:p>
        </p:txBody>
      </p:sp>
      <p:sp>
        <p:nvSpPr>
          <p:cNvPr id="55" name="TextBox 54">
            <a:extLst>
              <a:ext uri="{FF2B5EF4-FFF2-40B4-BE49-F238E27FC236}">
                <a16:creationId xmlns:a16="http://schemas.microsoft.com/office/drawing/2014/main" id="{63422A93-48DE-F93E-CEFA-381C4713B30C}"/>
              </a:ext>
            </a:extLst>
          </p:cNvPr>
          <p:cNvSpPr txBox="1">
            <a:spLocks/>
          </p:cNvSpPr>
          <p:nvPr/>
        </p:nvSpPr>
        <p:spPr>
          <a:xfrm>
            <a:off x="3827088" y="5377561"/>
            <a:ext cx="1835251" cy="823302"/>
          </a:xfrm>
          <a:prstGeom prst="rect">
            <a:avLst/>
          </a:prstGeom>
          <a:noFill/>
        </p:spPr>
        <p:txBody>
          <a:bodyPr wrap="square" lIns="0" tIns="0" rIns="0" bIns="0" rtlCol="0">
            <a:spAutoFit/>
          </a:bodyPr>
          <a:lstStyle/>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Evaluate early adoption with the </a:t>
            </a: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hlinkClick r:id="rId3"/>
              </a:rPr>
              <a:t>Microsoft Admin Center </a:t>
            </a: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and the </a:t>
            </a: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hlinkClick r:id="rId4"/>
              </a:rPr>
              <a:t>Microsoft Copilot Dashboard</a:t>
            </a: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 </a:t>
            </a:r>
          </a:p>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Identify which populations are adopting fastest and which apps / use cases are gaining momentum. </a:t>
            </a:r>
            <a:endParaRPr kumimoji="0" lang="en-GB" sz="850" i="0" u="none" strike="noStrike" kern="1200" cap="none" spc="0" normalizeH="0" baseline="0" noProof="0">
              <a:ln>
                <a:noFill/>
              </a:ln>
              <a:solidFill>
                <a:srgbClr val="000000"/>
              </a:solidFill>
              <a:effectLst/>
              <a:uLnTx/>
              <a:uFillTx/>
              <a:ea typeface="Calibri" panose="020F0502020204030204" pitchFamily="34" charset="0"/>
              <a:cs typeface="+mn-cs"/>
            </a:endParaRPr>
          </a:p>
        </p:txBody>
      </p:sp>
      <p:sp>
        <p:nvSpPr>
          <p:cNvPr id="4" name="TextBox 3">
            <a:extLst>
              <a:ext uri="{FF2B5EF4-FFF2-40B4-BE49-F238E27FC236}">
                <a16:creationId xmlns:a16="http://schemas.microsoft.com/office/drawing/2014/main" id="{650ABCA1-E37C-70A6-9F47-44DA07E86401}"/>
              </a:ext>
            </a:extLst>
          </p:cNvPr>
          <p:cNvSpPr txBox="1">
            <a:spLocks/>
          </p:cNvSpPr>
          <p:nvPr/>
        </p:nvSpPr>
        <p:spPr>
          <a:xfrm>
            <a:off x="7821774" y="5377561"/>
            <a:ext cx="1735105" cy="913070"/>
          </a:xfrm>
          <a:prstGeom prst="rect">
            <a:avLst/>
          </a:prstGeom>
          <a:noFill/>
        </p:spPr>
        <p:txBody>
          <a:bodyPr wrap="square" lIns="0" tIns="0" rIns="0" bIns="0" rtlCol="0">
            <a:spAutoFit/>
          </a:bodyPr>
          <a:lstStyle/>
          <a:p>
            <a:pPr marL="0" marR="0" lvl="0" indent="0" algn="l" defTabSz="914314" rtl="0" eaLnBrk="1" fontAlgn="auto" latinLnBrk="0" hangingPunct="1">
              <a:lnSpc>
                <a:spcPct val="100000"/>
              </a:lnSpc>
              <a:spcBef>
                <a:spcPts val="0"/>
              </a:spcBef>
              <a:spcAft>
                <a:spcPts val="200"/>
              </a:spcAft>
              <a:buClrTx/>
              <a:buSzTx/>
              <a:buFontTx/>
              <a:buNone/>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Evaluate Copilot usage &amp; impact</a:t>
            </a: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hlinkClick r:id="rId5"/>
              </a:rPr>
              <a:t>Copilot Adoption report</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 </a:t>
            </a: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hlinkClick r:id="rId6"/>
              </a:rPr>
              <a:t>Copilot Impact report</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cs typeface="+mn-cs"/>
              </a:rPr>
              <a:t>, </a:t>
            </a: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hlinkClick r:id="rId7"/>
              </a:rPr>
              <a:t>Copilot business </a:t>
            </a:r>
            <a:r>
              <a:rPr lang="en-US" sz="850" err="1">
                <a:solidFill>
                  <a:srgbClr val="000000"/>
                </a:solidFill>
                <a:latin typeface="Segoe UI"/>
                <a:ea typeface="Calibri" panose="020F0502020204030204" pitchFamily="34" charset="0"/>
                <a:hlinkClick r:id="rId7"/>
              </a:rPr>
              <a:t>i</a:t>
            </a:r>
            <a:r>
              <a:rPr kumimoji="0" lang="en-US" sz="850" b="0" i="0" u="none" strike="noStrike" kern="1200" cap="none" spc="0" normalizeH="0" baseline="0" noProof="0" err="1">
                <a:ln>
                  <a:noFill/>
                </a:ln>
                <a:solidFill>
                  <a:srgbClr val="000000"/>
                </a:solidFill>
                <a:effectLst/>
                <a:uLnTx/>
                <a:uFillTx/>
                <a:latin typeface="Segoe UI"/>
                <a:ea typeface="Calibri" panose="020F0502020204030204" pitchFamily="34" charset="0"/>
                <a:hlinkClick r:id="rId7"/>
              </a:rPr>
              <a:t>mpact</a:t>
            </a:r>
            <a:r>
              <a:rPr kumimoji="0" lang="en-US" sz="850" b="0" i="0" u="none" strike="noStrike" kern="1200" cap="none" spc="0" normalizeH="0" baseline="0" noProof="0">
                <a:ln>
                  <a:noFill/>
                </a:ln>
                <a:solidFill>
                  <a:srgbClr val="000000"/>
                </a:solidFill>
                <a:effectLst/>
                <a:uLnTx/>
                <a:uFillTx/>
                <a:latin typeface="Segoe UI"/>
                <a:ea typeface="Calibri" panose="020F0502020204030204" pitchFamily="34" charset="0"/>
                <a:hlinkClick r:id="rId7"/>
              </a:rPr>
              <a:t> report</a:t>
            </a:r>
          </a:p>
          <a:p>
            <a:pPr marL="174625" marR="0" lvl="0" indent="-174625" algn="l" defTabSz="914314" rtl="0" eaLnBrk="1" fontAlgn="auto" latinLnBrk="0" hangingPunct="1">
              <a:lnSpc>
                <a:spcPct val="100000"/>
              </a:lnSpc>
              <a:spcBef>
                <a:spcPts val="0"/>
              </a:spcBef>
              <a:spcAft>
                <a:spcPts val="200"/>
              </a:spcAft>
              <a:buClrTx/>
              <a:buSzTx/>
              <a:buFont typeface="+mj-lt"/>
              <a:buAutoNum type="romanLcPeriod"/>
              <a:tabLst/>
              <a:defRPr/>
            </a:pPr>
            <a:endParaRPr lang="en-US" sz="850">
              <a:solidFill>
                <a:srgbClr val="000000"/>
              </a:solidFill>
              <a:latin typeface="Segoe UI"/>
              <a:ea typeface="Calibri" panose="020F0502020204030204" pitchFamily="34" charset="0"/>
            </a:endParaRPr>
          </a:p>
          <a:p>
            <a:pPr defTabSz="914314">
              <a:spcAft>
                <a:spcPts val="200"/>
              </a:spcAft>
              <a:defRPr/>
            </a:pPr>
            <a:r>
              <a:rPr lang="en-US" sz="850">
                <a:solidFill>
                  <a:srgbClr val="000000"/>
                </a:solidFill>
                <a:ea typeface="Calibri" panose="020F0502020204030204" pitchFamily="34" charset="0"/>
              </a:rPr>
              <a:t>Roll out surveys on adoption.</a:t>
            </a:r>
          </a:p>
        </p:txBody>
      </p:sp>
      <p:sp>
        <p:nvSpPr>
          <p:cNvPr id="58" name="TextBox 57">
            <a:extLst>
              <a:ext uri="{FF2B5EF4-FFF2-40B4-BE49-F238E27FC236}">
                <a16:creationId xmlns:a16="http://schemas.microsoft.com/office/drawing/2014/main" id="{06206245-D4A2-C0DA-8FC0-D806984F3C01}"/>
              </a:ext>
            </a:extLst>
          </p:cNvPr>
          <p:cNvSpPr txBox="1">
            <a:spLocks/>
          </p:cNvSpPr>
          <p:nvPr/>
        </p:nvSpPr>
        <p:spPr>
          <a:xfrm>
            <a:off x="9765406" y="5377561"/>
            <a:ext cx="1835251" cy="692497"/>
          </a:xfrm>
          <a:prstGeom prst="rect">
            <a:avLst/>
          </a:prstGeom>
          <a:noFill/>
        </p:spPr>
        <p:txBody>
          <a:bodyPr wrap="square" lIns="0" tIns="0" rIns="0" bIns="0" rtlCol="0">
            <a:spAutoFit/>
          </a:bodyPr>
          <a:lstStyle/>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Continuous evaluation with Copilot Analytics (custom analysis tools) and surveys to track progress. </a:t>
            </a:r>
          </a:p>
          <a:p>
            <a:pPr marL="130175" marR="0" lvl="0" indent="-130175" algn="l" defTabSz="914314"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850" i="0" u="none" strike="noStrike" kern="1200" cap="none" spc="0" normalizeH="0" baseline="0" noProof="0">
                <a:ln>
                  <a:noFill/>
                </a:ln>
                <a:solidFill>
                  <a:srgbClr val="000000"/>
                </a:solidFill>
                <a:effectLst/>
                <a:uLnTx/>
                <a:uFillTx/>
                <a:ea typeface="Calibri" panose="020F0502020204030204" pitchFamily="34" charset="0"/>
                <a:cs typeface="+mn-cs"/>
              </a:rPr>
              <a:t>Update interventions where necessary.</a:t>
            </a:r>
            <a:endParaRPr kumimoji="0" lang="en-GB" sz="850" i="0" u="none" strike="noStrike" kern="1200" cap="none" spc="0" normalizeH="0" baseline="0" noProof="0">
              <a:ln>
                <a:noFill/>
              </a:ln>
              <a:solidFill>
                <a:srgbClr val="000000"/>
              </a:solidFill>
              <a:effectLst/>
              <a:uLnTx/>
              <a:uFillTx/>
              <a:ea typeface="Calibri" panose="020F0502020204030204" pitchFamily="34" charset="0"/>
              <a:cs typeface="+mn-cs"/>
            </a:endParaRPr>
          </a:p>
        </p:txBody>
      </p:sp>
      <p:sp>
        <p:nvSpPr>
          <p:cNvPr id="33" name="Oval 1091_1">
            <a:extLst>
              <a:ext uri="{FF2B5EF4-FFF2-40B4-BE49-F238E27FC236}">
                <a16:creationId xmlns:a16="http://schemas.microsoft.com/office/drawing/2014/main" id="{EC5F36C8-8F0C-EF23-E781-67B952B7B5E3}"/>
              </a:ext>
              <a:ext uri="{C183D7F6-B498-43B3-948B-1728B52AA6E4}">
                <adec:decorative xmlns:adec="http://schemas.microsoft.com/office/drawing/2017/decorative" val="1"/>
              </a:ext>
            </a:extLst>
          </p:cNvPr>
          <p:cNvSpPr>
            <a:spLocks/>
          </p:cNvSpPr>
          <p:nvPr/>
        </p:nvSpPr>
        <p:spPr bwMode="auto">
          <a:xfrm rot="10800000" flipV="1">
            <a:off x="1637070" y="4598241"/>
            <a:ext cx="18331" cy="56169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0" b="0" i="0" u="none" strike="noStrike" kern="1200" cap="none" spc="0" normalizeH="0" baseline="0" noProof="0">
              <a:ln>
                <a:noFill/>
              </a:ln>
              <a:solidFill>
                <a:srgbClr val="000000"/>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7579645A-D1B5-E669-75CC-FE4E409579EA}"/>
              </a:ext>
              <a:ext uri="{C183D7F6-B498-43B3-948B-1728B52AA6E4}">
                <adec:decorative xmlns:adec="http://schemas.microsoft.com/office/drawing/2017/decorative" val="1"/>
              </a:ext>
            </a:extLst>
          </p:cNvPr>
          <p:cNvCxnSpPr>
            <a:cxnSpLocks/>
          </p:cNvCxnSpPr>
          <p:nvPr/>
        </p:nvCxnSpPr>
        <p:spPr>
          <a:xfrm>
            <a:off x="3754994" y="4598241"/>
            <a:ext cx="0" cy="561692"/>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B1426C8-CF91-7F02-751C-4BBA76528D30}"/>
              </a:ext>
              <a:ext uri="{C183D7F6-B498-43B3-948B-1728B52AA6E4}">
                <adec:decorative xmlns:adec="http://schemas.microsoft.com/office/drawing/2017/decorative" val="1"/>
              </a:ext>
            </a:extLst>
          </p:cNvPr>
          <p:cNvCxnSpPr>
            <a:cxnSpLocks/>
          </p:cNvCxnSpPr>
          <p:nvPr/>
        </p:nvCxnSpPr>
        <p:spPr>
          <a:xfrm>
            <a:off x="5734434" y="4598241"/>
            <a:ext cx="0" cy="561692"/>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68B7718-4A7D-0699-9189-4882C1F58528}"/>
              </a:ext>
              <a:ext uri="{C183D7F6-B498-43B3-948B-1728B52AA6E4}">
                <adec:decorative xmlns:adec="http://schemas.microsoft.com/office/drawing/2017/decorative" val="1"/>
              </a:ext>
            </a:extLst>
          </p:cNvPr>
          <p:cNvCxnSpPr>
            <a:cxnSpLocks/>
          </p:cNvCxnSpPr>
          <p:nvPr/>
        </p:nvCxnSpPr>
        <p:spPr>
          <a:xfrm>
            <a:off x="7713874" y="4598241"/>
            <a:ext cx="0" cy="561692"/>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124CCAD-9FEE-F188-2828-EB67F453DB6E}"/>
              </a:ext>
              <a:ext uri="{C183D7F6-B498-43B3-948B-1728B52AA6E4}">
                <adec:decorative xmlns:adec="http://schemas.microsoft.com/office/drawing/2017/decorative" val="1"/>
              </a:ext>
            </a:extLst>
          </p:cNvPr>
          <p:cNvCxnSpPr>
            <a:cxnSpLocks/>
          </p:cNvCxnSpPr>
          <p:nvPr/>
        </p:nvCxnSpPr>
        <p:spPr>
          <a:xfrm>
            <a:off x="9693314" y="4598241"/>
            <a:ext cx="0" cy="561692"/>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Oval 1091_1">
            <a:extLst>
              <a:ext uri="{FF2B5EF4-FFF2-40B4-BE49-F238E27FC236}">
                <a16:creationId xmlns:a16="http://schemas.microsoft.com/office/drawing/2014/main" id="{F3A23F9A-6DF8-0166-86AB-29690604DF43}"/>
              </a:ext>
              <a:ext uri="{C183D7F6-B498-43B3-948B-1728B52AA6E4}">
                <adec:decorative xmlns:adec="http://schemas.microsoft.com/office/drawing/2017/decorative" val="1"/>
              </a:ext>
            </a:extLst>
          </p:cNvPr>
          <p:cNvSpPr>
            <a:spLocks/>
          </p:cNvSpPr>
          <p:nvPr/>
        </p:nvSpPr>
        <p:spPr bwMode="auto">
          <a:xfrm rot="10800000" flipV="1">
            <a:off x="7245875" y="1146367"/>
            <a:ext cx="84226" cy="96180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050"/>
          </a:p>
        </p:txBody>
      </p:sp>
      <p:sp>
        <p:nvSpPr>
          <p:cNvPr id="16" name="Freeform: Shape 118">
            <a:extLst>
              <a:ext uri="{FF2B5EF4-FFF2-40B4-BE49-F238E27FC236}">
                <a16:creationId xmlns:a16="http://schemas.microsoft.com/office/drawing/2014/main" id="{7AD7D16E-FDF5-EF47-A2F3-91F0E3CF2134}"/>
              </a:ext>
              <a:ext uri="{C183D7F6-B498-43B3-948B-1728B52AA6E4}">
                <adec:decorative xmlns:adec="http://schemas.microsoft.com/office/drawing/2017/decorative" val="1"/>
              </a:ext>
            </a:extLst>
          </p:cNvPr>
          <p:cNvSpPr/>
          <p:nvPr/>
        </p:nvSpPr>
        <p:spPr>
          <a:xfrm>
            <a:off x="7494052" y="1368999"/>
            <a:ext cx="360380" cy="516538"/>
          </a:xfrm>
          <a:custGeom>
            <a:avLst/>
            <a:gdLst>
              <a:gd name="connsiteX0" fmla="*/ 223747 w 581875"/>
              <a:gd name="connsiteY0" fmla="*/ 755272 h 834013"/>
              <a:gd name="connsiteX1" fmla="*/ 223747 w 581875"/>
              <a:gd name="connsiteY1" fmla="*/ 774471 h 834013"/>
              <a:gd name="connsiteX2" fmla="*/ 253513 w 581875"/>
              <a:gd name="connsiteY2" fmla="*/ 804236 h 834013"/>
              <a:gd name="connsiteX3" fmla="*/ 327922 w 581875"/>
              <a:gd name="connsiteY3" fmla="*/ 804236 h 834013"/>
              <a:gd name="connsiteX4" fmla="*/ 348981 w 581875"/>
              <a:gd name="connsiteY4" fmla="*/ 795530 h 834013"/>
              <a:gd name="connsiteX5" fmla="*/ 357688 w 581875"/>
              <a:gd name="connsiteY5" fmla="*/ 774471 h 834013"/>
              <a:gd name="connsiteX6" fmla="*/ 357688 w 581875"/>
              <a:gd name="connsiteY6" fmla="*/ 755272 h 834013"/>
              <a:gd name="connsiteX7" fmla="*/ 174930 w 581875"/>
              <a:gd name="connsiteY7" fmla="*/ 685472 h 834013"/>
              <a:gd name="connsiteX8" fmla="*/ 219578 w 581875"/>
              <a:gd name="connsiteY8" fmla="*/ 725506 h 834013"/>
              <a:gd name="connsiteX9" fmla="*/ 362155 w 581875"/>
              <a:gd name="connsiteY9" fmla="*/ 725506 h 834013"/>
              <a:gd name="connsiteX10" fmla="*/ 407101 w 581875"/>
              <a:gd name="connsiteY10" fmla="*/ 685472 h 834013"/>
              <a:gd name="connsiteX11" fmla="*/ 174041 w 581875"/>
              <a:gd name="connsiteY11" fmla="*/ 608527 h 834013"/>
              <a:gd name="connsiteX12" fmla="*/ 174041 w 581875"/>
              <a:gd name="connsiteY12" fmla="*/ 655408 h 834013"/>
              <a:gd name="connsiteX13" fmla="*/ 407699 w 581875"/>
              <a:gd name="connsiteY13" fmla="*/ 655408 h 834013"/>
              <a:gd name="connsiteX14" fmla="*/ 407702 w 581875"/>
              <a:gd name="connsiteY14" fmla="*/ 655408 h 834013"/>
              <a:gd name="connsiteX15" fmla="*/ 407851 w 581875"/>
              <a:gd name="connsiteY15" fmla="*/ 608527 h 834013"/>
              <a:gd name="connsiteX16" fmla="*/ 290875 w 581875"/>
              <a:gd name="connsiteY16" fmla="*/ 252387 h 834013"/>
              <a:gd name="connsiteX17" fmla="*/ 301405 w 581875"/>
              <a:gd name="connsiteY17" fmla="*/ 256740 h 834013"/>
              <a:gd name="connsiteX18" fmla="*/ 305758 w 581875"/>
              <a:gd name="connsiteY18" fmla="*/ 267270 h 834013"/>
              <a:gd name="connsiteX19" fmla="*/ 305758 w 581875"/>
              <a:gd name="connsiteY19" fmla="*/ 401210 h 834013"/>
              <a:gd name="connsiteX20" fmla="*/ 290875 w 581875"/>
              <a:gd name="connsiteY20" fmla="*/ 416093 h 834013"/>
              <a:gd name="connsiteX21" fmla="*/ 275992 w 581875"/>
              <a:gd name="connsiteY21" fmla="*/ 401210 h 834013"/>
              <a:gd name="connsiteX22" fmla="*/ 275992 w 581875"/>
              <a:gd name="connsiteY22" fmla="*/ 267270 h 834013"/>
              <a:gd name="connsiteX23" fmla="*/ 290875 w 581875"/>
              <a:gd name="connsiteY23" fmla="*/ 252387 h 834013"/>
              <a:gd name="connsiteX24" fmla="*/ 290875 w 581875"/>
              <a:gd name="connsiteY24" fmla="*/ 179159 h 834013"/>
              <a:gd name="connsiteX25" fmla="*/ 309813 w 581875"/>
              <a:gd name="connsiteY25" fmla="*/ 199772 h 834013"/>
              <a:gd name="connsiteX26" fmla="*/ 290875 w 581875"/>
              <a:gd name="connsiteY26" fmla="*/ 220385 h 834013"/>
              <a:gd name="connsiteX27" fmla="*/ 271936 w 581875"/>
              <a:gd name="connsiteY27" fmla="*/ 199772 h 834013"/>
              <a:gd name="connsiteX28" fmla="*/ 290875 w 581875"/>
              <a:gd name="connsiteY28" fmla="*/ 179159 h 834013"/>
              <a:gd name="connsiteX29" fmla="*/ 290870 w 581875"/>
              <a:gd name="connsiteY29" fmla="*/ 118755 h 834013"/>
              <a:gd name="connsiteX30" fmla="*/ 118677 w 581875"/>
              <a:gd name="connsiteY30" fmla="*/ 290038 h 834013"/>
              <a:gd name="connsiteX31" fmla="*/ 169279 w 581875"/>
              <a:gd name="connsiteY31" fmla="*/ 411558 h 834013"/>
              <a:gd name="connsiteX32" fmla="*/ 225069 w 581875"/>
              <a:gd name="connsiteY32" fmla="*/ 448817 h 834013"/>
              <a:gd name="connsiteX33" fmla="*/ 290870 w 581875"/>
              <a:gd name="connsiteY33" fmla="*/ 461935 h 834013"/>
              <a:gd name="connsiteX34" fmla="*/ 290865 w 581875"/>
              <a:gd name="connsiteY34" fmla="*/ 461936 h 834013"/>
              <a:gd name="connsiteX35" fmla="*/ 290875 w 581875"/>
              <a:gd name="connsiteY35" fmla="*/ 461936 h 834013"/>
              <a:gd name="connsiteX36" fmla="*/ 290870 w 581875"/>
              <a:gd name="connsiteY36" fmla="*/ 461935 h 834013"/>
              <a:gd name="connsiteX37" fmla="*/ 356673 w 581875"/>
              <a:gd name="connsiteY37" fmla="*/ 448816 h 834013"/>
              <a:gd name="connsiteX38" fmla="*/ 412461 w 581875"/>
              <a:gd name="connsiteY38" fmla="*/ 411558 h 834013"/>
              <a:gd name="connsiteX39" fmla="*/ 463063 w 581875"/>
              <a:gd name="connsiteY39" fmla="*/ 290038 h 834013"/>
              <a:gd name="connsiteX40" fmla="*/ 290870 w 581875"/>
              <a:gd name="connsiteY40" fmla="*/ 118755 h 834013"/>
              <a:gd name="connsiteX41" fmla="*/ 290875 w 581875"/>
              <a:gd name="connsiteY41" fmla="*/ 88080 h 834013"/>
              <a:gd name="connsiteX42" fmla="*/ 290879 w 581875"/>
              <a:gd name="connsiteY42" fmla="*/ 88080 h 834013"/>
              <a:gd name="connsiteX43" fmla="*/ 433601 w 581875"/>
              <a:gd name="connsiteY43" fmla="*/ 147314 h 834013"/>
              <a:gd name="connsiteX44" fmla="*/ 492835 w 581875"/>
              <a:gd name="connsiteY44" fmla="*/ 290037 h 834013"/>
              <a:gd name="connsiteX45" fmla="*/ 88918 w 581875"/>
              <a:gd name="connsiteY45" fmla="*/ 290037 h 834013"/>
              <a:gd name="connsiteX46" fmla="*/ 148152 w 581875"/>
              <a:gd name="connsiteY46" fmla="*/ 147314 h 834013"/>
              <a:gd name="connsiteX47" fmla="*/ 290875 w 581875"/>
              <a:gd name="connsiteY47" fmla="*/ 88080 h 834013"/>
              <a:gd name="connsiteX48" fmla="*/ 290870 w 581875"/>
              <a:gd name="connsiteY48" fmla="*/ 30332 h 834013"/>
              <a:gd name="connsiteX49" fmla="*/ 118524 w 581875"/>
              <a:gd name="connsiteY49" fmla="*/ 487532 h 834013"/>
              <a:gd name="connsiteX50" fmla="*/ 170763 w 581875"/>
              <a:gd name="connsiteY50" fmla="*/ 579061 h 834013"/>
              <a:gd name="connsiteX51" fmla="*/ 411117 w 581875"/>
              <a:gd name="connsiteY51" fmla="*/ 579061 h 834013"/>
              <a:gd name="connsiteX52" fmla="*/ 465142 w 581875"/>
              <a:gd name="connsiteY52" fmla="*/ 485896 h 834013"/>
              <a:gd name="connsiteX53" fmla="*/ 465149 w 581875"/>
              <a:gd name="connsiteY53" fmla="*/ 485894 h 834013"/>
              <a:gd name="connsiteX54" fmla="*/ 290870 w 581875"/>
              <a:gd name="connsiteY54" fmla="*/ 30332 h 834013"/>
              <a:gd name="connsiteX55" fmla="*/ 261497 w 581875"/>
              <a:gd name="connsiteY55" fmla="*/ 1351 h 834013"/>
              <a:gd name="connsiteX56" fmla="*/ 324057 w 581875"/>
              <a:gd name="connsiteY56" fmla="*/ 2355 h 834013"/>
              <a:gd name="connsiteX57" fmla="*/ 496812 w 581875"/>
              <a:gd name="connsiteY57" fmla="*/ 86108 h 834013"/>
              <a:gd name="connsiteX58" fmla="*/ 580044 w 581875"/>
              <a:gd name="connsiteY58" fmla="*/ 259082 h 834013"/>
              <a:gd name="connsiteX59" fmla="*/ 580038 w 581875"/>
              <a:gd name="connsiteY59" fmla="*/ 259090 h 834013"/>
              <a:gd name="connsiteX60" fmla="*/ 484341 w 581875"/>
              <a:gd name="connsiteY60" fmla="*/ 508083 h 834013"/>
              <a:gd name="connsiteX61" fmla="*/ 436120 w 581875"/>
              <a:gd name="connsiteY61" fmla="*/ 610772 h 834013"/>
              <a:gd name="connsiteX62" fmla="*/ 436120 w 581875"/>
              <a:gd name="connsiteY62" fmla="*/ 679977 h 834013"/>
              <a:gd name="connsiteX63" fmla="*/ 386561 w 581875"/>
              <a:gd name="connsiteY63" fmla="*/ 750521 h 834013"/>
              <a:gd name="connsiteX64" fmla="*/ 386561 w 581875"/>
              <a:gd name="connsiteY64" fmla="*/ 774482 h 834013"/>
              <a:gd name="connsiteX65" fmla="*/ 369111 w 581875"/>
              <a:gd name="connsiteY65" fmla="*/ 816564 h 834013"/>
              <a:gd name="connsiteX66" fmla="*/ 327030 w 581875"/>
              <a:gd name="connsiteY66" fmla="*/ 834013 h 834013"/>
              <a:gd name="connsiteX67" fmla="*/ 252615 w 581875"/>
              <a:gd name="connsiteY67" fmla="*/ 834013 h 834013"/>
              <a:gd name="connsiteX68" fmla="*/ 210534 w 581875"/>
              <a:gd name="connsiteY68" fmla="*/ 816564 h 834013"/>
              <a:gd name="connsiteX69" fmla="*/ 193084 w 581875"/>
              <a:gd name="connsiteY69" fmla="*/ 774482 h 834013"/>
              <a:gd name="connsiteX70" fmla="*/ 193084 w 581875"/>
              <a:gd name="connsiteY70" fmla="*/ 750521 h 834013"/>
              <a:gd name="connsiteX71" fmla="*/ 143525 w 581875"/>
              <a:gd name="connsiteY71" fmla="*/ 679977 h 834013"/>
              <a:gd name="connsiteX72" fmla="*/ 143525 w 581875"/>
              <a:gd name="connsiteY72" fmla="*/ 611069 h 834013"/>
              <a:gd name="connsiteX73" fmla="*/ 98876 w 581875"/>
              <a:gd name="connsiteY73" fmla="*/ 509866 h 834013"/>
              <a:gd name="connsiteX74" fmla="*/ 54 w 581875"/>
              <a:gd name="connsiteY74" fmla="*/ 291382 h 834013"/>
              <a:gd name="connsiteX75" fmla="*/ 261497 w 581875"/>
              <a:gd name="connsiteY75" fmla="*/ 1351 h 83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81875" h="834013">
                <a:moveTo>
                  <a:pt x="223747" y="755272"/>
                </a:moveTo>
                <a:lnTo>
                  <a:pt x="223747" y="774471"/>
                </a:lnTo>
                <a:cubicBezTo>
                  <a:pt x="223747" y="790917"/>
                  <a:pt x="237067" y="804236"/>
                  <a:pt x="253513" y="804236"/>
                </a:cubicBezTo>
                <a:lnTo>
                  <a:pt x="327922" y="804236"/>
                </a:lnTo>
                <a:cubicBezTo>
                  <a:pt x="335810" y="804236"/>
                  <a:pt x="343400" y="801110"/>
                  <a:pt x="348981" y="795530"/>
                </a:cubicBezTo>
                <a:cubicBezTo>
                  <a:pt x="354562" y="789949"/>
                  <a:pt x="357688" y="782358"/>
                  <a:pt x="357688" y="774471"/>
                </a:cubicBezTo>
                <a:lnTo>
                  <a:pt x="357688" y="755272"/>
                </a:lnTo>
                <a:close/>
                <a:moveTo>
                  <a:pt x="174930" y="685472"/>
                </a:moveTo>
                <a:cubicBezTo>
                  <a:pt x="177311" y="708317"/>
                  <a:pt x="196621" y="725618"/>
                  <a:pt x="219578" y="725506"/>
                </a:cubicBezTo>
                <a:lnTo>
                  <a:pt x="362155" y="725506"/>
                </a:lnTo>
                <a:cubicBezTo>
                  <a:pt x="385223" y="725767"/>
                  <a:pt x="404720" y="708429"/>
                  <a:pt x="407101" y="685472"/>
                </a:cubicBezTo>
                <a:close/>
                <a:moveTo>
                  <a:pt x="174041" y="608527"/>
                </a:moveTo>
                <a:lnTo>
                  <a:pt x="174041" y="655408"/>
                </a:lnTo>
                <a:lnTo>
                  <a:pt x="407699" y="655408"/>
                </a:lnTo>
                <a:lnTo>
                  <a:pt x="407702" y="655408"/>
                </a:lnTo>
                <a:cubicBezTo>
                  <a:pt x="407702" y="655408"/>
                  <a:pt x="407851" y="609569"/>
                  <a:pt x="407851" y="608527"/>
                </a:cubicBezTo>
                <a:close/>
                <a:moveTo>
                  <a:pt x="290875" y="252387"/>
                </a:moveTo>
                <a:cubicBezTo>
                  <a:pt x="294819" y="252387"/>
                  <a:pt x="298614" y="253949"/>
                  <a:pt x="301405" y="256740"/>
                </a:cubicBezTo>
                <a:cubicBezTo>
                  <a:pt x="304195" y="259531"/>
                  <a:pt x="305758" y="263326"/>
                  <a:pt x="305758" y="267270"/>
                </a:cubicBezTo>
                <a:lnTo>
                  <a:pt x="305758" y="401210"/>
                </a:lnTo>
                <a:cubicBezTo>
                  <a:pt x="305758" y="409433"/>
                  <a:pt x="299098" y="416093"/>
                  <a:pt x="290875" y="416093"/>
                </a:cubicBezTo>
                <a:cubicBezTo>
                  <a:pt x="282652" y="416093"/>
                  <a:pt x="275992" y="409433"/>
                  <a:pt x="275992" y="401210"/>
                </a:cubicBezTo>
                <a:lnTo>
                  <a:pt x="275992" y="267270"/>
                </a:lnTo>
                <a:cubicBezTo>
                  <a:pt x="275992" y="259047"/>
                  <a:pt x="282652" y="252387"/>
                  <a:pt x="290875" y="252387"/>
                </a:cubicBezTo>
                <a:close/>
                <a:moveTo>
                  <a:pt x="290875" y="179159"/>
                </a:moveTo>
                <a:cubicBezTo>
                  <a:pt x="301590" y="180052"/>
                  <a:pt x="309813" y="189019"/>
                  <a:pt x="309813" y="199772"/>
                </a:cubicBezTo>
                <a:cubicBezTo>
                  <a:pt x="309813" y="210525"/>
                  <a:pt x="301590" y="219492"/>
                  <a:pt x="290875" y="220385"/>
                </a:cubicBezTo>
                <a:cubicBezTo>
                  <a:pt x="280159" y="219492"/>
                  <a:pt x="271936" y="210525"/>
                  <a:pt x="271936" y="199772"/>
                </a:cubicBezTo>
                <a:cubicBezTo>
                  <a:pt x="271936" y="189019"/>
                  <a:pt x="280159" y="180052"/>
                  <a:pt x="290875" y="179159"/>
                </a:cubicBezTo>
                <a:close/>
                <a:moveTo>
                  <a:pt x="290870" y="118755"/>
                </a:moveTo>
                <a:cubicBezTo>
                  <a:pt x="207155" y="118738"/>
                  <a:pt x="123440" y="175814"/>
                  <a:pt x="118677" y="290038"/>
                </a:cubicBezTo>
                <a:cubicBezTo>
                  <a:pt x="118788" y="335655"/>
                  <a:pt x="136983" y="379336"/>
                  <a:pt x="169279" y="411558"/>
                </a:cubicBezTo>
                <a:cubicBezTo>
                  <a:pt x="185410" y="427669"/>
                  <a:pt x="204405" y="440255"/>
                  <a:pt x="225069" y="448817"/>
                </a:cubicBezTo>
                <a:lnTo>
                  <a:pt x="290870" y="461935"/>
                </a:lnTo>
                <a:lnTo>
                  <a:pt x="290865" y="461936"/>
                </a:lnTo>
                <a:lnTo>
                  <a:pt x="290875" y="461936"/>
                </a:lnTo>
                <a:lnTo>
                  <a:pt x="290870" y="461935"/>
                </a:lnTo>
                <a:lnTo>
                  <a:pt x="356673" y="448816"/>
                </a:lnTo>
                <a:cubicBezTo>
                  <a:pt x="377338" y="440254"/>
                  <a:pt x="396332" y="427669"/>
                  <a:pt x="412461" y="411558"/>
                </a:cubicBezTo>
                <a:cubicBezTo>
                  <a:pt x="444757" y="379335"/>
                  <a:pt x="462951" y="335654"/>
                  <a:pt x="463063" y="290038"/>
                </a:cubicBezTo>
                <a:cubicBezTo>
                  <a:pt x="458301" y="175885"/>
                  <a:pt x="374585" y="118773"/>
                  <a:pt x="290870" y="118755"/>
                </a:cubicBezTo>
                <a:close/>
                <a:moveTo>
                  <a:pt x="290875" y="88080"/>
                </a:moveTo>
                <a:lnTo>
                  <a:pt x="290879" y="88080"/>
                </a:lnTo>
                <a:cubicBezTo>
                  <a:pt x="344416" y="88155"/>
                  <a:pt x="395724" y="109474"/>
                  <a:pt x="433601" y="147314"/>
                </a:cubicBezTo>
                <a:cubicBezTo>
                  <a:pt x="471441" y="185185"/>
                  <a:pt x="492761" y="236496"/>
                  <a:pt x="492835" y="290037"/>
                </a:cubicBezTo>
                <a:cubicBezTo>
                  <a:pt x="481672" y="557927"/>
                  <a:pt x="100080" y="557927"/>
                  <a:pt x="88918" y="290037"/>
                </a:cubicBezTo>
                <a:cubicBezTo>
                  <a:pt x="88993" y="236500"/>
                  <a:pt x="110312" y="185191"/>
                  <a:pt x="148152" y="147314"/>
                </a:cubicBezTo>
                <a:cubicBezTo>
                  <a:pt x="186023" y="109474"/>
                  <a:pt x="237334" y="88154"/>
                  <a:pt x="290875" y="88080"/>
                </a:cubicBezTo>
                <a:close/>
                <a:moveTo>
                  <a:pt x="290870" y="30332"/>
                </a:moveTo>
                <a:cubicBezTo>
                  <a:pt x="51403" y="30332"/>
                  <a:pt x="-61108" y="329474"/>
                  <a:pt x="118524" y="487532"/>
                </a:cubicBezTo>
                <a:cubicBezTo>
                  <a:pt x="145537" y="511456"/>
                  <a:pt x="163918" y="543640"/>
                  <a:pt x="170763" y="579061"/>
                </a:cubicBezTo>
                <a:lnTo>
                  <a:pt x="411117" y="579061"/>
                </a:lnTo>
                <a:cubicBezTo>
                  <a:pt x="418633" y="543008"/>
                  <a:pt x="437572" y="510341"/>
                  <a:pt x="465142" y="485896"/>
                </a:cubicBezTo>
                <a:lnTo>
                  <a:pt x="465149" y="485894"/>
                </a:lnTo>
                <a:cubicBezTo>
                  <a:pt x="642847" y="327988"/>
                  <a:pt x="530337" y="30332"/>
                  <a:pt x="290870" y="30332"/>
                </a:cubicBezTo>
                <a:close/>
                <a:moveTo>
                  <a:pt x="261497" y="1351"/>
                </a:moveTo>
                <a:cubicBezTo>
                  <a:pt x="281990" y="-701"/>
                  <a:pt x="302942" y="-454"/>
                  <a:pt x="324057" y="2355"/>
                </a:cubicBezTo>
                <a:cubicBezTo>
                  <a:pt x="389436" y="9983"/>
                  <a:pt x="450340" y="39488"/>
                  <a:pt x="496812" y="86108"/>
                </a:cubicBezTo>
                <a:cubicBezTo>
                  <a:pt x="543283" y="132686"/>
                  <a:pt x="572640" y="193672"/>
                  <a:pt x="580044" y="259082"/>
                </a:cubicBezTo>
                <a:lnTo>
                  <a:pt x="580038" y="259090"/>
                </a:lnTo>
                <a:cubicBezTo>
                  <a:pt x="590640" y="352740"/>
                  <a:pt x="554923" y="445650"/>
                  <a:pt x="484341" y="508083"/>
                </a:cubicBezTo>
                <a:cubicBezTo>
                  <a:pt x="454426" y="533903"/>
                  <a:pt x="436901" y="571259"/>
                  <a:pt x="436120" y="610772"/>
                </a:cubicBezTo>
                <a:lnTo>
                  <a:pt x="436120" y="679977"/>
                </a:lnTo>
                <a:cubicBezTo>
                  <a:pt x="436083" y="711566"/>
                  <a:pt x="416252" y="739768"/>
                  <a:pt x="386561" y="750521"/>
                </a:cubicBezTo>
                <a:lnTo>
                  <a:pt x="386561" y="774482"/>
                </a:lnTo>
                <a:cubicBezTo>
                  <a:pt x="386561" y="790258"/>
                  <a:pt x="380273" y="805402"/>
                  <a:pt x="369111" y="816564"/>
                </a:cubicBezTo>
                <a:cubicBezTo>
                  <a:pt x="357949" y="827725"/>
                  <a:pt x="342805" y="834013"/>
                  <a:pt x="327030" y="834013"/>
                </a:cubicBezTo>
                <a:lnTo>
                  <a:pt x="252615" y="834013"/>
                </a:lnTo>
                <a:cubicBezTo>
                  <a:pt x="236839" y="834013"/>
                  <a:pt x="221695" y="827726"/>
                  <a:pt x="210534" y="816564"/>
                </a:cubicBezTo>
                <a:cubicBezTo>
                  <a:pt x="199373" y="805401"/>
                  <a:pt x="193084" y="790257"/>
                  <a:pt x="193084" y="774482"/>
                </a:cubicBezTo>
                <a:lnTo>
                  <a:pt x="193084" y="750521"/>
                </a:lnTo>
                <a:cubicBezTo>
                  <a:pt x="163393" y="739768"/>
                  <a:pt x="143562" y="711566"/>
                  <a:pt x="143525" y="679977"/>
                </a:cubicBezTo>
                <a:lnTo>
                  <a:pt x="143525" y="611069"/>
                </a:lnTo>
                <a:cubicBezTo>
                  <a:pt x="143785" y="572485"/>
                  <a:pt x="127563" y="535650"/>
                  <a:pt x="98876" y="509866"/>
                </a:cubicBezTo>
                <a:cubicBezTo>
                  <a:pt x="35996" y="454650"/>
                  <a:pt x="17" y="375023"/>
                  <a:pt x="54" y="291382"/>
                </a:cubicBezTo>
                <a:cubicBezTo>
                  <a:pt x="-2938" y="142663"/>
                  <a:pt x="118044" y="15710"/>
                  <a:pt x="261497" y="1351"/>
                </a:cubicBezTo>
                <a:close/>
              </a:path>
            </a:pathLst>
          </a:custGeom>
          <a:gradFill>
            <a:gsLst>
              <a:gs pos="58000">
                <a:srgbClr val="8661C5"/>
              </a:gs>
              <a:gs pos="100000">
                <a:srgbClr val="C73ECC"/>
              </a:gs>
              <a:gs pos="0">
                <a:srgbClr val="0078D4">
                  <a:lumMod val="75000"/>
                </a:srgbClr>
              </a:gs>
            </a:gsLst>
            <a:lin ang="2700000" scaled="1"/>
          </a:gra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76138041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A5CF0-D0BB-DCB5-C14C-5B664D2DC871}"/>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3110A38-4F6A-CB73-E961-E1BF2BCE0B37}"/>
              </a:ext>
              <a:ext uri="{C183D7F6-B498-43B3-948B-1728B52AA6E4}">
                <adec:decorative xmlns:adec="http://schemas.microsoft.com/office/drawing/2017/decorative" val="1"/>
              </a:ext>
            </a:extLst>
          </p:cNvPr>
          <p:cNvSpPr>
            <a:spLocks/>
          </p:cNvSpPr>
          <p:nvPr/>
        </p:nvSpPr>
        <p:spPr>
          <a:xfrm>
            <a:off x="419804" y="1818806"/>
            <a:ext cx="11352392" cy="3551126"/>
          </a:xfrm>
          <a:prstGeom prst="roundRect">
            <a:avLst>
              <a:gd name="adj" fmla="val 2413"/>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sp>
        <p:nvSpPr>
          <p:cNvPr id="6" name="Title 3">
            <a:extLst>
              <a:ext uri="{FF2B5EF4-FFF2-40B4-BE49-F238E27FC236}">
                <a16:creationId xmlns:a16="http://schemas.microsoft.com/office/drawing/2014/main" id="{5B85BD85-CCF7-9D74-D464-DF41B2403B62}"/>
              </a:ext>
            </a:extLst>
          </p:cNvPr>
          <p:cNvSpPr txBox="1">
            <a:spLocks noGrp="1"/>
          </p:cNvSpPr>
          <p:nvPr>
            <p:ph type="title" idx="4294967295"/>
          </p:nvPr>
        </p:nvSpPr>
        <p:spPr>
          <a:xfrm>
            <a:off x="840809" y="3248121"/>
            <a:ext cx="2113562" cy="6924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100"/>
              </a:spcBef>
              <a:spcAft>
                <a:spcPts val="600"/>
              </a:spcAft>
              <a:buClrTx/>
              <a:buSzTx/>
              <a:buFontTx/>
              <a:buNone/>
              <a:tabLst/>
              <a:defRPr/>
            </a:pPr>
            <a:r>
              <a:rPr kumimoji="0" lang="en-GB" sz="2800" b="0" i="0" u="none" strike="noStrike" kern="1200" cap="none" spc="-5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Link to other resources</a:t>
            </a:r>
          </a:p>
        </p:txBody>
      </p:sp>
      <p:sp>
        <p:nvSpPr>
          <p:cNvPr id="3" name="TextBox 2">
            <a:extLst>
              <a:ext uri="{FF2B5EF4-FFF2-40B4-BE49-F238E27FC236}">
                <a16:creationId xmlns:a16="http://schemas.microsoft.com/office/drawing/2014/main" id="{45489CDD-3F1F-71C5-9557-34B2964324AD}"/>
              </a:ext>
            </a:extLst>
          </p:cNvPr>
          <p:cNvSpPr txBox="1"/>
          <p:nvPr/>
        </p:nvSpPr>
        <p:spPr>
          <a:xfrm>
            <a:off x="4232430" y="2147820"/>
            <a:ext cx="7228051" cy="2893100"/>
          </a:xfrm>
          <a:prstGeom prst="rect">
            <a:avLst/>
          </a:prstGeom>
          <a:noFill/>
        </p:spPr>
        <p:txBody>
          <a:bodyPr wrap="square" lIns="0" tIns="0" rIns="0" bIns="0" rtlCol="0" anchor="ctr">
            <a:spAutoFit/>
          </a:bodyPr>
          <a:lstStyle/>
          <a:p>
            <a:pPr marL="342900" indent="-342900" algn="l">
              <a:spcAft>
                <a:spcPts val="2400"/>
              </a:spcAft>
              <a:buFont typeface="Arial" panose="020B0604020202020204" pitchFamily="34" charset="0"/>
              <a:buChar char="•"/>
            </a:pPr>
            <a:r>
              <a:rPr lang="en-GB"/>
              <a:t>Copilot Analytics – </a:t>
            </a:r>
            <a:r>
              <a:rPr lang="en-GB">
                <a:hlinkClick r:id="rId2"/>
              </a:rPr>
              <a:t>official documentation</a:t>
            </a:r>
            <a:r>
              <a:rPr lang="en-GB"/>
              <a:t>.</a:t>
            </a:r>
          </a:p>
          <a:p>
            <a:pPr marL="342900" indent="-342900" algn="l">
              <a:spcAft>
                <a:spcPts val="2400"/>
              </a:spcAft>
              <a:buFont typeface="Arial" panose="020B0604020202020204" pitchFamily="34" charset="0"/>
              <a:buChar char="•"/>
            </a:pPr>
            <a:r>
              <a:rPr lang="en-GB"/>
              <a:t>Recommendations on creating an analysis plan - </a:t>
            </a:r>
            <a:r>
              <a:rPr lang="en-GB">
                <a:hlinkClick r:id="rId3"/>
              </a:rPr>
              <a:t>Advanced analysis playbook</a:t>
            </a:r>
            <a:r>
              <a:rPr lang="en-GB"/>
              <a:t>.</a:t>
            </a:r>
          </a:p>
          <a:p>
            <a:pPr marL="342900" indent="-342900" algn="l">
              <a:spcAft>
                <a:spcPts val="2400"/>
              </a:spcAft>
              <a:buFont typeface="Arial" panose="020B0604020202020204" pitchFamily="34" charset="0"/>
              <a:buChar char="•"/>
            </a:pPr>
            <a:r>
              <a:rPr lang="en-GB"/>
              <a:t>R library companion for Viva Insights: </a:t>
            </a:r>
            <a:r>
              <a:rPr lang="en-GB" err="1">
                <a:hlinkClick r:id="rId4"/>
              </a:rPr>
              <a:t>vivainsights</a:t>
            </a:r>
            <a:r>
              <a:rPr lang="en-GB"/>
              <a:t>.</a:t>
            </a:r>
          </a:p>
          <a:p>
            <a:pPr marL="342900" indent="-342900" algn="l">
              <a:spcAft>
                <a:spcPts val="2400"/>
              </a:spcAft>
              <a:buFont typeface="Arial" panose="020B0604020202020204" pitchFamily="34" charset="0"/>
              <a:buChar char="•"/>
            </a:pPr>
            <a:r>
              <a:rPr lang="en-GB"/>
              <a:t>Python library companion for Viva Insights: </a:t>
            </a:r>
            <a:r>
              <a:rPr lang="en-GB" err="1">
                <a:hlinkClick r:id="rId5"/>
              </a:rPr>
              <a:t>vivainsights</a:t>
            </a:r>
            <a:r>
              <a:rPr lang="en-GB"/>
              <a:t>.</a:t>
            </a:r>
          </a:p>
          <a:p>
            <a:pPr marL="342900" indent="-342900">
              <a:spcAft>
                <a:spcPts val="2400"/>
              </a:spcAft>
              <a:buFont typeface="Arial" panose="020B0604020202020204" pitchFamily="34" charset="0"/>
              <a:buChar char="•"/>
            </a:pPr>
            <a:r>
              <a:rPr lang="en-GB"/>
              <a:t>Understanding Copilot ‘Super Users’:  </a:t>
            </a:r>
            <a:r>
              <a:rPr lang="en-GB">
                <a:hlinkClick r:id="rId6"/>
              </a:rPr>
              <a:t>aka.ms/</a:t>
            </a:r>
            <a:r>
              <a:rPr lang="en-GB" err="1">
                <a:hlinkClick r:id="rId6"/>
              </a:rPr>
              <a:t>decodingsuperusage</a:t>
            </a:r>
            <a:endParaRPr lang="en-GB"/>
          </a:p>
        </p:txBody>
      </p:sp>
      <p:sp>
        <p:nvSpPr>
          <p:cNvPr id="4" name="Rectangle: Rounded Corners 3">
            <a:extLst>
              <a:ext uri="{FF2B5EF4-FFF2-40B4-BE49-F238E27FC236}">
                <a16:creationId xmlns:a16="http://schemas.microsoft.com/office/drawing/2014/main" id="{ADBDAD14-FCB4-E177-A415-51034079E24D}"/>
              </a:ext>
              <a:ext uri="{C183D7F6-B498-43B3-948B-1728B52AA6E4}">
                <adec:decorative xmlns:adec="http://schemas.microsoft.com/office/drawing/2017/decorative" val="1"/>
              </a:ext>
            </a:extLst>
          </p:cNvPr>
          <p:cNvSpPr>
            <a:spLocks/>
          </p:cNvSpPr>
          <p:nvPr/>
        </p:nvSpPr>
        <p:spPr bwMode="auto">
          <a:xfrm>
            <a:off x="3507309" y="2036955"/>
            <a:ext cx="45719" cy="311482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5" name="Rectangle 4">
            <a:extLst>
              <a:ext uri="{FF2B5EF4-FFF2-40B4-BE49-F238E27FC236}">
                <a16:creationId xmlns:a16="http://schemas.microsoft.com/office/drawing/2014/main" id="{48E5A832-0965-2328-F1D1-A1715DA4F91B}"/>
              </a:ext>
              <a:ext uri="{C183D7F6-B498-43B3-948B-1728B52AA6E4}">
                <adec:decorative xmlns:adec="http://schemas.microsoft.com/office/drawing/2017/decorative" val="1"/>
              </a:ext>
            </a:extLst>
          </p:cNvPr>
          <p:cNvSpPr/>
          <p:nvPr/>
        </p:nvSpPr>
        <p:spPr bwMode="auto">
          <a:xfrm>
            <a:off x="3311803" y="3282142"/>
            <a:ext cx="436731" cy="61356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7" name="Arrow: Chevron 6">
            <a:extLst>
              <a:ext uri="{FF2B5EF4-FFF2-40B4-BE49-F238E27FC236}">
                <a16:creationId xmlns:a16="http://schemas.microsoft.com/office/drawing/2014/main" id="{FDEA91A4-17D1-0AA9-8BBD-959C0046CDE8}"/>
              </a:ext>
              <a:ext uri="{C183D7F6-B498-43B3-948B-1728B52AA6E4}">
                <adec:decorative xmlns:adec="http://schemas.microsoft.com/office/drawing/2017/decorative" val="1"/>
              </a:ext>
            </a:extLst>
          </p:cNvPr>
          <p:cNvSpPr/>
          <p:nvPr/>
        </p:nvSpPr>
        <p:spPr>
          <a:xfrm>
            <a:off x="3403592" y="3394322"/>
            <a:ext cx="253152" cy="400095"/>
          </a:xfrm>
          <a:prstGeom prst="chevron">
            <a:avLst>
              <a:gd name="adj" fmla="val 55599"/>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US" sz="1400">
              <a:solidFill>
                <a:schemeClr val="tx1"/>
              </a:solidFill>
            </a:endParaRPr>
          </a:p>
        </p:txBody>
      </p:sp>
    </p:spTree>
    <p:extLst>
      <p:ext uri="{BB962C8B-B14F-4D97-AF65-F5344CB8AC3E}">
        <p14:creationId xmlns:p14="http://schemas.microsoft.com/office/powerpoint/2010/main" val="216759061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85765-EDC4-D468-5A99-495D93ED12B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E99D4DE-E3F6-5897-3E98-FBBB5D22AD68}"/>
              </a:ext>
            </a:extLst>
          </p:cNvPr>
          <p:cNvSpPr>
            <a:spLocks noGrp="1"/>
          </p:cNvSpPr>
          <p:nvPr>
            <p:ph type="title"/>
          </p:nvPr>
        </p:nvSpPr>
        <p:spPr>
          <a:xfrm>
            <a:off x="409136" y="428085"/>
            <a:ext cx="11352392" cy="430887"/>
          </a:xfrm>
        </p:spPr>
        <p:txBody>
          <a:bodyPr/>
          <a:lstStyle/>
          <a:p>
            <a:r>
              <a:rPr lang="en-US"/>
              <a:t>Get started on your AI measurement journey today</a:t>
            </a:r>
            <a:endParaRPr lang="en-IN"/>
          </a:p>
        </p:txBody>
      </p:sp>
      <p:sp>
        <p:nvSpPr>
          <p:cNvPr id="57" name="Round Same Side Corner Rectangle 56">
            <a:extLst>
              <a:ext uri="{FF2B5EF4-FFF2-40B4-BE49-F238E27FC236}">
                <a16:creationId xmlns:a16="http://schemas.microsoft.com/office/drawing/2014/main" id="{6C968C28-16D9-391C-518B-B2C98503A62D}"/>
              </a:ext>
              <a:ext uri="{C183D7F6-B498-43B3-948B-1728B52AA6E4}">
                <adec:decorative xmlns:adec="http://schemas.microsoft.com/office/drawing/2017/decorative" val="1"/>
              </a:ext>
            </a:extLst>
          </p:cNvPr>
          <p:cNvSpPr/>
          <p:nvPr/>
        </p:nvSpPr>
        <p:spPr bwMode="auto">
          <a:xfrm>
            <a:off x="707406" y="1606175"/>
            <a:ext cx="3620196" cy="1259175"/>
          </a:xfrm>
          <a:prstGeom prst="round2SameRect">
            <a:avLst>
              <a:gd name="adj1" fmla="val 10157"/>
              <a:gd name="adj2" fmla="val 0"/>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8" name="Round Same Side Corner Rectangle 57">
            <a:extLst>
              <a:ext uri="{FF2B5EF4-FFF2-40B4-BE49-F238E27FC236}">
                <a16:creationId xmlns:a16="http://schemas.microsoft.com/office/drawing/2014/main" id="{BBEAF9B9-3E7A-BE6A-E575-897740E7598E}"/>
              </a:ext>
              <a:ext uri="{C183D7F6-B498-43B3-948B-1728B52AA6E4}">
                <adec:decorative xmlns:adec="http://schemas.microsoft.com/office/drawing/2017/decorative" val="1"/>
              </a:ext>
            </a:extLst>
          </p:cNvPr>
          <p:cNvSpPr/>
          <p:nvPr/>
        </p:nvSpPr>
        <p:spPr bwMode="auto">
          <a:xfrm rot="10800000">
            <a:off x="714619" y="4451684"/>
            <a:ext cx="3605005" cy="1277197"/>
          </a:xfrm>
          <a:prstGeom prst="round2SameRect">
            <a:avLst>
              <a:gd name="adj1" fmla="val 10157"/>
              <a:gd name="adj2" fmla="val 0"/>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59" name="Round Same Side Corner Rectangle 58">
            <a:extLst>
              <a:ext uri="{FF2B5EF4-FFF2-40B4-BE49-F238E27FC236}">
                <a16:creationId xmlns:a16="http://schemas.microsoft.com/office/drawing/2014/main" id="{A211461D-1E8F-0DD1-D536-27453757296B}"/>
              </a:ext>
              <a:ext uri="{C183D7F6-B498-43B3-948B-1728B52AA6E4}">
                <adec:decorative xmlns:adec="http://schemas.microsoft.com/office/drawing/2017/decorative" val="1"/>
              </a:ext>
            </a:extLst>
          </p:cNvPr>
          <p:cNvSpPr/>
          <p:nvPr/>
        </p:nvSpPr>
        <p:spPr bwMode="auto">
          <a:xfrm>
            <a:off x="714618" y="2958327"/>
            <a:ext cx="3620196" cy="1425526"/>
          </a:xfrm>
          <a:prstGeom prst="round2SameRect">
            <a:avLst>
              <a:gd name="adj1" fmla="val 0"/>
              <a:gd name="adj2" fmla="val 0"/>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3" name="Round Same Side Corner Rectangle 2">
            <a:extLst>
              <a:ext uri="{FF2B5EF4-FFF2-40B4-BE49-F238E27FC236}">
                <a16:creationId xmlns:a16="http://schemas.microsoft.com/office/drawing/2014/main" id="{5A4313C4-84B8-6FE4-C456-FBEC94F84188}"/>
              </a:ext>
              <a:ext uri="{C183D7F6-B498-43B3-948B-1728B52AA6E4}">
                <adec:decorative xmlns:adec="http://schemas.microsoft.com/office/drawing/2017/decorative" val="1"/>
              </a:ext>
            </a:extLst>
          </p:cNvPr>
          <p:cNvSpPr/>
          <p:nvPr/>
        </p:nvSpPr>
        <p:spPr bwMode="auto">
          <a:xfrm rot="5400000">
            <a:off x="8367734" y="2614574"/>
            <a:ext cx="4116352" cy="2112264"/>
          </a:xfrm>
          <a:prstGeom prst="round2SameRect">
            <a:avLst>
              <a:gd name="adj1" fmla="val 10157"/>
              <a:gd name="adj2" fmla="val 0"/>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4" name="Round Same Side Corner Rectangle 3">
            <a:extLst>
              <a:ext uri="{FF2B5EF4-FFF2-40B4-BE49-F238E27FC236}">
                <a16:creationId xmlns:a16="http://schemas.microsoft.com/office/drawing/2014/main" id="{898298C9-2E9D-3A50-28D4-445469E9D08B}"/>
              </a:ext>
              <a:ext uri="{C183D7F6-B498-43B3-948B-1728B52AA6E4}">
                <adec:decorative xmlns:adec="http://schemas.microsoft.com/office/drawing/2017/decorative" val="1"/>
              </a:ext>
            </a:extLst>
          </p:cNvPr>
          <p:cNvSpPr/>
          <p:nvPr/>
        </p:nvSpPr>
        <p:spPr bwMode="auto">
          <a:xfrm rot="16200000">
            <a:off x="3876123" y="2616982"/>
            <a:ext cx="4116352" cy="2112264"/>
          </a:xfrm>
          <a:prstGeom prst="round2SameRect">
            <a:avLst>
              <a:gd name="adj1" fmla="val 10157"/>
              <a:gd name="adj2" fmla="val 0"/>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6" name="Rounded Rectangle 6">
            <a:extLst>
              <a:ext uri="{FF2B5EF4-FFF2-40B4-BE49-F238E27FC236}">
                <a16:creationId xmlns:a16="http://schemas.microsoft.com/office/drawing/2014/main" id="{7C358934-6DDE-3DB0-9C14-3C7679586621}"/>
              </a:ext>
              <a:ext uri="{C183D7F6-B498-43B3-948B-1728B52AA6E4}">
                <adec:decorative xmlns:adec="http://schemas.microsoft.com/office/drawing/2017/decorative" val="1"/>
              </a:ext>
            </a:extLst>
          </p:cNvPr>
          <p:cNvSpPr/>
          <p:nvPr/>
        </p:nvSpPr>
        <p:spPr bwMode="auto">
          <a:xfrm>
            <a:off x="576812" y="1483636"/>
            <a:ext cx="3900691" cy="4380234"/>
          </a:xfrm>
          <a:prstGeom prst="roundRect">
            <a:avLst>
              <a:gd name="adj" fmla="val 5370"/>
            </a:avLst>
          </a:prstGeom>
          <a:ln w="9525" cap="rnd">
            <a:gradFill>
              <a:gsLst>
                <a:gs pos="32000">
                  <a:srgbClr val="AC35AF"/>
                </a:gs>
                <a:gs pos="68000">
                  <a:srgbClr val="0A6BBA"/>
                </a:gs>
              </a:gsLst>
              <a:lin ang="5400000" scaled="1"/>
            </a:gradFill>
            <a:prstDash val="soli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5049" tIns="364040" rIns="455049" bIns="364040" numCol="1" spcCol="0" rtlCol="0" fromWordArt="0" anchor="t" anchorCtr="0" forceAA="0" compatLnSpc="1">
            <a:prstTxWarp prst="textNoShape">
              <a:avLst/>
            </a:prstTxWarp>
            <a:noAutofit/>
          </a:bodyPr>
          <a:lstStyle/>
          <a:p>
            <a:pPr marL="0" marR="0" lvl="0" indent="0" algn="l" defTabSz="2320245"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a:noFill/>
              </a:ln>
              <a:gradFill>
                <a:gsLst>
                  <a:gs pos="0">
                    <a:srgbClr val="000000"/>
                  </a:gs>
                  <a:gs pos="99000">
                    <a:srgbClr val="000000"/>
                  </a:gs>
                </a:gsLst>
                <a:path path="circle">
                  <a:fillToRect r="100000" b="100000"/>
                </a:path>
              </a:gradFill>
              <a:effectLst/>
              <a:uLnTx/>
              <a:uFillTx/>
              <a:ea typeface="+mn-ea"/>
              <a:cs typeface="Segoe UI" pitchFamily="34" charset="0"/>
            </a:endParaRPr>
          </a:p>
        </p:txBody>
      </p:sp>
      <p:sp>
        <p:nvSpPr>
          <p:cNvPr id="21" name="Round Same Side Corner Rectangle 20">
            <a:extLst>
              <a:ext uri="{FF2B5EF4-FFF2-40B4-BE49-F238E27FC236}">
                <a16:creationId xmlns:a16="http://schemas.microsoft.com/office/drawing/2014/main" id="{8ADE7A00-DA59-3549-7F35-7CCE8BF7C155}"/>
              </a:ext>
            </a:extLst>
          </p:cNvPr>
          <p:cNvSpPr/>
          <p:nvPr/>
        </p:nvSpPr>
        <p:spPr bwMode="auto">
          <a:xfrm>
            <a:off x="1502575" y="1093980"/>
            <a:ext cx="2038120" cy="394154"/>
          </a:xfrm>
          <a:prstGeom prst="round2SameRect">
            <a:avLst>
              <a:gd name="adj1" fmla="val 50000"/>
              <a:gd name="adj2" fmla="val 0"/>
            </a:avLst>
          </a:prstGeom>
          <a:gradFill>
            <a:gsLst>
              <a:gs pos="0">
                <a:srgbClr val="AC35AF"/>
              </a:gs>
              <a:gs pos="100000">
                <a:srgbClr val="0078D4"/>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strike="noStrike" kern="1200" cap="none" spc="0" normalizeH="0" baseline="0" noProof="0">
                <a:ln>
                  <a:noFill/>
                </a:ln>
                <a:solidFill>
                  <a:schemeClr val="bg1"/>
                </a:solidFill>
                <a:effectLst/>
                <a:uLnTx/>
                <a:uFillTx/>
                <a:latin typeface="+mj-lt"/>
                <a:ea typeface="Calibri" panose="020F0502020204030204" pitchFamily="34" charset="0"/>
              </a:rPr>
              <a:t>Next steps</a:t>
            </a:r>
          </a:p>
        </p:txBody>
      </p:sp>
      <p:sp>
        <p:nvSpPr>
          <p:cNvPr id="7" name="Graphic 17" descr="Badge 1 with solid fill">
            <a:extLst>
              <a:ext uri="{FF2B5EF4-FFF2-40B4-BE49-F238E27FC236}">
                <a16:creationId xmlns:a16="http://schemas.microsoft.com/office/drawing/2014/main" id="{3436B3B2-9C80-E626-76E8-770C53AD59AA}"/>
              </a:ext>
            </a:extLst>
          </p:cNvPr>
          <p:cNvSpPr>
            <a:spLocks/>
          </p:cNvSpPr>
          <p:nvPr/>
        </p:nvSpPr>
        <p:spPr>
          <a:xfrm>
            <a:off x="938023" y="1922881"/>
            <a:ext cx="597934" cy="597934"/>
          </a:xfrm>
          <a:custGeom>
            <a:avLst/>
            <a:gdLst>
              <a:gd name="connsiteX0" fmla="*/ 298967 w 597934"/>
              <a:gd name="connsiteY0" fmla="*/ 0 h 597934"/>
              <a:gd name="connsiteX1" fmla="*/ 0 w 597934"/>
              <a:gd name="connsiteY1" fmla="*/ 298967 h 597934"/>
              <a:gd name="connsiteX2" fmla="*/ 298967 w 597934"/>
              <a:gd name="connsiteY2" fmla="*/ 597934 h 597934"/>
              <a:gd name="connsiteX3" fmla="*/ 597934 w 597934"/>
              <a:gd name="connsiteY3" fmla="*/ 298967 h 597934"/>
              <a:gd name="connsiteX4" fmla="*/ 597934 w 597934"/>
              <a:gd name="connsiteY4" fmla="*/ 298936 h 597934"/>
              <a:gd name="connsiteX5" fmla="*/ 299203 w 597934"/>
              <a:gd name="connsiteY5" fmla="*/ 0 h 597934"/>
              <a:gd name="connsiteX6" fmla="*/ 298967 w 597934"/>
              <a:gd name="connsiteY6" fmla="*/ 0 h 597934"/>
              <a:gd name="connsiteX7" fmla="*/ 331762 w 597934"/>
              <a:gd name="connsiteY7" fmla="*/ 425870 h 597934"/>
              <a:gd name="connsiteX8" fmla="*/ 286286 w 597934"/>
              <a:gd name="connsiteY8" fmla="*/ 425870 h 597934"/>
              <a:gd name="connsiteX9" fmla="*/ 286286 w 597934"/>
              <a:gd name="connsiteY9" fmla="*/ 208676 h 597934"/>
              <a:gd name="connsiteX10" fmla="*/ 274123 w 597934"/>
              <a:gd name="connsiteY10" fmla="*/ 216257 h 597934"/>
              <a:gd name="connsiteX11" fmla="*/ 260930 w 597934"/>
              <a:gd name="connsiteY11" fmla="*/ 222791 h 597934"/>
              <a:gd name="connsiteX12" fmla="*/ 245509 w 597934"/>
              <a:gd name="connsiteY12" fmla="*/ 228152 h 597934"/>
              <a:gd name="connsiteX13" fmla="*/ 227734 w 597934"/>
              <a:gd name="connsiteY13" fmla="*/ 232985 h 597934"/>
              <a:gd name="connsiteX14" fmla="*/ 227734 w 597934"/>
              <a:gd name="connsiteY14" fmla="*/ 196656 h 597934"/>
              <a:gd name="connsiteX15" fmla="*/ 239621 w 597934"/>
              <a:gd name="connsiteY15" fmla="*/ 192996 h 597934"/>
              <a:gd name="connsiteX16" fmla="*/ 250216 w 597934"/>
              <a:gd name="connsiteY16" fmla="*/ 189335 h 597934"/>
              <a:gd name="connsiteX17" fmla="*/ 260670 w 597934"/>
              <a:gd name="connsiteY17" fmla="*/ 185021 h 597934"/>
              <a:gd name="connsiteX18" fmla="*/ 271124 w 597934"/>
              <a:gd name="connsiteY18" fmla="*/ 180708 h 597934"/>
              <a:gd name="connsiteX19" fmla="*/ 281177 w 597934"/>
              <a:gd name="connsiteY19" fmla="*/ 175481 h 597934"/>
              <a:gd name="connsiteX20" fmla="*/ 291253 w 597934"/>
              <a:gd name="connsiteY20" fmla="*/ 169970 h 597934"/>
              <a:gd name="connsiteX21" fmla="*/ 302092 w 597934"/>
              <a:gd name="connsiteY21" fmla="*/ 163673 h 597934"/>
              <a:gd name="connsiteX22" fmla="*/ 312948 w 597934"/>
              <a:gd name="connsiteY22" fmla="*/ 157375 h 597934"/>
              <a:gd name="connsiteX23" fmla="*/ 331762 w 597934"/>
              <a:gd name="connsiteY23" fmla="*/ 157375 h 59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7934" h="597934">
                <a:moveTo>
                  <a:pt x="298967" y="0"/>
                </a:moveTo>
                <a:cubicBezTo>
                  <a:pt x="133852" y="0"/>
                  <a:pt x="0" y="133852"/>
                  <a:pt x="0" y="298967"/>
                </a:cubicBezTo>
                <a:cubicBezTo>
                  <a:pt x="0" y="464082"/>
                  <a:pt x="133852" y="597934"/>
                  <a:pt x="298967" y="597934"/>
                </a:cubicBezTo>
                <a:cubicBezTo>
                  <a:pt x="464082" y="597934"/>
                  <a:pt x="597934" y="464082"/>
                  <a:pt x="597934" y="298967"/>
                </a:cubicBezTo>
                <a:cubicBezTo>
                  <a:pt x="597934" y="298957"/>
                  <a:pt x="597934" y="298946"/>
                  <a:pt x="597934" y="298936"/>
                </a:cubicBezTo>
                <a:cubicBezTo>
                  <a:pt x="597991" y="133895"/>
                  <a:pt x="464244" y="57"/>
                  <a:pt x="299203" y="0"/>
                </a:cubicBezTo>
                <a:cubicBezTo>
                  <a:pt x="299125" y="0"/>
                  <a:pt x="299046" y="0"/>
                  <a:pt x="298967" y="0"/>
                </a:cubicBezTo>
                <a:close/>
                <a:moveTo>
                  <a:pt x="331762" y="425870"/>
                </a:moveTo>
                <a:lnTo>
                  <a:pt x="286286" y="425870"/>
                </a:lnTo>
                <a:lnTo>
                  <a:pt x="286286" y="208676"/>
                </a:lnTo>
                <a:cubicBezTo>
                  <a:pt x="282444" y="211300"/>
                  <a:pt x="278390" y="213827"/>
                  <a:pt x="274123" y="216257"/>
                </a:cubicBezTo>
                <a:cubicBezTo>
                  <a:pt x="269859" y="218695"/>
                  <a:pt x="265453" y="220876"/>
                  <a:pt x="260930" y="222791"/>
                </a:cubicBezTo>
                <a:cubicBezTo>
                  <a:pt x="256039" y="224712"/>
                  <a:pt x="250899" y="226498"/>
                  <a:pt x="245509" y="228152"/>
                </a:cubicBezTo>
                <a:cubicBezTo>
                  <a:pt x="240119" y="229805"/>
                  <a:pt x="234195" y="231416"/>
                  <a:pt x="227734" y="232985"/>
                </a:cubicBezTo>
                <a:lnTo>
                  <a:pt x="227734" y="196656"/>
                </a:lnTo>
                <a:cubicBezTo>
                  <a:pt x="232090" y="195434"/>
                  <a:pt x="236052" y="194213"/>
                  <a:pt x="239621" y="192996"/>
                </a:cubicBezTo>
                <a:cubicBezTo>
                  <a:pt x="243189" y="191778"/>
                  <a:pt x="246721" y="190558"/>
                  <a:pt x="250216" y="189335"/>
                </a:cubicBezTo>
                <a:cubicBezTo>
                  <a:pt x="253688" y="187942"/>
                  <a:pt x="257183" y="186509"/>
                  <a:pt x="260670" y="185021"/>
                </a:cubicBezTo>
                <a:cubicBezTo>
                  <a:pt x="264158" y="183534"/>
                  <a:pt x="267637" y="182109"/>
                  <a:pt x="271124" y="180708"/>
                </a:cubicBezTo>
                <a:cubicBezTo>
                  <a:pt x="274430" y="178965"/>
                  <a:pt x="277781" y="177223"/>
                  <a:pt x="281177" y="175481"/>
                </a:cubicBezTo>
                <a:cubicBezTo>
                  <a:pt x="284572" y="173739"/>
                  <a:pt x="287931" y="171901"/>
                  <a:pt x="291253" y="169970"/>
                </a:cubicBezTo>
                <a:cubicBezTo>
                  <a:pt x="294926" y="168060"/>
                  <a:pt x="298540" y="165961"/>
                  <a:pt x="302092" y="163673"/>
                </a:cubicBezTo>
                <a:cubicBezTo>
                  <a:pt x="305645" y="161384"/>
                  <a:pt x="309264" y="159286"/>
                  <a:pt x="312948" y="157375"/>
                </a:cubicBezTo>
                <a:lnTo>
                  <a:pt x="331762" y="157375"/>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latin typeface="+mj-lt"/>
            </a:endParaRPr>
          </a:p>
        </p:txBody>
      </p:sp>
      <p:sp>
        <p:nvSpPr>
          <p:cNvPr id="15" name="TextBox 14">
            <a:extLst>
              <a:ext uri="{FF2B5EF4-FFF2-40B4-BE49-F238E27FC236}">
                <a16:creationId xmlns:a16="http://schemas.microsoft.com/office/drawing/2014/main" id="{3A571C7B-8629-027E-1EDD-9DBD2AC663B4}"/>
              </a:ext>
            </a:extLst>
          </p:cNvPr>
          <p:cNvSpPr txBox="1"/>
          <p:nvPr/>
        </p:nvSpPr>
        <p:spPr>
          <a:xfrm>
            <a:off x="1750444" y="1979311"/>
            <a:ext cx="2360832" cy="492443"/>
          </a:xfrm>
          <a:prstGeom prst="rect">
            <a:avLst/>
          </a:prstGeom>
          <a:noFill/>
        </p:spPr>
        <p:style>
          <a:lnRef idx="0">
            <a:scrgbClr r="0" g="0" b="0"/>
          </a:lnRef>
          <a:fillRef idx="0">
            <a:scrgbClr r="0" g="0" b="0"/>
          </a:fillRef>
          <a:effectRef idx="0">
            <a:scrgbClr r="0" g="0" b="0"/>
          </a:effectRef>
          <a:fontRef idx="major"/>
        </p:style>
        <p:txBody>
          <a:bodyPr wrap="square" lIns="0" tIns="0" rIns="0" bIns="0" rtlCol="0" anchor="t">
            <a:spAutoFit/>
          </a:bodyPr>
          <a:lstStyle/>
          <a:p>
            <a:r>
              <a:rPr lang="en-US" sz="1600">
                <a:latin typeface="+mn-lt"/>
                <a:cs typeface="Segoe Sans Display" pitchFamily="2" charset="0"/>
              </a:rPr>
              <a:t>Get started with the</a:t>
            </a:r>
            <a:br>
              <a:rPr lang="en-US" sz="1600">
                <a:latin typeface="+mn-lt"/>
                <a:cs typeface="Segoe Sans Display" pitchFamily="2" charset="0"/>
              </a:rPr>
            </a:br>
            <a:r>
              <a:rPr lang="en-US" sz="1600">
                <a:solidFill>
                  <a:schemeClr val="accent4"/>
                </a:solidFill>
                <a:latin typeface="+mn-lt"/>
                <a:cs typeface="Segoe Sans Display" pitchFamily="2" charset="0"/>
                <a:hlinkClick r:id="rId3">
                  <a:extLst>
                    <a:ext uri="{A12FA001-AC4F-418D-AE19-62706E023703}">
                      <ahyp:hlinkClr xmlns:ahyp="http://schemas.microsoft.com/office/drawing/2018/hyperlinkcolor" val="tx"/>
                    </a:ext>
                  </a:extLst>
                </a:hlinkClick>
              </a:rPr>
              <a:t>Copilot Success Kit</a:t>
            </a:r>
            <a:r>
              <a:rPr lang="en-US" sz="1600">
                <a:solidFill>
                  <a:schemeClr val="accent4"/>
                </a:solidFill>
                <a:latin typeface="+mn-lt"/>
                <a:cs typeface="Segoe Sans Display" pitchFamily="2" charset="0"/>
              </a:rPr>
              <a:t>.</a:t>
            </a:r>
          </a:p>
        </p:txBody>
      </p:sp>
      <p:sp>
        <p:nvSpPr>
          <p:cNvPr id="10" name="Graphic 18" descr="Badge with solid fill">
            <a:extLst>
              <a:ext uri="{FF2B5EF4-FFF2-40B4-BE49-F238E27FC236}">
                <a16:creationId xmlns:a16="http://schemas.microsoft.com/office/drawing/2014/main" id="{E048EE02-0F3D-1E76-1C7D-F032EE80648B}"/>
              </a:ext>
            </a:extLst>
          </p:cNvPr>
          <p:cNvSpPr/>
          <p:nvPr/>
        </p:nvSpPr>
        <p:spPr>
          <a:xfrm>
            <a:off x="938023" y="3311274"/>
            <a:ext cx="597934" cy="597934"/>
          </a:xfrm>
          <a:custGeom>
            <a:avLst/>
            <a:gdLst>
              <a:gd name="connsiteX0" fmla="*/ 298967 w 597934"/>
              <a:gd name="connsiteY0" fmla="*/ 0 h 597934"/>
              <a:gd name="connsiteX1" fmla="*/ 0 w 597934"/>
              <a:gd name="connsiteY1" fmla="*/ 298967 h 597934"/>
              <a:gd name="connsiteX2" fmla="*/ 298967 w 597934"/>
              <a:gd name="connsiteY2" fmla="*/ 597934 h 597934"/>
              <a:gd name="connsiteX3" fmla="*/ 597934 w 597934"/>
              <a:gd name="connsiteY3" fmla="*/ 298967 h 597934"/>
              <a:gd name="connsiteX4" fmla="*/ 597934 w 597934"/>
              <a:gd name="connsiteY4" fmla="*/ 298944 h 597934"/>
              <a:gd name="connsiteX5" fmla="*/ 299195 w 597934"/>
              <a:gd name="connsiteY5" fmla="*/ 0 h 597934"/>
              <a:gd name="connsiteX6" fmla="*/ 298967 w 597934"/>
              <a:gd name="connsiteY6" fmla="*/ 0 h 597934"/>
              <a:gd name="connsiteX7" fmla="*/ 384440 w 597934"/>
              <a:gd name="connsiteY7" fmla="*/ 433026 h 597934"/>
              <a:gd name="connsiteX8" fmla="*/ 213502 w 597934"/>
              <a:gd name="connsiteY8" fmla="*/ 433026 h 597934"/>
              <a:gd name="connsiteX9" fmla="*/ 213502 w 597934"/>
              <a:gd name="connsiteY9" fmla="*/ 407938 h 597934"/>
              <a:gd name="connsiteX10" fmla="*/ 219248 w 597934"/>
              <a:gd name="connsiteY10" fmla="*/ 377238 h 597934"/>
              <a:gd name="connsiteX11" fmla="*/ 235055 w 597934"/>
              <a:gd name="connsiteY11" fmla="*/ 352047 h 597934"/>
              <a:gd name="connsiteX12" fmla="*/ 258458 w 597934"/>
              <a:gd name="connsiteY12" fmla="*/ 330620 h 597934"/>
              <a:gd name="connsiteX13" fmla="*/ 287207 w 597934"/>
              <a:gd name="connsiteY13" fmla="*/ 311279 h 597934"/>
              <a:gd name="connsiteX14" fmla="*/ 311609 w 597934"/>
              <a:gd name="connsiteY14" fmla="*/ 293764 h 597934"/>
              <a:gd name="connsiteX15" fmla="*/ 326794 w 597934"/>
              <a:gd name="connsiteY15" fmla="*/ 277091 h 597934"/>
              <a:gd name="connsiteX16" fmla="*/ 334517 w 597934"/>
              <a:gd name="connsiteY16" fmla="*/ 260229 h 597934"/>
              <a:gd name="connsiteX17" fmla="*/ 336603 w 597934"/>
              <a:gd name="connsiteY17" fmla="*/ 241408 h 597934"/>
              <a:gd name="connsiteX18" fmla="*/ 333989 w 597934"/>
              <a:gd name="connsiteY18" fmla="*/ 225207 h 597934"/>
              <a:gd name="connsiteX19" fmla="*/ 326275 w 597934"/>
              <a:gd name="connsiteY19" fmla="*/ 211487 h 597934"/>
              <a:gd name="connsiteX20" fmla="*/ 313207 w 597934"/>
              <a:gd name="connsiteY20" fmla="*/ 202040 h 597934"/>
              <a:gd name="connsiteX21" fmla="*/ 294787 w 597934"/>
              <a:gd name="connsiteY21" fmla="*/ 198514 h 597934"/>
              <a:gd name="connsiteX22" fmla="*/ 259238 w 597934"/>
              <a:gd name="connsiteY22" fmla="*/ 206882 h 597934"/>
              <a:gd name="connsiteX23" fmla="*/ 227616 w 597934"/>
              <a:gd name="connsiteY23" fmla="*/ 229356 h 597934"/>
              <a:gd name="connsiteX24" fmla="*/ 227616 w 597934"/>
              <a:gd name="connsiteY24" fmla="*/ 188579 h 597934"/>
              <a:gd name="connsiteX25" fmla="*/ 259364 w 597934"/>
              <a:gd name="connsiteY25" fmla="*/ 170285 h 597934"/>
              <a:gd name="connsiteX26" fmla="*/ 298723 w 597934"/>
              <a:gd name="connsiteY26" fmla="*/ 164775 h 597934"/>
              <a:gd name="connsiteX27" fmla="*/ 330085 w 597934"/>
              <a:gd name="connsiteY27" fmla="*/ 169498 h 597934"/>
              <a:gd name="connsiteX28" fmla="*/ 355700 w 597934"/>
              <a:gd name="connsiteY28" fmla="*/ 183219 h 597934"/>
              <a:gd name="connsiteX29" fmla="*/ 372955 w 597934"/>
              <a:gd name="connsiteY29" fmla="*/ 205693 h 597934"/>
              <a:gd name="connsiteX30" fmla="*/ 379253 w 597934"/>
              <a:gd name="connsiteY30" fmla="*/ 236393 h 597934"/>
              <a:gd name="connsiteX31" fmla="*/ 375970 w 597934"/>
              <a:gd name="connsiteY31" fmla="*/ 264614 h 597934"/>
              <a:gd name="connsiteX32" fmla="*/ 365201 w 597934"/>
              <a:gd name="connsiteY32" fmla="*/ 289009 h 597934"/>
              <a:gd name="connsiteX33" fmla="*/ 345742 w 597934"/>
              <a:gd name="connsiteY33" fmla="*/ 311232 h 597934"/>
              <a:gd name="connsiteX34" fmla="*/ 316466 w 597934"/>
              <a:gd name="connsiteY34" fmla="*/ 332919 h 597934"/>
              <a:gd name="connsiteX35" fmla="*/ 291371 w 597934"/>
              <a:gd name="connsiteY35" fmla="*/ 349387 h 597934"/>
              <a:gd name="connsiteX36" fmla="*/ 272675 w 597934"/>
              <a:gd name="connsiteY36" fmla="*/ 364414 h 597934"/>
              <a:gd name="connsiteX37" fmla="*/ 261056 w 597934"/>
              <a:gd name="connsiteY37" fmla="*/ 379835 h 597934"/>
              <a:gd name="connsiteX38" fmla="*/ 257120 w 597934"/>
              <a:gd name="connsiteY38" fmla="*/ 397484 h 597934"/>
              <a:gd name="connsiteX39" fmla="*/ 384409 w 597934"/>
              <a:gd name="connsiteY39" fmla="*/ 397484 h 59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7934" h="597934">
                <a:moveTo>
                  <a:pt x="298967" y="0"/>
                </a:moveTo>
                <a:cubicBezTo>
                  <a:pt x="133852" y="0"/>
                  <a:pt x="0" y="133852"/>
                  <a:pt x="0" y="298967"/>
                </a:cubicBezTo>
                <a:cubicBezTo>
                  <a:pt x="0" y="464082"/>
                  <a:pt x="133852" y="597934"/>
                  <a:pt x="298967" y="597934"/>
                </a:cubicBezTo>
                <a:cubicBezTo>
                  <a:pt x="464082" y="597934"/>
                  <a:pt x="597934" y="464082"/>
                  <a:pt x="597934" y="298967"/>
                </a:cubicBezTo>
                <a:cubicBezTo>
                  <a:pt x="597934" y="298959"/>
                  <a:pt x="597934" y="298951"/>
                  <a:pt x="597934" y="298944"/>
                </a:cubicBezTo>
                <a:cubicBezTo>
                  <a:pt x="597991" y="133898"/>
                  <a:pt x="464241" y="57"/>
                  <a:pt x="299195" y="0"/>
                </a:cubicBezTo>
                <a:cubicBezTo>
                  <a:pt x="299119" y="0"/>
                  <a:pt x="299044" y="0"/>
                  <a:pt x="298967" y="0"/>
                </a:cubicBezTo>
                <a:close/>
                <a:moveTo>
                  <a:pt x="384440" y="433026"/>
                </a:moveTo>
                <a:lnTo>
                  <a:pt x="213502" y="433026"/>
                </a:lnTo>
                <a:lnTo>
                  <a:pt x="213502" y="407938"/>
                </a:lnTo>
                <a:cubicBezTo>
                  <a:pt x="213346" y="397423"/>
                  <a:pt x="215300" y="386984"/>
                  <a:pt x="219248" y="377238"/>
                </a:cubicBezTo>
                <a:cubicBezTo>
                  <a:pt x="223118" y="368040"/>
                  <a:pt x="228456" y="359532"/>
                  <a:pt x="235055" y="352047"/>
                </a:cubicBezTo>
                <a:cubicBezTo>
                  <a:pt x="242078" y="344099"/>
                  <a:pt x="249923" y="336917"/>
                  <a:pt x="258458" y="330620"/>
                </a:cubicBezTo>
                <a:cubicBezTo>
                  <a:pt x="267348" y="324002"/>
                  <a:pt x="276931" y="317555"/>
                  <a:pt x="287207" y="311279"/>
                </a:cubicBezTo>
                <a:cubicBezTo>
                  <a:pt x="295811" y="306126"/>
                  <a:pt x="303974" y="300268"/>
                  <a:pt x="311609" y="293764"/>
                </a:cubicBezTo>
                <a:cubicBezTo>
                  <a:pt x="317350" y="288865"/>
                  <a:pt x="322452" y="283263"/>
                  <a:pt x="326794" y="277091"/>
                </a:cubicBezTo>
                <a:cubicBezTo>
                  <a:pt x="330368" y="271985"/>
                  <a:pt x="332985" y="266271"/>
                  <a:pt x="334517" y="260229"/>
                </a:cubicBezTo>
                <a:cubicBezTo>
                  <a:pt x="335952" y="254060"/>
                  <a:pt x="336653" y="247742"/>
                  <a:pt x="336603" y="241408"/>
                </a:cubicBezTo>
                <a:cubicBezTo>
                  <a:pt x="336612" y="235902"/>
                  <a:pt x="335730" y="230431"/>
                  <a:pt x="333989" y="225207"/>
                </a:cubicBezTo>
                <a:cubicBezTo>
                  <a:pt x="332350" y="220169"/>
                  <a:pt x="329728" y="215505"/>
                  <a:pt x="326275" y="211487"/>
                </a:cubicBezTo>
                <a:cubicBezTo>
                  <a:pt x="322677" y="207404"/>
                  <a:pt x="318212" y="204177"/>
                  <a:pt x="313207" y="202040"/>
                </a:cubicBezTo>
                <a:cubicBezTo>
                  <a:pt x="307382" y="199588"/>
                  <a:pt x="301107" y="198386"/>
                  <a:pt x="294787" y="198514"/>
                </a:cubicBezTo>
                <a:cubicBezTo>
                  <a:pt x="282444" y="198467"/>
                  <a:pt x="270264" y="201334"/>
                  <a:pt x="259238" y="206882"/>
                </a:cubicBezTo>
                <a:cubicBezTo>
                  <a:pt x="247642" y="212766"/>
                  <a:pt x="236985" y="220339"/>
                  <a:pt x="227616" y="229356"/>
                </a:cubicBezTo>
                <a:lnTo>
                  <a:pt x="227616" y="188579"/>
                </a:lnTo>
                <a:cubicBezTo>
                  <a:pt x="236670" y="180146"/>
                  <a:pt x="247527" y="173889"/>
                  <a:pt x="259364" y="170285"/>
                </a:cubicBezTo>
                <a:cubicBezTo>
                  <a:pt x="272136" y="166498"/>
                  <a:pt x="285402" y="164640"/>
                  <a:pt x="298723" y="164775"/>
                </a:cubicBezTo>
                <a:cubicBezTo>
                  <a:pt x="309360" y="164701"/>
                  <a:pt x="319942" y="166295"/>
                  <a:pt x="330085" y="169498"/>
                </a:cubicBezTo>
                <a:cubicBezTo>
                  <a:pt x="339418" y="172402"/>
                  <a:pt x="348111" y="177059"/>
                  <a:pt x="355700" y="183219"/>
                </a:cubicBezTo>
                <a:cubicBezTo>
                  <a:pt x="363078" y="189308"/>
                  <a:pt x="368978" y="196992"/>
                  <a:pt x="372955" y="205693"/>
                </a:cubicBezTo>
                <a:cubicBezTo>
                  <a:pt x="377285" y="215339"/>
                  <a:pt x="379435" y="225821"/>
                  <a:pt x="379253" y="236393"/>
                </a:cubicBezTo>
                <a:cubicBezTo>
                  <a:pt x="379345" y="245901"/>
                  <a:pt x="378242" y="255382"/>
                  <a:pt x="375970" y="264614"/>
                </a:cubicBezTo>
                <a:cubicBezTo>
                  <a:pt x="373744" y="273282"/>
                  <a:pt x="370106" y="281524"/>
                  <a:pt x="365201" y="289009"/>
                </a:cubicBezTo>
                <a:cubicBezTo>
                  <a:pt x="359734" y="297250"/>
                  <a:pt x="353190" y="304724"/>
                  <a:pt x="345742" y="311232"/>
                </a:cubicBezTo>
                <a:cubicBezTo>
                  <a:pt x="336574" y="319226"/>
                  <a:pt x="326785" y="326478"/>
                  <a:pt x="316466" y="332919"/>
                </a:cubicBezTo>
                <a:cubicBezTo>
                  <a:pt x="307052" y="338849"/>
                  <a:pt x="298686" y="344338"/>
                  <a:pt x="291371" y="349387"/>
                </a:cubicBezTo>
                <a:cubicBezTo>
                  <a:pt x="284744" y="353885"/>
                  <a:pt x="278492" y="358910"/>
                  <a:pt x="272675" y="364414"/>
                </a:cubicBezTo>
                <a:cubicBezTo>
                  <a:pt x="267944" y="368848"/>
                  <a:pt x="264014" y="374065"/>
                  <a:pt x="261056" y="379835"/>
                </a:cubicBezTo>
                <a:cubicBezTo>
                  <a:pt x="258396" y="385335"/>
                  <a:pt x="257049" y="391375"/>
                  <a:pt x="257120" y="397484"/>
                </a:cubicBezTo>
                <a:lnTo>
                  <a:pt x="384409" y="397484"/>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latin typeface="+mj-lt"/>
            </a:endParaRPr>
          </a:p>
        </p:txBody>
      </p:sp>
      <p:sp>
        <p:nvSpPr>
          <p:cNvPr id="16" name="TextBox 15">
            <a:extLst>
              <a:ext uri="{FF2B5EF4-FFF2-40B4-BE49-F238E27FC236}">
                <a16:creationId xmlns:a16="http://schemas.microsoft.com/office/drawing/2014/main" id="{502016BA-3BE5-E141-2CE6-6C77D72BABFD}"/>
              </a:ext>
            </a:extLst>
          </p:cNvPr>
          <p:cNvSpPr txBox="1"/>
          <p:nvPr/>
        </p:nvSpPr>
        <p:spPr>
          <a:xfrm>
            <a:off x="1750443" y="3360296"/>
            <a:ext cx="2360832" cy="492443"/>
          </a:xfrm>
          <a:prstGeom prst="rect">
            <a:avLst/>
          </a:prstGeom>
          <a:noFill/>
        </p:spPr>
        <p:style>
          <a:lnRef idx="0">
            <a:scrgbClr r="0" g="0" b="0"/>
          </a:lnRef>
          <a:fillRef idx="0">
            <a:scrgbClr r="0" g="0" b="0"/>
          </a:fillRef>
          <a:effectRef idx="0">
            <a:scrgbClr r="0" g="0" b="0"/>
          </a:effectRef>
          <a:fontRef idx="major"/>
        </p:style>
        <p:txBody>
          <a:bodyPr wrap="square" lIns="0" tIns="0" rIns="0" bIns="0" rtlCol="0" anchor="t">
            <a:spAutoFit/>
          </a:bodyPr>
          <a:lstStyle/>
          <a:p>
            <a:r>
              <a:rPr lang="en-US" sz="1600">
                <a:latin typeface="+mn-lt"/>
                <a:cs typeface="Segoe Sans Display" pitchFamily="2" charset="0"/>
              </a:rPr>
              <a:t>Define your Copilot rollout strategy. </a:t>
            </a:r>
          </a:p>
        </p:txBody>
      </p:sp>
      <p:sp>
        <p:nvSpPr>
          <p:cNvPr id="11" name="Graphic 19" descr="Badge 3 with solid fill">
            <a:extLst>
              <a:ext uri="{FF2B5EF4-FFF2-40B4-BE49-F238E27FC236}">
                <a16:creationId xmlns:a16="http://schemas.microsoft.com/office/drawing/2014/main" id="{1262CEF1-F278-E036-7512-1D7E6C862F59}"/>
              </a:ext>
            </a:extLst>
          </p:cNvPr>
          <p:cNvSpPr/>
          <p:nvPr/>
        </p:nvSpPr>
        <p:spPr>
          <a:xfrm>
            <a:off x="948789" y="4820690"/>
            <a:ext cx="597949" cy="597950"/>
          </a:xfrm>
          <a:custGeom>
            <a:avLst/>
            <a:gdLst>
              <a:gd name="connsiteX0" fmla="*/ 298983 w 597949"/>
              <a:gd name="connsiteY0" fmla="*/ 0 h 597950"/>
              <a:gd name="connsiteX1" fmla="*/ 0 w 597949"/>
              <a:gd name="connsiteY1" fmla="*/ 298967 h 597950"/>
              <a:gd name="connsiteX2" fmla="*/ 298967 w 597949"/>
              <a:gd name="connsiteY2" fmla="*/ 597950 h 597950"/>
              <a:gd name="connsiteX3" fmla="*/ 597950 w 597949"/>
              <a:gd name="connsiteY3" fmla="*/ 298983 h 597950"/>
              <a:gd name="connsiteX4" fmla="*/ 597950 w 597949"/>
              <a:gd name="connsiteY4" fmla="*/ 298951 h 597950"/>
              <a:gd name="connsiteX5" fmla="*/ 299219 w 597949"/>
              <a:gd name="connsiteY5" fmla="*/ 0 h 597950"/>
              <a:gd name="connsiteX6" fmla="*/ 298983 w 597949"/>
              <a:gd name="connsiteY6" fmla="*/ 0 h 597950"/>
              <a:gd name="connsiteX7" fmla="*/ 378080 w 597949"/>
              <a:gd name="connsiteY7" fmla="*/ 389911 h 597950"/>
              <a:gd name="connsiteX8" fmla="*/ 355724 w 597949"/>
              <a:gd name="connsiteY8" fmla="*/ 414480 h 597950"/>
              <a:gd name="connsiteX9" fmla="*/ 322929 w 597949"/>
              <a:gd name="connsiteY9" fmla="*/ 429507 h 597950"/>
              <a:gd name="connsiteX10" fmla="*/ 283570 w 597949"/>
              <a:gd name="connsiteY10" fmla="*/ 434608 h 597950"/>
              <a:gd name="connsiteX11" fmla="*/ 243580 w 597949"/>
              <a:gd name="connsiteY11" fmla="*/ 431074 h 597950"/>
              <a:gd name="connsiteX12" fmla="*/ 211959 w 597949"/>
              <a:gd name="connsiteY12" fmla="*/ 420494 h 597950"/>
              <a:gd name="connsiteX13" fmla="*/ 211959 w 597949"/>
              <a:gd name="connsiteY13" fmla="*/ 380213 h 597950"/>
              <a:gd name="connsiteX14" fmla="*/ 246595 w 597949"/>
              <a:gd name="connsiteY14" fmla="*/ 396162 h 597950"/>
              <a:gd name="connsiteX15" fmla="*/ 284876 w 597949"/>
              <a:gd name="connsiteY15" fmla="*/ 401389 h 597950"/>
              <a:gd name="connsiteX16" fmla="*/ 303438 w 597949"/>
              <a:gd name="connsiteY16" fmla="*/ 399554 h 597950"/>
              <a:gd name="connsiteX17" fmla="*/ 321874 w 597949"/>
              <a:gd name="connsiteY17" fmla="*/ 392895 h 597950"/>
              <a:gd name="connsiteX18" fmla="*/ 335989 w 597949"/>
              <a:gd name="connsiteY18" fmla="*/ 379694 h 597950"/>
              <a:gd name="connsiteX19" fmla="*/ 341594 w 597949"/>
              <a:gd name="connsiteY19" fmla="*/ 358526 h 597950"/>
              <a:gd name="connsiteX20" fmla="*/ 336248 w 597949"/>
              <a:gd name="connsiteY20" fmla="*/ 336697 h 597950"/>
              <a:gd name="connsiteX21" fmla="*/ 321347 w 597949"/>
              <a:gd name="connsiteY21" fmla="*/ 322063 h 597950"/>
              <a:gd name="connsiteX22" fmla="*/ 298873 w 597949"/>
              <a:gd name="connsiteY22" fmla="*/ 313829 h 597950"/>
              <a:gd name="connsiteX23" fmla="*/ 270762 w 597949"/>
              <a:gd name="connsiteY23" fmla="*/ 311216 h 597950"/>
              <a:gd name="connsiteX24" fmla="*/ 246469 w 597949"/>
              <a:gd name="connsiteY24" fmla="*/ 311216 h 597950"/>
              <a:gd name="connsiteX25" fmla="*/ 246469 w 597949"/>
              <a:gd name="connsiteY25" fmla="*/ 277760 h 597950"/>
              <a:gd name="connsiteX26" fmla="*/ 269471 w 597949"/>
              <a:gd name="connsiteY26" fmla="*/ 277760 h 597950"/>
              <a:gd name="connsiteX27" fmla="*/ 294441 w 597949"/>
              <a:gd name="connsiteY27" fmla="*/ 275399 h 597950"/>
              <a:gd name="connsiteX28" fmla="*/ 314042 w 597949"/>
              <a:gd name="connsiteY28" fmla="*/ 267692 h 597950"/>
              <a:gd name="connsiteX29" fmla="*/ 326849 w 597949"/>
              <a:gd name="connsiteY29" fmla="*/ 253964 h 597950"/>
              <a:gd name="connsiteX30" fmla="*/ 331423 w 597949"/>
              <a:gd name="connsiteY30" fmla="*/ 233583 h 597950"/>
              <a:gd name="connsiteX31" fmla="*/ 327117 w 597949"/>
              <a:gd name="connsiteY31" fmla="*/ 215155 h 597950"/>
              <a:gd name="connsiteX32" fmla="*/ 316096 w 597949"/>
              <a:gd name="connsiteY32" fmla="*/ 203914 h 597950"/>
              <a:gd name="connsiteX33" fmla="*/ 301581 w 597949"/>
              <a:gd name="connsiteY33" fmla="*/ 198293 h 597950"/>
              <a:gd name="connsiteX34" fmla="*/ 286427 w 597949"/>
              <a:gd name="connsiteY34" fmla="*/ 196719 h 597950"/>
              <a:gd name="connsiteX35" fmla="*/ 254011 w 597949"/>
              <a:gd name="connsiteY35" fmla="*/ 201442 h 597950"/>
              <a:gd name="connsiteX36" fmla="*/ 223169 w 597949"/>
              <a:gd name="connsiteY36" fmla="*/ 215549 h 597950"/>
              <a:gd name="connsiteX37" fmla="*/ 223169 w 597949"/>
              <a:gd name="connsiteY37" fmla="*/ 178464 h 597950"/>
              <a:gd name="connsiteX38" fmla="*/ 254223 w 597949"/>
              <a:gd name="connsiteY38" fmla="*/ 167089 h 597950"/>
              <a:gd name="connsiteX39" fmla="*/ 290151 w 597949"/>
              <a:gd name="connsiteY39" fmla="*/ 163303 h 597950"/>
              <a:gd name="connsiteX40" fmla="*/ 322181 w 597949"/>
              <a:gd name="connsiteY40" fmla="*/ 167089 h 597950"/>
              <a:gd name="connsiteX41" fmla="*/ 349733 w 597949"/>
              <a:gd name="connsiteY41" fmla="*/ 178724 h 597950"/>
              <a:gd name="connsiteX42" fmla="*/ 368948 w 597949"/>
              <a:gd name="connsiteY42" fmla="*/ 198585 h 597950"/>
              <a:gd name="connsiteX43" fmla="*/ 376128 w 597949"/>
              <a:gd name="connsiteY43" fmla="*/ 227073 h 597950"/>
              <a:gd name="connsiteX44" fmla="*/ 361108 w 597949"/>
              <a:gd name="connsiteY44" fmla="*/ 269943 h 597950"/>
              <a:gd name="connsiteX45" fmla="*/ 319938 w 597949"/>
              <a:gd name="connsiteY45" fmla="*/ 292678 h 597950"/>
              <a:gd name="connsiteX46" fmla="*/ 344766 w 597949"/>
              <a:gd name="connsiteY46" fmla="*/ 298975 h 597950"/>
              <a:gd name="connsiteX47" fmla="*/ 366075 w 597949"/>
              <a:gd name="connsiteY47" fmla="*/ 312176 h 597950"/>
              <a:gd name="connsiteX48" fmla="*/ 380835 w 597949"/>
              <a:gd name="connsiteY48" fmla="*/ 331518 h 597950"/>
              <a:gd name="connsiteX49" fmla="*/ 386345 w 597949"/>
              <a:gd name="connsiteY49" fmla="*/ 355960 h 597950"/>
              <a:gd name="connsiteX50" fmla="*/ 378080 w 597949"/>
              <a:gd name="connsiteY50" fmla="*/ 389911 h 59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97949" h="597950">
                <a:moveTo>
                  <a:pt x="298983" y="0"/>
                </a:moveTo>
                <a:cubicBezTo>
                  <a:pt x="133863" y="-4"/>
                  <a:pt x="5" y="133848"/>
                  <a:pt x="0" y="298967"/>
                </a:cubicBezTo>
                <a:cubicBezTo>
                  <a:pt x="-5" y="464087"/>
                  <a:pt x="133848" y="597945"/>
                  <a:pt x="298967" y="597950"/>
                </a:cubicBezTo>
                <a:cubicBezTo>
                  <a:pt x="464087" y="597954"/>
                  <a:pt x="597945" y="464102"/>
                  <a:pt x="597950" y="298983"/>
                </a:cubicBezTo>
                <a:cubicBezTo>
                  <a:pt x="597950" y="298973"/>
                  <a:pt x="597950" y="298962"/>
                  <a:pt x="597950" y="298951"/>
                </a:cubicBezTo>
                <a:cubicBezTo>
                  <a:pt x="598011" y="133906"/>
                  <a:pt x="464265" y="61"/>
                  <a:pt x="299219" y="0"/>
                </a:cubicBezTo>
                <a:cubicBezTo>
                  <a:pt x="299140" y="0"/>
                  <a:pt x="299062" y="0"/>
                  <a:pt x="298983" y="0"/>
                </a:cubicBezTo>
                <a:close/>
                <a:moveTo>
                  <a:pt x="378080" y="389911"/>
                </a:moveTo>
                <a:cubicBezTo>
                  <a:pt x="372580" y="399684"/>
                  <a:pt x="364936" y="408084"/>
                  <a:pt x="355724" y="414480"/>
                </a:cubicBezTo>
                <a:cubicBezTo>
                  <a:pt x="345752" y="421363"/>
                  <a:pt x="334653" y="426448"/>
                  <a:pt x="322929" y="429507"/>
                </a:cubicBezTo>
                <a:cubicBezTo>
                  <a:pt x="310096" y="432956"/>
                  <a:pt x="296858" y="434672"/>
                  <a:pt x="283570" y="434608"/>
                </a:cubicBezTo>
                <a:cubicBezTo>
                  <a:pt x="270160" y="434654"/>
                  <a:pt x="256775" y="433471"/>
                  <a:pt x="243580" y="431074"/>
                </a:cubicBezTo>
                <a:cubicBezTo>
                  <a:pt x="232534" y="429294"/>
                  <a:pt x="221852" y="425720"/>
                  <a:pt x="211959" y="420494"/>
                </a:cubicBezTo>
                <a:lnTo>
                  <a:pt x="211959" y="380213"/>
                </a:lnTo>
                <a:cubicBezTo>
                  <a:pt x="222464" y="387547"/>
                  <a:pt x="234193" y="392948"/>
                  <a:pt x="246595" y="396162"/>
                </a:cubicBezTo>
                <a:cubicBezTo>
                  <a:pt x="259071" y="399579"/>
                  <a:pt x="271942" y="401337"/>
                  <a:pt x="284876" y="401389"/>
                </a:cubicBezTo>
                <a:cubicBezTo>
                  <a:pt x="291107" y="401345"/>
                  <a:pt x="297320" y="400730"/>
                  <a:pt x="303438" y="399554"/>
                </a:cubicBezTo>
                <a:cubicBezTo>
                  <a:pt x="309915" y="398390"/>
                  <a:pt x="316149" y="396139"/>
                  <a:pt x="321874" y="392895"/>
                </a:cubicBezTo>
                <a:cubicBezTo>
                  <a:pt x="327546" y="389658"/>
                  <a:pt x="332380" y="385137"/>
                  <a:pt x="335989" y="379694"/>
                </a:cubicBezTo>
                <a:cubicBezTo>
                  <a:pt x="339934" y="373358"/>
                  <a:pt x="341886" y="365984"/>
                  <a:pt x="341594" y="358526"/>
                </a:cubicBezTo>
                <a:cubicBezTo>
                  <a:pt x="341824" y="350900"/>
                  <a:pt x="339977" y="343355"/>
                  <a:pt x="336248" y="336697"/>
                </a:cubicBezTo>
                <a:cubicBezTo>
                  <a:pt x="332609" y="330629"/>
                  <a:pt x="327480" y="325592"/>
                  <a:pt x="321347" y="322063"/>
                </a:cubicBezTo>
                <a:cubicBezTo>
                  <a:pt x="314365" y="318089"/>
                  <a:pt x="306770" y="315306"/>
                  <a:pt x="298873" y="313829"/>
                </a:cubicBezTo>
                <a:cubicBezTo>
                  <a:pt x="289612" y="312028"/>
                  <a:pt x="280196" y="311153"/>
                  <a:pt x="270762" y="311216"/>
                </a:cubicBezTo>
                <a:lnTo>
                  <a:pt x="246469" y="311216"/>
                </a:lnTo>
                <a:lnTo>
                  <a:pt x="246469" y="277760"/>
                </a:lnTo>
                <a:lnTo>
                  <a:pt x="269471" y="277760"/>
                </a:lnTo>
                <a:cubicBezTo>
                  <a:pt x="277853" y="277822"/>
                  <a:pt x="286219" y="277031"/>
                  <a:pt x="294441" y="275399"/>
                </a:cubicBezTo>
                <a:cubicBezTo>
                  <a:pt x="301400" y="274081"/>
                  <a:pt x="308049" y="271467"/>
                  <a:pt x="314042" y="267692"/>
                </a:cubicBezTo>
                <a:cubicBezTo>
                  <a:pt x="319396" y="264264"/>
                  <a:pt x="323801" y="259543"/>
                  <a:pt x="326849" y="253964"/>
                </a:cubicBezTo>
                <a:cubicBezTo>
                  <a:pt x="330067" y="247664"/>
                  <a:pt x="331640" y="240654"/>
                  <a:pt x="331423" y="233583"/>
                </a:cubicBezTo>
                <a:cubicBezTo>
                  <a:pt x="331685" y="227164"/>
                  <a:pt x="330197" y="220794"/>
                  <a:pt x="327117" y="215155"/>
                </a:cubicBezTo>
                <a:cubicBezTo>
                  <a:pt x="324426" y="210557"/>
                  <a:pt x="320640" y="206696"/>
                  <a:pt x="316096" y="203914"/>
                </a:cubicBezTo>
                <a:cubicBezTo>
                  <a:pt x="311625" y="201204"/>
                  <a:pt x="306712" y="199301"/>
                  <a:pt x="301581" y="198293"/>
                </a:cubicBezTo>
                <a:cubicBezTo>
                  <a:pt x="296594" y="197270"/>
                  <a:pt x="291518" y="196743"/>
                  <a:pt x="286427" y="196719"/>
                </a:cubicBezTo>
                <a:cubicBezTo>
                  <a:pt x="275458" y="196821"/>
                  <a:pt x="264553" y="198410"/>
                  <a:pt x="254011" y="201442"/>
                </a:cubicBezTo>
                <a:cubicBezTo>
                  <a:pt x="243026" y="204422"/>
                  <a:pt x="232607" y="209188"/>
                  <a:pt x="223169" y="215549"/>
                </a:cubicBezTo>
                <a:lnTo>
                  <a:pt x="223169" y="178464"/>
                </a:lnTo>
                <a:cubicBezTo>
                  <a:pt x="232955" y="173278"/>
                  <a:pt x="243402" y="169452"/>
                  <a:pt x="254223" y="167089"/>
                </a:cubicBezTo>
                <a:cubicBezTo>
                  <a:pt x="266023" y="164508"/>
                  <a:pt x="278072" y="163238"/>
                  <a:pt x="290151" y="163303"/>
                </a:cubicBezTo>
                <a:cubicBezTo>
                  <a:pt x="300941" y="163283"/>
                  <a:pt x="311694" y="164554"/>
                  <a:pt x="322181" y="167089"/>
                </a:cubicBezTo>
                <a:cubicBezTo>
                  <a:pt x="331958" y="169377"/>
                  <a:pt x="341275" y="173311"/>
                  <a:pt x="349733" y="178724"/>
                </a:cubicBezTo>
                <a:cubicBezTo>
                  <a:pt x="357579" y="183780"/>
                  <a:pt x="364154" y="190576"/>
                  <a:pt x="368948" y="198585"/>
                </a:cubicBezTo>
                <a:cubicBezTo>
                  <a:pt x="373901" y="207246"/>
                  <a:pt x="376384" y="217099"/>
                  <a:pt x="376128" y="227073"/>
                </a:cubicBezTo>
                <a:cubicBezTo>
                  <a:pt x="376751" y="242752"/>
                  <a:pt x="371381" y="258081"/>
                  <a:pt x="361108" y="269943"/>
                </a:cubicBezTo>
                <a:cubicBezTo>
                  <a:pt x="350107" y="281650"/>
                  <a:pt x="335705" y="289603"/>
                  <a:pt x="319938" y="292678"/>
                </a:cubicBezTo>
                <a:cubicBezTo>
                  <a:pt x="328476" y="293560"/>
                  <a:pt x="336840" y="295681"/>
                  <a:pt x="344766" y="298975"/>
                </a:cubicBezTo>
                <a:cubicBezTo>
                  <a:pt x="352557" y="302155"/>
                  <a:pt x="359760" y="306616"/>
                  <a:pt x="366075" y="312176"/>
                </a:cubicBezTo>
                <a:cubicBezTo>
                  <a:pt x="372206" y="317602"/>
                  <a:pt x="377219" y="324172"/>
                  <a:pt x="380835" y="331518"/>
                </a:cubicBezTo>
                <a:cubicBezTo>
                  <a:pt x="384548" y="339125"/>
                  <a:pt x="386435" y="347494"/>
                  <a:pt x="386345" y="355960"/>
                </a:cubicBezTo>
                <a:cubicBezTo>
                  <a:pt x="386592" y="367804"/>
                  <a:pt x="383744" y="379506"/>
                  <a:pt x="378080" y="389911"/>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latin typeface="+mj-lt"/>
            </a:endParaRPr>
          </a:p>
        </p:txBody>
      </p:sp>
      <p:sp>
        <p:nvSpPr>
          <p:cNvPr id="17" name="TextBox 16">
            <a:extLst>
              <a:ext uri="{FF2B5EF4-FFF2-40B4-BE49-F238E27FC236}">
                <a16:creationId xmlns:a16="http://schemas.microsoft.com/office/drawing/2014/main" id="{64AD0697-A139-B27F-DCE2-48853D863C59}"/>
              </a:ext>
            </a:extLst>
          </p:cNvPr>
          <p:cNvSpPr txBox="1"/>
          <p:nvPr/>
        </p:nvSpPr>
        <p:spPr>
          <a:xfrm>
            <a:off x="1750443" y="4873600"/>
            <a:ext cx="2360831" cy="492443"/>
          </a:xfrm>
          <a:prstGeom prst="rect">
            <a:avLst/>
          </a:prstGeom>
          <a:noFill/>
        </p:spPr>
        <p:style>
          <a:lnRef idx="0">
            <a:scrgbClr r="0" g="0" b="0"/>
          </a:lnRef>
          <a:fillRef idx="0">
            <a:scrgbClr r="0" g="0" b="0"/>
          </a:fillRef>
          <a:effectRef idx="0">
            <a:scrgbClr r="0" g="0" b="0"/>
          </a:effectRef>
          <a:fontRef idx="major"/>
        </p:style>
        <p:txBody>
          <a:bodyPr wrap="square" lIns="0" tIns="0" rIns="0" bIns="0" rtlCol="0" anchor="t">
            <a:spAutoFit/>
          </a:bodyPr>
          <a:lstStyle/>
          <a:p>
            <a:r>
              <a:rPr lang="en-US" sz="1600">
                <a:latin typeface="+mn-lt"/>
                <a:cs typeface="Segoe Sans Display" pitchFamily="2" charset="0"/>
              </a:rPr>
              <a:t>Identify key business metrics for measurement.</a:t>
            </a:r>
          </a:p>
        </p:txBody>
      </p:sp>
      <p:sp>
        <p:nvSpPr>
          <p:cNvPr id="22" name="Rounded Rectangle 6">
            <a:extLst>
              <a:ext uri="{FF2B5EF4-FFF2-40B4-BE49-F238E27FC236}">
                <a16:creationId xmlns:a16="http://schemas.microsoft.com/office/drawing/2014/main" id="{1FB69F23-B437-8DC9-8E72-666701BF8D0C}"/>
              </a:ext>
              <a:ext uri="{C183D7F6-B498-43B3-948B-1728B52AA6E4}">
                <adec:decorative xmlns:adec="http://schemas.microsoft.com/office/drawing/2017/decorative" val="1"/>
              </a:ext>
            </a:extLst>
          </p:cNvPr>
          <p:cNvSpPr/>
          <p:nvPr/>
        </p:nvSpPr>
        <p:spPr bwMode="auto">
          <a:xfrm>
            <a:off x="4741505" y="1483636"/>
            <a:ext cx="6873684" cy="4380234"/>
          </a:xfrm>
          <a:prstGeom prst="roundRect">
            <a:avLst>
              <a:gd name="adj" fmla="val 5370"/>
            </a:avLst>
          </a:prstGeom>
          <a:ln w="9525" cap="rnd">
            <a:gradFill>
              <a:gsLst>
                <a:gs pos="32000">
                  <a:srgbClr val="AC35AF"/>
                </a:gs>
                <a:gs pos="68000">
                  <a:srgbClr val="0A6BBA"/>
                </a:gs>
              </a:gsLst>
              <a:lin ang="5400000" scaled="1"/>
            </a:gradFill>
            <a:prstDash val="solid"/>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455049" tIns="364040" rIns="455049" bIns="364040" numCol="1" spcCol="0" rtlCol="0" fromWordArt="0" anchor="t" anchorCtr="0" forceAA="0" compatLnSpc="1">
            <a:prstTxWarp prst="textNoShape">
              <a:avLst/>
            </a:prstTxWarp>
            <a:noAutofit/>
          </a:bodyPr>
          <a:lstStyle/>
          <a:p>
            <a:pPr marL="0" marR="0" lvl="0" indent="0" algn="l" defTabSz="2320245" rtl="0"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a:noFill/>
              </a:ln>
              <a:gradFill>
                <a:gsLst>
                  <a:gs pos="0">
                    <a:srgbClr val="000000"/>
                  </a:gs>
                  <a:gs pos="99000">
                    <a:srgbClr val="000000"/>
                  </a:gs>
                </a:gsLst>
                <a:path path="circle">
                  <a:fillToRect r="100000" b="100000"/>
                </a:path>
              </a:gradFill>
              <a:effectLst/>
              <a:uLnTx/>
              <a:uFillTx/>
              <a:ea typeface="+mn-ea"/>
              <a:cs typeface="Segoe UI" pitchFamily="34" charset="0"/>
            </a:endParaRPr>
          </a:p>
        </p:txBody>
      </p:sp>
      <p:sp>
        <p:nvSpPr>
          <p:cNvPr id="23" name="Round Same Side Corner Rectangle 22">
            <a:extLst>
              <a:ext uri="{FF2B5EF4-FFF2-40B4-BE49-F238E27FC236}">
                <a16:creationId xmlns:a16="http://schemas.microsoft.com/office/drawing/2014/main" id="{17FCBB7E-8E09-BBFE-BA51-8D7A8762CF60}"/>
              </a:ext>
            </a:extLst>
          </p:cNvPr>
          <p:cNvSpPr/>
          <p:nvPr/>
        </p:nvSpPr>
        <p:spPr bwMode="auto">
          <a:xfrm>
            <a:off x="5667267" y="1093980"/>
            <a:ext cx="4863145" cy="394154"/>
          </a:xfrm>
          <a:prstGeom prst="round2SameRect">
            <a:avLst>
              <a:gd name="adj1" fmla="val 50000"/>
              <a:gd name="adj2" fmla="val 0"/>
            </a:avLst>
          </a:prstGeom>
          <a:gradFill>
            <a:gsLst>
              <a:gs pos="0">
                <a:srgbClr val="AC35AF"/>
              </a:gs>
              <a:gs pos="100000">
                <a:srgbClr val="0078D4"/>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1" i="0" strike="noStrike" kern="1200" cap="none" spc="0" normalizeH="0" baseline="0" noProof="0">
                <a:ln>
                  <a:noFill/>
                </a:ln>
                <a:solidFill>
                  <a:schemeClr val="bg1"/>
                </a:solidFill>
                <a:effectLst/>
                <a:uLnTx/>
                <a:uFillTx/>
                <a:latin typeface="+mj-lt"/>
                <a:ea typeface="Calibri" panose="020F0502020204030204" pitchFamily="34" charset="0"/>
              </a:rPr>
              <a:t>Available Microsoft services </a:t>
            </a:r>
          </a:p>
        </p:txBody>
      </p:sp>
      <p:sp>
        <p:nvSpPr>
          <p:cNvPr id="26" name="Oval 25">
            <a:extLst>
              <a:ext uri="{FF2B5EF4-FFF2-40B4-BE49-F238E27FC236}">
                <a16:creationId xmlns:a16="http://schemas.microsoft.com/office/drawing/2014/main" id="{BE495EA2-29A4-AE62-48D8-C02C13ED47DC}"/>
              </a:ext>
              <a:ext uri="{C183D7F6-B498-43B3-948B-1728B52AA6E4}">
                <adec:decorative xmlns:adec="http://schemas.microsoft.com/office/drawing/2017/decorative" val="1"/>
              </a:ext>
            </a:extLst>
          </p:cNvPr>
          <p:cNvSpPr/>
          <p:nvPr/>
        </p:nvSpPr>
        <p:spPr>
          <a:xfrm>
            <a:off x="5610423" y="1924833"/>
            <a:ext cx="596179" cy="59436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solidFill>
                <a:schemeClr val="tx1"/>
              </a:solidFill>
              <a:latin typeface="+mj-lt"/>
            </a:endParaRPr>
          </a:p>
        </p:txBody>
      </p:sp>
      <p:sp>
        <p:nvSpPr>
          <p:cNvPr id="27" name="Rectangle: Rounded Corners 50">
            <a:extLst>
              <a:ext uri="{FF2B5EF4-FFF2-40B4-BE49-F238E27FC236}">
                <a16:creationId xmlns:a16="http://schemas.microsoft.com/office/drawing/2014/main" id="{0C41C2AB-1DEE-7744-1AE9-7DA2B3722B09}"/>
              </a:ext>
            </a:extLst>
          </p:cNvPr>
          <p:cNvSpPr/>
          <p:nvPr/>
        </p:nvSpPr>
        <p:spPr bwMode="auto">
          <a:xfrm>
            <a:off x="5005841" y="2710132"/>
            <a:ext cx="1876928" cy="3021159"/>
          </a:xfrm>
          <a:prstGeom prst="roundRect">
            <a:avLst>
              <a:gd name="adj" fmla="val 5615"/>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600"/>
              </a:spcBef>
              <a:spcAft>
                <a:spcPts val="0"/>
              </a:spcAft>
              <a:buClrTx/>
              <a:buSzTx/>
              <a:buFontTx/>
              <a:buNone/>
              <a:tabLst/>
              <a:defRPr/>
            </a:pPr>
            <a:br>
              <a:rPr kumimoji="0" lang="en-US" sz="1600" b="1" i="0" u="none" strike="noStrike" kern="1200" cap="none" spc="0" normalizeH="0" baseline="0" noProof="0">
                <a:ln>
                  <a:noFill/>
                </a:ln>
                <a:solidFill>
                  <a:srgbClr val="8661C5"/>
                </a:solidFill>
                <a:effectLst/>
                <a:uLnTx/>
                <a:uFillTx/>
                <a:cs typeface="Segoe Sans Display" pitchFamily="2" charset="0"/>
              </a:rPr>
            </a:br>
            <a:r>
              <a:rPr kumimoji="0" lang="en-US" sz="1600" i="0" u="none" strike="noStrike" kern="1200" cap="none" spc="0" normalizeH="0" baseline="0" noProof="0">
                <a:ln>
                  <a:noFill/>
                </a:ln>
                <a:solidFill>
                  <a:schemeClr val="tx1"/>
                </a:solidFill>
                <a:effectLst/>
                <a:uLnTx/>
                <a:uFillTx/>
                <a:cs typeface="Segoe Sans Display" pitchFamily="2" charset="0"/>
              </a:rPr>
              <a:t>Find Partners to help with Microsoft 365 Copilot Analytics.</a:t>
            </a:r>
            <a:br>
              <a:rPr kumimoji="0" lang="en-US" sz="1600" i="0" u="none" strike="noStrike" kern="1200" cap="none" spc="0" normalizeH="0" baseline="0" noProof="0">
                <a:ln>
                  <a:noFill/>
                </a:ln>
                <a:solidFill>
                  <a:schemeClr val="tx1"/>
                </a:solidFill>
                <a:effectLst/>
                <a:uLnTx/>
                <a:uFillTx/>
                <a:cs typeface="Segoe Sans Display" pitchFamily="2" charset="0"/>
              </a:rPr>
            </a:br>
            <a:br>
              <a:rPr kumimoji="0" lang="en-US" sz="1600" i="0" u="none" strike="noStrike" kern="1200" cap="none" spc="0" normalizeH="0" baseline="0" noProof="0">
                <a:ln>
                  <a:noFill/>
                </a:ln>
                <a:solidFill>
                  <a:schemeClr val="tx1"/>
                </a:solidFill>
                <a:effectLst/>
                <a:uLnTx/>
                <a:uFillTx/>
                <a:cs typeface="Segoe Sans Display" pitchFamily="2" charset="0"/>
              </a:rPr>
            </a:br>
            <a:r>
              <a:rPr kumimoji="0" lang="en-US" sz="1600" i="0" u="none" strike="noStrike" kern="1200" cap="none" spc="0" normalizeH="0" baseline="0" noProof="0">
                <a:ln>
                  <a:noFill/>
                </a:ln>
                <a:solidFill>
                  <a:schemeClr val="tx1"/>
                </a:solidFill>
                <a:effectLst/>
                <a:uLnTx/>
                <a:uFillTx/>
                <a:cs typeface="Segoe Sans Display" pitchFamily="2" charset="0"/>
              </a:rPr>
              <a:t> </a:t>
            </a:r>
            <a:br>
              <a:rPr kumimoji="0" lang="en-US" sz="1600" i="0" u="none" strike="noStrike" kern="1200" cap="none" spc="0" normalizeH="0" baseline="0" noProof="0">
                <a:ln>
                  <a:noFill/>
                </a:ln>
                <a:solidFill>
                  <a:schemeClr val="tx1"/>
                </a:solidFill>
                <a:effectLst/>
                <a:uLnTx/>
                <a:uFillTx/>
                <a:cs typeface="Segoe Sans Display" pitchFamily="2" charset="0"/>
              </a:rPr>
            </a:br>
            <a:r>
              <a:rPr kumimoji="0" lang="en-US" sz="1600" i="0" u="sng" strike="noStrike" kern="1200" cap="none" spc="0" normalizeH="0" baseline="0" noProof="0">
                <a:ln>
                  <a:noFill/>
                </a:ln>
                <a:solidFill>
                  <a:schemeClr val="accent4"/>
                </a:solidFill>
                <a:effectLst/>
                <a:uLnTx/>
                <a:uFillTx/>
                <a:cs typeface="Segoe Sans Display" pitchFamily="2" charset="0"/>
                <a:hlinkClick r:id="rId4">
                  <a:extLst>
                    <a:ext uri="{A12FA001-AC4F-418D-AE19-62706E023703}">
                      <ahyp:hlinkClr xmlns:ahyp="http://schemas.microsoft.com/office/drawing/2018/hyperlinkcolor" val="tx"/>
                    </a:ext>
                  </a:extLst>
                </a:hlinkClick>
              </a:rPr>
              <a:t>Microsoft 365 Copilot Partner Directory</a:t>
            </a:r>
            <a:br>
              <a:rPr kumimoji="0" lang="en-US" sz="1600" i="0" u="none" strike="noStrike" kern="1200" cap="none" spc="0" normalizeH="0" baseline="0" noProof="0">
                <a:ln>
                  <a:noFill/>
                </a:ln>
                <a:solidFill>
                  <a:schemeClr val="accent4"/>
                </a:solidFill>
                <a:effectLst/>
                <a:uLnTx/>
                <a:uFillTx/>
                <a:cs typeface="Segoe Sans Display" pitchFamily="2" charset="0"/>
              </a:rPr>
            </a:br>
            <a:endParaRPr kumimoji="0" lang="en-US" sz="1600" i="0" u="none" strike="noStrike" kern="1200" cap="none" spc="0" normalizeH="0" baseline="0" noProof="0">
              <a:ln>
                <a:noFill/>
              </a:ln>
              <a:solidFill>
                <a:schemeClr val="accent4"/>
              </a:solidFill>
              <a:effectLst/>
              <a:uLnTx/>
              <a:uFillTx/>
              <a:cs typeface="Segoe Sans Display" pitchFamily="2" charset="0"/>
            </a:endParaRPr>
          </a:p>
        </p:txBody>
      </p:sp>
      <p:grpSp>
        <p:nvGrpSpPr>
          <p:cNvPr id="28" name="Graphic 5">
            <a:extLst>
              <a:ext uri="{FF2B5EF4-FFF2-40B4-BE49-F238E27FC236}">
                <a16:creationId xmlns:a16="http://schemas.microsoft.com/office/drawing/2014/main" id="{8EF583CF-5B25-2923-4254-33F8EBE2467E}"/>
              </a:ext>
              <a:ext uri="{C183D7F6-B498-43B3-948B-1728B52AA6E4}">
                <adec:decorative xmlns:adec="http://schemas.microsoft.com/office/drawing/2017/decorative" val="1"/>
              </a:ext>
            </a:extLst>
          </p:cNvPr>
          <p:cNvGrpSpPr/>
          <p:nvPr/>
        </p:nvGrpSpPr>
        <p:grpSpPr>
          <a:xfrm>
            <a:off x="5788238" y="2051138"/>
            <a:ext cx="258531" cy="274687"/>
            <a:chOff x="5328842" y="2181822"/>
            <a:chExt cx="312821" cy="332372"/>
          </a:xfrm>
          <a:solidFill>
            <a:schemeClr val="bg1"/>
          </a:solidFill>
        </p:grpSpPr>
        <p:sp>
          <p:nvSpPr>
            <p:cNvPr id="29" name="Freeform 28">
              <a:extLst>
                <a:ext uri="{FF2B5EF4-FFF2-40B4-BE49-F238E27FC236}">
                  <a16:creationId xmlns:a16="http://schemas.microsoft.com/office/drawing/2014/main" id="{09A45B6C-2126-7F76-8929-F8936B859A06}"/>
                </a:ext>
              </a:extLst>
            </p:cNvPr>
            <p:cNvSpPr/>
            <p:nvPr/>
          </p:nvSpPr>
          <p:spPr>
            <a:xfrm>
              <a:off x="5407047" y="2181822"/>
              <a:ext cx="156410" cy="156410"/>
            </a:xfrm>
            <a:custGeom>
              <a:avLst/>
              <a:gdLst>
                <a:gd name="connsiteX0" fmla="*/ 156411 w 156410"/>
                <a:gd name="connsiteY0" fmla="*/ 78205 h 156410"/>
                <a:gd name="connsiteX1" fmla="*/ 78205 w 156410"/>
                <a:gd name="connsiteY1" fmla="*/ 156411 h 156410"/>
                <a:gd name="connsiteX2" fmla="*/ 0 w 156410"/>
                <a:gd name="connsiteY2" fmla="*/ 78205 h 156410"/>
                <a:gd name="connsiteX3" fmla="*/ 78205 w 156410"/>
                <a:gd name="connsiteY3" fmla="*/ 0 h 156410"/>
                <a:gd name="connsiteX4" fmla="*/ 156411 w 156410"/>
                <a:gd name="connsiteY4" fmla="*/ 78205 h 156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10" h="156410">
                  <a:moveTo>
                    <a:pt x="156411" y="78205"/>
                  </a:moveTo>
                  <a:cubicBezTo>
                    <a:pt x="156411" y="121397"/>
                    <a:pt x="121397" y="156411"/>
                    <a:pt x="78205" y="156411"/>
                  </a:cubicBezTo>
                  <a:cubicBezTo>
                    <a:pt x="35014" y="156411"/>
                    <a:pt x="0" y="121397"/>
                    <a:pt x="0" y="78205"/>
                  </a:cubicBezTo>
                  <a:cubicBezTo>
                    <a:pt x="0" y="35014"/>
                    <a:pt x="35014" y="0"/>
                    <a:pt x="78205" y="0"/>
                  </a:cubicBezTo>
                  <a:cubicBezTo>
                    <a:pt x="121397" y="0"/>
                    <a:pt x="156411" y="35014"/>
                    <a:pt x="156411" y="78205"/>
                  </a:cubicBezTo>
                  <a:close/>
                </a:path>
              </a:pathLst>
            </a:custGeom>
            <a:grpFill/>
            <a:ln w="4862"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ABFA58C-5986-7A90-A599-BFF7D38B0B52}"/>
                </a:ext>
              </a:extLst>
            </p:cNvPr>
            <p:cNvSpPr/>
            <p:nvPr/>
          </p:nvSpPr>
          <p:spPr>
            <a:xfrm>
              <a:off x="5328842" y="2357784"/>
              <a:ext cx="312821" cy="156410"/>
            </a:xfrm>
            <a:custGeom>
              <a:avLst/>
              <a:gdLst>
                <a:gd name="connsiteX0" fmla="*/ 312821 w 312821"/>
                <a:gd name="connsiteY0" fmla="*/ 156411 h 156410"/>
                <a:gd name="connsiteX1" fmla="*/ 312821 w 312821"/>
                <a:gd name="connsiteY1" fmla="*/ 78205 h 156410"/>
                <a:gd name="connsiteX2" fmla="*/ 297180 w 312821"/>
                <a:gd name="connsiteY2" fmla="*/ 46923 h 156410"/>
                <a:gd name="connsiteX3" fmla="*/ 220930 w 312821"/>
                <a:gd name="connsiteY3" fmla="*/ 9776 h 156410"/>
                <a:gd name="connsiteX4" fmla="*/ 156411 w 312821"/>
                <a:gd name="connsiteY4" fmla="*/ 0 h 156410"/>
                <a:gd name="connsiteX5" fmla="*/ 91891 w 312821"/>
                <a:gd name="connsiteY5" fmla="*/ 9776 h 156410"/>
                <a:gd name="connsiteX6" fmla="*/ 15641 w 312821"/>
                <a:gd name="connsiteY6" fmla="*/ 46923 h 156410"/>
                <a:gd name="connsiteX7" fmla="*/ 0 w 312821"/>
                <a:gd name="connsiteY7" fmla="*/ 78205 h 156410"/>
                <a:gd name="connsiteX8" fmla="*/ 0 w 312821"/>
                <a:gd name="connsiteY8" fmla="*/ 156411 h 156410"/>
                <a:gd name="connsiteX9" fmla="*/ 312821 w 312821"/>
                <a:gd name="connsiteY9" fmla="*/ 156411 h 15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821" h="156410">
                  <a:moveTo>
                    <a:pt x="312821" y="156411"/>
                  </a:moveTo>
                  <a:lnTo>
                    <a:pt x="312821" y="78205"/>
                  </a:lnTo>
                  <a:cubicBezTo>
                    <a:pt x="312821" y="66475"/>
                    <a:pt x="306956" y="54744"/>
                    <a:pt x="297180" y="46923"/>
                  </a:cubicBezTo>
                  <a:cubicBezTo>
                    <a:pt x="275674" y="29327"/>
                    <a:pt x="248302" y="17596"/>
                    <a:pt x="220930" y="9776"/>
                  </a:cubicBezTo>
                  <a:cubicBezTo>
                    <a:pt x="201379" y="3910"/>
                    <a:pt x="179872" y="0"/>
                    <a:pt x="156411" y="0"/>
                  </a:cubicBezTo>
                  <a:cubicBezTo>
                    <a:pt x="134904" y="0"/>
                    <a:pt x="113398" y="3910"/>
                    <a:pt x="91891" y="9776"/>
                  </a:cubicBezTo>
                  <a:cubicBezTo>
                    <a:pt x="64519" y="17596"/>
                    <a:pt x="37148" y="31282"/>
                    <a:pt x="15641" y="46923"/>
                  </a:cubicBezTo>
                  <a:cubicBezTo>
                    <a:pt x="5865" y="54744"/>
                    <a:pt x="0" y="66475"/>
                    <a:pt x="0" y="78205"/>
                  </a:cubicBezTo>
                  <a:lnTo>
                    <a:pt x="0" y="156411"/>
                  </a:lnTo>
                  <a:lnTo>
                    <a:pt x="312821" y="156411"/>
                  </a:lnTo>
                  <a:close/>
                </a:path>
              </a:pathLst>
            </a:custGeom>
            <a:grpFill/>
            <a:ln w="4862" cap="flat">
              <a:noFill/>
              <a:prstDash val="solid"/>
              <a:miter/>
            </a:ln>
          </p:spPr>
          <p:txBody>
            <a:bodyPr rtlCol="0" anchor="ctr"/>
            <a:lstStyle/>
            <a:p>
              <a:endParaRPr lang="en-US"/>
            </a:p>
          </p:txBody>
        </p:sp>
      </p:grpSp>
      <p:sp>
        <p:nvSpPr>
          <p:cNvPr id="50" name="Rounded Rectangle 49">
            <a:extLst>
              <a:ext uri="{FF2B5EF4-FFF2-40B4-BE49-F238E27FC236}">
                <a16:creationId xmlns:a16="http://schemas.microsoft.com/office/drawing/2014/main" id="{832B0D0D-6DA3-A5F2-7D29-D2670242B725}"/>
              </a:ext>
              <a:ext uri="{C183D7F6-B498-43B3-948B-1728B52AA6E4}">
                <adec:decorative xmlns:adec="http://schemas.microsoft.com/office/drawing/2017/decorative" val="1"/>
              </a:ext>
            </a:extLst>
          </p:cNvPr>
          <p:cNvSpPr/>
          <p:nvPr/>
        </p:nvSpPr>
        <p:spPr bwMode="auto">
          <a:xfrm>
            <a:off x="7123971" y="1614938"/>
            <a:ext cx="2112264" cy="4116353"/>
          </a:xfrm>
          <a:prstGeom prst="roundRect">
            <a:avLst>
              <a:gd name="adj" fmla="val 0"/>
            </a:avLst>
          </a:prstGeom>
          <a:solidFill>
            <a:schemeClr val="bg1"/>
          </a:solidFill>
          <a:ln w="317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5049" tIns="364040" rIns="455049" bIns="364040" numCol="1" spcCol="0" rtlCol="0" fromWordArt="0" anchor="ctr" anchorCtr="0" forceAA="0" compatLnSpc="1">
            <a:prstTxWarp prst="textNoShape">
              <a:avLst/>
            </a:prstTxWarp>
            <a:noAutofit/>
          </a:bodyPr>
          <a:lstStyle/>
          <a:p>
            <a:pPr marL="0" marR="0" lvl="0" indent="0" algn="ctr" defTabSz="232006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gradFill>
                <a:gsLst>
                  <a:gs pos="2797">
                    <a:srgbClr val="000000"/>
                  </a:gs>
                  <a:gs pos="16783">
                    <a:srgbClr val="000000"/>
                  </a:gs>
                </a:gsLst>
                <a:lin ang="5400000" scaled="1"/>
              </a:gradFill>
              <a:effectLst/>
              <a:uLnTx/>
              <a:uFillTx/>
              <a:ea typeface="+mn-ea"/>
              <a:cs typeface="Segoe UI" pitchFamily="34" charset="0"/>
            </a:endParaRPr>
          </a:p>
        </p:txBody>
      </p:sp>
      <p:sp>
        <p:nvSpPr>
          <p:cNvPr id="51" name="Oval 50">
            <a:extLst>
              <a:ext uri="{FF2B5EF4-FFF2-40B4-BE49-F238E27FC236}">
                <a16:creationId xmlns:a16="http://schemas.microsoft.com/office/drawing/2014/main" id="{BF5176EB-8294-7658-4F84-6DF4269710F5}"/>
              </a:ext>
              <a:ext uri="{C183D7F6-B498-43B3-948B-1728B52AA6E4}">
                <adec:decorative xmlns:adec="http://schemas.microsoft.com/office/drawing/2017/decorative" val="1"/>
              </a:ext>
            </a:extLst>
          </p:cNvPr>
          <p:cNvSpPr/>
          <p:nvPr/>
        </p:nvSpPr>
        <p:spPr>
          <a:xfrm>
            <a:off x="7873165" y="1924833"/>
            <a:ext cx="596179" cy="59436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solidFill>
                <a:schemeClr val="tx1"/>
              </a:solidFill>
              <a:latin typeface="+mj-lt"/>
            </a:endParaRPr>
          </a:p>
        </p:txBody>
      </p:sp>
      <p:sp>
        <p:nvSpPr>
          <p:cNvPr id="52" name="Graphic 5">
            <a:extLst>
              <a:ext uri="{FF2B5EF4-FFF2-40B4-BE49-F238E27FC236}">
                <a16:creationId xmlns:a16="http://schemas.microsoft.com/office/drawing/2014/main" id="{DC0AAD20-5ECD-A24B-7D41-71753DEEDAE9}"/>
              </a:ext>
              <a:ext uri="{C183D7F6-B498-43B3-948B-1728B52AA6E4}">
                <adec:decorative xmlns:adec="http://schemas.microsoft.com/office/drawing/2017/decorative" val="1"/>
              </a:ext>
            </a:extLst>
          </p:cNvPr>
          <p:cNvSpPr>
            <a:spLocks noChangeAspect="1"/>
          </p:cNvSpPr>
          <p:nvPr/>
        </p:nvSpPr>
        <p:spPr>
          <a:xfrm>
            <a:off x="8042819" y="2102551"/>
            <a:ext cx="274320" cy="27180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ea typeface="+mn-ea"/>
              <a:cs typeface="+mn-cs"/>
            </a:endParaRPr>
          </a:p>
        </p:txBody>
      </p:sp>
      <p:sp>
        <p:nvSpPr>
          <p:cNvPr id="53" name="Oval 52">
            <a:extLst>
              <a:ext uri="{FF2B5EF4-FFF2-40B4-BE49-F238E27FC236}">
                <a16:creationId xmlns:a16="http://schemas.microsoft.com/office/drawing/2014/main" id="{AFE0245C-F08E-DEF4-3E39-9ACA51CEB692}"/>
              </a:ext>
              <a:ext uri="{C183D7F6-B498-43B3-948B-1728B52AA6E4}">
                <adec:decorative xmlns:adec="http://schemas.microsoft.com/office/drawing/2017/decorative" val="1"/>
              </a:ext>
            </a:extLst>
          </p:cNvPr>
          <p:cNvSpPr/>
          <p:nvPr/>
        </p:nvSpPr>
        <p:spPr>
          <a:xfrm>
            <a:off x="10120028" y="1924833"/>
            <a:ext cx="596179" cy="594360"/>
          </a:xfrm>
          <a:prstGeom prst="ellipse">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b">
            <a:noAutofit/>
          </a:bodyPr>
          <a:lstStyle/>
          <a:p>
            <a:endParaRPr lang="en-IN" sz="1600">
              <a:solidFill>
                <a:schemeClr val="tx1"/>
              </a:solidFill>
              <a:latin typeface="+mj-lt"/>
            </a:endParaRPr>
          </a:p>
        </p:txBody>
      </p:sp>
      <p:sp>
        <p:nvSpPr>
          <p:cNvPr id="54" name="Graphic 6">
            <a:extLst>
              <a:ext uri="{FF2B5EF4-FFF2-40B4-BE49-F238E27FC236}">
                <a16:creationId xmlns:a16="http://schemas.microsoft.com/office/drawing/2014/main" id="{920E22DD-43E5-164B-E5FD-35A2B88E657D}"/>
              </a:ext>
              <a:ext uri="{C183D7F6-B498-43B3-948B-1728B52AA6E4}">
                <adec:decorative xmlns:adec="http://schemas.microsoft.com/office/drawing/2017/decorative" val="1"/>
              </a:ext>
            </a:extLst>
          </p:cNvPr>
          <p:cNvSpPr>
            <a:spLocks noChangeAspect="1"/>
          </p:cNvSpPr>
          <p:nvPr/>
        </p:nvSpPr>
        <p:spPr>
          <a:xfrm>
            <a:off x="10282807" y="2083452"/>
            <a:ext cx="279610" cy="27593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solidFill>
            <a:schemeClr val="bg1"/>
          </a:soli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ea typeface="+mn-ea"/>
              <a:cs typeface="+mn-cs"/>
            </a:endParaRPr>
          </a:p>
        </p:txBody>
      </p:sp>
      <p:sp>
        <p:nvSpPr>
          <p:cNvPr id="55" name="Rectangle: Rounded Corners 50">
            <a:extLst>
              <a:ext uri="{FF2B5EF4-FFF2-40B4-BE49-F238E27FC236}">
                <a16:creationId xmlns:a16="http://schemas.microsoft.com/office/drawing/2014/main" id="{F3582F23-A102-78CB-FFFD-C4B8141151F8}"/>
              </a:ext>
            </a:extLst>
          </p:cNvPr>
          <p:cNvSpPr/>
          <p:nvPr/>
        </p:nvSpPr>
        <p:spPr bwMode="auto">
          <a:xfrm>
            <a:off x="7232790" y="2724666"/>
            <a:ext cx="1876928" cy="3021159"/>
          </a:xfrm>
          <a:prstGeom prst="roundRect">
            <a:avLst>
              <a:gd name="adj" fmla="val 5615"/>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600"/>
              </a:spcBef>
              <a:spcAft>
                <a:spcPts val="0"/>
              </a:spcAft>
              <a:buClrTx/>
              <a:buSzTx/>
              <a:buFontTx/>
              <a:buNone/>
              <a:tabLst/>
              <a:defRPr/>
            </a:pPr>
            <a:br>
              <a:rPr kumimoji="0" lang="en-US" sz="1600" b="1" i="0" u="none" strike="noStrike" kern="1200" cap="none" spc="0" normalizeH="0" baseline="0" noProof="0">
                <a:ln>
                  <a:noFill/>
                </a:ln>
                <a:solidFill>
                  <a:srgbClr val="8661C5"/>
                </a:solidFill>
                <a:effectLst/>
                <a:uLnTx/>
                <a:uFillTx/>
                <a:cs typeface="Segoe Sans Display" pitchFamily="2" charset="0"/>
              </a:rPr>
            </a:br>
            <a:r>
              <a:rPr kumimoji="0" lang="en-US" sz="1600" i="0" u="none" strike="noStrike" kern="1200" cap="none" spc="0" normalizeH="0" baseline="0" noProof="0">
                <a:ln>
                  <a:noFill/>
                </a:ln>
                <a:solidFill>
                  <a:schemeClr val="tx1"/>
                </a:solidFill>
                <a:effectLst/>
                <a:uLnTx/>
                <a:uFillTx/>
                <a:cs typeface="Segoe Sans Display" pitchFamily="2" charset="0"/>
              </a:rPr>
              <a:t>Eligible customers can request technical </a:t>
            </a:r>
            <a:br>
              <a:rPr kumimoji="0" lang="en-US" sz="1600" i="0" u="none" strike="noStrike" kern="1200" cap="none" spc="0" normalizeH="0" baseline="0" noProof="0">
                <a:ln>
                  <a:noFill/>
                </a:ln>
                <a:solidFill>
                  <a:schemeClr val="tx1"/>
                </a:solidFill>
                <a:effectLst/>
                <a:uLnTx/>
                <a:uFillTx/>
                <a:cs typeface="Segoe Sans Display" pitchFamily="2" charset="0"/>
              </a:rPr>
            </a:br>
            <a:r>
              <a:rPr kumimoji="0" lang="en-US" sz="1600" i="0" u="none" strike="noStrike" kern="1200" cap="none" spc="0" normalizeH="0" baseline="0" noProof="0">
                <a:ln>
                  <a:noFill/>
                </a:ln>
                <a:solidFill>
                  <a:schemeClr val="tx1"/>
                </a:solidFill>
                <a:effectLst/>
                <a:uLnTx/>
                <a:uFillTx/>
                <a:cs typeface="Segoe Sans Display" pitchFamily="2" charset="0"/>
              </a:rPr>
              <a:t>and deployment assistance.</a:t>
            </a:r>
            <a:br>
              <a:rPr kumimoji="0" lang="en-US" sz="1600" i="0" u="none" strike="noStrike" kern="1200" cap="none" spc="0" normalizeH="0" baseline="0" noProof="0">
                <a:ln>
                  <a:noFill/>
                </a:ln>
                <a:solidFill>
                  <a:schemeClr val="tx1"/>
                </a:solidFill>
                <a:effectLst/>
                <a:uLnTx/>
                <a:uFillTx/>
                <a:cs typeface="Segoe Sans Display" pitchFamily="2" charset="0"/>
              </a:rPr>
            </a:br>
            <a:br>
              <a:rPr kumimoji="0" lang="en-US" sz="1600" i="0" u="none" strike="noStrike" kern="1200" cap="none" spc="0" normalizeH="0" baseline="0" noProof="0">
                <a:ln>
                  <a:noFill/>
                </a:ln>
                <a:solidFill>
                  <a:schemeClr val="tx1"/>
                </a:solidFill>
                <a:effectLst/>
                <a:uLnTx/>
                <a:uFillTx/>
                <a:cs typeface="Segoe Sans Display" pitchFamily="2" charset="0"/>
              </a:rPr>
            </a:br>
            <a:r>
              <a:rPr kumimoji="0" lang="en-US" sz="1600" i="0" u="sng" strike="noStrike" kern="1200" cap="none" spc="0" normalizeH="0" baseline="0" noProof="0">
                <a:ln>
                  <a:noFill/>
                </a:ln>
                <a:solidFill>
                  <a:schemeClr val="accent4"/>
                </a:solidFill>
                <a:effectLst/>
                <a:uLnTx/>
                <a:uFillTx/>
                <a:cs typeface="Segoe Sans Display" pitchFamily="2" charset="0"/>
                <a:hlinkClick r:id="rId5">
                  <a:extLst>
                    <a:ext uri="{A12FA001-AC4F-418D-AE19-62706E023703}">
                      <ahyp:hlinkClr xmlns:ahyp="http://schemas.microsoft.com/office/drawing/2018/hyperlinkcolor" val="tx"/>
                    </a:ext>
                  </a:extLst>
                </a:hlinkClick>
              </a:rPr>
              <a:t>Microsoft FastTrack</a:t>
            </a:r>
            <a:br>
              <a:rPr kumimoji="0" lang="en-US" sz="1600" i="0" u="sng" strike="noStrike" kern="1200" cap="none" spc="0" normalizeH="0" baseline="0" noProof="0">
                <a:ln>
                  <a:noFill/>
                </a:ln>
                <a:solidFill>
                  <a:schemeClr val="accent4"/>
                </a:solidFill>
                <a:effectLst/>
                <a:uLnTx/>
                <a:uFillTx/>
                <a:cs typeface="Segoe Sans Display" pitchFamily="2" charset="0"/>
              </a:rPr>
            </a:br>
            <a:endParaRPr kumimoji="0" lang="en-US" sz="1600" i="0" u="none" strike="noStrike" kern="1200" cap="none" spc="0" normalizeH="0" baseline="0" noProof="0">
              <a:ln>
                <a:noFill/>
              </a:ln>
              <a:solidFill>
                <a:schemeClr val="accent4"/>
              </a:solidFill>
              <a:effectLst/>
              <a:uLnTx/>
              <a:uFillTx/>
              <a:cs typeface="Segoe Sans Display" pitchFamily="2" charset="0"/>
            </a:endParaRPr>
          </a:p>
        </p:txBody>
      </p:sp>
      <p:sp>
        <p:nvSpPr>
          <p:cNvPr id="56" name="Rectangle: Rounded Corners 50">
            <a:extLst>
              <a:ext uri="{FF2B5EF4-FFF2-40B4-BE49-F238E27FC236}">
                <a16:creationId xmlns:a16="http://schemas.microsoft.com/office/drawing/2014/main" id="{44FF5083-D0F0-1B1B-7C8C-DF4C8AF17731}"/>
              </a:ext>
            </a:extLst>
          </p:cNvPr>
          <p:cNvSpPr/>
          <p:nvPr/>
        </p:nvSpPr>
        <p:spPr bwMode="auto">
          <a:xfrm>
            <a:off x="9520690" y="2710132"/>
            <a:ext cx="1876928" cy="3021159"/>
          </a:xfrm>
          <a:prstGeom prst="roundRect">
            <a:avLst>
              <a:gd name="adj" fmla="val 5615"/>
            </a:avLst>
          </a:prstGeom>
          <a:noFill/>
          <a:ln>
            <a:noFill/>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rtl="0" eaLnBrk="1" fontAlgn="auto" latinLnBrk="0" hangingPunct="1">
              <a:lnSpc>
                <a:spcPct val="100000"/>
              </a:lnSpc>
              <a:spcBef>
                <a:spcPts val="600"/>
              </a:spcBef>
              <a:spcAft>
                <a:spcPts val="0"/>
              </a:spcAft>
              <a:buClrTx/>
              <a:buSzTx/>
              <a:buFontTx/>
              <a:buNone/>
              <a:tabLst/>
              <a:defRPr/>
            </a:pPr>
            <a:br>
              <a:rPr lang="en-US" sz="1600" b="1">
                <a:solidFill>
                  <a:srgbClr val="8661C5"/>
                </a:solidFill>
                <a:cs typeface="Segoe Sans Display" pitchFamily="2" charset="0"/>
              </a:rPr>
            </a:br>
            <a:r>
              <a:rPr kumimoji="0" lang="en-US" sz="1600" i="0" u="none" strike="noStrike" kern="1200" cap="none" spc="0" normalizeH="0" baseline="0" noProof="0">
                <a:ln>
                  <a:noFill/>
                </a:ln>
                <a:solidFill>
                  <a:schemeClr val="tx1"/>
                </a:solidFill>
                <a:effectLst/>
                <a:uLnTx/>
                <a:uFillTx/>
                <a:cs typeface="Segoe Sans Display" pitchFamily="2" charset="0"/>
              </a:rPr>
              <a:t>Get started on your Copilot journey </a:t>
            </a:r>
            <a:br>
              <a:rPr kumimoji="0" lang="en-US" sz="1600" i="0" u="none" strike="noStrike" kern="1200" cap="none" spc="0" normalizeH="0" baseline="0" noProof="0">
                <a:ln>
                  <a:noFill/>
                </a:ln>
                <a:solidFill>
                  <a:schemeClr val="tx1"/>
                </a:solidFill>
                <a:effectLst/>
                <a:uLnTx/>
                <a:uFillTx/>
                <a:cs typeface="Segoe Sans Display" pitchFamily="2" charset="0"/>
              </a:rPr>
            </a:br>
            <a:r>
              <a:rPr kumimoji="0" lang="en-US" sz="1600" i="0" u="none" strike="noStrike" kern="1200" cap="none" spc="0" normalizeH="0" baseline="0" noProof="0">
                <a:ln>
                  <a:noFill/>
                </a:ln>
                <a:solidFill>
                  <a:schemeClr val="tx1"/>
                </a:solidFill>
                <a:effectLst/>
                <a:uLnTx/>
                <a:uFillTx/>
                <a:cs typeface="Segoe Sans Display" pitchFamily="2" charset="0"/>
              </a:rPr>
              <a:t>with expert-led services.</a:t>
            </a:r>
            <a:br>
              <a:rPr kumimoji="0" lang="en-US" sz="1600" i="0" u="none" strike="noStrike" kern="1200" cap="none" spc="0" normalizeH="0" baseline="0" noProof="0">
                <a:ln>
                  <a:noFill/>
                </a:ln>
                <a:solidFill>
                  <a:schemeClr val="tx1"/>
                </a:solidFill>
                <a:effectLst/>
                <a:uLnTx/>
                <a:uFillTx/>
                <a:cs typeface="Segoe Sans Display" pitchFamily="2" charset="0"/>
              </a:rPr>
            </a:br>
            <a:br>
              <a:rPr kumimoji="0" lang="en-US" sz="1600" i="0" u="none" strike="noStrike" kern="1200" cap="none" spc="0" normalizeH="0" baseline="0" noProof="0">
                <a:ln>
                  <a:noFill/>
                </a:ln>
                <a:solidFill>
                  <a:schemeClr val="tx1"/>
                </a:solidFill>
                <a:effectLst/>
                <a:uLnTx/>
                <a:uFillTx/>
                <a:cs typeface="Segoe Sans Display" pitchFamily="2" charset="0"/>
              </a:rPr>
            </a:br>
            <a:r>
              <a:rPr kumimoji="0" lang="en-US" sz="1600" i="0" u="sng" strike="noStrike" kern="1200" cap="none" spc="0" normalizeH="0" baseline="0" noProof="0">
                <a:ln>
                  <a:noFill/>
                </a:ln>
                <a:solidFill>
                  <a:schemeClr val="accent4"/>
                </a:solidFill>
                <a:effectLst/>
                <a:uLnTx/>
                <a:uFillTx/>
                <a:cs typeface="Segoe Sans Display" pitchFamily="2" charset="0"/>
                <a:hlinkClick r:id="rId6">
                  <a:extLst>
                    <a:ext uri="{A12FA001-AC4F-418D-AE19-62706E023703}">
                      <ahyp:hlinkClr xmlns:ahyp="http://schemas.microsoft.com/office/drawing/2018/hyperlinkcolor" val="tx"/>
                    </a:ext>
                  </a:extLst>
                </a:hlinkClick>
              </a:rPr>
              <a:t>Microsoft </a:t>
            </a:r>
            <a:br>
              <a:rPr kumimoji="0" lang="en-US" sz="1600" i="0" u="sng" strike="noStrike" kern="1200" cap="none" spc="0" normalizeH="0" baseline="0" noProof="0">
                <a:ln>
                  <a:noFill/>
                </a:ln>
                <a:solidFill>
                  <a:schemeClr val="accent4"/>
                </a:solidFill>
                <a:effectLst/>
                <a:uLnTx/>
                <a:uFillTx/>
                <a:cs typeface="Segoe Sans Display" pitchFamily="2" charset="0"/>
                <a:hlinkClick r:id="rId6">
                  <a:extLst>
                    <a:ext uri="{A12FA001-AC4F-418D-AE19-62706E023703}">
                      <ahyp:hlinkClr xmlns:ahyp="http://schemas.microsoft.com/office/drawing/2018/hyperlinkcolor" val="tx"/>
                    </a:ext>
                  </a:extLst>
                </a:hlinkClick>
              </a:rPr>
            </a:br>
            <a:r>
              <a:rPr kumimoji="0" lang="en-US" sz="1600" i="0" u="sng" strike="noStrike" kern="1200" cap="none" spc="0" normalizeH="0" baseline="0" noProof="0">
                <a:ln>
                  <a:noFill/>
                </a:ln>
                <a:solidFill>
                  <a:schemeClr val="accent4"/>
                </a:solidFill>
                <a:effectLst/>
                <a:uLnTx/>
                <a:uFillTx/>
                <a:cs typeface="Segoe Sans Display" pitchFamily="2" charset="0"/>
                <a:hlinkClick r:id="rId6">
                  <a:extLst>
                    <a:ext uri="{A12FA001-AC4F-418D-AE19-62706E023703}">
                      <ahyp:hlinkClr xmlns:ahyp="http://schemas.microsoft.com/office/drawing/2018/hyperlinkcolor" val="tx"/>
                    </a:ext>
                  </a:extLst>
                </a:hlinkClick>
              </a:rPr>
              <a:t>Unified</a:t>
            </a:r>
            <a:br>
              <a:rPr kumimoji="0" lang="en-US" sz="1600" i="0" u="none" strike="noStrike" kern="1200" cap="none" spc="0" normalizeH="0" baseline="0" noProof="0">
                <a:ln>
                  <a:noFill/>
                </a:ln>
                <a:solidFill>
                  <a:schemeClr val="accent4"/>
                </a:solidFill>
                <a:effectLst/>
                <a:uLnTx/>
                <a:uFillTx/>
                <a:cs typeface="Segoe Sans Display" pitchFamily="2" charset="0"/>
              </a:rPr>
            </a:br>
            <a:endParaRPr kumimoji="0" lang="en-US" sz="1600" i="0" u="none" strike="noStrike" kern="1200" cap="none" spc="0" normalizeH="0" baseline="0" noProof="0">
              <a:ln>
                <a:noFill/>
              </a:ln>
              <a:solidFill>
                <a:schemeClr val="accent4"/>
              </a:solidFill>
              <a:effectLst/>
              <a:uLnTx/>
              <a:uFillTx/>
              <a:cs typeface="Segoe Sans Display" pitchFamily="2" charset="0"/>
            </a:endParaRPr>
          </a:p>
        </p:txBody>
      </p:sp>
      <p:sp>
        <p:nvSpPr>
          <p:cNvPr id="2" name="Rectangle: Rounded Corners 1">
            <a:extLst>
              <a:ext uri="{FF2B5EF4-FFF2-40B4-BE49-F238E27FC236}">
                <a16:creationId xmlns:a16="http://schemas.microsoft.com/office/drawing/2014/main" id="{0D765469-750D-92A2-6A6B-7064E6438E69}"/>
              </a:ext>
              <a:ext uri="{C183D7F6-B498-43B3-948B-1728B52AA6E4}">
                <adec:decorative xmlns:adec="http://schemas.microsoft.com/office/drawing/2017/decorative" val="1"/>
              </a:ext>
            </a:extLst>
          </p:cNvPr>
          <p:cNvSpPr>
            <a:spLocks/>
          </p:cNvSpPr>
          <p:nvPr/>
        </p:nvSpPr>
        <p:spPr bwMode="auto">
          <a:xfrm>
            <a:off x="554182" y="6044414"/>
            <a:ext cx="11083636" cy="32508"/>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err="1"/>
          </a:p>
        </p:txBody>
      </p:sp>
      <p:sp>
        <p:nvSpPr>
          <p:cNvPr id="49" name="TextBox 48">
            <a:extLst>
              <a:ext uri="{FF2B5EF4-FFF2-40B4-BE49-F238E27FC236}">
                <a16:creationId xmlns:a16="http://schemas.microsoft.com/office/drawing/2014/main" id="{1C8B8F15-AF9F-C8DE-C6B9-5DC069304811}"/>
              </a:ext>
            </a:extLst>
          </p:cNvPr>
          <p:cNvSpPr txBox="1"/>
          <p:nvPr/>
        </p:nvSpPr>
        <p:spPr>
          <a:xfrm>
            <a:off x="576108" y="6187534"/>
            <a:ext cx="11038378" cy="21544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mj-lt"/>
                <a:ea typeface="+mn-ea"/>
                <a:cs typeface="+mn-cs"/>
              </a:rPr>
              <a:t>Connect with your Microsoft representative for more information. </a:t>
            </a:r>
          </a:p>
        </p:txBody>
      </p:sp>
    </p:spTree>
    <p:extLst>
      <p:ext uri="{BB962C8B-B14F-4D97-AF65-F5344CB8AC3E}">
        <p14:creationId xmlns:p14="http://schemas.microsoft.com/office/powerpoint/2010/main" val="32113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10E68-FDBF-19D5-13BD-B6687AF0B092}"/>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DD315F8-B33B-70CD-72E4-11B779BF7455}"/>
              </a:ext>
              <a:ext uri="{C183D7F6-B498-43B3-948B-1728B52AA6E4}">
                <adec:decorative xmlns:adec="http://schemas.microsoft.com/office/drawing/2017/decorative" val="1"/>
              </a:ext>
            </a:extLst>
          </p:cNvPr>
          <p:cNvSpPr>
            <a:spLocks/>
          </p:cNvSpPr>
          <p:nvPr/>
        </p:nvSpPr>
        <p:spPr>
          <a:xfrm>
            <a:off x="419804" y="994767"/>
            <a:ext cx="11352392" cy="5199204"/>
          </a:xfrm>
          <a:prstGeom prst="roundRect">
            <a:avLst>
              <a:gd name="adj" fmla="val 2413"/>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1300">
              <a:solidFill>
                <a:srgbClr val="FFFFFF"/>
              </a:solidFill>
              <a:latin typeface="Segoe UI"/>
              <a:cs typeface="Segoe UI" pitchFamily="34" charset="0"/>
            </a:endParaRPr>
          </a:p>
        </p:txBody>
      </p:sp>
      <p:sp>
        <p:nvSpPr>
          <p:cNvPr id="20" name="Title 3">
            <a:extLst>
              <a:ext uri="{FF2B5EF4-FFF2-40B4-BE49-F238E27FC236}">
                <a16:creationId xmlns:a16="http://schemas.microsoft.com/office/drawing/2014/main" id="{B7143BAD-F2BC-0920-3842-DF22F88E44C0}"/>
              </a:ext>
            </a:extLst>
          </p:cNvPr>
          <p:cNvSpPr txBox="1">
            <a:spLocks noGrp="1"/>
          </p:cNvSpPr>
          <p:nvPr>
            <p:ph type="title" idx="4294967295"/>
          </p:nvPr>
        </p:nvSpPr>
        <p:spPr>
          <a:xfrm>
            <a:off x="840808" y="3248121"/>
            <a:ext cx="2599397" cy="6924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100"/>
              </a:spcBef>
              <a:spcAft>
                <a:spcPts val="600"/>
              </a:spcAft>
              <a:buClrTx/>
              <a:buSzTx/>
              <a:buFontTx/>
              <a:buNone/>
              <a:tabLst/>
              <a:defRPr/>
            </a:pPr>
            <a:r>
              <a:rPr kumimoji="0" lang="en-GB" sz="2800" b="0" i="0" u="none" strike="noStrike" kern="1200" cap="none" spc="-50" normalizeH="0" baseline="0" noProof="0">
                <a:ln w="3175">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rPr>
              <a:t>AI Measurement Resources, continued</a:t>
            </a:r>
          </a:p>
        </p:txBody>
      </p:sp>
      <p:sp>
        <p:nvSpPr>
          <p:cNvPr id="21" name="Rectangle: Rounded Corners 20">
            <a:extLst>
              <a:ext uri="{FF2B5EF4-FFF2-40B4-BE49-F238E27FC236}">
                <a16:creationId xmlns:a16="http://schemas.microsoft.com/office/drawing/2014/main" id="{81A6AEC8-792A-AE33-CCE6-E92E7FD72E35}"/>
              </a:ext>
              <a:ext uri="{C183D7F6-B498-43B3-948B-1728B52AA6E4}">
                <adec:decorative xmlns:adec="http://schemas.microsoft.com/office/drawing/2017/decorative" val="1"/>
              </a:ext>
            </a:extLst>
          </p:cNvPr>
          <p:cNvSpPr>
            <a:spLocks/>
          </p:cNvSpPr>
          <p:nvPr/>
        </p:nvSpPr>
        <p:spPr bwMode="auto">
          <a:xfrm>
            <a:off x="3901009" y="1415863"/>
            <a:ext cx="45719" cy="4357013"/>
          </a:xfrm>
          <a:prstGeom prst="roundRect">
            <a:avLst>
              <a:gd name="adj" fmla="val 50000"/>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400" err="1"/>
          </a:p>
        </p:txBody>
      </p:sp>
      <p:sp>
        <p:nvSpPr>
          <p:cNvPr id="22" name="Rectangle 21">
            <a:extLst>
              <a:ext uri="{FF2B5EF4-FFF2-40B4-BE49-F238E27FC236}">
                <a16:creationId xmlns:a16="http://schemas.microsoft.com/office/drawing/2014/main" id="{0B561000-D3C1-B40F-BD6C-3BB2D389F85F}"/>
              </a:ext>
              <a:ext uri="{C183D7F6-B498-43B3-948B-1728B52AA6E4}">
                <adec:decorative xmlns:adec="http://schemas.microsoft.com/office/drawing/2017/decorative" val="1"/>
              </a:ext>
            </a:extLst>
          </p:cNvPr>
          <p:cNvSpPr/>
          <p:nvPr/>
        </p:nvSpPr>
        <p:spPr bwMode="auto">
          <a:xfrm>
            <a:off x="4982130" y="3447511"/>
            <a:ext cx="436731" cy="61356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57BF22B1-56D2-7FD3-A870-4E89D00CACA8}"/>
              </a:ext>
            </a:extLst>
          </p:cNvPr>
          <p:cNvSpPr txBox="1">
            <a:spLocks/>
          </p:cNvSpPr>
          <p:nvPr/>
        </p:nvSpPr>
        <p:spPr>
          <a:xfrm>
            <a:off x="5085372" y="1658180"/>
            <a:ext cx="6146507" cy="307777"/>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rPr>
              <a:t>Webinars</a:t>
            </a:r>
            <a:r>
              <a:rPr kumimoji="0" lang="en-US" sz="2000" b="0" i="0" u="none" strike="noStrike" kern="1200" cap="none" spc="0" normalizeH="0" noProof="0">
                <a:ln>
                  <a:noFill/>
                </a:ln>
                <a:solidFill>
                  <a:srgbClr val="000000"/>
                </a:solidFill>
                <a:effectLst/>
                <a:uLnTx/>
                <a:uFillTx/>
                <a:latin typeface="Segoe UI"/>
                <a:ea typeface="+mn-ea"/>
                <a:cs typeface="+mn-cs"/>
              </a:rPr>
              <a:t>: </a:t>
            </a:r>
            <a:r>
              <a:rPr kumimoji="0" lang="en-US" sz="2000" b="0" i="0" u="none" strike="noStrike" kern="1200" cap="none" spc="0" normalizeH="0" noProof="0">
                <a:ln>
                  <a:noFill/>
                </a:ln>
                <a:solidFill>
                  <a:srgbClr val="000000"/>
                </a:solidFill>
                <a:effectLst/>
                <a:uLnTx/>
                <a:uFillTx/>
                <a:latin typeface="Segoe UI"/>
                <a:ea typeface="+mn-ea"/>
                <a:cs typeface="+mn-cs"/>
                <a:hlinkClick r:id="rId3"/>
              </a:rPr>
              <a:t>Accelerate value with Microsoft 365 Copilot</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7" name="Graphic 6">
            <a:extLst>
              <a:ext uri="{FF2B5EF4-FFF2-40B4-BE49-F238E27FC236}">
                <a16:creationId xmlns:a16="http://schemas.microsoft.com/office/drawing/2014/main" id="{7E4CEC39-A381-C3BF-2E20-339AFB773201}"/>
              </a:ext>
              <a:ext uri="{C183D7F6-B498-43B3-948B-1728B52AA6E4}">
                <adec:decorative xmlns:adec="http://schemas.microsoft.com/office/drawing/2017/decorative" val="1"/>
              </a:ext>
            </a:extLst>
          </p:cNvPr>
          <p:cNvSpPr/>
          <p:nvPr/>
        </p:nvSpPr>
        <p:spPr>
          <a:xfrm>
            <a:off x="4407531" y="1613909"/>
            <a:ext cx="396319" cy="396319"/>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US" sz="1600">
              <a:latin typeface="+mj-lt"/>
            </a:endParaRPr>
          </a:p>
        </p:txBody>
      </p:sp>
      <p:sp>
        <p:nvSpPr>
          <p:cNvPr id="8" name="TextBox 7">
            <a:extLst>
              <a:ext uri="{FF2B5EF4-FFF2-40B4-BE49-F238E27FC236}">
                <a16:creationId xmlns:a16="http://schemas.microsoft.com/office/drawing/2014/main" id="{E2FDB65D-D89A-61B3-FD05-C3CC9E1BF0DB}"/>
              </a:ext>
            </a:extLst>
          </p:cNvPr>
          <p:cNvSpPr txBox="1">
            <a:spLocks/>
          </p:cNvSpPr>
          <p:nvPr/>
        </p:nvSpPr>
        <p:spPr>
          <a:xfrm>
            <a:off x="5085374" y="2531359"/>
            <a:ext cx="6146507" cy="2154436"/>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rPr>
              <a:t>Learn articles: </a:t>
            </a:r>
          </a:p>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hlinkClick r:id="rId4"/>
              </a:rPr>
              <a:t>Copilot Analytics</a:t>
            </a:r>
            <a:endParaRPr kumimoji="0" lang="en-US" sz="2000" b="0" i="0" u="none" strike="noStrike" kern="1200" cap="none" spc="0" normalizeH="0" baseline="0" noProof="0">
              <a:ln>
                <a:noFill/>
              </a:ln>
              <a:solidFill>
                <a:srgbClr val="000000"/>
              </a:solidFill>
              <a:effectLst/>
              <a:uLnTx/>
              <a:uFillTx/>
              <a:latin typeface="Segoe UI"/>
            </a:endParaRPr>
          </a:p>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hlinkClick r:id="rId5"/>
              </a:rPr>
              <a:t>Copilot Dashboard</a:t>
            </a:r>
            <a:endParaRPr kumimoji="0" lang="en-US" sz="2000" b="0" i="0" u="none" strike="noStrike" kern="1200" cap="none" spc="0" normalizeH="0" baseline="0" noProof="0">
              <a:ln>
                <a:noFill/>
              </a:ln>
              <a:solidFill>
                <a:srgbClr val="000000"/>
              </a:solidFill>
              <a:effectLst/>
              <a:uLnTx/>
              <a:uFillTx/>
              <a:latin typeface="Segoe UI"/>
            </a:endParaRPr>
          </a:p>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hlinkClick r:id="rId6"/>
              </a:rPr>
              <a:t>Copilot Business Impact Report</a:t>
            </a:r>
            <a:endParaRPr kumimoji="0" lang="en-US" sz="2000" b="0" i="0" u="none" strike="noStrike" kern="1200" cap="none" spc="0" normalizeH="0" baseline="0" noProof="0">
              <a:ln>
                <a:noFill/>
              </a:ln>
              <a:solidFill>
                <a:srgbClr val="000000"/>
              </a:solidFill>
              <a:effectLst/>
              <a:uLnTx/>
              <a:uFillTx/>
              <a:latin typeface="Segoe UI"/>
            </a:endParaRPr>
          </a:p>
          <a:p>
            <a:pPr marL="0" marR="0" lvl="0" indent="0" defTabSz="914400" rtl="0" eaLnBrk="1" fontAlgn="auto" latinLnBrk="0" hangingPunct="1">
              <a:lnSpc>
                <a:spcPct val="100000"/>
              </a:lnSpc>
              <a:spcBef>
                <a:spcPts val="0"/>
              </a:spcBef>
              <a:spcAft>
                <a:spcPts val="1200"/>
              </a:spcAft>
              <a:buClrTx/>
              <a:buSzTx/>
              <a:buFontTx/>
              <a:buNone/>
              <a:tabLst/>
              <a:defRPr/>
            </a:pPr>
            <a:r>
              <a:rPr lang="en-US" sz="2000" noProof="0">
                <a:solidFill>
                  <a:srgbClr val="000000"/>
                </a:solidFill>
                <a:latin typeface="Segoe UI"/>
                <a:hlinkClick r:id="rId7"/>
              </a:rPr>
              <a:t>Viva Insights</a:t>
            </a:r>
            <a:endParaRPr kumimoji="0" lang="en-US" sz="2000" b="0" i="0" u="none" strike="noStrike" kern="1200" cap="none" spc="0" normalizeH="0" baseline="0" noProof="0">
              <a:ln>
                <a:noFill/>
              </a:ln>
              <a:solidFill>
                <a:srgbClr val="000000"/>
              </a:solidFill>
              <a:effectLst/>
              <a:uLnTx/>
              <a:uFillTx/>
              <a:latin typeface="Segoe UI"/>
            </a:endParaRPr>
          </a:p>
        </p:txBody>
      </p:sp>
      <p:sp>
        <p:nvSpPr>
          <p:cNvPr id="9" name="Graphic 6">
            <a:extLst>
              <a:ext uri="{FF2B5EF4-FFF2-40B4-BE49-F238E27FC236}">
                <a16:creationId xmlns:a16="http://schemas.microsoft.com/office/drawing/2014/main" id="{3D0E27BB-81A6-EB10-C677-BFDF9C100EFD}"/>
              </a:ext>
              <a:ext uri="{C183D7F6-B498-43B3-948B-1728B52AA6E4}">
                <adec:decorative xmlns:adec="http://schemas.microsoft.com/office/drawing/2017/decorative" val="1"/>
              </a:ext>
            </a:extLst>
          </p:cNvPr>
          <p:cNvSpPr/>
          <p:nvPr/>
        </p:nvSpPr>
        <p:spPr>
          <a:xfrm>
            <a:off x="4407531" y="2502945"/>
            <a:ext cx="396319" cy="396319"/>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US" sz="1600">
              <a:latin typeface="+mj-lt"/>
            </a:endParaRPr>
          </a:p>
        </p:txBody>
      </p:sp>
      <p:sp>
        <p:nvSpPr>
          <p:cNvPr id="10" name="TextBox 9">
            <a:extLst>
              <a:ext uri="{FF2B5EF4-FFF2-40B4-BE49-F238E27FC236}">
                <a16:creationId xmlns:a16="http://schemas.microsoft.com/office/drawing/2014/main" id="{8768A8A2-DB86-90AA-DCC3-0BE75DF0539F}"/>
              </a:ext>
            </a:extLst>
          </p:cNvPr>
          <p:cNvSpPr txBox="1">
            <a:spLocks/>
          </p:cNvSpPr>
          <p:nvPr/>
        </p:nvSpPr>
        <p:spPr>
          <a:xfrm>
            <a:off x="5085374" y="5222782"/>
            <a:ext cx="6146507" cy="307777"/>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mn-cs"/>
                <a:hlinkClick r:id="rId8"/>
              </a:rPr>
              <a:t>Copilot Scenario Library</a:t>
            </a:r>
            <a:endParaRPr kumimoji="0" lang="en-US" sz="20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Graphic 6">
            <a:extLst>
              <a:ext uri="{FF2B5EF4-FFF2-40B4-BE49-F238E27FC236}">
                <a16:creationId xmlns:a16="http://schemas.microsoft.com/office/drawing/2014/main" id="{A32432DD-C9F9-E6A4-B9CE-9EA6A3097D5F}"/>
              </a:ext>
              <a:ext uri="{C183D7F6-B498-43B3-948B-1728B52AA6E4}">
                <adec:decorative xmlns:adec="http://schemas.microsoft.com/office/drawing/2017/decorative" val="1"/>
              </a:ext>
            </a:extLst>
          </p:cNvPr>
          <p:cNvSpPr/>
          <p:nvPr/>
        </p:nvSpPr>
        <p:spPr>
          <a:xfrm>
            <a:off x="4407531" y="5178511"/>
            <a:ext cx="396319" cy="396319"/>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US" sz="1600">
              <a:latin typeface="+mj-lt"/>
            </a:endParaRPr>
          </a:p>
        </p:txBody>
      </p:sp>
    </p:spTree>
    <p:extLst>
      <p:ext uri="{BB962C8B-B14F-4D97-AF65-F5344CB8AC3E}">
        <p14:creationId xmlns:p14="http://schemas.microsoft.com/office/powerpoint/2010/main" val="15639461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83D94D86-597A-95F8-7F71-246B37BE7428}"/>
              </a:ext>
              <a:ext uri="{C183D7F6-B498-43B3-948B-1728B52AA6E4}">
                <adec:decorative xmlns:adec="http://schemas.microsoft.com/office/drawing/2017/decorative" val="1"/>
              </a:ext>
            </a:extLst>
          </p:cNvPr>
          <p:cNvSpPr>
            <a:spLocks/>
          </p:cNvSpPr>
          <p:nvPr/>
        </p:nvSpPr>
        <p:spPr bwMode="auto">
          <a:xfrm>
            <a:off x="419100" y="1885313"/>
            <a:ext cx="11353800" cy="4481560"/>
          </a:xfrm>
          <a:prstGeom prst="roundRect">
            <a:avLst>
              <a:gd name="adj" fmla="val 722"/>
            </a:avLst>
          </a:prstGeom>
          <a:solidFill>
            <a:schemeClr val="bg1"/>
          </a:solidFill>
          <a:ln w="3175">
            <a:solidFill>
              <a:schemeClr val="bg1">
                <a:lumMod val="95000"/>
              </a:schemeClr>
            </a:solidFill>
            <a:headEnd type="none" w="med" len="med"/>
            <a:tailEnd type="none" w="med" len="med"/>
          </a:ln>
          <a:effectLst>
            <a:outerShdw blurRad="50800" dist="38100" dir="2700000" algn="tl" rotWithShape="0">
              <a:schemeClr val="bg1">
                <a:lumMod val="6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4" name="Title 7">
            <a:extLst>
              <a:ext uri="{FF2B5EF4-FFF2-40B4-BE49-F238E27FC236}">
                <a16:creationId xmlns:a16="http://schemas.microsoft.com/office/drawing/2014/main" id="{59504AFB-9A55-73F9-3A31-3AEF6182307D}"/>
              </a:ext>
            </a:extLst>
          </p:cNvPr>
          <p:cNvSpPr txBox="1">
            <a:spLocks/>
          </p:cNvSpPr>
          <p:nvPr/>
        </p:nvSpPr>
        <p:spPr>
          <a:xfrm>
            <a:off x="419100" y="226497"/>
            <a:ext cx="2940957"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Planning a measurement program</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2" name="Title 1">
            <a:extLst>
              <a:ext uri="{FF2B5EF4-FFF2-40B4-BE49-F238E27FC236}">
                <a16:creationId xmlns:a16="http://schemas.microsoft.com/office/drawing/2014/main" id="{5CEE7E48-E61D-4502-AD2F-A5ECC74390C5}"/>
              </a:ext>
            </a:extLst>
          </p:cNvPr>
          <p:cNvSpPr>
            <a:spLocks noGrp="1"/>
          </p:cNvSpPr>
          <p:nvPr>
            <p:ph type="title"/>
          </p:nvPr>
        </p:nvSpPr>
        <p:spPr>
          <a:xfrm>
            <a:off x="419804" y="411480"/>
            <a:ext cx="11352392" cy="430887"/>
          </a:xfrm>
        </p:spPr>
        <p:txBody>
          <a:bodyPr/>
          <a:lstStyle/>
          <a:p>
            <a:r>
              <a:rPr lang="en-GB"/>
              <a:t>Planning for Copilot Rollout &amp; Measurement</a:t>
            </a:r>
          </a:p>
        </p:txBody>
      </p:sp>
      <p:sp>
        <p:nvSpPr>
          <p:cNvPr id="6" name="TextBox 5">
            <a:extLst>
              <a:ext uri="{FF2B5EF4-FFF2-40B4-BE49-F238E27FC236}">
                <a16:creationId xmlns:a16="http://schemas.microsoft.com/office/drawing/2014/main" id="{986B7327-96DE-62EE-6C41-8A38DAF61D23}"/>
              </a:ext>
            </a:extLst>
          </p:cNvPr>
          <p:cNvSpPr txBox="1">
            <a:spLocks/>
          </p:cNvSpPr>
          <p:nvPr/>
        </p:nvSpPr>
        <p:spPr>
          <a:xfrm>
            <a:off x="419100" y="988556"/>
            <a:ext cx="11353800" cy="276999"/>
          </a:xfrm>
          <a:prstGeom prst="rect">
            <a:avLst/>
          </a:prstGeom>
          <a:noFill/>
        </p:spPr>
        <p:txBody>
          <a:bodyPr wrap="square" lIns="0" tIns="0" rIns="0" bIns="0" rtlCol="0">
            <a:spAutoFit/>
          </a:bodyPr>
          <a:lstStyle/>
          <a:p>
            <a:pPr algn="l">
              <a:spcAft>
                <a:spcPts val="600"/>
              </a:spcAft>
            </a:pPr>
            <a:r>
              <a:rPr lang="en-US"/>
              <a:t>A 3-workshop framework for leaders</a:t>
            </a:r>
          </a:p>
        </p:txBody>
      </p:sp>
      <p:cxnSp>
        <p:nvCxnSpPr>
          <p:cNvPr id="18" name="Straight Connector 17">
            <a:extLst>
              <a:ext uri="{FF2B5EF4-FFF2-40B4-BE49-F238E27FC236}">
                <a16:creationId xmlns:a16="http://schemas.microsoft.com/office/drawing/2014/main" id="{25D1F6D0-1936-6BAE-50B2-5D90CAEF2778}"/>
              </a:ext>
              <a:ext uri="{C183D7F6-B498-43B3-948B-1728B52AA6E4}">
                <adec:decorative xmlns:adec="http://schemas.microsoft.com/office/drawing/2017/decorative" val="1"/>
              </a:ext>
            </a:extLst>
          </p:cNvPr>
          <p:cNvCxnSpPr>
            <a:cxnSpLocks/>
          </p:cNvCxnSpPr>
          <p:nvPr/>
        </p:nvCxnSpPr>
        <p:spPr>
          <a:xfrm>
            <a:off x="530958" y="2441543"/>
            <a:ext cx="11130085"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FB4894-4308-E653-91F2-2C174BCA3BDD}"/>
              </a:ext>
              <a:ext uri="{C183D7F6-B498-43B3-948B-1728B52AA6E4}">
                <adec:decorative xmlns:adec="http://schemas.microsoft.com/office/drawing/2017/decorative" val="1"/>
              </a:ext>
            </a:extLst>
          </p:cNvPr>
          <p:cNvCxnSpPr>
            <a:cxnSpLocks/>
          </p:cNvCxnSpPr>
          <p:nvPr/>
        </p:nvCxnSpPr>
        <p:spPr>
          <a:xfrm>
            <a:off x="4836970" y="1885314"/>
            <a:ext cx="0" cy="43630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AC8ED94-F95A-531F-36EB-6528E4C366C3}"/>
              </a:ext>
              <a:ext uri="{C183D7F6-B498-43B3-948B-1728B52AA6E4}">
                <adec:decorative xmlns:adec="http://schemas.microsoft.com/office/drawing/2017/decorative" val="1"/>
              </a:ext>
            </a:extLst>
          </p:cNvPr>
          <p:cNvCxnSpPr>
            <a:cxnSpLocks/>
          </p:cNvCxnSpPr>
          <p:nvPr/>
        </p:nvCxnSpPr>
        <p:spPr>
          <a:xfrm>
            <a:off x="8304973" y="1885314"/>
            <a:ext cx="0" cy="4363088"/>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D98A634-0705-4B84-D8D1-16B9C5630BDB}"/>
              </a:ext>
            </a:extLst>
          </p:cNvPr>
          <p:cNvSpPr txBox="1">
            <a:spLocks/>
          </p:cNvSpPr>
          <p:nvPr/>
        </p:nvSpPr>
        <p:spPr>
          <a:xfrm>
            <a:off x="1480898" y="1377344"/>
            <a:ext cx="3244141" cy="507968"/>
          </a:xfrm>
          <a:prstGeom prst="round2SameRect">
            <a:avLst/>
          </a:prstGeom>
          <a:solidFill>
            <a:srgbClr val="F4DFF5"/>
          </a:solidFill>
        </p:spPr>
        <p:txBody>
          <a:bodyPr wrap="square" lIns="90000" tIns="90000" rIns="90000" bIns="90000" rtlCol="0" anchor="ctr">
            <a:noAutofit/>
          </a:bodyPr>
          <a:lstStyle/>
          <a:p>
            <a:r>
              <a:rPr lang="en-GB" sz="1400">
                <a:gradFill>
                  <a:gsLst>
                    <a:gs pos="58000">
                      <a:srgbClr val="8661C5"/>
                    </a:gs>
                    <a:gs pos="100000">
                      <a:srgbClr val="C73ECC"/>
                    </a:gs>
                    <a:gs pos="0">
                      <a:srgbClr val="0078D4">
                        <a:lumMod val="75000"/>
                      </a:srgbClr>
                    </a:gs>
                  </a:gsLst>
                  <a:lin ang="0" scaled="0"/>
                </a:gradFill>
                <a:latin typeface="+mj-lt"/>
              </a:rPr>
              <a:t>Workshop 1: Initial setup</a:t>
            </a:r>
            <a:br>
              <a:rPr lang="en-GB" sz="1400">
                <a:gradFill>
                  <a:gsLst>
                    <a:gs pos="58000">
                      <a:srgbClr val="8661C5"/>
                    </a:gs>
                    <a:gs pos="100000">
                      <a:srgbClr val="C73ECC"/>
                    </a:gs>
                    <a:gs pos="0">
                      <a:srgbClr val="0078D4">
                        <a:lumMod val="75000"/>
                      </a:srgbClr>
                    </a:gs>
                  </a:gsLst>
                  <a:lin ang="0" scaled="0"/>
                </a:gradFill>
                <a:latin typeface="+mj-lt"/>
              </a:rPr>
            </a:br>
            <a:r>
              <a:rPr lang="en-GB" sz="1100">
                <a:cs typeface="Segoe UI Light" panose="020B0502040204020203" pitchFamily="34" charset="0"/>
              </a:rPr>
              <a:t>(Month 1)</a:t>
            </a:r>
          </a:p>
        </p:txBody>
      </p:sp>
      <p:sp>
        <p:nvSpPr>
          <p:cNvPr id="10" name="TextBox 9">
            <a:extLst>
              <a:ext uri="{FF2B5EF4-FFF2-40B4-BE49-F238E27FC236}">
                <a16:creationId xmlns:a16="http://schemas.microsoft.com/office/drawing/2014/main" id="{2E3E692A-7FEA-0625-D2DC-6EC3430D979B}"/>
              </a:ext>
            </a:extLst>
          </p:cNvPr>
          <p:cNvSpPr txBox="1">
            <a:spLocks/>
          </p:cNvSpPr>
          <p:nvPr/>
        </p:nvSpPr>
        <p:spPr>
          <a:xfrm>
            <a:off x="4948901" y="1377344"/>
            <a:ext cx="3244141" cy="507968"/>
          </a:xfrm>
          <a:prstGeom prst="round2SameRect">
            <a:avLst/>
          </a:prstGeom>
          <a:solidFill>
            <a:srgbClr val="F4DFF5"/>
          </a:solidFill>
        </p:spPr>
        <p:txBody>
          <a:bodyPr wrap="square" lIns="90000" tIns="90000" rIns="90000" bIns="90000" rtlCol="0" anchor="ctr">
            <a:noAutofit/>
          </a:bodyPr>
          <a:lstStyle/>
          <a:p>
            <a:r>
              <a:rPr lang="en-GB" sz="1400">
                <a:gradFill>
                  <a:gsLst>
                    <a:gs pos="58000">
                      <a:srgbClr val="8661C5"/>
                    </a:gs>
                    <a:gs pos="100000">
                      <a:srgbClr val="C73ECC"/>
                    </a:gs>
                    <a:gs pos="0">
                      <a:srgbClr val="0078D4">
                        <a:lumMod val="75000"/>
                      </a:srgbClr>
                    </a:gs>
                  </a:gsLst>
                  <a:lin ang="0" scaled="0"/>
                </a:gradFill>
                <a:latin typeface="+mj-lt"/>
              </a:rPr>
              <a:t>Workshop 2: Interim review</a:t>
            </a:r>
            <a:br>
              <a:rPr lang="en-GB" sz="1400">
                <a:gradFill>
                  <a:gsLst>
                    <a:gs pos="58000">
                      <a:srgbClr val="8661C5"/>
                    </a:gs>
                    <a:gs pos="100000">
                      <a:srgbClr val="C73ECC"/>
                    </a:gs>
                    <a:gs pos="0">
                      <a:srgbClr val="0078D4">
                        <a:lumMod val="75000"/>
                      </a:srgbClr>
                    </a:gs>
                  </a:gsLst>
                  <a:lin ang="0" scaled="0"/>
                </a:gradFill>
                <a:latin typeface="+mj-lt"/>
              </a:rPr>
            </a:br>
            <a:r>
              <a:rPr lang="en-GB" sz="1100">
                <a:cs typeface="Segoe UI Light" panose="020B0502040204020203" pitchFamily="34" charset="0"/>
              </a:rPr>
              <a:t>(Month ~4)</a:t>
            </a:r>
          </a:p>
        </p:txBody>
      </p:sp>
      <p:sp>
        <p:nvSpPr>
          <p:cNvPr id="12" name="TextBox 11">
            <a:extLst>
              <a:ext uri="{FF2B5EF4-FFF2-40B4-BE49-F238E27FC236}">
                <a16:creationId xmlns:a16="http://schemas.microsoft.com/office/drawing/2014/main" id="{7630D663-F601-6852-BC5E-B975F1AACBA2}"/>
              </a:ext>
            </a:extLst>
          </p:cNvPr>
          <p:cNvSpPr txBox="1">
            <a:spLocks/>
          </p:cNvSpPr>
          <p:nvPr/>
        </p:nvSpPr>
        <p:spPr>
          <a:xfrm>
            <a:off x="8416902" y="1377344"/>
            <a:ext cx="3244141" cy="507968"/>
          </a:xfrm>
          <a:prstGeom prst="round2SameRect">
            <a:avLst/>
          </a:prstGeom>
          <a:solidFill>
            <a:srgbClr val="F4DFF5"/>
          </a:solidFill>
        </p:spPr>
        <p:txBody>
          <a:bodyPr wrap="square" lIns="90000" tIns="90000" rIns="90000" bIns="90000" rtlCol="0" anchor="ctr">
            <a:noAutofit/>
          </a:bodyPr>
          <a:lstStyle/>
          <a:p>
            <a:r>
              <a:rPr lang="en-GB" sz="1400">
                <a:gradFill>
                  <a:gsLst>
                    <a:gs pos="58000">
                      <a:srgbClr val="8661C5"/>
                    </a:gs>
                    <a:gs pos="100000">
                      <a:srgbClr val="C73ECC"/>
                    </a:gs>
                    <a:gs pos="0">
                      <a:srgbClr val="0078D4">
                        <a:lumMod val="75000"/>
                      </a:srgbClr>
                    </a:gs>
                  </a:gsLst>
                  <a:lin ang="0" scaled="0"/>
                </a:gradFill>
                <a:latin typeface="+mj-lt"/>
              </a:rPr>
              <a:t>Workshop 3: Final review</a:t>
            </a:r>
            <a:br>
              <a:rPr lang="en-GB" sz="1400">
                <a:gradFill>
                  <a:gsLst>
                    <a:gs pos="58000">
                      <a:srgbClr val="8661C5"/>
                    </a:gs>
                    <a:gs pos="100000">
                      <a:srgbClr val="C73ECC"/>
                    </a:gs>
                    <a:gs pos="0">
                      <a:srgbClr val="0078D4">
                        <a:lumMod val="75000"/>
                      </a:srgbClr>
                    </a:gs>
                  </a:gsLst>
                  <a:lin ang="0" scaled="0"/>
                </a:gradFill>
                <a:latin typeface="+mj-lt"/>
              </a:rPr>
            </a:br>
            <a:r>
              <a:rPr lang="en-GB" sz="1100">
                <a:cs typeface="Segoe UI Light" panose="020B0502040204020203" pitchFamily="34" charset="0"/>
              </a:rPr>
              <a:t>(Month 6+)</a:t>
            </a:r>
          </a:p>
        </p:txBody>
      </p:sp>
      <p:cxnSp>
        <p:nvCxnSpPr>
          <p:cNvPr id="36" name="Straight Connector 35">
            <a:extLst>
              <a:ext uri="{FF2B5EF4-FFF2-40B4-BE49-F238E27FC236}">
                <a16:creationId xmlns:a16="http://schemas.microsoft.com/office/drawing/2014/main" id="{C36E060F-7EA5-FCB7-F9F3-1215B6A2E174}"/>
              </a:ext>
              <a:ext uri="{C183D7F6-B498-43B3-948B-1728B52AA6E4}">
                <adec:decorative xmlns:adec="http://schemas.microsoft.com/office/drawing/2017/decorative" val="1"/>
              </a:ext>
            </a:extLst>
          </p:cNvPr>
          <p:cNvCxnSpPr>
            <a:cxnSpLocks/>
          </p:cNvCxnSpPr>
          <p:nvPr/>
        </p:nvCxnSpPr>
        <p:spPr>
          <a:xfrm>
            <a:off x="530958" y="3642147"/>
            <a:ext cx="11130085"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373DB70-D4C4-D5D6-8E68-959EE02F153C}"/>
              </a:ext>
              <a:ext uri="{C183D7F6-B498-43B3-948B-1728B52AA6E4}">
                <adec:decorative xmlns:adec="http://schemas.microsoft.com/office/drawing/2017/decorative" val="1"/>
              </a:ext>
            </a:extLst>
          </p:cNvPr>
          <p:cNvCxnSpPr>
            <a:cxnSpLocks/>
          </p:cNvCxnSpPr>
          <p:nvPr/>
        </p:nvCxnSpPr>
        <p:spPr>
          <a:xfrm>
            <a:off x="530958" y="5186435"/>
            <a:ext cx="11130085"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itle 7">
            <a:extLst>
              <a:ext uri="{FF2B5EF4-FFF2-40B4-BE49-F238E27FC236}">
                <a16:creationId xmlns:a16="http://schemas.microsoft.com/office/drawing/2014/main" id="{E2A238A1-5809-B3AC-0958-AC87E00B2F19}"/>
              </a:ext>
            </a:extLst>
          </p:cNvPr>
          <p:cNvSpPr txBox="1">
            <a:spLocks/>
          </p:cNvSpPr>
          <p:nvPr/>
        </p:nvSpPr>
        <p:spPr>
          <a:xfrm>
            <a:off x="530958" y="2077203"/>
            <a:ext cx="707747" cy="184666"/>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a:rPr>
              <a:t>Purpose</a:t>
            </a:r>
          </a:p>
        </p:txBody>
      </p:sp>
      <p:sp>
        <p:nvSpPr>
          <p:cNvPr id="25" name="TextBox 48">
            <a:extLst>
              <a:ext uri="{FF2B5EF4-FFF2-40B4-BE49-F238E27FC236}">
                <a16:creationId xmlns:a16="http://schemas.microsoft.com/office/drawing/2014/main" id="{E7F588CA-B001-2AB0-C0C8-2F0456A11188}"/>
              </a:ext>
            </a:extLst>
          </p:cNvPr>
          <p:cNvSpPr txBox="1">
            <a:spLocks/>
          </p:cNvSpPr>
          <p:nvPr/>
        </p:nvSpPr>
        <p:spPr>
          <a:xfrm>
            <a:off x="1559624" y="1984870"/>
            <a:ext cx="3086689" cy="36933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Lay the foundation for a successful Copilot rollout</a:t>
            </a:r>
          </a:p>
        </p:txBody>
      </p:sp>
      <p:sp>
        <p:nvSpPr>
          <p:cNvPr id="39" name="TextBox 48">
            <a:extLst>
              <a:ext uri="{FF2B5EF4-FFF2-40B4-BE49-F238E27FC236}">
                <a16:creationId xmlns:a16="http://schemas.microsoft.com/office/drawing/2014/main" id="{A65F37E3-618F-E907-FB1F-0F4BE9F1130F}"/>
              </a:ext>
            </a:extLst>
          </p:cNvPr>
          <p:cNvSpPr txBox="1">
            <a:spLocks/>
          </p:cNvSpPr>
          <p:nvPr/>
        </p:nvSpPr>
        <p:spPr>
          <a:xfrm>
            <a:off x="5027627" y="1984870"/>
            <a:ext cx="3086689" cy="184666"/>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Evaluate progress and course-correct</a:t>
            </a:r>
          </a:p>
        </p:txBody>
      </p:sp>
      <p:sp>
        <p:nvSpPr>
          <p:cNvPr id="3" name="TextBox 48">
            <a:extLst>
              <a:ext uri="{FF2B5EF4-FFF2-40B4-BE49-F238E27FC236}">
                <a16:creationId xmlns:a16="http://schemas.microsoft.com/office/drawing/2014/main" id="{BEF614B4-F21E-F899-020A-C5FAECE861EC}"/>
              </a:ext>
            </a:extLst>
          </p:cNvPr>
          <p:cNvSpPr txBox="1">
            <a:spLocks/>
          </p:cNvSpPr>
          <p:nvPr/>
        </p:nvSpPr>
        <p:spPr>
          <a:xfrm>
            <a:off x="8495628" y="1984870"/>
            <a:ext cx="3086689" cy="36933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Evaluate rollout success and identify next steps for program</a:t>
            </a:r>
          </a:p>
        </p:txBody>
      </p:sp>
      <p:sp>
        <p:nvSpPr>
          <p:cNvPr id="17" name="Oval 1091_1">
            <a:extLst>
              <a:ext uri="{FF2B5EF4-FFF2-40B4-BE49-F238E27FC236}">
                <a16:creationId xmlns:a16="http://schemas.microsoft.com/office/drawing/2014/main" id="{6E100DC5-A3D0-16EF-39D2-9130B075462A}"/>
              </a:ext>
              <a:ext uri="{C183D7F6-B498-43B3-948B-1728B52AA6E4}">
                <adec:decorative xmlns:adec="http://schemas.microsoft.com/office/drawing/2017/decorative" val="1"/>
              </a:ext>
            </a:extLst>
          </p:cNvPr>
          <p:cNvSpPr>
            <a:spLocks/>
          </p:cNvSpPr>
          <p:nvPr/>
        </p:nvSpPr>
        <p:spPr bwMode="auto">
          <a:xfrm rot="10800000" flipV="1">
            <a:off x="1350636" y="1984870"/>
            <a:ext cx="18331" cy="36933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Segoe UI"/>
              <a:ea typeface="+mn-ea"/>
              <a:cs typeface="+mn-cs"/>
            </a:endParaRPr>
          </a:p>
        </p:txBody>
      </p:sp>
      <p:sp>
        <p:nvSpPr>
          <p:cNvPr id="19" name="Title 7">
            <a:extLst>
              <a:ext uri="{FF2B5EF4-FFF2-40B4-BE49-F238E27FC236}">
                <a16:creationId xmlns:a16="http://schemas.microsoft.com/office/drawing/2014/main" id="{D4C055A8-1B0C-F730-FD3C-902D4FD66790}"/>
              </a:ext>
            </a:extLst>
          </p:cNvPr>
          <p:cNvSpPr txBox="1">
            <a:spLocks/>
          </p:cNvSpPr>
          <p:nvPr/>
        </p:nvSpPr>
        <p:spPr>
          <a:xfrm>
            <a:off x="530958" y="2857179"/>
            <a:ext cx="707747" cy="369332"/>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a:rPr>
              <a:t>Who to Invite</a:t>
            </a:r>
          </a:p>
        </p:txBody>
      </p:sp>
      <p:sp>
        <p:nvSpPr>
          <p:cNvPr id="33" name="TextBox 48">
            <a:extLst>
              <a:ext uri="{FF2B5EF4-FFF2-40B4-BE49-F238E27FC236}">
                <a16:creationId xmlns:a16="http://schemas.microsoft.com/office/drawing/2014/main" id="{AC5FD486-F5F7-85AB-E9D9-2B669F037394}"/>
              </a:ext>
            </a:extLst>
          </p:cNvPr>
          <p:cNvSpPr txBox="1">
            <a:spLocks/>
          </p:cNvSpPr>
          <p:nvPr/>
        </p:nvSpPr>
        <p:spPr>
          <a:xfrm>
            <a:off x="1559624" y="2528884"/>
            <a:ext cx="3086689" cy="1025922"/>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Business Unit Leaders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IT &amp; Data Governance</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HR / Learning &amp; Development</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Change Management Leads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Copilot Champions / Early Adopters</a:t>
            </a:r>
          </a:p>
        </p:txBody>
      </p:sp>
      <p:sp>
        <p:nvSpPr>
          <p:cNvPr id="40" name="TextBox 48">
            <a:extLst>
              <a:ext uri="{FF2B5EF4-FFF2-40B4-BE49-F238E27FC236}">
                <a16:creationId xmlns:a16="http://schemas.microsoft.com/office/drawing/2014/main" id="{04C4477E-C341-9E05-3484-3B4677375439}"/>
              </a:ext>
            </a:extLst>
          </p:cNvPr>
          <p:cNvSpPr txBox="1">
            <a:spLocks/>
          </p:cNvSpPr>
          <p:nvPr/>
        </p:nvSpPr>
        <p:spPr>
          <a:xfrm>
            <a:off x="5027627" y="2528884"/>
            <a:ext cx="3086689" cy="60529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Same as Workshop 1, plus:</a:t>
            </a:r>
          </a:p>
          <a:p>
            <a:pPr marL="368300" indent="-190500" defTabSz="896214">
              <a:spcAft>
                <a:spcPts val="200"/>
              </a:spcAft>
              <a:buFont typeface="Arial" panose="020B0604020202020204" pitchFamily="34" charset="0"/>
              <a:buChar char="+"/>
              <a:defRPr/>
            </a:pPr>
            <a:r>
              <a:rPr lang="en-US" sz="1200">
                <a:ea typeface="Calibri" panose="020F0502020204030204" pitchFamily="34" charset="0"/>
              </a:rPr>
              <a:t>Selected end users for feedback</a:t>
            </a:r>
          </a:p>
          <a:p>
            <a:pPr marL="368300" indent="-190500" defTabSz="896214">
              <a:spcAft>
                <a:spcPts val="200"/>
              </a:spcAft>
              <a:buFont typeface="Arial" panose="020B0604020202020204" pitchFamily="34" charset="0"/>
              <a:buChar char="+"/>
              <a:defRPr/>
            </a:pPr>
            <a:r>
              <a:rPr lang="en-US" sz="1200">
                <a:ea typeface="Calibri" panose="020F0502020204030204" pitchFamily="34" charset="0"/>
              </a:rPr>
              <a:t>Analytics team</a:t>
            </a:r>
          </a:p>
        </p:txBody>
      </p:sp>
      <p:sp>
        <p:nvSpPr>
          <p:cNvPr id="45" name="TextBox 48">
            <a:extLst>
              <a:ext uri="{FF2B5EF4-FFF2-40B4-BE49-F238E27FC236}">
                <a16:creationId xmlns:a16="http://schemas.microsoft.com/office/drawing/2014/main" id="{4FD1E42C-7837-257E-CDC5-16ECCD49B5F2}"/>
              </a:ext>
            </a:extLst>
          </p:cNvPr>
          <p:cNvSpPr txBox="1">
            <a:spLocks/>
          </p:cNvSpPr>
          <p:nvPr/>
        </p:nvSpPr>
        <p:spPr>
          <a:xfrm>
            <a:off x="8495628" y="2528884"/>
            <a:ext cx="3086689" cy="60529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Executive Sponsors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Business Strategy Leads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AI/Innovation Office (if applicable)</a:t>
            </a:r>
          </a:p>
        </p:txBody>
      </p:sp>
      <p:sp>
        <p:nvSpPr>
          <p:cNvPr id="20" name="Oval 1091_1">
            <a:extLst>
              <a:ext uri="{FF2B5EF4-FFF2-40B4-BE49-F238E27FC236}">
                <a16:creationId xmlns:a16="http://schemas.microsoft.com/office/drawing/2014/main" id="{E57E0361-D009-B7A6-BE36-D7BAECF247FA}"/>
              </a:ext>
              <a:ext uri="{C183D7F6-B498-43B3-948B-1728B52AA6E4}">
                <adec:decorative xmlns:adec="http://schemas.microsoft.com/office/drawing/2017/decorative" val="1"/>
              </a:ext>
            </a:extLst>
          </p:cNvPr>
          <p:cNvSpPr>
            <a:spLocks/>
          </p:cNvSpPr>
          <p:nvPr/>
        </p:nvSpPr>
        <p:spPr bwMode="auto">
          <a:xfrm rot="10800000" flipV="1">
            <a:off x="1350636" y="2528884"/>
            <a:ext cx="18331" cy="1025922"/>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Segoe UI"/>
              <a:ea typeface="+mn-ea"/>
              <a:cs typeface="+mn-cs"/>
            </a:endParaRPr>
          </a:p>
        </p:txBody>
      </p:sp>
      <p:sp>
        <p:nvSpPr>
          <p:cNvPr id="21" name="Title 7">
            <a:extLst>
              <a:ext uri="{FF2B5EF4-FFF2-40B4-BE49-F238E27FC236}">
                <a16:creationId xmlns:a16="http://schemas.microsoft.com/office/drawing/2014/main" id="{D959B44A-9E65-7787-71E2-19BE81742996}"/>
              </a:ext>
            </a:extLst>
          </p:cNvPr>
          <p:cNvSpPr txBox="1">
            <a:spLocks/>
          </p:cNvSpPr>
          <p:nvPr/>
        </p:nvSpPr>
        <p:spPr>
          <a:xfrm>
            <a:off x="530958" y="4229625"/>
            <a:ext cx="707747" cy="369332"/>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a:rPr>
              <a:t>Key Questions</a:t>
            </a:r>
          </a:p>
        </p:txBody>
      </p:sp>
      <p:sp>
        <p:nvSpPr>
          <p:cNvPr id="34" name="TextBox 48">
            <a:extLst>
              <a:ext uri="{FF2B5EF4-FFF2-40B4-BE49-F238E27FC236}">
                <a16:creationId xmlns:a16="http://schemas.microsoft.com/office/drawing/2014/main" id="{3DEEE144-3F74-1AD1-5FF0-29CCE7EA4415}"/>
              </a:ext>
            </a:extLst>
          </p:cNvPr>
          <p:cNvSpPr txBox="1">
            <a:spLocks/>
          </p:cNvSpPr>
          <p:nvPr/>
        </p:nvSpPr>
        <p:spPr>
          <a:xfrm>
            <a:off x="1559624" y="3729488"/>
            <a:ext cx="3086689" cy="1369606"/>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Which teams or roles will benefit most from Copilot?</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What business outcomes (KPIs) define success?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What data is available to measure impact?</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Can we implement sentiment surveys or training programs?</a:t>
            </a:r>
          </a:p>
        </p:txBody>
      </p:sp>
      <p:sp>
        <p:nvSpPr>
          <p:cNvPr id="41" name="TextBox 48">
            <a:extLst>
              <a:ext uri="{FF2B5EF4-FFF2-40B4-BE49-F238E27FC236}">
                <a16:creationId xmlns:a16="http://schemas.microsoft.com/office/drawing/2014/main" id="{45955855-E0E4-440D-7ED9-91A652E1B8A1}"/>
              </a:ext>
            </a:extLst>
          </p:cNvPr>
          <p:cNvSpPr txBox="1">
            <a:spLocks/>
          </p:cNvSpPr>
          <p:nvPr/>
        </p:nvSpPr>
        <p:spPr>
          <a:xfrm>
            <a:off x="5027627" y="3729488"/>
            <a:ext cx="3086689" cy="100027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What’s the current adoption rate?</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What are users’ pain points or blockers?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Are interventions (e.g., training, nudges) needed?</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Are we on track to meet KPIs?</a:t>
            </a:r>
          </a:p>
        </p:txBody>
      </p:sp>
      <p:sp>
        <p:nvSpPr>
          <p:cNvPr id="46" name="TextBox 48">
            <a:extLst>
              <a:ext uri="{FF2B5EF4-FFF2-40B4-BE49-F238E27FC236}">
                <a16:creationId xmlns:a16="http://schemas.microsoft.com/office/drawing/2014/main" id="{2C9E7B87-8B4D-3D19-B158-28603A4F9117}"/>
              </a:ext>
            </a:extLst>
          </p:cNvPr>
          <p:cNvSpPr txBox="1">
            <a:spLocks/>
          </p:cNvSpPr>
          <p:nvPr/>
        </p:nvSpPr>
        <p:spPr>
          <a:xfrm>
            <a:off x="8495628" y="3729488"/>
            <a:ext cx="3086689" cy="100027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Did we achieve the intended business outcomes?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What lessons were learned?</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How do we scale Copilot or expand AI transformation?</a:t>
            </a:r>
          </a:p>
        </p:txBody>
      </p:sp>
      <p:sp>
        <p:nvSpPr>
          <p:cNvPr id="48" name="Oval 1091_1">
            <a:extLst>
              <a:ext uri="{FF2B5EF4-FFF2-40B4-BE49-F238E27FC236}">
                <a16:creationId xmlns:a16="http://schemas.microsoft.com/office/drawing/2014/main" id="{0CB2DFDC-11AB-B7C9-59DB-E0E7B8882185}"/>
              </a:ext>
              <a:ext uri="{C183D7F6-B498-43B3-948B-1728B52AA6E4}">
                <adec:decorative xmlns:adec="http://schemas.microsoft.com/office/drawing/2017/decorative" val="1"/>
              </a:ext>
            </a:extLst>
          </p:cNvPr>
          <p:cNvSpPr>
            <a:spLocks/>
          </p:cNvSpPr>
          <p:nvPr/>
        </p:nvSpPr>
        <p:spPr bwMode="auto">
          <a:xfrm rot="10800000" flipV="1">
            <a:off x="1350636" y="3729488"/>
            <a:ext cx="18331" cy="1369606"/>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Segoe UI"/>
              <a:ea typeface="+mn-ea"/>
              <a:cs typeface="+mn-cs"/>
            </a:endParaRPr>
          </a:p>
        </p:txBody>
      </p:sp>
      <p:sp>
        <p:nvSpPr>
          <p:cNvPr id="23" name="Title 7">
            <a:extLst>
              <a:ext uri="{FF2B5EF4-FFF2-40B4-BE49-F238E27FC236}">
                <a16:creationId xmlns:a16="http://schemas.microsoft.com/office/drawing/2014/main" id="{0F003E72-F44A-74D8-0CEF-B67B8F1C03D2}"/>
              </a:ext>
            </a:extLst>
          </p:cNvPr>
          <p:cNvSpPr txBox="1">
            <a:spLocks/>
          </p:cNvSpPr>
          <p:nvPr/>
        </p:nvSpPr>
        <p:spPr>
          <a:xfrm>
            <a:off x="530958" y="5576422"/>
            <a:ext cx="707747" cy="369332"/>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effectLst/>
                <a:uLnTx/>
                <a:uFillTx/>
                <a:latin typeface="Segoe UI Semibold"/>
                <a:ea typeface="+mn-ea"/>
                <a:cs typeface="Segoe UI"/>
              </a:rPr>
              <a:t>Expected Outcomes</a:t>
            </a:r>
          </a:p>
        </p:txBody>
      </p:sp>
      <p:sp>
        <p:nvSpPr>
          <p:cNvPr id="35" name="TextBox 48">
            <a:extLst>
              <a:ext uri="{FF2B5EF4-FFF2-40B4-BE49-F238E27FC236}">
                <a16:creationId xmlns:a16="http://schemas.microsoft.com/office/drawing/2014/main" id="{9ECF5F5B-9930-A35C-8299-D1C24836D1B8}"/>
              </a:ext>
            </a:extLst>
          </p:cNvPr>
          <p:cNvSpPr txBox="1">
            <a:spLocks/>
          </p:cNvSpPr>
          <p:nvPr/>
        </p:nvSpPr>
        <p:spPr>
          <a:xfrm>
            <a:off x="1559624" y="5273775"/>
            <a:ext cx="3086689" cy="974626"/>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Prioritized rollout populations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Defined success metrics (e.g., productivity, satisfaction)</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Feasibility plan for additional components (e.g., surveys, interventions)</a:t>
            </a:r>
          </a:p>
        </p:txBody>
      </p:sp>
      <p:sp>
        <p:nvSpPr>
          <p:cNvPr id="42" name="TextBox 48">
            <a:extLst>
              <a:ext uri="{FF2B5EF4-FFF2-40B4-BE49-F238E27FC236}">
                <a16:creationId xmlns:a16="http://schemas.microsoft.com/office/drawing/2014/main" id="{31866F83-79BA-6AD8-CE70-BEBC96094AD6}"/>
              </a:ext>
            </a:extLst>
          </p:cNvPr>
          <p:cNvSpPr txBox="1">
            <a:spLocks/>
          </p:cNvSpPr>
          <p:nvPr/>
        </p:nvSpPr>
        <p:spPr>
          <a:xfrm>
            <a:off x="5027627" y="5273775"/>
            <a:ext cx="3086689" cy="60529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Updated adoption metrics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Identified barriers and enablers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Action plan for mid-course interventions</a:t>
            </a:r>
          </a:p>
        </p:txBody>
      </p:sp>
      <p:sp>
        <p:nvSpPr>
          <p:cNvPr id="47" name="TextBox 48">
            <a:extLst>
              <a:ext uri="{FF2B5EF4-FFF2-40B4-BE49-F238E27FC236}">
                <a16:creationId xmlns:a16="http://schemas.microsoft.com/office/drawing/2014/main" id="{424B3AC9-0CED-A3CA-407D-6FABF623D90F}"/>
              </a:ext>
            </a:extLst>
          </p:cNvPr>
          <p:cNvSpPr txBox="1">
            <a:spLocks/>
          </p:cNvSpPr>
          <p:nvPr/>
        </p:nvSpPr>
        <p:spPr>
          <a:xfrm>
            <a:off x="8495628" y="5273775"/>
            <a:ext cx="3086689" cy="605294"/>
          </a:xfrm>
          <a:prstGeom prst="rect">
            <a:avLst/>
          </a:prstGeom>
          <a:noFill/>
          <a:ln>
            <a:noFill/>
          </a:ln>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defTabSz="896214">
              <a:spcAft>
                <a:spcPts val="200"/>
              </a:spcAft>
              <a:buFont typeface="Arial" panose="020B0604020202020204" pitchFamily="34" charset="0"/>
              <a:buChar char="•"/>
              <a:defRPr/>
            </a:pPr>
            <a:r>
              <a:rPr lang="en-US" sz="1200">
                <a:ea typeface="Calibri" panose="020F0502020204030204" pitchFamily="34" charset="0"/>
              </a:rPr>
              <a:t>Final evaluation of success metrics</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Recommendations for broader AI adoption</a:t>
            </a:r>
          </a:p>
          <a:p>
            <a:pPr marL="171450" indent="-171450" defTabSz="896214">
              <a:spcAft>
                <a:spcPts val="200"/>
              </a:spcAft>
              <a:buFont typeface="Arial" panose="020B0604020202020204" pitchFamily="34" charset="0"/>
              <a:buChar char="•"/>
              <a:defRPr/>
            </a:pPr>
            <a:r>
              <a:rPr lang="en-US" sz="1200">
                <a:ea typeface="Calibri" panose="020F0502020204030204" pitchFamily="34" charset="0"/>
              </a:rPr>
              <a:t>Strategic roadmap for next phase</a:t>
            </a:r>
          </a:p>
        </p:txBody>
      </p:sp>
      <p:sp>
        <p:nvSpPr>
          <p:cNvPr id="49" name="Oval 1091_1">
            <a:extLst>
              <a:ext uri="{FF2B5EF4-FFF2-40B4-BE49-F238E27FC236}">
                <a16:creationId xmlns:a16="http://schemas.microsoft.com/office/drawing/2014/main" id="{C4F7001D-AEB6-B1B7-7381-B05CA6DD6D36}"/>
              </a:ext>
              <a:ext uri="{C183D7F6-B498-43B3-948B-1728B52AA6E4}">
                <adec:decorative xmlns:adec="http://schemas.microsoft.com/office/drawing/2017/decorative" val="1"/>
              </a:ext>
            </a:extLst>
          </p:cNvPr>
          <p:cNvSpPr>
            <a:spLocks/>
          </p:cNvSpPr>
          <p:nvPr/>
        </p:nvSpPr>
        <p:spPr bwMode="auto">
          <a:xfrm rot="10800000" flipV="1">
            <a:off x="1350636" y="5273775"/>
            <a:ext cx="18331" cy="974626"/>
          </a:xfrm>
          <a:prstGeom prst="roundRect">
            <a:avLst/>
          </a:pr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Segoe UI"/>
              <a:ea typeface="+mn-ea"/>
              <a:cs typeface="+mn-cs"/>
            </a:endParaRPr>
          </a:p>
        </p:txBody>
      </p:sp>
      <p:grpSp>
        <p:nvGrpSpPr>
          <p:cNvPr id="88" name="Group 87">
            <a:extLst>
              <a:ext uri="{FF2B5EF4-FFF2-40B4-BE49-F238E27FC236}">
                <a16:creationId xmlns:a16="http://schemas.microsoft.com/office/drawing/2014/main" id="{B811E2AD-89FA-4D26-A510-D5847DE1023A}"/>
              </a:ext>
              <a:ext uri="{C183D7F6-B498-43B3-948B-1728B52AA6E4}">
                <adec:decorative xmlns:adec="http://schemas.microsoft.com/office/drawing/2017/decorative" val="1"/>
              </a:ext>
            </a:extLst>
          </p:cNvPr>
          <p:cNvGrpSpPr/>
          <p:nvPr/>
        </p:nvGrpSpPr>
        <p:grpSpPr>
          <a:xfrm>
            <a:off x="7789127" y="1459561"/>
            <a:ext cx="325481" cy="343534"/>
            <a:chOff x="7749491" y="1510101"/>
            <a:chExt cx="295892" cy="312304"/>
          </a:xfrm>
        </p:grpSpPr>
        <p:sp>
          <p:nvSpPr>
            <p:cNvPr id="81" name="Freeform: Shape 80">
              <a:extLst>
                <a:ext uri="{FF2B5EF4-FFF2-40B4-BE49-F238E27FC236}">
                  <a16:creationId xmlns:a16="http://schemas.microsoft.com/office/drawing/2014/main" id="{0A56EF98-F5DD-D338-1CF2-BEF944B75C04}"/>
                </a:ext>
              </a:extLst>
            </p:cNvPr>
            <p:cNvSpPr/>
            <p:nvPr/>
          </p:nvSpPr>
          <p:spPr>
            <a:xfrm>
              <a:off x="7749491" y="1510101"/>
              <a:ext cx="295892" cy="312304"/>
            </a:xfrm>
            <a:custGeom>
              <a:avLst/>
              <a:gdLst>
                <a:gd name="connsiteX0" fmla="*/ 66676 w 295892"/>
                <a:gd name="connsiteY0" fmla="*/ 42576 h 312304"/>
                <a:gd name="connsiteX1" fmla="*/ 13413 w 295892"/>
                <a:gd name="connsiteY1" fmla="*/ 42576 h 312304"/>
                <a:gd name="connsiteX2" fmla="*/ 10429 w 295892"/>
                <a:gd name="connsiteY2" fmla="*/ 43810 h 312304"/>
                <a:gd name="connsiteX3" fmla="*/ 9181 w 295892"/>
                <a:gd name="connsiteY3" fmla="*/ 46822 h 312304"/>
                <a:gd name="connsiteX4" fmla="*/ 9181 w 295892"/>
                <a:gd name="connsiteY4" fmla="*/ 294184 h 312304"/>
                <a:gd name="connsiteX5" fmla="*/ 10415 w 295892"/>
                <a:gd name="connsiteY5" fmla="*/ 297182 h 312304"/>
                <a:gd name="connsiteX6" fmla="*/ 10429 w 295892"/>
                <a:gd name="connsiteY6" fmla="*/ 297168 h 312304"/>
                <a:gd name="connsiteX7" fmla="*/ 13413 w 295892"/>
                <a:gd name="connsiteY7" fmla="*/ 298416 h 312304"/>
                <a:gd name="connsiteX8" fmla="*/ 221628 w 295892"/>
                <a:gd name="connsiteY8" fmla="*/ 298416 h 312304"/>
                <a:gd name="connsiteX9" fmla="*/ 224612 w 295892"/>
                <a:gd name="connsiteY9" fmla="*/ 297168 h 312304"/>
                <a:gd name="connsiteX10" fmla="*/ 225860 w 295892"/>
                <a:gd name="connsiteY10" fmla="*/ 294184 h 312304"/>
                <a:gd name="connsiteX11" fmla="*/ 225875 w 295892"/>
                <a:gd name="connsiteY11" fmla="*/ 250102 h 312304"/>
                <a:gd name="connsiteX12" fmla="*/ 211716 w 295892"/>
                <a:gd name="connsiteY12" fmla="*/ 248969 h 312304"/>
                <a:gd name="connsiteX13" fmla="*/ 211573 w 295892"/>
                <a:gd name="connsiteY13" fmla="*/ 280155 h 312304"/>
                <a:gd name="connsiteX14" fmla="*/ 211587 w 295892"/>
                <a:gd name="connsiteY14" fmla="*/ 280542 h 312304"/>
                <a:gd name="connsiteX15" fmla="*/ 206997 w 295892"/>
                <a:gd name="connsiteY15" fmla="*/ 285132 h 312304"/>
                <a:gd name="connsiteX16" fmla="*/ 27054 w 295892"/>
                <a:gd name="connsiteY16" fmla="*/ 285132 h 312304"/>
                <a:gd name="connsiteX17" fmla="*/ 22463 w 295892"/>
                <a:gd name="connsiteY17" fmla="*/ 280542 h 312304"/>
                <a:gd name="connsiteX18" fmla="*/ 22463 w 295892"/>
                <a:gd name="connsiteY18" fmla="*/ 60447 h 312304"/>
                <a:gd name="connsiteX19" fmla="*/ 27054 w 295892"/>
                <a:gd name="connsiteY19" fmla="*/ 55856 h 312304"/>
                <a:gd name="connsiteX20" fmla="*/ 66660 w 295892"/>
                <a:gd name="connsiteY20" fmla="*/ 55856 h 312304"/>
                <a:gd name="connsiteX21" fmla="*/ 229417 w 295892"/>
                <a:gd name="connsiteY21" fmla="*/ 240520 h 312304"/>
                <a:gd name="connsiteX22" fmla="*/ 211802 w 295892"/>
                <a:gd name="connsiteY22" fmla="*/ 239545 h 312304"/>
                <a:gd name="connsiteX23" fmla="*/ 185938 w 295892"/>
                <a:gd name="connsiteY23" fmla="*/ 219835 h 312304"/>
                <a:gd name="connsiteX24" fmla="*/ 185823 w 295892"/>
                <a:gd name="connsiteY24" fmla="*/ 219605 h 312304"/>
                <a:gd name="connsiteX25" fmla="*/ 180343 w 295892"/>
                <a:gd name="connsiteY25" fmla="*/ 202951 h 312304"/>
                <a:gd name="connsiteX26" fmla="*/ 180300 w 295892"/>
                <a:gd name="connsiteY26" fmla="*/ 202492 h 312304"/>
                <a:gd name="connsiteX27" fmla="*/ 181563 w 295892"/>
                <a:gd name="connsiteY27" fmla="*/ 187142 h 312304"/>
                <a:gd name="connsiteX28" fmla="*/ 201258 w 295892"/>
                <a:gd name="connsiteY28" fmla="*/ 161279 h 312304"/>
                <a:gd name="connsiteX29" fmla="*/ 201502 w 295892"/>
                <a:gd name="connsiteY29" fmla="*/ 161149 h 312304"/>
                <a:gd name="connsiteX30" fmla="*/ 229518 w 295892"/>
                <a:gd name="connsiteY30" fmla="*/ 155942 h 312304"/>
                <a:gd name="connsiteX31" fmla="*/ 229934 w 295892"/>
                <a:gd name="connsiteY31" fmla="*/ 156014 h 312304"/>
                <a:gd name="connsiteX32" fmla="*/ 233750 w 295892"/>
                <a:gd name="connsiteY32" fmla="*/ 156831 h 312304"/>
                <a:gd name="connsiteX33" fmla="*/ 234194 w 295892"/>
                <a:gd name="connsiteY33" fmla="*/ 156946 h 312304"/>
                <a:gd name="connsiteX34" fmla="*/ 259958 w 295892"/>
                <a:gd name="connsiteY34" fmla="*/ 176814 h 312304"/>
                <a:gd name="connsiteX35" fmla="*/ 264276 w 295892"/>
                <a:gd name="connsiteY35" fmla="*/ 209076 h 312304"/>
                <a:gd name="connsiteX36" fmla="*/ 264161 w 295892"/>
                <a:gd name="connsiteY36" fmla="*/ 209521 h 312304"/>
                <a:gd name="connsiteX37" fmla="*/ 244695 w 295892"/>
                <a:gd name="connsiteY37" fmla="*/ 235054 h 312304"/>
                <a:gd name="connsiteX38" fmla="*/ 244479 w 295892"/>
                <a:gd name="connsiteY38" fmla="*/ 235169 h 312304"/>
                <a:gd name="connsiteX39" fmla="*/ 244250 w 295892"/>
                <a:gd name="connsiteY39" fmla="*/ 235313 h 312304"/>
                <a:gd name="connsiteX40" fmla="*/ 230034 w 295892"/>
                <a:gd name="connsiteY40" fmla="*/ 240419 h 312304"/>
                <a:gd name="connsiteX41" fmla="*/ 229417 w 295892"/>
                <a:gd name="connsiteY41" fmla="*/ 240520 h 312304"/>
                <a:gd name="connsiteX42" fmla="*/ 235055 w 295892"/>
                <a:gd name="connsiteY42" fmla="*/ 248740 h 312304"/>
                <a:gd name="connsiteX43" fmla="*/ 235055 w 295892"/>
                <a:gd name="connsiteY43" fmla="*/ 294184 h 312304"/>
                <a:gd name="connsiteX44" fmla="*/ 231125 w 295892"/>
                <a:gd name="connsiteY44" fmla="*/ 303666 h 312304"/>
                <a:gd name="connsiteX45" fmla="*/ 221643 w 295892"/>
                <a:gd name="connsiteY45" fmla="*/ 307596 h 312304"/>
                <a:gd name="connsiteX46" fmla="*/ 13412 w 295892"/>
                <a:gd name="connsiteY46" fmla="*/ 307596 h 312304"/>
                <a:gd name="connsiteX47" fmla="*/ 3930 w 295892"/>
                <a:gd name="connsiteY47" fmla="*/ 303666 h 312304"/>
                <a:gd name="connsiteX48" fmla="*/ 3930 w 295892"/>
                <a:gd name="connsiteY48" fmla="*/ 303652 h 312304"/>
                <a:gd name="connsiteX49" fmla="*/ 0 w 295892"/>
                <a:gd name="connsiteY49" fmla="*/ 294199 h 312304"/>
                <a:gd name="connsiteX50" fmla="*/ 0 w 295892"/>
                <a:gd name="connsiteY50" fmla="*/ 46807 h 312304"/>
                <a:gd name="connsiteX51" fmla="*/ 3930 w 295892"/>
                <a:gd name="connsiteY51" fmla="*/ 37340 h 312304"/>
                <a:gd name="connsiteX52" fmla="*/ 13412 w 295892"/>
                <a:gd name="connsiteY52" fmla="*/ 33381 h 312304"/>
                <a:gd name="connsiteX53" fmla="*/ 66675 w 295892"/>
                <a:gd name="connsiteY53" fmla="*/ 33381 h 312304"/>
                <a:gd name="connsiteX54" fmla="*/ 66675 w 295892"/>
                <a:gd name="connsiteY54" fmla="*/ 25864 h 312304"/>
                <a:gd name="connsiteX55" fmla="*/ 71266 w 295892"/>
                <a:gd name="connsiteY55" fmla="*/ 21274 h 312304"/>
                <a:gd name="connsiteX56" fmla="*/ 92066 w 295892"/>
                <a:gd name="connsiteY56" fmla="*/ 21274 h 312304"/>
                <a:gd name="connsiteX57" fmla="*/ 99238 w 295892"/>
                <a:gd name="connsiteY57" fmla="*/ 7574 h 312304"/>
                <a:gd name="connsiteX58" fmla="*/ 117528 w 295892"/>
                <a:gd name="connsiteY58" fmla="*/ 0 h 312304"/>
                <a:gd name="connsiteX59" fmla="*/ 135818 w 295892"/>
                <a:gd name="connsiteY59" fmla="*/ 7574 h 312304"/>
                <a:gd name="connsiteX60" fmla="*/ 142991 w 295892"/>
                <a:gd name="connsiteY60" fmla="*/ 21274 h 312304"/>
                <a:gd name="connsiteX61" fmla="*/ 163791 w 295892"/>
                <a:gd name="connsiteY61" fmla="*/ 21274 h 312304"/>
                <a:gd name="connsiteX62" fmla="*/ 168381 w 295892"/>
                <a:gd name="connsiteY62" fmla="*/ 25864 h 312304"/>
                <a:gd name="connsiteX63" fmla="*/ 168381 w 295892"/>
                <a:gd name="connsiteY63" fmla="*/ 33381 h 312304"/>
                <a:gd name="connsiteX64" fmla="*/ 221644 w 295892"/>
                <a:gd name="connsiteY64" fmla="*/ 33381 h 312304"/>
                <a:gd name="connsiteX65" fmla="*/ 231126 w 295892"/>
                <a:gd name="connsiteY65" fmla="*/ 37340 h 312304"/>
                <a:gd name="connsiteX66" fmla="*/ 235057 w 295892"/>
                <a:gd name="connsiteY66" fmla="*/ 46807 h 312304"/>
                <a:gd name="connsiteX67" fmla="*/ 235057 w 295892"/>
                <a:gd name="connsiteY67" fmla="*/ 147696 h 312304"/>
                <a:gd name="connsiteX68" fmla="*/ 236261 w 295892"/>
                <a:gd name="connsiteY68" fmla="*/ 147997 h 312304"/>
                <a:gd name="connsiteX69" fmla="*/ 236333 w 295892"/>
                <a:gd name="connsiteY69" fmla="*/ 148012 h 312304"/>
                <a:gd name="connsiteX70" fmla="*/ 267878 w 295892"/>
                <a:gd name="connsiteY70" fmla="*/ 172240 h 312304"/>
                <a:gd name="connsiteX71" fmla="*/ 273099 w 295892"/>
                <a:gd name="connsiteY71" fmla="*/ 211574 h 312304"/>
                <a:gd name="connsiteX72" fmla="*/ 273085 w 295892"/>
                <a:gd name="connsiteY72" fmla="*/ 211660 h 312304"/>
                <a:gd name="connsiteX73" fmla="*/ 252916 w 295892"/>
                <a:gd name="connsiteY73" fmla="*/ 240608 h 312304"/>
                <a:gd name="connsiteX74" fmla="*/ 258553 w 295892"/>
                <a:gd name="connsiteY74" fmla="*/ 250377 h 312304"/>
                <a:gd name="connsiteX75" fmla="*/ 266615 w 295892"/>
                <a:gd name="connsiteY75" fmla="*/ 250478 h 312304"/>
                <a:gd name="connsiteX76" fmla="*/ 276513 w 295892"/>
                <a:gd name="connsiteY76" fmla="*/ 258052 h 312304"/>
                <a:gd name="connsiteX77" fmla="*/ 293713 w 295892"/>
                <a:gd name="connsiteY77" fmla="*/ 287875 h 312304"/>
                <a:gd name="connsiteX78" fmla="*/ 295334 w 295892"/>
                <a:gd name="connsiteY78" fmla="*/ 300226 h 312304"/>
                <a:gd name="connsiteX79" fmla="*/ 287760 w 295892"/>
                <a:gd name="connsiteY79" fmla="*/ 310124 h 312304"/>
                <a:gd name="connsiteX80" fmla="*/ 287731 w 295892"/>
                <a:gd name="connsiteY80" fmla="*/ 310138 h 312304"/>
                <a:gd name="connsiteX81" fmla="*/ 275380 w 295892"/>
                <a:gd name="connsiteY81" fmla="*/ 311745 h 312304"/>
                <a:gd name="connsiteX82" fmla="*/ 265482 w 295892"/>
                <a:gd name="connsiteY82" fmla="*/ 304142 h 312304"/>
                <a:gd name="connsiteX83" fmla="*/ 248282 w 295892"/>
                <a:gd name="connsiteY83" fmla="*/ 274348 h 312304"/>
                <a:gd name="connsiteX84" fmla="*/ 246647 w 295892"/>
                <a:gd name="connsiteY84" fmla="*/ 261982 h 312304"/>
                <a:gd name="connsiteX85" fmla="*/ 250592 w 295892"/>
                <a:gd name="connsiteY85" fmla="*/ 254953 h 312304"/>
                <a:gd name="connsiteX86" fmla="*/ 244969 w 295892"/>
                <a:gd name="connsiteY86" fmla="*/ 245213 h 312304"/>
                <a:gd name="connsiteX87" fmla="*/ 235057 w 295892"/>
                <a:gd name="connsiteY87" fmla="*/ 248742 h 312304"/>
                <a:gd name="connsiteX88" fmla="*/ 225874 w 295892"/>
                <a:gd name="connsiteY88" fmla="*/ 146330 h 312304"/>
                <a:gd name="connsiteX89" fmla="*/ 212175 w 295892"/>
                <a:gd name="connsiteY89" fmla="*/ 147363 h 312304"/>
                <a:gd name="connsiteX90" fmla="*/ 212390 w 295892"/>
                <a:gd name="connsiteY90" fmla="*/ 98720 h 312304"/>
                <a:gd name="connsiteX91" fmla="*/ 212577 w 295892"/>
                <a:gd name="connsiteY91" fmla="*/ 97415 h 312304"/>
                <a:gd name="connsiteX92" fmla="*/ 210425 w 295892"/>
                <a:gd name="connsiteY92" fmla="*/ 93513 h 312304"/>
                <a:gd name="connsiteX93" fmla="*/ 175150 w 295892"/>
                <a:gd name="connsiteY93" fmla="*/ 57249 h 312304"/>
                <a:gd name="connsiteX94" fmla="*/ 171865 w 295892"/>
                <a:gd name="connsiteY94" fmla="*/ 55858 h 312304"/>
                <a:gd name="connsiteX95" fmla="*/ 171865 w 295892"/>
                <a:gd name="connsiteY95" fmla="*/ 55843 h 312304"/>
                <a:gd name="connsiteX96" fmla="*/ 168380 w 295892"/>
                <a:gd name="connsiteY96" fmla="*/ 55858 h 312304"/>
                <a:gd name="connsiteX97" fmla="*/ 168380 w 295892"/>
                <a:gd name="connsiteY97" fmla="*/ 42574 h 312304"/>
                <a:gd name="connsiteX98" fmla="*/ 221643 w 295892"/>
                <a:gd name="connsiteY98" fmla="*/ 42574 h 312304"/>
                <a:gd name="connsiteX99" fmla="*/ 224627 w 295892"/>
                <a:gd name="connsiteY99" fmla="*/ 43808 h 312304"/>
                <a:gd name="connsiteX100" fmla="*/ 225874 w 295892"/>
                <a:gd name="connsiteY100" fmla="*/ 46820 h 312304"/>
                <a:gd name="connsiteX101" fmla="*/ 203023 w 295892"/>
                <a:gd name="connsiteY101" fmla="*/ 150204 h 312304"/>
                <a:gd name="connsiteX102" fmla="*/ 196912 w 295892"/>
                <a:gd name="connsiteY102" fmla="*/ 153216 h 312304"/>
                <a:gd name="connsiteX103" fmla="*/ 196654 w 295892"/>
                <a:gd name="connsiteY103" fmla="*/ 153374 h 312304"/>
                <a:gd name="connsiteX104" fmla="*/ 172712 w 295892"/>
                <a:gd name="connsiteY104" fmla="*/ 184761 h 312304"/>
                <a:gd name="connsiteX105" fmla="*/ 170933 w 295892"/>
                <a:gd name="connsiteY105" fmla="*/ 198618 h 312304"/>
                <a:gd name="connsiteX106" fmla="*/ 87719 w 295892"/>
                <a:gd name="connsiteY106" fmla="*/ 198632 h 312304"/>
                <a:gd name="connsiteX107" fmla="*/ 83128 w 295892"/>
                <a:gd name="connsiteY107" fmla="*/ 203222 h 312304"/>
                <a:gd name="connsiteX108" fmla="*/ 87719 w 295892"/>
                <a:gd name="connsiteY108" fmla="*/ 207813 h 312304"/>
                <a:gd name="connsiteX109" fmla="*/ 171807 w 295892"/>
                <a:gd name="connsiteY109" fmla="*/ 207813 h 312304"/>
                <a:gd name="connsiteX110" fmla="*/ 177889 w 295892"/>
                <a:gd name="connsiteY110" fmla="*/ 224209 h 312304"/>
                <a:gd name="connsiteX111" fmla="*/ 178047 w 295892"/>
                <a:gd name="connsiteY111" fmla="*/ 224467 h 312304"/>
                <a:gd name="connsiteX112" fmla="*/ 202577 w 295892"/>
                <a:gd name="connsiteY112" fmla="*/ 246056 h 312304"/>
                <a:gd name="connsiteX113" fmla="*/ 202433 w 295892"/>
                <a:gd name="connsiteY113" fmla="*/ 275951 h 312304"/>
                <a:gd name="connsiteX114" fmla="*/ 31627 w 295892"/>
                <a:gd name="connsiteY114" fmla="*/ 275951 h 312304"/>
                <a:gd name="connsiteX115" fmla="*/ 31642 w 295892"/>
                <a:gd name="connsiteY115" fmla="*/ 65036 h 312304"/>
                <a:gd name="connsiteX116" fmla="*/ 166771 w 295892"/>
                <a:gd name="connsiteY116" fmla="*/ 65036 h 312304"/>
                <a:gd name="connsiteX117" fmla="*/ 166771 w 295892"/>
                <a:gd name="connsiteY117" fmla="*/ 97413 h 312304"/>
                <a:gd name="connsiteX118" fmla="*/ 171362 w 295892"/>
                <a:gd name="connsiteY118" fmla="*/ 102003 h 312304"/>
                <a:gd name="connsiteX119" fmla="*/ 203236 w 295892"/>
                <a:gd name="connsiteY119" fmla="*/ 102003 h 312304"/>
                <a:gd name="connsiteX120" fmla="*/ 259069 w 295892"/>
                <a:gd name="connsiteY120" fmla="*/ 259913 h 312304"/>
                <a:gd name="connsiteX121" fmla="*/ 258539 w 295892"/>
                <a:gd name="connsiteY121" fmla="*/ 260214 h 312304"/>
                <a:gd name="connsiteX122" fmla="*/ 255541 w 295892"/>
                <a:gd name="connsiteY122" fmla="*/ 264374 h 312304"/>
                <a:gd name="connsiteX123" fmla="*/ 256229 w 295892"/>
                <a:gd name="connsiteY123" fmla="*/ 269783 h 312304"/>
                <a:gd name="connsiteX124" fmla="*/ 273429 w 295892"/>
                <a:gd name="connsiteY124" fmla="*/ 299606 h 312304"/>
                <a:gd name="connsiteX125" fmla="*/ 277761 w 295892"/>
                <a:gd name="connsiteY125" fmla="*/ 302905 h 312304"/>
                <a:gd name="connsiteX126" fmla="*/ 283169 w 295892"/>
                <a:gd name="connsiteY126" fmla="*/ 302217 h 312304"/>
                <a:gd name="connsiteX127" fmla="*/ 286483 w 295892"/>
                <a:gd name="connsiteY127" fmla="*/ 297884 h 312304"/>
                <a:gd name="connsiteX128" fmla="*/ 285794 w 295892"/>
                <a:gd name="connsiteY128" fmla="*/ 292462 h 312304"/>
                <a:gd name="connsiteX129" fmla="*/ 268810 w 295892"/>
                <a:gd name="connsiteY129" fmla="*/ 263041 h 312304"/>
                <a:gd name="connsiteX130" fmla="*/ 268451 w 295892"/>
                <a:gd name="connsiteY130" fmla="*/ 262452 h 312304"/>
                <a:gd name="connsiteX131" fmla="*/ 264248 w 295892"/>
                <a:gd name="connsiteY131" fmla="*/ 259368 h 312304"/>
                <a:gd name="connsiteX132" fmla="*/ 259069 w 295892"/>
                <a:gd name="connsiteY132" fmla="*/ 259913 h 312304"/>
                <a:gd name="connsiteX133" fmla="*/ 45316 w 295892"/>
                <a:gd name="connsiteY133" fmla="*/ 238267 h 312304"/>
                <a:gd name="connsiteX134" fmla="*/ 45316 w 295892"/>
                <a:gd name="connsiteY134" fmla="*/ 231769 h 312304"/>
                <a:gd name="connsiteX135" fmla="*/ 51814 w 295892"/>
                <a:gd name="connsiteY135" fmla="*/ 231769 h 312304"/>
                <a:gd name="connsiteX136" fmla="*/ 57179 w 295892"/>
                <a:gd name="connsiteY136" fmla="*/ 237134 h 312304"/>
                <a:gd name="connsiteX137" fmla="*/ 69300 w 295892"/>
                <a:gd name="connsiteY137" fmla="*/ 225012 h 312304"/>
                <a:gd name="connsiteX138" fmla="*/ 75798 w 295892"/>
                <a:gd name="connsiteY138" fmla="*/ 225012 h 312304"/>
                <a:gd name="connsiteX139" fmla="*/ 75798 w 295892"/>
                <a:gd name="connsiteY139" fmla="*/ 231510 h 312304"/>
                <a:gd name="connsiteX140" fmla="*/ 60421 w 295892"/>
                <a:gd name="connsiteY140" fmla="*/ 246888 h 312304"/>
                <a:gd name="connsiteX141" fmla="*/ 53937 w 295892"/>
                <a:gd name="connsiteY141" fmla="*/ 246888 h 312304"/>
                <a:gd name="connsiteX142" fmla="*/ 87720 w 295892"/>
                <a:gd name="connsiteY142" fmla="*/ 240533 h 312304"/>
                <a:gd name="connsiteX143" fmla="*/ 83129 w 295892"/>
                <a:gd name="connsiteY143" fmla="*/ 235943 h 312304"/>
                <a:gd name="connsiteX144" fmla="*/ 87720 w 295892"/>
                <a:gd name="connsiteY144" fmla="*/ 231353 h 312304"/>
                <a:gd name="connsiteX145" fmla="*/ 170549 w 295892"/>
                <a:gd name="connsiteY145" fmla="*/ 231353 h 312304"/>
                <a:gd name="connsiteX146" fmla="*/ 175139 w 295892"/>
                <a:gd name="connsiteY146" fmla="*/ 235943 h 312304"/>
                <a:gd name="connsiteX147" fmla="*/ 170549 w 295892"/>
                <a:gd name="connsiteY147" fmla="*/ 240533 h 312304"/>
                <a:gd name="connsiteX148" fmla="*/ 45316 w 295892"/>
                <a:gd name="connsiteY148" fmla="*/ 205546 h 312304"/>
                <a:gd name="connsiteX149" fmla="*/ 45316 w 295892"/>
                <a:gd name="connsiteY149" fmla="*/ 199048 h 312304"/>
                <a:gd name="connsiteX150" fmla="*/ 51814 w 295892"/>
                <a:gd name="connsiteY150" fmla="*/ 199048 h 312304"/>
                <a:gd name="connsiteX151" fmla="*/ 57179 w 295892"/>
                <a:gd name="connsiteY151" fmla="*/ 204413 h 312304"/>
                <a:gd name="connsiteX152" fmla="*/ 69300 w 295892"/>
                <a:gd name="connsiteY152" fmla="*/ 192292 h 312304"/>
                <a:gd name="connsiteX153" fmla="*/ 75798 w 295892"/>
                <a:gd name="connsiteY153" fmla="*/ 192292 h 312304"/>
                <a:gd name="connsiteX154" fmla="*/ 75798 w 295892"/>
                <a:gd name="connsiteY154" fmla="*/ 198790 h 312304"/>
                <a:gd name="connsiteX155" fmla="*/ 60421 w 295892"/>
                <a:gd name="connsiteY155" fmla="*/ 214168 h 312304"/>
                <a:gd name="connsiteX156" fmla="*/ 53937 w 295892"/>
                <a:gd name="connsiteY156" fmla="*/ 214168 h 312304"/>
                <a:gd name="connsiteX157" fmla="*/ 45316 w 295892"/>
                <a:gd name="connsiteY157" fmla="*/ 172826 h 312304"/>
                <a:gd name="connsiteX158" fmla="*/ 45316 w 295892"/>
                <a:gd name="connsiteY158" fmla="*/ 166328 h 312304"/>
                <a:gd name="connsiteX159" fmla="*/ 51814 w 295892"/>
                <a:gd name="connsiteY159" fmla="*/ 166328 h 312304"/>
                <a:gd name="connsiteX160" fmla="*/ 57179 w 295892"/>
                <a:gd name="connsiteY160" fmla="*/ 171692 h 312304"/>
                <a:gd name="connsiteX161" fmla="*/ 69300 w 295892"/>
                <a:gd name="connsiteY161" fmla="*/ 159571 h 312304"/>
                <a:gd name="connsiteX162" fmla="*/ 75798 w 295892"/>
                <a:gd name="connsiteY162" fmla="*/ 159571 h 312304"/>
                <a:gd name="connsiteX163" fmla="*/ 75798 w 295892"/>
                <a:gd name="connsiteY163" fmla="*/ 166069 h 312304"/>
                <a:gd name="connsiteX164" fmla="*/ 60421 w 295892"/>
                <a:gd name="connsiteY164" fmla="*/ 181447 h 312304"/>
                <a:gd name="connsiteX165" fmla="*/ 53937 w 295892"/>
                <a:gd name="connsiteY165" fmla="*/ 181447 h 312304"/>
                <a:gd name="connsiteX166" fmla="*/ 87720 w 295892"/>
                <a:gd name="connsiteY166" fmla="*/ 175078 h 312304"/>
                <a:gd name="connsiteX167" fmla="*/ 83129 w 295892"/>
                <a:gd name="connsiteY167" fmla="*/ 170488 h 312304"/>
                <a:gd name="connsiteX168" fmla="*/ 87720 w 295892"/>
                <a:gd name="connsiteY168" fmla="*/ 165897 h 312304"/>
                <a:gd name="connsiteX169" fmla="*/ 164710 w 295892"/>
                <a:gd name="connsiteY169" fmla="*/ 165897 h 312304"/>
                <a:gd name="connsiteX170" fmla="*/ 169300 w 295892"/>
                <a:gd name="connsiteY170" fmla="*/ 170488 h 312304"/>
                <a:gd name="connsiteX171" fmla="*/ 164710 w 295892"/>
                <a:gd name="connsiteY171" fmla="*/ 175078 h 312304"/>
                <a:gd name="connsiteX172" fmla="*/ 45316 w 295892"/>
                <a:gd name="connsiteY172" fmla="*/ 140091 h 312304"/>
                <a:gd name="connsiteX173" fmla="*/ 45316 w 295892"/>
                <a:gd name="connsiteY173" fmla="*/ 133593 h 312304"/>
                <a:gd name="connsiteX174" fmla="*/ 51814 w 295892"/>
                <a:gd name="connsiteY174" fmla="*/ 133593 h 312304"/>
                <a:gd name="connsiteX175" fmla="*/ 57179 w 295892"/>
                <a:gd name="connsiteY175" fmla="*/ 138958 h 312304"/>
                <a:gd name="connsiteX176" fmla="*/ 69300 w 295892"/>
                <a:gd name="connsiteY176" fmla="*/ 126836 h 312304"/>
                <a:gd name="connsiteX177" fmla="*/ 75798 w 295892"/>
                <a:gd name="connsiteY177" fmla="*/ 126836 h 312304"/>
                <a:gd name="connsiteX178" fmla="*/ 75798 w 295892"/>
                <a:gd name="connsiteY178" fmla="*/ 133334 h 312304"/>
                <a:gd name="connsiteX179" fmla="*/ 60421 w 295892"/>
                <a:gd name="connsiteY179" fmla="*/ 148712 h 312304"/>
                <a:gd name="connsiteX180" fmla="*/ 53937 w 295892"/>
                <a:gd name="connsiteY180" fmla="*/ 148712 h 312304"/>
                <a:gd name="connsiteX181" fmla="*/ 87720 w 295892"/>
                <a:gd name="connsiteY181" fmla="*/ 142357 h 312304"/>
                <a:gd name="connsiteX182" fmla="*/ 83129 w 295892"/>
                <a:gd name="connsiteY182" fmla="*/ 137767 h 312304"/>
                <a:gd name="connsiteX183" fmla="*/ 87720 w 295892"/>
                <a:gd name="connsiteY183" fmla="*/ 133177 h 312304"/>
                <a:gd name="connsiteX184" fmla="*/ 186328 w 295892"/>
                <a:gd name="connsiteY184" fmla="*/ 133177 h 312304"/>
                <a:gd name="connsiteX185" fmla="*/ 190919 w 295892"/>
                <a:gd name="connsiteY185" fmla="*/ 137767 h 312304"/>
                <a:gd name="connsiteX186" fmla="*/ 186328 w 295892"/>
                <a:gd name="connsiteY186" fmla="*/ 142357 h 312304"/>
                <a:gd name="connsiteX187" fmla="*/ 45316 w 295892"/>
                <a:gd name="connsiteY187" fmla="*/ 107370 h 312304"/>
                <a:gd name="connsiteX188" fmla="*/ 45316 w 295892"/>
                <a:gd name="connsiteY188" fmla="*/ 100872 h 312304"/>
                <a:gd name="connsiteX189" fmla="*/ 51814 w 295892"/>
                <a:gd name="connsiteY189" fmla="*/ 100872 h 312304"/>
                <a:gd name="connsiteX190" fmla="*/ 57179 w 295892"/>
                <a:gd name="connsiteY190" fmla="*/ 106237 h 312304"/>
                <a:gd name="connsiteX191" fmla="*/ 69300 w 295892"/>
                <a:gd name="connsiteY191" fmla="*/ 94116 h 312304"/>
                <a:gd name="connsiteX192" fmla="*/ 75798 w 295892"/>
                <a:gd name="connsiteY192" fmla="*/ 94116 h 312304"/>
                <a:gd name="connsiteX193" fmla="*/ 75798 w 295892"/>
                <a:gd name="connsiteY193" fmla="*/ 100614 h 312304"/>
                <a:gd name="connsiteX194" fmla="*/ 60421 w 295892"/>
                <a:gd name="connsiteY194" fmla="*/ 115991 h 312304"/>
                <a:gd name="connsiteX195" fmla="*/ 53937 w 295892"/>
                <a:gd name="connsiteY195" fmla="*/ 115991 h 312304"/>
                <a:gd name="connsiteX196" fmla="*/ 87720 w 295892"/>
                <a:gd name="connsiteY196" fmla="*/ 109637 h 312304"/>
                <a:gd name="connsiteX197" fmla="*/ 83129 w 295892"/>
                <a:gd name="connsiteY197" fmla="*/ 105046 h 312304"/>
                <a:gd name="connsiteX198" fmla="*/ 87720 w 295892"/>
                <a:gd name="connsiteY198" fmla="*/ 100456 h 312304"/>
                <a:gd name="connsiteX199" fmla="*/ 137024 w 295892"/>
                <a:gd name="connsiteY199" fmla="*/ 100456 h 312304"/>
                <a:gd name="connsiteX200" fmla="*/ 141615 w 295892"/>
                <a:gd name="connsiteY200" fmla="*/ 105046 h 312304"/>
                <a:gd name="connsiteX201" fmla="*/ 137024 w 295892"/>
                <a:gd name="connsiteY201" fmla="*/ 109637 h 312304"/>
                <a:gd name="connsiteX202" fmla="*/ 196971 w 295892"/>
                <a:gd name="connsiteY202" fmla="*/ 92825 h 312304"/>
                <a:gd name="connsiteX203" fmla="*/ 175955 w 295892"/>
                <a:gd name="connsiteY203" fmla="*/ 92825 h 312304"/>
                <a:gd name="connsiteX204" fmla="*/ 175955 w 295892"/>
                <a:gd name="connsiteY204" fmla="*/ 71221 h 312304"/>
                <a:gd name="connsiteX205" fmla="*/ 100845 w 295892"/>
                <a:gd name="connsiteY205" fmla="*/ 25879 h 312304"/>
                <a:gd name="connsiteX206" fmla="*/ 105736 w 295892"/>
                <a:gd name="connsiteY206" fmla="*/ 14088 h 312304"/>
                <a:gd name="connsiteX207" fmla="*/ 117528 w 295892"/>
                <a:gd name="connsiteY207" fmla="*/ 9196 h 312304"/>
                <a:gd name="connsiteX208" fmla="*/ 129319 w 295892"/>
                <a:gd name="connsiteY208" fmla="*/ 14088 h 312304"/>
                <a:gd name="connsiteX209" fmla="*/ 134196 w 295892"/>
                <a:gd name="connsiteY209" fmla="*/ 25879 h 312304"/>
                <a:gd name="connsiteX210" fmla="*/ 138787 w 295892"/>
                <a:gd name="connsiteY210" fmla="*/ 30469 h 312304"/>
                <a:gd name="connsiteX211" fmla="*/ 159185 w 295892"/>
                <a:gd name="connsiteY211" fmla="*/ 30469 h 312304"/>
                <a:gd name="connsiteX212" fmla="*/ 159185 w 295892"/>
                <a:gd name="connsiteY212" fmla="*/ 55860 h 312304"/>
                <a:gd name="connsiteX213" fmla="*/ 75857 w 295892"/>
                <a:gd name="connsiteY213" fmla="*/ 55860 h 312304"/>
                <a:gd name="connsiteX214" fmla="*/ 75857 w 295892"/>
                <a:gd name="connsiteY214" fmla="*/ 30469 h 312304"/>
                <a:gd name="connsiteX215" fmla="*/ 96255 w 295892"/>
                <a:gd name="connsiteY215" fmla="*/ 30469 h 312304"/>
                <a:gd name="connsiteX216" fmla="*/ 100846 w 295892"/>
                <a:gd name="connsiteY216" fmla="*/ 25879 h 3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95892" h="312304">
                  <a:moveTo>
                    <a:pt x="66676" y="42576"/>
                  </a:moveTo>
                  <a:lnTo>
                    <a:pt x="13413" y="42576"/>
                  </a:lnTo>
                  <a:cubicBezTo>
                    <a:pt x="12236" y="42576"/>
                    <a:pt x="11189" y="43050"/>
                    <a:pt x="10429" y="43810"/>
                  </a:cubicBezTo>
                  <a:cubicBezTo>
                    <a:pt x="9654" y="44585"/>
                    <a:pt x="9181" y="45646"/>
                    <a:pt x="9181" y="46822"/>
                  </a:cubicBezTo>
                  <a:lnTo>
                    <a:pt x="9181" y="294184"/>
                  </a:lnTo>
                  <a:cubicBezTo>
                    <a:pt x="9181" y="295346"/>
                    <a:pt x="9654" y="296407"/>
                    <a:pt x="10415" y="297182"/>
                  </a:cubicBezTo>
                  <a:lnTo>
                    <a:pt x="10429" y="297168"/>
                  </a:lnTo>
                  <a:cubicBezTo>
                    <a:pt x="11189" y="297942"/>
                    <a:pt x="12251" y="298416"/>
                    <a:pt x="13413" y="298416"/>
                  </a:cubicBezTo>
                  <a:lnTo>
                    <a:pt x="221628" y="298416"/>
                  </a:lnTo>
                  <a:cubicBezTo>
                    <a:pt x="222790" y="298416"/>
                    <a:pt x="223852" y="297942"/>
                    <a:pt x="224612" y="297168"/>
                  </a:cubicBezTo>
                  <a:cubicBezTo>
                    <a:pt x="225387" y="296393"/>
                    <a:pt x="225860" y="295346"/>
                    <a:pt x="225860" y="294184"/>
                  </a:cubicBezTo>
                  <a:lnTo>
                    <a:pt x="225875" y="250102"/>
                  </a:lnTo>
                  <a:cubicBezTo>
                    <a:pt x="221227" y="250375"/>
                    <a:pt x="216464" y="250016"/>
                    <a:pt x="211716" y="248969"/>
                  </a:cubicBezTo>
                  <a:lnTo>
                    <a:pt x="211573" y="280155"/>
                  </a:lnTo>
                  <a:lnTo>
                    <a:pt x="211587" y="280542"/>
                  </a:lnTo>
                  <a:cubicBezTo>
                    <a:pt x="211587" y="283081"/>
                    <a:pt x="209536" y="285132"/>
                    <a:pt x="206997" y="285132"/>
                  </a:cubicBezTo>
                  <a:lnTo>
                    <a:pt x="27054" y="285132"/>
                  </a:lnTo>
                  <a:cubicBezTo>
                    <a:pt x="24515" y="285132"/>
                    <a:pt x="22463" y="283081"/>
                    <a:pt x="22463" y="280542"/>
                  </a:cubicBezTo>
                  <a:lnTo>
                    <a:pt x="22463" y="60447"/>
                  </a:lnTo>
                  <a:cubicBezTo>
                    <a:pt x="22463" y="57908"/>
                    <a:pt x="24515" y="55856"/>
                    <a:pt x="27054" y="55856"/>
                  </a:cubicBezTo>
                  <a:lnTo>
                    <a:pt x="66660" y="55856"/>
                  </a:lnTo>
                  <a:close/>
                  <a:moveTo>
                    <a:pt x="229417" y="240520"/>
                  </a:moveTo>
                  <a:cubicBezTo>
                    <a:pt x="223722" y="241395"/>
                    <a:pt x="217741" y="241137"/>
                    <a:pt x="211802" y="239545"/>
                  </a:cubicBezTo>
                  <a:cubicBezTo>
                    <a:pt x="200469" y="236504"/>
                    <a:pt x="191418" y="229202"/>
                    <a:pt x="185938" y="219835"/>
                  </a:cubicBezTo>
                  <a:lnTo>
                    <a:pt x="185823" y="219605"/>
                  </a:lnTo>
                  <a:cubicBezTo>
                    <a:pt x="182897" y="214541"/>
                    <a:pt x="181003" y="208875"/>
                    <a:pt x="180343" y="202951"/>
                  </a:cubicBezTo>
                  <a:cubicBezTo>
                    <a:pt x="180329" y="202793"/>
                    <a:pt x="180314" y="202635"/>
                    <a:pt x="180300" y="202492"/>
                  </a:cubicBezTo>
                  <a:cubicBezTo>
                    <a:pt x="179798" y="197485"/>
                    <a:pt x="180171" y="192292"/>
                    <a:pt x="181563" y="187142"/>
                  </a:cubicBezTo>
                  <a:cubicBezTo>
                    <a:pt x="184589" y="175810"/>
                    <a:pt x="191905" y="166758"/>
                    <a:pt x="201258" y="161279"/>
                  </a:cubicBezTo>
                  <a:lnTo>
                    <a:pt x="201502" y="161149"/>
                  </a:lnTo>
                  <a:cubicBezTo>
                    <a:pt x="209750" y="156387"/>
                    <a:pt x="219591" y="154364"/>
                    <a:pt x="229518" y="155942"/>
                  </a:cubicBezTo>
                  <a:cubicBezTo>
                    <a:pt x="229647" y="155971"/>
                    <a:pt x="229790" y="155985"/>
                    <a:pt x="229934" y="156014"/>
                  </a:cubicBezTo>
                  <a:cubicBezTo>
                    <a:pt x="231210" y="156229"/>
                    <a:pt x="232473" y="156502"/>
                    <a:pt x="233750" y="156831"/>
                  </a:cubicBezTo>
                  <a:lnTo>
                    <a:pt x="234194" y="156946"/>
                  </a:lnTo>
                  <a:cubicBezTo>
                    <a:pt x="245512" y="160045"/>
                    <a:pt x="254521" y="167404"/>
                    <a:pt x="259958" y="176814"/>
                  </a:cubicBezTo>
                  <a:cubicBezTo>
                    <a:pt x="265395" y="186239"/>
                    <a:pt x="267259" y="197729"/>
                    <a:pt x="264276" y="209076"/>
                  </a:cubicBezTo>
                  <a:lnTo>
                    <a:pt x="264161" y="209521"/>
                  </a:lnTo>
                  <a:cubicBezTo>
                    <a:pt x="261105" y="220667"/>
                    <a:pt x="253918" y="229589"/>
                    <a:pt x="244695" y="235054"/>
                  </a:cubicBezTo>
                  <a:lnTo>
                    <a:pt x="244479" y="235169"/>
                  </a:lnTo>
                  <a:lnTo>
                    <a:pt x="244250" y="235313"/>
                  </a:lnTo>
                  <a:cubicBezTo>
                    <a:pt x="239875" y="237823"/>
                    <a:pt x="235069" y="239573"/>
                    <a:pt x="230034" y="240419"/>
                  </a:cubicBezTo>
                  <a:cubicBezTo>
                    <a:pt x="229819" y="240448"/>
                    <a:pt x="229618" y="240477"/>
                    <a:pt x="229417" y="240520"/>
                  </a:cubicBezTo>
                  <a:close/>
                  <a:moveTo>
                    <a:pt x="235055" y="248740"/>
                  </a:moveTo>
                  <a:lnTo>
                    <a:pt x="235055" y="294184"/>
                  </a:lnTo>
                  <a:cubicBezTo>
                    <a:pt x="235055" y="297885"/>
                    <a:pt x="233549" y="301228"/>
                    <a:pt x="231125" y="303666"/>
                  </a:cubicBezTo>
                  <a:cubicBezTo>
                    <a:pt x="228700" y="306090"/>
                    <a:pt x="225344" y="307596"/>
                    <a:pt x="221643" y="307596"/>
                  </a:cubicBezTo>
                  <a:lnTo>
                    <a:pt x="13412" y="307596"/>
                  </a:lnTo>
                  <a:cubicBezTo>
                    <a:pt x="9726" y="307596"/>
                    <a:pt x="6369" y="306090"/>
                    <a:pt x="3930" y="303666"/>
                  </a:cubicBezTo>
                  <a:lnTo>
                    <a:pt x="3930" y="303652"/>
                  </a:lnTo>
                  <a:cubicBezTo>
                    <a:pt x="1506" y="301227"/>
                    <a:pt x="0" y="297871"/>
                    <a:pt x="0" y="294199"/>
                  </a:cubicBezTo>
                  <a:lnTo>
                    <a:pt x="0" y="46807"/>
                  </a:lnTo>
                  <a:cubicBezTo>
                    <a:pt x="0" y="43121"/>
                    <a:pt x="1506" y="39778"/>
                    <a:pt x="3930" y="37340"/>
                  </a:cubicBezTo>
                  <a:cubicBezTo>
                    <a:pt x="6369" y="34901"/>
                    <a:pt x="9726" y="33381"/>
                    <a:pt x="13412" y="33381"/>
                  </a:cubicBezTo>
                  <a:lnTo>
                    <a:pt x="66675" y="33381"/>
                  </a:lnTo>
                  <a:lnTo>
                    <a:pt x="66675" y="25864"/>
                  </a:lnTo>
                  <a:cubicBezTo>
                    <a:pt x="66675" y="23325"/>
                    <a:pt x="68727" y="21274"/>
                    <a:pt x="71266" y="21274"/>
                  </a:cubicBezTo>
                  <a:lnTo>
                    <a:pt x="92066" y="21274"/>
                  </a:lnTo>
                  <a:cubicBezTo>
                    <a:pt x="93013" y="15966"/>
                    <a:pt x="95580" y="11232"/>
                    <a:pt x="99238" y="7574"/>
                  </a:cubicBezTo>
                  <a:cubicBezTo>
                    <a:pt x="103915" y="2898"/>
                    <a:pt x="110385" y="0"/>
                    <a:pt x="117528" y="0"/>
                  </a:cubicBezTo>
                  <a:cubicBezTo>
                    <a:pt x="124672" y="0"/>
                    <a:pt x="131142" y="2898"/>
                    <a:pt x="135818" y="7574"/>
                  </a:cubicBezTo>
                  <a:cubicBezTo>
                    <a:pt x="139476" y="11232"/>
                    <a:pt x="142044" y="15966"/>
                    <a:pt x="142991" y="21274"/>
                  </a:cubicBezTo>
                  <a:lnTo>
                    <a:pt x="163791" y="21274"/>
                  </a:lnTo>
                  <a:cubicBezTo>
                    <a:pt x="166330" y="21274"/>
                    <a:pt x="168381" y="23325"/>
                    <a:pt x="168381" y="25864"/>
                  </a:cubicBezTo>
                  <a:lnTo>
                    <a:pt x="168381" y="33381"/>
                  </a:lnTo>
                  <a:lnTo>
                    <a:pt x="221644" y="33381"/>
                  </a:lnTo>
                  <a:cubicBezTo>
                    <a:pt x="225331" y="33381"/>
                    <a:pt x="228688" y="34901"/>
                    <a:pt x="231126" y="37340"/>
                  </a:cubicBezTo>
                  <a:cubicBezTo>
                    <a:pt x="233551" y="39764"/>
                    <a:pt x="235057" y="43121"/>
                    <a:pt x="235057" y="46807"/>
                  </a:cubicBezTo>
                  <a:lnTo>
                    <a:pt x="235057" y="147696"/>
                  </a:lnTo>
                  <a:lnTo>
                    <a:pt x="236261" y="147997"/>
                  </a:lnTo>
                  <a:lnTo>
                    <a:pt x="236333" y="148012"/>
                  </a:lnTo>
                  <a:cubicBezTo>
                    <a:pt x="250176" y="151727"/>
                    <a:pt x="261222" y="160707"/>
                    <a:pt x="267878" y="172240"/>
                  </a:cubicBezTo>
                  <a:cubicBezTo>
                    <a:pt x="274519" y="183745"/>
                    <a:pt x="276786" y="197760"/>
                    <a:pt x="273099" y="211574"/>
                  </a:cubicBezTo>
                  <a:lnTo>
                    <a:pt x="273085" y="211660"/>
                  </a:lnTo>
                  <a:cubicBezTo>
                    <a:pt x="269814" y="223854"/>
                    <a:pt x="262484" y="233852"/>
                    <a:pt x="252916" y="240608"/>
                  </a:cubicBezTo>
                  <a:lnTo>
                    <a:pt x="258553" y="250377"/>
                  </a:lnTo>
                  <a:cubicBezTo>
                    <a:pt x="261236" y="249718"/>
                    <a:pt x="264019" y="249775"/>
                    <a:pt x="266615" y="250478"/>
                  </a:cubicBezTo>
                  <a:cubicBezTo>
                    <a:pt x="270646" y="251554"/>
                    <a:pt x="274261" y="254164"/>
                    <a:pt x="276513" y="258052"/>
                  </a:cubicBezTo>
                  <a:lnTo>
                    <a:pt x="293713" y="287875"/>
                  </a:lnTo>
                  <a:cubicBezTo>
                    <a:pt x="295965" y="291762"/>
                    <a:pt x="296410" y="296209"/>
                    <a:pt x="295334" y="300226"/>
                  </a:cubicBezTo>
                  <a:cubicBezTo>
                    <a:pt x="294258" y="304257"/>
                    <a:pt x="291633" y="307886"/>
                    <a:pt x="287760" y="310124"/>
                  </a:cubicBezTo>
                  <a:lnTo>
                    <a:pt x="287731" y="310138"/>
                  </a:lnTo>
                  <a:cubicBezTo>
                    <a:pt x="283843" y="312376"/>
                    <a:pt x="279397" y="312821"/>
                    <a:pt x="275380" y="311745"/>
                  </a:cubicBezTo>
                  <a:cubicBezTo>
                    <a:pt x="271349" y="310669"/>
                    <a:pt x="267734" y="308044"/>
                    <a:pt x="265482" y="304142"/>
                  </a:cubicBezTo>
                  <a:lnTo>
                    <a:pt x="248282" y="274348"/>
                  </a:lnTo>
                  <a:cubicBezTo>
                    <a:pt x="246031" y="270460"/>
                    <a:pt x="245571" y="266013"/>
                    <a:pt x="246647" y="261982"/>
                  </a:cubicBezTo>
                  <a:cubicBezTo>
                    <a:pt x="247350" y="259386"/>
                    <a:pt x="248684" y="256947"/>
                    <a:pt x="250592" y="254953"/>
                  </a:cubicBezTo>
                  <a:lnTo>
                    <a:pt x="244969" y="245213"/>
                  </a:lnTo>
                  <a:cubicBezTo>
                    <a:pt x="241828" y="246719"/>
                    <a:pt x="238485" y="247896"/>
                    <a:pt x="235057" y="248742"/>
                  </a:cubicBezTo>
                  <a:close/>
                  <a:moveTo>
                    <a:pt x="225874" y="146330"/>
                  </a:moveTo>
                  <a:cubicBezTo>
                    <a:pt x="221212" y="146058"/>
                    <a:pt x="216622" y="146416"/>
                    <a:pt x="212175" y="147363"/>
                  </a:cubicBezTo>
                  <a:lnTo>
                    <a:pt x="212390" y="98720"/>
                  </a:lnTo>
                  <a:cubicBezTo>
                    <a:pt x="212519" y="98304"/>
                    <a:pt x="212577" y="97860"/>
                    <a:pt x="212577" y="97415"/>
                  </a:cubicBezTo>
                  <a:cubicBezTo>
                    <a:pt x="212577" y="95765"/>
                    <a:pt x="211716" y="94330"/>
                    <a:pt x="210425" y="93513"/>
                  </a:cubicBezTo>
                  <a:lnTo>
                    <a:pt x="175150" y="57249"/>
                  </a:lnTo>
                  <a:cubicBezTo>
                    <a:pt x="174247" y="56331"/>
                    <a:pt x="173056" y="55858"/>
                    <a:pt x="171865" y="55858"/>
                  </a:cubicBezTo>
                  <a:lnTo>
                    <a:pt x="171865" y="55843"/>
                  </a:lnTo>
                  <a:lnTo>
                    <a:pt x="168380" y="55858"/>
                  </a:lnTo>
                  <a:lnTo>
                    <a:pt x="168380" y="42574"/>
                  </a:lnTo>
                  <a:lnTo>
                    <a:pt x="221643" y="42574"/>
                  </a:lnTo>
                  <a:cubicBezTo>
                    <a:pt x="222819" y="42574"/>
                    <a:pt x="223881" y="43048"/>
                    <a:pt x="224627" y="43808"/>
                  </a:cubicBezTo>
                  <a:cubicBezTo>
                    <a:pt x="225401" y="44583"/>
                    <a:pt x="225874" y="45644"/>
                    <a:pt x="225874" y="46820"/>
                  </a:cubicBezTo>
                  <a:close/>
                  <a:moveTo>
                    <a:pt x="203023" y="150204"/>
                  </a:moveTo>
                  <a:cubicBezTo>
                    <a:pt x="200928" y="151079"/>
                    <a:pt x="198877" y="152083"/>
                    <a:pt x="196912" y="153216"/>
                  </a:cubicBezTo>
                  <a:lnTo>
                    <a:pt x="196654" y="153374"/>
                  </a:lnTo>
                  <a:cubicBezTo>
                    <a:pt x="185264" y="160044"/>
                    <a:pt x="176384" y="171018"/>
                    <a:pt x="172712" y="184761"/>
                  </a:cubicBezTo>
                  <a:cubicBezTo>
                    <a:pt x="171478" y="189394"/>
                    <a:pt x="170904" y="194042"/>
                    <a:pt x="170933" y="198618"/>
                  </a:cubicBezTo>
                  <a:lnTo>
                    <a:pt x="87719" y="198632"/>
                  </a:lnTo>
                  <a:cubicBezTo>
                    <a:pt x="85180" y="198632"/>
                    <a:pt x="83128" y="200683"/>
                    <a:pt x="83128" y="203222"/>
                  </a:cubicBezTo>
                  <a:cubicBezTo>
                    <a:pt x="83128" y="205761"/>
                    <a:pt x="85180" y="207813"/>
                    <a:pt x="87719" y="207813"/>
                  </a:cubicBezTo>
                  <a:lnTo>
                    <a:pt x="171807" y="207813"/>
                  </a:lnTo>
                  <a:cubicBezTo>
                    <a:pt x="172897" y="213608"/>
                    <a:pt x="174977" y="219145"/>
                    <a:pt x="177889" y="224209"/>
                  </a:cubicBezTo>
                  <a:lnTo>
                    <a:pt x="178047" y="224467"/>
                  </a:lnTo>
                  <a:cubicBezTo>
                    <a:pt x="183570" y="233891"/>
                    <a:pt x="192033" y="241595"/>
                    <a:pt x="202577" y="246056"/>
                  </a:cubicBezTo>
                  <a:lnTo>
                    <a:pt x="202433" y="275951"/>
                  </a:lnTo>
                  <a:lnTo>
                    <a:pt x="31627" y="275951"/>
                  </a:lnTo>
                  <a:lnTo>
                    <a:pt x="31642" y="65036"/>
                  </a:lnTo>
                  <a:lnTo>
                    <a:pt x="166771" y="65036"/>
                  </a:lnTo>
                  <a:lnTo>
                    <a:pt x="166771" y="97413"/>
                  </a:lnTo>
                  <a:cubicBezTo>
                    <a:pt x="166771" y="99952"/>
                    <a:pt x="168823" y="102003"/>
                    <a:pt x="171362" y="102003"/>
                  </a:cubicBezTo>
                  <a:lnTo>
                    <a:pt x="203236" y="102003"/>
                  </a:lnTo>
                  <a:close/>
                  <a:moveTo>
                    <a:pt x="259069" y="259913"/>
                  </a:moveTo>
                  <a:cubicBezTo>
                    <a:pt x="258897" y="260028"/>
                    <a:pt x="258725" y="260128"/>
                    <a:pt x="258539" y="260214"/>
                  </a:cubicBezTo>
                  <a:cubicBezTo>
                    <a:pt x="257018" y="261190"/>
                    <a:pt x="255985" y="262696"/>
                    <a:pt x="255541" y="264374"/>
                  </a:cubicBezTo>
                  <a:cubicBezTo>
                    <a:pt x="255067" y="266153"/>
                    <a:pt x="255268" y="268090"/>
                    <a:pt x="256229" y="269783"/>
                  </a:cubicBezTo>
                  <a:lnTo>
                    <a:pt x="273429" y="299606"/>
                  </a:lnTo>
                  <a:cubicBezTo>
                    <a:pt x="274404" y="301284"/>
                    <a:pt x="275996" y="302417"/>
                    <a:pt x="277761" y="302905"/>
                  </a:cubicBezTo>
                  <a:cubicBezTo>
                    <a:pt x="279540" y="303378"/>
                    <a:pt x="281476" y="303192"/>
                    <a:pt x="283169" y="302217"/>
                  </a:cubicBezTo>
                  <a:cubicBezTo>
                    <a:pt x="284862" y="301241"/>
                    <a:pt x="286009" y="299649"/>
                    <a:pt x="286483" y="297884"/>
                  </a:cubicBezTo>
                  <a:cubicBezTo>
                    <a:pt x="286956" y="296106"/>
                    <a:pt x="286770" y="294140"/>
                    <a:pt x="285794" y="292462"/>
                  </a:cubicBezTo>
                  <a:lnTo>
                    <a:pt x="268810" y="263041"/>
                  </a:lnTo>
                  <a:cubicBezTo>
                    <a:pt x="268681" y="262854"/>
                    <a:pt x="268566" y="262653"/>
                    <a:pt x="268451" y="262452"/>
                  </a:cubicBezTo>
                  <a:cubicBezTo>
                    <a:pt x="267461" y="260889"/>
                    <a:pt x="265941" y="259827"/>
                    <a:pt x="264248" y="259368"/>
                  </a:cubicBezTo>
                  <a:cubicBezTo>
                    <a:pt x="262556" y="258881"/>
                    <a:pt x="260705" y="259038"/>
                    <a:pt x="259069" y="259913"/>
                  </a:cubicBezTo>
                  <a:close/>
                  <a:moveTo>
                    <a:pt x="45316" y="238267"/>
                  </a:moveTo>
                  <a:cubicBezTo>
                    <a:pt x="43523" y="236474"/>
                    <a:pt x="43523" y="233562"/>
                    <a:pt x="45316" y="231769"/>
                  </a:cubicBezTo>
                  <a:cubicBezTo>
                    <a:pt x="47109" y="229976"/>
                    <a:pt x="50021" y="229976"/>
                    <a:pt x="51814" y="231769"/>
                  </a:cubicBezTo>
                  <a:lnTo>
                    <a:pt x="57179" y="237134"/>
                  </a:lnTo>
                  <a:lnTo>
                    <a:pt x="69300" y="225012"/>
                  </a:lnTo>
                  <a:cubicBezTo>
                    <a:pt x="71094" y="223219"/>
                    <a:pt x="74005" y="223219"/>
                    <a:pt x="75798" y="225012"/>
                  </a:cubicBezTo>
                  <a:cubicBezTo>
                    <a:pt x="77592" y="226805"/>
                    <a:pt x="77592" y="229717"/>
                    <a:pt x="75798" y="231510"/>
                  </a:cubicBezTo>
                  <a:lnTo>
                    <a:pt x="60421" y="246888"/>
                  </a:lnTo>
                  <a:cubicBezTo>
                    <a:pt x="58628" y="248681"/>
                    <a:pt x="55716" y="248681"/>
                    <a:pt x="53937" y="246888"/>
                  </a:cubicBezTo>
                  <a:close/>
                  <a:moveTo>
                    <a:pt x="87720" y="240533"/>
                  </a:moveTo>
                  <a:cubicBezTo>
                    <a:pt x="85181" y="240533"/>
                    <a:pt x="83129" y="238482"/>
                    <a:pt x="83129" y="235943"/>
                  </a:cubicBezTo>
                  <a:cubicBezTo>
                    <a:pt x="83129" y="233404"/>
                    <a:pt x="85181" y="231353"/>
                    <a:pt x="87720" y="231353"/>
                  </a:cubicBezTo>
                  <a:lnTo>
                    <a:pt x="170549" y="231353"/>
                  </a:lnTo>
                  <a:cubicBezTo>
                    <a:pt x="173088" y="231353"/>
                    <a:pt x="175139" y="233404"/>
                    <a:pt x="175139" y="235943"/>
                  </a:cubicBezTo>
                  <a:cubicBezTo>
                    <a:pt x="175139" y="238482"/>
                    <a:pt x="173088" y="240533"/>
                    <a:pt x="170549" y="240533"/>
                  </a:cubicBezTo>
                  <a:close/>
                  <a:moveTo>
                    <a:pt x="45316" y="205546"/>
                  </a:moveTo>
                  <a:cubicBezTo>
                    <a:pt x="43523" y="203753"/>
                    <a:pt x="43523" y="200842"/>
                    <a:pt x="45316" y="199048"/>
                  </a:cubicBezTo>
                  <a:cubicBezTo>
                    <a:pt x="47109" y="197255"/>
                    <a:pt x="50021" y="197255"/>
                    <a:pt x="51814" y="199048"/>
                  </a:cubicBezTo>
                  <a:lnTo>
                    <a:pt x="57179" y="204413"/>
                  </a:lnTo>
                  <a:lnTo>
                    <a:pt x="69300" y="192292"/>
                  </a:lnTo>
                  <a:cubicBezTo>
                    <a:pt x="71094" y="190499"/>
                    <a:pt x="74005" y="190499"/>
                    <a:pt x="75798" y="192292"/>
                  </a:cubicBezTo>
                  <a:cubicBezTo>
                    <a:pt x="77592" y="194085"/>
                    <a:pt x="77592" y="196997"/>
                    <a:pt x="75798" y="198790"/>
                  </a:cubicBezTo>
                  <a:lnTo>
                    <a:pt x="60421" y="214168"/>
                  </a:lnTo>
                  <a:cubicBezTo>
                    <a:pt x="58628" y="215961"/>
                    <a:pt x="55716" y="215961"/>
                    <a:pt x="53937" y="214168"/>
                  </a:cubicBezTo>
                  <a:close/>
                  <a:moveTo>
                    <a:pt x="45316" y="172826"/>
                  </a:moveTo>
                  <a:cubicBezTo>
                    <a:pt x="43523" y="171032"/>
                    <a:pt x="43523" y="168121"/>
                    <a:pt x="45316" y="166328"/>
                  </a:cubicBezTo>
                  <a:cubicBezTo>
                    <a:pt x="47109" y="164534"/>
                    <a:pt x="50021" y="164534"/>
                    <a:pt x="51814" y="166328"/>
                  </a:cubicBezTo>
                  <a:lnTo>
                    <a:pt x="57179" y="171692"/>
                  </a:lnTo>
                  <a:lnTo>
                    <a:pt x="69300" y="159571"/>
                  </a:lnTo>
                  <a:cubicBezTo>
                    <a:pt x="71094" y="157778"/>
                    <a:pt x="74005" y="157778"/>
                    <a:pt x="75798" y="159571"/>
                  </a:cubicBezTo>
                  <a:cubicBezTo>
                    <a:pt x="77592" y="161364"/>
                    <a:pt x="77592" y="164276"/>
                    <a:pt x="75798" y="166069"/>
                  </a:cubicBezTo>
                  <a:lnTo>
                    <a:pt x="60421" y="181447"/>
                  </a:lnTo>
                  <a:cubicBezTo>
                    <a:pt x="58628" y="183240"/>
                    <a:pt x="55716" y="183240"/>
                    <a:pt x="53937" y="181447"/>
                  </a:cubicBezTo>
                  <a:close/>
                  <a:moveTo>
                    <a:pt x="87720" y="175078"/>
                  </a:moveTo>
                  <a:cubicBezTo>
                    <a:pt x="85181" y="175078"/>
                    <a:pt x="83129" y="173027"/>
                    <a:pt x="83129" y="170488"/>
                  </a:cubicBezTo>
                  <a:cubicBezTo>
                    <a:pt x="83129" y="167948"/>
                    <a:pt x="85181" y="165897"/>
                    <a:pt x="87720" y="165897"/>
                  </a:cubicBezTo>
                  <a:lnTo>
                    <a:pt x="164710" y="165897"/>
                  </a:lnTo>
                  <a:cubicBezTo>
                    <a:pt x="167249" y="165897"/>
                    <a:pt x="169300" y="167948"/>
                    <a:pt x="169300" y="170488"/>
                  </a:cubicBezTo>
                  <a:cubicBezTo>
                    <a:pt x="169300" y="173027"/>
                    <a:pt x="167249" y="175078"/>
                    <a:pt x="164710" y="175078"/>
                  </a:cubicBezTo>
                  <a:close/>
                  <a:moveTo>
                    <a:pt x="45316" y="140091"/>
                  </a:moveTo>
                  <a:cubicBezTo>
                    <a:pt x="43523" y="138298"/>
                    <a:pt x="43523" y="135386"/>
                    <a:pt x="45316" y="133593"/>
                  </a:cubicBezTo>
                  <a:cubicBezTo>
                    <a:pt x="47109" y="131800"/>
                    <a:pt x="50021" y="131800"/>
                    <a:pt x="51814" y="133593"/>
                  </a:cubicBezTo>
                  <a:lnTo>
                    <a:pt x="57179" y="138958"/>
                  </a:lnTo>
                  <a:lnTo>
                    <a:pt x="69300" y="126836"/>
                  </a:lnTo>
                  <a:cubicBezTo>
                    <a:pt x="71094" y="125043"/>
                    <a:pt x="74005" y="125043"/>
                    <a:pt x="75798" y="126836"/>
                  </a:cubicBezTo>
                  <a:cubicBezTo>
                    <a:pt x="77592" y="128629"/>
                    <a:pt x="77592" y="131541"/>
                    <a:pt x="75798" y="133334"/>
                  </a:cubicBezTo>
                  <a:lnTo>
                    <a:pt x="60421" y="148712"/>
                  </a:lnTo>
                  <a:cubicBezTo>
                    <a:pt x="58628" y="150505"/>
                    <a:pt x="55716" y="150505"/>
                    <a:pt x="53937" y="148712"/>
                  </a:cubicBezTo>
                  <a:close/>
                  <a:moveTo>
                    <a:pt x="87720" y="142357"/>
                  </a:moveTo>
                  <a:cubicBezTo>
                    <a:pt x="85181" y="142357"/>
                    <a:pt x="83129" y="140306"/>
                    <a:pt x="83129" y="137767"/>
                  </a:cubicBezTo>
                  <a:cubicBezTo>
                    <a:pt x="83129" y="135228"/>
                    <a:pt x="85181" y="133177"/>
                    <a:pt x="87720" y="133177"/>
                  </a:cubicBezTo>
                  <a:lnTo>
                    <a:pt x="186328" y="133177"/>
                  </a:lnTo>
                  <a:cubicBezTo>
                    <a:pt x="188867" y="133177"/>
                    <a:pt x="190919" y="135228"/>
                    <a:pt x="190919" y="137767"/>
                  </a:cubicBezTo>
                  <a:cubicBezTo>
                    <a:pt x="190919" y="140306"/>
                    <a:pt x="188867" y="142357"/>
                    <a:pt x="186328" y="142357"/>
                  </a:cubicBezTo>
                  <a:close/>
                  <a:moveTo>
                    <a:pt x="45316" y="107370"/>
                  </a:moveTo>
                  <a:cubicBezTo>
                    <a:pt x="43523" y="105577"/>
                    <a:pt x="43523" y="102665"/>
                    <a:pt x="45316" y="100872"/>
                  </a:cubicBezTo>
                  <a:cubicBezTo>
                    <a:pt x="47109" y="99079"/>
                    <a:pt x="50021" y="99079"/>
                    <a:pt x="51814" y="100872"/>
                  </a:cubicBezTo>
                  <a:lnTo>
                    <a:pt x="57179" y="106237"/>
                  </a:lnTo>
                  <a:lnTo>
                    <a:pt x="69300" y="94116"/>
                  </a:lnTo>
                  <a:cubicBezTo>
                    <a:pt x="71094" y="92322"/>
                    <a:pt x="74005" y="92322"/>
                    <a:pt x="75798" y="94116"/>
                  </a:cubicBezTo>
                  <a:cubicBezTo>
                    <a:pt x="77592" y="95908"/>
                    <a:pt x="77592" y="98821"/>
                    <a:pt x="75798" y="100614"/>
                  </a:cubicBezTo>
                  <a:lnTo>
                    <a:pt x="60421" y="115991"/>
                  </a:lnTo>
                  <a:cubicBezTo>
                    <a:pt x="58628" y="117784"/>
                    <a:pt x="55716" y="117784"/>
                    <a:pt x="53937" y="115991"/>
                  </a:cubicBezTo>
                  <a:close/>
                  <a:moveTo>
                    <a:pt x="87720" y="109637"/>
                  </a:moveTo>
                  <a:cubicBezTo>
                    <a:pt x="85181" y="109637"/>
                    <a:pt x="83129" y="107586"/>
                    <a:pt x="83129" y="105046"/>
                  </a:cubicBezTo>
                  <a:cubicBezTo>
                    <a:pt x="83129" y="102507"/>
                    <a:pt x="85181" y="100456"/>
                    <a:pt x="87720" y="100456"/>
                  </a:cubicBezTo>
                  <a:lnTo>
                    <a:pt x="137024" y="100456"/>
                  </a:lnTo>
                  <a:cubicBezTo>
                    <a:pt x="139563" y="100456"/>
                    <a:pt x="141615" y="102507"/>
                    <a:pt x="141615" y="105046"/>
                  </a:cubicBezTo>
                  <a:cubicBezTo>
                    <a:pt x="141615" y="107586"/>
                    <a:pt x="139563" y="109637"/>
                    <a:pt x="137024" y="109637"/>
                  </a:cubicBezTo>
                  <a:close/>
                  <a:moveTo>
                    <a:pt x="196971" y="92825"/>
                  </a:moveTo>
                  <a:lnTo>
                    <a:pt x="175955" y="92825"/>
                  </a:lnTo>
                  <a:lnTo>
                    <a:pt x="175955" y="71221"/>
                  </a:lnTo>
                  <a:close/>
                  <a:moveTo>
                    <a:pt x="100845" y="25879"/>
                  </a:moveTo>
                  <a:cubicBezTo>
                    <a:pt x="100845" y="21274"/>
                    <a:pt x="102709" y="17100"/>
                    <a:pt x="105736" y="14088"/>
                  </a:cubicBezTo>
                  <a:cubicBezTo>
                    <a:pt x="108749" y="11075"/>
                    <a:pt x="112923" y="9196"/>
                    <a:pt x="117528" y="9196"/>
                  </a:cubicBezTo>
                  <a:cubicBezTo>
                    <a:pt x="122132" y="9196"/>
                    <a:pt x="126307" y="11061"/>
                    <a:pt x="129319" y="14088"/>
                  </a:cubicBezTo>
                  <a:cubicBezTo>
                    <a:pt x="132331" y="17100"/>
                    <a:pt x="134196" y="21274"/>
                    <a:pt x="134196" y="25879"/>
                  </a:cubicBezTo>
                  <a:cubicBezTo>
                    <a:pt x="134196" y="28418"/>
                    <a:pt x="136247" y="30469"/>
                    <a:pt x="138787" y="30469"/>
                  </a:cubicBezTo>
                  <a:lnTo>
                    <a:pt x="159185" y="30469"/>
                  </a:lnTo>
                  <a:lnTo>
                    <a:pt x="159185" y="55860"/>
                  </a:lnTo>
                  <a:lnTo>
                    <a:pt x="75857" y="55860"/>
                  </a:lnTo>
                  <a:lnTo>
                    <a:pt x="75857" y="30469"/>
                  </a:lnTo>
                  <a:lnTo>
                    <a:pt x="96255" y="30469"/>
                  </a:lnTo>
                  <a:cubicBezTo>
                    <a:pt x="98794" y="30469"/>
                    <a:pt x="100846" y="28404"/>
                    <a:pt x="100846" y="25879"/>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a:latin typeface="Segoe UI"/>
              </a:endParaRPr>
            </a:p>
          </p:txBody>
        </p:sp>
        <p:sp>
          <p:nvSpPr>
            <p:cNvPr id="85" name="Freeform: Shape 84">
              <a:extLst>
                <a:ext uri="{FF2B5EF4-FFF2-40B4-BE49-F238E27FC236}">
                  <a16:creationId xmlns:a16="http://schemas.microsoft.com/office/drawing/2014/main" id="{6A3EDD1C-F6CA-9D12-8CC1-D79F86C3AD0A}"/>
                </a:ext>
              </a:extLst>
            </p:cNvPr>
            <p:cNvSpPr/>
            <p:nvPr/>
          </p:nvSpPr>
          <p:spPr>
            <a:xfrm>
              <a:off x="7749491" y="1510101"/>
              <a:ext cx="295892" cy="312304"/>
            </a:xfrm>
            <a:custGeom>
              <a:avLst/>
              <a:gdLst>
                <a:gd name="connsiteX0" fmla="*/ 66676 w 295892"/>
                <a:gd name="connsiteY0" fmla="*/ 42576 h 312304"/>
                <a:gd name="connsiteX1" fmla="*/ 13413 w 295892"/>
                <a:gd name="connsiteY1" fmla="*/ 42576 h 312304"/>
                <a:gd name="connsiteX2" fmla="*/ 10429 w 295892"/>
                <a:gd name="connsiteY2" fmla="*/ 43810 h 312304"/>
                <a:gd name="connsiteX3" fmla="*/ 9181 w 295892"/>
                <a:gd name="connsiteY3" fmla="*/ 46822 h 312304"/>
                <a:gd name="connsiteX4" fmla="*/ 9181 w 295892"/>
                <a:gd name="connsiteY4" fmla="*/ 294184 h 312304"/>
                <a:gd name="connsiteX5" fmla="*/ 10415 w 295892"/>
                <a:gd name="connsiteY5" fmla="*/ 297182 h 312304"/>
                <a:gd name="connsiteX6" fmla="*/ 10429 w 295892"/>
                <a:gd name="connsiteY6" fmla="*/ 297168 h 312304"/>
                <a:gd name="connsiteX7" fmla="*/ 13413 w 295892"/>
                <a:gd name="connsiteY7" fmla="*/ 298416 h 312304"/>
                <a:gd name="connsiteX8" fmla="*/ 221628 w 295892"/>
                <a:gd name="connsiteY8" fmla="*/ 298416 h 312304"/>
                <a:gd name="connsiteX9" fmla="*/ 224612 w 295892"/>
                <a:gd name="connsiteY9" fmla="*/ 297168 h 312304"/>
                <a:gd name="connsiteX10" fmla="*/ 225860 w 295892"/>
                <a:gd name="connsiteY10" fmla="*/ 294184 h 312304"/>
                <a:gd name="connsiteX11" fmla="*/ 225875 w 295892"/>
                <a:gd name="connsiteY11" fmla="*/ 250102 h 312304"/>
                <a:gd name="connsiteX12" fmla="*/ 211716 w 295892"/>
                <a:gd name="connsiteY12" fmla="*/ 248969 h 312304"/>
                <a:gd name="connsiteX13" fmla="*/ 211573 w 295892"/>
                <a:gd name="connsiteY13" fmla="*/ 280155 h 312304"/>
                <a:gd name="connsiteX14" fmla="*/ 211587 w 295892"/>
                <a:gd name="connsiteY14" fmla="*/ 280542 h 312304"/>
                <a:gd name="connsiteX15" fmla="*/ 206997 w 295892"/>
                <a:gd name="connsiteY15" fmla="*/ 285132 h 312304"/>
                <a:gd name="connsiteX16" fmla="*/ 27054 w 295892"/>
                <a:gd name="connsiteY16" fmla="*/ 285132 h 312304"/>
                <a:gd name="connsiteX17" fmla="*/ 22463 w 295892"/>
                <a:gd name="connsiteY17" fmla="*/ 280542 h 312304"/>
                <a:gd name="connsiteX18" fmla="*/ 22463 w 295892"/>
                <a:gd name="connsiteY18" fmla="*/ 60447 h 312304"/>
                <a:gd name="connsiteX19" fmla="*/ 27054 w 295892"/>
                <a:gd name="connsiteY19" fmla="*/ 55856 h 312304"/>
                <a:gd name="connsiteX20" fmla="*/ 66660 w 295892"/>
                <a:gd name="connsiteY20" fmla="*/ 55856 h 312304"/>
                <a:gd name="connsiteX21" fmla="*/ 229417 w 295892"/>
                <a:gd name="connsiteY21" fmla="*/ 240520 h 312304"/>
                <a:gd name="connsiteX22" fmla="*/ 211802 w 295892"/>
                <a:gd name="connsiteY22" fmla="*/ 239545 h 312304"/>
                <a:gd name="connsiteX23" fmla="*/ 185938 w 295892"/>
                <a:gd name="connsiteY23" fmla="*/ 219835 h 312304"/>
                <a:gd name="connsiteX24" fmla="*/ 185823 w 295892"/>
                <a:gd name="connsiteY24" fmla="*/ 219605 h 312304"/>
                <a:gd name="connsiteX25" fmla="*/ 180343 w 295892"/>
                <a:gd name="connsiteY25" fmla="*/ 202951 h 312304"/>
                <a:gd name="connsiteX26" fmla="*/ 180300 w 295892"/>
                <a:gd name="connsiteY26" fmla="*/ 202492 h 312304"/>
                <a:gd name="connsiteX27" fmla="*/ 181563 w 295892"/>
                <a:gd name="connsiteY27" fmla="*/ 187142 h 312304"/>
                <a:gd name="connsiteX28" fmla="*/ 201258 w 295892"/>
                <a:gd name="connsiteY28" fmla="*/ 161279 h 312304"/>
                <a:gd name="connsiteX29" fmla="*/ 201502 w 295892"/>
                <a:gd name="connsiteY29" fmla="*/ 161149 h 312304"/>
                <a:gd name="connsiteX30" fmla="*/ 229518 w 295892"/>
                <a:gd name="connsiteY30" fmla="*/ 155942 h 312304"/>
                <a:gd name="connsiteX31" fmla="*/ 229934 w 295892"/>
                <a:gd name="connsiteY31" fmla="*/ 156014 h 312304"/>
                <a:gd name="connsiteX32" fmla="*/ 233750 w 295892"/>
                <a:gd name="connsiteY32" fmla="*/ 156831 h 312304"/>
                <a:gd name="connsiteX33" fmla="*/ 234194 w 295892"/>
                <a:gd name="connsiteY33" fmla="*/ 156946 h 312304"/>
                <a:gd name="connsiteX34" fmla="*/ 259958 w 295892"/>
                <a:gd name="connsiteY34" fmla="*/ 176814 h 312304"/>
                <a:gd name="connsiteX35" fmla="*/ 264276 w 295892"/>
                <a:gd name="connsiteY35" fmla="*/ 209076 h 312304"/>
                <a:gd name="connsiteX36" fmla="*/ 264161 w 295892"/>
                <a:gd name="connsiteY36" fmla="*/ 209521 h 312304"/>
                <a:gd name="connsiteX37" fmla="*/ 244695 w 295892"/>
                <a:gd name="connsiteY37" fmla="*/ 235054 h 312304"/>
                <a:gd name="connsiteX38" fmla="*/ 244479 w 295892"/>
                <a:gd name="connsiteY38" fmla="*/ 235169 h 312304"/>
                <a:gd name="connsiteX39" fmla="*/ 244250 w 295892"/>
                <a:gd name="connsiteY39" fmla="*/ 235313 h 312304"/>
                <a:gd name="connsiteX40" fmla="*/ 230034 w 295892"/>
                <a:gd name="connsiteY40" fmla="*/ 240419 h 312304"/>
                <a:gd name="connsiteX41" fmla="*/ 229417 w 295892"/>
                <a:gd name="connsiteY41" fmla="*/ 240520 h 312304"/>
                <a:gd name="connsiteX42" fmla="*/ 235055 w 295892"/>
                <a:gd name="connsiteY42" fmla="*/ 248740 h 312304"/>
                <a:gd name="connsiteX43" fmla="*/ 235055 w 295892"/>
                <a:gd name="connsiteY43" fmla="*/ 294184 h 312304"/>
                <a:gd name="connsiteX44" fmla="*/ 231125 w 295892"/>
                <a:gd name="connsiteY44" fmla="*/ 303666 h 312304"/>
                <a:gd name="connsiteX45" fmla="*/ 221643 w 295892"/>
                <a:gd name="connsiteY45" fmla="*/ 307596 h 312304"/>
                <a:gd name="connsiteX46" fmla="*/ 13412 w 295892"/>
                <a:gd name="connsiteY46" fmla="*/ 307596 h 312304"/>
                <a:gd name="connsiteX47" fmla="*/ 3930 w 295892"/>
                <a:gd name="connsiteY47" fmla="*/ 303666 h 312304"/>
                <a:gd name="connsiteX48" fmla="*/ 3930 w 295892"/>
                <a:gd name="connsiteY48" fmla="*/ 303652 h 312304"/>
                <a:gd name="connsiteX49" fmla="*/ 0 w 295892"/>
                <a:gd name="connsiteY49" fmla="*/ 294199 h 312304"/>
                <a:gd name="connsiteX50" fmla="*/ 0 w 295892"/>
                <a:gd name="connsiteY50" fmla="*/ 46807 h 312304"/>
                <a:gd name="connsiteX51" fmla="*/ 3930 w 295892"/>
                <a:gd name="connsiteY51" fmla="*/ 37340 h 312304"/>
                <a:gd name="connsiteX52" fmla="*/ 13412 w 295892"/>
                <a:gd name="connsiteY52" fmla="*/ 33381 h 312304"/>
                <a:gd name="connsiteX53" fmla="*/ 66675 w 295892"/>
                <a:gd name="connsiteY53" fmla="*/ 33381 h 312304"/>
                <a:gd name="connsiteX54" fmla="*/ 66675 w 295892"/>
                <a:gd name="connsiteY54" fmla="*/ 25864 h 312304"/>
                <a:gd name="connsiteX55" fmla="*/ 71266 w 295892"/>
                <a:gd name="connsiteY55" fmla="*/ 21274 h 312304"/>
                <a:gd name="connsiteX56" fmla="*/ 92066 w 295892"/>
                <a:gd name="connsiteY56" fmla="*/ 21274 h 312304"/>
                <a:gd name="connsiteX57" fmla="*/ 99238 w 295892"/>
                <a:gd name="connsiteY57" fmla="*/ 7574 h 312304"/>
                <a:gd name="connsiteX58" fmla="*/ 117528 w 295892"/>
                <a:gd name="connsiteY58" fmla="*/ 0 h 312304"/>
                <a:gd name="connsiteX59" fmla="*/ 135818 w 295892"/>
                <a:gd name="connsiteY59" fmla="*/ 7574 h 312304"/>
                <a:gd name="connsiteX60" fmla="*/ 142991 w 295892"/>
                <a:gd name="connsiteY60" fmla="*/ 21274 h 312304"/>
                <a:gd name="connsiteX61" fmla="*/ 163791 w 295892"/>
                <a:gd name="connsiteY61" fmla="*/ 21274 h 312304"/>
                <a:gd name="connsiteX62" fmla="*/ 168381 w 295892"/>
                <a:gd name="connsiteY62" fmla="*/ 25864 h 312304"/>
                <a:gd name="connsiteX63" fmla="*/ 168381 w 295892"/>
                <a:gd name="connsiteY63" fmla="*/ 33381 h 312304"/>
                <a:gd name="connsiteX64" fmla="*/ 221644 w 295892"/>
                <a:gd name="connsiteY64" fmla="*/ 33381 h 312304"/>
                <a:gd name="connsiteX65" fmla="*/ 231126 w 295892"/>
                <a:gd name="connsiteY65" fmla="*/ 37340 h 312304"/>
                <a:gd name="connsiteX66" fmla="*/ 235057 w 295892"/>
                <a:gd name="connsiteY66" fmla="*/ 46807 h 312304"/>
                <a:gd name="connsiteX67" fmla="*/ 235057 w 295892"/>
                <a:gd name="connsiteY67" fmla="*/ 147696 h 312304"/>
                <a:gd name="connsiteX68" fmla="*/ 236261 w 295892"/>
                <a:gd name="connsiteY68" fmla="*/ 147997 h 312304"/>
                <a:gd name="connsiteX69" fmla="*/ 236333 w 295892"/>
                <a:gd name="connsiteY69" fmla="*/ 148012 h 312304"/>
                <a:gd name="connsiteX70" fmla="*/ 267878 w 295892"/>
                <a:gd name="connsiteY70" fmla="*/ 172240 h 312304"/>
                <a:gd name="connsiteX71" fmla="*/ 273099 w 295892"/>
                <a:gd name="connsiteY71" fmla="*/ 211574 h 312304"/>
                <a:gd name="connsiteX72" fmla="*/ 273085 w 295892"/>
                <a:gd name="connsiteY72" fmla="*/ 211660 h 312304"/>
                <a:gd name="connsiteX73" fmla="*/ 252916 w 295892"/>
                <a:gd name="connsiteY73" fmla="*/ 240608 h 312304"/>
                <a:gd name="connsiteX74" fmla="*/ 258553 w 295892"/>
                <a:gd name="connsiteY74" fmla="*/ 250377 h 312304"/>
                <a:gd name="connsiteX75" fmla="*/ 266615 w 295892"/>
                <a:gd name="connsiteY75" fmla="*/ 250478 h 312304"/>
                <a:gd name="connsiteX76" fmla="*/ 276513 w 295892"/>
                <a:gd name="connsiteY76" fmla="*/ 258052 h 312304"/>
                <a:gd name="connsiteX77" fmla="*/ 293713 w 295892"/>
                <a:gd name="connsiteY77" fmla="*/ 287875 h 312304"/>
                <a:gd name="connsiteX78" fmla="*/ 295334 w 295892"/>
                <a:gd name="connsiteY78" fmla="*/ 300226 h 312304"/>
                <a:gd name="connsiteX79" fmla="*/ 287760 w 295892"/>
                <a:gd name="connsiteY79" fmla="*/ 310124 h 312304"/>
                <a:gd name="connsiteX80" fmla="*/ 287731 w 295892"/>
                <a:gd name="connsiteY80" fmla="*/ 310138 h 312304"/>
                <a:gd name="connsiteX81" fmla="*/ 275380 w 295892"/>
                <a:gd name="connsiteY81" fmla="*/ 311745 h 312304"/>
                <a:gd name="connsiteX82" fmla="*/ 265482 w 295892"/>
                <a:gd name="connsiteY82" fmla="*/ 304142 h 312304"/>
                <a:gd name="connsiteX83" fmla="*/ 248282 w 295892"/>
                <a:gd name="connsiteY83" fmla="*/ 274348 h 312304"/>
                <a:gd name="connsiteX84" fmla="*/ 246647 w 295892"/>
                <a:gd name="connsiteY84" fmla="*/ 261982 h 312304"/>
                <a:gd name="connsiteX85" fmla="*/ 250592 w 295892"/>
                <a:gd name="connsiteY85" fmla="*/ 254953 h 312304"/>
                <a:gd name="connsiteX86" fmla="*/ 244969 w 295892"/>
                <a:gd name="connsiteY86" fmla="*/ 245213 h 312304"/>
                <a:gd name="connsiteX87" fmla="*/ 235057 w 295892"/>
                <a:gd name="connsiteY87" fmla="*/ 248742 h 312304"/>
                <a:gd name="connsiteX88" fmla="*/ 225874 w 295892"/>
                <a:gd name="connsiteY88" fmla="*/ 146330 h 312304"/>
                <a:gd name="connsiteX89" fmla="*/ 212175 w 295892"/>
                <a:gd name="connsiteY89" fmla="*/ 147363 h 312304"/>
                <a:gd name="connsiteX90" fmla="*/ 212390 w 295892"/>
                <a:gd name="connsiteY90" fmla="*/ 98720 h 312304"/>
                <a:gd name="connsiteX91" fmla="*/ 212577 w 295892"/>
                <a:gd name="connsiteY91" fmla="*/ 97415 h 312304"/>
                <a:gd name="connsiteX92" fmla="*/ 210425 w 295892"/>
                <a:gd name="connsiteY92" fmla="*/ 93513 h 312304"/>
                <a:gd name="connsiteX93" fmla="*/ 175150 w 295892"/>
                <a:gd name="connsiteY93" fmla="*/ 57249 h 312304"/>
                <a:gd name="connsiteX94" fmla="*/ 171865 w 295892"/>
                <a:gd name="connsiteY94" fmla="*/ 55858 h 312304"/>
                <a:gd name="connsiteX95" fmla="*/ 171865 w 295892"/>
                <a:gd name="connsiteY95" fmla="*/ 55843 h 312304"/>
                <a:gd name="connsiteX96" fmla="*/ 168380 w 295892"/>
                <a:gd name="connsiteY96" fmla="*/ 55858 h 312304"/>
                <a:gd name="connsiteX97" fmla="*/ 168380 w 295892"/>
                <a:gd name="connsiteY97" fmla="*/ 42574 h 312304"/>
                <a:gd name="connsiteX98" fmla="*/ 221643 w 295892"/>
                <a:gd name="connsiteY98" fmla="*/ 42574 h 312304"/>
                <a:gd name="connsiteX99" fmla="*/ 224627 w 295892"/>
                <a:gd name="connsiteY99" fmla="*/ 43808 h 312304"/>
                <a:gd name="connsiteX100" fmla="*/ 225874 w 295892"/>
                <a:gd name="connsiteY100" fmla="*/ 46820 h 312304"/>
                <a:gd name="connsiteX101" fmla="*/ 203023 w 295892"/>
                <a:gd name="connsiteY101" fmla="*/ 150204 h 312304"/>
                <a:gd name="connsiteX102" fmla="*/ 196912 w 295892"/>
                <a:gd name="connsiteY102" fmla="*/ 153216 h 312304"/>
                <a:gd name="connsiteX103" fmla="*/ 196654 w 295892"/>
                <a:gd name="connsiteY103" fmla="*/ 153374 h 312304"/>
                <a:gd name="connsiteX104" fmla="*/ 172712 w 295892"/>
                <a:gd name="connsiteY104" fmla="*/ 184761 h 312304"/>
                <a:gd name="connsiteX105" fmla="*/ 170933 w 295892"/>
                <a:gd name="connsiteY105" fmla="*/ 198618 h 312304"/>
                <a:gd name="connsiteX106" fmla="*/ 87719 w 295892"/>
                <a:gd name="connsiteY106" fmla="*/ 198632 h 312304"/>
                <a:gd name="connsiteX107" fmla="*/ 83128 w 295892"/>
                <a:gd name="connsiteY107" fmla="*/ 203222 h 312304"/>
                <a:gd name="connsiteX108" fmla="*/ 87719 w 295892"/>
                <a:gd name="connsiteY108" fmla="*/ 207813 h 312304"/>
                <a:gd name="connsiteX109" fmla="*/ 171807 w 295892"/>
                <a:gd name="connsiteY109" fmla="*/ 207813 h 312304"/>
                <a:gd name="connsiteX110" fmla="*/ 177889 w 295892"/>
                <a:gd name="connsiteY110" fmla="*/ 224209 h 312304"/>
                <a:gd name="connsiteX111" fmla="*/ 178047 w 295892"/>
                <a:gd name="connsiteY111" fmla="*/ 224467 h 312304"/>
                <a:gd name="connsiteX112" fmla="*/ 202577 w 295892"/>
                <a:gd name="connsiteY112" fmla="*/ 246056 h 312304"/>
                <a:gd name="connsiteX113" fmla="*/ 202433 w 295892"/>
                <a:gd name="connsiteY113" fmla="*/ 275951 h 312304"/>
                <a:gd name="connsiteX114" fmla="*/ 31627 w 295892"/>
                <a:gd name="connsiteY114" fmla="*/ 275951 h 312304"/>
                <a:gd name="connsiteX115" fmla="*/ 31642 w 295892"/>
                <a:gd name="connsiteY115" fmla="*/ 65036 h 312304"/>
                <a:gd name="connsiteX116" fmla="*/ 166771 w 295892"/>
                <a:gd name="connsiteY116" fmla="*/ 65036 h 312304"/>
                <a:gd name="connsiteX117" fmla="*/ 166771 w 295892"/>
                <a:gd name="connsiteY117" fmla="*/ 97413 h 312304"/>
                <a:gd name="connsiteX118" fmla="*/ 171362 w 295892"/>
                <a:gd name="connsiteY118" fmla="*/ 102003 h 312304"/>
                <a:gd name="connsiteX119" fmla="*/ 203236 w 295892"/>
                <a:gd name="connsiteY119" fmla="*/ 102003 h 312304"/>
                <a:gd name="connsiteX120" fmla="*/ 259069 w 295892"/>
                <a:gd name="connsiteY120" fmla="*/ 259913 h 312304"/>
                <a:gd name="connsiteX121" fmla="*/ 258539 w 295892"/>
                <a:gd name="connsiteY121" fmla="*/ 260214 h 312304"/>
                <a:gd name="connsiteX122" fmla="*/ 255541 w 295892"/>
                <a:gd name="connsiteY122" fmla="*/ 264374 h 312304"/>
                <a:gd name="connsiteX123" fmla="*/ 256229 w 295892"/>
                <a:gd name="connsiteY123" fmla="*/ 269783 h 312304"/>
                <a:gd name="connsiteX124" fmla="*/ 273429 w 295892"/>
                <a:gd name="connsiteY124" fmla="*/ 299606 h 312304"/>
                <a:gd name="connsiteX125" fmla="*/ 277761 w 295892"/>
                <a:gd name="connsiteY125" fmla="*/ 302905 h 312304"/>
                <a:gd name="connsiteX126" fmla="*/ 283169 w 295892"/>
                <a:gd name="connsiteY126" fmla="*/ 302217 h 312304"/>
                <a:gd name="connsiteX127" fmla="*/ 286483 w 295892"/>
                <a:gd name="connsiteY127" fmla="*/ 297884 h 312304"/>
                <a:gd name="connsiteX128" fmla="*/ 285794 w 295892"/>
                <a:gd name="connsiteY128" fmla="*/ 292462 h 312304"/>
                <a:gd name="connsiteX129" fmla="*/ 268810 w 295892"/>
                <a:gd name="connsiteY129" fmla="*/ 263041 h 312304"/>
                <a:gd name="connsiteX130" fmla="*/ 268451 w 295892"/>
                <a:gd name="connsiteY130" fmla="*/ 262452 h 312304"/>
                <a:gd name="connsiteX131" fmla="*/ 264248 w 295892"/>
                <a:gd name="connsiteY131" fmla="*/ 259368 h 312304"/>
                <a:gd name="connsiteX132" fmla="*/ 259069 w 295892"/>
                <a:gd name="connsiteY132" fmla="*/ 259913 h 312304"/>
                <a:gd name="connsiteX133" fmla="*/ 45316 w 295892"/>
                <a:gd name="connsiteY133" fmla="*/ 238267 h 312304"/>
                <a:gd name="connsiteX134" fmla="*/ 45316 w 295892"/>
                <a:gd name="connsiteY134" fmla="*/ 231769 h 312304"/>
                <a:gd name="connsiteX135" fmla="*/ 51814 w 295892"/>
                <a:gd name="connsiteY135" fmla="*/ 231769 h 312304"/>
                <a:gd name="connsiteX136" fmla="*/ 57179 w 295892"/>
                <a:gd name="connsiteY136" fmla="*/ 237134 h 312304"/>
                <a:gd name="connsiteX137" fmla="*/ 69300 w 295892"/>
                <a:gd name="connsiteY137" fmla="*/ 225012 h 312304"/>
                <a:gd name="connsiteX138" fmla="*/ 75798 w 295892"/>
                <a:gd name="connsiteY138" fmla="*/ 225012 h 312304"/>
                <a:gd name="connsiteX139" fmla="*/ 75798 w 295892"/>
                <a:gd name="connsiteY139" fmla="*/ 231510 h 312304"/>
                <a:gd name="connsiteX140" fmla="*/ 60421 w 295892"/>
                <a:gd name="connsiteY140" fmla="*/ 246888 h 312304"/>
                <a:gd name="connsiteX141" fmla="*/ 53937 w 295892"/>
                <a:gd name="connsiteY141" fmla="*/ 246888 h 312304"/>
                <a:gd name="connsiteX142" fmla="*/ 87720 w 295892"/>
                <a:gd name="connsiteY142" fmla="*/ 240533 h 312304"/>
                <a:gd name="connsiteX143" fmla="*/ 83129 w 295892"/>
                <a:gd name="connsiteY143" fmla="*/ 235943 h 312304"/>
                <a:gd name="connsiteX144" fmla="*/ 87720 w 295892"/>
                <a:gd name="connsiteY144" fmla="*/ 231353 h 312304"/>
                <a:gd name="connsiteX145" fmla="*/ 170549 w 295892"/>
                <a:gd name="connsiteY145" fmla="*/ 231353 h 312304"/>
                <a:gd name="connsiteX146" fmla="*/ 175139 w 295892"/>
                <a:gd name="connsiteY146" fmla="*/ 235943 h 312304"/>
                <a:gd name="connsiteX147" fmla="*/ 170549 w 295892"/>
                <a:gd name="connsiteY147" fmla="*/ 240533 h 312304"/>
                <a:gd name="connsiteX148" fmla="*/ 45316 w 295892"/>
                <a:gd name="connsiteY148" fmla="*/ 205546 h 312304"/>
                <a:gd name="connsiteX149" fmla="*/ 45316 w 295892"/>
                <a:gd name="connsiteY149" fmla="*/ 199048 h 312304"/>
                <a:gd name="connsiteX150" fmla="*/ 51814 w 295892"/>
                <a:gd name="connsiteY150" fmla="*/ 199048 h 312304"/>
                <a:gd name="connsiteX151" fmla="*/ 57179 w 295892"/>
                <a:gd name="connsiteY151" fmla="*/ 204413 h 312304"/>
                <a:gd name="connsiteX152" fmla="*/ 69300 w 295892"/>
                <a:gd name="connsiteY152" fmla="*/ 192292 h 312304"/>
                <a:gd name="connsiteX153" fmla="*/ 75798 w 295892"/>
                <a:gd name="connsiteY153" fmla="*/ 192292 h 312304"/>
                <a:gd name="connsiteX154" fmla="*/ 75798 w 295892"/>
                <a:gd name="connsiteY154" fmla="*/ 198790 h 312304"/>
                <a:gd name="connsiteX155" fmla="*/ 60421 w 295892"/>
                <a:gd name="connsiteY155" fmla="*/ 214168 h 312304"/>
                <a:gd name="connsiteX156" fmla="*/ 53937 w 295892"/>
                <a:gd name="connsiteY156" fmla="*/ 214168 h 312304"/>
                <a:gd name="connsiteX157" fmla="*/ 45316 w 295892"/>
                <a:gd name="connsiteY157" fmla="*/ 172826 h 312304"/>
                <a:gd name="connsiteX158" fmla="*/ 45316 w 295892"/>
                <a:gd name="connsiteY158" fmla="*/ 166328 h 312304"/>
                <a:gd name="connsiteX159" fmla="*/ 51814 w 295892"/>
                <a:gd name="connsiteY159" fmla="*/ 166328 h 312304"/>
                <a:gd name="connsiteX160" fmla="*/ 57179 w 295892"/>
                <a:gd name="connsiteY160" fmla="*/ 171692 h 312304"/>
                <a:gd name="connsiteX161" fmla="*/ 69300 w 295892"/>
                <a:gd name="connsiteY161" fmla="*/ 159571 h 312304"/>
                <a:gd name="connsiteX162" fmla="*/ 75798 w 295892"/>
                <a:gd name="connsiteY162" fmla="*/ 159571 h 312304"/>
                <a:gd name="connsiteX163" fmla="*/ 75798 w 295892"/>
                <a:gd name="connsiteY163" fmla="*/ 166069 h 312304"/>
                <a:gd name="connsiteX164" fmla="*/ 60421 w 295892"/>
                <a:gd name="connsiteY164" fmla="*/ 181447 h 312304"/>
                <a:gd name="connsiteX165" fmla="*/ 53937 w 295892"/>
                <a:gd name="connsiteY165" fmla="*/ 181447 h 312304"/>
                <a:gd name="connsiteX166" fmla="*/ 87720 w 295892"/>
                <a:gd name="connsiteY166" fmla="*/ 175078 h 312304"/>
                <a:gd name="connsiteX167" fmla="*/ 83129 w 295892"/>
                <a:gd name="connsiteY167" fmla="*/ 170488 h 312304"/>
                <a:gd name="connsiteX168" fmla="*/ 87720 w 295892"/>
                <a:gd name="connsiteY168" fmla="*/ 165897 h 312304"/>
                <a:gd name="connsiteX169" fmla="*/ 164710 w 295892"/>
                <a:gd name="connsiteY169" fmla="*/ 165897 h 312304"/>
                <a:gd name="connsiteX170" fmla="*/ 169300 w 295892"/>
                <a:gd name="connsiteY170" fmla="*/ 170488 h 312304"/>
                <a:gd name="connsiteX171" fmla="*/ 164710 w 295892"/>
                <a:gd name="connsiteY171" fmla="*/ 175078 h 312304"/>
                <a:gd name="connsiteX172" fmla="*/ 45316 w 295892"/>
                <a:gd name="connsiteY172" fmla="*/ 140091 h 312304"/>
                <a:gd name="connsiteX173" fmla="*/ 45316 w 295892"/>
                <a:gd name="connsiteY173" fmla="*/ 133593 h 312304"/>
                <a:gd name="connsiteX174" fmla="*/ 51814 w 295892"/>
                <a:gd name="connsiteY174" fmla="*/ 133593 h 312304"/>
                <a:gd name="connsiteX175" fmla="*/ 57179 w 295892"/>
                <a:gd name="connsiteY175" fmla="*/ 138958 h 312304"/>
                <a:gd name="connsiteX176" fmla="*/ 69300 w 295892"/>
                <a:gd name="connsiteY176" fmla="*/ 126836 h 312304"/>
                <a:gd name="connsiteX177" fmla="*/ 75798 w 295892"/>
                <a:gd name="connsiteY177" fmla="*/ 126836 h 312304"/>
                <a:gd name="connsiteX178" fmla="*/ 75798 w 295892"/>
                <a:gd name="connsiteY178" fmla="*/ 133334 h 312304"/>
                <a:gd name="connsiteX179" fmla="*/ 60421 w 295892"/>
                <a:gd name="connsiteY179" fmla="*/ 148712 h 312304"/>
                <a:gd name="connsiteX180" fmla="*/ 53937 w 295892"/>
                <a:gd name="connsiteY180" fmla="*/ 148712 h 312304"/>
                <a:gd name="connsiteX181" fmla="*/ 87720 w 295892"/>
                <a:gd name="connsiteY181" fmla="*/ 142357 h 312304"/>
                <a:gd name="connsiteX182" fmla="*/ 83129 w 295892"/>
                <a:gd name="connsiteY182" fmla="*/ 137767 h 312304"/>
                <a:gd name="connsiteX183" fmla="*/ 87720 w 295892"/>
                <a:gd name="connsiteY183" fmla="*/ 133177 h 312304"/>
                <a:gd name="connsiteX184" fmla="*/ 186328 w 295892"/>
                <a:gd name="connsiteY184" fmla="*/ 133177 h 312304"/>
                <a:gd name="connsiteX185" fmla="*/ 190919 w 295892"/>
                <a:gd name="connsiteY185" fmla="*/ 137767 h 312304"/>
                <a:gd name="connsiteX186" fmla="*/ 186328 w 295892"/>
                <a:gd name="connsiteY186" fmla="*/ 142357 h 312304"/>
                <a:gd name="connsiteX187" fmla="*/ 45316 w 295892"/>
                <a:gd name="connsiteY187" fmla="*/ 107370 h 312304"/>
                <a:gd name="connsiteX188" fmla="*/ 45316 w 295892"/>
                <a:gd name="connsiteY188" fmla="*/ 100872 h 312304"/>
                <a:gd name="connsiteX189" fmla="*/ 51814 w 295892"/>
                <a:gd name="connsiteY189" fmla="*/ 100872 h 312304"/>
                <a:gd name="connsiteX190" fmla="*/ 57179 w 295892"/>
                <a:gd name="connsiteY190" fmla="*/ 106237 h 312304"/>
                <a:gd name="connsiteX191" fmla="*/ 69300 w 295892"/>
                <a:gd name="connsiteY191" fmla="*/ 94116 h 312304"/>
                <a:gd name="connsiteX192" fmla="*/ 75798 w 295892"/>
                <a:gd name="connsiteY192" fmla="*/ 94116 h 312304"/>
                <a:gd name="connsiteX193" fmla="*/ 75798 w 295892"/>
                <a:gd name="connsiteY193" fmla="*/ 100614 h 312304"/>
                <a:gd name="connsiteX194" fmla="*/ 60421 w 295892"/>
                <a:gd name="connsiteY194" fmla="*/ 115991 h 312304"/>
                <a:gd name="connsiteX195" fmla="*/ 53937 w 295892"/>
                <a:gd name="connsiteY195" fmla="*/ 115991 h 312304"/>
                <a:gd name="connsiteX196" fmla="*/ 87720 w 295892"/>
                <a:gd name="connsiteY196" fmla="*/ 109637 h 312304"/>
                <a:gd name="connsiteX197" fmla="*/ 83129 w 295892"/>
                <a:gd name="connsiteY197" fmla="*/ 105046 h 312304"/>
                <a:gd name="connsiteX198" fmla="*/ 87720 w 295892"/>
                <a:gd name="connsiteY198" fmla="*/ 100456 h 312304"/>
                <a:gd name="connsiteX199" fmla="*/ 137024 w 295892"/>
                <a:gd name="connsiteY199" fmla="*/ 100456 h 312304"/>
                <a:gd name="connsiteX200" fmla="*/ 141615 w 295892"/>
                <a:gd name="connsiteY200" fmla="*/ 105046 h 312304"/>
                <a:gd name="connsiteX201" fmla="*/ 137024 w 295892"/>
                <a:gd name="connsiteY201" fmla="*/ 109637 h 312304"/>
                <a:gd name="connsiteX202" fmla="*/ 196971 w 295892"/>
                <a:gd name="connsiteY202" fmla="*/ 92825 h 312304"/>
                <a:gd name="connsiteX203" fmla="*/ 175955 w 295892"/>
                <a:gd name="connsiteY203" fmla="*/ 92825 h 312304"/>
                <a:gd name="connsiteX204" fmla="*/ 175955 w 295892"/>
                <a:gd name="connsiteY204" fmla="*/ 71221 h 312304"/>
                <a:gd name="connsiteX205" fmla="*/ 100845 w 295892"/>
                <a:gd name="connsiteY205" fmla="*/ 25879 h 312304"/>
                <a:gd name="connsiteX206" fmla="*/ 105736 w 295892"/>
                <a:gd name="connsiteY206" fmla="*/ 14088 h 312304"/>
                <a:gd name="connsiteX207" fmla="*/ 117528 w 295892"/>
                <a:gd name="connsiteY207" fmla="*/ 9196 h 312304"/>
                <a:gd name="connsiteX208" fmla="*/ 129319 w 295892"/>
                <a:gd name="connsiteY208" fmla="*/ 14088 h 312304"/>
                <a:gd name="connsiteX209" fmla="*/ 134196 w 295892"/>
                <a:gd name="connsiteY209" fmla="*/ 25879 h 312304"/>
                <a:gd name="connsiteX210" fmla="*/ 138787 w 295892"/>
                <a:gd name="connsiteY210" fmla="*/ 30469 h 312304"/>
                <a:gd name="connsiteX211" fmla="*/ 159185 w 295892"/>
                <a:gd name="connsiteY211" fmla="*/ 30469 h 312304"/>
                <a:gd name="connsiteX212" fmla="*/ 159185 w 295892"/>
                <a:gd name="connsiteY212" fmla="*/ 55860 h 312304"/>
                <a:gd name="connsiteX213" fmla="*/ 75857 w 295892"/>
                <a:gd name="connsiteY213" fmla="*/ 55860 h 312304"/>
                <a:gd name="connsiteX214" fmla="*/ 75857 w 295892"/>
                <a:gd name="connsiteY214" fmla="*/ 30469 h 312304"/>
                <a:gd name="connsiteX215" fmla="*/ 96255 w 295892"/>
                <a:gd name="connsiteY215" fmla="*/ 30469 h 312304"/>
                <a:gd name="connsiteX216" fmla="*/ 100846 w 295892"/>
                <a:gd name="connsiteY216" fmla="*/ 25879 h 3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295892" h="312304">
                  <a:moveTo>
                    <a:pt x="66676" y="42576"/>
                  </a:moveTo>
                  <a:lnTo>
                    <a:pt x="13413" y="42576"/>
                  </a:lnTo>
                  <a:cubicBezTo>
                    <a:pt x="12236" y="42576"/>
                    <a:pt x="11189" y="43050"/>
                    <a:pt x="10429" y="43810"/>
                  </a:cubicBezTo>
                  <a:cubicBezTo>
                    <a:pt x="9654" y="44585"/>
                    <a:pt x="9181" y="45646"/>
                    <a:pt x="9181" y="46822"/>
                  </a:cubicBezTo>
                  <a:lnTo>
                    <a:pt x="9181" y="294184"/>
                  </a:lnTo>
                  <a:cubicBezTo>
                    <a:pt x="9181" y="295346"/>
                    <a:pt x="9654" y="296407"/>
                    <a:pt x="10415" y="297182"/>
                  </a:cubicBezTo>
                  <a:lnTo>
                    <a:pt x="10429" y="297168"/>
                  </a:lnTo>
                  <a:cubicBezTo>
                    <a:pt x="11189" y="297942"/>
                    <a:pt x="12251" y="298416"/>
                    <a:pt x="13413" y="298416"/>
                  </a:cubicBezTo>
                  <a:lnTo>
                    <a:pt x="221628" y="298416"/>
                  </a:lnTo>
                  <a:cubicBezTo>
                    <a:pt x="222790" y="298416"/>
                    <a:pt x="223852" y="297942"/>
                    <a:pt x="224612" y="297168"/>
                  </a:cubicBezTo>
                  <a:cubicBezTo>
                    <a:pt x="225387" y="296393"/>
                    <a:pt x="225860" y="295346"/>
                    <a:pt x="225860" y="294184"/>
                  </a:cubicBezTo>
                  <a:lnTo>
                    <a:pt x="225875" y="250102"/>
                  </a:lnTo>
                  <a:cubicBezTo>
                    <a:pt x="221227" y="250375"/>
                    <a:pt x="216464" y="250016"/>
                    <a:pt x="211716" y="248969"/>
                  </a:cubicBezTo>
                  <a:lnTo>
                    <a:pt x="211573" y="280155"/>
                  </a:lnTo>
                  <a:lnTo>
                    <a:pt x="211587" y="280542"/>
                  </a:lnTo>
                  <a:cubicBezTo>
                    <a:pt x="211587" y="283081"/>
                    <a:pt x="209536" y="285132"/>
                    <a:pt x="206997" y="285132"/>
                  </a:cubicBezTo>
                  <a:lnTo>
                    <a:pt x="27054" y="285132"/>
                  </a:lnTo>
                  <a:cubicBezTo>
                    <a:pt x="24515" y="285132"/>
                    <a:pt x="22463" y="283081"/>
                    <a:pt x="22463" y="280542"/>
                  </a:cubicBezTo>
                  <a:lnTo>
                    <a:pt x="22463" y="60447"/>
                  </a:lnTo>
                  <a:cubicBezTo>
                    <a:pt x="22463" y="57908"/>
                    <a:pt x="24515" y="55856"/>
                    <a:pt x="27054" y="55856"/>
                  </a:cubicBezTo>
                  <a:lnTo>
                    <a:pt x="66660" y="55856"/>
                  </a:lnTo>
                  <a:close/>
                  <a:moveTo>
                    <a:pt x="229417" y="240520"/>
                  </a:moveTo>
                  <a:cubicBezTo>
                    <a:pt x="223722" y="241395"/>
                    <a:pt x="217741" y="241137"/>
                    <a:pt x="211802" y="239545"/>
                  </a:cubicBezTo>
                  <a:cubicBezTo>
                    <a:pt x="200469" y="236504"/>
                    <a:pt x="191418" y="229202"/>
                    <a:pt x="185938" y="219835"/>
                  </a:cubicBezTo>
                  <a:lnTo>
                    <a:pt x="185823" y="219605"/>
                  </a:lnTo>
                  <a:cubicBezTo>
                    <a:pt x="182897" y="214541"/>
                    <a:pt x="181003" y="208875"/>
                    <a:pt x="180343" y="202951"/>
                  </a:cubicBezTo>
                  <a:cubicBezTo>
                    <a:pt x="180329" y="202793"/>
                    <a:pt x="180314" y="202635"/>
                    <a:pt x="180300" y="202492"/>
                  </a:cubicBezTo>
                  <a:cubicBezTo>
                    <a:pt x="179798" y="197485"/>
                    <a:pt x="180171" y="192292"/>
                    <a:pt x="181563" y="187142"/>
                  </a:cubicBezTo>
                  <a:cubicBezTo>
                    <a:pt x="184589" y="175810"/>
                    <a:pt x="191905" y="166758"/>
                    <a:pt x="201258" y="161279"/>
                  </a:cubicBezTo>
                  <a:lnTo>
                    <a:pt x="201502" y="161149"/>
                  </a:lnTo>
                  <a:cubicBezTo>
                    <a:pt x="209750" y="156387"/>
                    <a:pt x="219591" y="154364"/>
                    <a:pt x="229518" y="155942"/>
                  </a:cubicBezTo>
                  <a:cubicBezTo>
                    <a:pt x="229647" y="155971"/>
                    <a:pt x="229790" y="155985"/>
                    <a:pt x="229934" y="156014"/>
                  </a:cubicBezTo>
                  <a:cubicBezTo>
                    <a:pt x="231210" y="156229"/>
                    <a:pt x="232473" y="156502"/>
                    <a:pt x="233750" y="156831"/>
                  </a:cubicBezTo>
                  <a:lnTo>
                    <a:pt x="234194" y="156946"/>
                  </a:lnTo>
                  <a:cubicBezTo>
                    <a:pt x="245512" y="160045"/>
                    <a:pt x="254521" y="167404"/>
                    <a:pt x="259958" y="176814"/>
                  </a:cubicBezTo>
                  <a:cubicBezTo>
                    <a:pt x="265395" y="186239"/>
                    <a:pt x="267259" y="197729"/>
                    <a:pt x="264276" y="209076"/>
                  </a:cubicBezTo>
                  <a:lnTo>
                    <a:pt x="264161" y="209521"/>
                  </a:lnTo>
                  <a:cubicBezTo>
                    <a:pt x="261105" y="220667"/>
                    <a:pt x="253918" y="229589"/>
                    <a:pt x="244695" y="235054"/>
                  </a:cubicBezTo>
                  <a:lnTo>
                    <a:pt x="244479" y="235169"/>
                  </a:lnTo>
                  <a:lnTo>
                    <a:pt x="244250" y="235313"/>
                  </a:lnTo>
                  <a:cubicBezTo>
                    <a:pt x="239875" y="237823"/>
                    <a:pt x="235069" y="239573"/>
                    <a:pt x="230034" y="240419"/>
                  </a:cubicBezTo>
                  <a:cubicBezTo>
                    <a:pt x="229819" y="240448"/>
                    <a:pt x="229618" y="240477"/>
                    <a:pt x="229417" y="240520"/>
                  </a:cubicBezTo>
                  <a:close/>
                  <a:moveTo>
                    <a:pt x="235055" y="248740"/>
                  </a:moveTo>
                  <a:lnTo>
                    <a:pt x="235055" y="294184"/>
                  </a:lnTo>
                  <a:cubicBezTo>
                    <a:pt x="235055" y="297885"/>
                    <a:pt x="233549" y="301228"/>
                    <a:pt x="231125" y="303666"/>
                  </a:cubicBezTo>
                  <a:cubicBezTo>
                    <a:pt x="228700" y="306090"/>
                    <a:pt x="225344" y="307596"/>
                    <a:pt x="221643" y="307596"/>
                  </a:cubicBezTo>
                  <a:lnTo>
                    <a:pt x="13412" y="307596"/>
                  </a:lnTo>
                  <a:cubicBezTo>
                    <a:pt x="9726" y="307596"/>
                    <a:pt x="6369" y="306090"/>
                    <a:pt x="3930" y="303666"/>
                  </a:cubicBezTo>
                  <a:lnTo>
                    <a:pt x="3930" y="303652"/>
                  </a:lnTo>
                  <a:cubicBezTo>
                    <a:pt x="1506" y="301227"/>
                    <a:pt x="0" y="297871"/>
                    <a:pt x="0" y="294199"/>
                  </a:cubicBezTo>
                  <a:lnTo>
                    <a:pt x="0" y="46807"/>
                  </a:lnTo>
                  <a:cubicBezTo>
                    <a:pt x="0" y="43121"/>
                    <a:pt x="1506" y="39778"/>
                    <a:pt x="3930" y="37340"/>
                  </a:cubicBezTo>
                  <a:cubicBezTo>
                    <a:pt x="6369" y="34901"/>
                    <a:pt x="9726" y="33381"/>
                    <a:pt x="13412" y="33381"/>
                  </a:cubicBezTo>
                  <a:lnTo>
                    <a:pt x="66675" y="33381"/>
                  </a:lnTo>
                  <a:lnTo>
                    <a:pt x="66675" y="25864"/>
                  </a:lnTo>
                  <a:cubicBezTo>
                    <a:pt x="66675" y="23325"/>
                    <a:pt x="68727" y="21274"/>
                    <a:pt x="71266" y="21274"/>
                  </a:cubicBezTo>
                  <a:lnTo>
                    <a:pt x="92066" y="21274"/>
                  </a:lnTo>
                  <a:cubicBezTo>
                    <a:pt x="93013" y="15966"/>
                    <a:pt x="95580" y="11232"/>
                    <a:pt x="99238" y="7574"/>
                  </a:cubicBezTo>
                  <a:cubicBezTo>
                    <a:pt x="103915" y="2898"/>
                    <a:pt x="110385" y="0"/>
                    <a:pt x="117528" y="0"/>
                  </a:cubicBezTo>
                  <a:cubicBezTo>
                    <a:pt x="124672" y="0"/>
                    <a:pt x="131142" y="2898"/>
                    <a:pt x="135818" y="7574"/>
                  </a:cubicBezTo>
                  <a:cubicBezTo>
                    <a:pt x="139476" y="11232"/>
                    <a:pt x="142044" y="15966"/>
                    <a:pt x="142991" y="21274"/>
                  </a:cubicBezTo>
                  <a:lnTo>
                    <a:pt x="163791" y="21274"/>
                  </a:lnTo>
                  <a:cubicBezTo>
                    <a:pt x="166330" y="21274"/>
                    <a:pt x="168381" y="23325"/>
                    <a:pt x="168381" y="25864"/>
                  </a:cubicBezTo>
                  <a:lnTo>
                    <a:pt x="168381" y="33381"/>
                  </a:lnTo>
                  <a:lnTo>
                    <a:pt x="221644" y="33381"/>
                  </a:lnTo>
                  <a:cubicBezTo>
                    <a:pt x="225331" y="33381"/>
                    <a:pt x="228688" y="34901"/>
                    <a:pt x="231126" y="37340"/>
                  </a:cubicBezTo>
                  <a:cubicBezTo>
                    <a:pt x="233551" y="39764"/>
                    <a:pt x="235057" y="43121"/>
                    <a:pt x="235057" y="46807"/>
                  </a:cubicBezTo>
                  <a:lnTo>
                    <a:pt x="235057" y="147696"/>
                  </a:lnTo>
                  <a:lnTo>
                    <a:pt x="236261" y="147997"/>
                  </a:lnTo>
                  <a:lnTo>
                    <a:pt x="236333" y="148012"/>
                  </a:lnTo>
                  <a:cubicBezTo>
                    <a:pt x="250176" y="151727"/>
                    <a:pt x="261222" y="160707"/>
                    <a:pt x="267878" y="172240"/>
                  </a:cubicBezTo>
                  <a:cubicBezTo>
                    <a:pt x="274519" y="183745"/>
                    <a:pt x="276786" y="197760"/>
                    <a:pt x="273099" y="211574"/>
                  </a:cubicBezTo>
                  <a:lnTo>
                    <a:pt x="273085" y="211660"/>
                  </a:lnTo>
                  <a:cubicBezTo>
                    <a:pt x="269814" y="223854"/>
                    <a:pt x="262484" y="233852"/>
                    <a:pt x="252916" y="240608"/>
                  </a:cubicBezTo>
                  <a:lnTo>
                    <a:pt x="258553" y="250377"/>
                  </a:lnTo>
                  <a:cubicBezTo>
                    <a:pt x="261236" y="249718"/>
                    <a:pt x="264019" y="249775"/>
                    <a:pt x="266615" y="250478"/>
                  </a:cubicBezTo>
                  <a:cubicBezTo>
                    <a:pt x="270646" y="251554"/>
                    <a:pt x="274261" y="254164"/>
                    <a:pt x="276513" y="258052"/>
                  </a:cubicBezTo>
                  <a:lnTo>
                    <a:pt x="293713" y="287875"/>
                  </a:lnTo>
                  <a:cubicBezTo>
                    <a:pt x="295965" y="291762"/>
                    <a:pt x="296410" y="296209"/>
                    <a:pt x="295334" y="300226"/>
                  </a:cubicBezTo>
                  <a:cubicBezTo>
                    <a:pt x="294258" y="304257"/>
                    <a:pt x="291633" y="307886"/>
                    <a:pt x="287760" y="310124"/>
                  </a:cubicBezTo>
                  <a:lnTo>
                    <a:pt x="287731" y="310138"/>
                  </a:lnTo>
                  <a:cubicBezTo>
                    <a:pt x="283843" y="312376"/>
                    <a:pt x="279397" y="312821"/>
                    <a:pt x="275380" y="311745"/>
                  </a:cubicBezTo>
                  <a:cubicBezTo>
                    <a:pt x="271349" y="310669"/>
                    <a:pt x="267734" y="308044"/>
                    <a:pt x="265482" y="304142"/>
                  </a:cubicBezTo>
                  <a:lnTo>
                    <a:pt x="248282" y="274348"/>
                  </a:lnTo>
                  <a:cubicBezTo>
                    <a:pt x="246031" y="270460"/>
                    <a:pt x="245571" y="266013"/>
                    <a:pt x="246647" y="261982"/>
                  </a:cubicBezTo>
                  <a:cubicBezTo>
                    <a:pt x="247350" y="259386"/>
                    <a:pt x="248684" y="256947"/>
                    <a:pt x="250592" y="254953"/>
                  </a:cubicBezTo>
                  <a:lnTo>
                    <a:pt x="244969" y="245213"/>
                  </a:lnTo>
                  <a:cubicBezTo>
                    <a:pt x="241828" y="246719"/>
                    <a:pt x="238485" y="247896"/>
                    <a:pt x="235057" y="248742"/>
                  </a:cubicBezTo>
                  <a:close/>
                  <a:moveTo>
                    <a:pt x="225874" y="146330"/>
                  </a:moveTo>
                  <a:cubicBezTo>
                    <a:pt x="221212" y="146058"/>
                    <a:pt x="216622" y="146416"/>
                    <a:pt x="212175" y="147363"/>
                  </a:cubicBezTo>
                  <a:lnTo>
                    <a:pt x="212390" y="98720"/>
                  </a:lnTo>
                  <a:cubicBezTo>
                    <a:pt x="212519" y="98304"/>
                    <a:pt x="212577" y="97860"/>
                    <a:pt x="212577" y="97415"/>
                  </a:cubicBezTo>
                  <a:cubicBezTo>
                    <a:pt x="212577" y="95765"/>
                    <a:pt x="211716" y="94330"/>
                    <a:pt x="210425" y="93513"/>
                  </a:cubicBezTo>
                  <a:lnTo>
                    <a:pt x="175150" y="57249"/>
                  </a:lnTo>
                  <a:cubicBezTo>
                    <a:pt x="174247" y="56331"/>
                    <a:pt x="173056" y="55858"/>
                    <a:pt x="171865" y="55858"/>
                  </a:cubicBezTo>
                  <a:lnTo>
                    <a:pt x="171865" y="55843"/>
                  </a:lnTo>
                  <a:lnTo>
                    <a:pt x="168380" y="55858"/>
                  </a:lnTo>
                  <a:lnTo>
                    <a:pt x="168380" y="42574"/>
                  </a:lnTo>
                  <a:lnTo>
                    <a:pt x="221643" y="42574"/>
                  </a:lnTo>
                  <a:cubicBezTo>
                    <a:pt x="222819" y="42574"/>
                    <a:pt x="223881" y="43048"/>
                    <a:pt x="224627" y="43808"/>
                  </a:cubicBezTo>
                  <a:cubicBezTo>
                    <a:pt x="225401" y="44583"/>
                    <a:pt x="225874" y="45644"/>
                    <a:pt x="225874" y="46820"/>
                  </a:cubicBezTo>
                  <a:close/>
                  <a:moveTo>
                    <a:pt x="203023" y="150204"/>
                  </a:moveTo>
                  <a:cubicBezTo>
                    <a:pt x="200928" y="151079"/>
                    <a:pt x="198877" y="152083"/>
                    <a:pt x="196912" y="153216"/>
                  </a:cubicBezTo>
                  <a:lnTo>
                    <a:pt x="196654" y="153374"/>
                  </a:lnTo>
                  <a:cubicBezTo>
                    <a:pt x="185264" y="160044"/>
                    <a:pt x="176384" y="171018"/>
                    <a:pt x="172712" y="184761"/>
                  </a:cubicBezTo>
                  <a:cubicBezTo>
                    <a:pt x="171478" y="189394"/>
                    <a:pt x="170904" y="194042"/>
                    <a:pt x="170933" y="198618"/>
                  </a:cubicBezTo>
                  <a:lnTo>
                    <a:pt x="87719" y="198632"/>
                  </a:lnTo>
                  <a:cubicBezTo>
                    <a:pt x="85180" y="198632"/>
                    <a:pt x="83128" y="200683"/>
                    <a:pt x="83128" y="203222"/>
                  </a:cubicBezTo>
                  <a:cubicBezTo>
                    <a:pt x="83128" y="205761"/>
                    <a:pt x="85180" y="207813"/>
                    <a:pt x="87719" y="207813"/>
                  </a:cubicBezTo>
                  <a:lnTo>
                    <a:pt x="171807" y="207813"/>
                  </a:lnTo>
                  <a:cubicBezTo>
                    <a:pt x="172897" y="213608"/>
                    <a:pt x="174977" y="219145"/>
                    <a:pt x="177889" y="224209"/>
                  </a:cubicBezTo>
                  <a:lnTo>
                    <a:pt x="178047" y="224467"/>
                  </a:lnTo>
                  <a:cubicBezTo>
                    <a:pt x="183570" y="233891"/>
                    <a:pt x="192033" y="241595"/>
                    <a:pt x="202577" y="246056"/>
                  </a:cubicBezTo>
                  <a:lnTo>
                    <a:pt x="202433" y="275951"/>
                  </a:lnTo>
                  <a:lnTo>
                    <a:pt x="31627" y="275951"/>
                  </a:lnTo>
                  <a:lnTo>
                    <a:pt x="31642" y="65036"/>
                  </a:lnTo>
                  <a:lnTo>
                    <a:pt x="166771" y="65036"/>
                  </a:lnTo>
                  <a:lnTo>
                    <a:pt x="166771" y="97413"/>
                  </a:lnTo>
                  <a:cubicBezTo>
                    <a:pt x="166771" y="99952"/>
                    <a:pt x="168823" y="102003"/>
                    <a:pt x="171362" y="102003"/>
                  </a:cubicBezTo>
                  <a:lnTo>
                    <a:pt x="203236" y="102003"/>
                  </a:lnTo>
                  <a:close/>
                  <a:moveTo>
                    <a:pt x="259069" y="259913"/>
                  </a:moveTo>
                  <a:cubicBezTo>
                    <a:pt x="258897" y="260028"/>
                    <a:pt x="258725" y="260128"/>
                    <a:pt x="258539" y="260214"/>
                  </a:cubicBezTo>
                  <a:cubicBezTo>
                    <a:pt x="257018" y="261190"/>
                    <a:pt x="255985" y="262696"/>
                    <a:pt x="255541" y="264374"/>
                  </a:cubicBezTo>
                  <a:cubicBezTo>
                    <a:pt x="255067" y="266153"/>
                    <a:pt x="255268" y="268090"/>
                    <a:pt x="256229" y="269783"/>
                  </a:cubicBezTo>
                  <a:lnTo>
                    <a:pt x="273429" y="299606"/>
                  </a:lnTo>
                  <a:cubicBezTo>
                    <a:pt x="274404" y="301284"/>
                    <a:pt x="275996" y="302417"/>
                    <a:pt x="277761" y="302905"/>
                  </a:cubicBezTo>
                  <a:cubicBezTo>
                    <a:pt x="279540" y="303378"/>
                    <a:pt x="281476" y="303192"/>
                    <a:pt x="283169" y="302217"/>
                  </a:cubicBezTo>
                  <a:cubicBezTo>
                    <a:pt x="284862" y="301241"/>
                    <a:pt x="286009" y="299649"/>
                    <a:pt x="286483" y="297884"/>
                  </a:cubicBezTo>
                  <a:cubicBezTo>
                    <a:pt x="286956" y="296106"/>
                    <a:pt x="286770" y="294140"/>
                    <a:pt x="285794" y="292462"/>
                  </a:cubicBezTo>
                  <a:lnTo>
                    <a:pt x="268810" y="263041"/>
                  </a:lnTo>
                  <a:cubicBezTo>
                    <a:pt x="268681" y="262854"/>
                    <a:pt x="268566" y="262653"/>
                    <a:pt x="268451" y="262452"/>
                  </a:cubicBezTo>
                  <a:cubicBezTo>
                    <a:pt x="267461" y="260889"/>
                    <a:pt x="265941" y="259827"/>
                    <a:pt x="264248" y="259368"/>
                  </a:cubicBezTo>
                  <a:cubicBezTo>
                    <a:pt x="262556" y="258881"/>
                    <a:pt x="260705" y="259038"/>
                    <a:pt x="259069" y="259913"/>
                  </a:cubicBezTo>
                  <a:close/>
                  <a:moveTo>
                    <a:pt x="45316" y="238267"/>
                  </a:moveTo>
                  <a:cubicBezTo>
                    <a:pt x="43523" y="236474"/>
                    <a:pt x="43523" y="233562"/>
                    <a:pt x="45316" y="231769"/>
                  </a:cubicBezTo>
                  <a:cubicBezTo>
                    <a:pt x="47109" y="229976"/>
                    <a:pt x="50021" y="229976"/>
                    <a:pt x="51814" y="231769"/>
                  </a:cubicBezTo>
                  <a:lnTo>
                    <a:pt x="57179" y="237134"/>
                  </a:lnTo>
                  <a:lnTo>
                    <a:pt x="69300" y="225012"/>
                  </a:lnTo>
                  <a:cubicBezTo>
                    <a:pt x="71094" y="223219"/>
                    <a:pt x="74005" y="223219"/>
                    <a:pt x="75798" y="225012"/>
                  </a:cubicBezTo>
                  <a:cubicBezTo>
                    <a:pt x="77592" y="226805"/>
                    <a:pt x="77592" y="229717"/>
                    <a:pt x="75798" y="231510"/>
                  </a:cubicBezTo>
                  <a:lnTo>
                    <a:pt x="60421" y="246888"/>
                  </a:lnTo>
                  <a:cubicBezTo>
                    <a:pt x="58628" y="248681"/>
                    <a:pt x="55716" y="248681"/>
                    <a:pt x="53937" y="246888"/>
                  </a:cubicBezTo>
                  <a:close/>
                  <a:moveTo>
                    <a:pt x="87720" y="240533"/>
                  </a:moveTo>
                  <a:cubicBezTo>
                    <a:pt x="85181" y="240533"/>
                    <a:pt x="83129" y="238482"/>
                    <a:pt x="83129" y="235943"/>
                  </a:cubicBezTo>
                  <a:cubicBezTo>
                    <a:pt x="83129" y="233404"/>
                    <a:pt x="85181" y="231353"/>
                    <a:pt x="87720" y="231353"/>
                  </a:cubicBezTo>
                  <a:lnTo>
                    <a:pt x="170549" y="231353"/>
                  </a:lnTo>
                  <a:cubicBezTo>
                    <a:pt x="173088" y="231353"/>
                    <a:pt x="175139" y="233404"/>
                    <a:pt x="175139" y="235943"/>
                  </a:cubicBezTo>
                  <a:cubicBezTo>
                    <a:pt x="175139" y="238482"/>
                    <a:pt x="173088" y="240533"/>
                    <a:pt x="170549" y="240533"/>
                  </a:cubicBezTo>
                  <a:close/>
                  <a:moveTo>
                    <a:pt x="45316" y="205546"/>
                  </a:moveTo>
                  <a:cubicBezTo>
                    <a:pt x="43523" y="203753"/>
                    <a:pt x="43523" y="200842"/>
                    <a:pt x="45316" y="199048"/>
                  </a:cubicBezTo>
                  <a:cubicBezTo>
                    <a:pt x="47109" y="197255"/>
                    <a:pt x="50021" y="197255"/>
                    <a:pt x="51814" y="199048"/>
                  </a:cubicBezTo>
                  <a:lnTo>
                    <a:pt x="57179" y="204413"/>
                  </a:lnTo>
                  <a:lnTo>
                    <a:pt x="69300" y="192292"/>
                  </a:lnTo>
                  <a:cubicBezTo>
                    <a:pt x="71094" y="190499"/>
                    <a:pt x="74005" y="190499"/>
                    <a:pt x="75798" y="192292"/>
                  </a:cubicBezTo>
                  <a:cubicBezTo>
                    <a:pt x="77592" y="194085"/>
                    <a:pt x="77592" y="196997"/>
                    <a:pt x="75798" y="198790"/>
                  </a:cubicBezTo>
                  <a:lnTo>
                    <a:pt x="60421" y="214168"/>
                  </a:lnTo>
                  <a:cubicBezTo>
                    <a:pt x="58628" y="215961"/>
                    <a:pt x="55716" y="215961"/>
                    <a:pt x="53937" y="214168"/>
                  </a:cubicBezTo>
                  <a:close/>
                  <a:moveTo>
                    <a:pt x="45316" y="172826"/>
                  </a:moveTo>
                  <a:cubicBezTo>
                    <a:pt x="43523" y="171032"/>
                    <a:pt x="43523" y="168121"/>
                    <a:pt x="45316" y="166328"/>
                  </a:cubicBezTo>
                  <a:cubicBezTo>
                    <a:pt x="47109" y="164534"/>
                    <a:pt x="50021" y="164534"/>
                    <a:pt x="51814" y="166328"/>
                  </a:cubicBezTo>
                  <a:lnTo>
                    <a:pt x="57179" y="171692"/>
                  </a:lnTo>
                  <a:lnTo>
                    <a:pt x="69300" y="159571"/>
                  </a:lnTo>
                  <a:cubicBezTo>
                    <a:pt x="71094" y="157778"/>
                    <a:pt x="74005" y="157778"/>
                    <a:pt x="75798" y="159571"/>
                  </a:cubicBezTo>
                  <a:cubicBezTo>
                    <a:pt x="77592" y="161364"/>
                    <a:pt x="77592" y="164276"/>
                    <a:pt x="75798" y="166069"/>
                  </a:cubicBezTo>
                  <a:lnTo>
                    <a:pt x="60421" y="181447"/>
                  </a:lnTo>
                  <a:cubicBezTo>
                    <a:pt x="58628" y="183240"/>
                    <a:pt x="55716" y="183240"/>
                    <a:pt x="53937" y="181447"/>
                  </a:cubicBezTo>
                  <a:close/>
                  <a:moveTo>
                    <a:pt x="87720" y="175078"/>
                  </a:moveTo>
                  <a:cubicBezTo>
                    <a:pt x="85181" y="175078"/>
                    <a:pt x="83129" y="173027"/>
                    <a:pt x="83129" y="170488"/>
                  </a:cubicBezTo>
                  <a:cubicBezTo>
                    <a:pt x="83129" y="167948"/>
                    <a:pt x="85181" y="165897"/>
                    <a:pt x="87720" y="165897"/>
                  </a:cubicBezTo>
                  <a:lnTo>
                    <a:pt x="164710" y="165897"/>
                  </a:lnTo>
                  <a:cubicBezTo>
                    <a:pt x="167249" y="165897"/>
                    <a:pt x="169300" y="167948"/>
                    <a:pt x="169300" y="170488"/>
                  </a:cubicBezTo>
                  <a:cubicBezTo>
                    <a:pt x="169300" y="173027"/>
                    <a:pt x="167249" y="175078"/>
                    <a:pt x="164710" y="175078"/>
                  </a:cubicBezTo>
                  <a:close/>
                  <a:moveTo>
                    <a:pt x="45316" y="140091"/>
                  </a:moveTo>
                  <a:cubicBezTo>
                    <a:pt x="43523" y="138298"/>
                    <a:pt x="43523" y="135386"/>
                    <a:pt x="45316" y="133593"/>
                  </a:cubicBezTo>
                  <a:cubicBezTo>
                    <a:pt x="47109" y="131800"/>
                    <a:pt x="50021" y="131800"/>
                    <a:pt x="51814" y="133593"/>
                  </a:cubicBezTo>
                  <a:lnTo>
                    <a:pt x="57179" y="138958"/>
                  </a:lnTo>
                  <a:lnTo>
                    <a:pt x="69300" y="126836"/>
                  </a:lnTo>
                  <a:cubicBezTo>
                    <a:pt x="71094" y="125043"/>
                    <a:pt x="74005" y="125043"/>
                    <a:pt x="75798" y="126836"/>
                  </a:cubicBezTo>
                  <a:cubicBezTo>
                    <a:pt x="77592" y="128629"/>
                    <a:pt x="77592" y="131541"/>
                    <a:pt x="75798" y="133334"/>
                  </a:cubicBezTo>
                  <a:lnTo>
                    <a:pt x="60421" y="148712"/>
                  </a:lnTo>
                  <a:cubicBezTo>
                    <a:pt x="58628" y="150505"/>
                    <a:pt x="55716" y="150505"/>
                    <a:pt x="53937" y="148712"/>
                  </a:cubicBezTo>
                  <a:close/>
                  <a:moveTo>
                    <a:pt x="87720" y="142357"/>
                  </a:moveTo>
                  <a:cubicBezTo>
                    <a:pt x="85181" y="142357"/>
                    <a:pt x="83129" y="140306"/>
                    <a:pt x="83129" y="137767"/>
                  </a:cubicBezTo>
                  <a:cubicBezTo>
                    <a:pt x="83129" y="135228"/>
                    <a:pt x="85181" y="133177"/>
                    <a:pt x="87720" y="133177"/>
                  </a:cubicBezTo>
                  <a:lnTo>
                    <a:pt x="186328" y="133177"/>
                  </a:lnTo>
                  <a:cubicBezTo>
                    <a:pt x="188867" y="133177"/>
                    <a:pt x="190919" y="135228"/>
                    <a:pt x="190919" y="137767"/>
                  </a:cubicBezTo>
                  <a:cubicBezTo>
                    <a:pt x="190919" y="140306"/>
                    <a:pt x="188867" y="142357"/>
                    <a:pt x="186328" y="142357"/>
                  </a:cubicBezTo>
                  <a:close/>
                  <a:moveTo>
                    <a:pt x="45316" y="107370"/>
                  </a:moveTo>
                  <a:cubicBezTo>
                    <a:pt x="43523" y="105577"/>
                    <a:pt x="43523" y="102665"/>
                    <a:pt x="45316" y="100872"/>
                  </a:cubicBezTo>
                  <a:cubicBezTo>
                    <a:pt x="47109" y="99079"/>
                    <a:pt x="50021" y="99079"/>
                    <a:pt x="51814" y="100872"/>
                  </a:cubicBezTo>
                  <a:lnTo>
                    <a:pt x="57179" y="106237"/>
                  </a:lnTo>
                  <a:lnTo>
                    <a:pt x="69300" y="94116"/>
                  </a:lnTo>
                  <a:cubicBezTo>
                    <a:pt x="71094" y="92322"/>
                    <a:pt x="74005" y="92322"/>
                    <a:pt x="75798" y="94116"/>
                  </a:cubicBezTo>
                  <a:cubicBezTo>
                    <a:pt x="77592" y="95908"/>
                    <a:pt x="77592" y="98821"/>
                    <a:pt x="75798" y="100614"/>
                  </a:cubicBezTo>
                  <a:lnTo>
                    <a:pt x="60421" y="115991"/>
                  </a:lnTo>
                  <a:cubicBezTo>
                    <a:pt x="58628" y="117784"/>
                    <a:pt x="55716" y="117784"/>
                    <a:pt x="53937" y="115991"/>
                  </a:cubicBezTo>
                  <a:close/>
                  <a:moveTo>
                    <a:pt x="87720" y="109637"/>
                  </a:moveTo>
                  <a:cubicBezTo>
                    <a:pt x="85181" y="109637"/>
                    <a:pt x="83129" y="107586"/>
                    <a:pt x="83129" y="105046"/>
                  </a:cubicBezTo>
                  <a:cubicBezTo>
                    <a:pt x="83129" y="102507"/>
                    <a:pt x="85181" y="100456"/>
                    <a:pt x="87720" y="100456"/>
                  </a:cubicBezTo>
                  <a:lnTo>
                    <a:pt x="137024" y="100456"/>
                  </a:lnTo>
                  <a:cubicBezTo>
                    <a:pt x="139563" y="100456"/>
                    <a:pt x="141615" y="102507"/>
                    <a:pt x="141615" y="105046"/>
                  </a:cubicBezTo>
                  <a:cubicBezTo>
                    <a:pt x="141615" y="107586"/>
                    <a:pt x="139563" y="109637"/>
                    <a:pt x="137024" y="109637"/>
                  </a:cubicBezTo>
                  <a:close/>
                  <a:moveTo>
                    <a:pt x="196971" y="92825"/>
                  </a:moveTo>
                  <a:lnTo>
                    <a:pt x="175955" y="92825"/>
                  </a:lnTo>
                  <a:lnTo>
                    <a:pt x="175955" y="71221"/>
                  </a:lnTo>
                  <a:close/>
                  <a:moveTo>
                    <a:pt x="100845" y="25879"/>
                  </a:moveTo>
                  <a:cubicBezTo>
                    <a:pt x="100845" y="21274"/>
                    <a:pt x="102709" y="17100"/>
                    <a:pt x="105736" y="14088"/>
                  </a:cubicBezTo>
                  <a:cubicBezTo>
                    <a:pt x="108749" y="11075"/>
                    <a:pt x="112923" y="9196"/>
                    <a:pt x="117528" y="9196"/>
                  </a:cubicBezTo>
                  <a:cubicBezTo>
                    <a:pt x="122132" y="9196"/>
                    <a:pt x="126307" y="11061"/>
                    <a:pt x="129319" y="14088"/>
                  </a:cubicBezTo>
                  <a:cubicBezTo>
                    <a:pt x="132331" y="17100"/>
                    <a:pt x="134196" y="21274"/>
                    <a:pt x="134196" y="25879"/>
                  </a:cubicBezTo>
                  <a:cubicBezTo>
                    <a:pt x="134196" y="28418"/>
                    <a:pt x="136247" y="30469"/>
                    <a:pt x="138787" y="30469"/>
                  </a:cubicBezTo>
                  <a:lnTo>
                    <a:pt x="159185" y="30469"/>
                  </a:lnTo>
                  <a:lnTo>
                    <a:pt x="159185" y="55860"/>
                  </a:lnTo>
                  <a:lnTo>
                    <a:pt x="75857" y="55860"/>
                  </a:lnTo>
                  <a:lnTo>
                    <a:pt x="75857" y="30469"/>
                  </a:lnTo>
                  <a:lnTo>
                    <a:pt x="96255" y="30469"/>
                  </a:lnTo>
                  <a:cubicBezTo>
                    <a:pt x="98794" y="30469"/>
                    <a:pt x="100846" y="28404"/>
                    <a:pt x="100846" y="25879"/>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a:latin typeface="Segoe UI"/>
              </a:endParaRPr>
            </a:p>
          </p:txBody>
        </p:sp>
      </p:grpSp>
      <p:grpSp>
        <p:nvGrpSpPr>
          <p:cNvPr id="79" name="Group 78">
            <a:extLst>
              <a:ext uri="{FF2B5EF4-FFF2-40B4-BE49-F238E27FC236}">
                <a16:creationId xmlns:a16="http://schemas.microsoft.com/office/drawing/2014/main" id="{DDB1CCC9-D900-9F96-117F-4D918E2E39D0}"/>
              </a:ext>
              <a:ext uri="{C183D7F6-B498-43B3-948B-1728B52AA6E4}">
                <adec:decorative xmlns:adec="http://schemas.microsoft.com/office/drawing/2017/decorative" val="1"/>
              </a:ext>
            </a:extLst>
          </p:cNvPr>
          <p:cNvGrpSpPr/>
          <p:nvPr/>
        </p:nvGrpSpPr>
        <p:grpSpPr>
          <a:xfrm>
            <a:off x="11144940" y="1436157"/>
            <a:ext cx="390342" cy="390343"/>
            <a:chOff x="11119139" y="1445603"/>
            <a:chExt cx="354856" cy="354857"/>
          </a:xfrm>
        </p:grpSpPr>
        <p:sp>
          <p:nvSpPr>
            <p:cNvPr id="73" name="Freeform: Shape 72">
              <a:extLst>
                <a:ext uri="{FF2B5EF4-FFF2-40B4-BE49-F238E27FC236}">
                  <a16:creationId xmlns:a16="http://schemas.microsoft.com/office/drawing/2014/main" id="{2418C1E1-8AA2-220F-38F7-18E621270C18}"/>
                </a:ext>
              </a:extLst>
            </p:cNvPr>
            <p:cNvSpPr/>
            <p:nvPr/>
          </p:nvSpPr>
          <p:spPr>
            <a:xfrm>
              <a:off x="11119139" y="1445603"/>
              <a:ext cx="354856" cy="354857"/>
            </a:xfrm>
            <a:custGeom>
              <a:avLst/>
              <a:gdLst>
                <a:gd name="connsiteX0" fmla="*/ 331199 w 354856"/>
                <a:gd name="connsiteY0" fmla="*/ 201086 h 354857"/>
                <a:gd name="connsiteX1" fmla="*/ 306950 w 354856"/>
                <a:gd name="connsiteY1" fmla="*/ 201086 h 354857"/>
                <a:gd name="connsiteX2" fmla="*/ 295713 w 354856"/>
                <a:gd name="connsiteY2" fmla="*/ 183497 h 354857"/>
                <a:gd name="connsiteX3" fmla="*/ 295713 w 354856"/>
                <a:gd name="connsiteY3" fmla="*/ 17743 h 354857"/>
                <a:gd name="connsiteX4" fmla="*/ 277971 w 354856"/>
                <a:gd name="connsiteY4" fmla="*/ 0 h 354857"/>
                <a:gd name="connsiteX5" fmla="*/ 260228 w 354856"/>
                <a:gd name="connsiteY5" fmla="*/ 17743 h 354857"/>
                <a:gd name="connsiteX6" fmla="*/ 260228 w 354856"/>
                <a:gd name="connsiteY6" fmla="*/ 29571 h 354857"/>
                <a:gd name="connsiteX7" fmla="*/ 94628 w 354856"/>
                <a:gd name="connsiteY7" fmla="*/ 29571 h 354857"/>
                <a:gd name="connsiteX8" fmla="*/ 82800 w 354856"/>
                <a:gd name="connsiteY8" fmla="*/ 41400 h 354857"/>
                <a:gd name="connsiteX9" fmla="*/ 82800 w 354856"/>
                <a:gd name="connsiteY9" fmla="*/ 147857 h 354857"/>
                <a:gd name="connsiteX10" fmla="*/ 94628 w 354856"/>
                <a:gd name="connsiteY10" fmla="*/ 159686 h 354857"/>
                <a:gd name="connsiteX11" fmla="*/ 260228 w 354856"/>
                <a:gd name="connsiteY11" fmla="*/ 159686 h 354857"/>
                <a:gd name="connsiteX12" fmla="*/ 260228 w 354856"/>
                <a:gd name="connsiteY12" fmla="*/ 183497 h 354857"/>
                <a:gd name="connsiteX13" fmla="*/ 248991 w 354856"/>
                <a:gd name="connsiteY13" fmla="*/ 201086 h 354857"/>
                <a:gd name="connsiteX14" fmla="*/ 23657 w 354856"/>
                <a:gd name="connsiteY14" fmla="*/ 201086 h 354857"/>
                <a:gd name="connsiteX15" fmla="*/ 0 w 354856"/>
                <a:gd name="connsiteY15" fmla="*/ 224743 h 354857"/>
                <a:gd name="connsiteX16" fmla="*/ 0 w 354856"/>
                <a:gd name="connsiteY16" fmla="*/ 331200 h 354857"/>
                <a:gd name="connsiteX17" fmla="*/ 23657 w 354856"/>
                <a:gd name="connsiteY17" fmla="*/ 354858 h 354857"/>
                <a:gd name="connsiteX18" fmla="*/ 331199 w 354856"/>
                <a:gd name="connsiteY18" fmla="*/ 354858 h 354857"/>
                <a:gd name="connsiteX19" fmla="*/ 354856 w 354856"/>
                <a:gd name="connsiteY19" fmla="*/ 331200 h 354857"/>
                <a:gd name="connsiteX20" fmla="*/ 354856 w 354856"/>
                <a:gd name="connsiteY20" fmla="*/ 224743 h 354857"/>
                <a:gd name="connsiteX21" fmla="*/ 331199 w 354856"/>
                <a:gd name="connsiteY21" fmla="*/ 201086 h 354857"/>
                <a:gd name="connsiteX22" fmla="*/ 260228 w 354856"/>
                <a:gd name="connsiteY22" fmla="*/ 88714 h 354857"/>
                <a:gd name="connsiteX23" fmla="*/ 236571 w 354856"/>
                <a:gd name="connsiteY23" fmla="*/ 88714 h 354857"/>
                <a:gd name="connsiteX24" fmla="*/ 236571 w 354856"/>
                <a:gd name="connsiteY24" fmla="*/ 70972 h 354857"/>
                <a:gd name="connsiteX25" fmla="*/ 260228 w 354856"/>
                <a:gd name="connsiteY25" fmla="*/ 70972 h 354857"/>
                <a:gd name="connsiteX26" fmla="*/ 224742 w 354856"/>
                <a:gd name="connsiteY26" fmla="*/ 88714 h 354857"/>
                <a:gd name="connsiteX27" fmla="*/ 201085 w 354856"/>
                <a:gd name="connsiteY27" fmla="*/ 88714 h 354857"/>
                <a:gd name="connsiteX28" fmla="*/ 201085 w 354856"/>
                <a:gd name="connsiteY28" fmla="*/ 70972 h 354857"/>
                <a:gd name="connsiteX29" fmla="*/ 224742 w 354856"/>
                <a:gd name="connsiteY29" fmla="*/ 70972 h 354857"/>
                <a:gd name="connsiteX30" fmla="*/ 165599 w 354856"/>
                <a:gd name="connsiteY30" fmla="*/ 88714 h 354857"/>
                <a:gd name="connsiteX31" fmla="*/ 165599 w 354856"/>
                <a:gd name="connsiteY31" fmla="*/ 70972 h 354857"/>
                <a:gd name="connsiteX32" fmla="*/ 189257 w 354856"/>
                <a:gd name="connsiteY32" fmla="*/ 70972 h 354857"/>
                <a:gd name="connsiteX33" fmla="*/ 189257 w 354856"/>
                <a:gd name="connsiteY33" fmla="*/ 88714 h 354857"/>
                <a:gd name="connsiteX34" fmla="*/ 189257 w 354856"/>
                <a:gd name="connsiteY34" fmla="*/ 100543 h 354857"/>
                <a:gd name="connsiteX35" fmla="*/ 189257 w 354856"/>
                <a:gd name="connsiteY35" fmla="*/ 118286 h 354857"/>
                <a:gd name="connsiteX36" fmla="*/ 165599 w 354856"/>
                <a:gd name="connsiteY36" fmla="*/ 118286 h 354857"/>
                <a:gd name="connsiteX37" fmla="*/ 165599 w 354856"/>
                <a:gd name="connsiteY37" fmla="*/ 100543 h 354857"/>
                <a:gd name="connsiteX38" fmla="*/ 201085 w 354856"/>
                <a:gd name="connsiteY38" fmla="*/ 59143 h 354857"/>
                <a:gd name="connsiteX39" fmla="*/ 201085 w 354856"/>
                <a:gd name="connsiteY39" fmla="*/ 41400 h 354857"/>
                <a:gd name="connsiteX40" fmla="*/ 224742 w 354856"/>
                <a:gd name="connsiteY40" fmla="*/ 41400 h 354857"/>
                <a:gd name="connsiteX41" fmla="*/ 224742 w 354856"/>
                <a:gd name="connsiteY41" fmla="*/ 59143 h 354857"/>
                <a:gd name="connsiteX42" fmla="*/ 189257 w 354856"/>
                <a:gd name="connsiteY42" fmla="*/ 59143 h 354857"/>
                <a:gd name="connsiteX43" fmla="*/ 165599 w 354856"/>
                <a:gd name="connsiteY43" fmla="*/ 59143 h 354857"/>
                <a:gd name="connsiteX44" fmla="*/ 165599 w 354856"/>
                <a:gd name="connsiteY44" fmla="*/ 41400 h 354857"/>
                <a:gd name="connsiteX45" fmla="*/ 189257 w 354856"/>
                <a:gd name="connsiteY45" fmla="*/ 41400 h 354857"/>
                <a:gd name="connsiteX46" fmla="*/ 153771 w 354856"/>
                <a:gd name="connsiteY46" fmla="*/ 59143 h 354857"/>
                <a:gd name="connsiteX47" fmla="*/ 130114 w 354856"/>
                <a:gd name="connsiteY47" fmla="*/ 59143 h 354857"/>
                <a:gd name="connsiteX48" fmla="*/ 130114 w 354856"/>
                <a:gd name="connsiteY48" fmla="*/ 41400 h 354857"/>
                <a:gd name="connsiteX49" fmla="*/ 153771 w 354856"/>
                <a:gd name="connsiteY49" fmla="*/ 41400 h 354857"/>
                <a:gd name="connsiteX50" fmla="*/ 153771 w 354856"/>
                <a:gd name="connsiteY50" fmla="*/ 70972 h 354857"/>
                <a:gd name="connsiteX51" fmla="*/ 153771 w 354856"/>
                <a:gd name="connsiteY51" fmla="*/ 88714 h 354857"/>
                <a:gd name="connsiteX52" fmla="*/ 130114 w 354856"/>
                <a:gd name="connsiteY52" fmla="*/ 88714 h 354857"/>
                <a:gd name="connsiteX53" fmla="*/ 130114 w 354856"/>
                <a:gd name="connsiteY53" fmla="*/ 70972 h 354857"/>
                <a:gd name="connsiteX54" fmla="*/ 118285 w 354856"/>
                <a:gd name="connsiteY54" fmla="*/ 88714 h 354857"/>
                <a:gd name="connsiteX55" fmla="*/ 94628 w 354856"/>
                <a:gd name="connsiteY55" fmla="*/ 88714 h 354857"/>
                <a:gd name="connsiteX56" fmla="*/ 94628 w 354856"/>
                <a:gd name="connsiteY56" fmla="*/ 70972 h 354857"/>
                <a:gd name="connsiteX57" fmla="*/ 118285 w 354856"/>
                <a:gd name="connsiteY57" fmla="*/ 70972 h 354857"/>
                <a:gd name="connsiteX58" fmla="*/ 118285 w 354856"/>
                <a:gd name="connsiteY58" fmla="*/ 100543 h 354857"/>
                <a:gd name="connsiteX59" fmla="*/ 118285 w 354856"/>
                <a:gd name="connsiteY59" fmla="*/ 118286 h 354857"/>
                <a:gd name="connsiteX60" fmla="*/ 94628 w 354856"/>
                <a:gd name="connsiteY60" fmla="*/ 118286 h 354857"/>
                <a:gd name="connsiteX61" fmla="*/ 94628 w 354856"/>
                <a:gd name="connsiteY61" fmla="*/ 100543 h 354857"/>
                <a:gd name="connsiteX62" fmla="*/ 130114 w 354856"/>
                <a:gd name="connsiteY62" fmla="*/ 100543 h 354857"/>
                <a:gd name="connsiteX63" fmla="*/ 153771 w 354856"/>
                <a:gd name="connsiteY63" fmla="*/ 100543 h 354857"/>
                <a:gd name="connsiteX64" fmla="*/ 153771 w 354856"/>
                <a:gd name="connsiteY64" fmla="*/ 118286 h 354857"/>
                <a:gd name="connsiteX65" fmla="*/ 130114 w 354856"/>
                <a:gd name="connsiteY65" fmla="*/ 118286 h 354857"/>
                <a:gd name="connsiteX66" fmla="*/ 153771 w 354856"/>
                <a:gd name="connsiteY66" fmla="*/ 130114 h 354857"/>
                <a:gd name="connsiteX67" fmla="*/ 153771 w 354856"/>
                <a:gd name="connsiteY67" fmla="*/ 147857 h 354857"/>
                <a:gd name="connsiteX68" fmla="*/ 130114 w 354856"/>
                <a:gd name="connsiteY68" fmla="*/ 147857 h 354857"/>
                <a:gd name="connsiteX69" fmla="*/ 130114 w 354856"/>
                <a:gd name="connsiteY69" fmla="*/ 130114 h 354857"/>
                <a:gd name="connsiteX70" fmla="*/ 165599 w 354856"/>
                <a:gd name="connsiteY70" fmla="*/ 130114 h 354857"/>
                <a:gd name="connsiteX71" fmla="*/ 189257 w 354856"/>
                <a:gd name="connsiteY71" fmla="*/ 130114 h 354857"/>
                <a:gd name="connsiteX72" fmla="*/ 189257 w 354856"/>
                <a:gd name="connsiteY72" fmla="*/ 147857 h 354857"/>
                <a:gd name="connsiteX73" fmla="*/ 165599 w 354856"/>
                <a:gd name="connsiteY73" fmla="*/ 147857 h 354857"/>
                <a:gd name="connsiteX74" fmla="*/ 201085 w 354856"/>
                <a:gd name="connsiteY74" fmla="*/ 130114 h 354857"/>
                <a:gd name="connsiteX75" fmla="*/ 224742 w 354856"/>
                <a:gd name="connsiteY75" fmla="*/ 130114 h 354857"/>
                <a:gd name="connsiteX76" fmla="*/ 224742 w 354856"/>
                <a:gd name="connsiteY76" fmla="*/ 147857 h 354857"/>
                <a:gd name="connsiteX77" fmla="*/ 201085 w 354856"/>
                <a:gd name="connsiteY77" fmla="*/ 147857 h 354857"/>
                <a:gd name="connsiteX78" fmla="*/ 201085 w 354856"/>
                <a:gd name="connsiteY78" fmla="*/ 118286 h 354857"/>
                <a:gd name="connsiteX79" fmla="*/ 201085 w 354856"/>
                <a:gd name="connsiteY79" fmla="*/ 100543 h 354857"/>
                <a:gd name="connsiteX80" fmla="*/ 224742 w 354856"/>
                <a:gd name="connsiteY80" fmla="*/ 100543 h 354857"/>
                <a:gd name="connsiteX81" fmla="*/ 224742 w 354856"/>
                <a:gd name="connsiteY81" fmla="*/ 118286 h 354857"/>
                <a:gd name="connsiteX82" fmla="*/ 236571 w 354856"/>
                <a:gd name="connsiteY82" fmla="*/ 100543 h 354857"/>
                <a:gd name="connsiteX83" fmla="*/ 260228 w 354856"/>
                <a:gd name="connsiteY83" fmla="*/ 100543 h 354857"/>
                <a:gd name="connsiteX84" fmla="*/ 260228 w 354856"/>
                <a:gd name="connsiteY84" fmla="*/ 118286 h 354857"/>
                <a:gd name="connsiteX85" fmla="*/ 236571 w 354856"/>
                <a:gd name="connsiteY85" fmla="*/ 118286 h 354857"/>
                <a:gd name="connsiteX86" fmla="*/ 260228 w 354856"/>
                <a:gd name="connsiteY86" fmla="*/ 59143 h 354857"/>
                <a:gd name="connsiteX87" fmla="*/ 236571 w 354856"/>
                <a:gd name="connsiteY87" fmla="*/ 59143 h 354857"/>
                <a:gd name="connsiteX88" fmla="*/ 236571 w 354856"/>
                <a:gd name="connsiteY88" fmla="*/ 41400 h 354857"/>
                <a:gd name="connsiteX89" fmla="*/ 260228 w 354856"/>
                <a:gd name="connsiteY89" fmla="*/ 41400 h 354857"/>
                <a:gd name="connsiteX90" fmla="*/ 118285 w 354856"/>
                <a:gd name="connsiteY90" fmla="*/ 41400 h 354857"/>
                <a:gd name="connsiteX91" fmla="*/ 118285 w 354856"/>
                <a:gd name="connsiteY91" fmla="*/ 59143 h 354857"/>
                <a:gd name="connsiteX92" fmla="*/ 94628 w 354856"/>
                <a:gd name="connsiteY92" fmla="*/ 59143 h 354857"/>
                <a:gd name="connsiteX93" fmla="*/ 94628 w 354856"/>
                <a:gd name="connsiteY93" fmla="*/ 41400 h 354857"/>
                <a:gd name="connsiteX94" fmla="*/ 94628 w 354856"/>
                <a:gd name="connsiteY94" fmla="*/ 130114 h 354857"/>
                <a:gd name="connsiteX95" fmla="*/ 118285 w 354856"/>
                <a:gd name="connsiteY95" fmla="*/ 130114 h 354857"/>
                <a:gd name="connsiteX96" fmla="*/ 118285 w 354856"/>
                <a:gd name="connsiteY96" fmla="*/ 147857 h 354857"/>
                <a:gd name="connsiteX97" fmla="*/ 94628 w 354856"/>
                <a:gd name="connsiteY97" fmla="*/ 147857 h 354857"/>
                <a:gd name="connsiteX98" fmla="*/ 236571 w 354856"/>
                <a:gd name="connsiteY98" fmla="*/ 147857 h 354857"/>
                <a:gd name="connsiteX99" fmla="*/ 236571 w 354856"/>
                <a:gd name="connsiteY99" fmla="*/ 130114 h 354857"/>
                <a:gd name="connsiteX100" fmla="*/ 260228 w 354856"/>
                <a:gd name="connsiteY100" fmla="*/ 130114 h 354857"/>
                <a:gd name="connsiteX101" fmla="*/ 260228 w 354856"/>
                <a:gd name="connsiteY101" fmla="*/ 147857 h 354857"/>
                <a:gd name="connsiteX102" fmla="*/ 272056 w 354856"/>
                <a:gd name="connsiteY102" fmla="*/ 153772 h 354857"/>
                <a:gd name="connsiteX103" fmla="*/ 272056 w 354856"/>
                <a:gd name="connsiteY103" fmla="*/ 17743 h 354857"/>
                <a:gd name="connsiteX104" fmla="*/ 277971 w 354856"/>
                <a:gd name="connsiteY104" fmla="*/ 11829 h 354857"/>
                <a:gd name="connsiteX105" fmla="*/ 283885 w 354856"/>
                <a:gd name="connsiteY105" fmla="*/ 17743 h 354857"/>
                <a:gd name="connsiteX106" fmla="*/ 283885 w 354856"/>
                <a:gd name="connsiteY106" fmla="*/ 178020 h 354857"/>
                <a:gd name="connsiteX107" fmla="*/ 272056 w 354856"/>
                <a:gd name="connsiteY107" fmla="*/ 178020 h 354857"/>
                <a:gd name="connsiteX108" fmla="*/ 277971 w 354856"/>
                <a:gd name="connsiteY108" fmla="*/ 189257 h 354857"/>
                <a:gd name="connsiteX109" fmla="*/ 294625 w 354856"/>
                <a:gd name="connsiteY109" fmla="*/ 201086 h 354857"/>
                <a:gd name="connsiteX110" fmla="*/ 261316 w 354856"/>
                <a:gd name="connsiteY110" fmla="*/ 201086 h 354857"/>
                <a:gd name="connsiteX111" fmla="*/ 277971 w 354856"/>
                <a:gd name="connsiteY111" fmla="*/ 189257 h 354857"/>
                <a:gd name="connsiteX112" fmla="*/ 343027 w 354856"/>
                <a:gd name="connsiteY112" fmla="*/ 331200 h 354857"/>
                <a:gd name="connsiteX113" fmla="*/ 331199 w 354856"/>
                <a:gd name="connsiteY113" fmla="*/ 343029 h 354857"/>
                <a:gd name="connsiteX114" fmla="*/ 23657 w 354856"/>
                <a:gd name="connsiteY114" fmla="*/ 343029 h 354857"/>
                <a:gd name="connsiteX115" fmla="*/ 11829 w 354856"/>
                <a:gd name="connsiteY115" fmla="*/ 331200 h 354857"/>
                <a:gd name="connsiteX116" fmla="*/ 11829 w 354856"/>
                <a:gd name="connsiteY116" fmla="*/ 224743 h 354857"/>
                <a:gd name="connsiteX117" fmla="*/ 23657 w 354856"/>
                <a:gd name="connsiteY117" fmla="*/ 212915 h 354857"/>
                <a:gd name="connsiteX118" fmla="*/ 331199 w 354856"/>
                <a:gd name="connsiteY118" fmla="*/ 212915 h 354857"/>
                <a:gd name="connsiteX119" fmla="*/ 343027 w 354856"/>
                <a:gd name="connsiteY119" fmla="*/ 224743 h 35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54856" h="354857">
                  <a:moveTo>
                    <a:pt x="331199" y="201086"/>
                  </a:moveTo>
                  <a:lnTo>
                    <a:pt x="306950" y="201086"/>
                  </a:lnTo>
                  <a:cubicBezTo>
                    <a:pt x="305473" y="194050"/>
                    <a:pt x="301477" y="187795"/>
                    <a:pt x="295713" y="183497"/>
                  </a:cubicBezTo>
                  <a:lnTo>
                    <a:pt x="295713" y="17743"/>
                  </a:lnTo>
                  <a:cubicBezTo>
                    <a:pt x="295713" y="7944"/>
                    <a:pt x="287770" y="0"/>
                    <a:pt x="277971" y="0"/>
                  </a:cubicBezTo>
                  <a:cubicBezTo>
                    <a:pt x="268171" y="0"/>
                    <a:pt x="260228" y="7944"/>
                    <a:pt x="260228" y="17743"/>
                  </a:cubicBezTo>
                  <a:lnTo>
                    <a:pt x="260228" y="29571"/>
                  </a:lnTo>
                  <a:lnTo>
                    <a:pt x="94628" y="29571"/>
                  </a:lnTo>
                  <a:cubicBezTo>
                    <a:pt x="88095" y="29571"/>
                    <a:pt x="82800" y="34867"/>
                    <a:pt x="82800" y="41400"/>
                  </a:cubicBezTo>
                  <a:lnTo>
                    <a:pt x="82800" y="147857"/>
                  </a:lnTo>
                  <a:cubicBezTo>
                    <a:pt x="82800" y="154390"/>
                    <a:pt x="88095" y="159686"/>
                    <a:pt x="94628" y="159686"/>
                  </a:cubicBezTo>
                  <a:lnTo>
                    <a:pt x="260228" y="159686"/>
                  </a:lnTo>
                  <a:lnTo>
                    <a:pt x="260228" y="183497"/>
                  </a:lnTo>
                  <a:cubicBezTo>
                    <a:pt x="254464" y="187795"/>
                    <a:pt x="250468" y="194050"/>
                    <a:pt x="248991" y="201086"/>
                  </a:cubicBezTo>
                  <a:lnTo>
                    <a:pt x="23657" y="201086"/>
                  </a:lnTo>
                  <a:cubicBezTo>
                    <a:pt x="10592" y="201086"/>
                    <a:pt x="0" y="211678"/>
                    <a:pt x="0" y="224743"/>
                  </a:cubicBezTo>
                  <a:lnTo>
                    <a:pt x="0" y="331200"/>
                  </a:lnTo>
                  <a:cubicBezTo>
                    <a:pt x="0" y="344266"/>
                    <a:pt x="10592" y="354858"/>
                    <a:pt x="23657" y="354858"/>
                  </a:cubicBezTo>
                  <a:lnTo>
                    <a:pt x="331199" y="354858"/>
                  </a:lnTo>
                  <a:cubicBezTo>
                    <a:pt x="344264" y="354858"/>
                    <a:pt x="354856" y="344266"/>
                    <a:pt x="354856" y="331200"/>
                  </a:cubicBezTo>
                  <a:lnTo>
                    <a:pt x="354856" y="224743"/>
                  </a:lnTo>
                  <a:cubicBezTo>
                    <a:pt x="354856" y="211678"/>
                    <a:pt x="344264" y="201086"/>
                    <a:pt x="331199" y="201086"/>
                  </a:cubicBezTo>
                  <a:close/>
                  <a:moveTo>
                    <a:pt x="260228" y="88714"/>
                  </a:moveTo>
                  <a:lnTo>
                    <a:pt x="236571" y="88714"/>
                  </a:lnTo>
                  <a:lnTo>
                    <a:pt x="236571" y="70972"/>
                  </a:lnTo>
                  <a:lnTo>
                    <a:pt x="260228" y="70972"/>
                  </a:lnTo>
                  <a:close/>
                  <a:moveTo>
                    <a:pt x="224742" y="88714"/>
                  </a:moveTo>
                  <a:lnTo>
                    <a:pt x="201085" y="88714"/>
                  </a:lnTo>
                  <a:lnTo>
                    <a:pt x="201085" y="70972"/>
                  </a:lnTo>
                  <a:lnTo>
                    <a:pt x="224742" y="70972"/>
                  </a:lnTo>
                  <a:close/>
                  <a:moveTo>
                    <a:pt x="165599" y="88714"/>
                  </a:moveTo>
                  <a:lnTo>
                    <a:pt x="165599" y="70972"/>
                  </a:lnTo>
                  <a:lnTo>
                    <a:pt x="189257" y="70972"/>
                  </a:lnTo>
                  <a:lnTo>
                    <a:pt x="189257" y="88714"/>
                  </a:lnTo>
                  <a:close/>
                  <a:moveTo>
                    <a:pt x="189257" y="100543"/>
                  </a:moveTo>
                  <a:lnTo>
                    <a:pt x="189257" y="118286"/>
                  </a:lnTo>
                  <a:lnTo>
                    <a:pt x="165599" y="118286"/>
                  </a:lnTo>
                  <a:lnTo>
                    <a:pt x="165599" y="100543"/>
                  </a:lnTo>
                  <a:close/>
                  <a:moveTo>
                    <a:pt x="201085" y="59143"/>
                  </a:moveTo>
                  <a:lnTo>
                    <a:pt x="201085" y="41400"/>
                  </a:lnTo>
                  <a:lnTo>
                    <a:pt x="224742" y="41400"/>
                  </a:lnTo>
                  <a:lnTo>
                    <a:pt x="224742" y="59143"/>
                  </a:lnTo>
                  <a:close/>
                  <a:moveTo>
                    <a:pt x="189257" y="59143"/>
                  </a:moveTo>
                  <a:lnTo>
                    <a:pt x="165599" y="59143"/>
                  </a:lnTo>
                  <a:lnTo>
                    <a:pt x="165599" y="41400"/>
                  </a:lnTo>
                  <a:lnTo>
                    <a:pt x="189257" y="41400"/>
                  </a:lnTo>
                  <a:close/>
                  <a:moveTo>
                    <a:pt x="153771" y="59143"/>
                  </a:moveTo>
                  <a:lnTo>
                    <a:pt x="130114" y="59143"/>
                  </a:lnTo>
                  <a:lnTo>
                    <a:pt x="130114" y="41400"/>
                  </a:lnTo>
                  <a:lnTo>
                    <a:pt x="153771" y="41400"/>
                  </a:lnTo>
                  <a:close/>
                  <a:moveTo>
                    <a:pt x="153771" y="70972"/>
                  </a:moveTo>
                  <a:lnTo>
                    <a:pt x="153771" y="88714"/>
                  </a:lnTo>
                  <a:lnTo>
                    <a:pt x="130114" y="88714"/>
                  </a:lnTo>
                  <a:lnTo>
                    <a:pt x="130114" y="70972"/>
                  </a:lnTo>
                  <a:close/>
                  <a:moveTo>
                    <a:pt x="118285" y="88714"/>
                  </a:moveTo>
                  <a:lnTo>
                    <a:pt x="94628" y="88714"/>
                  </a:lnTo>
                  <a:lnTo>
                    <a:pt x="94628" y="70972"/>
                  </a:lnTo>
                  <a:lnTo>
                    <a:pt x="118285" y="70972"/>
                  </a:lnTo>
                  <a:close/>
                  <a:moveTo>
                    <a:pt x="118285" y="100543"/>
                  </a:moveTo>
                  <a:lnTo>
                    <a:pt x="118285" y="118286"/>
                  </a:lnTo>
                  <a:lnTo>
                    <a:pt x="94628" y="118286"/>
                  </a:lnTo>
                  <a:lnTo>
                    <a:pt x="94628" y="100543"/>
                  </a:lnTo>
                  <a:close/>
                  <a:moveTo>
                    <a:pt x="130114" y="100543"/>
                  </a:moveTo>
                  <a:lnTo>
                    <a:pt x="153771" y="100543"/>
                  </a:lnTo>
                  <a:lnTo>
                    <a:pt x="153771" y="118286"/>
                  </a:lnTo>
                  <a:lnTo>
                    <a:pt x="130114" y="118286"/>
                  </a:lnTo>
                  <a:close/>
                  <a:moveTo>
                    <a:pt x="153771" y="130114"/>
                  </a:moveTo>
                  <a:lnTo>
                    <a:pt x="153771" y="147857"/>
                  </a:lnTo>
                  <a:lnTo>
                    <a:pt x="130114" y="147857"/>
                  </a:lnTo>
                  <a:lnTo>
                    <a:pt x="130114" y="130114"/>
                  </a:lnTo>
                  <a:close/>
                  <a:moveTo>
                    <a:pt x="165599" y="130114"/>
                  </a:moveTo>
                  <a:lnTo>
                    <a:pt x="189257" y="130114"/>
                  </a:lnTo>
                  <a:lnTo>
                    <a:pt x="189257" y="147857"/>
                  </a:lnTo>
                  <a:lnTo>
                    <a:pt x="165599" y="147857"/>
                  </a:lnTo>
                  <a:close/>
                  <a:moveTo>
                    <a:pt x="201085" y="130114"/>
                  </a:moveTo>
                  <a:lnTo>
                    <a:pt x="224742" y="130114"/>
                  </a:lnTo>
                  <a:lnTo>
                    <a:pt x="224742" y="147857"/>
                  </a:lnTo>
                  <a:lnTo>
                    <a:pt x="201085" y="147857"/>
                  </a:lnTo>
                  <a:close/>
                  <a:moveTo>
                    <a:pt x="201085" y="118286"/>
                  </a:moveTo>
                  <a:lnTo>
                    <a:pt x="201085" y="100543"/>
                  </a:lnTo>
                  <a:lnTo>
                    <a:pt x="224742" y="100543"/>
                  </a:lnTo>
                  <a:lnTo>
                    <a:pt x="224742" y="118286"/>
                  </a:lnTo>
                  <a:close/>
                  <a:moveTo>
                    <a:pt x="236571" y="100543"/>
                  </a:moveTo>
                  <a:lnTo>
                    <a:pt x="260228" y="100543"/>
                  </a:lnTo>
                  <a:lnTo>
                    <a:pt x="260228" y="118286"/>
                  </a:lnTo>
                  <a:lnTo>
                    <a:pt x="236571" y="118286"/>
                  </a:lnTo>
                  <a:close/>
                  <a:moveTo>
                    <a:pt x="260228" y="59143"/>
                  </a:moveTo>
                  <a:lnTo>
                    <a:pt x="236571" y="59143"/>
                  </a:lnTo>
                  <a:lnTo>
                    <a:pt x="236571" y="41400"/>
                  </a:lnTo>
                  <a:lnTo>
                    <a:pt x="260228" y="41400"/>
                  </a:lnTo>
                  <a:close/>
                  <a:moveTo>
                    <a:pt x="118285" y="41400"/>
                  </a:moveTo>
                  <a:lnTo>
                    <a:pt x="118285" y="59143"/>
                  </a:lnTo>
                  <a:lnTo>
                    <a:pt x="94628" y="59143"/>
                  </a:lnTo>
                  <a:lnTo>
                    <a:pt x="94628" y="41400"/>
                  </a:lnTo>
                  <a:close/>
                  <a:moveTo>
                    <a:pt x="94628" y="130114"/>
                  </a:moveTo>
                  <a:lnTo>
                    <a:pt x="118285" y="130114"/>
                  </a:lnTo>
                  <a:lnTo>
                    <a:pt x="118285" y="147857"/>
                  </a:lnTo>
                  <a:lnTo>
                    <a:pt x="94628" y="147857"/>
                  </a:lnTo>
                  <a:close/>
                  <a:moveTo>
                    <a:pt x="236571" y="147857"/>
                  </a:moveTo>
                  <a:lnTo>
                    <a:pt x="236571" y="130114"/>
                  </a:lnTo>
                  <a:lnTo>
                    <a:pt x="260228" y="130114"/>
                  </a:lnTo>
                  <a:lnTo>
                    <a:pt x="260228" y="147857"/>
                  </a:lnTo>
                  <a:close/>
                  <a:moveTo>
                    <a:pt x="272056" y="153772"/>
                  </a:moveTo>
                  <a:lnTo>
                    <a:pt x="272056" y="17743"/>
                  </a:lnTo>
                  <a:cubicBezTo>
                    <a:pt x="272056" y="14477"/>
                    <a:pt x="274704" y="11829"/>
                    <a:pt x="277971" y="11829"/>
                  </a:cubicBezTo>
                  <a:cubicBezTo>
                    <a:pt x="281237" y="11829"/>
                    <a:pt x="283885" y="14477"/>
                    <a:pt x="283885" y="17743"/>
                  </a:cubicBezTo>
                  <a:lnTo>
                    <a:pt x="283885" y="178020"/>
                  </a:lnTo>
                  <a:cubicBezTo>
                    <a:pt x="279982" y="177224"/>
                    <a:pt x="275959" y="177224"/>
                    <a:pt x="272056" y="178020"/>
                  </a:cubicBezTo>
                  <a:close/>
                  <a:moveTo>
                    <a:pt x="277971" y="189257"/>
                  </a:moveTo>
                  <a:cubicBezTo>
                    <a:pt x="285463" y="189289"/>
                    <a:pt x="292128" y="194022"/>
                    <a:pt x="294625" y="201086"/>
                  </a:cubicBezTo>
                  <a:lnTo>
                    <a:pt x="261316" y="201086"/>
                  </a:lnTo>
                  <a:cubicBezTo>
                    <a:pt x="263814" y="194022"/>
                    <a:pt x="270478" y="189289"/>
                    <a:pt x="277971" y="189257"/>
                  </a:cubicBezTo>
                  <a:close/>
                  <a:moveTo>
                    <a:pt x="343027" y="331200"/>
                  </a:moveTo>
                  <a:cubicBezTo>
                    <a:pt x="343027" y="337733"/>
                    <a:pt x="337732" y="343029"/>
                    <a:pt x="331199" y="343029"/>
                  </a:cubicBezTo>
                  <a:lnTo>
                    <a:pt x="23657" y="343029"/>
                  </a:lnTo>
                  <a:cubicBezTo>
                    <a:pt x="17124" y="343029"/>
                    <a:pt x="11829" y="337733"/>
                    <a:pt x="11829" y="331200"/>
                  </a:cubicBezTo>
                  <a:lnTo>
                    <a:pt x="11829" y="224743"/>
                  </a:lnTo>
                  <a:cubicBezTo>
                    <a:pt x="11829" y="218210"/>
                    <a:pt x="17124" y="212915"/>
                    <a:pt x="23657" y="212915"/>
                  </a:cubicBezTo>
                  <a:lnTo>
                    <a:pt x="331199" y="212915"/>
                  </a:lnTo>
                  <a:cubicBezTo>
                    <a:pt x="337732" y="212915"/>
                    <a:pt x="343027" y="218210"/>
                    <a:pt x="343027" y="224743"/>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a:latin typeface="Segoe UI"/>
              </a:endParaRPr>
            </a:p>
          </p:txBody>
        </p:sp>
        <p:sp>
          <p:nvSpPr>
            <p:cNvPr id="74" name="Freeform: Shape 73">
              <a:extLst>
                <a:ext uri="{FF2B5EF4-FFF2-40B4-BE49-F238E27FC236}">
                  <a16:creationId xmlns:a16="http://schemas.microsoft.com/office/drawing/2014/main" id="{94ABE18B-44CF-3D1D-A7E5-6FAB2F4019A9}"/>
                </a:ext>
              </a:extLst>
            </p:cNvPr>
            <p:cNvSpPr/>
            <p:nvPr/>
          </p:nvSpPr>
          <p:spPr>
            <a:xfrm>
              <a:off x="11255159" y="1682173"/>
              <a:ext cx="82814" cy="82789"/>
            </a:xfrm>
            <a:custGeom>
              <a:avLst/>
              <a:gdLst>
                <a:gd name="connsiteX0" fmla="*/ 72936 w 82814"/>
                <a:gd name="connsiteY0" fmla="*/ 22736 h 82789"/>
                <a:gd name="connsiteX1" fmla="*/ 58375 w 82814"/>
                <a:gd name="connsiteY1" fmla="*/ 20524 h 82789"/>
                <a:gd name="connsiteX2" fmla="*/ 51822 w 82814"/>
                <a:gd name="connsiteY2" fmla="*/ 6673 h 82789"/>
                <a:gd name="connsiteX3" fmla="*/ 36619 w 82814"/>
                <a:gd name="connsiteY3" fmla="*/ 1052 h 82789"/>
                <a:gd name="connsiteX4" fmla="*/ 30998 w 82814"/>
                <a:gd name="connsiteY4" fmla="*/ 6673 h 82789"/>
                <a:gd name="connsiteX5" fmla="*/ 24439 w 82814"/>
                <a:gd name="connsiteY5" fmla="*/ 20524 h 82789"/>
                <a:gd name="connsiteX6" fmla="*/ 9878 w 82814"/>
                <a:gd name="connsiteY6" fmla="*/ 22736 h 82789"/>
                <a:gd name="connsiteX7" fmla="*/ 628 w 82814"/>
                <a:gd name="connsiteY7" fmla="*/ 30614 h 82789"/>
                <a:gd name="connsiteX8" fmla="*/ 3420 w 82814"/>
                <a:gd name="connsiteY8" fmla="*/ 42774 h 82789"/>
                <a:gd name="connsiteX9" fmla="*/ 14101 w 82814"/>
                <a:gd name="connsiteY9" fmla="*/ 53632 h 82789"/>
                <a:gd name="connsiteX10" fmla="*/ 11570 w 82814"/>
                <a:gd name="connsiteY10" fmla="*/ 69009 h 82789"/>
                <a:gd name="connsiteX11" fmla="*/ 16390 w 82814"/>
                <a:gd name="connsiteY11" fmla="*/ 80672 h 82789"/>
                <a:gd name="connsiteX12" fmla="*/ 28443 w 82814"/>
                <a:gd name="connsiteY12" fmla="*/ 81370 h 82789"/>
                <a:gd name="connsiteX13" fmla="*/ 41407 w 82814"/>
                <a:gd name="connsiteY13" fmla="*/ 74279 h 82789"/>
                <a:gd name="connsiteX14" fmla="*/ 54371 w 82814"/>
                <a:gd name="connsiteY14" fmla="*/ 81376 h 82789"/>
                <a:gd name="connsiteX15" fmla="*/ 66425 w 82814"/>
                <a:gd name="connsiteY15" fmla="*/ 80678 h 82789"/>
                <a:gd name="connsiteX16" fmla="*/ 71245 w 82814"/>
                <a:gd name="connsiteY16" fmla="*/ 69015 h 82789"/>
                <a:gd name="connsiteX17" fmla="*/ 68714 w 82814"/>
                <a:gd name="connsiteY17" fmla="*/ 53638 h 82789"/>
                <a:gd name="connsiteX18" fmla="*/ 79395 w 82814"/>
                <a:gd name="connsiteY18" fmla="*/ 42779 h 82789"/>
                <a:gd name="connsiteX19" fmla="*/ 82186 w 82814"/>
                <a:gd name="connsiteY19" fmla="*/ 30620 h 82789"/>
                <a:gd name="connsiteX20" fmla="*/ 72936 w 82814"/>
                <a:gd name="connsiteY20" fmla="*/ 22736 h 82789"/>
                <a:gd name="connsiteX21" fmla="*/ 58151 w 82814"/>
                <a:gd name="connsiteY21" fmla="*/ 47481 h 82789"/>
                <a:gd name="connsiteX22" fmla="*/ 56536 w 82814"/>
                <a:gd name="connsiteY22" fmla="*/ 52591 h 82789"/>
                <a:gd name="connsiteX23" fmla="*/ 60031 w 82814"/>
                <a:gd name="connsiteY23" fmla="*/ 71014 h 82789"/>
                <a:gd name="connsiteX24" fmla="*/ 44246 w 82814"/>
                <a:gd name="connsiteY24" fmla="*/ 62344 h 82789"/>
                <a:gd name="connsiteX25" fmla="*/ 38569 w 82814"/>
                <a:gd name="connsiteY25" fmla="*/ 62344 h 82789"/>
                <a:gd name="connsiteX26" fmla="*/ 23239 w 82814"/>
                <a:gd name="connsiteY26" fmla="*/ 70973 h 82789"/>
                <a:gd name="connsiteX27" fmla="*/ 26255 w 82814"/>
                <a:gd name="connsiteY27" fmla="*/ 52639 h 82789"/>
                <a:gd name="connsiteX28" fmla="*/ 24640 w 82814"/>
                <a:gd name="connsiteY28" fmla="*/ 47529 h 82789"/>
                <a:gd name="connsiteX29" fmla="*/ 11629 w 82814"/>
                <a:gd name="connsiteY29" fmla="*/ 34470 h 82789"/>
                <a:gd name="connsiteX30" fmla="*/ 29295 w 82814"/>
                <a:gd name="connsiteY30" fmla="*/ 31791 h 82789"/>
                <a:gd name="connsiteX31" fmla="*/ 33748 w 82814"/>
                <a:gd name="connsiteY31" fmla="*/ 28479 h 82789"/>
                <a:gd name="connsiteX32" fmla="*/ 41407 w 82814"/>
                <a:gd name="connsiteY32" fmla="*/ 12327 h 82789"/>
                <a:gd name="connsiteX33" fmla="*/ 49037 w 82814"/>
                <a:gd name="connsiteY33" fmla="*/ 28431 h 82789"/>
                <a:gd name="connsiteX34" fmla="*/ 53490 w 82814"/>
                <a:gd name="connsiteY34" fmla="*/ 31743 h 82789"/>
                <a:gd name="connsiteX35" fmla="*/ 70979 w 82814"/>
                <a:gd name="connsiteY35" fmla="*/ 34482 h 8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814" h="82789">
                  <a:moveTo>
                    <a:pt x="72936" y="22736"/>
                  </a:moveTo>
                  <a:lnTo>
                    <a:pt x="58375" y="20524"/>
                  </a:lnTo>
                  <a:lnTo>
                    <a:pt x="51822" y="6673"/>
                  </a:lnTo>
                  <a:cubicBezTo>
                    <a:pt x="49176" y="922"/>
                    <a:pt x="42369" y="-1594"/>
                    <a:pt x="36619" y="1052"/>
                  </a:cubicBezTo>
                  <a:cubicBezTo>
                    <a:pt x="34135" y="2196"/>
                    <a:pt x="32141" y="4189"/>
                    <a:pt x="30998" y="6673"/>
                  </a:cubicBezTo>
                  <a:lnTo>
                    <a:pt x="24439" y="20524"/>
                  </a:lnTo>
                  <a:lnTo>
                    <a:pt x="9878" y="22736"/>
                  </a:lnTo>
                  <a:cubicBezTo>
                    <a:pt x="5555" y="23405"/>
                    <a:pt x="1977" y="26452"/>
                    <a:pt x="628" y="30614"/>
                  </a:cubicBezTo>
                  <a:cubicBezTo>
                    <a:pt x="-812" y="34869"/>
                    <a:pt x="268" y="39573"/>
                    <a:pt x="3420" y="42774"/>
                  </a:cubicBezTo>
                  <a:lnTo>
                    <a:pt x="14101" y="53632"/>
                  </a:lnTo>
                  <a:lnTo>
                    <a:pt x="11570" y="69009"/>
                  </a:lnTo>
                  <a:cubicBezTo>
                    <a:pt x="10795" y="73501"/>
                    <a:pt x="12671" y="78038"/>
                    <a:pt x="16390" y="80672"/>
                  </a:cubicBezTo>
                  <a:cubicBezTo>
                    <a:pt x="19935" y="83215"/>
                    <a:pt x="24629" y="83487"/>
                    <a:pt x="28443" y="81370"/>
                  </a:cubicBezTo>
                  <a:lnTo>
                    <a:pt x="41407" y="74279"/>
                  </a:lnTo>
                  <a:lnTo>
                    <a:pt x="54371" y="81376"/>
                  </a:lnTo>
                  <a:cubicBezTo>
                    <a:pt x="58187" y="83488"/>
                    <a:pt x="62878" y="83215"/>
                    <a:pt x="66425" y="80678"/>
                  </a:cubicBezTo>
                  <a:cubicBezTo>
                    <a:pt x="70144" y="78044"/>
                    <a:pt x="72020" y="73507"/>
                    <a:pt x="71245" y="69015"/>
                  </a:cubicBezTo>
                  <a:lnTo>
                    <a:pt x="68714" y="53638"/>
                  </a:lnTo>
                  <a:lnTo>
                    <a:pt x="79395" y="42779"/>
                  </a:lnTo>
                  <a:cubicBezTo>
                    <a:pt x="82547" y="39579"/>
                    <a:pt x="83627" y="34875"/>
                    <a:pt x="82186" y="30620"/>
                  </a:cubicBezTo>
                  <a:cubicBezTo>
                    <a:pt x="80840" y="26455"/>
                    <a:pt x="77261" y="23406"/>
                    <a:pt x="72936" y="22736"/>
                  </a:cubicBezTo>
                  <a:close/>
                  <a:moveTo>
                    <a:pt x="58151" y="47481"/>
                  </a:moveTo>
                  <a:cubicBezTo>
                    <a:pt x="56828" y="48829"/>
                    <a:pt x="56227" y="50728"/>
                    <a:pt x="56536" y="52591"/>
                  </a:cubicBezTo>
                  <a:lnTo>
                    <a:pt x="60031" y="71014"/>
                  </a:lnTo>
                  <a:lnTo>
                    <a:pt x="44246" y="62344"/>
                  </a:lnTo>
                  <a:cubicBezTo>
                    <a:pt x="42477" y="61376"/>
                    <a:pt x="40337" y="61376"/>
                    <a:pt x="38569" y="62344"/>
                  </a:cubicBezTo>
                  <a:lnTo>
                    <a:pt x="23239" y="70973"/>
                  </a:lnTo>
                  <a:lnTo>
                    <a:pt x="26255" y="52639"/>
                  </a:lnTo>
                  <a:cubicBezTo>
                    <a:pt x="26564" y="50775"/>
                    <a:pt x="25963" y="48876"/>
                    <a:pt x="24640" y="47529"/>
                  </a:cubicBezTo>
                  <a:lnTo>
                    <a:pt x="11629" y="34470"/>
                  </a:lnTo>
                  <a:lnTo>
                    <a:pt x="29295" y="31791"/>
                  </a:lnTo>
                  <a:cubicBezTo>
                    <a:pt x="31237" y="31495"/>
                    <a:pt x="32906" y="30254"/>
                    <a:pt x="33748" y="28479"/>
                  </a:cubicBezTo>
                  <a:lnTo>
                    <a:pt x="41407" y="12327"/>
                  </a:lnTo>
                  <a:lnTo>
                    <a:pt x="49037" y="28431"/>
                  </a:lnTo>
                  <a:cubicBezTo>
                    <a:pt x="49879" y="30207"/>
                    <a:pt x="51548" y="31448"/>
                    <a:pt x="53490" y="31743"/>
                  </a:cubicBezTo>
                  <a:lnTo>
                    <a:pt x="70979" y="34482"/>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a:latin typeface="Segoe UI"/>
              </a:endParaRPr>
            </a:p>
          </p:txBody>
        </p:sp>
        <p:sp>
          <p:nvSpPr>
            <p:cNvPr id="75" name="Freeform: Shape 74">
              <a:extLst>
                <a:ext uri="{FF2B5EF4-FFF2-40B4-BE49-F238E27FC236}">
                  <a16:creationId xmlns:a16="http://schemas.microsoft.com/office/drawing/2014/main" id="{7CFCA3B1-B575-4796-71F7-8164D705A781}"/>
                </a:ext>
              </a:extLst>
            </p:cNvPr>
            <p:cNvSpPr/>
            <p:nvPr/>
          </p:nvSpPr>
          <p:spPr>
            <a:xfrm>
              <a:off x="11154617" y="1682173"/>
              <a:ext cx="82814" cy="82789"/>
            </a:xfrm>
            <a:custGeom>
              <a:avLst/>
              <a:gdLst>
                <a:gd name="connsiteX0" fmla="*/ 72936 w 82814"/>
                <a:gd name="connsiteY0" fmla="*/ 22736 h 82789"/>
                <a:gd name="connsiteX1" fmla="*/ 58375 w 82814"/>
                <a:gd name="connsiteY1" fmla="*/ 20524 h 82789"/>
                <a:gd name="connsiteX2" fmla="*/ 51822 w 82814"/>
                <a:gd name="connsiteY2" fmla="*/ 6673 h 82789"/>
                <a:gd name="connsiteX3" fmla="*/ 36619 w 82814"/>
                <a:gd name="connsiteY3" fmla="*/ 1052 h 82789"/>
                <a:gd name="connsiteX4" fmla="*/ 30998 w 82814"/>
                <a:gd name="connsiteY4" fmla="*/ 6673 h 82789"/>
                <a:gd name="connsiteX5" fmla="*/ 24439 w 82814"/>
                <a:gd name="connsiteY5" fmla="*/ 20524 h 82789"/>
                <a:gd name="connsiteX6" fmla="*/ 9878 w 82814"/>
                <a:gd name="connsiteY6" fmla="*/ 22736 h 82789"/>
                <a:gd name="connsiteX7" fmla="*/ 628 w 82814"/>
                <a:gd name="connsiteY7" fmla="*/ 30614 h 82789"/>
                <a:gd name="connsiteX8" fmla="*/ 3420 w 82814"/>
                <a:gd name="connsiteY8" fmla="*/ 42774 h 82789"/>
                <a:gd name="connsiteX9" fmla="*/ 14101 w 82814"/>
                <a:gd name="connsiteY9" fmla="*/ 53632 h 82789"/>
                <a:gd name="connsiteX10" fmla="*/ 11570 w 82814"/>
                <a:gd name="connsiteY10" fmla="*/ 69009 h 82789"/>
                <a:gd name="connsiteX11" fmla="*/ 16390 w 82814"/>
                <a:gd name="connsiteY11" fmla="*/ 80672 h 82789"/>
                <a:gd name="connsiteX12" fmla="*/ 28443 w 82814"/>
                <a:gd name="connsiteY12" fmla="*/ 81370 h 82789"/>
                <a:gd name="connsiteX13" fmla="*/ 41407 w 82814"/>
                <a:gd name="connsiteY13" fmla="*/ 74279 h 82789"/>
                <a:gd name="connsiteX14" fmla="*/ 54371 w 82814"/>
                <a:gd name="connsiteY14" fmla="*/ 81376 h 82789"/>
                <a:gd name="connsiteX15" fmla="*/ 66425 w 82814"/>
                <a:gd name="connsiteY15" fmla="*/ 80678 h 82789"/>
                <a:gd name="connsiteX16" fmla="*/ 71245 w 82814"/>
                <a:gd name="connsiteY16" fmla="*/ 69015 h 82789"/>
                <a:gd name="connsiteX17" fmla="*/ 68713 w 82814"/>
                <a:gd name="connsiteY17" fmla="*/ 53638 h 82789"/>
                <a:gd name="connsiteX18" fmla="*/ 79395 w 82814"/>
                <a:gd name="connsiteY18" fmla="*/ 42779 h 82789"/>
                <a:gd name="connsiteX19" fmla="*/ 82186 w 82814"/>
                <a:gd name="connsiteY19" fmla="*/ 30620 h 82789"/>
                <a:gd name="connsiteX20" fmla="*/ 72936 w 82814"/>
                <a:gd name="connsiteY20" fmla="*/ 22736 h 82789"/>
                <a:gd name="connsiteX21" fmla="*/ 58151 w 82814"/>
                <a:gd name="connsiteY21" fmla="*/ 47481 h 82789"/>
                <a:gd name="connsiteX22" fmla="*/ 56536 w 82814"/>
                <a:gd name="connsiteY22" fmla="*/ 52591 h 82789"/>
                <a:gd name="connsiteX23" fmla="*/ 60031 w 82814"/>
                <a:gd name="connsiteY23" fmla="*/ 71014 h 82789"/>
                <a:gd name="connsiteX24" fmla="*/ 44246 w 82814"/>
                <a:gd name="connsiteY24" fmla="*/ 62344 h 82789"/>
                <a:gd name="connsiteX25" fmla="*/ 38568 w 82814"/>
                <a:gd name="connsiteY25" fmla="*/ 62344 h 82789"/>
                <a:gd name="connsiteX26" fmla="*/ 23239 w 82814"/>
                <a:gd name="connsiteY26" fmla="*/ 70973 h 82789"/>
                <a:gd name="connsiteX27" fmla="*/ 26255 w 82814"/>
                <a:gd name="connsiteY27" fmla="*/ 52639 h 82789"/>
                <a:gd name="connsiteX28" fmla="*/ 24640 w 82814"/>
                <a:gd name="connsiteY28" fmla="*/ 47529 h 82789"/>
                <a:gd name="connsiteX29" fmla="*/ 11659 w 82814"/>
                <a:gd name="connsiteY29" fmla="*/ 34423 h 82789"/>
                <a:gd name="connsiteX30" fmla="*/ 29324 w 82814"/>
                <a:gd name="connsiteY30" fmla="*/ 31743 h 82789"/>
                <a:gd name="connsiteX31" fmla="*/ 33778 w 82814"/>
                <a:gd name="connsiteY31" fmla="*/ 28431 h 82789"/>
                <a:gd name="connsiteX32" fmla="*/ 41407 w 82814"/>
                <a:gd name="connsiteY32" fmla="*/ 12327 h 82789"/>
                <a:gd name="connsiteX33" fmla="*/ 49037 w 82814"/>
                <a:gd name="connsiteY33" fmla="*/ 28431 h 82789"/>
                <a:gd name="connsiteX34" fmla="*/ 53490 w 82814"/>
                <a:gd name="connsiteY34" fmla="*/ 31743 h 82789"/>
                <a:gd name="connsiteX35" fmla="*/ 70979 w 82814"/>
                <a:gd name="connsiteY35" fmla="*/ 34482 h 8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814" h="82789">
                  <a:moveTo>
                    <a:pt x="72936" y="22736"/>
                  </a:moveTo>
                  <a:lnTo>
                    <a:pt x="58375" y="20524"/>
                  </a:lnTo>
                  <a:lnTo>
                    <a:pt x="51822" y="6673"/>
                  </a:lnTo>
                  <a:cubicBezTo>
                    <a:pt x="49176" y="922"/>
                    <a:pt x="42369" y="-1594"/>
                    <a:pt x="36619" y="1052"/>
                  </a:cubicBezTo>
                  <a:cubicBezTo>
                    <a:pt x="34135" y="2196"/>
                    <a:pt x="32141" y="4189"/>
                    <a:pt x="30998" y="6673"/>
                  </a:cubicBezTo>
                  <a:lnTo>
                    <a:pt x="24439" y="20524"/>
                  </a:lnTo>
                  <a:lnTo>
                    <a:pt x="9878" y="22736"/>
                  </a:lnTo>
                  <a:cubicBezTo>
                    <a:pt x="5555" y="23405"/>
                    <a:pt x="1977" y="26452"/>
                    <a:pt x="628" y="30614"/>
                  </a:cubicBezTo>
                  <a:cubicBezTo>
                    <a:pt x="-812" y="34869"/>
                    <a:pt x="268" y="39573"/>
                    <a:pt x="3420" y="42774"/>
                  </a:cubicBezTo>
                  <a:lnTo>
                    <a:pt x="14101" y="53632"/>
                  </a:lnTo>
                  <a:lnTo>
                    <a:pt x="11570" y="69009"/>
                  </a:lnTo>
                  <a:cubicBezTo>
                    <a:pt x="10795" y="73501"/>
                    <a:pt x="12670" y="78038"/>
                    <a:pt x="16390" y="80672"/>
                  </a:cubicBezTo>
                  <a:cubicBezTo>
                    <a:pt x="19935" y="83215"/>
                    <a:pt x="24629" y="83487"/>
                    <a:pt x="28443" y="81370"/>
                  </a:cubicBezTo>
                  <a:lnTo>
                    <a:pt x="41407" y="74279"/>
                  </a:lnTo>
                  <a:lnTo>
                    <a:pt x="54371" y="81376"/>
                  </a:lnTo>
                  <a:cubicBezTo>
                    <a:pt x="58187" y="83488"/>
                    <a:pt x="62878" y="83215"/>
                    <a:pt x="66425" y="80678"/>
                  </a:cubicBezTo>
                  <a:cubicBezTo>
                    <a:pt x="70144" y="78044"/>
                    <a:pt x="72020" y="73507"/>
                    <a:pt x="71245" y="69015"/>
                  </a:cubicBezTo>
                  <a:lnTo>
                    <a:pt x="68713" y="53638"/>
                  </a:lnTo>
                  <a:lnTo>
                    <a:pt x="79395" y="42779"/>
                  </a:lnTo>
                  <a:cubicBezTo>
                    <a:pt x="82547" y="39579"/>
                    <a:pt x="83627" y="34875"/>
                    <a:pt x="82186" y="30620"/>
                  </a:cubicBezTo>
                  <a:cubicBezTo>
                    <a:pt x="80840" y="26455"/>
                    <a:pt x="77261" y="23406"/>
                    <a:pt x="72936" y="22736"/>
                  </a:cubicBezTo>
                  <a:close/>
                  <a:moveTo>
                    <a:pt x="58151" y="47481"/>
                  </a:moveTo>
                  <a:cubicBezTo>
                    <a:pt x="56828" y="48829"/>
                    <a:pt x="56227" y="50728"/>
                    <a:pt x="56536" y="52591"/>
                  </a:cubicBezTo>
                  <a:lnTo>
                    <a:pt x="60031" y="71014"/>
                  </a:lnTo>
                  <a:lnTo>
                    <a:pt x="44246" y="62344"/>
                  </a:lnTo>
                  <a:cubicBezTo>
                    <a:pt x="42477" y="61376"/>
                    <a:pt x="40337" y="61376"/>
                    <a:pt x="38568" y="62344"/>
                  </a:cubicBezTo>
                  <a:lnTo>
                    <a:pt x="23239" y="70973"/>
                  </a:lnTo>
                  <a:lnTo>
                    <a:pt x="26255" y="52639"/>
                  </a:lnTo>
                  <a:cubicBezTo>
                    <a:pt x="26564" y="50775"/>
                    <a:pt x="25963" y="48876"/>
                    <a:pt x="24640" y="47529"/>
                  </a:cubicBezTo>
                  <a:lnTo>
                    <a:pt x="11659" y="34423"/>
                  </a:lnTo>
                  <a:lnTo>
                    <a:pt x="29324" y="31743"/>
                  </a:lnTo>
                  <a:cubicBezTo>
                    <a:pt x="31267" y="31448"/>
                    <a:pt x="32936" y="30207"/>
                    <a:pt x="33778" y="28431"/>
                  </a:cubicBezTo>
                  <a:lnTo>
                    <a:pt x="41407" y="12327"/>
                  </a:lnTo>
                  <a:lnTo>
                    <a:pt x="49037" y="28431"/>
                  </a:lnTo>
                  <a:cubicBezTo>
                    <a:pt x="49879" y="30207"/>
                    <a:pt x="51548" y="31448"/>
                    <a:pt x="53490" y="31743"/>
                  </a:cubicBezTo>
                  <a:lnTo>
                    <a:pt x="70979" y="34482"/>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a:latin typeface="Segoe UI"/>
              </a:endParaRPr>
            </a:p>
          </p:txBody>
        </p:sp>
        <p:sp>
          <p:nvSpPr>
            <p:cNvPr id="76" name="Freeform: Shape 75">
              <a:extLst>
                <a:ext uri="{FF2B5EF4-FFF2-40B4-BE49-F238E27FC236}">
                  <a16:creationId xmlns:a16="http://schemas.microsoft.com/office/drawing/2014/main" id="{FB4E7D74-B65A-8A71-C27F-46B3972A7386}"/>
                </a:ext>
              </a:extLst>
            </p:cNvPr>
            <p:cNvSpPr/>
            <p:nvPr/>
          </p:nvSpPr>
          <p:spPr>
            <a:xfrm>
              <a:off x="11355672" y="1682173"/>
              <a:ext cx="82844" cy="82789"/>
            </a:xfrm>
            <a:custGeom>
              <a:avLst/>
              <a:gdLst>
                <a:gd name="connsiteX0" fmla="*/ 72966 w 82844"/>
                <a:gd name="connsiteY0" fmla="*/ 22736 h 82789"/>
                <a:gd name="connsiteX1" fmla="*/ 58405 w 82844"/>
                <a:gd name="connsiteY1" fmla="*/ 20524 h 82789"/>
                <a:gd name="connsiteX2" fmla="*/ 51852 w 82844"/>
                <a:gd name="connsiteY2" fmla="*/ 6673 h 82789"/>
                <a:gd name="connsiteX3" fmla="*/ 36648 w 82844"/>
                <a:gd name="connsiteY3" fmla="*/ 1052 h 82789"/>
                <a:gd name="connsiteX4" fmla="*/ 31028 w 82844"/>
                <a:gd name="connsiteY4" fmla="*/ 6673 h 82789"/>
                <a:gd name="connsiteX5" fmla="*/ 24469 w 82844"/>
                <a:gd name="connsiteY5" fmla="*/ 20524 h 82789"/>
                <a:gd name="connsiteX6" fmla="*/ 9908 w 82844"/>
                <a:gd name="connsiteY6" fmla="*/ 22736 h 82789"/>
                <a:gd name="connsiteX7" fmla="*/ 628 w 82844"/>
                <a:gd name="connsiteY7" fmla="*/ 30614 h 82789"/>
                <a:gd name="connsiteX8" fmla="*/ 3420 w 82844"/>
                <a:gd name="connsiteY8" fmla="*/ 42774 h 82789"/>
                <a:gd name="connsiteX9" fmla="*/ 14101 w 82844"/>
                <a:gd name="connsiteY9" fmla="*/ 53632 h 82789"/>
                <a:gd name="connsiteX10" fmla="*/ 11570 w 82844"/>
                <a:gd name="connsiteY10" fmla="*/ 69009 h 82789"/>
                <a:gd name="connsiteX11" fmla="*/ 16390 w 82844"/>
                <a:gd name="connsiteY11" fmla="*/ 80672 h 82789"/>
                <a:gd name="connsiteX12" fmla="*/ 28443 w 82844"/>
                <a:gd name="connsiteY12" fmla="*/ 81370 h 82789"/>
                <a:gd name="connsiteX13" fmla="*/ 41437 w 82844"/>
                <a:gd name="connsiteY13" fmla="*/ 74279 h 82789"/>
                <a:gd name="connsiteX14" fmla="*/ 54401 w 82844"/>
                <a:gd name="connsiteY14" fmla="*/ 81376 h 82789"/>
                <a:gd name="connsiteX15" fmla="*/ 66454 w 82844"/>
                <a:gd name="connsiteY15" fmla="*/ 80678 h 82789"/>
                <a:gd name="connsiteX16" fmla="*/ 71274 w 82844"/>
                <a:gd name="connsiteY16" fmla="*/ 69015 h 82789"/>
                <a:gd name="connsiteX17" fmla="*/ 68743 w 82844"/>
                <a:gd name="connsiteY17" fmla="*/ 53638 h 82789"/>
                <a:gd name="connsiteX18" fmla="*/ 79424 w 82844"/>
                <a:gd name="connsiteY18" fmla="*/ 42779 h 82789"/>
                <a:gd name="connsiteX19" fmla="*/ 82216 w 82844"/>
                <a:gd name="connsiteY19" fmla="*/ 30620 h 82789"/>
                <a:gd name="connsiteX20" fmla="*/ 72966 w 82844"/>
                <a:gd name="connsiteY20" fmla="*/ 22736 h 82789"/>
                <a:gd name="connsiteX21" fmla="*/ 58180 w 82844"/>
                <a:gd name="connsiteY21" fmla="*/ 47481 h 82789"/>
                <a:gd name="connsiteX22" fmla="*/ 56566 w 82844"/>
                <a:gd name="connsiteY22" fmla="*/ 52591 h 82789"/>
                <a:gd name="connsiteX23" fmla="*/ 60061 w 82844"/>
                <a:gd name="connsiteY23" fmla="*/ 71014 h 82789"/>
                <a:gd name="connsiteX24" fmla="*/ 44276 w 82844"/>
                <a:gd name="connsiteY24" fmla="*/ 62344 h 82789"/>
                <a:gd name="connsiteX25" fmla="*/ 38598 w 82844"/>
                <a:gd name="connsiteY25" fmla="*/ 62344 h 82789"/>
                <a:gd name="connsiteX26" fmla="*/ 23268 w 82844"/>
                <a:gd name="connsiteY26" fmla="*/ 70973 h 82789"/>
                <a:gd name="connsiteX27" fmla="*/ 26285 w 82844"/>
                <a:gd name="connsiteY27" fmla="*/ 52639 h 82789"/>
                <a:gd name="connsiteX28" fmla="*/ 24670 w 82844"/>
                <a:gd name="connsiteY28" fmla="*/ 47529 h 82789"/>
                <a:gd name="connsiteX29" fmla="*/ 11659 w 82844"/>
                <a:gd name="connsiteY29" fmla="*/ 34470 h 82789"/>
                <a:gd name="connsiteX30" fmla="*/ 29325 w 82844"/>
                <a:gd name="connsiteY30" fmla="*/ 31791 h 82789"/>
                <a:gd name="connsiteX31" fmla="*/ 33778 w 82844"/>
                <a:gd name="connsiteY31" fmla="*/ 28479 h 82789"/>
                <a:gd name="connsiteX32" fmla="*/ 41437 w 82844"/>
                <a:gd name="connsiteY32" fmla="*/ 12327 h 82789"/>
                <a:gd name="connsiteX33" fmla="*/ 49066 w 82844"/>
                <a:gd name="connsiteY33" fmla="*/ 28431 h 82789"/>
                <a:gd name="connsiteX34" fmla="*/ 53520 w 82844"/>
                <a:gd name="connsiteY34" fmla="*/ 31743 h 82789"/>
                <a:gd name="connsiteX35" fmla="*/ 71008 w 82844"/>
                <a:gd name="connsiteY35" fmla="*/ 34482 h 8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844" h="82789">
                  <a:moveTo>
                    <a:pt x="72966" y="22736"/>
                  </a:moveTo>
                  <a:lnTo>
                    <a:pt x="58405" y="20524"/>
                  </a:lnTo>
                  <a:lnTo>
                    <a:pt x="51852" y="6673"/>
                  </a:lnTo>
                  <a:cubicBezTo>
                    <a:pt x="49205" y="922"/>
                    <a:pt x="42399" y="-1594"/>
                    <a:pt x="36648" y="1052"/>
                  </a:cubicBezTo>
                  <a:cubicBezTo>
                    <a:pt x="34164" y="2196"/>
                    <a:pt x="32171" y="4189"/>
                    <a:pt x="31028" y="6673"/>
                  </a:cubicBezTo>
                  <a:lnTo>
                    <a:pt x="24469" y="20524"/>
                  </a:lnTo>
                  <a:lnTo>
                    <a:pt x="9908" y="22736"/>
                  </a:lnTo>
                  <a:cubicBezTo>
                    <a:pt x="5573" y="23395"/>
                    <a:pt x="1982" y="26444"/>
                    <a:pt x="628" y="30614"/>
                  </a:cubicBezTo>
                  <a:cubicBezTo>
                    <a:pt x="-812" y="34869"/>
                    <a:pt x="268" y="39573"/>
                    <a:pt x="3420" y="42774"/>
                  </a:cubicBezTo>
                  <a:lnTo>
                    <a:pt x="14101" y="53632"/>
                  </a:lnTo>
                  <a:lnTo>
                    <a:pt x="11570" y="69009"/>
                  </a:lnTo>
                  <a:cubicBezTo>
                    <a:pt x="10795" y="73501"/>
                    <a:pt x="12671" y="78038"/>
                    <a:pt x="16390" y="80672"/>
                  </a:cubicBezTo>
                  <a:cubicBezTo>
                    <a:pt x="19935" y="83215"/>
                    <a:pt x="24629" y="83487"/>
                    <a:pt x="28443" y="81370"/>
                  </a:cubicBezTo>
                  <a:lnTo>
                    <a:pt x="41437" y="74279"/>
                  </a:lnTo>
                  <a:lnTo>
                    <a:pt x="54401" y="81376"/>
                  </a:lnTo>
                  <a:cubicBezTo>
                    <a:pt x="58217" y="83488"/>
                    <a:pt x="62907" y="83215"/>
                    <a:pt x="66454" y="80678"/>
                  </a:cubicBezTo>
                  <a:cubicBezTo>
                    <a:pt x="70174" y="78044"/>
                    <a:pt x="72049" y="73507"/>
                    <a:pt x="71274" y="69015"/>
                  </a:cubicBezTo>
                  <a:lnTo>
                    <a:pt x="68743" y="53638"/>
                  </a:lnTo>
                  <a:lnTo>
                    <a:pt x="79424" y="42779"/>
                  </a:lnTo>
                  <a:cubicBezTo>
                    <a:pt x="82577" y="39579"/>
                    <a:pt x="83657" y="34875"/>
                    <a:pt x="82216" y="30620"/>
                  </a:cubicBezTo>
                  <a:cubicBezTo>
                    <a:pt x="80869" y="26455"/>
                    <a:pt x="77290" y="23406"/>
                    <a:pt x="72966" y="22736"/>
                  </a:cubicBezTo>
                  <a:close/>
                  <a:moveTo>
                    <a:pt x="58180" y="47481"/>
                  </a:moveTo>
                  <a:cubicBezTo>
                    <a:pt x="56857" y="48829"/>
                    <a:pt x="56257" y="50728"/>
                    <a:pt x="56566" y="52591"/>
                  </a:cubicBezTo>
                  <a:lnTo>
                    <a:pt x="60061" y="71014"/>
                  </a:lnTo>
                  <a:lnTo>
                    <a:pt x="44276" y="62344"/>
                  </a:lnTo>
                  <a:cubicBezTo>
                    <a:pt x="42507" y="61376"/>
                    <a:pt x="40367" y="61376"/>
                    <a:pt x="38598" y="62344"/>
                  </a:cubicBezTo>
                  <a:lnTo>
                    <a:pt x="23268" y="70973"/>
                  </a:lnTo>
                  <a:lnTo>
                    <a:pt x="26285" y="52639"/>
                  </a:lnTo>
                  <a:cubicBezTo>
                    <a:pt x="26593" y="50775"/>
                    <a:pt x="25993" y="48876"/>
                    <a:pt x="24670" y="47529"/>
                  </a:cubicBezTo>
                  <a:lnTo>
                    <a:pt x="11659" y="34470"/>
                  </a:lnTo>
                  <a:lnTo>
                    <a:pt x="29325" y="31791"/>
                  </a:lnTo>
                  <a:cubicBezTo>
                    <a:pt x="31267" y="31495"/>
                    <a:pt x="32936" y="30254"/>
                    <a:pt x="33778" y="28479"/>
                  </a:cubicBezTo>
                  <a:lnTo>
                    <a:pt x="41437" y="12327"/>
                  </a:lnTo>
                  <a:lnTo>
                    <a:pt x="49066" y="28431"/>
                  </a:lnTo>
                  <a:cubicBezTo>
                    <a:pt x="49909" y="30207"/>
                    <a:pt x="51578" y="31448"/>
                    <a:pt x="53520" y="31743"/>
                  </a:cubicBezTo>
                  <a:lnTo>
                    <a:pt x="71008" y="34482"/>
                  </a:ln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a:latin typeface="Segoe UI"/>
              </a:endParaRPr>
            </a:p>
          </p:txBody>
        </p:sp>
      </p:grpSp>
      <p:sp>
        <p:nvSpPr>
          <p:cNvPr id="90" name="Freeform: Shape 89">
            <a:extLst>
              <a:ext uri="{FF2B5EF4-FFF2-40B4-BE49-F238E27FC236}">
                <a16:creationId xmlns:a16="http://schemas.microsoft.com/office/drawing/2014/main" id="{F3BEAB58-90D7-760A-93D2-EE200A283E01}"/>
              </a:ext>
              <a:ext uri="{C183D7F6-B498-43B3-948B-1728B52AA6E4}">
                <adec:decorative xmlns:adec="http://schemas.microsoft.com/office/drawing/2017/decorative" val="1"/>
              </a:ext>
            </a:extLst>
          </p:cNvPr>
          <p:cNvSpPr/>
          <p:nvPr/>
        </p:nvSpPr>
        <p:spPr>
          <a:xfrm>
            <a:off x="4325921" y="1453590"/>
            <a:ext cx="257725" cy="355477"/>
          </a:xfrm>
          <a:custGeom>
            <a:avLst/>
            <a:gdLst>
              <a:gd name="connsiteX0" fmla="*/ 143221 w 212995"/>
              <a:gd name="connsiteY0" fmla="*/ 253386 h 293783"/>
              <a:gd name="connsiteX1" fmla="*/ 139549 w 212995"/>
              <a:gd name="connsiteY1" fmla="*/ 249714 h 293783"/>
              <a:gd name="connsiteX2" fmla="*/ 73447 w 212995"/>
              <a:gd name="connsiteY2" fmla="*/ 249714 h 293783"/>
              <a:gd name="connsiteX3" fmla="*/ 69775 w 212995"/>
              <a:gd name="connsiteY3" fmla="*/ 253386 h 293783"/>
              <a:gd name="connsiteX4" fmla="*/ 73447 w 212995"/>
              <a:gd name="connsiteY4" fmla="*/ 257059 h 293783"/>
              <a:gd name="connsiteX5" fmla="*/ 139549 w 212995"/>
              <a:gd name="connsiteY5" fmla="*/ 257059 h 293783"/>
              <a:gd name="connsiteX6" fmla="*/ 143221 w 212995"/>
              <a:gd name="connsiteY6" fmla="*/ 253386 h 293783"/>
              <a:gd name="connsiteX7" fmla="*/ 90101 w 212995"/>
              <a:gd name="connsiteY7" fmla="*/ 271748 h 293783"/>
              <a:gd name="connsiteX8" fmla="*/ 102825 w 212995"/>
              <a:gd name="connsiteY8" fmla="*/ 279093 h 293783"/>
              <a:gd name="connsiteX9" fmla="*/ 110170 w 212995"/>
              <a:gd name="connsiteY9" fmla="*/ 279093 h 293783"/>
              <a:gd name="connsiteX10" fmla="*/ 122893 w 212995"/>
              <a:gd name="connsiteY10" fmla="*/ 271748 h 293783"/>
              <a:gd name="connsiteX11" fmla="*/ 168927 w 212995"/>
              <a:gd name="connsiteY11" fmla="*/ 103785 h 293783"/>
              <a:gd name="connsiteX12" fmla="*/ 165915 w 212995"/>
              <a:gd name="connsiteY12" fmla="*/ 100170 h 293783"/>
              <a:gd name="connsiteX13" fmla="*/ 165556 w 212995"/>
              <a:gd name="connsiteY13" fmla="*/ 100127 h 293783"/>
              <a:gd name="connsiteX14" fmla="*/ 161253 w 212995"/>
              <a:gd name="connsiteY14" fmla="*/ 99754 h 293783"/>
              <a:gd name="connsiteX15" fmla="*/ 150967 w 212995"/>
              <a:gd name="connsiteY15" fmla="*/ 92653 h 293783"/>
              <a:gd name="connsiteX16" fmla="*/ 150623 w 212995"/>
              <a:gd name="connsiteY16" fmla="*/ 91893 h 293783"/>
              <a:gd name="connsiteX17" fmla="*/ 152574 w 212995"/>
              <a:gd name="connsiteY17" fmla="*/ 78810 h 293783"/>
              <a:gd name="connsiteX18" fmla="*/ 155357 w 212995"/>
              <a:gd name="connsiteY18" fmla="*/ 75511 h 293783"/>
              <a:gd name="connsiteX19" fmla="*/ 155586 w 212995"/>
              <a:gd name="connsiteY19" fmla="*/ 75224 h 293783"/>
              <a:gd name="connsiteX20" fmla="*/ 155400 w 212995"/>
              <a:gd name="connsiteY20" fmla="*/ 70806 h 293783"/>
              <a:gd name="connsiteX21" fmla="*/ 155156 w 212995"/>
              <a:gd name="connsiteY21" fmla="*/ 70548 h 293783"/>
              <a:gd name="connsiteX22" fmla="*/ 146119 w 212995"/>
              <a:gd name="connsiteY22" fmla="*/ 61510 h 293783"/>
              <a:gd name="connsiteX23" fmla="*/ 141443 w 212995"/>
              <a:gd name="connsiteY23" fmla="*/ 61080 h 293783"/>
              <a:gd name="connsiteX24" fmla="*/ 141155 w 212995"/>
              <a:gd name="connsiteY24" fmla="*/ 61295 h 293783"/>
              <a:gd name="connsiteX25" fmla="*/ 137856 w 212995"/>
              <a:gd name="connsiteY25" fmla="*/ 64093 h 293783"/>
              <a:gd name="connsiteX26" fmla="*/ 125577 w 212995"/>
              <a:gd name="connsiteY26" fmla="*/ 66345 h 293783"/>
              <a:gd name="connsiteX27" fmla="*/ 124773 w 212995"/>
              <a:gd name="connsiteY27" fmla="*/ 66044 h 293783"/>
              <a:gd name="connsiteX28" fmla="*/ 117013 w 212995"/>
              <a:gd name="connsiteY28" fmla="*/ 56347 h 293783"/>
              <a:gd name="connsiteX29" fmla="*/ 116912 w 212995"/>
              <a:gd name="connsiteY29" fmla="*/ 55414 h 293783"/>
              <a:gd name="connsiteX30" fmla="*/ 116539 w 212995"/>
              <a:gd name="connsiteY30" fmla="*/ 51111 h 293783"/>
              <a:gd name="connsiteX31" fmla="*/ 112881 w 212995"/>
              <a:gd name="connsiteY31" fmla="*/ 47739 h 293783"/>
              <a:gd name="connsiteX32" fmla="*/ 100114 w 212995"/>
              <a:gd name="connsiteY32" fmla="*/ 47739 h 293783"/>
              <a:gd name="connsiteX33" fmla="*/ 96499 w 212995"/>
              <a:gd name="connsiteY33" fmla="*/ 50752 h 293783"/>
              <a:gd name="connsiteX34" fmla="*/ 96456 w 212995"/>
              <a:gd name="connsiteY34" fmla="*/ 51111 h 293783"/>
              <a:gd name="connsiteX35" fmla="*/ 96083 w 212995"/>
              <a:gd name="connsiteY35" fmla="*/ 55414 h 293783"/>
              <a:gd name="connsiteX36" fmla="*/ 88983 w 212995"/>
              <a:gd name="connsiteY36" fmla="*/ 65699 h 293783"/>
              <a:gd name="connsiteX37" fmla="*/ 88222 w 212995"/>
              <a:gd name="connsiteY37" fmla="*/ 66044 h 293783"/>
              <a:gd name="connsiteX38" fmla="*/ 75871 w 212995"/>
              <a:gd name="connsiteY38" fmla="*/ 64666 h 293783"/>
              <a:gd name="connsiteX39" fmla="*/ 75139 w 212995"/>
              <a:gd name="connsiteY39" fmla="*/ 64093 h 293783"/>
              <a:gd name="connsiteX40" fmla="*/ 71840 w 212995"/>
              <a:gd name="connsiteY40" fmla="*/ 61296 h 293783"/>
              <a:gd name="connsiteX41" fmla="*/ 67135 w 212995"/>
              <a:gd name="connsiteY41" fmla="*/ 61267 h 293783"/>
              <a:gd name="connsiteX42" fmla="*/ 66877 w 212995"/>
              <a:gd name="connsiteY42" fmla="*/ 61511 h 293783"/>
              <a:gd name="connsiteX43" fmla="*/ 57840 w 212995"/>
              <a:gd name="connsiteY43" fmla="*/ 70548 h 293783"/>
              <a:gd name="connsiteX44" fmla="*/ 57639 w 212995"/>
              <a:gd name="connsiteY44" fmla="*/ 75511 h 293783"/>
              <a:gd name="connsiteX45" fmla="*/ 60422 w 212995"/>
              <a:gd name="connsiteY45" fmla="*/ 78811 h 293783"/>
              <a:gd name="connsiteX46" fmla="*/ 60996 w 212995"/>
              <a:gd name="connsiteY46" fmla="*/ 79542 h 293783"/>
              <a:gd name="connsiteX47" fmla="*/ 62674 w 212995"/>
              <a:gd name="connsiteY47" fmla="*/ 91090 h 293783"/>
              <a:gd name="connsiteX48" fmla="*/ 62373 w 212995"/>
              <a:gd name="connsiteY48" fmla="*/ 91893 h 293783"/>
              <a:gd name="connsiteX49" fmla="*/ 52676 w 212995"/>
              <a:gd name="connsiteY49" fmla="*/ 99654 h 293783"/>
              <a:gd name="connsiteX50" fmla="*/ 51743 w 212995"/>
              <a:gd name="connsiteY50" fmla="*/ 99754 h 293783"/>
              <a:gd name="connsiteX51" fmla="*/ 47440 w 212995"/>
              <a:gd name="connsiteY51" fmla="*/ 100127 h 293783"/>
              <a:gd name="connsiteX52" fmla="*/ 44069 w 212995"/>
              <a:gd name="connsiteY52" fmla="*/ 103785 h 293783"/>
              <a:gd name="connsiteX53" fmla="*/ 44069 w 212995"/>
              <a:gd name="connsiteY53" fmla="*/ 116552 h 293783"/>
              <a:gd name="connsiteX54" fmla="*/ 47440 w 212995"/>
              <a:gd name="connsiteY54" fmla="*/ 120210 h 293783"/>
              <a:gd name="connsiteX55" fmla="*/ 51743 w 212995"/>
              <a:gd name="connsiteY55" fmla="*/ 120583 h 293783"/>
              <a:gd name="connsiteX56" fmla="*/ 52676 w 212995"/>
              <a:gd name="connsiteY56" fmla="*/ 120684 h 293783"/>
              <a:gd name="connsiteX57" fmla="*/ 62029 w 212995"/>
              <a:gd name="connsiteY57" fmla="*/ 127684 h 293783"/>
              <a:gd name="connsiteX58" fmla="*/ 62373 w 212995"/>
              <a:gd name="connsiteY58" fmla="*/ 128444 h 293783"/>
              <a:gd name="connsiteX59" fmla="*/ 62674 w 212995"/>
              <a:gd name="connsiteY59" fmla="*/ 129247 h 293783"/>
              <a:gd name="connsiteX60" fmla="*/ 60996 w 212995"/>
              <a:gd name="connsiteY60" fmla="*/ 140794 h 293783"/>
              <a:gd name="connsiteX61" fmla="*/ 60422 w 212995"/>
              <a:gd name="connsiteY61" fmla="*/ 141526 h 293783"/>
              <a:gd name="connsiteX62" fmla="*/ 57625 w 212995"/>
              <a:gd name="connsiteY62" fmla="*/ 144826 h 293783"/>
              <a:gd name="connsiteX63" fmla="*/ 57840 w 212995"/>
              <a:gd name="connsiteY63" fmla="*/ 149789 h 293783"/>
              <a:gd name="connsiteX64" fmla="*/ 66877 w 212995"/>
              <a:gd name="connsiteY64" fmla="*/ 158826 h 293783"/>
              <a:gd name="connsiteX65" fmla="*/ 67135 w 212995"/>
              <a:gd name="connsiteY65" fmla="*/ 159070 h 293783"/>
              <a:gd name="connsiteX66" fmla="*/ 71840 w 212995"/>
              <a:gd name="connsiteY66" fmla="*/ 159027 h 293783"/>
              <a:gd name="connsiteX67" fmla="*/ 75140 w 212995"/>
              <a:gd name="connsiteY67" fmla="*/ 156244 h 293783"/>
              <a:gd name="connsiteX68" fmla="*/ 75871 w 212995"/>
              <a:gd name="connsiteY68" fmla="*/ 155670 h 293783"/>
              <a:gd name="connsiteX69" fmla="*/ 87419 w 212995"/>
              <a:gd name="connsiteY69" fmla="*/ 153992 h 293783"/>
              <a:gd name="connsiteX70" fmla="*/ 88222 w 212995"/>
              <a:gd name="connsiteY70" fmla="*/ 154293 h 293783"/>
              <a:gd name="connsiteX71" fmla="*/ 88983 w 212995"/>
              <a:gd name="connsiteY71" fmla="*/ 154638 h 293783"/>
              <a:gd name="connsiteX72" fmla="*/ 95983 w 212995"/>
              <a:gd name="connsiteY72" fmla="*/ 163990 h 293783"/>
              <a:gd name="connsiteX73" fmla="*/ 96083 w 212995"/>
              <a:gd name="connsiteY73" fmla="*/ 164923 h 293783"/>
              <a:gd name="connsiteX74" fmla="*/ 96456 w 212995"/>
              <a:gd name="connsiteY74" fmla="*/ 169226 h 293783"/>
              <a:gd name="connsiteX75" fmla="*/ 96499 w 212995"/>
              <a:gd name="connsiteY75" fmla="*/ 169585 h 293783"/>
              <a:gd name="connsiteX76" fmla="*/ 100114 w 212995"/>
              <a:gd name="connsiteY76" fmla="*/ 172598 h 293783"/>
              <a:gd name="connsiteX77" fmla="*/ 112881 w 212995"/>
              <a:gd name="connsiteY77" fmla="*/ 172598 h 293783"/>
              <a:gd name="connsiteX78" fmla="*/ 116539 w 212995"/>
              <a:gd name="connsiteY78" fmla="*/ 169226 h 293783"/>
              <a:gd name="connsiteX79" fmla="*/ 116912 w 212995"/>
              <a:gd name="connsiteY79" fmla="*/ 164923 h 293783"/>
              <a:gd name="connsiteX80" fmla="*/ 117013 w 212995"/>
              <a:gd name="connsiteY80" fmla="*/ 163990 h 293783"/>
              <a:gd name="connsiteX81" fmla="*/ 124773 w 212995"/>
              <a:gd name="connsiteY81" fmla="*/ 154293 h 293783"/>
              <a:gd name="connsiteX82" fmla="*/ 125576 w 212995"/>
              <a:gd name="connsiteY82" fmla="*/ 153992 h 293783"/>
              <a:gd name="connsiteX83" fmla="*/ 137124 w 212995"/>
              <a:gd name="connsiteY83" fmla="*/ 155671 h 293783"/>
              <a:gd name="connsiteX84" fmla="*/ 137856 w 212995"/>
              <a:gd name="connsiteY84" fmla="*/ 156244 h 293783"/>
              <a:gd name="connsiteX85" fmla="*/ 141155 w 212995"/>
              <a:gd name="connsiteY85" fmla="*/ 159027 h 293783"/>
              <a:gd name="connsiteX86" fmla="*/ 141442 w 212995"/>
              <a:gd name="connsiteY86" fmla="*/ 159257 h 293783"/>
              <a:gd name="connsiteX87" fmla="*/ 146118 w 212995"/>
              <a:gd name="connsiteY87" fmla="*/ 158826 h 293783"/>
              <a:gd name="connsiteX88" fmla="*/ 155155 w 212995"/>
              <a:gd name="connsiteY88" fmla="*/ 149789 h 293783"/>
              <a:gd name="connsiteX89" fmla="*/ 155399 w 212995"/>
              <a:gd name="connsiteY89" fmla="*/ 149531 h 293783"/>
              <a:gd name="connsiteX90" fmla="*/ 155586 w 212995"/>
              <a:gd name="connsiteY90" fmla="*/ 145113 h 293783"/>
              <a:gd name="connsiteX91" fmla="*/ 155371 w 212995"/>
              <a:gd name="connsiteY91" fmla="*/ 144826 h 293783"/>
              <a:gd name="connsiteX92" fmla="*/ 152573 w 212995"/>
              <a:gd name="connsiteY92" fmla="*/ 141527 h 293783"/>
              <a:gd name="connsiteX93" fmla="*/ 150622 w 212995"/>
              <a:gd name="connsiteY93" fmla="*/ 128444 h 293783"/>
              <a:gd name="connsiteX94" fmla="*/ 150967 w 212995"/>
              <a:gd name="connsiteY94" fmla="*/ 127684 h 293783"/>
              <a:gd name="connsiteX95" fmla="*/ 161252 w 212995"/>
              <a:gd name="connsiteY95" fmla="*/ 120583 h 293783"/>
              <a:gd name="connsiteX96" fmla="*/ 165556 w 212995"/>
              <a:gd name="connsiteY96" fmla="*/ 120210 h 293783"/>
              <a:gd name="connsiteX97" fmla="*/ 165914 w 212995"/>
              <a:gd name="connsiteY97" fmla="*/ 120167 h 293783"/>
              <a:gd name="connsiteX98" fmla="*/ 168927 w 212995"/>
              <a:gd name="connsiteY98" fmla="*/ 116552 h 293783"/>
              <a:gd name="connsiteX99" fmla="*/ 128532 w 212995"/>
              <a:gd name="connsiteY99" fmla="*/ 110168 h 293783"/>
              <a:gd name="connsiteX100" fmla="*/ 106498 w 212995"/>
              <a:gd name="connsiteY100" fmla="*/ 88135 h 293783"/>
              <a:gd name="connsiteX101" fmla="*/ 84464 w 212995"/>
              <a:gd name="connsiteY101" fmla="*/ 110168 h 293783"/>
              <a:gd name="connsiteX102" fmla="*/ 106498 w 212995"/>
              <a:gd name="connsiteY102" fmla="*/ 132202 h 293783"/>
              <a:gd name="connsiteX103" fmla="*/ 128532 w 212995"/>
              <a:gd name="connsiteY103" fmla="*/ 110168 h 293783"/>
              <a:gd name="connsiteX104" fmla="*/ 143221 w 212995"/>
              <a:gd name="connsiteY104" fmla="*/ 231354 h 293783"/>
              <a:gd name="connsiteX105" fmla="*/ 139549 w 212995"/>
              <a:gd name="connsiteY105" fmla="*/ 227682 h 293783"/>
              <a:gd name="connsiteX106" fmla="*/ 73447 w 212995"/>
              <a:gd name="connsiteY106" fmla="*/ 227682 h 293783"/>
              <a:gd name="connsiteX107" fmla="*/ 69775 w 212995"/>
              <a:gd name="connsiteY107" fmla="*/ 231354 h 293783"/>
              <a:gd name="connsiteX108" fmla="*/ 73447 w 212995"/>
              <a:gd name="connsiteY108" fmla="*/ 235026 h 293783"/>
              <a:gd name="connsiteX109" fmla="*/ 139549 w 212995"/>
              <a:gd name="connsiteY109" fmla="*/ 235026 h 293783"/>
              <a:gd name="connsiteX110" fmla="*/ 143221 w 212995"/>
              <a:gd name="connsiteY110" fmla="*/ 231354 h 293783"/>
              <a:gd name="connsiteX111" fmla="*/ 198306 w 212995"/>
              <a:gd name="connsiteY111" fmla="*/ 106496 h 293783"/>
              <a:gd name="connsiteX112" fmla="*/ 106498 w 212995"/>
              <a:gd name="connsiteY112" fmla="*/ 14689 h 293783"/>
              <a:gd name="connsiteX113" fmla="*/ 14690 w 212995"/>
              <a:gd name="connsiteY113" fmla="*/ 106496 h 293783"/>
              <a:gd name="connsiteX114" fmla="*/ 56176 w 212995"/>
              <a:gd name="connsiteY114" fmla="*/ 183298 h 293783"/>
              <a:gd name="connsiteX115" fmla="*/ 57238 w 212995"/>
              <a:gd name="connsiteY115" fmla="*/ 184015 h 293783"/>
              <a:gd name="connsiteX116" fmla="*/ 76690 w 212995"/>
              <a:gd name="connsiteY116" fmla="*/ 212992 h 293783"/>
              <a:gd name="connsiteX117" fmla="*/ 136306 w 212995"/>
              <a:gd name="connsiteY117" fmla="*/ 212992 h 293783"/>
              <a:gd name="connsiteX118" fmla="*/ 156819 w 212995"/>
              <a:gd name="connsiteY118" fmla="*/ 183298 h 293783"/>
              <a:gd name="connsiteX119" fmla="*/ 159143 w 212995"/>
              <a:gd name="connsiteY119" fmla="*/ 181720 h 293783"/>
              <a:gd name="connsiteX120" fmla="*/ 198305 w 212995"/>
              <a:gd name="connsiteY120" fmla="*/ 106497 h 293783"/>
              <a:gd name="connsiteX121" fmla="*/ 143221 w 212995"/>
              <a:gd name="connsiteY121" fmla="*/ 110168 h 293783"/>
              <a:gd name="connsiteX122" fmla="*/ 106498 w 212995"/>
              <a:gd name="connsiteY122" fmla="*/ 146891 h 293783"/>
              <a:gd name="connsiteX123" fmla="*/ 69775 w 212995"/>
              <a:gd name="connsiteY123" fmla="*/ 110168 h 293783"/>
              <a:gd name="connsiteX124" fmla="*/ 106498 w 212995"/>
              <a:gd name="connsiteY124" fmla="*/ 73445 h 293783"/>
              <a:gd name="connsiteX125" fmla="*/ 143221 w 212995"/>
              <a:gd name="connsiteY125" fmla="*/ 110168 h 293783"/>
              <a:gd name="connsiteX126" fmla="*/ 212995 w 212995"/>
              <a:gd name="connsiteY126" fmla="*/ 106496 h 293783"/>
              <a:gd name="connsiteX127" fmla="*/ 167565 w 212995"/>
              <a:gd name="connsiteY127" fmla="*/ 193757 h 293783"/>
              <a:gd name="connsiteX128" fmla="*/ 164882 w 212995"/>
              <a:gd name="connsiteY128" fmla="*/ 195579 h 293783"/>
              <a:gd name="connsiteX129" fmla="*/ 150652 w 212995"/>
              <a:gd name="connsiteY129" fmla="*/ 216723 h 293783"/>
              <a:gd name="connsiteX130" fmla="*/ 157911 w 212995"/>
              <a:gd name="connsiteY130" fmla="*/ 231355 h 293783"/>
              <a:gd name="connsiteX131" fmla="*/ 154238 w 212995"/>
              <a:gd name="connsiteY131" fmla="*/ 242372 h 293783"/>
              <a:gd name="connsiteX132" fmla="*/ 157911 w 212995"/>
              <a:gd name="connsiteY132" fmla="*/ 253389 h 293783"/>
              <a:gd name="connsiteX133" fmla="*/ 139549 w 212995"/>
              <a:gd name="connsiteY133" fmla="*/ 271750 h 293783"/>
              <a:gd name="connsiteX134" fmla="*/ 138617 w 212995"/>
              <a:gd name="connsiteY134" fmla="*/ 271750 h 293783"/>
              <a:gd name="connsiteX135" fmla="*/ 110171 w 212995"/>
              <a:gd name="connsiteY135" fmla="*/ 293784 h 293783"/>
              <a:gd name="connsiteX136" fmla="*/ 102826 w 212995"/>
              <a:gd name="connsiteY136" fmla="*/ 293784 h 293783"/>
              <a:gd name="connsiteX137" fmla="*/ 74380 w 212995"/>
              <a:gd name="connsiteY137" fmla="*/ 271750 h 293783"/>
              <a:gd name="connsiteX138" fmla="*/ 73448 w 212995"/>
              <a:gd name="connsiteY138" fmla="*/ 271750 h 293783"/>
              <a:gd name="connsiteX139" fmla="*/ 55086 w 212995"/>
              <a:gd name="connsiteY139" fmla="*/ 253389 h 293783"/>
              <a:gd name="connsiteX140" fmla="*/ 58758 w 212995"/>
              <a:gd name="connsiteY140" fmla="*/ 242372 h 293783"/>
              <a:gd name="connsiteX141" fmla="*/ 55086 w 212995"/>
              <a:gd name="connsiteY141" fmla="*/ 231355 h 293783"/>
              <a:gd name="connsiteX142" fmla="*/ 62345 w 212995"/>
              <a:gd name="connsiteY142" fmla="*/ 216723 h 293783"/>
              <a:gd name="connsiteX143" fmla="*/ 49707 w 212995"/>
              <a:gd name="connsiteY143" fmla="*/ 196683 h 293783"/>
              <a:gd name="connsiteX144" fmla="*/ 48115 w 212995"/>
              <a:gd name="connsiteY144" fmla="*/ 195579 h 293783"/>
              <a:gd name="connsiteX145" fmla="*/ 0 w 212995"/>
              <a:gd name="connsiteY145" fmla="*/ 106496 h 293783"/>
              <a:gd name="connsiteX146" fmla="*/ 106497 w 212995"/>
              <a:gd name="connsiteY146" fmla="*/ 0 h 293783"/>
              <a:gd name="connsiteX147" fmla="*/ 212994 w 212995"/>
              <a:gd name="connsiteY147" fmla="*/ 106496 h 293783"/>
              <a:gd name="connsiteX148" fmla="*/ 183617 w 212995"/>
              <a:gd name="connsiteY148" fmla="*/ 116552 h 293783"/>
              <a:gd name="connsiteX149" fmla="*/ 167665 w 212995"/>
              <a:gd name="connsiteY149" fmla="*/ 134755 h 293783"/>
              <a:gd name="connsiteX150" fmla="*/ 166775 w 212995"/>
              <a:gd name="connsiteY150" fmla="*/ 134856 h 293783"/>
              <a:gd name="connsiteX151" fmla="*/ 166216 w 212995"/>
              <a:gd name="connsiteY151" fmla="*/ 134899 h 293783"/>
              <a:gd name="connsiteX152" fmla="*/ 166574 w 212995"/>
              <a:gd name="connsiteY152" fmla="*/ 135329 h 293783"/>
              <a:gd name="connsiteX153" fmla="*/ 167134 w 212995"/>
              <a:gd name="connsiteY153" fmla="*/ 136032 h 293783"/>
              <a:gd name="connsiteX154" fmla="*/ 166158 w 212995"/>
              <a:gd name="connsiteY154" fmla="*/ 159543 h 293783"/>
              <a:gd name="connsiteX155" fmla="*/ 165542 w 212995"/>
              <a:gd name="connsiteY155" fmla="*/ 160174 h 293783"/>
              <a:gd name="connsiteX156" fmla="*/ 156505 w 212995"/>
              <a:gd name="connsiteY156" fmla="*/ 169211 h 293783"/>
              <a:gd name="connsiteX157" fmla="*/ 132362 w 212995"/>
              <a:gd name="connsiteY157" fmla="*/ 170804 h 293783"/>
              <a:gd name="connsiteX158" fmla="*/ 131659 w 212995"/>
              <a:gd name="connsiteY158" fmla="*/ 170244 h 293783"/>
              <a:gd name="connsiteX159" fmla="*/ 131229 w 212995"/>
              <a:gd name="connsiteY159" fmla="*/ 169886 h 293783"/>
              <a:gd name="connsiteX160" fmla="*/ 131186 w 212995"/>
              <a:gd name="connsiteY160" fmla="*/ 170445 h 293783"/>
              <a:gd name="connsiteX161" fmla="*/ 112882 w 212995"/>
              <a:gd name="connsiteY161" fmla="*/ 187286 h 293783"/>
              <a:gd name="connsiteX162" fmla="*/ 100114 w 212995"/>
              <a:gd name="connsiteY162" fmla="*/ 187286 h 293783"/>
              <a:gd name="connsiteX163" fmla="*/ 81911 w 212995"/>
              <a:gd name="connsiteY163" fmla="*/ 171334 h 293783"/>
              <a:gd name="connsiteX164" fmla="*/ 81810 w 212995"/>
              <a:gd name="connsiteY164" fmla="*/ 170445 h 293783"/>
              <a:gd name="connsiteX165" fmla="*/ 81767 w 212995"/>
              <a:gd name="connsiteY165" fmla="*/ 169885 h 293783"/>
              <a:gd name="connsiteX166" fmla="*/ 81337 w 212995"/>
              <a:gd name="connsiteY166" fmla="*/ 170244 h 293783"/>
              <a:gd name="connsiteX167" fmla="*/ 57122 w 212995"/>
              <a:gd name="connsiteY167" fmla="*/ 169828 h 293783"/>
              <a:gd name="connsiteX168" fmla="*/ 56491 w 212995"/>
              <a:gd name="connsiteY168" fmla="*/ 169211 h 293783"/>
              <a:gd name="connsiteX169" fmla="*/ 47454 w 212995"/>
              <a:gd name="connsiteY169" fmla="*/ 160174 h 293783"/>
              <a:gd name="connsiteX170" fmla="*/ 46421 w 212995"/>
              <a:gd name="connsiteY170" fmla="*/ 135329 h 293783"/>
              <a:gd name="connsiteX171" fmla="*/ 46780 w 212995"/>
              <a:gd name="connsiteY171" fmla="*/ 134899 h 293783"/>
              <a:gd name="connsiteX172" fmla="*/ 46220 w 212995"/>
              <a:gd name="connsiteY172" fmla="*/ 134855 h 293783"/>
              <a:gd name="connsiteX173" fmla="*/ 29380 w 212995"/>
              <a:gd name="connsiteY173" fmla="*/ 116551 h 293783"/>
              <a:gd name="connsiteX174" fmla="*/ 29380 w 212995"/>
              <a:gd name="connsiteY174" fmla="*/ 103784 h 293783"/>
              <a:gd name="connsiteX175" fmla="*/ 46220 w 212995"/>
              <a:gd name="connsiteY175" fmla="*/ 85480 h 293783"/>
              <a:gd name="connsiteX176" fmla="*/ 46780 w 212995"/>
              <a:gd name="connsiteY176" fmla="*/ 85437 h 293783"/>
              <a:gd name="connsiteX177" fmla="*/ 46421 w 212995"/>
              <a:gd name="connsiteY177" fmla="*/ 85007 h 293783"/>
              <a:gd name="connsiteX178" fmla="*/ 47454 w 212995"/>
              <a:gd name="connsiteY178" fmla="*/ 60161 h 293783"/>
              <a:gd name="connsiteX179" fmla="*/ 56491 w 212995"/>
              <a:gd name="connsiteY179" fmla="*/ 51124 h 293783"/>
              <a:gd name="connsiteX180" fmla="*/ 57122 w 212995"/>
              <a:gd name="connsiteY180" fmla="*/ 50508 h 293783"/>
              <a:gd name="connsiteX181" fmla="*/ 81337 w 212995"/>
              <a:gd name="connsiteY181" fmla="*/ 50091 h 293783"/>
              <a:gd name="connsiteX182" fmla="*/ 81767 w 212995"/>
              <a:gd name="connsiteY182" fmla="*/ 50450 h 293783"/>
              <a:gd name="connsiteX183" fmla="*/ 81810 w 212995"/>
              <a:gd name="connsiteY183" fmla="*/ 49891 h 293783"/>
              <a:gd name="connsiteX184" fmla="*/ 81911 w 212995"/>
              <a:gd name="connsiteY184" fmla="*/ 49001 h 293783"/>
              <a:gd name="connsiteX185" fmla="*/ 100114 w 212995"/>
              <a:gd name="connsiteY185" fmla="*/ 33049 h 293783"/>
              <a:gd name="connsiteX186" fmla="*/ 112882 w 212995"/>
              <a:gd name="connsiteY186" fmla="*/ 33049 h 293783"/>
              <a:gd name="connsiteX187" fmla="*/ 131186 w 212995"/>
              <a:gd name="connsiteY187" fmla="*/ 49890 h 293783"/>
              <a:gd name="connsiteX188" fmla="*/ 131229 w 212995"/>
              <a:gd name="connsiteY188" fmla="*/ 50450 h 293783"/>
              <a:gd name="connsiteX189" fmla="*/ 131659 w 212995"/>
              <a:gd name="connsiteY189" fmla="*/ 50091 h 293783"/>
              <a:gd name="connsiteX190" fmla="*/ 132362 w 212995"/>
              <a:gd name="connsiteY190" fmla="*/ 49532 h 293783"/>
              <a:gd name="connsiteX191" fmla="*/ 156505 w 212995"/>
              <a:gd name="connsiteY191" fmla="*/ 51124 h 293783"/>
              <a:gd name="connsiteX192" fmla="*/ 165542 w 212995"/>
              <a:gd name="connsiteY192" fmla="*/ 60161 h 293783"/>
              <a:gd name="connsiteX193" fmla="*/ 166158 w 212995"/>
              <a:gd name="connsiteY193" fmla="*/ 60792 h 293783"/>
              <a:gd name="connsiteX194" fmla="*/ 167134 w 212995"/>
              <a:gd name="connsiteY194" fmla="*/ 84303 h 293783"/>
              <a:gd name="connsiteX195" fmla="*/ 166574 w 212995"/>
              <a:gd name="connsiteY195" fmla="*/ 85006 h 293783"/>
              <a:gd name="connsiteX196" fmla="*/ 166216 w 212995"/>
              <a:gd name="connsiteY196" fmla="*/ 85437 h 293783"/>
              <a:gd name="connsiteX197" fmla="*/ 166775 w 212995"/>
              <a:gd name="connsiteY197" fmla="*/ 85480 h 293783"/>
              <a:gd name="connsiteX198" fmla="*/ 167665 w 212995"/>
              <a:gd name="connsiteY198" fmla="*/ 85580 h 293783"/>
              <a:gd name="connsiteX199" fmla="*/ 183617 w 212995"/>
              <a:gd name="connsiteY199" fmla="*/ 103784 h 29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12995" h="293783">
                <a:moveTo>
                  <a:pt x="143221" y="253386"/>
                </a:moveTo>
                <a:cubicBezTo>
                  <a:pt x="143221" y="251364"/>
                  <a:pt x="141572" y="249714"/>
                  <a:pt x="139549" y="249714"/>
                </a:cubicBezTo>
                <a:lnTo>
                  <a:pt x="73447" y="249714"/>
                </a:lnTo>
                <a:cubicBezTo>
                  <a:pt x="71425" y="249714"/>
                  <a:pt x="69775" y="251364"/>
                  <a:pt x="69775" y="253386"/>
                </a:cubicBezTo>
                <a:cubicBezTo>
                  <a:pt x="69775" y="255409"/>
                  <a:pt x="71425" y="257059"/>
                  <a:pt x="73447" y="257059"/>
                </a:cubicBezTo>
                <a:lnTo>
                  <a:pt x="139549" y="257059"/>
                </a:lnTo>
                <a:cubicBezTo>
                  <a:pt x="141572" y="257059"/>
                  <a:pt x="143221" y="255409"/>
                  <a:pt x="143221" y="253386"/>
                </a:cubicBezTo>
                <a:close/>
                <a:moveTo>
                  <a:pt x="90101" y="271748"/>
                </a:moveTo>
                <a:cubicBezTo>
                  <a:pt x="92640" y="276137"/>
                  <a:pt x="97389" y="279093"/>
                  <a:pt x="102825" y="279093"/>
                </a:cubicBezTo>
                <a:lnTo>
                  <a:pt x="110170" y="279093"/>
                </a:lnTo>
                <a:cubicBezTo>
                  <a:pt x="115606" y="279093"/>
                  <a:pt x="120354" y="276137"/>
                  <a:pt x="122893" y="271748"/>
                </a:cubicBezTo>
                <a:close/>
                <a:moveTo>
                  <a:pt x="168927" y="103785"/>
                </a:moveTo>
                <a:cubicBezTo>
                  <a:pt x="168927" y="101992"/>
                  <a:pt x="167636" y="100486"/>
                  <a:pt x="165915" y="100170"/>
                </a:cubicBezTo>
                <a:lnTo>
                  <a:pt x="165556" y="100127"/>
                </a:lnTo>
                <a:lnTo>
                  <a:pt x="161253" y="99754"/>
                </a:lnTo>
                <a:cubicBezTo>
                  <a:pt x="156576" y="99367"/>
                  <a:pt x="152832" y="96440"/>
                  <a:pt x="150967" y="92653"/>
                </a:cubicBezTo>
                <a:lnTo>
                  <a:pt x="150623" y="91893"/>
                </a:lnTo>
                <a:cubicBezTo>
                  <a:pt x="148887" y="87719"/>
                  <a:pt x="149346" y="82612"/>
                  <a:pt x="152574" y="78810"/>
                </a:cubicBezTo>
                <a:lnTo>
                  <a:pt x="155357" y="75511"/>
                </a:lnTo>
                <a:lnTo>
                  <a:pt x="155586" y="75224"/>
                </a:lnTo>
                <a:cubicBezTo>
                  <a:pt x="156519" y="73876"/>
                  <a:pt x="156447" y="72068"/>
                  <a:pt x="155400" y="70806"/>
                </a:cubicBezTo>
                <a:lnTo>
                  <a:pt x="155156" y="70548"/>
                </a:lnTo>
                <a:lnTo>
                  <a:pt x="146119" y="61510"/>
                </a:lnTo>
                <a:cubicBezTo>
                  <a:pt x="144856" y="60234"/>
                  <a:pt x="142877" y="60076"/>
                  <a:pt x="141443" y="61080"/>
                </a:cubicBezTo>
                <a:lnTo>
                  <a:pt x="141155" y="61295"/>
                </a:lnTo>
                <a:lnTo>
                  <a:pt x="137856" y="64093"/>
                </a:lnTo>
                <a:cubicBezTo>
                  <a:pt x="134284" y="67120"/>
                  <a:pt x="129579" y="67707"/>
                  <a:pt x="125577" y="66345"/>
                </a:cubicBezTo>
                <a:lnTo>
                  <a:pt x="124773" y="66044"/>
                </a:lnTo>
                <a:cubicBezTo>
                  <a:pt x="120886" y="64437"/>
                  <a:pt x="117744" y="60894"/>
                  <a:pt x="117013" y="56347"/>
                </a:cubicBezTo>
                <a:lnTo>
                  <a:pt x="116912" y="55414"/>
                </a:lnTo>
                <a:lnTo>
                  <a:pt x="116539" y="51111"/>
                </a:lnTo>
                <a:cubicBezTo>
                  <a:pt x="116382" y="49203"/>
                  <a:pt x="114789" y="47739"/>
                  <a:pt x="112881" y="47739"/>
                </a:cubicBezTo>
                <a:lnTo>
                  <a:pt x="100114" y="47739"/>
                </a:lnTo>
                <a:cubicBezTo>
                  <a:pt x="98321" y="47739"/>
                  <a:pt x="96815" y="49031"/>
                  <a:pt x="96499" y="50752"/>
                </a:cubicBezTo>
                <a:lnTo>
                  <a:pt x="96456" y="51111"/>
                </a:lnTo>
                <a:lnTo>
                  <a:pt x="96083" y="55414"/>
                </a:lnTo>
                <a:cubicBezTo>
                  <a:pt x="95696" y="60090"/>
                  <a:pt x="92770" y="63835"/>
                  <a:pt x="88983" y="65699"/>
                </a:cubicBezTo>
                <a:lnTo>
                  <a:pt x="88222" y="66044"/>
                </a:lnTo>
                <a:cubicBezTo>
                  <a:pt x="84306" y="67679"/>
                  <a:pt x="79587" y="67363"/>
                  <a:pt x="75871" y="64666"/>
                </a:cubicBezTo>
                <a:lnTo>
                  <a:pt x="75139" y="64093"/>
                </a:lnTo>
                <a:lnTo>
                  <a:pt x="71840" y="61296"/>
                </a:lnTo>
                <a:cubicBezTo>
                  <a:pt x="70477" y="60148"/>
                  <a:pt x="68483" y="60148"/>
                  <a:pt x="67135" y="61267"/>
                </a:cubicBezTo>
                <a:lnTo>
                  <a:pt x="66877" y="61511"/>
                </a:lnTo>
                <a:lnTo>
                  <a:pt x="57840" y="70548"/>
                </a:lnTo>
                <a:cubicBezTo>
                  <a:pt x="56492" y="71896"/>
                  <a:pt x="56391" y="74048"/>
                  <a:pt x="57639" y="75511"/>
                </a:cubicBezTo>
                <a:lnTo>
                  <a:pt x="60422" y="78811"/>
                </a:lnTo>
                <a:lnTo>
                  <a:pt x="60996" y="79542"/>
                </a:lnTo>
                <a:cubicBezTo>
                  <a:pt x="63521" y="82999"/>
                  <a:pt x="63951" y="87346"/>
                  <a:pt x="62674" y="91090"/>
                </a:cubicBezTo>
                <a:lnTo>
                  <a:pt x="62373" y="91893"/>
                </a:lnTo>
                <a:cubicBezTo>
                  <a:pt x="60766" y="95781"/>
                  <a:pt x="57223" y="98922"/>
                  <a:pt x="52676" y="99654"/>
                </a:cubicBezTo>
                <a:lnTo>
                  <a:pt x="51743" y="99754"/>
                </a:lnTo>
                <a:lnTo>
                  <a:pt x="47440" y="100127"/>
                </a:lnTo>
                <a:cubicBezTo>
                  <a:pt x="45532" y="100285"/>
                  <a:pt x="44069" y="101877"/>
                  <a:pt x="44069" y="103785"/>
                </a:cubicBezTo>
                <a:lnTo>
                  <a:pt x="44069" y="116552"/>
                </a:lnTo>
                <a:cubicBezTo>
                  <a:pt x="44069" y="118460"/>
                  <a:pt x="45532" y="120052"/>
                  <a:pt x="47440" y="120210"/>
                </a:cubicBezTo>
                <a:lnTo>
                  <a:pt x="51743" y="120583"/>
                </a:lnTo>
                <a:lnTo>
                  <a:pt x="52676" y="120684"/>
                </a:lnTo>
                <a:cubicBezTo>
                  <a:pt x="56922" y="121358"/>
                  <a:pt x="60293" y="124155"/>
                  <a:pt x="62029" y="127684"/>
                </a:cubicBezTo>
                <a:lnTo>
                  <a:pt x="62373" y="128444"/>
                </a:lnTo>
                <a:lnTo>
                  <a:pt x="62674" y="129247"/>
                </a:lnTo>
                <a:cubicBezTo>
                  <a:pt x="63951" y="132991"/>
                  <a:pt x="63521" y="137337"/>
                  <a:pt x="60996" y="140794"/>
                </a:cubicBezTo>
                <a:lnTo>
                  <a:pt x="60422" y="141526"/>
                </a:lnTo>
                <a:lnTo>
                  <a:pt x="57625" y="144826"/>
                </a:lnTo>
                <a:cubicBezTo>
                  <a:pt x="56391" y="146289"/>
                  <a:pt x="56492" y="148441"/>
                  <a:pt x="57840" y="149789"/>
                </a:cubicBezTo>
                <a:lnTo>
                  <a:pt x="66877" y="158826"/>
                </a:lnTo>
                <a:lnTo>
                  <a:pt x="67135" y="159070"/>
                </a:lnTo>
                <a:cubicBezTo>
                  <a:pt x="68484" y="160189"/>
                  <a:pt x="70478" y="160189"/>
                  <a:pt x="71840" y="159027"/>
                </a:cubicBezTo>
                <a:lnTo>
                  <a:pt x="75140" y="156244"/>
                </a:lnTo>
                <a:lnTo>
                  <a:pt x="75871" y="155670"/>
                </a:lnTo>
                <a:cubicBezTo>
                  <a:pt x="79328" y="153145"/>
                  <a:pt x="83675" y="152715"/>
                  <a:pt x="87419" y="153992"/>
                </a:cubicBezTo>
                <a:lnTo>
                  <a:pt x="88222" y="154293"/>
                </a:lnTo>
                <a:lnTo>
                  <a:pt x="88983" y="154638"/>
                </a:lnTo>
                <a:cubicBezTo>
                  <a:pt x="92511" y="156373"/>
                  <a:pt x="95309" y="159744"/>
                  <a:pt x="95983" y="163990"/>
                </a:cubicBezTo>
                <a:lnTo>
                  <a:pt x="96083" y="164923"/>
                </a:lnTo>
                <a:lnTo>
                  <a:pt x="96456" y="169226"/>
                </a:lnTo>
                <a:lnTo>
                  <a:pt x="96499" y="169585"/>
                </a:lnTo>
                <a:cubicBezTo>
                  <a:pt x="96815" y="171306"/>
                  <a:pt x="98321" y="172598"/>
                  <a:pt x="100114" y="172598"/>
                </a:cubicBezTo>
                <a:lnTo>
                  <a:pt x="112881" y="172598"/>
                </a:lnTo>
                <a:cubicBezTo>
                  <a:pt x="114789" y="172598"/>
                  <a:pt x="116381" y="171134"/>
                  <a:pt x="116539" y="169226"/>
                </a:cubicBezTo>
                <a:lnTo>
                  <a:pt x="116912" y="164923"/>
                </a:lnTo>
                <a:lnTo>
                  <a:pt x="117013" y="163990"/>
                </a:lnTo>
                <a:cubicBezTo>
                  <a:pt x="117744" y="159443"/>
                  <a:pt x="120886" y="155900"/>
                  <a:pt x="124773" y="154293"/>
                </a:cubicBezTo>
                <a:lnTo>
                  <a:pt x="125576" y="153992"/>
                </a:lnTo>
                <a:cubicBezTo>
                  <a:pt x="129320" y="152715"/>
                  <a:pt x="133667" y="153146"/>
                  <a:pt x="137124" y="155671"/>
                </a:cubicBezTo>
                <a:lnTo>
                  <a:pt x="137856" y="156244"/>
                </a:lnTo>
                <a:lnTo>
                  <a:pt x="141155" y="159027"/>
                </a:lnTo>
                <a:lnTo>
                  <a:pt x="141442" y="159257"/>
                </a:lnTo>
                <a:cubicBezTo>
                  <a:pt x="142876" y="160261"/>
                  <a:pt x="144856" y="160089"/>
                  <a:pt x="146118" y="158826"/>
                </a:cubicBezTo>
                <a:lnTo>
                  <a:pt x="155155" y="149789"/>
                </a:lnTo>
                <a:lnTo>
                  <a:pt x="155399" y="149531"/>
                </a:lnTo>
                <a:cubicBezTo>
                  <a:pt x="156432" y="148269"/>
                  <a:pt x="156518" y="146447"/>
                  <a:pt x="155586" y="145113"/>
                </a:cubicBezTo>
                <a:lnTo>
                  <a:pt x="155371" y="144826"/>
                </a:lnTo>
                <a:lnTo>
                  <a:pt x="152573" y="141527"/>
                </a:lnTo>
                <a:cubicBezTo>
                  <a:pt x="149346" y="137725"/>
                  <a:pt x="148887" y="132618"/>
                  <a:pt x="150622" y="128444"/>
                </a:cubicBezTo>
                <a:lnTo>
                  <a:pt x="150967" y="127684"/>
                </a:lnTo>
                <a:cubicBezTo>
                  <a:pt x="152832" y="123897"/>
                  <a:pt x="156576" y="120970"/>
                  <a:pt x="161252" y="120583"/>
                </a:cubicBezTo>
                <a:lnTo>
                  <a:pt x="165556" y="120210"/>
                </a:lnTo>
                <a:lnTo>
                  <a:pt x="165914" y="120167"/>
                </a:lnTo>
                <a:cubicBezTo>
                  <a:pt x="167636" y="119851"/>
                  <a:pt x="168927" y="118345"/>
                  <a:pt x="168927" y="116552"/>
                </a:cubicBezTo>
                <a:close/>
                <a:moveTo>
                  <a:pt x="128532" y="110168"/>
                </a:moveTo>
                <a:cubicBezTo>
                  <a:pt x="128532" y="98004"/>
                  <a:pt x="118663" y="88135"/>
                  <a:pt x="106498" y="88135"/>
                </a:cubicBezTo>
                <a:cubicBezTo>
                  <a:pt x="94334" y="88135"/>
                  <a:pt x="84464" y="98004"/>
                  <a:pt x="84464" y="110168"/>
                </a:cubicBezTo>
                <a:cubicBezTo>
                  <a:pt x="84464" y="122333"/>
                  <a:pt x="94334" y="132202"/>
                  <a:pt x="106498" y="132202"/>
                </a:cubicBezTo>
                <a:cubicBezTo>
                  <a:pt x="118663" y="132202"/>
                  <a:pt x="128532" y="122333"/>
                  <a:pt x="128532" y="110168"/>
                </a:cubicBezTo>
                <a:close/>
                <a:moveTo>
                  <a:pt x="143221" y="231354"/>
                </a:moveTo>
                <a:cubicBezTo>
                  <a:pt x="143221" y="229331"/>
                  <a:pt x="141572" y="227682"/>
                  <a:pt x="139549" y="227682"/>
                </a:cubicBezTo>
                <a:lnTo>
                  <a:pt x="73447" y="227682"/>
                </a:lnTo>
                <a:cubicBezTo>
                  <a:pt x="71425" y="227682"/>
                  <a:pt x="69775" y="229331"/>
                  <a:pt x="69775" y="231354"/>
                </a:cubicBezTo>
                <a:cubicBezTo>
                  <a:pt x="69775" y="233377"/>
                  <a:pt x="71425" y="235026"/>
                  <a:pt x="73447" y="235026"/>
                </a:cubicBezTo>
                <a:lnTo>
                  <a:pt x="139549" y="235026"/>
                </a:lnTo>
                <a:cubicBezTo>
                  <a:pt x="141572" y="235026"/>
                  <a:pt x="143221" y="233377"/>
                  <a:pt x="143221" y="231354"/>
                </a:cubicBezTo>
                <a:close/>
                <a:moveTo>
                  <a:pt x="198306" y="106496"/>
                </a:moveTo>
                <a:cubicBezTo>
                  <a:pt x="198306" y="55785"/>
                  <a:pt x="157209" y="14689"/>
                  <a:pt x="106498" y="14689"/>
                </a:cubicBezTo>
                <a:cubicBezTo>
                  <a:pt x="55787" y="14689"/>
                  <a:pt x="14690" y="55785"/>
                  <a:pt x="14690" y="106496"/>
                </a:cubicBezTo>
                <a:cubicBezTo>
                  <a:pt x="14690" y="138614"/>
                  <a:pt x="31173" y="166887"/>
                  <a:pt x="56176" y="183298"/>
                </a:cubicBezTo>
                <a:lnTo>
                  <a:pt x="57238" y="184015"/>
                </a:lnTo>
                <a:cubicBezTo>
                  <a:pt x="66763" y="190600"/>
                  <a:pt x="74796" y="200713"/>
                  <a:pt x="76690" y="212992"/>
                </a:cubicBezTo>
                <a:lnTo>
                  <a:pt x="136306" y="212992"/>
                </a:lnTo>
                <a:cubicBezTo>
                  <a:pt x="138271" y="200268"/>
                  <a:pt x="146835" y="189854"/>
                  <a:pt x="156819" y="183298"/>
                </a:cubicBezTo>
                <a:lnTo>
                  <a:pt x="159143" y="181720"/>
                </a:lnTo>
                <a:cubicBezTo>
                  <a:pt x="182841" y="165109"/>
                  <a:pt x="198305" y="137609"/>
                  <a:pt x="198305" y="106497"/>
                </a:cubicBezTo>
                <a:close/>
                <a:moveTo>
                  <a:pt x="143221" y="110168"/>
                </a:moveTo>
                <a:cubicBezTo>
                  <a:pt x="143221" y="130452"/>
                  <a:pt x="126782" y="146891"/>
                  <a:pt x="106498" y="146891"/>
                </a:cubicBezTo>
                <a:cubicBezTo>
                  <a:pt x="86214" y="146891"/>
                  <a:pt x="69775" y="130452"/>
                  <a:pt x="69775" y="110168"/>
                </a:cubicBezTo>
                <a:cubicBezTo>
                  <a:pt x="69775" y="89885"/>
                  <a:pt x="86214" y="73445"/>
                  <a:pt x="106498" y="73445"/>
                </a:cubicBezTo>
                <a:cubicBezTo>
                  <a:pt x="126782" y="73445"/>
                  <a:pt x="143221" y="89885"/>
                  <a:pt x="143221" y="110168"/>
                </a:cubicBezTo>
                <a:close/>
                <a:moveTo>
                  <a:pt x="212995" y="106496"/>
                </a:moveTo>
                <a:cubicBezTo>
                  <a:pt x="212995" y="142602"/>
                  <a:pt x="195021" y="174507"/>
                  <a:pt x="167565" y="193757"/>
                </a:cubicBezTo>
                <a:lnTo>
                  <a:pt x="164882" y="195579"/>
                </a:lnTo>
                <a:cubicBezTo>
                  <a:pt x="156777" y="200901"/>
                  <a:pt x="151355" y="208590"/>
                  <a:pt x="150652" y="216723"/>
                </a:cubicBezTo>
                <a:cubicBezTo>
                  <a:pt x="155056" y="220080"/>
                  <a:pt x="157911" y="225387"/>
                  <a:pt x="157911" y="231355"/>
                </a:cubicBezTo>
                <a:cubicBezTo>
                  <a:pt x="157911" y="235486"/>
                  <a:pt x="156548" y="239302"/>
                  <a:pt x="154238" y="242372"/>
                </a:cubicBezTo>
                <a:cubicBezTo>
                  <a:pt x="156548" y="245441"/>
                  <a:pt x="157911" y="249257"/>
                  <a:pt x="157911" y="253389"/>
                </a:cubicBezTo>
                <a:cubicBezTo>
                  <a:pt x="157911" y="263530"/>
                  <a:pt x="149691" y="271750"/>
                  <a:pt x="139549" y="271750"/>
                </a:cubicBezTo>
                <a:lnTo>
                  <a:pt x="138617" y="271750"/>
                </a:lnTo>
                <a:cubicBezTo>
                  <a:pt x="135361" y="284417"/>
                  <a:pt x="123856" y="293784"/>
                  <a:pt x="110171" y="293784"/>
                </a:cubicBezTo>
                <a:lnTo>
                  <a:pt x="102826" y="293784"/>
                </a:lnTo>
                <a:cubicBezTo>
                  <a:pt x="89141" y="293784"/>
                  <a:pt x="77636" y="284417"/>
                  <a:pt x="74380" y="271750"/>
                </a:cubicBezTo>
                <a:lnTo>
                  <a:pt x="73448" y="271750"/>
                </a:lnTo>
                <a:cubicBezTo>
                  <a:pt x="63306" y="271750"/>
                  <a:pt x="55086" y="263530"/>
                  <a:pt x="55086" y="253389"/>
                </a:cubicBezTo>
                <a:cubicBezTo>
                  <a:pt x="55086" y="249257"/>
                  <a:pt x="56449" y="245441"/>
                  <a:pt x="58758" y="242372"/>
                </a:cubicBezTo>
                <a:cubicBezTo>
                  <a:pt x="56449" y="239302"/>
                  <a:pt x="55086" y="235486"/>
                  <a:pt x="55086" y="231355"/>
                </a:cubicBezTo>
                <a:cubicBezTo>
                  <a:pt x="55086" y="225387"/>
                  <a:pt x="57941" y="220080"/>
                  <a:pt x="62345" y="216723"/>
                </a:cubicBezTo>
                <a:cubicBezTo>
                  <a:pt x="61685" y="209135"/>
                  <a:pt x="56922" y="201934"/>
                  <a:pt x="49707" y="196683"/>
                </a:cubicBezTo>
                <a:lnTo>
                  <a:pt x="48115" y="195579"/>
                </a:lnTo>
                <a:cubicBezTo>
                  <a:pt x="19152" y="176557"/>
                  <a:pt x="0" y="143766"/>
                  <a:pt x="0" y="106496"/>
                </a:cubicBezTo>
                <a:cubicBezTo>
                  <a:pt x="0" y="47681"/>
                  <a:pt x="47681" y="0"/>
                  <a:pt x="106497" y="0"/>
                </a:cubicBezTo>
                <a:cubicBezTo>
                  <a:pt x="165313" y="0"/>
                  <a:pt x="212994" y="47681"/>
                  <a:pt x="212994" y="106496"/>
                </a:cubicBezTo>
                <a:close/>
                <a:moveTo>
                  <a:pt x="183617" y="116552"/>
                </a:moveTo>
                <a:cubicBezTo>
                  <a:pt x="183617" y="125804"/>
                  <a:pt x="176745" y="133565"/>
                  <a:pt x="167665" y="134755"/>
                </a:cubicBezTo>
                <a:lnTo>
                  <a:pt x="166775" y="134856"/>
                </a:lnTo>
                <a:lnTo>
                  <a:pt x="166216" y="134899"/>
                </a:lnTo>
                <a:lnTo>
                  <a:pt x="166574" y="135329"/>
                </a:lnTo>
                <a:lnTo>
                  <a:pt x="167134" y="136032"/>
                </a:lnTo>
                <a:cubicBezTo>
                  <a:pt x="172528" y="143061"/>
                  <a:pt x="172126" y="152974"/>
                  <a:pt x="166158" y="159543"/>
                </a:cubicBezTo>
                <a:lnTo>
                  <a:pt x="165542" y="160174"/>
                </a:lnTo>
                <a:lnTo>
                  <a:pt x="156505" y="169211"/>
                </a:lnTo>
                <a:cubicBezTo>
                  <a:pt x="149964" y="175752"/>
                  <a:pt x="139635" y="176384"/>
                  <a:pt x="132362" y="170804"/>
                </a:cubicBezTo>
                <a:lnTo>
                  <a:pt x="131659" y="170244"/>
                </a:lnTo>
                <a:lnTo>
                  <a:pt x="131229" y="169886"/>
                </a:lnTo>
                <a:lnTo>
                  <a:pt x="131186" y="170445"/>
                </a:lnTo>
                <a:cubicBezTo>
                  <a:pt x="130397" y="179970"/>
                  <a:pt x="122436" y="187286"/>
                  <a:pt x="112882" y="187286"/>
                </a:cubicBezTo>
                <a:lnTo>
                  <a:pt x="100114" y="187286"/>
                </a:lnTo>
                <a:cubicBezTo>
                  <a:pt x="90862" y="187286"/>
                  <a:pt x="83101" y="180415"/>
                  <a:pt x="81911" y="171334"/>
                </a:cubicBezTo>
                <a:lnTo>
                  <a:pt x="81810" y="170445"/>
                </a:lnTo>
                <a:lnTo>
                  <a:pt x="81767" y="169885"/>
                </a:lnTo>
                <a:lnTo>
                  <a:pt x="81337" y="170244"/>
                </a:lnTo>
                <a:cubicBezTo>
                  <a:pt x="74265" y="176226"/>
                  <a:pt x="63908" y="175982"/>
                  <a:pt x="57122" y="169828"/>
                </a:cubicBezTo>
                <a:lnTo>
                  <a:pt x="56491" y="169211"/>
                </a:lnTo>
                <a:lnTo>
                  <a:pt x="47454" y="160174"/>
                </a:lnTo>
                <a:cubicBezTo>
                  <a:pt x="40698" y="153432"/>
                  <a:pt x="40253" y="142631"/>
                  <a:pt x="46421" y="135329"/>
                </a:cubicBezTo>
                <a:lnTo>
                  <a:pt x="46780" y="134899"/>
                </a:lnTo>
                <a:lnTo>
                  <a:pt x="46220" y="134855"/>
                </a:lnTo>
                <a:cubicBezTo>
                  <a:pt x="36695" y="134066"/>
                  <a:pt x="29380" y="126105"/>
                  <a:pt x="29380" y="116551"/>
                </a:cubicBezTo>
                <a:lnTo>
                  <a:pt x="29380" y="103784"/>
                </a:lnTo>
                <a:cubicBezTo>
                  <a:pt x="29380" y="94230"/>
                  <a:pt x="36696" y="86269"/>
                  <a:pt x="46220" y="85480"/>
                </a:cubicBezTo>
                <a:lnTo>
                  <a:pt x="46780" y="85437"/>
                </a:lnTo>
                <a:lnTo>
                  <a:pt x="46421" y="85007"/>
                </a:lnTo>
                <a:cubicBezTo>
                  <a:pt x="40253" y="77705"/>
                  <a:pt x="40698" y="66903"/>
                  <a:pt x="47454" y="60161"/>
                </a:cubicBezTo>
                <a:lnTo>
                  <a:pt x="56491" y="51124"/>
                </a:lnTo>
                <a:lnTo>
                  <a:pt x="57122" y="50508"/>
                </a:lnTo>
                <a:cubicBezTo>
                  <a:pt x="63908" y="44339"/>
                  <a:pt x="74265" y="44110"/>
                  <a:pt x="81337" y="50091"/>
                </a:cubicBezTo>
                <a:lnTo>
                  <a:pt x="81767" y="50450"/>
                </a:lnTo>
                <a:lnTo>
                  <a:pt x="81810" y="49891"/>
                </a:lnTo>
                <a:lnTo>
                  <a:pt x="81911" y="49001"/>
                </a:lnTo>
                <a:cubicBezTo>
                  <a:pt x="83101" y="39921"/>
                  <a:pt x="90862" y="33049"/>
                  <a:pt x="100114" y="33049"/>
                </a:cubicBezTo>
                <a:lnTo>
                  <a:pt x="112882" y="33049"/>
                </a:lnTo>
                <a:cubicBezTo>
                  <a:pt x="122436" y="33049"/>
                  <a:pt x="130397" y="40365"/>
                  <a:pt x="131186" y="49890"/>
                </a:cubicBezTo>
                <a:lnTo>
                  <a:pt x="131229" y="50450"/>
                </a:lnTo>
                <a:lnTo>
                  <a:pt x="131659" y="50091"/>
                </a:lnTo>
                <a:lnTo>
                  <a:pt x="132362" y="49532"/>
                </a:lnTo>
                <a:cubicBezTo>
                  <a:pt x="139635" y="43952"/>
                  <a:pt x="149964" y="44583"/>
                  <a:pt x="156505" y="51124"/>
                </a:cubicBezTo>
                <a:lnTo>
                  <a:pt x="165542" y="60161"/>
                </a:lnTo>
                <a:lnTo>
                  <a:pt x="166158" y="60792"/>
                </a:lnTo>
                <a:cubicBezTo>
                  <a:pt x="172126" y="67362"/>
                  <a:pt x="172528" y="77275"/>
                  <a:pt x="167134" y="84303"/>
                </a:cubicBezTo>
                <a:lnTo>
                  <a:pt x="166574" y="85006"/>
                </a:lnTo>
                <a:lnTo>
                  <a:pt x="166216" y="85437"/>
                </a:lnTo>
                <a:lnTo>
                  <a:pt x="166775" y="85480"/>
                </a:lnTo>
                <a:lnTo>
                  <a:pt x="167665" y="85580"/>
                </a:lnTo>
                <a:cubicBezTo>
                  <a:pt x="176745" y="86771"/>
                  <a:pt x="183617" y="94531"/>
                  <a:pt x="183617" y="103784"/>
                </a:cubicBezTo>
                <a:close/>
              </a:path>
            </a:pathLst>
          </a:custGeom>
          <a:gradFill flip="none" rotWithShape="1">
            <a:gsLst>
              <a:gs pos="58000">
                <a:srgbClr val="8661C5"/>
              </a:gs>
              <a:gs pos="100000">
                <a:srgbClr val="C73ECC"/>
              </a:gs>
              <a:gs pos="0">
                <a:srgbClr val="0078D4">
                  <a:lumMod val="75000"/>
                </a:srgbClr>
              </a:gs>
            </a:gsLst>
            <a:lin ang="2700000" scaled="1"/>
            <a:tileRect/>
          </a:gradFill>
          <a:ln w="37358" cap="rnd">
            <a:noFill/>
            <a:prstDash val="solid"/>
            <a:round/>
          </a:ln>
        </p:spPr>
        <p:txBody>
          <a:bodyPr rtlCol="0" anchor="ctr">
            <a:noAutofit/>
          </a:bodyPr>
          <a:lstStyle/>
          <a:p>
            <a:endParaRPr lang="en-IN" sz="1200">
              <a:latin typeface="Segoe UI"/>
            </a:endParaRPr>
          </a:p>
        </p:txBody>
      </p:sp>
    </p:spTree>
    <p:extLst>
      <p:ext uri="{BB962C8B-B14F-4D97-AF65-F5344CB8AC3E}">
        <p14:creationId xmlns:p14="http://schemas.microsoft.com/office/powerpoint/2010/main" val="42181901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091_1">
            <a:extLst>
              <a:ext uri="{FF2B5EF4-FFF2-40B4-BE49-F238E27FC236}">
                <a16:creationId xmlns:a16="http://schemas.microsoft.com/office/drawing/2014/main" id="{70B006AD-7319-D046-2F3E-330313909712}"/>
              </a:ext>
              <a:ext uri="{C183D7F6-B498-43B3-948B-1728B52AA6E4}">
                <adec:decorative xmlns:adec="http://schemas.microsoft.com/office/drawing/2017/decorative" val="1"/>
              </a:ext>
            </a:extLst>
          </p:cNvPr>
          <p:cNvSpPr>
            <a:spLocks/>
          </p:cNvSpPr>
          <p:nvPr/>
        </p:nvSpPr>
        <p:spPr bwMode="auto">
          <a:xfrm rot="10800000" flipV="1">
            <a:off x="419099" y="5748476"/>
            <a:ext cx="11353800" cy="651943"/>
          </a:xfrm>
          <a:prstGeom prst="roundRect">
            <a:avLst/>
          </a:prstGeom>
          <a:gradFill>
            <a:gsLst>
              <a:gs pos="76000">
                <a:srgbClr val="9086FF"/>
              </a:gs>
              <a:gs pos="100000">
                <a:srgbClr val="C73ECC"/>
              </a:gs>
              <a:gs pos="0">
                <a:srgbClr val="015899"/>
              </a:gs>
            </a:gsLst>
            <a:lin ang="0" scaled="0"/>
          </a:gradFill>
          <a:ln w="37358" cap="rnd">
            <a:noFill/>
            <a:prstDash val="solid"/>
            <a:round/>
          </a:ln>
        </p:spPr>
        <p:txBody>
          <a:bodyPr rtlCol="0" anchor="ctr">
            <a:noAutofit/>
          </a:bodyPr>
          <a:lstStyle/>
          <a:p>
            <a:endParaRPr lang="en-US" sz="1600"/>
          </a:p>
        </p:txBody>
      </p:sp>
      <p:sp>
        <p:nvSpPr>
          <p:cNvPr id="5" name="Title 7">
            <a:extLst>
              <a:ext uri="{FF2B5EF4-FFF2-40B4-BE49-F238E27FC236}">
                <a16:creationId xmlns:a16="http://schemas.microsoft.com/office/drawing/2014/main" id="{18B2F32D-D218-AEB8-B20E-825F3438F5E3}"/>
              </a:ext>
            </a:extLst>
          </p:cNvPr>
          <p:cNvSpPr txBox="1">
            <a:spLocks/>
          </p:cNvSpPr>
          <p:nvPr/>
        </p:nvSpPr>
        <p:spPr>
          <a:xfrm>
            <a:off x="419100" y="226497"/>
            <a:ext cx="2940957" cy="184666"/>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2800" b="0" kern="1200" cap="none" spc="0" baseline="0">
                <a:ln w="3175">
                  <a:noFill/>
                </a:ln>
                <a:solidFill>
                  <a:schemeClr val="tx1"/>
                </a:solidFill>
                <a:effectLst/>
                <a:latin typeface="+mj-lt"/>
                <a:ea typeface="+mn-ea"/>
                <a:cs typeface="Segoe Sans Display" pitchFamily="2" charset="0"/>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200">
                <a:ln>
                  <a:noFill/>
                </a:ln>
                <a:gradFill>
                  <a:gsLst>
                    <a:gs pos="58000">
                      <a:srgbClr val="8661C5"/>
                    </a:gs>
                    <a:gs pos="100000">
                      <a:srgbClr val="C73ECC"/>
                    </a:gs>
                    <a:gs pos="0">
                      <a:srgbClr val="0078D4">
                        <a:lumMod val="75000"/>
                      </a:srgbClr>
                    </a:gs>
                  </a:gsLst>
                  <a:lin ang="0" scaled="0"/>
                </a:gradFill>
                <a:latin typeface="Segoe UI Semibold"/>
                <a:cs typeface="Segoe UI"/>
              </a:rPr>
              <a:t>Planning a measurement program</a:t>
            </a:r>
            <a:endParaRPr kumimoji="0" lang="en-US" sz="12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endParaRPr>
          </a:p>
        </p:txBody>
      </p:sp>
      <p:sp>
        <p:nvSpPr>
          <p:cNvPr id="2" name="Title 1">
            <a:extLst>
              <a:ext uri="{FF2B5EF4-FFF2-40B4-BE49-F238E27FC236}">
                <a16:creationId xmlns:a16="http://schemas.microsoft.com/office/drawing/2014/main" id="{695ACB9C-96CB-C313-6917-C4414C6CF342}"/>
              </a:ext>
            </a:extLst>
          </p:cNvPr>
          <p:cNvSpPr>
            <a:spLocks noGrp="1"/>
          </p:cNvSpPr>
          <p:nvPr>
            <p:ph type="title"/>
          </p:nvPr>
        </p:nvSpPr>
        <p:spPr>
          <a:xfrm>
            <a:off x="419804" y="411480"/>
            <a:ext cx="11352392" cy="430887"/>
          </a:xfrm>
        </p:spPr>
        <p:txBody>
          <a:bodyPr/>
          <a:lstStyle/>
          <a:p>
            <a:r>
              <a:rPr lang="en-GB"/>
              <a:t>Measurement: defining tools for each stage of your AI journey</a:t>
            </a:r>
          </a:p>
        </p:txBody>
      </p:sp>
      <p:sp>
        <p:nvSpPr>
          <p:cNvPr id="9" name="TextBox 8">
            <a:extLst>
              <a:ext uri="{FF2B5EF4-FFF2-40B4-BE49-F238E27FC236}">
                <a16:creationId xmlns:a16="http://schemas.microsoft.com/office/drawing/2014/main" id="{4BE952CF-C242-D043-06F4-41E0521FB4D3}"/>
              </a:ext>
            </a:extLst>
          </p:cNvPr>
          <p:cNvSpPr txBox="1"/>
          <p:nvPr/>
        </p:nvSpPr>
        <p:spPr>
          <a:xfrm>
            <a:off x="419100" y="988556"/>
            <a:ext cx="11353800" cy="276999"/>
          </a:xfrm>
          <a:prstGeom prst="rect">
            <a:avLst/>
          </a:prstGeom>
          <a:noFill/>
        </p:spPr>
        <p:txBody>
          <a:bodyPr wrap="square" lIns="0" tIns="0" rIns="0" bIns="0" rtlCol="0">
            <a:spAutoFit/>
          </a:bodyPr>
          <a:lstStyle/>
          <a:p>
            <a:pPr algn="l"/>
            <a:r>
              <a:rPr lang="en-GB"/>
              <a:t>The following lists tools within Copilot Analytics that enables the measurement of Copilot usage and adoption.  </a:t>
            </a:r>
          </a:p>
        </p:txBody>
      </p:sp>
      <p:graphicFrame>
        <p:nvGraphicFramePr>
          <p:cNvPr id="4" name="Table 3">
            <a:extLst>
              <a:ext uri="{FF2B5EF4-FFF2-40B4-BE49-F238E27FC236}">
                <a16:creationId xmlns:a16="http://schemas.microsoft.com/office/drawing/2014/main" id="{09E4D1E2-68D5-2608-D9FD-1EB5943F113D}"/>
              </a:ext>
            </a:extLst>
          </p:cNvPr>
          <p:cNvGraphicFramePr>
            <a:graphicFrameLocks noGrp="1"/>
          </p:cNvGraphicFramePr>
          <p:nvPr>
            <p:extLst>
              <p:ext uri="{D42A27DB-BD31-4B8C-83A1-F6EECF244321}">
                <p14:modId xmlns:p14="http://schemas.microsoft.com/office/powerpoint/2010/main" val="747039625"/>
              </p:ext>
            </p:extLst>
          </p:nvPr>
        </p:nvGraphicFramePr>
        <p:xfrm>
          <a:off x="419100" y="1411147"/>
          <a:ext cx="11353797" cy="4155440"/>
        </p:xfrm>
        <a:graphic>
          <a:graphicData uri="http://schemas.openxmlformats.org/drawingml/2006/table">
            <a:tbl>
              <a:tblPr firstRow="1">
                <a:tableStyleId>{5C22544A-7EE6-4342-B048-85BDC9FD1C3A}</a:tableStyleId>
              </a:tblPr>
              <a:tblGrid>
                <a:gridCol w="1291116">
                  <a:extLst>
                    <a:ext uri="{9D8B030D-6E8A-4147-A177-3AD203B41FA5}">
                      <a16:colId xmlns:a16="http://schemas.microsoft.com/office/drawing/2014/main" val="3495751137"/>
                    </a:ext>
                  </a:extLst>
                </a:gridCol>
                <a:gridCol w="1258567">
                  <a:extLst>
                    <a:ext uri="{9D8B030D-6E8A-4147-A177-3AD203B41FA5}">
                      <a16:colId xmlns:a16="http://schemas.microsoft.com/office/drawing/2014/main" val="1851061599"/>
                    </a:ext>
                  </a:extLst>
                </a:gridCol>
                <a:gridCol w="2083146">
                  <a:extLst>
                    <a:ext uri="{9D8B030D-6E8A-4147-A177-3AD203B41FA5}">
                      <a16:colId xmlns:a16="http://schemas.microsoft.com/office/drawing/2014/main" val="414653297"/>
                    </a:ext>
                  </a:extLst>
                </a:gridCol>
                <a:gridCol w="1790547">
                  <a:extLst>
                    <a:ext uri="{9D8B030D-6E8A-4147-A177-3AD203B41FA5}">
                      <a16:colId xmlns:a16="http://schemas.microsoft.com/office/drawing/2014/main" val="2471455327"/>
                    </a:ext>
                  </a:extLst>
                </a:gridCol>
                <a:gridCol w="2369889">
                  <a:extLst>
                    <a:ext uri="{9D8B030D-6E8A-4147-A177-3AD203B41FA5}">
                      <a16:colId xmlns:a16="http://schemas.microsoft.com/office/drawing/2014/main" val="196392275"/>
                    </a:ext>
                  </a:extLst>
                </a:gridCol>
                <a:gridCol w="1280266">
                  <a:extLst>
                    <a:ext uri="{9D8B030D-6E8A-4147-A177-3AD203B41FA5}">
                      <a16:colId xmlns:a16="http://schemas.microsoft.com/office/drawing/2014/main" val="2203059727"/>
                    </a:ext>
                  </a:extLst>
                </a:gridCol>
                <a:gridCol w="1280266">
                  <a:extLst>
                    <a:ext uri="{9D8B030D-6E8A-4147-A177-3AD203B41FA5}">
                      <a16:colId xmlns:a16="http://schemas.microsoft.com/office/drawing/2014/main" val="916010242"/>
                    </a:ext>
                  </a:extLst>
                </a:gridCol>
              </a:tblGrid>
              <a:tr h="0">
                <a:tc>
                  <a:txBody>
                    <a:bodyPr/>
                    <a:lstStyle/>
                    <a:p>
                      <a:pPr algn="l" fontAlgn="ctr">
                        <a:spcAft>
                          <a:spcPts val="400"/>
                        </a:spcAft>
                      </a:pPr>
                      <a:r>
                        <a:rPr lang="en-GB" sz="1100" b="0" u="none" strike="noStrike">
                          <a:solidFill>
                            <a:schemeClr val="tx1"/>
                          </a:solidFill>
                          <a:effectLst/>
                          <a:latin typeface="+mj-lt"/>
                        </a:rPr>
                        <a:t>Tool</a:t>
                      </a:r>
                      <a:endParaRPr lang="en-GB" sz="1100" b="0" i="0" u="none" strike="noStrike">
                        <a:solidFill>
                          <a:schemeClr val="tx1"/>
                        </a:solidFill>
                        <a:effectLst/>
                        <a:latin typeface="+mj-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ctr">
                        <a:spcAft>
                          <a:spcPts val="400"/>
                        </a:spcAft>
                      </a:pPr>
                      <a:r>
                        <a:rPr lang="en-GB" sz="1100" b="0" i="0" u="none" strike="noStrike">
                          <a:solidFill>
                            <a:schemeClr val="tx1"/>
                          </a:solidFill>
                          <a:effectLst/>
                          <a:latin typeface="+mj-lt"/>
                        </a:rPr>
                        <a:t>Platform</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ctr">
                        <a:spcAft>
                          <a:spcPts val="400"/>
                        </a:spcAft>
                      </a:pPr>
                      <a:r>
                        <a:rPr lang="en-GB" sz="1100" b="0" u="none" strike="noStrike">
                          <a:solidFill>
                            <a:schemeClr val="tx1"/>
                          </a:solidFill>
                          <a:effectLst/>
                          <a:latin typeface="+mj-lt"/>
                        </a:rPr>
                        <a:t>Purpose</a:t>
                      </a:r>
                      <a:endParaRPr lang="en-GB" sz="1100" b="0" i="0" u="none" strike="noStrike">
                        <a:solidFill>
                          <a:schemeClr val="tx1"/>
                        </a:solidFill>
                        <a:effectLst/>
                        <a:latin typeface="+mj-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gridSpan="2">
                  <a:txBody>
                    <a:bodyPr/>
                    <a:lstStyle/>
                    <a:p>
                      <a:pPr algn="l" fontAlgn="ctr">
                        <a:spcAft>
                          <a:spcPts val="400"/>
                        </a:spcAft>
                      </a:pPr>
                      <a:r>
                        <a:rPr lang="en-GB" sz="1100" b="0" u="none" strike="noStrike">
                          <a:solidFill>
                            <a:schemeClr val="tx1"/>
                          </a:solidFill>
                          <a:effectLst/>
                          <a:latin typeface="+mj-lt"/>
                        </a:rPr>
                        <a:t>Key Features</a:t>
                      </a:r>
                      <a:endParaRPr lang="en-GB" sz="1100" b="0" i="0" u="none" strike="noStrike">
                        <a:solidFill>
                          <a:schemeClr val="tx1"/>
                        </a:solidFill>
                        <a:effectLst/>
                        <a:latin typeface="+mj-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hMerge="1">
                  <a:txBody>
                    <a:bodyPr/>
                    <a:lstStyle/>
                    <a:p>
                      <a:endParaRPr lang="en-US"/>
                    </a:p>
                  </a:txBody>
                  <a:tcPr/>
                </a:tc>
                <a:tc>
                  <a:txBody>
                    <a:bodyPr/>
                    <a:lstStyle/>
                    <a:p>
                      <a:pPr algn="l" fontAlgn="ctr">
                        <a:spcAft>
                          <a:spcPts val="400"/>
                        </a:spcAft>
                      </a:pPr>
                      <a:r>
                        <a:rPr lang="en-GB" sz="1100" b="0" u="none" strike="noStrike">
                          <a:solidFill>
                            <a:schemeClr val="tx1"/>
                          </a:solidFill>
                          <a:effectLst/>
                          <a:latin typeface="+mj-lt"/>
                        </a:rPr>
                        <a:t>When to Use</a:t>
                      </a:r>
                      <a:endParaRPr lang="en-GB" sz="1100" b="0" i="0" u="none" strike="noStrike">
                        <a:solidFill>
                          <a:schemeClr val="tx1"/>
                        </a:solidFill>
                        <a:effectLst/>
                        <a:latin typeface="+mj-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tc>
                  <a:txBody>
                    <a:bodyPr/>
                    <a:lstStyle/>
                    <a:p>
                      <a:pPr algn="l" fontAlgn="ctr">
                        <a:spcAft>
                          <a:spcPts val="400"/>
                        </a:spcAft>
                      </a:pPr>
                      <a:r>
                        <a:rPr lang="en-GB" sz="1100" b="0" i="0" u="none" strike="noStrike">
                          <a:solidFill>
                            <a:schemeClr val="tx1"/>
                          </a:solidFill>
                          <a:effectLst/>
                          <a:latin typeface="+mj-lt"/>
                        </a:rPr>
                        <a:t>Coverage</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F4DFF5"/>
                    </a:solidFill>
                  </a:tcPr>
                </a:tc>
                <a:extLst>
                  <a:ext uri="{0D108BD9-81ED-4DB2-BD59-A6C34878D82A}">
                    <a16:rowId xmlns:a16="http://schemas.microsoft.com/office/drawing/2014/main" val="3857668238"/>
                  </a:ext>
                </a:extLst>
              </a:tr>
              <a:tr h="0">
                <a:tc>
                  <a:txBody>
                    <a:bodyPr/>
                    <a:lstStyle/>
                    <a:p>
                      <a:pPr algn="l" fontAlgn="ctr">
                        <a:spcAft>
                          <a:spcPts val="400"/>
                        </a:spcAft>
                      </a:pPr>
                      <a:r>
                        <a:rPr lang="en-GB" sz="1100" b="0" u="none" strike="noStrike">
                          <a:effectLst/>
                          <a:latin typeface="+mn-lt"/>
                        </a:rPr>
                        <a:t>Readiness and Adoption Report</a:t>
                      </a:r>
                      <a:endParaRPr lang="en-GB" sz="1100" b="0" i="0" u="none" strike="noStrike">
                        <a:solidFill>
                          <a:srgbClr val="000000"/>
                        </a:solidFill>
                        <a:effectLst/>
                        <a:latin typeface="+mn-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spcAft>
                          <a:spcPts val="400"/>
                        </a:spcAft>
                      </a:pPr>
                      <a:r>
                        <a:rPr lang="en-GB" sz="1100" b="0" i="0" u="none" strike="noStrike">
                          <a:solidFill>
                            <a:srgbClr val="000000"/>
                          </a:solidFill>
                          <a:effectLst/>
                          <a:latin typeface="+mn-lt"/>
                        </a:rPr>
                        <a:t>Microsoft 365 admin center</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spcAft>
                          <a:spcPts val="400"/>
                        </a:spcAft>
                      </a:pPr>
                      <a:r>
                        <a:rPr lang="en-GB" sz="1100" b="0" u="none" strike="noStrike">
                          <a:effectLst/>
                          <a:latin typeface="+mn-lt"/>
                        </a:rPr>
                        <a:t>Helps plan Copilot license deployment and monitor adoption readiness</a:t>
                      </a:r>
                      <a:endParaRPr lang="en-GB" sz="1100" b="0" i="0" u="none" strike="noStrike">
                        <a:solidFill>
                          <a:srgbClr val="000000"/>
                        </a:solidFill>
                        <a:effectLst/>
                        <a:latin typeface="+mn-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l" fontAlgn="ctr">
                        <a:spcAft>
                          <a:spcPts val="400"/>
                        </a:spcAft>
                        <a:buFont typeface="Arial" panose="020B0604020202020204" pitchFamily="34" charset="0"/>
                        <a:buNone/>
                      </a:pPr>
                      <a:r>
                        <a:rPr lang="en-GB" sz="1100" b="0" u="none" strike="noStrike">
                          <a:effectLst/>
                          <a:latin typeface="+mn-lt"/>
                        </a:rPr>
                        <a:t>Reports on: </a:t>
                      </a:r>
                    </a:p>
                    <a:p>
                      <a:pPr marL="171450" indent="-171450" algn="l" fontAlgn="ctr">
                        <a:spcAft>
                          <a:spcPts val="400"/>
                        </a:spcAft>
                        <a:buFont typeface="Arial" panose="020B0604020202020204" pitchFamily="34" charset="0"/>
                        <a:buChar char="•"/>
                      </a:pPr>
                      <a:r>
                        <a:rPr lang="en-GB" sz="1100" b="0" u="none" strike="noStrike">
                          <a:effectLst/>
                          <a:latin typeface="+mn-lt"/>
                        </a:rPr>
                        <a:t>Readiness</a:t>
                      </a:r>
                    </a:p>
                    <a:p>
                      <a:pPr marL="171450" indent="-171450" algn="l" fontAlgn="ctr">
                        <a:spcAft>
                          <a:spcPts val="400"/>
                        </a:spcAft>
                        <a:buFont typeface="Arial" panose="020B0604020202020204" pitchFamily="34" charset="0"/>
                        <a:buChar char="•"/>
                      </a:pPr>
                      <a:r>
                        <a:rPr lang="en-GB" sz="1100" b="0" u="none" strike="noStrike">
                          <a:effectLst/>
                          <a:latin typeface="+mn-lt"/>
                        </a:rPr>
                        <a:t>Usage</a:t>
                      </a:r>
                    </a:p>
                    <a:p>
                      <a:pPr marL="171450" marR="0" lvl="0" indent="-171450" algn="l" defTabSz="932742" rtl="0" eaLnBrk="1" fontAlgn="ctr" latinLnBrk="0" hangingPunct="1">
                        <a:lnSpc>
                          <a:spcPct val="100000"/>
                        </a:lnSpc>
                        <a:spcBef>
                          <a:spcPts val="0"/>
                        </a:spcBef>
                        <a:spcAft>
                          <a:spcPts val="400"/>
                        </a:spcAft>
                        <a:buClrTx/>
                        <a:buSzTx/>
                        <a:buFont typeface="Arial" panose="020B0604020202020204" pitchFamily="34" charset="0"/>
                        <a:buChar char="•"/>
                        <a:tabLst/>
                        <a:defRPr/>
                      </a:pPr>
                      <a:r>
                        <a:rPr lang="en-GB" sz="1100" b="0" i="0" u="none" strike="noStrike">
                          <a:solidFill>
                            <a:srgbClr val="000000"/>
                          </a:solidFill>
                          <a:effectLst/>
                          <a:latin typeface="+mn-lt"/>
                        </a:rPr>
                        <a:t>Chat AI Adoption score</a:t>
                      </a:r>
                    </a:p>
                  </a:txBody>
                  <a:tcPr marT="91440" marB="91440">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l" fontAlgn="ctr">
                        <a:spcAft>
                          <a:spcPts val="400"/>
                        </a:spcAft>
                        <a:buFont typeface="Arial" panose="020B0604020202020204" pitchFamily="34" charset="0"/>
                        <a:buNone/>
                      </a:pPr>
                      <a:endParaRPr lang="en-GB" sz="1100" b="0" i="0" u="none" strike="noStrike">
                        <a:solidFill>
                          <a:srgbClr val="000000"/>
                        </a:solidFill>
                        <a:effectLst/>
                        <a:latin typeface="+mn-lt"/>
                      </a:endParaRPr>
                    </a:p>
                    <a:p>
                      <a:pPr marL="171450" indent="-171450" algn="l" fontAlgn="ctr">
                        <a:spcAft>
                          <a:spcPts val="400"/>
                        </a:spcAft>
                        <a:buFont typeface="Arial" panose="020B0604020202020204" pitchFamily="34" charset="0"/>
                        <a:buChar char="•"/>
                      </a:pPr>
                      <a:r>
                        <a:rPr lang="en-GB" sz="1100" b="0" i="0" u="none" strike="noStrike">
                          <a:solidFill>
                            <a:srgbClr val="000000"/>
                          </a:solidFill>
                          <a:effectLst/>
                          <a:latin typeface="+mn-lt"/>
                        </a:rPr>
                        <a:t>Agents</a:t>
                      </a:r>
                    </a:p>
                    <a:p>
                      <a:pPr marL="171450" indent="-171450" algn="l" fontAlgn="ctr">
                        <a:spcAft>
                          <a:spcPts val="400"/>
                        </a:spcAft>
                        <a:buFont typeface="Arial" panose="020B0604020202020204" pitchFamily="34" charset="0"/>
                        <a:buChar char="•"/>
                      </a:pPr>
                      <a:r>
                        <a:rPr lang="en-GB" sz="1100" b="0" i="0" u="none" strike="noStrike">
                          <a:solidFill>
                            <a:srgbClr val="000000"/>
                          </a:solidFill>
                          <a:effectLst/>
                          <a:latin typeface="+mn-lt"/>
                        </a:rPr>
                        <a:t>Message consumption</a:t>
                      </a:r>
                    </a:p>
                  </a:txBody>
                  <a:tcPr marT="91440" marB="9144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spcAft>
                          <a:spcPts val="400"/>
                        </a:spcAft>
                      </a:pPr>
                      <a:r>
                        <a:rPr lang="en-GB" sz="1100" b="0" u="none" strike="noStrike">
                          <a:effectLst/>
                          <a:latin typeface="+mn-lt"/>
                        </a:rPr>
                        <a:t>Before or during rollout planning</a:t>
                      </a:r>
                      <a:endParaRPr lang="en-GB" sz="1100" b="0" i="0" u="none" strike="noStrike">
                        <a:solidFill>
                          <a:srgbClr val="000000"/>
                        </a:solidFill>
                        <a:effectLst/>
                        <a:latin typeface="+mn-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32742" rtl="0" eaLnBrk="1" fontAlgn="ctr" latinLnBrk="0" hangingPunct="1">
                        <a:lnSpc>
                          <a:spcPct val="100000"/>
                        </a:lnSpc>
                        <a:spcBef>
                          <a:spcPts val="0"/>
                        </a:spcBef>
                        <a:spcAft>
                          <a:spcPts val="400"/>
                        </a:spcAft>
                        <a:buClrTx/>
                        <a:buSzTx/>
                        <a:buFont typeface="Arial" panose="020B0604020202020204" pitchFamily="34" charset="0"/>
                        <a:buNone/>
                        <a:tabLst/>
                        <a:defRPr/>
                      </a:pPr>
                      <a:r>
                        <a:rPr lang="en-GB" sz="1100" b="0" i="0" u="none" strike="noStrike">
                          <a:solidFill>
                            <a:srgbClr val="000000"/>
                          </a:solidFill>
                          <a:effectLst/>
                          <a:latin typeface="+mn-lt"/>
                        </a:rPr>
                        <a:t>180 days</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37504650"/>
                  </a:ext>
                </a:extLst>
              </a:tr>
              <a:tr h="0">
                <a:tc>
                  <a:txBody>
                    <a:bodyPr/>
                    <a:lstStyle/>
                    <a:p>
                      <a:pPr algn="l" fontAlgn="ctr">
                        <a:spcAft>
                          <a:spcPts val="400"/>
                        </a:spcAft>
                      </a:pPr>
                      <a:r>
                        <a:rPr lang="en-GB" sz="1100" b="0" u="none" strike="noStrike">
                          <a:effectLst/>
                          <a:latin typeface="+mn-lt"/>
                        </a:rPr>
                        <a:t>Copilot Dashboard</a:t>
                      </a:r>
                      <a:endParaRPr lang="en-GB" sz="1100" b="0" i="0" u="none" strike="noStrike">
                        <a:solidFill>
                          <a:srgbClr val="000000"/>
                        </a:solidFill>
                        <a:effectLst/>
                        <a:latin typeface="+mn-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l" fontAlgn="ctr">
                        <a:spcAft>
                          <a:spcPts val="400"/>
                        </a:spcAft>
                      </a:pPr>
                      <a:r>
                        <a:rPr lang="en-GB" sz="1100" b="0" i="0" u="none" strike="noStrike">
                          <a:solidFill>
                            <a:srgbClr val="000000"/>
                          </a:solidFill>
                          <a:effectLst/>
                          <a:latin typeface="+mn-lt"/>
                        </a:rPr>
                        <a:t>Copilot Dashboard</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l" fontAlgn="ctr">
                        <a:spcAft>
                          <a:spcPts val="400"/>
                        </a:spcAft>
                      </a:pPr>
                      <a:r>
                        <a:rPr lang="en-GB" sz="1100" b="0" u="none" strike="noStrike">
                          <a:effectLst/>
                          <a:latin typeface="+mn-lt"/>
                        </a:rPr>
                        <a:t>Provides post-deployment insights and organizational impact metrics</a:t>
                      </a:r>
                      <a:endParaRPr lang="en-GB" sz="1100" b="0" i="0" u="none" strike="noStrike">
                        <a:solidFill>
                          <a:srgbClr val="000000"/>
                        </a:solidFill>
                        <a:effectLst/>
                        <a:latin typeface="+mn-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gridSpan="2">
                  <a:txBody>
                    <a:bodyPr/>
                    <a:lstStyle/>
                    <a:p>
                      <a:pPr marL="171450" indent="-171450" algn="l" fontAlgn="ctr">
                        <a:spcAft>
                          <a:spcPts val="400"/>
                        </a:spcAft>
                        <a:buFont typeface="Arial" panose="020B0604020202020204" pitchFamily="34" charset="0"/>
                        <a:buChar char="•"/>
                      </a:pPr>
                      <a:r>
                        <a:rPr lang="en-GB" sz="1100" b="0" u="none" strike="noStrike">
                          <a:effectLst/>
                          <a:latin typeface="+mn-lt"/>
                        </a:rPr>
                        <a:t>Usage metrics across Microsoft 365</a:t>
                      </a:r>
                    </a:p>
                    <a:p>
                      <a:pPr marL="171450" indent="-171450" algn="l" fontAlgn="ctr">
                        <a:spcAft>
                          <a:spcPts val="400"/>
                        </a:spcAft>
                        <a:buFont typeface="Arial" panose="020B0604020202020204" pitchFamily="34" charset="0"/>
                        <a:buChar char="•"/>
                      </a:pPr>
                      <a:r>
                        <a:rPr lang="en-GB" sz="1100" b="0" u="none" strike="noStrike">
                          <a:effectLst/>
                          <a:latin typeface="+mn-lt"/>
                        </a:rPr>
                        <a:t>Estimated financial savings</a:t>
                      </a:r>
                    </a:p>
                    <a:p>
                      <a:pPr marL="171450" indent="-171450" algn="l" fontAlgn="ctr">
                        <a:spcAft>
                          <a:spcPts val="400"/>
                        </a:spcAft>
                        <a:buFont typeface="Arial" panose="020B0604020202020204" pitchFamily="34" charset="0"/>
                        <a:buChar char="•"/>
                      </a:pPr>
                      <a:r>
                        <a:rPr lang="en-GB" sz="1100" b="0" u="none" strike="noStrike">
                          <a:effectLst/>
                          <a:latin typeface="+mn-lt"/>
                        </a:rPr>
                        <a:t>Learning resources</a:t>
                      </a:r>
                      <a:endParaRPr lang="en-GB" sz="1100" b="0" i="0" u="none" strike="noStrike">
                        <a:solidFill>
                          <a:srgbClr val="000000"/>
                        </a:solidFill>
                        <a:effectLst/>
                        <a:latin typeface="+mn-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algn="l" fontAlgn="ctr">
                        <a:spcAft>
                          <a:spcPts val="400"/>
                        </a:spcAft>
                      </a:pPr>
                      <a:r>
                        <a:rPr lang="en-GB" sz="1100" b="0" u="none" strike="noStrike">
                          <a:effectLst/>
                          <a:latin typeface="+mn-lt"/>
                        </a:rPr>
                        <a:t>After Copilot deployment</a:t>
                      </a:r>
                      <a:endParaRPr lang="en-GB" sz="1100" b="0" i="0" u="none" strike="noStrike">
                        <a:solidFill>
                          <a:srgbClr val="000000"/>
                        </a:solidFill>
                        <a:effectLst/>
                        <a:latin typeface="+mn-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a:txBody>
                    <a:bodyPr/>
                    <a:lstStyle/>
                    <a:p>
                      <a:pPr marL="0" indent="0" algn="l" fontAlgn="ctr">
                        <a:spcAft>
                          <a:spcPts val="400"/>
                        </a:spcAft>
                        <a:buFont typeface="Arial" panose="020B0604020202020204" pitchFamily="34" charset="0"/>
                        <a:buNone/>
                      </a:pPr>
                      <a:r>
                        <a:rPr lang="en-GB" sz="1100" b="0" i="0" u="none" strike="noStrike">
                          <a:solidFill>
                            <a:srgbClr val="000000"/>
                          </a:solidFill>
                          <a:effectLst/>
                          <a:latin typeface="+mn-lt"/>
                        </a:rPr>
                        <a:t>28 days</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89238056"/>
                  </a:ext>
                </a:extLst>
              </a:tr>
              <a:tr h="0">
                <a:tc>
                  <a:txBody>
                    <a:bodyPr/>
                    <a:lstStyle/>
                    <a:p>
                      <a:pPr algn="l" fontAlgn="ctr">
                        <a:spcAft>
                          <a:spcPts val="400"/>
                        </a:spcAft>
                      </a:pPr>
                      <a:r>
                        <a:rPr lang="en-GB" sz="1100" b="0" u="none" strike="noStrike">
                          <a:effectLst/>
                          <a:latin typeface="+mn-lt"/>
                        </a:rPr>
                        <a:t>Advanced Reporting</a:t>
                      </a:r>
                      <a:endParaRPr lang="en-GB" sz="1100" b="0" i="0" u="none" strike="noStrike">
                        <a:solidFill>
                          <a:srgbClr val="000000"/>
                        </a:solidFill>
                        <a:effectLst/>
                        <a:latin typeface="+mn-lt"/>
                      </a:endParaRPr>
                    </a:p>
                  </a:txBody>
                  <a:tcPr marT="91440" marB="91440">
                    <a:lnL w="12700" cap="flat" cmpd="sng" algn="ctr">
                      <a:solidFill>
                        <a:schemeClr val="accent2">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l" fontAlgn="ctr">
                        <a:spcAft>
                          <a:spcPts val="400"/>
                        </a:spcAft>
                      </a:pPr>
                      <a:r>
                        <a:rPr lang="en-GB" sz="1100" b="0" i="0" u="none" strike="noStrike">
                          <a:solidFill>
                            <a:srgbClr val="000000"/>
                          </a:solidFill>
                          <a:effectLst/>
                          <a:latin typeface="+mn-lt"/>
                        </a:rPr>
                        <a:t>Viva Insights Analyst portal</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a:txBody>
                    <a:bodyPr/>
                    <a:lstStyle/>
                    <a:p>
                      <a:pPr algn="l" fontAlgn="ctr">
                        <a:spcAft>
                          <a:spcPts val="400"/>
                        </a:spcAft>
                      </a:pPr>
                      <a:r>
                        <a:rPr lang="en-GB" sz="1100" b="0" u="none" strike="noStrike">
                          <a:effectLst/>
                          <a:latin typeface="+mn-lt"/>
                        </a:rPr>
                        <a:t>Enables deep analysis and custom reporting on Copilot usage and impact</a:t>
                      </a:r>
                      <a:endParaRPr lang="en-GB" sz="1100" b="0" i="0" u="none" strike="noStrike">
                        <a:solidFill>
                          <a:srgbClr val="000000"/>
                        </a:solidFill>
                        <a:effectLst/>
                        <a:latin typeface="+mn-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gridSpan="2">
                  <a:txBody>
                    <a:bodyPr/>
                    <a:lstStyle/>
                    <a:p>
                      <a:pPr marL="171450" indent="-171450" algn="l" fontAlgn="ctr">
                        <a:spcAft>
                          <a:spcPts val="400"/>
                        </a:spcAft>
                        <a:buFont typeface="Arial" panose="020B0604020202020204" pitchFamily="34" charset="0"/>
                        <a:buChar char="•"/>
                      </a:pPr>
                      <a:r>
                        <a:rPr lang="en-GB" sz="1100" b="0" u="none" strike="noStrike">
                          <a:effectLst/>
                          <a:latin typeface="+mn-lt"/>
                        </a:rPr>
                        <a:t>100+ customizable metrics</a:t>
                      </a:r>
                    </a:p>
                    <a:p>
                      <a:pPr marL="171450" indent="-171450" algn="l" fontAlgn="ctr">
                        <a:spcAft>
                          <a:spcPts val="400"/>
                        </a:spcAft>
                        <a:buFont typeface="Arial" panose="020B0604020202020204" pitchFamily="34" charset="0"/>
                        <a:buChar char="•"/>
                      </a:pPr>
                      <a:r>
                        <a:rPr lang="en-GB" sz="1100" b="0" u="none" strike="noStrike">
                          <a:effectLst/>
                          <a:latin typeface="+mn-lt"/>
                        </a:rPr>
                        <a:t>Pre-built and custom Power BI reports</a:t>
                      </a:r>
                    </a:p>
                    <a:p>
                      <a:pPr marL="171450" indent="-171450" algn="l" fontAlgn="ctr">
                        <a:spcAft>
                          <a:spcPts val="400"/>
                        </a:spcAft>
                        <a:buFont typeface="Arial" panose="020B0604020202020204" pitchFamily="34" charset="0"/>
                        <a:buChar char="•"/>
                      </a:pPr>
                      <a:r>
                        <a:rPr lang="en-GB" sz="1100" b="0" u="none" strike="noStrike">
                          <a:effectLst/>
                          <a:latin typeface="+mn-lt"/>
                        </a:rPr>
                        <a:t>Business impact measurement</a:t>
                      </a:r>
                    </a:p>
                    <a:p>
                      <a:pPr marL="171450" indent="-171450" algn="l" fontAlgn="ctr">
                        <a:spcAft>
                          <a:spcPts val="400"/>
                        </a:spcAft>
                        <a:buFont typeface="Arial" panose="020B0604020202020204" pitchFamily="34" charset="0"/>
                        <a:buChar char="•"/>
                      </a:pPr>
                      <a:r>
                        <a:rPr lang="en-GB" sz="1100" b="0" i="0" u="none" strike="noStrike">
                          <a:solidFill>
                            <a:srgbClr val="000000"/>
                          </a:solidFill>
                          <a:effectLst/>
                          <a:latin typeface="+mn-lt"/>
                        </a:rPr>
                        <a:t>Accompanying R and Python libraries for advanced analysis</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algn="l" fontAlgn="ctr">
                        <a:spcAft>
                          <a:spcPts val="400"/>
                        </a:spcAft>
                      </a:pPr>
                      <a:r>
                        <a:rPr lang="en-GB" sz="1100" b="0" u="none" strike="noStrike">
                          <a:effectLst/>
                          <a:latin typeface="+mn-lt"/>
                        </a:rPr>
                        <a:t>For detailed, customizable analytics</a:t>
                      </a:r>
                      <a:endParaRPr lang="en-GB" sz="1100" b="0" i="0" u="none" strike="noStrike">
                        <a:solidFill>
                          <a:srgbClr val="000000"/>
                        </a:solidFill>
                        <a:effectLst/>
                        <a:latin typeface="+mn-lt"/>
                      </a:endParaRP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tc>
                  <a:txBody>
                    <a:bodyPr/>
                    <a:lstStyle/>
                    <a:p>
                      <a:pPr marL="0" indent="0" algn="l" fontAlgn="ctr">
                        <a:spcAft>
                          <a:spcPts val="400"/>
                        </a:spcAft>
                        <a:buFont typeface="Arial" panose="020B0604020202020204" pitchFamily="34" charset="0"/>
                        <a:buNone/>
                      </a:pPr>
                      <a:r>
                        <a:rPr lang="en-GB" sz="1100" b="0" i="0" u="none" strike="noStrike">
                          <a:solidFill>
                            <a:srgbClr val="000000"/>
                          </a:solidFill>
                          <a:effectLst/>
                          <a:latin typeface="+mn-lt"/>
                        </a:rPr>
                        <a:t>13 months</a:t>
                      </a:r>
                    </a:p>
                  </a:txBody>
                  <a:tcPr marT="91440" marB="91440">
                    <a:lnL w="6350" cap="flat" cmpd="sng" algn="ctr">
                      <a:solidFill>
                        <a:schemeClr val="bg1">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1612649"/>
                  </a:ext>
                </a:extLst>
              </a:tr>
              <a:tr h="0">
                <a:tc>
                  <a:txBody>
                    <a:bodyPr/>
                    <a:lstStyle/>
                    <a:p>
                      <a:pPr algn="l" fontAlgn="ctr">
                        <a:spcAft>
                          <a:spcPts val="400"/>
                        </a:spcAft>
                      </a:pPr>
                      <a:r>
                        <a:rPr lang="en-GB" sz="1100" b="0" i="0" u="none" strike="noStrike">
                          <a:solidFill>
                            <a:srgbClr val="000000"/>
                          </a:solidFill>
                          <a:effectLst/>
                          <a:latin typeface="+mn-lt"/>
                        </a:rPr>
                        <a:t>Measure Copilot sentiment</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spcAft>
                          <a:spcPts val="400"/>
                        </a:spcAft>
                      </a:pPr>
                      <a:r>
                        <a:rPr lang="en-GB" sz="1100" b="0" i="0" u="none" strike="noStrike">
                          <a:solidFill>
                            <a:srgbClr val="000000"/>
                          </a:solidFill>
                          <a:effectLst/>
                          <a:latin typeface="+mn-lt"/>
                        </a:rPr>
                        <a:t>Viva Glint</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spcAft>
                          <a:spcPts val="400"/>
                        </a:spcAft>
                      </a:pPr>
                      <a:r>
                        <a:rPr lang="en-GB" sz="1100" b="0" i="0" u="none" strike="noStrike">
                          <a:solidFill>
                            <a:srgbClr val="000000"/>
                          </a:solidFill>
                          <a:effectLst/>
                          <a:latin typeface="+mn-lt"/>
                        </a:rPr>
                        <a:t>Captures employee sentiment to understand motivations and barriers to AI adoption</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gridSpan="2">
                  <a:txBody>
                    <a:bodyPr/>
                    <a:lstStyle/>
                    <a:p>
                      <a:pPr marL="171450" indent="-171450" algn="l" fontAlgn="ctr">
                        <a:spcAft>
                          <a:spcPts val="400"/>
                        </a:spcAft>
                        <a:buFont typeface="Arial" panose="020B0604020202020204" pitchFamily="34" charset="0"/>
                        <a:buChar char="•"/>
                      </a:pPr>
                      <a:r>
                        <a:rPr lang="en-GB" sz="1100" b="0" i="0" u="none" strike="noStrike">
                          <a:solidFill>
                            <a:srgbClr val="000000"/>
                          </a:solidFill>
                          <a:effectLst/>
                          <a:latin typeface="+mn-lt"/>
                        </a:rPr>
                        <a:t>Pulse and lifecycle surveys</a:t>
                      </a:r>
                    </a:p>
                    <a:p>
                      <a:pPr marL="171450" indent="-171450" algn="l" fontAlgn="ctr">
                        <a:spcAft>
                          <a:spcPts val="400"/>
                        </a:spcAft>
                        <a:buFont typeface="Arial" panose="020B0604020202020204" pitchFamily="34" charset="0"/>
                        <a:buChar char="•"/>
                      </a:pPr>
                      <a:r>
                        <a:rPr lang="en-GB" sz="1100" b="0" i="0" u="none" strike="noStrike">
                          <a:solidFill>
                            <a:srgbClr val="000000"/>
                          </a:solidFill>
                          <a:effectLst/>
                          <a:latin typeface="+mn-lt"/>
                        </a:rPr>
                        <a:t>Sentiment analysis</a:t>
                      </a:r>
                    </a:p>
                    <a:p>
                      <a:pPr marL="171450" indent="-171450" algn="l" fontAlgn="ctr">
                        <a:spcAft>
                          <a:spcPts val="400"/>
                        </a:spcAft>
                        <a:buFont typeface="Arial" panose="020B0604020202020204" pitchFamily="34" charset="0"/>
                        <a:buChar char="•"/>
                      </a:pPr>
                      <a:r>
                        <a:rPr lang="en-GB" sz="1100" b="0" i="0" u="none" strike="noStrike">
                          <a:solidFill>
                            <a:srgbClr val="000000"/>
                          </a:solidFill>
                          <a:effectLst/>
                          <a:latin typeface="+mn-lt"/>
                        </a:rPr>
                        <a:t>AI-driven insights</a:t>
                      </a:r>
                    </a:p>
                    <a:p>
                      <a:pPr marL="171450" indent="-171450" algn="l" fontAlgn="ctr">
                        <a:spcAft>
                          <a:spcPts val="400"/>
                        </a:spcAft>
                        <a:buFont typeface="Arial" panose="020B0604020202020204" pitchFamily="34" charset="0"/>
                        <a:buChar char="•"/>
                      </a:pPr>
                      <a:r>
                        <a:rPr lang="en-GB" sz="1100" b="0" i="0" u="none" strike="noStrike">
                          <a:solidFill>
                            <a:srgbClr val="000000"/>
                          </a:solidFill>
                          <a:effectLst/>
                          <a:latin typeface="+mn-lt"/>
                        </a:rPr>
                        <a:t>Integration with Viva suite</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algn="l" fontAlgn="ctr">
                        <a:spcAft>
                          <a:spcPts val="400"/>
                        </a:spcAft>
                      </a:pPr>
                      <a:r>
                        <a:rPr lang="en-GB" sz="1100" b="0" i="0" u="none" strike="noStrike">
                          <a:solidFill>
                            <a:srgbClr val="000000"/>
                          </a:solidFill>
                          <a:effectLst/>
                          <a:latin typeface="+mn-lt"/>
                        </a:rPr>
                        <a:t>During and after rollout to monitor sentiment</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indent="0" algn="l" fontAlgn="ctr">
                        <a:spcAft>
                          <a:spcPts val="400"/>
                        </a:spcAft>
                        <a:buFont typeface="Arial" panose="020B0604020202020204" pitchFamily="34" charset="0"/>
                        <a:buNone/>
                      </a:pPr>
                      <a:r>
                        <a:rPr lang="en-GB" sz="1100" b="0" i="0" u="none" strike="noStrike">
                          <a:solidFill>
                            <a:srgbClr val="000000"/>
                          </a:solidFill>
                          <a:effectLst/>
                          <a:latin typeface="+mn-lt"/>
                        </a:rPr>
                        <a:t>Variable</a:t>
                      </a:r>
                    </a:p>
                  </a:txBody>
                  <a:tcPr marT="91440" marB="9144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6456171"/>
                  </a:ext>
                </a:extLst>
              </a:tr>
            </a:tbl>
          </a:graphicData>
        </a:graphic>
      </p:graphicFrame>
      <p:sp>
        <p:nvSpPr>
          <p:cNvPr id="3" name="TextBox 2">
            <a:extLst>
              <a:ext uri="{FF2B5EF4-FFF2-40B4-BE49-F238E27FC236}">
                <a16:creationId xmlns:a16="http://schemas.microsoft.com/office/drawing/2014/main" id="{947391DD-E964-3882-2BB8-A396C5D3FF9B}"/>
              </a:ext>
            </a:extLst>
          </p:cNvPr>
          <p:cNvSpPr txBox="1"/>
          <p:nvPr/>
        </p:nvSpPr>
        <p:spPr>
          <a:xfrm>
            <a:off x="304496" y="3325973"/>
            <a:ext cx="2019297" cy="184666"/>
          </a:xfrm>
          <a:prstGeom prst="rect">
            <a:avLst/>
          </a:prstGeom>
          <a:noFill/>
        </p:spPr>
        <p:txBody>
          <a:bodyPr wrap="square" lIns="0" tIns="0" rIns="0" bIns="0" rtlCol="0">
            <a:spAutoFit/>
          </a:bodyPr>
          <a:lstStyle/>
          <a:p>
            <a:pPr algn="ctr"/>
            <a:r>
              <a:rPr lang="en-GB" sz="1200">
                <a:solidFill>
                  <a:schemeClr val="accent2">
                    <a:lumMod val="75000"/>
                  </a:schemeClr>
                </a:solidFill>
              </a:rPr>
              <a:t> ↓ Focus of this playbook ↓</a:t>
            </a:r>
          </a:p>
        </p:txBody>
      </p:sp>
      <p:sp>
        <p:nvSpPr>
          <p:cNvPr id="6" name="TextBox 5">
            <a:extLst>
              <a:ext uri="{FF2B5EF4-FFF2-40B4-BE49-F238E27FC236}">
                <a16:creationId xmlns:a16="http://schemas.microsoft.com/office/drawing/2014/main" id="{2A13E669-8A2B-6AB5-F8A0-1A90BB75A074}"/>
              </a:ext>
            </a:extLst>
          </p:cNvPr>
          <p:cNvSpPr txBox="1"/>
          <p:nvPr/>
        </p:nvSpPr>
        <p:spPr>
          <a:xfrm>
            <a:off x="1314145" y="5951338"/>
            <a:ext cx="10006683" cy="246221"/>
          </a:xfrm>
          <a:prstGeom prst="rect">
            <a:avLst/>
          </a:prstGeom>
          <a:noFill/>
        </p:spPr>
        <p:txBody>
          <a:bodyPr wrap="square" lIns="0" tIns="0" rIns="0" bIns="0" rtlCol="0">
            <a:spAutoFit/>
          </a:bodyPr>
          <a:lstStyle/>
          <a:p>
            <a:r>
              <a:rPr lang="en-GB" sz="1600">
                <a:solidFill>
                  <a:schemeClr val="bg1"/>
                </a:solidFill>
                <a:latin typeface="+mj-lt"/>
              </a:rPr>
              <a:t>For more details, see </a:t>
            </a:r>
            <a:r>
              <a:rPr lang="en-GB" sz="1600">
                <a:solidFill>
                  <a:schemeClr val="bg1"/>
                </a:solidFill>
                <a:latin typeface="+mj-lt"/>
                <a:hlinkClick r:id="rId3">
                  <a:extLst>
                    <a:ext uri="{A12FA001-AC4F-418D-AE19-62706E023703}">
                      <ahyp:hlinkClr xmlns:ahyp="http://schemas.microsoft.com/office/drawing/2018/hyperlinkcolor" val="tx"/>
                    </a:ext>
                  </a:extLst>
                </a:hlinkClick>
              </a:rPr>
              <a:t>https://learn.microsoft.com/en-us/viva/insights/copilot-analytics-introduction</a:t>
            </a:r>
            <a:r>
              <a:rPr lang="en-GB" sz="1600">
                <a:solidFill>
                  <a:schemeClr val="bg1"/>
                </a:solidFill>
                <a:latin typeface="+mj-lt"/>
              </a:rPr>
              <a:t> </a:t>
            </a:r>
          </a:p>
        </p:txBody>
      </p:sp>
      <p:sp>
        <p:nvSpPr>
          <p:cNvPr id="17" name="Freeform: Shape 16">
            <a:extLst>
              <a:ext uri="{FF2B5EF4-FFF2-40B4-BE49-F238E27FC236}">
                <a16:creationId xmlns:a16="http://schemas.microsoft.com/office/drawing/2014/main" id="{A4836DA1-EE3C-ADFB-3E61-A37401884EF3}"/>
              </a:ext>
              <a:ext uri="{C183D7F6-B498-43B3-948B-1728B52AA6E4}">
                <adec:decorative xmlns:adec="http://schemas.microsoft.com/office/drawing/2017/decorative" val="1"/>
              </a:ext>
            </a:extLst>
          </p:cNvPr>
          <p:cNvSpPr/>
          <p:nvPr/>
        </p:nvSpPr>
        <p:spPr>
          <a:xfrm>
            <a:off x="660926" y="5868764"/>
            <a:ext cx="411392" cy="411368"/>
          </a:xfrm>
          <a:custGeom>
            <a:avLst/>
            <a:gdLst>
              <a:gd name="connsiteX0" fmla="*/ 438143 w 857299"/>
              <a:gd name="connsiteY0" fmla="*/ 419097 h 857248"/>
              <a:gd name="connsiteX1" fmla="*/ 467388 w 857299"/>
              <a:gd name="connsiteY1" fmla="*/ 489977 h 857248"/>
              <a:gd name="connsiteX2" fmla="*/ 438143 w 857299"/>
              <a:gd name="connsiteY2" fmla="*/ 560447 h 857248"/>
              <a:gd name="connsiteX3" fmla="*/ 232794 w 857299"/>
              <a:gd name="connsiteY3" fmla="*/ 766015 h 857248"/>
              <a:gd name="connsiteX4" fmla="*/ 161915 w 857299"/>
              <a:gd name="connsiteY4" fmla="*/ 795223 h 857248"/>
              <a:gd name="connsiteX5" fmla="*/ 69678 w 857299"/>
              <a:gd name="connsiteY5" fmla="*/ 733459 h 857248"/>
              <a:gd name="connsiteX6" fmla="*/ 91147 w 857299"/>
              <a:gd name="connsiteY6" fmla="*/ 624550 h 857248"/>
              <a:gd name="connsiteX7" fmla="*/ 296792 w 857299"/>
              <a:gd name="connsiteY7" fmla="*/ 419096 h 857248"/>
              <a:gd name="connsiteX8" fmla="*/ 304791 w 857299"/>
              <a:gd name="connsiteY8" fmla="*/ 411468 h 857248"/>
              <a:gd name="connsiteX9" fmla="*/ 301443 w 857299"/>
              <a:gd name="connsiteY9" fmla="*/ 341370 h 857248"/>
              <a:gd name="connsiteX10" fmla="*/ 252590 w 857299"/>
              <a:gd name="connsiteY10" fmla="*/ 374893 h 857248"/>
              <a:gd name="connsiteX11" fmla="*/ 47612 w 857299"/>
              <a:gd name="connsiteY11" fmla="*/ 581023 h 857248"/>
              <a:gd name="connsiteX12" fmla="*/ 161912 w 857299"/>
              <a:gd name="connsiteY12" fmla="*/ 857248 h 857248"/>
              <a:gd name="connsiteX13" fmla="*/ 276212 w 857299"/>
              <a:gd name="connsiteY13" fmla="*/ 809623 h 857248"/>
              <a:gd name="connsiteX14" fmla="*/ 482342 w 857299"/>
              <a:gd name="connsiteY14" fmla="*/ 604350 h 857248"/>
              <a:gd name="connsiteX15" fmla="*/ 525614 w 857299"/>
              <a:gd name="connsiteY15" fmla="*/ 455074 h 857248"/>
              <a:gd name="connsiteX16" fmla="*/ 423745 w 857299"/>
              <a:gd name="connsiteY16" fmla="*/ 337650 h 857248"/>
              <a:gd name="connsiteX17" fmla="*/ 438143 w 857299"/>
              <a:gd name="connsiteY17" fmla="*/ 419097 h 857248"/>
              <a:gd name="connsiteX18" fmla="*/ 552443 w 857299"/>
              <a:gd name="connsiteY18" fmla="*/ 445775 h 857248"/>
              <a:gd name="connsiteX19" fmla="*/ 560741 w 857299"/>
              <a:gd name="connsiteY19" fmla="*/ 438446 h 857248"/>
              <a:gd name="connsiteX20" fmla="*/ 766014 w 857299"/>
              <a:gd name="connsiteY20" fmla="*/ 232801 h 857248"/>
              <a:gd name="connsiteX21" fmla="*/ 795221 w 857299"/>
              <a:gd name="connsiteY21" fmla="*/ 161921 h 857248"/>
              <a:gd name="connsiteX22" fmla="*/ 733457 w 857299"/>
              <a:gd name="connsiteY22" fmla="*/ 69685 h 857248"/>
              <a:gd name="connsiteX23" fmla="*/ 624549 w 857299"/>
              <a:gd name="connsiteY23" fmla="*/ 91154 h 857248"/>
              <a:gd name="connsiteX24" fmla="*/ 419094 w 857299"/>
              <a:gd name="connsiteY24" fmla="*/ 296798 h 857248"/>
              <a:gd name="connsiteX25" fmla="*/ 419094 w 857299"/>
              <a:gd name="connsiteY25" fmla="*/ 438149 h 857248"/>
              <a:gd name="connsiteX26" fmla="*/ 440228 w 857299"/>
              <a:gd name="connsiteY26" fmla="*/ 489383 h 857248"/>
              <a:gd name="connsiteX27" fmla="*/ 433680 w 857299"/>
              <a:gd name="connsiteY27" fmla="*/ 519484 h 857248"/>
              <a:gd name="connsiteX28" fmla="*/ 331810 w 857299"/>
              <a:gd name="connsiteY28" fmla="*/ 402098 h 857248"/>
              <a:gd name="connsiteX29" fmla="*/ 375082 w 857299"/>
              <a:gd name="connsiteY29" fmla="*/ 252784 h 857248"/>
              <a:gd name="connsiteX30" fmla="*/ 581022 w 857299"/>
              <a:gd name="connsiteY30" fmla="*/ 47625 h 857248"/>
              <a:gd name="connsiteX31" fmla="*/ 695322 w 857299"/>
              <a:gd name="connsiteY31" fmla="*/ 0 h 857248"/>
              <a:gd name="connsiteX32" fmla="*/ 809622 w 857299"/>
              <a:gd name="connsiteY32" fmla="*/ 276711 h 857248"/>
              <a:gd name="connsiteX33" fmla="*/ 604349 w 857299"/>
              <a:gd name="connsiteY33" fmla="*/ 482356 h 857248"/>
              <a:gd name="connsiteX34" fmla="*/ 555496 w 857299"/>
              <a:gd name="connsiteY34" fmla="*/ 515879 h 857248"/>
              <a:gd name="connsiteX35" fmla="*/ 552445 w 857299"/>
              <a:gd name="connsiteY35" fmla="*/ 445781 h 857248"/>
              <a:gd name="connsiteX36" fmla="*/ 228593 w 857299"/>
              <a:gd name="connsiteY36" fmla="*/ 208993 h 857248"/>
              <a:gd name="connsiteX37" fmla="*/ 226696 w 857299"/>
              <a:gd name="connsiteY37" fmla="*/ 226109 h 857248"/>
              <a:gd name="connsiteX38" fmla="*/ 209543 w 857299"/>
              <a:gd name="connsiteY38" fmla="*/ 228043 h 857248"/>
              <a:gd name="connsiteX39" fmla="*/ 136692 w 857299"/>
              <a:gd name="connsiteY39" fmla="*/ 155192 h 857248"/>
              <a:gd name="connsiteX40" fmla="*/ 136692 w 857299"/>
              <a:gd name="connsiteY40" fmla="*/ 155155 h 857248"/>
              <a:gd name="connsiteX41" fmla="*/ 136915 w 857299"/>
              <a:gd name="connsiteY41" fmla="*/ 135882 h 857248"/>
              <a:gd name="connsiteX42" fmla="*/ 156188 w 857299"/>
              <a:gd name="connsiteY42" fmla="*/ 135622 h 857248"/>
              <a:gd name="connsiteX43" fmla="*/ 179926 w 857299"/>
              <a:gd name="connsiteY43" fmla="*/ 298811 h 857248"/>
              <a:gd name="connsiteX44" fmla="*/ 193730 w 857299"/>
              <a:gd name="connsiteY44" fmla="*/ 312615 h 857248"/>
              <a:gd name="connsiteX45" fmla="*/ 179926 w 857299"/>
              <a:gd name="connsiteY45" fmla="*/ 326418 h 857248"/>
              <a:gd name="connsiteX46" fmla="*/ 76752 w 857299"/>
              <a:gd name="connsiteY46" fmla="*/ 326418 h 857248"/>
              <a:gd name="connsiteX47" fmla="*/ 62948 w 857299"/>
              <a:gd name="connsiteY47" fmla="*/ 312615 h 857248"/>
              <a:gd name="connsiteX48" fmla="*/ 76752 w 857299"/>
              <a:gd name="connsiteY48" fmla="*/ 298811 h 857248"/>
              <a:gd name="connsiteX49" fmla="*/ 326411 w 857299"/>
              <a:gd name="connsiteY49" fmla="*/ 179825 h 857248"/>
              <a:gd name="connsiteX50" fmla="*/ 326411 w 857299"/>
              <a:gd name="connsiteY50" fmla="*/ 76764 h 857248"/>
              <a:gd name="connsiteX51" fmla="*/ 312608 w 857299"/>
              <a:gd name="connsiteY51" fmla="*/ 62961 h 857248"/>
              <a:gd name="connsiteX52" fmla="*/ 298804 w 857299"/>
              <a:gd name="connsiteY52" fmla="*/ 76764 h 857248"/>
              <a:gd name="connsiteX53" fmla="*/ 298804 w 857299"/>
              <a:gd name="connsiteY53" fmla="*/ 179825 h 857248"/>
              <a:gd name="connsiteX54" fmla="*/ 312608 w 857299"/>
              <a:gd name="connsiteY54" fmla="*/ 193628 h 857248"/>
              <a:gd name="connsiteX55" fmla="*/ 326411 w 857299"/>
              <a:gd name="connsiteY55" fmla="*/ 179825 h 857248"/>
              <a:gd name="connsiteX56" fmla="*/ 628640 w 857299"/>
              <a:gd name="connsiteY56" fmla="*/ 648264 h 857248"/>
              <a:gd name="connsiteX57" fmla="*/ 630537 w 857299"/>
              <a:gd name="connsiteY57" fmla="*/ 631149 h 857248"/>
              <a:gd name="connsiteX58" fmla="*/ 647690 w 857299"/>
              <a:gd name="connsiteY58" fmla="*/ 629214 h 857248"/>
              <a:gd name="connsiteX59" fmla="*/ 720541 w 857299"/>
              <a:gd name="connsiteY59" fmla="*/ 702065 h 857248"/>
              <a:gd name="connsiteX60" fmla="*/ 720541 w 857299"/>
              <a:gd name="connsiteY60" fmla="*/ 702102 h 857248"/>
              <a:gd name="connsiteX61" fmla="*/ 718643 w 857299"/>
              <a:gd name="connsiteY61" fmla="*/ 719218 h 857248"/>
              <a:gd name="connsiteX62" fmla="*/ 701491 w 857299"/>
              <a:gd name="connsiteY62" fmla="*/ 721152 h 857248"/>
              <a:gd name="connsiteX63" fmla="*/ 530818 w 857299"/>
              <a:gd name="connsiteY63" fmla="*/ 677435 h 857248"/>
              <a:gd name="connsiteX64" fmla="*/ 544622 w 857299"/>
              <a:gd name="connsiteY64" fmla="*/ 663631 h 857248"/>
              <a:gd name="connsiteX65" fmla="*/ 558425 w 857299"/>
              <a:gd name="connsiteY65" fmla="*/ 677435 h 857248"/>
              <a:gd name="connsiteX66" fmla="*/ 558425 w 857299"/>
              <a:gd name="connsiteY66" fmla="*/ 780495 h 857248"/>
              <a:gd name="connsiteX67" fmla="*/ 544622 w 857299"/>
              <a:gd name="connsiteY67" fmla="*/ 794299 h 857248"/>
              <a:gd name="connsiteX68" fmla="*/ 530818 w 857299"/>
              <a:gd name="connsiteY68" fmla="*/ 780495 h 857248"/>
              <a:gd name="connsiteX69" fmla="*/ 677417 w 857299"/>
              <a:gd name="connsiteY69" fmla="*/ 558448 h 857248"/>
              <a:gd name="connsiteX70" fmla="*/ 663614 w 857299"/>
              <a:gd name="connsiteY70" fmla="*/ 544645 h 857248"/>
              <a:gd name="connsiteX71" fmla="*/ 677417 w 857299"/>
              <a:gd name="connsiteY71" fmla="*/ 530841 h 857248"/>
              <a:gd name="connsiteX72" fmla="*/ 780478 w 857299"/>
              <a:gd name="connsiteY72" fmla="*/ 530841 h 857248"/>
              <a:gd name="connsiteX73" fmla="*/ 794281 w 857299"/>
              <a:gd name="connsiteY73" fmla="*/ 544645 h 857248"/>
              <a:gd name="connsiteX74" fmla="*/ 780478 w 857299"/>
              <a:gd name="connsiteY74" fmla="*/ 558448 h 85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57299" h="857248">
                <a:moveTo>
                  <a:pt x="438143" y="419097"/>
                </a:moveTo>
                <a:cubicBezTo>
                  <a:pt x="456896" y="437925"/>
                  <a:pt x="467388" y="463411"/>
                  <a:pt x="467388" y="489977"/>
                </a:cubicBezTo>
                <a:cubicBezTo>
                  <a:pt x="467351" y="516393"/>
                  <a:pt x="456858" y="541769"/>
                  <a:pt x="438143" y="560447"/>
                </a:cubicBezTo>
                <a:lnTo>
                  <a:pt x="232794" y="766015"/>
                </a:lnTo>
                <a:cubicBezTo>
                  <a:pt x="214004" y="784805"/>
                  <a:pt x="188481" y="795334"/>
                  <a:pt x="161915" y="795223"/>
                </a:cubicBezTo>
                <a:cubicBezTo>
                  <a:pt x="121508" y="795148"/>
                  <a:pt x="85119" y="770778"/>
                  <a:pt x="69678" y="733459"/>
                </a:cubicBezTo>
                <a:cubicBezTo>
                  <a:pt x="54200" y="696140"/>
                  <a:pt x="62646" y="653203"/>
                  <a:pt x="91147" y="624550"/>
                </a:cubicBezTo>
                <a:lnTo>
                  <a:pt x="296792" y="419096"/>
                </a:lnTo>
                <a:lnTo>
                  <a:pt x="304791" y="411468"/>
                </a:lnTo>
                <a:cubicBezTo>
                  <a:pt x="299396" y="388511"/>
                  <a:pt x="298280" y="364736"/>
                  <a:pt x="301443" y="341370"/>
                </a:cubicBezTo>
                <a:cubicBezTo>
                  <a:pt x="283248" y="349444"/>
                  <a:pt x="266692" y="360829"/>
                  <a:pt x="252590" y="374893"/>
                </a:cubicBezTo>
                <a:lnTo>
                  <a:pt x="47612" y="581023"/>
                </a:lnTo>
                <a:cubicBezTo>
                  <a:pt x="-53439" y="681331"/>
                  <a:pt x="16544" y="857248"/>
                  <a:pt x="161912" y="857248"/>
                </a:cubicBezTo>
                <a:cubicBezTo>
                  <a:pt x="204811" y="857137"/>
                  <a:pt x="245925" y="840021"/>
                  <a:pt x="276212" y="809623"/>
                </a:cubicBezTo>
                <a:lnTo>
                  <a:pt x="482342" y="604350"/>
                </a:lnTo>
                <a:cubicBezTo>
                  <a:pt x="521149" y="565171"/>
                  <a:pt x="537446" y="508948"/>
                  <a:pt x="525614" y="455074"/>
                </a:cubicBezTo>
                <a:cubicBezTo>
                  <a:pt x="513782" y="401199"/>
                  <a:pt x="475422" y="356995"/>
                  <a:pt x="423745" y="337650"/>
                </a:cubicBezTo>
                <a:cubicBezTo>
                  <a:pt x="411206" y="365146"/>
                  <a:pt x="416898" y="397554"/>
                  <a:pt x="438143" y="419097"/>
                </a:cubicBezTo>
                <a:close/>
                <a:moveTo>
                  <a:pt x="552443" y="445775"/>
                </a:moveTo>
                <a:lnTo>
                  <a:pt x="560741" y="438446"/>
                </a:lnTo>
                <a:lnTo>
                  <a:pt x="766014" y="232801"/>
                </a:lnTo>
                <a:cubicBezTo>
                  <a:pt x="784804" y="214011"/>
                  <a:pt x="795333" y="188488"/>
                  <a:pt x="795221" y="161921"/>
                </a:cubicBezTo>
                <a:cubicBezTo>
                  <a:pt x="795147" y="121515"/>
                  <a:pt x="770776" y="85126"/>
                  <a:pt x="733457" y="69685"/>
                </a:cubicBezTo>
                <a:cubicBezTo>
                  <a:pt x="696139" y="54207"/>
                  <a:pt x="653202" y="62653"/>
                  <a:pt x="624549" y="91154"/>
                </a:cubicBezTo>
                <a:lnTo>
                  <a:pt x="419094" y="296798"/>
                </a:lnTo>
                <a:cubicBezTo>
                  <a:pt x="380288" y="335940"/>
                  <a:pt x="380288" y="399002"/>
                  <a:pt x="419094" y="438149"/>
                </a:cubicBezTo>
                <a:cubicBezTo>
                  <a:pt x="432712" y="451730"/>
                  <a:pt x="440340" y="470185"/>
                  <a:pt x="440228" y="489383"/>
                </a:cubicBezTo>
                <a:cubicBezTo>
                  <a:pt x="440228" y="499802"/>
                  <a:pt x="437996" y="510034"/>
                  <a:pt x="433680" y="519484"/>
                </a:cubicBezTo>
                <a:cubicBezTo>
                  <a:pt x="381999" y="500174"/>
                  <a:pt x="343639" y="455972"/>
                  <a:pt x="331810" y="402098"/>
                </a:cubicBezTo>
                <a:cubicBezTo>
                  <a:pt x="319978" y="348185"/>
                  <a:pt x="336275" y="291999"/>
                  <a:pt x="375082" y="252784"/>
                </a:cubicBezTo>
                <a:lnTo>
                  <a:pt x="581022" y="47625"/>
                </a:lnTo>
                <a:cubicBezTo>
                  <a:pt x="611309" y="17227"/>
                  <a:pt x="652423" y="111"/>
                  <a:pt x="695322" y="0"/>
                </a:cubicBezTo>
                <a:cubicBezTo>
                  <a:pt x="840769" y="0"/>
                  <a:pt x="910784" y="175918"/>
                  <a:pt x="809622" y="276711"/>
                </a:cubicBezTo>
                <a:lnTo>
                  <a:pt x="604349" y="482356"/>
                </a:lnTo>
                <a:cubicBezTo>
                  <a:pt x="590284" y="496420"/>
                  <a:pt x="573690" y="507806"/>
                  <a:pt x="555496" y="515879"/>
                </a:cubicBezTo>
                <a:cubicBezTo>
                  <a:pt x="558770" y="492513"/>
                  <a:pt x="557729" y="468775"/>
                  <a:pt x="552445" y="445781"/>
                </a:cubicBezTo>
                <a:close/>
                <a:moveTo>
                  <a:pt x="228593" y="208993"/>
                </a:moveTo>
                <a:cubicBezTo>
                  <a:pt x="232054" y="214425"/>
                  <a:pt x="231235" y="221569"/>
                  <a:pt x="226696" y="226109"/>
                </a:cubicBezTo>
                <a:cubicBezTo>
                  <a:pt x="222119" y="230685"/>
                  <a:pt x="215013" y="231466"/>
                  <a:pt x="209543" y="228043"/>
                </a:cubicBezTo>
                <a:lnTo>
                  <a:pt x="136692" y="155192"/>
                </a:lnTo>
                <a:lnTo>
                  <a:pt x="136692" y="155155"/>
                </a:lnTo>
                <a:cubicBezTo>
                  <a:pt x="131520" y="149723"/>
                  <a:pt x="131595" y="141165"/>
                  <a:pt x="136915" y="135882"/>
                </a:cubicBezTo>
                <a:cubicBezTo>
                  <a:pt x="142199" y="130561"/>
                  <a:pt x="150756" y="130450"/>
                  <a:pt x="156188" y="135622"/>
                </a:cubicBezTo>
                <a:close/>
                <a:moveTo>
                  <a:pt x="179926" y="298811"/>
                </a:moveTo>
                <a:cubicBezTo>
                  <a:pt x="187554" y="298811"/>
                  <a:pt x="193730" y="304987"/>
                  <a:pt x="193730" y="312615"/>
                </a:cubicBezTo>
                <a:cubicBezTo>
                  <a:pt x="193730" y="320242"/>
                  <a:pt x="187554" y="326418"/>
                  <a:pt x="179926" y="326418"/>
                </a:cubicBezTo>
                <a:lnTo>
                  <a:pt x="76752" y="326418"/>
                </a:lnTo>
                <a:cubicBezTo>
                  <a:pt x="69124" y="326418"/>
                  <a:pt x="62948" y="320242"/>
                  <a:pt x="62948" y="312615"/>
                </a:cubicBezTo>
                <a:cubicBezTo>
                  <a:pt x="62948" y="304987"/>
                  <a:pt x="69124" y="298811"/>
                  <a:pt x="76752" y="298811"/>
                </a:cubicBezTo>
                <a:close/>
                <a:moveTo>
                  <a:pt x="326411" y="179825"/>
                </a:moveTo>
                <a:lnTo>
                  <a:pt x="326411" y="76764"/>
                </a:lnTo>
                <a:cubicBezTo>
                  <a:pt x="326411" y="69137"/>
                  <a:pt x="320235" y="62961"/>
                  <a:pt x="312608" y="62961"/>
                </a:cubicBezTo>
                <a:cubicBezTo>
                  <a:pt x="304980" y="62961"/>
                  <a:pt x="298804" y="69137"/>
                  <a:pt x="298804" y="76764"/>
                </a:cubicBezTo>
                <a:lnTo>
                  <a:pt x="298804" y="179825"/>
                </a:lnTo>
                <a:cubicBezTo>
                  <a:pt x="298804" y="187452"/>
                  <a:pt x="304980" y="193628"/>
                  <a:pt x="312608" y="193628"/>
                </a:cubicBezTo>
                <a:cubicBezTo>
                  <a:pt x="320235" y="193628"/>
                  <a:pt x="326411" y="187452"/>
                  <a:pt x="326411" y="179825"/>
                </a:cubicBezTo>
                <a:close/>
                <a:moveTo>
                  <a:pt x="628640" y="648264"/>
                </a:moveTo>
                <a:cubicBezTo>
                  <a:pt x="625179" y="642832"/>
                  <a:pt x="625998" y="635688"/>
                  <a:pt x="630537" y="631149"/>
                </a:cubicBezTo>
                <a:cubicBezTo>
                  <a:pt x="635114" y="626572"/>
                  <a:pt x="642220" y="625791"/>
                  <a:pt x="647690" y="629214"/>
                </a:cubicBezTo>
                <a:lnTo>
                  <a:pt x="720541" y="702065"/>
                </a:lnTo>
                <a:lnTo>
                  <a:pt x="720541" y="702102"/>
                </a:lnTo>
                <a:cubicBezTo>
                  <a:pt x="724001" y="707534"/>
                  <a:pt x="723220" y="714678"/>
                  <a:pt x="718643" y="719218"/>
                </a:cubicBezTo>
                <a:cubicBezTo>
                  <a:pt x="714067" y="723795"/>
                  <a:pt x="706960" y="724576"/>
                  <a:pt x="701491" y="721152"/>
                </a:cubicBezTo>
                <a:close/>
                <a:moveTo>
                  <a:pt x="530818" y="677435"/>
                </a:moveTo>
                <a:cubicBezTo>
                  <a:pt x="530818" y="669807"/>
                  <a:pt x="536994" y="663631"/>
                  <a:pt x="544622" y="663631"/>
                </a:cubicBezTo>
                <a:cubicBezTo>
                  <a:pt x="552249" y="663631"/>
                  <a:pt x="558425" y="669807"/>
                  <a:pt x="558425" y="677435"/>
                </a:cubicBezTo>
                <a:lnTo>
                  <a:pt x="558425" y="780495"/>
                </a:lnTo>
                <a:cubicBezTo>
                  <a:pt x="558425" y="788123"/>
                  <a:pt x="552249" y="794299"/>
                  <a:pt x="544622" y="794299"/>
                </a:cubicBezTo>
                <a:cubicBezTo>
                  <a:pt x="536994" y="794299"/>
                  <a:pt x="530818" y="788123"/>
                  <a:pt x="530818" y="780495"/>
                </a:cubicBezTo>
                <a:close/>
                <a:moveTo>
                  <a:pt x="677417" y="558448"/>
                </a:moveTo>
                <a:cubicBezTo>
                  <a:pt x="669790" y="558448"/>
                  <a:pt x="663614" y="552272"/>
                  <a:pt x="663614" y="544645"/>
                </a:cubicBezTo>
                <a:cubicBezTo>
                  <a:pt x="663614" y="537017"/>
                  <a:pt x="669790" y="530841"/>
                  <a:pt x="677417" y="530841"/>
                </a:cubicBezTo>
                <a:lnTo>
                  <a:pt x="780478" y="530841"/>
                </a:lnTo>
                <a:cubicBezTo>
                  <a:pt x="788105" y="530841"/>
                  <a:pt x="794281" y="537017"/>
                  <a:pt x="794281" y="544645"/>
                </a:cubicBezTo>
                <a:cubicBezTo>
                  <a:pt x="794281" y="552272"/>
                  <a:pt x="788105" y="558448"/>
                  <a:pt x="780478" y="558448"/>
                </a:cubicBezTo>
                <a:close/>
              </a:path>
            </a:pathLst>
          </a:custGeom>
          <a:solidFill>
            <a:schemeClr val="bg1"/>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51645281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NEWSLIDENUMBER" val="True"/>
  <p:tag name="PREVIOUSNAME" val="https://microsoft.sharepoint-df.com/teams/VivaInsights2/Shared Documents/General/Science Documents and Assets/Copilot Dashboard/Advanced examples playbook/V2/Getting started with custom analysis in Copilot Analytics_clean.pptx"/>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NUnfSiIQu3wDA8ddkyYti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NJ5TIq8xR8mfmkjNSoelYQ"/>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JR1FMIM4pitXcOAYMN05R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J5TIq8xR8mfmkjNSoelY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KZr8dcEZRSinWRb.tkNGk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NJ5TIq8xR8mfmkjNSoelY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f8NqJapaNLpkj95vtv4Lu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f8NqJapaNLpkj95vtv4Lu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aVlkb3gr1Hb7ciEMLwZ_YQ"/>
</p:tagLst>
</file>

<file path=ppt/tags/tag37.xml><?xml version="1.0" encoding="utf-8"?>
<p:tagLst xmlns:a="http://schemas.openxmlformats.org/drawingml/2006/main" xmlns:r="http://schemas.openxmlformats.org/officeDocument/2006/relationships" xmlns:p="http://schemas.openxmlformats.org/presentationml/2006/main">
  <p:tag name="TIMING" val="|1.7"/>
</p:tagLst>
</file>

<file path=ppt/tags/tag38.xml><?xml version="1.0" encoding="utf-8"?>
<p:tagLst xmlns:a="http://schemas.openxmlformats.org/drawingml/2006/main" xmlns:r="http://schemas.openxmlformats.org/officeDocument/2006/relationships" xmlns:p="http://schemas.openxmlformats.org/presentationml/2006/main">
  <p:tag name="TIMING" val="|1.7"/>
</p:tagLst>
</file>

<file path=ppt/tags/tag39.xml><?xml version="1.0" encoding="utf-8"?>
<p:tagLst xmlns:a="http://schemas.openxmlformats.org/drawingml/2006/main" xmlns:r="http://schemas.openxmlformats.org/officeDocument/2006/relationships" xmlns:p="http://schemas.openxmlformats.org/presentationml/2006/main">
  <p:tag name="TIMING" val="|1.7"/>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heme/theme1.xml><?xml version="1.0" encoding="utf-8"?>
<a:theme xmlns:a="http://schemas.openxmlformats.org/drawingml/2006/main" name="5_Training Template_Widescreen">
  <a:themeElements>
    <a:clrScheme name="Custom 35">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Custom 1">
      <a:majorFont>
        <a:latin typeface="Segoe UI Semibold"/>
        <a:ea typeface="ＭＳ Ｐゴシック"/>
        <a:cs typeface=""/>
      </a:majorFont>
      <a:minorFont>
        <a:latin typeface="Segoe U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sz="16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rrent">
        <a:dk1>
          <a:srgbClr val="000000"/>
        </a:dk1>
        <a:lt1>
          <a:srgbClr val="FFFFFF"/>
        </a:lt1>
        <a:dk2>
          <a:srgbClr val="42546A"/>
        </a:dk2>
        <a:lt2>
          <a:srgbClr val="FFC000"/>
        </a:lt2>
        <a:accent1>
          <a:srgbClr val="DCDCDC"/>
        </a:accent1>
        <a:accent2>
          <a:srgbClr val="A5A5A5"/>
        </a:accent2>
        <a:accent3>
          <a:srgbClr val="5B9BD5"/>
        </a:accent3>
        <a:accent4>
          <a:srgbClr val="4472C4"/>
        </a:accent4>
        <a:accent5>
          <a:srgbClr val="ED7D31"/>
        </a:accent5>
        <a:accent6>
          <a:srgbClr val="808080"/>
        </a:accent6>
        <a:hlink>
          <a:srgbClr val="5B9BD5"/>
        </a:hlink>
        <a:folHlink>
          <a:srgbClr val="4472C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40411 CHN Normal Template.potx" id="{BD78DE49-8C9A-47DF-8327-CD01114075B3}" vid="{BF467DB9-2BBC-4097-80E4-86E65DE0FDA0}"/>
    </a:ext>
  </a:extLst>
</a:theme>
</file>

<file path=ppt/theme/theme2.xml><?xml version="1.0" encoding="utf-8"?>
<a:theme xmlns:a="http://schemas.openxmlformats.org/drawingml/2006/main" name="1_Microsoft 365 Copilot Template Diamond Edition">
  <a:themeElements>
    <a:clrScheme name="Custom 51">
      <a:dk1>
        <a:srgbClr val="000000"/>
      </a:dk1>
      <a:lt1>
        <a:srgbClr val="FFFFFF"/>
      </a:lt1>
      <a:dk2>
        <a:srgbClr val="000000"/>
      </a:dk2>
      <a:lt2>
        <a:srgbClr val="FFF8F5"/>
      </a:lt2>
      <a:accent1>
        <a:srgbClr val="0078D4"/>
      </a:accent1>
      <a:accent2>
        <a:srgbClr val="C03BC4"/>
      </a:accent2>
      <a:accent3>
        <a:srgbClr val="FFA38B"/>
      </a:accent3>
      <a:accent4>
        <a:srgbClr val="603BA1"/>
      </a:accent4>
      <a:accent5>
        <a:srgbClr val="8DC8E8"/>
      </a:accent5>
      <a:accent6>
        <a:srgbClr val="FF5C39"/>
      </a:accent6>
      <a:hlink>
        <a:srgbClr val="603BA1"/>
      </a:hlink>
      <a:folHlink>
        <a:srgbClr val="C03BC4"/>
      </a:folHlink>
    </a:clrScheme>
    <a:fontScheme name="Custom 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b">
        <a:spAutoFit/>
      </a:bodyPr>
      <a:lstStyle>
        <a:defPPr marL="0" marR="0" indent="0" algn="l" defTabSz="914400" rtl="0" eaLnBrk="1" fontAlgn="auto" latinLnBrk="0" hangingPunct="1">
          <a:lnSpc>
            <a:spcPct val="100000"/>
          </a:lnSpc>
          <a:spcBef>
            <a:spcPts val="0"/>
          </a:spcBef>
          <a:spcAft>
            <a:spcPts val="600"/>
          </a:spcAft>
          <a:buClrTx/>
          <a:buSzTx/>
          <a:buFontTx/>
          <a:buNone/>
          <a:tabLst/>
          <a:defRPr kumimoji="0" sz="1600" b="0" i="0" u="none" strike="noStrike" kern="1200" cap="none" spc="0" normalizeH="0" baseline="0" noProof="0">
            <a:ln>
              <a:noFill/>
            </a:ln>
            <a:gradFill>
              <a:gsLst>
                <a:gs pos="58000">
                  <a:srgbClr val="8661C5"/>
                </a:gs>
                <a:gs pos="100000">
                  <a:srgbClr val="C73ECC"/>
                </a:gs>
                <a:gs pos="0">
                  <a:srgbClr val="0078D4">
                    <a:lumMod val="75000"/>
                  </a:srgbClr>
                </a:gs>
              </a:gsLst>
              <a:lin ang="0" scaled="0"/>
            </a:gradFill>
            <a:effectLst/>
            <a:uLnTx/>
            <a:uFillTx/>
            <a:latin typeface="Segoe UI Semibold"/>
            <a:ea typeface="+mn-ea"/>
            <a:cs typeface="Segoe UI"/>
          </a:defRPr>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2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4.xml><?xml version="1.0" encoding="utf-8"?>
<a:theme xmlns:a="http://schemas.openxmlformats.org/drawingml/2006/main" name="1_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5.xml><?xml version="1.0" encoding="utf-8"?>
<a:theme xmlns:a="http://schemas.openxmlformats.org/drawingml/2006/main" name="Custom Design">
  <a:themeElements>
    <a:clrScheme name="Custom 67">
      <a:dk1>
        <a:sysClr val="windowText" lastClr="000000"/>
      </a:dk1>
      <a:lt1>
        <a:sysClr val="window" lastClr="FFFFFF"/>
      </a:lt1>
      <a:dk2>
        <a:srgbClr val="0E2841"/>
      </a:dk2>
      <a:lt2>
        <a:srgbClr val="E8E8E8"/>
      </a:lt2>
      <a:accent1>
        <a:srgbClr val="8661C5"/>
      </a:accent1>
      <a:accent2>
        <a:srgbClr val="463668"/>
      </a:accent2>
      <a:accent3>
        <a:srgbClr val="0078D4"/>
      </a:accent3>
      <a:accent4>
        <a:srgbClr val="2A446F"/>
      </a:accent4>
      <a:accent5>
        <a:srgbClr val="225B62"/>
      </a:accent5>
      <a:accent6>
        <a:srgbClr val="49C5B1"/>
      </a:accent6>
      <a:hlink>
        <a:srgbClr val="467886"/>
      </a:hlink>
      <a:folHlink>
        <a:srgbClr val="96607D"/>
      </a:folHlink>
    </a:clrScheme>
    <a:fontScheme name="Custom 2">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53614875-7a44-4b0f-ad95-9615cb9e1303">1-Placeholder</Status>
    <Semester xmlns="53614875-7a44-4b0f-ad95-9615cb9e1303" xsi:nil="true"/>
    <PM xmlns="53614875-7a44-4b0f-ad95-9615cb9e1303" xsi:nil="true"/>
    <_ip_UnifiedCompliancePolicyUIAction xmlns="http://schemas.microsoft.com/sharepoint/v3" xsi:nil="true"/>
    <TaxCatchAll xmlns="ae50d9a8-9fcf-4495-a937-737279854013" xsi:nil="true"/>
    <_ip_UnifiedCompliancePolicyProperties xmlns="http://schemas.microsoft.com/sharepoint/v3" xsi:nil="true"/>
    <Tag xmlns="53614875-7a44-4b0f-ad95-9615cb9e1303" xsi:nil="true"/>
    <lcf76f155ced4ddcb4097134ff3c332f xmlns="53614875-7a44-4b0f-ad95-9615cb9e1303">
      <Terms xmlns="http://schemas.microsoft.com/office/infopath/2007/PartnerControls"/>
    </lcf76f155ced4ddcb4097134ff3c332f>
    <ProductArea xmlns="53614875-7a44-4b0f-ad95-9615cb9e130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94CFF9AC5305F47A537C3E5888288DF" ma:contentTypeVersion="26" ma:contentTypeDescription="Create a new document." ma:contentTypeScope="" ma:versionID="8621d21d01bbfc63ebb26c5a2ce90e74">
  <xsd:schema xmlns:xsd="http://www.w3.org/2001/XMLSchema" xmlns:xs="http://www.w3.org/2001/XMLSchema" xmlns:p="http://schemas.microsoft.com/office/2006/metadata/properties" xmlns:ns1="http://schemas.microsoft.com/sharepoint/v3" xmlns:ns2="53614875-7a44-4b0f-ad95-9615cb9e1303" xmlns:ns3="ae50d9a8-9fcf-4495-a937-737279854013" targetNamespace="http://schemas.microsoft.com/office/2006/metadata/properties" ma:root="true" ma:fieldsID="f7b114ad737d7f80ae264cfe2c3320ee" ns1:_="" ns2:_="" ns3:_="">
    <xsd:import namespace="http://schemas.microsoft.com/sharepoint/v3"/>
    <xsd:import namespace="53614875-7a44-4b0f-ad95-9615cb9e1303"/>
    <xsd:import namespace="ae50d9a8-9fcf-4495-a937-73727985401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DocTags" minOccurs="0"/>
                <xsd:element ref="ns2:Tag" minOccurs="0"/>
                <xsd:element ref="ns2:Status" minOccurs="0"/>
                <xsd:element ref="ns2:Semester" minOccurs="0"/>
                <xsd:element ref="ns2:ProductArea" minOccurs="0"/>
                <xsd:element ref="ns2:PM" minOccurs="0"/>
                <xsd:element ref="ns2:lcf76f155ced4ddcb4097134ff3c332f" minOccurs="0"/>
                <xsd:element ref="ns3:TaxCatchAll" minOccurs="0"/>
                <xsd:element ref="ns2:MediaServiceOCR"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614875-7a44-4b0f-ad95-9615cb9e1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ocTags" ma:index="21" nillable="true" ma:displayName="MediaServiceDocTags" ma:hidden="true" ma:internalName="MediaServiceDocTags" ma:readOnly="true">
      <xsd:simpleType>
        <xsd:restriction base="dms:Note"/>
      </xsd:simpleType>
    </xsd:element>
    <xsd:element name="Tag" ma:index="22" nillable="true" ma:displayName="Tag" ma:format="Dropdown" ma:internalName="Tag">
      <xsd:simpleType>
        <xsd:restriction base="dms:Text">
          <xsd:maxLength value="255"/>
        </xsd:restriction>
      </xsd:simpleType>
    </xsd:element>
    <xsd:element name="Status" ma:index="23" nillable="true" ma:displayName="Spec Status" ma:default="1-Placeholder" ma:format="Dropdown" ma:internalName="Status">
      <xsd:simpleType>
        <xsd:restriction base="dms:Choice">
          <xsd:enumeration value="1-Placeholder"/>
          <xsd:enumeration value="2-Page1"/>
          <xsd:enumeration value="3-Draft (Full Spec)"/>
          <xsd:enumeration value="4-Ready for Review"/>
          <xsd:enumeration value="5-Ready for Execution"/>
        </xsd:restriction>
      </xsd:simpleType>
    </xsd:element>
    <xsd:element name="Semester" ma:index="24" nillable="true" ma:displayName="Semester" ma:format="Dropdown" ma:internalName="Semester">
      <xsd:simpleType>
        <xsd:union memberTypes="dms:Text">
          <xsd:simpleType>
            <xsd:restriction base="dms:Choice">
              <xsd:enumeration value="CY23-H1 (Ga)"/>
              <xsd:enumeration value="CY23-H2"/>
              <xsd:enumeration value="CY24-H1"/>
              <xsd:enumeration value="CY24-H2"/>
              <xsd:enumeration value="&lt;Manual Entry&gt;"/>
            </xsd:restriction>
          </xsd:simpleType>
        </xsd:union>
      </xsd:simpleType>
    </xsd:element>
    <xsd:element name="ProductArea" ma:index="25" nillable="true" ma:displayName="Product Area" ma:format="Dropdown" ma:internalName="ProductArea">
      <xsd:simpleType>
        <xsd:union memberTypes="dms:Text">
          <xsd:simpleType>
            <xsd:restriction base="dms:Choice">
              <xsd:enumeration value="Analyst"/>
              <xsd:enumeration value="Enablement"/>
              <xsd:enumeration value="Scenarios"/>
              <xsd:enumeration value="Leader &amp; Delegate"/>
              <xsd:enumeration value="Platform"/>
              <xsd:enumeration value="Other &lt;add manually&gt;"/>
            </xsd:restriction>
          </xsd:simpleType>
        </xsd:union>
      </xsd:simpleType>
    </xsd:element>
    <xsd:element name="PM" ma:index="26" nillable="true" ma:displayName="PM" ma:format="Dropdown" ma:internalName="PM">
      <xsd:simpleType>
        <xsd:restriction base="dms:Text">
          <xsd:maxLength value="255"/>
        </xsd:restrictio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element name="MediaServiceSystemTags" ma:index="31" nillable="true" ma:displayName="MediaServiceSystemTags" ma:hidden="true" ma:internalName="MediaServiceSystemTag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50d9a8-9fcf-4495-a937-7372798540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a709be4f-aa51-48b3-9cc6-46365f7b017d}" ma:internalName="TaxCatchAll" ma:showField="CatchAllData" ma:web="ae50d9a8-9fcf-4495-a937-7372798540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658767-61BE-4FD8-B161-0072D4964DC5}">
  <ds:schemaRefs>
    <ds:schemaRef ds:uri="53614875-7a44-4b0f-ad95-9615cb9e1303"/>
    <ds:schemaRef ds:uri="ae50d9a8-9fcf-4495-a937-7372798540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983E9DA-6E8D-4327-B969-4F472BF6C498}">
  <ds:schemaRefs>
    <ds:schemaRef ds:uri="53614875-7a44-4b0f-ad95-9615cb9e1303"/>
    <ds:schemaRef ds:uri="ae50d9a8-9fcf-4495-a937-7372798540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616EF5-768B-4597-8F17-1F5247C25D01}">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72</Slides>
  <Notes>47</Notes>
  <HiddenSlides>0</HiddenSlides>
  <ScaleCrop>false</ScaleCrop>
  <HeadingPairs>
    <vt:vector size="4" baseType="variant">
      <vt:variant>
        <vt:lpstr>Theme</vt:lpstr>
      </vt:variant>
      <vt:variant>
        <vt:i4>5</vt:i4>
      </vt:variant>
      <vt:variant>
        <vt:lpstr>Slide Titles</vt:lpstr>
      </vt:variant>
      <vt:variant>
        <vt:i4>72</vt:i4>
      </vt:variant>
    </vt:vector>
  </HeadingPairs>
  <TitlesOfParts>
    <vt:vector size="77" baseType="lpstr">
      <vt:lpstr>5_Training Template_Widescreen</vt:lpstr>
      <vt:lpstr>1_Microsoft 365 Copilot Template Diamond Edition</vt:lpstr>
      <vt:lpstr>2_Microsoft Viva Template</vt:lpstr>
      <vt:lpstr>1_Microsoft Viva Template</vt:lpstr>
      <vt:lpstr>Custom Design</vt:lpstr>
      <vt:lpstr>Getting Started with Custom Analysis</vt:lpstr>
      <vt:lpstr>Introduction: Measuring the Impact of AI Transformation</vt:lpstr>
      <vt:lpstr>Overview</vt:lpstr>
      <vt:lpstr>Planning a measurement program</vt:lpstr>
      <vt:lpstr>Checklist before embarking on a measurement program</vt:lpstr>
      <vt:lpstr>Example 1 – extensive AI transformation project plan</vt:lpstr>
      <vt:lpstr>Example 2 – agile AI transformation project plan (8 – 12 weeks)</vt:lpstr>
      <vt:lpstr>Planning for Copilot Rollout &amp; Measurement</vt:lpstr>
      <vt:lpstr>Measurement: defining tools for each stage of your AI journey</vt:lpstr>
      <vt:lpstr>Setting up Viva Insights for Copilot Analytics</vt:lpstr>
      <vt:lpstr>Viva Insights is a key part of the Viva toolkit for accelerating Copilot adoption and measurement – and is part of the measurement pillar of the Copilot Control System (CCS) - providing 200+ metrics for enhancing employee wellbeing and productivity</vt:lpstr>
      <vt:lpstr>The Viva Insights Analyst portal allows you to run queries for custom analysis</vt:lpstr>
      <vt:lpstr>Setting up Viva Insights for custom analysis – a simplified flow</vt:lpstr>
      <vt:lpstr>Overview: Viva Insights from setup to impact</vt:lpstr>
      <vt:lpstr>Assigning roles in Viva Insights</vt:lpstr>
      <vt:lpstr>Key Skills and Roles Required</vt:lpstr>
      <vt:lpstr>Overview: Viva Insights from setup to impact</vt:lpstr>
      <vt:lpstr>Organizational data in Viva Insights</vt:lpstr>
      <vt:lpstr>What is organizational data, and why is it important?</vt:lpstr>
      <vt:lpstr>This section will cover</vt:lpstr>
      <vt:lpstr>For whom do we need to provide organizational data for? </vt:lpstr>
      <vt:lpstr>There are several ways of providing organizational data to Viva Insights. Currently, the two primary methods are Entra ID and .csv upload.</vt:lpstr>
      <vt:lpstr>Introducing required data attributes (1/2)</vt:lpstr>
      <vt:lpstr>Introducing required data attributes (2/2)</vt:lpstr>
      <vt:lpstr>You can include up to 100 additional organizational data attributes to enrich your analysis</vt:lpstr>
      <vt:lpstr>Viva Insights relies on effective dating for its accuracy and to allow you to monitor long-term change.</vt:lpstr>
      <vt:lpstr>Collaboration data is mapped to the most recent organizational snapshot that precedes the dates of the collaboration activity</vt:lpstr>
      <vt:lpstr>It may sometimes be an appropriate strategy to overwrite an earlier effective date when only a single historical snapshot is available</vt:lpstr>
      <vt:lpstr>Reference the sample organizational data resource as a guide for preparation</vt:lpstr>
      <vt:lpstr>Best practices: naming field headers</vt:lpstr>
      <vt:lpstr>Best practices: reserved optional attributes</vt:lpstr>
      <vt:lpstr>Best practices: creating and refreshing data</vt:lpstr>
      <vt:lpstr>Best practices: meaningful grouping of information</vt:lpstr>
      <vt:lpstr>Best practices: Ensure that your organizational data is meticulously prepared</vt:lpstr>
      <vt:lpstr>Best practices: Ensure that your organizational data is carefully maintained</vt:lpstr>
      <vt:lpstr>Preview: send organizational data from HCM source system to Viva Insights via API based import*</vt:lpstr>
      <vt:lpstr>Additional resources</vt:lpstr>
      <vt:lpstr>Queries</vt:lpstr>
      <vt:lpstr>There are over 20 query templates on the Viva Insights analyst portal (… and growing!)</vt:lpstr>
      <vt:lpstr>For custom analysis, there are 5 base templates: </vt:lpstr>
      <vt:lpstr>The Person query is the main query to use for custom analysis, as it is currently the only query that contains Copilot metrics. The other queries can support additional deep dives on collaboration and networks</vt:lpstr>
      <vt:lpstr>Example view of a Person Query</vt:lpstr>
      <vt:lpstr>What happens after I download my query?</vt:lpstr>
      <vt:lpstr>Validating your data</vt:lpstr>
      <vt:lpstr>Putting together an analysis plan</vt:lpstr>
      <vt:lpstr>Example analysis plan – Copilot adoption</vt:lpstr>
      <vt:lpstr>R and Python for Copilot Analytics</vt:lpstr>
      <vt:lpstr>Extending the power of Copilot Analytics with R and Python</vt:lpstr>
      <vt:lpstr>Open-source tools for Viva Insights</vt:lpstr>
      <vt:lpstr>Open-source tools for Viva Insights</vt:lpstr>
      <vt:lpstr>How does it work?</vt:lpstr>
      <vt:lpstr>Guide: From Queries to Use Cases</vt:lpstr>
      <vt:lpstr>Example of generating a network visualization using the R library –  RStudio</vt:lpstr>
      <vt:lpstr>Example of generating a visualization using the Python library – Visual Studio Code</vt:lpstr>
      <vt:lpstr>Use cases</vt:lpstr>
      <vt:lpstr>Data Validation</vt:lpstr>
      <vt:lpstr>Data Validation Report</vt:lpstr>
      <vt:lpstr>Examining holiday weeks and organizational data values are decision points for the analyst – it may or may not make sense to adjustments, depending on the analysis context</vt:lpstr>
      <vt:lpstr>R and Python – use cases – Sankey plot </vt:lpstr>
      <vt:lpstr>Exploratory Data Analysis</vt:lpstr>
      <vt:lpstr>Automatic exploratory analysis accelerates hypothesis generation and reduces blind spots when seeking to target an organizational challenge</vt:lpstr>
      <vt:lpstr>R and Python – use cases – Rank Plot </vt:lpstr>
      <vt:lpstr>R and Python – use cases – Heatmap Plot </vt:lpstr>
      <vt:lpstr>Copilot Usage Segments</vt:lpstr>
      <vt:lpstr>Methodology of the habits-based usage segments</vt:lpstr>
      <vt:lpstr>Usage Segments for Total Copilot actions – 12 Weeks</vt:lpstr>
      <vt:lpstr>Habitual Behavior – Total Copilot actions</vt:lpstr>
      <vt:lpstr>Get involved in our Viva Insights open-source community!</vt:lpstr>
      <vt:lpstr>Thank you for reading!</vt:lpstr>
      <vt:lpstr>Link to other resources</vt:lpstr>
      <vt:lpstr>Get started on your AI measurement journey today</vt:lpstr>
      <vt:lpstr>AI Measurement Resources,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custom analysis in Copilot Analytics</dc:title>
  <dc:creator>Martin Chan</dc:creator>
  <cp:revision>2</cp:revision>
  <dcterms:created xsi:type="dcterms:W3CDTF">2025-04-10T08:45:55Z</dcterms:created>
  <dcterms:modified xsi:type="dcterms:W3CDTF">2025-07-24T17:10:16Z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0x010100494CFF9AC5305F47A537C3E5888288DF</vt:lpwstr>
  </property>
  <property fmtid="{D5CDD505-2E9C-101B-9397-08002B2CF9AE}" pid="3" name="MediaServiceImageTags">
    <vt:lpwstr/>
  </property>
</Properties>
</file>