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8402" r:id="rId4"/>
  </p:sldMasterIdLst>
  <p:notesMasterIdLst>
    <p:notesMasterId r:id="rId14"/>
  </p:notesMasterIdLst>
  <p:handoutMasterIdLst>
    <p:handoutMasterId r:id="rId15"/>
  </p:handoutMasterIdLst>
  <p:sldIdLst>
    <p:sldId id="2147481587" r:id="rId5"/>
    <p:sldId id="2147481588" r:id="rId6"/>
    <p:sldId id="2147481589" r:id="rId7"/>
    <p:sldId id="2147481590" r:id="rId8"/>
    <p:sldId id="2147481591" r:id="rId9"/>
    <p:sldId id="2147481593" r:id="rId10"/>
    <p:sldId id="2147481594" r:id="rId11"/>
    <p:sldId id="2147481595" r:id="rId12"/>
    <p:sldId id="21474815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81587"/>
            <p14:sldId id="2147481588"/>
            <p14:sldId id="2147481589"/>
            <p14:sldId id="2147481590"/>
            <p14:sldId id="2147481591"/>
            <p14:sldId id="2147481593"/>
            <p14:sldId id="2147481594"/>
            <p14:sldId id="2147481595"/>
            <p14:sldId id="21474815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BC437-6F33-46FE-A3E3-623FA9597E50}" v="67" dt="2025-09-12T15:56:32.957"/>
    <p1510:client id="{DFB4CB8D-E496-4858-9580-22C183F0E068}" v="1" dt="2025-09-12T19:24:38.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5782" autoAdjust="0"/>
  </p:normalViewPr>
  <p:slideViewPr>
    <p:cSldViewPr snapToGrid="0">
      <p:cViewPr varScale="1">
        <p:scale>
          <a:sx n="78" d="100"/>
          <a:sy n="78" d="100"/>
        </p:scale>
        <p:origin x="1716" y="294"/>
      </p:cViewPr>
      <p:guideLst/>
    </p:cSldViewPr>
  </p:slideViewPr>
  <p:outlineViewPr>
    <p:cViewPr>
      <p:scale>
        <a:sx n="33" d="100"/>
        <a:sy n="33" d="100"/>
      </p:scale>
      <p:origin x="0" y="-8898"/>
    </p:cViewPr>
  </p:outlineViewPr>
  <p:notesTextViewPr>
    <p:cViewPr>
      <p:scale>
        <a:sx n="1" d="1"/>
        <a:sy n="1" d="1"/>
      </p:scale>
      <p:origin x="0" y="0"/>
    </p:cViewPr>
  </p:notesTextViewPr>
  <p:sorterViewPr>
    <p:cViewPr>
      <p:scale>
        <a:sx n="109" d="100"/>
        <a:sy n="109"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9/12/2025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DBA6-460D-D6F2-EB92-4494A972D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667F2-34B5-632F-ECD6-BDB576640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D6CD0-19F7-9F9C-1D5E-5EA69AECE7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A4A61A-1380-7F5F-2C93-9E3D1D1BA0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6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Copilot Chat from the ribbon—look for the Copilot icon. </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space there is an opportunity to include more information in the Chat options bar. This slide will help make it clear when and where items appear so that you can always find the UI elements you need.</a:t>
            </a:r>
          </a:p>
          <a:p>
            <a:endParaRPr lang="en-US"/>
          </a:p>
          <a:p>
            <a:r>
              <a:rPr lang="en-US"/>
              <a:t>Note that the chat title will only appear if you have already entered a prompt in the chat session.</a:t>
            </a:r>
          </a:p>
          <a:p>
            <a:endParaRPr lang="en-US"/>
          </a:p>
          <a:p>
            <a:r>
              <a:rPr lang="en-US"/>
              <a:t>The other main change is that the way to create a temporary chat changes from a dropdown on the new chat button to a selection under More Options.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9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 short 15 second demo of Copilot Chat in action. You can ask Copilot about the information in your Word file to create a summary or write new content.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2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second video you’ll see that you can still reference other files just as you would using chat in the Copilot app. So, if the information you need is in another file or on the web you don’t have to leave Word to find it. Copilot brings the answers you need right to your file and then you can insert the response into the file with one click.</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55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In the Copilot Chat pane, you can also use Copilot to retrieve information from the web that is relevant to a general question you ask. </a:t>
            </a:r>
            <a:r>
              <a:rPr lang="en-US" b="0" i="0">
                <a:solidFill>
                  <a:srgbClr val="1E1E1E"/>
                </a:solidFill>
                <a:effectLst/>
                <a:latin typeface="Segoe UI" panose="020B0502040204020203" pitchFamily="34" charset="0"/>
              </a:rPr>
              <a:t>Copilot Chat delivers quick, relevant, and current information in a conversational format, so you don’t have to sift through multiple search results or know exactly where to find the source information you’re looking for to support a general request. Ask about specific files, messages, or general information. </a:t>
            </a:r>
          </a:p>
          <a:p>
            <a:endParaRPr lang="en-US"/>
          </a:p>
          <a:p>
            <a:endParaRPr lang="en-US" b="0" i="0">
              <a:solidFill>
                <a:srgbClr val="1E1E1E"/>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A1A1A"/>
                </a:solidFill>
                <a:effectLst/>
                <a:latin typeface="ginto-copilot"/>
              </a:rPr>
              <a:t>Copilot Chat also looks at search results across the web to offer you a summarized response and links to its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A1A1A"/>
              </a:solidFill>
              <a:effectLst/>
              <a:latin typeface="ginto-copilot"/>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9193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Chat pane, Designer integration with Copilot Chat allows you to request banners for your documents, and Designer will generate custom banner visuals tailored to your document content that you can insert into the document.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838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845447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40149845"/>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737CE41A-7D1E-9ABB-55E4-7560727008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5565860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151736429"/>
      </p:ext>
    </p:extLst>
  </p:cSld>
  <p:clrMap bg1="lt1" tx1="dk1" bg2="lt2" tx2="dk2" accent1="accent1" accent2="accent2" accent3="accent3" accent4="accent4" accent5="accent5" accent6="accent6" hlink="hlink" folHlink="folHlink"/>
  <p:sldLayoutIdLst>
    <p:sldLayoutId id="2147498403" r:id="rId1"/>
    <p:sldLayoutId id="2147498405" r:id="rId2"/>
    <p:sldLayoutId id="2147498407" r:id="rId3"/>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a:extLst>
              <a:ext uri="{FF2B5EF4-FFF2-40B4-BE49-F238E27FC236}">
                <a16:creationId xmlns:a16="http://schemas.microsoft.com/office/drawing/2014/main" id="{47D4414C-DFD4-192C-8040-5EA36A14C41D}"/>
              </a:ext>
            </a:extLst>
          </p:cNvPr>
          <p:cNvSpPr txBox="1">
            <a:spLocks noGrp="1"/>
          </p:cNvSpPr>
          <p:nvPr>
            <p:ph type="title" idx="4294967295"/>
          </p:nvPr>
        </p:nvSpPr>
        <p:spPr>
          <a:xfrm>
            <a:off x="569911" y="2153504"/>
            <a:ext cx="5409183" cy="184665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4000" b="0" i="0" kern="1200" cap="none" spc="-50" baseline="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50" normalizeH="0" baseline="0" noProof="0" dirty="0">
                <a:ln w="3175">
                  <a:noFill/>
                </a:ln>
                <a:solidFill>
                  <a:srgbClr val="000000"/>
                </a:solidFill>
                <a:effectLst/>
                <a:uLnTx/>
                <a:uFillTx/>
                <a:latin typeface="Segoe UI Semibold"/>
                <a:ea typeface="+mn-ea"/>
                <a:cs typeface="Segoe UI" panose="020B0502040204020203" pitchFamily="34" charset="0"/>
              </a:rPr>
              <a:t>Get started with</a:t>
            </a:r>
            <a:br>
              <a:rPr kumimoji="0" lang="en-US" sz="4000" b="0" i="0" u="none" strike="noStrike" kern="1200" cap="none" spc="-50" normalizeH="0" baseline="0" noProof="0" dirty="0">
                <a:ln w="3175">
                  <a:noFill/>
                </a:ln>
                <a:solidFill>
                  <a:srgbClr val="000000"/>
                </a:solidFill>
                <a:effectLst/>
                <a:uLnTx/>
                <a:uFillTx/>
                <a:latin typeface="Segoe UI Semibold"/>
                <a:ea typeface="+mn-ea"/>
                <a:cs typeface="Segoe UI" panose="020B0502040204020203" pitchFamily="34" charset="0"/>
              </a:rPr>
            </a:br>
            <a:r>
              <a:rPr kumimoji="0" lang="en-US" sz="4000" b="0" i="0" u="none" strike="noStrike" kern="1200" cap="none" spc="-50" normalizeH="0" baseline="0" noProof="0" dirty="0">
                <a:ln w="3175">
                  <a:noFill/>
                </a:ln>
                <a:solidFill>
                  <a:srgbClr val="000000"/>
                </a:solidFill>
                <a:effectLst/>
                <a:uLnTx/>
                <a:uFillTx/>
                <a:latin typeface="Segoe UI Semibold"/>
                <a:ea typeface="+mn-ea"/>
                <a:cs typeface="Segoe UI" panose="020B0502040204020203" pitchFamily="34" charset="0"/>
              </a:rPr>
              <a:t>Microsoft 365 Copilot Chat in Word</a:t>
            </a:r>
          </a:p>
        </p:txBody>
      </p:sp>
      <p:sp>
        <p:nvSpPr>
          <p:cNvPr id="11" name="Text Placeholder 3">
            <a:extLst>
              <a:ext uri="{FF2B5EF4-FFF2-40B4-BE49-F238E27FC236}">
                <a16:creationId xmlns:a16="http://schemas.microsoft.com/office/drawing/2014/main" id="{1E71139D-2842-E8E8-3EC0-3352A15159A0}"/>
              </a:ext>
            </a:extLst>
          </p:cNvPr>
          <p:cNvSpPr txBox="1">
            <a:spLocks/>
          </p:cNvSpPr>
          <p:nvPr/>
        </p:nvSpPr>
        <p:spPr>
          <a:xfrm>
            <a:off x="582042" y="6446520"/>
            <a:ext cx="1645920" cy="153888"/>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sz="10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September 2025</a:t>
            </a:r>
          </a:p>
        </p:txBody>
      </p:sp>
      <p:sp>
        <p:nvSpPr>
          <p:cNvPr id="12" name="Text Placeholder 14">
            <a:extLst>
              <a:ext uri="{FF2B5EF4-FFF2-40B4-BE49-F238E27FC236}">
                <a16:creationId xmlns:a16="http://schemas.microsoft.com/office/drawing/2014/main" id="{7570F1AB-BF83-AD9E-363D-88D580913CA8}"/>
              </a:ext>
            </a:extLst>
          </p:cNvPr>
          <p:cNvSpPr txBox="1">
            <a:spLocks/>
          </p:cNvSpPr>
          <p:nvPr/>
        </p:nvSpPr>
        <p:spPr>
          <a:xfrm>
            <a:off x="582041" y="4215827"/>
            <a:ext cx="5409183" cy="492443"/>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Practical examples and how-</a:t>
            </a:r>
            <a:r>
              <a:rPr kumimoji="0" lang="en-US" sz="1600" b="0" i="0" u="none" strike="noStrike" kern="1200" cap="none" spc="0" normalizeH="0" baseline="0" noProof="0" err="1">
                <a:ln>
                  <a:noFill/>
                </a:ln>
                <a:solidFill>
                  <a:srgbClr val="000000"/>
                </a:solidFill>
                <a:effectLst/>
                <a:uLnTx/>
                <a:uFillTx/>
                <a:latin typeface="Segoe UI"/>
                <a:ea typeface="+mn-ea"/>
                <a:cs typeface="Segoe UI" panose="020B0502040204020203" pitchFamily="34" charset="0"/>
              </a:rPr>
              <a:t>tos</a:t>
            </a: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for users without a Microsoft 365 Copilot license</a:t>
            </a:r>
          </a:p>
        </p:txBody>
      </p:sp>
    </p:spTree>
    <p:extLst>
      <p:ext uri="{BB962C8B-B14F-4D97-AF65-F5344CB8AC3E}">
        <p14:creationId xmlns:p14="http://schemas.microsoft.com/office/powerpoint/2010/main" val="336340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728D-C6E7-1858-725E-F246869C5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FD43A-E970-45A0-4AC3-4B2B3FE82963}"/>
              </a:ext>
            </a:extLst>
          </p:cNvPr>
          <p:cNvSpPr>
            <a:spLocks noGrp="1"/>
          </p:cNvSpPr>
          <p:nvPr>
            <p:ph type="title"/>
          </p:nvPr>
        </p:nvSpPr>
        <p:spPr/>
        <p:txBody>
          <a:bodyPr/>
          <a:lstStyle/>
          <a:p>
            <a:r>
              <a:rPr lang="en-US" dirty="0"/>
              <a:t>Copilot Chat in Word</a:t>
            </a:r>
          </a:p>
        </p:txBody>
      </p:sp>
      <p:sp>
        <p:nvSpPr>
          <p:cNvPr id="15" name="Freeform: Shape 14">
            <a:extLst>
              <a:ext uri="{FF2B5EF4-FFF2-40B4-BE49-F238E27FC236}">
                <a16:creationId xmlns:a16="http://schemas.microsoft.com/office/drawing/2014/main" id="{7C7AAAE3-588E-13D6-43CF-78CD8F62295B}"/>
              </a:ext>
              <a:ext uri="{C183D7F6-B498-43B3-948B-1728B52AA6E4}">
                <adec:decorative xmlns:adec="http://schemas.microsoft.com/office/drawing/2017/decorative" val="1"/>
              </a:ext>
            </a:extLst>
          </p:cNvPr>
          <p:cNvSpPr>
            <a:spLocks/>
          </p:cNvSpPr>
          <p:nvPr/>
        </p:nvSpPr>
        <p:spPr bwMode="auto">
          <a:xfrm>
            <a:off x="600961" y="1291771"/>
            <a:ext cx="7867332" cy="5057456"/>
          </a:xfrm>
          <a:custGeom>
            <a:avLst/>
            <a:gdLst>
              <a:gd name="connsiteX0" fmla="*/ 164114 w 7867332"/>
              <a:gd name="connsiteY0" fmla="*/ 0 h 5057456"/>
              <a:gd name="connsiteX1" fmla="*/ 7867332 w 7867332"/>
              <a:gd name="connsiteY1" fmla="*/ 0 h 5057456"/>
              <a:gd name="connsiteX2" fmla="*/ 7867332 w 7867332"/>
              <a:gd name="connsiteY2" fmla="*/ 5057456 h 5057456"/>
              <a:gd name="connsiteX3" fmla="*/ 164114 w 7867332"/>
              <a:gd name="connsiteY3" fmla="*/ 5057456 h 5057456"/>
              <a:gd name="connsiteX4" fmla="*/ 0 w 7867332"/>
              <a:gd name="connsiteY4" fmla="*/ 4893342 h 5057456"/>
              <a:gd name="connsiteX5" fmla="*/ 0 w 7867332"/>
              <a:gd name="connsiteY5" fmla="*/ 164114 h 5057456"/>
              <a:gd name="connsiteX6" fmla="*/ 164114 w 7867332"/>
              <a:gd name="connsiteY6" fmla="*/ 0 h 505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332" h="5057456">
                <a:moveTo>
                  <a:pt x="164114" y="0"/>
                </a:moveTo>
                <a:lnTo>
                  <a:pt x="7867332" y="0"/>
                </a:lnTo>
                <a:lnTo>
                  <a:pt x="7867332" y="5057456"/>
                </a:lnTo>
                <a:lnTo>
                  <a:pt x="164114" y="5057456"/>
                </a:lnTo>
                <a:cubicBezTo>
                  <a:pt x="73476" y="5057456"/>
                  <a:pt x="0" y="4983980"/>
                  <a:pt x="0" y="4893342"/>
                </a:cubicBezTo>
                <a:lnTo>
                  <a:pt x="0" y="164114"/>
                </a:lnTo>
                <a:cubicBezTo>
                  <a:pt x="0" y="73476"/>
                  <a:pt x="73476" y="0"/>
                  <a:pt x="164114" y="0"/>
                </a:cubicBez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6" name="Rectangle: Rounded Corners 15" descr="Copilot Chat UI">
            <a:extLst>
              <a:ext uri="{FF2B5EF4-FFF2-40B4-BE49-F238E27FC236}">
                <a16:creationId xmlns:a16="http://schemas.microsoft.com/office/drawing/2014/main" id="{28CEA4D2-AC50-917D-759A-46189D20C5E7}"/>
              </a:ext>
            </a:extLst>
          </p:cNvPr>
          <p:cNvSpPr/>
          <p:nvPr/>
        </p:nvSpPr>
        <p:spPr bwMode="auto">
          <a:xfrm>
            <a:off x="8547100" y="585215"/>
            <a:ext cx="3041650" cy="5977509"/>
          </a:xfrm>
          <a:prstGeom prst="roundRect">
            <a:avLst>
              <a:gd name="adj" fmla="val 4871"/>
            </a:avLst>
          </a:prstGeom>
          <a:solidFill>
            <a:srgbClr val="FAFAFA"/>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17" name="Rectangle: Top Corners Rounded 16">
            <a:extLst>
              <a:ext uri="{FF2B5EF4-FFF2-40B4-BE49-F238E27FC236}">
                <a16:creationId xmlns:a16="http://schemas.microsoft.com/office/drawing/2014/main" id="{741ADED3-953B-9A25-9490-070AD526B4AF}"/>
              </a:ext>
              <a:ext uri="{C183D7F6-B498-43B3-948B-1728B52AA6E4}">
                <adec:decorative xmlns:adec="http://schemas.microsoft.com/office/drawing/2017/decorative" val="1"/>
              </a:ext>
            </a:extLst>
          </p:cNvPr>
          <p:cNvSpPr/>
          <p:nvPr/>
        </p:nvSpPr>
        <p:spPr bwMode="auto">
          <a:xfrm>
            <a:off x="8468293" y="1291771"/>
            <a:ext cx="45720" cy="5057456"/>
          </a:xfrm>
          <a:prstGeom prst="round2SameRect">
            <a:avLst>
              <a:gd name="adj1" fmla="val 0"/>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8" name="Rectangle: Rounded Corners 26">
            <a:extLst>
              <a:ext uri="{FF2B5EF4-FFF2-40B4-BE49-F238E27FC236}">
                <a16:creationId xmlns:a16="http://schemas.microsoft.com/office/drawing/2014/main" id="{DDF2EC71-2B0E-A127-ECF3-A395DD58644D}"/>
              </a:ext>
            </a:extLst>
          </p:cNvPr>
          <p:cNvSpPr/>
          <p:nvPr/>
        </p:nvSpPr>
        <p:spPr bwMode="auto">
          <a:xfrm>
            <a:off x="1296000" y="1476512"/>
            <a:ext cx="7055519"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With Copilot Chat in Word, you can create, edit, summarize and find information quickly and easily. Interact with your document to quickly find information or clarify details. </a:t>
            </a:r>
          </a:p>
        </p:txBody>
      </p:sp>
      <p:sp>
        <p:nvSpPr>
          <p:cNvPr id="22" name="Graphic 105" descr="Icon of two overlapping envelopes ">
            <a:extLst>
              <a:ext uri="{FF2B5EF4-FFF2-40B4-BE49-F238E27FC236}">
                <a16:creationId xmlns:a16="http://schemas.microsoft.com/office/drawing/2014/main" id="{3E04FADC-782D-96F3-29DE-C0518320DD91}"/>
              </a:ext>
            </a:extLst>
          </p:cNvPr>
          <p:cNvSpPr/>
          <p:nvPr/>
        </p:nvSpPr>
        <p:spPr>
          <a:xfrm>
            <a:off x="784163" y="1519238"/>
            <a:ext cx="328360" cy="280306"/>
          </a:xfrm>
          <a:custGeom>
            <a:avLst/>
            <a:gdLst>
              <a:gd name="connsiteX0" fmla="*/ 22494 w 307527"/>
              <a:gd name="connsiteY0" fmla="*/ 52674 h 262523"/>
              <a:gd name="connsiteX1" fmla="*/ 0 w 307527"/>
              <a:gd name="connsiteY1" fmla="*/ 93758 h 262523"/>
              <a:gd name="connsiteX2" fmla="*/ 0 w 307527"/>
              <a:gd name="connsiteY2" fmla="*/ 183766 h 262523"/>
              <a:gd name="connsiteX3" fmla="*/ 78757 w 307527"/>
              <a:gd name="connsiteY3" fmla="*/ 262523 h 262523"/>
              <a:gd name="connsiteX4" fmla="*/ 213769 w 307527"/>
              <a:gd name="connsiteY4" fmla="*/ 262523 h 262523"/>
              <a:gd name="connsiteX5" fmla="*/ 254853 w 307527"/>
              <a:gd name="connsiteY5" fmla="*/ 240029 h 262523"/>
              <a:gd name="connsiteX6" fmla="*/ 78757 w 307527"/>
              <a:gd name="connsiteY6" fmla="*/ 240021 h 262523"/>
              <a:gd name="connsiteX7" fmla="*/ 22502 w 307527"/>
              <a:gd name="connsiteY7" fmla="*/ 183766 h 262523"/>
              <a:gd name="connsiteX8" fmla="*/ 22494 w 307527"/>
              <a:gd name="connsiteY8" fmla="*/ 52674 h 262523"/>
              <a:gd name="connsiteX9" fmla="*/ 258773 w 307527"/>
              <a:gd name="connsiteY9" fmla="*/ 0 h 262523"/>
              <a:gd name="connsiteX10" fmla="*/ 86258 w 307527"/>
              <a:gd name="connsiteY10" fmla="*/ 0 h 262523"/>
              <a:gd name="connsiteX11" fmla="*/ 37580 w 307527"/>
              <a:gd name="connsiteY11" fmla="*/ 45988 h 262523"/>
              <a:gd name="connsiteX12" fmla="*/ 37503 w 307527"/>
              <a:gd name="connsiteY12" fmla="*/ 48754 h 262523"/>
              <a:gd name="connsiteX13" fmla="*/ 37503 w 307527"/>
              <a:gd name="connsiteY13" fmla="*/ 176266 h 262523"/>
              <a:gd name="connsiteX14" fmla="*/ 83491 w 307527"/>
              <a:gd name="connsiteY14" fmla="*/ 224943 h 262523"/>
              <a:gd name="connsiteX15" fmla="*/ 86258 w 307527"/>
              <a:gd name="connsiteY15" fmla="*/ 225020 h 262523"/>
              <a:gd name="connsiteX16" fmla="*/ 258773 w 307527"/>
              <a:gd name="connsiteY16" fmla="*/ 225020 h 262523"/>
              <a:gd name="connsiteX17" fmla="*/ 307451 w 307527"/>
              <a:gd name="connsiteY17" fmla="*/ 179032 h 262523"/>
              <a:gd name="connsiteX18" fmla="*/ 307527 w 307527"/>
              <a:gd name="connsiteY18" fmla="*/ 176266 h 262523"/>
              <a:gd name="connsiteX19" fmla="*/ 307527 w 307527"/>
              <a:gd name="connsiteY19" fmla="*/ 48754 h 262523"/>
              <a:gd name="connsiteX20" fmla="*/ 261539 w 307527"/>
              <a:gd name="connsiteY20" fmla="*/ 77 h 262523"/>
              <a:gd name="connsiteX21" fmla="*/ 258773 w 307527"/>
              <a:gd name="connsiteY21" fmla="*/ 0 h 262523"/>
              <a:gd name="connsiteX22" fmla="*/ 60005 w 307527"/>
              <a:gd name="connsiteY22" fmla="*/ 73492 h 262523"/>
              <a:gd name="connsiteX23" fmla="*/ 167275 w 307527"/>
              <a:gd name="connsiteY23" fmla="*/ 129967 h 262523"/>
              <a:gd name="connsiteX24" fmla="*/ 176314 w 307527"/>
              <a:gd name="connsiteY24" fmla="*/ 130602 h 262523"/>
              <a:gd name="connsiteX25" fmla="*/ 177755 w 307527"/>
              <a:gd name="connsiteY25" fmla="*/ 129967 h 262523"/>
              <a:gd name="connsiteX26" fmla="*/ 285025 w 307527"/>
              <a:gd name="connsiteY26" fmla="*/ 73507 h 262523"/>
              <a:gd name="connsiteX27" fmla="*/ 285025 w 307527"/>
              <a:gd name="connsiteY27" fmla="*/ 176266 h 262523"/>
              <a:gd name="connsiteX28" fmla="*/ 260926 w 307527"/>
              <a:gd name="connsiteY28" fmla="*/ 202431 h 262523"/>
              <a:gd name="connsiteX29" fmla="*/ 258773 w 307527"/>
              <a:gd name="connsiteY29" fmla="*/ 202518 h 262523"/>
              <a:gd name="connsiteX30" fmla="*/ 86258 w 307527"/>
              <a:gd name="connsiteY30" fmla="*/ 202518 h 262523"/>
              <a:gd name="connsiteX31" fmla="*/ 60092 w 307527"/>
              <a:gd name="connsiteY31" fmla="*/ 178418 h 262523"/>
              <a:gd name="connsiteX32" fmla="*/ 60005 w 307527"/>
              <a:gd name="connsiteY32" fmla="*/ 176266 h 262523"/>
              <a:gd name="connsiteX33" fmla="*/ 60005 w 307527"/>
              <a:gd name="connsiteY33" fmla="*/ 73492 h 262523"/>
              <a:gd name="connsiteX34" fmla="*/ 86258 w 307527"/>
              <a:gd name="connsiteY34" fmla="*/ 22502 h 262523"/>
              <a:gd name="connsiteX35" fmla="*/ 258773 w 307527"/>
              <a:gd name="connsiteY35" fmla="*/ 22502 h 262523"/>
              <a:gd name="connsiteX36" fmla="*/ 284938 w 307527"/>
              <a:gd name="connsiteY36" fmla="*/ 46601 h 262523"/>
              <a:gd name="connsiteX37" fmla="*/ 284995 w 307527"/>
              <a:gd name="connsiteY37" fmla="*/ 48094 h 262523"/>
              <a:gd name="connsiteX38" fmla="*/ 172515 w 307527"/>
              <a:gd name="connsiteY38" fmla="*/ 107297 h 262523"/>
              <a:gd name="connsiteX39" fmla="*/ 60014 w 307527"/>
              <a:gd name="connsiteY39" fmla="*/ 48077 h 262523"/>
              <a:gd name="connsiteX40" fmla="*/ 86258 w 307527"/>
              <a:gd name="connsiteY40" fmla="*/ 22502 h 26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7527" h="262523">
                <a:moveTo>
                  <a:pt x="22494" y="52674"/>
                </a:moveTo>
                <a:cubicBezTo>
                  <a:pt x="8966" y="61338"/>
                  <a:pt x="0" y="76501"/>
                  <a:pt x="0" y="93758"/>
                </a:cubicBezTo>
                <a:lnTo>
                  <a:pt x="0" y="183766"/>
                </a:lnTo>
                <a:cubicBezTo>
                  <a:pt x="0" y="227263"/>
                  <a:pt x="35261" y="262523"/>
                  <a:pt x="78757" y="262523"/>
                </a:cubicBezTo>
                <a:lnTo>
                  <a:pt x="213769" y="262523"/>
                </a:lnTo>
                <a:cubicBezTo>
                  <a:pt x="231027" y="262523"/>
                  <a:pt x="246190" y="253557"/>
                  <a:pt x="254853" y="240029"/>
                </a:cubicBezTo>
                <a:lnTo>
                  <a:pt x="78757" y="240021"/>
                </a:lnTo>
                <a:cubicBezTo>
                  <a:pt x="47688" y="240021"/>
                  <a:pt x="22502" y="214836"/>
                  <a:pt x="22502" y="183766"/>
                </a:cubicBezTo>
                <a:lnTo>
                  <a:pt x="22494" y="52674"/>
                </a:lnTo>
                <a:close/>
                <a:moveTo>
                  <a:pt x="258773" y="0"/>
                </a:moveTo>
                <a:lnTo>
                  <a:pt x="86258" y="0"/>
                </a:lnTo>
                <a:cubicBezTo>
                  <a:pt x="60260" y="0"/>
                  <a:pt x="39015" y="20349"/>
                  <a:pt x="37580" y="45988"/>
                </a:cubicBezTo>
                <a:lnTo>
                  <a:pt x="37503" y="48754"/>
                </a:lnTo>
                <a:lnTo>
                  <a:pt x="37503" y="176266"/>
                </a:lnTo>
                <a:cubicBezTo>
                  <a:pt x="37503" y="202263"/>
                  <a:pt x="57852" y="223508"/>
                  <a:pt x="83491" y="224943"/>
                </a:cubicBezTo>
                <a:lnTo>
                  <a:pt x="86258" y="225020"/>
                </a:lnTo>
                <a:lnTo>
                  <a:pt x="258773" y="225020"/>
                </a:lnTo>
                <a:cubicBezTo>
                  <a:pt x="284770" y="225020"/>
                  <a:pt x="306015" y="204671"/>
                  <a:pt x="307451" y="179032"/>
                </a:cubicBezTo>
                <a:lnTo>
                  <a:pt x="307527" y="176266"/>
                </a:lnTo>
                <a:lnTo>
                  <a:pt x="307527" y="48754"/>
                </a:lnTo>
                <a:cubicBezTo>
                  <a:pt x="307527" y="22757"/>
                  <a:pt x="287178" y="1511"/>
                  <a:pt x="261539" y="77"/>
                </a:cubicBezTo>
                <a:lnTo>
                  <a:pt x="258773" y="0"/>
                </a:lnTo>
                <a:close/>
                <a:moveTo>
                  <a:pt x="60005" y="73492"/>
                </a:moveTo>
                <a:lnTo>
                  <a:pt x="167275" y="129967"/>
                </a:lnTo>
                <a:cubicBezTo>
                  <a:pt x="170087" y="131446"/>
                  <a:pt x="173369" y="131658"/>
                  <a:pt x="176314" y="130602"/>
                </a:cubicBezTo>
                <a:lnTo>
                  <a:pt x="177755" y="129967"/>
                </a:lnTo>
                <a:lnTo>
                  <a:pt x="285025" y="73507"/>
                </a:lnTo>
                <a:lnTo>
                  <a:pt x="285025" y="176266"/>
                </a:lnTo>
                <a:cubicBezTo>
                  <a:pt x="285025" y="190040"/>
                  <a:pt x="274418" y="201336"/>
                  <a:pt x="260926" y="202431"/>
                </a:cubicBezTo>
                <a:lnTo>
                  <a:pt x="258773" y="202518"/>
                </a:lnTo>
                <a:lnTo>
                  <a:pt x="86258" y="202518"/>
                </a:lnTo>
                <a:cubicBezTo>
                  <a:pt x="72484" y="202518"/>
                  <a:pt x="61188" y="191911"/>
                  <a:pt x="60092" y="178418"/>
                </a:cubicBezTo>
                <a:lnTo>
                  <a:pt x="60005" y="176266"/>
                </a:lnTo>
                <a:lnTo>
                  <a:pt x="60005" y="73492"/>
                </a:lnTo>
                <a:close/>
                <a:moveTo>
                  <a:pt x="86258" y="22502"/>
                </a:moveTo>
                <a:lnTo>
                  <a:pt x="258773" y="22502"/>
                </a:lnTo>
                <a:cubicBezTo>
                  <a:pt x="272547" y="22502"/>
                  <a:pt x="283843" y="33110"/>
                  <a:pt x="284938" y="46601"/>
                </a:cubicBezTo>
                <a:lnTo>
                  <a:pt x="284995" y="48094"/>
                </a:lnTo>
                <a:lnTo>
                  <a:pt x="172515" y="107297"/>
                </a:lnTo>
                <a:lnTo>
                  <a:pt x="60014" y="48077"/>
                </a:lnTo>
                <a:cubicBezTo>
                  <a:pt x="60373" y="33891"/>
                  <a:pt x="71985" y="22502"/>
                  <a:pt x="86258" y="2250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Rectangle: Rounded Corners 26">
            <a:extLst>
              <a:ext uri="{FF2B5EF4-FFF2-40B4-BE49-F238E27FC236}">
                <a16:creationId xmlns:a16="http://schemas.microsoft.com/office/drawing/2014/main" id="{D7FEAF58-17CE-CE10-055A-0A0B02FBB900}"/>
              </a:ext>
            </a:extLst>
          </p:cNvPr>
          <p:cNvSpPr/>
          <p:nvPr/>
        </p:nvSpPr>
        <p:spPr bwMode="auto">
          <a:xfrm>
            <a:off x="1296000" y="4010220"/>
            <a:ext cx="7055519" cy="2492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Here are some ways that you can use Copilot Chat in Word</a:t>
            </a:r>
          </a:p>
        </p:txBody>
      </p:sp>
      <p:sp>
        <p:nvSpPr>
          <p:cNvPr id="20" name="Rectangle: Rounded Corners 26">
            <a:extLst>
              <a:ext uri="{FF2B5EF4-FFF2-40B4-BE49-F238E27FC236}">
                <a16:creationId xmlns:a16="http://schemas.microsoft.com/office/drawing/2014/main" id="{130996EF-07C7-21DA-C380-4F07582D5701}"/>
              </a:ext>
            </a:extLst>
          </p:cNvPr>
          <p:cNvSpPr/>
          <p:nvPr/>
        </p:nvSpPr>
        <p:spPr bwMode="auto">
          <a:xfrm>
            <a:off x="1296000" y="4447290"/>
            <a:ext cx="7055519" cy="13849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“Write a compelling intro paragraph for this document.”</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“What are some questions a reader might have when going through this document?”</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“Write a summary with the top 5 key points as a draft email that I can send to my team.​​​​​”</a:t>
            </a:r>
          </a:p>
        </p:txBody>
      </p:sp>
      <p:sp>
        <p:nvSpPr>
          <p:cNvPr id="23" name="Graphic 295" descr="Icon of a monitor with a keyboard">
            <a:extLst>
              <a:ext uri="{FF2B5EF4-FFF2-40B4-BE49-F238E27FC236}">
                <a16:creationId xmlns:a16="http://schemas.microsoft.com/office/drawing/2014/main" id="{D9AEB97D-50FD-5D96-D90B-DC5B0067FD8E}"/>
              </a:ext>
            </a:extLst>
          </p:cNvPr>
          <p:cNvSpPr/>
          <p:nvPr/>
        </p:nvSpPr>
        <p:spPr>
          <a:xfrm>
            <a:off x="793772" y="3979477"/>
            <a:ext cx="306132" cy="291554"/>
          </a:xfrm>
          <a:custGeom>
            <a:avLst/>
            <a:gdLst>
              <a:gd name="connsiteX0" fmla="*/ 74792 w 332479"/>
              <a:gd name="connsiteY0" fmla="*/ 300814 h 316646"/>
              <a:gd name="connsiteX1" fmla="*/ 114784 w 332479"/>
              <a:gd name="connsiteY1" fmla="*/ 300814 h 316646"/>
              <a:gd name="connsiteX2" fmla="*/ 110826 w 332479"/>
              <a:gd name="connsiteY2" fmla="*/ 281024 h 316646"/>
              <a:gd name="connsiteX3" fmla="*/ 110826 w 332479"/>
              <a:gd name="connsiteY3" fmla="*/ 213768 h 316646"/>
              <a:gd name="connsiteX4" fmla="*/ 35623 w 332479"/>
              <a:gd name="connsiteY4" fmla="*/ 213768 h 316646"/>
              <a:gd name="connsiteX5" fmla="*/ 34008 w 332479"/>
              <a:gd name="connsiteY5" fmla="*/ 213657 h 316646"/>
              <a:gd name="connsiteX6" fmla="*/ 23749 w 332479"/>
              <a:gd name="connsiteY6" fmla="*/ 201894 h 316646"/>
              <a:gd name="connsiteX7" fmla="*/ 23749 w 332479"/>
              <a:gd name="connsiteY7" fmla="*/ 35623 h 316646"/>
              <a:gd name="connsiteX8" fmla="*/ 23859 w 332479"/>
              <a:gd name="connsiteY8" fmla="*/ 34008 h 316646"/>
              <a:gd name="connsiteX9" fmla="*/ 35623 w 332479"/>
              <a:gd name="connsiteY9" fmla="*/ 23749 h 316646"/>
              <a:gd name="connsiteX10" fmla="*/ 281008 w 332479"/>
              <a:gd name="connsiteY10" fmla="*/ 23749 h 316646"/>
              <a:gd name="connsiteX11" fmla="*/ 282623 w 332479"/>
              <a:gd name="connsiteY11" fmla="*/ 23859 h 316646"/>
              <a:gd name="connsiteX12" fmla="*/ 292882 w 332479"/>
              <a:gd name="connsiteY12" fmla="*/ 35623 h 316646"/>
              <a:gd name="connsiteX13" fmla="*/ 292882 w 332479"/>
              <a:gd name="connsiteY13" fmla="*/ 142491 h 316646"/>
              <a:gd name="connsiteX14" fmla="*/ 296856 w 332479"/>
              <a:gd name="connsiteY14" fmla="*/ 142491 h 316646"/>
              <a:gd name="connsiteX15" fmla="*/ 316631 w 332479"/>
              <a:gd name="connsiteY15" fmla="*/ 146433 h 316646"/>
              <a:gd name="connsiteX16" fmla="*/ 316631 w 332479"/>
              <a:gd name="connsiteY16" fmla="*/ 35623 h 316646"/>
              <a:gd name="connsiteX17" fmla="*/ 316552 w 332479"/>
              <a:gd name="connsiteY17" fmla="*/ 33185 h 316646"/>
              <a:gd name="connsiteX18" fmla="*/ 281008 w 332479"/>
              <a:gd name="connsiteY18" fmla="*/ 0 h 316646"/>
              <a:gd name="connsiteX19" fmla="*/ 35623 w 332479"/>
              <a:gd name="connsiteY19" fmla="*/ 0 h 316646"/>
              <a:gd name="connsiteX20" fmla="*/ 33185 w 332479"/>
              <a:gd name="connsiteY20" fmla="*/ 79 h 316646"/>
              <a:gd name="connsiteX21" fmla="*/ 0 w 332479"/>
              <a:gd name="connsiteY21" fmla="*/ 35623 h 316646"/>
              <a:gd name="connsiteX22" fmla="*/ 0 w 332479"/>
              <a:gd name="connsiteY22" fmla="*/ 201894 h 316646"/>
              <a:gd name="connsiteX23" fmla="*/ 79 w 332479"/>
              <a:gd name="connsiteY23" fmla="*/ 204332 h 316646"/>
              <a:gd name="connsiteX24" fmla="*/ 34008 w 332479"/>
              <a:gd name="connsiteY24" fmla="*/ 237485 h 316646"/>
              <a:gd name="connsiteX25" fmla="*/ 31665 w 332479"/>
              <a:gd name="connsiteY25" fmla="*/ 237485 h 316646"/>
              <a:gd name="connsiteX26" fmla="*/ 31665 w 332479"/>
              <a:gd name="connsiteY26" fmla="*/ 237517 h 316646"/>
              <a:gd name="connsiteX27" fmla="*/ 87062 w 332479"/>
              <a:gd name="connsiteY27" fmla="*/ 237517 h 316646"/>
              <a:gd name="connsiteX28" fmla="*/ 87062 w 332479"/>
              <a:gd name="connsiteY28" fmla="*/ 277066 h 316646"/>
              <a:gd name="connsiteX29" fmla="*/ 59371 w 332479"/>
              <a:gd name="connsiteY29" fmla="*/ 277066 h 316646"/>
              <a:gd name="connsiteX30" fmla="*/ 57756 w 332479"/>
              <a:gd name="connsiteY30" fmla="*/ 277177 h 316646"/>
              <a:gd name="connsiteX31" fmla="*/ 47563 w 332479"/>
              <a:gd name="connsiteY31" fmla="*/ 290522 h 316646"/>
              <a:gd name="connsiteX32" fmla="*/ 58960 w 332479"/>
              <a:gd name="connsiteY32" fmla="*/ 300814 h 316646"/>
              <a:gd name="connsiteX33" fmla="*/ 74792 w 332479"/>
              <a:gd name="connsiteY33" fmla="*/ 300814 h 316646"/>
              <a:gd name="connsiteX34" fmla="*/ 126659 w 332479"/>
              <a:gd name="connsiteY34" fmla="*/ 193946 h 316646"/>
              <a:gd name="connsiteX35" fmla="*/ 162281 w 332479"/>
              <a:gd name="connsiteY35" fmla="*/ 158323 h 316646"/>
              <a:gd name="connsiteX36" fmla="*/ 296856 w 332479"/>
              <a:gd name="connsiteY36" fmla="*/ 158323 h 316646"/>
              <a:gd name="connsiteX37" fmla="*/ 332479 w 332479"/>
              <a:gd name="connsiteY37" fmla="*/ 193946 h 316646"/>
              <a:gd name="connsiteX38" fmla="*/ 332479 w 332479"/>
              <a:gd name="connsiteY38" fmla="*/ 281024 h 316646"/>
              <a:gd name="connsiteX39" fmla="*/ 296856 w 332479"/>
              <a:gd name="connsiteY39" fmla="*/ 316647 h 316646"/>
              <a:gd name="connsiteX40" fmla="*/ 162281 w 332479"/>
              <a:gd name="connsiteY40" fmla="*/ 316647 h 316646"/>
              <a:gd name="connsiteX41" fmla="*/ 126659 w 332479"/>
              <a:gd name="connsiteY41" fmla="*/ 281024 h 316646"/>
              <a:gd name="connsiteX42" fmla="*/ 126659 w 332479"/>
              <a:gd name="connsiteY42" fmla="*/ 193946 h 316646"/>
              <a:gd name="connsiteX43" fmla="*/ 189988 w 332479"/>
              <a:gd name="connsiteY43" fmla="*/ 197904 h 316646"/>
              <a:gd name="connsiteX44" fmla="*/ 178114 w 332479"/>
              <a:gd name="connsiteY44" fmla="*/ 186030 h 316646"/>
              <a:gd name="connsiteX45" fmla="*/ 166240 w 332479"/>
              <a:gd name="connsiteY45" fmla="*/ 197904 h 316646"/>
              <a:gd name="connsiteX46" fmla="*/ 178114 w 332479"/>
              <a:gd name="connsiteY46" fmla="*/ 209778 h 316646"/>
              <a:gd name="connsiteX47" fmla="*/ 189988 w 332479"/>
              <a:gd name="connsiteY47" fmla="*/ 197904 h 316646"/>
              <a:gd name="connsiteX48" fmla="*/ 245401 w 332479"/>
              <a:gd name="connsiteY48" fmla="*/ 197904 h 316646"/>
              <a:gd name="connsiteX49" fmla="*/ 233527 w 332479"/>
              <a:gd name="connsiteY49" fmla="*/ 186030 h 316646"/>
              <a:gd name="connsiteX50" fmla="*/ 221653 w 332479"/>
              <a:gd name="connsiteY50" fmla="*/ 197904 h 316646"/>
              <a:gd name="connsiteX51" fmla="*/ 233527 w 332479"/>
              <a:gd name="connsiteY51" fmla="*/ 209778 h 316646"/>
              <a:gd name="connsiteX52" fmla="*/ 245401 w 332479"/>
              <a:gd name="connsiteY52" fmla="*/ 197904 h 316646"/>
              <a:gd name="connsiteX53" fmla="*/ 284982 w 332479"/>
              <a:gd name="connsiteY53" fmla="*/ 209778 h 316646"/>
              <a:gd name="connsiteX54" fmla="*/ 296856 w 332479"/>
              <a:gd name="connsiteY54" fmla="*/ 197904 h 316646"/>
              <a:gd name="connsiteX55" fmla="*/ 284982 w 332479"/>
              <a:gd name="connsiteY55" fmla="*/ 186030 h 316646"/>
              <a:gd name="connsiteX56" fmla="*/ 273108 w 332479"/>
              <a:gd name="connsiteY56" fmla="*/ 197904 h 316646"/>
              <a:gd name="connsiteX57" fmla="*/ 284982 w 332479"/>
              <a:gd name="connsiteY57" fmla="*/ 209778 h 316646"/>
              <a:gd name="connsiteX58" fmla="*/ 273108 w 332479"/>
              <a:gd name="connsiteY58" fmla="*/ 237485 h 316646"/>
              <a:gd name="connsiteX59" fmla="*/ 261234 w 332479"/>
              <a:gd name="connsiteY59" fmla="*/ 225611 h 316646"/>
              <a:gd name="connsiteX60" fmla="*/ 249359 w 332479"/>
              <a:gd name="connsiteY60" fmla="*/ 237485 h 316646"/>
              <a:gd name="connsiteX61" fmla="*/ 261234 w 332479"/>
              <a:gd name="connsiteY61" fmla="*/ 249359 h 316646"/>
              <a:gd name="connsiteX62" fmla="*/ 273108 w 332479"/>
              <a:gd name="connsiteY62" fmla="*/ 237485 h 316646"/>
              <a:gd name="connsiteX63" fmla="*/ 205820 w 332479"/>
              <a:gd name="connsiteY63" fmla="*/ 249359 h 316646"/>
              <a:gd name="connsiteX64" fmla="*/ 217695 w 332479"/>
              <a:gd name="connsiteY64" fmla="*/ 237485 h 316646"/>
              <a:gd name="connsiteX65" fmla="*/ 205820 w 332479"/>
              <a:gd name="connsiteY65" fmla="*/ 225611 h 316646"/>
              <a:gd name="connsiteX66" fmla="*/ 193946 w 332479"/>
              <a:gd name="connsiteY66" fmla="*/ 237485 h 316646"/>
              <a:gd name="connsiteX67" fmla="*/ 205820 w 332479"/>
              <a:gd name="connsiteY67" fmla="*/ 249359 h 316646"/>
              <a:gd name="connsiteX68" fmla="*/ 174156 w 332479"/>
              <a:gd name="connsiteY68" fmla="*/ 281024 h 316646"/>
              <a:gd name="connsiteX69" fmla="*/ 186030 w 332479"/>
              <a:gd name="connsiteY69" fmla="*/ 292898 h 316646"/>
              <a:gd name="connsiteX70" fmla="*/ 273108 w 332479"/>
              <a:gd name="connsiteY70" fmla="*/ 292898 h 316646"/>
              <a:gd name="connsiteX71" fmla="*/ 284982 w 332479"/>
              <a:gd name="connsiteY71" fmla="*/ 281024 h 316646"/>
              <a:gd name="connsiteX72" fmla="*/ 273108 w 332479"/>
              <a:gd name="connsiteY72" fmla="*/ 269150 h 316646"/>
              <a:gd name="connsiteX73" fmla="*/ 186030 w 332479"/>
              <a:gd name="connsiteY73" fmla="*/ 269150 h 316646"/>
              <a:gd name="connsiteX74" fmla="*/ 174156 w 332479"/>
              <a:gd name="connsiteY74" fmla="*/ 281024 h 3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2479" h="316646">
                <a:moveTo>
                  <a:pt x="74792" y="300814"/>
                </a:moveTo>
                <a:lnTo>
                  <a:pt x="114784" y="300814"/>
                </a:lnTo>
                <a:cubicBezTo>
                  <a:pt x="112167" y="294545"/>
                  <a:pt x="110822" y="287818"/>
                  <a:pt x="110826" y="281024"/>
                </a:cubicBezTo>
                <a:lnTo>
                  <a:pt x="110826" y="213768"/>
                </a:lnTo>
                <a:lnTo>
                  <a:pt x="35623" y="213768"/>
                </a:lnTo>
                <a:lnTo>
                  <a:pt x="34008" y="213657"/>
                </a:lnTo>
                <a:cubicBezTo>
                  <a:pt x="28129" y="212850"/>
                  <a:pt x="23749" y="207828"/>
                  <a:pt x="23749" y="201894"/>
                </a:cubicBezTo>
                <a:lnTo>
                  <a:pt x="23749" y="35623"/>
                </a:lnTo>
                <a:lnTo>
                  <a:pt x="23859" y="34008"/>
                </a:lnTo>
                <a:cubicBezTo>
                  <a:pt x="24666" y="28129"/>
                  <a:pt x="29689" y="23749"/>
                  <a:pt x="35623" y="23749"/>
                </a:cubicBezTo>
                <a:lnTo>
                  <a:pt x="281008" y="23749"/>
                </a:lnTo>
                <a:lnTo>
                  <a:pt x="282623" y="23859"/>
                </a:lnTo>
                <a:cubicBezTo>
                  <a:pt x="288502" y="24666"/>
                  <a:pt x="292882" y="29689"/>
                  <a:pt x="292882" y="35623"/>
                </a:cubicBezTo>
                <a:lnTo>
                  <a:pt x="292882" y="142491"/>
                </a:lnTo>
                <a:lnTo>
                  <a:pt x="296856" y="142491"/>
                </a:lnTo>
                <a:cubicBezTo>
                  <a:pt x="303854" y="142491"/>
                  <a:pt x="310535" y="143884"/>
                  <a:pt x="316631" y="146433"/>
                </a:cubicBezTo>
                <a:lnTo>
                  <a:pt x="316631" y="35623"/>
                </a:lnTo>
                <a:lnTo>
                  <a:pt x="316552" y="33185"/>
                </a:lnTo>
                <a:cubicBezTo>
                  <a:pt x="315269" y="14499"/>
                  <a:pt x="299738" y="-2"/>
                  <a:pt x="281008" y="0"/>
                </a:cubicBezTo>
                <a:lnTo>
                  <a:pt x="35623" y="0"/>
                </a:lnTo>
                <a:lnTo>
                  <a:pt x="33185" y="79"/>
                </a:lnTo>
                <a:cubicBezTo>
                  <a:pt x="14499" y="1361"/>
                  <a:pt x="-2" y="16893"/>
                  <a:pt x="0" y="35623"/>
                </a:cubicBezTo>
                <a:lnTo>
                  <a:pt x="0" y="201894"/>
                </a:lnTo>
                <a:lnTo>
                  <a:pt x="79" y="204332"/>
                </a:lnTo>
                <a:cubicBezTo>
                  <a:pt x="1316" y="222402"/>
                  <a:pt x="15915" y="236666"/>
                  <a:pt x="34008" y="237485"/>
                </a:cubicBezTo>
                <a:lnTo>
                  <a:pt x="31665" y="237485"/>
                </a:lnTo>
                <a:lnTo>
                  <a:pt x="31665" y="237517"/>
                </a:lnTo>
                <a:lnTo>
                  <a:pt x="87062" y="237517"/>
                </a:lnTo>
                <a:lnTo>
                  <a:pt x="87062" y="277066"/>
                </a:lnTo>
                <a:lnTo>
                  <a:pt x="59371" y="277066"/>
                </a:lnTo>
                <a:lnTo>
                  <a:pt x="57756" y="277177"/>
                </a:lnTo>
                <a:cubicBezTo>
                  <a:pt x="51256" y="278047"/>
                  <a:pt x="46692" y="284021"/>
                  <a:pt x="47563" y="290522"/>
                </a:cubicBezTo>
                <a:cubicBezTo>
                  <a:pt x="48333" y="296278"/>
                  <a:pt x="53155" y="300632"/>
                  <a:pt x="58960" y="300814"/>
                </a:cubicBezTo>
                <a:lnTo>
                  <a:pt x="74792" y="300814"/>
                </a:lnTo>
                <a:close/>
                <a:moveTo>
                  <a:pt x="126659" y="193946"/>
                </a:moveTo>
                <a:cubicBezTo>
                  <a:pt x="126659" y="174273"/>
                  <a:pt x="142608" y="158323"/>
                  <a:pt x="162281" y="158323"/>
                </a:cubicBezTo>
                <a:lnTo>
                  <a:pt x="296856" y="158323"/>
                </a:lnTo>
                <a:cubicBezTo>
                  <a:pt x="316530" y="158323"/>
                  <a:pt x="332479" y="174273"/>
                  <a:pt x="332479" y="193946"/>
                </a:cubicBezTo>
                <a:lnTo>
                  <a:pt x="332479" y="281024"/>
                </a:lnTo>
                <a:cubicBezTo>
                  <a:pt x="332479" y="300697"/>
                  <a:pt x="316530" y="316647"/>
                  <a:pt x="296856" y="316647"/>
                </a:cubicBezTo>
                <a:lnTo>
                  <a:pt x="162281" y="316647"/>
                </a:lnTo>
                <a:cubicBezTo>
                  <a:pt x="142608" y="316647"/>
                  <a:pt x="126659" y="300697"/>
                  <a:pt x="126659" y="281024"/>
                </a:cubicBezTo>
                <a:lnTo>
                  <a:pt x="126659" y="193946"/>
                </a:lnTo>
                <a:close/>
                <a:moveTo>
                  <a:pt x="189988" y="197904"/>
                </a:moveTo>
                <a:cubicBezTo>
                  <a:pt x="189988" y="191346"/>
                  <a:pt x="184672" y="186030"/>
                  <a:pt x="178114" y="186030"/>
                </a:cubicBezTo>
                <a:cubicBezTo>
                  <a:pt x="171556" y="186030"/>
                  <a:pt x="166240" y="191346"/>
                  <a:pt x="166240" y="197904"/>
                </a:cubicBezTo>
                <a:cubicBezTo>
                  <a:pt x="166240" y="204462"/>
                  <a:pt x="171556" y="209778"/>
                  <a:pt x="178114" y="209778"/>
                </a:cubicBezTo>
                <a:cubicBezTo>
                  <a:pt x="184672" y="209778"/>
                  <a:pt x="189988" y="204462"/>
                  <a:pt x="189988" y="197904"/>
                </a:cubicBezTo>
                <a:close/>
                <a:moveTo>
                  <a:pt x="245401" y="197904"/>
                </a:moveTo>
                <a:cubicBezTo>
                  <a:pt x="245401" y="191346"/>
                  <a:pt x="240085" y="186030"/>
                  <a:pt x="233527" y="186030"/>
                </a:cubicBezTo>
                <a:cubicBezTo>
                  <a:pt x="226969" y="186030"/>
                  <a:pt x="221653" y="191346"/>
                  <a:pt x="221653" y="197904"/>
                </a:cubicBezTo>
                <a:cubicBezTo>
                  <a:pt x="221653" y="204462"/>
                  <a:pt x="226969" y="209778"/>
                  <a:pt x="233527" y="209778"/>
                </a:cubicBezTo>
                <a:cubicBezTo>
                  <a:pt x="240085" y="209778"/>
                  <a:pt x="245401" y="204462"/>
                  <a:pt x="245401" y="197904"/>
                </a:cubicBezTo>
                <a:close/>
                <a:moveTo>
                  <a:pt x="284982" y="209778"/>
                </a:moveTo>
                <a:cubicBezTo>
                  <a:pt x="291540" y="209778"/>
                  <a:pt x="296856" y="204462"/>
                  <a:pt x="296856" y="197904"/>
                </a:cubicBezTo>
                <a:cubicBezTo>
                  <a:pt x="296856" y="191346"/>
                  <a:pt x="291540" y="186030"/>
                  <a:pt x="284982" y="186030"/>
                </a:cubicBezTo>
                <a:cubicBezTo>
                  <a:pt x="278424" y="186030"/>
                  <a:pt x="273108" y="191346"/>
                  <a:pt x="273108" y="197904"/>
                </a:cubicBezTo>
                <a:cubicBezTo>
                  <a:pt x="273108" y="204462"/>
                  <a:pt x="278424" y="209778"/>
                  <a:pt x="284982" y="209778"/>
                </a:cubicBezTo>
                <a:close/>
                <a:moveTo>
                  <a:pt x="273108" y="237485"/>
                </a:moveTo>
                <a:cubicBezTo>
                  <a:pt x="273108" y="230927"/>
                  <a:pt x="267791" y="225611"/>
                  <a:pt x="261234" y="225611"/>
                </a:cubicBezTo>
                <a:cubicBezTo>
                  <a:pt x="254676" y="225611"/>
                  <a:pt x="249359" y="230927"/>
                  <a:pt x="249359" y="237485"/>
                </a:cubicBezTo>
                <a:cubicBezTo>
                  <a:pt x="249359" y="244043"/>
                  <a:pt x="254676" y="249359"/>
                  <a:pt x="261234" y="249359"/>
                </a:cubicBezTo>
                <a:cubicBezTo>
                  <a:pt x="267791" y="249359"/>
                  <a:pt x="273108" y="244043"/>
                  <a:pt x="273108" y="237485"/>
                </a:cubicBezTo>
                <a:close/>
                <a:moveTo>
                  <a:pt x="205820" y="249359"/>
                </a:moveTo>
                <a:cubicBezTo>
                  <a:pt x="212378" y="249359"/>
                  <a:pt x="217695" y="244043"/>
                  <a:pt x="217695" y="237485"/>
                </a:cubicBezTo>
                <a:cubicBezTo>
                  <a:pt x="217695" y="230927"/>
                  <a:pt x="212378" y="225611"/>
                  <a:pt x="205820" y="225611"/>
                </a:cubicBezTo>
                <a:cubicBezTo>
                  <a:pt x="199263" y="225611"/>
                  <a:pt x="193946" y="230927"/>
                  <a:pt x="193946" y="237485"/>
                </a:cubicBezTo>
                <a:cubicBezTo>
                  <a:pt x="193946" y="244043"/>
                  <a:pt x="199263" y="249359"/>
                  <a:pt x="205820" y="249359"/>
                </a:cubicBezTo>
                <a:close/>
                <a:moveTo>
                  <a:pt x="174156" y="281024"/>
                </a:moveTo>
                <a:cubicBezTo>
                  <a:pt x="174156" y="287579"/>
                  <a:pt x="179475" y="292898"/>
                  <a:pt x="186030" y="292898"/>
                </a:cubicBezTo>
                <a:lnTo>
                  <a:pt x="273108" y="292898"/>
                </a:lnTo>
                <a:cubicBezTo>
                  <a:pt x="279666" y="292898"/>
                  <a:pt x="284982" y="287582"/>
                  <a:pt x="284982" y="281024"/>
                </a:cubicBezTo>
                <a:cubicBezTo>
                  <a:pt x="284982" y="274466"/>
                  <a:pt x="279666" y="269150"/>
                  <a:pt x="273108" y="269150"/>
                </a:cubicBezTo>
                <a:lnTo>
                  <a:pt x="186030" y="269150"/>
                </a:lnTo>
                <a:cubicBezTo>
                  <a:pt x="179472" y="269150"/>
                  <a:pt x="174156" y="274466"/>
                  <a:pt x="174156" y="2810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4" name="Rectangle: Rounded Corners 26">
            <a:extLst>
              <a:ext uri="{FF2B5EF4-FFF2-40B4-BE49-F238E27FC236}">
                <a16:creationId xmlns:a16="http://schemas.microsoft.com/office/drawing/2014/main" id="{38ED89CB-4AB3-D8DC-FF11-A8ECF6402A7F}"/>
              </a:ext>
            </a:extLst>
          </p:cNvPr>
          <p:cNvSpPr/>
          <p:nvPr/>
        </p:nvSpPr>
        <p:spPr bwMode="auto">
          <a:xfrm>
            <a:off x="1296000" y="2727995"/>
            <a:ext cx="7055519"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Copilot Chat also allows you to summarize or rewrite content quickly, helping you to work efficiently and share your ideas more clearly or in a tone that fits your audience. </a:t>
            </a:r>
          </a:p>
        </p:txBody>
      </p:sp>
      <p:pic>
        <p:nvPicPr>
          <p:cNvPr id="4" name="Picture 3" descr="Copilot Chat UI">
            <a:extLst>
              <a:ext uri="{FF2B5EF4-FFF2-40B4-BE49-F238E27FC236}">
                <a16:creationId xmlns:a16="http://schemas.microsoft.com/office/drawing/2014/main" id="{0FFB009C-971B-1679-41E3-9FC9E42D9B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618026" y="754017"/>
            <a:ext cx="2899798" cy="4594732"/>
          </a:xfrm>
          <a:prstGeom prst="rect">
            <a:avLst/>
          </a:prstGeom>
        </p:spPr>
      </p:pic>
      <p:sp>
        <p:nvSpPr>
          <p:cNvPr id="5" name="Graphic 86" descr="Icon of a person with a callout ">
            <a:extLst>
              <a:ext uri="{FF2B5EF4-FFF2-40B4-BE49-F238E27FC236}">
                <a16:creationId xmlns:a16="http://schemas.microsoft.com/office/drawing/2014/main" id="{A5667D98-C49F-8EF6-60B2-5BA6B9E6AED9}"/>
              </a:ext>
            </a:extLst>
          </p:cNvPr>
          <p:cNvSpPr/>
          <p:nvPr/>
        </p:nvSpPr>
        <p:spPr>
          <a:xfrm>
            <a:off x="789236" y="2727995"/>
            <a:ext cx="318215" cy="302447"/>
          </a:xfrm>
          <a:custGeom>
            <a:avLst/>
            <a:gdLst>
              <a:gd name="connsiteX0" fmla="*/ 118070 w 269875"/>
              <a:gd name="connsiteY0" fmla="*/ 161925 h 256502"/>
              <a:gd name="connsiteX1" fmla="*/ 148431 w 269875"/>
              <a:gd name="connsiteY1" fmla="*/ 192286 h 256502"/>
              <a:gd name="connsiteX2" fmla="*/ 148431 w 269875"/>
              <a:gd name="connsiteY2" fmla="*/ 212554 h 256502"/>
              <a:gd name="connsiteX3" fmla="*/ 148323 w 269875"/>
              <a:gd name="connsiteY3" fmla="*/ 214011 h 256502"/>
              <a:gd name="connsiteX4" fmla="*/ 75120 w 269875"/>
              <a:gd name="connsiteY4" fmla="*/ 256503 h 256502"/>
              <a:gd name="connsiteX5" fmla="*/ 189 w 269875"/>
              <a:gd name="connsiteY5" fmla="*/ 214510 h 256502"/>
              <a:gd name="connsiteX6" fmla="*/ 0 w 269875"/>
              <a:gd name="connsiteY6" fmla="*/ 212527 h 256502"/>
              <a:gd name="connsiteX7" fmla="*/ 0 w 269875"/>
              <a:gd name="connsiteY7" fmla="*/ 192286 h 256502"/>
              <a:gd name="connsiteX8" fmla="*/ 30361 w 269875"/>
              <a:gd name="connsiteY8" fmla="*/ 161925 h 256502"/>
              <a:gd name="connsiteX9" fmla="*/ 118070 w 269875"/>
              <a:gd name="connsiteY9" fmla="*/ 161925 h 256502"/>
              <a:gd name="connsiteX10" fmla="*/ 118070 w 269875"/>
              <a:gd name="connsiteY10" fmla="*/ 182166 h 256502"/>
              <a:gd name="connsiteX11" fmla="*/ 30361 w 269875"/>
              <a:gd name="connsiteY11" fmla="*/ 182166 h 256502"/>
              <a:gd name="connsiteX12" fmla="*/ 20241 w 269875"/>
              <a:gd name="connsiteY12" fmla="*/ 192286 h 256502"/>
              <a:gd name="connsiteX13" fmla="*/ 20241 w 269875"/>
              <a:gd name="connsiteY13" fmla="*/ 211447 h 256502"/>
              <a:gd name="connsiteX14" fmla="*/ 75120 w 269875"/>
              <a:gd name="connsiteY14" fmla="*/ 236262 h 256502"/>
              <a:gd name="connsiteX15" fmla="*/ 128191 w 269875"/>
              <a:gd name="connsiteY15" fmla="*/ 211757 h 256502"/>
              <a:gd name="connsiteX16" fmla="*/ 128191 w 269875"/>
              <a:gd name="connsiteY16" fmla="*/ 192286 h 256502"/>
              <a:gd name="connsiteX17" fmla="*/ 118070 w 269875"/>
              <a:gd name="connsiteY17" fmla="*/ 182166 h 256502"/>
              <a:gd name="connsiteX18" fmla="*/ 74216 w 269875"/>
              <a:gd name="connsiteY18" fmla="*/ 53975 h 256502"/>
              <a:gd name="connsiteX19" fmla="*/ 121444 w 269875"/>
              <a:gd name="connsiteY19" fmla="*/ 101203 h 256502"/>
              <a:gd name="connsiteX20" fmla="*/ 74216 w 269875"/>
              <a:gd name="connsiteY20" fmla="*/ 148431 h 256502"/>
              <a:gd name="connsiteX21" fmla="*/ 26988 w 269875"/>
              <a:gd name="connsiteY21" fmla="*/ 101203 h 256502"/>
              <a:gd name="connsiteX22" fmla="*/ 74216 w 269875"/>
              <a:gd name="connsiteY22" fmla="*/ 53975 h 256502"/>
              <a:gd name="connsiteX23" fmla="*/ 239514 w 269875"/>
              <a:gd name="connsiteY23" fmla="*/ 0 h 256502"/>
              <a:gd name="connsiteX24" fmla="*/ 269875 w 269875"/>
              <a:gd name="connsiteY24" fmla="*/ 30361 h 256502"/>
              <a:gd name="connsiteX25" fmla="*/ 269875 w 269875"/>
              <a:gd name="connsiteY25" fmla="*/ 77589 h 256502"/>
              <a:gd name="connsiteX26" fmla="*/ 239514 w 269875"/>
              <a:gd name="connsiteY26" fmla="*/ 107950 h 256502"/>
              <a:gd name="connsiteX27" fmla="*/ 219881 w 269875"/>
              <a:gd name="connsiteY27" fmla="*/ 107950 h 256502"/>
              <a:gd name="connsiteX28" fmla="*/ 190653 w 269875"/>
              <a:gd name="connsiteY28" fmla="*/ 136840 h 256502"/>
              <a:gd name="connsiteX29" fmla="*/ 166800 w 269875"/>
              <a:gd name="connsiteY29" fmla="*/ 136709 h 256502"/>
              <a:gd name="connsiteX30" fmla="*/ 161925 w 269875"/>
              <a:gd name="connsiteY30" fmla="*/ 124858 h 256502"/>
              <a:gd name="connsiteX31" fmla="*/ 161925 w 269875"/>
              <a:gd name="connsiteY31" fmla="*/ 107761 h 256502"/>
              <a:gd name="connsiteX32" fmla="*/ 134938 w 269875"/>
              <a:gd name="connsiteY32" fmla="*/ 77589 h 256502"/>
              <a:gd name="connsiteX33" fmla="*/ 134938 w 269875"/>
              <a:gd name="connsiteY33" fmla="*/ 30361 h 256502"/>
              <a:gd name="connsiteX34" fmla="*/ 165298 w 269875"/>
              <a:gd name="connsiteY34" fmla="*/ 0 h 256502"/>
              <a:gd name="connsiteX35" fmla="*/ 239514 w 269875"/>
              <a:gd name="connsiteY35" fmla="*/ 0 h 256502"/>
              <a:gd name="connsiteX36" fmla="*/ 74216 w 269875"/>
              <a:gd name="connsiteY36" fmla="*/ 74216 h 256502"/>
              <a:gd name="connsiteX37" fmla="*/ 47228 w 269875"/>
              <a:gd name="connsiteY37" fmla="*/ 101203 h 256502"/>
              <a:gd name="connsiteX38" fmla="*/ 74216 w 269875"/>
              <a:gd name="connsiteY38" fmla="*/ 128191 h 256502"/>
              <a:gd name="connsiteX39" fmla="*/ 101203 w 269875"/>
              <a:gd name="connsiteY39" fmla="*/ 101203 h 256502"/>
              <a:gd name="connsiteX40" fmla="*/ 74216 w 269875"/>
              <a:gd name="connsiteY40" fmla="*/ 74216 h 256502"/>
              <a:gd name="connsiteX41" fmla="*/ 239514 w 269875"/>
              <a:gd name="connsiteY41" fmla="*/ 20241 h 256502"/>
              <a:gd name="connsiteX42" fmla="*/ 165298 w 269875"/>
              <a:gd name="connsiteY42" fmla="*/ 20241 h 256502"/>
              <a:gd name="connsiteX43" fmla="*/ 155178 w 269875"/>
              <a:gd name="connsiteY43" fmla="*/ 30361 h 256502"/>
              <a:gd name="connsiteX44" fmla="*/ 155178 w 269875"/>
              <a:gd name="connsiteY44" fmla="*/ 77589 h 256502"/>
              <a:gd name="connsiteX45" fmla="*/ 165298 w 269875"/>
              <a:gd name="connsiteY45" fmla="*/ 87709 h 256502"/>
              <a:gd name="connsiteX46" fmla="*/ 182152 w 269875"/>
              <a:gd name="connsiteY46" fmla="*/ 87709 h 256502"/>
              <a:gd name="connsiteX47" fmla="*/ 182152 w 269875"/>
              <a:gd name="connsiteY47" fmla="*/ 116775 h 256502"/>
              <a:gd name="connsiteX48" fmla="*/ 211582 w 269875"/>
              <a:gd name="connsiteY48" fmla="*/ 87709 h 256502"/>
              <a:gd name="connsiteX49" fmla="*/ 239528 w 269875"/>
              <a:gd name="connsiteY49" fmla="*/ 87709 h 256502"/>
              <a:gd name="connsiteX50" fmla="*/ 249648 w 269875"/>
              <a:gd name="connsiteY50" fmla="*/ 77589 h 256502"/>
              <a:gd name="connsiteX51" fmla="*/ 249648 w 269875"/>
              <a:gd name="connsiteY51" fmla="*/ 30361 h 256502"/>
              <a:gd name="connsiteX52" fmla="*/ 239528 w 269875"/>
              <a:gd name="connsiteY52" fmla="*/ 20241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875" h="256502">
                <a:moveTo>
                  <a:pt x="118070" y="161925"/>
                </a:moveTo>
                <a:cubicBezTo>
                  <a:pt x="134838" y="161925"/>
                  <a:pt x="148431" y="175519"/>
                  <a:pt x="148431" y="192286"/>
                </a:cubicBezTo>
                <a:lnTo>
                  <a:pt x="148431" y="212554"/>
                </a:lnTo>
                <a:lnTo>
                  <a:pt x="148323" y="214011"/>
                </a:lnTo>
                <a:cubicBezTo>
                  <a:pt x="144140" y="242712"/>
                  <a:pt x="118367" y="256503"/>
                  <a:pt x="75120" y="256503"/>
                </a:cubicBezTo>
                <a:cubicBezTo>
                  <a:pt x="32034" y="256503"/>
                  <a:pt x="5843" y="242874"/>
                  <a:pt x="189" y="214510"/>
                </a:cubicBezTo>
                <a:lnTo>
                  <a:pt x="0" y="212527"/>
                </a:lnTo>
                <a:lnTo>
                  <a:pt x="0" y="192286"/>
                </a:lnTo>
                <a:cubicBezTo>
                  <a:pt x="0" y="175519"/>
                  <a:pt x="13593" y="161925"/>
                  <a:pt x="30361" y="161925"/>
                </a:cubicBezTo>
                <a:lnTo>
                  <a:pt x="118070" y="161925"/>
                </a:lnTo>
                <a:close/>
                <a:moveTo>
                  <a:pt x="118070" y="182166"/>
                </a:moveTo>
                <a:lnTo>
                  <a:pt x="30361" y="182166"/>
                </a:lnTo>
                <a:cubicBezTo>
                  <a:pt x="24772" y="182166"/>
                  <a:pt x="20241" y="186697"/>
                  <a:pt x="20241" y="192286"/>
                </a:cubicBezTo>
                <a:lnTo>
                  <a:pt x="20241" y="211447"/>
                </a:lnTo>
                <a:cubicBezTo>
                  <a:pt x="24019" y="227640"/>
                  <a:pt x="41156" y="236262"/>
                  <a:pt x="75120" y="236262"/>
                </a:cubicBezTo>
                <a:cubicBezTo>
                  <a:pt x="109070" y="236262"/>
                  <a:pt x="125451" y="227748"/>
                  <a:pt x="128191" y="211757"/>
                </a:cubicBezTo>
                <a:lnTo>
                  <a:pt x="128191" y="192286"/>
                </a:lnTo>
                <a:cubicBezTo>
                  <a:pt x="128191" y="186697"/>
                  <a:pt x="123659" y="182166"/>
                  <a:pt x="118070" y="182166"/>
                </a:cubicBezTo>
                <a:close/>
                <a:moveTo>
                  <a:pt x="74216" y="53975"/>
                </a:moveTo>
                <a:cubicBezTo>
                  <a:pt x="100299" y="53975"/>
                  <a:pt x="121444" y="75120"/>
                  <a:pt x="121444" y="101203"/>
                </a:cubicBezTo>
                <a:cubicBezTo>
                  <a:pt x="121444" y="127287"/>
                  <a:pt x="100299" y="148431"/>
                  <a:pt x="74216" y="148431"/>
                </a:cubicBezTo>
                <a:cubicBezTo>
                  <a:pt x="48132" y="148431"/>
                  <a:pt x="26988" y="127287"/>
                  <a:pt x="26988" y="101203"/>
                </a:cubicBezTo>
                <a:cubicBezTo>
                  <a:pt x="26988" y="75120"/>
                  <a:pt x="48132" y="53975"/>
                  <a:pt x="74216" y="53975"/>
                </a:cubicBezTo>
                <a:close/>
                <a:moveTo>
                  <a:pt x="239514" y="0"/>
                </a:moveTo>
                <a:cubicBezTo>
                  <a:pt x="256281" y="0"/>
                  <a:pt x="269875" y="13593"/>
                  <a:pt x="269875" y="30361"/>
                </a:cubicBezTo>
                <a:lnTo>
                  <a:pt x="269875" y="77589"/>
                </a:lnTo>
                <a:cubicBezTo>
                  <a:pt x="269875" y="94357"/>
                  <a:pt x="256281" y="107950"/>
                  <a:pt x="239514" y="107950"/>
                </a:cubicBezTo>
                <a:lnTo>
                  <a:pt x="219881" y="107950"/>
                </a:lnTo>
                <a:lnTo>
                  <a:pt x="190653" y="136840"/>
                </a:lnTo>
                <a:cubicBezTo>
                  <a:pt x="184030" y="143391"/>
                  <a:pt x="173350" y="143332"/>
                  <a:pt x="166800" y="136709"/>
                </a:cubicBezTo>
                <a:cubicBezTo>
                  <a:pt x="163679" y="133553"/>
                  <a:pt x="161928" y="129296"/>
                  <a:pt x="161925" y="124858"/>
                </a:cubicBezTo>
                <a:lnTo>
                  <a:pt x="161925" y="107761"/>
                </a:lnTo>
                <a:cubicBezTo>
                  <a:pt x="146558" y="106043"/>
                  <a:pt x="134938" y="93051"/>
                  <a:pt x="134938" y="77589"/>
                </a:cubicBezTo>
                <a:lnTo>
                  <a:pt x="134938" y="30361"/>
                </a:lnTo>
                <a:cubicBezTo>
                  <a:pt x="134938" y="13593"/>
                  <a:pt x="148531" y="0"/>
                  <a:pt x="165298" y="0"/>
                </a:cubicBezTo>
                <a:lnTo>
                  <a:pt x="239514" y="0"/>
                </a:lnTo>
                <a:close/>
                <a:moveTo>
                  <a:pt x="74216" y="74216"/>
                </a:moveTo>
                <a:cubicBezTo>
                  <a:pt x="59311" y="74216"/>
                  <a:pt x="47228" y="86298"/>
                  <a:pt x="47228" y="101203"/>
                </a:cubicBezTo>
                <a:cubicBezTo>
                  <a:pt x="47228" y="116108"/>
                  <a:pt x="59311" y="128191"/>
                  <a:pt x="74216" y="128191"/>
                </a:cubicBezTo>
                <a:cubicBezTo>
                  <a:pt x="89120" y="128191"/>
                  <a:pt x="101203" y="116108"/>
                  <a:pt x="101203" y="101203"/>
                </a:cubicBezTo>
                <a:cubicBezTo>
                  <a:pt x="101203" y="86298"/>
                  <a:pt x="89120" y="74216"/>
                  <a:pt x="74216" y="74216"/>
                </a:cubicBezTo>
                <a:close/>
                <a:moveTo>
                  <a:pt x="239514" y="20241"/>
                </a:moveTo>
                <a:lnTo>
                  <a:pt x="165298" y="20241"/>
                </a:lnTo>
                <a:cubicBezTo>
                  <a:pt x="159709" y="20241"/>
                  <a:pt x="155178" y="24772"/>
                  <a:pt x="155178" y="30361"/>
                </a:cubicBezTo>
                <a:lnTo>
                  <a:pt x="155178" y="77589"/>
                </a:lnTo>
                <a:cubicBezTo>
                  <a:pt x="155178" y="83175"/>
                  <a:pt x="159712" y="87709"/>
                  <a:pt x="165298" y="87709"/>
                </a:cubicBezTo>
                <a:lnTo>
                  <a:pt x="182152" y="87709"/>
                </a:lnTo>
                <a:lnTo>
                  <a:pt x="182152" y="116775"/>
                </a:lnTo>
                <a:lnTo>
                  <a:pt x="211582" y="87709"/>
                </a:lnTo>
                <a:lnTo>
                  <a:pt x="239528" y="87709"/>
                </a:lnTo>
                <a:cubicBezTo>
                  <a:pt x="245117" y="87709"/>
                  <a:pt x="249648" y="83178"/>
                  <a:pt x="249648" y="77589"/>
                </a:cubicBezTo>
                <a:lnTo>
                  <a:pt x="249648" y="30361"/>
                </a:lnTo>
                <a:cubicBezTo>
                  <a:pt x="249648" y="24772"/>
                  <a:pt x="245117" y="20241"/>
                  <a:pt x="239528" y="2024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7069568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FFCE-8BF4-BF52-0096-BBCD5FF07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957C-24EF-D45B-B49E-B7A63792E3BD}"/>
              </a:ext>
            </a:extLst>
          </p:cNvPr>
          <p:cNvSpPr>
            <a:spLocks noGrp="1"/>
          </p:cNvSpPr>
          <p:nvPr>
            <p:ph type="title"/>
          </p:nvPr>
        </p:nvSpPr>
        <p:spPr>
          <a:xfrm>
            <a:off x="588261" y="585216"/>
            <a:ext cx="11011601" cy="553998"/>
          </a:xfrm>
        </p:spPr>
        <p:txBody>
          <a:bodyPr/>
          <a:lstStyle/>
          <a:p>
            <a:r>
              <a:rPr lang="en-US"/>
              <a:t>Starting a chat in Word</a:t>
            </a:r>
          </a:p>
        </p:txBody>
      </p:sp>
      <p:sp>
        <p:nvSpPr>
          <p:cNvPr id="5" name="Rectangle: Rounded Corners 4">
            <a:extLst>
              <a:ext uri="{FF2B5EF4-FFF2-40B4-BE49-F238E27FC236}">
                <a16:creationId xmlns:a16="http://schemas.microsoft.com/office/drawing/2014/main" id="{1A1D94E8-45F3-2E87-67FE-A928374CBD56}"/>
              </a:ext>
              <a:ext uri="{C183D7F6-B498-43B3-948B-1728B52AA6E4}">
                <adec:decorative xmlns:adec="http://schemas.microsoft.com/office/drawing/2017/decorative" val="1"/>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4" name="Picture 3" descr="Copilot Chat UI">
            <a:extLst>
              <a:ext uri="{FF2B5EF4-FFF2-40B4-BE49-F238E27FC236}">
                <a16:creationId xmlns:a16="http://schemas.microsoft.com/office/drawing/2014/main" id="{10AA7107-8425-D468-70E0-3B44205FE8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4" r="-384"/>
          <a:stretch>
            <a:fillRect/>
          </a:stretch>
        </p:blipFill>
        <p:spPr>
          <a:xfrm>
            <a:off x="2131391" y="2077497"/>
            <a:ext cx="6690358" cy="4150808"/>
          </a:xfrm>
          <a:prstGeom prst="rect">
            <a:avLst/>
          </a:prstGeom>
        </p:spPr>
      </p:pic>
      <p:sp>
        <p:nvSpPr>
          <p:cNvPr id="8" name="Rectangle: Rounded Corners 7">
            <a:extLst>
              <a:ext uri="{FF2B5EF4-FFF2-40B4-BE49-F238E27FC236}">
                <a16:creationId xmlns:a16="http://schemas.microsoft.com/office/drawing/2014/main" id="{4AFD83B3-5FF0-F732-EC0E-7B47C0A9ACEA}"/>
              </a:ext>
              <a:ext uri="{C183D7F6-B498-43B3-948B-1728B52AA6E4}">
                <adec:decorative xmlns:adec="http://schemas.microsoft.com/office/drawing/2017/decorative" val="1"/>
              </a:ext>
            </a:extLst>
          </p:cNvPr>
          <p:cNvSpPr>
            <a:spLocks noChangeAspect="1"/>
          </p:cNvSpPr>
          <p:nvPr/>
        </p:nvSpPr>
        <p:spPr bwMode="auto">
          <a:xfrm>
            <a:off x="9003506" y="5248274"/>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Freeform: Shape 10">
            <a:extLst>
              <a:ext uri="{FF2B5EF4-FFF2-40B4-BE49-F238E27FC236}">
                <a16:creationId xmlns:a16="http://schemas.microsoft.com/office/drawing/2014/main" id="{B7EF5DFE-CA42-E17A-6F20-745DEC7B298B}"/>
              </a:ext>
              <a:ext uri="{C183D7F6-B498-43B3-948B-1728B52AA6E4}">
                <adec:decorative xmlns:adec="http://schemas.microsoft.com/office/drawing/2017/decorative" val="1"/>
              </a:ext>
            </a:extLst>
          </p:cNvPr>
          <p:cNvSpPr/>
          <p:nvPr/>
        </p:nvSpPr>
        <p:spPr bwMode="auto">
          <a:xfrm>
            <a:off x="9032080" y="5278418"/>
            <a:ext cx="723902" cy="592512"/>
          </a:xfrm>
          <a:custGeom>
            <a:avLst/>
            <a:gdLst>
              <a:gd name="connsiteX0" fmla="*/ 27315 w 723902"/>
              <a:gd name="connsiteY0" fmla="*/ 0 h 592512"/>
              <a:gd name="connsiteX1" fmla="*/ 696587 w 723902"/>
              <a:gd name="connsiteY1" fmla="*/ 0 h 592512"/>
              <a:gd name="connsiteX2" fmla="*/ 723902 w 723902"/>
              <a:gd name="connsiteY2" fmla="*/ 27315 h 592512"/>
              <a:gd name="connsiteX3" fmla="*/ 723902 w 723902"/>
              <a:gd name="connsiteY3" fmla="*/ 565197 h 592512"/>
              <a:gd name="connsiteX4" fmla="*/ 696587 w 723902"/>
              <a:gd name="connsiteY4" fmla="*/ 592512 h 592512"/>
              <a:gd name="connsiteX5" fmla="*/ 27315 w 723902"/>
              <a:gd name="connsiteY5" fmla="*/ 592512 h 592512"/>
              <a:gd name="connsiteX6" fmla="*/ 0 w 723902"/>
              <a:gd name="connsiteY6" fmla="*/ 565197 h 592512"/>
              <a:gd name="connsiteX7" fmla="*/ 0 w 723902"/>
              <a:gd name="connsiteY7" fmla="*/ 27315 h 592512"/>
              <a:gd name="connsiteX8" fmla="*/ 27315 w 723902"/>
              <a:gd name="connsiteY8" fmla="*/ 0 h 5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02" h="592512">
                <a:moveTo>
                  <a:pt x="27315" y="0"/>
                </a:moveTo>
                <a:lnTo>
                  <a:pt x="696587" y="0"/>
                </a:lnTo>
                <a:cubicBezTo>
                  <a:pt x="711673" y="0"/>
                  <a:pt x="723902" y="12229"/>
                  <a:pt x="723902" y="27315"/>
                </a:cubicBezTo>
                <a:lnTo>
                  <a:pt x="723902" y="565197"/>
                </a:lnTo>
                <a:cubicBezTo>
                  <a:pt x="723902" y="580283"/>
                  <a:pt x="711673" y="592512"/>
                  <a:pt x="696587" y="592512"/>
                </a:cubicBezTo>
                <a:lnTo>
                  <a:pt x="27315" y="592512"/>
                </a:lnTo>
                <a:cubicBezTo>
                  <a:pt x="12229" y="592512"/>
                  <a:pt x="0" y="580283"/>
                  <a:pt x="0" y="565197"/>
                </a:cubicBezTo>
                <a:lnTo>
                  <a:pt x="0" y="27315"/>
                </a:lnTo>
                <a:cubicBezTo>
                  <a:pt x="0" y="12229"/>
                  <a:pt x="12229" y="0"/>
                  <a:pt x="273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Rectangle: Rounded Corners 17">
            <a:extLst>
              <a:ext uri="{FF2B5EF4-FFF2-40B4-BE49-F238E27FC236}">
                <a16:creationId xmlns:a16="http://schemas.microsoft.com/office/drawing/2014/main" id="{954CD715-06FE-383F-1F03-A38A919B2E6F}"/>
              </a:ext>
              <a:ext uri="{C183D7F6-B498-43B3-948B-1728B52AA6E4}">
                <adec:decorative xmlns:adec="http://schemas.microsoft.com/office/drawing/2017/decorative" val="1"/>
              </a:ext>
            </a:extLst>
          </p:cNvPr>
          <p:cNvSpPr/>
          <p:nvPr/>
        </p:nvSpPr>
        <p:spPr bwMode="auto">
          <a:xfrm>
            <a:off x="7803356" y="2443161"/>
            <a:ext cx="277530" cy="347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Rounded Corners 19">
            <a:extLst>
              <a:ext uri="{FF2B5EF4-FFF2-40B4-BE49-F238E27FC236}">
                <a16:creationId xmlns:a16="http://schemas.microsoft.com/office/drawing/2014/main" id="{9B3DC1F6-14B2-A460-9849-22D342F24345}"/>
              </a:ext>
              <a:ext uri="{C183D7F6-B498-43B3-948B-1728B52AA6E4}">
                <adec:decorative xmlns:adec="http://schemas.microsoft.com/office/drawing/2017/decorative" val="1"/>
              </a:ext>
            </a:extLst>
          </p:cNvPr>
          <p:cNvSpPr/>
          <p:nvPr/>
        </p:nvSpPr>
        <p:spPr bwMode="auto">
          <a:xfrm>
            <a:off x="7264887" y="2984714"/>
            <a:ext cx="1504156"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Rounded Corners 21">
            <a:extLst>
              <a:ext uri="{FF2B5EF4-FFF2-40B4-BE49-F238E27FC236}">
                <a16:creationId xmlns:a16="http://schemas.microsoft.com/office/drawing/2014/main" id="{15A7EFB0-9786-82E5-8257-E2CC20C3766D}"/>
              </a:ext>
              <a:ext uri="{C183D7F6-B498-43B3-948B-1728B52AA6E4}">
                <adec:decorative xmlns:adec="http://schemas.microsoft.com/office/drawing/2017/decorative" val="1"/>
              </a:ext>
            </a:extLst>
          </p:cNvPr>
          <p:cNvSpPr/>
          <p:nvPr/>
        </p:nvSpPr>
        <p:spPr bwMode="auto">
          <a:xfrm>
            <a:off x="7074387" y="4539706"/>
            <a:ext cx="1664494" cy="1254918"/>
          </a:xfrm>
          <a:prstGeom prst="roundRect">
            <a:avLst>
              <a:gd name="adj" fmla="val 3005"/>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Rectangle: Rounded Corners 26">
            <a:extLst>
              <a:ext uri="{FF2B5EF4-FFF2-40B4-BE49-F238E27FC236}">
                <a16:creationId xmlns:a16="http://schemas.microsoft.com/office/drawing/2014/main" id="{4CF66E7D-F3D4-EEFD-C357-E0B2A3C0856B}"/>
              </a:ext>
            </a:extLst>
          </p:cNvPr>
          <p:cNvSpPr/>
          <p:nvPr/>
        </p:nvSpPr>
        <p:spPr bwMode="auto">
          <a:xfrm>
            <a:off x="588262" y="5076778"/>
            <a:ext cx="1004318"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Sample prompts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Suggested prompts that are tailored to your document with option to expand and see more</a:t>
            </a:r>
          </a:p>
        </p:txBody>
      </p:sp>
      <p:cxnSp>
        <p:nvCxnSpPr>
          <p:cNvPr id="24" name="Straight Connector 23">
            <a:extLst>
              <a:ext uri="{FF2B5EF4-FFF2-40B4-BE49-F238E27FC236}">
                <a16:creationId xmlns:a16="http://schemas.microsoft.com/office/drawing/2014/main" id="{D8B8E4A1-9F09-E9F2-C41D-EC3B8BAA2E0A}"/>
              </a:ext>
              <a:ext uri="{C183D7F6-B498-43B3-948B-1728B52AA6E4}">
                <adec:decorative xmlns:adec="http://schemas.microsoft.com/office/drawing/2017/decorative" val="1"/>
              </a:ext>
            </a:extLst>
          </p:cNvPr>
          <p:cNvCxnSpPr>
            <a:cxnSpLocks/>
          </p:cNvCxnSpPr>
          <p:nvPr/>
        </p:nvCxnSpPr>
        <p:spPr>
          <a:xfrm>
            <a:off x="1677056" y="5186339"/>
            <a:ext cx="5397331"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3C8996D7-0591-F3AF-998C-D8FE08F3BE33}"/>
              </a:ext>
              <a:ext uri="{C183D7F6-B498-43B3-948B-1728B52AA6E4}">
                <adec:decorative xmlns:adec="http://schemas.microsoft.com/office/drawing/2017/decorative" val="1"/>
              </a:ext>
            </a:extLst>
          </p:cNvPr>
          <p:cNvSpPr/>
          <p:nvPr/>
        </p:nvSpPr>
        <p:spPr bwMode="auto">
          <a:xfrm>
            <a:off x="1677056" y="50767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3" name="Rectangle: Rounded Corners 26">
            <a:extLst>
              <a:ext uri="{FF2B5EF4-FFF2-40B4-BE49-F238E27FC236}">
                <a16:creationId xmlns:a16="http://schemas.microsoft.com/office/drawing/2014/main" id="{B8901B1C-3D80-3C59-197F-51D8E1918A12}"/>
              </a:ext>
            </a:extLst>
          </p:cNvPr>
          <p:cNvSpPr/>
          <p:nvPr/>
        </p:nvSpPr>
        <p:spPr bwMode="auto">
          <a:xfrm>
            <a:off x="7498226" y="1355680"/>
            <a:ext cx="137153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Copilot</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Open Copilot Chat from the ribbon</a:t>
            </a:r>
          </a:p>
        </p:txBody>
      </p:sp>
      <p:sp>
        <p:nvSpPr>
          <p:cNvPr id="50" name="Freeform: Shape 49">
            <a:extLst>
              <a:ext uri="{FF2B5EF4-FFF2-40B4-BE49-F238E27FC236}">
                <a16:creationId xmlns:a16="http://schemas.microsoft.com/office/drawing/2014/main" id="{7A32F5CF-083D-C824-6BD0-FDEABD6C975E}"/>
              </a:ext>
              <a:ext uri="{C183D7F6-B498-43B3-948B-1728B52AA6E4}">
                <adec:decorative xmlns:adec="http://schemas.microsoft.com/office/drawing/2017/decorative" val="1"/>
              </a:ext>
            </a:extLst>
          </p:cNvPr>
          <p:cNvSpPr/>
          <p:nvPr/>
        </p:nvSpPr>
        <p:spPr bwMode="auto">
          <a:xfrm>
            <a:off x="6280149" y="1439863"/>
            <a:ext cx="854075" cy="1544851"/>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1" name="Rectangle: Rounded Corners 50">
            <a:extLst>
              <a:ext uri="{FF2B5EF4-FFF2-40B4-BE49-F238E27FC236}">
                <a16:creationId xmlns:a16="http://schemas.microsoft.com/office/drawing/2014/main" id="{C47A0CF0-EDFF-F3E6-444A-84C5DA3D89F1}"/>
              </a:ext>
              <a:ext uri="{C183D7F6-B498-43B3-948B-1728B52AA6E4}">
                <adec:decorative xmlns:adec="http://schemas.microsoft.com/office/drawing/2017/decorative" val="1"/>
              </a:ext>
            </a:extLst>
          </p:cNvPr>
          <p:cNvSpPr/>
          <p:nvPr/>
        </p:nvSpPr>
        <p:spPr bwMode="auto">
          <a:xfrm>
            <a:off x="7052956" y="2984714"/>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52" name="Straight Connector 51">
            <a:extLst>
              <a:ext uri="{FF2B5EF4-FFF2-40B4-BE49-F238E27FC236}">
                <a16:creationId xmlns:a16="http://schemas.microsoft.com/office/drawing/2014/main" id="{0AC75387-9575-7A1E-2D23-A2D5F025D231}"/>
              </a:ext>
              <a:ext uri="{C183D7F6-B498-43B3-948B-1728B52AA6E4}">
                <adec:decorative xmlns:adec="http://schemas.microsoft.com/office/drawing/2017/decorative" val="1"/>
              </a:ext>
            </a:extLst>
          </p:cNvPr>
          <p:cNvCxnSpPr>
            <a:cxnSpLocks/>
            <a:stCxn id="56" idx="1"/>
            <a:endCxn id="18" idx="0"/>
          </p:cNvCxnSpPr>
          <p:nvPr/>
        </p:nvCxnSpPr>
        <p:spPr>
          <a:xfrm rot="16200000" flipH="1">
            <a:off x="7502526" y="2003566"/>
            <a:ext cx="544856" cy="334334"/>
          </a:xfrm>
          <a:prstGeom prst="bentConnector3">
            <a:avLst>
              <a:gd name="adj1" fmla="val 17834"/>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516919C6-8BC9-C8E7-82E1-1D56C83CF966}"/>
              </a:ext>
              <a:ext uri="{C183D7F6-B498-43B3-948B-1728B52AA6E4}">
                <adec:decorative xmlns:adec="http://schemas.microsoft.com/office/drawing/2017/decorative" val="1"/>
              </a:ext>
            </a:extLst>
          </p:cNvPr>
          <p:cNvSpPr/>
          <p:nvPr/>
        </p:nvSpPr>
        <p:spPr bwMode="auto">
          <a:xfrm rot="16200000">
            <a:off x="7594071" y="177502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8" name="Freeform: Shape 57">
            <a:extLst>
              <a:ext uri="{FF2B5EF4-FFF2-40B4-BE49-F238E27FC236}">
                <a16:creationId xmlns:a16="http://schemas.microsoft.com/office/drawing/2014/main" id="{86F827F3-0C35-3470-9DE1-32CF290A71A1}"/>
              </a:ext>
              <a:ext uri="{C183D7F6-B498-43B3-948B-1728B52AA6E4}">
                <adec:decorative xmlns:adec="http://schemas.microsoft.com/office/drawing/2017/decorative" val="1"/>
              </a:ext>
            </a:extLst>
          </p:cNvPr>
          <p:cNvSpPr/>
          <p:nvPr/>
        </p:nvSpPr>
        <p:spPr bwMode="auto">
          <a:xfrm rot="5400000">
            <a:off x="7870577" y="1419171"/>
            <a:ext cx="2599875" cy="80294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26" name="Group 125">
            <a:extLst>
              <a:ext uri="{FF2B5EF4-FFF2-40B4-BE49-F238E27FC236}">
                <a16:creationId xmlns:a16="http://schemas.microsoft.com/office/drawing/2014/main" id="{9D737EE1-AF79-5580-71F0-A0A01B89238B}"/>
              </a:ext>
              <a:ext uri="{C183D7F6-B498-43B3-948B-1728B52AA6E4}">
                <adec:decorative xmlns:adec="http://schemas.microsoft.com/office/drawing/2017/decorative" val="1"/>
              </a:ext>
            </a:extLst>
          </p:cNvPr>
          <p:cNvGrpSpPr/>
          <p:nvPr/>
        </p:nvGrpSpPr>
        <p:grpSpPr>
          <a:xfrm>
            <a:off x="9276581" y="520705"/>
            <a:ext cx="2323282" cy="461665"/>
            <a:chOff x="9276581" y="520705"/>
            <a:chExt cx="2323282" cy="461665"/>
          </a:xfrm>
        </p:grpSpPr>
        <p:grpSp>
          <p:nvGrpSpPr>
            <p:cNvPr id="60" name="Group 59">
              <a:extLst>
                <a:ext uri="{FF2B5EF4-FFF2-40B4-BE49-F238E27FC236}">
                  <a16:creationId xmlns:a16="http://schemas.microsoft.com/office/drawing/2014/main" id="{EA6D58C5-93BA-CDC4-ED7C-1724ED3CCEB6}"/>
                </a:ext>
              </a:extLst>
            </p:cNvPr>
            <p:cNvGrpSpPr/>
            <p:nvPr/>
          </p:nvGrpSpPr>
          <p:grpSpPr>
            <a:xfrm>
              <a:off x="9276581" y="520705"/>
              <a:ext cx="231750" cy="219122"/>
              <a:chOff x="9276581" y="520705"/>
              <a:chExt cx="231750" cy="219122"/>
            </a:xfrm>
          </p:grpSpPr>
          <p:sp>
            <p:nvSpPr>
              <p:cNvPr id="61" name="Rectangle: Rounded Corners 60">
                <a:extLst>
                  <a:ext uri="{FF2B5EF4-FFF2-40B4-BE49-F238E27FC236}">
                    <a16:creationId xmlns:a16="http://schemas.microsoft.com/office/drawing/2014/main" id="{B614E888-DF3E-C45A-FFA6-F61DB9E32DB1}"/>
                  </a:ext>
                </a:extLst>
              </p:cNvPr>
              <p:cNvSpPr/>
              <p:nvPr/>
            </p:nvSpPr>
            <p:spPr bwMode="auto">
              <a:xfrm>
                <a:off x="9276581" y="52070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2" name="Picture 61">
                <a:extLst>
                  <a:ext uri="{FF2B5EF4-FFF2-40B4-BE49-F238E27FC236}">
                    <a16:creationId xmlns:a16="http://schemas.microsoft.com/office/drawing/2014/main" id="{2BCBFFF8-124A-33A5-36FB-331ACD2A6A73}"/>
                  </a:ext>
                </a:extLst>
              </p:cNvPr>
              <p:cNvPicPr>
                <a:picLocks noChangeAspect="1"/>
              </p:cNvPicPr>
              <p:nvPr/>
            </p:nvPicPr>
            <p:blipFill>
              <a:blip r:embed="rId4"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8487" y="531377"/>
                <a:ext cx="207938" cy="197778"/>
              </a:xfrm>
              <a:prstGeom prst="rect">
                <a:avLst/>
              </a:prstGeom>
            </p:spPr>
          </p:pic>
        </p:grpSp>
        <p:sp>
          <p:nvSpPr>
            <p:cNvPr id="78" name="Rectangle: Rounded Corners 77">
              <a:extLst>
                <a:ext uri="{FF2B5EF4-FFF2-40B4-BE49-F238E27FC236}">
                  <a16:creationId xmlns:a16="http://schemas.microsoft.com/office/drawing/2014/main" id="{D20C4368-A96D-1B6F-02AA-B5B1A233F834}"/>
                </a:ext>
              </a:extLst>
            </p:cNvPr>
            <p:cNvSpPr/>
            <p:nvPr/>
          </p:nvSpPr>
          <p:spPr bwMode="auto">
            <a:xfrm>
              <a:off x="9558843" y="52070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9" name="Rectangle: Rounded Corners 26">
              <a:extLst>
                <a:ext uri="{FF2B5EF4-FFF2-40B4-BE49-F238E27FC236}">
                  <a16:creationId xmlns:a16="http://schemas.microsoft.com/office/drawing/2014/main" id="{EB12E1CB-BF65-53EB-0616-F0FA2D52FD99}"/>
                </a:ext>
              </a:extLst>
            </p:cNvPr>
            <p:cNvSpPr/>
            <p:nvPr/>
          </p:nvSpPr>
          <p:spPr bwMode="auto">
            <a:xfrm>
              <a:off x="9689307" y="520705"/>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shield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Indicates your data is protected</a:t>
              </a:r>
            </a:p>
          </p:txBody>
        </p:sp>
      </p:grpSp>
      <p:grpSp>
        <p:nvGrpSpPr>
          <p:cNvPr id="123" name="Group 122">
            <a:extLst>
              <a:ext uri="{FF2B5EF4-FFF2-40B4-BE49-F238E27FC236}">
                <a16:creationId xmlns:a16="http://schemas.microsoft.com/office/drawing/2014/main" id="{1E33A7BF-40ED-9542-BD4E-9D5A262FAC76}"/>
              </a:ext>
              <a:ext uri="{C183D7F6-B498-43B3-948B-1728B52AA6E4}">
                <adec:decorative xmlns:adec="http://schemas.microsoft.com/office/drawing/2017/decorative" val="1"/>
              </a:ext>
            </a:extLst>
          </p:cNvPr>
          <p:cNvGrpSpPr/>
          <p:nvPr/>
        </p:nvGrpSpPr>
        <p:grpSpPr>
          <a:xfrm>
            <a:off x="9276581" y="1313282"/>
            <a:ext cx="2323282" cy="219122"/>
            <a:chOff x="9276581" y="1932881"/>
            <a:chExt cx="2323282" cy="219122"/>
          </a:xfrm>
        </p:grpSpPr>
        <p:sp>
          <p:nvSpPr>
            <p:cNvPr id="67" name="Rectangle: Rounded Corners 66">
              <a:extLst>
                <a:ext uri="{FF2B5EF4-FFF2-40B4-BE49-F238E27FC236}">
                  <a16:creationId xmlns:a16="http://schemas.microsoft.com/office/drawing/2014/main" id="{F9B3F836-6A8A-12B4-E26B-68B2476B61AC}"/>
                </a:ext>
              </a:extLst>
            </p:cNvPr>
            <p:cNvSpPr/>
            <p:nvPr/>
          </p:nvSpPr>
          <p:spPr bwMode="auto">
            <a:xfrm>
              <a:off x="9276581" y="1932881"/>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9" name="Picture 118">
              <a:extLst>
                <a:ext uri="{FF2B5EF4-FFF2-40B4-BE49-F238E27FC236}">
                  <a16:creationId xmlns:a16="http://schemas.microsoft.com/office/drawing/2014/main" id="{1B0E0B27-E4A9-C71C-152F-B5642C57C795}"/>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tretch>
              <a:fillRect/>
            </a:stretch>
          </p:blipFill>
          <p:spPr>
            <a:xfrm>
              <a:off x="9312157" y="1965498"/>
              <a:ext cx="161618" cy="153732"/>
            </a:xfrm>
            <a:prstGeom prst="rect">
              <a:avLst/>
            </a:prstGeom>
          </p:spPr>
        </p:pic>
        <p:sp>
          <p:nvSpPr>
            <p:cNvPr id="77" name="Rectangle: Rounded Corners 76">
              <a:extLst>
                <a:ext uri="{FF2B5EF4-FFF2-40B4-BE49-F238E27FC236}">
                  <a16:creationId xmlns:a16="http://schemas.microsoft.com/office/drawing/2014/main" id="{96712AFD-A060-CE5C-56D9-F50C1EA4C87B}"/>
                </a:ext>
              </a:extLst>
            </p:cNvPr>
            <p:cNvSpPr/>
            <p:nvPr/>
          </p:nvSpPr>
          <p:spPr bwMode="auto">
            <a:xfrm>
              <a:off x="9558843" y="193288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Rectangle: Rounded Corners 26">
              <a:extLst>
                <a:ext uri="{FF2B5EF4-FFF2-40B4-BE49-F238E27FC236}">
                  <a16:creationId xmlns:a16="http://schemas.microsoft.com/office/drawing/2014/main" id="{6FEB64C3-2ACF-012A-FF4E-B0408EBAB28E}"/>
                </a:ext>
              </a:extLst>
            </p:cNvPr>
            <p:cNvSpPr/>
            <p:nvPr/>
          </p:nvSpPr>
          <p:spPr bwMode="auto">
            <a:xfrm>
              <a:off x="9689307" y="1965498"/>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a new chat</a:t>
              </a:r>
            </a:p>
          </p:txBody>
        </p:sp>
      </p:grpSp>
      <p:grpSp>
        <p:nvGrpSpPr>
          <p:cNvPr id="124" name="Group 123">
            <a:extLst>
              <a:ext uri="{FF2B5EF4-FFF2-40B4-BE49-F238E27FC236}">
                <a16:creationId xmlns:a16="http://schemas.microsoft.com/office/drawing/2014/main" id="{9334EF7E-2977-A0F6-B435-CD3098D01903}"/>
              </a:ext>
              <a:ext uri="{C183D7F6-B498-43B3-948B-1728B52AA6E4}">
                <adec:decorative xmlns:adec="http://schemas.microsoft.com/office/drawing/2017/decorative" val="1"/>
              </a:ext>
            </a:extLst>
          </p:cNvPr>
          <p:cNvGrpSpPr/>
          <p:nvPr/>
        </p:nvGrpSpPr>
        <p:grpSpPr>
          <a:xfrm>
            <a:off x="9276581" y="1863316"/>
            <a:ext cx="2323282" cy="340394"/>
            <a:chOff x="9276581" y="2319482"/>
            <a:chExt cx="2323282" cy="340394"/>
          </a:xfrm>
        </p:grpSpPr>
        <p:grpSp>
          <p:nvGrpSpPr>
            <p:cNvPr id="70" name="Group 69">
              <a:extLst>
                <a:ext uri="{FF2B5EF4-FFF2-40B4-BE49-F238E27FC236}">
                  <a16:creationId xmlns:a16="http://schemas.microsoft.com/office/drawing/2014/main" id="{471BCAF5-B427-5937-CD28-850B0ADAB2B2}"/>
                </a:ext>
              </a:extLst>
            </p:cNvPr>
            <p:cNvGrpSpPr/>
            <p:nvPr/>
          </p:nvGrpSpPr>
          <p:grpSpPr>
            <a:xfrm>
              <a:off x="9276581" y="2319482"/>
              <a:ext cx="231750" cy="219122"/>
              <a:chOff x="9276581" y="2319482"/>
              <a:chExt cx="231750" cy="219122"/>
            </a:xfrm>
          </p:grpSpPr>
          <p:sp>
            <p:nvSpPr>
              <p:cNvPr id="71" name="Rectangle: Rounded Corners 70">
                <a:extLst>
                  <a:ext uri="{FF2B5EF4-FFF2-40B4-BE49-F238E27FC236}">
                    <a16:creationId xmlns:a16="http://schemas.microsoft.com/office/drawing/2014/main" id="{734F0D90-2476-B95F-C6DC-FFB04C115332}"/>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2" name="Picture 71">
                <a:extLst>
                  <a:ext uri="{FF2B5EF4-FFF2-40B4-BE49-F238E27FC236}">
                    <a16:creationId xmlns:a16="http://schemas.microsoft.com/office/drawing/2014/main" id="{B485A316-BEB7-8F22-EFD5-0BB09F7E04BF}"/>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76" name="Rectangle: Rounded Corners 75">
              <a:extLst>
                <a:ext uri="{FF2B5EF4-FFF2-40B4-BE49-F238E27FC236}">
                  <a16:creationId xmlns:a16="http://schemas.microsoft.com/office/drawing/2014/main" id="{8EABC1EB-F6C8-A373-5B3D-318C75C236FC}"/>
                </a:ext>
              </a:extLst>
            </p:cNvPr>
            <p:cNvSpPr/>
            <p:nvPr/>
          </p:nvSpPr>
          <p:spPr bwMode="auto">
            <a:xfrm>
              <a:off x="9558843" y="23194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Rectangle: Rounded Corners 26">
              <a:extLst>
                <a:ext uri="{FF2B5EF4-FFF2-40B4-BE49-F238E27FC236}">
                  <a16:creationId xmlns:a16="http://schemas.microsoft.com/office/drawing/2014/main" id="{B3042FAD-5DB1-3CEC-38F1-4B47C9381455}"/>
                </a:ext>
              </a:extLst>
            </p:cNvPr>
            <p:cNvSpPr/>
            <p:nvPr/>
          </p:nvSpPr>
          <p:spPr bwMode="auto">
            <a:xfrm>
              <a:off x="9689307" y="2352099"/>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feedback and controls options</a:t>
              </a:r>
            </a:p>
          </p:txBody>
        </p:sp>
      </p:grpSp>
      <p:grpSp>
        <p:nvGrpSpPr>
          <p:cNvPr id="125" name="Group 124">
            <a:extLst>
              <a:ext uri="{FF2B5EF4-FFF2-40B4-BE49-F238E27FC236}">
                <a16:creationId xmlns:a16="http://schemas.microsoft.com/office/drawing/2014/main" id="{ACB91D64-5629-C3CB-7FB6-CA59076EAED1}"/>
              </a:ext>
              <a:ext uri="{C183D7F6-B498-43B3-948B-1728B52AA6E4}">
                <adec:decorative xmlns:adec="http://schemas.microsoft.com/office/drawing/2017/decorative" val="1"/>
              </a:ext>
            </a:extLst>
          </p:cNvPr>
          <p:cNvGrpSpPr/>
          <p:nvPr/>
        </p:nvGrpSpPr>
        <p:grpSpPr>
          <a:xfrm>
            <a:off x="9276581" y="2534621"/>
            <a:ext cx="2323282" cy="219122"/>
            <a:chOff x="9276581" y="2827357"/>
            <a:chExt cx="2323282" cy="219122"/>
          </a:xfrm>
        </p:grpSpPr>
        <p:sp>
          <p:nvSpPr>
            <p:cNvPr id="14" name="Rectangle: Rounded Corners 13">
              <a:extLst>
                <a:ext uri="{FF2B5EF4-FFF2-40B4-BE49-F238E27FC236}">
                  <a16:creationId xmlns:a16="http://schemas.microsoft.com/office/drawing/2014/main" id="{A5458566-F54C-77CA-9056-65D0080D5FE1}"/>
                </a:ext>
              </a:extLst>
            </p:cNvPr>
            <p:cNvSpPr/>
            <p:nvPr/>
          </p:nvSpPr>
          <p:spPr bwMode="auto">
            <a:xfrm>
              <a:off x="9276581" y="282735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3" name="Picture 72">
              <a:extLst>
                <a:ext uri="{FF2B5EF4-FFF2-40B4-BE49-F238E27FC236}">
                  <a16:creationId xmlns:a16="http://schemas.microsoft.com/office/drawing/2014/main" id="{99DD106F-83CE-8D06-3CAD-6FFD5CFCEACA}"/>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32883" y="2871788"/>
              <a:ext cx="119146" cy="130260"/>
            </a:xfrm>
            <a:prstGeom prst="rect">
              <a:avLst/>
            </a:prstGeom>
          </p:spPr>
        </p:pic>
        <p:sp>
          <p:nvSpPr>
            <p:cNvPr id="75" name="Rectangle: Rounded Corners 74">
              <a:extLst>
                <a:ext uri="{FF2B5EF4-FFF2-40B4-BE49-F238E27FC236}">
                  <a16:creationId xmlns:a16="http://schemas.microsoft.com/office/drawing/2014/main" id="{B7A5A02F-0436-A4F9-A968-9FBFD6733715}"/>
                </a:ext>
              </a:extLst>
            </p:cNvPr>
            <p:cNvSpPr/>
            <p:nvPr/>
          </p:nvSpPr>
          <p:spPr bwMode="auto">
            <a:xfrm>
              <a:off x="9558843" y="28273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4" name="Rectangle: Rounded Corners 26">
              <a:extLst>
                <a:ext uri="{FF2B5EF4-FFF2-40B4-BE49-F238E27FC236}">
                  <a16:creationId xmlns:a16="http://schemas.microsoft.com/office/drawing/2014/main" id="{35C2C4B0-0E1E-F25C-B425-D13533209F7E}"/>
                </a:ext>
              </a:extLst>
            </p:cNvPr>
            <p:cNvSpPr/>
            <p:nvPr/>
          </p:nvSpPr>
          <p:spPr bwMode="auto">
            <a:xfrm>
              <a:off x="9689307" y="2859974"/>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Close Copilot Chat</a:t>
              </a:r>
            </a:p>
          </p:txBody>
        </p:sp>
      </p:grpSp>
      <p:sp>
        <p:nvSpPr>
          <p:cNvPr id="85" name="Freeform: Shape 84">
            <a:extLst>
              <a:ext uri="{FF2B5EF4-FFF2-40B4-BE49-F238E27FC236}">
                <a16:creationId xmlns:a16="http://schemas.microsoft.com/office/drawing/2014/main" id="{02145423-D094-A32B-065B-F8002A9D081F}"/>
              </a:ext>
              <a:ext uri="{C183D7F6-B498-43B3-948B-1728B52AA6E4}">
                <adec:decorative xmlns:adec="http://schemas.microsoft.com/office/drawing/2017/decorative" val="1"/>
              </a:ext>
            </a:extLst>
          </p:cNvPr>
          <p:cNvSpPr/>
          <p:nvPr/>
        </p:nvSpPr>
        <p:spPr bwMode="auto">
          <a:xfrm rot="5400000" flipH="1">
            <a:off x="8371310" y="4683989"/>
            <a:ext cx="1812913" cy="1163498"/>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6" name="Group 85">
            <a:extLst>
              <a:ext uri="{FF2B5EF4-FFF2-40B4-BE49-F238E27FC236}">
                <a16:creationId xmlns:a16="http://schemas.microsoft.com/office/drawing/2014/main" id="{78B934FB-6ADC-4C71-98E8-49D83911100F}"/>
              </a:ext>
              <a:ext uri="{C183D7F6-B498-43B3-948B-1728B52AA6E4}">
                <adec:decorative xmlns:adec="http://schemas.microsoft.com/office/drawing/2017/decorative" val="1"/>
              </a:ext>
            </a:extLst>
          </p:cNvPr>
          <p:cNvGrpSpPr/>
          <p:nvPr/>
        </p:nvGrpSpPr>
        <p:grpSpPr>
          <a:xfrm>
            <a:off x="9003506" y="4519612"/>
            <a:ext cx="781050" cy="647701"/>
            <a:chOff x="9003506" y="4519612"/>
            <a:chExt cx="781050" cy="647701"/>
          </a:xfrm>
        </p:grpSpPr>
        <p:sp>
          <p:nvSpPr>
            <p:cNvPr id="87" name="Rectangle: Rounded Corners 86">
              <a:extLst>
                <a:ext uri="{FF2B5EF4-FFF2-40B4-BE49-F238E27FC236}">
                  <a16:creationId xmlns:a16="http://schemas.microsoft.com/office/drawing/2014/main" id="{D50C92D7-1B5B-9445-3C33-2F8FC45CA834}"/>
                </a:ext>
              </a:extLst>
            </p:cNvPr>
            <p:cNvSpPr>
              <a:spLocks noChangeAspect="1"/>
            </p:cNvSpPr>
            <p:nvPr/>
          </p:nvSpPr>
          <p:spPr bwMode="auto">
            <a:xfrm>
              <a:off x="9003506" y="4519612"/>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8" name="Picture 87">
              <a:extLst>
                <a:ext uri="{FF2B5EF4-FFF2-40B4-BE49-F238E27FC236}">
                  <a16:creationId xmlns:a16="http://schemas.microsoft.com/office/drawing/2014/main" id="{C107268A-DCCD-E20A-23F7-20F5291B44A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032081" y="4547415"/>
              <a:ext cx="723902" cy="592512"/>
            </a:xfrm>
            <a:prstGeom prst="roundRect">
              <a:avLst>
                <a:gd name="adj" fmla="val 4610"/>
              </a:avLst>
            </a:prstGeom>
          </p:spPr>
        </p:pic>
      </p:grpSp>
      <p:grpSp>
        <p:nvGrpSpPr>
          <p:cNvPr id="89" name="Group 88">
            <a:extLst>
              <a:ext uri="{FF2B5EF4-FFF2-40B4-BE49-F238E27FC236}">
                <a16:creationId xmlns:a16="http://schemas.microsoft.com/office/drawing/2014/main" id="{91B3B2C3-44A9-E51A-386F-5EF2D9C6CDB5}"/>
              </a:ext>
              <a:ext uri="{C183D7F6-B498-43B3-948B-1728B52AA6E4}">
                <adec:decorative xmlns:adec="http://schemas.microsoft.com/office/drawing/2017/decorative" val="1"/>
              </a:ext>
            </a:extLst>
          </p:cNvPr>
          <p:cNvGrpSpPr/>
          <p:nvPr/>
        </p:nvGrpSpPr>
        <p:grpSpPr>
          <a:xfrm>
            <a:off x="9032081" y="5276077"/>
            <a:ext cx="721519" cy="368647"/>
            <a:chOff x="-4060" y="2796665"/>
            <a:chExt cx="2715004" cy="1538856"/>
          </a:xfrm>
        </p:grpSpPr>
        <p:pic>
          <p:nvPicPr>
            <p:cNvPr id="90" name="Picture 89">
              <a:extLst>
                <a:ext uri="{FF2B5EF4-FFF2-40B4-BE49-F238E27FC236}">
                  <a16:creationId xmlns:a16="http://schemas.microsoft.com/office/drawing/2014/main" id="{24BB4808-2931-8BAE-1095-249776D90C8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060" y="2796665"/>
              <a:ext cx="2715004" cy="439169"/>
            </a:xfrm>
            <a:prstGeom prst="roundRect">
              <a:avLst/>
            </a:prstGeom>
          </p:spPr>
        </p:pic>
        <p:pic>
          <p:nvPicPr>
            <p:cNvPr id="91" name="Picture 90">
              <a:extLst>
                <a:ext uri="{FF2B5EF4-FFF2-40B4-BE49-F238E27FC236}">
                  <a16:creationId xmlns:a16="http://schemas.microsoft.com/office/drawing/2014/main" id="{4214A085-28A5-7DA4-1FD1-6A66AAD2D04E}"/>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060" y="3151840"/>
              <a:ext cx="2715004" cy="1183681"/>
            </a:xfrm>
            <a:prstGeom prst="roundRect">
              <a:avLst/>
            </a:prstGeom>
          </p:spPr>
        </p:pic>
      </p:grpSp>
      <p:sp>
        <p:nvSpPr>
          <p:cNvPr id="92" name="Rectangle: Rounded Corners 91">
            <a:extLst>
              <a:ext uri="{FF2B5EF4-FFF2-40B4-BE49-F238E27FC236}">
                <a16:creationId xmlns:a16="http://schemas.microsoft.com/office/drawing/2014/main" id="{BE10927A-5986-8104-2BA0-48CF137BE14B}"/>
              </a:ext>
              <a:ext uri="{C183D7F6-B498-43B3-948B-1728B52AA6E4}">
                <adec:decorative xmlns:adec="http://schemas.microsoft.com/office/drawing/2017/decorative" val="1"/>
              </a:ext>
            </a:extLst>
          </p:cNvPr>
          <p:cNvSpPr/>
          <p:nvPr/>
        </p:nvSpPr>
        <p:spPr bwMode="auto">
          <a:xfrm>
            <a:off x="9057970" y="4550568"/>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ectangle: Rounded Corners 92">
            <a:extLst>
              <a:ext uri="{FF2B5EF4-FFF2-40B4-BE49-F238E27FC236}">
                <a16:creationId xmlns:a16="http://schemas.microsoft.com/office/drawing/2014/main" id="{CB037A27-106A-5633-F52F-B9AC1964736C}"/>
              </a:ext>
              <a:ext uri="{C183D7F6-B498-43B3-948B-1728B52AA6E4}">
                <adec:decorative xmlns:adec="http://schemas.microsoft.com/office/drawing/2017/decorative" val="1"/>
              </a:ext>
            </a:extLst>
          </p:cNvPr>
          <p:cNvSpPr/>
          <p:nvPr/>
        </p:nvSpPr>
        <p:spPr bwMode="auto">
          <a:xfrm>
            <a:off x="9127026" y="5253037"/>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4" name="Group 93">
            <a:extLst>
              <a:ext uri="{FF2B5EF4-FFF2-40B4-BE49-F238E27FC236}">
                <a16:creationId xmlns:a16="http://schemas.microsoft.com/office/drawing/2014/main" id="{899174D1-208B-8DF5-A12E-2E99F55827F9}"/>
              </a:ext>
              <a:ext uri="{C183D7F6-B498-43B3-948B-1728B52AA6E4}">
                <adec:decorative xmlns:adec="http://schemas.microsoft.com/office/drawing/2017/decorative" val="1"/>
              </a:ext>
            </a:extLst>
          </p:cNvPr>
          <p:cNvGrpSpPr/>
          <p:nvPr/>
        </p:nvGrpSpPr>
        <p:grpSpPr>
          <a:xfrm>
            <a:off x="9846973" y="4519612"/>
            <a:ext cx="1752890" cy="461665"/>
            <a:chOff x="9846973" y="4519612"/>
            <a:chExt cx="1752890" cy="461665"/>
          </a:xfrm>
        </p:grpSpPr>
        <p:sp>
          <p:nvSpPr>
            <p:cNvPr id="95" name="Rectangle: Rounded Corners 94">
              <a:extLst>
                <a:ext uri="{FF2B5EF4-FFF2-40B4-BE49-F238E27FC236}">
                  <a16:creationId xmlns:a16="http://schemas.microsoft.com/office/drawing/2014/main" id="{6718DFC3-A640-8CD4-C4E0-1C6B3D782519}"/>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6" name="Rectangle: Rounded Corners 26">
              <a:extLst>
                <a:ext uri="{FF2B5EF4-FFF2-40B4-BE49-F238E27FC236}">
                  <a16:creationId xmlns:a16="http://schemas.microsoft.com/office/drawing/2014/main" id="{04797A34-CF16-A1EA-1B4D-195282FC2E34}"/>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Add files and images to the prompt</a:t>
              </a:r>
            </a:p>
          </p:txBody>
        </p:sp>
      </p:grpSp>
      <p:grpSp>
        <p:nvGrpSpPr>
          <p:cNvPr id="97" name="Group 96">
            <a:extLst>
              <a:ext uri="{FF2B5EF4-FFF2-40B4-BE49-F238E27FC236}">
                <a16:creationId xmlns:a16="http://schemas.microsoft.com/office/drawing/2014/main" id="{5C0ED49E-07AE-5D81-BCD1-145B702A98C8}"/>
              </a:ext>
              <a:ext uri="{C183D7F6-B498-43B3-948B-1728B52AA6E4}">
                <adec:decorative xmlns:adec="http://schemas.microsoft.com/office/drawing/2017/decorative" val="1"/>
              </a:ext>
            </a:extLst>
          </p:cNvPr>
          <p:cNvGrpSpPr/>
          <p:nvPr/>
        </p:nvGrpSpPr>
        <p:grpSpPr>
          <a:xfrm>
            <a:off x="9846973" y="5276077"/>
            <a:ext cx="1752890" cy="307777"/>
            <a:chOff x="9846973" y="4519612"/>
            <a:chExt cx="1752890" cy="307777"/>
          </a:xfrm>
        </p:grpSpPr>
        <p:sp>
          <p:nvSpPr>
            <p:cNvPr id="98" name="Rectangle: Rounded Corners 97">
              <a:extLst>
                <a:ext uri="{FF2B5EF4-FFF2-40B4-BE49-F238E27FC236}">
                  <a16:creationId xmlns:a16="http://schemas.microsoft.com/office/drawing/2014/main" id="{FDE7073F-9D29-60B4-88C7-1EA8E5072A99}"/>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9" name="Rectangle: Rounded Corners 26">
              <a:extLst>
                <a:ext uri="{FF2B5EF4-FFF2-40B4-BE49-F238E27FC236}">
                  <a16:creationId xmlns:a16="http://schemas.microsoft.com/office/drawing/2014/main" id="{F0F3D540-D591-25A5-9352-61AA164DE569}"/>
                </a:ext>
              </a:extLst>
            </p:cNvPr>
            <p:cNvSpPr/>
            <p:nvPr/>
          </p:nvSpPr>
          <p:spPr bwMode="auto">
            <a:xfrm>
              <a:off x="9977437" y="4519612"/>
              <a:ext cx="16224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Access tools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in your chat</a:t>
              </a:r>
            </a:p>
          </p:txBody>
        </p:sp>
      </p:grpSp>
      <p:sp>
        <p:nvSpPr>
          <p:cNvPr id="101" name="Rectangle: Rounded Corners 100">
            <a:extLst>
              <a:ext uri="{FF2B5EF4-FFF2-40B4-BE49-F238E27FC236}">
                <a16:creationId xmlns:a16="http://schemas.microsoft.com/office/drawing/2014/main" id="{29AF3B2A-1AA8-D776-6052-24E6EC089ECC}"/>
              </a:ext>
              <a:ext uri="{C183D7F6-B498-43B3-948B-1728B52AA6E4}">
                <adec:decorative xmlns:adec="http://schemas.microsoft.com/office/drawing/2017/decorative" val="1"/>
              </a:ext>
            </a:extLst>
          </p:cNvPr>
          <p:cNvSpPr/>
          <p:nvPr/>
        </p:nvSpPr>
        <p:spPr bwMode="auto">
          <a:xfrm>
            <a:off x="9552806" y="598092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2" name="Picture 101">
            <a:extLst>
              <a:ext uri="{FF2B5EF4-FFF2-40B4-BE49-F238E27FC236}">
                <a16:creationId xmlns:a16="http://schemas.microsoft.com/office/drawing/2014/main" id="{BEC981DA-43BF-63F1-9009-8A535C27D866}"/>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563558" y="5997733"/>
            <a:ext cx="210246" cy="185510"/>
          </a:xfrm>
          <a:prstGeom prst="rect">
            <a:avLst/>
          </a:prstGeom>
        </p:spPr>
      </p:pic>
      <p:sp>
        <p:nvSpPr>
          <p:cNvPr id="103" name="Rectangle: Rounded Corners 102">
            <a:extLst>
              <a:ext uri="{FF2B5EF4-FFF2-40B4-BE49-F238E27FC236}">
                <a16:creationId xmlns:a16="http://schemas.microsoft.com/office/drawing/2014/main" id="{FCF6C789-7C8B-CA18-28F8-6D09521B32E6}"/>
              </a:ext>
              <a:ext uri="{C183D7F6-B498-43B3-948B-1728B52AA6E4}">
                <adec:decorative xmlns:adec="http://schemas.microsoft.com/office/drawing/2017/decorative" val="1"/>
              </a:ext>
            </a:extLst>
          </p:cNvPr>
          <p:cNvSpPr/>
          <p:nvPr/>
        </p:nvSpPr>
        <p:spPr bwMode="auto">
          <a:xfrm>
            <a:off x="9599472" y="6015479"/>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4" name="Group 103">
            <a:extLst>
              <a:ext uri="{FF2B5EF4-FFF2-40B4-BE49-F238E27FC236}">
                <a16:creationId xmlns:a16="http://schemas.microsoft.com/office/drawing/2014/main" id="{C0B8AFFE-5A1B-894D-3DC6-ED55B9D0A9B0}"/>
              </a:ext>
              <a:ext uri="{C183D7F6-B498-43B3-948B-1728B52AA6E4}">
                <adec:decorative xmlns:adec="http://schemas.microsoft.com/office/drawing/2017/decorative" val="1"/>
              </a:ext>
            </a:extLst>
          </p:cNvPr>
          <p:cNvGrpSpPr/>
          <p:nvPr/>
        </p:nvGrpSpPr>
        <p:grpSpPr>
          <a:xfrm>
            <a:off x="9846973" y="5980927"/>
            <a:ext cx="1752890" cy="461665"/>
            <a:chOff x="9846973" y="4519612"/>
            <a:chExt cx="1752890" cy="461665"/>
          </a:xfrm>
        </p:grpSpPr>
        <p:sp>
          <p:nvSpPr>
            <p:cNvPr id="105" name="Rectangle: Rounded Corners 104">
              <a:extLst>
                <a:ext uri="{FF2B5EF4-FFF2-40B4-BE49-F238E27FC236}">
                  <a16:creationId xmlns:a16="http://schemas.microsoft.com/office/drawing/2014/main" id="{B73FC648-92C8-38A2-7B19-6D17FF3330B3}"/>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6" name="Rectangle: Rounded Corners 26">
              <a:extLst>
                <a:ext uri="{FF2B5EF4-FFF2-40B4-BE49-F238E27FC236}">
                  <a16:creationId xmlns:a16="http://schemas.microsoft.com/office/drawing/2014/main" id="{08632A2B-FC8E-8BAE-4F70-0B6894F6AEED}"/>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Interact with Copilot using your voice</a:t>
              </a:r>
            </a:p>
          </p:txBody>
        </p:sp>
      </p:grpSp>
      <p:sp>
        <p:nvSpPr>
          <p:cNvPr id="107" name="Freeform: Shape 106">
            <a:extLst>
              <a:ext uri="{FF2B5EF4-FFF2-40B4-BE49-F238E27FC236}">
                <a16:creationId xmlns:a16="http://schemas.microsoft.com/office/drawing/2014/main" id="{663853F1-CC95-7F9D-3CC5-973EDB277694}"/>
              </a:ext>
              <a:ext uri="{C183D7F6-B498-43B3-948B-1728B52AA6E4}">
                <adec:decorative xmlns:adec="http://schemas.microsoft.com/office/drawing/2017/decorative" val="1"/>
              </a:ext>
            </a:extLst>
          </p:cNvPr>
          <p:cNvSpPr/>
          <p:nvPr/>
        </p:nvSpPr>
        <p:spPr bwMode="auto">
          <a:xfrm>
            <a:off x="8696325" y="3709987"/>
            <a:ext cx="871538" cy="463007"/>
          </a:xfrm>
          <a:custGeom>
            <a:avLst/>
            <a:gdLst>
              <a:gd name="connsiteX0" fmla="*/ 0 w 871538"/>
              <a:gd name="connsiteY0" fmla="*/ 500062 h 500062"/>
              <a:gd name="connsiteX1" fmla="*/ 723900 w 871538"/>
              <a:gd name="connsiteY1" fmla="*/ 500062 h 500062"/>
              <a:gd name="connsiteX2" fmla="*/ 723900 w 871538"/>
              <a:gd name="connsiteY2" fmla="*/ 0 h 500062"/>
              <a:gd name="connsiteX3" fmla="*/ 871538 w 871538"/>
              <a:gd name="connsiteY3" fmla="*/ 0 h 500062"/>
            </a:gdLst>
            <a:ahLst/>
            <a:cxnLst>
              <a:cxn ang="0">
                <a:pos x="connsiteX0" y="connsiteY0"/>
              </a:cxn>
              <a:cxn ang="0">
                <a:pos x="connsiteX1" y="connsiteY1"/>
              </a:cxn>
              <a:cxn ang="0">
                <a:pos x="connsiteX2" y="connsiteY2"/>
              </a:cxn>
              <a:cxn ang="0">
                <a:pos x="connsiteX3" y="connsiteY3"/>
              </a:cxn>
            </a:cxnLst>
            <a:rect l="l" t="t" r="r" b="b"/>
            <a:pathLst>
              <a:path w="871538" h="500062">
                <a:moveTo>
                  <a:pt x="0" y="500062"/>
                </a:moveTo>
                <a:lnTo>
                  <a:pt x="723900" y="500062"/>
                </a:lnTo>
                <a:lnTo>
                  <a:pt x="723900" y="0"/>
                </a:lnTo>
                <a:lnTo>
                  <a:pt x="871538"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08" name="Group 107">
            <a:extLst>
              <a:ext uri="{FF2B5EF4-FFF2-40B4-BE49-F238E27FC236}">
                <a16:creationId xmlns:a16="http://schemas.microsoft.com/office/drawing/2014/main" id="{7B3C8780-2744-AA30-0031-54DFEDCD536F}"/>
              </a:ext>
              <a:ext uri="{C183D7F6-B498-43B3-948B-1728B52AA6E4}">
                <adec:decorative xmlns:adec="http://schemas.microsoft.com/office/drawing/2017/decorative" val="1"/>
              </a:ext>
            </a:extLst>
          </p:cNvPr>
          <p:cNvGrpSpPr/>
          <p:nvPr/>
        </p:nvGrpSpPr>
        <p:grpSpPr>
          <a:xfrm>
            <a:off x="9544556" y="3599630"/>
            <a:ext cx="2055307" cy="322307"/>
            <a:chOff x="9544556" y="3599630"/>
            <a:chExt cx="2055307" cy="322307"/>
          </a:xfrm>
        </p:grpSpPr>
        <p:sp>
          <p:nvSpPr>
            <p:cNvPr id="109" name="Rectangle: Rounded Corners 108">
              <a:extLst>
                <a:ext uri="{FF2B5EF4-FFF2-40B4-BE49-F238E27FC236}">
                  <a16:creationId xmlns:a16="http://schemas.microsoft.com/office/drawing/2014/main" id="{BFDFBDE7-BECE-3BAB-D067-5C1664DA1BB0}"/>
                </a:ext>
              </a:extLst>
            </p:cNvPr>
            <p:cNvSpPr/>
            <p:nvPr/>
          </p:nvSpPr>
          <p:spPr bwMode="auto">
            <a:xfrm>
              <a:off x="9544556" y="359963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10" name="Rectangle: Rounded Corners 26">
              <a:extLst>
                <a:ext uri="{FF2B5EF4-FFF2-40B4-BE49-F238E27FC236}">
                  <a16:creationId xmlns:a16="http://schemas.microsoft.com/office/drawing/2014/main" id="{E234230E-C525-E95E-D53E-791DD8D6D18B}"/>
                </a:ext>
              </a:extLst>
            </p:cNvPr>
            <p:cNvSpPr/>
            <p:nvPr/>
          </p:nvSpPr>
          <p:spPr bwMode="auto">
            <a:xfrm>
              <a:off x="9689307" y="3614160"/>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Start your chat here</a:t>
              </a:r>
            </a:p>
          </p:txBody>
        </p:sp>
      </p:grpSp>
      <p:sp>
        <p:nvSpPr>
          <p:cNvPr id="111" name="Rectangle: Rounded Corners 110">
            <a:extLst>
              <a:ext uri="{FF2B5EF4-FFF2-40B4-BE49-F238E27FC236}">
                <a16:creationId xmlns:a16="http://schemas.microsoft.com/office/drawing/2014/main" id="{F35B8309-5576-85D9-3D63-F86D9B0701C5}"/>
              </a:ext>
              <a:ext uri="{C183D7F6-B498-43B3-948B-1728B52AA6E4}">
                <adec:decorative xmlns:adec="http://schemas.microsoft.com/office/drawing/2017/decorative" val="1"/>
              </a:ext>
            </a:extLst>
          </p:cNvPr>
          <p:cNvSpPr/>
          <p:nvPr/>
        </p:nvSpPr>
        <p:spPr bwMode="auto">
          <a:xfrm>
            <a:off x="7083913" y="4076699"/>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ectangle: Rounded Corners 111">
            <a:extLst>
              <a:ext uri="{FF2B5EF4-FFF2-40B4-BE49-F238E27FC236}">
                <a16:creationId xmlns:a16="http://schemas.microsoft.com/office/drawing/2014/main" id="{8F44FEAB-44EE-1964-718D-DDC3291CBFE9}"/>
              </a:ext>
              <a:ext uri="{C183D7F6-B498-43B3-948B-1728B52AA6E4}">
                <adec:decorative xmlns:adec="http://schemas.microsoft.com/office/drawing/2017/decorative" val="1"/>
              </a:ext>
            </a:extLst>
          </p:cNvPr>
          <p:cNvSpPr/>
          <p:nvPr/>
        </p:nvSpPr>
        <p:spPr bwMode="auto">
          <a:xfrm>
            <a:off x="7083913" y="4289169"/>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13" name="Group 112">
            <a:extLst>
              <a:ext uri="{FF2B5EF4-FFF2-40B4-BE49-F238E27FC236}">
                <a16:creationId xmlns:a16="http://schemas.microsoft.com/office/drawing/2014/main" id="{6BFC69D9-AB15-64DE-BC96-5511A233778B}"/>
              </a:ext>
              <a:ext uri="{C183D7F6-B498-43B3-948B-1728B52AA6E4}">
                <adec:decorative xmlns:adec="http://schemas.microsoft.com/office/drawing/2017/decorative" val="1"/>
              </a:ext>
            </a:extLst>
          </p:cNvPr>
          <p:cNvGrpSpPr/>
          <p:nvPr/>
        </p:nvGrpSpPr>
        <p:grpSpPr>
          <a:xfrm>
            <a:off x="5010730" y="1331867"/>
            <a:ext cx="1282120" cy="461665"/>
            <a:chOff x="5010730" y="1331867"/>
            <a:chExt cx="1282120" cy="461665"/>
          </a:xfrm>
        </p:grpSpPr>
        <p:sp>
          <p:nvSpPr>
            <p:cNvPr id="114" name="Rectangle: Rounded Corners 26">
              <a:extLst>
                <a:ext uri="{FF2B5EF4-FFF2-40B4-BE49-F238E27FC236}">
                  <a16:creationId xmlns:a16="http://schemas.microsoft.com/office/drawing/2014/main" id="{F114F402-7DDD-4C9D-8839-C31D166D7C5D}"/>
                </a:ext>
              </a:extLst>
            </p:cNvPr>
            <p:cNvSpPr/>
            <p:nvPr/>
          </p:nvSpPr>
          <p:spPr bwMode="auto">
            <a:xfrm>
              <a:off x="5010730" y="1331867"/>
              <a:ext cx="128212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Navigation panel</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Access agents and conversation history</a:t>
              </a:r>
            </a:p>
          </p:txBody>
        </p:sp>
        <p:sp>
          <p:nvSpPr>
            <p:cNvPr id="115" name="Rectangle: Rounded Corners 114">
              <a:extLst>
                <a:ext uri="{FF2B5EF4-FFF2-40B4-BE49-F238E27FC236}">
                  <a16:creationId xmlns:a16="http://schemas.microsoft.com/office/drawing/2014/main" id="{00405E48-2D95-D8D6-C3C4-6300132325BF}"/>
                </a:ext>
              </a:extLst>
            </p:cNvPr>
            <p:cNvSpPr/>
            <p:nvPr/>
          </p:nvSpPr>
          <p:spPr bwMode="auto">
            <a:xfrm>
              <a:off x="6265418" y="13318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10787012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CA5-0013-6ED1-D6D6-33F070352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48331-176C-6EB4-729A-F47D8F352512}"/>
              </a:ext>
            </a:extLst>
          </p:cNvPr>
          <p:cNvSpPr>
            <a:spLocks noGrp="1"/>
          </p:cNvSpPr>
          <p:nvPr>
            <p:ph type="title"/>
          </p:nvPr>
        </p:nvSpPr>
        <p:spPr>
          <a:xfrm>
            <a:off x="588261" y="585216"/>
            <a:ext cx="11011601" cy="553998"/>
          </a:xfrm>
        </p:spPr>
        <p:txBody>
          <a:bodyPr/>
          <a:lstStyle/>
          <a:p>
            <a:r>
              <a:rPr lang="en-US"/>
              <a:t>Copilot Chat in Word response</a:t>
            </a:r>
          </a:p>
        </p:txBody>
      </p:sp>
      <p:sp>
        <p:nvSpPr>
          <p:cNvPr id="3" name="Rectangle: Rounded Corners 2">
            <a:extLst>
              <a:ext uri="{FF2B5EF4-FFF2-40B4-BE49-F238E27FC236}">
                <a16:creationId xmlns:a16="http://schemas.microsoft.com/office/drawing/2014/main" id="{3ACB265A-496C-77FE-BB3C-AE3DCC2186BA}"/>
              </a:ext>
              <a:ext uri="{C183D7F6-B498-43B3-948B-1728B52AA6E4}">
                <adec:decorative xmlns:adec="http://schemas.microsoft.com/office/drawing/2017/decorative" val="1"/>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5" name="Picture 4">
            <a:extLst>
              <a:ext uri="{FF2B5EF4-FFF2-40B4-BE49-F238E27FC236}">
                <a16:creationId xmlns:a16="http://schemas.microsoft.com/office/drawing/2014/main" id="{3F30B80E-C22A-6E41-95D7-4963036098C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4" r="-384"/>
          <a:stretch>
            <a:fillRect/>
          </a:stretch>
        </p:blipFill>
        <p:spPr>
          <a:xfrm>
            <a:off x="2131391" y="2077497"/>
            <a:ext cx="6690358" cy="4150808"/>
          </a:xfrm>
          <a:prstGeom prst="rect">
            <a:avLst/>
          </a:prstGeom>
        </p:spPr>
      </p:pic>
      <p:sp>
        <p:nvSpPr>
          <p:cNvPr id="10" name="Rectangle: Rounded Corners 26">
            <a:extLst>
              <a:ext uri="{FF2B5EF4-FFF2-40B4-BE49-F238E27FC236}">
                <a16:creationId xmlns:a16="http://schemas.microsoft.com/office/drawing/2014/main" id="{DEE48D98-6936-6917-8584-F7DCF4DC46DA}"/>
              </a:ext>
            </a:extLst>
          </p:cNvPr>
          <p:cNvSpPr/>
          <p:nvPr/>
        </p:nvSpPr>
        <p:spPr bwMode="auto">
          <a:xfrm>
            <a:off x="588262" y="4578303"/>
            <a:ext cx="1004318"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Segoe UI Semibold" panose="020B0702040204020203" pitchFamily="34" charset="0"/>
              </a:rPr>
              <a:t>Multi-turn suggestions</a:t>
            </a:r>
            <a:br>
              <a:rPr kumimoji="0" lang="en-US" sz="1000" b="0" i="0" u="none" strike="noStrike" kern="1200" cap="none" spc="0" normalizeH="0" baseline="0" noProof="0" dirty="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Continue the conversation with these suggestions to enhance your response or click on View Prompts to go to the Prompt Gallery</a:t>
            </a:r>
          </a:p>
        </p:txBody>
      </p:sp>
      <p:sp>
        <p:nvSpPr>
          <p:cNvPr id="13" name="Rectangle: Rounded Corners 12">
            <a:extLst>
              <a:ext uri="{FF2B5EF4-FFF2-40B4-BE49-F238E27FC236}">
                <a16:creationId xmlns:a16="http://schemas.microsoft.com/office/drawing/2014/main" id="{E4D87A39-6B58-0059-1AD3-96A9C75B9A41}"/>
              </a:ext>
              <a:ext uri="{C183D7F6-B498-43B3-948B-1728B52AA6E4}">
                <adec:decorative xmlns:adec="http://schemas.microsoft.com/office/drawing/2017/decorative" val="1"/>
              </a:ext>
            </a:extLst>
          </p:cNvPr>
          <p:cNvSpPr/>
          <p:nvPr/>
        </p:nvSpPr>
        <p:spPr bwMode="auto">
          <a:xfrm>
            <a:off x="1677056" y="457830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4" name="Rectangle: Rounded Corners 26">
            <a:extLst>
              <a:ext uri="{FF2B5EF4-FFF2-40B4-BE49-F238E27FC236}">
                <a16:creationId xmlns:a16="http://schemas.microsoft.com/office/drawing/2014/main" id="{C286904E-3721-C084-8E29-89B4C0528F8C}"/>
              </a:ext>
            </a:extLst>
          </p:cNvPr>
          <p:cNvSpPr/>
          <p:nvPr/>
        </p:nvSpPr>
        <p:spPr bwMode="auto">
          <a:xfrm>
            <a:off x="588262" y="3395617"/>
            <a:ext cx="1004318"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Segoe UI Semibold" panose="020B0702040204020203" pitchFamily="34" charset="0"/>
              </a:rPr>
              <a:t>Prompt response</a:t>
            </a:r>
            <a:br>
              <a:rPr kumimoji="0" lang="en-US" sz="1000" b="0" i="0" u="none" strike="noStrike" kern="1200" cap="none" spc="0" normalizeH="0" baseline="0" noProof="0" dirty="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See the response here. Click on Sources to find references to files or web sites used</a:t>
            </a:r>
          </a:p>
        </p:txBody>
      </p:sp>
      <p:sp>
        <p:nvSpPr>
          <p:cNvPr id="15" name="Rectangle: Rounded Corners 14">
            <a:extLst>
              <a:ext uri="{FF2B5EF4-FFF2-40B4-BE49-F238E27FC236}">
                <a16:creationId xmlns:a16="http://schemas.microsoft.com/office/drawing/2014/main" id="{4F1DF7EE-0403-E620-4488-8EFA68C593F6}"/>
              </a:ext>
              <a:ext uri="{C183D7F6-B498-43B3-948B-1728B52AA6E4}">
                <adec:decorative xmlns:adec="http://schemas.microsoft.com/office/drawing/2017/decorative" val="1"/>
              </a:ext>
            </a:extLst>
          </p:cNvPr>
          <p:cNvSpPr/>
          <p:nvPr/>
        </p:nvSpPr>
        <p:spPr bwMode="auto">
          <a:xfrm>
            <a:off x="1677056" y="339561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pic>
        <p:nvPicPr>
          <p:cNvPr id="19" name="Picture 18">
            <a:extLst>
              <a:ext uri="{FF2B5EF4-FFF2-40B4-BE49-F238E27FC236}">
                <a16:creationId xmlns:a16="http://schemas.microsoft.com/office/drawing/2014/main" id="{582064FF-6CE6-1260-0259-B3B3E83AC23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0134" y="3279403"/>
            <a:ext cx="498628" cy="251831"/>
          </a:xfrm>
          <a:prstGeom prst="rect">
            <a:avLst/>
          </a:prstGeom>
        </p:spPr>
      </p:pic>
      <p:sp>
        <p:nvSpPr>
          <p:cNvPr id="21" name="Freeform: Shape 20">
            <a:extLst>
              <a:ext uri="{FF2B5EF4-FFF2-40B4-BE49-F238E27FC236}">
                <a16:creationId xmlns:a16="http://schemas.microsoft.com/office/drawing/2014/main" id="{B6FF7D7F-CA4E-964F-085E-3B87E839ACA7}"/>
              </a:ext>
              <a:ext uri="{C183D7F6-B498-43B3-948B-1728B52AA6E4}">
                <adec:decorative xmlns:adec="http://schemas.microsoft.com/office/drawing/2017/decorative" val="1"/>
              </a:ext>
            </a:extLst>
          </p:cNvPr>
          <p:cNvSpPr/>
          <p:nvPr/>
        </p:nvSpPr>
        <p:spPr bwMode="auto">
          <a:xfrm>
            <a:off x="1695450" y="4692650"/>
            <a:ext cx="5327650" cy="593725"/>
          </a:xfrm>
          <a:custGeom>
            <a:avLst/>
            <a:gdLst>
              <a:gd name="connsiteX0" fmla="*/ 0 w 5327650"/>
              <a:gd name="connsiteY0" fmla="*/ 0 h 895350"/>
              <a:gd name="connsiteX1" fmla="*/ 4756150 w 5327650"/>
              <a:gd name="connsiteY1" fmla="*/ 0 h 895350"/>
              <a:gd name="connsiteX2" fmla="*/ 4756150 w 5327650"/>
              <a:gd name="connsiteY2" fmla="*/ 895350 h 895350"/>
              <a:gd name="connsiteX3" fmla="*/ 4832350 w 5327650"/>
              <a:gd name="connsiteY3" fmla="*/ 895350 h 895350"/>
              <a:gd name="connsiteX4" fmla="*/ 5327650 w 5327650"/>
              <a:gd name="connsiteY4" fmla="*/ 89535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7650" h="895350">
                <a:moveTo>
                  <a:pt x="0" y="0"/>
                </a:moveTo>
                <a:lnTo>
                  <a:pt x="4756150" y="0"/>
                </a:lnTo>
                <a:lnTo>
                  <a:pt x="4756150" y="895350"/>
                </a:lnTo>
                <a:lnTo>
                  <a:pt x="4832350" y="895350"/>
                </a:lnTo>
                <a:lnTo>
                  <a:pt x="5327650" y="8953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22" name="Straight Connector 21">
            <a:extLst>
              <a:ext uri="{FF2B5EF4-FFF2-40B4-BE49-F238E27FC236}">
                <a16:creationId xmlns:a16="http://schemas.microsoft.com/office/drawing/2014/main" id="{C708F5E0-7DD6-5B5B-0A53-73670D5D041E}"/>
              </a:ext>
              <a:ext uri="{C183D7F6-B498-43B3-948B-1728B52AA6E4}">
                <adec:decorative xmlns:adec="http://schemas.microsoft.com/office/drawing/2017/decorative" val="1"/>
              </a:ext>
            </a:extLst>
          </p:cNvPr>
          <p:cNvCxnSpPr>
            <a:cxnSpLocks/>
          </p:cNvCxnSpPr>
          <p:nvPr/>
        </p:nvCxnSpPr>
        <p:spPr>
          <a:xfrm>
            <a:off x="1677056" y="3505178"/>
            <a:ext cx="5339694"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0154339-14E3-B872-003F-E29C8B6D2236}"/>
              </a:ext>
              <a:ext uri="{C183D7F6-B498-43B3-948B-1728B52AA6E4}">
                <adec:decorative xmlns:adec="http://schemas.microsoft.com/office/drawing/2017/decorative" val="1"/>
              </a:ext>
            </a:extLst>
          </p:cNvPr>
          <p:cNvSpPr/>
          <p:nvPr/>
        </p:nvSpPr>
        <p:spPr bwMode="auto">
          <a:xfrm>
            <a:off x="9276581" y="3151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56177577-B28A-E762-A59A-62BA886A62BE}"/>
              </a:ext>
              <a:ext uri="{C183D7F6-B498-43B3-948B-1728B52AA6E4}">
                <adec:decorative xmlns:adec="http://schemas.microsoft.com/office/drawing/2017/decorative" val="1"/>
              </a:ext>
            </a:extLst>
          </p:cNvPr>
          <p:cNvSpPr/>
          <p:nvPr/>
        </p:nvSpPr>
        <p:spPr bwMode="auto">
          <a:xfrm>
            <a:off x="9558843" y="3151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8" name="Rectangle: Rounded Corners 26">
            <a:extLst>
              <a:ext uri="{FF2B5EF4-FFF2-40B4-BE49-F238E27FC236}">
                <a16:creationId xmlns:a16="http://schemas.microsoft.com/office/drawing/2014/main" id="{410DF3EE-BAE8-F948-6921-CD7109BB57A0}"/>
              </a:ext>
            </a:extLst>
          </p:cNvPr>
          <p:cNvSpPr/>
          <p:nvPr/>
        </p:nvSpPr>
        <p:spPr bwMode="auto">
          <a:xfrm>
            <a:off x="9689307" y="3183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29" name="Rectangle: Rounded Corners 28">
            <a:extLst>
              <a:ext uri="{FF2B5EF4-FFF2-40B4-BE49-F238E27FC236}">
                <a16:creationId xmlns:a16="http://schemas.microsoft.com/office/drawing/2014/main" id="{E723FF22-AEE4-751C-0219-CB09A4B0D15A}"/>
              </a:ext>
              <a:ext uri="{C183D7F6-B498-43B3-948B-1728B52AA6E4}">
                <adec:decorative xmlns:adec="http://schemas.microsoft.com/office/drawing/2017/decorative" val="1"/>
              </a:ext>
            </a:extLst>
          </p:cNvPr>
          <p:cNvSpPr/>
          <p:nvPr/>
        </p:nvSpPr>
        <p:spPr bwMode="auto">
          <a:xfrm>
            <a:off x="9276581" y="3913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Rounded Corners 29">
            <a:extLst>
              <a:ext uri="{FF2B5EF4-FFF2-40B4-BE49-F238E27FC236}">
                <a16:creationId xmlns:a16="http://schemas.microsoft.com/office/drawing/2014/main" id="{1A9351AB-2B43-867D-D383-95BF976647D2}"/>
              </a:ext>
              <a:ext uri="{C183D7F6-B498-43B3-948B-1728B52AA6E4}">
                <adec:decorative xmlns:adec="http://schemas.microsoft.com/office/drawing/2017/decorative" val="1"/>
              </a:ext>
            </a:extLst>
          </p:cNvPr>
          <p:cNvSpPr/>
          <p:nvPr/>
        </p:nvSpPr>
        <p:spPr bwMode="auto">
          <a:xfrm>
            <a:off x="9558843" y="3913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2" name="Rectangle: Rounded Corners 26">
            <a:extLst>
              <a:ext uri="{FF2B5EF4-FFF2-40B4-BE49-F238E27FC236}">
                <a16:creationId xmlns:a16="http://schemas.microsoft.com/office/drawing/2014/main" id="{9AC3EE05-1AE3-71AF-F88F-BF571ECEA52B}"/>
              </a:ext>
            </a:extLst>
          </p:cNvPr>
          <p:cNvSpPr/>
          <p:nvPr/>
        </p:nvSpPr>
        <p:spPr bwMode="auto">
          <a:xfrm>
            <a:off x="9689307" y="3945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don’t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grpSp>
        <p:nvGrpSpPr>
          <p:cNvPr id="33" name="Group 32">
            <a:extLst>
              <a:ext uri="{FF2B5EF4-FFF2-40B4-BE49-F238E27FC236}">
                <a16:creationId xmlns:a16="http://schemas.microsoft.com/office/drawing/2014/main" id="{CC74EC94-5002-D8E5-935F-08DEFEA9FCD3}"/>
              </a:ext>
              <a:ext uri="{C183D7F6-B498-43B3-948B-1728B52AA6E4}">
                <adec:decorative xmlns:adec="http://schemas.microsoft.com/office/drawing/2017/decorative" val="1"/>
              </a:ext>
            </a:extLst>
          </p:cNvPr>
          <p:cNvGrpSpPr/>
          <p:nvPr/>
        </p:nvGrpSpPr>
        <p:grpSpPr>
          <a:xfrm>
            <a:off x="9276581" y="4656157"/>
            <a:ext cx="231750" cy="219122"/>
            <a:chOff x="9276581" y="2319482"/>
            <a:chExt cx="231750" cy="219122"/>
          </a:xfrm>
        </p:grpSpPr>
        <p:sp>
          <p:nvSpPr>
            <p:cNvPr id="34" name="Rectangle: Rounded Corners 33">
              <a:extLst>
                <a:ext uri="{FF2B5EF4-FFF2-40B4-BE49-F238E27FC236}">
                  <a16:creationId xmlns:a16="http://schemas.microsoft.com/office/drawing/2014/main" id="{F10B8A8E-98A4-4622-3F71-64CAFE02C62D}"/>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5" name="Picture 34">
              <a:extLst>
                <a:ext uri="{FF2B5EF4-FFF2-40B4-BE49-F238E27FC236}">
                  <a16:creationId xmlns:a16="http://schemas.microsoft.com/office/drawing/2014/main" id="{9FEDC458-9275-29DD-2928-B63BD4299C8E}"/>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36" name="Rectangle: Rounded Corners 35">
            <a:extLst>
              <a:ext uri="{FF2B5EF4-FFF2-40B4-BE49-F238E27FC236}">
                <a16:creationId xmlns:a16="http://schemas.microsoft.com/office/drawing/2014/main" id="{8307F668-C61B-B1BB-D465-069232172B6C}"/>
              </a:ext>
              <a:ext uri="{C183D7F6-B498-43B3-948B-1728B52AA6E4}">
                <adec:decorative xmlns:adec="http://schemas.microsoft.com/office/drawing/2017/decorative" val="1"/>
              </a:ext>
            </a:extLst>
          </p:cNvPr>
          <p:cNvSpPr/>
          <p:nvPr/>
        </p:nvSpPr>
        <p:spPr bwMode="auto">
          <a:xfrm>
            <a:off x="9558843" y="46561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Rectangle: Rounded Corners 26">
            <a:extLst>
              <a:ext uri="{FF2B5EF4-FFF2-40B4-BE49-F238E27FC236}">
                <a16:creationId xmlns:a16="http://schemas.microsoft.com/office/drawing/2014/main" id="{E6CC9F8E-D17A-5ED3-241B-553803D68400}"/>
              </a:ext>
            </a:extLst>
          </p:cNvPr>
          <p:cNvSpPr/>
          <p:nvPr/>
        </p:nvSpPr>
        <p:spPr bwMode="auto">
          <a:xfrm>
            <a:off x="9689307" y="4688774"/>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err="1">
                <a:ln>
                  <a:noFill/>
                </a:ln>
                <a:solidFill>
                  <a:srgbClr val="000000"/>
                </a:solidFill>
                <a:effectLst/>
                <a:uLnTx/>
                <a:uFillTx/>
                <a:latin typeface="Segoe UI"/>
                <a:ea typeface="+mn-ea"/>
                <a:cs typeface="Segoe UI Semibold" panose="020B0702040204020203" pitchFamily="34" charset="0"/>
              </a:rPr>
              <a:t>Options</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to copy the response to a new document, have the response read aloud, or schedule the prompt for later</a:t>
            </a:r>
          </a:p>
        </p:txBody>
      </p:sp>
      <p:grpSp>
        <p:nvGrpSpPr>
          <p:cNvPr id="8" name="Group 7">
            <a:extLst>
              <a:ext uri="{FF2B5EF4-FFF2-40B4-BE49-F238E27FC236}">
                <a16:creationId xmlns:a16="http://schemas.microsoft.com/office/drawing/2014/main" id="{628685EA-2648-EE4A-24E0-38C50EEDB2B3}"/>
              </a:ext>
              <a:ext uri="{C183D7F6-B498-43B3-948B-1728B52AA6E4}">
                <adec:decorative xmlns:adec="http://schemas.microsoft.com/office/drawing/2017/decorative" val="1"/>
              </a:ext>
            </a:extLst>
          </p:cNvPr>
          <p:cNvGrpSpPr/>
          <p:nvPr/>
        </p:nvGrpSpPr>
        <p:grpSpPr>
          <a:xfrm>
            <a:off x="8753471" y="5723750"/>
            <a:ext cx="2846392" cy="318169"/>
            <a:chOff x="8753471" y="5668982"/>
            <a:chExt cx="2846392" cy="318169"/>
          </a:xfrm>
        </p:grpSpPr>
        <p:sp>
          <p:nvSpPr>
            <p:cNvPr id="38" name="Rectangle: Rounded Corners 37">
              <a:extLst>
                <a:ext uri="{FF2B5EF4-FFF2-40B4-BE49-F238E27FC236}">
                  <a16:creationId xmlns:a16="http://schemas.microsoft.com/office/drawing/2014/main" id="{78AA78E3-C0FE-1860-96CC-5375E42BE5DD}"/>
                </a:ext>
              </a:extLst>
            </p:cNvPr>
            <p:cNvSpPr/>
            <p:nvPr/>
          </p:nvSpPr>
          <p:spPr bwMode="auto">
            <a:xfrm>
              <a:off x="9558843" y="56689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0" name="Rectangle: Rounded Corners 26">
              <a:extLst>
                <a:ext uri="{FF2B5EF4-FFF2-40B4-BE49-F238E27FC236}">
                  <a16:creationId xmlns:a16="http://schemas.microsoft.com/office/drawing/2014/main" id="{1B6E9B6B-87E0-3069-6530-53FD97B7F18A}"/>
                </a:ext>
              </a:extLst>
            </p:cNvPr>
            <p:cNvSpPr/>
            <p:nvPr/>
          </p:nvSpPr>
          <p:spPr bwMode="auto">
            <a:xfrm>
              <a:off x="9689307" y="5679374"/>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your chat here</a:t>
              </a:r>
            </a:p>
          </p:txBody>
        </p:sp>
        <p:cxnSp>
          <p:nvCxnSpPr>
            <p:cNvPr id="41" name="Straight Connector 40">
              <a:extLst>
                <a:ext uri="{FF2B5EF4-FFF2-40B4-BE49-F238E27FC236}">
                  <a16:creationId xmlns:a16="http://schemas.microsoft.com/office/drawing/2014/main" id="{79A0E7A8-F543-82A4-C703-5745BE417DCB}"/>
                </a:ext>
              </a:extLst>
            </p:cNvPr>
            <p:cNvCxnSpPr>
              <a:cxnSpLocks/>
            </p:cNvCxnSpPr>
            <p:nvPr/>
          </p:nvCxnSpPr>
          <p:spPr>
            <a:xfrm>
              <a:off x="8753471" y="5778543"/>
              <a:ext cx="805372"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E1FDC63-1B18-8A95-3540-A0323CB759B4}"/>
              </a:ext>
              <a:ext uri="{C183D7F6-B498-43B3-948B-1728B52AA6E4}">
                <adec:decorative xmlns:adec="http://schemas.microsoft.com/office/drawing/2017/decorative" val="1"/>
              </a:ext>
            </a:extLst>
          </p:cNvPr>
          <p:cNvGrpSpPr/>
          <p:nvPr/>
        </p:nvGrpSpPr>
        <p:grpSpPr>
          <a:xfrm>
            <a:off x="9276581" y="522307"/>
            <a:ext cx="2323282" cy="494282"/>
            <a:chOff x="9276581" y="522307"/>
            <a:chExt cx="2323282" cy="494282"/>
          </a:xfrm>
        </p:grpSpPr>
        <p:sp>
          <p:nvSpPr>
            <p:cNvPr id="45" name="Rectangle: Rounded Corners 26">
              <a:extLst>
                <a:ext uri="{FF2B5EF4-FFF2-40B4-BE49-F238E27FC236}">
                  <a16:creationId xmlns:a16="http://schemas.microsoft.com/office/drawing/2014/main" id="{25D2E81F-4DC7-FC8B-3A6A-2E1151B27692}"/>
                </a:ext>
              </a:extLst>
            </p:cNvPr>
            <p:cNvSpPr/>
            <p:nvPr/>
          </p:nvSpPr>
          <p:spPr bwMode="auto">
            <a:xfrm>
              <a:off x="9689307" y="5549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to doc</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Insert the response into your document</a:t>
              </a:r>
            </a:p>
          </p:txBody>
        </p:sp>
        <p:grpSp>
          <p:nvGrpSpPr>
            <p:cNvPr id="46" name="Group 45">
              <a:extLst>
                <a:ext uri="{FF2B5EF4-FFF2-40B4-BE49-F238E27FC236}">
                  <a16:creationId xmlns:a16="http://schemas.microsoft.com/office/drawing/2014/main" id="{846730CC-35BB-FF5C-2CA1-7FA4DD6BB538}"/>
                </a:ext>
              </a:extLst>
            </p:cNvPr>
            <p:cNvGrpSpPr/>
            <p:nvPr/>
          </p:nvGrpSpPr>
          <p:grpSpPr>
            <a:xfrm>
              <a:off x="9276581" y="522307"/>
              <a:ext cx="309694" cy="219122"/>
              <a:chOff x="9276581" y="522307"/>
              <a:chExt cx="309694" cy="219122"/>
            </a:xfrm>
          </p:grpSpPr>
          <p:sp>
            <p:nvSpPr>
              <p:cNvPr id="47" name="Rectangle: Rounded Corners 46">
                <a:extLst>
                  <a:ext uri="{FF2B5EF4-FFF2-40B4-BE49-F238E27FC236}">
                    <a16:creationId xmlns:a16="http://schemas.microsoft.com/office/drawing/2014/main" id="{2D1C610E-236D-7517-EA1C-BEF2A8759305}"/>
                  </a:ext>
                </a:extLst>
              </p:cNvPr>
              <p:cNvSpPr/>
              <p:nvPr/>
            </p:nvSpPr>
            <p:spPr bwMode="auto">
              <a:xfrm>
                <a:off x="9558843" y="522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48" name="Group 47">
                <a:extLst>
                  <a:ext uri="{FF2B5EF4-FFF2-40B4-BE49-F238E27FC236}">
                    <a16:creationId xmlns:a16="http://schemas.microsoft.com/office/drawing/2014/main" id="{7BB11FE8-8C49-092B-7F9A-A46453CD7F6E}"/>
                  </a:ext>
                </a:extLst>
              </p:cNvPr>
              <p:cNvGrpSpPr/>
              <p:nvPr/>
            </p:nvGrpSpPr>
            <p:grpSpPr>
              <a:xfrm>
                <a:off x="9276581" y="522307"/>
                <a:ext cx="231750" cy="219122"/>
                <a:chOff x="9276581" y="522307"/>
                <a:chExt cx="231750" cy="219122"/>
              </a:xfrm>
            </p:grpSpPr>
            <p:sp>
              <p:nvSpPr>
                <p:cNvPr id="49" name="Rectangle: Rounded Corners 48">
                  <a:extLst>
                    <a:ext uri="{FF2B5EF4-FFF2-40B4-BE49-F238E27FC236}">
                      <a16:creationId xmlns:a16="http://schemas.microsoft.com/office/drawing/2014/main" id="{85D8CD5C-6EEC-9B05-2796-A9E7D919610F}"/>
                    </a:ext>
                  </a:extLst>
                </p:cNvPr>
                <p:cNvSpPr/>
                <p:nvPr/>
              </p:nvSpPr>
              <p:spPr bwMode="auto">
                <a:xfrm>
                  <a:off x="9276581" y="5223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0" name="Picture 49">
                  <a:extLst>
                    <a:ext uri="{FF2B5EF4-FFF2-40B4-BE49-F238E27FC236}">
                      <a16:creationId xmlns:a16="http://schemas.microsoft.com/office/drawing/2014/main" id="{BC7F7F71-49E9-3939-9184-3C918EE54CA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323215" y="562628"/>
                  <a:ext cx="138482" cy="138480"/>
                </a:xfrm>
                <a:prstGeom prst="rect">
                  <a:avLst/>
                </a:prstGeom>
              </p:spPr>
            </p:pic>
          </p:grpSp>
        </p:grpSp>
      </p:grpSp>
      <p:grpSp>
        <p:nvGrpSpPr>
          <p:cNvPr id="51" name="Group 50">
            <a:extLst>
              <a:ext uri="{FF2B5EF4-FFF2-40B4-BE49-F238E27FC236}">
                <a16:creationId xmlns:a16="http://schemas.microsoft.com/office/drawing/2014/main" id="{4FD04F02-8C2C-FD75-B254-3E7B865216DD}"/>
              </a:ext>
              <a:ext uri="{C183D7F6-B498-43B3-948B-1728B52AA6E4}">
                <adec:decorative xmlns:adec="http://schemas.microsoft.com/office/drawing/2017/decorative" val="1"/>
              </a:ext>
            </a:extLst>
          </p:cNvPr>
          <p:cNvGrpSpPr/>
          <p:nvPr/>
        </p:nvGrpSpPr>
        <p:grpSpPr>
          <a:xfrm>
            <a:off x="9276581" y="1198582"/>
            <a:ext cx="2323282" cy="648170"/>
            <a:chOff x="9276581" y="1198582"/>
            <a:chExt cx="2323282" cy="648170"/>
          </a:xfrm>
        </p:grpSpPr>
        <p:sp>
          <p:nvSpPr>
            <p:cNvPr id="52" name="Rectangle: Rounded Corners 26">
              <a:extLst>
                <a:ext uri="{FF2B5EF4-FFF2-40B4-BE49-F238E27FC236}">
                  <a16:creationId xmlns:a16="http://schemas.microsoft.com/office/drawing/2014/main" id="{CF357755-8E34-CF15-4DE0-BE96EA8D4747}"/>
                </a:ext>
              </a:extLst>
            </p:cNvPr>
            <p:cNvSpPr/>
            <p:nvPr/>
          </p:nvSpPr>
          <p:spPr bwMode="auto">
            <a:xfrm>
              <a:off x="9689307" y="1231199"/>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Copy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Copy the response to the clipboard to paste in another location</a:t>
              </a:r>
            </a:p>
          </p:txBody>
        </p:sp>
        <p:grpSp>
          <p:nvGrpSpPr>
            <p:cNvPr id="53" name="Group 52">
              <a:extLst>
                <a:ext uri="{FF2B5EF4-FFF2-40B4-BE49-F238E27FC236}">
                  <a16:creationId xmlns:a16="http://schemas.microsoft.com/office/drawing/2014/main" id="{98053BFF-B37A-9C2D-2C13-6CB181AC52D2}"/>
                </a:ext>
              </a:extLst>
            </p:cNvPr>
            <p:cNvGrpSpPr/>
            <p:nvPr/>
          </p:nvGrpSpPr>
          <p:grpSpPr>
            <a:xfrm>
              <a:off x="9276581" y="1198582"/>
              <a:ext cx="309694" cy="219122"/>
              <a:chOff x="9276581" y="1198582"/>
              <a:chExt cx="309694" cy="219122"/>
            </a:xfrm>
          </p:grpSpPr>
          <p:sp>
            <p:nvSpPr>
              <p:cNvPr id="54" name="Rectangle: Rounded Corners 53">
                <a:extLst>
                  <a:ext uri="{FF2B5EF4-FFF2-40B4-BE49-F238E27FC236}">
                    <a16:creationId xmlns:a16="http://schemas.microsoft.com/office/drawing/2014/main" id="{3EBC305C-32DA-C313-51C4-3BE08048A9E5}"/>
                  </a:ext>
                </a:extLst>
              </p:cNvPr>
              <p:cNvSpPr/>
              <p:nvPr/>
            </p:nvSpPr>
            <p:spPr bwMode="auto">
              <a:xfrm>
                <a:off x="9558843" y="11985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55" name="Group 54">
                <a:extLst>
                  <a:ext uri="{FF2B5EF4-FFF2-40B4-BE49-F238E27FC236}">
                    <a16:creationId xmlns:a16="http://schemas.microsoft.com/office/drawing/2014/main" id="{61066821-6AEF-FF7A-9E8E-A1EFF5E205E1}"/>
                  </a:ext>
                </a:extLst>
              </p:cNvPr>
              <p:cNvGrpSpPr/>
              <p:nvPr/>
            </p:nvGrpSpPr>
            <p:grpSpPr>
              <a:xfrm>
                <a:off x="9276581" y="1198582"/>
                <a:ext cx="231750" cy="219122"/>
                <a:chOff x="9276581" y="1198582"/>
                <a:chExt cx="231750" cy="219122"/>
              </a:xfrm>
            </p:grpSpPr>
            <p:sp>
              <p:nvSpPr>
                <p:cNvPr id="56" name="Rectangle: Rounded Corners 55">
                  <a:extLst>
                    <a:ext uri="{FF2B5EF4-FFF2-40B4-BE49-F238E27FC236}">
                      <a16:creationId xmlns:a16="http://schemas.microsoft.com/office/drawing/2014/main" id="{52FF8154-3F60-BB5A-9CA9-B9AE239B2975}"/>
                    </a:ext>
                  </a:extLst>
                </p:cNvPr>
                <p:cNvSpPr/>
                <p:nvPr/>
              </p:nvSpPr>
              <p:spPr bwMode="auto">
                <a:xfrm>
                  <a:off x="9276581" y="11985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7" name="Picture 56">
                  <a:extLst>
                    <a:ext uri="{FF2B5EF4-FFF2-40B4-BE49-F238E27FC236}">
                      <a16:creationId xmlns:a16="http://schemas.microsoft.com/office/drawing/2014/main" id="{94676C21-09FE-F2D7-71D6-4BA023D841D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336038" y="1239198"/>
                  <a:ext cx="112836" cy="137890"/>
                </a:xfrm>
                <a:prstGeom prst="rect">
                  <a:avLst/>
                </a:prstGeom>
              </p:spPr>
            </p:pic>
          </p:grpSp>
        </p:grpSp>
      </p:grpSp>
      <p:grpSp>
        <p:nvGrpSpPr>
          <p:cNvPr id="58" name="Group 57">
            <a:extLst>
              <a:ext uri="{FF2B5EF4-FFF2-40B4-BE49-F238E27FC236}">
                <a16:creationId xmlns:a16="http://schemas.microsoft.com/office/drawing/2014/main" id="{D06EA9F8-AF53-3959-564C-B7D58B9B62C9}"/>
              </a:ext>
              <a:ext uri="{C183D7F6-B498-43B3-948B-1728B52AA6E4}">
                <adec:decorative xmlns:adec="http://schemas.microsoft.com/office/drawing/2017/decorative" val="1"/>
              </a:ext>
            </a:extLst>
          </p:cNvPr>
          <p:cNvGrpSpPr/>
          <p:nvPr/>
        </p:nvGrpSpPr>
        <p:grpSpPr>
          <a:xfrm>
            <a:off x="9276581" y="2055832"/>
            <a:ext cx="2323282" cy="955947"/>
            <a:chOff x="9276581" y="2055832"/>
            <a:chExt cx="2323282" cy="955947"/>
          </a:xfrm>
        </p:grpSpPr>
        <p:sp>
          <p:nvSpPr>
            <p:cNvPr id="59" name="Rectangle: Rounded Corners 26">
              <a:extLst>
                <a:ext uri="{FF2B5EF4-FFF2-40B4-BE49-F238E27FC236}">
                  <a16:creationId xmlns:a16="http://schemas.microsoft.com/office/drawing/2014/main" id="{26334438-764E-1C26-2EB6-81B196C72A93}"/>
                </a:ext>
              </a:extLst>
            </p:cNvPr>
            <p:cNvSpPr/>
            <p:nvPr/>
          </p:nvSpPr>
          <p:spPr bwMode="auto">
            <a:xfrm>
              <a:off x="9689307" y="208844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Create a link for the prompt in Copilot Chat. Copies the prompt and response with the link to provide context</a:t>
              </a:r>
            </a:p>
          </p:txBody>
        </p:sp>
        <p:grpSp>
          <p:nvGrpSpPr>
            <p:cNvPr id="60" name="Group 59">
              <a:extLst>
                <a:ext uri="{FF2B5EF4-FFF2-40B4-BE49-F238E27FC236}">
                  <a16:creationId xmlns:a16="http://schemas.microsoft.com/office/drawing/2014/main" id="{68BF482F-8FE6-01CB-0A38-905A514C7178}"/>
                </a:ext>
              </a:extLst>
            </p:cNvPr>
            <p:cNvGrpSpPr/>
            <p:nvPr/>
          </p:nvGrpSpPr>
          <p:grpSpPr>
            <a:xfrm>
              <a:off x="9276581" y="2055832"/>
              <a:ext cx="309694" cy="219122"/>
              <a:chOff x="9276581" y="2055832"/>
              <a:chExt cx="309694" cy="219122"/>
            </a:xfrm>
          </p:grpSpPr>
          <p:sp>
            <p:nvSpPr>
              <p:cNvPr id="61" name="Rectangle: Rounded Corners 60">
                <a:extLst>
                  <a:ext uri="{FF2B5EF4-FFF2-40B4-BE49-F238E27FC236}">
                    <a16:creationId xmlns:a16="http://schemas.microsoft.com/office/drawing/2014/main" id="{AF2E21A1-333A-63E7-018A-3BF482CD090B}"/>
                  </a:ext>
                </a:extLst>
              </p:cNvPr>
              <p:cNvSpPr/>
              <p:nvPr/>
            </p:nvSpPr>
            <p:spPr bwMode="auto">
              <a:xfrm>
                <a:off x="9558843" y="20558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64" name="Group 63">
                <a:extLst>
                  <a:ext uri="{FF2B5EF4-FFF2-40B4-BE49-F238E27FC236}">
                    <a16:creationId xmlns:a16="http://schemas.microsoft.com/office/drawing/2014/main" id="{E38F5A3D-2E3B-6647-75AA-FDC8D6554855}"/>
                  </a:ext>
                </a:extLst>
              </p:cNvPr>
              <p:cNvGrpSpPr/>
              <p:nvPr/>
            </p:nvGrpSpPr>
            <p:grpSpPr>
              <a:xfrm>
                <a:off x="9276581" y="2055832"/>
                <a:ext cx="231750" cy="219122"/>
                <a:chOff x="9276581" y="2055832"/>
                <a:chExt cx="231750" cy="219122"/>
              </a:xfrm>
            </p:grpSpPr>
            <p:sp>
              <p:nvSpPr>
                <p:cNvPr id="66" name="Rectangle: Rounded Corners 65">
                  <a:extLst>
                    <a:ext uri="{FF2B5EF4-FFF2-40B4-BE49-F238E27FC236}">
                      <a16:creationId xmlns:a16="http://schemas.microsoft.com/office/drawing/2014/main" id="{50268FF5-CB45-6D88-B38D-68F3AAD6288A}"/>
                    </a:ext>
                  </a:extLst>
                </p:cNvPr>
                <p:cNvSpPr/>
                <p:nvPr/>
              </p:nvSpPr>
              <p:spPr bwMode="auto">
                <a:xfrm>
                  <a:off x="9276581" y="205583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7" name="Picture 66">
                  <a:extLst>
                    <a:ext uri="{FF2B5EF4-FFF2-40B4-BE49-F238E27FC236}">
                      <a16:creationId xmlns:a16="http://schemas.microsoft.com/office/drawing/2014/main" id="{56255E3E-3ECF-F310-1939-C2C8D0891863}"/>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074" y="2079998"/>
                  <a:ext cx="164764" cy="170790"/>
                </a:xfrm>
                <a:prstGeom prst="rect">
                  <a:avLst/>
                </a:prstGeom>
              </p:spPr>
            </p:pic>
          </p:grpSp>
        </p:grpSp>
      </p:grpSp>
      <p:pic>
        <p:nvPicPr>
          <p:cNvPr id="69" name="Picture 68">
            <a:extLst>
              <a:ext uri="{FF2B5EF4-FFF2-40B4-BE49-F238E27FC236}">
                <a16:creationId xmlns:a16="http://schemas.microsoft.com/office/drawing/2014/main" id="{F19416A6-0D4B-3547-0A6E-8374F56B2CD2}"/>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4426" y="3938588"/>
            <a:ext cx="196060" cy="168360"/>
          </a:xfrm>
          <a:prstGeom prst="rect">
            <a:avLst/>
          </a:prstGeom>
        </p:spPr>
      </p:pic>
      <p:pic>
        <p:nvPicPr>
          <p:cNvPr id="70" name="Picture 69">
            <a:extLst>
              <a:ext uri="{FF2B5EF4-FFF2-40B4-BE49-F238E27FC236}">
                <a16:creationId xmlns:a16="http://schemas.microsoft.com/office/drawing/2014/main" id="{37FD289B-6ABA-113F-DCBA-D108C955FE2A}"/>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rot="10800000" flipH="1">
            <a:off x="9294426" y="3176588"/>
            <a:ext cx="196060" cy="168360"/>
          </a:xfrm>
          <a:prstGeom prst="rect">
            <a:avLst/>
          </a:prstGeom>
        </p:spPr>
      </p:pic>
      <p:pic>
        <p:nvPicPr>
          <p:cNvPr id="72" name="Picture 71">
            <a:extLst>
              <a:ext uri="{FF2B5EF4-FFF2-40B4-BE49-F238E27FC236}">
                <a16:creationId xmlns:a16="http://schemas.microsoft.com/office/drawing/2014/main" id="{941FF791-A1ED-5ADA-CD90-6B0CFAE7AF8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042520" y="3231755"/>
            <a:ext cx="1673375" cy="1730289"/>
          </a:xfrm>
          <a:prstGeom prst="rect">
            <a:avLst/>
          </a:prstGeom>
        </p:spPr>
      </p:pic>
      <p:sp>
        <p:nvSpPr>
          <p:cNvPr id="23" name="Rectangle: Rounded Corners 22">
            <a:extLst>
              <a:ext uri="{FF2B5EF4-FFF2-40B4-BE49-F238E27FC236}">
                <a16:creationId xmlns:a16="http://schemas.microsoft.com/office/drawing/2014/main" id="{3F48BA18-CC49-B058-88C5-974F5A73CC64}"/>
              </a:ext>
              <a:ext uri="{C183D7F6-B498-43B3-948B-1728B52AA6E4}">
                <adec:decorative xmlns:adec="http://schemas.microsoft.com/office/drawing/2017/decorative" val="1"/>
              </a:ext>
            </a:extLst>
          </p:cNvPr>
          <p:cNvSpPr/>
          <p:nvPr/>
        </p:nvSpPr>
        <p:spPr bwMode="auto">
          <a:xfrm>
            <a:off x="7021234" y="3231755"/>
            <a:ext cx="1732241" cy="1457020"/>
          </a:xfrm>
          <a:prstGeom prst="roundRect">
            <a:avLst>
              <a:gd name="adj" fmla="val 324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73" name="Picture 72">
            <a:extLst>
              <a:ext uri="{FF2B5EF4-FFF2-40B4-BE49-F238E27FC236}">
                <a16:creationId xmlns:a16="http://schemas.microsoft.com/office/drawing/2014/main" id="{F24341D3-8FC2-A6B9-863D-A22C9627EEDB}"/>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a:xfrm>
            <a:off x="7042520" y="4904415"/>
            <a:ext cx="1673375" cy="1040546"/>
          </a:xfrm>
          <a:prstGeom prst="rect">
            <a:avLst/>
          </a:prstGeom>
        </p:spPr>
      </p:pic>
      <p:sp>
        <p:nvSpPr>
          <p:cNvPr id="17" name="Rectangle: Rounded Corners 16">
            <a:extLst>
              <a:ext uri="{FF2B5EF4-FFF2-40B4-BE49-F238E27FC236}">
                <a16:creationId xmlns:a16="http://schemas.microsoft.com/office/drawing/2014/main" id="{97D90D31-488B-1F27-EB95-6CD3A8643FA5}"/>
              </a:ext>
              <a:ext uri="{C183D7F6-B498-43B3-948B-1728B52AA6E4}">
                <adec:decorative xmlns:adec="http://schemas.microsoft.com/office/drawing/2017/decorative" val="1"/>
              </a:ext>
            </a:extLst>
          </p:cNvPr>
          <p:cNvSpPr/>
          <p:nvPr/>
        </p:nvSpPr>
        <p:spPr bwMode="auto">
          <a:xfrm>
            <a:off x="7021234" y="4929222"/>
            <a:ext cx="1732241" cy="754028"/>
          </a:xfrm>
          <a:prstGeom prst="roundRect">
            <a:avLst>
              <a:gd name="adj" fmla="val 3983"/>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3" name="Rectangle: Rounded Corners 42">
            <a:extLst>
              <a:ext uri="{FF2B5EF4-FFF2-40B4-BE49-F238E27FC236}">
                <a16:creationId xmlns:a16="http://schemas.microsoft.com/office/drawing/2014/main" id="{A28D29E3-F332-C0A2-A4E9-6C765E33E01F}"/>
              </a:ext>
              <a:ext uri="{C183D7F6-B498-43B3-948B-1728B52AA6E4}">
                <adec:decorative xmlns:adec="http://schemas.microsoft.com/office/drawing/2017/decorative" val="1"/>
              </a:ext>
            </a:extLst>
          </p:cNvPr>
          <p:cNvSpPr/>
          <p:nvPr/>
        </p:nvSpPr>
        <p:spPr bwMode="auto">
          <a:xfrm>
            <a:off x="7021234" y="5757136"/>
            <a:ext cx="1732241" cy="147637"/>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 name="Freeform: Shape 6">
            <a:extLst>
              <a:ext uri="{FF2B5EF4-FFF2-40B4-BE49-F238E27FC236}">
                <a16:creationId xmlns:a16="http://schemas.microsoft.com/office/drawing/2014/main" id="{90D399D6-B74E-FC19-190F-837BC8C3B83A}"/>
              </a:ext>
              <a:ext uri="{C183D7F6-B498-43B3-948B-1728B52AA6E4}">
                <adec:decorative xmlns:adec="http://schemas.microsoft.com/office/drawing/2017/decorative" val="1"/>
              </a:ext>
            </a:extLst>
          </p:cNvPr>
          <p:cNvSpPr/>
          <p:nvPr/>
        </p:nvSpPr>
        <p:spPr bwMode="auto">
          <a:xfrm>
            <a:off x="8753471" y="562628"/>
            <a:ext cx="818518" cy="4618972"/>
          </a:xfrm>
          <a:custGeom>
            <a:avLst/>
            <a:gdLst>
              <a:gd name="connsiteX0" fmla="*/ 0 w 876300"/>
              <a:gd name="connsiteY0" fmla="*/ 4305300 h 4686300"/>
              <a:gd name="connsiteX1" fmla="*/ 304800 w 876300"/>
              <a:gd name="connsiteY1" fmla="*/ 4305300 h 4686300"/>
              <a:gd name="connsiteX2" fmla="*/ 304800 w 876300"/>
              <a:gd name="connsiteY2" fmla="*/ 4686300 h 4686300"/>
              <a:gd name="connsiteX3" fmla="*/ 876300 w 876300"/>
              <a:gd name="connsiteY3" fmla="*/ 4686300 h 4686300"/>
              <a:gd name="connsiteX4" fmla="*/ 876300 w 876300"/>
              <a:gd name="connsiteY4" fmla="*/ 0 h 468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4686300">
                <a:moveTo>
                  <a:pt x="0" y="4305300"/>
                </a:moveTo>
                <a:lnTo>
                  <a:pt x="304800" y="4305300"/>
                </a:lnTo>
                <a:lnTo>
                  <a:pt x="304800" y="4686300"/>
                </a:lnTo>
                <a:lnTo>
                  <a:pt x="876300" y="4686300"/>
                </a:lnTo>
                <a:lnTo>
                  <a:pt x="876300"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Rectangle: Rounded Corners 24">
            <a:extLst>
              <a:ext uri="{FF2B5EF4-FFF2-40B4-BE49-F238E27FC236}">
                <a16:creationId xmlns:a16="http://schemas.microsoft.com/office/drawing/2014/main" id="{EFB39B3B-7CB3-FAF6-03D6-744AF2287DED}"/>
              </a:ext>
              <a:ext uri="{C183D7F6-B498-43B3-948B-1728B52AA6E4}">
                <adec:decorative xmlns:adec="http://schemas.microsoft.com/office/drawing/2017/decorative" val="1"/>
              </a:ext>
            </a:extLst>
          </p:cNvPr>
          <p:cNvSpPr/>
          <p:nvPr/>
        </p:nvSpPr>
        <p:spPr bwMode="auto">
          <a:xfrm>
            <a:off x="7021234" y="4727705"/>
            <a:ext cx="1732241" cy="144333"/>
          </a:xfrm>
          <a:prstGeom prst="roundRect">
            <a:avLst>
              <a:gd name="adj" fmla="val 19966"/>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18051196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BD6E-C66A-02C1-CC21-E5A62BEE01E2}"/>
              </a:ext>
            </a:extLst>
          </p:cNvPr>
          <p:cNvSpPr>
            <a:spLocks noGrp="1"/>
          </p:cNvSpPr>
          <p:nvPr>
            <p:ph type="title"/>
          </p:nvPr>
        </p:nvSpPr>
        <p:spPr>
          <a:xfrm>
            <a:off x="588261" y="585216"/>
            <a:ext cx="11011601" cy="553998"/>
          </a:xfrm>
        </p:spPr>
        <p:txBody>
          <a:bodyPr/>
          <a:lstStyle/>
          <a:p>
            <a:r>
              <a:rPr lang="en-US"/>
              <a:t>My Chat pane doesn’t look like the picture</a:t>
            </a:r>
          </a:p>
        </p:txBody>
      </p:sp>
      <p:pic>
        <p:nvPicPr>
          <p:cNvPr id="51" name="Picture 50">
            <a:extLst>
              <a:ext uri="{FF2B5EF4-FFF2-40B4-BE49-F238E27FC236}">
                <a16:creationId xmlns:a16="http://schemas.microsoft.com/office/drawing/2014/main" id="{25F37C54-B8FC-0466-4DC8-B38CE0B0416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95015" y="1291772"/>
            <a:ext cx="10998901" cy="5057456"/>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2" name="TextBox 51">
            <a:extLst>
              <a:ext uri="{FF2B5EF4-FFF2-40B4-BE49-F238E27FC236}">
                <a16:creationId xmlns:a16="http://schemas.microsoft.com/office/drawing/2014/main" id="{29C6A35E-7B7E-9BCC-8951-691E8A3C0D29}"/>
              </a:ext>
            </a:extLst>
          </p:cNvPr>
          <p:cNvSpPr txBox="1"/>
          <p:nvPr/>
        </p:nvSpPr>
        <p:spPr>
          <a:xfrm>
            <a:off x="753208" y="1421212"/>
            <a:ext cx="10682514" cy="553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We are squeezing a lot of capabilities into a small space so you may notice the chat pane is highly dynamic depending on its width. Here is what you may experience</a:t>
            </a:r>
          </a:p>
        </p:txBody>
      </p:sp>
      <p:grpSp>
        <p:nvGrpSpPr>
          <p:cNvPr id="53" name="Group 52" descr="Full Copilot Chat UI">
            <a:extLst>
              <a:ext uri="{FF2B5EF4-FFF2-40B4-BE49-F238E27FC236}">
                <a16:creationId xmlns:a16="http://schemas.microsoft.com/office/drawing/2014/main" id="{AEF64F7A-5511-1E07-F195-B4E029A6BF79}"/>
              </a:ext>
            </a:extLst>
          </p:cNvPr>
          <p:cNvGrpSpPr/>
          <p:nvPr/>
        </p:nvGrpSpPr>
        <p:grpSpPr>
          <a:xfrm>
            <a:off x="2639511" y="2508464"/>
            <a:ext cx="8800014" cy="442744"/>
            <a:chOff x="2639511" y="2252832"/>
            <a:chExt cx="8800014" cy="442744"/>
          </a:xfrm>
        </p:grpSpPr>
        <p:sp>
          <p:nvSpPr>
            <p:cNvPr id="54" name="Freeform: Shape 32">
              <a:extLst>
                <a:ext uri="{FF2B5EF4-FFF2-40B4-BE49-F238E27FC236}">
                  <a16:creationId xmlns:a16="http://schemas.microsoft.com/office/drawing/2014/main" id="{5FA3D322-C11B-3EC5-D929-7FAE9973D175}"/>
                </a:ext>
                <a:ext uri="{C183D7F6-B498-43B3-948B-1728B52AA6E4}">
                  <adec:decorative xmlns:adec="http://schemas.microsoft.com/office/drawing/2017/decorative" val="1"/>
                </a:ext>
              </a:extLst>
            </p:cNvPr>
            <p:cNvSpPr>
              <a:spLocks/>
            </p:cNvSpPr>
            <p:nvPr/>
          </p:nvSpPr>
          <p:spPr bwMode="auto">
            <a:xfrm>
              <a:off x="2657475" y="22528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55" name="Picture 54">
              <a:extLst>
                <a:ext uri="{FF2B5EF4-FFF2-40B4-BE49-F238E27FC236}">
                  <a16:creationId xmlns:a16="http://schemas.microsoft.com/office/drawing/2014/main" id="{B8C0E11B-5559-F542-568B-556B2FFA7286}"/>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639511" y="2271675"/>
              <a:ext cx="7213150" cy="405058"/>
            </a:xfrm>
            <a:prstGeom prst="rect">
              <a:avLst/>
            </a:prstGeom>
            <a:ln>
              <a:noFill/>
            </a:ln>
          </p:spPr>
        </p:pic>
      </p:grpSp>
      <p:grpSp>
        <p:nvGrpSpPr>
          <p:cNvPr id="56" name="Group 55" descr="Partial Copilot Chat UI">
            <a:extLst>
              <a:ext uri="{FF2B5EF4-FFF2-40B4-BE49-F238E27FC236}">
                <a16:creationId xmlns:a16="http://schemas.microsoft.com/office/drawing/2014/main" id="{4A7CF647-98F9-23C1-432F-50798E604F6B}"/>
              </a:ext>
            </a:extLst>
          </p:cNvPr>
          <p:cNvGrpSpPr/>
          <p:nvPr/>
        </p:nvGrpSpPr>
        <p:grpSpPr>
          <a:xfrm>
            <a:off x="2639510" y="3496606"/>
            <a:ext cx="8800015" cy="442744"/>
            <a:chOff x="2639510" y="3052932"/>
            <a:chExt cx="8800015" cy="442744"/>
          </a:xfrm>
        </p:grpSpPr>
        <p:sp>
          <p:nvSpPr>
            <p:cNvPr id="57" name="Freeform: Shape 32">
              <a:extLst>
                <a:ext uri="{FF2B5EF4-FFF2-40B4-BE49-F238E27FC236}">
                  <a16:creationId xmlns:a16="http://schemas.microsoft.com/office/drawing/2014/main" id="{59DA743A-30E3-7D05-2306-681CF5189EAA}"/>
                </a:ext>
                <a:ext uri="{C183D7F6-B498-43B3-948B-1728B52AA6E4}">
                  <adec:decorative xmlns:adec="http://schemas.microsoft.com/office/drawing/2017/decorative" val="1"/>
                </a:ext>
              </a:extLst>
            </p:cNvPr>
            <p:cNvSpPr>
              <a:spLocks/>
            </p:cNvSpPr>
            <p:nvPr/>
          </p:nvSpPr>
          <p:spPr bwMode="auto">
            <a:xfrm>
              <a:off x="2657475" y="30529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58" name="Picture 57">
              <a:extLst>
                <a:ext uri="{FF2B5EF4-FFF2-40B4-BE49-F238E27FC236}">
                  <a16:creationId xmlns:a16="http://schemas.microsoft.com/office/drawing/2014/main" id="{A9716C3E-B1EC-89AE-3867-D6F8714B96AC}"/>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639510" y="3063144"/>
              <a:ext cx="6453054" cy="422320"/>
            </a:xfrm>
            <a:prstGeom prst="rect">
              <a:avLst/>
            </a:prstGeom>
            <a:ln>
              <a:noFill/>
            </a:ln>
          </p:spPr>
        </p:pic>
      </p:grpSp>
      <p:sp>
        <p:nvSpPr>
          <p:cNvPr id="59" name="Title 1">
            <a:extLst>
              <a:ext uri="{FF2B5EF4-FFF2-40B4-BE49-F238E27FC236}">
                <a16:creationId xmlns:a16="http://schemas.microsoft.com/office/drawing/2014/main" id="{950B7B61-1D94-EC3C-502A-0024A22089E7}"/>
              </a:ext>
            </a:extLst>
          </p:cNvPr>
          <p:cNvSpPr txBox="1">
            <a:spLocks/>
          </p:cNvSpPr>
          <p:nvPr/>
        </p:nvSpPr>
        <p:spPr>
          <a:xfrm>
            <a:off x="2288380" y="2285914"/>
            <a:ext cx="994569"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Navigation panel</a:t>
            </a:r>
          </a:p>
        </p:txBody>
      </p:sp>
      <p:sp>
        <p:nvSpPr>
          <p:cNvPr id="60" name="Title 1">
            <a:extLst>
              <a:ext uri="{FF2B5EF4-FFF2-40B4-BE49-F238E27FC236}">
                <a16:creationId xmlns:a16="http://schemas.microsoft.com/office/drawing/2014/main" id="{75C28F56-D2EE-20EA-E152-F5F8EDBA3828}"/>
              </a:ext>
            </a:extLst>
          </p:cNvPr>
          <p:cNvSpPr txBox="1">
            <a:spLocks/>
          </p:cNvSpPr>
          <p:nvPr/>
        </p:nvSpPr>
        <p:spPr>
          <a:xfrm>
            <a:off x="3590926" y="2285914"/>
            <a:ext cx="619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Chat title</a:t>
            </a:r>
          </a:p>
        </p:txBody>
      </p:sp>
      <p:sp>
        <p:nvSpPr>
          <p:cNvPr id="61" name="Title 1">
            <a:extLst>
              <a:ext uri="{FF2B5EF4-FFF2-40B4-BE49-F238E27FC236}">
                <a16:creationId xmlns:a16="http://schemas.microsoft.com/office/drawing/2014/main" id="{719C6FB0-8BB2-7E54-4C15-C66A2A9FB7AC}"/>
              </a:ext>
            </a:extLst>
          </p:cNvPr>
          <p:cNvSpPr txBox="1">
            <a:spLocks/>
          </p:cNvSpPr>
          <p:nvPr/>
        </p:nvSpPr>
        <p:spPr>
          <a:xfrm>
            <a:off x="7205663" y="2285914"/>
            <a:ext cx="1836737"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New chat with temporary option</a:t>
            </a:r>
          </a:p>
        </p:txBody>
      </p:sp>
      <p:sp>
        <p:nvSpPr>
          <p:cNvPr id="62" name="Title 1">
            <a:extLst>
              <a:ext uri="{FF2B5EF4-FFF2-40B4-BE49-F238E27FC236}">
                <a16:creationId xmlns:a16="http://schemas.microsoft.com/office/drawing/2014/main" id="{1573E276-E3E2-F181-61F1-610097B9D9EE}"/>
              </a:ext>
            </a:extLst>
          </p:cNvPr>
          <p:cNvSpPr txBox="1">
            <a:spLocks/>
          </p:cNvSpPr>
          <p:nvPr/>
        </p:nvSpPr>
        <p:spPr>
          <a:xfrm>
            <a:off x="92741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More options</a:t>
            </a:r>
          </a:p>
        </p:txBody>
      </p:sp>
      <p:sp>
        <p:nvSpPr>
          <p:cNvPr id="63" name="Title 1">
            <a:extLst>
              <a:ext uri="{FF2B5EF4-FFF2-40B4-BE49-F238E27FC236}">
                <a16:creationId xmlns:a16="http://schemas.microsoft.com/office/drawing/2014/main" id="{AB48B59A-00DF-79CF-7DC0-68294F416EAB}"/>
              </a:ext>
            </a:extLst>
          </p:cNvPr>
          <p:cNvSpPr txBox="1">
            <a:spLocks/>
          </p:cNvSpPr>
          <p:nvPr/>
        </p:nvSpPr>
        <p:spPr>
          <a:xfrm>
            <a:off x="7358063" y="3057439"/>
            <a:ext cx="1981201"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Enterprise data protection shield</a:t>
            </a:r>
          </a:p>
        </p:txBody>
      </p:sp>
      <p:sp>
        <p:nvSpPr>
          <p:cNvPr id="64" name="Title 1">
            <a:extLst>
              <a:ext uri="{FF2B5EF4-FFF2-40B4-BE49-F238E27FC236}">
                <a16:creationId xmlns:a16="http://schemas.microsoft.com/office/drawing/2014/main" id="{387A9248-7973-6B5B-F1ED-10CA7F013AA6}"/>
              </a:ext>
            </a:extLst>
          </p:cNvPr>
          <p:cNvSpPr txBox="1">
            <a:spLocks/>
          </p:cNvSpPr>
          <p:nvPr/>
        </p:nvSpPr>
        <p:spPr>
          <a:xfrm>
            <a:off x="9645649" y="3057439"/>
            <a:ext cx="71437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Close chat</a:t>
            </a:r>
          </a:p>
        </p:txBody>
      </p:sp>
      <p:sp>
        <p:nvSpPr>
          <p:cNvPr id="65" name="Rectangle: Rounded Corners 64">
            <a:extLst>
              <a:ext uri="{FF2B5EF4-FFF2-40B4-BE49-F238E27FC236}">
                <a16:creationId xmlns:a16="http://schemas.microsoft.com/office/drawing/2014/main" id="{063E950E-8C32-BEE4-85CC-A72B5BE9DC73}"/>
              </a:ext>
              <a:ext uri="{C183D7F6-B498-43B3-948B-1728B52AA6E4}">
                <adec:decorative xmlns:adec="http://schemas.microsoft.com/office/drawing/2017/decorative" val="1"/>
              </a:ext>
            </a:extLst>
          </p:cNvPr>
          <p:cNvSpPr/>
          <p:nvPr/>
        </p:nvSpPr>
        <p:spPr bwMode="auto">
          <a:xfrm>
            <a:off x="3252788" y="3565725"/>
            <a:ext cx="1882475"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6" name="Title 1">
            <a:extLst>
              <a:ext uri="{FF2B5EF4-FFF2-40B4-BE49-F238E27FC236}">
                <a16:creationId xmlns:a16="http://schemas.microsoft.com/office/drawing/2014/main" id="{6F5900D5-79E5-6C3B-006E-315F65702237}"/>
              </a:ext>
            </a:extLst>
          </p:cNvPr>
          <p:cNvSpPr txBox="1">
            <a:spLocks/>
          </p:cNvSpPr>
          <p:nvPr/>
        </p:nvSpPr>
        <p:spPr>
          <a:xfrm>
            <a:off x="3400426" y="3274138"/>
            <a:ext cx="1000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Remove chat title</a:t>
            </a:r>
          </a:p>
        </p:txBody>
      </p:sp>
      <p:sp>
        <p:nvSpPr>
          <p:cNvPr id="67" name="Title 1">
            <a:extLst>
              <a:ext uri="{FF2B5EF4-FFF2-40B4-BE49-F238E27FC236}">
                <a16:creationId xmlns:a16="http://schemas.microsoft.com/office/drawing/2014/main" id="{CE8E7EE1-3FC1-DF7E-4D9E-1D38B2C3AD6C}"/>
              </a:ext>
            </a:extLst>
          </p:cNvPr>
          <p:cNvSpPr txBox="1">
            <a:spLocks/>
          </p:cNvSpPr>
          <p:nvPr/>
        </p:nvSpPr>
        <p:spPr>
          <a:xfrm>
            <a:off x="2962275" y="4262280"/>
            <a:ext cx="415480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the Enterprise Data Protection shield next to Navigation panel icon</a:t>
            </a:r>
          </a:p>
        </p:txBody>
      </p:sp>
      <p:grpSp>
        <p:nvGrpSpPr>
          <p:cNvPr id="68" name="Group 67" descr="Partial Copilot Chat UI">
            <a:extLst>
              <a:ext uri="{FF2B5EF4-FFF2-40B4-BE49-F238E27FC236}">
                <a16:creationId xmlns:a16="http://schemas.microsoft.com/office/drawing/2014/main" id="{9697B226-9DD9-1136-C182-C4754E486E55}"/>
              </a:ext>
            </a:extLst>
          </p:cNvPr>
          <p:cNvGrpSpPr/>
          <p:nvPr/>
        </p:nvGrpSpPr>
        <p:grpSpPr>
          <a:xfrm>
            <a:off x="2639510" y="4484748"/>
            <a:ext cx="8800015" cy="442744"/>
            <a:chOff x="2639510" y="4128328"/>
            <a:chExt cx="8800015" cy="442744"/>
          </a:xfrm>
        </p:grpSpPr>
        <p:grpSp>
          <p:nvGrpSpPr>
            <p:cNvPr id="69" name="Group 68">
              <a:extLst>
                <a:ext uri="{FF2B5EF4-FFF2-40B4-BE49-F238E27FC236}">
                  <a16:creationId xmlns:a16="http://schemas.microsoft.com/office/drawing/2014/main" id="{AACFB027-F55C-85DC-AF41-EE811C90CBE6}"/>
                </a:ext>
              </a:extLst>
            </p:cNvPr>
            <p:cNvGrpSpPr/>
            <p:nvPr/>
          </p:nvGrpSpPr>
          <p:grpSpPr>
            <a:xfrm>
              <a:off x="2639510" y="4128328"/>
              <a:ext cx="8800015" cy="442744"/>
              <a:chOff x="2639510" y="3853032"/>
              <a:chExt cx="8800015" cy="442744"/>
            </a:xfrm>
          </p:grpSpPr>
          <p:sp>
            <p:nvSpPr>
              <p:cNvPr id="71" name="Freeform: Shape 32">
                <a:extLst>
                  <a:ext uri="{FF2B5EF4-FFF2-40B4-BE49-F238E27FC236}">
                    <a16:creationId xmlns:a16="http://schemas.microsoft.com/office/drawing/2014/main" id="{E6B64928-3AA7-051B-8C9B-407B4423BE64}"/>
                  </a:ext>
                  <a:ext uri="{C183D7F6-B498-43B3-948B-1728B52AA6E4}">
                    <adec:decorative xmlns:adec="http://schemas.microsoft.com/office/drawing/2017/decorative" val="1"/>
                  </a:ext>
                </a:extLst>
              </p:cNvPr>
              <p:cNvSpPr>
                <a:spLocks/>
              </p:cNvSpPr>
              <p:nvPr/>
            </p:nvSpPr>
            <p:spPr bwMode="auto">
              <a:xfrm>
                <a:off x="2657475" y="38530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72" name="Picture 71">
                <a:extLst>
                  <a:ext uri="{FF2B5EF4-FFF2-40B4-BE49-F238E27FC236}">
                    <a16:creationId xmlns:a16="http://schemas.microsoft.com/office/drawing/2014/main" id="{9D59F918-36FA-D248-6CC5-CF3E99C6FE52}"/>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2639510" y="3868042"/>
                <a:ext cx="5548841" cy="412724"/>
              </a:xfrm>
              <a:prstGeom prst="rect">
                <a:avLst/>
              </a:prstGeom>
              <a:ln>
                <a:noFill/>
              </a:ln>
            </p:spPr>
          </p:pic>
        </p:grpSp>
        <p:sp>
          <p:nvSpPr>
            <p:cNvPr id="70" name="Rectangle: Rounded Corners 69">
              <a:extLst>
                <a:ext uri="{FF2B5EF4-FFF2-40B4-BE49-F238E27FC236}">
                  <a16:creationId xmlns:a16="http://schemas.microsoft.com/office/drawing/2014/main" id="{D29545A7-D1EB-D549-EF38-E2B14E2D9124}"/>
                </a:ext>
              </a:extLst>
            </p:cNvPr>
            <p:cNvSpPr/>
            <p:nvPr/>
          </p:nvSpPr>
          <p:spPr bwMode="auto">
            <a:xfrm>
              <a:off x="3233738" y="4197447"/>
              <a:ext cx="247651"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73" name="Group 72" descr="Minimum Copilot Chat UI">
            <a:extLst>
              <a:ext uri="{FF2B5EF4-FFF2-40B4-BE49-F238E27FC236}">
                <a16:creationId xmlns:a16="http://schemas.microsoft.com/office/drawing/2014/main" id="{F5517E0A-EACB-01BB-E63C-A7E647C27EAC}"/>
              </a:ext>
            </a:extLst>
          </p:cNvPr>
          <p:cNvGrpSpPr/>
          <p:nvPr/>
        </p:nvGrpSpPr>
        <p:grpSpPr>
          <a:xfrm>
            <a:off x="2639510" y="5472891"/>
            <a:ext cx="8800015" cy="442744"/>
            <a:chOff x="2639510" y="5453232"/>
            <a:chExt cx="8800015" cy="442744"/>
          </a:xfrm>
        </p:grpSpPr>
        <p:sp>
          <p:nvSpPr>
            <p:cNvPr id="74" name="Freeform: Shape 32">
              <a:extLst>
                <a:ext uri="{FF2B5EF4-FFF2-40B4-BE49-F238E27FC236}">
                  <a16:creationId xmlns:a16="http://schemas.microsoft.com/office/drawing/2014/main" id="{67429F3E-7EB2-CBB0-21CB-100236669DC6}"/>
                </a:ext>
                <a:ext uri="{C183D7F6-B498-43B3-948B-1728B52AA6E4}">
                  <adec:decorative xmlns:adec="http://schemas.microsoft.com/office/drawing/2017/decorative" val="1"/>
                </a:ext>
              </a:extLst>
            </p:cNvPr>
            <p:cNvSpPr>
              <a:spLocks/>
            </p:cNvSpPr>
            <p:nvPr/>
          </p:nvSpPr>
          <p:spPr bwMode="auto">
            <a:xfrm>
              <a:off x="2657475" y="54532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75" name="Picture 74">
              <a:extLst>
                <a:ext uri="{FF2B5EF4-FFF2-40B4-BE49-F238E27FC236}">
                  <a16:creationId xmlns:a16="http://schemas.microsoft.com/office/drawing/2014/main" id="{1D604027-6467-091A-C42D-B4AC5B402737}"/>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2639510" y="5468242"/>
              <a:ext cx="2898238" cy="412724"/>
            </a:xfrm>
            <a:prstGeom prst="rect">
              <a:avLst/>
            </a:prstGeom>
            <a:ln>
              <a:noFill/>
            </a:ln>
          </p:spPr>
        </p:pic>
      </p:grpSp>
      <p:sp>
        <p:nvSpPr>
          <p:cNvPr id="76" name="Title 1">
            <a:extLst>
              <a:ext uri="{FF2B5EF4-FFF2-40B4-BE49-F238E27FC236}">
                <a16:creationId xmlns:a16="http://schemas.microsoft.com/office/drawing/2014/main" id="{2C24CC32-7D00-7C35-62AA-7154BC35F2D8}"/>
              </a:ext>
            </a:extLst>
          </p:cNvPr>
          <p:cNvSpPr txBox="1">
            <a:spLocks/>
          </p:cNvSpPr>
          <p:nvPr/>
        </p:nvSpPr>
        <p:spPr>
          <a:xfrm>
            <a:off x="2962275" y="5250423"/>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temporary chat option to more options</a:t>
            </a:r>
          </a:p>
        </p:txBody>
      </p:sp>
      <p:sp>
        <p:nvSpPr>
          <p:cNvPr id="77" name="Title 1">
            <a:extLst>
              <a:ext uri="{FF2B5EF4-FFF2-40B4-BE49-F238E27FC236}">
                <a16:creationId xmlns:a16="http://schemas.microsoft.com/office/drawing/2014/main" id="{877EB519-CB17-F1DB-AEDD-09B9FA8C4A8D}"/>
              </a:ext>
            </a:extLst>
          </p:cNvPr>
          <p:cNvSpPr txBox="1">
            <a:spLocks/>
          </p:cNvSpPr>
          <p:nvPr/>
        </p:nvSpPr>
        <p:spPr>
          <a:xfrm>
            <a:off x="750962" y="2590800"/>
            <a:ext cx="753988"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Full width</a:t>
            </a:r>
          </a:p>
        </p:txBody>
      </p:sp>
      <p:sp>
        <p:nvSpPr>
          <p:cNvPr id="78" name="Title 1">
            <a:extLst>
              <a:ext uri="{FF2B5EF4-FFF2-40B4-BE49-F238E27FC236}">
                <a16:creationId xmlns:a16="http://schemas.microsoft.com/office/drawing/2014/main" id="{6C3418F9-A8D5-6E3C-B882-2D209C1C6028}"/>
              </a:ext>
            </a:extLst>
          </p:cNvPr>
          <p:cNvSpPr txBox="1">
            <a:spLocks/>
          </p:cNvSpPr>
          <p:nvPr/>
        </p:nvSpPr>
        <p:spPr>
          <a:xfrm>
            <a:off x="666750" y="5989237"/>
            <a:ext cx="838200"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Min width</a:t>
            </a:r>
          </a:p>
        </p:txBody>
      </p:sp>
      <p:sp>
        <p:nvSpPr>
          <p:cNvPr id="79" name="Arrow: Up 78">
            <a:extLst>
              <a:ext uri="{FF2B5EF4-FFF2-40B4-BE49-F238E27FC236}">
                <a16:creationId xmlns:a16="http://schemas.microsoft.com/office/drawing/2014/main" id="{0FB4D8FD-C315-D6B3-7C0F-C4ADB63DC59F}"/>
              </a:ext>
              <a:ext uri="{C183D7F6-B498-43B3-948B-1728B52AA6E4}">
                <adec:decorative xmlns:adec="http://schemas.microsoft.com/office/drawing/2017/decorative" val="1"/>
              </a:ext>
            </a:extLst>
          </p:cNvPr>
          <p:cNvSpPr/>
          <p:nvPr/>
        </p:nvSpPr>
        <p:spPr bwMode="auto">
          <a:xfrm>
            <a:off x="1609725" y="2133600"/>
            <a:ext cx="571923" cy="4215628"/>
          </a:xfrm>
          <a:prstGeom prst="upArrow">
            <a:avLst/>
          </a:prstGeom>
          <a:gradFill flip="none" rotWithShape="1">
            <a:gsLst>
              <a:gs pos="100000">
                <a:srgbClr val="0078D4"/>
              </a:gs>
              <a:gs pos="29000">
                <a:srgbClr val="8661C5"/>
              </a:gs>
              <a:gs pos="0">
                <a:srgbClr val="C03BC4"/>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endParaRPr>
          </a:p>
        </p:txBody>
      </p:sp>
      <p:cxnSp>
        <p:nvCxnSpPr>
          <p:cNvPr id="80" name="Straight Connector 79">
            <a:extLst>
              <a:ext uri="{FF2B5EF4-FFF2-40B4-BE49-F238E27FC236}">
                <a16:creationId xmlns:a16="http://schemas.microsoft.com/office/drawing/2014/main" id="{A950A542-5F9B-513A-1D3B-0EE415A9C682}"/>
              </a:ext>
              <a:ext uri="{C183D7F6-B498-43B3-948B-1728B52AA6E4}">
                <adec:decorative xmlns:adec="http://schemas.microsoft.com/office/drawing/2017/decorative" val="1"/>
              </a:ext>
            </a:extLst>
          </p:cNvPr>
          <p:cNvCxnSpPr>
            <a:cxnSpLocks/>
          </p:cNvCxnSpPr>
          <p:nvPr/>
        </p:nvCxnSpPr>
        <p:spPr>
          <a:xfrm>
            <a:off x="1623102" y="2514600"/>
            <a:ext cx="0" cy="3762375"/>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4C8AD77-EC72-0CAC-CB84-EFFA57491EFD}"/>
              </a:ext>
              <a:ext uri="{C183D7F6-B498-43B3-948B-1728B52AA6E4}">
                <adec:decorative xmlns:adec="http://schemas.microsoft.com/office/drawing/2017/decorative" val="1"/>
              </a:ext>
            </a:extLst>
          </p:cNvPr>
          <p:cNvSpPr/>
          <p:nvPr/>
        </p:nvSpPr>
        <p:spPr bwMode="auto">
          <a:xfrm>
            <a:off x="5248275" y="354972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2" name="Rectangle 81">
            <a:extLst>
              <a:ext uri="{FF2B5EF4-FFF2-40B4-BE49-F238E27FC236}">
                <a16:creationId xmlns:a16="http://schemas.microsoft.com/office/drawing/2014/main" id="{E6CB62A3-F115-F368-797D-5C2CC3635F63}"/>
              </a:ext>
              <a:ext uri="{C183D7F6-B498-43B3-948B-1728B52AA6E4}">
                <adec:decorative xmlns:adec="http://schemas.microsoft.com/office/drawing/2017/decorative" val="1"/>
              </a:ext>
            </a:extLst>
          </p:cNvPr>
          <p:cNvSpPr/>
          <p:nvPr/>
        </p:nvSpPr>
        <p:spPr bwMode="auto">
          <a:xfrm>
            <a:off x="5730875" y="255277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3" name="Rectangle 82">
            <a:extLst>
              <a:ext uri="{FF2B5EF4-FFF2-40B4-BE49-F238E27FC236}">
                <a16:creationId xmlns:a16="http://schemas.microsoft.com/office/drawing/2014/main" id="{EBCD6D17-3824-B1F4-37C7-C597AFED69C0}"/>
              </a:ext>
              <a:ext uri="{C183D7F6-B498-43B3-948B-1728B52AA6E4}">
                <adec:decorative xmlns:adec="http://schemas.microsoft.com/office/drawing/2017/decorative" val="1"/>
              </a:ext>
            </a:extLst>
          </p:cNvPr>
          <p:cNvSpPr/>
          <p:nvPr/>
        </p:nvSpPr>
        <p:spPr bwMode="auto">
          <a:xfrm>
            <a:off x="4749800" y="4543502"/>
            <a:ext cx="1555750"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Rectangle 83">
            <a:extLst>
              <a:ext uri="{FF2B5EF4-FFF2-40B4-BE49-F238E27FC236}">
                <a16:creationId xmlns:a16="http://schemas.microsoft.com/office/drawing/2014/main" id="{9B94EDB2-6A37-A7E8-91B0-722549295A49}"/>
              </a:ext>
              <a:ext uri="{C183D7F6-B498-43B3-948B-1728B52AA6E4}">
                <adec:decorative xmlns:adec="http://schemas.microsoft.com/office/drawing/2017/decorative" val="1"/>
              </a:ext>
            </a:extLst>
          </p:cNvPr>
          <p:cNvSpPr/>
          <p:nvPr/>
        </p:nvSpPr>
        <p:spPr bwMode="auto">
          <a:xfrm>
            <a:off x="3543935" y="5500688"/>
            <a:ext cx="789940" cy="402431"/>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9920526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27650-746C-E68F-0BDA-9104D0EF2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280E1-DEB5-877F-616F-2A506E5FB060}"/>
              </a:ext>
            </a:extLst>
          </p:cNvPr>
          <p:cNvSpPr>
            <a:spLocks noGrp="1"/>
          </p:cNvSpPr>
          <p:nvPr>
            <p:ph type="title"/>
          </p:nvPr>
        </p:nvSpPr>
        <p:spPr>
          <a:xfrm>
            <a:off x="590198" y="-848499"/>
            <a:ext cx="11011601" cy="1107996"/>
          </a:xfrm>
        </p:spPr>
        <p:txBody>
          <a:bodyPr/>
          <a:lstStyle/>
          <a:p>
            <a:r>
              <a:rPr lang="en-US"/>
              <a:t>Copilot Chat in Word demo open file reference</a:t>
            </a:r>
            <a:br>
              <a:rPr lang="en-US"/>
            </a:br>
            <a:endParaRPr lang="en-US"/>
          </a:p>
        </p:txBody>
      </p:sp>
      <p:pic>
        <p:nvPicPr>
          <p:cNvPr id="3" name="1190-WordFree" descr="Copilot Chat video">
            <a:hlinkClick r:id="" action="ppaction://media"/>
            <a:extLst>
              <a:ext uri="{FF2B5EF4-FFF2-40B4-BE49-F238E27FC236}">
                <a16:creationId xmlns:a16="http://schemas.microsoft.com/office/drawing/2014/main" id="{A1F1C662-3689-F525-1958-3C4D957FD04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0"/>
            <a:ext cx="12192000" cy="6858000"/>
          </a:xfrm>
          <a:prstGeom prst="rect">
            <a:avLst/>
          </a:prstGeom>
        </p:spPr>
      </p:pic>
    </p:spTree>
    <p:extLst>
      <p:ext uri="{BB962C8B-B14F-4D97-AF65-F5344CB8AC3E}">
        <p14:creationId xmlns:p14="http://schemas.microsoft.com/office/powerpoint/2010/main" val="3492493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ED0FA-23A7-0BDC-BCF8-9DD3B4208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112A1-949F-723E-380A-AEB70E9A876D}"/>
              </a:ext>
            </a:extLst>
          </p:cNvPr>
          <p:cNvSpPr>
            <a:spLocks noGrp="1"/>
          </p:cNvSpPr>
          <p:nvPr>
            <p:ph type="title"/>
          </p:nvPr>
        </p:nvSpPr>
        <p:spPr>
          <a:xfrm>
            <a:off x="590199" y="-767334"/>
            <a:ext cx="11011601" cy="1107996"/>
          </a:xfrm>
        </p:spPr>
        <p:txBody>
          <a:bodyPr/>
          <a:lstStyle/>
          <a:p>
            <a:r>
              <a:rPr lang="en-US"/>
              <a:t>Copilot Chat in Word demo additional file reference</a:t>
            </a:r>
            <a:br>
              <a:rPr lang="en-US"/>
            </a:br>
            <a:endParaRPr lang="en-US"/>
          </a:p>
        </p:txBody>
      </p:sp>
      <p:pic>
        <p:nvPicPr>
          <p:cNvPr id="3" name="1190-WordFreeCIQ" descr="Copilot Chat video">
            <a:hlinkClick r:id="" action="ppaction://media"/>
            <a:extLst>
              <a:ext uri="{FF2B5EF4-FFF2-40B4-BE49-F238E27FC236}">
                <a16:creationId xmlns:a16="http://schemas.microsoft.com/office/drawing/2014/main" id="{DB0A5A12-8FDB-11C9-7974-12BF3518FB3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0"/>
            <a:ext cx="12192000" cy="6858000"/>
          </a:xfrm>
          <a:prstGeom prst="rect">
            <a:avLst/>
          </a:prstGeom>
        </p:spPr>
      </p:pic>
    </p:spTree>
    <p:extLst>
      <p:ext uri="{BB962C8B-B14F-4D97-AF65-F5344CB8AC3E}">
        <p14:creationId xmlns:p14="http://schemas.microsoft.com/office/powerpoint/2010/main" val="2002610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E3F89-5241-4D18-6B38-2364FF9453E0}"/>
              </a:ext>
            </a:extLst>
          </p:cNvPr>
          <p:cNvSpPr>
            <a:spLocks noGrp="1"/>
          </p:cNvSpPr>
          <p:nvPr>
            <p:ph type="title"/>
          </p:nvPr>
        </p:nvSpPr>
        <p:spPr>
          <a:xfrm>
            <a:off x="588261" y="585216"/>
            <a:ext cx="11011601" cy="553998"/>
          </a:xfrm>
        </p:spPr>
        <p:txBody>
          <a:bodyPr/>
          <a:lstStyle/>
          <a:p>
            <a:r>
              <a:rPr lang="en-US"/>
              <a:t>Ask open-ended questions and reference the web and work content</a:t>
            </a:r>
          </a:p>
        </p:txBody>
      </p:sp>
      <p:pic>
        <p:nvPicPr>
          <p:cNvPr id="6" name="Picture 5">
            <a:extLst>
              <a:ext uri="{FF2B5EF4-FFF2-40B4-BE49-F238E27FC236}">
                <a16:creationId xmlns:a16="http://schemas.microsoft.com/office/drawing/2014/main" id="{D4A96CBF-EF59-1EA5-A88D-DE1BF1B3143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848499"/>
            <a:ext cx="11013862" cy="4483164"/>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7" name="Picture 6" descr="Sample prompt">
            <a:extLst>
              <a:ext uri="{FF2B5EF4-FFF2-40B4-BE49-F238E27FC236}">
                <a16:creationId xmlns:a16="http://schemas.microsoft.com/office/drawing/2014/main" id="{F484BECB-59ED-4A60-01B1-CF7DBC7D47F3}"/>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80509" y="1939940"/>
            <a:ext cx="5369771" cy="4300284"/>
          </a:xfrm>
          <a:prstGeom prst="roundRect">
            <a:avLst>
              <a:gd name="adj" fmla="val 2359"/>
            </a:avLst>
          </a:prstGeom>
          <a:solidFill>
            <a:srgbClr val="FFFFFF"/>
          </a:solidFill>
        </p:spPr>
      </p:pic>
      <p:pic>
        <p:nvPicPr>
          <p:cNvPr id="8" name="Picture 7" descr="Sample prompt">
            <a:extLst>
              <a:ext uri="{FF2B5EF4-FFF2-40B4-BE49-F238E27FC236}">
                <a16:creationId xmlns:a16="http://schemas.microsoft.com/office/drawing/2014/main" id="{3153A561-2AB1-70AC-3E9D-C29BECC274B2}"/>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141720" y="1939940"/>
            <a:ext cx="5369771" cy="4300284"/>
          </a:xfrm>
          <a:prstGeom prst="roundRect">
            <a:avLst>
              <a:gd name="adj" fmla="val 2359"/>
            </a:avLst>
          </a:prstGeom>
          <a:solidFill>
            <a:srgbClr val="FFFFFF"/>
          </a:solidFill>
        </p:spPr>
      </p:pic>
    </p:spTree>
    <p:extLst>
      <p:ext uri="{BB962C8B-B14F-4D97-AF65-F5344CB8AC3E}">
        <p14:creationId xmlns:p14="http://schemas.microsoft.com/office/powerpoint/2010/main" val="177531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7296C-19C0-86EC-3361-1F046F826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59707-03A3-150E-C5D9-EC3B891C9C98}"/>
              </a:ext>
            </a:extLst>
          </p:cNvPr>
          <p:cNvSpPr>
            <a:spLocks noGrp="1"/>
          </p:cNvSpPr>
          <p:nvPr>
            <p:ph type="title"/>
          </p:nvPr>
        </p:nvSpPr>
        <p:spPr>
          <a:xfrm>
            <a:off x="588261" y="585216"/>
            <a:ext cx="11011601" cy="553998"/>
          </a:xfrm>
        </p:spPr>
        <p:txBody>
          <a:bodyPr/>
          <a:lstStyle/>
          <a:p>
            <a:r>
              <a:rPr lang="en-US"/>
              <a:t>Polish your document with Designer-generated banners and images</a:t>
            </a:r>
          </a:p>
        </p:txBody>
      </p:sp>
      <p:pic>
        <p:nvPicPr>
          <p:cNvPr id="4" name="Picture 3">
            <a:extLst>
              <a:ext uri="{FF2B5EF4-FFF2-40B4-BE49-F238E27FC236}">
                <a16:creationId xmlns:a16="http://schemas.microsoft.com/office/drawing/2014/main" id="{E0045B50-6A91-E3F7-6636-F01DDE3ED82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9069" y="1770157"/>
            <a:ext cx="11013862" cy="4502627"/>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 name="Freeform: Shape 32">
            <a:extLst>
              <a:ext uri="{FF2B5EF4-FFF2-40B4-BE49-F238E27FC236}">
                <a16:creationId xmlns:a16="http://schemas.microsoft.com/office/drawing/2014/main" id="{0D4851FC-8DAA-1C82-4E02-E6D24D486E55}"/>
              </a:ext>
              <a:ext uri="{C183D7F6-B498-43B3-948B-1728B52AA6E4}">
                <adec:decorative xmlns:adec="http://schemas.microsoft.com/office/drawing/2017/decorative" val="1"/>
              </a:ext>
            </a:extLst>
          </p:cNvPr>
          <p:cNvSpPr>
            <a:spLocks/>
          </p:cNvSpPr>
          <p:nvPr/>
        </p:nvSpPr>
        <p:spPr bwMode="auto">
          <a:xfrm>
            <a:off x="680510" y="1861596"/>
            <a:ext cx="3552240" cy="4319747"/>
          </a:xfrm>
          <a:prstGeom prst="roundRect">
            <a:avLst>
              <a:gd name="adj" fmla="val 237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Freeform: Shape 32">
            <a:extLst>
              <a:ext uri="{FF2B5EF4-FFF2-40B4-BE49-F238E27FC236}">
                <a16:creationId xmlns:a16="http://schemas.microsoft.com/office/drawing/2014/main" id="{E005FEB3-B029-6B76-E6AD-FACF54E5E322}"/>
              </a:ext>
              <a:ext uri="{C183D7F6-B498-43B3-948B-1728B52AA6E4}">
                <adec:decorative xmlns:adec="http://schemas.microsoft.com/office/drawing/2017/decorative" val="1"/>
              </a:ext>
            </a:extLst>
          </p:cNvPr>
          <p:cNvSpPr>
            <a:spLocks/>
          </p:cNvSpPr>
          <p:nvPr/>
        </p:nvSpPr>
        <p:spPr bwMode="auto">
          <a:xfrm>
            <a:off x="4319881" y="1861596"/>
            <a:ext cx="3552240" cy="4319747"/>
          </a:xfrm>
          <a:prstGeom prst="roundRect">
            <a:avLst>
              <a:gd name="adj" fmla="val 237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2" name="Freeform: Shape 32">
            <a:extLst>
              <a:ext uri="{FF2B5EF4-FFF2-40B4-BE49-F238E27FC236}">
                <a16:creationId xmlns:a16="http://schemas.microsoft.com/office/drawing/2014/main" id="{A15BBA3E-06B5-18B3-7BD9-404C9A791B28}"/>
              </a:ext>
              <a:ext uri="{C183D7F6-B498-43B3-948B-1728B52AA6E4}">
                <adec:decorative xmlns:adec="http://schemas.microsoft.com/office/drawing/2017/decorative" val="1"/>
              </a:ext>
            </a:extLst>
          </p:cNvPr>
          <p:cNvSpPr>
            <a:spLocks/>
          </p:cNvSpPr>
          <p:nvPr/>
        </p:nvSpPr>
        <p:spPr bwMode="auto">
          <a:xfrm>
            <a:off x="7959252" y="1861596"/>
            <a:ext cx="3552240" cy="4319747"/>
          </a:xfrm>
          <a:prstGeom prst="roundRect">
            <a:avLst>
              <a:gd name="adj" fmla="val 237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18" name="Picture 17" descr="Sample prompt">
            <a:extLst>
              <a:ext uri="{FF2B5EF4-FFF2-40B4-BE49-F238E27FC236}">
                <a16:creationId xmlns:a16="http://schemas.microsoft.com/office/drawing/2014/main" id="{B601963E-E750-2536-7CAC-77433D1274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71950" y="1953036"/>
            <a:ext cx="3369360" cy="3290079"/>
          </a:xfrm>
          <a:prstGeom prst="roundRect">
            <a:avLst>
              <a:gd name="adj" fmla="val 1854"/>
            </a:avLst>
          </a:prstGeom>
          <a:ln>
            <a:noFill/>
          </a:ln>
        </p:spPr>
      </p:pic>
      <p:sp>
        <p:nvSpPr>
          <p:cNvPr id="19" name="Rectangle: Rounded Corners 18">
            <a:extLst>
              <a:ext uri="{FF2B5EF4-FFF2-40B4-BE49-F238E27FC236}">
                <a16:creationId xmlns:a16="http://schemas.microsoft.com/office/drawing/2014/main" id="{64C50788-19B8-80FE-460A-8C0E7D2029D3}"/>
              </a:ext>
              <a:ext uri="{C183D7F6-B498-43B3-948B-1728B52AA6E4}">
                <adec:decorative xmlns:adec="http://schemas.microsoft.com/office/drawing/2017/decorative" val="1"/>
              </a:ext>
            </a:extLst>
          </p:cNvPr>
          <p:cNvSpPr/>
          <p:nvPr/>
        </p:nvSpPr>
        <p:spPr bwMode="auto">
          <a:xfrm>
            <a:off x="2736850" y="4384265"/>
            <a:ext cx="1266826" cy="255568"/>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Rounded Corners 19">
            <a:extLst>
              <a:ext uri="{FF2B5EF4-FFF2-40B4-BE49-F238E27FC236}">
                <a16:creationId xmlns:a16="http://schemas.microsoft.com/office/drawing/2014/main" id="{015E89F5-EEC2-F665-B5A3-665523BA3E70}"/>
              </a:ext>
              <a:ext uri="{C183D7F6-B498-43B3-948B-1728B52AA6E4}">
                <adec:decorative xmlns:adec="http://schemas.microsoft.com/office/drawing/2017/decorative" val="1"/>
              </a:ext>
            </a:extLst>
          </p:cNvPr>
          <p:cNvSpPr/>
          <p:nvPr/>
        </p:nvSpPr>
        <p:spPr bwMode="auto">
          <a:xfrm>
            <a:off x="2833466" y="3636106"/>
            <a:ext cx="169290" cy="169290"/>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Title 1">
            <a:extLst>
              <a:ext uri="{FF2B5EF4-FFF2-40B4-BE49-F238E27FC236}">
                <a16:creationId xmlns:a16="http://schemas.microsoft.com/office/drawing/2014/main" id="{8D17E416-3F33-F10C-F4F1-BBACDB0CF437}"/>
              </a:ext>
            </a:extLst>
          </p:cNvPr>
          <p:cNvSpPr txBox="1">
            <a:spLocks/>
          </p:cNvSpPr>
          <p:nvPr/>
        </p:nvSpPr>
        <p:spPr>
          <a:xfrm>
            <a:off x="771950" y="5301947"/>
            <a:ext cx="336936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a:ea typeface="+mn-ea"/>
                <a:cs typeface="Segoe UI" pitchFamily="34" charset="0"/>
              </a:rPr>
              <a:t>Use the Tools icon to access Designer to create images and banners.</a:t>
            </a:r>
          </a:p>
        </p:txBody>
      </p:sp>
      <p:sp>
        <p:nvSpPr>
          <p:cNvPr id="23" name="Title 1">
            <a:extLst>
              <a:ext uri="{FF2B5EF4-FFF2-40B4-BE49-F238E27FC236}">
                <a16:creationId xmlns:a16="http://schemas.microsoft.com/office/drawing/2014/main" id="{6F93840F-77FD-922A-CF0A-E7F06293BB0B}"/>
              </a:ext>
            </a:extLst>
          </p:cNvPr>
          <p:cNvSpPr txBox="1">
            <a:spLocks/>
          </p:cNvSpPr>
          <p:nvPr/>
        </p:nvSpPr>
        <p:spPr>
          <a:xfrm>
            <a:off x="4411321" y="5301947"/>
            <a:ext cx="3369360"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a:ea typeface="+mn-ea"/>
                <a:cs typeface="Segoe UI" pitchFamily="34" charset="0"/>
              </a:rPr>
              <a:t>Once Designer is selected you will see new prompt suggestions or you can enter a description of what you want to create.</a:t>
            </a:r>
          </a:p>
        </p:txBody>
      </p:sp>
      <p:sp>
        <p:nvSpPr>
          <p:cNvPr id="24" name="Title 1">
            <a:extLst>
              <a:ext uri="{FF2B5EF4-FFF2-40B4-BE49-F238E27FC236}">
                <a16:creationId xmlns:a16="http://schemas.microsoft.com/office/drawing/2014/main" id="{6055ED00-5662-97D4-3B3E-C97315F881CB}"/>
              </a:ext>
            </a:extLst>
          </p:cNvPr>
          <p:cNvSpPr txBox="1">
            <a:spLocks/>
          </p:cNvSpPr>
          <p:nvPr/>
        </p:nvSpPr>
        <p:spPr>
          <a:xfrm>
            <a:off x="8050692" y="5301947"/>
            <a:ext cx="336936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a:ea typeface="+mn-ea"/>
                <a:cs typeface="Segoe UI" pitchFamily="34" charset="0"/>
              </a:rPr>
              <a:t>You can ask Copilot to modify the image or insert it into your document.</a:t>
            </a:r>
          </a:p>
        </p:txBody>
      </p:sp>
      <p:pic>
        <p:nvPicPr>
          <p:cNvPr id="25" name="Picture 24" descr="Sample prompt">
            <a:extLst>
              <a:ext uri="{FF2B5EF4-FFF2-40B4-BE49-F238E27FC236}">
                <a16:creationId xmlns:a16="http://schemas.microsoft.com/office/drawing/2014/main" id="{3C968DA4-B9C0-06C0-BF54-706A5BC8BD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263"/>
          <a:stretch>
            <a:fillRect/>
          </a:stretch>
        </p:blipFill>
        <p:spPr>
          <a:xfrm>
            <a:off x="4411321" y="1953036"/>
            <a:ext cx="3369360" cy="3290079"/>
          </a:xfrm>
          <a:prstGeom prst="roundRect">
            <a:avLst>
              <a:gd name="adj" fmla="val 1854"/>
            </a:avLst>
          </a:prstGeom>
          <a:solidFill>
            <a:srgbClr val="FFFFFF"/>
          </a:solidFill>
        </p:spPr>
      </p:pic>
      <p:pic>
        <p:nvPicPr>
          <p:cNvPr id="26" name="Picture 25" descr="Sample prompt">
            <a:extLst>
              <a:ext uri="{FF2B5EF4-FFF2-40B4-BE49-F238E27FC236}">
                <a16:creationId xmlns:a16="http://schemas.microsoft.com/office/drawing/2014/main" id="{9CE3CD7C-94D4-D370-D387-14D504098E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8050692" y="1953036"/>
            <a:ext cx="3369360" cy="3290079"/>
          </a:xfrm>
          <a:prstGeom prst="roundRect">
            <a:avLst>
              <a:gd name="adj" fmla="val 1854"/>
            </a:avLst>
          </a:prstGeom>
        </p:spPr>
      </p:pic>
      <p:sp>
        <p:nvSpPr>
          <p:cNvPr id="27" name="Rectangle: Rounded Corners 26">
            <a:extLst>
              <a:ext uri="{FF2B5EF4-FFF2-40B4-BE49-F238E27FC236}">
                <a16:creationId xmlns:a16="http://schemas.microsoft.com/office/drawing/2014/main" id="{F0C8654C-8AD1-6E48-4F81-C952E5BEA174}"/>
              </a:ext>
              <a:ext uri="{C183D7F6-B498-43B3-948B-1728B52AA6E4}">
                <adec:decorative xmlns:adec="http://schemas.microsoft.com/office/drawing/2017/decorative" val="1"/>
              </a:ext>
            </a:extLst>
          </p:cNvPr>
          <p:cNvSpPr/>
          <p:nvPr/>
        </p:nvSpPr>
        <p:spPr bwMode="auto">
          <a:xfrm>
            <a:off x="6761623" y="3926373"/>
            <a:ext cx="227346" cy="227346"/>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Rectangle: Rounded Corners 27">
            <a:extLst>
              <a:ext uri="{FF2B5EF4-FFF2-40B4-BE49-F238E27FC236}">
                <a16:creationId xmlns:a16="http://schemas.microsoft.com/office/drawing/2014/main" id="{765D2A17-EAB6-73B5-A2DC-3853EF0B02C6}"/>
              </a:ext>
              <a:ext uri="{C183D7F6-B498-43B3-948B-1728B52AA6E4}">
                <adec:decorative xmlns:adec="http://schemas.microsoft.com/office/drawing/2017/decorative" val="1"/>
              </a:ext>
            </a:extLst>
          </p:cNvPr>
          <p:cNvSpPr/>
          <p:nvPr/>
        </p:nvSpPr>
        <p:spPr bwMode="auto">
          <a:xfrm>
            <a:off x="10191750" y="2726337"/>
            <a:ext cx="381000" cy="322951"/>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979730377"/>
      </p:ext>
    </p:extLst>
  </p:cSld>
  <p:clrMapOvr>
    <a:masterClrMapping/>
  </p:clrMapOvr>
  <p:transition>
    <p:fade/>
  </p:transition>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1D3ED8-D327-4C39-BA4C-E6E57EF92DA3}">
  <ds:schemaRefs>
    <ds:schemaRef ds:uri="http://schemas.microsoft.com/sharepoint/v3/contenttype/forms"/>
  </ds:schemaRefs>
</ds:datastoreItem>
</file>

<file path=customXml/itemProps2.xml><?xml version="1.0" encoding="utf-8"?>
<ds:datastoreItem xmlns:ds="http://schemas.openxmlformats.org/officeDocument/2006/customXml" ds:itemID="{0CDC11EC-2C77-484F-940F-DAE041C44198}">
  <ds:schemaRefs>
    <ds:schemaRef ds:uri="http://purl.org/dc/dcmitype/"/>
    <ds:schemaRef ds:uri="http://purl.org/dc/terms/"/>
    <ds:schemaRef ds:uri="http://schemas.microsoft.com/office/2006/metadata/properties"/>
    <ds:schemaRef ds:uri="http://schemas.microsoft.com/office/2006/documentManagement/types"/>
    <ds:schemaRef ds:uri="324d2b90-11f2-4fdf-990a-54fa46247cf8"/>
    <ds:schemaRef ds:uri="http://www.w3.org/XML/1998/namespace"/>
    <ds:schemaRef ds:uri="b817b00b-f121-400f-976b-40959b1c7d14"/>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C880E769-E46D-43DD-8C3C-170024DB1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Widescreen</PresentationFormat>
  <Paragraphs>95</Paragraphs>
  <Slides>9</Slides>
  <Notes>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Consolas</vt:lpstr>
      <vt:lpstr>ginto-copilot</vt:lpstr>
      <vt:lpstr>Segoe UI</vt:lpstr>
      <vt:lpstr>Segoe UI Semibold</vt:lpstr>
      <vt:lpstr>Wingdings</vt:lpstr>
      <vt:lpstr>1_LIGHT MODE</vt:lpstr>
      <vt:lpstr>Get started with Microsoft 365 Copilot Chat in Word</vt:lpstr>
      <vt:lpstr>Copilot Chat in Word</vt:lpstr>
      <vt:lpstr>Starting a chat in Word</vt:lpstr>
      <vt:lpstr>Copilot Chat in Word response</vt:lpstr>
      <vt:lpstr>My Chat pane doesn’t look like the picture</vt:lpstr>
      <vt:lpstr>Copilot Chat in Word demo open file reference </vt:lpstr>
      <vt:lpstr>Copilot Chat in Word demo additional file reference </vt:lpstr>
      <vt:lpstr>Ask open-ended questions and reference the web and work content</vt:lpstr>
      <vt:lpstr>Polish your document with Designer-generated banners and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2025-09-12T15:56:03Z</dcterms:created>
  <dcterms:modified xsi:type="dcterms:W3CDTF">2025-09-12T19:24:40Z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ies>
</file>