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8402" r:id="rId4"/>
  </p:sldMasterIdLst>
  <p:notesMasterIdLst>
    <p:notesMasterId r:id="rId13"/>
  </p:notesMasterIdLst>
  <p:handoutMasterIdLst>
    <p:handoutMasterId r:id="rId14"/>
  </p:handoutMasterIdLst>
  <p:sldIdLst>
    <p:sldId id="2147481587" r:id="rId5"/>
    <p:sldId id="2147481588" r:id="rId6"/>
    <p:sldId id="2147481589" r:id="rId7"/>
    <p:sldId id="2147481590" r:id="rId8"/>
    <p:sldId id="2147481591" r:id="rId9"/>
    <p:sldId id="2147481593" r:id="rId10"/>
    <p:sldId id="2147481594" r:id="rId11"/>
    <p:sldId id="21474815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81587"/>
            <p14:sldId id="2147481588"/>
            <p14:sldId id="2147481589"/>
            <p14:sldId id="2147481590"/>
            <p14:sldId id="2147481591"/>
            <p14:sldId id="2147481593"/>
            <p14:sldId id="2147481594"/>
            <p14:sldId id="2147481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C5C1D-8263-415E-8692-05182D87A4CC}" v="1" dt="2025-09-12T19:28:50.445"/>
    <p1510:client id="{DF823F65-E280-4513-9741-F9C871F205F5}" v="17" dt="2025-09-12T15:41:05.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74" autoAdjust="0"/>
  </p:normalViewPr>
  <p:slideViewPr>
    <p:cSldViewPr snapToGrid="0">
      <p:cViewPr varScale="1">
        <p:scale>
          <a:sx n="78" d="100"/>
          <a:sy n="78" d="100"/>
        </p:scale>
        <p:origin x="1614"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9/12/2025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4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slide introduces "Microsoft PowerPoint Get Started with Copilot" and highlights its features. It includes the Microsoft logo, the main title, and a subtitle "Feature Highlights." The slide also displays a futuristic design of a PowerPoint presentation interface with various labels indicating different features.</a:t>
            </a:r>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1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Copilot Chat from the ribbon—look for the Copilot icon. </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95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02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space there is an opportunity to include more information in the Chat options bar. This slide will help make it clear when and where items appear so that you can always find the UI elements you need.</a:t>
            </a:r>
          </a:p>
          <a:p>
            <a:endParaRPr lang="en-US"/>
          </a:p>
          <a:p>
            <a:r>
              <a:rPr lang="en-US"/>
              <a:t>Note that the chat title will only appear if you have already entered a prompt in the chat session.</a:t>
            </a:r>
          </a:p>
          <a:p>
            <a:endParaRPr lang="en-US"/>
          </a:p>
          <a:p>
            <a:r>
              <a:rPr lang="en-US"/>
              <a:t>The other main change is that the way to create a temporary chat changes from a dropdown on the new chat button to a selection under More Options.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9981-254B-B8FB-48AD-EEA133677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E6748-B154-C06B-3D57-20C26D3A2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47A01-F6EB-E8A5-26C5-91DA97ACB3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 short 12 second demo of Copilot Chat in action. You can ask Copilot about the content in your presentation to create a summary or answer questions you may have.  In this example we ask Copilot what questions might come up from the content, which can help us improve the presentation or to prepare answers in advance.</a:t>
            </a:r>
          </a:p>
          <a:p>
            <a:endParaRPr lang="en-US">
              <a:cs typeface="Calibri"/>
            </a:endParaRPr>
          </a:p>
        </p:txBody>
      </p:sp>
      <p:sp>
        <p:nvSpPr>
          <p:cNvPr id="4" name="Slide Number Placeholder 3">
            <a:extLst>
              <a:ext uri="{FF2B5EF4-FFF2-40B4-BE49-F238E27FC236}">
                <a16:creationId xmlns:a16="http://schemas.microsoft.com/office/drawing/2014/main" id="{02874AAD-32B3-0B03-E590-6FDD79B17A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3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E870-3497-D373-7685-28A3743C0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0FF46-DD43-F6E0-1794-00F8F3723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0AC7B-205C-A717-931A-67186FA3E6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second video we do something that is essential for presentations – create an image.  You can ask Copilot to come up with an image based on the content or provide a description of what you’d like.</a:t>
            </a:r>
          </a:p>
          <a:p>
            <a:endParaRPr lang="en-US">
              <a:cs typeface="Calibri"/>
            </a:endParaRPr>
          </a:p>
        </p:txBody>
      </p:sp>
      <p:sp>
        <p:nvSpPr>
          <p:cNvPr id="4" name="Slide Number Placeholder 3">
            <a:extLst>
              <a:ext uri="{FF2B5EF4-FFF2-40B4-BE49-F238E27FC236}">
                <a16:creationId xmlns:a16="http://schemas.microsoft.com/office/drawing/2014/main" id="{7DD515A0-C617-6BDD-7521-064FF4969E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1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80DC-3E72-C95B-6221-252BDBF4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68996-B6B9-50F7-5EEA-4BED6CC8C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FBE3A-9FB6-1570-D3EF-8F94C30127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final video you’ll see that you can still reference other files just as you would using chat in the Copilot app. So, if the information you need is in another file or on the web you don’t have to leave PowerPoint to find it. Copilot brings the answers you need right to your file and then you can use it to create a new slide or update your speaker notes.</a:t>
            </a:r>
          </a:p>
          <a:p>
            <a:endParaRPr lang="en-US">
              <a:cs typeface="Calibri"/>
            </a:endParaRPr>
          </a:p>
        </p:txBody>
      </p:sp>
      <p:sp>
        <p:nvSpPr>
          <p:cNvPr id="4" name="Slide Number Placeholder 3">
            <a:extLst>
              <a:ext uri="{FF2B5EF4-FFF2-40B4-BE49-F238E27FC236}">
                <a16:creationId xmlns:a16="http://schemas.microsoft.com/office/drawing/2014/main" id="{AFB90014-F007-36AB-C889-952E59CAC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909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2882088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9952364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DB8C4E3E-52A6-A0B7-62A0-A9D75495A5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5278081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50363332"/>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508655634"/>
      </p:ext>
    </p:extLst>
  </p:cSld>
  <p:clrMap bg1="lt1" tx1="dk1" bg2="lt2" tx2="dk2" accent1="accent1" accent2="accent2" accent3="accent3" accent4="accent4" accent5="accent5" accent6="accent6" hlink="hlink" folHlink="folHlink"/>
  <p:sldLayoutIdLst>
    <p:sldLayoutId id="2147498403" r:id="rId1"/>
    <p:sldLayoutId id="2147498405" r:id="rId2"/>
    <p:sldLayoutId id="2147498407" r:id="rId3"/>
    <p:sldLayoutId id="2147498409" r:id="rId4"/>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3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3">
            <a:extLst>
              <a:ext uri="{FF2B5EF4-FFF2-40B4-BE49-F238E27FC236}">
                <a16:creationId xmlns:a16="http://schemas.microsoft.com/office/drawing/2014/main" id="{3A95481A-A9C7-F500-C87F-BA264E37E34F}"/>
              </a:ext>
            </a:extLst>
          </p:cNvPr>
          <p:cNvSpPr>
            <a:spLocks noGrp="1"/>
          </p:cNvSpPr>
          <p:nvPr>
            <p:ph type="title"/>
          </p:nvPr>
        </p:nvSpPr>
        <p:spPr>
          <a:xfrm>
            <a:off x="569911" y="2153504"/>
            <a:ext cx="5409183" cy="1846659"/>
          </a:xfrm>
        </p:spPr>
        <p:txBody>
          <a:bodyPr/>
          <a:lstStyle/>
          <a:p>
            <a:r>
              <a:rPr lang="en-US"/>
              <a:t>Get started with Microsoft 365 Copilot Chat in PowerPoint</a:t>
            </a:r>
          </a:p>
        </p:txBody>
      </p:sp>
      <p:sp>
        <p:nvSpPr>
          <p:cNvPr id="18" name="Text Placeholder 14">
            <a:extLst>
              <a:ext uri="{FF2B5EF4-FFF2-40B4-BE49-F238E27FC236}">
                <a16:creationId xmlns:a16="http://schemas.microsoft.com/office/drawing/2014/main" id="{22E87251-9B6A-0D47-4B7C-CBA5204C849A}"/>
              </a:ext>
            </a:extLst>
          </p:cNvPr>
          <p:cNvSpPr>
            <a:spLocks noGrp="1"/>
          </p:cNvSpPr>
          <p:nvPr>
            <p:ph type="body" sz="quarter" idx="12"/>
          </p:nvPr>
        </p:nvSpPr>
        <p:spPr>
          <a:xfrm>
            <a:off x="582041" y="4215827"/>
            <a:ext cx="5409183" cy="492443"/>
          </a:xfrm>
        </p:spPr>
        <p:txBody>
          <a:bodyPr/>
          <a:lstStyle/>
          <a:p>
            <a:r>
              <a:rPr lang="en-US"/>
              <a:t>Practical examples and how-</a:t>
            </a:r>
            <a:r>
              <a:rPr lang="en-US" err="1"/>
              <a:t>tos</a:t>
            </a:r>
            <a:r>
              <a:rPr lang="en-US"/>
              <a:t> for users without a Microsoft 365 Copilot license</a:t>
            </a:r>
          </a:p>
        </p:txBody>
      </p:sp>
      <p:sp>
        <p:nvSpPr>
          <p:cNvPr id="19" name="Text Placeholder 15">
            <a:extLst>
              <a:ext uri="{FF2B5EF4-FFF2-40B4-BE49-F238E27FC236}">
                <a16:creationId xmlns:a16="http://schemas.microsoft.com/office/drawing/2014/main" id="{9111A3BE-5BDE-55B6-1F8A-36016C030422}"/>
              </a:ext>
            </a:extLst>
          </p:cNvPr>
          <p:cNvSpPr>
            <a:spLocks noGrp="1"/>
          </p:cNvSpPr>
          <p:nvPr>
            <p:ph type="body" sz="quarter" idx="13"/>
          </p:nvPr>
        </p:nvSpPr>
        <p:spPr>
          <a:xfrm>
            <a:off x="582042" y="6446520"/>
            <a:ext cx="1645920" cy="153888"/>
          </a:xfrm>
        </p:spPr>
        <p:txBody>
          <a:bodyPr/>
          <a:lstStyle/>
          <a:p>
            <a:r>
              <a:rPr lang="en-US" dirty="0"/>
              <a:t>September 2025</a:t>
            </a:r>
          </a:p>
        </p:txBody>
      </p:sp>
    </p:spTree>
    <p:extLst>
      <p:ext uri="{BB962C8B-B14F-4D97-AF65-F5344CB8AC3E}">
        <p14:creationId xmlns:p14="http://schemas.microsoft.com/office/powerpoint/2010/main" val="3310009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9314-7D29-974D-640A-38A332BB49DB}"/>
              </a:ext>
            </a:extLst>
          </p:cNvPr>
          <p:cNvSpPr>
            <a:spLocks noGrp="1"/>
          </p:cNvSpPr>
          <p:nvPr>
            <p:ph type="title"/>
          </p:nvPr>
        </p:nvSpPr>
        <p:spPr>
          <a:xfrm>
            <a:off x="1188721" y="601530"/>
            <a:ext cx="7223760" cy="492443"/>
          </a:xfrm>
        </p:spPr>
        <p:txBody>
          <a:bodyPr/>
          <a:lstStyle/>
          <a:p>
            <a:r>
              <a:rPr lang="en-US" sz="3200"/>
              <a:t>Copilot Chat in PowerPoint overview</a:t>
            </a:r>
          </a:p>
        </p:txBody>
      </p:sp>
      <p:pic>
        <p:nvPicPr>
          <p:cNvPr id="4" name="!Copilot">
            <a:extLst>
              <a:ext uri="{FF2B5EF4-FFF2-40B4-BE49-F238E27FC236}">
                <a16:creationId xmlns:a16="http://schemas.microsoft.com/office/drawing/2014/main" id="{A873189D-A0EA-F1D1-C9F4-C8C0C59D06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785" y="573244"/>
            <a:ext cx="549015" cy="549014"/>
          </a:xfrm>
          <a:prstGeom prst="rect">
            <a:avLst/>
          </a:prstGeom>
          <a:noFill/>
          <a:ln>
            <a:noFill/>
            <a:headEnd type="none" w="med" len="med"/>
            <a:tailEnd type="none" w="med" len="med"/>
          </a:ln>
          <a:effectLst/>
        </p:spPr>
      </p:pic>
      <p:sp>
        <p:nvSpPr>
          <p:cNvPr id="6" name="Freeform: Shape 5">
            <a:extLst>
              <a:ext uri="{FF2B5EF4-FFF2-40B4-BE49-F238E27FC236}">
                <a16:creationId xmlns:a16="http://schemas.microsoft.com/office/drawing/2014/main" id="{80A2CCA4-6B12-7681-E3A6-2F711C277A96}"/>
              </a:ext>
              <a:ext uri="{C183D7F6-B498-43B3-948B-1728B52AA6E4}">
                <adec:decorative xmlns:adec="http://schemas.microsoft.com/office/drawing/2017/decorative" val="1"/>
              </a:ext>
            </a:extLst>
          </p:cNvPr>
          <p:cNvSpPr>
            <a:spLocks/>
          </p:cNvSpPr>
          <p:nvPr/>
        </p:nvSpPr>
        <p:spPr bwMode="auto">
          <a:xfrm>
            <a:off x="600961" y="1291771"/>
            <a:ext cx="7867332" cy="5057456"/>
          </a:xfrm>
          <a:custGeom>
            <a:avLst/>
            <a:gdLst>
              <a:gd name="connsiteX0" fmla="*/ 164114 w 7867332"/>
              <a:gd name="connsiteY0" fmla="*/ 0 h 5057456"/>
              <a:gd name="connsiteX1" fmla="*/ 7867332 w 7867332"/>
              <a:gd name="connsiteY1" fmla="*/ 0 h 5057456"/>
              <a:gd name="connsiteX2" fmla="*/ 7867332 w 7867332"/>
              <a:gd name="connsiteY2" fmla="*/ 5057456 h 5057456"/>
              <a:gd name="connsiteX3" fmla="*/ 164114 w 7867332"/>
              <a:gd name="connsiteY3" fmla="*/ 5057456 h 5057456"/>
              <a:gd name="connsiteX4" fmla="*/ 0 w 7867332"/>
              <a:gd name="connsiteY4" fmla="*/ 4893342 h 5057456"/>
              <a:gd name="connsiteX5" fmla="*/ 0 w 7867332"/>
              <a:gd name="connsiteY5" fmla="*/ 164114 h 5057456"/>
              <a:gd name="connsiteX6" fmla="*/ 164114 w 7867332"/>
              <a:gd name="connsiteY6" fmla="*/ 0 h 505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332" h="5057456">
                <a:moveTo>
                  <a:pt x="164114" y="0"/>
                </a:moveTo>
                <a:lnTo>
                  <a:pt x="7867332" y="0"/>
                </a:lnTo>
                <a:lnTo>
                  <a:pt x="7867332" y="5057456"/>
                </a:lnTo>
                <a:lnTo>
                  <a:pt x="164114" y="5057456"/>
                </a:lnTo>
                <a:cubicBezTo>
                  <a:pt x="73476" y="5057456"/>
                  <a:pt x="0" y="4983980"/>
                  <a:pt x="0" y="4893342"/>
                </a:cubicBezTo>
                <a:lnTo>
                  <a:pt x="0" y="164114"/>
                </a:lnTo>
                <a:cubicBezTo>
                  <a:pt x="0" y="73476"/>
                  <a:pt x="73476" y="0"/>
                  <a:pt x="164114" y="0"/>
                </a:cubicBez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7" name="Rectangle: Rounded Corners 6" descr="Copilot Chat UI">
            <a:extLst>
              <a:ext uri="{FF2B5EF4-FFF2-40B4-BE49-F238E27FC236}">
                <a16:creationId xmlns:a16="http://schemas.microsoft.com/office/drawing/2014/main" id="{B1F31662-20D1-E1C6-1DF3-6D1CAB99381A}"/>
              </a:ext>
            </a:extLst>
          </p:cNvPr>
          <p:cNvSpPr/>
          <p:nvPr/>
        </p:nvSpPr>
        <p:spPr bwMode="auto">
          <a:xfrm>
            <a:off x="8547100" y="585215"/>
            <a:ext cx="3041650" cy="5977509"/>
          </a:xfrm>
          <a:prstGeom prst="roundRect">
            <a:avLst>
              <a:gd name="adj" fmla="val 4871"/>
            </a:avLst>
          </a:prstGeom>
          <a:solidFill>
            <a:srgbClr val="FAFAFA"/>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17" name="Picture 16" descr="Copilot Chat UI">
            <a:extLst>
              <a:ext uri="{FF2B5EF4-FFF2-40B4-BE49-F238E27FC236}">
                <a16:creationId xmlns:a16="http://schemas.microsoft.com/office/drawing/2014/main" id="{1E538DEB-C360-7AB2-6EBC-679342B337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669" b="-17971"/>
          <a:stretch>
            <a:fillRect/>
          </a:stretch>
        </p:blipFill>
        <p:spPr>
          <a:xfrm>
            <a:off x="8815070" y="655693"/>
            <a:ext cx="2543810" cy="5836552"/>
          </a:xfrm>
          <a:prstGeom prst="rect">
            <a:avLst/>
          </a:prstGeom>
        </p:spPr>
      </p:pic>
      <p:sp>
        <p:nvSpPr>
          <p:cNvPr id="9" name="Rectangle: Top Corners Rounded 8">
            <a:extLst>
              <a:ext uri="{FF2B5EF4-FFF2-40B4-BE49-F238E27FC236}">
                <a16:creationId xmlns:a16="http://schemas.microsoft.com/office/drawing/2014/main" id="{F0320F2F-E3B5-6F7A-D2A7-C02317708988}"/>
              </a:ext>
              <a:ext uri="{C183D7F6-B498-43B3-948B-1728B52AA6E4}">
                <adec:decorative xmlns:adec="http://schemas.microsoft.com/office/drawing/2017/decorative" val="1"/>
              </a:ext>
            </a:extLst>
          </p:cNvPr>
          <p:cNvSpPr/>
          <p:nvPr/>
        </p:nvSpPr>
        <p:spPr bwMode="auto">
          <a:xfrm>
            <a:off x="8468293" y="1291771"/>
            <a:ext cx="45720" cy="5057456"/>
          </a:xfrm>
          <a:prstGeom prst="round2SameRect">
            <a:avLst>
              <a:gd name="adj1" fmla="val 0"/>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 name="Rectangle: Rounded Corners 26">
            <a:extLst>
              <a:ext uri="{FF2B5EF4-FFF2-40B4-BE49-F238E27FC236}">
                <a16:creationId xmlns:a16="http://schemas.microsoft.com/office/drawing/2014/main" id="{0EC58EBD-DE08-1DDB-8E5E-92717EE0F005}"/>
              </a:ext>
            </a:extLst>
          </p:cNvPr>
          <p:cNvSpPr/>
          <p:nvPr/>
        </p:nvSpPr>
        <p:spPr bwMode="auto">
          <a:xfrm>
            <a:off x="1296000" y="1476512"/>
            <a:ext cx="7055519"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With Copilot Chat in PowerPoint, you gain a range of capabilities that make creating, refining presentations faster with more impact, and understanding presentations more intuitive. </a:t>
            </a:r>
          </a:p>
        </p:txBody>
      </p:sp>
      <p:sp>
        <p:nvSpPr>
          <p:cNvPr id="11" name="Rectangle: Rounded Corners 26 - 1">
            <a:extLst>
              <a:ext uri="{FF2B5EF4-FFF2-40B4-BE49-F238E27FC236}">
                <a16:creationId xmlns:a16="http://schemas.microsoft.com/office/drawing/2014/main" id="{D92D32F5-6F39-23FA-ADC3-E2F75A5D9A17}"/>
              </a:ext>
            </a:extLst>
          </p:cNvPr>
          <p:cNvSpPr/>
          <p:nvPr/>
        </p:nvSpPr>
        <p:spPr bwMode="auto">
          <a:xfrm>
            <a:off x="1296000" y="2490389"/>
            <a:ext cx="7055519" cy="89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Ask questions about your presentation</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Summarize slides to capture the main points</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Generate relevant images to enhance your visual storytelling. </a:t>
            </a:r>
          </a:p>
        </p:txBody>
      </p:sp>
      <p:sp>
        <p:nvSpPr>
          <p:cNvPr id="12" name="Rectangle: Rounded Corners 26">
            <a:extLst>
              <a:ext uri="{FF2B5EF4-FFF2-40B4-BE49-F238E27FC236}">
                <a16:creationId xmlns:a16="http://schemas.microsoft.com/office/drawing/2014/main" id="{F82C953F-9811-1002-1925-A589D31A585C}"/>
              </a:ext>
            </a:extLst>
          </p:cNvPr>
          <p:cNvSpPr/>
          <p:nvPr/>
        </p:nvSpPr>
        <p:spPr bwMode="auto">
          <a:xfrm>
            <a:off x="1296000" y="3835982"/>
            <a:ext cx="7055519" cy="2492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Here are some ways that you can use Copilot Chat in PowerPoint</a:t>
            </a:r>
          </a:p>
        </p:txBody>
      </p:sp>
      <p:sp>
        <p:nvSpPr>
          <p:cNvPr id="13" name="Rectangle: Rounded Corners 26">
            <a:extLst>
              <a:ext uri="{FF2B5EF4-FFF2-40B4-BE49-F238E27FC236}">
                <a16:creationId xmlns:a16="http://schemas.microsoft.com/office/drawing/2014/main" id="{E4C15A3C-CEF9-7191-3827-80B60C618D0F}"/>
              </a:ext>
            </a:extLst>
          </p:cNvPr>
          <p:cNvSpPr/>
          <p:nvPr/>
        </p:nvSpPr>
        <p:spPr bwMode="auto">
          <a:xfrm>
            <a:off x="1296000" y="4273052"/>
            <a:ext cx="7055519" cy="11387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“What are some potential questions that I might be asked by the audience who I present this to?”</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“Generate an image to use in my presentation.”</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“Help me re-write the bullets on this slide.”​​​​​​​</a:t>
            </a:r>
          </a:p>
        </p:txBody>
      </p:sp>
      <p:sp>
        <p:nvSpPr>
          <p:cNvPr id="14" name="Graphic 123" descr="Icon of a chat bubble">
            <a:extLst>
              <a:ext uri="{FF2B5EF4-FFF2-40B4-BE49-F238E27FC236}">
                <a16:creationId xmlns:a16="http://schemas.microsoft.com/office/drawing/2014/main" id="{2D77F8E2-410C-88C7-C5BD-E55CC7261BFC}"/>
              </a:ext>
            </a:extLst>
          </p:cNvPr>
          <p:cNvSpPr/>
          <p:nvPr/>
        </p:nvSpPr>
        <p:spPr>
          <a:xfrm>
            <a:off x="784642" y="1512492"/>
            <a:ext cx="327402" cy="293798"/>
          </a:xfrm>
          <a:custGeom>
            <a:avLst/>
            <a:gdLst>
              <a:gd name="connsiteX0" fmla="*/ 140349 w 372389"/>
              <a:gd name="connsiteY0" fmla="*/ 0 h 334168"/>
              <a:gd name="connsiteX1" fmla="*/ 1143 w 372389"/>
              <a:gd name="connsiteY1" fmla="*/ 139206 h 334168"/>
              <a:gd name="connsiteX2" fmla="*/ 14185 w 372389"/>
              <a:gd name="connsiteY2" fmla="*/ 198106 h 334168"/>
              <a:gd name="connsiteX3" fmla="*/ 742 w 372389"/>
              <a:gd name="connsiteY3" fmla="*/ 250843 h 334168"/>
              <a:gd name="connsiteX4" fmla="*/ 28653 w 372389"/>
              <a:gd name="connsiteY4" fmla="*/ 279135 h 334168"/>
              <a:gd name="connsiteX5" fmla="*/ 83050 w 372389"/>
              <a:gd name="connsiteY5" fmla="*/ 266105 h 334168"/>
              <a:gd name="connsiteX6" fmla="*/ 140349 w 372389"/>
              <a:gd name="connsiteY6" fmla="*/ 278411 h 334168"/>
              <a:gd name="connsiteX7" fmla="*/ 279555 w 372389"/>
              <a:gd name="connsiteY7" fmla="*/ 139206 h 334168"/>
              <a:gd name="connsiteX8" fmla="*/ 140349 w 372389"/>
              <a:gd name="connsiteY8" fmla="*/ 0 h 334168"/>
              <a:gd name="connsiteX9" fmla="*/ 28984 w 372389"/>
              <a:gd name="connsiteY9" fmla="*/ 139206 h 334168"/>
              <a:gd name="connsiteX10" fmla="*/ 140349 w 372389"/>
              <a:gd name="connsiteY10" fmla="*/ 27841 h 334168"/>
              <a:gd name="connsiteX11" fmla="*/ 251713 w 372389"/>
              <a:gd name="connsiteY11" fmla="*/ 139206 h 334168"/>
              <a:gd name="connsiteX12" fmla="*/ 140349 w 372389"/>
              <a:gd name="connsiteY12" fmla="*/ 250570 h 334168"/>
              <a:gd name="connsiteX13" fmla="*/ 90792 w 372389"/>
              <a:gd name="connsiteY13" fmla="*/ 238968 h 334168"/>
              <a:gd name="connsiteX14" fmla="*/ 86274 w 372389"/>
              <a:gd name="connsiteY14" fmla="*/ 236718 h 334168"/>
              <a:gd name="connsiteX15" fmla="*/ 81364 w 372389"/>
              <a:gd name="connsiteY15" fmla="*/ 237888 h 334168"/>
              <a:gd name="connsiteX16" fmla="*/ 29621 w 372389"/>
              <a:gd name="connsiteY16" fmla="*/ 250269 h 334168"/>
              <a:gd name="connsiteX17" fmla="*/ 42430 w 372389"/>
              <a:gd name="connsiteY17" fmla="*/ 200005 h 334168"/>
              <a:gd name="connsiteX18" fmla="*/ 43733 w 372389"/>
              <a:gd name="connsiteY18" fmla="*/ 194884 h 334168"/>
              <a:gd name="connsiteX19" fmla="*/ 41310 w 372389"/>
              <a:gd name="connsiteY19" fmla="*/ 190188 h 334168"/>
              <a:gd name="connsiteX20" fmla="*/ 28984 w 372389"/>
              <a:gd name="connsiteY20" fmla="*/ 139206 h 334168"/>
              <a:gd name="connsiteX21" fmla="*/ 233153 w 372389"/>
              <a:gd name="connsiteY21" fmla="*/ 334095 h 334168"/>
              <a:gd name="connsiteX22" fmla="*/ 138499 w 372389"/>
              <a:gd name="connsiteY22" fmla="*/ 296963 h 334168"/>
              <a:gd name="connsiteX23" fmla="*/ 140350 w 372389"/>
              <a:gd name="connsiteY23" fmla="*/ 296974 h 334168"/>
              <a:gd name="connsiteX24" fmla="*/ 178976 w 372389"/>
              <a:gd name="connsiteY24" fmla="*/ 292209 h 334168"/>
              <a:gd name="connsiteX25" fmla="*/ 233153 w 372389"/>
              <a:gd name="connsiteY25" fmla="*/ 306254 h 334168"/>
              <a:gd name="connsiteX26" fmla="*/ 282710 w 372389"/>
              <a:gd name="connsiteY26" fmla="*/ 294650 h 334168"/>
              <a:gd name="connsiteX27" fmla="*/ 287228 w 372389"/>
              <a:gd name="connsiteY27" fmla="*/ 292401 h 334168"/>
              <a:gd name="connsiteX28" fmla="*/ 292137 w 372389"/>
              <a:gd name="connsiteY28" fmla="*/ 293570 h 334168"/>
              <a:gd name="connsiteX29" fmla="*/ 342979 w 372389"/>
              <a:gd name="connsiteY29" fmla="*/ 304883 h 334168"/>
              <a:gd name="connsiteX30" fmla="*/ 331072 w 372389"/>
              <a:gd name="connsiteY30" fmla="*/ 255687 h 334168"/>
              <a:gd name="connsiteX31" fmla="*/ 329769 w 372389"/>
              <a:gd name="connsiteY31" fmla="*/ 250568 h 334168"/>
              <a:gd name="connsiteX32" fmla="*/ 332191 w 372389"/>
              <a:gd name="connsiteY32" fmla="*/ 245872 h 334168"/>
              <a:gd name="connsiteX33" fmla="*/ 344517 w 372389"/>
              <a:gd name="connsiteY33" fmla="*/ 194890 h 334168"/>
              <a:gd name="connsiteX34" fmla="*/ 293531 w 372389"/>
              <a:gd name="connsiteY34" fmla="*/ 101297 h 334168"/>
              <a:gd name="connsiteX35" fmla="*/ 278690 w 372389"/>
              <a:gd name="connsiteY35" fmla="*/ 63302 h 334168"/>
              <a:gd name="connsiteX36" fmla="*/ 372358 w 372389"/>
              <a:gd name="connsiteY36" fmla="*/ 194890 h 334168"/>
              <a:gd name="connsiteX37" fmla="*/ 359310 w 372389"/>
              <a:gd name="connsiteY37" fmla="*/ 253802 h 334168"/>
              <a:gd name="connsiteX38" fmla="*/ 371779 w 372389"/>
              <a:gd name="connsiteY38" fmla="*/ 305831 h 334168"/>
              <a:gd name="connsiteX39" fmla="*/ 344543 w 372389"/>
              <a:gd name="connsiteY39" fmla="*/ 333663 h 334168"/>
              <a:gd name="connsiteX40" fmla="*/ 290466 w 372389"/>
              <a:gd name="connsiteY40" fmla="*/ 321782 h 334168"/>
              <a:gd name="connsiteX41" fmla="*/ 233153 w 372389"/>
              <a:gd name="connsiteY41" fmla="*/ 334095 h 33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2389" h="334168">
                <a:moveTo>
                  <a:pt x="140349" y="0"/>
                </a:moveTo>
                <a:cubicBezTo>
                  <a:pt x="63467" y="0"/>
                  <a:pt x="1143" y="62324"/>
                  <a:pt x="1143" y="139206"/>
                </a:cubicBezTo>
                <a:cubicBezTo>
                  <a:pt x="1143" y="160233"/>
                  <a:pt x="5814" y="180203"/>
                  <a:pt x="14185" y="198106"/>
                </a:cubicBezTo>
                <a:cubicBezTo>
                  <a:pt x="9470" y="216630"/>
                  <a:pt x="4202" y="237284"/>
                  <a:pt x="742" y="250843"/>
                </a:cubicBezTo>
                <a:cubicBezTo>
                  <a:pt x="-3583" y="267795"/>
                  <a:pt x="11682" y="283215"/>
                  <a:pt x="28653" y="279135"/>
                </a:cubicBezTo>
                <a:cubicBezTo>
                  <a:pt x="42578" y="275789"/>
                  <a:pt x="63979" y="270651"/>
                  <a:pt x="83050" y="266105"/>
                </a:cubicBezTo>
                <a:cubicBezTo>
                  <a:pt x="100539" y="274014"/>
                  <a:pt x="119947" y="278411"/>
                  <a:pt x="140349" y="278411"/>
                </a:cubicBezTo>
                <a:cubicBezTo>
                  <a:pt x="217229" y="278411"/>
                  <a:pt x="279555" y="216086"/>
                  <a:pt x="279555" y="139206"/>
                </a:cubicBezTo>
                <a:cubicBezTo>
                  <a:pt x="279555" y="62324"/>
                  <a:pt x="217229" y="0"/>
                  <a:pt x="140349" y="0"/>
                </a:cubicBezTo>
                <a:close/>
                <a:moveTo>
                  <a:pt x="28984" y="139206"/>
                </a:moveTo>
                <a:cubicBezTo>
                  <a:pt x="28984" y="77701"/>
                  <a:pt x="78844" y="27841"/>
                  <a:pt x="140349" y="27841"/>
                </a:cubicBezTo>
                <a:cubicBezTo>
                  <a:pt x="201854" y="27841"/>
                  <a:pt x="251713" y="77701"/>
                  <a:pt x="251713" y="139206"/>
                </a:cubicBezTo>
                <a:cubicBezTo>
                  <a:pt x="251713" y="200710"/>
                  <a:pt x="201854" y="250570"/>
                  <a:pt x="140349" y="250570"/>
                </a:cubicBezTo>
                <a:cubicBezTo>
                  <a:pt x="122517" y="250570"/>
                  <a:pt x="105701" y="246390"/>
                  <a:pt x="90792" y="238968"/>
                </a:cubicBezTo>
                <a:lnTo>
                  <a:pt x="86274" y="236718"/>
                </a:lnTo>
                <a:lnTo>
                  <a:pt x="81364" y="237888"/>
                </a:lnTo>
                <a:cubicBezTo>
                  <a:pt x="64238" y="241964"/>
                  <a:pt x="44451" y="246708"/>
                  <a:pt x="29621" y="250269"/>
                </a:cubicBezTo>
                <a:cubicBezTo>
                  <a:pt x="33310" y="235809"/>
                  <a:pt x="38195" y="216649"/>
                  <a:pt x="42430" y="200005"/>
                </a:cubicBezTo>
                <a:lnTo>
                  <a:pt x="43733" y="194884"/>
                </a:lnTo>
                <a:lnTo>
                  <a:pt x="41310" y="190188"/>
                </a:lnTo>
                <a:cubicBezTo>
                  <a:pt x="33436" y="174928"/>
                  <a:pt x="28984" y="157607"/>
                  <a:pt x="28984" y="139206"/>
                </a:cubicBezTo>
                <a:close/>
                <a:moveTo>
                  <a:pt x="233153" y="334095"/>
                </a:moveTo>
                <a:cubicBezTo>
                  <a:pt x="196599" y="334095"/>
                  <a:pt x="163336" y="320006"/>
                  <a:pt x="138499" y="296963"/>
                </a:cubicBezTo>
                <a:cubicBezTo>
                  <a:pt x="139115" y="296970"/>
                  <a:pt x="139732" y="296974"/>
                  <a:pt x="140350" y="296974"/>
                </a:cubicBezTo>
                <a:cubicBezTo>
                  <a:pt x="153676" y="296974"/>
                  <a:pt x="166616" y="295320"/>
                  <a:pt x="178976" y="292209"/>
                </a:cubicBezTo>
                <a:cubicBezTo>
                  <a:pt x="195012" y="301156"/>
                  <a:pt x="213488" y="306254"/>
                  <a:pt x="233153" y="306254"/>
                </a:cubicBezTo>
                <a:cubicBezTo>
                  <a:pt x="250984" y="306254"/>
                  <a:pt x="267800" y="302072"/>
                  <a:pt x="282710" y="294650"/>
                </a:cubicBezTo>
                <a:lnTo>
                  <a:pt x="287228" y="292401"/>
                </a:lnTo>
                <a:lnTo>
                  <a:pt x="292137" y="293570"/>
                </a:lnTo>
                <a:cubicBezTo>
                  <a:pt x="309243" y="297642"/>
                  <a:pt x="328611" y="301844"/>
                  <a:pt x="342979" y="304883"/>
                </a:cubicBezTo>
                <a:cubicBezTo>
                  <a:pt x="339730" y="290953"/>
                  <a:pt x="335300" y="272307"/>
                  <a:pt x="331072" y="255687"/>
                </a:cubicBezTo>
                <a:lnTo>
                  <a:pt x="329769" y="250568"/>
                </a:lnTo>
                <a:lnTo>
                  <a:pt x="332191" y="245872"/>
                </a:lnTo>
                <a:cubicBezTo>
                  <a:pt x="340064" y="230612"/>
                  <a:pt x="344517" y="213291"/>
                  <a:pt x="344517" y="194890"/>
                </a:cubicBezTo>
                <a:cubicBezTo>
                  <a:pt x="344517" y="155637"/>
                  <a:pt x="324212" y="121131"/>
                  <a:pt x="293531" y="101297"/>
                </a:cubicBezTo>
                <a:cubicBezTo>
                  <a:pt x="290221" y="87873"/>
                  <a:pt x="285191" y="75126"/>
                  <a:pt x="278690" y="63302"/>
                </a:cubicBezTo>
                <a:cubicBezTo>
                  <a:pt x="333208" y="82165"/>
                  <a:pt x="372358" y="133955"/>
                  <a:pt x="372358" y="194890"/>
                </a:cubicBezTo>
                <a:cubicBezTo>
                  <a:pt x="372358" y="215921"/>
                  <a:pt x="367685" y="235896"/>
                  <a:pt x="359310" y="253802"/>
                </a:cubicBezTo>
                <a:cubicBezTo>
                  <a:pt x="364008" y="272511"/>
                  <a:pt x="368763" y="292777"/>
                  <a:pt x="371779" y="305831"/>
                </a:cubicBezTo>
                <a:cubicBezTo>
                  <a:pt x="375573" y="322257"/>
                  <a:pt x="361107" y="337124"/>
                  <a:pt x="344543" y="333663"/>
                </a:cubicBezTo>
                <a:cubicBezTo>
                  <a:pt x="331046" y="330842"/>
                  <a:pt x="309840" y="326317"/>
                  <a:pt x="290466" y="321782"/>
                </a:cubicBezTo>
                <a:cubicBezTo>
                  <a:pt x="272973" y="329695"/>
                  <a:pt x="253560" y="334095"/>
                  <a:pt x="233153" y="33409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42" descr="Icon of a Window and a gear">
            <a:extLst>
              <a:ext uri="{FF2B5EF4-FFF2-40B4-BE49-F238E27FC236}">
                <a16:creationId xmlns:a16="http://schemas.microsoft.com/office/drawing/2014/main" id="{F8BDCD96-855D-306E-AEB6-DB4A981838DD}"/>
              </a:ext>
            </a:extLst>
          </p:cNvPr>
          <p:cNvSpPr>
            <a:spLocks noChangeAspect="1"/>
          </p:cNvSpPr>
          <p:nvPr/>
        </p:nvSpPr>
        <p:spPr>
          <a:xfrm>
            <a:off x="773151" y="3805239"/>
            <a:ext cx="347374" cy="310786"/>
          </a:xfrm>
          <a:custGeom>
            <a:avLst/>
            <a:gdLst>
              <a:gd name="connsiteX0" fmla="*/ 0 w 267090"/>
              <a:gd name="connsiteY0" fmla="*/ 41702 h 238960"/>
              <a:gd name="connsiteX1" fmla="*/ 41702 w 267090"/>
              <a:gd name="connsiteY1" fmla="*/ 0 h 238960"/>
              <a:gd name="connsiteX2" fmla="*/ 214925 w 267090"/>
              <a:gd name="connsiteY2" fmla="*/ 0 h 238960"/>
              <a:gd name="connsiteX3" fmla="*/ 256627 w 267090"/>
              <a:gd name="connsiteY3" fmla="*/ 41702 h 238960"/>
              <a:gd name="connsiteX4" fmla="*/ 256627 w 267090"/>
              <a:gd name="connsiteY4" fmla="*/ 113039 h 238960"/>
              <a:gd name="connsiteX5" fmla="*/ 237380 w 267090"/>
              <a:gd name="connsiteY5" fmla="*/ 99214 h 238960"/>
              <a:gd name="connsiteX6" fmla="*/ 237380 w 267090"/>
              <a:gd name="connsiteY6" fmla="*/ 41702 h 238960"/>
              <a:gd name="connsiteX7" fmla="*/ 214925 w 267090"/>
              <a:gd name="connsiteY7" fmla="*/ 19247 h 238960"/>
              <a:gd name="connsiteX8" fmla="*/ 41702 w 267090"/>
              <a:gd name="connsiteY8" fmla="*/ 19247 h 238960"/>
              <a:gd name="connsiteX9" fmla="*/ 19247 w 267090"/>
              <a:gd name="connsiteY9" fmla="*/ 41702 h 238960"/>
              <a:gd name="connsiteX10" fmla="*/ 19247 w 267090"/>
              <a:gd name="connsiteY10" fmla="*/ 163600 h 238960"/>
              <a:gd name="connsiteX11" fmla="*/ 41702 w 267090"/>
              <a:gd name="connsiteY11" fmla="*/ 186054 h 238960"/>
              <a:gd name="connsiteX12" fmla="*/ 116462 w 267090"/>
              <a:gd name="connsiteY12" fmla="*/ 186054 h 238960"/>
              <a:gd name="connsiteX13" fmla="*/ 121875 w 267090"/>
              <a:gd name="connsiteY13" fmla="*/ 205301 h 238960"/>
              <a:gd name="connsiteX14" fmla="*/ 41702 w 267090"/>
              <a:gd name="connsiteY14" fmla="*/ 205301 h 238960"/>
              <a:gd name="connsiteX15" fmla="*/ 0 w 267090"/>
              <a:gd name="connsiteY15" fmla="*/ 163600 h 238960"/>
              <a:gd name="connsiteX16" fmla="*/ 0 w 267090"/>
              <a:gd name="connsiteY16" fmla="*/ 41702 h 238960"/>
              <a:gd name="connsiteX17" fmla="*/ 157546 w 267090"/>
              <a:gd name="connsiteY17" fmla="*/ 128000 h 238960"/>
              <a:gd name="connsiteX18" fmla="*/ 139053 w 267090"/>
              <a:gd name="connsiteY18" fmla="*/ 160030 h 238960"/>
              <a:gd name="connsiteX19" fmla="*/ 131557 w 267090"/>
              <a:gd name="connsiteY19" fmla="*/ 161885 h 238960"/>
              <a:gd name="connsiteX20" fmla="*/ 130682 w 267090"/>
              <a:gd name="connsiteY20" fmla="*/ 173224 h 238960"/>
              <a:gd name="connsiteX21" fmla="*/ 131639 w 267090"/>
              <a:gd name="connsiteY21" fmla="*/ 185073 h 238960"/>
              <a:gd name="connsiteX22" fmla="*/ 138560 w 267090"/>
              <a:gd name="connsiteY22" fmla="*/ 186740 h 238960"/>
              <a:gd name="connsiteX23" fmla="*/ 157166 w 267090"/>
              <a:gd name="connsiteY23" fmla="*/ 218953 h 238960"/>
              <a:gd name="connsiteX24" fmla="*/ 154775 w 267090"/>
              <a:gd name="connsiteY24" fmla="*/ 227052 h 238960"/>
              <a:gd name="connsiteX25" fmla="*/ 173818 w 267090"/>
              <a:gd name="connsiteY25" fmla="*/ 238877 h 238960"/>
              <a:gd name="connsiteX26" fmla="*/ 180148 w 267090"/>
              <a:gd name="connsiteY26" fmla="*/ 232221 h 238960"/>
              <a:gd name="connsiteX27" fmla="*/ 217347 w 267090"/>
              <a:gd name="connsiteY27" fmla="*/ 232228 h 238960"/>
              <a:gd name="connsiteX28" fmla="*/ 223746 w 267090"/>
              <a:gd name="connsiteY28" fmla="*/ 238960 h 238960"/>
              <a:gd name="connsiteX29" fmla="*/ 242774 w 267090"/>
              <a:gd name="connsiteY29" fmla="*/ 227247 h 238960"/>
              <a:gd name="connsiteX30" fmla="*/ 240232 w 267090"/>
              <a:gd name="connsiteY30" fmla="*/ 218446 h 238960"/>
              <a:gd name="connsiteX31" fmla="*/ 258725 w 267090"/>
              <a:gd name="connsiteY31" fmla="*/ 186416 h 238960"/>
              <a:gd name="connsiteX32" fmla="*/ 266214 w 267090"/>
              <a:gd name="connsiteY32" fmla="*/ 184563 h 238960"/>
              <a:gd name="connsiteX33" fmla="*/ 267091 w 267090"/>
              <a:gd name="connsiteY33" fmla="*/ 173224 h 238960"/>
              <a:gd name="connsiteX34" fmla="*/ 266133 w 267090"/>
              <a:gd name="connsiteY34" fmla="*/ 161372 h 238960"/>
              <a:gd name="connsiteX35" fmla="*/ 259217 w 267090"/>
              <a:gd name="connsiteY35" fmla="*/ 159706 h 238960"/>
              <a:gd name="connsiteX36" fmla="*/ 240612 w 267090"/>
              <a:gd name="connsiteY36" fmla="*/ 127495 h 238960"/>
              <a:gd name="connsiteX37" fmla="*/ 243001 w 267090"/>
              <a:gd name="connsiteY37" fmla="*/ 119399 h 238960"/>
              <a:gd name="connsiteX38" fmla="*/ 223957 w 267090"/>
              <a:gd name="connsiteY38" fmla="*/ 107571 h 238960"/>
              <a:gd name="connsiteX39" fmla="*/ 217630 w 267090"/>
              <a:gd name="connsiteY39" fmla="*/ 114226 h 238960"/>
              <a:gd name="connsiteX40" fmla="*/ 180430 w 267090"/>
              <a:gd name="connsiteY40" fmla="*/ 114219 h 238960"/>
              <a:gd name="connsiteX41" fmla="*/ 174030 w 267090"/>
              <a:gd name="connsiteY41" fmla="*/ 107484 h 238960"/>
              <a:gd name="connsiteX42" fmla="*/ 155004 w 267090"/>
              <a:gd name="connsiteY42" fmla="*/ 119195 h 238960"/>
              <a:gd name="connsiteX43" fmla="*/ 157546 w 267090"/>
              <a:gd name="connsiteY43" fmla="*/ 128000 h 238960"/>
              <a:gd name="connsiteX44" fmla="*/ 198886 w 267090"/>
              <a:gd name="connsiteY44" fmla="*/ 192471 h 238960"/>
              <a:gd name="connsiteX45" fmla="*/ 180285 w 267090"/>
              <a:gd name="connsiteY45" fmla="*/ 173224 h 238960"/>
              <a:gd name="connsiteX46" fmla="*/ 198886 w 267090"/>
              <a:gd name="connsiteY46" fmla="*/ 153977 h 238960"/>
              <a:gd name="connsiteX47" fmla="*/ 217487 w 267090"/>
              <a:gd name="connsiteY47" fmla="*/ 173224 h 238960"/>
              <a:gd name="connsiteX48" fmla="*/ 198886 w 267090"/>
              <a:gd name="connsiteY48" fmla="*/ 192471 h 23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7090" h="238960">
                <a:moveTo>
                  <a:pt x="0" y="41702"/>
                </a:moveTo>
                <a:cubicBezTo>
                  <a:pt x="0" y="18670"/>
                  <a:pt x="18670" y="0"/>
                  <a:pt x="41702" y="0"/>
                </a:cubicBezTo>
                <a:lnTo>
                  <a:pt x="214925" y="0"/>
                </a:lnTo>
                <a:cubicBezTo>
                  <a:pt x="237956" y="0"/>
                  <a:pt x="256627" y="18670"/>
                  <a:pt x="256627" y="41702"/>
                </a:cubicBezTo>
                <a:lnTo>
                  <a:pt x="256627" y="113039"/>
                </a:lnTo>
                <a:cubicBezTo>
                  <a:pt x="250926" y="107568"/>
                  <a:pt x="244450" y="102900"/>
                  <a:pt x="237380" y="99214"/>
                </a:cubicBezTo>
                <a:lnTo>
                  <a:pt x="237380" y="41702"/>
                </a:lnTo>
                <a:cubicBezTo>
                  <a:pt x="237380" y="29300"/>
                  <a:pt x="227326" y="19247"/>
                  <a:pt x="214925" y="19247"/>
                </a:cubicBezTo>
                <a:lnTo>
                  <a:pt x="41702" y="19247"/>
                </a:lnTo>
                <a:cubicBezTo>
                  <a:pt x="29300" y="19247"/>
                  <a:pt x="19247" y="29300"/>
                  <a:pt x="19247" y="41702"/>
                </a:cubicBezTo>
                <a:lnTo>
                  <a:pt x="19247" y="163600"/>
                </a:lnTo>
                <a:cubicBezTo>
                  <a:pt x="19247" y="176001"/>
                  <a:pt x="29300" y="186054"/>
                  <a:pt x="41702" y="186054"/>
                </a:cubicBezTo>
                <a:lnTo>
                  <a:pt x="116462" y="186054"/>
                </a:lnTo>
                <a:cubicBezTo>
                  <a:pt x="117499" y="192768"/>
                  <a:pt x="119337" y="199217"/>
                  <a:pt x="121875" y="205301"/>
                </a:cubicBezTo>
                <a:lnTo>
                  <a:pt x="41702" y="205301"/>
                </a:lnTo>
                <a:cubicBezTo>
                  <a:pt x="18670" y="205301"/>
                  <a:pt x="0" y="186630"/>
                  <a:pt x="0" y="163600"/>
                </a:cubicBezTo>
                <a:lnTo>
                  <a:pt x="0" y="41702"/>
                </a:lnTo>
                <a:close/>
                <a:moveTo>
                  <a:pt x="157546" y="128000"/>
                </a:moveTo>
                <a:cubicBezTo>
                  <a:pt x="161585" y="141990"/>
                  <a:pt x="153188" y="156533"/>
                  <a:pt x="139053" y="160030"/>
                </a:cubicBezTo>
                <a:lnTo>
                  <a:pt x="131557" y="161885"/>
                </a:lnTo>
                <a:cubicBezTo>
                  <a:pt x="130981" y="165577"/>
                  <a:pt x="130682" y="169363"/>
                  <a:pt x="130682" y="173224"/>
                </a:cubicBezTo>
                <a:cubicBezTo>
                  <a:pt x="130682" y="177261"/>
                  <a:pt x="131009" y="181219"/>
                  <a:pt x="131639" y="185073"/>
                </a:cubicBezTo>
                <a:lnTo>
                  <a:pt x="138560" y="186740"/>
                </a:lnTo>
                <a:cubicBezTo>
                  <a:pt x="152835" y="190177"/>
                  <a:pt x="161322" y="204869"/>
                  <a:pt x="157166" y="218953"/>
                </a:cubicBezTo>
                <a:lnTo>
                  <a:pt x="154775" y="227052"/>
                </a:lnTo>
                <a:cubicBezTo>
                  <a:pt x="160410" y="232001"/>
                  <a:pt x="166832" y="236018"/>
                  <a:pt x="173818" y="238877"/>
                </a:cubicBezTo>
                <a:lnTo>
                  <a:pt x="180148" y="232221"/>
                </a:lnTo>
                <a:cubicBezTo>
                  <a:pt x="190267" y="221580"/>
                  <a:pt x="207234" y="221583"/>
                  <a:pt x="217347" y="232228"/>
                </a:cubicBezTo>
                <a:lnTo>
                  <a:pt x="223746" y="238960"/>
                </a:lnTo>
                <a:cubicBezTo>
                  <a:pt x="230721" y="236135"/>
                  <a:pt x="237137" y="232155"/>
                  <a:pt x="242774" y="227247"/>
                </a:cubicBezTo>
                <a:lnTo>
                  <a:pt x="240232" y="218446"/>
                </a:lnTo>
                <a:cubicBezTo>
                  <a:pt x="236194" y="204457"/>
                  <a:pt x="244591" y="189913"/>
                  <a:pt x="258725" y="186416"/>
                </a:cubicBezTo>
                <a:lnTo>
                  <a:pt x="266214" y="184563"/>
                </a:lnTo>
                <a:cubicBezTo>
                  <a:pt x="266792" y="180872"/>
                  <a:pt x="267091" y="177084"/>
                  <a:pt x="267091" y="173224"/>
                </a:cubicBezTo>
                <a:cubicBezTo>
                  <a:pt x="267091" y="169185"/>
                  <a:pt x="266762" y="165225"/>
                  <a:pt x="266133" y="161372"/>
                </a:cubicBezTo>
                <a:lnTo>
                  <a:pt x="259217" y="159706"/>
                </a:lnTo>
                <a:cubicBezTo>
                  <a:pt x="244942" y="156269"/>
                  <a:pt x="236457" y="141577"/>
                  <a:pt x="240612" y="127495"/>
                </a:cubicBezTo>
                <a:lnTo>
                  <a:pt x="243001" y="119399"/>
                </a:lnTo>
                <a:cubicBezTo>
                  <a:pt x="237367" y="114450"/>
                  <a:pt x="230945" y="110432"/>
                  <a:pt x="223957" y="107571"/>
                </a:cubicBezTo>
                <a:lnTo>
                  <a:pt x="217630" y="114226"/>
                </a:lnTo>
                <a:cubicBezTo>
                  <a:pt x="207511" y="124866"/>
                  <a:pt x="190545" y="124863"/>
                  <a:pt x="180430" y="114219"/>
                </a:cubicBezTo>
                <a:lnTo>
                  <a:pt x="174030" y="107484"/>
                </a:lnTo>
                <a:cubicBezTo>
                  <a:pt x="167055" y="110310"/>
                  <a:pt x="160641" y="114290"/>
                  <a:pt x="155004" y="119195"/>
                </a:cubicBezTo>
                <a:lnTo>
                  <a:pt x="157546" y="128000"/>
                </a:lnTo>
                <a:close/>
                <a:moveTo>
                  <a:pt x="198886" y="192471"/>
                </a:moveTo>
                <a:cubicBezTo>
                  <a:pt x="188613" y="192471"/>
                  <a:pt x="180285" y="183854"/>
                  <a:pt x="180285" y="173224"/>
                </a:cubicBezTo>
                <a:cubicBezTo>
                  <a:pt x="180285" y="162594"/>
                  <a:pt x="188613" y="153977"/>
                  <a:pt x="198886" y="153977"/>
                </a:cubicBezTo>
                <a:cubicBezTo>
                  <a:pt x="209160" y="153977"/>
                  <a:pt x="217487" y="162594"/>
                  <a:pt x="217487" y="173224"/>
                </a:cubicBezTo>
                <a:cubicBezTo>
                  <a:pt x="217487" y="183854"/>
                  <a:pt x="209160" y="192471"/>
                  <a:pt x="198886" y="19247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61835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descr="Copilot Chat UI">
            <a:extLst>
              <a:ext uri="{FF2B5EF4-FFF2-40B4-BE49-F238E27FC236}">
                <a16:creationId xmlns:a16="http://schemas.microsoft.com/office/drawing/2014/main" id="{C185EB99-11C0-DB2A-7D65-847DE2AE457A}"/>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122" name="Picture 121" descr="Copilot Chat UI">
            <a:extLst>
              <a:ext uri="{FF2B5EF4-FFF2-40B4-BE49-F238E27FC236}">
                <a16:creationId xmlns:a16="http://schemas.microsoft.com/office/drawing/2014/main" id="{89597AAB-002B-D157-8121-47C98F0397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131391" y="2077497"/>
            <a:ext cx="6690358" cy="4150808"/>
          </a:xfrm>
          <a:prstGeom prst="rect">
            <a:avLst/>
          </a:prstGeom>
        </p:spPr>
      </p:pic>
      <p:pic>
        <p:nvPicPr>
          <p:cNvPr id="123" name="Picture 122">
            <a:extLst>
              <a:ext uri="{FF2B5EF4-FFF2-40B4-BE49-F238E27FC236}">
                <a16:creationId xmlns:a16="http://schemas.microsoft.com/office/drawing/2014/main" id="{1BDCD431-4409-C385-F402-76FE35A6808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39659" y="2998928"/>
            <a:ext cx="568128" cy="216526"/>
          </a:xfrm>
          <a:prstGeom prst="roundRect">
            <a:avLst/>
          </a:prstGeom>
        </p:spPr>
      </p:pic>
      <p:sp>
        <p:nvSpPr>
          <p:cNvPr id="6" name="Title 1">
            <a:extLst>
              <a:ext uri="{FF2B5EF4-FFF2-40B4-BE49-F238E27FC236}">
                <a16:creationId xmlns:a16="http://schemas.microsoft.com/office/drawing/2014/main" id="{EE352165-F57E-FC75-B5DA-FC5F07E59B5C}"/>
              </a:ext>
            </a:extLst>
          </p:cNvPr>
          <p:cNvSpPr>
            <a:spLocks noGrp="1"/>
          </p:cNvSpPr>
          <p:nvPr>
            <p:ph type="title"/>
          </p:nvPr>
        </p:nvSpPr>
        <p:spPr>
          <a:xfrm>
            <a:off x="588261" y="585216"/>
            <a:ext cx="11011601" cy="553998"/>
          </a:xfrm>
        </p:spPr>
        <p:txBody>
          <a:bodyPr/>
          <a:lstStyle/>
          <a:p>
            <a:r>
              <a:rPr lang="en-US"/>
              <a:t>Starting a Copilot Chat in PowerPoint </a:t>
            </a:r>
          </a:p>
        </p:txBody>
      </p:sp>
      <p:sp>
        <p:nvSpPr>
          <p:cNvPr id="3" name="Rectangle: Rounded Corners 2">
            <a:extLst>
              <a:ext uri="{FF2B5EF4-FFF2-40B4-BE49-F238E27FC236}">
                <a16:creationId xmlns:a16="http://schemas.microsoft.com/office/drawing/2014/main" id="{80A50A3B-0B30-63A3-13A4-F26DB3ECB1EF}"/>
              </a:ext>
              <a:ext uri="{C183D7F6-B498-43B3-948B-1728B52AA6E4}">
                <adec:decorative xmlns:adec="http://schemas.microsoft.com/office/drawing/2017/decorative" val="1"/>
              </a:ext>
            </a:extLst>
          </p:cNvPr>
          <p:cNvSpPr>
            <a:spLocks noChangeAspect="1"/>
          </p:cNvSpPr>
          <p:nvPr/>
        </p:nvSpPr>
        <p:spPr bwMode="auto">
          <a:xfrm>
            <a:off x="9003506" y="5248274"/>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Freeform: Shape 6">
            <a:extLst>
              <a:ext uri="{FF2B5EF4-FFF2-40B4-BE49-F238E27FC236}">
                <a16:creationId xmlns:a16="http://schemas.microsoft.com/office/drawing/2014/main" id="{7BE34FA5-DF89-438A-2501-42D7B205F112}"/>
              </a:ext>
              <a:ext uri="{C183D7F6-B498-43B3-948B-1728B52AA6E4}">
                <adec:decorative xmlns:adec="http://schemas.microsoft.com/office/drawing/2017/decorative" val="1"/>
              </a:ext>
            </a:extLst>
          </p:cNvPr>
          <p:cNvSpPr/>
          <p:nvPr/>
        </p:nvSpPr>
        <p:spPr bwMode="auto">
          <a:xfrm>
            <a:off x="9032080" y="5278418"/>
            <a:ext cx="723902" cy="592512"/>
          </a:xfrm>
          <a:custGeom>
            <a:avLst/>
            <a:gdLst>
              <a:gd name="connsiteX0" fmla="*/ 27315 w 723902"/>
              <a:gd name="connsiteY0" fmla="*/ 0 h 592512"/>
              <a:gd name="connsiteX1" fmla="*/ 696587 w 723902"/>
              <a:gd name="connsiteY1" fmla="*/ 0 h 592512"/>
              <a:gd name="connsiteX2" fmla="*/ 723902 w 723902"/>
              <a:gd name="connsiteY2" fmla="*/ 27315 h 592512"/>
              <a:gd name="connsiteX3" fmla="*/ 723902 w 723902"/>
              <a:gd name="connsiteY3" fmla="*/ 565197 h 592512"/>
              <a:gd name="connsiteX4" fmla="*/ 696587 w 723902"/>
              <a:gd name="connsiteY4" fmla="*/ 592512 h 592512"/>
              <a:gd name="connsiteX5" fmla="*/ 27315 w 723902"/>
              <a:gd name="connsiteY5" fmla="*/ 592512 h 592512"/>
              <a:gd name="connsiteX6" fmla="*/ 0 w 723902"/>
              <a:gd name="connsiteY6" fmla="*/ 565197 h 592512"/>
              <a:gd name="connsiteX7" fmla="*/ 0 w 723902"/>
              <a:gd name="connsiteY7" fmla="*/ 27315 h 592512"/>
              <a:gd name="connsiteX8" fmla="*/ 27315 w 723902"/>
              <a:gd name="connsiteY8" fmla="*/ 0 h 5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02" h="592512">
                <a:moveTo>
                  <a:pt x="27315" y="0"/>
                </a:moveTo>
                <a:lnTo>
                  <a:pt x="696587" y="0"/>
                </a:lnTo>
                <a:cubicBezTo>
                  <a:pt x="711673" y="0"/>
                  <a:pt x="723902" y="12229"/>
                  <a:pt x="723902" y="27315"/>
                </a:cubicBezTo>
                <a:lnTo>
                  <a:pt x="723902" y="565197"/>
                </a:lnTo>
                <a:cubicBezTo>
                  <a:pt x="723902" y="580283"/>
                  <a:pt x="711673" y="592512"/>
                  <a:pt x="696587" y="592512"/>
                </a:cubicBezTo>
                <a:lnTo>
                  <a:pt x="27315" y="592512"/>
                </a:lnTo>
                <a:cubicBezTo>
                  <a:pt x="12229" y="592512"/>
                  <a:pt x="0" y="580283"/>
                  <a:pt x="0" y="565197"/>
                </a:cubicBezTo>
                <a:lnTo>
                  <a:pt x="0" y="27315"/>
                </a:lnTo>
                <a:cubicBezTo>
                  <a:pt x="0" y="12229"/>
                  <a:pt x="12229" y="0"/>
                  <a:pt x="273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Rounded Corners 44">
            <a:extLst>
              <a:ext uri="{FF2B5EF4-FFF2-40B4-BE49-F238E27FC236}">
                <a16:creationId xmlns:a16="http://schemas.microsoft.com/office/drawing/2014/main" id="{32240448-7BFD-34A4-2519-B3FB24564AB1}"/>
              </a:ext>
              <a:ext uri="{C183D7F6-B498-43B3-948B-1728B52AA6E4}">
                <adec:decorative xmlns:adec="http://schemas.microsoft.com/office/drawing/2017/decorative" val="1"/>
              </a:ext>
            </a:extLst>
          </p:cNvPr>
          <p:cNvSpPr/>
          <p:nvPr/>
        </p:nvSpPr>
        <p:spPr bwMode="auto">
          <a:xfrm>
            <a:off x="7964565" y="2481906"/>
            <a:ext cx="288848" cy="347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Rounded Corners 46">
            <a:extLst>
              <a:ext uri="{FF2B5EF4-FFF2-40B4-BE49-F238E27FC236}">
                <a16:creationId xmlns:a16="http://schemas.microsoft.com/office/drawing/2014/main" id="{8CCD3687-94E7-7284-54F7-175A331C7B4E}"/>
              </a:ext>
              <a:ext uri="{C183D7F6-B498-43B3-948B-1728B52AA6E4}">
                <adec:decorative xmlns:adec="http://schemas.microsoft.com/office/drawing/2017/decorative" val="1"/>
              </a:ext>
            </a:extLst>
          </p:cNvPr>
          <p:cNvSpPr/>
          <p:nvPr/>
        </p:nvSpPr>
        <p:spPr bwMode="auto">
          <a:xfrm>
            <a:off x="7264887" y="3008691"/>
            <a:ext cx="1504156"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 name="Rectangle: Rounded Corners 47">
            <a:extLst>
              <a:ext uri="{FF2B5EF4-FFF2-40B4-BE49-F238E27FC236}">
                <a16:creationId xmlns:a16="http://schemas.microsoft.com/office/drawing/2014/main" id="{27C67AA3-E41F-4B0A-85CA-A25E2EA6F6A5}"/>
              </a:ext>
              <a:ext uri="{C183D7F6-B498-43B3-948B-1728B52AA6E4}">
                <adec:decorative xmlns:adec="http://schemas.microsoft.com/office/drawing/2017/decorative" val="1"/>
              </a:ext>
            </a:extLst>
          </p:cNvPr>
          <p:cNvSpPr/>
          <p:nvPr/>
        </p:nvSpPr>
        <p:spPr bwMode="auto">
          <a:xfrm>
            <a:off x="7074387" y="4595813"/>
            <a:ext cx="1664494" cy="1254918"/>
          </a:xfrm>
          <a:prstGeom prst="roundRect">
            <a:avLst>
              <a:gd name="adj" fmla="val 249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Rectangle: Rounded Corners 26">
            <a:extLst>
              <a:ext uri="{FF2B5EF4-FFF2-40B4-BE49-F238E27FC236}">
                <a16:creationId xmlns:a16="http://schemas.microsoft.com/office/drawing/2014/main" id="{8F31F55E-7D86-EA5D-C6C0-31D16192D827}"/>
              </a:ext>
            </a:extLst>
          </p:cNvPr>
          <p:cNvSpPr/>
          <p:nvPr/>
        </p:nvSpPr>
        <p:spPr bwMode="auto">
          <a:xfrm>
            <a:off x="588262" y="5076778"/>
            <a:ext cx="1004318"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Sample prompts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Suggested prompts that are tailored to your document with option to expand and see more</a:t>
            </a:r>
          </a:p>
        </p:txBody>
      </p:sp>
      <p:cxnSp>
        <p:nvCxnSpPr>
          <p:cNvPr id="50" name="Straight Connector 49">
            <a:extLst>
              <a:ext uri="{FF2B5EF4-FFF2-40B4-BE49-F238E27FC236}">
                <a16:creationId xmlns:a16="http://schemas.microsoft.com/office/drawing/2014/main" id="{15FA5248-C944-5F7B-90FC-4B70953C772F}"/>
              </a:ext>
              <a:ext uri="{C183D7F6-B498-43B3-948B-1728B52AA6E4}">
                <adec:decorative xmlns:adec="http://schemas.microsoft.com/office/drawing/2017/decorative" val="1"/>
              </a:ext>
            </a:extLst>
          </p:cNvPr>
          <p:cNvCxnSpPr>
            <a:cxnSpLocks/>
          </p:cNvCxnSpPr>
          <p:nvPr/>
        </p:nvCxnSpPr>
        <p:spPr>
          <a:xfrm>
            <a:off x="1677056" y="5186339"/>
            <a:ext cx="5397331"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E4BB91F2-85D1-AC04-8649-032D02E5007B}"/>
              </a:ext>
              <a:ext uri="{C183D7F6-B498-43B3-948B-1728B52AA6E4}">
                <adec:decorative xmlns:adec="http://schemas.microsoft.com/office/drawing/2017/decorative" val="1"/>
              </a:ext>
            </a:extLst>
          </p:cNvPr>
          <p:cNvSpPr/>
          <p:nvPr/>
        </p:nvSpPr>
        <p:spPr bwMode="auto">
          <a:xfrm>
            <a:off x="1677056" y="50767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7" name="Rectangle: Rounded Corners 26">
            <a:extLst>
              <a:ext uri="{FF2B5EF4-FFF2-40B4-BE49-F238E27FC236}">
                <a16:creationId xmlns:a16="http://schemas.microsoft.com/office/drawing/2014/main" id="{600B6575-A5DF-8625-1202-144F23230AC9}"/>
              </a:ext>
            </a:extLst>
          </p:cNvPr>
          <p:cNvSpPr/>
          <p:nvPr/>
        </p:nvSpPr>
        <p:spPr bwMode="auto">
          <a:xfrm>
            <a:off x="7498226" y="1355680"/>
            <a:ext cx="137153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Copilot</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Open Copilot Chat from the ribbon</a:t>
            </a:r>
          </a:p>
        </p:txBody>
      </p:sp>
      <p:sp>
        <p:nvSpPr>
          <p:cNvPr id="59" name="Freeform: Shape 58">
            <a:extLst>
              <a:ext uri="{FF2B5EF4-FFF2-40B4-BE49-F238E27FC236}">
                <a16:creationId xmlns:a16="http://schemas.microsoft.com/office/drawing/2014/main" id="{A7F22CF1-11B4-305F-9B7A-8447B67C2C87}"/>
              </a:ext>
              <a:ext uri="{C183D7F6-B498-43B3-948B-1728B52AA6E4}">
                <adec:decorative xmlns:adec="http://schemas.microsoft.com/office/drawing/2017/decorative" val="1"/>
              </a:ext>
            </a:extLst>
          </p:cNvPr>
          <p:cNvSpPr/>
          <p:nvPr/>
        </p:nvSpPr>
        <p:spPr bwMode="auto">
          <a:xfrm>
            <a:off x="6280149" y="1439863"/>
            <a:ext cx="854075" cy="1568826"/>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0" name="Rectangle: Rounded Corners 59">
            <a:extLst>
              <a:ext uri="{FF2B5EF4-FFF2-40B4-BE49-F238E27FC236}">
                <a16:creationId xmlns:a16="http://schemas.microsoft.com/office/drawing/2014/main" id="{5A55F59E-3166-6E5E-767A-F655EBEDF870}"/>
              </a:ext>
              <a:ext uri="{C183D7F6-B498-43B3-948B-1728B52AA6E4}">
                <adec:decorative xmlns:adec="http://schemas.microsoft.com/office/drawing/2017/decorative" val="1"/>
              </a:ext>
            </a:extLst>
          </p:cNvPr>
          <p:cNvSpPr/>
          <p:nvPr/>
        </p:nvSpPr>
        <p:spPr bwMode="auto">
          <a:xfrm>
            <a:off x="7073337" y="3008691"/>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61" name="Straight Connector 60">
            <a:extLst>
              <a:ext uri="{FF2B5EF4-FFF2-40B4-BE49-F238E27FC236}">
                <a16:creationId xmlns:a16="http://schemas.microsoft.com/office/drawing/2014/main" id="{0CA38E45-27A3-CAE5-D375-7863EF54A6C9}"/>
              </a:ext>
              <a:ext uri="{C183D7F6-B498-43B3-948B-1728B52AA6E4}">
                <adec:decorative xmlns:adec="http://schemas.microsoft.com/office/drawing/2017/decorative" val="1"/>
              </a:ext>
            </a:extLst>
          </p:cNvPr>
          <p:cNvCxnSpPr>
            <a:cxnSpLocks/>
            <a:stCxn id="62" idx="1"/>
          </p:cNvCxnSpPr>
          <p:nvPr/>
        </p:nvCxnSpPr>
        <p:spPr>
          <a:xfrm rot="16200000" flipH="1">
            <a:off x="7566588" y="1939504"/>
            <a:ext cx="583601" cy="501202"/>
          </a:xfrm>
          <a:prstGeom prst="bentConnector3">
            <a:avLst>
              <a:gd name="adj1" fmla="val 50000"/>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7F530757-B429-F697-4F40-9BA006786AC9}"/>
              </a:ext>
              <a:ext uri="{C183D7F6-B498-43B3-948B-1728B52AA6E4}">
                <adec:decorative xmlns:adec="http://schemas.microsoft.com/office/drawing/2017/decorative" val="1"/>
              </a:ext>
            </a:extLst>
          </p:cNvPr>
          <p:cNvSpPr/>
          <p:nvPr/>
        </p:nvSpPr>
        <p:spPr bwMode="auto">
          <a:xfrm rot="16200000">
            <a:off x="7594071" y="177502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3" name="Freeform: Shape 62">
            <a:extLst>
              <a:ext uri="{FF2B5EF4-FFF2-40B4-BE49-F238E27FC236}">
                <a16:creationId xmlns:a16="http://schemas.microsoft.com/office/drawing/2014/main" id="{A1AE499B-9A98-1457-97FA-2C9CBE612C0F}"/>
              </a:ext>
              <a:ext uri="{C183D7F6-B498-43B3-948B-1728B52AA6E4}">
                <adec:decorative xmlns:adec="http://schemas.microsoft.com/office/drawing/2017/decorative" val="1"/>
              </a:ext>
            </a:extLst>
          </p:cNvPr>
          <p:cNvSpPr/>
          <p:nvPr/>
        </p:nvSpPr>
        <p:spPr bwMode="auto">
          <a:xfrm rot="5400000">
            <a:off x="7850573" y="1439176"/>
            <a:ext cx="2639884" cy="80294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64" name="Group 63">
            <a:extLst>
              <a:ext uri="{FF2B5EF4-FFF2-40B4-BE49-F238E27FC236}">
                <a16:creationId xmlns:a16="http://schemas.microsoft.com/office/drawing/2014/main" id="{DF2438FB-3CBE-F2BA-AB64-25E759D3EC11}"/>
              </a:ext>
              <a:ext uri="{C183D7F6-B498-43B3-948B-1728B52AA6E4}">
                <adec:decorative xmlns:adec="http://schemas.microsoft.com/office/drawing/2017/decorative" val="1"/>
              </a:ext>
            </a:extLst>
          </p:cNvPr>
          <p:cNvGrpSpPr/>
          <p:nvPr/>
        </p:nvGrpSpPr>
        <p:grpSpPr>
          <a:xfrm>
            <a:off x="9276581" y="520705"/>
            <a:ext cx="231750" cy="219122"/>
            <a:chOff x="9276581" y="520705"/>
            <a:chExt cx="231750" cy="219122"/>
          </a:xfrm>
        </p:grpSpPr>
        <p:sp>
          <p:nvSpPr>
            <p:cNvPr id="65" name="Rectangle: Rounded Corners 64">
              <a:extLst>
                <a:ext uri="{FF2B5EF4-FFF2-40B4-BE49-F238E27FC236}">
                  <a16:creationId xmlns:a16="http://schemas.microsoft.com/office/drawing/2014/main" id="{12659FE4-EFC8-BD69-70CE-96D27BB8F51E}"/>
                </a:ext>
              </a:extLst>
            </p:cNvPr>
            <p:cNvSpPr/>
            <p:nvPr/>
          </p:nvSpPr>
          <p:spPr bwMode="auto">
            <a:xfrm>
              <a:off x="9276581" y="52070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6" name="Picture 65">
              <a:extLst>
                <a:ext uri="{FF2B5EF4-FFF2-40B4-BE49-F238E27FC236}">
                  <a16:creationId xmlns:a16="http://schemas.microsoft.com/office/drawing/2014/main" id="{BBCD153E-BFCF-CB53-F3CE-DBA4E7E92192}"/>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8487" y="531377"/>
              <a:ext cx="207938" cy="197778"/>
            </a:xfrm>
            <a:prstGeom prst="rect">
              <a:avLst/>
            </a:prstGeom>
          </p:spPr>
        </p:pic>
      </p:grpSp>
      <p:sp>
        <p:nvSpPr>
          <p:cNvPr id="78" name="Rectangle: Rounded Corners 77">
            <a:extLst>
              <a:ext uri="{FF2B5EF4-FFF2-40B4-BE49-F238E27FC236}">
                <a16:creationId xmlns:a16="http://schemas.microsoft.com/office/drawing/2014/main" id="{C5F5152B-5372-9CC0-117A-8491BDA4F675}"/>
              </a:ext>
              <a:ext uri="{C183D7F6-B498-43B3-948B-1728B52AA6E4}">
                <adec:decorative xmlns:adec="http://schemas.microsoft.com/office/drawing/2017/decorative" val="1"/>
              </a:ext>
            </a:extLst>
          </p:cNvPr>
          <p:cNvSpPr/>
          <p:nvPr/>
        </p:nvSpPr>
        <p:spPr bwMode="auto">
          <a:xfrm>
            <a:off x="9558843" y="52070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9" name="Rectangle: Rounded Corners 26">
            <a:extLst>
              <a:ext uri="{FF2B5EF4-FFF2-40B4-BE49-F238E27FC236}">
                <a16:creationId xmlns:a16="http://schemas.microsoft.com/office/drawing/2014/main" id="{662FCA36-D627-BEFC-131B-4C05E31EA1C9}"/>
              </a:ext>
            </a:extLst>
          </p:cNvPr>
          <p:cNvSpPr/>
          <p:nvPr/>
        </p:nvSpPr>
        <p:spPr bwMode="auto">
          <a:xfrm>
            <a:off x="9689307" y="520705"/>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shield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indicates your data is protected</a:t>
            </a:r>
          </a:p>
        </p:txBody>
      </p:sp>
      <p:grpSp>
        <p:nvGrpSpPr>
          <p:cNvPr id="131" name="Group 130">
            <a:extLst>
              <a:ext uri="{FF2B5EF4-FFF2-40B4-BE49-F238E27FC236}">
                <a16:creationId xmlns:a16="http://schemas.microsoft.com/office/drawing/2014/main" id="{7C3A998D-D4FD-1AA0-C584-4B4B117D86A9}"/>
              </a:ext>
              <a:ext uri="{C183D7F6-B498-43B3-948B-1728B52AA6E4}">
                <adec:decorative xmlns:adec="http://schemas.microsoft.com/office/drawing/2017/decorative" val="1"/>
              </a:ext>
            </a:extLst>
          </p:cNvPr>
          <p:cNvGrpSpPr/>
          <p:nvPr/>
        </p:nvGrpSpPr>
        <p:grpSpPr>
          <a:xfrm>
            <a:off x="9276581" y="1267553"/>
            <a:ext cx="231750" cy="219122"/>
            <a:chOff x="9276581" y="1267553"/>
            <a:chExt cx="231750" cy="219122"/>
          </a:xfrm>
        </p:grpSpPr>
        <p:sp>
          <p:nvSpPr>
            <p:cNvPr id="68" name="Rectangle: Rounded Corners 67">
              <a:extLst>
                <a:ext uri="{FF2B5EF4-FFF2-40B4-BE49-F238E27FC236}">
                  <a16:creationId xmlns:a16="http://schemas.microsoft.com/office/drawing/2014/main" id="{FFB72827-F70E-640A-31F7-371273DEDC93}"/>
                </a:ext>
              </a:extLst>
            </p:cNvPr>
            <p:cNvSpPr/>
            <p:nvPr/>
          </p:nvSpPr>
          <p:spPr bwMode="auto">
            <a:xfrm>
              <a:off x="9276581" y="1267553"/>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0" name="Picture 129" descr="A screenshot of a computer&#10;&#10;AI-generated content may be incorrect.">
              <a:extLst>
                <a:ext uri="{FF2B5EF4-FFF2-40B4-BE49-F238E27FC236}">
                  <a16:creationId xmlns:a16="http://schemas.microsoft.com/office/drawing/2014/main" id="{80745DD1-9CFA-550B-6D15-2900F2DEEEC3}"/>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21882" y="1300170"/>
              <a:ext cx="141148" cy="153888"/>
            </a:xfrm>
            <a:prstGeom prst="rect">
              <a:avLst/>
            </a:prstGeom>
          </p:spPr>
        </p:pic>
      </p:grpSp>
      <p:sp>
        <p:nvSpPr>
          <p:cNvPr id="77" name="Rectangle: Rounded Corners 76">
            <a:extLst>
              <a:ext uri="{FF2B5EF4-FFF2-40B4-BE49-F238E27FC236}">
                <a16:creationId xmlns:a16="http://schemas.microsoft.com/office/drawing/2014/main" id="{43AB4740-B0D6-8F4C-CCB7-EC661DB7A0CE}"/>
              </a:ext>
              <a:ext uri="{C183D7F6-B498-43B3-948B-1728B52AA6E4}">
                <adec:decorative xmlns:adec="http://schemas.microsoft.com/office/drawing/2017/decorative" val="1"/>
              </a:ext>
            </a:extLst>
          </p:cNvPr>
          <p:cNvSpPr/>
          <p:nvPr/>
        </p:nvSpPr>
        <p:spPr bwMode="auto">
          <a:xfrm>
            <a:off x="9558843" y="126755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Rectangle: Rounded Corners 26">
            <a:extLst>
              <a:ext uri="{FF2B5EF4-FFF2-40B4-BE49-F238E27FC236}">
                <a16:creationId xmlns:a16="http://schemas.microsoft.com/office/drawing/2014/main" id="{5F71FD76-51CA-63F3-7F8D-6448D0D7D877}"/>
              </a:ext>
            </a:extLst>
          </p:cNvPr>
          <p:cNvSpPr/>
          <p:nvPr/>
        </p:nvSpPr>
        <p:spPr bwMode="auto">
          <a:xfrm>
            <a:off x="9689307" y="1300170"/>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a new chat</a:t>
            </a:r>
          </a:p>
        </p:txBody>
      </p:sp>
      <p:grpSp>
        <p:nvGrpSpPr>
          <p:cNvPr id="70" name="Group 69">
            <a:extLst>
              <a:ext uri="{FF2B5EF4-FFF2-40B4-BE49-F238E27FC236}">
                <a16:creationId xmlns:a16="http://schemas.microsoft.com/office/drawing/2014/main" id="{5247C36A-BFA3-255A-A8CA-FA6E579AF268}"/>
              </a:ext>
              <a:ext uri="{C183D7F6-B498-43B3-948B-1728B52AA6E4}">
                <adec:decorative xmlns:adec="http://schemas.microsoft.com/office/drawing/2017/decorative" val="1"/>
              </a:ext>
            </a:extLst>
          </p:cNvPr>
          <p:cNvGrpSpPr/>
          <p:nvPr/>
        </p:nvGrpSpPr>
        <p:grpSpPr>
          <a:xfrm>
            <a:off x="9276581" y="1771858"/>
            <a:ext cx="231750" cy="219122"/>
            <a:chOff x="9276581" y="2319482"/>
            <a:chExt cx="231750" cy="219122"/>
          </a:xfrm>
        </p:grpSpPr>
        <p:sp>
          <p:nvSpPr>
            <p:cNvPr id="71" name="Rectangle: Rounded Corners 70">
              <a:extLst>
                <a:ext uri="{FF2B5EF4-FFF2-40B4-BE49-F238E27FC236}">
                  <a16:creationId xmlns:a16="http://schemas.microsoft.com/office/drawing/2014/main" id="{D80C95E3-38DF-D2B0-633C-47BBE21F60ED}"/>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2" name="Picture 71">
              <a:extLst>
                <a:ext uri="{FF2B5EF4-FFF2-40B4-BE49-F238E27FC236}">
                  <a16:creationId xmlns:a16="http://schemas.microsoft.com/office/drawing/2014/main" id="{27B7939D-4924-BC0B-38B5-86A642100C4B}"/>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76" name="Rectangle: Rounded Corners 75">
            <a:extLst>
              <a:ext uri="{FF2B5EF4-FFF2-40B4-BE49-F238E27FC236}">
                <a16:creationId xmlns:a16="http://schemas.microsoft.com/office/drawing/2014/main" id="{C133C7B2-618E-4DFB-6F10-27349DAD379F}"/>
              </a:ext>
              <a:ext uri="{C183D7F6-B498-43B3-948B-1728B52AA6E4}">
                <adec:decorative xmlns:adec="http://schemas.microsoft.com/office/drawing/2017/decorative" val="1"/>
              </a:ext>
            </a:extLst>
          </p:cNvPr>
          <p:cNvSpPr/>
          <p:nvPr/>
        </p:nvSpPr>
        <p:spPr bwMode="auto">
          <a:xfrm>
            <a:off x="9558843" y="177185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Rectangle: Rounded Corners 26">
            <a:extLst>
              <a:ext uri="{FF2B5EF4-FFF2-40B4-BE49-F238E27FC236}">
                <a16:creationId xmlns:a16="http://schemas.microsoft.com/office/drawing/2014/main" id="{A451F9AF-8CD3-C0BE-E201-328A426BB2DC}"/>
              </a:ext>
            </a:extLst>
          </p:cNvPr>
          <p:cNvSpPr/>
          <p:nvPr/>
        </p:nvSpPr>
        <p:spPr bwMode="auto">
          <a:xfrm>
            <a:off x="9689307" y="1804475"/>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feedback and controls options</a:t>
            </a:r>
          </a:p>
        </p:txBody>
      </p:sp>
      <p:grpSp>
        <p:nvGrpSpPr>
          <p:cNvPr id="127" name="Group 126">
            <a:extLst>
              <a:ext uri="{FF2B5EF4-FFF2-40B4-BE49-F238E27FC236}">
                <a16:creationId xmlns:a16="http://schemas.microsoft.com/office/drawing/2014/main" id="{8A31EACE-F97C-9CFF-E062-9B658D84DE7C}"/>
              </a:ext>
              <a:ext uri="{C183D7F6-B498-43B3-948B-1728B52AA6E4}">
                <adec:decorative xmlns:adec="http://schemas.microsoft.com/office/drawing/2017/decorative" val="1"/>
              </a:ext>
            </a:extLst>
          </p:cNvPr>
          <p:cNvGrpSpPr/>
          <p:nvPr/>
        </p:nvGrpSpPr>
        <p:grpSpPr>
          <a:xfrm>
            <a:off x="9276581" y="2397436"/>
            <a:ext cx="231750" cy="219122"/>
            <a:chOff x="9276581" y="2827357"/>
            <a:chExt cx="231750" cy="219122"/>
          </a:xfrm>
        </p:grpSpPr>
        <p:sp>
          <p:nvSpPr>
            <p:cNvPr id="9" name="Rectangle: Rounded Corners 8">
              <a:extLst>
                <a:ext uri="{FF2B5EF4-FFF2-40B4-BE49-F238E27FC236}">
                  <a16:creationId xmlns:a16="http://schemas.microsoft.com/office/drawing/2014/main" id="{8A272591-F5EE-853D-0522-C0E02E9A4C3F}"/>
                </a:ext>
              </a:extLst>
            </p:cNvPr>
            <p:cNvSpPr/>
            <p:nvPr/>
          </p:nvSpPr>
          <p:spPr bwMode="auto">
            <a:xfrm>
              <a:off x="9276581" y="282735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3" name="Picture 72">
              <a:extLst>
                <a:ext uri="{FF2B5EF4-FFF2-40B4-BE49-F238E27FC236}">
                  <a16:creationId xmlns:a16="http://schemas.microsoft.com/office/drawing/2014/main" id="{FBA1048C-A9C3-C3AD-230F-FB052259652F}"/>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32883" y="2871788"/>
              <a:ext cx="119146" cy="130260"/>
            </a:xfrm>
            <a:prstGeom prst="rect">
              <a:avLst/>
            </a:prstGeom>
          </p:spPr>
        </p:pic>
      </p:grpSp>
      <p:sp>
        <p:nvSpPr>
          <p:cNvPr id="75" name="Rectangle: Rounded Corners 74">
            <a:extLst>
              <a:ext uri="{FF2B5EF4-FFF2-40B4-BE49-F238E27FC236}">
                <a16:creationId xmlns:a16="http://schemas.microsoft.com/office/drawing/2014/main" id="{195441CF-A0C1-C0BB-5CC0-2DC302BE9B25}"/>
              </a:ext>
              <a:ext uri="{C183D7F6-B498-43B3-948B-1728B52AA6E4}">
                <adec:decorative xmlns:adec="http://schemas.microsoft.com/office/drawing/2017/decorative" val="1"/>
              </a:ext>
            </a:extLst>
          </p:cNvPr>
          <p:cNvSpPr/>
          <p:nvPr/>
        </p:nvSpPr>
        <p:spPr bwMode="auto">
          <a:xfrm>
            <a:off x="9558843" y="239743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4" name="Rectangle: Rounded Corners 26">
            <a:extLst>
              <a:ext uri="{FF2B5EF4-FFF2-40B4-BE49-F238E27FC236}">
                <a16:creationId xmlns:a16="http://schemas.microsoft.com/office/drawing/2014/main" id="{77663803-BF0B-1F09-6A4C-24D651B038E4}"/>
              </a:ext>
            </a:extLst>
          </p:cNvPr>
          <p:cNvSpPr/>
          <p:nvPr/>
        </p:nvSpPr>
        <p:spPr bwMode="auto">
          <a:xfrm>
            <a:off x="9689307" y="2430053"/>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Close Copilot Chat</a:t>
            </a:r>
          </a:p>
        </p:txBody>
      </p:sp>
      <p:sp>
        <p:nvSpPr>
          <p:cNvPr id="85" name="Freeform: Shape 84">
            <a:extLst>
              <a:ext uri="{FF2B5EF4-FFF2-40B4-BE49-F238E27FC236}">
                <a16:creationId xmlns:a16="http://schemas.microsoft.com/office/drawing/2014/main" id="{7535363B-0EF6-C358-9503-135DDD503B46}"/>
              </a:ext>
              <a:ext uri="{C183D7F6-B498-43B3-948B-1728B52AA6E4}">
                <adec:decorative xmlns:adec="http://schemas.microsoft.com/office/drawing/2017/decorative" val="1"/>
              </a:ext>
            </a:extLst>
          </p:cNvPr>
          <p:cNvSpPr/>
          <p:nvPr/>
        </p:nvSpPr>
        <p:spPr bwMode="auto">
          <a:xfrm rot="5400000" flipH="1">
            <a:off x="8395517" y="4708195"/>
            <a:ext cx="1764500" cy="1163498"/>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6" name="Group 85">
            <a:extLst>
              <a:ext uri="{FF2B5EF4-FFF2-40B4-BE49-F238E27FC236}">
                <a16:creationId xmlns:a16="http://schemas.microsoft.com/office/drawing/2014/main" id="{A6B96D3E-366F-D102-5165-6C968961CDEC}"/>
              </a:ext>
              <a:ext uri="{C183D7F6-B498-43B3-948B-1728B52AA6E4}">
                <adec:decorative xmlns:adec="http://schemas.microsoft.com/office/drawing/2017/decorative" val="1"/>
              </a:ext>
            </a:extLst>
          </p:cNvPr>
          <p:cNvGrpSpPr/>
          <p:nvPr/>
        </p:nvGrpSpPr>
        <p:grpSpPr>
          <a:xfrm>
            <a:off x="9003506" y="4519612"/>
            <a:ext cx="781050" cy="647701"/>
            <a:chOff x="9003506" y="4519612"/>
            <a:chExt cx="781050" cy="647701"/>
          </a:xfrm>
        </p:grpSpPr>
        <p:sp>
          <p:nvSpPr>
            <p:cNvPr id="87" name="Rectangle: Rounded Corners 86">
              <a:extLst>
                <a:ext uri="{FF2B5EF4-FFF2-40B4-BE49-F238E27FC236}">
                  <a16:creationId xmlns:a16="http://schemas.microsoft.com/office/drawing/2014/main" id="{2F09C8B2-D1BB-4132-41CE-CB4171623DEA}"/>
                </a:ext>
              </a:extLst>
            </p:cNvPr>
            <p:cNvSpPr>
              <a:spLocks noChangeAspect="1"/>
            </p:cNvSpPr>
            <p:nvPr/>
          </p:nvSpPr>
          <p:spPr bwMode="auto">
            <a:xfrm>
              <a:off x="9003506" y="4519612"/>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8" name="Picture 87">
              <a:extLst>
                <a:ext uri="{FF2B5EF4-FFF2-40B4-BE49-F238E27FC236}">
                  <a16:creationId xmlns:a16="http://schemas.microsoft.com/office/drawing/2014/main" id="{1F5274D5-BEEF-B34F-04E0-31F35A0461E7}"/>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9032081" y="4547415"/>
              <a:ext cx="723902" cy="592512"/>
            </a:xfrm>
            <a:prstGeom prst="roundRect">
              <a:avLst>
                <a:gd name="adj" fmla="val 4610"/>
              </a:avLst>
            </a:prstGeom>
          </p:spPr>
        </p:pic>
      </p:grpSp>
      <p:grpSp>
        <p:nvGrpSpPr>
          <p:cNvPr id="89" name="Group 88">
            <a:extLst>
              <a:ext uri="{FF2B5EF4-FFF2-40B4-BE49-F238E27FC236}">
                <a16:creationId xmlns:a16="http://schemas.microsoft.com/office/drawing/2014/main" id="{14B041BD-41DB-5A9A-2ABD-FC0C075C4EEC}"/>
              </a:ext>
              <a:ext uri="{C183D7F6-B498-43B3-948B-1728B52AA6E4}">
                <adec:decorative xmlns:adec="http://schemas.microsoft.com/office/drawing/2017/decorative" val="1"/>
              </a:ext>
            </a:extLst>
          </p:cNvPr>
          <p:cNvGrpSpPr/>
          <p:nvPr/>
        </p:nvGrpSpPr>
        <p:grpSpPr>
          <a:xfrm>
            <a:off x="9032081" y="5276077"/>
            <a:ext cx="721519" cy="368647"/>
            <a:chOff x="-4060" y="2796665"/>
            <a:chExt cx="2715004" cy="1538856"/>
          </a:xfrm>
        </p:grpSpPr>
        <p:pic>
          <p:nvPicPr>
            <p:cNvPr id="90" name="Picture 89">
              <a:extLst>
                <a:ext uri="{FF2B5EF4-FFF2-40B4-BE49-F238E27FC236}">
                  <a16:creationId xmlns:a16="http://schemas.microsoft.com/office/drawing/2014/main" id="{4F379B2B-01B0-B9E5-F158-27DB14D7D2CE}"/>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060" y="2796665"/>
              <a:ext cx="2715004" cy="439169"/>
            </a:xfrm>
            <a:prstGeom prst="roundRect">
              <a:avLst/>
            </a:prstGeom>
          </p:spPr>
        </p:pic>
        <p:pic>
          <p:nvPicPr>
            <p:cNvPr id="91" name="Picture 90">
              <a:extLst>
                <a:ext uri="{FF2B5EF4-FFF2-40B4-BE49-F238E27FC236}">
                  <a16:creationId xmlns:a16="http://schemas.microsoft.com/office/drawing/2014/main" id="{1AF83A93-B595-958A-977D-BF943BA85B5D}"/>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4060" y="3151840"/>
              <a:ext cx="2715004" cy="1183681"/>
            </a:xfrm>
            <a:prstGeom prst="roundRect">
              <a:avLst/>
            </a:prstGeom>
          </p:spPr>
        </p:pic>
      </p:grpSp>
      <p:sp>
        <p:nvSpPr>
          <p:cNvPr id="92" name="Rectangle: Rounded Corners 91">
            <a:extLst>
              <a:ext uri="{FF2B5EF4-FFF2-40B4-BE49-F238E27FC236}">
                <a16:creationId xmlns:a16="http://schemas.microsoft.com/office/drawing/2014/main" id="{2ECA698B-63D5-82AF-87FF-E70AF6025ACD}"/>
              </a:ext>
              <a:ext uri="{C183D7F6-B498-43B3-948B-1728B52AA6E4}">
                <adec:decorative xmlns:adec="http://schemas.microsoft.com/office/drawing/2017/decorative" val="1"/>
              </a:ext>
            </a:extLst>
          </p:cNvPr>
          <p:cNvSpPr/>
          <p:nvPr/>
        </p:nvSpPr>
        <p:spPr bwMode="auto">
          <a:xfrm>
            <a:off x="9057970" y="4550568"/>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ectangle: Rounded Corners 92">
            <a:extLst>
              <a:ext uri="{FF2B5EF4-FFF2-40B4-BE49-F238E27FC236}">
                <a16:creationId xmlns:a16="http://schemas.microsoft.com/office/drawing/2014/main" id="{792388C1-51E6-0693-3860-27F586E97D9D}"/>
              </a:ext>
              <a:ext uri="{C183D7F6-B498-43B3-948B-1728B52AA6E4}">
                <adec:decorative xmlns:adec="http://schemas.microsoft.com/office/drawing/2017/decorative" val="1"/>
              </a:ext>
            </a:extLst>
          </p:cNvPr>
          <p:cNvSpPr/>
          <p:nvPr/>
        </p:nvSpPr>
        <p:spPr bwMode="auto">
          <a:xfrm>
            <a:off x="9127026" y="5253037"/>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4" name="Group 93">
            <a:extLst>
              <a:ext uri="{FF2B5EF4-FFF2-40B4-BE49-F238E27FC236}">
                <a16:creationId xmlns:a16="http://schemas.microsoft.com/office/drawing/2014/main" id="{2B4671B8-0792-FB50-C73F-040C135A736F}"/>
              </a:ext>
              <a:ext uri="{C183D7F6-B498-43B3-948B-1728B52AA6E4}">
                <adec:decorative xmlns:adec="http://schemas.microsoft.com/office/drawing/2017/decorative" val="1"/>
              </a:ext>
            </a:extLst>
          </p:cNvPr>
          <p:cNvGrpSpPr/>
          <p:nvPr/>
        </p:nvGrpSpPr>
        <p:grpSpPr>
          <a:xfrm>
            <a:off x="9846973" y="4519612"/>
            <a:ext cx="1752890" cy="461665"/>
            <a:chOff x="9846973" y="4519612"/>
            <a:chExt cx="1752890" cy="461665"/>
          </a:xfrm>
        </p:grpSpPr>
        <p:sp>
          <p:nvSpPr>
            <p:cNvPr id="95" name="Rectangle: Rounded Corners 94">
              <a:extLst>
                <a:ext uri="{FF2B5EF4-FFF2-40B4-BE49-F238E27FC236}">
                  <a16:creationId xmlns:a16="http://schemas.microsoft.com/office/drawing/2014/main" id="{D9700CA2-F6B2-6D4F-20B1-6A8528505B18}"/>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6" name="Rectangle: Rounded Corners 26">
              <a:extLst>
                <a:ext uri="{FF2B5EF4-FFF2-40B4-BE49-F238E27FC236}">
                  <a16:creationId xmlns:a16="http://schemas.microsoft.com/office/drawing/2014/main" id="{F33598E8-F3CA-0758-CAD2-6CA3A2C2E398}"/>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Add files and images to the chat</a:t>
              </a:r>
            </a:p>
          </p:txBody>
        </p:sp>
      </p:grpSp>
      <p:grpSp>
        <p:nvGrpSpPr>
          <p:cNvPr id="97" name="Group 96">
            <a:extLst>
              <a:ext uri="{FF2B5EF4-FFF2-40B4-BE49-F238E27FC236}">
                <a16:creationId xmlns:a16="http://schemas.microsoft.com/office/drawing/2014/main" id="{05057A51-FEAB-1AA0-E510-46545AFFCC20}"/>
              </a:ext>
              <a:ext uri="{C183D7F6-B498-43B3-948B-1728B52AA6E4}">
                <adec:decorative xmlns:adec="http://schemas.microsoft.com/office/drawing/2017/decorative" val="1"/>
              </a:ext>
            </a:extLst>
          </p:cNvPr>
          <p:cNvGrpSpPr/>
          <p:nvPr/>
        </p:nvGrpSpPr>
        <p:grpSpPr>
          <a:xfrm>
            <a:off x="9846973" y="5276077"/>
            <a:ext cx="1752890" cy="307777"/>
            <a:chOff x="9846973" y="4519612"/>
            <a:chExt cx="1752890" cy="307777"/>
          </a:xfrm>
        </p:grpSpPr>
        <p:sp>
          <p:nvSpPr>
            <p:cNvPr id="98" name="Rectangle: Rounded Corners 97">
              <a:extLst>
                <a:ext uri="{FF2B5EF4-FFF2-40B4-BE49-F238E27FC236}">
                  <a16:creationId xmlns:a16="http://schemas.microsoft.com/office/drawing/2014/main" id="{F32F4CBA-4332-3D63-2B2E-F705B8FB10AC}"/>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9" name="Rectangle: Rounded Corners 26">
              <a:extLst>
                <a:ext uri="{FF2B5EF4-FFF2-40B4-BE49-F238E27FC236}">
                  <a16:creationId xmlns:a16="http://schemas.microsoft.com/office/drawing/2014/main" id="{31407F6A-B153-15ED-B48D-F738ADCEC09D}"/>
                </a:ext>
              </a:extLst>
            </p:cNvPr>
            <p:cNvSpPr/>
            <p:nvPr/>
          </p:nvSpPr>
          <p:spPr bwMode="auto">
            <a:xfrm>
              <a:off x="9977437" y="4519612"/>
              <a:ext cx="16224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Access tools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in your chat</a:t>
              </a:r>
            </a:p>
          </p:txBody>
        </p:sp>
      </p:grpSp>
      <p:sp>
        <p:nvSpPr>
          <p:cNvPr id="101" name="Rectangle: Rounded Corners 100">
            <a:extLst>
              <a:ext uri="{FF2B5EF4-FFF2-40B4-BE49-F238E27FC236}">
                <a16:creationId xmlns:a16="http://schemas.microsoft.com/office/drawing/2014/main" id="{FC6FCE54-AC30-5075-285A-9F8C06D27716}"/>
              </a:ext>
              <a:ext uri="{C183D7F6-B498-43B3-948B-1728B52AA6E4}">
                <adec:decorative xmlns:adec="http://schemas.microsoft.com/office/drawing/2017/decorative" val="1"/>
              </a:ext>
            </a:extLst>
          </p:cNvPr>
          <p:cNvSpPr/>
          <p:nvPr/>
        </p:nvSpPr>
        <p:spPr bwMode="auto">
          <a:xfrm>
            <a:off x="9552806" y="598092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2" name="Picture 101">
            <a:extLst>
              <a:ext uri="{FF2B5EF4-FFF2-40B4-BE49-F238E27FC236}">
                <a16:creationId xmlns:a16="http://schemas.microsoft.com/office/drawing/2014/main" id="{992C4C83-9E70-A4E4-6C8B-B05C6C9E1386}"/>
              </a:ext>
              <a:ext uri="{C183D7F6-B498-43B3-948B-1728B52AA6E4}">
                <adec:decorative xmlns:adec="http://schemas.microsoft.com/office/drawing/2017/decorative" val="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9563558" y="5997733"/>
            <a:ext cx="210246" cy="185510"/>
          </a:xfrm>
          <a:prstGeom prst="rect">
            <a:avLst/>
          </a:prstGeom>
        </p:spPr>
      </p:pic>
      <p:sp>
        <p:nvSpPr>
          <p:cNvPr id="103" name="Rectangle: Rounded Corners 102">
            <a:extLst>
              <a:ext uri="{FF2B5EF4-FFF2-40B4-BE49-F238E27FC236}">
                <a16:creationId xmlns:a16="http://schemas.microsoft.com/office/drawing/2014/main" id="{11BB3322-93C5-6D1A-FF1D-C011B22DEB00}"/>
              </a:ext>
              <a:ext uri="{C183D7F6-B498-43B3-948B-1728B52AA6E4}">
                <adec:decorative xmlns:adec="http://schemas.microsoft.com/office/drawing/2017/decorative" val="1"/>
              </a:ext>
            </a:extLst>
          </p:cNvPr>
          <p:cNvSpPr/>
          <p:nvPr/>
        </p:nvSpPr>
        <p:spPr bwMode="auto">
          <a:xfrm>
            <a:off x="9599472" y="6015479"/>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4" name="Group 103">
            <a:extLst>
              <a:ext uri="{FF2B5EF4-FFF2-40B4-BE49-F238E27FC236}">
                <a16:creationId xmlns:a16="http://schemas.microsoft.com/office/drawing/2014/main" id="{1A3BB336-2232-E4EF-1C90-BD308612E4E8}"/>
              </a:ext>
              <a:ext uri="{C183D7F6-B498-43B3-948B-1728B52AA6E4}">
                <adec:decorative xmlns:adec="http://schemas.microsoft.com/office/drawing/2017/decorative" val="1"/>
              </a:ext>
            </a:extLst>
          </p:cNvPr>
          <p:cNvGrpSpPr/>
          <p:nvPr/>
        </p:nvGrpSpPr>
        <p:grpSpPr>
          <a:xfrm>
            <a:off x="9846973" y="5980927"/>
            <a:ext cx="1752890" cy="461665"/>
            <a:chOff x="9846973" y="4519612"/>
            <a:chExt cx="1752890" cy="461665"/>
          </a:xfrm>
        </p:grpSpPr>
        <p:sp>
          <p:nvSpPr>
            <p:cNvPr id="105" name="Rectangle: Rounded Corners 104">
              <a:extLst>
                <a:ext uri="{FF2B5EF4-FFF2-40B4-BE49-F238E27FC236}">
                  <a16:creationId xmlns:a16="http://schemas.microsoft.com/office/drawing/2014/main" id="{19AC8D68-A5F0-3774-D10D-A8D4EA42BC1D}"/>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6" name="Rectangle: Rounded Corners 26">
              <a:extLst>
                <a:ext uri="{FF2B5EF4-FFF2-40B4-BE49-F238E27FC236}">
                  <a16:creationId xmlns:a16="http://schemas.microsoft.com/office/drawing/2014/main" id="{CE243813-3BFD-97F3-CA50-A0FCBA40E6B3}"/>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Interact with Copilot using your voice</a:t>
              </a:r>
            </a:p>
          </p:txBody>
        </p:sp>
      </p:grpSp>
      <p:sp>
        <p:nvSpPr>
          <p:cNvPr id="107" name="Freeform: Shape 106">
            <a:extLst>
              <a:ext uri="{FF2B5EF4-FFF2-40B4-BE49-F238E27FC236}">
                <a16:creationId xmlns:a16="http://schemas.microsoft.com/office/drawing/2014/main" id="{B4D361B4-BDB7-96A4-0DAE-E71C7123684C}"/>
              </a:ext>
              <a:ext uri="{C183D7F6-B498-43B3-948B-1728B52AA6E4}">
                <adec:decorative xmlns:adec="http://schemas.microsoft.com/office/drawing/2017/decorative" val="1"/>
              </a:ext>
            </a:extLst>
          </p:cNvPr>
          <p:cNvSpPr/>
          <p:nvPr/>
        </p:nvSpPr>
        <p:spPr bwMode="auto">
          <a:xfrm>
            <a:off x="8696325" y="3709987"/>
            <a:ext cx="871538" cy="508251"/>
          </a:xfrm>
          <a:custGeom>
            <a:avLst/>
            <a:gdLst>
              <a:gd name="connsiteX0" fmla="*/ 0 w 871538"/>
              <a:gd name="connsiteY0" fmla="*/ 500062 h 500062"/>
              <a:gd name="connsiteX1" fmla="*/ 723900 w 871538"/>
              <a:gd name="connsiteY1" fmla="*/ 500062 h 500062"/>
              <a:gd name="connsiteX2" fmla="*/ 723900 w 871538"/>
              <a:gd name="connsiteY2" fmla="*/ 0 h 500062"/>
              <a:gd name="connsiteX3" fmla="*/ 871538 w 871538"/>
              <a:gd name="connsiteY3" fmla="*/ 0 h 500062"/>
            </a:gdLst>
            <a:ahLst/>
            <a:cxnLst>
              <a:cxn ang="0">
                <a:pos x="connsiteX0" y="connsiteY0"/>
              </a:cxn>
              <a:cxn ang="0">
                <a:pos x="connsiteX1" y="connsiteY1"/>
              </a:cxn>
              <a:cxn ang="0">
                <a:pos x="connsiteX2" y="connsiteY2"/>
              </a:cxn>
              <a:cxn ang="0">
                <a:pos x="connsiteX3" y="connsiteY3"/>
              </a:cxn>
            </a:cxnLst>
            <a:rect l="l" t="t" r="r" b="b"/>
            <a:pathLst>
              <a:path w="871538" h="500062">
                <a:moveTo>
                  <a:pt x="0" y="500062"/>
                </a:moveTo>
                <a:lnTo>
                  <a:pt x="723900" y="500062"/>
                </a:lnTo>
                <a:lnTo>
                  <a:pt x="723900" y="0"/>
                </a:lnTo>
                <a:lnTo>
                  <a:pt x="871538"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08" name="Group 107">
            <a:extLst>
              <a:ext uri="{FF2B5EF4-FFF2-40B4-BE49-F238E27FC236}">
                <a16:creationId xmlns:a16="http://schemas.microsoft.com/office/drawing/2014/main" id="{41E28D8E-68ED-838E-D491-1B4F9D41D8C1}"/>
              </a:ext>
              <a:ext uri="{C183D7F6-B498-43B3-948B-1728B52AA6E4}">
                <adec:decorative xmlns:adec="http://schemas.microsoft.com/office/drawing/2017/decorative" val="1"/>
              </a:ext>
            </a:extLst>
          </p:cNvPr>
          <p:cNvGrpSpPr/>
          <p:nvPr/>
        </p:nvGrpSpPr>
        <p:grpSpPr>
          <a:xfrm>
            <a:off x="9544556" y="3599630"/>
            <a:ext cx="2055307" cy="322307"/>
            <a:chOff x="9544556" y="3599630"/>
            <a:chExt cx="2055307" cy="322307"/>
          </a:xfrm>
        </p:grpSpPr>
        <p:sp>
          <p:nvSpPr>
            <p:cNvPr id="109" name="Rectangle: Rounded Corners 108">
              <a:extLst>
                <a:ext uri="{FF2B5EF4-FFF2-40B4-BE49-F238E27FC236}">
                  <a16:creationId xmlns:a16="http://schemas.microsoft.com/office/drawing/2014/main" id="{3D4AE9F0-0D9F-8FF2-9E0F-BDAADE362D8A}"/>
                </a:ext>
              </a:extLst>
            </p:cNvPr>
            <p:cNvSpPr/>
            <p:nvPr/>
          </p:nvSpPr>
          <p:spPr bwMode="auto">
            <a:xfrm>
              <a:off x="9544556" y="359963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10" name="Rectangle: Rounded Corners 26">
              <a:extLst>
                <a:ext uri="{FF2B5EF4-FFF2-40B4-BE49-F238E27FC236}">
                  <a16:creationId xmlns:a16="http://schemas.microsoft.com/office/drawing/2014/main" id="{888774C4-8BC2-B86D-A52C-D16EFE5058A2}"/>
                </a:ext>
              </a:extLst>
            </p:cNvPr>
            <p:cNvSpPr/>
            <p:nvPr/>
          </p:nvSpPr>
          <p:spPr bwMode="auto">
            <a:xfrm>
              <a:off x="9689307" y="3614160"/>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Start your chat here</a:t>
              </a:r>
            </a:p>
          </p:txBody>
        </p:sp>
      </p:grpSp>
      <p:sp>
        <p:nvSpPr>
          <p:cNvPr id="111" name="Rectangle: Rounded Corners 110">
            <a:extLst>
              <a:ext uri="{FF2B5EF4-FFF2-40B4-BE49-F238E27FC236}">
                <a16:creationId xmlns:a16="http://schemas.microsoft.com/office/drawing/2014/main" id="{E14BB1EC-C03A-B572-8F5C-6EDB74D1BBB4}"/>
              </a:ext>
              <a:ext uri="{C183D7F6-B498-43B3-948B-1728B52AA6E4}">
                <adec:decorative xmlns:adec="http://schemas.microsoft.com/office/drawing/2017/decorative" val="1"/>
              </a:ext>
            </a:extLst>
          </p:cNvPr>
          <p:cNvSpPr/>
          <p:nvPr/>
        </p:nvSpPr>
        <p:spPr bwMode="auto">
          <a:xfrm>
            <a:off x="7083913" y="4141390"/>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ectangle: Rounded Corners 111">
            <a:extLst>
              <a:ext uri="{FF2B5EF4-FFF2-40B4-BE49-F238E27FC236}">
                <a16:creationId xmlns:a16="http://schemas.microsoft.com/office/drawing/2014/main" id="{562A0A07-7356-DE05-4492-20EFBBE5770A}"/>
              </a:ext>
              <a:ext uri="{C183D7F6-B498-43B3-948B-1728B52AA6E4}">
                <adec:decorative xmlns:adec="http://schemas.microsoft.com/office/drawing/2017/decorative" val="1"/>
              </a:ext>
            </a:extLst>
          </p:cNvPr>
          <p:cNvSpPr/>
          <p:nvPr/>
        </p:nvSpPr>
        <p:spPr bwMode="auto">
          <a:xfrm>
            <a:off x="7083913" y="4336256"/>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13" name="Group 112">
            <a:extLst>
              <a:ext uri="{FF2B5EF4-FFF2-40B4-BE49-F238E27FC236}">
                <a16:creationId xmlns:a16="http://schemas.microsoft.com/office/drawing/2014/main" id="{552B4B62-72A1-565A-239A-20D6E5B6A991}"/>
              </a:ext>
              <a:ext uri="{C183D7F6-B498-43B3-948B-1728B52AA6E4}">
                <adec:decorative xmlns:adec="http://schemas.microsoft.com/office/drawing/2017/decorative" val="1"/>
              </a:ext>
            </a:extLst>
          </p:cNvPr>
          <p:cNvGrpSpPr/>
          <p:nvPr/>
        </p:nvGrpSpPr>
        <p:grpSpPr>
          <a:xfrm>
            <a:off x="5010730" y="1331867"/>
            <a:ext cx="1282120" cy="461665"/>
            <a:chOff x="5010730" y="1331867"/>
            <a:chExt cx="1282120" cy="461665"/>
          </a:xfrm>
        </p:grpSpPr>
        <p:sp>
          <p:nvSpPr>
            <p:cNvPr id="114" name="Rectangle: Rounded Corners 26">
              <a:extLst>
                <a:ext uri="{FF2B5EF4-FFF2-40B4-BE49-F238E27FC236}">
                  <a16:creationId xmlns:a16="http://schemas.microsoft.com/office/drawing/2014/main" id="{8CBAD99E-6644-1F74-7948-E09B996E9251}"/>
                </a:ext>
              </a:extLst>
            </p:cNvPr>
            <p:cNvSpPr/>
            <p:nvPr/>
          </p:nvSpPr>
          <p:spPr bwMode="auto">
            <a:xfrm>
              <a:off x="5010730" y="1331867"/>
              <a:ext cx="128212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Navigation panel</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Access agents and conversation history</a:t>
              </a:r>
            </a:p>
          </p:txBody>
        </p:sp>
        <p:sp>
          <p:nvSpPr>
            <p:cNvPr id="115" name="Rectangle: Rounded Corners 114">
              <a:extLst>
                <a:ext uri="{FF2B5EF4-FFF2-40B4-BE49-F238E27FC236}">
                  <a16:creationId xmlns:a16="http://schemas.microsoft.com/office/drawing/2014/main" id="{226AA9A0-C3F9-4ED6-AEE2-5D7FB29DF115}"/>
                </a:ext>
              </a:extLst>
            </p:cNvPr>
            <p:cNvSpPr/>
            <p:nvPr/>
          </p:nvSpPr>
          <p:spPr bwMode="auto">
            <a:xfrm>
              <a:off x="6265418" y="13318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19879836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descr="Copilot Chat UI">
            <a:extLst>
              <a:ext uri="{FF2B5EF4-FFF2-40B4-BE49-F238E27FC236}">
                <a16:creationId xmlns:a16="http://schemas.microsoft.com/office/drawing/2014/main" id="{CF4B5C1C-372B-1B34-1C2F-06EA35DC1B96}"/>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7" name="Picture 6" descr="Copilot Chat UI">
            <a:extLst>
              <a:ext uri="{FF2B5EF4-FFF2-40B4-BE49-F238E27FC236}">
                <a16:creationId xmlns:a16="http://schemas.microsoft.com/office/drawing/2014/main" id="{08ACFD68-C953-C7DD-DA8B-34B296D0E9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131391" y="2077497"/>
            <a:ext cx="6690358" cy="4150808"/>
          </a:xfrm>
          <a:prstGeom prst="rect">
            <a:avLst/>
          </a:prstGeom>
        </p:spPr>
      </p:pic>
      <p:sp>
        <p:nvSpPr>
          <p:cNvPr id="3" name="Title 2">
            <a:extLst>
              <a:ext uri="{FF2B5EF4-FFF2-40B4-BE49-F238E27FC236}">
                <a16:creationId xmlns:a16="http://schemas.microsoft.com/office/drawing/2014/main" id="{B7CE30CA-3E3F-9D35-B161-A9C9B4C91D54}"/>
              </a:ext>
            </a:extLst>
          </p:cNvPr>
          <p:cNvSpPr>
            <a:spLocks noGrp="1"/>
          </p:cNvSpPr>
          <p:nvPr>
            <p:ph type="title"/>
          </p:nvPr>
        </p:nvSpPr>
        <p:spPr>
          <a:xfrm>
            <a:off x="588261" y="585216"/>
            <a:ext cx="11011601" cy="553998"/>
          </a:xfrm>
        </p:spPr>
        <p:txBody>
          <a:bodyPr/>
          <a:lstStyle/>
          <a:p>
            <a:r>
              <a:rPr lang="en-US"/>
              <a:t>Copilot Chat in PowerPoint response</a:t>
            </a:r>
          </a:p>
        </p:txBody>
      </p:sp>
      <p:sp>
        <p:nvSpPr>
          <p:cNvPr id="10" name="Rectangle: Rounded Corners 26">
            <a:extLst>
              <a:ext uri="{FF2B5EF4-FFF2-40B4-BE49-F238E27FC236}">
                <a16:creationId xmlns:a16="http://schemas.microsoft.com/office/drawing/2014/main" id="{0667A7E1-AC52-422A-DF78-18A24487D81B}"/>
              </a:ext>
            </a:extLst>
          </p:cNvPr>
          <p:cNvSpPr/>
          <p:nvPr/>
        </p:nvSpPr>
        <p:spPr bwMode="auto">
          <a:xfrm>
            <a:off x="588262" y="3433717"/>
            <a:ext cx="1004318"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response</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See the response here with references to files or web sites used</a:t>
            </a:r>
          </a:p>
        </p:txBody>
      </p:sp>
      <p:sp>
        <p:nvSpPr>
          <p:cNvPr id="11" name="Rectangle: Rounded Corners 10">
            <a:extLst>
              <a:ext uri="{FF2B5EF4-FFF2-40B4-BE49-F238E27FC236}">
                <a16:creationId xmlns:a16="http://schemas.microsoft.com/office/drawing/2014/main" id="{1FA7AE78-958C-151A-6E07-5362D6347E07}"/>
              </a:ext>
              <a:ext uri="{C183D7F6-B498-43B3-948B-1728B52AA6E4}">
                <adec:decorative xmlns:adec="http://schemas.microsoft.com/office/drawing/2017/decorative" val="1"/>
              </a:ext>
            </a:extLst>
          </p:cNvPr>
          <p:cNvSpPr/>
          <p:nvPr/>
        </p:nvSpPr>
        <p:spPr bwMode="auto">
          <a:xfrm>
            <a:off x="1677056" y="343371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36" name="Straight Connector 35">
            <a:extLst>
              <a:ext uri="{FF2B5EF4-FFF2-40B4-BE49-F238E27FC236}">
                <a16:creationId xmlns:a16="http://schemas.microsoft.com/office/drawing/2014/main" id="{96B08339-9E44-3896-B6BA-D8FFB9DAC057}"/>
              </a:ext>
              <a:ext uri="{C183D7F6-B498-43B3-948B-1728B52AA6E4}">
                <adec:decorative xmlns:adec="http://schemas.microsoft.com/office/drawing/2017/decorative" val="1"/>
              </a:ext>
            </a:extLst>
          </p:cNvPr>
          <p:cNvCxnSpPr>
            <a:cxnSpLocks/>
          </p:cNvCxnSpPr>
          <p:nvPr/>
        </p:nvCxnSpPr>
        <p:spPr>
          <a:xfrm>
            <a:off x="1677056" y="3543278"/>
            <a:ext cx="5339694"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E0662E74-11C8-30F8-82E9-744647F676B6}"/>
              </a:ext>
              <a:ext uri="{C183D7F6-B498-43B3-948B-1728B52AA6E4}">
                <adec:decorative xmlns:adec="http://schemas.microsoft.com/office/drawing/2017/decorative" val="1"/>
              </a:ext>
            </a:extLst>
          </p:cNvPr>
          <p:cNvSpPr/>
          <p:nvPr/>
        </p:nvSpPr>
        <p:spPr bwMode="auto">
          <a:xfrm rot="5400000">
            <a:off x="6801325" y="2472852"/>
            <a:ext cx="4722806" cy="81851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0" name="Rectangle: Rounded Corners 39">
            <a:extLst>
              <a:ext uri="{FF2B5EF4-FFF2-40B4-BE49-F238E27FC236}">
                <a16:creationId xmlns:a16="http://schemas.microsoft.com/office/drawing/2014/main" id="{6C74DC06-49C1-6031-7AB8-056B71CAF389}"/>
              </a:ext>
              <a:ext uri="{C183D7F6-B498-43B3-948B-1728B52AA6E4}">
                <adec:decorative xmlns:adec="http://schemas.microsoft.com/office/drawing/2017/decorative" val="1"/>
              </a:ext>
            </a:extLst>
          </p:cNvPr>
          <p:cNvSpPr/>
          <p:nvPr/>
        </p:nvSpPr>
        <p:spPr bwMode="auto">
          <a:xfrm>
            <a:off x="9276581" y="3151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Rounded Corners 40">
            <a:extLst>
              <a:ext uri="{FF2B5EF4-FFF2-40B4-BE49-F238E27FC236}">
                <a16:creationId xmlns:a16="http://schemas.microsoft.com/office/drawing/2014/main" id="{35ACB248-8D35-5088-050E-E6C822EA53B1}"/>
              </a:ext>
              <a:ext uri="{C183D7F6-B498-43B3-948B-1728B52AA6E4}">
                <adec:decorative xmlns:adec="http://schemas.microsoft.com/office/drawing/2017/decorative" val="1"/>
              </a:ext>
            </a:extLst>
          </p:cNvPr>
          <p:cNvSpPr/>
          <p:nvPr/>
        </p:nvSpPr>
        <p:spPr bwMode="auto">
          <a:xfrm>
            <a:off x="9558843" y="3151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2" name="Rectangle: Rounded Corners 26">
            <a:extLst>
              <a:ext uri="{FF2B5EF4-FFF2-40B4-BE49-F238E27FC236}">
                <a16:creationId xmlns:a16="http://schemas.microsoft.com/office/drawing/2014/main" id="{54190F92-9103-0878-7CE7-374E7AE06D19}"/>
              </a:ext>
            </a:extLst>
          </p:cNvPr>
          <p:cNvSpPr/>
          <p:nvPr/>
        </p:nvSpPr>
        <p:spPr bwMode="auto">
          <a:xfrm>
            <a:off x="9689307" y="3183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43" name="Rectangle: Rounded Corners 42">
            <a:extLst>
              <a:ext uri="{FF2B5EF4-FFF2-40B4-BE49-F238E27FC236}">
                <a16:creationId xmlns:a16="http://schemas.microsoft.com/office/drawing/2014/main" id="{2B641682-686C-5E5A-0A65-2448D1244626}"/>
              </a:ext>
              <a:ext uri="{C183D7F6-B498-43B3-948B-1728B52AA6E4}">
                <adec:decorative xmlns:adec="http://schemas.microsoft.com/office/drawing/2017/decorative" val="1"/>
              </a:ext>
            </a:extLst>
          </p:cNvPr>
          <p:cNvSpPr/>
          <p:nvPr/>
        </p:nvSpPr>
        <p:spPr bwMode="auto">
          <a:xfrm>
            <a:off x="9276581" y="3913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Rounded Corners 43">
            <a:extLst>
              <a:ext uri="{FF2B5EF4-FFF2-40B4-BE49-F238E27FC236}">
                <a16:creationId xmlns:a16="http://schemas.microsoft.com/office/drawing/2014/main" id="{AA0C6735-0A03-C490-D25B-A09D0E0EF16A}"/>
              </a:ext>
              <a:ext uri="{C183D7F6-B498-43B3-948B-1728B52AA6E4}">
                <adec:decorative xmlns:adec="http://schemas.microsoft.com/office/drawing/2017/decorative" val="1"/>
              </a:ext>
            </a:extLst>
          </p:cNvPr>
          <p:cNvSpPr/>
          <p:nvPr/>
        </p:nvSpPr>
        <p:spPr bwMode="auto">
          <a:xfrm>
            <a:off x="9558843" y="3913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5" name="Rectangle: Rounded Corners 26">
            <a:extLst>
              <a:ext uri="{FF2B5EF4-FFF2-40B4-BE49-F238E27FC236}">
                <a16:creationId xmlns:a16="http://schemas.microsoft.com/office/drawing/2014/main" id="{0C6DB631-2CFB-6257-F8A4-9F72C696E4A5}"/>
              </a:ext>
            </a:extLst>
          </p:cNvPr>
          <p:cNvSpPr/>
          <p:nvPr/>
        </p:nvSpPr>
        <p:spPr bwMode="auto">
          <a:xfrm>
            <a:off x="9689307" y="3945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don’t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grpSp>
        <p:nvGrpSpPr>
          <p:cNvPr id="46" name="Group 45">
            <a:extLst>
              <a:ext uri="{FF2B5EF4-FFF2-40B4-BE49-F238E27FC236}">
                <a16:creationId xmlns:a16="http://schemas.microsoft.com/office/drawing/2014/main" id="{7FAD95C1-85D8-263D-D254-52A02A184EF1}"/>
              </a:ext>
              <a:ext uri="{C183D7F6-B498-43B3-948B-1728B52AA6E4}">
                <adec:decorative xmlns:adec="http://schemas.microsoft.com/office/drawing/2017/decorative" val="1"/>
              </a:ext>
            </a:extLst>
          </p:cNvPr>
          <p:cNvGrpSpPr/>
          <p:nvPr/>
        </p:nvGrpSpPr>
        <p:grpSpPr>
          <a:xfrm>
            <a:off x="9276581" y="4656157"/>
            <a:ext cx="231750" cy="219122"/>
            <a:chOff x="9276581" y="2319482"/>
            <a:chExt cx="231750" cy="219122"/>
          </a:xfrm>
        </p:grpSpPr>
        <p:sp>
          <p:nvSpPr>
            <p:cNvPr id="47" name="Rectangle: Rounded Corners 46">
              <a:extLst>
                <a:ext uri="{FF2B5EF4-FFF2-40B4-BE49-F238E27FC236}">
                  <a16:creationId xmlns:a16="http://schemas.microsoft.com/office/drawing/2014/main" id="{B7967EAC-5F54-F865-52C7-317F2FFC1B31}"/>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Picture 47">
              <a:extLst>
                <a:ext uri="{FF2B5EF4-FFF2-40B4-BE49-F238E27FC236}">
                  <a16:creationId xmlns:a16="http://schemas.microsoft.com/office/drawing/2014/main" id="{27ED220C-8718-234A-BF2B-F3ED0D471761}"/>
                </a:ext>
              </a:extLst>
            </p:cNvPr>
            <p:cNvPicPr>
              <a:picLocks noChangeAspect="1"/>
            </p:cNvPicPr>
            <p:nvPr/>
          </p:nvPicPr>
          <p:blipFill>
            <a:blip r:embed="rId4"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49" name="Rectangle: Rounded Corners 48">
            <a:extLst>
              <a:ext uri="{FF2B5EF4-FFF2-40B4-BE49-F238E27FC236}">
                <a16:creationId xmlns:a16="http://schemas.microsoft.com/office/drawing/2014/main" id="{A0FDA85B-37E2-AE09-3842-8CE4AA67F7DD}"/>
              </a:ext>
              <a:ext uri="{C183D7F6-B498-43B3-948B-1728B52AA6E4}">
                <adec:decorative xmlns:adec="http://schemas.microsoft.com/office/drawing/2017/decorative" val="1"/>
              </a:ext>
            </a:extLst>
          </p:cNvPr>
          <p:cNvSpPr/>
          <p:nvPr/>
        </p:nvSpPr>
        <p:spPr bwMode="auto">
          <a:xfrm>
            <a:off x="9558843" y="46561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0" name="Rectangle: Rounded Corners 26">
            <a:extLst>
              <a:ext uri="{FF2B5EF4-FFF2-40B4-BE49-F238E27FC236}">
                <a16:creationId xmlns:a16="http://schemas.microsoft.com/office/drawing/2014/main" id="{D0CD8129-5E3B-738F-95C3-0F50C8315FCC}"/>
              </a:ext>
            </a:extLst>
          </p:cNvPr>
          <p:cNvSpPr/>
          <p:nvPr/>
        </p:nvSpPr>
        <p:spPr bwMode="auto">
          <a:xfrm>
            <a:off x="9689307" y="4688774"/>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err="1">
                <a:ln>
                  <a:noFill/>
                </a:ln>
                <a:solidFill>
                  <a:srgbClr val="000000"/>
                </a:solidFill>
                <a:effectLst/>
                <a:uLnTx/>
                <a:uFillTx/>
                <a:latin typeface="Segoe UI"/>
                <a:ea typeface="+mn-ea"/>
                <a:cs typeface="Segoe UI Semibold" panose="020B0702040204020203" pitchFamily="34" charset="0"/>
              </a:rPr>
              <a:t>Options</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to copy the response to a new document, have the response read aloud, or schedule the prompt for later</a:t>
            </a:r>
          </a:p>
        </p:txBody>
      </p:sp>
      <p:sp>
        <p:nvSpPr>
          <p:cNvPr id="51" name="Rectangle: Rounded Corners 50">
            <a:extLst>
              <a:ext uri="{FF2B5EF4-FFF2-40B4-BE49-F238E27FC236}">
                <a16:creationId xmlns:a16="http://schemas.microsoft.com/office/drawing/2014/main" id="{DB20B9BC-9278-8378-A356-25BF71ED5DBC}"/>
              </a:ext>
              <a:ext uri="{C183D7F6-B498-43B3-948B-1728B52AA6E4}">
                <adec:decorative xmlns:adec="http://schemas.microsoft.com/office/drawing/2017/decorative" val="1"/>
              </a:ext>
            </a:extLst>
          </p:cNvPr>
          <p:cNvSpPr/>
          <p:nvPr/>
        </p:nvSpPr>
        <p:spPr bwMode="auto">
          <a:xfrm>
            <a:off x="9558843" y="56689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2" name="Rectangle: Rounded Corners 26">
            <a:extLst>
              <a:ext uri="{FF2B5EF4-FFF2-40B4-BE49-F238E27FC236}">
                <a16:creationId xmlns:a16="http://schemas.microsoft.com/office/drawing/2014/main" id="{317C993A-572A-8B3D-F80E-4A2BE531C4CB}"/>
              </a:ext>
            </a:extLst>
          </p:cNvPr>
          <p:cNvSpPr/>
          <p:nvPr/>
        </p:nvSpPr>
        <p:spPr bwMode="auto">
          <a:xfrm>
            <a:off x="9689307" y="5679374"/>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your chat here</a:t>
            </a:r>
          </a:p>
        </p:txBody>
      </p:sp>
      <p:cxnSp>
        <p:nvCxnSpPr>
          <p:cNvPr id="53" name="Straight Connector 52">
            <a:extLst>
              <a:ext uri="{FF2B5EF4-FFF2-40B4-BE49-F238E27FC236}">
                <a16:creationId xmlns:a16="http://schemas.microsoft.com/office/drawing/2014/main" id="{EAF945FA-A2AC-762F-0BBD-C727673F02DE}"/>
              </a:ext>
              <a:ext uri="{C183D7F6-B498-43B3-948B-1728B52AA6E4}">
                <adec:decorative xmlns:adec="http://schemas.microsoft.com/office/drawing/2017/decorative" val="1"/>
              </a:ext>
            </a:extLst>
          </p:cNvPr>
          <p:cNvCxnSpPr>
            <a:cxnSpLocks/>
          </p:cNvCxnSpPr>
          <p:nvPr/>
        </p:nvCxnSpPr>
        <p:spPr>
          <a:xfrm>
            <a:off x="8753472" y="5623046"/>
            <a:ext cx="805371" cy="155497"/>
          </a:xfrm>
          <a:prstGeom prst="bentConnector3">
            <a:avLst>
              <a:gd name="adj1" fmla="val 50000"/>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83E74BEE-A545-4D95-BEEE-249BD02B5ED2}"/>
              </a:ext>
              <a:ext uri="{C183D7F6-B498-43B3-948B-1728B52AA6E4}">
                <adec:decorative xmlns:adec="http://schemas.microsoft.com/office/drawing/2017/decorative" val="1"/>
              </a:ext>
            </a:extLst>
          </p:cNvPr>
          <p:cNvGrpSpPr/>
          <p:nvPr/>
        </p:nvGrpSpPr>
        <p:grpSpPr>
          <a:xfrm>
            <a:off x="9276581" y="522307"/>
            <a:ext cx="2323282" cy="494282"/>
            <a:chOff x="9276581" y="522307"/>
            <a:chExt cx="2323282" cy="494282"/>
          </a:xfrm>
        </p:grpSpPr>
        <p:sp>
          <p:nvSpPr>
            <p:cNvPr id="56" name="Rectangle: Rounded Corners 26">
              <a:extLst>
                <a:ext uri="{FF2B5EF4-FFF2-40B4-BE49-F238E27FC236}">
                  <a16:creationId xmlns:a16="http://schemas.microsoft.com/office/drawing/2014/main" id="{34288D48-AFF7-4989-4185-DCD4E644097B}"/>
                </a:ext>
              </a:extLst>
            </p:cNvPr>
            <p:cNvSpPr/>
            <p:nvPr/>
          </p:nvSpPr>
          <p:spPr bwMode="auto">
            <a:xfrm>
              <a:off x="9689307" y="5549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to doc</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Insert the response into your document</a:t>
              </a:r>
            </a:p>
          </p:txBody>
        </p:sp>
        <p:grpSp>
          <p:nvGrpSpPr>
            <p:cNvPr id="57" name="Group 56">
              <a:extLst>
                <a:ext uri="{FF2B5EF4-FFF2-40B4-BE49-F238E27FC236}">
                  <a16:creationId xmlns:a16="http://schemas.microsoft.com/office/drawing/2014/main" id="{75699633-BB24-1A45-6C2D-C86124E75154}"/>
                </a:ext>
              </a:extLst>
            </p:cNvPr>
            <p:cNvGrpSpPr/>
            <p:nvPr/>
          </p:nvGrpSpPr>
          <p:grpSpPr>
            <a:xfrm>
              <a:off x="9276581" y="522307"/>
              <a:ext cx="309694" cy="219122"/>
              <a:chOff x="9276581" y="522307"/>
              <a:chExt cx="309694" cy="219122"/>
            </a:xfrm>
          </p:grpSpPr>
          <p:sp>
            <p:nvSpPr>
              <p:cNvPr id="58" name="Rectangle: Rounded Corners 57">
                <a:extLst>
                  <a:ext uri="{FF2B5EF4-FFF2-40B4-BE49-F238E27FC236}">
                    <a16:creationId xmlns:a16="http://schemas.microsoft.com/office/drawing/2014/main" id="{CC0A248A-E076-7E19-9E2E-B15DD04A45E7}"/>
                  </a:ext>
                </a:extLst>
              </p:cNvPr>
              <p:cNvSpPr/>
              <p:nvPr/>
            </p:nvSpPr>
            <p:spPr bwMode="auto">
              <a:xfrm>
                <a:off x="9558843" y="522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59" name="Group 58">
                <a:extLst>
                  <a:ext uri="{FF2B5EF4-FFF2-40B4-BE49-F238E27FC236}">
                    <a16:creationId xmlns:a16="http://schemas.microsoft.com/office/drawing/2014/main" id="{3D5652EF-4EE0-453E-D45C-6D9E2D5EBF52}"/>
                  </a:ext>
                </a:extLst>
              </p:cNvPr>
              <p:cNvGrpSpPr/>
              <p:nvPr/>
            </p:nvGrpSpPr>
            <p:grpSpPr>
              <a:xfrm>
                <a:off x="9276581" y="522307"/>
                <a:ext cx="231750" cy="219122"/>
                <a:chOff x="9276581" y="522307"/>
                <a:chExt cx="231750" cy="219122"/>
              </a:xfrm>
            </p:grpSpPr>
            <p:sp>
              <p:nvSpPr>
                <p:cNvPr id="60" name="Rectangle: Rounded Corners 59">
                  <a:extLst>
                    <a:ext uri="{FF2B5EF4-FFF2-40B4-BE49-F238E27FC236}">
                      <a16:creationId xmlns:a16="http://schemas.microsoft.com/office/drawing/2014/main" id="{53AE66D0-03A8-9CC0-6F44-B64F973C9652}"/>
                    </a:ext>
                  </a:extLst>
                </p:cNvPr>
                <p:cNvSpPr/>
                <p:nvPr/>
              </p:nvSpPr>
              <p:spPr bwMode="auto">
                <a:xfrm>
                  <a:off x="9276581" y="5223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1" name="Picture 60">
                  <a:extLst>
                    <a:ext uri="{FF2B5EF4-FFF2-40B4-BE49-F238E27FC236}">
                      <a16:creationId xmlns:a16="http://schemas.microsoft.com/office/drawing/2014/main" id="{8E4992C7-C8A5-27DB-4164-37CA7D7AD2B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323215" y="562628"/>
                  <a:ext cx="138482" cy="138480"/>
                </a:xfrm>
                <a:prstGeom prst="rect">
                  <a:avLst/>
                </a:prstGeom>
              </p:spPr>
            </p:pic>
          </p:grpSp>
        </p:grpSp>
      </p:grpSp>
      <p:grpSp>
        <p:nvGrpSpPr>
          <p:cNvPr id="62" name="Group 61">
            <a:extLst>
              <a:ext uri="{FF2B5EF4-FFF2-40B4-BE49-F238E27FC236}">
                <a16:creationId xmlns:a16="http://schemas.microsoft.com/office/drawing/2014/main" id="{5AC1C2D4-1D35-613E-6655-563D878F946E}"/>
              </a:ext>
              <a:ext uri="{C183D7F6-B498-43B3-948B-1728B52AA6E4}">
                <adec:decorative xmlns:adec="http://schemas.microsoft.com/office/drawing/2017/decorative" val="1"/>
              </a:ext>
            </a:extLst>
          </p:cNvPr>
          <p:cNvGrpSpPr/>
          <p:nvPr/>
        </p:nvGrpSpPr>
        <p:grpSpPr>
          <a:xfrm>
            <a:off x="9276581" y="1198582"/>
            <a:ext cx="2323282" cy="648170"/>
            <a:chOff x="9276581" y="1198582"/>
            <a:chExt cx="2323282" cy="648170"/>
          </a:xfrm>
        </p:grpSpPr>
        <p:sp>
          <p:nvSpPr>
            <p:cNvPr id="63" name="Rectangle: Rounded Corners 26">
              <a:extLst>
                <a:ext uri="{FF2B5EF4-FFF2-40B4-BE49-F238E27FC236}">
                  <a16:creationId xmlns:a16="http://schemas.microsoft.com/office/drawing/2014/main" id="{F1B0E2BB-581A-D4FB-BC0B-A3041C8D9AD0}"/>
                </a:ext>
              </a:extLst>
            </p:cNvPr>
            <p:cNvSpPr/>
            <p:nvPr/>
          </p:nvSpPr>
          <p:spPr bwMode="auto">
            <a:xfrm>
              <a:off x="9689307" y="1231199"/>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Copy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Copy the response to the clipboard to paste in another location</a:t>
              </a:r>
            </a:p>
          </p:txBody>
        </p:sp>
        <p:grpSp>
          <p:nvGrpSpPr>
            <p:cNvPr id="64" name="Group 63">
              <a:extLst>
                <a:ext uri="{FF2B5EF4-FFF2-40B4-BE49-F238E27FC236}">
                  <a16:creationId xmlns:a16="http://schemas.microsoft.com/office/drawing/2014/main" id="{D96FE4C9-3B15-324E-57BA-C6FB767ECFAF}"/>
                </a:ext>
              </a:extLst>
            </p:cNvPr>
            <p:cNvGrpSpPr/>
            <p:nvPr/>
          </p:nvGrpSpPr>
          <p:grpSpPr>
            <a:xfrm>
              <a:off x="9276581" y="1198582"/>
              <a:ext cx="309694" cy="219122"/>
              <a:chOff x="9276581" y="1198582"/>
              <a:chExt cx="309694" cy="219122"/>
            </a:xfrm>
          </p:grpSpPr>
          <p:sp>
            <p:nvSpPr>
              <p:cNvPr id="65" name="Rectangle: Rounded Corners 64">
                <a:extLst>
                  <a:ext uri="{FF2B5EF4-FFF2-40B4-BE49-F238E27FC236}">
                    <a16:creationId xmlns:a16="http://schemas.microsoft.com/office/drawing/2014/main" id="{DE1885CD-1666-1DF8-AB7D-D39D1F7FCA14}"/>
                  </a:ext>
                </a:extLst>
              </p:cNvPr>
              <p:cNvSpPr/>
              <p:nvPr/>
            </p:nvSpPr>
            <p:spPr bwMode="auto">
              <a:xfrm>
                <a:off x="9558843" y="11985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66" name="Group 65">
                <a:extLst>
                  <a:ext uri="{FF2B5EF4-FFF2-40B4-BE49-F238E27FC236}">
                    <a16:creationId xmlns:a16="http://schemas.microsoft.com/office/drawing/2014/main" id="{D73DC8CF-1B11-8878-6DF5-15879299DA2C}"/>
                  </a:ext>
                </a:extLst>
              </p:cNvPr>
              <p:cNvGrpSpPr/>
              <p:nvPr/>
            </p:nvGrpSpPr>
            <p:grpSpPr>
              <a:xfrm>
                <a:off x="9276581" y="1198582"/>
                <a:ext cx="231750" cy="219122"/>
                <a:chOff x="9276581" y="1198582"/>
                <a:chExt cx="231750" cy="219122"/>
              </a:xfrm>
            </p:grpSpPr>
            <p:sp>
              <p:nvSpPr>
                <p:cNvPr id="67" name="Rectangle: Rounded Corners 66">
                  <a:extLst>
                    <a:ext uri="{FF2B5EF4-FFF2-40B4-BE49-F238E27FC236}">
                      <a16:creationId xmlns:a16="http://schemas.microsoft.com/office/drawing/2014/main" id="{C872BF0B-24D4-6F86-05F3-A445C95D599C}"/>
                    </a:ext>
                  </a:extLst>
                </p:cNvPr>
                <p:cNvSpPr/>
                <p:nvPr/>
              </p:nvSpPr>
              <p:spPr bwMode="auto">
                <a:xfrm>
                  <a:off x="9276581" y="11985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8" name="Picture 67">
                  <a:extLst>
                    <a:ext uri="{FF2B5EF4-FFF2-40B4-BE49-F238E27FC236}">
                      <a16:creationId xmlns:a16="http://schemas.microsoft.com/office/drawing/2014/main" id="{E04CDB67-4A0D-7A38-F83C-68D27DD2487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336038" y="1239198"/>
                  <a:ext cx="112836" cy="137890"/>
                </a:xfrm>
                <a:prstGeom prst="rect">
                  <a:avLst/>
                </a:prstGeom>
              </p:spPr>
            </p:pic>
          </p:grpSp>
        </p:grpSp>
      </p:grpSp>
      <p:grpSp>
        <p:nvGrpSpPr>
          <p:cNvPr id="69" name="Group 68">
            <a:extLst>
              <a:ext uri="{FF2B5EF4-FFF2-40B4-BE49-F238E27FC236}">
                <a16:creationId xmlns:a16="http://schemas.microsoft.com/office/drawing/2014/main" id="{49247F14-0C6A-96D0-0403-F1ECE10D1B22}"/>
              </a:ext>
              <a:ext uri="{C183D7F6-B498-43B3-948B-1728B52AA6E4}">
                <adec:decorative xmlns:adec="http://schemas.microsoft.com/office/drawing/2017/decorative" val="1"/>
              </a:ext>
            </a:extLst>
          </p:cNvPr>
          <p:cNvGrpSpPr/>
          <p:nvPr/>
        </p:nvGrpSpPr>
        <p:grpSpPr>
          <a:xfrm>
            <a:off x="9276581" y="2055832"/>
            <a:ext cx="2323282" cy="955947"/>
            <a:chOff x="9276581" y="2055832"/>
            <a:chExt cx="2323282" cy="955947"/>
          </a:xfrm>
        </p:grpSpPr>
        <p:sp>
          <p:nvSpPr>
            <p:cNvPr id="70" name="Rectangle: Rounded Corners 26">
              <a:extLst>
                <a:ext uri="{FF2B5EF4-FFF2-40B4-BE49-F238E27FC236}">
                  <a16:creationId xmlns:a16="http://schemas.microsoft.com/office/drawing/2014/main" id="{0D444FD9-A073-58A3-3400-3E9D3581FF80}"/>
                </a:ext>
              </a:extLst>
            </p:cNvPr>
            <p:cNvSpPr/>
            <p:nvPr/>
          </p:nvSpPr>
          <p:spPr bwMode="auto">
            <a:xfrm>
              <a:off x="9689307" y="208844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Create a link for the prompt in Copilot Chat. Copies the prompt and response with the link to provide context</a:t>
              </a:r>
            </a:p>
          </p:txBody>
        </p:sp>
        <p:grpSp>
          <p:nvGrpSpPr>
            <p:cNvPr id="71" name="Group 70">
              <a:extLst>
                <a:ext uri="{FF2B5EF4-FFF2-40B4-BE49-F238E27FC236}">
                  <a16:creationId xmlns:a16="http://schemas.microsoft.com/office/drawing/2014/main" id="{13171AFC-2040-0F6B-A98E-40339BFCE5DB}"/>
                </a:ext>
              </a:extLst>
            </p:cNvPr>
            <p:cNvGrpSpPr/>
            <p:nvPr/>
          </p:nvGrpSpPr>
          <p:grpSpPr>
            <a:xfrm>
              <a:off x="9276581" y="2055832"/>
              <a:ext cx="309694" cy="219122"/>
              <a:chOff x="9276581" y="2055832"/>
              <a:chExt cx="309694" cy="219122"/>
            </a:xfrm>
          </p:grpSpPr>
          <p:sp>
            <p:nvSpPr>
              <p:cNvPr id="72" name="Rectangle: Rounded Corners 71">
                <a:extLst>
                  <a:ext uri="{FF2B5EF4-FFF2-40B4-BE49-F238E27FC236}">
                    <a16:creationId xmlns:a16="http://schemas.microsoft.com/office/drawing/2014/main" id="{E4EAB1DA-4A05-680B-3CA7-0F8998D05C56}"/>
                  </a:ext>
                </a:extLst>
              </p:cNvPr>
              <p:cNvSpPr/>
              <p:nvPr/>
            </p:nvSpPr>
            <p:spPr bwMode="auto">
              <a:xfrm>
                <a:off x="9558843" y="20558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73" name="Group 72">
                <a:extLst>
                  <a:ext uri="{FF2B5EF4-FFF2-40B4-BE49-F238E27FC236}">
                    <a16:creationId xmlns:a16="http://schemas.microsoft.com/office/drawing/2014/main" id="{48B6AFE8-28F6-0A1E-30BC-0BD7B2116FB9}"/>
                  </a:ext>
                </a:extLst>
              </p:cNvPr>
              <p:cNvGrpSpPr/>
              <p:nvPr/>
            </p:nvGrpSpPr>
            <p:grpSpPr>
              <a:xfrm>
                <a:off x="9276581" y="2055832"/>
                <a:ext cx="231750" cy="219122"/>
                <a:chOff x="9276581" y="2055832"/>
                <a:chExt cx="231750" cy="219122"/>
              </a:xfrm>
            </p:grpSpPr>
            <p:sp>
              <p:nvSpPr>
                <p:cNvPr id="74" name="Rectangle: Rounded Corners 73">
                  <a:extLst>
                    <a:ext uri="{FF2B5EF4-FFF2-40B4-BE49-F238E27FC236}">
                      <a16:creationId xmlns:a16="http://schemas.microsoft.com/office/drawing/2014/main" id="{93672DF7-6AD6-499E-45B0-3F0CC2DE8D72}"/>
                    </a:ext>
                  </a:extLst>
                </p:cNvPr>
                <p:cNvSpPr/>
                <p:nvPr/>
              </p:nvSpPr>
              <p:spPr bwMode="auto">
                <a:xfrm>
                  <a:off x="9276581" y="205583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5" name="Picture 74">
                  <a:extLst>
                    <a:ext uri="{FF2B5EF4-FFF2-40B4-BE49-F238E27FC236}">
                      <a16:creationId xmlns:a16="http://schemas.microsoft.com/office/drawing/2014/main" id="{9F0A77BC-2694-186E-EA59-815DDEED1473}"/>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074" y="2079998"/>
                  <a:ext cx="164764" cy="170790"/>
                </a:xfrm>
                <a:prstGeom prst="rect">
                  <a:avLst/>
                </a:prstGeom>
              </p:spPr>
            </p:pic>
          </p:grpSp>
        </p:grpSp>
      </p:grpSp>
      <p:pic>
        <p:nvPicPr>
          <p:cNvPr id="76" name="Picture 75">
            <a:extLst>
              <a:ext uri="{FF2B5EF4-FFF2-40B4-BE49-F238E27FC236}">
                <a16:creationId xmlns:a16="http://schemas.microsoft.com/office/drawing/2014/main" id="{B0F82979-1F91-6831-DAB9-75DF5B8DE5E0}"/>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4426" y="3938588"/>
            <a:ext cx="196060" cy="168360"/>
          </a:xfrm>
          <a:prstGeom prst="rect">
            <a:avLst/>
          </a:prstGeom>
        </p:spPr>
      </p:pic>
      <p:pic>
        <p:nvPicPr>
          <p:cNvPr id="77" name="Picture 76">
            <a:extLst>
              <a:ext uri="{FF2B5EF4-FFF2-40B4-BE49-F238E27FC236}">
                <a16:creationId xmlns:a16="http://schemas.microsoft.com/office/drawing/2014/main" id="{F9123FA1-957C-1F24-48F6-78219B37735C}"/>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rot="10800000" flipH="1">
            <a:off x="9294426" y="3176588"/>
            <a:ext cx="196060" cy="168360"/>
          </a:xfrm>
          <a:prstGeom prst="rect">
            <a:avLst/>
          </a:prstGeom>
        </p:spPr>
      </p:pic>
      <p:pic>
        <p:nvPicPr>
          <p:cNvPr id="78" name="Picture 77">
            <a:extLst>
              <a:ext uri="{FF2B5EF4-FFF2-40B4-BE49-F238E27FC236}">
                <a16:creationId xmlns:a16="http://schemas.microsoft.com/office/drawing/2014/main" id="{0731474E-97D9-4CB8-0B34-DF06A5AD3AD6}"/>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39659" y="2998928"/>
            <a:ext cx="568128" cy="216526"/>
          </a:xfrm>
          <a:prstGeom prst="roundRect">
            <a:avLst>
              <a:gd name="adj" fmla="val 1522"/>
            </a:avLst>
          </a:prstGeom>
        </p:spPr>
      </p:pic>
      <p:pic>
        <p:nvPicPr>
          <p:cNvPr id="79" name="Picture 78">
            <a:extLst>
              <a:ext uri="{FF2B5EF4-FFF2-40B4-BE49-F238E27FC236}">
                <a16:creationId xmlns:a16="http://schemas.microsoft.com/office/drawing/2014/main" id="{377F980D-5EF0-2FEA-4F2C-2DEA48060C14}"/>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7034594" y="3344948"/>
            <a:ext cx="1734081" cy="2722477"/>
          </a:xfrm>
          <a:prstGeom prst="rect">
            <a:avLst/>
          </a:prstGeom>
          <a:ln>
            <a:noFill/>
          </a:ln>
        </p:spPr>
      </p:pic>
      <p:sp>
        <p:nvSpPr>
          <p:cNvPr id="37" name="Rectangle: Rounded Corners 36">
            <a:extLst>
              <a:ext uri="{FF2B5EF4-FFF2-40B4-BE49-F238E27FC236}">
                <a16:creationId xmlns:a16="http://schemas.microsoft.com/office/drawing/2014/main" id="{62EACB47-48C7-451E-63EF-EB0851C46E75}"/>
              </a:ext>
              <a:ext uri="{C183D7F6-B498-43B3-948B-1728B52AA6E4}">
                <adec:decorative xmlns:adec="http://schemas.microsoft.com/office/drawing/2017/decorative" val="1"/>
              </a:ext>
            </a:extLst>
          </p:cNvPr>
          <p:cNvSpPr/>
          <p:nvPr/>
        </p:nvSpPr>
        <p:spPr bwMode="auto">
          <a:xfrm>
            <a:off x="7021234" y="3495675"/>
            <a:ext cx="1732241" cy="1628775"/>
          </a:xfrm>
          <a:prstGeom prst="roundRect">
            <a:avLst>
              <a:gd name="adj" fmla="val 263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9" name="Rectangle: Rounded Corners 38">
            <a:extLst>
              <a:ext uri="{FF2B5EF4-FFF2-40B4-BE49-F238E27FC236}">
                <a16:creationId xmlns:a16="http://schemas.microsoft.com/office/drawing/2014/main" id="{ECD85DFD-C85C-77BE-A95F-1EC71B05F87A}"/>
              </a:ext>
              <a:ext uri="{C183D7F6-B498-43B3-948B-1728B52AA6E4}">
                <adec:decorative xmlns:adec="http://schemas.microsoft.com/office/drawing/2017/decorative" val="1"/>
              </a:ext>
            </a:extLst>
          </p:cNvPr>
          <p:cNvSpPr/>
          <p:nvPr/>
        </p:nvSpPr>
        <p:spPr bwMode="auto">
          <a:xfrm>
            <a:off x="7021231" y="5129443"/>
            <a:ext cx="1732241" cy="19384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4" name="Rectangle: Rounded Corners 53">
            <a:extLst>
              <a:ext uri="{FF2B5EF4-FFF2-40B4-BE49-F238E27FC236}">
                <a16:creationId xmlns:a16="http://schemas.microsoft.com/office/drawing/2014/main" id="{41D1D170-B378-D996-ABC8-853BA49B789D}"/>
              </a:ext>
              <a:ext uri="{C183D7F6-B498-43B3-948B-1728B52AA6E4}">
                <adec:decorative xmlns:adec="http://schemas.microsoft.com/office/drawing/2017/decorative" val="1"/>
              </a:ext>
            </a:extLst>
          </p:cNvPr>
          <p:cNvSpPr/>
          <p:nvPr/>
        </p:nvSpPr>
        <p:spPr bwMode="auto">
          <a:xfrm>
            <a:off x="7021231" y="5513045"/>
            <a:ext cx="1732241" cy="220002"/>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29256932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BD6E-C66A-02C1-CC21-E5A62BEE01E2}"/>
              </a:ext>
            </a:extLst>
          </p:cNvPr>
          <p:cNvSpPr>
            <a:spLocks noGrp="1"/>
          </p:cNvSpPr>
          <p:nvPr>
            <p:ph type="title"/>
          </p:nvPr>
        </p:nvSpPr>
        <p:spPr>
          <a:xfrm>
            <a:off x="588261" y="585216"/>
            <a:ext cx="11011601" cy="553998"/>
          </a:xfrm>
        </p:spPr>
        <p:txBody>
          <a:bodyPr/>
          <a:lstStyle/>
          <a:p>
            <a:r>
              <a:rPr lang="en-US"/>
              <a:t>My Chat pane doesn’t look like the picture</a:t>
            </a:r>
          </a:p>
        </p:txBody>
      </p:sp>
      <p:pic>
        <p:nvPicPr>
          <p:cNvPr id="65" name="Picture 64">
            <a:extLst>
              <a:ext uri="{FF2B5EF4-FFF2-40B4-BE49-F238E27FC236}">
                <a16:creationId xmlns:a16="http://schemas.microsoft.com/office/drawing/2014/main" id="{9C5276C7-6F29-2900-7446-247DE587015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95015" y="1291772"/>
            <a:ext cx="10998901" cy="5057456"/>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6" name="TextBox 65">
            <a:extLst>
              <a:ext uri="{FF2B5EF4-FFF2-40B4-BE49-F238E27FC236}">
                <a16:creationId xmlns:a16="http://schemas.microsoft.com/office/drawing/2014/main" id="{75AE0803-D472-A87D-8B84-98E19FCC845A}"/>
              </a:ext>
            </a:extLst>
          </p:cNvPr>
          <p:cNvSpPr txBox="1"/>
          <p:nvPr/>
        </p:nvSpPr>
        <p:spPr>
          <a:xfrm>
            <a:off x="753208" y="1421212"/>
            <a:ext cx="10682514" cy="553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We are squeezing a lot of capabilities into a small space so you may notice the chat pane is highly dynamic depending on its width. Here is what you may experience</a:t>
            </a:r>
          </a:p>
        </p:txBody>
      </p:sp>
      <p:grpSp>
        <p:nvGrpSpPr>
          <p:cNvPr id="67" name="Group 66" descr="Full Copilot Chat UI">
            <a:extLst>
              <a:ext uri="{FF2B5EF4-FFF2-40B4-BE49-F238E27FC236}">
                <a16:creationId xmlns:a16="http://schemas.microsoft.com/office/drawing/2014/main" id="{455C4081-3364-56FC-8581-92E1AA94694B}"/>
              </a:ext>
            </a:extLst>
          </p:cNvPr>
          <p:cNvGrpSpPr/>
          <p:nvPr/>
        </p:nvGrpSpPr>
        <p:grpSpPr>
          <a:xfrm>
            <a:off x="2639511" y="2508464"/>
            <a:ext cx="8800014" cy="442744"/>
            <a:chOff x="2639511" y="2252832"/>
            <a:chExt cx="8800014" cy="442744"/>
          </a:xfrm>
        </p:grpSpPr>
        <p:sp>
          <p:nvSpPr>
            <p:cNvPr id="68" name="Freeform: Shape 32">
              <a:extLst>
                <a:ext uri="{FF2B5EF4-FFF2-40B4-BE49-F238E27FC236}">
                  <a16:creationId xmlns:a16="http://schemas.microsoft.com/office/drawing/2014/main" id="{E32C6D06-1C91-DCDD-7FF7-BD749B177D04}"/>
                </a:ext>
                <a:ext uri="{C183D7F6-B498-43B3-948B-1728B52AA6E4}">
                  <adec:decorative xmlns:adec="http://schemas.microsoft.com/office/drawing/2017/decorative" val="1"/>
                </a:ext>
              </a:extLst>
            </p:cNvPr>
            <p:cNvSpPr>
              <a:spLocks/>
            </p:cNvSpPr>
            <p:nvPr/>
          </p:nvSpPr>
          <p:spPr bwMode="auto">
            <a:xfrm>
              <a:off x="2657475" y="22528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69" name="Picture 68">
              <a:extLst>
                <a:ext uri="{FF2B5EF4-FFF2-40B4-BE49-F238E27FC236}">
                  <a16:creationId xmlns:a16="http://schemas.microsoft.com/office/drawing/2014/main" id="{EE5F0157-632A-BAF2-84F5-C04EB91EF5F7}"/>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639511" y="2271675"/>
              <a:ext cx="7213150" cy="405058"/>
            </a:xfrm>
            <a:prstGeom prst="rect">
              <a:avLst/>
            </a:prstGeom>
            <a:ln>
              <a:noFill/>
            </a:ln>
          </p:spPr>
        </p:pic>
      </p:grpSp>
      <p:grpSp>
        <p:nvGrpSpPr>
          <p:cNvPr id="70" name="Group 69" descr="Partial Copilot Chat UI">
            <a:extLst>
              <a:ext uri="{FF2B5EF4-FFF2-40B4-BE49-F238E27FC236}">
                <a16:creationId xmlns:a16="http://schemas.microsoft.com/office/drawing/2014/main" id="{5CE2B0A5-224B-5444-F773-839481125F43}"/>
              </a:ext>
            </a:extLst>
          </p:cNvPr>
          <p:cNvGrpSpPr/>
          <p:nvPr/>
        </p:nvGrpSpPr>
        <p:grpSpPr>
          <a:xfrm>
            <a:off x="2639510" y="3496606"/>
            <a:ext cx="8800015" cy="442744"/>
            <a:chOff x="2639510" y="3052932"/>
            <a:chExt cx="8800015" cy="442744"/>
          </a:xfrm>
        </p:grpSpPr>
        <p:sp>
          <p:nvSpPr>
            <p:cNvPr id="71" name="Freeform: Shape 32">
              <a:extLst>
                <a:ext uri="{FF2B5EF4-FFF2-40B4-BE49-F238E27FC236}">
                  <a16:creationId xmlns:a16="http://schemas.microsoft.com/office/drawing/2014/main" id="{A3A60AFA-D18C-C842-E57D-604611566D44}"/>
                </a:ext>
                <a:ext uri="{C183D7F6-B498-43B3-948B-1728B52AA6E4}">
                  <adec:decorative xmlns:adec="http://schemas.microsoft.com/office/drawing/2017/decorative" val="1"/>
                </a:ext>
              </a:extLst>
            </p:cNvPr>
            <p:cNvSpPr>
              <a:spLocks/>
            </p:cNvSpPr>
            <p:nvPr/>
          </p:nvSpPr>
          <p:spPr bwMode="auto">
            <a:xfrm>
              <a:off x="2657475" y="30529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72" name="Picture 71">
              <a:extLst>
                <a:ext uri="{FF2B5EF4-FFF2-40B4-BE49-F238E27FC236}">
                  <a16:creationId xmlns:a16="http://schemas.microsoft.com/office/drawing/2014/main" id="{C40F98AF-39AA-670C-FBB3-A486DBB9A77E}"/>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639510" y="3063144"/>
              <a:ext cx="6453054" cy="422320"/>
            </a:xfrm>
            <a:prstGeom prst="rect">
              <a:avLst/>
            </a:prstGeom>
            <a:ln>
              <a:noFill/>
            </a:ln>
          </p:spPr>
        </p:pic>
      </p:grpSp>
      <p:sp>
        <p:nvSpPr>
          <p:cNvPr id="73" name="Title 1">
            <a:extLst>
              <a:ext uri="{FF2B5EF4-FFF2-40B4-BE49-F238E27FC236}">
                <a16:creationId xmlns:a16="http://schemas.microsoft.com/office/drawing/2014/main" id="{05417FDB-2F44-E318-4E22-89A9130E87E6}"/>
              </a:ext>
            </a:extLst>
          </p:cNvPr>
          <p:cNvSpPr txBox="1">
            <a:spLocks/>
          </p:cNvSpPr>
          <p:nvPr/>
        </p:nvSpPr>
        <p:spPr>
          <a:xfrm>
            <a:off x="2288380" y="2285914"/>
            <a:ext cx="994569"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Navigation panel</a:t>
            </a:r>
          </a:p>
        </p:txBody>
      </p:sp>
      <p:sp>
        <p:nvSpPr>
          <p:cNvPr id="74" name="Title 1">
            <a:extLst>
              <a:ext uri="{FF2B5EF4-FFF2-40B4-BE49-F238E27FC236}">
                <a16:creationId xmlns:a16="http://schemas.microsoft.com/office/drawing/2014/main" id="{A21525B8-73EC-B94A-A7DF-FDDE5A004765}"/>
              </a:ext>
            </a:extLst>
          </p:cNvPr>
          <p:cNvSpPr txBox="1">
            <a:spLocks/>
          </p:cNvSpPr>
          <p:nvPr/>
        </p:nvSpPr>
        <p:spPr>
          <a:xfrm>
            <a:off x="3590926" y="2285914"/>
            <a:ext cx="619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Chat title</a:t>
            </a:r>
          </a:p>
        </p:txBody>
      </p:sp>
      <p:sp>
        <p:nvSpPr>
          <p:cNvPr id="75" name="Title 1">
            <a:extLst>
              <a:ext uri="{FF2B5EF4-FFF2-40B4-BE49-F238E27FC236}">
                <a16:creationId xmlns:a16="http://schemas.microsoft.com/office/drawing/2014/main" id="{F7A6C673-5F5E-C012-0137-F687F0E42E4B}"/>
              </a:ext>
            </a:extLst>
          </p:cNvPr>
          <p:cNvSpPr txBox="1">
            <a:spLocks/>
          </p:cNvSpPr>
          <p:nvPr/>
        </p:nvSpPr>
        <p:spPr>
          <a:xfrm>
            <a:off x="7205663" y="2285914"/>
            <a:ext cx="1836737"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New chat with temporary option</a:t>
            </a:r>
          </a:p>
        </p:txBody>
      </p:sp>
      <p:sp>
        <p:nvSpPr>
          <p:cNvPr id="76" name="Title 1">
            <a:extLst>
              <a:ext uri="{FF2B5EF4-FFF2-40B4-BE49-F238E27FC236}">
                <a16:creationId xmlns:a16="http://schemas.microsoft.com/office/drawing/2014/main" id="{52614826-C0B5-89A8-7906-21A4F0A2B2F7}"/>
              </a:ext>
            </a:extLst>
          </p:cNvPr>
          <p:cNvSpPr txBox="1">
            <a:spLocks/>
          </p:cNvSpPr>
          <p:nvPr/>
        </p:nvSpPr>
        <p:spPr>
          <a:xfrm>
            <a:off x="92741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More options</a:t>
            </a:r>
          </a:p>
        </p:txBody>
      </p:sp>
      <p:sp>
        <p:nvSpPr>
          <p:cNvPr id="77" name="Title 1">
            <a:extLst>
              <a:ext uri="{FF2B5EF4-FFF2-40B4-BE49-F238E27FC236}">
                <a16:creationId xmlns:a16="http://schemas.microsoft.com/office/drawing/2014/main" id="{EEDDBFD7-2882-98EF-8BFE-CBE66C3C0840}"/>
              </a:ext>
            </a:extLst>
          </p:cNvPr>
          <p:cNvSpPr txBox="1">
            <a:spLocks/>
          </p:cNvSpPr>
          <p:nvPr/>
        </p:nvSpPr>
        <p:spPr>
          <a:xfrm>
            <a:off x="7358063" y="3057439"/>
            <a:ext cx="1981201"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Enterprise data protection shield</a:t>
            </a:r>
          </a:p>
        </p:txBody>
      </p:sp>
      <p:sp>
        <p:nvSpPr>
          <p:cNvPr id="78" name="Title 1">
            <a:extLst>
              <a:ext uri="{FF2B5EF4-FFF2-40B4-BE49-F238E27FC236}">
                <a16:creationId xmlns:a16="http://schemas.microsoft.com/office/drawing/2014/main" id="{968AC0D3-8103-28A2-5D80-63838D00A0E5}"/>
              </a:ext>
            </a:extLst>
          </p:cNvPr>
          <p:cNvSpPr txBox="1">
            <a:spLocks/>
          </p:cNvSpPr>
          <p:nvPr/>
        </p:nvSpPr>
        <p:spPr>
          <a:xfrm>
            <a:off x="9645649" y="3057439"/>
            <a:ext cx="71437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Close chat</a:t>
            </a:r>
          </a:p>
        </p:txBody>
      </p:sp>
      <p:sp>
        <p:nvSpPr>
          <p:cNvPr id="79" name="Rectangle: Rounded Corners 78">
            <a:extLst>
              <a:ext uri="{FF2B5EF4-FFF2-40B4-BE49-F238E27FC236}">
                <a16:creationId xmlns:a16="http://schemas.microsoft.com/office/drawing/2014/main" id="{803C4BA9-5C36-76DA-021D-1CFE80224FFF}"/>
              </a:ext>
              <a:ext uri="{C183D7F6-B498-43B3-948B-1728B52AA6E4}">
                <adec:decorative xmlns:adec="http://schemas.microsoft.com/office/drawing/2017/decorative" val="1"/>
              </a:ext>
            </a:extLst>
          </p:cNvPr>
          <p:cNvSpPr/>
          <p:nvPr/>
        </p:nvSpPr>
        <p:spPr bwMode="auto">
          <a:xfrm>
            <a:off x="3252788" y="3565725"/>
            <a:ext cx="1882475"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0" name="Title 1">
            <a:extLst>
              <a:ext uri="{FF2B5EF4-FFF2-40B4-BE49-F238E27FC236}">
                <a16:creationId xmlns:a16="http://schemas.microsoft.com/office/drawing/2014/main" id="{0D477C35-054E-57E2-422D-9884BF4661DB}"/>
              </a:ext>
            </a:extLst>
          </p:cNvPr>
          <p:cNvSpPr txBox="1">
            <a:spLocks/>
          </p:cNvSpPr>
          <p:nvPr/>
        </p:nvSpPr>
        <p:spPr>
          <a:xfrm>
            <a:off x="3400426" y="3274138"/>
            <a:ext cx="1000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Remove chat title</a:t>
            </a:r>
          </a:p>
        </p:txBody>
      </p:sp>
      <p:sp>
        <p:nvSpPr>
          <p:cNvPr id="81" name="Title 1">
            <a:extLst>
              <a:ext uri="{FF2B5EF4-FFF2-40B4-BE49-F238E27FC236}">
                <a16:creationId xmlns:a16="http://schemas.microsoft.com/office/drawing/2014/main" id="{54DF691F-A097-8E88-A086-BA3EF78121AB}"/>
              </a:ext>
            </a:extLst>
          </p:cNvPr>
          <p:cNvSpPr txBox="1">
            <a:spLocks/>
          </p:cNvSpPr>
          <p:nvPr/>
        </p:nvSpPr>
        <p:spPr>
          <a:xfrm>
            <a:off x="2962275" y="4262280"/>
            <a:ext cx="415480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the Enterprise Data Protection shield next to Navigation panel icon</a:t>
            </a:r>
          </a:p>
        </p:txBody>
      </p:sp>
      <p:grpSp>
        <p:nvGrpSpPr>
          <p:cNvPr id="82" name="Group 81" descr="Partial Copilot Chat UI">
            <a:extLst>
              <a:ext uri="{FF2B5EF4-FFF2-40B4-BE49-F238E27FC236}">
                <a16:creationId xmlns:a16="http://schemas.microsoft.com/office/drawing/2014/main" id="{A74AF5D4-7096-F359-7AB8-48DCAACEEF5B}"/>
              </a:ext>
            </a:extLst>
          </p:cNvPr>
          <p:cNvGrpSpPr/>
          <p:nvPr/>
        </p:nvGrpSpPr>
        <p:grpSpPr>
          <a:xfrm>
            <a:off x="2639510" y="4484748"/>
            <a:ext cx="8800015" cy="442744"/>
            <a:chOff x="2639510" y="4128328"/>
            <a:chExt cx="8800015" cy="442744"/>
          </a:xfrm>
        </p:grpSpPr>
        <p:grpSp>
          <p:nvGrpSpPr>
            <p:cNvPr id="83" name="Group 82">
              <a:extLst>
                <a:ext uri="{FF2B5EF4-FFF2-40B4-BE49-F238E27FC236}">
                  <a16:creationId xmlns:a16="http://schemas.microsoft.com/office/drawing/2014/main" id="{AC3C261A-9D17-E4ED-9341-8408D73AE4D9}"/>
                </a:ext>
              </a:extLst>
            </p:cNvPr>
            <p:cNvGrpSpPr/>
            <p:nvPr/>
          </p:nvGrpSpPr>
          <p:grpSpPr>
            <a:xfrm>
              <a:off x="2639510" y="4128328"/>
              <a:ext cx="8800015" cy="442744"/>
              <a:chOff x="2639510" y="3853032"/>
              <a:chExt cx="8800015" cy="442744"/>
            </a:xfrm>
          </p:grpSpPr>
          <p:sp>
            <p:nvSpPr>
              <p:cNvPr id="85" name="Freeform: Shape 32">
                <a:extLst>
                  <a:ext uri="{FF2B5EF4-FFF2-40B4-BE49-F238E27FC236}">
                    <a16:creationId xmlns:a16="http://schemas.microsoft.com/office/drawing/2014/main" id="{72D70592-1402-F538-4E2A-2B3ED69AF29B}"/>
                  </a:ext>
                  <a:ext uri="{C183D7F6-B498-43B3-948B-1728B52AA6E4}">
                    <adec:decorative xmlns:adec="http://schemas.microsoft.com/office/drawing/2017/decorative" val="1"/>
                  </a:ext>
                </a:extLst>
              </p:cNvPr>
              <p:cNvSpPr>
                <a:spLocks/>
              </p:cNvSpPr>
              <p:nvPr/>
            </p:nvSpPr>
            <p:spPr bwMode="auto">
              <a:xfrm>
                <a:off x="2657475" y="38530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86" name="Picture 85">
                <a:extLst>
                  <a:ext uri="{FF2B5EF4-FFF2-40B4-BE49-F238E27FC236}">
                    <a16:creationId xmlns:a16="http://schemas.microsoft.com/office/drawing/2014/main" id="{2F96C643-A368-2E9C-07C6-80D0870863DB}"/>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2639510" y="3868042"/>
                <a:ext cx="5548841" cy="412724"/>
              </a:xfrm>
              <a:prstGeom prst="rect">
                <a:avLst/>
              </a:prstGeom>
              <a:ln>
                <a:noFill/>
              </a:ln>
            </p:spPr>
          </p:pic>
        </p:grpSp>
        <p:sp>
          <p:nvSpPr>
            <p:cNvPr id="84" name="Rectangle: Rounded Corners 83">
              <a:extLst>
                <a:ext uri="{FF2B5EF4-FFF2-40B4-BE49-F238E27FC236}">
                  <a16:creationId xmlns:a16="http://schemas.microsoft.com/office/drawing/2014/main" id="{93A0048C-A1C3-C55F-AC96-E17A829F8AC9}"/>
                </a:ext>
              </a:extLst>
            </p:cNvPr>
            <p:cNvSpPr/>
            <p:nvPr/>
          </p:nvSpPr>
          <p:spPr bwMode="auto">
            <a:xfrm>
              <a:off x="3233738" y="4197447"/>
              <a:ext cx="247651"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87" name="Group 86" descr="Minimum Copilot Chat UI">
            <a:extLst>
              <a:ext uri="{FF2B5EF4-FFF2-40B4-BE49-F238E27FC236}">
                <a16:creationId xmlns:a16="http://schemas.microsoft.com/office/drawing/2014/main" id="{C84C630D-A8CF-6D96-66EF-F748D2A8A2F5}"/>
              </a:ext>
            </a:extLst>
          </p:cNvPr>
          <p:cNvGrpSpPr/>
          <p:nvPr/>
        </p:nvGrpSpPr>
        <p:grpSpPr>
          <a:xfrm>
            <a:off x="2639510" y="5472891"/>
            <a:ext cx="8800015" cy="442744"/>
            <a:chOff x="2639510" y="5748194"/>
            <a:chExt cx="8800015" cy="442744"/>
          </a:xfrm>
        </p:grpSpPr>
        <p:grpSp>
          <p:nvGrpSpPr>
            <p:cNvPr id="88" name="Group 87">
              <a:extLst>
                <a:ext uri="{FF2B5EF4-FFF2-40B4-BE49-F238E27FC236}">
                  <a16:creationId xmlns:a16="http://schemas.microsoft.com/office/drawing/2014/main" id="{B943EAA6-F331-7CCF-8AB3-F140EB9843BC}"/>
                </a:ext>
              </a:extLst>
            </p:cNvPr>
            <p:cNvGrpSpPr/>
            <p:nvPr/>
          </p:nvGrpSpPr>
          <p:grpSpPr>
            <a:xfrm>
              <a:off x="2639510" y="5748194"/>
              <a:ext cx="8800015" cy="442744"/>
              <a:chOff x="2639510" y="5453232"/>
              <a:chExt cx="8800015" cy="442744"/>
            </a:xfrm>
          </p:grpSpPr>
          <p:sp>
            <p:nvSpPr>
              <p:cNvPr id="90" name="Freeform: Shape 32">
                <a:extLst>
                  <a:ext uri="{FF2B5EF4-FFF2-40B4-BE49-F238E27FC236}">
                    <a16:creationId xmlns:a16="http://schemas.microsoft.com/office/drawing/2014/main" id="{5AFEDA3C-3092-D61C-E812-CD69221509DA}"/>
                  </a:ext>
                  <a:ext uri="{C183D7F6-B498-43B3-948B-1728B52AA6E4}">
                    <adec:decorative xmlns:adec="http://schemas.microsoft.com/office/drawing/2017/decorative" val="1"/>
                  </a:ext>
                </a:extLst>
              </p:cNvPr>
              <p:cNvSpPr>
                <a:spLocks/>
              </p:cNvSpPr>
              <p:nvPr/>
            </p:nvSpPr>
            <p:spPr bwMode="auto">
              <a:xfrm>
                <a:off x="2657475" y="54532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91" name="Picture 90">
                <a:extLst>
                  <a:ext uri="{FF2B5EF4-FFF2-40B4-BE49-F238E27FC236}">
                    <a16:creationId xmlns:a16="http://schemas.microsoft.com/office/drawing/2014/main" id="{BEB010D9-C70D-4A01-CB4C-4205802BC051}"/>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2639510" y="5468242"/>
                <a:ext cx="2898238" cy="412724"/>
              </a:xfrm>
              <a:prstGeom prst="rect">
                <a:avLst/>
              </a:prstGeom>
              <a:ln>
                <a:noFill/>
              </a:ln>
            </p:spPr>
          </p:pic>
        </p:grpSp>
        <p:sp>
          <p:nvSpPr>
            <p:cNvPr id="89" name="Rectangle: Rounded Corners 88">
              <a:extLst>
                <a:ext uri="{FF2B5EF4-FFF2-40B4-BE49-F238E27FC236}">
                  <a16:creationId xmlns:a16="http://schemas.microsoft.com/office/drawing/2014/main" id="{AA5BEA8F-610A-2523-B906-4E15586F941F}"/>
                </a:ext>
              </a:extLst>
            </p:cNvPr>
            <p:cNvSpPr/>
            <p:nvPr/>
          </p:nvSpPr>
          <p:spPr bwMode="auto">
            <a:xfrm>
              <a:off x="4410075" y="5836363"/>
              <a:ext cx="390526"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92" name="Title 1">
            <a:extLst>
              <a:ext uri="{FF2B5EF4-FFF2-40B4-BE49-F238E27FC236}">
                <a16:creationId xmlns:a16="http://schemas.microsoft.com/office/drawing/2014/main" id="{420647D3-D81B-DFF8-A3CF-CB3AC9C92946}"/>
              </a:ext>
            </a:extLst>
          </p:cNvPr>
          <p:cNvSpPr txBox="1">
            <a:spLocks/>
          </p:cNvSpPr>
          <p:nvPr/>
        </p:nvSpPr>
        <p:spPr>
          <a:xfrm>
            <a:off x="2962275" y="5250423"/>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temporary chat option to more options</a:t>
            </a:r>
          </a:p>
        </p:txBody>
      </p:sp>
      <p:sp>
        <p:nvSpPr>
          <p:cNvPr id="93" name="Title 1">
            <a:extLst>
              <a:ext uri="{FF2B5EF4-FFF2-40B4-BE49-F238E27FC236}">
                <a16:creationId xmlns:a16="http://schemas.microsoft.com/office/drawing/2014/main" id="{F9263F7B-E8C7-190C-EABD-E7C64352AAE5}"/>
              </a:ext>
            </a:extLst>
          </p:cNvPr>
          <p:cNvSpPr txBox="1">
            <a:spLocks/>
          </p:cNvSpPr>
          <p:nvPr/>
        </p:nvSpPr>
        <p:spPr>
          <a:xfrm>
            <a:off x="750962" y="2590800"/>
            <a:ext cx="753988"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Full width</a:t>
            </a:r>
          </a:p>
        </p:txBody>
      </p:sp>
      <p:sp>
        <p:nvSpPr>
          <p:cNvPr id="94" name="Title 1">
            <a:extLst>
              <a:ext uri="{FF2B5EF4-FFF2-40B4-BE49-F238E27FC236}">
                <a16:creationId xmlns:a16="http://schemas.microsoft.com/office/drawing/2014/main" id="{1A07DA6F-A596-7772-9EEB-9BFE865FB415}"/>
              </a:ext>
            </a:extLst>
          </p:cNvPr>
          <p:cNvSpPr txBox="1">
            <a:spLocks/>
          </p:cNvSpPr>
          <p:nvPr/>
        </p:nvSpPr>
        <p:spPr>
          <a:xfrm>
            <a:off x="666750" y="5989237"/>
            <a:ext cx="838200"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Min width</a:t>
            </a:r>
          </a:p>
        </p:txBody>
      </p:sp>
      <p:sp>
        <p:nvSpPr>
          <p:cNvPr id="95" name="Arrow: Up 94">
            <a:extLst>
              <a:ext uri="{FF2B5EF4-FFF2-40B4-BE49-F238E27FC236}">
                <a16:creationId xmlns:a16="http://schemas.microsoft.com/office/drawing/2014/main" id="{C230678C-5F4E-731F-ABCA-4E62BD5F30B5}"/>
              </a:ext>
              <a:ext uri="{C183D7F6-B498-43B3-948B-1728B52AA6E4}">
                <adec:decorative xmlns:adec="http://schemas.microsoft.com/office/drawing/2017/decorative" val="1"/>
              </a:ext>
            </a:extLst>
          </p:cNvPr>
          <p:cNvSpPr/>
          <p:nvPr/>
        </p:nvSpPr>
        <p:spPr bwMode="auto">
          <a:xfrm>
            <a:off x="1609725" y="2133600"/>
            <a:ext cx="571923" cy="4215628"/>
          </a:xfrm>
          <a:prstGeom prst="upArrow">
            <a:avLst/>
          </a:prstGeom>
          <a:gradFill flip="none" rotWithShape="1">
            <a:gsLst>
              <a:gs pos="100000">
                <a:srgbClr val="0078D4"/>
              </a:gs>
              <a:gs pos="29000">
                <a:srgbClr val="8661C5"/>
              </a:gs>
              <a:gs pos="0">
                <a:srgbClr val="C03BC4"/>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endParaRPr>
          </a:p>
        </p:txBody>
      </p:sp>
      <p:cxnSp>
        <p:nvCxnSpPr>
          <p:cNvPr id="96" name="Straight Connector 95">
            <a:extLst>
              <a:ext uri="{FF2B5EF4-FFF2-40B4-BE49-F238E27FC236}">
                <a16:creationId xmlns:a16="http://schemas.microsoft.com/office/drawing/2014/main" id="{71E9BCE0-AF56-5C74-0D91-587752339569}"/>
              </a:ext>
              <a:ext uri="{C183D7F6-B498-43B3-948B-1728B52AA6E4}">
                <adec:decorative xmlns:adec="http://schemas.microsoft.com/office/drawing/2017/decorative" val="1"/>
              </a:ext>
            </a:extLst>
          </p:cNvPr>
          <p:cNvCxnSpPr>
            <a:cxnSpLocks/>
          </p:cNvCxnSpPr>
          <p:nvPr/>
        </p:nvCxnSpPr>
        <p:spPr>
          <a:xfrm>
            <a:off x="1623102" y="2514600"/>
            <a:ext cx="0" cy="3762375"/>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7B66DB2A-95F8-4297-F21B-471506F87B1B}"/>
              </a:ext>
              <a:ext uri="{C183D7F6-B498-43B3-948B-1728B52AA6E4}">
                <adec:decorative xmlns:adec="http://schemas.microsoft.com/office/drawing/2017/decorative" val="1"/>
              </a:ext>
            </a:extLst>
          </p:cNvPr>
          <p:cNvSpPr/>
          <p:nvPr/>
        </p:nvSpPr>
        <p:spPr bwMode="auto">
          <a:xfrm>
            <a:off x="5248275" y="354972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8" name="Rectangle 97">
            <a:extLst>
              <a:ext uri="{FF2B5EF4-FFF2-40B4-BE49-F238E27FC236}">
                <a16:creationId xmlns:a16="http://schemas.microsoft.com/office/drawing/2014/main" id="{AD0F7D78-FA40-8158-8BA7-1CD6B93DD58E}"/>
              </a:ext>
              <a:ext uri="{C183D7F6-B498-43B3-948B-1728B52AA6E4}">
                <adec:decorative xmlns:adec="http://schemas.microsoft.com/office/drawing/2017/decorative" val="1"/>
              </a:ext>
            </a:extLst>
          </p:cNvPr>
          <p:cNvSpPr/>
          <p:nvPr/>
        </p:nvSpPr>
        <p:spPr bwMode="auto">
          <a:xfrm>
            <a:off x="5730875" y="255277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9" name="Rectangle 98">
            <a:extLst>
              <a:ext uri="{FF2B5EF4-FFF2-40B4-BE49-F238E27FC236}">
                <a16:creationId xmlns:a16="http://schemas.microsoft.com/office/drawing/2014/main" id="{9982CA9E-A973-385C-4DAE-0741112AE626}"/>
              </a:ext>
              <a:ext uri="{C183D7F6-B498-43B3-948B-1728B52AA6E4}">
                <adec:decorative xmlns:adec="http://schemas.microsoft.com/office/drawing/2017/decorative" val="1"/>
              </a:ext>
            </a:extLst>
          </p:cNvPr>
          <p:cNvSpPr/>
          <p:nvPr/>
        </p:nvSpPr>
        <p:spPr bwMode="auto">
          <a:xfrm>
            <a:off x="4749800" y="4543502"/>
            <a:ext cx="1555750"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Rectangle 99">
            <a:extLst>
              <a:ext uri="{FF2B5EF4-FFF2-40B4-BE49-F238E27FC236}">
                <a16:creationId xmlns:a16="http://schemas.microsoft.com/office/drawing/2014/main" id="{605EBEB9-3801-AA52-D65C-A6CB3009837F}"/>
              </a:ext>
              <a:ext uri="{C183D7F6-B498-43B3-948B-1728B52AA6E4}">
                <adec:decorative xmlns:adec="http://schemas.microsoft.com/office/drawing/2017/decorative" val="1"/>
              </a:ext>
            </a:extLst>
          </p:cNvPr>
          <p:cNvSpPr/>
          <p:nvPr/>
        </p:nvSpPr>
        <p:spPr bwMode="auto">
          <a:xfrm>
            <a:off x="3543935" y="5500688"/>
            <a:ext cx="789940" cy="402431"/>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9139405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E325-CB3C-775A-D06C-A38376D87E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57F713-F3EC-55DA-0977-1718C6F1DBE0}"/>
              </a:ext>
            </a:extLst>
          </p:cNvPr>
          <p:cNvSpPr>
            <a:spLocks noGrp="1"/>
          </p:cNvSpPr>
          <p:nvPr>
            <p:ph type="title"/>
          </p:nvPr>
        </p:nvSpPr>
        <p:spPr>
          <a:xfrm>
            <a:off x="0" y="-800100"/>
            <a:ext cx="11011601" cy="553998"/>
          </a:xfrm>
        </p:spPr>
        <p:txBody>
          <a:bodyPr/>
          <a:lstStyle/>
          <a:p>
            <a:r>
              <a:rPr lang="en-US"/>
              <a:t>PPT demo – ask a question about the file</a:t>
            </a:r>
          </a:p>
        </p:txBody>
      </p:sp>
      <p:pic>
        <p:nvPicPr>
          <p:cNvPr id="8" name="1190-PPTFree" descr="Copilot Chat UI">
            <a:hlinkClick r:id="" action="ppaction://media"/>
            <a:extLst>
              <a:ext uri="{FF2B5EF4-FFF2-40B4-BE49-F238E27FC236}">
                <a16:creationId xmlns:a16="http://schemas.microsoft.com/office/drawing/2014/main" id="{CD839E85-674A-A117-05D7-5EA2FFE543C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77681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6B52A-D2A0-E5ED-16AF-E3118738604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88A584-7051-FF6B-C770-3B88CF115964}"/>
              </a:ext>
            </a:extLst>
          </p:cNvPr>
          <p:cNvSpPr>
            <a:spLocks noGrp="1"/>
          </p:cNvSpPr>
          <p:nvPr>
            <p:ph type="title"/>
          </p:nvPr>
        </p:nvSpPr>
        <p:spPr>
          <a:xfrm>
            <a:off x="0" y="-800100"/>
            <a:ext cx="11011601" cy="553998"/>
          </a:xfrm>
        </p:spPr>
        <p:txBody>
          <a:bodyPr/>
          <a:lstStyle/>
          <a:p>
            <a:r>
              <a:rPr lang="en-US"/>
              <a:t>PPT demo – create an image</a:t>
            </a:r>
          </a:p>
        </p:txBody>
      </p:sp>
      <p:pic>
        <p:nvPicPr>
          <p:cNvPr id="2" name="1190-PPTFree2" descr="Copilot Chat UI">
            <a:hlinkClick r:id="" action="ppaction://media"/>
            <a:extLst>
              <a:ext uri="{FF2B5EF4-FFF2-40B4-BE49-F238E27FC236}">
                <a16:creationId xmlns:a16="http://schemas.microsoft.com/office/drawing/2014/main" id="{30FD9125-0070-1F5E-E487-D042659E673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32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FD29-6BCF-316B-9D34-8A8C146401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08A4DB-D1B2-673C-D6E5-5FBCBA42AB09}"/>
              </a:ext>
            </a:extLst>
          </p:cNvPr>
          <p:cNvSpPr>
            <a:spLocks noGrp="1"/>
          </p:cNvSpPr>
          <p:nvPr>
            <p:ph type="title"/>
          </p:nvPr>
        </p:nvSpPr>
        <p:spPr>
          <a:xfrm>
            <a:off x="0" y="-800100"/>
            <a:ext cx="11011601" cy="553998"/>
          </a:xfrm>
        </p:spPr>
        <p:txBody>
          <a:bodyPr/>
          <a:lstStyle/>
          <a:p>
            <a:r>
              <a:rPr lang="en-US"/>
              <a:t>PPT demo – reference another file</a:t>
            </a:r>
          </a:p>
        </p:txBody>
      </p:sp>
      <p:pic>
        <p:nvPicPr>
          <p:cNvPr id="3" name="1190-PPTFreeCIQ" descr="Copilot Chat UI">
            <a:hlinkClick r:id="" action="ppaction://media"/>
            <a:extLst>
              <a:ext uri="{FF2B5EF4-FFF2-40B4-BE49-F238E27FC236}">
                <a16:creationId xmlns:a16="http://schemas.microsoft.com/office/drawing/2014/main" id="{377DF310-793F-E34D-6BE0-01FB3E124A6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6938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E52FE9-010A-4B33-8B87-B9954D93C98C}">
  <ds:schemaRefs>
    <ds:schemaRef ds:uri="http://purl.org/dc/terms/"/>
    <ds:schemaRef ds:uri="http://schemas.microsoft.com/office/2006/documentManagement/types"/>
    <ds:schemaRef ds:uri="http://schemas.openxmlformats.org/package/2006/metadata/core-properties"/>
    <ds:schemaRef ds:uri="http://purl.org/dc/elements/1.1/"/>
    <ds:schemaRef ds:uri="b817b00b-f121-400f-976b-40959b1c7d14"/>
    <ds:schemaRef ds:uri="http://schemas.microsoft.com/office/infopath/2007/PartnerControls"/>
    <ds:schemaRef ds:uri="http://schemas.microsoft.com/office/2006/metadata/properties"/>
    <ds:schemaRef ds:uri="http://www.w3.org/XML/1998/namespace"/>
    <ds:schemaRef ds:uri="324d2b90-11f2-4fdf-990a-54fa46247cf8"/>
    <ds:schemaRef ds:uri="http://schemas.microsoft.com/sharepoint/v3"/>
    <ds:schemaRef ds:uri="http://purl.org/dc/dcmitype/"/>
  </ds:schemaRefs>
</ds:datastoreItem>
</file>

<file path=customXml/itemProps2.xml><?xml version="1.0" encoding="utf-8"?>
<ds:datastoreItem xmlns:ds="http://schemas.openxmlformats.org/officeDocument/2006/customXml" ds:itemID="{121E3DE4-CCCC-45DC-9A37-C01B334D0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71703D-28BD-478C-9130-B9AE5B0FB07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1082</Words>
  <Application>Microsoft Office PowerPoint</Application>
  <PresentationFormat>Widescreen</PresentationFormat>
  <Paragraphs>88</Paragraphs>
  <Slides>8</Slides>
  <Notes>8</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Segoe UI Semibold</vt:lpstr>
      <vt:lpstr>Wingdings</vt:lpstr>
      <vt:lpstr>1_LIGHT MODE</vt:lpstr>
      <vt:lpstr>Get started with Microsoft 365 Copilot Chat in PowerPoint</vt:lpstr>
      <vt:lpstr>Copilot Chat in PowerPoint overview</vt:lpstr>
      <vt:lpstr>Starting a Copilot Chat in PowerPoint </vt:lpstr>
      <vt:lpstr>Copilot Chat in PowerPoint response</vt:lpstr>
      <vt:lpstr>My Chat pane doesn’t look like the picture</vt:lpstr>
      <vt:lpstr>PPT demo – ask a question about the file</vt:lpstr>
      <vt:lpstr>PPT demo – create an image</vt:lpstr>
      <vt:lpstr>PPT demo – reference another 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2025-09-12T15:39:57Z</dcterms:created>
  <dcterms:modified xsi:type="dcterms:W3CDTF">2025-09-12T19:28:52Z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ies>
</file>