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8402" r:id="rId4"/>
  </p:sldMasterIdLst>
  <p:notesMasterIdLst>
    <p:notesMasterId r:id="rId12"/>
  </p:notesMasterIdLst>
  <p:handoutMasterIdLst>
    <p:handoutMasterId r:id="rId13"/>
  </p:handoutMasterIdLst>
  <p:sldIdLst>
    <p:sldId id="2147481587" r:id="rId5"/>
    <p:sldId id="2147481588" r:id="rId6"/>
    <p:sldId id="2147481589" r:id="rId7"/>
    <p:sldId id="2147481590" r:id="rId8"/>
    <p:sldId id="2147481591" r:id="rId9"/>
    <p:sldId id="2147481593" r:id="rId10"/>
    <p:sldId id="21474815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BC4"/>
    <a:srgbClr val="9F50C5"/>
    <a:srgbClr val="9756C5"/>
    <a:srgbClr val="8E5CC5"/>
    <a:srgbClr val="8661C5"/>
    <a:srgbClr val="8DE971"/>
    <a:srgbClr val="FFB3BB"/>
    <a:srgbClr val="F4364C"/>
    <a:srgbClr val="FFE399"/>
    <a:srgbClr val="FF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274E0D-795C-460C-8BB3-27A70BD8EA25}" v="15" dt="2025-09-12T15:33:20.881"/>
    <p1510:client id="{80000E72-C249-4868-9E8A-43058062BE03}" v="1" dt="2025-09-12T19:28:09.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53" autoAdjust="0"/>
  </p:normalViewPr>
  <p:slideViewPr>
    <p:cSldViewPr snapToGrid="0">
      <p:cViewPr varScale="1">
        <p:scale>
          <a:sx n="76" d="100"/>
          <a:sy n="76" d="100"/>
        </p:scale>
        <p:origin x="1692" y="29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38152F-7930-E7C2-52AD-F6A05C9D8A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50371A-0D18-680A-0C08-ABE130D018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D8240-2ECF-4468-9BEA-231A5A376669}" type="datetimeFigureOut">
              <a:rPr lang="en-US" smtClean="0"/>
              <a:t>9/12/2025</a:t>
            </a:fld>
            <a:endParaRPr lang="en-US"/>
          </a:p>
        </p:txBody>
      </p:sp>
      <p:sp>
        <p:nvSpPr>
          <p:cNvPr id="4" name="Footer Placeholder 3">
            <a:extLst>
              <a:ext uri="{FF2B5EF4-FFF2-40B4-BE49-F238E27FC236}">
                <a16:creationId xmlns:a16="http://schemas.microsoft.com/office/drawing/2014/main" id="{877D4D47-3819-7047-F59D-34DF617F0D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46CCF2-E652-E55B-614E-854DCF5210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0E463-2B31-4BCB-9649-37EB94C5C769}" type="slidenum">
              <a:rPr lang="en-US" smtClean="0"/>
              <a:t>‹#›</a:t>
            </a:fld>
            <a:endParaRPr lang="en-US"/>
          </a:p>
        </p:txBody>
      </p:sp>
    </p:spTree>
    <p:extLst>
      <p:ext uri="{BB962C8B-B14F-4D97-AF65-F5344CB8AC3E}">
        <p14:creationId xmlns:p14="http://schemas.microsoft.com/office/powerpoint/2010/main" val="4658964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4E73-17E7-406A-A347-A74717F43AD8}"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F43AC-C579-4519-988E-910819434F4E}" type="slidenum">
              <a:rPr lang="en-US" smtClean="0"/>
              <a:t>‹#›</a:t>
            </a:fld>
            <a:endParaRPr lang="en-US"/>
          </a:p>
        </p:txBody>
      </p:sp>
    </p:spTree>
    <p:extLst>
      <p:ext uri="{BB962C8B-B14F-4D97-AF65-F5344CB8AC3E}">
        <p14:creationId xmlns:p14="http://schemas.microsoft.com/office/powerpoint/2010/main" val="426447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everyone! Today, we’ll explore how Microsoft 365 Copilot Chat can supercharge your workflow in Excel. Excel is packed with features, but it can be overwhelming to know where to start. Copilot adds even more capabilities, making it easier to get answers, automate tasks, and save time. This session will show practical examples and how-</a:t>
            </a:r>
            <a:r>
              <a:rPr lang="en-US" err="1"/>
              <a:t>tos</a:t>
            </a:r>
            <a:r>
              <a:rPr lang="en-US"/>
              <a:t>, so you can use Copilot to work smarter and more efficiently.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85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4DBA6-460D-D6F2-EB92-4494A972D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667F2-34B5-632F-ECD6-BDB576640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D6CD0-19F7-9F9C-1D5E-5EA69AECE723}"/>
              </a:ext>
            </a:extLst>
          </p:cNvPr>
          <p:cNvSpPr>
            <a:spLocks noGrp="1"/>
          </p:cNvSpPr>
          <p:nvPr>
            <p:ph type="body" idx="1"/>
          </p:nvPr>
        </p:nvSpPr>
        <p:spPr/>
        <p:txBody>
          <a:bodyPr/>
          <a:lstStyle/>
          <a:p>
            <a:r>
              <a:rPr lang="en-US"/>
              <a:t>Copilot Chat in Outlook lets you ask questions about the emails and </a:t>
            </a:r>
            <a:r>
              <a:rPr lang="en-US" err="1"/>
              <a:t>calandar</a:t>
            </a:r>
            <a:r>
              <a:rPr lang="en-US"/>
              <a:t> events that you are viewing.</a:t>
            </a:r>
          </a:p>
        </p:txBody>
      </p:sp>
      <p:sp>
        <p:nvSpPr>
          <p:cNvPr id="4" name="Slide Number Placeholder 3">
            <a:extLst>
              <a:ext uri="{FF2B5EF4-FFF2-40B4-BE49-F238E27FC236}">
                <a16:creationId xmlns:a16="http://schemas.microsoft.com/office/drawing/2014/main" id="{E6A4A61A-1380-7F5F-2C93-9E3D1D1BA0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16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have the Chat window open you’ll see there are a lot of options packed into a small space. But luckily the UI is consistent across all of your apps so you’ll only need to learn it once.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navigation panel lets you access agents and your conversation history. If you want to continue an old chat or reference information Copilot previously provided you can find that here. When you access an agent you will leave Copilot Chat and interact with that agent. You’ll need to go back to the Navigation panel if you want to use Copilot Chat again.</a:t>
            </a:r>
          </a:p>
          <a:p>
            <a:endParaRPr lang="en-US"/>
          </a:p>
          <a:p>
            <a:r>
              <a:rPr lang="en-US"/>
              <a:t>The enterprise data protection shield means your data is secure. You can start a new chat, access more options (like feedback and controls), and close the chat when done. When you start a new chat you have the option to start a temporary chat that won’t be saved in your conversation history.</a:t>
            </a:r>
          </a:p>
          <a:p>
            <a:endParaRPr lang="en-US"/>
          </a:p>
          <a:p>
            <a:r>
              <a:rPr lang="en-US"/>
              <a:t>The prompt box is where you start your conversation—add content, files, or images to enrich your chat. You can also access specialized agents like Designer and use voice dictation. </a:t>
            </a:r>
          </a:p>
          <a:p>
            <a:endParaRPr lang="en-US"/>
          </a:p>
          <a:p>
            <a:r>
              <a:rPr lang="en-US"/>
              <a:t>Sample prompts are tailored to your document, with options to expand and see 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43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ask a question, Copilot will create a detailed response with references to files or websites used. </a:t>
            </a:r>
          </a:p>
          <a:p>
            <a:endParaRPr lang="en-US"/>
          </a:p>
          <a:p>
            <a:r>
              <a:rPr lang="en-US"/>
              <a:t>You can continue the conversation with multi-turn suggestions or ask follow-up questions in the prompt box. </a:t>
            </a:r>
          </a:p>
          <a:p>
            <a:endParaRPr lang="en-US"/>
          </a:p>
          <a:p>
            <a:r>
              <a:rPr lang="en-US"/>
              <a:t>Insert responses directly into your document, copy them to the clipboard, or share them with others. </a:t>
            </a:r>
          </a:p>
          <a:p>
            <a:endParaRPr lang="en-US"/>
          </a:p>
          <a:p>
            <a:r>
              <a:rPr lang="en-US"/>
              <a:t>Use the feedback buttons to let Microsoft know what works well or what could be improved.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19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more space there is an opportunity to include more information in the Chat options bar. This slide will help make it clear when and where items appear so that you can always find the UI elements you need.</a:t>
            </a:r>
          </a:p>
          <a:p>
            <a:endParaRPr lang="en-US"/>
          </a:p>
          <a:p>
            <a:r>
              <a:rPr lang="en-US"/>
              <a:t>Note that the chat title will only appear if you have already entered a prompt in the chat session.</a:t>
            </a:r>
          </a:p>
          <a:p>
            <a:endParaRPr lang="en-US"/>
          </a:p>
          <a:p>
            <a:r>
              <a:rPr lang="en-US"/>
              <a:t>The other main change is that the way to create a temporary chat changes from a dropdown on the new chat button to a selection under More Options.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49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short 10 second demo of Copilot Chat in action. You can ask Copilot about the conversation you have open and create a summary.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31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second video you’ll see that you can still reference other files just as you would using chat in the Copilot app. So, if the information you need is in another file or on the web you don’t have to leave Outlook to find it. Copilot brings the answers you need right to your email thread and then you can insert the response into the file with one click.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034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a:srcRect l="8617" r="18611" b="27229"/>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11087101" cy="6858000"/>
          </a:xfrm>
          <a:prstGeom prst="rect">
            <a:avLst/>
          </a:prstGeom>
          <a:gradFill>
            <a:gsLst>
              <a:gs pos="6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228954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51665680"/>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_with Head">
    <p:spTree>
      <p:nvGrpSpPr>
        <p:cNvPr id="1" name=""/>
        <p:cNvGrpSpPr/>
        <p:nvPr/>
      </p:nvGrpSpPr>
      <p:grpSpPr>
        <a:xfrm>
          <a:off x="0" y="0"/>
          <a:ext cx="0" cy="0"/>
          <a:chOff x="0" y="0"/>
          <a:chExt cx="0" cy="0"/>
        </a:xfrm>
      </p:grpSpPr>
      <p:pic>
        <p:nvPicPr>
          <p:cNvPr id="4" name="Picture 3" descr="A blue sky with white clouds&#10;&#10;AI-generated content may be incorrect.">
            <a:extLst>
              <a:ext uri="{FF2B5EF4-FFF2-40B4-BE49-F238E27FC236}">
                <a16:creationId xmlns:a16="http://schemas.microsoft.com/office/drawing/2014/main" id="{531B448E-A038-1582-02C4-26D6B60E105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727198414"/>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216735202"/>
      </p:ext>
    </p:extLst>
  </p:cSld>
  <p:clrMap bg1="lt1" tx1="dk1" bg2="lt2" tx2="dk2" accent1="accent1" accent2="accent2" accent3="accent3" accent4="accent4" accent5="accent5" accent6="accent6" hlink="hlink" folHlink="folHlink"/>
  <p:sldLayoutIdLst>
    <p:sldLayoutId id="2147498403" r:id="rId1"/>
    <p:sldLayoutId id="2147498405" r:id="rId2"/>
    <p:sldLayoutId id="2147498407" r:id="rId3"/>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A5A5A5"/>
          </p15:clr>
        </p15:guide>
        <p15:guide id="2" pos="7680">
          <p15:clr>
            <a:srgbClr val="A5A5A5"/>
          </p15:clr>
        </p15:guide>
        <p15:guide id="3" pos="186">
          <p15:clr>
            <a:srgbClr val="A5A5A5"/>
          </p15:clr>
        </p15:guide>
        <p15:guide id="26" pos="7496">
          <p15:clr>
            <a:srgbClr val="A5A5A5"/>
          </p15:clr>
        </p15:guide>
        <p15:guide id="27" orient="horz">
          <p15:clr>
            <a:srgbClr val="A5A5A5"/>
          </p15:clr>
        </p15:guide>
        <p15:guide id="28" orient="horz" pos="4320">
          <p15:clr>
            <a:srgbClr val="A5A5A5"/>
          </p15:clr>
        </p15:guide>
        <p15:guide id="29" orient="horz" pos="184">
          <p15:clr>
            <a:srgbClr val="A5A5A5"/>
          </p15:clr>
        </p15:guide>
        <p15:guide id="40" orient="horz" pos="4134">
          <p15:clr>
            <a:srgbClr val="A5A5A5"/>
          </p15:clr>
        </p15:guide>
        <p15:guide id="42" pos="365">
          <p15:clr>
            <a:srgbClr val="C35EA4"/>
          </p15:clr>
        </p15:guide>
        <p15:guide id="43" orient="horz" pos="367">
          <p15:clr>
            <a:srgbClr val="C35EA4"/>
          </p15:clr>
        </p15:guide>
        <p15:guide id="44" orient="horz" pos="3953">
          <p15:clr>
            <a:srgbClr val="C35EA4"/>
          </p15:clr>
        </p15:guide>
        <p15:guide id="45" pos="7307">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3.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3">
            <a:extLst>
              <a:ext uri="{FF2B5EF4-FFF2-40B4-BE49-F238E27FC236}">
                <a16:creationId xmlns:a16="http://schemas.microsoft.com/office/drawing/2014/main" id="{0289E40B-3424-2F27-4AFE-937EE87763FE}"/>
              </a:ext>
            </a:extLst>
          </p:cNvPr>
          <p:cNvSpPr>
            <a:spLocks noGrp="1"/>
          </p:cNvSpPr>
          <p:nvPr>
            <p:ph type="title"/>
          </p:nvPr>
        </p:nvSpPr>
        <p:spPr>
          <a:xfrm>
            <a:off x="569911" y="2153504"/>
            <a:ext cx="5409183" cy="1846659"/>
          </a:xfrm>
        </p:spPr>
        <p:txBody>
          <a:bodyPr/>
          <a:lstStyle/>
          <a:p>
            <a:r>
              <a:rPr lang="en-US" dirty="0"/>
              <a:t>Get started with</a:t>
            </a:r>
            <a:br>
              <a:rPr lang="en-US" dirty="0"/>
            </a:br>
            <a:r>
              <a:rPr lang="en-US" dirty="0"/>
              <a:t>Microsoft 365 Copilot Chat in Outlook</a:t>
            </a:r>
          </a:p>
        </p:txBody>
      </p:sp>
      <p:sp>
        <p:nvSpPr>
          <p:cNvPr id="21" name="Text Placeholder 14">
            <a:extLst>
              <a:ext uri="{FF2B5EF4-FFF2-40B4-BE49-F238E27FC236}">
                <a16:creationId xmlns:a16="http://schemas.microsoft.com/office/drawing/2014/main" id="{37894632-128C-224D-63EB-73248BF5871F}"/>
              </a:ext>
            </a:extLst>
          </p:cNvPr>
          <p:cNvSpPr>
            <a:spLocks noGrp="1"/>
          </p:cNvSpPr>
          <p:nvPr>
            <p:ph type="body" sz="quarter" idx="12"/>
          </p:nvPr>
        </p:nvSpPr>
        <p:spPr>
          <a:xfrm>
            <a:off x="582041" y="4215827"/>
            <a:ext cx="5409183" cy="492443"/>
          </a:xfrm>
        </p:spPr>
        <p:txBody>
          <a:bodyPr/>
          <a:lstStyle/>
          <a:p>
            <a:r>
              <a:rPr lang="en-US"/>
              <a:t>Practical examples and how-</a:t>
            </a:r>
            <a:r>
              <a:rPr lang="en-US" err="1"/>
              <a:t>tos</a:t>
            </a:r>
            <a:r>
              <a:rPr lang="en-US"/>
              <a:t> for users without a Microsoft 365 Copilot license</a:t>
            </a:r>
          </a:p>
        </p:txBody>
      </p:sp>
      <p:sp>
        <p:nvSpPr>
          <p:cNvPr id="22" name="Text Placeholder 15">
            <a:extLst>
              <a:ext uri="{FF2B5EF4-FFF2-40B4-BE49-F238E27FC236}">
                <a16:creationId xmlns:a16="http://schemas.microsoft.com/office/drawing/2014/main" id="{53BF79C7-3FBD-428F-AA64-8E7B7B453C2E}"/>
              </a:ext>
            </a:extLst>
          </p:cNvPr>
          <p:cNvSpPr>
            <a:spLocks noGrp="1"/>
          </p:cNvSpPr>
          <p:nvPr>
            <p:ph type="body" sz="quarter" idx="13"/>
          </p:nvPr>
        </p:nvSpPr>
        <p:spPr>
          <a:xfrm>
            <a:off x="582042" y="6446520"/>
            <a:ext cx="1645920" cy="153888"/>
          </a:xfrm>
        </p:spPr>
        <p:txBody>
          <a:bodyPr/>
          <a:lstStyle/>
          <a:p>
            <a:r>
              <a:rPr lang="en-US"/>
              <a:t>September 2025</a:t>
            </a:r>
          </a:p>
        </p:txBody>
      </p:sp>
    </p:spTree>
    <p:extLst>
      <p:ext uri="{BB962C8B-B14F-4D97-AF65-F5344CB8AC3E}">
        <p14:creationId xmlns:p14="http://schemas.microsoft.com/office/powerpoint/2010/main" val="10096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E728D-C6E7-1858-725E-F246869C5329}"/>
            </a:ext>
          </a:extLst>
        </p:cNvPr>
        <p:cNvGrpSpPr/>
        <p:nvPr/>
      </p:nvGrpSpPr>
      <p:grpSpPr>
        <a:xfrm>
          <a:off x="0" y="0"/>
          <a:ext cx="0" cy="0"/>
          <a:chOff x="0" y="0"/>
          <a:chExt cx="0" cy="0"/>
        </a:xfrm>
      </p:grpSpPr>
      <p:sp>
        <p:nvSpPr>
          <p:cNvPr id="23" name="Title 43">
            <a:extLst>
              <a:ext uri="{FF2B5EF4-FFF2-40B4-BE49-F238E27FC236}">
                <a16:creationId xmlns:a16="http://schemas.microsoft.com/office/drawing/2014/main" id="{6EF7EBF8-1A97-BF18-11CE-A598AE5346A2}"/>
              </a:ext>
            </a:extLst>
          </p:cNvPr>
          <p:cNvSpPr>
            <a:spLocks noGrp="1"/>
          </p:cNvSpPr>
          <p:nvPr>
            <p:ph type="title"/>
          </p:nvPr>
        </p:nvSpPr>
        <p:spPr>
          <a:xfrm>
            <a:off x="588261" y="585216"/>
            <a:ext cx="11011601" cy="553998"/>
          </a:xfrm>
        </p:spPr>
        <p:txBody>
          <a:bodyPr/>
          <a:lstStyle/>
          <a:p>
            <a:r>
              <a:rPr lang="en-US"/>
              <a:t>Copilot Chat in Outlook</a:t>
            </a:r>
          </a:p>
        </p:txBody>
      </p:sp>
      <p:sp>
        <p:nvSpPr>
          <p:cNvPr id="24" name="Freeform: Shape 23">
            <a:extLst>
              <a:ext uri="{FF2B5EF4-FFF2-40B4-BE49-F238E27FC236}">
                <a16:creationId xmlns:a16="http://schemas.microsoft.com/office/drawing/2014/main" id="{8BD9038A-8FFD-9A23-5951-CD48867C68EF}"/>
              </a:ext>
              <a:ext uri="{C183D7F6-B498-43B3-948B-1728B52AA6E4}">
                <adec:decorative xmlns:adec="http://schemas.microsoft.com/office/drawing/2017/decorative" val="1"/>
              </a:ext>
            </a:extLst>
          </p:cNvPr>
          <p:cNvSpPr>
            <a:spLocks/>
          </p:cNvSpPr>
          <p:nvPr/>
        </p:nvSpPr>
        <p:spPr bwMode="auto">
          <a:xfrm>
            <a:off x="600961" y="1291771"/>
            <a:ext cx="7867332" cy="5057456"/>
          </a:xfrm>
          <a:custGeom>
            <a:avLst/>
            <a:gdLst>
              <a:gd name="connsiteX0" fmla="*/ 164114 w 7867332"/>
              <a:gd name="connsiteY0" fmla="*/ 0 h 5057456"/>
              <a:gd name="connsiteX1" fmla="*/ 7867332 w 7867332"/>
              <a:gd name="connsiteY1" fmla="*/ 0 h 5057456"/>
              <a:gd name="connsiteX2" fmla="*/ 7867332 w 7867332"/>
              <a:gd name="connsiteY2" fmla="*/ 5057456 h 5057456"/>
              <a:gd name="connsiteX3" fmla="*/ 164114 w 7867332"/>
              <a:gd name="connsiteY3" fmla="*/ 5057456 h 5057456"/>
              <a:gd name="connsiteX4" fmla="*/ 0 w 7867332"/>
              <a:gd name="connsiteY4" fmla="*/ 4893342 h 5057456"/>
              <a:gd name="connsiteX5" fmla="*/ 0 w 7867332"/>
              <a:gd name="connsiteY5" fmla="*/ 164114 h 5057456"/>
              <a:gd name="connsiteX6" fmla="*/ 164114 w 7867332"/>
              <a:gd name="connsiteY6" fmla="*/ 0 h 505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67332" h="5057456">
                <a:moveTo>
                  <a:pt x="164114" y="0"/>
                </a:moveTo>
                <a:lnTo>
                  <a:pt x="7867332" y="0"/>
                </a:lnTo>
                <a:lnTo>
                  <a:pt x="7867332" y="5057456"/>
                </a:lnTo>
                <a:lnTo>
                  <a:pt x="164114" y="5057456"/>
                </a:lnTo>
                <a:cubicBezTo>
                  <a:pt x="73476" y="5057456"/>
                  <a:pt x="0" y="4983980"/>
                  <a:pt x="0" y="4893342"/>
                </a:cubicBezTo>
                <a:lnTo>
                  <a:pt x="0" y="164114"/>
                </a:lnTo>
                <a:cubicBezTo>
                  <a:pt x="0" y="73476"/>
                  <a:pt x="73476" y="0"/>
                  <a:pt x="164114" y="0"/>
                </a:cubicBezTo>
                <a:close/>
              </a:path>
            </a:pathLst>
          </a:cu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25" name="Rectangle: Rounded Corners 24" descr="Copilot Chat UI">
            <a:extLst>
              <a:ext uri="{FF2B5EF4-FFF2-40B4-BE49-F238E27FC236}">
                <a16:creationId xmlns:a16="http://schemas.microsoft.com/office/drawing/2014/main" id="{3AF5E447-E6D6-6917-907D-817302FE0708}"/>
              </a:ext>
            </a:extLst>
          </p:cNvPr>
          <p:cNvSpPr/>
          <p:nvPr/>
        </p:nvSpPr>
        <p:spPr bwMode="auto">
          <a:xfrm>
            <a:off x="8547100" y="585215"/>
            <a:ext cx="3041650" cy="5977509"/>
          </a:xfrm>
          <a:prstGeom prst="roundRect">
            <a:avLst>
              <a:gd name="adj" fmla="val 4871"/>
            </a:avLst>
          </a:prstGeom>
          <a:solidFill>
            <a:srgbClr val="FAFAFA"/>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sp>
        <p:nvSpPr>
          <p:cNvPr id="27" name="Rectangle: Top Corners Rounded 26">
            <a:extLst>
              <a:ext uri="{FF2B5EF4-FFF2-40B4-BE49-F238E27FC236}">
                <a16:creationId xmlns:a16="http://schemas.microsoft.com/office/drawing/2014/main" id="{A715096A-78FB-F9EE-613F-BF7014655CFA}"/>
              </a:ext>
              <a:ext uri="{C183D7F6-B498-43B3-948B-1728B52AA6E4}">
                <adec:decorative xmlns:adec="http://schemas.microsoft.com/office/drawing/2017/decorative" val="1"/>
              </a:ext>
            </a:extLst>
          </p:cNvPr>
          <p:cNvSpPr/>
          <p:nvPr/>
        </p:nvSpPr>
        <p:spPr bwMode="auto">
          <a:xfrm>
            <a:off x="8468293" y="1291771"/>
            <a:ext cx="45720" cy="5057456"/>
          </a:xfrm>
          <a:prstGeom prst="round2SameRect">
            <a:avLst>
              <a:gd name="adj1" fmla="val 0"/>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8" name="Rectangle: Rounded Corners 26">
            <a:extLst>
              <a:ext uri="{FF2B5EF4-FFF2-40B4-BE49-F238E27FC236}">
                <a16:creationId xmlns:a16="http://schemas.microsoft.com/office/drawing/2014/main" id="{0C280DAE-DB87-8D37-06B0-A9D9F420FF0C}"/>
              </a:ext>
            </a:extLst>
          </p:cNvPr>
          <p:cNvSpPr/>
          <p:nvPr/>
        </p:nvSpPr>
        <p:spPr bwMode="auto">
          <a:xfrm>
            <a:off x="1296000" y="1476512"/>
            <a:ext cx="7055519" cy="110799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With Copilot Chat in Outlook, you can interact naturally with your inbox and calendar to get more done in less time.  Use Copilot Chat to ask questions about individual emails, threads, or calendar events that you are viewing, and their attachments. </a:t>
            </a:r>
          </a:p>
        </p:txBody>
      </p:sp>
      <p:sp>
        <p:nvSpPr>
          <p:cNvPr id="30" name="Rectangle: Rounded Corners 26">
            <a:extLst>
              <a:ext uri="{FF2B5EF4-FFF2-40B4-BE49-F238E27FC236}">
                <a16:creationId xmlns:a16="http://schemas.microsoft.com/office/drawing/2014/main" id="{1C180451-1D24-17F4-764B-1CAA711D24DD}"/>
              </a:ext>
            </a:extLst>
          </p:cNvPr>
          <p:cNvSpPr/>
          <p:nvPr/>
        </p:nvSpPr>
        <p:spPr bwMode="auto">
          <a:xfrm>
            <a:off x="1296000" y="3059233"/>
            <a:ext cx="7055519" cy="2492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Here's an example of the type of prompts you can use</a:t>
            </a:r>
          </a:p>
        </p:txBody>
      </p:sp>
      <p:sp>
        <p:nvSpPr>
          <p:cNvPr id="31" name="Rectangle: Rounded Corners 26">
            <a:extLst>
              <a:ext uri="{FF2B5EF4-FFF2-40B4-BE49-F238E27FC236}">
                <a16:creationId xmlns:a16="http://schemas.microsoft.com/office/drawing/2014/main" id="{CD9BA531-03BB-5EDD-31B5-8B34C3D8674B}"/>
              </a:ext>
            </a:extLst>
          </p:cNvPr>
          <p:cNvSpPr/>
          <p:nvPr/>
        </p:nvSpPr>
        <p:spPr bwMode="auto">
          <a:xfrm>
            <a:off x="1296000" y="3496303"/>
            <a:ext cx="7055519" cy="10618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“Summarize this email for the top 3 main points and any action items I need to take.”</a:t>
            </a:r>
          </a:p>
          <a:p>
            <a:pPr marL="174625" marR="0" lvl="0" indent="-174625" algn="l" defTabSz="932472"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mn-cs"/>
              </a:rPr>
              <a:t>“Write a recap email for my team based on the discussion in this email thread.”</a:t>
            </a:r>
          </a:p>
        </p:txBody>
      </p:sp>
      <p:pic>
        <p:nvPicPr>
          <p:cNvPr id="35" name="Picture 34" descr="Copilot Chat UI">
            <a:extLst>
              <a:ext uri="{FF2B5EF4-FFF2-40B4-BE49-F238E27FC236}">
                <a16:creationId xmlns:a16="http://schemas.microsoft.com/office/drawing/2014/main" id="{4EFAED85-7F3B-C17F-C302-37499EF7E9BC}"/>
              </a:ext>
            </a:extLst>
          </p:cNvPr>
          <p:cNvPicPr>
            <a:picLocks noChangeAspect="1"/>
          </p:cNvPicPr>
          <p:nvPr/>
        </p:nvPicPr>
        <p:blipFill>
          <a:blip r:embed="rId3"/>
          <a:stretch>
            <a:fillRect/>
          </a:stretch>
        </p:blipFill>
        <p:spPr>
          <a:xfrm>
            <a:off x="8716862" y="655694"/>
            <a:ext cx="2702127" cy="5469804"/>
          </a:xfrm>
          <a:prstGeom prst="rect">
            <a:avLst/>
          </a:prstGeom>
          <a:ln w="6350">
            <a:noFill/>
          </a:ln>
        </p:spPr>
      </p:pic>
      <p:sp>
        <p:nvSpPr>
          <p:cNvPr id="37" name="Graphic 105" descr="Icon of two overlapping envelopes ">
            <a:extLst>
              <a:ext uri="{FF2B5EF4-FFF2-40B4-BE49-F238E27FC236}">
                <a16:creationId xmlns:a16="http://schemas.microsoft.com/office/drawing/2014/main" id="{9B68360F-4311-2960-7A1F-D7C6737D3403}"/>
              </a:ext>
            </a:extLst>
          </p:cNvPr>
          <p:cNvSpPr/>
          <p:nvPr/>
        </p:nvSpPr>
        <p:spPr>
          <a:xfrm>
            <a:off x="784163" y="1519238"/>
            <a:ext cx="328360" cy="280306"/>
          </a:xfrm>
          <a:custGeom>
            <a:avLst/>
            <a:gdLst>
              <a:gd name="connsiteX0" fmla="*/ 22494 w 307527"/>
              <a:gd name="connsiteY0" fmla="*/ 52674 h 262523"/>
              <a:gd name="connsiteX1" fmla="*/ 0 w 307527"/>
              <a:gd name="connsiteY1" fmla="*/ 93758 h 262523"/>
              <a:gd name="connsiteX2" fmla="*/ 0 w 307527"/>
              <a:gd name="connsiteY2" fmla="*/ 183766 h 262523"/>
              <a:gd name="connsiteX3" fmla="*/ 78757 w 307527"/>
              <a:gd name="connsiteY3" fmla="*/ 262523 h 262523"/>
              <a:gd name="connsiteX4" fmla="*/ 213769 w 307527"/>
              <a:gd name="connsiteY4" fmla="*/ 262523 h 262523"/>
              <a:gd name="connsiteX5" fmla="*/ 254853 w 307527"/>
              <a:gd name="connsiteY5" fmla="*/ 240029 h 262523"/>
              <a:gd name="connsiteX6" fmla="*/ 78757 w 307527"/>
              <a:gd name="connsiteY6" fmla="*/ 240021 h 262523"/>
              <a:gd name="connsiteX7" fmla="*/ 22502 w 307527"/>
              <a:gd name="connsiteY7" fmla="*/ 183766 h 262523"/>
              <a:gd name="connsiteX8" fmla="*/ 22494 w 307527"/>
              <a:gd name="connsiteY8" fmla="*/ 52674 h 262523"/>
              <a:gd name="connsiteX9" fmla="*/ 258773 w 307527"/>
              <a:gd name="connsiteY9" fmla="*/ 0 h 262523"/>
              <a:gd name="connsiteX10" fmla="*/ 86258 w 307527"/>
              <a:gd name="connsiteY10" fmla="*/ 0 h 262523"/>
              <a:gd name="connsiteX11" fmla="*/ 37580 w 307527"/>
              <a:gd name="connsiteY11" fmla="*/ 45988 h 262523"/>
              <a:gd name="connsiteX12" fmla="*/ 37503 w 307527"/>
              <a:gd name="connsiteY12" fmla="*/ 48754 h 262523"/>
              <a:gd name="connsiteX13" fmla="*/ 37503 w 307527"/>
              <a:gd name="connsiteY13" fmla="*/ 176266 h 262523"/>
              <a:gd name="connsiteX14" fmla="*/ 83491 w 307527"/>
              <a:gd name="connsiteY14" fmla="*/ 224943 h 262523"/>
              <a:gd name="connsiteX15" fmla="*/ 86258 w 307527"/>
              <a:gd name="connsiteY15" fmla="*/ 225020 h 262523"/>
              <a:gd name="connsiteX16" fmla="*/ 258773 w 307527"/>
              <a:gd name="connsiteY16" fmla="*/ 225020 h 262523"/>
              <a:gd name="connsiteX17" fmla="*/ 307451 w 307527"/>
              <a:gd name="connsiteY17" fmla="*/ 179032 h 262523"/>
              <a:gd name="connsiteX18" fmla="*/ 307527 w 307527"/>
              <a:gd name="connsiteY18" fmla="*/ 176266 h 262523"/>
              <a:gd name="connsiteX19" fmla="*/ 307527 w 307527"/>
              <a:gd name="connsiteY19" fmla="*/ 48754 h 262523"/>
              <a:gd name="connsiteX20" fmla="*/ 261539 w 307527"/>
              <a:gd name="connsiteY20" fmla="*/ 77 h 262523"/>
              <a:gd name="connsiteX21" fmla="*/ 258773 w 307527"/>
              <a:gd name="connsiteY21" fmla="*/ 0 h 262523"/>
              <a:gd name="connsiteX22" fmla="*/ 60005 w 307527"/>
              <a:gd name="connsiteY22" fmla="*/ 73492 h 262523"/>
              <a:gd name="connsiteX23" fmla="*/ 167275 w 307527"/>
              <a:gd name="connsiteY23" fmla="*/ 129967 h 262523"/>
              <a:gd name="connsiteX24" fmla="*/ 176314 w 307527"/>
              <a:gd name="connsiteY24" fmla="*/ 130602 h 262523"/>
              <a:gd name="connsiteX25" fmla="*/ 177755 w 307527"/>
              <a:gd name="connsiteY25" fmla="*/ 129967 h 262523"/>
              <a:gd name="connsiteX26" fmla="*/ 285025 w 307527"/>
              <a:gd name="connsiteY26" fmla="*/ 73507 h 262523"/>
              <a:gd name="connsiteX27" fmla="*/ 285025 w 307527"/>
              <a:gd name="connsiteY27" fmla="*/ 176266 h 262523"/>
              <a:gd name="connsiteX28" fmla="*/ 260926 w 307527"/>
              <a:gd name="connsiteY28" fmla="*/ 202431 h 262523"/>
              <a:gd name="connsiteX29" fmla="*/ 258773 w 307527"/>
              <a:gd name="connsiteY29" fmla="*/ 202518 h 262523"/>
              <a:gd name="connsiteX30" fmla="*/ 86258 w 307527"/>
              <a:gd name="connsiteY30" fmla="*/ 202518 h 262523"/>
              <a:gd name="connsiteX31" fmla="*/ 60092 w 307527"/>
              <a:gd name="connsiteY31" fmla="*/ 178418 h 262523"/>
              <a:gd name="connsiteX32" fmla="*/ 60005 w 307527"/>
              <a:gd name="connsiteY32" fmla="*/ 176266 h 262523"/>
              <a:gd name="connsiteX33" fmla="*/ 60005 w 307527"/>
              <a:gd name="connsiteY33" fmla="*/ 73492 h 262523"/>
              <a:gd name="connsiteX34" fmla="*/ 86258 w 307527"/>
              <a:gd name="connsiteY34" fmla="*/ 22502 h 262523"/>
              <a:gd name="connsiteX35" fmla="*/ 258773 w 307527"/>
              <a:gd name="connsiteY35" fmla="*/ 22502 h 262523"/>
              <a:gd name="connsiteX36" fmla="*/ 284938 w 307527"/>
              <a:gd name="connsiteY36" fmla="*/ 46601 h 262523"/>
              <a:gd name="connsiteX37" fmla="*/ 284995 w 307527"/>
              <a:gd name="connsiteY37" fmla="*/ 48094 h 262523"/>
              <a:gd name="connsiteX38" fmla="*/ 172515 w 307527"/>
              <a:gd name="connsiteY38" fmla="*/ 107297 h 262523"/>
              <a:gd name="connsiteX39" fmla="*/ 60014 w 307527"/>
              <a:gd name="connsiteY39" fmla="*/ 48077 h 262523"/>
              <a:gd name="connsiteX40" fmla="*/ 86258 w 307527"/>
              <a:gd name="connsiteY40" fmla="*/ 22502 h 26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7527" h="262523">
                <a:moveTo>
                  <a:pt x="22494" y="52674"/>
                </a:moveTo>
                <a:cubicBezTo>
                  <a:pt x="8966" y="61338"/>
                  <a:pt x="0" y="76501"/>
                  <a:pt x="0" y="93758"/>
                </a:cubicBezTo>
                <a:lnTo>
                  <a:pt x="0" y="183766"/>
                </a:lnTo>
                <a:cubicBezTo>
                  <a:pt x="0" y="227263"/>
                  <a:pt x="35261" y="262523"/>
                  <a:pt x="78757" y="262523"/>
                </a:cubicBezTo>
                <a:lnTo>
                  <a:pt x="213769" y="262523"/>
                </a:lnTo>
                <a:cubicBezTo>
                  <a:pt x="231027" y="262523"/>
                  <a:pt x="246190" y="253557"/>
                  <a:pt x="254853" y="240029"/>
                </a:cubicBezTo>
                <a:lnTo>
                  <a:pt x="78757" y="240021"/>
                </a:lnTo>
                <a:cubicBezTo>
                  <a:pt x="47688" y="240021"/>
                  <a:pt x="22502" y="214836"/>
                  <a:pt x="22502" y="183766"/>
                </a:cubicBezTo>
                <a:lnTo>
                  <a:pt x="22494" y="52674"/>
                </a:lnTo>
                <a:close/>
                <a:moveTo>
                  <a:pt x="258773" y="0"/>
                </a:moveTo>
                <a:lnTo>
                  <a:pt x="86258" y="0"/>
                </a:lnTo>
                <a:cubicBezTo>
                  <a:pt x="60260" y="0"/>
                  <a:pt x="39015" y="20349"/>
                  <a:pt x="37580" y="45988"/>
                </a:cubicBezTo>
                <a:lnTo>
                  <a:pt x="37503" y="48754"/>
                </a:lnTo>
                <a:lnTo>
                  <a:pt x="37503" y="176266"/>
                </a:lnTo>
                <a:cubicBezTo>
                  <a:pt x="37503" y="202263"/>
                  <a:pt x="57852" y="223508"/>
                  <a:pt x="83491" y="224943"/>
                </a:cubicBezTo>
                <a:lnTo>
                  <a:pt x="86258" y="225020"/>
                </a:lnTo>
                <a:lnTo>
                  <a:pt x="258773" y="225020"/>
                </a:lnTo>
                <a:cubicBezTo>
                  <a:pt x="284770" y="225020"/>
                  <a:pt x="306015" y="204671"/>
                  <a:pt x="307451" y="179032"/>
                </a:cubicBezTo>
                <a:lnTo>
                  <a:pt x="307527" y="176266"/>
                </a:lnTo>
                <a:lnTo>
                  <a:pt x="307527" y="48754"/>
                </a:lnTo>
                <a:cubicBezTo>
                  <a:pt x="307527" y="22757"/>
                  <a:pt x="287178" y="1511"/>
                  <a:pt x="261539" y="77"/>
                </a:cubicBezTo>
                <a:lnTo>
                  <a:pt x="258773" y="0"/>
                </a:lnTo>
                <a:close/>
                <a:moveTo>
                  <a:pt x="60005" y="73492"/>
                </a:moveTo>
                <a:lnTo>
                  <a:pt x="167275" y="129967"/>
                </a:lnTo>
                <a:cubicBezTo>
                  <a:pt x="170087" y="131446"/>
                  <a:pt x="173369" y="131658"/>
                  <a:pt x="176314" y="130602"/>
                </a:cubicBezTo>
                <a:lnTo>
                  <a:pt x="177755" y="129967"/>
                </a:lnTo>
                <a:lnTo>
                  <a:pt x="285025" y="73507"/>
                </a:lnTo>
                <a:lnTo>
                  <a:pt x="285025" y="176266"/>
                </a:lnTo>
                <a:cubicBezTo>
                  <a:pt x="285025" y="190040"/>
                  <a:pt x="274418" y="201336"/>
                  <a:pt x="260926" y="202431"/>
                </a:cubicBezTo>
                <a:lnTo>
                  <a:pt x="258773" y="202518"/>
                </a:lnTo>
                <a:lnTo>
                  <a:pt x="86258" y="202518"/>
                </a:lnTo>
                <a:cubicBezTo>
                  <a:pt x="72484" y="202518"/>
                  <a:pt x="61188" y="191911"/>
                  <a:pt x="60092" y="178418"/>
                </a:cubicBezTo>
                <a:lnTo>
                  <a:pt x="60005" y="176266"/>
                </a:lnTo>
                <a:lnTo>
                  <a:pt x="60005" y="73492"/>
                </a:lnTo>
                <a:close/>
                <a:moveTo>
                  <a:pt x="86258" y="22502"/>
                </a:moveTo>
                <a:lnTo>
                  <a:pt x="258773" y="22502"/>
                </a:lnTo>
                <a:cubicBezTo>
                  <a:pt x="272547" y="22502"/>
                  <a:pt x="283843" y="33110"/>
                  <a:pt x="284938" y="46601"/>
                </a:cubicBezTo>
                <a:lnTo>
                  <a:pt x="284995" y="48094"/>
                </a:lnTo>
                <a:lnTo>
                  <a:pt x="172515" y="107297"/>
                </a:lnTo>
                <a:lnTo>
                  <a:pt x="60014" y="48077"/>
                </a:lnTo>
                <a:cubicBezTo>
                  <a:pt x="60373" y="33891"/>
                  <a:pt x="71985" y="22502"/>
                  <a:pt x="86258" y="2250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9" name="Graphic 295" descr="Icon of a monitor with a keyboard">
            <a:extLst>
              <a:ext uri="{FF2B5EF4-FFF2-40B4-BE49-F238E27FC236}">
                <a16:creationId xmlns:a16="http://schemas.microsoft.com/office/drawing/2014/main" id="{1D8882DC-2B29-E45E-A919-7E19F42D8951}"/>
              </a:ext>
            </a:extLst>
          </p:cNvPr>
          <p:cNvSpPr/>
          <p:nvPr/>
        </p:nvSpPr>
        <p:spPr>
          <a:xfrm>
            <a:off x="793772" y="3028490"/>
            <a:ext cx="306132" cy="291554"/>
          </a:xfrm>
          <a:custGeom>
            <a:avLst/>
            <a:gdLst>
              <a:gd name="connsiteX0" fmla="*/ 74792 w 332479"/>
              <a:gd name="connsiteY0" fmla="*/ 300814 h 316646"/>
              <a:gd name="connsiteX1" fmla="*/ 114784 w 332479"/>
              <a:gd name="connsiteY1" fmla="*/ 300814 h 316646"/>
              <a:gd name="connsiteX2" fmla="*/ 110826 w 332479"/>
              <a:gd name="connsiteY2" fmla="*/ 281024 h 316646"/>
              <a:gd name="connsiteX3" fmla="*/ 110826 w 332479"/>
              <a:gd name="connsiteY3" fmla="*/ 213768 h 316646"/>
              <a:gd name="connsiteX4" fmla="*/ 35623 w 332479"/>
              <a:gd name="connsiteY4" fmla="*/ 213768 h 316646"/>
              <a:gd name="connsiteX5" fmla="*/ 34008 w 332479"/>
              <a:gd name="connsiteY5" fmla="*/ 213657 h 316646"/>
              <a:gd name="connsiteX6" fmla="*/ 23749 w 332479"/>
              <a:gd name="connsiteY6" fmla="*/ 201894 h 316646"/>
              <a:gd name="connsiteX7" fmla="*/ 23749 w 332479"/>
              <a:gd name="connsiteY7" fmla="*/ 35623 h 316646"/>
              <a:gd name="connsiteX8" fmla="*/ 23859 w 332479"/>
              <a:gd name="connsiteY8" fmla="*/ 34008 h 316646"/>
              <a:gd name="connsiteX9" fmla="*/ 35623 w 332479"/>
              <a:gd name="connsiteY9" fmla="*/ 23749 h 316646"/>
              <a:gd name="connsiteX10" fmla="*/ 281008 w 332479"/>
              <a:gd name="connsiteY10" fmla="*/ 23749 h 316646"/>
              <a:gd name="connsiteX11" fmla="*/ 282623 w 332479"/>
              <a:gd name="connsiteY11" fmla="*/ 23859 h 316646"/>
              <a:gd name="connsiteX12" fmla="*/ 292882 w 332479"/>
              <a:gd name="connsiteY12" fmla="*/ 35623 h 316646"/>
              <a:gd name="connsiteX13" fmla="*/ 292882 w 332479"/>
              <a:gd name="connsiteY13" fmla="*/ 142491 h 316646"/>
              <a:gd name="connsiteX14" fmla="*/ 296856 w 332479"/>
              <a:gd name="connsiteY14" fmla="*/ 142491 h 316646"/>
              <a:gd name="connsiteX15" fmla="*/ 316631 w 332479"/>
              <a:gd name="connsiteY15" fmla="*/ 146433 h 316646"/>
              <a:gd name="connsiteX16" fmla="*/ 316631 w 332479"/>
              <a:gd name="connsiteY16" fmla="*/ 35623 h 316646"/>
              <a:gd name="connsiteX17" fmla="*/ 316552 w 332479"/>
              <a:gd name="connsiteY17" fmla="*/ 33185 h 316646"/>
              <a:gd name="connsiteX18" fmla="*/ 281008 w 332479"/>
              <a:gd name="connsiteY18" fmla="*/ 0 h 316646"/>
              <a:gd name="connsiteX19" fmla="*/ 35623 w 332479"/>
              <a:gd name="connsiteY19" fmla="*/ 0 h 316646"/>
              <a:gd name="connsiteX20" fmla="*/ 33185 w 332479"/>
              <a:gd name="connsiteY20" fmla="*/ 79 h 316646"/>
              <a:gd name="connsiteX21" fmla="*/ 0 w 332479"/>
              <a:gd name="connsiteY21" fmla="*/ 35623 h 316646"/>
              <a:gd name="connsiteX22" fmla="*/ 0 w 332479"/>
              <a:gd name="connsiteY22" fmla="*/ 201894 h 316646"/>
              <a:gd name="connsiteX23" fmla="*/ 79 w 332479"/>
              <a:gd name="connsiteY23" fmla="*/ 204332 h 316646"/>
              <a:gd name="connsiteX24" fmla="*/ 34008 w 332479"/>
              <a:gd name="connsiteY24" fmla="*/ 237485 h 316646"/>
              <a:gd name="connsiteX25" fmla="*/ 31665 w 332479"/>
              <a:gd name="connsiteY25" fmla="*/ 237485 h 316646"/>
              <a:gd name="connsiteX26" fmla="*/ 31665 w 332479"/>
              <a:gd name="connsiteY26" fmla="*/ 237517 h 316646"/>
              <a:gd name="connsiteX27" fmla="*/ 87062 w 332479"/>
              <a:gd name="connsiteY27" fmla="*/ 237517 h 316646"/>
              <a:gd name="connsiteX28" fmla="*/ 87062 w 332479"/>
              <a:gd name="connsiteY28" fmla="*/ 277066 h 316646"/>
              <a:gd name="connsiteX29" fmla="*/ 59371 w 332479"/>
              <a:gd name="connsiteY29" fmla="*/ 277066 h 316646"/>
              <a:gd name="connsiteX30" fmla="*/ 57756 w 332479"/>
              <a:gd name="connsiteY30" fmla="*/ 277177 h 316646"/>
              <a:gd name="connsiteX31" fmla="*/ 47563 w 332479"/>
              <a:gd name="connsiteY31" fmla="*/ 290522 h 316646"/>
              <a:gd name="connsiteX32" fmla="*/ 58960 w 332479"/>
              <a:gd name="connsiteY32" fmla="*/ 300814 h 316646"/>
              <a:gd name="connsiteX33" fmla="*/ 74792 w 332479"/>
              <a:gd name="connsiteY33" fmla="*/ 300814 h 316646"/>
              <a:gd name="connsiteX34" fmla="*/ 126659 w 332479"/>
              <a:gd name="connsiteY34" fmla="*/ 193946 h 316646"/>
              <a:gd name="connsiteX35" fmla="*/ 162281 w 332479"/>
              <a:gd name="connsiteY35" fmla="*/ 158323 h 316646"/>
              <a:gd name="connsiteX36" fmla="*/ 296856 w 332479"/>
              <a:gd name="connsiteY36" fmla="*/ 158323 h 316646"/>
              <a:gd name="connsiteX37" fmla="*/ 332479 w 332479"/>
              <a:gd name="connsiteY37" fmla="*/ 193946 h 316646"/>
              <a:gd name="connsiteX38" fmla="*/ 332479 w 332479"/>
              <a:gd name="connsiteY38" fmla="*/ 281024 h 316646"/>
              <a:gd name="connsiteX39" fmla="*/ 296856 w 332479"/>
              <a:gd name="connsiteY39" fmla="*/ 316647 h 316646"/>
              <a:gd name="connsiteX40" fmla="*/ 162281 w 332479"/>
              <a:gd name="connsiteY40" fmla="*/ 316647 h 316646"/>
              <a:gd name="connsiteX41" fmla="*/ 126659 w 332479"/>
              <a:gd name="connsiteY41" fmla="*/ 281024 h 316646"/>
              <a:gd name="connsiteX42" fmla="*/ 126659 w 332479"/>
              <a:gd name="connsiteY42" fmla="*/ 193946 h 316646"/>
              <a:gd name="connsiteX43" fmla="*/ 189988 w 332479"/>
              <a:gd name="connsiteY43" fmla="*/ 197904 h 316646"/>
              <a:gd name="connsiteX44" fmla="*/ 178114 w 332479"/>
              <a:gd name="connsiteY44" fmla="*/ 186030 h 316646"/>
              <a:gd name="connsiteX45" fmla="*/ 166240 w 332479"/>
              <a:gd name="connsiteY45" fmla="*/ 197904 h 316646"/>
              <a:gd name="connsiteX46" fmla="*/ 178114 w 332479"/>
              <a:gd name="connsiteY46" fmla="*/ 209778 h 316646"/>
              <a:gd name="connsiteX47" fmla="*/ 189988 w 332479"/>
              <a:gd name="connsiteY47" fmla="*/ 197904 h 316646"/>
              <a:gd name="connsiteX48" fmla="*/ 245401 w 332479"/>
              <a:gd name="connsiteY48" fmla="*/ 197904 h 316646"/>
              <a:gd name="connsiteX49" fmla="*/ 233527 w 332479"/>
              <a:gd name="connsiteY49" fmla="*/ 186030 h 316646"/>
              <a:gd name="connsiteX50" fmla="*/ 221653 w 332479"/>
              <a:gd name="connsiteY50" fmla="*/ 197904 h 316646"/>
              <a:gd name="connsiteX51" fmla="*/ 233527 w 332479"/>
              <a:gd name="connsiteY51" fmla="*/ 209778 h 316646"/>
              <a:gd name="connsiteX52" fmla="*/ 245401 w 332479"/>
              <a:gd name="connsiteY52" fmla="*/ 197904 h 316646"/>
              <a:gd name="connsiteX53" fmla="*/ 284982 w 332479"/>
              <a:gd name="connsiteY53" fmla="*/ 209778 h 316646"/>
              <a:gd name="connsiteX54" fmla="*/ 296856 w 332479"/>
              <a:gd name="connsiteY54" fmla="*/ 197904 h 316646"/>
              <a:gd name="connsiteX55" fmla="*/ 284982 w 332479"/>
              <a:gd name="connsiteY55" fmla="*/ 186030 h 316646"/>
              <a:gd name="connsiteX56" fmla="*/ 273108 w 332479"/>
              <a:gd name="connsiteY56" fmla="*/ 197904 h 316646"/>
              <a:gd name="connsiteX57" fmla="*/ 284982 w 332479"/>
              <a:gd name="connsiteY57" fmla="*/ 209778 h 316646"/>
              <a:gd name="connsiteX58" fmla="*/ 273108 w 332479"/>
              <a:gd name="connsiteY58" fmla="*/ 237485 h 316646"/>
              <a:gd name="connsiteX59" fmla="*/ 261234 w 332479"/>
              <a:gd name="connsiteY59" fmla="*/ 225611 h 316646"/>
              <a:gd name="connsiteX60" fmla="*/ 249359 w 332479"/>
              <a:gd name="connsiteY60" fmla="*/ 237485 h 316646"/>
              <a:gd name="connsiteX61" fmla="*/ 261234 w 332479"/>
              <a:gd name="connsiteY61" fmla="*/ 249359 h 316646"/>
              <a:gd name="connsiteX62" fmla="*/ 273108 w 332479"/>
              <a:gd name="connsiteY62" fmla="*/ 237485 h 316646"/>
              <a:gd name="connsiteX63" fmla="*/ 205820 w 332479"/>
              <a:gd name="connsiteY63" fmla="*/ 249359 h 316646"/>
              <a:gd name="connsiteX64" fmla="*/ 217695 w 332479"/>
              <a:gd name="connsiteY64" fmla="*/ 237485 h 316646"/>
              <a:gd name="connsiteX65" fmla="*/ 205820 w 332479"/>
              <a:gd name="connsiteY65" fmla="*/ 225611 h 316646"/>
              <a:gd name="connsiteX66" fmla="*/ 193946 w 332479"/>
              <a:gd name="connsiteY66" fmla="*/ 237485 h 316646"/>
              <a:gd name="connsiteX67" fmla="*/ 205820 w 332479"/>
              <a:gd name="connsiteY67" fmla="*/ 249359 h 316646"/>
              <a:gd name="connsiteX68" fmla="*/ 174156 w 332479"/>
              <a:gd name="connsiteY68" fmla="*/ 281024 h 316646"/>
              <a:gd name="connsiteX69" fmla="*/ 186030 w 332479"/>
              <a:gd name="connsiteY69" fmla="*/ 292898 h 316646"/>
              <a:gd name="connsiteX70" fmla="*/ 273108 w 332479"/>
              <a:gd name="connsiteY70" fmla="*/ 292898 h 316646"/>
              <a:gd name="connsiteX71" fmla="*/ 284982 w 332479"/>
              <a:gd name="connsiteY71" fmla="*/ 281024 h 316646"/>
              <a:gd name="connsiteX72" fmla="*/ 273108 w 332479"/>
              <a:gd name="connsiteY72" fmla="*/ 269150 h 316646"/>
              <a:gd name="connsiteX73" fmla="*/ 186030 w 332479"/>
              <a:gd name="connsiteY73" fmla="*/ 269150 h 316646"/>
              <a:gd name="connsiteX74" fmla="*/ 174156 w 332479"/>
              <a:gd name="connsiteY74" fmla="*/ 281024 h 31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2479" h="316646">
                <a:moveTo>
                  <a:pt x="74792" y="300814"/>
                </a:moveTo>
                <a:lnTo>
                  <a:pt x="114784" y="300814"/>
                </a:lnTo>
                <a:cubicBezTo>
                  <a:pt x="112167" y="294545"/>
                  <a:pt x="110822" y="287818"/>
                  <a:pt x="110826" y="281024"/>
                </a:cubicBezTo>
                <a:lnTo>
                  <a:pt x="110826" y="213768"/>
                </a:lnTo>
                <a:lnTo>
                  <a:pt x="35623" y="213768"/>
                </a:lnTo>
                <a:lnTo>
                  <a:pt x="34008" y="213657"/>
                </a:lnTo>
                <a:cubicBezTo>
                  <a:pt x="28129" y="212850"/>
                  <a:pt x="23749" y="207828"/>
                  <a:pt x="23749" y="201894"/>
                </a:cubicBezTo>
                <a:lnTo>
                  <a:pt x="23749" y="35623"/>
                </a:lnTo>
                <a:lnTo>
                  <a:pt x="23859" y="34008"/>
                </a:lnTo>
                <a:cubicBezTo>
                  <a:pt x="24666" y="28129"/>
                  <a:pt x="29689" y="23749"/>
                  <a:pt x="35623" y="23749"/>
                </a:cubicBezTo>
                <a:lnTo>
                  <a:pt x="281008" y="23749"/>
                </a:lnTo>
                <a:lnTo>
                  <a:pt x="282623" y="23859"/>
                </a:lnTo>
                <a:cubicBezTo>
                  <a:pt x="288502" y="24666"/>
                  <a:pt x="292882" y="29689"/>
                  <a:pt x="292882" y="35623"/>
                </a:cubicBezTo>
                <a:lnTo>
                  <a:pt x="292882" y="142491"/>
                </a:lnTo>
                <a:lnTo>
                  <a:pt x="296856" y="142491"/>
                </a:lnTo>
                <a:cubicBezTo>
                  <a:pt x="303854" y="142491"/>
                  <a:pt x="310535" y="143884"/>
                  <a:pt x="316631" y="146433"/>
                </a:cubicBezTo>
                <a:lnTo>
                  <a:pt x="316631" y="35623"/>
                </a:lnTo>
                <a:lnTo>
                  <a:pt x="316552" y="33185"/>
                </a:lnTo>
                <a:cubicBezTo>
                  <a:pt x="315269" y="14499"/>
                  <a:pt x="299738" y="-2"/>
                  <a:pt x="281008" y="0"/>
                </a:cubicBezTo>
                <a:lnTo>
                  <a:pt x="35623" y="0"/>
                </a:lnTo>
                <a:lnTo>
                  <a:pt x="33185" y="79"/>
                </a:lnTo>
                <a:cubicBezTo>
                  <a:pt x="14499" y="1361"/>
                  <a:pt x="-2" y="16893"/>
                  <a:pt x="0" y="35623"/>
                </a:cubicBezTo>
                <a:lnTo>
                  <a:pt x="0" y="201894"/>
                </a:lnTo>
                <a:lnTo>
                  <a:pt x="79" y="204332"/>
                </a:lnTo>
                <a:cubicBezTo>
                  <a:pt x="1316" y="222402"/>
                  <a:pt x="15915" y="236666"/>
                  <a:pt x="34008" y="237485"/>
                </a:cubicBezTo>
                <a:lnTo>
                  <a:pt x="31665" y="237485"/>
                </a:lnTo>
                <a:lnTo>
                  <a:pt x="31665" y="237517"/>
                </a:lnTo>
                <a:lnTo>
                  <a:pt x="87062" y="237517"/>
                </a:lnTo>
                <a:lnTo>
                  <a:pt x="87062" y="277066"/>
                </a:lnTo>
                <a:lnTo>
                  <a:pt x="59371" y="277066"/>
                </a:lnTo>
                <a:lnTo>
                  <a:pt x="57756" y="277177"/>
                </a:lnTo>
                <a:cubicBezTo>
                  <a:pt x="51256" y="278047"/>
                  <a:pt x="46692" y="284021"/>
                  <a:pt x="47563" y="290522"/>
                </a:cubicBezTo>
                <a:cubicBezTo>
                  <a:pt x="48333" y="296278"/>
                  <a:pt x="53155" y="300632"/>
                  <a:pt x="58960" y="300814"/>
                </a:cubicBezTo>
                <a:lnTo>
                  <a:pt x="74792" y="300814"/>
                </a:lnTo>
                <a:close/>
                <a:moveTo>
                  <a:pt x="126659" y="193946"/>
                </a:moveTo>
                <a:cubicBezTo>
                  <a:pt x="126659" y="174273"/>
                  <a:pt x="142608" y="158323"/>
                  <a:pt x="162281" y="158323"/>
                </a:cubicBezTo>
                <a:lnTo>
                  <a:pt x="296856" y="158323"/>
                </a:lnTo>
                <a:cubicBezTo>
                  <a:pt x="316530" y="158323"/>
                  <a:pt x="332479" y="174273"/>
                  <a:pt x="332479" y="193946"/>
                </a:cubicBezTo>
                <a:lnTo>
                  <a:pt x="332479" y="281024"/>
                </a:lnTo>
                <a:cubicBezTo>
                  <a:pt x="332479" y="300697"/>
                  <a:pt x="316530" y="316647"/>
                  <a:pt x="296856" y="316647"/>
                </a:cubicBezTo>
                <a:lnTo>
                  <a:pt x="162281" y="316647"/>
                </a:lnTo>
                <a:cubicBezTo>
                  <a:pt x="142608" y="316647"/>
                  <a:pt x="126659" y="300697"/>
                  <a:pt x="126659" y="281024"/>
                </a:cubicBezTo>
                <a:lnTo>
                  <a:pt x="126659" y="193946"/>
                </a:lnTo>
                <a:close/>
                <a:moveTo>
                  <a:pt x="189988" y="197904"/>
                </a:moveTo>
                <a:cubicBezTo>
                  <a:pt x="189988" y="191346"/>
                  <a:pt x="184672" y="186030"/>
                  <a:pt x="178114" y="186030"/>
                </a:cubicBezTo>
                <a:cubicBezTo>
                  <a:pt x="171556" y="186030"/>
                  <a:pt x="166240" y="191346"/>
                  <a:pt x="166240" y="197904"/>
                </a:cubicBezTo>
                <a:cubicBezTo>
                  <a:pt x="166240" y="204462"/>
                  <a:pt x="171556" y="209778"/>
                  <a:pt x="178114" y="209778"/>
                </a:cubicBezTo>
                <a:cubicBezTo>
                  <a:pt x="184672" y="209778"/>
                  <a:pt x="189988" y="204462"/>
                  <a:pt x="189988" y="197904"/>
                </a:cubicBezTo>
                <a:close/>
                <a:moveTo>
                  <a:pt x="245401" y="197904"/>
                </a:moveTo>
                <a:cubicBezTo>
                  <a:pt x="245401" y="191346"/>
                  <a:pt x="240085" y="186030"/>
                  <a:pt x="233527" y="186030"/>
                </a:cubicBezTo>
                <a:cubicBezTo>
                  <a:pt x="226969" y="186030"/>
                  <a:pt x="221653" y="191346"/>
                  <a:pt x="221653" y="197904"/>
                </a:cubicBezTo>
                <a:cubicBezTo>
                  <a:pt x="221653" y="204462"/>
                  <a:pt x="226969" y="209778"/>
                  <a:pt x="233527" y="209778"/>
                </a:cubicBezTo>
                <a:cubicBezTo>
                  <a:pt x="240085" y="209778"/>
                  <a:pt x="245401" y="204462"/>
                  <a:pt x="245401" y="197904"/>
                </a:cubicBezTo>
                <a:close/>
                <a:moveTo>
                  <a:pt x="284982" y="209778"/>
                </a:moveTo>
                <a:cubicBezTo>
                  <a:pt x="291540" y="209778"/>
                  <a:pt x="296856" y="204462"/>
                  <a:pt x="296856" y="197904"/>
                </a:cubicBezTo>
                <a:cubicBezTo>
                  <a:pt x="296856" y="191346"/>
                  <a:pt x="291540" y="186030"/>
                  <a:pt x="284982" y="186030"/>
                </a:cubicBezTo>
                <a:cubicBezTo>
                  <a:pt x="278424" y="186030"/>
                  <a:pt x="273108" y="191346"/>
                  <a:pt x="273108" y="197904"/>
                </a:cubicBezTo>
                <a:cubicBezTo>
                  <a:pt x="273108" y="204462"/>
                  <a:pt x="278424" y="209778"/>
                  <a:pt x="284982" y="209778"/>
                </a:cubicBezTo>
                <a:close/>
                <a:moveTo>
                  <a:pt x="273108" y="237485"/>
                </a:moveTo>
                <a:cubicBezTo>
                  <a:pt x="273108" y="230927"/>
                  <a:pt x="267791" y="225611"/>
                  <a:pt x="261234" y="225611"/>
                </a:cubicBezTo>
                <a:cubicBezTo>
                  <a:pt x="254676" y="225611"/>
                  <a:pt x="249359" y="230927"/>
                  <a:pt x="249359" y="237485"/>
                </a:cubicBezTo>
                <a:cubicBezTo>
                  <a:pt x="249359" y="244043"/>
                  <a:pt x="254676" y="249359"/>
                  <a:pt x="261234" y="249359"/>
                </a:cubicBezTo>
                <a:cubicBezTo>
                  <a:pt x="267791" y="249359"/>
                  <a:pt x="273108" y="244043"/>
                  <a:pt x="273108" y="237485"/>
                </a:cubicBezTo>
                <a:close/>
                <a:moveTo>
                  <a:pt x="205820" y="249359"/>
                </a:moveTo>
                <a:cubicBezTo>
                  <a:pt x="212378" y="249359"/>
                  <a:pt x="217695" y="244043"/>
                  <a:pt x="217695" y="237485"/>
                </a:cubicBezTo>
                <a:cubicBezTo>
                  <a:pt x="217695" y="230927"/>
                  <a:pt x="212378" y="225611"/>
                  <a:pt x="205820" y="225611"/>
                </a:cubicBezTo>
                <a:cubicBezTo>
                  <a:pt x="199263" y="225611"/>
                  <a:pt x="193946" y="230927"/>
                  <a:pt x="193946" y="237485"/>
                </a:cubicBezTo>
                <a:cubicBezTo>
                  <a:pt x="193946" y="244043"/>
                  <a:pt x="199263" y="249359"/>
                  <a:pt x="205820" y="249359"/>
                </a:cubicBezTo>
                <a:close/>
                <a:moveTo>
                  <a:pt x="174156" y="281024"/>
                </a:moveTo>
                <a:cubicBezTo>
                  <a:pt x="174156" y="287579"/>
                  <a:pt x="179475" y="292898"/>
                  <a:pt x="186030" y="292898"/>
                </a:cubicBezTo>
                <a:lnTo>
                  <a:pt x="273108" y="292898"/>
                </a:lnTo>
                <a:cubicBezTo>
                  <a:pt x="279666" y="292898"/>
                  <a:pt x="284982" y="287582"/>
                  <a:pt x="284982" y="281024"/>
                </a:cubicBezTo>
                <a:cubicBezTo>
                  <a:pt x="284982" y="274466"/>
                  <a:pt x="279666" y="269150"/>
                  <a:pt x="273108" y="269150"/>
                </a:cubicBezTo>
                <a:lnTo>
                  <a:pt x="186030" y="269150"/>
                </a:lnTo>
                <a:cubicBezTo>
                  <a:pt x="179472" y="269150"/>
                  <a:pt x="174156" y="274466"/>
                  <a:pt x="174156" y="2810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16920984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CFFCE-8BF4-BF52-0096-BBCD5FF07A87}"/>
            </a:ext>
          </a:extLst>
        </p:cNvPr>
        <p:cNvGrpSpPr/>
        <p:nvPr/>
      </p:nvGrpSpPr>
      <p:grpSpPr>
        <a:xfrm>
          <a:off x="0" y="0"/>
          <a:ext cx="0" cy="0"/>
          <a:chOff x="0" y="0"/>
          <a:chExt cx="0" cy="0"/>
        </a:xfrm>
      </p:grpSpPr>
      <p:sp>
        <p:nvSpPr>
          <p:cNvPr id="11" name="Rectangle: Rounded Corners 10" descr="Copilot Chat UI">
            <a:extLst>
              <a:ext uri="{FF2B5EF4-FFF2-40B4-BE49-F238E27FC236}">
                <a16:creationId xmlns:a16="http://schemas.microsoft.com/office/drawing/2014/main" id="{E0C91A5E-9C85-A58B-A5FD-E6F2636A7623}"/>
              </a:ext>
            </a:extLst>
          </p:cNvPr>
          <p:cNvSpPr>
            <a:spLocks noChangeAspect="1"/>
          </p:cNvSpPr>
          <p:nvPr/>
        </p:nvSpPr>
        <p:spPr bwMode="auto">
          <a:xfrm>
            <a:off x="2085671" y="2032001"/>
            <a:ext cx="6781798" cy="4241800"/>
          </a:xfrm>
          <a:prstGeom prst="roundRect">
            <a:avLst>
              <a:gd name="adj" fmla="val 252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sp>
        <p:nvSpPr>
          <p:cNvPr id="111" name="Rectangle: Rounded Corners 110" descr="Copilot Chat UI">
            <a:extLst>
              <a:ext uri="{FF2B5EF4-FFF2-40B4-BE49-F238E27FC236}">
                <a16:creationId xmlns:a16="http://schemas.microsoft.com/office/drawing/2014/main" id="{EBEC36AC-20F9-041C-E8D3-82E8C002E226}"/>
              </a:ext>
            </a:extLst>
          </p:cNvPr>
          <p:cNvSpPr>
            <a:spLocks noChangeAspect="1"/>
          </p:cNvSpPr>
          <p:nvPr/>
        </p:nvSpPr>
        <p:spPr bwMode="auto">
          <a:xfrm>
            <a:off x="2131390" y="2077497"/>
            <a:ext cx="6690358" cy="4150808"/>
          </a:xfrm>
          <a:prstGeom prst="roundRect">
            <a:avLst>
              <a:gd name="adj" fmla="val 1637"/>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43" name="Group 142" descr="Copilot Chat UI">
            <a:extLst>
              <a:ext uri="{FF2B5EF4-FFF2-40B4-BE49-F238E27FC236}">
                <a16:creationId xmlns:a16="http://schemas.microsoft.com/office/drawing/2014/main" id="{78EC75CA-CCA4-DB25-C986-078E47B17706}"/>
              </a:ext>
            </a:extLst>
          </p:cNvPr>
          <p:cNvGrpSpPr/>
          <p:nvPr/>
        </p:nvGrpSpPr>
        <p:grpSpPr>
          <a:xfrm>
            <a:off x="2131390" y="2307980"/>
            <a:ext cx="6658309" cy="3689843"/>
            <a:chOff x="2131390" y="2307980"/>
            <a:chExt cx="6658309" cy="3689843"/>
          </a:xfrm>
        </p:grpSpPr>
        <p:pic>
          <p:nvPicPr>
            <p:cNvPr id="110" name="Picture 109" descr="A screenshot of a computer&#10;&#10;AI-generated content may be incorrect.">
              <a:extLst>
                <a:ext uri="{FF2B5EF4-FFF2-40B4-BE49-F238E27FC236}">
                  <a16:creationId xmlns:a16="http://schemas.microsoft.com/office/drawing/2014/main" id="{55477BBA-88A0-4750-002E-4867F9BA60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163439" y="2307980"/>
              <a:ext cx="6626260" cy="3689843"/>
            </a:xfrm>
            <a:prstGeom prst="rect">
              <a:avLst/>
            </a:prstGeom>
          </p:spPr>
        </p:pic>
        <p:sp>
          <p:nvSpPr>
            <p:cNvPr id="141" name="Rectangle: Top Corners Rounded 140">
              <a:extLst>
                <a:ext uri="{FF2B5EF4-FFF2-40B4-BE49-F238E27FC236}">
                  <a16:creationId xmlns:a16="http://schemas.microsoft.com/office/drawing/2014/main" id="{88399E1B-8F06-6EEF-D1D0-27D21C8E3AA1}"/>
                </a:ext>
              </a:extLst>
            </p:cNvPr>
            <p:cNvSpPr/>
            <p:nvPr/>
          </p:nvSpPr>
          <p:spPr bwMode="auto">
            <a:xfrm rot="5400000">
              <a:off x="2094814" y="2614806"/>
              <a:ext cx="91440" cy="18288"/>
            </a:xfrm>
            <a:prstGeom prst="round2SameRect">
              <a:avLst>
                <a:gd name="adj1" fmla="val 50000"/>
                <a:gd name="adj2" fmla="val 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5" name="Title 4">
            <a:extLst>
              <a:ext uri="{FF2B5EF4-FFF2-40B4-BE49-F238E27FC236}">
                <a16:creationId xmlns:a16="http://schemas.microsoft.com/office/drawing/2014/main" id="{510C98DD-9DD0-DFBF-23DD-C80E345CF1A6}"/>
              </a:ext>
            </a:extLst>
          </p:cNvPr>
          <p:cNvSpPr>
            <a:spLocks noGrp="1"/>
          </p:cNvSpPr>
          <p:nvPr>
            <p:ph type="title"/>
          </p:nvPr>
        </p:nvSpPr>
        <p:spPr/>
        <p:txBody>
          <a:bodyPr/>
          <a:lstStyle/>
          <a:p>
            <a:r>
              <a:rPr lang="en-US"/>
              <a:t>Starting a Copilot Chat in Outlook</a:t>
            </a:r>
          </a:p>
        </p:txBody>
      </p:sp>
      <p:sp>
        <p:nvSpPr>
          <p:cNvPr id="6" name="Rectangle: Rounded Corners 5">
            <a:extLst>
              <a:ext uri="{FF2B5EF4-FFF2-40B4-BE49-F238E27FC236}">
                <a16:creationId xmlns:a16="http://schemas.microsoft.com/office/drawing/2014/main" id="{04AEEA69-D91B-F7A3-DB25-30A8FEB484C3}"/>
              </a:ext>
              <a:ext uri="{C183D7F6-B498-43B3-948B-1728B52AA6E4}">
                <adec:decorative xmlns:adec="http://schemas.microsoft.com/office/drawing/2017/decorative" val="1"/>
              </a:ext>
            </a:extLst>
          </p:cNvPr>
          <p:cNvSpPr>
            <a:spLocks noChangeAspect="1"/>
          </p:cNvSpPr>
          <p:nvPr/>
        </p:nvSpPr>
        <p:spPr bwMode="auto">
          <a:xfrm>
            <a:off x="9003506" y="5248274"/>
            <a:ext cx="781050" cy="647701"/>
          </a:xfrm>
          <a:prstGeom prst="roundRect">
            <a:avLst>
              <a:gd name="adj" fmla="val 615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Freeform: Shape 6">
            <a:extLst>
              <a:ext uri="{FF2B5EF4-FFF2-40B4-BE49-F238E27FC236}">
                <a16:creationId xmlns:a16="http://schemas.microsoft.com/office/drawing/2014/main" id="{8A0D735A-5301-CF40-321C-4FCFFBE1D2FD}"/>
              </a:ext>
              <a:ext uri="{C183D7F6-B498-43B3-948B-1728B52AA6E4}">
                <adec:decorative xmlns:adec="http://schemas.microsoft.com/office/drawing/2017/decorative" val="1"/>
              </a:ext>
            </a:extLst>
          </p:cNvPr>
          <p:cNvSpPr/>
          <p:nvPr/>
        </p:nvSpPr>
        <p:spPr bwMode="auto">
          <a:xfrm>
            <a:off x="9032080" y="5278418"/>
            <a:ext cx="723902" cy="592512"/>
          </a:xfrm>
          <a:custGeom>
            <a:avLst/>
            <a:gdLst>
              <a:gd name="connsiteX0" fmla="*/ 27315 w 723902"/>
              <a:gd name="connsiteY0" fmla="*/ 0 h 592512"/>
              <a:gd name="connsiteX1" fmla="*/ 696587 w 723902"/>
              <a:gd name="connsiteY1" fmla="*/ 0 h 592512"/>
              <a:gd name="connsiteX2" fmla="*/ 723902 w 723902"/>
              <a:gd name="connsiteY2" fmla="*/ 27315 h 592512"/>
              <a:gd name="connsiteX3" fmla="*/ 723902 w 723902"/>
              <a:gd name="connsiteY3" fmla="*/ 565197 h 592512"/>
              <a:gd name="connsiteX4" fmla="*/ 696587 w 723902"/>
              <a:gd name="connsiteY4" fmla="*/ 592512 h 592512"/>
              <a:gd name="connsiteX5" fmla="*/ 27315 w 723902"/>
              <a:gd name="connsiteY5" fmla="*/ 592512 h 592512"/>
              <a:gd name="connsiteX6" fmla="*/ 0 w 723902"/>
              <a:gd name="connsiteY6" fmla="*/ 565197 h 592512"/>
              <a:gd name="connsiteX7" fmla="*/ 0 w 723902"/>
              <a:gd name="connsiteY7" fmla="*/ 27315 h 592512"/>
              <a:gd name="connsiteX8" fmla="*/ 27315 w 723902"/>
              <a:gd name="connsiteY8" fmla="*/ 0 h 59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902" h="592512">
                <a:moveTo>
                  <a:pt x="27315" y="0"/>
                </a:moveTo>
                <a:lnTo>
                  <a:pt x="696587" y="0"/>
                </a:lnTo>
                <a:cubicBezTo>
                  <a:pt x="711673" y="0"/>
                  <a:pt x="723902" y="12229"/>
                  <a:pt x="723902" y="27315"/>
                </a:cubicBezTo>
                <a:lnTo>
                  <a:pt x="723902" y="565197"/>
                </a:lnTo>
                <a:cubicBezTo>
                  <a:pt x="723902" y="580283"/>
                  <a:pt x="711673" y="592512"/>
                  <a:pt x="696587" y="592512"/>
                </a:cubicBezTo>
                <a:lnTo>
                  <a:pt x="27315" y="592512"/>
                </a:lnTo>
                <a:cubicBezTo>
                  <a:pt x="12229" y="592512"/>
                  <a:pt x="0" y="580283"/>
                  <a:pt x="0" y="565197"/>
                </a:cubicBezTo>
                <a:lnTo>
                  <a:pt x="0" y="27315"/>
                </a:lnTo>
                <a:cubicBezTo>
                  <a:pt x="0" y="12229"/>
                  <a:pt x="12229" y="0"/>
                  <a:pt x="27315"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6" name="Rectangle: Rounded Corners 26">
            <a:extLst>
              <a:ext uri="{FF2B5EF4-FFF2-40B4-BE49-F238E27FC236}">
                <a16:creationId xmlns:a16="http://schemas.microsoft.com/office/drawing/2014/main" id="{BF2F257C-0037-A74D-D4A4-1F04F6B47CDA}"/>
              </a:ext>
            </a:extLst>
          </p:cNvPr>
          <p:cNvSpPr/>
          <p:nvPr/>
        </p:nvSpPr>
        <p:spPr bwMode="auto">
          <a:xfrm>
            <a:off x="7094219" y="1355680"/>
            <a:ext cx="1282120"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Navigation panel</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Access agents and conversation history</a:t>
            </a:r>
          </a:p>
        </p:txBody>
      </p:sp>
      <p:grpSp>
        <p:nvGrpSpPr>
          <p:cNvPr id="73" name="Group 72">
            <a:extLst>
              <a:ext uri="{FF2B5EF4-FFF2-40B4-BE49-F238E27FC236}">
                <a16:creationId xmlns:a16="http://schemas.microsoft.com/office/drawing/2014/main" id="{04828163-91A7-CD36-049C-886DDFDAE052}"/>
              </a:ext>
              <a:ext uri="{C183D7F6-B498-43B3-948B-1728B52AA6E4}">
                <adec:decorative xmlns:adec="http://schemas.microsoft.com/office/drawing/2017/decorative" val="1"/>
              </a:ext>
            </a:extLst>
          </p:cNvPr>
          <p:cNvGrpSpPr/>
          <p:nvPr/>
        </p:nvGrpSpPr>
        <p:grpSpPr>
          <a:xfrm>
            <a:off x="9003506" y="4519612"/>
            <a:ext cx="781050" cy="647701"/>
            <a:chOff x="9003506" y="4519612"/>
            <a:chExt cx="781050" cy="647701"/>
          </a:xfrm>
        </p:grpSpPr>
        <p:sp>
          <p:nvSpPr>
            <p:cNvPr id="74" name="Rectangle: Rounded Corners 73">
              <a:extLst>
                <a:ext uri="{FF2B5EF4-FFF2-40B4-BE49-F238E27FC236}">
                  <a16:creationId xmlns:a16="http://schemas.microsoft.com/office/drawing/2014/main" id="{E5F9745A-3DCE-2DAE-F4A2-25098EB93913}"/>
                </a:ext>
              </a:extLst>
            </p:cNvPr>
            <p:cNvSpPr>
              <a:spLocks noChangeAspect="1"/>
            </p:cNvSpPr>
            <p:nvPr/>
          </p:nvSpPr>
          <p:spPr bwMode="auto">
            <a:xfrm>
              <a:off x="9003506" y="4519612"/>
              <a:ext cx="781050" cy="647701"/>
            </a:xfrm>
            <a:prstGeom prst="roundRect">
              <a:avLst>
                <a:gd name="adj" fmla="val 6155"/>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5" name="Picture 74">
              <a:extLst>
                <a:ext uri="{FF2B5EF4-FFF2-40B4-BE49-F238E27FC236}">
                  <a16:creationId xmlns:a16="http://schemas.microsoft.com/office/drawing/2014/main" id="{2879A719-395B-0D2A-7810-A3CF96C15BF5}"/>
                </a:ext>
              </a:extLst>
            </p:cNvPr>
            <p:cNvPicPr>
              <a:picLocks noChangeAspect="1"/>
            </p:cNvPicPr>
            <p:nvPr/>
          </p:nvPicPr>
          <p:blipFill>
            <a:blip r:embed="rId4"/>
            <a:srcRect r="11955"/>
            <a:stretch>
              <a:fillRect/>
            </a:stretch>
          </p:blipFill>
          <p:spPr>
            <a:xfrm>
              <a:off x="9032081" y="4547415"/>
              <a:ext cx="723902" cy="592512"/>
            </a:xfrm>
            <a:prstGeom prst="roundRect">
              <a:avLst>
                <a:gd name="adj" fmla="val 4610"/>
              </a:avLst>
            </a:prstGeom>
          </p:spPr>
        </p:pic>
      </p:grpSp>
      <p:grpSp>
        <p:nvGrpSpPr>
          <p:cNvPr id="76" name="Group 75">
            <a:extLst>
              <a:ext uri="{FF2B5EF4-FFF2-40B4-BE49-F238E27FC236}">
                <a16:creationId xmlns:a16="http://schemas.microsoft.com/office/drawing/2014/main" id="{6DF38D2E-3578-638B-1496-08BB0A8CE23A}"/>
              </a:ext>
              <a:ext uri="{C183D7F6-B498-43B3-948B-1728B52AA6E4}">
                <adec:decorative xmlns:adec="http://schemas.microsoft.com/office/drawing/2017/decorative" val="1"/>
              </a:ext>
            </a:extLst>
          </p:cNvPr>
          <p:cNvGrpSpPr/>
          <p:nvPr/>
        </p:nvGrpSpPr>
        <p:grpSpPr>
          <a:xfrm>
            <a:off x="9032081" y="5276077"/>
            <a:ext cx="721519" cy="368647"/>
            <a:chOff x="-4060" y="2796665"/>
            <a:chExt cx="2715004" cy="1538856"/>
          </a:xfrm>
        </p:grpSpPr>
        <p:pic>
          <p:nvPicPr>
            <p:cNvPr id="77" name="Picture 76">
              <a:extLst>
                <a:ext uri="{FF2B5EF4-FFF2-40B4-BE49-F238E27FC236}">
                  <a16:creationId xmlns:a16="http://schemas.microsoft.com/office/drawing/2014/main" id="{F5E21BD5-86E1-6229-CE80-A8E938CFEEFE}"/>
                </a:ext>
              </a:extLst>
            </p:cNvPr>
            <p:cNvPicPr>
              <a:picLocks noChangeAspect="1"/>
            </p:cNvPicPr>
            <p:nvPr/>
          </p:nvPicPr>
          <p:blipFill>
            <a:blip r:embed="rId5"/>
            <a:srcRect b="84785"/>
            <a:stretch>
              <a:fillRect/>
            </a:stretch>
          </p:blipFill>
          <p:spPr>
            <a:xfrm>
              <a:off x="-4060" y="2796665"/>
              <a:ext cx="2715004" cy="439169"/>
            </a:xfrm>
            <a:prstGeom prst="roundRect">
              <a:avLst/>
            </a:prstGeom>
          </p:spPr>
        </p:pic>
        <p:pic>
          <p:nvPicPr>
            <p:cNvPr id="78" name="Picture 77">
              <a:extLst>
                <a:ext uri="{FF2B5EF4-FFF2-40B4-BE49-F238E27FC236}">
                  <a16:creationId xmlns:a16="http://schemas.microsoft.com/office/drawing/2014/main" id="{520A0AF3-FCC1-775B-D1DD-2481E6787E76}"/>
                </a:ext>
              </a:extLst>
            </p:cNvPr>
            <p:cNvPicPr>
              <a:picLocks noChangeAspect="1"/>
            </p:cNvPicPr>
            <p:nvPr/>
          </p:nvPicPr>
          <p:blipFill>
            <a:blip r:embed="rId5"/>
            <a:srcRect t="58992"/>
            <a:stretch>
              <a:fillRect/>
            </a:stretch>
          </p:blipFill>
          <p:spPr>
            <a:xfrm>
              <a:off x="-4060" y="3151840"/>
              <a:ext cx="2715004" cy="1183681"/>
            </a:xfrm>
            <a:prstGeom prst="roundRect">
              <a:avLst/>
            </a:prstGeom>
          </p:spPr>
        </p:pic>
      </p:grpSp>
      <p:sp>
        <p:nvSpPr>
          <p:cNvPr id="79" name="Rectangle: Rounded Corners 78">
            <a:extLst>
              <a:ext uri="{FF2B5EF4-FFF2-40B4-BE49-F238E27FC236}">
                <a16:creationId xmlns:a16="http://schemas.microsoft.com/office/drawing/2014/main" id="{555A76E9-DBFB-8773-1071-690E89CF7A8C}"/>
              </a:ext>
              <a:ext uri="{C183D7F6-B498-43B3-948B-1728B52AA6E4}">
                <adec:decorative xmlns:adec="http://schemas.microsoft.com/office/drawing/2017/decorative" val="1"/>
              </a:ext>
            </a:extLst>
          </p:cNvPr>
          <p:cNvSpPr/>
          <p:nvPr/>
        </p:nvSpPr>
        <p:spPr bwMode="auto">
          <a:xfrm>
            <a:off x="9057970" y="4550568"/>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0" name="Rectangle: Rounded Corners 79">
            <a:extLst>
              <a:ext uri="{FF2B5EF4-FFF2-40B4-BE49-F238E27FC236}">
                <a16:creationId xmlns:a16="http://schemas.microsoft.com/office/drawing/2014/main" id="{44CA6997-C63C-6E9A-32FE-E3C56CC2423B}"/>
              </a:ext>
              <a:ext uri="{C183D7F6-B498-43B3-948B-1728B52AA6E4}">
                <adec:decorative xmlns:adec="http://schemas.microsoft.com/office/drawing/2017/decorative" val="1"/>
              </a:ext>
            </a:extLst>
          </p:cNvPr>
          <p:cNvSpPr/>
          <p:nvPr/>
        </p:nvSpPr>
        <p:spPr bwMode="auto">
          <a:xfrm>
            <a:off x="9127026" y="5253037"/>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8" name="Rectangle: Rounded Corners 87">
            <a:extLst>
              <a:ext uri="{FF2B5EF4-FFF2-40B4-BE49-F238E27FC236}">
                <a16:creationId xmlns:a16="http://schemas.microsoft.com/office/drawing/2014/main" id="{E0B8114C-EC3E-328A-D7D5-CCDC5E4D5F50}"/>
              </a:ext>
              <a:ext uri="{C183D7F6-B498-43B3-948B-1728B52AA6E4}">
                <adec:decorative xmlns:adec="http://schemas.microsoft.com/office/drawing/2017/decorative" val="1"/>
              </a:ext>
            </a:extLst>
          </p:cNvPr>
          <p:cNvSpPr/>
          <p:nvPr/>
        </p:nvSpPr>
        <p:spPr bwMode="auto">
          <a:xfrm>
            <a:off x="9552806" y="598092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89" name="Picture 88">
            <a:extLst>
              <a:ext uri="{FF2B5EF4-FFF2-40B4-BE49-F238E27FC236}">
                <a16:creationId xmlns:a16="http://schemas.microsoft.com/office/drawing/2014/main" id="{7F4045AE-2529-E0BC-5565-18C5B17B0F73}"/>
              </a:ext>
              <a:ext uri="{C183D7F6-B498-43B3-948B-1728B52AA6E4}">
                <adec:decorative xmlns:adec="http://schemas.microsoft.com/office/drawing/2017/decorative" val="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563558" y="5997733"/>
            <a:ext cx="210246" cy="185510"/>
          </a:xfrm>
          <a:prstGeom prst="rect">
            <a:avLst/>
          </a:prstGeom>
        </p:spPr>
      </p:pic>
      <p:sp>
        <p:nvSpPr>
          <p:cNvPr id="90" name="Rectangle: Rounded Corners 89">
            <a:extLst>
              <a:ext uri="{FF2B5EF4-FFF2-40B4-BE49-F238E27FC236}">
                <a16:creationId xmlns:a16="http://schemas.microsoft.com/office/drawing/2014/main" id="{33BF5277-0433-9748-330D-2CACFE1E32C8}"/>
              </a:ext>
              <a:ext uri="{C183D7F6-B498-43B3-948B-1728B52AA6E4}">
                <adec:decorative xmlns:adec="http://schemas.microsoft.com/office/drawing/2017/decorative" val="1"/>
              </a:ext>
            </a:extLst>
          </p:cNvPr>
          <p:cNvSpPr/>
          <p:nvPr/>
        </p:nvSpPr>
        <p:spPr bwMode="auto">
          <a:xfrm>
            <a:off x="9599472" y="6015479"/>
            <a:ext cx="138418"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Rectangle: Rounded Corners 13">
            <a:extLst>
              <a:ext uri="{FF2B5EF4-FFF2-40B4-BE49-F238E27FC236}">
                <a16:creationId xmlns:a16="http://schemas.microsoft.com/office/drawing/2014/main" id="{E0C55390-8448-C897-519E-2BCBE38D859F}"/>
              </a:ext>
              <a:ext uri="{C183D7F6-B498-43B3-948B-1728B52AA6E4}">
                <adec:decorative xmlns:adec="http://schemas.microsoft.com/office/drawing/2017/decorative" val="1"/>
              </a:ext>
            </a:extLst>
          </p:cNvPr>
          <p:cNvSpPr/>
          <p:nvPr/>
        </p:nvSpPr>
        <p:spPr bwMode="auto">
          <a:xfrm>
            <a:off x="7115175" y="4419599"/>
            <a:ext cx="1635125" cy="1176339"/>
          </a:xfrm>
          <a:prstGeom prst="roundRect">
            <a:avLst>
              <a:gd name="adj" fmla="val 3104"/>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4" name="Rectangle: Rounded Corners 93">
            <a:extLst>
              <a:ext uri="{FF2B5EF4-FFF2-40B4-BE49-F238E27FC236}">
                <a16:creationId xmlns:a16="http://schemas.microsoft.com/office/drawing/2014/main" id="{A532E010-95A1-DEB6-0C98-83EB32801397}"/>
              </a:ext>
              <a:ext uri="{C183D7F6-B498-43B3-948B-1728B52AA6E4}">
                <adec:decorative xmlns:adec="http://schemas.microsoft.com/office/drawing/2017/decorative" val="1"/>
              </a:ext>
            </a:extLst>
          </p:cNvPr>
          <p:cNvSpPr/>
          <p:nvPr/>
        </p:nvSpPr>
        <p:spPr bwMode="auto">
          <a:xfrm>
            <a:off x="7115175" y="3962002"/>
            <a:ext cx="1635125"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Freeform: Shape 23">
            <a:extLst>
              <a:ext uri="{FF2B5EF4-FFF2-40B4-BE49-F238E27FC236}">
                <a16:creationId xmlns:a16="http://schemas.microsoft.com/office/drawing/2014/main" id="{AD79A632-FD96-3402-D6F3-ED39B16436EA}"/>
              </a:ext>
              <a:ext uri="{C183D7F6-B498-43B3-948B-1728B52AA6E4}">
                <adec:decorative xmlns:adec="http://schemas.microsoft.com/office/drawing/2017/decorative" val="1"/>
              </a:ext>
            </a:extLst>
          </p:cNvPr>
          <p:cNvSpPr/>
          <p:nvPr/>
        </p:nvSpPr>
        <p:spPr bwMode="auto">
          <a:xfrm>
            <a:off x="6280149" y="1439863"/>
            <a:ext cx="586583" cy="1220787"/>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33" name="Straight Connector 32">
            <a:extLst>
              <a:ext uri="{FF2B5EF4-FFF2-40B4-BE49-F238E27FC236}">
                <a16:creationId xmlns:a16="http://schemas.microsoft.com/office/drawing/2014/main" id="{66463200-81DA-A509-B386-0234F6244AD4}"/>
              </a:ext>
              <a:ext uri="{C183D7F6-B498-43B3-948B-1728B52AA6E4}">
                <adec:decorative xmlns:adec="http://schemas.microsoft.com/office/drawing/2017/decorative" val="1"/>
              </a:ext>
            </a:extLst>
          </p:cNvPr>
          <p:cNvCxnSpPr>
            <a:cxnSpLocks/>
          </p:cNvCxnSpPr>
          <p:nvPr/>
        </p:nvCxnSpPr>
        <p:spPr>
          <a:xfrm>
            <a:off x="7203780" y="1836133"/>
            <a:ext cx="0" cy="975012"/>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C58EFAE9-96DC-C013-DD8C-5E879AD79980}"/>
              </a:ext>
              <a:ext uri="{C183D7F6-B498-43B3-948B-1728B52AA6E4}">
                <adec:decorative xmlns:adec="http://schemas.microsoft.com/office/drawing/2017/decorative" val="1"/>
              </a:ext>
            </a:extLst>
          </p:cNvPr>
          <p:cNvSpPr/>
          <p:nvPr/>
        </p:nvSpPr>
        <p:spPr bwMode="auto">
          <a:xfrm rot="16200000">
            <a:off x="7190064" y="174028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3" name="Rectangle: Rounded Corners 26">
            <a:extLst>
              <a:ext uri="{FF2B5EF4-FFF2-40B4-BE49-F238E27FC236}">
                <a16:creationId xmlns:a16="http://schemas.microsoft.com/office/drawing/2014/main" id="{F1FC9E51-A401-79BF-A9B5-4C2CFE806313}"/>
              </a:ext>
            </a:extLst>
          </p:cNvPr>
          <p:cNvSpPr/>
          <p:nvPr/>
        </p:nvSpPr>
        <p:spPr bwMode="auto">
          <a:xfrm>
            <a:off x="5118099" y="1331867"/>
            <a:ext cx="1095375"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Copilot</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Open Copilot Chat from the ribbon</a:t>
            </a:r>
          </a:p>
        </p:txBody>
      </p:sp>
      <p:sp>
        <p:nvSpPr>
          <p:cNvPr id="97" name="Rectangle: Rounded Corners 96">
            <a:extLst>
              <a:ext uri="{FF2B5EF4-FFF2-40B4-BE49-F238E27FC236}">
                <a16:creationId xmlns:a16="http://schemas.microsoft.com/office/drawing/2014/main" id="{B8C2963B-3400-CFF1-C0A6-342B0856D6F9}"/>
              </a:ext>
              <a:ext uri="{C183D7F6-B498-43B3-948B-1728B52AA6E4}">
                <adec:decorative xmlns:adec="http://schemas.microsoft.com/office/drawing/2017/decorative" val="1"/>
              </a:ext>
            </a:extLst>
          </p:cNvPr>
          <p:cNvSpPr/>
          <p:nvPr/>
        </p:nvSpPr>
        <p:spPr bwMode="auto">
          <a:xfrm>
            <a:off x="6265418" y="133186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3" name="Rectangle: Rounded Corners 12">
            <a:extLst>
              <a:ext uri="{FF2B5EF4-FFF2-40B4-BE49-F238E27FC236}">
                <a16:creationId xmlns:a16="http://schemas.microsoft.com/office/drawing/2014/main" id="{5F847738-E220-AF78-DE06-1986A59F7DF4}"/>
              </a:ext>
              <a:ext uri="{C183D7F6-B498-43B3-948B-1728B52AA6E4}">
                <adec:decorative xmlns:adec="http://schemas.microsoft.com/office/drawing/2017/decorative" val="1"/>
              </a:ext>
            </a:extLst>
          </p:cNvPr>
          <p:cNvSpPr/>
          <p:nvPr/>
        </p:nvSpPr>
        <p:spPr bwMode="auto">
          <a:xfrm>
            <a:off x="6733382" y="2664618"/>
            <a:ext cx="266700" cy="21193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9" name="Rectangle: Rounded Corners 98">
            <a:extLst>
              <a:ext uri="{FF2B5EF4-FFF2-40B4-BE49-F238E27FC236}">
                <a16:creationId xmlns:a16="http://schemas.microsoft.com/office/drawing/2014/main" id="{10E4E3EA-90EA-5120-8EFC-1CCB71484E89}"/>
              </a:ext>
              <a:ext uri="{C183D7F6-B498-43B3-948B-1728B52AA6E4}">
                <adec:decorative xmlns:adec="http://schemas.microsoft.com/office/drawing/2017/decorative" val="1"/>
              </a:ext>
            </a:extLst>
          </p:cNvPr>
          <p:cNvSpPr/>
          <p:nvPr/>
        </p:nvSpPr>
        <p:spPr bwMode="auto">
          <a:xfrm>
            <a:off x="7122818" y="2811145"/>
            <a:ext cx="161925" cy="25193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20" name="Straight Connector 19">
            <a:extLst>
              <a:ext uri="{FF2B5EF4-FFF2-40B4-BE49-F238E27FC236}">
                <a16:creationId xmlns:a16="http://schemas.microsoft.com/office/drawing/2014/main" id="{8E54430D-774E-628A-CD79-11DEF5FE4126}"/>
              </a:ext>
              <a:ext uri="{C183D7F6-B498-43B3-948B-1728B52AA6E4}">
                <adec:decorative xmlns:adec="http://schemas.microsoft.com/office/drawing/2017/decorative" val="1"/>
              </a:ext>
            </a:extLst>
          </p:cNvPr>
          <p:cNvCxnSpPr>
            <a:cxnSpLocks/>
          </p:cNvCxnSpPr>
          <p:nvPr/>
        </p:nvCxnSpPr>
        <p:spPr>
          <a:xfrm>
            <a:off x="1677056" y="5186339"/>
            <a:ext cx="5440024" cy="0"/>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1488FBA3-677C-7942-F70A-A49896DFA7EF}"/>
              </a:ext>
              <a:ext uri="{C183D7F6-B498-43B3-948B-1728B52AA6E4}">
                <adec:decorative xmlns:adec="http://schemas.microsoft.com/office/drawing/2017/decorative" val="1"/>
              </a:ext>
            </a:extLst>
          </p:cNvPr>
          <p:cNvGrpSpPr/>
          <p:nvPr/>
        </p:nvGrpSpPr>
        <p:grpSpPr>
          <a:xfrm>
            <a:off x="588262" y="3929271"/>
            <a:ext cx="6517388" cy="461665"/>
            <a:chOff x="588262" y="3611771"/>
            <a:chExt cx="6517388" cy="461665"/>
          </a:xfrm>
        </p:grpSpPr>
        <p:sp>
          <p:nvSpPr>
            <p:cNvPr id="102" name="Rectangle: Rounded Corners 26">
              <a:extLst>
                <a:ext uri="{FF2B5EF4-FFF2-40B4-BE49-F238E27FC236}">
                  <a16:creationId xmlns:a16="http://schemas.microsoft.com/office/drawing/2014/main" id="{09642B51-A8F2-EAFB-15FA-3680BE0784DA}"/>
                </a:ext>
              </a:extLst>
            </p:cNvPr>
            <p:cNvSpPr/>
            <p:nvPr/>
          </p:nvSpPr>
          <p:spPr bwMode="auto">
            <a:xfrm>
              <a:off x="588262" y="3611771"/>
              <a:ext cx="1004318"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Prompt Box</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Start your chat here</a:t>
              </a:r>
            </a:p>
          </p:txBody>
        </p:sp>
        <p:grpSp>
          <p:nvGrpSpPr>
            <p:cNvPr id="121" name="Group 120">
              <a:extLst>
                <a:ext uri="{FF2B5EF4-FFF2-40B4-BE49-F238E27FC236}">
                  <a16:creationId xmlns:a16="http://schemas.microsoft.com/office/drawing/2014/main" id="{E177AB39-BF98-BE35-6640-57ED72EA3908}"/>
                </a:ext>
              </a:extLst>
            </p:cNvPr>
            <p:cNvGrpSpPr/>
            <p:nvPr/>
          </p:nvGrpSpPr>
          <p:grpSpPr>
            <a:xfrm>
              <a:off x="1677056" y="3611771"/>
              <a:ext cx="5428594" cy="219122"/>
              <a:chOff x="1677056" y="3611771"/>
              <a:chExt cx="5428594" cy="219122"/>
            </a:xfrm>
          </p:grpSpPr>
          <p:sp>
            <p:nvSpPr>
              <p:cNvPr id="103" name="Rectangle: Rounded Corners 102">
                <a:extLst>
                  <a:ext uri="{FF2B5EF4-FFF2-40B4-BE49-F238E27FC236}">
                    <a16:creationId xmlns:a16="http://schemas.microsoft.com/office/drawing/2014/main" id="{89F2E2F0-486F-208C-C72C-94A603899251}"/>
                  </a:ext>
                </a:extLst>
              </p:cNvPr>
              <p:cNvSpPr/>
              <p:nvPr/>
            </p:nvSpPr>
            <p:spPr bwMode="auto">
              <a:xfrm>
                <a:off x="1677056" y="3611771"/>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20" name="Freeform: Shape 119">
                <a:extLst>
                  <a:ext uri="{FF2B5EF4-FFF2-40B4-BE49-F238E27FC236}">
                    <a16:creationId xmlns:a16="http://schemas.microsoft.com/office/drawing/2014/main" id="{130F1B4F-DBC0-1CFC-28D3-2A4F06CC3AC8}"/>
                  </a:ext>
                </a:extLst>
              </p:cNvPr>
              <p:cNvSpPr/>
              <p:nvPr/>
            </p:nvSpPr>
            <p:spPr bwMode="auto">
              <a:xfrm>
                <a:off x="1695450" y="3721332"/>
                <a:ext cx="5410200" cy="0"/>
              </a:xfrm>
              <a:custGeom>
                <a:avLst/>
                <a:gdLst>
                  <a:gd name="connsiteX0" fmla="*/ 0 w 5410200"/>
                  <a:gd name="connsiteY0" fmla="*/ 0 h 0"/>
                  <a:gd name="connsiteX1" fmla="*/ 5410200 w 5410200"/>
                  <a:gd name="connsiteY1" fmla="*/ 0 h 0"/>
                </a:gdLst>
                <a:ahLst/>
                <a:cxnLst>
                  <a:cxn ang="0">
                    <a:pos x="connsiteX0" y="connsiteY0"/>
                  </a:cxn>
                  <a:cxn ang="0">
                    <a:pos x="connsiteX1" y="connsiteY1"/>
                  </a:cxn>
                </a:cxnLst>
                <a:rect l="l" t="t" r="r" b="b"/>
                <a:pathLst>
                  <a:path w="5410200">
                    <a:moveTo>
                      <a:pt x="0" y="0"/>
                    </a:moveTo>
                    <a:lnTo>
                      <a:pt x="5410200" y="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grpSp>
      <p:grpSp>
        <p:nvGrpSpPr>
          <p:cNvPr id="123" name="Group 122">
            <a:extLst>
              <a:ext uri="{FF2B5EF4-FFF2-40B4-BE49-F238E27FC236}">
                <a16:creationId xmlns:a16="http://schemas.microsoft.com/office/drawing/2014/main" id="{D092B6F7-68F4-8E37-C323-CFB221869BC2}"/>
              </a:ext>
              <a:ext uri="{C183D7F6-B498-43B3-948B-1728B52AA6E4}">
                <adec:decorative xmlns:adec="http://schemas.microsoft.com/office/drawing/2017/decorative" val="1"/>
              </a:ext>
            </a:extLst>
          </p:cNvPr>
          <p:cNvGrpSpPr/>
          <p:nvPr/>
        </p:nvGrpSpPr>
        <p:grpSpPr>
          <a:xfrm>
            <a:off x="588262" y="5076778"/>
            <a:ext cx="1116226" cy="1077218"/>
            <a:chOff x="588262" y="5076778"/>
            <a:chExt cx="1116226" cy="1077218"/>
          </a:xfrm>
        </p:grpSpPr>
        <p:sp>
          <p:nvSpPr>
            <p:cNvPr id="18" name="Rectangle: Rounded Corners 26">
              <a:extLst>
                <a:ext uri="{FF2B5EF4-FFF2-40B4-BE49-F238E27FC236}">
                  <a16:creationId xmlns:a16="http://schemas.microsoft.com/office/drawing/2014/main" id="{A7F11E79-5382-3D5E-2D2C-3AB6FBF99F52}"/>
                </a:ext>
              </a:extLst>
            </p:cNvPr>
            <p:cNvSpPr/>
            <p:nvPr/>
          </p:nvSpPr>
          <p:spPr bwMode="auto">
            <a:xfrm>
              <a:off x="588262" y="5076778"/>
              <a:ext cx="1004318" cy="10772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Sample prompts</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Suggested prompts that are tailored to your document with option to expand and see more</a:t>
              </a:r>
            </a:p>
          </p:txBody>
        </p:sp>
        <p:sp>
          <p:nvSpPr>
            <p:cNvPr id="22" name="Rectangle: Rounded Corners 21">
              <a:extLst>
                <a:ext uri="{FF2B5EF4-FFF2-40B4-BE49-F238E27FC236}">
                  <a16:creationId xmlns:a16="http://schemas.microsoft.com/office/drawing/2014/main" id="{AC94B3E9-2245-873B-FB32-87F7C4143992}"/>
                </a:ext>
              </a:extLst>
            </p:cNvPr>
            <p:cNvSpPr/>
            <p:nvPr/>
          </p:nvSpPr>
          <p:spPr bwMode="auto">
            <a:xfrm>
              <a:off x="1677056" y="507677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42" name="Freeform: Shape 41">
            <a:extLst>
              <a:ext uri="{FF2B5EF4-FFF2-40B4-BE49-F238E27FC236}">
                <a16:creationId xmlns:a16="http://schemas.microsoft.com/office/drawing/2014/main" id="{DFA7C5BF-AD5A-B1E7-6B3D-8C63EF1B39CB}"/>
              </a:ext>
              <a:ext uri="{C183D7F6-B498-43B3-948B-1728B52AA6E4}">
                <adec:decorative xmlns:adec="http://schemas.microsoft.com/office/drawing/2017/decorative" val="1"/>
              </a:ext>
            </a:extLst>
          </p:cNvPr>
          <p:cNvSpPr/>
          <p:nvPr/>
        </p:nvSpPr>
        <p:spPr bwMode="auto">
          <a:xfrm rot="5400000">
            <a:off x="8240828" y="1604925"/>
            <a:ext cx="1840627" cy="821685"/>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8" name="Rectangle: Rounded Corners 97">
            <a:extLst>
              <a:ext uri="{FF2B5EF4-FFF2-40B4-BE49-F238E27FC236}">
                <a16:creationId xmlns:a16="http://schemas.microsoft.com/office/drawing/2014/main" id="{96427C84-E8B5-4419-FEB4-1A7198758A77}"/>
              </a:ext>
              <a:ext uri="{C183D7F6-B498-43B3-948B-1728B52AA6E4}">
                <adec:decorative xmlns:adec="http://schemas.microsoft.com/office/drawing/2017/decorative" val="1"/>
              </a:ext>
            </a:extLst>
          </p:cNvPr>
          <p:cNvSpPr/>
          <p:nvPr/>
        </p:nvSpPr>
        <p:spPr bwMode="auto">
          <a:xfrm>
            <a:off x="7340599" y="2811145"/>
            <a:ext cx="1409701" cy="251936"/>
          </a:xfrm>
          <a:prstGeom prst="roundRect">
            <a:avLst>
              <a:gd name="adj" fmla="val 10051"/>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8" name="Rectangle: Rounded Corners 107">
            <a:extLst>
              <a:ext uri="{FF2B5EF4-FFF2-40B4-BE49-F238E27FC236}">
                <a16:creationId xmlns:a16="http://schemas.microsoft.com/office/drawing/2014/main" id="{2CC8D9B7-1111-B5DD-6CB8-6C7880600926}"/>
              </a:ext>
              <a:ext uri="{C183D7F6-B498-43B3-948B-1728B52AA6E4}">
                <adec:decorative xmlns:adec="http://schemas.microsoft.com/office/drawing/2017/decorative" val="1"/>
              </a:ext>
            </a:extLst>
          </p:cNvPr>
          <p:cNvSpPr/>
          <p:nvPr/>
        </p:nvSpPr>
        <p:spPr bwMode="auto">
          <a:xfrm>
            <a:off x="7115175" y="4164806"/>
            <a:ext cx="1635125" cy="154781"/>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5" name="Freeform: Shape 124">
            <a:extLst>
              <a:ext uri="{FF2B5EF4-FFF2-40B4-BE49-F238E27FC236}">
                <a16:creationId xmlns:a16="http://schemas.microsoft.com/office/drawing/2014/main" id="{D25A8E9A-5565-CE0F-7652-A65D9E6ECF25}"/>
              </a:ext>
              <a:ext uri="{C183D7F6-B498-43B3-948B-1728B52AA6E4}">
                <adec:decorative xmlns:adec="http://schemas.microsoft.com/office/drawing/2017/decorative" val="1"/>
              </a:ext>
            </a:extLst>
          </p:cNvPr>
          <p:cNvSpPr/>
          <p:nvPr/>
        </p:nvSpPr>
        <p:spPr bwMode="auto">
          <a:xfrm rot="5400000" flipH="1">
            <a:off x="8371839" y="4621847"/>
            <a:ext cx="1864994" cy="1108076"/>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81" name="Group 80">
            <a:extLst>
              <a:ext uri="{FF2B5EF4-FFF2-40B4-BE49-F238E27FC236}">
                <a16:creationId xmlns:a16="http://schemas.microsoft.com/office/drawing/2014/main" id="{4581F3ED-3C3F-6CC2-51EF-EA3474DC33D4}"/>
              </a:ext>
              <a:ext uri="{C183D7F6-B498-43B3-948B-1728B52AA6E4}">
                <adec:decorative xmlns:adec="http://schemas.microsoft.com/office/drawing/2017/decorative" val="1"/>
              </a:ext>
            </a:extLst>
          </p:cNvPr>
          <p:cNvGrpSpPr/>
          <p:nvPr/>
        </p:nvGrpSpPr>
        <p:grpSpPr>
          <a:xfrm>
            <a:off x="9846973" y="4519612"/>
            <a:ext cx="1752890" cy="461665"/>
            <a:chOff x="9846973" y="4519612"/>
            <a:chExt cx="1752890" cy="461665"/>
          </a:xfrm>
        </p:grpSpPr>
        <p:sp>
          <p:nvSpPr>
            <p:cNvPr id="82" name="Rectangle: Rounded Corners 81">
              <a:extLst>
                <a:ext uri="{FF2B5EF4-FFF2-40B4-BE49-F238E27FC236}">
                  <a16:creationId xmlns:a16="http://schemas.microsoft.com/office/drawing/2014/main" id="{1FD5B9CF-E007-1A2E-A2FD-6938F6447F5E}"/>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3" name="Rectangle: Rounded Corners 26">
              <a:extLst>
                <a:ext uri="{FF2B5EF4-FFF2-40B4-BE49-F238E27FC236}">
                  <a16:creationId xmlns:a16="http://schemas.microsoft.com/office/drawing/2014/main" id="{0F570C7B-7868-ECC9-6F16-4BB4E7D9CD0E}"/>
                </a:ext>
              </a:extLst>
            </p:cNvPr>
            <p:cNvSpPr/>
            <p:nvPr/>
          </p:nvSpPr>
          <p:spPr bwMode="auto">
            <a:xfrm>
              <a:off x="9977437" y="4519612"/>
              <a:ext cx="162242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Add content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Add files and images to the chat</a:t>
              </a:r>
            </a:p>
          </p:txBody>
        </p:sp>
      </p:grpSp>
      <p:grpSp>
        <p:nvGrpSpPr>
          <p:cNvPr id="84" name="Group 83">
            <a:extLst>
              <a:ext uri="{FF2B5EF4-FFF2-40B4-BE49-F238E27FC236}">
                <a16:creationId xmlns:a16="http://schemas.microsoft.com/office/drawing/2014/main" id="{FF86B2EA-596C-D206-72A8-FB0CEE89198D}"/>
              </a:ext>
              <a:ext uri="{C183D7F6-B498-43B3-948B-1728B52AA6E4}">
                <adec:decorative xmlns:adec="http://schemas.microsoft.com/office/drawing/2017/decorative" val="1"/>
              </a:ext>
            </a:extLst>
          </p:cNvPr>
          <p:cNvGrpSpPr/>
          <p:nvPr/>
        </p:nvGrpSpPr>
        <p:grpSpPr>
          <a:xfrm>
            <a:off x="9846973" y="5276077"/>
            <a:ext cx="1752890" cy="307777"/>
            <a:chOff x="9846973" y="4519612"/>
            <a:chExt cx="1752890" cy="307777"/>
          </a:xfrm>
        </p:grpSpPr>
        <p:sp>
          <p:nvSpPr>
            <p:cNvPr id="85" name="Rectangle: Rounded Corners 84">
              <a:extLst>
                <a:ext uri="{FF2B5EF4-FFF2-40B4-BE49-F238E27FC236}">
                  <a16:creationId xmlns:a16="http://schemas.microsoft.com/office/drawing/2014/main" id="{998DE0FE-9A07-B2D0-CF5B-6A549B3C672B}"/>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6" name="Rectangle: Rounded Corners 26">
              <a:extLst>
                <a:ext uri="{FF2B5EF4-FFF2-40B4-BE49-F238E27FC236}">
                  <a16:creationId xmlns:a16="http://schemas.microsoft.com/office/drawing/2014/main" id="{79D8DA70-3FC0-3B0D-07D3-E9EDE1F64133}"/>
                </a:ext>
              </a:extLst>
            </p:cNvPr>
            <p:cNvSpPr/>
            <p:nvPr/>
          </p:nvSpPr>
          <p:spPr bwMode="auto">
            <a:xfrm>
              <a:off x="9977437" y="4519612"/>
              <a:ext cx="162242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Access tools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Access agents in your chat</a:t>
              </a:r>
            </a:p>
          </p:txBody>
        </p:sp>
      </p:grpSp>
      <p:grpSp>
        <p:nvGrpSpPr>
          <p:cNvPr id="91" name="Group 90">
            <a:extLst>
              <a:ext uri="{FF2B5EF4-FFF2-40B4-BE49-F238E27FC236}">
                <a16:creationId xmlns:a16="http://schemas.microsoft.com/office/drawing/2014/main" id="{AEEB5DE8-5F8E-BFD3-92AA-DC6F3FD69792}"/>
              </a:ext>
              <a:ext uri="{C183D7F6-B498-43B3-948B-1728B52AA6E4}">
                <adec:decorative xmlns:adec="http://schemas.microsoft.com/office/drawing/2017/decorative" val="1"/>
              </a:ext>
            </a:extLst>
          </p:cNvPr>
          <p:cNvGrpSpPr/>
          <p:nvPr/>
        </p:nvGrpSpPr>
        <p:grpSpPr>
          <a:xfrm>
            <a:off x="9846973" y="5980927"/>
            <a:ext cx="1752890" cy="461665"/>
            <a:chOff x="9846973" y="4519612"/>
            <a:chExt cx="1752890" cy="461665"/>
          </a:xfrm>
        </p:grpSpPr>
        <p:sp>
          <p:nvSpPr>
            <p:cNvPr id="92" name="Rectangle: Rounded Corners 91">
              <a:extLst>
                <a:ext uri="{FF2B5EF4-FFF2-40B4-BE49-F238E27FC236}">
                  <a16:creationId xmlns:a16="http://schemas.microsoft.com/office/drawing/2014/main" id="{6DCCD918-D3BE-06F6-D3DC-B739A8E206BF}"/>
                </a:ext>
              </a:extLst>
            </p:cNvPr>
            <p:cNvSpPr/>
            <p:nvPr/>
          </p:nvSpPr>
          <p:spPr bwMode="auto">
            <a:xfrm>
              <a:off x="9846973" y="45196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3" name="Rectangle: Rounded Corners 26">
              <a:extLst>
                <a:ext uri="{FF2B5EF4-FFF2-40B4-BE49-F238E27FC236}">
                  <a16:creationId xmlns:a16="http://schemas.microsoft.com/office/drawing/2014/main" id="{ACF657E3-66FA-9E8C-72BB-6C5198DDC12D}"/>
                </a:ext>
              </a:extLst>
            </p:cNvPr>
            <p:cNvSpPr/>
            <p:nvPr/>
          </p:nvSpPr>
          <p:spPr bwMode="auto">
            <a:xfrm>
              <a:off x="9977437" y="4519612"/>
              <a:ext cx="162242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Start dictation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Interact with Copilot using your voice</a:t>
              </a:r>
            </a:p>
          </p:txBody>
        </p:sp>
      </p:grpSp>
      <p:grpSp>
        <p:nvGrpSpPr>
          <p:cNvPr id="43" name="Group 42">
            <a:extLst>
              <a:ext uri="{FF2B5EF4-FFF2-40B4-BE49-F238E27FC236}">
                <a16:creationId xmlns:a16="http://schemas.microsoft.com/office/drawing/2014/main" id="{2F874AF7-6FE6-BBEB-03A4-27873B275C3D}"/>
              </a:ext>
              <a:ext uri="{C183D7F6-B498-43B3-948B-1728B52AA6E4}">
                <adec:decorative xmlns:adec="http://schemas.microsoft.com/office/drawing/2017/decorative" val="1"/>
              </a:ext>
            </a:extLst>
          </p:cNvPr>
          <p:cNvGrpSpPr/>
          <p:nvPr/>
        </p:nvGrpSpPr>
        <p:grpSpPr>
          <a:xfrm>
            <a:off x="9276581" y="1002486"/>
            <a:ext cx="231750" cy="219122"/>
            <a:chOff x="9276581" y="520705"/>
            <a:chExt cx="231750" cy="219122"/>
          </a:xfrm>
        </p:grpSpPr>
        <p:sp>
          <p:nvSpPr>
            <p:cNvPr id="45" name="Rectangle: Rounded Corners 44">
              <a:extLst>
                <a:ext uri="{FF2B5EF4-FFF2-40B4-BE49-F238E27FC236}">
                  <a16:creationId xmlns:a16="http://schemas.microsoft.com/office/drawing/2014/main" id="{A031A1F9-5BBA-4CDE-C096-DE01D75EE219}"/>
                </a:ext>
              </a:extLst>
            </p:cNvPr>
            <p:cNvSpPr/>
            <p:nvPr/>
          </p:nvSpPr>
          <p:spPr bwMode="auto">
            <a:xfrm>
              <a:off x="9276581" y="520705"/>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0" name="Picture 49">
              <a:extLst>
                <a:ext uri="{FF2B5EF4-FFF2-40B4-BE49-F238E27FC236}">
                  <a16:creationId xmlns:a16="http://schemas.microsoft.com/office/drawing/2014/main" id="{0178E95D-9A62-236A-3E29-2E21E191F8BB}"/>
                </a:ext>
              </a:extLst>
            </p:cNvPr>
            <p:cNvPicPr>
              <a:picLocks noChangeAspect="1"/>
            </p:cNvPicPr>
            <p:nvPr/>
          </p:nvPicPr>
          <p:blipFill>
            <a:blip r:embed="rId7">
              <a:clrChange>
                <a:clrFrom>
                  <a:srgbClr val="FAFAFA"/>
                </a:clrFrom>
                <a:clrTo>
                  <a:srgbClr val="FAFAFA">
                    <a:alpha val="0"/>
                  </a:srgbClr>
                </a:clrTo>
              </a:clrChange>
            </a:blip>
            <a:srcRect l="9197" t="12841" r="17494" b="1"/>
            <a:stretch>
              <a:fillRect/>
            </a:stretch>
          </p:blipFill>
          <p:spPr>
            <a:xfrm>
              <a:off x="9288487" y="531377"/>
              <a:ext cx="207938" cy="197778"/>
            </a:xfrm>
            <a:prstGeom prst="rect">
              <a:avLst/>
            </a:prstGeom>
          </p:spPr>
        </p:pic>
      </p:grpSp>
      <p:sp>
        <p:nvSpPr>
          <p:cNvPr id="51" name="Rectangle: Rounded Corners 50">
            <a:extLst>
              <a:ext uri="{FF2B5EF4-FFF2-40B4-BE49-F238E27FC236}">
                <a16:creationId xmlns:a16="http://schemas.microsoft.com/office/drawing/2014/main" id="{3DA39F06-BADC-9B7F-9CB1-6CFD12083599}"/>
              </a:ext>
              <a:ext uri="{C183D7F6-B498-43B3-948B-1728B52AA6E4}">
                <adec:decorative xmlns:adec="http://schemas.microsoft.com/office/drawing/2017/decorative" val="1"/>
              </a:ext>
            </a:extLst>
          </p:cNvPr>
          <p:cNvSpPr/>
          <p:nvPr/>
        </p:nvSpPr>
        <p:spPr bwMode="auto">
          <a:xfrm>
            <a:off x="9558843" y="1002486"/>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2" name="Rectangle: Rounded Corners 26">
            <a:extLst>
              <a:ext uri="{FF2B5EF4-FFF2-40B4-BE49-F238E27FC236}">
                <a16:creationId xmlns:a16="http://schemas.microsoft.com/office/drawing/2014/main" id="{6550B3F0-2B05-237A-E816-87A625E30806}"/>
              </a:ext>
            </a:extLst>
          </p:cNvPr>
          <p:cNvSpPr/>
          <p:nvPr/>
        </p:nvSpPr>
        <p:spPr bwMode="auto">
          <a:xfrm>
            <a:off x="9689307" y="1002486"/>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Enterprise data protection </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shield </a:t>
            </a: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 indicates your data is protected</a:t>
            </a:r>
          </a:p>
        </p:txBody>
      </p:sp>
      <p:sp>
        <p:nvSpPr>
          <p:cNvPr id="56" name="Rectangle: Rounded Corners 55">
            <a:extLst>
              <a:ext uri="{FF2B5EF4-FFF2-40B4-BE49-F238E27FC236}">
                <a16:creationId xmlns:a16="http://schemas.microsoft.com/office/drawing/2014/main" id="{85B8FF35-95C4-5251-84F7-986781FA541B}"/>
              </a:ext>
              <a:ext uri="{C183D7F6-B498-43B3-948B-1728B52AA6E4}">
                <adec:decorative xmlns:adec="http://schemas.microsoft.com/office/drawing/2017/decorative" val="1"/>
              </a:ext>
            </a:extLst>
          </p:cNvPr>
          <p:cNvSpPr/>
          <p:nvPr/>
        </p:nvSpPr>
        <p:spPr bwMode="auto">
          <a:xfrm>
            <a:off x="9558843" y="165994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8" name="Rectangle: Rounded Corners 26">
            <a:extLst>
              <a:ext uri="{FF2B5EF4-FFF2-40B4-BE49-F238E27FC236}">
                <a16:creationId xmlns:a16="http://schemas.microsoft.com/office/drawing/2014/main" id="{1997D38A-D5F4-7269-CEAF-6E4284EE6A4A}"/>
              </a:ext>
            </a:extLst>
          </p:cNvPr>
          <p:cNvSpPr/>
          <p:nvPr/>
        </p:nvSpPr>
        <p:spPr bwMode="auto">
          <a:xfrm>
            <a:off x="9689307" y="1692562"/>
            <a:ext cx="191055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Start a new chat</a:t>
            </a:r>
          </a:p>
        </p:txBody>
      </p:sp>
      <p:grpSp>
        <p:nvGrpSpPr>
          <p:cNvPr id="60" name="Group 59">
            <a:extLst>
              <a:ext uri="{FF2B5EF4-FFF2-40B4-BE49-F238E27FC236}">
                <a16:creationId xmlns:a16="http://schemas.microsoft.com/office/drawing/2014/main" id="{24456316-6BFF-F108-D8F6-C51325CFD6EA}"/>
              </a:ext>
              <a:ext uri="{C183D7F6-B498-43B3-948B-1728B52AA6E4}">
                <adec:decorative xmlns:adec="http://schemas.microsoft.com/office/drawing/2017/decorative" val="1"/>
              </a:ext>
            </a:extLst>
          </p:cNvPr>
          <p:cNvGrpSpPr/>
          <p:nvPr/>
        </p:nvGrpSpPr>
        <p:grpSpPr>
          <a:xfrm>
            <a:off x="9276581" y="2074861"/>
            <a:ext cx="231750" cy="219122"/>
            <a:chOff x="9276581" y="2319482"/>
            <a:chExt cx="231750" cy="219122"/>
          </a:xfrm>
        </p:grpSpPr>
        <p:sp>
          <p:nvSpPr>
            <p:cNvPr id="61" name="Rectangle: Rounded Corners 60">
              <a:extLst>
                <a:ext uri="{FF2B5EF4-FFF2-40B4-BE49-F238E27FC236}">
                  <a16:creationId xmlns:a16="http://schemas.microsoft.com/office/drawing/2014/main" id="{EEC857C5-00A9-28D2-E593-1379B51CC588}"/>
                </a:ext>
              </a:extLst>
            </p:cNvPr>
            <p:cNvSpPr/>
            <p:nvPr/>
          </p:nvSpPr>
          <p:spPr bwMode="auto">
            <a:xfrm>
              <a:off x="9276581" y="23194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2" name="Picture 61">
              <a:extLst>
                <a:ext uri="{FF2B5EF4-FFF2-40B4-BE49-F238E27FC236}">
                  <a16:creationId xmlns:a16="http://schemas.microsoft.com/office/drawing/2014/main" id="{0F5C4342-744E-7FB6-C476-2C86D9EAACD1}"/>
                </a:ext>
              </a:extLst>
            </p:cNvPr>
            <p:cNvPicPr>
              <a:picLocks noChangeAspect="1"/>
            </p:cNvPicPr>
            <p:nvPr/>
          </p:nvPicPr>
          <p:blipFill>
            <a:blip r:embed="rId8">
              <a:clrChange>
                <a:clrFrom>
                  <a:srgbClr val="FAFAFA"/>
                </a:clrFrom>
                <a:clrTo>
                  <a:srgbClr val="FAFAFA">
                    <a:alpha val="0"/>
                  </a:srgbClr>
                </a:clrTo>
              </a:clrChange>
            </a:blip>
            <a:srcRect l="15638" t="34525" r="17826" b="19232"/>
            <a:stretch>
              <a:fillRect/>
            </a:stretch>
          </p:blipFill>
          <p:spPr>
            <a:xfrm>
              <a:off x="9310303" y="2374275"/>
              <a:ext cx="164306" cy="109536"/>
            </a:xfrm>
            <a:prstGeom prst="rect">
              <a:avLst/>
            </a:prstGeom>
          </p:spPr>
        </p:pic>
      </p:grpSp>
      <p:sp>
        <p:nvSpPr>
          <p:cNvPr id="65" name="Rectangle: Rounded Corners 64">
            <a:extLst>
              <a:ext uri="{FF2B5EF4-FFF2-40B4-BE49-F238E27FC236}">
                <a16:creationId xmlns:a16="http://schemas.microsoft.com/office/drawing/2014/main" id="{8F11BE5D-3A6A-1370-3EAF-E6778075AF25}"/>
              </a:ext>
              <a:ext uri="{C183D7F6-B498-43B3-948B-1728B52AA6E4}">
                <adec:decorative xmlns:adec="http://schemas.microsoft.com/office/drawing/2017/decorative" val="1"/>
              </a:ext>
            </a:extLst>
          </p:cNvPr>
          <p:cNvSpPr/>
          <p:nvPr/>
        </p:nvSpPr>
        <p:spPr bwMode="auto">
          <a:xfrm>
            <a:off x="9558843" y="2074861"/>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7" name="Rectangle: Rounded Corners 26">
            <a:extLst>
              <a:ext uri="{FF2B5EF4-FFF2-40B4-BE49-F238E27FC236}">
                <a16:creationId xmlns:a16="http://schemas.microsoft.com/office/drawing/2014/main" id="{05C62738-F419-A00C-F1B6-FEB6C87DD0B1}"/>
              </a:ext>
            </a:extLst>
          </p:cNvPr>
          <p:cNvSpPr/>
          <p:nvPr/>
        </p:nvSpPr>
        <p:spPr bwMode="auto">
          <a:xfrm>
            <a:off x="9689307" y="2107478"/>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More options </a:t>
            </a: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 feedback and controls options</a:t>
            </a:r>
          </a:p>
        </p:txBody>
      </p:sp>
      <p:sp>
        <p:nvSpPr>
          <p:cNvPr id="69" name="Rectangle: Rounded Corners 68">
            <a:extLst>
              <a:ext uri="{FF2B5EF4-FFF2-40B4-BE49-F238E27FC236}">
                <a16:creationId xmlns:a16="http://schemas.microsoft.com/office/drawing/2014/main" id="{15F3D221-A951-4431-276A-B7A5F08A906E}"/>
              </a:ext>
              <a:ext uri="{C183D7F6-B498-43B3-948B-1728B52AA6E4}">
                <adec:decorative xmlns:adec="http://schemas.microsoft.com/office/drawing/2017/decorative" val="1"/>
              </a:ext>
            </a:extLst>
          </p:cNvPr>
          <p:cNvSpPr/>
          <p:nvPr/>
        </p:nvSpPr>
        <p:spPr bwMode="auto">
          <a:xfrm>
            <a:off x="9276581" y="2611048"/>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0" name="Picture 69">
            <a:extLst>
              <a:ext uri="{FF2B5EF4-FFF2-40B4-BE49-F238E27FC236}">
                <a16:creationId xmlns:a16="http://schemas.microsoft.com/office/drawing/2014/main" id="{6FCE3FFC-989D-6911-BC96-C3988A683369}"/>
              </a:ext>
              <a:ext uri="{C183D7F6-B498-43B3-948B-1728B52AA6E4}">
                <adec:decorative xmlns:adec="http://schemas.microsoft.com/office/drawing/2017/decorative" val="1"/>
              </a:ext>
            </a:extLst>
          </p:cNvPr>
          <p:cNvPicPr>
            <a:picLocks noChangeAspect="1"/>
          </p:cNvPicPr>
          <p:nvPr/>
        </p:nvPicPr>
        <p:blipFill>
          <a:blip r:embed="rId9">
            <a:clrChange>
              <a:clrFrom>
                <a:srgbClr val="FAFAFA"/>
              </a:clrFrom>
              <a:clrTo>
                <a:srgbClr val="FAFAFA">
                  <a:alpha val="0"/>
                </a:srgbClr>
              </a:clrTo>
            </a:clrChange>
          </a:blip>
          <a:srcRect l="23784" t="21339" r="23784" b="21339"/>
          <a:stretch>
            <a:fillRect/>
          </a:stretch>
        </p:blipFill>
        <p:spPr>
          <a:xfrm>
            <a:off x="9332883" y="2655479"/>
            <a:ext cx="119146" cy="130260"/>
          </a:xfrm>
          <a:prstGeom prst="rect">
            <a:avLst/>
          </a:prstGeom>
        </p:spPr>
      </p:pic>
      <p:sp>
        <p:nvSpPr>
          <p:cNvPr id="71" name="Rectangle: Rounded Corners 70">
            <a:extLst>
              <a:ext uri="{FF2B5EF4-FFF2-40B4-BE49-F238E27FC236}">
                <a16:creationId xmlns:a16="http://schemas.microsoft.com/office/drawing/2014/main" id="{9D9A5FAE-93A8-ABF2-725B-CDB53EA88884}"/>
              </a:ext>
              <a:ext uri="{C183D7F6-B498-43B3-948B-1728B52AA6E4}">
                <adec:decorative xmlns:adec="http://schemas.microsoft.com/office/drawing/2017/decorative" val="1"/>
              </a:ext>
            </a:extLst>
          </p:cNvPr>
          <p:cNvSpPr/>
          <p:nvPr/>
        </p:nvSpPr>
        <p:spPr bwMode="auto">
          <a:xfrm>
            <a:off x="9558843" y="261104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2" name="Rectangle: Rounded Corners 26">
            <a:extLst>
              <a:ext uri="{FF2B5EF4-FFF2-40B4-BE49-F238E27FC236}">
                <a16:creationId xmlns:a16="http://schemas.microsoft.com/office/drawing/2014/main" id="{B1812358-CC7A-91B3-F1F5-0F8647B0B35F}"/>
              </a:ext>
            </a:extLst>
          </p:cNvPr>
          <p:cNvSpPr/>
          <p:nvPr/>
        </p:nvSpPr>
        <p:spPr bwMode="auto">
          <a:xfrm>
            <a:off x="9689307" y="2643665"/>
            <a:ext cx="191055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Close Copilot Chat</a:t>
            </a:r>
          </a:p>
        </p:txBody>
      </p:sp>
      <p:grpSp>
        <p:nvGrpSpPr>
          <p:cNvPr id="104" name="Group 103">
            <a:extLst>
              <a:ext uri="{FF2B5EF4-FFF2-40B4-BE49-F238E27FC236}">
                <a16:creationId xmlns:a16="http://schemas.microsoft.com/office/drawing/2014/main" id="{65620FFC-8158-D4DA-947E-F3E2381FFD8F}"/>
              </a:ext>
              <a:ext uri="{C183D7F6-B498-43B3-948B-1728B52AA6E4}">
                <adec:decorative xmlns:adec="http://schemas.microsoft.com/office/drawing/2017/decorative" val="1"/>
              </a:ext>
            </a:extLst>
          </p:cNvPr>
          <p:cNvGrpSpPr/>
          <p:nvPr/>
        </p:nvGrpSpPr>
        <p:grpSpPr>
          <a:xfrm>
            <a:off x="9276581" y="1659945"/>
            <a:ext cx="231750" cy="219122"/>
            <a:chOff x="9276581" y="1659945"/>
            <a:chExt cx="231750" cy="219122"/>
          </a:xfrm>
        </p:grpSpPr>
        <p:sp>
          <p:nvSpPr>
            <p:cNvPr id="105" name="Rectangle: Rounded Corners 104">
              <a:extLst>
                <a:ext uri="{FF2B5EF4-FFF2-40B4-BE49-F238E27FC236}">
                  <a16:creationId xmlns:a16="http://schemas.microsoft.com/office/drawing/2014/main" id="{B826876C-19B0-E462-0975-BFC17777093E}"/>
                </a:ext>
              </a:extLst>
            </p:cNvPr>
            <p:cNvSpPr/>
            <p:nvPr/>
          </p:nvSpPr>
          <p:spPr bwMode="auto">
            <a:xfrm>
              <a:off x="9276581" y="1659945"/>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06" name="Picture 105">
              <a:extLst>
                <a:ext uri="{FF2B5EF4-FFF2-40B4-BE49-F238E27FC236}">
                  <a16:creationId xmlns:a16="http://schemas.microsoft.com/office/drawing/2014/main" id="{8FA07B33-5019-E00C-6C62-6661B809CD31}"/>
                </a:ext>
              </a:extLst>
            </p:cNvPr>
            <p:cNvPicPr>
              <a:picLocks noChangeAspect="1"/>
            </p:cNvPicPr>
            <p:nvPr/>
          </p:nvPicPr>
          <p:blipFill>
            <a:blip r:embed="rId10"/>
            <a:srcRect l="17141" t="15708" r="10726" b="14706"/>
            <a:stretch>
              <a:fillRect/>
            </a:stretch>
          </p:blipFill>
          <p:spPr>
            <a:xfrm>
              <a:off x="9327122" y="1702879"/>
              <a:ext cx="130668" cy="133254"/>
            </a:xfrm>
            <a:prstGeom prst="rect">
              <a:avLst/>
            </a:prstGeom>
          </p:spPr>
        </p:pic>
      </p:grpSp>
    </p:spTree>
    <p:extLst>
      <p:ext uri="{BB962C8B-B14F-4D97-AF65-F5344CB8AC3E}">
        <p14:creationId xmlns:p14="http://schemas.microsoft.com/office/powerpoint/2010/main" val="18869646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2BCA5-0013-6ED1-D6D6-33F070352B57}"/>
            </a:ext>
          </a:extLst>
        </p:cNvPr>
        <p:cNvGrpSpPr/>
        <p:nvPr/>
      </p:nvGrpSpPr>
      <p:grpSpPr>
        <a:xfrm>
          <a:off x="0" y="0"/>
          <a:ext cx="0" cy="0"/>
          <a:chOff x="0" y="0"/>
          <a:chExt cx="0" cy="0"/>
        </a:xfrm>
      </p:grpSpPr>
      <p:sp>
        <p:nvSpPr>
          <p:cNvPr id="72" name="Rectangle: Rounded Corners 71" descr="Copilot Chat UI">
            <a:extLst>
              <a:ext uri="{FF2B5EF4-FFF2-40B4-BE49-F238E27FC236}">
                <a16:creationId xmlns:a16="http://schemas.microsoft.com/office/drawing/2014/main" id="{81432A18-1E2D-501C-BBD3-DC107B77ACBC}"/>
              </a:ext>
            </a:extLst>
          </p:cNvPr>
          <p:cNvSpPr>
            <a:spLocks noChangeAspect="1"/>
          </p:cNvSpPr>
          <p:nvPr/>
        </p:nvSpPr>
        <p:spPr bwMode="auto">
          <a:xfrm>
            <a:off x="2085671" y="2032001"/>
            <a:ext cx="6781798" cy="4241800"/>
          </a:xfrm>
          <a:prstGeom prst="roundRect">
            <a:avLst>
              <a:gd name="adj" fmla="val 252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Segoe UI"/>
              <a:ea typeface="+mn-ea"/>
              <a:cs typeface="Segoe UI" pitchFamily="34" charset="0"/>
            </a:endParaRPr>
          </a:p>
        </p:txBody>
      </p:sp>
      <p:sp>
        <p:nvSpPr>
          <p:cNvPr id="73" name="Rectangle: Rounded Corners 72" descr="Copilot Chat UI">
            <a:extLst>
              <a:ext uri="{FF2B5EF4-FFF2-40B4-BE49-F238E27FC236}">
                <a16:creationId xmlns:a16="http://schemas.microsoft.com/office/drawing/2014/main" id="{97F22D0E-A651-80DD-08DB-06A397ADDB07}"/>
              </a:ext>
            </a:extLst>
          </p:cNvPr>
          <p:cNvSpPr>
            <a:spLocks noChangeAspect="1"/>
          </p:cNvSpPr>
          <p:nvPr/>
        </p:nvSpPr>
        <p:spPr bwMode="auto">
          <a:xfrm>
            <a:off x="2131390" y="2077497"/>
            <a:ext cx="6690358" cy="4150808"/>
          </a:xfrm>
          <a:prstGeom prst="roundRect">
            <a:avLst>
              <a:gd name="adj" fmla="val 1637"/>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80" name="Group 79" descr="Copilot Chat UI">
            <a:extLst>
              <a:ext uri="{FF2B5EF4-FFF2-40B4-BE49-F238E27FC236}">
                <a16:creationId xmlns:a16="http://schemas.microsoft.com/office/drawing/2014/main" id="{8CB8A8F3-8F55-6402-E948-D25D87633812}"/>
              </a:ext>
            </a:extLst>
          </p:cNvPr>
          <p:cNvGrpSpPr/>
          <p:nvPr/>
        </p:nvGrpSpPr>
        <p:grpSpPr>
          <a:xfrm>
            <a:off x="2131390" y="2307980"/>
            <a:ext cx="6658309" cy="3689843"/>
            <a:chOff x="2131390" y="2307980"/>
            <a:chExt cx="6658309" cy="3689843"/>
          </a:xfrm>
        </p:grpSpPr>
        <p:pic>
          <p:nvPicPr>
            <p:cNvPr id="81" name="Picture 80" descr="A screenshot of a computer&#10;&#10;AI-generated content may be incorrect.">
              <a:extLst>
                <a:ext uri="{FF2B5EF4-FFF2-40B4-BE49-F238E27FC236}">
                  <a16:creationId xmlns:a16="http://schemas.microsoft.com/office/drawing/2014/main" id="{B68AA8BC-4749-7471-75EC-615B671796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163439" y="2307980"/>
              <a:ext cx="6626260" cy="3689843"/>
            </a:xfrm>
            <a:prstGeom prst="rect">
              <a:avLst/>
            </a:prstGeom>
          </p:spPr>
        </p:pic>
        <p:sp>
          <p:nvSpPr>
            <p:cNvPr id="86" name="Rectangle: Top Corners Rounded 85">
              <a:extLst>
                <a:ext uri="{FF2B5EF4-FFF2-40B4-BE49-F238E27FC236}">
                  <a16:creationId xmlns:a16="http://schemas.microsoft.com/office/drawing/2014/main" id="{BB0C140F-E7B1-FC70-A573-23283076E9D9}"/>
                </a:ext>
              </a:extLst>
            </p:cNvPr>
            <p:cNvSpPr/>
            <p:nvPr/>
          </p:nvSpPr>
          <p:spPr bwMode="auto">
            <a:xfrm rot="5400000">
              <a:off x="2094814" y="2614806"/>
              <a:ext cx="91440" cy="18288"/>
            </a:xfrm>
            <a:prstGeom prst="round2SameRect">
              <a:avLst>
                <a:gd name="adj1" fmla="val 50000"/>
                <a:gd name="adj2" fmla="val 0"/>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pic>
        <p:nvPicPr>
          <p:cNvPr id="88" name="Picture 87">
            <a:extLst>
              <a:ext uri="{FF2B5EF4-FFF2-40B4-BE49-F238E27FC236}">
                <a16:creationId xmlns:a16="http://schemas.microsoft.com/office/drawing/2014/main" id="{7FE4923B-CBC0-0852-E289-645921032B2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72313" y="2553352"/>
            <a:ext cx="1666875" cy="3450258"/>
          </a:xfrm>
          <a:prstGeom prst="rect">
            <a:avLst/>
          </a:prstGeom>
        </p:spPr>
      </p:pic>
      <p:sp>
        <p:nvSpPr>
          <p:cNvPr id="9" name="Title 5">
            <a:extLst>
              <a:ext uri="{FF2B5EF4-FFF2-40B4-BE49-F238E27FC236}">
                <a16:creationId xmlns:a16="http://schemas.microsoft.com/office/drawing/2014/main" id="{B54E1006-C0FF-7C4A-5BE1-38977F921728}"/>
              </a:ext>
            </a:extLst>
          </p:cNvPr>
          <p:cNvSpPr>
            <a:spLocks noGrp="1"/>
          </p:cNvSpPr>
          <p:nvPr>
            <p:ph type="title"/>
          </p:nvPr>
        </p:nvSpPr>
        <p:spPr>
          <a:xfrm>
            <a:off x="588261" y="585216"/>
            <a:ext cx="11011601" cy="553998"/>
          </a:xfrm>
        </p:spPr>
        <p:txBody>
          <a:bodyPr/>
          <a:lstStyle/>
          <a:p>
            <a:r>
              <a:rPr lang="en-US"/>
              <a:t>Copilot Chat in Outlook response</a:t>
            </a:r>
          </a:p>
        </p:txBody>
      </p:sp>
      <p:sp>
        <p:nvSpPr>
          <p:cNvPr id="16" name="Rectangle: Rounded Corners 26">
            <a:extLst>
              <a:ext uri="{FF2B5EF4-FFF2-40B4-BE49-F238E27FC236}">
                <a16:creationId xmlns:a16="http://schemas.microsoft.com/office/drawing/2014/main" id="{8EAC9228-74FC-FE45-22D0-F7996DB67081}"/>
              </a:ext>
            </a:extLst>
          </p:cNvPr>
          <p:cNvSpPr/>
          <p:nvPr/>
        </p:nvSpPr>
        <p:spPr bwMode="auto">
          <a:xfrm>
            <a:off x="588262" y="4578303"/>
            <a:ext cx="1004318" cy="169277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Multi-turn suggestions</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Continue the conversation with these suggestions to enhance your response or use the Prompt Box to ask a follow up question.</a:t>
            </a:r>
          </a:p>
        </p:txBody>
      </p:sp>
      <p:sp>
        <p:nvSpPr>
          <p:cNvPr id="17" name="Rectangle: Rounded Corners 16">
            <a:extLst>
              <a:ext uri="{FF2B5EF4-FFF2-40B4-BE49-F238E27FC236}">
                <a16:creationId xmlns:a16="http://schemas.microsoft.com/office/drawing/2014/main" id="{71F25158-7AE7-3081-01C9-F645E2014BB3}"/>
              </a:ext>
              <a:ext uri="{C183D7F6-B498-43B3-948B-1728B52AA6E4}">
                <adec:decorative xmlns:adec="http://schemas.microsoft.com/office/drawing/2017/decorative" val="1"/>
              </a:ext>
            </a:extLst>
          </p:cNvPr>
          <p:cNvSpPr/>
          <p:nvPr/>
        </p:nvSpPr>
        <p:spPr bwMode="auto">
          <a:xfrm>
            <a:off x="1677056" y="4578303"/>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9" name="Rectangle: Rounded Corners 26">
            <a:extLst>
              <a:ext uri="{FF2B5EF4-FFF2-40B4-BE49-F238E27FC236}">
                <a16:creationId xmlns:a16="http://schemas.microsoft.com/office/drawing/2014/main" id="{38AB3AD3-F3A0-F4E0-752C-8DC504E854DD}"/>
              </a:ext>
            </a:extLst>
          </p:cNvPr>
          <p:cNvSpPr/>
          <p:nvPr/>
        </p:nvSpPr>
        <p:spPr bwMode="auto">
          <a:xfrm>
            <a:off x="588262" y="3334657"/>
            <a:ext cx="1004318" cy="769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Prompt response</a:t>
            </a:r>
            <a:br>
              <a:rPr kumimoji="0" lang="en-US" sz="10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See the response here with references to files or web sites used</a:t>
            </a:r>
          </a:p>
        </p:txBody>
      </p:sp>
      <p:sp>
        <p:nvSpPr>
          <p:cNvPr id="21" name="Rectangle: Rounded Corners 20">
            <a:extLst>
              <a:ext uri="{FF2B5EF4-FFF2-40B4-BE49-F238E27FC236}">
                <a16:creationId xmlns:a16="http://schemas.microsoft.com/office/drawing/2014/main" id="{7546A191-AEA5-51CE-84D4-6ED6855BF6C2}"/>
              </a:ext>
              <a:ext uri="{C183D7F6-B498-43B3-948B-1728B52AA6E4}">
                <adec:decorative xmlns:adec="http://schemas.microsoft.com/office/drawing/2017/decorative" val="1"/>
              </a:ext>
            </a:extLst>
          </p:cNvPr>
          <p:cNvSpPr/>
          <p:nvPr/>
        </p:nvSpPr>
        <p:spPr bwMode="auto">
          <a:xfrm>
            <a:off x="1677056" y="333465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2" name="Rectangle: Rounded Corners 21">
            <a:extLst>
              <a:ext uri="{FF2B5EF4-FFF2-40B4-BE49-F238E27FC236}">
                <a16:creationId xmlns:a16="http://schemas.microsoft.com/office/drawing/2014/main" id="{D68A8B40-EFBE-AB3A-FA8D-5841292581C3}"/>
              </a:ext>
              <a:ext uri="{C183D7F6-B498-43B3-948B-1728B52AA6E4}">
                <adec:decorative xmlns:adec="http://schemas.microsoft.com/office/drawing/2017/decorative" val="1"/>
              </a:ext>
            </a:extLst>
          </p:cNvPr>
          <p:cNvSpPr/>
          <p:nvPr/>
        </p:nvSpPr>
        <p:spPr bwMode="auto">
          <a:xfrm>
            <a:off x="9276581" y="31512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Rectangle: Rounded Corners 22">
            <a:extLst>
              <a:ext uri="{FF2B5EF4-FFF2-40B4-BE49-F238E27FC236}">
                <a16:creationId xmlns:a16="http://schemas.microsoft.com/office/drawing/2014/main" id="{7E36AF1C-A3E6-9503-BD7C-1C48976CE5B8}"/>
              </a:ext>
              <a:ext uri="{C183D7F6-B498-43B3-948B-1728B52AA6E4}">
                <adec:decorative xmlns:adec="http://schemas.microsoft.com/office/drawing/2017/decorative" val="1"/>
              </a:ext>
            </a:extLst>
          </p:cNvPr>
          <p:cNvSpPr/>
          <p:nvPr/>
        </p:nvSpPr>
        <p:spPr bwMode="auto">
          <a:xfrm>
            <a:off x="9558843" y="31512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4" name="Rectangle: Rounded Corners 23">
            <a:extLst>
              <a:ext uri="{FF2B5EF4-FFF2-40B4-BE49-F238E27FC236}">
                <a16:creationId xmlns:a16="http://schemas.microsoft.com/office/drawing/2014/main" id="{C4F07820-51D7-E3E9-84C1-64805FA2C4CB}"/>
              </a:ext>
              <a:ext uri="{C183D7F6-B498-43B3-948B-1728B52AA6E4}">
                <adec:decorative xmlns:adec="http://schemas.microsoft.com/office/drawing/2017/decorative" val="1"/>
              </a:ext>
            </a:extLst>
          </p:cNvPr>
          <p:cNvSpPr/>
          <p:nvPr/>
        </p:nvSpPr>
        <p:spPr bwMode="auto">
          <a:xfrm>
            <a:off x="9276581" y="39132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Rectangle: Rounded Corners 24">
            <a:extLst>
              <a:ext uri="{FF2B5EF4-FFF2-40B4-BE49-F238E27FC236}">
                <a16:creationId xmlns:a16="http://schemas.microsoft.com/office/drawing/2014/main" id="{7CFECF6E-195E-AAEB-E2FC-AA026F5EF1B6}"/>
              </a:ext>
              <a:ext uri="{C183D7F6-B498-43B3-948B-1728B52AA6E4}">
                <adec:decorative xmlns:adec="http://schemas.microsoft.com/office/drawing/2017/decorative" val="1"/>
              </a:ext>
            </a:extLst>
          </p:cNvPr>
          <p:cNvSpPr/>
          <p:nvPr/>
        </p:nvSpPr>
        <p:spPr bwMode="auto">
          <a:xfrm>
            <a:off x="9558843" y="39132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26" name="Group 25">
            <a:extLst>
              <a:ext uri="{FF2B5EF4-FFF2-40B4-BE49-F238E27FC236}">
                <a16:creationId xmlns:a16="http://schemas.microsoft.com/office/drawing/2014/main" id="{73A8752D-A0A6-36BA-0408-BD1521273B09}"/>
              </a:ext>
              <a:ext uri="{C183D7F6-B498-43B3-948B-1728B52AA6E4}">
                <adec:decorative xmlns:adec="http://schemas.microsoft.com/office/drawing/2017/decorative" val="1"/>
              </a:ext>
            </a:extLst>
          </p:cNvPr>
          <p:cNvGrpSpPr/>
          <p:nvPr/>
        </p:nvGrpSpPr>
        <p:grpSpPr>
          <a:xfrm>
            <a:off x="9276581" y="4656157"/>
            <a:ext cx="231750" cy="219122"/>
            <a:chOff x="9276581" y="2319482"/>
            <a:chExt cx="231750" cy="219122"/>
          </a:xfrm>
        </p:grpSpPr>
        <p:sp>
          <p:nvSpPr>
            <p:cNvPr id="27" name="Rectangle: Rounded Corners 26">
              <a:extLst>
                <a:ext uri="{FF2B5EF4-FFF2-40B4-BE49-F238E27FC236}">
                  <a16:creationId xmlns:a16="http://schemas.microsoft.com/office/drawing/2014/main" id="{E0322F50-241C-324B-F63B-136A43050DBF}"/>
                </a:ext>
              </a:extLst>
            </p:cNvPr>
            <p:cNvSpPr/>
            <p:nvPr/>
          </p:nvSpPr>
          <p:spPr bwMode="auto">
            <a:xfrm>
              <a:off x="9276581" y="23194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8" name="Picture 27">
              <a:extLst>
                <a:ext uri="{FF2B5EF4-FFF2-40B4-BE49-F238E27FC236}">
                  <a16:creationId xmlns:a16="http://schemas.microsoft.com/office/drawing/2014/main" id="{466519EA-239E-484A-2F1C-8B7BFDF30A89}"/>
                </a:ext>
              </a:extLst>
            </p:cNvPr>
            <p:cNvPicPr>
              <a:picLocks noChangeAspect="1"/>
            </p:cNvPicPr>
            <p:nvPr/>
          </p:nvPicPr>
          <p:blipFill>
            <a:blip r:embed="rId5">
              <a:clrChange>
                <a:clrFrom>
                  <a:srgbClr val="FAFAFA"/>
                </a:clrFrom>
                <a:clrTo>
                  <a:srgbClr val="FAFAFA">
                    <a:alpha val="0"/>
                  </a:srgbClr>
                </a:clrTo>
              </a:clrChange>
            </a:blip>
            <a:srcRect l="15638" t="34525" r="17826" b="19232"/>
            <a:stretch>
              <a:fillRect/>
            </a:stretch>
          </p:blipFill>
          <p:spPr>
            <a:xfrm>
              <a:off x="9310303" y="2374275"/>
              <a:ext cx="164306" cy="109536"/>
            </a:xfrm>
            <a:prstGeom prst="rect">
              <a:avLst/>
            </a:prstGeom>
          </p:spPr>
        </p:pic>
      </p:grpSp>
      <p:sp>
        <p:nvSpPr>
          <p:cNvPr id="29" name="Rectangle: Rounded Corners 28">
            <a:extLst>
              <a:ext uri="{FF2B5EF4-FFF2-40B4-BE49-F238E27FC236}">
                <a16:creationId xmlns:a16="http://schemas.microsoft.com/office/drawing/2014/main" id="{903938DB-4CB7-D7DB-FB48-BA457F165605}"/>
              </a:ext>
              <a:ext uri="{C183D7F6-B498-43B3-948B-1728B52AA6E4}">
                <adec:decorative xmlns:adec="http://schemas.microsoft.com/office/drawing/2017/decorative" val="1"/>
              </a:ext>
            </a:extLst>
          </p:cNvPr>
          <p:cNvSpPr/>
          <p:nvPr/>
        </p:nvSpPr>
        <p:spPr bwMode="auto">
          <a:xfrm>
            <a:off x="9558843" y="465615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30" name="Group 29">
            <a:extLst>
              <a:ext uri="{FF2B5EF4-FFF2-40B4-BE49-F238E27FC236}">
                <a16:creationId xmlns:a16="http://schemas.microsoft.com/office/drawing/2014/main" id="{AAD06AD4-FA83-19C9-3B3A-4CD4F8166E9E}"/>
              </a:ext>
              <a:ext uri="{C183D7F6-B498-43B3-948B-1728B52AA6E4}">
                <adec:decorative xmlns:adec="http://schemas.microsoft.com/office/drawing/2017/decorative" val="1"/>
              </a:ext>
            </a:extLst>
          </p:cNvPr>
          <p:cNvGrpSpPr/>
          <p:nvPr/>
        </p:nvGrpSpPr>
        <p:grpSpPr>
          <a:xfrm>
            <a:off x="9276581" y="522307"/>
            <a:ext cx="309694" cy="219122"/>
            <a:chOff x="9276581" y="522307"/>
            <a:chExt cx="309694" cy="219122"/>
          </a:xfrm>
        </p:grpSpPr>
        <p:sp>
          <p:nvSpPr>
            <p:cNvPr id="32" name="Rectangle: Rounded Corners 31">
              <a:extLst>
                <a:ext uri="{FF2B5EF4-FFF2-40B4-BE49-F238E27FC236}">
                  <a16:creationId xmlns:a16="http://schemas.microsoft.com/office/drawing/2014/main" id="{EA80FEEA-C565-23B8-C2F2-D19D3FD99A46}"/>
                </a:ext>
              </a:extLst>
            </p:cNvPr>
            <p:cNvSpPr/>
            <p:nvPr/>
          </p:nvSpPr>
          <p:spPr bwMode="auto">
            <a:xfrm>
              <a:off x="9558843" y="5223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33" name="Group 32">
              <a:extLst>
                <a:ext uri="{FF2B5EF4-FFF2-40B4-BE49-F238E27FC236}">
                  <a16:creationId xmlns:a16="http://schemas.microsoft.com/office/drawing/2014/main" id="{F1CEA2BD-D970-CC51-5B32-150BA0A54308}"/>
                </a:ext>
              </a:extLst>
            </p:cNvPr>
            <p:cNvGrpSpPr/>
            <p:nvPr/>
          </p:nvGrpSpPr>
          <p:grpSpPr>
            <a:xfrm>
              <a:off x="9276581" y="522307"/>
              <a:ext cx="231750" cy="219122"/>
              <a:chOff x="9276581" y="522307"/>
              <a:chExt cx="231750" cy="219122"/>
            </a:xfrm>
          </p:grpSpPr>
          <p:sp>
            <p:nvSpPr>
              <p:cNvPr id="34" name="Rectangle: Rounded Corners 33">
                <a:extLst>
                  <a:ext uri="{FF2B5EF4-FFF2-40B4-BE49-F238E27FC236}">
                    <a16:creationId xmlns:a16="http://schemas.microsoft.com/office/drawing/2014/main" id="{E52D996B-7534-F566-86E4-1F67E2FBCD3E}"/>
                  </a:ext>
                </a:extLst>
              </p:cNvPr>
              <p:cNvSpPr/>
              <p:nvPr/>
            </p:nvSpPr>
            <p:spPr bwMode="auto">
              <a:xfrm>
                <a:off x="9276581" y="522307"/>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6" name="Picture 35">
                <a:extLst>
                  <a:ext uri="{FF2B5EF4-FFF2-40B4-BE49-F238E27FC236}">
                    <a16:creationId xmlns:a16="http://schemas.microsoft.com/office/drawing/2014/main" id="{B2366689-2F98-A7F3-0155-A0340735218B}"/>
                  </a:ext>
                </a:extLst>
              </p:cNvPr>
              <p:cNvPicPr>
                <a:picLocks noChangeAspect="1"/>
              </p:cNvPicPr>
              <p:nvPr/>
            </p:nvPicPr>
            <p:blipFill>
              <a:blip r:embed="rId6"/>
              <a:srcRect l="7766" t="29073" r="84225" b="26338"/>
              <a:stretch>
                <a:fillRect/>
              </a:stretch>
            </p:blipFill>
            <p:spPr>
              <a:xfrm>
                <a:off x="9323215" y="562628"/>
                <a:ext cx="138482" cy="138480"/>
              </a:xfrm>
              <a:prstGeom prst="rect">
                <a:avLst/>
              </a:prstGeom>
            </p:spPr>
          </p:pic>
        </p:grpSp>
      </p:grpSp>
      <p:grpSp>
        <p:nvGrpSpPr>
          <p:cNvPr id="37" name="Group 36">
            <a:extLst>
              <a:ext uri="{FF2B5EF4-FFF2-40B4-BE49-F238E27FC236}">
                <a16:creationId xmlns:a16="http://schemas.microsoft.com/office/drawing/2014/main" id="{8F35AA34-4095-97CE-B8FB-7931F5E8F2A2}"/>
              </a:ext>
              <a:ext uri="{C183D7F6-B498-43B3-948B-1728B52AA6E4}">
                <adec:decorative xmlns:adec="http://schemas.microsoft.com/office/drawing/2017/decorative" val="1"/>
              </a:ext>
            </a:extLst>
          </p:cNvPr>
          <p:cNvGrpSpPr/>
          <p:nvPr/>
        </p:nvGrpSpPr>
        <p:grpSpPr>
          <a:xfrm>
            <a:off x="9276581" y="1198582"/>
            <a:ext cx="309694" cy="219122"/>
            <a:chOff x="9276581" y="1198582"/>
            <a:chExt cx="309694" cy="219122"/>
          </a:xfrm>
        </p:grpSpPr>
        <p:sp>
          <p:nvSpPr>
            <p:cNvPr id="40" name="Rectangle: Rounded Corners 39">
              <a:extLst>
                <a:ext uri="{FF2B5EF4-FFF2-40B4-BE49-F238E27FC236}">
                  <a16:creationId xmlns:a16="http://schemas.microsoft.com/office/drawing/2014/main" id="{9B6E5CD4-73E6-B7BE-DF5C-470D5C68A71F}"/>
                </a:ext>
              </a:extLst>
            </p:cNvPr>
            <p:cNvSpPr/>
            <p:nvPr/>
          </p:nvSpPr>
          <p:spPr bwMode="auto">
            <a:xfrm>
              <a:off x="9558843" y="119858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41" name="Group 40">
              <a:extLst>
                <a:ext uri="{FF2B5EF4-FFF2-40B4-BE49-F238E27FC236}">
                  <a16:creationId xmlns:a16="http://schemas.microsoft.com/office/drawing/2014/main" id="{4627B435-EEB6-C07E-22C5-BC8726B163CA}"/>
                </a:ext>
              </a:extLst>
            </p:cNvPr>
            <p:cNvGrpSpPr/>
            <p:nvPr/>
          </p:nvGrpSpPr>
          <p:grpSpPr>
            <a:xfrm>
              <a:off x="9276581" y="1198582"/>
              <a:ext cx="231750" cy="219122"/>
              <a:chOff x="9276581" y="1198582"/>
              <a:chExt cx="231750" cy="219122"/>
            </a:xfrm>
          </p:grpSpPr>
          <p:sp>
            <p:nvSpPr>
              <p:cNvPr id="43" name="Rectangle: Rounded Corners 42">
                <a:extLst>
                  <a:ext uri="{FF2B5EF4-FFF2-40B4-BE49-F238E27FC236}">
                    <a16:creationId xmlns:a16="http://schemas.microsoft.com/office/drawing/2014/main" id="{3DF8FF72-BC43-6859-9CC8-F88D14655651}"/>
                  </a:ext>
                </a:extLst>
              </p:cNvPr>
              <p:cNvSpPr/>
              <p:nvPr/>
            </p:nvSpPr>
            <p:spPr bwMode="auto">
              <a:xfrm>
                <a:off x="9276581" y="11985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4" name="Picture 43">
                <a:extLst>
                  <a:ext uri="{FF2B5EF4-FFF2-40B4-BE49-F238E27FC236}">
                    <a16:creationId xmlns:a16="http://schemas.microsoft.com/office/drawing/2014/main" id="{E8DE5CC1-2F73-5E27-3E62-4838040FCE04}"/>
                  </a:ext>
                </a:extLst>
              </p:cNvPr>
              <p:cNvPicPr>
                <a:picLocks noChangeAspect="1"/>
              </p:cNvPicPr>
              <p:nvPr/>
            </p:nvPicPr>
            <p:blipFill>
              <a:blip r:embed="rId6"/>
              <a:srcRect l="22777" t="18354" r="67638" b="16425"/>
              <a:stretch>
                <a:fillRect/>
              </a:stretch>
            </p:blipFill>
            <p:spPr>
              <a:xfrm>
                <a:off x="9336038" y="1239198"/>
                <a:ext cx="112836" cy="137890"/>
              </a:xfrm>
              <a:prstGeom prst="rect">
                <a:avLst/>
              </a:prstGeom>
            </p:spPr>
          </p:pic>
        </p:grpSp>
      </p:grpSp>
      <p:grpSp>
        <p:nvGrpSpPr>
          <p:cNvPr id="45" name="Group 44">
            <a:extLst>
              <a:ext uri="{FF2B5EF4-FFF2-40B4-BE49-F238E27FC236}">
                <a16:creationId xmlns:a16="http://schemas.microsoft.com/office/drawing/2014/main" id="{E912B8E7-6A35-E6E5-CB12-E00C492123B0}"/>
              </a:ext>
              <a:ext uri="{C183D7F6-B498-43B3-948B-1728B52AA6E4}">
                <adec:decorative xmlns:adec="http://schemas.microsoft.com/office/drawing/2017/decorative" val="1"/>
              </a:ext>
            </a:extLst>
          </p:cNvPr>
          <p:cNvGrpSpPr/>
          <p:nvPr/>
        </p:nvGrpSpPr>
        <p:grpSpPr>
          <a:xfrm>
            <a:off x="9276581" y="2055832"/>
            <a:ext cx="309694" cy="219122"/>
            <a:chOff x="9276581" y="2055832"/>
            <a:chExt cx="309694" cy="219122"/>
          </a:xfrm>
        </p:grpSpPr>
        <p:sp>
          <p:nvSpPr>
            <p:cNvPr id="46" name="Rectangle: Rounded Corners 45">
              <a:extLst>
                <a:ext uri="{FF2B5EF4-FFF2-40B4-BE49-F238E27FC236}">
                  <a16:creationId xmlns:a16="http://schemas.microsoft.com/office/drawing/2014/main" id="{FEC42874-3B87-6295-5138-9FCE0906E1ED}"/>
                </a:ext>
              </a:extLst>
            </p:cNvPr>
            <p:cNvSpPr/>
            <p:nvPr/>
          </p:nvSpPr>
          <p:spPr bwMode="auto">
            <a:xfrm>
              <a:off x="9558843" y="205583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47" name="Group 46">
              <a:extLst>
                <a:ext uri="{FF2B5EF4-FFF2-40B4-BE49-F238E27FC236}">
                  <a16:creationId xmlns:a16="http://schemas.microsoft.com/office/drawing/2014/main" id="{92179DB0-ACB5-CDB7-31D6-675DB3BC52DE}"/>
                </a:ext>
              </a:extLst>
            </p:cNvPr>
            <p:cNvGrpSpPr/>
            <p:nvPr/>
          </p:nvGrpSpPr>
          <p:grpSpPr>
            <a:xfrm>
              <a:off x="9276581" y="2055832"/>
              <a:ext cx="231750" cy="219122"/>
              <a:chOff x="9276581" y="2055832"/>
              <a:chExt cx="231750" cy="219122"/>
            </a:xfrm>
          </p:grpSpPr>
          <p:sp>
            <p:nvSpPr>
              <p:cNvPr id="48" name="Rectangle: Rounded Corners 47">
                <a:extLst>
                  <a:ext uri="{FF2B5EF4-FFF2-40B4-BE49-F238E27FC236}">
                    <a16:creationId xmlns:a16="http://schemas.microsoft.com/office/drawing/2014/main" id="{6C4FA484-EFD4-4BCE-08C3-56402F2954F5}"/>
                  </a:ext>
                </a:extLst>
              </p:cNvPr>
              <p:cNvSpPr/>
              <p:nvPr/>
            </p:nvSpPr>
            <p:spPr bwMode="auto">
              <a:xfrm>
                <a:off x="9276581" y="205583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9" name="Picture 48">
                <a:extLst>
                  <a:ext uri="{FF2B5EF4-FFF2-40B4-BE49-F238E27FC236}">
                    <a16:creationId xmlns:a16="http://schemas.microsoft.com/office/drawing/2014/main" id="{8CC94774-E99E-3610-4CBE-2F9841704F83}"/>
                  </a:ext>
                </a:extLst>
              </p:cNvPr>
              <p:cNvPicPr>
                <a:picLocks noChangeAspect="1"/>
              </p:cNvPicPr>
              <p:nvPr/>
            </p:nvPicPr>
            <p:blipFill>
              <a:blip r:embed="rId6">
                <a:clrChange>
                  <a:clrFrom>
                    <a:srgbClr val="FAFAFA"/>
                  </a:clrFrom>
                  <a:clrTo>
                    <a:srgbClr val="FAFAFA">
                      <a:alpha val="0"/>
                    </a:srgbClr>
                  </a:clrTo>
                </a:clrChange>
              </a:blip>
              <a:srcRect l="38255" t="21860" r="51795" b="20717"/>
              <a:stretch>
                <a:fillRect/>
              </a:stretch>
            </p:blipFill>
            <p:spPr>
              <a:xfrm>
                <a:off x="9310074" y="2079998"/>
                <a:ext cx="164764" cy="170790"/>
              </a:xfrm>
              <a:prstGeom prst="rect">
                <a:avLst/>
              </a:prstGeom>
            </p:spPr>
          </p:pic>
        </p:grpSp>
      </p:grpSp>
      <p:pic>
        <p:nvPicPr>
          <p:cNvPr id="50" name="Picture 49">
            <a:extLst>
              <a:ext uri="{FF2B5EF4-FFF2-40B4-BE49-F238E27FC236}">
                <a16:creationId xmlns:a16="http://schemas.microsoft.com/office/drawing/2014/main" id="{69BF67BE-7B83-E691-4570-D32AF4405AFD}"/>
              </a:ext>
              <a:ext uri="{C183D7F6-B498-43B3-948B-1728B52AA6E4}">
                <adec:decorative xmlns:adec="http://schemas.microsoft.com/office/drawing/2017/decorative" val="1"/>
              </a:ext>
            </a:extLst>
          </p:cNvPr>
          <p:cNvPicPr>
            <a:picLocks noChangeAspect="1"/>
          </p:cNvPicPr>
          <p:nvPr/>
        </p:nvPicPr>
        <p:blipFill>
          <a:blip r:embed="rId6">
            <a:clrChange>
              <a:clrFrom>
                <a:srgbClr val="FAFAFA"/>
              </a:clrFrom>
              <a:clrTo>
                <a:srgbClr val="FAFAFA">
                  <a:alpha val="0"/>
                </a:srgbClr>
              </a:clrTo>
            </a:clrChange>
          </a:blip>
          <a:srcRect l="67361" t="15698" r="19958" b="23673"/>
          <a:stretch>
            <a:fillRect/>
          </a:stretch>
        </p:blipFill>
        <p:spPr>
          <a:xfrm>
            <a:off x="9294426" y="3938588"/>
            <a:ext cx="196060" cy="168360"/>
          </a:xfrm>
          <a:prstGeom prst="rect">
            <a:avLst/>
          </a:prstGeom>
        </p:spPr>
      </p:pic>
      <p:pic>
        <p:nvPicPr>
          <p:cNvPr id="51" name="Picture 50">
            <a:extLst>
              <a:ext uri="{FF2B5EF4-FFF2-40B4-BE49-F238E27FC236}">
                <a16:creationId xmlns:a16="http://schemas.microsoft.com/office/drawing/2014/main" id="{0BC835E8-7C2E-88EB-7D5A-264C8EC8B078}"/>
              </a:ext>
              <a:ext uri="{C183D7F6-B498-43B3-948B-1728B52AA6E4}">
                <adec:decorative xmlns:adec="http://schemas.microsoft.com/office/drawing/2017/decorative" val="1"/>
              </a:ext>
            </a:extLst>
          </p:cNvPr>
          <p:cNvPicPr>
            <a:picLocks noChangeAspect="1"/>
          </p:cNvPicPr>
          <p:nvPr/>
        </p:nvPicPr>
        <p:blipFill>
          <a:blip r:embed="rId6">
            <a:clrChange>
              <a:clrFrom>
                <a:srgbClr val="FAFAFA"/>
              </a:clrFrom>
              <a:clrTo>
                <a:srgbClr val="FAFAFA">
                  <a:alpha val="0"/>
                </a:srgbClr>
              </a:clrTo>
            </a:clrChange>
          </a:blip>
          <a:srcRect l="67361" t="15698" r="19958" b="23673"/>
          <a:stretch>
            <a:fillRect/>
          </a:stretch>
        </p:blipFill>
        <p:spPr>
          <a:xfrm rot="10800000" flipH="1">
            <a:off x="9294426" y="3176588"/>
            <a:ext cx="196060" cy="168360"/>
          </a:xfrm>
          <a:prstGeom prst="rect">
            <a:avLst/>
          </a:prstGeom>
        </p:spPr>
      </p:pic>
      <p:sp>
        <p:nvSpPr>
          <p:cNvPr id="54" name="Rectangle: Rounded Corners 53">
            <a:extLst>
              <a:ext uri="{FF2B5EF4-FFF2-40B4-BE49-F238E27FC236}">
                <a16:creationId xmlns:a16="http://schemas.microsoft.com/office/drawing/2014/main" id="{6FF6880B-424D-242B-A11A-54662A923176}"/>
              </a:ext>
              <a:ext uri="{C183D7F6-B498-43B3-948B-1728B52AA6E4}">
                <adec:decorative xmlns:adec="http://schemas.microsoft.com/office/drawing/2017/decorative" val="1"/>
              </a:ext>
            </a:extLst>
          </p:cNvPr>
          <p:cNvSpPr/>
          <p:nvPr/>
        </p:nvSpPr>
        <p:spPr bwMode="auto">
          <a:xfrm>
            <a:off x="7143749" y="4764880"/>
            <a:ext cx="1583531" cy="728664"/>
          </a:xfrm>
          <a:prstGeom prst="roundRect">
            <a:avLst>
              <a:gd name="adj" fmla="val 4467"/>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cxnSp>
        <p:nvCxnSpPr>
          <p:cNvPr id="55" name="Straight Connector 54">
            <a:extLst>
              <a:ext uri="{FF2B5EF4-FFF2-40B4-BE49-F238E27FC236}">
                <a16:creationId xmlns:a16="http://schemas.microsoft.com/office/drawing/2014/main" id="{F60AB52A-4FEC-EFBC-C1E9-AFD4204C3DC8}"/>
              </a:ext>
              <a:ext uri="{C183D7F6-B498-43B3-948B-1728B52AA6E4}">
                <adec:decorative xmlns:adec="http://schemas.microsoft.com/office/drawing/2017/decorative" val="1"/>
              </a:ext>
            </a:extLst>
          </p:cNvPr>
          <p:cNvCxnSpPr>
            <a:cxnSpLocks/>
          </p:cNvCxnSpPr>
          <p:nvPr/>
        </p:nvCxnSpPr>
        <p:spPr>
          <a:xfrm>
            <a:off x="1677056" y="3444218"/>
            <a:ext cx="5478124" cy="0"/>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01DC9F89-BA10-1D16-B605-8DA8F3BD661E}"/>
              </a:ext>
              <a:ext uri="{C183D7F6-B498-43B3-948B-1728B52AA6E4}">
                <adec:decorative xmlns:adec="http://schemas.microsoft.com/office/drawing/2017/decorative" val="1"/>
              </a:ext>
            </a:extLst>
          </p:cNvPr>
          <p:cNvSpPr/>
          <p:nvPr/>
        </p:nvSpPr>
        <p:spPr bwMode="auto">
          <a:xfrm>
            <a:off x="7143749" y="3000376"/>
            <a:ext cx="1583531" cy="1309688"/>
          </a:xfrm>
          <a:prstGeom prst="roundRect">
            <a:avLst>
              <a:gd name="adj" fmla="val 2364"/>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104" name="Group 103">
            <a:extLst>
              <a:ext uri="{FF2B5EF4-FFF2-40B4-BE49-F238E27FC236}">
                <a16:creationId xmlns:a16="http://schemas.microsoft.com/office/drawing/2014/main" id="{CB274FD1-EA72-C0D0-1A8E-0E1AB269C918}"/>
              </a:ext>
              <a:ext uri="{C183D7F6-B498-43B3-948B-1728B52AA6E4}">
                <adec:decorative xmlns:adec="http://schemas.microsoft.com/office/drawing/2017/decorative" val="1"/>
              </a:ext>
            </a:extLst>
          </p:cNvPr>
          <p:cNvGrpSpPr/>
          <p:nvPr/>
        </p:nvGrpSpPr>
        <p:grpSpPr>
          <a:xfrm>
            <a:off x="8724900" y="5559355"/>
            <a:ext cx="2874963" cy="307777"/>
            <a:chOff x="8724900" y="5524159"/>
            <a:chExt cx="2874963" cy="307777"/>
          </a:xfrm>
        </p:grpSpPr>
        <p:cxnSp>
          <p:nvCxnSpPr>
            <p:cNvPr id="58" name="Straight Connector 57">
              <a:extLst>
                <a:ext uri="{FF2B5EF4-FFF2-40B4-BE49-F238E27FC236}">
                  <a16:creationId xmlns:a16="http://schemas.microsoft.com/office/drawing/2014/main" id="{E5B969D1-CE41-BFF6-2DA4-1C69564204F8}"/>
                </a:ext>
              </a:extLst>
            </p:cNvPr>
            <p:cNvCxnSpPr>
              <a:cxnSpLocks/>
            </p:cNvCxnSpPr>
            <p:nvPr/>
          </p:nvCxnSpPr>
          <p:spPr>
            <a:xfrm>
              <a:off x="8724900" y="5678047"/>
              <a:ext cx="850106" cy="0"/>
            </a:xfrm>
            <a:prstGeom prst="line">
              <a:avLst/>
            </a:pr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06404657-2B3B-2274-809D-46EB34954DAC}"/>
                </a:ext>
              </a:extLst>
            </p:cNvPr>
            <p:cNvSpPr/>
            <p:nvPr/>
          </p:nvSpPr>
          <p:spPr bwMode="auto">
            <a:xfrm>
              <a:off x="9558843" y="5568486"/>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0" name="Rectangle: Rounded Corners 26">
              <a:extLst>
                <a:ext uri="{FF2B5EF4-FFF2-40B4-BE49-F238E27FC236}">
                  <a16:creationId xmlns:a16="http://schemas.microsoft.com/office/drawing/2014/main" id="{41CAA815-A611-F1F5-3548-85202F418424}"/>
                </a:ext>
              </a:extLst>
            </p:cNvPr>
            <p:cNvSpPr/>
            <p:nvPr/>
          </p:nvSpPr>
          <p:spPr bwMode="auto">
            <a:xfrm>
              <a:off x="9689307" y="5524159"/>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Prompt Box</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Continue your chat here</a:t>
              </a:r>
            </a:p>
          </p:txBody>
        </p:sp>
      </p:grpSp>
      <p:sp>
        <p:nvSpPr>
          <p:cNvPr id="61" name="Rectangle: Rounded Corners 60">
            <a:extLst>
              <a:ext uri="{FF2B5EF4-FFF2-40B4-BE49-F238E27FC236}">
                <a16:creationId xmlns:a16="http://schemas.microsoft.com/office/drawing/2014/main" id="{0344AAC3-8252-8102-719B-F1F648D11D45}"/>
              </a:ext>
              <a:ext uri="{C183D7F6-B498-43B3-948B-1728B52AA6E4}">
                <adec:decorative xmlns:adec="http://schemas.microsoft.com/office/drawing/2017/decorative" val="1"/>
              </a:ext>
            </a:extLst>
          </p:cNvPr>
          <p:cNvSpPr/>
          <p:nvPr/>
        </p:nvSpPr>
        <p:spPr bwMode="auto">
          <a:xfrm>
            <a:off x="7143749" y="5542417"/>
            <a:ext cx="1583531" cy="341652"/>
          </a:xfrm>
          <a:prstGeom prst="roundRect">
            <a:avLst>
              <a:gd name="adj" fmla="val 9232"/>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3" name="Freeform: Shape 62">
            <a:extLst>
              <a:ext uri="{FF2B5EF4-FFF2-40B4-BE49-F238E27FC236}">
                <a16:creationId xmlns:a16="http://schemas.microsoft.com/office/drawing/2014/main" id="{7995FF46-1415-7A93-7207-BB83A872B629}"/>
              </a:ext>
              <a:ext uri="{C183D7F6-B498-43B3-948B-1728B52AA6E4}">
                <adec:decorative xmlns:adec="http://schemas.microsoft.com/office/drawing/2017/decorative" val="1"/>
              </a:ext>
            </a:extLst>
          </p:cNvPr>
          <p:cNvSpPr/>
          <p:nvPr/>
        </p:nvSpPr>
        <p:spPr bwMode="auto">
          <a:xfrm>
            <a:off x="8727279" y="648929"/>
            <a:ext cx="845345" cy="4448851"/>
          </a:xfrm>
          <a:custGeom>
            <a:avLst/>
            <a:gdLst>
              <a:gd name="connsiteX0" fmla="*/ 0 w 983226"/>
              <a:gd name="connsiteY0" fmla="*/ 3932903 h 4640826"/>
              <a:gd name="connsiteX1" fmla="*/ 442451 w 983226"/>
              <a:gd name="connsiteY1" fmla="*/ 3932903 h 4640826"/>
              <a:gd name="connsiteX2" fmla="*/ 442451 w 983226"/>
              <a:gd name="connsiteY2" fmla="*/ 4640826 h 4640826"/>
              <a:gd name="connsiteX3" fmla="*/ 983226 w 983226"/>
              <a:gd name="connsiteY3" fmla="*/ 4640826 h 4640826"/>
              <a:gd name="connsiteX4" fmla="*/ 983226 w 983226"/>
              <a:gd name="connsiteY4" fmla="*/ 0 h 464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226" h="4640826">
                <a:moveTo>
                  <a:pt x="0" y="3932903"/>
                </a:moveTo>
                <a:lnTo>
                  <a:pt x="442451" y="3932903"/>
                </a:lnTo>
                <a:lnTo>
                  <a:pt x="442451" y="4640826"/>
                </a:lnTo>
                <a:lnTo>
                  <a:pt x="983226" y="4640826"/>
                </a:lnTo>
                <a:lnTo>
                  <a:pt x="983226" y="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4" name="Rectangle: Rounded Corners 63">
            <a:extLst>
              <a:ext uri="{FF2B5EF4-FFF2-40B4-BE49-F238E27FC236}">
                <a16:creationId xmlns:a16="http://schemas.microsoft.com/office/drawing/2014/main" id="{6E9D4086-71E4-9613-C9CC-850DD085C430}"/>
              </a:ext>
              <a:ext uri="{C183D7F6-B498-43B3-948B-1728B52AA6E4}">
                <adec:decorative xmlns:adec="http://schemas.microsoft.com/office/drawing/2017/decorative" val="1"/>
              </a:ext>
            </a:extLst>
          </p:cNvPr>
          <p:cNvSpPr/>
          <p:nvPr/>
        </p:nvSpPr>
        <p:spPr bwMode="auto">
          <a:xfrm>
            <a:off x="7143749" y="4348691"/>
            <a:ext cx="1583531" cy="13758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6" name="Rectangle: Rounded Corners 26">
            <a:extLst>
              <a:ext uri="{FF2B5EF4-FFF2-40B4-BE49-F238E27FC236}">
                <a16:creationId xmlns:a16="http://schemas.microsoft.com/office/drawing/2014/main" id="{03120AE6-5DE5-7907-4A04-854C3F48C504}"/>
              </a:ext>
            </a:extLst>
          </p:cNvPr>
          <p:cNvSpPr/>
          <p:nvPr/>
        </p:nvSpPr>
        <p:spPr bwMode="auto">
          <a:xfrm>
            <a:off x="9689307" y="5549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Add to doc</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Insert the response into your document</a:t>
            </a:r>
          </a:p>
        </p:txBody>
      </p:sp>
      <p:sp>
        <p:nvSpPr>
          <p:cNvPr id="67" name="Rectangle: Rounded Corners 26">
            <a:extLst>
              <a:ext uri="{FF2B5EF4-FFF2-40B4-BE49-F238E27FC236}">
                <a16:creationId xmlns:a16="http://schemas.microsoft.com/office/drawing/2014/main" id="{96D76984-5C2F-72CC-6F11-D4A9D679D6EC}"/>
              </a:ext>
            </a:extLst>
          </p:cNvPr>
          <p:cNvSpPr/>
          <p:nvPr/>
        </p:nvSpPr>
        <p:spPr bwMode="auto">
          <a:xfrm>
            <a:off x="9689307" y="1231199"/>
            <a:ext cx="1910556"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Copy response</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Copy the response to the clipboard to paste in another location</a:t>
            </a:r>
          </a:p>
        </p:txBody>
      </p:sp>
      <p:sp>
        <p:nvSpPr>
          <p:cNvPr id="68" name="Rectangle: Rounded Corners 26">
            <a:extLst>
              <a:ext uri="{FF2B5EF4-FFF2-40B4-BE49-F238E27FC236}">
                <a16:creationId xmlns:a16="http://schemas.microsoft.com/office/drawing/2014/main" id="{C352A87E-8463-499B-5E31-7699591D15DA}"/>
              </a:ext>
            </a:extLst>
          </p:cNvPr>
          <p:cNvSpPr/>
          <p:nvPr/>
        </p:nvSpPr>
        <p:spPr bwMode="auto">
          <a:xfrm>
            <a:off x="9689307" y="2088449"/>
            <a:ext cx="1910556"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Share prompt and copy with response</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Create a link for the prompt in Copilot Chat. Copies the prompt and response with the link to provide context</a:t>
            </a:r>
          </a:p>
        </p:txBody>
      </p:sp>
      <p:sp>
        <p:nvSpPr>
          <p:cNvPr id="69" name="Rectangle: Rounded Corners 26">
            <a:extLst>
              <a:ext uri="{FF2B5EF4-FFF2-40B4-BE49-F238E27FC236}">
                <a16:creationId xmlns:a16="http://schemas.microsoft.com/office/drawing/2014/main" id="{EB9F956A-F5F6-97A4-DEA4-E735F8B704B6}"/>
              </a:ext>
            </a:extLst>
          </p:cNvPr>
          <p:cNvSpPr/>
          <p:nvPr/>
        </p:nvSpPr>
        <p:spPr bwMode="auto">
          <a:xfrm>
            <a:off x="9689307" y="31838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 like something</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Provide positive feedback to your admin and Microsoft </a:t>
            </a:r>
          </a:p>
        </p:txBody>
      </p:sp>
      <p:sp>
        <p:nvSpPr>
          <p:cNvPr id="70" name="Rectangle: Rounded Corners 26">
            <a:extLst>
              <a:ext uri="{FF2B5EF4-FFF2-40B4-BE49-F238E27FC236}">
                <a16:creationId xmlns:a16="http://schemas.microsoft.com/office/drawing/2014/main" id="{59404A30-A797-EBF3-6419-86D110FBB1D1}"/>
              </a:ext>
            </a:extLst>
          </p:cNvPr>
          <p:cNvSpPr/>
          <p:nvPr/>
        </p:nvSpPr>
        <p:spPr bwMode="auto">
          <a:xfrm>
            <a:off x="9689307" y="3945824"/>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I don’t like something</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Provide positive feedback to your admin and Microsoft </a:t>
            </a:r>
          </a:p>
        </p:txBody>
      </p:sp>
      <p:sp>
        <p:nvSpPr>
          <p:cNvPr id="71" name="Rectangle: Rounded Corners 26">
            <a:extLst>
              <a:ext uri="{FF2B5EF4-FFF2-40B4-BE49-F238E27FC236}">
                <a16:creationId xmlns:a16="http://schemas.microsoft.com/office/drawing/2014/main" id="{B2169452-E88B-01C5-8B6F-AE0D641C2EDE}"/>
              </a:ext>
            </a:extLst>
          </p:cNvPr>
          <p:cNvSpPr/>
          <p:nvPr/>
        </p:nvSpPr>
        <p:spPr bwMode="auto">
          <a:xfrm>
            <a:off x="9689307" y="4688774"/>
            <a:ext cx="1910556" cy="769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More options</a:t>
            </a:r>
            <a:br>
              <a:rPr kumimoji="0" lang="en-US" sz="1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err="1">
                <a:ln>
                  <a:noFill/>
                </a:ln>
                <a:solidFill>
                  <a:srgbClr val="000000"/>
                </a:solidFill>
                <a:effectLst/>
                <a:uLnTx/>
                <a:uFillTx/>
                <a:latin typeface="Segoe UI"/>
                <a:ea typeface="+mn-ea"/>
                <a:cs typeface="Segoe UI Semibold" panose="020B0702040204020203" pitchFamily="34" charset="0"/>
              </a:rPr>
              <a:t>Options</a:t>
            </a:r>
            <a:r>
              <a:rPr kumimoji="0" lang="en-US" sz="1000" b="0" i="0" u="none" strike="noStrike" kern="1200" cap="none" spc="0" normalizeH="0" baseline="0" noProof="0">
                <a:ln>
                  <a:noFill/>
                </a:ln>
                <a:solidFill>
                  <a:srgbClr val="000000"/>
                </a:solidFill>
                <a:effectLst/>
                <a:uLnTx/>
                <a:uFillTx/>
                <a:latin typeface="Segoe UI"/>
                <a:ea typeface="+mn-ea"/>
                <a:cs typeface="Segoe UI Semibold" panose="020B0702040204020203" pitchFamily="34" charset="0"/>
              </a:rPr>
              <a:t> to copy the response to a new document, have the response read aloud, or schedule the prompt for later</a:t>
            </a:r>
          </a:p>
        </p:txBody>
      </p:sp>
      <p:sp>
        <p:nvSpPr>
          <p:cNvPr id="105" name="Freeform: Shape 104">
            <a:extLst>
              <a:ext uri="{FF2B5EF4-FFF2-40B4-BE49-F238E27FC236}">
                <a16:creationId xmlns:a16="http://schemas.microsoft.com/office/drawing/2014/main" id="{B5E3AB48-E393-8FA0-969C-6E6A4A1FBF75}"/>
              </a:ext>
              <a:ext uri="{C183D7F6-B498-43B3-948B-1728B52AA6E4}">
                <adec:decorative xmlns:adec="http://schemas.microsoft.com/office/drawing/2017/decorative" val="1"/>
              </a:ext>
            </a:extLst>
          </p:cNvPr>
          <p:cNvSpPr/>
          <p:nvPr/>
        </p:nvSpPr>
        <p:spPr bwMode="auto">
          <a:xfrm>
            <a:off x="1706880" y="4693920"/>
            <a:ext cx="5433060" cy="640080"/>
          </a:xfrm>
          <a:custGeom>
            <a:avLst/>
            <a:gdLst>
              <a:gd name="connsiteX0" fmla="*/ 0 w 5433060"/>
              <a:gd name="connsiteY0" fmla="*/ 0 h 716280"/>
              <a:gd name="connsiteX1" fmla="*/ 335280 w 5433060"/>
              <a:gd name="connsiteY1" fmla="*/ 0 h 716280"/>
              <a:gd name="connsiteX2" fmla="*/ 335280 w 5433060"/>
              <a:gd name="connsiteY2" fmla="*/ 716280 h 716280"/>
              <a:gd name="connsiteX3" fmla="*/ 5433060 w 5433060"/>
              <a:gd name="connsiteY3" fmla="*/ 716280 h 716280"/>
            </a:gdLst>
            <a:ahLst/>
            <a:cxnLst>
              <a:cxn ang="0">
                <a:pos x="connsiteX0" y="connsiteY0"/>
              </a:cxn>
              <a:cxn ang="0">
                <a:pos x="connsiteX1" y="connsiteY1"/>
              </a:cxn>
              <a:cxn ang="0">
                <a:pos x="connsiteX2" y="connsiteY2"/>
              </a:cxn>
              <a:cxn ang="0">
                <a:pos x="connsiteX3" y="connsiteY3"/>
              </a:cxn>
            </a:cxnLst>
            <a:rect l="l" t="t" r="r" b="b"/>
            <a:pathLst>
              <a:path w="5433060" h="716280">
                <a:moveTo>
                  <a:pt x="0" y="0"/>
                </a:moveTo>
                <a:lnTo>
                  <a:pt x="335280" y="0"/>
                </a:lnTo>
                <a:lnTo>
                  <a:pt x="335280" y="716280"/>
                </a:lnTo>
                <a:lnTo>
                  <a:pt x="5433060" y="716280"/>
                </a:lnTo>
              </a:path>
            </a:pathLst>
          </a:custGeom>
          <a:ln w="6350" cap="flat">
            <a:solidFill>
              <a:schemeClr val="bg1">
                <a:lumMod val="50000"/>
              </a:schemeClr>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7111661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6879E2-8E3E-E55B-B3B1-46234EE234FC}"/>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95015" y="1291772"/>
            <a:ext cx="10998901" cy="5057456"/>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0" name="Title 9">
            <a:extLst>
              <a:ext uri="{FF2B5EF4-FFF2-40B4-BE49-F238E27FC236}">
                <a16:creationId xmlns:a16="http://schemas.microsoft.com/office/drawing/2014/main" id="{9EB5B011-0BBB-70C4-2751-DA4CF35BE128}"/>
              </a:ext>
            </a:extLst>
          </p:cNvPr>
          <p:cNvSpPr>
            <a:spLocks noGrp="1"/>
          </p:cNvSpPr>
          <p:nvPr>
            <p:ph type="title"/>
          </p:nvPr>
        </p:nvSpPr>
        <p:spPr>
          <a:xfrm>
            <a:off x="588261" y="585216"/>
            <a:ext cx="11011601" cy="553998"/>
          </a:xfrm>
        </p:spPr>
        <p:txBody>
          <a:bodyPr/>
          <a:lstStyle/>
          <a:p>
            <a:r>
              <a:rPr lang="en-US"/>
              <a:t>My Chat pane doesn’t look like the picture</a:t>
            </a:r>
          </a:p>
        </p:txBody>
      </p:sp>
      <p:sp>
        <p:nvSpPr>
          <p:cNvPr id="11" name="TextBox 10">
            <a:extLst>
              <a:ext uri="{FF2B5EF4-FFF2-40B4-BE49-F238E27FC236}">
                <a16:creationId xmlns:a16="http://schemas.microsoft.com/office/drawing/2014/main" id="{7B039542-79A9-8C1D-6EDB-AC2B570EBFED}"/>
              </a:ext>
            </a:extLst>
          </p:cNvPr>
          <p:cNvSpPr txBox="1"/>
          <p:nvPr/>
        </p:nvSpPr>
        <p:spPr>
          <a:xfrm>
            <a:off x="753208" y="1421212"/>
            <a:ext cx="10682514" cy="553998"/>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Semibold"/>
                <a:ea typeface="+mn-ea"/>
                <a:cs typeface="+mn-cs"/>
              </a:rPr>
              <a:t>We are squeezing a lot of capabilities into a small space so you may notice the chat pane is highly dynamic depending on its width. Here is what you may experience</a:t>
            </a:r>
          </a:p>
        </p:txBody>
      </p:sp>
      <p:grpSp>
        <p:nvGrpSpPr>
          <p:cNvPr id="13" name="Group 12" descr="Full chat UI">
            <a:extLst>
              <a:ext uri="{FF2B5EF4-FFF2-40B4-BE49-F238E27FC236}">
                <a16:creationId xmlns:a16="http://schemas.microsoft.com/office/drawing/2014/main" id="{00C449A7-8D46-7281-0940-BF459F896A3A}"/>
              </a:ext>
            </a:extLst>
          </p:cNvPr>
          <p:cNvGrpSpPr/>
          <p:nvPr/>
        </p:nvGrpSpPr>
        <p:grpSpPr>
          <a:xfrm>
            <a:off x="2639511" y="2508464"/>
            <a:ext cx="8800014" cy="442744"/>
            <a:chOff x="2639511" y="2252832"/>
            <a:chExt cx="8800014" cy="442744"/>
          </a:xfrm>
        </p:grpSpPr>
        <p:sp>
          <p:nvSpPr>
            <p:cNvPr id="15" name="Freeform: Shape 32">
              <a:extLst>
                <a:ext uri="{FF2B5EF4-FFF2-40B4-BE49-F238E27FC236}">
                  <a16:creationId xmlns:a16="http://schemas.microsoft.com/office/drawing/2014/main" id="{4CAAF5C8-E075-53ED-8104-AE672C18D92B}"/>
                </a:ext>
                <a:ext uri="{C183D7F6-B498-43B3-948B-1728B52AA6E4}">
                  <adec:decorative xmlns:adec="http://schemas.microsoft.com/office/drawing/2017/decorative" val="1"/>
                </a:ext>
              </a:extLst>
            </p:cNvPr>
            <p:cNvSpPr>
              <a:spLocks/>
            </p:cNvSpPr>
            <p:nvPr/>
          </p:nvSpPr>
          <p:spPr bwMode="auto">
            <a:xfrm>
              <a:off x="2657475" y="22528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16" name="Picture 15">
              <a:extLst>
                <a:ext uri="{FF2B5EF4-FFF2-40B4-BE49-F238E27FC236}">
                  <a16:creationId xmlns:a16="http://schemas.microsoft.com/office/drawing/2014/main" id="{05F493D0-27A1-C40B-DCF2-4530C3CCD40E}"/>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2639511" y="2271675"/>
              <a:ext cx="7213150" cy="405058"/>
            </a:xfrm>
            <a:prstGeom prst="rect">
              <a:avLst/>
            </a:prstGeom>
            <a:ln>
              <a:noFill/>
            </a:ln>
          </p:spPr>
        </p:pic>
      </p:grpSp>
      <p:grpSp>
        <p:nvGrpSpPr>
          <p:cNvPr id="18" name="Group 17" descr="Partial chat UI">
            <a:extLst>
              <a:ext uri="{FF2B5EF4-FFF2-40B4-BE49-F238E27FC236}">
                <a16:creationId xmlns:a16="http://schemas.microsoft.com/office/drawing/2014/main" id="{6C6A26A1-B512-607D-A985-382CF1418396}"/>
              </a:ext>
            </a:extLst>
          </p:cNvPr>
          <p:cNvGrpSpPr/>
          <p:nvPr/>
        </p:nvGrpSpPr>
        <p:grpSpPr>
          <a:xfrm>
            <a:off x="2639510" y="3496606"/>
            <a:ext cx="8800015" cy="442744"/>
            <a:chOff x="2639510" y="3052932"/>
            <a:chExt cx="8800015" cy="442744"/>
          </a:xfrm>
        </p:grpSpPr>
        <p:sp>
          <p:nvSpPr>
            <p:cNvPr id="19" name="Freeform: Shape 32">
              <a:extLst>
                <a:ext uri="{FF2B5EF4-FFF2-40B4-BE49-F238E27FC236}">
                  <a16:creationId xmlns:a16="http://schemas.microsoft.com/office/drawing/2014/main" id="{C231552A-08D4-A594-4363-601033A68547}"/>
                </a:ext>
                <a:ext uri="{C183D7F6-B498-43B3-948B-1728B52AA6E4}">
                  <adec:decorative xmlns:adec="http://schemas.microsoft.com/office/drawing/2017/decorative" val="1"/>
                </a:ext>
              </a:extLst>
            </p:cNvPr>
            <p:cNvSpPr>
              <a:spLocks/>
            </p:cNvSpPr>
            <p:nvPr/>
          </p:nvSpPr>
          <p:spPr bwMode="auto">
            <a:xfrm>
              <a:off x="2657475" y="30529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20" name="Picture 19">
              <a:extLst>
                <a:ext uri="{FF2B5EF4-FFF2-40B4-BE49-F238E27FC236}">
                  <a16:creationId xmlns:a16="http://schemas.microsoft.com/office/drawing/2014/main" id="{F22DF840-E214-5C49-F9DC-ED1E7AEAEBAD}"/>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2639510" y="3063144"/>
              <a:ext cx="6453054" cy="422320"/>
            </a:xfrm>
            <a:prstGeom prst="rect">
              <a:avLst/>
            </a:prstGeom>
            <a:ln>
              <a:noFill/>
            </a:ln>
          </p:spPr>
        </p:pic>
      </p:grpSp>
      <p:sp>
        <p:nvSpPr>
          <p:cNvPr id="41" name="Title 1">
            <a:extLst>
              <a:ext uri="{FF2B5EF4-FFF2-40B4-BE49-F238E27FC236}">
                <a16:creationId xmlns:a16="http://schemas.microsoft.com/office/drawing/2014/main" id="{0D04D755-362C-D9C8-5540-505F87DEA5CF}"/>
              </a:ext>
            </a:extLst>
          </p:cNvPr>
          <p:cNvSpPr txBox="1">
            <a:spLocks/>
          </p:cNvSpPr>
          <p:nvPr/>
        </p:nvSpPr>
        <p:spPr>
          <a:xfrm>
            <a:off x="2288380" y="2285914"/>
            <a:ext cx="994569"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Navigation panel</a:t>
            </a:r>
          </a:p>
        </p:txBody>
      </p:sp>
      <p:sp>
        <p:nvSpPr>
          <p:cNvPr id="42" name="Title 1">
            <a:extLst>
              <a:ext uri="{FF2B5EF4-FFF2-40B4-BE49-F238E27FC236}">
                <a16:creationId xmlns:a16="http://schemas.microsoft.com/office/drawing/2014/main" id="{41F36310-9F31-A5D7-C6DF-4BC557A101F2}"/>
              </a:ext>
            </a:extLst>
          </p:cNvPr>
          <p:cNvSpPr txBox="1">
            <a:spLocks/>
          </p:cNvSpPr>
          <p:nvPr/>
        </p:nvSpPr>
        <p:spPr>
          <a:xfrm>
            <a:off x="3590926" y="2285914"/>
            <a:ext cx="619124"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Chat title</a:t>
            </a:r>
          </a:p>
        </p:txBody>
      </p:sp>
      <p:sp>
        <p:nvSpPr>
          <p:cNvPr id="46" name="Title 1">
            <a:extLst>
              <a:ext uri="{FF2B5EF4-FFF2-40B4-BE49-F238E27FC236}">
                <a16:creationId xmlns:a16="http://schemas.microsoft.com/office/drawing/2014/main" id="{34F7AD83-85B5-69D4-DA87-36F28586601C}"/>
              </a:ext>
            </a:extLst>
          </p:cNvPr>
          <p:cNvSpPr txBox="1">
            <a:spLocks/>
          </p:cNvSpPr>
          <p:nvPr/>
        </p:nvSpPr>
        <p:spPr>
          <a:xfrm>
            <a:off x="7205663" y="2285914"/>
            <a:ext cx="1836737"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New chat with temporary option</a:t>
            </a:r>
          </a:p>
        </p:txBody>
      </p:sp>
      <p:sp>
        <p:nvSpPr>
          <p:cNvPr id="51" name="Title 1">
            <a:extLst>
              <a:ext uri="{FF2B5EF4-FFF2-40B4-BE49-F238E27FC236}">
                <a16:creationId xmlns:a16="http://schemas.microsoft.com/office/drawing/2014/main" id="{A38B4D96-372A-D2CB-A6CE-6179C228CED3}"/>
              </a:ext>
            </a:extLst>
          </p:cNvPr>
          <p:cNvSpPr txBox="1">
            <a:spLocks/>
          </p:cNvSpPr>
          <p:nvPr/>
        </p:nvSpPr>
        <p:spPr>
          <a:xfrm>
            <a:off x="9274175" y="2285914"/>
            <a:ext cx="876300"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More options</a:t>
            </a:r>
          </a:p>
        </p:txBody>
      </p:sp>
      <p:sp>
        <p:nvSpPr>
          <p:cNvPr id="52" name="Title 1">
            <a:extLst>
              <a:ext uri="{FF2B5EF4-FFF2-40B4-BE49-F238E27FC236}">
                <a16:creationId xmlns:a16="http://schemas.microsoft.com/office/drawing/2014/main" id="{0C8FE5E7-25C3-EEDD-A36C-48B9D071D5D8}"/>
              </a:ext>
            </a:extLst>
          </p:cNvPr>
          <p:cNvSpPr txBox="1">
            <a:spLocks/>
          </p:cNvSpPr>
          <p:nvPr/>
        </p:nvSpPr>
        <p:spPr>
          <a:xfrm>
            <a:off x="7358063" y="3057439"/>
            <a:ext cx="1981201"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Enterprise data protection shield</a:t>
            </a:r>
          </a:p>
        </p:txBody>
      </p:sp>
      <p:sp>
        <p:nvSpPr>
          <p:cNvPr id="53" name="Title 1">
            <a:extLst>
              <a:ext uri="{FF2B5EF4-FFF2-40B4-BE49-F238E27FC236}">
                <a16:creationId xmlns:a16="http://schemas.microsoft.com/office/drawing/2014/main" id="{7C2AEB8E-B461-6C14-FD91-B63F9E1C5B1B}"/>
              </a:ext>
            </a:extLst>
          </p:cNvPr>
          <p:cNvSpPr txBox="1">
            <a:spLocks/>
          </p:cNvSpPr>
          <p:nvPr/>
        </p:nvSpPr>
        <p:spPr>
          <a:xfrm>
            <a:off x="9645649" y="3057439"/>
            <a:ext cx="714375"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Close chat</a:t>
            </a:r>
          </a:p>
        </p:txBody>
      </p:sp>
      <p:sp>
        <p:nvSpPr>
          <p:cNvPr id="54" name="Rectangle: Rounded Corners 53">
            <a:extLst>
              <a:ext uri="{FF2B5EF4-FFF2-40B4-BE49-F238E27FC236}">
                <a16:creationId xmlns:a16="http://schemas.microsoft.com/office/drawing/2014/main" id="{7542BB6E-AB66-C7DC-0689-D5B59D8198C0}"/>
              </a:ext>
              <a:ext uri="{C183D7F6-B498-43B3-948B-1728B52AA6E4}">
                <adec:decorative xmlns:adec="http://schemas.microsoft.com/office/drawing/2017/decorative" val="1"/>
              </a:ext>
            </a:extLst>
          </p:cNvPr>
          <p:cNvSpPr/>
          <p:nvPr/>
        </p:nvSpPr>
        <p:spPr bwMode="auto">
          <a:xfrm>
            <a:off x="3252788" y="3565725"/>
            <a:ext cx="1882475" cy="30450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5" name="Title 1">
            <a:extLst>
              <a:ext uri="{FF2B5EF4-FFF2-40B4-BE49-F238E27FC236}">
                <a16:creationId xmlns:a16="http://schemas.microsoft.com/office/drawing/2014/main" id="{76CC2097-7E62-2DA7-D401-1B808A1ACA2A}"/>
              </a:ext>
            </a:extLst>
          </p:cNvPr>
          <p:cNvSpPr txBox="1">
            <a:spLocks/>
          </p:cNvSpPr>
          <p:nvPr/>
        </p:nvSpPr>
        <p:spPr>
          <a:xfrm>
            <a:off x="3400426" y="3274138"/>
            <a:ext cx="1000124"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Remove chat title</a:t>
            </a:r>
          </a:p>
        </p:txBody>
      </p:sp>
      <p:sp>
        <p:nvSpPr>
          <p:cNvPr id="56" name="Title 1">
            <a:extLst>
              <a:ext uri="{FF2B5EF4-FFF2-40B4-BE49-F238E27FC236}">
                <a16:creationId xmlns:a16="http://schemas.microsoft.com/office/drawing/2014/main" id="{3C4312B8-FB18-7E5E-1EC8-5F01C4B59A32}"/>
              </a:ext>
            </a:extLst>
          </p:cNvPr>
          <p:cNvSpPr txBox="1">
            <a:spLocks/>
          </p:cNvSpPr>
          <p:nvPr/>
        </p:nvSpPr>
        <p:spPr>
          <a:xfrm>
            <a:off x="2962275" y="4262280"/>
            <a:ext cx="4154805"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Move the Enterprise Data Protection shield next to Navigation panel icon</a:t>
            </a:r>
          </a:p>
        </p:txBody>
      </p:sp>
      <p:grpSp>
        <p:nvGrpSpPr>
          <p:cNvPr id="66" name="Group 65" descr="Partial chat UI">
            <a:extLst>
              <a:ext uri="{FF2B5EF4-FFF2-40B4-BE49-F238E27FC236}">
                <a16:creationId xmlns:a16="http://schemas.microsoft.com/office/drawing/2014/main" id="{E542C702-D7DD-FBC8-0C00-2EC7A20FD9B6}"/>
              </a:ext>
            </a:extLst>
          </p:cNvPr>
          <p:cNvGrpSpPr/>
          <p:nvPr/>
        </p:nvGrpSpPr>
        <p:grpSpPr>
          <a:xfrm>
            <a:off x="2639510" y="4484748"/>
            <a:ext cx="8800015" cy="442744"/>
            <a:chOff x="2639510" y="4128328"/>
            <a:chExt cx="8800015" cy="442744"/>
          </a:xfrm>
        </p:grpSpPr>
        <p:grpSp>
          <p:nvGrpSpPr>
            <p:cNvPr id="21" name="Group 20">
              <a:extLst>
                <a:ext uri="{FF2B5EF4-FFF2-40B4-BE49-F238E27FC236}">
                  <a16:creationId xmlns:a16="http://schemas.microsoft.com/office/drawing/2014/main" id="{419A2956-FADB-2975-C0CE-E8832D0DA9A9}"/>
                </a:ext>
              </a:extLst>
            </p:cNvPr>
            <p:cNvGrpSpPr/>
            <p:nvPr/>
          </p:nvGrpSpPr>
          <p:grpSpPr>
            <a:xfrm>
              <a:off x="2639510" y="4128328"/>
              <a:ext cx="8800015" cy="442744"/>
              <a:chOff x="2639510" y="3853032"/>
              <a:chExt cx="8800015" cy="442744"/>
            </a:xfrm>
          </p:grpSpPr>
          <p:sp>
            <p:nvSpPr>
              <p:cNvPr id="22" name="Freeform: Shape 32">
                <a:extLst>
                  <a:ext uri="{FF2B5EF4-FFF2-40B4-BE49-F238E27FC236}">
                    <a16:creationId xmlns:a16="http://schemas.microsoft.com/office/drawing/2014/main" id="{910CCF75-DECC-F400-0F1C-41049ACB3C90}"/>
                  </a:ext>
                  <a:ext uri="{C183D7F6-B498-43B3-948B-1728B52AA6E4}">
                    <adec:decorative xmlns:adec="http://schemas.microsoft.com/office/drawing/2017/decorative" val="1"/>
                  </a:ext>
                </a:extLst>
              </p:cNvPr>
              <p:cNvSpPr>
                <a:spLocks/>
              </p:cNvSpPr>
              <p:nvPr/>
            </p:nvSpPr>
            <p:spPr bwMode="auto">
              <a:xfrm>
                <a:off x="2657475" y="38530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28" name="Picture 27">
                <a:extLst>
                  <a:ext uri="{FF2B5EF4-FFF2-40B4-BE49-F238E27FC236}">
                    <a16:creationId xmlns:a16="http://schemas.microsoft.com/office/drawing/2014/main" id="{8BBA2D4C-4D28-FA11-E134-7C6290DC424D}"/>
                  </a:ext>
                </a:extLst>
              </p:cNvPr>
              <p:cNvPicPr>
                <a:picLocks noChangeAspect="1"/>
              </p:cNvPicPr>
              <p:nvPr/>
            </p:nvPicPr>
            <p:blipFill>
              <a:blip r:embed="rId7">
                <a:clrChange>
                  <a:clrFrom>
                    <a:srgbClr val="FAFAFA"/>
                  </a:clrFrom>
                  <a:clrTo>
                    <a:srgbClr val="FAFAFA">
                      <a:alpha val="0"/>
                    </a:srgbClr>
                  </a:clrTo>
                </a:clrChange>
              </a:blip>
              <a:stretch>
                <a:fillRect/>
              </a:stretch>
            </p:blipFill>
            <p:spPr>
              <a:xfrm>
                <a:off x="2639510" y="3868042"/>
                <a:ext cx="5548841" cy="412724"/>
              </a:xfrm>
              <a:prstGeom prst="rect">
                <a:avLst/>
              </a:prstGeom>
              <a:ln>
                <a:noFill/>
              </a:ln>
            </p:spPr>
          </p:pic>
        </p:grpSp>
        <p:sp>
          <p:nvSpPr>
            <p:cNvPr id="57" name="Rectangle: Rounded Corners 56">
              <a:extLst>
                <a:ext uri="{FF2B5EF4-FFF2-40B4-BE49-F238E27FC236}">
                  <a16:creationId xmlns:a16="http://schemas.microsoft.com/office/drawing/2014/main" id="{2E33AAF3-0778-CC16-3BDE-B954E2328CB7}"/>
                </a:ext>
              </a:extLst>
            </p:cNvPr>
            <p:cNvSpPr/>
            <p:nvPr/>
          </p:nvSpPr>
          <p:spPr bwMode="auto">
            <a:xfrm>
              <a:off x="3233738" y="4197447"/>
              <a:ext cx="247651" cy="30450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grpSp>
        <p:nvGrpSpPr>
          <p:cNvPr id="36" name="Group 35" descr="Minimum chat UI">
            <a:extLst>
              <a:ext uri="{FF2B5EF4-FFF2-40B4-BE49-F238E27FC236}">
                <a16:creationId xmlns:a16="http://schemas.microsoft.com/office/drawing/2014/main" id="{EFA89BA7-B882-4667-29BF-4DAA2BDC688E}"/>
              </a:ext>
            </a:extLst>
          </p:cNvPr>
          <p:cNvGrpSpPr/>
          <p:nvPr/>
        </p:nvGrpSpPr>
        <p:grpSpPr>
          <a:xfrm>
            <a:off x="2639510" y="5472891"/>
            <a:ext cx="8800015" cy="442744"/>
            <a:chOff x="2639510" y="5453232"/>
            <a:chExt cx="8800015" cy="442744"/>
          </a:xfrm>
        </p:grpSpPr>
        <p:sp>
          <p:nvSpPr>
            <p:cNvPr id="38" name="Freeform: Shape 32">
              <a:extLst>
                <a:ext uri="{FF2B5EF4-FFF2-40B4-BE49-F238E27FC236}">
                  <a16:creationId xmlns:a16="http://schemas.microsoft.com/office/drawing/2014/main" id="{EF9D1B38-D828-F804-E0C3-62D66EABE3C2}"/>
                </a:ext>
                <a:ext uri="{C183D7F6-B498-43B3-948B-1728B52AA6E4}">
                  <adec:decorative xmlns:adec="http://schemas.microsoft.com/office/drawing/2017/decorative" val="1"/>
                </a:ext>
              </a:extLst>
            </p:cNvPr>
            <p:cNvSpPr>
              <a:spLocks/>
            </p:cNvSpPr>
            <p:nvPr/>
          </p:nvSpPr>
          <p:spPr bwMode="auto">
            <a:xfrm>
              <a:off x="2657475" y="5453232"/>
              <a:ext cx="8782050" cy="442744"/>
            </a:xfrm>
            <a:prstGeom prst="roundRect">
              <a:avLst>
                <a:gd name="adj" fmla="val 5000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39" name="Picture 38">
              <a:extLst>
                <a:ext uri="{FF2B5EF4-FFF2-40B4-BE49-F238E27FC236}">
                  <a16:creationId xmlns:a16="http://schemas.microsoft.com/office/drawing/2014/main" id="{822C09F7-53CC-D494-781B-E3A3D9A3A829}"/>
                </a:ext>
              </a:extLst>
            </p:cNvPr>
            <p:cNvPicPr>
              <a:picLocks noChangeAspect="1"/>
            </p:cNvPicPr>
            <p:nvPr/>
          </p:nvPicPr>
          <p:blipFill>
            <a:blip r:embed="rId8">
              <a:clrChange>
                <a:clrFrom>
                  <a:srgbClr val="FAFAFA"/>
                </a:clrFrom>
                <a:clrTo>
                  <a:srgbClr val="FAFAFA">
                    <a:alpha val="0"/>
                  </a:srgbClr>
                </a:clrTo>
              </a:clrChange>
            </a:blip>
            <a:stretch>
              <a:fillRect/>
            </a:stretch>
          </p:blipFill>
          <p:spPr>
            <a:xfrm>
              <a:off x="2639510" y="5468242"/>
              <a:ext cx="2898238" cy="412724"/>
            </a:xfrm>
            <a:prstGeom prst="rect">
              <a:avLst/>
            </a:prstGeom>
            <a:ln>
              <a:noFill/>
            </a:ln>
          </p:spPr>
        </p:pic>
      </p:grpSp>
      <p:sp>
        <p:nvSpPr>
          <p:cNvPr id="61" name="Title 1">
            <a:extLst>
              <a:ext uri="{FF2B5EF4-FFF2-40B4-BE49-F238E27FC236}">
                <a16:creationId xmlns:a16="http://schemas.microsoft.com/office/drawing/2014/main" id="{BA2B26F2-B8A9-D138-83AD-74DA50AEF56A}"/>
              </a:ext>
            </a:extLst>
          </p:cNvPr>
          <p:cNvSpPr txBox="1">
            <a:spLocks/>
          </p:cNvSpPr>
          <p:nvPr/>
        </p:nvSpPr>
        <p:spPr>
          <a:xfrm>
            <a:off x="2962275" y="5250423"/>
            <a:ext cx="3662363" cy="1538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w="3175">
                  <a:noFill/>
                </a:ln>
                <a:solidFill>
                  <a:srgbClr val="000000"/>
                </a:solidFill>
                <a:effectLst/>
                <a:uLnTx/>
                <a:uFillTx/>
                <a:latin typeface="Segoe UI"/>
                <a:ea typeface="+mn-ea"/>
                <a:cs typeface="Segoe UI" pitchFamily="34" charset="0"/>
              </a:rPr>
              <a:t>Move temporary chat option to more options</a:t>
            </a:r>
          </a:p>
        </p:txBody>
      </p:sp>
      <p:sp>
        <p:nvSpPr>
          <p:cNvPr id="62" name="Title 1">
            <a:extLst>
              <a:ext uri="{FF2B5EF4-FFF2-40B4-BE49-F238E27FC236}">
                <a16:creationId xmlns:a16="http://schemas.microsoft.com/office/drawing/2014/main" id="{D719000E-DF32-BDB6-2A03-7381B70DF6D9}"/>
              </a:ext>
            </a:extLst>
          </p:cNvPr>
          <p:cNvSpPr txBox="1">
            <a:spLocks/>
          </p:cNvSpPr>
          <p:nvPr/>
        </p:nvSpPr>
        <p:spPr>
          <a:xfrm>
            <a:off x="750962" y="2590800"/>
            <a:ext cx="753988" cy="2115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50" normalizeH="0" baseline="0" noProof="0">
                <a:ln w="3175">
                  <a:noFill/>
                </a:ln>
                <a:solidFill>
                  <a:srgbClr val="000000"/>
                </a:solidFill>
                <a:effectLst/>
                <a:uLnTx/>
                <a:uFillTx/>
                <a:latin typeface="Segoe UI Semibold"/>
                <a:ea typeface="+mn-ea"/>
                <a:cs typeface="Segoe UI" pitchFamily="34" charset="0"/>
              </a:rPr>
              <a:t>Full width</a:t>
            </a:r>
          </a:p>
        </p:txBody>
      </p:sp>
      <p:sp>
        <p:nvSpPr>
          <p:cNvPr id="63" name="Title 1">
            <a:extLst>
              <a:ext uri="{FF2B5EF4-FFF2-40B4-BE49-F238E27FC236}">
                <a16:creationId xmlns:a16="http://schemas.microsoft.com/office/drawing/2014/main" id="{8EAB08FA-584E-F368-7A2B-9F8AAB1AFEDD}"/>
              </a:ext>
            </a:extLst>
          </p:cNvPr>
          <p:cNvSpPr txBox="1">
            <a:spLocks/>
          </p:cNvSpPr>
          <p:nvPr/>
        </p:nvSpPr>
        <p:spPr>
          <a:xfrm>
            <a:off x="666750" y="5989237"/>
            <a:ext cx="838200" cy="2115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50" normalizeH="0" baseline="0" noProof="0">
                <a:ln w="3175">
                  <a:noFill/>
                </a:ln>
                <a:solidFill>
                  <a:srgbClr val="000000"/>
                </a:solidFill>
                <a:effectLst/>
                <a:uLnTx/>
                <a:uFillTx/>
                <a:latin typeface="Segoe UI Semibold"/>
                <a:ea typeface="+mn-ea"/>
                <a:cs typeface="Segoe UI" pitchFamily="34" charset="0"/>
              </a:rPr>
              <a:t>Min width</a:t>
            </a:r>
          </a:p>
        </p:txBody>
      </p:sp>
      <p:sp>
        <p:nvSpPr>
          <p:cNvPr id="64" name="Arrow: Up 63">
            <a:extLst>
              <a:ext uri="{FF2B5EF4-FFF2-40B4-BE49-F238E27FC236}">
                <a16:creationId xmlns:a16="http://schemas.microsoft.com/office/drawing/2014/main" id="{39A002F8-18F9-ADEB-870C-FC84DCE629A7}"/>
              </a:ext>
              <a:ext uri="{C183D7F6-B498-43B3-948B-1728B52AA6E4}">
                <adec:decorative xmlns:adec="http://schemas.microsoft.com/office/drawing/2017/decorative" val="1"/>
              </a:ext>
            </a:extLst>
          </p:cNvPr>
          <p:cNvSpPr/>
          <p:nvPr/>
        </p:nvSpPr>
        <p:spPr bwMode="auto">
          <a:xfrm>
            <a:off x="1609725" y="2133600"/>
            <a:ext cx="571923" cy="4215628"/>
          </a:xfrm>
          <a:prstGeom prst="upArrow">
            <a:avLst/>
          </a:prstGeom>
          <a:gradFill flip="none" rotWithShape="1">
            <a:gsLst>
              <a:gs pos="100000">
                <a:srgbClr val="0078D4"/>
              </a:gs>
              <a:gs pos="29000">
                <a:srgbClr val="8661C5"/>
              </a:gs>
              <a:gs pos="0">
                <a:srgbClr val="C03BC4"/>
              </a:gs>
            </a:gsLst>
            <a:path path="circle">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err="1">
              <a:ln>
                <a:noFill/>
              </a:ln>
              <a:solidFill>
                <a:srgbClr val="FFFFFF"/>
              </a:solidFill>
              <a:effectLst/>
              <a:uLnTx/>
              <a:uFillTx/>
              <a:latin typeface="Segoe UI Semibold"/>
              <a:ea typeface="+mn-ea"/>
              <a:cs typeface="Segoe UI" panose="020B0502040204020203" pitchFamily="34" charset="0"/>
            </a:endParaRPr>
          </a:p>
        </p:txBody>
      </p:sp>
      <p:cxnSp>
        <p:nvCxnSpPr>
          <p:cNvPr id="65" name="Straight Connector 64">
            <a:extLst>
              <a:ext uri="{FF2B5EF4-FFF2-40B4-BE49-F238E27FC236}">
                <a16:creationId xmlns:a16="http://schemas.microsoft.com/office/drawing/2014/main" id="{8508211A-7418-5D1B-66E1-3269D5C60807}"/>
              </a:ext>
              <a:ext uri="{C183D7F6-B498-43B3-948B-1728B52AA6E4}">
                <adec:decorative xmlns:adec="http://schemas.microsoft.com/office/drawing/2017/decorative" val="1"/>
              </a:ext>
            </a:extLst>
          </p:cNvPr>
          <p:cNvCxnSpPr>
            <a:cxnSpLocks/>
          </p:cNvCxnSpPr>
          <p:nvPr/>
        </p:nvCxnSpPr>
        <p:spPr>
          <a:xfrm>
            <a:off x="1623102" y="2514600"/>
            <a:ext cx="0" cy="3762375"/>
          </a:xfrm>
          <a:prstGeom prst="line">
            <a:avLst/>
          </a:prstGeom>
          <a:ln w="63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9518453D-4150-6048-6030-FA708B136365}"/>
              </a:ext>
              <a:ext uri="{C183D7F6-B498-43B3-948B-1728B52AA6E4}">
                <adec:decorative xmlns:adec="http://schemas.microsoft.com/office/drawing/2017/decorative" val="1"/>
              </a:ext>
            </a:extLst>
          </p:cNvPr>
          <p:cNvSpPr/>
          <p:nvPr/>
        </p:nvSpPr>
        <p:spPr bwMode="auto">
          <a:xfrm>
            <a:off x="5248275" y="3549727"/>
            <a:ext cx="1335882" cy="348265"/>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9" name="Rectangle 68">
            <a:extLst>
              <a:ext uri="{FF2B5EF4-FFF2-40B4-BE49-F238E27FC236}">
                <a16:creationId xmlns:a16="http://schemas.microsoft.com/office/drawing/2014/main" id="{5EAA4229-9CBB-45E9-0AA1-07AF5D131A74}"/>
              </a:ext>
              <a:ext uri="{C183D7F6-B498-43B3-948B-1728B52AA6E4}">
                <adec:decorative xmlns:adec="http://schemas.microsoft.com/office/drawing/2017/decorative" val="1"/>
              </a:ext>
            </a:extLst>
          </p:cNvPr>
          <p:cNvSpPr/>
          <p:nvPr/>
        </p:nvSpPr>
        <p:spPr bwMode="auto">
          <a:xfrm>
            <a:off x="5730875" y="2552777"/>
            <a:ext cx="1335882" cy="348265"/>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0" name="Rectangle 69">
            <a:extLst>
              <a:ext uri="{FF2B5EF4-FFF2-40B4-BE49-F238E27FC236}">
                <a16:creationId xmlns:a16="http://schemas.microsoft.com/office/drawing/2014/main" id="{FF9A055D-A39D-B54D-9FFA-17AFB0DF1525}"/>
              </a:ext>
              <a:ext uri="{C183D7F6-B498-43B3-948B-1728B52AA6E4}">
                <adec:decorative xmlns:adec="http://schemas.microsoft.com/office/drawing/2017/decorative" val="1"/>
              </a:ext>
            </a:extLst>
          </p:cNvPr>
          <p:cNvSpPr/>
          <p:nvPr/>
        </p:nvSpPr>
        <p:spPr bwMode="auto">
          <a:xfrm>
            <a:off x="4749800" y="4543502"/>
            <a:ext cx="1555750" cy="348265"/>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1" name="Rectangle 70">
            <a:extLst>
              <a:ext uri="{FF2B5EF4-FFF2-40B4-BE49-F238E27FC236}">
                <a16:creationId xmlns:a16="http://schemas.microsoft.com/office/drawing/2014/main" id="{95F5F738-6A92-76DA-26FF-462C53447758}"/>
              </a:ext>
              <a:ext uri="{C183D7F6-B498-43B3-948B-1728B52AA6E4}">
                <adec:decorative xmlns:adec="http://schemas.microsoft.com/office/drawing/2017/decorative" val="1"/>
              </a:ext>
            </a:extLst>
          </p:cNvPr>
          <p:cNvSpPr/>
          <p:nvPr/>
        </p:nvSpPr>
        <p:spPr bwMode="auto">
          <a:xfrm>
            <a:off x="3543935" y="5500688"/>
            <a:ext cx="789940" cy="402431"/>
          </a:xfrm>
          <a:prstGeom prst="rect">
            <a:avLst/>
          </a:prstGeom>
          <a:solidFill>
            <a:srgbClr val="F8F8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4442751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8C54-4A3B-9ABB-CB5A-2EC8256D0364}"/>
              </a:ext>
            </a:extLst>
          </p:cNvPr>
          <p:cNvSpPr>
            <a:spLocks noGrp="1"/>
          </p:cNvSpPr>
          <p:nvPr>
            <p:ph type="title"/>
          </p:nvPr>
        </p:nvSpPr>
        <p:spPr>
          <a:xfrm>
            <a:off x="588261" y="-919120"/>
            <a:ext cx="11011601" cy="553998"/>
          </a:xfrm>
        </p:spPr>
        <p:txBody>
          <a:bodyPr/>
          <a:lstStyle/>
          <a:p>
            <a:r>
              <a:rPr lang="en-US"/>
              <a:t>Copilot Chat in Outlook demo open thread reference</a:t>
            </a:r>
          </a:p>
        </p:txBody>
      </p:sp>
      <p:pic>
        <p:nvPicPr>
          <p:cNvPr id="3" name="1190-OutlookFree" descr="Demo video">
            <a:hlinkClick r:id="" action="ppaction://media"/>
            <a:extLst>
              <a:ext uri="{FF2B5EF4-FFF2-40B4-BE49-F238E27FC236}">
                <a16:creationId xmlns:a16="http://schemas.microsoft.com/office/drawing/2014/main" id="{BA4D72D4-5ED0-9791-D2BC-A686BDD1E9F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785931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D896-FA88-DDDF-F397-06AB79DE1E1E}"/>
              </a:ext>
            </a:extLst>
          </p:cNvPr>
          <p:cNvSpPr>
            <a:spLocks noGrp="1"/>
          </p:cNvSpPr>
          <p:nvPr>
            <p:ph type="title"/>
          </p:nvPr>
        </p:nvSpPr>
        <p:spPr>
          <a:xfrm>
            <a:off x="588261" y="-1007610"/>
            <a:ext cx="11011601" cy="553998"/>
          </a:xfrm>
        </p:spPr>
        <p:txBody>
          <a:bodyPr/>
          <a:lstStyle/>
          <a:p>
            <a:r>
              <a:rPr lang="en-US"/>
              <a:t>Copilot Chat in Outlook demo additional file access</a:t>
            </a:r>
          </a:p>
        </p:txBody>
      </p:sp>
      <p:pic>
        <p:nvPicPr>
          <p:cNvPr id="5" name="1190-OutlookFreeCIQ" descr="Demo video">
            <a:hlinkClick r:id="" action="ppaction://media"/>
            <a:extLst>
              <a:ext uri="{FF2B5EF4-FFF2-40B4-BE49-F238E27FC236}">
                <a16:creationId xmlns:a16="http://schemas.microsoft.com/office/drawing/2014/main" id="{8F9E6ED4-3A74-09B8-6250-DDC681F06D7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223034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1_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LengthInSeconds xmlns="324d2b90-11f2-4fdf-990a-54fa46247cf8" xsi:nil="true"/>
    <SharedWithUsers xmlns="b817b00b-f121-400f-976b-40959b1c7d14">
      <UserInfo>
        <DisplayName>Everyone</DisplayName>
        <AccountId>10</AccountId>
        <AccountType/>
      </UserInfo>
      <UserInfo>
        <DisplayName>Ryan Barr</DisplayName>
        <AccountId>1060</AccountId>
        <AccountType/>
      </UserInfo>
      <UserInfo>
        <DisplayName>Leslie McBride (SYNAXIS CORPORATION)</DisplayName>
        <AccountId>1763</AccountId>
        <AccountType/>
      </UserInfo>
      <UserInfo>
        <DisplayName>Luka Perne</DisplayName>
        <AccountId>1727</AccountId>
        <AccountType/>
      </UserInfo>
      <UserInfo>
        <DisplayName>Preethy Krishnamurthy</DisplayName>
        <AccountId>4378</AccountId>
        <AccountType/>
      </UserInfo>
      <UserInfo>
        <DisplayName>Steve Ede</DisplayName>
        <AccountId>4385</AccountId>
        <AccountType/>
      </UserInfo>
      <UserInfo>
        <DisplayName>Alex East</DisplayName>
        <AccountId>4408</AccountId>
        <AccountType/>
      </UserInfo>
      <UserInfo>
        <DisplayName>Philip Carpenter</DisplayName>
        <AccountId>4379</AccountId>
        <AccountType/>
      </UserInfo>
      <UserInfo>
        <DisplayName>Shradha Grover</DisplayName>
        <AccountId>4402</AccountId>
        <AccountType/>
      </UserInfo>
      <UserInfo>
        <DisplayName>Tim Mayo</DisplayName>
        <AccountId>4380</AccountId>
        <AccountType/>
      </UserInfo>
      <UserInfo>
        <DisplayName>David Zarling</DisplayName>
        <AccountId>3561</AccountId>
        <AccountType/>
      </UserInfo>
      <UserInfo>
        <DisplayName>Phil de Greve</DisplayName>
        <AccountId>4406</AccountId>
        <AccountType/>
      </UserInfo>
      <UserInfo>
        <DisplayName>Masa Sawamoto</DisplayName>
        <AccountId>357</AccountId>
        <AccountType/>
      </UserInfo>
      <UserInfo>
        <DisplayName>Naresh Kumar Satapathy</DisplayName>
        <AccountId>4398</AccountId>
        <AccountType/>
      </UserInfo>
      <UserInfo>
        <DisplayName>Pallavi Lokesh</DisplayName>
        <AccountId>4405</AccountId>
        <AccountType/>
      </UserInfo>
      <UserInfo>
        <DisplayName>Josefin Svendal</DisplayName>
        <AccountId>4387</AccountId>
        <AccountType/>
      </UserInfo>
      <UserInfo>
        <DisplayName>Laura Anttolainen</DisplayName>
        <AccountId>1684</AccountId>
        <AccountType/>
      </UserInfo>
      <UserInfo>
        <DisplayName>Servaas Venter</DisplayName>
        <AccountId>4399</AccountId>
        <AccountType/>
      </UserInfo>
      <UserInfo>
        <DisplayName>Torrie Reilly</DisplayName>
        <AccountId>4396</AccountId>
        <AccountType/>
      </UserInfo>
      <UserInfo>
        <DisplayName>John Porcaro (SYNAXIS CORPORATION)</DisplayName>
        <AccountId>4391</AccountId>
        <AccountType/>
      </UserInfo>
      <UserInfo>
        <DisplayName>Eric Moneyang</DisplayName>
        <AccountId>562</AccountId>
        <AccountType/>
      </UserInfo>
      <UserInfo>
        <DisplayName>Ninad Doshi</DisplayName>
        <AccountId>4394</AccountId>
        <AccountType/>
      </UserInfo>
      <UserInfo>
        <DisplayName>Shinji Kobayashi (GBB)</DisplayName>
        <AccountId>4389</AccountId>
        <AccountType/>
      </UserInfo>
      <UserInfo>
        <DisplayName>Yorick Docter</DisplayName>
        <AccountId>4393</AccountId>
        <AccountType/>
      </UserInfo>
      <UserInfo>
        <DisplayName>Sela Gu</DisplayName>
        <AccountId>3574</AccountId>
        <AccountType/>
      </UserInfo>
      <UserInfo>
        <DisplayName>Ray Tran</DisplayName>
        <AccountId>4390</AccountId>
        <AccountType/>
      </UserInfo>
      <UserInfo>
        <DisplayName>Jerome Balzac</DisplayName>
        <AccountId>4395</AccountId>
        <AccountType/>
      </UserInfo>
      <UserInfo>
        <DisplayName>Mitchell Fliss</DisplayName>
        <AccountId>4381</AccountId>
        <AccountType/>
      </UserInfo>
      <UserInfo>
        <DisplayName>Asif Shaikh</DisplayName>
        <AccountId>4382</AccountId>
        <AccountType/>
      </UserInfo>
      <UserInfo>
        <DisplayName>Umme Salma</DisplayName>
        <AccountId>4383</AccountId>
        <AccountType/>
      </UserInfo>
      <UserInfo>
        <DisplayName>Pablo Braconi</DisplayName>
        <AccountId>1615</AccountId>
        <AccountType/>
      </UserInfo>
      <UserInfo>
        <DisplayName>Deanna Miller</DisplayName>
        <AccountId>4384</AccountId>
        <AccountType/>
      </UserInfo>
      <UserInfo>
        <DisplayName>Scott Francis</DisplayName>
        <AccountId>4386</AccountId>
        <AccountType/>
      </UserInfo>
      <UserInfo>
        <DisplayName>Nathalie Kaviani</DisplayName>
        <AccountId>4401</AccountId>
        <AccountType/>
      </UserInfo>
      <UserInfo>
        <DisplayName>Swati Trehan</DisplayName>
        <AccountId>4388</AccountId>
        <AccountType/>
      </UserInfo>
      <UserInfo>
        <DisplayName>Lasse Husgafvel</DisplayName>
        <AccountId>4392</AccountId>
        <AccountType/>
      </UserInfo>
      <UserInfo>
        <DisplayName>Dilip Kumar P</DisplayName>
        <AccountId>4397</AccountId>
        <AccountType/>
      </UserInfo>
      <UserInfo>
        <DisplayName>Farah Mokdad</DisplayName>
        <AccountId>4400</AccountId>
        <AccountType/>
      </UserInfo>
      <UserInfo>
        <DisplayName>Kelly Johnson</DisplayName>
        <AccountId>4403</AccountId>
        <AccountType/>
      </UserInfo>
      <UserInfo>
        <DisplayName>Chris Lloyd</DisplayName>
        <AccountId>4407</AccountId>
        <AccountType/>
      </UserInfo>
      <UserInfo>
        <DisplayName>POTTEPALEM SAIKUMAR (LTIMINDTREE LIMITED)</DisplayName>
        <AccountId>4404</AccountId>
        <AccountType/>
      </UserInfo>
      <UserInfo>
        <DisplayName>Matt Mosteller (International Supplier)</DisplayName>
        <AccountId>4412</AccountId>
        <AccountType/>
      </UserInfo>
      <UserInfo>
        <DisplayName>Dave Williams (Agents)</DisplayName>
        <AccountId>4410</AccountId>
        <AccountType/>
      </UserInfo>
      <UserInfo>
        <DisplayName>Sarah Arnold</DisplayName>
        <AccountId>4409</AccountId>
        <AccountType/>
      </UserInfo>
      <UserInfo>
        <DisplayName>Michael Ameel</DisplayName>
        <AccountId>4413</AccountId>
        <AccountType/>
      </UserInfo>
      <UserInfo>
        <DisplayName>Payal Mehra</DisplayName>
        <AccountId>4411</AccountId>
        <AccountType/>
      </UserInfo>
      <UserInfo>
        <DisplayName>Leen Hijazi</DisplayName>
        <AccountId>4414</AccountId>
        <AccountType/>
      </UserInfo>
      <UserInfo>
        <DisplayName>Mukund Bhoovaraghavan</DisplayName>
        <AccountId>4417</AccountId>
        <AccountType/>
      </UserInfo>
      <UserInfo>
        <DisplayName>Sarah Arabi</DisplayName>
        <AccountId>4415</AccountId>
        <AccountType/>
      </UserInfo>
      <UserInfo>
        <DisplayName>Elvira Bagaric</DisplayName>
        <AccountId>4416</AccountId>
        <AccountType/>
      </UserInfo>
      <UserInfo>
        <DisplayName>Liliana Panic (Insight Global LLC)</DisplayName>
        <AccountId>4418</AccountId>
        <AccountType/>
      </UserInfo>
    </SharedWithUsers>
    <lcf76f155ced4ddcb4097134ff3c332f xmlns="324d2b90-11f2-4fdf-990a-54fa46247cf8">
      <Terms xmlns="http://schemas.microsoft.com/office/infopath/2007/PartnerControls"/>
    </lcf76f155ced4ddcb4097134ff3c332f>
    <MCpostdate xmlns="324d2b90-11f2-4fdf-990a-54fa46247cf8" xsi:nil="true"/>
    <Recipients xmlns="324d2b90-11f2-4fdf-990a-54fa46247cf8" xsi:nil="true"/>
    <TaxCatchAll xmlns="b817b00b-f121-400f-976b-40959b1c7d14" xsi:nil="true"/>
    <MCpostID xmlns="324d2b90-11f2-4fdf-990a-54fa46247cf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B4D63BEF6CE74A98DE71B79A4EFA2E" ma:contentTypeVersion="20" ma:contentTypeDescription="Create a new document." ma:contentTypeScope="" ma:versionID="cb9345eb3893610c45717ec70d2b3801">
  <xsd:schema xmlns:xsd="http://www.w3.org/2001/XMLSchema" xmlns:xs="http://www.w3.org/2001/XMLSchema" xmlns:p="http://schemas.microsoft.com/office/2006/metadata/properties" xmlns:ns1="http://schemas.microsoft.com/sharepoint/v3" xmlns:ns2="324d2b90-11f2-4fdf-990a-54fa46247cf8" xmlns:ns3="b817b00b-f121-400f-976b-40959b1c7d14" targetNamespace="http://schemas.microsoft.com/office/2006/metadata/properties" ma:root="true" ma:fieldsID="323b0e0f0e8756d44652f1531627ebfa" ns1:_="" ns2:_="" ns3:_="">
    <xsd:import namespace="http://schemas.microsoft.com/sharepoint/v3"/>
    <xsd:import namespace="324d2b90-11f2-4fdf-990a-54fa46247cf8"/>
    <xsd:import namespace="b817b00b-f121-400f-976b-40959b1c7d1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MediaServiceDateTaken" minOccurs="0"/>
                <xsd:element ref="ns3:SharedWithUsers" minOccurs="0"/>
                <xsd:element ref="ns3:SharedWithDetails" minOccurs="0"/>
                <xsd:element ref="ns2:MCpostID" minOccurs="0"/>
                <xsd:element ref="ns2:MCpostdate" minOccurs="0"/>
                <xsd:element ref="ns2:Recipient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d2b90-11f2-4fdf-990a-54fa46247cf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CpostID" ma:index="24" nillable="true" ma:displayName="MC post ID" ma:format="Dropdown" ma:internalName="MCpostID">
      <xsd:simpleType>
        <xsd:restriction base="dms:Text">
          <xsd:maxLength value="255"/>
        </xsd:restriction>
      </xsd:simpleType>
    </xsd:element>
    <xsd:element name="MCpostdate" ma:index="25" nillable="true" ma:displayName="MC post date " ma:format="Dropdown" ma:internalName="MCpostdate">
      <xsd:simpleType>
        <xsd:restriction base="dms:Text">
          <xsd:maxLength value="255"/>
        </xsd:restriction>
      </xsd:simpleType>
    </xsd:element>
    <xsd:element name="Recipients" ma:index="26" nillable="true" ma:displayName="Recipients " ma:format="Dropdown" ma:internalName="Recipient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17b00b-f121-400f-976b-40959b1c7d1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2642221-0cbc-45a0-a534-f2e154e1d76e}" ma:internalName="TaxCatchAll" ma:showField="CatchAllData" ma:web="b817b00b-f121-400f-976b-40959b1c7d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931CEF-E860-4EBA-B643-518313DAF778}">
  <ds:schemaRefs>
    <ds:schemaRef ds:uri="http://schemas.microsoft.com/sharepoint/v3/contenttype/forms"/>
  </ds:schemaRefs>
</ds:datastoreItem>
</file>

<file path=customXml/itemProps2.xml><?xml version="1.0" encoding="utf-8"?>
<ds:datastoreItem xmlns:ds="http://schemas.openxmlformats.org/officeDocument/2006/customXml" ds:itemID="{39D195AB-6D0E-4F2E-974E-496DF40077A7}">
  <ds:schemaRefs>
    <ds:schemaRef ds:uri="http://schemas.microsoft.com/office/2006/metadata/properties"/>
    <ds:schemaRef ds:uri="http://purl.org/dc/dcmitype/"/>
    <ds:schemaRef ds:uri="http://www.w3.org/XML/1998/namespace"/>
    <ds:schemaRef ds:uri="http://schemas.microsoft.com/office/2006/documentManagement/types"/>
    <ds:schemaRef ds:uri="324d2b90-11f2-4fdf-990a-54fa46247cf8"/>
    <ds:schemaRef ds:uri="http://schemas.microsoft.com/sharepoint/v3"/>
    <ds:schemaRef ds:uri="http://purl.org/dc/terms/"/>
    <ds:schemaRef ds:uri="http://purl.org/dc/elements/1.1/"/>
    <ds:schemaRef ds:uri="http://schemas.microsoft.com/office/infopath/2007/PartnerControls"/>
    <ds:schemaRef ds:uri="http://schemas.openxmlformats.org/package/2006/metadata/core-properties"/>
    <ds:schemaRef ds:uri="b817b00b-f121-400f-976b-40959b1c7d14"/>
  </ds:schemaRefs>
</ds:datastoreItem>
</file>

<file path=customXml/itemProps3.xml><?xml version="1.0" encoding="utf-8"?>
<ds:datastoreItem xmlns:ds="http://schemas.openxmlformats.org/officeDocument/2006/customXml" ds:itemID="{C986E8C6-D747-4E3A-9CFA-E2E1B4850F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4d2b90-11f2-4fdf-990a-54fa46247cf8"/>
    <ds:schemaRef ds:uri="b817b00b-f121-400f-976b-40959b1c7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1054</Words>
  <Application>Microsoft Office PowerPoint</Application>
  <PresentationFormat>Widescreen</PresentationFormat>
  <Paragraphs>80</Paragraphs>
  <Slides>7</Slides>
  <Notes>7</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Segoe UI</vt:lpstr>
      <vt:lpstr>Segoe UI Semibold</vt:lpstr>
      <vt:lpstr>Wingdings</vt:lpstr>
      <vt:lpstr>1_LIGHT MODE</vt:lpstr>
      <vt:lpstr>Get started with Microsoft 365 Copilot Chat in Outlook</vt:lpstr>
      <vt:lpstr>Copilot Chat in Outlook</vt:lpstr>
      <vt:lpstr>Starting a Copilot Chat in Outlook</vt:lpstr>
      <vt:lpstr>Copilot Chat in Outlook response</vt:lpstr>
      <vt:lpstr>My Chat pane doesn’t look like the picture</vt:lpstr>
      <vt:lpstr>Copilot Chat in Outlook demo open thread reference</vt:lpstr>
      <vt:lpstr>Copilot Chat in Outlook demo additional file access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2025-09-12T15:33:20Z</dcterms:created>
  <dcterms:modified xsi:type="dcterms:W3CDTF">2025-09-12T19:28:15Z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SetDate">
    <vt:lpwstr>2024-02-27T22:13:08Z</vt:lpwstr>
  </property>
  <property fmtid="{D5CDD505-2E9C-101B-9397-08002B2CF9AE}" pid="3" name="MSIP_Label_f42aa342-8706-4288-bd11-ebb85995028c_ContentBits">
    <vt:lpwstr>0</vt:lpwstr>
  </property>
  <property fmtid="{D5CDD505-2E9C-101B-9397-08002B2CF9AE}" pid="4" name="MediaServiceImageTags">
    <vt:lpwstr/>
  </property>
  <property fmtid="{D5CDD505-2E9C-101B-9397-08002B2CF9AE}" pid="5" name="MSIP_Label_f42aa342-8706-4288-bd11-ebb85995028c_ActionId">
    <vt:lpwstr>b119bb74-10e8-41bb-8974-fe16335588e8</vt:lpwstr>
  </property>
  <property fmtid="{D5CDD505-2E9C-101B-9397-08002B2CF9AE}" pid="6" name="MSIP_Label_f42aa342-8706-4288-bd11-ebb85995028c_Name">
    <vt:lpwstr>Internal</vt:lpwstr>
  </property>
  <property fmtid="{D5CDD505-2E9C-101B-9397-08002B2CF9AE}" pid="7" name="AuthorIds_UIVersion_512">
    <vt:lpwstr>12</vt:lpwstr>
  </property>
  <property fmtid="{D5CDD505-2E9C-101B-9397-08002B2CF9AE}" pid="8" name="ContentTypeId">
    <vt:lpwstr>0x010100CAB4D63BEF6CE74A98DE71B79A4EFA2E</vt:lpwstr>
  </property>
  <property fmtid="{D5CDD505-2E9C-101B-9397-08002B2CF9AE}" pid="9" name="TemplateUrl">
    <vt:lpwstr/>
  </property>
  <property fmtid="{D5CDD505-2E9C-101B-9397-08002B2CF9AE}" pid="10" name="xd_ProgID">
    <vt:lpwstr/>
  </property>
  <property fmtid="{D5CDD505-2E9C-101B-9397-08002B2CF9AE}" pid="11" name="AuthorIds_UIVersion_3584">
    <vt:lpwstr>12</vt:lpwstr>
  </property>
  <property fmtid="{D5CDD505-2E9C-101B-9397-08002B2CF9AE}" pid="12" name="MSIP_Label_f42aa342-8706-4288-bd11-ebb85995028c_Enabled">
    <vt:lpwstr>true</vt:lpwstr>
  </property>
  <property fmtid="{D5CDD505-2E9C-101B-9397-08002B2CF9AE}" pid="13" name="_ExtendedDescription">
    <vt:lpwstr/>
  </property>
  <property fmtid="{D5CDD505-2E9C-101B-9397-08002B2CF9AE}" pid="14" name="Order">
    <vt:lpwstr>8200.00000000000</vt:lpwstr>
  </property>
  <property fmtid="{D5CDD505-2E9C-101B-9397-08002B2CF9AE}" pid="15" name="ComplianceAssetId">
    <vt:lpwstr/>
  </property>
  <property fmtid="{D5CDD505-2E9C-101B-9397-08002B2CF9AE}" pid="16" name="AuthorIds_UIVersion_41472">
    <vt:lpwstr>12</vt:lpwstr>
  </property>
  <property fmtid="{D5CDD505-2E9C-101B-9397-08002B2CF9AE}" pid="17" name="MSIP_Label_f42aa342-8706-4288-bd11-ebb85995028c_Method">
    <vt:lpwstr>Standard</vt:lpwstr>
  </property>
  <property fmtid="{D5CDD505-2E9C-101B-9397-08002B2CF9AE}" pid="18" name="xd_Signature">
    <vt:lpwstr/>
  </property>
  <property fmtid="{D5CDD505-2E9C-101B-9397-08002B2CF9AE}" pid="19" name="MSIP_Label_f42aa342-8706-4288-bd11-ebb85995028c_SiteId">
    <vt:lpwstr>a5a9530b-9623-4712-8f71-f7cb8dfe5b51</vt:lpwstr>
  </property>
  <property fmtid="{D5CDD505-2E9C-101B-9397-08002B2CF9AE}" pid="20" name="TriggerFlowInfo">
    <vt:lpwstr/>
  </property>
</Properties>
</file>